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51"/>
  </p:notesMasterIdLst>
  <p:sldIdLst>
    <p:sldId id="257" r:id="rId5"/>
    <p:sldId id="314" r:id="rId6"/>
    <p:sldId id="403" r:id="rId7"/>
    <p:sldId id="301" r:id="rId8"/>
    <p:sldId id="299" r:id="rId9"/>
    <p:sldId id="417" r:id="rId10"/>
    <p:sldId id="418" r:id="rId11"/>
    <p:sldId id="405" r:id="rId12"/>
    <p:sldId id="1246" r:id="rId13"/>
    <p:sldId id="317" r:id="rId14"/>
    <p:sldId id="259" r:id="rId15"/>
    <p:sldId id="258" r:id="rId16"/>
    <p:sldId id="269" r:id="rId17"/>
    <p:sldId id="260" r:id="rId18"/>
    <p:sldId id="321" r:id="rId19"/>
    <p:sldId id="322" r:id="rId20"/>
    <p:sldId id="324" r:id="rId21"/>
    <p:sldId id="325" r:id="rId22"/>
    <p:sldId id="419" r:id="rId23"/>
    <p:sldId id="331" r:id="rId24"/>
    <p:sldId id="333" r:id="rId25"/>
    <p:sldId id="412" r:id="rId26"/>
    <p:sldId id="415" r:id="rId27"/>
    <p:sldId id="336" r:id="rId28"/>
    <p:sldId id="337" r:id="rId29"/>
    <p:sldId id="1237" r:id="rId30"/>
    <p:sldId id="339" r:id="rId31"/>
    <p:sldId id="355" r:id="rId32"/>
    <p:sldId id="360" r:id="rId33"/>
    <p:sldId id="361" r:id="rId34"/>
    <p:sldId id="362" r:id="rId35"/>
    <p:sldId id="365" r:id="rId36"/>
    <p:sldId id="398" r:id="rId37"/>
    <p:sldId id="399" r:id="rId38"/>
    <p:sldId id="1243" r:id="rId39"/>
    <p:sldId id="1244" r:id="rId40"/>
    <p:sldId id="1245" r:id="rId41"/>
    <p:sldId id="383" r:id="rId42"/>
    <p:sldId id="378" r:id="rId43"/>
    <p:sldId id="869" r:id="rId44"/>
    <p:sldId id="1241" r:id="rId45"/>
    <p:sldId id="384" r:id="rId46"/>
    <p:sldId id="388" r:id="rId47"/>
    <p:sldId id="1242" r:id="rId48"/>
    <p:sldId id="385" r:id="rId49"/>
    <p:sldId id="31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rr Webb" initials="SW" lastIdx="1" clrIdx="0">
    <p:extLst>
      <p:ext uri="{19B8F6BF-5375-455C-9EA6-DF929625EA0E}">
        <p15:presenceInfo xmlns:p15="http://schemas.microsoft.com/office/powerpoint/2012/main" userId="S::Swebb@hq.hematology.org::6c4ac377-cec4-46ae-9fc5-f9beb954f0ce" providerId="AD"/>
      </p:ext>
    </p:extLst>
  </p:cmAuthor>
  <p:cmAuthor id="2" name="Ahmar Zaidi" initials="AZ" lastIdx="3" clrIdx="1">
    <p:extLst>
      <p:ext uri="{19B8F6BF-5375-455C-9EA6-DF929625EA0E}">
        <p15:presenceInfo xmlns:p15="http://schemas.microsoft.com/office/powerpoint/2012/main" userId="a5b81172b2459d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CCBE12-F638-41FA-B76E-ADF28ED035D3}" v="1" dt="2021-01-12T02:30:53.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autoAdjust="0"/>
    <p:restoredTop sz="77283" autoAdjust="0"/>
  </p:normalViewPr>
  <p:slideViewPr>
    <p:cSldViewPr snapToGrid="0">
      <p:cViewPr varScale="1">
        <p:scale>
          <a:sx n="88" d="100"/>
          <a:sy n="88" d="100"/>
        </p:scale>
        <p:origin x="2010" y="8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58322-E8BE-40BB-AD5A-91971F330C15}"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D19F9-A515-4A76-A26F-5CA8500D6977}" type="slidenum">
              <a:rPr lang="en-US" smtClean="0"/>
              <a:t>‹#›</a:t>
            </a:fld>
            <a:endParaRPr lang="en-US"/>
          </a:p>
        </p:txBody>
      </p:sp>
    </p:spTree>
    <p:extLst>
      <p:ext uri="{BB962C8B-B14F-4D97-AF65-F5344CB8AC3E}">
        <p14:creationId xmlns:p14="http://schemas.microsoft.com/office/powerpoint/2010/main" val="147203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a:t>
            </a:fld>
            <a:endParaRPr lang="en-US"/>
          </a:p>
        </p:txBody>
      </p:sp>
    </p:spTree>
    <p:extLst>
      <p:ext uri="{BB962C8B-B14F-4D97-AF65-F5344CB8AC3E}">
        <p14:creationId xmlns:p14="http://schemas.microsoft.com/office/powerpoint/2010/main" val="338310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22222"/>
                </a:solidFill>
                <a:effectLst/>
                <a:ea typeface="Calibri" panose="020F0502020204030204" pitchFamily="34" charset="0"/>
              </a:rPr>
              <a:t>A '</a:t>
            </a:r>
            <a:r>
              <a:rPr lang="en-US" b="1" dirty="0">
                <a:solidFill>
                  <a:srgbClr val="222222"/>
                </a:solidFill>
                <a:effectLst/>
                <a:ea typeface="Calibri" panose="020F0502020204030204" pitchFamily="34" charset="0"/>
              </a:rPr>
              <a:t>good practice</a:t>
            </a:r>
            <a:r>
              <a:rPr lang="en-US" dirty="0">
                <a:solidFill>
                  <a:srgbClr val="222222"/>
                </a:solidFill>
                <a:effectLst/>
                <a:ea typeface="Calibri" panose="020F0502020204030204" pitchFamily="34" charset="0"/>
              </a:rPr>
              <a:t>' </a:t>
            </a:r>
            <a:r>
              <a:rPr lang="en-US" b="1" dirty="0">
                <a:solidFill>
                  <a:srgbClr val="222222"/>
                </a:solidFill>
                <a:effectLst/>
                <a:ea typeface="Calibri" panose="020F0502020204030204" pitchFamily="34" charset="0"/>
              </a:rPr>
              <a:t>statement</a:t>
            </a:r>
            <a:r>
              <a:rPr lang="en-US" dirty="0">
                <a:solidFill>
                  <a:srgbClr val="222222"/>
                </a:solidFill>
                <a:effectLst/>
                <a:ea typeface="Calibri" panose="020F0502020204030204" pitchFamily="34" charset="0"/>
              </a:rPr>
              <a:t> is one where there is high level of certainty that the recommendation will do more </a:t>
            </a:r>
            <a:r>
              <a:rPr lang="en-US" b="1" dirty="0">
                <a:solidFill>
                  <a:srgbClr val="222222"/>
                </a:solidFill>
                <a:effectLst/>
                <a:ea typeface="Calibri" panose="020F0502020204030204" pitchFamily="34" charset="0"/>
              </a:rPr>
              <a:t>good</a:t>
            </a:r>
            <a:r>
              <a:rPr lang="en-US" dirty="0">
                <a:solidFill>
                  <a:srgbClr val="222222"/>
                </a:solidFill>
                <a:effectLst/>
                <a:ea typeface="Calibri" panose="020F0502020204030204" pitchFamily="34" charset="0"/>
              </a:rPr>
              <a:t> than harm, but where there is little direct evidence</a:t>
            </a:r>
            <a:endParaRPr lang="en-US" dirty="0">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AFD19F9-A515-4A76-A26F-5CA8500D6977}" type="slidenum">
              <a:rPr lang="en-US" smtClean="0"/>
              <a:t>10</a:t>
            </a:fld>
            <a:endParaRPr lang="en-US"/>
          </a:p>
        </p:txBody>
      </p:sp>
    </p:spTree>
    <p:extLst>
      <p:ext uri="{BB962C8B-B14F-4D97-AF65-F5344CB8AC3E}">
        <p14:creationId xmlns:p14="http://schemas.microsoft.com/office/powerpoint/2010/main" val="193310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11</a:t>
            </a:fld>
            <a:endParaRPr lang="en-US"/>
          </a:p>
        </p:txBody>
      </p:sp>
    </p:spTree>
    <p:extLst>
      <p:ext uri="{BB962C8B-B14F-4D97-AF65-F5344CB8AC3E}">
        <p14:creationId xmlns:p14="http://schemas.microsoft.com/office/powerpoint/2010/main" val="2693357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E8E51-E12F-1B41-8BE7-1F7758F01FB2}" type="slidenum">
              <a:rPr lang="en-US" smtClean="0"/>
              <a:t>12</a:t>
            </a:fld>
            <a:endParaRPr lang="en-US"/>
          </a:p>
        </p:txBody>
      </p:sp>
    </p:spTree>
    <p:extLst>
      <p:ext uri="{BB962C8B-B14F-4D97-AF65-F5344CB8AC3E}">
        <p14:creationId xmlns:p14="http://schemas.microsoft.com/office/powerpoint/2010/main" val="1415232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13</a:t>
            </a:fld>
            <a:endParaRPr lang="en-US"/>
          </a:p>
        </p:txBody>
      </p:sp>
    </p:spTree>
    <p:extLst>
      <p:ext uri="{BB962C8B-B14F-4D97-AF65-F5344CB8AC3E}">
        <p14:creationId xmlns:p14="http://schemas.microsoft.com/office/powerpoint/2010/main" val="3349921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14</a:t>
            </a:fld>
            <a:endParaRPr lang="en-US"/>
          </a:p>
        </p:txBody>
      </p:sp>
    </p:spTree>
    <p:extLst>
      <p:ext uri="{BB962C8B-B14F-4D97-AF65-F5344CB8AC3E}">
        <p14:creationId xmlns:p14="http://schemas.microsoft.com/office/powerpoint/2010/main" val="1348314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15</a:t>
            </a:fld>
            <a:endParaRPr lang="en-US"/>
          </a:p>
        </p:txBody>
      </p:sp>
    </p:spTree>
    <p:extLst>
      <p:ext uri="{BB962C8B-B14F-4D97-AF65-F5344CB8AC3E}">
        <p14:creationId xmlns:p14="http://schemas.microsoft.com/office/powerpoint/2010/main" val="431335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16</a:t>
            </a:fld>
            <a:endParaRPr lang="en-US"/>
          </a:p>
        </p:txBody>
      </p:sp>
    </p:spTree>
    <p:extLst>
      <p:ext uri="{BB962C8B-B14F-4D97-AF65-F5344CB8AC3E}">
        <p14:creationId xmlns:p14="http://schemas.microsoft.com/office/powerpoint/2010/main" val="3599148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17</a:t>
            </a:fld>
            <a:endParaRPr lang="en-US"/>
          </a:p>
        </p:txBody>
      </p:sp>
    </p:spTree>
    <p:extLst>
      <p:ext uri="{BB962C8B-B14F-4D97-AF65-F5344CB8AC3E}">
        <p14:creationId xmlns:p14="http://schemas.microsoft.com/office/powerpoint/2010/main" val="3292012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E8E51-E12F-1B41-8BE7-1F7758F01FB2}" type="slidenum">
              <a:rPr lang="en-US" smtClean="0"/>
              <a:t>18</a:t>
            </a:fld>
            <a:endParaRPr lang="en-US"/>
          </a:p>
        </p:txBody>
      </p:sp>
    </p:spTree>
    <p:extLst>
      <p:ext uri="{BB962C8B-B14F-4D97-AF65-F5344CB8AC3E}">
        <p14:creationId xmlns:p14="http://schemas.microsoft.com/office/powerpoint/2010/main" val="113767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19</a:t>
            </a:fld>
            <a:endParaRPr lang="en-US"/>
          </a:p>
        </p:txBody>
      </p:sp>
    </p:spTree>
    <p:extLst>
      <p:ext uri="{BB962C8B-B14F-4D97-AF65-F5344CB8AC3E}">
        <p14:creationId xmlns:p14="http://schemas.microsoft.com/office/powerpoint/2010/main" val="359851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a:t>
            </a:fld>
            <a:endParaRPr lang="en-US"/>
          </a:p>
        </p:txBody>
      </p:sp>
    </p:spTree>
    <p:extLst>
      <p:ext uri="{BB962C8B-B14F-4D97-AF65-F5344CB8AC3E}">
        <p14:creationId xmlns:p14="http://schemas.microsoft.com/office/powerpoint/2010/main" val="415925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20</a:t>
            </a:fld>
            <a:endParaRPr lang="en-US"/>
          </a:p>
        </p:txBody>
      </p:sp>
    </p:spTree>
    <p:extLst>
      <p:ext uri="{BB962C8B-B14F-4D97-AF65-F5344CB8AC3E}">
        <p14:creationId xmlns:p14="http://schemas.microsoft.com/office/powerpoint/2010/main" val="1620002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21</a:t>
            </a:fld>
            <a:endParaRPr lang="en-US"/>
          </a:p>
        </p:txBody>
      </p:sp>
    </p:spTree>
    <p:extLst>
      <p:ext uri="{BB962C8B-B14F-4D97-AF65-F5344CB8AC3E}">
        <p14:creationId xmlns:p14="http://schemas.microsoft.com/office/powerpoint/2010/main" val="217058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22</a:t>
            </a:fld>
            <a:endParaRPr lang="en-US"/>
          </a:p>
        </p:txBody>
      </p:sp>
    </p:spTree>
    <p:extLst>
      <p:ext uri="{BB962C8B-B14F-4D97-AF65-F5344CB8AC3E}">
        <p14:creationId xmlns:p14="http://schemas.microsoft.com/office/powerpoint/2010/main" val="1517933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23</a:t>
            </a:fld>
            <a:endParaRPr lang="en-US"/>
          </a:p>
        </p:txBody>
      </p:sp>
    </p:spTree>
    <p:extLst>
      <p:ext uri="{BB962C8B-B14F-4D97-AF65-F5344CB8AC3E}">
        <p14:creationId xmlns:p14="http://schemas.microsoft.com/office/powerpoint/2010/main" val="400476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24</a:t>
            </a:fld>
            <a:endParaRPr lang="en-US"/>
          </a:p>
        </p:txBody>
      </p:sp>
    </p:spTree>
    <p:extLst>
      <p:ext uri="{BB962C8B-B14F-4D97-AF65-F5344CB8AC3E}">
        <p14:creationId xmlns:p14="http://schemas.microsoft.com/office/powerpoint/2010/main" val="2975715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25</a:t>
            </a:fld>
            <a:endParaRPr lang="en-US"/>
          </a:p>
        </p:txBody>
      </p:sp>
    </p:spTree>
    <p:extLst>
      <p:ext uri="{BB962C8B-B14F-4D97-AF65-F5344CB8AC3E}">
        <p14:creationId xmlns:p14="http://schemas.microsoft.com/office/powerpoint/2010/main" val="3433564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26</a:t>
            </a:fld>
            <a:endParaRPr lang="en-US"/>
          </a:p>
        </p:txBody>
      </p:sp>
    </p:spTree>
    <p:extLst>
      <p:ext uri="{BB962C8B-B14F-4D97-AF65-F5344CB8AC3E}">
        <p14:creationId xmlns:p14="http://schemas.microsoft.com/office/powerpoint/2010/main" val="3530179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27</a:t>
            </a:fld>
            <a:endParaRPr lang="en-US"/>
          </a:p>
        </p:txBody>
      </p:sp>
    </p:spTree>
    <p:extLst>
      <p:ext uri="{BB962C8B-B14F-4D97-AF65-F5344CB8AC3E}">
        <p14:creationId xmlns:p14="http://schemas.microsoft.com/office/powerpoint/2010/main" val="458786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28</a:t>
            </a:fld>
            <a:endParaRPr lang="en-US"/>
          </a:p>
        </p:txBody>
      </p:sp>
    </p:spTree>
    <p:extLst>
      <p:ext uri="{BB962C8B-B14F-4D97-AF65-F5344CB8AC3E}">
        <p14:creationId xmlns:p14="http://schemas.microsoft.com/office/powerpoint/2010/main" val="3453029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29</a:t>
            </a:fld>
            <a:endParaRPr lang="en-US"/>
          </a:p>
        </p:txBody>
      </p:sp>
    </p:spTree>
    <p:extLst>
      <p:ext uri="{BB962C8B-B14F-4D97-AF65-F5344CB8AC3E}">
        <p14:creationId xmlns:p14="http://schemas.microsoft.com/office/powerpoint/2010/main" val="209318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a:t>
            </a:fld>
            <a:endParaRPr lang="en-US"/>
          </a:p>
        </p:txBody>
      </p:sp>
    </p:spTree>
    <p:extLst>
      <p:ext uri="{BB962C8B-B14F-4D97-AF65-F5344CB8AC3E}">
        <p14:creationId xmlns:p14="http://schemas.microsoft.com/office/powerpoint/2010/main" val="671544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30</a:t>
            </a:fld>
            <a:endParaRPr lang="en-US"/>
          </a:p>
        </p:txBody>
      </p:sp>
    </p:spTree>
    <p:extLst>
      <p:ext uri="{BB962C8B-B14F-4D97-AF65-F5344CB8AC3E}">
        <p14:creationId xmlns:p14="http://schemas.microsoft.com/office/powerpoint/2010/main" val="2983972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31</a:t>
            </a:fld>
            <a:endParaRPr lang="en-US"/>
          </a:p>
        </p:txBody>
      </p:sp>
    </p:spTree>
    <p:extLst>
      <p:ext uri="{BB962C8B-B14F-4D97-AF65-F5344CB8AC3E}">
        <p14:creationId xmlns:p14="http://schemas.microsoft.com/office/powerpoint/2010/main" val="3615933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32</a:t>
            </a:fld>
            <a:endParaRPr lang="en-US"/>
          </a:p>
        </p:txBody>
      </p:sp>
    </p:spTree>
    <p:extLst>
      <p:ext uri="{BB962C8B-B14F-4D97-AF65-F5344CB8AC3E}">
        <p14:creationId xmlns:p14="http://schemas.microsoft.com/office/powerpoint/2010/main" val="3902178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33</a:t>
            </a:fld>
            <a:endParaRPr lang="en-US"/>
          </a:p>
        </p:txBody>
      </p:sp>
    </p:spTree>
    <p:extLst>
      <p:ext uri="{BB962C8B-B14F-4D97-AF65-F5344CB8AC3E}">
        <p14:creationId xmlns:p14="http://schemas.microsoft.com/office/powerpoint/2010/main" val="544360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34</a:t>
            </a:fld>
            <a:endParaRPr lang="en-US"/>
          </a:p>
        </p:txBody>
      </p:sp>
    </p:spTree>
    <p:extLst>
      <p:ext uri="{BB962C8B-B14F-4D97-AF65-F5344CB8AC3E}">
        <p14:creationId xmlns:p14="http://schemas.microsoft.com/office/powerpoint/2010/main" val="1329676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35</a:t>
            </a:fld>
            <a:endParaRPr lang="en-US"/>
          </a:p>
        </p:txBody>
      </p:sp>
    </p:spTree>
    <p:extLst>
      <p:ext uri="{BB962C8B-B14F-4D97-AF65-F5344CB8AC3E}">
        <p14:creationId xmlns:p14="http://schemas.microsoft.com/office/powerpoint/2010/main" val="240390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36</a:t>
            </a:fld>
            <a:endParaRPr lang="en-US"/>
          </a:p>
        </p:txBody>
      </p:sp>
    </p:spTree>
    <p:extLst>
      <p:ext uri="{BB962C8B-B14F-4D97-AF65-F5344CB8AC3E}">
        <p14:creationId xmlns:p14="http://schemas.microsoft.com/office/powerpoint/2010/main" val="895657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37</a:t>
            </a:fld>
            <a:endParaRPr lang="en-US"/>
          </a:p>
        </p:txBody>
      </p:sp>
    </p:spTree>
    <p:extLst>
      <p:ext uri="{BB962C8B-B14F-4D97-AF65-F5344CB8AC3E}">
        <p14:creationId xmlns:p14="http://schemas.microsoft.com/office/powerpoint/2010/main" val="3836005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38</a:t>
            </a:fld>
            <a:endParaRPr lang="en-US"/>
          </a:p>
        </p:txBody>
      </p:sp>
    </p:spTree>
    <p:extLst>
      <p:ext uri="{BB962C8B-B14F-4D97-AF65-F5344CB8AC3E}">
        <p14:creationId xmlns:p14="http://schemas.microsoft.com/office/powerpoint/2010/main" val="2302273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39</a:t>
            </a:fld>
            <a:endParaRPr lang="en-US"/>
          </a:p>
        </p:txBody>
      </p:sp>
    </p:spTree>
    <p:extLst>
      <p:ext uri="{BB962C8B-B14F-4D97-AF65-F5344CB8AC3E}">
        <p14:creationId xmlns:p14="http://schemas.microsoft.com/office/powerpoint/2010/main" val="80612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a:t>
            </a:fld>
            <a:endParaRPr lang="en-US"/>
          </a:p>
        </p:txBody>
      </p:sp>
    </p:spTree>
    <p:extLst>
      <p:ext uri="{BB962C8B-B14F-4D97-AF65-F5344CB8AC3E}">
        <p14:creationId xmlns:p14="http://schemas.microsoft.com/office/powerpoint/2010/main" val="4107557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9E4F793-31E7-4E00-90B3-6650AB65D116}"/>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FE1F72E6-ABE0-4C88-B632-ECC0E051CF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Prevalence of silent cerebral infarcts (SCI) in children and young adults with SCA based on 5 cross sectional studies and 1 longitudinal study.</a:t>
            </a:r>
          </a:p>
          <a:p>
            <a:endParaRPr lang="en-US" altLang="en-US" dirty="0"/>
          </a:p>
        </p:txBody>
      </p:sp>
      <p:sp>
        <p:nvSpPr>
          <p:cNvPr id="21508" name="Slide Number Placeholder 3">
            <a:extLst>
              <a:ext uri="{FF2B5EF4-FFF2-40B4-BE49-F238E27FC236}">
                <a16:creationId xmlns:a16="http://schemas.microsoft.com/office/drawing/2014/main" id="{86028A31-4662-45D6-86BA-43ED689808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b="1">
                <a:solidFill>
                  <a:schemeClr val="tx1"/>
                </a:solidFill>
                <a:latin typeface="Times New Roman" panose="02020603050405020304" pitchFamily="18" charset="0"/>
              </a:defRPr>
            </a:lvl1pPr>
            <a:lvl2pPr marL="742950" indent="-285750" defTabSz="931863">
              <a:defRPr sz="2000" b="1">
                <a:solidFill>
                  <a:schemeClr val="tx1"/>
                </a:solidFill>
                <a:latin typeface="Times New Roman" panose="02020603050405020304" pitchFamily="18" charset="0"/>
              </a:defRPr>
            </a:lvl2pPr>
            <a:lvl3pPr marL="1143000" indent="-228600" defTabSz="931863">
              <a:defRPr sz="2000" b="1">
                <a:solidFill>
                  <a:schemeClr val="tx1"/>
                </a:solidFill>
                <a:latin typeface="Times New Roman" panose="02020603050405020304" pitchFamily="18" charset="0"/>
              </a:defRPr>
            </a:lvl3pPr>
            <a:lvl4pPr marL="1600200" indent="-228600" defTabSz="931863">
              <a:defRPr sz="2000" b="1">
                <a:solidFill>
                  <a:schemeClr val="tx1"/>
                </a:solidFill>
                <a:latin typeface="Times New Roman" panose="02020603050405020304" pitchFamily="18" charset="0"/>
              </a:defRPr>
            </a:lvl4pPr>
            <a:lvl5pPr marL="2057400" indent="-228600" defTabSz="931863">
              <a:defRPr sz="2000" b="1">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000" b="1">
                <a:solidFill>
                  <a:schemeClr val="tx1"/>
                </a:solidFill>
                <a:latin typeface="Times New Roman" panose="02020603050405020304" pitchFamily="18" charset="0"/>
              </a:defRPr>
            </a:lvl9pPr>
          </a:lstStyle>
          <a:p>
            <a:fld id="{6A4FB022-2878-48E3-8A48-2E88EE4E519E}" type="slidenum">
              <a:rPr lang="en-US" altLang="en-US" sz="1200" b="0">
                <a:ea typeface="MS PGothic" panose="020B0600070205080204" pitchFamily="34" charset="-128"/>
              </a:rPr>
              <a:pPr/>
              <a:t>40</a:t>
            </a:fld>
            <a:endParaRPr lang="en-US" altLang="en-US" sz="1200" b="0">
              <a:ea typeface="MS PGothic"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41</a:t>
            </a:fld>
            <a:endParaRPr lang="en-US"/>
          </a:p>
        </p:txBody>
      </p:sp>
    </p:spTree>
    <p:extLst>
      <p:ext uri="{BB962C8B-B14F-4D97-AF65-F5344CB8AC3E}">
        <p14:creationId xmlns:p14="http://schemas.microsoft.com/office/powerpoint/2010/main" val="2186729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42</a:t>
            </a:fld>
            <a:endParaRPr lang="en-US"/>
          </a:p>
        </p:txBody>
      </p:sp>
    </p:spTree>
    <p:extLst>
      <p:ext uri="{BB962C8B-B14F-4D97-AF65-F5344CB8AC3E}">
        <p14:creationId xmlns:p14="http://schemas.microsoft.com/office/powerpoint/2010/main" val="2988447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43</a:t>
            </a:fld>
            <a:endParaRPr lang="en-US"/>
          </a:p>
        </p:txBody>
      </p:sp>
    </p:spTree>
    <p:extLst>
      <p:ext uri="{BB962C8B-B14F-4D97-AF65-F5344CB8AC3E}">
        <p14:creationId xmlns:p14="http://schemas.microsoft.com/office/powerpoint/2010/main" val="41763744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44</a:t>
            </a:fld>
            <a:endParaRPr lang="en-US"/>
          </a:p>
        </p:txBody>
      </p:sp>
    </p:spTree>
    <p:extLst>
      <p:ext uri="{BB962C8B-B14F-4D97-AF65-F5344CB8AC3E}">
        <p14:creationId xmlns:p14="http://schemas.microsoft.com/office/powerpoint/2010/main" val="18121755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45</a:t>
            </a:fld>
            <a:endParaRPr lang="en-US"/>
          </a:p>
        </p:txBody>
      </p:sp>
    </p:spTree>
    <p:extLst>
      <p:ext uri="{BB962C8B-B14F-4D97-AF65-F5344CB8AC3E}">
        <p14:creationId xmlns:p14="http://schemas.microsoft.com/office/powerpoint/2010/main" val="3509263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46</a:t>
            </a:fld>
            <a:endParaRPr lang="en-US"/>
          </a:p>
        </p:txBody>
      </p:sp>
    </p:spTree>
    <p:extLst>
      <p:ext uri="{BB962C8B-B14F-4D97-AF65-F5344CB8AC3E}">
        <p14:creationId xmlns:p14="http://schemas.microsoft.com/office/powerpoint/2010/main" val="299575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5</a:t>
            </a:fld>
            <a:endParaRPr lang="en-US"/>
          </a:p>
        </p:txBody>
      </p:sp>
    </p:spTree>
    <p:extLst>
      <p:ext uri="{BB962C8B-B14F-4D97-AF65-F5344CB8AC3E}">
        <p14:creationId xmlns:p14="http://schemas.microsoft.com/office/powerpoint/2010/main" val="398249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6</a:t>
            </a:fld>
            <a:endParaRPr lang="en-US"/>
          </a:p>
        </p:txBody>
      </p:sp>
    </p:spTree>
    <p:extLst>
      <p:ext uri="{BB962C8B-B14F-4D97-AF65-F5344CB8AC3E}">
        <p14:creationId xmlns:p14="http://schemas.microsoft.com/office/powerpoint/2010/main" val="2144099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7</a:t>
            </a:fld>
            <a:endParaRPr lang="en-US"/>
          </a:p>
        </p:txBody>
      </p:sp>
    </p:spTree>
    <p:extLst>
      <p:ext uri="{BB962C8B-B14F-4D97-AF65-F5344CB8AC3E}">
        <p14:creationId xmlns:p14="http://schemas.microsoft.com/office/powerpoint/2010/main" val="37139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E8E51-E12F-1B41-8BE7-1F7758F01FB2}" type="slidenum">
              <a:rPr lang="en-US" smtClean="0"/>
              <a:t>8</a:t>
            </a:fld>
            <a:endParaRPr lang="en-US"/>
          </a:p>
        </p:txBody>
      </p:sp>
    </p:spTree>
    <p:extLst>
      <p:ext uri="{BB962C8B-B14F-4D97-AF65-F5344CB8AC3E}">
        <p14:creationId xmlns:p14="http://schemas.microsoft.com/office/powerpoint/2010/main" val="3865809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D19F9-A515-4A76-A26F-5CA8500D69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69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67300"/>
            <a:ext cx="10363200" cy="891931"/>
          </a:xfrm>
          <a:prstGeom prst="rect">
            <a:avLst/>
          </a:prstGeom>
        </p:spPr>
        <p:txBody>
          <a:bodyPr>
            <a:normAutofit/>
          </a:bodyPr>
          <a:lstStyle>
            <a:lvl1pPr algn="l">
              <a:defRPr sz="3733" b="0"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914400" y="4338209"/>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3876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DF292-DD00-F243-AFC7-49AF19059419}"/>
              </a:ext>
            </a:extLst>
          </p:cNvPr>
          <p:cNvPicPr>
            <a:picLocks noChangeAspect="1"/>
          </p:cNvPicPr>
          <p:nvPr userDrawn="1"/>
        </p:nvPicPr>
        <p:blipFill>
          <a:blip r:embed="rId2"/>
          <a:stretch>
            <a:fillRect/>
          </a:stretch>
        </p:blipFill>
        <p:spPr>
          <a:xfrm>
            <a:off x="223520" y="451843"/>
            <a:ext cx="2956716" cy="562239"/>
          </a:xfrm>
          <a:prstGeom prst="rect">
            <a:avLst/>
          </a:prstGeom>
        </p:spPr>
      </p:pic>
      <p:sp>
        <p:nvSpPr>
          <p:cNvPr id="7" name="Title 1"/>
          <p:cNvSpPr>
            <a:spLocks noGrp="1"/>
          </p:cNvSpPr>
          <p:nvPr>
            <p:ph type="title"/>
          </p:nvPr>
        </p:nvSpPr>
        <p:spPr>
          <a:xfrm>
            <a:off x="419100" y="1340569"/>
            <a:ext cx="10972800" cy="713539"/>
          </a:xfrm>
          <a:prstGeom prst="rect">
            <a:avLst/>
          </a:prstGeom>
        </p:spPr>
        <p:txBody>
          <a:bodyPr lIns="0"/>
          <a:lstStyle>
            <a:lvl1pPr>
              <a:defRPr sz="2667" b="0"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755115"/>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5" name="Picture 4">
            <a:extLst>
              <a:ext uri="{FF2B5EF4-FFF2-40B4-BE49-F238E27FC236}">
                <a16:creationId xmlns:a16="http://schemas.microsoft.com/office/drawing/2014/main" id="{D0282C65-7188-8A49-9928-AC46509C026D}"/>
              </a:ext>
            </a:extLst>
          </p:cNvPr>
          <p:cNvPicPr>
            <a:picLocks noChangeAspect="1"/>
          </p:cNvPicPr>
          <p:nvPr userDrawn="1"/>
        </p:nvPicPr>
        <p:blipFill>
          <a:blip r:embed="rId2"/>
          <a:stretch>
            <a:fillRect/>
          </a:stretch>
        </p:blipFill>
        <p:spPr>
          <a:xfrm>
            <a:off x="223520" y="451843"/>
            <a:ext cx="2956716" cy="562239"/>
          </a:xfrm>
          <a:prstGeom prst="rect">
            <a:avLst/>
          </a:prstGeom>
        </p:spPr>
      </p:pic>
    </p:spTree>
    <p:extLst>
      <p:ext uri="{BB962C8B-B14F-4D97-AF65-F5344CB8AC3E}">
        <p14:creationId xmlns:p14="http://schemas.microsoft.com/office/powerpoint/2010/main" val="2319289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6040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shpublications.org/bloodadvances/article/4/8/1554/454384/American-Society-of-Hematology-2020-guidelines-fo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hematology.org/SCDguideline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82AAB-8567-5649-A385-5EC8C693A615}"/>
              </a:ext>
            </a:extLst>
          </p:cNvPr>
          <p:cNvSpPr>
            <a:spLocks noGrp="1"/>
          </p:cNvSpPr>
          <p:nvPr>
            <p:ph type="ctrTitle"/>
          </p:nvPr>
        </p:nvSpPr>
        <p:spPr/>
        <p:txBody>
          <a:bodyPr/>
          <a:lstStyle/>
          <a:p>
            <a:r>
              <a:rPr lang="en-US" dirty="0"/>
              <a:t>Managing Cerebrovascular Disease</a:t>
            </a:r>
          </a:p>
        </p:txBody>
      </p:sp>
      <p:sp>
        <p:nvSpPr>
          <p:cNvPr id="3" name="Subtitle 2">
            <a:extLst>
              <a:ext uri="{FF2B5EF4-FFF2-40B4-BE49-F238E27FC236}">
                <a16:creationId xmlns:a16="http://schemas.microsoft.com/office/drawing/2014/main" id="{2C2EB5F1-6157-9B4C-A261-40449BBAC0F3}"/>
              </a:ext>
            </a:extLst>
          </p:cNvPr>
          <p:cNvSpPr>
            <a:spLocks noGrp="1"/>
          </p:cNvSpPr>
          <p:nvPr>
            <p:ph type="subTitle" idx="1"/>
          </p:nvPr>
        </p:nvSpPr>
        <p:spPr>
          <a:xfrm>
            <a:off x="1032387" y="4338209"/>
            <a:ext cx="8534400" cy="1944604"/>
          </a:xfrm>
        </p:spPr>
        <p:txBody>
          <a:bodyPr lIns="0" tIns="0" rIns="0" bIns="0">
            <a:noAutofit/>
          </a:bodyPr>
          <a:lstStyle/>
          <a:p>
            <a:pPr lvl="0">
              <a:defRPr/>
            </a:pPr>
            <a:r>
              <a:rPr lang="en-CA" b="1" i="1" cap="none" dirty="0">
                <a:solidFill>
                  <a:prstClr val="white">
                    <a:lumMod val="50000"/>
                  </a:prstClr>
                </a:solidFill>
              </a:rPr>
              <a:t>An Educational Slide Set </a:t>
            </a:r>
          </a:p>
          <a:p>
            <a:r>
              <a:rPr lang="en-US" sz="1800" cap="none" dirty="0"/>
              <a:t>American Society of Hematology 2020 Guidelines for Sickle Cell Disease </a:t>
            </a:r>
          </a:p>
          <a:p>
            <a:endParaRPr lang="en-US" sz="1800" cap="none" dirty="0"/>
          </a:p>
          <a:p>
            <a:r>
              <a:rPr lang="en-US" sz="1600" b="1" cap="none" dirty="0"/>
              <a:t>Slide Set Authors: </a:t>
            </a:r>
            <a:br>
              <a:rPr lang="en-US" sz="1600" cap="none" dirty="0"/>
            </a:br>
            <a:r>
              <a:rPr lang="en-US" sz="1600" cap="none" dirty="0"/>
              <a:t>Ahmar U. Zaidi, MD</a:t>
            </a:r>
            <a:r>
              <a:rPr lang="en-CA" sz="1600" cap="none" dirty="0"/>
              <a:t>, Children’s Hospital of Michigan and </a:t>
            </a:r>
            <a:br>
              <a:rPr lang="en-CA" sz="1600" cap="none" dirty="0"/>
            </a:br>
            <a:r>
              <a:rPr lang="en-CA" sz="1600" cap="none" dirty="0"/>
              <a:t>Michael R. DeBaun, MD, Vanderbilt University School of Medicine</a:t>
            </a:r>
          </a:p>
          <a:p>
            <a:endParaRPr lang="en-US" sz="1800" cap="none" dirty="0"/>
          </a:p>
          <a:p>
            <a:endParaRPr lang="en-US" sz="1800" cap="none" dirty="0"/>
          </a:p>
        </p:txBody>
      </p:sp>
    </p:spTree>
    <p:extLst>
      <p:ext uri="{BB962C8B-B14F-4D97-AF65-F5344CB8AC3E}">
        <p14:creationId xmlns:p14="http://schemas.microsoft.com/office/powerpoint/2010/main" val="229247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EF12-9407-4720-8572-94E8A415A26E}"/>
              </a:ext>
            </a:extLst>
          </p:cNvPr>
          <p:cNvSpPr>
            <a:spLocks noGrp="1"/>
          </p:cNvSpPr>
          <p:nvPr>
            <p:ph type="title"/>
          </p:nvPr>
        </p:nvSpPr>
        <p:spPr/>
        <p:txBody>
          <a:bodyPr/>
          <a:lstStyle/>
          <a:p>
            <a:pPr algn="ctr"/>
            <a:r>
              <a:rPr lang="en-US" dirty="0"/>
              <a:t>Good Practice Statements</a:t>
            </a:r>
          </a:p>
        </p:txBody>
      </p:sp>
      <p:sp>
        <p:nvSpPr>
          <p:cNvPr id="3" name="Content Placeholder 2">
            <a:extLst>
              <a:ext uri="{FF2B5EF4-FFF2-40B4-BE49-F238E27FC236}">
                <a16:creationId xmlns:a16="http://schemas.microsoft.com/office/drawing/2014/main" id="{9655361A-D26C-4FF1-AF27-6B6AA313D89C}"/>
              </a:ext>
            </a:extLst>
          </p:cNvPr>
          <p:cNvSpPr>
            <a:spLocks noGrp="1"/>
          </p:cNvSpPr>
          <p:nvPr>
            <p:ph idx="1"/>
          </p:nvPr>
        </p:nvSpPr>
        <p:spPr/>
        <p:txBody>
          <a:bodyPr/>
          <a:lstStyle/>
          <a:p>
            <a:r>
              <a:rPr lang="en-US" sz="2400" dirty="0"/>
              <a:t>Good Practice Statement 1</a:t>
            </a:r>
          </a:p>
          <a:p>
            <a:pPr lvl="1"/>
            <a:r>
              <a:rPr lang="en-US" sz="2270" dirty="0"/>
              <a:t>To adopt a health care system for tracking transcranial dopplers and their treatment</a:t>
            </a:r>
          </a:p>
          <a:p>
            <a:r>
              <a:rPr lang="en-US" sz="2400" dirty="0"/>
              <a:t>Good Practice Statement 2</a:t>
            </a:r>
          </a:p>
          <a:p>
            <a:pPr lvl="1"/>
            <a:r>
              <a:rPr lang="en-US" sz="2270" dirty="0"/>
              <a:t>To consult with neurology/neuroradiology for all acute neurological events and timely and appropriate red blood cell transfusion</a:t>
            </a:r>
          </a:p>
          <a:p>
            <a:r>
              <a:rPr lang="en-US" sz="2400" dirty="0"/>
              <a:t>Good Practice Statement 3</a:t>
            </a:r>
          </a:p>
          <a:p>
            <a:pPr lvl="1"/>
            <a:r>
              <a:rPr lang="en-US" sz="2270" dirty="0"/>
              <a:t>To discuss silent cerebral infarcts with patients/families, based on one non-sedation MRI and discussion about disease modifying therapy</a:t>
            </a:r>
          </a:p>
          <a:p>
            <a:pPr lvl="1"/>
            <a:endParaRPr lang="en-US" sz="2000" dirty="0"/>
          </a:p>
          <a:p>
            <a:endParaRPr lang="en-US" sz="2400" dirty="0"/>
          </a:p>
          <a:p>
            <a:pPr lvl="1"/>
            <a:endParaRPr lang="en-US" sz="2000" dirty="0"/>
          </a:p>
        </p:txBody>
      </p:sp>
    </p:spTree>
    <p:extLst>
      <p:ext uri="{BB962C8B-B14F-4D97-AF65-F5344CB8AC3E}">
        <p14:creationId xmlns:p14="http://schemas.microsoft.com/office/powerpoint/2010/main" val="4124428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dirty="0"/>
              <a:t>Background</a:t>
            </a:r>
          </a:p>
        </p:txBody>
      </p:sp>
      <p:sp>
        <p:nvSpPr>
          <p:cNvPr id="7" name="Text Placeholder 6">
            <a:extLst>
              <a:ext uri="{FF2B5EF4-FFF2-40B4-BE49-F238E27FC236}">
                <a16:creationId xmlns:a16="http://schemas.microsoft.com/office/drawing/2014/main" id="{4E2B62A6-7D31-5B40-AD36-39707790B8E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24601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DD82-6884-9E46-935F-7B9D37AA56C7}"/>
              </a:ext>
            </a:extLst>
          </p:cNvPr>
          <p:cNvSpPr>
            <a:spLocks noGrp="1"/>
          </p:cNvSpPr>
          <p:nvPr>
            <p:ph type="title"/>
          </p:nvPr>
        </p:nvSpPr>
        <p:spPr/>
        <p:txBody>
          <a:bodyPr/>
          <a:lstStyle/>
          <a:p>
            <a:pPr algn="ctr"/>
            <a:r>
              <a:rPr lang="en-US" dirty="0"/>
              <a:t>Stroke is the most common permanent sequalae of SCD</a:t>
            </a:r>
          </a:p>
        </p:txBody>
      </p:sp>
      <p:sp>
        <p:nvSpPr>
          <p:cNvPr id="3" name="Content Placeholder 2">
            <a:extLst>
              <a:ext uri="{FF2B5EF4-FFF2-40B4-BE49-F238E27FC236}">
                <a16:creationId xmlns:a16="http://schemas.microsoft.com/office/drawing/2014/main" id="{737C9FD0-1162-F24B-BDB9-939BE5C44D21}"/>
              </a:ext>
            </a:extLst>
          </p:cNvPr>
          <p:cNvSpPr>
            <a:spLocks noGrp="1"/>
          </p:cNvSpPr>
          <p:nvPr>
            <p:ph idx="1"/>
          </p:nvPr>
        </p:nvSpPr>
        <p:spPr>
          <a:xfrm>
            <a:off x="419100" y="1699846"/>
            <a:ext cx="10972800" cy="4287872"/>
          </a:xfrm>
        </p:spPr>
        <p:txBody>
          <a:bodyPr/>
          <a:lstStyle/>
          <a:p>
            <a:pPr marL="0" indent="0" algn="ctr">
              <a:buNone/>
            </a:pPr>
            <a:r>
              <a:rPr lang="en-US" sz="2000" dirty="0">
                <a:solidFill>
                  <a:srgbClr val="E43D33"/>
                </a:solidFill>
                <a:latin typeface="+mj-lt"/>
              </a:rPr>
              <a:t>(Ohene-</a:t>
            </a:r>
            <a:r>
              <a:rPr lang="en-US" sz="2000" dirty="0" err="1">
                <a:solidFill>
                  <a:srgbClr val="E43D33"/>
                </a:solidFill>
                <a:latin typeface="+mj-lt"/>
              </a:rPr>
              <a:t>Frempong</a:t>
            </a:r>
            <a:r>
              <a:rPr lang="en-US" sz="2000" dirty="0">
                <a:solidFill>
                  <a:srgbClr val="E43D33"/>
                </a:solidFill>
                <a:latin typeface="+mj-lt"/>
              </a:rPr>
              <a:t> et al Blood (1998) 91 (1): 288–294)</a:t>
            </a:r>
          </a:p>
        </p:txBody>
      </p:sp>
      <p:pic>
        <p:nvPicPr>
          <p:cNvPr id="4" name="Picture 3">
            <a:extLst>
              <a:ext uri="{FF2B5EF4-FFF2-40B4-BE49-F238E27FC236}">
                <a16:creationId xmlns:a16="http://schemas.microsoft.com/office/drawing/2014/main" id="{5907974A-4FCD-5E46-90FF-4F9D1F3F2DC8}"/>
              </a:ext>
            </a:extLst>
          </p:cNvPr>
          <p:cNvPicPr>
            <a:picLocks noChangeAspect="1"/>
          </p:cNvPicPr>
          <p:nvPr/>
        </p:nvPicPr>
        <p:blipFill rotWithShape="1">
          <a:blip r:embed="rId3"/>
          <a:srcRect l="35368"/>
          <a:stretch/>
        </p:blipFill>
        <p:spPr>
          <a:xfrm>
            <a:off x="3022499" y="2383184"/>
            <a:ext cx="6147002" cy="4187308"/>
          </a:xfrm>
          <a:prstGeom prst="rect">
            <a:avLst/>
          </a:prstGeom>
        </p:spPr>
      </p:pic>
    </p:spTree>
    <p:extLst>
      <p:ext uri="{BB962C8B-B14F-4D97-AF65-F5344CB8AC3E}">
        <p14:creationId xmlns:p14="http://schemas.microsoft.com/office/powerpoint/2010/main" val="178774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dirty="0"/>
              <a:t>Case 1</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idx="1"/>
          </p:nvPr>
        </p:nvSpPr>
        <p:spPr/>
        <p:txBody>
          <a:bodyPr/>
          <a:lstStyle/>
          <a:p>
            <a:pPr marL="0" indent="0">
              <a:buNone/>
            </a:pPr>
            <a:r>
              <a:rPr lang="en-US" sz="2400" dirty="0"/>
              <a:t>Primary stroke prevention for children with SCD living in low-middle– and high-income settings (Q 1, 2, 3)</a:t>
            </a:r>
          </a:p>
        </p:txBody>
      </p:sp>
    </p:spTree>
    <p:extLst>
      <p:ext uri="{BB962C8B-B14F-4D97-AF65-F5344CB8AC3E}">
        <p14:creationId xmlns:p14="http://schemas.microsoft.com/office/powerpoint/2010/main" val="2549679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73AA-9A1E-D945-9A55-3F2EB525FEC3}"/>
              </a:ext>
            </a:extLst>
          </p:cNvPr>
          <p:cNvSpPr>
            <a:spLocks noGrp="1"/>
          </p:cNvSpPr>
          <p:nvPr>
            <p:ph type="title"/>
          </p:nvPr>
        </p:nvSpPr>
        <p:spPr/>
        <p:txBody>
          <a:bodyPr/>
          <a:lstStyle/>
          <a:p>
            <a:pPr algn="ctr"/>
            <a:r>
              <a:rPr lang="en-US" dirty="0"/>
              <a:t>Case 1: Screening and primary stroke prevention in a high-income country</a:t>
            </a:r>
          </a:p>
        </p:txBody>
      </p:sp>
      <p:sp>
        <p:nvSpPr>
          <p:cNvPr id="3" name="Content Placeholder 2">
            <a:extLst>
              <a:ext uri="{FF2B5EF4-FFF2-40B4-BE49-F238E27FC236}">
                <a16:creationId xmlns:a16="http://schemas.microsoft.com/office/drawing/2014/main" id="{B14825E5-0DC4-9247-B627-E495817B8899}"/>
              </a:ext>
            </a:extLst>
          </p:cNvPr>
          <p:cNvSpPr>
            <a:spLocks noGrp="1"/>
          </p:cNvSpPr>
          <p:nvPr>
            <p:ph idx="1"/>
          </p:nvPr>
        </p:nvSpPr>
        <p:spPr/>
        <p:txBody>
          <a:bodyPr/>
          <a:lstStyle/>
          <a:p>
            <a:pPr marL="0" indent="0">
              <a:buNone/>
            </a:pPr>
            <a:r>
              <a:rPr lang="en-US" sz="2400" dirty="0"/>
              <a:t>A four-year-old male with </a:t>
            </a:r>
            <a:r>
              <a:rPr lang="en-US" sz="2400" dirty="0" err="1"/>
              <a:t>HbSS</a:t>
            </a:r>
            <a:r>
              <a:rPr lang="en-US" sz="2400" dirty="0"/>
              <a:t> living in the United States, presents to your clinic for an annual visit. In discussing plans for his disease surveillance, you note that the child has recently had two abnormal TCD measurements (high MCA velocity), what is the next best step?</a:t>
            </a:r>
          </a:p>
          <a:p>
            <a:endParaRPr lang="en-US" sz="2400" dirty="0"/>
          </a:p>
          <a:p>
            <a:pPr marL="514350" indent="-514350">
              <a:buFont typeface="+mj-lt"/>
              <a:buAutoNum type="alphaUcPeriod"/>
            </a:pPr>
            <a:r>
              <a:rPr lang="en-US" sz="2400" dirty="0"/>
              <a:t>repeat test in six months</a:t>
            </a:r>
          </a:p>
          <a:p>
            <a:pPr marL="514350" indent="-514350">
              <a:buFont typeface="+mj-lt"/>
              <a:buAutoNum type="alphaUcPeriod"/>
            </a:pPr>
            <a:r>
              <a:rPr lang="en-US" sz="2400" dirty="0"/>
              <a:t>repeat test in one year</a:t>
            </a:r>
          </a:p>
          <a:p>
            <a:pPr marL="514350" indent="-514350">
              <a:buFont typeface="+mj-lt"/>
              <a:buAutoNum type="alphaUcPeriod"/>
            </a:pPr>
            <a:r>
              <a:rPr lang="en-US" sz="2400" dirty="0"/>
              <a:t>start transfusion/apheresis to reduce sickle hemoglobin level</a:t>
            </a:r>
          </a:p>
          <a:p>
            <a:pPr marL="514350" indent="-514350">
              <a:buFont typeface="+mj-lt"/>
              <a:buAutoNum type="alphaUcPeriod"/>
            </a:pPr>
            <a:r>
              <a:rPr lang="en-US" sz="2400" dirty="0"/>
              <a:t>no further action is needed</a:t>
            </a:r>
          </a:p>
        </p:txBody>
      </p:sp>
      <p:sp>
        <p:nvSpPr>
          <p:cNvPr id="4" name="Rectangle 3">
            <a:extLst>
              <a:ext uri="{FF2B5EF4-FFF2-40B4-BE49-F238E27FC236}">
                <a16:creationId xmlns:a16="http://schemas.microsoft.com/office/drawing/2014/main" id="{ABF6AAFD-A152-4585-B58F-5229042D3D86}"/>
              </a:ext>
            </a:extLst>
          </p:cNvPr>
          <p:cNvSpPr/>
          <p:nvPr/>
        </p:nvSpPr>
        <p:spPr>
          <a:xfrm>
            <a:off x="298704" y="4803893"/>
            <a:ext cx="9976890" cy="480646"/>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811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3A84B-67CA-46A7-B0F8-CC8D243FBFCD}"/>
              </a:ext>
            </a:extLst>
          </p:cNvPr>
          <p:cNvSpPr>
            <a:spLocks noGrp="1"/>
          </p:cNvSpPr>
          <p:nvPr>
            <p:ph type="title"/>
          </p:nvPr>
        </p:nvSpPr>
        <p:spPr/>
        <p:txBody>
          <a:bodyPr/>
          <a:lstStyle/>
          <a:p>
            <a:pPr algn="ctr"/>
            <a:r>
              <a:rPr lang="en-US" dirty="0"/>
              <a:t>TCD screening and initiation of transfusion is necessary </a:t>
            </a:r>
            <a:br>
              <a:rPr lang="en-US" dirty="0"/>
            </a:br>
            <a:r>
              <a:rPr lang="en-US" dirty="0"/>
              <a:t>for primary stroke prevention</a:t>
            </a:r>
          </a:p>
        </p:txBody>
      </p:sp>
      <p:sp>
        <p:nvSpPr>
          <p:cNvPr id="5" name="Content Placeholder 4">
            <a:extLst>
              <a:ext uri="{FF2B5EF4-FFF2-40B4-BE49-F238E27FC236}">
                <a16:creationId xmlns:a16="http://schemas.microsoft.com/office/drawing/2014/main" id="{5A0539D3-6CD6-472A-A0B4-86DBC9C0CD4A}"/>
              </a:ext>
            </a:extLst>
          </p:cNvPr>
          <p:cNvSpPr>
            <a:spLocks noGrp="1"/>
          </p:cNvSpPr>
          <p:nvPr>
            <p:ph idx="1"/>
          </p:nvPr>
        </p:nvSpPr>
        <p:spPr>
          <a:xfrm>
            <a:off x="419100" y="2417142"/>
            <a:ext cx="10972800" cy="3954624"/>
          </a:xfrm>
        </p:spPr>
        <p:txBody>
          <a:bodyPr/>
          <a:lstStyle/>
          <a:p>
            <a:r>
              <a:rPr lang="en-US" sz="2400" dirty="0"/>
              <a:t>Annual TCD screening should be performed for:</a:t>
            </a:r>
          </a:p>
          <a:p>
            <a:pPr lvl="1"/>
            <a:r>
              <a:rPr lang="en-US" sz="2000" dirty="0"/>
              <a:t>children with HbSS or </a:t>
            </a:r>
            <a:r>
              <a:rPr lang="en-US" sz="2000" dirty="0" err="1"/>
              <a:t>HbS</a:t>
            </a:r>
            <a:r>
              <a:rPr lang="el-GR" sz="2000" dirty="0"/>
              <a:t>β</a:t>
            </a:r>
            <a:r>
              <a:rPr lang="en-US" sz="2000" baseline="30000" dirty="0"/>
              <a:t>0</a:t>
            </a:r>
            <a:r>
              <a:rPr lang="en-US" sz="2000" dirty="0"/>
              <a:t> thalassemia (ages 2-16 years) (strong recommendation)</a:t>
            </a:r>
          </a:p>
          <a:p>
            <a:r>
              <a:rPr lang="en-US" sz="2400" dirty="0"/>
              <a:t>For children with SCA or children who have compound heterozygous SCD, other than </a:t>
            </a:r>
            <a:r>
              <a:rPr lang="en-US" sz="2400" dirty="0" err="1"/>
              <a:t>HbSC</a:t>
            </a:r>
            <a:r>
              <a:rPr lang="en-US" sz="2400" dirty="0"/>
              <a:t>, who have evidence of hemolysis in the same range as those with </a:t>
            </a:r>
            <a:r>
              <a:rPr lang="en-US" sz="2400" dirty="0" err="1"/>
              <a:t>HbSS</a:t>
            </a:r>
            <a:r>
              <a:rPr lang="en-US" sz="2400" dirty="0"/>
              <a:t>, (ages 2-16 years) who have abnormal TCD velocities:</a:t>
            </a:r>
          </a:p>
          <a:p>
            <a:pPr lvl="1"/>
            <a:r>
              <a:rPr lang="en-US" sz="2000" dirty="0"/>
              <a:t>blood transfusion therapy every 3-4 weeks is recommended</a:t>
            </a:r>
          </a:p>
          <a:p>
            <a:pPr lvl="1"/>
            <a:r>
              <a:rPr lang="en-US" sz="2000" dirty="0"/>
              <a:t>blood transfusion for at least a year (vs no transfusion) with the goal of:</a:t>
            </a:r>
          </a:p>
          <a:p>
            <a:pPr lvl="2"/>
            <a:r>
              <a:rPr lang="en-US" sz="2000" dirty="0"/>
              <a:t>maximum </a:t>
            </a:r>
            <a:r>
              <a:rPr lang="en-US" sz="2000" dirty="0" err="1"/>
              <a:t>HbS</a:t>
            </a:r>
            <a:r>
              <a:rPr lang="en-US" sz="2000" dirty="0"/>
              <a:t> levels below 30%</a:t>
            </a:r>
          </a:p>
          <a:p>
            <a:pPr lvl="2"/>
            <a:r>
              <a:rPr lang="en-US" sz="2000" dirty="0"/>
              <a:t>hemoglobin levels at 9.0 g/dL (strong recommendation)</a:t>
            </a:r>
          </a:p>
        </p:txBody>
      </p:sp>
    </p:spTree>
    <p:extLst>
      <p:ext uri="{BB962C8B-B14F-4D97-AF65-F5344CB8AC3E}">
        <p14:creationId xmlns:p14="http://schemas.microsoft.com/office/powerpoint/2010/main" val="983980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FA59-EBD6-4A7A-A8DF-B0C793548AC3}"/>
              </a:ext>
            </a:extLst>
          </p:cNvPr>
          <p:cNvSpPr>
            <a:spLocks noGrp="1"/>
          </p:cNvSpPr>
          <p:nvPr>
            <p:ph type="title"/>
          </p:nvPr>
        </p:nvSpPr>
        <p:spPr>
          <a:xfrm>
            <a:off x="419099" y="1340569"/>
            <a:ext cx="11333286" cy="3249719"/>
          </a:xfrm>
        </p:spPr>
        <p:txBody>
          <a:bodyPr/>
          <a:lstStyle/>
          <a:p>
            <a:pPr algn="ctr"/>
            <a:r>
              <a:rPr lang="en-US" dirty="0"/>
              <a:t>TCD screening with regular blood transfusions </a:t>
            </a:r>
            <a:r>
              <a:rPr lang="en-US" dirty="0">
                <a:sym typeface="Wingdings" panose="05000000000000000000" pitchFamily="2" charset="2"/>
              </a:rPr>
              <a:t>results in a reduction of stroke</a:t>
            </a:r>
            <a:br>
              <a:rPr lang="en-US" dirty="0">
                <a:sym typeface="Wingdings" panose="05000000000000000000" pitchFamily="2" charset="2"/>
              </a:rPr>
            </a:br>
            <a:r>
              <a:rPr lang="en-US" sz="2000" dirty="0"/>
              <a:t>(New England Journal of Medicine 353, no. 26 (2005): 2769-2778)</a:t>
            </a:r>
            <a:br>
              <a:rPr lang="en-US" dirty="0"/>
            </a:br>
            <a:endParaRPr lang="en-US" dirty="0"/>
          </a:p>
        </p:txBody>
      </p:sp>
      <p:pic>
        <p:nvPicPr>
          <p:cNvPr id="7" name="Content Placeholder 6">
            <a:extLst>
              <a:ext uri="{FF2B5EF4-FFF2-40B4-BE49-F238E27FC236}">
                <a16:creationId xmlns:a16="http://schemas.microsoft.com/office/drawing/2014/main" id="{48FA1F9C-4C02-4744-BD80-1389B2AA6617}"/>
              </a:ext>
            </a:extLst>
          </p:cNvPr>
          <p:cNvPicPr>
            <a:picLocks noGrp="1" noChangeAspect="1"/>
          </p:cNvPicPr>
          <p:nvPr>
            <p:ph idx="1"/>
          </p:nvPr>
        </p:nvPicPr>
        <p:blipFill rotWithShape="1">
          <a:blip r:embed="rId3"/>
          <a:srcRect l="7361" t="5782" r="7674" b="6176"/>
          <a:stretch/>
        </p:blipFill>
        <p:spPr>
          <a:xfrm>
            <a:off x="4445976" y="2180783"/>
            <a:ext cx="3300048" cy="4378280"/>
          </a:xfrm>
        </p:spPr>
      </p:pic>
    </p:spTree>
    <p:extLst>
      <p:ext uri="{BB962C8B-B14F-4D97-AF65-F5344CB8AC3E}">
        <p14:creationId xmlns:p14="http://schemas.microsoft.com/office/powerpoint/2010/main" val="387187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9893-F664-4F92-8D90-2CC3CD1AD1B8}"/>
              </a:ext>
            </a:extLst>
          </p:cNvPr>
          <p:cNvSpPr>
            <a:spLocks noGrp="1"/>
          </p:cNvSpPr>
          <p:nvPr>
            <p:ph type="title"/>
          </p:nvPr>
        </p:nvSpPr>
        <p:spPr/>
        <p:txBody>
          <a:bodyPr/>
          <a:lstStyle/>
          <a:p>
            <a:pPr algn="ctr"/>
            <a:r>
              <a:rPr lang="en-US" dirty="0"/>
              <a:t>Case 1 (continued)</a:t>
            </a:r>
          </a:p>
        </p:txBody>
      </p:sp>
      <p:sp>
        <p:nvSpPr>
          <p:cNvPr id="3" name="Content Placeholder 2">
            <a:extLst>
              <a:ext uri="{FF2B5EF4-FFF2-40B4-BE49-F238E27FC236}">
                <a16:creationId xmlns:a16="http://schemas.microsoft.com/office/drawing/2014/main" id="{3C15FCC3-775F-4191-80AA-8D92E36E3F71}"/>
              </a:ext>
            </a:extLst>
          </p:cNvPr>
          <p:cNvSpPr>
            <a:spLocks noGrp="1"/>
          </p:cNvSpPr>
          <p:nvPr>
            <p:ph idx="1"/>
          </p:nvPr>
        </p:nvSpPr>
        <p:spPr/>
        <p:txBody>
          <a:bodyPr/>
          <a:lstStyle/>
          <a:p>
            <a:pPr marL="0" indent="0">
              <a:buNone/>
            </a:pPr>
            <a:r>
              <a:rPr lang="en-US" sz="2400" dirty="0"/>
              <a:t>The patient has now been on transfusion therapy for 18 months.  The family is discussing options for possibly discontinuing transfusion therapy.  Which of the following answers describes the next best course of action:</a:t>
            </a:r>
          </a:p>
          <a:p>
            <a:endParaRPr lang="en-US" sz="2400" dirty="0"/>
          </a:p>
          <a:p>
            <a:pPr marL="1066785" lvl="1" indent="-457200">
              <a:buFont typeface="+mj-lt"/>
              <a:buAutoNum type="alphaUcPeriod"/>
            </a:pPr>
            <a:r>
              <a:rPr lang="en-US" dirty="0"/>
              <a:t>patient must continue transfusions indefinitely</a:t>
            </a:r>
          </a:p>
          <a:p>
            <a:pPr marL="1066785" lvl="1" indent="-457200">
              <a:buFont typeface="+mj-lt"/>
              <a:buAutoNum type="alphaUcPeriod"/>
            </a:pPr>
            <a:r>
              <a:rPr lang="en-US" dirty="0"/>
              <a:t>patient can be put on MTD hydroxyurea</a:t>
            </a:r>
          </a:p>
          <a:p>
            <a:pPr marL="1066785" lvl="1" indent="-457200">
              <a:buFont typeface="+mj-lt"/>
              <a:buAutoNum type="alphaUcPeriod"/>
            </a:pPr>
            <a:r>
              <a:rPr lang="en-US" dirty="0"/>
              <a:t>patient can be put on MTD hydroxyurea if he has a normal MRI/MRA</a:t>
            </a:r>
          </a:p>
          <a:p>
            <a:pPr marL="1066785" lvl="1" indent="-457200">
              <a:buFont typeface="+mj-lt"/>
              <a:buAutoNum type="alphaUcPeriod"/>
            </a:pPr>
            <a:r>
              <a:rPr lang="en-US" dirty="0"/>
              <a:t>patient can discontinue transfusions</a:t>
            </a:r>
          </a:p>
        </p:txBody>
      </p:sp>
      <p:sp>
        <p:nvSpPr>
          <p:cNvPr id="4" name="Rectangle 3">
            <a:extLst>
              <a:ext uri="{FF2B5EF4-FFF2-40B4-BE49-F238E27FC236}">
                <a16:creationId xmlns:a16="http://schemas.microsoft.com/office/drawing/2014/main" id="{A6717128-3542-437C-A8E3-3D6F4B3887F7}"/>
              </a:ext>
            </a:extLst>
          </p:cNvPr>
          <p:cNvSpPr/>
          <p:nvPr/>
        </p:nvSpPr>
        <p:spPr>
          <a:xfrm>
            <a:off x="800100" y="4528836"/>
            <a:ext cx="9420708" cy="387341"/>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7131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0B59-B56B-44D5-939C-C1297EF760ED}"/>
              </a:ext>
            </a:extLst>
          </p:cNvPr>
          <p:cNvSpPr>
            <a:spLocks noGrp="1"/>
          </p:cNvSpPr>
          <p:nvPr>
            <p:ph type="title"/>
          </p:nvPr>
        </p:nvSpPr>
        <p:spPr/>
        <p:txBody>
          <a:bodyPr/>
          <a:lstStyle/>
          <a:p>
            <a:pPr algn="ctr"/>
            <a:r>
              <a:rPr lang="en-US" dirty="0"/>
              <a:t>Hydroxyurea can replace blood transfusions in select cases in children with abnormal TCD values transfused for at least a year</a:t>
            </a:r>
            <a:br>
              <a:rPr lang="en-US" dirty="0"/>
            </a:br>
            <a:r>
              <a:rPr lang="en-US" altLang="en-US" sz="2000" dirty="0"/>
              <a:t> (Debaun et al. Lancet 2016 Feb 13;387(10019):661-70) </a:t>
            </a:r>
            <a:br>
              <a:rPr lang="en-US" altLang="en-US" dirty="0"/>
            </a:br>
            <a:br>
              <a:rPr lang="en-US" altLang="en-US" dirty="0"/>
            </a:br>
            <a:br>
              <a:rPr lang="en-US" alt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D614D54B-7244-425E-B698-A16E300B65FE}"/>
              </a:ext>
            </a:extLst>
          </p:cNvPr>
          <p:cNvSpPr>
            <a:spLocks noGrp="1"/>
          </p:cNvSpPr>
          <p:nvPr>
            <p:ph idx="1"/>
          </p:nvPr>
        </p:nvSpPr>
        <p:spPr>
          <a:xfrm>
            <a:off x="419100" y="2843784"/>
            <a:ext cx="10972800" cy="3143934"/>
          </a:xfrm>
        </p:spPr>
        <p:txBody>
          <a:bodyPr/>
          <a:lstStyle/>
          <a:p>
            <a:r>
              <a:rPr lang="en-US" sz="2400" dirty="0"/>
              <a:t>Criteria for being able to stop indefinite monthly regular blood transfusion therapy for primary stroke prevention:</a:t>
            </a:r>
          </a:p>
          <a:p>
            <a:pPr lvl="1"/>
            <a:r>
              <a:rPr lang="en-US" sz="2000" dirty="0"/>
              <a:t>Red blood cell transfusion therapy for at least 1 year</a:t>
            </a:r>
          </a:p>
          <a:p>
            <a:pPr lvl="1"/>
            <a:r>
              <a:rPr lang="en-US" sz="2000" dirty="0"/>
              <a:t>No </a:t>
            </a:r>
            <a:r>
              <a:rPr lang="en-US" sz="2000" dirty="0" err="1"/>
              <a:t>MRA</a:t>
            </a:r>
            <a:r>
              <a:rPr lang="en-US" sz="2000" dirty="0"/>
              <a:t> defined vasculopathy</a:t>
            </a:r>
          </a:p>
          <a:p>
            <a:pPr lvl="1"/>
            <a:r>
              <a:rPr lang="en-US" sz="2000" dirty="0"/>
              <a:t>No silent cerebral infarct</a:t>
            </a:r>
          </a:p>
          <a:p>
            <a:r>
              <a:rPr lang="en-US" sz="2400" dirty="0"/>
              <a:t>Alternative therapy to monthly blood transfusion: hydroxyurea</a:t>
            </a:r>
          </a:p>
          <a:p>
            <a:pPr lvl="1"/>
            <a:r>
              <a:rPr lang="en-US" sz="2000" dirty="0"/>
              <a:t>Hydroxyurea treatment at the maximum tolerated dose can be considered to substitute for regular blood transfusions.</a:t>
            </a:r>
          </a:p>
        </p:txBody>
      </p:sp>
    </p:spTree>
    <p:extLst>
      <p:ext uri="{BB962C8B-B14F-4D97-AF65-F5344CB8AC3E}">
        <p14:creationId xmlns:p14="http://schemas.microsoft.com/office/powerpoint/2010/main" val="118033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28DB0-739E-4125-A6B5-C99E1F60D9D4}"/>
              </a:ext>
            </a:extLst>
          </p:cNvPr>
          <p:cNvSpPr>
            <a:spLocks noGrp="1"/>
          </p:cNvSpPr>
          <p:nvPr>
            <p:ph type="title"/>
          </p:nvPr>
        </p:nvSpPr>
        <p:spPr/>
        <p:txBody>
          <a:bodyPr/>
          <a:lstStyle/>
          <a:p>
            <a:pPr algn="ctr"/>
            <a:r>
              <a:rPr lang="en-US" dirty="0"/>
              <a:t>Pooled analysis of the 10 studies documenting TCD measurements decrease after starting hydroxyurea therapy in children with HbSS</a:t>
            </a:r>
            <a:br>
              <a:rPr lang="en-US" dirty="0"/>
            </a:br>
            <a:r>
              <a:rPr lang="en-US" sz="2000" dirty="0"/>
              <a:t>(Blood Advances 2020 Apr 28; 4(8): 1554–1588)</a:t>
            </a:r>
          </a:p>
        </p:txBody>
      </p:sp>
      <p:pic>
        <p:nvPicPr>
          <p:cNvPr id="4" name="Content Placeholder 3">
            <a:extLst>
              <a:ext uri="{FF2B5EF4-FFF2-40B4-BE49-F238E27FC236}">
                <a16:creationId xmlns:a16="http://schemas.microsoft.com/office/drawing/2014/main" id="{005DEF35-C1A6-45CB-83CB-6758B296EAC0}"/>
              </a:ext>
            </a:extLst>
          </p:cNvPr>
          <p:cNvPicPr>
            <a:picLocks noGrp="1" noChangeAspect="1"/>
          </p:cNvPicPr>
          <p:nvPr>
            <p:ph idx="1"/>
          </p:nvPr>
        </p:nvPicPr>
        <p:blipFill rotWithShape="1">
          <a:blip r:embed="rId3"/>
          <a:srcRect l="4323" t="5817" r="4248" b="7613"/>
          <a:stretch/>
        </p:blipFill>
        <p:spPr>
          <a:xfrm>
            <a:off x="2198077" y="2718552"/>
            <a:ext cx="7795845" cy="3875686"/>
          </a:xfrm>
        </p:spPr>
      </p:pic>
    </p:spTree>
    <p:extLst>
      <p:ext uri="{BB962C8B-B14F-4D97-AF65-F5344CB8AC3E}">
        <p14:creationId xmlns:p14="http://schemas.microsoft.com/office/powerpoint/2010/main" val="285941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5B0EE2-5631-AE47-B71D-F2C3F74E2A1A}"/>
              </a:ext>
            </a:extLst>
          </p:cNvPr>
          <p:cNvSpPr/>
          <p:nvPr/>
        </p:nvSpPr>
        <p:spPr>
          <a:xfrm>
            <a:off x="419100" y="5674113"/>
            <a:ext cx="6799847" cy="923330"/>
          </a:xfrm>
          <a:prstGeom prst="rect">
            <a:avLst/>
          </a:prstGeom>
        </p:spPr>
        <p:txBody>
          <a:bodyPr wrap="square">
            <a:spAutoFit/>
          </a:bodyPr>
          <a:lstStyle/>
          <a:p>
            <a:r>
              <a:rPr lang="en-US" dirty="0">
                <a:hlinkClick r:id="rId3"/>
              </a:rPr>
              <a:t>https://ashpublications.org/bloodadvances/article/4/8/1554/454384/American-Society-of-Hematology-2020-guidelines-for</a:t>
            </a:r>
            <a:endParaRPr lang="en-US" dirty="0"/>
          </a:p>
          <a:p>
            <a:endParaRPr lang="en-US" dirty="0">
              <a:latin typeface="Helvetica" panose="020B0604020202020204" pitchFamily="34" charset="0"/>
              <a:cs typeface="Helvetica" panose="020B0604020202020204" pitchFamily="34" charset="0"/>
            </a:endParaRPr>
          </a:p>
        </p:txBody>
      </p:sp>
      <p:sp>
        <p:nvSpPr>
          <p:cNvPr id="7" name="Content Placeholder 2">
            <a:extLst>
              <a:ext uri="{FF2B5EF4-FFF2-40B4-BE49-F238E27FC236}">
                <a16:creationId xmlns:a16="http://schemas.microsoft.com/office/drawing/2014/main" id="{24B68223-47E1-B240-ADEF-A0A8D9A896DE}"/>
              </a:ext>
            </a:extLst>
          </p:cNvPr>
          <p:cNvSpPr txBox="1">
            <a:spLocks/>
          </p:cNvSpPr>
          <p:nvPr/>
        </p:nvSpPr>
        <p:spPr>
          <a:xfrm>
            <a:off x="419100" y="1946366"/>
            <a:ext cx="6991793" cy="4318351"/>
          </a:xfrm>
          <a:prstGeom prst="rect">
            <a:avLst/>
          </a:prstGeom>
        </p:spPr>
        <p:txBody>
          <a:bodyPr lIns="0" tIns="0" rIns="0" bIns="0"/>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US" sz="2667" b="0" i="0" u="none" strike="noStrike" kern="1200" cap="none" spc="0" normalizeH="0" baseline="0" noProof="0" dirty="0">
                <a:ln>
                  <a:noFill/>
                </a:ln>
                <a:solidFill>
                  <a:prstClr val="white">
                    <a:lumMod val="50000"/>
                  </a:prstClr>
                </a:solidFill>
                <a:effectLst/>
                <a:uLnTx/>
                <a:uFillTx/>
                <a:latin typeface="Calibri"/>
                <a:ea typeface="Geneva" pitchFamily="37" charset="-128"/>
              </a:rPr>
              <a:t>American Society of Hematology </a:t>
            </a:r>
            <a:r>
              <a:rPr lang="en-US" dirty="0">
                <a:solidFill>
                  <a:prstClr val="white">
                    <a:lumMod val="50000"/>
                  </a:prstClr>
                </a:solidFill>
                <a:latin typeface="Calibri"/>
              </a:rPr>
              <a:t>2020</a:t>
            </a:r>
            <a:r>
              <a:rPr kumimoji="0" lang="en-US" sz="2667" b="0" i="0" u="none" strike="noStrike" kern="1200" cap="none" spc="0" normalizeH="0" baseline="0" noProof="0" dirty="0">
                <a:ln>
                  <a:noFill/>
                </a:ln>
                <a:solidFill>
                  <a:prstClr val="white">
                    <a:lumMod val="50000"/>
                  </a:prstClr>
                </a:solidFill>
                <a:effectLst/>
                <a:uLnTx/>
                <a:uFillTx/>
                <a:latin typeface="Calibri"/>
                <a:ea typeface="Geneva" pitchFamily="37" charset="-128"/>
              </a:rPr>
              <a:t> guidelines for sickle cell disease: </a:t>
            </a:r>
            <a:r>
              <a:rPr kumimoji="0" lang="en-US" sz="2667" b="0" i="0" u="none" kern="1200" cap="none" spc="0" normalizeH="0" baseline="0" noProof="0" dirty="0">
                <a:ln>
                  <a:noFill/>
                </a:ln>
                <a:solidFill>
                  <a:prstClr val="white">
                    <a:lumMod val="50000"/>
                  </a:prstClr>
                </a:solidFill>
                <a:effectLst/>
                <a:uLnTx/>
                <a:uFillTx/>
                <a:latin typeface="Calibri"/>
                <a:ea typeface="Geneva" pitchFamily="37" charset="-128"/>
              </a:rPr>
              <a:t>cerebrovascular disease in children and adults</a:t>
            </a:r>
            <a:endParaRPr lang="en-US" strike="sngStrike" dirty="0">
              <a:solidFill>
                <a:prstClr val="white">
                  <a:lumMod val="50000"/>
                </a:prstClr>
              </a:solidFill>
              <a:latin typeface="Calibri"/>
            </a:endParaRPr>
          </a:p>
          <a:p>
            <a:pPr marL="0" indent="0">
              <a:buNone/>
            </a:pPr>
            <a:endParaRPr lang="en-US" sz="2000" strike="sngStrike" dirty="0"/>
          </a:p>
          <a:p>
            <a:pPr marL="0" indent="0">
              <a:buNone/>
            </a:pPr>
            <a:r>
              <a:rPr lang="en-US" sz="2000" dirty="0">
                <a:solidFill>
                  <a:prstClr val="white">
                    <a:lumMod val="50000"/>
                  </a:prstClr>
                </a:solidFill>
              </a:rPr>
              <a:t>M. R. DeBaun, L. C. Jordan, A. A. King, J. Schatz, E. Vichinsky, C. K. Fox, R. C. McKinstry, P. Telfer, M. A. Kraut, L. Daraz, F. J. Kirkham, M. H. Murad</a:t>
            </a:r>
            <a:endParaRPr kumimoji="0" lang="en-US" sz="2000" b="0" i="0" u="none" strike="noStrike" kern="1200" cap="none" spc="0" normalizeH="0" baseline="0" noProof="0" dirty="0">
              <a:ln>
                <a:noFill/>
              </a:ln>
              <a:solidFill>
                <a:prstClr val="white">
                  <a:lumMod val="50000"/>
                </a:prstClr>
              </a:solidFill>
              <a:effectLst/>
              <a:uLnTx/>
              <a:uFillTx/>
              <a:latin typeface="Calibri"/>
              <a:ea typeface="Geneva" pitchFamily="37" charset="-128"/>
            </a:endParaRP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endParaRPr kumimoji="0" lang="en-US" sz="2667" b="0" i="0" u="none" strike="noStrike" kern="1200" cap="none" spc="0" normalizeH="0" baseline="0" noProof="0" dirty="0">
              <a:ln>
                <a:noFill/>
              </a:ln>
              <a:solidFill>
                <a:prstClr val="white">
                  <a:lumMod val="50000"/>
                </a:prstClr>
              </a:solidFill>
              <a:effectLst/>
              <a:uLnTx/>
              <a:uFillTx/>
              <a:latin typeface="Calibri"/>
              <a:ea typeface="Geneva" pitchFamily="37" charset="-128"/>
            </a:endParaRPr>
          </a:p>
        </p:txBody>
      </p:sp>
      <p:sp>
        <p:nvSpPr>
          <p:cNvPr id="8" name="Title 1">
            <a:extLst>
              <a:ext uri="{FF2B5EF4-FFF2-40B4-BE49-F238E27FC236}">
                <a16:creationId xmlns:a16="http://schemas.microsoft.com/office/drawing/2014/main" id="{0D246B1F-59C3-024E-A8A1-1E6C6966441E}"/>
              </a:ext>
            </a:extLst>
          </p:cNvPr>
          <p:cNvSpPr>
            <a:spLocks noGrp="1"/>
          </p:cNvSpPr>
          <p:nvPr>
            <p:ph type="title"/>
          </p:nvPr>
        </p:nvSpPr>
        <p:spPr>
          <a:xfrm>
            <a:off x="419100" y="1340569"/>
            <a:ext cx="10972800" cy="713539"/>
          </a:xfrm>
        </p:spPr>
        <p:txBody>
          <a:bodyPr lIns="0" tIns="0"/>
          <a:lstStyle/>
          <a:p>
            <a:pPr algn="ctr"/>
            <a:r>
              <a:rPr lang="en-US" dirty="0"/>
              <a:t>Clinical Guidelines</a:t>
            </a:r>
          </a:p>
        </p:txBody>
      </p:sp>
      <p:pic>
        <p:nvPicPr>
          <p:cNvPr id="11" name="Picture 10">
            <a:extLst>
              <a:ext uri="{FF2B5EF4-FFF2-40B4-BE49-F238E27FC236}">
                <a16:creationId xmlns:a16="http://schemas.microsoft.com/office/drawing/2014/main" id="{9637871E-0EA2-4ACE-BCA7-0A6E630D779B}"/>
              </a:ext>
            </a:extLst>
          </p:cNvPr>
          <p:cNvPicPr>
            <a:picLocks noChangeAspect="1"/>
          </p:cNvPicPr>
          <p:nvPr/>
        </p:nvPicPr>
        <p:blipFill>
          <a:blip r:embed="rId4"/>
          <a:stretch>
            <a:fillRect/>
          </a:stretch>
        </p:blipFill>
        <p:spPr>
          <a:xfrm>
            <a:off x="8343900" y="1697338"/>
            <a:ext cx="3429000" cy="4480101"/>
          </a:xfrm>
          <a:prstGeom prst="rect">
            <a:avLst/>
          </a:prstGeom>
        </p:spPr>
      </p:pic>
    </p:spTree>
    <p:extLst>
      <p:ext uri="{BB962C8B-B14F-4D97-AF65-F5344CB8AC3E}">
        <p14:creationId xmlns:p14="http://schemas.microsoft.com/office/powerpoint/2010/main" val="197290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04AF66-06C3-4EF8-ABF3-553A221AF7A7}"/>
              </a:ext>
            </a:extLst>
          </p:cNvPr>
          <p:cNvSpPr>
            <a:spLocks noGrp="1"/>
          </p:cNvSpPr>
          <p:nvPr>
            <p:ph type="title"/>
          </p:nvPr>
        </p:nvSpPr>
        <p:spPr/>
        <p:txBody>
          <a:bodyPr/>
          <a:lstStyle/>
          <a:p>
            <a:pPr algn="ctr"/>
            <a:r>
              <a:rPr lang="en-US" dirty="0"/>
              <a:t>Case 2</a:t>
            </a:r>
          </a:p>
        </p:txBody>
      </p:sp>
      <p:sp>
        <p:nvSpPr>
          <p:cNvPr id="5" name="Text Placeholder 4">
            <a:extLst>
              <a:ext uri="{FF2B5EF4-FFF2-40B4-BE49-F238E27FC236}">
                <a16:creationId xmlns:a16="http://schemas.microsoft.com/office/drawing/2014/main" id="{8C6F9A8A-0A9C-4496-9A68-DC8DEADFF5D3}"/>
              </a:ext>
            </a:extLst>
          </p:cNvPr>
          <p:cNvSpPr>
            <a:spLocks noGrp="1"/>
          </p:cNvSpPr>
          <p:nvPr>
            <p:ph idx="1"/>
          </p:nvPr>
        </p:nvSpPr>
        <p:spPr/>
        <p:txBody>
          <a:bodyPr/>
          <a:lstStyle/>
          <a:p>
            <a:pPr marL="0" indent="0">
              <a:buNone/>
            </a:pPr>
            <a:r>
              <a:rPr lang="en-US" sz="2400" dirty="0"/>
              <a:t>Acute and timely treatment of suspected or confirmed ischemic stroke or TIA</a:t>
            </a:r>
          </a:p>
        </p:txBody>
      </p:sp>
    </p:spTree>
    <p:extLst>
      <p:ext uri="{BB962C8B-B14F-4D97-AF65-F5344CB8AC3E}">
        <p14:creationId xmlns:p14="http://schemas.microsoft.com/office/powerpoint/2010/main" val="54453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571012-2A00-4585-9F47-1E14D3F4538F}"/>
              </a:ext>
            </a:extLst>
          </p:cNvPr>
          <p:cNvSpPr>
            <a:spLocks noGrp="1"/>
          </p:cNvSpPr>
          <p:nvPr>
            <p:ph type="title"/>
          </p:nvPr>
        </p:nvSpPr>
        <p:spPr/>
        <p:txBody>
          <a:bodyPr/>
          <a:lstStyle/>
          <a:p>
            <a:pPr algn="ctr"/>
            <a:r>
              <a:rPr lang="en-US" dirty="0"/>
              <a:t>Case 2</a:t>
            </a:r>
          </a:p>
        </p:txBody>
      </p:sp>
      <p:sp>
        <p:nvSpPr>
          <p:cNvPr id="5" name="Content Placeholder 4">
            <a:extLst>
              <a:ext uri="{FF2B5EF4-FFF2-40B4-BE49-F238E27FC236}">
                <a16:creationId xmlns:a16="http://schemas.microsoft.com/office/drawing/2014/main" id="{5F375FC3-37CA-4CA6-9304-B7080A307ED7}"/>
              </a:ext>
            </a:extLst>
          </p:cNvPr>
          <p:cNvSpPr>
            <a:spLocks noGrp="1"/>
          </p:cNvSpPr>
          <p:nvPr>
            <p:ph idx="1"/>
          </p:nvPr>
        </p:nvSpPr>
        <p:spPr/>
        <p:txBody>
          <a:bodyPr/>
          <a:lstStyle/>
          <a:p>
            <a:pPr marL="0" indent="0">
              <a:buNone/>
            </a:pPr>
            <a:r>
              <a:rPr lang="en-US" sz="2400" dirty="0"/>
              <a:t>A 9-year-old female with </a:t>
            </a:r>
            <a:r>
              <a:rPr lang="en-US" sz="2400" dirty="0" err="1"/>
              <a:t>HbS</a:t>
            </a:r>
            <a:r>
              <a:rPr lang="el-GR" sz="2400" dirty="0"/>
              <a:t>β</a:t>
            </a:r>
            <a:r>
              <a:rPr lang="en-US" sz="2400" baseline="30000" dirty="0"/>
              <a:t>0</a:t>
            </a:r>
            <a:r>
              <a:rPr lang="en-US" sz="2400" dirty="0"/>
              <a:t> thalassemia presents to the ER with new onset hemiparesis and aphasia. Her hemoglobin is 9g/dL on presentation, and her symptoms started 35 minutes ago. What is the next best course of action?</a:t>
            </a:r>
          </a:p>
          <a:p>
            <a:endParaRPr lang="en-US" sz="2400" dirty="0"/>
          </a:p>
          <a:p>
            <a:pPr marL="1066785" lvl="1" indent="-457200">
              <a:buFont typeface="+mj-lt"/>
              <a:buAutoNum type="alphaUcPeriod"/>
            </a:pPr>
            <a:r>
              <a:rPr lang="en-US" dirty="0"/>
              <a:t>admission to monitor for progression</a:t>
            </a:r>
          </a:p>
          <a:p>
            <a:pPr marL="1066785" lvl="1" indent="-457200">
              <a:buFont typeface="+mj-lt"/>
              <a:buAutoNum type="alphaUcPeriod"/>
            </a:pPr>
            <a:r>
              <a:rPr lang="en-US" dirty="0"/>
              <a:t>MRI/MRA</a:t>
            </a:r>
          </a:p>
          <a:p>
            <a:pPr marL="1066785" lvl="1" indent="-457200">
              <a:buFont typeface="+mj-lt"/>
              <a:buAutoNum type="alphaUcPeriod"/>
            </a:pPr>
            <a:r>
              <a:rPr lang="en-US" dirty="0"/>
              <a:t>simple transfusion</a:t>
            </a:r>
          </a:p>
          <a:p>
            <a:pPr marL="1066785" lvl="1" indent="-457200">
              <a:buFont typeface="+mj-lt"/>
              <a:buAutoNum type="alphaUcPeriod"/>
            </a:pPr>
            <a:r>
              <a:rPr lang="en-US" dirty="0"/>
              <a:t>exchange transfusion</a:t>
            </a:r>
          </a:p>
          <a:p>
            <a:pPr lvl="1"/>
            <a:endParaRPr lang="en-US" sz="2000" dirty="0"/>
          </a:p>
        </p:txBody>
      </p:sp>
      <p:sp>
        <p:nvSpPr>
          <p:cNvPr id="6" name="Rectangle 5">
            <a:extLst>
              <a:ext uri="{FF2B5EF4-FFF2-40B4-BE49-F238E27FC236}">
                <a16:creationId xmlns:a16="http://schemas.microsoft.com/office/drawing/2014/main" id="{5CBC5D70-7330-4A61-B2FA-03F60D431214}"/>
              </a:ext>
            </a:extLst>
          </p:cNvPr>
          <p:cNvSpPr/>
          <p:nvPr/>
        </p:nvSpPr>
        <p:spPr>
          <a:xfrm>
            <a:off x="927566" y="4516571"/>
            <a:ext cx="4503970" cy="387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7783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1703-313A-4180-8940-24A3402FD44C}"/>
              </a:ext>
            </a:extLst>
          </p:cNvPr>
          <p:cNvSpPr>
            <a:spLocks noGrp="1"/>
          </p:cNvSpPr>
          <p:nvPr>
            <p:ph type="title"/>
          </p:nvPr>
        </p:nvSpPr>
        <p:spPr/>
        <p:txBody>
          <a:bodyPr/>
          <a:lstStyle/>
          <a:p>
            <a:pPr algn="ctr"/>
            <a:r>
              <a:rPr lang="en-US" dirty="0"/>
              <a:t>SCD patients with neurological deficits should have prompt blood transfusion</a:t>
            </a:r>
          </a:p>
        </p:txBody>
      </p:sp>
      <p:sp>
        <p:nvSpPr>
          <p:cNvPr id="3" name="Content Placeholder 2">
            <a:extLst>
              <a:ext uri="{FF2B5EF4-FFF2-40B4-BE49-F238E27FC236}">
                <a16:creationId xmlns:a16="http://schemas.microsoft.com/office/drawing/2014/main" id="{E0DC3CE9-C3F2-4BE9-8684-8ED5D9B537A4}"/>
              </a:ext>
            </a:extLst>
          </p:cNvPr>
          <p:cNvSpPr>
            <a:spLocks noGrp="1"/>
          </p:cNvSpPr>
          <p:nvPr>
            <p:ph idx="1"/>
          </p:nvPr>
        </p:nvSpPr>
        <p:spPr/>
        <p:txBody>
          <a:bodyPr/>
          <a:lstStyle/>
          <a:p>
            <a:r>
              <a:rPr lang="en-US" sz="2400" dirty="0"/>
              <a:t>Prompt blood transfusion should be given upon recognition of symptoms without delay beyond 2 hours of acute neurological symptom presentation</a:t>
            </a:r>
          </a:p>
          <a:p>
            <a:r>
              <a:rPr lang="en-US" sz="2400" dirty="0"/>
              <a:t>The type of transfusion (simple, modified exchange, or apheresis) is dependent on individual patient factors and local transfusion resources (strong recommendation)</a:t>
            </a:r>
          </a:p>
          <a:p>
            <a:r>
              <a:rPr lang="en-US" sz="2400" dirty="0"/>
              <a:t>Optimal timing of intervention with blood transfusion therapy and  brain-imaging modality has not been rigorously studied</a:t>
            </a:r>
          </a:p>
          <a:p>
            <a:r>
              <a:rPr lang="en-US" sz="2400" dirty="0"/>
              <a:t>Exchange transfusion is preferred over simple transfusion</a:t>
            </a:r>
          </a:p>
          <a:p>
            <a:endParaRPr lang="en-US" sz="2400" dirty="0"/>
          </a:p>
        </p:txBody>
      </p:sp>
    </p:spTree>
    <p:extLst>
      <p:ext uri="{BB962C8B-B14F-4D97-AF65-F5344CB8AC3E}">
        <p14:creationId xmlns:p14="http://schemas.microsoft.com/office/powerpoint/2010/main" val="2089890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3B3D-5E72-492C-B071-0DF4AD420F65}"/>
              </a:ext>
            </a:extLst>
          </p:cNvPr>
          <p:cNvSpPr>
            <a:spLocks noGrp="1"/>
          </p:cNvSpPr>
          <p:nvPr>
            <p:ph type="title"/>
          </p:nvPr>
        </p:nvSpPr>
        <p:spPr/>
        <p:txBody>
          <a:bodyPr/>
          <a:lstStyle/>
          <a:p>
            <a:pPr algn="ctr"/>
            <a:r>
              <a:rPr lang="en-US" dirty="0"/>
              <a:t> Management of acute neurological events </a:t>
            </a:r>
          </a:p>
        </p:txBody>
      </p:sp>
      <p:sp>
        <p:nvSpPr>
          <p:cNvPr id="3" name="Content Placeholder 2">
            <a:extLst>
              <a:ext uri="{FF2B5EF4-FFF2-40B4-BE49-F238E27FC236}">
                <a16:creationId xmlns:a16="http://schemas.microsoft.com/office/drawing/2014/main" id="{F8BE8634-AA64-4FD9-9E9F-B86C8FA5525E}"/>
              </a:ext>
            </a:extLst>
          </p:cNvPr>
          <p:cNvSpPr>
            <a:spLocks noGrp="1"/>
          </p:cNvSpPr>
          <p:nvPr>
            <p:ph idx="1"/>
          </p:nvPr>
        </p:nvSpPr>
        <p:spPr/>
        <p:txBody>
          <a:bodyPr/>
          <a:lstStyle/>
          <a:p>
            <a:r>
              <a:rPr lang="en-US" sz="2400" dirty="0"/>
              <a:t>Optimal timing of therapy is to have prompt (within 2 hours of presentation to medical care) transfusion in children and adults with SCD presenting within 72 hours of symptom onset</a:t>
            </a:r>
          </a:p>
          <a:p>
            <a:r>
              <a:rPr lang="en-US" sz="2400" dirty="0"/>
              <a:t>An assessment for anemia and percentage of sickle hemoglobin with consideration of transfusion on a case-by-case basis is suggested</a:t>
            </a:r>
          </a:p>
          <a:p>
            <a:r>
              <a:rPr lang="en-US" sz="2400" dirty="0"/>
              <a:t>For individuals with hemoglobin levels &gt;8.5 g/dL presenting with focal neurological deficits or TIA, exchange transfusion therapy to decrease the possibility of </a:t>
            </a:r>
            <a:r>
              <a:rPr lang="en-US" sz="2400" dirty="0" err="1"/>
              <a:t>hyperviscosity</a:t>
            </a:r>
            <a:r>
              <a:rPr lang="en-US" sz="2400" dirty="0"/>
              <a:t> syndrome is suggested</a:t>
            </a:r>
          </a:p>
          <a:p>
            <a:endParaRPr lang="en-US" sz="2400" dirty="0"/>
          </a:p>
        </p:txBody>
      </p:sp>
    </p:spTree>
    <p:extLst>
      <p:ext uri="{BB962C8B-B14F-4D97-AF65-F5344CB8AC3E}">
        <p14:creationId xmlns:p14="http://schemas.microsoft.com/office/powerpoint/2010/main" val="3847085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2A05-21F5-450D-8AC0-71CEF819E080}"/>
              </a:ext>
            </a:extLst>
          </p:cNvPr>
          <p:cNvSpPr>
            <a:spLocks noGrp="1"/>
          </p:cNvSpPr>
          <p:nvPr>
            <p:ph type="title"/>
          </p:nvPr>
        </p:nvSpPr>
        <p:spPr/>
        <p:txBody>
          <a:bodyPr/>
          <a:lstStyle/>
          <a:p>
            <a:pPr algn="ctr"/>
            <a:r>
              <a:rPr lang="en-US" dirty="0"/>
              <a:t>Multi-disciplinary management of acute ischemic stroke is recommended</a:t>
            </a:r>
          </a:p>
        </p:txBody>
      </p:sp>
      <p:sp>
        <p:nvSpPr>
          <p:cNvPr id="3" name="Content Placeholder 2">
            <a:extLst>
              <a:ext uri="{FF2B5EF4-FFF2-40B4-BE49-F238E27FC236}">
                <a16:creationId xmlns:a16="http://schemas.microsoft.com/office/drawing/2014/main" id="{523E5026-5271-4EB7-808C-EBE3EEB86A83}"/>
              </a:ext>
            </a:extLst>
          </p:cNvPr>
          <p:cNvSpPr>
            <a:spLocks noGrp="1"/>
          </p:cNvSpPr>
          <p:nvPr>
            <p:ph idx="1"/>
          </p:nvPr>
        </p:nvSpPr>
        <p:spPr/>
        <p:txBody>
          <a:bodyPr/>
          <a:lstStyle/>
          <a:p>
            <a:r>
              <a:rPr lang="en-US" sz="2400" dirty="0"/>
              <a:t>Close consultative interaction between hematologists, neurologists, and acute-care providers because the diagnosis of an acute ischemic stroke can be challenging</a:t>
            </a:r>
          </a:p>
          <a:p>
            <a:r>
              <a:rPr lang="en-US" sz="2400" dirty="0"/>
              <a:t>If you do not work at a center capable of dealing with acute stroke, rapidly initiate low flow oxygen, IV fluids, complete blood count, and crossmatching and transfer to a facility that is adept at managing acute stroke</a:t>
            </a:r>
          </a:p>
        </p:txBody>
      </p:sp>
    </p:spTree>
    <p:extLst>
      <p:ext uri="{BB962C8B-B14F-4D97-AF65-F5344CB8AC3E}">
        <p14:creationId xmlns:p14="http://schemas.microsoft.com/office/powerpoint/2010/main" val="2723029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A33C-80DE-401B-8CB2-D1500F7B2A4B}"/>
              </a:ext>
            </a:extLst>
          </p:cNvPr>
          <p:cNvSpPr>
            <a:spLocks noGrp="1"/>
          </p:cNvSpPr>
          <p:nvPr>
            <p:ph type="title"/>
          </p:nvPr>
        </p:nvSpPr>
        <p:spPr/>
        <p:txBody>
          <a:bodyPr/>
          <a:lstStyle/>
          <a:p>
            <a:pPr algn="ctr"/>
            <a:r>
              <a:rPr lang="en-US" dirty="0"/>
              <a:t>The final diagnosis of ischemic stroke or TIA is based on a complete neurological history, not MRI</a:t>
            </a:r>
          </a:p>
        </p:txBody>
      </p:sp>
      <p:sp>
        <p:nvSpPr>
          <p:cNvPr id="3" name="Content Placeholder 2">
            <a:extLst>
              <a:ext uri="{FF2B5EF4-FFF2-40B4-BE49-F238E27FC236}">
                <a16:creationId xmlns:a16="http://schemas.microsoft.com/office/drawing/2014/main" id="{71CF1F5E-5F5C-4675-8076-AC03E293765A}"/>
              </a:ext>
            </a:extLst>
          </p:cNvPr>
          <p:cNvSpPr>
            <a:spLocks noGrp="1"/>
          </p:cNvSpPr>
          <p:nvPr>
            <p:ph idx="1"/>
          </p:nvPr>
        </p:nvSpPr>
        <p:spPr>
          <a:xfrm>
            <a:off x="419100" y="2444574"/>
            <a:ext cx="10972800" cy="3954624"/>
          </a:xfrm>
        </p:spPr>
        <p:txBody>
          <a:bodyPr/>
          <a:lstStyle/>
          <a:p>
            <a:r>
              <a:rPr lang="en-US" sz="2400" dirty="0"/>
              <a:t>An MRI of the brain may facilitate a diagnosis of acute cerebral ischemia, but cannot replace a history and examination </a:t>
            </a:r>
          </a:p>
          <a:p>
            <a:r>
              <a:rPr lang="en-US" sz="2400" dirty="0"/>
              <a:t>The absence of abnormality seen on the diffusion weighted image on MRI of the brain does not definitively exclude the diagnosis of an ischemic stroke.</a:t>
            </a:r>
          </a:p>
          <a:p>
            <a:r>
              <a:rPr lang="en-US" sz="2400" dirty="0"/>
              <a:t>If a patient with SCD presents with an acute-onset focal neurological deficit and the health care provider believes that the patient has had an ischemic stroke or TIA, intervention should be the same to minimize the potential risk of ongoing ischemic brain injury</a:t>
            </a:r>
          </a:p>
        </p:txBody>
      </p:sp>
    </p:spTree>
    <p:extLst>
      <p:ext uri="{BB962C8B-B14F-4D97-AF65-F5344CB8AC3E}">
        <p14:creationId xmlns:p14="http://schemas.microsoft.com/office/powerpoint/2010/main" val="3808078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6">
            <a:extLst>
              <a:ext uri="{FF2B5EF4-FFF2-40B4-BE49-F238E27FC236}">
                <a16:creationId xmlns:a16="http://schemas.microsoft.com/office/drawing/2014/main" id="{C2517955-E274-4B9D-A12E-9269914B9EEC}"/>
              </a:ext>
            </a:extLst>
          </p:cNvPr>
          <p:cNvSpPr>
            <a:spLocks noGrp="1" noChangeArrowheads="1"/>
          </p:cNvSpPr>
          <p:nvPr>
            <p:ph type="title"/>
          </p:nvPr>
        </p:nvSpPr>
        <p:spPr>
          <a:xfrm>
            <a:off x="419100" y="1340569"/>
            <a:ext cx="11340084" cy="713539"/>
          </a:xfrm>
        </p:spPr>
        <p:txBody>
          <a:bodyPr/>
          <a:lstStyle/>
          <a:p>
            <a:pPr algn="ctr"/>
            <a:r>
              <a:rPr lang="en-US" dirty="0"/>
              <a:t>Increasing hemoglobin with a transfusion improves oxygen delivery to the brain</a:t>
            </a:r>
            <a:endParaRPr lang="en-US" altLang="en-US" dirty="0"/>
          </a:p>
        </p:txBody>
      </p:sp>
      <p:grpSp>
        <p:nvGrpSpPr>
          <p:cNvPr id="2" name="Group 1">
            <a:extLst>
              <a:ext uri="{FF2B5EF4-FFF2-40B4-BE49-F238E27FC236}">
                <a16:creationId xmlns:a16="http://schemas.microsoft.com/office/drawing/2014/main" id="{A04116C5-23CB-C449-A958-7F151650BD9C}"/>
              </a:ext>
            </a:extLst>
          </p:cNvPr>
          <p:cNvGrpSpPr>
            <a:grpSpLocks noChangeAspect="1"/>
          </p:cNvGrpSpPr>
          <p:nvPr/>
        </p:nvGrpSpPr>
        <p:grpSpPr>
          <a:xfrm>
            <a:off x="505047" y="1866873"/>
            <a:ext cx="11181905" cy="4699264"/>
            <a:chOff x="1247236" y="2255901"/>
            <a:chExt cx="9884551" cy="4154043"/>
          </a:xfrm>
        </p:grpSpPr>
        <p:pic>
          <p:nvPicPr>
            <p:cNvPr id="52226" name="Picture 4">
              <a:extLst>
                <a:ext uri="{FF2B5EF4-FFF2-40B4-BE49-F238E27FC236}">
                  <a16:creationId xmlns:a16="http://schemas.microsoft.com/office/drawing/2014/main" id="{2186F0FD-E4A2-4E02-9E5B-B7F17ADF2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236" y="2255901"/>
              <a:ext cx="9884551" cy="41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9">
              <a:extLst>
                <a:ext uri="{FF2B5EF4-FFF2-40B4-BE49-F238E27FC236}">
                  <a16:creationId xmlns:a16="http://schemas.microsoft.com/office/drawing/2014/main" id="{58F8F5AF-8D8D-4EE2-9008-FDBB7D1F8FD9}"/>
                </a:ext>
              </a:extLst>
            </p:cNvPr>
            <p:cNvSpPr>
              <a:spLocks noChangeArrowheads="1"/>
            </p:cNvSpPr>
            <p:nvPr/>
          </p:nvSpPr>
          <p:spPr bwMode="auto">
            <a:xfrm flipH="1">
              <a:off x="1349393" y="3546607"/>
              <a:ext cx="698094" cy="676998"/>
            </a:xfrm>
            <a:prstGeom prst="ellipse">
              <a:avLst/>
            </a:prstGeom>
            <a:noFill/>
            <a:ln w="34925" algn="ctr">
              <a:solidFill>
                <a:srgbClr val="E43D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p:txBody>
        </p:sp>
        <p:sp>
          <p:nvSpPr>
            <p:cNvPr id="8" name="Oval 9">
              <a:extLst>
                <a:ext uri="{FF2B5EF4-FFF2-40B4-BE49-F238E27FC236}">
                  <a16:creationId xmlns:a16="http://schemas.microsoft.com/office/drawing/2014/main" id="{795E396D-C5F0-4209-AE69-4A277B2E546D}"/>
                </a:ext>
              </a:extLst>
            </p:cNvPr>
            <p:cNvSpPr>
              <a:spLocks noChangeArrowheads="1"/>
            </p:cNvSpPr>
            <p:nvPr/>
          </p:nvSpPr>
          <p:spPr bwMode="auto">
            <a:xfrm flipH="1">
              <a:off x="4721678" y="3546607"/>
              <a:ext cx="698094" cy="676998"/>
            </a:xfrm>
            <a:prstGeom prst="ellipse">
              <a:avLst/>
            </a:prstGeom>
            <a:noFill/>
            <a:ln w="34925" algn="ctr">
              <a:solidFill>
                <a:srgbClr val="E43D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p:txBody>
        </p:sp>
        <p:sp>
          <p:nvSpPr>
            <p:cNvPr id="9" name="Oval 9">
              <a:extLst>
                <a:ext uri="{FF2B5EF4-FFF2-40B4-BE49-F238E27FC236}">
                  <a16:creationId xmlns:a16="http://schemas.microsoft.com/office/drawing/2014/main" id="{1807CB8A-5538-44DC-8354-16EB94A06FFF}"/>
                </a:ext>
              </a:extLst>
            </p:cNvPr>
            <p:cNvSpPr>
              <a:spLocks noChangeArrowheads="1"/>
            </p:cNvSpPr>
            <p:nvPr/>
          </p:nvSpPr>
          <p:spPr bwMode="auto">
            <a:xfrm flipH="1">
              <a:off x="5895123" y="3546608"/>
              <a:ext cx="698094" cy="676998"/>
            </a:xfrm>
            <a:prstGeom prst="ellipse">
              <a:avLst/>
            </a:prstGeom>
            <a:noFill/>
            <a:ln w="34925" algn="ctr">
              <a:solidFill>
                <a:srgbClr val="E43D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CEFD-1EED-4428-9970-E4BCAF980FBD}"/>
              </a:ext>
            </a:extLst>
          </p:cNvPr>
          <p:cNvSpPr>
            <a:spLocks noGrp="1"/>
          </p:cNvSpPr>
          <p:nvPr>
            <p:ph type="title"/>
          </p:nvPr>
        </p:nvSpPr>
        <p:spPr>
          <a:xfrm>
            <a:off x="419100" y="1340569"/>
            <a:ext cx="10972800" cy="1021709"/>
          </a:xfrm>
        </p:spPr>
        <p:txBody>
          <a:bodyPr/>
          <a:lstStyle/>
          <a:p>
            <a:pPr algn="ctr"/>
            <a:r>
              <a:rPr lang="en-US" dirty="0"/>
              <a:t>Oxygen delivery to the brain is also dependent on the </a:t>
            </a:r>
            <a:r>
              <a:rPr lang="en-US" dirty="0" err="1"/>
              <a:t>HbS</a:t>
            </a:r>
            <a:r>
              <a:rPr lang="en-US" dirty="0"/>
              <a:t>%</a:t>
            </a:r>
            <a:br>
              <a:rPr lang="en-US" dirty="0"/>
            </a:br>
            <a:r>
              <a:rPr lang="en-US" sz="2000" dirty="0"/>
              <a:t>(Stroke, 19(12), pp.1466-1469)</a:t>
            </a:r>
          </a:p>
        </p:txBody>
      </p:sp>
      <p:sp>
        <p:nvSpPr>
          <p:cNvPr id="3" name="Content Placeholder 2">
            <a:extLst>
              <a:ext uri="{FF2B5EF4-FFF2-40B4-BE49-F238E27FC236}">
                <a16:creationId xmlns:a16="http://schemas.microsoft.com/office/drawing/2014/main" id="{278EC86E-89F5-4A86-AB8C-D96C6149CA79}"/>
              </a:ext>
            </a:extLst>
          </p:cNvPr>
          <p:cNvSpPr>
            <a:spLocks noGrp="1"/>
          </p:cNvSpPr>
          <p:nvPr>
            <p:ph idx="1"/>
          </p:nvPr>
        </p:nvSpPr>
        <p:spPr>
          <a:xfrm>
            <a:off x="419100" y="2362278"/>
            <a:ext cx="10972800" cy="3954624"/>
          </a:xfrm>
        </p:spPr>
        <p:txBody>
          <a:bodyPr/>
          <a:lstStyle/>
          <a:p>
            <a:r>
              <a:rPr lang="en-US" sz="2400" dirty="0"/>
              <a:t>Thresholds for </a:t>
            </a:r>
            <a:r>
              <a:rPr lang="en-US" sz="2400" dirty="0" err="1"/>
              <a:t>postapheresis</a:t>
            </a:r>
            <a:r>
              <a:rPr lang="en-US" sz="2400" dirty="0"/>
              <a:t> </a:t>
            </a:r>
            <a:r>
              <a:rPr lang="en-US" sz="2400" dirty="0" err="1"/>
              <a:t>HbS</a:t>
            </a:r>
            <a:r>
              <a:rPr lang="en-US" sz="2400" dirty="0"/>
              <a:t> percentage and hemoglobin level are typically set at 15% to 20% and 10g/dL, respectively</a:t>
            </a:r>
          </a:p>
          <a:p>
            <a:r>
              <a:rPr lang="en-US" sz="2400" dirty="0"/>
              <a:t>When the </a:t>
            </a:r>
            <a:r>
              <a:rPr lang="en-US" sz="2400" dirty="0" err="1"/>
              <a:t>HbS</a:t>
            </a:r>
            <a:r>
              <a:rPr lang="en-US" sz="2400" dirty="0"/>
              <a:t> level is 20%, the total hemoglobin level can generally be 10 g/dL, up to 12 to 13 g/dL, without concerns for viscosity related complications, and the optimal recommended range of hemoglobin level </a:t>
            </a:r>
            <a:r>
              <a:rPr lang="en-US" sz="2400" dirty="0" err="1"/>
              <a:t>postapheresis</a:t>
            </a:r>
            <a:r>
              <a:rPr lang="en-US" sz="2400" dirty="0"/>
              <a:t> is 10 to 12 g/dL</a:t>
            </a:r>
          </a:p>
          <a:p>
            <a:r>
              <a:rPr lang="en-US" sz="2400" dirty="0"/>
              <a:t>When the hemoglobin level is 5.0 g/dL, a simple transfusion to increase the total hemoglobin to 10.0 g/dL may be required</a:t>
            </a:r>
          </a:p>
          <a:p>
            <a:endParaRPr lang="en-US" sz="2400" dirty="0"/>
          </a:p>
        </p:txBody>
      </p:sp>
    </p:spTree>
    <p:extLst>
      <p:ext uri="{BB962C8B-B14F-4D97-AF65-F5344CB8AC3E}">
        <p14:creationId xmlns:p14="http://schemas.microsoft.com/office/powerpoint/2010/main" val="1973578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C27014-CCFF-4B67-A756-FE10117FF832}"/>
              </a:ext>
            </a:extLst>
          </p:cNvPr>
          <p:cNvSpPr>
            <a:spLocks noGrp="1"/>
          </p:cNvSpPr>
          <p:nvPr>
            <p:ph type="title"/>
          </p:nvPr>
        </p:nvSpPr>
        <p:spPr/>
        <p:txBody>
          <a:bodyPr/>
          <a:lstStyle/>
          <a:p>
            <a:pPr algn="ctr"/>
            <a:r>
              <a:rPr lang="en-US" dirty="0"/>
              <a:t>Case 3</a:t>
            </a:r>
          </a:p>
        </p:txBody>
      </p:sp>
      <p:sp>
        <p:nvSpPr>
          <p:cNvPr id="5" name="Text Placeholder 4">
            <a:extLst>
              <a:ext uri="{FF2B5EF4-FFF2-40B4-BE49-F238E27FC236}">
                <a16:creationId xmlns:a16="http://schemas.microsoft.com/office/drawing/2014/main" id="{F5545B52-5B73-41C6-B450-C9149F6BDD27}"/>
              </a:ext>
            </a:extLst>
          </p:cNvPr>
          <p:cNvSpPr>
            <a:spLocks noGrp="1"/>
          </p:cNvSpPr>
          <p:nvPr>
            <p:ph idx="1"/>
          </p:nvPr>
        </p:nvSpPr>
        <p:spPr/>
        <p:txBody>
          <a:bodyPr/>
          <a:lstStyle/>
          <a:p>
            <a:pPr marL="0" indent="0">
              <a:buNone/>
            </a:pPr>
            <a:r>
              <a:rPr lang="en-US" sz="2400" dirty="0"/>
              <a:t>Acute management of ischemic strokes and the use of </a:t>
            </a:r>
            <a:r>
              <a:rPr lang="en-US" sz="2400" dirty="0" err="1"/>
              <a:t>tPA</a:t>
            </a:r>
            <a:r>
              <a:rPr lang="en-US" sz="2400" dirty="0"/>
              <a:t> for adults with SCD presenting with stroke symptoms (Question 7)</a:t>
            </a:r>
          </a:p>
        </p:txBody>
      </p:sp>
    </p:spTree>
    <p:extLst>
      <p:ext uri="{BB962C8B-B14F-4D97-AF65-F5344CB8AC3E}">
        <p14:creationId xmlns:p14="http://schemas.microsoft.com/office/powerpoint/2010/main" val="3471259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16CA-CF71-47AB-95E2-B2C263C5DE2C}"/>
              </a:ext>
            </a:extLst>
          </p:cNvPr>
          <p:cNvSpPr>
            <a:spLocks noGrp="1"/>
          </p:cNvSpPr>
          <p:nvPr>
            <p:ph type="title"/>
          </p:nvPr>
        </p:nvSpPr>
        <p:spPr/>
        <p:txBody>
          <a:bodyPr/>
          <a:lstStyle/>
          <a:p>
            <a:pPr algn="ctr"/>
            <a:r>
              <a:rPr lang="en-US" dirty="0"/>
              <a:t>Case 3</a:t>
            </a:r>
          </a:p>
        </p:txBody>
      </p:sp>
      <p:sp>
        <p:nvSpPr>
          <p:cNvPr id="3" name="Content Placeholder 2">
            <a:extLst>
              <a:ext uri="{FF2B5EF4-FFF2-40B4-BE49-F238E27FC236}">
                <a16:creationId xmlns:a16="http://schemas.microsoft.com/office/drawing/2014/main" id="{DAC7D3F6-A005-41F7-A6F5-020C7D1C201E}"/>
              </a:ext>
            </a:extLst>
          </p:cNvPr>
          <p:cNvSpPr>
            <a:spLocks noGrp="1"/>
          </p:cNvSpPr>
          <p:nvPr>
            <p:ph idx="1"/>
          </p:nvPr>
        </p:nvSpPr>
        <p:spPr/>
        <p:txBody>
          <a:bodyPr/>
          <a:lstStyle/>
          <a:p>
            <a:pPr marL="0" indent="0">
              <a:buNone/>
            </a:pPr>
            <a:r>
              <a:rPr lang="en-US" sz="2400" dirty="0"/>
              <a:t>A 41-year-old female with </a:t>
            </a:r>
            <a:r>
              <a:rPr lang="en-US" sz="2400" dirty="0" err="1"/>
              <a:t>HbS</a:t>
            </a:r>
            <a:r>
              <a:rPr lang="en-US" sz="2400" dirty="0"/>
              <a:t>β</a:t>
            </a:r>
            <a:r>
              <a:rPr lang="en-US" sz="2400" baseline="30000" dirty="0"/>
              <a:t>0</a:t>
            </a:r>
            <a:r>
              <a:rPr lang="en-US" sz="2400" dirty="0"/>
              <a:t> thalassemia presents with new aphasia and hemiparesis that started two hours ago.  Her hemoglobin is 8.5 g/dL.  Imaging confirms that there is no hemorrhage.  What is the next best course of action:</a:t>
            </a:r>
          </a:p>
          <a:p>
            <a:endParaRPr lang="en-US" sz="2400" dirty="0"/>
          </a:p>
          <a:p>
            <a:pPr marL="1066785" lvl="1" indent="-457200">
              <a:buFont typeface="+mj-lt"/>
              <a:buAutoNum type="alphaUcPeriod"/>
            </a:pPr>
            <a:r>
              <a:rPr lang="en-US" dirty="0" err="1"/>
              <a:t>tPA</a:t>
            </a:r>
            <a:r>
              <a:rPr lang="en-US" dirty="0"/>
              <a:t> only</a:t>
            </a:r>
          </a:p>
          <a:p>
            <a:pPr marL="1066785" lvl="1" indent="-457200">
              <a:buFont typeface="+mj-lt"/>
              <a:buAutoNum type="alphaUcPeriod"/>
            </a:pPr>
            <a:r>
              <a:rPr lang="en-US" dirty="0"/>
              <a:t>exchange transfusion only</a:t>
            </a:r>
          </a:p>
          <a:p>
            <a:pPr marL="1066785" lvl="1" indent="-457200">
              <a:buFont typeface="+mj-lt"/>
              <a:buAutoNum type="alphaUcPeriod"/>
            </a:pPr>
            <a:r>
              <a:rPr lang="en-US" dirty="0"/>
              <a:t>exchange transfusion and </a:t>
            </a:r>
            <a:r>
              <a:rPr lang="en-US" dirty="0" err="1"/>
              <a:t>tPA</a:t>
            </a:r>
            <a:r>
              <a:rPr lang="en-US" dirty="0"/>
              <a:t> if consistent with institutional guidelines</a:t>
            </a:r>
          </a:p>
          <a:p>
            <a:pPr marL="1066785" lvl="1" indent="-457200">
              <a:buFont typeface="+mj-lt"/>
              <a:buAutoNum type="alphaUcPeriod"/>
            </a:pPr>
            <a:r>
              <a:rPr lang="en-US" dirty="0"/>
              <a:t>no further management</a:t>
            </a:r>
          </a:p>
        </p:txBody>
      </p:sp>
      <p:sp>
        <p:nvSpPr>
          <p:cNvPr id="4" name="Rectangle 3">
            <a:extLst>
              <a:ext uri="{FF2B5EF4-FFF2-40B4-BE49-F238E27FC236}">
                <a16:creationId xmlns:a16="http://schemas.microsoft.com/office/drawing/2014/main" id="{6BD81645-FCB8-4CDF-BC70-3C17F53AD71A}"/>
              </a:ext>
            </a:extLst>
          </p:cNvPr>
          <p:cNvSpPr/>
          <p:nvPr/>
        </p:nvSpPr>
        <p:spPr>
          <a:xfrm>
            <a:off x="881846" y="4108780"/>
            <a:ext cx="6442498" cy="387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7038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5A72-1BE3-48E7-B705-7884C03B7F07}"/>
              </a:ext>
            </a:extLst>
          </p:cNvPr>
          <p:cNvSpPr>
            <a:spLocks noGrp="1"/>
          </p:cNvSpPr>
          <p:nvPr>
            <p:ph type="title"/>
          </p:nvPr>
        </p:nvSpPr>
        <p:spPr/>
        <p:txBody>
          <a:bodyPr/>
          <a:lstStyle/>
          <a:p>
            <a:pPr algn="ctr"/>
            <a:r>
              <a:rPr lang="en-CA" dirty="0"/>
              <a:t>ASH Clinical Practice Guidelines on SCD</a:t>
            </a:r>
            <a:endParaRPr lang="en-US" dirty="0"/>
          </a:p>
        </p:txBody>
      </p:sp>
      <p:sp>
        <p:nvSpPr>
          <p:cNvPr id="3" name="Content Placeholder 2">
            <a:extLst>
              <a:ext uri="{FF2B5EF4-FFF2-40B4-BE49-F238E27FC236}">
                <a16:creationId xmlns:a16="http://schemas.microsoft.com/office/drawing/2014/main" id="{B9803716-ECDE-43B7-BAC3-BAD7182F9B7C}"/>
              </a:ext>
            </a:extLst>
          </p:cNvPr>
          <p:cNvSpPr>
            <a:spLocks noGrp="1"/>
          </p:cNvSpPr>
          <p:nvPr>
            <p:ph idx="1"/>
          </p:nvPr>
        </p:nvSpPr>
        <p:spPr/>
        <p:txBody>
          <a:bodyPr/>
          <a:lstStyle/>
          <a:p>
            <a:pPr marL="0" indent="0">
              <a:buNone/>
            </a:pPr>
            <a:r>
              <a:rPr lang="en-US" sz="2400" dirty="0"/>
              <a:t>1. Cardiopulmonary and Kidney Disease</a:t>
            </a:r>
          </a:p>
          <a:p>
            <a:pPr marL="0" indent="0">
              <a:buNone/>
            </a:pPr>
            <a:r>
              <a:rPr lang="en-US" sz="2400" dirty="0"/>
              <a:t>2. Transfusion Support</a:t>
            </a:r>
          </a:p>
          <a:p>
            <a:pPr marL="0" indent="0">
              <a:buNone/>
            </a:pPr>
            <a:r>
              <a:rPr lang="en-US" sz="2400" dirty="0"/>
              <a:t>3. </a:t>
            </a:r>
            <a:r>
              <a:rPr lang="en-US" sz="2400" b="1" dirty="0"/>
              <a:t>Cerebrovascular Disease </a:t>
            </a:r>
          </a:p>
          <a:p>
            <a:pPr marL="0" indent="0">
              <a:buNone/>
            </a:pPr>
            <a:r>
              <a:rPr lang="en-US" sz="2400" dirty="0"/>
              <a:t>4. Acute and Chronic Pain</a:t>
            </a:r>
          </a:p>
          <a:p>
            <a:pPr marL="0" indent="0">
              <a:buNone/>
            </a:pPr>
            <a:r>
              <a:rPr lang="en-US" sz="2400" dirty="0"/>
              <a:t>5. Stem Cell Transplantation </a:t>
            </a:r>
          </a:p>
        </p:txBody>
      </p:sp>
    </p:spTree>
    <p:extLst>
      <p:ext uri="{BB962C8B-B14F-4D97-AF65-F5344CB8AC3E}">
        <p14:creationId xmlns:p14="http://schemas.microsoft.com/office/powerpoint/2010/main" val="3188362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EEF8-0C4E-4E07-9F00-6C3D1FEB8DD3}"/>
              </a:ext>
            </a:extLst>
          </p:cNvPr>
          <p:cNvSpPr>
            <a:spLocks noGrp="1"/>
          </p:cNvSpPr>
          <p:nvPr>
            <p:ph type="title"/>
          </p:nvPr>
        </p:nvSpPr>
        <p:spPr/>
        <p:txBody>
          <a:bodyPr/>
          <a:lstStyle/>
          <a:p>
            <a:pPr algn="ctr"/>
            <a:r>
              <a:rPr lang="en-US" dirty="0"/>
              <a:t>Administration of </a:t>
            </a:r>
            <a:r>
              <a:rPr lang="en-US" dirty="0" err="1"/>
              <a:t>tPA</a:t>
            </a:r>
            <a:r>
              <a:rPr lang="en-US" dirty="0"/>
              <a:t> should never delay prompt blood transfusion</a:t>
            </a:r>
          </a:p>
        </p:txBody>
      </p:sp>
      <p:sp>
        <p:nvSpPr>
          <p:cNvPr id="3" name="Content Placeholder 2">
            <a:extLst>
              <a:ext uri="{FF2B5EF4-FFF2-40B4-BE49-F238E27FC236}">
                <a16:creationId xmlns:a16="http://schemas.microsoft.com/office/drawing/2014/main" id="{648EE775-1966-4197-9586-ED403E8AC7F2}"/>
              </a:ext>
            </a:extLst>
          </p:cNvPr>
          <p:cNvSpPr>
            <a:spLocks noGrp="1"/>
          </p:cNvSpPr>
          <p:nvPr>
            <p:ph idx="1"/>
          </p:nvPr>
        </p:nvSpPr>
        <p:spPr/>
        <p:txBody>
          <a:bodyPr/>
          <a:lstStyle/>
          <a:p>
            <a:pPr marL="0" indent="0">
              <a:buNone/>
            </a:pPr>
            <a:r>
              <a:rPr lang="en-US" sz="2400" dirty="0"/>
              <a:t>For adults with SCD presenting with symptoms of acute ischemic stroke and being considered for IV </a:t>
            </a:r>
            <a:r>
              <a:rPr lang="en-US" sz="2400" dirty="0" err="1"/>
              <a:t>tPA</a:t>
            </a:r>
            <a:r>
              <a:rPr lang="en-US" sz="2400" dirty="0"/>
              <a:t> (age ≥18 years, no hemorrhage on CT scan, within 4.5 hours of onset of signs, symptoms, and without contraindications for thrombolysis), the panel suggests management using a shared decision-making approach that follows these principles:</a:t>
            </a:r>
          </a:p>
          <a:p>
            <a:pPr lvl="1"/>
            <a:r>
              <a:rPr lang="en-US" sz="2000" dirty="0"/>
              <a:t>For all patients, the administration of </a:t>
            </a:r>
            <a:r>
              <a:rPr lang="en-US" sz="2000" dirty="0" err="1"/>
              <a:t>tPA</a:t>
            </a:r>
            <a:r>
              <a:rPr lang="en-US" sz="2000" dirty="0"/>
              <a:t> should not delay prompt simple or exchange blood transfusion therapy</a:t>
            </a:r>
          </a:p>
          <a:p>
            <a:pPr lvl="1"/>
            <a:r>
              <a:rPr lang="en-US" sz="2000" dirty="0"/>
              <a:t>Patients may be evaluated for IV </a:t>
            </a:r>
            <a:r>
              <a:rPr lang="en-US" sz="2000" dirty="0" err="1"/>
              <a:t>tPA</a:t>
            </a:r>
            <a:r>
              <a:rPr lang="en-US" sz="2000" dirty="0"/>
              <a:t> based on its established inclusion and exclusion criteria detailed in stroke management algorithms</a:t>
            </a:r>
          </a:p>
          <a:p>
            <a:endParaRPr lang="en-US" sz="2400" dirty="0"/>
          </a:p>
        </p:txBody>
      </p:sp>
    </p:spTree>
    <p:extLst>
      <p:ext uri="{BB962C8B-B14F-4D97-AF65-F5344CB8AC3E}">
        <p14:creationId xmlns:p14="http://schemas.microsoft.com/office/powerpoint/2010/main" val="228811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18AE-1B36-4EB1-95F5-44C5C1B3B9DE}"/>
              </a:ext>
            </a:extLst>
          </p:cNvPr>
          <p:cNvSpPr>
            <a:spLocks noGrp="1"/>
          </p:cNvSpPr>
          <p:nvPr>
            <p:ph type="title"/>
          </p:nvPr>
        </p:nvSpPr>
        <p:spPr>
          <a:xfrm>
            <a:off x="419099" y="1340569"/>
            <a:ext cx="11242469" cy="713539"/>
          </a:xfrm>
        </p:spPr>
        <p:txBody>
          <a:bodyPr/>
          <a:lstStyle/>
          <a:p>
            <a:pPr algn="ctr"/>
            <a:r>
              <a:rPr lang="en-US" dirty="0" err="1"/>
              <a:t>tPA</a:t>
            </a:r>
            <a:r>
              <a:rPr lang="en-US" dirty="0"/>
              <a:t> treatment in adults with SCD must be balanced with timely treatment with prompt transfusions</a:t>
            </a:r>
          </a:p>
        </p:txBody>
      </p:sp>
      <p:sp>
        <p:nvSpPr>
          <p:cNvPr id="3" name="Content Placeholder 2">
            <a:extLst>
              <a:ext uri="{FF2B5EF4-FFF2-40B4-BE49-F238E27FC236}">
                <a16:creationId xmlns:a16="http://schemas.microsoft.com/office/drawing/2014/main" id="{1E908BEF-0D7C-4C05-A8A5-7BEC4C1104E8}"/>
              </a:ext>
            </a:extLst>
          </p:cNvPr>
          <p:cNvSpPr>
            <a:spLocks noGrp="1"/>
          </p:cNvSpPr>
          <p:nvPr>
            <p:ph idx="1"/>
          </p:nvPr>
        </p:nvSpPr>
        <p:spPr>
          <a:xfrm>
            <a:off x="419100" y="2408902"/>
            <a:ext cx="10972800" cy="3578815"/>
          </a:xfrm>
        </p:spPr>
        <p:txBody>
          <a:bodyPr/>
          <a:lstStyle/>
          <a:p>
            <a:r>
              <a:rPr lang="en-US" sz="2400" dirty="0"/>
              <a:t>Evidence does not exist as to which treatment option should be provided first (</a:t>
            </a:r>
            <a:r>
              <a:rPr lang="en-US" sz="2400" dirty="0" err="1"/>
              <a:t>tPA</a:t>
            </a:r>
            <a:r>
              <a:rPr lang="en-US" sz="2400" dirty="0"/>
              <a:t> or blood transfusion)</a:t>
            </a:r>
          </a:p>
          <a:p>
            <a:r>
              <a:rPr lang="en-US" sz="2400" dirty="0"/>
              <a:t>Given the increased overall survival of adults with SCD into middle and old age with the cumulative effect of traditional cardiovascular risk factors leading to stroke</a:t>
            </a:r>
          </a:p>
          <a:p>
            <a:r>
              <a:rPr lang="en-US" sz="2400" dirty="0"/>
              <a:t>Offering emergent treatment with </a:t>
            </a:r>
            <a:r>
              <a:rPr lang="en-US" sz="2400" dirty="0" err="1"/>
              <a:t>tPA</a:t>
            </a:r>
            <a:r>
              <a:rPr lang="en-US" sz="2400" dirty="0"/>
              <a:t> to older adults with SCD presenting with acute ischemic strokes within 4.5 hours of symptom onset is advised</a:t>
            </a:r>
          </a:p>
        </p:txBody>
      </p:sp>
    </p:spTree>
    <p:extLst>
      <p:ext uri="{BB962C8B-B14F-4D97-AF65-F5344CB8AC3E}">
        <p14:creationId xmlns:p14="http://schemas.microsoft.com/office/powerpoint/2010/main" val="380795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8038-D338-42C1-AE46-A2F7CCBC7A4C}"/>
              </a:ext>
            </a:extLst>
          </p:cNvPr>
          <p:cNvSpPr>
            <a:spLocks noGrp="1"/>
          </p:cNvSpPr>
          <p:nvPr>
            <p:ph type="title"/>
          </p:nvPr>
        </p:nvSpPr>
        <p:spPr>
          <a:xfrm>
            <a:off x="419100" y="1340569"/>
            <a:ext cx="10972800" cy="915743"/>
          </a:xfrm>
        </p:spPr>
        <p:txBody>
          <a:bodyPr/>
          <a:lstStyle/>
          <a:p>
            <a:pPr algn="ctr"/>
            <a:r>
              <a:rPr lang="en-US" dirty="0"/>
              <a:t>The evidence for the benefit of </a:t>
            </a:r>
            <a:r>
              <a:rPr lang="en-US" dirty="0" err="1"/>
              <a:t>tPA</a:t>
            </a:r>
            <a:r>
              <a:rPr lang="en-US" dirty="0"/>
              <a:t> in SCD is scant, and the potential harm associated with </a:t>
            </a:r>
            <a:r>
              <a:rPr lang="en-US" dirty="0" err="1"/>
              <a:t>tPA</a:t>
            </a:r>
            <a:r>
              <a:rPr lang="en-US" dirty="0"/>
              <a:t> is significant</a:t>
            </a:r>
          </a:p>
        </p:txBody>
      </p:sp>
      <p:sp>
        <p:nvSpPr>
          <p:cNvPr id="3" name="Content Placeholder 2">
            <a:extLst>
              <a:ext uri="{FF2B5EF4-FFF2-40B4-BE49-F238E27FC236}">
                <a16:creationId xmlns:a16="http://schemas.microsoft.com/office/drawing/2014/main" id="{96D0D3BB-5EA2-4499-A2C6-EE87AAA57368}"/>
              </a:ext>
            </a:extLst>
          </p:cNvPr>
          <p:cNvSpPr>
            <a:spLocks noGrp="1"/>
          </p:cNvSpPr>
          <p:nvPr>
            <p:ph idx="1"/>
          </p:nvPr>
        </p:nvSpPr>
        <p:spPr>
          <a:xfrm>
            <a:off x="419100" y="2436216"/>
            <a:ext cx="10972800" cy="3954624"/>
          </a:xfrm>
        </p:spPr>
        <p:txBody>
          <a:bodyPr/>
          <a:lstStyle/>
          <a:p>
            <a:r>
              <a:rPr lang="en-US" sz="2400" dirty="0"/>
              <a:t>One study of </a:t>
            </a:r>
            <a:r>
              <a:rPr lang="en-US" sz="2400" dirty="0" err="1"/>
              <a:t>tPA</a:t>
            </a:r>
            <a:r>
              <a:rPr lang="en-US" sz="2400" dirty="0"/>
              <a:t> for hyperacute stroke compared outcomes of adults with and without an SCD diagnosis using administrative data from a large US health provider</a:t>
            </a:r>
          </a:p>
          <a:p>
            <a:r>
              <a:rPr lang="en-US" sz="2400" dirty="0"/>
              <a:t>There was no difference in efficacy or safety outcomes between the 2 groups, but the study was limited by lack of confirmation of SCD phenotype and probable inclusion of individuals with sickle cell trait</a:t>
            </a:r>
          </a:p>
          <a:p>
            <a:r>
              <a:rPr lang="en-US" sz="2400" dirty="0"/>
              <a:t>the panel suggests that adults with SCD and acute ischemic stroke be considered for IV </a:t>
            </a:r>
            <a:r>
              <a:rPr lang="en-US" sz="2400" dirty="0" err="1"/>
              <a:t>tPA</a:t>
            </a:r>
            <a:r>
              <a:rPr lang="en-US" sz="2400" dirty="0"/>
              <a:t> following established guidelines because of the strong evidence for improved outcomes in the general population</a:t>
            </a:r>
          </a:p>
        </p:txBody>
      </p:sp>
    </p:spTree>
    <p:extLst>
      <p:ext uri="{BB962C8B-B14F-4D97-AF65-F5344CB8AC3E}">
        <p14:creationId xmlns:p14="http://schemas.microsoft.com/office/powerpoint/2010/main" val="2837772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BDC011-1D99-4575-A7FB-0E4232B02AF7}"/>
              </a:ext>
            </a:extLst>
          </p:cNvPr>
          <p:cNvPicPr>
            <a:picLocks noChangeAspect="1"/>
          </p:cNvPicPr>
          <p:nvPr/>
        </p:nvPicPr>
        <p:blipFill rotWithShape="1">
          <a:blip r:embed="rId3"/>
          <a:srcRect l="2564" t="9076" r="46333" b="4026"/>
          <a:stretch/>
        </p:blipFill>
        <p:spPr>
          <a:xfrm>
            <a:off x="3598223" y="2332828"/>
            <a:ext cx="4995554" cy="4050158"/>
          </a:xfrm>
          <a:prstGeom prst="rect">
            <a:avLst/>
          </a:prstGeom>
        </p:spPr>
      </p:pic>
      <p:sp>
        <p:nvSpPr>
          <p:cNvPr id="2" name="Title 1">
            <a:extLst>
              <a:ext uri="{FF2B5EF4-FFF2-40B4-BE49-F238E27FC236}">
                <a16:creationId xmlns:a16="http://schemas.microsoft.com/office/drawing/2014/main" id="{55A85E40-1326-4137-8A50-630BFE2B46EC}"/>
              </a:ext>
            </a:extLst>
          </p:cNvPr>
          <p:cNvSpPr>
            <a:spLocks noGrp="1"/>
          </p:cNvSpPr>
          <p:nvPr>
            <p:ph type="title"/>
          </p:nvPr>
        </p:nvSpPr>
        <p:spPr>
          <a:xfrm>
            <a:off x="419099" y="1340569"/>
            <a:ext cx="11414661" cy="3437908"/>
          </a:xfrm>
        </p:spPr>
        <p:txBody>
          <a:bodyPr/>
          <a:lstStyle/>
          <a:p>
            <a:pPr algn="ctr"/>
            <a:r>
              <a:rPr lang="en-US" dirty="0"/>
              <a:t>Acute presentation of neurological event in a children with SCA requires transfusion within 2 hours of presentation</a:t>
            </a:r>
          </a:p>
        </p:txBody>
      </p:sp>
    </p:spTree>
    <p:extLst>
      <p:ext uri="{BB962C8B-B14F-4D97-AF65-F5344CB8AC3E}">
        <p14:creationId xmlns:p14="http://schemas.microsoft.com/office/powerpoint/2010/main" val="3071203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ECC156-415C-471B-8107-DB9A93CB42B5}"/>
              </a:ext>
            </a:extLst>
          </p:cNvPr>
          <p:cNvPicPr>
            <a:picLocks noChangeAspect="1"/>
          </p:cNvPicPr>
          <p:nvPr/>
        </p:nvPicPr>
        <p:blipFill rotWithShape="1">
          <a:blip r:embed="rId3"/>
          <a:srcRect l="6840" t="1373" r="6677" b="76132"/>
          <a:stretch/>
        </p:blipFill>
        <p:spPr>
          <a:xfrm>
            <a:off x="1699045" y="3206337"/>
            <a:ext cx="8793910" cy="1733798"/>
          </a:xfrm>
          <a:prstGeom prst="rect">
            <a:avLst/>
          </a:prstGeom>
        </p:spPr>
      </p:pic>
      <p:sp>
        <p:nvSpPr>
          <p:cNvPr id="6" name="Title 5">
            <a:extLst>
              <a:ext uri="{FF2B5EF4-FFF2-40B4-BE49-F238E27FC236}">
                <a16:creationId xmlns:a16="http://schemas.microsoft.com/office/drawing/2014/main" id="{4A744EAB-25ED-0946-BC07-CA84C39AFA0C}"/>
              </a:ext>
            </a:extLst>
          </p:cNvPr>
          <p:cNvSpPr>
            <a:spLocks noGrp="1"/>
          </p:cNvSpPr>
          <p:nvPr>
            <p:ph type="title"/>
          </p:nvPr>
        </p:nvSpPr>
        <p:spPr>
          <a:xfrm>
            <a:off x="419100" y="1340569"/>
            <a:ext cx="11284032" cy="2871508"/>
          </a:xfrm>
        </p:spPr>
        <p:txBody>
          <a:bodyPr/>
          <a:lstStyle/>
          <a:p>
            <a:pPr algn="ctr"/>
            <a:r>
              <a:rPr lang="en-US" sz="2800" dirty="0"/>
              <a:t>Acute presentation of neurological event in adults with SCD requires transfusion within 2 hours of presentation</a:t>
            </a:r>
            <a:br>
              <a:rPr lang="en-US" sz="2800" dirty="0"/>
            </a:br>
            <a:endParaRPr lang="en-US" dirty="0"/>
          </a:p>
        </p:txBody>
      </p:sp>
    </p:spTree>
    <p:extLst>
      <p:ext uri="{BB962C8B-B14F-4D97-AF65-F5344CB8AC3E}">
        <p14:creationId xmlns:p14="http://schemas.microsoft.com/office/powerpoint/2010/main" val="3955861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6384CEF-AB6A-4141-8EC5-14ABA1116BC3}"/>
              </a:ext>
            </a:extLst>
          </p:cNvPr>
          <p:cNvSpPr>
            <a:spLocks noGrp="1"/>
          </p:cNvSpPr>
          <p:nvPr>
            <p:ph type="title"/>
          </p:nvPr>
        </p:nvSpPr>
        <p:spPr/>
        <p:txBody>
          <a:bodyPr/>
          <a:lstStyle/>
          <a:p>
            <a:pPr algn="ctr"/>
            <a:r>
              <a:rPr lang="en-US" sz="2800" dirty="0"/>
              <a:t>Onset 4-5 hours; initiate simple transfusion; </a:t>
            </a:r>
            <a:r>
              <a:rPr lang="en-US" sz="2800" dirty="0" err="1"/>
              <a:t>noncontrast</a:t>
            </a:r>
            <a:r>
              <a:rPr lang="en-US" sz="2800" dirty="0"/>
              <a:t> head CT</a:t>
            </a:r>
            <a:br>
              <a:rPr lang="en-US" sz="2800" dirty="0"/>
            </a:br>
            <a:endParaRPr lang="en-US" dirty="0"/>
          </a:p>
        </p:txBody>
      </p:sp>
      <p:grpSp>
        <p:nvGrpSpPr>
          <p:cNvPr id="8" name="Group 7">
            <a:extLst>
              <a:ext uri="{FF2B5EF4-FFF2-40B4-BE49-F238E27FC236}">
                <a16:creationId xmlns:a16="http://schemas.microsoft.com/office/drawing/2014/main" id="{1BED51FE-9EC8-7E4A-96AD-5EB296D16CAE}"/>
              </a:ext>
            </a:extLst>
          </p:cNvPr>
          <p:cNvGrpSpPr>
            <a:grpSpLocks noChangeAspect="1"/>
          </p:cNvGrpSpPr>
          <p:nvPr/>
        </p:nvGrpSpPr>
        <p:grpSpPr>
          <a:xfrm>
            <a:off x="4370119" y="1825008"/>
            <a:ext cx="3331029" cy="4308598"/>
            <a:chOff x="5082639" y="2746634"/>
            <a:chExt cx="2618509" cy="3386972"/>
          </a:xfrm>
        </p:grpSpPr>
        <p:pic>
          <p:nvPicPr>
            <p:cNvPr id="4" name="Picture 3">
              <a:extLst>
                <a:ext uri="{FF2B5EF4-FFF2-40B4-BE49-F238E27FC236}">
                  <a16:creationId xmlns:a16="http://schemas.microsoft.com/office/drawing/2014/main" id="{A0CAC88A-E98A-724F-8505-7A19F8807F45}"/>
                </a:ext>
              </a:extLst>
            </p:cNvPr>
            <p:cNvPicPr>
              <a:picLocks noChangeAspect="1"/>
            </p:cNvPicPr>
            <p:nvPr/>
          </p:nvPicPr>
          <p:blipFill rotWithShape="1">
            <a:blip r:embed="rId3"/>
            <a:srcRect l="4343" t="24885" r="59661" b="11226"/>
            <a:stretch/>
          </p:blipFill>
          <p:spPr>
            <a:xfrm>
              <a:off x="5082639" y="2746634"/>
              <a:ext cx="2517569" cy="3386972"/>
            </a:xfrm>
            <a:prstGeom prst="rect">
              <a:avLst/>
            </a:prstGeom>
          </p:spPr>
        </p:pic>
        <p:sp>
          <p:nvSpPr>
            <p:cNvPr id="7" name="Rectangle 6">
              <a:extLst>
                <a:ext uri="{FF2B5EF4-FFF2-40B4-BE49-F238E27FC236}">
                  <a16:creationId xmlns:a16="http://schemas.microsoft.com/office/drawing/2014/main" id="{2ABA972A-E207-F24F-906E-2BEBE43268B1}"/>
                </a:ext>
              </a:extLst>
            </p:cNvPr>
            <p:cNvSpPr/>
            <p:nvPr/>
          </p:nvSpPr>
          <p:spPr>
            <a:xfrm>
              <a:off x="7119257" y="2915392"/>
              <a:ext cx="581891" cy="12350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7446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370E-B582-B34B-8255-2D99E4370D63}"/>
              </a:ext>
            </a:extLst>
          </p:cNvPr>
          <p:cNvSpPr>
            <a:spLocks noGrp="1"/>
          </p:cNvSpPr>
          <p:nvPr>
            <p:ph type="title"/>
          </p:nvPr>
        </p:nvSpPr>
        <p:spPr/>
        <p:txBody>
          <a:bodyPr/>
          <a:lstStyle/>
          <a:p>
            <a:pPr algn="ctr"/>
            <a:r>
              <a:rPr lang="en-US" dirty="0"/>
              <a:t>Onset 4.5-24 hours: initiate simple transfusion. Evidence of </a:t>
            </a:r>
            <a:r>
              <a:rPr lang="en-US" dirty="0" err="1"/>
              <a:t>moyamoya</a:t>
            </a:r>
            <a:r>
              <a:rPr lang="en-US" dirty="0"/>
              <a:t> on vascular imaging?</a:t>
            </a:r>
          </a:p>
        </p:txBody>
      </p:sp>
      <p:grpSp>
        <p:nvGrpSpPr>
          <p:cNvPr id="6" name="Group 5">
            <a:extLst>
              <a:ext uri="{FF2B5EF4-FFF2-40B4-BE49-F238E27FC236}">
                <a16:creationId xmlns:a16="http://schemas.microsoft.com/office/drawing/2014/main" id="{94015C64-61E9-F346-B5DA-3282E2D7A0A7}"/>
              </a:ext>
            </a:extLst>
          </p:cNvPr>
          <p:cNvGrpSpPr>
            <a:grpSpLocks noChangeAspect="1"/>
          </p:cNvGrpSpPr>
          <p:nvPr/>
        </p:nvGrpSpPr>
        <p:grpSpPr>
          <a:xfrm>
            <a:off x="3722916" y="2202872"/>
            <a:ext cx="3859480" cy="4396291"/>
            <a:chOff x="6917377" y="2790701"/>
            <a:chExt cx="2476005" cy="2820390"/>
          </a:xfrm>
        </p:grpSpPr>
        <p:pic>
          <p:nvPicPr>
            <p:cNvPr id="4" name="Picture 3">
              <a:extLst>
                <a:ext uri="{FF2B5EF4-FFF2-40B4-BE49-F238E27FC236}">
                  <a16:creationId xmlns:a16="http://schemas.microsoft.com/office/drawing/2014/main" id="{A0CAC88A-E98A-724F-8505-7A19F8807F45}"/>
                </a:ext>
              </a:extLst>
            </p:cNvPr>
            <p:cNvPicPr>
              <a:picLocks noChangeAspect="1"/>
            </p:cNvPicPr>
            <p:nvPr/>
          </p:nvPicPr>
          <p:blipFill rotWithShape="1">
            <a:blip r:embed="rId3"/>
            <a:srcRect l="34481" t="25716" r="34022" b="33670"/>
            <a:stretch/>
          </p:blipFill>
          <p:spPr>
            <a:xfrm>
              <a:off x="7190509" y="2790701"/>
              <a:ext cx="2202873" cy="2153082"/>
            </a:xfrm>
            <a:prstGeom prst="rect">
              <a:avLst/>
            </a:prstGeom>
          </p:spPr>
        </p:pic>
        <p:sp>
          <p:nvSpPr>
            <p:cNvPr id="5" name="Rectangle 4">
              <a:extLst>
                <a:ext uri="{FF2B5EF4-FFF2-40B4-BE49-F238E27FC236}">
                  <a16:creationId xmlns:a16="http://schemas.microsoft.com/office/drawing/2014/main" id="{70AD78C6-8C45-1749-912F-522460E62F68}"/>
                </a:ext>
              </a:extLst>
            </p:cNvPr>
            <p:cNvSpPr/>
            <p:nvPr/>
          </p:nvSpPr>
          <p:spPr>
            <a:xfrm>
              <a:off x="6917377" y="4417621"/>
              <a:ext cx="1045028" cy="11934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734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370E-B582-B34B-8255-2D99E4370D63}"/>
              </a:ext>
            </a:extLst>
          </p:cNvPr>
          <p:cNvSpPr>
            <a:spLocks noGrp="1"/>
          </p:cNvSpPr>
          <p:nvPr>
            <p:ph type="title"/>
          </p:nvPr>
        </p:nvSpPr>
        <p:spPr/>
        <p:txBody>
          <a:bodyPr/>
          <a:lstStyle/>
          <a:p>
            <a:pPr algn="ctr"/>
            <a:r>
              <a:rPr lang="en-US" dirty="0"/>
              <a:t>Symptom onset or worsening of deficit within 24-72 hours?</a:t>
            </a:r>
          </a:p>
        </p:txBody>
      </p:sp>
      <p:pic>
        <p:nvPicPr>
          <p:cNvPr id="4" name="Picture 3">
            <a:extLst>
              <a:ext uri="{FF2B5EF4-FFF2-40B4-BE49-F238E27FC236}">
                <a16:creationId xmlns:a16="http://schemas.microsoft.com/office/drawing/2014/main" id="{A0CAC88A-E98A-724F-8505-7A19F8807F45}"/>
              </a:ext>
            </a:extLst>
          </p:cNvPr>
          <p:cNvPicPr>
            <a:picLocks noChangeAspect="1"/>
          </p:cNvPicPr>
          <p:nvPr/>
        </p:nvPicPr>
        <p:blipFill rotWithShape="1">
          <a:blip r:embed="rId3"/>
          <a:srcRect l="66232" t="26612" r="3375" b="24779"/>
          <a:stretch/>
        </p:blipFill>
        <p:spPr>
          <a:xfrm>
            <a:off x="4315618" y="1882239"/>
            <a:ext cx="3560764" cy="4316680"/>
          </a:xfrm>
          <a:prstGeom prst="rect">
            <a:avLst/>
          </a:prstGeom>
        </p:spPr>
      </p:pic>
    </p:spTree>
    <p:extLst>
      <p:ext uri="{BB962C8B-B14F-4D97-AF65-F5344CB8AC3E}">
        <p14:creationId xmlns:p14="http://schemas.microsoft.com/office/powerpoint/2010/main" val="4209568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605F90-3196-4002-9FA5-B2FCA33DCFA7}"/>
              </a:ext>
            </a:extLst>
          </p:cNvPr>
          <p:cNvSpPr>
            <a:spLocks noGrp="1"/>
          </p:cNvSpPr>
          <p:nvPr>
            <p:ph type="title"/>
          </p:nvPr>
        </p:nvSpPr>
        <p:spPr/>
        <p:txBody>
          <a:bodyPr/>
          <a:lstStyle/>
          <a:p>
            <a:pPr algn="ctr"/>
            <a:r>
              <a:rPr lang="en-US" dirty="0"/>
              <a:t>Case 4</a:t>
            </a:r>
          </a:p>
        </p:txBody>
      </p:sp>
      <p:sp>
        <p:nvSpPr>
          <p:cNvPr id="5" name="Text Placeholder 4">
            <a:extLst>
              <a:ext uri="{FF2B5EF4-FFF2-40B4-BE49-F238E27FC236}">
                <a16:creationId xmlns:a16="http://schemas.microsoft.com/office/drawing/2014/main" id="{6C848D69-69C8-4B2F-A4A7-1B7B6A90E370}"/>
              </a:ext>
            </a:extLst>
          </p:cNvPr>
          <p:cNvSpPr>
            <a:spLocks noGrp="1"/>
          </p:cNvSpPr>
          <p:nvPr>
            <p:ph idx="1"/>
          </p:nvPr>
        </p:nvSpPr>
        <p:spPr/>
        <p:txBody>
          <a:bodyPr/>
          <a:lstStyle/>
          <a:p>
            <a:pPr marL="0" indent="0">
              <a:buNone/>
            </a:pPr>
            <a:r>
              <a:rPr lang="en-US" sz="2400" dirty="0"/>
              <a:t>Screening for silent cerebral infarcts in children and adults with </a:t>
            </a:r>
            <a:r>
              <a:rPr lang="en-US" sz="2400" dirty="0" err="1"/>
              <a:t>HbSS</a:t>
            </a:r>
            <a:r>
              <a:rPr lang="en-US" sz="2400" dirty="0"/>
              <a:t> or </a:t>
            </a:r>
            <a:r>
              <a:rPr lang="en-US" sz="2400" dirty="0" err="1"/>
              <a:t>HbS</a:t>
            </a:r>
            <a:r>
              <a:rPr lang="en-US" sz="2400" dirty="0"/>
              <a:t>β</a:t>
            </a:r>
            <a:r>
              <a:rPr lang="en-US" sz="2400" baseline="30000" dirty="0"/>
              <a:t>0</a:t>
            </a:r>
            <a:r>
              <a:rPr lang="en-US" sz="2400" dirty="0"/>
              <a:t> thalassemia (Question 10)</a:t>
            </a:r>
          </a:p>
        </p:txBody>
      </p:sp>
    </p:spTree>
    <p:extLst>
      <p:ext uri="{BB962C8B-B14F-4D97-AF65-F5344CB8AC3E}">
        <p14:creationId xmlns:p14="http://schemas.microsoft.com/office/powerpoint/2010/main" val="2321809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EFA76-8540-4D04-9910-C3F5A2848816}"/>
              </a:ext>
            </a:extLst>
          </p:cNvPr>
          <p:cNvSpPr>
            <a:spLocks noGrp="1"/>
          </p:cNvSpPr>
          <p:nvPr>
            <p:ph type="title"/>
          </p:nvPr>
        </p:nvSpPr>
        <p:spPr/>
        <p:txBody>
          <a:bodyPr/>
          <a:lstStyle/>
          <a:p>
            <a:pPr algn="ctr"/>
            <a:r>
              <a:rPr lang="en-US" dirty="0"/>
              <a:t>Case 4</a:t>
            </a:r>
          </a:p>
        </p:txBody>
      </p:sp>
      <p:sp>
        <p:nvSpPr>
          <p:cNvPr id="3" name="Content Placeholder 2">
            <a:extLst>
              <a:ext uri="{FF2B5EF4-FFF2-40B4-BE49-F238E27FC236}">
                <a16:creationId xmlns:a16="http://schemas.microsoft.com/office/drawing/2014/main" id="{A71A9237-B64D-4E90-A72E-D144666C7987}"/>
              </a:ext>
            </a:extLst>
          </p:cNvPr>
          <p:cNvSpPr>
            <a:spLocks noGrp="1"/>
          </p:cNvSpPr>
          <p:nvPr>
            <p:ph idx="1"/>
          </p:nvPr>
        </p:nvSpPr>
        <p:spPr/>
        <p:txBody>
          <a:bodyPr/>
          <a:lstStyle/>
          <a:p>
            <a:pPr marL="0" indent="0">
              <a:buNone/>
            </a:pPr>
            <a:r>
              <a:rPr lang="en-US" sz="2400" dirty="0"/>
              <a:t>A 6-year-old female with HbSS is evaluated with a non-sedation screening MRI and found to have a silent cerebral infarct.  She is on hydroxyurea therapy.  Which of the following is the best next action?</a:t>
            </a:r>
          </a:p>
          <a:p>
            <a:pPr marL="514350" indent="-514350">
              <a:buFont typeface="+mj-lt"/>
              <a:buAutoNum type="alphaUcPeriod"/>
            </a:pPr>
            <a:r>
              <a:rPr lang="en-US" sz="2400" dirty="0"/>
              <a:t>discussion about secondary prevention with regular blood transfusions and HSCT</a:t>
            </a:r>
          </a:p>
          <a:p>
            <a:pPr marL="514350" indent="-514350">
              <a:buFont typeface="+mj-lt"/>
              <a:buAutoNum type="alphaUcPeriod"/>
            </a:pPr>
            <a:r>
              <a:rPr lang="en-US" sz="2400" dirty="0"/>
              <a:t>cognitive screening assessment</a:t>
            </a:r>
          </a:p>
          <a:p>
            <a:pPr marL="514350" indent="-514350">
              <a:buFont typeface="+mj-lt"/>
              <a:buAutoNum type="alphaUcPeriod"/>
            </a:pPr>
            <a:r>
              <a:rPr lang="en-US" sz="2400" dirty="0"/>
              <a:t>MRI surveillance every 12 to 24 months</a:t>
            </a:r>
          </a:p>
          <a:p>
            <a:pPr marL="514350" indent="-514350">
              <a:buFont typeface="+mj-lt"/>
              <a:buAutoNum type="alphaUcPeriod"/>
            </a:pPr>
            <a:r>
              <a:rPr lang="en-US" sz="2400" dirty="0"/>
              <a:t>all of the above</a:t>
            </a:r>
          </a:p>
        </p:txBody>
      </p:sp>
      <p:sp>
        <p:nvSpPr>
          <p:cNvPr id="4" name="Rectangle 3">
            <a:extLst>
              <a:ext uri="{FF2B5EF4-FFF2-40B4-BE49-F238E27FC236}">
                <a16:creationId xmlns:a16="http://schemas.microsoft.com/office/drawing/2014/main" id="{53146828-04A0-47B5-8A5A-991948AFB94D}"/>
              </a:ext>
            </a:extLst>
          </p:cNvPr>
          <p:cNvSpPr/>
          <p:nvPr/>
        </p:nvSpPr>
        <p:spPr>
          <a:xfrm>
            <a:off x="335550" y="4519613"/>
            <a:ext cx="6163573" cy="387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1578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8818-9277-AF48-92CB-4B761D64FC89}"/>
              </a:ext>
            </a:extLst>
          </p:cNvPr>
          <p:cNvSpPr>
            <a:spLocks noGrp="1"/>
          </p:cNvSpPr>
          <p:nvPr>
            <p:ph type="title"/>
          </p:nvPr>
        </p:nvSpPr>
        <p:spPr/>
        <p:txBody>
          <a:bodyPr/>
          <a:lstStyle/>
          <a:p>
            <a:pPr algn="ctr"/>
            <a:r>
              <a:rPr lang="en-US" dirty="0"/>
              <a:t>How were these ASH guidelines developed?</a:t>
            </a:r>
          </a:p>
        </p:txBody>
      </p:sp>
      <p:sp>
        <p:nvSpPr>
          <p:cNvPr id="6" name="Title 1">
            <a:extLst>
              <a:ext uri="{FF2B5EF4-FFF2-40B4-BE49-F238E27FC236}">
                <a16:creationId xmlns:a16="http://schemas.microsoft.com/office/drawing/2014/main" id="{706EF6D5-67F7-E547-A9AC-727587E638CB}"/>
              </a:ext>
            </a:extLst>
          </p:cNvPr>
          <p:cNvSpPr txBox="1">
            <a:spLocks/>
          </p:cNvSpPr>
          <p:nvPr/>
        </p:nvSpPr>
        <p:spPr>
          <a:xfrm>
            <a:off x="419100" y="1340569"/>
            <a:ext cx="10972800" cy="71353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CA" sz="2800" b="1" dirty="0">
              <a:solidFill>
                <a:srgbClr val="FF0000"/>
              </a:solidFill>
            </a:endParaRPr>
          </a:p>
        </p:txBody>
      </p:sp>
      <p:sp>
        <p:nvSpPr>
          <p:cNvPr id="7" name="TextBox 6">
            <a:extLst>
              <a:ext uri="{FF2B5EF4-FFF2-40B4-BE49-F238E27FC236}">
                <a16:creationId xmlns:a16="http://schemas.microsoft.com/office/drawing/2014/main" id="{93C42AFA-69D8-0949-AF79-D26212AAC10C}"/>
              </a:ext>
            </a:extLst>
          </p:cNvPr>
          <p:cNvSpPr txBox="1"/>
          <p:nvPr/>
        </p:nvSpPr>
        <p:spPr>
          <a:xfrm>
            <a:off x="1044819" y="2032236"/>
            <a:ext cx="2459736" cy="3981106"/>
          </a:xfrm>
          <a:prstGeom prst="rect">
            <a:avLst/>
          </a:prstGeom>
          <a:solidFill>
            <a:srgbClr val="BEE0E4"/>
          </a:solidFill>
        </p:spPr>
        <p:txBody>
          <a:bodyPr wrap="square" rtlCol="0">
            <a:noAutofit/>
          </a:bodyPr>
          <a:lstStyle/>
          <a:p>
            <a:r>
              <a:rPr lang="en-CA" sz="2000" b="1" dirty="0">
                <a:solidFill>
                  <a:srgbClr val="E53E31"/>
                </a:solidFill>
              </a:rPr>
              <a:t>PANEL FORMATION</a:t>
            </a:r>
          </a:p>
          <a:p>
            <a:r>
              <a:rPr lang="en-CA" dirty="0">
                <a:solidFill>
                  <a:schemeClr val="tx1">
                    <a:lumMod val="50000"/>
                    <a:lumOff val="50000"/>
                  </a:schemeClr>
                </a:solidFill>
              </a:rPr>
              <a:t>Each </a:t>
            </a:r>
            <a:r>
              <a:rPr lang="en-CA" b="1" dirty="0">
                <a:solidFill>
                  <a:schemeClr val="tx1">
                    <a:lumMod val="50000"/>
                    <a:lumOff val="50000"/>
                  </a:schemeClr>
                </a:solidFill>
              </a:rPr>
              <a:t>guideline panel</a:t>
            </a:r>
            <a:r>
              <a:rPr lang="en-CA" dirty="0">
                <a:solidFill>
                  <a:schemeClr val="tx1">
                    <a:lumMod val="50000"/>
                    <a:lumOff val="50000"/>
                  </a:schemeClr>
                </a:solidFill>
              </a:rPr>
              <a:t> was formed following these key criteria:</a:t>
            </a:r>
          </a:p>
          <a:p>
            <a:pPr marL="285750" indent="-285750">
              <a:buFont typeface="Arial" panose="020B0604020202020204" pitchFamily="34" charset="0"/>
              <a:buChar char="•"/>
            </a:pPr>
            <a:r>
              <a:rPr lang="en-CA" dirty="0">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dirty="0">
                <a:solidFill>
                  <a:schemeClr val="tx1">
                    <a:lumMod val="50000"/>
                    <a:lumOff val="50000"/>
                  </a:schemeClr>
                </a:solidFill>
              </a:rPr>
              <a:t>Close attention to minimization and management of conflicts of interest</a:t>
            </a:r>
          </a:p>
        </p:txBody>
      </p:sp>
      <p:sp>
        <p:nvSpPr>
          <p:cNvPr id="8" name="TextBox 7">
            <a:extLst>
              <a:ext uri="{FF2B5EF4-FFF2-40B4-BE49-F238E27FC236}">
                <a16:creationId xmlns:a16="http://schemas.microsoft.com/office/drawing/2014/main" id="{6EDFAD83-1E97-3C4D-8176-A82D5BF802BD}"/>
              </a:ext>
            </a:extLst>
          </p:cNvPr>
          <p:cNvSpPr txBox="1"/>
          <p:nvPr/>
        </p:nvSpPr>
        <p:spPr>
          <a:xfrm>
            <a:off x="3673934" y="2032236"/>
            <a:ext cx="2459736" cy="1900667"/>
          </a:xfrm>
          <a:prstGeom prst="rect">
            <a:avLst/>
          </a:prstGeom>
          <a:solidFill>
            <a:srgbClr val="FED9B0"/>
          </a:solidFill>
        </p:spPr>
        <p:txBody>
          <a:bodyPr wrap="square" rtlCol="0">
            <a:noAutofit/>
          </a:bodyPr>
          <a:lstStyle/>
          <a:p>
            <a:r>
              <a:rPr lang="en-CA" b="1" dirty="0">
                <a:solidFill>
                  <a:srgbClr val="E53E31"/>
                </a:solidFill>
              </a:rPr>
              <a:t>CLINICAL QUESTIONS</a:t>
            </a:r>
          </a:p>
          <a:p>
            <a:r>
              <a:rPr lang="en-CA" sz="1600" dirty="0">
                <a:solidFill>
                  <a:schemeClr val="tx1">
                    <a:lumMod val="50000"/>
                    <a:lumOff val="50000"/>
                  </a:schemeClr>
                </a:solidFill>
              </a:rPr>
              <a:t>10 </a:t>
            </a:r>
            <a:r>
              <a:rPr lang="en-CA" sz="1600" b="1" dirty="0">
                <a:solidFill>
                  <a:schemeClr val="tx1">
                    <a:lumMod val="50000"/>
                    <a:lumOff val="50000"/>
                  </a:schemeClr>
                </a:solidFill>
              </a:rPr>
              <a:t>clinically-relevant questions </a:t>
            </a:r>
            <a:r>
              <a:rPr lang="en-CA" sz="1600" dirty="0">
                <a:solidFill>
                  <a:schemeClr val="tx1">
                    <a:lumMod val="50000"/>
                    <a:lumOff val="50000"/>
                  </a:schemeClr>
                </a:solidFill>
              </a:rPr>
              <a:t>generated in </a:t>
            </a:r>
            <a:r>
              <a:rPr lang="en-CA" sz="1600" b="1" dirty="0">
                <a:solidFill>
                  <a:schemeClr val="tx1">
                    <a:lumMod val="50000"/>
                    <a:lumOff val="50000"/>
                  </a:schemeClr>
                </a:solidFill>
              </a:rPr>
              <a:t>PICO format</a:t>
            </a:r>
            <a:r>
              <a:rPr lang="en-CA" sz="1600" dirty="0">
                <a:solidFill>
                  <a:schemeClr val="tx1">
                    <a:lumMod val="50000"/>
                    <a:lumOff val="50000"/>
                  </a:schemeClr>
                </a:solidFill>
              </a:rPr>
              <a:t> (population, intervention, comparison, outcome)</a:t>
            </a:r>
          </a:p>
        </p:txBody>
      </p:sp>
      <p:sp>
        <p:nvSpPr>
          <p:cNvPr id="9" name="TextBox 8">
            <a:extLst>
              <a:ext uri="{FF2B5EF4-FFF2-40B4-BE49-F238E27FC236}">
                <a16:creationId xmlns:a16="http://schemas.microsoft.com/office/drawing/2014/main" id="{51AD5CAC-13A8-CE42-8312-B028773DE804}"/>
              </a:ext>
            </a:extLst>
          </p:cNvPr>
          <p:cNvSpPr txBox="1"/>
          <p:nvPr/>
        </p:nvSpPr>
        <p:spPr>
          <a:xfrm>
            <a:off x="6303049" y="2032235"/>
            <a:ext cx="2459736" cy="4006681"/>
          </a:xfrm>
          <a:prstGeom prst="rect">
            <a:avLst/>
          </a:prstGeom>
          <a:solidFill>
            <a:srgbClr val="C9D7AF"/>
          </a:solidFill>
        </p:spPr>
        <p:txBody>
          <a:bodyPr wrap="square" rtlCol="0">
            <a:noAutofit/>
          </a:bodyPr>
          <a:lstStyle/>
          <a:p>
            <a:r>
              <a:rPr lang="en-CA" sz="2000" b="1" dirty="0">
                <a:solidFill>
                  <a:srgbClr val="E53E31"/>
                </a:solidFill>
              </a:rPr>
              <a:t>EVIDENCE SYNTHESIS</a:t>
            </a:r>
          </a:p>
          <a:p>
            <a:r>
              <a:rPr lang="en-CA" dirty="0">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dirty="0">
                <a:solidFill>
                  <a:schemeClr val="tx1">
                    <a:lumMod val="50000"/>
                    <a:lumOff val="50000"/>
                  </a:schemeClr>
                </a:solidFill>
              </a:rPr>
              <a:t>Resource use</a:t>
            </a:r>
          </a:p>
          <a:p>
            <a:pPr marL="342900" indent="-342900">
              <a:buFont typeface="Arial" panose="020B0604020202020204" pitchFamily="34" charset="0"/>
              <a:buChar char="•"/>
            </a:pPr>
            <a:r>
              <a:rPr lang="en-CA" dirty="0">
                <a:solidFill>
                  <a:schemeClr val="tx1">
                    <a:lumMod val="50000"/>
                    <a:lumOff val="50000"/>
                  </a:schemeClr>
                </a:solidFill>
              </a:rPr>
              <a:t>Feasibility</a:t>
            </a:r>
          </a:p>
          <a:p>
            <a:pPr marL="342900" indent="-342900">
              <a:buFont typeface="Arial" panose="020B0604020202020204" pitchFamily="34" charset="0"/>
              <a:buChar char="•"/>
            </a:pPr>
            <a:r>
              <a:rPr lang="en-CA" dirty="0">
                <a:solidFill>
                  <a:schemeClr val="tx1">
                    <a:lumMod val="50000"/>
                    <a:lumOff val="50000"/>
                  </a:schemeClr>
                </a:solidFill>
              </a:rPr>
              <a:t>Acceptability</a:t>
            </a:r>
          </a:p>
          <a:p>
            <a:pPr marL="342900" indent="-342900">
              <a:buFont typeface="Arial" panose="020B0604020202020204" pitchFamily="34" charset="0"/>
              <a:buChar char="•"/>
            </a:pPr>
            <a:r>
              <a:rPr lang="en-CA" dirty="0">
                <a:solidFill>
                  <a:schemeClr val="tx1">
                    <a:lumMod val="50000"/>
                    <a:lumOff val="50000"/>
                  </a:schemeClr>
                </a:solidFill>
              </a:rPr>
              <a:t>Equity</a:t>
            </a:r>
          </a:p>
          <a:p>
            <a:pPr marL="342900" indent="-342900">
              <a:buFont typeface="Arial" panose="020B0604020202020204" pitchFamily="34" charset="0"/>
              <a:buChar char="•"/>
            </a:pPr>
            <a:r>
              <a:rPr lang="en-CA" dirty="0">
                <a:solidFill>
                  <a:schemeClr val="tx1">
                    <a:lumMod val="50000"/>
                    <a:lumOff val="50000"/>
                  </a:schemeClr>
                </a:solidFill>
              </a:rPr>
              <a:t>Patient values and preferences</a:t>
            </a:r>
          </a:p>
        </p:txBody>
      </p:sp>
      <p:sp>
        <p:nvSpPr>
          <p:cNvPr id="10" name="TextBox 9">
            <a:extLst>
              <a:ext uri="{FF2B5EF4-FFF2-40B4-BE49-F238E27FC236}">
                <a16:creationId xmlns:a16="http://schemas.microsoft.com/office/drawing/2014/main" id="{E337ECD4-8588-B142-9C0B-DE63F95016FF}"/>
              </a:ext>
            </a:extLst>
          </p:cNvPr>
          <p:cNvSpPr txBox="1"/>
          <p:nvPr/>
        </p:nvSpPr>
        <p:spPr>
          <a:xfrm>
            <a:off x="3679531" y="4376267"/>
            <a:ext cx="2459736" cy="1600438"/>
          </a:xfrm>
          <a:prstGeom prst="rect">
            <a:avLst/>
          </a:prstGeom>
          <a:solidFill>
            <a:srgbClr val="FED9B0"/>
          </a:solidFill>
          <a:ln w="28575">
            <a:noFill/>
          </a:ln>
        </p:spPr>
        <p:txBody>
          <a:bodyPr wrap="square" rtlCol="0">
            <a:spAutoFit/>
          </a:bodyPr>
          <a:lstStyle/>
          <a:p>
            <a:r>
              <a:rPr lang="en-CA" sz="1400" b="1" dirty="0">
                <a:solidFill>
                  <a:schemeClr val="tx1">
                    <a:lumMod val="50000"/>
                    <a:lumOff val="50000"/>
                  </a:schemeClr>
                </a:solidFill>
              </a:rPr>
              <a:t>Example: PICO question</a:t>
            </a:r>
            <a:endParaRPr lang="en-CA" sz="1400" dirty="0">
              <a:solidFill>
                <a:schemeClr val="tx1">
                  <a:lumMod val="50000"/>
                  <a:lumOff val="50000"/>
                </a:schemeClr>
              </a:solidFill>
            </a:endParaRPr>
          </a:p>
          <a:p>
            <a:r>
              <a:rPr lang="en-CA" sz="1400" dirty="0">
                <a:solidFill>
                  <a:schemeClr val="tx1">
                    <a:lumMod val="50000"/>
                    <a:lumOff val="50000"/>
                  </a:schemeClr>
                </a:solidFill>
              </a:rPr>
              <a:t>“Should automated red cell exchange vs simple transfusion or manual red cell exchange be used for patients with SCD receiving chronic transfusions?”</a:t>
            </a:r>
          </a:p>
        </p:txBody>
      </p:sp>
      <p:sp>
        <p:nvSpPr>
          <p:cNvPr id="11" name="Rectangle 10">
            <a:extLst>
              <a:ext uri="{FF2B5EF4-FFF2-40B4-BE49-F238E27FC236}">
                <a16:creationId xmlns:a16="http://schemas.microsoft.com/office/drawing/2014/main" id="{F701924E-8473-CC49-B49D-AA3E8CD60F42}"/>
              </a:ext>
            </a:extLst>
          </p:cNvPr>
          <p:cNvSpPr/>
          <p:nvPr/>
        </p:nvSpPr>
        <p:spPr>
          <a:xfrm>
            <a:off x="8932164" y="2032236"/>
            <a:ext cx="2459736" cy="4006680"/>
          </a:xfrm>
          <a:prstGeom prst="rect">
            <a:avLst/>
          </a:prstGeom>
          <a:solidFill>
            <a:srgbClr val="8B80A3">
              <a:alpha val="47059"/>
            </a:srgbClr>
          </a:solidFill>
        </p:spPr>
        <p:txBody>
          <a:bodyPr wrap="square">
            <a:noAutofit/>
          </a:bodyPr>
          <a:lstStyle/>
          <a:p>
            <a:r>
              <a:rPr lang="en-CA" sz="2000" b="1" dirty="0">
                <a:solidFill>
                  <a:srgbClr val="E53E31"/>
                </a:solidFill>
              </a:rPr>
              <a:t>MAKING RECOMMENDATIONS </a:t>
            </a:r>
            <a:endParaRPr lang="en-CA" b="1" dirty="0">
              <a:solidFill>
                <a:srgbClr val="E53E31"/>
              </a:solidFill>
            </a:endParaRPr>
          </a:p>
          <a:p>
            <a:r>
              <a:rPr lang="en-CA" b="1" dirty="0">
                <a:solidFill>
                  <a:schemeClr val="tx1">
                    <a:lumMod val="50000"/>
                    <a:lumOff val="50000"/>
                  </a:schemeClr>
                </a:solidFill>
              </a:rPr>
              <a:t>Recommendations made </a:t>
            </a:r>
            <a:r>
              <a:rPr lang="en-CA" dirty="0">
                <a:solidFill>
                  <a:schemeClr val="tx1">
                    <a:lumMod val="50000"/>
                    <a:lumOff val="50000"/>
                  </a:schemeClr>
                </a:solidFill>
              </a:rPr>
              <a:t>by guideline panel members based on evidence for all factors.</a:t>
            </a:r>
          </a:p>
        </p:txBody>
      </p:sp>
    </p:spTree>
    <p:extLst>
      <p:ext uri="{BB962C8B-B14F-4D97-AF65-F5344CB8AC3E}">
        <p14:creationId xmlns:p14="http://schemas.microsoft.com/office/powerpoint/2010/main" val="309647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4B25DD0-0522-4C04-AF02-B4E99D4EAC31}"/>
              </a:ext>
            </a:extLst>
          </p:cNvPr>
          <p:cNvSpPr>
            <a:spLocks noGrp="1" noChangeArrowheads="1"/>
          </p:cNvSpPr>
          <p:nvPr>
            <p:ph type="title"/>
          </p:nvPr>
        </p:nvSpPr>
        <p:spPr>
          <a:xfrm>
            <a:off x="419100" y="1340569"/>
            <a:ext cx="10972800" cy="903867"/>
          </a:xfrm>
        </p:spPr>
        <p:txBody>
          <a:bodyPr/>
          <a:lstStyle/>
          <a:p>
            <a:pPr algn="ctr"/>
            <a:r>
              <a:rPr lang="en-US" altLang="en-US" dirty="0">
                <a:solidFill>
                  <a:srgbClr val="E43D33"/>
                </a:solidFill>
              </a:rPr>
              <a:t>Silent cerebral infarcts are very common in sickle cell anemia</a:t>
            </a:r>
            <a:br>
              <a:rPr lang="en-US" altLang="en-US" dirty="0">
                <a:solidFill>
                  <a:srgbClr val="E43D33"/>
                </a:solidFill>
              </a:rPr>
            </a:br>
            <a:r>
              <a:rPr lang="en-US" altLang="en-US" dirty="0">
                <a:solidFill>
                  <a:srgbClr val="E43D33"/>
                </a:solidFill>
              </a:rPr>
              <a:t>(</a:t>
            </a:r>
            <a:r>
              <a:rPr lang="en-US" altLang="en-US" sz="2000" dirty="0" err="1">
                <a:solidFill>
                  <a:srgbClr val="E43D33"/>
                </a:solidFill>
                <a:ea typeface="MS PGothic" panose="020B0600070205080204" pitchFamily="34" charset="-128"/>
              </a:rPr>
              <a:t>Kassim</a:t>
            </a:r>
            <a:r>
              <a:rPr lang="en-US" altLang="en-US" sz="2000" dirty="0">
                <a:solidFill>
                  <a:srgbClr val="E43D33"/>
                </a:solidFill>
                <a:ea typeface="MS PGothic" panose="020B0600070205080204" pitchFamily="34" charset="-128"/>
              </a:rPr>
              <a:t> et al. Blood. 2016 Apr 21;127(16):2038-40.)</a:t>
            </a:r>
            <a:br>
              <a:rPr lang="en-US" altLang="en-US" sz="2000" dirty="0">
                <a:solidFill>
                  <a:srgbClr val="FFFFFF"/>
                </a:solidFill>
                <a:ea typeface="MS PGothic" panose="020B0600070205080204" pitchFamily="34" charset="-128"/>
              </a:rPr>
            </a:br>
            <a:endParaRPr lang="en-US" altLang="en-US" sz="2000" dirty="0"/>
          </a:p>
        </p:txBody>
      </p:sp>
      <p:pic>
        <p:nvPicPr>
          <p:cNvPr id="20483" name="Picture 2">
            <a:extLst>
              <a:ext uri="{FF2B5EF4-FFF2-40B4-BE49-F238E27FC236}">
                <a16:creationId xmlns:a16="http://schemas.microsoft.com/office/drawing/2014/main" id="{BCB16FC2-1770-4130-8B06-BE62C108DC2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997807" y="2401723"/>
            <a:ext cx="5815385" cy="3954462"/>
          </a:xfrm>
        </p:spPr>
      </p:pic>
      <p:sp>
        <p:nvSpPr>
          <p:cNvPr id="7" name="Oval 5">
            <a:extLst>
              <a:ext uri="{FF2B5EF4-FFF2-40B4-BE49-F238E27FC236}">
                <a16:creationId xmlns:a16="http://schemas.microsoft.com/office/drawing/2014/main" id="{F9639D4A-40C6-4752-A8AE-58040D69499A}"/>
              </a:ext>
            </a:extLst>
          </p:cNvPr>
          <p:cNvSpPr>
            <a:spLocks noChangeArrowheads="1"/>
          </p:cNvSpPr>
          <p:nvPr/>
        </p:nvSpPr>
        <p:spPr bwMode="auto">
          <a:xfrm>
            <a:off x="6096000" y="3528983"/>
            <a:ext cx="642725" cy="619432"/>
          </a:xfrm>
          <a:prstGeom prst="ellipse">
            <a:avLst/>
          </a:prstGeom>
          <a:noFill/>
          <a:ln w="38100" algn="ctr">
            <a:solidFill>
              <a:srgbClr val="E43D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000">
              <a:solidFill>
                <a:srgbClr val="E43D33"/>
              </a:solidFill>
              <a:ea typeface="MS PGothic" panose="020B0600070205080204" pitchFamily="34" charset="-128"/>
            </a:endParaRPr>
          </a:p>
        </p:txBody>
      </p:sp>
      <p:sp>
        <p:nvSpPr>
          <p:cNvPr id="9" name="Oval 5">
            <a:extLst>
              <a:ext uri="{FF2B5EF4-FFF2-40B4-BE49-F238E27FC236}">
                <a16:creationId xmlns:a16="http://schemas.microsoft.com/office/drawing/2014/main" id="{2B7DDBA9-5C7A-8E4F-8F98-CFB4B6173126}"/>
              </a:ext>
            </a:extLst>
          </p:cNvPr>
          <p:cNvSpPr>
            <a:spLocks noChangeArrowheads="1"/>
          </p:cNvSpPr>
          <p:nvPr/>
        </p:nvSpPr>
        <p:spPr bwMode="auto">
          <a:xfrm>
            <a:off x="7684937" y="2809568"/>
            <a:ext cx="642725" cy="619432"/>
          </a:xfrm>
          <a:prstGeom prst="ellipse">
            <a:avLst/>
          </a:prstGeom>
          <a:noFill/>
          <a:ln w="38100" algn="ctr">
            <a:solidFill>
              <a:srgbClr val="E43D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000">
              <a:solidFill>
                <a:srgbClr val="E43D33"/>
              </a:solidFill>
              <a:ea typeface="MS PGothic" panose="020B0600070205080204" pitchFamily="34" charset="-128"/>
            </a:endParaRPr>
          </a:p>
        </p:txBody>
      </p:sp>
      <p:sp>
        <p:nvSpPr>
          <p:cNvPr id="2" name="TextBox 1">
            <a:extLst>
              <a:ext uri="{FF2B5EF4-FFF2-40B4-BE49-F238E27FC236}">
                <a16:creationId xmlns:a16="http://schemas.microsoft.com/office/drawing/2014/main" id="{0DE97DC4-8A0A-294D-8746-3A23789E3569}"/>
              </a:ext>
            </a:extLst>
          </p:cNvPr>
          <p:cNvSpPr txBox="1"/>
          <p:nvPr/>
        </p:nvSpPr>
        <p:spPr>
          <a:xfrm>
            <a:off x="308758" y="3501791"/>
            <a:ext cx="2641547" cy="1754326"/>
          </a:xfrm>
          <a:prstGeom prst="rect">
            <a:avLst/>
          </a:prstGeom>
          <a:noFill/>
        </p:spPr>
        <p:txBody>
          <a:bodyPr wrap="square" rtlCol="0">
            <a:spAutoFit/>
          </a:bodyPr>
          <a:lstStyle/>
          <a:p>
            <a:pPr algn="ctr"/>
            <a:r>
              <a:rPr lang="en-US" altLang="en-US" i="1" dirty="0"/>
              <a:t>Before completing high school 39% of the students with SCA will have silent cerebral infarcts and 53% </a:t>
            </a:r>
            <a:br>
              <a:rPr lang="en-US" altLang="en-US" i="1" dirty="0"/>
            </a:br>
            <a:r>
              <a:rPr lang="en-US" altLang="en-US" i="1" dirty="0"/>
              <a:t>of young adults with SCA</a:t>
            </a:r>
            <a:endParaRPr lang="en-US" i="1"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8E5B-AD60-4015-AA6C-8156302F0348}"/>
              </a:ext>
            </a:extLst>
          </p:cNvPr>
          <p:cNvSpPr>
            <a:spLocks noGrp="1"/>
          </p:cNvSpPr>
          <p:nvPr>
            <p:ph type="title"/>
          </p:nvPr>
        </p:nvSpPr>
        <p:spPr/>
        <p:txBody>
          <a:bodyPr/>
          <a:lstStyle/>
          <a:p>
            <a:pPr algn="ctr"/>
            <a:r>
              <a:rPr lang="en-US" altLang="en-US" dirty="0"/>
              <a:t>Minimum of 6 reasons to screen at least once for silent cerebral infarcts in children and adults with HbSS or HbSß</a:t>
            </a:r>
            <a:r>
              <a:rPr lang="en-US" altLang="en-US" baseline="30000" dirty="0"/>
              <a:t>0</a:t>
            </a:r>
            <a:r>
              <a:rPr lang="en-US" altLang="en-US" dirty="0"/>
              <a:t> thalassemia</a:t>
            </a:r>
            <a:br>
              <a:rPr lang="en-US" dirty="0"/>
            </a:br>
            <a:endParaRPr lang="en-US" dirty="0"/>
          </a:p>
        </p:txBody>
      </p:sp>
      <p:sp>
        <p:nvSpPr>
          <p:cNvPr id="6" name="Content Placeholder 5">
            <a:extLst>
              <a:ext uri="{FF2B5EF4-FFF2-40B4-BE49-F238E27FC236}">
                <a16:creationId xmlns:a16="http://schemas.microsoft.com/office/drawing/2014/main" id="{C1B64541-27A8-F64C-9CD7-2CE737F9B970}"/>
              </a:ext>
            </a:extLst>
          </p:cNvPr>
          <p:cNvSpPr>
            <a:spLocks noGrp="1"/>
          </p:cNvSpPr>
          <p:nvPr>
            <p:ph idx="1"/>
          </p:nvPr>
        </p:nvSpPr>
        <p:spPr>
          <a:xfrm>
            <a:off x="419100" y="2357946"/>
            <a:ext cx="10972800" cy="3954624"/>
          </a:xfrm>
        </p:spPr>
        <p:txBody>
          <a:bodyPr/>
          <a:lstStyle/>
          <a:p>
            <a:pPr marL="494548" indent="-494548">
              <a:buFont typeface="+mj-lt"/>
              <a:buAutoNum type="arabicPeriod"/>
              <a:defRPr/>
            </a:pPr>
            <a:r>
              <a:rPr lang="en-US" sz="2400" dirty="0"/>
              <a:t>High pre-test probability of the disease</a:t>
            </a:r>
          </a:p>
          <a:p>
            <a:pPr marL="769144" lvl="1" indent="-259556">
              <a:defRPr/>
            </a:pPr>
            <a:r>
              <a:rPr lang="en-US" sz="2000" dirty="0"/>
              <a:t>Approximately 39% in students</a:t>
            </a:r>
          </a:p>
          <a:p>
            <a:pPr marL="769144" lvl="1" indent="-259556">
              <a:defRPr/>
            </a:pPr>
            <a:r>
              <a:rPr lang="en-US" sz="2000" dirty="0"/>
              <a:t>Approximately 50% in adults</a:t>
            </a:r>
          </a:p>
          <a:p>
            <a:pPr marL="494548" indent="-494548">
              <a:buFont typeface="+mj-lt"/>
              <a:buAutoNum type="arabicPeriod"/>
              <a:defRPr/>
            </a:pPr>
            <a:r>
              <a:rPr lang="en-US" sz="2400" dirty="0"/>
              <a:t>Associated with decreased FSIQ of at least 5-point drop</a:t>
            </a:r>
          </a:p>
          <a:p>
            <a:pPr marL="494548" indent="-494548">
              <a:buFont typeface="+mj-lt"/>
              <a:buAutoNum type="arabicPeriod"/>
              <a:defRPr/>
            </a:pPr>
            <a:r>
              <a:rPr lang="en-US" sz="2400" dirty="0"/>
              <a:t>May provide evidence for additional services (education and employment)</a:t>
            </a:r>
          </a:p>
          <a:p>
            <a:pPr marL="494548" indent="-494548">
              <a:buFont typeface="+mj-lt"/>
              <a:buAutoNum type="arabicPeriod"/>
              <a:defRPr/>
            </a:pPr>
            <a:r>
              <a:rPr lang="en-US" sz="2400" dirty="0"/>
              <a:t>Is associated with higher infarct recurrence without any treatment</a:t>
            </a:r>
          </a:p>
          <a:p>
            <a:pPr marL="494548" indent="-494548">
              <a:buFont typeface="+mj-lt"/>
              <a:buAutoNum type="arabicPeriod"/>
              <a:defRPr/>
            </a:pPr>
            <a:r>
              <a:rPr lang="en-US" sz="2400" dirty="0"/>
              <a:t>May include executive dysfunction which has specific evidence based cognitive strategies to overcome  (American Congress of Rehabilitation Medicine)</a:t>
            </a:r>
          </a:p>
          <a:p>
            <a:pPr marL="494548" indent="-494548">
              <a:buFont typeface="+mj-lt"/>
              <a:buAutoNum type="arabicPeriod"/>
              <a:defRPr/>
            </a:pPr>
            <a:r>
              <a:rPr lang="en-US" sz="2400" dirty="0"/>
              <a:t>Efficacious therapy demonstrated to decrease the rate of  new cerebral infarcts in children with pre-existing cerebral infarcts</a:t>
            </a:r>
          </a:p>
          <a:p>
            <a:endParaRPr lang="en-US" sz="2400" dirty="0"/>
          </a:p>
        </p:txBody>
      </p:sp>
    </p:spTree>
    <p:extLst>
      <p:ext uri="{BB962C8B-B14F-4D97-AF65-F5344CB8AC3E}">
        <p14:creationId xmlns:p14="http://schemas.microsoft.com/office/powerpoint/2010/main" val="965784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B405-4609-4789-BE90-193B082AE643}"/>
              </a:ext>
            </a:extLst>
          </p:cNvPr>
          <p:cNvSpPr>
            <a:spLocks noGrp="1"/>
          </p:cNvSpPr>
          <p:nvPr>
            <p:ph type="title"/>
          </p:nvPr>
        </p:nvSpPr>
        <p:spPr/>
        <p:txBody>
          <a:bodyPr/>
          <a:lstStyle/>
          <a:p>
            <a:pPr algn="ctr"/>
            <a:r>
              <a:rPr lang="en-US" dirty="0"/>
              <a:t>After a silent cerebral infarct is identified, panel recommends tangible steps to inform family</a:t>
            </a:r>
          </a:p>
        </p:txBody>
      </p:sp>
      <p:sp>
        <p:nvSpPr>
          <p:cNvPr id="3" name="Content Placeholder 2">
            <a:extLst>
              <a:ext uri="{FF2B5EF4-FFF2-40B4-BE49-F238E27FC236}">
                <a16:creationId xmlns:a16="http://schemas.microsoft.com/office/drawing/2014/main" id="{5C690694-452D-427C-B036-0B037BAC5F8D}"/>
              </a:ext>
            </a:extLst>
          </p:cNvPr>
          <p:cNvSpPr>
            <a:spLocks noGrp="1"/>
          </p:cNvSpPr>
          <p:nvPr>
            <p:ph idx="1"/>
          </p:nvPr>
        </p:nvSpPr>
        <p:spPr>
          <a:xfrm>
            <a:off x="419100" y="2357559"/>
            <a:ext cx="10972800" cy="3954624"/>
          </a:xfrm>
        </p:spPr>
        <p:txBody>
          <a:bodyPr/>
          <a:lstStyle/>
          <a:p>
            <a:r>
              <a:rPr lang="en-US" sz="2400" dirty="0"/>
              <a:t>Neurological evaluation to assure that infarcts are classified as a silent cerebral infarct rather than overt stroke.</a:t>
            </a:r>
          </a:p>
          <a:p>
            <a:r>
              <a:rPr lang="en-US" sz="2400" dirty="0"/>
              <a:t>A discussion regarding:</a:t>
            </a:r>
          </a:p>
          <a:p>
            <a:pPr lvl="1"/>
            <a:r>
              <a:rPr lang="en-US" sz="2000" dirty="0"/>
              <a:t>Secondary prevention options including regular blood transfusions and HSCT.</a:t>
            </a:r>
          </a:p>
          <a:p>
            <a:pPr lvl="1"/>
            <a:r>
              <a:rPr lang="en-US" sz="2000" dirty="0"/>
              <a:t>Cognitive screening assessment</a:t>
            </a:r>
          </a:p>
          <a:p>
            <a:r>
              <a:rPr lang="en-US" sz="2400" dirty="0"/>
              <a:t>MRI surveillance every 12 to 24 months to assess for cerebral infarct progression.</a:t>
            </a:r>
          </a:p>
          <a:p>
            <a:pPr lvl="1"/>
            <a:r>
              <a:rPr lang="en-US" sz="2000" dirty="0"/>
              <a:t>If new infarcts are present, then a discussion with the patient and family regarding the pros and cons of a step-up in therapy intensity to prevent cerebral infarct recurrence</a:t>
            </a:r>
          </a:p>
        </p:txBody>
      </p:sp>
    </p:spTree>
    <p:extLst>
      <p:ext uri="{BB962C8B-B14F-4D97-AF65-F5344CB8AC3E}">
        <p14:creationId xmlns:p14="http://schemas.microsoft.com/office/powerpoint/2010/main" val="1547394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A7D34C-D893-7D47-BA08-8AF30118FF8A}"/>
              </a:ext>
            </a:extLst>
          </p:cNvPr>
          <p:cNvSpPr>
            <a:spLocks noGrp="1"/>
          </p:cNvSpPr>
          <p:nvPr>
            <p:ph type="title"/>
          </p:nvPr>
        </p:nvSpPr>
        <p:spPr/>
        <p:txBody>
          <a:bodyPr/>
          <a:lstStyle/>
          <a:p>
            <a:pPr algn="ctr"/>
            <a:r>
              <a:rPr lang="en-US" dirty="0"/>
              <a:t>Summary </a:t>
            </a:r>
          </a:p>
        </p:txBody>
      </p:sp>
      <p:sp>
        <p:nvSpPr>
          <p:cNvPr id="3" name="Content Placeholder 2">
            <a:extLst>
              <a:ext uri="{FF2B5EF4-FFF2-40B4-BE49-F238E27FC236}">
                <a16:creationId xmlns:a16="http://schemas.microsoft.com/office/drawing/2014/main" id="{61BCF3D1-E4D6-493C-8A66-19EBB254B562}"/>
              </a:ext>
            </a:extLst>
          </p:cNvPr>
          <p:cNvSpPr>
            <a:spLocks noGrp="1"/>
          </p:cNvSpPr>
          <p:nvPr>
            <p:ph idx="1"/>
          </p:nvPr>
        </p:nvSpPr>
        <p:spPr/>
        <p:txBody>
          <a:bodyPr>
            <a:normAutofit/>
          </a:bodyPr>
          <a:lstStyle/>
          <a:p>
            <a:r>
              <a:rPr lang="en-US" dirty="0"/>
              <a:t>The responses to the remaining PICO questions were based on review of all available observational studies, including cerebral hemodynamic studies in SCD (Only 3 RCTs)</a:t>
            </a:r>
          </a:p>
          <a:p>
            <a:r>
              <a:rPr lang="en-US" dirty="0"/>
              <a:t>The panel did not include the role of HSCT for primary and secondary stroke prevention, an emerging treatment strategy in high-income settings. </a:t>
            </a:r>
          </a:p>
          <a:p>
            <a:endParaRPr lang="en-US" dirty="0"/>
          </a:p>
        </p:txBody>
      </p:sp>
    </p:spTree>
    <p:extLst>
      <p:ext uri="{BB962C8B-B14F-4D97-AF65-F5344CB8AC3E}">
        <p14:creationId xmlns:p14="http://schemas.microsoft.com/office/powerpoint/2010/main" val="3945164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7910-5BDD-E548-8C58-115384AB2BE5}"/>
              </a:ext>
            </a:extLst>
          </p:cNvPr>
          <p:cNvSpPr>
            <a:spLocks noGrp="1"/>
          </p:cNvSpPr>
          <p:nvPr>
            <p:ph type="title"/>
          </p:nvPr>
        </p:nvSpPr>
        <p:spPr/>
        <p:txBody>
          <a:bodyPr/>
          <a:lstStyle/>
          <a:p>
            <a:pPr algn="ctr"/>
            <a:r>
              <a:rPr lang="en-US" dirty="0"/>
              <a:t>Recommendations that immediately impact clinical care in high-resource settings</a:t>
            </a:r>
          </a:p>
        </p:txBody>
      </p:sp>
      <p:sp>
        <p:nvSpPr>
          <p:cNvPr id="3" name="Content Placeholder 2">
            <a:extLst>
              <a:ext uri="{FF2B5EF4-FFF2-40B4-BE49-F238E27FC236}">
                <a16:creationId xmlns:a16="http://schemas.microsoft.com/office/drawing/2014/main" id="{420F3787-1A7E-AA48-A8E5-08E308F4865D}"/>
              </a:ext>
            </a:extLst>
          </p:cNvPr>
          <p:cNvSpPr>
            <a:spLocks noGrp="1"/>
          </p:cNvSpPr>
          <p:nvPr>
            <p:ph idx="1"/>
          </p:nvPr>
        </p:nvSpPr>
        <p:spPr>
          <a:xfrm>
            <a:off x="419100" y="2375064"/>
            <a:ext cx="10972800" cy="3612653"/>
          </a:xfrm>
        </p:spPr>
        <p:txBody>
          <a:bodyPr/>
          <a:lstStyle/>
          <a:p>
            <a:pPr marL="1066785" lvl="1" indent="-457200">
              <a:buFont typeface="+mj-lt"/>
              <a:buAutoNum type="arabicPeriod"/>
            </a:pPr>
            <a:r>
              <a:rPr lang="en-US" dirty="0"/>
              <a:t>use of transcranial Doppler ultrasound screening in children with HbSS and </a:t>
            </a:r>
            <a:r>
              <a:rPr lang="en-US" dirty="0" err="1"/>
              <a:t>HbS</a:t>
            </a:r>
            <a:r>
              <a:rPr lang="en-US" dirty="0"/>
              <a:t>β</a:t>
            </a:r>
            <a:r>
              <a:rPr lang="en-US" baseline="30000" dirty="0"/>
              <a:t>0</a:t>
            </a:r>
            <a:r>
              <a:rPr lang="en-US" dirty="0"/>
              <a:t> thalassemia (and hydroxyurea for primary stroke prevention living in low-middle–income settings)</a:t>
            </a:r>
          </a:p>
          <a:p>
            <a:pPr marL="1066785" lvl="1" indent="-457200">
              <a:buFont typeface="+mj-lt"/>
              <a:buAutoNum type="arabicPeriod"/>
            </a:pPr>
            <a:endParaRPr lang="en-US" dirty="0"/>
          </a:p>
          <a:p>
            <a:pPr marL="1066785" lvl="1" indent="-457200">
              <a:buFont typeface="+mj-lt"/>
              <a:buAutoNum type="arabicPeriod"/>
            </a:pPr>
            <a:r>
              <a:rPr lang="en-US" dirty="0"/>
              <a:t>surveillance for developmental delay, cognitive impairments, and neurodevelopmental disorders in children</a:t>
            </a:r>
          </a:p>
          <a:p>
            <a:pPr marL="1066785" lvl="1" indent="-457200">
              <a:buFont typeface="+mj-lt"/>
              <a:buAutoNum type="arabicPeriod"/>
            </a:pPr>
            <a:endParaRPr lang="en-US" dirty="0"/>
          </a:p>
          <a:p>
            <a:pPr marL="1066785" lvl="1" indent="-457200">
              <a:buFont typeface="+mj-lt"/>
              <a:buAutoNum type="arabicPeriod"/>
            </a:pPr>
            <a:r>
              <a:rPr lang="en-US" dirty="0"/>
              <a:t>use of magnetic resonance imaging of the brain without sedation to detect silent cerebral infarcts at least once in early-school-age children and once in adults with HbSS or HbSb0 thalassemia</a:t>
            </a:r>
          </a:p>
          <a:p>
            <a:endParaRPr lang="en-US" dirty="0"/>
          </a:p>
        </p:txBody>
      </p:sp>
    </p:spTree>
    <p:extLst>
      <p:ext uri="{BB962C8B-B14F-4D97-AF65-F5344CB8AC3E}">
        <p14:creationId xmlns:p14="http://schemas.microsoft.com/office/powerpoint/2010/main" val="4012123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FF3AF-4F5E-4259-8E2B-4B3BCEE6816D}"/>
              </a:ext>
            </a:extLst>
          </p:cNvPr>
          <p:cNvSpPr>
            <a:spLocks noGrp="1"/>
          </p:cNvSpPr>
          <p:nvPr>
            <p:ph type="title"/>
          </p:nvPr>
        </p:nvSpPr>
        <p:spPr/>
        <p:txBody>
          <a:bodyPr/>
          <a:lstStyle/>
          <a:p>
            <a:r>
              <a:rPr lang="en-US" dirty="0"/>
              <a:t>Limitations of imaging definition of silent cerebral infarct </a:t>
            </a:r>
          </a:p>
        </p:txBody>
      </p:sp>
      <p:sp>
        <p:nvSpPr>
          <p:cNvPr id="3" name="Content Placeholder 2">
            <a:extLst>
              <a:ext uri="{FF2B5EF4-FFF2-40B4-BE49-F238E27FC236}">
                <a16:creationId xmlns:a16="http://schemas.microsoft.com/office/drawing/2014/main" id="{B66F2F25-6980-4572-8647-B7D9A8A54C67}"/>
              </a:ext>
            </a:extLst>
          </p:cNvPr>
          <p:cNvSpPr>
            <a:spLocks noGrp="1"/>
          </p:cNvSpPr>
          <p:nvPr>
            <p:ph idx="1"/>
          </p:nvPr>
        </p:nvSpPr>
        <p:spPr/>
        <p:txBody>
          <a:bodyPr/>
          <a:lstStyle/>
          <a:p>
            <a:r>
              <a:rPr lang="en-US" sz="2400" dirty="0"/>
              <a:t>A definition of silent cerebral infarcts that requires a 5-mm size with corresponding T1-weighted </a:t>
            </a:r>
            <a:r>
              <a:rPr lang="en-US" sz="2400" dirty="0" err="1"/>
              <a:t>hypointensity</a:t>
            </a:r>
            <a:r>
              <a:rPr lang="en-US" sz="2400" dirty="0"/>
              <a:t> on MRI, instead of 3-mm only, will lead to a large misclassification bias with fewer children being identified with silent cerebral infarcts</a:t>
            </a:r>
          </a:p>
          <a:p>
            <a:r>
              <a:rPr lang="en-US" sz="2400" dirty="0"/>
              <a:t>A minimum size for silent cerebral infarct of 3 mm has been used in adult SCD studies and is predictive of infarct recurrence</a:t>
            </a:r>
          </a:p>
          <a:p>
            <a:r>
              <a:rPr lang="en-US" sz="2400" dirty="0"/>
              <a:t>The diagnosis of a silent cerebral infarct can be challenging if the radiologist is unfamiliar with the definition of silent cerebral infarct in SCD</a:t>
            </a:r>
          </a:p>
          <a:p>
            <a:r>
              <a:rPr lang="en-US" sz="2400" dirty="0"/>
              <a:t>The definition of silent cerebral infarct cannot be extrapolated </a:t>
            </a:r>
          </a:p>
          <a:p>
            <a:pPr lvl="1"/>
            <a:r>
              <a:rPr lang="en-US" sz="2000" dirty="0"/>
              <a:t>to include the common definition of lacunar strokes in the general population, which includes a T1 </a:t>
            </a:r>
            <a:r>
              <a:rPr lang="en-US" sz="2000" dirty="0" err="1"/>
              <a:t>hypointensity</a:t>
            </a:r>
            <a:r>
              <a:rPr lang="en-US" sz="2000" dirty="0"/>
              <a:t> in addition to a 5-mm FLAIR hyperintensity</a:t>
            </a:r>
          </a:p>
        </p:txBody>
      </p:sp>
    </p:spTree>
    <p:extLst>
      <p:ext uri="{BB962C8B-B14F-4D97-AF65-F5344CB8AC3E}">
        <p14:creationId xmlns:p14="http://schemas.microsoft.com/office/powerpoint/2010/main" val="255294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87CD-F510-49B4-90B4-BFA8C5C8DB79}"/>
              </a:ext>
            </a:extLst>
          </p:cNvPr>
          <p:cNvSpPr>
            <a:spLocks noGrp="1"/>
          </p:cNvSpPr>
          <p:nvPr>
            <p:ph type="title"/>
          </p:nvPr>
        </p:nvSpPr>
        <p:spPr/>
        <p:txBody>
          <a:bodyPr/>
          <a:lstStyle/>
          <a:p>
            <a:pPr algn="ctr"/>
            <a:r>
              <a:rPr lang="en-US" dirty="0"/>
              <a:t>Acknowledgements </a:t>
            </a:r>
          </a:p>
        </p:txBody>
      </p:sp>
      <p:sp>
        <p:nvSpPr>
          <p:cNvPr id="3" name="Content Placeholder 2">
            <a:extLst>
              <a:ext uri="{FF2B5EF4-FFF2-40B4-BE49-F238E27FC236}">
                <a16:creationId xmlns:a16="http://schemas.microsoft.com/office/drawing/2014/main" id="{F6600C6E-C71F-4C93-AEF4-BB9EA850F52B}"/>
              </a:ext>
            </a:extLst>
          </p:cNvPr>
          <p:cNvSpPr>
            <a:spLocks noGrp="1"/>
          </p:cNvSpPr>
          <p:nvPr>
            <p:ph idx="1"/>
          </p:nvPr>
        </p:nvSpPr>
        <p:spPr/>
        <p:txBody>
          <a:bodyPr/>
          <a:lstStyle/>
          <a:p>
            <a:r>
              <a:rPr lang="en-US" dirty="0"/>
              <a:t>ASH guideline panel members</a:t>
            </a:r>
          </a:p>
          <a:p>
            <a:r>
              <a:rPr lang="en-US" dirty="0"/>
              <a:t>Mayo Clinic Evidence-Based Practice Research Program </a:t>
            </a:r>
          </a:p>
          <a:p>
            <a:r>
              <a:rPr lang="en-US" dirty="0"/>
              <a:t>ASH support team: Starr Webb, Kendall Alexander, Robert Kunkle</a:t>
            </a:r>
          </a:p>
          <a:p>
            <a:endParaRPr lang="en-US" dirty="0"/>
          </a:p>
          <a:p>
            <a:r>
              <a:rPr lang="en-US" sz="2400" dirty="0"/>
              <a:t>See more about the ASH SCD guidelines: </a:t>
            </a:r>
            <a:r>
              <a:rPr lang="en-US" sz="2400" dirty="0">
                <a:hlinkClick r:id="rId3"/>
              </a:rPr>
              <a:t>https://hematology.org/SCDguidelines</a:t>
            </a:r>
            <a:endParaRPr lang="en-US" sz="2400" dirty="0"/>
          </a:p>
          <a:p>
            <a:pPr marL="0" indent="0">
              <a:buNone/>
            </a:pPr>
            <a:endParaRPr lang="en-US" sz="2400" dirty="0"/>
          </a:p>
        </p:txBody>
      </p:sp>
    </p:spTree>
    <p:extLst>
      <p:ext uri="{BB962C8B-B14F-4D97-AF65-F5344CB8AC3E}">
        <p14:creationId xmlns:p14="http://schemas.microsoft.com/office/powerpoint/2010/main" val="387514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9950-3D84-4EA5-9DA9-8398FE9B9ED2}"/>
              </a:ext>
            </a:extLst>
          </p:cNvPr>
          <p:cNvSpPr>
            <a:spLocks noGrp="1"/>
          </p:cNvSpPr>
          <p:nvPr>
            <p:ph type="title"/>
          </p:nvPr>
        </p:nvSpPr>
        <p:spPr/>
        <p:txBody>
          <a:bodyPr/>
          <a:lstStyle/>
          <a:p>
            <a:pPr algn="ctr"/>
            <a:r>
              <a:rPr lang="en-US" dirty="0"/>
              <a:t>How to use these recommendations</a:t>
            </a:r>
          </a:p>
        </p:txBody>
      </p:sp>
      <p:pic>
        <p:nvPicPr>
          <p:cNvPr id="4" name="table">
            <a:extLst>
              <a:ext uri="{FF2B5EF4-FFF2-40B4-BE49-F238E27FC236}">
                <a16:creationId xmlns:a16="http://schemas.microsoft.com/office/drawing/2014/main" id="{B9C94FA5-7747-4606-8D70-E69EA1528FC8}"/>
              </a:ext>
            </a:extLst>
          </p:cNvPr>
          <p:cNvPicPr>
            <a:picLocks noChangeAspect="1"/>
          </p:cNvPicPr>
          <p:nvPr/>
        </p:nvPicPr>
        <p:blipFill>
          <a:blip r:embed="rId3"/>
          <a:stretch>
            <a:fillRect/>
          </a:stretch>
        </p:blipFill>
        <p:spPr>
          <a:xfrm>
            <a:off x="1533746" y="2265523"/>
            <a:ext cx="9124508" cy="3103566"/>
          </a:xfrm>
          <a:prstGeom prst="rect">
            <a:avLst/>
          </a:prstGeom>
        </p:spPr>
      </p:pic>
    </p:spTree>
    <p:extLst>
      <p:ext uri="{BB962C8B-B14F-4D97-AF65-F5344CB8AC3E}">
        <p14:creationId xmlns:p14="http://schemas.microsoft.com/office/powerpoint/2010/main" val="267802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5BE491-ED1A-554D-B2C2-6BF14118985F}"/>
              </a:ext>
            </a:extLst>
          </p:cNvPr>
          <p:cNvSpPr>
            <a:spLocks noGrp="1"/>
          </p:cNvSpPr>
          <p:nvPr>
            <p:ph type="title"/>
          </p:nvPr>
        </p:nvSpPr>
        <p:spPr/>
        <p:txBody>
          <a:bodyPr/>
          <a:lstStyle/>
          <a:p>
            <a:pPr algn="ctr"/>
            <a:r>
              <a:rPr lang="en-US" dirty="0"/>
              <a:t>Key terms in SCD stroke </a:t>
            </a:r>
          </a:p>
        </p:txBody>
      </p:sp>
      <p:sp>
        <p:nvSpPr>
          <p:cNvPr id="5" name="Content Placeholder 4">
            <a:extLst>
              <a:ext uri="{FF2B5EF4-FFF2-40B4-BE49-F238E27FC236}">
                <a16:creationId xmlns:a16="http://schemas.microsoft.com/office/drawing/2014/main" id="{ED593C74-AFF6-DB4C-9165-099E776F6775}"/>
              </a:ext>
            </a:extLst>
          </p:cNvPr>
          <p:cNvSpPr>
            <a:spLocks noGrp="1"/>
          </p:cNvSpPr>
          <p:nvPr>
            <p:ph idx="1"/>
          </p:nvPr>
        </p:nvSpPr>
        <p:spPr>
          <a:xfrm>
            <a:off x="419100" y="1917290"/>
            <a:ext cx="10972800" cy="4070428"/>
          </a:xfrm>
        </p:spPr>
        <p:txBody>
          <a:bodyPr/>
          <a:lstStyle/>
          <a:p>
            <a:r>
              <a:rPr lang="en-US" sz="2400" dirty="0"/>
              <a:t>Stroke</a:t>
            </a:r>
          </a:p>
          <a:p>
            <a:pPr lvl="1"/>
            <a:r>
              <a:rPr lang="en-US" sz="2000" dirty="0"/>
              <a:t>acute neurologic injury of the brain, retina, or spinal cord that occurs as a result of ischemia or hemorrhage that last longer than 24 hours (World Health Organization Bull World Health Organ. 1980;58(1):113-130.)</a:t>
            </a:r>
          </a:p>
          <a:p>
            <a:r>
              <a:rPr lang="en-US" sz="2400" dirty="0"/>
              <a:t>Silent cerebral infarction (SCI)/silent stroke</a:t>
            </a:r>
          </a:p>
          <a:p>
            <a:pPr lvl="1"/>
            <a:r>
              <a:rPr lang="en-US" sz="2000" dirty="0"/>
              <a:t>a lesion visible by magnetic resonance imaging (MRI) images with no associated findings on neurologic exam (American Heart Association/American Stroke Association, Stroke. 2019 </a:t>
            </a:r>
            <a:r>
              <a:rPr lang="en-US" sz="2000" dirty="0" err="1"/>
              <a:t>Aug;50</a:t>
            </a:r>
            <a:r>
              <a:rPr lang="en-US" sz="2000" dirty="0"/>
              <a:t>(8):</a:t>
            </a:r>
            <a:r>
              <a:rPr lang="en-US" sz="2000" dirty="0" err="1"/>
              <a:t>e239</a:t>
            </a:r>
            <a:r>
              <a:rPr lang="en-US" sz="2000" dirty="0"/>
              <a:t>.)</a:t>
            </a:r>
          </a:p>
          <a:p>
            <a:pPr lvl="1"/>
            <a:r>
              <a:rPr lang="en-US" sz="2000" dirty="0"/>
              <a:t>can be correlated with neurocognitive and behavioral deficits </a:t>
            </a:r>
          </a:p>
          <a:p>
            <a:r>
              <a:rPr lang="en-US" sz="2400" dirty="0"/>
              <a:t>Transient ischemic attack</a:t>
            </a:r>
          </a:p>
          <a:p>
            <a:pPr lvl="1"/>
            <a:r>
              <a:rPr lang="en-US" sz="2000" dirty="0"/>
              <a:t>transient episode of neurologic dysfunction caused by focal brain, spinal cord, or retinal ischemia, without acute infarction seen on neuroimaging</a:t>
            </a:r>
          </a:p>
          <a:p>
            <a:endParaRPr lang="en-US" sz="2400" dirty="0"/>
          </a:p>
        </p:txBody>
      </p:sp>
    </p:spTree>
    <p:extLst>
      <p:ext uri="{BB962C8B-B14F-4D97-AF65-F5344CB8AC3E}">
        <p14:creationId xmlns:p14="http://schemas.microsoft.com/office/powerpoint/2010/main" val="33450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8595-A5E3-4A28-A323-00640E709E9F}"/>
              </a:ext>
            </a:extLst>
          </p:cNvPr>
          <p:cNvSpPr>
            <a:spLocks noGrp="1"/>
          </p:cNvSpPr>
          <p:nvPr>
            <p:ph type="title"/>
          </p:nvPr>
        </p:nvSpPr>
        <p:spPr/>
        <p:txBody>
          <a:bodyPr/>
          <a:lstStyle/>
          <a:p>
            <a:pPr algn="ctr"/>
            <a:r>
              <a:rPr lang="en-US" dirty="0"/>
              <a:t>Key terms in SCD stroke management</a:t>
            </a:r>
          </a:p>
        </p:txBody>
      </p:sp>
      <p:sp>
        <p:nvSpPr>
          <p:cNvPr id="3" name="Content Placeholder 2">
            <a:extLst>
              <a:ext uri="{FF2B5EF4-FFF2-40B4-BE49-F238E27FC236}">
                <a16:creationId xmlns:a16="http://schemas.microsoft.com/office/drawing/2014/main" id="{B6553C99-D6CB-4F40-A7D5-053647140764}"/>
              </a:ext>
            </a:extLst>
          </p:cNvPr>
          <p:cNvSpPr>
            <a:spLocks noGrp="1"/>
          </p:cNvSpPr>
          <p:nvPr>
            <p:ph idx="1"/>
          </p:nvPr>
        </p:nvSpPr>
        <p:spPr/>
        <p:txBody>
          <a:bodyPr/>
          <a:lstStyle/>
          <a:p>
            <a:r>
              <a:rPr lang="en-US" sz="2400" dirty="0"/>
              <a:t>Primary prevention </a:t>
            </a:r>
          </a:p>
          <a:p>
            <a:pPr lvl="1"/>
            <a:r>
              <a:rPr lang="en-US" sz="2000" dirty="0"/>
              <a:t>interventions to reduce the risk of a first stroke</a:t>
            </a:r>
          </a:p>
          <a:p>
            <a:r>
              <a:rPr lang="en-US" sz="2400" dirty="0"/>
              <a:t>Secondary prevention </a:t>
            </a:r>
          </a:p>
          <a:p>
            <a:pPr lvl="1"/>
            <a:r>
              <a:rPr lang="en-US" sz="2000" dirty="0"/>
              <a:t>interventions to reduce the risk of recurrence in individuals who have already had a first stroke or SCI</a:t>
            </a:r>
          </a:p>
          <a:p>
            <a:r>
              <a:rPr lang="en-US" sz="2400" dirty="0"/>
              <a:t>Transcranial Doppler (TCD)</a:t>
            </a:r>
          </a:p>
          <a:p>
            <a:pPr lvl="1"/>
            <a:r>
              <a:rPr lang="en-US" sz="2000" dirty="0"/>
              <a:t>noninvasive ultrasound-based method of measuring the flow rate of blood in</a:t>
            </a:r>
          </a:p>
          <a:p>
            <a:pPr lvl="2"/>
            <a:r>
              <a:rPr lang="en-US" sz="2000" dirty="0"/>
              <a:t>terminal internal carotid</a:t>
            </a:r>
          </a:p>
          <a:p>
            <a:pPr lvl="2"/>
            <a:r>
              <a:rPr lang="en-US" sz="2000" dirty="0"/>
              <a:t>proximal middle cerebral and intracranial arteries</a:t>
            </a:r>
            <a:endParaRPr lang="en-US" sz="2400" dirty="0"/>
          </a:p>
        </p:txBody>
      </p:sp>
    </p:spTree>
    <p:extLst>
      <p:ext uri="{BB962C8B-B14F-4D97-AF65-F5344CB8AC3E}">
        <p14:creationId xmlns:p14="http://schemas.microsoft.com/office/powerpoint/2010/main" val="177914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8AC1-8B99-A548-84C4-F9C2C48BF8D2}"/>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46FFE6EB-85BC-7D46-824A-B6171B05E809}"/>
              </a:ext>
            </a:extLst>
          </p:cNvPr>
          <p:cNvSpPr>
            <a:spLocks noGrp="1"/>
          </p:cNvSpPr>
          <p:nvPr>
            <p:ph idx="1"/>
          </p:nvPr>
        </p:nvSpPr>
        <p:spPr/>
        <p:txBody>
          <a:bodyPr/>
          <a:lstStyle/>
          <a:p>
            <a:pPr marL="0" indent="0">
              <a:buNone/>
            </a:pPr>
            <a:r>
              <a:rPr lang="en-US" sz="2400" dirty="0"/>
              <a:t>By the end of this session, you should be able to: </a:t>
            </a:r>
          </a:p>
          <a:p>
            <a:r>
              <a:rPr lang="en-US" sz="2267" dirty="0"/>
              <a:t>Describe recommendations on primary stroke prevention for children with </a:t>
            </a:r>
            <a:r>
              <a:rPr lang="en-US" sz="2267" dirty="0" err="1"/>
              <a:t>SCA</a:t>
            </a:r>
            <a:r>
              <a:rPr lang="en-US" sz="2267" dirty="0"/>
              <a:t> in</a:t>
            </a:r>
          </a:p>
          <a:p>
            <a:pPr lvl="1"/>
            <a:r>
              <a:rPr lang="en-US" sz="2267" dirty="0"/>
              <a:t>high-income  settings</a:t>
            </a:r>
          </a:p>
          <a:p>
            <a:r>
              <a:rPr lang="en-US" sz="2267" dirty="0"/>
              <a:t>Describe recommendations on the acute and timely treatment of</a:t>
            </a:r>
          </a:p>
          <a:p>
            <a:pPr lvl="1"/>
            <a:r>
              <a:rPr lang="en-US" sz="2267" dirty="0"/>
              <a:t>suspected or confirmed stroke</a:t>
            </a:r>
          </a:p>
          <a:p>
            <a:pPr lvl="1"/>
            <a:r>
              <a:rPr lang="en-US" sz="2267" dirty="0"/>
              <a:t> transient ischemic attack</a:t>
            </a:r>
          </a:p>
          <a:p>
            <a:r>
              <a:rPr lang="en-US" sz="2267" dirty="0"/>
              <a:t>Describe recommendations secondary prevention of ischemic strokes in children and adults with HbSS or </a:t>
            </a:r>
            <a:r>
              <a:rPr lang="en-US" sz="2400" dirty="0" err="1"/>
              <a:t>HbS</a:t>
            </a:r>
            <a:r>
              <a:rPr lang="el-GR" sz="2400" dirty="0"/>
              <a:t>β</a:t>
            </a:r>
            <a:r>
              <a:rPr lang="en-US" sz="2400" baseline="30000" dirty="0"/>
              <a:t>0</a:t>
            </a:r>
            <a:endParaRPr lang="en-US" sz="2267" dirty="0"/>
          </a:p>
          <a:p>
            <a:r>
              <a:rPr lang="en-US" sz="2267" dirty="0"/>
              <a:t>Describe recommendations for screening silent cerebral infarcts for </a:t>
            </a:r>
            <a:r>
              <a:rPr lang="en-US" sz="2267" dirty="0" err="1"/>
              <a:t>HbSS</a:t>
            </a:r>
            <a:r>
              <a:rPr lang="en-US" sz="2267" dirty="0"/>
              <a:t>/</a:t>
            </a:r>
            <a:r>
              <a:rPr lang="en-US" sz="2267" dirty="0" err="1"/>
              <a:t>HbS</a:t>
            </a:r>
            <a:r>
              <a:rPr lang="el-GR" sz="2267" dirty="0"/>
              <a:t>β</a:t>
            </a:r>
            <a:r>
              <a:rPr lang="en-US" sz="2267" dirty="0"/>
              <a:t>0 in children and adults</a:t>
            </a:r>
          </a:p>
          <a:p>
            <a:endParaRPr lang="en-US" sz="2267" dirty="0"/>
          </a:p>
          <a:p>
            <a:pPr lvl="1"/>
            <a:endParaRPr lang="en-US" sz="2000" dirty="0"/>
          </a:p>
          <a:p>
            <a:pPr lvl="1"/>
            <a:endParaRPr lang="en-US" sz="2000" dirty="0"/>
          </a:p>
        </p:txBody>
      </p:sp>
    </p:spTree>
    <p:extLst>
      <p:ext uri="{BB962C8B-B14F-4D97-AF65-F5344CB8AC3E}">
        <p14:creationId xmlns:p14="http://schemas.microsoft.com/office/powerpoint/2010/main" val="245309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F704-E1A9-4EAF-AAE0-5699B03EA217}"/>
              </a:ext>
            </a:extLst>
          </p:cNvPr>
          <p:cNvSpPr>
            <a:spLocks noGrp="1"/>
          </p:cNvSpPr>
          <p:nvPr>
            <p:ph type="title"/>
          </p:nvPr>
        </p:nvSpPr>
        <p:spPr/>
        <p:txBody>
          <a:bodyPr/>
          <a:lstStyle/>
          <a:p>
            <a:r>
              <a:rPr lang="en-US" dirty="0"/>
              <a:t>Objectives (cont’d)</a:t>
            </a:r>
          </a:p>
        </p:txBody>
      </p:sp>
      <p:sp>
        <p:nvSpPr>
          <p:cNvPr id="3" name="Content Placeholder 2">
            <a:extLst>
              <a:ext uri="{FF2B5EF4-FFF2-40B4-BE49-F238E27FC236}">
                <a16:creationId xmlns:a16="http://schemas.microsoft.com/office/drawing/2014/main" id="{51E421FE-5495-4E7E-A850-D4D3B05735FE}"/>
              </a:ext>
            </a:extLst>
          </p:cNvPr>
          <p:cNvSpPr>
            <a:spLocks noGrp="1"/>
          </p:cNvSpPr>
          <p:nvPr>
            <p:ph idx="1"/>
          </p:nvPr>
        </p:nvSpPr>
        <p:spPr/>
        <p:txBody>
          <a:bodyPr/>
          <a:lstStyle/>
          <a:p>
            <a:pPr lvl="1"/>
            <a:r>
              <a:rPr lang="en-US" dirty="0"/>
              <a:t>Describe recommendations on acute management of ischemic strokes using tissue plasminogen activator (</a:t>
            </a:r>
            <a:r>
              <a:rPr lang="en-US" dirty="0" err="1"/>
              <a:t>tPA</a:t>
            </a:r>
            <a:r>
              <a:rPr lang="en-US" dirty="0"/>
              <a:t>) for adults with SCD and stroke symptoms</a:t>
            </a:r>
          </a:p>
          <a:p>
            <a:pPr lvl="1"/>
            <a:endParaRPr lang="en-US" dirty="0"/>
          </a:p>
          <a:p>
            <a:endParaRPr lang="en-US" dirty="0"/>
          </a:p>
        </p:txBody>
      </p:sp>
    </p:spTree>
    <p:extLst>
      <p:ext uri="{BB962C8B-B14F-4D97-AF65-F5344CB8AC3E}">
        <p14:creationId xmlns:p14="http://schemas.microsoft.com/office/powerpoint/2010/main" val="30696595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5CAD1BF272BB4AB28FB997CC98540D" ma:contentTypeVersion="10" ma:contentTypeDescription="Create a new document." ma:contentTypeScope="" ma:versionID="3235dd98757e6494d92c25af154d1c3f">
  <xsd:schema xmlns:xsd="http://www.w3.org/2001/XMLSchema" xmlns:xs="http://www.w3.org/2001/XMLSchema" xmlns:p="http://schemas.microsoft.com/office/2006/metadata/properties" xmlns:ns3="97938d79-3305-41ac-9939-2054479ffa9a" targetNamespace="http://schemas.microsoft.com/office/2006/metadata/properties" ma:root="true" ma:fieldsID="3f674ac9b070d7e45d3a66fba373556f" ns3:_="">
    <xsd:import namespace="97938d79-3305-41ac-9939-2054479ffa9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938d79-3305-41ac-9939-2054479ffa9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533B63-941F-4429-9019-DAA738143652}">
  <ds:schemaRefs>
    <ds:schemaRef ds:uri="http://schemas.microsoft.com/sharepoint/v3/contenttype/forms"/>
  </ds:schemaRefs>
</ds:datastoreItem>
</file>

<file path=customXml/itemProps2.xml><?xml version="1.0" encoding="utf-8"?>
<ds:datastoreItem xmlns:ds="http://schemas.openxmlformats.org/officeDocument/2006/customXml" ds:itemID="{A4532AA6-00A6-4424-A6BC-291CFE6EECDE}">
  <ds:schemaRefs>
    <ds:schemaRef ds:uri="http://www.w3.org/XML/1998/namespace"/>
    <ds:schemaRef ds:uri="97938d79-3305-41ac-9939-2054479ffa9a"/>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42E539F6-1B7E-4935-87BC-97651026F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938d79-3305-41ac-9939-2054479ffa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3967</TotalTime>
  <Words>2898</Words>
  <Application>Microsoft Office PowerPoint</Application>
  <PresentationFormat>Widescreen</PresentationFormat>
  <Paragraphs>259</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Helvetica</vt:lpstr>
      <vt:lpstr>Times New Roman</vt:lpstr>
      <vt:lpstr>1_Office Theme</vt:lpstr>
      <vt:lpstr>Managing Cerebrovascular Disease</vt:lpstr>
      <vt:lpstr>Clinical Guidelines</vt:lpstr>
      <vt:lpstr>ASH Clinical Practice Guidelines on SCD</vt:lpstr>
      <vt:lpstr>How were these ASH guidelines developed?</vt:lpstr>
      <vt:lpstr>How to use these recommendations</vt:lpstr>
      <vt:lpstr>Key terms in SCD stroke </vt:lpstr>
      <vt:lpstr>Key terms in SCD stroke management</vt:lpstr>
      <vt:lpstr>Objectives</vt:lpstr>
      <vt:lpstr>Objectives (cont’d)</vt:lpstr>
      <vt:lpstr>Good Practice Statements</vt:lpstr>
      <vt:lpstr>Background</vt:lpstr>
      <vt:lpstr>Stroke is the most common permanent sequalae of SCD</vt:lpstr>
      <vt:lpstr>Case 1</vt:lpstr>
      <vt:lpstr>Case 1: Screening and primary stroke prevention in a high-income country</vt:lpstr>
      <vt:lpstr>TCD screening and initiation of transfusion is necessary  for primary stroke prevention</vt:lpstr>
      <vt:lpstr>TCD screening with regular blood transfusions results in a reduction of stroke (New England Journal of Medicine 353, no. 26 (2005): 2769-2778) </vt:lpstr>
      <vt:lpstr>Case 1 (continued)</vt:lpstr>
      <vt:lpstr>Hydroxyurea can replace blood transfusions in select cases in children with abnormal TCD values transfused for at least a year  (Debaun et al. Lancet 2016 Feb 13;387(10019):661-70)      </vt:lpstr>
      <vt:lpstr>Pooled analysis of the 10 studies documenting TCD measurements decrease after starting hydroxyurea therapy in children with HbSS (Blood Advances 2020 Apr 28; 4(8): 1554–1588)</vt:lpstr>
      <vt:lpstr>Case 2</vt:lpstr>
      <vt:lpstr>Case 2</vt:lpstr>
      <vt:lpstr>SCD patients with neurological deficits should have prompt blood transfusion</vt:lpstr>
      <vt:lpstr> Management of acute neurological events </vt:lpstr>
      <vt:lpstr>Multi-disciplinary management of acute ischemic stroke is recommended</vt:lpstr>
      <vt:lpstr>The final diagnosis of ischemic stroke or TIA is based on a complete neurological history, not MRI</vt:lpstr>
      <vt:lpstr>Increasing hemoglobin with a transfusion improves oxygen delivery to the brain</vt:lpstr>
      <vt:lpstr>Oxygen delivery to the brain is also dependent on the HbS% (Stroke, 19(12), pp.1466-1469)</vt:lpstr>
      <vt:lpstr>Case 3</vt:lpstr>
      <vt:lpstr>Case 3</vt:lpstr>
      <vt:lpstr>Administration of tPA should never delay prompt blood transfusion</vt:lpstr>
      <vt:lpstr>tPA treatment in adults with SCD must be balanced with timely treatment with prompt transfusions</vt:lpstr>
      <vt:lpstr>The evidence for the benefit of tPA in SCD is scant, and the potential harm associated with tPA is significant</vt:lpstr>
      <vt:lpstr>Acute presentation of neurological event in a children with SCA requires transfusion within 2 hours of presentation</vt:lpstr>
      <vt:lpstr>Acute presentation of neurological event in adults with SCD requires transfusion within 2 hours of presentation </vt:lpstr>
      <vt:lpstr>Onset 4-5 hours; initiate simple transfusion; noncontrast head CT </vt:lpstr>
      <vt:lpstr>Onset 4.5-24 hours: initiate simple transfusion. Evidence of moyamoya on vascular imaging?</vt:lpstr>
      <vt:lpstr>Symptom onset or worsening of deficit within 24-72 hours?</vt:lpstr>
      <vt:lpstr>Case 4</vt:lpstr>
      <vt:lpstr>Case 4</vt:lpstr>
      <vt:lpstr>Silent cerebral infarcts are very common in sickle cell anemia (Kassim et al. Blood. 2016 Apr 21;127(16):2038-40.) </vt:lpstr>
      <vt:lpstr>Minimum of 6 reasons to screen at least once for silent cerebral infarcts in children and adults with HbSS or HbSß0 thalassemia </vt:lpstr>
      <vt:lpstr>After a silent cerebral infarct is identified, panel recommends tangible steps to inform family</vt:lpstr>
      <vt:lpstr>Summary </vt:lpstr>
      <vt:lpstr>Recommendations that immediately impact clinical care in high-resource settings</vt:lpstr>
      <vt:lpstr>Limitations of imaging definition of silent cerebral infarct </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Cerebrovascular Disease</dc:title>
  <dc:creator>DeBaun, Michael R</dc:creator>
  <cp:lastModifiedBy>David Willard</cp:lastModifiedBy>
  <cp:revision>24</cp:revision>
  <dcterms:created xsi:type="dcterms:W3CDTF">2020-06-07T03:45:36Z</dcterms:created>
  <dcterms:modified xsi:type="dcterms:W3CDTF">2021-01-14T16:41:58Z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0x010100D45CAD1BF272BB4AB28FB997CC98540D</vt:lpwstr>
  </property>
</Properties>
</file>