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2"/>
  </p:notesMasterIdLst>
  <p:sldIdLst>
    <p:sldId id="256" r:id="rId2"/>
    <p:sldId id="257" r:id="rId3"/>
    <p:sldId id="263" r:id="rId4"/>
    <p:sldId id="261" r:id="rId5"/>
    <p:sldId id="259" r:id="rId6"/>
    <p:sldId id="270" r:id="rId7"/>
    <p:sldId id="262" r:id="rId8"/>
    <p:sldId id="27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5" r:id="rId17"/>
    <p:sldId id="271" r:id="rId18"/>
    <p:sldId id="274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tableStyles" Target="tableStyles.xml"/><Relationship Id="rId14" Type="http://schemas.openxmlformats.org/officeDocument/2006/relationships/slide" Target="slides/slide13.xml"/><Relationship Id="rId23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26" Type="http://schemas.openxmlformats.org/officeDocument/2006/relationships/theme" Target="theme/theme1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FBA11-E79A-1241-95F5-B898FB21BA20}" type="datetimeFigureOut">
              <a:rPr lang="en-US" smtClean="0"/>
              <a:pPr/>
              <a:t>12/6/13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D8D1F-5ABD-1347-95A4-17402C5B0F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450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Point: Many of the data</a:t>
            </a:r>
            <a:r>
              <a:rPr lang="en-US" baseline="0" dirty="0" smtClean="0"/>
              <a:t> elements </a:t>
            </a:r>
            <a:r>
              <a:rPr lang="en-US" dirty="0" smtClean="0"/>
              <a:t>programs are not new – first</a:t>
            </a:r>
            <a:r>
              <a:rPr lang="en-US" baseline="0" dirty="0" smtClean="0"/>
              <a:t> 3 have been in ADS for some time. Board score data is not new. Collecting in ADS as part of annual update will be a new thing next year.  Clinical experience is a new variable, but not new to the survey</a:t>
            </a:r>
            <a:r>
              <a:rPr lang="en-US" dirty="0" smtClean="0"/>
              <a:t>. </a:t>
            </a: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02689" indent="-27026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81060" indent="-2162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13483" indent="-2162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45907" indent="-2162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378330" indent="-216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0754" indent="-216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3176" indent="-216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75600" indent="-216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D6A6A2-8957-4860-AA6A-554FBBE5AD71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7DC59-D1A6-914D-965D-E3EA83193ADC}" type="datetimeFigureOut">
              <a:rPr lang="en-US" smtClean="0"/>
              <a:pPr/>
              <a:t>12/6/13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B824-B88E-D14C-B4A6-BFC615DC76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7DC59-D1A6-914D-965D-E3EA83193ADC}" type="datetimeFigureOut">
              <a:rPr lang="en-US" smtClean="0"/>
              <a:pPr/>
              <a:t>12/6/13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B824-B88E-D14C-B4A6-BFC615DC76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7DC59-D1A6-914D-965D-E3EA83193ADC}" type="datetimeFigureOut">
              <a:rPr lang="en-US" smtClean="0"/>
              <a:pPr/>
              <a:t>12/6/13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B824-B88E-D14C-B4A6-BFC615DC76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7DC59-D1A6-914D-965D-E3EA83193ADC}" type="datetimeFigureOut">
              <a:rPr lang="en-US" smtClean="0"/>
              <a:pPr/>
              <a:t>12/6/13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B824-B88E-D14C-B4A6-BFC615DC76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7DC59-D1A6-914D-965D-E3EA83193ADC}" type="datetimeFigureOut">
              <a:rPr lang="en-US" smtClean="0"/>
              <a:pPr/>
              <a:t>12/6/13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B824-B88E-D14C-B4A6-BFC615DC76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7DC59-D1A6-914D-965D-E3EA83193ADC}" type="datetimeFigureOut">
              <a:rPr lang="en-US" smtClean="0"/>
              <a:pPr/>
              <a:t>12/6/13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B824-B88E-D14C-B4A6-BFC615DC76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7DC59-D1A6-914D-965D-E3EA83193ADC}" type="datetimeFigureOut">
              <a:rPr lang="en-US" smtClean="0"/>
              <a:pPr/>
              <a:t>12/6/13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B824-B88E-D14C-B4A6-BFC615DC76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7DC59-D1A6-914D-965D-E3EA83193ADC}" type="datetimeFigureOut">
              <a:rPr lang="en-US" smtClean="0"/>
              <a:pPr/>
              <a:t>12/6/13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B824-B88E-D14C-B4A6-BFC615DC76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7DC59-D1A6-914D-965D-E3EA83193ADC}" type="datetimeFigureOut">
              <a:rPr lang="en-US" smtClean="0"/>
              <a:pPr/>
              <a:t>12/6/13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B824-B88E-D14C-B4A6-BFC615DC76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7DC59-D1A6-914D-965D-E3EA83193ADC}" type="datetimeFigureOut">
              <a:rPr lang="en-US" smtClean="0"/>
              <a:pPr/>
              <a:t>12/6/13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B824-B88E-D14C-B4A6-BFC615DC76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7DC59-D1A6-914D-965D-E3EA83193ADC}" type="datetimeFigureOut">
              <a:rPr lang="en-US" smtClean="0"/>
              <a:pPr/>
              <a:t>12/6/13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B824-B88E-D14C-B4A6-BFC615DC76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7DC59-D1A6-914D-965D-E3EA83193ADC}" type="datetimeFigureOut">
              <a:rPr lang="en-US" smtClean="0"/>
              <a:pPr/>
              <a:t>12/6/13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BB824-B88E-D14C-B4A6-BFC615DC76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ASH TPD Symposium</a:t>
            </a:r>
            <a:br>
              <a:rPr lang="en-US" dirty="0" smtClean="0"/>
            </a:br>
            <a:r>
              <a:rPr lang="en-US" dirty="0" smtClean="0"/>
              <a:t>Training Milestones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12/6/13</a:t>
            </a:r>
          </a:p>
          <a:p>
            <a:r>
              <a:rPr lang="en-US" dirty="0" smtClean="0"/>
              <a:t>Elaine A Muchmore, MD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935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400506"/>
              </p:ext>
            </p:extLst>
          </p:nvPr>
        </p:nvGraphicFramePr>
        <p:xfrm>
          <a:off x="497540" y="168064"/>
          <a:ext cx="8153400" cy="5806582"/>
        </p:xfrm>
        <a:graphic>
          <a:graphicData uri="http://schemas.openxmlformats.org/drawingml/2006/table">
            <a:tbl>
              <a:tblPr/>
              <a:tblGrid>
                <a:gridCol w="1178860"/>
                <a:gridCol w="1394908"/>
                <a:gridCol w="1394908"/>
                <a:gridCol w="1394908"/>
                <a:gridCol w="1394908"/>
                <a:gridCol w="1394908"/>
              </a:tblGrid>
              <a:tr h="235330">
                <a:tc gridSpan="6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23. (SPECIALTIES)</a:t>
                      </a:r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Appropriate utilization and completion of health records. (ICS3)</a:t>
                      </a:r>
                      <a:endParaRPr lang="en-US" sz="1000" dirty="0">
                        <a:latin typeface="arial"/>
                      </a:endParaRPr>
                    </a:p>
                  </a:txBody>
                  <a:tcPr marL="36343" marR="363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04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</a:rPr>
                        <a:t>Not Yet Assessable</a:t>
                      </a:r>
                      <a:endParaRPr lang="en-US" sz="3200" dirty="0">
                        <a:latin typeface="arial"/>
                      </a:endParaRPr>
                    </a:p>
                  </a:txBody>
                  <a:tcPr marL="36343" marR="363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</a:rPr>
                        <a:t>Critical </a:t>
                      </a:r>
                      <a:r>
                        <a:rPr lang="en-US" sz="1600" b="1" dirty="0" smtClean="0">
                          <a:latin typeface="Calibri"/>
                        </a:rPr>
                        <a:t>Deficiencies</a:t>
                      </a:r>
                      <a:endParaRPr lang="en-US" sz="3200" dirty="0">
                        <a:latin typeface="arial"/>
                      </a:endParaRPr>
                    </a:p>
                  </a:txBody>
                  <a:tcPr marL="36343" marR="363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/>
                      </a:endParaRPr>
                    </a:p>
                  </a:txBody>
                  <a:tcPr marL="36343" marR="363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/>
                      </a:endParaRPr>
                    </a:p>
                  </a:txBody>
                  <a:tcPr marL="36343" marR="363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</a:rPr>
                        <a:t>Ready for unsupervised practice</a:t>
                      </a:r>
                      <a:endParaRPr lang="en-US" sz="3200" dirty="0">
                        <a:latin typeface="arial"/>
                      </a:endParaRPr>
                    </a:p>
                  </a:txBody>
                  <a:tcPr marL="36343" marR="363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Calibri"/>
                        </a:rPr>
                        <a:t>Aspirational</a:t>
                      </a:r>
                      <a:endParaRPr lang="en-US" sz="3200" dirty="0">
                        <a:latin typeface="arial"/>
                      </a:endParaRPr>
                    </a:p>
                  </a:txBody>
                  <a:tcPr marL="36343" marR="363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800742">
                <a:tc>
                  <a:txBody>
                    <a:bodyPr/>
                    <a:lstStyle/>
                    <a:p>
                      <a:pPr marL="17780" marR="4572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</a:rPr>
                        <a:t> </a:t>
                      </a:r>
                      <a:endParaRPr lang="en-US" sz="1400" dirty="0">
                        <a:latin typeface="arial"/>
                      </a:endParaRPr>
                    </a:p>
                  </a:txBody>
                  <a:tcPr marL="36343" marR="363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" marR="4572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Calibri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Health records are absent or missing significant portions of important clinical data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Does not enter medical information and test results/ interpretation into health record</a:t>
                      </a:r>
                      <a:endParaRPr lang="en-US" sz="14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343" marR="363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Calibri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Health records are disorganized and inaccurate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Inconsistently enters medical information and test results/ interpretation into health record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Calibri"/>
                        </a:rPr>
                        <a:t> </a:t>
                      </a:r>
                      <a:endParaRPr lang="en-US" sz="1100" b="1" dirty="0">
                        <a:latin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Calibri"/>
                        </a:rPr>
                        <a:t> </a:t>
                      </a:r>
                      <a:endParaRPr lang="en-US" sz="1100" b="1" dirty="0">
                        <a:latin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Calibri"/>
                        </a:rPr>
                        <a:t> </a:t>
                      </a:r>
                      <a:endParaRPr lang="en-US" sz="1100" b="1" dirty="0">
                        <a:latin typeface="arial"/>
                      </a:endParaRPr>
                    </a:p>
                  </a:txBody>
                  <a:tcPr marL="36343" marR="363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Calibri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Health records are organized and accurate but are superficial and miss key data or fail to communicate clinical reasoning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Consistently enters medical information and test results/ interpretation into health records</a:t>
                      </a:r>
                      <a:endParaRPr lang="en-US" sz="14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343" marR="363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Calibri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Patient specific </a:t>
                      </a:r>
                      <a:r>
                        <a:rPr lang="en-US" sz="1400" b="1" kern="1200" dirty="0" err="1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en-US" sz="1400" b="1" strike="sngStrike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en-US" sz="1400" b="1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ealth</a:t>
                      </a:r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records are organized, </a:t>
                      </a:r>
                      <a:r>
                        <a:rPr lang="en-US" sz="1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timely, </a:t>
                      </a:r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accurate, comprehensive, and effectively communicate clinical reasoning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strike="sng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Health records are succinct, relevant, and patient specific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Medical information and test results/ interpretation are effectively and promptly provided to physicians and patients</a:t>
                      </a:r>
                      <a:endParaRPr lang="en-US" sz="14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343" marR="363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Role models and teaches importance of organized, accurate and comprehensive health records that are succinct and patient specific</a:t>
                      </a:r>
                      <a:r>
                        <a:rPr 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/>
                        </a:rPr>
                        <a:t> </a:t>
                      </a:r>
                      <a:endParaRPr lang="en-US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/>
                        </a:rPr>
                        <a:t> </a:t>
                      </a:r>
                      <a:endParaRPr 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</a:rPr>
                        <a:t> </a:t>
                      </a:r>
                      <a:endParaRPr lang="en-US" sz="1100" dirty="0">
                        <a:latin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</a:rPr>
                        <a:t> </a:t>
                      </a:r>
                      <a:endParaRPr lang="en-US" sz="1100" dirty="0">
                        <a:latin typeface="arial"/>
                      </a:endParaRPr>
                    </a:p>
                  </a:txBody>
                  <a:tcPr marL="36343" marR="363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31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975534"/>
              </p:ext>
            </p:extLst>
          </p:nvPr>
        </p:nvGraphicFramePr>
        <p:xfrm>
          <a:off x="497540" y="168064"/>
          <a:ext cx="8153400" cy="5806582"/>
        </p:xfrm>
        <a:graphic>
          <a:graphicData uri="http://schemas.openxmlformats.org/drawingml/2006/table">
            <a:tbl>
              <a:tblPr/>
              <a:tblGrid>
                <a:gridCol w="1178860"/>
                <a:gridCol w="1394908"/>
                <a:gridCol w="1394908"/>
                <a:gridCol w="1394908"/>
                <a:gridCol w="1394908"/>
                <a:gridCol w="1394908"/>
              </a:tblGrid>
              <a:tr h="235330">
                <a:tc gridSpan="6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23. Appropriate utilization and completion of health records. (ICS3)</a:t>
                      </a:r>
                      <a:endParaRPr lang="en-US" sz="1000" dirty="0">
                        <a:latin typeface="arial"/>
                      </a:endParaRPr>
                    </a:p>
                  </a:txBody>
                  <a:tcPr marL="36343" marR="363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04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</a:rPr>
                        <a:t>Not Yet Assessable</a:t>
                      </a:r>
                      <a:endParaRPr lang="en-US" sz="3200" dirty="0">
                        <a:latin typeface="arial"/>
                      </a:endParaRPr>
                    </a:p>
                  </a:txBody>
                  <a:tcPr marL="36343" marR="363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</a:rPr>
                        <a:t>Critical </a:t>
                      </a:r>
                      <a:r>
                        <a:rPr lang="en-US" sz="1600" b="1" dirty="0" smtClean="0">
                          <a:latin typeface="Calibri"/>
                        </a:rPr>
                        <a:t>Deficiencies</a:t>
                      </a:r>
                      <a:endParaRPr lang="en-US" sz="3200" dirty="0">
                        <a:latin typeface="arial"/>
                      </a:endParaRPr>
                    </a:p>
                  </a:txBody>
                  <a:tcPr marL="36343" marR="363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/>
                      </a:endParaRPr>
                    </a:p>
                  </a:txBody>
                  <a:tcPr marL="36343" marR="363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/>
                      </a:endParaRPr>
                    </a:p>
                  </a:txBody>
                  <a:tcPr marL="36343" marR="363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</a:rPr>
                        <a:t>Ready for unsupervised practice</a:t>
                      </a:r>
                      <a:endParaRPr lang="en-US" sz="3200" dirty="0">
                        <a:latin typeface="arial"/>
                      </a:endParaRPr>
                    </a:p>
                  </a:txBody>
                  <a:tcPr marL="36343" marR="363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Calibri"/>
                        </a:rPr>
                        <a:t>Aspirational</a:t>
                      </a:r>
                      <a:endParaRPr lang="en-US" sz="3200" dirty="0">
                        <a:latin typeface="arial"/>
                      </a:endParaRPr>
                    </a:p>
                  </a:txBody>
                  <a:tcPr marL="36343" marR="363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800742">
                <a:tc>
                  <a:txBody>
                    <a:bodyPr/>
                    <a:lstStyle/>
                    <a:p>
                      <a:pPr marL="17780" marR="4572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</a:rPr>
                        <a:t> </a:t>
                      </a:r>
                      <a:endParaRPr lang="en-US" sz="1400" dirty="0">
                        <a:latin typeface="arial"/>
                      </a:endParaRPr>
                    </a:p>
                  </a:txBody>
                  <a:tcPr marL="36343" marR="363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" marR="4572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Health records are absent or missing significant portions of important clinical data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Does not enter medical information and test results/ interpretation into health record.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343" marR="363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Health records are disorganized and inaccurate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Inconsistently enters medical information and test results/ interpretation into health record.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343" marR="363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Health records are organized and accurate but are superficial and miss key data or fail to communicate clinical reasoning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Consistently enters medical information and test results/ interpretation into health records.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343" marR="363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Patient specific health records are organized, timely, accurate, comprehensive, and effectively communicate clinical reasoning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Medical information and test results/ interpretation are effectively and promptly provided to physicians and patients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343" marR="363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Role models and teaches importance of organized, accurate and comprehensive health records that are succinct and patient specific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36343" marR="363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670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994610"/>
              </p:ext>
            </p:extLst>
          </p:nvPr>
        </p:nvGraphicFramePr>
        <p:xfrm>
          <a:off x="497540" y="110152"/>
          <a:ext cx="8153400" cy="6649525"/>
        </p:xfrm>
        <a:graphic>
          <a:graphicData uri="http://schemas.openxmlformats.org/drawingml/2006/table">
            <a:tbl>
              <a:tblPr/>
              <a:tblGrid>
                <a:gridCol w="1178860"/>
                <a:gridCol w="1394908"/>
                <a:gridCol w="1394908"/>
                <a:gridCol w="1394908"/>
                <a:gridCol w="1394908"/>
                <a:gridCol w="1394908"/>
              </a:tblGrid>
              <a:tr h="264773">
                <a:tc gridSpan="6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 (INTERNAL MEDICINE) Responds to each patient’s unique characteristics and needs. (PROF3) </a:t>
                      </a:r>
                      <a:endParaRPr lang="en-US" sz="1000" dirty="0">
                        <a:latin typeface="arial"/>
                      </a:endParaRPr>
                    </a:p>
                  </a:txBody>
                  <a:tcPr marL="38501" marR="38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60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</a:rPr>
                        <a:t>Not Yet Assessable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</a:rPr>
                        <a:t>Critical </a:t>
                      </a:r>
                      <a:r>
                        <a:rPr lang="en-US" sz="1600" b="1" dirty="0" smtClean="0">
                          <a:latin typeface="+mn-lt"/>
                        </a:rPr>
                        <a:t>Deficiencies</a:t>
                      </a:r>
                      <a:r>
                        <a:rPr lang="en-US" sz="1600" b="1" dirty="0">
                          <a:latin typeface="+mn-lt"/>
                        </a:rPr>
                        <a:t> 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+mn-lt"/>
                        </a:rPr>
                        <a:t>Ready for unsupervised practice</a:t>
                      </a:r>
                      <a:endParaRPr lang="en-US" sz="160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+mn-lt"/>
                        </a:rPr>
                        <a:t>Aspirational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5369365">
                <a:tc>
                  <a:txBody>
                    <a:bodyPr/>
                    <a:lstStyle/>
                    <a:p>
                      <a:pPr marL="17780" marR="4572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+mn-lt"/>
                        </a:rPr>
                        <a:t> </a:t>
                      </a: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Is insensitive to differences related to culture, ethnicity, sexual orientation, gender, gender identity, race, age, and religion in the patient/caregiver encounter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Is unwilling to modify care plan to account for a patient’s unique characteristics and needs</a:t>
                      </a: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Is sensitive to and has basic awareness of differences related to culture, ethnicity, sexual orientation, gender, gender identity race, age and religion in the patient/caregiver encounter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Requires assistance to modify care plan to account for a patient’s unique characteristics and needs</a:t>
                      </a: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Seeks to fully understand each patient’s unique characteristics and needs based upon culture, ethnicity, sexual orientation,  gender identity gender, religion, and personal preference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Modifies care plan to account for a patient’s unique characteristics and needs with partial success</a:t>
                      </a: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Recognizes and accounts for the unique</a:t>
                      </a:r>
                      <a:r>
                        <a:rPr lang="en-US" sz="1400" b="1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characteristics and needs of the patient/ caregiver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Appropriately modifies care plan to account for a patient’s unique characteristics and needs</a:t>
                      </a: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Role models professional interactions to navigate and negotiate differences related to a patient’s unique characteristics or needs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Role models consistent respect for patient’s unique characteristics and needs</a:t>
                      </a:r>
                      <a:endParaRPr lang="en-US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9717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08739"/>
              </p:ext>
            </p:extLst>
          </p:nvPr>
        </p:nvGraphicFramePr>
        <p:xfrm>
          <a:off x="497540" y="110152"/>
          <a:ext cx="8153400" cy="6649525"/>
        </p:xfrm>
        <a:graphic>
          <a:graphicData uri="http://schemas.openxmlformats.org/drawingml/2006/table">
            <a:tbl>
              <a:tblPr/>
              <a:tblGrid>
                <a:gridCol w="1178860"/>
                <a:gridCol w="1394908"/>
                <a:gridCol w="1394908"/>
                <a:gridCol w="1394908"/>
                <a:gridCol w="1394908"/>
                <a:gridCol w="1394908"/>
              </a:tblGrid>
              <a:tr h="264773">
                <a:tc gridSpan="6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 (SPECIALTIES) Responds to each patient’s unique characteristics and needs. (PROF3) </a:t>
                      </a:r>
                      <a:endParaRPr lang="en-US" sz="1000" dirty="0">
                        <a:latin typeface="arial"/>
                      </a:endParaRPr>
                    </a:p>
                  </a:txBody>
                  <a:tcPr marL="38501" marR="38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60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</a:rPr>
                        <a:t>Not Yet Assessable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</a:rPr>
                        <a:t>Critical </a:t>
                      </a:r>
                      <a:r>
                        <a:rPr lang="en-US" sz="1600" b="1" dirty="0" smtClean="0">
                          <a:latin typeface="+mn-lt"/>
                        </a:rPr>
                        <a:t>Deficiencies</a:t>
                      </a:r>
                      <a:r>
                        <a:rPr lang="en-US" sz="1600" b="1" dirty="0">
                          <a:latin typeface="+mn-lt"/>
                        </a:rPr>
                        <a:t> 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+mn-lt"/>
                        </a:rPr>
                        <a:t>Ready for unsupervised practice</a:t>
                      </a:r>
                      <a:endParaRPr lang="en-US" sz="160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+mn-lt"/>
                        </a:rPr>
                        <a:t>Aspirational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5369365">
                <a:tc>
                  <a:txBody>
                    <a:bodyPr/>
                    <a:lstStyle/>
                    <a:p>
                      <a:pPr marL="17780" marR="4572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+mn-lt"/>
                        </a:rPr>
                        <a:t> </a:t>
                      </a: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Is insensitive to differences related to </a:t>
                      </a:r>
                      <a:r>
                        <a:rPr lang="en-US" sz="1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personal characteristics and needs </a:t>
                      </a:r>
                      <a:r>
                        <a:rPr lang="en-US" sz="1400" b="1" strike="sng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culture, ethnicity, sexual orientation, gender, gender identity, race, age, and religion </a:t>
                      </a:r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 the patient/caregiver encounter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Is unwilling to modify care plan to account for a patient’s unique characteristics and needs</a:t>
                      </a: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Is sensitive to and has basic awareness of differences related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to personal characteristics and needs </a:t>
                      </a:r>
                      <a:r>
                        <a:rPr lang="en-US" sz="1400" b="1" strike="sng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to culture, ethnicity, sexual orientation, gender, gender identity race, age and religion </a:t>
                      </a:r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 the patient/caregiver encounter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Requires assistance to modify care plan to account for a patient’s unique characteristics and needs</a:t>
                      </a: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Seeks to fully understand each patient’s </a:t>
                      </a:r>
                      <a:r>
                        <a:rPr lang="en-US" sz="1400" b="1" strike="sng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unique</a:t>
                      </a:r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personal </a:t>
                      </a:r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characteristics and needs b</a:t>
                      </a:r>
                      <a:r>
                        <a:rPr lang="en-US" sz="1400" b="1" strike="sng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ased upon culture, ethnicity, sexual orientation,  gender identity gender, religion, and personal preference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Modifies care plan to account for a patient’s unique characteristics and needs with partial success</a:t>
                      </a: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+mn-lt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Recognizes and accounts for the </a:t>
                      </a:r>
                      <a:r>
                        <a:rPr lang="en-US" sz="1400" b="1" strike="sng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unique</a:t>
                      </a:r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personal </a:t>
                      </a:r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characteristics and needs of the patient/ caregiver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Appropriately modifies care plan to account for a patient’s unique characteristics and needs</a:t>
                      </a: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Role models professional interactions to navigate and negotiate differences related to a patient’s unique characteristics or needs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Role models consistent respect for patient’s unique characteristics and needs</a:t>
                      </a:r>
                      <a:endParaRPr lang="en-US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821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006103"/>
              </p:ext>
            </p:extLst>
          </p:nvPr>
        </p:nvGraphicFramePr>
        <p:xfrm>
          <a:off x="497540" y="161428"/>
          <a:ext cx="8153400" cy="6376105"/>
        </p:xfrm>
        <a:graphic>
          <a:graphicData uri="http://schemas.openxmlformats.org/drawingml/2006/table">
            <a:tbl>
              <a:tblPr/>
              <a:tblGrid>
                <a:gridCol w="1178860"/>
                <a:gridCol w="1394908"/>
                <a:gridCol w="1394908"/>
                <a:gridCol w="1394908"/>
                <a:gridCol w="1394908"/>
                <a:gridCol w="1394908"/>
              </a:tblGrid>
              <a:tr h="274359">
                <a:tc gridSpan="6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 Responds to each patient’s unique characteristics and needs. (PROF3) </a:t>
                      </a:r>
                      <a:endParaRPr lang="en-US" sz="1000" dirty="0">
                        <a:latin typeface="arial"/>
                      </a:endParaRPr>
                    </a:p>
                  </a:txBody>
                  <a:tcPr marL="38501" marR="38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16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</a:rPr>
                        <a:t>Not Yet Assessable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</a:rPr>
                        <a:t>Critical </a:t>
                      </a:r>
                      <a:r>
                        <a:rPr lang="en-US" sz="1600" b="1" dirty="0" smtClean="0">
                          <a:latin typeface="+mn-lt"/>
                        </a:rPr>
                        <a:t>Deficiencies</a:t>
                      </a:r>
                      <a:r>
                        <a:rPr lang="en-US" sz="1600" b="1" dirty="0">
                          <a:latin typeface="+mn-lt"/>
                        </a:rPr>
                        <a:t> 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+mn-lt"/>
                        </a:rPr>
                        <a:t>Ready for unsupervised practice</a:t>
                      </a:r>
                      <a:endParaRPr lang="en-US" sz="160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+mn-lt"/>
                        </a:rPr>
                        <a:t>Aspirational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5370123">
                <a:tc>
                  <a:txBody>
                    <a:bodyPr/>
                    <a:lstStyle/>
                    <a:p>
                      <a:pPr marL="17780" marR="4572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+mn-lt"/>
                        </a:rPr>
                        <a:t> </a:t>
                      </a: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 insensitive to differences related to personal characteristics and needs in the patient/caregiver encounter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 unwilling to modify care plan to account for a patient’s unique characteristics and needs</a:t>
                      </a: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 sensitive to and has basic awareness of differences related to personal characteristics and needs the patient/caregiver encounter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Requires assistance to modify care plan to account for a patient’s unique characteristics and needs</a:t>
                      </a: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Seeks to fully understand each patient’s personal characteristics and needs</a:t>
                      </a:r>
                      <a:endParaRPr lang="en-US" sz="1400" b="1" strike="sng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Modifies care plan to account for a patient’s unique characteristics and needs with partial success</a:t>
                      </a: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  <a:latin typeface="+mn-lt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Recognizes and accounts for the personal characteristics and needs of the patient/ caregiver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Appropriately modifies care plan to account for a patient’s unique characteristics and needs</a:t>
                      </a: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Role models professional interactions to navigate and negotiate differences related to a patient’s unique characteristics or needs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Role models consistent respect for patient’s unique characteristics and needs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007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</a:t>
            </a:r>
            <a:r>
              <a:rPr lang="en-US" i="1" dirty="0" smtClean="0"/>
              <a:t>reporting</a:t>
            </a:r>
            <a:r>
              <a:rPr lang="en-US" dirty="0" smtClean="0"/>
              <a:t>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Context-free</a:t>
            </a:r>
          </a:p>
          <a:p>
            <a:r>
              <a:rPr lang="en-US" dirty="0" smtClean="0"/>
              <a:t>CCC and PD will make a determination about “substantial compliance” with milestones in each column for each fellow</a:t>
            </a:r>
          </a:p>
          <a:p>
            <a:r>
              <a:rPr lang="en-US" dirty="0" smtClean="0"/>
              <a:t>Fellows are </a:t>
            </a:r>
            <a:r>
              <a:rPr lang="en-US" u="sng" dirty="0" smtClean="0"/>
              <a:t>not</a:t>
            </a:r>
            <a:r>
              <a:rPr lang="en-US" dirty="0" smtClean="0"/>
              <a:t> required to achieve “ready for unsupervised practice” in every </a:t>
            </a:r>
            <a:r>
              <a:rPr lang="en-US" dirty="0" err="1" smtClean="0"/>
              <a:t>subcompetency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179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issues regarding </a:t>
            </a:r>
            <a:r>
              <a:rPr lang="en-US" i="1" dirty="0" smtClean="0"/>
              <a:t>reporting</a:t>
            </a:r>
            <a:r>
              <a:rPr lang="en-US" dirty="0" smtClean="0"/>
              <a:t> </a:t>
            </a:r>
            <a:r>
              <a:rPr lang="en-US" dirty="0"/>
              <a:t>milestones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Pending: guidance from ACGME regarding whether “not applicable” category will be specific to sub-competencies or competencies </a:t>
            </a:r>
          </a:p>
          <a:p>
            <a:r>
              <a:rPr lang="en-US" dirty="0" smtClean="0"/>
              <a:t>Plan will be to revisit text of </a:t>
            </a:r>
            <a:r>
              <a:rPr lang="en-US" i="1" dirty="0" smtClean="0"/>
              <a:t>reporting</a:t>
            </a:r>
            <a:r>
              <a:rPr lang="en-US" dirty="0" smtClean="0"/>
              <a:t> milestones 2 years after implementation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360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</a:t>
            </a:r>
            <a:r>
              <a:rPr lang="en-US" i="1" dirty="0" smtClean="0"/>
              <a:t>curricular</a:t>
            </a:r>
            <a:r>
              <a:rPr lang="en-US" dirty="0" smtClean="0"/>
              <a:t> milestones?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</a:t>
            </a:r>
            <a:r>
              <a:rPr lang="en-US" dirty="0" smtClean="0"/>
              <a:t>ssential elements of the specialty</a:t>
            </a:r>
          </a:p>
          <a:p>
            <a:r>
              <a:rPr lang="en-US" dirty="0" smtClean="0"/>
              <a:t>NOT required by ACGME!</a:t>
            </a:r>
          </a:p>
          <a:p>
            <a:r>
              <a:rPr lang="en-US" dirty="0" smtClean="0"/>
              <a:t>For Hematology/Oncology most are in “patient care”</a:t>
            </a:r>
          </a:p>
          <a:p>
            <a:r>
              <a:rPr lang="en-US" dirty="0" smtClean="0"/>
              <a:t>Linked to </a:t>
            </a:r>
            <a:r>
              <a:rPr lang="en-US" dirty="0" err="1" smtClean="0"/>
              <a:t>entrustable</a:t>
            </a:r>
            <a:r>
              <a:rPr lang="en-US" dirty="0" smtClean="0"/>
              <a:t> </a:t>
            </a:r>
            <a:r>
              <a:rPr lang="en-US" smtClean="0"/>
              <a:t>professional activities (EPAs)</a:t>
            </a:r>
            <a:endParaRPr lang="en-US" dirty="0" smtClean="0"/>
          </a:p>
          <a:p>
            <a:r>
              <a:rPr lang="en-US" dirty="0" smtClean="0"/>
              <a:t>Can be used as rotation specific evaluations, thus providing direct input into </a:t>
            </a:r>
            <a:r>
              <a:rPr lang="en-US" i="1" dirty="0" smtClean="0"/>
              <a:t>reporting</a:t>
            </a:r>
            <a:r>
              <a:rPr lang="en-US" dirty="0" smtClean="0"/>
              <a:t> milestones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612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362687"/>
              </p:ext>
            </p:extLst>
          </p:nvPr>
        </p:nvGraphicFramePr>
        <p:xfrm>
          <a:off x="497540" y="161430"/>
          <a:ext cx="8153400" cy="6350466"/>
        </p:xfrm>
        <a:graphic>
          <a:graphicData uri="http://schemas.openxmlformats.org/drawingml/2006/table">
            <a:tbl>
              <a:tblPr/>
              <a:tblGrid>
                <a:gridCol w="1178860"/>
                <a:gridCol w="1394908"/>
                <a:gridCol w="1394908"/>
                <a:gridCol w="1394908"/>
                <a:gridCol w="1394908"/>
                <a:gridCol w="1394908"/>
              </a:tblGrid>
              <a:tr h="549712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+mn-lt"/>
                        </a:rPr>
                        <a:t>2. (CURRICULAR MILESTONE)</a:t>
                      </a:r>
                      <a:endParaRPr lang="en-US" sz="1800" dirty="0" smtClean="0">
                        <a:latin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+mn-lt"/>
                        </a:rPr>
                        <a:t>Develops and achieves comprehensive management plan for each patient. (PC2)</a:t>
                      </a:r>
                      <a:endParaRPr lang="en-US" sz="1800" dirty="0">
                        <a:latin typeface="arial"/>
                      </a:endParaRPr>
                    </a:p>
                  </a:txBody>
                  <a:tcPr marL="38501" marR="38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29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</a:rPr>
                        <a:t>Not Yet Assessable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</a:rPr>
                        <a:t>Critical </a:t>
                      </a:r>
                      <a:r>
                        <a:rPr lang="en-US" sz="1600" b="1" dirty="0" smtClean="0">
                          <a:latin typeface="+mn-lt"/>
                        </a:rPr>
                        <a:t>Deficiencies</a:t>
                      </a:r>
                      <a:r>
                        <a:rPr lang="en-US" sz="1600" b="1" dirty="0">
                          <a:latin typeface="+mn-lt"/>
                        </a:rPr>
                        <a:t> 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+mn-lt"/>
                        </a:rPr>
                        <a:t>Ready for unsupervised practice</a:t>
                      </a:r>
                      <a:endParaRPr lang="en-US" sz="160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+mn-lt"/>
                        </a:rPr>
                        <a:t>Aspirational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5067805">
                <a:tc>
                  <a:txBody>
                    <a:bodyPr/>
                    <a:lstStyle/>
                    <a:p>
                      <a:pPr marL="17780" marR="4572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+mn-lt"/>
                        </a:rPr>
                        <a:t> </a:t>
                      </a: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Does not understand basic principles of transfusion medicine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US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Understands the basic principles of transfusion medicine and orders appropriate blood products with supervision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Appropriately orders blood products for common indications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Appropriately orders blood products for complex indications, including apheresis and specialized products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Teaches and role models the principles of transfusion medicine and the appropriate ordering of all blood products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7069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481890"/>
              </p:ext>
            </p:extLst>
          </p:nvPr>
        </p:nvGraphicFramePr>
        <p:xfrm>
          <a:off x="497540" y="161430"/>
          <a:ext cx="8153400" cy="6623713"/>
        </p:xfrm>
        <a:graphic>
          <a:graphicData uri="http://schemas.openxmlformats.org/drawingml/2006/table">
            <a:tbl>
              <a:tblPr/>
              <a:tblGrid>
                <a:gridCol w="1178860"/>
                <a:gridCol w="1394908"/>
                <a:gridCol w="1394908"/>
                <a:gridCol w="1394908"/>
                <a:gridCol w="1394908"/>
                <a:gridCol w="1394908"/>
              </a:tblGrid>
              <a:tr h="549712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+mn-lt"/>
                        </a:rPr>
                        <a:t>4b. (CURRICULAR MILESTONE)</a:t>
                      </a:r>
                      <a:endParaRPr lang="en-US" sz="1800" dirty="0" smtClean="0">
                        <a:latin typeface="arial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Skill in performing and interpreting noninvasive procedures and/or testing. (PC4b)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Demonstrates ability to perform and interpret peripheral blood smears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501" marR="38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29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</a:rPr>
                        <a:t>Not Yet Assessable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</a:rPr>
                        <a:t>Critical </a:t>
                      </a:r>
                      <a:r>
                        <a:rPr lang="en-US" sz="1600" b="1" dirty="0" smtClean="0">
                          <a:latin typeface="+mn-lt"/>
                        </a:rPr>
                        <a:t>Deficiencies</a:t>
                      </a:r>
                      <a:r>
                        <a:rPr lang="en-US" sz="1600" b="1" dirty="0">
                          <a:latin typeface="+mn-lt"/>
                        </a:rPr>
                        <a:t> 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+mn-lt"/>
                        </a:rPr>
                        <a:t>Ready for unsupervised practice</a:t>
                      </a:r>
                      <a:endParaRPr lang="en-US" sz="160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+mn-lt"/>
                        </a:rPr>
                        <a:t>Aspirational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38501" marR="385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5067805">
                <a:tc>
                  <a:txBody>
                    <a:bodyPr/>
                    <a:lstStyle/>
                    <a:p>
                      <a:pPr marL="17780" marR="4572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+mn-lt"/>
                        </a:rPr>
                        <a:t> </a:t>
                      </a: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Unable to interpret a normal peripheral blood smear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Consistently able to read a normal peripheral blood smear and identify normal features in all three cell lines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Consistently able to read normal and common abnormal peripheral blood smears and identifies abnormal features of all three cell lines; able to appropriately order bone marrow testing</a:t>
                      </a:r>
                      <a:r>
                        <a:rPr lang="en-US" sz="1800" dirty="0" smtClean="0">
                          <a:effectLst/>
                        </a:rPr>
                        <a:t> for common disorders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n-lt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Consistently able to read uncommon abnormal peripheral blood smears;   consistently able to appropriately order bone marrow testing for uncommon disorders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Teaches and role models the ability to diagnose rare diseases on peripheral blood smear and to explain the peripheral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bone marrow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smear findings to others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501" marR="38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787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onflicts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 as H/O representative on RRC-Internal Medicine (term 2012-2018)</a:t>
            </a:r>
          </a:p>
          <a:p>
            <a:r>
              <a:rPr lang="en-US" dirty="0" smtClean="0"/>
              <a:t>Serve as ASH representative to AAIM/ABIM/ACGME Subspecialty Milestones Working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801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Curricular</a:t>
            </a:r>
            <a:r>
              <a:rPr lang="en-US" dirty="0" smtClean="0"/>
              <a:t> milestones development: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ASH and ASCO have working groups</a:t>
            </a:r>
          </a:p>
          <a:p>
            <a:r>
              <a:rPr lang="en-US" dirty="0" smtClean="0"/>
              <a:t>ASCO modified the ASH product (from meeting 10/14)</a:t>
            </a:r>
          </a:p>
          <a:p>
            <a:r>
              <a:rPr lang="en-US" dirty="0" smtClean="0"/>
              <a:t>ASCO-ASH meeting on 11/25 resulted in “substantive consensus”</a:t>
            </a:r>
          </a:p>
          <a:p>
            <a:r>
              <a:rPr lang="en-US" dirty="0" smtClean="0"/>
              <a:t>ASCO will collate changes and send back to ASH.  Areas of discussion:</a:t>
            </a:r>
          </a:p>
          <a:p>
            <a:pPr lvl="1"/>
            <a:r>
              <a:rPr lang="en-US" dirty="0"/>
              <a:t>Word-</a:t>
            </a:r>
            <a:r>
              <a:rPr lang="en-US" dirty="0" err="1" smtClean="0"/>
              <a:t>smithing</a:t>
            </a:r>
            <a:endParaRPr lang="en-US" dirty="0" smtClean="0"/>
          </a:p>
          <a:p>
            <a:pPr lvl="1"/>
            <a:r>
              <a:rPr lang="en-US" dirty="0" err="1" smtClean="0"/>
              <a:t>Subcompetency</a:t>
            </a:r>
            <a:r>
              <a:rPr lang="en-US" dirty="0" smtClean="0"/>
              <a:t> placement</a:t>
            </a:r>
            <a:endParaRPr lang="en-US" dirty="0"/>
          </a:p>
          <a:p>
            <a:pPr lvl="1"/>
            <a:r>
              <a:rPr lang="en-US" dirty="0"/>
              <a:t>“</a:t>
            </a:r>
            <a:r>
              <a:rPr lang="en-US" dirty="0" smtClean="0"/>
              <a:t>oncology</a:t>
            </a:r>
            <a:r>
              <a:rPr lang="en-US" smtClean="0"/>
              <a:t>-only” </a:t>
            </a:r>
            <a:r>
              <a:rPr lang="en-US" dirty="0"/>
              <a:t>training </a:t>
            </a:r>
            <a:r>
              <a:rPr lang="en-US" dirty="0" smtClean="0"/>
              <a:t>exceptions</a:t>
            </a:r>
          </a:p>
          <a:p>
            <a:r>
              <a:rPr lang="en-US" dirty="0" smtClean="0"/>
              <a:t>Plan is for draft to be circulated to H/O PDs by late January</a:t>
            </a:r>
          </a:p>
          <a:p>
            <a:pPr lvl="1"/>
            <a:r>
              <a:rPr lang="en-US" dirty="0" smtClean="0"/>
              <a:t>This would allow time to revise evaluation tools, if </a:t>
            </a:r>
            <a:r>
              <a:rPr lang="en-US" dirty="0" smtClean="0"/>
              <a:t>desired, before AY14-15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9354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Time-line for roll-out of </a:t>
            </a:r>
            <a:r>
              <a:rPr lang="en-US" i="1" dirty="0" smtClean="0"/>
              <a:t>reporting</a:t>
            </a:r>
            <a:r>
              <a:rPr lang="en-US" dirty="0" smtClean="0"/>
              <a:t> milestones for specialties</a:t>
            </a:r>
          </a:p>
          <a:p>
            <a:r>
              <a:rPr lang="en-US" dirty="0" smtClean="0"/>
              <a:t>Changes required to collate and submit fellow-specific information to ACGME</a:t>
            </a:r>
          </a:p>
          <a:p>
            <a:r>
              <a:rPr lang="en-US" dirty="0" smtClean="0"/>
              <a:t>Status and rationale for </a:t>
            </a:r>
            <a:r>
              <a:rPr lang="en-US" i="1" dirty="0" smtClean="0"/>
              <a:t>curricular</a:t>
            </a:r>
            <a:r>
              <a:rPr lang="en-US" dirty="0" smtClean="0"/>
              <a:t> milestones for Hematology/Oncology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512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Time-line for NAS/IM </a:t>
            </a:r>
            <a:r>
              <a:rPr lang="en-US" i="1" dirty="0" smtClean="0"/>
              <a:t>reporting</a:t>
            </a:r>
            <a:r>
              <a:rPr lang="en-US" dirty="0" smtClean="0"/>
              <a:t>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1999: introduction of 6 areas of competence</a:t>
            </a:r>
          </a:p>
          <a:p>
            <a:r>
              <a:rPr lang="en-US" dirty="0" smtClean="0"/>
              <a:t>2009: restructuring of accreditation based on training outcomes</a:t>
            </a:r>
          </a:p>
          <a:p>
            <a:r>
              <a:rPr lang="en-US" dirty="0" smtClean="0"/>
              <a:t>2012: lengthening of accreditation cycles; identification of NAS “phase 1” and “phase 2” specialties </a:t>
            </a:r>
          </a:p>
          <a:p>
            <a:r>
              <a:rPr lang="en-US" dirty="0" smtClean="0"/>
              <a:t>2012-2013: annual data input into </a:t>
            </a:r>
            <a:r>
              <a:rPr lang="en-US" dirty="0" err="1" smtClean="0"/>
              <a:t>webads</a:t>
            </a:r>
            <a:r>
              <a:rPr lang="en-US" dirty="0" smtClean="0"/>
              <a:t> by programs</a:t>
            </a:r>
          </a:p>
          <a:p>
            <a:r>
              <a:rPr lang="en-US" dirty="0" smtClean="0"/>
              <a:t>Early 2013: IM (reporting) specialty milestones posted for residencies</a:t>
            </a:r>
          </a:p>
          <a:p>
            <a:r>
              <a:rPr lang="en-US" dirty="0" smtClean="0"/>
              <a:t>6/2013: formation of Clinical Competency Committees for phase 1 residencies</a:t>
            </a:r>
          </a:p>
          <a:p>
            <a:r>
              <a:rPr lang="en-US" dirty="0" smtClean="0"/>
              <a:t>5/2014: First annual submission of evaluations of all residents in each of 22 </a:t>
            </a:r>
            <a:r>
              <a:rPr lang="en-US" dirty="0" err="1" smtClean="0"/>
              <a:t>subcompetencies</a:t>
            </a:r>
            <a:r>
              <a:rPr lang="en-US" dirty="0" smtClean="0"/>
              <a:t>; then twice yearly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484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Arrow Connector 27"/>
          <p:cNvCxnSpPr>
            <a:endCxn id="14" idx="1"/>
          </p:cNvCxnSpPr>
          <p:nvPr/>
        </p:nvCxnSpPr>
        <p:spPr>
          <a:xfrm>
            <a:off x="3609020" y="5196079"/>
            <a:ext cx="1673088" cy="890819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001000" cy="1219200"/>
          </a:xfrm>
        </p:spPr>
        <p:txBody>
          <a:bodyPr>
            <a:normAutofit fontScale="90000"/>
          </a:bodyPr>
          <a:lstStyle/>
          <a:p>
            <a:r>
              <a:rPr lang="en-US" sz="4000" i="1" dirty="0" smtClean="0"/>
              <a:t>Annual Data Review Elements (</a:t>
            </a:r>
            <a:r>
              <a:rPr lang="en-US" sz="3200" i="1" dirty="0" smtClean="0"/>
              <a:t>aka</a:t>
            </a:r>
            <a:r>
              <a:rPr lang="en-US" sz="4000" i="1" dirty="0" smtClean="0"/>
              <a:t> “Dashboard”) for Fellowships</a:t>
            </a:r>
            <a:endParaRPr lang="en-US" i="1" dirty="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686800" cy="525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RRC-IM will annually review:</a:t>
            </a:r>
            <a:br>
              <a:rPr lang="en-US" dirty="0" smtClean="0"/>
            </a:br>
            <a:endParaRPr lang="en-US" dirty="0" smtClean="0"/>
          </a:p>
          <a:p>
            <a:pPr marL="971550" lvl="1" indent="-514350">
              <a:spcBef>
                <a:spcPct val="0"/>
              </a:spcBef>
              <a:buFontTx/>
              <a:buAutoNum type="arabicParenR"/>
            </a:pP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Program Attrition</a:t>
            </a:r>
          </a:p>
          <a:p>
            <a:pPr marL="971550" lvl="1" indent="-514350">
              <a:spcBef>
                <a:spcPct val="0"/>
              </a:spcBef>
              <a:buFontTx/>
              <a:buAutoNum type="arabicParenR"/>
            </a:pP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Program Changes</a:t>
            </a:r>
          </a:p>
          <a:p>
            <a:pPr marL="971550" lvl="1" indent="-514350">
              <a:spcBef>
                <a:spcPct val="0"/>
              </a:spcBef>
              <a:buFontTx/>
              <a:buAutoNum type="arabicParenR"/>
            </a:pP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Scholarly Activity</a:t>
            </a:r>
          </a:p>
          <a:p>
            <a:pPr marL="971550" lvl="1" indent="-514350">
              <a:spcBef>
                <a:spcPct val="0"/>
              </a:spcBef>
              <a:buFontTx/>
              <a:buAutoNum type="arabicParenR"/>
            </a:pP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Board Pass Rate</a:t>
            </a:r>
          </a:p>
          <a:p>
            <a:pPr marL="971550" lvl="1" indent="-514350">
              <a:spcBef>
                <a:spcPct val="0"/>
              </a:spcBef>
              <a:buFontTx/>
              <a:buAutoNum type="arabicParenR"/>
            </a:pP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Clinical Experience</a:t>
            </a:r>
          </a:p>
          <a:p>
            <a:pPr marL="971550" lvl="1" indent="-514350">
              <a:spcBef>
                <a:spcPct val="0"/>
              </a:spcBef>
              <a:buFontTx/>
              <a:buAutoNum type="arabicParenR"/>
            </a:pP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Resident Survey</a:t>
            </a:r>
          </a:p>
          <a:p>
            <a:pPr marL="971550" lvl="1" indent="-514350">
              <a:spcBef>
                <a:spcPct val="0"/>
              </a:spcBef>
              <a:buFontTx/>
              <a:buAutoNum type="arabicParenR"/>
            </a:pP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Faculty Survey</a:t>
            </a:r>
          </a:p>
          <a:p>
            <a:pPr marL="971550" lvl="1" indent="-514350">
              <a:spcBef>
                <a:spcPct val="0"/>
              </a:spcBef>
              <a:buFontTx/>
              <a:buAutoNum type="arabicParenR"/>
            </a:pPr>
            <a:r>
              <a:rPr lang="en-US" sz="3200" i="1" dirty="0" smtClean="0">
                <a:solidFill>
                  <a:schemeClr val="accent2"/>
                </a:solidFill>
              </a:rPr>
              <a:t>Reporting Milestones </a:t>
            </a:r>
          </a:p>
        </p:txBody>
      </p:sp>
      <p:sp>
        <p:nvSpPr>
          <p:cNvPr id="6" name="Right Brace 5"/>
          <p:cNvSpPr/>
          <p:nvPr/>
        </p:nvSpPr>
        <p:spPr>
          <a:xfrm rot="21334367">
            <a:off x="4025235" y="2359860"/>
            <a:ext cx="1243013" cy="1185179"/>
          </a:xfrm>
          <a:prstGeom prst="rightBrace">
            <a:avLst>
              <a:gd name="adj1" fmla="val 8333"/>
              <a:gd name="adj2" fmla="val 34818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557" name="TextBox 6"/>
          <p:cNvSpPr txBox="1">
            <a:spLocks noChangeArrowheads="1"/>
          </p:cNvSpPr>
          <p:nvPr/>
        </p:nvSpPr>
        <p:spPr bwMode="auto">
          <a:xfrm>
            <a:off x="5281613" y="1987553"/>
            <a:ext cx="3733800" cy="14763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i="1" dirty="0" smtClean="0">
                <a:solidFill>
                  <a:srgbClr val="00B050"/>
                </a:solidFill>
              </a:rPr>
              <a:t>	Collected </a:t>
            </a:r>
            <a:r>
              <a:rPr lang="en-US" i="1" dirty="0">
                <a:solidFill>
                  <a:srgbClr val="00B050"/>
                </a:solidFill>
              </a:rPr>
              <a:t>now as part of the program’s annual ADS update. </a:t>
            </a:r>
          </a:p>
          <a:p>
            <a:pPr eaLnBrk="1" hangingPunct="1"/>
            <a:r>
              <a:rPr lang="en-US" i="1" dirty="0" smtClean="0">
                <a:solidFill>
                  <a:srgbClr val="00B050"/>
                </a:solidFill>
              </a:rPr>
              <a:t>	ADS </a:t>
            </a:r>
            <a:r>
              <a:rPr lang="en-US" i="1" dirty="0">
                <a:solidFill>
                  <a:srgbClr val="00B050"/>
                </a:solidFill>
              </a:rPr>
              <a:t>streamlined </a:t>
            </a:r>
            <a:r>
              <a:rPr lang="en-US" i="1" dirty="0" smtClean="0">
                <a:solidFill>
                  <a:srgbClr val="00B050"/>
                </a:solidFill>
              </a:rPr>
              <a:t>2012: 33 </a:t>
            </a:r>
            <a:r>
              <a:rPr lang="en-US" i="1" dirty="0">
                <a:solidFill>
                  <a:srgbClr val="00B050"/>
                </a:solidFill>
              </a:rPr>
              <a:t>fewer questions &amp; more multiple choice or Y/N</a:t>
            </a:r>
            <a:endParaRPr lang="en-US" dirty="0"/>
          </a:p>
        </p:txBody>
      </p:sp>
      <p:sp>
        <p:nvSpPr>
          <p:cNvPr id="23559" name="TextBox 8"/>
          <p:cNvSpPr txBox="1">
            <a:spLocks noChangeArrowheads="1"/>
          </p:cNvSpPr>
          <p:nvPr/>
        </p:nvSpPr>
        <p:spPr bwMode="auto">
          <a:xfrm>
            <a:off x="5281614" y="4210926"/>
            <a:ext cx="3733799" cy="92333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i="1" dirty="0" smtClean="0">
                <a:solidFill>
                  <a:srgbClr val="00B050"/>
                </a:solidFill>
              </a:rPr>
              <a:t>	To be generated via annual </a:t>
            </a:r>
            <a:r>
              <a:rPr lang="en-US" i="1" dirty="0">
                <a:solidFill>
                  <a:srgbClr val="00B050"/>
                </a:solidFill>
              </a:rPr>
              <a:t>administration of </a:t>
            </a:r>
            <a:r>
              <a:rPr lang="en-US" i="1" dirty="0" smtClean="0">
                <a:solidFill>
                  <a:srgbClr val="00B050"/>
                </a:solidFill>
              </a:rPr>
              <a:t>survey of graduating fellows</a:t>
            </a:r>
          </a:p>
        </p:txBody>
      </p:sp>
      <p:cxnSp>
        <p:nvCxnSpPr>
          <p:cNvPr id="12" name="Straight Arrow Connector 11"/>
          <p:cNvCxnSpPr>
            <a:endCxn id="23559" idx="1"/>
          </p:cNvCxnSpPr>
          <p:nvPr/>
        </p:nvCxnSpPr>
        <p:spPr>
          <a:xfrm>
            <a:off x="4213077" y="4376870"/>
            <a:ext cx="1068537" cy="295721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11" idx="1"/>
          </p:cNvCxnSpPr>
          <p:nvPr/>
        </p:nvCxnSpPr>
        <p:spPr>
          <a:xfrm flipV="1">
            <a:off x="3922520" y="3838370"/>
            <a:ext cx="1359588" cy="8415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8"/>
          <p:cNvSpPr txBox="1">
            <a:spLocks noChangeArrowheads="1"/>
          </p:cNvSpPr>
          <p:nvPr/>
        </p:nvSpPr>
        <p:spPr bwMode="auto">
          <a:xfrm>
            <a:off x="5282108" y="3515204"/>
            <a:ext cx="3733306" cy="64633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i="1" dirty="0" smtClean="0">
                <a:solidFill>
                  <a:srgbClr val="00B050"/>
                </a:solidFill>
              </a:rPr>
              <a:t>	Starting fall, 2013, will be self reported</a:t>
            </a:r>
            <a:endParaRPr lang="en-US" i="1" dirty="0">
              <a:solidFill>
                <a:srgbClr val="00B050"/>
              </a:solidFill>
            </a:endParaRPr>
          </a:p>
        </p:txBody>
      </p:sp>
      <p:sp>
        <p:nvSpPr>
          <p:cNvPr id="14" name="TextBox 8"/>
          <p:cNvSpPr txBox="1">
            <a:spLocks noChangeArrowheads="1"/>
          </p:cNvSpPr>
          <p:nvPr/>
        </p:nvSpPr>
        <p:spPr bwMode="auto">
          <a:xfrm>
            <a:off x="5282108" y="5902232"/>
            <a:ext cx="3733799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i="1" dirty="0" smtClean="0">
                <a:solidFill>
                  <a:srgbClr val="00B050"/>
                </a:solidFill>
              </a:rPr>
              <a:t>	First conducted 2013</a:t>
            </a:r>
          </a:p>
        </p:txBody>
      </p:sp>
      <p:sp>
        <p:nvSpPr>
          <p:cNvPr id="25" name="TextBox 8"/>
          <p:cNvSpPr txBox="1">
            <a:spLocks noChangeArrowheads="1"/>
          </p:cNvSpPr>
          <p:nvPr/>
        </p:nvSpPr>
        <p:spPr bwMode="auto">
          <a:xfrm>
            <a:off x="5282108" y="5196079"/>
            <a:ext cx="3733799" cy="64633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i="1" dirty="0" smtClean="0">
                <a:solidFill>
                  <a:srgbClr val="00B050"/>
                </a:solidFill>
              </a:rPr>
              <a:t>	Annual survey of &gt;70% of fellows in program</a:t>
            </a:r>
          </a:p>
        </p:txBody>
      </p:sp>
      <p:cxnSp>
        <p:nvCxnSpPr>
          <p:cNvPr id="26" name="Straight Arrow Connector 25"/>
          <p:cNvCxnSpPr>
            <a:endCxn id="25" idx="1"/>
          </p:cNvCxnSpPr>
          <p:nvPr/>
        </p:nvCxnSpPr>
        <p:spPr>
          <a:xfrm>
            <a:off x="3781360" y="4790807"/>
            <a:ext cx="1500748" cy="72843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40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only one part of dashboard, why all the angst about </a:t>
            </a:r>
            <a:r>
              <a:rPr lang="en-US" i="1" u="sng" dirty="0" smtClean="0"/>
              <a:t>reporting</a:t>
            </a:r>
            <a:r>
              <a:rPr lang="en-US" u="sng" dirty="0" smtClean="0"/>
              <a:t> milestones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Incremental increase in complexity of evaluations</a:t>
            </a:r>
          </a:p>
          <a:p>
            <a:r>
              <a:rPr lang="en-US" dirty="0" smtClean="0"/>
              <a:t>Require a “sea change” in training interactions with residents/fellows</a:t>
            </a:r>
          </a:p>
          <a:p>
            <a:r>
              <a:rPr lang="en-US" dirty="0" smtClean="0"/>
              <a:t>Require more time to complete</a:t>
            </a:r>
          </a:p>
          <a:p>
            <a:r>
              <a:rPr lang="en-US" dirty="0" smtClean="0"/>
              <a:t>No data regarding </a:t>
            </a:r>
            <a:r>
              <a:rPr lang="en-US" dirty="0" smtClean="0"/>
              <a:t>outcomes has been shared</a:t>
            </a:r>
            <a:endParaRPr lang="en-US" dirty="0" smtClean="0"/>
          </a:p>
          <a:p>
            <a:r>
              <a:rPr lang="en-US" dirty="0" smtClean="0"/>
              <a:t>Compressed implementation time-line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04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Time-line for subspecialty </a:t>
            </a:r>
            <a:r>
              <a:rPr lang="en-US" i="1" dirty="0" smtClean="0"/>
              <a:t>reporting</a:t>
            </a:r>
            <a:r>
              <a:rPr lang="en-US" dirty="0" smtClean="0"/>
              <a:t>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2014"/>
          </a:xfrm>
        </p:spPr>
        <p:txBody>
          <a:bodyPr>
            <a:noAutofit/>
          </a:bodyPr>
          <a:lstStyle/>
          <a:p>
            <a:r>
              <a:rPr lang="en-US" sz="2200" dirty="0" smtClean="0"/>
              <a:t>2/13: AAIM/ACGME/ABIM summit of specialty society representatives</a:t>
            </a:r>
          </a:p>
          <a:p>
            <a:r>
              <a:rPr lang="en-US" sz="2200" dirty="0" smtClean="0"/>
              <a:t>5/13: Second summit.  Decision: to add milestone for scholarship (MK3), and to split into writing groups to revise IM document</a:t>
            </a:r>
          </a:p>
          <a:p>
            <a:r>
              <a:rPr lang="en-US" sz="2200" dirty="0" smtClean="0"/>
              <a:t>11/13: Third summit.  Decision:</a:t>
            </a:r>
          </a:p>
          <a:p>
            <a:pPr lvl="1"/>
            <a:r>
              <a:rPr lang="en-US" sz="2200" dirty="0" smtClean="0"/>
              <a:t>1) add PC4a (non-invasive procedures), but not to combine ANY of the IM milestones (new total 24)</a:t>
            </a:r>
          </a:p>
          <a:p>
            <a:pPr lvl="1"/>
            <a:r>
              <a:rPr lang="en-US" sz="2200" dirty="0" smtClean="0"/>
              <a:t>2) all specialty fellowships will share same reporting milestones</a:t>
            </a:r>
          </a:p>
          <a:p>
            <a:r>
              <a:rPr lang="en-US" sz="2200" dirty="0" smtClean="0"/>
              <a:t>12/3/13: final document sent to specialty societies</a:t>
            </a:r>
          </a:p>
          <a:p>
            <a:r>
              <a:rPr lang="en-US" sz="2200" dirty="0" smtClean="0">
                <a:solidFill>
                  <a:srgbClr val="3366FF"/>
                </a:solidFill>
              </a:rPr>
              <a:t>12/20/13: deadline for approval/disapproval</a:t>
            </a:r>
          </a:p>
          <a:p>
            <a:r>
              <a:rPr lang="en-US" sz="2200" dirty="0" smtClean="0"/>
              <a:t>11/2014: first data will be submitted to ACGME for fellows, according to 24 reporting milestones </a:t>
            </a:r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634573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411901"/>
              </p:ext>
            </p:extLst>
          </p:nvPr>
        </p:nvGraphicFramePr>
        <p:xfrm>
          <a:off x="506508" y="143141"/>
          <a:ext cx="8177205" cy="6499652"/>
        </p:xfrm>
        <a:graphic>
          <a:graphicData uri="http://schemas.openxmlformats.org/drawingml/2006/table">
            <a:tbl>
              <a:tblPr/>
              <a:tblGrid>
                <a:gridCol w="1046551"/>
                <a:gridCol w="247263"/>
                <a:gridCol w="1035648"/>
                <a:gridCol w="247263"/>
                <a:gridCol w="247263"/>
                <a:gridCol w="872126"/>
                <a:gridCol w="247263"/>
                <a:gridCol w="271071"/>
                <a:gridCol w="956915"/>
                <a:gridCol w="247263"/>
                <a:gridCol w="247263"/>
                <a:gridCol w="872126"/>
                <a:gridCol w="247263"/>
                <a:gridCol w="247263"/>
                <a:gridCol w="1144664"/>
              </a:tblGrid>
              <a:tr h="289286">
                <a:tc gridSpan="15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SUBSPECIALTY</a:t>
                      </a:r>
                      <a:r>
                        <a:rPr lang="en-US" sz="1400" b="1" baseline="0" dirty="0" smtClean="0"/>
                        <a:t> MILESTONES – ACGME Report Worksheet</a:t>
                      </a:r>
                      <a:endParaRPr lang="en-US"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403" marR="54403" marT="27202" marB="272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403" marR="54403" marT="27202" marB="272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403" marR="54403" marT="27202" marB="272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403" marR="54403" marT="27202" marB="272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403" marR="54403" marT="27202" marB="272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403" marR="54403" marT="27202" marB="272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403" marR="54403" marT="27202" marB="272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403" marR="54403" marT="27202" marB="272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403" marR="54403" marT="27202" marB="272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403" marR="54403" marT="27202" marB="272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403" marR="54403" marT="27202" marB="272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403" marR="54403" marT="27202" marB="272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403" marR="54403" marT="27202" marB="272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4403" marR="54403" marT="27202" marB="272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932">
                <a:tc gridSpan="15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</a:rPr>
                        <a:t>1. Gathers and synthesizes essential and accurate information to define each patient’s clinical problem(s</a:t>
                      </a:r>
                      <a:r>
                        <a:rPr lang="en-US" sz="1800" b="1" dirty="0" smtClean="0">
                          <a:latin typeface="Calibri"/>
                        </a:rPr>
                        <a:t>). </a:t>
                      </a:r>
                      <a:r>
                        <a:rPr lang="en-US" sz="1800" b="1" dirty="0">
                          <a:latin typeface="Calibri"/>
                        </a:rPr>
                        <a:t>(PC1)</a:t>
                      </a:r>
                      <a:endParaRPr lang="en-US" sz="1800" dirty="0">
                        <a:latin typeface="arial"/>
                      </a:endParaRPr>
                    </a:p>
                  </a:txBody>
                  <a:tcPr marL="40802" marR="40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185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/>
                        </a:rPr>
                        <a:t>Not Yet Assessable</a:t>
                      </a:r>
                      <a:endParaRPr lang="en-US" sz="3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</a:txBody>
                  <a:tcPr marL="40802" marR="4080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/>
                        </a:rPr>
                        <a:t>Critical Deficiencies</a:t>
                      </a:r>
                      <a:endParaRPr lang="en-US" sz="3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</a:txBody>
                  <a:tcPr marL="40802" marR="4080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</a:txBody>
                  <a:tcPr marL="40802" marR="4080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arial"/>
                      </a:endParaRPr>
                    </a:p>
                  </a:txBody>
                  <a:tcPr marL="40802" marR="4080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/>
                        </a:rPr>
                        <a:t>Ready for unsupervised practice</a:t>
                      </a:r>
                      <a:endParaRPr lang="en-US" sz="3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</a:txBody>
                  <a:tcPr marL="40802" marR="4080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/>
                        </a:rPr>
                        <a:t>Aspirational</a:t>
                      </a:r>
                      <a:endParaRPr lang="en-US" sz="3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</a:txBody>
                  <a:tcPr marL="40802" marR="4080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1678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latin typeface="Calibri"/>
                        </a:rPr>
                        <a:t> </a:t>
                      </a:r>
                      <a:endParaRPr lang="en-US" sz="1100" dirty="0">
                        <a:latin typeface="arial"/>
                      </a:endParaRPr>
                    </a:p>
                  </a:txBody>
                  <a:tcPr marL="40802" marR="40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</a:txBody>
                  <a:tcPr marL="40802" marR="40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</a:txBody>
                  <a:tcPr marL="40802" marR="40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</a:txBody>
                  <a:tcPr marL="40802" marR="40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</a:txBody>
                  <a:tcPr marL="40802" marR="40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</a:txBody>
                  <a:tcPr marL="40802" marR="40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06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</a:endParaRPr>
                    </a:p>
                  </a:txBody>
                  <a:tcPr marL="40802" marR="40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</a:endParaRPr>
                    </a:p>
                  </a:txBody>
                  <a:tcPr marL="40802" marR="40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</a:endParaRPr>
                    </a:p>
                  </a:txBody>
                  <a:tcPr marL="40802" marR="40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</a:endParaRPr>
                    </a:p>
                  </a:txBody>
                  <a:tcPr marL="40802" marR="40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</a:endParaRPr>
                    </a:p>
                  </a:txBody>
                  <a:tcPr marL="40802" marR="40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</a:endParaRPr>
                    </a:p>
                  </a:txBody>
                  <a:tcPr marL="40802" marR="40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</a:endParaRPr>
                    </a:p>
                  </a:txBody>
                  <a:tcPr marL="40802" marR="40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</a:endParaRPr>
                    </a:p>
                  </a:txBody>
                  <a:tcPr marL="40802" marR="40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</a:endParaRPr>
                    </a:p>
                  </a:txBody>
                  <a:tcPr marL="40802" marR="40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</a:endParaRPr>
                    </a:p>
                  </a:txBody>
                  <a:tcPr marL="40802" marR="40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546360">
                <a:tc gridSpan="15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alibri"/>
                        </a:rPr>
                        <a:t>Comments: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r>
                        <a:rPr lang="en-US" sz="1100" dirty="0">
                          <a:latin typeface="Calibri"/>
                        </a:rPr>
                        <a:t>     </a:t>
                      </a:r>
                      <a:endParaRPr lang="en-US" sz="1100" dirty="0">
                        <a:latin typeface="arial"/>
                      </a:endParaRPr>
                    </a:p>
                  </a:txBody>
                  <a:tcPr marL="40802" marR="40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2170635" y="5947932"/>
            <a:ext cx="230737" cy="136733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7903573" y="5947932"/>
            <a:ext cx="230737" cy="136733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7188437" y="5947932"/>
            <a:ext cx="230737" cy="136733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504774" y="5947932"/>
            <a:ext cx="230737" cy="136733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812564" y="5947932"/>
            <a:ext cx="230737" cy="136733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024927" y="5947932"/>
            <a:ext cx="230737" cy="136733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982482" y="5947932"/>
            <a:ext cx="230737" cy="136733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631962" y="5947932"/>
            <a:ext cx="230737" cy="136733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341263" y="5947932"/>
            <a:ext cx="230737" cy="136733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367548" y="3154355"/>
            <a:ext cx="2170553" cy="3015766"/>
            <a:chOff x="367548" y="3154355"/>
            <a:chExt cx="2170553" cy="3015766"/>
          </a:xfrm>
        </p:grpSpPr>
        <p:sp>
          <p:nvSpPr>
            <p:cNvPr id="13" name="Down Arrow 12"/>
            <p:cNvSpPr/>
            <p:nvPr/>
          </p:nvSpPr>
          <p:spPr>
            <a:xfrm rot="18121140">
              <a:off x="876863" y="2645040"/>
              <a:ext cx="921135" cy="193976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050991" y="5862472"/>
              <a:ext cx="487110" cy="307649"/>
            </a:xfrm>
            <a:prstGeom prst="ellipse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376008" y="2895743"/>
            <a:ext cx="2395019" cy="3272898"/>
            <a:chOff x="6376008" y="2895743"/>
            <a:chExt cx="2395019" cy="3272898"/>
          </a:xfrm>
        </p:grpSpPr>
        <p:sp>
          <p:nvSpPr>
            <p:cNvPr id="14" name="Down Arrow 13"/>
            <p:cNvSpPr/>
            <p:nvPr/>
          </p:nvSpPr>
          <p:spPr>
            <a:xfrm rot="4035924">
              <a:off x="7261614" y="2307465"/>
              <a:ext cx="921135" cy="209769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376008" y="5860992"/>
              <a:ext cx="487110" cy="307649"/>
            </a:xfrm>
            <a:prstGeom prst="ellipse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85704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303918"/>
              </p:ext>
            </p:extLst>
          </p:nvPr>
        </p:nvGraphicFramePr>
        <p:xfrm>
          <a:off x="497540" y="176610"/>
          <a:ext cx="8153400" cy="6080902"/>
        </p:xfrm>
        <a:graphic>
          <a:graphicData uri="http://schemas.openxmlformats.org/drawingml/2006/table">
            <a:tbl>
              <a:tblPr/>
              <a:tblGrid>
                <a:gridCol w="1178860"/>
                <a:gridCol w="1394908"/>
                <a:gridCol w="1394908"/>
                <a:gridCol w="1394908"/>
                <a:gridCol w="1394908"/>
                <a:gridCol w="1394908"/>
              </a:tblGrid>
              <a:tr h="235330">
                <a:tc gridSpan="6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23. (INTERNAL MEDICINE) Appropriate utilization and completion of health records. (ICS3)</a:t>
                      </a:r>
                      <a:endParaRPr lang="en-US" sz="1000" dirty="0">
                        <a:latin typeface="arial"/>
                      </a:endParaRPr>
                    </a:p>
                  </a:txBody>
                  <a:tcPr marL="36343" marR="363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04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</a:rPr>
                        <a:t>Not Yet Assessable</a:t>
                      </a:r>
                      <a:endParaRPr lang="en-US" sz="3200" dirty="0">
                        <a:latin typeface="arial"/>
                      </a:endParaRPr>
                    </a:p>
                  </a:txBody>
                  <a:tcPr marL="36343" marR="363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</a:rPr>
                        <a:t>Critical </a:t>
                      </a:r>
                      <a:r>
                        <a:rPr lang="en-US" sz="1600" b="1" dirty="0" smtClean="0">
                          <a:latin typeface="Calibri"/>
                        </a:rPr>
                        <a:t>Deficiencies</a:t>
                      </a:r>
                      <a:endParaRPr lang="en-US" sz="3200" dirty="0">
                        <a:latin typeface="arial"/>
                      </a:endParaRPr>
                    </a:p>
                  </a:txBody>
                  <a:tcPr marL="36343" marR="363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/>
                      </a:endParaRPr>
                    </a:p>
                  </a:txBody>
                  <a:tcPr marL="36343" marR="363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arial"/>
                      </a:endParaRPr>
                    </a:p>
                  </a:txBody>
                  <a:tcPr marL="36343" marR="363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</a:rPr>
                        <a:t>Ready for unsupervised practice</a:t>
                      </a:r>
                      <a:endParaRPr lang="en-US" sz="3200" dirty="0">
                        <a:latin typeface="arial"/>
                      </a:endParaRPr>
                    </a:p>
                  </a:txBody>
                  <a:tcPr marL="36343" marR="363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Calibri"/>
                        </a:rPr>
                        <a:t>Aspirational</a:t>
                      </a:r>
                      <a:endParaRPr lang="en-US" sz="3200" dirty="0">
                        <a:latin typeface="arial"/>
                      </a:endParaRPr>
                    </a:p>
                  </a:txBody>
                  <a:tcPr marL="36343" marR="363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800742">
                <a:tc>
                  <a:txBody>
                    <a:bodyPr/>
                    <a:lstStyle/>
                    <a:p>
                      <a:pPr marL="17780" marR="4572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</a:rPr>
                        <a:t> </a:t>
                      </a:r>
                      <a:endParaRPr lang="en-US" sz="1400" dirty="0">
                        <a:latin typeface="arial"/>
                      </a:endParaRPr>
                    </a:p>
                  </a:txBody>
                  <a:tcPr marL="36343" marR="363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" marR="4572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Health records are absent or missing significant portions of important clinical data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6343" marR="363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Health records are disorganized and inaccurate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/>
                        </a:rPr>
                        <a:t> </a:t>
                      </a:r>
                      <a:endParaRPr lang="en-US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/>
                        </a:rPr>
                        <a:t> </a:t>
                      </a:r>
                      <a:endParaRPr lang="en-US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/>
                        </a:rPr>
                        <a:t> </a:t>
                      </a:r>
                      <a:endParaRPr lang="en-US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</a:txBody>
                  <a:tcPr marL="36343" marR="363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Health records are organized and accurate but are superficial and miss key data or fail to communicate clinical reasoning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6343" marR="363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Health records are organized,  accurate, comprehensive, and effectively communicate clinical reasoning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Health records are succinct, relevant, and patient specific</a:t>
                      </a:r>
                    </a:p>
                  </a:txBody>
                  <a:tcPr marL="36343" marR="363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Role models and teaches importance of organized, accurate and comprehensive health records that are succinct and patient specific</a:t>
                      </a:r>
                      <a:r>
                        <a:rPr 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/>
                        </a:rPr>
                        <a:t> </a:t>
                      </a:r>
                      <a:endParaRPr lang="en-US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/>
                        </a:rPr>
                        <a:t> </a:t>
                      </a:r>
                      <a:endParaRPr 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/>
                        </a:rPr>
                        <a:t> </a:t>
                      </a:r>
                      <a:endParaRPr 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/>
                        </a:rPr>
                        <a:t> </a:t>
                      </a:r>
                      <a:endParaRPr 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</a:endParaRPr>
                    </a:p>
                  </a:txBody>
                  <a:tcPr marL="36343" marR="363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2265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3355</TotalTime>
  <Words>1341</Words>
  <Application>Microsoft Macintosh PowerPoint</Application>
  <PresentationFormat>On-screen Show (4:3)</PresentationFormat>
  <Paragraphs>252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Black</vt:lpstr>
      <vt:lpstr>ASH TPD Symposium Training Milestones</vt:lpstr>
      <vt:lpstr>Conflicts of Interest</vt:lpstr>
      <vt:lpstr>Goals of session</vt:lpstr>
      <vt:lpstr>Time-line for NAS/IM reporting milestones</vt:lpstr>
      <vt:lpstr>Annual Data Review Elements (aka “Dashboard”) for Fellowships</vt:lpstr>
      <vt:lpstr>If only one part of dashboard, why all the angst about reporting milestones?</vt:lpstr>
      <vt:lpstr>Time-line for subspecialty reporting milestones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 of reporting milestones</vt:lpstr>
      <vt:lpstr>Additional issues regarding reporting milestones</vt:lpstr>
      <vt:lpstr>What are curricular milestones?</vt:lpstr>
      <vt:lpstr>PowerPoint Presentation</vt:lpstr>
      <vt:lpstr>PowerPoint Presentation</vt:lpstr>
      <vt:lpstr>Curricular milestones development: status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ASH TPD Symposium</dc:title>
  <dc:creator>Elaine Muchmore</dc:creator>
  <cp:lastModifiedBy>Elaine Muchmore</cp:lastModifiedBy>
  <cp:revision>38</cp:revision>
  <dcterms:created xsi:type="dcterms:W3CDTF">2013-11-26T19:40:33Z</dcterms:created>
  <dcterms:modified xsi:type="dcterms:W3CDTF">2013-12-06T16:45:35Z</dcterms:modified>
</cp:coreProperties>
</file>