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sldIdLst>
    <p:sldId id="256" r:id="rId2"/>
    <p:sldId id="345" r:id="rId3"/>
    <p:sldId id="302" r:id="rId4"/>
    <p:sldId id="292" r:id="rId5"/>
    <p:sldId id="303" r:id="rId6"/>
    <p:sldId id="294" r:id="rId7"/>
    <p:sldId id="295" r:id="rId8"/>
    <p:sldId id="298" r:id="rId9"/>
    <p:sldId id="296" r:id="rId10"/>
    <p:sldId id="290" r:id="rId11"/>
    <p:sldId id="319" r:id="rId12"/>
    <p:sldId id="305" r:id="rId13"/>
    <p:sldId id="310" r:id="rId14"/>
    <p:sldId id="306" r:id="rId15"/>
    <p:sldId id="309" r:id="rId16"/>
    <p:sldId id="311" r:id="rId17"/>
    <p:sldId id="264" r:id="rId18"/>
    <p:sldId id="265" r:id="rId19"/>
    <p:sldId id="312" r:id="rId20"/>
    <p:sldId id="313" r:id="rId21"/>
    <p:sldId id="314" r:id="rId22"/>
    <p:sldId id="266" r:id="rId23"/>
    <p:sldId id="315" r:id="rId24"/>
    <p:sldId id="267" r:id="rId25"/>
    <p:sldId id="268" r:id="rId26"/>
    <p:sldId id="269" r:id="rId27"/>
    <p:sldId id="272" r:id="rId28"/>
    <p:sldId id="273" r:id="rId29"/>
    <p:sldId id="274" r:id="rId30"/>
    <p:sldId id="275" r:id="rId31"/>
    <p:sldId id="276" r:id="rId32"/>
    <p:sldId id="316" r:id="rId33"/>
    <p:sldId id="277" r:id="rId34"/>
    <p:sldId id="279" r:id="rId35"/>
    <p:sldId id="282" r:id="rId36"/>
    <p:sldId id="318" r:id="rId37"/>
    <p:sldId id="283" r:id="rId38"/>
    <p:sldId id="284" r:id="rId39"/>
    <p:sldId id="280" r:id="rId40"/>
    <p:sldId id="343" r:id="rId41"/>
    <p:sldId id="320" r:id="rId42"/>
    <p:sldId id="321" r:id="rId43"/>
    <p:sldId id="308" r:id="rId44"/>
    <p:sldId id="307" r:id="rId45"/>
    <p:sldId id="322" r:id="rId46"/>
    <p:sldId id="323" r:id="rId47"/>
    <p:sldId id="324" r:id="rId48"/>
    <p:sldId id="325" r:id="rId49"/>
    <p:sldId id="326" r:id="rId50"/>
    <p:sldId id="327" r:id="rId51"/>
    <p:sldId id="328" r:id="rId52"/>
    <p:sldId id="333" r:id="rId53"/>
    <p:sldId id="329" r:id="rId54"/>
    <p:sldId id="330" r:id="rId55"/>
    <p:sldId id="338" r:id="rId56"/>
    <p:sldId id="340" r:id="rId57"/>
    <p:sldId id="344"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7" d="100"/>
          <a:sy n="107" d="100"/>
        </p:scale>
        <p:origin x="-1008" y="-510"/>
      </p:cViewPr>
      <p:guideLst>
        <p:guide orient="horz" pos="2160"/>
        <p:guide pos="2880"/>
      </p:guideLst>
    </p:cSldViewPr>
  </p:slideViewPr>
  <p:notesTextViewPr>
    <p:cViewPr>
      <p:scale>
        <a:sx n="100" d="100"/>
        <a:sy n="100" d="100"/>
      </p:scale>
      <p:origin x="0" y="0"/>
    </p:cViewPr>
  </p:notesTextViewPr>
  <p:sorterViewPr>
    <p:cViewPr>
      <p:scale>
        <a:sx n="63" d="100"/>
        <a:sy n="63" d="100"/>
      </p:scale>
      <p:origin x="0" y="31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675E02-64A2-BF4E-A1AC-16612C41F8ED}"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6F39F1A5-0DBD-7F4C-B4AF-B07B1055B8E4}">
      <dgm:prSet phldrT="[Text]" custT="1"/>
      <dgm:spPr/>
      <dgm:t>
        <a:bodyPr/>
        <a:lstStyle/>
        <a:p>
          <a:r>
            <a:rPr lang="en-US" sz="3600" dirty="0" smtClean="0"/>
            <a:t>Competency Deficiency</a:t>
          </a:r>
          <a:endParaRPr lang="en-US" sz="3600" dirty="0"/>
        </a:p>
      </dgm:t>
    </dgm:pt>
    <dgm:pt modelId="{5DA69A01-9EBB-F947-BB51-E3E0B18D0160}" type="parTrans" cxnId="{29957BD4-BFC7-0545-8C7C-3ECC0C1B3E85}">
      <dgm:prSet/>
      <dgm:spPr/>
      <dgm:t>
        <a:bodyPr/>
        <a:lstStyle/>
        <a:p>
          <a:endParaRPr lang="en-US"/>
        </a:p>
      </dgm:t>
    </dgm:pt>
    <dgm:pt modelId="{3F7AA3A9-5F73-644C-A531-C4E30E1F8730}" type="sibTrans" cxnId="{29957BD4-BFC7-0545-8C7C-3ECC0C1B3E85}">
      <dgm:prSet/>
      <dgm:spPr/>
      <dgm:t>
        <a:bodyPr/>
        <a:lstStyle/>
        <a:p>
          <a:endParaRPr lang="en-US"/>
        </a:p>
      </dgm:t>
    </dgm:pt>
    <dgm:pt modelId="{9591C631-7191-2449-BB9F-7EE7662D41E1}">
      <dgm:prSet phldrT="[Text]"/>
      <dgm:spPr/>
      <dgm:t>
        <a:bodyPr/>
        <a:lstStyle/>
        <a:p>
          <a:r>
            <a:rPr lang="en-US" dirty="0" smtClean="0"/>
            <a:t>acute</a:t>
          </a:r>
          <a:endParaRPr lang="en-US" dirty="0"/>
        </a:p>
      </dgm:t>
    </dgm:pt>
    <dgm:pt modelId="{CB90C1E1-89D4-1445-83CD-F25BBF35E8A4}" type="parTrans" cxnId="{77F837F4-4856-F248-AC13-0969114153E2}">
      <dgm:prSet/>
      <dgm:spPr/>
      <dgm:t>
        <a:bodyPr/>
        <a:lstStyle/>
        <a:p>
          <a:endParaRPr lang="en-US"/>
        </a:p>
      </dgm:t>
    </dgm:pt>
    <dgm:pt modelId="{AE2B9FBB-1B91-054B-A3D0-872F1A0092DD}" type="sibTrans" cxnId="{77F837F4-4856-F248-AC13-0969114153E2}">
      <dgm:prSet/>
      <dgm:spPr/>
      <dgm:t>
        <a:bodyPr/>
        <a:lstStyle/>
        <a:p>
          <a:endParaRPr lang="en-US"/>
        </a:p>
      </dgm:t>
    </dgm:pt>
    <dgm:pt modelId="{8C6BD179-F1EB-3A4C-8707-506F709FC3B2}">
      <dgm:prSet phldrT="[Text]"/>
      <dgm:spPr/>
      <dgm:t>
        <a:bodyPr/>
        <a:lstStyle/>
        <a:p>
          <a:r>
            <a:rPr lang="en-US" dirty="0" smtClean="0"/>
            <a:t>chronic</a:t>
          </a:r>
          <a:endParaRPr lang="en-US" dirty="0"/>
        </a:p>
      </dgm:t>
    </dgm:pt>
    <dgm:pt modelId="{C4CCEA62-2812-AD42-971F-08632DA392D9}" type="parTrans" cxnId="{91D44942-CBA1-1A4E-9E97-3F1E60B5B50F}">
      <dgm:prSet/>
      <dgm:spPr/>
      <dgm:t>
        <a:bodyPr/>
        <a:lstStyle/>
        <a:p>
          <a:endParaRPr lang="en-US"/>
        </a:p>
      </dgm:t>
    </dgm:pt>
    <dgm:pt modelId="{119E6384-2FA0-374D-9725-26CCF0CB9CDA}" type="sibTrans" cxnId="{91D44942-CBA1-1A4E-9E97-3F1E60B5B50F}">
      <dgm:prSet/>
      <dgm:spPr/>
      <dgm:t>
        <a:bodyPr/>
        <a:lstStyle/>
        <a:p>
          <a:endParaRPr lang="en-US"/>
        </a:p>
      </dgm:t>
    </dgm:pt>
    <dgm:pt modelId="{CD7B321E-BAF9-6F44-AB83-58D6C2EF3716}" type="pres">
      <dgm:prSet presAssocID="{A6675E02-64A2-BF4E-A1AC-16612C41F8ED}" presName="cycle" presStyleCnt="0">
        <dgm:presLayoutVars>
          <dgm:chMax val="1"/>
          <dgm:dir/>
          <dgm:animLvl val="ctr"/>
          <dgm:resizeHandles val="exact"/>
        </dgm:presLayoutVars>
      </dgm:prSet>
      <dgm:spPr/>
      <dgm:t>
        <a:bodyPr/>
        <a:lstStyle/>
        <a:p>
          <a:endParaRPr lang="en-US"/>
        </a:p>
      </dgm:t>
    </dgm:pt>
    <dgm:pt modelId="{8C43DE0A-AE6D-2846-8D29-AC8A52BA6D99}" type="pres">
      <dgm:prSet presAssocID="{6F39F1A5-0DBD-7F4C-B4AF-B07B1055B8E4}" presName="centerShape" presStyleLbl="node0" presStyleIdx="0" presStyleCnt="1" custScaleX="179491" custScaleY="62806"/>
      <dgm:spPr/>
      <dgm:t>
        <a:bodyPr/>
        <a:lstStyle/>
        <a:p>
          <a:endParaRPr lang="en-US"/>
        </a:p>
      </dgm:t>
    </dgm:pt>
    <dgm:pt modelId="{95F7C7AE-F8C7-F047-8AD0-7087A7722A16}" type="pres">
      <dgm:prSet presAssocID="{CB90C1E1-89D4-1445-83CD-F25BBF35E8A4}" presName="parTrans" presStyleLbl="bgSibTrans2D1" presStyleIdx="0" presStyleCnt="2"/>
      <dgm:spPr/>
      <dgm:t>
        <a:bodyPr/>
        <a:lstStyle/>
        <a:p>
          <a:endParaRPr lang="en-US"/>
        </a:p>
      </dgm:t>
    </dgm:pt>
    <dgm:pt modelId="{F1A98563-BF1F-DC4E-AF93-04A359B9C0C1}" type="pres">
      <dgm:prSet presAssocID="{9591C631-7191-2449-BB9F-7EE7662D41E1}" presName="node" presStyleLbl="node1" presStyleIdx="0" presStyleCnt="2">
        <dgm:presLayoutVars>
          <dgm:bulletEnabled val="1"/>
        </dgm:presLayoutVars>
      </dgm:prSet>
      <dgm:spPr/>
      <dgm:t>
        <a:bodyPr/>
        <a:lstStyle/>
        <a:p>
          <a:endParaRPr lang="en-US"/>
        </a:p>
      </dgm:t>
    </dgm:pt>
    <dgm:pt modelId="{C10A7983-1F22-E544-A49B-25A92C9201F7}" type="pres">
      <dgm:prSet presAssocID="{C4CCEA62-2812-AD42-971F-08632DA392D9}" presName="parTrans" presStyleLbl="bgSibTrans2D1" presStyleIdx="1" presStyleCnt="2"/>
      <dgm:spPr/>
      <dgm:t>
        <a:bodyPr/>
        <a:lstStyle/>
        <a:p>
          <a:endParaRPr lang="en-US"/>
        </a:p>
      </dgm:t>
    </dgm:pt>
    <dgm:pt modelId="{4662D4D9-7D1E-1641-82F4-3B3558F39373}" type="pres">
      <dgm:prSet presAssocID="{8C6BD179-F1EB-3A4C-8707-506F709FC3B2}" presName="node" presStyleLbl="node1" presStyleIdx="1" presStyleCnt="2">
        <dgm:presLayoutVars>
          <dgm:bulletEnabled val="1"/>
        </dgm:presLayoutVars>
      </dgm:prSet>
      <dgm:spPr/>
      <dgm:t>
        <a:bodyPr/>
        <a:lstStyle/>
        <a:p>
          <a:endParaRPr lang="en-US"/>
        </a:p>
      </dgm:t>
    </dgm:pt>
  </dgm:ptLst>
  <dgm:cxnLst>
    <dgm:cxn modelId="{A9C8BCA4-617E-C243-82E6-81507414E3BC}" type="presOf" srcId="{9591C631-7191-2449-BB9F-7EE7662D41E1}" destId="{F1A98563-BF1F-DC4E-AF93-04A359B9C0C1}" srcOrd="0" destOrd="0" presId="urn:microsoft.com/office/officeart/2005/8/layout/radial4"/>
    <dgm:cxn modelId="{A7450AF1-0E9B-1E4C-BF1A-BBADAC60099F}" type="presOf" srcId="{C4CCEA62-2812-AD42-971F-08632DA392D9}" destId="{C10A7983-1F22-E544-A49B-25A92C9201F7}" srcOrd="0" destOrd="0" presId="urn:microsoft.com/office/officeart/2005/8/layout/radial4"/>
    <dgm:cxn modelId="{C2B1E993-C51F-9049-BF4B-E9EA697D1385}" type="presOf" srcId="{8C6BD179-F1EB-3A4C-8707-506F709FC3B2}" destId="{4662D4D9-7D1E-1641-82F4-3B3558F39373}" srcOrd="0" destOrd="0" presId="urn:microsoft.com/office/officeart/2005/8/layout/radial4"/>
    <dgm:cxn modelId="{91D44942-CBA1-1A4E-9E97-3F1E60B5B50F}" srcId="{6F39F1A5-0DBD-7F4C-B4AF-B07B1055B8E4}" destId="{8C6BD179-F1EB-3A4C-8707-506F709FC3B2}" srcOrd="1" destOrd="0" parTransId="{C4CCEA62-2812-AD42-971F-08632DA392D9}" sibTransId="{119E6384-2FA0-374D-9725-26CCF0CB9CDA}"/>
    <dgm:cxn modelId="{54B2185D-FE29-E441-A452-3E4EE0EF97C5}" type="presOf" srcId="{CB90C1E1-89D4-1445-83CD-F25BBF35E8A4}" destId="{95F7C7AE-F8C7-F047-8AD0-7087A7722A16}" srcOrd="0" destOrd="0" presId="urn:microsoft.com/office/officeart/2005/8/layout/radial4"/>
    <dgm:cxn modelId="{D406A5A5-74B4-B64D-A764-63DA92A7D716}" type="presOf" srcId="{A6675E02-64A2-BF4E-A1AC-16612C41F8ED}" destId="{CD7B321E-BAF9-6F44-AB83-58D6C2EF3716}" srcOrd="0" destOrd="0" presId="urn:microsoft.com/office/officeart/2005/8/layout/radial4"/>
    <dgm:cxn modelId="{77F837F4-4856-F248-AC13-0969114153E2}" srcId="{6F39F1A5-0DBD-7F4C-B4AF-B07B1055B8E4}" destId="{9591C631-7191-2449-BB9F-7EE7662D41E1}" srcOrd="0" destOrd="0" parTransId="{CB90C1E1-89D4-1445-83CD-F25BBF35E8A4}" sibTransId="{AE2B9FBB-1B91-054B-A3D0-872F1A0092DD}"/>
    <dgm:cxn modelId="{29957BD4-BFC7-0545-8C7C-3ECC0C1B3E85}" srcId="{A6675E02-64A2-BF4E-A1AC-16612C41F8ED}" destId="{6F39F1A5-0DBD-7F4C-B4AF-B07B1055B8E4}" srcOrd="0" destOrd="0" parTransId="{5DA69A01-9EBB-F947-BB51-E3E0B18D0160}" sibTransId="{3F7AA3A9-5F73-644C-A531-C4E30E1F8730}"/>
    <dgm:cxn modelId="{5B4A5CCF-E2C5-0346-872A-5E4C83ABFFBA}" type="presOf" srcId="{6F39F1A5-0DBD-7F4C-B4AF-B07B1055B8E4}" destId="{8C43DE0A-AE6D-2846-8D29-AC8A52BA6D99}" srcOrd="0" destOrd="0" presId="urn:microsoft.com/office/officeart/2005/8/layout/radial4"/>
    <dgm:cxn modelId="{0D9BFC2C-B0E2-9E4A-9A7E-4CB7D724179F}" type="presParOf" srcId="{CD7B321E-BAF9-6F44-AB83-58D6C2EF3716}" destId="{8C43DE0A-AE6D-2846-8D29-AC8A52BA6D99}" srcOrd="0" destOrd="0" presId="urn:microsoft.com/office/officeart/2005/8/layout/radial4"/>
    <dgm:cxn modelId="{29370253-ED29-6B49-95D6-9774FB329E78}" type="presParOf" srcId="{CD7B321E-BAF9-6F44-AB83-58D6C2EF3716}" destId="{95F7C7AE-F8C7-F047-8AD0-7087A7722A16}" srcOrd="1" destOrd="0" presId="urn:microsoft.com/office/officeart/2005/8/layout/radial4"/>
    <dgm:cxn modelId="{23A0772A-8AD6-974F-A1A9-1299EA47D5FD}" type="presParOf" srcId="{CD7B321E-BAF9-6F44-AB83-58D6C2EF3716}" destId="{F1A98563-BF1F-DC4E-AF93-04A359B9C0C1}" srcOrd="2" destOrd="0" presId="urn:microsoft.com/office/officeart/2005/8/layout/radial4"/>
    <dgm:cxn modelId="{624BBFD7-4771-F14F-B630-FEC8571C7A35}" type="presParOf" srcId="{CD7B321E-BAF9-6F44-AB83-58D6C2EF3716}" destId="{C10A7983-1F22-E544-A49B-25A92C9201F7}" srcOrd="3" destOrd="0" presId="urn:microsoft.com/office/officeart/2005/8/layout/radial4"/>
    <dgm:cxn modelId="{F1746201-A717-1049-9D3A-9E78362C0007}" type="presParOf" srcId="{CD7B321E-BAF9-6F44-AB83-58D6C2EF3716}" destId="{4662D4D9-7D1E-1641-82F4-3B3558F39373}"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675E02-64A2-BF4E-A1AC-16612C41F8ED}"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6F39F1A5-0DBD-7F4C-B4AF-B07B1055B8E4}">
      <dgm:prSet phldrT="[Text]" custT="1"/>
      <dgm:spPr/>
      <dgm:t>
        <a:bodyPr/>
        <a:lstStyle/>
        <a:p>
          <a:r>
            <a:rPr lang="en-US" sz="3600" dirty="0" smtClean="0"/>
            <a:t>Competency Deficiency</a:t>
          </a:r>
          <a:endParaRPr lang="en-US" sz="3600" dirty="0"/>
        </a:p>
      </dgm:t>
    </dgm:pt>
    <dgm:pt modelId="{5DA69A01-9EBB-F947-BB51-E3E0B18D0160}" type="parTrans" cxnId="{29957BD4-BFC7-0545-8C7C-3ECC0C1B3E85}">
      <dgm:prSet/>
      <dgm:spPr/>
      <dgm:t>
        <a:bodyPr/>
        <a:lstStyle/>
        <a:p>
          <a:endParaRPr lang="en-US"/>
        </a:p>
      </dgm:t>
    </dgm:pt>
    <dgm:pt modelId="{3F7AA3A9-5F73-644C-A531-C4E30E1F8730}" type="sibTrans" cxnId="{29957BD4-BFC7-0545-8C7C-3ECC0C1B3E85}">
      <dgm:prSet/>
      <dgm:spPr/>
      <dgm:t>
        <a:bodyPr/>
        <a:lstStyle/>
        <a:p>
          <a:endParaRPr lang="en-US"/>
        </a:p>
      </dgm:t>
    </dgm:pt>
    <dgm:pt modelId="{9591C631-7191-2449-BB9F-7EE7662D41E1}">
      <dgm:prSet phldrT="[Text]"/>
      <dgm:spPr/>
      <dgm:t>
        <a:bodyPr/>
        <a:lstStyle/>
        <a:p>
          <a:r>
            <a:rPr lang="en-US" dirty="0" smtClean="0"/>
            <a:t>acute</a:t>
          </a:r>
          <a:endParaRPr lang="en-US" dirty="0"/>
        </a:p>
      </dgm:t>
    </dgm:pt>
    <dgm:pt modelId="{CB90C1E1-89D4-1445-83CD-F25BBF35E8A4}" type="parTrans" cxnId="{77F837F4-4856-F248-AC13-0969114153E2}">
      <dgm:prSet/>
      <dgm:spPr/>
      <dgm:t>
        <a:bodyPr/>
        <a:lstStyle/>
        <a:p>
          <a:endParaRPr lang="en-US"/>
        </a:p>
      </dgm:t>
    </dgm:pt>
    <dgm:pt modelId="{AE2B9FBB-1B91-054B-A3D0-872F1A0092DD}" type="sibTrans" cxnId="{77F837F4-4856-F248-AC13-0969114153E2}">
      <dgm:prSet/>
      <dgm:spPr/>
      <dgm:t>
        <a:bodyPr/>
        <a:lstStyle/>
        <a:p>
          <a:endParaRPr lang="en-US"/>
        </a:p>
      </dgm:t>
    </dgm:pt>
    <dgm:pt modelId="{8C6BD179-F1EB-3A4C-8707-506F709FC3B2}">
      <dgm:prSet phldrT="[Text]"/>
      <dgm:spPr/>
      <dgm:t>
        <a:bodyPr/>
        <a:lstStyle/>
        <a:p>
          <a:r>
            <a:rPr lang="en-US" dirty="0" smtClean="0"/>
            <a:t>chronic</a:t>
          </a:r>
          <a:endParaRPr lang="en-US" dirty="0"/>
        </a:p>
      </dgm:t>
    </dgm:pt>
    <dgm:pt modelId="{C4CCEA62-2812-AD42-971F-08632DA392D9}" type="parTrans" cxnId="{91D44942-CBA1-1A4E-9E97-3F1E60B5B50F}">
      <dgm:prSet/>
      <dgm:spPr/>
      <dgm:t>
        <a:bodyPr/>
        <a:lstStyle/>
        <a:p>
          <a:endParaRPr lang="en-US"/>
        </a:p>
      </dgm:t>
    </dgm:pt>
    <dgm:pt modelId="{119E6384-2FA0-374D-9725-26CCF0CB9CDA}" type="sibTrans" cxnId="{91D44942-CBA1-1A4E-9E97-3F1E60B5B50F}">
      <dgm:prSet/>
      <dgm:spPr/>
      <dgm:t>
        <a:bodyPr/>
        <a:lstStyle/>
        <a:p>
          <a:endParaRPr lang="en-US"/>
        </a:p>
      </dgm:t>
    </dgm:pt>
    <dgm:pt modelId="{CD7B321E-BAF9-6F44-AB83-58D6C2EF3716}" type="pres">
      <dgm:prSet presAssocID="{A6675E02-64A2-BF4E-A1AC-16612C41F8ED}" presName="cycle" presStyleCnt="0">
        <dgm:presLayoutVars>
          <dgm:chMax val="1"/>
          <dgm:dir/>
          <dgm:animLvl val="ctr"/>
          <dgm:resizeHandles val="exact"/>
        </dgm:presLayoutVars>
      </dgm:prSet>
      <dgm:spPr/>
      <dgm:t>
        <a:bodyPr/>
        <a:lstStyle/>
        <a:p>
          <a:endParaRPr lang="en-US"/>
        </a:p>
      </dgm:t>
    </dgm:pt>
    <dgm:pt modelId="{8C43DE0A-AE6D-2846-8D29-AC8A52BA6D99}" type="pres">
      <dgm:prSet presAssocID="{6F39F1A5-0DBD-7F4C-B4AF-B07B1055B8E4}" presName="centerShape" presStyleLbl="node0" presStyleIdx="0" presStyleCnt="1" custScaleX="179491" custScaleY="62806"/>
      <dgm:spPr/>
      <dgm:t>
        <a:bodyPr/>
        <a:lstStyle/>
        <a:p>
          <a:endParaRPr lang="en-US"/>
        </a:p>
      </dgm:t>
    </dgm:pt>
    <dgm:pt modelId="{95F7C7AE-F8C7-F047-8AD0-7087A7722A16}" type="pres">
      <dgm:prSet presAssocID="{CB90C1E1-89D4-1445-83CD-F25BBF35E8A4}" presName="parTrans" presStyleLbl="bgSibTrans2D1" presStyleIdx="0" presStyleCnt="2"/>
      <dgm:spPr/>
      <dgm:t>
        <a:bodyPr/>
        <a:lstStyle/>
        <a:p>
          <a:endParaRPr lang="en-US"/>
        </a:p>
      </dgm:t>
    </dgm:pt>
    <dgm:pt modelId="{F1A98563-BF1F-DC4E-AF93-04A359B9C0C1}" type="pres">
      <dgm:prSet presAssocID="{9591C631-7191-2449-BB9F-7EE7662D41E1}" presName="node" presStyleLbl="node1" presStyleIdx="0" presStyleCnt="2">
        <dgm:presLayoutVars>
          <dgm:bulletEnabled val="1"/>
        </dgm:presLayoutVars>
      </dgm:prSet>
      <dgm:spPr/>
      <dgm:t>
        <a:bodyPr/>
        <a:lstStyle/>
        <a:p>
          <a:endParaRPr lang="en-US"/>
        </a:p>
      </dgm:t>
    </dgm:pt>
    <dgm:pt modelId="{C10A7983-1F22-E544-A49B-25A92C9201F7}" type="pres">
      <dgm:prSet presAssocID="{C4CCEA62-2812-AD42-971F-08632DA392D9}" presName="parTrans" presStyleLbl="bgSibTrans2D1" presStyleIdx="1" presStyleCnt="2"/>
      <dgm:spPr/>
      <dgm:t>
        <a:bodyPr/>
        <a:lstStyle/>
        <a:p>
          <a:endParaRPr lang="en-US"/>
        </a:p>
      </dgm:t>
    </dgm:pt>
    <dgm:pt modelId="{4662D4D9-7D1E-1641-82F4-3B3558F39373}" type="pres">
      <dgm:prSet presAssocID="{8C6BD179-F1EB-3A4C-8707-506F709FC3B2}" presName="node" presStyleLbl="node1" presStyleIdx="1" presStyleCnt="2">
        <dgm:presLayoutVars>
          <dgm:bulletEnabled val="1"/>
        </dgm:presLayoutVars>
      </dgm:prSet>
      <dgm:spPr/>
      <dgm:t>
        <a:bodyPr/>
        <a:lstStyle/>
        <a:p>
          <a:endParaRPr lang="en-US"/>
        </a:p>
      </dgm:t>
    </dgm:pt>
  </dgm:ptLst>
  <dgm:cxnLst>
    <dgm:cxn modelId="{B9072D5C-4DA0-4DA0-845F-9E283FB1494E}" type="presOf" srcId="{A6675E02-64A2-BF4E-A1AC-16612C41F8ED}" destId="{CD7B321E-BAF9-6F44-AB83-58D6C2EF3716}" srcOrd="0" destOrd="0" presId="urn:microsoft.com/office/officeart/2005/8/layout/radial4"/>
    <dgm:cxn modelId="{D0B74D7F-9B27-41FD-A05A-86A1C1AE2B07}" type="presOf" srcId="{CB90C1E1-89D4-1445-83CD-F25BBF35E8A4}" destId="{95F7C7AE-F8C7-F047-8AD0-7087A7722A16}" srcOrd="0" destOrd="0" presId="urn:microsoft.com/office/officeart/2005/8/layout/radial4"/>
    <dgm:cxn modelId="{91D44942-CBA1-1A4E-9E97-3F1E60B5B50F}" srcId="{6F39F1A5-0DBD-7F4C-B4AF-B07B1055B8E4}" destId="{8C6BD179-F1EB-3A4C-8707-506F709FC3B2}" srcOrd="1" destOrd="0" parTransId="{C4CCEA62-2812-AD42-971F-08632DA392D9}" sibTransId="{119E6384-2FA0-374D-9725-26CCF0CB9CDA}"/>
    <dgm:cxn modelId="{92EEF760-4491-49C5-AE0C-1D93AE40F68A}" type="presOf" srcId="{6F39F1A5-0DBD-7F4C-B4AF-B07B1055B8E4}" destId="{8C43DE0A-AE6D-2846-8D29-AC8A52BA6D99}" srcOrd="0" destOrd="0" presId="urn:microsoft.com/office/officeart/2005/8/layout/radial4"/>
    <dgm:cxn modelId="{887C17E5-1641-46B7-901D-0075C6CC12C9}" type="presOf" srcId="{9591C631-7191-2449-BB9F-7EE7662D41E1}" destId="{F1A98563-BF1F-DC4E-AF93-04A359B9C0C1}" srcOrd="0" destOrd="0" presId="urn:microsoft.com/office/officeart/2005/8/layout/radial4"/>
    <dgm:cxn modelId="{0B669E27-AB96-42BC-B144-58182B3E1285}" type="presOf" srcId="{C4CCEA62-2812-AD42-971F-08632DA392D9}" destId="{C10A7983-1F22-E544-A49B-25A92C9201F7}" srcOrd="0" destOrd="0" presId="urn:microsoft.com/office/officeart/2005/8/layout/radial4"/>
    <dgm:cxn modelId="{77F837F4-4856-F248-AC13-0969114153E2}" srcId="{6F39F1A5-0DBD-7F4C-B4AF-B07B1055B8E4}" destId="{9591C631-7191-2449-BB9F-7EE7662D41E1}" srcOrd="0" destOrd="0" parTransId="{CB90C1E1-89D4-1445-83CD-F25BBF35E8A4}" sibTransId="{AE2B9FBB-1B91-054B-A3D0-872F1A0092DD}"/>
    <dgm:cxn modelId="{68FF699B-C155-4981-96E7-87935DDE28B8}" type="presOf" srcId="{8C6BD179-F1EB-3A4C-8707-506F709FC3B2}" destId="{4662D4D9-7D1E-1641-82F4-3B3558F39373}" srcOrd="0" destOrd="0" presId="urn:microsoft.com/office/officeart/2005/8/layout/radial4"/>
    <dgm:cxn modelId="{29957BD4-BFC7-0545-8C7C-3ECC0C1B3E85}" srcId="{A6675E02-64A2-BF4E-A1AC-16612C41F8ED}" destId="{6F39F1A5-0DBD-7F4C-B4AF-B07B1055B8E4}" srcOrd="0" destOrd="0" parTransId="{5DA69A01-9EBB-F947-BB51-E3E0B18D0160}" sibTransId="{3F7AA3A9-5F73-644C-A531-C4E30E1F8730}"/>
    <dgm:cxn modelId="{48A904D2-5D58-4FDA-872F-D93EA21D3B0A}" type="presParOf" srcId="{CD7B321E-BAF9-6F44-AB83-58D6C2EF3716}" destId="{8C43DE0A-AE6D-2846-8D29-AC8A52BA6D99}" srcOrd="0" destOrd="0" presId="urn:microsoft.com/office/officeart/2005/8/layout/radial4"/>
    <dgm:cxn modelId="{A45A9A18-49FD-42D3-9A15-EBF34AAA6C15}" type="presParOf" srcId="{CD7B321E-BAF9-6F44-AB83-58D6C2EF3716}" destId="{95F7C7AE-F8C7-F047-8AD0-7087A7722A16}" srcOrd="1" destOrd="0" presId="urn:microsoft.com/office/officeart/2005/8/layout/radial4"/>
    <dgm:cxn modelId="{AE8F321C-5180-4721-8C9A-CD66EF50FDB5}" type="presParOf" srcId="{CD7B321E-BAF9-6F44-AB83-58D6C2EF3716}" destId="{F1A98563-BF1F-DC4E-AF93-04A359B9C0C1}" srcOrd="2" destOrd="0" presId="urn:microsoft.com/office/officeart/2005/8/layout/radial4"/>
    <dgm:cxn modelId="{1C399F3E-B418-4EA9-9DB2-5CFE3D651919}" type="presParOf" srcId="{CD7B321E-BAF9-6F44-AB83-58D6C2EF3716}" destId="{C10A7983-1F22-E544-A49B-25A92C9201F7}" srcOrd="3" destOrd="0" presId="urn:microsoft.com/office/officeart/2005/8/layout/radial4"/>
    <dgm:cxn modelId="{80760778-1DA3-471A-9AE7-2ED3C97649F1}" type="presParOf" srcId="{CD7B321E-BAF9-6F44-AB83-58D6C2EF3716}" destId="{4662D4D9-7D1E-1641-82F4-3B3558F39373}"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56B4B-46A8-2B4F-9ECB-8FADE9E5B399}" type="datetimeFigureOut">
              <a:rPr lang="en-US" smtClean="0"/>
              <a:t>12/3/2013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E767F-938B-6743-8283-B9C913355322}" type="slidenum">
              <a:rPr lang="en-US" smtClean="0"/>
              <a:t>‹#›</a:t>
            </a:fld>
            <a:endParaRPr lang="en-US"/>
          </a:p>
        </p:txBody>
      </p:sp>
    </p:spTree>
    <p:extLst>
      <p:ext uri="{BB962C8B-B14F-4D97-AF65-F5344CB8AC3E}">
        <p14:creationId xmlns:p14="http://schemas.microsoft.com/office/powerpoint/2010/main" val="37228556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a:ln/>
        </p:spPr>
      </p:sp>
      <p:sp>
        <p:nvSpPr>
          <p:cNvPr id="22531" name="Notes Placeholder 2"/>
          <p:cNvSpPr>
            <a:spLocks noGrp="1"/>
          </p:cNvSpPr>
          <p:nvPr>
            <p:ph type="body" idx="1"/>
          </p:nvPr>
        </p:nvSpPr>
        <p:spPr>
          <a:noFill/>
          <a:ln/>
        </p:spPr>
        <p:txBody>
          <a:bodyPr/>
          <a:lstStyle/>
          <a:p>
            <a:r>
              <a:rPr lang="en-US" smtClean="0">
                <a:latin typeface="Arial" charset="0"/>
                <a:ea typeface="ＭＳ Ｐゴシック" pitchFamily="26" charset="-128"/>
              </a:rPr>
              <a:t>To get us started, let’s review once again what we mean by CBME …</a:t>
            </a:r>
          </a:p>
        </p:txBody>
      </p:sp>
      <p:sp>
        <p:nvSpPr>
          <p:cNvPr id="22532" name="Slide Number Placeholder 3"/>
          <p:cNvSpPr>
            <a:spLocks noGrp="1"/>
          </p:cNvSpPr>
          <p:nvPr>
            <p:ph type="sldNum" sz="quarter" idx="5"/>
          </p:nvPr>
        </p:nvSpPr>
        <p:spPr>
          <a:noFill/>
        </p:spPr>
        <p:txBody>
          <a:bodyPr/>
          <a:lstStyle/>
          <a:p>
            <a:fld id="{7399587B-6125-4817-8D53-3538FB39EB62}" type="slidenum">
              <a:rPr lang="en-US">
                <a:solidFill>
                  <a:srgbClr val="000000"/>
                </a:solidFill>
              </a:rPr>
              <a:pPr/>
              <a:t>7</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9906A3EC-84DB-DD43-ADE0-F11766FE8BF3}" type="slidenum">
              <a:rPr lang="en-US">
                <a:latin typeface="Times New Roman" charset="0"/>
              </a:rPr>
              <a:pPr/>
              <a:t>11</a:t>
            </a:fld>
            <a:endParaRPr lang="en-US">
              <a:latin typeface="Times New Roman"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US" b="1">
                <a:latin typeface="Times New Roman" charset="0"/>
              </a:rPr>
              <a:t>Skill</a:t>
            </a:r>
            <a:r>
              <a:rPr lang="en-US">
                <a:latin typeface="Times New Roman" charset="0"/>
              </a:rPr>
              <a:t>: Experience with the task, training, knowledge, and natural talents. </a:t>
            </a:r>
          </a:p>
          <a:p>
            <a:pPr eaLnBrk="1" hangingPunct="1"/>
            <a:r>
              <a:rPr lang="en-US" b="1">
                <a:latin typeface="Times New Roman" charset="0"/>
              </a:rPr>
              <a:t>Will</a:t>
            </a:r>
            <a:r>
              <a:rPr lang="en-US">
                <a:latin typeface="Times New Roman" charset="0"/>
              </a:rPr>
              <a:t>: Desire or achieve, incentives to do task, security surrounding job, confidence in abilities, and feelings about task ("attitude")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r>
              <a:rPr lang="en-US" noProof="0" smtClean="0"/>
              <a:t>Click icon to add chart</a:t>
            </a:r>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6" name="Rectangle 3"/>
          <p:cNvSpPr>
            <a:spLocks noGrp="1" noChangeArrowheads="1"/>
          </p:cNvSpPr>
          <p:nvPr>
            <p:ph type="ftr" sz="quarter" idx="11"/>
          </p:nvPr>
        </p:nvSpPr>
        <p:spPr>
          <a:ln/>
        </p:spPr>
        <p:txBody>
          <a:bodyPr/>
          <a:lstStyle>
            <a:lvl1pPr>
              <a:defRPr/>
            </a:lvl1pPr>
          </a:lstStyle>
          <a:p>
            <a:endParaRPr lang="en-US"/>
          </a:p>
        </p:txBody>
      </p:sp>
      <p:sp>
        <p:nvSpPr>
          <p:cNvPr id="7"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Slide">
    <p:bg>
      <p:bgRef idx="1003">
        <a:schemeClr val="bg1"/>
      </p:bgRef>
    </p:bg>
    <p:spTree>
      <p:nvGrpSpPr>
        <p:cNvPr id="1" name=""/>
        <p:cNvGrpSpPr/>
        <p:nvPr/>
      </p:nvGrpSpPr>
      <p:grpSpPr>
        <a:xfrm>
          <a:off x="0" y="0"/>
          <a:ext cx="0" cy="0"/>
          <a:chOff x="0" y="0"/>
          <a:chExt cx="0" cy="0"/>
        </a:xfrm>
      </p:grpSpPr>
      <p:sp>
        <p:nvSpPr>
          <p:cNvPr id="2" name="Rectangle 1"/>
          <p:cNvSpPr/>
          <p:nvPr/>
        </p:nvSpPr>
        <p:spPr>
          <a:xfrm>
            <a:off x="63500" y="76200"/>
            <a:ext cx="9020175" cy="1219200"/>
          </a:xfrm>
          <a:prstGeom prst="rect">
            <a:avLst/>
          </a:prstGeom>
          <a:solidFill>
            <a:srgbClr val="9A121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63500" y="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46038" y="1295400"/>
            <a:ext cx="9021762" cy="7620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5" name="Rectangle 3"/>
          <p:cNvSpPr>
            <a:spLocks noGrp="1" noChangeArrowheads="1"/>
          </p:cNvSpPr>
          <p:nvPr>
            <p:ph type="ftr" sz="quarter" idx="11"/>
          </p:nvPr>
        </p:nvSpPr>
        <p:spPr>
          <a:ln/>
        </p:spPr>
        <p:txBody>
          <a:bodyPr/>
          <a:lstStyle>
            <a:lvl1pPr>
              <a:defRPr/>
            </a:lvl1pPr>
          </a:lstStyle>
          <a:p>
            <a:endParaRPr lang="en-US"/>
          </a:p>
        </p:txBody>
      </p:sp>
      <p:sp>
        <p:nvSpPr>
          <p:cNvPr id="6"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6" name="Rectangle 3"/>
          <p:cNvSpPr>
            <a:spLocks noGrp="1" noChangeArrowheads="1"/>
          </p:cNvSpPr>
          <p:nvPr>
            <p:ph type="ftr" sz="quarter" idx="11"/>
          </p:nvPr>
        </p:nvSpPr>
        <p:spPr>
          <a:ln/>
        </p:spPr>
        <p:txBody>
          <a:bodyPr/>
          <a:lstStyle>
            <a:lvl1pPr>
              <a:defRPr/>
            </a:lvl1pPr>
          </a:lstStyle>
          <a:p>
            <a:endParaRPr lang="en-US"/>
          </a:p>
        </p:txBody>
      </p:sp>
      <p:sp>
        <p:nvSpPr>
          <p:cNvPr id="7"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8" name="Rectangle 3"/>
          <p:cNvSpPr>
            <a:spLocks noGrp="1" noChangeArrowheads="1"/>
          </p:cNvSpPr>
          <p:nvPr>
            <p:ph type="ftr" sz="quarter" idx="11"/>
          </p:nvPr>
        </p:nvSpPr>
        <p:spPr>
          <a:ln/>
        </p:spPr>
        <p:txBody>
          <a:bodyPr/>
          <a:lstStyle>
            <a:lvl1pPr>
              <a:defRPr/>
            </a:lvl1pPr>
          </a:lstStyle>
          <a:p>
            <a:endParaRPr lang="en-US"/>
          </a:p>
        </p:txBody>
      </p:sp>
      <p:sp>
        <p:nvSpPr>
          <p:cNvPr id="9"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4" name="Rectangle 3"/>
          <p:cNvSpPr>
            <a:spLocks noGrp="1" noChangeArrowheads="1"/>
          </p:cNvSpPr>
          <p:nvPr>
            <p:ph type="ftr" sz="quarter" idx="11"/>
          </p:nvPr>
        </p:nvSpPr>
        <p:spPr>
          <a:ln/>
        </p:spPr>
        <p:txBody>
          <a:bodyPr/>
          <a:lstStyle>
            <a:lvl1pPr>
              <a:defRPr/>
            </a:lvl1pPr>
          </a:lstStyle>
          <a:p>
            <a:endParaRPr lang="en-US"/>
          </a:p>
        </p:txBody>
      </p:sp>
      <p:sp>
        <p:nvSpPr>
          <p:cNvPr id="5"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3" name="Rectangle 3"/>
          <p:cNvSpPr>
            <a:spLocks noGrp="1" noChangeArrowheads="1"/>
          </p:cNvSpPr>
          <p:nvPr>
            <p:ph type="ftr" sz="quarter" idx="11"/>
          </p:nvPr>
        </p:nvSpPr>
        <p:spPr>
          <a:ln/>
        </p:spPr>
        <p:txBody>
          <a:bodyPr/>
          <a:lstStyle>
            <a:lvl1pPr>
              <a:defRPr/>
            </a:lvl1pPr>
          </a:lstStyle>
          <a:p>
            <a:endParaRPr lang="en-US"/>
          </a:p>
        </p:txBody>
      </p:sp>
      <p:sp>
        <p:nvSpPr>
          <p:cNvPr id="4"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6" name="Rectangle 3"/>
          <p:cNvSpPr>
            <a:spLocks noGrp="1" noChangeArrowheads="1"/>
          </p:cNvSpPr>
          <p:nvPr>
            <p:ph type="ftr" sz="quarter" idx="11"/>
          </p:nvPr>
        </p:nvSpPr>
        <p:spPr>
          <a:ln/>
        </p:spPr>
        <p:txBody>
          <a:bodyPr/>
          <a:lstStyle>
            <a:lvl1pPr>
              <a:defRPr/>
            </a:lvl1pPr>
          </a:lstStyle>
          <a:p>
            <a:endParaRPr lang="en-US"/>
          </a:p>
        </p:txBody>
      </p:sp>
      <p:sp>
        <p:nvSpPr>
          <p:cNvPr id="7"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fld id="{947526FC-498A-B340-87C0-547BCC9A9DFA}" type="datetimeFigureOut">
              <a:rPr lang="en-US" smtClean="0"/>
              <a:t>12/3/2013</a:t>
            </a:fld>
            <a:endParaRPr lang="en-US"/>
          </a:p>
        </p:txBody>
      </p:sp>
      <p:sp>
        <p:nvSpPr>
          <p:cNvPr id="6" name="Rectangle 3"/>
          <p:cNvSpPr>
            <a:spLocks noGrp="1" noChangeArrowheads="1"/>
          </p:cNvSpPr>
          <p:nvPr>
            <p:ph type="ftr" sz="quarter" idx="11"/>
          </p:nvPr>
        </p:nvSpPr>
        <p:spPr>
          <a:ln/>
        </p:spPr>
        <p:txBody>
          <a:bodyPr/>
          <a:lstStyle>
            <a:lvl1pPr>
              <a:defRPr/>
            </a:lvl1pPr>
          </a:lstStyle>
          <a:p>
            <a:endParaRPr lang="en-US"/>
          </a:p>
        </p:txBody>
      </p:sp>
      <p:sp>
        <p:nvSpPr>
          <p:cNvPr id="7" name="Rectangle 4"/>
          <p:cNvSpPr>
            <a:spLocks noGrp="1" noChangeArrowheads="1"/>
          </p:cNvSpPr>
          <p:nvPr>
            <p:ph type="sldNum" sz="quarter" idx="12"/>
          </p:nvPr>
        </p:nvSpPr>
        <p:spPr>
          <a:ln/>
        </p:spPr>
        <p:txBody>
          <a:bodyPr/>
          <a:lstStyle>
            <a:lvl1pPr>
              <a:defRPr/>
            </a:lvl1pPr>
          </a:lstStyle>
          <a:p>
            <a:fld id="{7EA62CC8-0281-8545-813D-DB0FBC409F49}" type="slidenum">
              <a:rPr lang="en-US" smtClean="0"/>
              <a:t>‹#›</a:t>
            </a:fld>
            <a:endParaRPr lang="en-US"/>
          </a:p>
        </p:txBody>
      </p:sp>
    </p:spTree>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144D"/>
            </a:gs>
            <a:gs pos="100000">
              <a:srgbClr val="042BA6"/>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b="0"/>
            </a:lvl1pPr>
          </a:lstStyle>
          <a:p>
            <a:fld id="{947526FC-498A-B340-87C0-547BCC9A9DFA}" type="datetimeFigureOut">
              <a:rPr lang="en-US" smtClean="0"/>
              <a:t>12/3/2013</a:t>
            </a:fld>
            <a:endParaRPr lang="en-US"/>
          </a:p>
        </p:txBody>
      </p:sp>
      <p:sp>
        <p:nvSpPr>
          <p:cNvPr id="4099"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b="0"/>
            </a:lvl1pPr>
          </a:lstStyle>
          <a:p>
            <a:endParaRPr lang="en-US"/>
          </a:p>
        </p:txBody>
      </p:sp>
      <p:sp>
        <p:nvSpPr>
          <p:cNvPr id="4100"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b="0"/>
            </a:lvl1pPr>
          </a:lstStyle>
          <a:p>
            <a:fld id="{7EA62CC8-0281-8545-813D-DB0FBC409F49}" type="slidenum">
              <a:rPr lang="en-US" smtClean="0"/>
              <a:t>‹#›</a:t>
            </a:fld>
            <a:endParaRPr lang="en-US"/>
          </a:p>
        </p:txBody>
      </p:sp>
      <p:sp>
        <p:nvSpPr>
          <p:cNvPr id="45061"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5062"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5063" name="Picture 8" descr="PENN logo with blue background"/>
          <p:cNvPicPr>
            <a:picLocks noChangeAspect="1" noChangeArrowheads="1"/>
          </p:cNvPicPr>
          <p:nvPr/>
        </p:nvPicPr>
        <p:blipFill>
          <a:blip r:embed="rId16"/>
          <a:srcRect/>
          <a:stretch>
            <a:fillRect/>
          </a:stretch>
        </p:blipFill>
        <p:spPr bwMode="auto">
          <a:xfrm>
            <a:off x="8458200" y="6253163"/>
            <a:ext cx="685800" cy="6048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blinds dir="vert"/>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SzPct val="10000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100000"/>
        <a:buChar char="•"/>
        <a:defRPr sz="2800">
          <a:solidFill>
            <a:schemeClr val="tx1"/>
          </a:solidFill>
          <a:latin typeface="+mn-lt"/>
        </a:defRPr>
      </a:lvl2pPr>
      <a:lvl3pPr marL="1143000" indent="-228600" algn="l" rtl="0" eaLnBrk="1" fontAlgn="base" hangingPunct="1">
        <a:spcBef>
          <a:spcPct val="20000"/>
        </a:spcBef>
        <a:spcAft>
          <a:spcPct val="0"/>
        </a:spcAft>
        <a:buSzPct val="100000"/>
        <a:buChar char="•"/>
        <a:defRPr sz="2400">
          <a:solidFill>
            <a:schemeClr val="tx1"/>
          </a:solidFill>
          <a:latin typeface="+mn-lt"/>
        </a:defRPr>
      </a:lvl3pPr>
      <a:lvl4pPr marL="1600200" indent="-228600" algn="l" rtl="0" eaLnBrk="1" fontAlgn="base" hangingPunct="1">
        <a:spcBef>
          <a:spcPct val="20000"/>
        </a:spcBef>
        <a:spcAft>
          <a:spcPct val="0"/>
        </a:spcAft>
        <a:buSzPct val="100000"/>
        <a:buChar char="•"/>
        <a:defRPr sz="2000">
          <a:solidFill>
            <a:schemeClr val="tx1"/>
          </a:solidFill>
          <a:latin typeface="+mn-lt"/>
        </a:defRPr>
      </a:lvl4pPr>
      <a:lvl5pPr marL="2057400" indent="-228600" algn="l" rtl="0" eaLnBrk="1" fontAlgn="base" hangingPunct="1">
        <a:spcBef>
          <a:spcPct val="20000"/>
        </a:spcBef>
        <a:spcAft>
          <a:spcPct val="0"/>
        </a:spcAft>
        <a:buSzPct val="100000"/>
        <a:buChar char="•"/>
        <a:defRPr sz="2000">
          <a:solidFill>
            <a:schemeClr val="tx1"/>
          </a:solidFill>
          <a:latin typeface="+mn-lt"/>
        </a:defRPr>
      </a:lvl5pPr>
      <a:lvl6pPr marL="2514600" indent="-228600" algn="l" rtl="0" eaLnBrk="1" fontAlgn="base" hangingPunct="1">
        <a:spcBef>
          <a:spcPct val="20000"/>
        </a:spcBef>
        <a:spcAft>
          <a:spcPct val="0"/>
        </a:spcAft>
        <a:buSzPct val="100000"/>
        <a:buChar char="•"/>
        <a:defRPr sz="2000">
          <a:solidFill>
            <a:schemeClr val="tx1"/>
          </a:solidFill>
          <a:latin typeface="+mn-lt"/>
        </a:defRPr>
      </a:lvl6pPr>
      <a:lvl7pPr marL="2971800" indent="-228600" algn="l" rtl="0" eaLnBrk="1" fontAlgn="base" hangingPunct="1">
        <a:spcBef>
          <a:spcPct val="20000"/>
        </a:spcBef>
        <a:spcAft>
          <a:spcPct val="0"/>
        </a:spcAft>
        <a:buSzPct val="100000"/>
        <a:buChar char="•"/>
        <a:defRPr sz="2000">
          <a:solidFill>
            <a:schemeClr val="tx1"/>
          </a:solidFill>
          <a:latin typeface="+mn-lt"/>
        </a:defRPr>
      </a:lvl7pPr>
      <a:lvl8pPr marL="3429000" indent="-228600" algn="l" rtl="0" eaLnBrk="1" fontAlgn="base" hangingPunct="1">
        <a:spcBef>
          <a:spcPct val="20000"/>
        </a:spcBef>
        <a:spcAft>
          <a:spcPct val="0"/>
        </a:spcAft>
        <a:buSzPct val="100000"/>
        <a:buChar char="•"/>
        <a:defRPr sz="2000">
          <a:solidFill>
            <a:schemeClr val="tx1"/>
          </a:solidFill>
          <a:latin typeface="+mn-lt"/>
        </a:defRPr>
      </a:lvl8pPr>
      <a:lvl9pPr marL="3886200" indent="-228600" algn="l" rtl="0" eaLnBrk="1" fontAlgn="base" hangingPunct="1">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Role of Program Directors in Promoting Clinical Competence</a:t>
            </a:r>
            <a:br>
              <a:rPr lang="en-US" dirty="0" smtClean="0"/>
            </a:br>
            <a:endParaRPr lang="en-US" dirty="0"/>
          </a:p>
        </p:txBody>
      </p:sp>
      <p:sp>
        <p:nvSpPr>
          <p:cNvPr id="4" name="TextBox 3"/>
          <p:cNvSpPr txBox="1"/>
          <p:nvPr/>
        </p:nvSpPr>
        <p:spPr>
          <a:xfrm>
            <a:off x="1165412" y="4015473"/>
            <a:ext cx="7022353" cy="1631216"/>
          </a:xfrm>
          <a:prstGeom prst="rect">
            <a:avLst/>
          </a:prstGeom>
          <a:noFill/>
        </p:spPr>
        <p:txBody>
          <a:bodyPr wrap="square" rtlCol="0">
            <a:spAutoFit/>
          </a:bodyPr>
          <a:lstStyle/>
          <a:p>
            <a:pPr algn="ctr"/>
            <a:r>
              <a:rPr lang="en-US" sz="2800" dirty="0" smtClean="0"/>
              <a:t>Lisa M Bellini, MD</a:t>
            </a:r>
          </a:p>
          <a:p>
            <a:pPr algn="ctr"/>
            <a:r>
              <a:rPr lang="en-US" sz="2400" dirty="0" smtClean="0"/>
              <a:t>Vice Chair for Education</a:t>
            </a:r>
          </a:p>
          <a:p>
            <a:pPr algn="ctr"/>
            <a:r>
              <a:rPr lang="en-US" sz="2400" dirty="0" smtClean="0"/>
              <a:t> Department of Medicine</a:t>
            </a:r>
          </a:p>
          <a:p>
            <a:pPr algn="ctr"/>
            <a:r>
              <a:rPr lang="en-US" sz="2400" dirty="0" smtClean="0"/>
              <a:t>Perelman School of Medicine</a:t>
            </a:r>
            <a:endParaRPr lang="en-US" sz="2400" dirty="0"/>
          </a:p>
        </p:txBody>
      </p:sp>
    </p:spTree>
    <p:extLst>
      <p:ext uri="{BB962C8B-B14F-4D97-AF65-F5344CB8AC3E}">
        <p14:creationId xmlns:p14="http://schemas.microsoft.com/office/powerpoint/2010/main" val="1290680632"/>
      </p:ext>
    </p:extLst>
  </p:cSld>
  <p:clrMapOvr>
    <a:masterClrMapping/>
  </p:clrMapOvr>
  <p:transition>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7200" y="2057400"/>
            <a:ext cx="2438400" cy="2339102"/>
          </a:xfrm>
          <a:prstGeom prst="rect">
            <a:avLst/>
          </a:prstGeom>
          <a:solidFill>
            <a:schemeClr val="tx2">
              <a:lumMod val="20000"/>
              <a:lumOff val="80000"/>
            </a:schemeClr>
          </a:solidFill>
          <a:ln w="25400" cmpd="sng">
            <a:solidFill>
              <a:schemeClr val="tx1"/>
            </a:solidFill>
          </a:ln>
        </p:spPr>
        <p:txBody>
          <a:bodyPr>
            <a:spAutoFit/>
          </a:bodyPr>
          <a:lstStyle>
            <a:lvl1pPr eaLnBrk="0" hangingPunct="0">
              <a:defRPr sz="1400">
                <a:solidFill>
                  <a:schemeClr val="bg1"/>
                </a:solidFill>
                <a:latin typeface="Arial" charset="0"/>
                <a:ea typeface="ＭＳ Ｐゴシック" pitchFamily="-1" charset="-128"/>
              </a:defRPr>
            </a:lvl1pPr>
            <a:lvl2pPr marL="37931725" indent="-37474525" eaLnBrk="0" hangingPunct="0">
              <a:defRPr sz="1400">
                <a:solidFill>
                  <a:schemeClr val="bg1"/>
                </a:solidFill>
                <a:latin typeface="Arial" charset="0"/>
                <a:ea typeface="ＭＳ Ｐゴシック" pitchFamily="-1" charset="-128"/>
              </a:defRPr>
            </a:lvl2pPr>
            <a:lvl3pPr eaLnBrk="0" hangingPunct="0">
              <a:defRPr sz="1400">
                <a:solidFill>
                  <a:schemeClr val="bg1"/>
                </a:solidFill>
                <a:latin typeface="Arial" charset="0"/>
                <a:ea typeface="ＭＳ Ｐゴシック" pitchFamily="-1" charset="-128"/>
              </a:defRPr>
            </a:lvl3pPr>
            <a:lvl4pPr eaLnBrk="0" hangingPunct="0">
              <a:defRPr sz="1400">
                <a:solidFill>
                  <a:schemeClr val="bg1"/>
                </a:solidFill>
                <a:latin typeface="Arial" charset="0"/>
                <a:ea typeface="ＭＳ Ｐゴシック" pitchFamily="-1" charset="-128"/>
              </a:defRPr>
            </a:lvl4pPr>
            <a:lvl5pPr eaLnBrk="0" hangingPunct="0">
              <a:defRPr sz="1400">
                <a:solidFill>
                  <a:schemeClr val="bg1"/>
                </a:solidFill>
                <a:latin typeface="Arial" charset="0"/>
                <a:ea typeface="ＭＳ Ｐゴシック" pitchFamily="-1" charset="-128"/>
              </a:defRPr>
            </a:lvl5pPr>
            <a:lvl6pPr marL="457200" eaLnBrk="0" fontAlgn="base" hangingPunct="0">
              <a:spcBef>
                <a:spcPct val="0"/>
              </a:spcBef>
              <a:spcAft>
                <a:spcPct val="0"/>
              </a:spcAft>
              <a:defRPr sz="1400">
                <a:solidFill>
                  <a:schemeClr val="bg1"/>
                </a:solidFill>
                <a:latin typeface="Arial" charset="0"/>
                <a:ea typeface="ＭＳ Ｐゴシック" pitchFamily="-1" charset="-128"/>
              </a:defRPr>
            </a:lvl6pPr>
            <a:lvl7pPr marL="914400" eaLnBrk="0" fontAlgn="base" hangingPunct="0">
              <a:spcBef>
                <a:spcPct val="0"/>
              </a:spcBef>
              <a:spcAft>
                <a:spcPct val="0"/>
              </a:spcAft>
              <a:defRPr sz="1400">
                <a:solidFill>
                  <a:schemeClr val="bg1"/>
                </a:solidFill>
                <a:latin typeface="Arial" charset="0"/>
                <a:ea typeface="ＭＳ Ｐゴシック" pitchFamily="-1" charset="-128"/>
              </a:defRPr>
            </a:lvl7pPr>
            <a:lvl8pPr marL="1371600" eaLnBrk="0" fontAlgn="base" hangingPunct="0">
              <a:spcBef>
                <a:spcPct val="0"/>
              </a:spcBef>
              <a:spcAft>
                <a:spcPct val="0"/>
              </a:spcAft>
              <a:defRPr sz="1400">
                <a:solidFill>
                  <a:schemeClr val="bg1"/>
                </a:solidFill>
                <a:latin typeface="Arial" charset="0"/>
                <a:ea typeface="ＭＳ Ｐゴシック" pitchFamily="-1" charset="-128"/>
              </a:defRPr>
            </a:lvl8pPr>
            <a:lvl9pPr marL="1828800" eaLnBrk="0" fontAlgn="base" hangingPunct="0">
              <a:spcBef>
                <a:spcPct val="0"/>
              </a:spcBef>
              <a:spcAft>
                <a:spcPct val="0"/>
              </a:spcAft>
              <a:defRPr sz="1400">
                <a:solidFill>
                  <a:schemeClr val="bg1"/>
                </a:solidFill>
                <a:latin typeface="Arial" charset="0"/>
                <a:ea typeface="ＭＳ Ｐゴシック" pitchFamily="-1" charset="-128"/>
              </a:defRPr>
            </a:lvl9pPr>
          </a:lstStyle>
          <a:p>
            <a:pPr algn="ctr" eaLnBrk="1" hangingPunct="1">
              <a:defRPr/>
            </a:pPr>
            <a:r>
              <a:rPr lang="en-US" sz="1600" dirty="0">
                <a:solidFill>
                  <a:srgbClr val="000000"/>
                </a:solidFill>
              </a:rPr>
              <a:t>Assessments </a:t>
            </a:r>
            <a:r>
              <a:rPr lang="en-US" sz="1600" b="1" i="1" dirty="0">
                <a:solidFill>
                  <a:srgbClr val="000000"/>
                </a:solidFill>
              </a:rPr>
              <a:t>within</a:t>
            </a:r>
            <a:r>
              <a:rPr lang="en-US" sz="1600" dirty="0">
                <a:solidFill>
                  <a:srgbClr val="000000"/>
                </a:solidFill>
              </a:rPr>
              <a:t> Program:</a:t>
            </a:r>
          </a:p>
          <a:p>
            <a:pPr eaLnBrk="1" hangingPunct="1">
              <a:buFont typeface="Arial" charset="0"/>
              <a:buChar char="•"/>
              <a:defRPr/>
            </a:pPr>
            <a:r>
              <a:rPr lang="en-US" sz="1600" dirty="0">
                <a:solidFill>
                  <a:srgbClr val="000000"/>
                </a:solidFill>
              </a:rPr>
              <a:t> Direct observations</a:t>
            </a:r>
          </a:p>
          <a:p>
            <a:pPr eaLnBrk="1" hangingPunct="1">
              <a:buFont typeface="Arial" charset="0"/>
              <a:buChar char="•"/>
              <a:defRPr/>
            </a:pPr>
            <a:r>
              <a:rPr lang="en-US" sz="1600" dirty="0">
                <a:solidFill>
                  <a:srgbClr val="000000"/>
                </a:solidFill>
              </a:rPr>
              <a:t> </a:t>
            </a:r>
            <a:r>
              <a:rPr lang="en-US" sz="1600" dirty="0" smtClean="0">
                <a:solidFill>
                  <a:srgbClr val="000000"/>
                </a:solidFill>
              </a:rPr>
              <a:t>Audit/performance </a:t>
            </a:r>
            <a:r>
              <a:rPr lang="en-US" sz="1600" dirty="0">
                <a:solidFill>
                  <a:srgbClr val="000000"/>
                </a:solidFill>
              </a:rPr>
              <a:t>data</a:t>
            </a:r>
          </a:p>
          <a:p>
            <a:pPr eaLnBrk="1" hangingPunct="1">
              <a:buFont typeface="Arial" charset="0"/>
              <a:buChar char="•"/>
              <a:defRPr/>
            </a:pPr>
            <a:r>
              <a:rPr lang="en-US" sz="1600" dirty="0">
                <a:solidFill>
                  <a:srgbClr val="000000"/>
                </a:solidFill>
              </a:rPr>
              <a:t> Multi-source FB</a:t>
            </a:r>
          </a:p>
          <a:p>
            <a:pPr eaLnBrk="1" hangingPunct="1">
              <a:buFont typeface="Arial" charset="0"/>
              <a:buChar char="•"/>
              <a:defRPr/>
            </a:pPr>
            <a:r>
              <a:rPr lang="en-US" sz="1600" dirty="0">
                <a:solidFill>
                  <a:srgbClr val="000000"/>
                </a:solidFill>
              </a:rPr>
              <a:t> Simulation</a:t>
            </a:r>
          </a:p>
          <a:p>
            <a:pPr eaLnBrk="1" hangingPunct="1">
              <a:buFont typeface="Arial" charset="0"/>
              <a:buChar char="•"/>
              <a:defRPr/>
            </a:pPr>
            <a:r>
              <a:rPr lang="en-US" sz="1600" dirty="0">
                <a:solidFill>
                  <a:srgbClr val="000000"/>
                </a:solidFill>
              </a:rPr>
              <a:t> </a:t>
            </a:r>
            <a:r>
              <a:rPr lang="en-US" sz="1600" dirty="0" err="1" smtClean="0">
                <a:solidFill>
                  <a:srgbClr val="000000"/>
                </a:solidFill>
              </a:rPr>
              <a:t>ITExam</a:t>
            </a:r>
            <a:endParaRPr lang="en-US" sz="1600" dirty="0" smtClean="0">
              <a:solidFill>
                <a:srgbClr val="000000"/>
              </a:solidFill>
            </a:endParaRPr>
          </a:p>
          <a:p>
            <a:pPr eaLnBrk="1" hangingPunct="1">
              <a:buFont typeface="Arial" charset="0"/>
              <a:buChar char="•"/>
              <a:defRPr/>
            </a:pPr>
            <a:r>
              <a:rPr lang="en-US" sz="1600" smtClean="0">
                <a:solidFill>
                  <a:srgbClr val="000000"/>
                </a:solidFill>
              </a:rPr>
              <a:t> Procedure </a:t>
            </a:r>
            <a:r>
              <a:rPr lang="en-US" sz="1600" dirty="0" smtClean="0">
                <a:solidFill>
                  <a:srgbClr val="000000"/>
                </a:solidFill>
              </a:rPr>
              <a:t>logs</a:t>
            </a:r>
            <a:endParaRPr lang="en-US" sz="1600" dirty="0">
              <a:solidFill>
                <a:srgbClr val="000000"/>
              </a:solidFill>
            </a:endParaRPr>
          </a:p>
          <a:p>
            <a:pPr eaLnBrk="1" hangingPunct="1">
              <a:buFont typeface="Arial" charset="0"/>
              <a:buChar char="•"/>
              <a:defRPr/>
            </a:pPr>
            <a:endParaRPr lang="en-US" sz="1800" dirty="0">
              <a:solidFill>
                <a:srgbClr val="000000"/>
              </a:solidFill>
            </a:endParaRPr>
          </a:p>
        </p:txBody>
      </p:sp>
      <p:sp>
        <p:nvSpPr>
          <p:cNvPr id="6" name="Trapezoid 5"/>
          <p:cNvSpPr/>
          <p:nvPr/>
        </p:nvSpPr>
        <p:spPr>
          <a:xfrm rot="5400000">
            <a:off x="2767013" y="2185987"/>
            <a:ext cx="2586038" cy="2328863"/>
          </a:xfrm>
          <a:prstGeom prst="trapezoid">
            <a:avLst>
              <a:gd name="adj" fmla="val 39331"/>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2" name="TextBox 6"/>
          <p:cNvSpPr txBox="1">
            <a:spLocks noChangeArrowheads="1"/>
          </p:cNvSpPr>
          <p:nvPr/>
        </p:nvSpPr>
        <p:spPr bwMode="auto">
          <a:xfrm>
            <a:off x="2928938" y="2890838"/>
            <a:ext cx="21002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a:solidFill>
                  <a:srgbClr val="000000"/>
                </a:solidFill>
              </a:rPr>
              <a:t>CCC: Judgment and Synthesis</a:t>
            </a:r>
          </a:p>
        </p:txBody>
      </p:sp>
      <p:sp>
        <p:nvSpPr>
          <p:cNvPr id="8" name="Rounded Rectangle 7"/>
          <p:cNvSpPr/>
          <p:nvPr/>
        </p:nvSpPr>
        <p:spPr>
          <a:xfrm>
            <a:off x="762000" y="114300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4" name="TextBox 8"/>
          <p:cNvSpPr txBox="1">
            <a:spLocks noChangeArrowheads="1"/>
          </p:cNvSpPr>
          <p:nvPr/>
        </p:nvSpPr>
        <p:spPr bwMode="auto">
          <a:xfrm>
            <a:off x="762000" y="1225550"/>
            <a:ext cx="1905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Learners</a:t>
            </a:r>
          </a:p>
        </p:txBody>
      </p:sp>
      <p:sp>
        <p:nvSpPr>
          <p:cNvPr id="12" name="Down Arrow 11"/>
          <p:cNvSpPr/>
          <p:nvPr/>
        </p:nvSpPr>
        <p:spPr>
          <a:xfrm>
            <a:off x="1524000" y="1676400"/>
            <a:ext cx="236538" cy="381000"/>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3" name="Rounded Rectangle 12"/>
          <p:cNvSpPr/>
          <p:nvPr/>
        </p:nvSpPr>
        <p:spPr>
          <a:xfrm>
            <a:off x="688975" y="4953000"/>
            <a:ext cx="1905000" cy="6461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7" name="TextBox 13"/>
          <p:cNvSpPr txBox="1">
            <a:spLocks noChangeArrowheads="1"/>
          </p:cNvSpPr>
          <p:nvPr/>
        </p:nvSpPr>
        <p:spPr bwMode="auto">
          <a:xfrm>
            <a:off x="688975" y="49530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Faculty, PDs and others</a:t>
            </a:r>
          </a:p>
        </p:txBody>
      </p:sp>
      <p:sp>
        <p:nvSpPr>
          <p:cNvPr id="15" name="Down Arrow 14"/>
          <p:cNvSpPr/>
          <p:nvPr/>
        </p:nvSpPr>
        <p:spPr>
          <a:xfrm flipV="1">
            <a:off x="1524000" y="4643438"/>
            <a:ext cx="236538" cy="309562"/>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6" name="Rounded Rectangle 15"/>
          <p:cNvSpPr/>
          <p:nvPr/>
        </p:nvSpPr>
        <p:spPr>
          <a:xfrm>
            <a:off x="304800" y="685800"/>
            <a:ext cx="4953000" cy="5715000"/>
          </a:xfrm>
          <a:prstGeom prst="roundRect">
            <a:avLst/>
          </a:prstGeom>
          <a:noFill/>
          <a:ln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0" name="Bent-Up Arrow 19"/>
          <p:cNvSpPr/>
          <p:nvPr/>
        </p:nvSpPr>
        <p:spPr>
          <a:xfrm flipV="1">
            <a:off x="5260975" y="3319463"/>
            <a:ext cx="2286000" cy="990600"/>
          </a:xfrm>
          <a:prstGeom prst="bentUpArrow">
            <a:avLst>
              <a:gd name="adj1" fmla="val 36722"/>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1" name="Bent-Up Arrow 20"/>
          <p:cNvSpPr/>
          <p:nvPr/>
        </p:nvSpPr>
        <p:spPr>
          <a:xfrm>
            <a:off x="5260975" y="2359025"/>
            <a:ext cx="2286000" cy="990600"/>
          </a:xfrm>
          <a:prstGeom prst="bentUpArrow">
            <a:avLst>
              <a:gd name="adj1" fmla="val 38187"/>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2" name="Oval 21"/>
          <p:cNvSpPr/>
          <p:nvPr/>
        </p:nvSpPr>
        <p:spPr>
          <a:xfrm>
            <a:off x="6248400" y="685800"/>
            <a:ext cx="2057400" cy="1304925"/>
          </a:xfrm>
          <a:prstGeom prst="ellipse">
            <a:avLst/>
          </a:prstGeom>
          <a:solidFill>
            <a:schemeClr val="accent5">
              <a:lumMod val="95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23" name="TextBox 22"/>
          <p:cNvSpPr txBox="1">
            <a:spLocks noChangeArrowheads="1"/>
          </p:cNvSpPr>
          <p:nvPr/>
        </p:nvSpPr>
        <p:spPr bwMode="auto">
          <a:xfrm>
            <a:off x="6416675" y="947738"/>
            <a:ext cx="17494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Accreditation:</a:t>
            </a:r>
          </a:p>
          <a:p>
            <a:pPr algn="ctr" eaLnBrk="1" hangingPunct="1"/>
            <a:r>
              <a:rPr lang="en-US" sz="1800" b="1">
                <a:solidFill>
                  <a:srgbClr val="000000"/>
                </a:solidFill>
              </a:rPr>
              <a:t>ACGME/RRC</a:t>
            </a:r>
          </a:p>
        </p:txBody>
      </p:sp>
      <p:sp>
        <p:nvSpPr>
          <p:cNvPr id="24" name="TextBox 23"/>
          <p:cNvSpPr txBox="1"/>
          <p:nvPr/>
        </p:nvSpPr>
        <p:spPr>
          <a:xfrm>
            <a:off x="5257800" y="2971800"/>
            <a:ext cx="2209800" cy="400050"/>
          </a:xfrm>
          <a:prstGeom prst="rect">
            <a:avLst/>
          </a:prstGeom>
          <a:noFill/>
        </p:spPr>
        <p:txBody>
          <a:bodyPr>
            <a:spAutoFit/>
          </a:bodyPr>
          <a:lstStyle/>
          <a:p>
            <a:pPr algn="ctr">
              <a:defRPr/>
            </a:pPr>
            <a:r>
              <a:rPr lang="en-US" sz="2000" b="1" i="1" dirty="0">
                <a:solidFill>
                  <a:srgbClr val="000000"/>
                </a:solidFill>
                <a:latin typeface="Arial" pitchFamily="-1" charset="0"/>
                <a:ea typeface="+mn-ea"/>
                <a:cs typeface="ＭＳ Ｐゴシック" pitchFamily="-1" charset="-128"/>
              </a:rPr>
              <a:t>Reporting</a:t>
            </a:r>
          </a:p>
        </p:txBody>
      </p:sp>
      <p:sp>
        <p:nvSpPr>
          <p:cNvPr id="25" name="TextBox 24"/>
          <p:cNvSpPr txBox="1"/>
          <p:nvPr/>
        </p:nvSpPr>
        <p:spPr>
          <a:xfrm>
            <a:off x="5257800" y="3352800"/>
            <a:ext cx="2209800" cy="400050"/>
          </a:xfrm>
          <a:prstGeom prst="rect">
            <a:avLst/>
          </a:prstGeom>
          <a:noFill/>
        </p:spPr>
        <p:txBody>
          <a:bodyPr>
            <a:spAutoFit/>
          </a:bodyPr>
          <a:lstStyle/>
          <a:p>
            <a:pPr algn="ctr">
              <a:defRPr/>
            </a:pPr>
            <a:r>
              <a:rPr lang="en-US" sz="2000" b="1" i="1" dirty="0">
                <a:solidFill>
                  <a:srgbClr val="000000"/>
                </a:solidFill>
                <a:latin typeface="Arial" pitchFamily="-1" charset="0"/>
                <a:ea typeface="+mn-ea"/>
                <a:cs typeface="ＭＳ Ｐゴシック" pitchFamily="-1" charset="-128"/>
              </a:rPr>
              <a:t>Milestones</a:t>
            </a:r>
          </a:p>
        </p:txBody>
      </p:sp>
      <p:sp>
        <p:nvSpPr>
          <p:cNvPr id="94226" name="TextBox 25"/>
          <p:cNvSpPr txBox="1">
            <a:spLocks noChangeArrowheads="1"/>
          </p:cNvSpPr>
          <p:nvPr/>
        </p:nvSpPr>
        <p:spPr bwMode="auto">
          <a:xfrm>
            <a:off x="5943600" y="1990725"/>
            <a:ext cx="2743200" cy="368300"/>
          </a:xfrm>
          <a:prstGeom prst="rect">
            <a:avLst/>
          </a:prstGeom>
          <a:solidFill>
            <a:srgbClr val="FF3300"/>
          </a:solidFill>
          <a:ln w="12700">
            <a:solidFill>
              <a:srgbClr val="FF0000"/>
            </a:solidFill>
            <a:miter lim="800000"/>
            <a:headEnd/>
            <a:tailEnd/>
          </a:ln>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a:solidFill>
                  <a:srgbClr val="000000"/>
                </a:solidFill>
              </a:rPr>
              <a:t>Program Aggregation</a:t>
            </a:r>
          </a:p>
        </p:txBody>
      </p:sp>
      <p:grpSp>
        <p:nvGrpSpPr>
          <p:cNvPr id="94227" name="Group 22"/>
          <p:cNvGrpSpPr>
            <a:grpSpLocks/>
          </p:cNvGrpSpPr>
          <p:nvPr/>
        </p:nvGrpSpPr>
        <p:grpSpPr bwMode="auto">
          <a:xfrm>
            <a:off x="5943600" y="4273550"/>
            <a:ext cx="2743200" cy="1614488"/>
            <a:chOff x="5943600" y="4273550"/>
            <a:chExt cx="2743200" cy="1614488"/>
          </a:xfrm>
        </p:grpSpPr>
        <p:sp>
          <p:nvSpPr>
            <p:cNvPr id="27" name="Oval 26"/>
            <p:cNvSpPr/>
            <p:nvPr/>
          </p:nvSpPr>
          <p:spPr>
            <a:xfrm>
              <a:off x="6248400" y="4664075"/>
              <a:ext cx="2211388" cy="1223963"/>
            </a:xfrm>
            <a:prstGeom prst="ellipse">
              <a:avLst/>
            </a:prstGeom>
            <a:solidFill>
              <a:schemeClr val="accent5">
                <a:lumMod val="95000"/>
                <a:alpha val="50000"/>
              </a:schemeClr>
            </a:solidFill>
            <a:ln>
              <a:solidFill>
                <a:schemeClr val="accent6"/>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64532" name="TextBox 27"/>
            <p:cNvSpPr txBox="1">
              <a:spLocks noChangeArrowheads="1"/>
            </p:cNvSpPr>
            <p:nvPr/>
          </p:nvSpPr>
          <p:spPr bwMode="auto">
            <a:xfrm>
              <a:off x="6453188" y="4932363"/>
              <a:ext cx="1852612" cy="646112"/>
            </a:xfrm>
            <a:prstGeom prst="rect">
              <a:avLst/>
            </a:prstGeom>
            <a:noFill/>
            <a:ln w="9525">
              <a:noFill/>
              <a:miter lim="800000"/>
              <a:headEnd/>
              <a:tailEnd/>
            </a:ln>
            <a:effectLst/>
          </p:spPr>
          <p:txBody>
            <a:bodyPr>
              <a:spAutoFit/>
            </a:bodyPr>
            <a:lstStyle/>
            <a:p>
              <a:pPr algn="ctr">
                <a:defRPr/>
              </a:pPr>
              <a:r>
                <a:rPr lang="en-US" sz="1800" b="1" dirty="0">
                  <a:solidFill>
                    <a:srgbClr val="000000">
                      <a:alpha val="49000"/>
                    </a:srgbClr>
                  </a:solidFill>
                  <a:latin typeface="Arial" pitchFamily="-1" charset="0"/>
                  <a:ea typeface="ＭＳ Ｐゴシック" pitchFamily="-1" charset="-128"/>
                  <a:cs typeface="ＭＳ Ｐゴシック" pitchFamily="-1" charset="-128"/>
                </a:rPr>
                <a:t>Certification</a:t>
              </a:r>
            </a:p>
            <a:p>
              <a:pPr algn="ctr">
                <a:defRPr/>
              </a:pPr>
              <a:r>
                <a:rPr lang="en-US" sz="1800" b="1" dirty="0">
                  <a:solidFill>
                    <a:srgbClr val="000000">
                      <a:alpha val="49000"/>
                    </a:srgbClr>
                  </a:solidFill>
                  <a:latin typeface="Arial" pitchFamily="-1" charset="0"/>
                  <a:ea typeface="ＭＳ Ｐゴシック" pitchFamily="-1" charset="-128"/>
                  <a:cs typeface="ＭＳ Ｐゴシック" pitchFamily="-1" charset="-128"/>
                </a:rPr>
                <a:t>Board??</a:t>
              </a:r>
            </a:p>
          </p:txBody>
        </p:sp>
        <p:sp>
          <p:nvSpPr>
            <p:cNvPr id="29" name="TextBox 28"/>
            <p:cNvSpPr txBox="1"/>
            <p:nvPr/>
          </p:nvSpPr>
          <p:spPr>
            <a:xfrm>
              <a:off x="5943600" y="4273550"/>
              <a:ext cx="2743200" cy="369888"/>
            </a:xfrm>
            <a:prstGeom prst="rect">
              <a:avLst/>
            </a:prstGeom>
            <a:solidFill>
              <a:srgbClr val="92D050">
                <a:alpha val="50000"/>
              </a:srgbClr>
            </a:solidFill>
            <a:ln>
              <a:solidFill>
                <a:schemeClr val="tx1"/>
              </a:solidFill>
              <a:prstDash val="dash"/>
            </a:ln>
            <a:effectLst/>
          </p:spPr>
          <p:txBody>
            <a:bodyPr>
              <a:spAutoFit/>
            </a:bodyPr>
            <a:lstStyle/>
            <a:p>
              <a:pPr algn="ctr">
                <a:defRPr/>
              </a:pPr>
              <a:r>
                <a:rPr lang="en-US" sz="1800" dirty="0">
                  <a:solidFill>
                    <a:srgbClr val="000000">
                      <a:alpha val="50000"/>
                    </a:srgbClr>
                  </a:solidFill>
                  <a:effectLst>
                    <a:outerShdw blurRad="38100" dist="38100" dir="2700000" algn="tl">
                      <a:srgbClr val="000000">
                        <a:alpha val="43137"/>
                      </a:srgbClr>
                    </a:outerShdw>
                  </a:effectLst>
                  <a:latin typeface="Arial" pitchFamily="-1" charset="0"/>
                  <a:ea typeface="+mn-ea"/>
                  <a:cs typeface="ＭＳ Ｐゴシック" pitchFamily="-1" charset="-128"/>
                </a:rPr>
                <a:t>No Aggregation</a:t>
              </a:r>
            </a:p>
          </p:txBody>
        </p:sp>
      </p:grpSp>
      <p:sp>
        <p:nvSpPr>
          <p:cNvPr id="30" name="TextBox 29"/>
          <p:cNvSpPr txBox="1"/>
          <p:nvPr/>
        </p:nvSpPr>
        <p:spPr>
          <a:xfrm>
            <a:off x="3254375" y="1143000"/>
            <a:ext cx="1676400" cy="646113"/>
          </a:xfrm>
          <a:prstGeom prst="rect">
            <a:avLst/>
          </a:prstGeom>
          <a:noFill/>
        </p:spPr>
        <p:txBody>
          <a:bodyPr>
            <a:spAutoFit/>
          </a:bodyPr>
          <a:lstStyle/>
          <a:p>
            <a:pPr>
              <a:defRPr/>
            </a:pPr>
            <a:r>
              <a:rPr lang="en-US" sz="1800" b="1" i="1" dirty="0">
                <a:solidFill>
                  <a:srgbClr val="000000"/>
                </a:solidFill>
                <a:latin typeface="Arial" pitchFamily="-1" charset="0"/>
                <a:ea typeface="+mn-ea"/>
                <a:cs typeface="ＭＳ Ｐゴシック" pitchFamily="-1" charset="-128"/>
              </a:rPr>
              <a:t>Institution and Program</a:t>
            </a:r>
          </a:p>
        </p:txBody>
      </p:sp>
      <p:sp>
        <p:nvSpPr>
          <p:cNvPr id="26" name="TextBox 25"/>
          <p:cNvSpPr txBox="1"/>
          <p:nvPr/>
        </p:nvSpPr>
        <p:spPr>
          <a:xfrm>
            <a:off x="958056" y="5791200"/>
            <a:ext cx="3646488" cy="369332"/>
          </a:xfrm>
          <a:prstGeom prst="rect">
            <a:avLst/>
          </a:prstGeom>
          <a:noFill/>
        </p:spPr>
        <p:txBody>
          <a:bodyPr wrap="square">
            <a:spAutoFit/>
          </a:bodyPr>
          <a:lstStyle/>
          <a:p>
            <a:pPr>
              <a:defRPr/>
            </a:pPr>
            <a:r>
              <a:rPr lang="en-US" sz="1800" b="1" i="1" dirty="0" smtClean="0">
                <a:solidFill>
                  <a:srgbClr val="000000"/>
                </a:solidFill>
                <a:latin typeface="Arial" pitchFamily="-1" charset="0"/>
                <a:ea typeface="+mn-ea"/>
                <a:cs typeface="ＭＳ Ｐゴシック" pitchFamily="-1" charset="-128"/>
              </a:rPr>
              <a:t>EPAs and Curricular Milestones</a:t>
            </a:r>
            <a:endParaRPr lang="en-US" sz="1800" b="1" i="1" dirty="0">
              <a:solidFill>
                <a:srgbClr val="000000"/>
              </a:solidFill>
              <a:latin typeface="Arial" pitchFamily="-1" charset="0"/>
              <a:ea typeface="+mn-ea"/>
              <a:cs typeface="ＭＳ Ｐゴシック" pitchFamily="-1" charset="-128"/>
            </a:endParaRPr>
          </a:p>
        </p:txBody>
      </p:sp>
    </p:spTree>
    <p:extLst>
      <p:ext uri="{BB962C8B-B14F-4D97-AF65-F5344CB8AC3E}">
        <p14:creationId xmlns:p14="http://schemas.microsoft.com/office/powerpoint/2010/main" val="357333707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dirty="0" smtClean="0">
                <a:latin typeface="Arial" charset="0"/>
                <a:cs typeface="Arial" charset="0"/>
              </a:rPr>
              <a:t>Performance is a Function of 2 Domains</a:t>
            </a:r>
            <a:endParaRPr lang="en-US" sz="4000" dirty="0">
              <a:latin typeface="Arial" charset="0"/>
              <a:cs typeface="Arial" charset="0"/>
            </a:endParaRPr>
          </a:p>
        </p:txBody>
      </p:sp>
      <p:sp>
        <p:nvSpPr>
          <p:cNvPr id="37891" name="Rectangle 3"/>
          <p:cNvSpPr>
            <a:spLocks noChangeArrowheads="1"/>
          </p:cNvSpPr>
          <p:nvPr/>
        </p:nvSpPr>
        <p:spPr bwMode="auto">
          <a:xfrm>
            <a:off x="2286000" y="1981200"/>
            <a:ext cx="4876800" cy="3886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solidFill>
                <a:schemeClr val="bg1"/>
              </a:solidFill>
            </a:endParaRPr>
          </a:p>
        </p:txBody>
      </p:sp>
      <p:sp>
        <p:nvSpPr>
          <p:cNvPr id="37892" name="Line 4"/>
          <p:cNvSpPr>
            <a:spLocks noChangeShapeType="1"/>
          </p:cNvSpPr>
          <p:nvPr/>
        </p:nvSpPr>
        <p:spPr bwMode="auto">
          <a:xfrm>
            <a:off x="4724400" y="1981200"/>
            <a:ext cx="0" cy="396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893" name="Line 5"/>
          <p:cNvSpPr>
            <a:spLocks noChangeShapeType="1"/>
          </p:cNvSpPr>
          <p:nvPr/>
        </p:nvSpPr>
        <p:spPr bwMode="auto">
          <a:xfrm>
            <a:off x="2286000" y="3886200"/>
            <a:ext cx="487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894" name="Text Box 6"/>
          <p:cNvSpPr txBox="1">
            <a:spLocks noChangeArrowheads="1"/>
          </p:cNvSpPr>
          <p:nvPr/>
        </p:nvSpPr>
        <p:spPr bwMode="auto">
          <a:xfrm>
            <a:off x="228600" y="3733800"/>
            <a:ext cx="1290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3200">
                <a:solidFill>
                  <a:schemeClr val="tx2"/>
                </a:solidFill>
              </a:rPr>
              <a:t>SKILL</a:t>
            </a:r>
          </a:p>
        </p:txBody>
      </p:sp>
      <p:sp>
        <p:nvSpPr>
          <p:cNvPr id="37895" name="Text Box 7"/>
          <p:cNvSpPr txBox="1">
            <a:spLocks noChangeArrowheads="1"/>
          </p:cNvSpPr>
          <p:nvPr/>
        </p:nvSpPr>
        <p:spPr bwMode="auto">
          <a:xfrm>
            <a:off x="3962400" y="6278563"/>
            <a:ext cx="11318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3200">
                <a:solidFill>
                  <a:schemeClr val="tx2"/>
                </a:solidFill>
              </a:rPr>
              <a:t>WILL</a:t>
            </a:r>
          </a:p>
        </p:txBody>
      </p:sp>
      <p:sp>
        <p:nvSpPr>
          <p:cNvPr id="37896" name="Text Box 8"/>
          <p:cNvSpPr txBox="1">
            <a:spLocks noChangeArrowheads="1"/>
          </p:cNvSpPr>
          <p:nvPr/>
        </p:nvSpPr>
        <p:spPr bwMode="auto">
          <a:xfrm>
            <a:off x="5029200" y="3124200"/>
            <a:ext cx="1611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a:solidFill>
                  <a:schemeClr val="tx2"/>
                </a:solidFill>
              </a:rPr>
              <a:t>Delegate</a:t>
            </a:r>
          </a:p>
        </p:txBody>
      </p:sp>
      <p:sp>
        <p:nvSpPr>
          <p:cNvPr id="37897" name="Text Box 9"/>
          <p:cNvSpPr txBox="1">
            <a:spLocks noChangeArrowheads="1"/>
          </p:cNvSpPr>
          <p:nvPr/>
        </p:nvSpPr>
        <p:spPr bwMode="auto">
          <a:xfrm>
            <a:off x="2895600" y="5029200"/>
            <a:ext cx="1244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3200">
                <a:solidFill>
                  <a:schemeClr val="tx2"/>
                </a:solidFill>
              </a:rPr>
              <a:t>Direct</a:t>
            </a:r>
          </a:p>
        </p:txBody>
      </p:sp>
      <p:sp>
        <p:nvSpPr>
          <p:cNvPr id="37898" name="Text Box 10"/>
          <p:cNvSpPr txBox="1">
            <a:spLocks noChangeArrowheads="1"/>
          </p:cNvSpPr>
          <p:nvPr/>
        </p:nvSpPr>
        <p:spPr bwMode="auto">
          <a:xfrm>
            <a:off x="5181600" y="5029200"/>
            <a:ext cx="1266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3200">
                <a:solidFill>
                  <a:schemeClr val="tx2"/>
                </a:solidFill>
              </a:rPr>
              <a:t>Guide</a:t>
            </a:r>
          </a:p>
        </p:txBody>
      </p:sp>
      <p:sp>
        <p:nvSpPr>
          <p:cNvPr id="37899" name="Text Box 11"/>
          <p:cNvSpPr txBox="1">
            <a:spLocks noChangeArrowheads="1"/>
          </p:cNvSpPr>
          <p:nvPr/>
        </p:nvSpPr>
        <p:spPr bwMode="auto">
          <a:xfrm>
            <a:off x="2819400" y="3124200"/>
            <a:ext cx="1290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3200">
                <a:solidFill>
                  <a:schemeClr val="tx2"/>
                </a:solidFill>
              </a:rPr>
              <a:t>Excite</a:t>
            </a:r>
          </a:p>
        </p:txBody>
      </p:sp>
      <p:sp>
        <p:nvSpPr>
          <p:cNvPr id="37900" name="Line 12"/>
          <p:cNvSpPr>
            <a:spLocks noChangeShapeType="1"/>
          </p:cNvSpPr>
          <p:nvPr/>
        </p:nvSpPr>
        <p:spPr bwMode="auto">
          <a:xfrm>
            <a:off x="2362200" y="6324600"/>
            <a:ext cx="4800600" cy="0"/>
          </a:xfrm>
          <a:prstGeom prst="line">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901" name="Line 13"/>
          <p:cNvSpPr>
            <a:spLocks noChangeShapeType="1"/>
          </p:cNvSpPr>
          <p:nvPr/>
        </p:nvSpPr>
        <p:spPr bwMode="auto">
          <a:xfrm flipV="1">
            <a:off x="1905000" y="2209800"/>
            <a:ext cx="0" cy="3962400"/>
          </a:xfrm>
          <a:prstGeom prst="line">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902" name="Text Box 14"/>
          <p:cNvSpPr txBox="1">
            <a:spLocks noChangeArrowheads="1"/>
          </p:cNvSpPr>
          <p:nvPr/>
        </p:nvSpPr>
        <p:spPr bwMode="auto">
          <a:xfrm>
            <a:off x="2438400" y="2438400"/>
            <a:ext cx="1795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400"/>
              <a:t>Skill/No Will</a:t>
            </a:r>
          </a:p>
        </p:txBody>
      </p:sp>
      <p:sp>
        <p:nvSpPr>
          <p:cNvPr id="37903" name="Text Box 15"/>
          <p:cNvSpPr txBox="1">
            <a:spLocks noChangeArrowheads="1"/>
          </p:cNvSpPr>
          <p:nvPr/>
        </p:nvSpPr>
        <p:spPr bwMode="auto">
          <a:xfrm>
            <a:off x="4876800" y="2438400"/>
            <a:ext cx="1914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400"/>
              <a:t>Skill and Will</a:t>
            </a:r>
          </a:p>
        </p:txBody>
      </p:sp>
      <p:sp>
        <p:nvSpPr>
          <p:cNvPr id="37904" name="Text Box 16"/>
          <p:cNvSpPr txBox="1">
            <a:spLocks noChangeArrowheads="1"/>
          </p:cNvSpPr>
          <p:nvPr/>
        </p:nvSpPr>
        <p:spPr bwMode="auto">
          <a:xfrm>
            <a:off x="2438400" y="4191000"/>
            <a:ext cx="2270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400"/>
              <a:t>No Skill/No Will</a:t>
            </a:r>
          </a:p>
        </p:txBody>
      </p:sp>
      <p:sp>
        <p:nvSpPr>
          <p:cNvPr id="37905" name="Text Box 17"/>
          <p:cNvSpPr txBox="1">
            <a:spLocks noChangeArrowheads="1"/>
          </p:cNvSpPr>
          <p:nvPr/>
        </p:nvSpPr>
        <p:spPr bwMode="auto">
          <a:xfrm>
            <a:off x="4876800" y="4114800"/>
            <a:ext cx="187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400"/>
              <a:t>No Skill/ Will</a:t>
            </a:r>
          </a:p>
        </p:txBody>
      </p:sp>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if the CCC finds a competency deficiency?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3171960"/>
      </p:ext>
    </p:extLst>
  </p:cSld>
  <p:clrMapOvr>
    <a:masterClrMapping/>
  </p:clrMapOvr>
  <p:transition>
    <p:blinds dir="ver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7200" y="2057400"/>
            <a:ext cx="2438400" cy="2339102"/>
          </a:xfrm>
          <a:prstGeom prst="rect">
            <a:avLst/>
          </a:prstGeom>
          <a:solidFill>
            <a:schemeClr val="tx2">
              <a:lumMod val="20000"/>
              <a:lumOff val="80000"/>
            </a:schemeClr>
          </a:solidFill>
          <a:ln w="25400" cmpd="sng">
            <a:solidFill>
              <a:schemeClr val="tx1"/>
            </a:solidFill>
          </a:ln>
        </p:spPr>
        <p:txBody>
          <a:bodyPr>
            <a:spAutoFit/>
          </a:bodyPr>
          <a:lstStyle>
            <a:lvl1pPr eaLnBrk="0" hangingPunct="0">
              <a:defRPr sz="1400">
                <a:solidFill>
                  <a:schemeClr val="bg1"/>
                </a:solidFill>
                <a:latin typeface="Arial" charset="0"/>
                <a:ea typeface="ＭＳ Ｐゴシック" pitchFamily="-1" charset="-128"/>
              </a:defRPr>
            </a:lvl1pPr>
            <a:lvl2pPr marL="37931725" indent="-37474525" eaLnBrk="0" hangingPunct="0">
              <a:defRPr sz="1400">
                <a:solidFill>
                  <a:schemeClr val="bg1"/>
                </a:solidFill>
                <a:latin typeface="Arial" charset="0"/>
                <a:ea typeface="ＭＳ Ｐゴシック" pitchFamily="-1" charset="-128"/>
              </a:defRPr>
            </a:lvl2pPr>
            <a:lvl3pPr eaLnBrk="0" hangingPunct="0">
              <a:defRPr sz="1400">
                <a:solidFill>
                  <a:schemeClr val="bg1"/>
                </a:solidFill>
                <a:latin typeface="Arial" charset="0"/>
                <a:ea typeface="ＭＳ Ｐゴシック" pitchFamily="-1" charset="-128"/>
              </a:defRPr>
            </a:lvl3pPr>
            <a:lvl4pPr eaLnBrk="0" hangingPunct="0">
              <a:defRPr sz="1400">
                <a:solidFill>
                  <a:schemeClr val="bg1"/>
                </a:solidFill>
                <a:latin typeface="Arial" charset="0"/>
                <a:ea typeface="ＭＳ Ｐゴシック" pitchFamily="-1" charset="-128"/>
              </a:defRPr>
            </a:lvl4pPr>
            <a:lvl5pPr eaLnBrk="0" hangingPunct="0">
              <a:defRPr sz="1400">
                <a:solidFill>
                  <a:schemeClr val="bg1"/>
                </a:solidFill>
                <a:latin typeface="Arial" charset="0"/>
                <a:ea typeface="ＭＳ Ｐゴシック" pitchFamily="-1" charset="-128"/>
              </a:defRPr>
            </a:lvl5pPr>
            <a:lvl6pPr marL="457200" eaLnBrk="0" fontAlgn="base" hangingPunct="0">
              <a:spcBef>
                <a:spcPct val="0"/>
              </a:spcBef>
              <a:spcAft>
                <a:spcPct val="0"/>
              </a:spcAft>
              <a:defRPr sz="1400">
                <a:solidFill>
                  <a:schemeClr val="bg1"/>
                </a:solidFill>
                <a:latin typeface="Arial" charset="0"/>
                <a:ea typeface="ＭＳ Ｐゴシック" pitchFamily="-1" charset="-128"/>
              </a:defRPr>
            </a:lvl6pPr>
            <a:lvl7pPr marL="914400" eaLnBrk="0" fontAlgn="base" hangingPunct="0">
              <a:spcBef>
                <a:spcPct val="0"/>
              </a:spcBef>
              <a:spcAft>
                <a:spcPct val="0"/>
              </a:spcAft>
              <a:defRPr sz="1400">
                <a:solidFill>
                  <a:schemeClr val="bg1"/>
                </a:solidFill>
                <a:latin typeface="Arial" charset="0"/>
                <a:ea typeface="ＭＳ Ｐゴシック" pitchFamily="-1" charset="-128"/>
              </a:defRPr>
            </a:lvl7pPr>
            <a:lvl8pPr marL="1371600" eaLnBrk="0" fontAlgn="base" hangingPunct="0">
              <a:spcBef>
                <a:spcPct val="0"/>
              </a:spcBef>
              <a:spcAft>
                <a:spcPct val="0"/>
              </a:spcAft>
              <a:defRPr sz="1400">
                <a:solidFill>
                  <a:schemeClr val="bg1"/>
                </a:solidFill>
                <a:latin typeface="Arial" charset="0"/>
                <a:ea typeface="ＭＳ Ｐゴシック" pitchFamily="-1" charset="-128"/>
              </a:defRPr>
            </a:lvl8pPr>
            <a:lvl9pPr marL="1828800" eaLnBrk="0" fontAlgn="base" hangingPunct="0">
              <a:spcBef>
                <a:spcPct val="0"/>
              </a:spcBef>
              <a:spcAft>
                <a:spcPct val="0"/>
              </a:spcAft>
              <a:defRPr sz="1400">
                <a:solidFill>
                  <a:schemeClr val="bg1"/>
                </a:solidFill>
                <a:latin typeface="Arial" charset="0"/>
                <a:ea typeface="ＭＳ Ｐゴシック" pitchFamily="-1" charset="-128"/>
              </a:defRPr>
            </a:lvl9pPr>
          </a:lstStyle>
          <a:p>
            <a:pPr algn="ctr" eaLnBrk="1" hangingPunct="1">
              <a:defRPr/>
            </a:pPr>
            <a:r>
              <a:rPr lang="en-US" sz="1600" dirty="0">
                <a:solidFill>
                  <a:srgbClr val="000000"/>
                </a:solidFill>
              </a:rPr>
              <a:t>Assessments </a:t>
            </a:r>
            <a:r>
              <a:rPr lang="en-US" sz="1600" b="1" i="1" dirty="0">
                <a:solidFill>
                  <a:srgbClr val="000000"/>
                </a:solidFill>
              </a:rPr>
              <a:t>within</a:t>
            </a:r>
            <a:r>
              <a:rPr lang="en-US" sz="1600" dirty="0">
                <a:solidFill>
                  <a:srgbClr val="000000"/>
                </a:solidFill>
              </a:rPr>
              <a:t> Program:</a:t>
            </a:r>
          </a:p>
          <a:p>
            <a:pPr eaLnBrk="1" hangingPunct="1">
              <a:buFont typeface="Arial" charset="0"/>
              <a:buChar char="•"/>
              <a:defRPr/>
            </a:pPr>
            <a:r>
              <a:rPr lang="en-US" sz="1600" dirty="0">
                <a:solidFill>
                  <a:srgbClr val="000000"/>
                </a:solidFill>
              </a:rPr>
              <a:t> Direct observations</a:t>
            </a:r>
          </a:p>
          <a:p>
            <a:pPr eaLnBrk="1" hangingPunct="1">
              <a:buFont typeface="Arial" charset="0"/>
              <a:buChar char="•"/>
              <a:defRPr/>
            </a:pPr>
            <a:r>
              <a:rPr lang="en-US" sz="1600" dirty="0">
                <a:solidFill>
                  <a:srgbClr val="000000"/>
                </a:solidFill>
              </a:rPr>
              <a:t> </a:t>
            </a:r>
            <a:r>
              <a:rPr lang="en-US" sz="1600" dirty="0" smtClean="0">
                <a:solidFill>
                  <a:srgbClr val="000000"/>
                </a:solidFill>
              </a:rPr>
              <a:t>Audit/performance </a:t>
            </a:r>
            <a:r>
              <a:rPr lang="en-US" sz="1600" dirty="0">
                <a:solidFill>
                  <a:srgbClr val="000000"/>
                </a:solidFill>
              </a:rPr>
              <a:t>data</a:t>
            </a:r>
          </a:p>
          <a:p>
            <a:pPr eaLnBrk="1" hangingPunct="1">
              <a:buFont typeface="Arial" charset="0"/>
              <a:buChar char="•"/>
              <a:defRPr/>
            </a:pPr>
            <a:r>
              <a:rPr lang="en-US" sz="1600" dirty="0">
                <a:solidFill>
                  <a:srgbClr val="000000"/>
                </a:solidFill>
              </a:rPr>
              <a:t> Multi-source FB</a:t>
            </a:r>
          </a:p>
          <a:p>
            <a:pPr eaLnBrk="1" hangingPunct="1">
              <a:buFont typeface="Arial" charset="0"/>
              <a:buChar char="•"/>
              <a:defRPr/>
            </a:pPr>
            <a:r>
              <a:rPr lang="en-US" sz="1600" dirty="0">
                <a:solidFill>
                  <a:srgbClr val="000000"/>
                </a:solidFill>
              </a:rPr>
              <a:t> Simulation</a:t>
            </a:r>
          </a:p>
          <a:p>
            <a:pPr eaLnBrk="1" hangingPunct="1">
              <a:buFont typeface="Arial" charset="0"/>
              <a:buChar char="•"/>
              <a:defRPr/>
            </a:pPr>
            <a:r>
              <a:rPr lang="en-US" sz="1600" dirty="0">
                <a:solidFill>
                  <a:srgbClr val="000000"/>
                </a:solidFill>
              </a:rPr>
              <a:t> </a:t>
            </a:r>
            <a:r>
              <a:rPr lang="en-US" sz="1600" dirty="0" err="1" smtClean="0">
                <a:solidFill>
                  <a:srgbClr val="000000"/>
                </a:solidFill>
              </a:rPr>
              <a:t>ITExam</a:t>
            </a:r>
            <a:endParaRPr lang="en-US" sz="1600" dirty="0" smtClean="0">
              <a:solidFill>
                <a:srgbClr val="000000"/>
              </a:solidFill>
            </a:endParaRPr>
          </a:p>
          <a:p>
            <a:pPr eaLnBrk="1" hangingPunct="1">
              <a:buFont typeface="Arial" charset="0"/>
              <a:buChar char="•"/>
              <a:defRPr/>
            </a:pPr>
            <a:r>
              <a:rPr lang="en-US" sz="1600" smtClean="0">
                <a:solidFill>
                  <a:srgbClr val="000000"/>
                </a:solidFill>
              </a:rPr>
              <a:t> Procedure </a:t>
            </a:r>
            <a:r>
              <a:rPr lang="en-US" sz="1600" dirty="0" smtClean="0">
                <a:solidFill>
                  <a:srgbClr val="000000"/>
                </a:solidFill>
              </a:rPr>
              <a:t>logs</a:t>
            </a:r>
            <a:endParaRPr lang="en-US" sz="1600" dirty="0">
              <a:solidFill>
                <a:srgbClr val="000000"/>
              </a:solidFill>
            </a:endParaRPr>
          </a:p>
          <a:p>
            <a:pPr eaLnBrk="1" hangingPunct="1">
              <a:buFont typeface="Arial" charset="0"/>
              <a:buChar char="•"/>
              <a:defRPr/>
            </a:pPr>
            <a:endParaRPr lang="en-US" sz="1800" dirty="0">
              <a:solidFill>
                <a:srgbClr val="000000"/>
              </a:solidFill>
            </a:endParaRPr>
          </a:p>
        </p:txBody>
      </p:sp>
      <p:sp>
        <p:nvSpPr>
          <p:cNvPr id="6" name="Trapezoid 5"/>
          <p:cNvSpPr/>
          <p:nvPr/>
        </p:nvSpPr>
        <p:spPr>
          <a:xfrm rot="5400000">
            <a:off x="2767013" y="2185987"/>
            <a:ext cx="2586038" cy="2328863"/>
          </a:xfrm>
          <a:prstGeom prst="trapezoid">
            <a:avLst>
              <a:gd name="adj" fmla="val 39331"/>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2" name="TextBox 6"/>
          <p:cNvSpPr txBox="1">
            <a:spLocks noChangeArrowheads="1"/>
          </p:cNvSpPr>
          <p:nvPr/>
        </p:nvSpPr>
        <p:spPr bwMode="auto">
          <a:xfrm>
            <a:off x="2928938" y="2890838"/>
            <a:ext cx="21002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a:solidFill>
                  <a:srgbClr val="000000"/>
                </a:solidFill>
              </a:rPr>
              <a:t>CCC: Judgment and Synthesis</a:t>
            </a:r>
          </a:p>
        </p:txBody>
      </p:sp>
      <p:sp>
        <p:nvSpPr>
          <p:cNvPr id="8" name="Rounded Rectangle 7"/>
          <p:cNvSpPr/>
          <p:nvPr/>
        </p:nvSpPr>
        <p:spPr>
          <a:xfrm>
            <a:off x="762000" y="114300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4" name="TextBox 8"/>
          <p:cNvSpPr txBox="1">
            <a:spLocks noChangeArrowheads="1"/>
          </p:cNvSpPr>
          <p:nvPr/>
        </p:nvSpPr>
        <p:spPr bwMode="auto">
          <a:xfrm>
            <a:off x="762000" y="1225550"/>
            <a:ext cx="1905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Learners</a:t>
            </a:r>
          </a:p>
        </p:txBody>
      </p:sp>
      <p:sp>
        <p:nvSpPr>
          <p:cNvPr id="12" name="Down Arrow 11"/>
          <p:cNvSpPr/>
          <p:nvPr/>
        </p:nvSpPr>
        <p:spPr>
          <a:xfrm>
            <a:off x="1524000" y="1676400"/>
            <a:ext cx="236538" cy="381000"/>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3" name="Rounded Rectangle 12"/>
          <p:cNvSpPr/>
          <p:nvPr/>
        </p:nvSpPr>
        <p:spPr>
          <a:xfrm>
            <a:off x="688975" y="4953000"/>
            <a:ext cx="1905000" cy="6461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7" name="TextBox 13"/>
          <p:cNvSpPr txBox="1">
            <a:spLocks noChangeArrowheads="1"/>
          </p:cNvSpPr>
          <p:nvPr/>
        </p:nvSpPr>
        <p:spPr bwMode="auto">
          <a:xfrm>
            <a:off x="688975" y="49530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Faculty, PDs and others</a:t>
            </a:r>
          </a:p>
        </p:txBody>
      </p:sp>
      <p:sp>
        <p:nvSpPr>
          <p:cNvPr id="15" name="Down Arrow 14"/>
          <p:cNvSpPr/>
          <p:nvPr/>
        </p:nvSpPr>
        <p:spPr>
          <a:xfrm flipV="1">
            <a:off x="1524000" y="4643438"/>
            <a:ext cx="236538" cy="309562"/>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6" name="Rounded Rectangle 15"/>
          <p:cNvSpPr/>
          <p:nvPr/>
        </p:nvSpPr>
        <p:spPr>
          <a:xfrm>
            <a:off x="304800" y="685800"/>
            <a:ext cx="4953000" cy="5715000"/>
          </a:xfrm>
          <a:prstGeom prst="roundRect">
            <a:avLst/>
          </a:prstGeom>
          <a:noFill/>
          <a:ln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0" name="Bent-Up Arrow 19"/>
          <p:cNvSpPr/>
          <p:nvPr/>
        </p:nvSpPr>
        <p:spPr>
          <a:xfrm flipV="1">
            <a:off x="5260975" y="3319463"/>
            <a:ext cx="2286000" cy="990600"/>
          </a:xfrm>
          <a:prstGeom prst="bentUpArrow">
            <a:avLst>
              <a:gd name="adj1" fmla="val 36722"/>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1" name="Bent-Up Arrow 20"/>
          <p:cNvSpPr/>
          <p:nvPr/>
        </p:nvSpPr>
        <p:spPr>
          <a:xfrm>
            <a:off x="5260975" y="2359025"/>
            <a:ext cx="2286000" cy="990600"/>
          </a:xfrm>
          <a:prstGeom prst="bentUpArrow">
            <a:avLst>
              <a:gd name="adj1" fmla="val 38187"/>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2" name="Oval 21"/>
          <p:cNvSpPr/>
          <p:nvPr/>
        </p:nvSpPr>
        <p:spPr>
          <a:xfrm>
            <a:off x="6248400" y="685800"/>
            <a:ext cx="2057400" cy="1304925"/>
          </a:xfrm>
          <a:prstGeom prst="ellipse">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23" name="TextBox 22"/>
          <p:cNvSpPr txBox="1">
            <a:spLocks noChangeArrowheads="1"/>
          </p:cNvSpPr>
          <p:nvPr/>
        </p:nvSpPr>
        <p:spPr bwMode="auto">
          <a:xfrm>
            <a:off x="6416675" y="947738"/>
            <a:ext cx="1749425" cy="646331"/>
          </a:xfrm>
          <a:prstGeom prst="rect">
            <a:avLst/>
          </a:prstGeom>
          <a:solidFill>
            <a:schemeClr val="accent2"/>
          </a:solidFill>
          <a:ln>
            <a:noFill/>
          </a:ln>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dirty="0" smtClean="0">
                <a:solidFill>
                  <a:srgbClr val="000000"/>
                </a:solidFill>
              </a:rPr>
              <a:t>No </a:t>
            </a:r>
            <a:r>
              <a:rPr lang="en-US" sz="1800" b="1" dirty="0">
                <a:solidFill>
                  <a:srgbClr val="000000"/>
                </a:solidFill>
              </a:rPr>
              <a:t>E</a:t>
            </a:r>
            <a:r>
              <a:rPr lang="en-US" sz="1800" b="1" dirty="0" smtClean="0">
                <a:solidFill>
                  <a:srgbClr val="000000"/>
                </a:solidFill>
              </a:rPr>
              <a:t>xternal Reporting</a:t>
            </a:r>
            <a:endParaRPr lang="en-US" sz="1800" b="1" dirty="0">
              <a:solidFill>
                <a:srgbClr val="000000"/>
              </a:solidFill>
            </a:endParaRPr>
          </a:p>
        </p:txBody>
      </p:sp>
      <p:sp>
        <p:nvSpPr>
          <p:cNvPr id="24" name="TextBox 23"/>
          <p:cNvSpPr txBox="1"/>
          <p:nvPr/>
        </p:nvSpPr>
        <p:spPr>
          <a:xfrm>
            <a:off x="5257800" y="2971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Non-disciplinary</a:t>
            </a:r>
            <a:endParaRPr lang="en-US" sz="2000" b="1" i="1" dirty="0">
              <a:solidFill>
                <a:srgbClr val="000000"/>
              </a:solidFill>
              <a:latin typeface="Arial" pitchFamily="-1" charset="0"/>
              <a:ea typeface="+mn-ea"/>
              <a:cs typeface="ＭＳ Ｐゴシック" pitchFamily="-1" charset="-128"/>
            </a:endParaRPr>
          </a:p>
        </p:txBody>
      </p:sp>
      <p:sp>
        <p:nvSpPr>
          <p:cNvPr id="25" name="TextBox 24"/>
          <p:cNvSpPr txBox="1"/>
          <p:nvPr/>
        </p:nvSpPr>
        <p:spPr>
          <a:xfrm>
            <a:off x="5257800" y="3352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Disciplinary</a:t>
            </a:r>
            <a:endParaRPr lang="en-US" sz="2000" b="1" i="1" dirty="0">
              <a:solidFill>
                <a:srgbClr val="000000"/>
              </a:solidFill>
              <a:latin typeface="Arial" pitchFamily="-1" charset="0"/>
              <a:ea typeface="+mn-ea"/>
              <a:cs typeface="ＭＳ Ｐゴシック" pitchFamily="-1" charset="-128"/>
            </a:endParaRPr>
          </a:p>
        </p:txBody>
      </p:sp>
      <p:sp>
        <p:nvSpPr>
          <p:cNvPr id="94226" name="TextBox 25"/>
          <p:cNvSpPr txBox="1">
            <a:spLocks noChangeArrowheads="1"/>
          </p:cNvSpPr>
          <p:nvPr/>
        </p:nvSpPr>
        <p:spPr bwMode="auto">
          <a:xfrm>
            <a:off x="5943600" y="1990725"/>
            <a:ext cx="2743200" cy="368300"/>
          </a:xfrm>
          <a:prstGeom prst="rect">
            <a:avLst/>
          </a:prstGeom>
          <a:solidFill>
            <a:schemeClr val="accent2"/>
          </a:solidFill>
          <a:ln w="12700">
            <a:solidFill>
              <a:srgbClr val="FF0000"/>
            </a:solidFill>
            <a:miter lim="800000"/>
            <a:headEnd/>
            <a:tailEnd/>
          </a:ln>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dirty="0" smtClean="0">
                <a:solidFill>
                  <a:srgbClr val="000000"/>
                </a:solidFill>
              </a:rPr>
              <a:t>Feedback/Remediation</a:t>
            </a:r>
            <a:endParaRPr lang="en-US" sz="1800" b="1" i="1" dirty="0">
              <a:solidFill>
                <a:srgbClr val="000000"/>
              </a:solidFill>
            </a:endParaRPr>
          </a:p>
        </p:txBody>
      </p:sp>
      <p:grpSp>
        <p:nvGrpSpPr>
          <p:cNvPr id="94227" name="Group 22"/>
          <p:cNvGrpSpPr>
            <a:grpSpLocks/>
          </p:cNvGrpSpPr>
          <p:nvPr/>
        </p:nvGrpSpPr>
        <p:grpSpPr bwMode="auto">
          <a:xfrm>
            <a:off x="5751724" y="4273550"/>
            <a:ext cx="3044646" cy="1614488"/>
            <a:chOff x="5751724" y="4273550"/>
            <a:chExt cx="3044646" cy="1614488"/>
          </a:xfrm>
          <a:solidFill>
            <a:srgbClr val="FF0000"/>
          </a:solidFill>
        </p:grpSpPr>
        <p:sp>
          <p:nvSpPr>
            <p:cNvPr id="27" name="Oval 26"/>
            <p:cNvSpPr/>
            <p:nvPr/>
          </p:nvSpPr>
          <p:spPr>
            <a:xfrm>
              <a:off x="6248400" y="4664075"/>
              <a:ext cx="2211388" cy="1223963"/>
            </a:xfrm>
            <a:prstGeom prst="ellipse">
              <a:avLst/>
            </a:prstGeom>
            <a:grpFill/>
            <a:ln>
              <a:solidFill>
                <a:schemeClr val="accent6"/>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solidFill>
                  <a:schemeClr val="accent3">
                    <a:lumMod val="10000"/>
                  </a:schemeClr>
                </a:solidFill>
              </a:endParaRPr>
            </a:p>
          </p:txBody>
        </p:sp>
        <p:sp>
          <p:nvSpPr>
            <p:cNvPr id="64532" name="TextBox 27"/>
            <p:cNvSpPr txBox="1">
              <a:spLocks noChangeArrowheads="1"/>
            </p:cNvSpPr>
            <p:nvPr/>
          </p:nvSpPr>
          <p:spPr bwMode="auto">
            <a:xfrm>
              <a:off x="6453188" y="4932363"/>
              <a:ext cx="1852612" cy="707886"/>
            </a:xfrm>
            <a:prstGeom prst="rect">
              <a:avLst/>
            </a:prstGeom>
            <a:grpFill/>
            <a:ln w="9525">
              <a:noFill/>
              <a:miter lim="800000"/>
              <a:headEnd/>
              <a:tailEnd/>
            </a:ln>
            <a:effectLst/>
          </p:spPr>
          <p:txBody>
            <a:bodyPr>
              <a:spAutoFit/>
            </a:bodyPr>
            <a:lstStyle/>
            <a:p>
              <a:pPr algn="ctr">
                <a:defRPr/>
              </a:pPr>
              <a:r>
                <a:rPr lang="en-US" sz="2000" b="1" dirty="0" smtClean="0">
                  <a:solidFill>
                    <a:schemeClr val="accent3">
                      <a:lumMod val="10000"/>
                    </a:schemeClr>
                  </a:solidFill>
                  <a:latin typeface="Arial"/>
                  <a:ea typeface="ＭＳ Ｐゴシック" pitchFamily="-1" charset="-128"/>
                  <a:cs typeface="Arial"/>
                </a:rPr>
                <a:t>Requires reporting</a:t>
              </a:r>
              <a:endParaRPr lang="en-US" sz="2000" b="1" dirty="0">
                <a:solidFill>
                  <a:schemeClr val="accent3">
                    <a:lumMod val="10000"/>
                  </a:schemeClr>
                </a:solidFill>
                <a:latin typeface="Arial"/>
                <a:ea typeface="ＭＳ Ｐゴシック" pitchFamily="-1" charset="-128"/>
                <a:cs typeface="Arial"/>
              </a:endParaRPr>
            </a:p>
          </p:txBody>
        </p:sp>
        <p:sp>
          <p:nvSpPr>
            <p:cNvPr id="29" name="TextBox 28"/>
            <p:cNvSpPr txBox="1"/>
            <p:nvPr/>
          </p:nvSpPr>
          <p:spPr>
            <a:xfrm>
              <a:off x="5751724" y="4273550"/>
              <a:ext cx="3044646" cy="400110"/>
            </a:xfrm>
            <a:prstGeom prst="rect">
              <a:avLst/>
            </a:prstGeom>
            <a:grpFill/>
            <a:ln>
              <a:solidFill>
                <a:schemeClr val="tx1"/>
              </a:solidFill>
              <a:prstDash val="dash"/>
            </a:ln>
            <a:effectLst/>
          </p:spPr>
          <p:txBody>
            <a:bodyPr wrap="square">
              <a:spAutoFit/>
            </a:bodyPr>
            <a:lstStyle/>
            <a:p>
              <a:pPr algn="ctr">
                <a:defRPr/>
              </a:pPr>
              <a:r>
                <a:rPr lang="en-US" sz="2000" b="1" dirty="0" smtClean="0">
                  <a:solidFill>
                    <a:schemeClr val="accent3">
                      <a:lumMod val="10000"/>
                    </a:schemeClr>
                  </a:solidFill>
                  <a:effectLst>
                    <a:outerShdw blurRad="38100" dist="38100" dir="2700000" algn="tl">
                      <a:srgbClr val="000000">
                        <a:alpha val="43137"/>
                      </a:srgbClr>
                    </a:outerShdw>
                  </a:effectLst>
                  <a:latin typeface="Arial"/>
                  <a:cs typeface="Arial"/>
                </a:rPr>
                <a:t>Probation/termination</a:t>
              </a:r>
              <a:endParaRPr lang="en-US" sz="2000" b="1" dirty="0">
                <a:solidFill>
                  <a:schemeClr val="accent3">
                    <a:lumMod val="10000"/>
                  </a:schemeClr>
                </a:solidFill>
                <a:effectLst>
                  <a:outerShdw blurRad="38100" dist="38100" dir="2700000" algn="tl">
                    <a:srgbClr val="000000">
                      <a:alpha val="43137"/>
                    </a:srgbClr>
                  </a:outerShdw>
                </a:effectLst>
                <a:latin typeface="Arial"/>
                <a:cs typeface="Arial"/>
              </a:endParaRPr>
            </a:p>
          </p:txBody>
        </p:sp>
      </p:grpSp>
    </p:spTree>
    <p:extLst>
      <p:ext uri="{BB962C8B-B14F-4D97-AF65-F5344CB8AC3E}">
        <p14:creationId xmlns:p14="http://schemas.microsoft.com/office/powerpoint/2010/main" val="414490154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4199"/>
            <a:ext cx="7772400" cy="1143000"/>
          </a:xfrm>
        </p:spPr>
        <p:txBody>
          <a:bodyPr/>
          <a:lstStyle/>
          <a:p>
            <a:r>
              <a:rPr lang="en-US" dirty="0" smtClean="0"/>
              <a:t>Differential Diagnosis of Competency Deficiency</a:t>
            </a:r>
            <a:endParaRPr lang="en-US" dirty="0"/>
          </a:p>
        </p:txBody>
      </p:sp>
      <p:sp>
        <p:nvSpPr>
          <p:cNvPr id="3" name="Content Placeholder 2"/>
          <p:cNvSpPr>
            <a:spLocks noGrp="1"/>
          </p:cNvSpPr>
          <p:nvPr>
            <p:ph idx="1"/>
          </p:nvPr>
        </p:nvSpPr>
        <p:spPr>
          <a:xfrm>
            <a:off x="685800" y="2087692"/>
            <a:ext cx="7772400" cy="4008307"/>
          </a:xfrm>
        </p:spPr>
        <p:txBody>
          <a:bodyPr/>
          <a:lstStyle/>
          <a:p>
            <a:r>
              <a:rPr lang="en-US" dirty="0" smtClean="0"/>
              <a:t>Professionalism</a:t>
            </a:r>
          </a:p>
          <a:p>
            <a:r>
              <a:rPr lang="en-US" dirty="0" smtClean="0"/>
              <a:t>Communication skills</a:t>
            </a:r>
          </a:p>
          <a:p>
            <a:r>
              <a:rPr lang="en-US" dirty="0" smtClean="0"/>
              <a:t>Organization/efficiency/multitasking</a:t>
            </a:r>
          </a:p>
          <a:p>
            <a:r>
              <a:rPr lang="en-US" dirty="0"/>
              <a:t>Clinical </a:t>
            </a:r>
            <a:r>
              <a:rPr lang="en-US" dirty="0" smtClean="0"/>
              <a:t>Reasoning</a:t>
            </a:r>
          </a:p>
          <a:p>
            <a:r>
              <a:rPr lang="en-US" dirty="0"/>
              <a:t>Knowledge</a:t>
            </a:r>
          </a:p>
          <a:p>
            <a:endParaRPr lang="en-US" dirty="0" smtClean="0"/>
          </a:p>
          <a:p>
            <a:endParaRPr lang="en-US" dirty="0"/>
          </a:p>
        </p:txBody>
      </p:sp>
    </p:spTree>
    <p:extLst>
      <p:ext uri="{BB962C8B-B14F-4D97-AF65-F5344CB8AC3E}">
        <p14:creationId xmlns:p14="http://schemas.microsoft.com/office/powerpoint/2010/main" val="107661518"/>
      </p:ext>
    </p:extLst>
  </p:cSld>
  <p:clrMapOvr>
    <a:masterClrMapping/>
  </p:clrMapOvr>
  <p:transition>
    <p:blinds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Diagnosis of </a:t>
            </a:r>
            <a:r>
              <a:rPr lang="en-US" dirty="0" smtClean="0"/>
              <a:t>Chronic Competency Deficiency</a:t>
            </a:r>
            <a:endParaRPr lang="en-US" dirty="0"/>
          </a:p>
        </p:txBody>
      </p:sp>
      <p:sp>
        <p:nvSpPr>
          <p:cNvPr id="3" name="Content Placeholder 2"/>
          <p:cNvSpPr>
            <a:spLocks noGrp="1"/>
          </p:cNvSpPr>
          <p:nvPr>
            <p:ph idx="1"/>
          </p:nvPr>
        </p:nvSpPr>
        <p:spPr>
          <a:xfrm>
            <a:off x="685800" y="2324847"/>
            <a:ext cx="7772400" cy="4114800"/>
          </a:xfrm>
        </p:spPr>
        <p:txBody>
          <a:bodyPr/>
          <a:lstStyle/>
          <a:p>
            <a:r>
              <a:rPr lang="en-US" dirty="0"/>
              <a:t>Learning barriers</a:t>
            </a:r>
          </a:p>
          <a:p>
            <a:pPr lvl="1"/>
            <a:r>
              <a:rPr lang="en-US" dirty="0" smtClean="0"/>
              <a:t>ADHD</a:t>
            </a:r>
          </a:p>
          <a:p>
            <a:pPr lvl="1"/>
            <a:r>
              <a:rPr lang="en-US" dirty="0" smtClean="0"/>
              <a:t>Executive Dysfunction Syndrome</a:t>
            </a:r>
          </a:p>
          <a:p>
            <a:r>
              <a:rPr lang="en-US" dirty="0" smtClean="0"/>
              <a:t>Cultural barriers</a:t>
            </a:r>
          </a:p>
          <a:p>
            <a:r>
              <a:rPr lang="en-US" dirty="0" smtClean="0"/>
              <a:t>Language barriers</a:t>
            </a:r>
          </a:p>
          <a:p>
            <a:pPr marL="5715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3414742856"/>
      </p:ext>
    </p:extLst>
  </p:cSld>
  <p:clrMapOvr>
    <a:masterClrMapping/>
  </p:clrMapOvr>
  <p:transition>
    <p:blinds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057400"/>
            <a:ext cx="2438400" cy="2339102"/>
          </a:xfrm>
          <a:prstGeom prst="rect">
            <a:avLst/>
          </a:prstGeom>
          <a:solidFill>
            <a:schemeClr val="tx2">
              <a:lumMod val="20000"/>
              <a:lumOff val="80000"/>
            </a:schemeClr>
          </a:solidFill>
          <a:ln w="25400" cmpd="sng">
            <a:solidFill>
              <a:schemeClr val="tx1"/>
            </a:solidFill>
          </a:ln>
        </p:spPr>
        <p:txBody>
          <a:bodyPr>
            <a:spAutoFit/>
          </a:bodyPr>
          <a:lstStyle>
            <a:lvl1pPr eaLnBrk="0" hangingPunct="0">
              <a:defRPr sz="1400">
                <a:solidFill>
                  <a:schemeClr val="bg1"/>
                </a:solidFill>
                <a:latin typeface="Arial" charset="0"/>
                <a:ea typeface="ＭＳ Ｐゴシック" pitchFamily="-1" charset="-128"/>
              </a:defRPr>
            </a:lvl1pPr>
            <a:lvl2pPr marL="37931725" indent="-37474525" eaLnBrk="0" hangingPunct="0">
              <a:defRPr sz="1400">
                <a:solidFill>
                  <a:schemeClr val="bg1"/>
                </a:solidFill>
                <a:latin typeface="Arial" charset="0"/>
                <a:ea typeface="ＭＳ Ｐゴシック" pitchFamily="-1" charset="-128"/>
              </a:defRPr>
            </a:lvl2pPr>
            <a:lvl3pPr eaLnBrk="0" hangingPunct="0">
              <a:defRPr sz="1400">
                <a:solidFill>
                  <a:schemeClr val="bg1"/>
                </a:solidFill>
                <a:latin typeface="Arial" charset="0"/>
                <a:ea typeface="ＭＳ Ｐゴシック" pitchFamily="-1" charset="-128"/>
              </a:defRPr>
            </a:lvl3pPr>
            <a:lvl4pPr eaLnBrk="0" hangingPunct="0">
              <a:defRPr sz="1400">
                <a:solidFill>
                  <a:schemeClr val="bg1"/>
                </a:solidFill>
                <a:latin typeface="Arial" charset="0"/>
                <a:ea typeface="ＭＳ Ｐゴシック" pitchFamily="-1" charset="-128"/>
              </a:defRPr>
            </a:lvl4pPr>
            <a:lvl5pPr eaLnBrk="0" hangingPunct="0">
              <a:defRPr sz="1400">
                <a:solidFill>
                  <a:schemeClr val="bg1"/>
                </a:solidFill>
                <a:latin typeface="Arial" charset="0"/>
                <a:ea typeface="ＭＳ Ｐゴシック" pitchFamily="-1" charset="-128"/>
              </a:defRPr>
            </a:lvl5pPr>
            <a:lvl6pPr marL="457200" eaLnBrk="0" fontAlgn="base" hangingPunct="0">
              <a:spcBef>
                <a:spcPct val="0"/>
              </a:spcBef>
              <a:spcAft>
                <a:spcPct val="0"/>
              </a:spcAft>
              <a:defRPr sz="1400">
                <a:solidFill>
                  <a:schemeClr val="bg1"/>
                </a:solidFill>
                <a:latin typeface="Arial" charset="0"/>
                <a:ea typeface="ＭＳ Ｐゴシック" pitchFamily="-1" charset="-128"/>
              </a:defRPr>
            </a:lvl6pPr>
            <a:lvl7pPr marL="914400" eaLnBrk="0" fontAlgn="base" hangingPunct="0">
              <a:spcBef>
                <a:spcPct val="0"/>
              </a:spcBef>
              <a:spcAft>
                <a:spcPct val="0"/>
              </a:spcAft>
              <a:defRPr sz="1400">
                <a:solidFill>
                  <a:schemeClr val="bg1"/>
                </a:solidFill>
                <a:latin typeface="Arial" charset="0"/>
                <a:ea typeface="ＭＳ Ｐゴシック" pitchFamily="-1" charset="-128"/>
              </a:defRPr>
            </a:lvl7pPr>
            <a:lvl8pPr marL="1371600" eaLnBrk="0" fontAlgn="base" hangingPunct="0">
              <a:spcBef>
                <a:spcPct val="0"/>
              </a:spcBef>
              <a:spcAft>
                <a:spcPct val="0"/>
              </a:spcAft>
              <a:defRPr sz="1400">
                <a:solidFill>
                  <a:schemeClr val="bg1"/>
                </a:solidFill>
                <a:latin typeface="Arial" charset="0"/>
                <a:ea typeface="ＭＳ Ｐゴシック" pitchFamily="-1" charset="-128"/>
              </a:defRPr>
            </a:lvl8pPr>
            <a:lvl9pPr marL="1828800" eaLnBrk="0" fontAlgn="base" hangingPunct="0">
              <a:spcBef>
                <a:spcPct val="0"/>
              </a:spcBef>
              <a:spcAft>
                <a:spcPct val="0"/>
              </a:spcAft>
              <a:defRPr sz="1400">
                <a:solidFill>
                  <a:schemeClr val="bg1"/>
                </a:solidFill>
                <a:latin typeface="Arial" charset="0"/>
                <a:ea typeface="ＭＳ Ｐゴシック" pitchFamily="-1" charset="-128"/>
              </a:defRPr>
            </a:lvl9pPr>
          </a:lstStyle>
          <a:p>
            <a:pPr algn="ctr" eaLnBrk="1" hangingPunct="1">
              <a:defRPr/>
            </a:pPr>
            <a:r>
              <a:rPr lang="en-US" sz="1600" dirty="0">
                <a:solidFill>
                  <a:srgbClr val="000000"/>
                </a:solidFill>
              </a:rPr>
              <a:t>Assessments </a:t>
            </a:r>
            <a:r>
              <a:rPr lang="en-US" sz="1600" b="1" i="1" dirty="0">
                <a:solidFill>
                  <a:srgbClr val="000000"/>
                </a:solidFill>
              </a:rPr>
              <a:t>within</a:t>
            </a:r>
            <a:r>
              <a:rPr lang="en-US" sz="1600" dirty="0">
                <a:solidFill>
                  <a:srgbClr val="000000"/>
                </a:solidFill>
              </a:rPr>
              <a:t> Program:</a:t>
            </a:r>
          </a:p>
          <a:p>
            <a:pPr eaLnBrk="1" hangingPunct="1">
              <a:buFont typeface="Arial" charset="0"/>
              <a:buChar char="•"/>
              <a:defRPr/>
            </a:pPr>
            <a:r>
              <a:rPr lang="en-US" sz="1600" dirty="0">
                <a:solidFill>
                  <a:srgbClr val="000000"/>
                </a:solidFill>
              </a:rPr>
              <a:t> Direct observations</a:t>
            </a:r>
          </a:p>
          <a:p>
            <a:pPr eaLnBrk="1" hangingPunct="1">
              <a:buFont typeface="Arial" charset="0"/>
              <a:buChar char="•"/>
              <a:defRPr/>
            </a:pPr>
            <a:r>
              <a:rPr lang="en-US" sz="1600" dirty="0">
                <a:solidFill>
                  <a:srgbClr val="000000"/>
                </a:solidFill>
              </a:rPr>
              <a:t> </a:t>
            </a:r>
            <a:r>
              <a:rPr lang="en-US" sz="1600" dirty="0" smtClean="0">
                <a:solidFill>
                  <a:srgbClr val="000000"/>
                </a:solidFill>
              </a:rPr>
              <a:t>Audit/performance </a:t>
            </a:r>
            <a:r>
              <a:rPr lang="en-US" sz="1600" dirty="0">
                <a:solidFill>
                  <a:srgbClr val="000000"/>
                </a:solidFill>
              </a:rPr>
              <a:t>data</a:t>
            </a:r>
          </a:p>
          <a:p>
            <a:pPr eaLnBrk="1" hangingPunct="1">
              <a:buFont typeface="Arial" charset="0"/>
              <a:buChar char="•"/>
              <a:defRPr/>
            </a:pPr>
            <a:r>
              <a:rPr lang="en-US" sz="1600" dirty="0">
                <a:solidFill>
                  <a:srgbClr val="000000"/>
                </a:solidFill>
              </a:rPr>
              <a:t> Multi-source FB</a:t>
            </a:r>
          </a:p>
          <a:p>
            <a:pPr eaLnBrk="1" hangingPunct="1">
              <a:buFont typeface="Arial" charset="0"/>
              <a:buChar char="•"/>
              <a:defRPr/>
            </a:pPr>
            <a:r>
              <a:rPr lang="en-US" sz="1600" dirty="0">
                <a:solidFill>
                  <a:srgbClr val="000000"/>
                </a:solidFill>
              </a:rPr>
              <a:t> Simulation</a:t>
            </a:r>
          </a:p>
          <a:p>
            <a:pPr eaLnBrk="1" hangingPunct="1">
              <a:buFont typeface="Arial" charset="0"/>
              <a:buChar char="•"/>
              <a:defRPr/>
            </a:pPr>
            <a:r>
              <a:rPr lang="en-US" sz="1600" dirty="0">
                <a:solidFill>
                  <a:srgbClr val="000000"/>
                </a:solidFill>
              </a:rPr>
              <a:t> </a:t>
            </a:r>
            <a:r>
              <a:rPr lang="en-US" sz="1600" dirty="0" err="1" smtClean="0">
                <a:solidFill>
                  <a:srgbClr val="000000"/>
                </a:solidFill>
              </a:rPr>
              <a:t>ITExam</a:t>
            </a:r>
            <a:endParaRPr lang="en-US" sz="1600" dirty="0" smtClean="0">
              <a:solidFill>
                <a:srgbClr val="000000"/>
              </a:solidFill>
            </a:endParaRPr>
          </a:p>
          <a:p>
            <a:pPr eaLnBrk="1" hangingPunct="1">
              <a:buFont typeface="Arial" charset="0"/>
              <a:buChar char="•"/>
              <a:defRPr/>
            </a:pPr>
            <a:r>
              <a:rPr lang="en-US" sz="1600" smtClean="0">
                <a:solidFill>
                  <a:srgbClr val="000000"/>
                </a:solidFill>
              </a:rPr>
              <a:t> Procedure </a:t>
            </a:r>
            <a:r>
              <a:rPr lang="en-US" sz="1600" dirty="0" smtClean="0">
                <a:solidFill>
                  <a:srgbClr val="000000"/>
                </a:solidFill>
              </a:rPr>
              <a:t>logs</a:t>
            </a:r>
            <a:endParaRPr lang="en-US" sz="1600" dirty="0">
              <a:solidFill>
                <a:srgbClr val="000000"/>
              </a:solidFill>
            </a:endParaRPr>
          </a:p>
          <a:p>
            <a:pPr eaLnBrk="1" hangingPunct="1">
              <a:buFont typeface="Arial" charset="0"/>
              <a:buChar char="•"/>
              <a:defRPr/>
            </a:pPr>
            <a:endParaRPr lang="en-US" sz="1800" dirty="0">
              <a:solidFill>
                <a:srgbClr val="000000"/>
              </a:solidFill>
            </a:endParaRPr>
          </a:p>
        </p:txBody>
      </p:sp>
      <p:sp>
        <p:nvSpPr>
          <p:cNvPr id="6" name="Trapezoid 5"/>
          <p:cNvSpPr/>
          <p:nvPr/>
        </p:nvSpPr>
        <p:spPr>
          <a:xfrm rot="5400000">
            <a:off x="2767013" y="2185987"/>
            <a:ext cx="2586038" cy="2328863"/>
          </a:xfrm>
          <a:prstGeom prst="trapezoid">
            <a:avLst>
              <a:gd name="adj" fmla="val 39331"/>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2" name="TextBox 6"/>
          <p:cNvSpPr txBox="1">
            <a:spLocks noChangeArrowheads="1"/>
          </p:cNvSpPr>
          <p:nvPr/>
        </p:nvSpPr>
        <p:spPr bwMode="auto">
          <a:xfrm>
            <a:off x="2928938" y="2890838"/>
            <a:ext cx="21002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a:solidFill>
                  <a:srgbClr val="000000"/>
                </a:solidFill>
              </a:rPr>
              <a:t>CCC: Judgment and Synthesis</a:t>
            </a:r>
          </a:p>
        </p:txBody>
      </p:sp>
      <p:sp>
        <p:nvSpPr>
          <p:cNvPr id="8" name="Rounded Rectangle 7"/>
          <p:cNvSpPr/>
          <p:nvPr/>
        </p:nvSpPr>
        <p:spPr>
          <a:xfrm>
            <a:off x="762000" y="114300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4" name="TextBox 8"/>
          <p:cNvSpPr txBox="1">
            <a:spLocks noChangeArrowheads="1"/>
          </p:cNvSpPr>
          <p:nvPr/>
        </p:nvSpPr>
        <p:spPr bwMode="auto">
          <a:xfrm>
            <a:off x="762000" y="1225550"/>
            <a:ext cx="1905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Learners</a:t>
            </a:r>
          </a:p>
        </p:txBody>
      </p:sp>
      <p:sp>
        <p:nvSpPr>
          <p:cNvPr id="12" name="Down Arrow 11"/>
          <p:cNvSpPr/>
          <p:nvPr/>
        </p:nvSpPr>
        <p:spPr>
          <a:xfrm>
            <a:off x="1524000" y="1676400"/>
            <a:ext cx="236538" cy="381000"/>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3" name="Rounded Rectangle 12"/>
          <p:cNvSpPr/>
          <p:nvPr/>
        </p:nvSpPr>
        <p:spPr>
          <a:xfrm>
            <a:off x="688975" y="4953000"/>
            <a:ext cx="1905000" cy="6461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7" name="TextBox 13"/>
          <p:cNvSpPr txBox="1">
            <a:spLocks noChangeArrowheads="1"/>
          </p:cNvSpPr>
          <p:nvPr/>
        </p:nvSpPr>
        <p:spPr bwMode="auto">
          <a:xfrm>
            <a:off x="688975" y="49530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Faculty, PDs and others</a:t>
            </a:r>
          </a:p>
        </p:txBody>
      </p:sp>
      <p:sp>
        <p:nvSpPr>
          <p:cNvPr id="15" name="Down Arrow 14"/>
          <p:cNvSpPr/>
          <p:nvPr/>
        </p:nvSpPr>
        <p:spPr>
          <a:xfrm flipV="1">
            <a:off x="1524000" y="4643438"/>
            <a:ext cx="236538" cy="309562"/>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6" name="Rounded Rectangle 15"/>
          <p:cNvSpPr/>
          <p:nvPr/>
        </p:nvSpPr>
        <p:spPr>
          <a:xfrm>
            <a:off x="304800" y="685800"/>
            <a:ext cx="4953000" cy="5715000"/>
          </a:xfrm>
          <a:prstGeom prst="roundRect">
            <a:avLst/>
          </a:prstGeom>
          <a:noFill/>
          <a:ln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0" name="Bent-Up Arrow 19"/>
          <p:cNvSpPr/>
          <p:nvPr/>
        </p:nvSpPr>
        <p:spPr>
          <a:xfrm flipV="1">
            <a:off x="5260975" y="3319463"/>
            <a:ext cx="2286000" cy="990600"/>
          </a:xfrm>
          <a:prstGeom prst="bentUpArrow">
            <a:avLst>
              <a:gd name="adj1" fmla="val 36722"/>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1" name="Bent-Up Arrow 20"/>
          <p:cNvSpPr/>
          <p:nvPr/>
        </p:nvSpPr>
        <p:spPr>
          <a:xfrm>
            <a:off x="5260975" y="2359025"/>
            <a:ext cx="2286000" cy="990600"/>
          </a:xfrm>
          <a:prstGeom prst="bentUpArrow">
            <a:avLst>
              <a:gd name="adj1" fmla="val 38187"/>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2" name="Oval 21"/>
          <p:cNvSpPr/>
          <p:nvPr/>
        </p:nvSpPr>
        <p:spPr>
          <a:xfrm>
            <a:off x="6248400" y="685800"/>
            <a:ext cx="2057400" cy="1304925"/>
          </a:xfrm>
          <a:prstGeom prst="ellipse">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23" name="TextBox 22"/>
          <p:cNvSpPr txBox="1">
            <a:spLocks noChangeArrowheads="1"/>
          </p:cNvSpPr>
          <p:nvPr/>
        </p:nvSpPr>
        <p:spPr bwMode="auto">
          <a:xfrm>
            <a:off x="6416675" y="947738"/>
            <a:ext cx="1749425" cy="646331"/>
          </a:xfrm>
          <a:prstGeom prst="rect">
            <a:avLst/>
          </a:prstGeom>
          <a:solidFill>
            <a:schemeClr val="accent2"/>
          </a:solidFill>
          <a:ln>
            <a:noFill/>
          </a:ln>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dirty="0" smtClean="0">
                <a:solidFill>
                  <a:srgbClr val="000000"/>
                </a:solidFill>
              </a:rPr>
              <a:t>No </a:t>
            </a:r>
            <a:r>
              <a:rPr lang="en-US" sz="1800" b="1" dirty="0">
                <a:solidFill>
                  <a:srgbClr val="000000"/>
                </a:solidFill>
              </a:rPr>
              <a:t>E</a:t>
            </a:r>
            <a:r>
              <a:rPr lang="en-US" sz="1800" b="1" dirty="0" smtClean="0">
                <a:solidFill>
                  <a:srgbClr val="000000"/>
                </a:solidFill>
              </a:rPr>
              <a:t>xternal Reporting</a:t>
            </a:r>
            <a:endParaRPr lang="en-US" sz="1800" b="1" dirty="0">
              <a:solidFill>
                <a:srgbClr val="000000"/>
              </a:solidFill>
            </a:endParaRPr>
          </a:p>
        </p:txBody>
      </p:sp>
      <p:sp>
        <p:nvSpPr>
          <p:cNvPr id="24" name="TextBox 23"/>
          <p:cNvSpPr txBox="1"/>
          <p:nvPr/>
        </p:nvSpPr>
        <p:spPr>
          <a:xfrm>
            <a:off x="5257800" y="2971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Non-disciplinary</a:t>
            </a:r>
            <a:endParaRPr lang="en-US" sz="2000" b="1" i="1" dirty="0">
              <a:solidFill>
                <a:srgbClr val="000000"/>
              </a:solidFill>
              <a:latin typeface="Arial" pitchFamily="-1" charset="0"/>
              <a:ea typeface="+mn-ea"/>
              <a:cs typeface="ＭＳ Ｐゴシック" pitchFamily="-1" charset="-128"/>
            </a:endParaRPr>
          </a:p>
        </p:txBody>
      </p:sp>
      <p:sp>
        <p:nvSpPr>
          <p:cNvPr id="25" name="TextBox 24"/>
          <p:cNvSpPr txBox="1"/>
          <p:nvPr/>
        </p:nvSpPr>
        <p:spPr>
          <a:xfrm>
            <a:off x="5257800" y="3352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Disciplinary</a:t>
            </a:r>
            <a:endParaRPr lang="en-US" sz="2000" b="1" i="1" dirty="0">
              <a:solidFill>
                <a:srgbClr val="000000"/>
              </a:solidFill>
              <a:latin typeface="Arial" pitchFamily="-1" charset="0"/>
              <a:ea typeface="+mn-ea"/>
              <a:cs typeface="ＭＳ Ｐゴシック" pitchFamily="-1" charset="-128"/>
            </a:endParaRPr>
          </a:p>
        </p:txBody>
      </p:sp>
      <p:sp>
        <p:nvSpPr>
          <p:cNvPr id="94226" name="TextBox 25"/>
          <p:cNvSpPr txBox="1">
            <a:spLocks noChangeArrowheads="1"/>
          </p:cNvSpPr>
          <p:nvPr/>
        </p:nvSpPr>
        <p:spPr bwMode="auto">
          <a:xfrm>
            <a:off x="5943600" y="1990725"/>
            <a:ext cx="2743200" cy="368300"/>
          </a:xfrm>
          <a:prstGeom prst="rect">
            <a:avLst/>
          </a:prstGeom>
          <a:solidFill>
            <a:schemeClr val="accent2"/>
          </a:solidFill>
          <a:ln w="12700">
            <a:solidFill>
              <a:srgbClr val="FF0000"/>
            </a:solidFill>
            <a:miter lim="800000"/>
            <a:headEnd/>
            <a:tailEnd/>
          </a:ln>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dirty="0" smtClean="0">
                <a:solidFill>
                  <a:srgbClr val="000000"/>
                </a:solidFill>
              </a:rPr>
              <a:t>Feedback/Remediation</a:t>
            </a:r>
            <a:endParaRPr lang="en-US" sz="1800" b="1" i="1" dirty="0">
              <a:solidFill>
                <a:srgbClr val="000000"/>
              </a:solidFill>
            </a:endParaRPr>
          </a:p>
        </p:txBody>
      </p:sp>
      <p:grpSp>
        <p:nvGrpSpPr>
          <p:cNvPr id="94227" name="Group 22"/>
          <p:cNvGrpSpPr>
            <a:grpSpLocks/>
          </p:cNvGrpSpPr>
          <p:nvPr/>
        </p:nvGrpSpPr>
        <p:grpSpPr bwMode="auto">
          <a:xfrm>
            <a:off x="5751724" y="4273550"/>
            <a:ext cx="3044646" cy="1614488"/>
            <a:chOff x="5751724" y="4273550"/>
            <a:chExt cx="3044646" cy="1614488"/>
          </a:xfrm>
          <a:solidFill>
            <a:srgbClr val="FF0000"/>
          </a:solidFill>
        </p:grpSpPr>
        <p:sp>
          <p:nvSpPr>
            <p:cNvPr id="27" name="Oval 26"/>
            <p:cNvSpPr/>
            <p:nvPr/>
          </p:nvSpPr>
          <p:spPr>
            <a:xfrm>
              <a:off x="6248400" y="4664075"/>
              <a:ext cx="2211388" cy="1223963"/>
            </a:xfrm>
            <a:prstGeom prst="ellipse">
              <a:avLst/>
            </a:prstGeom>
            <a:grpFill/>
            <a:ln>
              <a:solidFill>
                <a:schemeClr val="accent6"/>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solidFill>
                  <a:schemeClr val="accent3">
                    <a:lumMod val="10000"/>
                  </a:schemeClr>
                </a:solidFill>
              </a:endParaRPr>
            </a:p>
          </p:txBody>
        </p:sp>
        <p:sp>
          <p:nvSpPr>
            <p:cNvPr id="64532" name="TextBox 27"/>
            <p:cNvSpPr txBox="1">
              <a:spLocks noChangeArrowheads="1"/>
            </p:cNvSpPr>
            <p:nvPr/>
          </p:nvSpPr>
          <p:spPr bwMode="auto">
            <a:xfrm>
              <a:off x="6453188" y="4932363"/>
              <a:ext cx="1852612" cy="707886"/>
            </a:xfrm>
            <a:prstGeom prst="rect">
              <a:avLst/>
            </a:prstGeom>
            <a:grpFill/>
            <a:ln w="9525">
              <a:noFill/>
              <a:miter lim="800000"/>
              <a:headEnd/>
              <a:tailEnd/>
            </a:ln>
            <a:effectLst/>
          </p:spPr>
          <p:txBody>
            <a:bodyPr>
              <a:spAutoFit/>
            </a:bodyPr>
            <a:lstStyle/>
            <a:p>
              <a:pPr algn="ctr">
                <a:defRPr/>
              </a:pPr>
              <a:r>
                <a:rPr lang="en-US" sz="2000" b="1" dirty="0" smtClean="0">
                  <a:solidFill>
                    <a:schemeClr val="accent3">
                      <a:lumMod val="10000"/>
                    </a:schemeClr>
                  </a:solidFill>
                  <a:latin typeface="Arial"/>
                  <a:ea typeface="ＭＳ Ｐゴシック" pitchFamily="-1" charset="-128"/>
                  <a:cs typeface="Arial"/>
                </a:rPr>
                <a:t>Requires reporting</a:t>
              </a:r>
              <a:endParaRPr lang="en-US" sz="2000" b="1" dirty="0">
                <a:solidFill>
                  <a:schemeClr val="accent3">
                    <a:lumMod val="10000"/>
                  </a:schemeClr>
                </a:solidFill>
                <a:latin typeface="Arial"/>
                <a:ea typeface="ＭＳ Ｐゴシック" pitchFamily="-1" charset="-128"/>
                <a:cs typeface="Arial"/>
              </a:endParaRPr>
            </a:p>
          </p:txBody>
        </p:sp>
        <p:sp>
          <p:nvSpPr>
            <p:cNvPr id="29" name="TextBox 28"/>
            <p:cNvSpPr txBox="1"/>
            <p:nvPr/>
          </p:nvSpPr>
          <p:spPr>
            <a:xfrm>
              <a:off x="5751724" y="4273550"/>
              <a:ext cx="3044646" cy="400110"/>
            </a:xfrm>
            <a:prstGeom prst="rect">
              <a:avLst/>
            </a:prstGeom>
            <a:grpFill/>
            <a:ln>
              <a:solidFill>
                <a:schemeClr val="tx1"/>
              </a:solidFill>
              <a:prstDash val="dash"/>
            </a:ln>
            <a:effectLst/>
          </p:spPr>
          <p:txBody>
            <a:bodyPr wrap="square">
              <a:spAutoFit/>
            </a:bodyPr>
            <a:lstStyle/>
            <a:p>
              <a:pPr algn="ctr">
                <a:defRPr/>
              </a:pPr>
              <a:r>
                <a:rPr lang="en-US" sz="2000" b="1" dirty="0" smtClean="0">
                  <a:solidFill>
                    <a:schemeClr val="accent3">
                      <a:lumMod val="10000"/>
                    </a:schemeClr>
                  </a:solidFill>
                  <a:effectLst>
                    <a:outerShdw blurRad="38100" dist="38100" dir="2700000" algn="tl">
                      <a:srgbClr val="000000">
                        <a:alpha val="43137"/>
                      </a:srgbClr>
                    </a:outerShdw>
                  </a:effectLst>
                  <a:latin typeface="Arial"/>
                  <a:cs typeface="Arial"/>
                </a:rPr>
                <a:t>Probation/termination</a:t>
              </a:r>
              <a:endParaRPr lang="en-US" sz="2000" b="1" dirty="0">
                <a:solidFill>
                  <a:schemeClr val="accent3">
                    <a:lumMod val="10000"/>
                  </a:schemeClr>
                </a:solidFill>
                <a:effectLst>
                  <a:outerShdw blurRad="38100" dist="38100" dir="2700000" algn="tl">
                    <a:srgbClr val="000000">
                      <a:alpha val="43137"/>
                    </a:srgbClr>
                  </a:outerShdw>
                </a:effectLst>
                <a:latin typeface="Arial"/>
                <a:cs typeface="Arial"/>
              </a:endParaRPr>
            </a:p>
          </p:txBody>
        </p:sp>
      </p:grpSp>
    </p:spTree>
    <p:extLst>
      <p:ext uri="{BB962C8B-B14F-4D97-AF65-F5344CB8AC3E}">
        <p14:creationId xmlns:p14="http://schemas.microsoft.com/office/powerpoint/2010/main" val="410702011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latin typeface="+mn-lt"/>
              </a:rPr>
              <a:t>Remediation versus Probation</a:t>
            </a:r>
          </a:p>
        </p:txBody>
      </p:sp>
      <p:sp>
        <p:nvSpPr>
          <p:cNvPr id="8195" name="Rectangle 3"/>
          <p:cNvSpPr>
            <a:spLocks noGrp="1" noChangeArrowheads="1"/>
          </p:cNvSpPr>
          <p:nvPr>
            <p:ph type="body" idx="1"/>
          </p:nvPr>
        </p:nvSpPr>
        <p:spPr>
          <a:xfrm>
            <a:off x="990600" y="1676400"/>
            <a:ext cx="7848600" cy="4572000"/>
          </a:xfrm>
        </p:spPr>
        <p:txBody>
          <a:bodyPr/>
          <a:lstStyle/>
          <a:p>
            <a:pPr eaLnBrk="1" hangingPunct="1"/>
            <a:r>
              <a:rPr lang="en-US" dirty="0">
                <a:latin typeface="+mj-lt"/>
              </a:rPr>
              <a:t>Remediation	</a:t>
            </a:r>
          </a:p>
          <a:p>
            <a:pPr lvl="1" eaLnBrk="1" hangingPunct="1"/>
            <a:r>
              <a:rPr lang="en-US" dirty="0">
                <a:latin typeface="+mj-lt"/>
              </a:rPr>
              <a:t>Deficiencies primarily in fund of knowledge, clinical judgment, technical skills, suboptimal communication or professionalism</a:t>
            </a:r>
          </a:p>
          <a:p>
            <a:pPr lvl="1" eaLnBrk="1" hangingPunct="1"/>
            <a:r>
              <a:rPr lang="en-US" dirty="0">
                <a:latin typeface="+mj-lt"/>
              </a:rPr>
              <a:t>Focus on </a:t>
            </a:r>
            <a:r>
              <a:rPr lang="en-US" dirty="0" smtClean="0">
                <a:latin typeface="+mj-lt"/>
              </a:rPr>
              <a:t>coaching</a:t>
            </a:r>
            <a:endParaRPr lang="en-US" dirty="0">
              <a:latin typeface="+mj-lt"/>
            </a:endParaRPr>
          </a:p>
          <a:p>
            <a:pPr lvl="1" eaLnBrk="1" hangingPunct="1"/>
            <a:r>
              <a:rPr lang="en-US" dirty="0">
                <a:latin typeface="+mj-lt"/>
              </a:rPr>
              <a:t>Improvement expected</a:t>
            </a:r>
          </a:p>
          <a:p>
            <a:pPr lvl="1" eaLnBrk="1" hangingPunct="1"/>
            <a:r>
              <a:rPr lang="en-US" dirty="0">
                <a:latin typeface="+mj-lt"/>
              </a:rPr>
              <a:t>Time needed to demonstrate improvement</a:t>
            </a: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latin typeface="+mn-lt"/>
              </a:rPr>
              <a:t>Remediation versus Probation</a:t>
            </a:r>
          </a:p>
        </p:txBody>
      </p:sp>
      <p:sp>
        <p:nvSpPr>
          <p:cNvPr id="9219" name="Rectangle 3"/>
          <p:cNvSpPr>
            <a:spLocks noGrp="1" noChangeArrowheads="1"/>
          </p:cNvSpPr>
          <p:nvPr>
            <p:ph type="body" idx="1"/>
          </p:nvPr>
        </p:nvSpPr>
        <p:spPr>
          <a:xfrm>
            <a:off x="990600" y="1828800"/>
            <a:ext cx="7924800" cy="4114800"/>
          </a:xfrm>
        </p:spPr>
        <p:txBody>
          <a:bodyPr/>
          <a:lstStyle/>
          <a:p>
            <a:pPr eaLnBrk="1" hangingPunct="1"/>
            <a:r>
              <a:rPr lang="en-US" dirty="0"/>
              <a:t>Probation</a:t>
            </a:r>
          </a:p>
          <a:p>
            <a:pPr lvl="1" eaLnBrk="1" hangingPunct="1"/>
            <a:r>
              <a:rPr lang="en-US" dirty="0"/>
              <a:t>Problems with professional responsibilities, inappropriate communication or </a:t>
            </a:r>
            <a:r>
              <a:rPr lang="en-US" dirty="0" smtClean="0"/>
              <a:t>behavior.</a:t>
            </a:r>
            <a:endParaRPr lang="en-US" dirty="0"/>
          </a:p>
          <a:p>
            <a:pPr lvl="1" eaLnBrk="1" hangingPunct="1"/>
            <a:r>
              <a:rPr lang="en-US" dirty="0" smtClean="0"/>
              <a:t>Immediate behavior change is needed. </a:t>
            </a:r>
            <a:endParaRPr lang="en-US" dirty="0"/>
          </a:p>
          <a:p>
            <a:pPr lvl="1" eaLnBrk="1" hangingPunct="1"/>
            <a:r>
              <a:rPr lang="en-US" dirty="0"/>
              <a:t>Use </a:t>
            </a:r>
            <a:r>
              <a:rPr lang="en-US" dirty="0" smtClean="0"/>
              <a:t>of coaches </a:t>
            </a:r>
            <a:r>
              <a:rPr lang="en-US" dirty="0"/>
              <a:t>and established </a:t>
            </a:r>
            <a:r>
              <a:rPr lang="en-US" dirty="0" smtClean="0"/>
              <a:t>standards.</a:t>
            </a:r>
          </a:p>
          <a:p>
            <a:pPr lvl="1" eaLnBrk="1" hangingPunct="1"/>
            <a:r>
              <a:rPr lang="en-US" dirty="0" smtClean="0"/>
              <a:t>Is a reportable action.</a:t>
            </a:r>
            <a:endParaRPr lang="en-US" dirty="0"/>
          </a:p>
        </p:txBody>
      </p:sp>
    </p:spTree>
  </p:cSld>
  <p:clrMapOvr>
    <a:masterClrMapping/>
  </p:clrMapOvr>
  <p:transition>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Remediation Requires a PLAN</a:t>
            </a:r>
            <a:endParaRPr lang="en-US" dirty="0"/>
          </a:p>
        </p:txBody>
      </p:sp>
      <p:sp>
        <p:nvSpPr>
          <p:cNvPr id="3" name="Content Placeholder 2"/>
          <p:cNvSpPr>
            <a:spLocks noGrp="1"/>
          </p:cNvSpPr>
          <p:nvPr>
            <p:ph idx="1"/>
          </p:nvPr>
        </p:nvSpPr>
        <p:spPr/>
        <p:txBody>
          <a:bodyPr/>
          <a:lstStyle/>
          <a:p>
            <a:r>
              <a:rPr lang="en-US" dirty="0" smtClean="0"/>
              <a:t>Put deficiencies in writing.</a:t>
            </a:r>
          </a:p>
          <a:p>
            <a:r>
              <a:rPr lang="en-US" dirty="0" smtClean="0"/>
              <a:t>Meet with fellow to:</a:t>
            </a:r>
          </a:p>
          <a:p>
            <a:pPr lvl="1"/>
            <a:r>
              <a:rPr lang="en-US" dirty="0" smtClean="0"/>
              <a:t>Assess insight</a:t>
            </a:r>
          </a:p>
          <a:p>
            <a:pPr lvl="1"/>
            <a:r>
              <a:rPr lang="en-US" dirty="0" smtClean="0"/>
              <a:t>Review plan</a:t>
            </a:r>
          </a:p>
          <a:p>
            <a:pPr lvl="1"/>
            <a:r>
              <a:rPr lang="en-US" dirty="0" smtClean="0"/>
              <a:t>Provide copy of GME policy on corrective action</a:t>
            </a:r>
          </a:p>
          <a:p>
            <a:pPr lvl="1"/>
            <a:r>
              <a:rPr lang="en-US" dirty="0" smtClean="0"/>
              <a:t>Obtain their signature for the above</a:t>
            </a:r>
            <a:endParaRPr lang="en-US" dirty="0"/>
          </a:p>
        </p:txBody>
      </p:sp>
    </p:spTree>
    <p:extLst>
      <p:ext uri="{BB962C8B-B14F-4D97-AF65-F5344CB8AC3E}">
        <p14:creationId xmlns:p14="http://schemas.microsoft.com/office/powerpoint/2010/main" val="1743813933"/>
      </p:ext>
    </p:extLst>
  </p:cSld>
  <p:clrMapOvr>
    <a:masterClrMapping/>
  </p:clrMapOvr>
  <p:transition>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3048000" y="304800"/>
            <a:ext cx="5410200" cy="923925"/>
          </a:xfrm>
          <a:prstGeom prst="rect">
            <a:avLst/>
          </a:prstGeom>
          <a:noFill/>
          <a:ln w="9525">
            <a:noFill/>
            <a:miter lim="800000"/>
            <a:headEnd/>
            <a:tailEnd/>
          </a:ln>
        </p:spPr>
        <p:txBody>
          <a:bodyPr>
            <a:spAutoFit/>
          </a:bodyPr>
          <a:lstStyle/>
          <a:p>
            <a:pPr algn="r"/>
            <a:r>
              <a:rPr lang="en-US" dirty="0">
                <a:solidFill>
                  <a:schemeClr val="bg1"/>
                </a:solidFill>
                <a:latin typeface="Perpetua"/>
              </a:rPr>
              <a:t>American Society of Hematology</a:t>
            </a:r>
            <a:br>
              <a:rPr lang="en-US" dirty="0">
                <a:solidFill>
                  <a:schemeClr val="bg1"/>
                </a:solidFill>
                <a:latin typeface="Perpetua"/>
              </a:rPr>
            </a:br>
            <a:r>
              <a:rPr lang="en-US" dirty="0" smtClean="0">
                <a:solidFill>
                  <a:schemeClr val="bg1"/>
                </a:solidFill>
                <a:latin typeface="Perpetua"/>
              </a:rPr>
              <a:t>55</a:t>
            </a:r>
            <a:r>
              <a:rPr lang="en-US" baseline="30000" dirty="0" smtClean="0">
                <a:solidFill>
                  <a:schemeClr val="bg1"/>
                </a:solidFill>
                <a:latin typeface="Perpetua"/>
              </a:rPr>
              <a:t>th</a:t>
            </a:r>
            <a:r>
              <a:rPr lang="en-US" dirty="0" smtClean="0">
                <a:solidFill>
                  <a:schemeClr val="bg1"/>
                </a:solidFill>
                <a:latin typeface="Perpetua"/>
              </a:rPr>
              <a:t> </a:t>
            </a:r>
            <a:r>
              <a:rPr lang="en-US" dirty="0">
                <a:solidFill>
                  <a:schemeClr val="bg1"/>
                </a:solidFill>
                <a:latin typeface="Perpetua"/>
              </a:rPr>
              <a:t>ASH Annual Meeting</a:t>
            </a:r>
            <a:br>
              <a:rPr lang="en-US" dirty="0">
                <a:solidFill>
                  <a:schemeClr val="bg1"/>
                </a:solidFill>
                <a:latin typeface="Perpetua"/>
              </a:rPr>
            </a:br>
            <a:r>
              <a:rPr lang="en-US" dirty="0">
                <a:solidFill>
                  <a:schemeClr val="bg1"/>
                </a:solidFill>
                <a:latin typeface="Perpetua"/>
              </a:rPr>
              <a:t>Disclosure Statement</a:t>
            </a:r>
          </a:p>
        </p:txBody>
      </p:sp>
      <p:pic>
        <p:nvPicPr>
          <p:cNvPr id="9219" name="Picture 4" descr="ASH Logo - black highrez.jpg"/>
          <p:cNvPicPr>
            <a:picLocks noChangeAspect="1"/>
          </p:cNvPicPr>
          <p:nvPr/>
        </p:nvPicPr>
        <p:blipFill>
          <a:blip r:embed="rId2" cstate="print"/>
          <a:srcRect/>
          <a:stretch>
            <a:fillRect/>
          </a:stretch>
        </p:blipFill>
        <p:spPr bwMode="auto">
          <a:xfrm>
            <a:off x="381000" y="152400"/>
            <a:ext cx="1031875" cy="1066800"/>
          </a:xfrm>
          <a:prstGeom prst="rect">
            <a:avLst/>
          </a:prstGeom>
          <a:noFill/>
          <a:ln w="9525">
            <a:noFill/>
            <a:miter lim="800000"/>
            <a:headEnd/>
            <a:tailEnd/>
          </a:ln>
        </p:spPr>
      </p:pic>
      <p:sp>
        <p:nvSpPr>
          <p:cNvPr id="9220" name="TextBox 5"/>
          <p:cNvSpPr txBox="1">
            <a:spLocks noChangeArrowheads="1"/>
          </p:cNvSpPr>
          <p:nvPr/>
        </p:nvSpPr>
        <p:spPr bwMode="auto">
          <a:xfrm>
            <a:off x="685800" y="1447800"/>
            <a:ext cx="7620000" cy="584775"/>
          </a:xfrm>
          <a:prstGeom prst="rect">
            <a:avLst/>
          </a:prstGeom>
          <a:noFill/>
          <a:ln w="9525">
            <a:noFill/>
            <a:miter lim="800000"/>
            <a:headEnd/>
            <a:tailEnd/>
          </a:ln>
        </p:spPr>
        <p:txBody>
          <a:bodyPr>
            <a:spAutoFit/>
          </a:bodyPr>
          <a:lstStyle/>
          <a:p>
            <a:r>
              <a:rPr lang="en-US" sz="3200" b="1" dirty="0" smtClean="0"/>
              <a:t>Lisa Bellini, MD</a:t>
            </a:r>
            <a:endParaRPr lang="en-US" sz="2400" b="1" dirty="0">
              <a:latin typeface="Perpetua"/>
            </a:endParaRPr>
          </a:p>
        </p:txBody>
      </p:sp>
      <p:sp>
        <p:nvSpPr>
          <p:cNvPr id="9221" name="TextBox 6"/>
          <p:cNvSpPr txBox="1">
            <a:spLocks noChangeArrowheads="1"/>
          </p:cNvSpPr>
          <p:nvPr/>
        </p:nvSpPr>
        <p:spPr bwMode="auto">
          <a:xfrm>
            <a:off x="457200" y="2286000"/>
            <a:ext cx="7162800" cy="1431161"/>
          </a:xfrm>
          <a:prstGeom prst="rect">
            <a:avLst/>
          </a:prstGeom>
          <a:noFill/>
          <a:ln w="9525">
            <a:noFill/>
            <a:miter lim="800000"/>
            <a:headEnd/>
            <a:tailEnd/>
          </a:ln>
        </p:spPr>
        <p:txBody>
          <a:bodyPr>
            <a:spAutoFit/>
          </a:bodyPr>
          <a:lstStyle/>
          <a:p>
            <a:pPr marL="177800" indent="-177800">
              <a:spcAft>
                <a:spcPts val="600"/>
              </a:spcAft>
              <a:buFont typeface="Arial" pitchFamily="34" charset="0"/>
              <a:buChar char="•"/>
            </a:pPr>
            <a:r>
              <a:rPr lang="en-US" b="1" dirty="0" smtClean="0"/>
              <a:t>Nothing </a:t>
            </a:r>
            <a:r>
              <a:rPr lang="en-US" b="1" smtClean="0"/>
              <a:t>to disclose</a:t>
            </a:r>
            <a:endParaRPr lang="en-US" dirty="0" smtClean="0"/>
          </a:p>
          <a:p>
            <a:pPr marL="177800" indent="-177800">
              <a:spcAft>
                <a:spcPts val="600"/>
              </a:spcAft>
              <a:buFont typeface="Arial" pitchFamily="34" charset="0"/>
              <a:buChar char="•"/>
            </a:pPr>
            <a:endParaRPr lang="en-US" b="1" dirty="0">
              <a:latin typeface="Perpetua"/>
            </a:endParaRPr>
          </a:p>
          <a:p>
            <a:pPr marL="177800" indent="-177800">
              <a:spcAft>
                <a:spcPts val="600"/>
              </a:spcAft>
            </a:pPr>
            <a:r>
              <a:rPr lang="en-US" b="1" u="sng" dirty="0">
                <a:latin typeface="Perpetua"/>
              </a:rPr>
              <a:t>Discussion of off-label </a:t>
            </a:r>
            <a:r>
              <a:rPr lang="en-US" b="1" u="sng" dirty="0" smtClean="0">
                <a:latin typeface="Perpetua"/>
              </a:rPr>
              <a:t>drug use</a:t>
            </a:r>
            <a:r>
              <a:rPr lang="en-US" b="1" dirty="0" smtClean="0">
                <a:latin typeface="Perpetua"/>
              </a:rPr>
              <a:t>:</a:t>
            </a:r>
            <a:r>
              <a:rPr lang="en-US" dirty="0" smtClean="0">
                <a:latin typeface="Perpetua"/>
              </a:rPr>
              <a:t> Not applicable</a:t>
            </a:r>
            <a:endParaRPr lang="en-US" b="1" dirty="0">
              <a:latin typeface="Perpetua"/>
            </a:endParaRPr>
          </a:p>
          <a:p>
            <a:pPr marL="177800" indent="-177800">
              <a:spcAft>
                <a:spcPts val="600"/>
              </a:spcAft>
              <a:buFont typeface="Arial" pitchFamily="34" charset="0"/>
              <a:buChar char="•"/>
            </a:pPr>
            <a:endParaRPr lang="en-US" dirty="0">
              <a:latin typeface="Perpetu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Remediation Plans</a:t>
            </a:r>
            <a:endParaRPr lang="en-US" dirty="0"/>
          </a:p>
        </p:txBody>
      </p:sp>
      <p:sp>
        <p:nvSpPr>
          <p:cNvPr id="3" name="Content Placeholder 2"/>
          <p:cNvSpPr>
            <a:spLocks noGrp="1"/>
          </p:cNvSpPr>
          <p:nvPr>
            <p:ph idx="1"/>
          </p:nvPr>
        </p:nvSpPr>
        <p:spPr/>
        <p:txBody>
          <a:bodyPr/>
          <a:lstStyle/>
          <a:p>
            <a:r>
              <a:rPr lang="en-US" dirty="0" smtClean="0"/>
              <a:t>Must decide if external referral if necessary to explore impact of mental health issues, presence of substance abuse, learning barriers etc.</a:t>
            </a:r>
          </a:p>
          <a:p>
            <a:r>
              <a:rPr lang="en-US" dirty="0" smtClean="0"/>
              <a:t>CCC must suggest strategies for remediation based on competency deficiency.</a:t>
            </a:r>
            <a:endParaRPr lang="en-US" dirty="0"/>
          </a:p>
        </p:txBody>
      </p:sp>
    </p:spTree>
    <p:extLst>
      <p:ext uri="{BB962C8B-B14F-4D97-AF65-F5344CB8AC3E}">
        <p14:creationId xmlns:p14="http://schemas.microsoft.com/office/powerpoint/2010/main" val="2867003730"/>
      </p:ext>
    </p:extLst>
  </p:cSld>
  <p:clrMapOvr>
    <a:masterClrMapping/>
  </p:clrMapOvr>
  <p:transition>
    <p:blinds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071"/>
            <a:ext cx="7772400" cy="1143000"/>
          </a:xfrm>
        </p:spPr>
        <p:txBody>
          <a:bodyPr/>
          <a:lstStyle/>
          <a:p>
            <a:r>
              <a:rPr lang="en-US" dirty="0" smtClean="0"/>
              <a:t>Remediation Strategies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856578"/>
              </p:ext>
            </p:extLst>
          </p:nvPr>
        </p:nvGraphicFramePr>
        <p:xfrm>
          <a:off x="388472" y="1491448"/>
          <a:ext cx="8411882" cy="5212080"/>
        </p:xfrm>
        <a:graphic>
          <a:graphicData uri="http://schemas.openxmlformats.org/drawingml/2006/table">
            <a:tbl>
              <a:tblPr firstRow="1" bandRow="1">
                <a:tableStyleId>{5C22544A-7EE6-4342-B048-85BDC9FD1C3A}</a:tableStyleId>
              </a:tblPr>
              <a:tblGrid>
                <a:gridCol w="2375646"/>
                <a:gridCol w="6036236"/>
              </a:tblGrid>
              <a:tr h="540238">
                <a:tc>
                  <a:txBody>
                    <a:bodyPr/>
                    <a:lstStyle/>
                    <a:p>
                      <a:r>
                        <a:rPr lang="en-US" sz="2400" dirty="0" smtClean="0">
                          <a:solidFill>
                            <a:srgbClr val="050824"/>
                          </a:solidFill>
                        </a:rPr>
                        <a:t>Professionalism</a:t>
                      </a:r>
                    </a:p>
                    <a:p>
                      <a:endParaRPr lang="en-US" sz="2000" dirty="0"/>
                    </a:p>
                  </a:txBody>
                  <a:tcPr/>
                </a:tc>
                <a:tc>
                  <a:txBody>
                    <a:bodyPr/>
                    <a:lstStyle/>
                    <a:p>
                      <a:r>
                        <a:rPr lang="en-US" sz="2400" dirty="0" smtClean="0">
                          <a:solidFill>
                            <a:srgbClr val="050824"/>
                          </a:solidFill>
                        </a:rPr>
                        <a:t>Assigned</a:t>
                      </a:r>
                      <a:r>
                        <a:rPr lang="en-US" sz="2400" baseline="0" dirty="0" smtClean="0">
                          <a:solidFill>
                            <a:srgbClr val="050824"/>
                          </a:solidFill>
                        </a:rPr>
                        <a:t> coach</a:t>
                      </a:r>
                    </a:p>
                    <a:p>
                      <a:r>
                        <a:rPr lang="en-US" sz="2400" baseline="0" dirty="0" smtClean="0">
                          <a:solidFill>
                            <a:srgbClr val="050824"/>
                          </a:solidFill>
                        </a:rPr>
                        <a:t>Direct observation in setting where triggered</a:t>
                      </a:r>
                      <a:endParaRPr lang="en-US" sz="2400" dirty="0">
                        <a:solidFill>
                          <a:srgbClr val="050824"/>
                        </a:solidFill>
                      </a:endParaRPr>
                    </a:p>
                  </a:txBody>
                  <a:tcPr>
                    <a:solidFill>
                      <a:schemeClr val="bg1">
                        <a:lumMod val="60000"/>
                        <a:lumOff val="40000"/>
                      </a:schemeClr>
                    </a:solidFill>
                  </a:tcPr>
                </a:tc>
              </a:tr>
              <a:tr h="11404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50824"/>
                          </a:solidFill>
                        </a:rPr>
                        <a:t>Communication skills</a:t>
                      </a:r>
                    </a:p>
                    <a:p>
                      <a:endParaRPr lang="en-US" sz="2400" b="1" dirty="0">
                        <a:solidFill>
                          <a:srgbClr val="050824"/>
                        </a:solidFill>
                      </a:endParaRPr>
                    </a:p>
                  </a:txBody>
                  <a:tcPr/>
                </a:tc>
                <a:tc>
                  <a:txBody>
                    <a:bodyPr/>
                    <a:lstStyle/>
                    <a:p>
                      <a:r>
                        <a:rPr lang="en-US" sz="2400" b="1" dirty="0" smtClean="0">
                          <a:solidFill>
                            <a:srgbClr val="050824"/>
                          </a:solidFill>
                        </a:rPr>
                        <a:t>Direct observation and real time feedback with patients, staff; consider SP exam</a:t>
                      </a:r>
                      <a:endParaRPr lang="en-US" sz="2400" b="1" dirty="0">
                        <a:solidFill>
                          <a:srgbClr val="050824"/>
                        </a:solidFill>
                      </a:endParaRPr>
                    </a:p>
                  </a:txBody>
                  <a:tcPr/>
                </a:tc>
              </a:tr>
              <a:tr h="11404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50824"/>
                          </a:solidFill>
                        </a:rPr>
                        <a:t>Organization/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50824"/>
                          </a:solidFill>
                        </a:rPr>
                        <a:t>efficiency</a:t>
                      </a:r>
                    </a:p>
                    <a:p>
                      <a:endParaRPr lang="en-US" sz="2400" b="1" dirty="0">
                        <a:solidFill>
                          <a:srgbClr val="050824"/>
                        </a:solidFill>
                      </a:endParaRPr>
                    </a:p>
                  </a:txBody>
                  <a:tcPr>
                    <a:solidFill>
                      <a:schemeClr val="bg1">
                        <a:lumMod val="60000"/>
                        <a:lumOff val="40000"/>
                      </a:schemeClr>
                    </a:solidFill>
                  </a:tcPr>
                </a:tc>
                <a:tc>
                  <a:txBody>
                    <a:bodyPr/>
                    <a:lstStyle/>
                    <a:p>
                      <a:r>
                        <a:rPr lang="en-US" sz="2400" b="1" dirty="0" smtClean="0">
                          <a:solidFill>
                            <a:srgbClr val="050824"/>
                          </a:solidFill>
                        </a:rPr>
                        <a:t>Time motion analysis by chief fellow </a:t>
                      </a:r>
                    </a:p>
                    <a:p>
                      <a:r>
                        <a:rPr lang="en-US" sz="2400" b="1" dirty="0" smtClean="0">
                          <a:solidFill>
                            <a:srgbClr val="050824"/>
                          </a:solidFill>
                        </a:rPr>
                        <a:t>Direct observation</a:t>
                      </a:r>
                      <a:endParaRPr lang="en-US" sz="2400" b="1" dirty="0">
                        <a:solidFill>
                          <a:srgbClr val="050824"/>
                        </a:solidFill>
                      </a:endParaRPr>
                    </a:p>
                  </a:txBody>
                  <a:tcPr>
                    <a:solidFill>
                      <a:schemeClr val="bg1">
                        <a:lumMod val="60000"/>
                        <a:lumOff val="40000"/>
                      </a:schemeClr>
                    </a:solidFill>
                  </a:tcPr>
                </a:tc>
              </a:tr>
              <a:tr h="11404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50824"/>
                          </a:solidFill>
                        </a:rPr>
                        <a:t>Clinical Reasoning</a:t>
                      </a:r>
                    </a:p>
                    <a:p>
                      <a:endParaRPr lang="en-US" sz="2400" b="1" dirty="0">
                        <a:solidFill>
                          <a:srgbClr val="050824"/>
                        </a:solidFill>
                      </a:endParaRPr>
                    </a:p>
                  </a:txBody>
                  <a:tcPr/>
                </a:tc>
                <a:tc>
                  <a:txBody>
                    <a:bodyPr/>
                    <a:lstStyle/>
                    <a:p>
                      <a:r>
                        <a:rPr lang="en-US" sz="2400" b="1" dirty="0" smtClean="0">
                          <a:solidFill>
                            <a:srgbClr val="050824"/>
                          </a:solidFill>
                        </a:rPr>
                        <a:t>Assigned coach to break down components of clinical</a:t>
                      </a:r>
                      <a:r>
                        <a:rPr lang="en-US" sz="2400" b="1" baseline="0" dirty="0" smtClean="0">
                          <a:solidFill>
                            <a:srgbClr val="050824"/>
                          </a:solidFill>
                        </a:rPr>
                        <a:t> reasoning and practice with trainee</a:t>
                      </a:r>
                      <a:endParaRPr lang="en-US" sz="2400" b="1" dirty="0">
                        <a:solidFill>
                          <a:srgbClr val="050824"/>
                        </a:solidFill>
                      </a:endParaRPr>
                    </a:p>
                  </a:txBody>
                  <a:tcPr/>
                </a:tc>
              </a:tr>
              <a:tr h="7895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50824"/>
                          </a:solidFill>
                        </a:rPr>
                        <a:t>Knowledge</a:t>
                      </a:r>
                    </a:p>
                    <a:p>
                      <a:endParaRPr lang="en-US" sz="2400" b="1" dirty="0">
                        <a:solidFill>
                          <a:srgbClr val="050824"/>
                        </a:solidFill>
                      </a:endParaRPr>
                    </a:p>
                  </a:txBody>
                  <a:tcPr>
                    <a:solidFill>
                      <a:schemeClr val="bg1">
                        <a:lumMod val="60000"/>
                        <a:lumOff val="40000"/>
                      </a:schemeClr>
                    </a:solidFill>
                  </a:tcPr>
                </a:tc>
                <a:tc>
                  <a:txBody>
                    <a:bodyPr/>
                    <a:lstStyle/>
                    <a:p>
                      <a:r>
                        <a:rPr lang="en-US" sz="2400" b="1" dirty="0" smtClean="0">
                          <a:solidFill>
                            <a:srgbClr val="050824"/>
                          </a:solidFill>
                        </a:rPr>
                        <a:t>Access to cases, online</a:t>
                      </a:r>
                      <a:r>
                        <a:rPr lang="en-US" sz="2400" b="1" baseline="0" dirty="0" smtClean="0">
                          <a:solidFill>
                            <a:srgbClr val="050824"/>
                          </a:solidFill>
                        </a:rPr>
                        <a:t> resources, reading prescription </a:t>
                      </a:r>
                      <a:endParaRPr lang="en-US" sz="2400" b="1" dirty="0">
                        <a:solidFill>
                          <a:srgbClr val="050824"/>
                        </a:solidFill>
                      </a:endParaRPr>
                    </a:p>
                  </a:txBody>
                  <a:tcPr>
                    <a:solidFill>
                      <a:schemeClr val="bg1">
                        <a:lumMod val="60000"/>
                        <a:lumOff val="40000"/>
                      </a:schemeClr>
                    </a:solidFill>
                  </a:tcPr>
                </a:tc>
              </a:tr>
            </a:tbl>
          </a:graphicData>
        </a:graphic>
      </p:graphicFrame>
    </p:spTree>
    <p:extLst>
      <p:ext uri="{BB962C8B-B14F-4D97-AF65-F5344CB8AC3E}">
        <p14:creationId xmlns:p14="http://schemas.microsoft.com/office/powerpoint/2010/main" val="3879751252"/>
      </p:ext>
    </p:extLst>
  </p:cSld>
  <p:clrMapOvr>
    <a:masterClrMapping/>
  </p:clrMapOvr>
  <p:transition>
    <p:blinds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57200"/>
            <a:ext cx="7772400" cy="1143000"/>
          </a:xfrm>
        </p:spPr>
        <p:txBody>
          <a:bodyPr/>
          <a:lstStyle/>
          <a:p>
            <a:pPr eaLnBrk="1" hangingPunct="1"/>
            <a:r>
              <a:rPr lang="en-US" dirty="0">
                <a:latin typeface="+mn-lt"/>
              </a:rPr>
              <a:t>Remediation Strategies</a:t>
            </a:r>
          </a:p>
        </p:txBody>
      </p:sp>
      <p:sp>
        <p:nvSpPr>
          <p:cNvPr id="10243" name="Rectangle 3"/>
          <p:cNvSpPr>
            <a:spLocks noGrp="1" noChangeArrowheads="1"/>
          </p:cNvSpPr>
          <p:nvPr>
            <p:ph type="body" idx="1"/>
          </p:nvPr>
        </p:nvSpPr>
        <p:spPr>
          <a:xfrm>
            <a:off x="1066800" y="1600200"/>
            <a:ext cx="7391400" cy="5257800"/>
          </a:xfrm>
        </p:spPr>
        <p:txBody>
          <a:bodyPr/>
          <a:lstStyle/>
          <a:p>
            <a:pPr eaLnBrk="1" hangingPunct="1">
              <a:lnSpc>
                <a:spcPct val="90000"/>
              </a:lnSpc>
            </a:pPr>
            <a:r>
              <a:rPr lang="en-US" sz="3600" dirty="0" smtClean="0">
                <a:latin typeface="+mj-lt"/>
              </a:rPr>
              <a:t>Change </a:t>
            </a:r>
            <a:r>
              <a:rPr lang="en-US" sz="3600" dirty="0">
                <a:latin typeface="+mj-lt"/>
              </a:rPr>
              <a:t>in rotation schedule </a:t>
            </a:r>
          </a:p>
          <a:p>
            <a:pPr eaLnBrk="1" hangingPunct="1">
              <a:lnSpc>
                <a:spcPct val="90000"/>
              </a:lnSpc>
            </a:pPr>
            <a:r>
              <a:rPr lang="en-US" sz="3600" dirty="0">
                <a:latin typeface="+mj-lt"/>
              </a:rPr>
              <a:t>Repeat </a:t>
            </a:r>
            <a:r>
              <a:rPr lang="en-US" sz="3600" dirty="0" smtClean="0">
                <a:latin typeface="+mj-lt"/>
              </a:rPr>
              <a:t>rotation</a:t>
            </a:r>
            <a:endParaRPr lang="en-US" sz="3600" dirty="0">
              <a:latin typeface="+mj-lt"/>
            </a:endParaRPr>
          </a:p>
          <a:p>
            <a:pPr eaLnBrk="1" hangingPunct="1">
              <a:lnSpc>
                <a:spcPct val="90000"/>
              </a:lnSpc>
            </a:pPr>
            <a:r>
              <a:rPr lang="en-US" sz="3600" dirty="0">
                <a:latin typeface="+mj-lt"/>
              </a:rPr>
              <a:t>Repeat </a:t>
            </a:r>
            <a:r>
              <a:rPr lang="en-US" sz="3600" dirty="0" smtClean="0">
                <a:latin typeface="+mj-lt"/>
              </a:rPr>
              <a:t>rotation </a:t>
            </a:r>
            <a:r>
              <a:rPr lang="en-US" sz="3600" dirty="0">
                <a:latin typeface="+mj-lt"/>
              </a:rPr>
              <a:t>at a </a:t>
            </a:r>
            <a:r>
              <a:rPr lang="en-US" sz="3600" dirty="0" smtClean="0">
                <a:latin typeface="+mj-lt"/>
              </a:rPr>
              <a:t>different </a:t>
            </a:r>
            <a:r>
              <a:rPr lang="en-US" sz="3600" dirty="0">
                <a:latin typeface="+mj-lt"/>
              </a:rPr>
              <a:t>Site</a:t>
            </a:r>
          </a:p>
          <a:p>
            <a:pPr eaLnBrk="1" hangingPunct="1">
              <a:lnSpc>
                <a:spcPct val="90000"/>
              </a:lnSpc>
            </a:pPr>
            <a:r>
              <a:rPr lang="en-US" sz="3600" dirty="0">
                <a:latin typeface="+mj-lt"/>
              </a:rPr>
              <a:t>Increase s</a:t>
            </a:r>
            <a:r>
              <a:rPr lang="en-US" sz="3600" dirty="0" smtClean="0">
                <a:latin typeface="+mj-lt"/>
              </a:rPr>
              <a:t>upervision</a:t>
            </a:r>
            <a:endParaRPr lang="en-US" sz="3600" dirty="0">
              <a:latin typeface="+mj-lt"/>
            </a:endParaRPr>
          </a:p>
          <a:p>
            <a:pPr eaLnBrk="1" hangingPunct="1">
              <a:lnSpc>
                <a:spcPct val="90000"/>
              </a:lnSpc>
            </a:pPr>
            <a:r>
              <a:rPr lang="en-US" sz="3600" dirty="0" smtClean="0">
                <a:latin typeface="+mj-lt"/>
              </a:rPr>
              <a:t>Direct observation </a:t>
            </a:r>
            <a:endParaRPr lang="en-US" sz="3600" dirty="0">
              <a:latin typeface="+mj-lt"/>
            </a:endParaRPr>
          </a:p>
          <a:p>
            <a:pPr eaLnBrk="1" hangingPunct="1">
              <a:lnSpc>
                <a:spcPct val="90000"/>
              </a:lnSpc>
            </a:pPr>
            <a:r>
              <a:rPr lang="en-US" sz="3600" dirty="0">
                <a:latin typeface="+mj-lt"/>
              </a:rPr>
              <a:t>Limit </a:t>
            </a:r>
            <a:r>
              <a:rPr lang="en-US" sz="3600" dirty="0" smtClean="0">
                <a:latin typeface="+mj-lt"/>
              </a:rPr>
              <a:t>electives</a:t>
            </a:r>
            <a:endParaRPr lang="en-US" sz="3600" dirty="0">
              <a:latin typeface="+mj-lt"/>
            </a:endParaRPr>
          </a:p>
          <a:p>
            <a:pPr eaLnBrk="1" hangingPunct="1">
              <a:lnSpc>
                <a:spcPct val="90000"/>
              </a:lnSpc>
            </a:pPr>
            <a:r>
              <a:rPr lang="en-US" sz="3600" dirty="0">
                <a:latin typeface="+mj-lt"/>
              </a:rPr>
              <a:t>Lengthen the t</a:t>
            </a:r>
            <a:r>
              <a:rPr lang="en-US" sz="3600" dirty="0" smtClean="0">
                <a:latin typeface="+mj-lt"/>
              </a:rPr>
              <a:t>raining </a:t>
            </a:r>
            <a:r>
              <a:rPr lang="en-US" sz="3600" dirty="0">
                <a:latin typeface="+mj-lt"/>
              </a:rPr>
              <a:t>t</a:t>
            </a:r>
            <a:r>
              <a:rPr lang="en-US" sz="3600" dirty="0" smtClean="0">
                <a:latin typeface="+mj-lt"/>
              </a:rPr>
              <a:t>ime</a:t>
            </a:r>
            <a:endParaRPr lang="en-US" sz="3600" dirty="0">
              <a:latin typeface="+mj-l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057400"/>
            <a:ext cx="2438400" cy="2339102"/>
          </a:xfrm>
          <a:prstGeom prst="rect">
            <a:avLst/>
          </a:prstGeom>
          <a:solidFill>
            <a:schemeClr val="tx2">
              <a:lumMod val="20000"/>
              <a:lumOff val="80000"/>
            </a:schemeClr>
          </a:solidFill>
          <a:ln w="25400" cmpd="sng">
            <a:solidFill>
              <a:schemeClr val="tx1"/>
            </a:solidFill>
          </a:ln>
        </p:spPr>
        <p:txBody>
          <a:bodyPr>
            <a:spAutoFit/>
          </a:bodyPr>
          <a:lstStyle>
            <a:lvl1pPr eaLnBrk="0" hangingPunct="0">
              <a:defRPr sz="1400">
                <a:solidFill>
                  <a:schemeClr val="bg1"/>
                </a:solidFill>
                <a:latin typeface="Arial" charset="0"/>
                <a:ea typeface="ＭＳ Ｐゴシック" pitchFamily="-1" charset="-128"/>
              </a:defRPr>
            </a:lvl1pPr>
            <a:lvl2pPr marL="37931725" indent="-37474525" eaLnBrk="0" hangingPunct="0">
              <a:defRPr sz="1400">
                <a:solidFill>
                  <a:schemeClr val="bg1"/>
                </a:solidFill>
                <a:latin typeface="Arial" charset="0"/>
                <a:ea typeface="ＭＳ Ｐゴシック" pitchFamily="-1" charset="-128"/>
              </a:defRPr>
            </a:lvl2pPr>
            <a:lvl3pPr eaLnBrk="0" hangingPunct="0">
              <a:defRPr sz="1400">
                <a:solidFill>
                  <a:schemeClr val="bg1"/>
                </a:solidFill>
                <a:latin typeface="Arial" charset="0"/>
                <a:ea typeface="ＭＳ Ｐゴシック" pitchFamily="-1" charset="-128"/>
              </a:defRPr>
            </a:lvl3pPr>
            <a:lvl4pPr eaLnBrk="0" hangingPunct="0">
              <a:defRPr sz="1400">
                <a:solidFill>
                  <a:schemeClr val="bg1"/>
                </a:solidFill>
                <a:latin typeface="Arial" charset="0"/>
                <a:ea typeface="ＭＳ Ｐゴシック" pitchFamily="-1" charset="-128"/>
              </a:defRPr>
            </a:lvl4pPr>
            <a:lvl5pPr eaLnBrk="0" hangingPunct="0">
              <a:defRPr sz="1400">
                <a:solidFill>
                  <a:schemeClr val="bg1"/>
                </a:solidFill>
                <a:latin typeface="Arial" charset="0"/>
                <a:ea typeface="ＭＳ Ｐゴシック" pitchFamily="-1" charset="-128"/>
              </a:defRPr>
            </a:lvl5pPr>
            <a:lvl6pPr marL="457200" eaLnBrk="0" fontAlgn="base" hangingPunct="0">
              <a:spcBef>
                <a:spcPct val="0"/>
              </a:spcBef>
              <a:spcAft>
                <a:spcPct val="0"/>
              </a:spcAft>
              <a:defRPr sz="1400">
                <a:solidFill>
                  <a:schemeClr val="bg1"/>
                </a:solidFill>
                <a:latin typeface="Arial" charset="0"/>
                <a:ea typeface="ＭＳ Ｐゴシック" pitchFamily="-1" charset="-128"/>
              </a:defRPr>
            </a:lvl6pPr>
            <a:lvl7pPr marL="914400" eaLnBrk="0" fontAlgn="base" hangingPunct="0">
              <a:spcBef>
                <a:spcPct val="0"/>
              </a:spcBef>
              <a:spcAft>
                <a:spcPct val="0"/>
              </a:spcAft>
              <a:defRPr sz="1400">
                <a:solidFill>
                  <a:schemeClr val="bg1"/>
                </a:solidFill>
                <a:latin typeface="Arial" charset="0"/>
                <a:ea typeface="ＭＳ Ｐゴシック" pitchFamily="-1" charset="-128"/>
              </a:defRPr>
            </a:lvl7pPr>
            <a:lvl8pPr marL="1371600" eaLnBrk="0" fontAlgn="base" hangingPunct="0">
              <a:spcBef>
                <a:spcPct val="0"/>
              </a:spcBef>
              <a:spcAft>
                <a:spcPct val="0"/>
              </a:spcAft>
              <a:defRPr sz="1400">
                <a:solidFill>
                  <a:schemeClr val="bg1"/>
                </a:solidFill>
                <a:latin typeface="Arial" charset="0"/>
                <a:ea typeface="ＭＳ Ｐゴシック" pitchFamily="-1" charset="-128"/>
              </a:defRPr>
            </a:lvl8pPr>
            <a:lvl9pPr marL="1828800" eaLnBrk="0" fontAlgn="base" hangingPunct="0">
              <a:spcBef>
                <a:spcPct val="0"/>
              </a:spcBef>
              <a:spcAft>
                <a:spcPct val="0"/>
              </a:spcAft>
              <a:defRPr sz="1400">
                <a:solidFill>
                  <a:schemeClr val="bg1"/>
                </a:solidFill>
                <a:latin typeface="Arial" charset="0"/>
                <a:ea typeface="ＭＳ Ｐゴシック" pitchFamily="-1" charset="-128"/>
              </a:defRPr>
            </a:lvl9pPr>
          </a:lstStyle>
          <a:p>
            <a:pPr algn="ctr" eaLnBrk="1" hangingPunct="1">
              <a:defRPr/>
            </a:pPr>
            <a:r>
              <a:rPr lang="en-US" sz="1600" dirty="0">
                <a:solidFill>
                  <a:srgbClr val="000000"/>
                </a:solidFill>
              </a:rPr>
              <a:t>Assessments </a:t>
            </a:r>
            <a:r>
              <a:rPr lang="en-US" sz="1600" b="1" i="1" dirty="0">
                <a:solidFill>
                  <a:srgbClr val="000000"/>
                </a:solidFill>
              </a:rPr>
              <a:t>within</a:t>
            </a:r>
            <a:r>
              <a:rPr lang="en-US" sz="1600" dirty="0">
                <a:solidFill>
                  <a:srgbClr val="000000"/>
                </a:solidFill>
              </a:rPr>
              <a:t> Program:</a:t>
            </a:r>
          </a:p>
          <a:p>
            <a:pPr eaLnBrk="1" hangingPunct="1">
              <a:buFont typeface="Arial" charset="0"/>
              <a:buChar char="•"/>
              <a:defRPr/>
            </a:pPr>
            <a:r>
              <a:rPr lang="en-US" sz="1600" dirty="0">
                <a:solidFill>
                  <a:srgbClr val="000000"/>
                </a:solidFill>
              </a:rPr>
              <a:t> Direct observations</a:t>
            </a:r>
          </a:p>
          <a:p>
            <a:pPr eaLnBrk="1" hangingPunct="1">
              <a:buFont typeface="Arial" charset="0"/>
              <a:buChar char="•"/>
              <a:defRPr/>
            </a:pPr>
            <a:r>
              <a:rPr lang="en-US" sz="1600" dirty="0">
                <a:solidFill>
                  <a:srgbClr val="000000"/>
                </a:solidFill>
              </a:rPr>
              <a:t> </a:t>
            </a:r>
            <a:r>
              <a:rPr lang="en-US" sz="1600" dirty="0" smtClean="0">
                <a:solidFill>
                  <a:srgbClr val="000000"/>
                </a:solidFill>
              </a:rPr>
              <a:t>Audit/performance </a:t>
            </a:r>
            <a:r>
              <a:rPr lang="en-US" sz="1600" dirty="0">
                <a:solidFill>
                  <a:srgbClr val="000000"/>
                </a:solidFill>
              </a:rPr>
              <a:t>data</a:t>
            </a:r>
          </a:p>
          <a:p>
            <a:pPr eaLnBrk="1" hangingPunct="1">
              <a:buFont typeface="Arial" charset="0"/>
              <a:buChar char="•"/>
              <a:defRPr/>
            </a:pPr>
            <a:r>
              <a:rPr lang="en-US" sz="1600" dirty="0">
                <a:solidFill>
                  <a:srgbClr val="000000"/>
                </a:solidFill>
              </a:rPr>
              <a:t> Multi-source FB</a:t>
            </a:r>
          </a:p>
          <a:p>
            <a:pPr eaLnBrk="1" hangingPunct="1">
              <a:buFont typeface="Arial" charset="0"/>
              <a:buChar char="•"/>
              <a:defRPr/>
            </a:pPr>
            <a:r>
              <a:rPr lang="en-US" sz="1600" dirty="0">
                <a:solidFill>
                  <a:srgbClr val="000000"/>
                </a:solidFill>
              </a:rPr>
              <a:t> Simulation</a:t>
            </a:r>
          </a:p>
          <a:p>
            <a:pPr eaLnBrk="1" hangingPunct="1">
              <a:buFont typeface="Arial" charset="0"/>
              <a:buChar char="•"/>
              <a:defRPr/>
            </a:pPr>
            <a:r>
              <a:rPr lang="en-US" sz="1600" dirty="0">
                <a:solidFill>
                  <a:srgbClr val="000000"/>
                </a:solidFill>
              </a:rPr>
              <a:t> </a:t>
            </a:r>
            <a:r>
              <a:rPr lang="en-US" sz="1600" dirty="0" err="1" smtClean="0">
                <a:solidFill>
                  <a:srgbClr val="000000"/>
                </a:solidFill>
              </a:rPr>
              <a:t>ITExam</a:t>
            </a:r>
            <a:endParaRPr lang="en-US" sz="1600" dirty="0" smtClean="0">
              <a:solidFill>
                <a:srgbClr val="000000"/>
              </a:solidFill>
            </a:endParaRPr>
          </a:p>
          <a:p>
            <a:pPr eaLnBrk="1" hangingPunct="1">
              <a:buFont typeface="Arial" charset="0"/>
              <a:buChar char="•"/>
              <a:defRPr/>
            </a:pPr>
            <a:r>
              <a:rPr lang="en-US" sz="1600" smtClean="0">
                <a:solidFill>
                  <a:srgbClr val="000000"/>
                </a:solidFill>
              </a:rPr>
              <a:t> Procedure </a:t>
            </a:r>
            <a:r>
              <a:rPr lang="en-US" sz="1600" dirty="0" smtClean="0">
                <a:solidFill>
                  <a:srgbClr val="000000"/>
                </a:solidFill>
              </a:rPr>
              <a:t>logs</a:t>
            </a:r>
            <a:endParaRPr lang="en-US" sz="1600" dirty="0">
              <a:solidFill>
                <a:srgbClr val="000000"/>
              </a:solidFill>
            </a:endParaRPr>
          </a:p>
          <a:p>
            <a:pPr eaLnBrk="1" hangingPunct="1">
              <a:buFont typeface="Arial" charset="0"/>
              <a:buChar char="•"/>
              <a:defRPr/>
            </a:pPr>
            <a:endParaRPr lang="en-US" sz="1800" dirty="0">
              <a:solidFill>
                <a:srgbClr val="000000"/>
              </a:solidFill>
            </a:endParaRPr>
          </a:p>
        </p:txBody>
      </p:sp>
      <p:sp>
        <p:nvSpPr>
          <p:cNvPr id="6" name="Trapezoid 5"/>
          <p:cNvSpPr/>
          <p:nvPr/>
        </p:nvSpPr>
        <p:spPr>
          <a:xfrm rot="5400000">
            <a:off x="2767013" y="2185987"/>
            <a:ext cx="2586038" cy="2328863"/>
          </a:xfrm>
          <a:prstGeom prst="trapezoid">
            <a:avLst>
              <a:gd name="adj" fmla="val 39331"/>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2" name="TextBox 6"/>
          <p:cNvSpPr txBox="1">
            <a:spLocks noChangeArrowheads="1"/>
          </p:cNvSpPr>
          <p:nvPr/>
        </p:nvSpPr>
        <p:spPr bwMode="auto">
          <a:xfrm>
            <a:off x="2928938" y="2890838"/>
            <a:ext cx="21002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a:solidFill>
                  <a:srgbClr val="000000"/>
                </a:solidFill>
              </a:rPr>
              <a:t>CCC: Judgment and Synthesis</a:t>
            </a:r>
          </a:p>
        </p:txBody>
      </p:sp>
      <p:sp>
        <p:nvSpPr>
          <p:cNvPr id="8" name="Rounded Rectangle 7"/>
          <p:cNvSpPr/>
          <p:nvPr/>
        </p:nvSpPr>
        <p:spPr>
          <a:xfrm>
            <a:off x="762000" y="114300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4" name="TextBox 8"/>
          <p:cNvSpPr txBox="1">
            <a:spLocks noChangeArrowheads="1"/>
          </p:cNvSpPr>
          <p:nvPr/>
        </p:nvSpPr>
        <p:spPr bwMode="auto">
          <a:xfrm>
            <a:off x="762000" y="1225550"/>
            <a:ext cx="1905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Learners</a:t>
            </a:r>
          </a:p>
        </p:txBody>
      </p:sp>
      <p:sp>
        <p:nvSpPr>
          <p:cNvPr id="12" name="Down Arrow 11"/>
          <p:cNvSpPr/>
          <p:nvPr/>
        </p:nvSpPr>
        <p:spPr>
          <a:xfrm>
            <a:off x="1524000" y="1676400"/>
            <a:ext cx="236538" cy="381000"/>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3" name="Rounded Rectangle 12"/>
          <p:cNvSpPr/>
          <p:nvPr/>
        </p:nvSpPr>
        <p:spPr>
          <a:xfrm>
            <a:off x="688975" y="4953000"/>
            <a:ext cx="1905000" cy="6461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17" name="TextBox 13"/>
          <p:cNvSpPr txBox="1">
            <a:spLocks noChangeArrowheads="1"/>
          </p:cNvSpPr>
          <p:nvPr/>
        </p:nvSpPr>
        <p:spPr bwMode="auto">
          <a:xfrm>
            <a:off x="688975" y="4953000"/>
            <a:ext cx="190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a:solidFill>
                  <a:srgbClr val="000000"/>
                </a:solidFill>
              </a:rPr>
              <a:t>Faculty, PDs and others</a:t>
            </a:r>
          </a:p>
        </p:txBody>
      </p:sp>
      <p:sp>
        <p:nvSpPr>
          <p:cNvPr id="15" name="Down Arrow 14"/>
          <p:cNvSpPr/>
          <p:nvPr/>
        </p:nvSpPr>
        <p:spPr>
          <a:xfrm flipV="1">
            <a:off x="1524000" y="4643438"/>
            <a:ext cx="236538" cy="309562"/>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16" name="Rounded Rectangle 15"/>
          <p:cNvSpPr/>
          <p:nvPr/>
        </p:nvSpPr>
        <p:spPr>
          <a:xfrm>
            <a:off x="304800" y="685800"/>
            <a:ext cx="4953000" cy="5715000"/>
          </a:xfrm>
          <a:prstGeom prst="roundRect">
            <a:avLst/>
          </a:prstGeom>
          <a:noFill/>
          <a:ln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0" name="Bent-Up Arrow 19"/>
          <p:cNvSpPr/>
          <p:nvPr/>
        </p:nvSpPr>
        <p:spPr>
          <a:xfrm flipV="1">
            <a:off x="5260975" y="3319463"/>
            <a:ext cx="2286000" cy="990600"/>
          </a:xfrm>
          <a:prstGeom prst="bentUpArrow">
            <a:avLst>
              <a:gd name="adj1" fmla="val 36722"/>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1" name="Bent-Up Arrow 20"/>
          <p:cNvSpPr/>
          <p:nvPr/>
        </p:nvSpPr>
        <p:spPr>
          <a:xfrm>
            <a:off x="5260975" y="2359025"/>
            <a:ext cx="2286000" cy="990600"/>
          </a:xfrm>
          <a:prstGeom prst="bentUpArrow">
            <a:avLst>
              <a:gd name="adj1" fmla="val 38187"/>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22" name="Oval 21"/>
          <p:cNvSpPr/>
          <p:nvPr/>
        </p:nvSpPr>
        <p:spPr>
          <a:xfrm>
            <a:off x="6248400" y="685800"/>
            <a:ext cx="2057400" cy="1304925"/>
          </a:xfrm>
          <a:prstGeom prst="ellipse">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rgbClr val="000000"/>
              </a:solidFill>
            </a:endParaRPr>
          </a:p>
        </p:txBody>
      </p:sp>
      <p:sp>
        <p:nvSpPr>
          <p:cNvPr id="94223" name="TextBox 22"/>
          <p:cNvSpPr txBox="1">
            <a:spLocks noChangeArrowheads="1"/>
          </p:cNvSpPr>
          <p:nvPr/>
        </p:nvSpPr>
        <p:spPr bwMode="auto">
          <a:xfrm>
            <a:off x="6416675" y="947738"/>
            <a:ext cx="1749425" cy="646331"/>
          </a:xfrm>
          <a:prstGeom prst="rect">
            <a:avLst/>
          </a:prstGeom>
          <a:solidFill>
            <a:schemeClr val="accent2"/>
          </a:solidFill>
          <a:ln>
            <a:noFill/>
          </a:ln>
          <a:extLst/>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dirty="0" smtClean="0">
                <a:solidFill>
                  <a:srgbClr val="000000"/>
                </a:solidFill>
              </a:rPr>
              <a:t>No </a:t>
            </a:r>
            <a:r>
              <a:rPr lang="en-US" sz="1800" b="1" dirty="0">
                <a:solidFill>
                  <a:srgbClr val="000000"/>
                </a:solidFill>
              </a:rPr>
              <a:t>E</a:t>
            </a:r>
            <a:r>
              <a:rPr lang="en-US" sz="1800" b="1" dirty="0" smtClean="0">
                <a:solidFill>
                  <a:srgbClr val="000000"/>
                </a:solidFill>
              </a:rPr>
              <a:t>xternal Reporting</a:t>
            </a:r>
            <a:endParaRPr lang="en-US" sz="1800" b="1" dirty="0">
              <a:solidFill>
                <a:srgbClr val="000000"/>
              </a:solidFill>
            </a:endParaRPr>
          </a:p>
        </p:txBody>
      </p:sp>
      <p:sp>
        <p:nvSpPr>
          <p:cNvPr id="24" name="TextBox 23"/>
          <p:cNvSpPr txBox="1"/>
          <p:nvPr/>
        </p:nvSpPr>
        <p:spPr>
          <a:xfrm>
            <a:off x="5257800" y="2971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Non-disciplinary</a:t>
            </a:r>
            <a:endParaRPr lang="en-US" sz="2000" b="1" i="1" dirty="0">
              <a:solidFill>
                <a:srgbClr val="000000"/>
              </a:solidFill>
              <a:latin typeface="Arial" pitchFamily="-1" charset="0"/>
              <a:ea typeface="+mn-ea"/>
              <a:cs typeface="ＭＳ Ｐゴシック" pitchFamily="-1" charset="-128"/>
            </a:endParaRPr>
          </a:p>
        </p:txBody>
      </p:sp>
      <p:sp>
        <p:nvSpPr>
          <p:cNvPr id="25" name="TextBox 24"/>
          <p:cNvSpPr txBox="1"/>
          <p:nvPr/>
        </p:nvSpPr>
        <p:spPr>
          <a:xfrm>
            <a:off x="5257800" y="3352800"/>
            <a:ext cx="2209800" cy="400050"/>
          </a:xfrm>
          <a:prstGeom prst="rect">
            <a:avLst/>
          </a:prstGeom>
          <a:noFill/>
        </p:spPr>
        <p:txBody>
          <a:bodyPr>
            <a:spAutoFit/>
          </a:bodyPr>
          <a:lstStyle/>
          <a:p>
            <a:pPr algn="ctr">
              <a:defRPr/>
            </a:pPr>
            <a:r>
              <a:rPr lang="en-US" sz="2000" b="1" i="1" dirty="0" smtClean="0">
                <a:solidFill>
                  <a:srgbClr val="000000"/>
                </a:solidFill>
                <a:latin typeface="Arial" pitchFamily="-1" charset="0"/>
                <a:cs typeface="ＭＳ Ｐゴシック" pitchFamily="-1" charset="-128"/>
              </a:rPr>
              <a:t>Disciplinary</a:t>
            </a:r>
            <a:endParaRPr lang="en-US" sz="2000" b="1" i="1" dirty="0">
              <a:solidFill>
                <a:srgbClr val="000000"/>
              </a:solidFill>
              <a:latin typeface="Arial" pitchFamily="-1" charset="0"/>
              <a:ea typeface="+mn-ea"/>
              <a:cs typeface="ＭＳ Ｐゴシック" pitchFamily="-1" charset="-128"/>
            </a:endParaRPr>
          </a:p>
        </p:txBody>
      </p:sp>
      <p:sp>
        <p:nvSpPr>
          <p:cNvPr id="94226" name="TextBox 25"/>
          <p:cNvSpPr txBox="1">
            <a:spLocks noChangeArrowheads="1"/>
          </p:cNvSpPr>
          <p:nvPr/>
        </p:nvSpPr>
        <p:spPr bwMode="auto">
          <a:xfrm>
            <a:off x="5943600" y="1990725"/>
            <a:ext cx="2743200" cy="368300"/>
          </a:xfrm>
          <a:prstGeom prst="rect">
            <a:avLst/>
          </a:prstGeom>
          <a:solidFill>
            <a:schemeClr val="accent2"/>
          </a:solidFill>
          <a:ln w="12700">
            <a:solidFill>
              <a:srgbClr val="FF0000"/>
            </a:solidFill>
            <a:miter lim="800000"/>
            <a:headEnd/>
            <a:tailEnd/>
          </a:ln>
        </p:spPr>
        <p:txBody>
          <a:bodyPr>
            <a:spAutoFit/>
          </a:bodyPr>
          <a:lstStyle>
            <a:lvl1pPr eaLnBrk="0" hangingPunct="0">
              <a:defRPr sz="1400">
                <a:solidFill>
                  <a:schemeClr val="bg1"/>
                </a:solidFill>
                <a:latin typeface="Arial" charset="0"/>
                <a:ea typeface="ＭＳ Ｐゴシック" pitchFamily="-83" charset="-128"/>
              </a:defRPr>
            </a:lvl1pPr>
            <a:lvl2pPr marL="742950" indent="-285750" eaLnBrk="0" hangingPunct="0">
              <a:defRPr sz="1400">
                <a:solidFill>
                  <a:schemeClr val="bg1"/>
                </a:solidFill>
                <a:latin typeface="Arial" charset="0"/>
                <a:ea typeface="ＭＳ Ｐゴシック" pitchFamily="-83" charset="-128"/>
              </a:defRPr>
            </a:lvl2pPr>
            <a:lvl3pPr marL="1143000" indent="-228600" eaLnBrk="0" hangingPunct="0">
              <a:defRPr sz="1400">
                <a:solidFill>
                  <a:schemeClr val="bg1"/>
                </a:solidFill>
                <a:latin typeface="Arial" charset="0"/>
                <a:ea typeface="ＭＳ Ｐゴシック" pitchFamily="-83" charset="-128"/>
              </a:defRPr>
            </a:lvl3pPr>
            <a:lvl4pPr marL="1600200" indent="-228600" eaLnBrk="0" hangingPunct="0">
              <a:defRPr sz="1400">
                <a:solidFill>
                  <a:schemeClr val="bg1"/>
                </a:solidFill>
                <a:latin typeface="Arial" charset="0"/>
                <a:ea typeface="ＭＳ Ｐゴシック" pitchFamily="-83" charset="-128"/>
              </a:defRPr>
            </a:lvl4pPr>
            <a:lvl5pPr marL="2057400" indent="-228600" eaLnBrk="0" hangingPunct="0">
              <a:defRPr sz="1400">
                <a:solidFill>
                  <a:schemeClr val="bg1"/>
                </a:solidFill>
                <a:latin typeface="Arial" charset="0"/>
                <a:ea typeface="ＭＳ Ｐゴシック" pitchFamily="-83" charset="-128"/>
              </a:defRPr>
            </a:lvl5pPr>
            <a:lvl6pPr marL="2514600" indent="-228600" eaLnBrk="0" fontAlgn="base" hangingPunct="0">
              <a:spcBef>
                <a:spcPct val="0"/>
              </a:spcBef>
              <a:spcAft>
                <a:spcPct val="0"/>
              </a:spcAft>
              <a:defRPr sz="1400">
                <a:solidFill>
                  <a:schemeClr val="bg1"/>
                </a:solidFill>
                <a:latin typeface="Arial" charset="0"/>
                <a:ea typeface="ＭＳ Ｐゴシック" pitchFamily="-83" charset="-128"/>
              </a:defRPr>
            </a:lvl6pPr>
            <a:lvl7pPr marL="2971800" indent="-228600" eaLnBrk="0" fontAlgn="base" hangingPunct="0">
              <a:spcBef>
                <a:spcPct val="0"/>
              </a:spcBef>
              <a:spcAft>
                <a:spcPct val="0"/>
              </a:spcAft>
              <a:defRPr sz="1400">
                <a:solidFill>
                  <a:schemeClr val="bg1"/>
                </a:solidFill>
                <a:latin typeface="Arial" charset="0"/>
                <a:ea typeface="ＭＳ Ｐゴシック" pitchFamily="-83" charset="-128"/>
              </a:defRPr>
            </a:lvl7pPr>
            <a:lvl8pPr marL="3429000" indent="-228600" eaLnBrk="0" fontAlgn="base" hangingPunct="0">
              <a:spcBef>
                <a:spcPct val="0"/>
              </a:spcBef>
              <a:spcAft>
                <a:spcPct val="0"/>
              </a:spcAft>
              <a:defRPr sz="1400">
                <a:solidFill>
                  <a:schemeClr val="bg1"/>
                </a:solidFill>
                <a:latin typeface="Arial" charset="0"/>
                <a:ea typeface="ＭＳ Ｐゴシック" pitchFamily="-83" charset="-128"/>
              </a:defRPr>
            </a:lvl8pPr>
            <a:lvl9pPr marL="3886200" indent="-228600" eaLnBrk="0" fontAlgn="base" hangingPunct="0">
              <a:spcBef>
                <a:spcPct val="0"/>
              </a:spcBef>
              <a:spcAft>
                <a:spcPct val="0"/>
              </a:spcAft>
              <a:defRPr sz="1400">
                <a:solidFill>
                  <a:schemeClr val="bg1"/>
                </a:solidFill>
                <a:latin typeface="Arial" charset="0"/>
                <a:ea typeface="ＭＳ Ｐゴシック" pitchFamily="-83" charset="-128"/>
              </a:defRPr>
            </a:lvl9pPr>
          </a:lstStyle>
          <a:p>
            <a:pPr algn="ctr" eaLnBrk="1" hangingPunct="1"/>
            <a:r>
              <a:rPr lang="en-US" sz="1800" b="1" i="1" dirty="0" smtClean="0">
                <a:solidFill>
                  <a:srgbClr val="000000"/>
                </a:solidFill>
              </a:rPr>
              <a:t>Feedback/Remediation</a:t>
            </a:r>
            <a:endParaRPr lang="en-US" sz="1800" b="1" i="1" dirty="0">
              <a:solidFill>
                <a:srgbClr val="000000"/>
              </a:solidFill>
            </a:endParaRPr>
          </a:p>
        </p:txBody>
      </p:sp>
      <p:grpSp>
        <p:nvGrpSpPr>
          <p:cNvPr id="94227" name="Group 22"/>
          <p:cNvGrpSpPr>
            <a:grpSpLocks/>
          </p:cNvGrpSpPr>
          <p:nvPr/>
        </p:nvGrpSpPr>
        <p:grpSpPr bwMode="auto">
          <a:xfrm>
            <a:off x="5751724" y="4273550"/>
            <a:ext cx="3044646" cy="1614488"/>
            <a:chOff x="5751724" y="4273550"/>
            <a:chExt cx="3044646" cy="1614488"/>
          </a:xfrm>
          <a:solidFill>
            <a:srgbClr val="FF0000"/>
          </a:solidFill>
        </p:grpSpPr>
        <p:sp>
          <p:nvSpPr>
            <p:cNvPr id="27" name="Oval 26"/>
            <p:cNvSpPr/>
            <p:nvPr/>
          </p:nvSpPr>
          <p:spPr>
            <a:xfrm>
              <a:off x="6248400" y="4664075"/>
              <a:ext cx="2211388" cy="1223963"/>
            </a:xfrm>
            <a:prstGeom prst="ellipse">
              <a:avLst/>
            </a:prstGeom>
            <a:grpFill/>
            <a:ln>
              <a:solidFill>
                <a:schemeClr val="accent6"/>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solidFill>
                  <a:schemeClr val="accent3">
                    <a:lumMod val="10000"/>
                  </a:schemeClr>
                </a:solidFill>
              </a:endParaRPr>
            </a:p>
          </p:txBody>
        </p:sp>
        <p:sp>
          <p:nvSpPr>
            <p:cNvPr id="64532" name="TextBox 27"/>
            <p:cNvSpPr txBox="1">
              <a:spLocks noChangeArrowheads="1"/>
            </p:cNvSpPr>
            <p:nvPr/>
          </p:nvSpPr>
          <p:spPr bwMode="auto">
            <a:xfrm>
              <a:off x="6453188" y="4932363"/>
              <a:ext cx="1852612" cy="707886"/>
            </a:xfrm>
            <a:prstGeom prst="rect">
              <a:avLst/>
            </a:prstGeom>
            <a:grpFill/>
            <a:ln w="9525">
              <a:noFill/>
              <a:miter lim="800000"/>
              <a:headEnd/>
              <a:tailEnd/>
            </a:ln>
            <a:effectLst/>
          </p:spPr>
          <p:txBody>
            <a:bodyPr>
              <a:spAutoFit/>
            </a:bodyPr>
            <a:lstStyle/>
            <a:p>
              <a:pPr algn="ctr">
                <a:defRPr/>
              </a:pPr>
              <a:r>
                <a:rPr lang="en-US" sz="2000" b="1" dirty="0" smtClean="0">
                  <a:solidFill>
                    <a:schemeClr val="accent3">
                      <a:lumMod val="10000"/>
                    </a:schemeClr>
                  </a:solidFill>
                  <a:latin typeface="Arial"/>
                  <a:ea typeface="ＭＳ Ｐゴシック" pitchFamily="-1" charset="-128"/>
                  <a:cs typeface="Arial"/>
                </a:rPr>
                <a:t>Requires reporting</a:t>
              </a:r>
              <a:endParaRPr lang="en-US" sz="2000" b="1" dirty="0">
                <a:solidFill>
                  <a:schemeClr val="accent3">
                    <a:lumMod val="10000"/>
                  </a:schemeClr>
                </a:solidFill>
                <a:latin typeface="Arial"/>
                <a:ea typeface="ＭＳ Ｐゴシック" pitchFamily="-1" charset="-128"/>
                <a:cs typeface="Arial"/>
              </a:endParaRPr>
            </a:p>
          </p:txBody>
        </p:sp>
        <p:sp>
          <p:nvSpPr>
            <p:cNvPr id="29" name="TextBox 28"/>
            <p:cNvSpPr txBox="1"/>
            <p:nvPr/>
          </p:nvSpPr>
          <p:spPr>
            <a:xfrm>
              <a:off x="5751724" y="4273550"/>
              <a:ext cx="3044646" cy="400110"/>
            </a:xfrm>
            <a:prstGeom prst="rect">
              <a:avLst/>
            </a:prstGeom>
            <a:grpFill/>
            <a:ln>
              <a:solidFill>
                <a:schemeClr val="tx1"/>
              </a:solidFill>
              <a:prstDash val="dash"/>
            </a:ln>
            <a:effectLst/>
          </p:spPr>
          <p:txBody>
            <a:bodyPr wrap="square">
              <a:spAutoFit/>
            </a:bodyPr>
            <a:lstStyle/>
            <a:p>
              <a:pPr algn="ctr">
                <a:defRPr/>
              </a:pPr>
              <a:r>
                <a:rPr lang="en-US" sz="2000" b="1" dirty="0" smtClean="0">
                  <a:solidFill>
                    <a:schemeClr val="accent3">
                      <a:lumMod val="10000"/>
                    </a:schemeClr>
                  </a:solidFill>
                  <a:effectLst>
                    <a:outerShdw blurRad="38100" dist="38100" dir="2700000" algn="tl">
                      <a:srgbClr val="000000">
                        <a:alpha val="43137"/>
                      </a:srgbClr>
                    </a:outerShdw>
                  </a:effectLst>
                  <a:latin typeface="Arial"/>
                  <a:cs typeface="Arial"/>
                </a:rPr>
                <a:t>Probation/termination</a:t>
              </a:r>
              <a:endParaRPr lang="en-US" sz="2000" b="1" dirty="0">
                <a:solidFill>
                  <a:schemeClr val="accent3">
                    <a:lumMod val="10000"/>
                  </a:schemeClr>
                </a:solidFill>
                <a:effectLst>
                  <a:outerShdw blurRad="38100" dist="38100" dir="2700000" algn="tl">
                    <a:srgbClr val="000000">
                      <a:alpha val="43137"/>
                    </a:srgbClr>
                  </a:outerShdw>
                </a:effectLst>
                <a:latin typeface="Arial"/>
                <a:cs typeface="Arial"/>
              </a:endParaRPr>
            </a:p>
          </p:txBody>
        </p:sp>
      </p:grpSp>
    </p:spTree>
    <p:extLst>
      <p:ext uri="{BB962C8B-B14F-4D97-AF65-F5344CB8AC3E}">
        <p14:creationId xmlns:p14="http://schemas.microsoft.com/office/powerpoint/2010/main" val="377719015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a:latin typeface="+mn-lt"/>
              </a:rPr>
              <a:t>Probation</a:t>
            </a:r>
          </a:p>
        </p:txBody>
      </p:sp>
      <p:sp>
        <p:nvSpPr>
          <p:cNvPr id="11267" name="Rectangle 3"/>
          <p:cNvSpPr>
            <a:spLocks noGrp="1" noChangeArrowheads="1"/>
          </p:cNvSpPr>
          <p:nvPr>
            <p:ph type="body" idx="1"/>
          </p:nvPr>
        </p:nvSpPr>
        <p:spPr>
          <a:xfrm>
            <a:off x="915140" y="1883546"/>
            <a:ext cx="7162800" cy="3810000"/>
          </a:xfrm>
        </p:spPr>
        <p:txBody>
          <a:bodyPr/>
          <a:lstStyle/>
          <a:p>
            <a:pPr eaLnBrk="1" hangingPunct="1"/>
            <a:r>
              <a:rPr lang="en-US" dirty="0"/>
              <a:t>Initial attempts at remediation have not produced sufficient </a:t>
            </a:r>
            <a:r>
              <a:rPr lang="en-US" dirty="0" smtClean="0"/>
              <a:t>improvement.</a:t>
            </a:r>
            <a:endParaRPr lang="en-US" dirty="0"/>
          </a:p>
          <a:p>
            <a:pPr eaLnBrk="1" hangingPunct="1"/>
            <a:r>
              <a:rPr lang="en-US" dirty="0"/>
              <a:t>Disciplinary action necessary due to serious concerns of competence and/or complaints or allegation of violation of laws or </a:t>
            </a:r>
            <a:r>
              <a:rPr lang="en-US" dirty="0" smtClean="0"/>
              <a:t>regulations.</a:t>
            </a: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latin typeface="+mn-lt"/>
              </a:rPr>
              <a:t>Probation</a:t>
            </a:r>
          </a:p>
        </p:txBody>
      </p:sp>
      <p:sp>
        <p:nvSpPr>
          <p:cNvPr id="12291" name="Rectangle 3"/>
          <p:cNvSpPr>
            <a:spLocks noGrp="1" noChangeArrowheads="1"/>
          </p:cNvSpPr>
          <p:nvPr>
            <p:ph type="body" idx="1"/>
          </p:nvPr>
        </p:nvSpPr>
        <p:spPr>
          <a:xfrm>
            <a:off x="938074" y="1905000"/>
            <a:ext cx="7162800" cy="4953000"/>
          </a:xfrm>
        </p:spPr>
        <p:txBody>
          <a:bodyPr/>
          <a:lstStyle/>
          <a:p>
            <a:pPr eaLnBrk="1" hangingPunct="1"/>
            <a:r>
              <a:rPr lang="en-US" dirty="0"/>
              <a:t>Formal </a:t>
            </a:r>
            <a:r>
              <a:rPr lang="en-US" dirty="0" smtClean="0"/>
              <a:t>action that requires reporting.</a:t>
            </a:r>
          </a:p>
          <a:p>
            <a:pPr eaLnBrk="1" hangingPunct="1"/>
            <a:r>
              <a:rPr lang="en-US" dirty="0" smtClean="0"/>
              <a:t>Probation must be described in a letter to trainee outlining: reason, length, reinstatement terms, possible outcomes .</a:t>
            </a:r>
          </a:p>
          <a:p>
            <a:r>
              <a:rPr lang="en-US" dirty="0" smtClean="0"/>
              <a:t>Trainee must sign for letter and receive copy of relevant GMEC policy.</a:t>
            </a:r>
            <a:endParaRPr lang="en-US" dirty="0"/>
          </a:p>
          <a:p>
            <a:pPr eaLnBrk="1" hangingPunct="1"/>
            <a:r>
              <a:rPr lang="en-US" dirty="0" smtClean="0"/>
              <a:t>DIO </a:t>
            </a:r>
            <a:r>
              <a:rPr lang="en-US" dirty="0"/>
              <a:t>and Legal Counsel </a:t>
            </a:r>
            <a:r>
              <a:rPr lang="en-US" dirty="0" smtClean="0"/>
              <a:t>involved.</a:t>
            </a:r>
            <a:endParaRPr lang="en-US" dirty="0"/>
          </a:p>
          <a:p>
            <a:pPr eaLnBrk="1" hangingPunct="1"/>
            <a:endParaRPr lang="en-US" sz="2800" dirty="0"/>
          </a:p>
          <a:p>
            <a:pPr marL="0" indent="0" eaLnBrk="1" hangingPunct="1">
              <a:buNone/>
            </a:pPr>
            <a:endParaRPr lang="en-US" sz="28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457200"/>
            <a:ext cx="7772400" cy="1143000"/>
          </a:xfrm>
        </p:spPr>
        <p:txBody>
          <a:bodyPr/>
          <a:lstStyle/>
          <a:p>
            <a:pPr eaLnBrk="1" hangingPunct="1"/>
            <a:r>
              <a:rPr lang="en-US" dirty="0">
                <a:latin typeface="+mn-lt"/>
              </a:rPr>
              <a:t>Outcomes of Probation</a:t>
            </a:r>
          </a:p>
        </p:txBody>
      </p:sp>
      <p:sp>
        <p:nvSpPr>
          <p:cNvPr id="13315" name="Rectangle 3"/>
          <p:cNvSpPr>
            <a:spLocks noGrp="1" noChangeArrowheads="1"/>
          </p:cNvSpPr>
          <p:nvPr>
            <p:ph type="body" idx="1"/>
          </p:nvPr>
        </p:nvSpPr>
        <p:spPr>
          <a:xfrm>
            <a:off x="1209255" y="1905000"/>
            <a:ext cx="6781800" cy="4953000"/>
          </a:xfrm>
        </p:spPr>
        <p:txBody>
          <a:bodyPr/>
          <a:lstStyle/>
          <a:p>
            <a:pPr eaLnBrk="1" hangingPunct="1"/>
            <a:r>
              <a:rPr lang="en-US" dirty="0"/>
              <a:t>Successful Completion</a:t>
            </a:r>
          </a:p>
          <a:p>
            <a:pPr eaLnBrk="1" hangingPunct="1"/>
            <a:r>
              <a:rPr lang="en-US" dirty="0"/>
              <a:t>Extension of the Probationary Period</a:t>
            </a:r>
          </a:p>
          <a:p>
            <a:pPr eaLnBrk="1" hangingPunct="1"/>
            <a:r>
              <a:rPr lang="en-US" dirty="0" smtClean="0"/>
              <a:t>Non renewal of contract</a:t>
            </a:r>
          </a:p>
          <a:p>
            <a:pPr eaLnBrk="1" hangingPunct="1"/>
            <a:r>
              <a:rPr lang="en-US" dirty="0" smtClean="0"/>
              <a:t>Voluntary withdrawal</a:t>
            </a:r>
          </a:p>
          <a:p>
            <a:pPr eaLnBrk="1" hangingPunct="1"/>
            <a:r>
              <a:rPr lang="en-US" dirty="0" smtClean="0"/>
              <a:t>Termination</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ln>
            <a:noFill/>
          </a:ln>
        </p:spPr>
        <p:txBody>
          <a:bodyPr/>
          <a:lstStyle/>
          <a:p>
            <a:pPr eaLnBrk="1" hangingPunct="1"/>
            <a:r>
              <a:rPr lang="en-US" dirty="0" smtClean="0"/>
              <a:t>Legal Issues</a:t>
            </a:r>
            <a:endParaRPr lang="en-US" dirty="0">
              <a:latin typeface="Arial" charset="0"/>
            </a:endParaRPr>
          </a:p>
        </p:txBody>
      </p:sp>
      <p:sp>
        <p:nvSpPr>
          <p:cNvPr id="3075" name="Rectangle 3"/>
          <p:cNvSpPr>
            <a:spLocks noGrp="1" noChangeArrowheads="1"/>
          </p:cNvSpPr>
          <p:nvPr>
            <p:ph type="body" idx="1"/>
          </p:nvPr>
        </p:nvSpPr>
        <p:spPr>
          <a:xfrm>
            <a:off x="685800" y="2010398"/>
            <a:ext cx="7772400" cy="4114800"/>
          </a:xfrm>
        </p:spPr>
        <p:txBody>
          <a:bodyPr/>
          <a:lstStyle/>
          <a:p>
            <a:pPr eaLnBrk="1" hangingPunct="1"/>
            <a:r>
              <a:rPr lang="en-US" dirty="0" smtClean="0">
                <a:solidFill>
                  <a:schemeClr val="tx2"/>
                </a:solidFill>
              </a:rPr>
              <a:t>Evaluation documentation</a:t>
            </a:r>
            <a:endParaRPr lang="en-US" dirty="0">
              <a:solidFill>
                <a:schemeClr val="tx2"/>
              </a:solidFill>
            </a:endParaRPr>
          </a:p>
          <a:p>
            <a:pPr eaLnBrk="1" hangingPunct="1"/>
            <a:r>
              <a:rPr lang="en-US" dirty="0" smtClean="0"/>
              <a:t>Corrective and Disciplinary </a:t>
            </a:r>
            <a:r>
              <a:rPr lang="en-US" dirty="0"/>
              <a:t>Action</a:t>
            </a:r>
          </a:p>
          <a:p>
            <a:pPr eaLnBrk="1" hangingPunct="1"/>
            <a:r>
              <a:rPr lang="en-US" dirty="0" smtClean="0"/>
              <a:t>Fitness </a:t>
            </a:r>
            <a:r>
              <a:rPr lang="en-US" dirty="0"/>
              <a:t>for Duty</a:t>
            </a:r>
          </a:p>
          <a:p>
            <a:pPr eaLnBrk="1" hangingPunct="1"/>
            <a:r>
              <a:rPr lang="en-US" dirty="0"/>
              <a:t>Physician Health Services</a:t>
            </a:r>
          </a:p>
          <a:p>
            <a:pPr eaLnBrk="1" hangingPunct="1"/>
            <a:endParaRPr lang="en-US" dirty="0">
              <a:solidFill>
                <a:schemeClr val="accent2"/>
              </a:solidFill>
              <a:latin typeface="Arial" charset="0"/>
            </a:endParaRPr>
          </a:p>
          <a:p>
            <a:pPr eaLnBrk="1" hangingPunct="1"/>
            <a:endParaRPr lang="en-US"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Evaluation Documentation</a:t>
            </a:r>
            <a:endParaRPr lang="en-US" dirty="0"/>
          </a:p>
        </p:txBody>
      </p:sp>
      <p:sp>
        <p:nvSpPr>
          <p:cNvPr id="4099" name="Rectangle 3"/>
          <p:cNvSpPr>
            <a:spLocks noGrp="1" noChangeArrowheads="1"/>
          </p:cNvSpPr>
          <p:nvPr>
            <p:ph type="body" idx="1"/>
          </p:nvPr>
        </p:nvSpPr>
        <p:spPr/>
        <p:txBody>
          <a:bodyPr/>
          <a:lstStyle/>
          <a:p>
            <a:pPr eaLnBrk="1" hangingPunct="1">
              <a:lnSpc>
                <a:spcPct val="90000"/>
              </a:lnSpc>
            </a:pPr>
            <a:r>
              <a:rPr lang="en-US" dirty="0"/>
              <a:t>P</a:t>
            </a:r>
            <a:r>
              <a:rPr lang="en-US" dirty="0" smtClean="0"/>
              <a:t>erformance </a:t>
            </a:r>
            <a:r>
              <a:rPr lang="en-US" dirty="0"/>
              <a:t>evaluations and documentation relating to corrective action serve an </a:t>
            </a:r>
            <a:r>
              <a:rPr lang="en-US" dirty="0" smtClean="0"/>
              <a:t>essential legal function.</a:t>
            </a:r>
            <a:endParaRPr lang="en-US" dirty="0"/>
          </a:p>
          <a:p>
            <a:pPr eaLnBrk="1" hangingPunct="1">
              <a:lnSpc>
                <a:spcPct val="90000"/>
              </a:lnSpc>
            </a:pPr>
            <a:r>
              <a:rPr lang="en-US" dirty="0"/>
              <a:t>These documents </a:t>
            </a:r>
            <a:r>
              <a:rPr lang="en-US" dirty="0" smtClean="0"/>
              <a:t>should provide </a:t>
            </a:r>
            <a:r>
              <a:rPr lang="en-US" dirty="0"/>
              <a:t>a clear explanation and justification for disciplinary action if the </a:t>
            </a:r>
            <a:r>
              <a:rPr lang="en-US" dirty="0" smtClean="0"/>
              <a:t>fellow appeals </a:t>
            </a:r>
            <a:r>
              <a:rPr lang="en-US" dirty="0"/>
              <a:t>or brings an outside legal </a:t>
            </a:r>
            <a:r>
              <a:rPr lang="en-US" dirty="0" smtClean="0"/>
              <a:t>action.</a:t>
            </a:r>
            <a:endParaRPr lang="en-US" dirty="0"/>
          </a:p>
          <a:p>
            <a:pPr eaLnBrk="1" hangingPunct="1">
              <a:lnSpc>
                <a:spcPct val="90000"/>
              </a:lnSpc>
            </a:pPr>
            <a:r>
              <a:rPr lang="en-US" dirty="0"/>
              <a:t>They </a:t>
            </a:r>
            <a:r>
              <a:rPr lang="en-US" dirty="0" smtClean="0"/>
              <a:t>support performance</a:t>
            </a:r>
            <a:r>
              <a:rPr lang="en-US" dirty="0"/>
              <a:t>-based reason for the </a:t>
            </a:r>
            <a:r>
              <a:rPr lang="en-US" dirty="0" smtClean="0"/>
              <a:t>action.</a:t>
            </a:r>
            <a:endParaRPr lang="en-US" dirty="0"/>
          </a:p>
          <a:p>
            <a:pPr eaLnBrk="1" hangingPunct="1">
              <a:lnSpc>
                <a:spcPct val="90000"/>
              </a:lnSpc>
            </a:pPr>
            <a:endParaRPr lang="en-US" sz="2400" dirty="0">
              <a:solidFill>
                <a:schemeClr val="accent2"/>
              </a:solidFill>
              <a:latin typeface="Arial" charset="0"/>
            </a:endParaRPr>
          </a:p>
          <a:p>
            <a:pPr eaLnBrk="1" hangingPunct="1">
              <a:lnSpc>
                <a:spcPct val="90000"/>
              </a:lnSpc>
              <a:buFontTx/>
              <a:buNone/>
            </a:pPr>
            <a:endParaRPr lang="en-US" sz="2400" dirty="0">
              <a:solidFill>
                <a:schemeClr val="accent2"/>
              </a:solidFill>
              <a:latin typeface="Arial" charset="0"/>
            </a:endParaRPr>
          </a:p>
          <a:p>
            <a:pPr eaLnBrk="1" hangingPunct="1">
              <a:lnSpc>
                <a:spcPct val="90000"/>
              </a:lnSpc>
            </a:pPr>
            <a:endParaRPr lang="en-US" sz="24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24199"/>
            <a:ext cx="7772400" cy="1143000"/>
          </a:xfrm>
        </p:spPr>
        <p:txBody>
          <a:bodyPr/>
          <a:lstStyle/>
          <a:p>
            <a:pPr eaLnBrk="1" hangingPunct="1"/>
            <a:r>
              <a:rPr lang="en-US" dirty="0" smtClean="0"/>
              <a:t>Evaluation Documentation: </a:t>
            </a:r>
            <a:br>
              <a:rPr lang="en-US" dirty="0" smtClean="0"/>
            </a:br>
            <a:r>
              <a:rPr lang="en-US" dirty="0" smtClean="0"/>
              <a:t>Legal Implications</a:t>
            </a:r>
            <a:endParaRPr lang="en-US" dirty="0"/>
          </a:p>
        </p:txBody>
      </p:sp>
      <p:sp>
        <p:nvSpPr>
          <p:cNvPr id="5123" name="Rectangle 3"/>
          <p:cNvSpPr>
            <a:spLocks noGrp="1" noChangeArrowheads="1"/>
          </p:cNvSpPr>
          <p:nvPr>
            <p:ph type="body" idx="1"/>
          </p:nvPr>
        </p:nvSpPr>
        <p:spPr/>
        <p:txBody>
          <a:bodyPr/>
          <a:lstStyle/>
          <a:p>
            <a:pPr eaLnBrk="1" hangingPunct="1">
              <a:lnSpc>
                <a:spcPct val="80000"/>
              </a:lnSpc>
            </a:pPr>
            <a:r>
              <a:rPr lang="en-US" dirty="0"/>
              <a:t>Evaluations </a:t>
            </a:r>
            <a:r>
              <a:rPr lang="en-US" dirty="0" smtClean="0"/>
              <a:t>are confidential.</a:t>
            </a:r>
            <a:endParaRPr lang="en-US" dirty="0"/>
          </a:p>
          <a:p>
            <a:pPr eaLnBrk="1" hangingPunct="1">
              <a:lnSpc>
                <a:spcPct val="80000"/>
              </a:lnSpc>
            </a:pPr>
            <a:r>
              <a:rPr lang="en-US" dirty="0"/>
              <a:t>Two </a:t>
            </a:r>
            <a:r>
              <a:rPr lang="en-US" dirty="0" smtClean="0"/>
              <a:t>legal categories:</a:t>
            </a:r>
            <a:endParaRPr lang="en-US" sz="2800" dirty="0"/>
          </a:p>
          <a:p>
            <a:pPr lvl="1" eaLnBrk="1" hangingPunct="1">
              <a:lnSpc>
                <a:spcPct val="80000"/>
              </a:lnSpc>
              <a:buClr>
                <a:schemeClr val="tx1"/>
              </a:buClr>
              <a:buFontTx/>
              <a:buChar char="•"/>
            </a:pPr>
            <a:r>
              <a:rPr lang="en-US" dirty="0"/>
              <a:t>Evaluations are </a:t>
            </a:r>
            <a:r>
              <a:rPr lang="en-US" u="sng" dirty="0">
                <a:solidFill>
                  <a:srgbClr val="FFFF00"/>
                </a:solidFill>
              </a:rPr>
              <a:t>personnel records</a:t>
            </a:r>
            <a:r>
              <a:rPr lang="en-US" b="1" dirty="0"/>
              <a:t>:</a:t>
            </a:r>
            <a:r>
              <a:rPr lang="en-US" dirty="0"/>
              <a:t> not available to third parties upon request unless authorized by resident or ordered by court; available to </a:t>
            </a:r>
            <a:r>
              <a:rPr lang="en-US" dirty="0" smtClean="0"/>
              <a:t>resident</a:t>
            </a:r>
            <a:endParaRPr lang="en-US" dirty="0"/>
          </a:p>
          <a:p>
            <a:pPr lvl="1" eaLnBrk="1" hangingPunct="1">
              <a:lnSpc>
                <a:spcPct val="80000"/>
              </a:lnSpc>
              <a:buClr>
                <a:schemeClr val="tx1"/>
              </a:buClr>
              <a:buFontTx/>
              <a:buChar char="•"/>
            </a:pPr>
            <a:r>
              <a:rPr lang="en-US" dirty="0"/>
              <a:t>Evaluations are </a:t>
            </a:r>
            <a:r>
              <a:rPr lang="en-US" u="sng" dirty="0">
                <a:solidFill>
                  <a:srgbClr val="FFFF00"/>
                </a:solidFill>
              </a:rPr>
              <a:t>peer review documents</a:t>
            </a:r>
            <a:r>
              <a:rPr lang="en-US" dirty="0"/>
              <a:t>: not discoverable in court proceeding, but available to Board of Registration in Medicine upon subpoena; also available to resident</a:t>
            </a:r>
          </a:p>
          <a:p>
            <a:pPr eaLnBrk="1" hangingPunct="1">
              <a:lnSpc>
                <a:spcPct val="80000"/>
              </a:lnSpc>
            </a:pPr>
            <a:endParaRPr lang="en-US" sz="28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Next Accreditation System</a:t>
            </a:r>
            <a:endParaRPr lang="en-US" dirty="0">
              <a:solidFill>
                <a:schemeClr val="tx2"/>
              </a:solidFill>
            </a:endParaRPr>
          </a:p>
        </p:txBody>
      </p:sp>
      <p:sp>
        <p:nvSpPr>
          <p:cNvPr id="3" name="Content Placeholder 2"/>
          <p:cNvSpPr>
            <a:spLocks noGrp="1"/>
          </p:cNvSpPr>
          <p:nvPr>
            <p:ph idx="1"/>
          </p:nvPr>
        </p:nvSpPr>
        <p:spPr/>
        <p:txBody>
          <a:bodyPr>
            <a:normAutofit fontScale="92500" lnSpcReduction="20000"/>
          </a:bodyPr>
          <a:lstStyle/>
          <a:p>
            <a:pPr>
              <a:spcBef>
                <a:spcPts val="1200"/>
              </a:spcBef>
            </a:pPr>
            <a:r>
              <a:rPr lang="en-US" sz="2800" dirty="0" smtClean="0"/>
              <a:t>National framework for assessment being developed by the ACGME.</a:t>
            </a:r>
          </a:p>
          <a:p>
            <a:pPr>
              <a:spcBef>
                <a:spcPts val="1200"/>
              </a:spcBef>
            </a:pPr>
            <a:r>
              <a:rPr lang="en-US" sz="2800" dirty="0" smtClean="0"/>
              <a:t>Accelerates the national focus on </a:t>
            </a:r>
            <a:r>
              <a:rPr lang="en-US" sz="2800" i="1" dirty="0"/>
              <a:t>educational </a:t>
            </a:r>
            <a:r>
              <a:rPr lang="en-US" sz="2800" i="1" dirty="0" smtClean="0"/>
              <a:t>outcomes </a:t>
            </a:r>
            <a:r>
              <a:rPr lang="en-US" sz="2800" dirty="0" smtClean="0"/>
              <a:t>through the measurement and reporting of educational </a:t>
            </a:r>
            <a:r>
              <a:rPr lang="en-US" sz="2800" i="1" dirty="0" smtClean="0"/>
              <a:t>milestones</a:t>
            </a:r>
            <a:r>
              <a:rPr lang="en-US" sz="2800" dirty="0" smtClean="0"/>
              <a:t>, which is a natural progression of the work on the six competencies.</a:t>
            </a:r>
          </a:p>
          <a:p>
            <a:pPr>
              <a:spcBef>
                <a:spcPts val="1200"/>
              </a:spcBef>
            </a:pPr>
            <a:r>
              <a:rPr lang="en-US" sz="2800" dirty="0"/>
              <a:t>Programs </a:t>
            </a:r>
            <a:r>
              <a:rPr lang="en-US" sz="2800" dirty="0" smtClean="0"/>
              <a:t>will </a:t>
            </a:r>
            <a:r>
              <a:rPr lang="en-US" sz="2800" dirty="0"/>
              <a:t>submit composite milestone data on their residents every 6 months, synchronized with residents’ semiannual evaluations.</a:t>
            </a:r>
          </a:p>
          <a:p>
            <a:pPr>
              <a:spcBef>
                <a:spcPts val="1200"/>
              </a:spcBef>
            </a:pPr>
            <a:r>
              <a:rPr lang="en-US" sz="2800" dirty="0"/>
              <a:t>Requires the formation of a Clinical Competency Committee.</a:t>
            </a:r>
          </a:p>
          <a:p>
            <a:pPr>
              <a:spcBef>
                <a:spcPts val="1200"/>
              </a:spcBef>
            </a:pPr>
            <a:endParaRPr lang="en-US" sz="2800" dirty="0" smtClean="0"/>
          </a:p>
          <a:p>
            <a:pPr>
              <a:spcBef>
                <a:spcPts val="1200"/>
              </a:spcBef>
            </a:pPr>
            <a:endParaRPr lang="en-US" i="1" dirty="0" smtClean="0"/>
          </a:p>
          <a:p>
            <a:endParaRPr lang="en-US" dirty="0"/>
          </a:p>
        </p:txBody>
      </p:sp>
    </p:spTree>
  </p:cSld>
  <p:clrMapOvr>
    <a:masterClrMapping/>
  </p:clrMapOvr>
  <p:transition>
    <p:blinds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latin typeface="+mn-lt"/>
              </a:rPr>
              <a:t>The Personnel Records Statute</a:t>
            </a:r>
          </a:p>
        </p:txBody>
      </p:sp>
      <p:sp>
        <p:nvSpPr>
          <p:cNvPr id="6147" name="Rectangle 3"/>
          <p:cNvSpPr>
            <a:spLocks noGrp="1" noChangeArrowheads="1"/>
          </p:cNvSpPr>
          <p:nvPr>
            <p:ph type="body" idx="1"/>
          </p:nvPr>
        </p:nvSpPr>
        <p:spPr/>
        <p:txBody>
          <a:bodyPr/>
          <a:lstStyle/>
          <a:p>
            <a:pPr eaLnBrk="1" hangingPunct="1">
              <a:lnSpc>
                <a:spcPct val="90000"/>
              </a:lnSpc>
            </a:pPr>
            <a:r>
              <a:rPr lang="en-US" sz="2800" dirty="0"/>
              <a:t>In </a:t>
            </a:r>
            <a:r>
              <a:rPr lang="en-US" sz="2800" dirty="0" smtClean="0"/>
              <a:t>most states, </a:t>
            </a:r>
            <a:r>
              <a:rPr lang="en-US" sz="2800" dirty="0"/>
              <a:t>a </a:t>
            </a:r>
            <a:r>
              <a:rPr lang="ja-JP" altLang="en-US" sz="2800" dirty="0"/>
              <a:t>“</a:t>
            </a:r>
            <a:r>
              <a:rPr lang="en-US" sz="2800" dirty="0"/>
              <a:t>personnel record</a:t>
            </a:r>
            <a:r>
              <a:rPr lang="ja-JP" altLang="en-US" sz="2800" dirty="0"/>
              <a:t>”</a:t>
            </a:r>
            <a:r>
              <a:rPr lang="en-US" sz="2800" dirty="0"/>
              <a:t> is defined by law and covers a broad range of documents whether or not kept in a single </a:t>
            </a:r>
            <a:r>
              <a:rPr lang="en-US" sz="2800" dirty="0" smtClean="0"/>
              <a:t>file</a:t>
            </a:r>
            <a:endParaRPr lang="en-US" sz="2800" dirty="0"/>
          </a:p>
          <a:p>
            <a:pPr eaLnBrk="1" hangingPunct="1">
              <a:lnSpc>
                <a:spcPct val="90000"/>
              </a:lnSpc>
            </a:pPr>
            <a:r>
              <a:rPr lang="en-US" sz="2800" dirty="0"/>
              <a:t>Employees are entitled to see and request a copy of their personnel </a:t>
            </a:r>
            <a:r>
              <a:rPr lang="en-US" sz="2800" dirty="0" smtClean="0"/>
              <a:t>record</a:t>
            </a:r>
            <a:endParaRPr lang="en-US" sz="2800" dirty="0"/>
          </a:p>
          <a:p>
            <a:pPr eaLnBrk="1" hangingPunct="1">
              <a:lnSpc>
                <a:spcPct val="90000"/>
              </a:lnSpc>
            </a:pPr>
            <a:r>
              <a:rPr lang="en-US" sz="2800" dirty="0" smtClean="0"/>
              <a:t>In some states, employers </a:t>
            </a:r>
            <a:r>
              <a:rPr lang="en-US" sz="2800" dirty="0"/>
              <a:t>are required to inform employees within 10 days if information is placed in their record that is or may be used to negatively affect their </a:t>
            </a:r>
            <a:r>
              <a:rPr lang="en-US" sz="2800" dirty="0" smtClean="0"/>
              <a:t>status</a:t>
            </a:r>
            <a:r>
              <a:rPr lang="en-US" sz="2800" dirty="0"/>
              <a:t>.</a:t>
            </a:r>
            <a:endParaRPr lang="en-US" sz="24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Retention of the Evaluations</a:t>
            </a:r>
          </a:p>
        </p:txBody>
      </p:sp>
      <p:sp>
        <p:nvSpPr>
          <p:cNvPr id="7171" name="Rectangle 3"/>
          <p:cNvSpPr>
            <a:spLocks noGrp="1" noChangeArrowheads="1"/>
          </p:cNvSpPr>
          <p:nvPr>
            <p:ph type="body" idx="1"/>
          </p:nvPr>
        </p:nvSpPr>
        <p:spPr/>
        <p:txBody>
          <a:bodyPr/>
          <a:lstStyle/>
          <a:p>
            <a:pPr eaLnBrk="1" hangingPunct="1">
              <a:lnSpc>
                <a:spcPct val="90000"/>
              </a:lnSpc>
            </a:pPr>
            <a:r>
              <a:rPr lang="en-US" dirty="0"/>
              <a:t>Department should maintain evaluations and other records for at least three years after resident completes or leaves the </a:t>
            </a:r>
            <a:r>
              <a:rPr lang="en-US" dirty="0" smtClean="0"/>
              <a:t>program.</a:t>
            </a:r>
            <a:endParaRPr lang="en-US" dirty="0"/>
          </a:p>
          <a:p>
            <a:pPr eaLnBrk="1" hangingPunct="1">
              <a:lnSpc>
                <a:spcPct val="90000"/>
              </a:lnSpc>
            </a:pPr>
            <a:r>
              <a:rPr lang="en-US" dirty="0"/>
              <a:t>Department should maintain these records for a longer period if legal action is possible or resident relationship is otherwise </a:t>
            </a:r>
            <a:r>
              <a:rPr lang="en-US" dirty="0" smtClean="0"/>
              <a:t>problematic.</a:t>
            </a:r>
            <a:endParaRPr lang="en-US" dirty="0"/>
          </a:p>
          <a:p>
            <a:pPr eaLnBrk="1" hangingPunct="1">
              <a:lnSpc>
                <a:spcPct val="90000"/>
              </a:lnSpc>
            </a:pPr>
            <a:endParaRPr lang="en-US"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594110"/>
            <a:ext cx="7772400" cy="1143000"/>
          </a:xfrm>
          <a:ln>
            <a:noFill/>
          </a:ln>
        </p:spPr>
        <p:txBody>
          <a:bodyPr/>
          <a:lstStyle/>
          <a:p>
            <a:pPr eaLnBrk="1" hangingPunct="1"/>
            <a:r>
              <a:rPr lang="en-US" dirty="0" smtClean="0"/>
              <a:t>Legal Issues</a:t>
            </a:r>
            <a:endParaRPr lang="en-US" dirty="0">
              <a:latin typeface="Arial" charset="0"/>
            </a:endParaRPr>
          </a:p>
        </p:txBody>
      </p:sp>
      <p:sp>
        <p:nvSpPr>
          <p:cNvPr id="3075" name="Rectangle 3"/>
          <p:cNvSpPr>
            <a:spLocks noGrp="1" noChangeArrowheads="1"/>
          </p:cNvSpPr>
          <p:nvPr>
            <p:ph type="body" idx="1"/>
          </p:nvPr>
        </p:nvSpPr>
        <p:spPr>
          <a:xfrm>
            <a:off x="685800" y="2010398"/>
            <a:ext cx="7772400" cy="4114800"/>
          </a:xfrm>
        </p:spPr>
        <p:txBody>
          <a:bodyPr/>
          <a:lstStyle/>
          <a:p>
            <a:pPr eaLnBrk="1" hangingPunct="1"/>
            <a:r>
              <a:rPr lang="en-US" dirty="0" smtClean="0"/>
              <a:t>Evaluation documentation</a:t>
            </a:r>
            <a:endParaRPr lang="en-US" dirty="0"/>
          </a:p>
          <a:p>
            <a:pPr eaLnBrk="1" hangingPunct="1"/>
            <a:r>
              <a:rPr lang="en-US" dirty="0" smtClean="0">
                <a:solidFill>
                  <a:srgbClr val="FFFF00"/>
                </a:solidFill>
              </a:rPr>
              <a:t>Corrective &amp; Disciplinary </a:t>
            </a:r>
            <a:r>
              <a:rPr lang="en-US" dirty="0">
                <a:solidFill>
                  <a:srgbClr val="FFFF00"/>
                </a:solidFill>
              </a:rPr>
              <a:t>Action</a:t>
            </a:r>
          </a:p>
          <a:p>
            <a:pPr eaLnBrk="1" hangingPunct="1"/>
            <a:r>
              <a:rPr lang="en-US" dirty="0" smtClean="0"/>
              <a:t>Fitness </a:t>
            </a:r>
            <a:r>
              <a:rPr lang="en-US" dirty="0"/>
              <a:t>for Duty</a:t>
            </a:r>
          </a:p>
          <a:p>
            <a:pPr eaLnBrk="1" hangingPunct="1"/>
            <a:r>
              <a:rPr lang="en-US" dirty="0"/>
              <a:t>Physician Health Services</a:t>
            </a:r>
          </a:p>
          <a:p>
            <a:pPr eaLnBrk="1" hangingPunct="1"/>
            <a:endParaRPr lang="en-US" dirty="0">
              <a:solidFill>
                <a:schemeClr val="accent2"/>
              </a:solidFill>
              <a:latin typeface="Arial" charset="0"/>
            </a:endParaRPr>
          </a:p>
          <a:p>
            <a:pPr eaLnBrk="1" hangingPunct="1"/>
            <a:endParaRPr lang="en-US" dirty="0">
              <a:solidFill>
                <a:schemeClr val="accent2"/>
              </a:solidFill>
              <a:latin typeface="Arial" charset="0"/>
            </a:endParaRPr>
          </a:p>
        </p:txBody>
      </p:sp>
    </p:spTree>
    <p:extLst>
      <p:ext uri="{BB962C8B-B14F-4D97-AF65-F5344CB8AC3E}">
        <p14:creationId xmlns:p14="http://schemas.microsoft.com/office/powerpoint/2010/main" val="3566563709"/>
      </p:ext>
    </p:extLst>
  </p:cSld>
  <p:clrMapOvr>
    <a:masterClrMapping/>
  </p:clrMapOvr>
  <p:transition>
    <p:blinds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solidFill>
                  <a:srgbClr val="FFFF00"/>
                </a:solidFill>
              </a:rPr>
              <a:t>Corrective &amp; Disciplinary </a:t>
            </a:r>
            <a:r>
              <a:rPr lang="en-US" dirty="0" smtClean="0">
                <a:solidFill>
                  <a:srgbClr val="FFFF00"/>
                </a:solidFill>
              </a:rPr>
              <a:t>Action</a:t>
            </a:r>
            <a:endParaRPr lang="en-US" b="1" dirty="0">
              <a:solidFill>
                <a:schemeClr val="accent2"/>
              </a:solidFill>
              <a:latin typeface="Arial" charset="0"/>
            </a:endParaRPr>
          </a:p>
        </p:txBody>
      </p:sp>
      <p:sp>
        <p:nvSpPr>
          <p:cNvPr id="8195" name="Rectangle 3"/>
          <p:cNvSpPr>
            <a:spLocks noGrp="1" noChangeArrowheads="1"/>
          </p:cNvSpPr>
          <p:nvPr>
            <p:ph type="body" idx="1"/>
          </p:nvPr>
        </p:nvSpPr>
        <p:spPr/>
        <p:txBody>
          <a:bodyPr/>
          <a:lstStyle/>
          <a:p>
            <a:pPr eaLnBrk="1" hangingPunct="1">
              <a:lnSpc>
                <a:spcPct val="90000"/>
              </a:lnSpc>
              <a:buClr>
                <a:schemeClr val="tx1"/>
              </a:buClr>
              <a:buSzPct val="115000"/>
            </a:pPr>
            <a:r>
              <a:rPr lang="en-US" dirty="0"/>
              <a:t>Not all </a:t>
            </a:r>
            <a:r>
              <a:rPr lang="en-US" dirty="0" smtClean="0"/>
              <a:t>corrective action is </a:t>
            </a:r>
            <a:r>
              <a:rPr lang="ja-JP" altLang="en-US" dirty="0" smtClean="0"/>
              <a:t>“</a:t>
            </a:r>
            <a:r>
              <a:rPr lang="en-US" dirty="0" smtClean="0"/>
              <a:t>disciplinary</a:t>
            </a:r>
            <a:r>
              <a:rPr lang="ja-JP" altLang="en-US" dirty="0" smtClean="0"/>
              <a:t>”</a:t>
            </a:r>
            <a:r>
              <a:rPr lang="en-US" altLang="ja-JP" dirty="0" smtClean="0"/>
              <a:t>.</a:t>
            </a:r>
            <a:endParaRPr lang="en-US" dirty="0" smtClean="0"/>
          </a:p>
          <a:p>
            <a:pPr eaLnBrk="1" hangingPunct="1">
              <a:lnSpc>
                <a:spcPct val="90000"/>
              </a:lnSpc>
              <a:buClr>
                <a:schemeClr val="tx1"/>
              </a:buClr>
              <a:buSzPct val="115000"/>
            </a:pPr>
            <a:r>
              <a:rPr lang="ja-JP" altLang="en-US" dirty="0" smtClean="0"/>
              <a:t>“</a:t>
            </a:r>
            <a:r>
              <a:rPr lang="en-US" dirty="0"/>
              <a:t>Disciplinary action</a:t>
            </a:r>
            <a:r>
              <a:rPr lang="ja-JP" altLang="en-US" dirty="0"/>
              <a:t>”</a:t>
            </a:r>
            <a:r>
              <a:rPr lang="en-US" dirty="0"/>
              <a:t> has a legal definition and </a:t>
            </a:r>
            <a:r>
              <a:rPr lang="en-US" dirty="0" smtClean="0"/>
              <a:t>significance.</a:t>
            </a:r>
            <a:endParaRPr lang="en-US" dirty="0"/>
          </a:p>
          <a:p>
            <a:pPr lvl="1">
              <a:lnSpc>
                <a:spcPct val="90000"/>
              </a:lnSpc>
              <a:buClr>
                <a:schemeClr val="tx1"/>
              </a:buClr>
              <a:buSzPct val="115000"/>
            </a:pPr>
            <a:r>
              <a:rPr lang="en-US" dirty="0"/>
              <a:t>A </a:t>
            </a:r>
            <a:r>
              <a:rPr lang="ja-JP" altLang="en-US" dirty="0"/>
              <a:t>“</a:t>
            </a:r>
            <a:r>
              <a:rPr lang="en-US" dirty="0"/>
              <a:t>disciplinary action</a:t>
            </a:r>
            <a:r>
              <a:rPr lang="ja-JP" altLang="en-US" dirty="0"/>
              <a:t>”</a:t>
            </a:r>
            <a:r>
              <a:rPr lang="en-US" dirty="0"/>
              <a:t> must be reported to the Board of Registration in Medicine and may trigger internal appeal </a:t>
            </a:r>
            <a:r>
              <a:rPr lang="en-US" dirty="0" smtClean="0"/>
              <a:t>rights.</a:t>
            </a:r>
          </a:p>
          <a:p>
            <a:pPr>
              <a:lnSpc>
                <a:spcPct val="90000"/>
              </a:lnSpc>
              <a:buClr>
                <a:schemeClr val="tx1"/>
              </a:buClr>
              <a:buSzPct val="115000"/>
            </a:pPr>
            <a:r>
              <a:rPr lang="en-US" dirty="0"/>
              <a:t>N</a:t>
            </a:r>
            <a:r>
              <a:rPr lang="en-US" dirty="0" smtClean="0"/>
              <a:t>on</a:t>
            </a:r>
            <a:r>
              <a:rPr lang="en-US" dirty="0"/>
              <a:t>-reportable </a:t>
            </a:r>
            <a:r>
              <a:rPr lang="en-US" dirty="0" smtClean="0"/>
              <a:t>corrective actions </a:t>
            </a:r>
            <a:r>
              <a:rPr lang="en-US" dirty="0"/>
              <a:t>include warnings or </a:t>
            </a:r>
            <a:r>
              <a:rPr lang="en-US" dirty="0" smtClean="0"/>
              <a:t>counseling.</a:t>
            </a:r>
            <a:endParaRPr lang="en-US" dirty="0"/>
          </a:p>
          <a:p>
            <a:pPr eaLnBrk="1" hangingPunct="1">
              <a:lnSpc>
                <a:spcPct val="90000"/>
              </a:lnSpc>
              <a:buClr>
                <a:schemeClr val="tx1"/>
              </a:buClr>
              <a:buSzPct val="115000"/>
            </a:pPr>
            <a:endParaRPr lang="en-US" dirty="0"/>
          </a:p>
          <a:p>
            <a:pPr eaLnBrk="1" hangingPunct="1">
              <a:lnSpc>
                <a:spcPct val="90000"/>
              </a:lnSpc>
            </a:pPr>
            <a:endParaRPr lang="en-US"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solidFill>
                  <a:srgbClr val="FFFF00"/>
                </a:solidFill>
              </a:rPr>
              <a:t>Corrective &amp; Disciplinary Action</a:t>
            </a:r>
            <a:endParaRPr lang="en-US" dirty="0">
              <a:latin typeface="+mn-lt"/>
            </a:endParaRPr>
          </a:p>
        </p:txBody>
      </p:sp>
      <p:sp>
        <p:nvSpPr>
          <p:cNvPr id="10243" name="Rectangle 3"/>
          <p:cNvSpPr>
            <a:spLocks noGrp="1" noChangeArrowheads="1"/>
          </p:cNvSpPr>
          <p:nvPr>
            <p:ph type="body" idx="1"/>
          </p:nvPr>
        </p:nvSpPr>
        <p:spPr>
          <a:xfrm>
            <a:off x="583612" y="1974711"/>
            <a:ext cx="7772400" cy="4114800"/>
          </a:xfrm>
        </p:spPr>
        <p:txBody>
          <a:bodyPr/>
          <a:lstStyle/>
          <a:p>
            <a:pPr eaLnBrk="1" hangingPunct="1">
              <a:lnSpc>
                <a:spcPct val="90000"/>
              </a:lnSpc>
            </a:pPr>
            <a:r>
              <a:rPr lang="en-US" dirty="0"/>
              <a:t>Probation </a:t>
            </a:r>
            <a:r>
              <a:rPr lang="en-US" dirty="0" smtClean="0"/>
              <a:t>is usually considered </a:t>
            </a:r>
            <a:r>
              <a:rPr lang="en-US" dirty="0"/>
              <a:t>a </a:t>
            </a:r>
            <a:r>
              <a:rPr lang="ja-JP" altLang="en-US" dirty="0"/>
              <a:t>“</a:t>
            </a:r>
            <a:r>
              <a:rPr lang="en-US" dirty="0"/>
              <a:t>disciplinary action</a:t>
            </a:r>
            <a:r>
              <a:rPr lang="ja-JP" altLang="en-US" dirty="0"/>
              <a:t>”</a:t>
            </a:r>
            <a:r>
              <a:rPr lang="en-US" dirty="0"/>
              <a:t> that must be reported to the Board of Medicine by the </a:t>
            </a:r>
            <a:r>
              <a:rPr lang="en-US" dirty="0" smtClean="0"/>
              <a:t>Hospital</a:t>
            </a:r>
            <a:r>
              <a:rPr lang="en-US" dirty="0"/>
              <a:t>.</a:t>
            </a:r>
          </a:p>
          <a:p>
            <a:pPr eaLnBrk="1" hangingPunct="1">
              <a:lnSpc>
                <a:spcPct val="90000"/>
              </a:lnSpc>
            </a:pPr>
            <a:r>
              <a:rPr lang="en-US" dirty="0"/>
              <a:t>P</a:t>
            </a:r>
            <a:r>
              <a:rPr lang="en-US" dirty="0" smtClean="0"/>
              <a:t>robation </a:t>
            </a:r>
            <a:r>
              <a:rPr lang="en-US" dirty="0"/>
              <a:t>typically </a:t>
            </a:r>
            <a:r>
              <a:rPr lang="en-US" dirty="0" smtClean="0"/>
              <a:t>needs to be disclosed </a:t>
            </a:r>
            <a:r>
              <a:rPr lang="en-US" dirty="0"/>
              <a:t>by the </a:t>
            </a:r>
            <a:r>
              <a:rPr lang="en-US" dirty="0" smtClean="0"/>
              <a:t>trainee for </a:t>
            </a:r>
            <a:r>
              <a:rPr lang="en-US" dirty="0"/>
              <a:t>future licensure, credentialing or employment </a:t>
            </a:r>
            <a:r>
              <a:rPr lang="en-US" dirty="0" smtClean="0"/>
              <a:t>application.</a:t>
            </a:r>
            <a:endParaRPr lang="en-US" dirty="0"/>
          </a:p>
          <a:p>
            <a:pPr eaLnBrk="1" hangingPunct="1">
              <a:lnSpc>
                <a:spcPct val="90000"/>
              </a:lnSpc>
            </a:pPr>
            <a:endParaRPr lang="en-US" sz="24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solidFill>
                  <a:srgbClr val="FFFF00"/>
                </a:solidFill>
                <a:latin typeface="+mn-lt"/>
              </a:rPr>
              <a:t>Trainees have Rights</a:t>
            </a:r>
            <a:endParaRPr lang="en-US" dirty="0">
              <a:solidFill>
                <a:srgbClr val="FFFF00"/>
              </a:solidFill>
              <a:latin typeface="+mn-lt"/>
            </a:endParaRPr>
          </a:p>
        </p:txBody>
      </p:sp>
      <p:sp>
        <p:nvSpPr>
          <p:cNvPr id="13315" name="Rectangle 3"/>
          <p:cNvSpPr>
            <a:spLocks noGrp="1" noChangeArrowheads="1"/>
          </p:cNvSpPr>
          <p:nvPr>
            <p:ph type="body" idx="1"/>
          </p:nvPr>
        </p:nvSpPr>
        <p:spPr/>
        <p:txBody>
          <a:bodyPr/>
          <a:lstStyle/>
          <a:p>
            <a:pPr eaLnBrk="1" hangingPunct="1">
              <a:lnSpc>
                <a:spcPct val="90000"/>
              </a:lnSpc>
              <a:buClr>
                <a:schemeClr val="tx1"/>
              </a:buClr>
              <a:buSzPct val="115000"/>
            </a:pPr>
            <a:r>
              <a:rPr lang="en-US" dirty="0" smtClean="0"/>
              <a:t>Fellow </a:t>
            </a:r>
            <a:r>
              <a:rPr lang="en-US" dirty="0"/>
              <a:t>may appeal certain disciplinary </a:t>
            </a:r>
            <a:r>
              <a:rPr lang="en-US" dirty="0" smtClean="0"/>
              <a:t>actions:</a:t>
            </a:r>
            <a:endParaRPr lang="en-US" dirty="0"/>
          </a:p>
          <a:p>
            <a:pPr lvl="1" eaLnBrk="1" hangingPunct="1">
              <a:lnSpc>
                <a:spcPct val="90000"/>
              </a:lnSpc>
              <a:buClr>
                <a:schemeClr val="tx1"/>
              </a:buClr>
              <a:buSzPct val="115000"/>
              <a:buFontTx/>
              <a:buChar char="•"/>
            </a:pPr>
            <a:r>
              <a:rPr lang="en-US" dirty="0"/>
              <a:t>Revocation/termination</a:t>
            </a:r>
          </a:p>
          <a:p>
            <a:pPr lvl="1" eaLnBrk="1" hangingPunct="1">
              <a:lnSpc>
                <a:spcPct val="90000"/>
              </a:lnSpc>
              <a:buClr>
                <a:schemeClr val="tx1"/>
              </a:buClr>
              <a:buSzPct val="115000"/>
              <a:buFontTx/>
              <a:buChar char="•"/>
            </a:pPr>
            <a:r>
              <a:rPr lang="en-US" dirty="0"/>
              <a:t>Suspension</a:t>
            </a:r>
          </a:p>
          <a:p>
            <a:pPr lvl="1" eaLnBrk="1" hangingPunct="1">
              <a:lnSpc>
                <a:spcPct val="90000"/>
              </a:lnSpc>
              <a:buClr>
                <a:schemeClr val="tx1"/>
              </a:buClr>
              <a:buSzPct val="115000"/>
              <a:buFontTx/>
              <a:buChar char="•"/>
            </a:pPr>
            <a:r>
              <a:rPr lang="en-US" dirty="0"/>
              <a:t>Restriction, reduction, non-renewal of privileges </a:t>
            </a:r>
            <a:endParaRPr lang="en-US" sz="3200" dirty="0"/>
          </a:p>
          <a:p>
            <a:pPr eaLnBrk="1" hangingPunct="1">
              <a:lnSpc>
                <a:spcPct val="90000"/>
              </a:lnSpc>
              <a:buClr>
                <a:schemeClr val="tx1"/>
              </a:buClr>
              <a:buSzPct val="115000"/>
            </a:pPr>
            <a:r>
              <a:rPr lang="en-US" dirty="0"/>
              <a:t>Resident </a:t>
            </a:r>
            <a:r>
              <a:rPr lang="en-US" dirty="0" smtClean="0"/>
              <a:t>may </a:t>
            </a:r>
            <a:r>
              <a:rPr lang="en-US" dirty="0"/>
              <a:t>bring </a:t>
            </a:r>
            <a:r>
              <a:rPr lang="en-US" dirty="0" smtClean="0"/>
              <a:t>legal </a:t>
            </a:r>
            <a:r>
              <a:rPr lang="en-US" dirty="0"/>
              <a:t>action claiming discrimination, harassment or retaliation in response to the corrective </a:t>
            </a:r>
            <a:r>
              <a:rPr lang="en-US" dirty="0" smtClean="0"/>
              <a:t>action.</a:t>
            </a:r>
            <a:endParaRPr lang="en-US" dirty="0"/>
          </a:p>
          <a:p>
            <a:pPr eaLnBrk="1" hangingPunct="1">
              <a:lnSpc>
                <a:spcPct val="90000"/>
              </a:lnSpc>
              <a:buClr>
                <a:srgbClr val="028D90"/>
              </a:buClr>
              <a:buSzPct val="115000"/>
              <a:buFontTx/>
              <a:buNone/>
            </a:pPr>
            <a:endParaRPr lang="en-US" sz="2800" dirty="0">
              <a:solidFill>
                <a:schemeClr val="accent2"/>
              </a:solidFill>
              <a:latin typeface="Arial" charset="0"/>
            </a:endParaRPr>
          </a:p>
          <a:p>
            <a:pPr eaLnBrk="1" hangingPunct="1">
              <a:lnSpc>
                <a:spcPct val="90000"/>
              </a:lnSpc>
              <a:buClr>
                <a:srgbClr val="028D90"/>
              </a:buClr>
              <a:buSzPct val="115000"/>
              <a:buFontTx/>
              <a:buNone/>
            </a:pPr>
            <a:endParaRPr lang="en-US" sz="28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ln>
            <a:noFill/>
          </a:ln>
        </p:spPr>
        <p:txBody>
          <a:bodyPr/>
          <a:lstStyle/>
          <a:p>
            <a:pPr eaLnBrk="1" hangingPunct="1"/>
            <a:r>
              <a:rPr lang="en-US" dirty="0" smtClean="0"/>
              <a:t>Legal Issues</a:t>
            </a:r>
            <a:endParaRPr lang="en-US" dirty="0">
              <a:latin typeface="Arial" charset="0"/>
            </a:endParaRPr>
          </a:p>
        </p:txBody>
      </p:sp>
      <p:sp>
        <p:nvSpPr>
          <p:cNvPr id="3075" name="Rectangle 3"/>
          <p:cNvSpPr>
            <a:spLocks noGrp="1" noChangeArrowheads="1"/>
          </p:cNvSpPr>
          <p:nvPr>
            <p:ph type="body" idx="1"/>
          </p:nvPr>
        </p:nvSpPr>
        <p:spPr>
          <a:xfrm>
            <a:off x="685800" y="2010398"/>
            <a:ext cx="7772400" cy="4114800"/>
          </a:xfrm>
        </p:spPr>
        <p:txBody>
          <a:bodyPr/>
          <a:lstStyle/>
          <a:p>
            <a:pPr eaLnBrk="1" hangingPunct="1"/>
            <a:r>
              <a:rPr lang="en-US" dirty="0" smtClean="0"/>
              <a:t>Evaluation documentation</a:t>
            </a:r>
            <a:endParaRPr lang="en-US" dirty="0"/>
          </a:p>
          <a:p>
            <a:pPr eaLnBrk="1" hangingPunct="1"/>
            <a:r>
              <a:rPr lang="en-US" dirty="0" smtClean="0"/>
              <a:t>Corrective and Disciplinary </a:t>
            </a:r>
            <a:r>
              <a:rPr lang="en-US" dirty="0"/>
              <a:t>Action</a:t>
            </a:r>
          </a:p>
          <a:p>
            <a:pPr eaLnBrk="1" hangingPunct="1"/>
            <a:r>
              <a:rPr lang="en-US" dirty="0" smtClean="0">
                <a:solidFill>
                  <a:srgbClr val="FFFF00"/>
                </a:solidFill>
              </a:rPr>
              <a:t>Fitness </a:t>
            </a:r>
            <a:r>
              <a:rPr lang="en-US" dirty="0">
                <a:solidFill>
                  <a:srgbClr val="FFFF00"/>
                </a:solidFill>
              </a:rPr>
              <a:t>for Duty</a:t>
            </a:r>
          </a:p>
          <a:p>
            <a:pPr eaLnBrk="1" hangingPunct="1"/>
            <a:r>
              <a:rPr lang="en-US" dirty="0"/>
              <a:t>Physician Health Services</a:t>
            </a:r>
          </a:p>
          <a:p>
            <a:pPr eaLnBrk="1" hangingPunct="1"/>
            <a:endParaRPr lang="en-US" dirty="0">
              <a:solidFill>
                <a:schemeClr val="accent2"/>
              </a:solidFill>
              <a:latin typeface="Arial" charset="0"/>
            </a:endParaRPr>
          </a:p>
          <a:p>
            <a:pPr eaLnBrk="1" hangingPunct="1"/>
            <a:endParaRPr lang="en-US" dirty="0">
              <a:solidFill>
                <a:schemeClr val="accent2"/>
              </a:solidFill>
              <a:latin typeface="Arial" charset="0"/>
            </a:endParaRPr>
          </a:p>
        </p:txBody>
      </p:sp>
    </p:spTree>
    <p:extLst>
      <p:ext uri="{BB962C8B-B14F-4D97-AF65-F5344CB8AC3E}">
        <p14:creationId xmlns:p14="http://schemas.microsoft.com/office/powerpoint/2010/main" val="2179398892"/>
      </p:ext>
    </p:extLst>
  </p:cSld>
  <p:clrMapOvr>
    <a:masterClrMapping/>
  </p:clrMapOvr>
  <p:transition>
    <p:blinds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a:latin typeface="+mn-lt"/>
              </a:rPr>
              <a:t>Fitness for Duty Evaluations</a:t>
            </a:r>
          </a:p>
        </p:txBody>
      </p:sp>
      <p:sp>
        <p:nvSpPr>
          <p:cNvPr id="14339" name="Rectangle 3"/>
          <p:cNvSpPr>
            <a:spLocks noGrp="1" noChangeArrowheads="1"/>
          </p:cNvSpPr>
          <p:nvPr>
            <p:ph type="body" idx="1"/>
          </p:nvPr>
        </p:nvSpPr>
        <p:spPr/>
        <p:txBody>
          <a:bodyPr/>
          <a:lstStyle/>
          <a:p>
            <a:pPr>
              <a:lnSpc>
                <a:spcPct val="80000"/>
              </a:lnSpc>
              <a:spcBef>
                <a:spcPts val="1368"/>
              </a:spcBef>
              <a:buClr>
                <a:schemeClr val="tx1"/>
              </a:buClr>
              <a:buSzPct val="115000"/>
            </a:pPr>
            <a:r>
              <a:rPr lang="en-US" dirty="0" smtClean="0">
                <a:latin typeface="+mj-lt"/>
              </a:rPr>
              <a:t>A </a:t>
            </a:r>
            <a:r>
              <a:rPr lang="en-US" dirty="0">
                <a:latin typeface="+mj-lt"/>
              </a:rPr>
              <a:t>fitness for duty evaluation is the assessment and determination of a physician</a:t>
            </a:r>
            <a:r>
              <a:rPr lang="ja-JP" altLang="en-US" dirty="0">
                <a:latin typeface="+mj-lt"/>
              </a:rPr>
              <a:t>’</a:t>
            </a:r>
            <a:r>
              <a:rPr lang="en-US" dirty="0">
                <a:latin typeface="+mj-lt"/>
              </a:rPr>
              <a:t>s ability to practice medicine with reasonable skill and </a:t>
            </a:r>
            <a:r>
              <a:rPr lang="en-US" dirty="0" smtClean="0">
                <a:latin typeface="+mj-lt"/>
              </a:rPr>
              <a:t>safety.</a:t>
            </a:r>
          </a:p>
          <a:p>
            <a:pPr>
              <a:lnSpc>
                <a:spcPct val="80000"/>
              </a:lnSpc>
              <a:spcBef>
                <a:spcPts val="1368"/>
              </a:spcBef>
              <a:buClr>
                <a:schemeClr val="tx1"/>
              </a:buClr>
              <a:buSzPct val="115000"/>
            </a:pPr>
            <a:r>
              <a:rPr lang="en-US" dirty="0" smtClean="0">
                <a:latin typeface="+mj-lt"/>
              </a:rPr>
              <a:t>Evaluations are necessary when trainees are in the formal discipline arm for mental health or physical health issues.</a:t>
            </a:r>
            <a:endParaRPr lang="en-US" dirty="0">
              <a:latin typeface="+mj-lt"/>
            </a:endParaRPr>
          </a:p>
          <a:p>
            <a:pPr eaLnBrk="1" hangingPunct="1">
              <a:lnSpc>
                <a:spcPct val="80000"/>
              </a:lnSpc>
              <a:spcBef>
                <a:spcPts val="1368"/>
              </a:spcBef>
              <a:buClr>
                <a:schemeClr val="tx1"/>
              </a:buClr>
              <a:buSzPct val="115000"/>
            </a:pPr>
            <a:r>
              <a:rPr lang="en-US" dirty="0" smtClean="0">
                <a:latin typeface="+mj-lt"/>
              </a:rPr>
              <a:t>Occupational </a:t>
            </a:r>
            <a:r>
              <a:rPr lang="en-US" dirty="0">
                <a:latin typeface="+mj-lt"/>
              </a:rPr>
              <a:t>Health </a:t>
            </a:r>
            <a:r>
              <a:rPr lang="en-US" dirty="0" smtClean="0">
                <a:latin typeface="+mj-lt"/>
              </a:rPr>
              <a:t>typically conducts these.</a:t>
            </a:r>
            <a:endParaRPr lang="en-US" dirty="0">
              <a:latin typeface="+mj-lt"/>
            </a:endParaRPr>
          </a:p>
          <a:p>
            <a:pPr marL="0" indent="0" eaLnBrk="1" hangingPunct="1">
              <a:lnSpc>
                <a:spcPct val="80000"/>
              </a:lnSpc>
              <a:buClr>
                <a:schemeClr val="tx1"/>
              </a:buClr>
              <a:buSzPct val="115000"/>
              <a:buNone/>
            </a:pPr>
            <a:endParaRPr lang="en-US" dirty="0">
              <a:latin typeface="+mj-lt"/>
            </a:endParaRPr>
          </a:p>
          <a:p>
            <a:pPr eaLnBrk="1" hangingPunct="1">
              <a:lnSpc>
                <a:spcPct val="80000"/>
              </a:lnSpc>
            </a:pPr>
            <a:endParaRPr lang="en-US" sz="24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latin typeface="+mn-lt"/>
              </a:rPr>
              <a:t>State Physician </a:t>
            </a:r>
            <a:r>
              <a:rPr lang="en-US" dirty="0">
                <a:latin typeface="+mn-lt"/>
              </a:rPr>
              <a:t>Health Services</a:t>
            </a:r>
          </a:p>
        </p:txBody>
      </p:sp>
      <p:sp>
        <p:nvSpPr>
          <p:cNvPr id="15363" name="Rectangle 3"/>
          <p:cNvSpPr>
            <a:spLocks noGrp="1" noChangeArrowheads="1"/>
          </p:cNvSpPr>
          <p:nvPr>
            <p:ph type="body" idx="1"/>
          </p:nvPr>
        </p:nvSpPr>
        <p:spPr>
          <a:xfrm>
            <a:off x="583612" y="1981200"/>
            <a:ext cx="7772400" cy="4114800"/>
          </a:xfrm>
        </p:spPr>
        <p:txBody>
          <a:bodyPr/>
          <a:lstStyle/>
          <a:p>
            <a:pPr>
              <a:lnSpc>
                <a:spcPct val="80000"/>
              </a:lnSpc>
              <a:spcBef>
                <a:spcPts val="1272"/>
              </a:spcBef>
            </a:pPr>
            <a:r>
              <a:rPr lang="en-US" sz="2800" dirty="0" smtClean="0"/>
              <a:t>Most states have </a:t>
            </a:r>
            <a:r>
              <a:rPr lang="en-US" sz="2800" dirty="0" smtClean="0">
                <a:solidFill>
                  <a:srgbClr val="FFFFFF"/>
                </a:solidFill>
              </a:rPr>
              <a:t>Physician </a:t>
            </a:r>
            <a:r>
              <a:rPr lang="en-US" sz="2800" dirty="0">
                <a:solidFill>
                  <a:srgbClr val="FFFFFF"/>
                </a:solidFill>
              </a:rPr>
              <a:t>Health </a:t>
            </a:r>
            <a:r>
              <a:rPr lang="en-US" sz="2800" dirty="0" smtClean="0">
                <a:solidFill>
                  <a:srgbClr val="FFFFFF"/>
                </a:solidFill>
              </a:rPr>
              <a:t>Services affiliated </a:t>
            </a:r>
            <a:r>
              <a:rPr lang="en-US" sz="2800" dirty="0">
                <a:solidFill>
                  <a:srgbClr val="FFFFFF"/>
                </a:solidFill>
              </a:rPr>
              <a:t>with </a:t>
            </a:r>
            <a:r>
              <a:rPr lang="en-US" sz="2800" dirty="0" smtClean="0">
                <a:solidFill>
                  <a:srgbClr val="FFFFFF"/>
                </a:solidFill>
              </a:rPr>
              <a:t>their </a:t>
            </a:r>
            <a:r>
              <a:rPr lang="en-US" sz="2800" dirty="0">
                <a:solidFill>
                  <a:srgbClr val="FFFFFF"/>
                </a:solidFill>
              </a:rPr>
              <a:t>Medical </a:t>
            </a:r>
            <a:r>
              <a:rPr lang="en-US" sz="2800" dirty="0" smtClean="0">
                <a:solidFill>
                  <a:srgbClr val="FFFFFF"/>
                </a:solidFill>
              </a:rPr>
              <a:t>Societies.</a:t>
            </a:r>
          </a:p>
          <a:p>
            <a:pPr>
              <a:lnSpc>
                <a:spcPct val="80000"/>
              </a:lnSpc>
              <a:spcBef>
                <a:spcPts val="1272"/>
              </a:spcBef>
            </a:pPr>
            <a:r>
              <a:rPr lang="en-US" sz="2800" dirty="0" smtClean="0">
                <a:solidFill>
                  <a:srgbClr val="FFFFFF"/>
                </a:solidFill>
              </a:rPr>
              <a:t> </a:t>
            </a:r>
            <a:r>
              <a:rPr lang="en-US" sz="2800" dirty="0">
                <a:solidFill>
                  <a:srgbClr val="FFFFFF"/>
                </a:solidFill>
              </a:rPr>
              <a:t>P</a:t>
            </a:r>
            <a:r>
              <a:rPr lang="en-US" sz="2800" dirty="0" smtClean="0">
                <a:solidFill>
                  <a:srgbClr val="FFFFFF"/>
                </a:solidFill>
              </a:rPr>
              <a:t>rovides </a:t>
            </a:r>
            <a:r>
              <a:rPr lang="en-US" sz="2800" dirty="0">
                <a:solidFill>
                  <a:srgbClr val="FFFFFF"/>
                </a:solidFill>
              </a:rPr>
              <a:t>evaluation, support and monitoring services to </a:t>
            </a:r>
            <a:r>
              <a:rPr lang="en-US" sz="2800" dirty="0" smtClean="0">
                <a:solidFill>
                  <a:srgbClr val="FFFFFF"/>
                </a:solidFill>
              </a:rPr>
              <a:t>physicians </a:t>
            </a:r>
            <a:r>
              <a:rPr lang="en-US" sz="2800" dirty="0">
                <a:solidFill>
                  <a:srgbClr val="FFFFFF"/>
                </a:solidFill>
              </a:rPr>
              <a:t>who are experiencing or are at risk for health related </a:t>
            </a:r>
            <a:r>
              <a:rPr lang="en-US" sz="2800" dirty="0" smtClean="0">
                <a:solidFill>
                  <a:srgbClr val="FFFFFF"/>
                </a:solidFill>
              </a:rPr>
              <a:t>concerns.</a:t>
            </a:r>
          </a:p>
          <a:p>
            <a:pPr>
              <a:lnSpc>
                <a:spcPct val="80000"/>
              </a:lnSpc>
              <a:spcBef>
                <a:spcPts val="1272"/>
              </a:spcBef>
            </a:pPr>
            <a:r>
              <a:rPr lang="en-US" sz="2800" dirty="0" smtClean="0">
                <a:solidFill>
                  <a:srgbClr val="FFFFFF"/>
                </a:solidFill>
              </a:rPr>
              <a:t>They </a:t>
            </a:r>
            <a:r>
              <a:rPr lang="en-US" sz="2800" dirty="0">
                <a:solidFill>
                  <a:srgbClr val="FFFFFF"/>
                </a:solidFill>
              </a:rPr>
              <a:t>does not provide fitness for duty </a:t>
            </a:r>
            <a:r>
              <a:rPr lang="en-US" sz="2800" dirty="0" smtClean="0">
                <a:solidFill>
                  <a:srgbClr val="FFFFFF"/>
                </a:solidFill>
              </a:rPr>
              <a:t>evaluations</a:t>
            </a:r>
            <a:endParaRPr lang="en-US" sz="2800" dirty="0">
              <a:solidFill>
                <a:srgbClr val="FFFFFF"/>
              </a:solidFill>
            </a:endParaRPr>
          </a:p>
          <a:p>
            <a:pPr eaLnBrk="1" hangingPunct="1">
              <a:lnSpc>
                <a:spcPct val="80000"/>
              </a:lnSpc>
              <a:spcBef>
                <a:spcPts val="1272"/>
              </a:spcBef>
            </a:pPr>
            <a:r>
              <a:rPr lang="en-US" sz="2800" dirty="0" smtClean="0">
                <a:solidFill>
                  <a:srgbClr val="FFFFFF"/>
                </a:solidFill>
              </a:rPr>
              <a:t>Most typically used to address </a:t>
            </a:r>
            <a:r>
              <a:rPr lang="en-US" sz="2800" dirty="0">
                <a:solidFill>
                  <a:srgbClr val="FFFFFF"/>
                </a:solidFill>
              </a:rPr>
              <a:t>health-based performance concerns of physicians, including substance abuse and mental health issues</a:t>
            </a:r>
          </a:p>
          <a:p>
            <a:pPr eaLnBrk="1" hangingPunct="1">
              <a:lnSpc>
                <a:spcPct val="80000"/>
              </a:lnSpc>
            </a:pPr>
            <a:endParaRPr lang="en-US" sz="2400" dirty="0">
              <a:solidFill>
                <a:schemeClr val="accent2"/>
              </a:solidFill>
              <a:latin typeface="Arial" charset="0"/>
            </a:endParaRPr>
          </a:p>
        </p:txBody>
      </p:sp>
    </p:spTree>
  </p:cSld>
  <p:clrMapOvr>
    <a:masterClrMapping/>
  </p:clrMapOvr>
  <p:transition>
    <p:blinds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dirty="0"/>
              <a:t>Tips for Successfully Imposing Corrective Action</a:t>
            </a:r>
          </a:p>
        </p:txBody>
      </p:sp>
      <p:sp>
        <p:nvSpPr>
          <p:cNvPr id="11267" name="Rectangle 3"/>
          <p:cNvSpPr>
            <a:spLocks noGrp="1" noChangeArrowheads="1"/>
          </p:cNvSpPr>
          <p:nvPr>
            <p:ph type="body" idx="1"/>
          </p:nvPr>
        </p:nvSpPr>
        <p:spPr/>
        <p:txBody>
          <a:bodyPr/>
          <a:lstStyle/>
          <a:p>
            <a:pPr eaLnBrk="1" hangingPunct="1">
              <a:lnSpc>
                <a:spcPct val="80000"/>
              </a:lnSpc>
              <a:spcBef>
                <a:spcPts val="1272"/>
              </a:spcBef>
            </a:pPr>
            <a:r>
              <a:rPr lang="en-US" sz="2800" dirty="0"/>
              <a:t>Seek </a:t>
            </a:r>
            <a:r>
              <a:rPr lang="en-US" sz="2800" dirty="0" smtClean="0"/>
              <a:t>help from the Core PD, GME </a:t>
            </a:r>
            <a:r>
              <a:rPr lang="en-US" sz="2800" dirty="0"/>
              <a:t>and </a:t>
            </a:r>
            <a:r>
              <a:rPr lang="en-US" sz="2800" dirty="0" smtClean="0"/>
              <a:t>OGC.</a:t>
            </a:r>
          </a:p>
          <a:p>
            <a:pPr eaLnBrk="1" hangingPunct="1">
              <a:lnSpc>
                <a:spcPct val="80000"/>
              </a:lnSpc>
              <a:spcBef>
                <a:spcPts val="1272"/>
              </a:spcBef>
            </a:pPr>
            <a:r>
              <a:rPr lang="en-US" sz="2800" dirty="0" smtClean="0"/>
              <a:t>Timely feedback when issues arise.</a:t>
            </a:r>
          </a:p>
          <a:p>
            <a:pPr eaLnBrk="1" hangingPunct="1">
              <a:lnSpc>
                <a:spcPct val="80000"/>
              </a:lnSpc>
              <a:spcBef>
                <a:spcPts val="1272"/>
              </a:spcBef>
            </a:pPr>
            <a:r>
              <a:rPr lang="en-US" sz="2800" dirty="0" smtClean="0"/>
              <a:t>Use CCC so you are not standing “alone”.</a:t>
            </a:r>
            <a:endParaRPr lang="en-US" sz="2400" dirty="0"/>
          </a:p>
          <a:p>
            <a:pPr eaLnBrk="1" hangingPunct="1">
              <a:lnSpc>
                <a:spcPct val="80000"/>
              </a:lnSpc>
              <a:spcBef>
                <a:spcPts val="1272"/>
              </a:spcBef>
            </a:pPr>
            <a:r>
              <a:rPr lang="en-US" sz="2800" dirty="0" smtClean="0"/>
              <a:t>Documentation of evaluations, meetings with trainee and formal letters of remediation and probation are critical. </a:t>
            </a:r>
          </a:p>
          <a:p>
            <a:pPr eaLnBrk="1" hangingPunct="1">
              <a:lnSpc>
                <a:spcPct val="80000"/>
              </a:lnSpc>
              <a:spcBef>
                <a:spcPts val="1272"/>
              </a:spcBef>
            </a:pPr>
            <a:r>
              <a:rPr lang="en-US" sz="2800" dirty="0" smtClean="0"/>
              <a:t>Trainee </a:t>
            </a:r>
            <a:r>
              <a:rPr lang="en-US" sz="2800" dirty="0"/>
              <a:t>needs to receive </a:t>
            </a:r>
            <a:r>
              <a:rPr lang="en-US" sz="2800" dirty="0" smtClean="0"/>
              <a:t> and sign for formal </a:t>
            </a:r>
            <a:r>
              <a:rPr lang="en-US" sz="2800" dirty="0"/>
              <a:t>written </a:t>
            </a:r>
            <a:r>
              <a:rPr lang="en-US" sz="2800" dirty="0" smtClean="0"/>
              <a:t>notice with a copy of relevant corrective action policy.</a:t>
            </a:r>
            <a:endParaRPr lang="en-US" sz="2400" dirty="0"/>
          </a:p>
          <a:p>
            <a:pPr eaLnBrk="1" hangingPunct="1">
              <a:lnSpc>
                <a:spcPct val="80000"/>
              </a:lnSpc>
              <a:spcBef>
                <a:spcPts val="1272"/>
              </a:spcBef>
            </a:pPr>
            <a:r>
              <a:rPr lang="en-US" sz="2800" dirty="0" smtClean="0"/>
              <a:t>Expectations and consequences need to be clear.</a:t>
            </a:r>
            <a:endParaRPr lang="en-US" sz="2800" dirty="0"/>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Goals of the NAS</a:t>
            </a:r>
            <a:endParaRPr lang="en-US" dirty="0">
              <a:solidFill>
                <a:schemeClr val="tx2"/>
              </a:solidFill>
            </a:endParaRPr>
          </a:p>
        </p:txBody>
      </p:sp>
      <p:sp>
        <p:nvSpPr>
          <p:cNvPr id="3" name="Content Placeholder 2"/>
          <p:cNvSpPr>
            <a:spLocks noGrp="1"/>
          </p:cNvSpPr>
          <p:nvPr>
            <p:ph idx="1"/>
          </p:nvPr>
        </p:nvSpPr>
        <p:spPr/>
        <p:txBody>
          <a:bodyPr>
            <a:normAutofit fontScale="85000" lnSpcReduction="20000"/>
          </a:bodyPr>
          <a:lstStyle/>
          <a:p>
            <a:pPr>
              <a:spcBef>
                <a:spcPts val="1200"/>
              </a:spcBef>
            </a:pPr>
            <a:r>
              <a:rPr lang="en-US" dirty="0" smtClean="0"/>
              <a:t>Creation of a national framework for assessment that includes comparison data.</a:t>
            </a:r>
          </a:p>
          <a:p>
            <a:pPr>
              <a:spcBef>
                <a:spcPts val="1200"/>
              </a:spcBef>
            </a:pPr>
            <a:r>
              <a:rPr lang="en-US" dirty="0"/>
              <a:t>A</a:t>
            </a:r>
            <a:r>
              <a:rPr lang="en-US" dirty="0" smtClean="0"/>
              <a:t>ccelerate the ACGME’s </a:t>
            </a:r>
            <a:r>
              <a:rPr lang="en-US" dirty="0"/>
              <a:t>movement toward accreditation </a:t>
            </a:r>
            <a:r>
              <a:rPr lang="en-US" dirty="0" smtClean="0"/>
              <a:t>based on </a:t>
            </a:r>
            <a:r>
              <a:rPr lang="en-US" i="1" dirty="0"/>
              <a:t>educational </a:t>
            </a:r>
            <a:r>
              <a:rPr lang="en-US" i="1" dirty="0" smtClean="0"/>
              <a:t>outcomes.</a:t>
            </a:r>
          </a:p>
          <a:p>
            <a:pPr>
              <a:spcBef>
                <a:spcPts val="1200"/>
              </a:spcBef>
            </a:pPr>
            <a:r>
              <a:rPr lang="en-US" dirty="0" smtClean="0"/>
              <a:t>Reduce the </a:t>
            </a:r>
            <a:r>
              <a:rPr lang="en-US" dirty="0"/>
              <a:t>burden associated with the current </a:t>
            </a:r>
            <a:r>
              <a:rPr lang="en-US" dirty="0" smtClean="0"/>
              <a:t>structure and </a:t>
            </a:r>
            <a:r>
              <a:rPr lang="en-US" dirty="0"/>
              <a:t>process-based </a:t>
            </a:r>
            <a:r>
              <a:rPr lang="en-US" dirty="0" smtClean="0"/>
              <a:t>approach.</a:t>
            </a:r>
          </a:p>
          <a:p>
            <a:pPr>
              <a:spcBef>
                <a:spcPts val="1200"/>
              </a:spcBef>
            </a:pPr>
            <a:r>
              <a:rPr lang="en-US" dirty="0" smtClean="0"/>
              <a:t>Provide opportunity for residents to learn in innovative programs.</a:t>
            </a:r>
          </a:p>
          <a:p>
            <a:pPr>
              <a:spcBef>
                <a:spcPts val="1200"/>
              </a:spcBef>
            </a:pPr>
            <a:r>
              <a:rPr lang="en-US" dirty="0" smtClean="0"/>
              <a:t>Enhance resident education in quality, patient safety, and the new competencies.</a:t>
            </a:r>
          </a:p>
          <a:p>
            <a:endParaRPr lang="en-US" dirty="0"/>
          </a:p>
        </p:txBody>
      </p:sp>
    </p:spTree>
  </p:cSld>
  <p:clrMapOvr>
    <a:masterClrMapping/>
  </p:clrMapOvr>
  <p:transition>
    <p:blinds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Cases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71378198"/>
      </p:ext>
    </p:extLst>
  </p:cSld>
  <p:clrMapOvr>
    <a:masterClrMapping/>
  </p:clrMapOvr>
  <p:transition>
    <p:blinds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US" dirty="0"/>
          </a:p>
        </p:txBody>
      </p:sp>
      <p:sp>
        <p:nvSpPr>
          <p:cNvPr id="3" name="Content Placeholder 2"/>
          <p:cNvSpPr>
            <a:spLocks noGrp="1"/>
          </p:cNvSpPr>
          <p:nvPr>
            <p:ph idx="1"/>
          </p:nvPr>
        </p:nvSpPr>
        <p:spPr/>
        <p:txBody>
          <a:bodyPr/>
          <a:lstStyle/>
          <a:p>
            <a:r>
              <a:rPr lang="en-US" sz="2000" dirty="0"/>
              <a:t>It is November and the midpoint of your 2-week rotation with a first year fellow. The fellow is very bright and has a superior fund of knowledge.  On the RIME scale, he is mostly a Master. You have noticed that he has been coming in late some days and is often not prepared for rounds. Some of the nurses felt he has been curt and abrasive. You have asked several patients about him and they all uniformly say he is wonderful</a:t>
            </a:r>
            <a:r>
              <a:rPr lang="en-US" sz="2000" dirty="0" smtClean="0"/>
              <a:t>.</a:t>
            </a:r>
            <a:endParaRPr lang="en-US" sz="2000" dirty="0"/>
          </a:p>
          <a:p>
            <a:r>
              <a:rPr lang="en-US" sz="2000" dirty="0"/>
              <a:t>You give the fellow feedback and are very clear that you expect him to be prepared for rounds and that some nurses feel he is being unprofessional. He denies that anything is going on and promises to do better. You complete your evaluation appropriately and </a:t>
            </a:r>
            <a:r>
              <a:rPr lang="en-US" sz="2000" dirty="0">
                <a:solidFill>
                  <a:schemeClr val="tx2"/>
                </a:solidFill>
              </a:rPr>
              <a:t>feed</a:t>
            </a:r>
            <a:r>
              <a:rPr lang="en-US" sz="2000" dirty="0"/>
              <a:t> some information </a:t>
            </a:r>
            <a:r>
              <a:rPr lang="en-US" sz="2000" dirty="0">
                <a:solidFill>
                  <a:schemeClr val="tx2"/>
                </a:solidFill>
              </a:rPr>
              <a:t>forward</a:t>
            </a:r>
            <a:r>
              <a:rPr lang="en-US" sz="2000" dirty="0"/>
              <a:t> to the next attending.</a:t>
            </a:r>
          </a:p>
          <a:p>
            <a:endParaRPr lang="en-US" dirty="0"/>
          </a:p>
        </p:txBody>
      </p:sp>
    </p:spTree>
    <p:extLst>
      <p:ext uri="{BB962C8B-B14F-4D97-AF65-F5344CB8AC3E}">
        <p14:creationId xmlns:p14="http://schemas.microsoft.com/office/powerpoint/2010/main" val="164346298"/>
      </p:ext>
    </p:extLst>
  </p:cSld>
  <p:clrMapOvr>
    <a:masterClrMapping/>
  </p:clrMapOvr>
  <p:transition>
    <p:blinds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4199"/>
            <a:ext cx="7772400" cy="1143000"/>
          </a:xfrm>
        </p:spPr>
        <p:txBody>
          <a:bodyPr/>
          <a:lstStyle/>
          <a:p>
            <a:r>
              <a:rPr lang="en-US" dirty="0" smtClean="0"/>
              <a:t>Differential Diagnosis of Competency Deficiency</a:t>
            </a:r>
            <a:endParaRPr lang="en-US" dirty="0"/>
          </a:p>
        </p:txBody>
      </p:sp>
      <p:sp>
        <p:nvSpPr>
          <p:cNvPr id="3" name="Content Placeholder 2"/>
          <p:cNvSpPr>
            <a:spLocks noGrp="1"/>
          </p:cNvSpPr>
          <p:nvPr>
            <p:ph idx="1"/>
          </p:nvPr>
        </p:nvSpPr>
        <p:spPr>
          <a:xfrm>
            <a:off x="685800" y="2336267"/>
            <a:ext cx="7772400" cy="4008307"/>
          </a:xfrm>
        </p:spPr>
        <p:txBody>
          <a:bodyPr/>
          <a:lstStyle/>
          <a:p>
            <a:r>
              <a:rPr lang="en-US" dirty="0" smtClean="0"/>
              <a:t>Professionalism</a:t>
            </a:r>
          </a:p>
          <a:p>
            <a:r>
              <a:rPr lang="en-US" dirty="0" smtClean="0"/>
              <a:t>Communication skills</a:t>
            </a:r>
          </a:p>
          <a:p>
            <a:r>
              <a:rPr lang="en-US" dirty="0" smtClean="0"/>
              <a:t>Organization/efficiency/multitasking</a:t>
            </a:r>
          </a:p>
          <a:p>
            <a:r>
              <a:rPr lang="en-US" dirty="0"/>
              <a:t>Clinical </a:t>
            </a:r>
            <a:r>
              <a:rPr lang="en-US" dirty="0" smtClean="0"/>
              <a:t>Reasoning</a:t>
            </a:r>
          </a:p>
          <a:p>
            <a:r>
              <a:rPr lang="en-US" dirty="0"/>
              <a:t>Knowledge</a:t>
            </a:r>
          </a:p>
          <a:p>
            <a:endParaRPr lang="en-US" dirty="0" smtClean="0"/>
          </a:p>
          <a:p>
            <a:endParaRPr lang="en-US" dirty="0"/>
          </a:p>
        </p:txBody>
      </p:sp>
    </p:spTree>
    <p:extLst>
      <p:ext uri="{BB962C8B-B14F-4D97-AF65-F5344CB8AC3E}">
        <p14:creationId xmlns:p14="http://schemas.microsoft.com/office/powerpoint/2010/main" val="991269798"/>
      </p:ext>
    </p:extLst>
  </p:cSld>
  <p:clrMapOvr>
    <a:masterClrMapping/>
  </p:clrMapOvr>
  <p:transition>
    <p:blinds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9900" dirty="0" smtClean="0"/>
              <a:t>?</a:t>
            </a:r>
            <a:endParaRPr lang="en-US" sz="199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3794919"/>
              </p:ext>
            </p:extLst>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1786061"/>
      </p:ext>
    </p:extLst>
  </p:cSld>
  <p:clrMapOvr>
    <a:masterClrMapping/>
  </p:clrMapOvr>
  <p:transition>
    <p:blinds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4541"/>
            <a:ext cx="7772400" cy="1143000"/>
          </a:xfrm>
        </p:spPr>
        <p:txBody>
          <a:bodyPr/>
          <a:lstStyle/>
          <a:p>
            <a:r>
              <a:rPr lang="en-US" dirty="0" smtClean="0"/>
              <a:t>Differential Diagnosis of Acute Behavioral Change</a:t>
            </a:r>
            <a:endParaRPr lang="en-US" dirty="0"/>
          </a:p>
        </p:txBody>
      </p:sp>
      <p:sp>
        <p:nvSpPr>
          <p:cNvPr id="3" name="Content Placeholder 2"/>
          <p:cNvSpPr>
            <a:spLocks noGrp="1"/>
          </p:cNvSpPr>
          <p:nvPr>
            <p:ph idx="1"/>
          </p:nvPr>
        </p:nvSpPr>
        <p:spPr>
          <a:xfrm>
            <a:off x="685800" y="2235200"/>
            <a:ext cx="7772400" cy="4114800"/>
          </a:xfrm>
        </p:spPr>
        <p:txBody>
          <a:bodyPr/>
          <a:lstStyle/>
          <a:p>
            <a:r>
              <a:rPr lang="en-US" dirty="0" smtClean="0"/>
              <a:t>Mental health issues</a:t>
            </a:r>
          </a:p>
          <a:p>
            <a:pPr lvl="1"/>
            <a:r>
              <a:rPr lang="en-US" dirty="0" smtClean="0"/>
              <a:t>Depression, anxiety, burnout</a:t>
            </a:r>
          </a:p>
          <a:p>
            <a:r>
              <a:rPr lang="en-US" dirty="0" smtClean="0"/>
              <a:t>Illness</a:t>
            </a:r>
          </a:p>
          <a:p>
            <a:r>
              <a:rPr lang="en-US" dirty="0" smtClean="0"/>
              <a:t>Substance abuse</a:t>
            </a:r>
          </a:p>
          <a:p>
            <a:r>
              <a:rPr lang="en-US" dirty="0" smtClean="0"/>
              <a:t>Personal relationship issues</a:t>
            </a:r>
          </a:p>
        </p:txBody>
      </p:sp>
    </p:spTree>
    <p:extLst>
      <p:ext uri="{BB962C8B-B14F-4D97-AF65-F5344CB8AC3E}">
        <p14:creationId xmlns:p14="http://schemas.microsoft.com/office/powerpoint/2010/main" val="613103492"/>
      </p:ext>
    </p:extLst>
  </p:cSld>
  <p:clrMapOvr>
    <a:masterClrMapping/>
  </p:clrMapOvr>
  <p:transition>
    <p:blinds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PD do?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86910751"/>
      </p:ext>
    </p:extLst>
  </p:cSld>
  <p:clrMapOvr>
    <a:masterClrMapping/>
  </p:clrMapOvr>
  <p:transition>
    <p:blinds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 continued</a:t>
            </a:r>
            <a:endParaRPr lang="en-US" dirty="0"/>
          </a:p>
        </p:txBody>
      </p:sp>
      <p:sp>
        <p:nvSpPr>
          <p:cNvPr id="3" name="Content Placeholder 2"/>
          <p:cNvSpPr>
            <a:spLocks noGrp="1"/>
          </p:cNvSpPr>
          <p:nvPr>
            <p:ph idx="1"/>
          </p:nvPr>
        </p:nvSpPr>
        <p:spPr/>
        <p:txBody>
          <a:bodyPr/>
          <a:lstStyle/>
          <a:p>
            <a:r>
              <a:rPr lang="en-US" sz="2400" dirty="0" smtClean="0"/>
              <a:t>The PD meets with the fellow. She reports that 2 faculty members are concerned that he is not prepared and is seen by unprofessional. You note that this is a change as his earlier evaluations did not reveal this.</a:t>
            </a:r>
          </a:p>
          <a:p>
            <a:r>
              <a:rPr lang="en-US" sz="2400" dirty="0" smtClean="0"/>
              <a:t>He seems flat during the meeting and makes poor eye contact. He does not initially reveal any underlying issues.</a:t>
            </a:r>
          </a:p>
          <a:p>
            <a:endParaRPr lang="en-US" sz="2400" dirty="0"/>
          </a:p>
          <a:p>
            <a:pPr marL="0" indent="0" algn="ctr">
              <a:buNone/>
            </a:pPr>
            <a:r>
              <a:rPr lang="en-US" sz="4400" dirty="0" smtClean="0">
                <a:solidFill>
                  <a:schemeClr val="tx2"/>
                </a:solidFill>
              </a:rPr>
              <a:t>What now?</a:t>
            </a:r>
            <a:endParaRPr lang="en-US" sz="4400" dirty="0">
              <a:solidFill>
                <a:schemeClr val="tx2"/>
              </a:solidFill>
            </a:endParaRPr>
          </a:p>
        </p:txBody>
      </p:sp>
    </p:spTree>
    <p:extLst>
      <p:ext uri="{BB962C8B-B14F-4D97-AF65-F5344CB8AC3E}">
        <p14:creationId xmlns:p14="http://schemas.microsoft.com/office/powerpoint/2010/main" val="949945902"/>
      </p:ext>
    </p:extLst>
  </p:cSld>
  <p:clrMapOvr>
    <a:masterClrMapping/>
  </p:clrMapOvr>
  <p:transition>
    <p:blinds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for Conceptualizing Professionalism</a:t>
            </a:r>
            <a:endParaRPr lang="en-US" dirty="0"/>
          </a:p>
        </p:txBody>
      </p:sp>
      <p:sp>
        <p:nvSpPr>
          <p:cNvPr id="3" name="Content Placeholder 2"/>
          <p:cNvSpPr>
            <a:spLocks noGrp="1"/>
          </p:cNvSpPr>
          <p:nvPr>
            <p:ph idx="1"/>
          </p:nvPr>
        </p:nvSpPr>
        <p:spPr>
          <a:xfrm>
            <a:off x="801210" y="2176509"/>
            <a:ext cx="7772400" cy="4114800"/>
          </a:xfrm>
        </p:spPr>
        <p:txBody>
          <a:bodyPr/>
          <a:lstStyle/>
          <a:p>
            <a:r>
              <a:rPr lang="en-US" sz="2400" dirty="0"/>
              <a:t>B</a:t>
            </a:r>
            <a:r>
              <a:rPr lang="en-US" sz="2400" dirty="0" smtClean="0"/>
              <a:t>ehavioral </a:t>
            </a:r>
            <a:r>
              <a:rPr lang="en-US" sz="2400" dirty="0"/>
              <a:t>domains of problems with professionalism</a:t>
            </a:r>
          </a:p>
          <a:p>
            <a:pPr lvl="1"/>
            <a:r>
              <a:rPr lang="en-US" sz="2000" u="sng" dirty="0" smtClean="0"/>
              <a:t>Responsibility</a:t>
            </a:r>
            <a:r>
              <a:rPr lang="en-US" sz="2000" dirty="0" smtClean="0"/>
              <a:t> </a:t>
            </a:r>
            <a:r>
              <a:rPr lang="en-US" sz="2000" dirty="0"/>
              <a:t>(i.e. unreliable attendance, problematic notification about missed activity, lack of </a:t>
            </a:r>
            <a:r>
              <a:rPr lang="en-US" sz="2000" dirty="0" smtClean="0"/>
              <a:t>f/u </a:t>
            </a:r>
            <a:r>
              <a:rPr lang="en-US" sz="2000" dirty="0"/>
              <a:t>on patient care activities, late/absent, unreliable</a:t>
            </a:r>
            <a:r>
              <a:rPr lang="en-US" sz="2000" dirty="0" smtClean="0"/>
              <a:t>)</a:t>
            </a:r>
          </a:p>
          <a:p>
            <a:pPr lvl="1"/>
            <a:r>
              <a:rPr lang="en-US" sz="2000" u="sng" dirty="0" smtClean="0"/>
              <a:t>Capacity </a:t>
            </a:r>
            <a:r>
              <a:rPr lang="en-US" sz="2000" u="sng" dirty="0"/>
              <a:t>for self-improvement </a:t>
            </a:r>
            <a:r>
              <a:rPr lang="en-US" sz="2000" dirty="0"/>
              <a:t>(i.e. failure to accept feedback, hostile, argumentative, overconfident, overly </a:t>
            </a:r>
            <a:r>
              <a:rPr lang="en-US" sz="2000" dirty="0" smtClean="0"/>
              <a:t>sensitive)</a:t>
            </a:r>
          </a:p>
          <a:p>
            <a:pPr lvl="1"/>
            <a:r>
              <a:rPr lang="en-US" sz="2000" u="sng" dirty="0" smtClean="0"/>
              <a:t>Relationship </a:t>
            </a:r>
            <a:r>
              <a:rPr lang="en-US" sz="2000" u="sng" dirty="0"/>
              <a:t>with patients </a:t>
            </a:r>
            <a:r>
              <a:rPr lang="en-US" sz="2000" dirty="0"/>
              <a:t>(i.e. cannot establish rapport, lack of </a:t>
            </a:r>
            <a:r>
              <a:rPr lang="en-US" sz="2000" dirty="0" smtClean="0"/>
              <a:t>empathy)</a:t>
            </a:r>
          </a:p>
          <a:p>
            <a:pPr lvl="1"/>
            <a:r>
              <a:rPr lang="en-US" sz="2000" u="sng" dirty="0" smtClean="0"/>
              <a:t>Relationship </a:t>
            </a:r>
            <a:r>
              <a:rPr lang="en-US" sz="2000" u="sng" dirty="0"/>
              <a:t>with healthcare team </a:t>
            </a:r>
            <a:r>
              <a:rPr lang="en-US" sz="2000" dirty="0"/>
              <a:t>(i.e. lack of respect)</a:t>
            </a:r>
          </a:p>
          <a:p>
            <a:endParaRPr lang="en-US" dirty="0"/>
          </a:p>
        </p:txBody>
      </p:sp>
    </p:spTree>
    <p:extLst>
      <p:ext uri="{BB962C8B-B14F-4D97-AF65-F5344CB8AC3E}">
        <p14:creationId xmlns:p14="http://schemas.microsoft.com/office/powerpoint/2010/main" val="763747926"/>
      </p:ext>
    </p:extLst>
  </p:cSld>
  <p:clrMapOvr>
    <a:masterClrMapping/>
  </p:clrMapOvr>
  <p:transition>
    <p:blinds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Lapses</a:t>
            </a:r>
            <a:endParaRPr lang="en-US" dirty="0"/>
          </a:p>
        </p:txBody>
      </p:sp>
      <p:sp>
        <p:nvSpPr>
          <p:cNvPr id="3" name="Content Placeholder 2"/>
          <p:cNvSpPr>
            <a:spLocks noGrp="1"/>
          </p:cNvSpPr>
          <p:nvPr>
            <p:ph idx="1"/>
          </p:nvPr>
        </p:nvSpPr>
        <p:spPr/>
        <p:txBody>
          <a:bodyPr/>
          <a:lstStyle/>
          <a:p>
            <a:r>
              <a:rPr lang="en-US" sz="2800" dirty="0" smtClean="0"/>
              <a:t>Professionalism lapses can be further characterized in </a:t>
            </a:r>
            <a:r>
              <a:rPr lang="en-US" sz="2800" dirty="0"/>
              <a:t>terms of timing (when in training/what types of situations), single event or repetitive, and severity</a:t>
            </a:r>
            <a:r>
              <a:rPr lang="en-US" sz="2800" dirty="0" smtClean="0"/>
              <a:t>.</a:t>
            </a:r>
          </a:p>
          <a:p>
            <a:r>
              <a:rPr lang="en-US" sz="2800" dirty="0" smtClean="0"/>
              <a:t>We must normalize </a:t>
            </a:r>
            <a:r>
              <a:rPr lang="en-US" sz="2800" dirty="0"/>
              <a:t>lapses of professionalism just as we normalize concerns about other types of skills such as medical knowledge, clinical reasoning.</a:t>
            </a:r>
          </a:p>
          <a:p>
            <a:endParaRPr lang="en-US" dirty="0"/>
          </a:p>
        </p:txBody>
      </p:sp>
    </p:spTree>
    <p:extLst>
      <p:ext uri="{BB962C8B-B14F-4D97-AF65-F5344CB8AC3E}">
        <p14:creationId xmlns:p14="http://schemas.microsoft.com/office/powerpoint/2010/main" val="3834438290"/>
      </p:ext>
    </p:extLst>
  </p:cSld>
  <p:clrMapOvr>
    <a:masterClrMapping/>
  </p:clrMapOvr>
  <p:transition>
    <p:blinds dir="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Remediating Professionalism</a:t>
            </a:r>
            <a:endParaRPr lang="en-US" dirty="0"/>
          </a:p>
        </p:txBody>
      </p:sp>
      <p:sp>
        <p:nvSpPr>
          <p:cNvPr id="3" name="Content Placeholder 2"/>
          <p:cNvSpPr>
            <a:spLocks noGrp="1"/>
          </p:cNvSpPr>
          <p:nvPr>
            <p:ph idx="1"/>
          </p:nvPr>
        </p:nvSpPr>
        <p:spPr/>
        <p:txBody>
          <a:bodyPr/>
          <a:lstStyle/>
          <a:p>
            <a:r>
              <a:rPr lang="en-US" sz="2400" dirty="0" smtClean="0"/>
              <a:t>Offices </a:t>
            </a:r>
            <a:r>
              <a:rPr lang="en-US" sz="2400" dirty="0"/>
              <a:t>of professionalism development </a:t>
            </a:r>
          </a:p>
          <a:p>
            <a:r>
              <a:rPr lang="en-US" sz="2400" dirty="0" smtClean="0"/>
              <a:t>Use </a:t>
            </a:r>
            <a:r>
              <a:rPr lang="en-US" sz="2400" dirty="0"/>
              <a:t>of mentors</a:t>
            </a:r>
          </a:p>
          <a:p>
            <a:r>
              <a:rPr lang="en-US" sz="2400" dirty="0"/>
              <a:t>P</a:t>
            </a:r>
            <a:r>
              <a:rPr lang="en-US" sz="2400" dirty="0" smtClean="0"/>
              <a:t>rofessionalism </a:t>
            </a:r>
            <a:r>
              <a:rPr lang="en-US" sz="2400" dirty="0"/>
              <a:t>"consult </a:t>
            </a:r>
            <a:r>
              <a:rPr lang="en-US" sz="2400" dirty="0" smtClean="0"/>
              <a:t>team“ </a:t>
            </a:r>
          </a:p>
          <a:p>
            <a:r>
              <a:rPr lang="en-US" sz="2400" dirty="0" smtClean="0"/>
              <a:t>Mandated </a:t>
            </a:r>
            <a:r>
              <a:rPr lang="en-US" sz="2400" dirty="0"/>
              <a:t>mental health </a:t>
            </a:r>
            <a:r>
              <a:rPr lang="en-US" sz="2400" dirty="0" smtClean="0"/>
              <a:t>evaluation</a:t>
            </a:r>
            <a:endParaRPr lang="en-US" sz="2400" dirty="0"/>
          </a:p>
          <a:p>
            <a:r>
              <a:rPr lang="en-US" sz="2400" dirty="0"/>
              <a:t>S</a:t>
            </a:r>
            <a:r>
              <a:rPr lang="en-US" sz="2400" dirty="0" smtClean="0"/>
              <a:t>tress </a:t>
            </a:r>
            <a:r>
              <a:rPr lang="en-US" sz="2400" dirty="0"/>
              <a:t>management/anger management </a:t>
            </a:r>
            <a:r>
              <a:rPr lang="en-US" sz="2400" dirty="0" smtClean="0"/>
              <a:t>classes/counseling</a:t>
            </a:r>
          </a:p>
          <a:p>
            <a:r>
              <a:rPr lang="en-US" sz="2400" dirty="0"/>
              <a:t>Engage individual to help write policy (when it doesn't exist) pertinent to professionalism lapse- i.e. social media misuse-&gt;social media policy</a:t>
            </a:r>
          </a:p>
          <a:p>
            <a:pPr marL="0" indent="0">
              <a:buNone/>
            </a:pPr>
            <a:endParaRPr lang="en-US" sz="2400" dirty="0"/>
          </a:p>
          <a:p>
            <a:endParaRPr lang="en-US" dirty="0"/>
          </a:p>
        </p:txBody>
      </p:sp>
    </p:spTree>
    <p:extLst>
      <p:ext uri="{BB962C8B-B14F-4D97-AF65-F5344CB8AC3E}">
        <p14:creationId xmlns:p14="http://schemas.microsoft.com/office/powerpoint/2010/main" val="3459042420"/>
      </p:ext>
    </p:extLst>
  </p:cSld>
  <p:clrMapOvr>
    <a:masterClrMapping/>
  </p:clrMapOvr>
  <p:transition>
    <p:blinds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17187" t="20833" r="14063" b="8333"/>
          <a:stretch>
            <a:fillRect/>
          </a:stretch>
        </p:blipFill>
        <p:spPr bwMode="auto">
          <a:xfrm>
            <a:off x="380999" y="304800"/>
            <a:ext cx="7987553" cy="617220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Case</a:t>
            </a:r>
            <a:endParaRPr lang="en-US" dirty="0"/>
          </a:p>
        </p:txBody>
      </p:sp>
      <p:sp>
        <p:nvSpPr>
          <p:cNvPr id="3" name="Content Placeholder 2"/>
          <p:cNvSpPr>
            <a:spLocks noGrp="1"/>
          </p:cNvSpPr>
          <p:nvPr>
            <p:ph idx="1"/>
          </p:nvPr>
        </p:nvSpPr>
        <p:spPr/>
        <p:txBody>
          <a:bodyPr/>
          <a:lstStyle/>
          <a:p>
            <a:r>
              <a:rPr lang="en-US" sz="2400" dirty="0" smtClean="0"/>
              <a:t>The PD leaves the room for a few minutes and returns. Upon return she sits next to the fellow rather than across the desk. She starts by saying he is not in trouble and you would like to keep it that way but there is clearly a change in his behavior. You are concerned enough that you think he needs a EAP referral. PD gives fellow a choice of either mandatory or voluntary referral.</a:t>
            </a:r>
          </a:p>
          <a:p>
            <a:r>
              <a:rPr lang="en-US" sz="2400" dirty="0" smtClean="0"/>
              <a:t>Fellow volunteers that his wife was pregnant and lost the baby at 11 weeks. He is not coping well with the loss. </a:t>
            </a:r>
          </a:p>
          <a:p>
            <a:endParaRPr lang="en-US" dirty="0"/>
          </a:p>
        </p:txBody>
      </p:sp>
    </p:spTree>
    <p:extLst>
      <p:ext uri="{BB962C8B-B14F-4D97-AF65-F5344CB8AC3E}">
        <p14:creationId xmlns:p14="http://schemas.microsoft.com/office/powerpoint/2010/main" val="992874550"/>
      </p:ext>
    </p:extLst>
  </p:cSld>
  <p:clrMapOvr>
    <a:masterClrMapping/>
  </p:clrMapOvr>
  <p:transition>
    <p:blinds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US" dirty="0"/>
          </a:p>
        </p:txBody>
      </p:sp>
      <p:sp>
        <p:nvSpPr>
          <p:cNvPr id="3" name="Content Placeholder 2"/>
          <p:cNvSpPr>
            <a:spLocks noGrp="1"/>
          </p:cNvSpPr>
          <p:nvPr>
            <p:ph idx="1"/>
          </p:nvPr>
        </p:nvSpPr>
        <p:spPr/>
        <p:txBody>
          <a:bodyPr/>
          <a:lstStyle/>
          <a:p>
            <a:r>
              <a:rPr lang="en-US" sz="2000" dirty="0" smtClean="0"/>
              <a:t>Your CCC meets in the winter and reviews all of the first year fellows evaluations. One fellow has bimodal evaluations. On the busier rotations, he is performing less well. Comments reflect that he gets easily flustered and can lose track of the details. You go back and review his application and there is no mention of this trouble. The CCC decides the PD should meet with the fellow.</a:t>
            </a:r>
          </a:p>
          <a:p>
            <a:r>
              <a:rPr lang="en-US" sz="2000" dirty="0" smtClean="0"/>
              <a:t>During the meeting, you emphasize his outstanding fund of knowledge and clinical decision making, wonderful professionalism and rapport with staff. You relay the concerns of the CCC. He admits that on busy rotations, he sometimes has trouble keeping up with all of the details. He has never received this kind of feedback before.</a:t>
            </a:r>
            <a:endParaRPr lang="en-US" sz="2000" dirty="0"/>
          </a:p>
        </p:txBody>
      </p:sp>
    </p:spTree>
    <p:extLst>
      <p:ext uri="{BB962C8B-B14F-4D97-AF65-F5344CB8AC3E}">
        <p14:creationId xmlns:p14="http://schemas.microsoft.com/office/powerpoint/2010/main" val="1545702508"/>
      </p:ext>
    </p:extLst>
  </p:cSld>
  <p:clrMapOvr>
    <a:masterClrMapping/>
  </p:clrMapOvr>
  <p:transition>
    <p:blinds dir="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 continued</a:t>
            </a:r>
            <a:endParaRPr lang="en-US" dirty="0"/>
          </a:p>
        </p:txBody>
      </p:sp>
      <p:sp>
        <p:nvSpPr>
          <p:cNvPr id="3" name="Content Placeholder 2"/>
          <p:cNvSpPr>
            <a:spLocks noGrp="1"/>
          </p:cNvSpPr>
          <p:nvPr>
            <p:ph idx="1"/>
          </p:nvPr>
        </p:nvSpPr>
        <p:spPr/>
        <p:txBody>
          <a:bodyPr/>
          <a:lstStyle/>
          <a:p>
            <a:r>
              <a:rPr lang="en-US" sz="2400" dirty="0" smtClean="0"/>
              <a:t>From your discussion, you learn that he has never had trouble taking times tests and his mom was told he was easily distracted in elementary school. In discussing the busiest rotation he had as a resident, he notes that what is happening now is similar. </a:t>
            </a:r>
          </a:p>
          <a:p>
            <a:endParaRPr lang="en-US" sz="2400" dirty="0"/>
          </a:p>
          <a:p>
            <a:pPr marL="0" indent="0" algn="ctr">
              <a:buNone/>
            </a:pPr>
            <a:r>
              <a:rPr lang="en-US" sz="4400" dirty="0" smtClean="0">
                <a:solidFill>
                  <a:schemeClr val="tx2"/>
                </a:solidFill>
              </a:rPr>
              <a:t>What now?</a:t>
            </a:r>
            <a:endParaRPr lang="en-US" sz="4400" dirty="0">
              <a:solidFill>
                <a:schemeClr val="tx2"/>
              </a:solidFill>
            </a:endParaRPr>
          </a:p>
        </p:txBody>
      </p:sp>
    </p:spTree>
    <p:extLst>
      <p:ext uri="{BB962C8B-B14F-4D97-AF65-F5344CB8AC3E}">
        <p14:creationId xmlns:p14="http://schemas.microsoft.com/office/powerpoint/2010/main" val="219919306"/>
      </p:ext>
    </p:extLst>
  </p:cSld>
  <p:clrMapOvr>
    <a:masterClrMapping/>
  </p:clrMapOvr>
  <p:transition>
    <p:blinds dir="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4199"/>
            <a:ext cx="7772400" cy="1143000"/>
          </a:xfrm>
        </p:spPr>
        <p:txBody>
          <a:bodyPr/>
          <a:lstStyle/>
          <a:p>
            <a:r>
              <a:rPr lang="en-US" dirty="0" smtClean="0"/>
              <a:t>Differential Diagnosis of Competency Deficiency</a:t>
            </a:r>
            <a:endParaRPr lang="en-US" dirty="0"/>
          </a:p>
        </p:txBody>
      </p:sp>
      <p:sp>
        <p:nvSpPr>
          <p:cNvPr id="3" name="Content Placeholder 2"/>
          <p:cNvSpPr>
            <a:spLocks noGrp="1"/>
          </p:cNvSpPr>
          <p:nvPr>
            <p:ph idx="1"/>
          </p:nvPr>
        </p:nvSpPr>
        <p:spPr>
          <a:xfrm>
            <a:off x="685800" y="2398411"/>
            <a:ext cx="7772400" cy="4008307"/>
          </a:xfrm>
        </p:spPr>
        <p:txBody>
          <a:bodyPr/>
          <a:lstStyle/>
          <a:p>
            <a:r>
              <a:rPr lang="en-US" dirty="0" smtClean="0"/>
              <a:t>Professionalism</a:t>
            </a:r>
          </a:p>
          <a:p>
            <a:r>
              <a:rPr lang="en-US" dirty="0" smtClean="0"/>
              <a:t>Communication skills</a:t>
            </a:r>
          </a:p>
          <a:p>
            <a:r>
              <a:rPr lang="en-US" dirty="0" smtClean="0"/>
              <a:t>Organization/efficiency/multitasking</a:t>
            </a:r>
          </a:p>
          <a:p>
            <a:r>
              <a:rPr lang="en-US" dirty="0"/>
              <a:t>Clinical </a:t>
            </a:r>
            <a:r>
              <a:rPr lang="en-US" dirty="0" smtClean="0"/>
              <a:t>Reasoning</a:t>
            </a:r>
          </a:p>
          <a:p>
            <a:r>
              <a:rPr lang="en-US" dirty="0"/>
              <a:t>Knowledge</a:t>
            </a:r>
          </a:p>
          <a:p>
            <a:endParaRPr lang="en-US" dirty="0" smtClean="0"/>
          </a:p>
          <a:p>
            <a:endParaRPr lang="en-US" dirty="0"/>
          </a:p>
        </p:txBody>
      </p:sp>
    </p:spTree>
    <p:extLst>
      <p:ext uri="{BB962C8B-B14F-4D97-AF65-F5344CB8AC3E}">
        <p14:creationId xmlns:p14="http://schemas.microsoft.com/office/powerpoint/2010/main" val="159519762"/>
      </p:ext>
    </p:extLst>
  </p:cSld>
  <p:clrMapOvr>
    <a:masterClrMapping/>
  </p:clrMapOvr>
  <p:transition>
    <p:blinds dir="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9900" dirty="0" smtClean="0"/>
              <a:t>?</a:t>
            </a:r>
            <a:endParaRPr lang="en-US" sz="199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1798492"/>
              </p:ext>
            </p:extLst>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0297621"/>
      </p:ext>
    </p:extLst>
  </p:cSld>
  <p:clrMapOvr>
    <a:masterClrMapping/>
  </p:clrMapOvr>
  <p:transition>
    <p:blinds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Diagnosis of </a:t>
            </a:r>
            <a:r>
              <a:rPr lang="en-US" dirty="0" smtClean="0"/>
              <a:t>Chronic Competency Deficiency</a:t>
            </a:r>
            <a:endParaRPr lang="en-US" dirty="0"/>
          </a:p>
        </p:txBody>
      </p:sp>
      <p:sp>
        <p:nvSpPr>
          <p:cNvPr id="3" name="Content Placeholder 2"/>
          <p:cNvSpPr>
            <a:spLocks noGrp="1"/>
          </p:cNvSpPr>
          <p:nvPr>
            <p:ph idx="1"/>
          </p:nvPr>
        </p:nvSpPr>
        <p:spPr>
          <a:xfrm>
            <a:off x="685800" y="2324847"/>
            <a:ext cx="7772400" cy="4114800"/>
          </a:xfrm>
        </p:spPr>
        <p:txBody>
          <a:bodyPr/>
          <a:lstStyle/>
          <a:p>
            <a:r>
              <a:rPr lang="en-US" dirty="0"/>
              <a:t>Learning barriers</a:t>
            </a:r>
          </a:p>
          <a:p>
            <a:pPr lvl="1"/>
            <a:r>
              <a:rPr lang="en-US" dirty="0" smtClean="0"/>
              <a:t>ADHD</a:t>
            </a:r>
          </a:p>
          <a:p>
            <a:pPr lvl="1"/>
            <a:r>
              <a:rPr lang="en-US" dirty="0" smtClean="0"/>
              <a:t>Executive Dysfunction Syndrome</a:t>
            </a:r>
          </a:p>
          <a:p>
            <a:r>
              <a:rPr lang="en-US" dirty="0" smtClean="0"/>
              <a:t>Cultural barriers</a:t>
            </a:r>
          </a:p>
          <a:p>
            <a:r>
              <a:rPr lang="en-US" dirty="0" smtClean="0"/>
              <a:t>Language barriers</a:t>
            </a:r>
          </a:p>
          <a:p>
            <a:pPr marL="5715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1626035415"/>
      </p:ext>
    </p:extLst>
  </p:cSld>
  <p:clrMapOvr>
    <a:masterClrMapping/>
  </p:clrMapOvr>
  <p:transition>
    <p:blinds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ADHD</a:t>
            </a:r>
            <a:endParaRPr lang="en-US" dirty="0"/>
          </a:p>
        </p:txBody>
      </p:sp>
      <p:sp>
        <p:nvSpPr>
          <p:cNvPr id="3" name="Content Placeholder 2"/>
          <p:cNvSpPr>
            <a:spLocks noGrp="1"/>
          </p:cNvSpPr>
          <p:nvPr>
            <p:ph idx="1"/>
          </p:nvPr>
        </p:nvSpPr>
        <p:spPr/>
        <p:txBody>
          <a:bodyPr/>
          <a:lstStyle/>
          <a:p>
            <a:r>
              <a:rPr lang="en-US" sz="2800" dirty="0" smtClean="0"/>
              <a:t>Difficulties breaking </a:t>
            </a:r>
            <a:r>
              <a:rPr lang="en-US" sz="2800" dirty="0"/>
              <a:t>down tasks into subparts, as well as a pattern of immediate reaction to environmental </a:t>
            </a:r>
            <a:r>
              <a:rPr lang="en-US" sz="2800" dirty="0" smtClean="0"/>
              <a:t>demands leading to the appearance of being </a:t>
            </a:r>
            <a:r>
              <a:rPr lang="en-US" sz="2800" dirty="0"/>
              <a:t>hectic and </a:t>
            </a:r>
            <a:r>
              <a:rPr lang="en-US" sz="2800" dirty="0" smtClean="0"/>
              <a:t>disorganized. </a:t>
            </a:r>
          </a:p>
          <a:p>
            <a:r>
              <a:rPr lang="en-US" sz="2800" dirty="0" smtClean="0"/>
              <a:t>Prioritizing </a:t>
            </a:r>
            <a:r>
              <a:rPr lang="en-US" sz="2800" dirty="0"/>
              <a:t>is a common problem; important tasks are not completed while trivial distractions receive inordinate time</a:t>
            </a:r>
            <a:r>
              <a:rPr lang="en-US" sz="2800" dirty="0" smtClean="0"/>
              <a:t>.</a:t>
            </a:r>
          </a:p>
          <a:p>
            <a:r>
              <a:rPr lang="en-US" sz="2800" dirty="0" smtClean="0"/>
              <a:t>Physicians are high functioning and can compensate well and avoid coming to attention.</a:t>
            </a:r>
            <a:endParaRPr lang="en-US" sz="2800" dirty="0"/>
          </a:p>
        </p:txBody>
      </p:sp>
    </p:spTree>
    <p:extLst>
      <p:ext uri="{BB962C8B-B14F-4D97-AF65-F5344CB8AC3E}">
        <p14:creationId xmlns:p14="http://schemas.microsoft.com/office/powerpoint/2010/main" val="2271388697"/>
      </p:ext>
    </p:extLst>
  </p:cSld>
  <p:clrMapOvr>
    <a:masterClrMapping/>
  </p:clrMapOvr>
  <p:transition>
    <p:blinds dir="ver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Cases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3737855"/>
      </p:ext>
    </p:extLst>
  </p:cSld>
  <p:clrMapOvr>
    <a:masterClrMapping/>
  </p:clrMapOvr>
  <p:transition>
    <p:blinds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Competency Based Education and Training </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blinds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Autofit/>
          </a:bodyPr>
          <a:lstStyle/>
          <a:p>
            <a:pPr eaLnBrk="1" fontAlgn="auto" hangingPunct="1">
              <a:spcAft>
                <a:spcPts val="0"/>
              </a:spcAft>
              <a:defRPr/>
            </a:pPr>
            <a:r>
              <a:rPr lang="en-US" sz="4000" dirty="0" smtClean="0">
                <a:solidFill>
                  <a:schemeClr val="tx2">
                    <a:satMod val="130000"/>
                  </a:schemeClr>
                </a:solidFill>
                <a:ea typeface="+mj-ea"/>
                <a:cs typeface="+mj-cs"/>
              </a:rPr>
              <a:t>What is Competency-Based </a:t>
            </a:r>
            <a:r>
              <a:rPr lang="en-US" sz="4000" dirty="0">
                <a:solidFill>
                  <a:schemeClr val="tx2">
                    <a:satMod val="130000"/>
                  </a:schemeClr>
                </a:solidFill>
                <a:ea typeface="+mj-ea"/>
                <a:cs typeface="+mj-cs"/>
              </a:rPr>
              <a:t>Medical </a:t>
            </a:r>
            <a:r>
              <a:rPr lang="en-US" sz="4000" dirty="0" smtClean="0">
                <a:solidFill>
                  <a:schemeClr val="tx2">
                    <a:satMod val="130000"/>
                  </a:schemeClr>
                </a:solidFill>
                <a:ea typeface="+mj-ea"/>
                <a:cs typeface="+mj-cs"/>
              </a:rPr>
              <a:t>Education?</a:t>
            </a:r>
            <a:endParaRPr lang="en-US" sz="4000" dirty="0">
              <a:solidFill>
                <a:schemeClr val="tx2">
                  <a:satMod val="130000"/>
                </a:schemeClr>
              </a:solidFill>
              <a:ea typeface="+mj-ea"/>
              <a:cs typeface="+mj-cs"/>
            </a:endParaRPr>
          </a:p>
        </p:txBody>
      </p:sp>
      <p:sp>
        <p:nvSpPr>
          <p:cNvPr id="21507" name="Rectangle 3"/>
          <p:cNvSpPr>
            <a:spLocks noGrp="1" noChangeArrowheads="1"/>
          </p:cNvSpPr>
          <p:nvPr>
            <p:ph idx="1"/>
          </p:nvPr>
        </p:nvSpPr>
        <p:spPr/>
        <p:txBody>
          <a:bodyPr>
            <a:normAutofit fontScale="92500" lnSpcReduction="10000"/>
          </a:bodyPr>
          <a:lstStyle/>
          <a:p>
            <a:r>
              <a:rPr lang="en-US" dirty="0" smtClean="0">
                <a:ea typeface="ＭＳ Ｐゴシック" pitchFamily="26" charset="-128"/>
              </a:rPr>
              <a:t>It is an outcomes-based approach to the design, implementation, assessment and evaluation of a medical education program using an organizing framework of competencies.</a:t>
            </a:r>
          </a:p>
          <a:p>
            <a:r>
              <a:rPr lang="en-US" dirty="0" smtClean="0"/>
              <a:t>It requires enhanced attention to formative assessment to ensure trainees receive frequent and high-quality feedback to guide their development and the acquisition of the necessary competencies.</a:t>
            </a:r>
          </a:p>
          <a:p>
            <a:endParaRPr lang="en-US" dirty="0" smtClean="0">
              <a:ea typeface="ＭＳ Ｐゴシック" pitchFamily="26" charset="-128"/>
            </a:endParaRPr>
          </a:p>
        </p:txBody>
      </p:sp>
      <p:sp>
        <p:nvSpPr>
          <p:cNvPr id="20484" name="Text Box 4"/>
          <p:cNvSpPr txBox="1">
            <a:spLocks noChangeArrowheads="1"/>
          </p:cNvSpPr>
          <p:nvPr/>
        </p:nvSpPr>
        <p:spPr bwMode="auto">
          <a:xfrm>
            <a:off x="4724400" y="6248400"/>
            <a:ext cx="3670748" cy="307777"/>
          </a:xfrm>
          <a:prstGeom prst="rect">
            <a:avLst/>
          </a:prstGeom>
          <a:noFill/>
          <a:ln w="9525">
            <a:noFill/>
            <a:miter lim="800000"/>
            <a:headEnd/>
            <a:tailEnd/>
          </a:ln>
        </p:spPr>
        <p:txBody>
          <a:bodyPr wrap="none">
            <a:spAutoFit/>
          </a:bodyPr>
          <a:lstStyle/>
          <a:p>
            <a:pPr fontAlgn="base">
              <a:spcBef>
                <a:spcPct val="0"/>
              </a:spcBef>
              <a:spcAft>
                <a:spcPct val="0"/>
              </a:spcAft>
              <a:defRPr/>
            </a:pPr>
            <a:r>
              <a:rPr lang="en-US" sz="1400" dirty="0">
                <a:solidFill>
                  <a:srgbClr val="FFFFFF"/>
                </a:solidFill>
                <a:latin typeface="Arial" pitchFamily="-112" charset="0"/>
              </a:rPr>
              <a:t>The </a:t>
            </a:r>
            <a:r>
              <a:rPr lang="en-US" sz="1400" dirty="0">
                <a:solidFill>
                  <a:srgbClr val="FFFFFF"/>
                </a:solidFill>
              </a:rPr>
              <a:t>International</a:t>
            </a:r>
            <a:r>
              <a:rPr lang="en-US" sz="1400" dirty="0">
                <a:solidFill>
                  <a:srgbClr val="FFFFFF"/>
                </a:solidFill>
                <a:latin typeface="Arial" pitchFamily="-112" charset="0"/>
              </a:rPr>
              <a:t> CBME Collaborators, 2009</a:t>
            </a: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CBME</a:t>
            </a:r>
            <a:endParaRPr lang="en-US" dirty="0"/>
          </a:p>
        </p:txBody>
      </p:sp>
      <p:sp>
        <p:nvSpPr>
          <p:cNvPr id="3" name="Content Placeholder 2"/>
          <p:cNvSpPr>
            <a:spLocks noGrp="1"/>
          </p:cNvSpPr>
          <p:nvPr>
            <p:ph idx="1"/>
          </p:nvPr>
        </p:nvSpPr>
        <p:spPr/>
        <p:txBody>
          <a:bodyPr>
            <a:normAutofit/>
          </a:bodyPr>
          <a:lstStyle/>
          <a:p>
            <a:r>
              <a:rPr lang="en-US" sz="2400" dirty="0" smtClean="0"/>
              <a:t>Individual level:</a:t>
            </a:r>
          </a:p>
          <a:p>
            <a:pPr lvl="1"/>
            <a:r>
              <a:rPr lang="en-US" sz="2000" dirty="0" smtClean="0"/>
              <a:t>Allows focused. Individualized training.</a:t>
            </a:r>
          </a:p>
          <a:p>
            <a:pPr lvl="1"/>
            <a:r>
              <a:rPr lang="en-US" sz="2000" dirty="0"/>
              <a:t>G</a:t>
            </a:r>
            <a:r>
              <a:rPr lang="en-US" sz="2000" dirty="0" smtClean="0"/>
              <a:t>uides remedial action.</a:t>
            </a:r>
          </a:p>
          <a:p>
            <a:r>
              <a:rPr lang="en-US" sz="2400" dirty="0"/>
              <a:t>Program level:</a:t>
            </a:r>
          </a:p>
          <a:p>
            <a:pPr lvl="1"/>
            <a:r>
              <a:rPr lang="en-US" sz="2000" dirty="0" smtClean="0"/>
              <a:t>Enable </a:t>
            </a:r>
            <a:r>
              <a:rPr lang="en-US" sz="2000" dirty="0"/>
              <a:t>fair and reliable decisions about trainee advancement.</a:t>
            </a:r>
          </a:p>
          <a:p>
            <a:pPr lvl="1"/>
            <a:r>
              <a:rPr lang="en-US" sz="2000" dirty="0"/>
              <a:t>Reduces dependence on educational ‘‘dwell time’’ as a proxy for competence</a:t>
            </a:r>
            <a:r>
              <a:rPr lang="en-US" sz="2000" dirty="0" smtClean="0"/>
              <a:t>.</a:t>
            </a:r>
          </a:p>
          <a:p>
            <a:r>
              <a:rPr lang="en-US" sz="2400" dirty="0"/>
              <a:t>National Level:</a:t>
            </a:r>
          </a:p>
          <a:p>
            <a:pPr lvl="1"/>
            <a:r>
              <a:rPr lang="en-US" sz="2000" dirty="0"/>
              <a:t>CBME provides an opportunity to regain public trust by using precious resources more efficiently.</a:t>
            </a:r>
          </a:p>
          <a:p>
            <a:endParaRPr lang="en-US" sz="2400" dirty="0"/>
          </a:p>
          <a:p>
            <a:endParaRPr lang="en-US" dirty="0" smtClean="0"/>
          </a:p>
        </p:txBody>
      </p:sp>
      <p:sp>
        <p:nvSpPr>
          <p:cNvPr id="4" name="TextBox 3"/>
          <p:cNvSpPr txBox="1"/>
          <p:nvPr/>
        </p:nvSpPr>
        <p:spPr>
          <a:xfrm>
            <a:off x="5638800" y="6324600"/>
            <a:ext cx="3048000" cy="307777"/>
          </a:xfrm>
          <a:prstGeom prst="rect">
            <a:avLst/>
          </a:prstGeom>
          <a:noFill/>
        </p:spPr>
        <p:txBody>
          <a:bodyPr wrap="square" rtlCol="0">
            <a:spAutoFit/>
          </a:bodyPr>
          <a:lstStyle/>
          <a:p>
            <a:r>
              <a:rPr lang="en-US" sz="1400" dirty="0" smtClean="0"/>
              <a:t>Holmboe et al. Med Teacher, 2010</a:t>
            </a:r>
            <a:endParaRPr lang="en-US" sz="1400" dirty="0"/>
          </a:p>
        </p:txBody>
      </p:sp>
    </p:spTree>
  </p:cSld>
  <p:clrMapOvr>
    <a:masterClrMapping/>
  </p:clrMapOvr>
  <p:transition>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Competency Committee</a:t>
            </a:r>
            <a:endParaRPr lang="en-US" dirty="0"/>
          </a:p>
        </p:txBody>
      </p:sp>
      <p:sp>
        <p:nvSpPr>
          <p:cNvPr id="3" name="Content Placeholder 2"/>
          <p:cNvSpPr>
            <a:spLocks noGrp="1"/>
          </p:cNvSpPr>
          <p:nvPr>
            <p:ph idx="1"/>
          </p:nvPr>
        </p:nvSpPr>
        <p:spPr/>
        <p:txBody>
          <a:bodyPr/>
          <a:lstStyle/>
          <a:p>
            <a:r>
              <a:rPr lang="en-US" sz="2800" dirty="0" smtClean="0"/>
              <a:t>Uses predefined criteria (milestones) to make judgments more transparent.</a:t>
            </a:r>
          </a:p>
          <a:p>
            <a:r>
              <a:rPr lang="en-US" sz="2800" dirty="0" smtClean="0"/>
              <a:t>Receives input from many assessors.</a:t>
            </a:r>
          </a:p>
          <a:p>
            <a:r>
              <a:rPr lang="en-US" sz="2800" dirty="0" smtClean="0"/>
              <a:t>Incorporate narrative information in decisions.</a:t>
            </a:r>
          </a:p>
          <a:p>
            <a:r>
              <a:rPr lang="en-US" sz="2800" dirty="0" smtClean="0"/>
              <a:t>Discusses inconsistencies in assessment data.</a:t>
            </a:r>
          </a:p>
          <a:p>
            <a:r>
              <a:rPr lang="en-US" sz="2800" dirty="0" smtClean="0"/>
              <a:t>Documents assessment steps.</a:t>
            </a:r>
          </a:p>
          <a:p>
            <a:r>
              <a:rPr lang="en-US" sz="2800" dirty="0" smtClean="0"/>
              <a:t>Difficult decisions require more time, input, consultations.</a:t>
            </a:r>
          </a:p>
        </p:txBody>
      </p:sp>
    </p:spTree>
  </p:cSld>
  <p:clrMapOvr>
    <a:masterClrMapping/>
  </p:clrMapOvr>
  <p:transition>
    <p:blinds dir="vert"/>
  </p:transition>
</p:sld>
</file>

<file path=ppt/theme/theme1.xml><?xml version="1.0" encoding="utf-8"?>
<a:theme xmlns:a="http://schemas.openxmlformats.org/drawingml/2006/main" name="Penn slides">
  <a:themeElements>
    <a:clrScheme name="">
      <a:dk1>
        <a:srgbClr val="919191"/>
      </a:dk1>
      <a:lt1>
        <a:srgbClr val="FFFFFF"/>
      </a:lt1>
      <a:dk2>
        <a:srgbClr val="063DE8"/>
      </a:dk2>
      <a:lt2>
        <a:srgbClr val="FFFF00"/>
      </a:lt2>
      <a:accent1>
        <a:srgbClr val="618FFD"/>
      </a:accent1>
      <a:accent2>
        <a:srgbClr val="00AE00"/>
      </a:accent2>
      <a:accent3>
        <a:srgbClr val="AAAFF2"/>
      </a:accent3>
      <a:accent4>
        <a:srgbClr val="DADADA"/>
      </a:accent4>
      <a:accent5>
        <a:srgbClr val="B7C6FE"/>
      </a:accent5>
      <a:accent6>
        <a:srgbClr val="009D00"/>
      </a:accent6>
      <a:hlink>
        <a:srgbClr val="FC0128"/>
      </a:hlink>
      <a:folHlink>
        <a:srgbClr val="CECECE"/>
      </a:folHlink>
    </a:clrScheme>
    <a:fontScheme name="med interview-8/96">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ed interview-8/96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ed interview-8/9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ed interview-8/96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ed interview-8/96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ed interview-8/96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ed interview-8/96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ed interview-8/96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Penn slides.thmx</Template>
  <TotalTime>1675</TotalTime>
  <Words>2379</Words>
  <Application>Microsoft Office PowerPoint</Application>
  <PresentationFormat>On-screen Show (4:3)</PresentationFormat>
  <Paragraphs>336</Paragraphs>
  <Slides>57</Slides>
  <Notes>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Penn slides</vt:lpstr>
      <vt:lpstr>The Role of Program Directors in Promoting Clinical Competence </vt:lpstr>
      <vt:lpstr>PowerPoint Presentation</vt:lpstr>
      <vt:lpstr>Next Accreditation System</vt:lpstr>
      <vt:lpstr>Goals of the NAS</vt:lpstr>
      <vt:lpstr>PowerPoint Presentation</vt:lpstr>
      <vt:lpstr>Competency Based Education and Training </vt:lpstr>
      <vt:lpstr>What is Competency-Based Medical Education?</vt:lpstr>
      <vt:lpstr>Roles of CBME</vt:lpstr>
      <vt:lpstr>Clinical Competency Committee</vt:lpstr>
      <vt:lpstr>PowerPoint Presentation</vt:lpstr>
      <vt:lpstr>Performance is a Function of 2 Domains</vt:lpstr>
      <vt:lpstr>What if the CCC finds a competency deficiency?</vt:lpstr>
      <vt:lpstr>PowerPoint Presentation</vt:lpstr>
      <vt:lpstr>Differential Diagnosis of Competency Deficiency</vt:lpstr>
      <vt:lpstr>Differential Diagnosis of Chronic Competency Deficiency</vt:lpstr>
      <vt:lpstr>PowerPoint Presentation</vt:lpstr>
      <vt:lpstr>Remediation versus Probation</vt:lpstr>
      <vt:lpstr>Remediation versus Probation</vt:lpstr>
      <vt:lpstr>Remediation Requires a PLAN</vt:lpstr>
      <vt:lpstr>Developing Remediation Plans</vt:lpstr>
      <vt:lpstr>Remediation Strategies</vt:lpstr>
      <vt:lpstr>Remediation Strategies</vt:lpstr>
      <vt:lpstr>PowerPoint Presentation</vt:lpstr>
      <vt:lpstr>Probation</vt:lpstr>
      <vt:lpstr>Probation</vt:lpstr>
      <vt:lpstr>Outcomes of Probation</vt:lpstr>
      <vt:lpstr>Legal Issues</vt:lpstr>
      <vt:lpstr>Evaluation Documentation</vt:lpstr>
      <vt:lpstr>Evaluation Documentation:  Legal Implications</vt:lpstr>
      <vt:lpstr>The Personnel Records Statute</vt:lpstr>
      <vt:lpstr>Retention of the Evaluations</vt:lpstr>
      <vt:lpstr>Legal Issues</vt:lpstr>
      <vt:lpstr>Corrective &amp; Disciplinary Action</vt:lpstr>
      <vt:lpstr>Corrective &amp; Disciplinary Action</vt:lpstr>
      <vt:lpstr>Trainees have Rights</vt:lpstr>
      <vt:lpstr>Legal Issues</vt:lpstr>
      <vt:lpstr>Fitness for Duty Evaluations</vt:lpstr>
      <vt:lpstr>State Physician Health Services</vt:lpstr>
      <vt:lpstr>Tips for Successfully Imposing Corrective Action</vt:lpstr>
      <vt:lpstr>Cases </vt:lpstr>
      <vt:lpstr>Case 1</vt:lpstr>
      <vt:lpstr>Differential Diagnosis of Competency Deficiency</vt:lpstr>
      <vt:lpstr>?</vt:lpstr>
      <vt:lpstr>Differential Diagnosis of Acute Behavioral Change</vt:lpstr>
      <vt:lpstr>What does the PD do?</vt:lpstr>
      <vt:lpstr>Case 1 continued</vt:lpstr>
      <vt:lpstr>Framework for Conceptualizing Professionalism</vt:lpstr>
      <vt:lpstr>Professionalism Lapses</vt:lpstr>
      <vt:lpstr>Approaches to Remediating Professionalism</vt:lpstr>
      <vt:lpstr>Our Case</vt:lpstr>
      <vt:lpstr>Case 2</vt:lpstr>
      <vt:lpstr>Case 2 continued</vt:lpstr>
      <vt:lpstr>Differential Diagnosis of Competency Deficiency</vt:lpstr>
      <vt:lpstr>?</vt:lpstr>
      <vt:lpstr>Differential Diagnosis of Chronic Competency Deficiency</vt:lpstr>
      <vt:lpstr>Adult ADHD</vt:lpstr>
      <vt:lpstr>Audience Cases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Program Directors in Promoting Clinical Competence:  Remediating when necessary</dc:title>
  <dc:creator>LISA BELLINI</dc:creator>
  <cp:lastModifiedBy>Bellini, Lisa</cp:lastModifiedBy>
  <cp:revision>40</cp:revision>
  <dcterms:created xsi:type="dcterms:W3CDTF">2013-10-04T00:33:47Z</dcterms:created>
  <dcterms:modified xsi:type="dcterms:W3CDTF">2013-12-03T18:48:02Z</dcterms:modified>
</cp:coreProperties>
</file>