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4" r:id="rId3"/>
    <p:sldMasterId id="2147483676" r:id="rId4"/>
  </p:sldMasterIdLst>
  <p:sldIdLst>
    <p:sldId id="256" r:id="rId5"/>
    <p:sldId id="267" r:id="rId6"/>
    <p:sldId id="268" r:id="rId7"/>
    <p:sldId id="269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8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D557AE-AD04-4262-823D-86751692DEBC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60793C-EC1A-4C2C-9019-E13C5EE25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D557AE-AD04-4262-823D-86751692DEBC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0793C-EC1A-4C2C-9019-E13C5EE25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D557AE-AD04-4262-823D-86751692DEBC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0793C-EC1A-4C2C-9019-E13C5EE25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500" y="76200"/>
            <a:ext cx="9020175" cy="1219200"/>
          </a:xfrm>
          <a:prstGeom prst="rect">
            <a:avLst/>
          </a:prstGeom>
          <a:solidFill>
            <a:srgbClr val="9A1212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500" y="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038" y="1295400"/>
            <a:ext cx="9021762" cy="7620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500" y="76200"/>
            <a:ext cx="9020175" cy="1219200"/>
          </a:xfrm>
          <a:prstGeom prst="rect">
            <a:avLst/>
          </a:prstGeom>
          <a:solidFill>
            <a:srgbClr val="9A1212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500" y="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038" y="1295400"/>
            <a:ext cx="9021762" cy="7620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500" y="76200"/>
            <a:ext cx="9020175" cy="1219200"/>
          </a:xfrm>
          <a:prstGeom prst="rect">
            <a:avLst/>
          </a:prstGeom>
          <a:solidFill>
            <a:srgbClr val="9A1212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500" y="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038" y="1295400"/>
            <a:ext cx="9021762" cy="7620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D557AE-AD04-4262-823D-86751692DEBC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0793C-EC1A-4C2C-9019-E13C5EE25B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D557AE-AD04-4262-823D-86751692DEBC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0793C-EC1A-4C2C-9019-E13C5EE25B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D557AE-AD04-4262-823D-86751692DEBC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0793C-EC1A-4C2C-9019-E13C5EE25B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D557AE-AD04-4262-823D-86751692DEBC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0793C-EC1A-4C2C-9019-E13C5EE25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D557AE-AD04-4262-823D-86751692DEBC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0793C-EC1A-4C2C-9019-E13C5EE25B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D557AE-AD04-4262-823D-86751692DEBC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0793C-EC1A-4C2C-9019-E13C5EE25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ED557AE-AD04-4262-823D-86751692DEBC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0793C-EC1A-4C2C-9019-E13C5EE25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D557AE-AD04-4262-823D-86751692DEBC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60793C-EC1A-4C2C-9019-E13C5EE25B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ED557AE-AD04-4262-823D-86751692DEBC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960793C-EC1A-4C2C-9019-E13C5EE25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F839A1-1B62-429D-BC19-B2D4D8577331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12/2/2013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35047E0-F546-4505-81BE-6EC1ED649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F839A1-1B62-429D-BC19-B2D4D8577331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12/2/2013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35047E0-F546-4505-81BE-6EC1ED649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F839A1-1B62-429D-BC19-B2D4D8577331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12/2/2013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35047E0-F546-4505-81BE-6EC1ED649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80010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Top Ten Pearls &amp; Pitfalls of Fellowship Program Directorship</a:t>
            </a:r>
            <a:br>
              <a:rPr lang="en-US" dirty="0" smtClean="0"/>
            </a:br>
            <a:r>
              <a:rPr lang="en-US" sz="3100" dirty="0" smtClean="0"/>
              <a:t>or, Things We Wish We’d Known Before We Started!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20574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Ann </a:t>
            </a:r>
            <a:r>
              <a:rPr lang="en-US" dirty="0" err="1" smtClean="0"/>
              <a:t>LaCasce</a:t>
            </a:r>
            <a:r>
              <a:rPr lang="en-US" dirty="0" smtClean="0"/>
              <a:t>, MD</a:t>
            </a:r>
          </a:p>
          <a:p>
            <a:r>
              <a:rPr lang="en-US" dirty="0" smtClean="0"/>
              <a:t>Dana-Farber Cancer Institute</a:t>
            </a:r>
          </a:p>
          <a:p>
            <a:endParaRPr lang="en-US" dirty="0" smtClean="0"/>
          </a:p>
          <a:p>
            <a:r>
              <a:rPr lang="en-US" dirty="0" smtClean="0"/>
              <a:t>Alison Loren, MD, MS</a:t>
            </a:r>
          </a:p>
          <a:p>
            <a:r>
              <a:rPr lang="en-US" dirty="0" smtClean="0"/>
              <a:t>University of Pennsylvania</a:t>
            </a:r>
          </a:p>
          <a:p>
            <a:endParaRPr lang="en-US" dirty="0" smtClean="0"/>
          </a:p>
          <a:p>
            <a:r>
              <a:rPr lang="en-US" dirty="0" smtClean="0"/>
              <a:t>Alice Ma, MD</a:t>
            </a:r>
          </a:p>
          <a:p>
            <a:r>
              <a:rPr lang="en-US" dirty="0" smtClean="0"/>
              <a:t>University of North Carolina, Chapel Hill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6743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dirty="0" smtClean="0"/>
              <a:t>An experienced (and/or intelligent, quick-learning, flexible, cheerful, patient) coordinator is key.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Provide resources: ACGME </a:t>
            </a:r>
            <a:r>
              <a:rPr lang="en-US" dirty="0"/>
              <a:t>offers educational </a:t>
            </a:r>
            <a:r>
              <a:rPr lang="en-US" dirty="0" smtClean="0"/>
              <a:t>conferences (and </a:t>
            </a:r>
            <a:r>
              <a:rPr lang="en-US" dirty="0"/>
              <a:t>awards) for coordinators</a:t>
            </a:r>
            <a:r>
              <a:rPr lang="en-US" dirty="0" smtClean="0"/>
              <a:t>. S/he can also obtain guidance from the Internal Medicine coordinator.</a:t>
            </a:r>
          </a:p>
          <a:p>
            <a:pPr marL="0" lv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#6: Your Coordinator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0707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There are 3 sides to every story.  Talk to EVERYONE before drawing conclusions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When behavior is truly bizarre or awful, be concerned first: Are there problems at home? With family? Substance abuse? Psychiatric issues?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#7: Conflict Resolution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0069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4000" dirty="0"/>
              <a:t>Attend ASH/ASCO </a:t>
            </a:r>
            <a:r>
              <a:rPr lang="en-US" sz="4000" dirty="0" smtClean="0"/>
              <a:t>program director retreats and workshops.  </a:t>
            </a:r>
          </a:p>
          <a:p>
            <a:pPr marL="0" lv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Colleagues are </a:t>
            </a:r>
            <a:r>
              <a:rPr lang="en-US" dirty="0"/>
              <a:t>a great source of information and ideas</a:t>
            </a:r>
            <a:r>
              <a:rPr lang="en-US" dirty="0" smtClean="0"/>
              <a:t>. You can also ask fellow program directors at your institution for solutions and advice.</a:t>
            </a:r>
          </a:p>
          <a:p>
            <a:pPr marL="0" lvl="0" indent="0" algn="ctr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#8: Your Colleagues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9331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Meet with fellows regularly for feedback about the program and be open to change</a:t>
            </a:r>
            <a:r>
              <a:rPr lang="en-US" dirty="0"/>
              <a:t>. 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Individual as well as group meetings can be enlightening for you and cathartic for them.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#9: Your Fellows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4805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It’s OK to say, “No.”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This applies to everyone who asks you for something (</a:t>
            </a:r>
            <a:r>
              <a:rPr lang="en-US" dirty="0" err="1" smtClean="0"/>
              <a:t>ie</a:t>
            </a:r>
            <a:r>
              <a:rPr lang="en-US" dirty="0" smtClean="0"/>
              <a:t>, not just fellows!). They expect you to set limits and may grumble but will respect you for it.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#10: Your Boundaries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1341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3048000" y="304800"/>
            <a:ext cx="5410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white"/>
                </a:solidFill>
                <a:cs typeface="Arial" pitchFamily="34" charset="0"/>
              </a:rPr>
              <a:t>American Society of Hematology</a:t>
            </a:r>
            <a:br>
              <a:rPr lang="en-US" dirty="0">
                <a:solidFill>
                  <a:prstClr val="white"/>
                </a:solidFill>
                <a:cs typeface="Arial" pitchFamily="34" charset="0"/>
              </a:rPr>
            </a:br>
            <a:r>
              <a:rPr lang="en-US" dirty="0" smtClean="0">
                <a:solidFill>
                  <a:prstClr val="white"/>
                </a:solidFill>
                <a:cs typeface="Arial" pitchFamily="34" charset="0"/>
              </a:rPr>
              <a:t>55</a:t>
            </a:r>
            <a:r>
              <a:rPr lang="en-US" baseline="30000" dirty="0" smtClean="0">
                <a:solidFill>
                  <a:prstClr val="white"/>
                </a:solidFill>
                <a:cs typeface="Arial" pitchFamily="34" charset="0"/>
              </a:rPr>
              <a:t>th</a:t>
            </a:r>
            <a:r>
              <a:rPr lang="en-US" dirty="0" smtClean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prstClr val="white"/>
                </a:solidFill>
                <a:cs typeface="Arial" pitchFamily="34" charset="0"/>
              </a:rPr>
              <a:t>ASH Annual Meeting</a:t>
            </a:r>
            <a:br>
              <a:rPr lang="en-US" dirty="0">
                <a:solidFill>
                  <a:prstClr val="white"/>
                </a:solidFill>
                <a:cs typeface="Arial" pitchFamily="34" charset="0"/>
              </a:rPr>
            </a:br>
            <a:r>
              <a:rPr lang="en-US" dirty="0">
                <a:solidFill>
                  <a:prstClr val="white"/>
                </a:solidFill>
                <a:cs typeface="Arial" pitchFamily="34" charset="0"/>
              </a:rPr>
              <a:t>Disclosure Statement</a:t>
            </a:r>
          </a:p>
        </p:txBody>
      </p:sp>
      <p:pic>
        <p:nvPicPr>
          <p:cNvPr id="9219" name="Picture 4" descr="ASH Logo - black highrez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"/>
            <a:ext cx="10318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Box 5"/>
          <p:cNvSpPr txBox="1">
            <a:spLocks noChangeArrowheads="1"/>
          </p:cNvSpPr>
          <p:nvPr/>
        </p:nvSpPr>
        <p:spPr bwMode="auto">
          <a:xfrm>
            <a:off x="685800" y="1447800"/>
            <a:ext cx="762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Ann LaCasce, MD, </a:t>
            </a:r>
            <a:r>
              <a:rPr lang="en-US" sz="32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MSc</a:t>
            </a:r>
            <a:endParaRPr lang="en-US" sz="2400" b="1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221" name="TextBox 6"/>
          <p:cNvSpPr txBox="1">
            <a:spLocks noChangeArrowheads="1"/>
          </p:cNvSpPr>
          <p:nvPr/>
        </p:nvSpPr>
        <p:spPr bwMode="auto">
          <a:xfrm>
            <a:off x="457200" y="2286000"/>
            <a:ext cx="7162800" cy="143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fontAlgn="base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Nothing to Disclose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7800" indent="-177800" fontAlgn="base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b="1" dirty="0">
              <a:solidFill>
                <a:prstClr val="black"/>
              </a:solidFill>
              <a:cs typeface="Arial" pitchFamily="34" charset="0"/>
            </a:endParaRPr>
          </a:p>
          <a:p>
            <a:pPr marL="177800" indent="-177800" fontAlgn="base">
              <a:spcBef>
                <a:spcPct val="0"/>
              </a:spcBef>
              <a:spcAft>
                <a:spcPts val="600"/>
              </a:spcAft>
            </a:pPr>
            <a:r>
              <a:rPr lang="en-US" b="1" u="sng" dirty="0">
                <a:solidFill>
                  <a:prstClr val="black"/>
                </a:solidFill>
                <a:cs typeface="Arial" pitchFamily="34" charset="0"/>
              </a:rPr>
              <a:t>Discussion of off-label </a:t>
            </a:r>
            <a:r>
              <a:rPr lang="en-US" b="1" u="sng" dirty="0" smtClean="0">
                <a:solidFill>
                  <a:prstClr val="black"/>
                </a:solidFill>
                <a:cs typeface="Arial" pitchFamily="34" charset="0"/>
              </a:rPr>
              <a:t>drug use</a:t>
            </a:r>
            <a:r>
              <a:rPr lang="en-US" b="1" dirty="0" smtClean="0">
                <a:solidFill>
                  <a:prstClr val="black"/>
                </a:solidFill>
                <a:cs typeface="Arial" pitchFamily="34" charset="0"/>
              </a:rPr>
              <a:t>:</a:t>
            </a: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 Not applicable</a:t>
            </a:r>
            <a:endParaRPr lang="en-US" b="1" dirty="0">
              <a:solidFill>
                <a:prstClr val="black"/>
              </a:solidFill>
              <a:cs typeface="Arial" pitchFamily="34" charset="0"/>
            </a:endParaRPr>
          </a:p>
          <a:p>
            <a:pPr marL="177800" indent="-177800" fontAlgn="base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3048000" y="304800"/>
            <a:ext cx="5410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white"/>
                </a:solidFill>
                <a:cs typeface="Arial" pitchFamily="34" charset="0"/>
              </a:rPr>
              <a:t>American Society of Hematology</a:t>
            </a:r>
            <a:br>
              <a:rPr lang="en-US" dirty="0">
                <a:solidFill>
                  <a:prstClr val="white"/>
                </a:solidFill>
                <a:cs typeface="Arial" pitchFamily="34" charset="0"/>
              </a:rPr>
            </a:br>
            <a:r>
              <a:rPr lang="en-US" dirty="0" smtClean="0">
                <a:solidFill>
                  <a:prstClr val="white"/>
                </a:solidFill>
                <a:cs typeface="Arial" pitchFamily="34" charset="0"/>
              </a:rPr>
              <a:t>55</a:t>
            </a:r>
            <a:r>
              <a:rPr lang="en-US" baseline="30000" dirty="0" smtClean="0">
                <a:solidFill>
                  <a:prstClr val="white"/>
                </a:solidFill>
                <a:cs typeface="Arial" pitchFamily="34" charset="0"/>
              </a:rPr>
              <a:t>th</a:t>
            </a:r>
            <a:r>
              <a:rPr lang="en-US" dirty="0" smtClean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prstClr val="white"/>
                </a:solidFill>
                <a:cs typeface="Arial" pitchFamily="34" charset="0"/>
              </a:rPr>
              <a:t>ASH Annual Meeting</a:t>
            </a:r>
            <a:br>
              <a:rPr lang="en-US" dirty="0">
                <a:solidFill>
                  <a:prstClr val="white"/>
                </a:solidFill>
                <a:cs typeface="Arial" pitchFamily="34" charset="0"/>
              </a:rPr>
            </a:br>
            <a:r>
              <a:rPr lang="en-US" dirty="0">
                <a:solidFill>
                  <a:prstClr val="white"/>
                </a:solidFill>
                <a:cs typeface="Arial" pitchFamily="34" charset="0"/>
              </a:rPr>
              <a:t>Disclosure Statement</a:t>
            </a:r>
          </a:p>
        </p:txBody>
      </p:sp>
      <p:pic>
        <p:nvPicPr>
          <p:cNvPr id="9219" name="Picture 4" descr="ASH Logo - black highrez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"/>
            <a:ext cx="10318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Box 5"/>
          <p:cNvSpPr txBox="1">
            <a:spLocks noChangeArrowheads="1"/>
          </p:cNvSpPr>
          <p:nvPr/>
        </p:nvSpPr>
        <p:spPr bwMode="auto">
          <a:xfrm>
            <a:off x="685800" y="1447800"/>
            <a:ext cx="762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Alison Loren, MD, MS</a:t>
            </a:r>
            <a:endParaRPr lang="en-US" sz="2400" b="1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221" name="TextBox 6"/>
          <p:cNvSpPr txBox="1">
            <a:spLocks noChangeArrowheads="1"/>
          </p:cNvSpPr>
          <p:nvPr/>
        </p:nvSpPr>
        <p:spPr bwMode="auto">
          <a:xfrm>
            <a:off x="457200" y="2286000"/>
            <a:ext cx="7162800" cy="143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fontAlgn="base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Nothing to disclose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7800" indent="-177800" fontAlgn="base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b="1" dirty="0">
              <a:solidFill>
                <a:prstClr val="black"/>
              </a:solidFill>
              <a:cs typeface="Arial" pitchFamily="34" charset="0"/>
            </a:endParaRPr>
          </a:p>
          <a:p>
            <a:pPr marL="177800" indent="-177800" fontAlgn="base">
              <a:spcBef>
                <a:spcPct val="0"/>
              </a:spcBef>
              <a:spcAft>
                <a:spcPts val="600"/>
              </a:spcAft>
            </a:pPr>
            <a:r>
              <a:rPr lang="en-US" b="1" u="sng" dirty="0">
                <a:solidFill>
                  <a:prstClr val="black"/>
                </a:solidFill>
                <a:cs typeface="Arial" pitchFamily="34" charset="0"/>
              </a:rPr>
              <a:t>Discussion of off-label </a:t>
            </a:r>
            <a:r>
              <a:rPr lang="en-US" b="1" u="sng" dirty="0" smtClean="0">
                <a:solidFill>
                  <a:prstClr val="black"/>
                </a:solidFill>
                <a:cs typeface="Arial" pitchFamily="34" charset="0"/>
              </a:rPr>
              <a:t>drug use</a:t>
            </a:r>
            <a:r>
              <a:rPr lang="en-US" b="1" dirty="0" smtClean="0">
                <a:solidFill>
                  <a:prstClr val="black"/>
                </a:solidFill>
                <a:cs typeface="Arial" pitchFamily="34" charset="0"/>
              </a:rPr>
              <a:t>:</a:t>
            </a: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 Not applicable</a:t>
            </a:r>
            <a:endParaRPr lang="en-US" b="1" dirty="0">
              <a:solidFill>
                <a:prstClr val="black"/>
              </a:solidFill>
              <a:cs typeface="Arial" pitchFamily="34" charset="0"/>
            </a:endParaRPr>
          </a:p>
          <a:p>
            <a:pPr marL="177800" indent="-177800" fontAlgn="base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3048000" y="304800"/>
            <a:ext cx="5410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white"/>
                </a:solidFill>
                <a:cs typeface="Arial" pitchFamily="34" charset="0"/>
              </a:rPr>
              <a:t>American Society of Hematology</a:t>
            </a:r>
            <a:br>
              <a:rPr lang="en-US" dirty="0">
                <a:solidFill>
                  <a:prstClr val="white"/>
                </a:solidFill>
                <a:cs typeface="Arial" pitchFamily="34" charset="0"/>
              </a:rPr>
            </a:br>
            <a:r>
              <a:rPr lang="en-US" dirty="0" smtClean="0">
                <a:solidFill>
                  <a:prstClr val="white"/>
                </a:solidFill>
                <a:cs typeface="Arial" pitchFamily="34" charset="0"/>
              </a:rPr>
              <a:t>55</a:t>
            </a:r>
            <a:r>
              <a:rPr lang="en-US" baseline="30000" dirty="0" smtClean="0">
                <a:solidFill>
                  <a:prstClr val="white"/>
                </a:solidFill>
                <a:cs typeface="Arial" pitchFamily="34" charset="0"/>
              </a:rPr>
              <a:t>th</a:t>
            </a:r>
            <a:r>
              <a:rPr lang="en-US" dirty="0" smtClean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prstClr val="white"/>
                </a:solidFill>
                <a:cs typeface="Arial" pitchFamily="34" charset="0"/>
              </a:rPr>
              <a:t>ASH Annual Meeting</a:t>
            </a:r>
            <a:br>
              <a:rPr lang="en-US" dirty="0">
                <a:solidFill>
                  <a:prstClr val="white"/>
                </a:solidFill>
                <a:cs typeface="Arial" pitchFamily="34" charset="0"/>
              </a:rPr>
            </a:br>
            <a:r>
              <a:rPr lang="en-US" dirty="0">
                <a:solidFill>
                  <a:prstClr val="white"/>
                </a:solidFill>
                <a:cs typeface="Arial" pitchFamily="34" charset="0"/>
              </a:rPr>
              <a:t>Disclosure Statement</a:t>
            </a:r>
          </a:p>
        </p:txBody>
      </p:sp>
      <p:pic>
        <p:nvPicPr>
          <p:cNvPr id="9219" name="Picture 4" descr="ASH Logo - black highrez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"/>
            <a:ext cx="10318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Box 5"/>
          <p:cNvSpPr txBox="1">
            <a:spLocks noChangeArrowheads="1"/>
          </p:cNvSpPr>
          <p:nvPr/>
        </p:nvSpPr>
        <p:spPr bwMode="auto">
          <a:xfrm>
            <a:off x="685800" y="1447800"/>
            <a:ext cx="762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Alice Ma, </a:t>
            </a:r>
            <a:r>
              <a:rPr lang="en-US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MD</a:t>
            </a:r>
            <a:endParaRPr lang="en-US" sz="2400" b="1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221" name="TextBox 6"/>
          <p:cNvSpPr txBox="1">
            <a:spLocks noChangeArrowheads="1"/>
          </p:cNvSpPr>
          <p:nvPr/>
        </p:nvSpPr>
        <p:spPr bwMode="auto">
          <a:xfrm>
            <a:off x="457200" y="2286000"/>
            <a:ext cx="7162800" cy="143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fontAlgn="base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Nothing to disclose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7800" indent="-177800" fontAlgn="base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b="1" dirty="0">
              <a:solidFill>
                <a:prstClr val="black"/>
              </a:solidFill>
              <a:cs typeface="Arial" pitchFamily="34" charset="0"/>
            </a:endParaRPr>
          </a:p>
          <a:p>
            <a:pPr marL="177800" indent="-177800" fontAlgn="base">
              <a:spcBef>
                <a:spcPct val="0"/>
              </a:spcBef>
              <a:spcAft>
                <a:spcPts val="600"/>
              </a:spcAft>
            </a:pPr>
            <a:r>
              <a:rPr lang="en-US" b="1" u="sng" dirty="0">
                <a:solidFill>
                  <a:prstClr val="black"/>
                </a:solidFill>
                <a:cs typeface="Arial" pitchFamily="34" charset="0"/>
              </a:rPr>
              <a:t>Discussion of off-label </a:t>
            </a:r>
            <a:r>
              <a:rPr lang="en-US" b="1" u="sng" dirty="0" smtClean="0">
                <a:solidFill>
                  <a:prstClr val="black"/>
                </a:solidFill>
                <a:cs typeface="Arial" pitchFamily="34" charset="0"/>
              </a:rPr>
              <a:t>drug use</a:t>
            </a:r>
            <a:r>
              <a:rPr lang="en-US" b="1" dirty="0" smtClean="0">
                <a:solidFill>
                  <a:prstClr val="black"/>
                </a:solidFill>
                <a:cs typeface="Arial" pitchFamily="34" charset="0"/>
              </a:rPr>
              <a:t>:</a:t>
            </a: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 Not applicable</a:t>
            </a:r>
            <a:endParaRPr lang="en-US" b="1" dirty="0">
              <a:solidFill>
                <a:prstClr val="black"/>
              </a:solidFill>
              <a:cs typeface="Arial" pitchFamily="34" charset="0"/>
            </a:endParaRPr>
          </a:p>
          <a:p>
            <a:pPr marL="177800" indent="-177800" fontAlgn="base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Save all emails relating to trainees, changes to the program, support, salary, grants – anything having to do with time or money.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Copy your program coordinator – s/he is paid to be more organized than you!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#1: The Email Trail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0880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In-person conversations between real live people are </a:t>
            </a:r>
            <a:r>
              <a:rPr lang="en-US" sz="4000" dirty="0"/>
              <a:t>best when dealing with sensitive or thorny issues. </a:t>
            </a:r>
            <a:endParaRPr lang="en-US" sz="4000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Avoid snarky text messages, emails that can be misconstrued – anything you would not want on a billboard should not be put into writing.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#2: Face-to-Face Meetings are 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9032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4000" dirty="0"/>
              <a:t>It is OK to have a didactic session explaining what the resident survey questions mean—and what the answers should </a:t>
            </a:r>
            <a:r>
              <a:rPr lang="en-US" sz="4000" dirty="0" smtClean="0"/>
              <a:t>be. </a:t>
            </a:r>
          </a:p>
          <a:p>
            <a:pPr marL="0" indent="0" algn="ctr">
              <a:buNone/>
            </a:pPr>
            <a:r>
              <a:rPr lang="en-US" sz="4000" dirty="0" smtClean="0"/>
              <a:t>Ditto </a:t>
            </a:r>
            <a:r>
              <a:rPr lang="en-US" sz="4000" dirty="0"/>
              <a:t>the faculty survey</a:t>
            </a:r>
            <a:r>
              <a:rPr lang="en-US" sz="4000" dirty="0" smtClean="0"/>
              <a:t>.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I</a:t>
            </a:r>
            <a:r>
              <a:rPr lang="en-US" dirty="0" smtClean="0"/>
              <a:t>t’s not cheating—it’s explaining. Trust us – no one else knows what Practice-Based Learning is!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#3: Being ACGME-Ready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4608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Know your DIO (Designated Institutional Official). This is the liaison between your health system’s training programs and the ACGME.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S/he is your friend, advocate, and advisor. Use the GME office for guidance when issues arise.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#4: The DIO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8332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000" dirty="0" smtClean="0"/>
              <a:t>You should also know and trust your Division Chief. Hide nothing from your Chief. Leverage his/her power </a:t>
            </a:r>
            <a:r>
              <a:rPr lang="en-US" sz="4000" dirty="0"/>
              <a:t>to help you effect change, particularly changes involving faculty. </a:t>
            </a:r>
            <a:endParaRPr lang="en-US" sz="4000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You </a:t>
            </a:r>
            <a:r>
              <a:rPr lang="en-US" dirty="0"/>
              <a:t>are the fellowship program director, not the faculty program director!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#5: Your Division Chief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30159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</TotalTime>
  <Words>552</Words>
  <Application>Microsoft Office PowerPoint</Application>
  <PresentationFormat>On-screen Show (4:3)</PresentationFormat>
  <Paragraphs>65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Concourse</vt:lpstr>
      <vt:lpstr>Equity</vt:lpstr>
      <vt:lpstr>1_Equity</vt:lpstr>
      <vt:lpstr>2_Equity</vt:lpstr>
      <vt:lpstr>Top Ten Pearls &amp; Pitfalls of Fellowship Program Directorship or, Things We Wish We’d Known Before We Started!</vt:lpstr>
      <vt:lpstr>Slide 2</vt:lpstr>
      <vt:lpstr>Slide 3</vt:lpstr>
      <vt:lpstr>Slide 4</vt:lpstr>
      <vt:lpstr>#1: The Email Trail</vt:lpstr>
      <vt:lpstr>#2: Face-to-Face Meetings are Key</vt:lpstr>
      <vt:lpstr>#3: Being ACGME-Ready</vt:lpstr>
      <vt:lpstr>#4: The DIO</vt:lpstr>
      <vt:lpstr>#5: Your Division Chief</vt:lpstr>
      <vt:lpstr>#6: Your Coordinator</vt:lpstr>
      <vt:lpstr>#7: Conflict Resolution</vt:lpstr>
      <vt:lpstr>#8: Your Colleagues</vt:lpstr>
      <vt:lpstr>#9: Your Fellows</vt:lpstr>
      <vt:lpstr>#10: Your Boundaries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Ten Pearls &amp; Pitfalls of Fellowship Program Directorship or, Things I Wish I’d Known Before I Started!</dc:title>
  <dc:creator>Alison</dc:creator>
  <cp:lastModifiedBy>kkomarinski</cp:lastModifiedBy>
  <cp:revision>7</cp:revision>
  <dcterms:created xsi:type="dcterms:W3CDTF">2013-11-03T18:57:34Z</dcterms:created>
  <dcterms:modified xsi:type="dcterms:W3CDTF">2013-12-02T15:18:12Z</dcterms:modified>
</cp:coreProperties>
</file>