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9" r:id="rId3"/>
    <p:sldId id="290" r:id="rId4"/>
    <p:sldId id="257" r:id="rId5"/>
    <p:sldId id="259" r:id="rId6"/>
    <p:sldId id="268" r:id="rId7"/>
    <p:sldId id="260" r:id="rId8"/>
    <p:sldId id="261" r:id="rId9"/>
    <p:sldId id="262" r:id="rId10"/>
    <p:sldId id="288" r:id="rId11"/>
    <p:sldId id="263" r:id="rId12"/>
    <p:sldId id="293" r:id="rId13"/>
    <p:sldId id="265" r:id="rId14"/>
    <p:sldId id="266" r:id="rId15"/>
    <p:sldId id="274" r:id="rId16"/>
    <p:sldId id="292" r:id="rId17"/>
    <p:sldId id="272" r:id="rId18"/>
    <p:sldId id="270" r:id="rId19"/>
    <p:sldId id="275" r:id="rId20"/>
    <p:sldId id="276" r:id="rId21"/>
    <p:sldId id="280" r:id="rId22"/>
    <p:sldId id="277" r:id="rId23"/>
    <p:sldId id="278" r:id="rId24"/>
    <p:sldId id="279" r:id="rId25"/>
    <p:sldId id="281" r:id="rId26"/>
    <p:sldId id="273" r:id="rId27"/>
    <p:sldId id="294"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86" autoAdjust="0"/>
    <p:restoredTop sz="94660"/>
  </p:normalViewPr>
  <p:slideViewPr>
    <p:cSldViewPr>
      <p:cViewPr>
        <p:scale>
          <a:sx n="33" d="100"/>
          <a:sy n="33" d="100"/>
        </p:scale>
        <p:origin x="-4212" y="-20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A5CE7-5D86-4131-B233-D3D1C1F46286}" type="datetimeFigureOut">
              <a:rPr lang="en-US" smtClean="0"/>
              <a:pPr/>
              <a:t>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1B316-D304-482C-90DA-E79DB9BEC3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More concretely, they …</a:t>
            </a:r>
          </a:p>
          <a:p>
            <a:pPr eaLnBrk="1" hangingPunct="1">
              <a:spcBef>
                <a:spcPct val="0"/>
              </a:spcBef>
            </a:pPr>
            <a:endParaRPr lang="en-US" smtClean="0">
              <a:latin typeface="Arial" charset="0"/>
            </a:endParaRPr>
          </a:p>
          <a:p>
            <a:pPr eaLnBrk="1" hangingPunct="1">
              <a:spcBef>
                <a:spcPct val="0"/>
              </a:spcBef>
              <a:buFontTx/>
              <a:buChar char="•"/>
            </a:pPr>
            <a:r>
              <a:rPr lang="en-US" smtClean="0">
                <a:latin typeface="Arial" charset="0"/>
              </a:rPr>
              <a:t>Part of the essential work for qualified professional</a:t>
            </a:r>
          </a:p>
          <a:p>
            <a:pPr eaLnBrk="1" hangingPunct="1">
              <a:spcBef>
                <a:spcPct val="0"/>
              </a:spcBef>
              <a:buFontTx/>
              <a:buChar char="•"/>
            </a:pPr>
            <a:r>
              <a:rPr lang="en-US" smtClean="0">
                <a:latin typeface="Arial" charset="0"/>
              </a:rPr>
              <a:t>Requires specific knowledge, skill, attitude</a:t>
            </a:r>
          </a:p>
          <a:p>
            <a:pPr eaLnBrk="1" hangingPunct="1">
              <a:spcBef>
                <a:spcPct val="0"/>
              </a:spcBef>
              <a:buFontTx/>
              <a:buChar char="•"/>
            </a:pPr>
            <a:r>
              <a:rPr lang="en-US" smtClean="0">
                <a:latin typeface="Arial" charset="0"/>
              </a:rPr>
              <a:t>Acquired though training </a:t>
            </a:r>
          </a:p>
          <a:p>
            <a:pPr eaLnBrk="1" hangingPunct="1">
              <a:spcBef>
                <a:spcPct val="0"/>
              </a:spcBef>
              <a:buFontTx/>
              <a:buChar char="•"/>
            </a:pPr>
            <a:r>
              <a:rPr lang="en-US" smtClean="0">
                <a:latin typeface="Arial" charset="0"/>
              </a:rPr>
              <a:t>Leads to a recognized output</a:t>
            </a:r>
          </a:p>
          <a:p>
            <a:pPr eaLnBrk="1" hangingPunct="1">
              <a:spcBef>
                <a:spcPct val="0"/>
              </a:spcBef>
              <a:buFontTx/>
              <a:buChar char="•"/>
            </a:pPr>
            <a:r>
              <a:rPr lang="en-US" smtClean="0">
                <a:latin typeface="Arial" charset="0"/>
              </a:rPr>
              <a:t>Observable and measurable</a:t>
            </a:r>
          </a:p>
          <a:p>
            <a:pPr eaLnBrk="1" hangingPunct="1">
              <a:spcBef>
                <a:spcPct val="0"/>
              </a:spcBef>
              <a:buFontTx/>
              <a:buChar char="•"/>
            </a:pPr>
            <a:r>
              <a:rPr lang="en-US" smtClean="0">
                <a:latin typeface="Arial" charset="0"/>
              </a:rPr>
              <a:t>Reflects the competencies expected (competencies – the things that they are able to do) </a:t>
            </a:r>
          </a:p>
          <a:p>
            <a:pPr eaLnBrk="1" hangingPunct="1">
              <a:spcBef>
                <a:spcPct val="0"/>
              </a:spcBef>
              <a:buFontTx/>
              <a:buChar char="•"/>
            </a:pPr>
            <a:endParaRPr lang="en-US" smtClean="0">
              <a:latin typeface="Arial" charset="0"/>
            </a:endParaRPr>
          </a:p>
          <a:p>
            <a:pPr eaLnBrk="1" hangingPunct="1">
              <a:spcBef>
                <a:spcPct val="0"/>
              </a:spcBef>
            </a:pPr>
            <a:r>
              <a:rPr lang="en-US" smtClean="0">
                <a:latin typeface="Arial" charset="0"/>
              </a:rPr>
              <a:t>Remember back to Daisy’s slides … the Milestones link to the EPA’s using these last two bullets which we will talk about in just a little bit.</a:t>
            </a:r>
          </a:p>
          <a:p>
            <a:pPr eaLnBrk="1" hangingPunct="1">
              <a:spcBef>
                <a:spcPct val="0"/>
              </a:spcBef>
              <a:buFontTx/>
              <a:buChar char="•"/>
            </a:pPr>
            <a:endParaRPr lang="en-US" smtClean="0">
              <a:latin typeface="Arial" charset="0"/>
            </a:endParaRPr>
          </a:p>
          <a:p>
            <a:pPr eaLnBrk="1" hangingPunct="1">
              <a:spcBef>
                <a:spcPct val="0"/>
              </a:spcBef>
            </a:pPr>
            <a:r>
              <a:rPr lang="en-US" smtClean="0">
                <a:latin typeface="Arial" charset="0"/>
              </a:rPr>
              <a:t>Also important to note that the EPA’s together constitute the core of the profession – emphasize together</a:t>
            </a:r>
          </a:p>
          <a:p>
            <a:pPr eaLnBrk="1" hangingPunct="1">
              <a:spcBef>
                <a:spcPct val="0"/>
              </a:spcBef>
            </a:pPr>
            <a:endParaRPr lang="en-US" smtClean="0">
              <a:latin typeface="Arial" charset="0"/>
            </a:endParaRPr>
          </a:p>
          <a:p>
            <a:pPr eaLnBrk="1" hangingPunct="1">
              <a:spcBef>
                <a:spcPct val="0"/>
              </a:spcBef>
            </a:pPr>
            <a:r>
              <a:rPr lang="en-US" smtClean="0"/>
              <a:t>Consider these criteria when reviewing some examples of what I think are EPA’s.</a:t>
            </a:r>
          </a:p>
          <a:p>
            <a:pPr eaLnBrk="1" hangingPunct="1">
              <a:spcBef>
                <a:spcPct val="0"/>
              </a:spcBef>
            </a:pPr>
            <a:endParaRPr lang="en-US" smtClean="0">
              <a:latin typeface="Arial" charset="0"/>
            </a:endParaRP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222402" indent="-36773751"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48650" eaLnBrk="0" fontAlgn="base" hangingPunct="0">
              <a:spcBef>
                <a:spcPct val="0"/>
              </a:spcBef>
              <a:spcAft>
                <a:spcPct val="0"/>
              </a:spcAft>
              <a:defRPr sz="2400">
                <a:solidFill>
                  <a:schemeClr val="tx1"/>
                </a:solidFill>
                <a:latin typeface="Arial" charset="0"/>
                <a:ea typeface="ＭＳ Ｐゴシック" pitchFamily="-1" charset="-128"/>
              </a:defRPr>
            </a:lvl6pPr>
            <a:lvl7pPr marL="897301" eaLnBrk="0" fontAlgn="base" hangingPunct="0">
              <a:spcBef>
                <a:spcPct val="0"/>
              </a:spcBef>
              <a:spcAft>
                <a:spcPct val="0"/>
              </a:spcAft>
              <a:defRPr sz="2400">
                <a:solidFill>
                  <a:schemeClr val="tx1"/>
                </a:solidFill>
                <a:latin typeface="Arial" charset="0"/>
                <a:ea typeface="ＭＳ Ｐゴシック" pitchFamily="-1" charset="-128"/>
              </a:defRPr>
            </a:lvl7pPr>
            <a:lvl8pPr marL="1345951" eaLnBrk="0" fontAlgn="base" hangingPunct="0">
              <a:spcBef>
                <a:spcPct val="0"/>
              </a:spcBef>
              <a:spcAft>
                <a:spcPct val="0"/>
              </a:spcAft>
              <a:defRPr sz="2400">
                <a:solidFill>
                  <a:schemeClr val="tx1"/>
                </a:solidFill>
                <a:latin typeface="Arial" charset="0"/>
                <a:ea typeface="ＭＳ Ｐゴシック" pitchFamily="-1" charset="-128"/>
              </a:defRPr>
            </a:lvl8pPr>
            <a:lvl9pPr marL="1794601"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E1223CE-51A4-462A-A3F0-77B86EE780BD}" type="slidenum">
              <a:rPr lang="en-US" sz="1200"/>
              <a:pPr eaLnBrk="1" hangingPunct="1"/>
              <a:t>22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BF8355-1CED-4272-BB21-BC3A2C1B54A7}"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F8355-1CED-4272-BB21-BC3A2C1B54A7}"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F8355-1CED-4272-BB21-BC3A2C1B54A7}"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F8355-1CED-4272-BB21-BC3A2C1B54A7}"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F8355-1CED-4272-BB21-BC3A2C1B54A7}"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BF8355-1CED-4272-BB21-BC3A2C1B54A7}"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BF8355-1CED-4272-BB21-BC3A2C1B54A7}" type="datetimeFigureOut">
              <a:rPr lang="en-US" smtClean="0"/>
              <a:pPr/>
              <a:t>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BF8355-1CED-4272-BB21-BC3A2C1B54A7}" type="datetimeFigureOut">
              <a:rPr lang="en-US" smtClean="0"/>
              <a:pPr/>
              <a:t>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F8355-1CED-4272-BB21-BC3A2C1B54A7}" type="datetimeFigureOut">
              <a:rPr lang="en-US" smtClean="0"/>
              <a:pPr/>
              <a:t>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F8355-1CED-4272-BB21-BC3A2C1B54A7}"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F8355-1CED-4272-BB21-BC3A2C1B54A7}"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BD7DE-BE78-4268-B857-26A1927FD5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F8355-1CED-4272-BB21-BC3A2C1B54A7}" type="datetimeFigureOut">
              <a:rPr lang="en-US" smtClean="0"/>
              <a:pPr/>
              <a:t>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BD7DE-BE78-4268-B857-26A1927FD5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ASH Training Directors’ Workshop</a:t>
            </a:r>
            <a:br>
              <a:rPr lang="en-US" dirty="0" smtClean="0"/>
            </a:br>
            <a:r>
              <a:rPr lang="en-US" dirty="0" smtClean="0"/>
              <a:t>“Milestones in Graduate Medical Education”</a:t>
            </a:r>
            <a:br>
              <a:rPr lang="en-US" dirty="0" smtClean="0"/>
            </a:br>
            <a:r>
              <a:rPr lang="en-US" dirty="0" smtClean="0"/>
              <a:t>Dec 7. 2012</a:t>
            </a:r>
            <a:br>
              <a:rPr lang="en-US" dirty="0" smtClean="0"/>
            </a:b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Lee Berkowitz, MD</a:t>
            </a:r>
          </a:p>
          <a:p>
            <a:r>
              <a:rPr lang="en-US" dirty="0" smtClean="0"/>
              <a:t>UNC – Chapel Hill</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a:t>
            </a:r>
            <a:endParaRPr lang="en-US" dirty="0"/>
          </a:p>
        </p:txBody>
      </p:sp>
      <p:sp>
        <p:nvSpPr>
          <p:cNvPr id="3" name="Content Placeholder 2"/>
          <p:cNvSpPr>
            <a:spLocks noGrp="1"/>
          </p:cNvSpPr>
          <p:nvPr>
            <p:ph idx="1"/>
          </p:nvPr>
        </p:nvSpPr>
        <p:spPr/>
        <p:txBody>
          <a:bodyPr/>
          <a:lstStyle/>
          <a:p>
            <a:r>
              <a:rPr lang="en-US" dirty="0" smtClean="0"/>
              <a:t>Program Information form – PIF</a:t>
            </a:r>
          </a:p>
          <a:p>
            <a:r>
              <a:rPr lang="en-US" dirty="0" smtClean="0"/>
              <a:t>Residency survey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Problems/Issues</a:t>
            </a:r>
            <a:endParaRPr lang="en-US" dirty="0"/>
          </a:p>
        </p:txBody>
      </p:sp>
      <p:sp>
        <p:nvSpPr>
          <p:cNvPr id="3" name="Content Placeholder 2"/>
          <p:cNvSpPr>
            <a:spLocks noGrp="1"/>
          </p:cNvSpPr>
          <p:nvPr>
            <p:ph idx="1"/>
          </p:nvPr>
        </p:nvSpPr>
        <p:spPr/>
        <p:txBody>
          <a:bodyPr/>
          <a:lstStyle/>
          <a:p>
            <a:r>
              <a:rPr lang="en-US" dirty="0" smtClean="0"/>
              <a:t>Misunderstanding of terms</a:t>
            </a:r>
          </a:p>
          <a:p>
            <a:r>
              <a:rPr lang="en-US" dirty="0" smtClean="0"/>
              <a:t>Generalization of evaluations</a:t>
            </a:r>
          </a:p>
          <a:p>
            <a:r>
              <a:rPr lang="en-US" dirty="0" smtClean="0"/>
              <a:t>Not relevant to faculty and residents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noFill/>
          <a:ln>
            <a:miter lim="800000"/>
            <a:headEnd/>
            <a:tailEnd/>
          </a:ln>
        </p:spPr>
        <p:txBody>
          <a:bodyPr/>
          <a:lstStyle/>
          <a:p>
            <a:fld id="{4D8E92D5-1E80-4319-9F7A-C0B9A06E4451}" type="slidenum">
              <a:rPr lang="en-US">
                <a:solidFill>
                  <a:srgbClr val="B5A788"/>
                </a:solidFill>
                <a:latin typeface="Gill Sans MT" pitchFamily="-1" charset="0"/>
              </a:rPr>
              <a:pPr/>
              <a:t>12</a:t>
            </a:fld>
            <a:endParaRPr lang="en-US">
              <a:solidFill>
                <a:srgbClr val="B5A788"/>
              </a:solidFill>
              <a:latin typeface="Gill Sans MT" pitchFamily="-1" charset="0"/>
            </a:endParaRPr>
          </a:p>
        </p:txBody>
      </p:sp>
      <p:pic>
        <p:nvPicPr>
          <p:cNvPr id="43011" name="Picture 2"/>
          <p:cNvPicPr>
            <a:picLocks noChangeAspect="1" noChangeArrowheads="1"/>
          </p:cNvPicPr>
          <p:nvPr/>
        </p:nvPicPr>
        <p:blipFill>
          <a:blip r:embed="rId2" cstate="print"/>
          <a:srcRect/>
          <a:stretch>
            <a:fillRect/>
          </a:stretch>
        </p:blipFill>
        <p:spPr bwMode="auto">
          <a:xfrm>
            <a:off x="0" y="66675"/>
            <a:ext cx="9074150" cy="5953125"/>
          </a:xfrm>
          <a:prstGeom prst="rect">
            <a:avLst/>
          </a:prstGeom>
          <a:noFill/>
          <a:ln w="9525">
            <a:noFill/>
            <a:miter lim="800000"/>
            <a:headEnd/>
            <a:tailEnd/>
          </a:ln>
        </p:spPr>
      </p:pic>
      <p:sp>
        <p:nvSpPr>
          <p:cNvPr id="43012" name="Text Box 4"/>
          <p:cNvSpPr txBox="1">
            <a:spLocks noChangeArrowheads="1"/>
          </p:cNvSpPr>
          <p:nvPr/>
        </p:nvSpPr>
        <p:spPr bwMode="auto">
          <a:xfrm>
            <a:off x="5638800" y="6243638"/>
            <a:ext cx="3422650" cy="400050"/>
          </a:xfrm>
          <a:prstGeom prst="rect">
            <a:avLst/>
          </a:prstGeom>
          <a:noFill/>
          <a:ln w="9525">
            <a:noFill/>
            <a:miter lim="800000"/>
            <a:headEnd/>
            <a:tailEnd/>
          </a:ln>
        </p:spPr>
        <p:txBody>
          <a:bodyPr wrap="none">
            <a:spAutoFit/>
          </a:bodyPr>
          <a:lstStyle/>
          <a:p>
            <a:r>
              <a:rPr lang="en-US" sz="2000" i="1">
                <a:latin typeface="Calibri" pitchFamily="-1" charset="0"/>
              </a:rPr>
              <a:t>J Grad Med Educ</a:t>
            </a:r>
            <a:r>
              <a:rPr lang="en-US" sz="2000">
                <a:latin typeface="Calibri" pitchFamily="-1" charset="0"/>
              </a:rPr>
              <a:t>. 2009; 1: 5-20.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Milestones</a:t>
            </a:r>
            <a:endParaRPr lang="en-US" dirty="0"/>
          </a:p>
        </p:txBody>
      </p:sp>
      <p:sp>
        <p:nvSpPr>
          <p:cNvPr id="3" name="Content Placeholder 2"/>
          <p:cNvSpPr>
            <a:spLocks noGrp="1"/>
          </p:cNvSpPr>
          <p:nvPr>
            <p:ph idx="1"/>
          </p:nvPr>
        </p:nvSpPr>
        <p:spPr/>
        <p:txBody>
          <a:bodyPr/>
          <a:lstStyle/>
          <a:p>
            <a:pPr>
              <a:buNone/>
            </a:pPr>
            <a:r>
              <a:rPr lang="en-US" dirty="0" smtClean="0"/>
              <a:t>“ The milestones would explicate the 6 ACGME general competencies by describing a developmental progression of observable behaviors. Programs would use the milestones to provide more specific feedback and evaluation to residents and ensure that they acquire the necessary knowledge, skills, and attitudes for advancing in the program and entering the next phase of their careers.”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Milestones - Methods</a:t>
            </a:r>
            <a:endParaRPr lang="en-US" dirty="0"/>
          </a:p>
        </p:txBody>
      </p:sp>
      <p:sp>
        <p:nvSpPr>
          <p:cNvPr id="3" name="Content Placeholder 2"/>
          <p:cNvSpPr>
            <a:spLocks noGrp="1"/>
          </p:cNvSpPr>
          <p:nvPr>
            <p:ph idx="1"/>
          </p:nvPr>
        </p:nvSpPr>
        <p:spPr/>
        <p:txBody>
          <a:bodyPr/>
          <a:lstStyle/>
          <a:p>
            <a:r>
              <a:rPr lang="en-US" dirty="0" smtClean="0"/>
              <a:t>“The ABIM and ACGME convened a 33 member milestones task force composed of program directors, experts in evaluation and quality, and representatives of internal medicine stakeholder organizations…”</a:t>
            </a:r>
          </a:p>
          <a:p>
            <a:r>
              <a:rPr lang="en-US" dirty="0" smtClean="0"/>
              <a:t>“ Calibrated the milestones to </a:t>
            </a:r>
            <a:r>
              <a:rPr lang="en-US" smtClean="0"/>
              <a:t>achieve competency”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Medicine Milestones</a:t>
            </a:r>
            <a:endParaRPr lang="en-US" dirty="0"/>
          </a:p>
        </p:txBody>
      </p:sp>
      <p:sp>
        <p:nvSpPr>
          <p:cNvPr id="3" name="Content Placeholder 2"/>
          <p:cNvSpPr>
            <a:spLocks noGrp="1"/>
          </p:cNvSpPr>
          <p:nvPr>
            <p:ph idx="1"/>
          </p:nvPr>
        </p:nvSpPr>
        <p:spPr/>
        <p:txBody>
          <a:bodyPr/>
          <a:lstStyle/>
          <a:p>
            <a:r>
              <a:rPr lang="en-US" dirty="0" smtClean="0"/>
              <a:t>142 Milestones under 6 ACGME Core Competencies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fld id="{8A3CCD2F-D6C6-480C-9724-F822A2A82534}" type="slidenum">
              <a:rPr lang="en-US"/>
              <a:pPr/>
              <a:t>16</a:t>
            </a:fld>
            <a:endParaRPr lang="en-US"/>
          </a:p>
        </p:txBody>
      </p:sp>
      <p:pic>
        <p:nvPicPr>
          <p:cNvPr id="44036" name="Picture 3"/>
          <p:cNvPicPr>
            <a:picLocks noChangeAspect="1" noChangeArrowheads="1"/>
          </p:cNvPicPr>
          <p:nvPr/>
        </p:nvPicPr>
        <p:blipFill>
          <a:blip r:embed="rId2" cstate="print"/>
          <a:srcRect/>
          <a:stretch>
            <a:fillRect/>
          </a:stretch>
        </p:blipFill>
        <p:spPr bwMode="auto">
          <a:xfrm>
            <a:off x="-152400" y="0"/>
            <a:ext cx="9537700" cy="6275388"/>
          </a:xfrm>
          <a:prstGeom prst="rect">
            <a:avLst/>
          </a:prstGeom>
          <a:noFill/>
          <a:ln w="9525">
            <a:noFill/>
            <a:miter lim="800000"/>
            <a:headEnd/>
            <a:tailEnd/>
          </a:ln>
        </p:spPr>
      </p:pic>
      <p:sp>
        <p:nvSpPr>
          <p:cNvPr id="6" name="Rectangle 8"/>
          <p:cNvSpPr>
            <a:spLocks noChangeArrowheads="1"/>
          </p:cNvSpPr>
          <p:nvPr/>
        </p:nvSpPr>
        <p:spPr bwMode="auto">
          <a:xfrm>
            <a:off x="1651000" y="3138488"/>
            <a:ext cx="5816600" cy="1128712"/>
          </a:xfrm>
          <a:prstGeom prst="rect">
            <a:avLst/>
          </a:prstGeom>
          <a:noFill/>
          <a:ln w="50800">
            <a:solidFill>
              <a:schemeClr val="accent5">
                <a:lumMod val="50000"/>
              </a:schemeClr>
            </a:solidFill>
            <a:miter lim="800000"/>
            <a:headEnd/>
            <a:tailEnd/>
          </a:ln>
          <a:effectLst/>
        </p:spPr>
        <p:txBody>
          <a:bodyPr wrap="none" anchor="ctr"/>
          <a:lstStyle/>
          <a:p>
            <a:pPr fontAlgn="auto">
              <a:spcBef>
                <a:spcPts val="0"/>
              </a:spcBef>
              <a:spcAft>
                <a:spcPts val="0"/>
              </a:spcAft>
              <a:defRPr/>
            </a:pPr>
            <a:endParaRPr lang="en-US">
              <a:latin typeface="Arial" pitchFamily="-1" charset="0"/>
              <a:ea typeface="+mn-ea"/>
              <a:cs typeface="ＭＳ Ｐゴシック" pitchFamily="-1" charset="-128"/>
            </a:endParaRPr>
          </a:p>
        </p:txBody>
      </p:sp>
      <p:sp>
        <p:nvSpPr>
          <p:cNvPr id="7" name="Oval 3"/>
          <p:cNvSpPr>
            <a:spLocks noChangeArrowheads="1"/>
          </p:cNvSpPr>
          <p:nvPr/>
        </p:nvSpPr>
        <p:spPr bwMode="auto">
          <a:xfrm>
            <a:off x="5600700" y="501650"/>
            <a:ext cx="1638300" cy="514350"/>
          </a:xfrm>
          <a:prstGeom prst="ellipse">
            <a:avLst/>
          </a:prstGeom>
          <a:noFill/>
          <a:ln w="50800">
            <a:solidFill>
              <a:schemeClr val="accent5">
                <a:lumMod val="50000"/>
              </a:schemeClr>
            </a:solidFill>
            <a:round/>
            <a:headEnd/>
            <a:tailEnd/>
          </a:ln>
          <a:effectLst/>
        </p:spPr>
        <p:txBody>
          <a:bodyPr wrap="none" anchor="ctr"/>
          <a:lstStyle/>
          <a:p>
            <a:pPr fontAlgn="auto">
              <a:spcBef>
                <a:spcPts val="0"/>
              </a:spcBef>
              <a:spcAft>
                <a:spcPts val="0"/>
              </a:spcAft>
              <a:defRPr/>
            </a:pPr>
            <a:endParaRPr lang="en-US">
              <a:latin typeface="Arial" pitchFamily="-1" charset="0"/>
              <a:ea typeface="+mn-ea"/>
              <a:cs typeface="ＭＳ Ｐゴシック" pitchFamily="-1"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4000" cy="570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14400"/>
            <a:ext cx="16230600" cy="259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Milestones</a:t>
            </a:r>
            <a:endParaRPr lang="en-US" dirty="0"/>
          </a:p>
        </p:txBody>
      </p:sp>
      <p:sp>
        <p:nvSpPr>
          <p:cNvPr id="3" name="Content Placeholder 2"/>
          <p:cNvSpPr>
            <a:spLocks noGrp="1"/>
          </p:cNvSpPr>
          <p:nvPr>
            <p:ph idx="1"/>
          </p:nvPr>
        </p:nvSpPr>
        <p:spPr/>
        <p:txBody>
          <a:bodyPr/>
          <a:lstStyle/>
          <a:p>
            <a:r>
              <a:rPr lang="en-US" dirty="0" smtClean="0"/>
              <a:t>Too Many</a:t>
            </a:r>
          </a:p>
          <a:p>
            <a:r>
              <a:rPr lang="en-US" dirty="0" smtClean="0"/>
              <a:t>More check box than synthetic</a:t>
            </a:r>
          </a:p>
          <a:p>
            <a:r>
              <a:rPr lang="en-US" dirty="0" smtClean="0"/>
              <a:t>Time frames</a:t>
            </a:r>
          </a:p>
          <a:p>
            <a:r>
              <a:rPr lang="en-US" dirty="0" smtClean="0"/>
              <a:t>Evaluation strategies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Berkowitz</a:t>
            </a:r>
            <a:endParaRPr lang="en-US" dirty="0"/>
          </a:p>
        </p:txBody>
      </p:sp>
      <p:sp>
        <p:nvSpPr>
          <p:cNvPr id="3" name="Content Placeholder 2"/>
          <p:cNvSpPr>
            <a:spLocks noGrp="1"/>
          </p:cNvSpPr>
          <p:nvPr>
            <p:ph idx="1"/>
          </p:nvPr>
        </p:nvSpPr>
        <p:spPr/>
        <p:txBody>
          <a:bodyPr/>
          <a:lstStyle/>
          <a:p>
            <a:r>
              <a:rPr lang="en-US" dirty="0" smtClean="0"/>
              <a:t>No financial conflicts of interest to disclose</a:t>
            </a:r>
          </a:p>
          <a:p>
            <a:r>
              <a:rPr lang="en-US" dirty="0" smtClean="0"/>
              <a:t>Board of Directors- ABIM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57200" y="1371600"/>
            <a:ext cx="4038600" cy="4525963"/>
          </a:xfrm>
        </p:spPr>
        <p:txBody>
          <a:bodyPr>
            <a:normAutofit lnSpcReduction="10000"/>
          </a:bodyPr>
          <a:lstStyle/>
          <a:p>
            <a:endParaRPr lang="en-US" dirty="0" smtClean="0"/>
          </a:p>
          <a:p>
            <a:endParaRPr lang="en-US" dirty="0"/>
          </a:p>
          <a:p>
            <a:endParaRPr lang="en-US" dirty="0" smtClean="0"/>
          </a:p>
          <a:p>
            <a:endParaRPr lang="en-US" dirty="0"/>
          </a:p>
          <a:p>
            <a:pPr marL="0" indent="0">
              <a:buNone/>
            </a:pPr>
            <a:endParaRPr lang="en-US" dirty="0" smtClean="0"/>
          </a:p>
          <a:p>
            <a:r>
              <a:rPr lang="en-US" dirty="0" smtClean="0"/>
              <a:t>Other IM stakeholders in education community have similar structures and initiatives</a:t>
            </a:r>
            <a:endParaRPr lang="en-US" dirty="0"/>
          </a:p>
        </p:txBody>
      </p:sp>
      <p:pic>
        <p:nvPicPr>
          <p:cNvPr id="2" name="Picture 8" descr="Alliance for Academic Internal Medic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676400"/>
            <a:ext cx="3505200" cy="73172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dirty="0" smtClean="0"/>
              <a:t>AAIM Education Redesign</a:t>
            </a:r>
            <a:endParaRPr lang="en-US" dirty="0"/>
          </a:p>
        </p:txBody>
      </p:sp>
      <p:sp>
        <p:nvSpPr>
          <p:cNvPr id="15" name="Content Placeholder 14"/>
          <p:cNvSpPr>
            <a:spLocks noGrp="1"/>
          </p:cNvSpPr>
          <p:nvPr>
            <p:ph sz="half" idx="2"/>
          </p:nvPr>
        </p:nvSpPr>
        <p:spPr/>
        <p:txBody>
          <a:bodyPr>
            <a:normAutofit lnSpcReduction="10000"/>
          </a:bodyPr>
          <a:lstStyle/>
          <a:p>
            <a:r>
              <a:rPr lang="en-US" dirty="0" smtClean="0"/>
              <a:t>Educate membership regarding CBME especially external activities</a:t>
            </a:r>
          </a:p>
          <a:p>
            <a:endParaRPr lang="en-US" dirty="0"/>
          </a:p>
          <a:p>
            <a:r>
              <a:rPr lang="en-US" dirty="0" smtClean="0"/>
              <a:t>Assist membership to achieve necessary and meaningful change in relation to changing educational landscape</a:t>
            </a:r>
          </a:p>
        </p:txBody>
      </p:sp>
    </p:spTree>
    <p:extLst>
      <p:ext uri="{BB962C8B-B14F-4D97-AF65-F5344CB8AC3E}">
        <p14:creationId xmlns="" xmlns:p14="http://schemas.microsoft.com/office/powerpoint/2010/main" val="789007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Entrustable</a:t>
            </a:r>
            <a:r>
              <a:rPr lang="en-US" dirty="0" smtClean="0"/>
              <a:t> Educational Activities</a:t>
            </a:r>
            <a:endParaRPr lang="en-US" dirty="0"/>
          </a:p>
        </p:txBody>
      </p:sp>
      <p:sp>
        <p:nvSpPr>
          <p:cNvPr id="3" name="Content Placeholder 2"/>
          <p:cNvSpPr>
            <a:spLocks noGrp="1"/>
          </p:cNvSpPr>
          <p:nvPr>
            <p:ph idx="1"/>
          </p:nvPr>
        </p:nvSpPr>
        <p:spPr/>
        <p:txBody>
          <a:bodyPr/>
          <a:lstStyle/>
          <a:p>
            <a:r>
              <a:rPr lang="en-US" dirty="0" smtClean="0"/>
              <a:t>Aka  EPA’s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fontAlgn="auto" hangingPunct="1">
              <a:spcAft>
                <a:spcPts val="0"/>
              </a:spcAft>
              <a:defRPr/>
            </a:pPr>
            <a:r>
              <a:rPr lang="en-US" sz="3900" dirty="0" smtClean="0">
                <a:effectLst>
                  <a:outerShdw blurRad="38100" dist="38100" dir="2700000" algn="tl">
                    <a:srgbClr val="C0C0C0"/>
                  </a:outerShdw>
                </a:effectLst>
                <a:latin typeface="Gill Sans MT" pitchFamily="34" charset="0"/>
                <a:ea typeface="ＭＳ Ｐゴシック" pitchFamily="-109" charset="-128"/>
              </a:rPr>
              <a:t>An </a:t>
            </a:r>
            <a:r>
              <a:rPr lang="en-US" sz="3900" dirty="0" err="1" smtClean="0">
                <a:effectLst>
                  <a:outerShdw blurRad="38100" dist="38100" dir="2700000" algn="tl">
                    <a:srgbClr val="C0C0C0"/>
                  </a:outerShdw>
                </a:effectLst>
                <a:latin typeface="Gill Sans MT" pitchFamily="34" charset="0"/>
                <a:ea typeface="ＭＳ Ｐゴシック" pitchFamily="-109" charset="-128"/>
              </a:rPr>
              <a:t>Entrustable</a:t>
            </a:r>
            <a:r>
              <a:rPr lang="en-US" sz="3900" dirty="0" smtClean="0">
                <a:effectLst>
                  <a:outerShdw blurRad="38100" dist="38100" dir="2700000" algn="tl">
                    <a:srgbClr val="C0C0C0"/>
                  </a:outerShdw>
                </a:effectLst>
                <a:latin typeface="Gill Sans MT" pitchFamily="34" charset="0"/>
                <a:ea typeface="ＭＳ Ｐゴシック" pitchFamily="-109" charset="-128"/>
              </a:rPr>
              <a:t> Professional Activity</a:t>
            </a:r>
          </a:p>
        </p:txBody>
      </p:sp>
      <p:sp>
        <p:nvSpPr>
          <p:cNvPr id="80899" name="Rectangle 3"/>
          <p:cNvSpPr>
            <a:spLocks noGrp="1" noChangeArrowheads="1"/>
          </p:cNvSpPr>
          <p:nvPr>
            <p:ph idx="1"/>
          </p:nvPr>
        </p:nvSpPr>
        <p:spPr/>
        <p:txBody>
          <a:bodyPr>
            <a:normAutofit/>
          </a:bodyPr>
          <a:lstStyle/>
          <a:p>
            <a:pPr eaLnBrk="1" hangingPunct="1"/>
            <a:r>
              <a:rPr lang="en-US" sz="2600" dirty="0" smtClean="0"/>
              <a:t>Part of essential work for a qualified professional</a:t>
            </a:r>
          </a:p>
          <a:p>
            <a:pPr eaLnBrk="1" hangingPunct="1"/>
            <a:r>
              <a:rPr lang="en-US" sz="2600" dirty="0" smtClean="0"/>
              <a:t>Requires specific knowledge, skill, attitude</a:t>
            </a:r>
          </a:p>
          <a:p>
            <a:pPr eaLnBrk="1" hangingPunct="1"/>
            <a:r>
              <a:rPr lang="en-US" sz="2600" dirty="0" smtClean="0"/>
              <a:t>Acquired through training</a:t>
            </a:r>
          </a:p>
          <a:p>
            <a:pPr eaLnBrk="1" hangingPunct="1"/>
            <a:r>
              <a:rPr lang="en-US" sz="2600" dirty="0" smtClean="0"/>
              <a:t>Leads to recognized output</a:t>
            </a:r>
          </a:p>
          <a:p>
            <a:pPr eaLnBrk="1" hangingPunct="1"/>
            <a:r>
              <a:rPr lang="en-US" sz="2600" dirty="0" smtClean="0"/>
              <a:t>Observable and measureable, leading to a conclusion</a:t>
            </a:r>
          </a:p>
          <a:p>
            <a:pPr eaLnBrk="1" hangingPunct="1"/>
            <a:r>
              <a:rPr lang="en-US" sz="2600" dirty="0" smtClean="0"/>
              <a:t>Reflects the competencies expected</a:t>
            </a:r>
          </a:p>
          <a:p>
            <a:pPr eaLnBrk="1" hangingPunct="1"/>
            <a:endParaRPr lang="en-US" sz="2800" dirty="0" smtClean="0"/>
          </a:p>
          <a:p>
            <a:pPr eaLnBrk="1" hangingPunct="1"/>
            <a:r>
              <a:rPr lang="en-US" sz="2600" dirty="0" smtClean="0"/>
              <a:t>EPA’s together constitute the core of the profession</a:t>
            </a:r>
          </a:p>
        </p:txBody>
      </p:sp>
      <p:sp>
        <p:nvSpPr>
          <p:cNvPr id="8090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235E79A-667F-4CA7-80A7-254D2CE1B53B}" type="slidenum">
              <a:rPr lang="en-US" sz="1200">
                <a:solidFill>
                  <a:srgbClr val="B5A788"/>
                </a:solidFill>
                <a:latin typeface="Gill Sans MT" pitchFamily="-1" charset="0"/>
              </a:rPr>
              <a:pPr eaLnBrk="1" hangingPunct="1"/>
              <a:t>22</a:t>
            </a:fld>
            <a:endParaRPr lang="en-US" sz="1200">
              <a:solidFill>
                <a:srgbClr val="B5A788"/>
              </a:solidFill>
              <a:latin typeface="Gill Sans MT" pitchFamily="-1" charset="0"/>
            </a:endParaRPr>
          </a:p>
        </p:txBody>
      </p:sp>
      <p:sp>
        <p:nvSpPr>
          <p:cNvPr id="80900" name="Text Box 4"/>
          <p:cNvSpPr txBox="1">
            <a:spLocks noChangeArrowheads="1"/>
          </p:cNvSpPr>
          <p:nvPr/>
        </p:nvSpPr>
        <p:spPr bwMode="auto">
          <a:xfrm>
            <a:off x="5956300" y="5997575"/>
            <a:ext cx="30353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r>
              <a:rPr lang="en-US" sz="2000" dirty="0">
                <a:latin typeface="Gill Sans MT" pitchFamily="-1" charset="0"/>
              </a:rPr>
              <a:t>ten Cate et al. </a:t>
            </a:r>
          </a:p>
          <a:p>
            <a:pPr algn="r" eaLnBrk="1" hangingPunct="1"/>
            <a:r>
              <a:rPr lang="en-US" sz="2000" i="1" dirty="0" err="1">
                <a:latin typeface="Gill Sans MT" pitchFamily="-1" charset="0"/>
              </a:rPr>
              <a:t>Acad</a:t>
            </a:r>
            <a:r>
              <a:rPr lang="en-US" sz="2000" i="1" dirty="0">
                <a:latin typeface="Gill Sans MT" pitchFamily="-1" charset="0"/>
              </a:rPr>
              <a:t> Med </a:t>
            </a:r>
            <a:r>
              <a:rPr lang="en-US" sz="2000" dirty="0">
                <a:latin typeface="Gill Sans MT" pitchFamily="-1" charset="0"/>
              </a:rPr>
              <a:t>2007; 82: 542-47</a:t>
            </a:r>
          </a:p>
        </p:txBody>
      </p:sp>
    </p:spTree>
    <p:extLst>
      <p:ext uri="{BB962C8B-B14F-4D97-AF65-F5344CB8AC3E}">
        <p14:creationId xmlns="" xmlns:p14="http://schemas.microsoft.com/office/powerpoint/2010/main" val="22324342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5"/>
          </a:xfrm>
        </p:spPr>
        <p:txBody>
          <a:bodyPr>
            <a:noAutofit/>
          </a:bodyPr>
          <a:lstStyle/>
          <a:p>
            <a:r>
              <a:rPr lang="en-US" sz="2800" dirty="0" smtClean="0"/>
              <a:t>Written from perspective of a resident who is ready to enter into unsupervised practice</a:t>
            </a:r>
          </a:p>
          <a:p>
            <a:pPr lvl="1"/>
            <a:r>
              <a:rPr lang="en-US" sz="2400" dirty="0" smtClean="0"/>
              <a:t>“EPA’s together constitute the core of the profession”</a:t>
            </a:r>
          </a:p>
          <a:p>
            <a:r>
              <a:rPr lang="en-US" sz="2800" dirty="0" smtClean="0"/>
              <a:t>Intentionally broad </a:t>
            </a:r>
          </a:p>
          <a:p>
            <a:pPr lvl="1"/>
            <a:r>
              <a:rPr lang="en-US" sz="2400" dirty="0" smtClean="0"/>
              <a:t>Manageable number</a:t>
            </a:r>
          </a:p>
          <a:p>
            <a:pPr lvl="1"/>
            <a:r>
              <a:rPr lang="en-US" sz="2400" dirty="0" smtClean="0"/>
              <a:t>Flexibility in assessment </a:t>
            </a:r>
            <a:endParaRPr lang="en-US" dirty="0" smtClean="0"/>
          </a:p>
          <a:p>
            <a:r>
              <a:rPr lang="en-US" sz="2800" dirty="0" smtClean="0"/>
              <a:t>Meaningful assessment strategy</a:t>
            </a:r>
            <a:endParaRPr lang="en-US" sz="2800" dirty="0"/>
          </a:p>
          <a:p>
            <a:pPr lvl="1"/>
            <a:r>
              <a:rPr lang="en-US" sz="2400" dirty="0" smtClean="0"/>
              <a:t>Pick and choose / alter as necessary</a:t>
            </a:r>
          </a:p>
          <a:p>
            <a:pPr lvl="1"/>
            <a:r>
              <a:rPr lang="en-US" sz="2400" dirty="0" smtClean="0"/>
              <a:t>Intended to be a starting point for PD’s</a:t>
            </a:r>
          </a:p>
          <a:p>
            <a:pPr lvl="1"/>
            <a:endParaRPr lang="en-US" sz="2400" dirty="0"/>
          </a:p>
          <a:p>
            <a:r>
              <a:rPr lang="en-US" sz="2800" dirty="0" smtClean="0"/>
              <a:t>Not mandatory and not reported to ACGME</a:t>
            </a:r>
          </a:p>
        </p:txBody>
      </p:sp>
      <p:sp>
        <p:nvSpPr>
          <p:cNvPr id="4" name="Rectangle 4"/>
          <p:cNvSpPr>
            <a:spLocks noChangeArrowheads="1"/>
          </p:cNvSpPr>
          <p:nvPr/>
        </p:nvSpPr>
        <p:spPr bwMode="auto">
          <a:xfrm>
            <a:off x="0" y="0"/>
            <a:ext cx="9144000" cy="1066800"/>
          </a:xfrm>
          <a:prstGeom prst="rect">
            <a:avLst/>
          </a:prstGeom>
          <a:solidFill>
            <a:srgbClr val="000066"/>
          </a:solidFill>
          <a:ln w="9525">
            <a:noFill/>
            <a:miter lim="800000"/>
            <a:headEnd/>
            <a:tailEnd/>
          </a:ln>
          <a:effectLst/>
        </p:spPr>
        <p:txBody>
          <a:bodyPr anchor="ctr"/>
          <a:lstStyle/>
          <a:p>
            <a:pPr algn="ctr" eaLnBrk="1" hangingPunct="1"/>
            <a:r>
              <a:rPr lang="en-US" sz="2400" b="1" dirty="0" smtClean="0">
                <a:solidFill>
                  <a:schemeClr val="bg1"/>
                </a:solidFill>
              </a:rPr>
              <a:t>AAIM Education Redesign Committee</a:t>
            </a:r>
          </a:p>
          <a:p>
            <a:pPr algn="ctr" eaLnBrk="1" hangingPunct="1"/>
            <a:r>
              <a:rPr lang="en-US" sz="2400" b="1" dirty="0" smtClean="0">
                <a:solidFill>
                  <a:schemeClr val="bg1"/>
                </a:solidFill>
              </a:rPr>
              <a:t>End-of-Training EPAs</a:t>
            </a:r>
          </a:p>
          <a:p>
            <a:pPr algn="ctr" eaLnBrk="1" hangingPunct="1"/>
            <a:r>
              <a:rPr lang="en-US" sz="2400" b="1" dirty="0" smtClean="0">
                <a:solidFill>
                  <a:schemeClr val="bg1"/>
                </a:solidFill>
              </a:rPr>
              <a:t>July 2012</a:t>
            </a:r>
            <a:endParaRPr lang="en-US" sz="2400" b="1" dirty="0">
              <a:solidFill>
                <a:schemeClr val="bg1"/>
              </a:solidFill>
            </a:endParaRPr>
          </a:p>
        </p:txBody>
      </p:sp>
      <p:sp>
        <p:nvSpPr>
          <p:cNvPr id="5" name="Rectangle 5"/>
          <p:cNvSpPr>
            <a:spLocks noChangeArrowheads="1"/>
          </p:cNvSpPr>
          <p:nvPr/>
        </p:nvSpPr>
        <p:spPr bwMode="auto">
          <a:xfrm>
            <a:off x="0" y="1066800"/>
            <a:ext cx="9144000" cy="76200"/>
          </a:xfrm>
          <a:prstGeom prst="rect">
            <a:avLst/>
          </a:prstGeom>
          <a:solidFill>
            <a:srgbClr val="F54C00"/>
          </a:solidFill>
          <a:ln w="9525">
            <a:noFill/>
            <a:miter lim="800000"/>
            <a:headEnd/>
            <a:tailEnd/>
          </a:ln>
          <a:effectLst/>
        </p:spPr>
        <p:txBody>
          <a:bodyPr anchor="ctr"/>
          <a:lstStyle/>
          <a:p>
            <a:pPr algn="ctr" eaLnBrk="1" hangingPunct="1"/>
            <a:endParaRPr lang="en-US" sz="3000" b="1" dirty="0">
              <a:solidFill>
                <a:schemeClr val="bg1"/>
              </a:solidFill>
            </a:endParaRPr>
          </a:p>
        </p:txBody>
      </p:sp>
    </p:spTree>
    <p:extLst>
      <p:ext uri="{BB962C8B-B14F-4D97-AF65-F5344CB8AC3E}">
        <p14:creationId xmlns="" xmlns:p14="http://schemas.microsoft.com/office/powerpoint/2010/main" val="38066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Rectangle 7"/>
          <p:cNvSpPr>
            <a:spLocks noGrp="1" noChangeArrowheads="1"/>
          </p:cNvSpPr>
          <p:nvPr>
            <p:ph idx="1"/>
          </p:nvPr>
        </p:nvSpPr>
        <p:spPr>
          <a:xfrm>
            <a:off x="457200" y="1524000"/>
            <a:ext cx="8229600" cy="4678363"/>
          </a:xfrm>
        </p:spPr>
        <p:txBody>
          <a:bodyPr/>
          <a:lstStyle/>
          <a:p>
            <a:pPr marL="0" indent="0">
              <a:buNone/>
            </a:pPr>
            <a:endParaRPr lang="en-US" sz="2200" b="1" dirty="0" smtClean="0"/>
          </a:p>
          <a:p>
            <a:pPr>
              <a:buNone/>
            </a:pPr>
            <a:endParaRPr lang="en-US" sz="2200" b="1" dirty="0" smtClean="0"/>
          </a:p>
          <a:p>
            <a:pPr>
              <a:buNone/>
            </a:pPr>
            <a:r>
              <a:rPr lang="en-US" sz="2600" dirty="0" smtClean="0"/>
              <a:t>	</a:t>
            </a:r>
          </a:p>
          <a:p>
            <a:pPr>
              <a:buNone/>
            </a:pPr>
            <a:endParaRPr lang="en-US" sz="2600" dirty="0"/>
          </a:p>
        </p:txBody>
      </p:sp>
      <p:sp>
        <p:nvSpPr>
          <p:cNvPr id="141316" name="Rectangle 4"/>
          <p:cNvSpPr>
            <a:spLocks noChangeArrowheads="1"/>
          </p:cNvSpPr>
          <p:nvPr/>
        </p:nvSpPr>
        <p:spPr bwMode="auto">
          <a:xfrm>
            <a:off x="0" y="0"/>
            <a:ext cx="9144000" cy="1066800"/>
          </a:xfrm>
          <a:prstGeom prst="rect">
            <a:avLst/>
          </a:prstGeom>
          <a:solidFill>
            <a:srgbClr val="000066"/>
          </a:solidFill>
          <a:ln w="9525">
            <a:noFill/>
            <a:miter lim="800000"/>
            <a:headEnd/>
            <a:tailEnd/>
          </a:ln>
          <a:effectLst/>
        </p:spPr>
        <p:txBody>
          <a:bodyPr anchor="ctr"/>
          <a:lstStyle/>
          <a:p>
            <a:pPr algn="ctr" eaLnBrk="1" hangingPunct="1"/>
            <a:r>
              <a:rPr lang="en-US" sz="2400" b="1" dirty="0" smtClean="0">
                <a:solidFill>
                  <a:schemeClr val="bg1"/>
                </a:solidFill>
              </a:rPr>
              <a:t>AAIM Education Redesign Committee</a:t>
            </a:r>
          </a:p>
          <a:p>
            <a:pPr algn="ctr" eaLnBrk="1" hangingPunct="1"/>
            <a:r>
              <a:rPr lang="en-US" sz="2400" b="1" dirty="0" smtClean="0">
                <a:solidFill>
                  <a:schemeClr val="bg1"/>
                </a:solidFill>
              </a:rPr>
              <a:t>End-of-Training EPAs</a:t>
            </a:r>
          </a:p>
          <a:p>
            <a:pPr algn="ctr" eaLnBrk="1" hangingPunct="1"/>
            <a:r>
              <a:rPr lang="en-US" sz="2400" b="1" dirty="0" smtClean="0">
                <a:solidFill>
                  <a:schemeClr val="bg1"/>
                </a:solidFill>
              </a:rPr>
              <a:t>July 2012</a:t>
            </a:r>
            <a:endParaRPr lang="en-US" sz="2400" b="1" dirty="0">
              <a:solidFill>
                <a:schemeClr val="bg1"/>
              </a:solidFill>
            </a:endParaRPr>
          </a:p>
        </p:txBody>
      </p:sp>
      <p:sp>
        <p:nvSpPr>
          <p:cNvPr id="141317" name="Rectangle 5"/>
          <p:cNvSpPr>
            <a:spLocks noChangeArrowheads="1"/>
          </p:cNvSpPr>
          <p:nvPr/>
        </p:nvSpPr>
        <p:spPr bwMode="auto">
          <a:xfrm>
            <a:off x="0" y="1066800"/>
            <a:ext cx="9144000" cy="76200"/>
          </a:xfrm>
          <a:prstGeom prst="rect">
            <a:avLst/>
          </a:prstGeom>
          <a:solidFill>
            <a:srgbClr val="F54C00"/>
          </a:solidFill>
          <a:ln w="9525">
            <a:noFill/>
            <a:miter lim="800000"/>
            <a:headEnd/>
            <a:tailEnd/>
          </a:ln>
          <a:effectLst/>
        </p:spPr>
        <p:txBody>
          <a:bodyPr anchor="ctr"/>
          <a:lstStyle/>
          <a:p>
            <a:pPr algn="ctr" eaLnBrk="1" hangingPunct="1"/>
            <a:endParaRPr lang="en-US" sz="3000" b="1" dirty="0">
              <a:solidFill>
                <a:schemeClr val="bg1"/>
              </a:solidFill>
            </a:endParaRPr>
          </a:p>
        </p:txBody>
      </p:sp>
      <p:sp>
        <p:nvSpPr>
          <p:cNvPr id="141323" name="AutoShape 11" descr="ih"/>
          <p:cNvSpPr>
            <a:spLocks noChangeAspect="1" noChangeArrowheads="1"/>
          </p:cNvSpPr>
          <p:nvPr/>
        </p:nvSpPr>
        <p:spPr bwMode="auto">
          <a:xfrm>
            <a:off x="325438" y="46038"/>
            <a:ext cx="304800" cy="304800"/>
          </a:xfrm>
          <a:prstGeom prst="rect">
            <a:avLst/>
          </a:prstGeom>
          <a:noFill/>
        </p:spPr>
        <p:txBody>
          <a:bodyPr/>
          <a:lstStyle/>
          <a:p>
            <a:endParaRPr lang="en-US" dirty="0"/>
          </a:p>
        </p:txBody>
      </p:sp>
      <p:sp>
        <p:nvSpPr>
          <p:cNvPr id="141325" name="AutoShape 13" descr="ih"/>
          <p:cNvSpPr>
            <a:spLocks noChangeAspect="1" noChangeArrowheads="1"/>
          </p:cNvSpPr>
          <p:nvPr/>
        </p:nvSpPr>
        <p:spPr bwMode="auto">
          <a:xfrm>
            <a:off x="4419600" y="3276600"/>
            <a:ext cx="304800" cy="304800"/>
          </a:xfrm>
          <a:prstGeom prst="rect">
            <a:avLst/>
          </a:prstGeom>
          <a:noFill/>
        </p:spPr>
        <p:txBody>
          <a:bodyPr/>
          <a:lstStyle/>
          <a:p>
            <a:endParaRPr lang="en-US" dirty="0"/>
          </a:p>
        </p:txBody>
      </p:sp>
      <p:sp>
        <p:nvSpPr>
          <p:cNvPr id="141327" name="AutoShape 15" descr="ih"/>
          <p:cNvSpPr>
            <a:spLocks noChangeAspect="1" noChangeArrowheads="1"/>
          </p:cNvSpPr>
          <p:nvPr/>
        </p:nvSpPr>
        <p:spPr bwMode="auto">
          <a:xfrm>
            <a:off x="4419600" y="3276600"/>
            <a:ext cx="304800" cy="304800"/>
          </a:xfrm>
          <a:prstGeom prst="rect">
            <a:avLst/>
          </a:prstGeom>
          <a:noFill/>
        </p:spPr>
        <p:txBody>
          <a:bodyPr/>
          <a:lstStyle/>
          <a:p>
            <a:endParaRPr lang="en-US" dirty="0"/>
          </a:p>
        </p:txBody>
      </p:sp>
      <p:sp>
        <p:nvSpPr>
          <p:cNvPr id="141329" name="AutoShape 17" descr="ih"/>
          <p:cNvSpPr>
            <a:spLocks noChangeAspect="1" noChangeArrowheads="1"/>
          </p:cNvSpPr>
          <p:nvPr/>
        </p:nvSpPr>
        <p:spPr bwMode="auto">
          <a:xfrm>
            <a:off x="4419600" y="3276600"/>
            <a:ext cx="304800" cy="304800"/>
          </a:xfrm>
          <a:prstGeom prst="rect">
            <a:avLst/>
          </a:prstGeom>
          <a:noFill/>
        </p:spPr>
        <p:txBody>
          <a:bodyPr/>
          <a:lstStyle/>
          <a:p>
            <a:endParaRPr lang="en-US" dirty="0"/>
          </a:p>
        </p:txBody>
      </p:sp>
      <p:sp>
        <p:nvSpPr>
          <p:cNvPr id="4" name="Rectangle 3"/>
          <p:cNvSpPr/>
          <p:nvPr/>
        </p:nvSpPr>
        <p:spPr>
          <a:xfrm>
            <a:off x="325438" y="1166843"/>
            <a:ext cx="8513762" cy="6001643"/>
          </a:xfrm>
          <a:prstGeom prst="rect">
            <a:avLst/>
          </a:prstGeom>
        </p:spPr>
        <p:txBody>
          <a:bodyPr wrap="square">
            <a:spAutoFit/>
          </a:bodyPr>
          <a:lstStyle/>
          <a:p>
            <a:pPr marL="457200" indent="-457200" eaLnBrk="1" fontAlgn="auto" hangingPunct="1">
              <a:spcAft>
                <a:spcPts val="0"/>
              </a:spcAft>
              <a:buFont typeface="+mj-lt"/>
              <a:buAutoNum type="arabicPeriod"/>
              <a:defRPr/>
            </a:pPr>
            <a:r>
              <a:rPr lang="en-US" dirty="0" smtClean="0"/>
              <a:t>Manage care of patients with acute common diseases across multiple care settings </a:t>
            </a:r>
          </a:p>
          <a:p>
            <a:pPr marL="457200" indent="-457200" eaLnBrk="1" fontAlgn="auto" hangingPunct="1">
              <a:spcAft>
                <a:spcPts val="0"/>
              </a:spcAft>
              <a:buFont typeface="+mj-lt"/>
              <a:buAutoNum type="arabicPeriod"/>
              <a:defRPr/>
            </a:pPr>
            <a:r>
              <a:rPr lang="en-US" dirty="0" smtClean="0"/>
              <a:t>Manage care of patients with acute complex diseases across multiple care settings</a:t>
            </a:r>
          </a:p>
          <a:p>
            <a:pPr marL="457200" indent="-457200" eaLnBrk="1" fontAlgn="auto" hangingPunct="1">
              <a:spcAft>
                <a:spcPts val="0"/>
              </a:spcAft>
              <a:buFont typeface="+mj-lt"/>
              <a:buAutoNum type="arabicPeriod"/>
              <a:defRPr/>
            </a:pPr>
            <a:r>
              <a:rPr lang="en-US" dirty="0" smtClean="0"/>
              <a:t>Manage care of patients with chronic diseases across multiple care settings </a:t>
            </a:r>
          </a:p>
          <a:p>
            <a:pPr marL="457200" indent="-457200" eaLnBrk="1" fontAlgn="auto" hangingPunct="1">
              <a:spcAft>
                <a:spcPts val="0"/>
              </a:spcAft>
              <a:buFont typeface="+mj-lt"/>
              <a:buAutoNum type="arabicPeriod"/>
              <a:defRPr/>
            </a:pPr>
            <a:r>
              <a:rPr lang="en-US" dirty="0" smtClean="0"/>
              <a:t>Provide age-appropriate screening and preventive care </a:t>
            </a:r>
          </a:p>
          <a:p>
            <a:pPr marL="457200" indent="-457200" eaLnBrk="1" fontAlgn="auto" hangingPunct="1">
              <a:spcAft>
                <a:spcPts val="0"/>
              </a:spcAft>
              <a:buFont typeface="+mj-lt"/>
              <a:buAutoNum type="arabicPeriod"/>
              <a:defRPr/>
            </a:pPr>
            <a:r>
              <a:rPr lang="en-US" dirty="0" smtClean="0"/>
              <a:t>Resuscitate, stabilize, and care for unstable or critically ill patients</a:t>
            </a:r>
          </a:p>
          <a:p>
            <a:pPr marL="457200" indent="-457200" eaLnBrk="1" fontAlgn="auto" hangingPunct="1">
              <a:spcAft>
                <a:spcPts val="0"/>
              </a:spcAft>
              <a:buFont typeface="+mj-lt"/>
              <a:buAutoNum type="arabicPeriod"/>
              <a:defRPr/>
            </a:pPr>
            <a:r>
              <a:rPr lang="en-US" dirty="0" smtClean="0"/>
              <a:t>Provide perioperative assessment and care</a:t>
            </a:r>
          </a:p>
          <a:p>
            <a:pPr marL="457200" indent="-457200" eaLnBrk="1" fontAlgn="auto" hangingPunct="1">
              <a:spcAft>
                <a:spcPts val="0"/>
              </a:spcAft>
              <a:buFont typeface="+mj-lt"/>
              <a:buAutoNum type="arabicPeriod"/>
              <a:defRPr/>
            </a:pPr>
            <a:r>
              <a:rPr lang="en-US" dirty="0" smtClean="0"/>
              <a:t>Provide general internal medicine consultation to nonmedical specialties</a:t>
            </a:r>
          </a:p>
          <a:p>
            <a:pPr marL="457200" indent="-457200" eaLnBrk="1" fontAlgn="auto" hangingPunct="1">
              <a:spcAft>
                <a:spcPts val="0"/>
              </a:spcAft>
              <a:buFont typeface="+mj-lt"/>
              <a:buAutoNum type="arabicPeriod"/>
              <a:defRPr/>
            </a:pPr>
            <a:r>
              <a:rPr lang="en-US" dirty="0" smtClean="0"/>
              <a:t>Manage transitions of care</a:t>
            </a:r>
          </a:p>
          <a:p>
            <a:pPr marL="457200" indent="-457200" eaLnBrk="1" fontAlgn="auto" hangingPunct="1">
              <a:spcAft>
                <a:spcPts val="0"/>
              </a:spcAft>
              <a:buFont typeface="+mj-lt"/>
              <a:buAutoNum type="arabicPeriod"/>
              <a:defRPr/>
            </a:pPr>
            <a:r>
              <a:rPr lang="en-US" dirty="0" smtClean="0"/>
              <a:t>Facilitate family meetings</a:t>
            </a:r>
          </a:p>
          <a:p>
            <a:pPr marL="457200" indent="-457200" eaLnBrk="1" fontAlgn="auto" hangingPunct="1">
              <a:spcAft>
                <a:spcPts val="0"/>
              </a:spcAft>
              <a:buFont typeface="+mj-lt"/>
              <a:buAutoNum type="arabicPeriod"/>
              <a:defRPr/>
            </a:pPr>
            <a:r>
              <a:rPr lang="en-US" dirty="0" smtClean="0"/>
              <a:t>Lead and work within inter-professional health care teams</a:t>
            </a:r>
          </a:p>
          <a:p>
            <a:pPr marL="457200" indent="-457200" eaLnBrk="1" fontAlgn="auto" hangingPunct="1">
              <a:spcAft>
                <a:spcPts val="0"/>
              </a:spcAft>
              <a:buFont typeface="+mj-lt"/>
              <a:buAutoNum type="arabicPeriod"/>
              <a:defRPr/>
            </a:pPr>
            <a:r>
              <a:rPr lang="en-US" dirty="0" smtClean="0"/>
              <a:t>Facilitate the learning of patients, families, and members of the interdisciplinary team</a:t>
            </a:r>
          </a:p>
          <a:p>
            <a:pPr marL="457200" indent="-457200" eaLnBrk="1" fontAlgn="auto" hangingPunct="1">
              <a:spcAft>
                <a:spcPts val="0"/>
              </a:spcAft>
              <a:buFont typeface="+mj-lt"/>
              <a:buAutoNum type="arabicPeriod"/>
              <a:defRPr/>
            </a:pPr>
            <a:r>
              <a:rPr lang="en-US" dirty="0" smtClean="0"/>
              <a:t>Enhance patient safety</a:t>
            </a:r>
          </a:p>
          <a:p>
            <a:pPr marL="457200" indent="-457200" eaLnBrk="1" fontAlgn="auto" hangingPunct="1">
              <a:spcAft>
                <a:spcPts val="0"/>
              </a:spcAft>
              <a:buFont typeface="+mj-lt"/>
              <a:buAutoNum type="arabicPeriod"/>
              <a:defRPr/>
            </a:pPr>
            <a:r>
              <a:rPr lang="en-US" dirty="0" smtClean="0"/>
              <a:t>Improve the quality of health care at both the individual and systems level </a:t>
            </a:r>
          </a:p>
          <a:p>
            <a:pPr marL="457200" indent="-457200" eaLnBrk="1" fontAlgn="auto" hangingPunct="1">
              <a:spcAft>
                <a:spcPts val="0"/>
              </a:spcAft>
              <a:buFont typeface="+mj-lt"/>
              <a:buAutoNum type="arabicPeriod"/>
              <a:defRPr/>
            </a:pPr>
            <a:r>
              <a:rPr lang="en-US" dirty="0" smtClean="0"/>
              <a:t>Advocate for individual patients</a:t>
            </a:r>
          </a:p>
          <a:p>
            <a:pPr marL="457200" indent="-457200" eaLnBrk="1" fontAlgn="auto" hangingPunct="1">
              <a:spcAft>
                <a:spcPts val="0"/>
              </a:spcAft>
              <a:buFont typeface="+mj-lt"/>
              <a:buAutoNum type="arabicPeriod"/>
              <a:defRPr/>
            </a:pPr>
            <a:r>
              <a:rPr lang="en-US" dirty="0" smtClean="0"/>
              <a:t>Demonstrate personal habits of lifelong learning</a:t>
            </a:r>
          </a:p>
          <a:p>
            <a:pPr marL="457200" indent="-457200" eaLnBrk="1" fontAlgn="auto" hangingPunct="1">
              <a:spcAft>
                <a:spcPts val="0"/>
              </a:spcAft>
              <a:buFont typeface="+mj-lt"/>
              <a:buAutoNum type="arabicPeriod"/>
              <a:defRPr/>
            </a:pPr>
            <a:r>
              <a:rPr lang="en-US" dirty="0" smtClean="0"/>
              <a:t>Demonstrate professional behavior</a:t>
            </a:r>
          </a:p>
          <a:p>
            <a:pPr eaLnBrk="1" fontAlgn="auto" hangingPunct="1">
              <a:spcAft>
                <a:spcPts val="0"/>
              </a:spcAft>
              <a:defRPr/>
            </a:pPr>
            <a:endParaRPr lang="en-US" dirty="0" smtClean="0"/>
          </a:p>
          <a:p>
            <a:pPr marL="457200" indent="-457200" eaLnBrk="1" fontAlgn="auto" hangingPunct="1">
              <a:spcAft>
                <a:spcPts val="0"/>
              </a:spcAft>
              <a:buFont typeface="+mj-lt"/>
              <a:buAutoNum type="arabicPeriod"/>
              <a:defRPr/>
            </a:pPr>
            <a:endParaRPr lang="en-US" sz="2400" dirty="0"/>
          </a:p>
        </p:txBody>
      </p:sp>
    </p:spTree>
    <p:extLst>
      <p:ext uri="{BB962C8B-B14F-4D97-AF65-F5344CB8AC3E}">
        <p14:creationId xmlns="" xmlns:p14="http://schemas.microsoft.com/office/powerpoint/2010/main" val="63066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Gill Sans MT" pitchFamily="34" charset="0"/>
              </a:rPr>
              <a:t>Manage transitions of care</a:t>
            </a:r>
            <a:endParaRPr lang="en-US" dirty="0">
              <a:latin typeface="Gill Sans MT" pitchFamily="34" charset="0"/>
            </a:endParaRPr>
          </a:p>
        </p:txBody>
      </p:sp>
      <p:sp>
        <p:nvSpPr>
          <p:cNvPr id="5" name="Rectangle 4"/>
          <p:cNvSpPr/>
          <p:nvPr/>
        </p:nvSpPr>
        <p:spPr>
          <a:xfrm>
            <a:off x="838200" y="461666"/>
            <a:ext cx="4572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65934098"/>
              </p:ext>
            </p:extLst>
          </p:nvPr>
        </p:nvGraphicFramePr>
        <p:xfrm>
          <a:off x="457200" y="1600200"/>
          <a:ext cx="8229600" cy="4968240"/>
        </p:xfrm>
        <a:graphic>
          <a:graphicData uri="http://schemas.openxmlformats.org/drawingml/2006/table">
            <a:tbl>
              <a:tblPr firstRow="1" bandRow="1">
                <a:tableStyleId>{5940675A-B579-460E-94D1-54222C63F5DA}</a:tableStyleId>
              </a:tblPr>
              <a:tblGrid>
                <a:gridCol w="2743200"/>
                <a:gridCol w="2819400"/>
                <a:gridCol w="2667000"/>
              </a:tblGrid>
              <a:tr h="370840">
                <a:tc>
                  <a:txBody>
                    <a:bodyPr/>
                    <a:lstStyle/>
                    <a:p>
                      <a:pPr marL="0" marR="0" lvl="0" indent="0">
                        <a:lnSpc>
                          <a:spcPct val="115000"/>
                        </a:lnSpc>
                        <a:spcBef>
                          <a:spcPts val="0"/>
                        </a:spcBef>
                        <a:spcAft>
                          <a:spcPts val="0"/>
                        </a:spcAft>
                        <a:buFont typeface="+mj-lt"/>
                        <a:buNone/>
                      </a:pPr>
                      <a:endParaRPr lang="en-US" sz="2000" b="1" dirty="0" smtClean="0">
                        <a:effectLst/>
                        <a:latin typeface="Calibri"/>
                        <a:ea typeface="Calibri"/>
                        <a:cs typeface="Times New Roman"/>
                      </a:endParaRPr>
                    </a:p>
                    <a:p>
                      <a:pPr marL="0" marR="0" lvl="0" indent="0" algn="ctr">
                        <a:lnSpc>
                          <a:spcPct val="115000"/>
                        </a:lnSpc>
                        <a:spcBef>
                          <a:spcPts val="0"/>
                        </a:spcBef>
                        <a:spcAft>
                          <a:spcPts val="0"/>
                        </a:spcAft>
                        <a:buFont typeface="+mj-lt"/>
                        <a:buNone/>
                      </a:pPr>
                      <a:r>
                        <a:rPr lang="en-US" sz="2000" b="1" dirty="0" smtClean="0">
                          <a:effectLst/>
                          <a:latin typeface="Calibri"/>
                          <a:ea typeface="Calibri"/>
                          <a:cs typeface="Times New Roman"/>
                        </a:rPr>
                        <a:t>End-of-Training</a:t>
                      </a:r>
                      <a:r>
                        <a:rPr lang="en-US" sz="2000" b="1" baseline="0" dirty="0" smtClean="0">
                          <a:effectLst/>
                          <a:latin typeface="Calibri"/>
                          <a:ea typeface="Calibri"/>
                          <a:cs typeface="Times New Roman"/>
                        </a:rPr>
                        <a:t> EPA</a:t>
                      </a:r>
                    </a:p>
                    <a:p>
                      <a:pPr marL="0" marR="0" lvl="0" indent="0">
                        <a:lnSpc>
                          <a:spcPct val="115000"/>
                        </a:lnSpc>
                        <a:spcBef>
                          <a:spcPts val="0"/>
                        </a:spcBef>
                        <a:spcAft>
                          <a:spcPts val="0"/>
                        </a:spcAft>
                        <a:buFont typeface="+mj-lt"/>
                        <a:buNone/>
                      </a:pPr>
                      <a:endParaRPr lang="en-US" sz="2000" b="1"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endParaRPr lang="en-US" sz="2000" b="1" dirty="0" smtClean="0">
                        <a:effectLst/>
                        <a:latin typeface="Calibri"/>
                        <a:ea typeface="Calibri"/>
                        <a:cs typeface="Times New Roman"/>
                      </a:endParaRPr>
                    </a:p>
                    <a:p>
                      <a:pPr marL="0" marR="0" algn="ctr">
                        <a:lnSpc>
                          <a:spcPct val="115000"/>
                        </a:lnSpc>
                        <a:spcBef>
                          <a:spcPts val="0"/>
                        </a:spcBef>
                        <a:spcAft>
                          <a:spcPts val="0"/>
                        </a:spcAft>
                      </a:pPr>
                      <a:r>
                        <a:rPr lang="en-US" sz="2000" b="1" dirty="0" smtClean="0">
                          <a:effectLst/>
                          <a:latin typeface="Calibri"/>
                          <a:ea typeface="Calibri"/>
                          <a:cs typeface="Times New Roman"/>
                        </a:rPr>
                        <a:t>Related Curricular Milestones</a:t>
                      </a:r>
                      <a:endParaRPr lang="en-US" sz="2000" b="1"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r>
              <a:tr h="370840">
                <a:tc rowSpan="6">
                  <a:txBody>
                    <a:bodyPr/>
                    <a:lstStyle/>
                    <a:p>
                      <a:pPr marL="457200" marR="0" lvl="0" indent="-457200">
                        <a:lnSpc>
                          <a:spcPct val="115000"/>
                        </a:lnSpc>
                        <a:spcBef>
                          <a:spcPts val="0"/>
                        </a:spcBef>
                        <a:spcAft>
                          <a:spcPts val="0"/>
                        </a:spcAft>
                        <a:buFont typeface="+mj-lt"/>
                        <a:buAutoNum type="arabicPeriod" startAt="8"/>
                      </a:pPr>
                      <a:r>
                        <a:rPr lang="en-US" sz="2000" dirty="0">
                          <a:effectLst/>
                        </a:rPr>
                        <a:t>Manage Transitions of </a:t>
                      </a:r>
                      <a:r>
                        <a:rPr lang="en-US" sz="2000" dirty="0" smtClean="0">
                          <a:effectLst/>
                        </a:rPr>
                        <a:t>Care</a:t>
                      </a: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457200" marR="0" lvl="0" indent="-457200">
                        <a:lnSpc>
                          <a:spcPct val="115000"/>
                        </a:lnSpc>
                        <a:spcBef>
                          <a:spcPts val="0"/>
                        </a:spcBef>
                        <a:spcAft>
                          <a:spcPts val="0"/>
                        </a:spcAft>
                        <a:buFont typeface="+mj-lt"/>
                        <a:buAutoNum type="arabicPeriod" startAt="8"/>
                      </a:pPr>
                      <a:endParaRPr lang="en-US" sz="2000" dirty="0" smtClean="0">
                        <a:effectLst/>
                        <a:latin typeface="Calibri"/>
                        <a:ea typeface="Calibri"/>
                        <a:cs typeface="Times New Roman"/>
                      </a:endParaRPr>
                    </a:p>
                    <a:p>
                      <a:pPr marL="0" marR="0" lvl="0" indent="0">
                        <a:lnSpc>
                          <a:spcPct val="115000"/>
                        </a:lnSpc>
                        <a:spcBef>
                          <a:spcPts val="0"/>
                        </a:spcBef>
                        <a:spcAft>
                          <a:spcPts val="0"/>
                        </a:spcAft>
                        <a:buFont typeface="+mj-lt"/>
                        <a:buNone/>
                      </a:pPr>
                      <a:r>
                        <a:rPr lang="en-US" sz="2000" dirty="0" smtClean="0">
                          <a:effectLst/>
                          <a:latin typeface="Calibri"/>
                          <a:ea typeface="Calibri"/>
                          <a:cs typeface="Times New Roman"/>
                        </a:rPr>
                        <a:t>(Page 2)</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Patient Care (PC)</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F1, F2 </a:t>
                      </a:r>
                      <a:endParaRPr lang="en-US" sz="2000" dirty="0">
                        <a:effectLst/>
                        <a:latin typeface="Calibri"/>
                        <a:ea typeface="Calibri"/>
                        <a:cs typeface="Times New Roman"/>
                      </a:endParaRPr>
                    </a:p>
                  </a:txBody>
                  <a:tcPr marL="68580" marR="68580" marT="0" marB="0"/>
                </a:tc>
              </a:tr>
              <a:tr h="370840">
                <a:tc vMerge="1">
                  <a:txBody>
                    <a:bodyPr/>
                    <a:lstStyle/>
                    <a:p>
                      <a:endParaRPr lang="en-US"/>
                    </a:p>
                  </a:txBody>
                  <a:tcPr/>
                </a:tc>
                <a:tc>
                  <a:txBody>
                    <a:bodyPr/>
                    <a:lstStyle/>
                    <a:p>
                      <a:pPr marL="0" marR="0">
                        <a:lnSpc>
                          <a:spcPct val="115000"/>
                        </a:lnSpc>
                        <a:spcBef>
                          <a:spcPts val="0"/>
                        </a:spcBef>
                        <a:spcAft>
                          <a:spcPts val="0"/>
                        </a:spcAft>
                      </a:pPr>
                      <a:r>
                        <a:rPr lang="en-US" sz="2000">
                          <a:effectLst/>
                        </a:rPr>
                        <a:t>Medical Knowledge (MK)</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A8, B2</a:t>
                      </a:r>
                      <a:endParaRPr lang="en-US" sz="2000">
                        <a:effectLst/>
                        <a:latin typeface="Calibri"/>
                        <a:ea typeface="Calibri"/>
                        <a:cs typeface="Times New Roman"/>
                      </a:endParaRPr>
                    </a:p>
                  </a:txBody>
                  <a:tcPr marL="68580" marR="68580" marT="0" marB="0"/>
                </a:tc>
              </a:tr>
              <a:tr h="370840">
                <a:tc vMerge="1">
                  <a:txBody>
                    <a:bodyPr/>
                    <a:lstStyle/>
                    <a:p>
                      <a:endParaRPr lang="en-US"/>
                    </a:p>
                  </a:txBody>
                  <a:tcPr/>
                </a:tc>
                <a:tc>
                  <a:txBody>
                    <a:bodyPr/>
                    <a:lstStyle/>
                    <a:p>
                      <a:pPr marL="0" marR="0">
                        <a:lnSpc>
                          <a:spcPct val="115000"/>
                        </a:lnSpc>
                        <a:spcBef>
                          <a:spcPts val="0"/>
                        </a:spcBef>
                        <a:spcAft>
                          <a:spcPts val="0"/>
                        </a:spcAft>
                      </a:pPr>
                      <a:r>
                        <a:rPr lang="en-US" sz="2000">
                          <a:effectLst/>
                        </a:rPr>
                        <a:t>Practice-Based Learning  &amp; Improvement (PBLI)</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E1, E2, F1, G2</a:t>
                      </a:r>
                      <a:endParaRPr lang="en-US" sz="2000">
                        <a:effectLst/>
                        <a:latin typeface="Calibri"/>
                        <a:ea typeface="Calibri"/>
                        <a:cs typeface="Times New Roman"/>
                      </a:endParaRPr>
                    </a:p>
                  </a:txBody>
                  <a:tcPr marL="68580" marR="68580" marT="0" marB="0"/>
                </a:tc>
              </a:tr>
              <a:tr h="370840">
                <a:tc vMerge="1">
                  <a:txBody>
                    <a:bodyPr/>
                    <a:lstStyle/>
                    <a:p>
                      <a:endParaRPr lang="en-US"/>
                    </a:p>
                  </a:txBody>
                  <a:tcPr/>
                </a:tc>
                <a:tc>
                  <a:txBody>
                    <a:bodyPr/>
                    <a:lstStyle/>
                    <a:p>
                      <a:pPr marL="0" marR="0">
                        <a:lnSpc>
                          <a:spcPct val="115000"/>
                        </a:lnSpc>
                        <a:spcBef>
                          <a:spcPts val="0"/>
                        </a:spcBef>
                        <a:spcAft>
                          <a:spcPts val="0"/>
                        </a:spcAft>
                      </a:pPr>
                      <a:r>
                        <a:rPr lang="en-US" sz="2000">
                          <a:effectLst/>
                        </a:rPr>
                        <a:t>Interpersonal  &amp; Communication Skills (ICS)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B3, C1, C2, D1, D2, D3</a:t>
                      </a:r>
                      <a:endParaRPr lang="en-US" sz="2000">
                        <a:effectLst/>
                        <a:latin typeface="Calibri"/>
                        <a:ea typeface="Calibri"/>
                        <a:cs typeface="Times New Roman"/>
                      </a:endParaRPr>
                    </a:p>
                  </a:txBody>
                  <a:tcPr marL="68580" marR="68580" marT="0" marB="0"/>
                </a:tc>
              </a:tr>
              <a:tr h="370840">
                <a:tc vMerge="1">
                  <a:txBody>
                    <a:bodyPr/>
                    <a:lstStyle/>
                    <a:p>
                      <a:endParaRPr lang="en-US"/>
                    </a:p>
                  </a:txBody>
                  <a:tcPr/>
                </a:tc>
                <a:tc>
                  <a:txBody>
                    <a:bodyPr/>
                    <a:lstStyle/>
                    <a:p>
                      <a:pPr marL="0" marR="0">
                        <a:lnSpc>
                          <a:spcPct val="115000"/>
                        </a:lnSpc>
                        <a:spcBef>
                          <a:spcPts val="0"/>
                        </a:spcBef>
                        <a:spcAft>
                          <a:spcPts val="0"/>
                        </a:spcAft>
                      </a:pPr>
                      <a:r>
                        <a:rPr lang="en-US" sz="2000">
                          <a:effectLst/>
                        </a:rPr>
                        <a:t>Professionalism (P)</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B4, C1, G1, G2, J1, K3</a:t>
                      </a:r>
                      <a:endParaRPr lang="en-US" sz="2000">
                        <a:effectLst/>
                        <a:latin typeface="Calibri"/>
                        <a:ea typeface="Calibri"/>
                        <a:cs typeface="Times New Roman"/>
                      </a:endParaRPr>
                    </a:p>
                  </a:txBody>
                  <a:tcPr marL="68580" marR="68580" marT="0" marB="0"/>
                </a:tc>
              </a:tr>
              <a:tr h="370840">
                <a:tc vMerge="1">
                  <a:txBody>
                    <a:bodyPr/>
                    <a:lstStyle/>
                    <a:p>
                      <a:endParaRPr lang="en-US"/>
                    </a:p>
                  </a:txBody>
                  <a:tcPr/>
                </a:tc>
                <a:tc>
                  <a:txBody>
                    <a:bodyPr/>
                    <a:lstStyle/>
                    <a:p>
                      <a:pPr marL="0" marR="0">
                        <a:lnSpc>
                          <a:spcPct val="115000"/>
                        </a:lnSpc>
                        <a:spcBef>
                          <a:spcPts val="0"/>
                        </a:spcBef>
                        <a:spcAft>
                          <a:spcPts val="0"/>
                        </a:spcAft>
                      </a:pPr>
                      <a:r>
                        <a:rPr lang="en-US" sz="2000" dirty="0">
                          <a:effectLst/>
                        </a:rPr>
                        <a:t>Systems-Based Practice (SBP)</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A2, A3, B1, B2, B3, B4, C1, C2, C3, C4, C5, C6, E2</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89386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762000"/>
            <a:ext cx="8382000"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63675" y="274638"/>
            <a:ext cx="7223125" cy="1143000"/>
          </a:xfrm>
        </p:spPr>
        <p:txBody>
          <a:bodyPr/>
          <a:lstStyle/>
          <a:p>
            <a:pPr eaLnBrk="1" hangingPunct="1"/>
            <a:r>
              <a:rPr lang="en-US" sz="3900" smtClean="0"/>
              <a:t>Next Accreditation System - Aims</a:t>
            </a:r>
          </a:p>
        </p:txBody>
      </p:sp>
      <p:sp>
        <p:nvSpPr>
          <p:cNvPr id="3" name="Content Placeholder 2"/>
          <p:cNvSpPr>
            <a:spLocks noGrp="1"/>
          </p:cNvSpPr>
          <p:nvPr>
            <p:ph idx="1"/>
          </p:nvPr>
        </p:nvSpPr>
        <p:spPr/>
        <p:txBody>
          <a:bodyPr>
            <a:normAutofit/>
          </a:bodyPr>
          <a:lstStyle/>
          <a:p>
            <a:pPr eaLnBrk="1" hangingPunct="1">
              <a:lnSpc>
                <a:spcPct val="90000"/>
              </a:lnSpc>
            </a:pPr>
            <a:endParaRPr lang="en-US" sz="2800" smtClean="0"/>
          </a:p>
          <a:p>
            <a:pPr eaLnBrk="1" hangingPunct="1">
              <a:lnSpc>
                <a:spcPct val="90000"/>
              </a:lnSpc>
            </a:pPr>
            <a:r>
              <a:rPr lang="en-US" sz="2800" smtClean="0"/>
              <a:t>Enhance the ability of our peer-review system to prepare physicians for practice in the 21</a:t>
            </a:r>
            <a:r>
              <a:rPr lang="en-US" sz="2800" baseline="30000" smtClean="0"/>
              <a:t>st</a:t>
            </a:r>
            <a:r>
              <a:rPr lang="en-US" sz="2800" smtClean="0"/>
              <a:t> century</a:t>
            </a:r>
          </a:p>
          <a:p>
            <a:pPr eaLnBrk="1" hangingPunct="1">
              <a:lnSpc>
                <a:spcPct val="90000"/>
              </a:lnSpc>
            </a:pPr>
            <a:endParaRPr lang="en-US" sz="2800" smtClean="0"/>
          </a:p>
          <a:p>
            <a:pPr eaLnBrk="1" hangingPunct="1">
              <a:lnSpc>
                <a:spcPct val="90000"/>
              </a:lnSpc>
            </a:pPr>
            <a:r>
              <a:rPr lang="en-US" sz="2800" smtClean="0"/>
              <a:t>Reduce the burden associated with the current structure and process-based approach to accreditation</a:t>
            </a:r>
          </a:p>
          <a:p>
            <a:pPr eaLnBrk="1" hangingPunct="1">
              <a:lnSpc>
                <a:spcPct val="90000"/>
              </a:lnSpc>
            </a:pPr>
            <a:endParaRPr lang="en-US" sz="2800" smtClean="0"/>
          </a:p>
          <a:p>
            <a:pPr eaLnBrk="1" hangingPunct="1">
              <a:lnSpc>
                <a:spcPct val="90000"/>
              </a:lnSpc>
            </a:pPr>
            <a:r>
              <a:rPr lang="en-US" sz="2800" smtClean="0"/>
              <a:t>Accelerate the ACGME’s movement towards accreditation on the basis of educational outcomes</a:t>
            </a:r>
          </a:p>
          <a:p>
            <a:pPr eaLnBrk="1" hangingPunct="1">
              <a:lnSpc>
                <a:spcPct val="90000"/>
              </a:lnSpc>
            </a:pPr>
            <a:endParaRPr lang="en-US" sz="2800" smtClean="0"/>
          </a:p>
        </p:txBody>
      </p:sp>
      <p:sp>
        <p:nvSpPr>
          <p:cNvPr id="27652" name="Slide Number Placeholder 3"/>
          <p:cNvSpPr>
            <a:spLocks noGrp="1"/>
          </p:cNvSpPr>
          <p:nvPr>
            <p:ph type="sldNum" sz="quarter" idx="12"/>
          </p:nvPr>
        </p:nvSpPr>
        <p:spPr bwMode="auto">
          <a:noFill/>
          <a:ln>
            <a:miter lim="800000"/>
            <a:headEnd/>
            <a:tailEnd/>
          </a:ln>
        </p:spPr>
        <p:txBody>
          <a:bodyPr/>
          <a:lstStyle/>
          <a:p>
            <a:fld id="{F036A831-104F-4304-AE9E-3E34E5991511}" type="slidenum">
              <a:rPr lang="en-US">
                <a:solidFill>
                  <a:srgbClr val="B5A788"/>
                </a:solidFill>
                <a:latin typeface="Gill Sans MT" pitchFamily="-1" charset="0"/>
              </a:rPr>
              <a:pPr/>
              <a:t>27</a:t>
            </a:fld>
            <a:endParaRPr lang="en-US">
              <a:solidFill>
                <a:srgbClr val="B5A788"/>
              </a:solidFill>
              <a:latin typeface="Gill Sans MT" pitchFamily="-1" charset="0"/>
            </a:endParaRPr>
          </a:p>
        </p:txBody>
      </p:sp>
      <p:pic>
        <p:nvPicPr>
          <p:cNvPr id="27653" name="Picture 2" descr="http://www.columbiaobgyn.org/images/rL_acgme.gif"/>
          <p:cNvPicPr>
            <a:picLocks noChangeAspect="1" noChangeArrowheads="1"/>
          </p:cNvPicPr>
          <p:nvPr/>
        </p:nvPicPr>
        <p:blipFill>
          <a:blip r:embed="rId2" cstate="print"/>
          <a:srcRect/>
          <a:stretch>
            <a:fillRect/>
          </a:stretch>
        </p:blipFill>
        <p:spPr bwMode="auto">
          <a:xfrm>
            <a:off x="331788" y="247650"/>
            <a:ext cx="1165225"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7162800" y="1981200"/>
            <a:ext cx="14509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a:latin typeface="Gill Sans MT" pitchFamily="-1" charset="0"/>
              </a:rPr>
              <a:t>Next</a:t>
            </a:r>
          </a:p>
          <a:p>
            <a:pPr algn="ctr" eaLnBrk="1" hangingPunct="1"/>
            <a:r>
              <a:rPr lang="en-US" sz="1800">
                <a:latin typeface="Gill Sans MT" pitchFamily="-1" charset="0"/>
              </a:rPr>
              <a:t>Accreditation</a:t>
            </a:r>
          </a:p>
          <a:p>
            <a:pPr algn="ctr" eaLnBrk="1" hangingPunct="1"/>
            <a:r>
              <a:rPr lang="en-US" sz="1800">
                <a:latin typeface="Gill Sans MT" pitchFamily="-1" charset="0"/>
              </a:rPr>
              <a:t>System</a:t>
            </a:r>
          </a:p>
        </p:txBody>
      </p:sp>
      <p:sp>
        <p:nvSpPr>
          <p:cNvPr id="3" name="Diamond 2"/>
          <p:cNvSpPr/>
          <p:nvPr/>
        </p:nvSpPr>
        <p:spPr>
          <a:xfrm>
            <a:off x="7031038" y="1600200"/>
            <a:ext cx="1716087" cy="1730375"/>
          </a:xfrm>
          <a:prstGeom prst="diamond">
            <a:avLst/>
          </a:prstGeom>
          <a:solidFill>
            <a:schemeClr val="accent3">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10"/>
          <p:cNvSpPr>
            <a:spLocks noGrp="1"/>
          </p:cNvSpPr>
          <p:nvPr>
            <p:ph type="body" idx="1"/>
          </p:nvPr>
        </p:nvSpPr>
        <p:spPr>
          <a:xfrm>
            <a:off x="685800" y="609600"/>
            <a:ext cx="5105400" cy="639762"/>
          </a:xfrm>
        </p:spPr>
        <p:txBody>
          <a:bodyPr>
            <a:noAutofit/>
          </a:bodyPr>
          <a:lstStyle/>
          <a:p>
            <a:pPr algn="ctr"/>
            <a:r>
              <a:rPr lang="en-US" sz="3600" dirty="0" smtClean="0"/>
              <a:t>9 Components of the NAS</a:t>
            </a:r>
            <a:endParaRPr lang="en-US" sz="3600" dirty="0"/>
          </a:p>
        </p:txBody>
      </p:sp>
      <p:sp>
        <p:nvSpPr>
          <p:cNvPr id="12" name="Content Placeholder 11"/>
          <p:cNvSpPr>
            <a:spLocks noGrp="1"/>
          </p:cNvSpPr>
          <p:nvPr>
            <p:ph sz="half" idx="2"/>
          </p:nvPr>
        </p:nvSpPr>
        <p:spPr>
          <a:xfrm>
            <a:off x="1674812" y="1249362"/>
            <a:ext cx="4040188" cy="5075238"/>
          </a:xfrm>
        </p:spPr>
        <p:txBody>
          <a:bodyPr/>
          <a:lstStyle/>
          <a:p>
            <a:r>
              <a:rPr lang="en-US" dirty="0" smtClean="0"/>
              <a:t>ADS Update</a:t>
            </a:r>
          </a:p>
          <a:p>
            <a:r>
              <a:rPr lang="en-US" dirty="0" smtClean="0"/>
              <a:t>Resident Survey</a:t>
            </a:r>
          </a:p>
          <a:p>
            <a:r>
              <a:rPr lang="en-US" dirty="0" smtClean="0"/>
              <a:t>Board Pass Rate</a:t>
            </a:r>
          </a:p>
          <a:p>
            <a:r>
              <a:rPr lang="en-US" dirty="0" smtClean="0"/>
              <a:t>Clinical Experience Log</a:t>
            </a:r>
          </a:p>
          <a:p>
            <a:r>
              <a:rPr lang="en-US" dirty="0" smtClean="0"/>
              <a:t>Program Self Study</a:t>
            </a:r>
          </a:p>
          <a:p>
            <a:r>
              <a:rPr lang="en-US" dirty="0" smtClean="0"/>
              <a:t>Faculty Survey</a:t>
            </a:r>
          </a:p>
          <a:p>
            <a:r>
              <a:rPr lang="en-US" dirty="0" smtClean="0"/>
              <a:t>CLER Visit</a:t>
            </a:r>
          </a:p>
          <a:p>
            <a:r>
              <a:rPr lang="en-US" dirty="0" smtClean="0"/>
              <a:t>Core Faculty Scholarly Activity</a:t>
            </a:r>
          </a:p>
          <a:p>
            <a:endParaRPr lang="en-US" dirty="0"/>
          </a:p>
          <a:p>
            <a:r>
              <a:rPr lang="en-US" dirty="0" smtClean="0"/>
              <a:t>Milestones</a:t>
            </a:r>
          </a:p>
          <a:p>
            <a:pPr marL="0" indent="0">
              <a:buNone/>
            </a:pPr>
            <a:endParaRPr lang="en-US" dirty="0"/>
          </a:p>
        </p:txBody>
      </p:sp>
    </p:spTree>
    <p:extLst>
      <p:ext uri="{BB962C8B-B14F-4D97-AF65-F5344CB8AC3E}">
        <p14:creationId xmlns="" xmlns:p14="http://schemas.microsoft.com/office/powerpoint/2010/main" val="33090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09" y="1120993"/>
            <a:ext cx="9144000" cy="3635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93531" y="5537537"/>
            <a:ext cx="3145669" cy="1015663"/>
          </a:xfrm>
          <a:prstGeom prst="rect">
            <a:avLst/>
          </a:prstGeom>
          <a:noFill/>
        </p:spPr>
        <p:txBody>
          <a:bodyPr wrap="none" rtlCol="0">
            <a:spAutoFit/>
          </a:bodyPr>
          <a:lstStyle/>
          <a:p>
            <a:pPr algn="r"/>
            <a:r>
              <a:rPr lang="en-US" sz="2000" dirty="0" smtClean="0">
                <a:latin typeface="Arial" pitchFamily="34" charset="0"/>
                <a:cs typeface="Arial" pitchFamily="34" charset="0"/>
              </a:rPr>
              <a:t>ACGME NAS-FAQ</a:t>
            </a:r>
          </a:p>
          <a:p>
            <a:pPr algn="r"/>
            <a:r>
              <a:rPr lang="en-US" sz="2000" dirty="0">
                <a:latin typeface="Arial" pitchFamily="34" charset="0"/>
                <a:cs typeface="Arial" pitchFamily="34" charset="0"/>
              </a:rPr>
              <a:t>http://</a:t>
            </a:r>
            <a:r>
              <a:rPr lang="en-US" sz="2000" dirty="0" smtClean="0">
                <a:latin typeface="Arial" pitchFamily="34" charset="0"/>
                <a:cs typeface="Arial" pitchFamily="34" charset="0"/>
              </a:rPr>
              <a:t>www.acgme-nas.org</a:t>
            </a:r>
          </a:p>
          <a:p>
            <a:pPr algn="r"/>
            <a:r>
              <a:rPr lang="en-US" sz="2000" dirty="0" smtClean="0">
                <a:latin typeface="Arial" pitchFamily="34" charset="0"/>
                <a:cs typeface="Arial" pitchFamily="34" charset="0"/>
              </a:rPr>
              <a:t>Accessed: Sept 20, 2012</a:t>
            </a:r>
            <a:endParaRPr lang="en-US" sz="2000" dirty="0">
              <a:latin typeface="Arial" pitchFamily="34" charset="0"/>
              <a:cs typeface="Arial" pitchFamily="34" charset="0"/>
            </a:endParaRPr>
          </a:p>
        </p:txBody>
      </p:sp>
      <p:sp>
        <p:nvSpPr>
          <p:cNvPr id="4" name="Rectangle 3"/>
          <p:cNvSpPr/>
          <p:nvPr/>
        </p:nvSpPr>
        <p:spPr>
          <a:xfrm>
            <a:off x="5791200" y="287338"/>
            <a:ext cx="1384300" cy="1389062"/>
          </a:xfrm>
          <a:prstGeom prst="rect">
            <a:avLst/>
          </a:prstGeom>
          <a:solidFill>
            <a:schemeClr val="accent2">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5903263" y="609600"/>
            <a:ext cx="11833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dirty="0" smtClean="0">
                <a:latin typeface="Gill Sans MT" pitchFamily="-1" charset="0"/>
              </a:rPr>
              <a:t>NAS</a:t>
            </a:r>
          </a:p>
          <a:p>
            <a:pPr algn="ctr" eaLnBrk="1" hangingPunct="1"/>
            <a:r>
              <a:rPr lang="en-US" sz="1800" dirty="0" smtClean="0">
                <a:latin typeface="Gill Sans MT" pitchFamily="-1" charset="0"/>
              </a:rPr>
              <a:t>Milestones</a:t>
            </a:r>
            <a:endParaRPr lang="en-US" sz="1800" dirty="0">
              <a:latin typeface="Gill Sans MT" pitchFamily="-1" charset="0"/>
            </a:endParaRPr>
          </a:p>
        </p:txBody>
      </p:sp>
    </p:spTree>
    <p:extLst>
      <p:ext uri="{BB962C8B-B14F-4D97-AF65-F5344CB8AC3E}">
        <p14:creationId xmlns="" xmlns:p14="http://schemas.microsoft.com/office/powerpoint/2010/main" val="18125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Be familiar with the Internal Medicine Milestones</a:t>
            </a:r>
          </a:p>
          <a:p>
            <a:r>
              <a:rPr lang="en-US" dirty="0" smtClean="0"/>
              <a:t>Understand the utility of </a:t>
            </a:r>
            <a:r>
              <a:rPr lang="en-US" dirty="0" err="1" smtClean="0"/>
              <a:t>Entrustable</a:t>
            </a:r>
            <a:r>
              <a:rPr lang="en-US" dirty="0" smtClean="0"/>
              <a:t> Professional Activities in trainee assessment</a:t>
            </a:r>
          </a:p>
          <a:p>
            <a:r>
              <a:rPr lang="en-US" dirty="0" smtClean="0"/>
              <a:t>Understand the ACGME Next Accreditation System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000" dirty="0" smtClean="0"/>
              <a:t>Reporting Structure to RRC</a:t>
            </a:r>
            <a:endParaRPr lang="en-US" sz="4000" dirty="0"/>
          </a:p>
        </p:txBody>
      </p:sp>
      <p:sp>
        <p:nvSpPr>
          <p:cNvPr id="3" name="Content Placeholder 2"/>
          <p:cNvSpPr>
            <a:spLocks noGrp="1"/>
          </p:cNvSpPr>
          <p:nvPr>
            <p:ph idx="1"/>
          </p:nvPr>
        </p:nvSpPr>
        <p:spPr>
          <a:xfrm>
            <a:off x="457200" y="1371600"/>
            <a:ext cx="7848600" cy="4754563"/>
          </a:xfrm>
        </p:spPr>
        <p:txBody>
          <a:bodyPr>
            <a:normAutofit/>
          </a:bodyPr>
          <a:lstStyle/>
          <a:p>
            <a:r>
              <a:rPr lang="en-US" sz="2800" dirty="0" smtClean="0"/>
              <a:t>Crosswalk between NAS Milestones and   Outcomes as defined in IM Program Requirements</a:t>
            </a:r>
          </a:p>
          <a:p>
            <a:endParaRPr lang="en-US" sz="2800" dirty="0" smtClean="0"/>
          </a:p>
          <a:p>
            <a:r>
              <a:rPr lang="en-US" sz="2800" dirty="0" smtClean="0"/>
              <a:t>Feasibility </a:t>
            </a:r>
            <a:r>
              <a:rPr lang="en-US" sz="2800" dirty="0"/>
              <a:t>study completed</a:t>
            </a:r>
          </a:p>
          <a:p>
            <a:r>
              <a:rPr lang="en-US" sz="2800" dirty="0"/>
              <a:t>Active rewrite in process with planned release in December 2012</a:t>
            </a:r>
          </a:p>
          <a:p>
            <a:endParaRPr lang="en-US" sz="2800" dirty="0" smtClean="0"/>
          </a:p>
          <a:p>
            <a:r>
              <a:rPr lang="en-US" sz="2800" dirty="0" smtClean="0"/>
              <a:t>Note: Curricular </a:t>
            </a:r>
            <a:r>
              <a:rPr lang="en-US" sz="2800" dirty="0"/>
              <a:t>Milestones provided foundation for this document – they are inherently </a:t>
            </a:r>
            <a:r>
              <a:rPr lang="en-US" sz="2800" dirty="0" smtClean="0"/>
              <a:t>linked</a:t>
            </a:r>
            <a:endParaRPr lang="en-US" sz="2800" dirty="0"/>
          </a:p>
        </p:txBody>
      </p:sp>
      <p:sp>
        <p:nvSpPr>
          <p:cNvPr id="4" name="Rectangle 3"/>
          <p:cNvSpPr/>
          <p:nvPr/>
        </p:nvSpPr>
        <p:spPr>
          <a:xfrm>
            <a:off x="7162800" y="287338"/>
            <a:ext cx="1384300" cy="1389062"/>
          </a:xfrm>
          <a:prstGeom prst="rect">
            <a:avLst/>
          </a:prstGeom>
          <a:solidFill>
            <a:schemeClr val="accent2">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7274863" y="609600"/>
            <a:ext cx="11833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dirty="0" smtClean="0">
                <a:latin typeface="Gill Sans MT" pitchFamily="-1" charset="0"/>
              </a:rPr>
              <a:t>NAS</a:t>
            </a:r>
          </a:p>
          <a:p>
            <a:pPr algn="ctr" eaLnBrk="1" hangingPunct="1"/>
            <a:r>
              <a:rPr lang="en-US" sz="1800" dirty="0" smtClean="0">
                <a:latin typeface="Gill Sans MT" pitchFamily="-1" charset="0"/>
              </a:rPr>
              <a:t>Milestones</a:t>
            </a:r>
            <a:endParaRPr lang="en-US" sz="1800" dirty="0">
              <a:latin typeface="Gill Sans MT" pitchFamily="-1" charset="0"/>
            </a:endParaRPr>
          </a:p>
        </p:txBody>
      </p:sp>
    </p:spTree>
    <p:extLst>
      <p:ext uri="{BB962C8B-B14F-4D97-AF65-F5344CB8AC3E}">
        <p14:creationId xmlns="" xmlns:p14="http://schemas.microsoft.com/office/powerpoint/2010/main" val="1006145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Writing Group – v2.0</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Extension of group that developed and authored original Milestones published in 2009</a:t>
            </a:r>
          </a:p>
          <a:p>
            <a:endParaRPr lang="en-US" dirty="0"/>
          </a:p>
          <a:p>
            <a:r>
              <a:rPr lang="en-US" dirty="0" smtClean="0"/>
              <a:t>Used original Milestones to develop </a:t>
            </a:r>
            <a:r>
              <a:rPr lang="en-US" dirty="0"/>
              <a:t>a</a:t>
            </a:r>
            <a:r>
              <a:rPr lang="en-US" dirty="0" smtClean="0"/>
              <a:t> structure for reporting Milestones to IM-RRC in accordance with NAS</a:t>
            </a:r>
            <a:endParaRPr lang="en-US" dirty="0"/>
          </a:p>
          <a:p>
            <a:pPr marL="0" indent="0">
              <a:buNone/>
            </a:pPr>
            <a:endParaRPr lang="en-US" dirty="0"/>
          </a:p>
        </p:txBody>
      </p:sp>
      <p:pic>
        <p:nvPicPr>
          <p:cNvPr id="5" name="Picture 2" descr="http://www.columbiaobgyn.org/images/rL_acgm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8365" y="3200400"/>
            <a:ext cx="1704181" cy="184707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American Board of Internal Medicin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00" y="1904999"/>
            <a:ext cx="2932113" cy="7194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1444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650" y="457200"/>
            <a:ext cx="8648700" cy="474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234631"/>
            <a:ext cx="8229600" cy="708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021232">
            <a:off x="4362978" y="457200"/>
            <a:ext cx="1143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p:cNvSpPr/>
          <p:nvPr/>
        </p:nvSpPr>
        <p:spPr>
          <a:xfrm rot="14323648">
            <a:off x="6295189" y="1798132"/>
            <a:ext cx="1143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11"/>
          <p:cNvSpPr/>
          <p:nvPr/>
        </p:nvSpPr>
        <p:spPr>
          <a:xfrm rot="17805061">
            <a:off x="7115446" y="1798131"/>
            <a:ext cx="1143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p:cNvSpPr/>
          <p:nvPr/>
        </p:nvSpPr>
        <p:spPr>
          <a:xfrm rot="13084688">
            <a:off x="2106396" y="976640"/>
            <a:ext cx="1138882"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rot="16200000">
            <a:off x="344959" y="2681724"/>
            <a:ext cx="1138882"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56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362200" y="1683774"/>
            <a:ext cx="1587910" cy="266700"/>
          </a:xfrm>
          <a:prstGeom prst="rightArrow">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TextBox 18"/>
          <p:cNvSpPr txBox="1"/>
          <p:nvPr/>
        </p:nvSpPr>
        <p:spPr>
          <a:xfrm>
            <a:off x="2133600" y="497913"/>
            <a:ext cx="2057400" cy="1015663"/>
          </a:xfrm>
          <a:prstGeom prst="rect">
            <a:avLst/>
          </a:prstGeom>
          <a:noFill/>
        </p:spPr>
        <p:txBody>
          <a:bodyPr wrap="square" rtlCol="0">
            <a:spAutoFit/>
          </a:bodyPr>
          <a:lstStyle/>
          <a:p>
            <a:pPr algn="ctr"/>
            <a:r>
              <a:rPr lang="en-US" sz="2000" dirty="0" smtClean="0">
                <a:latin typeface="Gill Sans MT" pitchFamily="34" charset="0"/>
              </a:rPr>
              <a:t>Clinical Competency Committee</a:t>
            </a:r>
            <a:endParaRPr lang="en-US" sz="2000" dirty="0">
              <a:latin typeface="Gill Sans MT" pitchFamily="34" charset="0"/>
            </a:endParaRPr>
          </a:p>
        </p:txBody>
      </p:sp>
      <p:grpSp>
        <p:nvGrpSpPr>
          <p:cNvPr id="3" name="Group 9"/>
          <p:cNvGrpSpPr/>
          <p:nvPr/>
        </p:nvGrpSpPr>
        <p:grpSpPr>
          <a:xfrm>
            <a:off x="4604181" y="240268"/>
            <a:ext cx="4261605" cy="2883932"/>
            <a:chOff x="4604181" y="240268"/>
            <a:chExt cx="4261605" cy="2883932"/>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04181" y="786888"/>
              <a:ext cx="4261605" cy="2337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604181" y="240268"/>
              <a:ext cx="4102282" cy="523220"/>
            </a:xfrm>
            <a:prstGeom prst="rect">
              <a:avLst/>
            </a:prstGeom>
            <a:noFill/>
          </p:spPr>
          <p:txBody>
            <a:bodyPr wrap="square" rtlCol="0">
              <a:spAutoFit/>
            </a:bodyPr>
            <a:lstStyle/>
            <a:p>
              <a:pPr algn="ctr"/>
              <a:r>
                <a:rPr lang="en-US" sz="2800" dirty="0" smtClean="0">
                  <a:latin typeface="Gill Sans MT" pitchFamily="34" charset="0"/>
                </a:rPr>
                <a:t>NAS Milestones</a:t>
              </a:r>
              <a:endParaRPr lang="en-US" sz="2800" dirty="0">
                <a:latin typeface="Gill Sans MT" pitchFamily="34" charset="0"/>
              </a:endParaRPr>
            </a:p>
          </p:txBody>
        </p:sp>
      </p:grpSp>
      <p:grpSp>
        <p:nvGrpSpPr>
          <p:cNvPr id="10" name="Group 2"/>
          <p:cNvGrpSpPr/>
          <p:nvPr/>
        </p:nvGrpSpPr>
        <p:grpSpPr>
          <a:xfrm>
            <a:off x="152400" y="457200"/>
            <a:ext cx="1905000" cy="3200400"/>
            <a:chOff x="152400" y="457200"/>
            <a:chExt cx="1905000" cy="3200400"/>
          </a:xfrm>
        </p:grpSpPr>
        <p:sp>
          <p:nvSpPr>
            <p:cNvPr id="2" name="Rectangle 1"/>
            <p:cNvSpPr/>
            <p:nvPr/>
          </p:nvSpPr>
          <p:spPr>
            <a:xfrm>
              <a:off x="381000" y="762000"/>
              <a:ext cx="4572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3"/>
            <p:cNvSpPr/>
            <p:nvPr/>
          </p:nvSpPr>
          <p:spPr>
            <a:xfrm>
              <a:off x="533400" y="914400"/>
              <a:ext cx="4572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685800" y="1066800"/>
              <a:ext cx="4572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838200" y="1219200"/>
              <a:ext cx="4572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p:cNvSpPr/>
            <p:nvPr/>
          </p:nvSpPr>
          <p:spPr>
            <a:xfrm>
              <a:off x="990600" y="1371600"/>
              <a:ext cx="4572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143000" y="1524000"/>
              <a:ext cx="4572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p:cNvSpPr/>
            <p:nvPr/>
          </p:nvSpPr>
          <p:spPr>
            <a:xfrm>
              <a:off x="1295400" y="1676400"/>
              <a:ext cx="457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TextBox 26"/>
            <p:cNvSpPr txBox="1"/>
            <p:nvPr/>
          </p:nvSpPr>
          <p:spPr>
            <a:xfrm>
              <a:off x="228600" y="2754106"/>
              <a:ext cx="1676400" cy="707886"/>
            </a:xfrm>
            <a:prstGeom prst="rect">
              <a:avLst/>
            </a:prstGeom>
            <a:noFill/>
          </p:spPr>
          <p:txBody>
            <a:bodyPr wrap="square" rtlCol="0">
              <a:spAutoFit/>
            </a:bodyPr>
            <a:lstStyle/>
            <a:p>
              <a:pPr algn="ctr"/>
              <a:r>
                <a:rPr lang="en-US" sz="2000" dirty="0" smtClean="0">
                  <a:latin typeface="Gill Sans MT" pitchFamily="34" charset="0"/>
                </a:rPr>
                <a:t>Assessment System</a:t>
              </a:r>
            </a:p>
          </p:txBody>
        </p:sp>
        <p:sp>
          <p:nvSpPr>
            <p:cNvPr id="29" name="Rectangle 28"/>
            <p:cNvSpPr/>
            <p:nvPr/>
          </p:nvSpPr>
          <p:spPr>
            <a:xfrm>
              <a:off x="152400" y="457200"/>
              <a:ext cx="19050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648200" y="3083036"/>
            <a:ext cx="4217586" cy="3615361"/>
            <a:chOff x="4648200" y="3083036"/>
            <a:chExt cx="4217586" cy="3615361"/>
          </a:xfrm>
        </p:grpSpPr>
        <p:sp>
          <p:nvSpPr>
            <p:cNvPr id="21" name="Plus 20"/>
            <p:cNvSpPr/>
            <p:nvPr/>
          </p:nvSpPr>
          <p:spPr>
            <a:xfrm>
              <a:off x="6483259" y="3083036"/>
              <a:ext cx="457200" cy="457200"/>
            </a:xfrm>
            <a:prstGeom prst="mathPlus">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Equal 21"/>
            <p:cNvSpPr/>
            <p:nvPr/>
          </p:nvSpPr>
          <p:spPr>
            <a:xfrm>
              <a:off x="5029200" y="5943600"/>
              <a:ext cx="533400" cy="533400"/>
            </a:xfrm>
            <a:prstGeom prst="mathEqual">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6" name="TextBox 25"/>
            <p:cNvSpPr txBox="1"/>
            <p:nvPr/>
          </p:nvSpPr>
          <p:spPr>
            <a:xfrm>
              <a:off x="5791200" y="5867400"/>
              <a:ext cx="3074586" cy="830997"/>
            </a:xfrm>
            <a:prstGeom prst="rect">
              <a:avLst/>
            </a:prstGeom>
            <a:noFill/>
          </p:spPr>
          <p:txBody>
            <a:bodyPr wrap="square" rtlCol="0">
              <a:spAutoFit/>
            </a:bodyPr>
            <a:lstStyle/>
            <a:p>
              <a:pPr algn="ctr"/>
              <a:r>
                <a:rPr lang="en-US" sz="2400" dirty="0" smtClean="0">
                  <a:latin typeface="Gill Sans MT" pitchFamily="34" charset="0"/>
                </a:rPr>
                <a:t>Next Accreditation System</a:t>
              </a:r>
              <a:endParaRPr lang="en-US" sz="2400" dirty="0">
                <a:latin typeface="Gill Sans MT" pitchFamily="34" charset="0"/>
              </a:endParaRPr>
            </a:p>
          </p:txBody>
        </p:sp>
        <p:graphicFrame>
          <p:nvGraphicFramePr>
            <p:cNvPr id="20" name="Content Placeholder 3"/>
            <p:cNvGraphicFramePr>
              <a:graphicFrameLocks/>
            </p:cNvGraphicFramePr>
            <p:nvPr>
              <p:extLst>
                <p:ext uri="{D42A27DB-BD31-4B8C-83A1-F6EECF244321}">
                  <p14:modId xmlns="" xmlns:p14="http://schemas.microsoft.com/office/powerpoint/2010/main" val="691816186"/>
                </p:ext>
              </p:extLst>
            </p:nvPr>
          </p:nvGraphicFramePr>
          <p:xfrm>
            <a:off x="4648200" y="3646170"/>
            <a:ext cx="4191000" cy="2068830"/>
          </p:xfrm>
          <a:graphic>
            <a:graphicData uri="http://schemas.openxmlformats.org/drawingml/2006/table">
              <a:tbl>
                <a:tblPr firstRow="1" bandRow="1">
                  <a:tableStyleId>{2D5ABB26-0587-4C30-8999-92F81FD0307C}</a:tableStyleId>
                </a:tblPr>
                <a:tblGrid>
                  <a:gridCol w="2095500"/>
                  <a:gridCol w="2095500"/>
                </a:tblGrid>
                <a:tr h="476250">
                  <a:tc>
                    <a:txBody>
                      <a:bodyPr/>
                      <a:lstStyle/>
                      <a:p>
                        <a:r>
                          <a:rPr lang="en-US" dirty="0" smtClean="0">
                            <a:latin typeface="Gill Sans MT" pitchFamily="34" charset="0"/>
                          </a:rPr>
                          <a:t>ADS Update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latin typeface="Gill Sans MT" pitchFamily="34" charset="0"/>
                          </a:rPr>
                          <a:t>Self Study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6250">
                  <a:tc>
                    <a:txBody>
                      <a:bodyPr/>
                      <a:lstStyle/>
                      <a:p>
                        <a:r>
                          <a:rPr lang="en-US" dirty="0" smtClean="0">
                            <a:latin typeface="Gill Sans MT" pitchFamily="34" charset="0"/>
                          </a:rPr>
                          <a:t>Resident</a:t>
                        </a:r>
                        <a:r>
                          <a:rPr lang="en-US" baseline="0" dirty="0" smtClean="0">
                            <a:latin typeface="Gill Sans MT" pitchFamily="34" charset="0"/>
                          </a:rPr>
                          <a:t> Survey</a:t>
                        </a:r>
                        <a:endParaRPr lang="en-US" dirty="0">
                          <a:latin typeface="Gill Sans MT"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smtClean="0">
                            <a:latin typeface="Gill Sans MT" pitchFamily="34" charset="0"/>
                          </a:rPr>
                          <a:t>Faculty Survey</a:t>
                        </a:r>
                        <a:endParaRPr lang="en-US" dirty="0">
                          <a:latin typeface="Gill Sans MT" pitchFamily="34" charset="0"/>
                        </a:endParaRPr>
                      </a:p>
                    </a:txBody>
                    <a:tcPr>
                      <a:lnR w="12700" cap="flat" cmpd="sng" algn="ctr">
                        <a:solidFill>
                          <a:schemeClr val="tx1"/>
                        </a:solidFill>
                        <a:prstDash val="solid"/>
                        <a:round/>
                        <a:headEnd type="none" w="med" len="med"/>
                        <a:tailEnd type="none" w="med" len="med"/>
                      </a:lnR>
                    </a:tcPr>
                  </a:tc>
                </a:tr>
                <a:tr h="476250">
                  <a:tc>
                    <a:txBody>
                      <a:bodyPr/>
                      <a:lstStyle/>
                      <a:p>
                        <a:r>
                          <a:rPr lang="en-US" dirty="0" smtClean="0">
                            <a:latin typeface="Gill Sans MT" pitchFamily="34" charset="0"/>
                          </a:rPr>
                          <a:t>Board Pass Rate</a:t>
                        </a:r>
                        <a:endParaRPr lang="en-US" dirty="0">
                          <a:latin typeface="Gill Sans MT"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smtClean="0">
                            <a:latin typeface="Gill Sans MT" pitchFamily="34" charset="0"/>
                          </a:rPr>
                          <a:t>CLER Visit</a:t>
                        </a:r>
                        <a:endParaRPr lang="en-US" dirty="0">
                          <a:latin typeface="Gill Sans MT" pitchFamily="34" charset="0"/>
                        </a:endParaRPr>
                      </a:p>
                    </a:txBody>
                    <a:tcPr>
                      <a:lnR w="12700" cap="flat" cmpd="sng" algn="ctr">
                        <a:solidFill>
                          <a:schemeClr val="tx1"/>
                        </a:solidFill>
                        <a:prstDash val="solid"/>
                        <a:round/>
                        <a:headEnd type="none" w="med" len="med"/>
                        <a:tailEnd type="none" w="med" len="med"/>
                      </a:lnR>
                    </a:tcPr>
                  </a:tc>
                </a:tr>
                <a:tr h="476250">
                  <a:tc>
                    <a:txBody>
                      <a:bodyPr/>
                      <a:lstStyle/>
                      <a:p>
                        <a:r>
                          <a:rPr lang="en-US" dirty="0" smtClean="0">
                            <a:latin typeface="Gill Sans MT" pitchFamily="34" charset="0"/>
                          </a:rPr>
                          <a:t>Clinical Experience Log</a:t>
                        </a:r>
                        <a:endParaRPr lang="en-US" dirty="0">
                          <a:latin typeface="Gill Sans MT"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MT" pitchFamily="34" charset="0"/>
                          </a:rPr>
                          <a:t>Core Faculty Scholarly</a:t>
                        </a:r>
                        <a:r>
                          <a:rPr lang="en-US" baseline="0" dirty="0" smtClean="0">
                            <a:latin typeface="Gill Sans MT" pitchFamily="34" charset="0"/>
                          </a:rPr>
                          <a:t> Activity</a:t>
                        </a:r>
                        <a:endParaRPr lang="en-US" dirty="0" smtClean="0">
                          <a:latin typeface="Gill Sans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pSp>
    </p:spTree>
    <p:extLst>
      <p:ext uri="{BB962C8B-B14F-4D97-AF65-F5344CB8AC3E}">
        <p14:creationId xmlns="" xmlns:p14="http://schemas.microsoft.com/office/powerpoint/2010/main" val="142034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History</a:t>
            </a:r>
            <a:endParaRPr lang="en-US" dirty="0"/>
          </a:p>
        </p:txBody>
      </p:sp>
      <p:sp>
        <p:nvSpPr>
          <p:cNvPr id="3" name="Content Placeholder 2"/>
          <p:cNvSpPr>
            <a:spLocks noGrp="1"/>
          </p:cNvSpPr>
          <p:nvPr>
            <p:ph idx="1"/>
          </p:nvPr>
        </p:nvSpPr>
        <p:spPr/>
        <p:txBody>
          <a:bodyPr/>
          <a:lstStyle/>
          <a:p>
            <a:r>
              <a:rPr lang="en-US" dirty="0" smtClean="0"/>
              <a:t>You have just completed a rotation as the attending on an inpatient service. You worked with a first-year fellow who performed well. She was well-informed about all of the  patients and seemed to have a good understanding of disease </a:t>
            </a:r>
            <a:r>
              <a:rPr lang="en-US" dirty="0" err="1" smtClean="0"/>
              <a:t>pathophysiology</a:t>
            </a:r>
            <a:r>
              <a:rPr lang="en-US" dirty="0" smtClean="0"/>
              <a:t> and management.</a:t>
            </a:r>
          </a:p>
          <a:p>
            <a:r>
              <a:rPr lang="en-US" dirty="0" smtClean="0"/>
              <a:t>You are asked to fill out an evaluation.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System</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667000" y="1447800"/>
            <a:ext cx="3886200" cy="471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735050" cy="1643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ABIM and ACGME</a:t>
            </a:r>
            <a:endParaRPr lang="en-US" dirty="0"/>
          </a:p>
        </p:txBody>
      </p:sp>
      <p:grpSp>
        <p:nvGrpSpPr>
          <p:cNvPr id="5" name="Content Placeholder 4"/>
          <p:cNvGrpSpPr>
            <a:grpSpLocks noGrp="1"/>
          </p:cNvGrpSpPr>
          <p:nvPr>
            <p:ph idx="1"/>
          </p:nvPr>
        </p:nvGrpSpPr>
        <p:grpSpPr>
          <a:xfrm>
            <a:off x="457200" y="2057400"/>
            <a:ext cx="3657600" cy="3916363"/>
            <a:chOff x="268288" y="3276600"/>
            <a:chExt cx="3200400" cy="3200400"/>
          </a:xfrm>
        </p:grpSpPr>
        <p:sp>
          <p:nvSpPr>
            <p:cNvPr id="6" name="Oval 5"/>
            <p:cNvSpPr/>
            <p:nvPr/>
          </p:nvSpPr>
          <p:spPr>
            <a:xfrm>
              <a:off x="268288" y="3276600"/>
              <a:ext cx="3200400"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4" descr="American Board of Internal Medic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687" y="4419600"/>
              <a:ext cx="2932113" cy="71945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7"/>
          <p:cNvGrpSpPr/>
          <p:nvPr/>
        </p:nvGrpSpPr>
        <p:grpSpPr>
          <a:xfrm>
            <a:off x="5029200" y="2286000"/>
            <a:ext cx="3200400" cy="3200400"/>
            <a:chOff x="2971800" y="381000"/>
            <a:chExt cx="3200400" cy="3200400"/>
          </a:xfrm>
        </p:grpSpPr>
        <p:sp>
          <p:nvSpPr>
            <p:cNvPr id="9" name="Oval 8"/>
            <p:cNvSpPr/>
            <p:nvPr/>
          </p:nvSpPr>
          <p:spPr>
            <a:xfrm>
              <a:off x="2971800" y="381000"/>
              <a:ext cx="3200400"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http://www.columbiaobgyn.org/images/rL_acgm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3800" y="990600"/>
              <a:ext cx="1704181" cy="1847079"/>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ABIM </a:t>
            </a:r>
            <a:r>
              <a:rPr lang="en-US" dirty="0" err="1" smtClean="0"/>
              <a:t>FasTrack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Patient Care</a:t>
            </a:r>
          </a:p>
          <a:p>
            <a:pPr>
              <a:buNone/>
            </a:pPr>
            <a:r>
              <a:rPr lang="en-US" dirty="0" smtClean="0"/>
              <a:t>       Unsatisfactory- incomplete, inaccurate medical interviews, physical examination, and review of other data; incompetent performance of essential procedures; fails to analyze clinical data and consider patient preferences when making medical decisions</a:t>
            </a:r>
          </a:p>
          <a:p>
            <a:pPr>
              <a:buNone/>
            </a:pPr>
            <a:r>
              <a:rPr lang="en-US" dirty="0" smtClean="0"/>
              <a:t>       Superior – Superb, accurate, comprehensive medical interviews, physical examinations, review of other data, and procedural skills; always makes diagnostic and therapeutic decisions based on available evidence, sound judgment, and patient preferences</a:t>
            </a:r>
          </a:p>
          <a:p>
            <a:pPr>
              <a:buNone/>
            </a:pPr>
            <a:endParaRPr lang="en-US" dirty="0" smtClean="0"/>
          </a:p>
          <a:p>
            <a:pPr>
              <a:buNone/>
            </a:pPr>
            <a:r>
              <a:rPr lang="en-US" dirty="0" smtClean="0"/>
              <a:t>     Unsatisfactory – 1,2,3</a:t>
            </a:r>
          </a:p>
          <a:p>
            <a:pPr>
              <a:buNone/>
            </a:pPr>
            <a:r>
              <a:rPr lang="en-US" dirty="0" smtClean="0"/>
              <a:t>      Satisfactory – 4,5,6</a:t>
            </a:r>
          </a:p>
          <a:p>
            <a:pPr>
              <a:buNone/>
            </a:pPr>
            <a:r>
              <a:rPr lang="en-US" dirty="0" smtClean="0"/>
              <a:t>      Superior – 7,8,9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ABIM </a:t>
            </a:r>
            <a:r>
              <a:rPr lang="en-US" dirty="0" err="1" smtClean="0"/>
              <a:t>Fastrack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Systems- Based Practice</a:t>
            </a:r>
          </a:p>
          <a:p>
            <a:pPr>
              <a:buNone/>
            </a:pPr>
            <a:r>
              <a:rPr lang="en-US" dirty="0" smtClean="0"/>
              <a:t>     Unsatisfactory – Unable to access/mobilize outside resource; resists efforts to improve systems of care; does not use systematic approaches to reduce error and improve patient care</a:t>
            </a:r>
          </a:p>
          <a:p>
            <a:pPr>
              <a:buNone/>
            </a:pPr>
            <a:endParaRPr lang="en-US" dirty="0" smtClean="0"/>
          </a:p>
          <a:p>
            <a:pPr>
              <a:buNone/>
            </a:pPr>
            <a:r>
              <a:rPr lang="en-US" dirty="0" smtClean="0"/>
              <a:t>    Superior – Effectively accesses/utilizes outside resources; effectively uses systematic approaches to reduce errors and improve patient care; enthusiastically assists in developing systems improvement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1136</Words>
  <Application>Microsoft Office PowerPoint</Application>
  <PresentationFormat>On-screen Show (4:3)</PresentationFormat>
  <Paragraphs>212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ASH Training Directors’ Workshop “Milestones in Graduate Medical Education” Dec 7. 2012 </vt:lpstr>
      <vt:lpstr>Lee Berkowitz</vt:lpstr>
      <vt:lpstr>Goals</vt:lpstr>
      <vt:lpstr>Case History</vt:lpstr>
      <vt:lpstr>Evaluation System</vt:lpstr>
      <vt:lpstr>Slide 6</vt:lpstr>
      <vt:lpstr>ABIM and ACGME</vt:lpstr>
      <vt:lpstr>ABIM FasTrack</vt:lpstr>
      <vt:lpstr>ABIM Fastrack</vt:lpstr>
      <vt:lpstr>ACGME</vt:lpstr>
      <vt:lpstr>Problems/Issues</vt:lpstr>
      <vt:lpstr>Slide 12</vt:lpstr>
      <vt:lpstr>IM Milestones</vt:lpstr>
      <vt:lpstr>IM Milestones - Methods</vt:lpstr>
      <vt:lpstr>Internal Medicine Milestones</vt:lpstr>
      <vt:lpstr>Slide 16</vt:lpstr>
      <vt:lpstr>Slide 17</vt:lpstr>
      <vt:lpstr>Slide 18</vt:lpstr>
      <vt:lpstr>Shortcomings of Milestones</vt:lpstr>
      <vt:lpstr>AAIM Education Redesign</vt:lpstr>
      <vt:lpstr>Entrustable Educational Activities</vt:lpstr>
      <vt:lpstr>An Entrustable Professional Activity</vt:lpstr>
      <vt:lpstr>Slide 23</vt:lpstr>
      <vt:lpstr>Slide 24</vt:lpstr>
      <vt:lpstr>Manage transitions of care</vt:lpstr>
      <vt:lpstr>Slide 26</vt:lpstr>
      <vt:lpstr>Next Accreditation System - Aims</vt:lpstr>
      <vt:lpstr>Slide 28</vt:lpstr>
      <vt:lpstr>Slide 29</vt:lpstr>
      <vt:lpstr>Reporting Structure to RRC</vt:lpstr>
      <vt:lpstr>Milestones Writing Group – v2.0</vt:lpstr>
      <vt:lpstr>Slide 32</vt:lpstr>
      <vt:lpstr>Slide 33</vt:lpstr>
    </vt:vector>
  </TitlesOfParts>
  <Company>UNC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Rounds St. Joseph’s Hospital and Medical Center  Oct 11. 2012</dc:title>
  <dc:creator>Dept. of Medicine</dc:creator>
  <cp:lastModifiedBy>Akaliza Shalita</cp:lastModifiedBy>
  <cp:revision>36</cp:revision>
  <dcterms:created xsi:type="dcterms:W3CDTF">2012-09-25T17:32:13Z</dcterms:created>
  <dcterms:modified xsi:type="dcterms:W3CDTF">2013-01-04T19:36:28Z</dcterms:modified>
</cp:coreProperties>
</file>