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diagrams/quickStyle1.xml" ContentType="application/vnd.openxmlformats-officedocument.drawingml.diagramStyl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Default Extension="xls" ContentType="application/vnd.ms-exce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70" r:id="rId2"/>
    <p:sldId id="627" r:id="rId3"/>
    <p:sldId id="534" r:id="rId4"/>
    <p:sldId id="615" r:id="rId5"/>
    <p:sldId id="569" r:id="rId6"/>
    <p:sldId id="564" r:id="rId7"/>
    <p:sldId id="554" r:id="rId8"/>
    <p:sldId id="450" r:id="rId9"/>
    <p:sldId id="452" r:id="rId10"/>
    <p:sldId id="453" r:id="rId11"/>
    <p:sldId id="625" r:id="rId12"/>
    <p:sldId id="624" r:id="rId13"/>
    <p:sldId id="623" r:id="rId14"/>
    <p:sldId id="622" r:id="rId15"/>
    <p:sldId id="621" r:id="rId16"/>
    <p:sldId id="432" r:id="rId17"/>
    <p:sldId id="460" r:id="rId18"/>
    <p:sldId id="626" r:id="rId19"/>
    <p:sldId id="456" r:id="rId20"/>
    <p:sldId id="610" r:id="rId21"/>
    <p:sldId id="594" r:id="rId22"/>
    <p:sldId id="595" r:id="rId23"/>
    <p:sldId id="596" r:id="rId24"/>
    <p:sldId id="597" r:id="rId25"/>
    <p:sldId id="598" r:id="rId26"/>
    <p:sldId id="599" r:id="rId27"/>
    <p:sldId id="600" r:id="rId28"/>
    <p:sldId id="601" r:id="rId29"/>
    <p:sldId id="602" r:id="rId30"/>
    <p:sldId id="603" r:id="rId31"/>
    <p:sldId id="606" r:id="rId32"/>
    <p:sldId id="586" r:id="rId33"/>
    <p:sldId id="585" r:id="rId34"/>
    <p:sldId id="618" r:id="rId35"/>
    <p:sldId id="514" r:id="rId36"/>
    <p:sldId id="611" r:id="rId37"/>
    <p:sldId id="619" r:id="rId38"/>
    <p:sldId id="620" r:id="rId39"/>
    <p:sldId id="529" r:id="rId40"/>
    <p:sldId id="608" r:id="rId41"/>
    <p:sldId id="577" r:id="rId42"/>
    <p:sldId id="609" r:id="rId43"/>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FF0000"/>
    <a:srgbClr val="3333FF"/>
    <a:srgbClr val="0000FF"/>
    <a:srgbClr val="6699FF"/>
    <a:srgbClr val="3366FF"/>
    <a:srgbClr val="FF0066"/>
    <a:srgbClr val="FF7C8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30" autoAdjust="0"/>
    <p:restoredTop sz="82042" autoAdjust="0"/>
  </p:normalViewPr>
  <p:slideViewPr>
    <p:cSldViewPr>
      <p:cViewPr>
        <p:scale>
          <a:sx n="71" d="100"/>
          <a:sy n="71" d="100"/>
        </p:scale>
        <p:origin x="-1110" y="-474"/>
      </p:cViewPr>
      <p:guideLst>
        <p:guide orient="horz" pos="2160"/>
        <p:guide pos="2880"/>
      </p:guideLst>
    </p:cSldViewPr>
  </p:slideViewPr>
  <p:outlineViewPr>
    <p:cViewPr>
      <p:scale>
        <a:sx n="33" d="100"/>
        <a:sy n="33" d="100"/>
      </p:scale>
      <p:origin x="0" y="9132"/>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2430" y="-72"/>
      </p:cViewPr>
      <p:guideLst>
        <p:guide orient="horz" pos="2909"/>
        <p:guide pos="2189"/>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2" Type="http://schemas.openxmlformats.org/officeDocument/2006/relationships/oleObject" Target="Book1"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18"/>
  <c:clrMapOvr bg1="lt1" tx1="dk1" bg2="lt2" tx2="dk2" accent1="accent1" accent2="accent2" accent3="accent3" accent4="accent4" accent5="accent5" accent6="accent6" hlink="hlink" folHlink="folHlink"/>
  <c:chart>
    <c:title>
      <c:tx>
        <c:rich>
          <a:bodyPr anchor="t" anchorCtr="0"/>
          <a:lstStyle/>
          <a:p>
            <a:pPr>
              <a:defRPr sz="1400"/>
            </a:pPr>
            <a:r>
              <a:rPr lang="en-US" sz="1400"/>
              <a:t>% of IM Programs Relative to All Accredited Programs</a:t>
            </a:r>
          </a:p>
        </c:rich>
      </c:tx>
      <c:layout>
        <c:manualLayout>
          <c:xMode val="edge"/>
          <c:yMode val="edge"/>
          <c:x val="0.17726829268293065"/>
          <c:y val="2.7777777777778505E-2"/>
        </c:manualLayout>
      </c:layout>
      <c:spPr>
        <a:noFill/>
      </c:spPr>
    </c:title>
    <c:view3D>
      <c:rotX val="30"/>
      <c:perspective val="30"/>
    </c:view3D>
    <c:plotArea>
      <c:layout>
        <c:manualLayout>
          <c:layoutTarget val="inner"/>
          <c:xMode val="edge"/>
          <c:yMode val="edge"/>
          <c:x val="0"/>
          <c:y val="0"/>
          <c:w val="1"/>
          <c:h val="1"/>
        </c:manualLayout>
      </c:layout>
      <c:pie3DChart>
        <c:varyColors val="1"/>
        <c:ser>
          <c:idx val="0"/>
          <c:order val="0"/>
          <c:spPr>
            <a:solidFill>
              <a:srgbClr val="FFC000"/>
            </a:solidFill>
          </c:spPr>
          <c:explosion val="22"/>
          <c:dPt>
            <c:idx val="0"/>
            <c:spPr>
              <a:solidFill>
                <a:srgbClr val="0070C0"/>
              </a:solidFill>
            </c:spPr>
          </c:dPt>
          <c:dLbls>
            <c:showCatName val="1"/>
            <c:showPercent val="1"/>
            <c:showLeaderLines val="1"/>
          </c:dLbls>
          <c:cat>
            <c:strRef>
              <c:f>Sheet1!$A$3:$A$4</c:f>
              <c:strCache>
                <c:ptCount val="2"/>
                <c:pt idx="0">
                  <c:v>IM</c:v>
                </c:pt>
                <c:pt idx="1">
                  <c:v>non-IM</c:v>
                </c:pt>
              </c:strCache>
            </c:strRef>
          </c:cat>
          <c:val>
            <c:numRef>
              <c:f>Sheet1!$B$3:$B$4</c:f>
              <c:numCache>
                <c:formatCode>0.00</c:formatCode>
                <c:ptCount val="2"/>
                <c:pt idx="0">
                  <c:v>0.22577717267982791</c:v>
                </c:pt>
                <c:pt idx="1">
                  <c:v>0.77422282732018299</c:v>
                </c:pt>
              </c:numCache>
            </c:numRef>
          </c:val>
        </c:ser>
        <c:dLbls>
          <c:showCatName val="1"/>
          <c:showPercent val="1"/>
        </c:dLbls>
      </c:pie3DChart>
      <c:spPr>
        <a:noFill/>
      </c:spPr>
    </c:plotArea>
    <c:plotVisOnly val="1"/>
  </c:chart>
  <c:spPr>
    <a:noFill/>
    <a:ln>
      <a:noFill/>
    </a:ln>
  </c:spPr>
  <c:externalData r:id="rId2"/>
</c:chartSpac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FFE129-E764-495C-8EF9-A51760FD1F1A}" type="doc">
      <dgm:prSet loTypeId="urn:microsoft.com/office/officeart/2005/8/layout/default" loCatId="list" qsTypeId="urn:microsoft.com/office/officeart/2005/8/quickstyle/3d2" qsCatId="3D" csTypeId="urn:microsoft.com/office/officeart/2005/8/colors/colorful2" csCatId="colorful" phldr="1"/>
      <dgm:spPr/>
      <dgm:t>
        <a:bodyPr/>
        <a:lstStyle/>
        <a:p>
          <a:endParaRPr lang="en-US"/>
        </a:p>
      </dgm:t>
    </dgm:pt>
    <dgm:pt modelId="{C36717FC-49C6-4F62-9714-C673C9D09E35}">
      <dgm:prSet phldrT="[Text]"/>
      <dgm:spPr/>
      <dgm:t>
        <a:bodyPr/>
        <a:lstStyle/>
        <a:p>
          <a:r>
            <a:rPr lang="en-US" dirty="0" smtClean="0"/>
            <a:t>program information form (PIF)</a:t>
          </a:r>
          <a:endParaRPr lang="en-US" dirty="0"/>
        </a:p>
      </dgm:t>
    </dgm:pt>
    <dgm:pt modelId="{1608B22D-5429-475B-A7F4-B9852827BAF9}" type="parTrans" cxnId="{78CC10A1-AF67-4455-AFE3-B3ED0BF889A1}">
      <dgm:prSet/>
      <dgm:spPr/>
      <dgm:t>
        <a:bodyPr/>
        <a:lstStyle/>
        <a:p>
          <a:endParaRPr lang="en-US"/>
        </a:p>
      </dgm:t>
    </dgm:pt>
    <dgm:pt modelId="{4907F505-BBCF-4318-8691-C1BAF7DC5774}" type="sibTrans" cxnId="{78CC10A1-AF67-4455-AFE3-B3ED0BF889A1}">
      <dgm:prSet/>
      <dgm:spPr/>
      <dgm:t>
        <a:bodyPr/>
        <a:lstStyle/>
        <a:p>
          <a:endParaRPr lang="en-US"/>
        </a:p>
      </dgm:t>
    </dgm:pt>
    <dgm:pt modelId="{B6D131A6-1EEC-4CF0-9385-B392B11B5C10}">
      <dgm:prSet phldrT="[Text]"/>
      <dgm:spPr/>
      <dgm:t>
        <a:bodyPr/>
        <a:lstStyle/>
        <a:p>
          <a:r>
            <a:rPr lang="en-US" dirty="0" smtClean="0"/>
            <a:t>site visitor’s report  </a:t>
          </a:r>
          <a:endParaRPr lang="en-US" dirty="0"/>
        </a:p>
      </dgm:t>
    </dgm:pt>
    <dgm:pt modelId="{F70122FD-FC59-4498-9CC8-7B1226E4CB51}" type="parTrans" cxnId="{654C8102-7CBE-40B8-A09A-51B8D1D9FD20}">
      <dgm:prSet/>
      <dgm:spPr/>
      <dgm:t>
        <a:bodyPr/>
        <a:lstStyle/>
        <a:p>
          <a:endParaRPr lang="en-US"/>
        </a:p>
      </dgm:t>
    </dgm:pt>
    <dgm:pt modelId="{D5593844-7318-4663-B36D-129B13A3490A}" type="sibTrans" cxnId="{654C8102-7CBE-40B8-A09A-51B8D1D9FD20}">
      <dgm:prSet/>
      <dgm:spPr/>
      <dgm:t>
        <a:bodyPr/>
        <a:lstStyle/>
        <a:p>
          <a:endParaRPr lang="en-US"/>
        </a:p>
      </dgm:t>
    </dgm:pt>
    <dgm:pt modelId="{556FE335-BF31-4FC3-A0FD-088C7E81BBA2}">
      <dgm:prSet phldrT="[Text]"/>
      <dgm:spPr/>
      <dgm:t>
        <a:bodyPr/>
        <a:lstStyle/>
        <a:p>
          <a:r>
            <a:rPr lang="en-US" dirty="0" smtClean="0">
              <a:solidFill>
                <a:schemeClr val="tx1"/>
              </a:solidFill>
            </a:rPr>
            <a:t>resident survey findings</a:t>
          </a:r>
          <a:endParaRPr lang="en-US" dirty="0">
            <a:solidFill>
              <a:schemeClr val="tx1"/>
            </a:solidFill>
          </a:endParaRPr>
        </a:p>
      </dgm:t>
    </dgm:pt>
    <dgm:pt modelId="{0681F693-5BC1-47DF-B7A2-4AA629F981F2}" type="parTrans" cxnId="{7FE063A6-D10C-46E1-9153-49742E4C8DAF}">
      <dgm:prSet/>
      <dgm:spPr/>
      <dgm:t>
        <a:bodyPr/>
        <a:lstStyle/>
        <a:p>
          <a:endParaRPr lang="en-US"/>
        </a:p>
      </dgm:t>
    </dgm:pt>
    <dgm:pt modelId="{FEF2CE20-FC45-4FA7-B81A-1768974E832A}" type="sibTrans" cxnId="{7FE063A6-D10C-46E1-9153-49742E4C8DAF}">
      <dgm:prSet/>
      <dgm:spPr/>
      <dgm:t>
        <a:bodyPr/>
        <a:lstStyle/>
        <a:p>
          <a:endParaRPr lang="en-US"/>
        </a:p>
      </dgm:t>
    </dgm:pt>
    <dgm:pt modelId="{E42054A0-0EF2-4C75-8FFB-1328AE4A50AE}">
      <dgm:prSet phldrT="[Text]"/>
      <dgm:spPr/>
      <dgm:t>
        <a:bodyPr/>
        <a:lstStyle/>
        <a:p>
          <a:r>
            <a:rPr lang="en-US" dirty="0" smtClean="0">
              <a:solidFill>
                <a:srgbClr val="FF0000"/>
              </a:solidFill>
            </a:rPr>
            <a:t>board scores</a:t>
          </a:r>
          <a:endParaRPr lang="en-US" dirty="0">
            <a:solidFill>
              <a:srgbClr val="FF0000"/>
            </a:solidFill>
          </a:endParaRPr>
        </a:p>
      </dgm:t>
    </dgm:pt>
    <dgm:pt modelId="{0833716C-089B-4DA5-BEBC-DFBF4881585A}" type="parTrans" cxnId="{A14089C9-FEC5-4953-9AAC-90C89735A7BA}">
      <dgm:prSet/>
      <dgm:spPr/>
      <dgm:t>
        <a:bodyPr/>
        <a:lstStyle/>
        <a:p>
          <a:endParaRPr lang="en-US"/>
        </a:p>
      </dgm:t>
    </dgm:pt>
    <dgm:pt modelId="{25B33E7F-1E16-4D21-A57E-BA2A9B4295DE}" type="sibTrans" cxnId="{A14089C9-FEC5-4953-9AAC-90C89735A7BA}">
      <dgm:prSet/>
      <dgm:spPr/>
      <dgm:t>
        <a:bodyPr/>
        <a:lstStyle/>
        <a:p>
          <a:endParaRPr lang="en-US"/>
        </a:p>
      </dgm:t>
    </dgm:pt>
    <dgm:pt modelId="{B0D5AD03-0BBD-4612-8B6B-EAA12B401B05}" type="pres">
      <dgm:prSet presAssocID="{81FFE129-E764-495C-8EF9-A51760FD1F1A}" presName="diagram" presStyleCnt="0">
        <dgm:presLayoutVars>
          <dgm:dir/>
          <dgm:resizeHandles val="exact"/>
        </dgm:presLayoutVars>
      </dgm:prSet>
      <dgm:spPr/>
      <dgm:t>
        <a:bodyPr/>
        <a:lstStyle/>
        <a:p>
          <a:endParaRPr lang="en-US"/>
        </a:p>
      </dgm:t>
    </dgm:pt>
    <dgm:pt modelId="{165A604B-CA00-41E8-82C7-83DC7FE5A25E}" type="pres">
      <dgm:prSet presAssocID="{C36717FC-49C6-4F62-9714-C673C9D09E35}" presName="node" presStyleLbl="node1" presStyleIdx="0" presStyleCnt="4">
        <dgm:presLayoutVars>
          <dgm:bulletEnabled val="1"/>
        </dgm:presLayoutVars>
      </dgm:prSet>
      <dgm:spPr/>
      <dgm:t>
        <a:bodyPr/>
        <a:lstStyle/>
        <a:p>
          <a:endParaRPr lang="en-US"/>
        </a:p>
      </dgm:t>
    </dgm:pt>
    <dgm:pt modelId="{1D8AB297-B5DD-4C5B-926F-1B6BB9B80F8F}" type="pres">
      <dgm:prSet presAssocID="{4907F505-BBCF-4318-8691-C1BAF7DC5774}" presName="sibTrans" presStyleCnt="0"/>
      <dgm:spPr/>
    </dgm:pt>
    <dgm:pt modelId="{4856FEDC-FE20-4EBD-BAB0-F7890F326DC8}" type="pres">
      <dgm:prSet presAssocID="{B6D131A6-1EEC-4CF0-9385-B392B11B5C10}" presName="node" presStyleLbl="node1" presStyleIdx="1" presStyleCnt="4">
        <dgm:presLayoutVars>
          <dgm:bulletEnabled val="1"/>
        </dgm:presLayoutVars>
      </dgm:prSet>
      <dgm:spPr/>
      <dgm:t>
        <a:bodyPr/>
        <a:lstStyle/>
        <a:p>
          <a:endParaRPr lang="en-US"/>
        </a:p>
      </dgm:t>
    </dgm:pt>
    <dgm:pt modelId="{558E6443-C1DB-4DE9-8C94-1D8B6C76FD6E}" type="pres">
      <dgm:prSet presAssocID="{D5593844-7318-4663-B36D-129B13A3490A}" presName="sibTrans" presStyleCnt="0"/>
      <dgm:spPr/>
    </dgm:pt>
    <dgm:pt modelId="{A098822A-1B5E-4B04-A032-50B015CBB528}" type="pres">
      <dgm:prSet presAssocID="{556FE335-BF31-4FC3-A0FD-088C7E81BBA2}" presName="node" presStyleLbl="node1" presStyleIdx="2" presStyleCnt="4">
        <dgm:presLayoutVars>
          <dgm:bulletEnabled val="1"/>
        </dgm:presLayoutVars>
      </dgm:prSet>
      <dgm:spPr/>
      <dgm:t>
        <a:bodyPr/>
        <a:lstStyle/>
        <a:p>
          <a:endParaRPr lang="en-US"/>
        </a:p>
      </dgm:t>
    </dgm:pt>
    <dgm:pt modelId="{D3E008E4-7C60-4D46-AE10-8ADC91812DF0}" type="pres">
      <dgm:prSet presAssocID="{FEF2CE20-FC45-4FA7-B81A-1768974E832A}" presName="sibTrans" presStyleCnt="0"/>
      <dgm:spPr/>
    </dgm:pt>
    <dgm:pt modelId="{07F1FCD9-8B00-4D6C-9E8E-C16A9DB83C94}" type="pres">
      <dgm:prSet presAssocID="{E42054A0-0EF2-4C75-8FFB-1328AE4A50AE}" presName="node" presStyleLbl="node1" presStyleIdx="3" presStyleCnt="4">
        <dgm:presLayoutVars>
          <dgm:bulletEnabled val="1"/>
        </dgm:presLayoutVars>
      </dgm:prSet>
      <dgm:spPr/>
      <dgm:t>
        <a:bodyPr/>
        <a:lstStyle/>
        <a:p>
          <a:endParaRPr lang="en-US"/>
        </a:p>
      </dgm:t>
    </dgm:pt>
  </dgm:ptLst>
  <dgm:cxnLst>
    <dgm:cxn modelId="{9F4B7F53-2D66-4072-A1E6-FEE10063AC70}" type="presOf" srcId="{556FE335-BF31-4FC3-A0FD-088C7E81BBA2}" destId="{A098822A-1B5E-4B04-A032-50B015CBB528}" srcOrd="0" destOrd="0" presId="urn:microsoft.com/office/officeart/2005/8/layout/default"/>
    <dgm:cxn modelId="{654C8102-7CBE-40B8-A09A-51B8D1D9FD20}" srcId="{81FFE129-E764-495C-8EF9-A51760FD1F1A}" destId="{B6D131A6-1EEC-4CF0-9385-B392B11B5C10}" srcOrd="1" destOrd="0" parTransId="{F70122FD-FC59-4498-9CC8-7B1226E4CB51}" sibTransId="{D5593844-7318-4663-B36D-129B13A3490A}"/>
    <dgm:cxn modelId="{EA3DA6E9-55D6-45D9-9B85-2A4E6C43168C}" type="presOf" srcId="{81FFE129-E764-495C-8EF9-A51760FD1F1A}" destId="{B0D5AD03-0BBD-4612-8B6B-EAA12B401B05}" srcOrd="0" destOrd="0" presId="urn:microsoft.com/office/officeart/2005/8/layout/default"/>
    <dgm:cxn modelId="{3D8DA980-1BAA-46C1-8CC9-6DE57264D60E}" type="presOf" srcId="{B6D131A6-1EEC-4CF0-9385-B392B11B5C10}" destId="{4856FEDC-FE20-4EBD-BAB0-F7890F326DC8}" srcOrd="0" destOrd="0" presId="urn:microsoft.com/office/officeart/2005/8/layout/default"/>
    <dgm:cxn modelId="{A14089C9-FEC5-4953-9AAC-90C89735A7BA}" srcId="{81FFE129-E764-495C-8EF9-A51760FD1F1A}" destId="{E42054A0-0EF2-4C75-8FFB-1328AE4A50AE}" srcOrd="3" destOrd="0" parTransId="{0833716C-089B-4DA5-BEBC-DFBF4881585A}" sibTransId="{25B33E7F-1E16-4D21-A57E-BA2A9B4295DE}"/>
    <dgm:cxn modelId="{D89106C5-30CC-4BD9-ABF9-0F064BE29F50}" type="presOf" srcId="{E42054A0-0EF2-4C75-8FFB-1328AE4A50AE}" destId="{07F1FCD9-8B00-4D6C-9E8E-C16A9DB83C94}" srcOrd="0" destOrd="0" presId="urn:microsoft.com/office/officeart/2005/8/layout/default"/>
    <dgm:cxn modelId="{78CC10A1-AF67-4455-AFE3-B3ED0BF889A1}" srcId="{81FFE129-E764-495C-8EF9-A51760FD1F1A}" destId="{C36717FC-49C6-4F62-9714-C673C9D09E35}" srcOrd="0" destOrd="0" parTransId="{1608B22D-5429-475B-A7F4-B9852827BAF9}" sibTransId="{4907F505-BBCF-4318-8691-C1BAF7DC5774}"/>
    <dgm:cxn modelId="{C92954E4-7F7E-4124-AE1F-3C5FB7C7F5C6}" type="presOf" srcId="{C36717FC-49C6-4F62-9714-C673C9D09E35}" destId="{165A604B-CA00-41E8-82C7-83DC7FE5A25E}" srcOrd="0" destOrd="0" presId="urn:microsoft.com/office/officeart/2005/8/layout/default"/>
    <dgm:cxn modelId="{7FE063A6-D10C-46E1-9153-49742E4C8DAF}" srcId="{81FFE129-E764-495C-8EF9-A51760FD1F1A}" destId="{556FE335-BF31-4FC3-A0FD-088C7E81BBA2}" srcOrd="2" destOrd="0" parTransId="{0681F693-5BC1-47DF-B7A2-4AA629F981F2}" sibTransId="{FEF2CE20-FC45-4FA7-B81A-1768974E832A}"/>
    <dgm:cxn modelId="{21ED7AD0-D79C-497B-A6FC-89683C56C0A9}" type="presParOf" srcId="{B0D5AD03-0BBD-4612-8B6B-EAA12B401B05}" destId="{165A604B-CA00-41E8-82C7-83DC7FE5A25E}" srcOrd="0" destOrd="0" presId="urn:microsoft.com/office/officeart/2005/8/layout/default"/>
    <dgm:cxn modelId="{6F1D6F1C-CE81-47C2-9EC8-C223143B8006}" type="presParOf" srcId="{B0D5AD03-0BBD-4612-8B6B-EAA12B401B05}" destId="{1D8AB297-B5DD-4C5B-926F-1B6BB9B80F8F}" srcOrd="1" destOrd="0" presId="urn:microsoft.com/office/officeart/2005/8/layout/default"/>
    <dgm:cxn modelId="{EB802378-86CC-4A8D-BF68-D0B4090234A8}" type="presParOf" srcId="{B0D5AD03-0BBD-4612-8B6B-EAA12B401B05}" destId="{4856FEDC-FE20-4EBD-BAB0-F7890F326DC8}" srcOrd="2" destOrd="0" presId="urn:microsoft.com/office/officeart/2005/8/layout/default"/>
    <dgm:cxn modelId="{2EC6C09C-B111-4044-842B-24EFBFF3ED48}" type="presParOf" srcId="{B0D5AD03-0BBD-4612-8B6B-EAA12B401B05}" destId="{558E6443-C1DB-4DE9-8C94-1D8B6C76FD6E}" srcOrd="3" destOrd="0" presId="urn:microsoft.com/office/officeart/2005/8/layout/default"/>
    <dgm:cxn modelId="{4E3D908C-E99F-4348-B50F-60EA5F433D3D}" type="presParOf" srcId="{B0D5AD03-0BBD-4612-8B6B-EAA12B401B05}" destId="{A098822A-1B5E-4B04-A032-50B015CBB528}" srcOrd="4" destOrd="0" presId="urn:microsoft.com/office/officeart/2005/8/layout/default"/>
    <dgm:cxn modelId="{B0C1C2EA-2894-4071-AB28-39BC9B5186DB}" type="presParOf" srcId="{B0D5AD03-0BBD-4612-8B6B-EAA12B401B05}" destId="{D3E008E4-7C60-4D46-AE10-8ADC91812DF0}" srcOrd="5" destOrd="0" presId="urn:microsoft.com/office/officeart/2005/8/layout/default"/>
    <dgm:cxn modelId="{851AE19B-605A-4B1C-8C57-B2A91737A90C}" type="presParOf" srcId="{B0D5AD03-0BBD-4612-8B6B-EAA12B401B05}" destId="{07F1FCD9-8B00-4D6C-9E8E-C16A9DB83C94}"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65A604B-CA00-41E8-82C7-83DC7FE5A25E}">
      <dsp:nvSpPr>
        <dsp:cNvPr id="0" name=""/>
        <dsp:cNvSpPr/>
      </dsp:nvSpPr>
      <dsp:spPr>
        <a:xfrm>
          <a:off x="2143" y="201136"/>
          <a:ext cx="1700212" cy="1020127"/>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program information form (PIF)</a:t>
          </a:r>
          <a:endParaRPr lang="en-US" sz="2100" kern="1200" dirty="0"/>
        </a:p>
      </dsp:txBody>
      <dsp:txXfrm>
        <a:off x="2143" y="201136"/>
        <a:ext cx="1700212" cy="1020127"/>
      </dsp:txXfrm>
    </dsp:sp>
    <dsp:sp modelId="{4856FEDC-FE20-4EBD-BAB0-F7890F326DC8}">
      <dsp:nvSpPr>
        <dsp:cNvPr id="0" name=""/>
        <dsp:cNvSpPr/>
      </dsp:nvSpPr>
      <dsp:spPr>
        <a:xfrm>
          <a:off x="1872376" y="201136"/>
          <a:ext cx="1700212" cy="1020127"/>
        </a:xfrm>
        <a:prstGeom prst="rect">
          <a:avLst/>
        </a:prstGeom>
        <a:gradFill rotWithShape="0">
          <a:gsLst>
            <a:gs pos="0">
              <a:schemeClr val="accent2">
                <a:hueOff val="-4800000"/>
                <a:satOff val="-16668"/>
                <a:lumOff val="20000"/>
                <a:alphaOff val="0"/>
                <a:shade val="51000"/>
                <a:satMod val="130000"/>
              </a:schemeClr>
            </a:gs>
            <a:gs pos="80000">
              <a:schemeClr val="accent2">
                <a:hueOff val="-4800000"/>
                <a:satOff val="-16668"/>
                <a:lumOff val="20000"/>
                <a:alphaOff val="0"/>
                <a:shade val="93000"/>
                <a:satMod val="130000"/>
              </a:schemeClr>
            </a:gs>
            <a:gs pos="100000">
              <a:schemeClr val="accent2">
                <a:hueOff val="-4800000"/>
                <a:satOff val="-16668"/>
                <a:lumOff val="2000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site visitor’s report  </a:t>
          </a:r>
          <a:endParaRPr lang="en-US" sz="2100" kern="1200" dirty="0"/>
        </a:p>
      </dsp:txBody>
      <dsp:txXfrm>
        <a:off x="1872376" y="201136"/>
        <a:ext cx="1700212" cy="1020127"/>
      </dsp:txXfrm>
    </dsp:sp>
    <dsp:sp modelId="{A098822A-1B5E-4B04-A032-50B015CBB528}">
      <dsp:nvSpPr>
        <dsp:cNvPr id="0" name=""/>
        <dsp:cNvSpPr/>
      </dsp:nvSpPr>
      <dsp:spPr>
        <a:xfrm>
          <a:off x="3742610" y="201136"/>
          <a:ext cx="1700212" cy="1020127"/>
        </a:xfrm>
        <a:prstGeom prst="rect">
          <a:avLst/>
        </a:prstGeom>
        <a:gradFill rotWithShape="0">
          <a:gsLst>
            <a:gs pos="0">
              <a:schemeClr val="accent2">
                <a:hueOff val="-9600000"/>
                <a:satOff val="-33335"/>
                <a:lumOff val="40001"/>
                <a:alphaOff val="0"/>
                <a:shade val="51000"/>
                <a:satMod val="130000"/>
              </a:schemeClr>
            </a:gs>
            <a:gs pos="80000">
              <a:schemeClr val="accent2">
                <a:hueOff val="-9600000"/>
                <a:satOff val="-33335"/>
                <a:lumOff val="40001"/>
                <a:alphaOff val="0"/>
                <a:shade val="93000"/>
                <a:satMod val="130000"/>
              </a:schemeClr>
            </a:gs>
            <a:gs pos="100000">
              <a:schemeClr val="accent2">
                <a:hueOff val="-9600000"/>
                <a:satOff val="-33335"/>
                <a:lumOff val="4000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solidFill>
                <a:schemeClr val="tx1"/>
              </a:solidFill>
            </a:rPr>
            <a:t>resident survey findings</a:t>
          </a:r>
          <a:endParaRPr lang="en-US" sz="2100" kern="1200" dirty="0">
            <a:solidFill>
              <a:schemeClr val="tx1"/>
            </a:solidFill>
          </a:endParaRPr>
        </a:p>
      </dsp:txBody>
      <dsp:txXfrm>
        <a:off x="3742610" y="201136"/>
        <a:ext cx="1700212" cy="1020127"/>
      </dsp:txXfrm>
    </dsp:sp>
    <dsp:sp modelId="{07F1FCD9-8B00-4D6C-9E8E-C16A9DB83C94}">
      <dsp:nvSpPr>
        <dsp:cNvPr id="0" name=""/>
        <dsp:cNvSpPr/>
      </dsp:nvSpPr>
      <dsp:spPr>
        <a:xfrm>
          <a:off x="5612844" y="201136"/>
          <a:ext cx="1700212" cy="1020127"/>
        </a:xfrm>
        <a:prstGeom prst="rect">
          <a:avLst/>
        </a:prstGeom>
        <a:gradFill rotWithShape="0">
          <a:gsLst>
            <a:gs pos="0">
              <a:schemeClr val="accent2">
                <a:hueOff val="-14400000"/>
                <a:satOff val="-50003"/>
                <a:lumOff val="60001"/>
                <a:alphaOff val="0"/>
                <a:shade val="51000"/>
                <a:satMod val="130000"/>
              </a:schemeClr>
            </a:gs>
            <a:gs pos="80000">
              <a:schemeClr val="accent2">
                <a:hueOff val="-14400000"/>
                <a:satOff val="-50003"/>
                <a:lumOff val="60001"/>
                <a:alphaOff val="0"/>
                <a:shade val="93000"/>
                <a:satMod val="130000"/>
              </a:schemeClr>
            </a:gs>
            <a:gs pos="100000">
              <a:schemeClr val="accent2">
                <a:hueOff val="-14400000"/>
                <a:satOff val="-50003"/>
                <a:lumOff val="6000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solidFill>
                <a:srgbClr val="FF0000"/>
              </a:solidFill>
            </a:rPr>
            <a:t>board scores</a:t>
          </a:r>
          <a:endParaRPr lang="en-US" sz="2100" kern="1200" dirty="0">
            <a:solidFill>
              <a:srgbClr val="FF0000"/>
            </a:solidFill>
          </a:endParaRPr>
        </a:p>
      </dsp:txBody>
      <dsp:txXfrm>
        <a:off x="5612844" y="201136"/>
        <a:ext cx="1700212" cy="102012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2492" tIns="46246" rIns="92492" bIns="46246"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2492" tIns="46246" rIns="92492" bIns="46246" rtlCol="0"/>
          <a:lstStyle>
            <a:lvl1pPr algn="r">
              <a:defRPr sz="1200">
                <a:latin typeface="Arial" charset="0"/>
              </a:defRPr>
            </a:lvl1pPr>
          </a:lstStyle>
          <a:p>
            <a:pPr>
              <a:defRPr/>
            </a:pPr>
            <a:fld id="{86D116AD-02ED-47C2-BCC1-853006E10428}" type="datetimeFigureOut">
              <a:rPr lang="en-US"/>
              <a:pPr>
                <a:defRPr/>
              </a:pPr>
              <a:t>1/19/2012</a:t>
            </a:fld>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2492" tIns="46246" rIns="92492" bIns="46246"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2492" tIns="46246" rIns="92492" bIns="46246" rtlCol="0" anchor="b"/>
          <a:lstStyle>
            <a:lvl1pPr algn="r">
              <a:defRPr sz="1200">
                <a:latin typeface="Arial" charset="0"/>
              </a:defRPr>
            </a:lvl1pPr>
          </a:lstStyle>
          <a:p>
            <a:pPr>
              <a:defRPr/>
            </a:pPr>
            <a:fld id="{255B1089-87CE-44C7-AA9F-7B469C909B68}" type="slidenum">
              <a:rPr lang="en-US"/>
              <a:pPr>
                <a:defRPr/>
              </a:pPr>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11488" cy="461963"/>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defRPr sz="1200">
                <a:latin typeface="Arial" charset="0"/>
              </a:defRPr>
            </a:lvl1pPr>
          </a:lstStyle>
          <a:p>
            <a:pPr>
              <a:defRPr/>
            </a:pPr>
            <a:endParaRPr lang="en-US"/>
          </a:p>
        </p:txBody>
      </p:sp>
      <p:sp>
        <p:nvSpPr>
          <p:cNvPr id="17411" name="Rectangle 3"/>
          <p:cNvSpPr>
            <a:spLocks noGrp="1" noChangeArrowheads="1"/>
          </p:cNvSpPr>
          <p:nvPr>
            <p:ph type="dt" idx="1"/>
          </p:nvPr>
        </p:nvSpPr>
        <p:spPr bwMode="auto">
          <a:xfrm>
            <a:off x="3937000" y="0"/>
            <a:ext cx="3011488" cy="461963"/>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lgn="r">
              <a:defRPr sz="1200">
                <a:latin typeface="Arial" charset="0"/>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65225" y="692150"/>
            <a:ext cx="4619625" cy="3463925"/>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695325" y="4387850"/>
            <a:ext cx="5559425" cy="4156075"/>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14" name="Rectangle 6"/>
          <p:cNvSpPr>
            <a:spLocks noGrp="1" noChangeArrowheads="1"/>
          </p:cNvSpPr>
          <p:nvPr>
            <p:ph type="ftr" sz="quarter" idx="4"/>
          </p:nvPr>
        </p:nvSpPr>
        <p:spPr bwMode="auto">
          <a:xfrm>
            <a:off x="0" y="8772525"/>
            <a:ext cx="3011488" cy="461963"/>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defRPr sz="1200">
                <a:latin typeface="Arial" charset="0"/>
              </a:defRPr>
            </a:lvl1pPr>
          </a:lstStyle>
          <a:p>
            <a:pPr>
              <a:defRPr/>
            </a:pPr>
            <a:endParaRPr lang="en-US"/>
          </a:p>
        </p:txBody>
      </p:sp>
      <p:sp>
        <p:nvSpPr>
          <p:cNvPr id="17415" name="Rectangle 7"/>
          <p:cNvSpPr>
            <a:spLocks noGrp="1" noChangeArrowheads="1"/>
          </p:cNvSpPr>
          <p:nvPr>
            <p:ph type="sldNum" sz="quarter" idx="5"/>
          </p:nvPr>
        </p:nvSpPr>
        <p:spPr bwMode="auto">
          <a:xfrm>
            <a:off x="3937000" y="8772525"/>
            <a:ext cx="3011488" cy="461963"/>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lgn="r">
              <a:defRPr sz="1200">
                <a:latin typeface="Arial" charset="0"/>
              </a:defRPr>
            </a:lvl1pPr>
          </a:lstStyle>
          <a:p>
            <a:pPr>
              <a:defRPr/>
            </a:pPr>
            <a:fld id="{582F9340-1F29-4FAD-80D1-D4AFC5963C77}" type="slidenum">
              <a:rPr lang="en-US"/>
              <a:pPr>
                <a:defRPr/>
              </a:pPr>
              <a:t>‹#›</a:t>
            </a:fld>
            <a:endParaRPr 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C4A66BB8-F396-4A76-8109-CF6271B736D8}" type="slidenum">
              <a:rPr lang="en-US" smtClean="0"/>
              <a:pPr/>
              <a:t>1</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smtClean="0"/>
          </a:p>
        </p:txBody>
      </p:sp>
      <p:sp>
        <p:nvSpPr>
          <p:cNvPr id="46085"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r>
              <a:rPr lang="en-US" smtClean="0"/>
              <a:t>. </a:t>
            </a:r>
          </a:p>
        </p:txBody>
      </p:sp>
      <p:sp>
        <p:nvSpPr>
          <p:cNvPr id="55300" name="Slide Number Placeholder 3"/>
          <p:cNvSpPr>
            <a:spLocks noGrp="1"/>
          </p:cNvSpPr>
          <p:nvPr>
            <p:ph type="sldNum" sz="quarter" idx="5"/>
          </p:nvPr>
        </p:nvSpPr>
        <p:spPr>
          <a:noFill/>
        </p:spPr>
        <p:txBody>
          <a:bodyPr/>
          <a:lstStyle/>
          <a:p>
            <a:fld id="{D0A2EC01-083F-453C-8943-05A412BFDE84}" type="slidenum">
              <a:rPr lang="en-US" smtClean="0"/>
              <a:pPr/>
              <a:t>11</a:t>
            </a:fld>
            <a:endParaRPr lang="en-US" smtClean="0"/>
          </a:p>
        </p:txBody>
      </p:sp>
      <p:sp>
        <p:nvSpPr>
          <p:cNvPr id="55301"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pPr eaLnBrk="1" hangingPunct="1"/>
            <a:endParaRPr lang="en-US" smtClean="0"/>
          </a:p>
        </p:txBody>
      </p:sp>
      <p:sp>
        <p:nvSpPr>
          <p:cNvPr id="56324" name="Slide Number Placeholder 3"/>
          <p:cNvSpPr>
            <a:spLocks noGrp="1"/>
          </p:cNvSpPr>
          <p:nvPr>
            <p:ph type="sldNum" sz="quarter" idx="5"/>
          </p:nvPr>
        </p:nvSpPr>
        <p:spPr>
          <a:noFill/>
        </p:spPr>
        <p:txBody>
          <a:bodyPr/>
          <a:lstStyle/>
          <a:p>
            <a:fld id="{EF36F21A-C3D2-4B1F-BA92-FB78968F6AB1}" type="slidenum">
              <a:rPr lang="en-US" smtClean="0"/>
              <a:pPr/>
              <a:t>12</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pPr eaLnBrk="1" hangingPunct="1">
              <a:spcBef>
                <a:spcPct val="0"/>
              </a:spcBef>
            </a:pPr>
            <a:r>
              <a:rPr lang="en-US" smtClean="0"/>
              <a:t>* = important to note that as of January 2011, the RC has not been citing programs for not having the internal review done at midpoint of accreditation cycle, and, for not having the right people participate in the internal review committee. This was at the request of the Institutional Review Committee. </a:t>
            </a:r>
          </a:p>
        </p:txBody>
      </p:sp>
      <p:sp>
        <p:nvSpPr>
          <p:cNvPr id="57348" name="Slide Number Placeholder 3"/>
          <p:cNvSpPr>
            <a:spLocks noGrp="1"/>
          </p:cNvSpPr>
          <p:nvPr>
            <p:ph type="sldNum" sz="quarter" idx="5"/>
          </p:nvPr>
        </p:nvSpPr>
        <p:spPr>
          <a:noFill/>
        </p:spPr>
        <p:txBody>
          <a:bodyPr/>
          <a:lstStyle/>
          <a:p>
            <a:fld id="{E2ED0949-A508-46F8-8FCD-32F4E774473A}" type="slidenum">
              <a:rPr lang="en-US" smtClean="0"/>
              <a:pPr/>
              <a:t>13</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6F0C9C5B-07C3-4A2E-BA20-2D6C4FC3D2C9}" type="slidenum">
              <a:rPr lang="en-US" smtClean="0"/>
              <a:pPr/>
              <a:t>14</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582F9340-1F29-4FAD-80D1-D4AFC5963C77}" type="slidenum">
              <a:rPr lang="en-US" smtClean="0"/>
              <a:pPr>
                <a:defRPr/>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0CA447AA-62AA-451A-9A8B-2D9B56133A44}" type="slidenum">
              <a:rPr lang="en-US" smtClean="0"/>
              <a:pPr/>
              <a:t>16</a:t>
            </a:fld>
            <a:endParaRPr lang="en-US" smtClean="0"/>
          </a:p>
        </p:txBody>
      </p:sp>
      <p:sp>
        <p:nvSpPr>
          <p:cNvPr id="59397"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D3EE7BD1-0DC2-489E-8294-769283C4A18C}" type="slidenum">
              <a:rPr lang="en-US" smtClean="0"/>
              <a:pPr/>
              <a:t>17</a:t>
            </a:fld>
            <a:endParaRPr lang="en-US" smtClean="0"/>
          </a:p>
        </p:txBody>
      </p:sp>
      <p:sp>
        <p:nvSpPr>
          <p:cNvPr id="60421"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r>
              <a:rPr lang="en-US" i="1" smtClean="0"/>
              <a:t>Program Requirement:</a:t>
            </a:r>
            <a:endParaRPr lang="en-US" smtClean="0"/>
          </a:p>
          <a:p>
            <a:r>
              <a:rPr lang="en-US" i="1" smtClean="0"/>
              <a:t> I.B.2: The program director must submit any additions or deletions of participating sites routinely providing an educational experience, required for all fellows, of one month full time equivalent (FTE) or more through the Accreditation Council for Graduate Medical Education (ACGME) Accreditation Data System (ADS).</a:t>
            </a:r>
            <a:r>
              <a:rPr lang="en-US" b="1" i="1" smtClean="0"/>
              <a:t> </a:t>
            </a:r>
            <a:endParaRPr lang="en-US" smtClean="0"/>
          </a:p>
          <a:p>
            <a:r>
              <a:rPr lang="en-US" i="1" smtClean="0"/>
              <a:t>II.A.4.a) The program director must oversee and ensure the quality of didactic and clinical education in all sites that participate in the program;</a:t>
            </a:r>
            <a:endParaRPr lang="en-US" smtClean="0"/>
          </a:p>
          <a:p>
            <a:r>
              <a:rPr lang="en-US" i="1" smtClean="0"/>
              <a:t>II.A.4.c) approve the selection of program faculty as appropriate;</a:t>
            </a:r>
            <a:endParaRPr lang="en-US" smtClean="0"/>
          </a:p>
          <a:p>
            <a:r>
              <a:rPr lang="en-US" i="1" smtClean="0"/>
              <a:t>II.A.4.d) evaluate program faculty and approve the continued participation of program faculty based on evaluation; </a:t>
            </a:r>
            <a:endParaRPr lang="en-US" smtClean="0"/>
          </a:p>
          <a:p>
            <a:r>
              <a:rPr lang="en-US" i="1" smtClean="0"/>
              <a:t>II.A.4.e) monitor fellow supervision at all participating sites;</a:t>
            </a:r>
            <a:endParaRPr lang="en-US" smtClean="0"/>
          </a:p>
          <a:p>
            <a:endParaRPr lang="en-US" smtClean="0"/>
          </a:p>
        </p:txBody>
      </p:sp>
      <p:sp>
        <p:nvSpPr>
          <p:cNvPr id="61444" name="Slide Number Placeholder 3"/>
          <p:cNvSpPr>
            <a:spLocks noGrp="1"/>
          </p:cNvSpPr>
          <p:nvPr>
            <p:ph type="sldNum" sz="quarter" idx="5"/>
          </p:nvPr>
        </p:nvSpPr>
        <p:spPr>
          <a:noFill/>
        </p:spPr>
        <p:txBody>
          <a:bodyPr/>
          <a:lstStyle/>
          <a:p>
            <a:fld id="{A016BE3E-75FC-4BED-9668-A9B3D48B6249}" type="slidenum">
              <a:rPr lang="en-US" smtClean="0"/>
              <a:pPr/>
              <a:t>18</a:t>
            </a:fld>
            <a:endParaRPr lang="en-US" smtClean="0"/>
          </a:p>
        </p:txBody>
      </p:sp>
      <p:sp>
        <p:nvSpPr>
          <p:cNvPr id="61445"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r>
              <a:rPr lang="en-US" smtClean="0"/>
              <a:t>Second newsletter will parse out citations and accreditation information for each subspecialty. </a:t>
            </a:r>
          </a:p>
        </p:txBody>
      </p:sp>
      <p:sp>
        <p:nvSpPr>
          <p:cNvPr id="64516" name="Slide Number Placeholder 3"/>
          <p:cNvSpPr>
            <a:spLocks noGrp="1"/>
          </p:cNvSpPr>
          <p:nvPr>
            <p:ph type="sldNum" sz="quarter" idx="5"/>
          </p:nvPr>
        </p:nvSpPr>
        <p:spPr>
          <a:noFill/>
        </p:spPr>
        <p:txBody>
          <a:bodyPr/>
          <a:lstStyle/>
          <a:p>
            <a:fld id="{F138D7F0-344B-48BE-BE4D-B5AEDCB6F5FB}" type="slidenum">
              <a:rPr lang="en-US" smtClean="0"/>
              <a:pPr/>
              <a:t>19</a:t>
            </a:fld>
            <a:endParaRPr lang="en-US" smtClean="0"/>
          </a:p>
        </p:txBody>
      </p:sp>
      <p:sp>
        <p:nvSpPr>
          <p:cNvPr id="64517"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r>
              <a:rPr lang="en-US" smtClean="0"/>
              <a:t> </a:t>
            </a:r>
          </a:p>
        </p:txBody>
      </p:sp>
      <p:sp>
        <p:nvSpPr>
          <p:cNvPr id="65540" name="Slide Number Placeholder 3"/>
          <p:cNvSpPr>
            <a:spLocks noGrp="1"/>
          </p:cNvSpPr>
          <p:nvPr>
            <p:ph type="sldNum" sz="quarter" idx="5"/>
          </p:nvPr>
        </p:nvSpPr>
        <p:spPr>
          <a:noFill/>
        </p:spPr>
        <p:txBody>
          <a:bodyPr/>
          <a:lstStyle/>
          <a:p>
            <a:fld id="{A704B9AF-49B0-4DCE-8498-E011AFD86264}" type="slidenum">
              <a:rPr lang="en-US" smtClean="0"/>
              <a:pPr/>
              <a:t>20</a:t>
            </a:fld>
            <a:endParaRPr lang="en-US" smtClean="0"/>
          </a:p>
        </p:txBody>
      </p:sp>
      <p:sp>
        <p:nvSpPr>
          <p:cNvPr id="65541"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47108" name="Slide Number Placeholder 3"/>
          <p:cNvSpPr>
            <a:spLocks noGrp="1"/>
          </p:cNvSpPr>
          <p:nvPr>
            <p:ph type="sldNum" sz="quarter" idx="5"/>
          </p:nvPr>
        </p:nvSpPr>
        <p:spPr>
          <a:noFill/>
        </p:spPr>
        <p:txBody>
          <a:bodyPr/>
          <a:lstStyle/>
          <a:p>
            <a:pPr>
              <a:tabLst>
                <a:tab pos="0" algn="l"/>
                <a:tab pos="922338" algn="l"/>
                <a:tab pos="1847850" algn="l"/>
                <a:tab pos="2771775" algn="l"/>
                <a:tab pos="3697288" algn="l"/>
                <a:tab pos="4622800" algn="l"/>
                <a:tab pos="5546725" algn="l"/>
                <a:tab pos="6472238" algn="l"/>
                <a:tab pos="7396163" algn="l"/>
                <a:tab pos="8321675" algn="l"/>
                <a:tab pos="9247188" algn="l"/>
                <a:tab pos="10171113" algn="l"/>
              </a:tabLst>
            </a:pPr>
            <a:fld id="{233131A0-0049-4680-80EF-12AA649F502B}" type="slidenum">
              <a:rPr lang="en-US" smtClean="0">
                <a:ea typeface="Arial Unicode MS" pitchFamily="34" charset="-128"/>
                <a:cs typeface="Arial Unicode MS" pitchFamily="34" charset="-128"/>
              </a:rPr>
              <a:pPr>
                <a:tabLst>
                  <a:tab pos="0" algn="l"/>
                  <a:tab pos="922338" algn="l"/>
                  <a:tab pos="1847850" algn="l"/>
                  <a:tab pos="2771775" algn="l"/>
                  <a:tab pos="3697288" algn="l"/>
                  <a:tab pos="4622800" algn="l"/>
                  <a:tab pos="5546725" algn="l"/>
                  <a:tab pos="6472238" algn="l"/>
                  <a:tab pos="7396163" algn="l"/>
                  <a:tab pos="8321675" algn="l"/>
                  <a:tab pos="9247188" algn="l"/>
                  <a:tab pos="10171113" algn="l"/>
                </a:tabLst>
              </a:pPr>
              <a:t>3</a:t>
            </a:fld>
            <a:endParaRPr lang="en-US" smtClean="0">
              <a:ea typeface="Arial Unicode MS" pitchFamily="34" charset="-128"/>
              <a:cs typeface="Arial Unicode MS" pitchFamily="34" charset="-128"/>
            </a:endParaRPr>
          </a:p>
        </p:txBody>
      </p:sp>
      <p:sp>
        <p:nvSpPr>
          <p:cNvPr id="47109"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r>
              <a:rPr lang="en-US" smtClean="0">
                <a:cs typeface="Arial" charset="0"/>
              </a:rPr>
              <a:t>Those PRs that have been </a:t>
            </a:r>
            <a:r>
              <a:rPr lang="en-US" i="1" smtClean="0">
                <a:cs typeface="Arial" charset="0"/>
              </a:rPr>
              <a:t>deleted</a:t>
            </a:r>
            <a:r>
              <a:rPr lang="en-US" smtClean="0">
                <a:cs typeface="Arial" charset="0"/>
              </a:rPr>
              <a:t> in the 2012 version of the PRs, but are present in the current PRs = the RC has decided to not cite these PRs.  </a:t>
            </a:r>
          </a:p>
        </p:txBody>
      </p:sp>
      <p:sp>
        <p:nvSpPr>
          <p:cNvPr id="66564" name="Slide Number Placeholder 3"/>
          <p:cNvSpPr>
            <a:spLocks noGrp="1"/>
          </p:cNvSpPr>
          <p:nvPr>
            <p:ph type="sldNum" sz="quarter" idx="5"/>
          </p:nvPr>
        </p:nvSpPr>
        <p:spPr>
          <a:noFill/>
        </p:spPr>
        <p:txBody>
          <a:bodyPr/>
          <a:lstStyle/>
          <a:p>
            <a:pPr>
              <a:tabLst>
                <a:tab pos="0" algn="l"/>
                <a:tab pos="922338" algn="l"/>
                <a:tab pos="1847850" algn="l"/>
                <a:tab pos="2771775" algn="l"/>
                <a:tab pos="3697288" algn="l"/>
                <a:tab pos="4622800" algn="l"/>
                <a:tab pos="5546725" algn="l"/>
                <a:tab pos="6472238" algn="l"/>
                <a:tab pos="7396163" algn="l"/>
                <a:tab pos="8321675" algn="l"/>
                <a:tab pos="9247188" algn="l"/>
                <a:tab pos="10171113" algn="l"/>
              </a:tabLst>
            </a:pPr>
            <a:fld id="{1F0C1DB4-238E-4090-A88B-6C4070899037}" type="slidenum">
              <a:rPr lang="en-US" smtClean="0">
                <a:ea typeface="Arial Unicode MS" pitchFamily="34" charset="-128"/>
                <a:cs typeface="Arial Unicode MS" pitchFamily="34" charset="-128"/>
              </a:rPr>
              <a:pPr>
                <a:tabLst>
                  <a:tab pos="0" algn="l"/>
                  <a:tab pos="922338" algn="l"/>
                  <a:tab pos="1847850" algn="l"/>
                  <a:tab pos="2771775" algn="l"/>
                  <a:tab pos="3697288" algn="l"/>
                  <a:tab pos="4622800" algn="l"/>
                  <a:tab pos="5546725" algn="l"/>
                  <a:tab pos="6472238" algn="l"/>
                  <a:tab pos="7396163" algn="l"/>
                  <a:tab pos="8321675" algn="l"/>
                  <a:tab pos="9247188" algn="l"/>
                  <a:tab pos="10171113" algn="l"/>
                </a:tabLst>
              </a:pPr>
              <a:t>21</a:t>
            </a:fld>
            <a:endParaRPr lang="en-US" smtClean="0">
              <a:ea typeface="Arial Unicode MS" pitchFamily="34" charset="-128"/>
              <a:cs typeface="Arial Unicode MS" pitchFamily="34" charset="-128"/>
            </a:endParaRPr>
          </a:p>
        </p:txBody>
      </p:sp>
      <p:sp>
        <p:nvSpPr>
          <p:cNvPr id="66565"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cs typeface="Arial" charset="0"/>
            </a:endParaRPr>
          </a:p>
        </p:txBody>
      </p:sp>
      <p:sp>
        <p:nvSpPr>
          <p:cNvPr id="67588" name="Slide Number Placeholder 3"/>
          <p:cNvSpPr>
            <a:spLocks noGrp="1"/>
          </p:cNvSpPr>
          <p:nvPr>
            <p:ph type="sldNum" sz="quarter" idx="5"/>
          </p:nvPr>
        </p:nvSpPr>
        <p:spPr>
          <a:noFill/>
        </p:spPr>
        <p:txBody>
          <a:bodyPr/>
          <a:lstStyle/>
          <a:p>
            <a:pPr>
              <a:tabLst>
                <a:tab pos="0" algn="l"/>
                <a:tab pos="922338" algn="l"/>
                <a:tab pos="1847850" algn="l"/>
                <a:tab pos="2771775" algn="l"/>
                <a:tab pos="3697288" algn="l"/>
                <a:tab pos="4622800" algn="l"/>
                <a:tab pos="5546725" algn="l"/>
                <a:tab pos="6472238" algn="l"/>
                <a:tab pos="7396163" algn="l"/>
                <a:tab pos="8321675" algn="l"/>
                <a:tab pos="9247188" algn="l"/>
                <a:tab pos="10171113" algn="l"/>
              </a:tabLst>
            </a:pPr>
            <a:fld id="{D80BA3A6-AD88-4DEE-9DAD-586725B5D31E}" type="slidenum">
              <a:rPr lang="en-US" smtClean="0">
                <a:ea typeface="Arial Unicode MS" pitchFamily="34" charset="-128"/>
                <a:cs typeface="Arial Unicode MS" pitchFamily="34" charset="-128"/>
              </a:rPr>
              <a:pPr>
                <a:tabLst>
                  <a:tab pos="0" algn="l"/>
                  <a:tab pos="922338" algn="l"/>
                  <a:tab pos="1847850" algn="l"/>
                  <a:tab pos="2771775" algn="l"/>
                  <a:tab pos="3697288" algn="l"/>
                  <a:tab pos="4622800" algn="l"/>
                  <a:tab pos="5546725" algn="l"/>
                  <a:tab pos="6472238" algn="l"/>
                  <a:tab pos="7396163" algn="l"/>
                  <a:tab pos="8321675" algn="l"/>
                  <a:tab pos="9247188" algn="l"/>
                  <a:tab pos="10171113" algn="l"/>
                </a:tabLst>
              </a:pPr>
              <a:t>22</a:t>
            </a:fld>
            <a:endParaRPr lang="en-US" smtClean="0">
              <a:ea typeface="Arial Unicode MS" pitchFamily="34" charset="-128"/>
              <a:cs typeface="Arial Unicode MS" pitchFamily="34" charset="-128"/>
            </a:endParaRPr>
          </a:p>
        </p:txBody>
      </p:sp>
      <p:sp>
        <p:nvSpPr>
          <p:cNvPr id="67589"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68612" name="Slide Number Placeholder 3"/>
          <p:cNvSpPr>
            <a:spLocks noGrp="1"/>
          </p:cNvSpPr>
          <p:nvPr>
            <p:ph type="sldNum" sz="quarter" idx="5"/>
          </p:nvPr>
        </p:nvSpPr>
        <p:spPr>
          <a:noFill/>
        </p:spPr>
        <p:txBody>
          <a:bodyPr/>
          <a:lstStyle/>
          <a:p>
            <a:pPr>
              <a:tabLst>
                <a:tab pos="0" algn="l"/>
                <a:tab pos="922338" algn="l"/>
                <a:tab pos="1847850" algn="l"/>
                <a:tab pos="2771775" algn="l"/>
                <a:tab pos="3697288" algn="l"/>
                <a:tab pos="4622800" algn="l"/>
                <a:tab pos="5546725" algn="l"/>
                <a:tab pos="6472238" algn="l"/>
                <a:tab pos="7396163" algn="l"/>
                <a:tab pos="8321675" algn="l"/>
                <a:tab pos="9247188" algn="l"/>
                <a:tab pos="10171113" algn="l"/>
              </a:tabLst>
            </a:pPr>
            <a:fld id="{CE6CE6F2-7158-4156-95FC-1351B4B6B9E0}" type="slidenum">
              <a:rPr lang="en-US" smtClean="0">
                <a:ea typeface="Arial Unicode MS" pitchFamily="34" charset="-128"/>
                <a:cs typeface="Arial Unicode MS" pitchFamily="34" charset="-128"/>
              </a:rPr>
              <a:pPr>
                <a:tabLst>
                  <a:tab pos="0" algn="l"/>
                  <a:tab pos="922338" algn="l"/>
                  <a:tab pos="1847850" algn="l"/>
                  <a:tab pos="2771775" algn="l"/>
                  <a:tab pos="3697288" algn="l"/>
                  <a:tab pos="4622800" algn="l"/>
                  <a:tab pos="5546725" algn="l"/>
                  <a:tab pos="6472238" algn="l"/>
                  <a:tab pos="7396163" algn="l"/>
                  <a:tab pos="8321675" algn="l"/>
                  <a:tab pos="9247188" algn="l"/>
                  <a:tab pos="10171113" algn="l"/>
                </a:tabLst>
              </a:pPr>
              <a:t>23</a:t>
            </a:fld>
            <a:endParaRPr lang="en-US" smtClean="0">
              <a:ea typeface="Arial Unicode MS" pitchFamily="34" charset="-128"/>
              <a:cs typeface="Arial Unicode MS" pitchFamily="34" charset="-128"/>
            </a:endParaRPr>
          </a:p>
        </p:txBody>
      </p:sp>
      <p:sp>
        <p:nvSpPr>
          <p:cNvPr id="68613"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69636" name="Slide Number Placeholder 3"/>
          <p:cNvSpPr>
            <a:spLocks noGrp="1"/>
          </p:cNvSpPr>
          <p:nvPr>
            <p:ph type="sldNum" sz="quarter" idx="5"/>
          </p:nvPr>
        </p:nvSpPr>
        <p:spPr>
          <a:noFill/>
        </p:spPr>
        <p:txBody>
          <a:bodyPr/>
          <a:lstStyle/>
          <a:p>
            <a:pPr>
              <a:tabLst>
                <a:tab pos="0" algn="l"/>
                <a:tab pos="922338" algn="l"/>
                <a:tab pos="1847850" algn="l"/>
                <a:tab pos="2771775" algn="l"/>
                <a:tab pos="3697288" algn="l"/>
                <a:tab pos="4622800" algn="l"/>
                <a:tab pos="5546725" algn="l"/>
                <a:tab pos="6472238" algn="l"/>
                <a:tab pos="7396163" algn="l"/>
                <a:tab pos="8321675" algn="l"/>
                <a:tab pos="9247188" algn="l"/>
                <a:tab pos="10171113" algn="l"/>
              </a:tabLst>
            </a:pPr>
            <a:fld id="{1E72F454-A4B6-44A2-AEF3-851DFA297879}" type="slidenum">
              <a:rPr lang="en-US" smtClean="0">
                <a:ea typeface="Arial Unicode MS" pitchFamily="34" charset="-128"/>
                <a:cs typeface="Arial Unicode MS" pitchFamily="34" charset="-128"/>
              </a:rPr>
              <a:pPr>
                <a:tabLst>
                  <a:tab pos="0" algn="l"/>
                  <a:tab pos="922338" algn="l"/>
                  <a:tab pos="1847850" algn="l"/>
                  <a:tab pos="2771775" algn="l"/>
                  <a:tab pos="3697288" algn="l"/>
                  <a:tab pos="4622800" algn="l"/>
                  <a:tab pos="5546725" algn="l"/>
                  <a:tab pos="6472238" algn="l"/>
                  <a:tab pos="7396163" algn="l"/>
                  <a:tab pos="8321675" algn="l"/>
                  <a:tab pos="9247188" algn="l"/>
                  <a:tab pos="10171113" algn="l"/>
                </a:tabLst>
              </a:pPr>
              <a:t>24</a:t>
            </a:fld>
            <a:endParaRPr lang="en-US" smtClean="0">
              <a:ea typeface="Arial Unicode MS" pitchFamily="34" charset="-128"/>
              <a:cs typeface="Arial Unicode MS" pitchFamily="34" charset="-128"/>
            </a:endParaRPr>
          </a:p>
        </p:txBody>
      </p:sp>
      <p:sp>
        <p:nvSpPr>
          <p:cNvPr id="69637"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70660" name="Slide Number Placeholder 3"/>
          <p:cNvSpPr>
            <a:spLocks noGrp="1"/>
          </p:cNvSpPr>
          <p:nvPr>
            <p:ph type="sldNum" sz="quarter" idx="5"/>
          </p:nvPr>
        </p:nvSpPr>
        <p:spPr>
          <a:noFill/>
        </p:spPr>
        <p:txBody>
          <a:bodyPr/>
          <a:lstStyle/>
          <a:p>
            <a:pPr>
              <a:tabLst>
                <a:tab pos="0" algn="l"/>
                <a:tab pos="922338" algn="l"/>
                <a:tab pos="1847850" algn="l"/>
                <a:tab pos="2771775" algn="l"/>
                <a:tab pos="3697288" algn="l"/>
                <a:tab pos="4622800" algn="l"/>
                <a:tab pos="5546725" algn="l"/>
                <a:tab pos="6472238" algn="l"/>
                <a:tab pos="7396163" algn="l"/>
                <a:tab pos="8321675" algn="l"/>
                <a:tab pos="9247188" algn="l"/>
                <a:tab pos="10171113" algn="l"/>
              </a:tabLst>
            </a:pPr>
            <a:fld id="{7BDD8B91-0145-4BC9-8076-8713F57D1E33}" type="slidenum">
              <a:rPr lang="en-US" smtClean="0">
                <a:ea typeface="Arial Unicode MS" pitchFamily="34" charset="-128"/>
                <a:cs typeface="Arial Unicode MS" pitchFamily="34" charset="-128"/>
              </a:rPr>
              <a:pPr>
                <a:tabLst>
                  <a:tab pos="0" algn="l"/>
                  <a:tab pos="922338" algn="l"/>
                  <a:tab pos="1847850" algn="l"/>
                  <a:tab pos="2771775" algn="l"/>
                  <a:tab pos="3697288" algn="l"/>
                  <a:tab pos="4622800" algn="l"/>
                  <a:tab pos="5546725" algn="l"/>
                  <a:tab pos="6472238" algn="l"/>
                  <a:tab pos="7396163" algn="l"/>
                  <a:tab pos="8321675" algn="l"/>
                  <a:tab pos="9247188" algn="l"/>
                  <a:tab pos="10171113" algn="l"/>
                </a:tabLst>
              </a:pPr>
              <a:t>25</a:t>
            </a:fld>
            <a:endParaRPr lang="en-US" smtClean="0">
              <a:ea typeface="Arial Unicode MS" pitchFamily="34" charset="-128"/>
              <a:cs typeface="Arial Unicode MS" pitchFamily="34" charset="-128"/>
            </a:endParaRPr>
          </a:p>
        </p:txBody>
      </p:sp>
      <p:sp>
        <p:nvSpPr>
          <p:cNvPr id="70661"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71684" name="Slide Number Placeholder 3"/>
          <p:cNvSpPr>
            <a:spLocks noGrp="1"/>
          </p:cNvSpPr>
          <p:nvPr>
            <p:ph type="sldNum" sz="quarter" idx="5"/>
          </p:nvPr>
        </p:nvSpPr>
        <p:spPr>
          <a:noFill/>
        </p:spPr>
        <p:txBody>
          <a:bodyPr/>
          <a:lstStyle/>
          <a:p>
            <a:pPr>
              <a:tabLst>
                <a:tab pos="0" algn="l"/>
                <a:tab pos="922338" algn="l"/>
                <a:tab pos="1847850" algn="l"/>
                <a:tab pos="2771775" algn="l"/>
                <a:tab pos="3697288" algn="l"/>
                <a:tab pos="4622800" algn="l"/>
                <a:tab pos="5546725" algn="l"/>
                <a:tab pos="6472238" algn="l"/>
                <a:tab pos="7396163" algn="l"/>
                <a:tab pos="8321675" algn="l"/>
                <a:tab pos="9247188" algn="l"/>
                <a:tab pos="10171113" algn="l"/>
              </a:tabLst>
            </a:pPr>
            <a:fld id="{B8B8DA2B-C535-41D8-9B70-979B47A3F1E8}" type="slidenum">
              <a:rPr lang="en-US" smtClean="0">
                <a:ea typeface="Arial Unicode MS" pitchFamily="34" charset="-128"/>
                <a:cs typeface="Arial Unicode MS" pitchFamily="34" charset="-128"/>
              </a:rPr>
              <a:pPr>
                <a:tabLst>
                  <a:tab pos="0" algn="l"/>
                  <a:tab pos="922338" algn="l"/>
                  <a:tab pos="1847850" algn="l"/>
                  <a:tab pos="2771775" algn="l"/>
                  <a:tab pos="3697288" algn="l"/>
                  <a:tab pos="4622800" algn="l"/>
                  <a:tab pos="5546725" algn="l"/>
                  <a:tab pos="6472238" algn="l"/>
                  <a:tab pos="7396163" algn="l"/>
                  <a:tab pos="8321675" algn="l"/>
                  <a:tab pos="9247188" algn="l"/>
                  <a:tab pos="10171113" algn="l"/>
                </a:tabLst>
              </a:pPr>
              <a:t>26</a:t>
            </a:fld>
            <a:endParaRPr lang="en-US" smtClean="0">
              <a:ea typeface="Arial Unicode MS" pitchFamily="34" charset="-128"/>
              <a:cs typeface="Arial Unicode MS" pitchFamily="34" charset="-128"/>
            </a:endParaRPr>
          </a:p>
        </p:txBody>
      </p:sp>
      <p:sp>
        <p:nvSpPr>
          <p:cNvPr id="71685"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72708" name="Slide Number Placeholder 3"/>
          <p:cNvSpPr>
            <a:spLocks noGrp="1"/>
          </p:cNvSpPr>
          <p:nvPr>
            <p:ph type="sldNum" sz="quarter" idx="5"/>
          </p:nvPr>
        </p:nvSpPr>
        <p:spPr>
          <a:noFill/>
        </p:spPr>
        <p:txBody>
          <a:bodyPr/>
          <a:lstStyle/>
          <a:p>
            <a:pPr>
              <a:tabLst>
                <a:tab pos="0" algn="l"/>
                <a:tab pos="922338" algn="l"/>
                <a:tab pos="1847850" algn="l"/>
                <a:tab pos="2771775" algn="l"/>
                <a:tab pos="3697288" algn="l"/>
                <a:tab pos="4622800" algn="l"/>
                <a:tab pos="5546725" algn="l"/>
                <a:tab pos="6472238" algn="l"/>
                <a:tab pos="7396163" algn="l"/>
                <a:tab pos="8321675" algn="l"/>
                <a:tab pos="9247188" algn="l"/>
                <a:tab pos="10171113" algn="l"/>
              </a:tabLst>
            </a:pPr>
            <a:fld id="{B91A1A54-1B64-437E-9698-92F2AB82C839}" type="slidenum">
              <a:rPr lang="en-US" smtClean="0">
                <a:ea typeface="Arial Unicode MS" pitchFamily="34" charset="-128"/>
                <a:cs typeface="Arial Unicode MS" pitchFamily="34" charset="-128"/>
              </a:rPr>
              <a:pPr>
                <a:tabLst>
                  <a:tab pos="0" algn="l"/>
                  <a:tab pos="922338" algn="l"/>
                  <a:tab pos="1847850" algn="l"/>
                  <a:tab pos="2771775" algn="l"/>
                  <a:tab pos="3697288" algn="l"/>
                  <a:tab pos="4622800" algn="l"/>
                  <a:tab pos="5546725" algn="l"/>
                  <a:tab pos="6472238" algn="l"/>
                  <a:tab pos="7396163" algn="l"/>
                  <a:tab pos="8321675" algn="l"/>
                  <a:tab pos="9247188" algn="l"/>
                  <a:tab pos="10171113" algn="l"/>
                </a:tabLst>
              </a:pPr>
              <a:t>27</a:t>
            </a:fld>
            <a:endParaRPr lang="en-US" smtClean="0">
              <a:ea typeface="Arial Unicode MS" pitchFamily="34" charset="-128"/>
              <a:cs typeface="Arial Unicode MS" pitchFamily="34" charset="-128"/>
            </a:endParaRPr>
          </a:p>
        </p:txBody>
      </p:sp>
      <p:sp>
        <p:nvSpPr>
          <p:cNvPr id="72709"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73732" name="Slide Number Placeholder 3"/>
          <p:cNvSpPr>
            <a:spLocks noGrp="1"/>
          </p:cNvSpPr>
          <p:nvPr>
            <p:ph type="sldNum" sz="quarter" idx="5"/>
          </p:nvPr>
        </p:nvSpPr>
        <p:spPr>
          <a:noFill/>
        </p:spPr>
        <p:txBody>
          <a:bodyPr/>
          <a:lstStyle/>
          <a:p>
            <a:pPr>
              <a:tabLst>
                <a:tab pos="0" algn="l"/>
                <a:tab pos="922338" algn="l"/>
                <a:tab pos="1847850" algn="l"/>
                <a:tab pos="2771775" algn="l"/>
                <a:tab pos="3697288" algn="l"/>
                <a:tab pos="4622800" algn="l"/>
                <a:tab pos="5546725" algn="l"/>
                <a:tab pos="6472238" algn="l"/>
                <a:tab pos="7396163" algn="l"/>
                <a:tab pos="8321675" algn="l"/>
                <a:tab pos="9247188" algn="l"/>
                <a:tab pos="10171113" algn="l"/>
              </a:tabLst>
            </a:pPr>
            <a:fld id="{CD8F5A2C-835F-4B2B-ADAE-7F248E680E18}" type="slidenum">
              <a:rPr lang="en-US" smtClean="0">
                <a:ea typeface="Arial Unicode MS" pitchFamily="34" charset="-128"/>
                <a:cs typeface="Arial Unicode MS" pitchFamily="34" charset="-128"/>
              </a:rPr>
              <a:pPr>
                <a:tabLst>
                  <a:tab pos="0" algn="l"/>
                  <a:tab pos="922338" algn="l"/>
                  <a:tab pos="1847850" algn="l"/>
                  <a:tab pos="2771775" algn="l"/>
                  <a:tab pos="3697288" algn="l"/>
                  <a:tab pos="4622800" algn="l"/>
                  <a:tab pos="5546725" algn="l"/>
                  <a:tab pos="6472238" algn="l"/>
                  <a:tab pos="7396163" algn="l"/>
                  <a:tab pos="8321675" algn="l"/>
                  <a:tab pos="9247188" algn="l"/>
                  <a:tab pos="10171113" algn="l"/>
                </a:tabLst>
              </a:pPr>
              <a:t>28</a:t>
            </a:fld>
            <a:endParaRPr lang="en-US" smtClean="0">
              <a:ea typeface="Arial Unicode MS" pitchFamily="34" charset="-128"/>
              <a:cs typeface="Arial Unicode MS" pitchFamily="34" charset="-128"/>
            </a:endParaRPr>
          </a:p>
        </p:txBody>
      </p:sp>
      <p:sp>
        <p:nvSpPr>
          <p:cNvPr id="73733"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74756" name="Slide Number Placeholder 3"/>
          <p:cNvSpPr>
            <a:spLocks noGrp="1"/>
          </p:cNvSpPr>
          <p:nvPr>
            <p:ph type="sldNum" sz="quarter" idx="5"/>
          </p:nvPr>
        </p:nvSpPr>
        <p:spPr>
          <a:noFill/>
        </p:spPr>
        <p:txBody>
          <a:bodyPr/>
          <a:lstStyle/>
          <a:p>
            <a:pPr>
              <a:tabLst>
                <a:tab pos="0" algn="l"/>
                <a:tab pos="922338" algn="l"/>
                <a:tab pos="1847850" algn="l"/>
                <a:tab pos="2771775" algn="l"/>
                <a:tab pos="3697288" algn="l"/>
                <a:tab pos="4622800" algn="l"/>
                <a:tab pos="5546725" algn="l"/>
                <a:tab pos="6472238" algn="l"/>
                <a:tab pos="7396163" algn="l"/>
                <a:tab pos="8321675" algn="l"/>
                <a:tab pos="9247188" algn="l"/>
                <a:tab pos="10171113" algn="l"/>
              </a:tabLst>
            </a:pPr>
            <a:fld id="{DB05BE98-8380-4A0A-BAA6-6B173DE8B152}" type="slidenum">
              <a:rPr lang="en-US" smtClean="0">
                <a:ea typeface="Arial Unicode MS" pitchFamily="34" charset="-128"/>
                <a:cs typeface="Arial Unicode MS" pitchFamily="34" charset="-128"/>
              </a:rPr>
              <a:pPr>
                <a:tabLst>
                  <a:tab pos="0" algn="l"/>
                  <a:tab pos="922338" algn="l"/>
                  <a:tab pos="1847850" algn="l"/>
                  <a:tab pos="2771775" algn="l"/>
                  <a:tab pos="3697288" algn="l"/>
                  <a:tab pos="4622800" algn="l"/>
                  <a:tab pos="5546725" algn="l"/>
                  <a:tab pos="6472238" algn="l"/>
                  <a:tab pos="7396163" algn="l"/>
                  <a:tab pos="8321675" algn="l"/>
                  <a:tab pos="9247188" algn="l"/>
                  <a:tab pos="10171113" algn="l"/>
                </a:tabLst>
              </a:pPr>
              <a:t>29</a:t>
            </a:fld>
            <a:endParaRPr lang="en-US" smtClean="0">
              <a:ea typeface="Arial Unicode MS" pitchFamily="34" charset="-128"/>
              <a:cs typeface="Arial Unicode MS" pitchFamily="34" charset="-128"/>
            </a:endParaRPr>
          </a:p>
        </p:txBody>
      </p:sp>
      <p:sp>
        <p:nvSpPr>
          <p:cNvPr id="74757"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r>
              <a:rPr lang="en-US" smtClean="0">
                <a:cs typeface="Arial" charset="0"/>
              </a:rPr>
              <a:t>Expectations for multisource evaluation for fellows was announced in RC’s August 2010 Newsletter. Indicated that as of 1/2011 RC will expect that fellows are evaluated using multiple evaluators. </a:t>
            </a:r>
          </a:p>
          <a:p>
            <a:endParaRPr lang="en-US" b="1" smtClean="0">
              <a:cs typeface="Arial" charset="0"/>
            </a:endParaRPr>
          </a:p>
          <a:p>
            <a:r>
              <a:rPr lang="en-US" smtClean="0">
                <a:cs typeface="Arial" charset="0"/>
              </a:rPr>
              <a:t>CCM programs do not need to have patients provide feedback. </a:t>
            </a:r>
          </a:p>
        </p:txBody>
      </p:sp>
      <p:sp>
        <p:nvSpPr>
          <p:cNvPr id="75780" name="Slide Number Placeholder 3"/>
          <p:cNvSpPr>
            <a:spLocks noGrp="1"/>
          </p:cNvSpPr>
          <p:nvPr>
            <p:ph type="sldNum" sz="quarter" idx="5"/>
          </p:nvPr>
        </p:nvSpPr>
        <p:spPr>
          <a:noFill/>
        </p:spPr>
        <p:txBody>
          <a:bodyPr/>
          <a:lstStyle/>
          <a:p>
            <a:pPr>
              <a:tabLst>
                <a:tab pos="0" algn="l"/>
                <a:tab pos="922338" algn="l"/>
                <a:tab pos="1847850" algn="l"/>
                <a:tab pos="2771775" algn="l"/>
                <a:tab pos="3697288" algn="l"/>
                <a:tab pos="4622800" algn="l"/>
                <a:tab pos="5546725" algn="l"/>
                <a:tab pos="6472238" algn="l"/>
                <a:tab pos="7396163" algn="l"/>
                <a:tab pos="8321675" algn="l"/>
                <a:tab pos="9247188" algn="l"/>
                <a:tab pos="10171113" algn="l"/>
              </a:tabLst>
            </a:pPr>
            <a:fld id="{AC249FCD-5F80-44A0-A6C0-241EC827EE65}" type="slidenum">
              <a:rPr lang="en-US" smtClean="0">
                <a:ea typeface="Arial Unicode MS" pitchFamily="34" charset="-128"/>
                <a:cs typeface="Arial Unicode MS" pitchFamily="34" charset="-128"/>
              </a:rPr>
              <a:pPr>
                <a:tabLst>
                  <a:tab pos="0" algn="l"/>
                  <a:tab pos="922338" algn="l"/>
                  <a:tab pos="1847850" algn="l"/>
                  <a:tab pos="2771775" algn="l"/>
                  <a:tab pos="3697288" algn="l"/>
                  <a:tab pos="4622800" algn="l"/>
                  <a:tab pos="5546725" algn="l"/>
                  <a:tab pos="6472238" algn="l"/>
                  <a:tab pos="7396163" algn="l"/>
                  <a:tab pos="8321675" algn="l"/>
                  <a:tab pos="9247188" algn="l"/>
                  <a:tab pos="10171113" algn="l"/>
                </a:tabLst>
              </a:pPr>
              <a:t>30</a:t>
            </a:fld>
            <a:endParaRPr lang="en-US" smtClean="0">
              <a:ea typeface="Arial Unicode MS" pitchFamily="34" charset="-128"/>
              <a:cs typeface="Arial Unicode MS" pitchFamily="34" charset="-128"/>
            </a:endParaRPr>
          </a:p>
        </p:txBody>
      </p:sp>
      <p:sp>
        <p:nvSpPr>
          <p:cNvPr id="75781"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r>
              <a:rPr lang="en-US" smtClean="0"/>
              <a:t>3 members “down” at this point in time. </a:t>
            </a:r>
          </a:p>
        </p:txBody>
      </p:sp>
      <p:sp>
        <p:nvSpPr>
          <p:cNvPr id="48132" name="Slide Number Placeholder 3"/>
          <p:cNvSpPr>
            <a:spLocks noGrp="1"/>
          </p:cNvSpPr>
          <p:nvPr>
            <p:ph type="sldNum" sz="quarter" idx="5"/>
          </p:nvPr>
        </p:nvSpPr>
        <p:spPr>
          <a:noFill/>
        </p:spPr>
        <p:txBody>
          <a:bodyPr/>
          <a:lstStyle/>
          <a:p>
            <a:fld id="{FEF7EAFF-5DF7-4967-A5C7-DDFBD1EE90B0}" type="slidenum">
              <a:rPr lang="en-US" smtClean="0"/>
              <a:pPr/>
              <a:t>4</a:t>
            </a:fld>
            <a:endParaRPr lang="en-US" smtClean="0"/>
          </a:p>
        </p:txBody>
      </p:sp>
      <p:sp>
        <p:nvSpPr>
          <p:cNvPr id="48133"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r>
              <a:rPr lang="en-US" smtClean="0"/>
              <a:t>The Review Committee will take into consideration noticeable improvements or declines during this same period.  An exception may be made for programs with small numbers of fellows.   </a:t>
            </a:r>
          </a:p>
          <a:p>
            <a:endParaRPr lang="en-US" smtClean="0"/>
          </a:p>
        </p:txBody>
      </p:sp>
      <p:sp>
        <p:nvSpPr>
          <p:cNvPr id="76804" name="Slide Number Placeholder 3"/>
          <p:cNvSpPr>
            <a:spLocks noGrp="1"/>
          </p:cNvSpPr>
          <p:nvPr>
            <p:ph type="sldNum" sz="quarter" idx="5"/>
          </p:nvPr>
        </p:nvSpPr>
        <p:spPr>
          <a:noFill/>
        </p:spPr>
        <p:txBody>
          <a:bodyPr/>
          <a:lstStyle/>
          <a:p>
            <a:fld id="{E285482F-3D89-4328-8323-AD41C79693FF}" type="slidenum">
              <a:rPr lang="en-US" smtClean="0"/>
              <a:pPr/>
              <a:t>31</a:t>
            </a:fld>
            <a:endParaRPr lang="en-US" smtClean="0"/>
          </a:p>
        </p:txBody>
      </p:sp>
      <p:sp>
        <p:nvSpPr>
          <p:cNvPr id="76805"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endParaRPr lang="en-US" smtClean="0"/>
          </a:p>
        </p:txBody>
      </p:sp>
      <p:sp>
        <p:nvSpPr>
          <p:cNvPr id="77828" name="Slide Number Placeholder 3"/>
          <p:cNvSpPr>
            <a:spLocks noGrp="1"/>
          </p:cNvSpPr>
          <p:nvPr>
            <p:ph type="sldNum" sz="quarter" idx="5"/>
          </p:nvPr>
        </p:nvSpPr>
        <p:spPr>
          <a:noFill/>
        </p:spPr>
        <p:txBody>
          <a:bodyPr/>
          <a:lstStyle/>
          <a:p>
            <a:fld id="{2326B2E8-9C65-4DB0-8099-2EF027AFE42D}" type="slidenum">
              <a:rPr lang="en-US" smtClean="0"/>
              <a:pPr/>
              <a:t>32</a:t>
            </a:fld>
            <a:endParaRPr lang="en-US" smtClean="0"/>
          </a:p>
        </p:txBody>
      </p:sp>
      <p:sp>
        <p:nvSpPr>
          <p:cNvPr id="77829"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endParaRPr lang="en-US" smtClean="0"/>
          </a:p>
        </p:txBody>
      </p:sp>
      <p:sp>
        <p:nvSpPr>
          <p:cNvPr id="78852" name="Slide Number Placeholder 3"/>
          <p:cNvSpPr>
            <a:spLocks noGrp="1"/>
          </p:cNvSpPr>
          <p:nvPr>
            <p:ph type="sldNum" sz="quarter" idx="5"/>
          </p:nvPr>
        </p:nvSpPr>
        <p:spPr>
          <a:noFill/>
        </p:spPr>
        <p:txBody>
          <a:bodyPr/>
          <a:lstStyle/>
          <a:p>
            <a:fld id="{7FC73531-DD38-4C87-B493-7C9CD4F0221D}" type="slidenum">
              <a:rPr lang="en-US" smtClean="0"/>
              <a:pPr/>
              <a:t>33</a:t>
            </a:fld>
            <a:endParaRPr lang="en-US" smtClean="0"/>
          </a:p>
        </p:txBody>
      </p:sp>
      <p:sp>
        <p:nvSpPr>
          <p:cNvPr id="78853"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27401BB9-E179-4CE6-8DFB-CF5FE5903940}" type="slidenum">
              <a:rPr lang="en-US" smtClean="0"/>
              <a:pPr/>
              <a:t>34</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endParaRPr lang="en-US" smtClean="0"/>
          </a:p>
        </p:txBody>
      </p:sp>
      <p:sp>
        <p:nvSpPr>
          <p:cNvPr id="80900" name="Slide Number Placeholder 3"/>
          <p:cNvSpPr>
            <a:spLocks noGrp="1"/>
          </p:cNvSpPr>
          <p:nvPr>
            <p:ph type="sldNum" sz="quarter" idx="5"/>
          </p:nvPr>
        </p:nvSpPr>
        <p:spPr>
          <a:noFill/>
        </p:spPr>
        <p:txBody>
          <a:bodyPr/>
          <a:lstStyle/>
          <a:p>
            <a:fld id="{23A16AA5-8B52-44A4-805B-4885866C3256}" type="slidenum">
              <a:rPr lang="en-US" smtClean="0"/>
              <a:pPr/>
              <a:t>35</a:t>
            </a:fld>
            <a:endParaRPr lang="en-US" smtClean="0"/>
          </a:p>
        </p:txBody>
      </p:sp>
      <p:sp>
        <p:nvSpPr>
          <p:cNvPr id="80901"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r>
              <a:rPr lang="en-US" smtClean="0"/>
              <a:t>4 = DH + other categories (high non-compliance rates in all 5 bins, or 4 of the 5). </a:t>
            </a:r>
          </a:p>
          <a:p>
            <a:endParaRPr lang="en-US" smtClean="0"/>
          </a:p>
        </p:txBody>
      </p:sp>
      <p:sp>
        <p:nvSpPr>
          <p:cNvPr id="81924" name="Slide Number Placeholder 3"/>
          <p:cNvSpPr>
            <a:spLocks noGrp="1"/>
          </p:cNvSpPr>
          <p:nvPr>
            <p:ph type="sldNum" sz="quarter" idx="5"/>
          </p:nvPr>
        </p:nvSpPr>
        <p:spPr>
          <a:noFill/>
        </p:spPr>
        <p:txBody>
          <a:bodyPr/>
          <a:lstStyle/>
          <a:p>
            <a:fld id="{0389EBD3-D479-4CE5-BC42-2701319F6EBA}" type="slidenum">
              <a:rPr lang="en-US" smtClean="0"/>
              <a:pPr/>
              <a:t>36</a:t>
            </a:fld>
            <a:endParaRPr lang="en-US" smtClean="0"/>
          </a:p>
        </p:txBody>
      </p:sp>
      <p:sp>
        <p:nvSpPr>
          <p:cNvPr id="81925"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r>
              <a:rPr lang="en-US" smtClean="0"/>
              <a:t>Accreditation in the future, will be different from what it currently appears. Soon you will be hearing more from Dr Nasca, CEO of ACGME, about the Next Accreditation System (NAS). </a:t>
            </a:r>
          </a:p>
        </p:txBody>
      </p:sp>
      <p:sp>
        <p:nvSpPr>
          <p:cNvPr id="82948" name="Slide Number Placeholder 3"/>
          <p:cNvSpPr>
            <a:spLocks noGrp="1"/>
          </p:cNvSpPr>
          <p:nvPr>
            <p:ph type="sldNum" sz="quarter" idx="5"/>
          </p:nvPr>
        </p:nvSpPr>
        <p:spPr>
          <a:noFill/>
        </p:spPr>
        <p:txBody>
          <a:bodyPr/>
          <a:lstStyle/>
          <a:p>
            <a:fld id="{28802973-207A-4CB5-9B99-E1024D58E29C}" type="slidenum">
              <a:rPr lang="en-US" smtClean="0"/>
              <a:pPr/>
              <a:t>37</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lnSpcReduction="10000"/>
          </a:bodyPr>
          <a:lstStyle/>
          <a:p>
            <a:pPr>
              <a:defRPr/>
            </a:pPr>
            <a:r>
              <a:rPr lang="en-US" sz="2800" dirty="0" smtClean="0"/>
              <a:t>Faculty Survey will be launched to all </a:t>
            </a:r>
            <a:r>
              <a:rPr lang="en-US" sz="2800" b="1" dirty="0" smtClean="0"/>
              <a:t>core </a:t>
            </a:r>
            <a:r>
              <a:rPr lang="en-US" sz="2800" dirty="0" smtClean="0"/>
              <a:t>programs this winter. </a:t>
            </a:r>
          </a:p>
        </p:txBody>
      </p:sp>
      <p:sp>
        <p:nvSpPr>
          <p:cNvPr id="83972" name="Slide Number Placeholder 3"/>
          <p:cNvSpPr>
            <a:spLocks noGrp="1"/>
          </p:cNvSpPr>
          <p:nvPr>
            <p:ph type="sldNum" sz="quarter" idx="5"/>
          </p:nvPr>
        </p:nvSpPr>
        <p:spPr>
          <a:noFill/>
        </p:spPr>
        <p:txBody>
          <a:bodyPr/>
          <a:lstStyle/>
          <a:p>
            <a:fld id="{71E5B267-2419-4651-B986-FEFCD901446F}" type="slidenum">
              <a:rPr lang="en-US" smtClean="0"/>
              <a:pPr/>
              <a:t>38</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AB41A41C-4335-4B00-B92A-662999DCF8B1}" type="slidenum">
              <a:rPr lang="en-US" smtClean="0"/>
              <a:pPr/>
              <a:t>39</a:t>
            </a:fld>
            <a:endParaRPr lang="en-US"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smtClean="0"/>
          </a:p>
        </p:txBody>
      </p:sp>
      <p:sp>
        <p:nvSpPr>
          <p:cNvPr id="84997"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r>
              <a:rPr lang="en-US" i="1" smtClean="0"/>
              <a:t>Program Requirement:</a:t>
            </a:r>
            <a:endParaRPr lang="en-US" smtClean="0"/>
          </a:p>
          <a:p>
            <a:r>
              <a:rPr lang="en-US" i="1" smtClean="0"/>
              <a:t> I.B.2: The program director must submit any additions or deletions of participating sites routinely providing an educational experience, required for all fellows, of one month full time equivalent (FTE) or more through the Accreditation Council for Graduate Medical Education (ACGME) Accreditation Data System (ADS).</a:t>
            </a:r>
            <a:r>
              <a:rPr lang="en-US" b="1" i="1" smtClean="0"/>
              <a:t> </a:t>
            </a:r>
            <a:endParaRPr lang="en-US" smtClean="0"/>
          </a:p>
          <a:p>
            <a:r>
              <a:rPr lang="en-US" i="1" smtClean="0"/>
              <a:t>II.A.4.a) The program director must oversee and ensure the quality of didactic and clinical education in all sites that participate in the program;</a:t>
            </a:r>
            <a:endParaRPr lang="en-US" smtClean="0"/>
          </a:p>
          <a:p>
            <a:r>
              <a:rPr lang="en-US" i="1" smtClean="0"/>
              <a:t>II.A.4.c) approve the selection of program faculty as appropriate;</a:t>
            </a:r>
            <a:endParaRPr lang="en-US" smtClean="0"/>
          </a:p>
          <a:p>
            <a:r>
              <a:rPr lang="en-US" i="1" smtClean="0"/>
              <a:t>II.A.4.d) evaluate program faculty and approve the continued participation of program faculty based on evaluation; </a:t>
            </a:r>
            <a:endParaRPr lang="en-US" smtClean="0"/>
          </a:p>
          <a:p>
            <a:r>
              <a:rPr lang="en-US" i="1" smtClean="0"/>
              <a:t>II.A.4.e) monitor fellow supervision at all participating sites;</a:t>
            </a:r>
            <a:endParaRPr lang="en-US" smtClean="0"/>
          </a:p>
          <a:p>
            <a:endParaRPr lang="en-US" smtClean="0"/>
          </a:p>
        </p:txBody>
      </p:sp>
      <p:sp>
        <p:nvSpPr>
          <p:cNvPr id="61444" name="Slide Number Placeholder 3"/>
          <p:cNvSpPr>
            <a:spLocks noGrp="1"/>
          </p:cNvSpPr>
          <p:nvPr>
            <p:ph type="sldNum" sz="quarter" idx="5"/>
          </p:nvPr>
        </p:nvSpPr>
        <p:spPr>
          <a:noFill/>
        </p:spPr>
        <p:txBody>
          <a:bodyPr/>
          <a:lstStyle/>
          <a:p>
            <a:fld id="{A016BE3E-75FC-4BED-9668-A9B3D48B6249}" type="slidenum">
              <a:rPr lang="en-US" smtClean="0"/>
              <a:pPr/>
              <a:t>40</a:t>
            </a:fld>
            <a:endParaRPr lang="en-US" smtClean="0"/>
          </a:p>
        </p:txBody>
      </p:sp>
      <p:sp>
        <p:nvSpPr>
          <p:cNvPr id="61445"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F869F075-FFE9-4AF3-AE91-49E078E7D070}" type="slidenum">
              <a:rPr lang="en-US" smtClean="0"/>
              <a:pPr/>
              <a:t>5</a:t>
            </a:fld>
            <a:endParaRPr lang="en-US" smtClean="0"/>
          </a:p>
        </p:txBody>
      </p:sp>
      <p:sp>
        <p:nvSpPr>
          <p:cNvPr id="49157"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r>
              <a:rPr lang="en-US" smtClean="0"/>
              <a:t>VI.F. - Teamwork: Residents must care for patients in an environment that maximizes effective communication. This must include the opportunity to work as a member of effective interprofessional teams that are appropriate to the delivery of care in the specialty. [Each Review Committee will define the elements that must be present in each specialty.]</a:t>
            </a:r>
          </a:p>
          <a:p>
            <a:endParaRPr lang="en-US" smtClean="0"/>
          </a:p>
        </p:txBody>
      </p:sp>
      <p:sp>
        <p:nvSpPr>
          <p:cNvPr id="63492" name="Slide Number Placeholder 3"/>
          <p:cNvSpPr>
            <a:spLocks noGrp="1"/>
          </p:cNvSpPr>
          <p:nvPr>
            <p:ph type="sldNum" sz="quarter" idx="5"/>
          </p:nvPr>
        </p:nvSpPr>
        <p:spPr>
          <a:noFill/>
        </p:spPr>
        <p:txBody>
          <a:bodyPr/>
          <a:lstStyle/>
          <a:p>
            <a:fld id="{28E14D46-F255-422B-8A5C-16D6AC99ACC9}" type="slidenum">
              <a:rPr lang="en-US" smtClean="0"/>
              <a:pPr/>
              <a:t>41</a:t>
            </a:fld>
            <a:endParaRPr lang="en-US" smtClean="0"/>
          </a:p>
        </p:txBody>
      </p:sp>
      <p:sp>
        <p:nvSpPr>
          <p:cNvPr id="63493"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r>
              <a:rPr lang="en-US" i="1" smtClean="0"/>
              <a:t>Program Requirement: </a:t>
            </a:r>
            <a:endParaRPr lang="en-US" smtClean="0"/>
          </a:p>
          <a:p>
            <a:r>
              <a:rPr lang="en-US" i="1" smtClean="0"/>
              <a:t>V.B.3.a) Fellows must have the opportunity to provide confidential written evaluations of each supervising faculty member at the end of each rotation.</a:t>
            </a:r>
            <a:endParaRPr lang="en-US" smtClean="0"/>
          </a:p>
          <a:p>
            <a:r>
              <a:rPr lang="en-US" i="1" smtClean="0"/>
              <a:t>V.B.3.b) These evaluations must be reviewed with each faculty member annually.</a:t>
            </a:r>
            <a:endParaRPr lang="en-US" smtClean="0"/>
          </a:p>
          <a:p>
            <a:endParaRPr lang="en-US" smtClean="0"/>
          </a:p>
        </p:txBody>
      </p:sp>
      <p:sp>
        <p:nvSpPr>
          <p:cNvPr id="62468" name="Slide Number Placeholder 3"/>
          <p:cNvSpPr>
            <a:spLocks noGrp="1"/>
          </p:cNvSpPr>
          <p:nvPr>
            <p:ph type="sldNum" sz="quarter" idx="5"/>
          </p:nvPr>
        </p:nvSpPr>
        <p:spPr>
          <a:noFill/>
        </p:spPr>
        <p:txBody>
          <a:bodyPr/>
          <a:lstStyle/>
          <a:p>
            <a:fld id="{ABC4AEA5-C1A1-4DDB-8149-F7DD5038BA8D}" type="slidenum">
              <a:rPr lang="en-US" smtClean="0"/>
              <a:pPr/>
              <a:t>42</a:t>
            </a:fld>
            <a:endParaRPr lang="en-US" smtClean="0"/>
          </a:p>
        </p:txBody>
      </p:sp>
      <p:sp>
        <p:nvSpPr>
          <p:cNvPr id="62469"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r>
              <a:rPr lang="en-US" smtClean="0"/>
              <a:t>There are additional subspecialties coming. The program requirements for Advanced Heart Failure and Transplant Cardiology will be before the Committee on Requirements for approval in Feb 2012. </a:t>
            </a:r>
          </a:p>
        </p:txBody>
      </p:sp>
      <p:sp>
        <p:nvSpPr>
          <p:cNvPr id="50180" name="Slide Number Placeholder 3"/>
          <p:cNvSpPr>
            <a:spLocks noGrp="1"/>
          </p:cNvSpPr>
          <p:nvPr>
            <p:ph type="sldNum" sz="quarter" idx="5"/>
          </p:nvPr>
        </p:nvSpPr>
        <p:spPr>
          <a:noFill/>
        </p:spPr>
        <p:txBody>
          <a:bodyPr/>
          <a:lstStyle/>
          <a:p>
            <a:fld id="{34C08178-FC48-4F8F-82A4-3F4C9A2B4E64}" type="slidenum">
              <a:rPr lang="en-US" smtClean="0"/>
              <a:pPr/>
              <a:t>6</a:t>
            </a:fld>
            <a:endParaRPr lang="en-US" smtClean="0"/>
          </a:p>
        </p:txBody>
      </p:sp>
      <p:sp>
        <p:nvSpPr>
          <p:cNvPr id="50181"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A53DD4AB-C229-4AB0-BC0B-EB8D05B4D253}" type="slidenum">
              <a:rPr lang="en-US" smtClean="0"/>
              <a:pPr/>
              <a:t>7</a:t>
            </a:fld>
            <a:endParaRPr lang="en-US" smtClean="0"/>
          </a:p>
        </p:txBody>
      </p:sp>
      <p:sp>
        <p:nvSpPr>
          <p:cNvPr id="51205"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48F57F72-B139-44EC-812C-ABB1F2A7118B}" type="slidenum">
              <a:rPr lang="en-US" smtClean="0"/>
              <a:pPr/>
              <a:t>8</a:t>
            </a:fld>
            <a:endParaRPr lang="en-US" smtClean="0"/>
          </a:p>
        </p:txBody>
      </p:sp>
      <p:sp>
        <p:nvSpPr>
          <p:cNvPr id="52227" name="Rectangle 1"/>
          <p:cNvSpPr>
            <a:spLocks noGrp="1" noRot="1" noChangeAspect="1" noChangeArrowheads="1" noTextEdit="1"/>
          </p:cNvSpPr>
          <p:nvPr>
            <p:ph type="sldImg"/>
          </p:nvPr>
        </p:nvSpPr>
        <p:spPr>
          <a:solidFill>
            <a:srgbClr val="FFFFFF"/>
          </a:solidFill>
          <a:ln/>
        </p:spPr>
      </p:sp>
      <p:sp>
        <p:nvSpPr>
          <p:cNvPr id="52228" name="Rectangle 2"/>
          <p:cNvSpPr>
            <a:spLocks noGrp="1" noChangeArrowheads="1"/>
          </p:cNvSpPr>
          <p:nvPr>
            <p:ph type="body" idx="1"/>
          </p:nvPr>
        </p:nvSpPr>
        <p:spPr>
          <a:noFill/>
          <a:ln/>
        </p:spPr>
        <p:txBody>
          <a:bodyPr wrap="none" anchor="ctr"/>
          <a:lstStyle/>
          <a:p>
            <a:endParaRPr lang="en-US" smtClean="0"/>
          </a:p>
        </p:txBody>
      </p:sp>
      <p:sp>
        <p:nvSpPr>
          <p:cNvPr id="52229"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r>
              <a:rPr lang="en-US" smtClean="0"/>
              <a:t>67% of programs that received continued accreditation received a 4 or 5 yr cycle; </a:t>
            </a:r>
          </a:p>
          <a:p>
            <a:r>
              <a:rPr lang="en-US" smtClean="0"/>
              <a:t>86% of programs received between 3-5 years. </a:t>
            </a:r>
          </a:p>
        </p:txBody>
      </p:sp>
      <p:sp>
        <p:nvSpPr>
          <p:cNvPr id="53252" name="Slide Number Placeholder 3"/>
          <p:cNvSpPr>
            <a:spLocks noGrp="1"/>
          </p:cNvSpPr>
          <p:nvPr>
            <p:ph type="sldNum" sz="quarter" idx="5"/>
          </p:nvPr>
        </p:nvSpPr>
        <p:spPr>
          <a:noFill/>
        </p:spPr>
        <p:txBody>
          <a:bodyPr/>
          <a:lstStyle/>
          <a:p>
            <a:fld id="{35404556-85AA-4A8C-979A-D91BD7A793F9}" type="slidenum">
              <a:rPr lang="en-US" smtClean="0"/>
              <a:pPr/>
              <a:t>9</a:t>
            </a:fld>
            <a:endParaRPr lang="en-US" smtClean="0"/>
          </a:p>
        </p:txBody>
      </p:sp>
      <p:sp>
        <p:nvSpPr>
          <p:cNvPr id="53253"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r>
              <a:rPr lang="en-US" smtClean="0"/>
              <a:t>approximately 68% of 347 programs that received continued accreditation received a 4 or 5 year cycle; </a:t>
            </a:r>
          </a:p>
          <a:p>
            <a:r>
              <a:rPr lang="en-US" smtClean="0"/>
              <a:t>85% received between 3-5 years. </a:t>
            </a:r>
          </a:p>
        </p:txBody>
      </p:sp>
      <p:sp>
        <p:nvSpPr>
          <p:cNvPr id="54276" name="Slide Number Placeholder 3"/>
          <p:cNvSpPr>
            <a:spLocks noGrp="1"/>
          </p:cNvSpPr>
          <p:nvPr>
            <p:ph type="sldNum" sz="quarter" idx="5"/>
          </p:nvPr>
        </p:nvSpPr>
        <p:spPr>
          <a:noFill/>
        </p:spPr>
        <p:txBody>
          <a:bodyPr/>
          <a:lstStyle/>
          <a:p>
            <a:fld id="{F7CEAE2A-FCF7-4AF6-AAFC-A826646BE62A}" type="slidenum">
              <a:rPr lang="en-US" smtClean="0"/>
              <a:pPr/>
              <a:t>10</a:t>
            </a:fld>
            <a:endParaRPr lang="en-US" smtClean="0"/>
          </a:p>
        </p:txBody>
      </p:sp>
      <p:sp>
        <p:nvSpPr>
          <p:cNvPr id="54277" name="Footer Placeholder 4"/>
          <p:cNvSpPr>
            <a:spLocks noGrp="1"/>
          </p:cNvSpPr>
          <p:nvPr>
            <p:ph type="ftr" sz="quarter" idx="4"/>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Line 4"/>
          <p:cNvSpPr>
            <a:spLocks noChangeShapeType="1"/>
          </p:cNvSpPr>
          <p:nvPr userDrawn="1"/>
        </p:nvSpPr>
        <p:spPr bwMode="auto">
          <a:xfrm>
            <a:off x="533400" y="1447800"/>
            <a:ext cx="8077200" cy="0"/>
          </a:xfrm>
          <a:prstGeom prst="line">
            <a:avLst/>
          </a:prstGeom>
          <a:noFill/>
          <a:ln w="63500" cmpd="thickThin">
            <a:solidFill>
              <a:srgbClr val="FF0000"/>
            </a:solidFill>
            <a:round/>
            <a:headEnd/>
            <a:tailEnd/>
          </a:ln>
          <a:effectLst/>
        </p:spPr>
        <p:txBody>
          <a:bodyPr/>
          <a:lstStyle/>
          <a:p>
            <a:pPr>
              <a:defRPr/>
            </a:pPr>
            <a:endParaRPr lang="en-US"/>
          </a:p>
        </p:txBody>
      </p:sp>
      <p:sp>
        <p:nvSpPr>
          <p:cNvPr id="4" name="Text Box 6"/>
          <p:cNvSpPr txBox="1">
            <a:spLocks noChangeArrowheads="1"/>
          </p:cNvSpPr>
          <p:nvPr userDrawn="1"/>
        </p:nvSpPr>
        <p:spPr bwMode="auto">
          <a:xfrm>
            <a:off x="533400" y="990600"/>
            <a:ext cx="6172200" cy="304800"/>
          </a:xfrm>
          <a:prstGeom prst="rect">
            <a:avLst/>
          </a:prstGeom>
          <a:noFill/>
          <a:ln w="9525">
            <a:noFill/>
            <a:miter lim="800000"/>
            <a:headEnd/>
            <a:tailEnd/>
          </a:ln>
          <a:effectLst/>
        </p:spPr>
        <p:txBody>
          <a:bodyPr>
            <a:spAutoFit/>
          </a:bodyPr>
          <a:lstStyle/>
          <a:p>
            <a:pPr>
              <a:spcBef>
                <a:spcPct val="50000"/>
              </a:spcBef>
              <a:defRPr/>
            </a:pPr>
            <a:r>
              <a:rPr lang="en-US" sz="1400" b="1"/>
              <a:t>Accreditation Council for Graduate Medical Education</a:t>
            </a:r>
          </a:p>
        </p:txBody>
      </p:sp>
      <p:pic>
        <p:nvPicPr>
          <p:cNvPr id="5" name="Picture 7" descr="ACGME"/>
          <p:cNvPicPr>
            <a:picLocks noChangeAspect="1" noChangeArrowheads="1"/>
          </p:cNvPicPr>
          <p:nvPr userDrawn="1"/>
        </p:nvPicPr>
        <p:blipFill>
          <a:blip r:embed="rId2" cstate="print">
            <a:clrChange>
              <a:clrFrom>
                <a:srgbClr val="FFFFFF"/>
              </a:clrFrom>
              <a:clrTo>
                <a:srgbClr val="FFFFFF">
                  <a:alpha val="0"/>
                </a:srgbClr>
              </a:clrTo>
            </a:clrChange>
            <a:lum bright="10000" contrast="-40000"/>
          </a:blip>
          <a:srcRect/>
          <a:stretch>
            <a:fillRect/>
          </a:stretch>
        </p:blipFill>
        <p:spPr bwMode="auto">
          <a:xfrm>
            <a:off x="7315200" y="5029200"/>
            <a:ext cx="1828800" cy="1828800"/>
          </a:xfrm>
          <a:prstGeom prst="rect">
            <a:avLst/>
          </a:prstGeom>
          <a:noFill/>
          <a:ln w="9525">
            <a:noFill/>
            <a:miter lim="800000"/>
            <a:headEnd/>
            <a:tailEnd/>
          </a:ln>
        </p:spPr>
      </p:pic>
      <p:sp>
        <p:nvSpPr>
          <p:cNvPr id="6" name="Text Box 8"/>
          <p:cNvSpPr txBox="1">
            <a:spLocks noChangeArrowheads="1"/>
          </p:cNvSpPr>
          <p:nvPr userDrawn="1"/>
        </p:nvSpPr>
        <p:spPr bwMode="auto">
          <a:xfrm>
            <a:off x="593725" y="4837113"/>
            <a:ext cx="4435475" cy="366712"/>
          </a:xfrm>
          <a:prstGeom prst="rect">
            <a:avLst/>
          </a:prstGeom>
          <a:noFill/>
          <a:ln w="9525">
            <a:noFill/>
            <a:miter lim="800000"/>
            <a:headEnd/>
            <a:tailEnd/>
          </a:ln>
          <a:effectLst/>
        </p:spPr>
        <p:txBody>
          <a:bodyPr>
            <a:spAutoFit/>
          </a:bodyPr>
          <a:lstStyle/>
          <a:p>
            <a:pPr>
              <a:defRPr/>
            </a:pPr>
            <a:endParaRPr lang="en-US"/>
          </a:p>
        </p:txBody>
      </p:sp>
      <p:sp>
        <p:nvSpPr>
          <p:cNvPr id="7" name="Text Box 9"/>
          <p:cNvSpPr txBox="1">
            <a:spLocks noChangeArrowheads="1"/>
          </p:cNvSpPr>
          <p:nvPr userDrawn="1"/>
        </p:nvSpPr>
        <p:spPr bwMode="auto">
          <a:xfrm>
            <a:off x="593725" y="4191000"/>
            <a:ext cx="5654675" cy="366713"/>
          </a:xfrm>
          <a:prstGeom prst="rect">
            <a:avLst/>
          </a:prstGeom>
          <a:noFill/>
          <a:ln w="9525">
            <a:noFill/>
            <a:miter lim="800000"/>
            <a:headEnd/>
            <a:tailEnd/>
          </a:ln>
          <a:effectLst/>
        </p:spPr>
        <p:txBody>
          <a:bodyPr>
            <a:spAutoFit/>
          </a:bodyPr>
          <a:lstStyle/>
          <a:p>
            <a:pPr>
              <a:defRPr/>
            </a:pPr>
            <a:endParaRPr lang="en-US"/>
          </a:p>
        </p:txBody>
      </p:sp>
      <p:sp>
        <p:nvSpPr>
          <p:cNvPr id="19461" name="Rectangle 5"/>
          <p:cNvSpPr>
            <a:spLocks noGrp="1" noChangeArrowheads="1"/>
          </p:cNvSpPr>
          <p:nvPr>
            <p:ph type="ctrTitle" sz="quarter"/>
          </p:nvPr>
        </p:nvSpPr>
        <p:spPr>
          <a:xfrm>
            <a:off x="609600" y="1828800"/>
            <a:ext cx="7772400" cy="1470025"/>
          </a:xfrm>
        </p:spPr>
        <p:txBody>
          <a:bodyPr/>
          <a:lstStyle>
            <a:lvl1pPr>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0"/>
            <a:ext cx="2076450" cy="6126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0"/>
            <a:ext cx="607695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590800"/>
            <a:ext cx="4038600" cy="3535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2590800"/>
            <a:ext cx="4038600" cy="3535363"/>
          </a:xfrm>
        </p:spPr>
        <p:txBody>
          <a:bodyPr/>
          <a:lstStyle/>
          <a:p>
            <a:pPr lvl="0"/>
            <a:endParaRPr lang="en-US" noProof="0"/>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atin typeface="Arial" charset="0"/>
              </a:defRPr>
            </a:lvl1pPr>
          </a:lstStyle>
          <a:p>
            <a:pPr>
              <a:defRPr/>
            </a:pPr>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atin typeface="Arial" charset="0"/>
              </a:defRPr>
            </a:lvl1pPr>
          </a:lstStyle>
          <a:p>
            <a:pPr>
              <a:defRPr/>
            </a:pPr>
            <a:fld id="{73A48269-2576-42D6-9C5A-D035AC29CCA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B2B2B2"/>
            </a:gs>
            <a:gs pos="50000">
              <a:schemeClr val="bg1"/>
            </a:gs>
            <a:gs pos="100000">
              <a:srgbClr val="B2B2B2"/>
            </a:gs>
          </a:gsLst>
          <a:lin ang="2700000" scaled="1"/>
        </a:gradFill>
        <a:effectLst/>
      </p:bgPr>
    </p:bg>
    <p:spTree>
      <p:nvGrpSpPr>
        <p:cNvPr id="1" name=""/>
        <p:cNvGrpSpPr/>
        <p:nvPr/>
      </p:nvGrpSpPr>
      <p:grpSpPr>
        <a:xfrm>
          <a:off x="0" y="0"/>
          <a:ext cx="0" cy="0"/>
          <a:chOff x="0" y="0"/>
          <a:chExt cx="0" cy="0"/>
        </a:xfrm>
      </p:grpSpPr>
      <p:pic>
        <p:nvPicPr>
          <p:cNvPr id="6146" name="Picture 15" descr="ACGME"/>
          <p:cNvPicPr>
            <a:picLocks noChangeAspect="1" noChangeArrowheads="1"/>
          </p:cNvPicPr>
          <p:nvPr/>
        </p:nvPicPr>
        <p:blipFill>
          <a:blip r:embed="rId17" cstate="print">
            <a:clrChange>
              <a:clrFrom>
                <a:srgbClr val="FFFFFF"/>
              </a:clrFrom>
              <a:clrTo>
                <a:srgbClr val="FFFFFF">
                  <a:alpha val="0"/>
                </a:srgbClr>
              </a:clrTo>
            </a:clrChange>
            <a:lum bright="10000" contrast="-40000"/>
          </a:blip>
          <a:srcRect/>
          <a:stretch>
            <a:fillRect/>
          </a:stretch>
        </p:blipFill>
        <p:spPr bwMode="auto">
          <a:xfrm>
            <a:off x="7315200" y="5029200"/>
            <a:ext cx="1828800" cy="1828800"/>
          </a:xfrm>
          <a:prstGeom prst="rect">
            <a:avLst/>
          </a:prstGeom>
          <a:noFill/>
          <a:ln w="9525">
            <a:noFill/>
            <a:miter lim="800000"/>
            <a:headEnd/>
            <a:tailEnd/>
          </a:ln>
        </p:spPr>
      </p:pic>
      <p:sp>
        <p:nvSpPr>
          <p:cNvPr id="1040" name="Line 16"/>
          <p:cNvSpPr>
            <a:spLocks noChangeShapeType="1"/>
          </p:cNvSpPr>
          <p:nvPr/>
        </p:nvSpPr>
        <p:spPr bwMode="auto">
          <a:xfrm>
            <a:off x="533400" y="1447800"/>
            <a:ext cx="8077200" cy="0"/>
          </a:xfrm>
          <a:prstGeom prst="line">
            <a:avLst/>
          </a:prstGeom>
          <a:noFill/>
          <a:ln w="63500" cmpd="thickThin">
            <a:solidFill>
              <a:srgbClr val="FF0000"/>
            </a:solidFill>
            <a:round/>
            <a:headEnd/>
            <a:tailEnd/>
          </a:ln>
          <a:effectLst/>
        </p:spPr>
        <p:txBody>
          <a:bodyPr/>
          <a:lstStyle/>
          <a:p>
            <a:pPr>
              <a:defRPr/>
            </a:pPr>
            <a:endParaRPr lang="en-US"/>
          </a:p>
        </p:txBody>
      </p:sp>
      <p:sp>
        <p:nvSpPr>
          <p:cNvPr id="6148" name="Rectangle 17"/>
          <p:cNvSpPr>
            <a:spLocks noGrp="1" noChangeArrowheads="1"/>
          </p:cNvSpPr>
          <p:nvPr>
            <p:ph type="title"/>
          </p:nvPr>
        </p:nvSpPr>
        <p:spPr bwMode="auto">
          <a:xfrm>
            <a:off x="533400" y="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9" name="Rectangle 18"/>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4784" r:id="rId1"/>
    <p:sldLayoutId id="2147484771" r:id="rId2"/>
    <p:sldLayoutId id="2147484772" r:id="rId3"/>
    <p:sldLayoutId id="2147484773" r:id="rId4"/>
    <p:sldLayoutId id="2147484774" r:id="rId5"/>
    <p:sldLayoutId id="2147484775" r:id="rId6"/>
    <p:sldLayoutId id="2147484776" r:id="rId7"/>
    <p:sldLayoutId id="2147484777" r:id="rId8"/>
    <p:sldLayoutId id="2147484778" r:id="rId9"/>
    <p:sldLayoutId id="2147484779" r:id="rId10"/>
    <p:sldLayoutId id="2147484780" r:id="rId11"/>
    <p:sldLayoutId id="2147484781" r:id="rId12"/>
    <p:sldLayoutId id="2147484782" r:id="rId13"/>
    <p:sldLayoutId id="2147484783" r:id="rId14"/>
    <p:sldLayoutId id="2147484785" r:id="rId15"/>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Char char="•"/>
        <a:defRPr sz="2800">
          <a:solidFill>
            <a:schemeClr val="tx1"/>
          </a:solidFill>
          <a:latin typeface="+mn-lt"/>
        </a:defRPr>
      </a:lvl2pPr>
      <a:lvl3pPr marL="1143000" indent="-228600" algn="l" rtl="0" eaLnBrk="0" fontAlgn="base" hangingPunct="0">
        <a:spcBef>
          <a:spcPct val="20000"/>
        </a:spcBef>
        <a:spcAft>
          <a:spcPct val="0"/>
        </a:spcAft>
        <a:buClr>
          <a:srgbClr val="99CCFF"/>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Microsoft_Office_Excel_97-2003_Worksheet4.xls"/></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Microsoft_Office_Excel_97-2003_Worksheet5.xls"/></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jvasilias@acgme.org" TargetMode="External"/><Relationship Id="rId2" Type="http://schemas.openxmlformats.org/officeDocument/2006/relationships/notesSlide" Target="../notesSlides/notesSlide14.xml"/><Relationship Id="rId1" Type="http://schemas.openxmlformats.org/officeDocument/2006/relationships/slideLayout" Target="../slideLayouts/slideLayout15.xml"/><Relationship Id="rId6" Type="http://schemas.openxmlformats.org/officeDocument/2006/relationships/hyperlink" Target="mailto:pil@acgme.org" TargetMode="External"/><Relationship Id="rId5" Type="http://schemas.openxmlformats.org/officeDocument/2006/relationships/hyperlink" Target="mailto:dhart@acgme.org" TargetMode="External"/><Relationship Id="rId4" Type="http://schemas.openxmlformats.org/officeDocument/2006/relationships/hyperlink" Target="mailto:kll@acgme.org"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acgme.org/acWebsite/navPages/nav_commonpr.asp"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www.acgme.org/acWebsite/RRC_140/Internal_Medicine_Residency_Programs_FAQ.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acgme.org/acWebsite/downloads/RRC_FAQ/General_Subspecialty_Fellowship_FAQs.pdf"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acgme.org/acWebsite/RRC_140_news/Internal_Medicine_Newsletter_Aug10.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acgme.org/acWebsite/bulletin-e/Ebulletin0711_final.pdf"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chart" Target="../charts/chart1.xml"/><Relationship Id="rId4" Type="http://schemas.openxmlformats.org/officeDocument/2006/relationships/oleObject" Target="../embeddings/Microsoft_Office_Excel_97-2003_Worksheet1.xls"/></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Microsoft_Office_Excel_97-2003_Worksheet2.xls"/></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Microsoft_Office_Excel_97-2003_Worksheet3.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09600" y="1828800"/>
            <a:ext cx="8001000" cy="1828800"/>
          </a:xfrm>
        </p:spPr>
        <p:txBody>
          <a:bodyPr/>
          <a:lstStyle/>
          <a:p>
            <a:pPr algn="l" eaLnBrk="1" hangingPunct="1"/>
            <a:r>
              <a:rPr lang="en-US" sz="3200" smtClean="0"/>
              <a:t>Updates from the Residency Review Committee for Internal Medicine (RRC-IM) </a:t>
            </a:r>
          </a:p>
        </p:txBody>
      </p:sp>
      <p:sp>
        <p:nvSpPr>
          <p:cNvPr id="9219" name="Rectangle 3"/>
          <p:cNvSpPr>
            <a:spLocks noGrp="1" noChangeArrowheads="1"/>
          </p:cNvSpPr>
          <p:nvPr>
            <p:ph type="subTitle" idx="4294967295"/>
          </p:nvPr>
        </p:nvSpPr>
        <p:spPr>
          <a:xfrm>
            <a:off x="685800" y="4343400"/>
            <a:ext cx="6705600" cy="1143000"/>
          </a:xfrm>
        </p:spPr>
        <p:txBody>
          <a:bodyPr/>
          <a:lstStyle/>
          <a:p>
            <a:pPr marL="0" indent="0" eaLnBrk="1" hangingPunct="1">
              <a:buFontTx/>
              <a:buNone/>
            </a:pPr>
            <a:r>
              <a:rPr lang="en-US" sz="2400" smtClean="0"/>
              <a:t>Lynne Kirk, MD, Chair, RRC-IM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noGrp="1"/>
          </p:cNvSpPr>
          <p:nvPr>
            <p:ph type="title"/>
          </p:nvPr>
        </p:nvSpPr>
        <p:spPr>
          <a:xfrm>
            <a:off x="457200" y="228600"/>
            <a:ext cx="8229600" cy="1143000"/>
          </a:xfrm>
        </p:spPr>
        <p:txBody>
          <a:bodyPr/>
          <a:lstStyle/>
          <a:p>
            <a:pPr algn="l"/>
            <a:r>
              <a:rPr lang="en-US" smtClean="0"/>
              <a:t>Summary of Actions in 2010</a:t>
            </a:r>
            <a:br>
              <a:rPr lang="en-US" smtClean="0"/>
            </a:br>
            <a:r>
              <a:rPr lang="en-US" sz="3600" i="1" smtClean="0"/>
              <a:t>Subspecialty Programs </a:t>
            </a:r>
          </a:p>
        </p:txBody>
      </p:sp>
      <p:graphicFrame>
        <p:nvGraphicFramePr>
          <p:cNvPr id="4098" name="Content Placeholder 3"/>
          <p:cNvGraphicFramePr>
            <a:graphicFrameLocks/>
          </p:cNvGraphicFramePr>
          <p:nvPr/>
        </p:nvGraphicFramePr>
        <p:xfrm>
          <a:off x="4724400" y="1828800"/>
          <a:ext cx="4419600" cy="3962400"/>
        </p:xfrm>
        <a:graphic>
          <a:graphicData uri="http://schemas.openxmlformats.org/presentationml/2006/ole">
            <p:oleObj spid="_x0000_s4098" name="Worksheet" r:id="rId4" imgW="2733609" imgH="2124009" progId="Excel.Sheet.8">
              <p:embed/>
            </p:oleObj>
          </a:graphicData>
        </a:graphic>
      </p:graphicFrame>
      <p:graphicFrame>
        <p:nvGraphicFramePr>
          <p:cNvPr id="7" name="Table 6"/>
          <p:cNvGraphicFramePr>
            <a:graphicFrameLocks noGrp="1"/>
          </p:cNvGraphicFramePr>
          <p:nvPr/>
        </p:nvGraphicFramePr>
        <p:xfrm>
          <a:off x="762000" y="2133600"/>
          <a:ext cx="3886200" cy="3352798"/>
        </p:xfrm>
        <a:graphic>
          <a:graphicData uri="http://schemas.openxmlformats.org/drawingml/2006/table">
            <a:tbl>
              <a:tblPr/>
              <a:tblGrid>
                <a:gridCol w="3059349"/>
                <a:gridCol w="826851"/>
              </a:tblGrid>
              <a:tr h="666676">
                <a:tc>
                  <a:txBody>
                    <a:bodyPr/>
                    <a:lstStyle/>
                    <a:p>
                      <a:pPr algn="ctr"/>
                      <a:r>
                        <a:rPr lang="en-US" b="1" dirty="0" smtClean="0">
                          <a:solidFill>
                            <a:schemeClr val="bg1"/>
                          </a:solidFill>
                        </a:rPr>
                        <a:t>Number of </a:t>
                      </a:r>
                      <a:r>
                        <a:rPr lang="en-US" b="1" i="1" u="none" dirty="0" smtClean="0">
                          <a:solidFill>
                            <a:schemeClr val="bg1"/>
                          </a:solidFill>
                        </a:rPr>
                        <a:t>Subspecialty </a:t>
                      </a:r>
                      <a:r>
                        <a:rPr lang="en-US" b="1" baseline="0" dirty="0" smtClean="0">
                          <a:solidFill>
                            <a:schemeClr val="bg1"/>
                          </a:solidFill>
                        </a:rPr>
                        <a:t>Programs Reviewed</a:t>
                      </a:r>
                      <a:endParaRPr lang="en-US" b="1" dirty="0">
                        <a:solidFill>
                          <a:schemeClr val="bg1"/>
                        </a:solidFill>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solidFill>
                      <a:srgbClr val="0000FF"/>
                    </a:solidFill>
                  </a:tcPr>
                </a:tc>
                <a:tc>
                  <a:txBody>
                    <a:bodyPr/>
                    <a:lstStyle/>
                    <a:p>
                      <a:pPr algn="l"/>
                      <a:r>
                        <a:rPr lang="en-US" b="1" dirty="0" smtClean="0">
                          <a:solidFill>
                            <a:schemeClr val="bg1"/>
                          </a:solidFill>
                        </a:rPr>
                        <a:t>474</a:t>
                      </a:r>
                      <a:endParaRPr lang="en-US" b="1" dirty="0">
                        <a:solidFill>
                          <a:schemeClr val="bg1"/>
                        </a:solidFill>
                      </a:endParaRPr>
                    </a:p>
                  </a:txBody>
                  <a:tcPr anchor="b">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r>
              <a:tr h="383732">
                <a:tc>
                  <a:txBody>
                    <a:bodyPr/>
                    <a:lstStyle/>
                    <a:p>
                      <a:r>
                        <a:rPr lang="en-US" dirty="0" smtClean="0"/>
                        <a:t>Initial Accreditation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c>
                  <a:txBody>
                    <a:bodyPr/>
                    <a:lstStyle/>
                    <a:p>
                      <a:r>
                        <a:rPr lang="en-US" dirty="0" smtClean="0"/>
                        <a:t>29</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r>
              <a:tr h="383731">
                <a:tc>
                  <a:txBody>
                    <a:bodyPr/>
                    <a:lstStyle/>
                    <a:p>
                      <a:r>
                        <a:rPr lang="en-US" dirty="0" smtClean="0"/>
                        <a:t>Continued Accreditation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US" dirty="0" smtClean="0"/>
                        <a:t>347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r>
              <a:tr h="383731">
                <a:tc>
                  <a:txBody>
                    <a:bodyPr/>
                    <a:lstStyle/>
                    <a:p>
                      <a:r>
                        <a:rPr lang="en-US" dirty="0" smtClean="0"/>
                        <a:t>Proposed Withhold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c>
                  <a:txBody>
                    <a:bodyPr/>
                    <a:lstStyle/>
                    <a:p>
                      <a:r>
                        <a:rPr lang="en-US" dirty="0" smtClean="0"/>
                        <a:t>15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r>
              <a:tr h="383732">
                <a:tc>
                  <a:txBody>
                    <a:bodyPr/>
                    <a:lstStyle/>
                    <a:p>
                      <a:r>
                        <a:rPr lang="en-US" dirty="0" smtClean="0"/>
                        <a:t>Withhold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r>
              <a:tr h="383732">
                <a:tc>
                  <a:txBody>
                    <a:bodyPr/>
                    <a:lstStyle/>
                    <a:p>
                      <a:r>
                        <a:rPr lang="en-US" dirty="0" smtClean="0"/>
                        <a:t>Voluntary Withdrawal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c>
                  <a:txBody>
                    <a:bodyPr/>
                    <a:lstStyle/>
                    <a:p>
                      <a:r>
                        <a:rPr lang="en-US" dirty="0" smtClean="0"/>
                        <a:t>32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r>
              <a:tr h="383732">
                <a:tc>
                  <a:txBody>
                    <a:bodyPr/>
                    <a:lstStyle/>
                    <a:p>
                      <a:r>
                        <a:rPr lang="en-US" dirty="0" smtClean="0"/>
                        <a:t>Progress</a:t>
                      </a:r>
                      <a:r>
                        <a:rPr lang="en-US" baseline="0" dirty="0" smtClean="0"/>
                        <a:t> Reports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US" dirty="0" smtClean="0"/>
                        <a:t>45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r>
              <a:tr h="383732">
                <a:tc>
                  <a:txBody>
                    <a:bodyPr/>
                    <a:lstStyle/>
                    <a:p>
                      <a:r>
                        <a:rPr lang="en-US" dirty="0" smtClean="0"/>
                        <a:t>Duty Hour Reports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c>
                  <a:txBody>
                    <a:bodyPr/>
                    <a:lstStyle/>
                    <a:p>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r>
            </a:tbl>
          </a:graphicData>
        </a:graphic>
      </p:graphicFrame>
      <p:cxnSp>
        <p:nvCxnSpPr>
          <p:cNvPr id="8" name="Straight Arrow Connector 7"/>
          <p:cNvCxnSpPr/>
          <p:nvPr/>
        </p:nvCxnSpPr>
        <p:spPr>
          <a:xfrm>
            <a:off x="4343400" y="3429000"/>
            <a:ext cx="457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33" name="TextBox 5"/>
          <p:cNvSpPr txBox="1">
            <a:spLocks noChangeArrowheads="1"/>
          </p:cNvSpPr>
          <p:nvPr/>
        </p:nvSpPr>
        <p:spPr bwMode="auto">
          <a:xfrm>
            <a:off x="609600" y="5867400"/>
            <a:ext cx="8534400" cy="369888"/>
          </a:xfrm>
          <a:prstGeom prst="rect">
            <a:avLst/>
          </a:prstGeom>
          <a:noFill/>
          <a:ln w="9525">
            <a:noFill/>
            <a:miter lim="800000"/>
            <a:headEnd/>
            <a:tailEnd/>
          </a:ln>
        </p:spPr>
        <p:txBody>
          <a:bodyPr>
            <a:spAutoFit/>
          </a:bodyPr>
          <a:lstStyle/>
          <a:p>
            <a:r>
              <a:rPr lang="en-US"/>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457200" y="228600"/>
            <a:ext cx="8229600" cy="1143000"/>
          </a:xfrm>
        </p:spPr>
        <p:txBody>
          <a:bodyPr/>
          <a:lstStyle/>
          <a:p>
            <a:pPr algn="l"/>
            <a:r>
              <a:rPr lang="en-US" smtClean="0"/>
              <a:t>Summary of Actions in 2010</a:t>
            </a:r>
            <a:br>
              <a:rPr lang="en-US" smtClean="0"/>
            </a:br>
            <a:r>
              <a:rPr lang="en-US" sz="3600" i="1" smtClean="0"/>
              <a:t>Hematology/Oncology Programs</a:t>
            </a:r>
          </a:p>
        </p:txBody>
      </p:sp>
      <p:graphicFrame>
        <p:nvGraphicFramePr>
          <p:cNvPr id="5122" name="Content Placeholder 3"/>
          <p:cNvGraphicFramePr>
            <a:graphicFrameLocks/>
          </p:cNvGraphicFramePr>
          <p:nvPr/>
        </p:nvGraphicFramePr>
        <p:xfrm>
          <a:off x="4694238" y="3124200"/>
          <a:ext cx="4449762" cy="3544888"/>
        </p:xfrm>
        <a:graphic>
          <a:graphicData uri="http://schemas.openxmlformats.org/presentationml/2006/ole">
            <p:oleObj spid="_x0000_s5122" name="Worksheet" r:id="rId4" imgW="2752791" imgH="2105152" progId="Excel.Sheet.8">
              <p:embed/>
            </p:oleObj>
          </a:graphicData>
        </a:graphic>
      </p:graphicFrame>
      <p:graphicFrame>
        <p:nvGraphicFramePr>
          <p:cNvPr id="7" name="Table 6"/>
          <p:cNvGraphicFramePr>
            <a:graphicFrameLocks noGrp="1"/>
          </p:cNvGraphicFramePr>
          <p:nvPr/>
        </p:nvGraphicFramePr>
        <p:xfrm>
          <a:off x="533400" y="4343400"/>
          <a:ext cx="3962400" cy="2285999"/>
        </p:xfrm>
        <a:graphic>
          <a:graphicData uri="http://schemas.openxmlformats.org/drawingml/2006/table">
            <a:tbl>
              <a:tblPr/>
              <a:tblGrid>
                <a:gridCol w="3119336"/>
                <a:gridCol w="843064"/>
              </a:tblGrid>
              <a:tr h="1039091">
                <a:tc>
                  <a:txBody>
                    <a:bodyPr/>
                    <a:lstStyle/>
                    <a:p>
                      <a:pPr algn="ctr"/>
                      <a:r>
                        <a:rPr lang="en-US" b="1" dirty="0" smtClean="0">
                          <a:solidFill>
                            <a:schemeClr val="bg1"/>
                          </a:solidFill>
                        </a:rPr>
                        <a:t>Number of </a:t>
                      </a:r>
                      <a:r>
                        <a:rPr lang="en-US" b="1" i="1" u="none" dirty="0" smtClean="0">
                          <a:solidFill>
                            <a:schemeClr val="bg1"/>
                          </a:solidFill>
                        </a:rPr>
                        <a:t>Hematology/Oncology </a:t>
                      </a:r>
                      <a:r>
                        <a:rPr lang="en-US" b="1" baseline="0" dirty="0" smtClean="0">
                          <a:solidFill>
                            <a:schemeClr val="bg1"/>
                          </a:solidFill>
                        </a:rPr>
                        <a:t>Programs Reviewed</a:t>
                      </a:r>
                      <a:endParaRPr lang="en-US" b="1" dirty="0">
                        <a:solidFill>
                          <a:schemeClr val="bg1"/>
                        </a:solidFill>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solidFill>
                      <a:srgbClr val="0000FF"/>
                    </a:solidFill>
                  </a:tcPr>
                </a:tc>
                <a:tc>
                  <a:txBody>
                    <a:bodyPr/>
                    <a:lstStyle/>
                    <a:p>
                      <a:pPr algn="l"/>
                      <a:r>
                        <a:rPr lang="en-US" b="1" dirty="0" smtClean="0">
                          <a:solidFill>
                            <a:schemeClr val="bg1"/>
                          </a:solidFill>
                        </a:rPr>
                        <a:t>24</a:t>
                      </a:r>
                      <a:endParaRPr lang="en-US" b="1" dirty="0">
                        <a:solidFill>
                          <a:schemeClr val="bg1"/>
                        </a:solidFill>
                      </a:endParaRPr>
                    </a:p>
                  </a:txBody>
                  <a:tcPr anchor="b">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r>
              <a:tr h="415636">
                <a:tc>
                  <a:txBody>
                    <a:bodyPr/>
                    <a:lstStyle/>
                    <a:p>
                      <a:r>
                        <a:rPr lang="en-US" dirty="0" smtClean="0"/>
                        <a:t>Initial Accreditation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c>
                  <a:txBody>
                    <a:bodyPr/>
                    <a:lstStyle/>
                    <a:p>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r>
              <a:tr h="415636">
                <a:tc>
                  <a:txBody>
                    <a:bodyPr/>
                    <a:lstStyle/>
                    <a:p>
                      <a:r>
                        <a:rPr lang="en-US" dirty="0" smtClean="0"/>
                        <a:t>Continued Accreditation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US" dirty="0" smtClean="0"/>
                        <a:t>22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r>
              <a:tr h="4156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Progress</a:t>
                      </a:r>
                      <a:r>
                        <a:rPr lang="en-US" baseline="0" dirty="0" smtClean="0"/>
                        <a:t> Reports</a:t>
                      </a:r>
                      <a:endParaRPr 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c>
                  <a:txBody>
                    <a:bodyPr/>
                    <a:lstStyle/>
                    <a:p>
                      <a:r>
                        <a:rPr lang="en-US" dirty="0" smtClean="0"/>
                        <a:t> 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r>
            </a:tbl>
          </a:graphicData>
        </a:graphic>
      </p:graphicFrame>
      <p:cxnSp>
        <p:nvCxnSpPr>
          <p:cNvPr id="8" name="Straight Arrow Connector 7"/>
          <p:cNvCxnSpPr/>
          <p:nvPr/>
        </p:nvCxnSpPr>
        <p:spPr>
          <a:xfrm flipV="1">
            <a:off x="4038600" y="5334000"/>
            <a:ext cx="1219200" cy="609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45" name="TextBox 5"/>
          <p:cNvSpPr txBox="1">
            <a:spLocks noChangeArrowheads="1"/>
          </p:cNvSpPr>
          <p:nvPr/>
        </p:nvSpPr>
        <p:spPr bwMode="auto">
          <a:xfrm>
            <a:off x="609600" y="5867400"/>
            <a:ext cx="8534400" cy="369888"/>
          </a:xfrm>
          <a:prstGeom prst="rect">
            <a:avLst/>
          </a:prstGeom>
          <a:noFill/>
          <a:ln w="9525">
            <a:noFill/>
            <a:miter lim="800000"/>
            <a:headEnd/>
            <a:tailEnd/>
          </a:ln>
        </p:spPr>
        <p:txBody>
          <a:bodyPr>
            <a:spAutoFit/>
          </a:bodyPr>
          <a:lstStyle/>
          <a:p>
            <a:r>
              <a:rPr lang="en-US"/>
              <a:t> </a:t>
            </a:r>
          </a:p>
        </p:txBody>
      </p:sp>
      <p:sp>
        <p:nvSpPr>
          <p:cNvPr id="5146" name="TextBox 9"/>
          <p:cNvSpPr txBox="1">
            <a:spLocks noChangeArrowheads="1"/>
          </p:cNvSpPr>
          <p:nvPr/>
        </p:nvSpPr>
        <p:spPr bwMode="auto">
          <a:xfrm>
            <a:off x="228600" y="1600200"/>
            <a:ext cx="6629400" cy="3078163"/>
          </a:xfrm>
          <a:prstGeom prst="rect">
            <a:avLst/>
          </a:prstGeom>
          <a:noFill/>
          <a:ln w="9525">
            <a:noFill/>
            <a:miter lim="800000"/>
            <a:headEnd/>
            <a:tailEnd/>
          </a:ln>
        </p:spPr>
        <p:txBody>
          <a:bodyPr>
            <a:spAutoFit/>
          </a:bodyPr>
          <a:lstStyle/>
          <a:p>
            <a:pPr>
              <a:buFont typeface="Arial" charset="0"/>
              <a:buChar char="•"/>
            </a:pPr>
            <a:r>
              <a:rPr lang="en-US"/>
              <a:t>  </a:t>
            </a:r>
            <a:r>
              <a:rPr lang="en-US" sz="2000"/>
              <a:t>There are: </a:t>
            </a:r>
          </a:p>
          <a:p>
            <a:r>
              <a:rPr lang="en-US" sz="2000"/>
              <a:t>    4 = accredited Hematology programs</a:t>
            </a:r>
          </a:p>
          <a:p>
            <a:r>
              <a:rPr lang="en-US" sz="2000"/>
              <a:t>  14 = accredited Oncology programs</a:t>
            </a:r>
          </a:p>
          <a:p>
            <a:r>
              <a:rPr lang="en-US" sz="2000"/>
              <a:t>132 = accredited Hematology/Oncology programs</a:t>
            </a:r>
          </a:p>
          <a:p>
            <a:endParaRPr lang="en-US"/>
          </a:p>
          <a:p>
            <a:pPr>
              <a:buFont typeface="Arial" charset="0"/>
              <a:buChar char="•"/>
            </a:pPr>
            <a:r>
              <a:rPr lang="en-US" sz="2000"/>
              <a:t> In 2010, the RRC did not review any individual/separate Hematology programs and  reviewed only one individual/separate Oncology program. </a:t>
            </a:r>
          </a:p>
          <a:p>
            <a:endParaRPr lang="en-US"/>
          </a:p>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533400" y="0"/>
            <a:ext cx="8229600" cy="1371600"/>
          </a:xfrm>
        </p:spPr>
        <p:txBody>
          <a:bodyPr/>
          <a:lstStyle/>
          <a:p>
            <a:pPr algn="l" eaLnBrk="1" hangingPunct="1"/>
            <a:r>
              <a:rPr lang="en-US" smtClean="0"/>
              <a:t>Most Frequent Citations in 2010</a:t>
            </a:r>
            <a:br>
              <a:rPr lang="en-US" smtClean="0"/>
            </a:br>
            <a:r>
              <a:rPr lang="en-US" sz="3600" i="1" smtClean="0"/>
              <a:t>Subspecialty Programs</a:t>
            </a:r>
          </a:p>
        </p:txBody>
      </p:sp>
      <p:graphicFrame>
        <p:nvGraphicFramePr>
          <p:cNvPr id="5" name="Content Placeholder 4"/>
          <p:cNvGraphicFramePr>
            <a:graphicFrameLocks noGrp="1"/>
          </p:cNvGraphicFramePr>
          <p:nvPr>
            <p:ph idx="1"/>
          </p:nvPr>
        </p:nvGraphicFramePr>
        <p:xfrm>
          <a:off x="381000" y="1447800"/>
          <a:ext cx="8458200" cy="5105400"/>
        </p:xfrm>
        <a:graphic>
          <a:graphicData uri="http://schemas.openxmlformats.org/drawingml/2006/table">
            <a:tbl>
              <a:tblPr firstRow="1" bandRow="1">
                <a:tableStyleId>{5C22544A-7EE6-4342-B048-85BDC9FD1C3A}</a:tableStyleId>
              </a:tblPr>
              <a:tblGrid>
                <a:gridCol w="6858000"/>
                <a:gridCol w="838200"/>
                <a:gridCol w="762000"/>
              </a:tblGrid>
              <a:tr h="464127">
                <a:tc gridSpan="3">
                  <a:txBody>
                    <a:bodyPr/>
                    <a:lstStyle/>
                    <a:p>
                      <a:pPr marL="0" marR="0" algn="ctr">
                        <a:spcBef>
                          <a:spcPts val="0"/>
                        </a:spcBef>
                        <a:spcAft>
                          <a:spcPts val="0"/>
                        </a:spcAft>
                      </a:pPr>
                      <a:r>
                        <a:rPr lang="en-US" sz="1400" b="1" kern="1200" dirty="0" smtClean="0">
                          <a:solidFill>
                            <a:schemeClr val="lt1"/>
                          </a:solidFill>
                          <a:latin typeface="Arial" pitchFamily="34" charset="0"/>
                          <a:ea typeface="+mn-ea"/>
                          <a:cs typeface="Arial" pitchFamily="34" charset="0"/>
                        </a:rPr>
                        <a:t>474 Subspecialty Programs Reviewed </a:t>
                      </a:r>
                      <a:r>
                        <a:rPr lang="en-US" sz="1400" b="1" dirty="0" smtClean="0">
                          <a:solidFill>
                            <a:schemeClr val="bg1"/>
                          </a:solidFill>
                          <a:latin typeface="Arial" pitchFamily="34" charset="0"/>
                          <a:ea typeface="Times New Roman"/>
                          <a:cs typeface="Arial" pitchFamily="34" charset="0"/>
                        </a:rPr>
                        <a:t/>
                      </a:r>
                      <a:br>
                        <a:rPr lang="en-US" sz="1400" b="1" dirty="0" smtClean="0">
                          <a:solidFill>
                            <a:schemeClr val="bg1"/>
                          </a:solidFill>
                          <a:latin typeface="Arial" pitchFamily="34" charset="0"/>
                          <a:ea typeface="Times New Roman"/>
                          <a:cs typeface="Arial" pitchFamily="34" charset="0"/>
                        </a:rPr>
                      </a:br>
                      <a:r>
                        <a:rPr lang="en-US" sz="1400" b="1" dirty="0" smtClean="0">
                          <a:solidFill>
                            <a:schemeClr val="bg1"/>
                          </a:solidFill>
                          <a:latin typeface="Arial" pitchFamily="34" charset="0"/>
                          <a:ea typeface="Times New Roman"/>
                          <a:cs typeface="Arial" pitchFamily="34" charset="0"/>
                        </a:rPr>
                        <a:t>Total of 1,027 Citations</a:t>
                      </a:r>
                      <a:r>
                        <a:rPr lang="en-US" sz="1400" b="1" baseline="0" dirty="0" smtClean="0">
                          <a:solidFill>
                            <a:schemeClr val="bg1"/>
                          </a:solidFill>
                          <a:latin typeface="Arial" pitchFamily="34" charset="0"/>
                          <a:ea typeface="Times New Roman"/>
                          <a:cs typeface="Arial" pitchFamily="34" charset="0"/>
                        </a:rPr>
                        <a:t> = 2.2 citations/program</a:t>
                      </a:r>
                      <a:endParaRPr lang="en-US" sz="1400" dirty="0">
                        <a:solidFill>
                          <a:schemeClr val="bg1"/>
                        </a:solidFill>
                        <a:latin typeface="Arial" pitchFamily="34" charset="0"/>
                        <a:ea typeface="Calibri"/>
                        <a:cs typeface="Arial"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solidFill>
                      <a:srgbClr val="0000FF"/>
                    </a:solidFill>
                  </a:tcPr>
                </a:tc>
                <a:tc hMerge="1">
                  <a:txBody>
                    <a:bodyPr/>
                    <a:lstStyle/>
                    <a:p>
                      <a:endParaRPr lang="en-US" dirty="0"/>
                    </a:p>
                  </a:txBody>
                  <a:tcPr>
                    <a:solidFill>
                      <a:srgbClr val="0000FF"/>
                    </a:solidFill>
                  </a:tcPr>
                </a:tc>
              </a:tr>
              <a:tr h="464127">
                <a:tc>
                  <a:txBody>
                    <a:bodyPr/>
                    <a:lstStyle/>
                    <a:p>
                      <a:pPr marL="0" marR="0" algn="ctr">
                        <a:spcBef>
                          <a:spcPts val="0"/>
                        </a:spcBef>
                        <a:spcAft>
                          <a:spcPts val="0"/>
                        </a:spcAft>
                      </a:pPr>
                      <a:r>
                        <a:rPr lang="en-US" sz="1400" b="1" dirty="0" smtClean="0">
                          <a:solidFill>
                            <a:srgbClr val="000000"/>
                          </a:solidFill>
                          <a:latin typeface="Arial" pitchFamily="34" charset="0"/>
                          <a:ea typeface="Times New Roman"/>
                          <a:cs typeface="Arial" pitchFamily="34" charset="0"/>
                        </a:rPr>
                        <a:t>Name and Description</a:t>
                      </a:r>
                      <a:r>
                        <a:rPr lang="en-US" sz="1400" b="1" baseline="0" dirty="0" smtClean="0">
                          <a:solidFill>
                            <a:srgbClr val="000000"/>
                          </a:solidFill>
                          <a:latin typeface="Arial" pitchFamily="34" charset="0"/>
                          <a:ea typeface="Times New Roman"/>
                          <a:cs typeface="Arial" pitchFamily="34" charset="0"/>
                        </a:rPr>
                        <a:t> of Citations</a:t>
                      </a:r>
                      <a:endParaRPr lang="en-US" sz="1400" dirty="0">
                        <a:latin typeface="Arial" pitchFamily="34" charset="0"/>
                        <a:ea typeface="Calibri"/>
                        <a:cs typeface="Arial"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1" dirty="0">
                          <a:solidFill>
                            <a:srgbClr val="000000"/>
                          </a:solidFill>
                          <a:latin typeface="Arial" pitchFamily="34" charset="0"/>
                          <a:ea typeface="Times New Roman"/>
                          <a:cs typeface="Arial" pitchFamily="34" charset="0"/>
                        </a:rPr>
                        <a:t>times cited</a:t>
                      </a:r>
                      <a:endParaRPr lang="en-US" sz="1400" dirty="0">
                        <a:latin typeface="Arial" pitchFamily="34" charset="0"/>
                        <a:ea typeface="Calibri"/>
                        <a:cs typeface="Arial"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1" dirty="0">
                          <a:solidFill>
                            <a:srgbClr val="000000"/>
                          </a:solidFill>
                          <a:latin typeface="Arial" pitchFamily="34" charset="0"/>
                          <a:ea typeface="Times New Roman"/>
                          <a:cs typeface="Arial" pitchFamily="34" charset="0"/>
                        </a:rPr>
                        <a:t>% of total</a:t>
                      </a:r>
                      <a:endParaRPr lang="en-US" sz="1400" dirty="0">
                        <a:latin typeface="Arial" pitchFamily="34" charset="0"/>
                        <a:ea typeface="Calibri"/>
                        <a:cs typeface="Arial"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60318">
                <a:tc>
                  <a:txBody>
                    <a:bodyPr/>
                    <a:lstStyle/>
                    <a:p>
                      <a:pPr marL="0" marR="0">
                        <a:spcBef>
                          <a:spcPts val="0"/>
                        </a:spcBef>
                        <a:spcAft>
                          <a:spcPts val="0"/>
                        </a:spcAft>
                      </a:pPr>
                      <a:r>
                        <a:rPr lang="en-US" sz="1400" b="1" dirty="0">
                          <a:solidFill>
                            <a:srgbClr val="000000"/>
                          </a:solidFill>
                          <a:latin typeface="+mn-lt"/>
                          <a:ea typeface="Times New Roman"/>
                          <a:cs typeface="Times New Roman"/>
                        </a:rPr>
                        <a:t>1. Evaluation of Fellows </a:t>
                      </a:r>
                      <a:r>
                        <a:rPr lang="en-US" sz="1400" dirty="0">
                          <a:solidFill>
                            <a:srgbClr val="000000"/>
                          </a:solidFill>
                          <a:latin typeface="+mn-lt"/>
                          <a:ea typeface="Times New Roman"/>
                          <a:cs typeface="Times New Roman"/>
                        </a:rPr>
                        <a:t>- semiannual evaluation not documented; faculty do not routinely provide verbal feedback at the end of rotation; inadequate multi-source evaluation; fellow's performance in continuity clinic not documented; appropriate evaluation methods not used to evaluate the fellow's </a:t>
                      </a:r>
                      <a:r>
                        <a:rPr lang="en-US" sz="1400" dirty="0" smtClean="0">
                          <a:solidFill>
                            <a:srgbClr val="000000"/>
                          </a:solidFill>
                          <a:latin typeface="+mn-lt"/>
                          <a:ea typeface="Times New Roman"/>
                          <a:cs typeface="Times New Roman"/>
                        </a:rPr>
                        <a:t>achievement </a:t>
                      </a:r>
                      <a:r>
                        <a:rPr lang="en-US" sz="1400" dirty="0">
                          <a:solidFill>
                            <a:srgbClr val="000000"/>
                          </a:solidFill>
                          <a:latin typeface="+mn-lt"/>
                          <a:ea typeface="Times New Roman"/>
                          <a:cs typeface="Times New Roman"/>
                        </a:rPr>
                        <a:t>of the competencies; Inadequate </a:t>
                      </a:r>
                      <a:r>
                        <a:rPr lang="en-US" sz="1400" dirty="0" smtClean="0">
                          <a:solidFill>
                            <a:srgbClr val="000000"/>
                          </a:solidFill>
                          <a:latin typeface="+mn-lt"/>
                          <a:ea typeface="Times New Roman"/>
                          <a:cs typeface="Times New Roman"/>
                        </a:rPr>
                        <a:t>procedure</a:t>
                      </a:r>
                      <a:r>
                        <a:rPr lang="en-US" sz="1400" baseline="0" dirty="0" smtClean="0">
                          <a:solidFill>
                            <a:srgbClr val="000000"/>
                          </a:solidFill>
                          <a:latin typeface="+mn-lt"/>
                          <a:ea typeface="Times New Roman"/>
                          <a:cs typeface="Times New Roman"/>
                        </a:rPr>
                        <a:t> </a:t>
                      </a:r>
                      <a:r>
                        <a:rPr lang="en-US" sz="1400" dirty="0" smtClean="0">
                          <a:solidFill>
                            <a:srgbClr val="000000"/>
                          </a:solidFill>
                          <a:latin typeface="+mn-lt"/>
                          <a:ea typeface="Times New Roman"/>
                          <a:cs typeface="Times New Roman"/>
                        </a:rPr>
                        <a:t>logs</a:t>
                      </a:r>
                      <a:r>
                        <a:rPr lang="en-US" sz="1400" dirty="0">
                          <a:solidFill>
                            <a:srgbClr val="000000"/>
                          </a:solidFill>
                          <a:latin typeface="+mn-lt"/>
                          <a:ea typeface="Times New Roman"/>
                          <a:cs typeface="Times New Roman"/>
                        </a:rPr>
                        <a:t>; no summative evaluation</a:t>
                      </a:r>
                      <a:endParaRPr lang="en-US" sz="140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c>
                  <a:txBody>
                    <a:bodyPr/>
                    <a:lstStyle/>
                    <a:p>
                      <a:pPr marL="0" marR="0" algn="ctr">
                        <a:spcBef>
                          <a:spcPts val="0"/>
                        </a:spcBef>
                        <a:spcAft>
                          <a:spcPts val="0"/>
                        </a:spcAft>
                      </a:pPr>
                      <a:r>
                        <a:rPr lang="en-US" sz="1400" b="1">
                          <a:solidFill>
                            <a:srgbClr val="000000"/>
                          </a:solidFill>
                          <a:latin typeface="+mn-lt"/>
                          <a:ea typeface="Times New Roman"/>
                          <a:cs typeface="Times New Roman"/>
                        </a:rPr>
                        <a:t>187</a:t>
                      </a:r>
                      <a:endParaRPr lang="en-US" sz="1400">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c>
                  <a:txBody>
                    <a:bodyPr/>
                    <a:lstStyle/>
                    <a:p>
                      <a:pPr marL="0" marR="0" algn="ctr">
                        <a:spcBef>
                          <a:spcPts val="0"/>
                        </a:spcBef>
                        <a:spcAft>
                          <a:spcPts val="0"/>
                        </a:spcAft>
                      </a:pPr>
                      <a:r>
                        <a:rPr lang="en-US" sz="1400" b="1">
                          <a:solidFill>
                            <a:srgbClr val="000000"/>
                          </a:solidFill>
                          <a:latin typeface="+mn-lt"/>
                          <a:ea typeface="Times New Roman"/>
                          <a:cs typeface="Times New Roman"/>
                        </a:rPr>
                        <a:t>18.2%</a:t>
                      </a:r>
                      <a:endParaRPr lang="en-US" sz="1400">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r>
              <a:tr h="928255">
                <a:tc>
                  <a:txBody>
                    <a:bodyPr/>
                    <a:lstStyle/>
                    <a:p>
                      <a:pPr marL="0" marR="0">
                        <a:spcBef>
                          <a:spcPts val="0"/>
                        </a:spcBef>
                        <a:spcAft>
                          <a:spcPts val="0"/>
                        </a:spcAft>
                      </a:pPr>
                      <a:r>
                        <a:rPr lang="en-US" sz="1400" b="1" dirty="0">
                          <a:solidFill>
                            <a:srgbClr val="000000"/>
                          </a:solidFill>
                          <a:latin typeface="+mn-lt"/>
                          <a:ea typeface="Times New Roman"/>
                          <a:cs typeface="Times New Roman"/>
                        </a:rPr>
                        <a:t>2. Didactic Components - </a:t>
                      </a:r>
                      <a:r>
                        <a:rPr lang="en-US" sz="1400" dirty="0">
                          <a:solidFill>
                            <a:srgbClr val="000000"/>
                          </a:solidFill>
                          <a:latin typeface="+mn-lt"/>
                          <a:ea typeface="Times New Roman"/>
                          <a:cs typeface="Times New Roman"/>
                        </a:rPr>
                        <a:t>fellows not educated to recognize the signs of fatigue and sleep deprivation; no regularly-scheduled or -attended research conference; five hours of teaching rounds per week does not occur; </a:t>
                      </a:r>
                      <a:r>
                        <a:rPr lang="en-US" sz="1400" dirty="0" smtClean="0">
                          <a:solidFill>
                            <a:srgbClr val="000000"/>
                          </a:solidFill>
                          <a:latin typeface="+mn-lt"/>
                          <a:ea typeface="Times New Roman"/>
                          <a:cs typeface="Times New Roman"/>
                        </a:rPr>
                        <a:t>instruction </a:t>
                      </a:r>
                      <a:r>
                        <a:rPr lang="en-US" sz="1400" dirty="0">
                          <a:solidFill>
                            <a:srgbClr val="000000"/>
                          </a:solidFill>
                          <a:latin typeface="+mn-lt"/>
                          <a:ea typeface="Times New Roman"/>
                          <a:cs typeface="Times New Roman"/>
                        </a:rPr>
                        <a:t>for basic sciences not provided</a:t>
                      </a:r>
                      <a:endParaRPr lang="en-US" sz="140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algn="ctr">
                        <a:spcBef>
                          <a:spcPts val="0"/>
                        </a:spcBef>
                        <a:spcAft>
                          <a:spcPts val="0"/>
                        </a:spcAft>
                      </a:pPr>
                      <a:r>
                        <a:rPr lang="en-US" sz="1400" b="1">
                          <a:solidFill>
                            <a:srgbClr val="000000"/>
                          </a:solidFill>
                          <a:latin typeface="+mn-lt"/>
                          <a:ea typeface="Times New Roman"/>
                          <a:cs typeface="Times New Roman"/>
                        </a:rPr>
                        <a:t>135</a:t>
                      </a:r>
                      <a:endParaRPr lang="en-US" sz="1400">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algn="ctr">
                        <a:spcBef>
                          <a:spcPts val="0"/>
                        </a:spcBef>
                        <a:spcAft>
                          <a:spcPts val="0"/>
                        </a:spcAft>
                      </a:pPr>
                      <a:r>
                        <a:rPr lang="en-US" sz="1400" b="1">
                          <a:solidFill>
                            <a:srgbClr val="000000"/>
                          </a:solidFill>
                          <a:latin typeface="+mn-lt"/>
                          <a:ea typeface="Times New Roman"/>
                          <a:cs typeface="Times New Roman"/>
                        </a:rPr>
                        <a:t>13.1%</a:t>
                      </a:r>
                      <a:endParaRPr lang="en-US" sz="1400">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r>
              <a:tr h="4641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0000"/>
                          </a:solidFill>
                          <a:latin typeface="+mn-lt"/>
                          <a:ea typeface="Times New Roman"/>
                          <a:cs typeface="Times New Roman"/>
                        </a:rPr>
                        <a:t>3. Evaluation of the Program -</a:t>
                      </a:r>
                      <a:r>
                        <a:rPr lang="en-US" sz="1400" dirty="0" smtClean="0">
                          <a:solidFill>
                            <a:srgbClr val="000000"/>
                          </a:solidFill>
                          <a:latin typeface="+mn-lt"/>
                          <a:ea typeface="Times New Roman"/>
                          <a:cs typeface="Times New Roman"/>
                        </a:rPr>
                        <a:t> program evaluation did not address all required elements; does not monitor and track program quality; no written improvement plan</a:t>
                      </a:r>
                      <a:endParaRPr lang="en-US" sz="140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c>
                  <a:txBody>
                    <a:bodyPr/>
                    <a:lstStyle/>
                    <a:p>
                      <a:pPr marL="0" marR="0" algn="ctr">
                        <a:spcBef>
                          <a:spcPts val="0"/>
                        </a:spcBef>
                        <a:spcAft>
                          <a:spcPts val="0"/>
                        </a:spcAft>
                      </a:pPr>
                      <a:r>
                        <a:rPr lang="en-US" sz="1400" b="1" dirty="0">
                          <a:solidFill>
                            <a:srgbClr val="000000"/>
                          </a:solidFill>
                          <a:latin typeface="+mn-lt"/>
                          <a:ea typeface="Times New Roman"/>
                          <a:cs typeface="Times New Roman"/>
                        </a:rPr>
                        <a:t>92</a:t>
                      </a:r>
                      <a:endParaRPr lang="en-US" sz="1400" dirty="0">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c>
                  <a:txBody>
                    <a:bodyPr/>
                    <a:lstStyle/>
                    <a:p>
                      <a:pPr marL="0" marR="0" algn="ctr">
                        <a:spcBef>
                          <a:spcPts val="0"/>
                        </a:spcBef>
                        <a:spcAft>
                          <a:spcPts val="0"/>
                        </a:spcAft>
                      </a:pPr>
                      <a:r>
                        <a:rPr lang="en-US" sz="1400" b="1">
                          <a:solidFill>
                            <a:srgbClr val="000000"/>
                          </a:solidFill>
                          <a:latin typeface="+mn-lt"/>
                          <a:ea typeface="Times New Roman"/>
                          <a:cs typeface="Times New Roman"/>
                        </a:rPr>
                        <a:t>9.0%</a:t>
                      </a:r>
                      <a:endParaRPr lang="en-US" sz="1400">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r>
              <a:tr h="696191">
                <a:tc>
                  <a:txBody>
                    <a:bodyPr/>
                    <a:lstStyle/>
                    <a:p>
                      <a:pPr marL="0" marR="0">
                        <a:spcBef>
                          <a:spcPts val="0"/>
                        </a:spcBef>
                        <a:spcAft>
                          <a:spcPts val="0"/>
                        </a:spcAft>
                      </a:pPr>
                      <a:r>
                        <a:rPr lang="en-US" sz="1400" b="1" dirty="0">
                          <a:solidFill>
                            <a:srgbClr val="000000"/>
                          </a:solidFill>
                          <a:latin typeface="+mn-lt"/>
                          <a:ea typeface="Times New Roman"/>
                          <a:cs typeface="Times New Roman"/>
                        </a:rPr>
                        <a:t>4. Patient Care Experience </a:t>
                      </a:r>
                      <a:r>
                        <a:rPr lang="en-US" sz="1400" dirty="0">
                          <a:solidFill>
                            <a:srgbClr val="000000"/>
                          </a:solidFill>
                          <a:latin typeface="+mn-lt"/>
                          <a:ea typeface="Times New Roman"/>
                          <a:cs typeface="Times New Roman"/>
                        </a:rPr>
                        <a:t>- Inadequate continuity clinic experience and/or continuity clinic patient volume; panel of patients does not include 25% of each gender; inadequate procedural experience(s)</a:t>
                      </a:r>
                      <a:endParaRPr lang="en-US" sz="140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algn="ctr">
                        <a:spcBef>
                          <a:spcPts val="0"/>
                        </a:spcBef>
                        <a:spcAft>
                          <a:spcPts val="0"/>
                        </a:spcAft>
                      </a:pPr>
                      <a:r>
                        <a:rPr lang="en-US" sz="1400" b="1" dirty="0">
                          <a:solidFill>
                            <a:srgbClr val="000000"/>
                          </a:solidFill>
                          <a:latin typeface="+mn-lt"/>
                          <a:ea typeface="Times New Roman"/>
                          <a:cs typeface="Times New Roman"/>
                        </a:rPr>
                        <a:t>75</a:t>
                      </a:r>
                      <a:endParaRPr lang="en-US" sz="1400" dirty="0">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algn="ctr">
                        <a:spcBef>
                          <a:spcPts val="0"/>
                        </a:spcBef>
                        <a:spcAft>
                          <a:spcPts val="0"/>
                        </a:spcAft>
                      </a:pPr>
                      <a:r>
                        <a:rPr lang="en-US" sz="1400" b="1">
                          <a:solidFill>
                            <a:srgbClr val="000000"/>
                          </a:solidFill>
                          <a:latin typeface="+mn-lt"/>
                          <a:ea typeface="Times New Roman"/>
                          <a:cs typeface="Times New Roman"/>
                        </a:rPr>
                        <a:t>7.3%</a:t>
                      </a:r>
                      <a:endParaRPr lang="en-US" sz="1400">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r>
              <a:tr h="928255">
                <a:tc>
                  <a:txBody>
                    <a:bodyPr/>
                    <a:lstStyle/>
                    <a:p>
                      <a:pPr marL="0" marR="0">
                        <a:spcBef>
                          <a:spcPts val="0"/>
                        </a:spcBef>
                        <a:spcAft>
                          <a:spcPts val="0"/>
                        </a:spcAft>
                      </a:pPr>
                      <a:r>
                        <a:rPr lang="en-US" sz="1400" b="1" dirty="0">
                          <a:solidFill>
                            <a:srgbClr val="000000"/>
                          </a:solidFill>
                          <a:latin typeface="+mn-lt"/>
                          <a:ea typeface="Times New Roman"/>
                          <a:cs typeface="Times New Roman"/>
                        </a:rPr>
                        <a:t>5. Responsibilities of the Program Director </a:t>
                      </a:r>
                      <a:r>
                        <a:rPr lang="en-US" sz="1400" dirty="0">
                          <a:solidFill>
                            <a:srgbClr val="000000"/>
                          </a:solidFill>
                          <a:latin typeface="+mn-lt"/>
                          <a:ea typeface="Times New Roman"/>
                          <a:cs typeface="Times New Roman"/>
                        </a:rPr>
                        <a:t>- does not oversee/ensure the quality of training at all participating sites; unapproved changes in complement; </a:t>
                      </a:r>
                      <a:r>
                        <a:rPr lang="en-US" sz="1400" dirty="0" smtClean="0">
                          <a:solidFill>
                            <a:srgbClr val="000000"/>
                          </a:solidFill>
                          <a:latin typeface="+mn-lt"/>
                          <a:ea typeface="Times New Roman"/>
                          <a:cs typeface="Times New Roman"/>
                        </a:rPr>
                        <a:t>inaccurate </a:t>
                      </a:r>
                      <a:r>
                        <a:rPr lang="en-US" sz="1400" dirty="0">
                          <a:solidFill>
                            <a:srgbClr val="000000"/>
                          </a:solidFill>
                          <a:latin typeface="+mn-lt"/>
                          <a:ea typeface="Times New Roman"/>
                          <a:cs typeface="Times New Roman"/>
                        </a:rPr>
                        <a:t>PIF; unfamiliar with the ACGME policies and procedures; no reporting relationship with the IM program director</a:t>
                      </a:r>
                      <a:r>
                        <a:rPr lang="en-US" sz="1400" dirty="0" smtClean="0">
                          <a:solidFill>
                            <a:srgbClr val="000000"/>
                          </a:solidFill>
                          <a:latin typeface="+mn-lt"/>
                          <a:ea typeface="Times New Roman"/>
                          <a:cs typeface="Times New Roman"/>
                        </a:rPr>
                        <a:t>; program</a:t>
                      </a:r>
                      <a:r>
                        <a:rPr lang="en-US" sz="1400" baseline="0" dirty="0" smtClean="0">
                          <a:solidFill>
                            <a:srgbClr val="000000"/>
                          </a:solidFill>
                          <a:latin typeface="+mn-lt"/>
                          <a:ea typeface="Times New Roman"/>
                          <a:cs typeface="Times New Roman"/>
                        </a:rPr>
                        <a:t> director does not monitor fellow s</a:t>
                      </a:r>
                      <a:r>
                        <a:rPr lang="en-US" sz="1400" dirty="0" smtClean="0">
                          <a:solidFill>
                            <a:srgbClr val="000000"/>
                          </a:solidFill>
                          <a:latin typeface="+mn-lt"/>
                          <a:ea typeface="Times New Roman"/>
                          <a:cs typeface="Times New Roman"/>
                        </a:rPr>
                        <a:t>tress </a:t>
                      </a:r>
                      <a:endParaRPr lang="en-US" sz="140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c>
                  <a:txBody>
                    <a:bodyPr/>
                    <a:lstStyle/>
                    <a:p>
                      <a:pPr marL="0" marR="0" algn="ctr">
                        <a:spcBef>
                          <a:spcPts val="0"/>
                        </a:spcBef>
                        <a:spcAft>
                          <a:spcPts val="0"/>
                        </a:spcAft>
                      </a:pPr>
                      <a:r>
                        <a:rPr lang="en-US" sz="1400" b="1">
                          <a:solidFill>
                            <a:srgbClr val="000000"/>
                          </a:solidFill>
                          <a:latin typeface="+mn-lt"/>
                          <a:ea typeface="Times New Roman"/>
                          <a:cs typeface="Times New Roman"/>
                        </a:rPr>
                        <a:t>70</a:t>
                      </a:r>
                      <a:endParaRPr lang="en-US" sz="1400">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c>
                  <a:txBody>
                    <a:bodyPr/>
                    <a:lstStyle/>
                    <a:p>
                      <a:pPr marL="0" marR="0" algn="ctr">
                        <a:spcBef>
                          <a:spcPts val="0"/>
                        </a:spcBef>
                        <a:spcAft>
                          <a:spcPts val="0"/>
                        </a:spcAft>
                      </a:pPr>
                      <a:r>
                        <a:rPr lang="en-US" sz="1400" b="1" dirty="0">
                          <a:solidFill>
                            <a:srgbClr val="000000"/>
                          </a:solidFill>
                          <a:latin typeface="+mn-lt"/>
                          <a:ea typeface="Times New Roman"/>
                          <a:cs typeface="Times New Roman"/>
                        </a:rPr>
                        <a:t>6.8%</a:t>
                      </a:r>
                      <a:endParaRPr lang="en-US" sz="1400" dirty="0">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533400" y="0"/>
            <a:ext cx="8229600" cy="1371600"/>
          </a:xfrm>
        </p:spPr>
        <p:txBody>
          <a:bodyPr/>
          <a:lstStyle/>
          <a:p>
            <a:pPr algn="l" eaLnBrk="1" hangingPunct="1"/>
            <a:r>
              <a:rPr lang="en-US" smtClean="0"/>
              <a:t>Most Frequent Citations in 2010</a:t>
            </a:r>
            <a:br>
              <a:rPr lang="en-US" smtClean="0"/>
            </a:br>
            <a:r>
              <a:rPr lang="en-US" sz="3600" i="1" smtClean="0"/>
              <a:t>Hematology/Oncology Programs </a:t>
            </a:r>
          </a:p>
        </p:txBody>
      </p:sp>
      <p:graphicFrame>
        <p:nvGraphicFramePr>
          <p:cNvPr id="5" name="Content Placeholder 4"/>
          <p:cNvGraphicFramePr>
            <a:graphicFrameLocks noGrp="1"/>
          </p:cNvGraphicFramePr>
          <p:nvPr>
            <p:ph idx="1"/>
          </p:nvPr>
        </p:nvGraphicFramePr>
        <p:xfrm>
          <a:off x="457200" y="1524000"/>
          <a:ext cx="8381999" cy="5105400"/>
        </p:xfrm>
        <a:graphic>
          <a:graphicData uri="http://schemas.openxmlformats.org/drawingml/2006/table">
            <a:tbl>
              <a:tblPr firstRow="1" bandRow="1">
                <a:tableStyleId>{5C22544A-7EE6-4342-B048-85BDC9FD1C3A}</a:tableStyleId>
              </a:tblPr>
              <a:tblGrid>
                <a:gridCol w="6674555"/>
                <a:gridCol w="853722"/>
                <a:gridCol w="853722"/>
              </a:tblGrid>
              <a:tr h="537940">
                <a:tc gridSpan="3">
                  <a:txBody>
                    <a:bodyPr/>
                    <a:lstStyle/>
                    <a:p>
                      <a:pPr marL="0" marR="0" algn="ctr">
                        <a:spcBef>
                          <a:spcPts val="0"/>
                        </a:spcBef>
                        <a:spcAft>
                          <a:spcPts val="0"/>
                        </a:spcAft>
                      </a:pPr>
                      <a:r>
                        <a:rPr lang="en-US" sz="1400" b="1" kern="1200" dirty="0" smtClean="0">
                          <a:solidFill>
                            <a:schemeClr val="lt1"/>
                          </a:solidFill>
                          <a:latin typeface="Arial" pitchFamily="34" charset="0"/>
                          <a:ea typeface="+mn-ea"/>
                          <a:cs typeface="Arial" pitchFamily="34" charset="0"/>
                        </a:rPr>
                        <a:t> 24 Subspecialty Programs Reviewed (does not include progress</a:t>
                      </a:r>
                      <a:r>
                        <a:rPr lang="en-US" sz="1400" b="1" kern="1200" baseline="0" dirty="0" smtClean="0">
                          <a:solidFill>
                            <a:schemeClr val="lt1"/>
                          </a:solidFill>
                          <a:latin typeface="Arial" pitchFamily="34" charset="0"/>
                          <a:ea typeface="+mn-ea"/>
                          <a:cs typeface="Arial" pitchFamily="34" charset="0"/>
                        </a:rPr>
                        <a:t> reports)</a:t>
                      </a:r>
                      <a:r>
                        <a:rPr lang="en-US" sz="1400" b="1" dirty="0" smtClean="0">
                          <a:solidFill>
                            <a:schemeClr val="bg1"/>
                          </a:solidFill>
                          <a:latin typeface="Arial"/>
                          <a:ea typeface="Times New Roman"/>
                          <a:cs typeface="Times New Roman"/>
                        </a:rPr>
                        <a:t/>
                      </a:r>
                      <a:br>
                        <a:rPr lang="en-US" sz="1400" b="1" dirty="0" smtClean="0">
                          <a:solidFill>
                            <a:schemeClr val="bg1"/>
                          </a:solidFill>
                          <a:latin typeface="Arial"/>
                          <a:ea typeface="Times New Roman"/>
                          <a:cs typeface="Times New Roman"/>
                        </a:rPr>
                      </a:br>
                      <a:r>
                        <a:rPr lang="en-US" sz="1400" b="1" dirty="0" smtClean="0">
                          <a:solidFill>
                            <a:schemeClr val="bg1"/>
                          </a:solidFill>
                          <a:latin typeface="Arial"/>
                          <a:ea typeface="Times New Roman"/>
                          <a:cs typeface="Times New Roman"/>
                        </a:rPr>
                        <a:t>Total of 71 Citations</a:t>
                      </a:r>
                      <a:r>
                        <a:rPr lang="en-US" sz="1400" b="1" baseline="0" dirty="0" smtClean="0">
                          <a:solidFill>
                            <a:schemeClr val="bg1"/>
                          </a:solidFill>
                          <a:latin typeface="Arial"/>
                          <a:ea typeface="Times New Roman"/>
                          <a:cs typeface="Times New Roman"/>
                        </a:rPr>
                        <a:t> =   3 citations/program</a:t>
                      </a:r>
                      <a:endParaRPr lang="en-US" sz="1400" dirty="0">
                        <a:solidFill>
                          <a:schemeClr val="bg1"/>
                        </a:solidFill>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hMerge="1">
                  <a:txBody>
                    <a:bodyPr/>
                    <a:lstStyle/>
                    <a:p>
                      <a:endParaRPr lang="en-US" dirty="0"/>
                    </a:p>
                  </a:txBody>
                  <a:tcPr>
                    <a:solidFill>
                      <a:srgbClr val="0000FF"/>
                    </a:solidFill>
                  </a:tcPr>
                </a:tc>
                <a:tc hMerge="1">
                  <a:txBody>
                    <a:bodyPr/>
                    <a:lstStyle/>
                    <a:p>
                      <a:endParaRPr lang="en-US" dirty="0"/>
                    </a:p>
                  </a:txBody>
                  <a:tcPr>
                    <a:solidFill>
                      <a:srgbClr val="0000FF"/>
                    </a:solidFill>
                  </a:tcPr>
                </a:tc>
              </a:tr>
              <a:tr h="518104">
                <a:tc>
                  <a:txBody>
                    <a:bodyPr/>
                    <a:lstStyle/>
                    <a:p>
                      <a:pPr marL="0" marR="0" algn="ctr">
                        <a:spcBef>
                          <a:spcPts val="0"/>
                        </a:spcBef>
                        <a:spcAft>
                          <a:spcPts val="0"/>
                        </a:spcAft>
                      </a:pPr>
                      <a:r>
                        <a:rPr lang="en-US" sz="1400" b="1" dirty="0" smtClean="0">
                          <a:solidFill>
                            <a:srgbClr val="000000"/>
                          </a:solidFill>
                          <a:latin typeface="Arial"/>
                          <a:ea typeface="Times New Roman"/>
                          <a:cs typeface="Times New Roman"/>
                        </a:rPr>
                        <a:t>Name and Description</a:t>
                      </a:r>
                      <a:r>
                        <a:rPr lang="en-US" sz="1400" b="1" baseline="0" dirty="0" smtClean="0">
                          <a:solidFill>
                            <a:srgbClr val="000000"/>
                          </a:solidFill>
                          <a:latin typeface="Arial"/>
                          <a:ea typeface="Times New Roman"/>
                          <a:cs typeface="Times New Roman"/>
                        </a:rPr>
                        <a:t> of Citations</a:t>
                      </a:r>
                      <a:endParaRPr lang="en-US" sz="1400" dirty="0">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1" dirty="0">
                          <a:solidFill>
                            <a:srgbClr val="000000"/>
                          </a:solidFill>
                          <a:latin typeface="Arial"/>
                          <a:ea typeface="Times New Roman"/>
                          <a:cs typeface="Times New Roman"/>
                        </a:rPr>
                        <a:t>times cited</a:t>
                      </a:r>
                      <a:endParaRPr lang="en-US" sz="1400" dirty="0">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400" b="1" dirty="0">
                          <a:solidFill>
                            <a:srgbClr val="000000"/>
                          </a:solidFill>
                          <a:latin typeface="Arial"/>
                          <a:ea typeface="Times New Roman"/>
                          <a:cs typeface="Times New Roman"/>
                        </a:rPr>
                        <a:t>% of total</a:t>
                      </a:r>
                      <a:endParaRPr lang="en-US" sz="1400" dirty="0">
                        <a:latin typeface="Calibri"/>
                        <a:ea typeface="Calibri"/>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600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solidFill>
                            <a:srgbClr val="000000"/>
                          </a:solidFill>
                          <a:latin typeface="+mn-lt"/>
                          <a:ea typeface="Times New Roman"/>
                          <a:cs typeface="Times New Roman"/>
                        </a:rPr>
                        <a:t>1. Evaluation of Fellows </a:t>
                      </a:r>
                      <a:r>
                        <a:rPr lang="en-US" sz="1400" dirty="0" smtClean="0">
                          <a:solidFill>
                            <a:srgbClr val="000000"/>
                          </a:solidFill>
                          <a:latin typeface="+mn-lt"/>
                          <a:ea typeface="Times New Roman"/>
                          <a:cs typeface="Times New Roman"/>
                        </a:rPr>
                        <a:t>– semiannual</a:t>
                      </a:r>
                      <a:r>
                        <a:rPr lang="en-US" sz="1400" baseline="0" dirty="0" smtClean="0">
                          <a:solidFill>
                            <a:srgbClr val="000000"/>
                          </a:solidFill>
                          <a:latin typeface="+mn-lt"/>
                          <a:ea typeface="Times New Roman"/>
                          <a:cs typeface="Times New Roman"/>
                        </a:rPr>
                        <a:t> performance not documented; summative evaluation did not address the fellows’ competence; </a:t>
                      </a:r>
                      <a:r>
                        <a:rPr lang="en-US" sz="1400" dirty="0" smtClean="0">
                          <a:solidFill>
                            <a:srgbClr val="000000"/>
                          </a:solidFill>
                          <a:latin typeface="+mn-lt"/>
                          <a:ea typeface="Times New Roman"/>
                          <a:cs typeface="Times New Roman"/>
                        </a:rPr>
                        <a:t>appropriate evaluation methods not used to evaluate the fellow's achievement of the competencies; no multi-source evaluations; faculty does not discuss the evaluation</a:t>
                      </a:r>
                      <a:r>
                        <a:rPr lang="en-US" sz="1400" baseline="0" dirty="0" smtClean="0">
                          <a:solidFill>
                            <a:srgbClr val="000000"/>
                          </a:solidFill>
                          <a:latin typeface="+mn-lt"/>
                          <a:ea typeface="Times New Roman"/>
                          <a:cs typeface="Times New Roman"/>
                        </a:rPr>
                        <a:t> with the fellow; inadequate logbooks</a:t>
                      </a:r>
                      <a:endParaRPr lang="en-US" sz="140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c>
                  <a:txBody>
                    <a:bodyPr/>
                    <a:lstStyle/>
                    <a:p>
                      <a:pPr marL="0" marR="0" algn="ctr">
                        <a:spcBef>
                          <a:spcPts val="0"/>
                        </a:spcBef>
                        <a:spcAft>
                          <a:spcPts val="0"/>
                        </a:spcAft>
                      </a:pPr>
                      <a:r>
                        <a:rPr lang="en-US" sz="1400" b="1" dirty="0" smtClean="0">
                          <a:latin typeface="Calibri" pitchFamily="34" charset="0"/>
                          <a:ea typeface="Calibri"/>
                          <a:cs typeface="Times New Roman"/>
                        </a:rPr>
                        <a:t>15</a:t>
                      </a:r>
                      <a:endParaRPr lang="en-US" sz="1400" b="1" dirty="0">
                        <a:latin typeface="Calibri"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c>
                  <a:txBody>
                    <a:bodyPr/>
                    <a:lstStyle/>
                    <a:p>
                      <a:pPr marL="0" marR="0" algn="ctr">
                        <a:spcBef>
                          <a:spcPts val="0"/>
                        </a:spcBef>
                        <a:spcAft>
                          <a:spcPts val="0"/>
                        </a:spcAft>
                      </a:pPr>
                      <a:r>
                        <a:rPr lang="en-US" sz="1400" b="1" dirty="0" smtClean="0">
                          <a:latin typeface="Calibri" pitchFamily="34" charset="0"/>
                          <a:ea typeface="Calibri"/>
                          <a:cs typeface="Times New Roman"/>
                        </a:rPr>
                        <a:t>21%</a:t>
                      </a:r>
                      <a:endParaRPr lang="en-US" sz="1400" b="1" dirty="0">
                        <a:latin typeface="Calibri"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r>
              <a:tr h="928059">
                <a:tc>
                  <a:txBody>
                    <a:bodyPr/>
                    <a:lstStyle/>
                    <a:p>
                      <a:pPr marL="0" marR="0">
                        <a:spcBef>
                          <a:spcPts val="0"/>
                        </a:spcBef>
                        <a:spcAft>
                          <a:spcPts val="0"/>
                        </a:spcAft>
                      </a:pPr>
                      <a:r>
                        <a:rPr lang="en-US" sz="1400" b="1" dirty="0">
                          <a:solidFill>
                            <a:srgbClr val="000000"/>
                          </a:solidFill>
                          <a:latin typeface="+mn-lt"/>
                          <a:ea typeface="Times New Roman"/>
                          <a:cs typeface="Times New Roman"/>
                        </a:rPr>
                        <a:t>2. </a:t>
                      </a:r>
                      <a:r>
                        <a:rPr lang="en-US" sz="1400" b="1" baseline="0" dirty="0" smtClean="0">
                          <a:latin typeface="+mn-lt"/>
                          <a:ea typeface="Calibri"/>
                          <a:cs typeface="Times New Roman"/>
                        </a:rPr>
                        <a:t>Didactic Components – </a:t>
                      </a:r>
                      <a:r>
                        <a:rPr lang="en-US" sz="1400" b="0" baseline="0" dirty="0" smtClean="0">
                          <a:latin typeface="+mn-lt"/>
                          <a:ea typeface="Calibri"/>
                          <a:cs typeface="Times New Roman"/>
                        </a:rPr>
                        <a:t>insufficient patient volume; </a:t>
                      </a:r>
                      <a:r>
                        <a:rPr lang="en-US" sz="1400" b="0" dirty="0" smtClean="0">
                          <a:solidFill>
                            <a:srgbClr val="000000"/>
                          </a:solidFill>
                          <a:latin typeface="+mn-lt"/>
                          <a:ea typeface="Times New Roman"/>
                          <a:cs typeface="Times New Roman"/>
                        </a:rPr>
                        <a:t>formal</a:t>
                      </a:r>
                      <a:r>
                        <a:rPr lang="en-US" sz="1400" b="0" baseline="0" dirty="0" smtClean="0">
                          <a:solidFill>
                            <a:srgbClr val="000000"/>
                          </a:solidFill>
                          <a:latin typeface="+mn-lt"/>
                          <a:ea typeface="Times New Roman"/>
                          <a:cs typeface="Times New Roman"/>
                        </a:rPr>
                        <a:t> instruction and/or clinical experience in required procedures is not provided; fellows don’t reach competence in required procedures; fellows are not provided with a monthly research conference</a:t>
                      </a:r>
                      <a:endParaRPr lang="en-US" sz="1400" b="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algn="ctr">
                        <a:spcBef>
                          <a:spcPts val="0"/>
                        </a:spcBef>
                        <a:spcAft>
                          <a:spcPts val="0"/>
                        </a:spcAft>
                      </a:pPr>
                      <a:r>
                        <a:rPr lang="en-US" sz="1400" b="1" dirty="0" smtClean="0">
                          <a:latin typeface="Calibri" pitchFamily="34" charset="0"/>
                          <a:ea typeface="Calibri"/>
                          <a:cs typeface="Times New Roman"/>
                        </a:rPr>
                        <a:t>11</a:t>
                      </a:r>
                      <a:endParaRPr lang="en-US" sz="1400" b="1" dirty="0">
                        <a:latin typeface="Calibri"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algn="ctr">
                        <a:spcBef>
                          <a:spcPts val="0"/>
                        </a:spcBef>
                        <a:spcAft>
                          <a:spcPts val="0"/>
                        </a:spcAft>
                      </a:pPr>
                      <a:r>
                        <a:rPr lang="en-US" sz="1400" b="1" dirty="0" smtClean="0">
                          <a:latin typeface="Calibri" pitchFamily="34" charset="0"/>
                          <a:ea typeface="Calibri"/>
                          <a:cs typeface="Times New Roman"/>
                        </a:rPr>
                        <a:t>15%</a:t>
                      </a:r>
                      <a:endParaRPr lang="en-US" sz="1400" b="1" dirty="0">
                        <a:latin typeface="Calibri"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r>
              <a:tr h="696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latin typeface="+mn-lt"/>
                          <a:ea typeface="Calibri"/>
                          <a:cs typeface="Times New Roman"/>
                        </a:rPr>
                        <a:t>3. </a:t>
                      </a:r>
                      <a:r>
                        <a:rPr lang="en-US" sz="1400" b="1" dirty="0" smtClean="0">
                          <a:solidFill>
                            <a:srgbClr val="000000"/>
                          </a:solidFill>
                          <a:latin typeface="+mn-lt"/>
                          <a:ea typeface="Times New Roman"/>
                          <a:cs typeface="Times New Roman"/>
                        </a:rPr>
                        <a:t>Sponsoring Institution </a:t>
                      </a:r>
                      <a:r>
                        <a:rPr lang="en-US" sz="1400" b="1" baseline="0" dirty="0" smtClean="0">
                          <a:latin typeface="+mn-lt"/>
                          <a:ea typeface="Calibri"/>
                          <a:cs typeface="Times New Roman"/>
                        </a:rPr>
                        <a:t>– </a:t>
                      </a:r>
                      <a:r>
                        <a:rPr lang="en-US" sz="1400" b="0" baseline="0" dirty="0" smtClean="0">
                          <a:latin typeface="+mn-lt"/>
                          <a:ea typeface="Calibri"/>
                          <a:cs typeface="Times New Roman"/>
                        </a:rPr>
                        <a:t>no internal review of the program*; DIO inadequate oversight; internal review committee does not possess all of the required elements; *</a:t>
                      </a:r>
                      <a:endParaRPr lang="en-US" sz="1400" b="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c>
                  <a:txBody>
                    <a:bodyPr/>
                    <a:lstStyle/>
                    <a:p>
                      <a:pPr marL="0" marR="0" algn="ctr">
                        <a:spcBef>
                          <a:spcPts val="0"/>
                        </a:spcBef>
                        <a:spcAft>
                          <a:spcPts val="0"/>
                        </a:spcAft>
                      </a:pPr>
                      <a:r>
                        <a:rPr lang="en-US" sz="1400" b="1" dirty="0" smtClean="0">
                          <a:latin typeface="Calibri" pitchFamily="34" charset="0"/>
                          <a:ea typeface="Calibri"/>
                          <a:cs typeface="Times New Roman"/>
                        </a:rPr>
                        <a:t>7</a:t>
                      </a:r>
                      <a:endParaRPr lang="en-US" sz="1400" b="1" dirty="0">
                        <a:latin typeface="Calibri"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c>
                  <a:txBody>
                    <a:bodyPr/>
                    <a:lstStyle/>
                    <a:p>
                      <a:pPr marL="0" marR="0" algn="ctr">
                        <a:spcBef>
                          <a:spcPts val="0"/>
                        </a:spcBef>
                        <a:spcAft>
                          <a:spcPts val="0"/>
                        </a:spcAft>
                      </a:pPr>
                      <a:r>
                        <a:rPr lang="en-US" sz="1400" b="1" dirty="0" smtClean="0">
                          <a:latin typeface="Calibri" pitchFamily="34" charset="0"/>
                          <a:ea typeface="Calibri"/>
                          <a:cs typeface="Times New Roman"/>
                        </a:rPr>
                        <a:t>10%</a:t>
                      </a:r>
                      <a:endParaRPr lang="en-US" sz="1400" b="1" dirty="0">
                        <a:latin typeface="Calibri"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r>
              <a:tr h="551486">
                <a:tc>
                  <a:txBody>
                    <a:bodyPr/>
                    <a:lstStyle/>
                    <a:p>
                      <a:pPr marL="0" marR="0">
                        <a:spcBef>
                          <a:spcPts val="0"/>
                        </a:spcBef>
                        <a:spcAft>
                          <a:spcPts val="0"/>
                        </a:spcAft>
                      </a:pPr>
                      <a:r>
                        <a:rPr lang="en-US" sz="1400" b="1" dirty="0" smtClean="0">
                          <a:latin typeface="+mn-lt"/>
                          <a:ea typeface="Calibri"/>
                          <a:cs typeface="Times New Roman"/>
                        </a:rPr>
                        <a:t>4.</a:t>
                      </a:r>
                      <a:r>
                        <a:rPr lang="en-US" sz="1400" b="1" baseline="0" dirty="0" smtClean="0">
                          <a:latin typeface="+mn-lt"/>
                          <a:ea typeface="Calibri"/>
                          <a:cs typeface="Times New Roman"/>
                        </a:rPr>
                        <a:t> Goals and Objectives – </a:t>
                      </a:r>
                      <a:r>
                        <a:rPr lang="en-US" sz="1400" b="0" baseline="0" dirty="0" smtClean="0">
                          <a:latin typeface="+mn-lt"/>
                          <a:ea typeface="Calibri"/>
                          <a:cs typeface="Times New Roman"/>
                        </a:rPr>
                        <a:t>not educational level and/or rotation/assignment specific; not competency based; does not contain all of the required elements</a:t>
                      </a:r>
                      <a:endParaRPr lang="en-US" sz="1400" b="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algn="ctr">
                        <a:spcBef>
                          <a:spcPts val="0"/>
                        </a:spcBef>
                        <a:spcAft>
                          <a:spcPts val="0"/>
                        </a:spcAft>
                      </a:pPr>
                      <a:r>
                        <a:rPr lang="en-US" sz="1400" b="1" dirty="0" smtClean="0">
                          <a:latin typeface="Calibri" pitchFamily="34" charset="0"/>
                          <a:ea typeface="Calibri"/>
                          <a:cs typeface="Times New Roman"/>
                        </a:rPr>
                        <a:t>7</a:t>
                      </a:r>
                      <a:endParaRPr lang="en-US" sz="1400" b="1" dirty="0">
                        <a:latin typeface="Calibri"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algn="ctr">
                        <a:spcBef>
                          <a:spcPts val="0"/>
                        </a:spcBef>
                        <a:spcAft>
                          <a:spcPts val="0"/>
                        </a:spcAft>
                      </a:pPr>
                      <a:r>
                        <a:rPr lang="en-US" sz="1400" b="1" dirty="0" smtClean="0">
                          <a:latin typeface="Calibri" pitchFamily="34" charset="0"/>
                          <a:ea typeface="Calibri"/>
                          <a:cs typeface="Times New Roman"/>
                        </a:rPr>
                        <a:t>10%</a:t>
                      </a:r>
                      <a:endParaRPr lang="en-US" sz="1400" b="1" dirty="0">
                        <a:latin typeface="Calibri"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r>
              <a:tr h="7136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0000"/>
                          </a:solidFill>
                          <a:latin typeface="+mn-lt"/>
                          <a:ea typeface="Times New Roman"/>
                          <a:cs typeface="Times New Roman"/>
                        </a:rPr>
                        <a:t>5. </a:t>
                      </a:r>
                      <a:r>
                        <a:rPr lang="en-US" sz="1400" b="1" baseline="0" dirty="0" smtClean="0">
                          <a:latin typeface="+mn-lt"/>
                          <a:ea typeface="Calibri"/>
                          <a:cs typeface="Times New Roman"/>
                        </a:rPr>
                        <a:t>Evaluation of the Program </a:t>
                      </a:r>
                      <a:r>
                        <a:rPr lang="en-US" sz="1400" b="1" dirty="0" smtClean="0">
                          <a:solidFill>
                            <a:srgbClr val="000000"/>
                          </a:solidFill>
                          <a:latin typeface="+mn-lt"/>
                          <a:ea typeface="Times New Roman"/>
                          <a:cs typeface="Times New Roman"/>
                        </a:rPr>
                        <a:t>– </a:t>
                      </a:r>
                      <a:r>
                        <a:rPr lang="en-US" sz="1400" b="0" dirty="0" smtClean="0">
                          <a:solidFill>
                            <a:srgbClr val="000000"/>
                          </a:solidFill>
                          <a:latin typeface="+mn-lt"/>
                          <a:ea typeface="Times New Roman"/>
                          <a:cs typeface="Times New Roman"/>
                        </a:rPr>
                        <a:t>at</a:t>
                      </a:r>
                      <a:r>
                        <a:rPr lang="en-US" sz="1400" b="0" baseline="0" dirty="0" smtClean="0">
                          <a:solidFill>
                            <a:srgbClr val="000000"/>
                          </a:solidFill>
                          <a:latin typeface="+mn-lt"/>
                          <a:ea typeface="Times New Roman"/>
                          <a:cs typeface="Times New Roman"/>
                        </a:rPr>
                        <a:t> least 80% of graduates do not take the certifying exam;  does not evaluate faculty or graduate performance; program does not conduct a systematic review of the program</a:t>
                      </a:r>
                      <a:endParaRPr lang="en-US" sz="140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c>
                  <a:txBody>
                    <a:bodyPr/>
                    <a:lstStyle/>
                    <a:p>
                      <a:pPr marL="0" marR="0" algn="ctr">
                        <a:spcBef>
                          <a:spcPts val="0"/>
                        </a:spcBef>
                        <a:spcAft>
                          <a:spcPts val="0"/>
                        </a:spcAft>
                      </a:pPr>
                      <a:r>
                        <a:rPr lang="en-US" sz="1400" b="1" dirty="0" smtClean="0">
                          <a:latin typeface="Calibri" pitchFamily="34" charset="0"/>
                          <a:ea typeface="Calibri"/>
                          <a:cs typeface="Times New Roman"/>
                        </a:rPr>
                        <a:t>6</a:t>
                      </a:r>
                      <a:endParaRPr lang="en-US" sz="1400" b="1" dirty="0">
                        <a:latin typeface="Calibri"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c>
                  <a:txBody>
                    <a:bodyPr/>
                    <a:lstStyle/>
                    <a:p>
                      <a:pPr marL="0" marR="0" algn="ctr">
                        <a:spcBef>
                          <a:spcPts val="0"/>
                        </a:spcBef>
                        <a:spcAft>
                          <a:spcPts val="0"/>
                        </a:spcAft>
                      </a:pPr>
                      <a:r>
                        <a:rPr lang="en-US" sz="1400" b="1" dirty="0" smtClean="0">
                          <a:latin typeface="Calibri" pitchFamily="34" charset="0"/>
                          <a:ea typeface="Calibri"/>
                          <a:cs typeface="Times New Roman"/>
                        </a:rPr>
                        <a:t>8.5%</a:t>
                      </a:r>
                      <a:endParaRPr lang="en-US" sz="1400" b="1" dirty="0">
                        <a:latin typeface="Calibri" pitchFamily="34" charset="0"/>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3400" y="382588"/>
            <a:ext cx="8229600" cy="1293812"/>
          </a:xfrm>
        </p:spPr>
        <p:txBody>
          <a:bodyPr/>
          <a:lstStyle/>
          <a:p>
            <a:pPr algn="l"/>
            <a:r>
              <a:rPr lang="en-US" sz="3600" i="1" smtClean="0"/>
              <a:t>Communicating with PDs</a:t>
            </a:r>
            <a:endParaRPr lang="en-US" sz="2800" i="1" smtClean="0"/>
          </a:p>
        </p:txBody>
      </p:sp>
      <p:sp>
        <p:nvSpPr>
          <p:cNvPr id="16387" name="Rectangle 3"/>
          <p:cNvSpPr>
            <a:spLocks noGrp="1" noChangeArrowheads="1"/>
          </p:cNvSpPr>
          <p:nvPr>
            <p:ph type="body" idx="1"/>
          </p:nvPr>
        </p:nvSpPr>
        <p:spPr>
          <a:xfrm>
            <a:off x="457200" y="1600200"/>
            <a:ext cx="8158163" cy="4881563"/>
          </a:xfrm>
        </p:spPr>
        <p:txBody>
          <a:bodyPr/>
          <a:lstStyle/>
          <a:p>
            <a:pPr>
              <a:lnSpc>
                <a:spcPct val="80000"/>
              </a:lnSpc>
            </a:pPr>
            <a:r>
              <a:rPr lang="en-US" sz="2400" smtClean="0"/>
              <a:t>Weekly e-communication</a:t>
            </a:r>
          </a:p>
          <a:p>
            <a:pPr lvl="1">
              <a:lnSpc>
                <a:spcPct val="80000"/>
              </a:lnSpc>
            </a:pPr>
            <a:r>
              <a:rPr lang="en-US" sz="1800" smtClean="0"/>
              <a:t>Contains GME information: New requirements, newsletters; updates on ACGME issues/initiatives</a:t>
            </a:r>
          </a:p>
          <a:p>
            <a:pPr lvl="1">
              <a:lnSpc>
                <a:spcPct val="80000"/>
              </a:lnSpc>
            </a:pPr>
            <a:endParaRPr lang="en-US" sz="1800" smtClean="0"/>
          </a:p>
          <a:p>
            <a:pPr>
              <a:lnSpc>
                <a:spcPct val="80000"/>
              </a:lnSpc>
            </a:pPr>
            <a:r>
              <a:rPr lang="en-US" sz="2400" smtClean="0"/>
              <a:t>E-mail status of programs on RRC agenda</a:t>
            </a:r>
          </a:p>
          <a:p>
            <a:pPr lvl="1">
              <a:lnSpc>
                <a:spcPct val="80000"/>
              </a:lnSpc>
            </a:pPr>
            <a:r>
              <a:rPr lang="en-US" sz="1800" smtClean="0"/>
              <a:t>Within 5 days after meeting will receive email w/status and review cycle </a:t>
            </a:r>
          </a:p>
          <a:p>
            <a:pPr lvl="1">
              <a:lnSpc>
                <a:spcPct val="80000"/>
              </a:lnSpc>
            </a:pPr>
            <a:endParaRPr lang="en-US" sz="1800" smtClean="0"/>
          </a:p>
          <a:p>
            <a:pPr>
              <a:lnSpc>
                <a:spcPct val="80000"/>
              </a:lnSpc>
            </a:pPr>
            <a:r>
              <a:rPr lang="en-US" sz="2400" smtClean="0"/>
              <a:t>Notification letter will be posted on Accreditation Data System (ADS). </a:t>
            </a:r>
          </a:p>
          <a:p>
            <a:pPr lvl="1">
              <a:lnSpc>
                <a:spcPct val="80000"/>
              </a:lnSpc>
            </a:pPr>
            <a:r>
              <a:rPr lang="en-US" sz="1800" smtClean="0"/>
              <a:t>Hard copies of letters not provided </a:t>
            </a:r>
          </a:p>
          <a:p>
            <a:pPr lvl="1">
              <a:lnSpc>
                <a:spcPct val="80000"/>
              </a:lnSpc>
            </a:pPr>
            <a:r>
              <a:rPr lang="en-US" sz="1800" smtClean="0"/>
              <a:t>Letter is posted approximately 8 weeks following meeting</a:t>
            </a:r>
          </a:p>
          <a:p>
            <a:pPr lvl="1">
              <a:lnSpc>
                <a:spcPct val="80000"/>
              </a:lnSpc>
            </a:pPr>
            <a:r>
              <a:rPr lang="en-US" sz="1800" smtClean="0"/>
              <a:t>Proposed adverse actions posted within 4 weeks of meeting</a:t>
            </a:r>
          </a:p>
          <a:p>
            <a:pPr lvl="1">
              <a:lnSpc>
                <a:spcPct val="80000"/>
              </a:lnSpc>
            </a:pPr>
            <a:endParaRPr lang="en-US" sz="1800" smtClean="0"/>
          </a:p>
          <a:p>
            <a:pPr lvl="1">
              <a:lnSpc>
                <a:spcPct val="80000"/>
              </a:lnSpc>
              <a:buFontTx/>
              <a:buNone/>
            </a:pPr>
            <a:endParaRPr lang="en-US" sz="1800" i="1"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533400" y="457200"/>
            <a:ext cx="8229600" cy="684213"/>
          </a:xfrm>
        </p:spPr>
        <p:txBody>
          <a:bodyPr/>
          <a:lstStyle/>
          <a:p>
            <a:pPr algn="l"/>
            <a:r>
              <a:rPr lang="en-US" sz="4000" smtClean="0"/>
              <a:t>Resources</a:t>
            </a:r>
            <a:r>
              <a:rPr lang="en-US" sz="3600" smtClean="0"/>
              <a:t/>
            </a:r>
            <a:br>
              <a:rPr lang="en-US" sz="3600" smtClean="0"/>
            </a:br>
            <a:r>
              <a:rPr lang="en-US" sz="3200" i="1" smtClean="0"/>
              <a:t>Who should I contact…</a:t>
            </a:r>
          </a:p>
        </p:txBody>
      </p:sp>
      <p:sp>
        <p:nvSpPr>
          <p:cNvPr id="14339" name="Rectangle 3"/>
          <p:cNvSpPr>
            <a:spLocks noGrp="1" noChangeArrowheads="1"/>
          </p:cNvSpPr>
          <p:nvPr>
            <p:ph type="body" idx="4294967295"/>
          </p:nvPr>
        </p:nvSpPr>
        <p:spPr>
          <a:xfrm>
            <a:off x="533400" y="1676400"/>
            <a:ext cx="8229600" cy="5119688"/>
          </a:xfrm>
        </p:spPr>
        <p:txBody>
          <a:bodyPr/>
          <a:lstStyle/>
          <a:p>
            <a:pPr>
              <a:lnSpc>
                <a:spcPct val="75000"/>
              </a:lnSpc>
              <a:defRPr/>
            </a:pPr>
            <a:r>
              <a:rPr lang="en-US" sz="2000" dirty="0" smtClean="0"/>
              <a:t>Questions related to requirements or notification letter: </a:t>
            </a:r>
          </a:p>
          <a:p>
            <a:pPr lvl="1">
              <a:lnSpc>
                <a:spcPct val="75000"/>
              </a:lnSpc>
              <a:defRPr/>
            </a:pPr>
            <a:r>
              <a:rPr lang="en-US" sz="1800" b="1" dirty="0" smtClean="0"/>
              <a:t>Jerry Vasilias </a:t>
            </a:r>
            <a:r>
              <a:rPr lang="en-US" sz="1800" dirty="0" smtClean="0"/>
              <a:t>(312) 755-7477,</a:t>
            </a:r>
            <a:r>
              <a:rPr lang="en-US" sz="1800" dirty="0" smtClean="0">
                <a:solidFill>
                  <a:schemeClr val="accent1">
                    <a:lumMod val="50000"/>
                  </a:schemeClr>
                </a:solidFill>
              </a:rPr>
              <a:t> </a:t>
            </a:r>
            <a:r>
              <a:rPr lang="en-US" sz="1800" u="sng" dirty="0" smtClean="0">
                <a:solidFill>
                  <a:schemeClr val="accent1">
                    <a:lumMod val="50000"/>
                  </a:schemeClr>
                </a:solidFill>
                <a:hlinkClick r:id="rId3"/>
              </a:rPr>
              <a:t>jvasilias@acgme.org</a:t>
            </a:r>
            <a:endParaRPr lang="en-US" sz="1800" u="sng" dirty="0" smtClean="0">
              <a:solidFill>
                <a:schemeClr val="accent1">
                  <a:lumMod val="50000"/>
                </a:schemeClr>
              </a:solidFill>
            </a:endParaRPr>
          </a:p>
          <a:p>
            <a:pPr lvl="1">
              <a:lnSpc>
                <a:spcPct val="75000"/>
              </a:lnSpc>
              <a:defRPr/>
            </a:pPr>
            <a:r>
              <a:rPr lang="en-US" sz="1800" b="1" dirty="0" smtClean="0"/>
              <a:t>Felicia Davis </a:t>
            </a:r>
            <a:r>
              <a:rPr lang="en-US" sz="1800" dirty="0" smtClean="0"/>
              <a:t>(312) 755-7445,  </a:t>
            </a:r>
            <a:r>
              <a:rPr lang="en-US" sz="1800" u="sng" dirty="0" smtClean="0">
                <a:solidFill>
                  <a:schemeClr val="accent1">
                    <a:lumMod val="50000"/>
                  </a:schemeClr>
                </a:solidFill>
              </a:rPr>
              <a:t>fdavis@acgme.org</a:t>
            </a:r>
          </a:p>
          <a:p>
            <a:pPr lvl="1">
              <a:lnSpc>
                <a:spcPct val="75000"/>
              </a:lnSpc>
              <a:defRPr/>
            </a:pPr>
            <a:r>
              <a:rPr lang="en-US" sz="1800" b="1" dirty="0" smtClean="0"/>
              <a:t>Karen Lambert </a:t>
            </a:r>
            <a:r>
              <a:rPr lang="en-US" sz="1800" dirty="0" smtClean="0"/>
              <a:t>(312) 755-5785, </a:t>
            </a:r>
            <a:r>
              <a:rPr lang="en-US" sz="1800" u="sng" dirty="0" smtClean="0">
                <a:solidFill>
                  <a:schemeClr val="accent1">
                    <a:lumMod val="50000"/>
                  </a:schemeClr>
                </a:solidFill>
                <a:hlinkClick r:id="rId4"/>
              </a:rPr>
              <a:t>kll@acgme.org</a:t>
            </a:r>
            <a:endParaRPr lang="en-US" sz="1800" u="sng" dirty="0" smtClean="0">
              <a:solidFill>
                <a:schemeClr val="accent1">
                  <a:lumMod val="50000"/>
                </a:schemeClr>
              </a:solidFill>
            </a:endParaRPr>
          </a:p>
          <a:p>
            <a:pPr>
              <a:lnSpc>
                <a:spcPct val="75000"/>
              </a:lnSpc>
              <a:buFontTx/>
              <a:buNone/>
              <a:defRPr/>
            </a:pPr>
            <a:endParaRPr lang="en-US" sz="2000" dirty="0" smtClean="0"/>
          </a:p>
          <a:p>
            <a:pPr>
              <a:lnSpc>
                <a:spcPct val="75000"/>
              </a:lnSpc>
              <a:defRPr/>
            </a:pPr>
            <a:r>
              <a:rPr lang="en-US" sz="2000" dirty="0" smtClean="0"/>
              <a:t>Questions related to PIF content: </a:t>
            </a:r>
          </a:p>
          <a:p>
            <a:pPr lvl="1">
              <a:lnSpc>
                <a:spcPct val="75000"/>
              </a:lnSpc>
              <a:defRPr/>
            </a:pPr>
            <a:r>
              <a:rPr lang="en-US" sz="1800" b="1" dirty="0" smtClean="0"/>
              <a:t>Danny Hart </a:t>
            </a:r>
            <a:r>
              <a:rPr lang="en-US" sz="1800" dirty="0" smtClean="0"/>
              <a:t>(312) 755-7440, </a:t>
            </a:r>
            <a:r>
              <a:rPr lang="en-US" sz="1800" u="sng" dirty="0" smtClean="0">
                <a:solidFill>
                  <a:schemeClr val="accent1">
                    <a:lumMod val="50000"/>
                  </a:schemeClr>
                </a:solidFill>
                <a:hlinkClick r:id="rId5"/>
              </a:rPr>
              <a:t>dhart@acgme.org</a:t>
            </a:r>
            <a:endParaRPr lang="en-US" sz="1800" u="sng" dirty="0" smtClean="0">
              <a:solidFill>
                <a:schemeClr val="accent1">
                  <a:lumMod val="50000"/>
                </a:schemeClr>
              </a:solidFill>
            </a:endParaRPr>
          </a:p>
          <a:p>
            <a:pPr lvl="1">
              <a:lnSpc>
                <a:spcPct val="75000"/>
              </a:lnSpc>
              <a:defRPr/>
            </a:pPr>
            <a:endParaRPr lang="en-US" sz="1800" dirty="0" smtClean="0"/>
          </a:p>
          <a:p>
            <a:pPr>
              <a:lnSpc>
                <a:spcPct val="75000"/>
              </a:lnSpc>
              <a:defRPr/>
            </a:pPr>
            <a:r>
              <a:rPr lang="en-US" sz="2000" dirty="0" smtClean="0"/>
              <a:t>Questions related to complement increases: </a:t>
            </a:r>
          </a:p>
          <a:p>
            <a:pPr lvl="1">
              <a:lnSpc>
                <a:spcPct val="75000"/>
              </a:lnSpc>
              <a:defRPr/>
            </a:pPr>
            <a:r>
              <a:rPr lang="en-US" sz="1800" b="1" dirty="0" smtClean="0"/>
              <a:t>Jessalynn Van Ausdall </a:t>
            </a:r>
            <a:r>
              <a:rPr lang="en-US" sz="1800" dirty="0" smtClean="0"/>
              <a:t>(312) 755-5784, </a:t>
            </a:r>
            <a:r>
              <a:rPr lang="en-US" sz="1800" u="sng" dirty="0" smtClean="0">
                <a:solidFill>
                  <a:schemeClr val="accent1">
                    <a:lumMod val="50000"/>
                  </a:schemeClr>
                </a:solidFill>
                <a:hlinkClick r:id="rId5"/>
              </a:rPr>
              <a:t>jvanausdall@acgme.org</a:t>
            </a:r>
            <a:endParaRPr lang="en-US" sz="1800" u="sng" dirty="0" smtClean="0">
              <a:solidFill>
                <a:schemeClr val="accent1">
                  <a:lumMod val="50000"/>
                </a:schemeClr>
              </a:solidFill>
            </a:endParaRPr>
          </a:p>
          <a:p>
            <a:pPr lvl="1">
              <a:lnSpc>
                <a:spcPct val="75000"/>
              </a:lnSpc>
              <a:defRPr/>
            </a:pPr>
            <a:endParaRPr lang="en-US" sz="1800" dirty="0" smtClean="0"/>
          </a:p>
          <a:p>
            <a:pPr>
              <a:lnSpc>
                <a:spcPct val="75000"/>
              </a:lnSpc>
              <a:defRPr/>
            </a:pPr>
            <a:r>
              <a:rPr lang="en-US" sz="2000" dirty="0" smtClean="0"/>
              <a:t>Questions related to the ADS/Technical problems with PIF: </a:t>
            </a:r>
          </a:p>
          <a:p>
            <a:pPr lvl="1">
              <a:lnSpc>
                <a:spcPct val="75000"/>
              </a:lnSpc>
              <a:defRPr/>
            </a:pPr>
            <a:r>
              <a:rPr lang="en-US" sz="1800" b="1" dirty="0" smtClean="0"/>
              <a:t>Raquel Eng </a:t>
            </a:r>
            <a:r>
              <a:rPr lang="en-US" sz="1800" dirty="0" smtClean="0"/>
              <a:t>(312) 755-7120,  </a:t>
            </a:r>
            <a:r>
              <a:rPr lang="en-US" sz="1800" u="sng" dirty="0" smtClean="0">
                <a:solidFill>
                  <a:schemeClr val="accent1">
                    <a:lumMod val="50000"/>
                  </a:schemeClr>
                </a:solidFill>
              </a:rPr>
              <a:t>reng@acgme.org</a:t>
            </a:r>
          </a:p>
          <a:p>
            <a:pPr lvl="1">
              <a:lnSpc>
                <a:spcPct val="75000"/>
              </a:lnSpc>
              <a:defRPr/>
            </a:pPr>
            <a:endParaRPr lang="en-US" sz="1800" dirty="0" smtClean="0"/>
          </a:p>
          <a:p>
            <a:pPr>
              <a:lnSpc>
                <a:spcPct val="75000"/>
              </a:lnSpc>
              <a:defRPr/>
            </a:pPr>
            <a:r>
              <a:rPr lang="en-US" sz="2000" dirty="0" smtClean="0"/>
              <a:t>Questions related to site visit: </a:t>
            </a:r>
          </a:p>
          <a:p>
            <a:pPr lvl="1">
              <a:lnSpc>
                <a:spcPct val="75000"/>
              </a:lnSpc>
              <a:defRPr/>
            </a:pPr>
            <a:r>
              <a:rPr lang="en-US" sz="1800" dirty="0" smtClean="0"/>
              <a:t> </a:t>
            </a:r>
            <a:r>
              <a:rPr lang="en-US" sz="1800" b="1" dirty="0" smtClean="0"/>
              <a:t>Ingrid Philibert</a:t>
            </a:r>
            <a:r>
              <a:rPr lang="en-US" sz="1800" dirty="0" smtClean="0"/>
              <a:t> (312) 755-5003,</a:t>
            </a:r>
            <a:r>
              <a:rPr lang="en-US" sz="1800" dirty="0" smtClean="0">
                <a:solidFill>
                  <a:schemeClr val="accent1">
                    <a:lumMod val="50000"/>
                  </a:schemeClr>
                </a:solidFill>
              </a:rPr>
              <a:t> </a:t>
            </a:r>
            <a:r>
              <a:rPr lang="en-US" sz="1800" u="sng" dirty="0" smtClean="0">
                <a:solidFill>
                  <a:schemeClr val="accent1">
                    <a:lumMod val="50000"/>
                  </a:schemeClr>
                </a:solidFill>
              </a:rPr>
              <a:t>iphilibert@acgme.org</a:t>
            </a:r>
          </a:p>
          <a:p>
            <a:pPr lvl="1">
              <a:lnSpc>
                <a:spcPct val="75000"/>
              </a:lnSpc>
              <a:defRPr/>
            </a:pPr>
            <a:r>
              <a:rPr lang="en-US" sz="1800" b="1" dirty="0" smtClean="0"/>
              <a:t>Jane Shapiro </a:t>
            </a:r>
            <a:r>
              <a:rPr lang="en-US" sz="1800" dirty="0" smtClean="0"/>
              <a:t>(312) 755-5015,</a:t>
            </a:r>
            <a:r>
              <a:rPr lang="en-US" sz="1800" dirty="0" smtClean="0">
                <a:solidFill>
                  <a:schemeClr val="accent5">
                    <a:lumMod val="50000"/>
                  </a:schemeClr>
                </a:solidFill>
              </a:rPr>
              <a:t> </a:t>
            </a:r>
            <a:r>
              <a:rPr lang="en-US" sz="1800" u="sng" dirty="0" smtClean="0">
                <a:solidFill>
                  <a:schemeClr val="accent1">
                    <a:lumMod val="50000"/>
                  </a:schemeClr>
                </a:solidFill>
              </a:rPr>
              <a:t>jshapiro@acgme.org</a:t>
            </a:r>
          </a:p>
          <a:p>
            <a:pPr lvl="1">
              <a:lnSpc>
                <a:spcPct val="75000"/>
              </a:lnSpc>
              <a:defRPr/>
            </a:pPr>
            <a:r>
              <a:rPr lang="en-US" sz="1800" b="1" dirty="0" smtClean="0"/>
              <a:t>Penny Lawrence </a:t>
            </a:r>
            <a:r>
              <a:rPr lang="en-US" sz="1800" dirty="0" smtClean="0"/>
              <a:t>(312) 755-5014, </a:t>
            </a:r>
            <a:r>
              <a:rPr lang="en-US" sz="1800" u="sng" dirty="0" smtClean="0">
                <a:solidFill>
                  <a:schemeClr val="accent1">
                    <a:lumMod val="50000"/>
                  </a:schemeClr>
                </a:solidFill>
                <a:hlinkClick r:id="rId6"/>
              </a:rPr>
              <a:t>pil@acgme.org</a:t>
            </a:r>
            <a:endParaRPr lang="en-US" sz="1800" u="sng" dirty="0" smtClean="0">
              <a:solidFill>
                <a:schemeClr val="accent1">
                  <a:lumMod val="50000"/>
                </a:schemeClr>
              </a:solidFill>
            </a:endParaRPr>
          </a:p>
          <a:p>
            <a:pPr lvl="1">
              <a:lnSpc>
                <a:spcPct val="75000"/>
              </a:lnSpc>
              <a:buFontTx/>
              <a:buNone/>
              <a:defRPr/>
            </a:pPr>
            <a:endParaRPr lang="en-US" sz="1800" dirty="0" smtClean="0"/>
          </a:p>
          <a:p>
            <a:pPr lvl="1">
              <a:lnSpc>
                <a:spcPct val="80000"/>
              </a:lnSpc>
              <a:buFontTx/>
              <a:buNone/>
              <a:defRPr/>
            </a:pPr>
            <a:endParaRPr lang="en-US" sz="1800" dirty="0" smtClean="0"/>
          </a:p>
          <a:p>
            <a:pPr lvl="1">
              <a:lnSpc>
                <a:spcPct val="80000"/>
              </a:lnSpc>
              <a:defRPr/>
            </a:pPr>
            <a:endParaRPr lang="en-US" sz="1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533400" y="384175"/>
            <a:ext cx="8229600" cy="987425"/>
          </a:xfrm>
        </p:spPr>
        <p:txBody>
          <a:bodyPr/>
          <a:lstStyle/>
          <a:p>
            <a:pPr algn="l" eaLnBrk="1" hangingPunct="1"/>
            <a:r>
              <a:rPr lang="en-US" sz="3200" i="1" smtClean="0"/>
              <a:t>Guidance on Interpretation of Common Program Requirements</a:t>
            </a:r>
          </a:p>
        </p:txBody>
      </p:sp>
      <p:sp>
        <p:nvSpPr>
          <p:cNvPr id="18435" name="Rectangle 3"/>
          <p:cNvSpPr>
            <a:spLocks noGrp="1" noChangeArrowheads="1"/>
          </p:cNvSpPr>
          <p:nvPr>
            <p:ph type="body" idx="4294967295"/>
          </p:nvPr>
        </p:nvSpPr>
        <p:spPr>
          <a:xfrm>
            <a:off x="528638" y="1671638"/>
            <a:ext cx="8229600" cy="4525962"/>
          </a:xfrm>
        </p:spPr>
        <p:txBody>
          <a:bodyPr/>
          <a:lstStyle/>
          <a:p>
            <a:pPr marL="609600" indent="-609600" eaLnBrk="1" hangingPunct="1"/>
            <a:r>
              <a:rPr lang="en-US" sz="2400" smtClean="0"/>
              <a:t>PD Guide to the Common Requirements: </a:t>
            </a:r>
            <a:r>
              <a:rPr lang="en-US" sz="2400" smtClean="0">
                <a:solidFill>
                  <a:srgbClr val="66CCFF"/>
                </a:solidFill>
                <a:hlinkClick r:id="rId3"/>
              </a:rPr>
              <a:t>http://www.acgme.org/acWebsite/navPages/nav_commonpr.asp</a:t>
            </a:r>
            <a:endParaRPr lang="en-US" sz="2400" smtClean="0">
              <a:solidFill>
                <a:srgbClr val="66CCFF"/>
              </a:solidFill>
            </a:endParaRPr>
          </a:p>
          <a:p>
            <a:pPr marL="609600" indent="-609600" eaLnBrk="1" hangingPunct="1"/>
            <a:r>
              <a:rPr lang="en-US" sz="2400" smtClean="0"/>
              <a:t>Provides PDs: </a:t>
            </a:r>
          </a:p>
          <a:p>
            <a:pPr marL="990600" lvl="1" indent="-533400" eaLnBrk="1" hangingPunct="1"/>
            <a:r>
              <a:rPr lang="en-US" sz="2400" smtClean="0"/>
              <a:t>Explanations of the intent of most of the common requirements (particularly competency-based)</a:t>
            </a:r>
          </a:p>
          <a:p>
            <a:pPr marL="990600" lvl="1" indent="-533400" eaLnBrk="1" hangingPunct="1"/>
            <a:r>
              <a:rPr lang="en-US" sz="2400" smtClean="0"/>
              <a:t>Suggestions for implementing requirements and types of documentation expected. </a:t>
            </a:r>
          </a:p>
          <a:p>
            <a:pPr marL="609600" indent="-609600" eaLnBrk="1" hangingPunct="1"/>
            <a:endParaRPr lang="en-US" sz="24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33400" y="382588"/>
            <a:ext cx="8229600" cy="990600"/>
          </a:xfrm>
        </p:spPr>
        <p:txBody>
          <a:bodyPr/>
          <a:lstStyle/>
          <a:p>
            <a:pPr algn="l" eaLnBrk="1" hangingPunct="1"/>
            <a:r>
              <a:rPr lang="en-US" sz="3600" i="1" smtClean="0"/>
              <a:t>Guidance on Interpretation of IM Program Requirements</a:t>
            </a:r>
            <a:endParaRPr lang="en-US" sz="3200" i="1" smtClean="0"/>
          </a:p>
        </p:txBody>
      </p:sp>
      <p:sp>
        <p:nvSpPr>
          <p:cNvPr id="19459" name="Rectangle 3"/>
          <p:cNvSpPr>
            <a:spLocks noGrp="1" noChangeArrowheads="1"/>
          </p:cNvSpPr>
          <p:nvPr>
            <p:ph type="body" idx="1"/>
          </p:nvPr>
        </p:nvSpPr>
        <p:spPr>
          <a:xfrm>
            <a:off x="228600" y="1524000"/>
            <a:ext cx="8529638" cy="4719638"/>
          </a:xfrm>
        </p:spPr>
        <p:txBody>
          <a:bodyPr/>
          <a:lstStyle/>
          <a:p>
            <a:pPr eaLnBrk="1" hangingPunct="1">
              <a:spcBef>
                <a:spcPct val="0"/>
              </a:spcBef>
            </a:pPr>
            <a:r>
              <a:rPr lang="en-US" sz="2400" smtClean="0"/>
              <a:t>FAQ contain clarification and interpretation of program requirements</a:t>
            </a:r>
          </a:p>
          <a:p>
            <a:pPr lvl="1" eaLnBrk="1" hangingPunct="1">
              <a:spcBef>
                <a:spcPct val="0"/>
              </a:spcBef>
            </a:pPr>
            <a:r>
              <a:rPr lang="en-US" sz="2000" smtClean="0"/>
              <a:t>Program Requirements are updated every 5-7 years, so, FAQs provide additional information quicker </a:t>
            </a:r>
          </a:p>
          <a:p>
            <a:pPr lvl="1" eaLnBrk="1" hangingPunct="1">
              <a:spcBef>
                <a:spcPct val="0"/>
              </a:spcBef>
            </a:pPr>
            <a:endParaRPr lang="en-US" sz="2000" smtClean="0"/>
          </a:p>
          <a:p>
            <a:pPr eaLnBrk="1" hangingPunct="1">
              <a:spcBef>
                <a:spcPct val="0"/>
              </a:spcBef>
            </a:pPr>
            <a:r>
              <a:rPr lang="en-US" sz="2400" smtClean="0"/>
              <a:t>Core IM FAQ  </a:t>
            </a:r>
            <a:r>
              <a:rPr lang="en-US" sz="1800" smtClean="0">
                <a:hlinkClick r:id="rId3"/>
              </a:rPr>
              <a:t>http://www.acgme.org/acWebsite/RRC_140/Internal_Medicine_Residency_Programs_FAQ.pdf</a:t>
            </a:r>
            <a:endParaRPr lang="en-US" sz="1800" smtClean="0"/>
          </a:p>
          <a:p>
            <a:pPr eaLnBrk="1" hangingPunct="1">
              <a:spcBef>
                <a:spcPct val="0"/>
              </a:spcBef>
            </a:pPr>
            <a:r>
              <a:rPr lang="en-US" sz="2400" smtClean="0"/>
              <a:t>General Subspecialty FAQ </a:t>
            </a:r>
            <a:r>
              <a:rPr lang="en-US" sz="1800" smtClean="0">
                <a:hlinkClick r:id="rId4"/>
              </a:rPr>
              <a:t>http://www.acgme.org/acWebsite/downloads/RRC_FAQ/General_Subspecialty_Fellowship_FAQs.pdf</a:t>
            </a:r>
            <a:endParaRPr lang="en-US" sz="1800" smtClean="0"/>
          </a:p>
          <a:p>
            <a:pPr eaLnBrk="1" hangingPunct="1">
              <a:spcBef>
                <a:spcPct val="0"/>
              </a:spcBef>
            </a:pPr>
            <a:r>
              <a:rPr lang="en-US" sz="2400" smtClean="0"/>
              <a:t>Specific Subspecialty FAQ</a:t>
            </a:r>
          </a:p>
          <a:p>
            <a:pPr eaLnBrk="1" hangingPunct="1">
              <a:spcBef>
                <a:spcPct val="0"/>
              </a:spcBef>
            </a:pPr>
            <a:endParaRPr lang="en-US" sz="1800" smtClean="0"/>
          </a:p>
          <a:p>
            <a:pPr lvl="1" eaLnBrk="1" hangingPunct="1">
              <a:spcBef>
                <a:spcPct val="0"/>
              </a:spcBef>
            </a:pPr>
            <a:endParaRPr lang="en-US" sz="2000" smtClean="0"/>
          </a:p>
          <a:p>
            <a:pPr lvl="1" eaLnBrk="1" hangingPunct="1">
              <a:spcBef>
                <a:spcPct val="0"/>
              </a:spcBef>
            </a:pPr>
            <a:endParaRPr lang="en-US" sz="1600" smtClean="0"/>
          </a:p>
          <a:p>
            <a:pPr eaLnBrk="1" hangingPunct="1">
              <a:spcBef>
                <a:spcPct val="0"/>
              </a:spcBef>
            </a:pPr>
            <a:endParaRPr lang="en-US" sz="24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533400" y="228600"/>
            <a:ext cx="8229600" cy="1066800"/>
          </a:xfrm>
        </p:spPr>
        <p:txBody>
          <a:bodyPr/>
          <a:lstStyle/>
          <a:p>
            <a:r>
              <a:rPr lang="en-US" i="1" dirty="0" smtClean="0"/>
              <a:t/>
            </a:r>
            <a:br>
              <a:rPr lang="en-US" i="1" dirty="0" smtClean="0"/>
            </a:br>
            <a:r>
              <a:rPr lang="en-US" i="1" dirty="0" smtClean="0"/>
              <a:t>New FAQ’s</a:t>
            </a:r>
            <a:br>
              <a:rPr lang="en-US" i="1" dirty="0" smtClean="0"/>
            </a:br>
            <a:endParaRPr lang="en-US" dirty="0" smtClean="0"/>
          </a:p>
        </p:txBody>
      </p:sp>
      <p:sp>
        <p:nvSpPr>
          <p:cNvPr id="20483" name="Content Placeholder 2"/>
          <p:cNvSpPr>
            <a:spLocks noGrp="1"/>
          </p:cNvSpPr>
          <p:nvPr>
            <p:ph idx="1"/>
          </p:nvPr>
        </p:nvSpPr>
        <p:spPr>
          <a:xfrm>
            <a:off x="228600" y="1524000"/>
            <a:ext cx="8915400" cy="5105400"/>
          </a:xfrm>
        </p:spPr>
        <p:txBody>
          <a:bodyPr/>
          <a:lstStyle/>
          <a:p>
            <a:pPr>
              <a:buFontTx/>
              <a:buNone/>
            </a:pPr>
            <a:r>
              <a:rPr lang="en-US" b="1" i="1" dirty="0" smtClean="0"/>
              <a:t>Use of Remote Site for Training</a:t>
            </a:r>
          </a:p>
          <a:p>
            <a:pPr>
              <a:buFontTx/>
              <a:buNone/>
            </a:pPr>
            <a:r>
              <a:rPr lang="en-US" sz="1800" b="1" i="1" dirty="0" smtClean="0"/>
              <a:t>Question: </a:t>
            </a:r>
            <a:r>
              <a:rPr lang="en-US" sz="1800" i="1" dirty="0" smtClean="0"/>
              <a:t>What are the RC’s expectations for programs w/ participating sites that are geographically distant from the primary teaching site?</a:t>
            </a:r>
            <a:endParaRPr lang="en-US" sz="1800" dirty="0" smtClean="0"/>
          </a:p>
          <a:p>
            <a:pPr>
              <a:buNone/>
            </a:pPr>
            <a:endParaRPr lang="en-US" b="1" i="1" dirty="0" smtClean="0"/>
          </a:p>
          <a:p>
            <a:pPr>
              <a:buNone/>
            </a:pPr>
            <a:r>
              <a:rPr lang="en-US" b="1" i="1" dirty="0" smtClean="0"/>
              <a:t>Interprofessional teams</a:t>
            </a:r>
          </a:p>
          <a:p>
            <a:pPr>
              <a:buNone/>
            </a:pPr>
            <a:r>
              <a:rPr lang="en-US" sz="1800" b="1" i="1" dirty="0" smtClean="0"/>
              <a:t>Question</a:t>
            </a:r>
            <a:r>
              <a:rPr lang="en-US" sz="1800" i="1" dirty="0" smtClean="0"/>
              <a:t>: Must every interprofessional team include representation from every profession listed in the requirement?</a:t>
            </a:r>
          </a:p>
          <a:p>
            <a:pPr>
              <a:buNone/>
            </a:pPr>
            <a:endParaRPr lang="en-US" sz="1800" i="1" dirty="0" smtClean="0"/>
          </a:p>
          <a:p>
            <a:pPr>
              <a:buNone/>
            </a:pPr>
            <a:r>
              <a:rPr lang="en-US" b="1" i="1" dirty="0" smtClean="0"/>
              <a:t>Evaluation of Faculty by Fellows</a:t>
            </a:r>
          </a:p>
          <a:p>
            <a:pPr>
              <a:buNone/>
            </a:pPr>
            <a:r>
              <a:rPr lang="en-US" sz="1800" b="1" i="1" dirty="0" smtClean="0"/>
              <a:t>Question: </a:t>
            </a:r>
            <a:r>
              <a:rPr lang="en-US" sz="1800" i="1" dirty="0" smtClean="0"/>
              <a:t>Are fellows expected to evaluate faculty at end of each rotation? What are the expectations?</a:t>
            </a:r>
          </a:p>
          <a:p>
            <a:pPr>
              <a:buNone/>
            </a:pPr>
            <a:endParaRPr lang="en-US" sz="1800" i="1" dirty="0" smtClean="0"/>
          </a:p>
          <a:p>
            <a:pPr>
              <a:buNone/>
            </a:pPr>
            <a:r>
              <a:rPr lang="en-US" dirty="0" smtClean="0"/>
              <a:t/>
            </a:r>
            <a:br>
              <a:rPr lang="en-US" dirty="0" smtClean="0"/>
            </a:b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533400" y="382588"/>
            <a:ext cx="8229600" cy="990600"/>
          </a:xfrm>
        </p:spPr>
        <p:txBody>
          <a:bodyPr/>
          <a:lstStyle/>
          <a:p>
            <a:pPr algn="l" eaLnBrk="1" hangingPunct="1"/>
            <a:r>
              <a:rPr lang="en-US" i="1" smtClean="0"/>
              <a:t>RRC-IM Newsletter</a:t>
            </a:r>
          </a:p>
        </p:txBody>
      </p:sp>
      <p:sp>
        <p:nvSpPr>
          <p:cNvPr id="23555" name="Rectangle 3"/>
          <p:cNvSpPr>
            <a:spLocks noGrp="1" noChangeArrowheads="1"/>
          </p:cNvSpPr>
          <p:nvPr>
            <p:ph type="body" idx="1"/>
          </p:nvPr>
        </p:nvSpPr>
        <p:spPr>
          <a:xfrm>
            <a:off x="528638" y="1671638"/>
            <a:ext cx="8229600" cy="4572000"/>
          </a:xfrm>
        </p:spPr>
        <p:txBody>
          <a:bodyPr/>
          <a:lstStyle/>
          <a:p>
            <a:pPr eaLnBrk="1" hangingPunct="1">
              <a:spcBef>
                <a:spcPct val="0"/>
              </a:spcBef>
            </a:pPr>
            <a:r>
              <a:rPr lang="en-US" sz="2400" smtClean="0"/>
              <a:t>Sent to all core, med-peds and subspecialty program directors, coordinators, and DIOs</a:t>
            </a:r>
          </a:p>
          <a:p>
            <a:pPr eaLnBrk="1" hangingPunct="1">
              <a:spcBef>
                <a:spcPct val="0"/>
              </a:spcBef>
            </a:pPr>
            <a:endParaRPr lang="en-US" sz="2400" smtClean="0"/>
          </a:p>
          <a:p>
            <a:pPr eaLnBrk="1" hangingPunct="1">
              <a:spcBef>
                <a:spcPct val="0"/>
              </a:spcBef>
            </a:pPr>
            <a:r>
              <a:rPr lang="en-US" sz="2400" smtClean="0"/>
              <a:t>Most recent newsletters:</a:t>
            </a:r>
            <a:endParaRPr lang="en-US" sz="2400" smtClean="0">
              <a:hlinkClick r:id="rId3"/>
            </a:endParaRPr>
          </a:p>
          <a:p>
            <a:pPr eaLnBrk="1" hangingPunct="1">
              <a:spcBef>
                <a:spcPct val="0"/>
              </a:spcBef>
              <a:buFontTx/>
              <a:buNone/>
            </a:pPr>
            <a:r>
              <a:rPr lang="en-US" sz="2400" smtClean="0">
                <a:hlinkClick r:id="rId3"/>
              </a:rPr>
              <a:t>http://www.acgme.org/acWebsite/RRC_140_news/Internal_Medicine_Newsletter_Jul11.pdf</a:t>
            </a:r>
          </a:p>
          <a:p>
            <a:pPr eaLnBrk="1" hangingPunct="1">
              <a:spcBef>
                <a:spcPct val="0"/>
              </a:spcBef>
              <a:buFontTx/>
              <a:buNone/>
            </a:pPr>
            <a:endParaRPr lang="en-US" sz="2400" smtClean="0">
              <a:hlinkClick r:id="rId3"/>
            </a:endParaRPr>
          </a:p>
          <a:p>
            <a:pPr eaLnBrk="1" hangingPunct="1">
              <a:spcBef>
                <a:spcPct val="0"/>
              </a:spcBef>
            </a:pPr>
            <a:r>
              <a:rPr lang="en-US" sz="2400" smtClean="0"/>
              <a:t>Highlights: </a:t>
            </a:r>
          </a:p>
          <a:p>
            <a:pPr lvl="1" eaLnBrk="1" hangingPunct="1">
              <a:spcBef>
                <a:spcPct val="0"/>
              </a:spcBef>
            </a:pPr>
            <a:r>
              <a:rPr lang="en-US" sz="2000" smtClean="0"/>
              <a:t>Definitions in New Common Program Requirements</a:t>
            </a:r>
          </a:p>
          <a:p>
            <a:pPr lvl="1" eaLnBrk="1" hangingPunct="1">
              <a:spcBef>
                <a:spcPct val="0"/>
              </a:spcBef>
            </a:pPr>
            <a:r>
              <a:rPr lang="en-US" sz="2000" smtClean="0"/>
              <a:t>Night Float / Night Medicine FAQ</a:t>
            </a:r>
          </a:p>
          <a:p>
            <a:pPr lvl="1" eaLnBrk="1" hangingPunct="1">
              <a:spcBef>
                <a:spcPct val="0"/>
              </a:spcBef>
            </a:pPr>
            <a:r>
              <a:rPr lang="en-US" sz="2000" smtClean="0"/>
              <a:t>Resident Survey used to identify programs w/ DH issues</a:t>
            </a:r>
          </a:p>
          <a:p>
            <a:pPr lvl="1" eaLnBrk="1" hangingPunct="1">
              <a:spcBef>
                <a:spcPct val="0"/>
              </a:spcBef>
            </a:pPr>
            <a:r>
              <a:rPr lang="en-US" sz="2000" smtClean="0"/>
              <a:t>Frequent citations for core and subs</a:t>
            </a:r>
          </a:p>
          <a:p>
            <a:pPr lvl="1" eaLnBrk="1" hangingPunct="1">
              <a:spcBef>
                <a:spcPct val="0"/>
              </a:spcBef>
            </a:pPr>
            <a:endParaRPr lang="en-US" sz="2000" smtClean="0"/>
          </a:p>
          <a:p>
            <a:pPr eaLnBrk="1" hangingPunct="1">
              <a:spcBef>
                <a:spcPct val="0"/>
              </a:spcBef>
            </a:pPr>
            <a:r>
              <a:rPr lang="en-US" sz="2400" smtClean="0"/>
              <a:t>Annual; but anticipate another newsletter by end of year. </a:t>
            </a:r>
          </a:p>
          <a:p>
            <a:pPr eaLnBrk="1" hangingPunct="1">
              <a:spcBef>
                <a:spcPct val="0"/>
              </a:spcBef>
            </a:pPr>
            <a:endParaRPr lang="en-US" sz="2400" smtClean="0"/>
          </a:p>
          <a:p>
            <a:pPr lvl="1" eaLnBrk="1" hangingPunct="1">
              <a:spcBef>
                <a:spcPct val="0"/>
              </a:spcBef>
              <a:buFontTx/>
              <a:buNone/>
            </a:pPr>
            <a:endParaRPr lang="en-US" sz="20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Disclosures</a:t>
            </a:r>
            <a:endParaRPr lang="en-US" dirty="0"/>
          </a:p>
        </p:txBody>
      </p:sp>
      <p:sp>
        <p:nvSpPr>
          <p:cNvPr id="4" name="Text Placeholder 3"/>
          <p:cNvSpPr>
            <a:spLocks noGrp="1"/>
          </p:cNvSpPr>
          <p:nvPr>
            <p:ph type="body" idx="1"/>
          </p:nvPr>
        </p:nvSpPr>
        <p:spPr/>
        <p:txBody>
          <a:bodyPr/>
          <a:lstStyle/>
          <a:p>
            <a:r>
              <a:rPr lang="en-US" dirty="0" smtClean="0"/>
              <a:t>Nothing to disclose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533400" y="533400"/>
            <a:ext cx="8229600" cy="838200"/>
          </a:xfrm>
        </p:spPr>
        <p:txBody>
          <a:bodyPr/>
          <a:lstStyle/>
          <a:p>
            <a:pPr algn="l"/>
            <a:r>
              <a:rPr lang="en-US" i="1" smtClean="0"/>
              <a:t>New Subspecialty PRs</a:t>
            </a:r>
          </a:p>
        </p:txBody>
      </p:sp>
      <p:sp>
        <p:nvSpPr>
          <p:cNvPr id="24579" name="Content Placeholder 2"/>
          <p:cNvSpPr>
            <a:spLocks noGrp="1"/>
          </p:cNvSpPr>
          <p:nvPr>
            <p:ph idx="1"/>
          </p:nvPr>
        </p:nvSpPr>
        <p:spPr>
          <a:xfrm>
            <a:off x="457200" y="1066800"/>
            <a:ext cx="8686800" cy="5059363"/>
          </a:xfrm>
        </p:spPr>
        <p:txBody>
          <a:bodyPr/>
          <a:lstStyle/>
          <a:p>
            <a:endParaRPr lang="en-US" sz="2800" dirty="0" smtClean="0"/>
          </a:p>
          <a:p>
            <a:r>
              <a:rPr lang="en-US" sz="2400" dirty="0" smtClean="0"/>
              <a:t>At Feb 2011ACGME </a:t>
            </a:r>
            <a:r>
              <a:rPr lang="en-US" sz="2400" dirty="0" err="1" smtClean="0"/>
              <a:t>mtg</a:t>
            </a:r>
            <a:r>
              <a:rPr lang="en-US" sz="2400" dirty="0" smtClean="0"/>
              <a:t>, Board approved revisions to subspecialty requirements in following areas: </a:t>
            </a:r>
          </a:p>
          <a:p>
            <a:pPr lvl="1"/>
            <a:r>
              <a:rPr lang="en-US" sz="2000" dirty="0" smtClean="0"/>
              <a:t>Cardio, CCEP, IC, </a:t>
            </a:r>
            <a:r>
              <a:rPr lang="en-US" sz="2000" b="1" dirty="0" smtClean="0"/>
              <a:t>Hem, Onc, Hem/Onc</a:t>
            </a:r>
            <a:r>
              <a:rPr lang="en-US" sz="2000" dirty="0" smtClean="0"/>
              <a:t>, GI, TH, Rheum, Endo, </a:t>
            </a:r>
            <a:r>
              <a:rPr lang="en-US" sz="2000" dirty="0" err="1" smtClean="0"/>
              <a:t>Nephro</a:t>
            </a:r>
            <a:r>
              <a:rPr lang="en-US" sz="2000" dirty="0" smtClean="0"/>
              <a:t>, ID, </a:t>
            </a:r>
            <a:r>
              <a:rPr lang="en-US" sz="2000" dirty="0" err="1" smtClean="0"/>
              <a:t>Pulm</a:t>
            </a:r>
            <a:r>
              <a:rPr lang="en-US" sz="2000" dirty="0" smtClean="0"/>
              <a:t>, </a:t>
            </a:r>
            <a:r>
              <a:rPr lang="en-US" sz="2000" dirty="0" err="1" smtClean="0"/>
              <a:t>Pulm</a:t>
            </a:r>
            <a:r>
              <a:rPr lang="en-US" sz="2000" dirty="0" smtClean="0"/>
              <a:t>/CCM, and Sleep Medicine were all approved and </a:t>
            </a:r>
            <a:r>
              <a:rPr lang="en-US" sz="2000" b="1" dirty="0" smtClean="0"/>
              <a:t>go into effect July 1, 2012</a:t>
            </a:r>
            <a:r>
              <a:rPr lang="en-US" sz="2000" dirty="0" smtClean="0"/>
              <a:t>.  </a:t>
            </a:r>
          </a:p>
          <a:p>
            <a:endParaRPr lang="en-US" sz="24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533400" y="304800"/>
            <a:ext cx="8228013" cy="1219200"/>
          </a:xfrm>
        </p:spPr>
        <p:txBody>
          <a:bodyPr/>
          <a:lstStyle/>
          <a:p>
            <a:r>
              <a:rPr lang="en-US" i="1" dirty="0" smtClean="0"/>
              <a:t>Deleted </a:t>
            </a:r>
            <a:r>
              <a:rPr lang="en-US" dirty="0" smtClean="0"/>
              <a:t>Program Requirements</a:t>
            </a:r>
          </a:p>
        </p:txBody>
      </p:sp>
      <p:sp>
        <p:nvSpPr>
          <p:cNvPr id="25603" name="Content Placeholder 2"/>
          <p:cNvSpPr>
            <a:spLocks noGrp="1"/>
          </p:cNvSpPr>
          <p:nvPr>
            <p:ph idx="1"/>
          </p:nvPr>
        </p:nvSpPr>
        <p:spPr>
          <a:xfrm>
            <a:off x="457200" y="1600200"/>
            <a:ext cx="8497888" cy="5029200"/>
          </a:xfrm>
        </p:spPr>
        <p:txBody>
          <a:bodyPr/>
          <a:lstStyle/>
          <a:p>
            <a:r>
              <a:rPr lang="en-US" sz="2800" dirty="0" smtClean="0"/>
              <a:t>Current “general requirements” were combined with individual subspecialty program requirements </a:t>
            </a:r>
            <a:endParaRPr lang="en-US" sz="2800" i="1" dirty="0" smtClean="0"/>
          </a:p>
          <a:p>
            <a:r>
              <a:rPr lang="en-US" sz="2800" dirty="0" smtClean="0"/>
              <a:t>Death reviews and autopsy reports – </a:t>
            </a:r>
            <a:r>
              <a:rPr lang="en-US" sz="2800" i="1" dirty="0" smtClean="0">
                <a:solidFill>
                  <a:schemeClr val="accent2"/>
                </a:solidFill>
              </a:rPr>
              <a:t>deleted</a:t>
            </a:r>
            <a:r>
              <a:rPr lang="en-US" sz="2800" dirty="0" smtClean="0">
                <a:solidFill>
                  <a:schemeClr val="accent2"/>
                </a:solidFill>
              </a:rPr>
              <a:t> </a:t>
            </a:r>
          </a:p>
          <a:p>
            <a:r>
              <a:rPr lang="en-US" sz="2800" dirty="0" smtClean="0"/>
              <a:t>Specifics of the written curriculum (teaching methods, reading lists, disease mix, etc) – </a:t>
            </a:r>
            <a:r>
              <a:rPr lang="en-US" sz="2800" i="1" dirty="0" smtClean="0">
                <a:solidFill>
                  <a:schemeClr val="accent2"/>
                </a:solidFill>
              </a:rPr>
              <a:t>deleted</a:t>
            </a:r>
            <a:r>
              <a:rPr lang="en-US" sz="2800" dirty="0" smtClean="0">
                <a:solidFill>
                  <a:schemeClr val="accent2"/>
                </a:solidFill>
              </a:rPr>
              <a:t> </a:t>
            </a:r>
          </a:p>
          <a:p>
            <a:r>
              <a:rPr lang="en-US" sz="2800" dirty="0" smtClean="0"/>
              <a:t>Teaching rounds of five hours a week – </a:t>
            </a:r>
            <a:r>
              <a:rPr lang="en-US" sz="2800" i="1" dirty="0" smtClean="0">
                <a:solidFill>
                  <a:schemeClr val="accent2"/>
                </a:solidFill>
              </a:rPr>
              <a:t>deleted </a:t>
            </a:r>
          </a:p>
          <a:p>
            <a:r>
              <a:rPr lang="en-US" sz="2800" dirty="0" smtClean="0"/>
              <a:t>Conference specificity (types and numbers of conferences per month) – </a:t>
            </a:r>
            <a:r>
              <a:rPr lang="en-US" sz="2800" i="1" dirty="0" smtClean="0">
                <a:solidFill>
                  <a:schemeClr val="accent2"/>
                </a:solidFill>
              </a:rPr>
              <a:t>deleted #s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533400" y="457200"/>
            <a:ext cx="8228013" cy="1066800"/>
          </a:xfrm>
        </p:spPr>
        <p:txBody>
          <a:bodyPr/>
          <a:lstStyle/>
          <a:p>
            <a:r>
              <a:rPr lang="en-US" smtClean="0"/>
              <a:t>Electronic Health Record</a:t>
            </a:r>
          </a:p>
        </p:txBody>
      </p:sp>
      <p:sp>
        <p:nvSpPr>
          <p:cNvPr id="29699" name="Content Placeholder 2"/>
          <p:cNvSpPr>
            <a:spLocks noGrp="1"/>
          </p:cNvSpPr>
          <p:nvPr>
            <p:ph idx="1"/>
          </p:nvPr>
        </p:nvSpPr>
        <p:spPr>
          <a:xfrm>
            <a:off x="304800" y="1447800"/>
            <a:ext cx="8610600" cy="5105400"/>
          </a:xfrm>
        </p:spPr>
        <p:txBody>
          <a:bodyPr/>
          <a:lstStyle/>
          <a:p>
            <a:pPr>
              <a:buFontTx/>
              <a:buNone/>
            </a:pPr>
            <a:r>
              <a:rPr lang="en-US" sz="2200" i="1" smtClean="0"/>
              <a:t>“</a:t>
            </a:r>
            <a:r>
              <a:rPr lang="en-US" sz="2200" i="1" smtClean="0">
                <a:solidFill>
                  <a:schemeClr val="accent2"/>
                </a:solidFill>
              </a:rPr>
              <a:t>Access to an electronic health record should be provided. In the absence of an existing electronic health record, institutions must demonstrate institutional commitment to its development, and progress towards its implementation;”</a:t>
            </a:r>
          </a:p>
          <a:p>
            <a:pPr>
              <a:buFontTx/>
              <a:buNone/>
            </a:pPr>
            <a:endParaRPr lang="en-US" sz="2200" smtClean="0"/>
          </a:p>
          <a:p>
            <a:pPr>
              <a:buFontTx/>
              <a:buNone/>
            </a:pPr>
            <a:r>
              <a:rPr lang="en-US" sz="2000" i="1" smtClean="0"/>
              <a:t>FAQ Question</a:t>
            </a:r>
            <a:r>
              <a:rPr lang="en-US" sz="2000" smtClean="0"/>
              <a:t> (to be posted):</a:t>
            </a:r>
            <a:r>
              <a:rPr lang="en-US" sz="2000" i="1" smtClean="0"/>
              <a:t> What does the Review Committee consider an example of an electronic health record (EHR)? </a:t>
            </a:r>
          </a:p>
          <a:p>
            <a:pPr>
              <a:buFontTx/>
              <a:buNone/>
            </a:pPr>
            <a:r>
              <a:rPr lang="en-US" sz="2000" smtClean="0"/>
              <a:t>Answer: Fellows are expected to have access to an EHR at least at one site used for clinical training. An EHR can include electronic notes, orders, and lab reporting. Such a system also facilitates data reporting regarding the care provided to a patient or a panel of patients. It may also include systems for enhancing the quality and safety of patient care. An EHR does not have to be present at all participating sites and does not have to be comprehensive. A system that simply reports lab or radiology results does not meet the definition of an EHR.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533400" y="533400"/>
            <a:ext cx="8228013" cy="838200"/>
          </a:xfrm>
        </p:spPr>
        <p:txBody>
          <a:bodyPr/>
          <a:lstStyle/>
          <a:p>
            <a:r>
              <a:rPr lang="en-US" smtClean="0"/>
              <a:t>Simulation</a:t>
            </a:r>
          </a:p>
        </p:txBody>
      </p:sp>
      <p:sp>
        <p:nvSpPr>
          <p:cNvPr id="30723" name="Content Placeholder 2"/>
          <p:cNvSpPr>
            <a:spLocks noGrp="1"/>
          </p:cNvSpPr>
          <p:nvPr>
            <p:ph idx="1"/>
          </p:nvPr>
        </p:nvSpPr>
        <p:spPr>
          <a:xfrm>
            <a:off x="381000" y="1676400"/>
            <a:ext cx="8228013" cy="4524375"/>
          </a:xfrm>
        </p:spPr>
        <p:txBody>
          <a:bodyPr/>
          <a:lstStyle/>
          <a:p>
            <a:pPr>
              <a:buFontTx/>
              <a:buNone/>
            </a:pPr>
            <a:r>
              <a:rPr lang="en-US" sz="2400" i="1" smtClean="0">
                <a:solidFill>
                  <a:schemeClr val="accent2"/>
                </a:solidFill>
              </a:rPr>
              <a:t>“Fellows must participate in training using simulation.”</a:t>
            </a:r>
          </a:p>
          <a:p>
            <a:pPr>
              <a:buFontTx/>
              <a:buNone/>
            </a:pPr>
            <a:endParaRPr lang="en-US" sz="2400" smtClean="0"/>
          </a:p>
          <a:p>
            <a:pPr>
              <a:buFontTx/>
              <a:buNone/>
            </a:pPr>
            <a:r>
              <a:rPr lang="en-US" sz="2000" i="1" smtClean="0"/>
              <a:t>FAQ Question (to be posted): What does the Review Committee consider as part of the range of simulation?</a:t>
            </a:r>
          </a:p>
          <a:p>
            <a:pPr>
              <a:buFontTx/>
              <a:buNone/>
            </a:pPr>
            <a:r>
              <a:rPr lang="en-US" sz="2000" smtClean="0"/>
              <a:t>Answer: The Review Committee does not expect each program to use a simulator or have a simulation center. Simulation means that learning about patient care occurs in a setting that does not include actual patients. This could include OSCEs, standardized patients, patient simulators, or electronic simulation of codes, procedures, and other clinical scenarios.</a:t>
            </a:r>
          </a:p>
          <a:p>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533400" y="533400"/>
            <a:ext cx="8228013" cy="838200"/>
          </a:xfrm>
        </p:spPr>
        <p:txBody>
          <a:bodyPr/>
          <a:lstStyle/>
          <a:p>
            <a:r>
              <a:rPr lang="en-US" smtClean="0"/>
              <a:t>PD salary support</a:t>
            </a:r>
          </a:p>
        </p:txBody>
      </p:sp>
      <p:sp>
        <p:nvSpPr>
          <p:cNvPr id="31747" name="Content Placeholder 2"/>
          <p:cNvSpPr>
            <a:spLocks noGrp="1"/>
          </p:cNvSpPr>
          <p:nvPr>
            <p:ph idx="1"/>
          </p:nvPr>
        </p:nvSpPr>
        <p:spPr>
          <a:xfrm>
            <a:off x="457200" y="1524000"/>
            <a:ext cx="8497888" cy="5334000"/>
          </a:xfrm>
        </p:spPr>
        <p:txBody>
          <a:bodyPr/>
          <a:lstStyle/>
          <a:p>
            <a:pPr>
              <a:buFontTx/>
              <a:buNone/>
            </a:pPr>
            <a:r>
              <a:rPr lang="en-US" sz="2400" smtClean="0"/>
              <a:t>“</a:t>
            </a:r>
            <a:r>
              <a:rPr lang="en-US" sz="2400" smtClean="0">
                <a:solidFill>
                  <a:schemeClr val="accent2"/>
                </a:solidFill>
              </a:rPr>
              <a:t>The sponsoring institution must: </a:t>
            </a:r>
            <a:r>
              <a:rPr lang="en-US" sz="2400" i="1" smtClean="0">
                <a:solidFill>
                  <a:schemeClr val="accent2"/>
                </a:solidFill>
              </a:rPr>
              <a:t>provide the program director with adequate salary support for the administrative activities of the fellowship. The program director must not be required to generate clinical or other income to provide this administrative support. This support should be 25-50% of the program director's salary, or protected time, depending on the size of the program.”</a:t>
            </a:r>
          </a:p>
          <a:p>
            <a:pPr>
              <a:buFontTx/>
              <a:buNone/>
            </a:pPr>
            <a:endParaRPr lang="en-US" sz="2400" i="1" smtClean="0">
              <a:solidFill>
                <a:schemeClr val="accent2"/>
              </a:solidFill>
            </a:endParaRPr>
          </a:p>
          <a:p>
            <a:pPr>
              <a:buFontTx/>
              <a:buNone/>
            </a:pPr>
            <a:r>
              <a:rPr lang="en-US" sz="2000" smtClean="0"/>
              <a:t>Rationale: The change is from a “suggested” to a “should” requirement. The RC-IM has long expected that sponsoring institutions provide adequate salary support for the program director. Adequate salary support for administration of the program enhances the program director’s ability to provide direct advocacy for the fellows’ learning experiences.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533400" y="381000"/>
            <a:ext cx="8228013" cy="1066800"/>
          </a:xfrm>
        </p:spPr>
        <p:txBody>
          <a:bodyPr/>
          <a:lstStyle/>
          <a:p>
            <a:r>
              <a:rPr lang="en-US" smtClean="0"/>
              <a:t>Associate PD</a:t>
            </a:r>
          </a:p>
        </p:txBody>
      </p:sp>
      <p:sp>
        <p:nvSpPr>
          <p:cNvPr id="32771" name="Content Placeholder 2"/>
          <p:cNvSpPr>
            <a:spLocks noGrp="1"/>
          </p:cNvSpPr>
          <p:nvPr>
            <p:ph idx="1"/>
          </p:nvPr>
        </p:nvSpPr>
        <p:spPr/>
        <p:txBody>
          <a:bodyPr/>
          <a:lstStyle/>
          <a:p>
            <a:pPr>
              <a:buFontTx/>
              <a:buNone/>
            </a:pPr>
            <a:r>
              <a:rPr lang="en-US" sz="2400" smtClean="0"/>
              <a:t>“</a:t>
            </a:r>
            <a:r>
              <a:rPr lang="en-US" sz="2400" i="1" smtClean="0">
                <a:solidFill>
                  <a:schemeClr val="accent2"/>
                </a:solidFill>
              </a:rPr>
              <a:t>Appointment of one KCF to be an associate program director is suggested.”</a:t>
            </a:r>
          </a:p>
          <a:p>
            <a:pPr>
              <a:buFontTx/>
              <a:buNone/>
            </a:pPr>
            <a:endParaRPr lang="en-US" sz="2400" smtClean="0"/>
          </a:p>
          <a:p>
            <a:pPr>
              <a:buFontTx/>
              <a:buNone/>
            </a:pPr>
            <a:r>
              <a:rPr lang="en-US" sz="2000" smtClean="0"/>
              <a:t>Rationale: This requirement is </a:t>
            </a:r>
            <a:r>
              <a:rPr lang="en-US" sz="2000" b="1" smtClean="0"/>
              <a:t>not</a:t>
            </a:r>
            <a:r>
              <a:rPr lang="en-US" sz="2000" smtClean="0"/>
              <a:t> mandatory; it appears as “is suggested.” It was added in response to suggestions from many program director groups to allow the program directors to delegate some of their many responsibilities to other key members within the program. </a:t>
            </a:r>
            <a:endParaRPr lang="en-US" sz="2000" i="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533400" y="457200"/>
            <a:ext cx="8228013" cy="990600"/>
          </a:xfrm>
        </p:spPr>
        <p:txBody>
          <a:bodyPr/>
          <a:lstStyle/>
          <a:p>
            <a:r>
              <a:rPr lang="en-US" smtClean="0"/>
              <a:t>KCF Scholarship</a:t>
            </a:r>
          </a:p>
        </p:txBody>
      </p:sp>
      <p:sp>
        <p:nvSpPr>
          <p:cNvPr id="34819" name="Content Placeholder 2"/>
          <p:cNvSpPr>
            <a:spLocks noGrp="1"/>
          </p:cNvSpPr>
          <p:nvPr>
            <p:ph idx="1"/>
          </p:nvPr>
        </p:nvSpPr>
        <p:spPr/>
        <p:txBody>
          <a:bodyPr/>
          <a:lstStyle/>
          <a:p>
            <a:pPr>
              <a:buFontTx/>
              <a:buNone/>
            </a:pPr>
            <a:r>
              <a:rPr lang="en-US" sz="2400" i="1" smtClean="0">
                <a:solidFill>
                  <a:schemeClr val="accent2"/>
                </a:solidFill>
              </a:rPr>
              <a:t>“ At least 50% of the KCF must demonstrate evidence of</a:t>
            </a:r>
            <a:r>
              <a:rPr lang="en-US" sz="2400" smtClean="0">
                <a:solidFill>
                  <a:schemeClr val="accent2"/>
                </a:solidFill>
              </a:rPr>
              <a:t> </a:t>
            </a:r>
            <a:r>
              <a:rPr lang="en-US" sz="2400" i="1" smtClean="0">
                <a:solidFill>
                  <a:schemeClr val="accent2"/>
                </a:solidFill>
              </a:rPr>
              <a:t>productivity in scholarship, specifically, peer-reviewed funding; publication of original research, review articles, editorials, or case reports in peer-reviewed journals; or chapters in textbooks.”</a:t>
            </a:r>
          </a:p>
          <a:p>
            <a:pPr>
              <a:buFontTx/>
              <a:buNone/>
            </a:pPr>
            <a:endParaRPr lang="en-US" sz="2400" i="1" smtClean="0">
              <a:solidFill>
                <a:schemeClr val="accent2"/>
              </a:solidFill>
            </a:endParaRPr>
          </a:p>
          <a:p>
            <a:pPr>
              <a:buFontTx/>
              <a:buNone/>
            </a:pPr>
            <a:r>
              <a:rPr lang="en-US" sz="2000" smtClean="0"/>
              <a:t>Rationale: This is in line with the Review Committee’s expectation that was highlighted in its August 2010 newsletter.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533400" y="609600"/>
            <a:ext cx="8228013" cy="762000"/>
          </a:xfrm>
        </p:spPr>
        <p:txBody>
          <a:bodyPr/>
          <a:lstStyle/>
          <a:p>
            <a:r>
              <a:rPr lang="en-US" smtClean="0"/>
              <a:t>KCF Evaluator</a:t>
            </a:r>
          </a:p>
        </p:txBody>
      </p:sp>
      <p:sp>
        <p:nvSpPr>
          <p:cNvPr id="35843" name="Content Placeholder 2"/>
          <p:cNvSpPr>
            <a:spLocks noGrp="1"/>
          </p:cNvSpPr>
          <p:nvPr>
            <p:ph idx="1"/>
          </p:nvPr>
        </p:nvSpPr>
        <p:spPr>
          <a:xfrm>
            <a:off x="304800" y="1447800"/>
            <a:ext cx="8497888" cy="4800600"/>
          </a:xfrm>
        </p:spPr>
        <p:txBody>
          <a:bodyPr/>
          <a:lstStyle/>
          <a:p>
            <a:pPr>
              <a:buFontTx/>
              <a:buNone/>
            </a:pPr>
            <a:r>
              <a:rPr lang="en-US" sz="2400" smtClean="0"/>
              <a:t>“</a:t>
            </a:r>
            <a:r>
              <a:rPr lang="en-US" sz="2400" i="1" smtClean="0">
                <a:solidFill>
                  <a:schemeClr val="accent2"/>
                </a:solidFill>
              </a:rPr>
              <a:t>At least one of the KCF must be knowledgeable in the evaluation and assessment of the ACGME competencies; and, spend significant time in the evaluation of fellows including the direct observation of fellows with patients.”</a:t>
            </a:r>
          </a:p>
          <a:p>
            <a:pPr>
              <a:buFontTx/>
              <a:buNone/>
            </a:pPr>
            <a:endParaRPr lang="en-US" sz="2400" i="1" smtClean="0">
              <a:solidFill>
                <a:schemeClr val="accent2"/>
              </a:solidFill>
            </a:endParaRPr>
          </a:p>
          <a:p>
            <a:pPr>
              <a:buFontTx/>
              <a:buNone/>
            </a:pPr>
            <a:r>
              <a:rPr lang="en-US" sz="2000" i="1" smtClean="0"/>
              <a:t>FAQ Question (to be posted): What is acceptable education for KCF who will serve as competency evaluators? </a:t>
            </a:r>
          </a:p>
          <a:p>
            <a:pPr>
              <a:buFontTx/>
              <a:buNone/>
            </a:pPr>
            <a:r>
              <a:rPr lang="en-US" sz="2000" smtClean="0"/>
              <a:t>Answer: These faculty must be knowledgeable in the evaluation and assessment of the ACGME competencies. This can be achieved through participation in workshops offered through program director groups, the ABIM, the  ACGME, or through local GME faculty development programs that focus on competency assessment. The evaluators are expected to have ongoing training in these areas.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84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533400" y="533400"/>
            <a:ext cx="8228013" cy="838200"/>
          </a:xfrm>
        </p:spPr>
        <p:txBody>
          <a:bodyPr/>
          <a:lstStyle/>
          <a:p>
            <a:r>
              <a:rPr lang="en-US" smtClean="0"/>
              <a:t>Conference Format</a:t>
            </a:r>
          </a:p>
        </p:txBody>
      </p:sp>
      <p:sp>
        <p:nvSpPr>
          <p:cNvPr id="36867" name="Content Placeholder 2"/>
          <p:cNvSpPr>
            <a:spLocks noGrp="1"/>
          </p:cNvSpPr>
          <p:nvPr>
            <p:ph idx="1"/>
          </p:nvPr>
        </p:nvSpPr>
        <p:spPr>
          <a:xfrm>
            <a:off x="381000" y="1524000"/>
            <a:ext cx="8763000" cy="5334000"/>
          </a:xfrm>
        </p:spPr>
        <p:txBody>
          <a:bodyPr/>
          <a:lstStyle/>
          <a:p>
            <a:pPr>
              <a:buFontTx/>
              <a:buNone/>
            </a:pPr>
            <a:r>
              <a:rPr lang="en-US" sz="2300" i="1" smtClean="0"/>
              <a:t>“</a:t>
            </a:r>
            <a:r>
              <a:rPr lang="en-US" sz="2300" i="1" smtClean="0">
                <a:solidFill>
                  <a:schemeClr val="accent2"/>
                </a:solidFill>
              </a:rPr>
              <a:t>The core curriculum must include a didactic program based upon the core knowledge content and areas defined as a fellow’s outcomes. </a:t>
            </a:r>
          </a:p>
          <a:p>
            <a:pPr>
              <a:buFontTx/>
              <a:buNone/>
            </a:pPr>
            <a:r>
              <a:rPr lang="en-US" sz="2300" i="1" smtClean="0">
                <a:solidFill>
                  <a:schemeClr val="accent2"/>
                </a:solidFill>
              </a:rPr>
              <a:t>The program must afford each fellow an opportunity to topics covered in conferences that he or she was unable to attend.</a:t>
            </a:r>
          </a:p>
          <a:p>
            <a:pPr>
              <a:buFontTx/>
              <a:buNone/>
            </a:pPr>
            <a:r>
              <a:rPr lang="en-US" sz="2300" i="1" smtClean="0">
                <a:solidFill>
                  <a:schemeClr val="accent2"/>
                </a:solidFill>
              </a:rPr>
              <a:t>Fellows must participate in clinical case conferences, journal clubs, research conferences and morbidity and mortality (or quality improvement) conferences. </a:t>
            </a:r>
          </a:p>
          <a:p>
            <a:pPr>
              <a:buFontTx/>
              <a:buNone/>
            </a:pPr>
            <a:r>
              <a:rPr lang="en-US" sz="2300" i="1" smtClean="0">
                <a:solidFill>
                  <a:schemeClr val="accent2"/>
                </a:solidFill>
              </a:rPr>
              <a:t>All required core conferences must have at least one faculty member present and must be scheduled as to ensure peer-peer and peer-faculty interaction.”</a:t>
            </a:r>
          </a:p>
          <a:p>
            <a:pPr>
              <a:buFontTx/>
              <a:buNone/>
            </a:pPr>
            <a:r>
              <a:rPr lang="en-US" sz="2000" smtClean="0"/>
              <a:t>Rationale: Not a new requirement but a modified one that provides programs with more flexibility.  Rigid requirements on frequency, numbers of conferences, etc are gone.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533400" y="533400"/>
            <a:ext cx="8228013" cy="838200"/>
          </a:xfrm>
        </p:spPr>
        <p:txBody>
          <a:bodyPr/>
          <a:lstStyle/>
          <a:p>
            <a:r>
              <a:rPr lang="en-US" smtClean="0"/>
              <a:t>Practice Management</a:t>
            </a:r>
          </a:p>
        </p:txBody>
      </p:sp>
      <p:sp>
        <p:nvSpPr>
          <p:cNvPr id="33795" name="Content Placeholder 2"/>
          <p:cNvSpPr>
            <a:spLocks noGrp="1"/>
          </p:cNvSpPr>
          <p:nvPr>
            <p:ph idx="1"/>
          </p:nvPr>
        </p:nvSpPr>
        <p:spPr>
          <a:xfrm>
            <a:off x="381000" y="1524000"/>
            <a:ext cx="8229600" cy="4525963"/>
          </a:xfrm>
        </p:spPr>
        <p:txBody>
          <a:bodyPr/>
          <a:lstStyle/>
          <a:p>
            <a:pPr>
              <a:buFontTx/>
              <a:buNone/>
            </a:pPr>
            <a:r>
              <a:rPr lang="en-US" sz="2400" i="1" dirty="0" smtClean="0">
                <a:solidFill>
                  <a:schemeClr val="accent2"/>
                </a:solidFill>
              </a:rPr>
              <a:t>“Fellows must receive </a:t>
            </a:r>
            <a:r>
              <a:rPr lang="en-US" sz="2400" b="1" i="1" dirty="0" smtClean="0">
                <a:solidFill>
                  <a:schemeClr val="accent2"/>
                </a:solidFill>
              </a:rPr>
              <a:t>instruction in practice management </a:t>
            </a:r>
            <a:r>
              <a:rPr lang="en-US" sz="2400" i="1" dirty="0" smtClean="0">
                <a:solidFill>
                  <a:schemeClr val="accent2"/>
                </a:solidFill>
              </a:rPr>
              <a:t>relevant to their subspecialty.”</a:t>
            </a:r>
          </a:p>
          <a:p>
            <a:pPr>
              <a:buFontTx/>
              <a:buNone/>
            </a:pPr>
            <a:endParaRPr lang="en-US" sz="2400" i="1" dirty="0" smtClean="0"/>
          </a:p>
          <a:p>
            <a:pPr>
              <a:buFontTx/>
              <a:buNone/>
            </a:pPr>
            <a:r>
              <a:rPr lang="en-US" sz="2000" i="1" dirty="0" smtClean="0"/>
              <a:t>FAQ Question (to be posted): What constitutes adequate instruction in practice management?</a:t>
            </a:r>
          </a:p>
          <a:p>
            <a:pPr>
              <a:buFontTx/>
              <a:buNone/>
            </a:pPr>
            <a:r>
              <a:rPr lang="en-US" sz="2000" dirty="0" smtClean="0"/>
              <a:t>Answer: Instruction in practice management includes the organization and financing of clinical practice including personnel and business management, scheduling, billing and coding procedures, telephone and telemedicine management, and maintenance of an appropriate confidential patient record system. Programs can comply with this requirement by developing/implementing a lecture series related to this topic.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33400" y="381000"/>
            <a:ext cx="8229600" cy="987425"/>
          </a:xfrm>
        </p:spPr>
        <p:txBody>
          <a:bodyPr/>
          <a:lstStyle/>
          <a:p>
            <a:pPr algn="l" eaLnBrk="1" hangingPunct="1"/>
            <a:r>
              <a:rPr lang="en-US" sz="3600" smtClean="0"/>
              <a:t>Table of Contents  </a:t>
            </a:r>
          </a:p>
        </p:txBody>
      </p:sp>
      <p:sp>
        <p:nvSpPr>
          <p:cNvPr id="10243" name="Rectangle 3"/>
          <p:cNvSpPr>
            <a:spLocks noGrp="1" noChangeArrowheads="1"/>
          </p:cNvSpPr>
          <p:nvPr>
            <p:ph idx="1"/>
          </p:nvPr>
        </p:nvSpPr>
        <p:spPr>
          <a:xfrm>
            <a:off x="530225" y="1673225"/>
            <a:ext cx="8229600" cy="4525963"/>
          </a:xfrm>
        </p:spPr>
        <p:txBody>
          <a:bodyPr/>
          <a:lstStyle/>
          <a:p>
            <a:pPr eaLnBrk="1" hangingPunct="1"/>
            <a:r>
              <a:rPr lang="en-US" sz="2800" smtClean="0"/>
              <a:t>General Description of the RRC-IM</a:t>
            </a:r>
          </a:p>
          <a:p>
            <a:pPr eaLnBrk="1" hangingPunct="1"/>
            <a:r>
              <a:rPr lang="en-US" sz="2800" smtClean="0"/>
              <a:t>Summary of Actions Taken in 2010</a:t>
            </a:r>
          </a:p>
          <a:p>
            <a:pPr eaLnBrk="1" hangingPunct="1"/>
            <a:r>
              <a:rPr lang="en-US" sz="2800" smtClean="0"/>
              <a:t>Frequent Citations</a:t>
            </a:r>
          </a:p>
          <a:p>
            <a:pPr eaLnBrk="1" hangingPunct="1"/>
            <a:r>
              <a:rPr lang="en-US" sz="2800" smtClean="0"/>
              <a:t>Guidance on Compliance with Requirements</a:t>
            </a:r>
          </a:p>
          <a:p>
            <a:pPr eaLnBrk="1" hangingPunct="1"/>
            <a:r>
              <a:rPr lang="en-US" sz="2800" smtClean="0"/>
              <a:t>New Subspecialty Requirements</a:t>
            </a:r>
          </a:p>
          <a:p>
            <a:pPr eaLnBrk="1" hangingPunct="1"/>
            <a:r>
              <a:rPr lang="en-US" sz="2800" smtClean="0"/>
              <a:t>New Practices with Site Visits</a:t>
            </a:r>
          </a:p>
          <a:p>
            <a:pPr eaLnBrk="1" hangingPunct="1"/>
            <a:r>
              <a:rPr lang="en-US" sz="2800" smtClean="0"/>
              <a:t>Resident Survey</a:t>
            </a:r>
          </a:p>
          <a:p>
            <a:pPr eaLnBrk="1" hangingPunct="1"/>
            <a:r>
              <a:rPr lang="en-US" sz="2800" smtClean="0"/>
              <a:t>Next Accreditation System</a:t>
            </a:r>
          </a:p>
          <a:p>
            <a:pPr eaLnBrk="1" hangingPunct="1"/>
            <a:endParaRPr lang="en-US" sz="2800" smtClean="0"/>
          </a:p>
          <a:p>
            <a:pPr eaLnBrk="1" hangingPunct="1">
              <a:buFontTx/>
              <a:buNone/>
            </a:pPr>
            <a:endParaRPr lang="en-US" sz="2800" smtClean="0"/>
          </a:p>
          <a:p>
            <a:pPr eaLnBrk="1" hangingPunct="1"/>
            <a:endParaRPr lang="en-US" sz="2800" smtClean="0"/>
          </a:p>
          <a:p>
            <a:pPr eaLnBrk="1" hangingPunct="1">
              <a:buFontTx/>
              <a:buNone/>
            </a:pPr>
            <a:endParaRPr lang="en-US" sz="28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533400" y="457200"/>
            <a:ext cx="8228013" cy="914400"/>
          </a:xfrm>
        </p:spPr>
        <p:txBody>
          <a:bodyPr/>
          <a:lstStyle/>
          <a:p>
            <a:r>
              <a:rPr lang="en-US" smtClean="0"/>
              <a:t>Multisource Evaluation</a:t>
            </a:r>
          </a:p>
        </p:txBody>
      </p:sp>
      <p:sp>
        <p:nvSpPr>
          <p:cNvPr id="34819" name="Content Placeholder 2"/>
          <p:cNvSpPr>
            <a:spLocks noGrp="1"/>
          </p:cNvSpPr>
          <p:nvPr>
            <p:ph idx="1"/>
          </p:nvPr>
        </p:nvSpPr>
        <p:spPr>
          <a:xfrm>
            <a:off x="304800" y="1447800"/>
            <a:ext cx="8839200" cy="4648200"/>
          </a:xfrm>
        </p:spPr>
        <p:txBody>
          <a:bodyPr/>
          <a:lstStyle/>
          <a:p>
            <a:pPr>
              <a:buFontTx/>
              <a:buNone/>
            </a:pPr>
            <a:r>
              <a:rPr lang="en-US" sz="2400" i="1" dirty="0" smtClean="0">
                <a:solidFill>
                  <a:schemeClr val="accent2"/>
                </a:solidFill>
              </a:rPr>
              <a:t>“The program must use both direct observation and multi-source evaluation, including patients, peers and non-physician team members, to assess fellow performance in: Interpersonal communication, Professionalism and System-Based Practice.”</a:t>
            </a:r>
            <a:r>
              <a:rPr lang="en-US" sz="2400" i="1" dirty="0" smtClean="0"/>
              <a:t> </a:t>
            </a:r>
          </a:p>
          <a:p>
            <a:pPr>
              <a:buFontTx/>
              <a:buNone/>
            </a:pPr>
            <a:r>
              <a:rPr lang="en-US" sz="2000" i="1" dirty="0" smtClean="0"/>
              <a:t>FAQ Question: What is expected for multi-source evaluation  of fellows?</a:t>
            </a:r>
          </a:p>
          <a:p>
            <a:pPr>
              <a:buFontTx/>
              <a:buNone/>
            </a:pPr>
            <a:endParaRPr lang="en-US" sz="2000" dirty="0" smtClean="0"/>
          </a:p>
          <a:p>
            <a:pPr>
              <a:buFontTx/>
              <a:buNone/>
            </a:pPr>
            <a:r>
              <a:rPr lang="en-US" sz="2000" dirty="0" smtClean="0"/>
              <a:t>Answer: Multi-source evaluations are important in the assessment for several competencies.  The goal is to obtain feedback from multiple evaluators who interact with the fellow being assessed. These must include </a:t>
            </a:r>
            <a:r>
              <a:rPr lang="en-US" sz="2000" u="sng" dirty="0" smtClean="0"/>
              <a:t>at least </a:t>
            </a:r>
            <a:r>
              <a:rPr lang="en-US" sz="2000" b="1" u="sng" dirty="0" smtClean="0"/>
              <a:t>patients</a:t>
            </a:r>
            <a:r>
              <a:rPr lang="en-US" sz="2000" u="sng" dirty="0" smtClean="0"/>
              <a:t>, peers, and non-physician team members (nurses, clerical staff, therapists, etc.)</a:t>
            </a:r>
            <a:r>
              <a:rPr lang="en-US" sz="2000" dirty="0" smtClean="0"/>
              <a:t>. Forms distributed to these individuals do not have to ask each the same items, but should reflect the same general domain(s) being assessed (e.g., interpersonal and communication skills, professionalism, systems-based practice).</a:t>
            </a:r>
          </a:p>
          <a:p>
            <a:pPr>
              <a:buFontTx/>
              <a:buNone/>
            </a:pPr>
            <a:endParaRPr lang="en-US" sz="2400" i="1"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533400" y="381000"/>
            <a:ext cx="8229600" cy="990600"/>
          </a:xfrm>
        </p:spPr>
        <p:txBody>
          <a:bodyPr/>
          <a:lstStyle/>
          <a:p>
            <a:r>
              <a:rPr lang="en-US" smtClean="0"/>
              <a:t>ABIM take </a:t>
            </a:r>
            <a:r>
              <a:rPr lang="en-US" i="1" smtClean="0"/>
              <a:t>and</a:t>
            </a:r>
            <a:r>
              <a:rPr lang="en-US" smtClean="0"/>
              <a:t> pass rate</a:t>
            </a:r>
            <a:endParaRPr lang="en-US" i="1" smtClean="0"/>
          </a:p>
        </p:txBody>
      </p:sp>
      <p:sp>
        <p:nvSpPr>
          <p:cNvPr id="35843" name="Content Placeholder 2"/>
          <p:cNvSpPr>
            <a:spLocks noGrp="1"/>
          </p:cNvSpPr>
          <p:nvPr>
            <p:ph idx="1"/>
          </p:nvPr>
        </p:nvSpPr>
        <p:spPr>
          <a:xfrm>
            <a:off x="457200" y="1447800"/>
            <a:ext cx="8382000" cy="4876800"/>
          </a:xfrm>
        </p:spPr>
        <p:txBody>
          <a:bodyPr/>
          <a:lstStyle/>
          <a:p>
            <a:pPr>
              <a:spcBef>
                <a:spcPct val="0"/>
              </a:spcBef>
              <a:buFontTx/>
              <a:buNone/>
            </a:pPr>
            <a:r>
              <a:rPr lang="en-US" sz="2400" i="1" dirty="0" smtClean="0">
                <a:solidFill>
                  <a:schemeClr val="accent2"/>
                </a:solidFill>
              </a:rPr>
              <a:t>At least </a:t>
            </a:r>
            <a:r>
              <a:rPr lang="en-US" sz="2400" b="1" i="1" dirty="0" smtClean="0">
                <a:solidFill>
                  <a:schemeClr val="accent2"/>
                </a:solidFill>
              </a:rPr>
              <a:t>80% </a:t>
            </a:r>
            <a:r>
              <a:rPr lang="en-US" sz="2400" i="1" dirty="0" smtClean="0">
                <a:solidFill>
                  <a:schemeClr val="accent2"/>
                </a:solidFill>
              </a:rPr>
              <a:t>of those fellows, eligible to take the certifying examination, completing their training in the program for the </a:t>
            </a:r>
            <a:r>
              <a:rPr lang="en-US" sz="2400" b="1" i="1" dirty="0" smtClean="0">
                <a:solidFill>
                  <a:schemeClr val="accent2"/>
                </a:solidFill>
              </a:rPr>
              <a:t>most recent five-year period </a:t>
            </a:r>
            <a:r>
              <a:rPr lang="en-US" sz="2400" i="1" dirty="0" smtClean="0">
                <a:solidFill>
                  <a:schemeClr val="accent2"/>
                </a:solidFill>
              </a:rPr>
              <a:t>should have taken the certifying examination. </a:t>
            </a:r>
          </a:p>
          <a:p>
            <a:pPr>
              <a:spcBef>
                <a:spcPct val="0"/>
              </a:spcBef>
              <a:buFontTx/>
              <a:buNone/>
            </a:pPr>
            <a:endParaRPr lang="en-US" sz="2400" i="1" dirty="0" smtClean="0">
              <a:solidFill>
                <a:schemeClr val="accent2"/>
              </a:solidFill>
            </a:endParaRPr>
          </a:p>
          <a:p>
            <a:pPr>
              <a:spcBef>
                <a:spcPct val="0"/>
              </a:spcBef>
              <a:buFontTx/>
              <a:buNone/>
            </a:pPr>
            <a:r>
              <a:rPr lang="en-US" sz="2400" i="1" dirty="0" smtClean="0">
                <a:solidFill>
                  <a:schemeClr val="accent2"/>
                </a:solidFill>
              </a:rPr>
              <a:t>A program’s graduates should achieve a </a:t>
            </a:r>
            <a:r>
              <a:rPr lang="en-US" sz="2400" b="1" i="1" dirty="0" smtClean="0">
                <a:solidFill>
                  <a:schemeClr val="accent2"/>
                </a:solidFill>
              </a:rPr>
              <a:t>pass rate </a:t>
            </a:r>
            <a:r>
              <a:rPr lang="en-US" sz="2400" i="1" dirty="0" smtClean="0">
                <a:solidFill>
                  <a:schemeClr val="accent2"/>
                </a:solidFill>
              </a:rPr>
              <a:t>on the certifying examination of the ABIM of at least </a:t>
            </a:r>
            <a:r>
              <a:rPr lang="en-US" sz="2400" b="1" i="1" dirty="0" smtClean="0">
                <a:solidFill>
                  <a:schemeClr val="accent2"/>
                </a:solidFill>
              </a:rPr>
              <a:t>80%</a:t>
            </a:r>
            <a:r>
              <a:rPr lang="en-US" sz="2400" i="1" dirty="0" smtClean="0">
                <a:solidFill>
                  <a:schemeClr val="accent2"/>
                </a:solidFill>
              </a:rPr>
              <a:t> for first-time takers of the examination in the most recently defined five-year period. </a:t>
            </a:r>
          </a:p>
          <a:p>
            <a:pPr>
              <a:buFontTx/>
              <a:buNone/>
            </a:pPr>
            <a:endParaRPr lang="en-US" sz="2400" dirty="0" smtClean="0">
              <a:solidFill>
                <a:schemeClr val="accent2"/>
              </a:solidFill>
            </a:endParaRPr>
          </a:p>
          <a:p>
            <a:pPr>
              <a:buFontTx/>
              <a:buNone/>
            </a:pPr>
            <a:endParaRPr lang="en-US" sz="2400" dirty="0" smtClean="0"/>
          </a:p>
          <a:p>
            <a:pPr>
              <a:buFontTx/>
              <a:buNone/>
            </a:pPr>
            <a:endParaRPr lang="en-US" sz="2400" dirty="0" smtClean="0">
              <a:solidFill>
                <a:schemeClr val="accent2"/>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533400" y="304800"/>
            <a:ext cx="8229600" cy="990600"/>
          </a:xfrm>
        </p:spPr>
        <p:txBody>
          <a:bodyPr/>
          <a:lstStyle/>
          <a:p>
            <a:pPr algn="l"/>
            <a:r>
              <a:rPr lang="en-US" i="1" smtClean="0"/>
              <a:t>Site Visit: </a:t>
            </a:r>
            <a:br>
              <a:rPr lang="en-US" i="1" smtClean="0"/>
            </a:br>
            <a:r>
              <a:rPr lang="en-US" i="1" smtClean="0"/>
              <a:t>Newer Practice for Fellow Input</a:t>
            </a:r>
          </a:p>
        </p:txBody>
      </p:sp>
      <p:sp>
        <p:nvSpPr>
          <p:cNvPr id="36867" name="Content Placeholder 2"/>
          <p:cNvSpPr>
            <a:spLocks noGrp="1"/>
          </p:cNvSpPr>
          <p:nvPr>
            <p:ph idx="1"/>
          </p:nvPr>
        </p:nvSpPr>
        <p:spPr>
          <a:xfrm>
            <a:off x="304800" y="1600200"/>
            <a:ext cx="8839200" cy="4525963"/>
          </a:xfrm>
        </p:spPr>
        <p:txBody>
          <a:bodyPr/>
          <a:lstStyle/>
          <a:p>
            <a:r>
              <a:rPr lang="en-US" sz="2400" smtClean="0">
                <a:ea typeface="Calibri" pitchFamily="34" charset="0"/>
                <a:cs typeface="Arial" charset="0"/>
              </a:rPr>
              <a:t>Implemented in 2010, residents in programs undergoing a site visit are asked to submit a consensus </a:t>
            </a:r>
            <a:r>
              <a:rPr lang="en-US" sz="2400" i="1" smtClean="0">
                <a:solidFill>
                  <a:schemeClr val="accent2"/>
                </a:solidFill>
                <a:ea typeface="Calibri" pitchFamily="34" charset="0"/>
                <a:cs typeface="Arial" charset="0"/>
              </a:rPr>
              <a:t>list of five program strengths and opportunities for improvement directly to the assigned field staff representative.  </a:t>
            </a:r>
            <a:r>
              <a:rPr lang="en-US" sz="2400" i="1" smtClean="0">
                <a:solidFill>
                  <a:schemeClr val="accent2"/>
                </a:solidFill>
                <a:ea typeface="Calibri" pitchFamily="34" charset="0"/>
                <a:cs typeface="Times New Roman" pitchFamily="18" charset="0"/>
              </a:rPr>
              <a:t> </a:t>
            </a:r>
          </a:p>
          <a:p>
            <a:r>
              <a:rPr lang="en-US" sz="2400" smtClean="0">
                <a:ea typeface="Calibri" pitchFamily="34" charset="0"/>
                <a:cs typeface="Arial" charset="0"/>
              </a:rPr>
              <a:t>The list is held confidential – residents are asked to e-mail it to the field representative, or bring it to the site visit interview.</a:t>
            </a:r>
          </a:p>
          <a:p>
            <a:r>
              <a:rPr lang="en-US" sz="2400" smtClean="0">
                <a:ea typeface="Calibri" pitchFamily="34" charset="0"/>
                <a:cs typeface="Arial" charset="0"/>
              </a:rPr>
              <a:t>The information offers site visitors insight into residents’ unique perspective on their program and the accreditation standards.  </a:t>
            </a:r>
          </a:p>
          <a:p>
            <a:pPr>
              <a:buFontTx/>
              <a:buNone/>
            </a:pPr>
            <a:endParaRPr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533400" y="382588"/>
            <a:ext cx="8229600" cy="990600"/>
          </a:xfrm>
        </p:spPr>
        <p:txBody>
          <a:bodyPr/>
          <a:lstStyle/>
          <a:p>
            <a:pPr algn="l" eaLnBrk="1" hangingPunct="1"/>
            <a:r>
              <a:rPr lang="en-US" sz="3600" i="1" smtClean="0"/>
              <a:t>Site Visit</a:t>
            </a:r>
            <a:br>
              <a:rPr lang="en-US" sz="3600" i="1" smtClean="0"/>
            </a:br>
            <a:r>
              <a:rPr lang="en-US" sz="3600" i="1" smtClean="0"/>
              <a:t>Use of “Tracer Method”</a:t>
            </a:r>
            <a:endParaRPr lang="en-US" sz="3200" i="1" smtClean="0"/>
          </a:p>
        </p:txBody>
      </p:sp>
      <p:sp>
        <p:nvSpPr>
          <p:cNvPr id="37891" name="Rectangle 3"/>
          <p:cNvSpPr>
            <a:spLocks noGrp="1" noChangeArrowheads="1"/>
          </p:cNvSpPr>
          <p:nvPr>
            <p:ph type="body" idx="1"/>
          </p:nvPr>
        </p:nvSpPr>
        <p:spPr>
          <a:xfrm>
            <a:off x="228600" y="1524000"/>
            <a:ext cx="8529638" cy="4719638"/>
          </a:xfrm>
        </p:spPr>
        <p:txBody>
          <a:bodyPr/>
          <a:lstStyle/>
          <a:p>
            <a:pPr eaLnBrk="1" hangingPunct="1">
              <a:spcBef>
                <a:spcPct val="0"/>
              </a:spcBef>
            </a:pPr>
            <a:r>
              <a:rPr lang="en-US" sz="2400" smtClean="0"/>
              <a:t>Site Visit letters announcing site visits post July 1 have language about  “Tracer Method” being used during the site visit.</a:t>
            </a:r>
          </a:p>
          <a:p>
            <a:pPr eaLnBrk="1" hangingPunct="1">
              <a:spcBef>
                <a:spcPct val="0"/>
              </a:spcBef>
            </a:pPr>
            <a:endParaRPr lang="en-US" sz="2400" smtClean="0"/>
          </a:p>
          <a:p>
            <a:pPr lvl="1" eaLnBrk="1" hangingPunct="1">
              <a:spcBef>
                <a:spcPct val="0"/>
              </a:spcBef>
              <a:buFontTx/>
              <a:buNone/>
            </a:pPr>
            <a:r>
              <a:rPr lang="en-US" sz="2000" i="1" smtClean="0">
                <a:solidFill>
                  <a:schemeClr val="accent2"/>
                </a:solidFill>
              </a:rPr>
              <a:t>    “Use of this approach by the ACGME field staff is intended to shift the emphasis of the site visit from the review of policies and documentation to actual processes and functions to which the policies pertain. It also seeks to promote an enhanced focus on programs’ continuous improvement efforts.”</a:t>
            </a:r>
          </a:p>
          <a:p>
            <a:pPr eaLnBrk="1" hangingPunct="1">
              <a:spcBef>
                <a:spcPct val="0"/>
              </a:spcBef>
            </a:pPr>
            <a:endParaRPr lang="en-US" sz="2000" smtClean="0"/>
          </a:p>
          <a:p>
            <a:pPr eaLnBrk="1" hangingPunct="1">
              <a:spcBef>
                <a:spcPct val="0"/>
              </a:spcBef>
            </a:pPr>
            <a:r>
              <a:rPr lang="en-US" sz="2400" smtClean="0">
                <a:hlinkClick r:id="rId3"/>
              </a:rPr>
              <a:t>http://www.acgme.org/acWebsite/bulletin-e/Ebulletin0711_final.pdf</a:t>
            </a:r>
            <a:endParaRPr lang="en-US" sz="2400" smtClean="0"/>
          </a:p>
          <a:p>
            <a:endParaRPr lang="en-US" sz="1800" smtClean="0"/>
          </a:p>
          <a:p>
            <a:endParaRPr lang="en-US" sz="2400" smtClean="0"/>
          </a:p>
          <a:p>
            <a:pPr lvl="1" eaLnBrk="1" hangingPunct="1">
              <a:spcBef>
                <a:spcPct val="0"/>
              </a:spcBef>
            </a:pPr>
            <a:endParaRPr lang="en-US" sz="1600" smtClean="0"/>
          </a:p>
          <a:p>
            <a:pPr eaLnBrk="1" hangingPunct="1">
              <a:spcBef>
                <a:spcPct val="0"/>
              </a:spcBef>
            </a:pPr>
            <a:endParaRPr lang="en-US" sz="240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533400" y="228600"/>
            <a:ext cx="8229600" cy="1143000"/>
          </a:xfrm>
        </p:spPr>
        <p:txBody>
          <a:bodyPr/>
          <a:lstStyle/>
          <a:p>
            <a:pPr algn="l"/>
            <a:r>
              <a:rPr lang="en-US" i="1" smtClean="0"/>
              <a:t>Resident Survey (RS):</a:t>
            </a:r>
            <a:br>
              <a:rPr lang="en-US" i="1" smtClean="0"/>
            </a:br>
            <a:r>
              <a:rPr lang="en-US" i="1" smtClean="0"/>
              <a:t>General Information</a:t>
            </a:r>
          </a:p>
        </p:txBody>
      </p:sp>
      <p:sp>
        <p:nvSpPr>
          <p:cNvPr id="38915" name="Content Placeholder 2"/>
          <p:cNvSpPr>
            <a:spLocks noGrp="1"/>
          </p:cNvSpPr>
          <p:nvPr>
            <p:ph idx="1"/>
          </p:nvPr>
        </p:nvSpPr>
        <p:spPr>
          <a:xfrm>
            <a:off x="457200" y="1600200"/>
            <a:ext cx="8382000" cy="4525963"/>
          </a:xfrm>
        </p:spPr>
        <p:txBody>
          <a:bodyPr/>
          <a:lstStyle/>
          <a:p>
            <a:r>
              <a:rPr lang="en-US" sz="2400" dirty="0" smtClean="0"/>
              <a:t>Administered annually Jan-May</a:t>
            </a:r>
          </a:p>
          <a:p>
            <a:r>
              <a:rPr lang="en-US" sz="2400" dirty="0" smtClean="0"/>
              <a:t>70% completion rate to see summary report</a:t>
            </a:r>
          </a:p>
          <a:p>
            <a:r>
              <a:rPr lang="en-US" sz="2400" dirty="0" smtClean="0"/>
              <a:t>Question in RS relate to 5 content areas: </a:t>
            </a:r>
          </a:p>
          <a:p>
            <a:pPr lvl="1">
              <a:buFontTx/>
              <a:buNone/>
            </a:pPr>
            <a:r>
              <a:rPr lang="en-US" sz="2400" i="1" dirty="0" smtClean="0"/>
              <a:t>Faculty, Educational Content, Evaluation, Resources, Duty Hours. </a:t>
            </a:r>
          </a:p>
          <a:p>
            <a:r>
              <a:rPr lang="en-US" sz="2400" dirty="0" smtClean="0"/>
              <a:t>In 2009: All core programs and fellowships with 4 or more complete survey annually</a:t>
            </a:r>
          </a:p>
          <a:p>
            <a:r>
              <a:rPr lang="en-US" sz="2400" dirty="0" smtClean="0"/>
              <a:t>In 2010: several difficult questions in RS were modified</a:t>
            </a:r>
          </a:p>
          <a:p>
            <a:r>
              <a:rPr lang="en-US" sz="2400" dirty="0" smtClean="0"/>
              <a:t>In 2011: RS was revised based on input from residents and survey experts</a:t>
            </a:r>
          </a:p>
          <a:p>
            <a:r>
              <a:rPr lang="en-US" sz="2400" dirty="0" smtClean="0"/>
              <a:t>In 2012: RS will be revised again to align with new PRs.</a:t>
            </a:r>
          </a:p>
          <a:p>
            <a:endParaRPr lang="en-US" sz="28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533400" y="533400"/>
            <a:ext cx="8229600" cy="838200"/>
          </a:xfrm>
        </p:spPr>
        <p:txBody>
          <a:bodyPr/>
          <a:lstStyle/>
          <a:p>
            <a:pPr algn="l"/>
            <a:r>
              <a:rPr lang="en-US" i="1" smtClean="0"/>
              <a:t>Resident Survey (RS)</a:t>
            </a:r>
          </a:p>
        </p:txBody>
      </p:sp>
      <p:sp>
        <p:nvSpPr>
          <p:cNvPr id="39939" name="Content Placeholder 2"/>
          <p:cNvSpPr>
            <a:spLocks noGrp="1"/>
          </p:cNvSpPr>
          <p:nvPr>
            <p:ph idx="1"/>
          </p:nvPr>
        </p:nvSpPr>
        <p:spPr>
          <a:xfrm>
            <a:off x="457200" y="1447800"/>
            <a:ext cx="8686800" cy="4678363"/>
          </a:xfrm>
        </p:spPr>
        <p:txBody>
          <a:bodyPr/>
          <a:lstStyle/>
          <a:p>
            <a:r>
              <a:rPr lang="en-US" sz="2800" smtClean="0"/>
              <a:t>2006: ACGME Board gave Monitoring Committee responsibility to oversee duty hour (DH)</a:t>
            </a:r>
          </a:p>
          <a:p>
            <a:pPr lvl="1"/>
            <a:r>
              <a:rPr lang="en-US" sz="2000" smtClean="0"/>
              <a:t>Review national reports and recommend to RCs how to handle program outliers = programs with substantial non-compliance rates</a:t>
            </a:r>
          </a:p>
          <a:p>
            <a:r>
              <a:rPr lang="en-US" sz="2800" smtClean="0"/>
              <a:t>2010 &amp; 2011: Mon Com had recommendations significant non-compliance with</a:t>
            </a:r>
          </a:p>
          <a:p>
            <a:pPr lvl="1"/>
            <a:r>
              <a:rPr lang="en-US" sz="2400" i="1" smtClean="0"/>
              <a:t>DH + issues with other parts of the RS; and </a:t>
            </a:r>
          </a:p>
          <a:p>
            <a:pPr lvl="1"/>
            <a:r>
              <a:rPr lang="en-US" sz="2400" i="1" smtClean="0"/>
              <a:t>DH issues over multiple years (2 of 3).</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533400" y="381000"/>
            <a:ext cx="8229600" cy="914400"/>
          </a:xfrm>
        </p:spPr>
        <p:txBody>
          <a:bodyPr/>
          <a:lstStyle/>
          <a:p>
            <a:pPr algn="l"/>
            <a:r>
              <a:rPr lang="en-US" i="1" smtClean="0"/>
              <a:t>Resident Survey (RS)</a:t>
            </a:r>
            <a:endParaRPr lang="en-US" smtClean="0"/>
          </a:p>
        </p:txBody>
      </p:sp>
      <p:sp>
        <p:nvSpPr>
          <p:cNvPr id="40963" name="Content Placeholder 2"/>
          <p:cNvSpPr>
            <a:spLocks noGrp="1"/>
          </p:cNvSpPr>
          <p:nvPr>
            <p:ph idx="1"/>
          </p:nvPr>
        </p:nvSpPr>
        <p:spPr>
          <a:xfrm>
            <a:off x="0" y="1752600"/>
            <a:ext cx="8229600" cy="4525963"/>
          </a:xfrm>
        </p:spPr>
        <p:txBody>
          <a:bodyPr/>
          <a:lstStyle/>
          <a:p>
            <a:pPr>
              <a:buFontTx/>
              <a:buNone/>
            </a:pPr>
            <a:r>
              <a:rPr lang="en-US" smtClean="0"/>
              <a:t>  </a:t>
            </a:r>
          </a:p>
        </p:txBody>
      </p:sp>
      <p:sp>
        <p:nvSpPr>
          <p:cNvPr id="4" name="Oval 3"/>
          <p:cNvSpPr/>
          <p:nvPr/>
        </p:nvSpPr>
        <p:spPr>
          <a:xfrm>
            <a:off x="152400" y="1524000"/>
            <a:ext cx="5334000" cy="434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Oval 4"/>
          <p:cNvSpPr/>
          <p:nvPr/>
        </p:nvSpPr>
        <p:spPr>
          <a:xfrm>
            <a:off x="1219200" y="2209800"/>
            <a:ext cx="4114800" cy="3124200"/>
          </a:xfrm>
          <a:prstGeom prst="ellipse">
            <a:avLst/>
          </a:prstGeom>
          <a:solidFill>
            <a:schemeClr val="accent1">
              <a:lumMod val="25000"/>
            </a:schemeClr>
          </a:solidFill>
          <a:ln>
            <a:solidFill>
              <a:schemeClr val="accent1">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Oval 5"/>
          <p:cNvSpPr/>
          <p:nvPr/>
        </p:nvSpPr>
        <p:spPr>
          <a:xfrm flipH="1" flipV="1">
            <a:off x="4724400" y="3657600"/>
            <a:ext cx="152400" cy="2286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8" name="Straight Arrow Connector 7"/>
          <p:cNvCxnSpPr/>
          <p:nvPr/>
        </p:nvCxnSpPr>
        <p:spPr>
          <a:xfrm flipH="1">
            <a:off x="4191000" y="1752600"/>
            <a:ext cx="1447800" cy="317500"/>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40968" name="TextBox 9"/>
          <p:cNvSpPr txBox="1">
            <a:spLocks noChangeArrowheads="1"/>
          </p:cNvSpPr>
          <p:nvPr/>
        </p:nvSpPr>
        <p:spPr bwMode="auto">
          <a:xfrm>
            <a:off x="5638800" y="1447800"/>
            <a:ext cx="3505200" cy="338138"/>
          </a:xfrm>
          <a:prstGeom prst="rect">
            <a:avLst/>
          </a:prstGeom>
          <a:noFill/>
          <a:ln w="9525">
            <a:noFill/>
            <a:miter lim="800000"/>
            <a:headEnd/>
            <a:tailEnd/>
          </a:ln>
        </p:spPr>
        <p:txBody>
          <a:bodyPr>
            <a:spAutoFit/>
          </a:bodyPr>
          <a:lstStyle/>
          <a:p>
            <a:r>
              <a:rPr lang="en-US" sz="1600" b="1"/>
              <a:t>8,576</a:t>
            </a:r>
            <a:r>
              <a:rPr lang="en-US" sz="1600"/>
              <a:t> ACGME accredited programs</a:t>
            </a:r>
          </a:p>
        </p:txBody>
      </p:sp>
      <p:cxnSp>
        <p:nvCxnSpPr>
          <p:cNvPr id="14" name="Straight Arrow Connector 13"/>
          <p:cNvCxnSpPr/>
          <p:nvPr/>
        </p:nvCxnSpPr>
        <p:spPr>
          <a:xfrm flipH="1">
            <a:off x="4800600" y="2438400"/>
            <a:ext cx="838200" cy="533400"/>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40970" name="TextBox 15"/>
          <p:cNvSpPr txBox="1">
            <a:spLocks noChangeArrowheads="1"/>
          </p:cNvSpPr>
          <p:nvPr/>
        </p:nvSpPr>
        <p:spPr bwMode="auto">
          <a:xfrm>
            <a:off x="5638800" y="1981200"/>
            <a:ext cx="3505200" cy="1077913"/>
          </a:xfrm>
          <a:prstGeom prst="rect">
            <a:avLst/>
          </a:prstGeom>
          <a:noFill/>
          <a:ln w="9525">
            <a:noFill/>
            <a:miter lim="800000"/>
            <a:headEnd/>
            <a:tailEnd/>
          </a:ln>
        </p:spPr>
        <p:txBody>
          <a:bodyPr>
            <a:spAutoFit/>
          </a:bodyPr>
          <a:lstStyle/>
          <a:p>
            <a:r>
              <a:rPr lang="en-US" sz="1600" b="1"/>
              <a:t>5,798</a:t>
            </a:r>
            <a:r>
              <a:rPr lang="en-US" sz="1600"/>
              <a:t> (or 65.2% of all accredited) programs participated in the RS (all core programs + subspecialty programs w/ 4 or more fellows)</a:t>
            </a:r>
          </a:p>
        </p:txBody>
      </p:sp>
      <p:cxnSp>
        <p:nvCxnSpPr>
          <p:cNvPr id="24" name="Straight Arrow Connector 23"/>
          <p:cNvCxnSpPr/>
          <p:nvPr/>
        </p:nvCxnSpPr>
        <p:spPr>
          <a:xfrm flipH="1">
            <a:off x="4800600" y="3810000"/>
            <a:ext cx="838200" cy="0"/>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40972" name="TextBox 25"/>
          <p:cNvSpPr txBox="1">
            <a:spLocks noChangeArrowheads="1"/>
          </p:cNvSpPr>
          <p:nvPr/>
        </p:nvSpPr>
        <p:spPr bwMode="auto">
          <a:xfrm>
            <a:off x="5638800" y="3276600"/>
            <a:ext cx="3505200" cy="3292475"/>
          </a:xfrm>
          <a:prstGeom prst="rect">
            <a:avLst/>
          </a:prstGeom>
          <a:noFill/>
          <a:ln w="9525">
            <a:noFill/>
            <a:miter lim="800000"/>
            <a:headEnd/>
            <a:tailEnd/>
          </a:ln>
        </p:spPr>
        <p:txBody>
          <a:bodyPr>
            <a:spAutoFit/>
          </a:bodyPr>
          <a:lstStyle/>
          <a:p>
            <a:r>
              <a:rPr lang="en-US" sz="1600" b="1"/>
              <a:t>173 </a:t>
            </a:r>
            <a:r>
              <a:rPr lang="en-US" sz="1600"/>
              <a:t>programs (or </a:t>
            </a:r>
            <a:r>
              <a:rPr lang="en-US" sz="1600" b="1"/>
              <a:t>3% </a:t>
            </a:r>
            <a:r>
              <a:rPr lang="en-US" sz="1600"/>
              <a:t>of those that participated in the survey) were identified as having substantial non-compliance issues w/ DH. </a:t>
            </a:r>
          </a:p>
          <a:p>
            <a:pPr>
              <a:buFont typeface="Arial" charset="0"/>
              <a:buChar char="•"/>
            </a:pPr>
            <a:r>
              <a:rPr lang="en-US" sz="1600"/>
              <a:t>  </a:t>
            </a:r>
            <a:r>
              <a:rPr lang="en-US" sz="1600" b="1"/>
              <a:t>53</a:t>
            </a:r>
            <a:r>
              <a:rPr lang="en-US" sz="1600"/>
              <a:t> were IM core or subs</a:t>
            </a:r>
          </a:p>
          <a:p>
            <a:pPr lvl="1">
              <a:buFont typeface="Arial" charset="0"/>
              <a:buChar char="•"/>
            </a:pPr>
            <a:r>
              <a:rPr lang="en-US" sz="1600"/>
              <a:t> 45 were first time offenders</a:t>
            </a:r>
          </a:p>
          <a:p>
            <a:pPr lvl="1">
              <a:buFont typeface="Arial" charset="0"/>
              <a:buChar char="•"/>
            </a:pPr>
            <a:r>
              <a:rPr lang="en-US" sz="1600">
                <a:solidFill>
                  <a:srgbClr val="FF0000"/>
                </a:solidFill>
              </a:rPr>
              <a:t> </a:t>
            </a:r>
            <a:r>
              <a:rPr lang="en-US" sz="1600" b="1">
                <a:solidFill>
                  <a:srgbClr val="FF0000"/>
                </a:solidFill>
              </a:rPr>
              <a:t>4</a:t>
            </a:r>
            <a:r>
              <a:rPr lang="en-US" sz="1600">
                <a:solidFill>
                  <a:srgbClr val="FF0000"/>
                </a:solidFill>
              </a:rPr>
              <a:t> = DH + other areas</a:t>
            </a:r>
          </a:p>
          <a:p>
            <a:pPr lvl="2"/>
            <a:r>
              <a:rPr lang="en-US" sz="1600">
                <a:solidFill>
                  <a:srgbClr val="FF0000"/>
                </a:solidFill>
              </a:rPr>
              <a:t>(2 core; </a:t>
            </a:r>
            <a:r>
              <a:rPr lang="en-US" sz="1600" b="1">
                <a:solidFill>
                  <a:srgbClr val="FF0000"/>
                </a:solidFill>
              </a:rPr>
              <a:t>2 subs</a:t>
            </a:r>
            <a:r>
              <a:rPr lang="en-US" sz="1600">
                <a:solidFill>
                  <a:srgbClr val="FF0000"/>
                </a:solidFill>
              </a:rPr>
              <a:t>)</a:t>
            </a:r>
          </a:p>
          <a:p>
            <a:pPr lvl="1">
              <a:buFont typeface="Arial" charset="0"/>
              <a:buChar char="•"/>
            </a:pPr>
            <a:r>
              <a:rPr lang="en-US" sz="1600">
                <a:solidFill>
                  <a:srgbClr val="FF0000"/>
                </a:solidFill>
              </a:rPr>
              <a:t> </a:t>
            </a:r>
            <a:r>
              <a:rPr lang="en-US" sz="1600" b="1">
                <a:solidFill>
                  <a:srgbClr val="FF0000"/>
                </a:solidFill>
              </a:rPr>
              <a:t>4</a:t>
            </a:r>
            <a:r>
              <a:rPr lang="en-US" sz="1600">
                <a:solidFill>
                  <a:srgbClr val="FF0000"/>
                </a:solidFill>
              </a:rPr>
              <a:t> = DH in 2 of last 3 yrs</a:t>
            </a:r>
          </a:p>
          <a:p>
            <a:pPr lvl="2"/>
            <a:r>
              <a:rPr lang="en-US" sz="1600">
                <a:solidFill>
                  <a:srgbClr val="FF0000"/>
                </a:solidFill>
              </a:rPr>
              <a:t>(all core)</a:t>
            </a:r>
          </a:p>
          <a:p>
            <a:pPr lvl="1">
              <a:buFont typeface="Arial" charset="0"/>
              <a:buChar char="•"/>
            </a:pPr>
            <a:endParaRPr lang="en-US" sz="1600">
              <a:solidFill>
                <a:srgbClr val="FF0000"/>
              </a:solidFill>
            </a:endParaRPr>
          </a:p>
          <a:p>
            <a:pPr>
              <a:buFont typeface="Arial" charset="0"/>
              <a:buChar char="•"/>
            </a:pPr>
            <a:endParaRPr lang="en-US" sz="1600"/>
          </a:p>
          <a:p>
            <a:pPr>
              <a:buFont typeface="Arial" charset="0"/>
              <a:buChar char="•"/>
            </a:pPr>
            <a:endParaRPr lang="en-US" sz="1600"/>
          </a:p>
        </p:txBody>
      </p:sp>
      <p:sp>
        <p:nvSpPr>
          <p:cNvPr id="40973" name="TextBox 40"/>
          <p:cNvSpPr txBox="1">
            <a:spLocks noChangeArrowheads="1"/>
          </p:cNvSpPr>
          <p:nvPr/>
        </p:nvSpPr>
        <p:spPr bwMode="auto">
          <a:xfrm>
            <a:off x="152400" y="5867400"/>
            <a:ext cx="7620000" cy="830263"/>
          </a:xfrm>
          <a:prstGeom prst="rect">
            <a:avLst/>
          </a:prstGeom>
          <a:noFill/>
          <a:ln w="9525">
            <a:noFill/>
            <a:miter lim="800000"/>
            <a:headEnd/>
            <a:tailEnd/>
          </a:ln>
        </p:spPr>
        <p:txBody>
          <a:bodyPr>
            <a:spAutoFit/>
          </a:bodyPr>
          <a:lstStyle/>
          <a:p>
            <a:r>
              <a:rPr lang="en-US" sz="1600" i="1">
                <a:solidFill>
                  <a:srgbClr val="FF0000"/>
                </a:solidFill>
              </a:rPr>
              <a:t>So, Mon Com has asked the RC to review this small percentage of programs (</a:t>
            </a:r>
            <a:r>
              <a:rPr lang="en-US" sz="1600" b="1" i="1">
                <a:solidFill>
                  <a:srgbClr val="FF0000"/>
                </a:solidFill>
              </a:rPr>
              <a:t>less than 1% </a:t>
            </a:r>
            <a:r>
              <a:rPr lang="en-US" sz="1600" i="1">
                <a:solidFill>
                  <a:srgbClr val="FF0000"/>
                </a:solidFill>
              </a:rPr>
              <a:t>of all programs that participated in the RS) and consider whether shortening review cycles or requesting a detailed action plan</a:t>
            </a:r>
            <a:r>
              <a:rPr lang="en-US" sz="1600" i="1"/>
              <a:t>. </a:t>
            </a:r>
          </a:p>
        </p:txBody>
      </p:sp>
      <p:cxnSp>
        <p:nvCxnSpPr>
          <p:cNvPr id="44" name="Straight Arrow Connector 43"/>
          <p:cNvCxnSpPr/>
          <p:nvPr/>
        </p:nvCxnSpPr>
        <p:spPr>
          <a:xfrm flipV="1">
            <a:off x="4572000" y="5257800"/>
            <a:ext cx="1524000" cy="7620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533400" y="0"/>
            <a:ext cx="8610600" cy="1447800"/>
          </a:xfrm>
        </p:spPr>
        <p:txBody>
          <a:bodyPr/>
          <a:lstStyle/>
          <a:p>
            <a:pPr algn="l"/>
            <a:r>
              <a:rPr lang="en-US" i="1" smtClean="0"/>
              <a:t>Next Accreditation System (NAS) </a:t>
            </a:r>
            <a:br>
              <a:rPr lang="en-US" i="1" smtClean="0"/>
            </a:br>
            <a:r>
              <a:rPr lang="en-US" i="1" smtClean="0"/>
              <a:t>Attributes</a:t>
            </a:r>
          </a:p>
        </p:txBody>
      </p:sp>
      <p:sp>
        <p:nvSpPr>
          <p:cNvPr id="41987" name="Content Placeholder 2"/>
          <p:cNvSpPr>
            <a:spLocks noGrp="1"/>
          </p:cNvSpPr>
          <p:nvPr>
            <p:ph idx="1"/>
          </p:nvPr>
        </p:nvSpPr>
        <p:spPr/>
        <p:txBody>
          <a:bodyPr/>
          <a:lstStyle/>
          <a:p>
            <a:r>
              <a:rPr lang="en-US" sz="2400" smtClean="0"/>
              <a:t>Accreditation in the future, will be different from the current model. </a:t>
            </a:r>
          </a:p>
          <a:p>
            <a:r>
              <a:rPr lang="en-US" sz="2400" smtClean="0"/>
              <a:t>Dr Nasca will provide community more details about the Next Accreditation System (NAS) very soon. </a:t>
            </a:r>
          </a:p>
          <a:p>
            <a:r>
              <a:rPr lang="en-US" sz="2400" smtClean="0"/>
              <a:t>Broadly speaking, NAS will …</a:t>
            </a:r>
          </a:p>
          <a:p>
            <a:pPr lvl="1"/>
            <a:r>
              <a:rPr lang="en-US" sz="2200" smtClean="0"/>
              <a:t>Foster innovation; reward excellence</a:t>
            </a:r>
          </a:p>
          <a:p>
            <a:pPr lvl="1"/>
            <a:r>
              <a:rPr lang="en-US" sz="2200" smtClean="0"/>
              <a:t>Less frequent revisions to program requirements. </a:t>
            </a:r>
          </a:p>
          <a:p>
            <a:pPr lvl="1"/>
            <a:r>
              <a:rPr lang="en-US" sz="2200" smtClean="0"/>
              <a:t>Longer accreditation cycles</a:t>
            </a:r>
          </a:p>
          <a:p>
            <a:pPr lvl="1"/>
            <a:r>
              <a:rPr lang="en-US" sz="2200" smtClean="0"/>
              <a:t>Continuously monitors outcomes and other  predictive measures</a:t>
            </a:r>
          </a:p>
          <a:p>
            <a:pPr lvl="1"/>
            <a:r>
              <a:rPr lang="en-US" sz="2200" smtClean="0"/>
              <a:t>Continuously holding sponsoring institutions responsible for oversight of educational and clinical systems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533400" y="0"/>
            <a:ext cx="8458200" cy="1447800"/>
          </a:xfrm>
        </p:spPr>
        <p:txBody>
          <a:bodyPr/>
          <a:lstStyle/>
          <a:p>
            <a:pPr algn="l"/>
            <a:r>
              <a:rPr lang="en-US" i="1" smtClean="0"/>
              <a:t>Next Accreditation System (NAS) </a:t>
            </a:r>
            <a:br>
              <a:rPr lang="en-US" i="1" smtClean="0"/>
            </a:br>
            <a:r>
              <a:rPr lang="en-US" i="1" smtClean="0"/>
              <a:t>Elements</a:t>
            </a:r>
          </a:p>
        </p:txBody>
      </p:sp>
      <p:sp>
        <p:nvSpPr>
          <p:cNvPr id="43011" name="Content Placeholder 2"/>
          <p:cNvSpPr>
            <a:spLocks noGrp="1"/>
          </p:cNvSpPr>
          <p:nvPr>
            <p:ph idx="1"/>
          </p:nvPr>
        </p:nvSpPr>
        <p:spPr/>
        <p:txBody>
          <a:bodyPr/>
          <a:lstStyle/>
          <a:p>
            <a:r>
              <a:rPr lang="en-US" sz="2400" dirty="0" smtClean="0"/>
              <a:t>Formal in depth self study and site visit every 10 years</a:t>
            </a:r>
          </a:p>
          <a:p>
            <a:r>
              <a:rPr lang="en-US" sz="2400" dirty="0" smtClean="0"/>
              <a:t>RC receives data continuously – at least annually</a:t>
            </a:r>
          </a:p>
          <a:p>
            <a:r>
              <a:rPr lang="en-US" sz="2400" dirty="0" smtClean="0"/>
              <a:t>RC tracks data on each program </a:t>
            </a:r>
          </a:p>
          <a:p>
            <a:pPr lvl="1"/>
            <a:r>
              <a:rPr lang="en-US" sz="2400" dirty="0" smtClean="0"/>
              <a:t>Milestone performance data</a:t>
            </a:r>
          </a:p>
          <a:p>
            <a:pPr lvl="1"/>
            <a:r>
              <a:rPr lang="en-US" sz="2400" dirty="0" smtClean="0"/>
              <a:t>Resident survey data</a:t>
            </a:r>
          </a:p>
          <a:p>
            <a:pPr lvl="1"/>
            <a:r>
              <a:rPr lang="en-US" sz="2400" dirty="0" smtClean="0"/>
              <a:t>Faculty survey data</a:t>
            </a:r>
          </a:p>
          <a:p>
            <a:pPr lvl="1"/>
            <a:r>
              <a:rPr lang="en-US" sz="2400" dirty="0" smtClean="0"/>
              <a:t>Board certification performance data</a:t>
            </a:r>
          </a:p>
          <a:p>
            <a:pPr lvl="1"/>
            <a:r>
              <a:rPr lang="en-US" sz="2400" dirty="0" smtClean="0"/>
              <a:t>Key quality/patient safety data</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5"/>
          <p:cNvSpPr>
            <a:spLocks noGrp="1" noChangeArrowheads="1"/>
          </p:cNvSpPr>
          <p:nvPr>
            <p:ph type="title"/>
          </p:nvPr>
        </p:nvSpPr>
        <p:spPr/>
        <p:txBody>
          <a:bodyPr/>
          <a:lstStyle/>
          <a:p>
            <a:pPr eaLnBrk="1" hangingPunct="1"/>
            <a:r>
              <a:rPr lang="en-US" smtClean="0"/>
              <a:t>Questions?</a:t>
            </a:r>
          </a:p>
        </p:txBody>
      </p:sp>
      <p:pic>
        <p:nvPicPr>
          <p:cNvPr id="44035" name="Picture 4"/>
          <p:cNvPicPr>
            <a:picLocks noChangeAspect="1" noChangeArrowheads="1"/>
          </p:cNvPicPr>
          <p:nvPr/>
        </p:nvPicPr>
        <p:blipFill>
          <a:blip r:embed="rId3" cstate="print"/>
          <a:srcRect/>
          <a:stretch>
            <a:fillRect/>
          </a:stretch>
        </p:blipFill>
        <p:spPr bwMode="auto">
          <a:xfrm>
            <a:off x="1752600" y="1676400"/>
            <a:ext cx="5513388" cy="47402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3400" y="685800"/>
            <a:ext cx="8229600" cy="682625"/>
          </a:xfrm>
        </p:spPr>
        <p:txBody>
          <a:bodyPr/>
          <a:lstStyle/>
          <a:p>
            <a:pPr algn="l" eaLnBrk="1" hangingPunct="1"/>
            <a:r>
              <a:rPr lang="en-US" sz="3600" smtClean="0"/>
              <a:t>RRC Composition</a:t>
            </a:r>
          </a:p>
        </p:txBody>
      </p:sp>
      <p:sp>
        <p:nvSpPr>
          <p:cNvPr id="11267" name="Rectangle 3"/>
          <p:cNvSpPr>
            <a:spLocks noGrp="1" noChangeArrowheads="1"/>
          </p:cNvSpPr>
          <p:nvPr>
            <p:ph idx="1"/>
          </p:nvPr>
        </p:nvSpPr>
        <p:spPr>
          <a:xfrm>
            <a:off x="530225" y="1673225"/>
            <a:ext cx="8229600" cy="4525963"/>
          </a:xfrm>
        </p:spPr>
        <p:txBody>
          <a:bodyPr/>
          <a:lstStyle/>
          <a:p>
            <a:pPr eaLnBrk="1" hangingPunct="1"/>
            <a:r>
              <a:rPr lang="en-US" sz="2800" dirty="0" smtClean="0"/>
              <a:t>3 nominating organizations - ABIM, ACP, AMA</a:t>
            </a:r>
          </a:p>
          <a:p>
            <a:pPr eaLnBrk="1" hangingPunct="1"/>
            <a:r>
              <a:rPr lang="en-US" sz="2800" dirty="0" smtClean="0"/>
              <a:t>Currently 17 voting members  </a:t>
            </a:r>
          </a:p>
          <a:p>
            <a:pPr eaLnBrk="1" hangingPunct="1"/>
            <a:r>
              <a:rPr lang="en-US" sz="2800" dirty="0" smtClean="0"/>
              <a:t>6 year terms -- except resident (2 years)</a:t>
            </a:r>
          </a:p>
          <a:p>
            <a:pPr eaLnBrk="1" hangingPunct="1"/>
            <a:r>
              <a:rPr lang="en-US" sz="2800" dirty="0" smtClean="0"/>
              <a:t>Generalists and subspecialists </a:t>
            </a:r>
          </a:p>
          <a:p>
            <a:pPr>
              <a:spcBef>
                <a:spcPct val="0"/>
              </a:spcBef>
            </a:pPr>
            <a:r>
              <a:rPr lang="en-US" sz="2800" i="1" dirty="0" smtClean="0"/>
              <a:t>Geographic Distribution </a:t>
            </a:r>
          </a:p>
          <a:p>
            <a:pPr lvl="2">
              <a:spcBef>
                <a:spcPct val="0"/>
              </a:spcBef>
              <a:buFontTx/>
              <a:buNone/>
            </a:pPr>
            <a:r>
              <a:rPr lang="en-US" sz="1800" i="1" dirty="0" smtClean="0"/>
              <a:t>CA, CT, DC, FL, LA, IN, MA, NY, MN, NM, PA, RI, SC, TX, WA </a:t>
            </a:r>
          </a:p>
          <a:p>
            <a:pPr eaLnBrk="1" hangingPunct="1"/>
            <a:r>
              <a:rPr lang="en-US" sz="2800" dirty="0" smtClean="0"/>
              <a:t>Ex-officio members from each nominating  organization (non-voting)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533400" y="228600"/>
            <a:ext cx="8229600" cy="1066800"/>
          </a:xfrm>
        </p:spPr>
        <p:txBody>
          <a:bodyPr/>
          <a:lstStyle/>
          <a:p>
            <a:pPr algn="l"/>
            <a:r>
              <a:rPr lang="en-US" i="1" smtClean="0"/>
              <a:t>New FAQ</a:t>
            </a:r>
            <a:br>
              <a:rPr lang="en-US" i="1" smtClean="0"/>
            </a:br>
            <a:r>
              <a:rPr lang="en-US" i="1" smtClean="0"/>
              <a:t>Use of Remote Site for Training</a:t>
            </a:r>
            <a:endParaRPr lang="en-US" smtClean="0"/>
          </a:p>
        </p:txBody>
      </p:sp>
      <p:sp>
        <p:nvSpPr>
          <p:cNvPr id="20483" name="Content Placeholder 2"/>
          <p:cNvSpPr>
            <a:spLocks noGrp="1"/>
          </p:cNvSpPr>
          <p:nvPr>
            <p:ph idx="1"/>
          </p:nvPr>
        </p:nvSpPr>
        <p:spPr>
          <a:xfrm>
            <a:off x="228600" y="1524000"/>
            <a:ext cx="8915400" cy="5105400"/>
          </a:xfrm>
        </p:spPr>
        <p:txBody>
          <a:bodyPr/>
          <a:lstStyle/>
          <a:p>
            <a:pPr>
              <a:buFontTx/>
              <a:buNone/>
            </a:pPr>
            <a:r>
              <a:rPr lang="en-US" sz="1800" b="1" i="1" smtClean="0"/>
              <a:t>Question: What are the RC’s expectations for programs w/ participating sites that are geographically distant from the primary teaching site?</a:t>
            </a:r>
            <a:endParaRPr lang="en-US" sz="1800" smtClean="0"/>
          </a:p>
          <a:p>
            <a:r>
              <a:rPr lang="en-US" sz="1600" smtClean="0">
                <a:solidFill>
                  <a:schemeClr val="accent2"/>
                </a:solidFill>
              </a:rPr>
              <a:t>ANSWER: The RC considers a participating site “remote” if it requires extended travel (consistently more than 1 hour each way) or the radius b/w the site and the primary site exceeds 60 miles.  The RC expects the following when remote participating sites are used: </a:t>
            </a:r>
          </a:p>
          <a:p>
            <a:r>
              <a:rPr lang="en-US" sz="1600" smtClean="0">
                <a:solidFill>
                  <a:schemeClr val="accent2"/>
                </a:solidFill>
              </a:rPr>
              <a:t>The program has provided educational rationale for the use of the remote site in ADS.</a:t>
            </a:r>
          </a:p>
          <a:p>
            <a:r>
              <a:rPr lang="en-US" sz="1600" smtClean="0">
                <a:solidFill>
                  <a:schemeClr val="accent2"/>
                </a:solidFill>
              </a:rPr>
              <a:t>The PD has final authority over all aspects of training at the remote site.</a:t>
            </a:r>
          </a:p>
          <a:p>
            <a:r>
              <a:rPr lang="en-US" sz="1600" smtClean="0">
                <a:solidFill>
                  <a:schemeClr val="accent2"/>
                </a:solidFill>
              </a:rPr>
              <a:t> If experiences at the remote site will be required experiences, this info will  need to be disclosed to all applicants prior to entering the program.</a:t>
            </a:r>
          </a:p>
          <a:p>
            <a:r>
              <a:rPr lang="en-US" sz="1600" smtClean="0">
                <a:solidFill>
                  <a:schemeClr val="accent2"/>
                </a:solidFill>
              </a:rPr>
              <a:t> No more than 25% of the educational experience can occur at remote sites.</a:t>
            </a:r>
          </a:p>
          <a:p>
            <a:r>
              <a:rPr lang="en-US" sz="1600" smtClean="0">
                <a:solidFill>
                  <a:schemeClr val="accent2"/>
                </a:solidFill>
              </a:rPr>
              <a:t>The program will need to ensure the fellows have housing available at the remote sites, at no cost to the fellows.</a:t>
            </a:r>
          </a:p>
          <a:p>
            <a:r>
              <a:rPr lang="en-US" sz="1600" smtClean="0">
                <a:solidFill>
                  <a:schemeClr val="accent2"/>
                </a:solidFill>
              </a:rPr>
              <a:t> The program will need to establish a mechanism that allows:</a:t>
            </a:r>
          </a:p>
          <a:p>
            <a:pPr lvl="1"/>
            <a:r>
              <a:rPr lang="en-US" sz="1600" smtClean="0">
                <a:solidFill>
                  <a:schemeClr val="accent2"/>
                </a:solidFill>
              </a:rPr>
              <a:t>Fellows to participate in conferences at the primary site (electronically), or make available conferences with similar educational value at the remote site; </a:t>
            </a:r>
          </a:p>
          <a:p>
            <a:pPr lvl="1"/>
            <a:r>
              <a:rPr lang="en-US" sz="1600" smtClean="0">
                <a:solidFill>
                  <a:schemeClr val="accent2"/>
                </a:solidFill>
              </a:rPr>
              <a:t>Faculty at the remote site to interact with faculty at the primary site; </a:t>
            </a:r>
          </a:p>
          <a:p>
            <a:pPr lvl="1"/>
            <a:r>
              <a:rPr lang="en-US" sz="1600" smtClean="0">
                <a:solidFill>
                  <a:schemeClr val="accent2"/>
                </a:solidFill>
              </a:rPr>
              <a:t>Fellows at the remote site to interact with other fellows at the primary site; and. </a:t>
            </a:r>
          </a:p>
          <a:p>
            <a:pPr lvl="1"/>
            <a:r>
              <a:rPr lang="en-US" sz="1600" smtClean="0">
                <a:solidFill>
                  <a:schemeClr val="accent2"/>
                </a:solidFill>
              </a:rPr>
              <a:t>Fellows to participate in interviews with the site visitor at the time of the program’s site visit. (July 2011 RC Meeting)</a:t>
            </a:r>
          </a:p>
          <a:p>
            <a:endParaRPr lang="en-US"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381000" y="0"/>
            <a:ext cx="8229600" cy="1295400"/>
          </a:xfrm>
        </p:spPr>
        <p:txBody>
          <a:bodyPr/>
          <a:lstStyle/>
          <a:p>
            <a:pPr algn="l"/>
            <a:r>
              <a:rPr lang="en-US" sz="3600" dirty="0" smtClean="0"/>
              <a:t/>
            </a:r>
            <a:br>
              <a:rPr lang="en-US" sz="3600" dirty="0" smtClean="0"/>
            </a:br>
            <a:r>
              <a:rPr lang="en-US" sz="3600" dirty="0" smtClean="0"/>
              <a:t/>
            </a:r>
            <a:br>
              <a:rPr lang="en-US" sz="3600" dirty="0" smtClean="0"/>
            </a:br>
            <a:r>
              <a:rPr lang="en-US" sz="3600" i="1" dirty="0" smtClean="0"/>
              <a:t>New FAQ </a:t>
            </a:r>
            <a:br>
              <a:rPr lang="en-US" sz="3600" i="1" dirty="0" smtClean="0"/>
            </a:br>
            <a:r>
              <a:rPr lang="en-US" sz="3600" i="1" dirty="0" smtClean="0"/>
              <a:t>Interprofessional teams</a:t>
            </a:r>
            <a:r>
              <a:rPr lang="en-US" sz="3600" dirty="0" smtClean="0"/>
              <a:t/>
            </a:r>
            <a:br>
              <a:rPr lang="en-US" sz="3600" dirty="0" smtClean="0"/>
            </a:br>
            <a:r>
              <a:rPr lang="en-US" sz="3600" i="1" dirty="0" smtClean="0"/>
              <a:t> </a:t>
            </a:r>
          </a:p>
        </p:txBody>
      </p:sp>
      <p:sp>
        <p:nvSpPr>
          <p:cNvPr id="22531" name="Content Placeholder 2"/>
          <p:cNvSpPr>
            <a:spLocks noGrp="1"/>
          </p:cNvSpPr>
          <p:nvPr>
            <p:ph idx="1"/>
          </p:nvPr>
        </p:nvSpPr>
        <p:spPr/>
        <p:txBody>
          <a:bodyPr/>
          <a:lstStyle/>
          <a:p>
            <a:r>
              <a:rPr lang="en-US" sz="2000" b="1" dirty="0" smtClean="0"/>
              <a:t>QUESTION: </a:t>
            </a:r>
            <a:r>
              <a:rPr lang="en-US" sz="2000" dirty="0" smtClean="0"/>
              <a:t>Must every interprofessional team include representation from every profession listed in the requirement?</a:t>
            </a:r>
            <a:endParaRPr lang="en-US" sz="1600" dirty="0" smtClean="0"/>
          </a:p>
          <a:p>
            <a:endParaRPr lang="en-US" sz="1600" dirty="0" smtClean="0"/>
          </a:p>
          <a:p>
            <a:pPr lvl="1">
              <a:buFontTx/>
              <a:buNone/>
            </a:pPr>
            <a:r>
              <a:rPr lang="en-US" sz="1600" dirty="0" smtClean="0"/>
              <a:t> </a:t>
            </a:r>
            <a:r>
              <a:rPr lang="en-US" sz="1600" i="1" dirty="0" smtClean="0"/>
              <a:t> II.D.7. There must be services available from other health care professionals</a:t>
            </a:r>
            <a:endParaRPr lang="en-US" sz="1600" dirty="0" smtClean="0"/>
          </a:p>
          <a:p>
            <a:pPr lvl="1">
              <a:buFontTx/>
              <a:buNone/>
            </a:pPr>
            <a:r>
              <a:rPr lang="en-US" sz="1600" i="1" dirty="0" smtClean="0"/>
              <a:t>such as nurses, social workers, case managers, language interpreters,</a:t>
            </a:r>
            <a:endParaRPr lang="en-US" sz="1600" dirty="0" smtClean="0"/>
          </a:p>
          <a:p>
            <a:pPr lvl="1">
              <a:buFontTx/>
              <a:buNone/>
            </a:pPr>
            <a:r>
              <a:rPr lang="en-US" sz="1600" i="1" dirty="0" smtClean="0"/>
              <a:t>dieticians, etc. to assist with patient care.</a:t>
            </a:r>
            <a:endParaRPr lang="en-US" sz="1600" dirty="0" smtClean="0"/>
          </a:p>
          <a:p>
            <a:pPr lvl="1">
              <a:buFontTx/>
              <a:buNone/>
            </a:pPr>
            <a:r>
              <a:rPr lang="en-US" sz="1600" i="1" dirty="0" smtClean="0"/>
              <a:t> </a:t>
            </a:r>
            <a:endParaRPr lang="en-US" sz="1600" dirty="0" smtClean="0"/>
          </a:p>
          <a:p>
            <a:pPr lvl="1">
              <a:buFontTx/>
              <a:buNone/>
            </a:pPr>
            <a:r>
              <a:rPr lang="en-US" sz="1600" i="1" dirty="0" smtClean="0"/>
              <a:t>II.D.8. Consultations from other clinical services must be available in a timely</a:t>
            </a:r>
            <a:endParaRPr lang="en-US" sz="1600" dirty="0" smtClean="0"/>
          </a:p>
          <a:p>
            <a:pPr lvl="1">
              <a:buFontTx/>
              <a:buNone/>
            </a:pPr>
            <a:r>
              <a:rPr lang="en-US" sz="1600" i="1" dirty="0" smtClean="0"/>
              <a:t>manner in all care settings where the residents work. All consultations</a:t>
            </a:r>
            <a:endParaRPr lang="en-US" sz="1600" dirty="0" smtClean="0"/>
          </a:p>
          <a:p>
            <a:pPr lvl="1">
              <a:buFontTx/>
              <a:buNone/>
            </a:pPr>
            <a:r>
              <a:rPr lang="en-US" sz="1600" i="1" dirty="0" smtClean="0"/>
              <a:t>should be performed by or under the supervision of a qualified specialist.</a:t>
            </a:r>
          </a:p>
          <a:p>
            <a:pPr lvl="1">
              <a:buFontTx/>
              <a:buNone/>
            </a:pPr>
            <a:endParaRPr lang="en-US" sz="1600" dirty="0" smtClean="0"/>
          </a:p>
          <a:p>
            <a:r>
              <a:rPr lang="en-US" sz="2000" i="1" dirty="0" smtClean="0">
                <a:solidFill>
                  <a:schemeClr val="accent2"/>
                </a:solidFill>
              </a:rPr>
              <a:t>ANSWER. No. The RRC recognizes that the needs of specific patients change with their health status and circumstances. The intent of the requirement is to assure that the program has access to these professional and paraprofessional personnel and that interprofessional teams will be constituted as appropriate and as needed (September 2011 RC Meeting). </a:t>
            </a:r>
          </a:p>
          <a:p>
            <a:endParaRPr lang="en-US" sz="2000" b="1" i="1" dirty="0" smtClean="0"/>
          </a:p>
          <a:p>
            <a:endParaRPr lang="en-US"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533400" y="0"/>
            <a:ext cx="8229600" cy="1371600"/>
          </a:xfrm>
        </p:spPr>
        <p:txBody>
          <a:bodyPr/>
          <a:lstStyle/>
          <a:p>
            <a:pPr algn="l"/>
            <a:r>
              <a:rPr lang="en-US" i="1" dirty="0" smtClean="0"/>
              <a:t>New FAQ  </a:t>
            </a:r>
            <a:br>
              <a:rPr lang="en-US" i="1" dirty="0" smtClean="0"/>
            </a:br>
            <a:r>
              <a:rPr lang="en-US" i="1" dirty="0" smtClean="0"/>
              <a:t>Evaluation of Faculty by Fellows</a:t>
            </a:r>
          </a:p>
        </p:txBody>
      </p:sp>
      <p:sp>
        <p:nvSpPr>
          <p:cNvPr id="21507" name="Content Placeholder 2"/>
          <p:cNvSpPr>
            <a:spLocks noGrp="1"/>
          </p:cNvSpPr>
          <p:nvPr>
            <p:ph idx="1"/>
          </p:nvPr>
        </p:nvSpPr>
        <p:spPr/>
        <p:txBody>
          <a:bodyPr/>
          <a:lstStyle/>
          <a:p>
            <a:r>
              <a:rPr lang="en-US" sz="2000" b="1" i="1" dirty="0" smtClean="0"/>
              <a:t>Question: Are fellows expected to evaluate faculty at end of each rotation? What are the expectations?</a:t>
            </a:r>
          </a:p>
          <a:p>
            <a:endParaRPr lang="en-US" sz="2000" dirty="0" smtClean="0"/>
          </a:p>
          <a:p>
            <a:r>
              <a:rPr lang="en-US" sz="2000" dirty="0" smtClean="0">
                <a:solidFill>
                  <a:schemeClr val="accent2"/>
                </a:solidFill>
              </a:rPr>
              <a:t>ANSWER:   The RC acknowledges that some attending assignments to teaching activities may not be tightly linked to the month-long delimited rotations/assignments. For such situations, evaluations of faculty do not need to not take place at the end of the monthly rotation, since the fellow may not have had enough exposure to a particular attending to meaningfully evaluate the attending.  However, at a minimum, the RC expects that fellows will evaluate the faculty member’s performance/teaching ability at least quarterly. (July 2011 RC Meeting)</a:t>
            </a:r>
          </a:p>
          <a:p>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33400" y="533400"/>
            <a:ext cx="8229600" cy="914400"/>
          </a:xfrm>
        </p:spPr>
        <p:txBody>
          <a:bodyPr/>
          <a:lstStyle/>
          <a:p>
            <a:pPr algn="l"/>
            <a:r>
              <a:rPr lang="en-US" smtClean="0"/>
              <a:t>Who is the RRC-IM?</a:t>
            </a:r>
          </a:p>
        </p:txBody>
      </p:sp>
      <p:sp>
        <p:nvSpPr>
          <p:cNvPr id="12291" name="Content Placeholder 2"/>
          <p:cNvSpPr>
            <a:spLocks noGrp="1"/>
          </p:cNvSpPr>
          <p:nvPr>
            <p:ph idx="1"/>
          </p:nvPr>
        </p:nvSpPr>
        <p:spPr/>
        <p:txBody>
          <a:bodyPr/>
          <a:lstStyle/>
          <a:p>
            <a:r>
              <a:rPr lang="en-US" smtClean="0"/>
              <a:t>Committee Members</a:t>
            </a:r>
          </a:p>
          <a:p>
            <a:endParaRPr lang="en-US" smtClean="0"/>
          </a:p>
        </p:txBody>
      </p:sp>
      <p:sp>
        <p:nvSpPr>
          <p:cNvPr id="5" name="Rectangle 3"/>
          <p:cNvSpPr txBox="1">
            <a:spLocks noChangeArrowheads="1"/>
          </p:cNvSpPr>
          <p:nvPr/>
        </p:nvSpPr>
        <p:spPr bwMode="auto">
          <a:xfrm>
            <a:off x="609600" y="2133600"/>
            <a:ext cx="4191000" cy="4114800"/>
          </a:xfrm>
          <a:prstGeom prst="rect">
            <a:avLst/>
          </a:prstGeom>
          <a:noFill/>
          <a:ln w="9525">
            <a:noFill/>
            <a:miter lim="800000"/>
            <a:headEnd/>
            <a:tailEnd/>
          </a:ln>
        </p:spPr>
        <p:txBody>
          <a:bodyPr/>
          <a:lstStyle/>
          <a:p>
            <a:pPr marL="342900" indent="-342900">
              <a:spcBef>
                <a:spcPct val="20000"/>
              </a:spcBef>
              <a:spcAft>
                <a:spcPts val="600"/>
              </a:spcAft>
              <a:buClr>
                <a:srgbClr val="FF0000"/>
              </a:buClr>
              <a:defRPr/>
            </a:pPr>
            <a:r>
              <a:rPr lang="en-US" sz="2000" kern="0" dirty="0">
                <a:latin typeface="+mn-lt"/>
              </a:rPr>
              <a:t>Lynne M. Kirk, MD </a:t>
            </a:r>
            <a:r>
              <a:rPr lang="en-US" sz="2000" kern="0" dirty="0">
                <a:solidFill>
                  <a:srgbClr val="0070C0"/>
                </a:solidFill>
                <a:latin typeface="+mn-lt"/>
              </a:rPr>
              <a:t>–</a:t>
            </a:r>
            <a:r>
              <a:rPr lang="en-US" sz="2000" kern="0" dirty="0">
                <a:latin typeface="+mn-lt"/>
              </a:rPr>
              <a:t> </a:t>
            </a:r>
            <a:r>
              <a:rPr lang="en-US" sz="2000" kern="0" dirty="0">
                <a:solidFill>
                  <a:srgbClr val="0070C0"/>
                </a:solidFill>
                <a:latin typeface="+mn-lt"/>
              </a:rPr>
              <a:t>Chair</a:t>
            </a:r>
          </a:p>
          <a:p>
            <a:pPr marL="342900" indent="-342900">
              <a:spcBef>
                <a:spcPct val="20000"/>
              </a:spcBef>
              <a:spcAft>
                <a:spcPts val="600"/>
              </a:spcAft>
              <a:buClr>
                <a:srgbClr val="FF0000"/>
              </a:buClr>
              <a:defRPr/>
            </a:pPr>
            <a:r>
              <a:rPr lang="en-US" sz="2000" dirty="0"/>
              <a:t>James A. Arrighi, MD </a:t>
            </a:r>
            <a:r>
              <a:rPr lang="en-US" sz="2000" dirty="0">
                <a:solidFill>
                  <a:srgbClr val="0070C0"/>
                </a:solidFill>
              </a:rPr>
              <a:t>–</a:t>
            </a:r>
            <a:r>
              <a:rPr lang="en-US" sz="2000" dirty="0"/>
              <a:t> </a:t>
            </a:r>
            <a:r>
              <a:rPr lang="en-US" sz="2000" dirty="0">
                <a:solidFill>
                  <a:srgbClr val="0070C0"/>
                </a:solidFill>
              </a:rPr>
              <a:t>Chair-elect</a:t>
            </a:r>
            <a:r>
              <a:rPr lang="en-US" sz="2000" dirty="0"/>
              <a:t> </a:t>
            </a:r>
          </a:p>
          <a:p>
            <a:pPr marL="342900" indent="-342900">
              <a:spcBef>
                <a:spcPct val="20000"/>
              </a:spcBef>
              <a:spcAft>
                <a:spcPts val="600"/>
              </a:spcAft>
              <a:buClr>
                <a:srgbClr val="FF0000"/>
              </a:buClr>
              <a:defRPr/>
            </a:pPr>
            <a:r>
              <a:rPr lang="en-US" sz="2000" dirty="0"/>
              <a:t>Beverly M.K. Biller, MD </a:t>
            </a:r>
          </a:p>
          <a:p>
            <a:pPr marL="342900" indent="-342900">
              <a:spcBef>
                <a:spcPct val="20000"/>
              </a:spcBef>
              <a:spcAft>
                <a:spcPts val="600"/>
              </a:spcAft>
              <a:buClr>
                <a:srgbClr val="FF0000"/>
              </a:buClr>
              <a:defRPr/>
            </a:pPr>
            <a:r>
              <a:rPr lang="en-US" sz="2000" i="1" dirty="0"/>
              <a:t>Heather Brislen, MD *</a:t>
            </a:r>
          </a:p>
          <a:p>
            <a:pPr marL="342900" indent="-342900">
              <a:spcBef>
                <a:spcPct val="20000"/>
              </a:spcBef>
              <a:spcAft>
                <a:spcPts val="600"/>
              </a:spcAft>
              <a:buClr>
                <a:srgbClr val="FF0000"/>
              </a:buClr>
              <a:defRPr/>
            </a:pPr>
            <a:r>
              <a:rPr lang="en-US" sz="2000" i="1" dirty="0"/>
              <a:t>Andres Carrion, MD</a:t>
            </a:r>
            <a:r>
              <a:rPr lang="en-US" sz="2000" dirty="0"/>
              <a:t>*</a:t>
            </a:r>
          </a:p>
          <a:p>
            <a:pPr marL="342900" indent="-342900">
              <a:spcBef>
                <a:spcPct val="20000"/>
              </a:spcBef>
              <a:spcAft>
                <a:spcPts val="600"/>
              </a:spcAft>
              <a:buClr>
                <a:srgbClr val="FF0000"/>
              </a:buClr>
              <a:defRPr/>
            </a:pPr>
            <a:r>
              <a:rPr lang="en-US" sz="2000" dirty="0"/>
              <a:t>E. Benjamin Clyburn, MD</a:t>
            </a:r>
            <a:r>
              <a:rPr lang="en-US" sz="2000" dirty="0">
                <a:solidFill>
                  <a:srgbClr val="0070C0"/>
                </a:solidFill>
                <a:latin typeface="Arial" pitchFamily="34" charset="0"/>
              </a:rPr>
              <a:t> -Vice Chair Elect</a:t>
            </a:r>
            <a:r>
              <a:rPr lang="en-US" sz="2000" dirty="0"/>
              <a:t>  </a:t>
            </a:r>
          </a:p>
          <a:p>
            <a:pPr marL="342900" indent="-342900">
              <a:spcBef>
                <a:spcPct val="20000"/>
              </a:spcBef>
              <a:spcAft>
                <a:spcPts val="600"/>
              </a:spcAft>
              <a:buClr>
                <a:srgbClr val="FF0000"/>
              </a:buClr>
              <a:defRPr/>
            </a:pPr>
            <a:r>
              <a:rPr lang="en-US" sz="2000" dirty="0"/>
              <a:t>John Fisher, MD *</a:t>
            </a:r>
          </a:p>
          <a:p>
            <a:pPr marL="342900" indent="-342900">
              <a:spcBef>
                <a:spcPct val="20000"/>
              </a:spcBef>
              <a:spcAft>
                <a:spcPts val="600"/>
              </a:spcAft>
              <a:buClr>
                <a:srgbClr val="FF0000"/>
              </a:buClr>
              <a:defRPr/>
            </a:pPr>
            <a:r>
              <a:rPr lang="en-US" sz="2000" dirty="0"/>
              <a:t>John Fitzgibbons, MD </a:t>
            </a:r>
          </a:p>
          <a:p>
            <a:pPr marL="342900" indent="-342900">
              <a:spcBef>
                <a:spcPct val="20000"/>
              </a:spcBef>
              <a:buClr>
                <a:srgbClr val="FF0000"/>
              </a:buClr>
              <a:defRPr/>
            </a:pPr>
            <a:endParaRPr lang="en-US" kern="0" dirty="0">
              <a:latin typeface="+mn-lt"/>
            </a:endParaRPr>
          </a:p>
          <a:p>
            <a:pPr marL="342900" indent="-342900">
              <a:spcBef>
                <a:spcPct val="20000"/>
              </a:spcBef>
              <a:buClr>
                <a:srgbClr val="FF0000"/>
              </a:buClr>
              <a:defRPr/>
            </a:pPr>
            <a:r>
              <a:rPr lang="en-US" kern="0" dirty="0">
                <a:latin typeface="+mn-lt"/>
              </a:rPr>
              <a:t>* </a:t>
            </a:r>
            <a:r>
              <a:rPr lang="en-US" sz="1600" kern="0" dirty="0">
                <a:latin typeface="+mn-lt"/>
              </a:rPr>
              <a:t>New to RRC since July 2010</a:t>
            </a:r>
          </a:p>
          <a:p>
            <a:pPr marL="342900" indent="-342900">
              <a:spcBef>
                <a:spcPct val="20000"/>
              </a:spcBef>
              <a:buClr>
                <a:srgbClr val="FF0000"/>
              </a:buClr>
              <a:defRPr/>
            </a:pPr>
            <a:endParaRPr lang="en-US" sz="2000" kern="0" dirty="0">
              <a:latin typeface="+mn-lt"/>
            </a:endParaRPr>
          </a:p>
          <a:p>
            <a:pPr marL="342900" indent="-342900">
              <a:spcBef>
                <a:spcPct val="20000"/>
              </a:spcBef>
              <a:buClr>
                <a:srgbClr val="FF0000"/>
              </a:buClr>
              <a:buFontTx/>
              <a:buChar char="•"/>
              <a:defRPr/>
            </a:pPr>
            <a:endParaRPr lang="en-US" sz="2000" kern="0" dirty="0">
              <a:latin typeface="+mn-lt"/>
            </a:endParaRPr>
          </a:p>
        </p:txBody>
      </p:sp>
      <p:sp>
        <p:nvSpPr>
          <p:cNvPr id="6" name="Rectangle 3"/>
          <p:cNvSpPr txBox="1">
            <a:spLocks noChangeArrowheads="1"/>
          </p:cNvSpPr>
          <p:nvPr/>
        </p:nvSpPr>
        <p:spPr bwMode="auto">
          <a:xfrm>
            <a:off x="4876800" y="2133600"/>
            <a:ext cx="3657600" cy="4191000"/>
          </a:xfrm>
          <a:prstGeom prst="rect">
            <a:avLst/>
          </a:prstGeom>
          <a:noFill/>
          <a:ln w="9525">
            <a:noFill/>
            <a:miter lim="800000"/>
            <a:headEnd/>
            <a:tailEnd/>
          </a:ln>
        </p:spPr>
        <p:txBody>
          <a:bodyPr/>
          <a:lstStyle/>
          <a:p>
            <a:pPr>
              <a:spcAft>
                <a:spcPts val="600"/>
              </a:spcAft>
              <a:defRPr/>
            </a:pPr>
            <a:r>
              <a:rPr lang="en-US" sz="2000" dirty="0"/>
              <a:t>Andrew S. Gersoff, MD *</a:t>
            </a:r>
          </a:p>
          <a:p>
            <a:pPr>
              <a:spcAft>
                <a:spcPts val="600"/>
              </a:spcAft>
              <a:defRPr/>
            </a:pPr>
            <a:r>
              <a:rPr lang="en-US" sz="2000" dirty="0"/>
              <a:t>Betty Lo, MD *</a:t>
            </a:r>
          </a:p>
          <a:p>
            <a:pPr>
              <a:spcAft>
                <a:spcPts val="600"/>
              </a:spcAft>
              <a:defRPr/>
            </a:pPr>
            <a:r>
              <a:rPr lang="en-US" sz="2000" dirty="0"/>
              <a:t>Furman McDonald, MD *</a:t>
            </a:r>
          </a:p>
          <a:p>
            <a:pPr>
              <a:spcAft>
                <a:spcPts val="600"/>
              </a:spcAft>
              <a:defRPr/>
            </a:pPr>
            <a:r>
              <a:rPr lang="en-US" sz="2000" dirty="0"/>
              <a:t>Susan Murin, MD  </a:t>
            </a:r>
          </a:p>
          <a:p>
            <a:pPr>
              <a:spcAft>
                <a:spcPts val="600"/>
              </a:spcAft>
              <a:defRPr/>
            </a:pPr>
            <a:r>
              <a:rPr lang="en-US" sz="2000" dirty="0"/>
              <a:t>Victor J. Navarro, MD  </a:t>
            </a:r>
          </a:p>
          <a:p>
            <a:pPr>
              <a:spcAft>
                <a:spcPts val="600"/>
              </a:spcAft>
              <a:defRPr/>
            </a:pPr>
            <a:r>
              <a:rPr lang="en-US" sz="2000" dirty="0"/>
              <a:t>Andrea Reid, MD *</a:t>
            </a:r>
          </a:p>
          <a:p>
            <a:pPr>
              <a:spcAft>
                <a:spcPts val="600"/>
              </a:spcAft>
              <a:defRPr/>
            </a:pPr>
            <a:r>
              <a:rPr lang="en-US" sz="2000" dirty="0"/>
              <a:t>Ilene Rosen, MD *</a:t>
            </a:r>
          </a:p>
          <a:p>
            <a:pPr>
              <a:spcAft>
                <a:spcPts val="600"/>
              </a:spcAft>
              <a:defRPr/>
            </a:pPr>
            <a:r>
              <a:rPr lang="en-US" sz="2000" dirty="0"/>
              <a:t>Stephen M. Salerno, MD </a:t>
            </a:r>
          </a:p>
          <a:p>
            <a:pPr>
              <a:spcAft>
                <a:spcPts val="600"/>
              </a:spcAft>
              <a:defRPr/>
            </a:pPr>
            <a:r>
              <a:rPr lang="en-US" sz="2000" dirty="0"/>
              <a:t>Jennifer C. Thompson, MD  </a:t>
            </a:r>
          </a:p>
          <a:p>
            <a:pPr marL="342900" indent="-342900">
              <a:spcBef>
                <a:spcPct val="20000"/>
              </a:spcBef>
              <a:buClr>
                <a:srgbClr val="FF0000"/>
              </a:buClr>
              <a:buFontTx/>
              <a:buChar char="•"/>
              <a:defRPr/>
            </a:pPr>
            <a:endParaRPr lang="en-US" sz="2000" kern="0" dirty="0">
              <a:latin typeface="+mn-lt"/>
            </a:endParaRPr>
          </a:p>
          <a:p>
            <a:pPr marL="342900" indent="-342900">
              <a:spcBef>
                <a:spcPct val="20000"/>
              </a:spcBef>
              <a:buClr>
                <a:srgbClr val="FF0000"/>
              </a:buClr>
              <a:buFontTx/>
              <a:buChar char="•"/>
              <a:defRPr/>
            </a:pPr>
            <a:endParaRPr lang="en-US" sz="2000" kern="0" dirty="0">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a:xfrm>
            <a:off x="533400" y="609600"/>
            <a:ext cx="8229600" cy="838200"/>
          </a:xfrm>
        </p:spPr>
        <p:txBody>
          <a:bodyPr/>
          <a:lstStyle/>
          <a:p>
            <a:r>
              <a:rPr lang="en-US" smtClean="0"/>
              <a:t>RRC-IM Oversight</a:t>
            </a:r>
          </a:p>
        </p:txBody>
      </p:sp>
      <p:graphicFrame>
        <p:nvGraphicFramePr>
          <p:cNvPr id="1026" name="Content Placeholder 3"/>
          <p:cNvGraphicFramePr>
            <a:graphicFrameLocks noGrp="1"/>
          </p:cNvGraphicFramePr>
          <p:nvPr>
            <p:ph idx="1"/>
          </p:nvPr>
        </p:nvGraphicFramePr>
        <p:xfrm>
          <a:off x="0" y="1600200"/>
          <a:ext cx="6705600" cy="5257800"/>
        </p:xfrm>
        <a:graphic>
          <a:graphicData uri="http://schemas.openxmlformats.org/presentationml/2006/ole">
            <p:oleObj spid="_x0000_s1026" name="Worksheet" r:id="rId4" imgW="6353170" imgH="4772111" progId="Excel.Sheet.8">
              <p:embed/>
            </p:oleObj>
          </a:graphicData>
        </a:graphic>
      </p:graphicFrame>
      <p:graphicFrame>
        <p:nvGraphicFramePr>
          <p:cNvPr id="7" name="Chart 6"/>
          <p:cNvGraphicFramePr/>
          <p:nvPr/>
        </p:nvGraphicFramePr>
        <p:xfrm>
          <a:off x="6324600" y="1828800"/>
          <a:ext cx="2514600" cy="388620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33400" y="382588"/>
            <a:ext cx="8229600" cy="990600"/>
          </a:xfrm>
        </p:spPr>
        <p:txBody>
          <a:bodyPr/>
          <a:lstStyle/>
          <a:p>
            <a:pPr algn="l" eaLnBrk="1" hangingPunct="1"/>
            <a:r>
              <a:rPr lang="en-US" sz="3600" smtClean="0"/>
              <a:t>Review of Programs</a:t>
            </a:r>
          </a:p>
        </p:txBody>
      </p:sp>
      <p:sp>
        <p:nvSpPr>
          <p:cNvPr id="13315" name="Rectangle 3"/>
          <p:cNvSpPr>
            <a:spLocks noGrp="1" noChangeArrowheads="1"/>
          </p:cNvSpPr>
          <p:nvPr>
            <p:ph idx="1"/>
          </p:nvPr>
        </p:nvSpPr>
        <p:spPr>
          <a:xfrm>
            <a:off x="528638" y="1671638"/>
            <a:ext cx="8229600" cy="4525962"/>
          </a:xfrm>
        </p:spPr>
        <p:txBody>
          <a:bodyPr/>
          <a:lstStyle/>
          <a:p>
            <a:pPr eaLnBrk="1" hangingPunct="1"/>
            <a:r>
              <a:rPr lang="en-US" sz="2000" dirty="0" smtClean="0"/>
              <a:t>Peer Review</a:t>
            </a:r>
          </a:p>
          <a:p>
            <a:pPr eaLnBrk="1" hangingPunct="1"/>
            <a:r>
              <a:rPr lang="en-US" sz="2000" dirty="0" smtClean="0"/>
              <a:t>Reviewers use the following information to determine compliance with the requirements: </a:t>
            </a:r>
          </a:p>
          <a:p>
            <a:pPr eaLnBrk="1" hangingPunct="1"/>
            <a:endParaRPr lang="en-US" sz="2000" dirty="0" smtClean="0"/>
          </a:p>
          <a:p>
            <a:pPr eaLnBrk="1" hangingPunct="1"/>
            <a:endParaRPr lang="en-US" sz="2000" dirty="0" smtClean="0"/>
          </a:p>
          <a:p>
            <a:pPr eaLnBrk="1" hangingPunct="1"/>
            <a:endParaRPr lang="en-US" sz="2000" dirty="0" smtClean="0"/>
          </a:p>
          <a:p>
            <a:pPr eaLnBrk="1" hangingPunct="1"/>
            <a:endParaRPr lang="en-US" sz="2000" dirty="0" smtClean="0"/>
          </a:p>
          <a:p>
            <a:pPr eaLnBrk="1" hangingPunct="1"/>
            <a:r>
              <a:rPr lang="en-US" sz="2000" dirty="0" smtClean="0"/>
              <a:t>Program </a:t>
            </a:r>
            <a:r>
              <a:rPr lang="en-US" sz="2000" dirty="0" err="1" smtClean="0"/>
              <a:t>Directors:</a:t>
            </a:r>
            <a:r>
              <a:rPr lang="en-US" sz="1800" dirty="0" err="1" smtClean="0"/>
              <a:t>The</a:t>
            </a:r>
            <a:r>
              <a:rPr lang="en-US" sz="1800" dirty="0" smtClean="0"/>
              <a:t> questions in the PIF correspond to program requirements          </a:t>
            </a:r>
          </a:p>
          <a:p>
            <a:pPr eaLnBrk="1" hangingPunct="1"/>
            <a:r>
              <a:rPr lang="en-US" sz="2000" dirty="0" smtClean="0"/>
              <a:t>Reviewers present program to Committee</a:t>
            </a:r>
          </a:p>
          <a:p>
            <a:pPr eaLnBrk="1" hangingPunct="1"/>
            <a:r>
              <a:rPr lang="en-US" sz="2000" dirty="0" smtClean="0"/>
              <a:t>Committee determines degree of compliance and assigns accreditation status along with review cycle, range of 1-5 years</a:t>
            </a:r>
          </a:p>
        </p:txBody>
      </p:sp>
      <p:graphicFrame>
        <p:nvGraphicFramePr>
          <p:cNvPr id="5" name="Diagram 4"/>
          <p:cNvGraphicFramePr/>
          <p:nvPr/>
        </p:nvGraphicFramePr>
        <p:xfrm>
          <a:off x="990600" y="2743200"/>
          <a:ext cx="7315200" cy="142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1"/>
          <p:cNvSpPr txBox="1">
            <a:spLocks noChangeArrowheads="1"/>
          </p:cNvSpPr>
          <p:nvPr/>
        </p:nvSpPr>
        <p:spPr bwMode="auto">
          <a:xfrm>
            <a:off x="533400" y="382588"/>
            <a:ext cx="8229600" cy="987425"/>
          </a:xfrm>
          <a:prstGeom prst="rect">
            <a:avLst/>
          </a:prstGeom>
          <a:noFill/>
          <a:ln w="9525">
            <a:noFill/>
            <a:round/>
            <a:headEnd/>
            <a:tailEnd/>
          </a:ln>
        </p:spPr>
        <p:txBody>
          <a:bodyPr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a:solidFill>
                  <a:srgbClr val="000000"/>
                </a:solidFill>
              </a:rPr>
              <a:t>Summary of Activities 2010</a:t>
            </a:r>
          </a:p>
        </p:txBody>
      </p:sp>
      <p:sp>
        <p:nvSpPr>
          <p:cNvPr id="2052" name="Text Box 2"/>
          <p:cNvSpPr txBox="1">
            <a:spLocks noChangeArrowheads="1"/>
          </p:cNvSpPr>
          <p:nvPr/>
        </p:nvSpPr>
        <p:spPr bwMode="auto">
          <a:xfrm>
            <a:off x="528638" y="1671638"/>
            <a:ext cx="4043362" cy="4525962"/>
          </a:xfrm>
          <a:prstGeom prst="rect">
            <a:avLst/>
          </a:prstGeom>
          <a:noFill/>
          <a:ln w="9525">
            <a:noFill/>
            <a:round/>
            <a:headEnd/>
            <a:tailEnd/>
          </a:ln>
        </p:spPr>
        <p:txBody>
          <a:bodyPr/>
          <a:lstStyle/>
          <a:p>
            <a:pPr marL="341313" indent="-341313">
              <a:lnSpc>
                <a:spcPct val="90000"/>
              </a:lnSpc>
              <a:spcBef>
                <a:spcPts val="600"/>
              </a:spcBef>
              <a:buClr>
                <a:srgbClr val="FF0000"/>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a:solidFill>
                  <a:srgbClr val="000000"/>
                </a:solidFill>
              </a:rPr>
              <a:t>The RRC meets three times a year – January, May, and September</a:t>
            </a:r>
          </a:p>
          <a:p>
            <a:pPr marL="741363" lvl="1" indent="-284163">
              <a:lnSpc>
                <a:spcPct val="90000"/>
              </a:lnSpc>
              <a:spcBef>
                <a:spcPts val="500"/>
              </a:spcBef>
              <a:buClr>
                <a:srgbClr val="333399"/>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a:solidFill>
                  <a:srgbClr val="000000"/>
                </a:solidFill>
              </a:rPr>
              <a:t>A fourth summer meeting is a business/policy meeting</a:t>
            </a:r>
          </a:p>
          <a:p>
            <a:pPr marL="341313" indent="-341313">
              <a:lnSpc>
                <a:spcPct val="90000"/>
              </a:lnSpc>
              <a:spcBef>
                <a:spcPts val="600"/>
              </a:spcBef>
              <a:buClr>
                <a:srgbClr val="FF0000"/>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a:solidFill>
                  <a:srgbClr val="000000"/>
                </a:solidFill>
              </a:rPr>
              <a:t>The RRC reviewed 546 programs</a:t>
            </a:r>
          </a:p>
          <a:p>
            <a:pPr marL="741363" lvl="1" indent="-284163">
              <a:lnSpc>
                <a:spcPct val="90000"/>
              </a:lnSpc>
              <a:spcBef>
                <a:spcPts val="500"/>
              </a:spcBef>
              <a:buClr>
                <a:srgbClr val="333399"/>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a:solidFill>
                  <a:srgbClr val="000000"/>
                </a:solidFill>
              </a:rPr>
              <a:t>Average per meeting: </a:t>
            </a:r>
          </a:p>
          <a:p>
            <a:pPr lvl="2">
              <a:lnSpc>
                <a:spcPct val="90000"/>
              </a:lnSpc>
              <a:spcBef>
                <a:spcPts val="450"/>
              </a:spcBef>
              <a:buClr>
                <a:srgbClr val="99CCFF"/>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solidFill>
                  <a:srgbClr val="000000"/>
                </a:solidFill>
              </a:rPr>
              <a:t> 20 core</a:t>
            </a:r>
          </a:p>
          <a:p>
            <a:pPr lvl="2">
              <a:lnSpc>
                <a:spcPct val="90000"/>
              </a:lnSpc>
              <a:spcBef>
                <a:spcPts val="450"/>
              </a:spcBef>
              <a:buClr>
                <a:srgbClr val="99CCFF"/>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solidFill>
                  <a:srgbClr val="000000"/>
                </a:solidFill>
              </a:rPr>
              <a:t> 140 subspecialty programs</a:t>
            </a:r>
          </a:p>
          <a:p>
            <a:pPr lvl="2">
              <a:lnSpc>
                <a:spcPct val="90000"/>
              </a:lnSpc>
              <a:spcBef>
                <a:spcPts val="450"/>
              </a:spcBef>
              <a:buClr>
                <a:srgbClr val="99CCFF"/>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solidFill>
                  <a:srgbClr val="000000"/>
                </a:solidFill>
              </a:rPr>
              <a:t> 20 interim reports </a:t>
            </a:r>
          </a:p>
          <a:p>
            <a:pPr lvl="2">
              <a:lnSpc>
                <a:spcPct val="90000"/>
              </a:lnSpc>
              <a:spcBef>
                <a:spcPts val="4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i="1">
                <a:solidFill>
                  <a:srgbClr val="000000"/>
                </a:solidFill>
              </a:rPr>
              <a:t>(progress &amp; duty hours reports)</a:t>
            </a:r>
          </a:p>
        </p:txBody>
      </p:sp>
      <p:graphicFrame>
        <p:nvGraphicFramePr>
          <p:cNvPr id="2050" name="Object 2"/>
          <p:cNvGraphicFramePr>
            <a:graphicFrameLocks noChangeAspect="1"/>
          </p:cNvGraphicFramePr>
          <p:nvPr/>
        </p:nvGraphicFramePr>
        <p:xfrm>
          <a:off x="3962400" y="1676400"/>
          <a:ext cx="4981575" cy="4392613"/>
        </p:xfrm>
        <a:graphic>
          <a:graphicData uri="http://schemas.openxmlformats.org/presentationml/2006/ole">
            <p:oleObj spid="_x0000_s2050" name="Worksheet" r:id="rId4" imgW="4171940" imgH="3733678" progId="Excel.Shee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a:xfrm>
            <a:off x="533400" y="228600"/>
            <a:ext cx="8229600" cy="1143000"/>
          </a:xfrm>
        </p:spPr>
        <p:txBody>
          <a:bodyPr/>
          <a:lstStyle/>
          <a:p>
            <a:pPr algn="l"/>
            <a:r>
              <a:rPr lang="en-US" smtClean="0"/>
              <a:t>Summary of Actions 2010 </a:t>
            </a:r>
            <a:br>
              <a:rPr lang="en-US" smtClean="0"/>
            </a:br>
            <a:r>
              <a:rPr lang="en-US" sz="3600" i="1" smtClean="0"/>
              <a:t>Core Internal Medicine </a:t>
            </a:r>
          </a:p>
        </p:txBody>
      </p:sp>
      <p:graphicFrame>
        <p:nvGraphicFramePr>
          <p:cNvPr id="3074" name="Content Placeholder 3"/>
          <p:cNvGraphicFramePr>
            <a:graphicFrameLocks/>
          </p:cNvGraphicFramePr>
          <p:nvPr/>
        </p:nvGraphicFramePr>
        <p:xfrm>
          <a:off x="4953000" y="1752600"/>
          <a:ext cx="4038600" cy="4038600"/>
        </p:xfrm>
        <a:graphic>
          <a:graphicData uri="http://schemas.openxmlformats.org/presentationml/2006/ole">
            <p:oleObj spid="_x0000_s3074" name="Worksheet" r:id="rId4" imgW="2743363" imgH="2085970" progId="Excel.Sheet.8">
              <p:embed/>
            </p:oleObj>
          </a:graphicData>
        </a:graphic>
      </p:graphicFrame>
      <p:graphicFrame>
        <p:nvGraphicFramePr>
          <p:cNvPr id="10" name="Table 9"/>
          <p:cNvGraphicFramePr>
            <a:graphicFrameLocks noGrp="1"/>
          </p:cNvGraphicFramePr>
          <p:nvPr/>
        </p:nvGraphicFramePr>
        <p:xfrm>
          <a:off x="685800" y="2133600"/>
          <a:ext cx="3962400" cy="3124199"/>
        </p:xfrm>
        <a:graphic>
          <a:graphicData uri="http://schemas.openxmlformats.org/drawingml/2006/table">
            <a:tbl>
              <a:tblPr/>
              <a:tblGrid>
                <a:gridCol w="3119336"/>
                <a:gridCol w="843064"/>
              </a:tblGrid>
              <a:tr h="701509">
                <a:tc>
                  <a:txBody>
                    <a:bodyPr/>
                    <a:lstStyle/>
                    <a:p>
                      <a:pPr algn="ctr"/>
                      <a:r>
                        <a:rPr lang="en-US" b="1" dirty="0" smtClean="0">
                          <a:solidFill>
                            <a:schemeClr val="bg1"/>
                          </a:solidFill>
                        </a:rPr>
                        <a:t>Number of </a:t>
                      </a:r>
                      <a:r>
                        <a:rPr lang="en-US" b="1" i="1" u="none" dirty="0" smtClean="0">
                          <a:solidFill>
                            <a:schemeClr val="bg1"/>
                          </a:solidFill>
                        </a:rPr>
                        <a:t>Core</a:t>
                      </a:r>
                      <a:r>
                        <a:rPr lang="en-US" b="1" i="1" u="none" baseline="0" dirty="0" smtClean="0">
                          <a:solidFill>
                            <a:schemeClr val="bg1"/>
                          </a:solidFill>
                        </a:rPr>
                        <a:t> IM </a:t>
                      </a:r>
                      <a:r>
                        <a:rPr lang="en-US" b="1" baseline="0" dirty="0" smtClean="0">
                          <a:solidFill>
                            <a:schemeClr val="bg1"/>
                          </a:solidFill>
                        </a:rPr>
                        <a:t>Programs Reviewed</a:t>
                      </a:r>
                      <a:endParaRPr lang="en-US" b="1" dirty="0">
                        <a:solidFill>
                          <a:schemeClr val="bg1"/>
                        </a:solidFill>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solidFill>
                      <a:srgbClr val="0000FF"/>
                    </a:solidFill>
                  </a:tcPr>
                </a:tc>
                <a:tc>
                  <a:txBody>
                    <a:bodyPr/>
                    <a:lstStyle/>
                    <a:p>
                      <a:pPr algn="l"/>
                      <a:r>
                        <a:rPr lang="en-US" b="1" dirty="0" smtClean="0">
                          <a:solidFill>
                            <a:schemeClr val="bg1"/>
                          </a:solidFill>
                        </a:rPr>
                        <a:t>72</a:t>
                      </a:r>
                      <a:endParaRPr lang="en-US" b="1" dirty="0">
                        <a:solidFill>
                          <a:schemeClr val="bg1"/>
                        </a:solidFill>
                      </a:endParaRPr>
                    </a:p>
                  </a:txBody>
                  <a:tcPr anchor="b">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r>
              <a:tr h="403782">
                <a:tc>
                  <a:txBody>
                    <a:bodyPr/>
                    <a:lstStyle/>
                    <a:p>
                      <a:r>
                        <a:rPr lang="en-US" dirty="0" smtClean="0"/>
                        <a:t>Initial Accreditation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c>
                  <a:txBody>
                    <a:bodyPr/>
                    <a:lstStyle/>
                    <a:p>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r>
              <a:tr h="403781">
                <a:tc>
                  <a:txBody>
                    <a:bodyPr/>
                    <a:lstStyle/>
                    <a:p>
                      <a:r>
                        <a:rPr lang="en-US" dirty="0" smtClean="0"/>
                        <a:t>Continued Accreditation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US" dirty="0" smtClean="0"/>
                        <a:t>52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r>
              <a:tr h="403781">
                <a:tc>
                  <a:txBody>
                    <a:bodyPr/>
                    <a:lstStyle/>
                    <a:p>
                      <a:r>
                        <a:rPr lang="en-US" dirty="0" smtClean="0"/>
                        <a:t>Proposed Probation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c>
                  <a:txBody>
                    <a:bodyPr/>
                    <a:lstStyle/>
                    <a:p>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r>
              <a:tr h="403782">
                <a:tc>
                  <a:txBody>
                    <a:bodyPr/>
                    <a:lstStyle/>
                    <a:p>
                      <a:r>
                        <a:rPr lang="en-US" dirty="0" smtClean="0"/>
                        <a:t>Probation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r>
              <a:tr h="403782">
                <a:tc>
                  <a:txBody>
                    <a:bodyPr/>
                    <a:lstStyle/>
                    <a:p>
                      <a:r>
                        <a:rPr lang="en-US" dirty="0" smtClean="0"/>
                        <a:t>Progress Reports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c>
                  <a:txBody>
                    <a:bodyPr/>
                    <a:lstStyle/>
                    <a:p>
                      <a:r>
                        <a:rPr lang="en-US" dirty="0" smtClean="0"/>
                        <a:t>11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FF"/>
                    </a:solidFill>
                  </a:tcPr>
                </a:tc>
              </a:tr>
              <a:tr h="403782">
                <a:tc>
                  <a:txBody>
                    <a:bodyPr/>
                    <a:lstStyle/>
                    <a:p>
                      <a:r>
                        <a:rPr lang="en-US" dirty="0" smtClean="0"/>
                        <a:t>Voluntary Withdrawal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lang="en-US" dirty="0" smtClean="0"/>
                        <a:t>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r>
            </a:tbl>
          </a:graphicData>
        </a:graphic>
      </p:graphicFrame>
      <p:cxnSp>
        <p:nvCxnSpPr>
          <p:cNvPr id="11" name="Straight Arrow Connector 10"/>
          <p:cNvCxnSpPr/>
          <p:nvPr/>
        </p:nvCxnSpPr>
        <p:spPr>
          <a:xfrm>
            <a:off x="4419600" y="3429000"/>
            <a:ext cx="9906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06" name="TextBox 7"/>
          <p:cNvSpPr txBox="1">
            <a:spLocks noChangeArrowheads="1"/>
          </p:cNvSpPr>
          <p:nvPr/>
        </p:nvSpPr>
        <p:spPr bwMode="auto">
          <a:xfrm>
            <a:off x="685800" y="5562600"/>
            <a:ext cx="8991600" cy="369888"/>
          </a:xfrm>
          <a:prstGeom prst="rect">
            <a:avLst/>
          </a:prstGeom>
          <a:noFill/>
          <a:ln w="9525">
            <a:noFill/>
            <a:miter lim="800000"/>
            <a:headEnd/>
            <a:tailEnd/>
          </a:ln>
        </p:spPr>
        <p:txBody>
          <a:bodyPr>
            <a:spAutoFit/>
          </a:bodyPr>
          <a:lstStyle/>
          <a:p>
            <a:r>
              <a:rPr lang="en-US"/>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10033</TotalTime>
  <Words>4240</Words>
  <Application>Microsoft Office PowerPoint</Application>
  <PresentationFormat>On-screen Show (4:3)</PresentationFormat>
  <Paragraphs>449</Paragraphs>
  <Slides>42</Slides>
  <Notes>41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4" baseType="lpstr">
      <vt:lpstr>Default Design</vt:lpstr>
      <vt:lpstr>Worksheet</vt:lpstr>
      <vt:lpstr>Updates from the Residency Review Committee for Internal Medicine (RRC-IM) </vt:lpstr>
      <vt:lpstr>Disclosures</vt:lpstr>
      <vt:lpstr>Table of Contents  </vt:lpstr>
      <vt:lpstr>RRC Composition</vt:lpstr>
      <vt:lpstr>Who is the RRC-IM?</vt:lpstr>
      <vt:lpstr>RRC-IM Oversight</vt:lpstr>
      <vt:lpstr>Review of Programs</vt:lpstr>
      <vt:lpstr>Slide 8</vt:lpstr>
      <vt:lpstr>Summary of Actions 2010  Core Internal Medicine </vt:lpstr>
      <vt:lpstr>Summary of Actions in 2010 Subspecialty Programs </vt:lpstr>
      <vt:lpstr>Summary of Actions in 2010 Hematology/Oncology Programs</vt:lpstr>
      <vt:lpstr>Most Frequent Citations in 2010 Subspecialty Programs</vt:lpstr>
      <vt:lpstr>Most Frequent Citations in 2010 Hematology/Oncology Programs </vt:lpstr>
      <vt:lpstr>Communicating with PDs</vt:lpstr>
      <vt:lpstr>Resources Who should I contact…</vt:lpstr>
      <vt:lpstr>Guidance on Interpretation of Common Program Requirements</vt:lpstr>
      <vt:lpstr>Guidance on Interpretation of IM Program Requirements</vt:lpstr>
      <vt:lpstr> New FAQ’s </vt:lpstr>
      <vt:lpstr>RRC-IM Newsletter</vt:lpstr>
      <vt:lpstr>New Subspecialty PRs</vt:lpstr>
      <vt:lpstr>Deleted Program Requirements</vt:lpstr>
      <vt:lpstr>Electronic Health Record</vt:lpstr>
      <vt:lpstr>Simulation</vt:lpstr>
      <vt:lpstr>PD salary support</vt:lpstr>
      <vt:lpstr>Associate PD</vt:lpstr>
      <vt:lpstr>KCF Scholarship</vt:lpstr>
      <vt:lpstr>KCF Evaluator</vt:lpstr>
      <vt:lpstr>Conference Format</vt:lpstr>
      <vt:lpstr>Practice Management</vt:lpstr>
      <vt:lpstr>Multisource Evaluation</vt:lpstr>
      <vt:lpstr>ABIM take and pass rate</vt:lpstr>
      <vt:lpstr>Site Visit:  Newer Practice for Fellow Input</vt:lpstr>
      <vt:lpstr>Site Visit Use of “Tracer Method”</vt:lpstr>
      <vt:lpstr>Resident Survey (RS): General Information</vt:lpstr>
      <vt:lpstr>Resident Survey (RS)</vt:lpstr>
      <vt:lpstr>Resident Survey (RS)</vt:lpstr>
      <vt:lpstr>Next Accreditation System (NAS)  Attributes</vt:lpstr>
      <vt:lpstr>Next Accreditation System (NAS)  Elements</vt:lpstr>
      <vt:lpstr>Questions?</vt:lpstr>
      <vt:lpstr>New FAQ Use of Remote Site for Training</vt:lpstr>
      <vt:lpstr>  New FAQ  Interprofessional teams  </vt:lpstr>
      <vt:lpstr>New FAQ   Evaluation of Faculty by Fellows</vt:lpstr>
    </vt:vector>
  </TitlesOfParts>
  <Company>ACGME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Raquel Eng</dc:creator>
  <cp:lastModifiedBy>llove</cp:lastModifiedBy>
  <cp:revision>413</cp:revision>
  <dcterms:created xsi:type="dcterms:W3CDTF">2008-05-08T19:26:54Z</dcterms:created>
  <dcterms:modified xsi:type="dcterms:W3CDTF">2012-01-19T20:05:11Z</dcterms:modified>
</cp:coreProperties>
</file>