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1/19/2012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122-9A3A-4FD8-98B8-22631F32846C}" type="datetime1">
              <a:rPr lang="en-US" smtClean="0"/>
              <a:pPr/>
              <a:t>1/19/2012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1/19/2012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47B5-C739-4DAE-AACD-CC58CA843AC4}" type="datetime1">
              <a:rPr lang="en-US" smtClean="0"/>
              <a:pPr/>
              <a:t>1/19/2012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1/19/2012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1/19/2012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1/19/2012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1/19/2012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1/19/2012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1/19/2012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Alice Ma</a:t>
            </a:r>
          </a:p>
          <a:p>
            <a:r>
              <a:rPr lang="en-US" dirty="0" smtClean="0"/>
              <a:t>UNC Chapel Hill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clinical practice pathway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7620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 for this talk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48697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General tracks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Physician-scientist</a:t>
            </a:r>
          </a:p>
          <a:p>
            <a:pPr lvl="1"/>
            <a:r>
              <a:rPr lang="en-US" dirty="0" smtClean="0"/>
              <a:t>Generally laboratory-based, but can be in health policy/statistics</a:t>
            </a:r>
          </a:p>
          <a:p>
            <a:r>
              <a:rPr lang="en-US" dirty="0" smtClean="0"/>
              <a:t>Clinical Investigator</a:t>
            </a:r>
          </a:p>
          <a:p>
            <a:pPr lvl="1"/>
            <a:r>
              <a:rPr lang="en-US" dirty="0" smtClean="0"/>
              <a:t>May include limited </a:t>
            </a:r>
            <a:r>
              <a:rPr lang="en-US" dirty="0" err="1" smtClean="0"/>
              <a:t>labwork</a:t>
            </a:r>
            <a:r>
              <a:rPr lang="en-US" dirty="0" smtClean="0"/>
              <a:t> as part of a translational project.</a:t>
            </a:r>
          </a:p>
          <a:p>
            <a:pPr lvl="1"/>
            <a:r>
              <a:rPr lang="en-US" dirty="0" smtClean="0"/>
              <a:t>May encompass projects having to do with health care outcomes</a:t>
            </a:r>
          </a:p>
          <a:p>
            <a:r>
              <a:rPr lang="en-US" dirty="0" smtClean="0"/>
              <a:t>Clinical Practice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609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Goals of the Clinical Practice Track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Trainee Goals</a:t>
            </a:r>
          </a:p>
          <a:p>
            <a:pPr lvl="1"/>
            <a:r>
              <a:rPr lang="en-US" dirty="0" smtClean="0"/>
              <a:t>To improve medical knowledge</a:t>
            </a:r>
          </a:p>
          <a:p>
            <a:pPr lvl="1"/>
            <a:r>
              <a:rPr lang="en-US" dirty="0" smtClean="0"/>
              <a:t>To improve systems-based practice</a:t>
            </a:r>
          </a:p>
          <a:p>
            <a:pPr lvl="1"/>
            <a:r>
              <a:rPr lang="en-US" dirty="0" smtClean="0"/>
              <a:t>To improve professionalism</a:t>
            </a:r>
          </a:p>
          <a:p>
            <a:pPr lvl="1"/>
            <a:r>
              <a:rPr lang="en-US" dirty="0" smtClean="0"/>
              <a:t>To gain skills needed for practice management</a:t>
            </a:r>
          </a:p>
          <a:p>
            <a:r>
              <a:rPr lang="en-US" dirty="0" smtClean="0"/>
              <a:t>Program Goals</a:t>
            </a:r>
          </a:p>
          <a:p>
            <a:pPr lvl="1"/>
            <a:r>
              <a:rPr lang="en-US" dirty="0" smtClean="0"/>
              <a:t>Service to patients</a:t>
            </a:r>
          </a:p>
          <a:p>
            <a:pPr lvl="1"/>
            <a:r>
              <a:rPr lang="en-US" dirty="0" smtClean="0"/>
              <a:t>Service to faculty</a:t>
            </a:r>
          </a:p>
          <a:p>
            <a:pPr lvl="1"/>
            <a:r>
              <a:rPr lang="en-US" dirty="0" smtClean="0"/>
              <a:t>Service to fellows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251808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requirements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52304543"/>
              </p:ext>
            </p:extLst>
          </p:nvPr>
        </p:nvGraphicFramePr>
        <p:xfrm>
          <a:off x="597123" y="1692144"/>
          <a:ext cx="7720576" cy="4084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144"/>
                <a:gridCol w="1484403"/>
                <a:gridCol w="1505427"/>
                <a:gridCol w="2800602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Physician Scientist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 Investigator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Clinical Practice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Research/scholarly activity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++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Needs some activity, perhaps helping with someone</a:t>
                      </a:r>
                      <a:r>
                        <a:rPr lang="en-US" sz="1600" baseline="0" dirty="0" smtClean="0"/>
                        <a:t> else’s project, writing a review article.  May be a quality improvement project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Continuity</a:t>
                      </a:r>
                      <a:r>
                        <a:rPr lang="en-US" sz="1600" baseline="0" dirty="0" smtClean="0"/>
                        <a:t> Clinic in 2</a:t>
                      </a:r>
                      <a:r>
                        <a:rPr lang="en-US" sz="1600" baseline="30000" dirty="0" smtClean="0"/>
                        <a:t>nd</a:t>
                      </a:r>
                      <a:r>
                        <a:rPr lang="en-US" sz="1600" baseline="0" dirty="0" smtClean="0"/>
                        <a:t> and third years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One half day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Half day +another half day</a:t>
                      </a:r>
                      <a:r>
                        <a:rPr lang="en-US" sz="1600" baseline="0" dirty="0" smtClean="0"/>
                        <a:t> in area of interest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 half days/week, unless away or on a different rotation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Other clinical rotations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Same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608919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Additional requirements/Rotations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Business of Practice</a:t>
            </a:r>
          </a:p>
          <a:p>
            <a:pPr lvl="1"/>
            <a:r>
              <a:rPr lang="en-US" dirty="0"/>
              <a:t>The trainee will work with the</a:t>
            </a:r>
            <a:r>
              <a:rPr lang="en-US" b="1" dirty="0"/>
              <a:t> </a:t>
            </a:r>
            <a:r>
              <a:rPr lang="en-US" dirty="0"/>
              <a:t>outpatient business office to go over to go over issues of documentation, Medicare denials and payments, chemotherapy reimbursement and infusion fee structures.   </a:t>
            </a:r>
            <a:r>
              <a:rPr lang="en-US" dirty="0" smtClean="0"/>
              <a:t>The trainee will compile a report of his or her work to show to the division administration.</a:t>
            </a:r>
          </a:p>
          <a:p>
            <a:r>
              <a:rPr lang="en-US" dirty="0" smtClean="0"/>
              <a:t>“Away rotations”</a:t>
            </a:r>
          </a:p>
          <a:p>
            <a:pPr lvl="1"/>
            <a:r>
              <a:rPr lang="en-US" dirty="0" smtClean="0"/>
              <a:t>Work with a UNC-affiliated outside practice for 1-2 months per year to understand the pace, practices, and culture of private practice</a:t>
            </a:r>
          </a:p>
          <a:p>
            <a:r>
              <a:rPr lang="en-US" dirty="0" smtClean="0"/>
              <a:t>Infusion Center</a:t>
            </a:r>
          </a:p>
          <a:p>
            <a:pPr lvl="1"/>
            <a:r>
              <a:rPr lang="en-US" dirty="0"/>
              <a:t>Two one month long block.  </a:t>
            </a:r>
          </a:p>
          <a:p>
            <a:pPr lvl="1"/>
            <a:r>
              <a:rPr lang="en-US" dirty="0"/>
              <a:t>The fellow who runs the infusion center will make rounds twice a day with the charge nurse and will be readily available to answer questions from the nursing staff about orders or side effects when the patient’s regular physician is not available.  </a:t>
            </a:r>
          </a:p>
          <a:p>
            <a:pPr lvl="1"/>
            <a:r>
              <a:rPr lang="en-US" dirty="0"/>
              <a:t>In addition, if the fellow is not busy in one of his/her continuity clinics, the fellow may be asked to help patients and their friends and /or family understand the side effects of treatment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Quality Improvement Project </a:t>
            </a:r>
          </a:p>
          <a:p>
            <a:pPr lvl="1"/>
            <a:r>
              <a:rPr lang="en-US" dirty="0" smtClean="0"/>
              <a:t>Examples have included </a:t>
            </a:r>
          </a:p>
          <a:p>
            <a:pPr lvl="2"/>
            <a:r>
              <a:rPr lang="en-US" dirty="0" smtClean="0"/>
              <a:t>Developing a hospital-wide DVT prophylaxis protocol and order set, </a:t>
            </a:r>
          </a:p>
          <a:p>
            <a:pPr lvl="2"/>
            <a:r>
              <a:rPr lang="en-US" dirty="0" smtClean="0"/>
              <a:t>Developing and tracking a protocol to decrease Inpatient Oncology line infections.</a:t>
            </a:r>
          </a:p>
          <a:p>
            <a:pPr lvl="2"/>
            <a:r>
              <a:rPr lang="en-US" dirty="0" smtClean="0"/>
              <a:t>Developing a standard order set for anaphylaxis in the Infusion area</a:t>
            </a:r>
          </a:p>
        </p:txBody>
      </p:sp>
    </p:spTree>
    <p:extLst>
      <p:ext uri="{BB962C8B-B14F-4D97-AF65-F5344CB8AC3E}">
        <p14:creationId xmlns:p14="http://schemas.microsoft.com/office/powerpoint/2010/main" xmlns="" val="23870632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novelties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Outpatient oncology rotating clinic months</a:t>
            </a:r>
          </a:p>
          <a:p>
            <a:pPr lvl="1"/>
            <a:r>
              <a:rPr lang="en-US" dirty="0" smtClean="0"/>
              <a:t>In addition to continuity clinics</a:t>
            </a:r>
          </a:p>
          <a:p>
            <a:pPr lvl="1"/>
            <a:r>
              <a:rPr lang="en-US" dirty="0" smtClean="0"/>
              <a:t>One month for all fellows in the first year</a:t>
            </a:r>
          </a:p>
          <a:p>
            <a:pPr lvl="1"/>
            <a:r>
              <a:rPr lang="en-US" dirty="0" smtClean="0"/>
              <a:t>As many as needed for boards in the second and third years</a:t>
            </a:r>
          </a:p>
          <a:p>
            <a:r>
              <a:rPr lang="en-US" dirty="0" smtClean="0"/>
              <a:t>Outpatient non-malignant </a:t>
            </a:r>
            <a:r>
              <a:rPr lang="en-US" dirty="0" err="1" smtClean="0"/>
              <a:t>heme</a:t>
            </a:r>
            <a:r>
              <a:rPr lang="en-US" dirty="0" smtClean="0"/>
              <a:t> rotating clinic</a:t>
            </a:r>
          </a:p>
          <a:p>
            <a:pPr lvl="1"/>
            <a:r>
              <a:rPr lang="en-US" dirty="0"/>
              <a:t>One month for all fellows in the first year</a:t>
            </a:r>
          </a:p>
          <a:p>
            <a:pPr lvl="1"/>
            <a:r>
              <a:rPr lang="en-US" dirty="0" smtClean="0"/>
              <a:t>One month in the second year</a:t>
            </a:r>
          </a:p>
          <a:p>
            <a:pPr lvl="1"/>
            <a:r>
              <a:rPr lang="en-US" dirty="0" smtClean="0"/>
              <a:t>Practice track fellows usually opt for a third month in the third year</a:t>
            </a:r>
          </a:p>
          <a:p>
            <a:r>
              <a:rPr lang="en-US" dirty="0" smtClean="0"/>
              <a:t>Outpatient BMT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3471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734669937"/>
              </p:ext>
            </p:extLst>
          </p:nvPr>
        </p:nvGraphicFramePr>
        <p:xfrm>
          <a:off x="457200" y="17526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Year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Track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Outcome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Academic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PP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6164079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the fellows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Hematology T32</a:t>
            </a:r>
          </a:p>
          <a:p>
            <a:r>
              <a:rPr lang="en-US" dirty="0" smtClean="0"/>
              <a:t>Oncology T32</a:t>
            </a:r>
          </a:p>
          <a:p>
            <a:r>
              <a:rPr lang="en-US" dirty="0" smtClean="0"/>
              <a:t>Hematology K12</a:t>
            </a:r>
          </a:p>
          <a:p>
            <a:r>
              <a:rPr lang="en-US" dirty="0" smtClean="0"/>
              <a:t>Oncology K12</a:t>
            </a:r>
          </a:p>
          <a:p>
            <a:r>
              <a:rPr lang="en-US" dirty="0" smtClean="0"/>
              <a:t>Preventive Medicine residency</a:t>
            </a:r>
          </a:p>
          <a:p>
            <a:r>
              <a:rPr lang="en-US" dirty="0" smtClean="0"/>
              <a:t>Public Health</a:t>
            </a:r>
          </a:p>
          <a:p>
            <a:r>
              <a:rPr lang="en-US" smtClean="0"/>
              <a:t>Clinical Funds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141914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ＭＳ Ｐ明朝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Apothecary.thmx</Template>
  <TotalTime>244</TotalTime>
  <Words>296</Words>
  <Application>Microsoft Office PowerPoint</Application>
  <PresentationFormat>On-screen Show (4:3)</PresentationFormat>
  <Paragraphs>102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Apothecary</vt:lpstr>
      <vt:lpstr>The clinical practice pathway</vt:lpstr>
      <vt:lpstr>Conflicts</vt:lpstr>
      <vt:lpstr>Three General tracks</vt:lpstr>
      <vt:lpstr>Goals of the Clinical Practice Track</vt:lpstr>
      <vt:lpstr>Program requirements</vt:lpstr>
      <vt:lpstr>Additional requirements/Rotations</vt:lpstr>
      <vt:lpstr>Other novelties</vt:lpstr>
      <vt:lpstr>Numbers</vt:lpstr>
      <vt:lpstr>Funding the fellows</vt:lpstr>
    </vt:vector>
  </TitlesOfParts>
  <Company>UNC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clinical practice pathway</dc:title>
  <dc:creator>Alice Ma</dc:creator>
  <cp:lastModifiedBy>llove</cp:lastModifiedBy>
  <cp:revision>10</cp:revision>
  <dcterms:created xsi:type="dcterms:W3CDTF">2011-12-05T17:59:25Z</dcterms:created>
  <dcterms:modified xsi:type="dcterms:W3CDTF">2012-01-19T20:06:31Z</dcterms:modified>
</cp:coreProperties>
</file>