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9" r:id="rId2"/>
    <p:sldId id="267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D9E7"/>
    <a:srgbClr val="FFFBD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97" d="100"/>
          <a:sy n="97" d="100"/>
        </p:scale>
        <p:origin x="-114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charset="0"/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fld id="{D6C5079B-398C-4A3C-A363-ACFEA1E4D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charset="0"/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fld id="{3B11AE16-E0B6-4524-83C1-D52AECB6A0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charset="0"/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fld id="{82A032F8-6DAD-4F7F-8C1D-379F9E04EB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charset="0"/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fld id="{2184292E-CDB0-4D45-B919-13569378D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charset="0"/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fld id="{C33705DB-3EF3-4220-8271-B9939AF869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charset="0"/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fld id="{6F768E67-9DB3-4080-862C-D2ADD83E92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charset="0"/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fld id="{ABA495CD-FEC3-4F61-BE4A-7F8EDA75EB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charset="0"/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fld id="{A8201BE6-02E6-476E-87CE-4A1D7D6DC8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charset="0"/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fld id="{F801EDE0-8161-4BB5-BD17-7ADD697207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charset="0"/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fld id="{2CC496D4-D4D8-411F-A244-03AA7EE2D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charset="0"/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fld id="{CEB506F5-B457-43A1-ACAC-FE142B938B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charset="0"/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2054" name="Picture 4" descr="X:\Executive Div\Communications Dept\Administrative\AABB\2011\Robert Tiouico Poster\PSBC Logo Horiz transparent bkgd.pn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700838" y="6324600"/>
            <a:ext cx="2257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80" charset="-128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80" charset="-128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80" charset="-128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80" charset="-128"/>
          <a:cs typeface="ＭＳ Ｐゴシック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8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8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8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8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pPr eaLnBrk="1" hangingPunct="1"/>
            <a:r>
              <a:rPr lang="en-US" sz="3600" smtClean="0"/>
              <a:t>The Clinical Laboratory and the Hematologist</a:t>
            </a:r>
          </a:p>
        </p:txBody>
      </p:sp>
      <p:sp>
        <p:nvSpPr>
          <p:cNvPr id="14339" name="Subtitle 4"/>
          <p:cNvSpPr>
            <a:spLocks noGrp="1"/>
          </p:cNvSpPr>
          <p:nvPr>
            <p:ph type="subTitle" idx="1"/>
          </p:nvPr>
        </p:nvSpPr>
        <p:spPr>
          <a:xfrm>
            <a:off x="685800" y="2895600"/>
            <a:ext cx="7924800" cy="2971800"/>
          </a:xfrm>
        </p:spPr>
        <p:txBody>
          <a:bodyPr/>
          <a:lstStyle/>
          <a:p>
            <a:r>
              <a:rPr lang="en-US" sz="2400" smtClean="0"/>
              <a:t>Barbara A. Konkle, M.D.</a:t>
            </a:r>
          </a:p>
          <a:p>
            <a:r>
              <a:rPr lang="en-US" sz="2400" smtClean="0"/>
              <a:t>Medical Director, Hemostasis Reference Laboratory</a:t>
            </a:r>
          </a:p>
          <a:p>
            <a:r>
              <a:rPr lang="en-US" sz="2400" smtClean="0"/>
              <a:t>Puget Sound Blood Center</a:t>
            </a:r>
          </a:p>
          <a:p>
            <a:r>
              <a:rPr lang="en-US" sz="2400" smtClean="0"/>
              <a:t>Professor of Medicine/Hematology</a:t>
            </a:r>
          </a:p>
          <a:p>
            <a:r>
              <a:rPr lang="en-US" sz="2400" smtClean="0"/>
              <a:t>University of Washington</a:t>
            </a:r>
          </a:p>
          <a:p>
            <a:r>
              <a:rPr lang="en-US" sz="2400" smtClean="0"/>
              <a:t>Seattle, WA</a:t>
            </a: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72200"/>
            <a:ext cx="83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Disclosures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Nothing to disclose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772400" cy="685800"/>
          </a:xfrm>
        </p:spPr>
        <p:txBody>
          <a:bodyPr/>
          <a:lstStyle/>
          <a:p>
            <a:r>
              <a:rPr lang="en-US" smtClean="0"/>
              <a:t>Potential Role of Hematologist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4724400"/>
          </a:xfrm>
        </p:spPr>
        <p:txBody>
          <a:bodyPr/>
          <a:lstStyle/>
          <a:p>
            <a:r>
              <a:rPr lang="en-US" sz="2800" smtClean="0"/>
              <a:t>Board Certification in Hematology or Heme/Onc</a:t>
            </a:r>
          </a:p>
          <a:p>
            <a:pPr lvl="1"/>
            <a:r>
              <a:rPr lang="en-US" sz="2400" smtClean="0"/>
              <a:t>Direct a Hematology and/or Hemostasis Laboratory</a:t>
            </a:r>
          </a:p>
          <a:p>
            <a:pPr lvl="2"/>
            <a:r>
              <a:rPr lang="en-US" sz="2000" smtClean="0"/>
              <a:t>Hematology subspecialty certification requires a year of training in hematology and an ABP approved year</a:t>
            </a:r>
          </a:p>
          <a:p>
            <a:pPr lvl="1"/>
            <a:r>
              <a:rPr lang="en-US" sz="2400" smtClean="0"/>
              <a:t>Eligible for one year Transfusion Medicine fellowship and subsequent certification</a:t>
            </a:r>
          </a:p>
          <a:p>
            <a:pPr lvl="1"/>
            <a:r>
              <a:rPr lang="en-US" sz="2400" smtClean="0"/>
              <a:t>Direct services such as apheresis/stem cell collection</a:t>
            </a:r>
          </a:p>
          <a:p>
            <a:r>
              <a:rPr lang="en-US" sz="2800" smtClean="0"/>
              <a:t>CLIA Laboratory Director</a:t>
            </a:r>
          </a:p>
          <a:p>
            <a:pPr lvl="2"/>
            <a:r>
              <a:rPr lang="en-US" smtClean="0"/>
              <a:t>1 year of laboratory training during fellowship or 2 years of supervisory experience in laboratory</a:t>
            </a:r>
          </a:p>
          <a:p>
            <a:pPr lvl="1"/>
            <a:endParaRPr lang="en-US" sz="2400" smtClean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72200"/>
            <a:ext cx="83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en-US" smtClean="0"/>
              <a:t>Advantages of Lab Role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305800" cy="2895600"/>
          </a:xfrm>
        </p:spPr>
        <p:txBody>
          <a:bodyPr/>
          <a:lstStyle/>
          <a:p>
            <a:r>
              <a:rPr lang="en-US" smtClean="0"/>
              <a:t>Better understanding of laboratory evaluation and interpretation</a:t>
            </a:r>
          </a:p>
          <a:p>
            <a:r>
              <a:rPr lang="en-US" smtClean="0"/>
              <a:t>Better understanding of transfusion issues</a:t>
            </a:r>
          </a:p>
          <a:p>
            <a:r>
              <a:rPr lang="en-US" smtClean="0"/>
              <a:t>Salary support</a:t>
            </a:r>
          </a:p>
          <a:p>
            <a:r>
              <a:rPr lang="en-US" smtClean="0"/>
              <a:t>Avenues for clinical/translational research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72200"/>
            <a:ext cx="83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Challenges in Lab Role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1447800" y="1981200"/>
            <a:ext cx="7010400" cy="2743200"/>
          </a:xfrm>
        </p:spPr>
        <p:txBody>
          <a:bodyPr/>
          <a:lstStyle/>
          <a:p>
            <a:r>
              <a:rPr lang="en-US" smtClean="0"/>
              <a:t>Training</a:t>
            </a:r>
          </a:p>
          <a:p>
            <a:r>
              <a:rPr lang="en-US" smtClean="0"/>
              <a:t>Relationship to Pathology</a:t>
            </a:r>
          </a:p>
          <a:p>
            <a:r>
              <a:rPr lang="en-US" smtClean="0"/>
              <a:t>Hospital Structure</a:t>
            </a: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72200"/>
            <a:ext cx="83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r>
              <a:rPr lang="en-US" smtClean="0"/>
              <a:t>Current Training</a:t>
            </a:r>
            <a:br>
              <a:rPr lang="en-US" smtClean="0"/>
            </a:br>
            <a:r>
              <a:rPr lang="en-US" sz="3200" smtClean="0"/>
              <a:t>Results of Survey (26/40 responses)</a:t>
            </a:r>
          </a:p>
        </p:txBody>
      </p:sp>
      <p:sp>
        <p:nvSpPr>
          <p:cNvPr id="102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26/40 responses to survey</a:t>
            </a:r>
          </a:p>
          <a:p>
            <a:r>
              <a:rPr lang="en-US" smtClean="0"/>
              <a:t>25/26 combined heme/onc training</a:t>
            </a:r>
          </a:p>
          <a:p>
            <a:r>
              <a:rPr lang="en-US" smtClean="0"/>
              <a:t>Percent of fellows who take Heme Boards:</a:t>
            </a:r>
          </a:p>
        </p:txBody>
      </p:sp>
      <p:graphicFrame>
        <p:nvGraphicFramePr>
          <p:cNvPr id="1026" name="Chart 3"/>
          <p:cNvGraphicFramePr>
            <a:graphicFrameLocks/>
          </p:cNvGraphicFramePr>
          <p:nvPr/>
        </p:nvGraphicFramePr>
        <p:xfrm>
          <a:off x="1778000" y="3987800"/>
          <a:ext cx="5892800" cy="2387600"/>
        </p:xfrm>
        <a:graphic>
          <a:graphicData uri="http://schemas.openxmlformats.org/presentationml/2006/ole">
            <p:oleObj spid="_x0000_s1026" r:id="rId3" imgW="5889246" imgH="2389839" progId="Excel.Chart.8">
              <p:embed/>
            </p:oleObj>
          </a:graphicData>
        </a:graphic>
      </p:graphicFrame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172200"/>
            <a:ext cx="83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r>
              <a:rPr lang="en-US" smtClean="0"/>
              <a:t>Laboratory Training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524000"/>
          <a:ext cx="77724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676400"/>
                <a:gridCol w="1524000"/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Lab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Elective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Mandatory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smtClean="0"/>
                        <a:t>Hematology/</a:t>
                      </a:r>
                      <a:r>
                        <a:rPr lang="en-US" dirty="0" err="1" smtClean="0"/>
                        <a:t>Hematopathology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52.2%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47.8%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smtClean="0"/>
                        <a:t>Molecular</a:t>
                      </a:r>
                      <a:r>
                        <a:rPr lang="en-US" baseline="0" dirty="0" smtClean="0"/>
                        <a:t> Diagnostics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63.2%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36.8%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smtClean="0"/>
                        <a:t>Hemostasis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63.6%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36.4%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smtClean="0"/>
                        <a:t>Transfusion Medicine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48.9%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52.0%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4038600"/>
          <a:ext cx="868679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3"/>
                <a:gridCol w="535874"/>
                <a:gridCol w="851003"/>
                <a:gridCol w="838200"/>
                <a:gridCol w="914400"/>
                <a:gridCol w="838200"/>
                <a:gridCol w="990600"/>
                <a:gridCol w="8381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Lab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1-10%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11-25%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26-50%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51-75%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76-100%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Total #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Heme/</a:t>
                      </a:r>
                      <a:r>
                        <a:rPr lang="en-US" dirty="0" err="1" smtClean="0"/>
                        <a:t>Hematopathology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Molecular</a:t>
                      </a:r>
                      <a:r>
                        <a:rPr lang="en-US" baseline="0" dirty="0" smtClean="0"/>
                        <a:t> Diagnostics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Hemostasis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Transfusion Medicine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954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72200"/>
            <a:ext cx="83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Lectures in Core Curriculum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2286000"/>
          <a:ext cx="7772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3200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Lecture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Topic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Percent Response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Peripheral Blood Smear Interpretation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Bone Marrow Interpretation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Hemostasis Testing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Hemoglobin Analysis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72%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72200"/>
            <a:ext cx="83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1676400" y="2362200"/>
            <a:ext cx="5943600" cy="3124200"/>
          </a:xfrm>
        </p:spPr>
        <p:txBody>
          <a:bodyPr/>
          <a:lstStyle/>
          <a:p>
            <a:r>
              <a:rPr lang="en-US" smtClean="0"/>
              <a:t>Role of clinical laboratory positions for hematologists</a:t>
            </a:r>
          </a:p>
          <a:p>
            <a:r>
              <a:rPr lang="en-US" smtClean="0"/>
              <a:t>Training avenues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72200"/>
            <a:ext cx="83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80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</TotalTime>
  <Words>265</Words>
  <Application>Microsoft Office PowerPoint</Application>
  <PresentationFormat>On-screen Show (4:3)</PresentationFormat>
  <Paragraphs>100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ＭＳ Ｐゴシック</vt:lpstr>
      <vt:lpstr>Calibri</vt:lpstr>
      <vt:lpstr>Office Theme</vt:lpstr>
      <vt:lpstr>Microsoft Office Excel Chart</vt:lpstr>
      <vt:lpstr>The Clinical Laboratory and the Hematologist</vt:lpstr>
      <vt:lpstr>Disclosures</vt:lpstr>
      <vt:lpstr>Potential Role of Hematologist</vt:lpstr>
      <vt:lpstr>Advantages of Lab Role</vt:lpstr>
      <vt:lpstr>Challenges in Lab Role</vt:lpstr>
      <vt:lpstr>Current Training Results of Survey (26/40 responses)</vt:lpstr>
      <vt:lpstr>Laboratory Training</vt:lpstr>
      <vt:lpstr>Lectures in Core Curriculum</vt:lpstr>
      <vt:lpstr>Discussion</vt:lpstr>
    </vt:vector>
  </TitlesOfParts>
  <Company>Richard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</dc:creator>
  <cp:lastModifiedBy>llove</cp:lastModifiedBy>
  <cp:revision>18</cp:revision>
  <dcterms:created xsi:type="dcterms:W3CDTF">2007-01-29T22:24:17Z</dcterms:created>
  <dcterms:modified xsi:type="dcterms:W3CDTF">2012-01-19T20:06:05Z</dcterms:modified>
</cp:coreProperties>
</file>