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8"/>
  </p:notesMasterIdLst>
  <p:sldIdLst>
    <p:sldId id="256" r:id="rId2"/>
    <p:sldId id="295" r:id="rId3"/>
    <p:sldId id="286" r:id="rId4"/>
    <p:sldId id="257" r:id="rId5"/>
    <p:sldId id="264" r:id="rId6"/>
    <p:sldId id="266" r:id="rId7"/>
    <p:sldId id="267" r:id="rId8"/>
    <p:sldId id="270" r:id="rId9"/>
    <p:sldId id="280" r:id="rId10"/>
    <p:sldId id="279" r:id="rId11"/>
    <p:sldId id="273" r:id="rId12"/>
    <p:sldId id="274" r:id="rId13"/>
    <p:sldId id="275" r:id="rId14"/>
    <p:sldId id="276" r:id="rId15"/>
    <p:sldId id="277" r:id="rId16"/>
    <p:sldId id="281" r:id="rId17"/>
    <p:sldId id="282" r:id="rId18"/>
    <p:sldId id="284" r:id="rId19"/>
    <p:sldId id="285" r:id="rId20"/>
    <p:sldId id="283" r:id="rId21"/>
    <p:sldId id="287" r:id="rId22"/>
    <p:sldId id="293" r:id="rId23"/>
    <p:sldId id="294" r:id="rId24"/>
    <p:sldId id="290" r:id="rId25"/>
    <p:sldId id="291" r:id="rId26"/>
    <p:sldId id="292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8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3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bar"/>
        <c:grouping val="clustered"/>
        <c:ser>
          <c:idx val="0"/>
          <c:order val="0"/>
          <c:cat>
            <c:strRef>
              <c:f>Sheet1!$A$1:$A$5</c:f>
              <c:strCache>
                <c:ptCount val="5"/>
                <c:pt idx="0">
                  <c:v>Hematology</c:v>
                </c:pt>
                <c:pt idx="2">
                  <c:v>Oncology</c:v>
                </c:pt>
                <c:pt idx="4">
                  <c:v>H/O</c:v>
                </c:pt>
              </c:strCache>
            </c:strRef>
          </c:cat>
          <c:val>
            <c:numRef>
              <c:f>Sheet1!$B$1:$B$5</c:f>
              <c:numCache>
                <c:formatCode>General</c:formatCode>
                <c:ptCount val="5"/>
                <c:pt idx="0">
                  <c:v>21</c:v>
                </c:pt>
                <c:pt idx="2">
                  <c:v>34</c:v>
                </c:pt>
                <c:pt idx="4">
                  <c:v>449</c:v>
                </c:pt>
              </c:numCache>
            </c:numRef>
          </c:val>
        </c:ser>
        <c:axId val="67149184"/>
        <c:axId val="47006848"/>
      </c:barChart>
      <c:catAx>
        <c:axId val="67149184"/>
        <c:scaling>
          <c:orientation val="minMax"/>
        </c:scaling>
        <c:axPos val="l"/>
        <c:tickLblPos val="nextTo"/>
        <c:crossAx val="47006848"/>
        <c:crosses val="autoZero"/>
        <c:auto val="1"/>
        <c:lblAlgn val="ctr"/>
        <c:lblOffset val="100"/>
      </c:catAx>
      <c:valAx>
        <c:axId val="47006848"/>
        <c:scaling>
          <c:orientation val="minMax"/>
        </c:scaling>
        <c:axPos val="b"/>
        <c:majorGridlines/>
        <c:numFmt formatCode="General" sourceLinked="1"/>
        <c:tickLblPos val="nextTo"/>
        <c:crossAx val="67149184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bar"/>
        <c:grouping val="clustered"/>
        <c:ser>
          <c:idx val="0"/>
          <c:order val="0"/>
          <c:cat>
            <c:strRef>
              <c:f>Sheet1!$A$1:$A$9</c:f>
              <c:strCache>
                <c:ptCount val="9"/>
                <c:pt idx="0">
                  <c:v>Hematology</c:v>
                </c:pt>
                <c:pt idx="1">
                  <c:v>US</c:v>
                </c:pt>
                <c:pt idx="2">
                  <c:v>US-foreign</c:v>
                </c:pt>
                <c:pt idx="3">
                  <c:v>IMGs</c:v>
                </c:pt>
                <c:pt idx="5">
                  <c:v>H/O</c:v>
                </c:pt>
                <c:pt idx="6">
                  <c:v>US</c:v>
                </c:pt>
                <c:pt idx="7">
                  <c:v>US-foreign</c:v>
                </c:pt>
                <c:pt idx="8">
                  <c:v>IMGs</c:v>
                </c:pt>
              </c:strCache>
            </c:strRef>
          </c:cat>
          <c:val>
            <c:numRef>
              <c:f>Sheet1!$B$1:$B$9</c:f>
              <c:numCache>
                <c:formatCode>General</c:formatCode>
                <c:ptCount val="9"/>
                <c:pt idx="1">
                  <c:v>52</c:v>
                </c:pt>
                <c:pt idx="2">
                  <c:v>10</c:v>
                </c:pt>
                <c:pt idx="3">
                  <c:v>38</c:v>
                </c:pt>
                <c:pt idx="6">
                  <c:v>54</c:v>
                </c:pt>
                <c:pt idx="7">
                  <c:v>7</c:v>
                </c:pt>
                <c:pt idx="8">
                  <c:v>35</c:v>
                </c:pt>
              </c:numCache>
            </c:numRef>
          </c:val>
        </c:ser>
        <c:ser>
          <c:idx val="1"/>
          <c:order val="1"/>
          <c:cat>
            <c:strRef>
              <c:f>Sheet1!$A$1:$A$9</c:f>
              <c:strCache>
                <c:ptCount val="9"/>
                <c:pt idx="0">
                  <c:v>Hematology</c:v>
                </c:pt>
                <c:pt idx="1">
                  <c:v>US</c:v>
                </c:pt>
                <c:pt idx="2">
                  <c:v>US-foreign</c:v>
                </c:pt>
                <c:pt idx="3">
                  <c:v>IMGs</c:v>
                </c:pt>
                <c:pt idx="5">
                  <c:v>H/O</c:v>
                </c:pt>
                <c:pt idx="6">
                  <c:v>US</c:v>
                </c:pt>
                <c:pt idx="7">
                  <c:v>US-foreign</c:v>
                </c:pt>
                <c:pt idx="8">
                  <c:v>IMGs</c:v>
                </c:pt>
              </c:strCache>
            </c:strRef>
          </c:cat>
          <c:val>
            <c:numRef>
              <c:f>Sheet1!$C$1:$C$9</c:f>
              <c:numCache>
                <c:formatCode>General</c:formatCode>
                <c:ptCount val="9"/>
                <c:pt idx="0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cat>
            <c:strRef>
              <c:f>Sheet1!$A$1:$A$9</c:f>
              <c:strCache>
                <c:ptCount val="9"/>
                <c:pt idx="0">
                  <c:v>Hematology</c:v>
                </c:pt>
                <c:pt idx="1">
                  <c:v>US</c:v>
                </c:pt>
                <c:pt idx="2">
                  <c:v>US-foreign</c:v>
                </c:pt>
                <c:pt idx="3">
                  <c:v>IMGs</c:v>
                </c:pt>
                <c:pt idx="5">
                  <c:v>H/O</c:v>
                </c:pt>
                <c:pt idx="6">
                  <c:v>US</c:v>
                </c:pt>
                <c:pt idx="7">
                  <c:v>US-foreign</c:v>
                </c:pt>
                <c:pt idx="8">
                  <c:v>IMGs</c:v>
                </c:pt>
              </c:strCache>
            </c:strRef>
          </c:cat>
          <c:val>
            <c:numRef>
              <c:f>Sheet1!$D$1:$D$9</c:f>
              <c:numCache>
                <c:formatCode>General</c:formatCode>
                <c:ptCount val="9"/>
                <c:pt idx="1">
                  <c:v>14</c:v>
                </c:pt>
                <c:pt idx="2">
                  <c:v>19</c:v>
                </c:pt>
                <c:pt idx="3">
                  <c:v>62</c:v>
                </c:pt>
                <c:pt idx="6">
                  <c:v>16.5</c:v>
                </c:pt>
                <c:pt idx="7">
                  <c:v>17</c:v>
                </c:pt>
                <c:pt idx="8">
                  <c:v>57</c:v>
                </c:pt>
              </c:numCache>
            </c:numRef>
          </c:val>
        </c:ser>
        <c:ser>
          <c:idx val="3"/>
          <c:order val="3"/>
          <c:cat>
            <c:strRef>
              <c:f>Sheet1!$A$1:$A$9</c:f>
              <c:strCache>
                <c:ptCount val="9"/>
                <c:pt idx="0">
                  <c:v>Hematology</c:v>
                </c:pt>
                <c:pt idx="1">
                  <c:v>US</c:v>
                </c:pt>
                <c:pt idx="2">
                  <c:v>US-foreign</c:v>
                </c:pt>
                <c:pt idx="3">
                  <c:v>IMGs</c:v>
                </c:pt>
                <c:pt idx="5">
                  <c:v>H/O</c:v>
                </c:pt>
                <c:pt idx="6">
                  <c:v>US</c:v>
                </c:pt>
                <c:pt idx="7">
                  <c:v>US-foreign</c:v>
                </c:pt>
                <c:pt idx="8">
                  <c:v>IMGs</c:v>
                </c:pt>
              </c:strCache>
            </c:strRef>
          </c:cat>
          <c:val>
            <c:numRef>
              <c:f>Sheet1!$E$1:$E$9</c:f>
              <c:numCache>
                <c:formatCode>General</c:formatCode>
                <c:ptCount val="9"/>
              </c:numCache>
            </c:numRef>
          </c:val>
        </c:ser>
        <c:axId val="47046656"/>
        <c:axId val="47048192"/>
      </c:barChart>
      <c:catAx>
        <c:axId val="47046656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7048192"/>
        <c:crosses val="autoZero"/>
        <c:auto val="1"/>
        <c:lblAlgn val="ctr"/>
        <c:lblOffset val="100"/>
      </c:catAx>
      <c:valAx>
        <c:axId val="47048192"/>
        <c:scaling>
          <c:orientation val="minMax"/>
        </c:scaling>
        <c:axPos val="b"/>
        <c:majorGridlines/>
        <c:numFmt formatCode="General" sourceLinked="1"/>
        <c:tickLblPos val="nextTo"/>
        <c:crossAx val="47046656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0671C-F821-9C41-862F-E4CD0B0F4857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FF607-ACE1-4D4B-A391-0D386B9D54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FF607-ACE1-4D4B-A391-0D386B9D54D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4669-CD27-A643-A25A-09329827A81B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4DCAC61-6E92-8F47-ACEB-6C12398C8C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4669-CD27-A643-A25A-09329827A81B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AC61-6E92-8F47-ACEB-6C12398C8C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4DCAC61-6E92-8F47-ACEB-6C12398C8C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4669-CD27-A643-A25A-09329827A81B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4669-CD27-A643-A25A-09329827A81B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4DCAC61-6E92-8F47-ACEB-6C12398C8C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4669-CD27-A643-A25A-09329827A81B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4DCAC61-6E92-8F47-ACEB-6C12398C8C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8034669-CD27-A643-A25A-09329827A81B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CAC61-6E92-8F47-ACEB-6C12398C8C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4669-CD27-A643-A25A-09329827A81B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4DCAC61-6E92-8F47-ACEB-6C12398C8C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4669-CD27-A643-A25A-09329827A81B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4DCAC61-6E92-8F47-ACEB-6C12398C8C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4669-CD27-A643-A25A-09329827A81B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DCAC61-6E92-8F47-ACEB-6C12398C8C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4DCAC61-6E92-8F47-ACEB-6C12398C8C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34669-CD27-A643-A25A-09329827A81B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4DCAC61-6E92-8F47-ACEB-6C12398C8C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8034669-CD27-A643-A25A-09329827A81B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8034669-CD27-A643-A25A-09329827A81B}" type="datetimeFigureOut">
              <a:rPr lang="en-US" smtClean="0"/>
              <a:pPr/>
              <a:t>12/21/2010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4DCAC61-6E92-8F47-ACEB-6C12398C8C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!OLE_LINK1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Macintosh%20HD:Users:elainemuchmore:Documents:LETTERs%20WORK:Ethnicity%20table.doc!OLE_LINK1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Scott D. Gitlin, M.D.</a:t>
            </a:r>
          </a:p>
          <a:p>
            <a:r>
              <a:rPr lang="en-US" dirty="0" smtClean="0"/>
              <a:t>Elaine A. </a:t>
            </a:r>
            <a:r>
              <a:rPr lang="en-US" dirty="0" err="1" smtClean="0"/>
              <a:t>Muchmore</a:t>
            </a:r>
            <a:r>
              <a:rPr lang="en-US" dirty="0" smtClean="0"/>
              <a:t>, M.D.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Requirements impacting H/O fellows and fellowships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Review of planned changes in residency and fellowship regulations</a:t>
            </a:r>
          </a:p>
          <a:p>
            <a:pPr>
              <a:buNone/>
            </a:pPr>
            <a:endParaRPr lang="en-US" sz="14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b="1" dirty="0" smtClean="0"/>
              <a:t>Two institutional approaches to these changes (U of Michigan and UCSD)</a:t>
            </a:r>
          </a:p>
          <a:p>
            <a:pPr>
              <a:buNone/>
            </a:pPr>
            <a:endParaRPr lang="en-US" sz="1400" b="1" dirty="0" smtClean="0"/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Anticipated downstream implications for fellows and fellowships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7368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 smtClean="0"/>
              <a:t>University of Michigan IM Residency</a:t>
            </a:r>
            <a:br>
              <a:rPr lang="en-US" sz="2800" dirty="0" smtClean="0"/>
            </a:br>
            <a:r>
              <a:rPr lang="en-US" sz="2800" dirty="0" smtClean="0"/>
              <a:t>VALUES &amp; ANTICIPATED CHANGES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75816"/>
            <a:ext cx="8534400" cy="5202936"/>
          </a:xfrm>
        </p:spPr>
        <p:txBody>
          <a:bodyPr>
            <a:normAutofit fontScale="47500" lnSpcReduction="20000"/>
          </a:bodyPr>
          <a:lstStyle/>
          <a:p>
            <a:r>
              <a:rPr lang="en-US" sz="4600" dirty="0" smtClean="0"/>
              <a:t>Currently, an Intern-focused program</a:t>
            </a:r>
          </a:p>
          <a:p>
            <a:pPr>
              <a:buNone/>
            </a:pPr>
            <a:endParaRPr lang="en-US" sz="1900" dirty="0" smtClean="0"/>
          </a:p>
          <a:p>
            <a:r>
              <a:rPr lang="en-US" sz="4600" dirty="0" smtClean="0"/>
              <a:t>Believe in educational role for overnight call for HO Is (q4day)</a:t>
            </a:r>
          </a:p>
          <a:p>
            <a:pPr lvl="1"/>
            <a:r>
              <a:rPr lang="en-US" sz="4200" dirty="0" smtClean="0">
                <a:solidFill>
                  <a:srgbClr val="00518E"/>
                </a:solidFill>
              </a:rPr>
              <a:t>Impact of new duty hours regulations:  48 call nights = 8  HOI FTEs</a:t>
            </a:r>
          </a:p>
          <a:p>
            <a:pPr lvl="1">
              <a:buNone/>
            </a:pPr>
            <a:r>
              <a:rPr lang="en-US" sz="4200" i="1" dirty="0" smtClean="0">
                <a:solidFill>
                  <a:srgbClr val="00518E"/>
                </a:solidFill>
              </a:rPr>
              <a:t>		and 900-1000 discharges/year</a:t>
            </a:r>
          </a:p>
          <a:p>
            <a:pPr lvl="1"/>
            <a:r>
              <a:rPr lang="en-US" sz="4200" i="1" dirty="0" smtClean="0">
                <a:solidFill>
                  <a:srgbClr val="00518E"/>
                </a:solidFill>
              </a:rPr>
              <a:t>Goal will be to preserve an educational experience with night work</a:t>
            </a:r>
          </a:p>
          <a:p>
            <a:pPr lvl="1"/>
            <a:r>
              <a:rPr lang="en-US" sz="4200" i="1" dirty="0" smtClean="0">
                <a:solidFill>
                  <a:srgbClr val="00518E"/>
                </a:solidFill>
              </a:rPr>
              <a:t>Do not want “shift work” model</a:t>
            </a:r>
          </a:p>
          <a:p>
            <a:pPr lvl="1">
              <a:buNone/>
            </a:pPr>
            <a:endParaRPr lang="en-US" sz="1900" i="1" dirty="0" smtClean="0">
              <a:solidFill>
                <a:srgbClr val="00518E"/>
              </a:solidFill>
            </a:endParaRPr>
          </a:p>
          <a:p>
            <a:pPr>
              <a:tabLst>
                <a:tab pos="914400" algn="l"/>
              </a:tabLst>
            </a:pPr>
            <a:r>
              <a:rPr lang="en-US" sz="4600" dirty="0" smtClean="0"/>
              <a:t>Intend to maintain a subspecialty service emphasis at UM Hospitals</a:t>
            </a:r>
          </a:p>
          <a:p>
            <a:pPr lvl="1"/>
            <a:r>
              <a:rPr lang="en-US" sz="4200" dirty="0" smtClean="0">
                <a:solidFill>
                  <a:srgbClr val="00518E"/>
                </a:solidFill>
              </a:rPr>
              <a:t>General Medicine with subspecialty consultation model at VA unchanged</a:t>
            </a:r>
            <a:endParaRPr lang="en-US" sz="4200" i="1" dirty="0" smtClean="0">
              <a:solidFill>
                <a:srgbClr val="00518E"/>
              </a:solidFill>
            </a:endParaRPr>
          </a:p>
          <a:p>
            <a:pPr lvl="1">
              <a:buNone/>
            </a:pPr>
            <a:endParaRPr lang="en-US" sz="1900" i="1" dirty="0" smtClean="0">
              <a:solidFill>
                <a:srgbClr val="00518E"/>
              </a:solidFill>
            </a:endParaRPr>
          </a:p>
          <a:p>
            <a:r>
              <a:rPr lang="en-US" sz="4600" dirty="0" smtClean="0"/>
              <a:t>Preserve teamwork format</a:t>
            </a:r>
          </a:p>
          <a:p>
            <a:pPr lvl="1"/>
            <a:r>
              <a:rPr lang="en-US" sz="4200" i="1" dirty="0" smtClean="0">
                <a:solidFill>
                  <a:srgbClr val="00518E"/>
                </a:solidFill>
              </a:rPr>
              <a:t>Resident-run services</a:t>
            </a:r>
          </a:p>
          <a:p>
            <a:pPr lvl="1"/>
            <a:r>
              <a:rPr lang="en-US" sz="4200" i="1" dirty="0" smtClean="0">
                <a:solidFill>
                  <a:srgbClr val="00518E"/>
                </a:solidFill>
              </a:rPr>
              <a:t>Promote autonomy</a:t>
            </a:r>
          </a:p>
          <a:p>
            <a:pPr lvl="1"/>
            <a:r>
              <a:rPr lang="en-US" sz="4200" i="1" dirty="0" smtClean="0">
                <a:solidFill>
                  <a:srgbClr val="00518E"/>
                </a:solidFill>
              </a:rPr>
              <a:t>Preserve comprehensive, safe, high quality patient care</a:t>
            </a:r>
          </a:p>
          <a:p>
            <a:pPr lvl="1">
              <a:buNone/>
            </a:pPr>
            <a:endParaRPr lang="en-US" sz="2000" i="1" dirty="0" smtClean="0">
              <a:solidFill>
                <a:srgbClr val="00518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14194"/>
            <a:ext cx="8534400" cy="1312854"/>
          </a:xfrm>
        </p:spPr>
        <p:txBody>
          <a:bodyPr>
            <a:normAutofit fontScale="90000"/>
          </a:bodyPr>
          <a:lstStyle/>
          <a:p>
            <a:r>
              <a:rPr lang="en-US" sz="3111" dirty="0" smtClean="0"/>
              <a:t>University of Michigan IM Residency</a:t>
            </a:r>
            <a:br>
              <a:rPr lang="en-US" sz="3111" dirty="0" smtClean="0"/>
            </a:br>
            <a:r>
              <a:rPr lang="en-US" sz="3111" dirty="0" smtClean="0"/>
              <a:t> VALUES &amp; ANTICIPATED CHANGES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34400" cy="533095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Data to Be Collected, Monitored and Evaluated</a:t>
            </a:r>
          </a:p>
          <a:p>
            <a:pPr lvl="1"/>
            <a:r>
              <a:rPr lang="en-US" sz="2400" dirty="0" smtClean="0">
                <a:solidFill>
                  <a:srgbClr val="00518E"/>
                </a:solidFill>
              </a:rPr>
              <a:t>Service evaluations</a:t>
            </a:r>
          </a:p>
          <a:p>
            <a:pPr lvl="1"/>
            <a:r>
              <a:rPr lang="en-US" sz="2400" dirty="0" smtClean="0">
                <a:solidFill>
                  <a:srgbClr val="00518E"/>
                </a:solidFill>
              </a:rPr>
              <a:t>Confirm that end-product is well-trained generalist</a:t>
            </a:r>
          </a:p>
          <a:p>
            <a:pPr lvl="1"/>
            <a:r>
              <a:rPr lang="en-US" sz="2400" dirty="0" smtClean="0">
                <a:solidFill>
                  <a:srgbClr val="00518E"/>
                </a:solidFill>
              </a:rPr>
              <a:t>Faculty interaction and exposure with residents</a:t>
            </a:r>
          </a:p>
          <a:p>
            <a:pPr lvl="1">
              <a:buNone/>
            </a:pPr>
            <a:endParaRPr lang="en-US" sz="2000" i="1" dirty="0" smtClean="0">
              <a:solidFill>
                <a:srgbClr val="00518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87096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 smtClean="0"/>
              <a:t>University of Michigan IM Residency</a:t>
            </a:r>
            <a:br>
              <a:rPr lang="en-US" sz="2800" dirty="0" smtClean="0"/>
            </a:br>
            <a:r>
              <a:rPr lang="en-US" sz="2800" dirty="0" smtClean="0"/>
              <a:t>ANTICIPATED CHANGES---MODEL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51432"/>
            <a:ext cx="8534400" cy="5330952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University Hospital</a:t>
            </a:r>
          </a:p>
          <a:p>
            <a:pPr lvl="1"/>
            <a:r>
              <a:rPr lang="en-US" sz="1600" dirty="0" smtClean="0"/>
              <a:t>Close down a subspecialty (not Hem/</a:t>
            </a:r>
            <a:r>
              <a:rPr lang="en-US" sz="1600" dirty="0" err="1" smtClean="0"/>
              <a:t>Onc</a:t>
            </a:r>
            <a:r>
              <a:rPr lang="en-US" sz="1600" dirty="0" smtClean="0"/>
              <a:t>) inpatient service</a:t>
            </a:r>
          </a:p>
          <a:p>
            <a:pPr lvl="2"/>
            <a:r>
              <a:rPr lang="en-US" sz="1600" dirty="0" smtClean="0">
                <a:solidFill>
                  <a:srgbClr val="00518E"/>
                </a:solidFill>
              </a:rPr>
              <a:t>These admissions will go to either a Hospitalist-run General Medicine service or to a subspecialty-oriented Hospitalist-run service (non-teach)</a:t>
            </a:r>
            <a:endParaRPr lang="en-US" sz="1600" dirty="0" smtClean="0"/>
          </a:p>
          <a:p>
            <a:pPr lvl="1"/>
            <a:r>
              <a:rPr lang="en-US" sz="1600" dirty="0" smtClean="0"/>
              <a:t>Current “open” CCU will close and will have floor-status patients cared for by other services</a:t>
            </a:r>
          </a:p>
          <a:p>
            <a:pPr lvl="2"/>
            <a:r>
              <a:rPr lang="en-US" sz="1600" dirty="0" smtClean="0">
                <a:solidFill>
                  <a:srgbClr val="00518E"/>
                </a:solidFill>
              </a:rPr>
              <a:t>Shift of FTEs from Cardiology floor service to other services</a:t>
            </a:r>
            <a:endParaRPr lang="en-US" sz="1600" dirty="0" smtClean="0"/>
          </a:p>
          <a:p>
            <a:pPr lvl="1"/>
            <a:r>
              <a:rPr lang="en-US" sz="1600" dirty="0" smtClean="0"/>
              <a:t>Consult services</a:t>
            </a:r>
          </a:p>
          <a:p>
            <a:pPr lvl="2"/>
            <a:r>
              <a:rPr lang="en-US" sz="1600" dirty="0" smtClean="0">
                <a:solidFill>
                  <a:srgbClr val="00518E"/>
                </a:solidFill>
              </a:rPr>
              <a:t>No “jeopardy” pulls for the consult services, BUT</a:t>
            </a:r>
          </a:p>
          <a:p>
            <a:pPr lvl="2"/>
            <a:r>
              <a:rPr lang="en-US" sz="1600" dirty="0" smtClean="0">
                <a:solidFill>
                  <a:srgbClr val="00518E"/>
                </a:solidFill>
              </a:rPr>
              <a:t>No guarantee of 12 months of H/O service coverage</a:t>
            </a:r>
            <a:endParaRPr lang="en-US" sz="1600" dirty="0" smtClean="0"/>
          </a:p>
          <a:p>
            <a:r>
              <a:rPr lang="en-US" sz="1800" b="1" dirty="0" smtClean="0"/>
              <a:t>VA</a:t>
            </a:r>
          </a:p>
          <a:p>
            <a:pPr lvl="1"/>
            <a:r>
              <a:rPr lang="en-US" sz="1600" i="1" dirty="0" smtClean="0"/>
              <a:t>Current: 2 HO Is + 1 HO II/HO III; M3 and M4 medical students</a:t>
            </a:r>
          </a:p>
          <a:p>
            <a:pPr lvl="1"/>
            <a:r>
              <a:rPr lang="en-US" sz="1600" i="1" dirty="0" smtClean="0"/>
              <a:t>New: 1 HO I + 1 HO II/III make a team that will work 14-16 hours and then covered by a “night float” model with a HO I + HO II/III night team staffed by an in-house Hospitalist who will provide clinical oversight and teaching at night.</a:t>
            </a:r>
          </a:p>
          <a:p>
            <a:pPr lvl="1"/>
            <a:r>
              <a:rPr lang="en-US" sz="1600" i="1" dirty="0" smtClean="0"/>
              <a:t>A night-time curriculum will be developed</a:t>
            </a:r>
          </a:p>
          <a:p>
            <a:pPr lvl="1"/>
            <a:r>
              <a:rPr lang="en-US" sz="1600" i="1" dirty="0" smtClean="0"/>
              <a:t>ICUs will also have a day team and a night team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146048"/>
          </a:xfrm>
        </p:spPr>
        <p:txBody>
          <a:bodyPr>
            <a:noAutofit/>
          </a:bodyPr>
          <a:lstStyle/>
          <a:p>
            <a:r>
              <a:rPr lang="en-US" sz="2800" dirty="0" smtClean="0"/>
              <a:t>University of Michigan IM Residency</a:t>
            </a:r>
            <a:br>
              <a:rPr lang="en-US" sz="2800" dirty="0" smtClean="0"/>
            </a:br>
            <a:r>
              <a:rPr lang="en-US" sz="2800" dirty="0" smtClean="0"/>
              <a:t>ANTICIPATED CHANGES---FELLOWSHIPS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63624"/>
            <a:ext cx="8534400" cy="486156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Many will be requesting approval and funding for an increased number of fellowship FTEs</a:t>
            </a:r>
          </a:p>
          <a:p>
            <a:pPr lvl="1"/>
            <a:r>
              <a:rPr lang="en-US" sz="2118" dirty="0" smtClean="0">
                <a:solidFill>
                  <a:srgbClr val="00518E"/>
                </a:solidFill>
              </a:rPr>
              <a:t>Recognized that fellowship programs will also need to focus on education and not “</a:t>
            </a:r>
            <a:r>
              <a:rPr lang="en-US" sz="2118" dirty="0" err="1" smtClean="0">
                <a:solidFill>
                  <a:srgbClr val="00518E"/>
                </a:solidFill>
              </a:rPr>
              <a:t>scut</a:t>
            </a:r>
            <a:r>
              <a:rPr lang="en-US" sz="2118" dirty="0" smtClean="0">
                <a:solidFill>
                  <a:srgbClr val="00518E"/>
                </a:solidFill>
              </a:rPr>
              <a:t>” work</a:t>
            </a:r>
          </a:p>
          <a:p>
            <a:pPr lvl="1">
              <a:buNone/>
            </a:pPr>
            <a:endParaRPr lang="en-US" sz="1400" i="1" dirty="0" smtClean="0">
              <a:solidFill>
                <a:srgbClr val="00518E"/>
              </a:solidFill>
            </a:endParaRPr>
          </a:p>
          <a:p>
            <a:r>
              <a:rPr lang="en-US" sz="2600" dirty="0" smtClean="0"/>
              <a:t>Recognized that fellows’ programs need to be focused on education and not on “</a:t>
            </a:r>
            <a:r>
              <a:rPr lang="en-US" sz="2600" dirty="0" err="1" smtClean="0"/>
              <a:t>scut</a:t>
            </a:r>
            <a:r>
              <a:rPr lang="en-US" sz="2600" dirty="0" smtClean="0"/>
              <a:t>” work</a:t>
            </a:r>
          </a:p>
          <a:p>
            <a:pPr lvl="1"/>
            <a:r>
              <a:rPr lang="en-US" sz="2120" dirty="0" smtClean="0">
                <a:solidFill>
                  <a:srgbClr val="00518E"/>
                </a:solidFill>
              </a:rPr>
              <a:t>Fellows likely to take on an increased patient care work load</a:t>
            </a:r>
          </a:p>
          <a:p>
            <a:pPr lvl="1"/>
            <a:r>
              <a:rPr lang="en-US" sz="2120" i="1" dirty="0" smtClean="0">
                <a:solidFill>
                  <a:srgbClr val="00518E"/>
                </a:solidFill>
              </a:rPr>
              <a:t>Faculty may need to take on an increased hands-on patient care work load</a:t>
            </a:r>
          </a:p>
          <a:p>
            <a:pPr lvl="1"/>
            <a:endParaRPr lang="en-US" sz="1400" i="1" dirty="0" smtClean="0">
              <a:solidFill>
                <a:srgbClr val="00518E"/>
              </a:solidFill>
            </a:endParaRPr>
          </a:p>
          <a:p>
            <a:r>
              <a:rPr lang="en-US" sz="2600" dirty="0" smtClean="0"/>
              <a:t>Some services likely to request approval and funding for mid-level providers to provide care on consultation and inpatient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146048"/>
          </a:xfrm>
        </p:spPr>
        <p:txBody>
          <a:bodyPr>
            <a:noAutofit/>
          </a:bodyPr>
          <a:lstStyle/>
          <a:p>
            <a:r>
              <a:rPr lang="en-US" sz="2800" dirty="0" smtClean="0"/>
              <a:t>University of Michigan IM Residency</a:t>
            </a:r>
            <a:br>
              <a:rPr lang="en-US" sz="2800" dirty="0" smtClean="0"/>
            </a:br>
            <a:r>
              <a:rPr lang="en-US" sz="2800" dirty="0" smtClean="0"/>
              <a:t>ANTICIPATED CHANGES---COSTS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12392"/>
            <a:ext cx="8534400" cy="489813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For the core residency program changes</a:t>
            </a:r>
          </a:p>
          <a:p>
            <a:pPr lvl="1"/>
            <a:r>
              <a:rPr lang="en-US" sz="4000" dirty="0" smtClean="0">
                <a:solidFill>
                  <a:srgbClr val="00518E"/>
                </a:solidFill>
              </a:rPr>
              <a:t>Estimated</a:t>
            </a:r>
            <a:r>
              <a:rPr lang="en-US" sz="4000" smtClean="0">
                <a:solidFill>
                  <a:srgbClr val="00518E"/>
                </a:solidFill>
              </a:rPr>
              <a:t>: $1.5 </a:t>
            </a:r>
            <a:r>
              <a:rPr lang="en-US" sz="4000" dirty="0" smtClean="0">
                <a:solidFill>
                  <a:srgbClr val="00518E"/>
                </a:solidFill>
              </a:rPr>
              <a:t>– 2.0 Million </a:t>
            </a:r>
          </a:p>
          <a:p>
            <a:pPr lvl="1">
              <a:buNone/>
            </a:pPr>
            <a:r>
              <a:rPr lang="en-US" sz="4000" dirty="0" smtClean="0">
                <a:solidFill>
                  <a:srgbClr val="00518E"/>
                </a:solidFill>
              </a:rPr>
              <a:t>       (to start with)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UCSD’s</a:t>
            </a:r>
            <a:r>
              <a:rPr lang="en-US" dirty="0" smtClean="0"/>
              <a:t> IM residency AY10-11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Overview:</a:t>
            </a:r>
          </a:p>
          <a:p>
            <a:pPr lvl="1"/>
            <a:r>
              <a:rPr lang="en-US" dirty="0" smtClean="0"/>
              <a:t>92 residents (smaller than UM, which has 124)</a:t>
            </a:r>
          </a:p>
          <a:p>
            <a:pPr lvl="1"/>
            <a:r>
              <a:rPr lang="en-US" dirty="0" smtClean="0"/>
              <a:t>3 hospital system: VA, University-run “county-style” and “private-style” hospitals </a:t>
            </a:r>
          </a:p>
          <a:p>
            <a:pPr lvl="1">
              <a:buNone/>
            </a:pPr>
            <a:endParaRPr lang="en-US" sz="1700" dirty="0" smtClean="0"/>
          </a:p>
          <a:p>
            <a:r>
              <a:rPr lang="en-US" dirty="0" smtClean="0"/>
              <a:t>Current rotations</a:t>
            </a:r>
          </a:p>
          <a:p>
            <a:pPr lvl="1"/>
            <a:r>
              <a:rPr lang="en-US" dirty="0" smtClean="0"/>
              <a:t>All teaching services call is q4, and overnight</a:t>
            </a:r>
          </a:p>
          <a:p>
            <a:pPr lvl="1"/>
            <a:r>
              <a:rPr lang="en-US" dirty="0" smtClean="0"/>
              <a:t>Rotations “front-loaded” for R1s: 9 mos. ward/ICU for R1s, 6 mos. R2s, 3 mos. R3s</a:t>
            </a:r>
          </a:p>
          <a:p>
            <a:pPr lvl="1"/>
            <a:r>
              <a:rPr lang="en-US" dirty="0" smtClean="0"/>
              <a:t>1 Non-teach service at each of University hospitals (recent).  </a:t>
            </a:r>
            <a:r>
              <a:rPr lang="en-US" dirty="0" err="1" smtClean="0"/>
              <a:t>Nocturnists</a:t>
            </a:r>
            <a:r>
              <a:rPr lang="en-US" dirty="0" smtClean="0"/>
              <a:t> at University hospitals for over-flow/non-teach/nocturnal supervision</a:t>
            </a:r>
          </a:p>
          <a:p>
            <a:pPr lvl="1"/>
            <a:r>
              <a:rPr lang="en-US" dirty="0" smtClean="0"/>
              <a:t>VA mostly resident-run: ED physicians do admissions after midnight so teams can “close”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UCSD’s</a:t>
            </a:r>
            <a:r>
              <a:rPr lang="en-US" dirty="0" smtClean="0"/>
              <a:t> IM residency, AY11-12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Proposed changes</a:t>
            </a:r>
          </a:p>
          <a:p>
            <a:pPr lvl="1"/>
            <a:r>
              <a:rPr lang="en-US" dirty="0" smtClean="0"/>
              <a:t>Inpatient Wards: Composed primarily of day admitting teams (1 resident, 2 interns). No overnight call. Night float team of residents and interns</a:t>
            </a:r>
          </a:p>
          <a:p>
            <a:pPr lvl="1"/>
            <a:r>
              <a:rPr lang="en-US" dirty="0" smtClean="0"/>
              <a:t>Critical Care: MICU, VICU, CVC – 4 residents and 2 interns – Maintain Q4 overnight call for the residents</a:t>
            </a:r>
          </a:p>
          <a:p>
            <a:pPr lvl="1"/>
            <a:r>
              <a:rPr lang="en-US" dirty="0" smtClean="0"/>
              <a:t>Preserved continuity clinics, electives, and ambulatory rotations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This seems reasonable!  </a:t>
            </a:r>
            <a:r>
              <a:rPr lang="en-US" i="1" dirty="0" smtClean="0"/>
              <a:t>How is this different from AY10-11?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UCSD IM residency AY11-12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big issues raised by this inpatient structure</a:t>
            </a:r>
          </a:p>
          <a:p>
            <a:pPr lvl="1"/>
            <a:r>
              <a:rPr lang="en-US" dirty="0" smtClean="0"/>
              <a:t>Previously residents covered 13 inpatient teams; starting AY11-12, they will cover 8</a:t>
            </a:r>
          </a:p>
          <a:p>
            <a:pPr lvl="1"/>
            <a:r>
              <a:rPr lang="en-US" dirty="0" smtClean="0"/>
              <a:t>Hospital Medicine had recruited “academic” hospitalists; now these hospitalists will have non-teach services &gt;50% of the time</a:t>
            </a:r>
          </a:p>
          <a:p>
            <a:pPr lvl="1"/>
            <a:r>
              <a:rPr lang="en-US" dirty="0" smtClean="0"/>
              <a:t>Medical school has increased class size, with peak number of third year students during AY11-12, and there are fewer teaching teams</a:t>
            </a:r>
          </a:p>
          <a:p>
            <a:pPr lvl="1"/>
            <a:endParaRPr lang="en-US" sz="1700" dirty="0" smtClean="0"/>
          </a:p>
          <a:p>
            <a:r>
              <a:rPr lang="en-US" dirty="0" smtClean="0"/>
              <a:t>(resulting) Costs</a:t>
            </a:r>
          </a:p>
          <a:p>
            <a:pPr lvl="1"/>
            <a:r>
              <a:rPr lang="en-US" dirty="0" smtClean="0"/>
              <a:t>Huge political cost</a:t>
            </a:r>
          </a:p>
          <a:p>
            <a:pPr lvl="1"/>
            <a:r>
              <a:rPr lang="en-US" dirty="0" smtClean="0"/>
              <a:t>&gt;$1.5 million in personnel costs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Review of planned changes in residency and fellowship regulations</a:t>
            </a:r>
          </a:p>
          <a:p>
            <a:pPr>
              <a:buNone/>
            </a:pPr>
            <a:endParaRPr lang="en-US" sz="14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Two institutional approaches to these changes (U of Michigan and UCSD)</a:t>
            </a:r>
          </a:p>
          <a:p>
            <a:pPr>
              <a:buNone/>
            </a:pPr>
            <a:endParaRPr lang="en-US" sz="14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b="1" dirty="0" smtClean="0"/>
              <a:t>Anticipated downstream implications for fellows and fellowships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981200" y="152400"/>
            <a:ext cx="4833938" cy="990600"/>
          </a:xfrm>
          <a:prstGeom prst="rect">
            <a:avLst/>
          </a:prstGeom>
        </p:spPr>
        <p:txBody>
          <a:bodyPr anchor="ctr">
            <a:normAutofit fontScale="850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 dirty="0">
                <a:latin typeface="+mj-lt"/>
                <a:ea typeface="+mj-ea"/>
                <a:cs typeface="+mj-cs"/>
              </a:rPr>
              <a:t>Disclosures for </a:t>
            </a:r>
            <a:r>
              <a:rPr lang="en-US" sz="2800" b="1" dirty="0" smtClean="0">
                <a:latin typeface="+mj-lt"/>
                <a:ea typeface="+mj-ea"/>
                <a:cs typeface="+mj-cs"/>
              </a:rPr>
              <a:t>Scott Gitlin, MD and Elaine Muchmore, MD</a:t>
            </a:r>
            <a:endParaRPr lang="en-US" sz="2800" b="1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Group 4"/>
          <p:cNvGraphicFramePr>
            <a:graphicFrameLocks/>
          </p:cNvGraphicFramePr>
          <p:nvPr/>
        </p:nvGraphicFramePr>
        <p:xfrm>
          <a:off x="990600" y="1471613"/>
          <a:ext cx="7315200" cy="5111496"/>
        </p:xfrm>
        <a:graphic>
          <a:graphicData uri="http://schemas.openxmlformats.org/drawingml/2006/table">
            <a:tbl>
              <a:tblPr/>
              <a:tblGrid>
                <a:gridCol w="2819400"/>
                <a:gridCol w="4495800"/>
              </a:tblGrid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Employment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Consultancy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Equity Ownership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Research Funding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Honoraria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Patents </a:t>
                      </a: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&amp; Royalties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Speakers Bureau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Membership on Board of Directors/Advisory Committee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Other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2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Presentation includes a description of the following off-label use of a drug or medical device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30"/>
          <p:cNvSpPr txBox="1">
            <a:spLocks noChangeArrowheads="1"/>
          </p:cNvSpPr>
          <p:nvPr/>
        </p:nvSpPr>
        <p:spPr bwMode="auto">
          <a:xfrm>
            <a:off x="457200" y="1073150"/>
            <a:ext cx="82296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i="1">
                <a:latin typeface="Arial Narrow" pitchFamily="34" charset="0"/>
              </a:rPr>
              <a:t>           In compliance with ACCME policy, ASH requires the following disclosures to the session audience: </a:t>
            </a:r>
          </a:p>
        </p:txBody>
      </p:sp>
      <p:sp>
        <p:nvSpPr>
          <p:cNvPr id="7" name="Text Box 31"/>
          <p:cNvSpPr txBox="1">
            <a:spLocks noChangeArrowheads="1"/>
          </p:cNvSpPr>
          <p:nvPr/>
        </p:nvSpPr>
        <p:spPr bwMode="auto">
          <a:xfrm rot="16200000">
            <a:off x="6881813" y="3481388"/>
            <a:ext cx="38877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rgbClr val="808080"/>
                </a:solidFill>
                <a:latin typeface="Arial Narrow" pitchFamily="34" charset="0"/>
              </a:rPr>
              <a:t>52</a:t>
            </a:r>
            <a:r>
              <a:rPr lang="en-US" sz="1200" baseline="30000">
                <a:solidFill>
                  <a:srgbClr val="808080"/>
                </a:solidFill>
                <a:latin typeface="Arial Narrow" pitchFamily="34" charset="0"/>
              </a:rPr>
              <a:t>nd</a:t>
            </a:r>
            <a:r>
              <a:rPr lang="en-US" sz="1200">
                <a:solidFill>
                  <a:srgbClr val="808080"/>
                </a:solidFill>
                <a:latin typeface="Arial Narrow" pitchFamily="34" charset="0"/>
              </a:rPr>
              <a:t> ASH Annual Meeting ♦ Orlando, FL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1752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 smtClean="0"/>
              <a:t>Downstream consequences to fellows and H/O fellowships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2162" dirty="0" smtClean="0"/>
              <a:t>Few short-term changes for fellowships</a:t>
            </a:r>
          </a:p>
          <a:p>
            <a:r>
              <a:rPr lang="en-US" sz="2162" dirty="0" smtClean="0"/>
              <a:t>More costs attributable to IM residency training, due to coverage of non-teach services (and increased residents)</a:t>
            </a:r>
          </a:p>
          <a:p>
            <a:pPr lvl="1"/>
            <a:r>
              <a:rPr lang="en-US" sz="1800" i="1" dirty="0" smtClean="0">
                <a:solidFill>
                  <a:srgbClr val="00518E"/>
                </a:solidFill>
              </a:rPr>
              <a:t>Concern: will there be less interest in/availability of institutional funding for subspecialty fellows?</a:t>
            </a:r>
            <a:endParaRPr lang="en-US" sz="1800" dirty="0" smtClean="0"/>
          </a:p>
          <a:p>
            <a:r>
              <a:rPr lang="en-US" sz="2162" dirty="0" smtClean="0"/>
              <a:t>Same projected residency competence level in decreased training time</a:t>
            </a:r>
          </a:p>
          <a:p>
            <a:pPr lvl="1"/>
            <a:r>
              <a:rPr lang="en-US" sz="1838" i="1" dirty="0" smtClean="0">
                <a:solidFill>
                  <a:srgbClr val="00518E"/>
                </a:solidFill>
              </a:rPr>
              <a:t>Concern: insufficient clinical time and diversity will decrease quality of IM training experiences </a:t>
            </a:r>
          </a:p>
          <a:p>
            <a:r>
              <a:rPr lang="en-US" sz="2162" dirty="0" smtClean="0"/>
              <a:t>Response from many programs will be to invert current training “pyramid”, in which senior residents have decreased ward rotations</a:t>
            </a:r>
          </a:p>
          <a:p>
            <a:pPr lvl="1"/>
            <a:r>
              <a:rPr lang="en-US" sz="1800" i="1" dirty="0" smtClean="0">
                <a:solidFill>
                  <a:srgbClr val="00518E"/>
                </a:solidFill>
              </a:rPr>
              <a:t>Concern: </a:t>
            </a:r>
            <a:r>
              <a:rPr lang="en-US" sz="1800" i="1" dirty="0" err="1" smtClean="0">
                <a:solidFill>
                  <a:srgbClr val="00518E"/>
                </a:solidFill>
              </a:rPr>
              <a:t>TPDs</a:t>
            </a:r>
            <a:r>
              <a:rPr lang="en-US" sz="1800" i="1" dirty="0" smtClean="0">
                <a:solidFill>
                  <a:srgbClr val="00518E"/>
                </a:solidFill>
              </a:rPr>
              <a:t> will not be able to assess capabilities of R2s for </a:t>
            </a:r>
            <a:r>
              <a:rPr lang="en-US" sz="1800" i="1" u="sng" dirty="0" smtClean="0">
                <a:solidFill>
                  <a:srgbClr val="00518E"/>
                </a:solidFill>
              </a:rPr>
              <a:t>current</a:t>
            </a:r>
            <a:r>
              <a:rPr lang="en-US" sz="1800" i="1" dirty="0" smtClean="0">
                <a:solidFill>
                  <a:srgbClr val="00518E"/>
                </a:solidFill>
              </a:rPr>
              <a:t> ERAS/NRMP cycles (some IM </a:t>
            </a:r>
            <a:r>
              <a:rPr lang="en-US" sz="1800" i="1" dirty="0" err="1" smtClean="0">
                <a:solidFill>
                  <a:srgbClr val="00518E"/>
                </a:solidFill>
              </a:rPr>
              <a:t>TPDs</a:t>
            </a:r>
            <a:r>
              <a:rPr lang="en-US" sz="1800" i="1" dirty="0" smtClean="0">
                <a:solidFill>
                  <a:srgbClr val="00518E"/>
                </a:solidFill>
              </a:rPr>
              <a:t> have stated that R2 year should not commence until after 15 </a:t>
            </a:r>
            <a:r>
              <a:rPr lang="en-US" sz="1800" i="1" dirty="0" err="1" smtClean="0">
                <a:solidFill>
                  <a:srgbClr val="00518E"/>
                </a:solidFill>
              </a:rPr>
              <a:t>mos</a:t>
            </a:r>
            <a:r>
              <a:rPr lang="en-US" sz="1800" i="1" dirty="0" smtClean="0">
                <a:solidFill>
                  <a:srgbClr val="00518E"/>
                </a:solidFill>
              </a:rPr>
              <a:t> of training!)</a:t>
            </a:r>
            <a:endParaRPr lang="en-US" sz="1662" dirty="0" smtClean="0"/>
          </a:p>
          <a:p>
            <a:r>
              <a:rPr lang="en-US" sz="2162" i="1" dirty="0" smtClean="0"/>
              <a:t>Too early to tell whether major problems in IM training will occur</a:t>
            </a:r>
          </a:p>
          <a:p>
            <a:endParaRPr lang="en-US" sz="2162" dirty="0" smtClean="0"/>
          </a:p>
          <a:p>
            <a:endParaRPr lang="en-US" sz="2162" dirty="0" smtClean="0"/>
          </a:p>
          <a:p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H</a:t>
            </a:r>
            <a:r>
              <a:rPr lang="en-US" smtClean="0"/>
              <a:t>/O fellowship </a:t>
            </a:r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 were do we stand on fellowship applications?</a:t>
            </a:r>
          </a:p>
          <a:p>
            <a:pPr lvl="1"/>
            <a:r>
              <a:rPr lang="en-US" dirty="0" smtClean="0"/>
              <a:t>Applications to H/O fellowship 2005-10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Trends: applications for fellowship</a:t>
            </a:r>
            <a:endParaRPr lang="en-US" dirty="0"/>
          </a:p>
        </p:txBody>
      </p:sp>
      <p:graphicFrame>
        <p:nvGraphicFramePr>
          <p:cNvPr id="61443" name="Object 3"/>
          <p:cNvGraphicFramePr>
            <a:graphicFrameLocks noChangeAspect="1"/>
          </p:cNvGraphicFramePr>
          <p:nvPr/>
        </p:nvGraphicFramePr>
        <p:xfrm>
          <a:off x="1758950" y="1667645"/>
          <a:ext cx="5626100" cy="4572000"/>
        </p:xfrm>
        <a:graphic>
          <a:graphicData uri="http://schemas.openxmlformats.org/presentationml/2006/ole">
            <p:oleObj spid="_x0000_s61443" name="Document" r:id="rId3" imgW="5625893" imgH="4571832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Trends: Ethnicity of Applicants</a:t>
            </a:r>
            <a:endParaRPr lang="en-US" dirty="0"/>
          </a:p>
        </p:txBody>
      </p:sp>
      <p:graphicFrame>
        <p:nvGraphicFramePr>
          <p:cNvPr id="62466" name="Object 2"/>
          <p:cNvGraphicFramePr>
            <a:graphicFrameLocks noChangeAspect="1"/>
          </p:cNvGraphicFramePr>
          <p:nvPr/>
        </p:nvGraphicFramePr>
        <p:xfrm>
          <a:off x="1758950" y="1460500"/>
          <a:ext cx="5626100" cy="3937000"/>
        </p:xfrm>
        <a:graphic>
          <a:graphicData uri="http://schemas.openxmlformats.org/presentationml/2006/ole">
            <p:oleObj spid="_x0000_s62466" name="Document" r:id="rId3" imgW="5625893" imgH="3936855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Certified fellowship positions 2009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1752" y="33832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Demographics of matched/unmatched applicants 2009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ERAS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Applications for Hematology and Oncology fellowships have decreased, perhaps because number of separate training programs has decreased </a:t>
            </a:r>
          </a:p>
          <a:p>
            <a:pPr>
              <a:buNone/>
            </a:pPr>
            <a:endParaRPr lang="en-US" sz="1400" dirty="0" smtClean="0"/>
          </a:p>
          <a:p>
            <a:r>
              <a:rPr lang="en-US" dirty="0" smtClean="0"/>
              <a:t>H/O fellowship relatively stable although there has been a slight increase since 2006 (in approximately same USMG/IMG ratio)</a:t>
            </a:r>
          </a:p>
          <a:p>
            <a:pPr>
              <a:buNone/>
            </a:pPr>
            <a:endParaRPr lang="en-US" sz="1400" dirty="0" smtClean="0"/>
          </a:p>
          <a:p>
            <a:r>
              <a:rPr lang="en-US" dirty="0" smtClean="0"/>
              <a:t>More Asian than white applicants!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Scott </a:t>
            </a:r>
            <a:r>
              <a:rPr lang="en-US" dirty="0" err="1" smtClean="0"/>
              <a:t>Gitlin</a:t>
            </a:r>
            <a:r>
              <a:rPr lang="en-US" dirty="0" smtClean="0"/>
              <a:t>, MD</a:t>
            </a:r>
          </a:p>
          <a:p>
            <a:pPr lvl="1"/>
            <a:r>
              <a:rPr lang="en-US" dirty="0" smtClean="0"/>
              <a:t>Former H/O TPD</a:t>
            </a:r>
          </a:p>
          <a:p>
            <a:pPr lvl="1"/>
            <a:r>
              <a:rPr lang="en-US" dirty="0" smtClean="0"/>
              <a:t>Former Hematology PD representative, ASP Council</a:t>
            </a:r>
          </a:p>
          <a:p>
            <a:pPr lvl="1"/>
            <a:r>
              <a:rPr lang="en-US" dirty="0" smtClean="0"/>
              <a:t>Treasurer, ASP Council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Elaine Muchmore, MD</a:t>
            </a:r>
          </a:p>
          <a:p>
            <a:pPr lvl="1"/>
            <a:r>
              <a:rPr lang="en-US" dirty="0" smtClean="0"/>
              <a:t>Former H/O TPD</a:t>
            </a:r>
          </a:p>
          <a:p>
            <a:pPr lvl="1"/>
            <a:r>
              <a:rPr lang="en-US" dirty="0" smtClean="0"/>
              <a:t>Current IM TPD</a:t>
            </a:r>
          </a:p>
          <a:p>
            <a:pPr lvl="1"/>
            <a:r>
              <a:rPr lang="en-US" dirty="0" smtClean="0"/>
              <a:t>ASH representative, ASP Council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Review of planned changes in residency and fellowship regulations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Two institutional approaches to these changes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Anticipated downstream implications for fellowships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Planned changes to fellowships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34400" cy="4823669"/>
          </a:xfrm>
        </p:spPr>
        <p:txBody>
          <a:bodyPr>
            <a:normAutofit fontScale="25000" lnSpcReduction="20000"/>
          </a:bodyPr>
          <a:lstStyle/>
          <a:p>
            <a:r>
              <a:rPr lang="en-US" sz="11200" b="1" dirty="0" smtClean="0"/>
              <a:t>ACGME</a:t>
            </a:r>
          </a:p>
          <a:p>
            <a:pPr lvl="1"/>
            <a:r>
              <a:rPr lang="en-US" sz="8000" dirty="0" smtClean="0">
                <a:solidFill>
                  <a:srgbClr val="0070C0"/>
                </a:solidFill>
              </a:rPr>
              <a:t>Newsletter clarifications (August, 2010)</a:t>
            </a:r>
          </a:p>
          <a:p>
            <a:pPr lvl="2"/>
            <a:r>
              <a:rPr lang="en-US" sz="8000" dirty="0" smtClean="0"/>
              <a:t>Newsletters from RRC-IM will be published twice yearly</a:t>
            </a:r>
          </a:p>
          <a:p>
            <a:pPr lvl="2">
              <a:buNone/>
            </a:pPr>
            <a:endParaRPr lang="en-US" sz="4800" dirty="0" smtClean="0"/>
          </a:p>
          <a:p>
            <a:pPr lvl="2"/>
            <a:r>
              <a:rPr lang="en-US" sz="8000" dirty="0" smtClean="0"/>
              <a:t>Multisource (aka 360</a:t>
            </a:r>
            <a:r>
              <a:rPr lang="en-US" sz="8000" baseline="30000" dirty="0" smtClean="0"/>
              <a:t>o</a:t>
            </a:r>
            <a:r>
              <a:rPr lang="en-US" sz="8000" dirty="0" smtClean="0"/>
              <a:t>) evaluations must include patients, peers, and non-physician team members (nurses, clerical staff, therapists) that assess interpersonal and communication skills, professionalism, systems-based practice</a:t>
            </a:r>
          </a:p>
          <a:p>
            <a:pPr lvl="2">
              <a:buNone/>
            </a:pPr>
            <a:endParaRPr lang="en-US" sz="4800" dirty="0" smtClean="0"/>
          </a:p>
          <a:p>
            <a:pPr lvl="2"/>
            <a:r>
              <a:rPr lang="en-US" sz="8000" dirty="0" smtClean="0"/>
              <a:t>IM PD may not also serve as specialty PD</a:t>
            </a:r>
          </a:p>
          <a:p>
            <a:pPr lvl="2">
              <a:buNone/>
            </a:pPr>
            <a:endParaRPr lang="en-US" sz="4800" dirty="0" smtClean="0"/>
          </a:p>
          <a:p>
            <a:pPr lvl="2"/>
            <a:r>
              <a:rPr lang="en-US" sz="8000" dirty="0" smtClean="0"/>
              <a:t>Specialty programs with proposed or confirmed withhold of accreditation action in 2009 (</a:t>
            </a:r>
            <a:r>
              <a:rPr lang="en-US" sz="8000" dirty="0" err="1" smtClean="0"/>
              <a:t>n</a:t>
            </a:r>
            <a:r>
              <a:rPr lang="en-US" sz="8000" dirty="0" smtClean="0"/>
              <a:t>=32) revealed that most contained the following citations:</a:t>
            </a:r>
          </a:p>
          <a:p>
            <a:pPr lvl="3"/>
            <a:r>
              <a:rPr lang="en-US" sz="7200" dirty="0" smtClean="0">
                <a:solidFill>
                  <a:srgbClr val="0070C0"/>
                </a:solidFill>
              </a:rPr>
              <a:t>inadequate faculty scholarship (participation and/or productivity) </a:t>
            </a:r>
          </a:p>
          <a:p>
            <a:pPr lvl="3"/>
            <a:r>
              <a:rPr lang="en-US" sz="7200" dirty="0" smtClean="0">
                <a:solidFill>
                  <a:srgbClr val="0070C0"/>
                </a:solidFill>
              </a:rPr>
              <a:t>no evidence that key clinical faculty have current ABIM certification </a:t>
            </a:r>
          </a:p>
          <a:p>
            <a:pPr lvl="3"/>
            <a:r>
              <a:rPr lang="en-US" sz="7200" dirty="0" smtClean="0">
                <a:solidFill>
                  <a:srgbClr val="0070C0"/>
                </a:solidFill>
              </a:rPr>
              <a:t>inadequate core conferences.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Planned changes to fellowships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ACGME</a:t>
            </a:r>
          </a:p>
          <a:p>
            <a:pPr lvl="1"/>
            <a:r>
              <a:rPr lang="en-US" dirty="0" smtClean="0">
                <a:solidFill>
                  <a:srgbClr val="00518E"/>
                </a:solidFill>
              </a:rPr>
              <a:t>Annual survey</a:t>
            </a:r>
          </a:p>
          <a:p>
            <a:pPr lvl="2"/>
            <a:r>
              <a:rPr lang="en-US" dirty="0" smtClean="0"/>
              <a:t>Announced at AAIM meeting in October that programs with responses on annual survey &gt;2 SD from national mean will receive warnings or decreased cycle length</a:t>
            </a:r>
          </a:p>
          <a:p>
            <a:pPr lvl="3"/>
            <a:r>
              <a:rPr lang="en-US" dirty="0" smtClean="0">
                <a:solidFill>
                  <a:srgbClr val="00518E"/>
                </a:solidFill>
              </a:rPr>
              <a:t>Time-line for change in reporting by ACGME on annual survey in new format not clarified</a:t>
            </a:r>
          </a:p>
          <a:p>
            <a:pPr lvl="3"/>
            <a:r>
              <a:rPr lang="en-US" dirty="0" smtClean="0">
                <a:solidFill>
                  <a:srgbClr val="00518E"/>
                </a:solidFill>
              </a:rPr>
              <a:t>ACGME responses would be graduated, based on number of categories of deficiencies, but may result in accelerated site visit</a:t>
            </a:r>
          </a:p>
          <a:p>
            <a:pPr lvl="3"/>
            <a:r>
              <a:rPr lang="en-US" dirty="0" smtClean="0">
                <a:solidFill>
                  <a:srgbClr val="00518E"/>
                </a:solidFill>
              </a:rPr>
              <a:t>For both core and specialty programs with &gt;5 residents/fellows (</a:t>
            </a:r>
            <a:r>
              <a:rPr lang="en-US" dirty="0" err="1" smtClean="0">
                <a:solidFill>
                  <a:srgbClr val="00518E"/>
                </a:solidFill>
              </a:rPr>
              <a:t>n</a:t>
            </a:r>
            <a:r>
              <a:rPr lang="en-US" dirty="0" smtClean="0">
                <a:solidFill>
                  <a:srgbClr val="00518E"/>
                </a:solidFill>
              </a:rPr>
              <a:t>=6000), approximately 35 were sent letters announcing shortened cycle length</a:t>
            </a:r>
          </a:p>
          <a:p>
            <a:pPr lvl="3">
              <a:buNone/>
            </a:pPr>
            <a:endParaRPr lang="en-US" dirty="0" smtClean="0">
              <a:solidFill>
                <a:srgbClr val="00518E"/>
              </a:solidFill>
            </a:endParaRPr>
          </a:p>
          <a:p>
            <a:pPr lvl="1"/>
            <a:r>
              <a:rPr lang="en-US" dirty="0" smtClean="0">
                <a:solidFill>
                  <a:srgbClr val="00518E"/>
                </a:solidFill>
              </a:rPr>
              <a:t>Annual institutional visits by ACGME</a:t>
            </a:r>
          </a:p>
          <a:p>
            <a:pPr lvl="2"/>
            <a:r>
              <a:rPr lang="en-US" dirty="0" smtClean="0"/>
              <a:t>Announced, but no published details about depth and breadth of visits (institutional cost anticipated to be $12-14K, so anticipated to be multiple day visits)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Planned changes to fellowships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ABIM</a:t>
            </a:r>
          </a:p>
          <a:p>
            <a:pPr lvl="1"/>
            <a:r>
              <a:rPr lang="en-US" sz="2400" dirty="0" smtClean="0">
                <a:solidFill>
                  <a:srgbClr val="00518E"/>
                </a:solidFill>
              </a:rPr>
              <a:t>Will allow “PD discretion” for fellows with excused absence of &lt;1 month (in addition to vacation) over course of training program.  ACGME aligned with this change.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38328"/>
            <a:ext cx="8534400" cy="75895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Past and pending changes in IM residency training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Several major changes, past and impending</a:t>
            </a:r>
          </a:p>
          <a:p>
            <a:pPr lvl="1"/>
            <a:r>
              <a:rPr lang="en-US" dirty="0" smtClean="0">
                <a:solidFill>
                  <a:srgbClr val="00518E"/>
                </a:solidFill>
              </a:rPr>
              <a:t>ABIM</a:t>
            </a:r>
          </a:p>
          <a:p>
            <a:pPr lvl="2"/>
            <a:r>
              <a:rPr lang="en-US" dirty="0" smtClean="0"/>
              <a:t>Procedure requirements for IM residents</a:t>
            </a:r>
          </a:p>
          <a:p>
            <a:pPr lvl="3"/>
            <a:r>
              <a:rPr lang="en-US" dirty="0" smtClean="0"/>
              <a:t>Implications already discussed at length in previous sessions of this group, but the implication is that all fellowships must assess procedural competence of new fellows</a:t>
            </a:r>
          </a:p>
          <a:p>
            <a:pPr lvl="3">
              <a:buNone/>
            </a:pPr>
            <a:endParaRPr lang="en-US" dirty="0" smtClean="0"/>
          </a:p>
          <a:p>
            <a:pPr lvl="1"/>
            <a:r>
              <a:rPr lang="en-US" dirty="0" smtClean="0">
                <a:solidFill>
                  <a:srgbClr val="00518E"/>
                </a:solidFill>
              </a:rPr>
              <a:t>ACGME</a:t>
            </a:r>
          </a:p>
          <a:p>
            <a:pPr lvl="2"/>
            <a:r>
              <a:rPr lang="en-US" sz="2065" dirty="0" smtClean="0"/>
              <a:t>Maximum shifts for interns 16 hours, 24+4 for residents</a:t>
            </a:r>
          </a:p>
          <a:p>
            <a:pPr lvl="2"/>
            <a:r>
              <a:rPr lang="en-US" sz="2065" dirty="0" smtClean="0"/>
              <a:t>Several requirements to educate residents and faculty members about fatigue and safety issues</a:t>
            </a:r>
          </a:p>
          <a:p>
            <a:pPr lvl="2"/>
            <a:r>
              <a:rPr lang="en-US" sz="2065" dirty="0" smtClean="0"/>
              <a:t>Requirement for standardized procedures for handing over patient care</a:t>
            </a:r>
          </a:p>
          <a:p>
            <a:pPr lvl="2"/>
            <a:r>
              <a:rPr lang="en-US" sz="2065" dirty="0" smtClean="0"/>
              <a:t>Requirement that programs offer sleep facilities and/or transportation after residents have overnight shifts</a:t>
            </a:r>
          </a:p>
          <a:p>
            <a:pPr lvl="2"/>
            <a:r>
              <a:rPr lang="en-US" sz="2065" dirty="0" smtClean="0"/>
              <a:t>Requirement for annual site visits by the ACGME to assess the implementation of the planned changes</a:t>
            </a:r>
          </a:p>
          <a:p>
            <a:pPr lvl="2"/>
            <a:endParaRPr lang="en-US" dirty="0" smtClean="0"/>
          </a:p>
          <a:p>
            <a:pPr lvl="1"/>
            <a:r>
              <a:rPr lang="en-US" b="1" i="1" dirty="0" smtClean="0">
                <a:solidFill>
                  <a:srgbClr val="00518E"/>
                </a:solidFill>
              </a:rPr>
              <a:t>SO HOW WILL THESE CHANGES AFFECT FELLOWS?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Downstream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34400" cy="5330952"/>
          </a:xfrm>
        </p:spPr>
        <p:txBody>
          <a:bodyPr>
            <a:normAutofit fontScale="62500" lnSpcReduction="20000"/>
          </a:bodyPr>
          <a:lstStyle/>
          <a:p>
            <a:r>
              <a:rPr lang="en-US" sz="5000" dirty="0" smtClean="0"/>
              <a:t>More costs attributable to residency training</a:t>
            </a:r>
          </a:p>
          <a:p>
            <a:pPr lvl="1"/>
            <a:r>
              <a:rPr lang="en-US" sz="4200" dirty="0" smtClean="0">
                <a:solidFill>
                  <a:srgbClr val="00518E"/>
                </a:solidFill>
              </a:rPr>
              <a:t>As much as $1 billion (</a:t>
            </a:r>
            <a:r>
              <a:rPr lang="en-US" sz="4200" dirty="0" err="1" smtClean="0">
                <a:solidFill>
                  <a:srgbClr val="00518E"/>
                </a:solidFill>
              </a:rPr>
              <a:t>Nuckols</a:t>
            </a:r>
            <a:r>
              <a:rPr lang="en-US" sz="4200" dirty="0" smtClean="0">
                <a:solidFill>
                  <a:srgbClr val="00518E"/>
                </a:solidFill>
              </a:rPr>
              <a:t> and </a:t>
            </a:r>
            <a:r>
              <a:rPr lang="en-US" sz="4200" dirty="0" err="1" smtClean="0">
                <a:solidFill>
                  <a:srgbClr val="00518E"/>
                </a:solidFill>
              </a:rPr>
              <a:t>Escarce</a:t>
            </a:r>
            <a:r>
              <a:rPr lang="en-US" sz="4200" dirty="0" smtClean="0">
                <a:solidFill>
                  <a:srgbClr val="00518E"/>
                </a:solidFill>
              </a:rPr>
              <a:t>, 2010)</a:t>
            </a:r>
          </a:p>
          <a:p>
            <a:pPr lvl="1">
              <a:buNone/>
            </a:pPr>
            <a:endParaRPr lang="en-US" sz="2000" i="1" dirty="0" smtClean="0">
              <a:solidFill>
                <a:srgbClr val="00518E"/>
              </a:solidFill>
            </a:endParaRPr>
          </a:p>
          <a:p>
            <a:r>
              <a:rPr lang="en-US" sz="5000" dirty="0" smtClean="0"/>
              <a:t>Concern that increased inpatient shifts may result in fewer specialty rotations for residents</a:t>
            </a:r>
          </a:p>
          <a:p>
            <a:pPr lvl="1"/>
            <a:r>
              <a:rPr lang="en-US" sz="4200" dirty="0" smtClean="0">
                <a:solidFill>
                  <a:srgbClr val="00518E"/>
                </a:solidFill>
              </a:rPr>
              <a:t>Inpatient: outpatient ratio unchanged so will depend upon IM program structure</a:t>
            </a:r>
            <a:endParaRPr lang="en-US" sz="4200" i="1" dirty="0" smtClean="0">
              <a:solidFill>
                <a:srgbClr val="00518E"/>
              </a:solidFill>
            </a:endParaRPr>
          </a:p>
          <a:p>
            <a:pPr lvl="1">
              <a:buNone/>
            </a:pPr>
            <a:endParaRPr lang="en-US" sz="2000" i="1" dirty="0" smtClean="0">
              <a:solidFill>
                <a:srgbClr val="00518E"/>
              </a:solidFill>
            </a:endParaRPr>
          </a:p>
          <a:p>
            <a:r>
              <a:rPr lang="en-US" sz="5000" dirty="0" smtClean="0"/>
              <a:t>Concern that subspecialty fellows will be required to do more “</a:t>
            </a:r>
            <a:r>
              <a:rPr lang="en-US" sz="5000" dirty="0" err="1" smtClean="0"/>
              <a:t>scut</a:t>
            </a:r>
            <a:r>
              <a:rPr lang="en-US" sz="5000" dirty="0" smtClean="0"/>
              <a:t>”</a:t>
            </a:r>
          </a:p>
          <a:p>
            <a:pPr lvl="1"/>
            <a:r>
              <a:rPr lang="en-US" sz="4200" i="1" dirty="0" smtClean="0">
                <a:solidFill>
                  <a:srgbClr val="00518E"/>
                </a:solidFill>
              </a:rPr>
              <a:t>Less of a problem for non-procedural specialties such as H/O!?</a:t>
            </a:r>
          </a:p>
          <a:p>
            <a:pPr lvl="1">
              <a:buNone/>
            </a:pPr>
            <a:endParaRPr lang="en-US" sz="2000" dirty="0" smtClean="0">
              <a:solidFill>
                <a:srgbClr val="00518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3196</TotalTime>
  <Words>1516</Words>
  <Application>Microsoft Office PowerPoint</Application>
  <PresentationFormat>On-screen Show (4:3)</PresentationFormat>
  <Paragraphs>204</Paragraphs>
  <Slides>26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Civic</vt:lpstr>
      <vt:lpstr>!OLE_LINK1</vt:lpstr>
      <vt:lpstr>Macintosh HD:Users:elainemuchmore:Documents:LETTERs WORK:Ethnicity table.doc!OLE_LINK1</vt:lpstr>
      <vt:lpstr>Requirements impacting H/O fellows and fellowships</vt:lpstr>
      <vt:lpstr>Slide 2</vt:lpstr>
      <vt:lpstr>Slide 3</vt:lpstr>
      <vt:lpstr>Our focus</vt:lpstr>
      <vt:lpstr>Planned changes to fellowships</vt:lpstr>
      <vt:lpstr>Planned changes to fellowships</vt:lpstr>
      <vt:lpstr>Planned changes to fellowships</vt:lpstr>
      <vt:lpstr>Past and pending changes in IM residency training</vt:lpstr>
      <vt:lpstr>Downstream effects</vt:lpstr>
      <vt:lpstr>Our focus</vt:lpstr>
      <vt:lpstr>University of Michigan IM Residency VALUES &amp; ANTICIPATED CHANGES</vt:lpstr>
      <vt:lpstr>University of Michigan IM Residency  VALUES &amp; ANTICIPATED CHANGES  </vt:lpstr>
      <vt:lpstr>University of Michigan IM Residency ANTICIPATED CHANGES---MODEL</vt:lpstr>
      <vt:lpstr>University of Michigan IM Residency ANTICIPATED CHANGES---FELLOWSHIPS</vt:lpstr>
      <vt:lpstr>University of Michigan IM Residency ANTICIPATED CHANGES---COSTS</vt:lpstr>
      <vt:lpstr>UCSD’s IM residency AY10-11</vt:lpstr>
      <vt:lpstr>UCSD’s IM residency, AY11-12</vt:lpstr>
      <vt:lpstr>UCSD IM residency AY11-12</vt:lpstr>
      <vt:lpstr>Overview of presentation</vt:lpstr>
      <vt:lpstr>Downstream consequences to fellows and H/O fellowships</vt:lpstr>
      <vt:lpstr>Additional H/O fellowship topics</vt:lpstr>
      <vt:lpstr>Trends: applications for fellowship</vt:lpstr>
      <vt:lpstr>Trends: Ethnicity of Applicants</vt:lpstr>
      <vt:lpstr>Certified fellowship positions 2009</vt:lpstr>
      <vt:lpstr>Demographics of matched/unmatched applicants 2009</vt:lpstr>
      <vt:lpstr>Summary of ERAS data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“state” of H/O training</dc:title>
  <dc:creator>Elaine Muchmore</dc:creator>
  <cp:lastModifiedBy>llove</cp:lastModifiedBy>
  <cp:revision>40</cp:revision>
  <dcterms:created xsi:type="dcterms:W3CDTF">2010-11-29T22:32:29Z</dcterms:created>
  <dcterms:modified xsi:type="dcterms:W3CDTF">2010-12-21T19:52:29Z</dcterms:modified>
</cp:coreProperties>
</file>