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9" r:id="rId2"/>
    <p:sldId id="256" r:id="rId3"/>
    <p:sldId id="290" r:id="rId4"/>
    <p:sldId id="274" r:id="rId5"/>
    <p:sldId id="298" r:id="rId6"/>
    <p:sldId id="258" r:id="rId7"/>
    <p:sldId id="283" r:id="rId8"/>
    <p:sldId id="286" r:id="rId9"/>
    <p:sldId id="260" r:id="rId10"/>
    <p:sldId id="291" r:id="rId11"/>
    <p:sldId id="293" r:id="rId12"/>
    <p:sldId id="295" r:id="rId13"/>
    <p:sldId id="278" r:id="rId14"/>
    <p:sldId id="277" r:id="rId15"/>
    <p:sldId id="292" r:id="rId16"/>
    <p:sldId id="279" r:id="rId17"/>
    <p:sldId id="296" r:id="rId18"/>
    <p:sldId id="280" r:id="rId19"/>
    <p:sldId id="287" r:id="rId20"/>
    <p:sldId id="285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 George" initials="T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24" autoAdjust="0"/>
    <p:restoredTop sz="84272" autoAdjust="0"/>
  </p:normalViewPr>
  <p:slideViewPr>
    <p:cSldViewPr snapToGrid="0" snapToObjects="1">
      <p:cViewPr varScale="1">
        <p:scale>
          <a:sx n="85" d="100"/>
          <a:sy n="85" d="100"/>
        </p:scale>
        <p:origin x="-4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Baseline Knowledge</a:t>
            </a:r>
            <a:endParaRPr lang="en-US" dirty="0"/>
          </a:p>
        </c:rich>
      </c:tx>
      <c:layout>
        <c:manualLayout>
          <c:xMode val="edge"/>
          <c:yMode val="edge"/>
          <c:x val="0.27104612338276113"/>
          <c:y val="1.9682496641077927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Former (n=6)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Clinical Medicine Education</c:v>
                </c:pt>
                <c:pt idx="1">
                  <c:v>Biomedical Knowledge</c:v>
                </c:pt>
                <c:pt idx="2">
                  <c:v>Basic Science Education</c:v>
                </c:pt>
                <c:pt idx="3">
                  <c:v>Bone Marrow Biopsy Technique</c:v>
                </c:pt>
                <c:pt idx="4">
                  <c:v>Clinical Lab Principles</c:v>
                </c:pt>
                <c:pt idx="5">
                  <c:v>Clinical Lab Procedures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4.8</c:v>
                </c:pt>
                <c:pt idx="1">
                  <c:v>4.5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Current (n=11)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Clinical Medicine Education</c:v>
                </c:pt>
                <c:pt idx="1">
                  <c:v>Biomedical Knowledge</c:v>
                </c:pt>
                <c:pt idx="2">
                  <c:v>Basic Science Education</c:v>
                </c:pt>
                <c:pt idx="3">
                  <c:v>Bone Marrow Biopsy Technique</c:v>
                </c:pt>
                <c:pt idx="4">
                  <c:v>Clinical Lab Principles</c:v>
                </c:pt>
                <c:pt idx="5">
                  <c:v>Clinical Lab Procedures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4.8</c:v>
                </c:pt>
                <c:pt idx="1">
                  <c:v>4.0999999999999996</c:v>
                </c:pt>
                <c:pt idx="2">
                  <c:v>3.7</c:v>
                </c:pt>
                <c:pt idx="3">
                  <c:v>4.5999999999999996</c:v>
                </c:pt>
                <c:pt idx="4">
                  <c:v>2.86</c:v>
                </c:pt>
                <c:pt idx="5">
                  <c:v>2.2600000000000002</c:v>
                </c:pt>
              </c:numCache>
            </c:numRef>
          </c:val>
        </c:ser>
        <c:axId val="98949760"/>
        <c:axId val="100340096"/>
      </c:barChart>
      <c:catAx>
        <c:axId val="989497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0340096"/>
        <c:crosses val="autoZero"/>
        <c:lblAlgn val="ctr"/>
        <c:lblOffset val="100"/>
      </c:catAx>
      <c:valAx>
        <c:axId val="100340096"/>
        <c:scaling>
          <c:orientation val="minMax"/>
          <c:max val="5"/>
        </c:scaling>
        <c:axPos val="l"/>
        <c:majorGridlines/>
        <c:numFmt formatCode="@" sourceLinked="0"/>
        <c:tickLblPos val="nextTo"/>
        <c:crossAx val="98949760"/>
        <c:crosses val="autoZero"/>
        <c:crossBetween val="between"/>
        <c:majorUnit val="1"/>
      </c:valAx>
    </c:plotArea>
    <c:legend>
      <c:legendPos val="t"/>
      <c:layout>
        <c:manualLayout>
          <c:xMode val="edge"/>
          <c:yMode val="edge"/>
          <c:x val="0.17784385035343206"/>
          <c:y val="8.8790339357476183E-2"/>
          <c:w val="0.52724191713450541"/>
          <c:h val="7.119565810388534E-2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percentStacked"/>
        <c:ser>
          <c:idx val="0"/>
          <c:order val="0"/>
          <c:tx>
            <c:strRef>
              <c:f>Sheet1!$B$1</c:f>
              <c:strCache>
                <c:ptCount val="1"/>
                <c:pt idx="0">
                  <c:v>Didactic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51.724137931034484</c:v>
                </c:pt>
                <c:pt idx="1">
                  <c:v>20.68965517241379</c:v>
                </c:pt>
                <c:pt idx="2">
                  <c:v>15.555466666666677</c:v>
                </c:pt>
                <c:pt idx="3">
                  <c:v>5.5555555555555491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Hands-On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31.034482758620701</c:v>
                </c:pt>
                <c:pt idx="1">
                  <c:v>51.724137931034491</c:v>
                </c:pt>
                <c:pt idx="2">
                  <c:v>55.555600000000005</c:v>
                </c:pt>
                <c:pt idx="3">
                  <c:v>81.9444444444445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Interpretation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17.241379310344826</c:v>
                </c:pt>
                <c:pt idx="1">
                  <c:v>27.586206896551708</c:v>
                </c:pt>
                <c:pt idx="2">
                  <c:v>28.888933333333295</c:v>
                </c:pt>
                <c:pt idx="3">
                  <c:v>12.5</c:v>
                </c:pt>
              </c:numCache>
            </c:numRef>
          </c:val>
        </c:ser>
        <c:overlap val="100"/>
        <c:axId val="100499840"/>
        <c:axId val="100502912"/>
      </c:barChart>
      <c:catAx>
        <c:axId val="100499840"/>
        <c:scaling>
          <c:orientation val="minMax"/>
        </c:scaling>
        <c:axPos val="b"/>
        <c:numFmt formatCode="General" sourceLinked="1"/>
        <c:tickLblPos val="nextTo"/>
        <c:crossAx val="100502912"/>
        <c:crosses val="autoZero"/>
        <c:auto val="1"/>
        <c:lblAlgn val="ctr"/>
        <c:lblOffset val="100"/>
      </c:catAx>
      <c:valAx>
        <c:axId val="10050291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Event</a:t>
                </a:r>
              </a:p>
            </c:rich>
          </c:tx>
        </c:title>
        <c:numFmt formatCode="0%" sourceLinked="1"/>
        <c:tickLblPos val="nextTo"/>
        <c:crossAx val="100499840"/>
        <c:crosses val="autoZero"/>
        <c:crossBetween val="between"/>
        <c:majorUnit val="0.2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6777693371398822E-2"/>
          <c:y val="4.2858417628598031E-2"/>
          <c:w val="0.65985811774721603"/>
          <c:h val="0.82451902031167901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2007 (n=5)</c:v>
                </c:pt>
              </c:strCache>
            </c:strRef>
          </c:tx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Pre Test</c:v>
                </c:pt>
                <c:pt idx="1">
                  <c:v>Post Test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95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2008 (n=9)</c:v>
                </c:pt>
              </c:strCache>
            </c:strRef>
          </c:tx>
          <c:spPr>
            <a:ln>
              <a:solidFill>
                <a:srgbClr val="9E82E7"/>
              </a:solidFill>
            </a:ln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Pre Test</c:v>
                </c:pt>
                <c:pt idx="1">
                  <c:v>Post Test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</c:v>
                </c:pt>
                <c:pt idx="1">
                  <c:v>73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2009 (n=9)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Pre Test</c:v>
                </c:pt>
                <c:pt idx="1">
                  <c:v>Post Test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71</c:v>
                </c:pt>
                <c:pt idx="1">
                  <c:v>78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TOTAL*</c:v>
                </c:pt>
              </c:strCache>
            </c:strRef>
          </c:tx>
          <c:spPr>
            <a:ln w="63500" cap="flat" cmpd="sng" algn="ctr">
              <a:solidFill>
                <a:srgbClr val="FFAF03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Pre Test</c:v>
                </c:pt>
                <c:pt idx="1">
                  <c:v>Post Test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64</c:v>
                </c:pt>
                <c:pt idx="1">
                  <c:v>80</c:v>
                </c:pt>
              </c:numCache>
            </c:numRef>
          </c:val>
        </c:ser>
        <c:marker val="1"/>
        <c:axId val="105308160"/>
        <c:axId val="105309696"/>
      </c:lineChart>
      <c:catAx>
        <c:axId val="105308160"/>
        <c:scaling>
          <c:orientation val="minMax"/>
        </c:scaling>
        <c:axPos val="b"/>
        <c:tickLblPos val="nextTo"/>
        <c:crossAx val="105309696"/>
        <c:crosses val="autoZero"/>
        <c:auto val="1"/>
        <c:lblAlgn val="ctr"/>
        <c:lblOffset val="100"/>
      </c:catAx>
      <c:valAx>
        <c:axId val="105309696"/>
        <c:scaling>
          <c:orientation val="minMax"/>
        </c:scaling>
        <c:axPos val="l"/>
        <c:majorGridlines/>
        <c:numFmt formatCode="General" sourceLinked="1"/>
        <c:tickLblPos val="nextTo"/>
        <c:crossAx val="10530816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76165382245281243"/>
          <c:y val="4.6687007192365307E-2"/>
          <c:w val="0.2189808841033711"/>
          <c:h val="0.2911276147246211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Biomedical / Lab Science</a:t>
            </a:r>
            <a:endParaRPr lang="en-US" dirty="0"/>
          </a:p>
        </c:rich>
      </c:tx>
      <c:layout>
        <c:manualLayout>
          <c:xMode val="edge"/>
          <c:yMode val="edge"/>
          <c:x val="0.26397482650639292"/>
          <c:y val="1.1622475469945108E-3"/>
        </c:manualLayout>
      </c:layout>
    </c:title>
    <c:plotArea>
      <c:layout>
        <c:manualLayout>
          <c:layoutTarget val="inner"/>
          <c:xMode val="edge"/>
          <c:yMode val="edge"/>
          <c:x val="9.2677976214407598E-2"/>
          <c:y val="0.11124928092841103"/>
          <c:w val="0.71558063114061299"/>
          <c:h val="0.686822833513608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Fellow 1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3">
                  <c:v>2.65</c:v>
                </c:pt>
                <c:pt idx="4">
                  <c:v>3</c:v>
                </c:pt>
                <c:pt idx="5">
                  <c:v>3.7600000000000002</c:v>
                </c:pt>
                <c:pt idx="6">
                  <c:v>3.71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Fellow 2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3">
                  <c:v>2.7600000000000002</c:v>
                </c:pt>
                <c:pt idx="4">
                  <c:v>3.82</c:v>
                </c:pt>
                <c:pt idx="5">
                  <c:v>4.0599999999999996</c:v>
                </c:pt>
                <c:pt idx="6">
                  <c:v>4.59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Fellow 3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1">
                  <c:v>1.24</c:v>
                </c:pt>
                <c:pt idx="2">
                  <c:v>1.24</c:v>
                </c:pt>
                <c:pt idx="3">
                  <c:v>3.4099999999999997</c:v>
                </c:pt>
                <c:pt idx="4">
                  <c:v>3.88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Fellow 4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Sheet1!$E$2:$E$8</c:f>
              <c:numCache>
                <c:formatCode>General</c:formatCode>
                <c:ptCount val="7"/>
                <c:pt idx="0">
                  <c:v>1.59</c:v>
                </c:pt>
                <c:pt idx="1">
                  <c:v>1.9400000000000004</c:v>
                </c:pt>
                <c:pt idx="2">
                  <c:v>2.29</c:v>
                </c:pt>
                <c:pt idx="3">
                  <c:v>3.88</c:v>
                </c:pt>
                <c:pt idx="4">
                  <c:v>3.7600000000000002</c:v>
                </c:pt>
                <c:pt idx="5">
                  <c:v>3.82</c:v>
                </c:pt>
                <c:pt idx="6">
                  <c:v>4.59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Fellow 5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Sheet1!$F$2:$F$8</c:f>
              <c:numCache>
                <c:formatCode>General</c:formatCode>
                <c:ptCount val="7"/>
                <c:pt idx="1">
                  <c:v>2.7600000000000002</c:v>
                </c:pt>
                <c:pt idx="2">
                  <c:v>2.3499999999999992</c:v>
                </c:pt>
                <c:pt idx="3">
                  <c:v>3.4099999999999997</c:v>
                </c:pt>
                <c:pt idx="4">
                  <c:v>3.24</c:v>
                </c:pt>
                <c:pt idx="5">
                  <c:v>3.18</c:v>
                </c:pt>
                <c:pt idx="6">
                  <c:v>3.71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Fellow 6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Sheet1!$G$2:$G$8</c:f>
              <c:numCache>
                <c:formatCode>General</c:formatCode>
                <c:ptCount val="7"/>
                <c:pt idx="0">
                  <c:v>1.53</c:v>
                </c:pt>
                <c:pt idx="1">
                  <c:v>2.4099999999999997</c:v>
                </c:pt>
                <c:pt idx="2">
                  <c:v>2.29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Fellow 7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Sheet1!$H$2:$H$8</c:f>
              <c:numCache>
                <c:formatCode>General</c:formatCode>
                <c:ptCount val="7"/>
                <c:pt idx="0">
                  <c:v>1.82</c:v>
                </c:pt>
                <c:pt idx="1">
                  <c:v>2.5299999999999998</c:v>
                </c:pt>
                <c:pt idx="2">
                  <c:v>2.4099999999999997</c:v>
                </c:pt>
                <c:pt idx="3">
                  <c:v>3.06</c:v>
                </c:pt>
                <c:pt idx="4">
                  <c:v>3.7600000000000002</c:v>
                </c:pt>
                <c:pt idx="5">
                  <c:v>3.88</c:v>
                </c:pt>
                <c:pt idx="6">
                  <c:v>4.4700000000000015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Fellow 8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Sheet1!$I$2:$I$8</c:f>
              <c:numCache>
                <c:formatCode>General</c:formatCode>
                <c:ptCount val="7"/>
                <c:pt idx="0">
                  <c:v>1</c:v>
                </c:pt>
                <c:pt idx="1">
                  <c:v>2.7600000000000002</c:v>
                </c:pt>
                <c:pt idx="2">
                  <c:v>2.88</c:v>
                </c:pt>
                <c:pt idx="3">
                  <c:v>3</c:v>
                </c:pt>
                <c:pt idx="4">
                  <c:v>4.24</c:v>
                </c:pt>
                <c:pt idx="5">
                  <c:v>4.29</c:v>
                </c:pt>
                <c:pt idx="6">
                  <c:v>4.6499999999999977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Fellow 9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Sheet1!$J$2:$J$8</c:f>
              <c:numCache>
                <c:formatCode>General</c:formatCode>
                <c:ptCount val="7"/>
                <c:pt idx="0">
                  <c:v>1.1200000000000001</c:v>
                </c:pt>
                <c:pt idx="1">
                  <c:v>1.47</c:v>
                </c:pt>
                <c:pt idx="2">
                  <c:v>2.82</c:v>
                </c:pt>
                <c:pt idx="3">
                  <c:v>2.7600000000000002</c:v>
                </c:pt>
                <c:pt idx="4">
                  <c:v>3</c:v>
                </c:pt>
                <c:pt idx="5">
                  <c:v>4.76</c:v>
                </c:pt>
                <c:pt idx="6">
                  <c:v>4.9400000000000004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Fellow 10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Sheet1!$K$2:$K$8</c:f>
              <c:numCache>
                <c:formatCode>General</c:formatCode>
                <c:ptCount val="7"/>
                <c:pt idx="0">
                  <c:v>2.29</c:v>
                </c:pt>
                <c:pt idx="1">
                  <c:v>2.4699999999999998</c:v>
                </c:pt>
                <c:pt idx="2">
                  <c:v>2.4699999999999998</c:v>
                </c:pt>
                <c:pt idx="3">
                  <c:v>3.06</c:v>
                </c:pt>
                <c:pt idx="4">
                  <c:v>4.53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Fellow 11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Sheet1!$L$2:$L$8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1.59</c:v>
                </c:pt>
                <c:pt idx="3">
                  <c:v>1.76</c:v>
                </c:pt>
                <c:pt idx="4">
                  <c:v>2.7600000000000002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Fellow 12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Sheet1!$M$2:$M$8</c:f>
              <c:numCache>
                <c:formatCode>General</c:formatCode>
                <c:ptCount val="7"/>
                <c:pt idx="0">
                  <c:v>1.1800000000000004</c:v>
                </c:pt>
                <c:pt idx="1">
                  <c:v>1.29</c:v>
                </c:pt>
                <c:pt idx="2">
                  <c:v>1.6500000000000001</c:v>
                </c:pt>
                <c:pt idx="3">
                  <c:v>3.71</c:v>
                </c:pt>
                <c:pt idx="4">
                  <c:v>3.4699999999999998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Fellow 13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Sheet1!$N$2:$N$8</c:f>
              <c:numCache>
                <c:formatCode>General</c:formatCode>
                <c:ptCount val="7"/>
                <c:pt idx="0">
                  <c:v>2.3499999999999992</c:v>
                </c:pt>
                <c:pt idx="1">
                  <c:v>2.1800000000000002</c:v>
                </c:pt>
                <c:pt idx="2">
                  <c:v>4.1199999999999966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Fellow 14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Sheet1!$O$2:$O$8</c:f>
              <c:numCache>
                <c:formatCode>General</c:formatCode>
                <c:ptCount val="7"/>
                <c:pt idx="0">
                  <c:v>2.2400000000000002</c:v>
                </c:pt>
                <c:pt idx="1">
                  <c:v>2.59</c:v>
                </c:pt>
                <c:pt idx="2">
                  <c:v>3</c:v>
                </c:pt>
              </c:numCache>
            </c:numRef>
          </c:val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Fellow 15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Sheet1!$P$2:$P$8</c:f>
              <c:numCache>
                <c:formatCode>General</c:formatCode>
                <c:ptCount val="7"/>
                <c:pt idx="0">
                  <c:v>1.41</c:v>
                </c:pt>
                <c:pt idx="1">
                  <c:v>1.47</c:v>
                </c:pt>
                <c:pt idx="2">
                  <c:v>2.4699999999999998</c:v>
                </c:pt>
              </c:numCache>
            </c:numRef>
          </c:val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Fellow 16</c:v>
                </c:pt>
              </c:strCache>
            </c:strRef>
          </c:tx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Sheet1!$Q$2:$Q$8</c:f>
              <c:numCache>
                <c:formatCode>General</c:formatCode>
                <c:ptCount val="7"/>
                <c:pt idx="0">
                  <c:v>1</c:v>
                </c:pt>
                <c:pt idx="1">
                  <c:v>1.8800000000000001</c:v>
                </c:pt>
                <c:pt idx="2">
                  <c:v>2.5299999999999998</c:v>
                </c:pt>
              </c:numCache>
            </c:numRef>
          </c:val>
        </c:ser>
        <c:marker val="1"/>
        <c:axId val="105612032"/>
        <c:axId val="105613568"/>
      </c:lineChart>
      <c:catAx>
        <c:axId val="105612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accent1"/>
                </a:solidFill>
              </a:defRPr>
            </a:pPr>
            <a:endParaRPr lang="en-US"/>
          </a:p>
        </c:txPr>
        <c:crossAx val="105613568"/>
        <c:crosses val="autoZero"/>
        <c:auto val="1"/>
        <c:lblAlgn val="ctr"/>
        <c:lblOffset val="100"/>
      </c:catAx>
      <c:valAx>
        <c:axId val="105613568"/>
        <c:scaling>
          <c:orientation val="minMax"/>
          <c:max val="5"/>
        </c:scaling>
        <c:axPos val="l"/>
        <c:majorGridlines/>
        <c:numFmt formatCode="General" sourceLinked="1"/>
        <c:tickLblPos val="nextTo"/>
        <c:crossAx val="105612032"/>
        <c:crosses val="autoZero"/>
        <c:crossBetween val="midCat"/>
        <c:majorUnit val="1"/>
      </c:valAx>
    </c:plotArea>
    <c:legend>
      <c:legendPos val="r"/>
      <c:layout>
        <c:manualLayout>
          <c:xMode val="edge"/>
          <c:yMode val="edge"/>
          <c:x val="0.83235150592593377"/>
          <c:y val="1.9503937007874009E-2"/>
          <c:w val="0.16619472634882995"/>
          <c:h val="0.8698619433561192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227508744983403"/>
          <c:y val="2.7223308296464011E-2"/>
          <c:w val="0.56984959556459347"/>
          <c:h val="0.84997696639197817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Useful (Follow-Up)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2009 (n=9)</c:v>
                </c:pt>
                <c:pt idx="1">
                  <c:v>2008 (n=9)</c:v>
                </c:pt>
                <c:pt idx="2">
                  <c:v>2007 (n=5)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4.2</c:v>
                </c:pt>
                <c:pt idx="1">
                  <c:v>4.7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Useful (Immediate)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2009 (n=9)</c:v>
                </c:pt>
                <c:pt idx="1">
                  <c:v>2008 (n=9)</c:v>
                </c:pt>
                <c:pt idx="2">
                  <c:v>2007 (n=5)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4.7</c:v>
                </c:pt>
                <c:pt idx="1">
                  <c:v>4.8</c:v>
                </c:pt>
                <c:pt idx="2">
                  <c:v>4.5999999999999996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Recommend to Peer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2009 (n=9)</c:v>
                </c:pt>
                <c:pt idx="1">
                  <c:v>2008 (n=9)</c:v>
                </c:pt>
                <c:pt idx="2">
                  <c:v>2007 (n=5)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axId val="105990400"/>
        <c:axId val="106004480"/>
      </c:barChart>
      <c:catAx>
        <c:axId val="105990400"/>
        <c:scaling>
          <c:orientation val="minMax"/>
        </c:scaling>
        <c:axPos val="l"/>
        <c:numFmt formatCode="General" sourceLinked="1"/>
        <c:tickLblPos val="nextTo"/>
        <c:crossAx val="106004480"/>
        <c:crosses val="autoZero"/>
        <c:auto val="1"/>
        <c:lblAlgn val="ctr"/>
        <c:lblOffset val="100"/>
      </c:catAx>
      <c:valAx>
        <c:axId val="106004480"/>
        <c:scaling>
          <c:orientation val="minMax"/>
          <c:max val="5"/>
          <c:min val="1"/>
        </c:scaling>
        <c:axPos val="b"/>
        <c:majorGridlines/>
        <c:numFmt formatCode="General" sourceLinked="1"/>
        <c:tickLblPos val="nextTo"/>
        <c:crossAx val="10599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109557855943725"/>
          <c:y val="0.18360143517695707"/>
          <c:w val="0.31890442144056314"/>
          <c:h val="0.20217369445042005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58366-3018-924E-9861-654CEB2A3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14530-792D-B048-9DD8-0794CFC52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Change this slide into graphical format.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Change this slide into graphical format.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Limited validated,</a:t>
            </a:r>
            <a:r>
              <a:rPr lang="en-US" baseline="0" dirty="0" smtClean="0"/>
              <a:t> objective measures available for monitoring fellow progress.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Few standardized resources for TP directors.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SAKs and Former Fellow Surveys showing lack of knowledge in biomedical aspects of hematology &amp; oncology.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Faculty also recognized deficiency in clinical problem solving</a:t>
            </a:r>
            <a:r>
              <a:rPr lang="en-US" baseline="0" dirty="0" smtClean="0"/>
              <a:t> and laboratory-based interpretative skills during clinical consults and conference discussions.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Curriculum already included</a:t>
            </a:r>
            <a:r>
              <a:rPr lang="en-US" baseline="0" dirty="0" smtClean="0"/>
              <a:t> didactic lectures and elective rotations. Thus, novel strategy needed to increase knowledge in fundamental and clinical lab sciences.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 Resource</a:t>
            </a:r>
            <a:r>
              <a:rPr lang="en-US" baseline="0" dirty="0" smtClean="0"/>
              <a:t> Utilization here:</a:t>
            </a:r>
          </a:p>
          <a:p>
            <a:endParaRPr lang="en-US" baseline="0" dirty="0" smtClean="0"/>
          </a:p>
          <a:p>
            <a:r>
              <a:rPr lang="en-US" dirty="0" smtClean="0"/>
              <a:t>Medium-sized combined </a:t>
            </a:r>
            <a:r>
              <a:rPr lang="en-US" dirty="0" err="1" smtClean="0"/>
              <a:t>HemOnc</a:t>
            </a:r>
            <a:r>
              <a:rPr lang="en-US" dirty="0" smtClean="0"/>
              <a:t> Fellowship Program (</a:t>
            </a:r>
            <a:r>
              <a:rPr lang="en-US" dirty="0" err="1" smtClean="0"/>
              <a:t>n</a:t>
            </a:r>
            <a:r>
              <a:rPr lang="en-US" dirty="0" smtClean="0"/>
              <a:t>=9; 3-3-3)</a:t>
            </a:r>
          </a:p>
          <a:p>
            <a:pPr lvl="1"/>
            <a:r>
              <a:rPr lang="en-US" dirty="0" smtClean="0"/>
              <a:t>Academic hospital-based practice</a:t>
            </a:r>
          </a:p>
          <a:p>
            <a:r>
              <a:rPr lang="en-US" dirty="0" smtClean="0"/>
              <a:t>Team of key faculty/staff to generate Wetlab curriculum</a:t>
            </a:r>
          </a:p>
          <a:p>
            <a:pPr lvl="1"/>
            <a:r>
              <a:rPr lang="en-US" dirty="0" err="1" smtClean="0"/>
              <a:t>n</a:t>
            </a:r>
            <a:r>
              <a:rPr lang="en-US" dirty="0" smtClean="0"/>
              <a:t>=3 including Director</a:t>
            </a:r>
          </a:p>
          <a:p>
            <a:r>
              <a:rPr lang="en-US" dirty="0" smtClean="0"/>
              <a:t>Utilized Interdisciplinary Center for Biotechnology Research (ICBR)  core laboratory</a:t>
            </a:r>
          </a:p>
          <a:p>
            <a:r>
              <a:rPr lang="en-US" dirty="0" smtClean="0"/>
              <a:t>Monthly planning sessions </a:t>
            </a:r>
            <a:r>
              <a:rPr lang="en-US" dirty="0" err="1" smtClean="0"/>
              <a:t>x</a:t>
            </a:r>
            <a:r>
              <a:rPr lang="en-US" dirty="0" smtClean="0"/>
              <a:t> 4 to refine schedule, speakers, assays</a:t>
            </a:r>
          </a:p>
          <a:p>
            <a:r>
              <a:rPr lang="en-US" dirty="0" smtClean="0"/>
              <a:t>Budget for supplies and core lab fees</a:t>
            </a:r>
          </a:p>
          <a:p>
            <a:pPr lvl="1"/>
            <a:r>
              <a:rPr lang="en-US" dirty="0" smtClean="0"/>
              <a:t>$375/fellow</a:t>
            </a:r>
          </a:p>
          <a:p>
            <a:pPr lvl="1"/>
            <a:r>
              <a:rPr lang="en-US" dirty="0" smtClean="0"/>
              <a:t>Light breakfast/lunch</a:t>
            </a:r>
          </a:p>
          <a:p>
            <a:pPr lvl="1"/>
            <a:r>
              <a:rPr lang="en-US" dirty="0" smtClean="0"/>
              <a:t>Small industry-sponsored unrestricted educational grant 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Divisional</a:t>
            </a:r>
          </a:p>
          <a:p>
            <a:r>
              <a:rPr lang="en-US" dirty="0" smtClean="0"/>
              <a:t>16 unique fellows participated over a 3 year period</a:t>
            </a:r>
          </a:p>
          <a:p>
            <a:pPr lvl="1"/>
            <a:r>
              <a:rPr lang="en-US" dirty="0" smtClean="0"/>
              <a:t>Fellows randomized to attend the all day event or not in 2007 (</a:t>
            </a:r>
            <a:r>
              <a:rPr lang="en-US" dirty="0" err="1" smtClean="0"/>
              <a:t>n</a:t>
            </a:r>
            <a:r>
              <a:rPr lang="en-US" dirty="0" smtClean="0"/>
              <a:t>=5 vs. 3)</a:t>
            </a:r>
          </a:p>
          <a:p>
            <a:pPr lvl="1"/>
            <a:r>
              <a:rPr lang="en-US" dirty="0" smtClean="0"/>
              <a:t>Subsequently, all attended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Multiple-choice test on laboratory technique, interpretive skills, and core concepts (6-10 questions)</a:t>
            </a:r>
          </a:p>
          <a:p>
            <a:r>
              <a:rPr lang="en-US" dirty="0" smtClean="0"/>
              <a:t>Modified from ASH-SAP and ASCO-MKSAP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14530-792D-B048-9DD8-0794CFC5241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0683" y="6330174"/>
            <a:ext cx="1608318" cy="405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December 2,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Christopher R. Cogle, M.D., c@ufl.edu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A1686553-AB65-1B47-9A87-A09922959E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390683" y="6330174"/>
            <a:ext cx="1608318" cy="40529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152400"/>
            <a:ext cx="7924800" cy="990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Disclosures for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Christopher R. </a:t>
            </a:r>
            <a:r>
              <a:rPr lang="en-US" sz="2800" b="1" dirty="0" err="1" smtClean="0">
                <a:latin typeface="+mj-lt"/>
                <a:ea typeface="+mj-ea"/>
                <a:cs typeface="+mj-cs"/>
              </a:rPr>
              <a:t>Cogle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oup 4"/>
          <p:cNvGraphicFramePr>
            <a:graphicFrameLocks/>
          </p:cNvGraphicFramePr>
          <p:nvPr/>
        </p:nvGraphicFramePr>
        <p:xfrm>
          <a:off x="990600" y="1471613"/>
          <a:ext cx="7315200" cy="5111496"/>
        </p:xfrm>
        <a:graphic>
          <a:graphicData uri="http://schemas.openxmlformats.org/drawingml/2006/table">
            <a:tbl>
              <a:tblPr/>
              <a:tblGrid>
                <a:gridCol w="2819400"/>
                <a:gridCol w="4495800"/>
              </a:tblGrid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Employment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University of Florida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Consultancy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Equity Ownership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Research Funding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Honoraria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Patents 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&amp; Royalties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Speakers Bureau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Membership on Board of Directors/Advisory Committee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Presentation includes a description of the following off-label use of a drug or medical device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86" name="Text Box 30"/>
          <p:cNvSpPr txBox="1">
            <a:spLocks noChangeArrowheads="1"/>
          </p:cNvSpPr>
          <p:nvPr/>
        </p:nvSpPr>
        <p:spPr bwMode="auto">
          <a:xfrm>
            <a:off x="457200" y="1073150"/>
            <a:ext cx="8229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i="1">
                <a:latin typeface="Arial Narrow" charset="0"/>
              </a:rPr>
              <a:t>           In compliance with ACCME policy, ASH requires the following disclosures to the session audience: </a:t>
            </a:r>
          </a:p>
        </p:txBody>
      </p:sp>
      <p:sp>
        <p:nvSpPr>
          <p:cNvPr id="2087" name="Text Box 31"/>
          <p:cNvSpPr txBox="1">
            <a:spLocks noChangeArrowheads="1"/>
          </p:cNvSpPr>
          <p:nvPr/>
        </p:nvSpPr>
        <p:spPr bwMode="auto">
          <a:xfrm rot="-5400000">
            <a:off x="6881813" y="3481388"/>
            <a:ext cx="3887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808080"/>
                </a:solidFill>
                <a:latin typeface="Arial Narrow" charset="0"/>
              </a:rPr>
              <a:t>52</a:t>
            </a:r>
            <a:r>
              <a:rPr lang="en-US" sz="1200" baseline="30000">
                <a:solidFill>
                  <a:srgbClr val="808080"/>
                </a:solidFill>
                <a:latin typeface="Arial Narrow" charset="0"/>
              </a:rPr>
              <a:t>nd</a:t>
            </a:r>
            <a:r>
              <a:rPr lang="en-US" sz="1200">
                <a:solidFill>
                  <a:srgbClr val="808080"/>
                </a:solidFill>
                <a:latin typeface="Arial Narrow" charset="0"/>
              </a:rPr>
              <a:t> ASH Annual Meeting ♦ Orlando, FL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Wet Lab Events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9550" y="1752121"/>
            <a:ext cx="6220644" cy="413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270000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Wet Lab Events</a:t>
            </a:r>
            <a:endParaRPr lang="en-US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8025" y="1574799"/>
            <a:ext cx="3366758" cy="448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2700000">
              <a:srgbClr val="000000">
                <a:alpha val="67000"/>
              </a:srgbClr>
            </a:outerShdw>
          </a:effectLst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</p:nvPr>
        </p:nvGraphicFramePr>
        <p:xfrm>
          <a:off x="444215" y="2380997"/>
          <a:ext cx="45778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37"/>
                <a:gridCol w="24793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– 5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Case 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 – 10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Didactic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 – 45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Hands-on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– 5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Comparing Results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– 30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Interpretations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Wet Lab Evolution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440269" y="1570164"/>
          <a:ext cx="6696400" cy="4750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Results: Objective Knowledge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648447" y="1789560"/>
          <a:ext cx="8396258" cy="4126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786657" y="3343028"/>
            <a:ext cx="244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Test Score (%)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73439" y="3327896"/>
            <a:ext cx="2070736" cy="400110"/>
          </a:xfrm>
          <a:prstGeom prst="rect">
            <a:avLst/>
          </a:prstGeom>
          <a:noFill/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* </a:t>
            </a:r>
            <a:r>
              <a:rPr lang="en-US" sz="2000" i="1" dirty="0" smtClean="0">
                <a:solidFill>
                  <a:schemeClr val="tx1"/>
                </a:solidFill>
              </a:rPr>
              <a:t>P </a:t>
            </a:r>
            <a:r>
              <a:rPr lang="en-US" sz="2000" dirty="0" smtClean="0">
                <a:solidFill>
                  <a:schemeClr val="tx1"/>
                </a:solidFill>
              </a:rPr>
              <a:t>&lt; 0.014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848" y="2239661"/>
            <a:ext cx="3263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*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/>
          <a:lstStyle/>
          <a:p>
            <a:r>
              <a:rPr lang="en-US" sz="3600" dirty="0" smtClean="0"/>
              <a:t>Results: Self Assessed Knowledge</a:t>
            </a:r>
            <a:endParaRPr lang="en-US" sz="36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612775" y="977152"/>
          <a:ext cx="8406938" cy="5880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Up Arrow 4"/>
          <p:cNvSpPr/>
          <p:nvPr/>
        </p:nvSpPr>
        <p:spPr>
          <a:xfrm>
            <a:off x="2597248" y="5695545"/>
            <a:ext cx="504967" cy="709683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4572000" y="5695545"/>
            <a:ext cx="504967" cy="709683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6626982" y="5695545"/>
            <a:ext cx="504967" cy="709683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01943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Competent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720449"/>
            <a:ext cx="168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Incompetent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868892" y="3474139"/>
            <a:ext cx="296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 Assessed Knowledge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41" y="1858504"/>
            <a:ext cx="8616606" cy="4246931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 smtClean="0"/>
              <a:t>Results: Self Assessed Knowledge</a:t>
            </a:r>
            <a:endParaRPr lang="en-US" sz="3700" dirty="0"/>
          </a:p>
        </p:txBody>
      </p:sp>
      <p:sp>
        <p:nvSpPr>
          <p:cNvPr id="4" name="Up Arrow 3"/>
          <p:cNvSpPr/>
          <p:nvPr/>
        </p:nvSpPr>
        <p:spPr>
          <a:xfrm>
            <a:off x="2092281" y="5795161"/>
            <a:ext cx="504967" cy="709683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3656150" y="5795161"/>
            <a:ext cx="504967" cy="709683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5250445" y="5795161"/>
            <a:ext cx="504967" cy="709683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25302" y="1382186"/>
            <a:ext cx="305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Biomedical / Lab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In-Training Exams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4" y="2050136"/>
            <a:ext cx="8164144" cy="4000894"/>
          </a:xfrm>
          <a:prstGeom prst="rect">
            <a:avLst/>
          </a:prstGeom>
          <a:effectLst>
            <a:outerShdw blurRad="127000" dist="127000" dir="2700000" algn="br">
              <a:srgbClr val="000000">
                <a:alpha val="2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75497" y="1546177"/>
            <a:ext cx="309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Basic Science Subsections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Board Certification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ABIM Certifications</a:t>
            </a:r>
          </a:p>
          <a:p>
            <a:pPr lvl="1"/>
            <a:r>
              <a:rPr lang="en-US" dirty="0" smtClean="0"/>
              <a:t>Hematology: 100% pass rate</a:t>
            </a:r>
          </a:p>
          <a:p>
            <a:pPr lvl="1"/>
            <a:r>
              <a:rPr lang="en-US" dirty="0" smtClean="0"/>
              <a:t>Medical Oncology: 100% pass rate</a:t>
            </a:r>
          </a:p>
          <a:p>
            <a:pPr lvl="1"/>
            <a:r>
              <a:rPr lang="en-US" dirty="0" smtClean="0"/>
              <a:t>No Basic Science subsection reporting available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62971"/>
            <a:ext cx="7918450" cy="788894"/>
          </a:xfrm>
        </p:spPr>
        <p:txBody>
          <a:bodyPr/>
          <a:lstStyle/>
          <a:p>
            <a:r>
              <a:rPr lang="en-US" sz="4400" dirty="0" smtClean="0"/>
              <a:t>Results: Utility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82414" y="1257300"/>
          <a:ext cx="8685201" cy="5131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0624" y="62042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Poor/No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7527" y="6204266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Outstanding/Yes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Wetlab is feasible and well received.</a:t>
            </a:r>
          </a:p>
          <a:p>
            <a:r>
              <a:rPr lang="en-US" dirty="0" smtClean="0"/>
              <a:t>Controlled environment. </a:t>
            </a:r>
          </a:p>
          <a:p>
            <a:r>
              <a:rPr lang="en-US" dirty="0" smtClean="0"/>
              <a:t>Mistakes permissible.</a:t>
            </a:r>
          </a:p>
          <a:p>
            <a:r>
              <a:rPr lang="en-US" dirty="0" smtClean="0"/>
              <a:t>Opportunities to measure and document performance.</a:t>
            </a:r>
          </a:p>
          <a:p>
            <a:r>
              <a:rPr lang="en-US" dirty="0" smtClean="0"/>
              <a:t>Improvements in </a:t>
            </a:r>
          </a:p>
          <a:p>
            <a:pPr lvl="1"/>
            <a:r>
              <a:rPr lang="en-US" dirty="0" smtClean="0"/>
              <a:t>Objective, and</a:t>
            </a:r>
          </a:p>
          <a:p>
            <a:pPr lvl="1"/>
            <a:r>
              <a:rPr lang="en-US" dirty="0" smtClean="0"/>
              <a:t>Self assessed knowledge.</a:t>
            </a:r>
          </a:p>
          <a:p>
            <a:r>
              <a:rPr lang="en-US" dirty="0" smtClean="0"/>
              <a:t>Annual event permits evaluations for growth.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9"/>
            <a:ext cx="8513762" cy="2765611"/>
          </a:xfrm>
        </p:spPr>
        <p:txBody>
          <a:bodyPr wrap="square">
            <a:noAutofit/>
          </a:bodyPr>
          <a:lstStyle/>
          <a:p>
            <a:pPr>
              <a:lnSpc>
                <a:spcPts val="5300"/>
              </a:lnSpc>
            </a:pPr>
            <a:r>
              <a:rPr lang="en-US" sz="4300" spc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Impact of an Annual Hematology/Oncology Fellow Wet Laboratory Program on Fund of Biomedical Knowledge</a:t>
            </a:r>
            <a:endParaRPr lang="en-US" sz="4300" spc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75" y="3897923"/>
            <a:ext cx="8339381" cy="1858108"/>
          </a:xfrm>
        </p:spPr>
        <p:txBody>
          <a:bodyPr anchor="t" anchorCtr="0">
            <a:normAutofit/>
          </a:bodyPr>
          <a:lstStyle/>
          <a:p>
            <a:pPr>
              <a:lnSpc>
                <a:spcPts val="2620"/>
              </a:lnSpc>
              <a:spcBef>
                <a:spcPts val="0"/>
              </a:spcBef>
            </a:pPr>
            <a:r>
              <a:rPr lang="en-US" sz="2300" i="1" dirty="0" smtClean="0"/>
              <a:t>Christopher R. Cogle, M.D.</a:t>
            </a:r>
          </a:p>
          <a:p>
            <a:pPr>
              <a:lnSpc>
                <a:spcPts val="2620"/>
              </a:lnSpc>
              <a:spcBef>
                <a:spcPts val="0"/>
              </a:spcBef>
            </a:pPr>
            <a:r>
              <a:rPr lang="en-US" sz="2300" i="1" dirty="0" smtClean="0"/>
              <a:t>Associate Professor of Medicine</a:t>
            </a:r>
          </a:p>
          <a:p>
            <a:pPr>
              <a:lnSpc>
                <a:spcPts val="2620"/>
              </a:lnSpc>
              <a:spcBef>
                <a:spcPts val="0"/>
              </a:spcBef>
            </a:pPr>
            <a:r>
              <a:rPr lang="en-US" sz="2300" i="1" dirty="0" smtClean="0"/>
              <a:t>University of Florida, Division of Hematology &amp; Oncology</a:t>
            </a:r>
          </a:p>
          <a:p>
            <a:pPr>
              <a:lnSpc>
                <a:spcPts val="2620"/>
              </a:lnSpc>
              <a:spcBef>
                <a:spcPts val="0"/>
              </a:spcBef>
            </a:pPr>
            <a:endParaRPr lang="en-US" sz="2300" i="1" dirty="0" smtClean="0"/>
          </a:p>
          <a:p>
            <a:pPr>
              <a:lnSpc>
                <a:spcPts val="2620"/>
              </a:lnSpc>
              <a:spcBef>
                <a:spcPts val="0"/>
              </a:spcBef>
            </a:pPr>
            <a:r>
              <a:rPr lang="en-US" sz="2300" i="1" dirty="0" err="1" smtClean="0"/>
              <a:t>c@ufl.edu</a:t>
            </a:r>
            <a:endParaRPr lang="en-US" sz="2300" i="1" dirty="0" smtClean="0"/>
          </a:p>
          <a:p>
            <a:pPr>
              <a:lnSpc>
                <a:spcPts val="2620"/>
              </a:lnSpc>
              <a:spcBef>
                <a:spcPts val="0"/>
              </a:spcBef>
            </a:pPr>
            <a:endParaRPr lang="en-US" sz="23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Durability of knowledge gained?</a:t>
            </a:r>
          </a:p>
          <a:p>
            <a:r>
              <a:rPr lang="en-US" dirty="0" smtClean="0"/>
              <a:t>Objective measures of knowledge and skill?</a:t>
            </a:r>
          </a:p>
          <a:p>
            <a:r>
              <a:rPr lang="en-US" dirty="0" smtClean="0"/>
              <a:t>Create export for other programs.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Wetlab Planning Committee</a:t>
            </a:r>
          </a:p>
          <a:p>
            <a:pPr lvl="1"/>
            <a:r>
              <a:rPr lang="en-US" dirty="0" smtClean="0"/>
              <a:t>Sharon Norton, M.S.</a:t>
            </a:r>
          </a:p>
          <a:p>
            <a:pPr lvl="1"/>
            <a:r>
              <a:rPr lang="en-US" dirty="0" smtClean="0"/>
              <a:t>Neil Harris, M.D.</a:t>
            </a:r>
          </a:p>
          <a:p>
            <a:pPr lvl="1"/>
            <a:r>
              <a:rPr lang="en-US" dirty="0" smtClean="0"/>
              <a:t>William Winter, M.D.</a:t>
            </a:r>
          </a:p>
          <a:p>
            <a:pPr lvl="1"/>
            <a:r>
              <a:rPr lang="en-US" dirty="0" smtClean="0"/>
              <a:t>Richard Lottenberg, M.D.</a:t>
            </a:r>
          </a:p>
          <a:p>
            <a:r>
              <a:rPr lang="en-US" dirty="0" smtClean="0"/>
              <a:t>UF Hematology/Oncology Fellowship Program</a:t>
            </a:r>
          </a:p>
          <a:p>
            <a:pPr lvl="1"/>
            <a:r>
              <a:rPr lang="en-US" dirty="0" smtClean="0"/>
              <a:t>Thom George, M.D.</a:t>
            </a:r>
          </a:p>
          <a:p>
            <a:pPr lvl="1"/>
            <a:r>
              <a:rPr lang="en-US" dirty="0" smtClean="0"/>
              <a:t>Julia Close, M.D.</a:t>
            </a:r>
          </a:p>
          <a:p>
            <a:pPr lvl="1"/>
            <a:r>
              <a:rPr lang="en-US" dirty="0" smtClean="0"/>
              <a:t>Carmen Allegra, M.D.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78069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Background: Hem/</a:t>
            </a:r>
            <a:r>
              <a:rPr lang="en-US" dirty="0" err="1" smtClean="0"/>
              <a:t>Onc</a:t>
            </a:r>
            <a:r>
              <a:rPr lang="en-US" dirty="0" smtClean="0"/>
              <a:t> Training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199077" y="3311072"/>
            <a:ext cx="3101863" cy="2770506"/>
            <a:chOff x="2199077" y="3311072"/>
            <a:chExt cx="3101863" cy="2770506"/>
          </a:xfrm>
        </p:grpSpPr>
        <p:sp>
          <p:nvSpPr>
            <p:cNvPr id="10" name="Right Triangle 9"/>
            <p:cNvSpPr/>
            <p:nvPr/>
          </p:nvSpPr>
          <p:spPr>
            <a:xfrm>
              <a:off x="2199077" y="3311072"/>
              <a:ext cx="3101863" cy="2770506"/>
            </a:xfrm>
            <a:prstGeom prst="rtTriangle">
              <a:avLst/>
            </a:prstGeom>
            <a:solidFill>
              <a:schemeClr val="bg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25662" y="4902988"/>
              <a:ext cx="167520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ACGME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Work Hours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Limits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6475" y="1778000"/>
            <a:ext cx="3155965" cy="2723012"/>
            <a:chOff x="2196475" y="1778000"/>
            <a:chExt cx="3155965" cy="2723012"/>
          </a:xfrm>
        </p:grpSpPr>
        <p:sp>
          <p:nvSpPr>
            <p:cNvPr id="9" name="Right Triangle 8"/>
            <p:cNvSpPr/>
            <p:nvPr/>
          </p:nvSpPr>
          <p:spPr>
            <a:xfrm rot="5400000">
              <a:off x="2412952" y="1561523"/>
              <a:ext cx="2723012" cy="3155965"/>
            </a:xfrm>
            <a:prstGeom prst="rtTriangle">
              <a:avLst/>
            </a:prstGeom>
            <a:solidFill>
              <a:schemeClr val="bg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09800" y="2209800"/>
              <a:ext cx="1723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Volume of</a:t>
              </a:r>
              <a:br>
                <a:rPr lang="en-US" sz="2200" dirty="0" smtClean="0">
                  <a:solidFill>
                    <a:schemeClr val="bg1"/>
                  </a:solidFill>
                </a:rPr>
              </a:br>
              <a:r>
                <a:rPr lang="en-US" sz="2200" dirty="0" smtClean="0">
                  <a:solidFill>
                    <a:schemeClr val="bg1"/>
                  </a:solidFill>
                </a:rPr>
                <a:t>knowledge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32327" y="3311073"/>
            <a:ext cx="3101863" cy="2770506"/>
            <a:chOff x="3832327" y="3311073"/>
            <a:chExt cx="3101863" cy="2770506"/>
          </a:xfrm>
        </p:grpSpPr>
        <p:sp>
          <p:nvSpPr>
            <p:cNvPr id="11" name="Right Triangle 10"/>
            <p:cNvSpPr/>
            <p:nvPr/>
          </p:nvSpPr>
          <p:spPr>
            <a:xfrm rot="10800000" flipV="1">
              <a:off x="3832327" y="3311073"/>
              <a:ext cx="3101863" cy="2770506"/>
            </a:xfrm>
            <a:prstGeom prst="rtTriangle">
              <a:avLst/>
            </a:prstGeom>
            <a:solidFill>
              <a:schemeClr val="bg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27586" y="5148833"/>
              <a:ext cx="18048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Outsourced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Lab Assays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83974" y="1778000"/>
            <a:ext cx="3319686" cy="2723012"/>
            <a:chOff x="3783974" y="1778000"/>
            <a:chExt cx="3319686" cy="2723012"/>
          </a:xfrm>
        </p:grpSpPr>
        <p:sp>
          <p:nvSpPr>
            <p:cNvPr id="12" name="Right Triangle 11"/>
            <p:cNvSpPr/>
            <p:nvPr/>
          </p:nvSpPr>
          <p:spPr>
            <a:xfrm rot="5400000" flipV="1">
              <a:off x="4000451" y="1561523"/>
              <a:ext cx="2723012" cy="3155965"/>
            </a:xfrm>
            <a:prstGeom prst="rtTriangle">
              <a:avLst/>
            </a:prstGeom>
            <a:solidFill>
              <a:schemeClr val="bg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00600" y="2133600"/>
              <a:ext cx="23030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Clinical Care,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Research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668343" y="3514048"/>
            <a:ext cx="1834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Educational</a:t>
            </a:r>
          </a:p>
          <a:p>
            <a:pPr algn="ctr"/>
            <a:r>
              <a:rPr lang="en-US" sz="2200" dirty="0" smtClean="0"/>
              <a:t>Need</a:t>
            </a:r>
            <a:endParaRPr lang="en-US" sz="2200" dirty="0"/>
          </a:p>
        </p:txBody>
      </p:sp>
      <p:sp>
        <p:nvSpPr>
          <p:cNvPr id="8" name="Diamond 7"/>
          <p:cNvSpPr/>
          <p:nvPr/>
        </p:nvSpPr>
        <p:spPr>
          <a:xfrm>
            <a:off x="2726048" y="2204831"/>
            <a:ext cx="3719286" cy="3526430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Hematology/Oncology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Wet Laboratory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50223"/>
            <a:ext cx="627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*2 year cumulative data (2004-2006; 88% participation) </a:t>
            </a:r>
            <a:endParaRPr lang="en-US" sz="14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990600" y="1143000"/>
          <a:ext cx="8103547" cy="514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451651" y="3530306"/>
            <a:ext cx="210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Self Assessed</a:t>
            </a:r>
          </a:p>
          <a:p>
            <a:pPr algn="ctr"/>
            <a:r>
              <a:rPr lang="en-US" dirty="0" smtClean="0"/>
              <a:t>Competency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2775" y="345057"/>
            <a:ext cx="7918450" cy="788894"/>
          </a:xfrm>
        </p:spPr>
        <p:txBody>
          <a:bodyPr/>
          <a:lstStyle/>
          <a:p>
            <a:r>
              <a:rPr lang="en-US" dirty="0" smtClean="0"/>
              <a:t>Needs Assessment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55" y="2074090"/>
            <a:ext cx="1181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Competent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147" y="5319984"/>
            <a:ext cx="129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Incompetent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 Laboratory Research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Intense exposure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Narrow focus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May miss clinical lab procedures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Relevance to fellow’s career goals?</a:t>
            </a:r>
          </a:p>
          <a:p>
            <a:r>
              <a:rPr lang="en-US" dirty="0" smtClean="0"/>
              <a:t>Simulation Training / Wet Laboratory</a:t>
            </a:r>
          </a:p>
          <a:p>
            <a:pPr lvl="1"/>
            <a:r>
              <a:rPr lang="en-US" dirty="0" smtClean="0"/>
              <a:t>Brief exposure</a:t>
            </a:r>
          </a:p>
          <a:p>
            <a:pPr lvl="1"/>
            <a:r>
              <a:rPr lang="en-US" dirty="0" smtClean="0"/>
              <a:t>Requires institutional investment</a:t>
            </a:r>
          </a:p>
          <a:p>
            <a:pPr lvl="1"/>
            <a:r>
              <a:rPr lang="en-US" dirty="0" smtClean="0"/>
              <a:t>Effective?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737280" y="2428726"/>
            <a:ext cx="76694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An active training method providing hands</a:t>
            </a:r>
            <a:r>
              <a:rPr lang="en-US" sz="3100" smtClean="0"/>
              <a:t>-on participation </a:t>
            </a:r>
            <a:r>
              <a:rPr lang="en-US" sz="3100" dirty="0" smtClean="0"/>
              <a:t>will increase fund of biomedical knowledge in hematology </a:t>
            </a:r>
            <a:r>
              <a:rPr lang="en-US" sz="3100" smtClean="0"/>
              <a:t>and oncology.</a:t>
            </a:r>
            <a:endParaRPr lang="en-US" sz="3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Develop an annual laboratory-based event</a:t>
            </a:r>
          </a:p>
          <a:p>
            <a:pPr lvl="1"/>
            <a:r>
              <a:rPr lang="en-US" dirty="0" smtClean="0"/>
              <a:t>Didactics</a:t>
            </a:r>
          </a:p>
          <a:p>
            <a:pPr lvl="1"/>
            <a:r>
              <a:rPr lang="en-US" dirty="0" smtClean="0"/>
              <a:t>Hands-on assay performance</a:t>
            </a:r>
          </a:p>
          <a:p>
            <a:pPr lvl="1"/>
            <a:r>
              <a:rPr lang="en-US" dirty="0" smtClean="0"/>
              <a:t>Interpretative skills</a:t>
            </a:r>
          </a:p>
          <a:p>
            <a:r>
              <a:rPr lang="en-US" u="sng" dirty="0" smtClean="0"/>
              <a:t>Develop an evaluation system</a:t>
            </a:r>
          </a:p>
          <a:p>
            <a:pPr lvl="1"/>
            <a:r>
              <a:rPr lang="en-US" dirty="0" smtClean="0"/>
              <a:t>Pre &amp; post wetlab objective knowledge tests</a:t>
            </a:r>
          </a:p>
          <a:p>
            <a:pPr lvl="1"/>
            <a:r>
              <a:rPr lang="en-US" dirty="0" smtClean="0"/>
              <a:t>Self-assessments of knowledge</a:t>
            </a:r>
          </a:p>
          <a:p>
            <a:pPr lvl="1"/>
            <a:r>
              <a:rPr lang="en-US" dirty="0" smtClean="0"/>
              <a:t>In-training exams (ASH, ASCO)</a:t>
            </a:r>
          </a:p>
          <a:p>
            <a:pPr lvl="1"/>
            <a:r>
              <a:rPr lang="en-US" dirty="0" smtClean="0"/>
              <a:t>ABIM board certifications</a:t>
            </a:r>
          </a:p>
          <a:p>
            <a:pPr lvl="1"/>
            <a:r>
              <a:rPr lang="en-US" dirty="0" smtClean="0"/>
              <a:t>Evaluation of event and impact on curriculum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Endpoints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Primary</a:t>
            </a:r>
          </a:p>
          <a:p>
            <a:pPr lvl="1"/>
            <a:r>
              <a:rPr lang="en-US" smtClean="0"/>
              <a:t>Quantify biomedical knowledge gained</a:t>
            </a:r>
          </a:p>
          <a:p>
            <a:r>
              <a:rPr lang="en-US" smtClean="0"/>
              <a:t>Secondary</a:t>
            </a:r>
          </a:p>
          <a:p>
            <a:pPr lvl="1"/>
            <a:r>
              <a:rPr lang="en-US" smtClean="0"/>
              <a:t>Feasibility</a:t>
            </a:r>
          </a:p>
          <a:p>
            <a:pPr lvl="1"/>
            <a:r>
              <a:rPr lang="en-US" smtClean="0"/>
              <a:t>Impact on overall fellowship curriculum</a:t>
            </a:r>
          </a:p>
          <a:p>
            <a:pPr lvl="1"/>
            <a:r>
              <a:rPr lang="en-US" smtClean="0"/>
              <a:t>Perceived utility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12775" y="1680174"/>
          <a:ext cx="7991145" cy="4302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59"/>
                <a:gridCol w="3607304"/>
                <a:gridCol w="336548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Afternoon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ELISA for heparin-PF4</a:t>
                      </a:r>
                    </a:p>
                    <a:p>
                      <a:r>
                        <a:rPr lang="en-US" dirty="0" smtClean="0"/>
                        <a:t>IHC</a:t>
                      </a:r>
                      <a:r>
                        <a:rPr lang="en-US" baseline="0" dirty="0" smtClean="0"/>
                        <a:t> for ER, PR, HER2/neu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FISH for BCR/ABL</a:t>
                      </a:r>
                    </a:p>
                    <a:p>
                      <a:r>
                        <a:rPr lang="en-US" dirty="0" smtClean="0"/>
                        <a:t>PCR for BCR/ABL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smears (Wright </a:t>
                      </a:r>
                      <a:r>
                        <a:rPr lang="en-US" dirty="0" err="1" smtClean="0"/>
                        <a:t>Giemsa</a:t>
                      </a:r>
                      <a:r>
                        <a:rPr lang="en-US" dirty="0" smtClean="0"/>
                        <a:t>)</a:t>
                      </a:r>
                    </a:p>
                    <a:p>
                      <a:r>
                        <a:rPr lang="en-US" dirty="0" smtClean="0"/>
                        <a:t>SPEP for </a:t>
                      </a:r>
                      <a:r>
                        <a:rPr lang="en-US" dirty="0" err="1" smtClean="0"/>
                        <a:t>immunoglobulins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PCR for Factor</a:t>
                      </a:r>
                      <a:r>
                        <a:rPr lang="en-US" baseline="0" dirty="0" smtClean="0"/>
                        <a:t> V Leiden (part 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PCR for FVL (part II)</a:t>
                      </a:r>
                    </a:p>
                    <a:p>
                      <a:r>
                        <a:rPr lang="en-US" dirty="0" smtClean="0"/>
                        <a:t>PT, PTT, TT</a:t>
                      </a:r>
                    </a:p>
                    <a:p>
                      <a:r>
                        <a:rPr lang="en-US" dirty="0" smtClean="0"/>
                        <a:t>Heparin (Anti-</a:t>
                      </a:r>
                      <a:r>
                        <a:rPr lang="en-US" dirty="0" err="1" smtClean="0"/>
                        <a:t>F</a:t>
                      </a:r>
                      <a:r>
                        <a:rPr lang="en-US" baseline="0" dirty="0" err="1" smtClean="0"/>
                        <a:t>Xa</a:t>
                      </a:r>
                      <a:r>
                        <a:rPr lang="en-US" baseline="0" dirty="0" smtClean="0"/>
                        <a:t> Activity)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smears</a:t>
                      </a:r>
                      <a:r>
                        <a:rPr lang="en-US" baseline="0" dirty="0" smtClean="0"/>
                        <a:t> (Wright </a:t>
                      </a:r>
                      <a:r>
                        <a:rPr lang="en-US" baseline="0" dirty="0" err="1" smtClean="0"/>
                        <a:t>Giemsa</a:t>
                      </a:r>
                      <a:r>
                        <a:rPr lang="en-US" baseline="0" dirty="0" smtClean="0"/>
                        <a:t>)</a:t>
                      </a:r>
                    </a:p>
                    <a:p>
                      <a:r>
                        <a:rPr lang="en-US" baseline="0" dirty="0" smtClean="0"/>
                        <a:t>Automated </a:t>
                      </a:r>
                      <a:r>
                        <a:rPr lang="en-US" baseline="0" dirty="0" err="1" smtClean="0"/>
                        <a:t>cytometers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Hemoglobin electrophoresis</a:t>
                      </a:r>
                    </a:p>
                    <a:p>
                      <a:r>
                        <a:rPr lang="en-US" baseline="0" dirty="0" smtClean="0"/>
                        <a:t>DNA sequencing</a:t>
                      </a:r>
                    </a:p>
                    <a:p>
                      <a:r>
                        <a:rPr lang="en-US" baseline="0" dirty="0" smtClean="0"/>
                        <a:t>PFA-100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Platelet </a:t>
                      </a:r>
                      <a:r>
                        <a:rPr lang="en-US" dirty="0" err="1" smtClean="0"/>
                        <a:t>aggregometer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FACS for leukemias</a:t>
                      </a:r>
                    </a:p>
                    <a:p>
                      <a:r>
                        <a:rPr lang="en-US" dirty="0" err="1" smtClean="0"/>
                        <a:t>Cytogenetics</a:t>
                      </a:r>
                      <a:r>
                        <a:rPr lang="en-US" dirty="0" smtClean="0"/>
                        <a:t> in AML</a:t>
                      </a:r>
                    </a:p>
                    <a:p>
                      <a:r>
                        <a:rPr lang="en-US" dirty="0" smtClean="0"/>
                        <a:t>FISH</a:t>
                      </a:r>
                      <a:r>
                        <a:rPr lang="en-US" baseline="0" dirty="0" smtClean="0"/>
                        <a:t> in AML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PT, PTT, TT</a:t>
                      </a:r>
                    </a:p>
                    <a:p>
                      <a:r>
                        <a:rPr lang="en-US" dirty="0" smtClean="0"/>
                        <a:t>Heparin (Anti-</a:t>
                      </a:r>
                      <a:r>
                        <a:rPr lang="en-US" dirty="0" err="1" smtClean="0"/>
                        <a:t>F</a:t>
                      </a:r>
                      <a:r>
                        <a:rPr lang="en-US" baseline="0" dirty="0" err="1" smtClean="0"/>
                        <a:t>Xa</a:t>
                      </a:r>
                      <a:r>
                        <a:rPr lang="en-US" baseline="0" dirty="0" smtClean="0"/>
                        <a:t> Activity)</a:t>
                      </a:r>
                    </a:p>
                    <a:p>
                      <a:r>
                        <a:rPr lang="en-US" baseline="0" dirty="0" smtClean="0"/>
                        <a:t>Factor VIII assay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HLA B genotyping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ELISA for </a:t>
                      </a:r>
                      <a:r>
                        <a:rPr lang="en-US" baseline="0" dirty="0" err="1" smtClean="0"/>
                        <a:t>anticardiolipin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Wet Lab Events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</TotalTime>
  <Words>976</Words>
  <Application>Microsoft Office PowerPoint</Application>
  <PresentationFormat>On-screen Show (4:3)</PresentationFormat>
  <Paragraphs>233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Twilight</vt:lpstr>
      <vt:lpstr>Slide 1</vt:lpstr>
      <vt:lpstr>Impact of an Annual Hematology/Oncology Fellow Wet Laboratory Program on Fund of Biomedical Knowledge</vt:lpstr>
      <vt:lpstr>Background: Hem/Onc Training</vt:lpstr>
      <vt:lpstr>Needs Assessment</vt:lpstr>
      <vt:lpstr>Potential Solutions</vt:lpstr>
      <vt:lpstr>Hypothesis</vt:lpstr>
      <vt:lpstr>Aims</vt:lpstr>
      <vt:lpstr>Endpoints</vt:lpstr>
      <vt:lpstr>Methods: Wet Lab Events</vt:lpstr>
      <vt:lpstr>Methods: Wet Lab Events</vt:lpstr>
      <vt:lpstr>Methods: Wet Lab Events</vt:lpstr>
      <vt:lpstr>Methods: Wet Lab Evolution</vt:lpstr>
      <vt:lpstr>Results: Objective Knowledge  </vt:lpstr>
      <vt:lpstr>Results: Self Assessed Knowledge</vt:lpstr>
      <vt:lpstr>Results: Self Assessed Knowledge</vt:lpstr>
      <vt:lpstr>Results: In-Training Exams</vt:lpstr>
      <vt:lpstr>Results: Board Certification</vt:lpstr>
      <vt:lpstr>Results: Utility</vt:lpstr>
      <vt:lpstr>Conclusions</vt:lpstr>
      <vt:lpstr>Future Directions</vt:lpstr>
      <vt:lpstr>Acknowledgements</vt:lpstr>
    </vt:vector>
  </TitlesOfParts>
  <Company>University of Florida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from Onset of Acute Myocardial Infarction Negatively Influences Bone Marrow Cell Function</dc:title>
  <dc:creator>Christopher Cogle</dc:creator>
  <cp:lastModifiedBy>llove</cp:lastModifiedBy>
  <cp:revision>134</cp:revision>
  <cp:lastPrinted>2010-11-11T18:17:46Z</cp:lastPrinted>
  <dcterms:created xsi:type="dcterms:W3CDTF">2010-11-29T23:13:18Z</dcterms:created>
  <dcterms:modified xsi:type="dcterms:W3CDTF">2010-12-21T19:53:13Z</dcterms:modified>
</cp:coreProperties>
</file>