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sldIdLst>
    <p:sldId id="256" r:id="rId2"/>
    <p:sldId id="280" r:id="rId3"/>
    <p:sldId id="259" r:id="rId4"/>
    <p:sldId id="258" r:id="rId5"/>
    <p:sldId id="260" r:id="rId6"/>
    <p:sldId id="261" r:id="rId7"/>
    <p:sldId id="271" r:id="rId8"/>
    <p:sldId id="264" r:id="rId9"/>
    <p:sldId id="262" r:id="rId10"/>
    <p:sldId id="263" r:id="rId11"/>
    <p:sldId id="265" r:id="rId12"/>
    <p:sldId id="266" r:id="rId13"/>
    <p:sldId id="279" r:id="rId14"/>
    <p:sldId id="277" r:id="rId15"/>
    <p:sldId id="270" r:id="rId16"/>
    <p:sldId id="272" r:id="rId17"/>
    <p:sldId id="273" r:id="rId18"/>
    <p:sldId id="274" r:id="rId19"/>
    <p:sldId id="269" r:id="rId20"/>
    <p:sldId id="267" r:id="rId21"/>
    <p:sldId id="268" r:id="rId22"/>
    <p:sldId id="275" r:id="rId23"/>
    <p:sldId id="276" r:id="rId24"/>
    <p:sldId id="257" r:id="rId25"/>
    <p:sldId id="278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01" d="100"/>
          <a:sy n="101" d="100"/>
        </p:scale>
        <p:origin x="-7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18C1B-AB3E-468F-853C-4F6BB4741BBE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A3999-48FD-47B9-B5FC-D451B234D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F54B39-2E12-4A4D-BD3D-6FC93FAC1640}" type="slidenum">
              <a:rPr lang="en-US"/>
              <a:pPr/>
              <a:t>8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ACAE16-1963-42D8-82FC-2FF996A40977}" type="slidenum">
              <a:rPr lang="en-US"/>
              <a:pPr/>
              <a:t>9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ACAE16-1963-42D8-82FC-2FF996A40977}" type="slidenum">
              <a:rPr lang="en-US"/>
              <a:pPr/>
              <a:t>10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5526DC-9CF4-4367-9C8F-A8F374C28002}" type="slidenum">
              <a:rPr lang="en-US"/>
              <a:pPr/>
              <a:t>11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4DD6E7-AC68-45A4-8890-9BE843C446E9}" type="slidenum">
              <a:rPr lang="en-US"/>
              <a:pPr/>
              <a:t>12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A9D388-5B5F-42ED-9ABC-C311C0B7F2B8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3C47E-CE0B-497D-9EB4-E3EE88A0BF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79084-D7B4-4323-8E79-9E6CBEF550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A9678-F6FA-4F6D-8B5B-25766A862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87986-3E67-49AF-B3AF-4E12396BB8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610CC-5B60-48BD-8DE9-9BBF8BB439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8F15B-0F1A-42DC-9EBF-E8D086EF71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5083-586C-489C-9225-0A76D2B819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87F4A-6845-4283-B58C-F0DCA5FEE7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B2867-F579-4BEE-9DAC-458175E59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77E2B-075A-4357-8A55-BBBA2953D5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BC294-EECF-4A86-858D-441C44EE77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FCB3D1-A3CF-48B9-BA61-91D3E513061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bluebar.jpg                                                    00000010 Hard Disk                      ABA78158:"/>
          <p:cNvPicPr>
            <a:picLocks noChangeAspect="1" noChangeArrowheads="1"/>
          </p:cNvPicPr>
          <p:nvPr/>
        </p:nvPicPr>
        <p:blipFill>
          <a:blip r:embed="rId13" cstate="print"/>
          <a:srcRect l="11063"/>
          <a:stretch>
            <a:fillRect/>
          </a:stretch>
        </p:blipFill>
        <p:spPr bwMode="auto">
          <a:xfrm>
            <a:off x="0" y="5616575"/>
            <a:ext cx="915035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66"/>
                </a:solidFill>
                <a:cs typeface="Arial" charset="0"/>
              </a:rPr>
              <a:t>Enhancing Fellows’ Communication Skills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762000"/>
          </a:xfrm>
        </p:spPr>
        <p:txBody>
          <a:bodyPr/>
          <a:lstStyle/>
          <a:p>
            <a:r>
              <a:rPr lang="en-US" dirty="0">
                <a:solidFill>
                  <a:srgbClr val="FFFF66"/>
                </a:solidFill>
              </a:rPr>
              <a:t>Mark Heaney MD PhD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371600" y="373380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ASH Program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Directors’ Workshop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Comskils</a:t>
            </a:r>
            <a:r>
              <a:rPr lang="en-US" dirty="0" smtClean="0"/>
              <a:t> Curriculum </a:t>
            </a:r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4343400" cy="4525963"/>
          </a:xfrm>
        </p:spPr>
        <p:txBody>
          <a:bodyPr/>
          <a:lstStyle/>
          <a:p>
            <a:pPr marL="569913" indent="-533400" algn="ctr" eaLnBrk="1" hangingPunct="1">
              <a:buFontTx/>
              <a:buNone/>
            </a:pPr>
            <a:r>
              <a:rPr lang="en-US" b="1" u="sng" dirty="0" smtClean="0"/>
              <a:t>Applied</a:t>
            </a:r>
            <a:endParaRPr lang="en-US" b="1" dirty="0" smtClean="0"/>
          </a:p>
          <a:p>
            <a:pPr marL="569913" indent="-533400" eaLnBrk="1" hangingPunct="1">
              <a:buFontTx/>
              <a:buNone/>
            </a:pPr>
            <a:r>
              <a:rPr lang="en-US" dirty="0" smtClean="0"/>
              <a:t>1. Cutting edge concepts </a:t>
            </a:r>
          </a:p>
          <a:p>
            <a:pPr marL="569913" indent="-533400" eaLnBrk="1" hangingPunct="1"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2. Breaking bad news</a:t>
            </a:r>
          </a:p>
          <a:p>
            <a:pPr marL="569913" indent="-533400" eaLnBrk="1" hangingPunct="1"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3. Prognosis</a:t>
            </a:r>
          </a:p>
          <a:p>
            <a:pPr marL="569913" indent="-533400" eaLnBrk="1" hangingPunct="1"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4. Shared decisions / clinical trials</a:t>
            </a:r>
          </a:p>
          <a:p>
            <a:pPr marL="569913" indent="-533400" eaLnBrk="1" hangingPunct="1"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5. Response to anger</a:t>
            </a:r>
          </a:p>
          <a:p>
            <a:pPr marL="569913" indent="-533400" eaLnBrk="1" hangingPunct="1"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6. DNR/Transition to palliative care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4343400" cy="4525963"/>
          </a:xfrm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  <a:buFontTx/>
              <a:buNone/>
            </a:pPr>
            <a:r>
              <a:rPr lang="en-US" b="1" u="sng" smtClean="0"/>
              <a:t>Elective</a:t>
            </a:r>
            <a:endParaRPr lang="en-US" b="1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Working with interpreters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Conducting Family Meetings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Discussing Phase I Trials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Discussing Internet Information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Promoting Adherence</a:t>
            </a:r>
          </a:p>
        </p:txBody>
      </p:sp>
      <p:pic>
        <p:nvPicPr>
          <p:cNvPr id="12294" name="Picture 5" descr="Larg_cs"/>
          <p:cNvPicPr>
            <a:picLocks noChangeAspect="1" noChangeArrowheads="1"/>
          </p:cNvPicPr>
          <p:nvPr/>
        </p:nvPicPr>
        <p:blipFill>
          <a:blip r:embed="rId3" cstate="print"/>
          <a:srcRect b="24615"/>
          <a:stretch>
            <a:fillRect/>
          </a:stretch>
        </p:blipFill>
        <p:spPr bwMode="auto">
          <a:xfrm>
            <a:off x="304800" y="5867400"/>
            <a:ext cx="1905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MSKCC Comskil Lab Structure</a:t>
            </a:r>
            <a:br>
              <a:rPr lang="en-US" sz="4000" smtClean="0"/>
            </a:br>
            <a:r>
              <a:rPr lang="en-US" sz="2400" smtClean="0"/>
              <a:t>641 Lexington Ave @ East 54</a:t>
            </a:r>
            <a:r>
              <a:rPr lang="en-US" sz="2400" baseline="30000" smtClean="0"/>
              <a:t>th</a:t>
            </a:r>
            <a:r>
              <a:rPr lang="en-US" sz="2400" smtClean="0"/>
              <a:t> St.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Teaching Theater</a:t>
            </a:r>
          </a:p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6 Role-play Training Rooms with 2 cameras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Software platform for video playback</a:t>
            </a:r>
          </a:p>
        </p:txBody>
      </p:sp>
      <p:pic>
        <p:nvPicPr>
          <p:cNvPr id="11269" name="Picture 5" descr="Larg_cs"/>
          <p:cNvPicPr>
            <a:picLocks noChangeAspect="1" noChangeArrowheads="1"/>
          </p:cNvPicPr>
          <p:nvPr/>
        </p:nvPicPr>
        <p:blipFill>
          <a:blip r:embed="rId3" cstate="print"/>
          <a:srcRect b="24615"/>
          <a:stretch>
            <a:fillRect/>
          </a:stretch>
        </p:blipFill>
        <p:spPr bwMode="auto">
          <a:xfrm>
            <a:off x="533400" y="5867400"/>
            <a:ext cx="1905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Comskils</a:t>
            </a:r>
            <a:r>
              <a:rPr lang="en-US" dirty="0" smtClean="0"/>
              <a:t> Format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Videotape of fellow interview with a new patient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Booklets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Didactic teaching presentation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Evidence, Group discussion, Communications Strategies, Exemplary Video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Small group role play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Actors, Facilitators matched with learners’ discipline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Follow up videotape of fellow interview with a new patient</a:t>
            </a:r>
            <a:r>
              <a:rPr lang="en-US" sz="2400" dirty="0" smtClean="0"/>
              <a:t> </a:t>
            </a:r>
          </a:p>
          <a:p>
            <a:pPr lvl="3" eaLnBrk="1" hangingPunct="1">
              <a:lnSpc>
                <a:spcPct val="90000"/>
              </a:lnSpc>
            </a:pPr>
            <a:endParaRPr lang="en-US" sz="1600" dirty="0" smtClean="0"/>
          </a:p>
        </p:txBody>
      </p:sp>
      <p:pic>
        <p:nvPicPr>
          <p:cNvPr id="4" name="Picture 5" descr="Larg_cs"/>
          <p:cNvPicPr>
            <a:picLocks noChangeAspect="1" noChangeArrowheads="1"/>
          </p:cNvPicPr>
          <p:nvPr/>
        </p:nvPicPr>
        <p:blipFill>
          <a:blip r:embed="rId3" cstate="print"/>
          <a:srcRect b="24615"/>
          <a:stretch>
            <a:fillRect/>
          </a:stretch>
        </p:blipFill>
        <p:spPr bwMode="auto">
          <a:xfrm>
            <a:off x="304800" y="5867400"/>
            <a:ext cx="1905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Importance of Role Play</a:t>
            </a:r>
            <a:r>
              <a:rPr lang="en-US" sz="4000" dirty="0"/>
              <a:t/>
            </a:r>
            <a:br>
              <a:rPr lang="en-US" sz="4000" dirty="0"/>
            </a:br>
            <a:endParaRPr lang="en-US" sz="2400" dirty="0"/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Practice using new skills</a:t>
            </a:r>
          </a:p>
          <a:p>
            <a:r>
              <a:rPr lang="en-US" dirty="0" smtClean="0"/>
              <a:t>Receive feedback from peers and facilitators</a:t>
            </a:r>
          </a:p>
          <a:p>
            <a:r>
              <a:rPr lang="en-US" dirty="0" smtClean="0"/>
              <a:t>Use video playback</a:t>
            </a:r>
          </a:p>
          <a:p>
            <a:r>
              <a:rPr lang="en-US" dirty="0" smtClean="0"/>
              <a:t>Observe peers</a:t>
            </a:r>
          </a:p>
          <a:p>
            <a:r>
              <a:rPr lang="en-US" dirty="0" smtClean="0"/>
              <a:t>Learn self-reflection</a:t>
            </a:r>
          </a:p>
          <a:p>
            <a:r>
              <a:rPr lang="en-US" dirty="0" smtClean="0"/>
              <a:t>Chance to ‘try again’</a:t>
            </a:r>
          </a:p>
          <a:p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6" name="Picture 5" descr="Larg_cs"/>
          <p:cNvPicPr>
            <a:picLocks noChangeAspect="1" noChangeArrowheads="1"/>
          </p:cNvPicPr>
          <p:nvPr/>
        </p:nvPicPr>
        <p:blipFill>
          <a:blip r:embed="rId3" cstate="print"/>
          <a:srcRect b="24615"/>
          <a:stretch>
            <a:fillRect/>
          </a:stretch>
        </p:blipFill>
        <p:spPr bwMode="auto">
          <a:xfrm>
            <a:off x="304800" y="5867400"/>
            <a:ext cx="1905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Faculty Development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295400"/>
            <a:ext cx="8504238" cy="4870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Engage leadership of institution through Train-the-Trainer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Participation in </a:t>
            </a:r>
            <a:r>
              <a:rPr lang="en-US" sz="2000" dirty="0" err="1" smtClean="0"/>
              <a:t>Comskil</a:t>
            </a:r>
            <a:r>
              <a:rPr lang="en-US" sz="2000" dirty="0" smtClean="0"/>
              <a:t> Training as learners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Facilitator Training Programs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Currently 47 facilitators from diverse disciplines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Medical Oncology/Hematology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Surgery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Radiation Oncology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Neurology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Pediatrics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Currently, 21 psychosocial facilitators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Assessment and Feedback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</p:txBody>
      </p:sp>
      <p:pic>
        <p:nvPicPr>
          <p:cNvPr id="5" name="Picture 5" descr="Larg_cs"/>
          <p:cNvPicPr>
            <a:picLocks noChangeAspect="1" noChangeArrowheads="1"/>
          </p:cNvPicPr>
          <p:nvPr/>
        </p:nvPicPr>
        <p:blipFill>
          <a:blip r:embed="rId2" cstate="print"/>
          <a:srcRect b="24615"/>
          <a:stretch>
            <a:fillRect/>
          </a:stretch>
        </p:blipFill>
        <p:spPr bwMode="auto">
          <a:xfrm>
            <a:off x="304800" y="5867400"/>
            <a:ext cx="1905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Comskils</a:t>
            </a:r>
            <a:r>
              <a:rPr lang="en-US" dirty="0" smtClean="0"/>
              <a:t> Training Approach</a:t>
            </a:r>
            <a:endParaRPr lang="en-US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287" y="1905000"/>
            <a:ext cx="530542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743200" y="5257800"/>
            <a:ext cx="6211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Brown et al. Communication Education 59; 235-248, 2010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Comskils</a:t>
            </a:r>
            <a:r>
              <a:rPr lang="en-US" dirty="0" smtClean="0"/>
              <a:t> Example:</a:t>
            </a:r>
            <a:br>
              <a:rPr lang="en-US" dirty="0" smtClean="0"/>
            </a:br>
            <a:r>
              <a:rPr lang="en-US" dirty="0" smtClean="0"/>
              <a:t>“Breaking Bad News”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5257800"/>
            <a:ext cx="6211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Brown et al. Communication Education 59; 235-248, 2010</a:t>
            </a:r>
            <a:endParaRPr lang="en-US" sz="2000" dirty="0">
              <a:solidFill>
                <a:srgbClr val="FFFF00"/>
              </a:solidFill>
            </a:endParaRPr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7772400" cy="3703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Comskils</a:t>
            </a:r>
            <a:r>
              <a:rPr lang="en-US" dirty="0" smtClean="0"/>
              <a:t> Process example</a:t>
            </a:r>
            <a:endParaRPr lang="en-US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3328" y="2132607"/>
            <a:ext cx="5263272" cy="177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19400" y="5257800"/>
            <a:ext cx="4892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Brown and Bylund </a:t>
            </a:r>
            <a:r>
              <a:rPr lang="en-US" sz="2000" dirty="0" err="1" smtClean="0">
                <a:solidFill>
                  <a:srgbClr val="FFFF00"/>
                </a:solidFill>
              </a:rPr>
              <a:t>Acad</a:t>
            </a:r>
            <a:r>
              <a:rPr lang="en-US" sz="2000" dirty="0" smtClean="0">
                <a:solidFill>
                  <a:srgbClr val="FFFF00"/>
                </a:solidFill>
              </a:rPr>
              <a:t> Med 83:37-44, 2008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 for Evaluation</a:t>
            </a:r>
            <a:r>
              <a:rPr lang="en-US" dirty="0" smtClean="0">
                <a:solidFill>
                  <a:srgbClr val="7B9899"/>
                </a:solidFill>
              </a:rPr>
              <a:t> 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649288" y="1600200"/>
            <a:ext cx="7808912" cy="412115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Kirkpatrick Triangle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50925" y="1905000"/>
            <a:ext cx="6619875" cy="3646488"/>
            <a:chOff x="801" y="4160"/>
            <a:chExt cx="10425" cy="5743"/>
          </a:xfrm>
        </p:grpSpPr>
        <p:sp>
          <p:nvSpPr>
            <p:cNvPr id="27654" name="AutoShape 4"/>
            <p:cNvSpPr>
              <a:spLocks noChangeArrowheads="1"/>
            </p:cNvSpPr>
            <p:nvPr/>
          </p:nvSpPr>
          <p:spPr bwMode="auto">
            <a:xfrm>
              <a:off x="801" y="4160"/>
              <a:ext cx="10425" cy="5743"/>
            </a:xfrm>
            <a:prstGeom prst="triangle">
              <a:avLst>
                <a:gd name="adj" fmla="val 5025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Georgia" charset="0"/>
              </a:endParaRPr>
            </a:p>
          </p:txBody>
        </p:sp>
        <p:sp>
          <p:nvSpPr>
            <p:cNvPr id="27655" name="Text Box 5"/>
            <p:cNvSpPr txBox="1">
              <a:spLocks noChangeArrowheads="1"/>
            </p:cNvSpPr>
            <p:nvPr/>
          </p:nvSpPr>
          <p:spPr bwMode="auto">
            <a:xfrm>
              <a:off x="5121" y="5944"/>
              <a:ext cx="180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defTabSz="914400"/>
              <a:r>
                <a:rPr lang="en-US" sz="900">
                  <a:latin typeface="Cambria" charset="0"/>
                  <a:cs typeface="Times New Roman" charset="0"/>
                </a:rPr>
                <a:t>Patient Outcomes</a:t>
              </a:r>
            </a:p>
          </p:txBody>
        </p:sp>
        <p:cxnSp>
          <p:nvCxnSpPr>
            <p:cNvPr id="27656" name="AutoShape 6"/>
            <p:cNvCxnSpPr>
              <a:cxnSpLocks noChangeShapeType="1"/>
            </p:cNvCxnSpPr>
            <p:nvPr/>
          </p:nvCxnSpPr>
          <p:spPr bwMode="auto">
            <a:xfrm>
              <a:off x="6021" y="7794"/>
              <a:ext cx="0" cy="9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781" y="5240"/>
              <a:ext cx="6525" cy="4275"/>
              <a:chOff x="2781" y="5240"/>
              <a:chExt cx="6525" cy="4275"/>
            </a:xfrm>
          </p:grpSpPr>
          <p:cxnSp>
            <p:nvCxnSpPr>
              <p:cNvPr id="27658" name="AutoShape 8"/>
              <p:cNvCxnSpPr>
                <a:cxnSpLocks noChangeShapeType="1"/>
              </p:cNvCxnSpPr>
              <p:nvPr/>
            </p:nvCxnSpPr>
            <p:spPr bwMode="auto">
              <a:xfrm>
                <a:off x="4581" y="6386"/>
                <a:ext cx="286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7659" name="AutoShape 9"/>
              <p:cNvCxnSpPr>
                <a:cxnSpLocks noChangeShapeType="1"/>
              </p:cNvCxnSpPr>
              <p:nvPr/>
            </p:nvCxnSpPr>
            <p:spPr bwMode="auto">
              <a:xfrm>
                <a:off x="3681" y="7564"/>
                <a:ext cx="450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7660" name="AutoShape 10"/>
              <p:cNvCxnSpPr>
                <a:cxnSpLocks noChangeShapeType="1"/>
              </p:cNvCxnSpPr>
              <p:nvPr/>
            </p:nvCxnSpPr>
            <p:spPr bwMode="auto">
              <a:xfrm flipV="1">
                <a:off x="2781" y="8827"/>
                <a:ext cx="6525" cy="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7661" name="Text Box 11"/>
              <p:cNvSpPr txBox="1">
                <a:spLocks noChangeArrowheads="1"/>
              </p:cNvSpPr>
              <p:nvPr/>
            </p:nvSpPr>
            <p:spPr bwMode="auto">
              <a:xfrm>
                <a:off x="4041" y="6455"/>
                <a:ext cx="3780" cy="94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defTabSz="914400"/>
                <a:r>
                  <a:rPr lang="en-US" sz="1000" b="1">
                    <a:latin typeface="Cambria" charset="0"/>
                    <a:cs typeface="Times New Roman" charset="0"/>
                  </a:rPr>
                  <a:t>Level 3: Evaluation of Behavior</a:t>
                </a:r>
              </a:p>
              <a:p>
                <a:pPr algn="ctr" defTabSz="914400"/>
                <a:endParaRPr lang="en-US" sz="900">
                  <a:latin typeface="Times New Roman" charset="0"/>
                  <a:cs typeface="Times New Roman" charset="0"/>
                </a:endParaRPr>
              </a:p>
              <a:p>
                <a:pPr algn="ctr" defTabSz="914400"/>
                <a:r>
                  <a:rPr lang="en-US" sz="900">
                    <a:latin typeface="Cambria" charset="0"/>
                    <a:cs typeface="Times New Roman" charset="0"/>
                  </a:rPr>
                  <a:t>Clinic Consultation Recordings</a:t>
                </a:r>
                <a:endParaRPr lang="en-US" sz="900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27662" name="Text Box 12"/>
              <p:cNvSpPr txBox="1">
                <a:spLocks noChangeArrowheads="1"/>
              </p:cNvSpPr>
              <p:nvPr/>
            </p:nvSpPr>
            <p:spPr bwMode="auto">
              <a:xfrm>
                <a:off x="4401" y="7630"/>
                <a:ext cx="3180" cy="6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defTabSz="914400"/>
                <a:r>
                  <a:rPr lang="en-US" sz="1000" b="1">
                    <a:latin typeface="Cambria" charset="0"/>
                    <a:cs typeface="Times New Roman" charset="0"/>
                  </a:rPr>
                  <a:t>Level 2: Evaluation of Learning</a:t>
                </a:r>
              </a:p>
              <a:p>
                <a:pPr algn="ctr" defTabSz="914400"/>
                <a:endParaRPr lang="en-US" sz="1000" b="1">
                  <a:latin typeface="Cambria" charset="0"/>
                  <a:cs typeface="Times New Roman" charset="0"/>
                </a:endParaRPr>
              </a:p>
            </p:txBody>
          </p:sp>
          <p:sp>
            <p:nvSpPr>
              <p:cNvPr id="27663" name="Text Box 13"/>
              <p:cNvSpPr txBox="1">
                <a:spLocks noChangeArrowheads="1"/>
              </p:cNvSpPr>
              <p:nvPr/>
            </p:nvSpPr>
            <p:spPr bwMode="auto">
              <a:xfrm>
                <a:off x="3321" y="8975"/>
                <a:ext cx="5565" cy="5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defTabSz="914400"/>
                <a:r>
                  <a:rPr lang="en-US" sz="1000" b="1">
                    <a:latin typeface="Cambria" charset="0"/>
                    <a:cs typeface="Times New Roman" charset="0"/>
                  </a:rPr>
                  <a:t>Level 1: Evaluation of Reaction</a:t>
                </a:r>
              </a:p>
              <a:p>
                <a:pPr algn="ctr" defTabSz="914400"/>
                <a:r>
                  <a:rPr lang="en-US" sz="900">
                    <a:latin typeface="Cambria" charset="0"/>
                    <a:cs typeface="Times New Roman" charset="0"/>
                  </a:rPr>
                  <a:t>Course Evaluations</a:t>
                </a:r>
              </a:p>
              <a:p>
                <a:pPr algn="ctr" defTabSz="914400"/>
                <a:endParaRPr lang="en-US" sz="900" b="1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27664" name="Text Box 14"/>
              <p:cNvSpPr txBox="1">
                <a:spLocks noChangeArrowheads="1"/>
              </p:cNvSpPr>
              <p:nvPr/>
            </p:nvSpPr>
            <p:spPr bwMode="auto">
              <a:xfrm>
                <a:off x="3681" y="7997"/>
                <a:ext cx="2130" cy="6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defTabSz="914400"/>
                <a:r>
                  <a:rPr lang="en-US" sz="900">
                    <a:latin typeface="Cambria" charset="0"/>
                    <a:cs typeface="Times New Roman" charset="0"/>
                  </a:rPr>
                  <a:t>Level 2A: Pre-Post Training Self-efficacy </a:t>
                </a:r>
              </a:p>
              <a:p>
                <a:pPr algn="ctr" defTabSz="914400"/>
                <a:endParaRPr lang="en-US" sz="900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27665" name="Text Box 15"/>
              <p:cNvSpPr txBox="1">
                <a:spLocks noChangeArrowheads="1"/>
              </p:cNvSpPr>
              <p:nvPr/>
            </p:nvSpPr>
            <p:spPr bwMode="auto">
              <a:xfrm>
                <a:off x="6201" y="7970"/>
                <a:ext cx="2340" cy="81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defTabSz="914400"/>
                <a:r>
                  <a:rPr lang="en-US" sz="900">
                    <a:latin typeface="Cambria" charset="0"/>
                    <a:cs typeface="Times New Roman" charset="0"/>
                  </a:rPr>
                  <a:t>Level 2B: Pre-Post training Standardized Patient Assessments</a:t>
                </a:r>
              </a:p>
            </p:txBody>
          </p:sp>
          <p:sp>
            <p:nvSpPr>
              <p:cNvPr id="27666" name="Text Box 16"/>
              <p:cNvSpPr txBox="1">
                <a:spLocks noChangeArrowheads="1"/>
              </p:cNvSpPr>
              <p:nvPr/>
            </p:nvSpPr>
            <p:spPr bwMode="auto">
              <a:xfrm>
                <a:off x="4761" y="5240"/>
                <a:ext cx="2700" cy="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tIns="91440" bIns="91440"/>
              <a:lstStyle/>
              <a:p>
                <a:pPr algn="ctr" defTabSz="914400"/>
                <a:r>
                  <a:rPr lang="en-US" sz="1000" b="1">
                    <a:latin typeface="Cambria" charset="0"/>
                    <a:cs typeface="Times New Roman" charset="0"/>
                  </a:rPr>
                  <a:t>Level 4: Evaluation of Results</a:t>
                </a:r>
              </a:p>
            </p:txBody>
          </p:sp>
        </p:grpSp>
      </p:grpSp>
      <p:pic>
        <p:nvPicPr>
          <p:cNvPr id="19" name="Picture 5" descr="Larg_cs"/>
          <p:cNvPicPr>
            <a:picLocks noChangeAspect="1" noChangeArrowheads="1"/>
          </p:cNvPicPr>
          <p:nvPr/>
        </p:nvPicPr>
        <p:blipFill>
          <a:blip r:embed="rId2" cstate="print"/>
          <a:srcRect b="24615"/>
          <a:stretch>
            <a:fillRect/>
          </a:stretch>
        </p:blipFill>
        <p:spPr bwMode="auto">
          <a:xfrm>
            <a:off x="304800" y="5867400"/>
            <a:ext cx="1905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000" dirty="0" err="1" smtClean="0"/>
              <a:t>Comskils</a:t>
            </a:r>
            <a:r>
              <a:rPr lang="en-US" sz="3000" dirty="0" smtClean="0"/>
              <a:t> Course Evaluations</a:t>
            </a:r>
          </a:p>
        </p:txBody>
      </p:sp>
      <p:sp>
        <p:nvSpPr>
          <p:cNvPr id="2052" name="Rectangle 8"/>
          <p:cNvSpPr>
            <a:spLocks noGrp="1"/>
          </p:cNvSpPr>
          <p:nvPr>
            <p:ph type="body" idx="4294967295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skills I learned in this module will allow me to provide better patient care. (all means between 4-5)</a:t>
            </a:r>
          </a:p>
          <a:p>
            <a:pPr eaLnBrk="1" hangingPunct="1"/>
            <a:r>
              <a:rPr lang="en-US" sz="2400" dirty="0" smtClean="0"/>
              <a:t>The module prompted me to critically evaluate my own communication skills. (all means between 4-5)</a:t>
            </a:r>
          </a:p>
          <a:p>
            <a:pPr eaLnBrk="1" hangingPunct="1"/>
            <a:r>
              <a:rPr lang="en-US" sz="2400" dirty="0" smtClean="0"/>
              <a:t>The facilitators were effective. (all means between 4-5) </a:t>
            </a:r>
          </a:p>
          <a:p>
            <a:pPr eaLnBrk="1" hangingPunct="1"/>
            <a:r>
              <a:rPr lang="en-US" sz="2400" dirty="0" smtClean="0"/>
              <a:t>Pre-Post self-efficacy: </a:t>
            </a:r>
          </a:p>
          <a:p>
            <a:pPr lvl="1" eaLnBrk="1" hangingPunct="1"/>
            <a:r>
              <a:rPr lang="en-US" sz="2400" dirty="0" smtClean="0"/>
              <a:t>Significant changes across all modules and all participants.</a:t>
            </a:r>
          </a:p>
          <a:p>
            <a:pPr lvl="2" eaLnBrk="1" hangingPunct="1"/>
            <a:r>
              <a:rPr lang="en-US" dirty="0" smtClean="0"/>
              <a:t>Pre-training scores generally @ 3.5 </a:t>
            </a:r>
          </a:p>
          <a:p>
            <a:pPr lvl="2" eaLnBrk="1" hangingPunct="1"/>
            <a:r>
              <a:rPr lang="en-US" dirty="0" smtClean="0"/>
              <a:t>Post-training scores generally @4.5</a:t>
            </a:r>
          </a:p>
        </p:txBody>
      </p:sp>
      <p:graphicFrame>
        <p:nvGraphicFramePr>
          <p:cNvPr id="2050" name="AutoShape 2"/>
          <p:cNvGraphicFramePr>
            <a:graphicFrameLocks noChangeAspect="1"/>
          </p:cNvGraphicFramePr>
          <p:nvPr/>
        </p:nvGraphicFramePr>
        <p:xfrm>
          <a:off x="598488" y="1454150"/>
          <a:ext cx="7788275" cy="5172075"/>
        </p:xfrm>
        <a:graphic>
          <a:graphicData uri="http://schemas.openxmlformats.org/presentationml/2006/ole">
            <p:oleObj spid="_x0000_s19458" name="Document" r:id="rId3" imgW="0" imgH="0" progId="Word.Document.12">
              <p:embed/>
            </p:oleObj>
          </a:graphicData>
        </a:graphic>
      </p:graphicFrame>
      <p:pic>
        <p:nvPicPr>
          <p:cNvPr id="6" name="Picture 5" descr="Larg_cs"/>
          <p:cNvPicPr>
            <a:picLocks noChangeAspect="1" noChangeArrowheads="1"/>
          </p:cNvPicPr>
          <p:nvPr/>
        </p:nvPicPr>
        <p:blipFill>
          <a:blip r:embed="rId4" cstate="print"/>
          <a:srcRect b="24615"/>
          <a:stretch>
            <a:fillRect/>
          </a:stretch>
        </p:blipFill>
        <p:spPr bwMode="auto">
          <a:xfrm>
            <a:off x="304800" y="5867400"/>
            <a:ext cx="1905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81200" y="152400"/>
            <a:ext cx="4833938" cy="990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Disclosures for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Mark Heaney, MD</a:t>
            </a:r>
            <a:endParaRPr lang="en-US" sz="2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Group 4"/>
          <p:cNvGraphicFramePr>
            <a:graphicFrameLocks/>
          </p:cNvGraphicFramePr>
          <p:nvPr/>
        </p:nvGraphicFramePr>
        <p:xfrm>
          <a:off x="990600" y="1471613"/>
          <a:ext cx="7315200" cy="5111496"/>
        </p:xfrm>
        <a:graphic>
          <a:graphicData uri="http://schemas.openxmlformats.org/drawingml/2006/table">
            <a:tbl>
              <a:tblPr/>
              <a:tblGrid>
                <a:gridCol w="2819400"/>
                <a:gridCol w="4495800"/>
              </a:tblGrid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Employment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Consultancy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Novartis, Incyte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Equity Ownership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None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Research Funding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Novartis,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Synta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Honoraria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None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Patents 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&amp; Royalties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None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Speakers Bureau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Membership on Board of Directors/Advisory Committee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Medco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2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Presentation includes a description of the following off-label use of a drug or medical device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457200" y="1073150"/>
            <a:ext cx="82296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i="1">
                <a:solidFill>
                  <a:schemeClr val="bg1"/>
                </a:solidFill>
                <a:latin typeface="Arial Narrow" pitchFamily="34" charset="0"/>
              </a:rPr>
              <a:t>           In compliance with ACCME policy, ASH requires the following disclosures to the session audience: 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 rot="-5400000">
            <a:off x="6881813" y="3481388"/>
            <a:ext cx="38877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808080"/>
                </a:solidFill>
                <a:latin typeface="Arial Narrow" pitchFamily="34" charset="0"/>
              </a:rPr>
              <a:t>52</a:t>
            </a:r>
            <a:r>
              <a:rPr lang="en-US" sz="1200" baseline="30000">
                <a:solidFill>
                  <a:srgbClr val="808080"/>
                </a:solidFill>
                <a:latin typeface="Arial Narrow" pitchFamily="34" charset="0"/>
              </a:rPr>
              <a:t>nd</a:t>
            </a:r>
            <a:r>
              <a:rPr lang="en-US" sz="1200">
                <a:solidFill>
                  <a:srgbClr val="808080"/>
                </a:solidFill>
                <a:latin typeface="Arial Narrow" pitchFamily="34" charset="0"/>
              </a:rPr>
              <a:t> ASH Annual Meeting ♦ Orlando, FL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Comskils</a:t>
            </a:r>
            <a:r>
              <a:rPr lang="en-US" dirty="0" smtClean="0"/>
              <a:t> Feedback</a:t>
            </a:r>
            <a:endParaRPr lang="en-US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133600"/>
            <a:ext cx="41148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0" y="5257800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00"/>
                </a:solidFill>
              </a:rPr>
              <a:t>Brown et al. Psycho-Oncology 19:408-414, 2010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Comskils</a:t>
            </a:r>
            <a:r>
              <a:rPr lang="en-US" dirty="0" smtClean="0"/>
              <a:t> Outcomes</a:t>
            </a:r>
            <a:endParaRPr lang="en-US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81200"/>
            <a:ext cx="7772400" cy="2263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398173" y="5257800"/>
            <a:ext cx="5352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Bylund et al. Psycho-Oncology 19: 583-593, 2010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Fellows’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Didactic component repetitive of booklets</a:t>
            </a:r>
          </a:p>
          <a:p>
            <a:pPr lvl="1"/>
            <a:r>
              <a:rPr lang="en-US" dirty="0" smtClean="0"/>
              <a:t>Presentations were shortened</a:t>
            </a:r>
          </a:p>
          <a:p>
            <a:r>
              <a:rPr lang="en-US" dirty="0" smtClean="0"/>
              <a:t>Some modules substantially overlapped</a:t>
            </a:r>
          </a:p>
          <a:p>
            <a:pPr lvl="1"/>
            <a:r>
              <a:rPr lang="en-US" dirty="0" smtClean="0"/>
              <a:t>“Discussing Prognosis” module was eliminated</a:t>
            </a:r>
          </a:p>
          <a:p>
            <a:r>
              <a:rPr lang="en-US" dirty="0" smtClean="0"/>
              <a:t>Role playing portion was felt to be especially helpful due to real time feedback</a:t>
            </a:r>
          </a:p>
          <a:p>
            <a:pPr lvl="1"/>
            <a:r>
              <a:rPr lang="en-US" dirty="0" smtClean="0"/>
              <a:t>Actors kept their jobs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Conclusion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71600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Advanced cancer communication training can be integrated into an institution’s regular practice. </a:t>
            </a:r>
          </a:p>
          <a:p>
            <a:pPr eaLnBrk="1" hangingPunct="1"/>
            <a:r>
              <a:rPr lang="en-US" sz="2400" dirty="0" smtClean="0"/>
              <a:t>Balance between “top-down” and “bottom-up” approaches.</a:t>
            </a:r>
          </a:p>
          <a:p>
            <a:pPr eaLnBrk="1" hangingPunct="1"/>
            <a:r>
              <a:rPr lang="en-US" sz="2400" dirty="0" smtClean="0"/>
              <a:t>Facilitators from each discipline key to success of program.</a:t>
            </a:r>
          </a:p>
          <a:p>
            <a:pPr eaLnBrk="1" hangingPunct="1"/>
            <a:r>
              <a:rPr lang="en-US" sz="2400" dirty="0" smtClean="0"/>
              <a:t>Training Program feedback led to a more tailored program and improved trainee satisfaction</a:t>
            </a:r>
          </a:p>
          <a:p>
            <a:pPr eaLnBrk="1" hangingPunct="1"/>
            <a:r>
              <a:rPr lang="en-US" sz="2400" dirty="0" smtClean="0"/>
              <a:t>Future work will include rigorous evaluation of the effects of the </a:t>
            </a:r>
            <a:r>
              <a:rPr lang="en-US" sz="2400" dirty="0" err="1" smtClean="0"/>
              <a:t>Comskil</a:t>
            </a:r>
            <a:r>
              <a:rPr lang="en-US" sz="2400" dirty="0" smtClean="0"/>
              <a:t> Training Program on clinician and patient outcomes.</a:t>
            </a:r>
            <a:r>
              <a:rPr lang="en-US" dirty="0" smtClean="0"/>
              <a:t> 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Cover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04800"/>
            <a:ext cx="2145284" cy="3124200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533650"/>
            <a:ext cx="6858000" cy="2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581400" cy="35052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David Kissane, MD</a:t>
            </a:r>
          </a:p>
          <a:p>
            <a:pPr>
              <a:buNone/>
            </a:pPr>
            <a:r>
              <a:rPr lang="en-US" sz="2800" dirty="0" smtClean="0"/>
              <a:t>Richard Brown, PhD</a:t>
            </a:r>
          </a:p>
          <a:p>
            <a:pPr>
              <a:buNone/>
            </a:pPr>
            <a:r>
              <a:rPr lang="en-US" sz="2800" dirty="0" smtClean="0"/>
              <a:t>Carma Bylund, PhD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1981200"/>
            <a:ext cx="480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n-lt"/>
              </a:rPr>
              <a:t>Chief Fellows, 2006-present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n-lt"/>
              </a:rPr>
              <a:t>Dean Bajorin, MD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n-lt"/>
              </a:rPr>
              <a:t>Jedd Wolchok MD PhD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n-lt"/>
              </a:rPr>
              <a:t>Cheryl James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Doctor-patient communication is not always optimal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400" dirty="0" smtClean="0"/>
              <a:t>Our patients sometimes have unmet information needs regarding: </a:t>
            </a:r>
          </a:p>
          <a:p>
            <a:pPr lvl="1"/>
            <a:r>
              <a:rPr lang="en-US" sz="2400" dirty="0" smtClean="0"/>
              <a:t>Extent of disease and prognosis</a:t>
            </a:r>
          </a:p>
          <a:p>
            <a:pPr lvl="1"/>
            <a:r>
              <a:rPr lang="en-US" sz="2400" dirty="0" smtClean="0"/>
              <a:t>Treatment options</a:t>
            </a:r>
          </a:p>
          <a:p>
            <a:pPr lvl="1"/>
            <a:r>
              <a:rPr lang="en-US" sz="2400" dirty="0" smtClean="0"/>
              <a:t>Side effects</a:t>
            </a:r>
          </a:p>
          <a:p>
            <a:r>
              <a:rPr lang="en-US" sz="2400" dirty="0" smtClean="0"/>
              <a:t>Observational research shows room for improvement in physician communication, e.g.:</a:t>
            </a:r>
          </a:p>
          <a:p>
            <a:pPr lvl="1"/>
            <a:r>
              <a:rPr lang="en-US" sz="2400" dirty="0" smtClean="0"/>
              <a:t>Recognizing and responding to patient cues</a:t>
            </a:r>
          </a:p>
          <a:p>
            <a:pPr lvl="1"/>
            <a:r>
              <a:rPr lang="en-US" sz="2400" dirty="0" smtClean="0"/>
              <a:t>Soliciting patient agendas</a:t>
            </a:r>
          </a:p>
          <a:p>
            <a:pPr lvl="1"/>
            <a:r>
              <a:rPr lang="en-US" sz="2400" dirty="0" smtClean="0"/>
              <a:t>Empathic responses</a:t>
            </a:r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</a:t>
            </a:r>
            <a:r>
              <a:rPr lang="en-US" dirty="0" err="1" smtClean="0"/>
              <a:t>Comskils</a:t>
            </a:r>
            <a:r>
              <a:rPr lang="en-US" dirty="0" smtClean="0"/>
              <a:t>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developed by Department of Psychiatry (David Kissane, Richard Brown, Carma Bylund)</a:t>
            </a:r>
          </a:p>
          <a:p>
            <a:r>
              <a:rPr lang="en-US" dirty="0" smtClean="0"/>
              <a:t>Modules reviewed in collaboration with Heme-Med Onc Fellowship Program</a:t>
            </a:r>
          </a:p>
          <a:p>
            <a:r>
              <a:rPr lang="en-US" dirty="0" smtClean="0"/>
              <a:t>Program was reviewed in an iterative fashion and refined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</a:t>
            </a:r>
            <a:r>
              <a:rPr lang="en-US" dirty="0" err="1" smtClean="0"/>
              <a:t>Comskils</a:t>
            </a:r>
            <a:r>
              <a:rPr lang="en-US" dirty="0" smtClean="0"/>
              <a:t> on Core 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Care </a:t>
            </a:r>
          </a:p>
          <a:p>
            <a:r>
              <a:rPr lang="en-US" dirty="0" smtClean="0"/>
              <a:t>Medical Knowledge </a:t>
            </a:r>
          </a:p>
          <a:p>
            <a:r>
              <a:rPr lang="en-US" dirty="0" smtClean="0"/>
              <a:t>Practice-based Learning and Improvement </a:t>
            </a:r>
          </a:p>
          <a:p>
            <a:r>
              <a:rPr lang="en-US" dirty="0" smtClean="0"/>
              <a:t>Interpersonal and Communication Skills </a:t>
            </a:r>
          </a:p>
          <a:p>
            <a:r>
              <a:rPr lang="en-US" dirty="0" smtClean="0"/>
              <a:t>Professionalism </a:t>
            </a:r>
          </a:p>
          <a:p>
            <a:r>
              <a:rPr lang="en-US" dirty="0" smtClean="0"/>
              <a:t>Systems-based Practice 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</a:t>
            </a:r>
            <a:r>
              <a:rPr lang="en-US" dirty="0" err="1" smtClean="0"/>
              <a:t>Comskils</a:t>
            </a:r>
            <a:r>
              <a:rPr lang="en-US" dirty="0" smtClean="0"/>
              <a:t> on Core 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Patient Care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Medical Knowledge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Practice-based Learning and Improvement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Interpersonal and Communication Skills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Professionalism</a:t>
            </a:r>
            <a:r>
              <a:rPr lang="en-US" dirty="0" smtClean="0"/>
              <a:t> </a:t>
            </a:r>
          </a:p>
          <a:p>
            <a:r>
              <a:rPr lang="en-US" dirty="0" smtClean="0"/>
              <a:t>Systems-based Practice 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Challenges and Barriers to </a:t>
            </a:r>
            <a:r>
              <a:rPr lang="en-US" dirty="0" err="1" smtClean="0"/>
              <a:t>Comskils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Lack of training, resulting in suboptimal skills and lower confidence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Emotional vulnerability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Conforming to traditional doctor-patient roles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Time constraints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1189038"/>
          </a:xfrm>
        </p:spPr>
        <p:txBody>
          <a:bodyPr/>
          <a:lstStyle/>
          <a:p>
            <a:pPr eaLnBrk="1" hangingPunct="1"/>
            <a:r>
              <a:rPr lang="en-US" sz="4100" dirty="0" smtClean="0"/>
              <a:t>Exploring the evidence for </a:t>
            </a:r>
            <a:r>
              <a:rPr lang="en-US" sz="4100" dirty="0" err="1" smtClean="0"/>
              <a:t>Comskil</a:t>
            </a:r>
            <a:r>
              <a:rPr lang="en-US" sz="4100" dirty="0" smtClean="0"/>
              <a:t> training</a:t>
            </a:r>
            <a:r>
              <a:rPr lang="en-US" dirty="0" smtClean="0"/>
              <a:t> 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type="body" idx="1"/>
          </p:nvPr>
        </p:nvGraphicFramePr>
        <p:xfrm>
          <a:off x="914400" y="1524000"/>
          <a:ext cx="8229600" cy="4310063"/>
        </p:xfrm>
        <a:graphic>
          <a:graphicData uri="http://schemas.openxmlformats.org/presentationml/2006/ole">
            <p:oleObj spid="_x0000_s17410" name="Chart" r:id="rId4" imgW="6372271" imgH="3333780" progId="MSGraph.Chart.8">
              <p:embed followColorScheme="full"/>
            </p:oleObj>
          </a:graphicData>
        </a:graphic>
      </p:graphicFrame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5332496" y="5257800"/>
            <a:ext cx="35829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E7D97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Maguire, Fairburn &amp; Fletcher. BMJ 1986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Comskils</a:t>
            </a:r>
            <a:r>
              <a:rPr lang="en-US" dirty="0" smtClean="0"/>
              <a:t> Curriculum </a:t>
            </a:r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4343400" cy="4525963"/>
          </a:xfrm>
        </p:spPr>
        <p:txBody>
          <a:bodyPr/>
          <a:lstStyle/>
          <a:p>
            <a:pPr marL="569913" indent="-533400" algn="ctr" eaLnBrk="1" hangingPunct="1">
              <a:buFontTx/>
              <a:buNone/>
            </a:pPr>
            <a:r>
              <a:rPr lang="en-US" b="1" u="sng" dirty="0" smtClean="0"/>
              <a:t>Applied</a:t>
            </a:r>
            <a:endParaRPr lang="en-US" b="1" dirty="0" smtClean="0"/>
          </a:p>
          <a:p>
            <a:pPr marL="569913" indent="-533400" eaLnBrk="1" hangingPunct="1">
              <a:buFontTx/>
              <a:buNone/>
            </a:pPr>
            <a:r>
              <a:rPr lang="en-US" dirty="0" smtClean="0"/>
              <a:t>1. Cutting edge concepts </a:t>
            </a:r>
          </a:p>
          <a:p>
            <a:pPr marL="569913" indent="-533400" eaLnBrk="1" hangingPunct="1">
              <a:buFontTx/>
              <a:buNone/>
            </a:pPr>
            <a:r>
              <a:rPr lang="en-US" dirty="0" smtClean="0"/>
              <a:t>2. Breaking bad news</a:t>
            </a:r>
          </a:p>
          <a:p>
            <a:pPr marL="569913" indent="-533400" eaLnBrk="1" hangingPunct="1">
              <a:buFontTx/>
              <a:buNone/>
            </a:pPr>
            <a:r>
              <a:rPr lang="en-US" dirty="0" smtClean="0"/>
              <a:t>3. Prognosis</a:t>
            </a:r>
          </a:p>
          <a:p>
            <a:pPr marL="569913" indent="-533400" eaLnBrk="1" hangingPunct="1">
              <a:buFontTx/>
              <a:buNone/>
            </a:pPr>
            <a:r>
              <a:rPr lang="en-US" dirty="0" smtClean="0"/>
              <a:t>4. Shared decisions / clinical trials</a:t>
            </a:r>
          </a:p>
          <a:p>
            <a:pPr marL="569913" indent="-533400" eaLnBrk="1" hangingPunct="1">
              <a:buFontTx/>
              <a:buNone/>
            </a:pPr>
            <a:r>
              <a:rPr lang="en-US" dirty="0" smtClean="0"/>
              <a:t>5. Response to anger</a:t>
            </a:r>
          </a:p>
          <a:p>
            <a:pPr marL="569913" indent="-533400" eaLnBrk="1" hangingPunct="1">
              <a:buFontTx/>
              <a:buNone/>
            </a:pPr>
            <a:r>
              <a:rPr lang="en-US" dirty="0" smtClean="0"/>
              <a:t>6. DNR/Transition to palliative care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4343400" cy="4525963"/>
          </a:xfrm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  <a:buFontTx/>
              <a:buNone/>
            </a:pPr>
            <a:r>
              <a:rPr lang="en-US" b="1" u="sng" smtClean="0"/>
              <a:t>Elective</a:t>
            </a:r>
            <a:endParaRPr lang="en-US" b="1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Working with interpreters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Conducting Family Meetings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Discussing Phase I Trials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Discussing Internet Information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Promoting Adherence</a:t>
            </a:r>
          </a:p>
        </p:txBody>
      </p:sp>
      <p:pic>
        <p:nvPicPr>
          <p:cNvPr id="12294" name="Picture 5" descr="Larg_cs"/>
          <p:cNvPicPr>
            <a:picLocks noChangeAspect="1" noChangeArrowheads="1"/>
          </p:cNvPicPr>
          <p:nvPr/>
        </p:nvPicPr>
        <p:blipFill>
          <a:blip r:embed="rId3" cstate="print"/>
          <a:srcRect b="24615"/>
          <a:stretch>
            <a:fillRect/>
          </a:stretch>
        </p:blipFill>
        <p:spPr bwMode="auto">
          <a:xfrm>
            <a:off x="304800" y="5867400"/>
            <a:ext cx="1905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820</Words>
  <Application>Microsoft Office PowerPoint</Application>
  <PresentationFormat>On-screen Show (4:3)</PresentationFormat>
  <Paragraphs>180</Paragraphs>
  <Slides>25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Office Theme</vt:lpstr>
      <vt:lpstr>Chart</vt:lpstr>
      <vt:lpstr>Document</vt:lpstr>
      <vt:lpstr>Enhancing Fellows’ Communication Skills</vt:lpstr>
      <vt:lpstr>Slide 2</vt:lpstr>
      <vt:lpstr>Doctor-patient communication is not always optimal</vt:lpstr>
      <vt:lpstr>Development of Comskils Program</vt:lpstr>
      <vt:lpstr>Impact of Comskils on Core Competencies</vt:lpstr>
      <vt:lpstr>Impact of Comskils on Core Competencies</vt:lpstr>
      <vt:lpstr>Challenges and Barriers to Comskils Implementation</vt:lpstr>
      <vt:lpstr>Exploring the evidence for Comskil training </vt:lpstr>
      <vt:lpstr>Comskils Curriculum </vt:lpstr>
      <vt:lpstr>Comskils Curriculum </vt:lpstr>
      <vt:lpstr>MSKCC Comskil Lab Structure 641 Lexington Ave @ East 54th St.</vt:lpstr>
      <vt:lpstr>Comskils Format</vt:lpstr>
      <vt:lpstr>Importance of Role Play </vt:lpstr>
      <vt:lpstr>Faculty Development</vt:lpstr>
      <vt:lpstr>Comskils Training Approach</vt:lpstr>
      <vt:lpstr>Comskils Example: “Breaking Bad News”</vt:lpstr>
      <vt:lpstr>Comskils Process example</vt:lpstr>
      <vt:lpstr>Model for Evaluation </vt:lpstr>
      <vt:lpstr>Comskils Course Evaluations</vt:lpstr>
      <vt:lpstr>Comskils Feedback</vt:lpstr>
      <vt:lpstr>Comskils Outcomes</vt:lpstr>
      <vt:lpstr>Fellows’ Feedback</vt:lpstr>
      <vt:lpstr>Conclusion</vt:lpstr>
      <vt:lpstr>Slide 24</vt:lpstr>
      <vt:lpstr>Acknowledgements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2010-11-11T22:33:46Z</dcterms:created>
  <dcterms:modified xsi:type="dcterms:W3CDTF">2010-12-21T19:53:25Z</dcterms:modified>
</cp:coreProperties>
</file>