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16" r:id="rId3"/>
    <p:sldId id="315" r:id="rId4"/>
    <p:sldId id="257" r:id="rId5"/>
    <p:sldId id="260" r:id="rId6"/>
    <p:sldId id="258" r:id="rId7"/>
    <p:sldId id="259" r:id="rId8"/>
    <p:sldId id="262" r:id="rId9"/>
    <p:sldId id="263" r:id="rId10"/>
    <p:sldId id="264" r:id="rId11"/>
    <p:sldId id="265" r:id="rId12"/>
    <p:sldId id="266" r:id="rId13"/>
    <p:sldId id="267" r:id="rId14"/>
    <p:sldId id="268" r:id="rId15"/>
    <p:sldId id="269" r:id="rId16"/>
    <p:sldId id="270" r:id="rId17"/>
    <p:sldId id="261" r:id="rId18"/>
    <p:sldId id="293" r:id="rId19"/>
    <p:sldId id="272" r:id="rId20"/>
    <p:sldId id="273" r:id="rId21"/>
    <p:sldId id="274" r:id="rId22"/>
    <p:sldId id="275" r:id="rId23"/>
    <p:sldId id="280" r:id="rId24"/>
    <p:sldId id="276" r:id="rId25"/>
    <p:sldId id="278" r:id="rId26"/>
    <p:sldId id="279" r:id="rId27"/>
    <p:sldId id="281" r:id="rId28"/>
    <p:sldId id="282" r:id="rId29"/>
    <p:sldId id="283" r:id="rId30"/>
    <p:sldId id="284" r:id="rId31"/>
    <p:sldId id="286" r:id="rId32"/>
    <p:sldId id="287" r:id="rId33"/>
    <p:sldId id="288" r:id="rId34"/>
    <p:sldId id="289" r:id="rId35"/>
    <p:sldId id="290" r:id="rId36"/>
    <p:sldId id="291" r:id="rId37"/>
    <p:sldId id="292" r:id="rId38"/>
    <p:sldId id="285" r:id="rId39"/>
    <p:sldId id="294" r:id="rId40"/>
    <p:sldId id="295" r:id="rId41"/>
    <p:sldId id="296" r:id="rId42"/>
    <p:sldId id="297" r:id="rId43"/>
    <p:sldId id="298" r:id="rId44"/>
    <p:sldId id="299" r:id="rId45"/>
    <p:sldId id="300" r:id="rId46"/>
    <p:sldId id="301" r:id="rId47"/>
    <p:sldId id="302" r:id="rId48"/>
    <p:sldId id="304" r:id="rId49"/>
    <p:sldId id="303" r:id="rId50"/>
    <p:sldId id="311" r:id="rId51"/>
    <p:sldId id="305" r:id="rId52"/>
    <p:sldId id="306" r:id="rId53"/>
    <p:sldId id="307" r:id="rId54"/>
    <p:sldId id="308" r:id="rId55"/>
    <p:sldId id="309" r:id="rId56"/>
    <p:sldId id="310" r:id="rId57"/>
    <p:sldId id="313" r:id="rId58"/>
    <p:sldId id="312" r:id="rId5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2006</c:v>
                </c:pt>
              </c:strCache>
            </c:strRef>
          </c:tx>
          <c:cat>
            <c:strRef>
              <c:f>Sheet1!$A$2:$A$4</c:f>
              <c:strCache>
                <c:ptCount val="3"/>
                <c:pt idx="0">
                  <c:v>Heme</c:v>
                </c:pt>
                <c:pt idx="1">
                  <c:v>H/O</c:v>
                </c:pt>
                <c:pt idx="2">
                  <c:v>PHO</c:v>
                </c:pt>
              </c:strCache>
            </c:strRef>
          </c:cat>
          <c:val>
            <c:numRef>
              <c:f>Sheet1!$B$2:$B$4</c:f>
              <c:numCache>
                <c:formatCode>General</c:formatCode>
                <c:ptCount val="3"/>
                <c:pt idx="2">
                  <c:v>121</c:v>
                </c:pt>
              </c:numCache>
            </c:numRef>
          </c:val>
        </c:ser>
        <c:ser>
          <c:idx val="1"/>
          <c:order val="1"/>
          <c:tx>
            <c:strRef>
              <c:f>Sheet1!$C$1</c:f>
              <c:strCache>
                <c:ptCount val="1"/>
                <c:pt idx="0">
                  <c:v>2007</c:v>
                </c:pt>
              </c:strCache>
            </c:strRef>
          </c:tx>
          <c:cat>
            <c:strRef>
              <c:f>Sheet1!$A$2:$A$4</c:f>
              <c:strCache>
                <c:ptCount val="3"/>
                <c:pt idx="0">
                  <c:v>Heme</c:v>
                </c:pt>
                <c:pt idx="1">
                  <c:v>H/O</c:v>
                </c:pt>
                <c:pt idx="2">
                  <c:v>PHO</c:v>
                </c:pt>
              </c:strCache>
            </c:strRef>
          </c:cat>
          <c:val>
            <c:numRef>
              <c:f>Sheet1!$C$2:$C$4</c:f>
              <c:numCache>
                <c:formatCode>General</c:formatCode>
                <c:ptCount val="3"/>
                <c:pt idx="0">
                  <c:v>27</c:v>
                </c:pt>
                <c:pt idx="1">
                  <c:v>385</c:v>
                </c:pt>
                <c:pt idx="2">
                  <c:v>127</c:v>
                </c:pt>
              </c:numCache>
            </c:numRef>
          </c:val>
        </c:ser>
        <c:ser>
          <c:idx val="2"/>
          <c:order val="2"/>
          <c:tx>
            <c:strRef>
              <c:f>Sheet1!$D$1</c:f>
              <c:strCache>
                <c:ptCount val="1"/>
                <c:pt idx="0">
                  <c:v>2008</c:v>
                </c:pt>
              </c:strCache>
            </c:strRef>
          </c:tx>
          <c:cat>
            <c:strRef>
              <c:f>Sheet1!$A$2:$A$4</c:f>
              <c:strCache>
                <c:ptCount val="3"/>
                <c:pt idx="0">
                  <c:v>Heme</c:v>
                </c:pt>
                <c:pt idx="1">
                  <c:v>H/O</c:v>
                </c:pt>
                <c:pt idx="2">
                  <c:v>PHO</c:v>
                </c:pt>
              </c:strCache>
            </c:strRef>
          </c:cat>
          <c:val>
            <c:numRef>
              <c:f>Sheet1!$D$2:$D$4</c:f>
              <c:numCache>
                <c:formatCode>General</c:formatCode>
                <c:ptCount val="3"/>
                <c:pt idx="0">
                  <c:v>19</c:v>
                </c:pt>
                <c:pt idx="1">
                  <c:v>424</c:v>
                </c:pt>
                <c:pt idx="2">
                  <c:v>129</c:v>
                </c:pt>
              </c:numCache>
            </c:numRef>
          </c:val>
        </c:ser>
        <c:ser>
          <c:idx val="3"/>
          <c:order val="3"/>
          <c:tx>
            <c:strRef>
              <c:f>Sheet1!$E$1</c:f>
              <c:strCache>
                <c:ptCount val="1"/>
                <c:pt idx="0">
                  <c:v>2009</c:v>
                </c:pt>
              </c:strCache>
            </c:strRef>
          </c:tx>
          <c:cat>
            <c:strRef>
              <c:f>Sheet1!$A$2:$A$4</c:f>
              <c:strCache>
                <c:ptCount val="3"/>
                <c:pt idx="0">
                  <c:v>Heme</c:v>
                </c:pt>
                <c:pt idx="1">
                  <c:v>H/O</c:v>
                </c:pt>
                <c:pt idx="2">
                  <c:v>PHO</c:v>
                </c:pt>
              </c:strCache>
            </c:strRef>
          </c:cat>
          <c:val>
            <c:numRef>
              <c:f>Sheet1!$E$2:$E$4</c:f>
              <c:numCache>
                <c:formatCode>General</c:formatCode>
                <c:ptCount val="3"/>
                <c:pt idx="0">
                  <c:v>22</c:v>
                </c:pt>
                <c:pt idx="1">
                  <c:v>426</c:v>
                </c:pt>
                <c:pt idx="2">
                  <c:v>142</c:v>
                </c:pt>
              </c:numCache>
            </c:numRef>
          </c:val>
        </c:ser>
        <c:ser>
          <c:idx val="4"/>
          <c:order val="4"/>
          <c:tx>
            <c:strRef>
              <c:f>Sheet1!$F$1</c:f>
              <c:strCache>
                <c:ptCount val="1"/>
                <c:pt idx="0">
                  <c:v>2010</c:v>
                </c:pt>
              </c:strCache>
            </c:strRef>
          </c:tx>
          <c:cat>
            <c:strRef>
              <c:f>Sheet1!$A$2:$A$4</c:f>
              <c:strCache>
                <c:ptCount val="3"/>
                <c:pt idx="0">
                  <c:v>Heme</c:v>
                </c:pt>
                <c:pt idx="1">
                  <c:v>H/O</c:v>
                </c:pt>
                <c:pt idx="2">
                  <c:v>PHO</c:v>
                </c:pt>
              </c:strCache>
            </c:strRef>
          </c:cat>
          <c:val>
            <c:numRef>
              <c:f>Sheet1!$F$2:$F$4</c:f>
              <c:numCache>
                <c:formatCode>General</c:formatCode>
                <c:ptCount val="3"/>
                <c:pt idx="0">
                  <c:v>21</c:v>
                </c:pt>
                <c:pt idx="1">
                  <c:v>449</c:v>
                </c:pt>
                <c:pt idx="2">
                  <c:v>146</c:v>
                </c:pt>
              </c:numCache>
            </c:numRef>
          </c:val>
        </c:ser>
        <c:axId val="102016896"/>
        <c:axId val="102018432"/>
      </c:barChart>
      <c:catAx>
        <c:axId val="102016896"/>
        <c:scaling>
          <c:orientation val="minMax"/>
        </c:scaling>
        <c:axPos val="b"/>
        <c:tickLblPos val="nextTo"/>
        <c:crossAx val="102018432"/>
        <c:crosses val="autoZero"/>
        <c:auto val="1"/>
        <c:lblAlgn val="ctr"/>
        <c:lblOffset val="100"/>
      </c:catAx>
      <c:valAx>
        <c:axId val="102018432"/>
        <c:scaling>
          <c:orientation val="minMax"/>
        </c:scaling>
        <c:axPos val="l"/>
        <c:majorGridlines/>
        <c:numFmt formatCode="General" sourceLinked="1"/>
        <c:tickLblPos val="nextTo"/>
        <c:crossAx val="102016896"/>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7"/>
  <c:chart>
    <c:autoTitleDeleted val="1"/>
    <c:plotArea>
      <c:layout/>
      <c:barChart>
        <c:barDir val="bar"/>
        <c:grouping val="clustered"/>
        <c:ser>
          <c:idx val="0"/>
          <c:order val="0"/>
          <c:tx>
            <c:strRef>
              <c:f>Sheet1!$B$1</c:f>
              <c:strCache>
                <c:ptCount val="1"/>
                <c:pt idx="0">
                  <c:v>Series 1</c:v>
                </c:pt>
              </c:strCache>
            </c:strRef>
          </c:tx>
          <c:cat>
            <c:strRef>
              <c:f>Sheet1!$A$2:$A$13</c:f>
              <c:strCache>
                <c:ptCount val="12"/>
                <c:pt idx="0">
                  <c:v>Intelligence</c:v>
                </c:pt>
                <c:pt idx="1">
                  <c:v>Superior skills as a physician</c:v>
                </c:pt>
                <c:pt idx="2">
                  <c:v>Organization</c:v>
                </c:pt>
                <c:pt idx="3">
                  <c:v>Leadership</c:v>
                </c:pt>
                <c:pt idx="4">
                  <c:v>Communication</c:v>
                </c:pt>
                <c:pt idx="5">
                  <c:v>Creativity</c:v>
                </c:pt>
                <c:pt idx="6">
                  <c:v>Coping Skills</c:v>
                </c:pt>
                <c:pt idx="7">
                  <c:v>Goal orientated</c:v>
                </c:pt>
                <c:pt idx="8">
                  <c:v>Team orientated</c:v>
                </c:pt>
                <c:pt idx="9">
                  <c:v>Efficiency</c:v>
                </c:pt>
                <c:pt idx="10">
                  <c:v>Research experience</c:v>
                </c:pt>
                <c:pt idx="11">
                  <c:v>Good 'Fit'</c:v>
                </c:pt>
              </c:strCache>
            </c:strRef>
          </c:cat>
          <c:val>
            <c:numRef>
              <c:f>Sheet1!$B$2:$B$13</c:f>
              <c:numCache>
                <c:formatCode>0.00</c:formatCode>
                <c:ptCount val="12"/>
                <c:pt idx="0">
                  <c:v>3.7096774193548376</c:v>
                </c:pt>
                <c:pt idx="1">
                  <c:v>3.5806451612903225</c:v>
                </c:pt>
                <c:pt idx="2">
                  <c:v>3.1666666666666665</c:v>
                </c:pt>
                <c:pt idx="3">
                  <c:v>2.5483870967741944</c:v>
                </c:pt>
                <c:pt idx="4">
                  <c:v>3.4838709677419364</c:v>
                </c:pt>
                <c:pt idx="5">
                  <c:v>2.4193548387096775</c:v>
                </c:pt>
                <c:pt idx="6">
                  <c:v>2.935483870967742</c:v>
                </c:pt>
                <c:pt idx="7">
                  <c:v>2.7741935483870996</c:v>
                </c:pt>
                <c:pt idx="8">
                  <c:v>3.3870967741935485</c:v>
                </c:pt>
                <c:pt idx="9">
                  <c:v>2.8666666666666667</c:v>
                </c:pt>
                <c:pt idx="10">
                  <c:v>2.5666666666666669</c:v>
                </c:pt>
                <c:pt idx="11">
                  <c:v>3.2666666666666666</c:v>
                </c:pt>
              </c:numCache>
            </c:numRef>
          </c:val>
        </c:ser>
        <c:axId val="106687104"/>
        <c:axId val="106688896"/>
      </c:barChart>
      <c:catAx>
        <c:axId val="106687104"/>
        <c:scaling>
          <c:orientation val="minMax"/>
        </c:scaling>
        <c:axPos val="l"/>
        <c:numFmt formatCode="General" sourceLinked="1"/>
        <c:tickLblPos val="nextTo"/>
        <c:txPr>
          <a:bodyPr rot="0" vert="horz"/>
          <a:lstStyle/>
          <a:p>
            <a:pPr>
              <a:defRPr sz="1600"/>
            </a:pPr>
            <a:endParaRPr lang="en-US"/>
          </a:p>
        </c:txPr>
        <c:crossAx val="106688896"/>
        <c:crosses val="autoZero"/>
        <c:auto val="1"/>
        <c:lblAlgn val="ctr"/>
        <c:lblOffset val="100"/>
      </c:catAx>
      <c:valAx>
        <c:axId val="106688896"/>
        <c:scaling>
          <c:orientation val="minMax"/>
        </c:scaling>
        <c:axPos val="b"/>
        <c:majorGridlines/>
        <c:numFmt formatCode="0.00" sourceLinked="1"/>
        <c:tickLblPos val="nextTo"/>
        <c:crossAx val="106687104"/>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90D21C6-5605-4C53-BDB3-499030B25DE8}" type="datetimeFigureOut">
              <a:rPr lang="en-US" smtClean="0"/>
              <a:pPr/>
              <a:t>12/21/2010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A090647-12ED-4D8F-AFC9-7EAF56A3AD6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168B921-4139-47B2-B6F5-CDDA076D7F90}" type="slidenum">
              <a:rPr lang="en-US"/>
              <a:pPr/>
              <a:t>28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31839" y="4559301"/>
            <a:ext cx="5851525" cy="432117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FDFA6E1-302C-4007-9B8C-BB1978DD88B0}" type="slidenum">
              <a:rPr lang="en-US"/>
              <a:pPr/>
              <a:t>52</a:t>
            </a:fld>
            <a:endParaRPr lang="en-US"/>
          </a:p>
        </p:txBody>
      </p:sp>
      <p:sp>
        <p:nvSpPr>
          <p:cNvPr id="126979" name="Slide Image Placeholder 1"/>
          <p:cNvSpPr>
            <a:spLocks noGrp="1" noRot="1" noChangeAspect="1" noTextEdit="1"/>
          </p:cNvSpPr>
          <p:nvPr>
            <p:ph type="sldImg"/>
          </p:nvPr>
        </p:nvSpPr>
        <p:spPr>
          <a:ln/>
        </p:spPr>
      </p:sp>
      <p:sp>
        <p:nvSpPr>
          <p:cNvPr id="126980" name="Notes Placeholder 2"/>
          <p:cNvSpPr>
            <a:spLocks noGrp="1"/>
          </p:cNvSpPr>
          <p:nvPr>
            <p:ph type="body" idx="1"/>
          </p:nvPr>
        </p:nvSpPr>
        <p:spPr>
          <a:noFill/>
          <a:ln/>
        </p:spPr>
        <p:txBody>
          <a:bodyPr/>
          <a:lstStyle/>
          <a:p>
            <a:pPr eaLnBrk="1" hangingPunct="1"/>
            <a:r>
              <a:rPr lang="en-US" dirty="0" smtClean="0"/>
              <a:t>I was worried that maybe I was pushing too hard during interviews, but of my interviews that I intentionally made more demanding of applicants, I instead had particularly meaningful follow up. Emails to clarify a point, or to refer me to other literature. Follow up explorations  of certain nuances of the discussion.  The more “push-back” I sensed in interview, the more engaged interviewees seemed to become.</a:t>
            </a:r>
          </a:p>
        </p:txBody>
      </p:sp>
      <p:sp>
        <p:nvSpPr>
          <p:cNvPr id="126981"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7B87DC4F-ECFC-4949-9B01-C01ABF117F84}" type="slidenum">
              <a:rPr lang="en-US" sz="1300"/>
              <a:pPr algn="r" defTabSz="966702"/>
              <a:t>52</a:t>
            </a:fld>
            <a:endParaRPr lang="en-US"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C225955-1350-45B7-BD14-77EA6C00A7E2}" type="slidenum">
              <a:rPr lang="en-US"/>
              <a:pPr/>
              <a:t>53</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noFill/>
          <a:ln/>
        </p:spPr>
        <p:txBody>
          <a:bodyPr/>
          <a:lstStyle/>
          <a:p>
            <a:pPr eaLnBrk="1" hangingPunct="1"/>
            <a:r>
              <a:rPr lang="en-US" dirty="0" smtClean="0"/>
              <a:t>This also allowed me to have post interview communications remain what I consider ethical and appropriate.</a:t>
            </a:r>
          </a:p>
          <a:p>
            <a:pPr eaLnBrk="1" hangingPunct="1"/>
            <a:r>
              <a:rPr lang="en-US" dirty="0" smtClean="0"/>
              <a:t>Rather than committing a spot to someone, I committed to connect them with resources and specific people on campus.</a:t>
            </a:r>
          </a:p>
          <a:p>
            <a:pPr eaLnBrk="1" hangingPunct="1"/>
            <a:endParaRPr lang="en-US" dirty="0" smtClean="0"/>
          </a:p>
          <a:p>
            <a:pPr eaLnBrk="1" hangingPunct="1"/>
            <a:r>
              <a:rPr lang="en-US" dirty="0" smtClean="0"/>
              <a:t>Post interview communications were focused on joint problem solving and planning, rather than very inexact – and perhaps misleading – exchanges of how much we liked each other.  Now that we are post match, people have expressed particular appreciation for that.</a:t>
            </a:r>
          </a:p>
          <a:p>
            <a:pPr eaLnBrk="1" hangingPunct="1"/>
            <a:endParaRPr lang="en-US" dirty="0" smtClean="0"/>
          </a:p>
          <a:p>
            <a:pPr eaLnBrk="1" hangingPunct="1"/>
            <a:r>
              <a:rPr lang="en-US" dirty="0" smtClean="0"/>
              <a:t>It also lets me use my time to focus on efforts at specific program improvements and initiatives; using these as a designated vehicle tuned to the ongoing development of particular trainees. </a:t>
            </a:r>
          </a:p>
          <a:p>
            <a:pPr eaLnBrk="1" hangingPunct="1"/>
            <a:endParaRPr lang="en-US" dirty="0" smtClean="0"/>
          </a:p>
          <a:p>
            <a:pPr eaLnBrk="1" hangingPunct="1"/>
            <a:r>
              <a:rPr lang="en-US" dirty="0" smtClean="0"/>
              <a:t>The goal is honesty, transparency, and a genuine desire to see someone do well.  If someone sees that I’m working particularly intensely to mentor them that level of interest and investment speaks for itself.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28005"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26214691-4CF4-49E0-8946-424A3BE4297A}" type="slidenum">
              <a:rPr lang="en-US" sz="1300"/>
              <a:pPr algn="r" defTabSz="966702"/>
              <a:t>53</a:t>
            </a:fld>
            <a:endParaRPr 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D79D7B5-7974-4AE6-B15B-99EBD856EEBC}" type="slidenum">
              <a:rPr lang="en-US"/>
              <a:pPr/>
              <a:t>39</a:t>
            </a:fld>
            <a:endParaRPr lang="en-US"/>
          </a:p>
        </p:txBody>
      </p:sp>
      <p:sp>
        <p:nvSpPr>
          <p:cNvPr id="114691" name="Slide Image Placeholder 1"/>
          <p:cNvSpPr>
            <a:spLocks noGrp="1" noRot="1" noChangeAspect="1" noTextEdit="1"/>
          </p:cNvSpPr>
          <p:nvPr>
            <p:ph type="sldImg"/>
          </p:nvPr>
        </p:nvSpPr>
        <p:spPr>
          <a:ln/>
        </p:spPr>
      </p:sp>
      <p:sp>
        <p:nvSpPr>
          <p:cNvPr id="114692" name="Notes Placeholder 2"/>
          <p:cNvSpPr>
            <a:spLocks noGrp="1"/>
          </p:cNvSpPr>
          <p:nvPr>
            <p:ph type="body" idx="1"/>
          </p:nvPr>
        </p:nvSpPr>
        <p:spPr>
          <a:noFill/>
          <a:ln/>
        </p:spPr>
        <p:txBody>
          <a:bodyPr/>
          <a:lstStyle/>
          <a:p>
            <a:pPr eaLnBrk="1" hangingPunct="1"/>
            <a:endParaRPr lang="en-US" dirty="0" smtClean="0"/>
          </a:p>
        </p:txBody>
      </p:sp>
      <p:sp>
        <p:nvSpPr>
          <p:cNvPr id="114693"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BBCBBA9B-824A-4D92-AD61-6171B04E7A06}" type="slidenum">
              <a:rPr lang="en-US" sz="1300"/>
              <a:pPr algn="r" defTabSz="966702"/>
              <a:t>39</a:t>
            </a:fld>
            <a:endParaRPr lang="en-US"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757065C4-2569-4285-A3A0-26009B93D1D9}" type="slidenum">
              <a:rPr lang="en-US"/>
              <a:pPr/>
              <a:t>40</a:t>
            </a:fld>
            <a:endParaRPr lang="en-US"/>
          </a:p>
        </p:txBody>
      </p:sp>
      <p:sp>
        <p:nvSpPr>
          <p:cNvPr id="115715" name="Slide Image Placeholder 1"/>
          <p:cNvSpPr>
            <a:spLocks noGrp="1" noRot="1" noChangeAspect="1" noTextEdit="1"/>
          </p:cNvSpPr>
          <p:nvPr>
            <p:ph type="sldImg"/>
          </p:nvPr>
        </p:nvSpPr>
        <p:spPr>
          <a:ln/>
        </p:spPr>
      </p:sp>
      <p:sp>
        <p:nvSpPr>
          <p:cNvPr id="115716" name="Notes Placeholder 2"/>
          <p:cNvSpPr>
            <a:spLocks noGrp="1"/>
          </p:cNvSpPr>
          <p:nvPr>
            <p:ph type="body" idx="1"/>
          </p:nvPr>
        </p:nvSpPr>
        <p:spPr>
          <a:noFill/>
          <a:ln/>
        </p:spPr>
        <p:txBody>
          <a:bodyPr/>
          <a:lstStyle/>
          <a:p>
            <a:pPr eaLnBrk="1" hangingPunct="1"/>
            <a:endParaRPr lang="en-US" dirty="0" smtClean="0"/>
          </a:p>
        </p:txBody>
      </p:sp>
      <p:sp>
        <p:nvSpPr>
          <p:cNvPr id="115717"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C5CD1BBF-09C7-4205-95E7-40058E860787}" type="slidenum">
              <a:rPr lang="en-US" sz="1300"/>
              <a:pPr algn="r" defTabSz="966702"/>
              <a:t>40</a:t>
            </a:fld>
            <a:endParaRPr lang="en-US"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E88E88B-9531-4EC8-997F-A92CD7D1A3B5}" type="slidenum">
              <a:rPr lang="en-US"/>
              <a:pPr/>
              <a:t>41</a:t>
            </a:fld>
            <a:endParaRPr lang="en-US"/>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p:spPr>
        <p:txBody>
          <a:bodyPr/>
          <a:lstStyle/>
          <a:p>
            <a:pPr eaLnBrk="1" hangingPunct="1"/>
            <a:endParaRPr lang="en-US" dirty="0" smtClean="0"/>
          </a:p>
        </p:txBody>
      </p:sp>
      <p:sp>
        <p:nvSpPr>
          <p:cNvPr id="116741"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CAE47532-190F-4760-8DF8-7D5E54C434BE}" type="slidenum">
              <a:rPr lang="en-US" sz="1300"/>
              <a:pPr algn="r" defTabSz="966702"/>
              <a:t>41</a:t>
            </a:fld>
            <a:endParaRPr lang="en-US"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DFD52F1-047B-4115-842F-0B45C956C139}" type="slidenum">
              <a:rPr lang="en-US"/>
              <a:pPr/>
              <a:t>42</a:t>
            </a:fld>
            <a:endParaRPr lang="en-US"/>
          </a:p>
        </p:txBody>
      </p:sp>
      <p:sp>
        <p:nvSpPr>
          <p:cNvPr id="117763"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a:noFill/>
          <a:ln/>
        </p:spPr>
        <p:txBody>
          <a:bodyPr/>
          <a:lstStyle/>
          <a:p>
            <a:pPr eaLnBrk="1" hangingPunct="1"/>
            <a:endParaRPr lang="en-US" dirty="0" smtClean="0"/>
          </a:p>
        </p:txBody>
      </p:sp>
      <p:sp>
        <p:nvSpPr>
          <p:cNvPr id="117765"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6FA22D69-704B-44E9-9D7C-834B89EFDE32}" type="slidenum">
              <a:rPr lang="en-US" sz="1300"/>
              <a:pPr algn="r" defTabSz="966702"/>
              <a:t>42</a:t>
            </a:fld>
            <a:endParaRPr lang="en-US"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54C96F9-E2B2-45F3-A6B6-1247D3072683}" type="slidenum">
              <a:rPr lang="en-US"/>
              <a:pPr/>
              <a:t>43</a:t>
            </a:fld>
            <a:endParaRPr lang="en-US"/>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The best days of interview season for me are when I feel I can facilitate an applicant doing a great job on the most difficult question they can handle.  I suspect this is the best operating curve performance possible.</a:t>
            </a:r>
          </a:p>
          <a:p>
            <a:pPr eaLnBrk="1" hangingPunct="1"/>
            <a:endParaRPr lang="en-US" dirty="0" smtClean="0"/>
          </a:p>
        </p:txBody>
      </p:sp>
      <p:sp>
        <p:nvSpPr>
          <p:cNvPr id="118789"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20D7D227-9D83-4392-861E-2B7757951CEF}" type="slidenum">
              <a:rPr lang="en-US" sz="1300"/>
              <a:pPr algn="r" defTabSz="966702"/>
              <a:t>43</a:t>
            </a:fld>
            <a:endParaRPr lang="en-US"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A5C59F3-4C3F-43F2-B6C1-7642B206755F}" type="slidenum">
              <a:rPr lang="en-US"/>
              <a:pPr/>
              <a:t>44</a:t>
            </a:fld>
            <a:endParaRPr lang="en-US"/>
          </a:p>
        </p:txBody>
      </p:sp>
      <p:sp>
        <p:nvSpPr>
          <p:cNvPr id="119811" name="Slide Image Placeholder 1"/>
          <p:cNvSpPr>
            <a:spLocks noGrp="1" noRot="1" noChangeAspect="1" noTextEdit="1"/>
          </p:cNvSpPr>
          <p:nvPr>
            <p:ph type="sldImg"/>
          </p:nvPr>
        </p:nvSpPr>
        <p:spPr>
          <a:ln/>
        </p:spPr>
      </p:sp>
      <p:sp>
        <p:nvSpPr>
          <p:cNvPr id="119812" name="Notes Placeholder 2"/>
          <p:cNvSpPr>
            <a:spLocks noGrp="1"/>
          </p:cNvSpPr>
          <p:nvPr>
            <p:ph type="body" idx="1"/>
          </p:nvPr>
        </p:nvSpPr>
        <p:spPr>
          <a:noFill/>
          <a:ln/>
        </p:spPr>
        <p:txBody>
          <a:bodyPr/>
          <a:lstStyle/>
          <a:p>
            <a:pPr eaLnBrk="1" hangingPunct="1"/>
            <a:endParaRPr lang="en-US" dirty="0" smtClean="0"/>
          </a:p>
        </p:txBody>
      </p:sp>
      <p:sp>
        <p:nvSpPr>
          <p:cNvPr id="119813"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917D030E-F8ED-4DFB-972F-455E49628F50}" type="slidenum">
              <a:rPr lang="en-US" sz="1300"/>
              <a:pPr algn="r" defTabSz="966702"/>
              <a:t>44</a:t>
            </a:fld>
            <a:endParaRPr lang="en-US"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B2E3A0F-FF47-496F-AA19-E9DB9F54D849}" type="slidenum">
              <a:rPr lang="en-US"/>
              <a:pPr/>
              <a:t>45</a:t>
            </a:fld>
            <a:endParaRPr lang="en-US"/>
          </a:p>
        </p:txBody>
      </p:sp>
      <p:sp>
        <p:nvSpPr>
          <p:cNvPr id="120835" name="Slide Image Placeholder 1"/>
          <p:cNvSpPr>
            <a:spLocks noGrp="1" noRot="1" noChangeAspect="1" noTextEdit="1"/>
          </p:cNvSpPr>
          <p:nvPr>
            <p:ph type="sldImg"/>
          </p:nvPr>
        </p:nvSpPr>
        <p:spPr>
          <a:ln/>
        </p:spPr>
      </p:sp>
      <p:sp>
        <p:nvSpPr>
          <p:cNvPr id="120836" name="Notes Placeholder 2"/>
          <p:cNvSpPr>
            <a:spLocks noGrp="1"/>
          </p:cNvSpPr>
          <p:nvPr>
            <p:ph type="body" idx="1"/>
          </p:nvPr>
        </p:nvSpPr>
        <p:spPr>
          <a:noFill/>
          <a:ln/>
        </p:spPr>
        <p:txBody>
          <a:bodyPr/>
          <a:lstStyle/>
          <a:p>
            <a:pPr eaLnBrk="1" hangingPunct="1"/>
            <a:endParaRPr lang="en-US" dirty="0" smtClean="0"/>
          </a:p>
        </p:txBody>
      </p:sp>
      <p:sp>
        <p:nvSpPr>
          <p:cNvPr id="120837"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51B8B298-D9EC-4A6C-B435-559DEEAE7491}" type="slidenum">
              <a:rPr lang="en-US" sz="1300"/>
              <a:pPr algn="r" defTabSz="966702"/>
              <a:t>45</a:t>
            </a:fld>
            <a:endParaRPr lang="en-US"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35BDFCE-BAA0-4A95-A148-DD4F12526F7F}" type="slidenum">
              <a:rPr lang="en-US"/>
              <a:pPr/>
              <a:t>51</a:t>
            </a:fld>
            <a:endParaRPr lang="en-US"/>
          </a:p>
        </p:txBody>
      </p:sp>
      <p:sp>
        <p:nvSpPr>
          <p:cNvPr id="125955" name="Slide Image Placeholder 1"/>
          <p:cNvSpPr>
            <a:spLocks noGrp="1" noRot="1" noChangeAspect="1" noTextEdit="1"/>
          </p:cNvSpPr>
          <p:nvPr>
            <p:ph type="sldImg"/>
          </p:nvPr>
        </p:nvSpPr>
        <p:spPr>
          <a:ln/>
        </p:spPr>
      </p:sp>
      <p:sp>
        <p:nvSpPr>
          <p:cNvPr id="125956" name="Notes Placeholder 2"/>
          <p:cNvSpPr>
            <a:spLocks noGrp="1"/>
          </p:cNvSpPr>
          <p:nvPr>
            <p:ph type="body" idx="1"/>
          </p:nvPr>
        </p:nvSpPr>
        <p:spPr>
          <a:noFill/>
          <a:ln/>
        </p:spPr>
        <p:txBody>
          <a:bodyPr/>
          <a:lstStyle/>
          <a:p>
            <a:pPr eaLnBrk="1" hangingPunct="1"/>
            <a:r>
              <a:rPr lang="en-US" dirty="0" smtClean="0"/>
              <a:t>If I focus on the specifics of how I might be able to coach a given applicant, I find this offers me actionable information for another aspect of the selection process, that I find very challenging:</a:t>
            </a:r>
          </a:p>
          <a:p>
            <a:pPr eaLnBrk="1" hangingPunct="1"/>
            <a:endParaRPr lang="en-US" dirty="0" smtClean="0"/>
          </a:p>
          <a:p>
            <a:pPr eaLnBrk="1" hangingPunct="1"/>
            <a:r>
              <a:rPr lang="en-US" dirty="0" smtClean="0"/>
              <a:t>Appropriate Interview Etiquette and Post Interview Communications</a:t>
            </a:r>
          </a:p>
        </p:txBody>
      </p:sp>
      <p:sp>
        <p:nvSpPr>
          <p:cNvPr id="125957" name="Slide Number Placeholder 3"/>
          <p:cNvSpPr txBox="1">
            <a:spLocks noGrp="1"/>
          </p:cNvSpPr>
          <p:nvPr/>
        </p:nvSpPr>
        <p:spPr bwMode="auto">
          <a:xfrm>
            <a:off x="4143375" y="9120189"/>
            <a:ext cx="3170238" cy="479425"/>
          </a:xfrm>
          <a:prstGeom prst="rect">
            <a:avLst/>
          </a:prstGeom>
          <a:noFill/>
          <a:ln w="9525">
            <a:noFill/>
            <a:miter lim="800000"/>
            <a:headEnd/>
            <a:tailEnd/>
          </a:ln>
        </p:spPr>
        <p:txBody>
          <a:bodyPr lIns="96653" tIns="48326" rIns="96653" bIns="48326" anchor="b"/>
          <a:lstStyle/>
          <a:p>
            <a:pPr algn="r" defTabSz="966702"/>
            <a:fld id="{6BFC1E83-559F-4B03-ACF8-61A16AAAF014}" type="slidenum">
              <a:rPr lang="en-US" sz="1300"/>
              <a:pPr algn="r" defTabSz="966702"/>
              <a:t>51</a:t>
            </a:fld>
            <a:endParaRPr lang="en-US"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252DD-6A92-4FC5-B133-A1359C7FA3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D6CBD-4337-4151-A4BE-AB254A3A71E2}"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D9B07-950C-4B2C-A929-3D9E0542D8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D6CBD-4337-4151-A4BE-AB254A3A71E2}" type="datetimeFigureOut">
              <a:rPr lang="en-US" smtClean="0"/>
              <a:pPr/>
              <a:t>12/21/2010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D9B07-950C-4B2C-A929-3D9E0542D8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hyperlink" Target="http://blog.sironaconsulting.com/.a/6a00d8341c761a53ef0120a6330daf970b-pi" TargetMode="External"/><Relationship Id="rId1" Type="http://schemas.openxmlformats.org/officeDocument/2006/relationships/slideLayout" Target="../slideLayouts/slideLayout7.xml"/><Relationship Id="rId6" Type="http://schemas.openxmlformats.org/officeDocument/2006/relationships/hyperlink" Target="http://blog.sironaconsulting.com/.a/6a00d8341c761a53ef0120a689ad1c970c-pi" TargetMode="External"/><Relationship Id="rId5" Type="http://schemas.openxmlformats.org/officeDocument/2006/relationships/image" Target="../media/image2.gif"/><Relationship Id="rId4" Type="http://schemas.openxmlformats.org/officeDocument/2006/relationships/hyperlink" Target="http://blog.sironaconsulting.com/.a/6a00d8341c761a53ef0120a6330cbd970b-p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u="sng" dirty="0"/>
              <a:t>Effective Interview Strategies: Separating the Wheat from the Chaff,</a:t>
            </a:r>
            <a:endParaRPr lang="en-US" dirty="0"/>
          </a:p>
        </p:txBody>
      </p:sp>
      <p:sp>
        <p:nvSpPr>
          <p:cNvPr id="3" name="Subtitle 2"/>
          <p:cNvSpPr>
            <a:spLocks noGrp="1"/>
          </p:cNvSpPr>
          <p:nvPr>
            <p:ph type="subTitle" idx="1"/>
          </p:nvPr>
        </p:nvSpPr>
        <p:spPr/>
        <p:txBody>
          <a:bodyPr>
            <a:normAutofit fontScale="92500"/>
          </a:bodyPr>
          <a:lstStyle/>
          <a:p>
            <a:r>
              <a:rPr lang="en-US" dirty="0" smtClean="0"/>
              <a:t>Patrick Leavey, MD</a:t>
            </a:r>
          </a:p>
          <a:p>
            <a:r>
              <a:rPr lang="en-US" dirty="0" smtClean="0"/>
              <a:t>Pediatric Hematology/Oncology PD</a:t>
            </a:r>
          </a:p>
          <a:p>
            <a:r>
              <a:rPr lang="en-US" dirty="0" smtClean="0"/>
              <a:t>UT Southwestern Medical Center Dallas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normAutofit fontScale="90000"/>
          </a:bodyPr>
          <a:lstStyle/>
          <a:p>
            <a:r>
              <a:rPr lang="en-US" sz="4000"/>
              <a:t>Successful Recruitment: pre-workshop survey</a:t>
            </a:r>
          </a:p>
        </p:txBody>
      </p:sp>
      <p:pic>
        <p:nvPicPr>
          <p:cNvPr id="47109" name="Picture 5"/>
          <p:cNvPicPr>
            <a:picLocks noChangeAspect="1" noChangeArrowheads="1"/>
          </p:cNvPicPr>
          <p:nvPr/>
        </p:nvPicPr>
        <p:blipFill>
          <a:blip r:embed="rId2" cstate="print"/>
          <a:srcRect/>
          <a:stretch>
            <a:fillRect/>
          </a:stretch>
        </p:blipFill>
        <p:spPr bwMode="auto">
          <a:xfrm>
            <a:off x="58738" y="1957388"/>
            <a:ext cx="9026525" cy="3986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p:txBody>
          <a:bodyPr>
            <a:normAutofit fontScale="90000"/>
          </a:bodyPr>
          <a:lstStyle/>
          <a:p>
            <a:r>
              <a:rPr lang="en-US" sz="4000"/>
              <a:t>Successful Recruitment: pre-workshop survey</a:t>
            </a:r>
          </a:p>
        </p:txBody>
      </p:sp>
      <p:pic>
        <p:nvPicPr>
          <p:cNvPr id="50181" name="Picture 5"/>
          <p:cNvPicPr>
            <a:picLocks noChangeAspect="1" noChangeArrowheads="1"/>
          </p:cNvPicPr>
          <p:nvPr/>
        </p:nvPicPr>
        <p:blipFill>
          <a:blip r:embed="rId2" cstate="print"/>
          <a:srcRect/>
          <a:stretch>
            <a:fillRect/>
          </a:stretch>
        </p:blipFill>
        <p:spPr bwMode="auto">
          <a:xfrm>
            <a:off x="201613" y="1868488"/>
            <a:ext cx="8739187" cy="4608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z="4000"/>
              <a:t>Successful Recruitment: pre-workshop survey</a:t>
            </a:r>
          </a:p>
        </p:txBody>
      </p:sp>
      <p:pic>
        <p:nvPicPr>
          <p:cNvPr id="52228" name="Picture 4"/>
          <p:cNvPicPr>
            <a:picLocks noChangeAspect="1" noChangeArrowheads="1"/>
          </p:cNvPicPr>
          <p:nvPr/>
        </p:nvPicPr>
        <p:blipFill>
          <a:blip r:embed="rId2" cstate="print"/>
          <a:srcRect/>
          <a:stretch>
            <a:fillRect/>
          </a:stretch>
        </p:blipFill>
        <p:spPr bwMode="auto">
          <a:xfrm>
            <a:off x="1425575" y="1524000"/>
            <a:ext cx="6270625" cy="512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normAutofit fontScale="90000"/>
          </a:bodyPr>
          <a:lstStyle/>
          <a:p>
            <a:r>
              <a:rPr lang="en-US" sz="4000"/>
              <a:t>Successful Recruitment: pre-workshop survey</a:t>
            </a:r>
          </a:p>
        </p:txBody>
      </p:sp>
      <p:pic>
        <p:nvPicPr>
          <p:cNvPr id="54277" name="Picture 5"/>
          <p:cNvPicPr>
            <a:picLocks noChangeAspect="1" noChangeArrowheads="1"/>
          </p:cNvPicPr>
          <p:nvPr/>
        </p:nvPicPr>
        <p:blipFill>
          <a:blip r:embed="rId2" cstate="print"/>
          <a:srcRect/>
          <a:stretch>
            <a:fillRect/>
          </a:stretch>
        </p:blipFill>
        <p:spPr bwMode="auto">
          <a:xfrm>
            <a:off x="0" y="1885950"/>
            <a:ext cx="9144000" cy="413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2000"/>
              <a:t>APPD/PAS_What are the most important traits you would like to see in fellows? Please indicate the level of importance of the following suggested traits (or add to the list as appropriate)</a:t>
            </a:r>
          </a:p>
        </p:txBody>
      </p:sp>
      <p:graphicFrame>
        <p:nvGraphicFramePr>
          <p:cNvPr id="67588" name="Object 4"/>
          <p:cNvGraphicFramePr>
            <a:graphicFrameLocks noChangeAspect="1"/>
          </p:cNvGraphicFramePr>
          <p:nvPr>
            <p:ph sz="half" idx="4294967295"/>
          </p:nvPr>
        </p:nvGraphicFramePr>
        <p:xfrm>
          <a:off x="228600" y="1489075"/>
          <a:ext cx="8686800" cy="5064125"/>
        </p:xfrm>
        <a:graphic>
          <a:graphicData uri="http://schemas.openxmlformats.org/presentationml/2006/ole">
            <p:oleObj spid="_x0000_s1026" name="Chart" r:id="rId3" imgW="7307580" imgH="4259580" progId="Excel.Sheet.8">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000" dirty="0" err="1"/>
              <a:t>ASPHO_What</a:t>
            </a:r>
            <a:r>
              <a:rPr lang="en-US" sz="2000" dirty="0"/>
              <a:t> are the most important traits you would like to see in fellows? Please indicate the level of importance of the following suggested traits (or add to the list as appropriate)</a:t>
            </a:r>
          </a:p>
        </p:txBody>
      </p:sp>
      <p:graphicFrame>
        <p:nvGraphicFramePr>
          <p:cNvPr id="68611" name="Object 3"/>
          <p:cNvGraphicFramePr>
            <a:graphicFrameLocks noChangeAspect="1"/>
          </p:cNvGraphicFramePr>
          <p:nvPr>
            <p:ph idx="1"/>
          </p:nvPr>
        </p:nvGraphicFramePr>
        <p:xfrm>
          <a:off x="762000" y="1363663"/>
          <a:ext cx="7848600" cy="5360987"/>
        </p:xfrm>
        <a:graphic>
          <a:graphicData uri="http://schemas.openxmlformats.org/presentationml/2006/ole">
            <p:oleObj spid="_x0000_s2050" name="Chart" r:id="rId3" imgW="7117080" imgH="4861560" progId="Excel.Shee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smtClean="0"/>
              <a:t>ASH_What</a:t>
            </a:r>
            <a:r>
              <a:rPr lang="en-US" sz="2400" dirty="0" smtClean="0"/>
              <a:t> are the most important traits you would like to see in fellows? Please indicate the level of importance of the following suggested traits (or add to the list as appropriate)</a:t>
            </a:r>
            <a:endParaRPr lang="en-US" sz="2400" dirty="0"/>
          </a:p>
        </p:txBody>
      </p:sp>
      <p:graphicFrame>
        <p:nvGraphicFramePr>
          <p:cNvPr id="6" name="Content Placeholder 5"/>
          <p:cNvGraphicFramePr>
            <a:graphicFrameLocks noGrp="1"/>
          </p:cNvGraphicFramePr>
          <p:nvPr>
            <p:ph idx="1"/>
          </p:nvPr>
        </p:nvGraphicFramePr>
        <p:xfrm>
          <a:off x="152400" y="1600200"/>
          <a:ext cx="85344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Surveys</a:t>
            </a:r>
            <a:endParaRPr lang="en-US" dirty="0"/>
          </a:p>
        </p:txBody>
      </p:sp>
      <p:sp>
        <p:nvSpPr>
          <p:cNvPr id="3" name="Content Placeholder 2"/>
          <p:cNvSpPr>
            <a:spLocks noGrp="1"/>
          </p:cNvSpPr>
          <p:nvPr>
            <p:ph idx="1"/>
          </p:nvPr>
        </p:nvSpPr>
        <p:spPr/>
        <p:txBody>
          <a:bodyPr/>
          <a:lstStyle/>
          <a:p>
            <a:r>
              <a:rPr lang="en-US" dirty="0" smtClean="0"/>
              <a:t>3 most consistent and important traits</a:t>
            </a:r>
          </a:p>
          <a:p>
            <a:pPr lvl="1"/>
            <a:r>
              <a:rPr lang="en-US" dirty="0" smtClean="0"/>
              <a:t>Team orientated</a:t>
            </a:r>
          </a:p>
          <a:p>
            <a:pPr lvl="1"/>
            <a:r>
              <a:rPr lang="en-US" dirty="0" smtClean="0"/>
              <a:t>Communication skills</a:t>
            </a:r>
          </a:p>
          <a:p>
            <a:pPr lvl="1"/>
            <a:r>
              <a:rPr lang="en-US" dirty="0" smtClean="0"/>
              <a:t>Good fit</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NRMP results 2006-2010</a:t>
            </a:r>
          </a:p>
          <a:p>
            <a:r>
              <a:rPr lang="en-US" dirty="0" smtClean="0">
                <a:solidFill>
                  <a:schemeClr val="bg1">
                    <a:lumMod val="65000"/>
                  </a:schemeClr>
                </a:solidFill>
              </a:rPr>
              <a:t>Survey results</a:t>
            </a:r>
          </a:p>
          <a:p>
            <a:r>
              <a:rPr lang="en-US" dirty="0" smtClean="0"/>
              <a:t>Interview strategies</a:t>
            </a:r>
          </a:p>
          <a:p>
            <a:pPr lvl="1"/>
            <a:r>
              <a:rPr lang="en-US" dirty="0" smtClean="0"/>
              <a:t>Pediatric residency recruitment – experience at one large program</a:t>
            </a:r>
          </a:p>
          <a:p>
            <a:pPr lvl="1"/>
            <a:r>
              <a:rPr lang="en-US" dirty="0" smtClean="0"/>
              <a:t>Interview questions</a:t>
            </a:r>
          </a:p>
          <a:p>
            <a:r>
              <a:rPr lang="en-US" dirty="0" smtClean="0"/>
              <a:t>Program improvement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of the interview in Pediatric Residency Selection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Pediatric residency selection at CHOP</a:t>
            </a:r>
          </a:p>
          <a:p>
            <a:pPr lvl="1"/>
            <a:r>
              <a:rPr lang="en-US" dirty="0" smtClean="0"/>
              <a:t>n = 935; Years = 1999-2002; ~ 300 interviews/year</a:t>
            </a:r>
          </a:p>
          <a:p>
            <a:pPr lvl="1"/>
            <a:r>
              <a:rPr lang="en-US" dirty="0" smtClean="0"/>
              <a:t>Selection</a:t>
            </a:r>
          </a:p>
          <a:p>
            <a:pPr lvl="2"/>
            <a:r>
              <a:rPr lang="en-US" dirty="0" smtClean="0"/>
              <a:t>Academic record; Deans letter; USMLE; CV; LOR</a:t>
            </a:r>
          </a:p>
          <a:p>
            <a:pPr lvl="3"/>
            <a:r>
              <a:rPr lang="en-US" dirty="0" smtClean="0"/>
              <a:t>Notes of significant research or extracurricular activities</a:t>
            </a:r>
          </a:p>
          <a:p>
            <a:pPr lvl="1"/>
            <a:r>
              <a:rPr lang="en-US" dirty="0" smtClean="0"/>
              <a:t>Interview</a:t>
            </a:r>
          </a:p>
          <a:p>
            <a:pPr lvl="2"/>
            <a:r>
              <a:rPr lang="en-US" dirty="0" smtClean="0"/>
              <a:t>2 faculty, one blinded (CV and PS only)</a:t>
            </a:r>
          </a:p>
          <a:p>
            <a:pPr lvl="2"/>
            <a:r>
              <a:rPr lang="en-US" dirty="0" smtClean="0"/>
              <a:t>Interview score based on</a:t>
            </a:r>
          </a:p>
          <a:p>
            <a:pPr lvl="3"/>
            <a:r>
              <a:rPr lang="en-US" dirty="0" smtClean="0"/>
              <a:t>Personal characteristics (communication, attention to detail, emotional stability), maturity, warmth, enthusiasm and conscientiousness; </a:t>
            </a:r>
          </a:p>
          <a:p>
            <a:pPr lvl="3"/>
            <a:r>
              <a:rPr lang="en-US" dirty="0" smtClean="0"/>
              <a:t>unique positives and negatives</a:t>
            </a:r>
          </a:p>
          <a:p>
            <a:pPr lvl="1"/>
            <a:r>
              <a:rPr lang="en-US" dirty="0" smtClean="0"/>
              <a:t>Ranking</a:t>
            </a:r>
          </a:p>
          <a:p>
            <a:pPr lvl="2"/>
            <a:r>
              <a:rPr lang="en-US" dirty="0" smtClean="0"/>
              <a:t>Applicant presented by non-blinded interviewer</a:t>
            </a:r>
          </a:p>
          <a:p>
            <a:pPr lvl="3"/>
            <a:r>
              <a:rPr lang="en-US" dirty="0" smtClean="0"/>
              <a:t>House staff feedback solicited</a:t>
            </a:r>
            <a:endParaRPr lang="en-US" dirty="0"/>
          </a:p>
        </p:txBody>
      </p:sp>
      <p:sp>
        <p:nvSpPr>
          <p:cNvPr id="4" name="Footer Placeholder 3"/>
          <p:cNvSpPr>
            <a:spLocks noGrp="1"/>
          </p:cNvSpPr>
          <p:nvPr>
            <p:ph type="ftr" sz="quarter" idx="11"/>
          </p:nvPr>
        </p:nvSpPr>
        <p:spPr/>
        <p:txBody>
          <a:bodyPr/>
          <a:lstStyle/>
          <a:p>
            <a:r>
              <a:rPr lang="en-US" dirty="0" smtClean="0"/>
              <a:t>Swanson WS; Ambulatory Pediatrics; 2005</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81200" y="152400"/>
            <a:ext cx="5410200" cy="990600"/>
          </a:xfrm>
          <a:prstGeom prst="rect">
            <a:avLst/>
          </a:prstGeom>
        </p:spPr>
        <p:txBody>
          <a:bodyPr anchor="ctr">
            <a:normAutofit/>
          </a:bodyPr>
          <a:lstStyle/>
          <a:p>
            <a:pPr algn="ctr" fontAlgn="auto">
              <a:spcAft>
                <a:spcPts val="0"/>
              </a:spcAft>
              <a:defRPr/>
            </a:pPr>
            <a:r>
              <a:rPr lang="en-US" sz="2800" dirty="0">
                <a:latin typeface="+mj-lt"/>
                <a:ea typeface="+mj-ea"/>
                <a:cs typeface="+mj-cs"/>
              </a:rPr>
              <a:t>Disclosures for </a:t>
            </a:r>
            <a:r>
              <a:rPr lang="en-US" sz="2800" b="1" dirty="0" smtClean="0">
                <a:latin typeface="+mj-lt"/>
                <a:ea typeface="+mj-ea"/>
                <a:cs typeface="+mj-cs"/>
              </a:rPr>
              <a:t>Patrick Leavey, M.D.</a:t>
            </a:r>
            <a:endParaRPr lang="en-US" sz="2800" b="1" dirty="0">
              <a:latin typeface="+mj-lt"/>
              <a:ea typeface="+mj-ea"/>
              <a:cs typeface="+mj-cs"/>
            </a:endParaRPr>
          </a:p>
        </p:txBody>
      </p:sp>
      <p:graphicFrame>
        <p:nvGraphicFramePr>
          <p:cNvPr id="6" name="Group 4"/>
          <p:cNvGraphicFramePr>
            <a:graphicFrameLocks/>
          </p:cNvGraphicFramePr>
          <p:nvPr/>
        </p:nvGraphicFramePr>
        <p:xfrm>
          <a:off x="990600" y="1471613"/>
          <a:ext cx="7315200" cy="5111496"/>
        </p:xfrm>
        <a:graphic>
          <a:graphicData uri="http://schemas.openxmlformats.org/drawingml/2006/table">
            <a:tbl>
              <a:tblPr/>
              <a:tblGrid>
                <a:gridCol w="2819400"/>
                <a:gridCol w="4495800"/>
              </a:tblGrid>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Employment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Consultancy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rPr>
                        <a:t>Pfizer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Equity Ownership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Research Funding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600" b="1" i="0" u="none" strike="noStrike" cap="none" normalizeH="0" baseline="0" dirty="0" smtClean="0">
                          <a:ln>
                            <a:noFill/>
                          </a:ln>
                          <a:solidFill>
                            <a:schemeClr val="tx1"/>
                          </a:solidFill>
                          <a:effectLst/>
                          <a:latin typeface="Arial" charset="0"/>
                        </a:rPr>
                        <a:t>Pfizer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Honoraria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Patents &amp; Royalties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cap="none" normalizeH="0" baseline="0" dirty="0" smtClean="0">
                          <a:ln>
                            <a:noFill/>
                          </a:ln>
                          <a:solidFill>
                            <a:schemeClr val="tx1"/>
                          </a:solidFill>
                          <a:effectLst/>
                          <a:latin typeface="Arial" charset="0"/>
                        </a:rPr>
                        <a:t>Speakers Bureau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Membership on Board of Directors/Advisory Committee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2920">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500" b="1" i="0" u="none" strike="noStrike" kern="1200" cap="none" normalizeH="0" baseline="0" dirty="0" smtClean="0">
                          <a:ln>
                            <a:noFill/>
                          </a:ln>
                          <a:solidFill>
                            <a:schemeClr val="tx1"/>
                          </a:solidFill>
                          <a:effectLst/>
                          <a:latin typeface="Arial" charset="0"/>
                          <a:ea typeface="+mn-ea"/>
                          <a:cs typeface="+mn-cs"/>
                        </a:rPr>
                        <a:t>Other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216">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r>
                        <a:rPr kumimoji="0" lang="en-US" sz="1200" b="1" i="0" u="none" strike="noStrike" cap="none" normalizeH="0" baseline="0" dirty="0" smtClean="0">
                          <a:ln>
                            <a:noFill/>
                          </a:ln>
                          <a:solidFill>
                            <a:schemeClr val="tx1"/>
                          </a:solidFill>
                          <a:effectLst/>
                          <a:latin typeface="Arial" charset="0"/>
                        </a:rPr>
                        <a:t>Presentation includes a description of the following off-label use of a drug or medical device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30000"/>
                        </a:spcBef>
                        <a:spcAft>
                          <a:spcPct val="0"/>
                        </a:spcAft>
                        <a:buClrTx/>
                        <a:buSzPct val="100000"/>
                        <a:buFontTx/>
                        <a:buNone/>
                        <a:tabLst/>
                      </a:pPr>
                      <a:endParaRPr kumimoji="0" lang="en-US" sz="16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86" name="Text Box 30"/>
          <p:cNvSpPr txBox="1">
            <a:spLocks noChangeArrowheads="1"/>
          </p:cNvSpPr>
          <p:nvPr/>
        </p:nvSpPr>
        <p:spPr bwMode="auto">
          <a:xfrm>
            <a:off x="457200" y="1073150"/>
            <a:ext cx="8229600" cy="246063"/>
          </a:xfrm>
          <a:prstGeom prst="rect">
            <a:avLst/>
          </a:prstGeom>
          <a:noFill/>
          <a:ln w="9525">
            <a:noFill/>
            <a:miter lim="800000"/>
            <a:headEnd/>
            <a:tailEnd/>
          </a:ln>
        </p:spPr>
        <p:txBody>
          <a:bodyPr lIns="0" tIns="0" rIns="0" bIns="0">
            <a:spAutoFit/>
          </a:bodyPr>
          <a:lstStyle/>
          <a:p>
            <a:pPr>
              <a:spcBef>
                <a:spcPct val="50000"/>
              </a:spcBef>
            </a:pPr>
            <a:r>
              <a:rPr lang="en-GB" sz="1600" i="1">
                <a:latin typeface="Arial Narrow" pitchFamily="34" charset="0"/>
              </a:rPr>
              <a:t>           In compliance with ACCME policy, ASH requires the following disclosures to the session audience: </a:t>
            </a:r>
          </a:p>
        </p:txBody>
      </p:sp>
      <p:sp>
        <p:nvSpPr>
          <p:cNvPr id="2087" name="Text Box 31"/>
          <p:cNvSpPr txBox="1">
            <a:spLocks noChangeArrowheads="1"/>
          </p:cNvSpPr>
          <p:nvPr/>
        </p:nvSpPr>
        <p:spPr bwMode="auto">
          <a:xfrm rot="-5400000">
            <a:off x="6881813" y="3481388"/>
            <a:ext cx="3887787" cy="274637"/>
          </a:xfrm>
          <a:prstGeom prst="rect">
            <a:avLst/>
          </a:prstGeom>
          <a:noFill/>
          <a:ln w="9525">
            <a:noFill/>
            <a:miter lim="800000"/>
            <a:headEnd/>
            <a:tailEnd/>
          </a:ln>
        </p:spPr>
        <p:txBody>
          <a:bodyPr>
            <a:spAutoFit/>
          </a:bodyPr>
          <a:lstStyle/>
          <a:p>
            <a:r>
              <a:rPr lang="en-US" sz="1200">
                <a:solidFill>
                  <a:srgbClr val="808080"/>
                </a:solidFill>
                <a:latin typeface="Arial Narrow" pitchFamily="34" charset="0"/>
              </a:rPr>
              <a:t>52</a:t>
            </a:r>
            <a:r>
              <a:rPr lang="en-US" sz="1200" baseline="30000">
                <a:solidFill>
                  <a:srgbClr val="808080"/>
                </a:solidFill>
                <a:latin typeface="Arial Narrow" pitchFamily="34" charset="0"/>
              </a:rPr>
              <a:t>nd</a:t>
            </a:r>
            <a:r>
              <a:rPr lang="en-US" sz="1200">
                <a:solidFill>
                  <a:srgbClr val="808080"/>
                </a:solidFill>
                <a:latin typeface="Arial Narrow" pitchFamily="34" charset="0"/>
              </a:rPr>
              <a:t> ASH Annual Meeting ♦ Orlando, FL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impact of the interview in Pediatric Residency Selection</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3505200"/>
                <a:gridCol w="3048000"/>
                <a:gridCol w="1676400"/>
              </a:tblGrid>
              <a:tr h="370840">
                <a:tc>
                  <a:txBody>
                    <a:bodyPr/>
                    <a:lstStyle/>
                    <a:p>
                      <a:endParaRPr lang="en-US" dirty="0"/>
                    </a:p>
                  </a:txBody>
                  <a:tcPr/>
                </a:tc>
                <a:tc>
                  <a:txBody>
                    <a:bodyPr/>
                    <a:lstStyle/>
                    <a:p>
                      <a:pPr algn="ctr"/>
                      <a:r>
                        <a:rPr lang="en-US" dirty="0" smtClean="0"/>
                        <a:t>Correlation to USMLE Step I</a:t>
                      </a:r>
                      <a:endParaRPr lang="en-US" dirty="0"/>
                    </a:p>
                  </a:txBody>
                  <a:tcPr/>
                </a:tc>
                <a:tc>
                  <a:txBody>
                    <a:bodyPr/>
                    <a:lstStyle/>
                    <a:p>
                      <a:pPr algn="ctr"/>
                      <a:endParaRPr lang="en-US"/>
                    </a:p>
                  </a:txBody>
                  <a:tcPr/>
                </a:tc>
              </a:tr>
              <a:tr h="370840">
                <a:tc>
                  <a:txBody>
                    <a:bodyPr/>
                    <a:lstStyle/>
                    <a:p>
                      <a:r>
                        <a:rPr lang="en-US" dirty="0" smtClean="0"/>
                        <a:t>Blinded interviewer score</a:t>
                      </a:r>
                      <a:endParaRPr lang="en-US" dirty="0"/>
                    </a:p>
                  </a:txBody>
                  <a:tcPr/>
                </a:tc>
                <a:tc>
                  <a:txBody>
                    <a:bodyPr/>
                    <a:lstStyle/>
                    <a:p>
                      <a:pPr algn="ctr"/>
                      <a:r>
                        <a:rPr lang="en-US" dirty="0" smtClean="0"/>
                        <a:t>No correlation seen</a:t>
                      </a:r>
                      <a:endParaRPr lang="en-US" dirty="0"/>
                    </a:p>
                  </a:txBody>
                  <a:tcPr/>
                </a:tc>
                <a:tc>
                  <a:txBody>
                    <a:bodyPr/>
                    <a:lstStyle/>
                    <a:p>
                      <a:pPr algn="ctr"/>
                      <a:endParaRPr lang="en-US" dirty="0"/>
                    </a:p>
                  </a:txBody>
                  <a:tcPr/>
                </a:tc>
              </a:tr>
              <a:tr h="370840">
                <a:tc>
                  <a:txBody>
                    <a:bodyPr/>
                    <a:lstStyle/>
                    <a:p>
                      <a:r>
                        <a:rPr lang="en-US" dirty="0" smtClean="0"/>
                        <a:t>Non-blinded interviewer score</a:t>
                      </a:r>
                      <a:endParaRPr lang="en-US" dirty="0"/>
                    </a:p>
                  </a:txBody>
                  <a:tcPr/>
                </a:tc>
                <a:tc>
                  <a:txBody>
                    <a:bodyPr/>
                    <a:lstStyle/>
                    <a:p>
                      <a:pPr algn="ctr"/>
                      <a:r>
                        <a:rPr lang="en-US" dirty="0" smtClean="0"/>
                        <a:t>r = -0.17</a:t>
                      </a:r>
                      <a:endParaRPr lang="en-US" dirty="0"/>
                    </a:p>
                  </a:txBody>
                  <a:tcPr/>
                </a:tc>
                <a:tc>
                  <a:txBody>
                    <a:bodyPr/>
                    <a:lstStyle/>
                    <a:p>
                      <a:pPr algn="ctr"/>
                      <a:r>
                        <a:rPr lang="en-US" dirty="0" smtClean="0"/>
                        <a:t>P &lt;</a:t>
                      </a:r>
                      <a:r>
                        <a:rPr lang="en-US" baseline="0" dirty="0" smtClean="0"/>
                        <a:t> 0.0005</a:t>
                      </a:r>
                      <a:endParaRPr lang="en-US" dirty="0"/>
                    </a:p>
                  </a:txBody>
                  <a:tcPr/>
                </a:tc>
              </a:tr>
              <a:tr h="370840">
                <a:tc>
                  <a:txBody>
                    <a:bodyPr/>
                    <a:lstStyle/>
                    <a:p>
                      <a:endParaRPr lang="en-US" dirty="0"/>
                    </a:p>
                  </a:txBody>
                  <a:tcPr/>
                </a:tc>
                <a:tc>
                  <a:txBody>
                    <a:bodyPr/>
                    <a:lstStyle/>
                    <a:p>
                      <a:pPr algn="ctr"/>
                      <a:r>
                        <a:rPr lang="en-US" b="1" u="sng" dirty="0" smtClean="0"/>
                        <a:t>Correlation</a:t>
                      </a:r>
                      <a:r>
                        <a:rPr lang="en-US" b="1" u="sng" baseline="0" dirty="0" smtClean="0"/>
                        <a:t> to final score</a:t>
                      </a:r>
                      <a:endParaRPr lang="en-US" b="1" u="sng" dirty="0"/>
                    </a:p>
                  </a:txBody>
                  <a:tcPr/>
                </a:tc>
                <a:tc>
                  <a:txBody>
                    <a:bodyPr/>
                    <a:lstStyle/>
                    <a:p>
                      <a:pPr algn="ctr"/>
                      <a:endParaRPr lang="en-US" dirty="0"/>
                    </a:p>
                  </a:txBody>
                  <a:tcPr/>
                </a:tc>
              </a:tr>
              <a:tr h="370840">
                <a:tc>
                  <a:txBody>
                    <a:bodyPr/>
                    <a:lstStyle/>
                    <a:p>
                      <a:r>
                        <a:rPr lang="en-US" dirty="0" smtClean="0"/>
                        <a:t>Step I scores and final score</a:t>
                      </a:r>
                      <a:endParaRPr lang="en-US" dirty="0"/>
                    </a:p>
                  </a:txBody>
                  <a:tcPr/>
                </a:tc>
                <a:tc>
                  <a:txBody>
                    <a:bodyPr/>
                    <a:lstStyle/>
                    <a:p>
                      <a:pPr algn="ctr"/>
                      <a:r>
                        <a:rPr lang="en-US" dirty="0" smtClean="0"/>
                        <a:t>r = -0.26</a:t>
                      </a:r>
                      <a:endParaRPr lang="en-US" dirty="0"/>
                    </a:p>
                  </a:txBody>
                  <a:tcPr/>
                </a:tc>
                <a:tc>
                  <a:txBody>
                    <a:bodyPr/>
                    <a:lstStyle/>
                    <a:p>
                      <a:pPr algn="ctr"/>
                      <a:r>
                        <a:rPr lang="en-US" dirty="0" smtClean="0"/>
                        <a:t>P &lt; 0.0005</a:t>
                      </a:r>
                      <a:endParaRPr lang="en-US" dirty="0"/>
                    </a:p>
                  </a:txBody>
                  <a:tcPr/>
                </a:tc>
              </a:tr>
            </a:tbl>
          </a:graphicData>
        </a:graphic>
      </p:graphicFrame>
      <p:sp>
        <p:nvSpPr>
          <p:cNvPr id="5" name="TextBox 4"/>
          <p:cNvSpPr txBox="1"/>
          <p:nvPr/>
        </p:nvSpPr>
        <p:spPr>
          <a:xfrm>
            <a:off x="457200" y="3581400"/>
            <a:ext cx="6019800" cy="276999"/>
          </a:xfrm>
          <a:prstGeom prst="rect">
            <a:avLst/>
          </a:prstGeom>
          <a:noFill/>
        </p:spPr>
        <p:txBody>
          <a:bodyPr wrap="square" rtlCol="0">
            <a:spAutoFit/>
          </a:bodyPr>
          <a:lstStyle/>
          <a:p>
            <a:r>
              <a:rPr lang="en-US" sz="1200" dirty="0" smtClean="0"/>
              <a:t>Negative correlation – higher USLME score correlates with better interview and final score</a:t>
            </a:r>
            <a:endParaRPr lang="en-US" sz="1200" dirty="0"/>
          </a:p>
        </p:txBody>
      </p:sp>
      <p:sp>
        <p:nvSpPr>
          <p:cNvPr id="6" name="TextBox 5"/>
          <p:cNvSpPr txBox="1"/>
          <p:nvPr/>
        </p:nvSpPr>
        <p:spPr>
          <a:xfrm>
            <a:off x="533400" y="4495800"/>
            <a:ext cx="5758884" cy="830997"/>
          </a:xfrm>
          <a:prstGeom prst="rect">
            <a:avLst/>
          </a:prstGeom>
          <a:noFill/>
        </p:spPr>
        <p:txBody>
          <a:bodyPr wrap="none" rtlCol="0">
            <a:spAutoFit/>
          </a:bodyPr>
          <a:lstStyle/>
          <a:p>
            <a:pPr marL="509588" indent="-509588">
              <a:buFont typeface="Arial" pitchFamily="34" charset="0"/>
              <a:buChar char="•"/>
            </a:pPr>
            <a:r>
              <a:rPr lang="en-US" sz="2400" dirty="0" smtClean="0"/>
              <a:t>Interview score was the most significant </a:t>
            </a:r>
          </a:p>
          <a:p>
            <a:pPr marL="509588" indent="-509588"/>
            <a:r>
              <a:rPr lang="en-US" sz="2400" dirty="0" smtClean="0"/>
              <a:t>	predictor of the final ranking score</a:t>
            </a:r>
            <a:endParaRPr lang="en-US" sz="2400" dirty="0"/>
          </a:p>
        </p:txBody>
      </p:sp>
      <p:sp>
        <p:nvSpPr>
          <p:cNvPr id="7" name="Footer Placeholder 6"/>
          <p:cNvSpPr>
            <a:spLocks noGrp="1"/>
          </p:cNvSpPr>
          <p:nvPr>
            <p:ph type="ftr" sz="quarter" idx="11"/>
          </p:nvPr>
        </p:nvSpPr>
        <p:spPr/>
        <p:txBody>
          <a:bodyPr/>
          <a:lstStyle/>
          <a:p>
            <a:r>
              <a:rPr lang="en-US" smtClean="0"/>
              <a:t>Swanson WS; Ambulatory Pediatrics; 2005</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impact of the interview in Pediatric Residency Selection -- Take home points:</a:t>
            </a:r>
            <a:endParaRPr lang="en-US" sz="3600" dirty="0"/>
          </a:p>
        </p:txBody>
      </p:sp>
      <p:sp>
        <p:nvSpPr>
          <p:cNvPr id="3" name="Content Placeholder 2"/>
          <p:cNvSpPr>
            <a:spLocks noGrp="1"/>
          </p:cNvSpPr>
          <p:nvPr>
            <p:ph idx="1"/>
          </p:nvPr>
        </p:nvSpPr>
        <p:spPr/>
        <p:txBody>
          <a:bodyPr>
            <a:normAutofit/>
          </a:bodyPr>
          <a:lstStyle/>
          <a:p>
            <a:pPr marL="514350" indent="-514350">
              <a:buNone/>
            </a:pPr>
            <a:r>
              <a:rPr lang="en-US" dirty="0" smtClean="0"/>
              <a:t>	USMLE scores may introduce BIAS in selection and interview</a:t>
            </a:r>
          </a:p>
          <a:p>
            <a:pPr marL="914400" lvl="1" indent="-514350">
              <a:buFont typeface="+mj-lt"/>
              <a:buAutoNum type="alphaUcPeriod"/>
            </a:pPr>
            <a:r>
              <a:rPr lang="en-US" dirty="0" smtClean="0"/>
              <a:t>No other consistent measure of academic merit across medical schools</a:t>
            </a:r>
          </a:p>
          <a:p>
            <a:pPr marL="914400" lvl="1" indent="-514350">
              <a:buFont typeface="+mj-lt"/>
              <a:buAutoNum type="alphaUcPeriod"/>
            </a:pPr>
            <a:r>
              <a:rPr lang="en-US" dirty="0" smtClean="0"/>
              <a:t>We like data and will continue to use as long as it is available (e.g. requests for in-training examination scores)</a:t>
            </a:r>
          </a:p>
          <a:p>
            <a:pPr marL="914400" lvl="1" indent="-514350">
              <a:buFont typeface="+mj-lt"/>
              <a:buAutoNum type="alphaUcPeriod"/>
            </a:pPr>
            <a:r>
              <a:rPr lang="en-US" dirty="0" smtClean="0"/>
              <a:t>Fallacy that higher scores imply higher clinical competence</a:t>
            </a:r>
            <a:endParaRPr lang="en-US" dirty="0"/>
          </a:p>
        </p:txBody>
      </p:sp>
      <p:sp>
        <p:nvSpPr>
          <p:cNvPr id="4" name="Footer Placeholder 3"/>
          <p:cNvSpPr>
            <a:spLocks noGrp="1"/>
          </p:cNvSpPr>
          <p:nvPr>
            <p:ph type="ftr" sz="quarter" idx="11"/>
          </p:nvPr>
        </p:nvSpPr>
        <p:spPr/>
        <p:txBody>
          <a:bodyPr/>
          <a:lstStyle/>
          <a:p>
            <a:r>
              <a:rPr lang="en-US" smtClean="0"/>
              <a:t>Swanson WS; Ambulatory Pediatrics; 2005</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impact of the interview in Pediatric Residency Selection -- Take home points:</a:t>
            </a:r>
            <a:endParaRPr lang="en-US" sz="3600" dirty="0"/>
          </a:p>
        </p:txBody>
      </p:sp>
      <p:sp>
        <p:nvSpPr>
          <p:cNvPr id="3" name="Content Placeholder 2"/>
          <p:cNvSpPr>
            <a:spLocks noGrp="1"/>
          </p:cNvSpPr>
          <p:nvPr>
            <p:ph idx="1"/>
          </p:nvPr>
        </p:nvSpPr>
        <p:spPr/>
        <p:txBody>
          <a:bodyPr>
            <a:normAutofit fontScale="85000" lnSpcReduction="20000"/>
          </a:bodyPr>
          <a:lstStyle/>
          <a:p>
            <a:pPr marL="509588" indent="-509588">
              <a:buNone/>
            </a:pPr>
            <a:r>
              <a:rPr lang="en-US" dirty="0" smtClean="0"/>
              <a:t>	Interview score is the most significant indicatory for final rank</a:t>
            </a:r>
          </a:p>
          <a:p>
            <a:pPr marL="909638" lvl="2" indent="-509588"/>
            <a:r>
              <a:rPr lang="en-US" sz="2800" dirty="0" smtClean="0"/>
              <a:t>Interview is a controlled environment with applicant and interviewer with ‘best-face’</a:t>
            </a:r>
          </a:p>
          <a:p>
            <a:pPr marL="909638" lvl="2" indent="-509588"/>
            <a:r>
              <a:rPr lang="en-US" sz="2800" dirty="0" smtClean="0"/>
              <a:t>Many (perhaps most) interviewers gain an instinctive impression only</a:t>
            </a:r>
          </a:p>
          <a:p>
            <a:pPr marL="909638" lvl="2" indent="-509588">
              <a:buNone/>
            </a:pPr>
            <a:r>
              <a:rPr lang="en-US" sz="3200" dirty="0" smtClean="0"/>
              <a:t>Halo Effect</a:t>
            </a:r>
          </a:p>
          <a:p>
            <a:pPr marL="909638" lvl="2" indent="-509588"/>
            <a:r>
              <a:rPr lang="en-US" sz="2800" dirty="0" smtClean="0"/>
              <a:t>Expectations are high for a non-blinded interviewer preparing for an interview with an AOA applicant – interview only to confirm already held beliefs</a:t>
            </a:r>
          </a:p>
          <a:p>
            <a:pPr marL="909638" lvl="2" indent="-509588"/>
            <a:r>
              <a:rPr lang="en-US" sz="2800" dirty="0" smtClean="0"/>
              <a:t>Expectations are low for a non-blinded interviewer preparing for an interview with an applicant with poor scores – interview only to confirm already held beliefs</a:t>
            </a:r>
          </a:p>
          <a:p>
            <a:pPr marL="509588" indent="-509588"/>
            <a:endParaRPr lang="en-US" dirty="0" smtClean="0"/>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Common Selection Problems!</a:t>
            </a:r>
          </a:p>
        </p:txBody>
      </p:sp>
      <p:sp>
        <p:nvSpPr>
          <p:cNvPr id="26627" name="Rectangle 3"/>
          <p:cNvSpPr>
            <a:spLocks noGrp="1" noChangeArrowheads="1"/>
          </p:cNvSpPr>
          <p:nvPr>
            <p:ph type="body" idx="1"/>
          </p:nvPr>
        </p:nvSpPr>
        <p:spPr/>
        <p:txBody>
          <a:bodyPr>
            <a:normAutofit/>
          </a:bodyPr>
          <a:lstStyle/>
          <a:p>
            <a:pPr eaLnBrk="1" hangingPunct="1">
              <a:lnSpc>
                <a:spcPct val="80000"/>
              </a:lnSpc>
            </a:pPr>
            <a:r>
              <a:rPr lang="en-US" sz="2800" dirty="0" smtClean="0"/>
              <a:t>Interviewers miss important information</a:t>
            </a:r>
          </a:p>
          <a:p>
            <a:pPr lvl="1" eaLnBrk="1" hangingPunct="1">
              <a:lnSpc>
                <a:spcPct val="80000"/>
              </a:lnSpc>
            </a:pPr>
            <a:r>
              <a:rPr lang="en-US" sz="2400" dirty="0" smtClean="0"/>
              <a:t>Focus on areas critical to job success</a:t>
            </a:r>
          </a:p>
          <a:p>
            <a:pPr eaLnBrk="1" hangingPunct="1">
              <a:lnSpc>
                <a:spcPct val="80000"/>
              </a:lnSpc>
            </a:pPr>
            <a:r>
              <a:rPr lang="en-US" sz="2800" dirty="0" smtClean="0"/>
              <a:t>Biases and stereotypes affect judgment</a:t>
            </a:r>
          </a:p>
          <a:p>
            <a:pPr lvl="1" eaLnBrk="1" hangingPunct="1">
              <a:lnSpc>
                <a:spcPct val="80000"/>
              </a:lnSpc>
            </a:pPr>
            <a:r>
              <a:rPr lang="en-US" sz="2400" dirty="0" smtClean="0"/>
              <a:t>Typical fellow!</a:t>
            </a:r>
          </a:p>
          <a:p>
            <a:pPr eaLnBrk="1" hangingPunct="1">
              <a:lnSpc>
                <a:spcPct val="80000"/>
              </a:lnSpc>
            </a:pPr>
            <a:r>
              <a:rPr lang="en-US" sz="2800" dirty="0" smtClean="0"/>
              <a:t>No note taking</a:t>
            </a:r>
          </a:p>
          <a:p>
            <a:pPr lvl="1" eaLnBrk="1" hangingPunct="1">
              <a:lnSpc>
                <a:spcPct val="80000"/>
              </a:lnSpc>
            </a:pPr>
            <a:r>
              <a:rPr lang="en-US" sz="2400" dirty="0" smtClean="0"/>
              <a:t>Remember the first and last</a:t>
            </a:r>
          </a:p>
          <a:p>
            <a:pPr eaLnBrk="1" hangingPunct="1">
              <a:lnSpc>
                <a:spcPct val="80000"/>
              </a:lnSpc>
            </a:pPr>
            <a:r>
              <a:rPr lang="en-US" sz="2800" dirty="0" smtClean="0"/>
              <a:t>Misinterpret information</a:t>
            </a:r>
          </a:p>
          <a:p>
            <a:pPr lvl="1" eaLnBrk="1" hangingPunct="1">
              <a:lnSpc>
                <a:spcPct val="80000"/>
              </a:lnSpc>
            </a:pPr>
            <a:r>
              <a:rPr lang="en-US" sz="2400" dirty="0" smtClean="0"/>
              <a:t>Amateur psychologist</a:t>
            </a:r>
          </a:p>
          <a:p>
            <a:pPr eaLnBrk="1" hangingPunct="1">
              <a:lnSpc>
                <a:spcPct val="80000"/>
              </a:lnSpc>
            </a:pPr>
            <a:r>
              <a:rPr lang="en-US" sz="2800" dirty="0" smtClean="0"/>
              <a:t>Snap decisions</a:t>
            </a:r>
          </a:p>
          <a:p>
            <a:pPr lvl="1" eaLnBrk="1" hangingPunct="1">
              <a:lnSpc>
                <a:spcPct val="80000"/>
              </a:lnSpc>
            </a:pPr>
            <a:r>
              <a:rPr lang="en-US" sz="2400" dirty="0" smtClean="0"/>
              <a:t>Great handshake!</a:t>
            </a:r>
          </a:p>
          <a:p>
            <a:pPr eaLnBrk="1" hangingPunct="1">
              <a:lnSpc>
                <a:spcPct val="80000"/>
              </a:lnSpc>
            </a:pPr>
            <a:r>
              <a:rPr lang="en-US" sz="2800" dirty="0" smtClean="0"/>
              <a:t>Pressure to fill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normAutofit/>
          </a:bodyPr>
          <a:lstStyle/>
          <a:p>
            <a:r>
              <a:rPr lang="en-US" dirty="0" smtClean="0"/>
              <a:t>Blinded, behavioral-based interviews and evaluations based on identified traits that are important to program:</a:t>
            </a:r>
          </a:p>
          <a:p>
            <a:pPr lvl="1"/>
            <a:r>
              <a:rPr lang="en-US" dirty="0" smtClean="0"/>
              <a:t>Survey: communication; team; organization; coping skills; goal orientated</a:t>
            </a:r>
          </a:p>
          <a:p>
            <a:pPr lvl="1"/>
            <a:r>
              <a:rPr lang="en-US" i="1" dirty="0" smtClean="0"/>
              <a:t>Fit</a:t>
            </a:r>
          </a:p>
          <a:p>
            <a:r>
              <a:rPr lang="en-US" dirty="0" smtClean="0"/>
              <a:t>Structured scoring system</a:t>
            </a:r>
          </a:p>
          <a:p>
            <a:r>
              <a:rPr lang="en-US" dirty="0" smtClean="0"/>
              <a:t>Interviewer training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eaLnBrk="1" hangingPunct="1"/>
            <a:r>
              <a:rPr lang="en-US" dirty="0" smtClean="0"/>
              <a:t>One programs experience </a:t>
            </a:r>
            <a:r>
              <a:rPr lang="en-US" dirty="0" smtClean="0">
                <a:sym typeface="Wingdings" pitchFamily="2" charset="2"/>
              </a:rPr>
              <a:t></a:t>
            </a:r>
            <a:endParaRPr lang="en-US" dirty="0" smtClean="0"/>
          </a:p>
        </p:txBody>
      </p:sp>
      <p:sp>
        <p:nvSpPr>
          <p:cNvPr id="79875" name="Rectangle 3"/>
          <p:cNvSpPr>
            <a:spLocks noGrp="1" noChangeArrowheads="1"/>
          </p:cNvSpPr>
          <p:nvPr>
            <p:ph type="body" idx="4294967295"/>
          </p:nvPr>
        </p:nvSpPr>
        <p:spPr/>
        <p:txBody>
          <a:bodyPr>
            <a:normAutofit lnSpcReduction="10000"/>
          </a:bodyPr>
          <a:lstStyle/>
          <a:p>
            <a:pPr eaLnBrk="1" hangingPunct="1"/>
            <a:r>
              <a:rPr lang="en-US" dirty="0" smtClean="0"/>
              <a:t>Committee thought we </a:t>
            </a:r>
            <a:r>
              <a:rPr lang="en-US" b="1" u="sng" dirty="0" smtClean="0"/>
              <a:t>got better data</a:t>
            </a:r>
          </a:p>
          <a:p>
            <a:pPr eaLnBrk="1" hangingPunct="1"/>
            <a:r>
              <a:rPr lang="en-US" dirty="0" smtClean="0"/>
              <a:t>Failed to fill in 2003– 1</a:t>
            </a:r>
            <a:r>
              <a:rPr lang="en-US" baseline="30000" dirty="0" smtClean="0"/>
              <a:t>st</a:t>
            </a:r>
            <a:r>
              <a:rPr lang="en-US" dirty="0" smtClean="0"/>
              <a:t> and only time</a:t>
            </a:r>
          </a:p>
          <a:p>
            <a:pPr eaLnBrk="1" hangingPunct="1"/>
            <a:r>
              <a:rPr lang="en-US" dirty="0" smtClean="0"/>
              <a:t>Post-match survey – interview ranked as -</a:t>
            </a:r>
          </a:p>
          <a:p>
            <a:pPr lvl="1" eaLnBrk="1" hangingPunct="1"/>
            <a:r>
              <a:rPr lang="en-US" dirty="0" smtClean="0"/>
              <a:t>Same question asked by multiple interviewers</a:t>
            </a:r>
          </a:p>
          <a:p>
            <a:pPr lvl="1" eaLnBrk="1" hangingPunct="1"/>
            <a:r>
              <a:rPr lang="en-US" dirty="0" smtClean="0"/>
              <a:t>“Awkward interviews” “Interviews seemed scripted”</a:t>
            </a:r>
          </a:p>
          <a:p>
            <a:pPr lvl="1" eaLnBrk="1" hangingPunct="1"/>
            <a:r>
              <a:rPr lang="en-US" dirty="0" smtClean="0"/>
              <a:t>Interviews viewed by some as “high pressure”</a:t>
            </a:r>
          </a:p>
          <a:p>
            <a:pPr eaLnBrk="1" hangingPunct="1"/>
            <a:r>
              <a:rPr lang="en-US" dirty="0" smtClean="0"/>
              <a:t>Regrouped</a:t>
            </a:r>
          </a:p>
          <a:p>
            <a:pPr eaLnBrk="1" hangingPunct="1"/>
            <a:r>
              <a:rPr lang="en-US" dirty="0" smtClean="0"/>
              <a:t>Continued blinding</a:t>
            </a:r>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p:txBody>
          <a:bodyPr/>
          <a:lstStyle/>
          <a:p>
            <a:pPr eaLnBrk="1" hangingPunct="1"/>
            <a:r>
              <a:rPr lang="en-US" dirty="0" smtClean="0"/>
              <a:t>Lessons Learned </a:t>
            </a:r>
            <a:r>
              <a:rPr lang="en-US" dirty="0" smtClean="0">
                <a:sym typeface="Wingdings" pitchFamily="2" charset="2"/>
              </a:rPr>
              <a:t></a:t>
            </a:r>
            <a:endParaRPr lang="en-US" dirty="0" smtClean="0"/>
          </a:p>
        </p:txBody>
      </p:sp>
      <p:sp>
        <p:nvSpPr>
          <p:cNvPr id="80899" name="Content Placeholder 2"/>
          <p:cNvSpPr>
            <a:spLocks noGrp="1"/>
          </p:cNvSpPr>
          <p:nvPr>
            <p:ph idx="4294967295"/>
          </p:nvPr>
        </p:nvSpPr>
        <p:spPr/>
        <p:txBody>
          <a:bodyPr/>
          <a:lstStyle/>
          <a:p>
            <a:pPr eaLnBrk="1" hangingPunct="1"/>
            <a:r>
              <a:rPr lang="en-US" dirty="0" smtClean="0"/>
              <a:t>Method is valid and can work well</a:t>
            </a:r>
          </a:p>
          <a:p>
            <a:pPr eaLnBrk="1" hangingPunct="1"/>
            <a:r>
              <a:rPr lang="en-US" dirty="0" smtClean="0"/>
              <a:t>Students need to be prepared</a:t>
            </a:r>
          </a:p>
          <a:p>
            <a:pPr eaLnBrk="1" hangingPunct="1"/>
            <a:r>
              <a:rPr lang="en-US" dirty="0" smtClean="0"/>
              <a:t>Additional faculty development is needed</a:t>
            </a:r>
          </a:p>
          <a:p>
            <a:pPr lvl="1" eaLnBrk="1" hangingPunct="1"/>
            <a:r>
              <a:rPr lang="en-US" dirty="0" smtClean="0"/>
              <a:t>Use select faculty</a:t>
            </a:r>
          </a:p>
          <a:p>
            <a:pPr lvl="1" eaLnBrk="1" hangingPunct="1"/>
            <a:r>
              <a:rPr lang="en-US" dirty="0" smtClean="0"/>
              <a:t>Perform some standardized interviews</a:t>
            </a:r>
          </a:p>
          <a:p>
            <a:pPr lvl="1" eaLnBrk="1" hangingPunct="1"/>
            <a:r>
              <a:rPr lang="en-US" dirty="0" smtClean="0"/>
              <a:t>Set anchors – OK, better, best answers</a:t>
            </a:r>
          </a:p>
          <a:p>
            <a:pPr lvl="1" eaLnBrk="1" hangingPunct="1"/>
            <a:r>
              <a:rPr lang="en-US" dirty="0" smtClean="0"/>
              <a:t>Add real-time debriefing process after first few interviews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Generation gap! </a:t>
            </a:r>
          </a:p>
        </p:txBody>
      </p:sp>
      <p:pic>
        <p:nvPicPr>
          <p:cNvPr id="27651" name="Picture 3" descr="1101860519_400"/>
          <p:cNvPicPr>
            <a:picLocks noChangeAspect="1" noChangeArrowheads="1"/>
          </p:cNvPicPr>
          <p:nvPr/>
        </p:nvPicPr>
        <p:blipFill>
          <a:blip r:embed="rId2" cstate="print"/>
          <a:srcRect/>
          <a:stretch>
            <a:fillRect/>
          </a:stretch>
        </p:blipFill>
        <p:spPr bwMode="auto">
          <a:xfrm>
            <a:off x="2720975" y="1911350"/>
            <a:ext cx="3581400" cy="4718050"/>
          </a:xfrm>
          <a:prstGeom prst="rect">
            <a:avLst/>
          </a:prstGeom>
          <a:noFill/>
          <a:ln w="9525">
            <a:noFill/>
            <a:miter lim="800000"/>
            <a:headEnd/>
            <a:tailEnd/>
          </a:ln>
        </p:spPr>
      </p:pic>
      <p:pic>
        <p:nvPicPr>
          <p:cNvPr id="27652" name="Picture 4" descr="millenials"/>
          <p:cNvPicPr>
            <a:picLocks noChangeAspect="1" noChangeArrowheads="1"/>
          </p:cNvPicPr>
          <p:nvPr/>
        </p:nvPicPr>
        <p:blipFill>
          <a:blip r:embed="rId3" cstate="print"/>
          <a:srcRect/>
          <a:stretch>
            <a:fillRect/>
          </a:stretch>
        </p:blipFill>
        <p:spPr bwMode="auto">
          <a:xfrm>
            <a:off x="6137275" y="1600200"/>
            <a:ext cx="3006725" cy="3333750"/>
          </a:xfrm>
          <a:prstGeom prst="rect">
            <a:avLst/>
          </a:prstGeom>
          <a:noFill/>
          <a:ln w="9525">
            <a:noFill/>
            <a:miter lim="800000"/>
            <a:headEnd/>
            <a:tailEnd/>
          </a:ln>
        </p:spPr>
      </p:pic>
      <p:pic>
        <p:nvPicPr>
          <p:cNvPr id="27653" name="Picture 5" descr="remote_mon_generationX"/>
          <p:cNvPicPr>
            <a:picLocks noChangeAspect="1" noChangeArrowheads="1"/>
          </p:cNvPicPr>
          <p:nvPr/>
        </p:nvPicPr>
        <p:blipFill>
          <a:blip r:embed="rId4" cstate="print"/>
          <a:srcRect/>
          <a:stretch>
            <a:fillRect/>
          </a:stretch>
        </p:blipFill>
        <p:spPr bwMode="auto">
          <a:xfrm>
            <a:off x="0" y="1597025"/>
            <a:ext cx="2751138" cy="344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Group 2"/>
          <p:cNvGraphicFramePr>
            <a:graphicFrameLocks noGrp="1"/>
          </p:cNvGraphicFramePr>
          <p:nvPr>
            <p:ph idx="1"/>
          </p:nvPr>
        </p:nvGraphicFramePr>
        <p:xfrm>
          <a:off x="457200" y="990600"/>
          <a:ext cx="7924800" cy="4918076"/>
        </p:xfrm>
        <a:graphic>
          <a:graphicData uri="http://schemas.openxmlformats.org/drawingml/2006/table">
            <a:tbl>
              <a:tblPr/>
              <a:tblGrid>
                <a:gridCol w="7924800"/>
              </a:tblGrid>
              <a:tr h="976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charset="0"/>
                        </a:rPr>
                        <a:t>Millenials (1981 – 1999)</a:t>
                      </a:r>
                    </a:p>
                  </a:txBody>
                  <a:tcPr horzOverflow="overflow">
                    <a:lnL cap="flat">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Prefer to work in teams</a:t>
                      </a:r>
                    </a:p>
                  </a:txBody>
                  <a:tcPr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92138">
                <a:tc>
                  <a:txBody>
                    <a:bodyPr/>
                    <a:lstStyle/>
                    <a:p>
                      <a:pPr marL="228600" marR="0" lvl="2"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Want frequent (even daily) feedback</a:t>
                      </a:r>
                      <a:r>
                        <a:rPr kumimoji="0" lang="en-US" sz="2800" b="0" i="0" u="none" strike="noStrike" cap="none" normalizeH="0" baseline="0" smtClean="0">
                          <a:ln>
                            <a:noFill/>
                          </a:ln>
                          <a:solidFill>
                            <a:schemeClr val="tx1"/>
                          </a:solidFill>
                          <a:effectLst/>
                          <a:latin typeface="Arial" charset="0"/>
                        </a:rPr>
                        <a:t> about performance</a:t>
                      </a:r>
                    </a:p>
                  </a:txBody>
                  <a:tcPr horzOverflow="overflow">
                    <a:lnL cap="flat">
                      <a:noFill/>
                    </a:lnL>
                    <a:lnR cap="flat">
                      <a:noFill/>
                    </a:lnR>
                    <a:lnT>
                      <a:noFill/>
                    </a:lnT>
                    <a:lnB>
                      <a:noFill/>
                    </a:lnB>
                    <a:lnTlToBr>
                      <a:noFill/>
                    </a:lnTlToBr>
                    <a:lnBlToTr>
                      <a:noFill/>
                    </a:lnBlToTr>
                    <a:noFill/>
                  </a:tcPr>
                </a:tc>
              </a:tr>
              <a:tr h="393700">
                <a:tc>
                  <a:txBody>
                    <a:bodyPr/>
                    <a:lstStyle/>
                    <a:p>
                      <a:pPr marL="228600" marR="0" lvl="2"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Want leadership and structure, but also want their </a:t>
                      </a:r>
                      <a:r>
                        <a:rPr kumimoji="0" lang="en-US" sz="2800" b="1" i="0" u="none" strike="noStrike" cap="none" normalizeH="0" baseline="0" smtClean="0">
                          <a:ln>
                            <a:noFill/>
                          </a:ln>
                          <a:solidFill>
                            <a:schemeClr val="tx1"/>
                          </a:solidFill>
                          <a:effectLst/>
                          <a:latin typeface="Arial" charset="0"/>
                        </a:rPr>
                        <a:t>ideas respected</a:t>
                      </a:r>
                    </a:p>
                  </a:txBody>
                  <a:tcPr horzOverflow="overflow">
                    <a:lnL cap="flat">
                      <a:noFill/>
                    </a:lnL>
                    <a:lnR cap="flat">
                      <a:noFill/>
                    </a:lnR>
                    <a:lnT>
                      <a:noFill/>
                    </a:lnT>
                    <a:lnB>
                      <a:noFill/>
                    </a:lnB>
                    <a:lnTlToBr>
                      <a:noFill/>
                    </a:lnTlToBr>
                    <a:lnBlToTr>
                      <a:noFill/>
                    </a:lnBlToTr>
                    <a:noFill/>
                  </a:tcPr>
                </a:tc>
              </a:tr>
              <a:tr h="633413">
                <a:tc>
                  <a:txBody>
                    <a:bodyPr/>
                    <a:lstStyle/>
                    <a:p>
                      <a:pPr marL="228600" marR="0" lvl="2"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Desire </a:t>
                      </a:r>
                      <a:r>
                        <a:rPr kumimoji="0" lang="en-US" sz="2800" b="1" i="0" u="none" strike="noStrike" cap="none" normalizeH="0" baseline="0" smtClean="0">
                          <a:ln>
                            <a:noFill/>
                          </a:ln>
                          <a:solidFill>
                            <a:schemeClr val="tx1"/>
                          </a:solidFill>
                          <a:effectLst/>
                          <a:latin typeface="Arial" charset="0"/>
                        </a:rPr>
                        <a:t>flexibility in schedules</a:t>
                      </a:r>
                      <a:r>
                        <a:rPr kumimoji="0" lang="en-US" sz="2800" b="0" i="0" u="none" strike="noStrike" cap="none" normalizeH="0" baseline="0" smtClean="0">
                          <a:ln>
                            <a:noFill/>
                          </a:ln>
                          <a:solidFill>
                            <a:schemeClr val="tx1"/>
                          </a:solidFill>
                          <a:effectLst/>
                          <a:latin typeface="Arial" charset="0"/>
                        </a:rPr>
                        <a:t> and a </a:t>
                      </a:r>
                      <a:r>
                        <a:rPr kumimoji="0" lang="en-US" sz="2800" b="1" i="0" u="none" strike="noStrike" cap="none" normalizeH="0" baseline="0" smtClean="0">
                          <a:ln>
                            <a:noFill/>
                          </a:ln>
                          <a:solidFill>
                            <a:schemeClr val="tx1"/>
                          </a:solidFill>
                          <a:effectLst/>
                          <a:latin typeface="Arial" charset="0"/>
                        </a:rPr>
                        <a:t>life away</a:t>
                      </a:r>
                      <a:r>
                        <a:rPr kumimoji="0" lang="en-US" sz="2800" b="0" i="0" u="none" strike="noStrike" cap="none" normalizeH="0" baseline="0" smtClean="0">
                          <a:ln>
                            <a:noFill/>
                          </a:ln>
                          <a:solidFill>
                            <a:schemeClr val="tx1"/>
                          </a:solidFill>
                          <a:effectLst/>
                          <a:latin typeface="Arial" charset="0"/>
                        </a:rPr>
                        <a:t> from work</a:t>
                      </a:r>
                    </a:p>
                  </a:txBody>
                  <a:tcPr horzOverflow="overflow">
                    <a:lnL cap="flat">
                      <a:noFill/>
                    </a:lnL>
                    <a:lnR cap="flat">
                      <a:noFill/>
                    </a:lnR>
                    <a:lnT>
                      <a:noFill/>
                    </a:lnT>
                    <a:lnB>
                      <a:noFill/>
                    </a:lnB>
                    <a:lnTlToBr>
                      <a:noFill/>
                    </a:lnTlToBr>
                    <a:lnBlToTr>
                      <a:noFill/>
                    </a:lnBlToTr>
                    <a:noFill/>
                  </a:tcPr>
                </a:tc>
              </a:tr>
              <a:tr h="588963">
                <a:tc>
                  <a:txBody>
                    <a:bodyPr/>
                    <a:lstStyle/>
                    <a:p>
                      <a:pPr marL="228600" marR="0" lvl="2"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Seek a challenge and a career path</a:t>
                      </a:r>
                    </a:p>
                  </a:txBody>
                  <a:tcPr horzOverflow="overflow">
                    <a:lnL cap="flat">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Types of interview questions</a:t>
            </a:r>
          </a:p>
        </p:txBody>
      </p:sp>
      <p:sp>
        <p:nvSpPr>
          <p:cNvPr id="29699" name="Rectangle 3"/>
          <p:cNvSpPr>
            <a:spLocks noGrp="1" noChangeArrowheads="1"/>
          </p:cNvSpPr>
          <p:nvPr>
            <p:ph type="body" idx="1"/>
          </p:nvPr>
        </p:nvSpPr>
        <p:spPr/>
        <p:txBody>
          <a:bodyPr/>
          <a:lstStyle/>
          <a:p>
            <a:pPr>
              <a:lnSpc>
                <a:spcPct val="90000"/>
              </a:lnSpc>
            </a:pPr>
            <a:r>
              <a:rPr lang="en-US" sz="2800" dirty="0" smtClean="0"/>
              <a:t>Behavioral </a:t>
            </a:r>
            <a:r>
              <a:rPr lang="en-US" sz="2800" i="1" dirty="0" smtClean="0"/>
              <a:t>-- Past behavior predicts future behavior</a:t>
            </a:r>
          </a:p>
          <a:p>
            <a:pPr lvl="1" eaLnBrk="1" hangingPunct="1">
              <a:lnSpc>
                <a:spcPct val="90000"/>
              </a:lnSpc>
            </a:pPr>
            <a:r>
              <a:rPr lang="en-US" sz="2400" dirty="0" smtClean="0"/>
              <a:t>What would you do if….</a:t>
            </a:r>
          </a:p>
          <a:p>
            <a:pPr lvl="1" eaLnBrk="1" hangingPunct="1">
              <a:lnSpc>
                <a:spcPct val="90000"/>
              </a:lnSpc>
            </a:pPr>
            <a:r>
              <a:rPr lang="en-US" sz="2400" dirty="0" smtClean="0"/>
              <a:t>Examples questions … tell me about a time when.. </a:t>
            </a:r>
            <a:endParaRPr lang="en-US" sz="2000" b="1" u="sng" dirty="0" smtClean="0"/>
          </a:p>
          <a:p>
            <a:pPr eaLnBrk="1" hangingPunct="1">
              <a:lnSpc>
                <a:spcPct val="90000"/>
              </a:lnSpc>
            </a:pPr>
            <a:r>
              <a:rPr lang="en-US" sz="2800" dirty="0" smtClean="0"/>
              <a:t>Comparison questions </a:t>
            </a:r>
          </a:p>
          <a:p>
            <a:pPr lvl="1">
              <a:lnSpc>
                <a:spcPct val="90000"/>
              </a:lnSpc>
            </a:pPr>
            <a:r>
              <a:rPr lang="en-US" sz="2400" dirty="0" smtClean="0"/>
              <a:t>can the candidate differentiate between sets of skills or compare themselves across time</a:t>
            </a:r>
          </a:p>
          <a:p>
            <a:pPr eaLnBrk="1" hangingPunct="1">
              <a:lnSpc>
                <a:spcPct val="90000"/>
              </a:lnSpc>
            </a:pPr>
            <a:r>
              <a:rPr lang="en-US" sz="2800" dirty="0" smtClean="0"/>
              <a:t>Evaluation questions – strengths and weakness</a:t>
            </a:r>
          </a:p>
          <a:p>
            <a:pPr lvl="1" eaLnBrk="1" hangingPunct="1">
              <a:lnSpc>
                <a:spcPct val="90000"/>
              </a:lnSpc>
            </a:pPr>
            <a:r>
              <a:rPr lang="en-US" sz="2400" dirty="0" smtClean="0"/>
              <a:t>Research experience – what was easy/difficult and why?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Bad job interview 6">
            <a:hlinkClick r:id="rId2"/>
          </p:cNvPr>
          <p:cNvPicPr>
            <a:picLocks noChangeAspect="1" noChangeArrowheads="1"/>
          </p:cNvPicPr>
          <p:nvPr/>
        </p:nvPicPr>
        <p:blipFill>
          <a:blip r:embed="rId3" cstate="print"/>
          <a:srcRect/>
          <a:stretch>
            <a:fillRect/>
          </a:stretch>
        </p:blipFill>
        <p:spPr bwMode="auto">
          <a:xfrm>
            <a:off x="-1" y="0"/>
            <a:ext cx="4535415" cy="5410200"/>
          </a:xfrm>
          <a:prstGeom prst="rect">
            <a:avLst/>
          </a:prstGeom>
          <a:noFill/>
        </p:spPr>
      </p:pic>
      <p:pic>
        <p:nvPicPr>
          <p:cNvPr id="27654" name="Picture 6" descr="Bad interview 8">
            <a:hlinkClick r:id="rId4"/>
          </p:cNvPr>
          <p:cNvPicPr>
            <a:picLocks noChangeAspect="1" noChangeArrowheads="1"/>
          </p:cNvPicPr>
          <p:nvPr/>
        </p:nvPicPr>
        <p:blipFill>
          <a:blip r:embed="rId5" cstate="print"/>
          <a:srcRect/>
          <a:stretch>
            <a:fillRect/>
          </a:stretch>
        </p:blipFill>
        <p:spPr bwMode="auto">
          <a:xfrm>
            <a:off x="4495800" y="0"/>
            <a:ext cx="4648200" cy="5422900"/>
          </a:xfrm>
          <a:prstGeom prst="rect">
            <a:avLst/>
          </a:prstGeom>
          <a:noFill/>
        </p:spPr>
      </p:pic>
      <p:pic>
        <p:nvPicPr>
          <p:cNvPr id="27656" name="Picture 8" descr="Bad job interview 10">
            <a:hlinkClick r:id="rId6"/>
          </p:cNvPr>
          <p:cNvPicPr>
            <a:picLocks noChangeAspect="1" noChangeArrowheads="1"/>
          </p:cNvPicPr>
          <p:nvPr/>
        </p:nvPicPr>
        <p:blipFill>
          <a:blip r:embed="rId7" cstate="print"/>
          <a:srcRect/>
          <a:stretch>
            <a:fillRect/>
          </a:stretch>
        </p:blipFill>
        <p:spPr bwMode="auto">
          <a:xfrm>
            <a:off x="1219200" y="545406"/>
            <a:ext cx="5715000" cy="5618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nodeType="clickEffect">
                                  <p:stCondLst>
                                    <p:cond delay="0"/>
                                  </p:stCondLst>
                                  <p:childTnLst>
                                    <p:animEffect transition="out" filter="slide(fromBottom)">
                                      <p:cBhvr>
                                        <p:cTn id="10" dur="500"/>
                                        <p:tgtEl>
                                          <p:spTgt spid="27652"/>
                                        </p:tgtEl>
                                      </p:cBhvr>
                                    </p:animEffect>
                                    <p:set>
                                      <p:cBhvr>
                                        <p:cTn id="11" dur="1" fill="hold">
                                          <p:stCondLst>
                                            <p:cond delay="499"/>
                                          </p:stCondLst>
                                        </p:cTn>
                                        <p:tgtEl>
                                          <p:spTgt spid="2765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blinds(horizontal)">
                                      <p:cBhvr>
                                        <p:cTn id="16" dur="500"/>
                                        <p:tgtEl>
                                          <p:spTgt spid="27654"/>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2000"/>
                                        <p:tgtEl>
                                          <p:spTgt spid="27654"/>
                                        </p:tgtEl>
                                      </p:cBhvr>
                                    </p:animEffect>
                                    <p:set>
                                      <p:cBhvr>
                                        <p:cTn id="21" dur="1" fill="hold">
                                          <p:stCondLst>
                                            <p:cond delay="1999"/>
                                          </p:stCondLst>
                                        </p:cTn>
                                        <p:tgtEl>
                                          <p:spTgt spid="276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Interview</a:t>
            </a:r>
          </a:p>
        </p:txBody>
      </p:sp>
      <p:sp>
        <p:nvSpPr>
          <p:cNvPr id="30723" name="Rectangle 3"/>
          <p:cNvSpPr>
            <a:spLocks noGrp="1" noChangeArrowheads="1"/>
          </p:cNvSpPr>
          <p:nvPr>
            <p:ph type="body" idx="1"/>
          </p:nvPr>
        </p:nvSpPr>
        <p:spPr/>
        <p:txBody>
          <a:bodyPr/>
          <a:lstStyle/>
          <a:p>
            <a:pPr eaLnBrk="1" hangingPunct="1"/>
            <a:r>
              <a:rPr lang="en-US" sz="2800" smtClean="0"/>
              <a:t>Do your </a:t>
            </a:r>
            <a:r>
              <a:rPr lang="en-US" sz="2800" u="sng" smtClean="0">
                <a:solidFill>
                  <a:srgbClr val="FF3300"/>
                </a:solidFill>
              </a:rPr>
              <a:t>homework</a:t>
            </a:r>
          </a:p>
          <a:p>
            <a:pPr eaLnBrk="1" hangingPunct="1"/>
            <a:r>
              <a:rPr lang="en-US" sz="2800" smtClean="0"/>
              <a:t>Ask follow-up questions</a:t>
            </a:r>
          </a:p>
          <a:p>
            <a:pPr lvl="1" eaLnBrk="1" hangingPunct="1"/>
            <a:r>
              <a:rPr lang="en-US" sz="2400" smtClean="0"/>
              <a:t>What makes for a good fellow?</a:t>
            </a:r>
          </a:p>
          <a:p>
            <a:pPr lvl="2" eaLnBrk="1" hangingPunct="1"/>
            <a:r>
              <a:rPr lang="en-US" sz="2000" smtClean="0"/>
              <a:t>Give me an example of an activity as a resident where you demonstrated ….</a:t>
            </a:r>
          </a:p>
          <a:p>
            <a:pPr eaLnBrk="1" hangingPunct="1"/>
            <a:r>
              <a:rPr lang="en-US" sz="2800" smtClean="0"/>
              <a:t>Follow-up questions</a:t>
            </a:r>
          </a:p>
          <a:p>
            <a:pPr lvl="1" eaLnBrk="1" hangingPunct="1"/>
            <a:r>
              <a:rPr lang="en-US" sz="2400" smtClean="0"/>
              <a:t>Complete picture </a:t>
            </a:r>
          </a:p>
          <a:p>
            <a:pPr lvl="2" eaLnBrk="1" hangingPunct="1"/>
            <a:r>
              <a:rPr lang="en-US" sz="2000" smtClean="0"/>
              <a:t>(STAR: Situation/Task, Action, Result)</a:t>
            </a:r>
          </a:p>
          <a:p>
            <a:pPr lvl="1" eaLnBrk="1" hangingPunct="1"/>
            <a:r>
              <a:rPr lang="en-US" sz="2400" smtClean="0"/>
              <a:t>I was involved in the team… (incomplete!)</a:t>
            </a:r>
          </a:p>
          <a:p>
            <a:pPr lvl="2" eaLnBrk="1" hangingPunct="1"/>
            <a:r>
              <a:rPr lang="en-US" sz="2000" smtClean="0"/>
              <a:t>What did you do; what was your role etc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Example Questions</a:t>
            </a:r>
          </a:p>
        </p:txBody>
      </p:sp>
      <p:sp>
        <p:nvSpPr>
          <p:cNvPr id="32771" name="Rectangle 3"/>
          <p:cNvSpPr>
            <a:spLocks noGrp="1" noChangeArrowheads="1"/>
          </p:cNvSpPr>
          <p:nvPr>
            <p:ph type="body" idx="1"/>
          </p:nvPr>
        </p:nvSpPr>
        <p:spPr>
          <a:xfrm>
            <a:off x="457200" y="1676400"/>
            <a:ext cx="8229600" cy="4525963"/>
          </a:xfrm>
        </p:spPr>
        <p:txBody>
          <a:bodyPr/>
          <a:lstStyle/>
          <a:p>
            <a:pPr eaLnBrk="1" hangingPunct="1"/>
            <a:r>
              <a:rPr lang="en-US" dirty="0" smtClean="0"/>
              <a:t>Communication skills</a:t>
            </a:r>
          </a:p>
          <a:p>
            <a:pPr lvl="1" eaLnBrk="1" hangingPunct="1"/>
            <a:r>
              <a:rPr lang="en-US" dirty="0" smtClean="0"/>
              <a:t>Give me an example of a difficult situation in which you were able to demonstrate effective communication skills.</a:t>
            </a:r>
          </a:p>
          <a:p>
            <a:pPr lvl="2" eaLnBrk="1" hangingPunct="1"/>
            <a:r>
              <a:rPr lang="en-US" dirty="0" smtClean="0"/>
              <a:t>Difficulties with a parent; challenging consult; </a:t>
            </a:r>
          </a:p>
          <a:p>
            <a:pPr lvl="2" eaLnBrk="1" hangingPunct="1"/>
            <a:r>
              <a:rPr lang="en-US" dirty="0" smtClean="0"/>
              <a:t>What did you do, learn, etc..</a:t>
            </a:r>
          </a:p>
          <a:p>
            <a:pPr lvl="1" eaLnBrk="1" hangingPunct="1"/>
            <a:r>
              <a:rPr lang="en-US" dirty="0" smtClean="0"/>
              <a:t>How have your communication skills changed over the course of your residency thus far</a:t>
            </a:r>
          </a:p>
          <a:p>
            <a:pPr lvl="2" eaLnBrk="1" hangingPunct="1"/>
            <a:r>
              <a:rPr lang="en-US" dirty="0" smtClean="0"/>
              <a:t>Colleagues; patients….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Example Questions</a:t>
            </a:r>
          </a:p>
        </p:txBody>
      </p:sp>
      <p:sp>
        <p:nvSpPr>
          <p:cNvPr id="33795" name="Rectangle 3"/>
          <p:cNvSpPr>
            <a:spLocks noGrp="1" noChangeArrowheads="1"/>
          </p:cNvSpPr>
          <p:nvPr>
            <p:ph type="body" idx="1"/>
          </p:nvPr>
        </p:nvSpPr>
        <p:spPr/>
        <p:txBody>
          <a:bodyPr/>
          <a:lstStyle/>
          <a:p>
            <a:pPr eaLnBrk="1" hangingPunct="1"/>
            <a:r>
              <a:rPr lang="en-US" sz="2800" smtClean="0"/>
              <a:t>Team oriented working relationships</a:t>
            </a:r>
          </a:p>
          <a:p>
            <a:pPr lvl="1" eaLnBrk="1" hangingPunct="1"/>
            <a:r>
              <a:rPr lang="en-US" sz="2400" smtClean="0"/>
              <a:t>If you have a major disagreement over treatment with your attending, how do you resolve this conflict? With your peers?</a:t>
            </a:r>
          </a:p>
          <a:p>
            <a:pPr lvl="1" eaLnBrk="1" hangingPunct="1"/>
            <a:r>
              <a:rPr lang="en-US" sz="2400" smtClean="0"/>
              <a:t>Describe a stressful situation you've had with a coworker.  What made it stressful?  How did you handle it?</a:t>
            </a:r>
          </a:p>
          <a:p>
            <a:pPr lvl="1" eaLnBrk="1" hangingPunct="1"/>
            <a:r>
              <a:rPr lang="en-US" sz="2400" smtClean="0"/>
              <a:t>Describe how you adjusted when you first took on a supervisory role in residency.  How has your leadership style changed as you have progressed through residency training?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000" smtClean="0"/>
              <a:t>Motivational Fit – will do questions..</a:t>
            </a:r>
          </a:p>
        </p:txBody>
      </p:sp>
      <p:sp>
        <p:nvSpPr>
          <p:cNvPr id="34819" name="Rectangle 3"/>
          <p:cNvSpPr>
            <a:spLocks noGrp="1" noChangeArrowheads="1"/>
          </p:cNvSpPr>
          <p:nvPr>
            <p:ph type="body" idx="1"/>
          </p:nvPr>
        </p:nvSpPr>
        <p:spPr/>
        <p:txBody>
          <a:bodyPr/>
          <a:lstStyle/>
          <a:p>
            <a:pPr eaLnBrk="1" hangingPunct="1">
              <a:lnSpc>
                <a:spcPct val="90000"/>
              </a:lnSpc>
            </a:pPr>
            <a:r>
              <a:rPr lang="en-US" smtClean="0"/>
              <a:t>Job; Organization; Location</a:t>
            </a:r>
          </a:p>
          <a:p>
            <a:pPr eaLnBrk="1" hangingPunct="1">
              <a:lnSpc>
                <a:spcPct val="90000"/>
              </a:lnSpc>
            </a:pPr>
            <a:r>
              <a:rPr lang="en-US" smtClean="0"/>
              <a:t>Job fit facets </a:t>
            </a:r>
            <a:r>
              <a:rPr lang="en-US" sz="2400" smtClean="0"/>
              <a:t>(include but are not limited to)</a:t>
            </a:r>
          </a:p>
          <a:p>
            <a:pPr lvl="1" eaLnBrk="1" hangingPunct="1">
              <a:lnSpc>
                <a:spcPct val="90000"/>
              </a:lnSpc>
            </a:pPr>
            <a:r>
              <a:rPr lang="en-US" smtClean="0"/>
              <a:t>Achievement</a:t>
            </a:r>
          </a:p>
          <a:p>
            <a:pPr lvl="1" eaLnBrk="1" hangingPunct="1">
              <a:lnSpc>
                <a:spcPct val="90000"/>
              </a:lnSpc>
            </a:pPr>
            <a:r>
              <a:rPr lang="en-US" smtClean="0"/>
              <a:t>Challenging work</a:t>
            </a:r>
          </a:p>
          <a:p>
            <a:pPr lvl="1" eaLnBrk="1" hangingPunct="1">
              <a:lnSpc>
                <a:spcPct val="90000"/>
              </a:lnSpc>
            </a:pPr>
            <a:r>
              <a:rPr lang="en-US" smtClean="0"/>
              <a:t>Continuous learning</a:t>
            </a:r>
          </a:p>
          <a:p>
            <a:pPr lvl="1" eaLnBrk="1" hangingPunct="1">
              <a:lnSpc>
                <a:spcPct val="90000"/>
              </a:lnSpc>
            </a:pPr>
            <a:r>
              <a:rPr lang="en-US" smtClean="0"/>
              <a:t>Details</a:t>
            </a:r>
          </a:p>
          <a:p>
            <a:pPr lvl="1" eaLnBrk="1" hangingPunct="1">
              <a:lnSpc>
                <a:spcPct val="90000"/>
              </a:lnSpc>
            </a:pPr>
            <a:r>
              <a:rPr lang="en-US" smtClean="0"/>
              <a:t>High responsibility</a:t>
            </a:r>
          </a:p>
          <a:p>
            <a:pPr lvl="1" eaLnBrk="1" hangingPunct="1">
              <a:lnSpc>
                <a:spcPct val="90000"/>
              </a:lnSpc>
            </a:pPr>
            <a:r>
              <a:rPr lang="en-US" smtClean="0"/>
              <a:t>Relationship building</a:t>
            </a:r>
          </a:p>
          <a:p>
            <a:pPr lvl="1" eaLnBrk="1" hangingPunct="1">
              <a:lnSpc>
                <a:spcPct val="90000"/>
              </a:lnSpc>
            </a:pPr>
            <a:r>
              <a:rPr lang="en-US"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smtClean="0"/>
              <a:t>Motivational Fit – will do questions..</a:t>
            </a:r>
          </a:p>
        </p:txBody>
      </p:sp>
      <p:sp>
        <p:nvSpPr>
          <p:cNvPr id="35843" name="Rectangle 3"/>
          <p:cNvSpPr>
            <a:spLocks noGrp="1" noChangeArrowheads="1"/>
          </p:cNvSpPr>
          <p:nvPr>
            <p:ph type="body" idx="1"/>
          </p:nvPr>
        </p:nvSpPr>
        <p:spPr/>
        <p:txBody>
          <a:bodyPr/>
          <a:lstStyle/>
          <a:p>
            <a:pPr eaLnBrk="1" hangingPunct="1"/>
            <a:r>
              <a:rPr lang="en-US" sz="2800" smtClean="0"/>
              <a:t>Organization fit facets </a:t>
            </a:r>
            <a:r>
              <a:rPr lang="en-US" sz="2000" smtClean="0"/>
              <a:t>(include but not limited to)</a:t>
            </a:r>
          </a:p>
          <a:p>
            <a:pPr lvl="1" eaLnBrk="1" hangingPunct="1"/>
            <a:r>
              <a:rPr lang="en-US" sz="2400" smtClean="0"/>
              <a:t>Bench research vs. clinical</a:t>
            </a:r>
          </a:p>
          <a:p>
            <a:pPr lvl="1" eaLnBrk="1" hangingPunct="1"/>
            <a:r>
              <a:rPr lang="en-US" sz="2400" smtClean="0"/>
              <a:t>Educational changes</a:t>
            </a:r>
          </a:p>
          <a:p>
            <a:pPr lvl="1" eaLnBrk="1" hangingPunct="1"/>
            <a:r>
              <a:rPr lang="en-US" sz="2400" smtClean="0"/>
              <a:t>Continuous improvement activities</a:t>
            </a:r>
          </a:p>
          <a:p>
            <a:pPr lvl="1" eaLnBrk="1" hangingPunct="1"/>
            <a:r>
              <a:rPr lang="en-US" sz="2400" smtClean="0"/>
              <a:t>Fun and family friendly</a:t>
            </a:r>
          </a:p>
          <a:p>
            <a:pPr lvl="1" eaLnBrk="1" hangingPunct="1"/>
            <a:r>
              <a:rPr lang="en-US" sz="2400" smtClean="0"/>
              <a:t>High-tech</a:t>
            </a:r>
          </a:p>
          <a:p>
            <a:pPr lvl="1" eaLnBrk="1" hangingPunct="1"/>
            <a:r>
              <a:rPr lang="en-US" sz="2400" smtClean="0"/>
              <a:t>Lean and mean</a:t>
            </a:r>
          </a:p>
          <a:p>
            <a:pPr lvl="1" eaLnBrk="1" hangingPunct="1"/>
            <a:r>
              <a:rPr lang="en-US" sz="2400" smtClean="0"/>
              <a:t>Management structure</a:t>
            </a:r>
          </a:p>
          <a:p>
            <a:pPr lvl="1" eaLnBrk="1" hangingPunct="1"/>
            <a:r>
              <a:rPr lang="en-US" sz="2400" smtClean="0"/>
              <a:t>Prestige</a:t>
            </a:r>
          </a:p>
          <a:p>
            <a:pPr lvl="1" eaLnBrk="1" hangingPunct="1"/>
            <a:r>
              <a:rPr lang="en-US" sz="2400" smtClean="0"/>
              <a:t>….</a:t>
            </a:r>
          </a:p>
          <a:p>
            <a:pPr lvl="1" eaLnBrk="1" hangingPunct="1"/>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smtClean="0"/>
              <a:t>Motivational Fit – will do questions..</a:t>
            </a:r>
          </a:p>
        </p:txBody>
      </p:sp>
      <p:sp>
        <p:nvSpPr>
          <p:cNvPr id="36867" name="Rectangle 3"/>
          <p:cNvSpPr>
            <a:spLocks noGrp="1" noChangeArrowheads="1"/>
          </p:cNvSpPr>
          <p:nvPr>
            <p:ph type="body" sz="half" idx="1"/>
          </p:nvPr>
        </p:nvSpPr>
        <p:spPr/>
        <p:txBody>
          <a:bodyPr/>
          <a:lstStyle/>
          <a:p>
            <a:pPr eaLnBrk="1" hangingPunct="1"/>
            <a:r>
              <a:rPr lang="en-US" smtClean="0"/>
              <a:t>Matches</a:t>
            </a:r>
          </a:p>
          <a:p>
            <a:pPr lvl="1" eaLnBrk="1" hangingPunct="1"/>
            <a:endParaRPr lang="en-US" smtClean="0"/>
          </a:p>
          <a:p>
            <a:pPr lvl="1" eaLnBrk="1" hangingPunct="1"/>
            <a:r>
              <a:rPr lang="en-US" smtClean="0"/>
              <a:t>Motivate</a:t>
            </a:r>
          </a:p>
          <a:p>
            <a:pPr lvl="1" eaLnBrk="1" hangingPunct="1"/>
            <a:endParaRPr lang="en-US" smtClean="0"/>
          </a:p>
          <a:p>
            <a:pPr lvl="1" eaLnBrk="1" hangingPunct="1"/>
            <a:r>
              <a:rPr lang="en-US" smtClean="0"/>
              <a:t>Happy to avoid</a:t>
            </a:r>
          </a:p>
        </p:txBody>
      </p:sp>
      <p:sp>
        <p:nvSpPr>
          <p:cNvPr id="36868" name="Rectangle 4"/>
          <p:cNvSpPr>
            <a:spLocks noGrp="1" noChangeArrowheads="1"/>
          </p:cNvSpPr>
          <p:nvPr>
            <p:ph type="body" sz="half" idx="2"/>
          </p:nvPr>
        </p:nvSpPr>
        <p:spPr/>
        <p:txBody>
          <a:bodyPr/>
          <a:lstStyle/>
          <a:p>
            <a:pPr eaLnBrk="1" hangingPunct="1"/>
            <a:r>
              <a:rPr lang="en-US" smtClean="0"/>
              <a:t>Discrepancies</a:t>
            </a:r>
          </a:p>
          <a:p>
            <a:pPr lvl="1" eaLnBrk="1" hangingPunct="1"/>
            <a:endParaRPr lang="en-US" smtClean="0"/>
          </a:p>
          <a:p>
            <a:pPr lvl="1" eaLnBrk="1" hangingPunct="1"/>
            <a:r>
              <a:rPr lang="en-US" smtClean="0"/>
              <a:t>Annoy</a:t>
            </a:r>
          </a:p>
          <a:p>
            <a:pPr lvl="1" eaLnBrk="1" hangingPunct="1"/>
            <a:endParaRPr lang="en-US" smtClean="0"/>
          </a:p>
          <a:p>
            <a:pPr lvl="1" eaLnBrk="1" hangingPunct="1"/>
            <a:r>
              <a:rPr lang="en-US" smtClean="0"/>
              <a:t>Would miss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Motivational Fit – will do questions..</a:t>
            </a:r>
          </a:p>
        </p:txBody>
      </p:sp>
      <p:sp>
        <p:nvSpPr>
          <p:cNvPr id="37891" name="Rectangle 3"/>
          <p:cNvSpPr>
            <a:spLocks noGrp="1" noChangeArrowheads="1"/>
          </p:cNvSpPr>
          <p:nvPr>
            <p:ph type="body" idx="1"/>
          </p:nvPr>
        </p:nvSpPr>
        <p:spPr/>
        <p:txBody>
          <a:bodyPr/>
          <a:lstStyle/>
          <a:p>
            <a:pPr eaLnBrk="1" hangingPunct="1"/>
            <a:r>
              <a:rPr lang="en-US" smtClean="0"/>
              <a:t>Likes and dislikes questions</a:t>
            </a:r>
          </a:p>
          <a:p>
            <a:pPr lvl="1" eaLnBrk="1" hangingPunct="1"/>
            <a:r>
              <a:rPr lang="en-US" smtClean="0"/>
              <a:t>What do you consider least interesting when it comes to ….?</a:t>
            </a:r>
          </a:p>
          <a:p>
            <a:pPr lvl="1" eaLnBrk="1" hangingPunct="1"/>
            <a:r>
              <a:rPr lang="en-US" smtClean="0"/>
              <a:t>What areas of study have you enjoyed the most and why?</a:t>
            </a:r>
          </a:p>
          <a:p>
            <a:pPr lvl="1" eaLnBrk="1" hangingPunct="1"/>
            <a:r>
              <a:rPr lang="en-US" smtClean="0"/>
              <a:t>What do you hope to accomplish during your fellowship?</a:t>
            </a:r>
          </a:p>
          <a:p>
            <a:pPr lvl="1" eaLnBrk="1" hangingPunct="1"/>
            <a:r>
              <a:rPr lang="en-US" smtClean="0"/>
              <a:t>What would you find intolerable in an fellowship program?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4000" smtClean="0"/>
              <a:t>The Interview</a:t>
            </a:r>
            <a:br>
              <a:rPr lang="en-US" sz="4000" smtClean="0"/>
            </a:br>
            <a:r>
              <a:rPr lang="en-US" sz="3200" smtClean="0"/>
              <a:t>What to ask and What not to ask!</a:t>
            </a:r>
            <a:br>
              <a:rPr lang="en-US" sz="3200" smtClean="0"/>
            </a:br>
            <a:endParaRPr lang="en-US" sz="3200" smtClean="0"/>
          </a:p>
        </p:txBody>
      </p:sp>
      <p:sp>
        <p:nvSpPr>
          <p:cNvPr id="38915" name="Rectangle 3"/>
          <p:cNvSpPr>
            <a:spLocks noGrp="1" noChangeArrowheads="1"/>
          </p:cNvSpPr>
          <p:nvPr>
            <p:ph type="body" idx="1"/>
          </p:nvPr>
        </p:nvSpPr>
        <p:spPr/>
        <p:txBody>
          <a:bodyPr/>
          <a:lstStyle/>
          <a:p>
            <a:pPr eaLnBrk="1" hangingPunct="1">
              <a:lnSpc>
                <a:spcPct val="80000"/>
              </a:lnSpc>
            </a:pPr>
            <a:r>
              <a:rPr lang="en-US" sz="2800" smtClean="0">
                <a:solidFill>
                  <a:srgbClr val="FF3300"/>
                </a:solidFill>
              </a:rPr>
              <a:t>Don’t</a:t>
            </a:r>
            <a:r>
              <a:rPr lang="en-US" sz="2800" smtClean="0"/>
              <a:t> initiate a conversation on the following topics:</a:t>
            </a:r>
          </a:p>
          <a:p>
            <a:pPr lvl="1" eaLnBrk="1" hangingPunct="1">
              <a:lnSpc>
                <a:spcPct val="80000"/>
              </a:lnSpc>
            </a:pPr>
            <a:r>
              <a:rPr lang="en-US" smtClean="0"/>
              <a:t>marital status		- age</a:t>
            </a:r>
          </a:p>
          <a:p>
            <a:pPr lvl="1" eaLnBrk="1" hangingPunct="1">
              <a:lnSpc>
                <a:spcPct val="80000"/>
              </a:lnSpc>
            </a:pPr>
            <a:r>
              <a:rPr lang="en-US" smtClean="0"/>
              <a:t>race/ethnicity		- height or weight</a:t>
            </a:r>
          </a:p>
          <a:p>
            <a:pPr lvl="1" eaLnBrk="1" hangingPunct="1">
              <a:lnSpc>
                <a:spcPct val="80000"/>
              </a:lnSpc>
            </a:pPr>
            <a:r>
              <a:rPr lang="en-US" smtClean="0"/>
              <a:t>national origin		- sexual orientation</a:t>
            </a:r>
          </a:p>
          <a:p>
            <a:pPr lvl="1" eaLnBrk="1" hangingPunct="1">
              <a:lnSpc>
                <a:spcPct val="80000"/>
              </a:lnSpc>
            </a:pPr>
            <a:r>
              <a:rPr lang="en-US" smtClean="0"/>
              <a:t>religion or creed</a:t>
            </a:r>
          </a:p>
          <a:p>
            <a:pPr eaLnBrk="1" hangingPunct="1">
              <a:lnSpc>
                <a:spcPct val="80000"/>
              </a:lnSpc>
            </a:pPr>
            <a:r>
              <a:rPr lang="en-US" sz="2800" smtClean="0">
                <a:solidFill>
                  <a:srgbClr val="FF0000"/>
                </a:solidFill>
              </a:rPr>
              <a:t>NEVER</a:t>
            </a:r>
            <a:r>
              <a:rPr lang="en-US" sz="2800" smtClean="0"/>
              <a:t> divulge to the applicant information contained in their letters of recommendation</a:t>
            </a:r>
          </a:p>
          <a:p>
            <a:pPr eaLnBrk="1" hangingPunct="1">
              <a:lnSpc>
                <a:spcPct val="80000"/>
              </a:lnSpc>
            </a:pPr>
            <a:r>
              <a:rPr lang="en-US" sz="2800" smtClean="0">
                <a:solidFill>
                  <a:srgbClr val="FF3300"/>
                </a:solidFill>
              </a:rPr>
              <a:t>Don’t</a:t>
            </a:r>
            <a:r>
              <a:rPr lang="en-US" sz="2800" smtClean="0"/>
              <a:t> make negative comments about other medical schools</a:t>
            </a:r>
          </a:p>
          <a:p>
            <a:pPr eaLnBrk="1" hangingPunct="1">
              <a:lnSpc>
                <a:spcPct val="80000"/>
              </a:lnSpc>
            </a:pPr>
            <a:r>
              <a:rPr lang="en-US" sz="2800" smtClean="0"/>
              <a:t>NRMP rules of communication</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sz="4000" dirty="0" smtClean="0"/>
              <a:t>Can you interview for other traits?</a:t>
            </a:r>
          </a:p>
        </p:txBody>
      </p:sp>
      <p:sp>
        <p:nvSpPr>
          <p:cNvPr id="31747" name="Rectangle 3"/>
          <p:cNvSpPr>
            <a:spLocks noGrp="1" noChangeArrowheads="1"/>
          </p:cNvSpPr>
          <p:nvPr>
            <p:ph type="body" idx="1"/>
          </p:nvPr>
        </p:nvSpPr>
        <p:spPr/>
        <p:txBody>
          <a:bodyPr/>
          <a:lstStyle/>
          <a:p>
            <a:pPr eaLnBrk="1" hangingPunct="1"/>
            <a:r>
              <a:rPr lang="en-US" dirty="0" smtClean="0"/>
              <a:t>Intelligence</a:t>
            </a:r>
          </a:p>
          <a:p>
            <a:pPr lvl="1" eaLnBrk="1" hangingPunct="1"/>
            <a:r>
              <a:rPr lang="en-US" i="1" dirty="0" smtClean="0"/>
              <a:t>High-dive</a:t>
            </a:r>
            <a:r>
              <a:rPr lang="en-US" dirty="0" smtClean="0"/>
              <a:t> interview</a:t>
            </a:r>
          </a:p>
          <a:p>
            <a:pPr lvl="1" eaLnBrk="1" hangingPunct="1"/>
            <a:r>
              <a:rPr lang="en-US" dirty="0" smtClean="0"/>
              <a:t>Anything on the PS is fair game</a:t>
            </a:r>
          </a:p>
          <a:p>
            <a:pPr eaLnBrk="1" hangingPunct="1"/>
            <a:r>
              <a:rPr lang="en-US" dirty="0" smtClean="0"/>
              <a:t>Superior clinical skills</a:t>
            </a:r>
          </a:p>
          <a:p>
            <a:pPr lvl="1" eaLnBrk="1" hangingPunct="1"/>
            <a:r>
              <a:rPr lang="en-US" dirty="0" smtClean="0"/>
              <a:t>what volume of patients are you used to handling</a:t>
            </a:r>
          </a:p>
          <a:p>
            <a:pPr lvl="1" eaLnBrk="1" hangingPunct="1"/>
            <a:r>
              <a:rPr lang="en-US" dirty="0" smtClean="0"/>
              <a:t>Challenging clinical scenario and how the candidate managed 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143000" y="0"/>
            <a:ext cx="8229600" cy="715963"/>
          </a:xfrm>
        </p:spPr>
        <p:txBody>
          <a:bodyPr/>
          <a:lstStyle/>
          <a:p>
            <a:pPr algn="l" eaLnBrk="1" hangingPunct="1"/>
            <a:r>
              <a:rPr lang="en-US" sz="3600" i="1" smtClean="0"/>
              <a:t>NY Times : Corner Office</a:t>
            </a:r>
          </a:p>
        </p:txBody>
      </p:sp>
      <p:sp>
        <p:nvSpPr>
          <p:cNvPr id="55299" name="Rectangle 3"/>
          <p:cNvSpPr>
            <a:spLocks noGrp="1" noChangeArrowheads="1"/>
          </p:cNvSpPr>
          <p:nvPr>
            <p:ph type="body" idx="4294967295"/>
          </p:nvPr>
        </p:nvSpPr>
        <p:spPr>
          <a:xfrm>
            <a:off x="238125" y="2605088"/>
            <a:ext cx="8686800" cy="4525962"/>
          </a:xfrm>
        </p:spPr>
        <p:txBody>
          <a:bodyPr/>
          <a:lstStyle/>
          <a:p>
            <a:pPr eaLnBrk="1" hangingPunct="1"/>
            <a:r>
              <a:rPr lang="en-US" sz="2400" b="1" smtClean="0"/>
              <a:t>Q.</a:t>
            </a:r>
            <a:r>
              <a:rPr lang="en-US" sz="2400" smtClean="0"/>
              <a:t> </a:t>
            </a:r>
            <a:r>
              <a:rPr lang="en-US" sz="2400" b="1" i="1" smtClean="0"/>
              <a:t>How do you hire?</a:t>
            </a:r>
            <a:r>
              <a:rPr lang="en-US" sz="2400" b="1" smtClean="0"/>
              <a:t> </a:t>
            </a:r>
          </a:p>
          <a:p>
            <a:pPr eaLnBrk="1" hangingPunct="1"/>
            <a:r>
              <a:rPr lang="en-US" sz="2400" b="1" smtClean="0"/>
              <a:t>A. </a:t>
            </a:r>
            <a:r>
              <a:rPr lang="en-US" sz="2400" smtClean="0"/>
              <a:t>The </a:t>
            </a:r>
            <a:r>
              <a:rPr lang="en-US" sz="2400" b="1" smtClean="0"/>
              <a:t>most important thing is that you hire people who complement you and are </a:t>
            </a:r>
            <a:r>
              <a:rPr lang="en-US" sz="2400" b="1" u="sng" smtClean="0"/>
              <a:t>better than you in specific areas</a:t>
            </a:r>
            <a:r>
              <a:rPr lang="en-US" sz="2400" smtClean="0"/>
              <a:t>. </a:t>
            </a:r>
          </a:p>
          <a:p>
            <a:pPr eaLnBrk="1" hangingPunct="1"/>
            <a:r>
              <a:rPr lang="en-US" sz="2400" smtClean="0"/>
              <a:t>Good people hire people better than themselves. In a perfect world, you would take pride in the fact that you hired someone who is better than you. Hardly anybody has that attitude, though. </a:t>
            </a:r>
          </a:p>
          <a:p>
            <a:pPr eaLnBrk="1" hangingPunct="1"/>
            <a:endParaRPr lang="en-US" sz="2400" smtClean="0"/>
          </a:p>
        </p:txBody>
      </p:sp>
      <p:sp>
        <p:nvSpPr>
          <p:cNvPr id="55300" name="Rectangle 4"/>
          <p:cNvSpPr>
            <a:spLocks noChangeArrowheads="1"/>
          </p:cNvSpPr>
          <p:nvPr/>
        </p:nvSpPr>
        <p:spPr bwMode="auto">
          <a:xfrm>
            <a:off x="381000" y="1666875"/>
            <a:ext cx="6858000" cy="923925"/>
          </a:xfrm>
          <a:prstGeom prst="rect">
            <a:avLst/>
          </a:prstGeom>
          <a:noFill/>
          <a:ln w="9525">
            <a:noFill/>
            <a:miter lim="800000"/>
            <a:headEnd/>
            <a:tailEnd/>
          </a:ln>
        </p:spPr>
        <p:txBody>
          <a:bodyPr>
            <a:spAutoFit/>
          </a:bodyPr>
          <a:lstStyle/>
          <a:p>
            <a:pPr algn="r"/>
            <a:r>
              <a:rPr lang="en-US" b="1" i="1"/>
              <a:t>Guy Kawasaki, </a:t>
            </a:r>
          </a:p>
          <a:p>
            <a:pPr algn="r"/>
            <a:r>
              <a:rPr lang="en-US" i="1"/>
              <a:t>Co-founder of Alltop, a news aggregation site, and </a:t>
            </a:r>
          </a:p>
          <a:p>
            <a:pPr algn="r"/>
            <a:r>
              <a:rPr lang="en-US" i="1"/>
              <a:t>Managing Director of Garage Technology Ventures</a:t>
            </a:r>
          </a:p>
        </p:txBody>
      </p:sp>
      <p:pic>
        <p:nvPicPr>
          <p:cNvPr id="55301" name="Picture 4" descr="http://graphics8.nytimes.com/images/2009/03/18/timestopics/AdamBryant190.jpg"/>
          <p:cNvPicPr>
            <a:picLocks noChangeAspect="1" noChangeArrowheads="1"/>
          </p:cNvPicPr>
          <p:nvPr/>
        </p:nvPicPr>
        <p:blipFill>
          <a:blip r:embed="rId3" cstate="print"/>
          <a:srcRect/>
          <a:stretch>
            <a:fillRect/>
          </a:stretch>
        </p:blipFill>
        <p:spPr bwMode="auto">
          <a:xfrm>
            <a:off x="0" y="0"/>
            <a:ext cx="1214438" cy="1552575"/>
          </a:xfrm>
          <a:prstGeom prst="rect">
            <a:avLst/>
          </a:prstGeom>
          <a:noFill/>
          <a:ln w="9525">
            <a:noFill/>
            <a:miter lim="800000"/>
            <a:headEnd/>
            <a:tailEnd/>
          </a:ln>
        </p:spPr>
      </p:pic>
      <p:sp>
        <p:nvSpPr>
          <p:cNvPr id="55302" name="Rectangle 6"/>
          <p:cNvSpPr>
            <a:spLocks noChangeArrowheads="1"/>
          </p:cNvSpPr>
          <p:nvPr/>
        </p:nvSpPr>
        <p:spPr bwMode="auto">
          <a:xfrm>
            <a:off x="1165225" y="596900"/>
            <a:ext cx="6248400" cy="646113"/>
          </a:xfrm>
          <a:prstGeom prst="rect">
            <a:avLst/>
          </a:prstGeom>
          <a:noFill/>
          <a:ln w="9525">
            <a:noFill/>
            <a:miter lim="800000"/>
            <a:headEnd/>
            <a:tailEnd/>
          </a:ln>
        </p:spPr>
        <p:txBody>
          <a:bodyPr>
            <a:spAutoFit/>
          </a:bodyPr>
          <a:lstStyle/>
          <a:p>
            <a:r>
              <a:rPr lang="en-US" b="1" i="1"/>
              <a:t>Adam Bryant</a:t>
            </a:r>
          </a:p>
          <a:p>
            <a:r>
              <a:rPr lang="en-US" i="1"/>
              <a:t>Deputy Editor NYT Sunday Business Section</a:t>
            </a:r>
            <a:endParaRPr lang="en-US"/>
          </a:p>
        </p:txBody>
      </p:sp>
      <p:pic>
        <p:nvPicPr>
          <p:cNvPr id="55303" name="Picture 6" descr="http://graphics8.nytimes.com/images/2010/03/21/business/21cornerprints_CA0/21cornerprints_CA0-articleInline.jpg"/>
          <p:cNvPicPr>
            <a:picLocks noChangeAspect="1" noChangeArrowheads="1"/>
          </p:cNvPicPr>
          <p:nvPr/>
        </p:nvPicPr>
        <p:blipFill>
          <a:blip r:embed="rId4" cstate="print"/>
          <a:srcRect/>
          <a:stretch>
            <a:fillRect/>
          </a:stretch>
        </p:blipFill>
        <p:spPr bwMode="auto">
          <a:xfrm>
            <a:off x="7315200" y="152400"/>
            <a:ext cx="160972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NRMP results 2006-2010</a:t>
            </a:r>
          </a:p>
          <a:p>
            <a:r>
              <a:rPr lang="en-US" dirty="0" smtClean="0"/>
              <a:t>Survey results</a:t>
            </a:r>
          </a:p>
          <a:p>
            <a:r>
              <a:rPr lang="en-US" dirty="0" smtClean="0"/>
              <a:t>Interview strategies</a:t>
            </a:r>
          </a:p>
          <a:p>
            <a:pPr lvl="1"/>
            <a:r>
              <a:rPr lang="en-US" dirty="0" smtClean="0"/>
              <a:t>Pediatric residency recruitment – experience at one large program</a:t>
            </a:r>
          </a:p>
          <a:p>
            <a:pPr lvl="1"/>
            <a:r>
              <a:rPr lang="en-US" dirty="0" smtClean="0"/>
              <a:t>Interview questions</a:t>
            </a:r>
          </a:p>
          <a:p>
            <a:r>
              <a:rPr lang="en-US" dirty="0" smtClean="0"/>
              <a:t>Program improvement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bwMode="auto">
          <a:xfrm>
            <a:off x="33338" y="3222625"/>
            <a:ext cx="33528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Desired </a:t>
            </a:r>
          </a:p>
          <a:p>
            <a:pPr>
              <a:defRPr/>
            </a:pPr>
            <a:r>
              <a:rPr lang="en-US" sz="3600" kern="0" dirty="0">
                <a:solidFill>
                  <a:schemeClr val="tx2"/>
                </a:solidFill>
                <a:latin typeface="+mj-lt"/>
                <a:ea typeface="+mj-ea"/>
                <a:cs typeface="+mj-cs"/>
              </a:rPr>
              <a:t>Quality:</a:t>
            </a:r>
          </a:p>
          <a:p>
            <a:pPr>
              <a:defRPr/>
            </a:pPr>
            <a:endParaRPr lang="en-US" sz="3600" kern="0" dirty="0">
              <a:solidFill>
                <a:schemeClr val="tx2"/>
              </a:solidFill>
              <a:latin typeface="+mj-lt"/>
              <a:ea typeface="+mj-ea"/>
              <a:cs typeface="+mj-cs"/>
            </a:endParaRPr>
          </a:p>
          <a:p>
            <a:pPr>
              <a:defRPr/>
            </a:pPr>
            <a:r>
              <a:rPr lang="en-US" sz="3200" i="1" kern="0" dirty="0">
                <a:solidFill>
                  <a:srgbClr val="FF0000"/>
                </a:solidFill>
                <a:latin typeface="+mj-lt"/>
                <a:ea typeface="+mj-ea"/>
                <a:cs typeface="+mj-cs"/>
              </a:rPr>
              <a:t>Better </a:t>
            </a:r>
          </a:p>
          <a:p>
            <a:pPr>
              <a:defRPr/>
            </a:pPr>
            <a:r>
              <a:rPr lang="en-US" sz="3200" i="1" kern="0" dirty="0">
                <a:solidFill>
                  <a:srgbClr val="FF0000"/>
                </a:solidFill>
                <a:latin typeface="+mj-lt"/>
                <a:ea typeface="+mj-ea"/>
                <a:cs typeface="+mj-cs"/>
              </a:rPr>
              <a:t>than you</a:t>
            </a:r>
          </a:p>
          <a:p>
            <a:pPr>
              <a:defRPr/>
            </a:pPr>
            <a:r>
              <a:rPr lang="en-US" sz="3200" i="1" kern="0" dirty="0">
                <a:solidFill>
                  <a:srgbClr val="FF0000"/>
                </a:solidFill>
                <a:latin typeface="+mj-lt"/>
                <a:ea typeface="+mj-ea"/>
                <a:cs typeface="+mj-cs"/>
              </a:rPr>
              <a:t>in specific </a:t>
            </a:r>
          </a:p>
          <a:p>
            <a:pPr>
              <a:defRPr/>
            </a:pPr>
            <a:r>
              <a:rPr lang="en-US" sz="3200" i="1" kern="0" dirty="0">
                <a:solidFill>
                  <a:srgbClr val="FF0000"/>
                </a:solidFill>
                <a:latin typeface="+mj-lt"/>
                <a:ea typeface="+mj-ea"/>
                <a:cs typeface="+mj-cs"/>
              </a:rPr>
              <a:t>areas</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11" name="Rectangle 2"/>
          <p:cNvSpPr txBox="1">
            <a:spLocks noChangeArrowheads="1"/>
          </p:cNvSpPr>
          <p:nvPr/>
        </p:nvSpPr>
        <p:spPr bwMode="auto">
          <a:xfrm>
            <a:off x="4572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a:t>
            </a:r>
          </a:p>
        </p:txBody>
      </p:sp>
      <p:sp>
        <p:nvSpPr>
          <p:cNvPr id="9" name="Freeform 8"/>
          <p:cNvSpPr/>
          <p:nvPr/>
        </p:nvSpPr>
        <p:spPr>
          <a:xfrm>
            <a:off x="3265488" y="3076575"/>
            <a:ext cx="2279650" cy="2082800"/>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2"/>
          <p:cNvSpPr txBox="1">
            <a:spLocks noChangeArrowheads="1"/>
          </p:cNvSpPr>
          <p:nvPr/>
        </p:nvSpPr>
        <p:spPr bwMode="auto">
          <a:xfrm>
            <a:off x="33338" y="3222625"/>
            <a:ext cx="33528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Desired </a:t>
            </a:r>
          </a:p>
          <a:p>
            <a:pPr>
              <a:defRPr/>
            </a:pPr>
            <a:r>
              <a:rPr lang="en-US" sz="3600" kern="0" dirty="0">
                <a:solidFill>
                  <a:schemeClr val="tx2"/>
                </a:solidFill>
                <a:latin typeface="+mj-lt"/>
                <a:ea typeface="+mj-ea"/>
                <a:cs typeface="+mj-cs"/>
              </a:rPr>
              <a:t>Quality:</a:t>
            </a:r>
          </a:p>
          <a:p>
            <a:pPr>
              <a:defRPr/>
            </a:pPr>
            <a:endParaRPr lang="en-US" sz="3600" kern="0" dirty="0">
              <a:solidFill>
                <a:schemeClr val="tx2"/>
              </a:solidFill>
              <a:latin typeface="+mj-lt"/>
              <a:ea typeface="+mj-ea"/>
              <a:cs typeface="+mj-cs"/>
            </a:endParaRPr>
          </a:p>
          <a:p>
            <a:pPr>
              <a:defRPr/>
            </a:pPr>
            <a:r>
              <a:rPr lang="en-US" sz="3200" i="1" kern="0" dirty="0">
                <a:solidFill>
                  <a:srgbClr val="FF0000"/>
                </a:solidFill>
                <a:latin typeface="+mj-lt"/>
                <a:ea typeface="+mj-ea"/>
                <a:cs typeface="+mj-cs"/>
              </a:rPr>
              <a:t>Better </a:t>
            </a:r>
          </a:p>
          <a:p>
            <a:pPr>
              <a:defRPr/>
            </a:pPr>
            <a:r>
              <a:rPr lang="en-US" sz="3200" i="1" kern="0" dirty="0">
                <a:solidFill>
                  <a:srgbClr val="FF0000"/>
                </a:solidFill>
                <a:latin typeface="+mj-lt"/>
                <a:ea typeface="+mj-ea"/>
                <a:cs typeface="+mj-cs"/>
              </a:rPr>
              <a:t>than you</a:t>
            </a:r>
          </a:p>
          <a:p>
            <a:pPr>
              <a:defRPr/>
            </a:pPr>
            <a:r>
              <a:rPr lang="en-US" sz="3200" i="1" kern="0" dirty="0">
                <a:solidFill>
                  <a:srgbClr val="FF0000"/>
                </a:solidFill>
                <a:latin typeface="+mj-lt"/>
                <a:ea typeface="+mj-ea"/>
                <a:cs typeface="+mj-cs"/>
              </a:rPr>
              <a:t>in specific </a:t>
            </a:r>
          </a:p>
          <a:p>
            <a:pPr>
              <a:defRPr/>
            </a:pPr>
            <a:r>
              <a:rPr lang="en-US" sz="3200" i="1" kern="0" dirty="0">
                <a:solidFill>
                  <a:srgbClr val="FF0000"/>
                </a:solidFill>
                <a:latin typeface="+mj-lt"/>
                <a:ea typeface="+mj-ea"/>
                <a:cs typeface="+mj-cs"/>
              </a:rPr>
              <a:t>areas</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11" name="Rectangle 2"/>
          <p:cNvSpPr txBox="1">
            <a:spLocks noChangeArrowheads="1"/>
          </p:cNvSpPr>
          <p:nvPr/>
        </p:nvSpPr>
        <p:spPr bwMode="auto">
          <a:xfrm>
            <a:off x="1524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“High Dive Questions”</a:t>
            </a:r>
          </a:p>
        </p:txBody>
      </p:sp>
      <p:sp>
        <p:nvSpPr>
          <p:cNvPr id="9" name="Freeform 8"/>
          <p:cNvSpPr/>
          <p:nvPr/>
        </p:nvSpPr>
        <p:spPr>
          <a:xfrm>
            <a:off x="3265488" y="3076575"/>
            <a:ext cx="2279650" cy="2082800"/>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1524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“High Dive Questions”</a:t>
            </a:r>
          </a:p>
        </p:txBody>
      </p:sp>
      <p:sp>
        <p:nvSpPr>
          <p:cNvPr id="9" name="Freeform 8"/>
          <p:cNvSpPr/>
          <p:nvPr/>
        </p:nvSpPr>
        <p:spPr>
          <a:xfrm>
            <a:off x="3265488" y="4038600"/>
            <a:ext cx="1839912" cy="1120775"/>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58376" name="Picture 2" descr="http://www.funsporting.com/pics/585_custom_1.jpg"/>
          <p:cNvPicPr>
            <a:picLocks noChangeAspect="1" noChangeArrowheads="1"/>
          </p:cNvPicPr>
          <p:nvPr/>
        </p:nvPicPr>
        <p:blipFill>
          <a:blip r:embed="rId3" cstate="print"/>
          <a:srcRect/>
          <a:stretch>
            <a:fillRect/>
          </a:stretch>
        </p:blipFill>
        <p:spPr bwMode="auto">
          <a:xfrm>
            <a:off x="5943600" y="914400"/>
            <a:ext cx="2971800" cy="4244975"/>
          </a:xfrm>
          <a:prstGeom prst="rect">
            <a:avLst/>
          </a:prstGeom>
          <a:noFill/>
          <a:ln w="9525">
            <a:noFill/>
            <a:miter lim="800000"/>
            <a:headEnd/>
            <a:tailEnd/>
          </a:ln>
        </p:spPr>
      </p:pic>
      <p:sp>
        <p:nvSpPr>
          <p:cNvPr id="12" name="Teardrop 11"/>
          <p:cNvSpPr/>
          <p:nvPr/>
        </p:nvSpPr>
        <p:spPr>
          <a:xfrm>
            <a:off x="7620000" y="4038600"/>
            <a:ext cx="1219200" cy="10668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2"/>
          <p:cNvSpPr txBox="1">
            <a:spLocks noChangeArrowheads="1"/>
          </p:cNvSpPr>
          <p:nvPr/>
        </p:nvSpPr>
        <p:spPr bwMode="auto">
          <a:xfrm>
            <a:off x="1981200" y="1524000"/>
            <a:ext cx="4114800" cy="1782763"/>
          </a:xfrm>
          <a:prstGeom prst="rect">
            <a:avLst/>
          </a:prstGeom>
          <a:noFill/>
          <a:ln w="9525">
            <a:noFill/>
            <a:miter lim="800000"/>
            <a:headEnd/>
            <a:tailEnd/>
          </a:ln>
          <a:effectLst/>
        </p:spPr>
        <p:txBody>
          <a:bodyPr anchor="ctr"/>
          <a:lstStyle/>
          <a:p>
            <a:pPr>
              <a:defRPr/>
            </a:pPr>
            <a:endParaRPr lang="en-US" sz="3600" kern="0" dirty="0">
              <a:solidFill>
                <a:schemeClr val="tx2"/>
              </a:solidFill>
              <a:latin typeface="+mj-lt"/>
              <a:ea typeface="+mj-ea"/>
              <a:cs typeface="+mj-cs"/>
            </a:endParaRPr>
          </a:p>
          <a:p>
            <a:pPr marL="742950" indent="-742950">
              <a:buFontTx/>
              <a:buAutoNum type="arabicParenR"/>
              <a:defRPr/>
            </a:pPr>
            <a:r>
              <a:rPr lang="en-US" sz="3600" kern="0" dirty="0">
                <a:solidFill>
                  <a:schemeClr val="tx2"/>
                </a:solidFill>
                <a:latin typeface="+mj-lt"/>
                <a:ea typeface="+mj-ea"/>
                <a:cs typeface="+mj-cs"/>
              </a:rPr>
              <a:t>Performance</a:t>
            </a:r>
          </a:p>
          <a:p>
            <a:pPr marL="742950" indent="-742950">
              <a:buFontTx/>
              <a:buAutoNum type="arabicParenR"/>
              <a:defRPr/>
            </a:pPr>
            <a:r>
              <a:rPr lang="en-US" sz="3600" kern="0" dirty="0">
                <a:solidFill>
                  <a:schemeClr val="bg1"/>
                </a:solidFill>
              </a:rPr>
              <a:t>Level of Difficulty</a:t>
            </a:r>
            <a:endParaRPr lang="en-US" sz="3600" kern="0" dirty="0">
              <a:solidFill>
                <a:schemeClr val="bg1"/>
              </a:solidFill>
              <a:latin typeface="+mj-lt"/>
              <a:ea typeface="+mj-ea"/>
              <a:cs typeface="+mj-cs"/>
            </a:endParaRPr>
          </a:p>
          <a:p>
            <a:pPr>
              <a:defRPr/>
            </a:pP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58379" name="Rectangle 13"/>
          <p:cNvSpPr>
            <a:spLocks noChangeArrowheads="1"/>
          </p:cNvSpPr>
          <p:nvPr/>
        </p:nvSpPr>
        <p:spPr bwMode="auto">
          <a:xfrm>
            <a:off x="5910263" y="5127625"/>
            <a:ext cx="3048000" cy="246063"/>
          </a:xfrm>
          <a:prstGeom prst="rect">
            <a:avLst/>
          </a:prstGeom>
          <a:noFill/>
          <a:ln w="9525">
            <a:noFill/>
            <a:miter lim="800000"/>
            <a:headEnd/>
            <a:tailEnd/>
          </a:ln>
        </p:spPr>
        <p:txBody>
          <a:bodyPr>
            <a:spAutoFit/>
          </a:bodyPr>
          <a:lstStyle/>
          <a:p>
            <a:r>
              <a:rPr lang="en-US" sz="1000"/>
              <a:t>http://www.funsporting.com/pics/585_custom_1.jpg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1524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“High Dive Questions”</a:t>
            </a:r>
          </a:p>
        </p:txBody>
      </p:sp>
      <p:pic>
        <p:nvPicPr>
          <p:cNvPr id="59399" name="Picture 2" descr="http://www.funsporting.com/pics/585_custom_1.jpg"/>
          <p:cNvPicPr>
            <a:picLocks noChangeAspect="1" noChangeArrowheads="1"/>
          </p:cNvPicPr>
          <p:nvPr/>
        </p:nvPicPr>
        <p:blipFill>
          <a:blip r:embed="rId3" cstate="print"/>
          <a:srcRect/>
          <a:stretch>
            <a:fillRect/>
          </a:stretch>
        </p:blipFill>
        <p:spPr bwMode="auto">
          <a:xfrm>
            <a:off x="5943600" y="914400"/>
            <a:ext cx="2971800" cy="4244975"/>
          </a:xfrm>
          <a:prstGeom prst="rect">
            <a:avLst/>
          </a:prstGeom>
          <a:noFill/>
          <a:ln w="9525">
            <a:noFill/>
            <a:miter lim="800000"/>
            <a:headEnd/>
            <a:tailEnd/>
          </a:ln>
        </p:spPr>
      </p:pic>
      <p:sp>
        <p:nvSpPr>
          <p:cNvPr id="9" name="Freeform 8"/>
          <p:cNvSpPr/>
          <p:nvPr/>
        </p:nvSpPr>
        <p:spPr>
          <a:xfrm>
            <a:off x="3265488" y="1676400"/>
            <a:ext cx="2830512" cy="3482975"/>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ardrop 11"/>
          <p:cNvSpPr/>
          <p:nvPr/>
        </p:nvSpPr>
        <p:spPr>
          <a:xfrm>
            <a:off x="7620000" y="4038600"/>
            <a:ext cx="1219200" cy="10668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2"/>
          <p:cNvSpPr txBox="1">
            <a:spLocks noChangeArrowheads="1"/>
          </p:cNvSpPr>
          <p:nvPr/>
        </p:nvSpPr>
        <p:spPr bwMode="auto">
          <a:xfrm>
            <a:off x="1981200" y="1524000"/>
            <a:ext cx="4114800" cy="1782763"/>
          </a:xfrm>
          <a:prstGeom prst="rect">
            <a:avLst/>
          </a:prstGeom>
          <a:noFill/>
          <a:ln w="9525">
            <a:noFill/>
            <a:miter lim="800000"/>
            <a:headEnd/>
            <a:tailEnd/>
          </a:ln>
          <a:effectLst/>
        </p:spPr>
        <p:txBody>
          <a:bodyPr anchor="ctr"/>
          <a:lstStyle/>
          <a:p>
            <a:pPr>
              <a:defRPr/>
            </a:pPr>
            <a:endParaRPr lang="en-US" sz="3600" kern="0" dirty="0">
              <a:solidFill>
                <a:schemeClr val="tx2"/>
              </a:solidFill>
              <a:latin typeface="+mj-lt"/>
              <a:ea typeface="+mj-ea"/>
              <a:cs typeface="+mj-cs"/>
            </a:endParaRPr>
          </a:p>
          <a:p>
            <a:pPr marL="742950" indent="-742950">
              <a:buFontTx/>
              <a:buAutoNum type="arabicParenR"/>
              <a:defRPr/>
            </a:pPr>
            <a:r>
              <a:rPr lang="en-US" sz="3600" kern="0" dirty="0">
                <a:solidFill>
                  <a:schemeClr val="tx2"/>
                </a:solidFill>
                <a:latin typeface="+mj-lt"/>
                <a:ea typeface="+mj-ea"/>
                <a:cs typeface="+mj-cs"/>
              </a:rPr>
              <a:t>Performance</a:t>
            </a:r>
          </a:p>
          <a:p>
            <a:pPr marL="742950" indent="-742950">
              <a:buFontTx/>
              <a:buAutoNum type="arabicParenR"/>
              <a:defRPr/>
            </a:pPr>
            <a:r>
              <a:rPr lang="en-US" sz="3600" kern="0" dirty="0">
                <a:solidFill>
                  <a:schemeClr val="tx2"/>
                </a:solidFill>
              </a:rPr>
              <a:t>Level of Difficulty</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59403" name="Rectangle 13"/>
          <p:cNvSpPr>
            <a:spLocks noChangeArrowheads="1"/>
          </p:cNvSpPr>
          <p:nvPr/>
        </p:nvSpPr>
        <p:spPr bwMode="auto">
          <a:xfrm>
            <a:off x="5910263" y="5127625"/>
            <a:ext cx="3048000" cy="246063"/>
          </a:xfrm>
          <a:prstGeom prst="rect">
            <a:avLst/>
          </a:prstGeom>
          <a:noFill/>
          <a:ln w="9525">
            <a:noFill/>
            <a:miter lim="800000"/>
            <a:headEnd/>
            <a:tailEnd/>
          </a:ln>
        </p:spPr>
        <p:txBody>
          <a:bodyPr>
            <a:spAutoFit/>
          </a:bodyPr>
          <a:lstStyle/>
          <a:p>
            <a:r>
              <a:rPr lang="en-US" sz="1000"/>
              <a:t>http://www.funsporting.com/pics/585_custom_1.jpg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1524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“High Dive Questions”</a:t>
            </a:r>
          </a:p>
        </p:txBody>
      </p:sp>
      <p:pic>
        <p:nvPicPr>
          <p:cNvPr id="60423" name="Picture 2" descr="http://www.funsporting.com/pics/585_custom_1.jpg"/>
          <p:cNvPicPr>
            <a:picLocks noChangeAspect="1" noChangeArrowheads="1"/>
          </p:cNvPicPr>
          <p:nvPr/>
        </p:nvPicPr>
        <p:blipFill>
          <a:blip r:embed="rId3" cstate="print"/>
          <a:srcRect/>
          <a:stretch>
            <a:fillRect/>
          </a:stretch>
        </p:blipFill>
        <p:spPr bwMode="auto">
          <a:xfrm>
            <a:off x="5943600" y="914400"/>
            <a:ext cx="2971800" cy="4244975"/>
          </a:xfrm>
          <a:prstGeom prst="rect">
            <a:avLst/>
          </a:prstGeom>
          <a:noFill/>
          <a:ln w="9525">
            <a:noFill/>
            <a:miter lim="800000"/>
            <a:headEnd/>
            <a:tailEnd/>
          </a:ln>
        </p:spPr>
      </p:pic>
      <p:sp>
        <p:nvSpPr>
          <p:cNvPr id="9" name="Freeform 8"/>
          <p:cNvSpPr/>
          <p:nvPr/>
        </p:nvSpPr>
        <p:spPr>
          <a:xfrm>
            <a:off x="3265488" y="1676400"/>
            <a:ext cx="2830512" cy="3482975"/>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Teardrop 11"/>
          <p:cNvSpPr/>
          <p:nvPr/>
        </p:nvSpPr>
        <p:spPr>
          <a:xfrm>
            <a:off x="7620000" y="4038600"/>
            <a:ext cx="1219200" cy="106680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2"/>
          <p:cNvSpPr txBox="1">
            <a:spLocks noChangeArrowheads="1"/>
          </p:cNvSpPr>
          <p:nvPr/>
        </p:nvSpPr>
        <p:spPr bwMode="auto">
          <a:xfrm>
            <a:off x="1981200" y="1524000"/>
            <a:ext cx="4114800" cy="1782763"/>
          </a:xfrm>
          <a:prstGeom prst="rect">
            <a:avLst/>
          </a:prstGeom>
          <a:noFill/>
          <a:ln w="9525">
            <a:noFill/>
            <a:miter lim="800000"/>
            <a:headEnd/>
            <a:tailEnd/>
          </a:ln>
          <a:effectLst/>
        </p:spPr>
        <p:txBody>
          <a:bodyPr anchor="ctr"/>
          <a:lstStyle/>
          <a:p>
            <a:pPr>
              <a:defRPr/>
            </a:pPr>
            <a:endParaRPr lang="en-US" sz="3600" kern="0" dirty="0">
              <a:solidFill>
                <a:schemeClr val="tx2"/>
              </a:solidFill>
              <a:latin typeface="+mj-lt"/>
              <a:ea typeface="+mj-ea"/>
              <a:cs typeface="+mj-cs"/>
            </a:endParaRPr>
          </a:p>
          <a:p>
            <a:pPr marL="742950" indent="-742950">
              <a:buFontTx/>
              <a:buAutoNum type="arabicParenR"/>
              <a:defRPr/>
            </a:pPr>
            <a:r>
              <a:rPr lang="en-US" sz="3600" kern="0" dirty="0">
                <a:solidFill>
                  <a:schemeClr val="tx2"/>
                </a:solidFill>
                <a:latin typeface="+mj-lt"/>
                <a:ea typeface="+mj-ea"/>
                <a:cs typeface="+mj-cs"/>
              </a:rPr>
              <a:t>Performance</a:t>
            </a:r>
          </a:p>
          <a:p>
            <a:pPr marL="742950" indent="-742950">
              <a:buFontTx/>
              <a:buAutoNum type="arabicParenR"/>
              <a:defRPr/>
            </a:pPr>
            <a:r>
              <a:rPr lang="en-US" sz="3600" kern="0" dirty="0">
                <a:solidFill>
                  <a:schemeClr val="tx2"/>
                </a:solidFill>
              </a:rPr>
              <a:t>Level of Difficulty</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14" name="Rectangle 2"/>
          <p:cNvSpPr txBox="1">
            <a:spLocks noChangeArrowheads="1"/>
          </p:cNvSpPr>
          <p:nvPr/>
        </p:nvSpPr>
        <p:spPr bwMode="auto">
          <a:xfrm>
            <a:off x="33338" y="3222625"/>
            <a:ext cx="33528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Desired </a:t>
            </a:r>
          </a:p>
          <a:p>
            <a:pPr>
              <a:defRPr/>
            </a:pPr>
            <a:r>
              <a:rPr lang="en-US" sz="3600" kern="0" dirty="0">
                <a:solidFill>
                  <a:schemeClr val="tx2"/>
                </a:solidFill>
                <a:latin typeface="+mj-lt"/>
                <a:ea typeface="+mj-ea"/>
                <a:cs typeface="+mj-cs"/>
              </a:rPr>
              <a:t>Quality:</a:t>
            </a:r>
          </a:p>
          <a:p>
            <a:pPr>
              <a:defRPr/>
            </a:pPr>
            <a:endParaRPr lang="en-US" sz="3600" kern="0" dirty="0">
              <a:solidFill>
                <a:schemeClr val="tx2"/>
              </a:solidFill>
              <a:latin typeface="+mj-lt"/>
              <a:ea typeface="+mj-ea"/>
              <a:cs typeface="+mj-cs"/>
            </a:endParaRPr>
          </a:p>
          <a:p>
            <a:pPr>
              <a:defRPr/>
            </a:pPr>
            <a:r>
              <a:rPr lang="en-US" sz="3200" i="1" kern="0" dirty="0">
                <a:solidFill>
                  <a:srgbClr val="FF0000"/>
                </a:solidFill>
                <a:latin typeface="+mj-lt"/>
                <a:ea typeface="+mj-ea"/>
                <a:cs typeface="+mj-cs"/>
              </a:rPr>
              <a:t>Better </a:t>
            </a:r>
          </a:p>
          <a:p>
            <a:pPr>
              <a:defRPr/>
            </a:pPr>
            <a:r>
              <a:rPr lang="en-US" sz="3200" i="1" kern="0" dirty="0">
                <a:solidFill>
                  <a:srgbClr val="FF0000"/>
                </a:solidFill>
                <a:latin typeface="+mj-lt"/>
                <a:ea typeface="+mj-ea"/>
                <a:cs typeface="+mj-cs"/>
              </a:rPr>
              <a:t>than you</a:t>
            </a:r>
          </a:p>
          <a:p>
            <a:pPr>
              <a:defRPr/>
            </a:pPr>
            <a:r>
              <a:rPr lang="en-US" sz="3200" i="1" kern="0" dirty="0">
                <a:solidFill>
                  <a:srgbClr val="FF0000"/>
                </a:solidFill>
                <a:latin typeface="+mj-lt"/>
                <a:ea typeface="+mj-ea"/>
                <a:cs typeface="+mj-cs"/>
              </a:rPr>
              <a:t>in specific </a:t>
            </a:r>
          </a:p>
          <a:p>
            <a:pPr>
              <a:defRPr/>
            </a:pPr>
            <a:r>
              <a:rPr lang="en-US" sz="3200" i="1" kern="0" dirty="0">
                <a:solidFill>
                  <a:srgbClr val="FF0000"/>
                </a:solidFill>
                <a:latin typeface="+mj-lt"/>
                <a:ea typeface="+mj-ea"/>
                <a:cs typeface="+mj-cs"/>
              </a:rPr>
              <a:t>areas</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60428" name="Rectangle 14"/>
          <p:cNvSpPr>
            <a:spLocks noChangeArrowheads="1"/>
          </p:cNvSpPr>
          <p:nvPr/>
        </p:nvSpPr>
        <p:spPr bwMode="auto">
          <a:xfrm>
            <a:off x="5910263" y="5127625"/>
            <a:ext cx="3048000" cy="246063"/>
          </a:xfrm>
          <a:prstGeom prst="rect">
            <a:avLst/>
          </a:prstGeom>
          <a:noFill/>
          <a:ln w="9525">
            <a:noFill/>
            <a:miter lim="800000"/>
            <a:headEnd/>
            <a:tailEnd/>
          </a:ln>
        </p:spPr>
        <p:txBody>
          <a:bodyPr>
            <a:spAutoFit/>
          </a:bodyPr>
          <a:lstStyle/>
          <a:p>
            <a:r>
              <a:rPr lang="en-US" sz="1000"/>
              <a:t>http://www.funsporting.com/pics/585_custom_1.jpg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7LungTEM"/>
          <p:cNvPicPr>
            <a:picLocks noChangeAspect="1" noChangeArrowheads="1"/>
          </p:cNvPicPr>
          <p:nvPr/>
        </p:nvPicPr>
        <p:blipFill>
          <a:blip r:embed="rId3" cstate="print"/>
          <a:srcRect r="10345"/>
          <a:stretch>
            <a:fillRect/>
          </a:stretch>
        </p:blipFill>
        <p:spPr bwMode="auto">
          <a:xfrm>
            <a:off x="4876800" y="2057400"/>
            <a:ext cx="3962400" cy="3314700"/>
          </a:xfrm>
          <a:prstGeom prst="rect">
            <a:avLst/>
          </a:prstGeom>
          <a:noFill/>
          <a:ln w="9525">
            <a:noFill/>
            <a:miter lim="800000"/>
            <a:headEnd/>
            <a:tailEnd/>
          </a:ln>
        </p:spPr>
      </p:pic>
      <p:sp>
        <p:nvSpPr>
          <p:cNvPr id="61443"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Selection</a:t>
            </a:r>
          </a:p>
        </p:txBody>
      </p:sp>
      <p:sp>
        <p:nvSpPr>
          <p:cNvPr id="5" name="Freeform 4"/>
          <p:cNvSpPr/>
          <p:nvPr/>
        </p:nvSpPr>
        <p:spPr>
          <a:xfrm>
            <a:off x="1981200" y="1828800"/>
            <a:ext cx="6465888"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1752600" y="5562600"/>
            <a:ext cx="71628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380206"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152400" y="5880100"/>
            <a:ext cx="97536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Selection Feature:</a:t>
            </a:r>
            <a:r>
              <a:rPr lang="en-US" sz="3600" b="1" i="1" kern="0" dirty="0">
                <a:solidFill>
                  <a:srgbClr val="FF0000"/>
                </a:solidFill>
                <a:latin typeface="+mj-lt"/>
                <a:ea typeface="+mj-ea"/>
                <a:cs typeface="+mj-cs"/>
              </a:rPr>
              <a:t>“High Dive Questions”</a:t>
            </a:r>
          </a:p>
        </p:txBody>
      </p:sp>
      <p:sp>
        <p:nvSpPr>
          <p:cNvPr id="9" name="Freeform 8"/>
          <p:cNvSpPr/>
          <p:nvPr/>
        </p:nvSpPr>
        <p:spPr>
          <a:xfrm>
            <a:off x="3265488" y="1676400"/>
            <a:ext cx="2830512" cy="3482975"/>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3" name="Rectangle 2"/>
          <p:cNvSpPr txBox="1">
            <a:spLocks noChangeArrowheads="1"/>
          </p:cNvSpPr>
          <p:nvPr/>
        </p:nvSpPr>
        <p:spPr bwMode="auto">
          <a:xfrm>
            <a:off x="1981200" y="1524000"/>
            <a:ext cx="4114800" cy="1782763"/>
          </a:xfrm>
          <a:prstGeom prst="rect">
            <a:avLst/>
          </a:prstGeom>
          <a:noFill/>
          <a:ln w="9525">
            <a:noFill/>
            <a:miter lim="800000"/>
            <a:headEnd/>
            <a:tailEnd/>
          </a:ln>
          <a:effectLst/>
        </p:spPr>
        <p:txBody>
          <a:bodyPr anchor="ctr"/>
          <a:lstStyle/>
          <a:p>
            <a:pPr>
              <a:defRPr/>
            </a:pPr>
            <a:endParaRPr lang="en-US" sz="3600" kern="0" dirty="0">
              <a:solidFill>
                <a:schemeClr val="tx2"/>
              </a:solidFill>
              <a:latin typeface="+mj-lt"/>
              <a:ea typeface="+mj-ea"/>
              <a:cs typeface="+mj-cs"/>
            </a:endParaRPr>
          </a:p>
          <a:p>
            <a:pPr marL="742950" indent="-742950">
              <a:buFontTx/>
              <a:buAutoNum type="arabicParenR"/>
              <a:defRPr/>
            </a:pPr>
            <a:r>
              <a:rPr lang="en-US" sz="3600" kern="0" dirty="0">
                <a:solidFill>
                  <a:schemeClr val="tx2"/>
                </a:solidFill>
                <a:latin typeface="+mj-lt"/>
                <a:ea typeface="+mj-ea"/>
                <a:cs typeface="+mj-cs"/>
              </a:rPr>
              <a:t>Performance</a:t>
            </a:r>
          </a:p>
          <a:p>
            <a:pPr marL="742950" indent="-742950">
              <a:buFontTx/>
              <a:buAutoNum type="arabicParenR"/>
              <a:defRPr/>
            </a:pPr>
            <a:r>
              <a:rPr lang="en-US" sz="3600" kern="0" dirty="0">
                <a:solidFill>
                  <a:schemeClr val="tx2"/>
                </a:solidFill>
              </a:rPr>
              <a:t>Level of Difficulty</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14" name="Rectangle 2"/>
          <p:cNvSpPr txBox="1">
            <a:spLocks noChangeArrowheads="1"/>
          </p:cNvSpPr>
          <p:nvPr/>
        </p:nvSpPr>
        <p:spPr bwMode="auto">
          <a:xfrm>
            <a:off x="33338" y="3222625"/>
            <a:ext cx="33528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Desired </a:t>
            </a:r>
          </a:p>
          <a:p>
            <a:pPr>
              <a:defRPr/>
            </a:pPr>
            <a:r>
              <a:rPr lang="en-US" sz="3600" kern="0" dirty="0">
                <a:solidFill>
                  <a:schemeClr val="tx2"/>
                </a:solidFill>
                <a:latin typeface="+mj-lt"/>
                <a:ea typeface="+mj-ea"/>
                <a:cs typeface="+mj-cs"/>
              </a:rPr>
              <a:t>Quality:</a:t>
            </a:r>
          </a:p>
          <a:p>
            <a:pPr>
              <a:defRPr/>
            </a:pPr>
            <a:endParaRPr lang="en-US" sz="3600" kern="0" dirty="0">
              <a:solidFill>
                <a:schemeClr val="tx2"/>
              </a:solidFill>
              <a:latin typeface="+mj-lt"/>
              <a:ea typeface="+mj-ea"/>
              <a:cs typeface="+mj-cs"/>
            </a:endParaRPr>
          </a:p>
          <a:p>
            <a:pPr>
              <a:defRPr/>
            </a:pPr>
            <a:r>
              <a:rPr lang="en-US" sz="3200" i="1" kern="0" dirty="0">
                <a:solidFill>
                  <a:srgbClr val="FF0000"/>
                </a:solidFill>
                <a:latin typeface="+mj-lt"/>
                <a:ea typeface="+mj-ea"/>
                <a:cs typeface="+mj-cs"/>
              </a:rPr>
              <a:t>Better </a:t>
            </a:r>
          </a:p>
          <a:p>
            <a:pPr>
              <a:defRPr/>
            </a:pPr>
            <a:r>
              <a:rPr lang="en-US" sz="3200" i="1" kern="0" dirty="0">
                <a:solidFill>
                  <a:srgbClr val="FF0000"/>
                </a:solidFill>
                <a:latin typeface="+mj-lt"/>
                <a:ea typeface="+mj-ea"/>
                <a:cs typeface="+mj-cs"/>
              </a:rPr>
              <a:t>than you</a:t>
            </a:r>
          </a:p>
          <a:p>
            <a:pPr>
              <a:defRPr/>
            </a:pPr>
            <a:r>
              <a:rPr lang="en-US" sz="3200" i="1" kern="0" dirty="0">
                <a:solidFill>
                  <a:srgbClr val="FF0000"/>
                </a:solidFill>
                <a:latin typeface="+mj-lt"/>
                <a:ea typeface="+mj-ea"/>
                <a:cs typeface="+mj-cs"/>
              </a:rPr>
              <a:t>in specific </a:t>
            </a:r>
          </a:p>
          <a:p>
            <a:pPr>
              <a:defRPr/>
            </a:pPr>
            <a:r>
              <a:rPr lang="en-US" sz="3200" i="1" kern="0" dirty="0">
                <a:solidFill>
                  <a:srgbClr val="FF0000"/>
                </a:solidFill>
                <a:latin typeface="+mj-lt"/>
                <a:ea typeface="+mj-ea"/>
                <a:cs typeface="+mj-cs"/>
              </a:rPr>
              <a:t>areas</a:t>
            </a:r>
            <a:endParaRPr lang="en-US" sz="3600" kern="0" dirty="0">
              <a:solidFill>
                <a:schemeClr val="tx2"/>
              </a:solidFill>
              <a:latin typeface="+mj-lt"/>
              <a:ea typeface="+mj-ea"/>
              <a:cs typeface="+mj-cs"/>
            </a:endParaRPr>
          </a:p>
          <a:p>
            <a:pPr>
              <a:defRPr/>
            </a:pPr>
            <a:endParaRPr lang="en-US" sz="3600" kern="0" dirty="0">
              <a:solidFill>
                <a:schemeClr val="tx2"/>
              </a:solidFill>
              <a:latin typeface="+mj-lt"/>
              <a:ea typeface="+mj-ea"/>
              <a:cs typeface="+mj-cs"/>
            </a:endParaRPr>
          </a:p>
        </p:txBody>
      </p:sp>
      <p:sp>
        <p:nvSpPr>
          <p:cNvPr id="61451" name="Rectangle 14"/>
          <p:cNvSpPr>
            <a:spLocks noChangeArrowheads="1"/>
          </p:cNvSpPr>
          <p:nvPr/>
        </p:nvSpPr>
        <p:spPr bwMode="auto">
          <a:xfrm>
            <a:off x="5029200" y="5334000"/>
            <a:ext cx="3810000" cy="246063"/>
          </a:xfrm>
          <a:prstGeom prst="rect">
            <a:avLst/>
          </a:prstGeom>
          <a:noFill/>
          <a:ln w="9525">
            <a:noFill/>
            <a:miter lim="800000"/>
            <a:headEnd/>
            <a:tailEnd/>
          </a:ln>
        </p:spPr>
        <p:txBody>
          <a:bodyPr>
            <a:spAutoFit/>
          </a:bodyPr>
          <a:lstStyle/>
          <a:p>
            <a:r>
              <a:rPr lang="en-US" sz="1000"/>
              <a:t>Louisa Howard: http://remf.dartmouth.edu/imagesindex.html</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Selection Funnel</a:t>
            </a:r>
          </a:p>
        </p:txBody>
      </p:sp>
      <p:pic>
        <p:nvPicPr>
          <p:cNvPr id="82947" name="Picture 3" descr="professionalservicesfunnel"/>
          <p:cNvPicPr>
            <a:picLocks noChangeAspect="1" noChangeArrowheads="1"/>
          </p:cNvPicPr>
          <p:nvPr/>
        </p:nvPicPr>
        <p:blipFill>
          <a:blip r:embed="rId2" cstate="print"/>
          <a:srcRect l="46001" t="17999"/>
          <a:stretch>
            <a:fillRect/>
          </a:stretch>
        </p:blipFill>
        <p:spPr bwMode="auto">
          <a:xfrm>
            <a:off x="2133600" y="1752600"/>
            <a:ext cx="3879850" cy="4419600"/>
          </a:xfrm>
          <a:prstGeom prst="rect">
            <a:avLst/>
          </a:prstGeom>
          <a:noFill/>
          <a:ln w="9525">
            <a:noFill/>
            <a:miter lim="800000"/>
            <a:headEnd/>
            <a:tailEnd/>
          </a:ln>
        </p:spPr>
      </p:pic>
      <p:sp>
        <p:nvSpPr>
          <p:cNvPr id="82948" name="Text Box 4"/>
          <p:cNvSpPr txBox="1">
            <a:spLocks noChangeArrowheads="1"/>
          </p:cNvSpPr>
          <p:nvPr/>
        </p:nvSpPr>
        <p:spPr bwMode="auto">
          <a:xfrm>
            <a:off x="698500" y="1930400"/>
            <a:ext cx="806450" cy="366713"/>
          </a:xfrm>
          <a:prstGeom prst="rect">
            <a:avLst/>
          </a:prstGeom>
          <a:noFill/>
          <a:ln w="9525">
            <a:noFill/>
            <a:miter lim="800000"/>
            <a:headEnd/>
            <a:tailEnd/>
          </a:ln>
        </p:spPr>
        <p:txBody>
          <a:bodyPr wrap="none">
            <a:spAutoFit/>
          </a:bodyPr>
          <a:lstStyle/>
          <a:p>
            <a:r>
              <a:rPr lang="en-US"/>
              <a:t>ERAS</a:t>
            </a:r>
          </a:p>
        </p:txBody>
      </p:sp>
      <p:sp>
        <p:nvSpPr>
          <p:cNvPr id="82949" name="Text Box 5"/>
          <p:cNvSpPr txBox="1">
            <a:spLocks noChangeArrowheads="1"/>
          </p:cNvSpPr>
          <p:nvPr/>
        </p:nvSpPr>
        <p:spPr bwMode="auto">
          <a:xfrm>
            <a:off x="495300" y="2727325"/>
            <a:ext cx="1212850" cy="366713"/>
          </a:xfrm>
          <a:prstGeom prst="rect">
            <a:avLst/>
          </a:prstGeom>
          <a:noFill/>
          <a:ln w="9525">
            <a:noFill/>
            <a:miter lim="800000"/>
            <a:headEnd/>
            <a:tailEnd/>
          </a:ln>
        </p:spPr>
        <p:txBody>
          <a:bodyPr wrap="none">
            <a:spAutoFit/>
          </a:bodyPr>
          <a:lstStyle/>
          <a:p>
            <a:r>
              <a:rPr lang="en-US"/>
              <a:t>Screening</a:t>
            </a:r>
          </a:p>
        </p:txBody>
      </p:sp>
      <p:sp>
        <p:nvSpPr>
          <p:cNvPr id="82950" name="Text Box 6"/>
          <p:cNvSpPr txBox="1">
            <a:spLocks noChangeArrowheads="1"/>
          </p:cNvSpPr>
          <p:nvPr/>
        </p:nvSpPr>
        <p:spPr bwMode="auto">
          <a:xfrm>
            <a:off x="495300" y="3868738"/>
            <a:ext cx="1212850" cy="366712"/>
          </a:xfrm>
          <a:prstGeom prst="rect">
            <a:avLst/>
          </a:prstGeom>
          <a:noFill/>
          <a:ln w="9525">
            <a:noFill/>
            <a:miter lim="800000"/>
            <a:headEnd/>
            <a:tailEnd/>
          </a:ln>
        </p:spPr>
        <p:txBody>
          <a:bodyPr wrap="none">
            <a:spAutoFit/>
          </a:bodyPr>
          <a:lstStyle/>
          <a:p>
            <a:r>
              <a:rPr lang="en-US"/>
              <a:t>Interviews</a:t>
            </a:r>
          </a:p>
        </p:txBody>
      </p:sp>
      <p:sp>
        <p:nvSpPr>
          <p:cNvPr id="82951" name="Text Box 7"/>
          <p:cNvSpPr txBox="1">
            <a:spLocks noChangeArrowheads="1"/>
          </p:cNvSpPr>
          <p:nvPr/>
        </p:nvSpPr>
        <p:spPr bwMode="auto">
          <a:xfrm>
            <a:off x="590550" y="5043488"/>
            <a:ext cx="1022350" cy="366712"/>
          </a:xfrm>
          <a:prstGeom prst="rect">
            <a:avLst/>
          </a:prstGeom>
          <a:noFill/>
          <a:ln w="9525">
            <a:noFill/>
            <a:miter lim="800000"/>
            <a:headEnd/>
            <a:tailEnd/>
          </a:ln>
        </p:spPr>
        <p:txBody>
          <a:bodyPr wrap="none">
            <a:spAutoFit/>
          </a:bodyPr>
          <a:lstStyle/>
          <a:p>
            <a:r>
              <a:rPr lang="en-US"/>
              <a:t>Ranking</a:t>
            </a:r>
          </a:p>
        </p:txBody>
      </p:sp>
      <p:sp>
        <p:nvSpPr>
          <p:cNvPr id="82952" name="Text Box 8"/>
          <p:cNvSpPr txBox="1">
            <a:spLocks noChangeArrowheads="1"/>
          </p:cNvSpPr>
          <p:nvPr/>
        </p:nvSpPr>
        <p:spPr bwMode="auto">
          <a:xfrm>
            <a:off x="5657850" y="2590800"/>
            <a:ext cx="3194050" cy="915988"/>
          </a:xfrm>
          <a:prstGeom prst="rect">
            <a:avLst/>
          </a:prstGeom>
          <a:noFill/>
          <a:ln w="9525">
            <a:noFill/>
            <a:miter lim="800000"/>
            <a:headEnd/>
            <a:tailEnd/>
          </a:ln>
        </p:spPr>
        <p:txBody>
          <a:bodyPr wrap="none">
            <a:spAutoFit/>
          </a:bodyPr>
          <a:lstStyle/>
          <a:p>
            <a:r>
              <a:rPr lang="en-US" dirty="0"/>
              <a:t>Systems practice (Advocacy);</a:t>
            </a:r>
          </a:p>
          <a:p>
            <a:r>
              <a:rPr lang="en-US" dirty="0"/>
              <a:t>Written Communication (PS)</a:t>
            </a:r>
          </a:p>
          <a:p>
            <a:endParaRPr lang="en-US" dirty="0"/>
          </a:p>
        </p:txBody>
      </p:sp>
      <p:sp>
        <p:nvSpPr>
          <p:cNvPr id="82953" name="Text Box 9"/>
          <p:cNvSpPr txBox="1">
            <a:spLocks noChangeArrowheads="1"/>
          </p:cNvSpPr>
          <p:nvPr/>
        </p:nvSpPr>
        <p:spPr bwMode="auto">
          <a:xfrm>
            <a:off x="6356350" y="1930400"/>
            <a:ext cx="1339850" cy="366713"/>
          </a:xfrm>
          <a:prstGeom prst="rect">
            <a:avLst/>
          </a:prstGeom>
          <a:noFill/>
          <a:ln w="9525">
            <a:noFill/>
            <a:miter lim="800000"/>
            <a:headEnd/>
            <a:tailEnd/>
          </a:ln>
        </p:spPr>
        <p:txBody>
          <a:bodyPr wrap="none">
            <a:spAutoFit/>
          </a:bodyPr>
          <a:lstStyle/>
          <a:p>
            <a:r>
              <a:rPr lang="en-US"/>
              <a:t>Intelligence</a:t>
            </a:r>
          </a:p>
        </p:txBody>
      </p:sp>
      <p:sp>
        <p:nvSpPr>
          <p:cNvPr id="82954" name="Text Box 10"/>
          <p:cNvSpPr txBox="1">
            <a:spLocks noChangeArrowheads="1"/>
          </p:cNvSpPr>
          <p:nvPr/>
        </p:nvSpPr>
        <p:spPr bwMode="auto">
          <a:xfrm>
            <a:off x="6019800" y="3457575"/>
            <a:ext cx="2482850" cy="1190625"/>
          </a:xfrm>
          <a:prstGeom prst="rect">
            <a:avLst/>
          </a:prstGeom>
          <a:noFill/>
          <a:ln w="9525">
            <a:noFill/>
            <a:miter lim="800000"/>
            <a:headEnd/>
            <a:tailEnd/>
          </a:ln>
        </p:spPr>
        <p:txBody>
          <a:bodyPr wrap="none">
            <a:spAutoFit/>
          </a:bodyPr>
          <a:lstStyle/>
          <a:p>
            <a:pPr algn="ctr"/>
            <a:r>
              <a:rPr lang="en-US" dirty="0"/>
              <a:t>Communications Skills</a:t>
            </a:r>
          </a:p>
          <a:p>
            <a:pPr algn="ctr"/>
            <a:r>
              <a:rPr lang="en-US" dirty="0"/>
              <a:t>Organizational skills </a:t>
            </a:r>
          </a:p>
          <a:p>
            <a:pPr algn="ctr"/>
            <a:r>
              <a:rPr lang="en-US" dirty="0"/>
              <a:t>Working with teams</a:t>
            </a:r>
          </a:p>
          <a:p>
            <a:pPr algn="ctr"/>
            <a:r>
              <a:rPr lang="en-US" dirty="0"/>
              <a:t>Motivation/Goals</a:t>
            </a:r>
          </a:p>
        </p:txBody>
      </p:sp>
      <p:sp>
        <p:nvSpPr>
          <p:cNvPr id="82955" name="Text Box 11"/>
          <p:cNvSpPr txBox="1">
            <a:spLocks noChangeArrowheads="1"/>
          </p:cNvSpPr>
          <p:nvPr/>
        </p:nvSpPr>
        <p:spPr bwMode="auto">
          <a:xfrm>
            <a:off x="6565900" y="5043488"/>
            <a:ext cx="1504950" cy="366712"/>
          </a:xfrm>
          <a:prstGeom prst="rect">
            <a:avLst/>
          </a:prstGeom>
          <a:noFill/>
          <a:ln w="9525">
            <a:noFill/>
            <a:miter lim="800000"/>
            <a:headEnd/>
            <a:tailEnd/>
          </a:ln>
        </p:spPr>
        <p:txBody>
          <a:bodyPr wrap="none">
            <a:spAutoFit/>
          </a:bodyPr>
          <a:lstStyle/>
          <a:p>
            <a:r>
              <a:rPr lang="en-US">
                <a:solidFill>
                  <a:srgbClr val="FF3300"/>
                </a:solidFill>
              </a:rPr>
              <a:t>All the above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idx="4294967295"/>
          </p:nvPr>
        </p:nvGraphicFramePr>
        <p:xfrm>
          <a:off x="304800" y="177800"/>
          <a:ext cx="8686800" cy="6648450"/>
        </p:xfrm>
        <a:graphic>
          <a:graphicData uri="http://schemas.openxmlformats.org/presentationml/2006/ole">
            <p:oleObj spid="_x0000_s26626" name="Chart" r:id="rId3" imgW="5935980" imgH="4541520" progId="Excel.Sheet.8">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graphicFrame>
        <p:nvGraphicFramePr>
          <p:cNvPr id="3" name="Table 2"/>
          <p:cNvGraphicFramePr>
            <a:graphicFrameLocks noGrp="1"/>
          </p:cNvGraphicFramePr>
          <p:nvPr/>
        </p:nvGraphicFramePr>
        <p:xfrm>
          <a:off x="1295400" y="1143000"/>
          <a:ext cx="6096000" cy="43484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Students performance Percentile</a:t>
                      </a:r>
                      <a:endParaRPr lang="en-US" dirty="0"/>
                    </a:p>
                  </a:txBody>
                  <a:tcPr/>
                </a:tc>
                <a:tc>
                  <a:txBody>
                    <a:bodyPr/>
                    <a:lstStyle/>
                    <a:p>
                      <a:r>
                        <a:rPr lang="en-US" dirty="0" smtClean="0"/>
                        <a:t>Descriptor</a:t>
                      </a:r>
                      <a:r>
                        <a:rPr lang="en-US" baseline="0" dirty="0" smtClean="0"/>
                        <a:t> </a:t>
                      </a:r>
                      <a:endParaRPr lang="en-US" dirty="0"/>
                    </a:p>
                  </a:txBody>
                  <a:tcPr/>
                </a:tc>
              </a:tr>
              <a:tr h="370840">
                <a:tc>
                  <a:txBody>
                    <a:bodyPr/>
                    <a:lstStyle/>
                    <a:p>
                      <a:pPr algn="ctr"/>
                      <a:r>
                        <a:rPr lang="en-US" dirty="0" smtClean="0"/>
                        <a:t>99</a:t>
                      </a:r>
                      <a:endParaRPr lang="en-US" dirty="0"/>
                    </a:p>
                  </a:txBody>
                  <a:tcPr/>
                </a:tc>
                <a:tc>
                  <a:txBody>
                    <a:bodyPr/>
                    <a:lstStyle/>
                    <a:p>
                      <a:r>
                        <a:rPr lang="en-US" dirty="0" smtClean="0"/>
                        <a:t>Magnificent</a:t>
                      </a:r>
                      <a:endParaRPr lang="en-US" dirty="0"/>
                    </a:p>
                  </a:txBody>
                  <a:tcPr/>
                </a:tc>
              </a:tr>
              <a:tr h="370840">
                <a:tc>
                  <a:txBody>
                    <a:bodyPr/>
                    <a:lstStyle/>
                    <a:p>
                      <a:pPr algn="ctr"/>
                      <a:r>
                        <a:rPr lang="en-US" dirty="0" smtClean="0"/>
                        <a:t>98</a:t>
                      </a:r>
                      <a:endParaRPr lang="en-US" dirty="0"/>
                    </a:p>
                  </a:txBody>
                  <a:tcPr/>
                </a:tc>
                <a:tc>
                  <a:txBody>
                    <a:bodyPr/>
                    <a:lstStyle/>
                    <a:p>
                      <a:r>
                        <a:rPr lang="en-US" dirty="0" smtClean="0"/>
                        <a:t>Superlative</a:t>
                      </a:r>
                      <a:endParaRPr lang="en-US" dirty="0"/>
                    </a:p>
                  </a:txBody>
                  <a:tcPr/>
                </a:tc>
              </a:tr>
              <a:tr h="370840">
                <a:tc>
                  <a:txBody>
                    <a:bodyPr/>
                    <a:lstStyle/>
                    <a:p>
                      <a:pPr algn="ctr"/>
                      <a:r>
                        <a:rPr lang="en-US" dirty="0" smtClean="0"/>
                        <a:t>93</a:t>
                      </a:r>
                      <a:endParaRPr lang="en-US" dirty="0"/>
                    </a:p>
                  </a:txBody>
                  <a:tcPr/>
                </a:tc>
                <a:tc>
                  <a:txBody>
                    <a:bodyPr/>
                    <a:lstStyle/>
                    <a:p>
                      <a:r>
                        <a:rPr lang="en-US" dirty="0" smtClean="0"/>
                        <a:t>Extraordinarily strong</a:t>
                      </a:r>
                      <a:endParaRPr lang="en-US" dirty="0"/>
                    </a:p>
                  </a:txBody>
                  <a:tcPr/>
                </a:tc>
              </a:tr>
              <a:tr h="370840">
                <a:tc>
                  <a:txBody>
                    <a:bodyPr/>
                    <a:lstStyle/>
                    <a:p>
                      <a:pPr algn="ctr"/>
                      <a:r>
                        <a:rPr lang="en-US" dirty="0" smtClean="0"/>
                        <a:t>88</a:t>
                      </a:r>
                      <a:endParaRPr lang="en-US" dirty="0"/>
                    </a:p>
                  </a:txBody>
                  <a:tcPr/>
                </a:tc>
                <a:tc>
                  <a:txBody>
                    <a:bodyPr/>
                    <a:lstStyle/>
                    <a:p>
                      <a:r>
                        <a:rPr lang="en-US" dirty="0" smtClean="0"/>
                        <a:t>Notable</a:t>
                      </a:r>
                      <a:endParaRPr lang="en-US" dirty="0"/>
                    </a:p>
                  </a:txBody>
                  <a:tcPr/>
                </a:tc>
              </a:tr>
              <a:tr h="370840">
                <a:tc>
                  <a:txBody>
                    <a:bodyPr/>
                    <a:lstStyle/>
                    <a:p>
                      <a:pPr algn="ctr"/>
                      <a:r>
                        <a:rPr lang="en-US" dirty="0" smtClean="0"/>
                        <a:t>…..</a:t>
                      </a:r>
                      <a:endParaRPr lang="en-US" dirty="0"/>
                    </a:p>
                  </a:txBody>
                  <a:tcPr/>
                </a:tc>
                <a:tc>
                  <a:txBody>
                    <a:bodyPr/>
                    <a:lstStyle/>
                    <a:p>
                      <a:r>
                        <a:rPr lang="en-US" dirty="0" smtClean="0"/>
                        <a:t>…..</a:t>
                      </a:r>
                      <a:endParaRPr lang="en-US" dirty="0"/>
                    </a:p>
                  </a:txBody>
                  <a:tcPr/>
                </a:tc>
              </a:tr>
              <a:tr h="370840">
                <a:tc>
                  <a:txBody>
                    <a:bodyPr/>
                    <a:lstStyle/>
                    <a:p>
                      <a:pPr algn="ctr"/>
                      <a:r>
                        <a:rPr lang="en-US" dirty="0" smtClean="0"/>
                        <a:t>20</a:t>
                      </a:r>
                      <a:endParaRPr lang="en-US" dirty="0"/>
                    </a:p>
                  </a:txBody>
                  <a:tcPr/>
                </a:tc>
                <a:tc>
                  <a:txBody>
                    <a:bodyPr/>
                    <a:lstStyle/>
                    <a:p>
                      <a:r>
                        <a:rPr lang="en-US" dirty="0" smtClean="0"/>
                        <a:t>Punctual</a:t>
                      </a:r>
                      <a:endParaRPr lang="en-US" dirty="0"/>
                    </a:p>
                  </a:txBody>
                  <a:tcPr/>
                </a:tc>
              </a:tr>
              <a:tr h="370840">
                <a:tc>
                  <a:txBody>
                    <a:bodyPr/>
                    <a:lstStyle/>
                    <a:p>
                      <a:pPr algn="ctr"/>
                      <a:r>
                        <a:rPr lang="en-US" dirty="0" smtClean="0"/>
                        <a:t>15</a:t>
                      </a:r>
                      <a:endParaRPr lang="en-US" dirty="0"/>
                    </a:p>
                  </a:txBody>
                  <a:tcPr/>
                </a:tc>
                <a:tc>
                  <a:txBody>
                    <a:bodyPr/>
                    <a:lstStyle/>
                    <a:p>
                      <a:r>
                        <a:rPr lang="en-US" dirty="0" smtClean="0"/>
                        <a:t>Imminently about to blossom</a:t>
                      </a:r>
                      <a:endParaRPr lang="en-US" dirty="0"/>
                    </a:p>
                  </a:txBody>
                  <a:tcPr/>
                </a:tc>
              </a:tr>
              <a:tr h="370840">
                <a:tc>
                  <a:txBody>
                    <a:bodyPr/>
                    <a:lstStyle/>
                    <a:p>
                      <a:pPr algn="ctr"/>
                      <a:r>
                        <a:rPr lang="en-US" dirty="0" smtClean="0"/>
                        <a:t>12</a:t>
                      </a:r>
                      <a:endParaRPr lang="en-US" dirty="0"/>
                    </a:p>
                  </a:txBody>
                  <a:tcPr/>
                </a:tc>
                <a:tc>
                  <a:txBody>
                    <a:bodyPr/>
                    <a:lstStyle/>
                    <a:p>
                      <a:r>
                        <a:rPr lang="en-US" dirty="0" smtClean="0"/>
                        <a:t>Present and full of all excreta</a:t>
                      </a:r>
                      <a:endParaRPr lang="en-US" dirty="0"/>
                    </a:p>
                  </a:txBody>
                  <a:tcPr/>
                </a:tc>
              </a:tr>
              <a:tr h="370840">
                <a:tc>
                  <a:txBody>
                    <a:bodyPr/>
                    <a:lstStyle/>
                    <a:p>
                      <a:pPr algn="ctr"/>
                      <a:r>
                        <a:rPr lang="en-US" dirty="0" smtClean="0"/>
                        <a:t>8</a:t>
                      </a:r>
                      <a:endParaRPr lang="en-US" dirty="0"/>
                    </a:p>
                  </a:txBody>
                  <a:tcPr/>
                </a:tc>
                <a:tc>
                  <a:txBody>
                    <a:bodyPr/>
                    <a:lstStyle/>
                    <a:p>
                      <a:r>
                        <a:rPr lang="en-US" dirty="0" err="1" smtClean="0"/>
                        <a:t>Claudicative</a:t>
                      </a:r>
                      <a:endParaRPr lang="en-US" dirty="0"/>
                    </a:p>
                  </a:txBody>
                  <a:tcPr/>
                </a:tc>
              </a:tr>
              <a:tr h="370840">
                <a:tc>
                  <a:txBody>
                    <a:bodyPr/>
                    <a:lstStyle/>
                    <a:p>
                      <a:pPr algn="ctr"/>
                      <a:r>
                        <a:rPr lang="en-US" dirty="0" smtClean="0"/>
                        <a:t>0</a:t>
                      </a:r>
                      <a:endParaRPr lang="en-US" dirty="0"/>
                    </a:p>
                  </a:txBody>
                  <a:tcPr/>
                </a:tc>
                <a:tc>
                  <a:txBody>
                    <a:bodyPr/>
                    <a:lstStyle/>
                    <a:p>
                      <a:r>
                        <a:rPr lang="en-US" dirty="0" smtClean="0"/>
                        <a:t>Eukaryotic and possibly</a:t>
                      </a:r>
                      <a:r>
                        <a:rPr lang="en-US" baseline="0" dirty="0" smtClean="0"/>
                        <a:t> diploid</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Letters of recommendation</a:t>
            </a:r>
          </a:p>
        </p:txBody>
      </p:sp>
      <p:pic>
        <p:nvPicPr>
          <p:cNvPr id="83971" name="Picture 3"/>
          <p:cNvPicPr>
            <a:picLocks noChangeAspect="1" noChangeArrowheads="1"/>
          </p:cNvPicPr>
          <p:nvPr/>
        </p:nvPicPr>
        <p:blipFill>
          <a:blip r:embed="rId2" cstate="print"/>
          <a:srcRect/>
          <a:stretch>
            <a:fillRect/>
          </a:stretch>
        </p:blipFill>
        <p:spPr bwMode="auto">
          <a:xfrm>
            <a:off x="304800" y="1465263"/>
            <a:ext cx="8382000" cy="493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NRMP results 2006 – 2010: </a:t>
            </a:r>
            <a:br>
              <a:rPr lang="en-US" dirty="0" smtClean="0"/>
            </a:br>
            <a:r>
              <a:rPr lang="en-US" dirty="0" smtClean="0"/>
              <a:t># positions offered</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NRMP results 2006-2010</a:t>
            </a:r>
          </a:p>
          <a:p>
            <a:r>
              <a:rPr lang="en-US" dirty="0" smtClean="0">
                <a:solidFill>
                  <a:schemeClr val="bg1">
                    <a:lumMod val="65000"/>
                  </a:schemeClr>
                </a:solidFill>
              </a:rPr>
              <a:t>Survey results</a:t>
            </a:r>
          </a:p>
          <a:p>
            <a:r>
              <a:rPr lang="en-US" dirty="0" smtClean="0">
                <a:solidFill>
                  <a:schemeClr val="bg1">
                    <a:lumMod val="65000"/>
                  </a:schemeClr>
                </a:solidFill>
              </a:rPr>
              <a:t>Interview strategies</a:t>
            </a:r>
          </a:p>
          <a:p>
            <a:pPr lvl="1"/>
            <a:r>
              <a:rPr lang="en-US" dirty="0" smtClean="0">
                <a:solidFill>
                  <a:schemeClr val="bg1">
                    <a:lumMod val="65000"/>
                  </a:schemeClr>
                </a:solidFill>
              </a:rPr>
              <a:t>Pediatric residency recruitment – experience at one large program</a:t>
            </a:r>
          </a:p>
          <a:p>
            <a:pPr lvl="1"/>
            <a:r>
              <a:rPr lang="en-US" dirty="0" smtClean="0">
                <a:solidFill>
                  <a:schemeClr val="bg1">
                    <a:lumMod val="65000"/>
                  </a:schemeClr>
                </a:solidFill>
              </a:rPr>
              <a:t>Interview questions</a:t>
            </a:r>
          </a:p>
          <a:p>
            <a:r>
              <a:rPr lang="en-US" dirty="0" smtClean="0"/>
              <a:t>Program improvement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228600" y="152400"/>
            <a:ext cx="8229600" cy="715963"/>
          </a:xfrm>
        </p:spPr>
        <p:txBody>
          <a:bodyPr/>
          <a:lstStyle/>
          <a:p>
            <a:pPr algn="l" eaLnBrk="1" hangingPunct="1"/>
            <a:r>
              <a:rPr lang="en-US" sz="3600" smtClean="0"/>
              <a:t>Operating Curves: </a:t>
            </a:r>
            <a:r>
              <a:rPr lang="en-US" sz="3600" b="1" smtClean="0"/>
              <a:t>Training</a:t>
            </a:r>
          </a:p>
        </p:txBody>
      </p:sp>
      <p:sp>
        <p:nvSpPr>
          <p:cNvPr id="10" name="Rectangle 2"/>
          <p:cNvSpPr txBox="1">
            <a:spLocks noChangeArrowheads="1"/>
          </p:cNvSpPr>
          <p:nvPr/>
        </p:nvSpPr>
        <p:spPr bwMode="auto">
          <a:xfrm>
            <a:off x="76200" y="2743200"/>
            <a:ext cx="33528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Desired </a:t>
            </a:r>
          </a:p>
          <a:p>
            <a:pPr>
              <a:defRPr/>
            </a:pPr>
            <a:r>
              <a:rPr lang="en-US" sz="3600" kern="0" dirty="0">
                <a:solidFill>
                  <a:schemeClr val="tx2"/>
                </a:solidFill>
                <a:latin typeface="+mj-lt"/>
                <a:ea typeface="+mj-ea"/>
                <a:cs typeface="+mj-cs"/>
              </a:rPr>
              <a:t>Quality:</a:t>
            </a:r>
          </a:p>
          <a:p>
            <a:pPr>
              <a:defRPr/>
            </a:pPr>
            <a:endParaRPr lang="en-US" sz="3600" kern="0" dirty="0">
              <a:solidFill>
                <a:schemeClr val="tx2"/>
              </a:solidFill>
              <a:latin typeface="+mj-lt"/>
              <a:ea typeface="+mj-ea"/>
              <a:cs typeface="+mj-cs"/>
            </a:endParaRPr>
          </a:p>
          <a:p>
            <a:pPr>
              <a:defRPr/>
            </a:pPr>
            <a:r>
              <a:rPr lang="en-US" sz="3600" kern="0" dirty="0">
                <a:solidFill>
                  <a:schemeClr val="tx2"/>
                </a:solidFill>
                <a:latin typeface="+mj-lt"/>
                <a:ea typeface="+mj-ea"/>
                <a:cs typeface="+mj-cs"/>
              </a:rPr>
              <a:t>Success</a:t>
            </a:r>
          </a:p>
          <a:p>
            <a:pPr>
              <a:defRPr/>
            </a:pPr>
            <a:r>
              <a:rPr lang="en-US" sz="3600" kern="0" dirty="0">
                <a:solidFill>
                  <a:schemeClr val="tx2"/>
                </a:solidFill>
                <a:latin typeface="+mj-lt"/>
                <a:ea typeface="+mj-ea"/>
                <a:cs typeface="+mj-cs"/>
              </a:rPr>
              <a:t>in</a:t>
            </a:r>
          </a:p>
          <a:p>
            <a:pPr>
              <a:defRPr/>
            </a:pPr>
            <a:r>
              <a:rPr lang="en-US" sz="3600" kern="0" dirty="0">
                <a:solidFill>
                  <a:schemeClr val="tx2"/>
                </a:solidFill>
                <a:latin typeface="+mj-lt"/>
                <a:ea typeface="+mj-ea"/>
                <a:cs typeface="+mj-cs"/>
              </a:rPr>
              <a:t>Profession</a:t>
            </a:r>
          </a:p>
        </p:txBody>
      </p:sp>
      <p:sp>
        <p:nvSpPr>
          <p:cNvPr id="11" name="Rectangle 2"/>
          <p:cNvSpPr txBox="1">
            <a:spLocks noChangeArrowheads="1"/>
          </p:cNvSpPr>
          <p:nvPr/>
        </p:nvSpPr>
        <p:spPr bwMode="auto">
          <a:xfrm>
            <a:off x="2667000" y="5715000"/>
            <a:ext cx="5867400" cy="639763"/>
          </a:xfrm>
          <a:prstGeom prst="rect">
            <a:avLst/>
          </a:prstGeom>
          <a:noFill/>
          <a:ln w="9525">
            <a:noFill/>
            <a:miter lim="800000"/>
            <a:headEnd/>
            <a:tailEnd/>
          </a:ln>
          <a:effectLst/>
        </p:spPr>
        <p:txBody>
          <a:bodyPr anchor="ctr"/>
          <a:lstStyle/>
          <a:p>
            <a:pPr>
              <a:defRPr/>
            </a:pPr>
            <a:r>
              <a:rPr lang="en-US" sz="3600" kern="0" dirty="0">
                <a:solidFill>
                  <a:schemeClr val="tx2"/>
                </a:solidFill>
                <a:latin typeface="+mj-lt"/>
                <a:ea typeface="+mj-ea"/>
                <a:cs typeface="+mj-cs"/>
              </a:rPr>
              <a:t>Coaching Efforts</a:t>
            </a:r>
          </a:p>
        </p:txBody>
      </p:sp>
      <p:grpSp>
        <p:nvGrpSpPr>
          <p:cNvPr id="2" name="Group 11"/>
          <p:cNvGrpSpPr>
            <a:grpSpLocks/>
          </p:cNvGrpSpPr>
          <p:nvPr/>
        </p:nvGrpSpPr>
        <p:grpSpPr bwMode="auto">
          <a:xfrm>
            <a:off x="2209800" y="1295400"/>
            <a:ext cx="6770688" cy="4648200"/>
            <a:chOff x="2209800" y="1295400"/>
            <a:chExt cx="6770915" cy="4648200"/>
          </a:xfrm>
        </p:grpSpPr>
        <p:pic>
          <p:nvPicPr>
            <p:cNvPr id="86022" name="Picture 2" descr="07LungTEM"/>
            <p:cNvPicPr>
              <a:picLocks noChangeAspect="1" noChangeArrowheads="1"/>
            </p:cNvPicPr>
            <p:nvPr/>
          </p:nvPicPr>
          <p:blipFill>
            <a:blip r:embed="rId3" cstate="print"/>
            <a:srcRect r="10345"/>
            <a:stretch>
              <a:fillRect/>
            </a:stretch>
          </p:blipFill>
          <p:spPr bwMode="auto">
            <a:xfrm>
              <a:off x="2667000" y="1295400"/>
              <a:ext cx="2869324" cy="2400300"/>
            </a:xfrm>
            <a:prstGeom prst="rect">
              <a:avLst/>
            </a:prstGeom>
            <a:noFill/>
            <a:ln w="9525">
              <a:noFill/>
              <a:miter lim="800000"/>
              <a:headEnd/>
              <a:tailEnd/>
            </a:ln>
          </p:spPr>
        </p:pic>
        <p:sp>
          <p:nvSpPr>
            <p:cNvPr id="5" name="Freeform 4"/>
            <p:cNvSpPr/>
            <p:nvPr/>
          </p:nvSpPr>
          <p:spPr>
            <a:xfrm>
              <a:off x="2514610" y="1828800"/>
              <a:ext cx="6466105" cy="3576638"/>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 name="Straight Arrow Connector 6"/>
            <p:cNvCxnSpPr/>
            <p:nvPr/>
          </p:nvCxnSpPr>
          <p:spPr>
            <a:xfrm>
              <a:off x="2209800" y="5562600"/>
              <a:ext cx="6705825"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153202" y="3656806"/>
              <a:ext cx="457200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3722739" y="1676400"/>
              <a:ext cx="2830607" cy="3482975"/>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3" descr="professionalservicesfunnel"/>
          <p:cNvPicPr>
            <a:picLocks noChangeAspect="1" noChangeArrowheads="1"/>
          </p:cNvPicPr>
          <p:nvPr/>
        </p:nvPicPr>
        <p:blipFill>
          <a:blip r:embed="rId3" cstate="print"/>
          <a:srcRect l="46001" t="17999"/>
          <a:stretch>
            <a:fillRect/>
          </a:stretch>
        </p:blipFill>
        <p:spPr bwMode="auto">
          <a:xfrm>
            <a:off x="1219200" y="1785938"/>
            <a:ext cx="3879850" cy="4419600"/>
          </a:xfrm>
          <a:prstGeom prst="rect">
            <a:avLst/>
          </a:prstGeom>
          <a:noFill/>
          <a:ln w="9525">
            <a:noFill/>
            <a:miter lim="800000"/>
            <a:headEnd/>
            <a:tailEnd/>
          </a:ln>
        </p:spPr>
      </p:pic>
      <p:sp>
        <p:nvSpPr>
          <p:cNvPr id="87043" name="Text Box 4"/>
          <p:cNvSpPr txBox="1">
            <a:spLocks noChangeArrowheads="1"/>
          </p:cNvSpPr>
          <p:nvPr/>
        </p:nvSpPr>
        <p:spPr bwMode="auto">
          <a:xfrm>
            <a:off x="209550" y="1930400"/>
            <a:ext cx="806450" cy="366713"/>
          </a:xfrm>
          <a:prstGeom prst="rect">
            <a:avLst/>
          </a:prstGeom>
          <a:noFill/>
          <a:ln w="9525">
            <a:noFill/>
            <a:miter lim="800000"/>
            <a:headEnd/>
            <a:tailEnd/>
          </a:ln>
        </p:spPr>
        <p:txBody>
          <a:bodyPr wrap="none">
            <a:spAutoFit/>
          </a:bodyPr>
          <a:lstStyle/>
          <a:p>
            <a:r>
              <a:rPr lang="en-US"/>
              <a:t>ERAS</a:t>
            </a:r>
          </a:p>
        </p:txBody>
      </p:sp>
      <p:sp>
        <p:nvSpPr>
          <p:cNvPr id="87044" name="Text Box 5"/>
          <p:cNvSpPr txBox="1">
            <a:spLocks noChangeArrowheads="1"/>
          </p:cNvSpPr>
          <p:nvPr/>
        </p:nvSpPr>
        <p:spPr bwMode="auto">
          <a:xfrm>
            <a:off x="6350" y="2727325"/>
            <a:ext cx="1212850" cy="366713"/>
          </a:xfrm>
          <a:prstGeom prst="rect">
            <a:avLst/>
          </a:prstGeom>
          <a:noFill/>
          <a:ln w="9525">
            <a:noFill/>
            <a:miter lim="800000"/>
            <a:headEnd/>
            <a:tailEnd/>
          </a:ln>
        </p:spPr>
        <p:txBody>
          <a:bodyPr wrap="none">
            <a:spAutoFit/>
          </a:bodyPr>
          <a:lstStyle/>
          <a:p>
            <a:r>
              <a:rPr lang="en-US"/>
              <a:t>Screening</a:t>
            </a:r>
          </a:p>
        </p:txBody>
      </p:sp>
      <p:sp>
        <p:nvSpPr>
          <p:cNvPr id="87045" name="Text Box 6"/>
          <p:cNvSpPr txBox="1">
            <a:spLocks noChangeArrowheads="1"/>
          </p:cNvSpPr>
          <p:nvPr/>
        </p:nvSpPr>
        <p:spPr bwMode="auto">
          <a:xfrm>
            <a:off x="6350" y="3868738"/>
            <a:ext cx="1212850" cy="366712"/>
          </a:xfrm>
          <a:prstGeom prst="rect">
            <a:avLst/>
          </a:prstGeom>
          <a:noFill/>
          <a:ln w="9525">
            <a:noFill/>
            <a:miter lim="800000"/>
            <a:headEnd/>
            <a:tailEnd/>
          </a:ln>
        </p:spPr>
        <p:txBody>
          <a:bodyPr wrap="none">
            <a:spAutoFit/>
          </a:bodyPr>
          <a:lstStyle/>
          <a:p>
            <a:r>
              <a:rPr lang="en-US"/>
              <a:t>Interviews</a:t>
            </a:r>
          </a:p>
        </p:txBody>
      </p:sp>
      <p:sp>
        <p:nvSpPr>
          <p:cNvPr id="87046" name="Text Box 7"/>
          <p:cNvSpPr txBox="1">
            <a:spLocks noChangeArrowheads="1"/>
          </p:cNvSpPr>
          <p:nvPr/>
        </p:nvSpPr>
        <p:spPr bwMode="auto">
          <a:xfrm>
            <a:off x="101600" y="5043488"/>
            <a:ext cx="1022350" cy="366712"/>
          </a:xfrm>
          <a:prstGeom prst="rect">
            <a:avLst/>
          </a:prstGeom>
          <a:noFill/>
          <a:ln w="9525">
            <a:noFill/>
            <a:miter lim="800000"/>
            <a:headEnd/>
            <a:tailEnd/>
          </a:ln>
        </p:spPr>
        <p:txBody>
          <a:bodyPr wrap="none">
            <a:spAutoFit/>
          </a:bodyPr>
          <a:lstStyle/>
          <a:p>
            <a:r>
              <a:rPr lang="en-US"/>
              <a:t>Ranking</a:t>
            </a:r>
          </a:p>
        </p:txBody>
      </p:sp>
      <p:sp>
        <p:nvSpPr>
          <p:cNvPr id="87047" name="Rectangle 13"/>
          <p:cNvSpPr>
            <a:spLocks noChangeArrowheads="1"/>
          </p:cNvSpPr>
          <p:nvPr/>
        </p:nvSpPr>
        <p:spPr bwMode="auto">
          <a:xfrm>
            <a:off x="4800600" y="3962400"/>
            <a:ext cx="2971800" cy="1570038"/>
          </a:xfrm>
          <a:prstGeom prst="rect">
            <a:avLst/>
          </a:prstGeom>
          <a:noFill/>
          <a:ln w="57150">
            <a:solidFill>
              <a:srgbClr val="92D050"/>
            </a:solidFill>
            <a:miter lim="800000"/>
            <a:headEnd/>
            <a:tailEnd/>
          </a:ln>
        </p:spPr>
        <p:txBody>
          <a:bodyPr>
            <a:spAutoFit/>
          </a:bodyPr>
          <a:lstStyle/>
          <a:p>
            <a:pPr algn="ctr"/>
            <a:r>
              <a:rPr lang="en-US" sz="2400"/>
              <a:t>Interview Etiquette</a:t>
            </a:r>
          </a:p>
          <a:p>
            <a:pPr algn="ctr"/>
            <a:r>
              <a:rPr lang="en-US" sz="2400"/>
              <a:t>&amp;</a:t>
            </a:r>
          </a:p>
          <a:p>
            <a:pPr algn="ctr"/>
            <a:r>
              <a:rPr lang="en-US" sz="2400"/>
              <a:t>Post Interview </a:t>
            </a:r>
          </a:p>
          <a:p>
            <a:pPr algn="ctr"/>
            <a:r>
              <a:rPr lang="en-US" sz="2400"/>
              <a:t>Communication </a:t>
            </a:r>
          </a:p>
        </p:txBody>
      </p:sp>
      <p:sp>
        <p:nvSpPr>
          <p:cNvPr id="15" name="Right Arrow 14"/>
          <p:cNvSpPr/>
          <p:nvPr/>
        </p:nvSpPr>
        <p:spPr>
          <a:xfrm>
            <a:off x="3581400" y="4148138"/>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10800000">
            <a:off x="3429000" y="4473575"/>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3395663" y="4800600"/>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0800000">
            <a:off x="3276600" y="5105400"/>
            <a:ext cx="12954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52" name="Rectangle 2"/>
          <p:cNvSpPr>
            <a:spLocks noGrp="1" noChangeArrowheads="1"/>
          </p:cNvSpPr>
          <p:nvPr>
            <p:ph type="title" idx="4294967295"/>
          </p:nvPr>
        </p:nvSpPr>
        <p:spPr>
          <a:xfrm>
            <a:off x="762000" y="5486400"/>
            <a:ext cx="4495800" cy="868363"/>
          </a:xfrm>
        </p:spPr>
        <p:txBody>
          <a:bodyPr/>
          <a:lstStyle/>
          <a:p>
            <a:pPr eaLnBrk="1" hangingPunct="1"/>
            <a:r>
              <a:rPr lang="en-US" sz="2800" smtClean="0"/>
              <a:t>Selection Funnel</a:t>
            </a:r>
          </a:p>
        </p:txBody>
      </p:sp>
      <p:sp>
        <p:nvSpPr>
          <p:cNvPr id="87053" name="Rectangle 23"/>
          <p:cNvSpPr>
            <a:spLocks noChangeArrowheads="1"/>
          </p:cNvSpPr>
          <p:nvPr/>
        </p:nvSpPr>
        <p:spPr bwMode="auto">
          <a:xfrm>
            <a:off x="304800" y="152400"/>
            <a:ext cx="8839200" cy="1016000"/>
          </a:xfrm>
          <a:prstGeom prst="rect">
            <a:avLst/>
          </a:prstGeom>
          <a:noFill/>
          <a:ln w="9525">
            <a:noFill/>
            <a:miter lim="800000"/>
            <a:headEnd/>
            <a:tailEnd/>
          </a:ln>
        </p:spPr>
        <p:txBody>
          <a:bodyPr>
            <a:spAutoFit/>
          </a:bodyPr>
          <a:lstStyle/>
          <a:p>
            <a:pPr algn="ctr"/>
            <a:r>
              <a:rPr lang="en-US" sz="2400"/>
              <a:t>Interview Etiquette &amp;</a:t>
            </a:r>
          </a:p>
          <a:p>
            <a:pPr algn="ctr"/>
            <a:r>
              <a:rPr lang="en-US" sz="3600" u="sng"/>
              <a:t>Post Interview Communication </a:t>
            </a:r>
          </a:p>
        </p:txBody>
      </p:sp>
      <p:pic>
        <p:nvPicPr>
          <p:cNvPr id="87054" name="Picture 2" descr="http://www.funsporting.com/pics/585_custom_1.jpg"/>
          <p:cNvPicPr>
            <a:picLocks noChangeAspect="1" noChangeArrowheads="1"/>
          </p:cNvPicPr>
          <p:nvPr/>
        </p:nvPicPr>
        <p:blipFill>
          <a:blip r:embed="rId4" cstate="print"/>
          <a:srcRect/>
          <a:stretch>
            <a:fillRect/>
          </a:stretch>
        </p:blipFill>
        <p:spPr bwMode="auto">
          <a:xfrm>
            <a:off x="5486400" y="1676400"/>
            <a:ext cx="1531938" cy="218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professionalservicesfunnel"/>
          <p:cNvPicPr>
            <a:picLocks noChangeAspect="1" noChangeArrowheads="1"/>
          </p:cNvPicPr>
          <p:nvPr/>
        </p:nvPicPr>
        <p:blipFill>
          <a:blip r:embed="rId3" cstate="print"/>
          <a:srcRect l="46001" t="17999"/>
          <a:stretch>
            <a:fillRect/>
          </a:stretch>
        </p:blipFill>
        <p:spPr bwMode="auto">
          <a:xfrm>
            <a:off x="1219200" y="1785938"/>
            <a:ext cx="3879850" cy="4419600"/>
          </a:xfrm>
          <a:prstGeom prst="rect">
            <a:avLst/>
          </a:prstGeom>
          <a:noFill/>
          <a:ln w="9525">
            <a:noFill/>
            <a:miter lim="800000"/>
            <a:headEnd/>
            <a:tailEnd/>
          </a:ln>
        </p:spPr>
      </p:pic>
      <p:sp>
        <p:nvSpPr>
          <p:cNvPr id="88067" name="Text Box 4"/>
          <p:cNvSpPr txBox="1">
            <a:spLocks noChangeArrowheads="1"/>
          </p:cNvSpPr>
          <p:nvPr/>
        </p:nvSpPr>
        <p:spPr bwMode="auto">
          <a:xfrm>
            <a:off x="209550" y="1930400"/>
            <a:ext cx="806450" cy="366713"/>
          </a:xfrm>
          <a:prstGeom prst="rect">
            <a:avLst/>
          </a:prstGeom>
          <a:noFill/>
          <a:ln w="9525">
            <a:noFill/>
            <a:miter lim="800000"/>
            <a:headEnd/>
            <a:tailEnd/>
          </a:ln>
        </p:spPr>
        <p:txBody>
          <a:bodyPr wrap="none">
            <a:spAutoFit/>
          </a:bodyPr>
          <a:lstStyle/>
          <a:p>
            <a:r>
              <a:rPr lang="en-US"/>
              <a:t>ERAS</a:t>
            </a:r>
          </a:p>
        </p:txBody>
      </p:sp>
      <p:sp>
        <p:nvSpPr>
          <p:cNvPr id="88068" name="Text Box 5"/>
          <p:cNvSpPr txBox="1">
            <a:spLocks noChangeArrowheads="1"/>
          </p:cNvSpPr>
          <p:nvPr/>
        </p:nvSpPr>
        <p:spPr bwMode="auto">
          <a:xfrm>
            <a:off x="6350" y="2727325"/>
            <a:ext cx="1212850" cy="366713"/>
          </a:xfrm>
          <a:prstGeom prst="rect">
            <a:avLst/>
          </a:prstGeom>
          <a:noFill/>
          <a:ln w="9525">
            <a:noFill/>
            <a:miter lim="800000"/>
            <a:headEnd/>
            <a:tailEnd/>
          </a:ln>
        </p:spPr>
        <p:txBody>
          <a:bodyPr wrap="none">
            <a:spAutoFit/>
          </a:bodyPr>
          <a:lstStyle/>
          <a:p>
            <a:r>
              <a:rPr lang="en-US"/>
              <a:t>Screening</a:t>
            </a:r>
          </a:p>
        </p:txBody>
      </p:sp>
      <p:sp>
        <p:nvSpPr>
          <p:cNvPr id="88069" name="Text Box 6"/>
          <p:cNvSpPr txBox="1">
            <a:spLocks noChangeArrowheads="1"/>
          </p:cNvSpPr>
          <p:nvPr/>
        </p:nvSpPr>
        <p:spPr bwMode="auto">
          <a:xfrm>
            <a:off x="6350" y="3868738"/>
            <a:ext cx="1212850" cy="366712"/>
          </a:xfrm>
          <a:prstGeom prst="rect">
            <a:avLst/>
          </a:prstGeom>
          <a:noFill/>
          <a:ln w="9525">
            <a:noFill/>
            <a:miter lim="800000"/>
            <a:headEnd/>
            <a:tailEnd/>
          </a:ln>
        </p:spPr>
        <p:txBody>
          <a:bodyPr wrap="none">
            <a:spAutoFit/>
          </a:bodyPr>
          <a:lstStyle/>
          <a:p>
            <a:r>
              <a:rPr lang="en-US"/>
              <a:t>Interviews</a:t>
            </a:r>
          </a:p>
        </p:txBody>
      </p:sp>
      <p:sp>
        <p:nvSpPr>
          <p:cNvPr id="88070" name="Text Box 7"/>
          <p:cNvSpPr txBox="1">
            <a:spLocks noChangeArrowheads="1"/>
          </p:cNvSpPr>
          <p:nvPr/>
        </p:nvSpPr>
        <p:spPr bwMode="auto">
          <a:xfrm>
            <a:off x="101600" y="5043488"/>
            <a:ext cx="1022350" cy="366712"/>
          </a:xfrm>
          <a:prstGeom prst="rect">
            <a:avLst/>
          </a:prstGeom>
          <a:noFill/>
          <a:ln w="9525">
            <a:noFill/>
            <a:miter lim="800000"/>
            <a:headEnd/>
            <a:tailEnd/>
          </a:ln>
        </p:spPr>
        <p:txBody>
          <a:bodyPr wrap="none">
            <a:spAutoFit/>
          </a:bodyPr>
          <a:lstStyle/>
          <a:p>
            <a:r>
              <a:rPr lang="en-US"/>
              <a:t>Ranking</a:t>
            </a:r>
          </a:p>
        </p:txBody>
      </p:sp>
      <p:sp>
        <p:nvSpPr>
          <p:cNvPr id="88071" name="Rectangle 13"/>
          <p:cNvSpPr>
            <a:spLocks noChangeArrowheads="1"/>
          </p:cNvSpPr>
          <p:nvPr/>
        </p:nvSpPr>
        <p:spPr bwMode="auto">
          <a:xfrm>
            <a:off x="4800600" y="3962400"/>
            <a:ext cx="2971800" cy="1570038"/>
          </a:xfrm>
          <a:prstGeom prst="rect">
            <a:avLst/>
          </a:prstGeom>
          <a:noFill/>
          <a:ln w="57150">
            <a:solidFill>
              <a:srgbClr val="92D050"/>
            </a:solidFill>
            <a:miter lim="800000"/>
            <a:headEnd/>
            <a:tailEnd/>
          </a:ln>
        </p:spPr>
        <p:txBody>
          <a:bodyPr>
            <a:spAutoFit/>
          </a:bodyPr>
          <a:lstStyle/>
          <a:p>
            <a:pPr algn="ctr"/>
            <a:r>
              <a:rPr lang="en-US" sz="2400"/>
              <a:t>Interview Etiquette</a:t>
            </a:r>
          </a:p>
          <a:p>
            <a:pPr algn="ctr"/>
            <a:r>
              <a:rPr lang="en-US" sz="2400"/>
              <a:t>&amp;</a:t>
            </a:r>
          </a:p>
          <a:p>
            <a:pPr algn="ctr"/>
            <a:r>
              <a:rPr lang="en-US" sz="2400"/>
              <a:t>Post Interview </a:t>
            </a:r>
          </a:p>
          <a:p>
            <a:pPr algn="ctr"/>
            <a:r>
              <a:rPr lang="en-US" sz="2400"/>
              <a:t>Communication </a:t>
            </a:r>
          </a:p>
        </p:txBody>
      </p:sp>
      <p:sp>
        <p:nvSpPr>
          <p:cNvPr id="15" name="Right Arrow 14"/>
          <p:cNvSpPr/>
          <p:nvPr/>
        </p:nvSpPr>
        <p:spPr>
          <a:xfrm>
            <a:off x="3581400" y="4148138"/>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ight Arrow 15"/>
          <p:cNvSpPr/>
          <p:nvPr/>
        </p:nvSpPr>
        <p:spPr>
          <a:xfrm rot="10800000">
            <a:off x="3429000" y="4473575"/>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a:off x="3395663" y="4800600"/>
            <a:ext cx="12192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0800000">
            <a:off x="3276600" y="5105400"/>
            <a:ext cx="1295400" cy="304800"/>
          </a:xfrm>
          <a:prstGeom prst="rightArrow">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28"/>
          <p:cNvGrpSpPr/>
          <p:nvPr/>
        </p:nvGrpSpPr>
        <p:grpSpPr>
          <a:xfrm>
            <a:off x="4800600" y="304800"/>
            <a:ext cx="4027715" cy="2743200"/>
            <a:chOff x="2209800" y="1295400"/>
            <a:chExt cx="6770915" cy="4648200"/>
          </a:xfrm>
          <a:noFill/>
          <a:effectLst>
            <a:outerShdw blurRad="50800" dist="38100" dir="2700000" algn="tl" rotWithShape="0">
              <a:prstClr val="black">
                <a:alpha val="40000"/>
              </a:prstClr>
            </a:outerShdw>
          </a:effectLst>
        </p:grpSpPr>
        <p:pic>
          <p:nvPicPr>
            <p:cNvPr id="30" name="Picture 2" descr="07LungTEM"/>
            <p:cNvPicPr>
              <a:picLocks noChangeAspect="1" noChangeArrowheads="1"/>
            </p:cNvPicPr>
            <p:nvPr/>
          </p:nvPicPr>
          <p:blipFill>
            <a:blip r:embed="rId4" cstate="print"/>
            <a:srcRect r="10345"/>
            <a:stretch>
              <a:fillRect/>
            </a:stretch>
          </p:blipFill>
          <p:spPr bwMode="auto">
            <a:xfrm>
              <a:off x="2667000" y="1295400"/>
              <a:ext cx="2869324" cy="2400300"/>
            </a:xfrm>
            <a:prstGeom prst="rect">
              <a:avLst/>
            </a:prstGeom>
            <a:grpFill/>
          </p:spPr>
        </p:pic>
        <p:sp>
          <p:nvSpPr>
            <p:cNvPr id="31" name="Freeform 30"/>
            <p:cNvSpPr/>
            <p:nvPr/>
          </p:nvSpPr>
          <p:spPr>
            <a:xfrm>
              <a:off x="2514600" y="1828800"/>
              <a:ext cx="6466115" cy="3575957"/>
            </a:xfrm>
            <a:custGeom>
              <a:avLst/>
              <a:gdLst>
                <a:gd name="connsiteX0" fmla="*/ 0 w 5932715"/>
                <a:gd name="connsiteY0" fmla="*/ 3537857 h 3575957"/>
                <a:gd name="connsiteX1" fmla="*/ 936172 w 5932715"/>
                <a:gd name="connsiteY1" fmla="*/ 3559628 h 3575957"/>
                <a:gd name="connsiteX2" fmla="*/ 1600200 w 5932715"/>
                <a:gd name="connsiteY2" fmla="*/ 3439885 h 3575957"/>
                <a:gd name="connsiteX3" fmla="*/ 2362200 w 5932715"/>
                <a:gd name="connsiteY3" fmla="*/ 3113314 h 3575957"/>
                <a:gd name="connsiteX4" fmla="*/ 2993572 w 5932715"/>
                <a:gd name="connsiteY4" fmla="*/ 2481942 h 3575957"/>
                <a:gd name="connsiteX5" fmla="*/ 3450772 w 5932715"/>
                <a:gd name="connsiteY5" fmla="*/ 1480457 h 3575957"/>
                <a:gd name="connsiteX6" fmla="*/ 3679372 w 5932715"/>
                <a:gd name="connsiteY6" fmla="*/ 674914 h 3575957"/>
                <a:gd name="connsiteX7" fmla="*/ 3886200 w 5932715"/>
                <a:gd name="connsiteY7" fmla="*/ 326571 h 3575957"/>
                <a:gd name="connsiteX8" fmla="*/ 4245429 w 5932715"/>
                <a:gd name="connsiteY8" fmla="*/ 97971 h 3575957"/>
                <a:gd name="connsiteX9" fmla="*/ 4811486 w 5932715"/>
                <a:gd name="connsiteY9" fmla="*/ 32657 h 3575957"/>
                <a:gd name="connsiteX10" fmla="*/ 5355772 w 5932715"/>
                <a:gd name="connsiteY10" fmla="*/ 10885 h 3575957"/>
                <a:gd name="connsiteX11" fmla="*/ 5845629 w 5932715"/>
                <a:gd name="connsiteY11" fmla="*/ 10885 h 3575957"/>
                <a:gd name="connsiteX12" fmla="*/ 5878286 w 5932715"/>
                <a:gd name="connsiteY12" fmla="*/ 0 h 35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32715" h="3575957">
                  <a:moveTo>
                    <a:pt x="0" y="3537857"/>
                  </a:moveTo>
                  <a:cubicBezTo>
                    <a:pt x="334736" y="3556907"/>
                    <a:pt x="669472" y="3575957"/>
                    <a:pt x="936172" y="3559628"/>
                  </a:cubicBezTo>
                  <a:cubicBezTo>
                    <a:pt x="1202872" y="3543299"/>
                    <a:pt x="1362529" y="3514271"/>
                    <a:pt x="1600200" y="3439885"/>
                  </a:cubicBezTo>
                  <a:cubicBezTo>
                    <a:pt x="1837871" y="3365499"/>
                    <a:pt x="2129971" y="3272971"/>
                    <a:pt x="2362200" y="3113314"/>
                  </a:cubicBezTo>
                  <a:cubicBezTo>
                    <a:pt x="2594429" y="2953657"/>
                    <a:pt x="2812143" y="2754085"/>
                    <a:pt x="2993572" y="2481942"/>
                  </a:cubicBezTo>
                  <a:cubicBezTo>
                    <a:pt x="3175001" y="2209799"/>
                    <a:pt x="3336472" y="1781628"/>
                    <a:pt x="3450772" y="1480457"/>
                  </a:cubicBezTo>
                  <a:cubicBezTo>
                    <a:pt x="3565072" y="1179286"/>
                    <a:pt x="3606801" y="867228"/>
                    <a:pt x="3679372" y="674914"/>
                  </a:cubicBezTo>
                  <a:cubicBezTo>
                    <a:pt x="3751943" y="482600"/>
                    <a:pt x="3791857" y="422728"/>
                    <a:pt x="3886200" y="326571"/>
                  </a:cubicBezTo>
                  <a:cubicBezTo>
                    <a:pt x="3980543" y="230414"/>
                    <a:pt x="4091215" y="146957"/>
                    <a:pt x="4245429" y="97971"/>
                  </a:cubicBezTo>
                  <a:cubicBezTo>
                    <a:pt x="4399643" y="48985"/>
                    <a:pt x="4626429" y="47171"/>
                    <a:pt x="4811486" y="32657"/>
                  </a:cubicBezTo>
                  <a:cubicBezTo>
                    <a:pt x="4996543" y="18143"/>
                    <a:pt x="5183415" y="14514"/>
                    <a:pt x="5355772" y="10885"/>
                  </a:cubicBezTo>
                  <a:cubicBezTo>
                    <a:pt x="5528129" y="7256"/>
                    <a:pt x="5758543" y="12699"/>
                    <a:pt x="5845629" y="10885"/>
                  </a:cubicBezTo>
                  <a:cubicBezTo>
                    <a:pt x="5932715" y="9071"/>
                    <a:pt x="5905500" y="4535"/>
                    <a:pt x="5878286" y="0"/>
                  </a:cubicBezTo>
                </a:path>
              </a:pathLst>
            </a:custGeom>
            <a:grpFill/>
            <a:ln w="82550" cmpd="sng">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2" name="Straight Arrow Connector 31"/>
            <p:cNvCxnSpPr/>
            <p:nvPr/>
          </p:nvCxnSpPr>
          <p:spPr>
            <a:xfrm>
              <a:off x="2209800" y="5562600"/>
              <a:ext cx="6705600" cy="1588"/>
            </a:xfrm>
            <a:prstGeom prst="straightConnector1">
              <a:avLst/>
            </a:prstGeom>
            <a:grpFill/>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153194" y="3656806"/>
              <a:ext cx="4572000" cy="1588"/>
            </a:xfrm>
            <a:prstGeom prst="straightConnector1">
              <a:avLst/>
            </a:prstGeom>
            <a:grpFill/>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3722914" y="1676400"/>
              <a:ext cx="2830286" cy="3483429"/>
            </a:xfrm>
            <a:custGeom>
              <a:avLst/>
              <a:gdLst>
                <a:gd name="connsiteX0" fmla="*/ 0 w 2278743"/>
                <a:gd name="connsiteY0" fmla="*/ 2082801 h 2082801"/>
                <a:gd name="connsiteX1" fmla="*/ 522515 w 2278743"/>
                <a:gd name="connsiteY1" fmla="*/ 1963058 h 2082801"/>
                <a:gd name="connsiteX2" fmla="*/ 1164772 w 2278743"/>
                <a:gd name="connsiteY2" fmla="*/ 1658258 h 2082801"/>
                <a:gd name="connsiteX3" fmla="*/ 1643743 w 2278743"/>
                <a:gd name="connsiteY3" fmla="*/ 1135743 h 2082801"/>
                <a:gd name="connsiteX4" fmla="*/ 1970315 w 2278743"/>
                <a:gd name="connsiteY4" fmla="*/ 635001 h 2082801"/>
                <a:gd name="connsiteX5" fmla="*/ 2264229 w 2278743"/>
                <a:gd name="connsiteY5" fmla="*/ 68943 h 2082801"/>
                <a:gd name="connsiteX6" fmla="*/ 2057400 w 2278743"/>
                <a:gd name="connsiteY6" fmla="*/ 221343 h 2082801"/>
                <a:gd name="connsiteX7" fmla="*/ 2057400 w 2278743"/>
                <a:gd name="connsiteY7" fmla="*/ 221343 h 208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743" h="2082801">
                  <a:moveTo>
                    <a:pt x="0" y="2082801"/>
                  </a:moveTo>
                  <a:cubicBezTo>
                    <a:pt x="164193" y="2058308"/>
                    <a:pt x="328386" y="2033815"/>
                    <a:pt x="522515" y="1963058"/>
                  </a:cubicBezTo>
                  <a:cubicBezTo>
                    <a:pt x="716644" y="1892301"/>
                    <a:pt x="977901" y="1796144"/>
                    <a:pt x="1164772" y="1658258"/>
                  </a:cubicBezTo>
                  <a:cubicBezTo>
                    <a:pt x="1351643" y="1520372"/>
                    <a:pt x="1509486" y="1306286"/>
                    <a:pt x="1643743" y="1135743"/>
                  </a:cubicBezTo>
                  <a:cubicBezTo>
                    <a:pt x="1778000" y="965200"/>
                    <a:pt x="1866901" y="812801"/>
                    <a:pt x="1970315" y="635001"/>
                  </a:cubicBezTo>
                  <a:cubicBezTo>
                    <a:pt x="2073729" y="457201"/>
                    <a:pt x="2249715" y="137886"/>
                    <a:pt x="2264229" y="68943"/>
                  </a:cubicBezTo>
                  <a:cubicBezTo>
                    <a:pt x="2278743" y="0"/>
                    <a:pt x="2057400" y="221343"/>
                    <a:pt x="2057400" y="221343"/>
                  </a:cubicBezTo>
                  <a:lnTo>
                    <a:pt x="2057400" y="221343"/>
                  </a:lnTo>
                </a:path>
              </a:pathLst>
            </a:custGeom>
            <a:grpFill/>
            <a:ln w="698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88077" name="Rectangle 34"/>
          <p:cNvSpPr>
            <a:spLocks noChangeArrowheads="1"/>
          </p:cNvSpPr>
          <p:nvPr/>
        </p:nvSpPr>
        <p:spPr bwMode="auto">
          <a:xfrm>
            <a:off x="5410200" y="2895600"/>
            <a:ext cx="1158875" cy="369888"/>
          </a:xfrm>
          <a:prstGeom prst="rect">
            <a:avLst/>
          </a:prstGeom>
          <a:noFill/>
          <a:ln w="9525">
            <a:noFill/>
            <a:miter lim="800000"/>
            <a:headEnd/>
            <a:tailEnd/>
          </a:ln>
        </p:spPr>
        <p:txBody>
          <a:bodyPr wrap="none">
            <a:spAutoFit/>
          </a:bodyPr>
          <a:lstStyle/>
          <a:p>
            <a:r>
              <a:rPr lang="en-US"/>
              <a:t>Coaching</a:t>
            </a:r>
          </a:p>
        </p:txBody>
      </p:sp>
      <p:sp>
        <p:nvSpPr>
          <p:cNvPr id="88078" name="Rectangle 35"/>
          <p:cNvSpPr>
            <a:spLocks noChangeArrowheads="1"/>
          </p:cNvSpPr>
          <p:nvPr/>
        </p:nvSpPr>
        <p:spPr bwMode="auto">
          <a:xfrm>
            <a:off x="3581400" y="533400"/>
            <a:ext cx="1365250" cy="646113"/>
          </a:xfrm>
          <a:prstGeom prst="rect">
            <a:avLst/>
          </a:prstGeom>
          <a:noFill/>
          <a:ln w="9525">
            <a:noFill/>
            <a:miter lim="800000"/>
            <a:headEnd/>
            <a:tailEnd/>
          </a:ln>
        </p:spPr>
        <p:txBody>
          <a:bodyPr wrap="none">
            <a:spAutoFit/>
          </a:bodyPr>
          <a:lstStyle/>
          <a:p>
            <a:r>
              <a:rPr lang="en-US"/>
              <a:t>Success in </a:t>
            </a:r>
          </a:p>
          <a:p>
            <a:r>
              <a:rPr lang="en-US"/>
              <a:t>Profession</a:t>
            </a:r>
          </a:p>
        </p:txBody>
      </p:sp>
      <p:sp>
        <p:nvSpPr>
          <p:cNvPr id="37" name="Right Arrow 36"/>
          <p:cNvSpPr/>
          <p:nvPr/>
        </p:nvSpPr>
        <p:spPr>
          <a:xfrm rot="12745495">
            <a:off x="6359525" y="2706688"/>
            <a:ext cx="1258888" cy="295275"/>
          </a:xfrm>
          <a:prstGeom prst="rightArrow">
            <a:avLst>
              <a:gd name="adj1" fmla="val 57142"/>
              <a:gd name="adj2" fmla="val 50000"/>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ight Arrow 37"/>
          <p:cNvSpPr/>
          <p:nvPr/>
        </p:nvSpPr>
        <p:spPr>
          <a:xfrm rot="11696161">
            <a:off x="6659563" y="2393950"/>
            <a:ext cx="1219200" cy="304800"/>
          </a:xfrm>
          <a:prstGeom prst="rightArrow">
            <a:avLst>
              <a:gd name="adj1" fmla="val 57142"/>
              <a:gd name="adj2" fmla="val 50000"/>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ight Arrow 38"/>
          <p:cNvSpPr/>
          <p:nvPr/>
        </p:nvSpPr>
        <p:spPr>
          <a:xfrm rot="11436058">
            <a:off x="6883400" y="2165350"/>
            <a:ext cx="1219200" cy="304800"/>
          </a:xfrm>
          <a:prstGeom prst="rightArrow">
            <a:avLst>
              <a:gd name="adj1" fmla="val 57142"/>
              <a:gd name="adj2" fmla="val 50000"/>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Post Interview survey</a:t>
            </a:r>
          </a:p>
        </p:txBody>
      </p:sp>
      <p:graphicFrame>
        <p:nvGraphicFramePr>
          <p:cNvPr id="137514" name="Group 298"/>
          <p:cNvGraphicFramePr>
            <a:graphicFrameLocks noGrp="1"/>
          </p:cNvGraphicFramePr>
          <p:nvPr>
            <p:ph idx="1"/>
          </p:nvPr>
        </p:nvGraphicFramePr>
        <p:xfrm>
          <a:off x="457200" y="1447800"/>
          <a:ext cx="8226425" cy="5110481"/>
        </p:xfrm>
        <a:graphic>
          <a:graphicData uri="http://schemas.openxmlformats.org/drawingml/2006/table">
            <a:tbl>
              <a:tblPr/>
              <a:tblGrid>
                <a:gridCol w="4659313"/>
                <a:gridCol w="1189037"/>
                <a:gridCol w="1189038"/>
                <a:gridCol w="1189037"/>
              </a:tblGrid>
              <a:tr h="134937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Why you listed your program above ours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2008 -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2009 -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2010 - Yes</a:t>
                      </a: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r>
              <a:tr h="938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Overall better program</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46.3%</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33%</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939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Elective or international opportunities</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25.6%</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27%</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9398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More welcoming atmosphere</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37%</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45.1%</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24%</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938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Location</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82%</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80.2%</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79%</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91"/>
          <p:cNvSpPr>
            <a:spLocks noGrp="1" noChangeArrowheads="1"/>
          </p:cNvSpPr>
          <p:nvPr>
            <p:ph type="title"/>
          </p:nvPr>
        </p:nvSpPr>
        <p:spPr>
          <a:xfrm>
            <a:off x="457200" y="274638"/>
            <a:ext cx="8229600" cy="715962"/>
          </a:xfrm>
        </p:spPr>
        <p:txBody>
          <a:bodyPr/>
          <a:lstStyle/>
          <a:p>
            <a:pPr eaLnBrk="1" hangingPunct="1"/>
            <a:r>
              <a:rPr lang="en-US" sz="4000" smtClean="0"/>
              <a:t>Post Interview survey</a:t>
            </a:r>
          </a:p>
        </p:txBody>
      </p:sp>
      <p:graphicFrame>
        <p:nvGraphicFramePr>
          <p:cNvPr id="139375" name="Group 111"/>
          <p:cNvGraphicFramePr>
            <a:graphicFrameLocks noGrp="1"/>
          </p:cNvGraphicFramePr>
          <p:nvPr>
            <p:ph idx="1"/>
          </p:nvPr>
        </p:nvGraphicFramePr>
        <p:xfrm>
          <a:off x="457200" y="1066800"/>
          <a:ext cx="8229600" cy="5657852"/>
        </p:xfrm>
        <a:graphic>
          <a:graphicData uri="http://schemas.openxmlformats.org/drawingml/2006/table">
            <a:tbl>
              <a:tblPr/>
              <a:tblGrid>
                <a:gridCol w="4659313"/>
                <a:gridCol w="1238250"/>
                <a:gridCol w="1238250"/>
                <a:gridCol w="1093787"/>
              </a:tblGrid>
              <a:tr h="11318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Why you listed your program above ours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2008 -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2009 -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2010 – yes</a:t>
                      </a: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Opportunities for spouse or SO</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44%</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38.3%</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50%</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1131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Residents seemed happier</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37.5%</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30%</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1130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Program leadership seemed interested in me</a:t>
                      </a:r>
                      <a:endParaRPr kumimoji="0" lang="en-US" sz="2800" b="1" i="0" u="none" strike="noStrike" cap="none" normalizeH="0" baseline="0" smtClean="0">
                        <a:ln>
                          <a:noFill/>
                        </a:ln>
                        <a:solidFill>
                          <a:srgbClr val="FF0000"/>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58%</a:t>
                      </a:r>
                      <a:endParaRPr kumimoji="0" lang="en-US" sz="2800" b="1" i="0" u="none" strike="noStrike" cap="none" normalizeH="0" baseline="0" smtClean="0">
                        <a:ln>
                          <a:noFill/>
                        </a:ln>
                        <a:solidFill>
                          <a:srgbClr val="FF0000"/>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45.7%</a:t>
                      </a:r>
                      <a:endParaRPr kumimoji="0" lang="en-US" sz="2800" b="1" i="0" u="none" strike="noStrike" cap="none" normalizeH="0" baseline="0" smtClean="0">
                        <a:ln>
                          <a:noFill/>
                        </a:ln>
                        <a:solidFill>
                          <a:srgbClr val="FF0000"/>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38%</a:t>
                      </a: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11318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I was recruited strongly &amp; encouraged by program</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28.4%</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40%</a:t>
                      </a: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Post Interview survey</a:t>
            </a:r>
          </a:p>
        </p:txBody>
      </p:sp>
      <p:graphicFrame>
        <p:nvGraphicFramePr>
          <p:cNvPr id="138409" name="Group 169"/>
          <p:cNvGraphicFramePr>
            <a:graphicFrameLocks noGrp="1"/>
          </p:cNvGraphicFramePr>
          <p:nvPr>
            <p:ph idx="1"/>
          </p:nvPr>
        </p:nvGraphicFramePr>
        <p:xfrm>
          <a:off x="457200" y="1600200"/>
          <a:ext cx="8305800" cy="4724402"/>
        </p:xfrm>
        <a:graphic>
          <a:graphicData uri="http://schemas.openxmlformats.org/drawingml/2006/table">
            <a:tbl>
              <a:tblPr/>
              <a:tblGrid>
                <a:gridCol w="4586288"/>
                <a:gridCol w="1239837"/>
                <a:gridCol w="1239838"/>
                <a:gridCol w="1239837"/>
              </a:tblGrid>
              <a:tr h="10239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Why you chose NOT to list our program higher</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2008 -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2009 - Yes</a:t>
                      </a:r>
                      <a:endParaRPr kumimoji="0" lang="en-US" sz="2800" b="0" i="0" u="none" strike="noStrike" cap="none" normalizeH="0" baseline="0" smtClean="0">
                        <a:ln>
                          <a:noFill/>
                        </a:ln>
                        <a:solidFill>
                          <a:schemeClr val="tx1"/>
                        </a:solidFill>
                        <a:effectLst/>
                        <a:latin typeface="Times New Roman" pitchFamily="18" charset="0"/>
                      </a:endParaRP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2010 - Yes</a:t>
                      </a:r>
                    </a:p>
                  </a:txBody>
                  <a:tcPr anchor="ctr"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noFill/>
                  </a:tcPr>
                </a:tc>
              </a:tr>
              <a:tr h="615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Educational opportunities</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12.7%</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20%</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617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Evaluation system</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615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Workload</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7.6%</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617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Leadership</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12.7%</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FFFFFF"/>
                    </a:solidFill>
                  </a:tcPr>
                </a:tc>
              </a:tr>
              <a:tr h="6175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Recruitment</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21%</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13.9%</a:t>
                      </a:r>
                      <a:endParaRPr kumimoji="0" lang="en-US" sz="2800" b="1" i="0" u="none" strike="noStrike" cap="none" normalizeH="0" baseline="0" smtClean="0">
                        <a:ln>
                          <a:noFill/>
                        </a:ln>
                        <a:solidFill>
                          <a:srgbClr val="FF0000"/>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rPr>
                        <a:t>6%</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rgbClr val="C0C0C0"/>
                    </a:solidFill>
                  </a:tcPr>
                </a:tc>
              </a:tr>
              <a:tr h="6159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Mentorship</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10.1%</a:t>
                      </a:r>
                      <a:endParaRPr kumimoji="0" lang="en-US" sz="2800" b="0" i="0" u="none" strike="noStrike" cap="none" normalizeH="0" baseline="0" smtClean="0">
                        <a:ln>
                          <a:noFill/>
                        </a:ln>
                        <a:solidFill>
                          <a:schemeClr val="tx1"/>
                        </a:solidFill>
                        <a:effectLst/>
                        <a:latin typeface="Times New Roman" pitchFamily="18" charset="0"/>
                      </a:endParaRP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9%</a:t>
                      </a:r>
                    </a:p>
                  </a:txBody>
                  <a:tcPr anchor="b" horzOverflow="overflow">
                    <a:lnL w="25400" cap="flat" cmpd="sng" algn="ctr">
                      <a:solidFill>
                        <a:srgbClr val="00808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NRMP results 2006-2010</a:t>
            </a:r>
          </a:p>
          <a:p>
            <a:r>
              <a:rPr lang="en-US" dirty="0" smtClean="0"/>
              <a:t>Survey results</a:t>
            </a:r>
          </a:p>
          <a:p>
            <a:r>
              <a:rPr lang="en-US" dirty="0" smtClean="0"/>
              <a:t>Interview strategies</a:t>
            </a:r>
          </a:p>
          <a:p>
            <a:pPr lvl="1"/>
            <a:r>
              <a:rPr lang="en-US" dirty="0" smtClean="0"/>
              <a:t>Pediatric residency recruitment – experience at one large program</a:t>
            </a:r>
          </a:p>
          <a:p>
            <a:pPr lvl="1"/>
            <a:r>
              <a:rPr lang="en-US" dirty="0" smtClean="0"/>
              <a:t>Interview questions</a:t>
            </a:r>
          </a:p>
          <a:p>
            <a:r>
              <a:rPr lang="en-US" dirty="0" smtClean="0"/>
              <a:t>Program improvement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NRMP results 2010</a:t>
            </a:r>
            <a:endParaRPr lang="en-US" dirty="0"/>
          </a:p>
        </p:txBody>
      </p:sp>
      <p:graphicFrame>
        <p:nvGraphicFramePr>
          <p:cNvPr id="4" name="Content Placeholder 3"/>
          <p:cNvGraphicFramePr>
            <a:graphicFrameLocks noGrp="1"/>
          </p:cNvGraphicFramePr>
          <p:nvPr>
            <p:ph idx="1"/>
          </p:nvPr>
        </p:nvGraphicFramePr>
        <p:xfrm>
          <a:off x="457200" y="2219960"/>
          <a:ext cx="8229600" cy="2407920"/>
        </p:xfrm>
        <a:graphic>
          <a:graphicData uri="http://schemas.openxmlformats.org/drawingml/2006/table">
            <a:tbl>
              <a:tblPr firstRow="1" bandRow="1">
                <a:tableStyleId>{5C22544A-7EE6-4342-B048-85BDC9FD1C3A}</a:tableStyleId>
              </a:tblPr>
              <a:tblGrid>
                <a:gridCol w="1028700"/>
                <a:gridCol w="1028700"/>
                <a:gridCol w="1143000"/>
                <a:gridCol w="914400"/>
                <a:gridCol w="1028700"/>
                <a:gridCol w="1028700"/>
                <a:gridCol w="1028700"/>
                <a:gridCol w="1028700"/>
              </a:tblGrid>
              <a:tr h="370840">
                <a:tc>
                  <a:txBody>
                    <a:bodyPr/>
                    <a:lstStyle/>
                    <a:p>
                      <a:pPr algn="ctr"/>
                      <a:r>
                        <a:rPr lang="en-US" sz="1600" dirty="0" smtClean="0"/>
                        <a:t>Specialty</a:t>
                      </a:r>
                      <a:endParaRPr lang="en-US" sz="1600" dirty="0"/>
                    </a:p>
                  </a:txBody>
                  <a:tcPr anchor="ctr"/>
                </a:tc>
                <a:tc gridSpan="2">
                  <a:txBody>
                    <a:bodyPr/>
                    <a:lstStyle/>
                    <a:p>
                      <a:pPr algn="ctr"/>
                      <a:r>
                        <a:rPr lang="en-US" sz="1600" dirty="0" smtClean="0"/>
                        <a:t># Applicants</a:t>
                      </a:r>
                      <a:endParaRPr lang="en-US" sz="1600" dirty="0"/>
                    </a:p>
                  </a:txBody>
                  <a:tcPr anchor="ctr"/>
                </a:tc>
                <a:tc hMerge="1">
                  <a:txBody>
                    <a:bodyPr/>
                    <a:lstStyle/>
                    <a:p>
                      <a:pPr algn="ctr"/>
                      <a:endParaRPr lang="en-US" sz="1600" dirty="0"/>
                    </a:p>
                  </a:txBody>
                  <a:tcPr anchor="ctr"/>
                </a:tc>
                <a:tc gridSpan="2">
                  <a:txBody>
                    <a:bodyPr/>
                    <a:lstStyle/>
                    <a:p>
                      <a:pPr algn="ctr"/>
                      <a:r>
                        <a:rPr lang="en-US" sz="1600" dirty="0" smtClean="0"/>
                        <a:t># matches</a:t>
                      </a:r>
                      <a:endParaRPr lang="en-US" sz="1600" dirty="0"/>
                    </a:p>
                  </a:txBody>
                  <a:tcPr anchor="ctr"/>
                </a:tc>
                <a:tc hMerge="1">
                  <a:txBody>
                    <a:bodyPr/>
                    <a:lstStyle/>
                    <a:p>
                      <a:endParaRPr lang="en-US" dirty="0"/>
                    </a:p>
                  </a:txBody>
                  <a:tcPr/>
                </a:tc>
                <a:tc gridSpan="2">
                  <a:txBody>
                    <a:bodyPr/>
                    <a:lstStyle/>
                    <a:p>
                      <a:pPr algn="ctr"/>
                      <a:r>
                        <a:rPr lang="en-US" sz="1600" dirty="0" smtClean="0"/>
                        <a:t>% programs filled</a:t>
                      </a:r>
                      <a:endParaRPr lang="en-US" sz="1600" dirty="0"/>
                    </a:p>
                  </a:txBody>
                  <a:tcPr anchor="ctr"/>
                </a:tc>
                <a:tc hMerge="1">
                  <a:txBody>
                    <a:bodyPr/>
                    <a:lstStyle/>
                    <a:p>
                      <a:endParaRPr lang="en-US" dirty="0"/>
                    </a:p>
                  </a:txBody>
                  <a:tcPr/>
                </a:tc>
                <a:tc>
                  <a:txBody>
                    <a:bodyPr/>
                    <a:lstStyle/>
                    <a:p>
                      <a:pPr algn="ctr"/>
                      <a:r>
                        <a:rPr lang="en-US" sz="1600" dirty="0" smtClean="0"/>
                        <a:t># Unfilled programs</a:t>
                      </a:r>
                      <a:endParaRPr lang="en-US" sz="1600" dirty="0"/>
                    </a:p>
                  </a:txBody>
                  <a:tcPr anchor="ctr"/>
                </a:tc>
              </a:tr>
              <a:tr h="370840">
                <a:tc>
                  <a:txBody>
                    <a:bodyPr/>
                    <a:lstStyle/>
                    <a:p>
                      <a:endParaRPr lang="en-US" sz="2400" dirty="0"/>
                    </a:p>
                  </a:txBody>
                  <a:tcPr/>
                </a:tc>
                <a:tc>
                  <a:txBody>
                    <a:bodyPr/>
                    <a:lstStyle/>
                    <a:p>
                      <a:pPr algn="ctr"/>
                      <a:r>
                        <a:rPr lang="en-US" sz="2400" dirty="0" smtClean="0"/>
                        <a:t>US</a:t>
                      </a:r>
                      <a:endParaRPr lang="en-US" sz="2400" dirty="0"/>
                    </a:p>
                  </a:txBody>
                  <a:tcPr/>
                </a:tc>
                <a:tc>
                  <a:txBody>
                    <a:bodyPr/>
                    <a:lstStyle/>
                    <a:p>
                      <a:pPr algn="ctr"/>
                      <a:r>
                        <a:rPr lang="en-US" sz="2400" dirty="0" smtClean="0"/>
                        <a:t>Total</a:t>
                      </a:r>
                      <a:endParaRPr lang="en-US" sz="2400" dirty="0"/>
                    </a:p>
                  </a:txBody>
                  <a:tcPr/>
                </a:tc>
                <a:tc>
                  <a:txBody>
                    <a:bodyPr/>
                    <a:lstStyle/>
                    <a:p>
                      <a:pPr algn="ctr"/>
                      <a:r>
                        <a:rPr lang="en-US" sz="2400" dirty="0" smtClean="0"/>
                        <a:t>US</a:t>
                      </a:r>
                      <a:endParaRPr lang="en-US" sz="2400" dirty="0"/>
                    </a:p>
                  </a:txBody>
                  <a:tcPr/>
                </a:tc>
                <a:tc>
                  <a:txBody>
                    <a:bodyPr/>
                    <a:lstStyle/>
                    <a:p>
                      <a:pPr algn="ctr"/>
                      <a:r>
                        <a:rPr lang="en-US" sz="2400" dirty="0" smtClean="0"/>
                        <a:t>Total</a:t>
                      </a:r>
                      <a:endParaRPr lang="en-US" sz="2400" dirty="0"/>
                    </a:p>
                  </a:txBody>
                  <a:tcPr/>
                </a:tc>
                <a:tc>
                  <a:txBody>
                    <a:bodyPr/>
                    <a:lstStyle/>
                    <a:p>
                      <a:pPr algn="ctr"/>
                      <a:r>
                        <a:rPr lang="en-US" sz="2400" dirty="0" smtClean="0"/>
                        <a:t>US</a:t>
                      </a:r>
                      <a:endParaRPr lang="en-US" sz="2400" dirty="0"/>
                    </a:p>
                  </a:txBody>
                  <a:tcPr/>
                </a:tc>
                <a:tc>
                  <a:txBody>
                    <a:bodyPr/>
                    <a:lstStyle/>
                    <a:p>
                      <a:pPr algn="ctr"/>
                      <a:r>
                        <a:rPr lang="en-US" sz="2400" dirty="0" smtClean="0"/>
                        <a:t>Total</a:t>
                      </a:r>
                      <a:endParaRPr lang="en-US" sz="2400" dirty="0"/>
                    </a:p>
                  </a:txBody>
                  <a:tcPr/>
                </a:tc>
                <a:tc>
                  <a:txBody>
                    <a:bodyPr/>
                    <a:lstStyle/>
                    <a:p>
                      <a:endParaRPr lang="en-US" sz="2400" dirty="0"/>
                    </a:p>
                  </a:txBody>
                  <a:tcPr/>
                </a:tc>
              </a:tr>
              <a:tr h="370840">
                <a:tc>
                  <a:txBody>
                    <a:bodyPr/>
                    <a:lstStyle/>
                    <a:p>
                      <a:pPr algn="ctr"/>
                      <a:r>
                        <a:rPr lang="en-US" sz="2400" dirty="0" smtClean="0"/>
                        <a:t>H/O</a:t>
                      </a:r>
                      <a:endParaRPr lang="en-US" sz="2400" dirty="0"/>
                    </a:p>
                  </a:txBody>
                  <a:tcPr/>
                </a:tc>
                <a:tc>
                  <a:txBody>
                    <a:bodyPr/>
                    <a:lstStyle/>
                    <a:p>
                      <a:pPr algn="ctr"/>
                      <a:r>
                        <a:rPr lang="en-US" sz="2400" dirty="0" smtClean="0"/>
                        <a:t>283</a:t>
                      </a:r>
                      <a:endParaRPr lang="en-US" sz="2400" dirty="0"/>
                    </a:p>
                  </a:txBody>
                  <a:tcPr/>
                </a:tc>
                <a:tc>
                  <a:txBody>
                    <a:bodyPr/>
                    <a:lstStyle/>
                    <a:p>
                      <a:pPr algn="ctr"/>
                      <a:r>
                        <a:rPr lang="en-US" sz="2400" dirty="0" smtClean="0"/>
                        <a:t>700</a:t>
                      </a:r>
                      <a:endParaRPr lang="en-US" sz="2400" dirty="0"/>
                    </a:p>
                  </a:txBody>
                  <a:tcPr/>
                </a:tc>
                <a:tc>
                  <a:txBody>
                    <a:bodyPr/>
                    <a:lstStyle/>
                    <a:p>
                      <a:pPr algn="ctr"/>
                      <a:r>
                        <a:rPr lang="en-US" sz="2400" dirty="0" smtClean="0"/>
                        <a:t>234</a:t>
                      </a:r>
                      <a:endParaRPr lang="en-US" sz="2400" dirty="0"/>
                    </a:p>
                  </a:txBody>
                  <a:tcPr/>
                </a:tc>
                <a:tc>
                  <a:txBody>
                    <a:bodyPr/>
                    <a:lstStyle/>
                    <a:p>
                      <a:pPr algn="ctr"/>
                      <a:r>
                        <a:rPr lang="en-US" sz="2400" dirty="0" smtClean="0"/>
                        <a:t>435</a:t>
                      </a:r>
                      <a:endParaRPr lang="en-US" sz="2400" dirty="0"/>
                    </a:p>
                  </a:txBody>
                  <a:tcPr/>
                </a:tc>
                <a:tc>
                  <a:txBody>
                    <a:bodyPr/>
                    <a:lstStyle/>
                    <a:p>
                      <a:pPr algn="ctr"/>
                      <a:r>
                        <a:rPr lang="en-US" sz="2400" dirty="0" smtClean="0"/>
                        <a:t>52</a:t>
                      </a:r>
                      <a:endParaRPr lang="en-US" sz="2400" dirty="0"/>
                    </a:p>
                  </a:txBody>
                  <a:tcPr/>
                </a:tc>
                <a:tc>
                  <a:txBody>
                    <a:bodyPr/>
                    <a:lstStyle/>
                    <a:p>
                      <a:pPr algn="ctr"/>
                      <a:r>
                        <a:rPr lang="en-US" sz="2400" dirty="0" smtClean="0"/>
                        <a:t>97</a:t>
                      </a:r>
                      <a:endParaRPr lang="en-US" sz="2400" dirty="0"/>
                    </a:p>
                  </a:txBody>
                  <a:tcPr/>
                </a:tc>
                <a:tc>
                  <a:txBody>
                    <a:bodyPr/>
                    <a:lstStyle/>
                    <a:p>
                      <a:pPr algn="ctr"/>
                      <a:r>
                        <a:rPr lang="en-US" sz="2400" dirty="0" smtClean="0"/>
                        <a:t>10</a:t>
                      </a:r>
                      <a:endParaRPr lang="en-US" sz="2400" dirty="0"/>
                    </a:p>
                  </a:txBody>
                  <a:tcPr/>
                </a:tc>
              </a:tr>
              <a:tr h="370840">
                <a:tc>
                  <a:txBody>
                    <a:bodyPr/>
                    <a:lstStyle/>
                    <a:p>
                      <a:pPr algn="ctr"/>
                      <a:r>
                        <a:rPr lang="en-US" sz="2400" dirty="0" err="1" smtClean="0"/>
                        <a:t>Heme</a:t>
                      </a:r>
                      <a:endParaRPr lang="en-US" sz="2400" dirty="0"/>
                    </a:p>
                  </a:txBody>
                  <a:tcPr/>
                </a:tc>
                <a:tc>
                  <a:txBody>
                    <a:bodyPr/>
                    <a:lstStyle/>
                    <a:p>
                      <a:pPr algn="ctr"/>
                      <a:r>
                        <a:rPr lang="en-US" sz="2400" dirty="0" smtClean="0"/>
                        <a:t>67</a:t>
                      </a:r>
                      <a:endParaRPr lang="en-US" sz="2400" dirty="0"/>
                    </a:p>
                  </a:txBody>
                  <a:tcPr/>
                </a:tc>
                <a:tc>
                  <a:txBody>
                    <a:bodyPr/>
                    <a:lstStyle/>
                    <a:p>
                      <a:pPr algn="ctr"/>
                      <a:r>
                        <a:rPr lang="en-US" sz="2400" dirty="0" smtClean="0"/>
                        <a:t>163</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21</a:t>
                      </a:r>
                      <a:endParaRPr lang="en-US" sz="2400" dirty="0"/>
                    </a:p>
                  </a:txBody>
                  <a:tcPr/>
                </a:tc>
                <a:tc>
                  <a:txBody>
                    <a:bodyPr/>
                    <a:lstStyle/>
                    <a:p>
                      <a:pPr algn="ctr"/>
                      <a:r>
                        <a:rPr lang="en-US" sz="2400" dirty="0" smtClean="0"/>
                        <a:t>52</a:t>
                      </a:r>
                      <a:endParaRPr lang="en-US" sz="2400" dirty="0"/>
                    </a:p>
                  </a:txBody>
                  <a:tcPr/>
                </a:tc>
                <a:tc>
                  <a:txBody>
                    <a:bodyPr/>
                    <a:lstStyle/>
                    <a:p>
                      <a:pPr algn="ctr"/>
                      <a:r>
                        <a:rPr lang="en-US" sz="2400" dirty="0" smtClean="0"/>
                        <a:t>100</a:t>
                      </a:r>
                      <a:endParaRPr lang="en-US" sz="2400" dirty="0"/>
                    </a:p>
                  </a:txBody>
                  <a:tcPr/>
                </a:tc>
                <a:tc>
                  <a:txBody>
                    <a:bodyPr/>
                    <a:lstStyle/>
                    <a:p>
                      <a:pPr algn="ctr"/>
                      <a:r>
                        <a:rPr lang="en-US" sz="2400" dirty="0" smtClean="0"/>
                        <a:t>0</a:t>
                      </a:r>
                      <a:endParaRPr lang="en-US" sz="2400" dirty="0"/>
                    </a:p>
                  </a:txBody>
                  <a:tcPr/>
                </a:tc>
              </a:tr>
              <a:tr h="370840">
                <a:tc>
                  <a:txBody>
                    <a:bodyPr/>
                    <a:lstStyle/>
                    <a:p>
                      <a:pPr algn="ctr"/>
                      <a:r>
                        <a:rPr lang="en-US" sz="2400" dirty="0" smtClean="0"/>
                        <a:t>PHO</a:t>
                      </a:r>
                      <a:endParaRPr lang="en-US" sz="2400" dirty="0"/>
                    </a:p>
                  </a:txBody>
                  <a:tcPr/>
                </a:tc>
                <a:tc>
                  <a:txBody>
                    <a:bodyPr/>
                    <a:lstStyle/>
                    <a:p>
                      <a:pPr algn="ctr"/>
                      <a:r>
                        <a:rPr lang="en-US" sz="2400" dirty="0" smtClean="0"/>
                        <a:t>95</a:t>
                      </a:r>
                      <a:endParaRPr lang="en-US" sz="2400" dirty="0"/>
                    </a:p>
                  </a:txBody>
                  <a:tcPr/>
                </a:tc>
                <a:tc>
                  <a:txBody>
                    <a:bodyPr/>
                    <a:lstStyle/>
                    <a:p>
                      <a:pPr algn="ctr"/>
                      <a:r>
                        <a:rPr lang="en-US" sz="2400" dirty="0" smtClean="0"/>
                        <a:t>149</a:t>
                      </a:r>
                      <a:endParaRPr lang="en-US" sz="2400" dirty="0"/>
                    </a:p>
                  </a:txBody>
                  <a:tcPr/>
                </a:tc>
                <a:tc>
                  <a:txBody>
                    <a:bodyPr/>
                    <a:lstStyle/>
                    <a:p>
                      <a:pPr algn="ctr"/>
                      <a:r>
                        <a:rPr lang="en-US" sz="2400" dirty="0" smtClean="0"/>
                        <a:t>88</a:t>
                      </a:r>
                      <a:endParaRPr lang="en-US" sz="2400" dirty="0"/>
                    </a:p>
                  </a:txBody>
                  <a:tcPr/>
                </a:tc>
                <a:tc>
                  <a:txBody>
                    <a:bodyPr/>
                    <a:lstStyle/>
                    <a:p>
                      <a:pPr algn="ctr"/>
                      <a:r>
                        <a:rPr lang="en-US" sz="2400" dirty="0" smtClean="0"/>
                        <a:t>132</a:t>
                      </a:r>
                      <a:endParaRPr lang="en-US" sz="2400" dirty="0"/>
                    </a:p>
                  </a:txBody>
                  <a:tcPr/>
                </a:tc>
                <a:tc>
                  <a:txBody>
                    <a:bodyPr/>
                    <a:lstStyle/>
                    <a:p>
                      <a:pPr algn="ctr"/>
                      <a:r>
                        <a:rPr lang="en-US" sz="2400" dirty="0" smtClean="0"/>
                        <a:t>60</a:t>
                      </a:r>
                      <a:endParaRPr lang="en-US" sz="2400" dirty="0"/>
                    </a:p>
                  </a:txBody>
                  <a:tcPr/>
                </a:tc>
                <a:tc>
                  <a:txBody>
                    <a:bodyPr/>
                    <a:lstStyle/>
                    <a:p>
                      <a:pPr algn="ctr"/>
                      <a:r>
                        <a:rPr lang="en-US" sz="2400" dirty="0" smtClean="0"/>
                        <a:t>90</a:t>
                      </a:r>
                      <a:endParaRPr lang="en-US" sz="2400" dirty="0"/>
                    </a:p>
                  </a:txBody>
                  <a:tcPr/>
                </a:tc>
                <a:tc>
                  <a:txBody>
                    <a:bodyPr/>
                    <a:lstStyle/>
                    <a:p>
                      <a:pPr algn="ctr"/>
                      <a:r>
                        <a:rPr lang="en-US" sz="2400" dirty="0" smtClean="0"/>
                        <a:t>10</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NRMP results 2010</a:t>
            </a:r>
            <a:endParaRPr lang="en-US" dirty="0"/>
          </a:p>
        </p:txBody>
      </p:sp>
      <p:graphicFrame>
        <p:nvGraphicFramePr>
          <p:cNvPr id="4" name="Table 3"/>
          <p:cNvGraphicFramePr>
            <a:graphicFrameLocks noGrp="1"/>
          </p:cNvGraphicFramePr>
          <p:nvPr/>
        </p:nvGraphicFramePr>
        <p:xfrm>
          <a:off x="533400" y="1676400"/>
          <a:ext cx="8229600" cy="445008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a:r>
                        <a:rPr lang="en-US" sz="1400" dirty="0" smtClean="0"/>
                        <a:t>Specialty</a:t>
                      </a:r>
                      <a:endParaRPr lang="en-US" sz="1400" dirty="0"/>
                    </a:p>
                  </a:txBody>
                  <a:tcPr anchor="ctr"/>
                </a:tc>
                <a:tc>
                  <a:txBody>
                    <a:bodyPr/>
                    <a:lstStyle/>
                    <a:p>
                      <a:pPr algn="ctr"/>
                      <a:r>
                        <a:rPr lang="en-US" sz="1400" dirty="0" smtClean="0"/>
                        <a:t># Applicants who ranked specialty</a:t>
                      </a:r>
                      <a:endParaRPr lang="en-US" sz="1400" dirty="0"/>
                    </a:p>
                  </a:txBody>
                  <a:tcPr anchor="ctr"/>
                </a:tc>
                <a:tc>
                  <a:txBody>
                    <a:bodyPr/>
                    <a:lstStyle/>
                    <a:p>
                      <a:pPr algn="ctr"/>
                      <a:r>
                        <a:rPr lang="en-US" sz="1400" dirty="0" smtClean="0"/>
                        <a:t># Matched applicants</a:t>
                      </a:r>
                      <a:endParaRPr lang="en-US" sz="1400" dirty="0"/>
                    </a:p>
                  </a:txBody>
                  <a:tcPr anchor="ctr"/>
                </a:tc>
                <a:tc gridSpan="4">
                  <a:txBody>
                    <a:bodyPr/>
                    <a:lstStyle/>
                    <a:p>
                      <a:pPr algn="ctr"/>
                      <a:r>
                        <a:rPr lang="en-US" sz="1400" dirty="0" smtClean="0"/>
                        <a:t>% matched (by choice</a:t>
                      </a:r>
                      <a:r>
                        <a:rPr lang="en-US" sz="1400" baseline="0" dirty="0" smtClean="0"/>
                        <a:t>)</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sz="1400" dirty="0" smtClean="0"/>
                        <a:t>% not matched</a:t>
                      </a:r>
                      <a:endParaRPr lang="en-US" sz="1400" dirty="0"/>
                    </a:p>
                  </a:txBody>
                  <a:tcPr anchor="ctr"/>
                </a:tc>
              </a:tr>
              <a:tr h="370840">
                <a:tc>
                  <a:txBody>
                    <a:bodyPr/>
                    <a:lstStyle/>
                    <a:p>
                      <a:endParaRPr lang="en-US" sz="2000" dirty="0"/>
                    </a:p>
                  </a:txBody>
                  <a:tcPr/>
                </a:tc>
                <a:tc>
                  <a:txBody>
                    <a:bodyPr/>
                    <a:lstStyle/>
                    <a:p>
                      <a:endParaRPr lang="en-US" sz="2000"/>
                    </a:p>
                  </a:txBody>
                  <a:tcPr/>
                </a:tc>
                <a:tc>
                  <a:txBody>
                    <a:bodyPr/>
                    <a:lstStyle/>
                    <a:p>
                      <a:endParaRPr lang="en-US" sz="2000"/>
                    </a:p>
                  </a:txBody>
                  <a:tcPr/>
                </a:tc>
                <a:tc>
                  <a:txBody>
                    <a:bodyPr/>
                    <a:lstStyle/>
                    <a:p>
                      <a:pPr algn="ctr"/>
                      <a:r>
                        <a:rPr lang="en-US" sz="2000" dirty="0" smtClean="0"/>
                        <a:t>1</a:t>
                      </a:r>
                      <a:r>
                        <a:rPr lang="en-US" sz="2000" baseline="30000" dirty="0" smtClean="0"/>
                        <a:t>st</a:t>
                      </a:r>
                      <a:endParaRPr lang="en-US" sz="2000" dirty="0"/>
                    </a:p>
                  </a:txBody>
                  <a:tcPr/>
                </a:tc>
                <a:tc>
                  <a:txBody>
                    <a:bodyPr/>
                    <a:lstStyle/>
                    <a:p>
                      <a:pPr algn="ctr"/>
                      <a:r>
                        <a:rPr lang="en-US" sz="2000" dirty="0" smtClean="0"/>
                        <a:t>2</a:t>
                      </a:r>
                      <a:r>
                        <a:rPr lang="en-US" sz="2000" baseline="30000" dirty="0" smtClean="0"/>
                        <a:t>nd</a:t>
                      </a:r>
                      <a:endParaRPr lang="en-US" sz="2000" dirty="0"/>
                    </a:p>
                  </a:txBody>
                  <a:tcPr/>
                </a:tc>
                <a:tc>
                  <a:txBody>
                    <a:bodyPr/>
                    <a:lstStyle/>
                    <a:p>
                      <a:pPr algn="ctr"/>
                      <a:r>
                        <a:rPr lang="en-US" sz="2000" dirty="0" smtClean="0"/>
                        <a:t>3</a:t>
                      </a:r>
                      <a:r>
                        <a:rPr lang="en-US" sz="2000" baseline="30000" dirty="0" smtClean="0"/>
                        <a:t>rd</a:t>
                      </a:r>
                      <a:r>
                        <a:rPr lang="en-US" sz="2000" dirty="0" smtClean="0"/>
                        <a:t> </a:t>
                      </a:r>
                      <a:endParaRPr lang="en-US" sz="2000" dirty="0"/>
                    </a:p>
                  </a:txBody>
                  <a:tcPr/>
                </a:tc>
                <a:tc>
                  <a:txBody>
                    <a:bodyPr/>
                    <a:lstStyle/>
                    <a:p>
                      <a:pPr algn="ctr"/>
                      <a:r>
                        <a:rPr lang="en-US" sz="2000" dirty="0" smtClean="0"/>
                        <a:t>&gt;3</a:t>
                      </a:r>
                      <a:r>
                        <a:rPr lang="en-US" sz="2000" baseline="30000" dirty="0" smtClean="0"/>
                        <a:t>rd</a:t>
                      </a:r>
                      <a:endParaRPr lang="en-US" sz="2000" dirty="0"/>
                    </a:p>
                  </a:txBody>
                  <a:tcPr/>
                </a:tc>
                <a:tc>
                  <a:txBody>
                    <a:bodyPr/>
                    <a:lstStyle/>
                    <a:p>
                      <a:pPr algn="ctr"/>
                      <a:endParaRPr lang="en-US" sz="2000" dirty="0"/>
                    </a:p>
                  </a:txBody>
                  <a:tcPr/>
                </a:tc>
              </a:tr>
              <a:tr h="370840">
                <a:tc>
                  <a:txBody>
                    <a:bodyPr/>
                    <a:lstStyle/>
                    <a:p>
                      <a:pPr algn="ctr"/>
                      <a:r>
                        <a:rPr lang="en-US" sz="2000" dirty="0" smtClean="0"/>
                        <a:t>H/O</a:t>
                      </a:r>
                      <a:endParaRPr lang="en-US" sz="2000" dirty="0"/>
                    </a:p>
                  </a:txBody>
                  <a:tcPr/>
                </a:tc>
                <a:tc>
                  <a:txBody>
                    <a:bodyPr/>
                    <a:lstStyle/>
                    <a:p>
                      <a:pPr algn="ctr"/>
                      <a:r>
                        <a:rPr lang="en-US" sz="2000" dirty="0" smtClean="0"/>
                        <a:t>700</a:t>
                      </a:r>
                      <a:endParaRPr lang="en-US" sz="2000" dirty="0"/>
                    </a:p>
                  </a:txBody>
                  <a:tcPr/>
                </a:tc>
                <a:tc>
                  <a:txBody>
                    <a:bodyPr/>
                    <a:lstStyle/>
                    <a:p>
                      <a:pPr algn="ctr"/>
                      <a:r>
                        <a:rPr lang="en-US" sz="2000" dirty="0" smtClean="0"/>
                        <a:t>435</a:t>
                      </a:r>
                      <a:endParaRPr lang="en-US" sz="2000" dirty="0"/>
                    </a:p>
                  </a:txBody>
                  <a:tcPr/>
                </a:tc>
                <a:tc>
                  <a:txBody>
                    <a:bodyPr/>
                    <a:lstStyle/>
                    <a:p>
                      <a:pPr algn="ctr"/>
                      <a:r>
                        <a:rPr lang="en-US" sz="2000" dirty="0" smtClean="0"/>
                        <a:t>37</a:t>
                      </a:r>
                      <a:endParaRPr lang="en-US" sz="2000" dirty="0"/>
                    </a:p>
                  </a:txBody>
                  <a:tcPr/>
                </a:tc>
                <a:tc>
                  <a:txBody>
                    <a:bodyPr/>
                    <a:lstStyle/>
                    <a:p>
                      <a:pPr algn="ctr"/>
                      <a:r>
                        <a:rPr lang="en-US" sz="2000" dirty="0" smtClean="0"/>
                        <a:t>9</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30 </a:t>
                      </a:r>
                    </a:p>
                    <a:p>
                      <a:pPr algn="ctr"/>
                      <a:r>
                        <a:rPr lang="en-US" sz="1400" dirty="0" smtClean="0"/>
                        <a:t>(7% matched another specialty)</a:t>
                      </a:r>
                      <a:endParaRPr lang="en-US" sz="1400" dirty="0"/>
                    </a:p>
                  </a:txBody>
                  <a:tcPr/>
                </a:tc>
              </a:tr>
              <a:tr h="370840">
                <a:tc>
                  <a:txBody>
                    <a:bodyPr/>
                    <a:lstStyle/>
                    <a:p>
                      <a:pPr algn="ctr"/>
                      <a:r>
                        <a:rPr lang="en-US" sz="2000" dirty="0" err="1" smtClean="0"/>
                        <a:t>Heme</a:t>
                      </a:r>
                      <a:endParaRPr lang="en-US" sz="2000" dirty="0"/>
                    </a:p>
                  </a:txBody>
                  <a:tcPr/>
                </a:tc>
                <a:tc>
                  <a:txBody>
                    <a:bodyPr/>
                    <a:lstStyle/>
                    <a:p>
                      <a:pPr algn="ctr"/>
                      <a:r>
                        <a:rPr lang="en-US" sz="2000" dirty="0" smtClean="0"/>
                        <a:t>163 </a:t>
                      </a:r>
                    </a:p>
                    <a:p>
                      <a:pPr algn="ctr"/>
                      <a:r>
                        <a:rPr lang="en-US" sz="1100" dirty="0" smtClean="0"/>
                        <a:t>(only 44 noted</a:t>
                      </a:r>
                      <a:r>
                        <a:rPr lang="en-US" sz="1100" baseline="0" dirty="0" smtClean="0"/>
                        <a:t> as preferred specialty)</a:t>
                      </a:r>
                      <a:endParaRPr lang="en-US" sz="2000" dirty="0"/>
                    </a:p>
                  </a:txBody>
                  <a:tcPr/>
                </a:tc>
                <a:tc>
                  <a:txBody>
                    <a:bodyPr/>
                    <a:lstStyle/>
                    <a:p>
                      <a:pPr algn="ctr"/>
                      <a:r>
                        <a:rPr lang="en-US" sz="2000" dirty="0" smtClean="0"/>
                        <a:t>21</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25 </a:t>
                      </a:r>
                    </a:p>
                    <a:p>
                      <a:pPr algn="ctr"/>
                      <a:r>
                        <a:rPr lang="en-US" sz="1400" dirty="0" smtClean="0"/>
                        <a:t>(62% matched another specialty)</a:t>
                      </a:r>
                      <a:endParaRPr lang="en-US" sz="1400" dirty="0"/>
                    </a:p>
                  </a:txBody>
                  <a:tcPr/>
                </a:tc>
              </a:tr>
              <a:tr h="370840">
                <a:tc>
                  <a:txBody>
                    <a:bodyPr/>
                    <a:lstStyle/>
                    <a:p>
                      <a:pPr algn="ctr"/>
                      <a:r>
                        <a:rPr lang="en-US" sz="2000" dirty="0" smtClean="0"/>
                        <a:t>PHO</a:t>
                      </a:r>
                      <a:endParaRPr lang="en-US" sz="2000" dirty="0"/>
                    </a:p>
                  </a:txBody>
                  <a:tcPr/>
                </a:tc>
                <a:tc>
                  <a:txBody>
                    <a:bodyPr/>
                    <a:lstStyle/>
                    <a:p>
                      <a:pPr algn="ctr"/>
                      <a:r>
                        <a:rPr lang="en-US" sz="2000" dirty="0" smtClean="0"/>
                        <a:t>149</a:t>
                      </a:r>
                      <a:endParaRPr lang="en-US" sz="2000" dirty="0"/>
                    </a:p>
                  </a:txBody>
                  <a:tcPr/>
                </a:tc>
                <a:tc>
                  <a:txBody>
                    <a:bodyPr/>
                    <a:lstStyle/>
                    <a:p>
                      <a:pPr algn="ctr"/>
                      <a:r>
                        <a:rPr lang="en-US" sz="2000" dirty="0" smtClean="0"/>
                        <a:t>132</a:t>
                      </a:r>
                      <a:endParaRPr lang="en-US" sz="2000" dirty="0"/>
                    </a:p>
                  </a:txBody>
                  <a:tcPr/>
                </a:tc>
                <a:tc>
                  <a:txBody>
                    <a:bodyPr/>
                    <a:lstStyle/>
                    <a:p>
                      <a:pPr algn="ctr"/>
                      <a:r>
                        <a:rPr lang="en-US" sz="2000" dirty="0" smtClean="0"/>
                        <a:t>54</a:t>
                      </a:r>
                      <a:endParaRPr lang="en-US" sz="2000" dirty="0"/>
                    </a:p>
                  </a:txBody>
                  <a:tcPr/>
                </a:tc>
                <a:tc>
                  <a:txBody>
                    <a:bodyPr/>
                    <a:lstStyle/>
                    <a:p>
                      <a:pPr algn="ctr"/>
                      <a:r>
                        <a:rPr lang="en-US" sz="2000" dirty="0" smtClean="0"/>
                        <a:t>14</a:t>
                      </a:r>
                      <a:endParaRPr lang="en-US" sz="2000" dirty="0"/>
                    </a:p>
                  </a:txBody>
                  <a:tcPr/>
                </a:tc>
                <a:tc>
                  <a:txBody>
                    <a:bodyPr/>
                    <a:lstStyle/>
                    <a:p>
                      <a:pPr algn="ctr"/>
                      <a:r>
                        <a:rPr lang="en-US" sz="2000" dirty="0" smtClean="0"/>
                        <a:t>8</a:t>
                      </a:r>
                      <a:endParaRPr lang="en-US" sz="2000" dirty="0"/>
                    </a:p>
                  </a:txBody>
                  <a:tcPr/>
                </a:tc>
                <a:tc>
                  <a:txBody>
                    <a:bodyPr/>
                    <a:lstStyle/>
                    <a:p>
                      <a:pPr algn="ctr"/>
                      <a:r>
                        <a:rPr lang="en-US" sz="2000" dirty="0" smtClean="0"/>
                        <a:t>12</a:t>
                      </a:r>
                      <a:endParaRPr lang="en-US" sz="2000" dirty="0"/>
                    </a:p>
                  </a:txBody>
                  <a:tcPr/>
                </a:tc>
                <a:tc>
                  <a:txBody>
                    <a:bodyPr/>
                    <a:lstStyle/>
                    <a:p>
                      <a:pPr algn="ctr"/>
                      <a:r>
                        <a:rPr lang="en-US" sz="2000" dirty="0" smtClean="0"/>
                        <a:t>11</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sz="4000"/>
              <a:t>Successful Recruitment: pre-workshop survey</a:t>
            </a:r>
          </a:p>
        </p:txBody>
      </p:sp>
      <p:sp>
        <p:nvSpPr>
          <p:cNvPr id="3075" name="Rectangle 3"/>
          <p:cNvSpPr>
            <a:spLocks noGrp="1" noChangeArrowheads="1"/>
          </p:cNvSpPr>
          <p:nvPr>
            <p:ph type="body" idx="1"/>
          </p:nvPr>
        </p:nvSpPr>
        <p:spPr/>
        <p:txBody>
          <a:bodyPr/>
          <a:lstStyle/>
          <a:p>
            <a:r>
              <a:rPr lang="en-US" dirty="0"/>
              <a:t>APPD survey</a:t>
            </a:r>
          </a:p>
          <a:p>
            <a:pPr lvl="1"/>
            <a:r>
              <a:rPr lang="en-US" dirty="0"/>
              <a:t>N=23 respondents</a:t>
            </a:r>
            <a:br>
              <a:rPr lang="en-US" dirty="0"/>
            </a:br>
            <a:endParaRPr lang="en-US" dirty="0"/>
          </a:p>
          <a:p>
            <a:r>
              <a:rPr lang="en-US" dirty="0"/>
              <a:t>ASPHO survey</a:t>
            </a:r>
          </a:p>
          <a:p>
            <a:pPr lvl="1"/>
            <a:r>
              <a:rPr lang="en-US" dirty="0"/>
              <a:t>N=42 </a:t>
            </a:r>
            <a:r>
              <a:rPr lang="en-US" dirty="0" smtClean="0"/>
              <a:t>respondents</a:t>
            </a:r>
            <a:br>
              <a:rPr lang="en-US" dirty="0" smtClean="0"/>
            </a:br>
            <a:endParaRPr lang="en-US" dirty="0" smtClean="0"/>
          </a:p>
          <a:p>
            <a:r>
              <a:rPr lang="en-US" dirty="0" smtClean="0"/>
              <a:t>ASH survey</a:t>
            </a:r>
          </a:p>
          <a:p>
            <a:pPr lvl="1"/>
            <a:r>
              <a:rPr lang="en-US" dirty="0" smtClean="0"/>
              <a:t>N=22 respondents</a:t>
            </a:r>
            <a:endParaRPr lang="en-US"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a:stretch>
            <a:fillRect/>
          </a:stretch>
        </p:blipFill>
        <p:spPr bwMode="auto">
          <a:xfrm>
            <a:off x="228600" y="1711325"/>
            <a:ext cx="8686800" cy="4765675"/>
          </a:xfrm>
          <a:prstGeom prst="rect">
            <a:avLst/>
          </a:prstGeom>
          <a:noFill/>
          <a:ln w="9525">
            <a:noFill/>
            <a:miter lim="800000"/>
            <a:headEnd/>
            <a:tailEnd/>
          </a:ln>
          <a:effectLst/>
        </p:spPr>
      </p:pic>
      <p:sp>
        <p:nvSpPr>
          <p:cNvPr id="46085" name="Rectangle 5"/>
          <p:cNvSpPr>
            <a:spLocks noGrp="1" noChangeArrowheads="1"/>
          </p:cNvSpPr>
          <p:nvPr>
            <p:ph type="title"/>
          </p:nvPr>
        </p:nvSpPr>
        <p:spPr/>
        <p:txBody>
          <a:bodyPr>
            <a:normAutofit fontScale="90000"/>
          </a:bodyPr>
          <a:lstStyle/>
          <a:p>
            <a:r>
              <a:rPr lang="en-US" sz="4000"/>
              <a:t>Successful Recruitment: pre-workshop survey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2196</Words>
  <Application>Microsoft Office PowerPoint</Application>
  <PresentationFormat>On-screen Show (4:3)</PresentationFormat>
  <Paragraphs>550</Paragraphs>
  <Slides>58</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Chart</vt:lpstr>
      <vt:lpstr>Effective Interview Strategies: Separating the Wheat from the Chaff,</vt:lpstr>
      <vt:lpstr>Slide 2</vt:lpstr>
      <vt:lpstr>Slide 3</vt:lpstr>
      <vt:lpstr>Outline</vt:lpstr>
      <vt:lpstr>NRMP results 2006 – 2010:  # positions offered</vt:lpstr>
      <vt:lpstr>NRMP results 2010</vt:lpstr>
      <vt:lpstr>NRMP results 2010</vt:lpstr>
      <vt:lpstr>Successful Recruitment: pre-workshop survey</vt:lpstr>
      <vt:lpstr>Successful Recruitment: pre-workshop survey</vt:lpstr>
      <vt:lpstr>Successful Recruitment: pre-workshop survey</vt:lpstr>
      <vt:lpstr>Successful Recruitment: pre-workshop survey</vt:lpstr>
      <vt:lpstr>Successful Recruitment: pre-workshop survey</vt:lpstr>
      <vt:lpstr>Successful Recruitment: pre-workshop survey</vt:lpstr>
      <vt:lpstr>APPD/PAS_What are the most important traits you would like to see in fellows? Please indicate the level of importance of the following suggested traits (or add to the list as appropriate)</vt:lpstr>
      <vt:lpstr>ASPHO_What are the most important traits you would like to see in fellows? Please indicate the level of importance of the following suggested traits (or add to the list as appropriate)</vt:lpstr>
      <vt:lpstr>ASH_What are the most important traits you would like to see in fellows? Please indicate the level of importance of the following suggested traits (or add to the list as appropriate)</vt:lpstr>
      <vt:lpstr>Surveys</vt:lpstr>
      <vt:lpstr>Outline</vt:lpstr>
      <vt:lpstr>The impact of the interview in Pediatric Residency Selection</vt:lpstr>
      <vt:lpstr>The impact of the interview in Pediatric Residency Selection</vt:lpstr>
      <vt:lpstr>The impact of the interview in Pediatric Residency Selection -- Take home points:</vt:lpstr>
      <vt:lpstr>The impact of the interview in Pediatric Residency Selection -- Take home points:</vt:lpstr>
      <vt:lpstr>Common Selection Problems!</vt:lpstr>
      <vt:lpstr>Suggestions</vt:lpstr>
      <vt:lpstr>One programs experience </vt:lpstr>
      <vt:lpstr>Lessons Learned </vt:lpstr>
      <vt:lpstr>Generation gap! </vt:lpstr>
      <vt:lpstr>Slide 28</vt:lpstr>
      <vt:lpstr>Types of interview questions</vt:lpstr>
      <vt:lpstr>Interview</vt:lpstr>
      <vt:lpstr>Example Questions</vt:lpstr>
      <vt:lpstr>Example Questions</vt:lpstr>
      <vt:lpstr>Motivational Fit – will do questions..</vt:lpstr>
      <vt:lpstr>Motivational Fit – will do questions..</vt:lpstr>
      <vt:lpstr>Motivational Fit – will do questions..</vt:lpstr>
      <vt:lpstr>Motivational Fit – will do questions..</vt:lpstr>
      <vt:lpstr>The Interview What to ask and What not to ask! </vt:lpstr>
      <vt:lpstr>Can you interview for other traits?</vt:lpstr>
      <vt:lpstr>NY Times : Corner Office</vt:lpstr>
      <vt:lpstr>Operating Curves: Selection</vt:lpstr>
      <vt:lpstr>Operating Curves: Selection</vt:lpstr>
      <vt:lpstr>Operating Curves: Selection</vt:lpstr>
      <vt:lpstr>Operating Curves: Selection</vt:lpstr>
      <vt:lpstr>Operating Curves: Selection</vt:lpstr>
      <vt:lpstr>Operating Curves: Selection</vt:lpstr>
      <vt:lpstr>Selection Funnel</vt:lpstr>
      <vt:lpstr>Slide 47</vt:lpstr>
      <vt:lpstr>Slide 48</vt:lpstr>
      <vt:lpstr>Letters of recommendation</vt:lpstr>
      <vt:lpstr>Outline</vt:lpstr>
      <vt:lpstr>Operating Curves: Training</vt:lpstr>
      <vt:lpstr>Selection Funnel</vt:lpstr>
      <vt:lpstr>Slide 53</vt:lpstr>
      <vt:lpstr>Post Interview survey</vt:lpstr>
      <vt:lpstr>Post Interview survey</vt:lpstr>
      <vt:lpstr>Post Interview survey</vt:lpstr>
      <vt:lpstr>Summary</vt:lpstr>
      <vt:lpstr>Slide 58</vt:lpstr>
    </vt:vector>
  </TitlesOfParts>
  <Company>UT Southwestern Medical Center Dept of Pediatrics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Interview Strategies: Separating the Wheat from the Chaff,</dc:title>
  <dc:creator>Patrick Leavey</dc:creator>
  <cp:lastModifiedBy>llove</cp:lastModifiedBy>
  <cp:revision>12</cp:revision>
  <dcterms:created xsi:type="dcterms:W3CDTF">2010-11-11T18:56:55Z</dcterms:created>
  <dcterms:modified xsi:type="dcterms:W3CDTF">2010-12-21T19:54:05Z</dcterms:modified>
</cp:coreProperties>
</file>