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85" r:id="rId3"/>
    <p:sldId id="257" r:id="rId4"/>
    <p:sldId id="258" r:id="rId5"/>
    <p:sldId id="259" r:id="rId6"/>
    <p:sldId id="260" r:id="rId7"/>
    <p:sldId id="261" r:id="rId8"/>
    <p:sldId id="266" r:id="rId9"/>
    <p:sldId id="268" r:id="rId10"/>
    <p:sldId id="269" r:id="rId11"/>
    <p:sldId id="270" r:id="rId12"/>
    <p:sldId id="271" r:id="rId13"/>
    <p:sldId id="273" r:id="rId14"/>
    <p:sldId id="272" r:id="rId15"/>
    <p:sldId id="280" r:id="rId16"/>
    <p:sldId id="274" r:id="rId17"/>
    <p:sldId id="275" r:id="rId18"/>
    <p:sldId id="276" r:id="rId19"/>
    <p:sldId id="279" r:id="rId20"/>
    <p:sldId id="281" r:id="rId21"/>
    <p:sldId id="277" r:id="rId22"/>
    <p:sldId id="282" r:id="rId23"/>
    <p:sldId id="284" r:id="rId24"/>
    <p:sldId id="283" r:id="rId25"/>
    <p:sldId id="278" r:id="rId2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C00"/>
    <a:srgbClr val="00B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6985751-18AB-4EA8-85B4-85121A7797BE}" type="datetimeFigureOut">
              <a:rPr lang="en-US"/>
              <a:pPr>
                <a:defRPr/>
              </a:pPr>
              <a:t>12/21/2010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4DE542B-345D-4B0C-8B40-27C8763193B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9C95CE9-7687-4182-8BF7-106EF2A4FED7}" type="datetimeFigureOut">
              <a:rPr lang="en-US"/>
              <a:pPr>
                <a:defRPr/>
              </a:pPr>
              <a:t>12/21/2010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0BCA28B-2DBF-4932-B79A-B9F7CA2DC69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E27E56-265C-414B-A4B3-E5128AA4C2DA}" type="slidenum">
              <a:rPr lang="en-US"/>
              <a:pPr fontAlgn="base">
                <a:spcBef>
                  <a:spcPct val="0"/>
                </a:spcBef>
                <a:spcAft>
                  <a:spcPct val="0"/>
                </a:spcAft>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Presentations available include Ensuring Fellows Productive Research Experiences, Teaching and Evaluating Competency in Procedures, Developing and Evaluating Program Improvement Processes</a:t>
            </a:r>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88E46B-8DA3-416B-9BC1-B5FA3FBD8204}" type="slidenum">
              <a:rPr lang="en-US"/>
              <a:pPr fontAlgn="base">
                <a:spcBef>
                  <a:spcPct val="0"/>
                </a:spcBef>
                <a:spcAft>
                  <a:spcPct val="0"/>
                </a:spcAft>
                <a:defRPr/>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Presentations available on the website include Systems-Based Practice Curriculum Development, Legal Issues in GME, Administration of Chemotherapy: Responsibilities and Competencies, How to Monitor Fatigue, Common Citations and How to Avoid Them, How to Prepare for a Site Visit. The “Works for Me” site has a chemotherapy certification course</a:t>
            </a:r>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C1520D-2AD8-48D8-B99E-EE6CB91B3463}" type="slidenum">
              <a:rPr lang="en-US"/>
              <a:pPr fontAlgn="base">
                <a:spcBef>
                  <a:spcPct val="0"/>
                </a:spcBef>
                <a:spcAft>
                  <a:spcPct val="0"/>
                </a:spcAft>
                <a:defRPr/>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Educating Physicians for the 21</a:t>
            </a:r>
            <a:r>
              <a:rPr lang="en-US" baseline="30000" smtClean="0"/>
              <a:t>st</a:t>
            </a:r>
            <a:r>
              <a:rPr lang="en-US" smtClean="0"/>
              <a:t> Century is a collection of 4 powerpoint presentations and facilitator notes that you could use for “faculty development”, and include topics such as Developing an Assessment System and Developing a Competency-Based Curriculum. Educational Quality Improvement is coming soon. </a:t>
            </a:r>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5EB7E1-B8ED-4667-9B90-28AF822EA518}" type="slidenum">
              <a:rPr lang="en-US"/>
              <a:pPr fontAlgn="base">
                <a:spcBef>
                  <a:spcPct val="0"/>
                </a:spcBef>
                <a:spcAft>
                  <a:spcPct val="0"/>
                </a:spcAft>
                <a:defRPr/>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overall</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B35A4A-B68A-4C0F-A9B9-BFF3DE5BED14}" type="slidenum">
              <a:rPr lang="en-US"/>
              <a:pPr fontAlgn="base">
                <a:spcBef>
                  <a:spcPct val="0"/>
                </a:spcBef>
                <a:spcAft>
                  <a:spcPct val="0"/>
                </a:spcAft>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Combined heme/onc,onc and heme</a:t>
            </a:r>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0ED3DA-6574-46B4-9F54-B196647E75F5}" type="slidenum">
              <a:rPr lang="en-US"/>
              <a:pPr fontAlgn="base">
                <a:spcBef>
                  <a:spcPct val="0"/>
                </a:spcBef>
                <a:spcAft>
                  <a:spcPct val="0"/>
                </a:spcAft>
                <a:defRPr/>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Combined heme/onc,onc and heme</a:t>
            </a:r>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07A7EF-B91B-4927-BB90-A95AA82D90D6}" type="slidenum">
              <a:rPr lang="en-US"/>
              <a:pPr fontAlgn="base">
                <a:spcBef>
                  <a:spcPct val="0"/>
                </a:spcBef>
                <a:spcAft>
                  <a:spcPct val="0"/>
                </a:spcAft>
                <a:defRPr/>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Combined heme/onc,onc and heme</a:t>
            </a:r>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77CD6E-1D5C-4942-B26C-9C2B241645AF}" type="slidenum">
              <a:rPr lang="en-US"/>
              <a:pPr fontAlgn="base">
                <a:spcBef>
                  <a:spcPct val="0"/>
                </a:spcBef>
                <a:spcAft>
                  <a:spcPct val="0"/>
                </a:spcAft>
                <a:defRPr/>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One thing stands out, at least in my mind, after reviewing the responses. It seems that the biggest component of most if not all of our assessment methods revolves around observing the fellows in clinical situations. This might seem obvious to everyone in the room, and not particularly problematic. My concern is that outside of the 360 degree evals, faculty are doing the observations, and it has been documented that we are not particularly good observers. </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8CCF67-6AA7-402C-88C9-AC9E5E6A1E39}" type="slidenum">
              <a:rPr lang="en-US"/>
              <a:pPr fontAlgn="base">
                <a:spcBef>
                  <a:spcPct val="0"/>
                </a:spcBef>
                <a:spcAft>
                  <a:spcPct val="0"/>
                </a:spcAft>
                <a:defRPr/>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One PD (Ira Wollner at the Henry Ford Hospital pfogram) is doing OSCEs (one per fellow per year). </a:t>
            </a:r>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843E22-C8A2-46D4-9B3A-9BE52AF2ABEB}" type="slidenum">
              <a:rPr lang="en-US"/>
              <a:pPr fontAlgn="base">
                <a:spcBef>
                  <a:spcPct val="0"/>
                </a:spcBef>
                <a:spcAft>
                  <a:spcPct val="0"/>
                </a:spcAft>
                <a:defRPr/>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2 programs responded that they were doing OSCEs. </a:t>
            </a:r>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266E50-8F86-492B-972D-84270F901501}" type="slidenum">
              <a:rPr lang="en-US"/>
              <a:pPr fontAlgn="base">
                <a:spcBef>
                  <a:spcPct val="0"/>
                </a:spcBef>
                <a:spcAft>
                  <a:spcPct val="0"/>
                </a:spcAft>
                <a:defRPr/>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FromLankanau Hospital in Pennsylvania</a:t>
            </a:r>
          </a:p>
          <a:p>
            <a:pPr eaLnBrk="1" hangingPunct="1">
              <a:spcBef>
                <a:spcPct val="0"/>
              </a:spcBef>
            </a:pPr>
            <a:r>
              <a:rPr lang="en-US" smtClean="0"/>
              <a:t>Novel Teaching Methods and Innovative Fellow Evaluation Tools</a:t>
            </a:r>
          </a:p>
          <a:p>
            <a:pPr lvl="1" eaLnBrk="1" hangingPunct="1">
              <a:spcBef>
                <a:spcPct val="0"/>
              </a:spcBef>
            </a:pPr>
            <a:r>
              <a:rPr lang="en-US" smtClean="0"/>
              <a:t>Alexandra Wolanskyj, Mayo Clinic</a:t>
            </a:r>
          </a:p>
          <a:p>
            <a:pPr eaLnBrk="1" hangingPunct="1">
              <a:spcBef>
                <a:spcPct val="0"/>
              </a:spcBef>
            </a:pPr>
            <a:endParaRPr lang="en-US"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193DD3-2E74-4C2D-9DA4-C41890A4B6F3}" type="slidenum">
              <a:rPr lang="en-US"/>
              <a:pPr fontAlgn="base">
                <a:spcBef>
                  <a:spcPct val="0"/>
                </a:spcBef>
                <a:spcAft>
                  <a:spcPct val="0"/>
                </a:spcAft>
                <a:defRPr/>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E2FEA18-B9A0-484A-AB48-7A168A70810A}" type="datetimeFigureOut">
              <a:rPr lang="en-US"/>
              <a:pPr>
                <a:defRPr/>
              </a:pPr>
              <a:t>12/21/2010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D42472B-619B-49CD-8DD4-C13F869F48E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4ACA8B-3A9C-4011-B6F2-2A3591FE707D}" type="datetimeFigureOut">
              <a:rPr lang="en-US"/>
              <a:pPr>
                <a:defRPr/>
              </a:pPr>
              <a:t>12/21/2010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7E828D-6C12-44FB-BFC6-29462B62DC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DD984C-F686-46A7-9085-A973086AAF08}" type="datetimeFigureOut">
              <a:rPr lang="en-US"/>
              <a:pPr>
                <a:defRPr/>
              </a:pPr>
              <a:t>12/21/2010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66F69E-B497-4521-BFDF-2DCA6DE2DF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8F8A8D-9FAB-48D0-A512-0CE255BEDA11}" type="datetimeFigureOut">
              <a:rPr lang="en-US"/>
              <a:pPr>
                <a:defRPr/>
              </a:pPr>
              <a:t>12/21/2010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C5113C-8E04-4F19-815E-31C30E976FE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D0CF5B-B0EB-495F-A64B-BA4F71881865}" type="datetimeFigureOut">
              <a:rPr lang="en-US"/>
              <a:pPr>
                <a:defRPr/>
              </a:pPr>
              <a:t>12/21/2010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F98C49-9DC8-4D58-AA69-91B2EB98C9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CA9ED9F-6F55-4C10-B7A1-9B5A7A9A6C44}" type="datetimeFigureOut">
              <a:rPr lang="en-US"/>
              <a:pPr>
                <a:defRPr/>
              </a:pPr>
              <a:t>12/21/2010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749C8F-B256-43FC-86D2-7056C18ED87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017581D-902A-40BF-B9C3-BDA320701AC8}" type="datetimeFigureOut">
              <a:rPr lang="en-US"/>
              <a:pPr>
                <a:defRPr/>
              </a:pPr>
              <a:t>12/21/2010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D5F0B77-FE8F-42BF-ABAB-2D9BE6801D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A3CADCE-DD68-4C51-88C7-3A4F10991E6B}" type="datetimeFigureOut">
              <a:rPr lang="en-US"/>
              <a:pPr>
                <a:defRPr/>
              </a:pPr>
              <a:t>12/21/2010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485ECC7-8775-4D11-A55D-756DA9BDB3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EE81BA-BE2D-4D3B-A089-FE601EB30BFC}" type="datetimeFigureOut">
              <a:rPr lang="en-US"/>
              <a:pPr>
                <a:defRPr/>
              </a:pPr>
              <a:t>12/21/2010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B109966-8C04-4FBF-8647-2718F8582E0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4376CB-29A0-4710-AEAA-81BA55B0D928}" type="datetimeFigureOut">
              <a:rPr lang="en-US"/>
              <a:pPr>
                <a:defRPr/>
              </a:pPr>
              <a:t>12/21/2010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796B65-7E4D-42C5-B3C6-F212664F2D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BFDE232-CC0B-48EF-94EF-F1B95D79274C}" type="datetimeFigureOut">
              <a:rPr lang="en-US"/>
              <a:pPr>
                <a:defRPr/>
              </a:pPr>
              <a:t>12/21/2010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5336F02-6CDC-401D-898E-9F5DCEFFD0E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69ECE65-ACA5-4925-B397-083882E485BA}" type="datetimeFigureOut">
              <a:rPr lang="en-US"/>
              <a:pPr>
                <a:defRPr/>
              </a:pPr>
              <a:t>12/21/2010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1EAB4C4-66AE-4516-AA87-121005FF6B0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97-2003_Worksheet5.xl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97-2003_Worksheet6.xl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hematology.org/Train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0188"/>
            <a:ext cx="7772400" cy="1470025"/>
          </a:xfrm>
        </p:spPr>
        <p:txBody>
          <a:bodyPr rtlCol="0">
            <a:normAutofit/>
          </a:bodyPr>
          <a:lstStyle/>
          <a:p>
            <a:pPr eaLnBrk="1" fontAlgn="auto" hangingPunct="1">
              <a:spcAft>
                <a:spcPts val="0"/>
              </a:spcAft>
              <a:defRPr/>
            </a:pPr>
            <a:r>
              <a:rPr lang="en-US" dirty="0" smtClean="0"/>
              <a:t>Program Directors Survey</a:t>
            </a:r>
            <a:br>
              <a:rPr lang="en-US" dirty="0" smtClean="0"/>
            </a:br>
            <a:r>
              <a:rPr lang="en-US" sz="3111" dirty="0" smtClean="0"/>
              <a:t>How are we evaluating our fellows?</a:t>
            </a:r>
            <a:endParaRPr lang="en-US" sz="3111" dirty="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r>
              <a:rPr lang="en-US" dirty="0" smtClean="0"/>
              <a:t>Ann Zimrin, MD</a:t>
            </a:r>
          </a:p>
          <a:p>
            <a:pPr eaLnBrk="1" fontAlgn="auto" hangingPunct="1">
              <a:spcAft>
                <a:spcPts val="0"/>
              </a:spcAft>
              <a:buFont typeface="Arial"/>
              <a:buNone/>
              <a:defRPr/>
            </a:pPr>
            <a:r>
              <a:rPr lang="en-US" dirty="0" smtClean="0"/>
              <a:t>University of Maryland </a:t>
            </a:r>
            <a:r>
              <a:rPr lang="en-US" dirty="0" err="1" smtClean="0"/>
              <a:t>Greenebaum</a:t>
            </a:r>
            <a:r>
              <a:rPr lang="en-US" dirty="0" smtClean="0"/>
              <a:t> Cancer Center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tle 1"/>
          <p:cNvSpPr>
            <a:spLocks noGrp="1"/>
          </p:cNvSpPr>
          <p:nvPr>
            <p:ph type="title"/>
          </p:nvPr>
        </p:nvSpPr>
        <p:spPr/>
        <p:txBody>
          <a:bodyPr/>
          <a:lstStyle/>
          <a:p>
            <a:pPr eaLnBrk="1" hangingPunct="1"/>
            <a:r>
              <a:rPr lang="en-US" smtClean="0"/>
              <a:t>Evaluation Methods</a:t>
            </a:r>
          </a:p>
        </p:txBody>
      </p:sp>
      <p:graphicFrame>
        <p:nvGraphicFramePr>
          <p:cNvPr id="28674" name="Content Placeholder 3"/>
          <p:cNvGraphicFramePr>
            <a:graphicFrameLocks noGrp="1"/>
          </p:cNvGraphicFramePr>
          <p:nvPr>
            <p:ph idx="1"/>
          </p:nvPr>
        </p:nvGraphicFramePr>
        <p:xfrm>
          <a:off x="457200" y="1600200"/>
          <a:ext cx="8229600" cy="4525963"/>
        </p:xfrm>
        <a:graphic>
          <a:graphicData uri="http://schemas.openxmlformats.org/presentationml/2006/ole">
            <p:oleObj spid="_x0000_s28674" r:id="rId3" imgW="8230313" imgH="4523624" progId="Excel.Sheet.8">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1"/>
          <p:cNvSpPr>
            <a:spLocks noGrp="1"/>
          </p:cNvSpPr>
          <p:nvPr>
            <p:ph type="title"/>
          </p:nvPr>
        </p:nvSpPr>
        <p:spPr/>
        <p:txBody>
          <a:bodyPr/>
          <a:lstStyle/>
          <a:p>
            <a:pPr eaLnBrk="1" hangingPunct="1"/>
            <a:r>
              <a:rPr lang="en-US" smtClean="0"/>
              <a:t>Evaluation Methods</a:t>
            </a:r>
          </a:p>
        </p:txBody>
      </p:sp>
      <p:graphicFrame>
        <p:nvGraphicFramePr>
          <p:cNvPr id="29698" name="Content Placeholder 3"/>
          <p:cNvGraphicFramePr>
            <a:graphicFrameLocks noGrp="1"/>
          </p:cNvGraphicFramePr>
          <p:nvPr>
            <p:ph idx="1"/>
          </p:nvPr>
        </p:nvGraphicFramePr>
        <p:xfrm>
          <a:off x="457200" y="1600200"/>
          <a:ext cx="8229600" cy="4525963"/>
        </p:xfrm>
        <a:graphic>
          <a:graphicData uri="http://schemas.openxmlformats.org/presentationml/2006/ole">
            <p:oleObj spid="_x0000_s29698" r:id="rId3" imgW="8230313" imgH="4523624" progId="Excel.Sheet.8">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p:txBody>
          <a:bodyPr/>
          <a:lstStyle/>
          <a:p>
            <a:pPr eaLnBrk="1" hangingPunct="1"/>
            <a:r>
              <a:rPr lang="en-US" smtClean="0"/>
              <a:t>Evaluation Methods</a:t>
            </a:r>
          </a:p>
        </p:txBody>
      </p:sp>
      <p:graphicFrame>
        <p:nvGraphicFramePr>
          <p:cNvPr id="30722" name="Content Placeholder 3"/>
          <p:cNvGraphicFramePr>
            <a:graphicFrameLocks noGrp="1"/>
          </p:cNvGraphicFramePr>
          <p:nvPr>
            <p:ph idx="1"/>
          </p:nvPr>
        </p:nvGraphicFramePr>
        <p:xfrm>
          <a:off x="457200" y="1600200"/>
          <a:ext cx="8229600" cy="4525963"/>
        </p:xfrm>
        <a:graphic>
          <a:graphicData uri="http://schemas.openxmlformats.org/presentationml/2006/ole">
            <p:oleObj spid="_x0000_s30722" r:id="rId3" imgW="8230313" imgH="4523624" progId="Excel.Sheet.8">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smtClean="0"/>
              <a:t>Other Methods (Adults)</a:t>
            </a:r>
          </a:p>
        </p:txBody>
      </p:sp>
      <p:sp>
        <p:nvSpPr>
          <p:cNvPr id="36866" name="Content Placeholder 2"/>
          <p:cNvSpPr>
            <a:spLocks noGrp="1"/>
          </p:cNvSpPr>
          <p:nvPr>
            <p:ph idx="1"/>
          </p:nvPr>
        </p:nvSpPr>
        <p:spPr/>
        <p:txBody>
          <a:bodyPr/>
          <a:lstStyle/>
          <a:p>
            <a:pPr eaLnBrk="1" hangingPunct="1"/>
            <a:r>
              <a:rPr lang="en-US" smtClean="0"/>
              <a:t>A set of cases for which the fellows provide “consultation” report with critical analysis of the issues and relevant literature (q 6 mos)</a:t>
            </a:r>
          </a:p>
          <a:p>
            <a:pPr eaLnBrk="1" hangingPunct="1"/>
            <a:r>
              <a:rPr lang="en-US" smtClean="0"/>
              <a:t>Written test and demonstration of manual competency in administrating chemotherapy</a:t>
            </a:r>
          </a:p>
          <a:p>
            <a:pPr eaLnBrk="1" hangingPunct="1"/>
            <a:r>
              <a:rPr lang="en-US" smtClean="0"/>
              <a:t>Chart reviews by the faculty of the fellows’ notes; review of fellows’ overnight triage log</a:t>
            </a:r>
          </a:p>
          <a:p>
            <a:pPr eaLnBrk="1" hangingPunct="1"/>
            <a:r>
              <a:rPr lang="en-US" smtClean="0"/>
              <a:t>Chart stimulated recall oral exams</a:t>
            </a:r>
          </a:p>
          <a:p>
            <a:pPr eaLnBrk="1" hangingPunct="1"/>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mtClean="0"/>
              <a:t>Other Methods (Peds)</a:t>
            </a:r>
          </a:p>
        </p:txBody>
      </p:sp>
      <p:sp>
        <p:nvSpPr>
          <p:cNvPr id="37890" name="Content Placeholder 2"/>
          <p:cNvSpPr>
            <a:spLocks noGrp="1"/>
          </p:cNvSpPr>
          <p:nvPr>
            <p:ph idx="1"/>
          </p:nvPr>
        </p:nvSpPr>
        <p:spPr/>
        <p:txBody>
          <a:bodyPr/>
          <a:lstStyle/>
          <a:p>
            <a:pPr eaLnBrk="1" hangingPunct="1"/>
            <a:r>
              <a:rPr lang="en-US" smtClean="0"/>
              <a:t>Individualized Learning Plans</a:t>
            </a:r>
          </a:p>
          <a:p>
            <a:pPr eaLnBrk="1" hangingPunct="1"/>
            <a:r>
              <a:rPr lang="en-US" smtClean="0"/>
              <a:t>Scholastic Oversight Committee presentations</a:t>
            </a:r>
          </a:p>
          <a:p>
            <a:pPr eaLnBrk="1" hangingPunct="1"/>
            <a:r>
              <a:rPr lang="en-US" smtClean="0"/>
              <a:t>“Pretending” month as third year  </a:t>
            </a:r>
          </a:p>
          <a:p>
            <a:pPr eaLnBrk="1" hangingPunct="1"/>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mtClean="0"/>
              <a:t>Wish List</a:t>
            </a:r>
          </a:p>
        </p:txBody>
      </p:sp>
      <p:sp>
        <p:nvSpPr>
          <p:cNvPr id="39938" name="Content Placeholder 2"/>
          <p:cNvSpPr>
            <a:spLocks noGrp="1"/>
          </p:cNvSpPr>
          <p:nvPr>
            <p:ph idx="1"/>
          </p:nvPr>
        </p:nvSpPr>
        <p:spPr/>
        <p:txBody>
          <a:bodyPr/>
          <a:lstStyle/>
          <a:p>
            <a:pPr eaLnBrk="1" hangingPunct="1"/>
            <a:r>
              <a:rPr lang="en-US" smtClean="0"/>
              <a:t>On-line teaching modules concerning ethics, delivery of bad news, cultural sensitivity</a:t>
            </a:r>
          </a:p>
          <a:p>
            <a:pPr eaLnBrk="1" hangingPunct="1"/>
            <a:r>
              <a:rPr lang="en-US" smtClean="0"/>
              <a:t>Better ways to mentor and assess research aspect of fellowship</a:t>
            </a:r>
          </a:p>
          <a:p>
            <a:pPr eaLnBrk="1" hangingPunct="1"/>
            <a:r>
              <a:rPr lang="en-US" smtClean="0"/>
              <a:t>Simulation models for bone marrow biopsies</a:t>
            </a:r>
          </a:p>
          <a:p>
            <a:pPr eaLnBrk="1" hangingPunct="1"/>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t>New ACGME Requirement</a:t>
            </a:r>
          </a:p>
        </p:txBody>
      </p:sp>
      <p:sp>
        <p:nvSpPr>
          <p:cNvPr id="40962" name="Content Placeholder 2"/>
          <p:cNvSpPr>
            <a:spLocks noGrp="1"/>
          </p:cNvSpPr>
          <p:nvPr>
            <p:ph idx="1"/>
          </p:nvPr>
        </p:nvSpPr>
        <p:spPr/>
        <p:txBody>
          <a:bodyPr/>
          <a:lstStyle/>
          <a:p>
            <a:pPr eaLnBrk="1" hangingPunct="1">
              <a:lnSpc>
                <a:spcPct val="80000"/>
              </a:lnSpc>
            </a:pPr>
            <a:r>
              <a:rPr lang="en-US" sz="3000" smtClean="0"/>
              <a:t>“Fellows must have access to training using simulation.” </a:t>
            </a:r>
          </a:p>
          <a:p>
            <a:pPr eaLnBrk="1" hangingPunct="1">
              <a:lnSpc>
                <a:spcPct val="80000"/>
              </a:lnSpc>
              <a:buClr>
                <a:schemeClr val="tx1"/>
              </a:buClr>
            </a:pPr>
            <a:r>
              <a:rPr lang="en-US" sz="3000" smtClean="0">
                <a:solidFill>
                  <a:srgbClr val="000000"/>
                </a:solidFill>
              </a:rPr>
              <a:t>“The committee does NOT expect each program to use a simulator or have a simulation center. Simulation means that </a:t>
            </a:r>
            <a:r>
              <a:rPr lang="en-US" sz="3000" smtClean="0"/>
              <a:t>learning about patient care</a:t>
            </a:r>
            <a:r>
              <a:rPr lang="en-US" sz="3000" smtClean="0">
                <a:solidFill>
                  <a:srgbClr val="000000"/>
                </a:solidFill>
              </a:rPr>
              <a:t> occurs in a setting that does not include actual patients. This could include OSCEs, standardized patients, patient simulators, or electronic simulation of codes, procedures, and other clinical scenarios.”</a:t>
            </a:r>
            <a:endParaRPr lang="en-US" sz="3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mtClean="0"/>
              <a:t>Simulation – OSCE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a:buChar char="•"/>
              <a:defRPr/>
            </a:pPr>
            <a:r>
              <a:rPr lang="en-US" dirty="0" smtClean="0"/>
              <a:t>Objective Structured Clinical Examination</a:t>
            </a:r>
          </a:p>
          <a:p>
            <a:pPr lvl="1" eaLnBrk="1" fontAlgn="auto" hangingPunct="1">
              <a:spcAft>
                <a:spcPts val="0"/>
              </a:spcAft>
              <a:buFont typeface="Arial"/>
              <a:buChar char="–"/>
              <a:defRPr/>
            </a:pPr>
            <a:r>
              <a:rPr lang="en-US" dirty="0" smtClean="0"/>
              <a:t>Students rotate from station to station</a:t>
            </a:r>
          </a:p>
          <a:p>
            <a:pPr lvl="1" eaLnBrk="1" fontAlgn="auto" hangingPunct="1">
              <a:spcAft>
                <a:spcPts val="0"/>
              </a:spcAft>
              <a:buFont typeface="Arial"/>
              <a:buChar char="–"/>
              <a:defRPr/>
            </a:pPr>
            <a:r>
              <a:rPr lang="en-US" dirty="0" smtClean="0"/>
              <a:t>Interview patients, interpret lab findings and imaging</a:t>
            </a:r>
          </a:p>
          <a:p>
            <a:pPr lvl="1" eaLnBrk="1" fontAlgn="auto" hangingPunct="1">
              <a:spcAft>
                <a:spcPts val="0"/>
              </a:spcAft>
              <a:buFont typeface="Arial"/>
              <a:buChar char="–"/>
              <a:defRPr/>
            </a:pPr>
            <a:r>
              <a:rPr lang="en-US" dirty="0" smtClean="0"/>
              <a:t>Observed by examiners and performance scored</a:t>
            </a:r>
          </a:p>
          <a:p>
            <a:pPr lvl="1" eaLnBrk="1" fontAlgn="auto" hangingPunct="1">
              <a:spcAft>
                <a:spcPts val="0"/>
              </a:spcAft>
              <a:buFont typeface="Arial"/>
              <a:buChar char="–"/>
              <a:defRPr/>
            </a:pPr>
            <a:endParaRPr lang="en-US" dirty="0" smtClean="0"/>
          </a:p>
          <a:p>
            <a:pPr eaLnBrk="1" fontAlgn="auto" hangingPunct="1">
              <a:spcAft>
                <a:spcPts val="0"/>
              </a:spcAft>
              <a:buFont typeface="Arial"/>
              <a:buChar char="•"/>
              <a:defRPr/>
            </a:pPr>
            <a:r>
              <a:rPr lang="en-US" dirty="0" smtClean="0"/>
              <a:t>Useful way to test students’ grasp of common topics </a:t>
            </a:r>
            <a:r>
              <a:rPr lang="en-US" sz="2800" dirty="0" smtClean="0"/>
              <a:t>(“Approach to the Patient with Chest Pain”, for example)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OSCE - Application to </a:t>
            </a:r>
            <a:r>
              <a:rPr lang="en-US" dirty="0" err="1" smtClean="0"/>
              <a:t>Heme/Onc</a:t>
            </a:r>
            <a:r>
              <a:rPr lang="en-US" dirty="0" smtClean="0"/>
              <a:t/>
            </a:r>
            <a:br>
              <a:rPr lang="en-US" dirty="0" smtClean="0"/>
            </a:br>
            <a:endParaRPr lang="en-US" dirty="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a:buChar char="•"/>
              <a:defRPr/>
            </a:pPr>
            <a:r>
              <a:rPr lang="en-US" dirty="0" smtClean="0"/>
              <a:t>Possible topics</a:t>
            </a:r>
          </a:p>
          <a:p>
            <a:pPr lvl="1" eaLnBrk="1" fontAlgn="auto" hangingPunct="1">
              <a:spcAft>
                <a:spcPts val="0"/>
              </a:spcAft>
              <a:buFont typeface="Arial"/>
              <a:buChar char="–"/>
              <a:defRPr/>
            </a:pPr>
            <a:r>
              <a:rPr lang="en-US" i="1" dirty="0" smtClean="0"/>
              <a:t>Approach to the patient with thrombocytopenia</a:t>
            </a:r>
          </a:p>
          <a:p>
            <a:pPr lvl="1" eaLnBrk="1" fontAlgn="auto" hangingPunct="1">
              <a:spcAft>
                <a:spcPts val="0"/>
              </a:spcAft>
              <a:buFont typeface="Arial"/>
              <a:buChar char="–"/>
              <a:defRPr/>
            </a:pPr>
            <a:r>
              <a:rPr lang="en-US" i="1" dirty="0" smtClean="0"/>
              <a:t>Approach to the patient with anemia</a:t>
            </a:r>
          </a:p>
          <a:p>
            <a:pPr lvl="1" eaLnBrk="1" fontAlgn="auto" hangingPunct="1">
              <a:spcAft>
                <a:spcPts val="0"/>
              </a:spcAft>
              <a:buFont typeface="Arial"/>
              <a:buChar char="–"/>
              <a:defRPr/>
            </a:pPr>
            <a:r>
              <a:rPr lang="en-US" i="1" dirty="0" smtClean="0"/>
              <a:t>Approach to the patient with a </a:t>
            </a:r>
            <a:r>
              <a:rPr lang="en-US" i="1" dirty="0" err="1" smtClean="0"/>
              <a:t>mediastinal</a:t>
            </a:r>
            <a:r>
              <a:rPr lang="en-US" i="1" dirty="0" smtClean="0"/>
              <a:t> mass</a:t>
            </a:r>
          </a:p>
          <a:p>
            <a:pPr lvl="1" eaLnBrk="1" fontAlgn="auto" hangingPunct="1">
              <a:spcAft>
                <a:spcPts val="0"/>
              </a:spcAft>
              <a:buFont typeface="Arial"/>
              <a:buChar char="–"/>
              <a:defRPr/>
            </a:pPr>
            <a:r>
              <a:rPr lang="en-US" dirty="0" smtClean="0"/>
              <a:t>Gerontology issues</a:t>
            </a:r>
          </a:p>
          <a:p>
            <a:pPr lvl="1" eaLnBrk="1" fontAlgn="auto" hangingPunct="1">
              <a:spcAft>
                <a:spcPts val="0"/>
              </a:spcAft>
              <a:buFont typeface="Arial"/>
              <a:buChar char="–"/>
              <a:defRPr/>
            </a:pPr>
            <a:endParaRPr lang="en-US" dirty="0" smtClean="0"/>
          </a:p>
          <a:p>
            <a:pPr eaLnBrk="1" fontAlgn="auto" hangingPunct="1">
              <a:spcAft>
                <a:spcPts val="0"/>
              </a:spcAft>
              <a:buFont typeface="Arial"/>
              <a:buChar char="•"/>
              <a:defRPr/>
            </a:pPr>
            <a:r>
              <a:rPr lang="en-US" dirty="0" smtClean="0"/>
              <a:t>Disadvantages</a:t>
            </a:r>
          </a:p>
          <a:p>
            <a:pPr lvl="1" eaLnBrk="1" fontAlgn="auto" hangingPunct="1">
              <a:spcAft>
                <a:spcPts val="0"/>
              </a:spcAft>
              <a:buFont typeface="Arial"/>
              <a:buChar char="–"/>
              <a:defRPr/>
            </a:pPr>
            <a:r>
              <a:rPr lang="en-US" dirty="0" smtClean="0"/>
              <a:t>Expensive</a:t>
            </a:r>
          </a:p>
          <a:p>
            <a:pPr lvl="1" eaLnBrk="1" fontAlgn="auto" hangingPunct="1">
              <a:spcAft>
                <a:spcPts val="0"/>
              </a:spcAft>
              <a:buFont typeface="Arial"/>
              <a:buChar char="–"/>
              <a:defRPr/>
            </a:pPr>
            <a:r>
              <a:rPr lang="en-US" dirty="0" smtClean="0"/>
              <a:t>Time-consuming to set up</a:t>
            </a:r>
          </a:p>
          <a:p>
            <a:pPr lvl="1" eaLnBrk="1" fontAlgn="auto" hangingPunct="1">
              <a:spcAft>
                <a:spcPts val="0"/>
              </a:spcAft>
              <a:buFont typeface="Arial"/>
              <a:buChar char="–"/>
              <a:defRPr/>
            </a:pPr>
            <a:r>
              <a:rPr lang="en-US" dirty="0" smtClean="0"/>
              <a:t>Questionable utility</a:t>
            </a:r>
          </a:p>
          <a:p>
            <a:pPr lvl="1" eaLnBrk="1" fontAlgn="auto" hangingPunct="1">
              <a:spcAft>
                <a:spcPts val="0"/>
              </a:spcAft>
              <a:buFont typeface="Arial"/>
              <a:buChar char="–"/>
              <a:defRPr/>
            </a:pPr>
            <a:endParaRPr lang="en-US" dirty="0" smtClean="0"/>
          </a:p>
          <a:p>
            <a:pPr eaLnBrk="1" fontAlgn="auto" hangingPunct="1">
              <a:spcAft>
                <a:spcPts val="0"/>
              </a:spcAft>
              <a:buFont typeface="Arial"/>
              <a:buChar cha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US" smtClean="0"/>
              <a:t>Computer-Based Simulation</a:t>
            </a:r>
          </a:p>
        </p:txBody>
      </p:sp>
      <p:sp>
        <p:nvSpPr>
          <p:cNvPr id="46082" name="Content Placeholder 2"/>
          <p:cNvSpPr>
            <a:spLocks noGrp="1"/>
          </p:cNvSpPr>
          <p:nvPr>
            <p:ph idx="1"/>
          </p:nvPr>
        </p:nvSpPr>
        <p:spPr/>
        <p:txBody>
          <a:bodyPr/>
          <a:lstStyle/>
          <a:p>
            <a:pPr eaLnBrk="1" hangingPunct="1"/>
            <a:r>
              <a:rPr lang="en-US" smtClean="0"/>
              <a:t>Schick and Burke </a:t>
            </a:r>
            <a:r>
              <a:rPr lang="en-US" sz="2400" smtClean="0"/>
              <a:t>(The Internet Journal of Hematology 2010 : Volume 7 Number 1)</a:t>
            </a:r>
          </a:p>
          <a:p>
            <a:pPr lvl="1" eaLnBrk="1" hangingPunct="1"/>
            <a:r>
              <a:rPr lang="en-US" smtClean="0"/>
              <a:t>Computer-based tutorial on the topic of bleeding disorders</a:t>
            </a:r>
          </a:p>
          <a:p>
            <a:pPr lvl="1" eaLnBrk="1" hangingPunct="1"/>
            <a:r>
              <a:rPr lang="en-US" smtClean="0"/>
              <a:t>After reading history, residents and fellows were asked to order tests from a menu and make recommendations for treatment</a:t>
            </a:r>
          </a:p>
          <a:p>
            <a:pPr lvl="1" eaLnBrk="1" hangingPunct="1"/>
            <a:r>
              <a:rPr lang="en-US" smtClean="0"/>
              <a:t>Authors noted that selection of diagnostic tests was the weakest area </a:t>
            </a:r>
          </a:p>
          <a:p>
            <a:pPr lvl="1" eaLnBrk="1" hangingPunct="1"/>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981200" y="152400"/>
            <a:ext cx="4833938" cy="990600"/>
          </a:xfrm>
          <a:prstGeom prst="rect">
            <a:avLst/>
          </a:prstGeom>
        </p:spPr>
        <p:txBody>
          <a:bodyPr anchor="ctr">
            <a:normAutofit/>
          </a:bodyPr>
          <a:lstStyle/>
          <a:p>
            <a:pPr algn="ctr" fontAlgn="auto">
              <a:spcAft>
                <a:spcPts val="0"/>
              </a:spcAft>
              <a:defRPr/>
            </a:pPr>
            <a:r>
              <a:rPr lang="en-US" sz="2800" dirty="0">
                <a:latin typeface="+mj-lt"/>
                <a:ea typeface="+mj-ea"/>
                <a:cs typeface="+mj-cs"/>
              </a:rPr>
              <a:t>Disclosures for </a:t>
            </a:r>
            <a:r>
              <a:rPr lang="en-US" sz="2800" b="1" dirty="0" smtClean="0">
                <a:latin typeface="+mj-lt"/>
                <a:ea typeface="+mj-ea"/>
                <a:cs typeface="+mj-cs"/>
              </a:rPr>
              <a:t>Ann Zimrin, MD</a:t>
            </a:r>
            <a:endParaRPr lang="en-US" sz="2800" b="1" dirty="0">
              <a:latin typeface="+mj-lt"/>
              <a:ea typeface="+mj-ea"/>
              <a:cs typeface="+mj-cs"/>
            </a:endParaRPr>
          </a:p>
        </p:txBody>
      </p:sp>
      <p:graphicFrame>
        <p:nvGraphicFramePr>
          <p:cNvPr id="5" name="Group 4"/>
          <p:cNvGraphicFramePr>
            <a:graphicFrameLocks/>
          </p:cNvGraphicFramePr>
          <p:nvPr/>
        </p:nvGraphicFramePr>
        <p:xfrm>
          <a:off x="990600" y="1471613"/>
          <a:ext cx="7315200" cy="5111496"/>
        </p:xfrm>
        <a:graphic>
          <a:graphicData uri="http://schemas.openxmlformats.org/drawingml/2006/table">
            <a:tbl>
              <a:tblPr/>
              <a:tblGrid>
                <a:gridCol w="2819400"/>
                <a:gridCol w="4495800"/>
              </a:tblGrid>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cap="none" normalizeH="0" baseline="0" dirty="0" smtClean="0">
                          <a:ln>
                            <a:noFill/>
                          </a:ln>
                          <a:solidFill>
                            <a:schemeClr val="tx1"/>
                          </a:solidFill>
                          <a:effectLst/>
                          <a:latin typeface="Arial" charset="0"/>
                        </a:rPr>
                        <a:t>Employment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200" b="1" i="0" u="none" strike="noStrike" cap="none" normalizeH="0" baseline="0" dirty="0" smtClean="0">
                          <a:ln>
                            <a:noFill/>
                          </a:ln>
                          <a:solidFill>
                            <a:schemeClr val="tx1"/>
                          </a:solidFill>
                          <a:effectLst/>
                          <a:latin typeface="Arial Narrow" pitchFamily="34" charset="0"/>
                        </a:rPr>
                        <a:t>none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cap="none" normalizeH="0" baseline="0" dirty="0" smtClean="0">
                          <a:ln>
                            <a:noFill/>
                          </a:ln>
                          <a:solidFill>
                            <a:schemeClr val="tx1"/>
                          </a:solidFill>
                          <a:effectLst/>
                          <a:latin typeface="Arial" charset="0"/>
                        </a:rPr>
                        <a:t>Consultancy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cap="none" normalizeH="0" baseline="0" dirty="0" smtClean="0">
                          <a:ln>
                            <a:noFill/>
                          </a:ln>
                          <a:solidFill>
                            <a:schemeClr val="tx1"/>
                          </a:solidFill>
                          <a:effectLst/>
                          <a:latin typeface="Arial" charset="0"/>
                        </a:rPr>
                        <a:t>Equity Ownership</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cap="none" normalizeH="0" baseline="0" dirty="0" smtClean="0">
                          <a:ln>
                            <a:noFill/>
                          </a:ln>
                          <a:solidFill>
                            <a:schemeClr val="tx1"/>
                          </a:solidFill>
                          <a:effectLst/>
                          <a:latin typeface="Arial" charset="0"/>
                        </a:rPr>
                        <a:t>Research Funding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cap="none" normalizeH="0" baseline="0" dirty="0" smtClean="0">
                          <a:ln>
                            <a:noFill/>
                          </a:ln>
                          <a:solidFill>
                            <a:schemeClr val="tx1"/>
                          </a:solidFill>
                          <a:effectLst/>
                          <a:latin typeface="Arial" charset="0"/>
                        </a:rPr>
                        <a:t>Honoraria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cap="none" normalizeH="0" baseline="0" dirty="0" smtClean="0">
                          <a:ln>
                            <a:noFill/>
                          </a:ln>
                          <a:solidFill>
                            <a:schemeClr val="tx1"/>
                          </a:solidFill>
                          <a:effectLst/>
                          <a:latin typeface="Arial" charset="0"/>
                        </a:rPr>
                        <a:t>Patents </a:t>
                      </a:r>
                      <a:r>
                        <a:rPr kumimoji="0" lang="en-US" sz="1500" b="1" i="0" u="none" strike="noStrike" cap="none" normalizeH="0" baseline="0" smtClean="0">
                          <a:ln>
                            <a:noFill/>
                          </a:ln>
                          <a:solidFill>
                            <a:schemeClr val="tx1"/>
                          </a:solidFill>
                          <a:effectLst/>
                          <a:latin typeface="Arial" charset="0"/>
                        </a:rPr>
                        <a:t>&amp; Royalties</a:t>
                      </a:r>
                      <a:endParaRPr kumimoji="0" lang="en-US" sz="1500" b="1"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cap="none" normalizeH="0" baseline="0" dirty="0" smtClean="0">
                          <a:ln>
                            <a:noFill/>
                          </a:ln>
                          <a:solidFill>
                            <a:schemeClr val="tx1"/>
                          </a:solidFill>
                          <a:effectLst/>
                          <a:latin typeface="Arial" charset="0"/>
                        </a:rPr>
                        <a:t>Speakers Bureau</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400" b="1" i="0" u="none" strike="noStrike" kern="1200" cap="none" normalizeH="0" baseline="0" dirty="0" smtClean="0">
                          <a:ln>
                            <a:noFill/>
                          </a:ln>
                          <a:solidFill>
                            <a:schemeClr val="tx1"/>
                          </a:solidFill>
                          <a:effectLst/>
                          <a:latin typeface="Arial" charset="0"/>
                          <a:ea typeface="+mn-ea"/>
                          <a:cs typeface="+mn-cs"/>
                        </a:rPr>
                        <a:t>Membership on Board of Directors/Advisory Committee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2920">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500" b="1" i="0" u="none" strike="noStrike" kern="1200" cap="none" normalizeH="0" baseline="0" dirty="0" smtClean="0">
                          <a:ln>
                            <a:noFill/>
                          </a:ln>
                          <a:solidFill>
                            <a:schemeClr val="tx1"/>
                          </a:solidFill>
                          <a:effectLst/>
                          <a:latin typeface="Arial" charset="0"/>
                          <a:ea typeface="+mn-ea"/>
                          <a:cs typeface="+mn-cs"/>
                        </a:rPr>
                        <a:t>Other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5216">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en-US" sz="1200" b="1" i="0" u="none" strike="noStrike" cap="none" normalizeH="0" baseline="0" dirty="0" smtClean="0">
                          <a:ln>
                            <a:noFill/>
                          </a:ln>
                          <a:solidFill>
                            <a:schemeClr val="tx1"/>
                          </a:solidFill>
                          <a:effectLst/>
                          <a:latin typeface="Arial" charset="0"/>
                        </a:rPr>
                        <a:t>Presentation includes a description of the following off-label use of a drug or medical device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Tx/>
                        <a:buSzPct val="100000"/>
                        <a:buFontTx/>
                        <a:buNone/>
                        <a:tabLst/>
                        <a:defRPr/>
                      </a:pPr>
                      <a:r>
                        <a:rPr kumimoji="0" lang="en-US" sz="1200" b="1" i="0" u="none" strike="noStrike" cap="none" normalizeH="0" baseline="0" dirty="0" smtClean="0">
                          <a:ln>
                            <a:noFill/>
                          </a:ln>
                          <a:solidFill>
                            <a:schemeClr val="tx1"/>
                          </a:solidFill>
                          <a:effectLst/>
                          <a:latin typeface="Arial Narrow" pitchFamily="34" charset="0"/>
                        </a:rPr>
                        <a:t>none</a:t>
                      </a:r>
                    </a:p>
                    <a:p>
                      <a:pPr marL="0" marR="0" lvl="0" indent="0" algn="l" defTabSz="914400" rtl="0" eaLnBrk="0" fontAlgn="base" latinLnBrk="0" hangingPunct="0">
                        <a:lnSpc>
                          <a:spcPct val="90000"/>
                        </a:lnSpc>
                        <a:spcBef>
                          <a:spcPct val="30000"/>
                        </a:spcBef>
                        <a:spcAft>
                          <a:spcPct val="0"/>
                        </a:spcAft>
                        <a:buClrTx/>
                        <a:buSzPct val="100000"/>
                        <a:buFontTx/>
                        <a:buNone/>
                        <a:tabLst/>
                      </a:pPr>
                      <a:endParaRPr kumimoji="0" lang="en-US" sz="12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 Box 30"/>
          <p:cNvSpPr txBox="1">
            <a:spLocks noChangeArrowheads="1"/>
          </p:cNvSpPr>
          <p:nvPr/>
        </p:nvSpPr>
        <p:spPr bwMode="auto">
          <a:xfrm>
            <a:off x="457200" y="1073150"/>
            <a:ext cx="8229600" cy="246063"/>
          </a:xfrm>
          <a:prstGeom prst="rect">
            <a:avLst/>
          </a:prstGeom>
          <a:noFill/>
          <a:ln w="9525">
            <a:noFill/>
            <a:miter lim="800000"/>
            <a:headEnd/>
            <a:tailEnd/>
          </a:ln>
        </p:spPr>
        <p:txBody>
          <a:bodyPr lIns="0" tIns="0" rIns="0" bIns="0">
            <a:spAutoFit/>
          </a:bodyPr>
          <a:lstStyle/>
          <a:p>
            <a:pPr>
              <a:spcBef>
                <a:spcPct val="50000"/>
              </a:spcBef>
            </a:pPr>
            <a:r>
              <a:rPr lang="en-GB" sz="1600" i="1">
                <a:latin typeface="Arial Narrow" pitchFamily="34" charset="0"/>
              </a:rPr>
              <a:t>           In compliance with ACCME policy, ASH requires the following disclosures to the session audience: </a:t>
            </a:r>
          </a:p>
        </p:txBody>
      </p:sp>
      <p:sp>
        <p:nvSpPr>
          <p:cNvPr id="7" name="Text Box 31"/>
          <p:cNvSpPr txBox="1">
            <a:spLocks noChangeArrowheads="1"/>
          </p:cNvSpPr>
          <p:nvPr/>
        </p:nvSpPr>
        <p:spPr bwMode="auto">
          <a:xfrm rot="16200000">
            <a:off x="6881813" y="3481388"/>
            <a:ext cx="3887787" cy="274637"/>
          </a:xfrm>
          <a:prstGeom prst="rect">
            <a:avLst/>
          </a:prstGeom>
          <a:noFill/>
          <a:ln w="9525">
            <a:noFill/>
            <a:miter lim="800000"/>
            <a:headEnd/>
            <a:tailEnd/>
          </a:ln>
        </p:spPr>
        <p:txBody>
          <a:bodyPr>
            <a:spAutoFit/>
          </a:bodyPr>
          <a:lstStyle/>
          <a:p>
            <a:r>
              <a:rPr lang="en-US" sz="1200">
                <a:solidFill>
                  <a:srgbClr val="808080"/>
                </a:solidFill>
                <a:latin typeface="Arial Narrow" pitchFamily="34" charset="0"/>
              </a:rPr>
              <a:t>52</a:t>
            </a:r>
            <a:r>
              <a:rPr lang="en-US" sz="1200" baseline="30000">
                <a:solidFill>
                  <a:srgbClr val="808080"/>
                </a:solidFill>
                <a:latin typeface="Arial Narrow" pitchFamily="34" charset="0"/>
              </a:rPr>
              <a:t>nd</a:t>
            </a:r>
            <a:r>
              <a:rPr lang="en-US" sz="1200">
                <a:solidFill>
                  <a:srgbClr val="808080"/>
                </a:solidFill>
                <a:latin typeface="Arial Narrow" pitchFamily="34" charset="0"/>
              </a:rPr>
              <a:t> ASH Annual Meeting ♦ Orlando, FL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en-US" smtClean="0"/>
              <a:t>Lab-based Simulation	</a:t>
            </a:r>
          </a:p>
        </p:txBody>
      </p:sp>
      <p:sp>
        <p:nvSpPr>
          <p:cNvPr id="48130" name="Content Placeholder 2"/>
          <p:cNvSpPr>
            <a:spLocks noGrp="1"/>
          </p:cNvSpPr>
          <p:nvPr>
            <p:ph idx="1"/>
          </p:nvPr>
        </p:nvSpPr>
        <p:spPr/>
        <p:txBody>
          <a:bodyPr/>
          <a:lstStyle/>
          <a:p>
            <a:pPr eaLnBrk="1" hangingPunct="1"/>
            <a:r>
              <a:rPr lang="en-US" smtClean="0"/>
              <a:t>Insertion of CVP catheters</a:t>
            </a:r>
          </a:p>
          <a:p>
            <a:pPr eaLnBrk="1" hangingPunct="1"/>
            <a:r>
              <a:rPr lang="en-US" smtClean="0"/>
              <a:t>Administration of intrathecal chemotherapy</a:t>
            </a:r>
          </a:p>
          <a:p>
            <a:pPr eaLnBrk="1" hangingPunct="1"/>
            <a:r>
              <a:rPr lang="en-US" smtClean="0"/>
              <a:t>Bone marrow biopsy simulation</a:t>
            </a:r>
          </a:p>
          <a:p>
            <a:pPr lvl="1" eaLnBrk="1" hangingPunct="1"/>
            <a:r>
              <a:rPr lang="en-US" smtClean="0"/>
              <a:t>Sternal aspirate</a:t>
            </a:r>
          </a:p>
          <a:p>
            <a:pPr lvl="1" eaLnBrk="1" hangingPunct="1"/>
            <a:endParaRPr lang="en-US" smtClean="0"/>
          </a:p>
          <a:p>
            <a:pPr eaLnBrk="1" hangingPunct="1"/>
            <a:r>
              <a:rPr lang="en-US" smtClean="0"/>
              <a:t>More on simulation in upcoming breakout session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r>
              <a:rPr lang="en-US" smtClean="0"/>
              <a:t>Tools: Where to Look for Help</a:t>
            </a:r>
          </a:p>
        </p:txBody>
      </p:sp>
      <p:sp>
        <p:nvSpPr>
          <p:cNvPr id="49154" name="Content Placeholder 2"/>
          <p:cNvSpPr>
            <a:spLocks noGrp="1"/>
          </p:cNvSpPr>
          <p:nvPr>
            <p:ph idx="1"/>
          </p:nvPr>
        </p:nvSpPr>
        <p:spPr/>
        <p:txBody>
          <a:bodyPr/>
          <a:lstStyle/>
          <a:p>
            <a:pPr eaLnBrk="1" hangingPunct="1">
              <a:lnSpc>
                <a:spcPct val="90000"/>
              </a:lnSpc>
            </a:pPr>
            <a:r>
              <a:rPr lang="en-US" smtClean="0"/>
              <a:t>ASH Website</a:t>
            </a:r>
          </a:p>
          <a:p>
            <a:pPr lvl="1" eaLnBrk="1" hangingPunct="1">
              <a:lnSpc>
                <a:spcPct val="90000"/>
              </a:lnSpc>
            </a:pPr>
            <a:r>
              <a:rPr lang="en-US" u="sng" smtClean="0">
                <a:solidFill>
                  <a:srgbClr val="0000FF"/>
                </a:solidFill>
                <a:hlinkClick r:id="rId3"/>
              </a:rPr>
              <a:t>http://www.hematology.org/Training</a:t>
            </a:r>
            <a:endParaRPr lang="en-US" u="sng" smtClean="0">
              <a:solidFill>
                <a:srgbClr val="0000FF"/>
              </a:solidFill>
            </a:endParaRPr>
          </a:p>
          <a:p>
            <a:pPr lvl="2" eaLnBrk="1" hangingPunct="1">
              <a:lnSpc>
                <a:spcPct val="90000"/>
              </a:lnSpc>
            </a:pPr>
            <a:r>
              <a:rPr lang="en-US" smtClean="0"/>
              <a:t>Presentations from previous TPDWs</a:t>
            </a:r>
          </a:p>
          <a:p>
            <a:pPr lvl="2" eaLnBrk="1" hangingPunct="1">
              <a:lnSpc>
                <a:spcPct val="90000"/>
              </a:lnSpc>
            </a:pPr>
            <a:r>
              <a:rPr lang="en-US" smtClean="0"/>
              <a:t>Grants Clearinghouse</a:t>
            </a:r>
          </a:p>
          <a:p>
            <a:pPr lvl="2" eaLnBrk="1" hangingPunct="1">
              <a:lnSpc>
                <a:spcPct val="90000"/>
              </a:lnSpc>
            </a:pPr>
            <a:r>
              <a:rPr lang="en-US" smtClean="0"/>
              <a:t>Hematology curriculum</a:t>
            </a:r>
          </a:p>
          <a:p>
            <a:pPr lvl="2" eaLnBrk="1" hangingPunct="1">
              <a:lnSpc>
                <a:spcPct val="90000"/>
              </a:lnSpc>
            </a:pPr>
            <a:r>
              <a:rPr lang="en-US" smtClean="0"/>
              <a:t>Case studies for fellows (board-type questions with answers and references)</a:t>
            </a:r>
          </a:p>
          <a:p>
            <a:pPr lvl="2" eaLnBrk="1" hangingPunct="1">
              <a:lnSpc>
                <a:spcPct val="90000"/>
              </a:lnSpc>
            </a:pPr>
            <a:r>
              <a:rPr lang="en-US" smtClean="0"/>
              <a:t>Image Bank (slides to download or print)</a:t>
            </a:r>
          </a:p>
          <a:p>
            <a:pPr lvl="2" eaLnBrk="1" hangingPunct="1">
              <a:lnSpc>
                <a:spcPct val="90000"/>
              </a:lnSpc>
            </a:pPr>
            <a:r>
              <a:rPr lang="en-US" smtClean="0"/>
              <a:t>Teaching Cases for Medical Students</a:t>
            </a:r>
          </a:p>
          <a:p>
            <a:pPr lvl="2" eaLnBrk="1" hangingPunct="1">
              <a:lnSpc>
                <a:spcPct val="90000"/>
              </a:lnSpc>
            </a:pPr>
            <a:r>
              <a:rPr lang="en-US" smtClean="0"/>
              <a:t>Medical Student Hematology Course Learning Objectives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en-US" smtClean="0"/>
              <a:t>Tools: Where to Look for Help</a:t>
            </a:r>
          </a:p>
        </p:txBody>
      </p:sp>
      <p:sp>
        <p:nvSpPr>
          <p:cNvPr id="51202" name="Content Placeholder 2"/>
          <p:cNvSpPr>
            <a:spLocks noGrp="1"/>
          </p:cNvSpPr>
          <p:nvPr>
            <p:ph idx="1"/>
          </p:nvPr>
        </p:nvSpPr>
        <p:spPr/>
        <p:txBody>
          <a:bodyPr/>
          <a:lstStyle/>
          <a:p>
            <a:pPr eaLnBrk="1" hangingPunct="1"/>
            <a:r>
              <a:rPr lang="en-US" smtClean="0"/>
              <a:t>ASCO Website </a:t>
            </a:r>
            <a:r>
              <a:rPr lang="en-US" u="sng" smtClean="0">
                <a:solidFill>
                  <a:srgbClr val="0000FF"/>
                </a:solidFill>
              </a:rPr>
              <a:t>www.asco.org</a:t>
            </a:r>
          </a:p>
          <a:p>
            <a:pPr lvl="1" eaLnBrk="1" hangingPunct="1"/>
            <a:r>
              <a:rPr lang="en-US" smtClean="0"/>
              <a:t>Training Program Director sessions from previous annual meetings</a:t>
            </a:r>
          </a:p>
          <a:p>
            <a:pPr lvl="1" eaLnBrk="1" hangingPunct="1"/>
            <a:r>
              <a:rPr lang="en-US" smtClean="0"/>
              <a:t>Oncology Training Program Directors Retreat – presentations and extra material submitted by PDs</a:t>
            </a:r>
          </a:p>
          <a:p>
            <a:pPr lvl="1" eaLnBrk="1" hangingPunct="1"/>
            <a:r>
              <a:rPr lang="en-US" smtClean="0"/>
              <a:t>Medical Oncology Core Curriculum</a:t>
            </a:r>
          </a:p>
          <a:p>
            <a:pPr lvl="1" eaLnBrk="1" hangingPunct="1"/>
            <a:r>
              <a:rPr lang="en-US" smtClean="0"/>
              <a:t>Communication Skills</a:t>
            </a:r>
          </a:p>
          <a:p>
            <a:pPr lvl="1" eaLnBrk="1" hangingPunct="1"/>
            <a:r>
              <a:rPr lang="en-US" smtClean="0"/>
              <a:t>“Works for Me”</a:t>
            </a:r>
          </a:p>
          <a:p>
            <a:pPr lvl="1" eaLnBrk="1" hangingPunct="1"/>
            <a:r>
              <a:rPr lang="en-US" smtClean="0"/>
              <a:t>ASCO Tumor Boards</a:t>
            </a:r>
          </a:p>
          <a:p>
            <a:pPr lvl="1" eaLnBrk="1" hangingPunct="1">
              <a:buFont typeface="Arial" charset="0"/>
              <a:buNone/>
            </a:pPr>
            <a:endParaRPr lang="en-US" smtClean="0"/>
          </a:p>
          <a:p>
            <a:pPr lvl="2" eaLnBrk="1" hangingPunct="1">
              <a:buFont typeface="Arial" charset="0"/>
              <a:buNone/>
            </a:pPr>
            <a:endParaRPr lang="en-US" smtClean="0"/>
          </a:p>
          <a:p>
            <a:pPr lvl="1" eaLnBrk="1" hangingPunct="1"/>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pPr eaLnBrk="1" hangingPunct="1"/>
            <a:r>
              <a:rPr lang="en-US" smtClean="0"/>
              <a:t>Tools: Where to Look for Help</a:t>
            </a:r>
          </a:p>
        </p:txBody>
      </p:sp>
      <p:sp>
        <p:nvSpPr>
          <p:cNvPr id="53250" name="Content Placeholder 2"/>
          <p:cNvSpPr>
            <a:spLocks noGrp="1"/>
          </p:cNvSpPr>
          <p:nvPr>
            <p:ph idx="1"/>
          </p:nvPr>
        </p:nvSpPr>
        <p:spPr/>
        <p:txBody>
          <a:bodyPr/>
          <a:lstStyle/>
          <a:p>
            <a:pPr eaLnBrk="1" hangingPunct="1"/>
            <a:r>
              <a:rPr lang="en-US" smtClean="0"/>
              <a:t>The American Society of Pediatric Hematology/Oncology</a:t>
            </a:r>
          </a:p>
          <a:p>
            <a:pPr lvl="1" eaLnBrk="1" hangingPunct="1"/>
            <a:r>
              <a:rPr lang="en-US" smtClean="0"/>
              <a:t>Site for training program directors (for sharing information, documents, links and files in an organized, searchable library) – password protected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r>
              <a:rPr lang="en-US" smtClean="0"/>
              <a:t>Tools: Where to Look for Help</a:t>
            </a:r>
          </a:p>
        </p:txBody>
      </p:sp>
      <p:sp>
        <p:nvSpPr>
          <p:cNvPr id="54274" name="Content Placeholder 2"/>
          <p:cNvSpPr>
            <a:spLocks noGrp="1"/>
          </p:cNvSpPr>
          <p:nvPr>
            <p:ph idx="1"/>
          </p:nvPr>
        </p:nvSpPr>
        <p:spPr/>
        <p:txBody>
          <a:bodyPr/>
          <a:lstStyle/>
          <a:p>
            <a:pPr eaLnBrk="1" hangingPunct="1"/>
            <a:r>
              <a:rPr lang="en-US" smtClean="0"/>
              <a:t>European Hematology Organization (www.ehaweb.org)</a:t>
            </a:r>
          </a:p>
          <a:p>
            <a:pPr lvl="1" eaLnBrk="1" hangingPunct="1"/>
            <a:r>
              <a:rPr lang="en-US" smtClean="0"/>
              <a:t>Passport (a hematology curriculum)</a:t>
            </a:r>
          </a:p>
          <a:p>
            <a:pPr lvl="1" eaLnBrk="1" hangingPunct="1"/>
            <a:r>
              <a:rPr lang="en-US" smtClean="0"/>
              <a:t>On-line cases</a:t>
            </a:r>
          </a:p>
          <a:p>
            <a:pPr eaLnBrk="1" hangingPunct="1"/>
            <a:r>
              <a:rPr lang="en-US" smtClean="0"/>
              <a:t>ACGME </a:t>
            </a:r>
          </a:p>
          <a:p>
            <a:pPr lvl="1" eaLnBrk="1" hangingPunct="1"/>
            <a:r>
              <a:rPr lang="en-US" smtClean="0"/>
              <a:t>Outcomes Project</a:t>
            </a:r>
          </a:p>
          <a:p>
            <a:pPr lvl="2" eaLnBrk="1" hangingPunct="1"/>
            <a:r>
              <a:rPr lang="en-US" smtClean="0"/>
              <a:t>Toolbox</a:t>
            </a:r>
          </a:p>
          <a:p>
            <a:pPr lvl="2" eaLnBrk="1" hangingPunct="1"/>
            <a:r>
              <a:rPr lang="en-US" smtClean="0"/>
              <a:t>Educating Physicians for the 21</a:t>
            </a:r>
            <a:r>
              <a:rPr lang="en-US" baseline="30000" smtClean="0"/>
              <a:t>st</a:t>
            </a:r>
            <a:r>
              <a:rPr lang="en-US" smtClean="0"/>
              <a:t> Century</a:t>
            </a:r>
          </a:p>
          <a:p>
            <a:pPr lvl="2" eaLnBrk="1" hangingPunct="1"/>
            <a:r>
              <a:rPr lang="en-US" smtClean="0"/>
              <a:t>RSVP (Recognize Success Via imPlementation)</a:t>
            </a:r>
          </a:p>
          <a:p>
            <a:pPr lvl="1" eaLnBrk="1" hangingPunct="1"/>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pPr eaLnBrk="1" hangingPunct="1"/>
            <a:r>
              <a:rPr lang="en-US" smtClean="0"/>
              <a:t>My Conclusions</a:t>
            </a:r>
          </a:p>
        </p:txBody>
      </p:sp>
      <p:sp>
        <p:nvSpPr>
          <p:cNvPr id="56322" name="Content Placeholder 2"/>
          <p:cNvSpPr>
            <a:spLocks noGrp="1"/>
          </p:cNvSpPr>
          <p:nvPr>
            <p:ph idx="1"/>
          </p:nvPr>
        </p:nvSpPr>
        <p:spPr/>
        <p:txBody>
          <a:bodyPr/>
          <a:lstStyle/>
          <a:p>
            <a:pPr eaLnBrk="1" hangingPunct="1"/>
            <a:r>
              <a:rPr lang="en-US" smtClean="0"/>
              <a:t>Although many evaluation methods are used, faculty feedback is the cornerstone of the evaluation in essentially all programs surveyed</a:t>
            </a:r>
          </a:p>
          <a:p>
            <a:pPr eaLnBrk="1" hangingPunct="1"/>
            <a:r>
              <a:rPr lang="en-US" smtClean="0"/>
              <a:t>Faculty development to make faculty better observers would be useful</a:t>
            </a:r>
          </a:p>
          <a:p>
            <a:pPr eaLnBrk="1" hangingPunct="1"/>
            <a:r>
              <a:rPr lang="en-US" smtClean="0"/>
              <a:t>Simulation not yet incorporated into most programs</a:t>
            </a:r>
          </a:p>
          <a:p>
            <a:pPr eaLnBrk="1" hangingPunct="1"/>
            <a:r>
              <a:rPr lang="en-US" smtClean="0"/>
              <a:t>Resources are available on-line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2120900"/>
            <a:ext cx="8229600" cy="1143000"/>
          </a:xfrm>
        </p:spPr>
        <p:txBody>
          <a:bodyPr/>
          <a:lstStyle/>
          <a:p>
            <a:pPr eaLnBrk="1" hangingPunct="1"/>
            <a:r>
              <a:rPr lang="en-US" sz="4800" smtClean="0"/>
              <a:t>Why do the survey?</a:t>
            </a:r>
          </a:p>
        </p:txBody>
      </p:sp>
      <p:sp>
        <p:nvSpPr>
          <p:cNvPr id="3" name="Content Placeholder 2"/>
          <p:cNvSpPr>
            <a:spLocks noGrp="1"/>
          </p:cNvSpPr>
          <p:nvPr>
            <p:ph idx="1"/>
          </p:nvPr>
        </p:nvSpPr>
        <p:spPr>
          <a:xfrm flipH="1" flipV="1">
            <a:off x="8686800" y="6126163"/>
            <a:ext cx="46038" cy="46037"/>
          </a:xfrm>
        </p:spPr>
        <p:txBody>
          <a:bodyPr rtlCol="0">
            <a:normAutofit fontScale="25000" lnSpcReduction="20000"/>
          </a:bodyPr>
          <a:lstStyle/>
          <a:p>
            <a:pPr eaLnBrk="1" fontAlgn="auto" hangingPunct="1">
              <a:spcAft>
                <a:spcPts val="0"/>
              </a:spcAft>
              <a:buFont typeface="Arial"/>
              <a:buNone/>
              <a:defRPr/>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Original survey</a:t>
            </a:r>
          </a:p>
        </p:txBody>
      </p:sp>
      <p:sp>
        <p:nvSpPr>
          <p:cNvPr id="3" name="Content Placeholder 2"/>
          <p:cNvSpPr>
            <a:spLocks noGrp="1"/>
          </p:cNvSpPr>
          <p:nvPr>
            <p:ph idx="1"/>
          </p:nvPr>
        </p:nvSpPr>
        <p:spPr/>
        <p:txBody>
          <a:bodyPr rtlCol="0">
            <a:normAutofit fontScale="47500" lnSpcReduction="20000"/>
          </a:bodyPr>
          <a:lstStyle/>
          <a:p>
            <a:pPr eaLnBrk="1" fontAlgn="auto" hangingPunct="1">
              <a:spcAft>
                <a:spcPts val="0"/>
              </a:spcAft>
              <a:buFont typeface="Arial"/>
              <a:buChar char="•"/>
              <a:defRPr/>
            </a:pPr>
            <a:r>
              <a:rPr lang="en-US" dirty="0"/>
              <a:t>SHARING BEST PRACTICES SURVEY</a:t>
            </a:r>
          </a:p>
          <a:p>
            <a:pPr eaLnBrk="1" fontAlgn="auto" hangingPunct="1">
              <a:spcAft>
                <a:spcPts val="0"/>
              </a:spcAft>
              <a:buFont typeface="Arial"/>
              <a:buChar char="•"/>
              <a:defRPr/>
            </a:pPr>
            <a:r>
              <a:rPr lang="en-US" dirty="0"/>
              <a:t> </a:t>
            </a:r>
          </a:p>
          <a:p>
            <a:pPr eaLnBrk="1" fontAlgn="auto" hangingPunct="1">
              <a:spcAft>
                <a:spcPts val="0"/>
              </a:spcAft>
              <a:buFont typeface="Arial"/>
              <a:buChar char="•"/>
              <a:defRPr/>
            </a:pPr>
            <a:r>
              <a:rPr lang="en-US" u="sng" dirty="0"/>
              <a:t>General Information</a:t>
            </a:r>
            <a:endParaRPr lang="en-US" dirty="0"/>
          </a:p>
          <a:p>
            <a:pPr eaLnBrk="1" fontAlgn="auto" hangingPunct="1">
              <a:spcAft>
                <a:spcPts val="0"/>
              </a:spcAft>
              <a:buFont typeface="Arial"/>
              <a:buChar char="•"/>
              <a:defRPr/>
            </a:pPr>
            <a:r>
              <a:rPr lang="en-US" b="1" dirty="0"/>
              <a:t>Name of program</a:t>
            </a:r>
            <a:r>
              <a:rPr lang="en-US" dirty="0"/>
              <a:t>:</a:t>
            </a:r>
          </a:p>
          <a:p>
            <a:pPr eaLnBrk="1" fontAlgn="auto" hangingPunct="1">
              <a:spcAft>
                <a:spcPts val="0"/>
              </a:spcAft>
              <a:buFont typeface="Arial"/>
              <a:buChar char="•"/>
              <a:defRPr/>
            </a:pPr>
            <a:r>
              <a:rPr lang="en-US" b="1" dirty="0"/>
              <a:t>Name of program director</a:t>
            </a:r>
            <a:r>
              <a:rPr lang="en-US" dirty="0"/>
              <a:t>:</a:t>
            </a:r>
          </a:p>
          <a:p>
            <a:pPr eaLnBrk="1" fontAlgn="auto" hangingPunct="1">
              <a:spcAft>
                <a:spcPts val="0"/>
              </a:spcAft>
              <a:buFont typeface="Arial"/>
              <a:buChar char="•"/>
              <a:defRPr/>
            </a:pPr>
            <a:r>
              <a:rPr lang="en-US" b="1" dirty="0"/>
              <a:t>Number of fellows per year</a:t>
            </a:r>
            <a:r>
              <a:rPr lang="en-US" dirty="0"/>
              <a:t>:</a:t>
            </a:r>
          </a:p>
          <a:p>
            <a:pPr eaLnBrk="1" fontAlgn="auto" hangingPunct="1">
              <a:spcAft>
                <a:spcPts val="0"/>
              </a:spcAft>
              <a:buFont typeface="Arial"/>
              <a:buChar char="•"/>
              <a:defRPr/>
            </a:pPr>
            <a:r>
              <a:rPr lang="en-US" b="1" dirty="0"/>
              <a:t>Number of months clinical work on average (out of 24 or 36) during fellowship</a:t>
            </a:r>
            <a:r>
              <a:rPr lang="en-US" dirty="0"/>
              <a:t>:</a:t>
            </a:r>
          </a:p>
          <a:p>
            <a:pPr eaLnBrk="1" fontAlgn="auto" hangingPunct="1">
              <a:spcAft>
                <a:spcPts val="0"/>
              </a:spcAft>
              <a:buFont typeface="Arial"/>
              <a:buChar char="•"/>
              <a:defRPr/>
            </a:pPr>
            <a:r>
              <a:rPr lang="en-US" dirty="0"/>
              <a:t> </a:t>
            </a:r>
          </a:p>
          <a:p>
            <a:pPr eaLnBrk="1" fontAlgn="auto" hangingPunct="1">
              <a:spcAft>
                <a:spcPts val="0"/>
              </a:spcAft>
              <a:buFont typeface="Arial"/>
              <a:buChar char="•"/>
              <a:defRPr/>
            </a:pPr>
            <a:r>
              <a:rPr lang="en-US" u="sng" dirty="0"/>
              <a:t>Strategy for assessing competencies</a:t>
            </a:r>
            <a:endParaRPr lang="en-US" dirty="0"/>
          </a:p>
          <a:p>
            <a:pPr eaLnBrk="1" fontAlgn="auto" hangingPunct="1">
              <a:spcAft>
                <a:spcPts val="0"/>
              </a:spcAft>
              <a:buFont typeface="Arial"/>
              <a:buChar char="•"/>
              <a:defRPr/>
            </a:pPr>
            <a:r>
              <a:rPr lang="en-US" b="1" dirty="0"/>
              <a:t>CompetencyMethods Used</a:t>
            </a:r>
            <a:endParaRPr lang="en-US" dirty="0"/>
          </a:p>
          <a:p>
            <a:pPr eaLnBrk="1" fontAlgn="auto" hangingPunct="1">
              <a:spcAft>
                <a:spcPts val="0"/>
              </a:spcAft>
              <a:buFont typeface="Arial"/>
              <a:buChar char="•"/>
              <a:defRPr/>
            </a:pPr>
            <a:r>
              <a:rPr lang="en-US" dirty="0"/>
              <a:t>Patient Care					</a:t>
            </a:r>
          </a:p>
          <a:p>
            <a:pPr eaLnBrk="1" fontAlgn="auto" hangingPunct="1">
              <a:spcAft>
                <a:spcPts val="0"/>
              </a:spcAft>
              <a:buFont typeface="Arial"/>
              <a:buChar char="•"/>
              <a:defRPr/>
            </a:pPr>
            <a:r>
              <a:rPr lang="en-US" dirty="0"/>
              <a:t>Medical Knowledge</a:t>
            </a:r>
          </a:p>
          <a:p>
            <a:pPr eaLnBrk="1" fontAlgn="auto" hangingPunct="1">
              <a:spcAft>
                <a:spcPts val="0"/>
              </a:spcAft>
              <a:buFont typeface="Arial"/>
              <a:buChar char="•"/>
              <a:defRPr/>
            </a:pPr>
            <a:r>
              <a:rPr lang="en-US" dirty="0"/>
              <a:t>Practice-based Learning</a:t>
            </a:r>
          </a:p>
          <a:p>
            <a:pPr eaLnBrk="1" fontAlgn="auto" hangingPunct="1">
              <a:spcAft>
                <a:spcPts val="0"/>
              </a:spcAft>
              <a:buFont typeface="Arial"/>
              <a:buChar char="•"/>
              <a:defRPr/>
            </a:pPr>
            <a:r>
              <a:rPr lang="en-US" dirty="0"/>
              <a:t>Interpersonal and Communication Skills</a:t>
            </a:r>
          </a:p>
          <a:p>
            <a:pPr eaLnBrk="1" fontAlgn="auto" hangingPunct="1">
              <a:spcAft>
                <a:spcPts val="0"/>
              </a:spcAft>
              <a:buFont typeface="Arial"/>
              <a:buChar char="•"/>
              <a:defRPr/>
            </a:pPr>
            <a:r>
              <a:rPr lang="en-US" dirty="0"/>
              <a:t>Professionalism</a:t>
            </a:r>
          </a:p>
          <a:p>
            <a:pPr eaLnBrk="1" fontAlgn="auto" hangingPunct="1">
              <a:spcAft>
                <a:spcPts val="0"/>
              </a:spcAft>
              <a:buFont typeface="Arial"/>
              <a:buChar char="•"/>
              <a:defRPr/>
            </a:pPr>
            <a:r>
              <a:rPr lang="en-US" dirty="0"/>
              <a:t>Systems-based Practice</a:t>
            </a:r>
          </a:p>
          <a:p>
            <a:pPr eaLnBrk="1" fontAlgn="auto" hangingPunct="1">
              <a:spcAft>
                <a:spcPts val="0"/>
              </a:spcAft>
              <a:buFont typeface="Arial"/>
              <a:buChar char="•"/>
              <a:defRPr/>
            </a:pPr>
            <a:r>
              <a:rPr lang="en-US" dirty="0"/>
              <a:t> </a:t>
            </a:r>
          </a:p>
          <a:p>
            <a:pPr eaLnBrk="1" fontAlgn="auto" hangingPunct="1">
              <a:spcAft>
                <a:spcPts val="0"/>
              </a:spcAft>
              <a:buFont typeface="Arial"/>
              <a:buChar char="•"/>
              <a:defRPr/>
            </a:pPr>
            <a:r>
              <a:rPr lang="en-US" u="sng" dirty="0"/>
              <a:t>How do you assess a fellow’s capacity for analytic thinking and its application to patient problems</a:t>
            </a:r>
            <a:r>
              <a:rPr lang="en-US" dirty="0"/>
              <a:t>? </a:t>
            </a:r>
          </a:p>
          <a:p>
            <a:pPr eaLnBrk="1" fontAlgn="auto" hangingPunct="1">
              <a:spcAft>
                <a:spcPts val="0"/>
              </a:spcAft>
              <a:buFont typeface="Arial"/>
              <a:buChar cha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8500"/>
          </a:xfrm>
        </p:spPr>
        <p:txBody>
          <a:bodyPr rtlCol="0">
            <a:normAutofit fontScale="90000"/>
          </a:bodyPr>
          <a:lstStyle/>
          <a:p>
            <a:pPr eaLnBrk="1" fontAlgn="auto" hangingPunct="1">
              <a:spcAft>
                <a:spcPts val="0"/>
              </a:spcAft>
              <a:defRPr/>
            </a:pPr>
            <a:r>
              <a:rPr lang="en-US" dirty="0" smtClean="0"/>
              <a:t>Modified survey</a:t>
            </a:r>
            <a:endParaRPr lang="en-US" dirty="0"/>
          </a:p>
        </p:txBody>
      </p:sp>
      <p:sp>
        <p:nvSpPr>
          <p:cNvPr id="3" name="Content Placeholder 2"/>
          <p:cNvSpPr>
            <a:spLocks noGrp="1"/>
          </p:cNvSpPr>
          <p:nvPr>
            <p:ph idx="1"/>
          </p:nvPr>
        </p:nvSpPr>
        <p:spPr>
          <a:xfrm>
            <a:off x="242888" y="1162050"/>
            <a:ext cx="8443912" cy="5389563"/>
          </a:xfrm>
        </p:spPr>
        <p:txBody>
          <a:bodyPr rtlCol="0">
            <a:normAutofit fontScale="70000" lnSpcReduction="20000"/>
          </a:bodyPr>
          <a:lstStyle/>
          <a:p>
            <a:pPr eaLnBrk="1" fontAlgn="auto" hangingPunct="1">
              <a:spcAft>
                <a:spcPts val="0"/>
              </a:spcAft>
              <a:buFont typeface="Arial"/>
              <a:buChar char="•"/>
              <a:defRPr/>
            </a:pPr>
            <a:r>
              <a:rPr lang="en-US" dirty="0" smtClean="0"/>
              <a:t>What evaluation methods are you currently using?</a:t>
            </a:r>
          </a:p>
          <a:p>
            <a:pPr eaLnBrk="1" fontAlgn="auto" hangingPunct="1">
              <a:spcAft>
                <a:spcPts val="0"/>
              </a:spcAft>
              <a:buFont typeface="Arial"/>
              <a:buChar char="•"/>
              <a:defRPr/>
            </a:pPr>
            <a:r>
              <a:rPr lang="en-US" dirty="0" smtClean="0"/>
              <a:t>Mini-</a:t>
            </a:r>
            <a:r>
              <a:rPr lang="en-US" dirty="0" err="1" smtClean="0"/>
              <a:t>CEXs</a:t>
            </a:r>
            <a:endParaRPr lang="en-US" dirty="0" smtClean="0"/>
          </a:p>
          <a:p>
            <a:pPr eaLnBrk="1" fontAlgn="auto" hangingPunct="1">
              <a:spcAft>
                <a:spcPts val="0"/>
              </a:spcAft>
              <a:buFont typeface="Arial"/>
              <a:buChar char="•"/>
              <a:defRPr/>
            </a:pPr>
            <a:r>
              <a:rPr lang="en-US" dirty="0" smtClean="0"/>
              <a:t>Faculty global ratings</a:t>
            </a:r>
          </a:p>
          <a:p>
            <a:pPr eaLnBrk="1" fontAlgn="auto" hangingPunct="1">
              <a:spcAft>
                <a:spcPts val="0"/>
              </a:spcAft>
              <a:buFont typeface="Arial"/>
              <a:buChar char="•"/>
              <a:defRPr/>
            </a:pPr>
            <a:r>
              <a:rPr lang="en-US" dirty="0" smtClean="0"/>
              <a:t>360 degree evaluations</a:t>
            </a:r>
          </a:p>
          <a:p>
            <a:pPr eaLnBrk="1" fontAlgn="auto" hangingPunct="1">
              <a:spcAft>
                <a:spcPts val="0"/>
              </a:spcAft>
              <a:buFont typeface="Arial"/>
              <a:buChar char="•"/>
              <a:defRPr/>
            </a:pPr>
            <a:r>
              <a:rPr lang="en-US" dirty="0" smtClean="0"/>
              <a:t>Faculty feedback on presentations (such as journal club, grand rounds, research presentations)</a:t>
            </a:r>
          </a:p>
          <a:p>
            <a:pPr eaLnBrk="1" fontAlgn="auto" hangingPunct="1">
              <a:spcAft>
                <a:spcPts val="0"/>
              </a:spcAft>
              <a:buFont typeface="Arial"/>
              <a:buChar char="•"/>
              <a:defRPr/>
            </a:pPr>
            <a:r>
              <a:rPr lang="en-US" dirty="0" smtClean="0"/>
              <a:t>Portfolios</a:t>
            </a:r>
          </a:p>
          <a:p>
            <a:pPr eaLnBrk="1" fontAlgn="auto" hangingPunct="1">
              <a:spcAft>
                <a:spcPts val="0"/>
              </a:spcAft>
              <a:buFont typeface="Arial"/>
              <a:buChar char="•"/>
              <a:defRPr/>
            </a:pPr>
            <a:r>
              <a:rPr lang="en-US" dirty="0" smtClean="0"/>
              <a:t>Procedure logs</a:t>
            </a:r>
          </a:p>
          <a:p>
            <a:pPr eaLnBrk="1" fontAlgn="auto" hangingPunct="1">
              <a:spcAft>
                <a:spcPts val="0"/>
              </a:spcAft>
              <a:buFont typeface="Arial"/>
              <a:buChar char="•"/>
              <a:defRPr/>
            </a:pPr>
            <a:r>
              <a:rPr lang="en-US" dirty="0" smtClean="0"/>
              <a:t>In-service exams (ASH, ASCO)</a:t>
            </a:r>
          </a:p>
          <a:p>
            <a:pPr eaLnBrk="1" fontAlgn="auto" hangingPunct="1">
              <a:spcAft>
                <a:spcPts val="0"/>
              </a:spcAft>
              <a:buFont typeface="Arial"/>
              <a:buChar char="•"/>
              <a:defRPr/>
            </a:pPr>
            <a:r>
              <a:rPr lang="en-US" dirty="0" smtClean="0"/>
              <a:t>QOPI</a:t>
            </a:r>
          </a:p>
          <a:p>
            <a:pPr eaLnBrk="1" fontAlgn="auto" hangingPunct="1">
              <a:spcAft>
                <a:spcPts val="0"/>
              </a:spcAft>
              <a:buFont typeface="Arial"/>
              <a:buChar char="•"/>
              <a:defRPr/>
            </a:pPr>
            <a:r>
              <a:rPr lang="en-US" dirty="0" smtClean="0"/>
              <a:t>Simulation center (patient interviews, physical exams)</a:t>
            </a:r>
          </a:p>
          <a:p>
            <a:pPr eaLnBrk="1" fontAlgn="auto" hangingPunct="1">
              <a:spcAft>
                <a:spcPts val="0"/>
              </a:spcAft>
              <a:buFont typeface="Arial"/>
              <a:buChar char="•"/>
              <a:defRPr/>
            </a:pPr>
            <a:r>
              <a:rPr lang="en-US" dirty="0" smtClean="0"/>
              <a:t>Simulation center (procedures)</a:t>
            </a:r>
          </a:p>
          <a:p>
            <a:pPr eaLnBrk="1" fontAlgn="auto" hangingPunct="1">
              <a:spcAft>
                <a:spcPts val="0"/>
              </a:spcAft>
              <a:buFont typeface="Arial"/>
              <a:buChar char="•"/>
              <a:defRPr/>
            </a:pPr>
            <a:r>
              <a:rPr lang="en-US" dirty="0" smtClean="0"/>
              <a:t>Case review conferences</a:t>
            </a:r>
          </a:p>
          <a:p>
            <a:pPr eaLnBrk="1" fontAlgn="auto" hangingPunct="1">
              <a:spcAft>
                <a:spcPts val="0"/>
              </a:spcAft>
              <a:buFont typeface="Arial"/>
              <a:buChar char="•"/>
              <a:defRPr/>
            </a:pPr>
            <a:r>
              <a:rPr lang="en-US" dirty="0" smtClean="0"/>
              <a:t>Anything else?</a:t>
            </a:r>
          </a:p>
          <a:p>
            <a:pPr eaLnBrk="1" fontAlgn="auto" hangingPunct="1">
              <a:spcAft>
                <a:spcPts val="0"/>
              </a:spcAft>
              <a:buFont typeface="Arial"/>
              <a:buChar char="•"/>
              <a:defRPr/>
            </a:pPr>
            <a:r>
              <a:rPr lang="en-US" dirty="0" smtClean="0"/>
              <a:t>How do you assess a fellow’s capacity for analytic thinking (optional)?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Who responded?</a:t>
            </a:r>
          </a:p>
        </p:txBody>
      </p:sp>
      <p:sp>
        <p:nvSpPr>
          <p:cNvPr id="21506" name="Content Placeholder 2"/>
          <p:cNvSpPr>
            <a:spLocks noGrp="1"/>
          </p:cNvSpPr>
          <p:nvPr>
            <p:ph idx="1"/>
          </p:nvPr>
        </p:nvSpPr>
        <p:spPr/>
        <p:txBody>
          <a:bodyPr/>
          <a:lstStyle/>
          <a:p>
            <a:pPr eaLnBrk="1" hangingPunct="1"/>
            <a:r>
              <a:rPr lang="en-US" smtClean="0"/>
              <a:t>Adult programs</a:t>
            </a:r>
          </a:p>
          <a:p>
            <a:pPr lvl="1" eaLnBrk="1" hangingPunct="1"/>
            <a:r>
              <a:rPr lang="en-US" smtClean="0"/>
              <a:t>Hematology/Oncology combined 69/126 (55%)</a:t>
            </a:r>
          </a:p>
          <a:p>
            <a:pPr lvl="1" eaLnBrk="1" hangingPunct="1"/>
            <a:r>
              <a:rPr lang="en-US" smtClean="0"/>
              <a:t>Hematology 3/7 (43%)</a:t>
            </a:r>
          </a:p>
          <a:p>
            <a:pPr lvl="1" eaLnBrk="1" hangingPunct="1"/>
            <a:r>
              <a:rPr lang="en-US" smtClean="0"/>
              <a:t>Oncology 4/16 (25%)</a:t>
            </a:r>
          </a:p>
          <a:p>
            <a:pPr lvl="1" eaLnBrk="1" hangingPunct="1">
              <a:buFont typeface="Arial" charset="0"/>
              <a:buNone/>
            </a:pPr>
            <a:endParaRPr lang="en-US" smtClean="0"/>
          </a:p>
          <a:p>
            <a:pPr eaLnBrk="1" hangingPunct="1"/>
            <a:r>
              <a:rPr lang="en-US" smtClean="0"/>
              <a:t>Pediatric Hematology/Oncology</a:t>
            </a:r>
            <a:r>
              <a:rPr lang="en-US" sz="2800" smtClean="0"/>
              <a:t>29/65 (45%)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p:cNvSpPr>
            <a:spLocks noGrp="1"/>
          </p:cNvSpPr>
          <p:nvPr>
            <p:ph type="title"/>
          </p:nvPr>
        </p:nvSpPr>
        <p:spPr/>
        <p:txBody>
          <a:bodyPr/>
          <a:lstStyle/>
          <a:p>
            <a:pPr eaLnBrk="1" hangingPunct="1"/>
            <a:r>
              <a:rPr lang="en-US" smtClean="0"/>
              <a:t>Adult programs</a:t>
            </a:r>
          </a:p>
        </p:txBody>
      </p:sp>
      <p:graphicFrame>
        <p:nvGraphicFramePr>
          <p:cNvPr id="22530" name="Content Placeholder 3"/>
          <p:cNvGraphicFramePr>
            <a:graphicFrameLocks noGrp="1"/>
          </p:cNvGraphicFramePr>
          <p:nvPr>
            <p:ph idx="1"/>
          </p:nvPr>
        </p:nvGraphicFramePr>
        <p:xfrm>
          <a:off x="457200" y="1600200"/>
          <a:ext cx="8229600" cy="4525963"/>
        </p:xfrm>
        <a:graphic>
          <a:graphicData uri="http://schemas.openxmlformats.org/presentationml/2006/ole">
            <p:oleObj spid="_x0000_s22530" r:id="rId4" imgW="8230313" imgH="4523624" progId="Excel.Shee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1"/>
          <p:cNvSpPr>
            <a:spLocks noGrp="1"/>
          </p:cNvSpPr>
          <p:nvPr>
            <p:ph type="title"/>
          </p:nvPr>
        </p:nvSpPr>
        <p:spPr/>
        <p:txBody>
          <a:bodyPr/>
          <a:lstStyle/>
          <a:p>
            <a:pPr eaLnBrk="1" hangingPunct="1"/>
            <a:r>
              <a:rPr lang="en-US" smtClean="0"/>
              <a:t>Pediatric programs</a:t>
            </a:r>
          </a:p>
        </p:txBody>
      </p:sp>
      <p:graphicFrame>
        <p:nvGraphicFramePr>
          <p:cNvPr id="24578" name="Content Placeholder 3"/>
          <p:cNvGraphicFramePr>
            <a:graphicFrameLocks noGrp="1"/>
          </p:cNvGraphicFramePr>
          <p:nvPr>
            <p:ph idx="1"/>
          </p:nvPr>
        </p:nvGraphicFramePr>
        <p:xfrm>
          <a:off x="457200" y="1600200"/>
          <a:ext cx="8229600" cy="4525963"/>
        </p:xfrm>
        <a:graphic>
          <a:graphicData uri="http://schemas.openxmlformats.org/presentationml/2006/ole">
            <p:oleObj spid="_x0000_s24578" r:id="rId4" imgW="8230313" imgH="4523624" progId="Excel.Sheet.8">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pPr eaLnBrk="1" hangingPunct="1"/>
            <a:r>
              <a:rPr lang="en-US" smtClean="0"/>
              <a:t>Responses by Region</a:t>
            </a:r>
          </a:p>
        </p:txBody>
      </p:sp>
      <p:graphicFrame>
        <p:nvGraphicFramePr>
          <p:cNvPr id="26626" name="Content Placeholder 3"/>
          <p:cNvGraphicFramePr>
            <a:graphicFrameLocks noGrp="1"/>
          </p:cNvGraphicFramePr>
          <p:nvPr>
            <p:ph idx="1"/>
          </p:nvPr>
        </p:nvGraphicFramePr>
        <p:xfrm>
          <a:off x="457200" y="1600200"/>
          <a:ext cx="8229600" cy="4525963"/>
        </p:xfrm>
        <a:graphic>
          <a:graphicData uri="http://schemas.openxmlformats.org/presentationml/2006/ole">
            <p:oleObj spid="_x0000_s26626" r:id="rId4" imgW="8230313" imgH="4523624" progId="Excel.Sheet.8">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7583</TotalTime>
  <Words>1069</Words>
  <Application>Microsoft Office PowerPoint</Application>
  <PresentationFormat>On-screen Show (4:3)</PresentationFormat>
  <Paragraphs>181</Paragraphs>
  <Slides>25</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Microsoft Office Excel 97-2003 Worksheet</vt:lpstr>
      <vt:lpstr>Program Directors Survey How are we evaluating our fellows?</vt:lpstr>
      <vt:lpstr>Slide 2</vt:lpstr>
      <vt:lpstr>Why do the survey?</vt:lpstr>
      <vt:lpstr>Original survey</vt:lpstr>
      <vt:lpstr>Modified survey</vt:lpstr>
      <vt:lpstr>Who responded?</vt:lpstr>
      <vt:lpstr>Adult programs</vt:lpstr>
      <vt:lpstr>Pediatric programs</vt:lpstr>
      <vt:lpstr>Responses by Region</vt:lpstr>
      <vt:lpstr>Evaluation Methods</vt:lpstr>
      <vt:lpstr>Evaluation Methods</vt:lpstr>
      <vt:lpstr>Evaluation Methods</vt:lpstr>
      <vt:lpstr>Other Methods (Adults)</vt:lpstr>
      <vt:lpstr>Other Methods (Peds)</vt:lpstr>
      <vt:lpstr>Wish List</vt:lpstr>
      <vt:lpstr>New ACGME Requirement</vt:lpstr>
      <vt:lpstr>Simulation – OSCE</vt:lpstr>
      <vt:lpstr>OSCE - Application to Heme/Onc </vt:lpstr>
      <vt:lpstr>Computer-Based Simulation</vt:lpstr>
      <vt:lpstr>Lab-based Simulation </vt:lpstr>
      <vt:lpstr>Tools: Where to Look for Help</vt:lpstr>
      <vt:lpstr>Tools: Where to Look for Help</vt:lpstr>
      <vt:lpstr>Tools: Where to Look for Help</vt:lpstr>
      <vt:lpstr>Tools: Where to Look for Help</vt:lpstr>
      <vt:lpstr>My Conclusions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Results </dc:title>
  <dc:creator>Office 2004 Test Drive User</dc:creator>
  <cp:lastModifiedBy>llove</cp:lastModifiedBy>
  <cp:revision>18</cp:revision>
  <dcterms:created xsi:type="dcterms:W3CDTF">2010-11-06T14:19:34Z</dcterms:created>
  <dcterms:modified xsi:type="dcterms:W3CDTF">2010-12-21T19:53:36Z</dcterms:modified>
</cp:coreProperties>
</file>