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7" r:id="rId2"/>
    <p:sldId id="256" r:id="rId3"/>
    <p:sldId id="263" r:id="rId4"/>
    <p:sldId id="264" r:id="rId5"/>
    <p:sldId id="276" r:id="rId6"/>
    <p:sldId id="266" r:id="rId7"/>
    <p:sldId id="271" r:id="rId8"/>
    <p:sldId id="257" r:id="rId9"/>
    <p:sldId id="259" r:id="rId10"/>
    <p:sldId id="258" r:id="rId11"/>
    <p:sldId id="260" r:id="rId12"/>
    <p:sldId id="261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55" d="100"/>
          <a:sy n="55" d="100"/>
        </p:scale>
        <p:origin x="-102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948" y="609600"/>
            <a:ext cx="5404104" cy="3282696"/>
          </a:xfrm>
          <a:prstGeom prst="roundRect">
            <a:avLst>
              <a:gd name="adj" fmla="val 1052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vert="horz" lIns="91440" tIns="182880" rIns="91440" bIns="18288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342900" indent="-342900" algn="ctr" defTabSz="914400" rtl="0" eaLnBrk="1" latinLnBrk="0" hangingPunct="1">
              <a:lnSpc>
                <a:spcPts val="5200"/>
              </a:lnSpc>
              <a:spcBef>
                <a:spcPts val="2000"/>
              </a:spcBef>
              <a:buSzPct val="80000"/>
              <a:buFont typeface="Wingdings" pitchFamily="2" charset="2"/>
              <a:buNone/>
              <a:defRPr sz="5400" b="1" kern="1200" baseline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91000"/>
            <a:ext cx="5029200" cy="1447800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BD9D-6C80-CC44-A035-D880EA9C98F2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2EC8-DB4E-A343-93BE-D54A9B0DC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BD9D-6C80-CC44-A035-D880EA9C98F2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2EC8-DB4E-A343-93BE-D54A9B0DC4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807293" cy="968189"/>
          </a:xfr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 baseline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807293" cy="3585882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>
              <a:lnSpc>
                <a:spcPct val="110000"/>
              </a:lnSpc>
              <a:buNone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00600" y="671514"/>
            <a:ext cx="3810000" cy="4599734"/>
          </a:xfrm>
          <a:prstGeom prst="roundRect">
            <a:avLst>
              <a:gd name="adj" fmla="val 439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30306"/>
            <a:ext cx="5484813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1747839"/>
            <a:ext cx="7823200" cy="4316411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BD9D-6C80-CC44-A035-D880EA9C98F2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2EC8-DB4E-A343-93BE-D54A9B0DC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2082" y="389966"/>
            <a:ext cx="1524000" cy="5736198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399" y="644525"/>
            <a:ext cx="6399213" cy="5419726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BD9D-6C80-CC44-A035-D880EA9C98F2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2EC8-DB4E-A343-93BE-D54A9B0DC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BD9D-6C80-CC44-A035-D880EA9C98F2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2EC8-DB4E-A343-93BE-D54A9B0DC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81187" y="631824"/>
            <a:ext cx="5407025" cy="3281363"/>
          </a:xfrm>
          <a:prstGeom prst="roundRect">
            <a:avLst>
              <a:gd name="adj" fmla="val 888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4495800"/>
            <a:ext cx="7827264" cy="1219200"/>
          </a:xfrm>
        </p:spPr>
        <p:txBody>
          <a:bodyPr anchor="b" anchorCtr="0">
            <a:noAutofit/>
          </a:bodyPr>
          <a:lstStyle>
            <a:lvl1pPr>
              <a:lnSpc>
                <a:spcPts val="5200"/>
              </a:lnSpc>
              <a:defRPr sz="48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5715000"/>
            <a:ext cx="7827264" cy="501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1132"/>
            <a:ext cx="2133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0FBD9D-6C80-CC44-A035-D880EA9C98F2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12541"/>
            <a:ext cx="2895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12541"/>
            <a:ext cx="2133600" cy="300318"/>
          </a:xfrm>
        </p:spPr>
        <p:txBody>
          <a:bodyPr/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2B2EC8-DB4E-A343-93BE-D54A9B0DC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2424953"/>
            <a:ext cx="7823200" cy="1474788"/>
          </a:xfrm>
        </p:spPr>
        <p:txBody>
          <a:bodyPr anchor="b" anchorCtr="0"/>
          <a:lstStyle>
            <a:lvl1pPr algn="ctr">
              <a:defRPr sz="4800" b="1" cap="none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0" y="3913188"/>
            <a:ext cx="7823200" cy="554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BD9D-6C80-CC44-A035-D880EA9C98F2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2EC8-DB4E-A343-93BE-D54A9B0DC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47838"/>
            <a:ext cx="3563470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747838"/>
            <a:ext cx="3565526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BD9D-6C80-CC44-A035-D880EA9C98F2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2EC8-DB4E-A343-93BE-D54A9B0DC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8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8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71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71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BD9D-6C80-CC44-A035-D880EA9C98F2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2EC8-DB4E-A343-93BE-D54A9B0DC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BD9D-6C80-CC44-A035-D880EA9C98F2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2EC8-DB4E-A343-93BE-D54A9B0DC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BD9D-6C80-CC44-A035-D880EA9C98F2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2EC8-DB4E-A343-93BE-D54A9B0DC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794760" cy="968189"/>
          </a:xfrm>
        </p:spPr>
        <p:txBody>
          <a:bodyPr anchor="b"/>
          <a:lstStyle>
            <a:lvl1pPr algn="l">
              <a:lnSpc>
                <a:spcPts val="4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58906"/>
            <a:ext cx="3794760" cy="5405719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>
                <a:effectLst/>
              </a:defRPr>
            </a:lvl1pPr>
            <a:lvl2pPr>
              <a:spcBef>
                <a:spcPts val="2000"/>
              </a:spcBef>
              <a:defRPr sz="2000">
                <a:effectLst/>
              </a:defRPr>
            </a:lvl2pPr>
            <a:lvl3pPr>
              <a:spcBef>
                <a:spcPts val="2000"/>
              </a:spcBef>
              <a:defRPr sz="1800">
                <a:effectLst/>
              </a:defRPr>
            </a:lvl3pPr>
            <a:lvl4pPr>
              <a:spcBef>
                <a:spcPts val="2000"/>
              </a:spcBef>
              <a:defRPr sz="1800">
                <a:effectLst/>
              </a:defRPr>
            </a:lvl4pPr>
            <a:lvl5pPr>
              <a:spcBef>
                <a:spcPts val="2000"/>
              </a:spcBef>
              <a:defRPr sz="18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794760" cy="38144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BD9D-6C80-CC44-A035-D880EA9C98F2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B2EC8-DB4E-A343-93BE-D54A9B0DC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47838"/>
            <a:ext cx="7313613" cy="43033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40FBD9D-6C80-CC44-A035-D880EA9C98F2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25988"/>
            <a:ext cx="2895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62B2EC8-DB4E-A343-93BE-D54A9B0DC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600"/>
        </a:lnSpc>
        <a:spcBef>
          <a:spcPct val="0"/>
        </a:spcBef>
        <a:buNone/>
        <a:defRPr sz="5400" b="1" kern="1200" baseline="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SzPct val="80000"/>
        <a:buFont typeface="Wingdings" pitchFamily="2" charset="2"/>
        <a:buChar char="l"/>
        <a:defRPr sz="24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2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0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services.aamc.org/30/mededportal/servlet/s/segment/mededportal/?subid=405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81200" y="304800"/>
            <a:ext cx="4833938" cy="990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Disclosures for </a:t>
            </a:r>
            <a:r>
              <a:rPr lang="en-US" sz="2800">
                <a:latin typeface="+mj-lt"/>
                <a:ea typeface="+mj-ea"/>
                <a:cs typeface="+mj-cs"/>
              </a:rPr>
              <a:t/>
            </a:r>
            <a:br>
              <a:rPr lang="en-US" sz="2800">
                <a:latin typeface="+mj-lt"/>
                <a:ea typeface="+mj-ea"/>
                <a:cs typeface="+mj-cs"/>
              </a:rPr>
            </a:br>
            <a:r>
              <a:rPr lang="en-US" sz="2800">
                <a:latin typeface="+mj-lt"/>
                <a:ea typeface="+mj-ea"/>
                <a:cs typeface="+mj-cs"/>
              </a:rPr>
              <a:t>Marc Kahn, </a:t>
            </a:r>
            <a:r>
              <a:rPr lang="en-US" sz="2800" dirty="0">
                <a:latin typeface="+mj-lt"/>
                <a:ea typeface="+mj-ea"/>
                <a:cs typeface="+mj-cs"/>
              </a:rPr>
              <a:t>MD</a:t>
            </a:r>
            <a:endParaRPr lang="en-US" sz="28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oup 4"/>
          <p:cNvGraphicFramePr>
            <a:graphicFrameLocks/>
          </p:cNvGraphicFramePr>
          <p:nvPr/>
        </p:nvGraphicFramePr>
        <p:xfrm>
          <a:off x="990600" y="1676400"/>
          <a:ext cx="7315200" cy="4886681"/>
        </p:xfrm>
        <a:graphic>
          <a:graphicData uri="http://schemas.openxmlformats.org/drawingml/2006/table">
            <a:tbl>
              <a:tblPr/>
              <a:tblGrid>
                <a:gridCol w="2708836"/>
                <a:gridCol w="4606364"/>
              </a:tblGrid>
              <a:tr h="5784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Research Support/P.I.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Not applicable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8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Employee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Not applicable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50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Consultant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Not applicable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50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Major Stockholder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Not applicable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9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Speakers Bureau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Not applicable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91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Honoraria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Not applicable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2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Membership in Advisory Board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Not applicable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6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Presentation includes a description of the following off-label use of a drug or medical device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Not applicable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80" name="Text Box 30"/>
          <p:cNvSpPr txBox="1">
            <a:spLocks noChangeArrowheads="1"/>
          </p:cNvSpPr>
          <p:nvPr/>
        </p:nvSpPr>
        <p:spPr bwMode="auto">
          <a:xfrm>
            <a:off x="457200" y="1371600"/>
            <a:ext cx="82296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i="1">
                <a:latin typeface="Arial Narrow" pitchFamily="34" charset="0"/>
              </a:rPr>
              <a:t>           In compliance with ACCME policy, ASH requires the following disclosures to the session audience: </a:t>
            </a:r>
          </a:p>
        </p:txBody>
      </p:sp>
      <p:sp>
        <p:nvSpPr>
          <p:cNvPr id="2081" name="Text Box 31"/>
          <p:cNvSpPr txBox="1">
            <a:spLocks noChangeArrowheads="1"/>
          </p:cNvSpPr>
          <p:nvPr/>
        </p:nvSpPr>
        <p:spPr bwMode="auto">
          <a:xfrm rot="-5400000">
            <a:off x="6881813" y="3481388"/>
            <a:ext cx="38877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808080"/>
                </a:solidFill>
                <a:latin typeface="Arial Narrow" pitchFamily="34" charset="0"/>
              </a:rPr>
              <a:t>51</a:t>
            </a:r>
            <a:r>
              <a:rPr lang="en-US" sz="1200" baseline="30000">
                <a:solidFill>
                  <a:srgbClr val="808080"/>
                </a:solidFill>
                <a:latin typeface="Arial Narrow" pitchFamily="34" charset="0"/>
              </a:rPr>
              <a:t>st</a:t>
            </a:r>
            <a:r>
              <a:rPr lang="en-US" sz="1200">
                <a:solidFill>
                  <a:srgbClr val="808080"/>
                </a:solidFill>
                <a:latin typeface="Arial Narrow" pitchFamily="34" charset="0"/>
              </a:rPr>
              <a:t> ASH Annual Meeting ♦ New Orleans, LA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Which of the following is the correct approximate distance from the </a:t>
            </a:r>
            <a:r>
              <a:rPr lang="en-US" dirty="0" err="1" smtClean="0"/>
              <a:t>paloid</a:t>
            </a:r>
            <a:r>
              <a:rPr lang="en-US" dirty="0" smtClean="0"/>
              <a:t> to the </a:t>
            </a:r>
            <a:r>
              <a:rPr lang="en-US" dirty="0" err="1" smtClean="0"/>
              <a:t>verotex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A.	1.0 </a:t>
            </a:r>
            <a:r>
              <a:rPr lang="en-US" dirty="0" err="1" smtClean="0"/>
              <a:t>xt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B.	10.0 </a:t>
            </a:r>
            <a:r>
              <a:rPr lang="en-US" dirty="0" err="1" smtClean="0"/>
              <a:t>xt</a:t>
            </a: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C.	24.0 </a:t>
            </a:r>
            <a:r>
              <a:rPr lang="en-US" dirty="0" err="1" smtClean="0"/>
              <a:t>xt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D.	100.0 </a:t>
            </a:r>
            <a:r>
              <a:rPr lang="en-US" dirty="0" err="1" smtClean="0"/>
              <a:t>xt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Which of the following is the correct pair of originators of the theory of </a:t>
            </a:r>
            <a:r>
              <a:rPr lang="en-US" dirty="0" err="1" smtClean="0"/>
              <a:t>ras</a:t>
            </a:r>
            <a:r>
              <a:rPr lang="en-US" dirty="0" smtClean="0"/>
              <a:t> </a:t>
            </a:r>
            <a:r>
              <a:rPr lang="en-US" dirty="0" err="1" smtClean="0"/>
              <a:t>dilal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	A.  	</a:t>
            </a:r>
            <a:r>
              <a:rPr lang="en-US" dirty="0" err="1" smtClean="0"/>
              <a:t>Prakesh</a:t>
            </a:r>
            <a:r>
              <a:rPr lang="en-US" dirty="0" smtClean="0"/>
              <a:t> and Gupta</a:t>
            </a:r>
          </a:p>
          <a:p>
            <a:pPr>
              <a:buNone/>
            </a:pPr>
            <a:r>
              <a:rPr lang="en-US" dirty="0" smtClean="0"/>
              <a:t>	B.	</a:t>
            </a:r>
            <a:r>
              <a:rPr lang="en-US" dirty="0" err="1" smtClean="0"/>
              <a:t>Prakesh</a:t>
            </a:r>
            <a:r>
              <a:rPr lang="en-US" dirty="0" smtClean="0"/>
              <a:t> and </a:t>
            </a:r>
            <a:r>
              <a:rPr lang="en-US" dirty="0" err="1" smtClean="0"/>
              <a:t>Seshadri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C.	</a:t>
            </a:r>
            <a:r>
              <a:rPr lang="en-US" dirty="0" err="1" smtClean="0"/>
              <a:t>Prakesh</a:t>
            </a:r>
            <a:r>
              <a:rPr lang="en-US" dirty="0" smtClean="0"/>
              <a:t> and Roy</a:t>
            </a:r>
          </a:p>
          <a:p>
            <a:pPr>
              <a:buNone/>
            </a:pPr>
            <a:r>
              <a:rPr lang="en-US" dirty="0" smtClean="0"/>
              <a:t>	D.	Rau and Gupta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When moving a </a:t>
            </a:r>
            <a:r>
              <a:rPr lang="en-US" dirty="0" err="1" smtClean="0"/>
              <a:t>triump</a:t>
            </a:r>
            <a:r>
              <a:rPr lang="en-US" dirty="0" smtClean="0"/>
              <a:t> from </a:t>
            </a:r>
            <a:r>
              <a:rPr lang="en-US" dirty="0" err="1" smtClean="0"/>
              <a:t>xenith</a:t>
            </a:r>
            <a:r>
              <a:rPr lang="en-US" dirty="0" smtClean="0"/>
              <a:t> to </a:t>
            </a:r>
            <a:r>
              <a:rPr lang="en-US" dirty="0" err="1" smtClean="0"/>
              <a:t>axion</a:t>
            </a:r>
            <a:r>
              <a:rPr lang="en-US" dirty="0" smtClean="0"/>
              <a:t>, which is the proper sequence?</a:t>
            </a:r>
          </a:p>
          <a:p>
            <a:pPr marL="457200" indent="-457200">
              <a:buAutoNum type="alphaUcPeriod"/>
            </a:pPr>
            <a:r>
              <a:rPr lang="en-US" dirty="0" smtClean="0"/>
              <a:t>Always align the </a:t>
            </a:r>
            <a:r>
              <a:rPr lang="en-US" dirty="0" err="1" smtClean="0"/>
              <a:t>xenith</a:t>
            </a:r>
            <a:r>
              <a:rPr lang="en-US" dirty="0" smtClean="0"/>
              <a:t> to the alter bar</a:t>
            </a:r>
          </a:p>
          <a:p>
            <a:pPr marL="457200" indent="-457200">
              <a:buAutoNum type="alphaUcPeriod"/>
            </a:pPr>
            <a:r>
              <a:rPr lang="en-US" dirty="0" smtClean="0"/>
              <a:t>Move the </a:t>
            </a:r>
            <a:r>
              <a:rPr lang="en-US" dirty="0" err="1" smtClean="0"/>
              <a:t>stamption</a:t>
            </a:r>
            <a:r>
              <a:rPr lang="en-US" dirty="0" smtClean="0"/>
              <a:t> first</a:t>
            </a:r>
          </a:p>
          <a:p>
            <a:pPr marL="457200" indent="-457200">
              <a:buAutoNum type="alphaUcPeriod"/>
            </a:pPr>
            <a:r>
              <a:rPr lang="en-US" dirty="0" smtClean="0"/>
              <a:t>Never align the </a:t>
            </a:r>
            <a:r>
              <a:rPr lang="en-US" dirty="0" err="1" smtClean="0"/>
              <a:t>xenith</a:t>
            </a:r>
            <a:r>
              <a:rPr lang="en-US" dirty="0" smtClean="0"/>
              <a:t> with the alter bar unless you have secured the </a:t>
            </a:r>
            <a:r>
              <a:rPr lang="en-US" dirty="0" err="1" smtClean="0"/>
              <a:t>stamption</a:t>
            </a:r>
            <a:endParaRPr lang="en-US" dirty="0" smtClean="0"/>
          </a:p>
          <a:p>
            <a:pPr marL="457200" indent="-457200">
              <a:buAutoNum type="alphaUcPeriod"/>
            </a:pPr>
            <a:r>
              <a:rPr lang="en-US" dirty="0" smtClean="0"/>
              <a:t>Move the </a:t>
            </a:r>
            <a:r>
              <a:rPr lang="en-US" dirty="0" err="1" smtClean="0"/>
              <a:t>exter</a:t>
            </a:r>
            <a:r>
              <a:rPr lang="en-US" dirty="0" smtClean="0"/>
              <a:t> last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TBL provides for active learning which is consistent with adult learning theory</a:t>
            </a:r>
          </a:p>
          <a:p>
            <a:r>
              <a:rPr lang="en-US" dirty="0" smtClean="0"/>
              <a:t>Learning to work in teams is an essential competency for physicians</a:t>
            </a:r>
          </a:p>
          <a:p>
            <a:r>
              <a:rPr lang="en-US" b="1" dirty="0" smtClean="0"/>
              <a:t>Kahn MJ</a:t>
            </a:r>
            <a:r>
              <a:rPr lang="en-US" dirty="0" smtClean="0"/>
              <a:t>, Clarkson C, Crawford B, Coagulation Team Based Learning Exercise. </a:t>
            </a:r>
            <a:r>
              <a:rPr lang="en-US" dirty="0" err="1" smtClean="0"/>
              <a:t>MedEdPORTAL</a:t>
            </a:r>
            <a:r>
              <a:rPr lang="en-US" dirty="0" smtClean="0"/>
              <a:t>; 2009. Available from: </a:t>
            </a:r>
            <a:r>
              <a:rPr lang="en-US" u="sng" dirty="0" smtClean="0">
                <a:hlinkClick r:id="rId2"/>
              </a:rPr>
              <a:t>http://services.aamc.org/30/mededportal/servlet/s/segment/mededportal/?subid=4054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Team Based Learning (TBL) to Teach Coagulation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 J. Kahn, MD</a:t>
            </a:r>
          </a:p>
          <a:p>
            <a:r>
              <a:rPr lang="en-US" dirty="0" smtClean="0"/>
              <a:t>Professor of Medicine</a:t>
            </a:r>
          </a:p>
          <a:p>
            <a:r>
              <a:rPr lang="en-US" dirty="0" smtClean="0"/>
              <a:t>Sr. Associate Dean, Tulane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0"/>
            <a:ext cx="254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Methods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Passive:  Lecture, reading</a:t>
            </a:r>
          </a:p>
          <a:p>
            <a:pPr lvl="2"/>
            <a:r>
              <a:rPr lang="en-US" dirty="0" smtClean="0"/>
              <a:t>Just in Time Teaching</a:t>
            </a:r>
          </a:p>
          <a:p>
            <a:pPr lvl="2"/>
            <a:r>
              <a:rPr lang="en-US" dirty="0" smtClean="0"/>
              <a:t>Audience response</a:t>
            </a:r>
          </a:p>
          <a:p>
            <a:r>
              <a:rPr lang="en-US" dirty="0" smtClean="0"/>
              <a:t>More Active:  Problem Based Learning </a:t>
            </a:r>
          </a:p>
          <a:p>
            <a:r>
              <a:rPr lang="en-US" dirty="0" smtClean="0"/>
              <a:t>Interactive:  Team Based Learning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Based Learning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home readings</a:t>
            </a:r>
          </a:p>
          <a:p>
            <a:r>
              <a:rPr lang="en-US" dirty="0" smtClean="0"/>
              <a:t>Individual Readiness Assessment Test</a:t>
            </a:r>
          </a:p>
          <a:p>
            <a:r>
              <a:rPr lang="en-US" dirty="0" smtClean="0"/>
              <a:t>Group Readiness Assessment Test</a:t>
            </a:r>
          </a:p>
          <a:p>
            <a:r>
              <a:rPr lang="en-US" dirty="0" smtClean="0"/>
              <a:t>Group Application Exercise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skee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657600"/>
            <a:ext cx="4064000" cy="3048000"/>
          </a:xfrm>
          <a:prstGeom prst="rect">
            <a:avLst/>
          </a:prstGeom>
        </p:spPr>
      </p:pic>
      <p:pic>
        <p:nvPicPr>
          <p:cNvPr id="6" name="Picture 5" descr="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0"/>
            <a:ext cx="5205413" cy="4196200"/>
          </a:xfrm>
          <a:prstGeom prst="rect">
            <a:avLst/>
          </a:prstGeom>
        </p:spPr>
      </p:pic>
      <p:pic>
        <p:nvPicPr>
          <p:cNvPr id="5" name="Picture 4" descr="aslee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60775"/>
            <a:ext cx="4572000" cy="30448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1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50" y="685800"/>
            <a:ext cx="772160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1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33400"/>
            <a:ext cx="8056034" cy="60420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best example of a </a:t>
            </a:r>
            <a:r>
              <a:rPr lang="en-US" dirty="0" err="1" smtClean="0"/>
              <a:t>fraxeel</a:t>
            </a:r>
            <a:r>
              <a:rPr lang="en-US" dirty="0" smtClean="0"/>
              <a:t> is an:</a:t>
            </a:r>
          </a:p>
          <a:p>
            <a:pPr>
              <a:buNone/>
            </a:pPr>
            <a:r>
              <a:rPr lang="en-US" dirty="0" smtClean="0"/>
              <a:t>	A.	</a:t>
            </a:r>
            <a:r>
              <a:rPr lang="en-US" dirty="0" err="1" smtClean="0"/>
              <a:t>cortact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B.	</a:t>
            </a:r>
            <a:r>
              <a:rPr lang="en-US" dirty="0" err="1" smtClean="0"/>
              <a:t>frissel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C.	</a:t>
            </a:r>
            <a:r>
              <a:rPr lang="en-US" dirty="0" err="1" smtClean="0"/>
              <a:t>banicker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D.	</a:t>
            </a:r>
            <a:r>
              <a:rPr lang="en-US" dirty="0" err="1" smtClean="0"/>
              <a:t>axter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err="1" smtClean="0"/>
              <a:t>Xerpes</a:t>
            </a:r>
            <a:r>
              <a:rPr lang="en-US" dirty="0" smtClean="0"/>
              <a:t> and </a:t>
            </a:r>
            <a:r>
              <a:rPr lang="en-US" dirty="0" err="1" smtClean="0"/>
              <a:t>yeterps</a:t>
            </a:r>
            <a:r>
              <a:rPr lang="en-US" dirty="0" smtClean="0"/>
              <a:t> are both complicated time space </a:t>
            </a:r>
            <a:r>
              <a:rPr lang="en-US" dirty="0" err="1" smtClean="0"/>
              <a:t>continuua</a:t>
            </a:r>
            <a:r>
              <a:rPr lang="en-US" dirty="0" smtClean="0"/>
              <a:t>.  Which of the following statements is true regarding these phenomena?</a:t>
            </a:r>
          </a:p>
          <a:p>
            <a:pPr>
              <a:buNone/>
            </a:pPr>
            <a:r>
              <a:rPr lang="en-US" dirty="0" smtClean="0"/>
              <a:t>	A.	All </a:t>
            </a:r>
            <a:r>
              <a:rPr lang="en-US" dirty="0" err="1" smtClean="0"/>
              <a:t>xerpes</a:t>
            </a:r>
            <a:r>
              <a:rPr lang="en-US" dirty="0" smtClean="0"/>
              <a:t> share a </a:t>
            </a:r>
            <a:r>
              <a:rPr lang="en-US" dirty="0" err="1" smtClean="0"/>
              <a:t>contin</a:t>
            </a:r>
            <a:r>
              <a:rPr lang="en-US" dirty="0" smtClean="0"/>
              <a:t> with some </a:t>
            </a:r>
            <a:r>
              <a:rPr lang="en-US" dirty="0" err="1" smtClean="0"/>
              <a:t>yeterps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B.	</a:t>
            </a:r>
            <a:r>
              <a:rPr lang="en-US" dirty="0" err="1" smtClean="0"/>
              <a:t>Yeteps</a:t>
            </a:r>
            <a:r>
              <a:rPr lang="en-US" dirty="0" smtClean="0"/>
              <a:t> are banal</a:t>
            </a:r>
          </a:p>
          <a:p>
            <a:pPr>
              <a:buNone/>
            </a:pPr>
            <a:r>
              <a:rPr lang="en-US" dirty="0" smtClean="0"/>
              <a:t>	C.	</a:t>
            </a:r>
            <a:r>
              <a:rPr lang="en-US" dirty="0" err="1" smtClean="0"/>
              <a:t>Yeterps</a:t>
            </a:r>
            <a:r>
              <a:rPr lang="en-US" dirty="0" smtClean="0"/>
              <a:t> are never continuous</a:t>
            </a:r>
          </a:p>
          <a:p>
            <a:pPr>
              <a:buNone/>
            </a:pPr>
            <a:r>
              <a:rPr lang="en-US" dirty="0" smtClean="0"/>
              <a:t>	D.	Only when shielding occurs, do some </a:t>
            </a:r>
            <a:r>
              <a:rPr lang="en-US" dirty="0" err="1" smtClean="0"/>
              <a:t>xerpes</a:t>
            </a:r>
            <a:r>
              <a:rPr lang="en-US" dirty="0" smtClean="0"/>
              <a:t> 		share </a:t>
            </a:r>
            <a:r>
              <a:rPr lang="en-US" dirty="0" err="1" smtClean="0"/>
              <a:t>contins</a:t>
            </a:r>
            <a:r>
              <a:rPr lang="en-US" dirty="0" smtClean="0"/>
              <a:t> with red or green </a:t>
            </a:r>
            <a:r>
              <a:rPr lang="en-US" dirty="0" err="1" smtClean="0"/>
              <a:t>yeterps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udio">
  <a:themeElements>
    <a:clrScheme name="Studio">
      <a:dk1>
        <a:sysClr val="windowText" lastClr="000000"/>
      </a:dk1>
      <a:lt1>
        <a:sysClr val="window" lastClr="FFFFFF"/>
      </a:lt1>
      <a:dk2>
        <a:srgbClr val="535252"/>
      </a:dk2>
      <a:lt2>
        <a:srgbClr val="AAB5C2"/>
      </a:lt2>
      <a:accent1>
        <a:srgbClr val="F7901E"/>
      </a:accent1>
      <a:accent2>
        <a:srgbClr val="FEC60B"/>
      </a:accent2>
      <a:accent3>
        <a:srgbClr val="9FE62F"/>
      </a:accent3>
      <a:accent4>
        <a:srgbClr val="4EA5D1"/>
      </a:accent4>
      <a:accent5>
        <a:srgbClr val="1C4596"/>
      </a:accent5>
      <a:accent6>
        <a:srgbClr val="542D90"/>
      </a:accent6>
      <a:hlink>
        <a:srgbClr val="ED2024"/>
      </a:hlink>
      <a:folHlink>
        <a:srgbClr val="BD912D"/>
      </a:folHlink>
    </a:clrScheme>
    <a:fontScheme name="Studio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Studio">
      <a:fillStyleLst>
        <a:solidFill>
          <a:schemeClr val="phClr"/>
        </a:solidFill>
        <a:gradFill rotWithShape="1">
          <a:gsLst>
            <a:gs pos="3800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60000">
              <a:schemeClr val="phClr"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phClr">
                <a:shade val="20000"/>
                <a:satMod val="100000"/>
                <a:lumMod val="100000"/>
              </a:schemeClr>
            </a:gs>
          </a:gsLst>
          <a:lin ang="5400000" scaled="0"/>
        </a:gradFill>
      </a:fillStyleLst>
      <a:lnStyleLst>
        <a:ln w="285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01600" stA="26000" endPos="20000" dist="12700" dir="5400000" sy="-100000" rotWithShape="0"/>
          </a:effectLst>
        </a:effectStyle>
        <a:effectStyle>
          <a:effectLst>
            <a:outerShdw blurRad="444500" dist="317500" dir="5400000" sx="90000" sy="-2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contourW="12700" prstMaterial="softEdge">
            <a:bevelT w="63500" h="2540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30000">
              <a:schemeClr val="phClr">
                <a:tint val="10000"/>
                <a:alpha val="80000"/>
                <a:satMod val="300000"/>
              </a:schemeClr>
            </a:gs>
            <a:gs pos="100000">
              <a:schemeClr val="phClr">
                <a:tint val="80000"/>
                <a:shade val="100000"/>
                <a:alpha val="100000"/>
                <a:satMod val="200000"/>
              </a:schemeClr>
            </a:gs>
          </a:gsLst>
          <a:lin ang="54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Studio.thmx</Template>
  <TotalTime>243</TotalTime>
  <Words>308</Words>
  <Application>Microsoft Office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Studio</vt:lpstr>
      <vt:lpstr>Slide 1</vt:lpstr>
      <vt:lpstr>Using Team Based Learning (TBL) to Teach Coagulation</vt:lpstr>
      <vt:lpstr>Educational Methods </vt:lpstr>
      <vt:lpstr>Team Based Learning </vt:lpstr>
      <vt:lpstr>Slide 5</vt:lpstr>
      <vt:lpstr>Slide 6</vt:lpstr>
      <vt:lpstr>Slide 7</vt:lpstr>
      <vt:lpstr>Question 1</vt:lpstr>
      <vt:lpstr>Question 2</vt:lpstr>
      <vt:lpstr>Question 3</vt:lpstr>
      <vt:lpstr>Question 4</vt:lpstr>
      <vt:lpstr>Question 5</vt:lpstr>
      <vt:lpstr>Summary</vt:lpstr>
    </vt:vector>
  </TitlesOfParts>
  <Company>tulane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 Questions</dc:title>
  <dc:creator>Marc Kahn</dc:creator>
  <cp:lastModifiedBy> </cp:lastModifiedBy>
  <cp:revision>16</cp:revision>
  <dcterms:created xsi:type="dcterms:W3CDTF">2009-11-16T14:29:43Z</dcterms:created>
  <dcterms:modified xsi:type="dcterms:W3CDTF">2009-12-01T20:18:34Z</dcterms:modified>
</cp:coreProperties>
</file>