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54"/>
  </p:notesMasterIdLst>
  <p:sldIdLst>
    <p:sldId id="256" r:id="rId2"/>
    <p:sldId id="296" r:id="rId3"/>
    <p:sldId id="307" r:id="rId4"/>
    <p:sldId id="326" r:id="rId5"/>
    <p:sldId id="327" r:id="rId6"/>
    <p:sldId id="299" r:id="rId7"/>
    <p:sldId id="300" r:id="rId8"/>
    <p:sldId id="335" r:id="rId9"/>
    <p:sldId id="413" r:id="rId10"/>
    <p:sldId id="336" r:id="rId11"/>
    <p:sldId id="301" r:id="rId12"/>
    <p:sldId id="308" r:id="rId13"/>
    <p:sldId id="414" r:id="rId14"/>
    <p:sldId id="321" r:id="rId15"/>
    <p:sldId id="311" r:id="rId16"/>
    <p:sldId id="416" r:id="rId17"/>
    <p:sldId id="333" r:id="rId18"/>
    <p:sldId id="334" r:id="rId19"/>
    <p:sldId id="312" r:id="rId20"/>
    <p:sldId id="314" r:id="rId21"/>
    <p:sldId id="417" r:id="rId22"/>
    <p:sldId id="313" r:id="rId23"/>
    <p:sldId id="418" r:id="rId24"/>
    <p:sldId id="316" r:id="rId25"/>
    <p:sldId id="419" r:id="rId26"/>
    <p:sldId id="339" r:id="rId27"/>
    <p:sldId id="318" r:id="rId28"/>
    <p:sldId id="319" r:id="rId29"/>
    <p:sldId id="320" r:id="rId30"/>
    <p:sldId id="303" r:id="rId31"/>
    <p:sldId id="305" r:id="rId32"/>
    <p:sldId id="420" r:id="rId33"/>
    <p:sldId id="406" r:id="rId34"/>
    <p:sldId id="407" r:id="rId35"/>
    <p:sldId id="408" r:id="rId36"/>
    <p:sldId id="411" r:id="rId37"/>
    <p:sldId id="354" r:id="rId38"/>
    <p:sldId id="359" r:id="rId39"/>
    <p:sldId id="360" r:id="rId40"/>
    <p:sldId id="363" r:id="rId41"/>
    <p:sldId id="364" r:id="rId42"/>
    <p:sldId id="365" r:id="rId43"/>
    <p:sldId id="366" r:id="rId44"/>
    <p:sldId id="367" r:id="rId45"/>
    <p:sldId id="368" r:id="rId46"/>
    <p:sldId id="369" r:id="rId47"/>
    <p:sldId id="370" r:id="rId48"/>
    <p:sldId id="371" r:id="rId49"/>
    <p:sldId id="372" r:id="rId50"/>
    <p:sldId id="374" r:id="rId51"/>
    <p:sldId id="412" r:id="rId52"/>
    <p:sldId id="421" r:id="rId5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61" autoAdjust="0"/>
    <p:restoredTop sz="86521" autoAdjust="0"/>
  </p:normalViewPr>
  <p:slideViewPr>
    <p:cSldViewPr snapToGrid="0" snapToObjects="1">
      <p:cViewPr varScale="1">
        <p:scale>
          <a:sx n="92" d="100"/>
          <a:sy n="92" d="100"/>
        </p:scale>
        <p:origin x="59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0" y="129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C3215F4-2E71-184A-8638-68A1A3DE8099}" type="datetimeFigureOut">
              <a:rPr lang="en-US" smtClean="0"/>
              <a:t>1/26/2018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4DC6A76-F65A-0641-AF49-7A8240AC1279}" type="slidenum">
              <a:rPr lang="en-US" smtClean="0"/>
              <a:t>‹#›</a:t>
            </a:fld>
            <a:endParaRPr lang="en-US"/>
          </a:p>
        </p:txBody>
      </p:sp>
    </p:spTree>
    <p:extLst>
      <p:ext uri="{BB962C8B-B14F-4D97-AF65-F5344CB8AC3E}">
        <p14:creationId xmlns:p14="http://schemas.microsoft.com/office/powerpoint/2010/main" val="56140295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Observation of </a:t>
            </a:r>
            <a:r>
              <a:rPr lang="en-US" sz="1200" kern="1200" dirty="0" err="1">
                <a:solidFill>
                  <a:schemeClr val="tx1"/>
                </a:solidFill>
                <a:effectLst/>
                <a:latin typeface="+mn-lt"/>
                <a:ea typeface="+mn-ea"/>
                <a:cs typeface="+mn-cs"/>
              </a:rPr>
              <a:t>Folkman</a:t>
            </a:r>
            <a:r>
              <a:rPr lang="en-US" sz="1200" kern="1200" dirty="0">
                <a:solidFill>
                  <a:schemeClr val="tx1"/>
                </a:solidFill>
                <a:effectLst/>
                <a:latin typeface="+mn-lt"/>
                <a:ea typeface="+mn-ea"/>
                <a:cs typeface="+mn-cs"/>
              </a:rPr>
              <a:t> “Mentoring” a newly appointed PhD scientist, soon to get her first faculty position within a surgical department.  She was going to be doing basic research as new, independent investigator.  </a:t>
            </a:r>
          </a:p>
          <a:p>
            <a:r>
              <a:rPr lang="en-US" sz="1200" kern="1200" dirty="0">
                <a:solidFill>
                  <a:schemeClr val="tx1"/>
                </a:solidFill>
                <a:effectLst/>
                <a:latin typeface="+mn-lt"/>
                <a:ea typeface="+mn-ea"/>
                <a:cs typeface="+mn-cs"/>
              </a:rPr>
              <a:t>		1.  His advice:</a:t>
            </a:r>
          </a:p>
          <a:p>
            <a:r>
              <a:rPr lang="en-US" sz="1200" kern="1200" dirty="0">
                <a:solidFill>
                  <a:schemeClr val="tx1"/>
                </a:solidFill>
                <a:effectLst/>
                <a:latin typeface="+mn-lt"/>
                <a:ea typeface="+mn-ea"/>
                <a:cs typeface="+mn-cs"/>
              </a:rPr>
              <a:t>			a.  The surgeons will be supporting your research.  Make sure that you provide “value” to them.</a:t>
            </a:r>
          </a:p>
          <a:p>
            <a:r>
              <a:rPr lang="en-US" sz="1200" kern="1200" dirty="0">
                <a:solidFill>
                  <a:schemeClr val="tx1"/>
                </a:solidFill>
                <a:effectLst/>
                <a:latin typeface="+mn-lt"/>
                <a:ea typeface="+mn-ea"/>
                <a:cs typeface="+mn-cs"/>
              </a:rPr>
              <a:t>			b.  Go to their weekly Department meeting, and give a 3-5 minute mention of new and interesting basic science papers.  </a:t>
            </a:r>
          </a:p>
          <a:p>
            <a:r>
              <a:rPr lang="en-US" sz="1200" kern="1200" dirty="0">
                <a:solidFill>
                  <a:schemeClr val="tx1"/>
                </a:solidFill>
                <a:effectLst/>
                <a:latin typeface="+mn-lt"/>
                <a:ea typeface="+mn-ea"/>
                <a:cs typeface="+mn-cs"/>
              </a:rPr>
              <a:t>			c.  When you write papers, send it to several members of the department for their review and input, and include them as authors.</a:t>
            </a:r>
          </a:p>
          <a:p>
            <a:r>
              <a:rPr lang="en-US" sz="1200" kern="1200" dirty="0">
                <a:solidFill>
                  <a:schemeClr val="tx1"/>
                </a:solidFill>
                <a:effectLst/>
                <a:latin typeface="+mn-lt"/>
                <a:ea typeface="+mn-ea"/>
                <a:cs typeface="+mn-cs"/>
              </a:rPr>
              <a:t>		2.  </a:t>
            </a:r>
            <a:r>
              <a:rPr lang="en-US" sz="1200" kern="1200" dirty="0" err="1">
                <a:solidFill>
                  <a:schemeClr val="tx1"/>
                </a:solidFill>
                <a:effectLst/>
                <a:latin typeface="+mn-lt"/>
                <a:ea typeface="+mn-ea"/>
                <a:cs typeface="+mn-cs"/>
              </a:rPr>
              <a:t>Folkman</a:t>
            </a:r>
            <a:r>
              <a:rPr lang="en-US" sz="1200" kern="1200" dirty="0">
                <a:solidFill>
                  <a:schemeClr val="tx1"/>
                </a:solidFill>
                <a:effectLst/>
                <a:latin typeface="+mn-lt"/>
                <a:ea typeface="+mn-ea"/>
                <a:cs typeface="+mn-cs"/>
              </a:rPr>
              <a:t> was a great mentor to countless physicians and scientists, not only in the formal role within his university.  We should learn from that.</a:t>
            </a:r>
          </a:p>
          <a:p>
            <a:endParaRPr lang="en-US" dirty="0"/>
          </a:p>
        </p:txBody>
      </p:sp>
      <p:sp>
        <p:nvSpPr>
          <p:cNvPr id="4" name="Slide Number Placeholder 3"/>
          <p:cNvSpPr>
            <a:spLocks noGrp="1"/>
          </p:cNvSpPr>
          <p:nvPr>
            <p:ph type="sldNum" sz="quarter" idx="10"/>
          </p:nvPr>
        </p:nvSpPr>
        <p:spPr/>
        <p:txBody>
          <a:bodyPr/>
          <a:lstStyle/>
          <a:p>
            <a:fld id="{34DC6A76-F65A-0641-AF49-7A8240AC1279}" type="slidenum">
              <a:rPr lang="en-US" smtClean="0"/>
              <a:t>2</a:t>
            </a:fld>
            <a:endParaRPr lang="en-US"/>
          </a:p>
        </p:txBody>
      </p:sp>
    </p:spTree>
    <p:extLst>
      <p:ext uri="{BB962C8B-B14F-4D97-AF65-F5344CB8AC3E}">
        <p14:creationId xmlns:p14="http://schemas.microsoft.com/office/powerpoint/2010/main" val="3572165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sz="1200" kern="1200" dirty="0">
                <a:solidFill>
                  <a:schemeClr val="tx1"/>
                </a:solidFill>
                <a:effectLst/>
                <a:latin typeface="+mn-lt"/>
                <a:ea typeface="+mn-ea"/>
                <a:cs typeface="+mn-cs"/>
              </a:rPr>
              <a:t>In the past, trainees were the primary personnel providing patient care.  </a:t>
            </a:r>
          </a:p>
          <a:p>
            <a:pPr marL="171450" marR="0"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sz="1200" kern="1200" dirty="0">
                <a:solidFill>
                  <a:schemeClr val="tx1"/>
                </a:solidFill>
                <a:effectLst/>
                <a:latin typeface="+mn-lt"/>
                <a:ea typeface="+mn-ea"/>
                <a:cs typeface="+mn-cs"/>
              </a:rPr>
              <a:t>In my medical school, residency and fellowship, attendings did not see most of the patients on a daily basis, and often they never saw the patients unless there was a particular problem. </a:t>
            </a:r>
          </a:p>
          <a:p>
            <a:pPr marL="171450" marR="0" indent="-171450" algn="l" defTabSz="457200" rtl="0" eaLnBrk="1" fontAlgn="auto" latinLnBrk="0" hangingPunct="1">
              <a:lnSpc>
                <a:spcPct val="100000"/>
              </a:lnSpc>
              <a:spcBef>
                <a:spcPts val="0"/>
              </a:spcBef>
              <a:spcAft>
                <a:spcPts val="0"/>
              </a:spcAft>
              <a:buClrTx/>
              <a:buSzTx/>
              <a:buFont typeface="Wingdings" charset="2"/>
              <a:buChar char="Ø"/>
              <a:tabLst/>
              <a:defRPr/>
            </a:pPr>
            <a:r>
              <a:rPr lang="en-US" sz="1200" kern="1200" dirty="0">
                <a:solidFill>
                  <a:schemeClr val="tx1"/>
                </a:solidFill>
                <a:effectLst/>
                <a:latin typeface="+mn-lt"/>
                <a:ea typeface="+mn-ea"/>
                <a:cs typeface="+mn-cs"/>
              </a:rPr>
              <a:t>What had been the norm, is no longer acceptable.</a:t>
            </a:r>
          </a:p>
          <a:p>
            <a:pPr marL="171450" indent="-171450">
              <a:buFont typeface="Wingdings" charset="2"/>
              <a:buChar char="Ø"/>
            </a:pPr>
            <a:endParaRPr lang="en-US" dirty="0"/>
          </a:p>
        </p:txBody>
      </p:sp>
      <p:sp>
        <p:nvSpPr>
          <p:cNvPr id="4" name="Slide Number Placeholder 3"/>
          <p:cNvSpPr>
            <a:spLocks noGrp="1"/>
          </p:cNvSpPr>
          <p:nvPr>
            <p:ph type="sldNum" sz="quarter" idx="10"/>
          </p:nvPr>
        </p:nvSpPr>
        <p:spPr/>
        <p:txBody>
          <a:bodyPr/>
          <a:lstStyle/>
          <a:p>
            <a:fld id="{34DC6A76-F65A-0641-AF49-7A8240AC1279}" type="slidenum">
              <a:rPr lang="en-US" smtClean="0"/>
              <a:t>11</a:t>
            </a:fld>
            <a:endParaRPr lang="en-US"/>
          </a:p>
        </p:txBody>
      </p:sp>
    </p:spTree>
    <p:extLst>
      <p:ext uri="{BB962C8B-B14F-4D97-AF65-F5344CB8AC3E}">
        <p14:creationId xmlns:p14="http://schemas.microsoft.com/office/powerpoint/2010/main" val="109991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Slide Image Placeholder 1"/>
          <p:cNvSpPr>
            <a:spLocks noGrp="1" noRot="1" noChangeAspect="1"/>
          </p:cNvSpPr>
          <p:nvPr>
            <p:ph type="sldImg"/>
          </p:nvPr>
        </p:nvSpPr>
        <p:spPr>
          <a:ln/>
        </p:spPr>
      </p:sp>
      <p:sp>
        <p:nvSpPr>
          <p:cNvPr id="1433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
        <p:nvSpPr>
          <p:cNvPr id="4" name="Header Placeholder 3"/>
          <p:cNvSpPr>
            <a:spLocks noGrp="1"/>
          </p:cNvSpPr>
          <p:nvPr>
            <p:ph type="hdr" sz="quarter"/>
          </p:nvPr>
        </p:nvSpPr>
        <p:spPr/>
        <p:txBody>
          <a:bodyPr/>
          <a:lstStyle/>
          <a:p>
            <a:pPr>
              <a:defRPr/>
            </a:pPr>
            <a:r>
              <a:rPr lang="en-US"/>
              <a:t>Soff</a:t>
            </a:r>
          </a:p>
        </p:txBody>
      </p:sp>
      <p:sp>
        <p:nvSpPr>
          <p:cNvPr id="5" name="Date Placeholder 4"/>
          <p:cNvSpPr>
            <a:spLocks noGrp="1"/>
          </p:cNvSpPr>
          <p:nvPr>
            <p:ph type="dt" sz="quarter" idx="1"/>
          </p:nvPr>
        </p:nvSpPr>
        <p:spPr/>
        <p:txBody>
          <a:bodyPr/>
          <a:lstStyle/>
          <a:p>
            <a:pPr>
              <a:defRPr/>
            </a:pPr>
            <a:fld id="{9A7564A5-1387-C643-8DA8-CB4D7E08EF37}" type="datetime1">
              <a:rPr lang="en-US" smtClean="0"/>
              <a:pPr>
                <a:defRPr/>
              </a:pPr>
              <a:t>1/26/2018</a:t>
            </a:fld>
            <a:endParaRPr lang="en-US"/>
          </a:p>
        </p:txBody>
      </p:sp>
      <p:sp>
        <p:nvSpPr>
          <p:cNvPr id="6" name="Slide Number Placeholder 5"/>
          <p:cNvSpPr>
            <a:spLocks noGrp="1"/>
          </p:cNvSpPr>
          <p:nvPr>
            <p:ph type="sldNum" sz="quarter" idx="5"/>
          </p:nvPr>
        </p:nvSpPr>
        <p:spPr/>
        <p:txBody>
          <a:bodyPr/>
          <a:lstStyle/>
          <a:p>
            <a:pPr>
              <a:defRPr/>
            </a:pPr>
            <a:fld id="{03751776-56CC-6549-A277-12C3CE98B78B}" type="slidenum">
              <a:rPr lang="en-US" smtClean="0"/>
              <a:pPr>
                <a:defRPr/>
              </a:pPr>
              <a:t>37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a:buFont typeface="Wingdings" charset="0"/>
              <a:buChar char="Ø"/>
            </a:pPr>
            <a:r>
              <a:rPr lang="en-US">
                <a:latin typeface="Times" charset="0"/>
                <a:ea typeface="ＭＳ Ｐゴシック" charset="0"/>
                <a:cs typeface="ＭＳ Ｐゴシック" charset="0"/>
              </a:rPr>
              <a:t>You also need to recognize that often these opportunities arise when you are not expecting them.  Consider examples that are real and may happen to you.  </a:t>
            </a:r>
          </a:p>
          <a:p>
            <a:pPr marL="171450" indent="-171450">
              <a:buFont typeface="Wingdings" charset="0"/>
              <a:buChar char="Ø"/>
            </a:pPr>
            <a:endParaRPr lang="en-US">
              <a:latin typeface="Times" charset="0"/>
              <a:ea typeface="ＭＳ Ｐゴシック" charset="0"/>
              <a:cs typeface="ＭＳ Ｐゴシック" charset="0"/>
            </a:endParaRPr>
          </a:p>
          <a:p>
            <a:pPr marL="171450" indent="-171450">
              <a:buFont typeface="Wingdings" charset="0"/>
              <a:buChar char="Ø"/>
            </a:pPr>
            <a:r>
              <a:rPr lang="en-US">
                <a:latin typeface="Times" charset="0"/>
                <a:ea typeface="ＭＳ Ｐゴシック" charset="0"/>
                <a:cs typeface="ＭＳ Ｐゴシック" charset="0"/>
              </a:rPr>
              <a:t>This is very easy.  You have been rehearsing for weeks what to say at your poster presentation.</a:t>
            </a:r>
          </a:p>
          <a:p>
            <a:pPr marL="171450" indent="-171450">
              <a:buFont typeface="Wingdings" charset="0"/>
              <a:buChar char="Ø"/>
            </a:pPr>
            <a:r>
              <a:rPr lang="en-US">
                <a:latin typeface="Times" charset="0"/>
                <a:ea typeface="ＭＳ Ｐゴシック" charset="0"/>
                <a:cs typeface="ＭＳ Ｐゴシック" charset="0"/>
              </a:rPr>
              <a:t>Dr. Jekyll even arranged to meet you at your poster.</a:t>
            </a:r>
          </a:p>
          <a:p>
            <a:pPr marL="171450" indent="-171450">
              <a:buFont typeface="Wingdings" charset="0"/>
              <a:buChar char="Ø"/>
            </a:pPr>
            <a:r>
              <a:rPr lang="en-US">
                <a:latin typeface="Times" charset="0"/>
                <a:ea typeface="ＭＳ Ｐゴシック" charset="0"/>
                <a:cs typeface="ＭＳ Ｐゴシック" charset="0"/>
              </a:rPr>
              <a:t>This is almost ideal for the initial encounter.</a:t>
            </a:r>
          </a:p>
          <a:p>
            <a:pPr marL="171450" indent="-171450">
              <a:buFont typeface="Wingdings" charset="0"/>
              <a:buChar char="Ø"/>
            </a:pPr>
            <a:endParaRPr lang="en-US">
              <a:latin typeface="Times" charset="0"/>
              <a:ea typeface="ＭＳ Ｐゴシック" charset="0"/>
              <a:cs typeface="ＭＳ Ｐゴシック" charset="0"/>
            </a:endParaRPr>
          </a:p>
        </p:txBody>
      </p:sp>
      <p:sp>
        <p:nvSpPr>
          <p:cNvPr id="4" name="Header Placeholder 3"/>
          <p:cNvSpPr>
            <a:spLocks noGrp="1"/>
          </p:cNvSpPr>
          <p:nvPr>
            <p:ph type="hdr" sz="quarter"/>
          </p:nvPr>
        </p:nvSpPr>
        <p:spPr/>
        <p:txBody>
          <a:bodyPr/>
          <a:lstStyle/>
          <a:p>
            <a:pPr>
              <a:defRPr/>
            </a:pPr>
            <a:r>
              <a:rPr lang="en-US"/>
              <a:t>Soff</a:t>
            </a:r>
          </a:p>
        </p:txBody>
      </p:sp>
      <p:sp>
        <p:nvSpPr>
          <p:cNvPr id="5" name="Date Placeholder 4"/>
          <p:cNvSpPr>
            <a:spLocks noGrp="1"/>
          </p:cNvSpPr>
          <p:nvPr>
            <p:ph type="dt" sz="quarter" idx="1"/>
          </p:nvPr>
        </p:nvSpPr>
        <p:spPr/>
        <p:txBody>
          <a:bodyPr/>
          <a:lstStyle/>
          <a:p>
            <a:pPr>
              <a:defRPr/>
            </a:pPr>
            <a:fld id="{9A7564A5-1387-C643-8DA8-CB4D7E08EF37}" type="datetime1">
              <a:rPr lang="en-US" smtClean="0"/>
              <a:pPr>
                <a:defRPr/>
              </a:pPr>
              <a:t>1/26/2018</a:t>
            </a:fld>
            <a:endParaRPr lang="en-US"/>
          </a:p>
        </p:txBody>
      </p:sp>
      <p:sp>
        <p:nvSpPr>
          <p:cNvPr id="6" name="Slide Number Placeholder 5"/>
          <p:cNvSpPr>
            <a:spLocks noGrp="1"/>
          </p:cNvSpPr>
          <p:nvPr>
            <p:ph type="sldNum" sz="quarter" idx="5"/>
          </p:nvPr>
        </p:nvSpPr>
        <p:spPr/>
        <p:txBody>
          <a:bodyPr/>
          <a:lstStyle/>
          <a:p>
            <a:pPr>
              <a:defRPr/>
            </a:pPr>
            <a:fld id="{AD31DCA4-1DFF-9D43-964B-7AB298F86274}" type="slidenum">
              <a:rPr lang="en-US" smtClean="0"/>
              <a:pPr>
                <a:defRPr/>
              </a:pPr>
              <a:t>38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3" name="Notes Placeholder 2"/>
          <p:cNvSpPr>
            <a:spLocks noGrp="1"/>
          </p:cNvSpPr>
          <p:nvPr>
            <p:ph type="body" idx="1"/>
          </p:nvPr>
        </p:nvSpPr>
        <p:spPr/>
        <p:txBody>
          <a:bodyPr/>
          <a:lstStyle/>
          <a:p>
            <a:pPr>
              <a:defRPr/>
            </a:pPr>
            <a:r>
              <a:rPr lang="en-US" dirty="0">
                <a:latin typeface="+mn-lt"/>
              </a:rPr>
              <a:t>Are you at home or in office?</a:t>
            </a:r>
          </a:p>
          <a:p>
            <a:pPr>
              <a:defRPr/>
            </a:pPr>
            <a:r>
              <a:rPr lang="en-US" dirty="0">
                <a:latin typeface="+mn-lt"/>
              </a:rPr>
              <a:t>Are you in the middle of running an experiment?</a:t>
            </a:r>
          </a:p>
          <a:p>
            <a:pPr>
              <a:defRPr/>
            </a:pPr>
            <a:r>
              <a:rPr lang="en-US" dirty="0">
                <a:latin typeface="+mn-lt"/>
              </a:rPr>
              <a:t>At a wedding, or a funeral?</a:t>
            </a:r>
          </a:p>
          <a:p>
            <a:pPr>
              <a:defRPr/>
            </a:pPr>
            <a:endParaRPr lang="en-US" dirty="0">
              <a:latin typeface="+mn-lt"/>
            </a:endParaRPr>
          </a:p>
          <a:p>
            <a:pPr>
              <a:defRPr/>
            </a:pPr>
            <a:r>
              <a:rPr lang="en-US" dirty="0">
                <a:latin typeface="+mn-lt"/>
              </a:rPr>
              <a:t>Recall meeting for dinner at new neighbors.  The woman’s uncle was a Noble Laureate in Medicine.  Have I ever heard of him?</a:t>
            </a:r>
          </a:p>
        </p:txBody>
      </p:sp>
      <p:sp>
        <p:nvSpPr>
          <p:cNvPr id="4" name="Header Placeholder 3"/>
          <p:cNvSpPr>
            <a:spLocks noGrp="1"/>
          </p:cNvSpPr>
          <p:nvPr>
            <p:ph type="hdr" sz="quarter"/>
          </p:nvPr>
        </p:nvSpPr>
        <p:spPr/>
        <p:txBody>
          <a:bodyPr/>
          <a:lstStyle/>
          <a:p>
            <a:pPr>
              <a:defRPr/>
            </a:pPr>
            <a:r>
              <a:rPr lang="en-US"/>
              <a:t>Soff</a:t>
            </a:r>
          </a:p>
        </p:txBody>
      </p:sp>
      <p:sp>
        <p:nvSpPr>
          <p:cNvPr id="5" name="Date Placeholder 4"/>
          <p:cNvSpPr>
            <a:spLocks noGrp="1"/>
          </p:cNvSpPr>
          <p:nvPr>
            <p:ph type="dt" sz="quarter" idx="1"/>
          </p:nvPr>
        </p:nvSpPr>
        <p:spPr/>
        <p:txBody>
          <a:bodyPr/>
          <a:lstStyle/>
          <a:p>
            <a:pPr>
              <a:defRPr/>
            </a:pPr>
            <a:fld id="{9A7564A5-1387-C643-8DA8-CB4D7E08EF37}" type="datetime1">
              <a:rPr lang="en-US" smtClean="0"/>
              <a:pPr>
                <a:defRPr/>
              </a:pPr>
              <a:t>1/26/2018</a:t>
            </a:fld>
            <a:endParaRPr lang="en-US"/>
          </a:p>
        </p:txBody>
      </p:sp>
      <p:sp>
        <p:nvSpPr>
          <p:cNvPr id="6" name="Slide Number Placeholder 5"/>
          <p:cNvSpPr>
            <a:spLocks noGrp="1"/>
          </p:cNvSpPr>
          <p:nvPr>
            <p:ph type="sldNum" sz="quarter" idx="5"/>
          </p:nvPr>
        </p:nvSpPr>
        <p:spPr/>
        <p:txBody>
          <a:bodyPr/>
          <a:lstStyle/>
          <a:p>
            <a:pPr>
              <a:defRPr/>
            </a:pPr>
            <a:fld id="{665A8D4F-B59C-FB4A-A10F-E9B234C5E987}" type="slidenum">
              <a:rPr lang="en-US" smtClean="0"/>
              <a:pPr>
                <a:defRPr/>
              </a:pPr>
              <a:t>39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171450" indent="-171450">
              <a:buFont typeface="Wingdings" charset="0"/>
              <a:buChar char="Ø"/>
            </a:pPr>
            <a:r>
              <a:rPr lang="en-US">
                <a:latin typeface="Times" charset="0"/>
                <a:ea typeface="ＭＳ Ｐゴシック" charset="0"/>
                <a:cs typeface="ＭＳ Ｐゴシック" charset="0"/>
              </a:rPr>
              <a:t>One concern that all interviewers have is, “Is this work really yours?” It is fairly common for the fellow to benefit from the environment or an accomplished leader, and not be able to recapitulate the success in the future. How much is “Mine” and how much was my mentor’s?</a:t>
            </a:r>
          </a:p>
          <a:p>
            <a:pPr marL="171450" indent="-171450">
              <a:buFont typeface="Wingdings" charset="0"/>
              <a:buChar char="Ø"/>
            </a:pPr>
            <a:r>
              <a:rPr lang="en-US">
                <a:latin typeface="Times" charset="0"/>
                <a:ea typeface="ＭＳ Ｐゴシック" charset="0"/>
                <a:cs typeface="ＭＳ Ｐゴシック" charset="0"/>
              </a:rPr>
              <a:t>Everyone knows you did not do everything yourself.  The best way to make that clear is to freely address where the project was when you came on board, and who else contributed.  Then you do not seem arrogant when you explicitly note “I did this, I did that.” </a:t>
            </a:r>
          </a:p>
          <a:p>
            <a:pPr marL="171450" indent="-171450">
              <a:buFont typeface="Wingdings" charset="0"/>
              <a:buChar char="Ø"/>
            </a:pPr>
            <a:endParaRPr lang="en-US">
              <a:latin typeface="Times" charset="0"/>
              <a:ea typeface="ＭＳ Ｐゴシック" charset="0"/>
              <a:cs typeface="ＭＳ Ｐゴシック" charset="0"/>
            </a:endParaRPr>
          </a:p>
        </p:txBody>
      </p:sp>
      <p:sp>
        <p:nvSpPr>
          <p:cNvPr id="4" name="Header Placeholder 3"/>
          <p:cNvSpPr>
            <a:spLocks noGrp="1"/>
          </p:cNvSpPr>
          <p:nvPr>
            <p:ph type="hdr" sz="quarter"/>
          </p:nvPr>
        </p:nvSpPr>
        <p:spPr/>
        <p:txBody>
          <a:bodyPr/>
          <a:lstStyle/>
          <a:p>
            <a:pPr>
              <a:defRPr/>
            </a:pPr>
            <a:r>
              <a:rPr lang="en-US"/>
              <a:t>Soff</a:t>
            </a:r>
          </a:p>
        </p:txBody>
      </p:sp>
      <p:sp>
        <p:nvSpPr>
          <p:cNvPr id="5" name="Date Placeholder 4"/>
          <p:cNvSpPr>
            <a:spLocks noGrp="1"/>
          </p:cNvSpPr>
          <p:nvPr>
            <p:ph type="dt" sz="quarter" idx="1"/>
          </p:nvPr>
        </p:nvSpPr>
        <p:spPr/>
        <p:txBody>
          <a:bodyPr/>
          <a:lstStyle/>
          <a:p>
            <a:pPr>
              <a:defRPr/>
            </a:pPr>
            <a:fld id="{9A7564A5-1387-C643-8DA8-CB4D7E08EF37}" type="datetime1">
              <a:rPr lang="en-US" smtClean="0"/>
              <a:pPr>
                <a:defRPr/>
              </a:pPr>
              <a:t>1/26/2018</a:t>
            </a:fld>
            <a:endParaRPr lang="en-US"/>
          </a:p>
        </p:txBody>
      </p:sp>
      <p:sp>
        <p:nvSpPr>
          <p:cNvPr id="6" name="Slide Number Placeholder 5"/>
          <p:cNvSpPr>
            <a:spLocks noGrp="1"/>
          </p:cNvSpPr>
          <p:nvPr>
            <p:ph type="sldNum" sz="quarter" idx="5"/>
          </p:nvPr>
        </p:nvSpPr>
        <p:spPr/>
        <p:txBody>
          <a:bodyPr/>
          <a:lstStyle/>
          <a:p>
            <a:pPr>
              <a:defRPr/>
            </a:pPr>
            <a:fld id="{2BE4507E-B140-A144-B3A2-A219CAA1F1BE}" type="slidenum">
              <a:rPr lang="en-US" smtClean="0"/>
              <a:pPr>
                <a:defRPr/>
              </a:pPr>
              <a:t>41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
        <p:nvSpPr>
          <p:cNvPr id="4" name="Header Placeholder 3"/>
          <p:cNvSpPr>
            <a:spLocks noGrp="1"/>
          </p:cNvSpPr>
          <p:nvPr>
            <p:ph type="hdr" sz="quarter"/>
          </p:nvPr>
        </p:nvSpPr>
        <p:spPr/>
        <p:txBody>
          <a:bodyPr/>
          <a:lstStyle/>
          <a:p>
            <a:pPr>
              <a:defRPr/>
            </a:pPr>
            <a:r>
              <a:rPr lang="en-US"/>
              <a:t>Soff</a:t>
            </a:r>
          </a:p>
        </p:txBody>
      </p:sp>
      <p:sp>
        <p:nvSpPr>
          <p:cNvPr id="5" name="Date Placeholder 4"/>
          <p:cNvSpPr>
            <a:spLocks noGrp="1"/>
          </p:cNvSpPr>
          <p:nvPr>
            <p:ph type="dt" sz="quarter" idx="1"/>
          </p:nvPr>
        </p:nvSpPr>
        <p:spPr/>
        <p:txBody>
          <a:bodyPr/>
          <a:lstStyle/>
          <a:p>
            <a:pPr>
              <a:defRPr/>
            </a:pPr>
            <a:fld id="{D732E8BC-3365-B549-8752-689BFFE4284D}" type="datetime1">
              <a:rPr lang="en-US" smtClean="0"/>
              <a:pPr>
                <a:defRPr/>
              </a:pPr>
              <a:t>1/26/2018</a:t>
            </a:fld>
            <a:endParaRPr lang="en-US"/>
          </a:p>
        </p:txBody>
      </p:sp>
      <p:sp>
        <p:nvSpPr>
          <p:cNvPr id="6" name="Slide Number Placeholder 5"/>
          <p:cNvSpPr>
            <a:spLocks noGrp="1"/>
          </p:cNvSpPr>
          <p:nvPr>
            <p:ph type="sldNum" sz="quarter" idx="5"/>
          </p:nvPr>
        </p:nvSpPr>
        <p:spPr/>
        <p:txBody>
          <a:bodyPr/>
          <a:lstStyle/>
          <a:p>
            <a:pPr>
              <a:defRPr/>
            </a:pPr>
            <a:fld id="{DC288B9C-E8CB-274F-A114-63E755F44965}" type="slidenum">
              <a:rPr lang="en-US" smtClean="0"/>
              <a:pPr>
                <a:defRPr/>
              </a:pPr>
              <a:t>42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ln/>
        </p:spPr>
      </p:sp>
      <p:sp>
        <p:nvSpPr>
          <p:cNvPr id="37890"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a:latin typeface="Times" charset="0"/>
              <a:ea typeface="ＭＳ Ｐゴシック" charset="0"/>
              <a:cs typeface="ＭＳ Ｐゴシック" charset="0"/>
            </a:endParaRPr>
          </a:p>
        </p:txBody>
      </p:sp>
      <p:sp>
        <p:nvSpPr>
          <p:cNvPr id="4" name="Header Placeholder 3"/>
          <p:cNvSpPr>
            <a:spLocks noGrp="1"/>
          </p:cNvSpPr>
          <p:nvPr>
            <p:ph type="hdr" sz="quarter"/>
          </p:nvPr>
        </p:nvSpPr>
        <p:spPr/>
        <p:txBody>
          <a:bodyPr/>
          <a:lstStyle/>
          <a:p>
            <a:pPr>
              <a:defRPr/>
            </a:pPr>
            <a:r>
              <a:rPr lang="en-US"/>
              <a:t>Soff</a:t>
            </a:r>
          </a:p>
        </p:txBody>
      </p:sp>
      <p:sp>
        <p:nvSpPr>
          <p:cNvPr id="5" name="Date Placeholder 4"/>
          <p:cNvSpPr>
            <a:spLocks noGrp="1"/>
          </p:cNvSpPr>
          <p:nvPr>
            <p:ph type="dt" sz="quarter" idx="1"/>
          </p:nvPr>
        </p:nvSpPr>
        <p:spPr/>
        <p:txBody>
          <a:bodyPr/>
          <a:lstStyle/>
          <a:p>
            <a:pPr>
              <a:defRPr/>
            </a:pPr>
            <a:fld id="{9A7564A5-1387-C643-8DA8-CB4D7E08EF37}" type="datetime1">
              <a:rPr lang="en-US" smtClean="0"/>
              <a:pPr>
                <a:defRPr/>
              </a:pPr>
              <a:t>1/26/2018</a:t>
            </a:fld>
            <a:endParaRPr lang="en-US"/>
          </a:p>
        </p:txBody>
      </p:sp>
      <p:sp>
        <p:nvSpPr>
          <p:cNvPr id="6" name="Slide Number Placeholder 5"/>
          <p:cNvSpPr>
            <a:spLocks noGrp="1"/>
          </p:cNvSpPr>
          <p:nvPr>
            <p:ph type="sldNum" sz="quarter" idx="5"/>
          </p:nvPr>
        </p:nvSpPr>
        <p:spPr/>
        <p:txBody>
          <a:bodyPr/>
          <a:lstStyle/>
          <a:p>
            <a:pPr>
              <a:defRPr/>
            </a:pPr>
            <a:fld id="{44B6A664-6E7D-AA4D-BFBD-92CFCE36D3EF}" type="slidenum">
              <a:rPr lang="en-US" smtClean="0"/>
              <a:pPr>
                <a:defRPr/>
              </a:pPr>
              <a:t>44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effectLst>
                  <a:outerShdw blurRad="50800" dist="38100" dir="2700000" algn="tl" rotWithShape="0">
                    <a:schemeClr val="accent5">
                      <a:lumMod val="75000"/>
                      <a:alpha val="43000"/>
                    </a:schemeClr>
                  </a:outerShdw>
                </a:effectLst>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006030"/>
                </a:solidFill>
                <a:effectLst>
                  <a:outerShdw blurRad="50800" dist="38100" dir="2700000" algn="tl" rotWithShape="0">
                    <a:schemeClr val="accent5">
                      <a:lumMod val="50000"/>
                      <a:alpha val="43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27C17CF7-A757-E043-8B19-01F746AED295}" type="datetimeFigureOut">
              <a:rPr lang="en-US" smtClean="0"/>
              <a:t>1/26/2018</a:t>
            </a:fld>
            <a:endParaRPr lang="en-US"/>
          </a:p>
        </p:txBody>
      </p:sp>
      <p:sp>
        <p:nvSpPr>
          <p:cNvPr id="5" name="Footer Placeholder 4"/>
          <p:cNvSpPr>
            <a:spLocks noGrp="1"/>
          </p:cNvSpPr>
          <p:nvPr>
            <p:ph type="ftr" sz="quarter" idx="11"/>
          </p:nvPr>
        </p:nvSpPr>
        <p:spPr>
          <a:xfrm>
            <a:off x="3124200" y="6126164"/>
            <a:ext cx="2895600" cy="595312"/>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1C05CE0-AAB9-864C-8AFA-CB78F44A08A4}" type="slidenum">
              <a:rPr lang="en-US" smtClean="0"/>
              <a:t>‹#›</a:t>
            </a:fld>
            <a:endParaRPr lang="en-US"/>
          </a:p>
        </p:txBody>
      </p:sp>
    </p:spTree>
    <p:extLst>
      <p:ext uri="{BB962C8B-B14F-4D97-AF65-F5344CB8AC3E}">
        <p14:creationId xmlns:p14="http://schemas.microsoft.com/office/powerpoint/2010/main" val="13267064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C17CF7-A757-E043-8B19-01F746AED295}" type="datetimeFigureOut">
              <a:rPr lang="en-US" smtClean="0"/>
              <a:t>1/26/2018</a:t>
            </a:fld>
            <a:endParaRPr lang="en-US"/>
          </a:p>
        </p:txBody>
      </p:sp>
      <p:sp>
        <p:nvSpPr>
          <p:cNvPr id="5" name="Footer Placeholder 4"/>
          <p:cNvSpPr>
            <a:spLocks noGrp="1"/>
          </p:cNvSpPr>
          <p:nvPr>
            <p:ph type="ftr" sz="quarter" idx="11"/>
          </p:nvPr>
        </p:nvSpPr>
        <p:spPr>
          <a:xfrm>
            <a:off x="3124200" y="6126164"/>
            <a:ext cx="2895600" cy="595312"/>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1C05CE0-AAB9-864C-8AFA-CB78F44A08A4}" type="slidenum">
              <a:rPr lang="en-US" smtClean="0"/>
              <a:t>‹#›</a:t>
            </a:fld>
            <a:endParaRPr lang="en-US"/>
          </a:p>
        </p:txBody>
      </p:sp>
    </p:spTree>
    <p:extLst>
      <p:ext uri="{BB962C8B-B14F-4D97-AF65-F5344CB8AC3E}">
        <p14:creationId xmlns:p14="http://schemas.microsoft.com/office/powerpoint/2010/main" val="1926829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7C17CF7-A757-E043-8B19-01F746AED295}" type="datetimeFigureOut">
              <a:rPr lang="en-US" smtClean="0"/>
              <a:t>1/26/2018</a:t>
            </a:fld>
            <a:endParaRPr lang="en-US"/>
          </a:p>
        </p:txBody>
      </p:sp>
      <p:sp>
        <p:nvSpPr>
          <p:cNvPr id="5" name="Footer Placeholder 4"/>
          <p:cNvSpPr>
            <a:spLocks noGrp="1"/>
          </p:cNvSpPr>
          <p:nvPr>
            <p:ph type="ftr" sz="quarter" idx="11"/>
          </p:nvPr>
        </p:nvSpPr>
        <p:spPr>
          <a:xfrm>
            <a:off x="3124200" y="6126164"/>
            <a:ext cx="2895600" cy="595312"/>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1C05CE0-AAB9-864C-8AFA-CB78F44A08A4}" type="slidenum">
              <a:rPr lang="en-US" smtClean="0"/>
              <a:t>‹#›</a:t>
            </a:fld>
            <a:endParaRPr lang="en-US"/>
          </a:p>
        </p:txBody>
      </p:sp>
    </p:spTree>
    <p:extLst>
      <p:ext uri="{BB962C8B-B14F-4D97-AF65-F5344CB8AC3E}">
        <p14:creationId xmlns:p14="http://schemas.microsoft.com/office/powerpoint/2010/main" val="3750253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defRPr>
                <a:solidFill>
                  <a:srgbClr val="006030"/>
                </a:solidFill>
              </a:defRPr>
            </a:lvl1pPr>
            <a:lvl2pPr>
              <a:defRPr>
                <a:solidFill>
                  <a:srgbClr val="006030"/>
                </a:solidFill>
              </a:defRPr>
            </a:lvl2pPr>
            <a:lvl3pPr>
              <a:defRPr>
                <a:solidFill>
                  <a:srgbClr val="006030"/>
                </a:solidFill>
              </a:defRPr>
            </a:lvl3pPr>
            <a:lvl4pPr>
              <a:defRPr>
                <a:solidFill>
                  <a:srgbClr val="006030"/>
                </a:solidFill>
              </a:defRPr>
            </a:lvl4pPr>
            <a:lvl5pPr>
              <a:defRPr>
                <a:solidFill>
                  <a:srgbClr val="00603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7C17CF7-A757-E043-8B19-01F746AED295}" type="datetimeFigureOut">
              <a:rPr lang="en-US" smtClean="0"/>
              <a:t>1/26/2018</a:t>
            </a:fld>
            <a:endParaRPr lang="en-US"/>
          </a:p>
        </p:txBody>
      </p:sp>
      <p:sp>
        <p:nvSpPr>
          <p:cNvPr id="5" name="Footer Placeholder 4"/>
          <p:cNvSpPr>
            <a:spLocks noGrp="1"/>
          </p:cNvSpPr>
          <p:nvPr>
            <p:ph type="ftr" sz="quarter" idx="11"/>
          </p:nvPr>
        </p:nvSpPr>
        <p:spPr>
          <a:xfrm>
            <a:off x="3124200" y="6126164"/>
            <a:ext cx="2895600" cy="595312"/>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1C05CE0-AAB9-864C-8AFA-CB78F44A08A4}" type="slidenum">
              <a:rPr lang="en-US" smtClean="0"/>
              <a:t>‹#›</a:t>
            </a:fld>
            <a:endParaRPr lang="en-US"/>
          </a:p>
        </p:txBody>
      </p:sp>
    </p:spTree>
    <p:extLst>
      <p:ext uri="{BB962C8B-B14F-4D97-AF65-F5344CB8AC3E}">
        <p14:creationId xmlns:p14="http://schemas.microsoft.com/office/powerpoint/2010/main" val="1610062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7C17CF7-A757-E043-8B19-01F746AED295}" type="datetimeFigureOut">
              <a:rPr lang="en-US" smtClean="0"/>
              <a:t>1/26/2018</a:t>
            </a:fld>
            <a:endParaRPr lang="en-US"/>
          </a:p>
        </p:txBody>
      </p:sp>
      <p:sp>
        <p:nvSpPr>
          <p:cNvPr id="5" name="Footer Placeholder 4"/>
          <p:cNvSpPr>
            <a:spLocks noGrp="1"/>
          </p:cNvSpPr>
          <p:nvPr>
            <p:ph type="ftr" sz="quarter" idx="11"/>
          </p:nvPr>
        </p:nvSpPr>
        <p:spPr>
          <a:xfrm>
            <a:off x="3124200" y="6126164"/>
            <a:ext cx="2895600" cy="595312"/>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01C05CE0-AAB9-864C-8AFA-CB78F44A08A4}" type="slidenum">
              <a:rPr lang="en-US" smtClean="0"/>
              <a:t>‹#›</a:t>
            </a:fld>
            <a:endParaRPr lang="en-US"/>
          </a:p>
        </p:txBody>
      </p:sp>
    </p:spTree>
    <p:extLst>
      <p:ext uri="{BB962C8B-B14F-4D97-AF65-F5344CB8AC3E}">
        <p14:creationId xmlns:p14="http://schemas.microsoft.com/office/powerpoint/2010/main" val="4227348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solidFill>
                  <a:srgbClr val="006030"/>
                </a:solidFill>
              </a:defRPr>
            </a:lvl1pPr>
            <a:lvl2pPr>
              <a:defRPr sz="2400">
                <a:solidFill>
                  <a:srgbClr val="006030"/>
                </a:solidFill>
              </a:defRPr>
            </a:lvl2pPr>
            <a:lvl3pPr>
              <a:defRPr sz="2000">
                <a:solidFill>
                  <a:srgbClr val="006030"/>
                </a:solidFill>
              </a:defRPr>
            </a:lvl3pPr>
            <a:lvl4pPr>
              <a:defRPr sz="1800">
                <a:solidFill>
                  <a:srgbClr val="006030"/>
                </a:solidFill>
              </a:defRPr>
            </a:lvl4pPr>
            <a:lvl5pPr>
              <a:defRPr sz="1800">
                <a:solidFill>
                  <a:srgbClr val="006030"/>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006030"/>
                </a:solidFill>
              </a:defRPr>
            </a:lvl1pPr>
            <a:lvl2pPr>
              <a:defRPr sz="2400">
                <a:solidFill>
                  <a:srgbClr val="006030"/>
                </a:solidFill>
              </a:defRPr>
            </a:lvl2pPr>
            <a:lvl3pPr>
              <a:defRPr sz="2000">
                <a:solidFill>
                  <a:srgbClr val="006030"/>
                </a:solidFill>
              </a:defRPr>
            </a:lvl3pPr>
            <a:lvl4pPr>
              <a:defRPr sz="1800">
                <a:solidFill>
                  <a:srgbClr val="006030"/>
                </a:solidFill>
              </a:defRPr>
            </a:lvl4pPr>
            <a:lvl5pPr>
              <a:defRPr sz="1800">
                <a:solidFill>
                  <a:srgbClr val="00603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7C17CF7-A757-E043-8B19-01F746AED295}" type="datetimeFigureOut">
              <a:rPr lang="en-US" smtClean="0"/>
              <a:t>1/26/2018</a:t>
            </a:fld>
            <a:endParaRPr lang="en-US"/>
          </a:p>
        </p:txBody>
      </p:sp>
      <p:sp>
        <p:nvSpPr>
          <p:cNvPr id="6" name="Footer Placeholder 5"/>
          <p:cNvSpPr>
            <a:spLocks noGrp="1"/>
          </p:cNvSpPr>
          <p:nvPr>
            <p:ph type="ftr" sz="quarter" idx="11"/>
          </p:nvPr>
        </p:nvSpPr>
        <p:spPr>
          <a:xfrm>
            <a:off x="3124200" y="6126164"/>
            <a:ext cx="2895600" cy="595312"/>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1C05CE0-AAB9-864C-8AFA-CB78F44A08A4}" type="slidenum">
              <a:rPr lang="en-US" smtClean="0"/>
              <a:t>‹#›</a:t>
            </a:fld>
            <a:endParaRPr lang="en-US"/>
          </a:p>
        </p:txBody>
      </p:sp>
    </p:spTree>
    <p:extLst>
      <p:ext uri="{BB962C8B-B14F-4D97-AF65-F5344CB8AC3E}">
        <p14:creationId xmlns:p14="http://schemas.microsoft.com/office/powerpoint/2010/main" val="1378197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7C17CF7-A757-E043-8B19-01F746AED295}" type="datetimeFigureOut">
              <a:rPr lang="en-US" smtClean="0"/>
              <a:t>1/26/2018</a:t>
            </a:fld>
            <a:endParaRPr lang="en-US"/>
          </a:p>
        </p:txBody>
      </p:sp>
      <p:sp>
        <p:nvSpPr>
          <p:cNvPr id="8" name="Footer Placeholder 7"/>
          <p:cNvSpPr>
            <a:spLocks noGrp="1"/>
          </p:cNvSpPr>
          <p:nvPr>
            <p:ph type="ftr" sz="quarter" idx="11"/>
          </p:nvPr>
        </p:nvSpPr>
        <p:spPr>
          <a:xfrm>
            <a:off x="3124200" y="6126164"/>
            <a:ext cx="2895600" cy="595312"/>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01C05CE0-AAB9-864C-8AFA-CB78F44A08A4}" type="slidenum">
              <a:rPr lang="en-US" smtClean="0"/>
              <a:t>‹#›</a:t>
            </a:fld>
            <a:endParaRPr lang="en-US"/>
          </a:p>
        </p:txBody>
      </p:sp>
    </p:spTree>
    <p:extLst>
      <p:ext uri="{BB962C8B-B14F-4D97-AF65-F5344CB8AC3E}">
        <p14:creationId xmlns:p14="http://schemas.microsoft.com/office/powerpoint/2010/main" val="136238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7C17CF7-A757-E043-8B19-01F746AED295}" type="datetimeFigureOut">
              <a:rPr lang="en-US" smtClean="0"/>
              <a:t>1/26/2018</a:t>
            </a:fld>
            <a:endParaRPr lang="en-US"/>
          </a:p>
        </p:txBody>
      </p:sp>
      <p:sp>
        <p:nvSpPr>
          <p:cNvPr id="4" name="Footer Placeholder 3"/>
          <p:cNvSpPr>
            <a:spLocks noGrp="1"/>
          </p:cNvSpPr>
          <p:nvPr>
            <p:ph type="ftr" sz="quarter" idx="11"/>
          </p:nvPr>
        </p:nvSpPr>
        <p:spPr>
          <a:xfrm>
            <a:off x="3124200" y="6126164"/>
            <a:ext cx="2895600" cy="595312"/>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01C05CE0-AAB9-864C-8AFA-CB78F44A08A4}" type="slidenum">
              <a:rPr lang="en-US" smtClean="0"/>
              <a:t>‹#›</a:t>
            </a:fld>
            <a:endParaRPr lang="en-US"/>
          </a:p>
        </p:txBody>
      </p:sp>
    </p:spTree>
    <p:extLst>
      <p:ext uri="{BB962C8B-B14F-4D97-AF65-F5344CB8AC3E}">
        <p14:creationId xmlns:p14="http://schemas.microsoft.com/office/powerpoint/2010/main" val="1237436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C17CF7-A757-E043-8B19-01F746AED295}" type="datetimeFigureOut">
              <a:rPr lang="en-US" smtClean="0"/>
              <a:t>1/26/2018</a:t>
            </a:fld>
            <a:endParaRPr lang="en-US"/>
          </a:p>
        </p:txBody>
      </p:sp>
      <p:sp>
        <p:nvSpPr>
          <p:cNvPr id="3" name="Footer Placeholder 2"/>
          <p:cNvSpPr>
            <a:spLocks noGrp="1"/>
          </p:cNvSpPr>
          <p:nvPr>
            <p:ph type="ftr" sz="quarter" idx="11"/>
          </p:nvPr>
        </p:nvSpPr>
        <p:spPr>
          <a:xfrm>
            <a:off x="3124200" y="6126164"/>
            <a:ext cx="2895600" cy="595312"/>
          </a:xfrm>
          <a:prstGeom prst="rect">
            <a:avLst/>
          </a:prstGeom>
        </p:spPr>
        <p:txBody>
          <a:bodyPr/>
          <a:lstStyle/>
          <a:p>
            <a:endParaRPr lang="en-US"/>
          </a:p>
        </p:txBody>
      </p:sp>
      <p:sp>
        <p:nvSpPr>
          <p:cNvPr id="4" name="Slide Number Placeholder 3"/>
          <p:cNvSpPr>
            <a:spLocks noGrp="1"/>
          </p:cNvSpPr>
          <p:nvPr>
            <p:ph type="sldNum" sz="quarter" idx="12"/>
          </p:nvPr>
        </p:nvSpPr>
        <p:spPr/>
        <p:txBody>
          <a:bodyPr/>
          <a:lstStyle/>
          <a:p>
            <a:fld id="{01C05CE0-AAB9-864C-8AFA-CB78F44A08A4}" type="slidenum">
              <a:rPr lang="en-US" smtClean="0"/>
              <a:t>‹#›</a:t>
            </a:fld>
            <a:endParaRPr lang="en-US"/>
          </a:p>
        </p:txBody>
      </p:sp>
    </p:spTree>
    <p:extLst>
      <p:ext uri="{BB962C8B-B14F-4D97-AF65-F5344CB8AC3E}">
        <p14:creationId xmlns:p14="http://schemas.microsoft.com/office/powerpoint/2010/main" val="209356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17CF7-A757-E043-8B19-01F746AED295}" type="datetimeFigureOut">
              <a:rPr lang="en-US" smtClean="0"/>
              <a:t>1/26/2018</a:t>
            </a:fld>
            <a:endParaRPr lang="en-US"/>
          </a:p>
        </p:txBody>
      </p:sp>
      <p:sp>
        <p:nvSpPr>
          <p:cNvPr id="6" name="Footer Placeholder 5"/>
          <p:cNvSpPr>
            <a:spLocks noGrp="1"/>
          </p:cNvSpPr>
          <p:nvPr>
            <p:ph type="ftr" sz="quarter" idx="11"/>
          </p:nvPr>
        </p:nvSpPr>
        <p:spPr>
          <a:xfrm>
            <a:off x="3124200" y="6126164"/>
            <a:ext cx="2895600" cy="595312"/>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1C05CE0-AAB9-864C-8AFA-CB78F44A08A4}" type="slidenum">
              <a:rPr lang="en-US" smtClean="0"/>
              <a:t>‹#›</a:t>
            </a:fld>
            <a:endParaRPr lang="en-US"/>
          </a:p>
        </p:txBody>
      </p:sp>
    </p:spTree>
    <p:extLst>
      <p:ext uri="{BB962C8B-B14F-4D97-AF65-F5344CB8AC3E}">
        <p14:creationId xmlns:p14="http://schemas.microsoft.com/office/powerpoint/2010/main" val="6962676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7C17CF7-A757-E043-8B19-01F746AED295}" type="datetimeFigureOut">
              <a:rPr lang="en-US" smtClean="0"/>
              <a:t>1/26/2018</a:t>
            </a:fld>
            <a:endParaRPr lang="en-US"/>
          </a:p>
        </p:txBody>
      </p:sp>
      <p:sp>
        <p:nvSpPr>
          <p:cNvPr id="6" name="Footer Placeholder 5"/>
          <p:cNvSpPr>
            <a:spLocks noGrp="1"/>
          </p:cNvSpPr>
          <p:nvPr>
            <p:ph type="ftr" sz="quarter" idx="11"/>
          </p:nvPr>
        </p:nvSpPr>
        <p:spPr>
          <a:xfrm>
            <a:off x="3124200" y="6126164"/>
            <a:ext cx="2895600" cy="595312"/>
          </a:xfrm>
          <a:prstGeom prst="rect">
            <a:avLst/>
          </a:prstGeom>
        </p:spPr>
        <p:txBody>
          <a:bodyPr/>
          <a:lstStyle/>
          <a:p>
            <a:endParaRPr lang="en-US"/>
          </a:p>
        </p:txBody>
      </p:sp>
      <p:sp>
        <p:nvSpPr>
          <p:cNvPr id="7" name="Slide Number Placeholder 6"/>
          <p:cNvSpPr>
            <a:spLocks noGrp="1"/>
          </p:cNvSpPr>
          <p:nvPr>
            <p:ph type="sldNum" sz="quarter" idx="12"/>
          </p:nvPr>
        </p:nvSpPr>
        <p:spPr/>
        <p:txBody>
          <a:bodyPr/>
          <a:lstStyle/>
          <a:p>
            <a:fld id="{01C05CE0-AAB9-864C-8AFA-CB78F44A08A4}" type="slidenum">
              <a:rPr lang="en-US" smtClean="0"/>
              <a:t>‹#›</a:t>
            </a:fld>
            <a:endParaRPr lang="en-US"/>
          </a:p>
        </p:txBody>
      </p:sp>
    </p:spTree>
    <p:extLst>
      <p:ext uri="{BB962C8B-B14F-4D97-AF65-F5344CB8AC3E}">
        <p14:creationId xmlns:p14="http://schemas.microsoft.com/office/powerpoint/2010/main" val="795098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ivory-off-white-paper-texture.jp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0"/>
            <a:ext cx="9182484"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C17CF7-A757-E043-8B19-01F746AED295}" type="datetimeFigureOut">
              <a:rPr lang="en-US" smtClean="0"/>
              <a:t>1/26/2018</a:t>
            </a:fld>
            <a:endParaRPr lang="en-US"/>
          </a:p>
        </p:txBody>
      </p:sp>
      <p:sp>
        <p:nvSpPr>
          <p:cNvPr id="6" name="Slide Number Placeholder 5"/>
          <p:cNvSpPr>
            <a:spLocks noGrp="1"/>
          </p:cNvSpPr>
          <p:nvPr>
            <p:ph type="sldNum" sz="quarter" idx="4"/>
          </p:nvPr>
        </p:nvSpPr>
        <p:spPr>
          <a:xfrm>
            <a:off x="3585184" y="628916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05CE0-AAB9-864C-8AFA-CB78F44A08A4}" type="slidenum">
              <a:rPr lang="en-US" smtClean="0"/>
              <a:t>‹#›</a:t>
            </a:fld>
            <a:endParaRPr lang="en-US"/>
          </a:p>
        </p:txBody>
      </p:sp>
      <p:pic>
        <p:nvPicPr>
          <p:cNvPr id="11" name="Picture 10" descr="logo.p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6770128" y="6134630"/>
            <a:ext cx="1934104" cy="595312"/>
          </a:xfrm>
          <a:prstGeom prst="rect">
            <a:avLst/>
          </a:prstGeom>
        </p:spPr>
      </p:pic>
      <p:pic>
        <p:nvPicPr>
          <p:cNvPr id="8" name="Picture 7" descr="ivory-off-white-paper-texture.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82484" cy="6858000"/>
          </a:xfrm>
          <a:prstGeom prst="rect">
            <a:avLst/>
          </a:prstGeom>
        </p:spPr>
      </p:pic>
      <p:pic>
        <p:nvPicPr>
          <p:cNvPr id="9" name="Picture 8" descr="logo.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6770128" y="6134630"/>
            <a:ext cx="1934104" cy="595312"/>
          </a:xfrm>
          <a:prstGeom prst="rect">
            <a:avLst/>
          </a:prstGeom>
        </p:spPr>
      </p:pic>
    </p:spTree>
    <p:extLst>
      <p:ext uri="{BB962C8B-B14F-4D97-AF65-F5344CB8AC3E}">
        <p14:creationId xmlns:p14="http://schemas.microsoft.com/office/powerpoint/2010/main" val="39303403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b="1" kern="1200">
          <a:solidFill>
            <a:schemeClr val="accent2">
              <a:lumMod val="50000"/>
            </a:schemeClr>
          </a:solidFill>
          <a:latin typeface="Times New Roman"/>
          <a:ea typeface="+mj-ea"/>
          <a:cs typeface="Times New Roman"/>
        </a:defRPr>
      </a:lvl1pPr>
    </p:titleStyle>
    <p:bodyStyle>
      <a:lvl1pPr marL="342900" indent="-342900" algn="l" defTabSz="457200" rtl="0" eaLnBrk="1" latinLnBrk="0" hangingPunct="1">
        <a:spcBef>
          <a:spcPct val="20000"/>
        </a:spcBef>
        <a:buSzPct val="75000"/>
        <a:buFont typeface="Wingdings" charset="2"/>
        <a:buChar char="Ø"/>
        <a:defRPr sz="3200" b="1" kern="1200">
          <a:solidFill>
            <a:schemeClr val="accent5">
              <a:lumMod val="50000"/>
            </a:schemeClr>
          </a:solidFill>
          <a:latin typeface="Times New Roman"/>
          <a:ea typeface="+mn-ea"/>
          <a:cs typeface="Times New Roman"/>
        </a:defRPr>
      </a:lvl1pPr>
      <a:lvl2pPr marL="742950" indent="-285750" algn="l" defTabSz="457200" rtl="0" eaLnBrk="1" latinLnBrk="0" hangingPunct="1">
        <a:spcBef>
          <a:spcPct val="20000"/>
        </a:spcBef>
        <a:buSzPct val="75000"/>
        <a:buFont typeface="Wingdings" charset="2"/>
        <a:buChar char="Ø"/>
        <a:defRPr sz="2800" b="1" kern="1200">
          <a:solidFill>
            <a:schemeClr val="accent5">
              <a:lumMod val="50000"/>
            </a:schemeClr>
          </a:solidFill>
          <a:latin typeface="Times New Roman"/>
          <a:ea typeface="+mn-ea"/>
          <a:cs typeface="Times New Roman"/>
        </a:defRPr>
      </a:lvl2pPr>
      <a:lvl3pPr marL="1143000" indent="-228600" algn="l" defTabSz="457200" rtl="0" eaLnBrk="1" latinLnBrk="0" hangingPunct="1">
        <a:spcBef>
          <a:spcPct val="20000"/>
        </a:spcBef>
        <a:buSzPct val="75000"/>
        <a:buFont typeface="Wingdings" charset="2"/>
        <a:buChar char="Ø"/>
        <a:defRPr sz="2400" b="1" kern="1200">
          <a:solidFill>
            <a:schemeClr val="accent5">
              <a:lumMod val="50000"/>
            </a:schemeClr>
          </a:solidFill>
          <a:latin typeface="Times New Roman"/>
          <a:ea typeface="+mn-ea"/>
          <a:cs typeface="Times New Roman"/>
        </a:defRPr>
      </a:lvl3pPr>
      <a:lvl4pPr marL="1600200" indent="-228600" algn="l" defTabSz="457200" rtl="0" eaLnBrk="1" latinLnBrk="0" hangingPunct="1">
        <a:spcBef>
          <a:spcPct val="20000"/>
        </a:spcBef>
        <a:buSzPct val="75000"/>
        <a:buFont typeface="Wingdings" charset="2"/>
        <a:buChar char="Ø"/>
        <a:defRPr sz="2000" b="1" kern="1200">
          <a:solidFill>
            <a:schemeClr val="accent5">
              <a:lumMod val="50000"/>
            </a:schemeClr>
          </a:solidFill>
          <a:latin typeface="Times New Roman"/>
          <a:ea typeface="+mn-ea"/>
          <a:cs typeface="Times New Roman"/>
        </a:defRPr>
      </a:lvl4pPr>
      <a:lvl5pPr marL="2057400" indent="-228600" algn="l" defTabSz="457200" rtl="0" eaLnBrk="1" latinLnBrk="0" hangingPunct="1">
        <a:spcBef>
          <a:spcPct val="20000"/>
        </a:spcBef>
        <a:buSzPct val="75000"/>
        <a:buFont typeface="Wingdings" charset="2"/>
        <a:buChar char="Ø"/>
        <a:defRPr sz="2000" b="1" kern="1200">
          <a:solidFill>
            <a:schemeClr val="accent5">
              <a:lumMod val="50000"/>
            </a:schemeClr>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ffectLst/>
              </a:rPr>
              <a:t>Program Directors Workshop:</a:t>
            </a:r>
            <a:br>
              <a:rPr lang="en-US" dirty="0">
                <a:effectLst/>
              </a:rPr>
            </a:br>
            <a:r>
              <a:rPr lang="en-US" dirty="0">
                <a:effectLst/>
                <a:latin typeface="Times New Roman" charset="0"/>
              </a:rPr>
              <a:t>Mentoring Fellows</a:t>
            </a:r>
            <a:endParaRPr lang="en-US" dirty="0">
              <a:effectLst/>
            </a:endParaRPr>
          </a:p>
        </p:txBody>
      </p:sp>
      <p:sp>
        <p:nvSpPr>
          <p:cNvPr id="3" name="Subtitle 2"/>
          <p:cNvSpPr>
            <a:spLocks noGrp="1"/>
          </p:cNvSpPr>
          <p:nvPr>
            <p:ph type="subTitle" idx="1"/>
          </p:nvPr>
        </p:nvSpPr>
        <p:spPr/>
        <p:txBody>
          <a:bodyPr>
            <a:normAutofit/>
          </a:bodyPr>
          <a:lstStyle/>
          <a:p>
            <a:r>
              <a:rPr lang="en-US" sz="3600" dirty="0">
                <a:solidFill>
                  <a:srgbClr val="006030"/>
                </a:solidFill>
                <a:effectLst/>
              </a:rPr>
              <a:t>Gerald A Soff MD</a:t>
            </a:r>
          </a:p>
        </p:txBody>
      </p:sp>
    </p:spTree>
    <p:extLst>
      <p:ext uri="{BB962C8B-B14F-4D97-AF65-F5344CB8AC3E}">
        <p14:creationId xmlns:p14="http://schemas.microsoft.com/office/powerpoint/2010/main" val="8914380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09518"/>
            <a:ext cx="8229600" cy="718449"/>
          </a:xfrm>
        </p:spPr>
        <p:txBody>
          <a:bodyPr>
            <a:noAutofit/>
          </a:bodyPr>
          <a:lstStyle/>
          <a:p>
            <a:r>
              <a:rPr lang="en-US" sz="3200" dirty="0"/>
              <a:t>Mentor: Trainee: A Long-Term Relationship</a:t>
            </a:r>
          </a:p>
        </p:txBody>
      </p:sp>
    </p:spTree>
    <p:extLst>
      <p:ext uri="{BB962C8B-B14F-4D97-AF65-F5344CB8AC3E}">
        <p14:creationId xmlns:p14="http://schemas.microsoft.com/office/powerpoint/2010/main" val="1137693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639763"/>
          </a:xfrm>
        </p:spPr>
        <p:txBody>
          <a:bodyPr>
            <a:normAutofit fontScale="90000"/>
          </a:bodyPr>
          <a:lstStyle/>
          <a:p>
            <a:r>
              <a:rPr lang="en-US" dirty="0"/>
              <a:t>Clinical Mentoring:</a:t>
            </a:r>
          </a:p>
        </p:txBody>
      </p:sp>
      <p:sp>
        <p:nvSpPr>
          <p:cNvPr id="3" name="Content Placeholder 2"/>
          <p:cNvSpPr>
            <a:spLocks noGrp="1"/>
          </p:cNvSpPr>
          <p:nvPr>
            <p:ph idx="1"/>
          </p:nvPr>
        </p:nvSpPr>
        <p:spPr>
          <a:xfrm>
            <a:off x="457200" y="963366"/>
            <a:ext cx="8229600" cy="3029970"/>
          </a:xfrm>
        </p:spPr>
        <p:txBody>
          <a:bodyPr>
            <a:noAutofit/>
          </a:bodyPr>
          <a:lstStyle/>
          <a:p>
            <a:r>
              <a:rPr lang="en-US" sz="2400" dirty="0"/>
              <a:t>Fellowship training is not a temporary “Staffing Agency.” Dean </a:t>
            </a:r>
            <a:r>
              <a:rPr lang="en-US" sz="2400" dirty="0" err="1"/>
              <a:t>Bajorin</a:t>
            </a:r>
            <a:r>
              <a:rPr lang="en-US" sz="2400" dirty="0"/>
              <a:t> MD, (Program Director, MSKCC)</a:t>
            </a:r>
          </a:p>
          <a:p>
            <a:r>
              <a:rPr lang="en-US" sz="2400" dirty="0"/>
              <a:t>The number of patients the fellow sees in clinic should be optimal for education!</a:t>
            </a:r>
          </a:p>
          <a:p>
            <a:r>
              <a:rPr lang="en-US" sz="2400" dirty="0"/>
              <a:t>If the number of patients you ask a fellow to see in clinic is “unreasonable,” reasonable fellows will not want to ever work with you again!</a:t>
            </a:r>
          </a:p>
        </p:txBody>
      </p:sp>
    </p:spTree>
    <p:extLst>
      <p:ext uri="{BB962C8B-B14F-4D97-AF65-F5344CB8AC3E}">
        <p14:creationId xmlns:p14="http://schemas.microsoft.com/office/powerpoint/2010/main" val="368494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Clinical Mentoring (II):</a:t>
            </a:r>
          </a:p>
        </p:txBody>
      </p:sp>
      <p:sp>
        <p:nvSpPr>
          <p:cNvPr id="3" name="Content Placeholder 2"/>
          <p:cNvSpPr>
            <a:spLocks noGrp="1"/>
          </p:cNvSpPr>
          <p:nvPr>
            <p:ph idx="1"/>
          </p:nvPr>
        </p:nvSpPr>
        <p:spPr>
          <a:xfrm>
            <a:off x="457200" y="1270000"/>
            <a:ext cx="7995206" cy="4978399"/>
          </a:xfrm>
        </p:spPr>
        <p:txBody>
          <a:bodyPr>
            <a:noAutofit/>
          </a:bodyPr>
          <a:lstStyle/>
          <a:p>
            <a:r>
              <a:rPr lang="en-US" sz="2800" dirty="0"/>
              <a:t>Fellows should contribute to clinical care, but with an educational focus. </a:t>
            </a:r>
          </a:p>
          <a:p>
            <a:r>
              <a:rPr lang="en-US" sz="2800" dirty="0"/>
              <a:t>Schedule fewer patients in clinic with a fellow than on one’s own!</a:t>
            </a:r>
          </a:p>
          <a:p>
            <a:r>
              <a:rPr lang="en-US" sz="2800" dirty="0"/>
              <a:t>If fellows are too busy seeing patients, how much time and focus is left over to teach?</a:t>
            </a:r>
          </a:p>
          <a:p>
            <a:r>
              <a:rPr lang="en-US" sz="2800" dirty="0"/>
              <a:t>If we want to encourage fellows to participate in hematology, make their clinical experience interesting and educational!</a:t>
            </a:r>
          </a:p>
        </p:txBody>
      </p:sp>
    </p:spTree>
    <p:extLst>
      <p:ext uri="{BB962C8B-B14F-4D97-AF65-F5344CB8AC3E}">
        <p14:creationId xmlns:p14="http://schemas.microsoft.com/office/powerpoint/2010/main" val="2604636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Clinic Exposure: Prepare The Teaching Points Ahead Of Time!</a:t>
            </a:r>
          </a:p>
        </p:txBody>
      </p:sp>
      <p:sp>
        <p:nvSpPr>
          <p:cNvPr id="3" name="Content Placeholder 2"/>
          <p:cNvSpPr>
            <a:spLocks noGrp="1"/>
          </p:cNvSpPr>
          <p:nvPr>
            <p:ph idx="1"/>
          </p:nvPr>
        </p:nvSpPr>
        <p:spPr>
          <a:xfrm>
            <a:off x="457200" y="1535080"/>
            <a:ext cx="8229600" cy="4525963"/>
          </a:xfrm>
        </p:spPr>
        <p:txBody>
          <a:bodyPr>
            <a:noAutofit/>
          </a:bodyPr>
          <a:lstStyle/>
          <a:p>
            <a:r>
              <a:rPr lang="en-US" sz="2800" dirty="0"/>
              <a:t>We all tend to see a moderate range of diagnoses in our practices, depending on our specific areas.</a:t>
            </a:r>
          </a:p>
          <a:p>
            <a:pPr lvl="1"/>
            <a:r>
              <a:rPr lang="en-US" sz="2400" dirty="0"/>
              <a:t>Thrombosis, lymphoma, stem cell transplant, sickle cell disease, etc.</a:t>
            </a:r>
          </a:p>
          <a:p>
            <a:r>
              <a:rPr lang="en-US" sz="2800" dirty="0"/>
              <a:t>Review the upcoming cases and,</a:t>
            </a:r>
          </a:p>
          <a:p>
            <a:r>
              <a:rPr lang="en-US" sz="2800" dirty="0"/>
              <a:t>Have a repertoire of key teaching points and articles available.</a:t>
            </a:r>
          </a:p>
          <a:p>
            <a:r>
              <a:rPr lang="en-US" sz="2800" dirty="0"/>
              <a:t>When you discuss the patient, have a logical and lucid explanation for your management decisions.</a:t>
            </a:r>
          </a:p>
          <a:p>
            <a:r>
              <a:rPr lang="en-US" sz="2800" dirty="0"/>
              <a:t>“Because that’s how I’ve always done it,” doesn’t cut it.</a:t>
            </a:r>
          </a:p>
        </p:txBody>
      </p:sp>
    </p:spTree>
    <p:extLst>
      <p:ext uri="{BB962C8B-B14F-4D97-AF65-F5344CB8AC3E}">
        <p14:creationId xmlns:p14="http://schemas.microsoft.com/office/powerpoint/2010/main" val="1901433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Do You Have a Teaching Microscope in Clinic?</a:t>
            </a:r>
            <a:endParaRPr lang="en-US" b="0" dirty="0"/>
          </a:p>
        </p:txBody>
      </p:sp>
    </p:spTree>
    <p:extLst>
      <p:ext uri="{BB962C8B-B14F-4D97-AF65-F5344CB8AC3E}">
        <p14:creationId xmlns:p14="http://schemas.microsoft.com/office/powerpoint/2010/main" val="2843781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Program Directors Mentor and Oversee Mentoring Relationships!</a:t>
            </a:r>
          </a:p>
        </p:txBody>
      </p:sp>
      <p:sp>
        <p:nvSpPr>
          <p:cNvPr id="3" name="Content Placeholder 2"/>
          <p:cNvSpPr>
            <a:spLocks noGrp="1"/>
          </p:cNvSpPr>
          <p:nvPr>
            <p:ph idx="1"/>
          </p:nvPr>
        </p:nvSpPr>
        <p:spPr/>
        <p:txBody>
          <a:bodyPr>
            <a:noAutofit/>
          </a:bodyPr>
          <a:lstStyle/>
          <a:p>
            <a:r>
              <a:rPr lang="en-US" sz="2400" dirty="0"/>
              <a:t>Often, the research mentor fails in some of these roles.  </a:t>
            </a:r>
          </a:p>
          <a:p>
            <a:r>
              <a:rPr lang="en-US" sz="2400" dirty="0"/>
              <a:t>They may be brilliant scientists, or master clinicians, but they do not help the fellows in other key roles.  </a:t>
            </a:r>
          </a:p>
          <a:p>
            <a:r>
              <a:rPr lang="en-US" sz="2400" dirty="0"/>
              <a:t>As Program Directors, be particularly tuned in to the fellow who is having problems with their mentor.  </a:t>
            </a:r>
          </a:p>
          <a:p>
            <a:r>
              <a:rPr lang="en-US" sz="2400" dirty="0"/>
              <a:t>Always make sure all the fellows know that you are available to take on some of the roles of mentor.</a:t>
            </a:r>
          </a:p>
          <a:p>
            <a:r>
              <a:rPr lang="en-US" sz="2400" dirty="0"/>
              <a:t>Common areas of mentor failure:</a:t>
            </a:r>
          </a:p>
          <a:p>
            <a:pPr lvl="1"/>
            <a:r>
              <a:rPr lang="en-US" sz="2000" dirty="0"/>
              <a:t>Job quest!</a:t>
            </a:r>
          </a:p>
          <a:p>
            <a:pPr lvl="1"/>
            <a:r>
              <a:rPr lang="en-US" sz="2000" dirty="0"/>
              <a:t>Fellow changes career goals!</a:t>
            </a:r>
          </a:p>
          <a:p>
            <a:pPr lvl="1"/>
            <a:endParaRPr lang="en-US" sz="2000" dirty="0"/>
          </a:p>
        </p:txBody>
      </p:sp>
    </p:spTree>
    <p:extLst>
      <p:ext uri="{BB962C8B-B14F-4D97-AF65-F5344CB8AC3E}">
        <p14:creationId xmlns:p14="http://schemas.microsoft.com/office/powerpoint/2010/main" val="18892642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Are You Prepared To Be A Mentor?</a:t>
            </a:r>
          </a:p>
        </p:txBody>
      </p:sp>
    </p:spTree>
    <p:extLst>
      <p:ext uri="{BB962C8B-B14F-4D97-AF65-F5344CB8AC3E}">
        <p14:creationId xmlns:p14="http://schemas.microsoft.com/office/powerpoint/2010/main" val="41182443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6514" y="364946"/>
            <a:ext cx="7686886" cy="1143000"/>
          </a:xfrm>
        </p:spPr>
        <p:txBody>
          <a:bodyPr>
            <a:normAutofit fontScale="90000"/>
          </a:bodyPr>
          <a:lstStyle/>
          <a:p>
            <a:r>
              <a:rPr lang="en-US" dirty="0"/>
              <a:t>Fellow Approaches Potential Mentor</a:t>
            </a:r>
          </a:p>
        </p:txBody>
      </p:sp>
      <p:sp>
        <p:nvSpPr>
          <p:cNvPr id="3" name="Content Placeholder 2"/>
          <p:cNvSpPr>
            <a:spLocks noGrp="1"/>
          </p:cNvSpPr>
          <p:nvPr>
            <p:ph idx="1"/>
          </p:nvPr>
        </p:nvSpPr>
        <p:spPr>
          <a:xfrm>
            <a:off x="777523" y="1507947"/>
            <a:ext cx="7375877" cy="4207054"/>
          </a:xfrm>
        </p:spPr>
        <p:txBody>
          <a:bodyPr/>
          <a:lstStyle/>
          <a:p>
            <a:r>
              <a:rPr lang="en-US" dirty="0"/>
              <a:t>“Hello!  Dr. Green.  I enjoyed working with you in clinic.  I am in the process of talking with several faculty members about their research.  Can you tell me a little about what you are working on?”</a:t>
            </a:r>
          </a:p>
          <a:p>
            <a:r>
              <a:rPr lang="en-US" dirty="0"/>
              <a:t>How do you respond?</a:t>
            </a:r>
          </a:p>
        </p:txBody>
      </p:sp>
    </p:spTree>
    <p:extLst>
      <p:ext uri="{BB962C8B-B14F-4D97-AF65-F5344CB8AC3E}">
        <p14:creationId xmlns:p14="http://schemas.microsoft.com/office/powerpoint/2010/main" val="11712911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83570"/>
          </a:xfrm>
        </p:spPr>
        <p:txBody>
          <a:bodyPr/>
          <a:lstStyle/>
          <a:p>
            <a:r>
              <a:rPr lang="en-US" dirty="0"/>
              <a:t>Responses:</a:t>
            </a:r>
          </a:p>
        </p:txBody>
      </p:sp>
      <p:sp>
        <p:nvSpPr>
          <p:cNvPr id="3" name="Content Placeholder 2"/>
          <p:cNvSpPr>
            <a:spLocks noGrp="1"/>
          </p:cNvSpPr>
          <p:nvPr>
            <p:ph idx="1"/>
          </p:nvPr>
        </p:nvSpPr>
        <p:spPr>
          <a:xfrm>
            <a:off x="457200" y="1263065"/>
            <a:ext cx="8229600" cy="4525963"/>
          </a:xfrm>
        </p:spPr>
        <p:txBody>
          <a:bodyPr>
            <a:noAutofit/>
          </a:bodyPr>
          <a:lstStyle/>
          <a:p>
            <a:r>
              <a:rPr lang="en-US" dirty="0"/>
              <a:t>1.  “Nice to hear from you.  (A good start!), I am working on </a:t>
            </a:r>
            <a:r>
              <a:rPr lang="is-IS" dirty="0"/>
              <a:t>….”</a:t>
            </a:r>
          </a:p>
          <a:p>
            <a:pPr lvl="1"/>
            <a:r>
              <a:rPr lang="is-IS" dirty="0"/>
              <a:t>Not a good followup!</a:t>
            </a:r>
          </a:p>
          <a:p>
            <a:r>
              <a:rPr lang="is-IS" dirty="0"/>
              <a:t>2. “</a:t>
            </a:r>
            <a:r>
              <a:rPr lang="en-US" dirty="0"/>
              <a:t>Nice to hear from you.  I am happy to tell you about the research opportunities in my group.  But first I’d like to learn more about you and your interests and career plans!  I’d like to help you find a project that most meets your needs.” </a:t>
            </a:r>
          </a:p>
        </p:txBody>
      </p:sp>
    </p:spTree>
    <p:extLst>
      <p:ext uri="{BB962C8B-B14F-4D97-AF65-F5344CB8AC3E}">
        <p14:creationId xmlns:p14="http://schemas.microsoft.com/office/powerpoint/2010/main" val="2738441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814" y="274638"/>
            <a:ext cx="9117543" cy="523088"/>
          </a:xfrm>
        </p:spPr>
        <p:txBody>
          <a:bodyPr>
            <a:noAutofit/>
          </a:bodyPr>
          <a:lstStyle/>
          <a:p>
            <a:r>
              <a:rPr lang="en-US" sz="3200" dirty="0"/>
              <a:t>First, Identify Fellow’s Goals.</a:t>
            </a:r>
          </a:p>
        </p:txBody>
      </p:sp>
      <p:sp>
        <p:nvSpPr>
          <p:cNvPr id="3" name="Content Placeholder 2"/>
          <p:cNvSpPr>
            <a:spLocks noGrp="1"/>
          </p:cNvSpPr>
          <p:nvPr>
            <p:ph idx="1"/>
          </p:nvPr>
        </p:nvSpPr>
        <p:spPr>
          <a:xfrm>
            <a:off x="310668" y="1014116"/>
            <a:ext cx="8229600" cy="2404709"/>
          </a:xfrm>
        </p:spPr>
        <p:txBody>
          <a:bodyPr>
            <a:noAutofit/>
          </a:bodyPr>
          <a:lstStyle/>
          <a:p>
            <a:r>
              <a:rPr lang="en-US" sz="2400" dirty="0"/>
              <a:t>Identify fellow’s goals as the initial stage of the process. </a:t>
            </a:r>
          </a:p>
          <a:p>
            <a:r>
              <a:rPr lang="en-US" sz="2400" dirty="0"/>
              <a:t>Goal is not to train “mini-me.”</a:t>
            </a:r>
          </a:p>
          <a:p>
            <a:r>
              <a:rPr lang="en-US" sz="2400" dirty="0"/>
              <a:t>Too often faculty train fellows to do what the mentor “needs,” not what is the best interests of helping the fellow achieve their goals. </a:t>
            </a:r>
          </a:p>
        </p:txBody>
      </p:sp>
    </p:spTree>
    <p:extLst>
      <p:ext uri="{BB962C8B-B14F-4D97-AF65-F5344CB8AC3E}">
        <p14:creationId xmlns:p14="http://schemas.microsoft.com/office/powerpoint/2010/main" val="1487491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“Casual Conversation” at AACR</a:t>
            </a:r>
          </a:p>
        </p:txBody>
      </p:sp>
      <p:pic>
        <p:nvPicPr>
          <p:cNvPr id="8" name="Picture 7" descr="image-01-lar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7601" y="2574925"/>
            <a:ext cx="2504916" cy="2362200"/>
          </a:xfrm>
          <a:prstGeom prst="rect">
            <a:avLst/>
          </a:prstGeom>
        </p:spPr>
      </p:pic>
      <p:pic>
        <p:nvPicPr>
          <p:cNvPr id="9" name="Picture 8" descr="2015-12-05-17.27.40.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8700" y="2451100"/>
            <a:ext cx="3314700" cy="2486025"/>
          </a:xfrm>
          <a:prstGeom prst="rect">
            <a:avLst/>
          </a:prstGeom>
        </p:spPr>
      </p:pic>
    </p:spTree>
    <p:extLst>
      <p:ext uri="{BB962C8B-B14F-4D97-AF65-F5344CB8AC3E}">
        <p14:creationId xmlns:p14="http://schemas.microsoft.com/office/powerpoint/2010/main" val="258786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1908" y="291986"/>
            <a:ext cx="8531158" cy="1009801"/>
          </a:xfrm>
        </p:spPr>
        <p:txBody>
          <a:bodyPr>
            <a:noAutofit/>
          </a:bodyPr>
          <a:lstStyle/>
          <a:p>
            <a:r>
              <a:rPr lang="en-US" dirty="0"/>
              <a:t>“Raise The Child You Have, Not The One You Want!” (Book title by Nancy Rose).  </a:t>
            </a:r>
          </a:p>
        </p:txBody>
      </p:sp>
    </p:spTree>
    <p:extLst>
      <p:ext uri="{BB962C8B-B14F-4D97-AF65-F5344CB8AC3E}">
        <p14:creationId xmlns:p14="http://schemas.microsoft.com/office/powerpoint/2010/main" val="3093338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Identify Potential Projects On An Ongoing Basis!</a:t>
            </a:r>
          </a:p>
        </p:txBody>
      </p:sp>
      <p:pic>
        <p:nvPicPr>
          <p:cNvPr id="6" name="Picture 5" descr="158319-636456674755623334-16x9.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873" y="1985499"/>
            <a:ext cx="6753949" cy="3799096"/>
          </a:xfrm>
          <a:prstGeom prst="rect">
            <a:avLst/>
          </a:prstGeom>
        </p:spPr>
      </p:pic>
    </p:spTree>
    <p:extLst>
      <p:ext uri="{BB962C8B-B14F-4D97-AF65-F5344CB8AC3E}">
        <p14:creationId xmlns:p14="http://schemas.microsoft.com/office/powerpoint/2010/main" val="9947515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01317"/>
          </a:xfrm>
        </p:spPr>
        <p:txBody>
          <a:bodyPr>
            <a:normAutofit fontScale="90000"/>
          </a:bodyPr>
          <a:lstStyle/>
          <a:p>
            <a:r>
              <a:rPr lang="en-US" dirty="0"/>
              <a:t>Needs of the Fellow Come First!</a:t>
            </a:r>
          </a:p>
        </p:txBody>
      </p:sp>
      <p:sp>
        <p:nvSpPr>
          <p:cNvPr id="3" name="Content Placeholder 2"/>
          <p:cNvSpPr>
            <a:spLocks noGrp="1"/>
          </p:cNvSpPr>
          <p:nvPr>
            <p:ph idx="1"/>
          </p:nvPr>
        </p:nvSpPr>
        <p:spPr>
          <a:xfrm>
            <a:off x="355012" y="967598"/>
            <a:ext cx="8476950" cy="2968887"/>
          </a:xfrm>
        </p:spPr>
        <p:txBody>
          <a:bodyPr>
            <a:normAutofit/>
          </a:bodyPr>
          <a:lstStyle/>
          <a:p>
            <a:r>
              <a:rPr lang="en-US" sz="2800" dirty="0"/>
              <a:t>Clinical/Clinical Research/Laboratory Research.</a:t>
            </a:r>
          </a:p>
          <a:p>
            <a:r>
              <a:rPr lang="en-US" sz="2800" dirty="0"/>
              <a:t>Different people have different goals.</a:t>
            </a:r>
          </a:p>
          <a:p>
            <a:r>
              <a:rPr lang="en-US" sz="2800" dirty="0"/>
              <a:t>Other important considerations:</a:t>
            </a:r>
          </a:p>
          <a:p>
            <a:pPr lvl="1"/>
            <a:r>
              <a:rPr lang="en-US" sz="2400" dirty="0"/>
              <a:t>Geography, lifestyle.</a:t>
            </a:r>
          </a:p>
          <a:p>
            <a:pPr lvl="1"/>
            <a:r>
              <a:rPr lang="en-US" sz="2400" dirty="0"/>
              <a:t>Get to know the life goals of the trainee.  </a:t>
            </a:r>
          </a:p>
          <a:p>
            <a:pPr lvl="1"/>
            <a:r>
              <a:rPr lang="en-US" sz="2400" dirty="0"/>
              <a:t>Do not project your value system onto fellow!</a:t>
            </a:r>
          </a:p>
        </p:txBody>
      </p:sp>
    </p:spTree>
    <p:extLst>
      <p:ext uri="{BB962C8B-B14F-4D97-AF65-F5344CB8AC3E}">
        <p14:creationId xmlns:p14="http://schemas.microsoft.com/office/powerpoint/2010/main" val="1112722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Developing Research Project, Typically in Year 1</a:t>
            </a:r>
          </a:p>
        </p:txBody>
      </p:sp>
      <p:sp>
        <p:nvSpPr>
          <p:cNvPr id="3" name="Content Placeholder 2"/>
          <p:cNvSpPr>
            <a:spLocks noGrp="1"/>
          </p:cNvSpPr>
          <p:nvPr>
            <p:ph idx="1"/>
          </p:nvPr>
        </p:nvSpPr>
        <p:spPr/>
        <p:txBody>
          <a:bodyPr>
            <a:noAutofit/>
          </a:bodyPr>
          <a:lstStyle/>
          <a:p>
            <a:r>
              <a:rPr lang="en-US" sz="2800" dirty="0"/>
              <a:t>Goals</a:t>
            </a:r>
          </a:p>
          <a:p>
            <a:r>
              <a:rPr lang="en-US" sz="2800" dirty="0"/>
              <a:t>Approach</a:t>
            </a:r>
          </a:p>
          <a:p>
            <a:r>
              <a:rPr lang="en-US" sz="2800" dirty="0"/>
              <a:t>Time-table </a:t>
            </a:r>
          </a:p>
          <a:p>
            <a:r>
              <a:rPr lang="en-US" sz="2800" dirty="0"/>
              <a:t>When fellows have planned and prepared their research before the beginning of year 2, they are optimally productive.  This is true for clinical and laboratory.</a:t>
            </a:r>
          </a:p>
        </p:txBody>
      </p:sp>
    </p:spTree>
    <p:extLst>
      <p:ext uri="{BB962C8B-B14F-4D97-AF65-F5344CB8AC3E}">
        <p14:creationId xmlns:p14="http://schemas.microsoft.com/office/powerpoint/2010/main" val="2325527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8638"/>
            <a:ext cx="8229600" cy="1173162"/>
          </a:xfrm>
        </p:spPr>
        <p:txBody>
          <a:bodyPr>
            <a:noAutofit/>
          </a:bodyPr>
          <a:lstStyle/>
          <a:p>
            <a:r>
              <a:rPr lang="en-US" sz="3200" dirty="0"/>
              <a:t>Provide Practical Advice and Help Map Out Realistic Expectations. </a:t>
            </a:r>
          </a:p>
        </p:txBody>
      </p:sp>
      <p:sp>
        <p:nvSpPr>
          <p:cNvPr id="3" name="Content Placeholder 2"/>
          <p:cNvSpPr>
            <a:spLocks noGrp="1"/>
          </p:cNvSpPr>
          <p:nvPr>
            <p:ph idx="1"/>
          </p:nvPr>
        </p:nvSpPr>
        <p:spPr>
          <a:xfrm>
            <a:off x="624608" y="1504481"/>
            <a:ext cx="7874244" cy="1625600"/>
          </a:xfrm>
        </p:spPr>
        <p:txBody>
          <a:bodyPr>
            <a:normAutofit/>
          </a:bodyPr>
          <a:lstStyle/>
          <a:p>
            <a:r>
              <a:rPr lang="en-US" sz="2800" dirty="0"/>
              <a:t>In general, the simpler the better.  Fellows tend to have very unrealistic expectations of what they can achieve.  </a:t>
            </a:r>
          </a:p>
          <a:p>
            <a:endParaRPr lang="en-US" sz="2800" dirty="0"/>
          </a:p>
        </p:txBody>
      </p:sp>
    </p:spTree>
    <p:extLst>
      <p:ext uri="{BB962C8B-B14F-4D97-AF65-F5344CB8AC3E}">
        <p14:creationId xmlns:p14="http://schemas.microsoft.com/office/powerpoint/2010/main" val="413771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Mouse Trap!</a:t>
            </a:r>
          </a:p>
        </p:txBody>
      </p:sp>
    </p:spTree>
    <p:extLst>
      <p:ext uri="{BB962C8B-B14F-4D97-AF65-F5344CB8AC3E}">
        <p14:creationId xmlns:p14="http://schemas.microsoft.com/office/powerpoint/2010/main" val="12946301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For A Clinical Study</a:t>
            </a:r>
          </a:p>
        </p:txBody>
      </p:sp>
      <p:sp>
        <p:nvSpPr>
          <p:cNvPr id="3" name="Content Placeholder 2"/>
          <p:cNvSpPr>
            <a:spLocks noGrp="1"/>
          </p:cNvSpPr>
          <p:nvPr>
            <p:ph idx="1"/>
          </p:nvPr>
        </p:nvSpPr>
        <p:spPr/>
        <p:txBody>
          <a:bodyPr>
            <a:noAutofit/>
          </a:bodyPr>
          <a:lstStyle/>
          <a:p>
            <a:r>
              <a:rPr lang="en-US" sz="2400" dirty="0"/>
              <a:t>Write the protocol</a:t>
            </a:r>
          </a:p>
          <a:p>
            <a:r>
              <a:rPr lang="en-US" sz="2400" dirty="0"/>
              <a:t>Obtain IRB approval (assuming funding not necessary)</a:t>
            </a:r>
          </a:p>
          <a:p>
            <a:r>
              <a:rPr lang="en-US" sz="2400" dirty="0"/>
              <a:t>Enroll patients,</a:t>
            </a:r>
          </a:p>
          <a:p>
            <a:r>
              <a:rPr lang="en-US" sz="2400" dirty="0"/>
              <a:t>Treat and follow patients,</a:t>
            </a:r>
          </a:p>
          <a:p>
            <a:r>
              <a:rPr lang="en-US" sz="2400" dirty="0"/>
              <a:t> (Last IN/Last Out)</a:t>
            </a:r>
          </a:p>
          <a:p>
            <a:r>
              <a:rPr lang="en-US" sz="2400" dirty="0"/>
              <a:t>Analyze data</a:t>
            </a:r>
          </a:p>
          <a:p>
            <a:r>
              <a:rPr lang="en-US" sz="2400" dirty="0"/>
              <a:t>Write up/present</a:t>
            </a:r>
          </a:p>
          <a:p>
            <a:r>
              <a:rPr lang="en-US" sz="2400" dirty="0"/>
              <a:t>NEVER GOING TO HAPPEN DURING FELLOWSHIP!</a:t>
            </a:r>
          </a:p>
          <a:p>
            <a:endParaRPr lang="en-US" sz="2400" dirty="0"/>
          </a:p>
        </p:txBody>
      </p:sp>
    </p:spTree>
    <p:extLst>
      <p:ext uri="{BB962C8B-B14F-4D97-AF65-F5344CB8AC3E}">
        <p14:creationId xmlns:p14="http://schemas.microsoft.com/office/powerpoint/2010/main" val="38888328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4625"/>
          </a:xfrm>
        </p:spPr>
        <p:txBody>
          <a:bodyPr>
            <a:normAutofit fontScale="90000"/>
          </a:bodyPr>
          <a:lstStyle/>
          <a:p>
            <a:r>
              <a:rPr lang="en-US" dirty="0"/>
              <a:t>Time Frame</a:t>
            </a:r>
          </a:p>
        </p:txBody>
      </p:sp>
      <p:sp>
        <p:nvSpPr>
          <p:cNvPr id="3" name="Content Placeholder 2"/>
          <p:cNvSpPr>
            <a:spLocks noGrp="1"/>
          </p:cNvSpPr>
          <p:nvPr>
            <p:ph idx="1"/>
          </p:nvPr>
        </p:nvSpPr>
        <p:spPr>
          <a:xfrm>
            <a:off x="424637" y="1379985"/>
            <a:ext cx="5078916" cy="4896852"/>
          </a:xfrm>
        </p:spPr>
        <p:txBody>
          <a:bodyPr>
            <a:noAutofit/>
          </a:bodyPr>
          <a:lstStyle/>
          <a:p>
            <a:r>
              <a:rPr lang="en-US" sz="2400" dirty="0"/>
              <a:t>Most fellows plan on finishing in 3 years.  </a:t>
            </a:r>
          </a:p>
          <a:p>
            <a:r>
              <a:rPr lang="en-US" sz="2400" dirty="0"/>
              <a:t>Research starts in July of year 2 and most fellows will be starting the job quest in first half of year 3!</a:t>
            </a:r>
          </a:p>
          <a:p>
            <a:r>
              <a:rPr lang="en-US" sz="2400" dirty="0"/>
              <a:t>They really only have about 14-16 months of research time before they begin their job quest!</a:t>
            </a:r>
          </a:p>
          <a:p>
            <a:r>
              <a:rPr lang="en-US" sz="2400" dirty="0"/>
              <a:t>Make sure they are ready to leave the nest!</a:t>
            </a:r>
          </a:p>
        </p:txBody>
      </p:sp>
    </p:spTree>
    <p:extLst>
      <p:ext uri="{BB962C8B-B14F-4D97-AF65-F5344CB8AC3E}">
        <p14:creationId xmlns:p14="http://schemas.microsoft.com/office/powerpoint/2010/main" val="4724004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1985"/>
            <a:ext cx="8229600" cy="703797"/>
          </a:xfrm>
        </p:spPr>
        <p:txBody>
          <a:bodyPr>
            <a:normAutofit fontScale="90000"/>
          </a:bodyPr>
          <a:lstStyle/>
          <a:p>
            <a:r>
              <a:rPr lang="en-US" dirty="0"/>
              <a:t>Avoid The Crash And Burn!</a:t>
            </a:r>
          </a:p>
        </p:txBody>
      </p:sp>
    </p:spTree>
    <p:extLst>
      <p:ext uri="{BB962C8B-B14F-4D97-AF65-F5344CB8AC3E}">
        <p14:creationId xmlns:p14="http://schemas.microsoft.com/office/powerpoint/2010/main" val="1567523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9052" y="274638"/>
            <a:ext cx="7777747" cy="995211"/>
          </a:xfrm>
        </p:spPr>
        <p:txBody>
          <a:bodyPr>
            <a:noAutofit/>
          </a:bodyPr>
          <a:lstStyle/>
          <a:p>
            <a:r>
              <a:rPr lang="en-US" sz="3600" dirty="0"/>
              <a:t>How To Help Your Fellow Be Productive In &lt;2 Years?</a:t>
            </a:r>
          </a:p>
        </p:txBody>
      </p:sp>
      <p:sp>
        <p:nvSpPr>
          <p:cNvPr id="3" name="Content Placeholder 2"/>
          <p:cNvSpPr>
            <a:spLocks noGrp="1"/>
          </p:cNvSpPr>
          <p:nvPr>
            <p:ph idx="1"/>
          </p:nvPr>
        </p:nvSpPr>
        <p:spPr>
          <a:xfrm>
            <a:off x="309345" y="1417638"/>
            <a:ext cx="8596541" cy="5110690"/>
          </a:xfrm>
        </p:spPr>
        <p:txBody>
          <a:bodyPr>
            <a:noAutofit/>
          </a:bodyPr>
          <a:lstStyle/>
          <a:p>
            <a:r>
              <a:rPr lang="en-US" sz="2400" dirty="0"/>
              <a:t>One day, </a:t>
            </a:r>
            <a:r>
              <a:rPr lang="en-US" sz="2400" dirty="0" err="1"/>
              <a:t>Honi</a:t>
            </a:r>
            <a:r>
              <a:rPr lang="en-US" sz="2400" dirty="0"/>
              <a:t>, “The Wise One” was walking on the road and saw a man planting a carob tree. </a:t>
            </a:r>
          </a:p>
          <a:p>
            <a:r>
              <a:rPr lang="en-US" sz="2400" dirty="0" err="1"/>
              <a:t>Honi</a:t>
            </a:r>
            <a:r>
              <a:rPr lang="en-US" sz="2400" dirty="0"/>
              <a:t> asked the man, “How long will it take for this tree to bear fruit?”</a:t>
            </a:r>
          </a:p>
          <a:p>
            <a:r>
              <a:rPr lang="en-US" sz="2400" dirty="0"/>
              <a:t>The man replied, “Seventy years.”</a:t>
            </a:r>
          </a:p>
          <a:p>
            <a:r>
              <a:rPr lang="en-US" sz="2400" dirty="0" err="1"/>
              <a:t>Honi</a:t>
            </a:r>
            <a:r>
              <a:rPr lang="en-US" sz="2400" dirty="0"/>
              <a:t> then asked the man, “And do you think you will live another seventy years and eat the fruit of this tree?”</a:t>
            </a:r>
          </a:p>
          <a:p>
            <a:r>
              <a:rPr lang="en-US" sz="2400" dirty="0"/>
              <a:t>The man answered, “Perhaps not. However, when I was born into this world, I found many carob trees planted by my father and grandfather. Just as they planted trees for me, I am planting trees for my children and grandchildren so they will be able to eat the fruit of these trees.”</a:t>
            </a:r>
          </a:p>
          <a:p>
            <a:pPr lvl="1"/>
            <a:r>
              <a:rPr lang="en-US" sz="2000" dirty="0"/>
              <a:t>Talmud </a:t>
            </a:r>
            <a:r>
              <a:rPr lang="en-US" sz="2000" dirty="0" err="1"/>
              <a:t>Taanit</a:t>
            </a:r>
            <a:r>
              <a:rPr lang="en-US" sz="2000" dirty="0"/>
              <a:t> 19a.</a:t>
            </a:r>
          </a:p>
        </p:txBody>
      </p:sp>
    </p:spTree>
    <p:extLst>
      <p:ext uri="{BB962C8B-B14F-4D97-AF65-F5344CB8AC3E}">
        <p14:creationId xmlns:p14="http://schemas.microsoft.com/office/powerpoint/2010/main" val="42139944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Mentor: “A wise and trusted counselor or teacher” </a:t>
            </a:r>
          </a:p>
        </p:txBody>
      </p:sp>
      <p:sp>
        <p:nvSpPr>
          <p:cNvPr id="3" name="Content Placeholder 2"/>
          <p:cNvSpPr>
            <a:spLocks noGrp="1"/>
          </p:cNvSpPr>
          <p:nvPr>
            <p:ph idx="1"/>
          </p:nvPr>
        </p:nvSpPr>
        <p:spPr>
          <a:xfrm>
            <a:off x="726611" y="2177446"/>
            <a:ext cx="4467689" cy="2661253"/>
          </a:xfrm>
        </p:spPr>
        <p:txBody>
          <a:bodyPr/>
          <a:lstStyle/>
          <a:p>
            <a:pPr marL="0" indent="0">
              <a:buNone/>
            </a:pPr>
            <a:r>
              <a:rPr lang="en-US" dirty="0">
                <a:solidFill>
                  <a:schemeClr val="accent5">
                    <a:lumMod val="75000"/>
                  </a:schemeClr>
                </a:solidFill>
              </a:rPr>
              <a:t>Mentor in Homers’ </a:t>
            </a:r>
            <a:r>
              <a:rPr lang="en-US" i="1" dirty="0">
                <a:solidFill>
                  <a:schemeClr val="accent5">
                    <a:lumMod val="75000"/>
                  </a:schemeClr>
                </a:solidFill>
              </a:rPr>
              <a:t>Odyssey </a:t>
            </a:r>
            <a:r>
              <a:rPr lang="en-US" dirty="0">
                <a:solidFill>
                  <a:schemeClr val="accent5">
                    <a:lumMod val="75000"/>
                  </a:schemeClr>
                </a:solidFill>
              </a:rPr>
              <a:t>educated and shaped the ethical character of </a:t>
            </a:r>
            <a:r>
              <a:rPr lang="en-US" dirty="0" err="1">
                <a:solidFill>
                  <a:schemeClr val="accent5">
                    <a:lumMod val="75000"/>
                  </a:schemeClr>
                </a:solidFill>
              </a:rPr>
              <a:t>Ulysses’s</a:t>
            </a:r>
            <a:r>
              <a:rPr lang="en-US" dirty="0">
                <a:solidFill>
                  <a:schemeClr val="accent5">
                    <a:lumMod val="75000"/>
                  </a:schemeClr>
                </a:solidFill>
              </a:rPr>
              <a:t> son.</a:t>
            </a:r>
          </a:p>
        </p:txBody>
      </p:sp>
    </p:spTree>
    <p:extLst>
      <p:ext uri="{BB962C8B-B14F-4D97-AF65-F5344CB8AC3E}">
        <p14:creationId xmlns:p14="http://schemas.microsoft.com/office/powerpoint/2010/main" val="32002273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Solve?</a:t>
            </a:r>
          </a:p>
        </p:txBody>
      </p:sp>
      <p:sp>
        <p:nvSpPr>
          <p:cNvPr id="3" name="Content Placeholder 2"/>
          <p:cNvSpPr>
            <a:spLocks noGrp="1"/>
          </p:cNvSpPr>
          <p:nvPr>
            <p:ph idx="1"/>
          </p:nvPr>
        </p:nvSpPr>
        <p:spPr>
          <a:xfrm>
            <a:off x="781504" y="1417638"/>
            <a:ext cx="7905296" cy="4277895"/>
          </a:xfrm>
        </p:spPr>
        <p:txBody>
          <a:bodyPr>
            <a:normAutofit/>
          </a:bodyPr>
          <a:lstStyle/>
          <a:p>
            <a:r>
              <a:rPr lang="en-US" sz="2800" dirty="0"/>
              <a:t>Have fellow work on several projects.  </a:t>
            </a:r>
          </a:p>
          <a:p>
            <a:r>
              <a:rPr lang="en-US" sz="2800" dirty="0"/>
              <a:t>“Plant, cultivate, and pick fruit.”</a:t>
            </a:r>
          </a:p>
          <a:p>
            <a:r>
              <a:rPr lang="en-US" sz="2800" dirty="0"/>
              <a:t>Design, write, and open.</a:t>
            </a:r>
          </a:p>
          <a:p>
            <a:r>
              <a:rPr lang="en-US" sz="2800" dirty="0"/>
              <a:t>Enroll and treat patients.</a:t>
            </a:r>
          </a:p>
          <a:p>
            <a:r>
              <a:rPr lang="en-US" sz="2800" dirty="0"/>
              <a:t>Analyze, write up results, and present!</a:t>
            </a:r>
          </a:p>
          <a:p>
            <a:r>
              <a:rPr lang="en-US" sz="2800" dirty="0"/>
              <a:t>BUT NOT ALL ON ONE STUDY!</a:t>
            </a:r>
          </a:p>
        </p:txBody>
      </p:sp>
    </p:spTree>
    <p:extLst>
      <p:ext uri="{BB962C8B-B14F-4D97-AF65-F5344CB8AC3E}">
        <p14:creationId xmlns:p14="http://schemas.microsoft.com/office/powerpoint/2010/main" val="2739702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Carob Trees!</a:t>
            </a:r>
          </a:p>
        </p:txBody>
      </p:sp>
    </p:spTree>
    <p:extLst>
      <p:ext uri="{BB962C8B-B14F-4D97-AF65-F5344CB8AC3E}">
        <p14:creationId xmlns:p14="http://schemas.microsoft.com/office/powerpoint/2010/main" val="156608708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A5C97-1831-47DF-A61B-DE398CF72130}"/>
              </a:ext>
            </a:extLst>
          </p:cNvPr>
          <p:cNvSpPr>
            <a:spLocks noGrp="1"/>
          </p:cNvSpPr>
          <p:nvPr>
            <p:ph type="title"/>
          </p:nvPr>
        </p:nvSpPr>
        <p:spPr/>
        <p:txBody>
          <a:bodyPr>
            <a:normAutofit fontScale="90000"/>
          </a:bodyPr>
          <a:lstStyle/>
          <a:p>
            <a:r>
              <a:rPr lang="en-US" dirty="0"/>
              <a:t>Transition from Trainee to Faculty</a:t>
            </a:r>
          </a:p>
        </p:txBody>
      </p:sp>
      <p:sp>
        <p:nvSpPr>
          <p:cNvPr id="3" name="Content Placeholder 2">
            <a:extLst>
              <a:ext uri="{FF2B5EF4-FFF2-40B4-BE49-F238E27FC236}">
                <a16:creationId xmlns:a16="http://schemas.microsoft.com/office/drawing/2014/main" id="{EE0A2D92-DEE9-4197-BAA9-5B73EB2F024D}"/>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37129179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33547"/>
          </a:xfrm>
        </p:spPr>
        <p:txBody>
          <a:bodyPr>
            <a:noAutofit/>
          </a:bodyPr>
          <a:lstStyle/>
          <a:p>
            <a:r>
              <a:rPr lang="en-US" sz="3600" dirty="0"/>
              <a:t>Identifying Job Prospects Should Be A Partnership with Fellow and Mentor</a:t>
            </a:r>
          </a:p>
        </p:txBody>
      </p:sp>
      <p:sp>
        <p:nvSpPr>
          <p:cNvPr id="3" name="Content Placeholder 2"/>
          <p:cNvSpPr>
            <a:spLocks noGrp="1"/>
          </p:cNvSpPr>
          <p:nvPr>
            <p:ph idx="1"/>
          </p:nvPr>
        </p:nvSpPr>
        <p:spPr>
          <a:xfrm>
            <a:off x="553834" y="1626546"/>
            <a:ext cx="8229600" cy="4525963"/>
          </a:xfrm>
        </p:spPr>
        <p:txBody>
          <a:bodyPr/>
          <a:lstStyle/>
          <a:p>
            <a:r>
              <a:rPr lang="en-US" dirty="0"/>
              <a:t>Should be ongoing discussion, starting in year 2.</a:t>
            </a:r>
          </a:p>
          <a:p>
            <a:r>
              <a:rPr lang="en-US" dirty="0"/>
              <a:t>Identify opportunities on an ongoing basis.  </a:t>
            </a:r>
          </a:p>
          <a:p>
            <a:pPr lvl="1"/>
            <a:r>
              <a:rPr lang="en-US" dirty="0"/>
              <a:t>Geography, if necessary.  </a:t>
            </a:r>
          </a:p>
          <a:p>
            <a:pPr lvl="1"/>
            <a:r>
              <a:rPr lang="en-US" dirty="0"/>
              <a:t>Type of job.</a:t>
            </a:r>
          </a:p>
          <a:p>
            <a:r>
              <a:rPr lang="en-US" dirty="0"/>
              <a:t>Tell colleagues you will have a trainee available in 18 months!</a:t>
            </a:r>
          </a:p>
          <a:p>
            <a:endParaRPr lang="en-US" dirty="0"/>
          </a:p>
          <a:p>
            <a:endParaRPr lang="en-US" dirty="0"/>
          </a:p>
        </p:txBody>
      </p:sp>
    </p:spTree>
    <p:extLst>
      <p:ext uri="{BB962C8B-B14F-4D97-AF65-F5344CB8AC3E}">
        <p14:creationId xmlns:p14="http://schemas.microsoft.com/office/powerpoint/2010/main" val="3831195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Initial Contact</a:t>
            </a:r>
          </a:p>
        </p:txBody>
      </p:sp>
      <p:sp>
        <p:nvSpPr>
          <p:cNvPr id="3" name="Content Placeholder 2"/>
          <p:cNvSpPr>
            <a:spLocks noGrp="1"/>
          </p:cNvSpPr>
          <p:nvPr>
            <p:ph idx="1"/>
          </p:nvPr>
        </p:nvSpPr>
        <p:spPr/>
        <p:txBody>
          <a:bodyPr/>
          <a:lstStyle/>
          <a:p>
            <a:r>
              <a:rPr lang="en-US" dirty="0"/>
              <a:t>Mentor or a surrogate should reach out to the potential employer!</a:t>
            </a:r>
          </a:p>
          <a:p>
            <a:r>
              <a:rPr lang="en-US" dirty="0"/>
              <a:t>If the fellow reaches out on their own, it may be considered a vote of no confidence.  </a:t>
            </a:r>
          </a:p>
          <a:p>
            <a:r>
              <a:rPr lang="en-US" dirty="0"/>
              <a:t>As Program Directors, offer to help.</a:t>
            </a:r>
          </a:p>
          <a:p>
            <a:endParaRPr lang="en-US" dirty="0"/>
          </a:p>
        </p:txBody>
      </p:sp>
    </p:spTree>
    <p:extLst>
      <p:ext uri="{BB962C8B-B14F-4D97-AF65-F5344CB8AC3E}">
        <p14:creationId xmlns:p14="http://schemas.microsoft.com/office/powerpoint/2010/main" val="42748502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Prepare the Fellow</a:t>
            </a:r>
          </a:p>
        </p:txBody>
      </p:sp>
      <p:sp>
        <p:nvSpPr>
          <p:cNvPr id="3" name="Content Placeholder 2"/>
          <p:cNvSpPr>
            <a:spLocks noGrp="1"/>
          </p:cNvSpPr>
          <p:nvPr>
            <p:ph idx="1"/>
          </p:nvPr>
        </p:nvSpPr>
        <p:spPr/>
        <p:txBody>
          <a:bodyPr/>
          <a:lstStyle/>
          <a:p>
            <a:r>
              <a:rPr lang="en-US" dirty="0"/>
              <a:t>Fellows prepared to make formal 45 minute talk at time of first visit and interview.</a:t>
            </a:r>
          </a:p>
          <a:p>
            <a:r>
              <a:rPr lang="en-US" dirty="0"/>
              <a:t>How often is the decision to hire a faculty candidate determined by their invited lecture?</a:t>
            </a:r>
          </a:p>
          <a:p>
            <a:endParaRPr lang="en-US" dirty="0"/>
          </a:p>
        </p:txBody>
      </p:sp>
    </p:spTree>
    <p:extLst>
      <p:ext uri="{BB962C8B-B14F-4D97-AF65-F5344CB8AC3E}">
        <p14:creationId xmlns:p14="http://schemas.microsoft.com/office/powerpoint/2010/main" val="22227121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defRPr/>
            </a:pPr>
            <a:r>
              <a:rPr lang="en-US" dirty="0"/>
              <a:t>The “Elevator Talk”</a:t>
            </a:r>
          </a:p>
        </p:txBody>
      </p:sp>
      <p:sp>
        <p:nvSpPr>
          <p:cNvPr id="6" name="Content Placeholder 5"/>
          <p:cNvSpPr>
            <a:spLocks noGrp="1"/>
          </p:cNvSpPr>
          <p:nvPr>
            <p:ph idx="1"/>
          </p:nvPr>
        </p:nvSpPr>
        <p:spPr>
          <a:xfrm>
            <a:off x="4343400" y="1498524"/>
            <a:ext cx="3810000" cy="4114800"/>
          </a:xfrm>
        </p:spPr>
        <p:txBody>
          <a:bodyPr>
            <a:noAutofit/>
          </a:bodyPr>
          <a:lstStyle/>
          <a:p>
            <a:pPr>
              <a:defRPr/>
            </a:pPr>
            <a:r>
              <a:rPr lang="en-US" sz="2800" dirty="0"/>
              <a:t>Are fellows prepared to explain the last 3 years of their life to someone not familiar with their work, in the time it takes to go from Ground Floor to the 16</a:t>
            </a:r>
            <a:r>
              <a:rPr lang="en-US" sz="2800" baseline="30000" dirty="0"/>
              <a:t>th</a:t>
            </a:r>
            <a:r>
              <a:rPr lang="en-US" sz="2800" dirty="0"/>
              <a:t> Floor?</a:t>
            </a:r>
          </a:p>
          <a:p>
            <a:pPr>
              <a:defRPr/>
            </a:pPr>
            <a:r>
              <a:rPr lang="en-US" sz="2800" dirty="0"/>
              <a:t>This is the key to the first impression!</a:t>
            </a:r>
          </a:p>
        </p:txBody>
      </p:sp>
    </p:spTree>
    <p:extLst>
      <p:ext uri="{BB962C8B-B14F-4D97-AF65-F5344CB8AC3E}">
        <p14:creationId xmlns:p14="http://schemas.microsoft.com/office/powerpoint/2010/main" val="42449340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97531"/>
          </a:xfrm>
        </p:spPr>
        <p:txBody>
          <a:bodyPr/>
          <a:lstStyle/>
          <a:p>
            <a:pPr>
              <a:defRPr/>
            </a:pPr>
            <a:r>
              <a:rPr lang="en-US" dirty="0"/>
              <a:t>“Elevator Talk?” </a:t>
            </a:r>
          </a:p>
        </p:txBody>
      </p:sp>
      <p:sp>
        <p:nvSpPr>
          <p:cNvPr id="3" name="Content Placeholder 2"/>
          <p:cNvSpPr>
            <a:spLocks noGrp="1"/>
          </p:cNvSpPr>
          <p:nvPr>
            <p:ph idx="1"/>
          </p:nvPr>
        </p:nvSpPr>
        <p:spPr>
          <a:xfrm>
            <a:off x="457200" y="1297548"/>
            <a:ext cx="8009090" cy="4114800"/>
          </a:xfrm>
        </p:spPr>
        <p:txBody>
          <a:bodyPr>
            <a:noAutofit/>
          </a:bodyPr>
          <a:lstStyle/>
          <a:p>
            <a:pPr>
              <a:defRPr/>
            </a:pPr>
            <a:r>
              <a:rPr lang="en-US" sz="2800" dirty="0"/>
              <a:t>Term refers to brief presentation of who you are, what you are interested in, what you have done, and your career plans.</a:t>
            </a:r>
          </a:p>
          <a:p>
            <a:pPr>
              <a:defRPr/>
            </a:pPr>
            <a:r>
              <a:rPr lang="en-US" sz="2800" dirty="0"/>
              <a:t>Referred to as “Elevator Talk” because it should take as much time as you spend on elevator.</a:t>
            </a:r>
          </a:p>
          <a:p>
            <a:pPr>
              <a:defRPr/>
            </a:pPr>
            <a:r>
              <a:rPr lang="en-US" sz="2800" dirty="0"/>
              <a:t>These kinds of talks however, represent your initial contact and communication with a potential new boss who could be a department chair, or division chief, or perhaps someone in practice or industry.</a:t>
            </a:r>
          </a:p>
          <a:p>
            <a:pPr>
              <a:defRPr/>
            </a:pPr>
            <a:endParaRPr lang="en-US" sz="2800" dirty="0"/>
          </a:p>
        </p:txBody>
      </p:sp>
    </p:spTree>
    <p:extLst>
      <p:ext uri="{BB962C8B-B14F-4D97-AF65-F5344CB8AC3E}">
        <p14:creationId xmlns:p14="http://schemas.microsoft.com/office/powerpoint/2010/main" val="15639402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When Do You Have These Presentations?</a:t>
            </a:r>
          </a:p>
        </p:txBody>
      </p:sp>
    </p:spTree>
    <p:extLst>
      <p:ext uri="{BB962C8B-B14F-4D97-AF65-F5344CB8AC3E}">
        <p14:creationId xmlns:p14="http://schemas.microsoft.com/office/powerpoint/2010/main" val="971180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17561" y="372808"/>
            <a:ext cx="7162800" cy="809732"/>
          </a:xfrm>
        </p:spPr>
        <p:txBody>
          <a:bodyPr anchor="t"/>
          <a:lstStyle/>
          <a:p>
            <a:pPr>
              <a:defRPr/>
            </a:pPr>
            <a:r>
              <a:rPr lang="en-US" dirty="0"/>
              <a:t>Context!</a:t>
            </a:r>
          </a:p>
        </p:txBody>
      </p:sp>
    </p:spTree>
    <p:extLst>
      <p:ext uri="{BB962C8B-B14F-4D97-AF65-F5344CB8AC3E}">
        <p14:creationId xmlns:p14="http://schemas.microsoft.com/office/powerpoint/2010/main" val="3547365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Ideal Mentor</a:t>
            </a:r>
          </a:p>
        </p:txBody>
      </p:sp>
      <p:sp>
        <p:nvSpPr>
          <p:cNvPr id="5" name="Content Placeholder 4"/>
          <p:cNvSpPr>
            <a:spLocks noGrp="1"/>
          </p:cNvSpPr>
          <p:nvPr>
            <p:ph idx="1"/>
          </p:nvPr>
        </p:nvSpPr>
        <p:spPr>
          <a:xfrm>
            <a:off x="695580" y="4167899"/>
            <a:ext cx="7391400" cy="1943100"/>
          </a:xfrm>
        </p:spPr>
        <p:txBody>
          <a:bodyPr>
            <a:noAutofit/>
          </a:bodyPr>
          <a:lstStyle/>
          <a:p>
            <a:pPr marL="0" indent="0">
              <a:buNone/>
            </a:pPr>
            <a:r>
              <a:rPr lang="en-US" sz="2400" dirty="0"/>
              <a:t>1. Don’t try. Do.   </a:t>
            </a:r>
            <a:r>
              <a:rPr lang="en-US" sz="2400" i="1" dirty="0"/>
              <a:t>“Do or do not… there is no try.”</a:t>
            </a:r>
            <a:endParaRPr lang="en-US" sz="2400" dirty="0"/>
          </a:p>
          <a:p>
            <a:pPr marL="0" indent="0">
              <a:buNone/>
            </a:pPr>
            <a:r>
              <a:rPr lang="en-US" sz="2400" dirty="0"/>
              <a:t>2. Overcome your fears.  </a:t>
            </a:r>
            <a:r>
              <a:rPr lang="en-US" sz="2400" i="1" dirty="0"/>
              <a:t>“Named must your fear be before banish it you can.”</a:t>
            </a:r>
            <a:endParaRPr lang="en-US" sz="2400" dirty="0"/>
          </a:p>
          <a:p>
            <a:pPr marL="0" indent="0">
              <a:buNone/>
            </a:pPr>
            <a:r>
              <a:rPr lang="en-US" sz="2400" dirty="0"/>
              <a:t> 3. Your world is a reflection of you.  </a:t>
            </a:r>
            <a:r>
              <a:rPr lang="en-US" sz="2400" i="1" dirty="0"/>
              <a:t>“You will find only what you bring in.”</a:t>
            </a:r>
            <a:endParaRPr lang="en-US" sz="2400" dirty="0"/>
          </a:p>
          <a:p>
            <a:pPr marL="0" indent="0">
              <a:buNone/>
            </a:pPr>
            <a:endParaRPr lang="en-US" sz="2400" dirty="0"/>
          </a:p>
        </p:txBody>
      </p:sp>
    </p:spTree>
    <p:extLst>
      <p:ext uri="{BB962C8B-B14F-4D97-AF65-F5344CB8AC3E}">
        <p14:creationId xmlns:p14="http://schemas.microsoft.com/office/powerpoint/2010/main" val="25199363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162800" cy="838200"/>
          </a:xfrm>
        </p:spPr>
        <p:txBody>
          <a:bodyPr/>
          <a:lstStyle/>
          <a:p>
            <a:pPr>
              <a:defRPr/>
            </a:pPr>
            <a:r>
              <a:rPr lang="en-US" dirty="0"/>
              <a:t>Prepare To Be Concise!</a:t>
            </a:r>
          </a:p>
        </p:txBody>
      </p:sp>
      <p:sp>
        <p:nvSpPr>
          <p:cNvPr id="3" name="Content Placeholder 2"/>
          <p:cNvSpPr>
            <a:spLocks noGrp="1"/>
          </p:cNvSpPr>
          <p:nvPr>
            <p:ph idx="1"/>
          </p:nvPr>
        </p:nvSpPr>
        <p:spPr>
          <a:xfrm>
            <a:off x="667810" y="1417990"/>
            <a:ext cx="7733354" cy="2429811"/>
          </a:xfrm>
        </p:spPr>
        <p:txBody>
          <a:bodyPr>
            <a:noAutofit/>
          </a:bodyPr>
          <a:lstStyle/>
          <a:p>
            <a:pPr>
              <a:buFont typeface="Wingdings" charset="2"/>
              <a:buChar char="Ø"/>
              <a:defRPr/>
            </a:pPr>
            <a:r>
              <a:rPr lang="en-US" sz="2800" dirty="0"/>
              <a:t>“I'm sorry this letter is so long, I didn't have time to make it shorter.”   George Bernard Shaw</a:t>
            </a:r>
          </a:p>
          <a:p>
            <a:pPr>
              <a:buFont typeface="Wingdings" charset="2"/>
              <a:buChar char="Ø"/>
              <a:defRPr/>
            </a:pPr>
            <a:r>
              <a:rPr lang="en-US" sz="2800" dirty="0"/>
              <a:t>“I didn't have time to write a short letter, so I wrote a long one instead.”  Mark Twain</a:t>
            </a:r>
          </a:p>
        </p:txBody>
      </p:sp>
    </p:spTree>
    <p:extLst>
      <p:ext uri="{BB962C8B-B14F-4D97-AF65-F5344CB8AC3E}">
        <p14:creationId xmlns:p14="http://schemas.microsoft.com/office/powerpoint/2010/main" val="4638165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467175"/>
            <a:ext cx="7467600" cy="978151"/>
          </a:xfrm>
        </p:spPr>
        <p:txBody>
          <a:bodyPr>
            <a:normAutofit fontScale="90000"/>
          </a:bodyPr>
          <a:lstStyle/>
          <a:p>
            <a:pPr>
              <a:defRPr/>
            </a:pPr>
            <a:r>
              <a:rPr lang="en-US" dirty="0"/>
              <a:t>What Are You Trying To Accomplish?</a:t>
            </a:r>
          </a:p>
        </p:txBody>
      </p:sp>
      <p:sp>
        <p:nvSpPr>
          <p:cNvPr id="3" name="Content Placeholder 2"/>
          <p:cNvSpPr>
            <a:spLocks noGrp="1"/>
          </p:cNvSpPr>
          <p:nvPr>
            <p:ph idx="1"/>
          </p:nvPr>
        </p:nvSpPr>
        <p:spPr>
          <a:xfrm>
            <a:off x="990600" y="1756858"/>
            <a:ext cx="7162800" cy="2134092"/>
          </a:xfrm>
        </p:spPr>
        <p:txBody>
          <a:bodyPr>
            <a:normAutofit lnSpcReduction="10000"/>
          </a:bodyPr>
          <a:lstStyle/>
          <a:p>
            <a:pPr>
              <a:buFont typeface="Wingdings" charset="2"/>
              <a:buChar char="Ø"/>
              <a:defRPr/>
            </a:pPr>
            <a:r>
              <a:rPr lang="en-US" dirty="0"/>
              <a:t>“You see all that stuff in my CV?  I actually know what it is all about.”</a:t>
            </a:r>
          </a:p>
          <a:p>
            <a:pPr>
              <a:buFont typeface="Wingdings" charset="2"/>
              <a:buChar char="Ø"/>
              <a:defRPr/>
            </a:pPr>
            <a:r>
              <a:rPr lang="en-US" dirty="0"/>
              <a:t>I did not just freeload on the success of my mentor.</a:t>
            </a:r>
          </a:p>
        </p:txBody>
      </p:sp>
    </p:spTree>
    <p:extLst>
      <p:ext uri="{BB962C8B-B14F-4D97-AF65-F5344CB8AC3E}">
        <p14:creationId xmlns:p14="http://schemas.microsoft.com/office/powerpoint/2010/main" val="6784936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No Title:</a:t>
            </a:r>
            <a:br>
              <a:rPr lang="en-US" dirty="0"/>
            </a:br>
            <a:r>
              <a:rPr lang="en-US" dirty="0"/>
              <a:t> (Typically, a lead in sentence). </a:t>
            </a:r>
          </a:p>
        </p:txBody>
      </p:sp>
      <p:sp>
        <p:nvSpPr>
          <p:cNvPr id="3" name="Content Placeholder 2"/>
          <p:cNvSpPr>
            <a:spLocks noGrp="1"/>
          </p:cNvSpPr>
          <p:nvPr>
            <p:ph idx="1"/>
          </p:nvPr>
        </p:nvSpPr>
        <p:spPr>
          <a:xfrm>
            <a:off x="914400" y="1905000"/>
            <a:ext cx="7239000" cy="4343400"/>
          </a:xfrm>
        </p:spPr>
        <p:txBody>
          <a:bodyPr>
            <a:noAutofit/>
          </a:bodyPr>
          <a:lstStyle/>
          <a:p>
            <a:pPr>
              <a:defRPr/>
            </a:pPr>
            <a:r>
              <a:rPr lang="en-US" sz="2400" dirty="0"/>
              <a:t>Examples:</a:t>
            </a:r>
          </a:p>
          <a:p>
            <a:pPr>
              <a:defRPr/>
            </a:pPr>
            <a:r>
              <a:rPr lang="en-US" sz="2400" dirty="0"/>
              <a:t>“I have been working in Dr. Green’s lab identifying novel oncogene expression in relapsed AML as potential prognostic markers.”</a:t>
            </a:r>
          </a:p>
          <a:p>
            <a:pPr>
              <a:defRPr/>
            </a:pPr>
            <a:endParaRPr lang="en-US" sz="2400" dirty="0"/>
          </a:p>
          <a:p>
            <a:pPr>
              <a:defRPr/>
            </a:pPr>
            <a:r>
              <a:rPr lang="en-US" sz="2400" dirty="0"/>
              <a:t>“With Dr. Green’s clinical research team, I have been correlating bleeding in critically ill patients with standard clinical coagulation tests, as well as a novel coagulation test I developed.”</a:t>
            </a:r>
          </a:p>
        </p:txBody>
      </p:sp>
    </p:spTree>
    <p:extLst>
      <p:ext uri="{BB962C8B-B14F-4D97-AF65-F5344CB8AC3E}">
        <p14:creationId xmlns:p14="http://schemas.microsoft.com/office/powerpoint/2010/main" val="168643430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What Did You Just Accomplish?</a:t>
            </a:r>
          </a:p>
        </p:txBody>
      </p:sp>
      <p:sp>
        <p:nvSpPr>
          <p:cNvPr id="3" name="Content Placeholder 2"/>
          <p:cNvSpPr>
            <a:spLocks noGrp="1"/>
          </p:cNvSpPr>
          <p:nvPr>
            <p:ph idx="1"/>
          </p:nvPr>
        </p:nvSpPr>
        <p:spPr>
          <a:xfrm>
            <a:off x="618690" y="1644292"/>
            <a:ext cx="7749912" cy="4375508"/>
          </a:xfrm>
        </p:spPr>
        <p:txBody>
          <a:bodyPr>
            <a:normAutofit/>
          </a:bodyPr>
          <a:lstStyle/>
          <a:p>
            <a:pPr>
              <a:defRPr/>
            </a:pPr>
            <a:r>
              <a:rPr lang="en-US" dirty="0"/>
              <a:t>You give credit to your mentor and his/her team.</a:t>
            </a:r>
          </a:p>
          <a:p>
            <a:pPr>
              <a:defRPr/>
            </a:pPr>
            <a:r>
              <a:rPr lang="en-US" dirty="0"/>
              <a:t>You note the overview of your work.</a:t>
            </a:r>
          </a:p>
          <a:p>
            <a:pPr marL="0" indent="0">
              <a:buFont typeface="Wingdings" charset="0"/>
              <a:buNone/>
              <a:defRPr/>
            </a:pPr>
            <a:endParaRPr lang="en-US" dirty="0"/>
          </a:p>
        </p:txBody>
      </p:sp>
    </p:spTree>
    <p:extLst>
      <p:ext uri="{BB962C8B-B14F-4D97-AF65-F5344CB8AC3E}">
        <p14:creationId xmlns:p14="http://schemas.microsoft.com/office/powerpoint/2010/main" val="11780364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77996"/>
            <a:ext cx="8229600" cy="1143000"/>
          </a:xfrm>
        </p:spPr>
        <p:txBody>
          <a:bodyPr/>
          <a:lstStyle/>
          <a:p>
            <a:pPr>
              <a:defRPr/>
            </a:pPr>
            <a:r>
              <a:rPr lang="en-US" dirty="0"/>
              <a:t>Background</a:t>
            </a:r>
          </a:p>
        </p:txBody>
      </p:sp>
      <p:sp>
        <p:nvSpPr>
          <p:cNvPr id="3" name="Content Placeholder 2"/>
          <p:cNvSpPr>
            <a:spLocks noGrp="1"/>
          </p:cNvSpPr>
          <p:nvPr>
            <p:ph idx="1"/>
          </p:nvPr>
        </p:nvSpPr>
        <p:spPr>
          <a:xfrm>
            <a:off x="990600" y="1320996"/>
            <a:ext cx="7162800" cy="5333368"/>
          </a:xfrm>
        </p:spPr>
        <p:txBody>
          <a:bodyPr/>
          <a:lstStyle/>
          <a:p>
            <a:pPr>
              <a:defRPr/>
            </a:pPr>
            <a:r>
              <a:rPr lang="en-US" dirty="0"/>
              <a:t>A few points:</a:t>
            </a:r>
          </a:p>
          <a:p>
            <a:pPr>
              <a:defRPr/>
            </a:pPr>
            <a:r>
              <a:rPr lang="en-US" dirty="0"/>
              <a:t>What is the field?</a:t>
            </a:r>
          </a:p>
          <a:p>
            <a:pPr>
              <a:defRPr/>
            </a:pPr>
            <a:r>
              <a:rPr lang="en-US" dirty="0"/>
              <a:t>What is the question?</a:t>
            </a:r>
          </a:p>
          <a:p>
            <a:pPr>
              <a:defRPr/>
            </a:pPr>
            <a:r>
              <a:rPr lang="en-US" dirty="0"/>
              <a:t>What is the prior art, prior knowledge?</a:t>
            </a:r>
          </a:p>
          <a:p>
            <a:pPr>
              <a:defRPr/>
            </a:pPr>
            <a:r>
              <a:rPr lang="en-US" dirty="0"/>
              <a:t>How did I get involved?</a:t>
            </a:r>
          </a:p>
          <a:p>
            <a:pPr>
              <a:defRPr/>
            </a:pPr>
            <a:endParaRPr lang="en-US" dirty="0"/>
          </a:p>
          <a:p>
            <a:pPr>
              <a:defRPr/>
            </a:pPr>
            <a:r>
              <a:rPr lang="en-US" dirty="0"/>
              <a:t>REMEMBER, BE CONCISE!</a:t>
            </a:r>
          </a:p>
          <a:p>
            <a:pPr>
              <a:defRPr/>
            </a:pPr>
            <a:r>
              <a:rPr lang="en-US" dirty="0"/>
              <a:t>Every word, and second counts.</a:t>
            </a:r>
          </a:p>
        </p:txBody>
      </p:sp>
    </p:spTree>
    <p:extLst>
      <p:ext uri="{BB962C8B-B14F-4D97-AF65-F5344CB8AC3E}">
        <p14:creationId xmlns:p14="http://schemas.microsoft.com/office/powerpoint/2010/main" val="184671937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67290"/>
          </a:xfrm>
        </p:spPr>
        <p:txBody>
          <a:bodyPr/>
          <a:lstStyle/>
          <a:p>
            <a:pPr>
              <a:defRPr/>
            </a:pPr>
            <a:r>
              <a:rPr lang="en-US" dirty="0"/>
              <a:t>Methods:</a:t>
            </a:r>
          </a:p>
        </p:txBody>
      </p:sp>
      <p:sp>
        <p:nvSpPr>
          <p:cNvPr id="3" name="Content Placeholder 2"/>
          <p:cNvSpPr>
            <a:spLocks noGrp="1"/>
          </p:cNvSpPr>
          <p:nvPr>
            <p:ph idx="1"/>
          </p:nvPr>
        </p:nvSpPr>
        <p:spPr>
          <a:xfrm>
            <a:off x="457199" y="1048900"/>
            <a:ext cx="7976527" cy="5560827"/>
          </a:xfrm>
        </p:spPr>
        <p:txBody>
          <a:bodyPr>
            <a:noAutofit/>
          </a:bodyPr>
          <a:lstStyle/>
          <a:p>
            <a:pPr>
              <a:defRPr/>
            </a:pPr>
            <a:r>
              <a:rPr lang="en-US" sz="2800" dirty="0"/>
              <a:t>You did not work in “my lab!” </a:t>
            </a:r>
          </a:p>
          <a:p>
            <a:pPr>
              <a:defRPr/>
            </a:pPr>
            <a:r>
              <a:rPr lang="en-US" sz="2800" dirty="0"/>
              <a:t>This is not a free standing topic!</a:t>
            </a:r>
          </a:p>
          <a:p>
            <a:pPr>
              <a:defRPr/>
            </a:pPr>
            <a:r>
              <a:rPr lang="en-US" sz="2800" dirty="0"/>
              <a:t>You do not need to go into any methodological detail, unless the method itself is the focus of the research or it would not be something Dr. Brown would be expected to know.  </a:t>
            </a:r>
          </a:p>
          <a:p>
            <a:pPr lvl="1">
              <a:defRPr/>
            </a:pPr>
            <a:r>
              <a:rPr lang="en-US" sz="2400" dirty="0"/>
              <a:t>No to PCR, standard genomic profiling, tissue culture, etc.</a:t>
            </a:r>
          </a:p>
          <a:p>
            <a:pPr lvl="1">
              <a:defRPr/>
            </a:pPr>
            <a:r>
              <a:rPr lang="en-US" sz="2400" dirty="0"/>
              <a:t>Yes, to novel functional tools.</a:t>
            </a:r>
          </a:p>
          <a:p>
            <a:pPr lvl="1">
              <a:defRPr/>
            </a:pPr>
            <a:r>
              <a:rPr lang="en-US" sz="2400" dirty="0"/>
              <a:t>Be very brief and concise.</a:t>
            </a:r>
          </a:p>
          <a:p>
            <a:pPr>
              <a:defRPr/>
            </a:pPr>
            <a:r>
              <a:rPr lang="en-US" sz="2800" dirty="0"/>
              <a:t>Methods should only be discussed in the context of the associated results!</a:t>
            </a:r>
          </a:p>
        </p:txBody>
      </p:sp>
    </p:spTree>
    <p:extLst>
      <p:ext uri="{BB962C8B-B14F-4D97-AF65-F5344CB8AC3E}">
        <p14:creationId xmlns:p14="http://schemas.microsoft.com/office/powerpoint/2010/main" val="60387050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02169"/>
          </a:xfrm>
        </p:spPr>
        <p:txBody>
          <a:bodyPr>
            <a:normAutofit fontScale="90000"/>
          </a:bodyPr>
          <a:lstStyle/>
          <a:p>
            <a:pPr>
              <a:defRPr/>
            </a:pPr>
            <a:r>
              <a:rPr lang="en-US" dirty="0"/>
              <a:t>Negative Results</a:t>
            </a:r>
          </a:p>
        </p:txBody>
      </p:sp>
      <p:sp>
        <p:nvSpPr>
          <p:cNvPr id="3" name="Content Placeholder 2"/>
          <p:cNvSpPr>
            <a:spLocks noGrp="1"/>
          </p:cNvSpPr>
          <p:nvPr>
            <p:ph idx="1"/>
          </p:nvPr>
        </p:nvSpPr>
        <p:spPr>
          <a:xfrm>
            <a:off x="797785" y="1204729"/>
            <a:ext cx="7766193" cy="4802635"/>
          </a:xfrm>
        </p:spPr>
        <p:txBody>
          <a:bodyPr>
            <a:noAutofit/>
          </a:bodyPr>
          <a:lstStyle/>
          <a:p>
            <a:pPr>
              <a:defRPr/>
            </a:pPr>
            <a:r>
              <a:rPr lang="en-US" sz="2800" dirty="0"/>
              <a:t>We all know that most things don’t work!</a:t>
            </a:r>
          </a:p>
          <a:p>
            <a:pPr>
              <a:defRPr/>
            </a:pPr>
            <a:r>
              <a:rPr lang="en-US" sz="2800" dirty="0"/>
              <a:t>Make a joke about it, if you need to.</a:t>
            </a:r>
          </a:p>
          <a:p>
            <a:pPr>
              <a:defRPr/>
            </a:pPr>
            <a:r>
              <a:rPr lang="en-US" sz="2800" dirty="0"/>
              <a:t>“Dr. Brown, you can probably relate, but Dr. Green and I came up with three hypotheses to test.  Of course I spent 9 months proving the first 2 were wrong before things clicked.”</a:t>
            </a:r>
          </a:p>
          <a:p>
            <a:pPr>
              <a:defRPr/>
            </a:pPr>
            <a:r>
              <a:rPr lang="en-US" sz="2800" dirty="0"/>
              <a:t>You let Dr. Brown know that there was a lot of work you will not discuss.  </a:t>
            </a:r>
          </a:p>
          <a:p>
            <a:pPr>
              <a:defRPr/>
            </a:pPr>
            <a:r>
              <a:rPr lang="en-US" sz="2800" dirty="0"/>
              <a:t>You don’t take yourself too seriously.</a:t>
            </a:r>
          </a:p>
        </p:txBody>
      </p:sp>
    </p:spTree>
    <p:extLst>
      <p:ext uri="{BB962C8B-B14F-4D97-AF65-F5344CB8AC3E}">
        <p14:creationId xmlns:p14="http://schemas.microsoft.com/office/powerpoint/2010/main" val="306856489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Results!</a:t>
            </a:r>
          </a:p>
        </p:txBody>
      </p:sp>
      <p:sp>
        <p:nvSpPr>
          <p:cNvPr id="3" name="Content Placeholder 2"/>
          <p:cNvSpPr>
            <a:spLocks noGrp="1"/>
          </p:cNvSpPr>
          <p:nvPr>
            <p:ph idx="1"/>
          </p:nvPr>
        </p:nvSpPr>
        <p:spPr>
          <a:xfrm>
            <a:off x="586127" y="1237289"/>
            <a:ext cx="7945287" cy="4900316"/>
          </a:xfrm>
        </p:spPr>
        <p:txBody>
          <a:bodyPr/>
          <a:lstStyle/>
          <a:p>
            <a:pPr>
              <a:defRPr/>
            </a:pPr>
            <a:r>
              <a:rPr lang="en-US" dirty="0"/>
              <a:t>Results must be presented without graphics and slides!</a:t>
            </a:r>
          </a:p>
          <a:p>
            <a:pPr>
              <a:defRPr/>
            </a:pPr>
            <a:r>
              <a:rPr lang="en-US" dirty="0"/>
              <a:t>Can you describe divergence in survival curves without PowerPoint?</a:t>
            </a:r>
          </a:p>
          <a:p>
            <a:pPr>
              <a:defRPr/>
            </a:pPr>
            <a:r>
              <a:rPr lang="en-US" dirty="0"/>
              <a:t>Can you describe complex graphics of results in one or two sentences, without slides?</a:t>
            </a:r>
          </a:p>
          <a:p>
            <a:pPr>
              <a:defRPr/>
            </a:pPr>
            <a:endParaRPr lang="en-US" dirty="0"/>
          </a:p>
        </p:txBody>
      </p:sp>
    </p:spTree>
    <p:extLst>
      <p:ext uri="{BB962C8B-B14F-4D97-AF65-F5344CB8AC3E}">
        <p14:creationId xmlns:p14="http://schemas.microsoft.com/office/powerpoint/2010/main" val="15470090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33400"/>
            <a:ext cx="7162800" cy="622488"/>
          </a:xfrm>
        </p:spPr>
        <p:txBody>
          <a:bodyPr>
            <a:normAutofit fontScale="90000"/>
          </a:bodyPr>
          <a:lstStyle/>
          <a:p>
            <a:pPr>
              <a:defRPr/>
            </a:pPr>
            <a:r>
              <a:rPr lang="en-US" dirty="0"/>
              <a:t>Discussion</a:t>
            </a:r>
          </a:p>
        </p:txBody>
      </p:sp>
      <p:sp>
        <p:nvSpPr>
          <p:cNvPr id="3" name="Content Placeholder 2"/>
          <p:cNvSpPr>
            <a:spLocks noGrp="1"/>
          </p:cNvSpPr>
          <p:nvPr>
            <p:ph idx="1"/>
          </p:nvPr>
        </p:nvSpPr>
        <p:spPr>
          <a:xfrm>
            <a:off x="504721" y="1172168"/>
            <a:ext cx="7795211" cy="4330512"/>
          </a:xfrm>
        </p:spPr>
        <p:txBody>
          <a:bodyPr>
            <a:noAutofit/>
          </a:bodyPr>
          <a:lstStyle/>
          <a:p>
            <a:pPr>
              <a:defRPr/>
            </a:pPr>
            <a:r>
              <a:rPr lang="en-US" sz="2800" dirty="0"/>
              <a:t>You have only been talking a few minutes. You do not need to repeat yourself in “Conclusions.”</a:t>
            </a:r>
          </a:p>
          <a:p>
            <a:pPr>
              <a:defRPr/>
            </a:pPr>
            <a:r>
              <a:rPr lang="en-US" sz="2800" dirty="0"/>
              <a:t>What does Dr. Brown want to know?</a:t>
            </a:r>
          </a:p>
          <a:p>
            <a:pPr>
              <a:defRPr/>
            </a:pPr>
            <a:r>
              <a:rPr lang="en-US" sz="2800" dirty="0"/>
              <a:t>You hope to continue specific aspects of the work in your new position.  Dr. Green is very supportive of this.</a:t>
            </a:r>
          </a:p>
          <a:p>
            <a:pPr>
              <a:defRPr/>
            </a:pPr>
            <a:r>
              <a:rPr lang="en-US" sz="2800" dirty="0"/>
              <a:t>You have a couple of reasonable/realistic ideas of where to go next.</a:t>
            </a:r>
          </a:p>
          <a:p>
            <a:pPr>
              <a:defRPr/>
            </a:pPr>
            <a:r>
              <a:rPr lang="en-US" sz="2800" dirty="0"/>
              <a:t>Your plans to obtain support ($$$) and collaborative support.</a:t>
            </a:r>
          </a:p>
        </p:txBody>
      </p:sp>
    </p:spTree>
    <p:extLst>
      <p:ext uri="{BB962C8B-B14F-4D97-AF65-F5344CB8AC3E}">
        <p14:creationId xmlns:p14="http://schemas.microsoft.com/office/powerpoint/2010/main" val="17410483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7699" y="2864395"/>
            <a:ext cx="7856028" cy="3256929"/>
          </a:xfrm>
        </p:spPr>
        <p:txBody>
          <a:bodyPr>
            <a:noAutofit/>
          </a:bodyPr>
          <a:lstStyle/>
          <a:p>
            <a:pPr>
              <a:buFont typeface="Wingdings" charset="2"/>
              <a:buChar char="Ø"/>
              <a:defRPr/>
            </a:pPr>
            <a:r>
              <a:rPr lang="en-US" sz="2400" dirty="0"/>
              <a:t>Interviewers are always asking themselves what was yours and what was others.  </a:t>
            </a:r>
          </a:p>
          <a:p>
            <a:pPr lvl="1">
              <a:buFont typeface="Wingdings" charset="2"/>
              <a:buChar char="Ø"/>
              <a:defRPr/>
            </a:pPr>
            <a:r>
              <a:rPr lang="en-US" sz="1800" dirty="0"/>
              <a:t>Address this head-on.  </a:t>
            </a:r>
          </a:p>
          <a:p>
            <a:pPr>
              <a:buFont typeface="Wingdings" charset="2"/>
              <a:buChar char="Ø"/>
              <a:defRPr/>
            </a:pPr>
            <a:r>
              <a:rPr lang="en-US" sz="2400" dirty="0"/>
              <a:t>Take credit for your key part of the puzzle, rather than have doubt on any of your contribution. </a:t>
            </a:r>
          </a:p>
          <a:p>
            <a:pPr>
              <a:buFont typeface="Wingdings" charset="2"/>
              <a:buChar char="Ø"/>
              <a:defRPr/>
            </a:pPr>
            <a:r>
              <a:rPr lang="en-US" sz="2400" dirty="0"/>
              <a:t>Give due credit to the mentor and others. </a:t>
            </a:r>
          </a:p>
          <a:p>
            <a:pPr>
              <a:buFont typeface="Wingdings" charset="2"/>
              <a:buChar char="Ø"/>
              <a:defRPr/>
            </a:pPr>
            <a:r>
              <a:rPr lang="en-US" sz="2400" dirty="0"/>
              <a:t>If clinical research, give ample credit to your predecessor, the research staff, etc., while taking full credit for the work you did.</a:t>
            </a:r>
          </a:p>
        </p:txBody>
      </p:sp>
    </p:spTree>
    <p:extLst>
      <p:ext uri="{BB962C8B-B14F-4D97-AF65-F5344CB8AC3E}">
        <p14:creationId xmlns:p14="http://schemas.microsoft.com/office/powerpoint/2010/main" val="3755360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3"/>
          <p:cNvSpPr>
            <a:spLocks noGrp="1"/>
          </p:cNvSpPr>
          <p:nvPr>
            <p:ph type="title"/>
          </p:nvPr>
        </p:nvSpPr>
        <p:spPr/>
        <p:txBody>
          <a:bodyPr/>
          <a:lstStyle/>
          <a:p>
            <a:r>
              <a:rPr lang="en-US" dirty="0">
                <a:latin typeface="Times New Roman" charset="0"/>
              </a:rPr>
              <a:t>Mentoring?</a:t>
            </a:r>
          </a:p>
        </p:txBody>
      </p:sp>
      <p:sp>
        <p:nvSpPr>
          <p:cNvPr id="14338" name="Content Placeholder 4"/>
          <p:cNvSpPr>
            <a:spLocks noGrp="1"/>
          </p:cNvSpPr>
          <p:nvPr>
            <p:ph idx="1"/>
          </p:nvPr>
        </p:nvSpPr>
        <p:spPr>
          <a:xfrm>
            <a:off x="457200" y="1417638"/>
            <a:ext cx="8229600" cy="4525963"/>
          </a:xfrm>
        </p:spPr>
        <p:txBody>
          <a:bodyPr>
            <a:normAutofit/>
          </a:bodyPr>
          <a:lstStyle/>
          <a:p>
            <a:r>
              <a:rPr lang="en-US" sz="2800" dirty="0"/>
              <a:t>“Mentorship refers to a dynamic, collaborative, reciprocal, and sustained </a:t>
            </a:r>
            <a:r>
              <a:rPr lang="en-US" sz="2800" i="1" dirty="0"/>
              <a:t>relationship focused </a:t>
            </a:r>
            <a:r>
              <a:rPr lang="en-US" sz="2800" dirty="0"/>
              <a:t>on an emerging individual’s </a:t>
            </a:r>
            <a:r>
              <a:rPr lang="en-US" sz="2800" i="1" dirty="0"/>
              <a:t>acquisition of </a:t>
            </a:r>
            <a:r>
              <a:rPr lang="en-US" sz="2800" dirty="0"/>
              <a:t>the values and attitudes, knowledge, skills, and behaviors necessary </a:t>
            </a:r>
            <a:r>
              <a:rPr lang="en-US" sz="2800" i="1" dirty="0"/>
              <a:t>to develop </a:t>
            </a:r>
            <a:r>
              <a:rPr lang="en-US" sz="2800" dirty="0"/>
              <a:t>into a successful professional.”</a:t>
            </a:r>
          </a:p>
          <a:p>
            <a:pPr lvl="1"/>
            <a:r>
              <a:rPr lang="en-US" sz="2400" dirty="0"/>
              <a:t>Luanne E. </a:t>
            </a:r>
            <a:r>
              <a:rPr lang="en-US" sz="2400" dirty="0" err="1"/>
              <a:t>Thorndyke</a:t>
            </a:r>
            <a:r>
              <a:rPr lang="en-US" sz="2400" dirty="0"/>
              <a:t> modified from </a:t>
            </a:r>
            <a:r>
              <a:rPr lang="en-US" sz="2400" dirty="0" err="1"/>
              <a:t>Abedin</a:t>
            </a:r>
            <a:r>
              <a:rPr lang="en-US" sz="2400" dirty="0"/>
              <a:t> et al. </a:t>
            </a:r>
            <a:r>
              <a:rPr lang="en-US" sz="2400" dirty="0" err="1"/>
              <a:t>Clin</a:t>
            </a:r>
            <a:r>
              <a:rPr lang="en-US" sz="2400" dirty="0"/>
              <a:t>. Trans. Sci. 5: 273–280, 2012)</a:t>
            </a:r>
            <a:endParaRPr lang="en-US" sz="2400" dirty="0">
              <a:latin typeface="Times New Roman" charset="0"/>
            </a:endParaRPr>
          </a:p>
        </p:txBody>
      </p:sp>
    </p:spTree>
    <p:extLst>
      <p:ext uri="{BB962C8B-B14F-4D97-AF65-F5344CB8AC3E}">
        <p14:creationId xmlns:p14="http://schemas.microsoft.com/office/powerpoint/2010/main" val="9483439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599" y="533400"/>
            <a:ext cx="7633855" cy="762000"/>
          </a:xfrm>
        </p:spPr>
        <p:txBody>
          <a:bodyPr>
            <a:normAutofit fontScale="90000"/>
          </a:bodyPr>
          <a:lstStyle/>
          <a:p>
            <a:pPr>
              <a:defRPr/>
            </a:pPr>
            <a:r>
              <a:rPr lang="en-US" dirty="0"/>
              <a:t>Jargon/Acronyms/Abbreviations?</a:t>
            </a:r>
          </a:p>
        </p:txBody>
      </p:sp>
    </p:spTree>
    <p:extLst>
      <p:ext uri="{BB962C8B-B14F-4D97-AF65-F5344CB8AC3E}">
        <p14:creationId xmlns:p14="http://schemas.microsoft.com/office/powerpoint/2010/main" val="41908212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Prepare Your Fellows For Elevator Talk!</a:t>
            </a:r>
          </a:p>
        </p:txBody>
      </p:sp>
      <p:sp>
        <p:nvSpPr>
          <p:cNvPr id="6" name="Content Placeholder 5">
            <a:extLst>
              <a:ext uri="{FF2B5EF4-FFF2-40B4-BE49-F238E27FC236}">
                <a16:creationId xmlns:a16="http://schemas.microsoft.com/office/drawing/2014/main" id="{637BDC96-808B-4134-9A78-BDB063524A54}"/>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63725094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33A1BB-51C3-4EE2-9C98-3A0CC6E5821C}"/>
              </a:ext>
            </a:extLst>
          </p:cNvPr>
          <p:cNvSpPr>
            <a:spLocks noGrp="1"/>
          </p:cNvSpPr>
          <p:nvPr>
            <p:ph type="title"/>
          </p:nvPr>
        </p:nvSpPr>
        <p:spPr/>
        <p:txBody>
          <a:bodyPr/>
          <a:lstStyle/>
          <a:p>
            <a:r>
              <a:rPr lang="en-US"/>
              <a:t>THAT’S ALL FOLKS!</a:t>
            </a:r>
          </a:p>
        </p:txBody>
      </p:sp>
      <p:sp>
        <p:nvSpPr>
          <p:cNvPr id="3" name="Content Placeholder 2">
            <a:extLst>
              <a:ext uri="{FF2B5EF4-FFF2-40B4-BE49-F238E27FC236}">
                <a16:creationId xmlns:a16="http://schemas.microsoft.com/office/drawing/2014/main" id="{E3E84282-A5EC-4C3A-8CFF-5827B3E0C2D9}"/>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507409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Mentor versus Teacher?</a:t>
            </a:r>
          </a:p>
        </p:txBody>
      </p:sp>
      <p:sp>
        <p:nvSpPr>
          <p:cNvPr id="3" name="Content Placeholder 2"/>
          <p:cNvSpPr>
            <a:spLocks noGrp="1"/>
          </p:cNvSpPr>
          <p:nvPr>
            <p:ph idx="1"/>
          </p:nvPr>
        </p:nvSpPr>
        <p:spPr>
          <a:xfrm>
            <a:off x="457200" y="1320800"/>
            <a:ext cx="8229600" cy="2029453"/>
          </a:xfrm>
        </p:spPr>
        <p:txBody>
          <a:bodyPr>
            <a:normAutofit/>
          </a:bodyPr>
          <a:lstStyle/>
          <a:p>
            <a:r>
              <a:rPr lang="en-US" sz="2800" dirty="0"/>
              <a:t>Teacher has a more time/task limited role.</a:t>
            </a:r>
          </a:p>
          <a:p>
            <a:r>
              <a:rPr lang="en-US" sz="2800" dirty="0"/>
              <a:t>Mentor takes on more of a one-on-one role, and also guide the broader development of a trainee.</a:t>
            </a:r>
          </a:p>
          <a:p>
            <a:r>
              <a:rPr lang="en-US" sz="2800" dirty="0" err="1"/>
              <a:t>Mentor:Trainee</a:t>
            </a:r>
            <a:r>
              <a:rPr lang="en-US" sz="2800" dirty="0"/>
              <a:t> is a relationship, not a task.</a:t>
            </a:r>
          </a:p>
          <a:p>
            <a:pPr marL="0" indent="0">
              <a:buNone/>
            </a:pPr>
            <a:endParaRPr lang="en-US" sz="2800" dirty="0"/>
          </a:p>
        </p:txBody>
      </p:sp>
    </p:spTree>
    <p:extLst>
      <p:ext uri="{BB962C8B-B14F-4D97-AF65-F5344CB8AC3E}">
        <p14:creationId xmlns:p14="http://schemas.microsoft.com/office/powerpoint/2010/main" val="36848865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 Program Directors, </a:t>
            </a:r>
            <a:br>
              <a:rPr lang="en-US" dirty="0"/>
            </a:br>
            <a:r>
              <a:rPr lang="en-US" dirty="0"/>
              <a:t>There are two aspects of our roles. </a:t>
            </a:r>
          </a:p>
        </p:txBody>
      </p:sp>
      <p:sp>
        <p:nvSpPr>
          <p:cNvPr id="3" name="Content Placeholder 2"/>
          <p:cNvSpPr>
            <a:spLocks noGrp="1"/>
          </p:cNvSpPr>
          <p:nvPr>
            <p:ph idx="1"/>
          </p:nvPr>
        </p:nvSpPr>
        <p:spPr/>
        <p:txBody>
          <a:bodyPr>
            <a:noAutofit/>
          </a:bodyPr>
          <a:lstStyle/>
          <a:p>
            <a:pPr marL="342900" lvl="1" indent="-342900"/>
            <a:r>
              <a:rPr lang="en-US" dirty="0"/>
              <a:t>Provide Oversight to the Mentorship: Fellow pairings.</a:t>
            </a:r>
          </a:p>
          <a:p>
            <a:pPr marL="342900" lvl="1" indent="-342900"/>
            <a:r>
              <a:rPr lang="en-US" dirty="0"/>
              <a:t>Help assure that fellows find an excellent mentor, and also to make sure that the mentor understands and fulfills their role and responsibilities.</a:t>
            </a:r>
          </a:p>
          <a:p>
            <a:pPr marL="342900" lvl="1" indent="-342900"/>
            <a:r>
              <a:rPr lang="en-US" dirty="0"/>
              <a:t>Provide guidance to the faculty who are mentoring fellows in their academic pursuits.</a:t>
            </a:r>
          </a:p>
          <a:p>
            <a:pPr marL="342900" lvl="1" indent="-342900"/>
            <a:r>
              <a:rPr lang="en-US" dirty="0"/>
              <a:t>Mentors may need mentoring! Especially junior to mid-level faculty!</a:t>
            </a:r>
          </a:p>
        </p:txBody>
      </p:sp>
    </p:spTree>
    <p:extLst>
      <p:ext uri="{BB962C8B-B14F-4D97-AF65-F5344CB8AC3E}">
        <p14:creationId xmlns:p14="http://schemas.microsoft.com/office/powerpoint/2010/main" val="553495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6605"/>
            <a:ext cx="8229600" cy="1392961"/>
          </a:xfrm>
        </p:spPr>
        <p:txBody>
          <a:bodyPr>
            <a:noAutofit/>
          </a:bodyPr>
          <a:lstStyle/>
          <a:p>
            <a:r>
              <a:rPr lang="en-US" sz="3600" dirty="0"/>
              <a:t>During Year 1: Provide “Open Door” opportunity to all fellows to discuss their research and career plans!</a:t>
            </a:r>
          </a:p>
        </p:txBody>
      </p:sp>
      <p:sp>
        <p:nvSpPr>
          <p:cNvPr id="3" name="Content Placeholder 2"/>
          <p:cNvSpPr>
            <a:spLocks noGrp="1"/>
          </p:cNvSpPr>
          <p:nvPr>
            <p:ph idx="1"/>
          </p:nvPr>
        </p:nvSpPr>
        <p:spPr>
          <a:xfrm>
            <a:off x="457200" y="2075137"/>
            <a:ext cx="8345565" cy="4523726"/>
          </a:xfrm>
        </p:spPr>
        <p:txBody>
          <a:bodyPr>
            <a:noAutofit/>
          </a:bodyPr>
          <a:lstStyle/>
          <a:p>
            <a:r>
              <a:rPr lang="en-US" sz="2800" dirty="0"/>
              <a:t>Particularly emphasize to fellows who plan to pursue solid tumor oncology clinical training!</a:t>
            </a:r>
          </a:p>
          <a:p>
            <a:r>
              <a:rPr lang="en-US" sz="2800" dirty="0"/>
              <a:t>“I know that you are interested in solid tumor oncology. That is great, we need people to train in all areas.  As a hematologist, I interact with most of the oncologists at our institution.  I am happy to help you navigate the process of choosing a research mentor.”</a:t>
            </a:r>
          </a:p>
          <a:p>
            <a:r>
              <a:rPr lang="en-US" sz="2800" dirty="0"/>
              <a:t>It is clear that you have no agenda except the fellow’s best interest. </a:t>
            </a:r>
          </a:p>
        </p:txBody>
      </p:sp>
    </p:spTree>
    <p:extLst>
      <p:ext uri="{BB962C8B-B14F-4D97-AF65-F5344CB8AC3E}">
        <p14:creationId xmlns:p14="http://schemas.microsoft.com/office/powerpoint/2010/main" val="22347597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31862"/>
          </a:xfrm>
        </p:spPr>
        <p:txBody>
          <a:bodyPr/>
          <a:lstStyle/>
          <a:p>
            <a:r>
              <a:rPr lang="en-US" dirty="0"/>
              <a:t>Multiple Roles of a Mentor</a:t>
            </a:r>
          </a:p>
        </p:txBody>
      </p:sp>
      <p:sp>
        <p:nvSpPr>
          <p:cNvPr id="3" name="Content Placeholder 2"/>
          <p:cNvSpPr>
            <a:spLocks noGrp="1"/>
          </p:cNvSpPr>
          <p:nvPr>
            <p:ph idx="1"/>
          </p:nvPr>
        </p:nvSpPr>
        <p:spPr>
          <a:xfrm>
            <a:off x="321162" y="1219200"/>
            <a:ext cx="7794138" cy="5118100"/>
          </a:xfrm>
        </p:spPr>
        <p:txBody>
          <a:bodyPr>
            <a:noAutofit/>
          </a:bodyPr>
          <a:lstStyle/>
          <a:p>
            <a:r>
              <a:rPr lang="en-US" sz="2400" dirty="0"/>
              <a:t>Role model</a:t>
            </a:r>
          </a:p>
          <a:p>
            <a:r>
              <a:rPr lang="en-US" sz="2400" dirty="0"/>
              <a:t>Education</a:t>
            </a:r>
          </a:p>
          <a:p>
            <a:r>
              <a:rPr lang="en-US" sz="2400" dirty="0"/>
              <a:t>Research:  Clinical, Lab, Mixed</a:t>
            </a:r>
          </a:p>
          <a:p>
            <a:r>
              <a:rPr lang="en-US" sz="2400" dirty="0" err="1"/>
              <a:t>Life:Work</a:t>
            </a:r>
            <a:r>
              <a:rPr lang="en-US" sz="2400" dirty="0"/>
              <a:t> balance</a:t>
            </a:r>
          </a:p>
          <a:p>
            <a:r>
              <a:rPr lang="en-US" sz="2400" dirty="0"/>
              <a:t>Integrity</a:t>
            </a:r>
          </a:p>
          <a:p>
            <a:r>
              <a:rPr lang="en-US" sz="2400" dirty="0"/>
              <a:t>Job Satisfaction</a:t>
            </a:r>
          </a:p>
          <a:p>
            <a:r>
              <a:rPr lang="en-US" sz="2400" dirty="0"/>
              <a:t>Parent Figure</a:t>
            </a:r>
          </a:p>
          <a:p>
            <a:r>
              <a:rPr lang="en-US" sz="2400" dirty="0"/>
              <a:t>Confidant/Trust</a:t>
            </a:r>
          </a:p>
          <a:p>
            <a:r>
              <a:rPr lang="en-US" sz="2400" dirty="0"/>
              <a:t>Help with career development and job placement.</a:t>
            </a:r>
          </a:p>
          <a:p>
            <a:r>
              <a:rPr lang="en-US" sz="2400" dirty="0"/>
              <a:t>Fellows will likely have more than one mentor, each contributing to their growth and development.</a:t>
            </a:r>
          </a:p>
          <a:p>
            <a:pPr lvl="1"/>
            <a:r>
              <a:rPr lang="en-US" sz="2400" dirty="0"/>
              <a:t>Even if one is identified as the “primary” mentor.</a:t>
            </a:r>
          </a:p>
        </p:txBody>
      </p:sp>
    </p:spTree>
    <p:extLst>
      <p:ext uri="{BB962C8B-B14F-4D97-AF65-F5344CB8AC3E}">
        <p14:creationId xmlns:p14="http://schemas.microsoft.com/office/powerpoint/2010/main" val="1826820567"/>
      </p:ext>
    </p:extLst>
  </p:cSld>
  <p:clrMapOvr>
    <a:masterClrMapping/>
  </p:clrMapOvr>
</p:sld>
</file>

<file path=ppt/theme/theme1.xml><?xml version="1.0" encoding="utf-8"?>
<a:theme xmlns:a="http://schemas.openxmlformats.org/drawingml/2006/main" name="Parchment">
  <a:themeElements>
    <a:clrScheme name="Custom 2">
      <a:dk1>
        <a:sysClr val="windowText" lastClr="000000"/>
      </a:dk1>
      <a:lt1>
        <a:sysClr val="window" lastClr="FFFFFF"/>
      </a:lt1>
      <a:dk2>
        <a:srgbClr val="564B3C"/>
      </a:dk2>
      <a:lt2>
        <a:srgbClr val="ECEDD1"/>
      </a:lt2>
      <a:accent1>
        <a:srgbClr val="2E1CA2"/>
      </a:accent1>
      <a:accent2>
        <a:srgbClr val="CF1532"/>
      </a:accent2>
      <a:accent3>
        <a:srgbClr val="B5AE53"/>
      </a:accent3>
      <a:accent4>
        <a:srgbClr val="000080"/>
      </a:accent4>
      <a:accent5>
        <a:srgbClr val="008040"/>
      </a:accent5>
      <a:accent6>
        <a:srgbClr val="786C71"/>
      </a:accent6>
      <a:hlink>
        <a:srgbClr val="CCCC00"/>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Parchment.thmx</Template>
  <TotalTime>1588</TotalTime>
  <Words>2636</Words>
  <Application>Microsoft Office PowerPoint</Application>
  <PresentationFormat>On-screen Show (4:3)</PresentationFormat>
  <Paragraphs>241</Paragraphs>
  <Slides>52</Slides>
  <Notes>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52</vt:i4>
      </vt:variant>
    </vt:vector>
  </HeadingPairs>
  <TitlesOfParts>
    <vt:vector size="59" baseType="lpstr">
      <vt:lpstr>ＭＳ Ｐゴシック</vt:lpstr>
      <vt:lpstr>Arial</vt:lpstr>
      <vt:lpstr>Calibri</vt:lpstr>
      <vt:lpstr>Times</vt:lpstr>
      <vt:lpstr>Times New Roman</vt:lpstr>
      <vt:lpstr>Wingdings</vt:lpstr>
      <vt:lpstr>Parchment</vt:lpstr>
      <vt:lpstr>Program Directors Workshop: Mentoring Fellows</vt:lpstr>
      <vt:lpstr>A “Casual Conversation” at AACR</vt:lpstr>
      <vt:lpstr>Mentor: “A wise and trusted counselor or teacher” </vt:lpstr>
      <vt:lpstr>The Ideal Mentor</vt:lpstr>
      <vt:lpstr>Mentoring?</vt:lpstr>
      <vt:lpstr>Mentor versus Teacher?</vt:lpstr>
      <vt:lpstr>For Program Directors,  There are two aspects of our roles. </vt:lpstr>
      <vt:lpstr>During Year 1: Provide “Open Door” opportunity to all fellows to discuss their research and career plans!</vt:lpstr>
      <vt:lpstr>Multiple Roles of a Mentor</vt:lpstr>
      <vt:lpstr>Mentor: Trainee: A Long-Term Relationship</vt:lpstr>
      <vt:lpstr>Clinical Mentoring:</vt:lpstr>
      <vt:lpstr>Clinical Mentoring (II):</vt:lpstr>
      <vt:lpstr>Clinic Exposure: Prepare The Teaching Points Ahead Of Time!</vt:lpstr>
      <vt:lpstr>Do You Have a Teaching Microscope in Clinic?</vt:lpstr>
      <vt:lpstr>Program Directors Mentor and Oversee Mentoring Relationships!</vt:lpstr>
      <vt:lpstr>Are You Prepared To Be A Mentor?</vt:lpstr>
      <vt:lpstr>Fellow Approaches Potential Mentor</vt:lpstr>
      <vt:lpstr>Responses:</vt:lpstr>
      <vt:lpstr>First, Identify Fellow’s Goals.</vt:lpstr>
      <vt:lpstr>PowerPoint Presentation</vt:lpstr>
      <vt:lpstr>Identify Potential Projects On An Ongoing Basis!</vt:lpstr>
      <vt:lpstr>Needs of the Fellow Come First!</vt:lpstr>
      <vt:lpstr>Developing Research Project, Typically in Year 1</vt:lpstr>
      <vt:lpstr>Provide Practical Advice and Help Map Out Realistic Expectations. </vt:lpstr>
      <vt:lpstr>Mouse Trap!</vt:lpstr>
      <vt:lpstr>Steps For A Clinical Study</vt:lpstr>
      <vt:lpstr>Time Frame</vt:lpstr>
      <vt:lpstr>Avoid The Crash And Burn!</vt:lpstr>
      <vt:lpstr>How To Help Your Fellow Be Productive In &lt;2 Years?</vt:lpstr>
      <vt:lpstr>How To Solve?</vt:lpstr>
      <vt:lpstr>Carob Trees!</vt:lpstr>
      <vt:lpstr>Transition from Trainee to Faculty</vt:lpstr>
      <vt:lpstr>Identifying Job Prospects Should Be A Partnership with Fellow and Mentor</vt:lpstr>
      <vt:lpstr>Initial Contact</vt:lpstr>
      <vt:lpstr>Prepare the Fellow</vt:lpstr>
      <vt:lpstr>The “Elevator Talk”</vt:lpstr>
      <vt:lpstr>“Elevator Talk?” </vt:lpstr>
      <vt:lpstr>When Do You Have These Presentations?</vt:lpstr>
      <vt:lpstr>Context!</vt:lpstr>
      <vt:lpstr>Prepare To Be Concise!</vt:lpstr>
      <vt:lpstr>What Are You Trying To Accomplish?</vt:lpstr>
      <vt:lpstr>No Title:  (Typically, a lead in sentence). </vt:lpstr>
      <vt:lpstr>What Did You Just Accomplish?</vt:lpstr>
      <vt:lpstr>Background</vt:lpstr>
      <vt:lpstr>Methods:</vt:lpstr>
      <vt:lpstr>Negative Results</vt:lpstr>
      <vt:lpstr>Results!</vt:lpstr>
      <vt:lpstr>Discussion</vt:lpstr>
      <vt:lpstr>PowerPoint Presentation</vt:lpstr>
      <vt:lpstr>Jargon/Acronyms/Abbreviations?</vt:lpstr>
      <vt:lpstr>Prepare Your Fellows For Elevator Talk!</vt:lpstr>
      <vt:lpstr>THAT’S ALL FOLKS!</vt:lpstr>
    </vt:vector>
  </TitlesOfParts>
  <Company>MSKCC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Soff, Gerald A./Medicine</dc:creator>
  <cp:lastModifiedBy>Johanna Madero</cp:lastModifiedBy>
  <cp:revision>56</cp:revision>
  <dcterms:created xsi:type="dcterms:W3CDTF">2017-12-02T19:02:32Z</dcterms:created>
  <dcterms:modified xsi:type="dcterms:W3CDTF">2018-01-26T16:35:38Z</dcterms:modified>
</cp:coreProperties>
</file>