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87" r:id="rId6"/>
  </p:sldMasterIdLst>
  <p:notesMasterIdLst>
    <p:notesMasterId r:id="rId30"/>
  </p:notesMasterIdLst>
  <p:sldIdLst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4" r:id="rId20"/>
    <p:sldId id="295" r:id="rId21"/>
    <p:sldId id="296" r:id="rId22"/>
    <p:sldId id="297" r:id="rId23"/>
    <p:sldId id="298" r:id="rId24"/>
    <p:sldId id="299" r:id="rId25"/>
    <p:sldId id="301" r:id="rId26"/>
    <p:sldId id="300" r:id="rId27"/>
    <p:sldId id="293" r:id="rId28"/>
    <p:sldId id="302" r:id="rId2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A1212"/>
    <a:srgbClr val="C33A2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8" autoAdjust="0"/>
    <p:restoredTop sz="94717" autoAdjust="0"/>
  </p:normalViewPr>
  <p:slideViewPr>
    <p:cSldViewPr>
      <p:cViewPr>
        <p:scale>
          <a:sx n="75" d="100"/>
          <a:sy n="75" d="100"/>
        </p:scale>
        <p:origin x="-462" y="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0E6E1-FBAA-48DA-AE0F-7674EF5BA8E9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6E663-A9F8-4FC0-BF2F-AA3D81FE94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084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6E663-A9F8-4FC0-BF2F-AA3D81FE94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73BEE0-84B3-408F-BC63-2303825A174A}" type="slidenum">
              <a:rPr lang="en-US" smtClean="0">
                <a:solidFill>
                  <a:prstClr val="black"/>
                </a:solidFill>
              </a:rPr>
              <a:pPr eaLnBrk="1" hangingPunct="1"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6E663-A9F8-4FC0-BF2F-AA3D81FE94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6E663-A9F8-4FC0-BF2F-AA3D81FE946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79845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00" y="76200"/>
            <a:ext cx="9020175" cy="1219200"/>
          </a:xfrm>
          <a:prstGeom prst="rect">
            <a:avLst/>
          </a:prstGeom>
          <a:solidFill>
            <a:srgbClr val="9A121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3500" y="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038" y="1295400"/>
            <a:ext cx="9021762" cy="7620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A70FB-0E48-498D-8C95-EE884DF441A4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08BE7-5B24-49DB-A8A8-081C77D85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51206-C67E-4E35-96D7-0BC02B822330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A87A2-C64E-4F17-908E-18B1C9643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74343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343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6CF63-5CD1-4F6B-A21A-3A9F2DA9FC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972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053E8-AE19-4039-BD89-0423315094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4634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AFA4A-6996-4947-90FD-865DCFAEF8E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4722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78C32-B48C-477B-9C35-8C8F44ED75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7708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AC335-BEB0-4EFF-B11D-5C5B9FBDE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6549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341B7-4793-443B-BAE4-F36D4DB9D5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8728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DC745-48F2-46D6-9974-B276A22A4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9597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674D0-4C84-4007-B898-026456C4E8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463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5C566-2DF5-4E13-9446-0121691663FA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4140D-D927-4E4D-AF73-344D9BEC6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FE7A4-5798-4453-8D10-331396ED7C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9125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8D80-BAE6-4AAE-81C2-450605F7AB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5847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73679-B2CD-4957-BE92-60D50B2BCF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298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2D22C-E1C4-4E03-AA99-9A0544FC3CFF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E8346-EC90-439C-AE96-63B195FEF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37CCB-0DD4-4290-BE2F-DB78FD6793A8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8311A-FDF9-42D8-B25A-0D78FFCB5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6C4AA-BDAD-4FA1-9EB6-DD01D4457F55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05EFA-4A7C-4153-A613-627B20AD3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0CB76-7396-4A66-9259-1C50EEC25102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6F898-AEFB-42F3-894F-1F6675194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0E929-1C2A-447E-AFE1-CB82E66FFD0C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435DF-AC74-443D-B4B9-3879F5279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51FA-7AAB-4A37-B3B9-5C0570270F54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18486-B797-450B-92A7-306BC1318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4314F-9F6E-42DC-ABB5-BE0287C6E8F7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8ABCC-B399-452F-BC09-1FA4AB435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F839A1-1B62-429D-BC19-B2D4D8577331}" type="datetimeFigureOut">
              <a:rPr lang="en-US"/>
              <a:pPr>
                <a:defRPr/>
              </a:pPr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35047E0-F546-4505-81BE-6EC1ED649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0" r:id="rId7"/>
    <p:sldLayoutId id="2147483685" r:id="rId8"/>
    <p:sldLayoutId id="2147483686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solidFill>
                    <a:srgbClr val="000000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24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424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424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6D34AA6-545A-405B-9EF7-31294512F0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140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3048000" y="304800"/>
            <a:ext cx="5410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Perpetua"/>
              </a:rPr>
              <a:t>American Society of Hematology</a:t>
            </a:r>
            <a:br>
              <a:rPr lang="en-US" dirty="0">
                <a:solidFill>
                  <a:schemeClr val="bg1"/>
                </a:solidFill>
                <a:latin typeface="Perpetua"/>
              </a:rPr>
            </a:br>
            <a:r>
              <a:rPr lang="en-US" dirty="0" smtClean="0">
                <a:solidFill>
                  <a:schemeClr val="bg1"/>
                </a:solidFill>
                <a:latin typeface="Perpetua"/>
              </a:rPr>
              <a:t>55</a:t>
            </a:r>
            <a:r>
              <a:rPr lang="en-US" baseline="30000" dirty="0" smtClean="0">
                <a:solidFill>
                  <a:schemeClr val="bg1"/>
                </a:solidFill>
                <a:latin typeface="Perpetua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Perpetua"/>
              </a:rPr>
              <a:t> </a:t>
            </a:r>
            <a:r>
              <a:rPr lang="en-US" dirty="0">
                <a:solidFill>
                  <a:schemeClr val="bg1"/>
                </a:solidFill>
                <a:latin typeface="Perpetua"/>
              </a:rPr>
              <a:t>ASH Annual Meeting</a:t>
            </a:r>
            <a:br>
              <a:rPr lang="en-US" dirty="0">
                <a:solidFill>
                  <a:schemeClr val="bg1"/>
                </a:solidFill>
                <a:latin typeface="Perpetua"/>
              </a:rPr>
            </a:br>
            <a:r>
              <a:rPr lang="en-US" dirty="0">
                <a:solidFill>
                  <a:schemeClr val="bg1"/>
                </a:solidFill>
                <a:latin typeface="Perpetua"/>
              </a:rPr>
              <a:t>Disclosure Statement</a:t>
            </a:r>
          </a:p>
        </p:txBody>
      </p:sp>
      <p:pic>
        <p:nvPicPr>
          <p:cNvPr id="9219" name="Picture 4" descr="ASH Logo - black highrez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"/>
            <a:ext cx="1031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685800" y="1447800"/>
            <a:ext cx="762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smtClean="0"/>
              <a:t>Roy L. Silverstein, MD</a:t>
            </a:r>
            <a:endParaRPr lang="en-US" sz="2400" b="1" dirty="0">
              <a:latin typeface="Perpetua"/>
            </a:endParaRPr>
          </a:p>
        </p:txBody>
      </p:sp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457200" y="2286000"/>
            <a:ext cx="7162800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Aft>
                <a:spcPts val="600"/>
              </a:spcAft>
              <a:buFont typeface="Arial" pitchFamily="34" charset="0"/>
              <a:buChar char="•"/>
            </a:pPr>
            <a:r>
              <a:rPr lang="en-US" b="1" dirty="0" smtClean="0"/>
              <a:t>Nothing to disclose</a:t>
            </a:r>
            <a:endParaRPr lang="en-US" dirty="0" smtClean="0"/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</a:pPr>
            <a:endParaRPr lang="en-US" b="1" dirty="0">
              <a:latin typeface="Perpetua"/>
            </a:endParaRPr>
          </a:p>
          <a:p>
            <a:pPr marL="177800" indent="-177800">
              <a:spcAft>
                <a:spcPts val="600"/>
              </a:spcAft>
            </a:pPr>
            <a:r>
              <a:rPr lang="en-US" b="1" u="sng" dirty="0">
                <a:latin typeface="Perpetua"/>
              </a:rPr>
              <a:t>Discussion of off-label </a:t>
            </a:r>
            <a:r>
              <a:rPr lang="en-US" b="1" u="sng" dirty="0" smtClean="0">
                <a:latin typeface="Perpetua"/>
              </a:rPr>
              <a:t>drug use</a:t>
            </a:r>
            <a:r>
              <a:rPr lang="en-US" b="1" dirty="0" smtClean="0">
                <a:latin typeface="Perpetua"/>
              </a:rPr>
              <a:t>:</a:t>
            </a:r>
            <a:r>
              <a:rPr lang="en-US" dirty="0" smtClean="0">
                <a:latin typeface="Perpetua"/>
              </a:rPr>
              <a:t> Not applicable</a:t>
            </a:r>
            <a:endParaRPr lang="en-US" b="1" dirty="0">
              <a:latin typeface="Perpetua"/>
            </a:endParaRP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</a:pPr>
            <a:endParaRPr lang="en-US" dirty="0">
              <a:latin typeface="Perpetu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Can we learn from our colleagues in the business world?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Hypothesis: Remediation is equivalent to “Change Management”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25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Change Management?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 studied subject in organizational management field</a:t>
            </a:r>
          </a:p>
          <a:p>
            <a:r>
              <a:rPr lang="en-US" dirty="0" smtClean="0"/>
              <a:t>Robust literature based on</a:t>
            </a:r>
          </a:p>
          <a:p>
            <a:pPr lvl="1"/>
            <a:r>
              <a:rPr lang="en-US" dirty="0" smtClean="0"/>
              <a:t>Survey data</a:t>
            </a:r>
          </a:p>
          <a:p>
            <a:pPr lvl="1"/>
            <a:r>
              <a:rPr lang="en-US" dirty="0" smtClean="0"/>
              <a:t>Longitudinal studies</a:t>
            </a:r>
          </a:p>
          <a:p>
            <a:pPr lvl="1"/>
            <a:r>
              <a:rPr lang="en-US" dirty="0" smtClean="0"/>
              <a:t>Interventional studies</a:t>
            </a:r>
          </a:p>
        </p:txBody>
      </p:sp>
    </p:spTree>
    <p:extLst>
      <p:ext uri="{BB962C8B-B14F-4D97-AF65-F5344CB8AC3E}">
        <p14:creationId xmlns="" xmlns:p14="http://schemas.microsoft.com/office/powerpoint/2010/main" val="115085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Change Management?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of a </a:t>
            </a:r>
            <a:r>
              <a:rPr lang="en-US" u="sng" dirty="0" smtClean="0"/>
              <a:t>structured</a:t>
            </a:r>
            <a:r>
              <a:rPr lang="en-US" dirty="0" smtClean="0"/>
              <a:t> approach and set of </a:t>
            </a:r>
            <a:r>
              <a:rPr lang="en-US" u="sng" dirty="0" smtClean="0"/>
              <a:t>tools</a:t>
            </a:r>
            <a:r>
              <a:rPr lang="en-US" dirty="0" smtClean="0"/>
              <a:t> for managing the “people” side of change in an organization</a:t>
            </a:r>
          </a:p>
          <a:p>
            <a:pPr lvl="1"/>
            <a:r>
              <a:rPr lang="en-US" dirty="0" smtClean="0"/>
              <a:t>e.g. rolling out new IT, new organizational structure, new product line, new approach to marketing or sales</a:t>
            </a:r>
          </a:p>
          <a:p>
            <a:pPr lvl="1"/>
            <a:r>
              <a:rPr lang="en-US" dirty="0" smtClean="0"/>
              <a:t>Dealing with the “burning platform”</a:t>
            </a:r>
          </a:p>
          <a:p>
            <a:pPr lvl="2"/>
            <a:r>
              <a:rPr lang="en-US" dirty="0" smtClean="0"/>
              <a:t>In Medicine – P4P, Value based purchasing, risk-based contracts, declining $/RVU</a:t>
            </a:r>
          </a:p>
          <a:p>
            <a:r>
              <a:rPr lang="en-US" dirty="0" smtClean="0"/>
              <a:t>It is a “core competency” for leaders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25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ADKAR – A useful model (Jeffrey M. Hiatt)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u="sng" dirty="0" smtClean="0"/>
              <a:t>A</a:t>
            </a:r>
            <a:r>
              <a:rPr lang="en-US" sz="3200" dirty="0" smtClean="0"/>
              <a:t>wareness</a:t>
            </a:r>
          </a:p>
          <a:p>
            <a:pPr lvl="1"/>
            <a:r>
              <a:rPr lang="en-US" sz="3000" dirty="0" smtClean="0"/>
              <a:t>Of the need for change and</a:t>
            </a:r>
          </a:p>
          <a:p>
            <a:pPr lvl="1"/>
            <a:r>
              <a:rPr lang="en-US" sz="3000" dirty="0" smtClean="0"/>
              <a:t>Of the nature of the change</a:t>
            </a:r>
          </a:p>
          <a:p>
            <a:r>
              <a:rPr lang="en-US" sz="3200" b="1" u="sng" dirty="0" smtClean="0"/>
              <a:t>D</a:t>
            </a:r>
            <a:r>
              <a:rPr lang="en-US" sz="3200" dirty="0" smtClean="0"/>
              <a:t>esire to support the change and participate and engage</a:t>
            </a:r>
          </a:p>
          <a:p>
            <a:r>
              <a:rPr lang="en-US" sz="3200" b="1" u="sng" dirty="0" smtClean="0"/>
              <a:t>K</a:t>
            </a:r>
            <a:r>
              <a:rPr lang="en-US" sz="3200" dirty="0" smtClean="0"/>
              <a:t>nowledge of how to change</a:t>
            </a:r>
          </a:p>
          <a:p>
            <a:r>
              <a:rPr lang="en-US" sz="3200" b="1" u="sng" dirty="0" smtClean="0"/>
              <a:t>A</a:t>
            </a:r>
            <a:r>
              <a:rPr lang="en-US" sz="3200" dirty="0" smtClean="0"/>
              <a:t>bility to implement new skills and behaviors</a:t>
            </a:r>
          </a:p>
          <a:p>
            <a:r>
              <a:rPr lang="en-US" sz="3200" b="1" u="sng" dirty="0" smtClean="0"/>
              <a:t>R</a:t>
            </a:r>
            <a:r>
              <a:rPr lang="en-US" sz="3200" dirty="0" smtClean="0"/>
              <a:t>eward/</a:t>
            </a:r>
            <a:r>
              <a:rPr lang="en-US" sz="3200" b="1" u="sng" dirty="0" smtClean="0"/>
              <a:t>R</a:t>
            </a:r>
            <a:r>
              <a:rPr lang="en-US" sz="3200" dirty="0" smtClean="0"/>
              <a:t>einforce to sustain the change 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72062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Awareness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am I falling short and what are the consequences?</a:t>
            </a:r>
          </a:p>
          <a:p>
            <a:pPr lvl="1"/>
            <a:r>
              <a:rPr lang="en-US" dirty="0" smtClean="0"/>
              <a:t>Quality and impact of trainee assessments deteriorate if not done in a timely manner</a:t>
            </a:r>
          </a:p>
          <a:p>
            <a:pPr lvl="1"/>
            <a:r>
              <a:rPr lang="en-US" dirty="0" smtClean="0"/>
              <a:t>Trainee morale is low</a:t>
            </a:r>
          </a:p>
          <a:p>
            <a:pPr lvl="2"/>
            <a:r>
              <a:rPr lang="en-US" dirty="0" smtClean="0"/>
              <a:t>Pipeline is threatened</a:t>
            </a:r>
          </a:p>
          <a:p>
            <a:pPr lvl="2"/>
            <a:r>
              <a:rPr lang="en-US" dirty="0" smtClean="0"/>
              <a:t>Work product is not optimal </a:t>
            </a:r>
          </a:p>
          <a:p>
            <a:pPr lvl="1"/>
            <a:r>
              <a:rPr lang="en-US" dirty="0" smtClean="0"/>
              <a:t>Professionalism is being questioned</a:t>
            </a:r>
          </a:p>
          <a:p>
            <a:pPr lvl="2"/>
            <a:r>
              <a:rPr lang="en-US" dirty="0" smtClean="0"/>
              <a:t>Leadership opportunities are threatened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8071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Desire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r>
              <a:rPr lang="en-US" dirty="0" smtClean="0"/>
              <a:t>WIIFM -  What’s in it for me?</a:t>
            </a:r>
          </a:p>
          <a:p>
            <a:pPr lvl="1"/>
            <a:r>
              <a:rPr lang="en-US" dirty="0" smtClean="0"/>
              <a:t>Eliminate the reverse incentive; i.e. don’t “reward” poorly performing faculty by removing them from teaching responsibilities!</a:t>
            </a:r>
          </a:p>
          <a:p>
            <a:pPr lvl="1"/>
            <a:r>
              <a:rPr lang="en-US" dirty="0" smtClean="0"/>
              <a:t>Emphasize the positive rewards:</a:t>
            </a:r>
          </a:p>
          <a:p>
            <a:pPr lvl="2"/>
            <a:r>
              <a:rPr lang="en-US" dirty="0" smtClean="0"/>
              <a:t>Fellows can contribute to your research team</a:t>
            </a:r>
          </a:p>
          <a:p>
            <a:pPr lvl="2"/>
            <a:r>
              <a:rPr lang="en-US" dirty="0" smtClean="0"/>
              <a:t>Good residents can be recruited to the fellowship</a:t>
            </a:r>
          </a:p>
          <a:p>
            <a:pPr lvl="2"/>
            <a:r>
              <a:rPr lang="en-US" dirty="0" smtClean="0"/>
              <a:t>Trainees will contribute more to the workload if they are engaged and happy  </a:t>
            </a:r>
          </a:p>
          <a:p>
            <a:pPr lvl="2"/>
            <a:r>
              <a:rPr lang="en-US" dirty="0" smtClean="0"/>
              <a:t>Trainees will grow up to be your colleagues</a:t>
            </a:r>
          </a:p>
          <a:p>
            <a:pPr lvl="2"/>
            <a:r>
              <a:rPr lang="en-US" dirty="0" smtClean="0"/>
              <a:t>Teaching performance will be factored into promotion decisions and leadership advancement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370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Knowledge (of what and how to change)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543800" cy="5105400"/>
          </a:xfrm>
        </p:spPr>
        <p:txBody>
          <a:bodyPr/>
          <a:lstStyle/>
          <a:p>
            <a:r>
              <a:rPr lang="en-US" sz="2400" dirty="0" smtClean="0"/>
              <a:t>Identify the specific gaps and issues for the individual faculty member</a:t>
            </a:r>
          </a:p>
          <a:p>
            <a:r>
              <a:rPr lang="en-US" sz="2400" dirty="0" smtClean="0"/>
              <a:t>We are not born to be good teachers, mentors, and role models</a:t>
            </a:r>
          </a:p>
          <a:p>
            <a:r>
              <a:rPr lang="en-US" sz="2400" dirty="0" smtClean="0"/>
              <a:t>Most medical schools have faculty development programs – take advantage of them</a:t>
            </a:r>
          </a:p>
          <a:p>
            <a:pPr lvl="1"/>
            <a:r>
              <a:rPr lang="en-US" sz="2400" dirty="0" smtClean="0"/>
              <a:t>Large IM training programs have faculty development tools and mentoring available</a:t>
            </a:r>
          </a:p>
          <a:p>
            <a:pPr lvl="1"/>
            <a:r>
              <a:rPr lang="en-US" sz="2400" dirty="0" smtClean="0"/>
              <a:t>Leadership development programs/workshops can help faculty see the “big picture”</a:t>
            </a:r>
          </a:p>
          <a:p>
            <a:pPr lvl="1"/>
            <a:r>
              <a:rPr lang="en-US" sz="2400" dirty="0" smtClean="0"/>
              <a:t>Occasional “co-rounding” to provide role models for the under-performing faculty member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8725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does not equal ability.</a:t>
            </a:r>
          </a:p>
          <a:p>
            <a:pPr lvl="1"/>
            <a:r>
              <a:rPr lang="en-US" dirty="0" smtClean="0"/>
              <a:t>I know how to dribble a basketball but I will never be a point guard in the NBA!</a:t>
            </a:r>
          </a:p>
          <a:p>
            <a:r>
              <a:rPr lang="en-US" dirty="0" smtClean="0"/>
              <a:t>Provide a tool kit to allow change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579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Reinforcement/Reward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 progress</a:t>
            </a:r>
          </a:p>
          <a:p>
            <a:r>
              <a:rPr lang="en-US" dirty="0" smtClean="0"/>
              <a:t>Rewards can come in many forms</a:t>
            </a:r>
          </a:p>
          <a:p>
            <a:pPr lvl="1"/>
            <a:r>
              <a:rPr lang="en-US" dirty="0" smtClean="0"/>
              <a:t>Recognition in front of colleagues</a:t>
            </a:r>
          </a:p>
          <a:p>
            <a:pPr lvl="1"/>
            <a:r>
              <a:rPr lang="en-US" dirty="0" smtClean="0"/>
              <a:t>Awards</a:t>
            </a:r>
          </a:p>
          <a:p>
            <a:pPr lvl="1"/>
            <a:r>
              <a:rPr lang="en-US" dirty="0" smtClean="0"/>
              <a:t>Financial</a:t>
            </a:r>
          </a:p>
          <a:p>
            <a:pPr lvl="1"/>
            <a:r>
              <a:rPr lang="en-US" dirty="0" smtClean="0"/>
              <a:t>Support for other activities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273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ADKAR can be a diagnostic tool to guide remediation efforts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Awareness:  	20%</a:t>
            </a:r>
          </a:p>
          <a:p>
            <a:r>
              <a:rPr lang="en-US" dirty="0" smtClean="0"/>
              <a:t>Desire:		40%</a:t>
            </a:r>
          </a:p>
          <a:p>
            <a:r>
              <a:rPr lang="en-US" dirty="0" smtClean="0"/>
              <a:t>Knowledge:	15%</a:t>
            </a:r>
          </a:p>
          <a:p>
            <a:r>
              <a:rPr lang="en-US" dirty="0" smtClean="0"/>
              <a:t>Ability:		20%</a:t>
            </a:r>
          </a:p>
          <a:p>
            <a:r>
              <a:rPr lang="en-US" dirty="0" smtClean="0"/>
              <a:t>Reward:		5%</a:t>
            </a:r>
          </a:p>
          <a:p>
            <a:pPr>
              <a:spcBef>
                <a:spcPts val="1800"/>
              </a:spcBef>
              <a:buNone/>
            </a:pPr>
            <a:r>
              <a:rPr lang="en-US" b="1" dirty="0" smtClean="0">
                <a:solidFill>
                  <a:srgbClr val="FF0000"/>
                </a:solidFill>
              </a:rPr>
              <a:t>In this case, focus remediation efforts mostly on creating desire and secondarily on increasing awareness and ability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609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400" b="1" dirty="0" smtClean="0">
                <a:latin typeface="Arial" charset="0"/>
              </a:rPr>
              <a:t>When Role Models Fall Short:  How to Remediate Faculty</a:t>
            </a:r>
          </a:p>
        </p:txBody>
      </p:sp>
      <p:sp>
        <p:nvSpPr>
          <p:cNvPr id="3075" name="Subtitle 5"/>
          <p:cNvSpPr>
            <a:spLocks noGrp="1"/>
          </p:cNvSpPr>
          <p:nvPr>
            <p:ph type="subTitle" idx="1"/>
          </p:nvPr>
        </p:nvSpPr>
        <p:spPr>
          <a:xfrm>
            <a:off x="3749416" y="3810000"/>
            <a:ext cx="4784984" cy="1600200"/>
          </a:xfrm>
        </p:spPr>
        <p:txBody>
          <a:bodyPr/>
          <a:lstStyle/>
          <a:p>
            <a:pPr algn="l"/>
            <a:r>
              <a:rPr lang="en-US" sz="2400" b="1" dirty="0" smtClean="0"/>
              <a:t>Roy L. Silverstein, MD</a:t>
            </a:r>
          </a:p>
          <a:p>
            <a:pPr algn="l"/>
            <a:r>
              <a:rPr lang="en-US" sz="2400" b="1" dirty="0" smtClean="0"/>
              <a:t>Chair, Department of Medicine</a:t>
            </a:r>
          </a:p>
          <a:p>
            <a:pPr algn="l"/>
            <a:r>
              <a:rPr lang="en-US" sz="2400" b="1" dirty="0" smtClean="0"/>
              <a:t>Medical College of Wisconsin</a:t>
            </a:r>
            <a:endParaRPr lang="en-US" sz="2400" dirty="0" smtClean="0"/>
          </a:p>
        </p:txBody>
      </p:sp>
      <p:pic>
        <p:nvPicPr>
          <p:cNvPr id="3076" name="Picture 4" descr="New Image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-1" b="-9246"/>
          <a:stretch/>
        </p:blipFill>
        <p:spPr bwMode="auto">
          <a:xfrm>
            <a:off x="1066800" y="3768725"/>
            <a:ext cx="259080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2531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Case History #2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848600" cy="5257800"/>
          </a:xfrm>
        </p:spPr>
        <p:txBody>
          <a:bodyPr/>
          <a:lstStyle/>
          <a:p>
            <a:r>
              <a:rPr lang="en-US" dirty="0" smtClean="0"/>
              <a:t>First year faculty member on inpatient service</a:t>
            </a:r>
          </a:p>
          <a:p>
            <a:r>
              <a:rPr lang="en-US" dirty="0" smtClean="0"/>
              <a:t>Rounds early before trainees arrive and writes orders without engaging trainees</a:t>
            </a:r>
          </a:p>
          <a:p>
            <a:r>
              <a:rPr lang="en-US" dirty="0" smtClean="0"/>
              <a:t>Goes back mid-day and rewrites “trivial” orders</a:t>
            </a:r>
          </a:p>
          <a:p>
            <a:r>
              <a:rPr lang="en-US" dirty="0" smtClean="0"/>
              <a:t>Trainees complain that she “doesn’t teach”</a:t>
            </a:r>
          </a:p>
          <a:p>
            <a:r>
              <a:rPr lang="en-US" dirty="0" smtClean="0"/>
              <a:t>She tells you that she loves to teach and wants to focus her career on the clinician educator pathway, but she complains to you that fellows are “incompetent”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ADKAR can be diagnostic tool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Awareness:  	40%</a:t>
            </a:r>
          </a:p>
          <a:p>
            <a:r>
              <a:rPr lang="en-US" dirty="0" smtClean="0"/>
              <a:t>Desire:		0%</a:t>
            </a:r>
          </a:p>
          <a:p>
            <a:r>
              <a:rPr lang="en-US" dirty="0" smtClean="0"/>
              <a:t>Knowledge:	30%</a:t>
            </a:r>
          </a:p>
          <a:p>
            <a:r>
              <a:rPr lang="en-US" dirty="0" smtClean="0"/>
              <a:t>Ability:		20%</a:t>
            </a:r>
          </a:p>
          <a:p>
            <a:r>
              <a:rPr lang="en-US" dirty="0" smtClean="0"/>
              <a:t>Reward:		10%</a:t>
            </a:r>
          </a:p>
          <a:p>
            <a:pPr>
              <a:spcBef>
                <a:spcPts val="180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In this case, focus remediation efforts on building awareness of the need to change and providing help with increasing her knowledge and ability to change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326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are the obstacles to change?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267200" cy="453072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1.  Faculty resistance to change</a:t>
            </a:r>
          </a:p>
          <a:p>
            <a:r>
              <a:rPr lang="en-US" sz="2400" dirty="0" smtClean="0"/>
              <a:t>Communication is key</a:t>
            </a:r>
          </a:p>
          <a:p>
            <a:r>
              <a:rPr lang="en-US" sz="2400" dirty="0" smtClean="0"/>
              <a:t>Understand values – How do we respond to “commands”</a:t>
            </a:r>
          </a:p>
          <a:p>
            <a:pPr lvl="1"/>
            <a:r>
              <a:rPr lang="en-US" sz="2000" dirty="0" smtClean="0"/>
              <a:t>Old school:</a:t>
            </a:r>
          </a:p>
          <a:p>
            <a:pPr lvl="2"/>
            <a:r>
              <a:rPr lang="en-US" sz="1800" dirty="0" smtClean="0"/>
              <a:t>Chair says “Jump”  Faculty member says “How high”</a:t>
            </a:r>
          </a:p>
          <a:p>
            <a:pPr lvl="1"/>
            <a:r>
              <a:rPr lang="en-US" sz="2000" dirty="0" smtClean="0"/>
              <a:t>New school  </a:t>
            </a:r>
          </a:p>
          <a:p>
            <a:pPr lvl="2"/>
            <a:r>
              <a:rPr lang="en-US" sz="1800" dirty="0" smtClean="0"/>
              <a:t>Chair says “Jump”</a:t>
            </a:r>
          </a:p>
          <a:p>
            <a:pPr lvl="2"/>
            <a:r>
              <a:rPr lang="en-US" sz="1800" dirty="0" smtClean="0"/>
              <a:t>Faculty member says “Why”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835" y="1600200"/>
            <a:ext cx="358973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3672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330033"/>
                </a:solidFill>
              </a:rPr>
              <a:t>What are the obstacles to change?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 Lack of appropriate sponsorship for change</a:t>
            </a:r>
          </a:p>
          <a:p>
            <a:pPr lvl="1"/>
            <a:r>
              <a:rPr lang="en-US" dirty="0" smtClean="0"/>
              <a:t>Engage Division Chief, Department Chair, Cancer Center Director in the process</a:t>
            </a:r>
          </a:p>
          <a:p>
            <a:pPr lvl="2"/>
            <a:r>
              <a:rPr lang="en-US" dirty="0" smtClean="0"/>
              <a:t>Their most important roles are to promote awareness and desire and to provide support for   tools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845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82000" cy="1143000"/>
          </a:xfrm>
        </p:spPr>
        <p:txBody>
          <a:bodyPr/>
          <a:lstStyle/>
          <a:p>
            <a:r>
              <a:rPr lang="en-US" sz="3600" b="1" dirty="0" smtClean="0"/>
              <a:t>An ounce of prevention is worth a pound of cure: Setting expectations “up front”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Consistent and persistent communication</a:t>
            </a:r>
          </a:p>
          <a:p>
            <a:r>
              <a:rPr lang="en-US" dirty="0" smtClean="0"/>
              <a:t>Clear “sponsorship” from institutional leaders:</a:t>
            </a:r>
          </a:p>
          <a:p>
            <a:pPr lvl="1"/>
            <a:r>
              <a:rPr lang="en-US" dirty="0" smtClean="0"/>
              <a:t>Department Chair and Division Chief</a:t>
            </a:r>
          </a:p>
          <a:p>
            <a:pPr lvl="1"/>
            <a:r>
              <a:rPr lang="en-US" dirty="0" smtClean="0"/>
              <a:t>Program Directors (IM and Specialty)</a:t>
            </a:r>
          </a:p>
          <a:p>
            <a:r>
              <a:rPr lang="en-US" dirty="0" smtClean="0"/>
              <a:t>Ready availability of faculty development tools</a:t>
            </a:r>
          </a:p>
        </p:txBody>
      </p:sp>
    </p:spTree>
    <p:extLst>
      <p:ext uri="{BB962C8B-B14F-4D97-AF65-F5344CB8AC3E}">
        <p14:creationId xmlns="" xmlns:p14="http://schemas.microsoft.com/office/powerpoint/2010/main" val="55154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610600" cy="1143000"/>
          </a:xfrm>
        </p:spPr>
        <p:txBody>
          <a:bodyPr/>
          <a:lstStyle/>
          <a:p>
            <a:r>
              <a:rPr lang="en-US" sz="3600" b="1" dirty="0" smtClean="0"/>
              <a:t>Setting expectations up front: New faculty orientation and periodically for all others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30725"/>
          </a:xfrm>
        </p:spPr>
        <p:txBody>
          <a:bodyPr/>
          <a:lstStyle/>
          <a:p>
            <a:r>
              <a:rPr lang="en-US" dirty="0" smtClean="0"/>
              <a:t>Teaching</a:t>
            </a:r>
          </a:p>
          <a:p>
            <a:pPr lvl="1"/>
            <a:r>
              <a:rPr lang="en-US" dirty="0" smtClean="0"/>
              <a:t>When, where, how much</a:t>
            </a:r>
          </a:p>
          <a:p>
            <a:pPr lvl="1"/>
            <a:r>
              <a:rPr lang="en-US" dirty="0" smtClean="0"/>
              <a:t>Appropriate to level of trainee </a:t>
            </a:r>
          </a:p>
          <a:p>
            <a:r>
              <a:rPr lang="en-US" dirty="0" smtClean="0"/>
              <a:t>Trainee Assessment</a:t>
            </a:r>
          </a:p>
          <a:p>
            <a:pPr lvl="1"/>
            <a:r>
              <a:rPr lang="en-US" dirty="0" smtClean="0"/>
              <a:t>In the DOM at MCW we tie faculty compensation to timely assessment</a:t>
            </a:r>
          </a:p>
          <a:p>
            <a:r>
              <a:rPr lang="en-US" dirty="0" smtClean="0"/>
              <a:t>Mentoring</a:t>
            </a:r>
          </a:p>
          <a:p>
            <a:r>
              <a:rPr lang="en-US" dirty="0" smtClean="0"/>
              <a:t>Role Modeling</a:t>
            </a:r>
          </a:p>
          <a:p>
            <a:r>
              <a:rPr lang="en-US" dirty="0" smtClean="0"/>
              <a:t>Faculty Assessment</a:t>
            </a:r>
          </a:p>
        </p:txBody>
      </p:sp>
    </p:spTree>
    <p:extLst>
      <p:ext uri="{BB962C8B-B14F-4D97-AF65-F5344CB8AC3E}">
        <p14:creationId xmlns="" xmlns:p14="http://schemas.microsoft.com/office/powerpoint/2010/main" val="150714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do you know when a faculty member needs remediation?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848600" cy="4953000"/>
          </a:xfrm>
        </p:spPr>
        <p:txBody>
          <a:bodyPr/>
          <a:lstStyle/>
          <a:p>
            <a:r>
              <a:rPr lang="en-US" sz="2400" dirty="0" smtClean="0"/>
              <a:t>Formal assessment/evaluation by trainees</a:t>
            </a:r>
          </a:p>
          <a:p>
            <a:pPr lvl="1"/>
            <a:r>
              <a:rPr lang="en-US" sz="2400" dirty="0" smtClean="0"/>
              <a:t>Difficult in specialty programs because of size and anonymity issues</a:t>
            </a:r>
          </a:p>
          <a:p>
            <a:pPr lvl="2"/>
            <a:r>
              <a:rPr lang="en-US" sz="2000" dirty="0" smtClean="0"/>
              <a:t>Lake </a:t>
            </a:r>
            <a:r>
              <a:rPr lang="en-US" sz="2000" dirty="0" err="1" smtClean="0"/>
              <a:t>Wobegon</a:t>
            </a:r>
            <a:r>
              <a:rPr lang="en-US" sz="2000" dirty="0" smtClean="0"/>
              <a:t> Syndrome</a:t>
            </a:r>
          </a:p>
          <a:p>
            <a:r>
              <a:rPr lang="en-US" sz="2400" dirty="0" smtClean="0"/>
              <a:t>Direct observation</a:t>
            </a:r>
          </a:p>
          <a:p>
            <a:r>
              <a:rPr lang="en-US" sz="2400" dirty="0" smtClean="0"/>
              <a:t>Informal feedback from trainees and peers</a:t>
            </a:r>
          </a:p>
          <a:p>
            <a:pPr lvl="1"/>
            <a:r>
              <a:rPr lang="en-US" sz="2400" dirty="0" smtClean="0"/>
              <a:t>Document </a:t>
            </a:r>
          </a:p>
          <a:p>
            <a:pPr lvl="2"/>
            <a:r>
              <a:rPr lang="en-US" sz="2000" dirty="0" smtClean="0"/>
              <a:t>Allows detection of patterns</a:t>
            </a:r>
          </a:p>
          <a:p>
            <a:pPr lvl="2"/>
            <a:r>
              <a:rPr lang="en-US" sz="2000" dirty="0" smtClean="0"/>
              <a:t>Informs and allows formal remediation</a:t>
            </a:r>
          </a:p>
          <a:p>
            <a:pPr lvl="1"/>
            <a:r>
              <a:rPr lang="en-US" sz="2400" dirty="0" smtClean="0"/>
              <a:t>Transmit back to faculty if appropriate</a:t>
            </a:r>
          </a:p>
          <a:p>
            <a:pPr lvl="2"/>
            <a:r>
              <a:rPr lang="en-US" sz="2000" dirty="0" smtClean="0"/>
              <a:t>Early formative feedback is more likely to succeed than feedback presented in “crisis” mode – the first step in the remediation process is timely and accurate feedback!   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6084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Case History #1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Successful mid-career faculty member promoted to Associate Professor last year</a:t>
            </a:r>
          </a:p>
          <a:p>
            <a:r>
              <a:rPr lang="en-US" dirty="0" smtClean="0"/>
              <a:t>Director of Leukemia Service</a:t>
            </a:r>
          </a:p>
          <a:p>
            <a:pPr lvl="1"/>
            <a:r>
              <a:rPr lang="en-US" dirty="0" smtClean="0"/>
              <a:t>Service growth 40% over 3 years – ADC ~20</a:t>
            </a:r>
          </a:p>
          <a:p>
            <a:pPr lvl="1"/>
            <a:r>
              <a:rPr lang="en-US" dirty="0" smtClean="0"/>
              <a:t>Major feeder of SCT program</a:t>
            </a:r>
          </a:p>
          <a:p>
            <a:pPr lvl="1"/>
            <a:r>
              <a:rPr lang="en-US" dirty="0" smtClean="0"/>
              <a:t>&gt;$1M/</a:t>
            </a:r>
            <a:r>
              <a:rPr lang="en-US" dirty="0" err="1" smtClean="0"/>
              <a:t>yr</a:t>
            </a:r>
            <a:r>
              <a:rPr lang="en-US" dirty="0" smtClean="0"/>
              <a:t> in sponsored trials and translational research</a:t>
            </a:r>
          </a:p>
          <a:p>
            <a:pPr lvl="1"/>
            <a:r>
              <a:rPr lang="en-US" dirty="0" smtClean="0"/>
              <a:t>High impact papers</a:t>
            </a:r>
          </a:p>
          <a:p>
            <a:pPr lvl="1"/>
            <a:r>
              <a:rPr lang="en-US" dirty="0" smtClean="0"/>
              <a:t>High profile recruitment target/flight risk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3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Case History #1 (continued)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r>
              <a:rPr lang="en-US" dirty="0" smtClean="0"/>
              <a:t>Escalating complaints from residents and fellows</a:t>
            </a:r>
          </a:p>
          <a:p>
            <a:pPr lvl="1"/>
            <a:r>
              <a:rPr lang="en-US" dirty="0" smtClean="0"/>
              <a:t>“Dismissive”</a:t>
            </a:r>
          </a:p>
          <a:p>
            <a:pPr lvl="1"/>
            <a:r>
              <a:rPr lang="en-US" dirty="0" smtClean="0"/>
              <a:t>Humiliates us when we don’t know the answers – “pimps” us on rounds</a:t>
            </a:r>
          </a:p>
          <a:p>
            <a:pPr lvl="1"/>
            <a:r>
              <a:rPr lang="en-US" dirty="0" smtClean="0"/>
              <a:t>Residents and students:  He targets teaching to fellows</a:t>
            </a:r>
          </a:p>
          <a:p>
            <a:pPr lvl="1"/>
            <a:r>
              <a:rPr lang="en-US" dirty="0" smtClean="0"/>
              <a:t>Makes decisions without discussing with fellows</a:t>
            </a:r>
          </a:p>
          <a:p>
            <a:pPr lvl="1"/>
            <a:r>
              <a:rPr lang="en-US" dirty="0" smtClean="0"/>
              <a:t>Assigns “</a:t>
            </a:r>
            <a:r>
              <a:rPr lang="en-US" dirty="0" err="1" smtClean="0"/>
              <a:t>scut</a:t>
            </a:r>
            <a:r>
              <a:rPr lang="en-US" dirty="0" smtClean="0"/>
              <a:t>” work without engaging us in decision making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58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Case History #1 (continued)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 PD complains – late or incomplete evaluation of residents</a:t>
            </a:r>
          </a:p>
          <a:p>
            <a:r>
              <a:rPr lang="en-US" dirty="0" smtClean="0"/>
              <a:t>Same problem for fellows</a:t>
            </a:r>
          </a:p>
          <a:p>
            <a:r>
              <a:rPr lang="en-US" dirty="0" smtClean="0"/>
              <a:t>Division Chief is supportive, but feels helpless because Department Chair, Cancer Center Director and Hospital CEO “love him”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WHAT CAN YOU DO?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517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8077200" cy="1143000"/>
          </a:xfrm>
        </p:spPr>
        <p:txBody>
          <a:bodyPr/>
          <a:lstStyle/>
          <a:p>
            <a:r>
              <a:rPr lang="en-US" sz="4400" b="1" dirty="0" smtClean="0"/>
              <a:t>Remediation is the next step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Providing a psychiatric diagnosis is generally not a useful approach</a:t>
            </a:r>
          </a:p>
          <a:p>
            <a:r>
              <a:rPr lang="en-US" dirty="0" smtClean="0"/>
              <a:t>Recommending psychotropic therapy is not a useful approach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796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E1E0E6D6049A478C6EBFFD65AC90D7" ma:contentTypeVersion="4" ma:contentTypeDescription="Create a new document." ma:contentTypeScope="" ma:versionID="ccb9010a7b0daf58a1912b05e58bcaff">
  <xsd:schema xmlns:xsd="http://www.w3.org/2001/XMLSchema" xmlns:p="http://schemas.microsoft.com/office/2006/metadata/properties" xmlns:ns2="175e93ab-ccf1-4204-8194-2c1fe52dadc8" targetNamespace="http://schemas.microsoft.com/office/2006/metadata/properties" ma:root="true" ma:fieldsID="79fc4db4dce4ea158be619aff83c2eb5" ns2:_="">
    <xsd:import namespace="175e93ab-ccf1-4204-8194-2c1fe52dadc8"/>
    <xsd:element name="properties">
      <xsd:complexType>
        <xsd:sequence>
          <xsd:element name="documentManagement">
            <xsd:complexType>
              <xsd:all>
                <xsd:element ref="ns2:Doc_x0020_Status" minOccurs="0"/>
                <xsd:element ref="ns2:Doc_x0020_Type" minOccurs="0"/>
                <xsd:element ref="ns2:Annual_x0020_Meeting_x0020_Classification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175e93ab-ccf1-4204-8194-2c1fe52dadc8" elementFormDefault="qualified">
    <xsd:import namespace="http://schemas.microsoft.com/office/2006/documentManagement/types"/>
    <xsd:element name="Doc_x0020_Status" ma:index="2" nillable="true" ma:displayName="Doc Status" ma:default="Final" ma:format="Dropdown" ma:internalName="Doc_x0020_Status">
      <xsd:simpleType>
        <xsd:restriction base="dms:Choice">
          <xsd:enumeration value="Draft"/>
          <xsd:enumeration value="Final"/>
        </xsd:restriction>
      </xsd:simpleType>
    </xsd:element>
    <xsd:element name="Doc_x0020_Type" ma:index="3" nillable="true" ma:displayName="Doc Type" ma:format="Dropdown" ma:internalName="Doc_x0020_Type">
      <xsd:simpleType>
        <xsd:restriction base="dms:Choice">
          <xsd:enumeration value="Advertisement"/>
          <xsd:enumeration value="Agenda"/>
          <xsd:enumeration value="Contract"/>
          <xsd:enumeration value="E-mail"/>
          <xsd:enumeration value="Form"/>
          <xsd:enumeration value="Letter"/>
          <xsd:enumeration value="Map"/>
          <xsd:enumeration value="Meeting Notebook"/>
          <xsd:enumeration value="Memo"/>
          <xsd:enumeration value="Minutes"/>
          <xsd:enumeration value="Miscellaneous"/>
          <xsd:enumeration value="Official (Legal Docs)"/>
          <xsd:enumeration value="Policy"/>
          <xsd:enumeration value="Presentation"/>
          <xsd:enumeration value="Reference"/>
          <xsd:enumeration value="Report"/>
          <xsd:enumeration value="RFP"/>
          <xsd:enumeration value="Standard Operating Procedure (SOP)"/>
          <xsd:enumeration value="Survey"/>
          <xsd:enumeration value="Template"/>
          <xsd:enumeration value="Timeline"/>
        </xsd:restriction>
      </xsd:simpleType>
    </xsd:element>
    <xsd:element name="Annual_x0020_Meeting_x0020_Classification" ma:index="4" nillable="true" ma:displayName="AM Classification" ma:format="Dropdown" ma:internalName="Annual_x0020_Meeting_x0020_Classification">
      <xsd:simpleType>
        <xsd:restriction base="dms:Choice">
          <xsd:enumeration value="Ancillary Meetings"/>
          <xsd:enumeration value="ASH Sponsored Meetings"/>
          <xsd:enumeration value="CME"/>
          <xsd:enumeration value="Education Program"/>
          <xsd:enumeration value="Exhibits"/>
          <xsd:enumeration value="Friday Satellite Symposia"/>
          <xsd:enumeration value="Housing"/>
          <xsd:enumeration value="Logistics"/>
          <xsd:enumeration value="Misc Program"/>
          <xsd:enumeration value="Promotion/PR"/>
          <xsd:enumeration value="Registration"/>
          <xsd:enumeration value="Scientific Program"/>
          <xsd:enumeration value="Social Events"/>
          <xsd:enumeration value="Special Lecture"/>
          <xsd:enumeration value="Special Session"/>
          <xsd:enumeration value="Staff Info"/>
          <xsd:enumeration value="Support Services"/>
          <xsd:enumeration value="Training Event"/>
        </xsd:restriction>
      </xsd:simpleType>
    </xsd:element>
    <xsd:element name="Year" ma:index="11" nillable="true" ma:displayName="Year" ma:format="Dropdown" ma:internalName="Year">
      <xsd:simpleType>
        <xsd:restriction base="dms:Choice"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  <xsd:enumeration value="1994"/>
          <xsd:enumeration value="1993"/>
          <xsd:enumeration value="1992"/>
          <xsd:enumeration value="1991"/>
          <xsd:enumeration value="199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Doc_x0020_Type xmlns="175e93ab-ccf1-4204-8194-2c1fe52dadc8" xsi:nil="true"/>
    <Annual_x0020_Meeting_x0020_Classification xmlns="175e93ab-ccf1-4204-8194-2c1fe52dadc8" xsi:nil="true"/>
    <Year xmlns="175e93ab-ccf1-4204-8194-2c1fe52dadc8" xsi:nil="true"/>
    <Doc_x0020_Status xmlns="175e93ab-ccf1-4204-8194-2c1fe52dadc8">Final</Doc_x0020_Status>
  </documentManagement>
</p:properties>
</file>

<file path=customXml/itemProps1.xml><?xml version="1.0" encoding="utf-8"?>
<ds:datastoreItem xmlns:ds="http://schemas.openxmlformats.org/officeDocument/2006/customXml" ds:itemID="{D76EF74D-85A5-41ED-9FD9-811D4CD7AC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619F09-206F-4060-9CF6-46E8BB9A44F4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C4E2483C-1CFF-4C9B-9B34-1BE9D7331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5e93ab-ccf1-4204-8194-2c1fe52dadc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1AF63068-1798-460C-A3EE-E8C62A25076F}">
  <ds:schemaRefs>
    <ds:schemaRef ds:uri="175e93ab-ccf1-4204-8194-2c1fe52dadc8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1581</TotalTime>
  <Words>1023</Words>
  <Application>Microsoft Office PowerPoint</Application>
  <PresentationFormat>On-screen Show (4:3)</PresentationFormat>
  <Paragraphs>153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Equity</vt:lpstr>
      <vt:lpstr>Layers</vt:lpstr>
      <vt:lpstr>Slide 1</vt:lpstr>
      <vt:lpstr>When Role Models Fall Short:  How to Remediate Faculty</vt:lpstr>
      <vt:lpstr>An ounce of prevention is worth a pound of cure: Setting expectations “up front”</vt:lpstr>
      <vt:lpstr>Setting expectations up front: New faculty orientation and periodically for all others</vt:lpstr>
      <vt:lpstr>How do you know when a faculty member needs remediation?</vt:lpstr>
      <vt:lpstr>Case History #1</vt:lpstr>
      <vt:lpstr>Case History #1 (continued)</vt:lpstr>
      <vt:lpstr>Case History #1 (continued)</vt:lpstr>
      <vt:lpstr>Remediation is the next step</vt:lpstr>
      <vt:lpstr>Can we learn from our colleagues in the business world?</vt:lpstr>
      <vt:lpstr>What is Change Management?</vt:lpstr>
      <vt:lpstr>What is Change Management?</vt:lpstr>
      <vt:lpstr>ADKAR – A useful model (Jeffrey M. Hiatt)</vt:lpstr>
      <vt:lpstr>Awareness</vt:lpstr>
      <vt:lpstr>Desire</vt:lpstr>
      <vt:lpstr>Knowledge (of what and how to change)</vt:lpstr>
      <vt:lpstr>Ability</vt:lpstr>
      <vt:lpstr>Reinforcement/Reward</vt:lpstr>
      <vt:lpstr>ADKAR can be a diagnostic tool to guide remediation efforts</vt:lpstr>
      <vt:lpstr>Case History #2</vt:lpstr>
      <vt:lpstr>ADKAR can be diagnostic tool</vt:lpstr>
      <vt:lpstr>What are the obstacles to change?</vt:lpstr>
      <vt:lpstr>What are the obstacles to change?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 Velarde</dc:creator>
  <cp:lastModifiedBy>ashalita</cp:lastModifiedBy>
  <cp:revision>162</cp:revision>
  <dcterms:created xsi:type="dcterms:W3CDTF">2012-08-23T19:05:36Z</dcterms:created>
  <dcterms:modified xsi:type="dcterms:W3CDTF">2014-03-27T14:45:52Z</dcterms:modified>
</cp:coreProperties>
</file>