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3"/>
  </p:notesMasterIdLst>
  <p:sldIdLst>
    <p:sldId id="1241" r:id="rId2"/>
    <p:sldId id="316" r:id="rId3"/>
    <p:sldId id="259" r:id="rId4"/>
    <p:sldId id="257" r:id="rId5"/>
    <p:sldId id="260" r:id="rId6"/>
    <p:sldId id="261" r:id="rId7"/>
    <p:sldId id="258" r:id="rId8"/>
    <p:sldId id="262" r:id="rId9"/>
    <p:sldId id="264" r:id="rId10"/>
    <p:sldId id="263" r:id="rId11"/>
    <p:sldId id="265" r:id="rId12"/>
    <p:sldId id="267" r:id="rId13"/>
    <p:sldId id="268" r:id="rId14"/>
    <p:sldId id="269" r:id="rId15"/>
    <p:sldId id="270" r:id="rId16"/>
    <p:sldId id="271" r:id="rId17"/>
    <p:sldId id="280" r:id="rId18"/>
    <p:sldId id="281" r:id="rId19"/>
    <p:sldId id="282" r:id="rId20"/>
    <p:sldId id="283" r:id="rId21"/>
    <p:sldId id="284" r:id="rId22"/>
    <p:sldId id="297" r:id="rId23"/>
    <p:sldId id="272" r:id="rId24"/>
    <p:sldId id="273" r:id="rId25"/>
    <p:sldId id="274" r:id="rId26"/>
    <p:sldId id="275" r:id="rId27"/>
    <p:sldId id="276" r:id="rId28"/>
    <p:sldId id="304" r:id="rId29"/>
    <p:sldId id="305" r:id="rId30"/>
    <p:sldId id="306" r:id="rId31"/>
    <p:sldId id="307" r:id="rId32"/>
    <p:sldId id="308" r:id="rId33"/>
    <p:sldId id="309" r:id="rId34"/>
    <p:sldId id="310" r:id="rId35"/>
    <p:sldId id="311" r:id="rId36"/>
    <p:sldId id="312" r:id="rId37"/>
    <p:sldId id="313" r:id="rId38"/>
    <p:sldId id="314" r:id="rId39"/>
    <p:sldId id="315" r:id="rId40"/>
    <p:sldId id="285" r:id="rId41"/>
    <p:sldId id="286" r:id="rId42"/>
    <p:sldId id="287" r:id="rId43"/>
    <p:sldId id="288" r:id="rId44"/>
    <p:sldId id="289" r:id="rId45"/>
    <p:sldId id="290" r:id="rId46"/>
    <p:sldId id="291" r:id="rId47"/>
    <p:sldId id="292" r:id="rId48"/>
    <p:sldId id="293" r:id="rId49"/>
    <p:sldId id="294" r:id="rId50"/>
    <p:sldId id="295" r:id="rId51"/>
    <p:sldId id="296" r:id="rId5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4" d="100"/>
          <a:sy n="114" d="100"/>
        </p:scale>
        <p:origin x="414"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E7C2C5F-40FF-4D35-BF93-2D595C4092EA}" type="doc">
      <dgm:prSet loTypeId="urn:microsoft.com/office/officeart/2005/8/layout/matrix1" loCatId="matrix" qsTypeId="urn:microsoft.com/office/officeart/2005/8/quickstyle/simple1" qsCatId="simple" csTypeId="urn:microsoft.com/office/officeart/2005/8/colors/accent0_3" csCatId="mainScheme" phldr="1"/>
      <dgm:spPr/>
      <dgm:t>
        <a:bodyPr/>
        <a:lstStyle/>
        <a:p>
          <a:endParaRPr lang="en-US"/>
        </a:p>
      </dgm:t>
    </dgm:pt>
    <dgm:pt modelId="{3B6D7A19-CC72-41C5-974A-2DDB4B9E8364}">
      <dgm:prSet phldrT="[Text]" custT="1"/>
      <dgm:spPr/>
      <dgm:t>
        <a:bodyPr/>
        <a:lstStyle/>
        <a:p>
          <a:r>
            <a:rPr lang="en-US" sz="2800" dirty="0">
              <a:latin typeface="Georgia" pitchFamily="18" charset="0"/>
            </a:rPr>
            <a:t>Milestones</a:t>
          </a:r>
        </a:p>
      </dgm:t>
    </dgm:pt>
    <dgm:pt modelId="{1A8611FD-0A13-4DFA-8828-C8FAE98410F7}" type="parTrans" cxnId="{FA3BD509-F951-4C39-A6D5-F06386AFF455}">
      <dgm:prSet/>
      <dgm:spPr/>
      <dgm:t>
        <a:bodyPr/>
        <a:lstStyle/>
        <a:p>
          <a:endParaRPr lang="en-US">
            <a:latin typeface="Georgia" pitchFamily="18" charset="0"/>
          </a:endParaRPr>
        </a:p>
      </dgm:t>
    </dgm:pt>
    <dgm:pt modelId="{FF84A797-D479-4C71-A81F-59C3AEA49704}" type="sibTrans" cxnId="{FA3BD509-F951-4C39-A6D5-F06386AFF455}">
      <dgm:prSet/>
      <dgm:spPr/>
      <dgm:t>
        <a:bodyPr/>
        <a:lstStyle/>
        <a:p>
          <a:endParaRPr lang="en-US">
            <a:latin typeface="Georgia" pitchFamily="18" charset="0"/>
          </a:endParaRPr>
        </a:p>
      </dgm:t>
    </dgm:pt>
    <dgm:pt modelId="{8D2E84DD-128A-4C20-B939-BE294725605F}">
      <dgm:prSet phldrT="[Text]" custT="1"/>
      <dgm:spPr>
        <a:solidFill>
          <a:schemeClr val="accent2">
            <a:lumMod val="40000"/>
            <a:lumOff val="60000"/>
          </a:schemeClr>
        </a:solidFill>
      </dgm:spPr>
      <dgm:t>
        <a:bodyPr/>
        <a:lstStyle/>
        <a:p>
          <a:r>
            <a:rPr lang="en-US" sz="1600" b="1" dirty="0">
              <a:solidFill>
                <a:schemeClr val="tx1"/>
              </a:solidFill>
              <a:latin typeface="Georgia" pitchFamily="18" charset="0"/>
            </a:rPr>
            <a:t>ACGME</a:t>
          </a:r>
        </a:p>
      </dgm:t>
    </dgm:pt>
    <dgm:pt modelId="{5CC5691F-00D2-4434-B3F0-6574E8868FD0}" type="parTrans" cxnId="{AFE38EFD-4C22-48A4-B0DC-F22FF8AD2095}">
      <dgm:prSet/>
      <dgm:spPr/>
      <dgm:t>
        <a:bodyPr/>
        <a:lstStyle/>
        <a:p>
          <a:endParaRPr lang="en-US">
            <a:latin typeface="Georgia" pitchFamily="18" charset="0"/>
          </a:endParaRPr>
        </a:p>
      </dgm:t>
    </dgm:pt>
    <dgm:pt modelId="{8CEF7B71-1954-4DB3-AFA6-D9572800EC33}" type="sibTrans" cxnId="{AFE38EFD-4C22-48A4-B0DC-F22FF8AD2095}">
      <dgm:prSet/>
      <dgm:spPr/>
      <dgm:t>
        <a:bodyPr/>
        <a:lstStyle/>
        <a:p>
          <a:endParaRPr lang="en-US">
            <a:latin typeface="Georgia" pitchFamily="18" charset="0"/>
          </a:endParaRPr>
        </a:p>
      </dgm:t>
    </dgm:pt>
    <dgm:pt modelId="{FC1BDB3B-61DE-498F-892B-57A0A5FAE432}">
      <dgm:prSet phldrT="[Text]" custT="1"/>
      <dgm:spPr>
        <a:solidFill>
          <a:schemeClr val="tx2">
            <a:lumMod val="40000"/>
            <a:lumOff val="60000"/>
          </a:schemeClr>
        </a:solidFill>
      </dgm:spPr>
      <dgm:t>
        <a:bodyPr/>
        <a:lstStyle/>
        <a:p>
          <a:r>
            <a:rPr lang="en-US" sz="1600" b="1" dirty="0">
              <a:solidFill>
                <a:schemeClr val="tx1"/>
              </a:solidFill>
              <a:latin typeface="Georgia" pitchFamily="18" charset="0"/>
            </a:rPr>
            <a:t>Training Programs</a:t>
          </a:r>
        </a:p>
      </dgm:t>
    </dgm:pt>
    <dgm:pt modelId="{3810884B-59A3-4911-BB9D-695C017B72AB}" type="parTrans" cxnId="{DB76081E-8980-4798-B321-DBCCBCAF2C1F}">
      <dgm:prSet/>
      <dgm:spPr/>
      <dgm:t>
        <a:bodyPr/>
        <a:lstStyle/>
        <a:p>
          <a:endParaRPr lang="en-US">
            <a:latin typeface="Georgia" pitchFamily="18" charset="0"/>
          </a:endParaRPr>
        </a:p>
      </dgm:t>
    </dgm:pt>
    <dgm:pt modelId="{E764D0BA-8D3D-48F4-9E7A-382C16BE4FB8}" type="sibTrans" cxnId="{DB76081E-8980-4798-B321-DBCCBCAF2C1F}">
      <dgm:prSet/>
      <dgm:spPr/>
      <dgm:t>
        <a:bodyPr/>
        <a:lstStyle/>
        <a:p>
          <a:endParaRPr lang="en-US">
            <a:latin typeface="Georgia" pitchFamily="18" charset="0"/>
          </a:endParaRPr>
        </a:p>
      </dgm:t>
    </dgm:pt>
    <dgm:pt modelId="{12CE8ECD-38FF-4879-899D-1FA67873066C}">
      <dgm:prSet phldrT="[Text]" custT="1"/>
      <dgm:spPr>
        <a:solidFill>
          <a:schemeClr val="tx2">
            <a:lumMod val="40000"/>
            <a:lumOff val="60000"/>
          </a:schemeClr>
        </a:solidFill>
      </dgm:spPr>
      <dgm:t>
        <a:bodyPr/>
        <a:lstStyle/>
        <a:p>
          <a:r>
            <a:rPr lang="en-US" sz="1800" b="1" dirty="0">
              <a:solidFill>
                <a:schemeClr val="tx1"/>
              </a:solidFill>
              <a:latin typeface="Georgia" pitchFamily="18" charset="0"/>
            </a:rPr>
            <a:t>Certification Boards</a:t>
          </a:r>
        </a:p>
      </dgm:t>
    </dgm:pt>
    <dgm:pt modelId="{89DE5B0A-A57A-463A-A41C-E8CA0EA7D0F7}" type="parTrans" cxnId="{F870A4D6-449C-47A5-82AC-77671D5CADA1}">
      <dgm:prSet/>
      <dgm:spPr/>
      <dgm:t>
        <a:bodyPr/>
        <a:lstStyle/>
        <a:p>
          <a:endParaRPr lang="en-US">
            <a:latin typeface="Georgia" pitchFamily="18" charset="0"/>
          </a:endParaRPr>
        </a:p>
      </dgm:t>
    </dgm:pt>
    <dgm:pt modelId="{549D228A-C4D7-41E2-ADA1-0FCA0ACD6C18}" type="sibTrans" cxnId="{F870A4D6-449C-47A5-82AC-77671D5CADA1}">
      <dgm:prSet/>
      <dgm:spPr/>
      <dgm:t>
        <a:bodyPr/>
        <a:lstStyle/>
        <a:p>
          <a:endParaRPr lang="en-US">
            <a:latin typeface="Georgia" pitchFamily="18" charset="0"/>
          </a:endParaRPr>
        </a:p>
      </dgm:t>
    </dgm:pt>
    <dgm:pt modelId="{6FDBF46A-0776-43F1-AA93-DABCBC74D57E}">
      <dgm:prSet phldrT="[Text]" custT="1"/>
      <dgm:spPr>
        <a:solidFill>
          <a:schemeClr val="accent2">
            <a:lumMod val="40000"/>
            <a:lumOff val="60000"/>
          </a:schemeClr>
        </a:solidFill>
      </dgm:spPr>
      <dgm:t>
        <a:bodyPr/>
        <a:lstStyle/>
        <a:p>
          <a:r>
            <a:rPr lang="en-US" sz="1600" b="1" dirty="0">
              <a:solidFill>
                <a:schemeClr val="tx1"/>
              </a:solidFill>
              <a:latin typeface="Georgia" pitchFamily="18" charset="0"/>
            </a:rPr>
            <a:t>Residents and Fellows</a:t>
          </a:r>
        </a:p>
      </dgm:t>
    </dgm:pt>
    <dgm:pt modelId="{3D8AA1E6-2AE8-402A-AF9C-A0E70A0EE1D9}" type="parTrans" cxnId="{C768057D-99AF-447E-A6E4-9DB576BF19C5}">
      <dgm:prSet/>
      <dgm:spPr/>
      <dgm:t>
        <a:bodyPr/>
        <a:lstStyle/>
        <a:p>
          <a:endParaRPr lang="en-US">
            <a:latin typeface="Georgia" pitchFamily="18" charset="0"/>
          </a:endParaRPr>
        </a:p>
      </dgm:t>
    </dgm:pt>
    <dgm:pt modelId="{BFD53785-3CD6-49B7-9019-FF209C9C26D9}" type="sibTrans" cxnId="{C768057D-99AF-447E-A6E4-9DB576BF19C5}">
      <dgm:prSet/>
      <dgm:spPr/>
      <dgm:t>
        <a:bodyPr/>
        <a:lstStyle/>
        <a:p>
          <a:endParaRPr lang="en-US">
            <a:latin typeface="Georgia" pitchFamily="18" charset="0"/>
          </a:endParaRPr>
        </a:p>
      </dgm:t>
    </dgm:pt>
    <dgm:pt modelId="{0621DEE5-FC04-4F58-B0C0-F2F8D61A836B}">
      <dgm:prSet phldrT="[Text]" custT="1"/>
      <dgm:spPr>
        <a:solidFill>
          <a:schemeClr val="accent2">
            <a:lumMod val="40000"/>
            <a:lumOff val="60000"/>
          </a:schemeClr>
        </a:solidFill>
      </dgm:spPr>
      <dgm:t>
        <a:bodyPr/>
        <a:lstStyle/>
        <a:p>
          <a:r>
            <a:rPr lang="en-US" sz="1400" b="1" dirty="0">
              <a:solidFill>
                <a:schemeClr val="tx1"/>
              </a:solidFill>
              <a:latin typeface="Georgia" pitchFamily="18" charset="0"/>
            </a:rPr>
            <a:t>Accreditation – continuous quality improvement (CQI)</a:t>
          </a:r>
        </a:p>
      </dgm:t>
    </dgm:pt>
    <dgm:pt modelId="{D462DA0A-8CE7-4F9B-B538-F70C12D60248}" type="parTrans" cxnId="{B8A8A2AA-3926-41A7-A338-87D6C9D669F8}">
      <dgm:prSet/>
      <dgm:spPr/>
      <dgm:t>
        <a:bodyPr/>
        <a:lstStyle/>
        <a:p>
          <a:endParaRPr lang="en-US">
            <a:latin typeface="Georgia" pitchFamily="18" charset="0"/>
          </a:endParaRPr>
        </a:p>
      </dgm:t>
    </dgm:pt>
    <dgm:pt modelId="{BFEC036A-1D83-49FC-945B-3BA3744A82E7}" type="sibTrans" cxnId="{B8A8A2AA-3926-41A7-A338-87D6C9D669F8}">
      <dgm:prSet/>
      <dgm:spPr/>
      <dgm:t>
        <a:bodyPr/>
        <a:lstStyle/>
        <a:p>
          <a:endParaRPr lang="en-US">
            <a:latin typeface="Georgia" pitchFamily="18" charset="0"/>
          </a:endParaRPr>
        </a:p>
      </dgm:t>
    </dgm:pt>
    <dgm:pt modelId="{3504A583-B91B-4884-81CB-430E736622BC}">
      <dgm:prSet phldrT="[Text]" custT="1"/>
      <dgm:spPr>
        <a:solidFill>
          <a:schemeClr val="accent2">
            <a:lumMod val="40000"/>
            <a:lumOff val="60000"/>
          </a:schemeClr>
        </a:solidFill>
      </dgm:spPr>
      <dgm:t>
        <a:bodyPr/>
        <a:lstStyle/>
        <a:p>
          <a:r>
            <a:rPr lang="en-US" sz="1400" b="1" dirty="0">
              <a:solidFill>
                <a:schemeClr val="tx1"/>
              </a:solidFill>
              <a:latin typeface="Georgia" pitchFamily="18" charset="0"/>
            </a:rPr>
            <a:t>Community of practice for evaluation and research, with focus on continuous improvement</a:t>
          </a:r>
        </a:p>
      </dgm:t>
    </dgm:pt>
    <dgm:pt modelId="{A78CF081-0BB5-45F8-9337-DD395169ECA9}" type="parTrans" cxnId="{245F7E48-2B92-453E-9AF9-BCA84DBDC604}">
      <dgm:prSet/>
      <dgm:spPr/>
      <dgm:t>
        <a:bodyPr/>
        <a:lstStyle/>
        <a:p>
          <a:endParaRPr lang="en-US">
            <a:latin typeface="Georgia" pitchFamily="18" charset="0"/>
          </a:endParaRPr>
        </a:p>
      </dgm:t>
    </dgm:pt>
    <dgm:pt modelId="{D07C265B-586A-49E4-81B6-0EC232F968FC}" type="sibTrans" cxnId="{245F7E48-2B92-453E-9AF9-BCA84DBDC604}">
      <dgm:prSet/>
      <dgm:spPr/>
      <dgm:t>
        <a:bodyPr/>
        <a:lstStyle/>
        <a:p>
          <a:endParaRPr lang="en-US">
            <a:latin typeface="Georgia" pitchFamily="18" charset="0"/>
          </a:endParaRPr>
        </a:p>
      </dgm:t>
    </dgm:pt>
    <dgm:pt modelId="{194D407F-6850-4897-BEDB-0558A032EA73}">
      <dgm:prSet custT="1"/>
      <dgm:spPr>
        <a:solidFill>
          <a:schemeClr val="tx2">
            <a:lumMod val="40000"/>
            <a:lumOff val="60000"/>
          </a:schemeClr>
        </a:solidFill>
      </dgm:spPr>
      <dgm:t>
        <a:bodyPr/>
        <a:lstStyle/>
        <a:p>
          <a:r>
            <a:rPr lang="en-US" sz="1400" b="1" dirty="0">
              <a:solidFill>
                <a:schemeClr val="tx1"/>
              </a:solidFill>
              <a:latin typeface="Georgia" pitchFamily="18" charset="0"/>
            </a:rPr>
            <a:t>Guide curriculum development</a:t>
          </a:r>
        </a:p>
      </dgm:t>
    </dgm:pt>
    <dgm:pt modelId="{21C139CF-6D44-41E1-81D5-D4B9EAA81A08}" type="parTrans" cxnId="{B501A139-40A1-4C1A-A84C-3ECE119EC0C2}">
      <dgm:prSet/>
      <dgm:spPr/>
      <dgm:t>
        <a:bodyPr/>
        <a:lstStyle/>
        <a:p>
          <a:endParaRPr lang="en-US"/>
        </a:p>
      </dgm:t>
    </dgm:pt>
    <dgm:pt modelId="{38655124-2543-4172-8631-672C4E657511}" type="sibTrans" cxnId="{B501A139-40A1-4C1A-A84C-3ECE119EC0C2}">
      <dgm:prSet/>
      <dgm:spPr/>
      <dgm:t>
        <a:bodyPr/>
        <a:lstStyle/>
        <a:p>
          <a:endParaRPr lang="en-US"/>
        </a:p>
      </dgm:t>
    </dgm:pt>
    <dgm:pt modelId="{52F64E83-14CF-4118-A0E9-57DFF49CA45C}">
      <dgm:prSet custT="1"/>
      <dgm:spPr>
        <a:solidFill>
          <a:schemeClr val="tx2">
            <a:lumMod val="40000"/>
            <a:lumOff val="60000"/>
          </a:schemeClr>
        </a:solidFill>
      </dgm:spPr>
      <dgm:t>
        <a:bodyPr/>
        <a:lstStyle/>
        <a:p>
          <a:r>
            <a:rPr lang="en-US" sz="1400" b="1" dirty="0">
              <a:solidFill>
                <a:schemeClr val="tx1"/>
              </a:solidFill>
              <a:latin typeface="Georgia" pitchFamily="18" charset="0"/>
            </a:rPr>
            <a:t>More explicit expectations of trainees</a:t>
          </a:r>
        </a:p>
      </dgm:t>
    </dgm:pt>
    <dgm:pt modelId="{A72058D9-25C7-4A1D-A20F-2DFD78522B9C}" type="parTrans" cxnId="{D19770E6-79E3-4E6A-821D-33EE223170BC}">
      <dgm:prSet/>
      <dgm:spPr/>
      <dgm:t>
        <a:bodyPr/>
        <a:lstStyle/>
        <a:p>
          <a:endParaRPr lang="en-US"/>
        </a:p>
      </dgm:t>
    </dgm:pt>
    <dgm:pt modelId="{7830821E-65E9-45CB-AF7C-6A62E7C0718C}" type="sibTrans" cxnId="{D19770E6-79E3-4E6A-821D-33EE223170BC}">
      <dgm:prSet/>
      <dgm:spPr/>
      <dgm:t>
        <a:bodyPr/>
        <a:lstStyle/>
        <a:p>
          <a:endParaRPr lang="en-US"/>
        </a:p>
      </dgm:t>
    </dgm:pt>
    <dgm:pt modelId="{8D029536-5E0A-4AA3-9F91-4F426F219A7E}">
      <dgm:prSet custT="1"/>
      <dgm:spPr>
        <a:solidFill>
          <a:schemeClr val="tx2">
            <a:lumMod val="40000"/>
            <a:lumOff val="60000"/>
          </a:schemeClr>
        </a:solidFill>
      </dgm:spPr>
      <dgm:t>
        <a:bodyPr/>
        <a:lstStyle/>
        <a:p>
          <a:r>
            <a:rPr lang="en-US" sz="1400" b="1" dirty="0">
              <a:solidFill>
                <a:schemeClr val="tx1"/>
              </a:solidFill>
              <a:latin typeface="Georgia" pitchFamily="18" charset="0"/>
            </a:rPr>
            <a:t>Support better assessment</a:t>
          </a:r>
        </a:p>
      </dgm:t>
    </dgm:pt>
    <dgm:pt modelId="{B0DDBCC0-B6E9-4F1C-8D95-26A424366F65}" type="parTrans" cxnId="{2E5A7D7B-E2BE-4B50-98D9-023A063D097A}">
      <dgm:prSet/>
      <dgm:spPr/>
      <dgm:t>
        <a:bodyPr/>
        <a:lstStyle/>
        <a:p>
          <a:endParaRPr lang="en-US"/>
        </a:p>
      </dgm:t>
    </dgm:pt>
    <dgm:pt modelId="{E577032D-13F3-4553-9721-ADD5A3AE7F00}" type="sibTrans" cxnId="{2E5A7D7B-E2BE-4B50-98D9-023A063D097A}">
      <dgm:prSet/>
      <dgm:spPr/>
      <dgm:t>
        <a:bodyPr/>
        <a:lstStyle/>
        <a:p>
          <a:endParaRPr lang="en-US"/>
        </a:p>
      </dgm:t>
    </dgm:pt>
    <dgm:pt modelId="{68792FF3-C472-4E88-AEBD-CF6C095203B2}">
      <dgm:prSet custT="1"/>
      <dgm:spPr>
        <a:solidFill>
          <a:schemeClr val="tx2">
            <a:lumMod val="40000"/>
            <a:lumOff val="60000"/>
          </a:schemeClr>
        </a:solidFill>
      </dgm:spPr>
      <dgm:t>
        <a:bodyPr/>
        <a:lstStyle/>
        <a:p>
          <a:r>
            <a:rPr lang="en-US" sz="1400" b="1" dirty="0">
              <a:solidFill>
                <a:schemeClr val="tx1"/>
              </a:solidFill>
              <a:latin typeface="Georgia" pitchFamily="18" charset="0"/>
            </a:rPr>
            <a:t>Enhanced opportunities for early identification of under-performers</a:t>
          </a:r>
        </a:p>
      </dgm:t>
    </dgm:pt>
    <dgm:pt modelId="{EB7433CC-B816-4941-93E1-4E76804B1278}" type="parTrans" cxnId="{00747C84-F97B-4F7F-8C75-F2204CF17FBE}">
      <dgm:prSet/>
      <dgm:spPr/>
      <dgm:t>
        <a:bodyPr/>
        <a:lstStyle/>
        <a:p>
          <a:endParaRPr lang="en-US"/>
        </a:p>
      </dgm:t>
    </dgm:pt>
    <dgm:pt modelId="{58BFF266-1B7D-4380-90C8-1D07502C507B}" type="sibTrans" cxnId="{00747C84-F97B-4F7F-8C75-F2204CF17FBE}">
      <dgm:prSet/>
      <dgm:spPr/>
      <dgm:t>
        <a:bodyPr/>
        <a:lstStyle/>
        <a:p>
          <a:endParaRPr lang="en-US"/>
        </a:p>
      </dgm:t>
    </dgm:pt>
    <dgm:pt modelId="{ADF3C315-9D39-4384-A36A-A8E20C06EFE6}">
      <dgm:prSet custT="1"/>
      <dgm:spPr>
        <a:solidFill>
          <a:schemeClr val="tx2">
            <a:lumMod val="40000"/>
            <a:lumOff val="60000"/>
          </a:schemeClr>
        </a:solidFill>
      </dgm:spPr>
      <dgm:t>
        <a:bodyPr/>
        <a:lstStyle/>
        <a:p>
          <a:r>
            <a:rPr lang="en-US" sz="1400" b="1" dirty="0">
              <a:solidFill>
                <a:schemeClr val="tx1"/>
              </a:solidFill>
              <a:latin typeface="Georgia" pitchFamily="18" charset="0"/>
            </a:rPr>
            <a:t>Framework for CCC</a:t>
          </a:r>
        </a:p>
      </dgm:t>
    </dgm:pt>
    <dgm:pt modelId="{52FEBAD6-B3F3-40F9-8B20-63832F04CE2F}" type="parTrans" cxnId="{D71ADBBD-D601-42DE-8E77-2D6C7D78833C}">
      <dgm:prSet/>
      <dgm:spPr/>
      <dgm:t>
        <a:bodyPr/>
        <a:lstStyle/>
        <a:p>
          <a:endParaRPr lang="en-US"/>
        </a:p>
      </dgm:t>
    </dgm:pt>
    <dgm:pt modelId="{E57CFA3A-D021-4033-8527-198D6C52E5DB}" type="sibTrans" cxnId="{D71ADBBD-D601-42DE-8E77-2D6C7D78833C}">
      <dgm:prSet/>
      <dgm:spPr/>
      <dgm:t>
        <a:bodyPr/>
        <a:lstStyle/>
        <a:p>
          <a:endParaRPr lang="en-US"/>
        </a:p>
      </dgm:t>
    </dgm:pt>
    <dgm:pt modelId="{88187663-3C11-44B3-ABB1-5A43830B4EAB}">
      <dgm:prSet custT="1"/>
      <dgm:spPr>
        <a:solidFill>
          <a:schemeClr val="tx2">
            <a:lumMod val="40000"/>
            <a:lumOff val="60000"/>
          </a:schemeClr>
        </a:solidFill>
      </dgm:spPr>
      <dgm:t>
        <a:bodyPr/>
        <a:lstStyle/>
        <a:p>
          <a:r>
            <a:rPr lang="en-US" sz="1600" b="1" i="1" dirty="0">
              <a:solidFill>
                <a:schemeClr val="tx1"/>
              </a:solidFill>
              <a:latin typeface="Georgia" pitchFamily="18" charset="0"/>
            </a:rPr>
            <a:t>Not intended for SMB use</a:t>
          </a:r>
        </a:p>
      </dgm:t>
    </dgm:pt>
    <dgm:pt modelId="{46E6E265-73B4-4668-AA37-74EC9EC1425F}" type="parTrans" cxnId="{F371A7DA-1504-40A8-9EC5-61D88D97E4E3}">
      <dgm:prSet/>
      <dgm:spPr/>
      <dgm:t>
        <a:bodyPr/>
        <a:lstStyle/>
        <a:p>
          <a:endParaRPr lang="en-US"/>
        </a:p>
      </dgm:t>
    </dgm:pt>
    <dgm:pt modelId="{73A562B7-EEA8-4492-9B01-0A4778390E03}" type="sibTrans" cxnId="{F371A7DA-1504-40A8-9EC5-61D88D97E4E3}">
      <dgm:prSet/>
      <dgm:spPr/>
      <dgm:t>
        <a:bodyPr/>
        <a:lstStyle/>
        <a:p>
          <a:endParaRPr lang="en-US"/>
        </a:p>
      </dgm:t>
    </dgm:pt>
    <dgm:pt modelId="{377EB388-A2AF-48E1-AAA0-F703711F60C0}">
      <dgm:prSet/>
      <dgm:spPr>
        <a:solidFill>
          <a:schemeClr val="tx2">
            <a:lumMod val="40000"/>
            <a:lumOff val="60000"/>
          </a:schemeClr>
        </a:solidFill>
      </dgm:spPr>
      <dgm:t>
        <a:bodyPr/>
        <a:lstStyle/>
        <a:p>
          <a:endParaRPr lang="en-US" sz="1300" b="1" dirty="0">
            <a:solidFill>
              <a:schemeClr val="tx1"/>
            </a:solidFill>
            <a:latin typeface="Georgia" pitchFamily="18" charset="0"/>
          </a:endParaRPr>
        </a:p>
      </dgm:t>
    </dgm:pt>
    <dgm:pt modelId="{985EB605-BE9A-4494-B972-3A8BFD57B60A}" type="parTrans" cxnId="{79F551B5-3D5E-41D0-A9CB-7BEA357185BF}">
      <dgm:prSet/>
      <dgm:spPr/>
      <dgm:t>
        <a:bodyPr/>
        <a:lstStyle/>
        <a:p>
          <a:endParaRPr lang="en-US"/>
        </a:p>
      </dgm:t>
    </dgm:pt>
    <dgm:pt modelId="{3537979C-31CC-4DFA-B053-60092F42311C}" type="sibTrans" cxnId="{79F551B5-3D5E-41D0-A9CB-7BEA357185BF}">
      <dgm:prSet/>
      <dgm:spPr/>
      <dgm:t>
        <a:bodyPr/>
        <a:lstStyle/>
        <a:p>
          <a:endParaRPr lang="en-US"/>
        </a:p>
      </dgm:t>
    </dgm:pt>
    <dgm:pt modelId="{D123F8F0-72E1-4698-98EB-C0304B87130D}">
      <dgm:prSet custT="1"/>
      <dgm:spPr>
        <a:solidFill>
          <a:schemeClr val="tx2">
            <a:lumMod val="40000"/>
            <a:lumOff val="60000"/>
          </a:schemeClr>
        </a:solidFill>
      </dgm:spPr>
      <dgm:t>
        <a:bodyPr/>
        <a:lstStyle/>
        <a:p>
          <a:r>
            <a:rPr lang="en-US" sz="1400" b="1" dirty="0">
              <a:solidFill>
                <a:schemeClr val="tx1"/>
              </a:solidFill>
              <a:latin typeface="Georgia" pitchFamily="18" charset="0"/>
            </a:rPr>
            <a:t>Research ONLY</a:t>
          </a:r>
        </a:p>
      </dgm:t>
    </dgm:pt>
    <dgm:pt modelId="{68CCB3E4-6BB7-4123-A570-E4642C71D5E9}" type="sibTrans" cxnId="{A22495BB-E43E-442E-A433-BFB75E26E530}">
      <dgm:prSet/>
      <dgm:spPr/>
      <dgm:t>
        <a:bodyPr/>
        <a:lstStyle/>
        <a:p>
          <a:endParaRPr lang="en-US"/>
        </a:p>
      </dgm:t>
    </dgm:pt>
    <dgm:pt modelId="{283C1EED-B787-40BA-8183-0F820D118234}" type="parTrans" cxnId="{A22495BB-E43E-442E-A433-BFB75E26E530}">
      <dgm:prSet/>
      <dgm:spPr/>
      <dgm:t>
        <a:bodyPr/>
        <a:lstStyle/>
        <a:p>
          <a:endParaRPr lang="en-US"/>
        </a:p>
      </dgm:t>
    </dgm:pt>
    <dgm:pt modelId="{D2EF61CA-D4B9-4D89-8A86-409519F7D95D}">
      <dgm:prSet phldrT="[Text]" custT="1"/>
      <dgm:spPr>
        <a:solidFill>
          <a:schemeClr val="accent2">
            <a:lumMod val="40000"/>
            <a:lumOff val="60000"/>
          </a:schemeClr>
        </a:solidFill>
      </dgm:spPr>
      <dgm:t>
        <a:bodyPr/>
        <a:lstStyle/>
        <a:p>
          <a:r>
            <a:rPr lang="en-US" sz="1400" b="1" dirty="0">
              <a:solidFill>
                <a:schemeClr val="tx1"/>
              </a:solidFill>
              <a:latin typeface="Georgia" pitchFamily="18" charset="0"/>
            </a:rPr>
            <a:t>Public Accountability – focus nationally on important competency outcomes</a:t>
          </a:r>
        </a:p>
      </dgm:t>
    </dgm:pt>
    <dgm:pt modelId="{F96BCC35-434B-4977-A223-04A5482350D2}" type="parTrans" cxnId="{E7880283-CEA2-4F73-8775-1FA02BC87397}">
      <dgm:prSet/>
      <dgm:spPr/>
      <dgm:t>
        <a:bodyPr/>
        <a:lstStyle/>
        <a:p>
          <a:endParaRPr lang="en-US"/>
        </a:p>
      </dgm:t>
    </dgm:pt>
    <dgm:pt modelId="{E5BFA639-8CB9-4BD2-8C8D-0852FC0D07DF}" type="sibTrans" cxnId="{E7880283-CEA2-4F73-8775-1FA02BC87397}">
      <dgm:prSet/>
      <dgm:spPr/>
      <dgm:t>
        <a:bodyPr/>
        <a:lstStyle/>
        <a:p>
          <a:endParaRPr lang="en-US"/>
        </a:p>
      </dgm:t>
    </dgm:pt>
    <dgm:pt modelId="{BFF62F8A-7B46-4DF5-8F73-68129248E886}">
      <dgm:prSet custT="1"/>
      <dgm:spPr>
        <a:solidFill>
          <a:schemeClr val="accent2">
            <a:lumMod val="40000"/>
            <a:lumOff val="60000"/>
          </a:schemeClr>
        </a:solidFill>
      </dgm:spPr>
      <dgm:t>
        <a:bodyPr/>
        <a:lstStyle/>
        <a:p>
          <a:r>
            <a:rPr lang="en-US" sz="1400" b="1" dirty="0">
              <a:solidFill>
                <a:schemeClr val="tx1"/>
              </a:solidFill>
              <a:latin typeface="Georgia" pitchFamily="18" charset="0"/>
            </a:rPr>
            <a:t>Increased transparency of expectations</a:t>
          </a:r>
        </a:p>
      </dgm:t>
    </dgm:pt>
    <dgm:pt modelId="{11C5B2AB-35A5-45C8-91DC-6772698179ED}" type="sibTrans" cxnId="{B2F7A775-F245-40AB-874E-296C08F554F2}">
      <dgm:prSet/>
      <dgm:spPr/>
      <dgm:t>
        <a:bodyPr/>
        <a:lstStyle/>
        <a:p>
          <a:endParaRPr lang="en-US"/>
        </a:p>
      </dgm:t>
    </dgm:pt>
    <dgm:pt modelId="{393793F4-567B-473A-AE3B-144F26CB3656}" type="parTrans" cxnId="{B2F7A775-F245-40AB-874E-296C08F554F2}">
      <dgm:prSet/>
      <dgm:spPr/>
      <dgm:t>
        <a:bodyPr/>
        <a:lstStyle/>
        <a:p>
          <a:endParaRPr lang="en-US"/>
        </a:p>
      </dgm:t>
    </dgm:pt>
    <dgm:pt modelId="{FA71B9AA-2F13-4457-8F27-B5C51BC059CE}">
      <dgm:prSet custT="1"/>
      <dgm:spPr>
        <a:solidFill>
          <a:schemeClr val="accent2">
            <a:lumMod val="40000"/>
            <a:lumOff val="60000"/>
          </a:schemeClr>
        </a:solidFill>
      </dgm:spPr>
      <dgm:t>
        <a:bodyPr/>
        <a:lstStyle/>
        <a:p>
          <a:r>
            <a:rPr lang="en-US" sz="1400" b="1" dirty="0">
              <a:solidFill>
                <a:schemeClr val="tx1"/>
              </a:solidFill>
              <a:latin typeface="Georgia" pitchFamily="18" charset="0"/>
            </a:rPr>
            <a:t>Encourage informed self-assessment and self-directed learning</a:t>
          </a:r>
        </a:p>
      </dgm:t>
    </dgm:pt>
    <dgm:pt modelId="{8712E43C-7C08-49D9-895A-AE7FC83DB412}" type="sibTrans" cxnId="{338130A3-7DE8-4394-A393-CDE2497F99C9}">
      <dgm:prSet/>
      <dgm:spPr/>
      <dgm:t>
        <a:bodyPr/>
        <a:lstStyle/>
        <a:p>
          <a:endParaRPr lang="en-US"/>
        </a:p>
      </dgm:t>
    </dgm:pt>
    <dgm:pt modelId="{80272E08-E97D-4EA8-9F8D-6844F4DB55D9}" type="parTrans" cxnId="{338130A3-7DE8-4394-A393-CDE2497F99C9}">
      <dgm:prSet/>
      <dgm:spPr/>
      <dgm:t>
        <a:bodyPr/>
        <a:lstStyle/>
        <a:p>
          <a:endParaRPr lang="en-US"/>
        </a:p>
      </dgm:t>
    </dgm:pt>
    <dgm:pt modelId="{83C589B7-3D07-4300-9B5A-5F34DCD8CE88}">
      <dgm:prSet custT="1"/>
      <dgm:spPr>
        <a:solidFill>
          <a:schemeClr val="accent2">
            <a:lumMod val="40000"/>
            <a:lumOff val="60000"/>
          </a:schemeClr>
        </a:solidFill>
      </dgm:spPr>
      <dgm:t>
        <a:bodyPr/>
        <a:lstStyle/>
        <a:p>
          <a:r>
            <a:rPr lang="en-US" sz="1400" b="1" dirty="0">
              <a:solidFill>
                <a:schemeClr val="tx1"/>
              </a:solidFill>
              <a:latin typeface="Georgia" pitchFamily="18" charset="0"/>
            </a:rPr>
            <a:t>Better feedback</a:t>
          </a:r>
        </a:p>
      </dgm:t>
    </dgm:pt>
    <dgm:pt modelId="{EFDE5B42-8976-449C-95C9-B3CAF6C172A0}" type="sibTrans" cxnId="{483F9CC0-5A53-436E-B0E8-88EA345928A5}">
      <dgm:prSet/>
      <dgm:spPr/>
      <dgm:t>
        <a:bodyPr/>
        <a:lstStyle/>
        <a:p>
          <a:endParaRPr lang="en-US"/>
        </a:p>
      </dgm:t>
    </dgm:pt>
    <dgm:pt modelId="{3746AB7B-5FD3-448C-AC1B-4137F82D6BED}" type="parTrans" cxnId="{483F9CC0-5A53-436E-B0E8-88EA345928A5}">
      <dgm:prSet/>
      <dgm:spPr/>
      <dgm:t>
        <a:bodyPr/>
        <a:lstStyle/>
        <a:p>
          <a:endParaRPr lang="en-US"/>
        </a:p>
      </dgm:t>
    </dgm:pt>
    <dgm:pt modelId="{2F4959E6-CDF5-4145-BDB2-BE05A7124C94}">
      <dgm:prSet custT="1"/>
      <dgm:spPr>
        <a:solidFill>
          <a:schemeClr val="accent2">
            <a:lumMod val="40000"/>
            <a:lumOff val="60000"/>
          </a:schemeClr>
        </a:solidFill>
      </dgm:spPr>
      <dgm:t>
        <a:bodyPr/>
        <a:lstStyle/>
        <a:p>
          <a:r>
            <a:rPr lang="en-US" sz="1400" b="1" dirty="0">
              <a:solidFill>
                <a:schemeClr val="tx1"/>
              </a:solidFill>
              <a:latin typeface="Georgia" pitchFamily="18" charset="0"/>
            </a:rPr>
            <a:t>Facilitate individualized learning plans </a:t>
          </a:r>
        </a:p>
      </dgm:t>
    </dgm:pt>
    <dgm:pt modelId="{32BE3A28-D69C-43BE-9614-E3CA152BB5AC}" type="sibTrans" cxnId="{628EB1FB-F711-455A-9615-0A4EA878B0E6}">
      <dgm:prSet/>
      <dgm:spPr/>
      <dgm:t>
        <a:bodyPr/>
        <a:lstStyle/>
        <a:p>
          <a:endParaRPr lang="en-US"/>
        </a:p>
      </dgm:t>
    </dgm:pt>
    <dgm:pt modelId="{1CC4DD38-ADF4-4B4D-A359-27A0A80167BD}" type="parTrans" cxnId="{628EB1FB-F711-455A-9615-0A4EA878B0E6}">
      <dgm:prSet/>
      <dgm:spPr/>
      <dgm:t>
        <a:bodyPr/>
        <a:lstStyle/>
        <a:p>
          <a:endParaRPr lang="en-US"/>
        </a:p>
      </dgm:t>
    </dgm:pt>
    <dgm:pt modelId="{C726DCF3-9CC1-4F39-AF2D-5FDA3BCD81E8}" type="pres">
      <dgm:prSet presAssocID="{EE7C2C5F-40FF-4D35-BF93-2D595C4092EA}" presName="diagram" presStyleCnt="0">
        <dgm:presLayoutVars>
          <dgm:chMax val="1"/>
          <dgm:dir/>
          <dgm:animLvl val="ctr"/>
          <dgm:resizeHandles val="exact"/>
        </dgm:presLayoutVars>
      </dgm:prSet>
      <dgm:spPr/>
    </dgm:pt>
    <dgm:pt modelId="{86C65D9E-C554-49F8-98E7-63D3C5B2E861}" type="pres">
      <dgm:prSet presAssocID="{EE7C2C5F-40FF-4D35-BF93-2D595C4092EA}" presName="matrix" presStyleCnt="0"/>
      <dgm:spPr/>
    </dgm:pt>
    <dgm:pt modelId="{94E9BECF-C86F-4CF1-8D40-D01FFD8537EA}" type="pres">
      <dgm:prSet presAssocID="{EE7C2C5F-40FF-4D35-BF93-2D595C4092EA}" presName="tile1" presStyleLbl="node1" presStyleIdx="0" presStyleCnt="4"/>
      <dgm:spPr/>
    </dgm:pt>
    <dgm:pt modelId="{CE74613B-38F2-4874-BE66-04FA357EB999}" type="pres">
      <dgm:prSet presAssocID="{EE7C2C5F-40FF-4D35-BF93-2D595C4092EA}" presName="tile1text" presStyleLbl="node1" presStyleIdx="0" presStyleCnt="4">
        <dgm:presLayoutVars>
          <dgm:chMax val="0"/>
          <dgm:chPref val="0"/>
          <dgm:bulletEnabled val="1"/>
        </dgm:presLayoutVars>
      </dgm:prSet>
      <dgm:spPr/>
    </dgm:pt>
    <dgm:pt modelId="{07FDEFCA-650D-47A4-ADDB-4440AF2CBF02}" type="pres">
      <dgm:prSet presAssocID="{EE7C2C5F-40FF-4D35-BF93-2D595C4092EA}" presName="tile2" presStyleLbl="node1" presStyleIdx="1" presStyleCnt="4" custLinFactNeighborY="0"/>
      <dgm:spPr/>
    </dgm:pt>
    <dgm:pt modelId="{E11DCC0C-B4CE-4C18-BCBE-A55B0383EED9}" type="pres">
      <dgm:prSet presAssocID="{EE7C2C5F-40FF-4D35-BF93-2D595C4092EA}" presName="tile2text" presStyleLbl="node1" presStyleIdx="1" presStyleCnt="4">
        <dgm:presLayoutVars>
          <dgm:chMax val="0"/>
          <dgm:chPref val="0"/>
          <dgm:bulletEnabled val="1"/>
        </dgm:presLayoutVars>
      </dgm:prSet>
      <dgm:spPr/>
    </dgm:pt>
    <dgm:pt modelId="{5463666D-BEB0-4763-BF8D-E3E1408B84F0}" type="pres">
      <dgm:prSet presAssocID="{EE7C2C5F-40FF-4D35-BF93-2D595C4092EA}" presName="tile3" presStyleLbl="node1" presStyleIdx="2" presStyleCnt="4" custScaleY="101349"/>
      <dgm:spPr/>
    </dgm:pt>
    <dgm:pt modelId="{645C50D7-50E5-47D0-A7D7-F01402D9B207}" type="pres">
      <dgm:prSet presAssocID="{EE7C2C5F-40FF-4D35-BF93-2D595C4092EA}" presName="tile3text" presStyleLbl="node1" presStyleIdx="2" presStyleCnt="4">
        <dgm:presLayoutVars>
          <dgm:chMax val="0"/>
          <dgm:chPref val="0"/>
          <dgm:bulletEnabled val="1"/>
        </dgm:presLayoutVars>
      </dgm:prSet>
      <dgm:spPr/>
    </dgm:pt>
    <dgm:pt modelId="{193AB36E-71B0-4321-A0CA-ECC84043AF19}" type="pres">
      <dgm:prSet presAssocID="{EE7C2C5F-40FF-4D35-BF93-2D595C4092EA}" presName="tile4" presStyleLbl="node1" presStyleIdx="3" presStyleCnt="4" custLinFactNeighborY="0"/>
      <dgm:spPr/>
    </dgm:pt>
    <dgm:pt modelId="{6B9376A2-B112-43D5-8FF0-45667F9CB729}" type="pres">
      <dgm:prSet presAssocID="{EE7C2C5F-40FF-4D35-BF93-2D595C4092EA}" presName="tile4text" presStyleLbl="node1" presStyleIdx="3" presStyleCnt="4">
        <dgm:presLayoutVars>
          <dgm:chMax val="0"/>
          <dgm:chPref val="0"/>
          <dgm:bulletEnabled val="1"/>
        </dgm:presLayoutVars>
      </dgm:prSet>
      <dgm:spPr/>
    </dgm:pt>
    <dgm:pt modelId="{7B4D6A53-D08A-4CA5-BDDC-2A437CE27915}" type="pres">
      <dgm:prSet presAssocID="{EE7C2C5F-40FF-4D35-BF93-2D595C4092EA}" presName="centerTile" presStyleLbl="fgShp" presStyleIdx="0" presStyleCnt="1" custScaleY="53522" custLinFactNeighborX="1995" custLinFactNeighborY="3221">
        <dgm:presLayoutVars>
          <dgm:chMax val="0"/>
          <dgm:chPref val="0"/>
        </dgm:presLayoutVars>
      </dgm:prSet>
      <dgm:spPr/>
    </dgm:pt>
  </dgm:ptLst>
  <dgm:cxnLst>
    <dgm:cxn modelId="{FA3BD509-F951-4C39-A6D5-F06386AFF455}" srcId="{EE7C2C5F-40FF-4D35-BF93-2D595C4092EA}" destId="{3B6D7A19-CC72-41C5-974A-2DDB4B9E8364}" srcOrd="0" destOrd="0" parTransId="{1A8611FD-0A13-4DFA-8828-C8FAE98410F7}" sibTransId="{FF84A797-D479-4C71-A81F-59C3AEA49704}"/>
    <dgm:cxn modelId="{DC59D612-1CD8-48EB-842D-B82925FC799C}" type="presOf" srcId="{8D2E84DD-128A-4C20-B939-BE294725605F}" destId="{CE74613B-38F2-4874-BE66-04FA357EB999}" srcOrd="1" destOrd="0" presId="urn:microsoft.com/office/officeart/2005/8/layout/matrix1"/>
    <dgm:cxn modelId="{D243BF1C-3891-40B0-A804-9DF4DA23BEDA}" type="presOf" srcId="{6FDBF46A-0776-43F1-AA93-DABCBC74D57E}" destId="{193AB36E-71B0-4321-A0CA-ECC84043AF19}" srcOrd="0" destOrd="0" presId="urn:microsoft.com/office/officeart/2005/8/layout/matrix1"/>
    <dgm:cxn modelId="{DB76081E-8980-4798-B321-DBCCBCAF2C1F}" srcId="{3B6D7A19-CC72-41C5-974A-2DDB4B9E8364}" destId="{FC1BDB3B-61DE-498F-892B-57A0A5FAE432}" srcOrd="1" destOrd="0" parTransId="{3810884B-59A3-4911-BB9D-695C017B72AB}" sibTransId="{E764D0BA-8D3D-48F4-9E7A-382C16BE4FB8}"/>
    <dgm:cxn modelId="{BC090725-0A39-422C-9DA6-E92BBE4BEE85}" type="presOf" srcId="{D123F8F0-72E1-4698-98EB-C0304B87130D}" destId="{645C50D7-50E5-47D0-A7D7-F01402D9B207}" srcOrd="1" destOrd="1" presId="urn:microsoft.com/office/officeart/2005/8/layout/matrix1"/>
    <dgm:cxn modelId="{9FEB8B26-31F1-44CD-B35B-CB20C9D2D67C}" type="presOf" srcId="{2F4959E6-CDF5-4145-BDB2-BE05A7124C94}" destId="{6B9376A2-B112-43D5-8FF0-45667F9CB729}" srcOrd="1" destOrd="4" presId="urn:microsoft.com/office/officeart/2005/8/layout/matrix1"/>
    <dgm:cxn modelId="{D98ED530-8942-41E8-BDAD-31F52F1D4C0D}" type="presOf" srcId="{2F4959E6-CDF5-4145-BDB2-BE05A7124C94}" destId="{193AB36E-71B0-4321-A0CA-ECC84043AF19}" srcOrd="0" destOrd="4" presId="urn:microsoft.com/office/officeart/2005/8/layout/matrix1"/>
    <dgm:cxn modelId="{A8B7F837-3ADD-4EB1-8ABB-3B6E8E70E142}" type="presOf" srcId="{0621DEE5-FC04-4F58-B0C0-F2F8D61A836B}" destId="{94E9BECF-C86F-4CF1-8D40-D01FFD8537EA}" srcOrd="0" destOrd="1" presId="urn:microsoft.com/office/officeart/2005/8/layout/matrix1"/>
    <dgm:cxn modelId="{09402538-995F-4AD6-A231-A5DA28CCA9A7}" type="presOf" srcId="{12CE8ECD-38FF-4879-899D-1FA67873066C}" destId="{5463666D-BEB0-4763-BF8D-E3E1408B84F0}" srcOrd="0" destOrd="0" presId="urn:microsoft.com/office/officeart/2005/8/layout/matrix1"/>
    <dgm:cxn modelId="{B501A139-40A1-4C1A-A84C-3ECE119EC0C2}" srcId="{FC1BDB3B-61DE-498F-892B-57A0A5FAE432}" destId="{194D407F-6850-4897-BEDB-0558A032EA73}" srcOrd="1" destOrd="0" parTransId="{21C139CF-6D44-41E1-81D5-D4B9EAA81A08}" sibTransId="{38655124-2543-4172-8631-672C4E657511}"/>
    <dgm:cxn modelId="{279E703B-CFB1-480D-B5E7-07540C2F5538}" type="presOf" srcId="{ADF3C315-9D39-4384-A36A-A8E20C06EFE6}" destId="{E11DCC0C-B4CE-4C18-BCBE-A55B0383EED9}" srcOrd="1" destOrd="1" presId="urn:microsoft.com/office/officeart/2005/8/layout/matrix1"/>
    <dgm:cxn modelId="{5E5BEC5B-DB93-41B6-916B-BE052E4256A6}" type="presOf" srcId="{D2EF61CA-D4B9-4D89-8A86-409519F7D95D}" destId="{94E9BECF-C86F-4CF1-8D40-D01FFD8537EA}" srcOrd="0" destOrd="2" presId="urn:microsoft.com/office/officeart/2005/8/layout/matrix1"/>
    <dgm:cxn modelId="{FC2CF85D-950A-4D10-98FE-9CB778B125E8}" type="presOf" srcId="{FC1BDB3B-61DE-498F-892B-57A0A5FAE432}" destId="{07FDEFCA-650D-47A4-ADDB-4440AF2CBF02}" srcOrd="0" destOrd="0" presId="urn:microsoft.com/office/officeart/2005/8/layout/matrix1"/>
    <dgm:cxn modelId="{71A73343-3D2F-46D6-AE5E-6AC7C651CFDE}" type="presOf" srcId="{194D407F-6850-4897-BEDB-0558A032EA73}" destId="{07FDEFCA-650D-47A4-ADDB-4440AF2CBF02}" srcOrd="0" destOrd="2" presId="urn:microsoft.com/office/officeart/2005/8/layout/matrix1"/>
    <dgm:cxn modelId="{E271BB43-36E0-42DE-9C2A-8875C18857B0}" type="presOf" srcId="{ADF3C315-9D39-4384-A36A-A8E20C06EFE6}" destId="{07FDEFCA-650D-47A4-ADDB-4440AF2CBF02}" srcOrd="0" destOrd="1" presId="urn:microsoft.com/office/officeart/2005/8/layout/matrix1"/>
    <dgm:cxn modelId="{D1523D48-8346-44E5-BDFB-EAD680745371}" type="presOf" srcId="{8D029536-5E0A-4AA3-9F91-4F426F219A7E}" destId="{E11DCC0C-B4CE-4C18-BCBE-A55B0383EED9}" srcOrd="1" destOrd="4" presId="urn:microsoft.com/office/officeart/2005/8/layout/matrix1"/>
    <dgm:cxn modelId="{245F7E48-2B92-453E-9AF9-BCA84DBDC604}" srcId="{8D2E84DD-128A-4C20-B939-BE294725605F}" destId="{3504A583-B91B-4884-81CB-430E736622BC}" srcOrd="2" destOrd="0" parTransId="{A78CF081-0BB5-45F8-9337-DD395169ECA9}" sibTransId="{D07C265B-586A-49E4-81B6-0EC232F968FC}"/>
    <dgm:cxn modelId="{B2F7A775-F245-40AB-874E-296C08F554F2}" srcId="{6FDBF46A-0776-43F1-AA93-DABCBC74D57E}" destId="{BFF62F8A-7B46-4DF5-8F73-68129248E886}" srcOrd="0" destOrd="0" parTransId="{393793F4-567B-473A-AE3B-144F26CB3656}" sibTransId="{11C5B2AB-35A5-45C8-91DC-6772698179ED}"/>
    <dgm:cxn modelId="{CD43BC78-F5CA-407F-AAB0-8CC9B2485F2E}" type="presOf" srcId="{8D029536-5E0A-4AA3-9F91-4F426F219A7E}" destId="{07FDEFCA-650D-47A4-ADDB-4440AF2CBF02}" srcOrd="0" destOrd="4" presId="urn:microsoft.com/office/officeart/2005/8/layout/matrix1"/>
    <dgm:cxn modelId="{2E5A7D7B-E2BE-4B50-98D9-023A063D097A}" srcId="{FC1BDB3B-61DE-498F-892B-57A0A5FAE432}" destId="{8D029536-5E0A-4AA3-9F91-4F426F219A7E}" srcOrd="3" destOrd="0" parTransId="{B0DDBCC0-B6E9-4F1C-8D95-26A424366F65}" sibTransId="{E577032D-13F3-4553-9721-ADD5A3AE7F00}"/>
    <dgm:cxn modelId="{C768057D-99AF-447E-A6E4-9DB576BF19C5}" srcId="{3B6D7A19-CC72-41C5-974A-2DDB4B9E8364}" destId="{6FDBF46A-0776-43F1-AA93-DABCBC74D57E}" srcOrd="3" destOrd="0" parTransId="{3D8AA1E6-2AE8-402A-AF9C-A0E70A0EE1D9}" sibTransId="{BFD53785-3CD6-49B7-9019-FF209C9C26D9}"/>
    <dgm:cxn modelId="{E7880283-CEA2-4F73-8775-1FA02BC87397}" srcId="{8D2E84DD-128A-4C20-B939-BE294725605F}" destId="{D2EF61CA-D4B9-4D89-8A86-409519F7D95D}" srcOrd="1" destOrd="0" parTransId="{F96BCC35-434B-4977-A223-04A5482350D2}" sibTransId="{E5BFA639-8CB9-4BD2-8C8D-0852FC0D07DF}"/>
    <dgm:cxn modelId="{00747C84-F97B-4F7F-8C75-F2204CF17FBE}" srcId="{FC1BDB3B-61DE-498F-892B-57A0A5FAE432}" destId="{68792FF3-C472-4E88-AEBD-CF6C095203B2}" srcOrd="4" destOrd="0" parTransId="{EB7433CC-B816-4941-93E1-4E76804B1278}" sibTransId="{58BFF266-1B7D-4380-90C8-1D07502C507B}"/>
    <dgm:cxn modelId="{3AB40685-180A-4FA4-9E7B-C9979CA88CB5}" type="presOf" srcId="{83C589B7-3D07-4300-9B5A-5F34DCD8CE88}" destId="{193AB36E-71B0-4321-A0CA-ECC84043AF19}" srcOrd="0" destOrd="3" presId="urn:microsoft.com/office/officeart/2005/8/layout/matrix1"/>
    <dgm:cxn modelId="{C3EDE085-F35E-4249-8EDB-D20CCEA1E1C9}" type="presOf" srcId="{EE7C2C5F-40FF-4D35-BF93-2D595C4092EA}" destId="{C726DCF3-9CC1-4F39-AF2D-5FDA3BCD81E8}" srcOrd="0" destOrd="0" presId="urn:microsoft.com/office/officeart/2005/8/layout/matrix1"/>
    <dgm:cxn modelId="{962A4C91-0435-40FB-83B1-48C1C126F851}" type="presOf" srcId="{88187663-3C11-44B3-ABB1-5A43830B4EAB}" destId="{5463666D-BEB0-4763-BF8D-E3E1408B84F0}" srcOrd="0" destOrd="2" presId="urn:microsoft.com/office/officeart/2005/8/layout/matrix1"/>
    <dgm:cxn modelId="{EAC9A491-B462-4275-817C-F50BCD580F8D}" type="presOf" srcId="{377EB388-A2AF-48E1-AAA0-F703711F60C0}" destId="{5463666D-BEB0-4763-BF8D-E3E1408B84F0}" srcOrd="0" destOrd="3" presId="urn:microsoft.com/office/officeart/2005/8/layout/matrix1"/>
    <dgm:cxn modelId="{17E58397-1B11-4FFF-9F2D-EB8B5F515FE6}" type="presOf" srcId="{194D407F-6850-4897-BEDB-0558A032EA73}" destId="{E11DCC0C-B4CE-4C18-BCBE-A55B0383EED9}" srcOrd="1" destOrd="2" presId="urn:microsoft.com/office/officeart/2005/8/layout/matrix1"/>
    <dgm:cxn modelId="{E1E56C9A-9015-4C11-8DC0-65BDE2A3CAD0}" type="presOf" srcId="{8D2E84DD-128A-4C20-B939-BE294725605F}" destId="{94E9BECF-C86F-4CF1-8D40-D01FFD8537EA}" srcOrd="0" destOrd="0" presId="urn:microsoft.com/office/officeart/2005/8/layout/matrix1"/>
    <dgm:cxn modelId="{36EAD49F-0CC3-482B-BD6B-63211FF5643C}" type="presOf" srcId="{377EB388-A2AF-48E1-AAA0-F703711F60C0}" destId="{645C50D7-50E5-47D0-A7D7-F01402D9B207}" srcOrd="1" destOrd="3" presId="urn:microsoft.com/office/officeart/2005/8/layout/matrix1"/>
    <dgm:cxn modelId="{338130A3-7DE8-4394-A393-CDE2497F99C9}" srcId="{6FDBF46A-0776-43F1-AA93-DABCBC74D57E}" destId="{FA71B9AA-2F13-4457-8F27-B5C51BC059CE}" srcOrd="1" destOrd="0" parTransId="{80272E08-E97D-4EA8-9F8D-6844F4DB55D9}" sibTransId="{8712E43C-7C08-49D9-895A-AE7FC83DB412}"/>
    <dgm:cxn modelId="{033107A5-ABE3-4096-BF18-75EA925A5F24}" type="presOf" srcId="{68792FF3-C472-4E88-AEBD-CF6C095203B2}" destId="{07FDEFCA-650D-47A4-ADDB-4440AF2CBF02}" srcOrd="0" destOrd="5" presId="urn:microsoft.com/office/officeart/2005/8/layout/matrix1"/>
    <dgm:cxn modelId="{B8A8A2AA-3926-41A7-A338-87D6C9D669F8}" srcId="{8D2E84DD-128A-4C20-B939-BE294725605F}" destId="{0621DEE5-FC04-4F58-B0C0-F2F8D61A836B}" srcOrd="0" destOrd="0" parTransId="{D462DA0A-8CE7-4F9B-B538-F70C12D60248}" sibTransId="{BFEC036A-1D83-49FC-945B-3BA3744A82E7}"/>
    <dgm:cxn modelId="{396AB1AB-CA31-4C5A-9FC8-9028E034B95D}" type="presOf" srcId="{68792FF3-C472-4E88-AEBD-CF6C095203B2}" destId="{E11DCC0C-B4CE-4C18-BCBE-A55B0383EED9}" srcOrd="1" destOrd="5" presId="urn:microsoft.com/office/officeart/2005/8/layout/matrix1"/>
    <dgm:cxn modelId="{A264B3AD-D6FF-4A9D-B5A2-247D7F704B70}" type="presOf" srcId="{83C589B7-3D07-4300-9B5A-5F34DCD8CE88}" destId="{6B9376A2-B112-43D5-8FF0-45667F9CB729}" srcOrd="1" destOrd="3" presId="urn:microsoft.com/office/officeart/2005/8/layout/matrix1"/>
    <dgm:cxn modelId="{706ADFAF-6A6D-47C3-9B1B-C4C25152AC72}" type="presOf" srcId="{52F64E83-14CF-4118-A0E9-57DFF49CA45C}" destId="{E11DCC0C-B4CE-4C18-BCBE-A55B0383EED9}" srcOrd="1" destOrd="3" presId="urn:microsoft.com/office/officeart/2005/8/layout/matrix1"/>
    <dgm:cxn modelId="{44616BB2-7D56-49B4-B2BC-E115C8F8B2A4}" type="presOf" srcId="{D2EF61CA-D4B9-4D89-8A86-409519F7D95D}" destId="{CE74613B-38F2-4874-BE66-04FA357EB999}" srcOrd="1" destOrd="2" presId="urn:microsoft.com/office/officeart/2005/8/layout/matrix1"/>
    <dgm:cxn modelId="{4531C6B4-1E87-4061-9956-A963FDE47B66}" type="presOf" srcId="{FA71B9AA-2F13-4457-8F27-B5C51BC059CE}" destId="{193AB36E-71B0-4321-A0CA-ECC84043AF19}" srcOrd="0" destOrd="2" presId="urn:microsoft.com/office/officeart/2005/8/layout/matrix1"/>
    <dgm:cxn modelId="{79F551B5-3D5E-41D0-A9CB-7BEA357185BF}" srcId="{12CE8ECD-38FF-4879-899D-1FA67873066C}" destId="{377EB388-A2AF-48E1-AAA0-F703711F60C0}" srcOrd="2" destOrd="0" parTransId="{985EB605-BE9A-4494-B972-3A8BFD57B60A}" sibTransId="{3537979C-31CC-4DFA-B053-60092F42311C}"/>
    <dgm:cxn modelId="{F5692EB6-BFC4-4068-A4FF-481752F3839E}" type="presOf" srcId="{FA71B9AA-2F13-4457-8F27-B5C51BC059CE}" destId="{6B9376A2-B112-43D5-8FF0-45667F9CB729}" srcOrd="1" destOrd="2" presId="urn:microsoft.com/office/officeart/2005/8/layout/matrix1"/>
    <dgm:cxn modelId="{A8F146B6-A251-4DB3-AA45-9D003626DBF0}" type="presOf" srcId="{D123F8F0-72E1-4698-98EB-C0304B87130D}" destId="{5463666D-BEB0-4763-BF8D-E3E1408B84F0}" srcOrd="0" destOrd="1" presId="urn:microsoft.com/office/officeart/2005/8/layout/matrix1"/>
    <dgm:cxn modelId="{A22495BB-E43E-442E-A433-BFB75E26E530}" srcId="{12CE8ECD-38FF-4879-899D-1FA67873066C}" destId="{D123F8F0-72E1-4698-98EB-C0304B87130D}" srcOrd="0" destOrd="0" parTransId="{283C1EED-B787-40BA-8183-0F820D118234}" sibTransId="{68CCB3E4-6BB7-4123-A570-E4642C71D5E9}"/>
    <dgm:cxn modelId="{E61E43BD-7B5E-4386-986B-0848CE3AD7AF}" type="presOf" srcId="{6FDBF46A-0776-43F1-AA93-DABCBC74D57E}" destId="{6B9376A2-B112-43D5-8FF0-45667F9CB729}" srcOrd="1" destOrd="0" presId="urn:microsoft.com/office/officeart/2005/8/layout/matrix1"/>
    <dgm:cxn modelId="{D71ADBBD-D601-42DE-8E77-2D6C7D78833C}" srcId="{FC1BDB3B-61DE-498F-892B-57A0A5FAE432}" destId="{ADF3C315-9D39-4384-A36A-A8E20C06EFE6}" srcOrd="0" destOrd="0" parTransId="{52FEBAD6-B3F3-40F9-8B20-63832F04CE2F}" sibTransId="{E57CFA3A-D021-4033-8527-198D6C52E5DB}"/>
    <dgm:cxn modelId="{483F9CC0-5A53-436E-B0E8-88EA345928A5}" srcId="{6FDBF46A-0776-43F1-AA93-DABCBC74D57E}" destId="{83C589B7-3D07-4300-9B5A-5F34DCD8CE88}" srcOrd="2" destOrd="0" parTransId="{3746AB7B-5FD3-448C-AC1B-4137F82D6BED}" sibTransId="{EFDE5B42-8976-449C-95C9-B3CAF6C172A0}"/>
    <dgm:cxn modelId="{03EBA3CC-DE68-468A-A066-05E67AE96B35}" type="presOf" srcId="{3504A583-B91B-4884-81CB-430E736622BC}" destId="{CE74613B-38F2-4874-BE66-04FA357EB999}" srcOrd="1" destOrd="3" presId="urn:microsoft.com/office/officeart/2005/8/layout/matrix1"/>
    <dgm:cxn modelId="{F870A4D6-449C-47A5-82AC-77671D5CADA1}" srcId="{3B6D7A19-CC72-41C5-974A-2DDB4B9E8364}" destId="{12CE8ECD-38FF-4879-899D-1FA67873066C}" srcOrd="2" destOrd="0" parTransId="{89DE5B0A-A57A-463A-A41C-E8CA0EA7D0F7}" sibTransId="{549D228A-C4D7-41E2-ADA1-0FCA0ACD6C18}"/>
    <dgm:cxn modelId="{8A24A3D9-498C-4235-B5EA-572DE04FA60D}" type="presOf" srcId="{3504A583-B91B-4884-81CB-430E736622BC}" destId="{94E9BECF-C86F-4CF1-8D40-D01FFD8537EA}" srcOrd="0" destOrd="3" presId="urn:microsoft.com/office/officeart/2005/8/layout/matrix1"/>
    <dgm:cxn modelId="{3C689CDA-78F5-4B3C-9328-987AF3998D40}" type="presOf" srcId="{12CE8ECD-38FF-4879-899D-1FA67873066C}" destId="{645C50D7-50E5-47D0-A7D7-F01402D9B207}" srcOrd="1" destOrd="0" presId="urn:microsoft.com/office/officeart/2005/8/layout/matrix1"/>
    <dgm:cxn modelId="{F371A7DA-1504-40A8-9EC5-61D88D97E4E3}" srcId="{12CE8ECD-38FF-4879-899D-1FA67873066C}" destId="{88187663-3C11-44B3-ABB1-5A43830B4EAB}" srcOrd="1" destOrd="0" parTransId="{46E6E265-73B4-4668-AA37-74EC9EC1425F}" sibTransId="{73A562B7-EEA8-4492-9B01-0A4778390E03}"/>
    <dgm:cxn modelId="{E07AA5E4-322F-4EBF-B980-A57CA766C1AE}" type="presOf" srcId="{0621DEE5-FC04-4F58-B0C0-F2F8D61A836B}" destId="{CE74613B-38F2-4874-BE66-04FA357EB999}" srcOrd="1" destOrd="1" presId="urn:microsoft.com/office/officeart/2005/8/layout/matrix1"/>
    <dgm:cxn modelId="{D19770E6-79E3-4E6A-821D-33EE223170BC}" srcId="{FC1BDB3B-61DE-498F-892B-57A0A5FAE432}" destId="{52F64E83-14CF-4118-A0E9-57DFF49CA45C}" srcOrd="2" destOrd="0" parTransId="{A72058D9-25C7-4A1D-A20F-2DFD78522B9C}" sibTransId="{7830821E-65E9-45CB-AF7C-6A62E7C0718C}"/>
    <dgm:cxn modelId="{4429EEEB-A366-4114-827D-00A7D1039843}" type="presOf" srcId="{88187663-3C11-44B3-ABB1-5A43830B4EAB}" destId="{645C50D7-50E5-47D0-A7D7-F01402D9B207}" srcOrd="1" destOrd="2" presId="urn:microsoft.com/office/officeart/2005/8/layout/matrix1"/>
    <dgm:cxn modelId="{9FF886EF-AD43-4D3C-B4E1-6BCE9551634B}" type="presOf" srcId="{BFF62F8A-7B46-4DF5-8F73-68129248E886}" destId="{193AB36E-71B0-4321-A0CA-ECC84043AF19}" srcOrd="0" destOrd="1" presId="urn:microsoft.com/office/officeart/2005/8/layout/matrix1"/>
    <dgm:cxn modelId="{CA8A87F3-B5CA-416B-BFAA-80F713B26AF6}" type="presOf" srcId="{52F64E83-14CF-4118-A0E9-57DFF49CA45C}" destId="{07FDEFCA-650D-47A4-ADDB-4440AF2CBF02}" srcOrd="0" destOrd="3" presId="urn:microsoft.com/office/officeart/2005/8/layout/matrix1"/>
    <dgm:cxn modelId="{908BD8F7-0E4B-40C2-B6E4-28C303A2EC84}" type="presOf" srcId="{3B6D7A19-CC72-41C5-974A-2DDB4B9E8364}" destId="{7B4D6A53-D08A-4CA5-BDDC-2A437CE27915}" srcOrd="0" destOrd="0" presId="urn:microsoft.com/office/officeart/2005/8/layout/matrix1"/>
    <dgm:cxn modelId="{95938AF8-5F3F-4EF3-9CFD-24E9E8354F9A}" type="presOf" srcId="{BFF62F8A-7B46-4DF5-8F73-68129248E886}" destId="{6B9376A2-B112-43D5-8FF0-45667F9CB729}" srcOrd="1" destOrd="1" presId="urn:microsoft.com/office/officeart/2005/8/layout/matrix1"/>
    <dgm:cxn modelId="{FD8C09F9-2294-47FB-93F9-265FD3513FBC}" type="presOf" srcId="{FC1BDB3B-61DE-498F-892B-57A0A5FAE432}" destId="{E11DCC0C-B4CE-4C18-BCBE-A55B0383EED9}" srcOrd="1" destOrd="0" presId="urn:microsoft.com/office/officeart/2005/8/layout/matrix1"/>
    <dgm:cxn modelId="{628EB1FB-F711-455A-9615-0A4EA878B0E6}" srcId="{6FDBF46A-0776-43F1-AA93-DABCBC74D57E}" destId="{2F4959E6-CDF5-4145-BDB2-BE05A7124C94}" srcOrd="3" destOrd="0" parTransId="{1CC4DD38-ADF4-4B4D-A359-27A0A80167BD}" sibTransId="{32BE3A28-D69C-43BE-9614-E3CA152BB5AC}"/>
    <dgm:cxn modelId="{AFE38EFD-4C22-48A4-B0DC-F22FF8AD2095}" srcId="{3B6D7A19-CC72-41C5-974A-2DDB4B9E8364}" destId="{8D2E84DD-128A-4C20-B939-BE294725605F}" srcOrd="0" destOrd="0" parTransId="{5CC5691F-00D2-4434-B3F0-6574E8868FD0}" sibTransId="{8CEF7B71-1954-4DB3-AFA6-D9572800EC33}"/>
    <dgm:cxn modelId="{C01F3957-C6A0-4F4E-9773-D1CA7ACF8463}" type="presParOf" srcId="{C726DCF3-9CC1-4F39-AF2D-5FDA3BCD81E8}" destId="{86C65D9E-C554-49F8-98E7-63D3C5B2E861}" srcOrd="0" destOrd="0" presId="urn:microsoft.com/office/officeart/2005/8/layout/matrix1"/>
    <dgm:cxn modelId="{A7B60DDF-F465-4AEB-9A3B-2AF0D9F918AD}" type="presParOf" srcId="{86C65D9E-C554-49F8-98E7-63D3C5B2E861}" destId="{94E9BECF-C86F-4CF1-8D40-D01FFD8537EA}" srcOrd="0" destOrd="0" presId="urn:microsoft.com/office/officeart/2005/8/layout/matrix1"/>
    <dgm:cxn modelId="{A86C8391-C7AF-4A8D-8312-A249F2A72913}" type="presParOf" srcId="{86C65D9E-C554-49F8-98E7-63D3C5B2E861}" destId="{CE74613B-38F2-4874-BE66-04FA357EB999}" srcOrd="1" destOrd="0" presId="urn:microsoft.com/office/officeart/2005/8/layout/matrix1"/>
    <dgm:cxn modelId="{0ACC4371-F975-401B-9D2D-0208E9B1B133}" type="presParOf" srcId="{86C65D9E-C554-49F8-98E7-63D3C5B2E861}" destId="{07FDEFCA-650D-47A4-ADDB-4440AF2CBF02}" srcOrd="2" destOrd="0" presId="urn:microsoft.com/office/officeart/2005/8/layout/matrix1"/>
    <dgm:cxn modelId="{E25D4430-584F-4E7B-98DA-F5159E64A3F9}" type="presParOf" srcId="{86C65D9E-C554-49F8-98E7-63D3C5B2E861}" destId="{E11DCC0C-B4CE-4C18-BCBE-A55B0383EED9}" srcOrd="3" destOrd="0" presId="urn:microsoft.com/office/officeart/2005/8/layout/matrix1"/>
    <dgm:cxn modelId="{3F2533D9-25ED-48C0-90A4-5FF0434FC933}" type="presParOf" srcId="{86C65D9E-C554-49F8-98E7-63D3C5B2E861}" destId="{5463666D-BEB0-4763-BF8D-E3E1408B84F0}" srcOrd="4" destOrd="0" presId="urn:microsoft.com/office/officeart/2005/8/layout/matrix1"/>
    <dgm:cxn modelId="{2A4A8252-7984-410D-BA66-DA8B1475C094}" type="presParOf" srcId="{86C65D9E-C554-49F8-98E7-63D3C5B2E861}" destId="{645C50D7-50E5-47D0-A7D7-F01402D9B207}" srcOrd="5" destOrd="0" presId="urn:microsoft.com/office/officeart/2005/8/layout/matrix1"/>
    <dgm:cxn modelId="{6C70C52E-6E73-4996-AAFF-38F9AE7CA751}" type="presParOf" srcId="{86C65D9E-C554-49F8-98E7-63D3C5B2E861}" destId="{193AB36E-71B0-4321-A0CA-ECC84043AF19}" srcOrd="6" destOrd="0" presId="urn:microsoft.com/office/officeart/2005/8/layout/matrix1"/>
    <dgm:cxn modelId="{F0054A5A-BB1F-4835-8748-F2F507C7B1C9}" type="presParOf" srcId="{86C65D9E-C554-49F8-98E7-63D3C5B2E861}" destId="{6B9376A2-B112-43D5-8FF0-45667F9CB729}" srcOrd="7" destOrd="0" presId="urn:microsoft.com/office/officeart/2005/8/layout/matrix1"/>
    <dgm:cxn modelId="{9BBF8285-1EB2-466C-AA84-ECD24C435E33}" type="presParOf" srcId="{C726DCF3-9CC1-4F39-AF2D-5FDA3BCD81E8}" destId="{7B4D6A53-D08A-4CA5-BDDC-2A437CE27915}" srcOrd="1" destOrd="0" presId="urn:microsoft.com/office/officeart/2005/8/layout/matrix1"/>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E9BECF-C86F-4CF1-8D40-D01FFD8537EA}">
      <dsp:nvSpPr>
        <dsp:cNvPr id="0" name=""/>
        <dsp:cNvSpPr/>
      </dsp:nvSpPr>
      <dsp:spPr>
        <a:xfrm rot="16200000">
          <a:off x="1160462" y="-1166624"/>
          <a:ext cx="1827212" cy="4148137"/>
        </a:xfrm>
        <a:prstGeom prst="round1Rect">
          <a:avLst/>
        </a:prstGeom>
        <a:solidFill>
          <a:schemeClr val="accent2">
            <a:lumMod val="40000"/>
            <a:lumOff val="60000"/>
          </a:schemeClr>
        </a:solidFill>
        <a:ln w="2642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t" anchorCtr="0">
          <a:noAutofit/>
        </a:bodyPr>
        <a:lstStyle/>
        <a:p>
          <a:pPr marL="0" lvl="0" indent="0" algn="l" defTabSz="711200">
            <a:lnSpc>
              <a:spcPct val="90000"/>
            </a:lnSpc>
            <a:spcBef>
              <a:spcPct val="0"/>
            </a:spcBef>
            <a:spcAft>
              <a:spcPct val="35000"/>
            </a:spcAft>
            <a:buNone/>
          </a:pPr>
          <a:r>
            <a:rPr lang="en-US" sz="1600" b="1" kern="1200" dirty="0">
              <a:solidFill>
                <a:schemeClr val="tx1"/>
              </a:solidFill>
              <a:latin typeface="Georgia" pitchFamily="18" charset="0"/>
            </a:rPr>
            <a:t>ACGME</a:t>
          </a:r>
        </a:p>
        <a:p>
          <a:pPr marL="114300" lvl="1" indent="-114300" algn="l" defTabSz="622300">
            <a:lnSpc>
              <a:spcPct val="90000"/>
            </a:lnSpc>
            <a:spcBef>
              <a:spcPct val="0"/>
            </a:spcBef>
            <a:spcAft>
              <a:spcPct val="15000"/>
            </a:spcAft>
            <a:buChar char="•"/>
          </a:pPr>
          <a:r>
            <a:rPr lang="en-US" sz="1400" b="1" kern="1200" dirty="0">
              <a:solidFill>
                <a:schemeClr val="tx1"/>
              </a:solidFill>
              <a:latin typeface="Georgia" pitchFamily="18" charset="0"/>
            </a:rPr>
            <a:t>Accreditation – continuous quality improvement (CQI)</a:t>
          </a:r>
        </a:p>
        <a:p>
          <a:pPr marL="114300" lvl="1" indent="-114300" algn="l" defTabSz="622300">
            <a:lnSpc>
              <a:spcPct val="90000"/>
            </a:lnSpc>
            <a:spcBef>
              <a:spcPct val="0"/>
            </a:spcBef>
            <a:spcAft>
              <a:spcPct val="15000"/>
            </a:spcAft>
            <a:buChar char="•"/>
          </a:pPr>
          <a:r>
            <a:rPr lang="en-US" sz="1400" b="1" kern="1200" dirty="0">
              <a:solidFill>
                <a:schemeClr val="tx1"/>
              </a:solidFill>
              <a:latin typeface="Georgia" pitchFamily="18" charset="0"/>
            </a:rPr>
            <a:t>Public Accountability – focus nationally on important competency outcomes</a:t>
          </a:r>
        </a:p>
        <a:p>
          <a:pPr marL="114300" lvl="1" indent="-114300" algn="l" defTabSz="622300">
            <a:lnSpc>
              <a:spcPct val="90000"/>
            </a:lnSpc>
            <a:spcBef>
              <a:spcPct val="0"/>
            </a:spcBef>
            <a:spcAft>
              <a:spcPct val="15000"/>
            </a:spcAft>
            <a:buChar char="•"/>
          </a:pPr>
          <a:r>
            <a:rPr lang="en-US" sz="1400" b="1" kern="1200" dirty="0">
              <a:solidFill>
                <a:schemeClr val="tx1"/>
              </a:solidFill>
              <a:latin typeface="Georgia" pitchFamily="18" charset="0"/>
            </a:rPr>
            <a:t>Community of practice for evaluation and research, with focus on continuous improvement</a:t>
          </a:r>
        </a:p>
      </dsp:txBody>
      <dsp:txXfrm rot="5400000">
        <a:off x="0" y="-6162"/>
        <a:ext cx="4148137" cy="1370409"/>
      </dsp:txXfrm>
    </dsp:sp>
    <dsp:sp modelId="{07FDEFCA-650D-47A4-ADDB-4440AF2CBF02}">
      <dsp:nvSpPr>
        <dsp:cNvPr id="0" name=""/>
        <dsp:cNvSpPr/>
      </dsp:nvSpPr>
      <dsp:spPr>
        <a:xfrm>
          <a:off x="4148137" y="-6162"/>
          <a:ext cx="4148137" cy="1827212"/>
        </a:xfrm>
        <a:prstGeom prst="round1Rect">
          <a:avLst/>
        </a:prstGeom>
        <a:solidFill>
          <a:schemeClr val="tx2">
            <a:lumMod val="40000"/>
            <a:lumOff val="60000"/>
          </a:schemeClr>
        </a:solidFill>
        <a:ln w="2642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t" anchorCtr="0">
          <a:noAutofit/>
        </a:bodyPr>
        <a:lstStyle/>
        <a:p>
          <a:pPr marL="0" lvl="0" indent="0" algn="l" defTabSz="711200">
            <a:lnSpc>
              <a:spcPct val="90000"/>
            </a:lnSpc>
            <a:spcBef>
              <a:spcPct val="0"/>
            </a:spcBef>
            <a:spcAft>
              <a:spcPct val="35000"/>
            </a:spcAft>
            <a:buNone/>
          </a:pPr>
          <a:r>
            <a:rPr lang="en-US" sz="1600" b="1" kern="1200" dirty="0">
              <a:solidFill>
                <a:schemeClr val="tx1"/>
              </a:solidFill>
              <a:latin typeface="Georgia" pitchFamily="18" charset="0"/>
            </a:rPr>
            <a:t>Training Programs</a:t>
          </a:r>
        </a:p>
        <a:p>
          <a:pPr marL="114300" lvl="1" indent="-114300" algn="l" defTabSz="622300">
            <a:lnSpc>
              <a:spcPct val="90000"/>
            </a:lnSpc>
            <a:spcBef>
              <a:spcPct val="0"/>
            </a:spcBef>
            <a:spcAft>
              <a:spcPct val="15000"/>
            </a:spcAft>
            <a:buChar char="•"/>
          </a:pPr>
          <a:r>
            <a:rPr lang="en-US" sz="1400" b="1" kern="1200" dirty="0">
              <a:solidFill>
                <a:schemeClr val="tx1"/>
              </a:solidFill>
              <a:latin typeface="Georgia" pitchFamily="18" charset="0"/>
            </a:rPr>
            <a:t>Framework for CCC</a:t>
          </a:r>
        </a:p>
        <a:p>
          <a:pPr marL="114300" lvl="1" indent="-114300" algn="l" defTabSz="622300">
            <a:lnSpc>
              <a:spcPct val="90000"/>
            </a:lnSpc>
            <a:spcBef>
              <a:spcPct val="0"/>
            </a:spcBef>
            <a:spcAft>
              <a:spcPct val="15000"/>
            </a:spcAft>
            <a:buChar char="•"/>
          </a:pPr>
          <a:r>
            <a:rPr lang="en-US" sz="1400" b="1" kern="1200" dirty="0">
              <a:solidFill>
                <a:schemeClr val="tx1"/>
              </a:solidFill>
              <a:latin typeface="Georgia" pitchFamily="18" charset="0"/>
            </a:rPr>
            <a:t>Guide curriculum development</a:t>
          </a:r>
        </a:p>
        <a:p>
          <a:pPr marL="114300" lvl="1" indent="-114300" algn="l" defTabSz="622300">
            <a:lnSpc>
              <a:spcPct val="90000"/>
            </a:lnSpc>
            <a:spcBef>
              <a:spcPct val="0"/>
            </a:spcBef>
            <a:spcAft>
              <a:spcPct val="15000"/>
            </a:spcAft>
            <a:buChar char="•"/>
          </a:pPr>
          <a:r>
            <a:rPr lang="en-US" sz="1400" b="1" kern="1200" dirty="0">
              <a:solidFill>
                <a:schemeClr val="tx1"/>
              </a:solidFill>
              <a:latin typeface="Georgia" pitchFamily="18" charset="0"/>
            </a:rPr>
            <a:t>More explicit expectations of trainees</a:t>
          </a:r>
        </a:p>
        <a:p>
          <a:pPr marL="114300" lvl="1" indent="-114300" algn="l" defTabSz="622300">
            <a:lnSpc>
              <a:spcPct val="90000"/>
            </a:lnSpc>
            <a:spcBef>
              <a:spcPct val="0"/>
            </a:spcBef>
            <a:spcAft>
              <a:spcPct val="15000"/>
            </a:spcAft>
            <a:buChar char="•"/>
          </a:pPr>
          <a:r>
            <a:rPr lang="en-US" sz="1400" b="1" kern="1200" dirty="0">
              <a:solidFill>
                <a:schemeClr val="tx1"/>
              </a:solidFill>
              <a:latin typeface="Georgia" pitchFamily="18" charset="0"/>
            </a:rPr>
            <a:t>Support better assessment</a:t>
          </a:r>
        </a:p>
        <a:p>
          <a:pPr marL="114300" lvl="1" indent="-114300" algn="l" defTabSz="622300">
            <a:lnSpc>
              <a:spcPct val="90000"/>
            </a:lnSpc>
            <a:spcBef>
              <a:spcPct val="0"/>
            </a:spcBef>
            <a:spcAft>
              <a:spcPct val="15000"/>
            </a:spcAft>
            <a:buChar char="•"/>
          </a:pPr>
          <a:r>
            <a:rPr lang="en-US" sz="1400" b="1" kern="1200" dirty="0">
              <a:solidFill>
                <a:schemeClr val="tx1"/>
              </a:solidFill>
              <a:latin typeface="Georgia" pitchFamily="18" charset="0"/>
            </a:rPr>
            <a:t>Enhanced opportunities for early identification of under-performers</a:t>
          </a:r>
        </a:p>
      </dsp:txBody>
      <dsp:txXfrm>
        <a:off x="4148137" y="-6162"/>
        <a:ext cx="4148137" cy="1370409"/>
      </dsp:txXfrm>
    </dsp:sp>
    <dsp:sp modelId="{5463666D-BEB0-4763-BF8D-E3E1408B84F0}">
      <dsp:nvSpPr>
        <dsp:cNvPr id="0" name=""/>
        <dsp:cNvSpPr/>
      </dsp:nvSpPr>
      <dsp:spPr>
        <a:xfrm rot="10800000">
          <a:off x="0" y="1808725"/>
          <a:ext cx="4148137" cy="1851861"/>
        </a:xfrm>
        <a:prstGeom prst="round1Rect">
          <a:avLst/>
        </a:prstGeom>
        <a:solidFill>
          <a:schemeClr val="tx2">
            <a:lumMod val="40000"/>
            <a:lumOff val="60000"/>
          </a:schemeClr>
        </a:solidFill>
        <a:ln w="2642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t" anchorCtr="0">
          <a:noAutofit/>
        </a:bodyPr>
        <a:lstStyle/>
        <a:p>
          <a:pPr marL="0" lvl="0" indent="0" algn="l" defTabSz="800100">
            <a:lnSpc>
              <a:spcPct val="90000"/>
            </a:lnSpc>
            <a:spcBef>
              <a:spcPct val="0"/>
            </a:spcBef>
            <a:spcAft>
              <a:spcPct val="35000"/>
            </a:spcAft>
            <a:buNone/>
          </a:pPr>
          <a:r>
            <a:rPr lang="en-US" sz="1800" b="1" kern="1200" dirty="0">
              <a:solidFill>
                <a:schemeClr val="tx1"/>
              </a:solidFill>
              <a:latin typeface="Georgia" pitchFamily="18" charset="0"/>
            </a:rPr>
            <a:t>Certification Boards</a:t>
          </a:r>
        </a:p>
        <a:p>
          <a:pPr marL="114300" lvl="1" indent="-114300" algn="l" defTabSz="622300">
            <a:lnSpc>
              <a:spcPct val="90000"/>
            </a:lnSpc>
            <a:spcBef>
              <a:spcPct val="0"/>
            </a:spcBef>
            <a:spcAft>
              <a:spcPct val="15000"/>
            </a:spcAft>
            <a:buChar char="•"/>
          </a:pPr>
          <a:r>
            <a:rPr lang="en-US" sz="1400" b="1" kern="1200" dirty="0">
              <a:solidFill>
                <a:schemeClr val="tx1"/>
              </a:solidFill>
              <a:latin typeface="Georgia" pitchFamily="18" charset="0"/>
            </a:rPr>
            <a:t>Research ONLY</a:t>
          </a:r>
        </a:p>
        <a:p>
          <a:pPr marL="171450" lvl="1" indent="-171450" algn="l" defTabSz="711200">
            <a:lnSpc>
              <a:spcPct val="90000"/>
            </a:lnSpc>
            <a:spcBef>
              <a:spcPct val="0"/>
            </a:spcBef>
            <a:spcAft>
              <a:spcPct val="15000"/>
            </a:spcAft>
            <a:buChar char="•"/>
          </a:pPr>
          <a:r>
            <a:rPr lang="en-US" sz="1600" b="1" i="1" kern="1200" dirty="0">
              <a:solidFill>
                <a:schemeClr val="tx1"/>
              </a:solidFill>
              <a:latin typeface="Georgia" pitchFamily="18" charset="0"/>
            </a:rPr>
            <a:t>Not intended for SMB use</a:t>
          </a:r>
        </a:p>
        <a:p>
          <a:pPr marL="114300" lvl="1" indent="-114300" algn="l" defTabSz="577850">
            <a:lnSpc>
              <a:spcPct val="90000"/>
            </a:lnSpc>
            <a:spcBef>
              <a:spcPct val="0"/>
            </a:spcBef>
            <a:spcAft>
              <a:spcPct val="15000"/>
            </a:spcAft>
            <a:buChar char="•"/>
          </a:pPr>
          <a:endParaRPr lang="en-US" sz="1300" b="1" kern="1200" dirty="0">
            <a:solidFill>
              <a:schemeClr val="tx1"/>
            </a:solidFill>
            <a:latin typeface="Georgia" pitchFamily="18" charset="0"/>
          </a:endParaRPr>
        </a:p>
      </dsp:txBody>
      <dsp:txXfrm rot="10800000">
        <a:off x="0" y="2271691"/>
        <a:ext cx="4148137" cy="1388896"/>
      </dsp:txXfrm>
    </dsp:sp>
    <dsp:sp modelId="{193AB36E-71B0-4321-A0CA-ECC84043AF19}">
      <dsp:nvSpPr>
        <dsp:cNvPr id="0" name=""/>
        <dsp:cNvSpPr/>
      </dsp:nvSpPr>
      <dsp:spPr>
        <a:xfrm rot="5400000">
          <a:off x="5308600" y="660587"/>
          <a:ext cx="1827212" cy="4148137"/>
        </a:xfrm>
        <a:prstGeom prst="round1Rect">
          <a:avLst/>
        </a:prstGeom>
        <a:solidFill>
          <a:schemeClr val="accent2">
            <a:lumMod val="40000"/>
            <a:lumOff val="60000"/>
          </a:schemeClr>
        </a:solidFill>
        <a:ln w="2642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t" anchorCtr="0">
          <a:noAutofit/>
        </a:bodyPr>
        <a:lstStyle/>
        <a:p>
          <a:pPr marL="0" lvl="0" indent="0" algn="l" defTabSz="711200">
            <a:lnSpc>
              <a:spcPct val="90000"/>
            </a:lnSpc>
            <a:spcBef>
              <a:spcPct val="0"/>
            </a:spcBef>
            <a:spcAft>
              <a:spcPct val="35000"/>
            </a:spcAft>
            <a:buNone/>
          </a:pPr>
          <a:r>
            <a:rPr lang="en-US" sz="1600" b="1" kern="1200" dirty="0">
              <a:solidFill>
                <a:schemeClr val="tx1"/>
              </a:solidFill>
              <a:latin typeface="Georgia" pitchFamily="18" charset="0"/>
            </a:rPr>
            <a:t>Residents and Fellows</a:t>
          </a:r>
        </a:p>
        <a:p>
          <a:pPr marL="114300" lvl="1" indent="-114300" algn="l" defTabSz="622300">
            <a:lnSpc>
              <a:spcPct val="90000"/>
            </a:lnSpc>
            <a:spcBef>
              <a:spcPct val="0"/>
            </a:spcBef>
            <a:spcAft>
              <a:spcPct val="15000"/>
            </a:spcAft>
            <a:buChar char="•"/>
          </a:pPr>
          <a:r>
            <a:rPr lang="en-US" sz="1400" b="1" kern="1200" dirty="0">
              <a:solidFill>
                <a:schemeClr val="tx1"/>
              </a:solidFill>
              <a:latin typeface="Georgia" pitchFamily="18" charset="0"/>
            </a:rPr>
            <a:t>Increased transparency of expectations</a:t>
          </a:r>
        </a:p>
        <a:p>
          <a:pPr marL="114300" lvl="1" indent="-114300" algn="l" defTabSz="622300">
            <a:lnSpc>
              <a:spcPct val="90000"/>
            </a:lnSpc>
            <a:spcBef>
              <a:spcPct val="0"/>
            </a:spcBef>
            <a:spcAft>
              <a:spcPct val="15000"/>
            </a:spcAft>
            <a:buChar char="•"/>
          </a:pPr>
          <a:r>
            <a:rPr lang="en-US" sz="1400" b="1" kern="1200" dirty="0">
              <a:solidFill>
                <a:schemeClr val="tx1"/>
              </a:solidFill>
              <a:latin typeface="Georgia" pitchFamily="18" charset="0"/>
            </a:rPr>
            <a:t>Encourage informed self-assessment and self-directed learning</a:t>
          </a:r>
        </a:p>
        <a:p>
          <a:pPr marL="114300" lvl="1" indent="-114300" algn="l" defTabSz="622300">
            <a:lnSpc>
              <a:spcPct val="90000"/>
            </a:lnSpc>
            <a:spcBef>
              <a:spcPct val="0"/>
            </a:spcBef>
            <a:spcAft>
              <a:spcPct val="15000"/>
            </a:spcAft>
            <a:buChar char="•"/>
          </a:pPr>
          <a:r>
            <a:rPr lang="en-US" sz="1400" b="1" kern="1200" dirty="0">
              <a:solidFill>
                <a:schemeClr val="tx1"/>
              </a:solidFill>
              <a:latin typeface="Georgia" pitchFamily="18" charset="0"/>
            </a:rPr>
            <a:t>Better feedback</a:t>
          </a:r>
        </a:p>
        <a:p>
          <a:pPr marL="114300" lvl="1" indent="-114300" algn="l" defTabSz="622300">
            <a:lnSpc>
              <a:spcPct val="90000"/>
            </a:lnSpc>
            <a:spcBef>
              <a:spcPct val="0"/>
            </a:spcBef>
            <a:spcAft>
              <a:spcPct val="15000"/>
            </a:spcAft>
            <a:buChar char="•"/>
          </a:pPr>
          <a:r>
            <a:rPr lang="en-US" sz="1400" b="1" kern="1200" dirty="0">
              <a:solidFill>
                <a:schemeClr val="tx1"/>
              </a:solidFill>
              <a:latin typeface="Georgia" pitchFamily="18" charset="0"/>
            </a:rPr>
            <a:t>Facilitate individualized learning plans </a:t>
          </a:r>
        </a:p>
      </dsp:txBody>
      <dsp:txXfrm rot="-5400000">
        <a:off x="4148137" y="2277853"/>
        <a:ext cx="4148137" cy="1370409"/>
      </dsp:txXfrm>
    </dsp:sp>
    <dsp:sp modelId="{7B4D6A53-D08A-4CA5-BDDC-2A437CE27915}">
      <dsp:nvSpPr>
        <dsp:cNvPr id="0" name=""/>
        <dsp:cNvSpPr/>
      </dsp:nvSpPr>
      <dsp:spPr>
        <a:xfrm>
          <a:off x="2953349" y="1612149"/>
          <a:ext cx="2488882" cy="488980"/>
        </a:xfrm>
        <a:prstGeom prst="roundRect">
          <a:avLst/>
        </a:prstGeom>
        <a:solidFill>
          <a:schemeClr val="dk2">
            <a:tint val="60000"/>
            <a:hueOff val="0"/>
            <a:satOff val="0"/>
            <a:lumOff val="0"/>
            <a:alphaOff val="0"/>
          </a:schemeClr>
        </a:solidFill>
        <a:ln w="2642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latin typeface="Georgia" pitchFamily="18" charset="0"/>
            </a:rPr>
            <a:t>Milestones</a:t>
          </a:r>
        </a:p>
      </dsp:txBody>
      <dsp:txXfrm>
        <a:off x="2977219" y="1636019"/>
        <a:ext cx="2441142" cy="441240"/>
      </dsp:txXfrm>
    </dsp:sp>
  </dsp:spTree>
</dsp:drawing>
</file>

<file path=ppt/diagrams/layout1.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39B8613-036E-44D0-BD29-C6CE597D1B89}" type="datetimeFigureOut">
              <a:rPr lang="en-US" smtClean="0"/>
              <a:t>1/11/2019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8ADFEB2-70AC-4B7A-A784-CA15A8C0214C}" type="slidenum">
              <a:rPr lang="en-US" smtClean="0"/>
              <a:t>‹#›</a:t>
            </a:fld>
            <a:endParaRPr lang="en-US"/>
          </a:p>
        </p:txBody>
      </p:sp>
    </p:spTree>
    <p:extLst>
      <p:ext uri="{BB962C8B-B14F-4D97-AF65-F5344CB8AC3E}">
        <p14:creationId xmlns:p14="http://schemas.microsoft.com/office/powerpoint/2010/main" val="3500773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CA29B1D-1E08-A145-9442-22B330DA8BDB}"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4097" name="Text Box 1"/>
          <p:cNvSpPr txBox="1">
            <a:spLocks noGrp="1" noRot="1" noChangeAspect="1" noChangeArrowheads="1"/>
          </p:cNvSpPr>
          <p:nvPr>
            <p:ph type="sldImg"/>
          </p:nvPr>
        </p:nvSpPr>
        <p:spPr bwMode="auto">
          <a:xfrm>
            <a:off x="1143000" y="695325"/>
            <a:ext cx="4570413" cy="342741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sp>
      <p:sp>
        <p:nvSpPr>
          <p:cNvPr id="4098" name="Text Box 2"/>
          <p:cNvSpPr txBox="1">
            <a:spLocks noGrp="1" noChangeArrowheads="1"/>
          </p:cNvSpPr>
          <p:nvPr>
            <p:ph type="body" idx="1"/>
          </p:nvPr>
        </p:nvSpPr>
        <p:spPr bwMode="auto">
          <a:xfrm>
            <a:off x="685512" y="4343230"/>
            <a:ext cx="5486976" cy="4115139"/>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rest of </a:t>
            </a:r>
            <a:r>
              <a:rPr lang="en-US" b="1" dirty="0"/>
              <a:t>the </a:t>
            </a:r>
            <a:r>
              <a:rPr lang="en-US" dirty="0"/>
              <a:t>assessment (except for the last).  The Odds Ratio increased as the time of observation approached the time of graduation.</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FA29E25-B862-42BC-B067-FC68DF2A392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795293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xfrm>
            <a:off x="717550" y="1162050"/>
            <a:ext cx="5575300" cy="3136900"/>
          </a:xfrm>
          <a:ln/>
        </p:spPr>
      </p:sp>
      <p:sp>
        <p:nvSpPr>
          <p:cNvPr id="61443"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dirty="0"/>
              <a:t>Done</a:t>
            </a:r>
            <a:endParaRPr lang="en-US" altLang="en-US" dirty="0">
              <a:latin typeface="Arial" panose="020B0604020202020204" pitchFamily="34" charset="0"/>
            </a:endParaRPr>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56956" indent="-291137" eaLnBrk="0" hangingPunct="0">
              <a:defRPr>
                <a:solidFill>
                  <a:schemeClr val="tx1"/>
                </a:solidFill>
                <a:latin typeface="Arial" panose="020B0604020202020204" pitchFamily="34" charset="0"/>
                <a:cs typeface="Arial" panose="020B0604020202020204" pitchFamily="34" charset="0"/>
              </a:defRPr>
            </a:lvl2pPr>
            <a:lvl3pPr marL="1164548" indent="-232910" eaLnBrk="0" hangingPunct="0">
              <a:defRPr>
                <a:solidFill>
                  <a:schemeClr val="tx1"/>
                </a:solidFill>
                <a:latin typeface="Arial" panose="020B0604020202020204" pitchFamily="34" charset="0"/>
                <a:cs typeface="Arial" panose="020B0604020202020204" pitchFamily="34" charset="0"/>
              </a:defRPr>
            </a:lvl3pPr>
            <a:lvl4pPr marL="1630367" indent="-232910" eaLnBrk="0" hangingPunct="0">
              <a:defRPr>
                <a:solidFill>
                  <a:schemeClr val="tx1"/>
                </a:solidFill>
                <a:latin typeface="Arial" panose="020B0604020202020204" pitchFamily="34" charset="0"/>
                <a:cs typeface="Arial" panose="020B0604020202020204" pitchFamily="34" charset="0"/>
              </a:defRPr>
            </a:lvl4pPr>
            <a:lvl5pPr marL="2096186" indent="-232910" eaLnBrk="0" hangingPunct="0">
              <a:defRPr>
                <a:solidFill>
                  <a:schemeClr val="tx1"/>
                </a:solidFill>
                <a:latin typeface="Arial" panose="020B0604020202020204" pitchFamily="34" charset="0"/>
                <a:cs typeface="Arial" panose="020B0604020202020204" pitchFamily="34" charset="0"/>
              </a:defRPr>
            </a:lvl5pPr>
            <a:lvl6pPr marL="2562006" indent="-23291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27825" indent="-23291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93645" indent="-23291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59463" indent="-23291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44A9CB8B-A9A9-4187-91F9-61BAE99F14C7}" type="slidenum">
              <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28</a:t>
            </a:fld>
            <a:endPar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0199148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xfrm>
            <a:off x="1414463" y="1162050"/>
            <a:ext cx="4181475" cy="3136900"/>
          </a:xfrm>
          <a:ln/>
        </p:spPr>
      </p:sp>
      <p:sp>
        <p:nvSpPr>
          <p:cNvPr id="61443"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dirty="0"/>
              <a:t>Done</a:t>
            </a:r>
            <a:endParaRPr lang="en-US" altLang="en-US" dirty="0">
              <a:latin typeface="Arial" panose="020B0604020202020204" pitchFamily="34" charset="0"/>
            </a:endParaRPr>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56956" indent="-291137" eaLnBrk="0" hangingPunct="0">
              <a:defRPr>
                <a:solidFill>
                  <a:schemeClr val="tx1"/>
                </a:solidFill>
                <a:latin typeface="Arial" panose="020B0604020202020204" pitchFamily="34" charset="0"/>
                <a:cs typeface="Arial" panose="020B0604020202020204" pitchFamily="34" charset="0"/>
              </a:defRPr>
            </a:lvl2pPr>
            <a:lvl3pPr marL="1164548" indent="-232910" eaLnBrk="0" hangingPunct="0">
              <a:defRPr>
                <a:solidFill>
                  <a:schemeClr val="tx1"/>
                </a:solidFill>
                <a:latin typeface="Arial" panose="020B0604020202020204" pitchFamily="34" charset="0"/>
                <a:cs typeface="Arial" panose="020B0604020202020204" pitchFamily="34" charset="0"/>
              </a:defRPr>
            </a:lvl3pPr>
            <a:lvl4pPr marL="1630367" indent="-232910" eaLnBrk="0" hangingPunct="0">
              <a:defRPr>
                <a:solidFill>
                  <a:schemeClr val="tx1"/>
                </a:solidFill>
                <a:latin typeface="Arial" panose="020B0604020202020204" pitchFamily="34" charset="0"/>
                <a:cs typeface="Arial" panose="020B0604020202020204" pitchFamily="34" charset="0"/>
              </a:defRPr>
            </a:lvl4pPr>
            <a:lvl5pPr marL="2096186" indent="-232910" eaLnBrk="0" hangingPunct="0">
              <a:defRPr>
                <a:solidFill>
                  <a:schemeClr val="tx1"/>
                </a:solidFill>
                <a:latin typeface="Arial" panose="020B0604020202020204" pitchFamily="34" charset="0"/>
                <a:cs typeface="Arial" panose="020B0604020202020204" pitchFamily="34" charset="0"/>
              </a:defRPr>
            </a:lvl5pPr>
            <a:lvl6pPr marL="2562006" indent="-23291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27825" indent="-23291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93645" indent="-23291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59463" indent="-23291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44A9CB8B-A9A9-4187-91F9-61BAE99F14C7}" type="slidenum">
              <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29</a:t>
            </a:fld>
            <a:endPar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736746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xfrm>
            <a:off x="1414463" y="1162050"/>
            <a:ext cx="4181475" cy="3136900"/>
          </a:xfrm>
          <a:ln/>
        </p:spPr>
      </p:sp>
      <p:sp>
        <p:nvSpPr>
          <p:cNvPr id="61443"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dirty="0"/>
              <a:t>Done</a:t>
            </a:r>
            <a:endParaRPr lang="en-US" altLang="en-US" dirty="0">
              <a:latin typeface="Arial" panose="020B0604020202020204" pitchFamily="34" charset="0"/>
            </a:endParaRPr>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56956" indent="-291137" eaLnBrk="0" hangingPunct="0">
              <a:defRPr>
                <a:solidFill>
                  <a:schemeClr val="tx1"/>
                </a:solidFill>
                <a:latin typeface="Arial" panose="020B0604020202020204" pitchFamily="34" charset="0"/>
                <a:cs typeface="Arial" panose="020B0604020202020204" pitchFamily="34" charset="0"/>
              </a:defRPr>
            </a:lvl2pPr>
            <a:lvl3pPr marL="1164548" indent="-232910" eaLnBrk="0" hangingPunct="0">
              <a:defRPr>
                <a:solidFill>
                  <a:schemeClr val="tx1"/>
                </a:solidFill>
                <a:latin typeface="Arial" panose="020B0604020202020204" pitchFamily="34" charset="0"/>
                <a:cs typeface="Arial" panose="020B0604020202020204" pitchFamily="34" charset="0"/>
              </a:defRPr>
            </a:lvl3pPr>
            <a:lvl4pPr marL="1630367" indent="-232910" eaLnBrk="0" hangingPunct="0">
              <a:defRPr>
                <a:solidFill>
                  <a:schemeClr val="tx1"/>
                </a:solidFill>
                <a:latin typeface="Arial" panose="020B0604020202020204" pitchFamily="34" charset="0"/>
                <a:cs typeface="Arial" panose="020B0604020202020204" pitchFamily="34" charset="0"/>
              </a:defRPr>
            </a:lvl4pPr>
            <a:lvl5pPr marL="2096186" indent="-232910" eaLnBrk="0" hangingPunct="0">
              <a:defRPr>
                <a:solidFill>
                  <a:schemeClr val="tx1"/>
                </a:solidFill>
                <a:latin typeface="Arial" panose="020B0604020202020204" pitchFamily="34" charset="0"/>
                <a:cs typeface="Arial" panose="020B0604020202020204" pitchFamily="34" charset="0"/>
              </a:defRPr>
            </a:lvl5pPr>
            <a:lvl6pPr marL="2562006" indent="-23291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27825" indent="-23291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93645" indent="-23291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59463" indent="-23291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44A9CB8B-A9A9-4187-91F9-61BAE99F14C7}" type="slidenum">
              <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30</a:t>
            </a:fld>
            <a:endPar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6255490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xfrm>
            <a:off x="1414463" y="1162050"/>
            <a:ext cx="4181475" cy="3136900"/>
          </a:xfrm>
          <a:ln/>
        </p:spPr>
      </p:sp>
      <p:sp>
        <p:nvSpPr>
          <p:cNvPr id="61443"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dirty="0"/>
              <a:t>Done</a:t>
            </a:r>
            <a:endParaRPr lang="en-US" altLang="en-US" dirty="0">
              <a:latin typeface="Arial" panose="020B0604020202020204" pitchFamily="34" charset="0"/>
            </a:endParaRPr>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56956" indent="-291137" eaLnBrk="0" hangingPunct="0">
              <a:defRPr>
                <a:solidFill>
                  <a:schemeClr val="tx1"/>
                </a:solidFill>
                <a:latin typeface="Arial" panose="020B0604020202020204" pitchFamily="34" charset="0"/>
                <a:cs typeface="Arial" panose="020B0604020202020204" pitchFamily="34" charset="0"/>
              </a:defRPr>
            </a:lvl2pPr>
            <a:lvl3pPr marL="1164548" indent="-232910" eaLnBrk="0" hangingPunct="0">
              <a:defRPr>
                <a:solidFill>
                  <a:schemeClr val="tx1"/>
                </a:solidFill>
                <a:latin typeface="Arial" panose="020B0604020202020204" pitchFamily="34" charset="0"/>
                <a:cs typeface="Arial" panose="020B0604020202020204" pitchFamily="34" charset="0"/>
              </a:defRPr>
            </a:lvl3pPr>
            <a:lvl4pPr marL="1630367" indent="-232910" eaLnBrk="0" hangingPunct="0">
              <a:defRPr>
                <a:solidFill>
                  <a:schemeClr val="tx1"/>
                </a:solidFill>
                <a:latin typeface="Arial" panose="020B0604020202020204" pitchFamily="34" charset="0"/>
                <a:cs typeface="Arial" panose="020B0604020202020204" pitchFamily="34" charset="0"/>
              </a:defRPr>
            </a:lvl4pPr>
            <a:lvl5pPr marL="2096186" indent="-232910" eaLnBrk="0" hangingPunct="0">
              <a:defRPr>
                <a:solidFill>
                  <a:schemeClr val="tx1"/>
                </a:solidFill>
                <a:latin typeface="Arial" panose="020B0604020202020204" pitchFamily="34" charset="0"/>
                <a:cs typeface="Arial" panose="020B0604020202020204" pitchFamily="34" charset="0"/>
              </a:defRPr>
            </a:lvl5pPr>
            <a:lvl6pPr marL="2562006" indent="-23291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27825" indent="-23291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93645" indent="-23291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59463" indent="-23291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44A9CB8B-A9A9-4187-91F9-61BAE99F14C7}" type="slidenum">
              <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31</a:t>
            </a:fld>
            <a:endPar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8382633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xfrm>
            <a:off x="1414463" y="1162050"/>
            <a:ext cx="4181475" cy="3136900"/>
          </a:xfrm>
          <a:ln/>
        </p:spPr>
      </p:sp>
      <p:sp>
        <p:nvSpPr>
          <p:cNvPr id="61443"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dirty="0"/>
              <a:t>Done</a:t>
            </a:r>
            <a:endParaRPr lang="en-US" altLang="en-US" dirty="0">
              <a:latin typeface="Arial" panose="020B0604020202020204" pitchFamily="34" charset="0"/>
            </a:endParaRPr>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56956" indent="-291137" eaLnBrk="0" hangingPunct="0">
              <a:defRPr>
                <a:solidFill>
                  <a:schemeClr val="tx1"/>
                </a:solidFill>
                <a:latin typeface="Arial" panose="020B0604020202020204" pitchFamily="34" charset="0"/>
                <a:cs typeface="Arial" panose="020B0604020202020204" pitchFamily="34" charset="0"/>
              </a:defRPr>
            </a:lvl2pPr>
            <a:lvl3pPr marL="1164548" indent="-232910" eaLnBrk="0" hangingPunct="0">
              <a:defRPr>
                <a:solidFill>
                  <a:schemeClr val="tx1"/>
                </a:solidFill>
                <a:latin typeface="Arial" panose="020B0604020202020204" pitchFamily="34" charset="0"/>
                <a:cs typeface="Arial" panose="020B0604020202020204" pitchFamily="34" charset="0"/>
              </a:defRPr>
            </a:lvl3pPr>
            <a:lvl4pPr marL="1630367" indent="-232910" eaLnBrk="0" hangingPunct="0">
              <a:defRPr>
                <a:solidFill>
                  <a:schemeClr val="tx1"/>
                </a:solidFill>
                <a:latin typeface="Arial" panose="020B0604020202020204" pitchFamily="34" charset="0"/>
                <a:cs typeface="Arial" panose="020B0604020202020204" pitchFamily="34" charset="0"/>
              </a:defRPr>
            </a:lvl4pPr>
            <a:lvl5pPr marL="2096186" indent="-232910" eaLnBrk="0" hangingPunct="0">
              <a:defRPr>
                <a:solidFill>
                  <a:schemeClr val="tx1"/>
                </a:solidFill>
                <a:latin typeface="Arial" panose="020B0604020202020204" pitchFamily="34" charset="0"/>
                <a:cs typeface="Arial" panose="020B0604020202020204" pitchFamily="34" charset="0"/>
              </a:defRPr>
            </a:lvl5pPr>
            <a:lvl6pPr marL="2562006" indent="-23291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27825" indent="-23291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93645" indent="-23291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59463" indent="-23291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44A9CB8B-A9A9-4187-91F9-61BAE99F14C7}" type="slidenum">
              <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32</a:t>
            </a:fld>
            <a:endPar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5675865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xfrm>
            <a:off x="1414463" y="1162050"/>
            <a:ext cx="4181475" cy="3136900"/>
          </a:xfrm>
          <a:ln/>
        </p:spPr>
      </p:sp>
      <p:sp>
        <p:nvSpPr>
          <p:cNvPr id="61443"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dirty="0"/>
              <a:t>Done</a:t>
            </a:r>
            <a:endParaRPr lang="en-US" altLang="en-US" dirty="0">
              <a:latin typeface="Arial" panose="020B0604020202020204" pitchFamily="34" charset="0"/>
            </a:endParaRPr>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56956" indent="-291137" eaLnBrk="0" hangingPunct="0">
              <a:defRPr>
                <a:solidFill>
                  <a:schemeClr val="tx1"/>
                </a:solidFill>
                <a:latin typeface="Arial" panose="020B0604020202020204" pitchFamily="34" charset="0"/>
                <a:cs typeface="Arial" panose="020B0604020202020204" pitchFamily="34" charset="0"/>
              </a:defRPr>
            </a:lvl2pPr>
            <a:lvl3pPr marL="1164548" indent="-232910" eaLnBrk="0" hangingPunct="0">
              <a:defRPr>
                <a:solidFill>
                  <a:schemeClr val="tx1"/>
                </a:solidFill>
                <a:latin typeface="Arial" panose="020B0604020202020204" pitchFamily="34" charset="0"/>
                <a:cs typeface="Arial" panose="020B0604020202020204" pitchFamily="34" charset="0"/>
              </a:defRPr>
            </a:lvl3pPr>
            <a:lvl4pPr marL="1630367" indent="-232910" eaLnBrk="0" hangingPunct="0">
              <a:defRPr>
                <a:solidFill>
                  <a:schemeClr val="tx1"/>
                </a:solidFill>
                <a:latin typeface="Arial" panose="020B0604020202020204" pitchFamily="34" charset="0"/>
                <a:cs typeface="Arial" panose="020B0604020202020204" pitchFamily="34" charset="0"/>
              </a:defRPr>
            </a:lvl4pPr>
            <a:lvl5pPr marL="2096186" indent="-232910" eaLnBrk="0" hangingPunct="0">
              <a:defRPr>
                <a:solidFill>
                  <a:schemeClr val="tx1"/>
                </a:solidFill>
                <a:latin typeface="Arial" panose="020B0604020202020204" pitchFamily="34" charset="0"/>
                <a:cs typeface="Arial" panose="020B0604020202020204" pitchFamily="34" charset="0"/>
              </a:defRPr>
            </a:lvl5pPr>
            <a:lvl6pPr marL="2562006" indent="-23291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27825" indent="-23291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93645" indent="-23291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59463" indent="-23291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44A9CB8B-A9A9-4187-91F9-61BAE99F14C7}" type="slidenum">
              <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33</a:t>
            </a:fld>
            <a:endPar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5005490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xfrm>
            <a:off x="1414463" y="1162050"/>
            <a:ext cx="4181475" cy="3136900"/>
          </a:xfrm>
          <a:ln/>
        </p:spPr>
      </p:sp>
      <p:sp>
        <p:nvSpPr>
          <p:cNvPr id="61443"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dirty="0"/>
              <a:t>Done</a:t>
            </a:r>
            <a:endParaRPr lang="en-US" altLang="en-US" dirty="0">
              <a:latin typeface="Arial" panose="020B0604020202020204" pitchFamily="34" charset="0"/>
            </a:endParaRPr>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56956" indent="-291137" eaLnBrk="0" hangingPunct="0">
              <a:defRPr>
                <a:solidFill>
                  <a:schemeClr val="tx1"/>
                </a:solidFill>
                <a:latin typeface="Arial" panose="020B0604020202020204" pitchFamily="34" charset="0"/>
                <a:cs typeface="Arial" panose="020B0604020202020204" pitchFamily="34" charset="0"/>
              </a:defRPr>
            </a:lvl2pPr>
            <a:lvl3pPr marL="1164548" indent="-232910" eaLnBrk="0" hangingPunct="0">
              <a:defRPr>
                <a:solidFill>
                  <a:schemeClr val="tx1"/>
                </a:solidFill>
                <a:latin typeface="Arial" panose="020B0604020202020204" pitchFamily="34" charset="0"/>
                <a:cs typeface="Arial" panose="020B0604020202020204" pitchFamily="34" charset="0"/>
              </a:defRPr>
            </a:lvl3pPr>
            <a:lvl4pPr marL="1630367" indent="-232910" eaLnBrk="0" hangingPunct="0">
              <a:defRPr>
                <a:solidFill>
                  <a:schemeClr val="tx1"/>
                </a:solidFill>
                <a:latin typeface="Arial" panose="020B0604020202020204" pitchFamily="34" charset="0"/>
                <a:cs typeface="Arial" panose="020B0604020202020204" pitchFamily="34" charset="0"/>
              </a:defRPr>
            </a:lvl4pPr>
            <a:lvl5pPr marL="2096186" indent="-232910" eaLnBrk="0" hangingPunct="0">
              <a:defRPr>
                <a:solidFill>
                  <a:schemeClr val="tx1"/>
                </a:solidFill>
                <a:latin typeface="Arial" panose="020B0604020202020204" pitchFamily="34" charset="0"/>
                <a:cs typeface="Arial" panose="020B0604020202020204" pitchFamily="34" charset="0"/>
              </a:defRPr>
            </a:lvl5pPr>
            <a:lvl6pPr marL="2562006" indent="-23291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27825" indent="-23291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93645" indent="-23291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59463" indent="-23291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44A9CB8B-A9A9-4187-91F9-61BAE99F14C7}" type="slidenum">
              <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34</a:t>
            </a:fld>
            <a:endPar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8821388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xfrm>
            <a:off x="1414463" y="1162050"/>
            <a:ext cx="4181475" cy="3136900"/>
          </a:xfrm>
          <a:ln/>
        </p:spPr>
      </p:sp>
      <p:sp>
        <p:nvSpPr>
          <p:cNvPr id="61443"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dirty="0"/>
              <a:t>Done</a:t>
            </a:r>
            <a:endParaRPr lang="en-US" altLang="en-US" dirty="0">
              <a:latin typeface="Arial" panose="020B0604020202020204" pitchFamily="34" charset="0"/>
            </a:endParaRPr>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56956" indent="-291137" eaLnBrk="0" hangingPunct="0">
              <a:defRPr>
                <a:solidFill>
                  <a:schemeClr val="tx1"/>
                </a:solidFill>
                <a:latin typeface="Arial" panose="020B0604020202020204" pitchFamily="34" charset="0"/>
                <a:cs typeface="Arial" panose="020B0604020202020204" pitchFamily="34" charset="0"/>
              </a:defRPr>
            </a:lvl2pPr>
            <a:lvl3pPr marL="1164548" indent="-232910" eaLnBrk="0" hangingPunct="0">
              <a:defRPr>
                <a:solidFill>
                  <a:schemeClr val="tx1"/>
                </a:solidFill>
                <a:latin typeface="Arial" panose="020B0604020202020204" pitchFamily="34" charset="0"/>
                <a:cs typeface="Arial" panose="020B0604020202020204" pitchFamily="34" charset="0"/>
              </a:defRPr>
            </a:lvl3pPr>
            <a:lvl4pPr marL="1630367" indent="-232910" eaLnBrk="0" hangingPunct="0">
              <a:defRPr>
                <a:solidFill>
                  <a:schemeClr val="tx1"/>
                </a:solidFill>
                <a:latin typeface="Arial" panose="020B0604020202020204" pitchFamily="34" charset="0"/>
                <a:cs typeface="Arial" panose="020B0604020202020204" pitchFamily="34" charset="0"/>
              </a:defRPr>
            </a:lvl4pPr>
            <a:lvl5pPr marL="2096186" indent="-232910" eaLnBrk="0" hangingPunct="0">
              <a:defRPr>
                <a:solidFill>
                  <a:schemeClr val="tx1"/>
                </a:solidFill>
                <a:latin typeface="Arial" panose="020B0604020202020204" pitchFamily="34" charset="0"/>
                <a:cs typeface="Arial" panose="020B0604020202020204" pitchFamily="34" charset="0"/>
              </a:defRPr>
            </a:lvl5pPr>
            <a:lvl6pPr marL="2562006" indent="-23291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27825" indent="-23291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93645" indent="-23291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59463" indent="-23291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44A9CB8B-A9A9-4187-91F9-61BAE99F14C7}" type="slidenum">
              <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35</a:t>
            </a:fld>
            <a:endPar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97260115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xfrm>
            <a:off x="1414463" y="1162050"/>
            <a:ext cx="4181475" cy="3136900"/>
          </a:xfrm>
          <a:ln/>
        </p:spPr>
      </p:sp>
      <p:sp>
        <p:nvSpPr>
          <p:cNvPr id="61443"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dirty="0"/>
              <a:t>Done</a:t>
            </a:r>
            <a:endParaRPr lang="en-US" altLang="en-US" dirty="0">
              <a:latin typeface="Arial" panose="020B0604020202020204" pitchFamily="34" charset="0"/>
            </a:endParaRPr>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56956" indent="-291137" eaLnBrk="0" hangingPunct="0">
              <a:defRPr>
                <a:solidFill>
                  <a:schemeClr val="tx1"/>
                </a:solidFill>
                <a:latin typeface="Arial" panose="020B0604020202020204" pitchFamily="34" charset="0"/>
                <a:cs typeface="Arial" panose="020B0604020202020204" pitchFamily="34" charset="0"/>
              </a:defRPr>
            </a:lvl2pPr>
            <a:lvl3pPr marL="1164548" indent="-232910" eaLnBrk="0" hangingPunct="0">
              <a:defRPr>
                <a:solidFill>
                  <a:schemeClr val="tx1"/>
                </a:solidFill>
                <a:latin typeface="Arial" panose="020B0604020202020204" pitchFamily="34" charset="0"/>
                <a:cs typeface="Arial" panose="020B0604020202020204" pitchFamily="34" charset="0"/>
              </a:defRPr>
            </a:lvl3pPr>
            <a:lvl4pPr marL="1630367" indent="-232910" eaLnBrk="0" hangingPunct="0">
              <a:defRPr>
                <a:solidFill>
                  <a:schemeClr val="tx1"/>
                </a:solidFill>
                <a:latin typeface="Arial" panose="020B0604020202020204" pitchFamily="34" charset="0"/>
                <a:cs typeface="Arial" panose="020B0604020202020204" pitchFamily="34" charset="0"/>
              </a:defRPr>
            </a:lvl4pPr>
            <a:lvl5pPr marL="2096186" indent="-232910" eaLnBrk="0" hangingPunct="0">
              <a:defRPr>
                <a:solidFill>
                  <a:schemeClr val="tx1"/>
                </a:solidFill>
                <a:latin typeface="Arial" panose="020B0604020202020204" pitchFamily="34" charset="0"/>
                <a:cs typeface="Arial" panose="020B0604020202020204" pitchFamily="34" charset="0"/>
              </a:defRPr>
            </a:lvl5pPr>
            <a:lvl6pPr marL="2562006" indent="-23291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27825" indent="-23291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93645" indent="-23291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59463" indent="-23291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44A9CB8B-A9A9-4187-91F9-61BAE99F14C7}" type="slidenum">
              <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36</a:t>
            </a:fld>
            <a:endPar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6594954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5492FAC-C39E-4840-9B94-E8B104663B98}"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4097" name="Text Box 1"/>
          <p:cNvSpPr txBox="1">
            <a:spLocks noGrp="1" noRot="1" noChangeAspect="1" noChangeArrowheads="1"/>
          </p:cNvSpPr>
          <p:nvPr>
            <p:ph type="sldImg"/>
          </p:nvPr>
        </p:nvSpPr>
        <p:spPr bwMode="auto">
          <a:xfrm>
            <a:off x="1143000" y="695325"/>
            <a:ext cx="4570413" cy="342741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sp>
      <p:sp>
        <p:nvSpPr>
          <p:cNvPr id="4098" name="Text Box 2"/>
          <p:cNvSpPr txBox="1">
            <a:spLocks noGrp="1" noChangeArrowheads="1"/>
          </p:cNvSpPr>
          <p:nvPr>
            <p:ph type="body" idx="1"/>
          </p:nvPr>
        </p:nvSpPr>
        <p:spPr bwMode="auto">
          <a:xfrm>
            <a:off x="685512" y="4343230"/>
            <a:ext cx="5486976" cy="4115139"/>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xfrm>
            <a:off x="1414463" y="1162050"/>
            <a:ext cx="4181475" cy="3136900"/>
          </a:xfrm>
          <a:ln/>
        </p:spPr>
      </p:sp>
      <p:sp>
        <p:nvSpPr>
          <p:cNvPr id="61443"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dirty="0"/>
              <a:t>Done</a:t>
            </a:r>
            <a:endParaRPr lang="en-US" altLang="en-US" dirty="0">
              <a:latin typeface="Arial" panose="020B0604020202020204" pitchFamily="34" charset="0"/>
            </a:endParaRPr>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56956" indent="-291137" eaLnBrk="0" hangingPunct="0">
              <a:defRPr>
                <a:solidFill>
                  <a:schemeClr val="tx1"/>
                </a:solidFill>
                <a:latin typeface="Arial" panose="020B0604020202020204" pitchFamily="34" charset="0"/>
                <a:cs typeface="Arial" panose="020B0604020202020204" pitchFamily="34" charset="0"/>
              </a:defRPr>
            </a:lvl2pPr>
            <a:lvl3pPr marL="1164548" indent="-232910" eaLnBrk="0" hangingPunct="0">
              <a:defRPr>
                <a:solidFill>
                  <a:schemeClr val="tx1"/>
                </a:solidFill>
                <a:latin typeface="Arial" panose="020B0604020202020204" pitchFamily="34" charset="0"/>
                <a:cs typeface="Arial" panose="020B0604020202020204" pitchFamily="34" charset="0"/>
              </a:defRPr>
            </a:lvl3pPr>
            <a:lvl4pPr marL="1630367" indent="-232910" eaLnBrk="0" hangingPunct="0">
              <a:defRPr>
                <a:solidFill>
                  <a:schemeClr val="tx1"/>
                </a:solidFill>
                <a:latin typeface="Arial" panose="020B0604020202020204" pitchFamily="34" charset="0"/>
                <a:cs typeface="Arial" panose="020B0604020202020204" pitchFamily="34" charset="0"/>
              </a:defRPr>
            </a:lvl4pPr>
            <a:lvl5pPr marL="2096186" indent="-232910" eaLnBrk="0" hangingPunct="0">
              <a:defRPr>
                <a:solidFill>
                  <a:schemeClr val="tx1"/>
                </a:solidFill>
                <a:latin typeface="Arial" panose="020B0604020202020204" pitchFamily="34" charset="0"/>
                <a:cs typeface="Arial" panose="020B0604020202020204" pitchFamily="34" charset="0"/>
              </a:defRPr>
            </a:lvl5pPr>
            <a:lvl6pPr marL="2562006" indent="-23291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27825" indent="-23291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93645" indent="-23291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59463" indent="-23291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44A9CB8B-A9A9-4187-91F9-61BAE99F14C7}" type="slidenum">
              <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37</a:t>
            </a:fld>
            <a:endPar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89151916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xfrm>
            <a:off x="1414463" y="1162050"/>
            <a:ext cx="4181475" cy="3136900"/>
          </a:xfrm>
          <a:ln/>
        </p:spPr>
      </p:sp>
      <p:sp>
        <p:nvSpPr>
          <p:cNvPr id="61443"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dirty="0"/>
              <a:t>Done</a:t>
            </a:r>
            <a:endParaRPr lang="en-US" altLang="en-US" dirty="0">
              <a:latin typeface="Arial" panose="020B0604020202020204" pitchFamily="34" charset="0"/>
            </a:endParaRPr>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56956" indent="-291137" eaLnBrk="0" hangingPunct="0">
              <a:defRPr>
                <a:solidFill>
                  <a:schemeClr val="tx1"/>
                </a:solidFill>
                <a:latin typeface="Arial" panose="020B0604020202020204" pitchFamily="34" charset="0"/>
                <a:cs typeface="Arial" panose="020B0604020202020204" pitchFamily="34" charset="0"/>
              </a:defRPr>
            </a:lvl2pPr>
            <a:lvl3pPr marL="1164548" indent="-232910" eaLnBrk="0" hangingPunct="0">
              <a:defRPr>
                <a:solidFill>
                  <a:schemeClr val="tx1"/>
                </a:solidFill>
                <a:latin typeface="Arial" panose="020B0604020202020204" pitchFamily="34" charset="0"/>
                <a:cs typeface="Arial" panose="020B0604020202020204" pitchFamily="34" charset="0"/>
              </a:defRPr>
            </a:lvl3pPr>
            <a:lvl4pPr marL="1630367" indent="-232910" eaLnBrk="0" hangingPunct="0">
              <a:defRPr>
                <a:solidFill>
                  <a:schemeClr val="tx1"/>
                </a:solidFill>
                <a:latin typeface="Arial" panose="020B0604020202020204" pitchFamily="34" charset="0"/>
                <a:cs typeface="Arial" panose="020B0604020202020204" pitchFamily="34" charset="0"/>
              </a:defRPr>
            </a:lvl4pPr>
            <a:lvl5pPr marL="2096186" indent="-232910" eaLnBrk="0" hangingPunct="0">
              <a:defRPr>
                <a:solidFill>
                  <a:schemeClr val="tx1"/>
                </a:solidFill>
                <a:latin typeface="Arial" panose="020B0604020202020204" pitchFamily="34" charset="0"/>
                <a:cs typeface="Arial" panose="020B0604020202020204" pitchFamily="34" charset="0"/>
              </a:defRPr>
            </a:lvl5pPr>
            <a:lvl6pPr marL="2562006" indent="-23291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27825" indent="-23291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93645" indent="-23291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59463" indent="-23291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44A9CB8B-A9A9-4187-91F9-61BAE99F14C7}" type="slidenum">
              <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38</a:t>
            </a:fld>
            <a:endPar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38489876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09F426F-C67F-491E-9F02-94DEBD67686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9605789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09F426F-C67F-491E-9F02-94DEBD67686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3778475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09F426F-C67F-491E-9F02-94DEBD67686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60459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09F426F-C67F-491E-9F02-94DEBD67686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264446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25680">
              <a:defRPr>
                <a:solidFill>
                  <a:schemeClr val="tx1"/>
                </a:solidFill>
                <a:latin typeface="Arial" panose="020B0604020202020204" pitchFamily="34" charset="0"/>
              </a:defRPr>
            </a:lvl1pPr>
            <a:lvl2pPr marL="744362" indent="-286293" defTabSz="925680">
              <a:defRPr>
                <a:solidFill>
                  <a:schemeClr val="tx1"/>
                </a:solidFill>
                <a:latin typeface="Arial" panose="020B0604020202020204" pitchFamily="34" charset="0"/>
              </a:defRPr>
            </a:lvl2pPr>
            <a:lvl3pPr marL="1145172" indent="-229034" defTabSz="925680">
              <a:defRPr>
                <a:solidFill>
                  <a:schemeClr val="tx1"/>
                </a:solidFill>
                <a:latin typeface="Arial" panose="020B0604020202020204" pitchFamily="34" charset="0"/>
              </a:defRPr>
            </a:lvl3pPr>
            <a:lvl4pPr marL="1603240" indent="-229034" defTabSz="925680">
              <a:defRPr>
                <a:solidFill>
                  <a:schemeClr val="tx1"/>
                </a:solidFill>
                <a:latin typeface="Arial" panose="020B0604020202020204" pitchFamily="34" charset="0"/>
              </a:defRPr>
            </a:lvl4pPr>
            <a:lvl5pPr marL="2061309" indent="-229034" defTabSz="925680">
              <a:defRPr>
                <a:solidFill>
                  <a:schemeClr val="tx1"/>
                </a:solidFill>
                <a:latin typeface="Arial" panose="020B0604020202020204" pitchFamily="34" charset="0"/>
              </a:defRPr>
            </a:lvl5pPr>
            <a:lvl6pPr marL="2519378" indent="-229034" defTabSz="925680" eaLnBrk="0" fontAlgn="base" hangingPunct="0">
              <a:spcBef>
                <a:spcPct val="0"/>
              </a:spcBef>
              <a:spcAft>
                <a:spcPct val="0"/>
              </a:spcAft>
              <a:defRPr>
                <a:solidFill>
                  <a:schemeClr val="tx1"/>
                </a:solidFill>
                <a:latin typeface="Arial" panose="020B0604020202020204" pitchFamily="34" charset="0"/>
              </a:defRPr>
            </a:lvl6pPr>
            <a:lvl7pPr marL="2977446" indent="-229034" defTabSz="925680" eaLnBrk="0" fontAlgn="base" hangingPunct="0">
              <a:spcBef>
                <a:spcPct val="0"/>
              </a:spcBef>
              <a:spcAft>
                <a:spcPct val="0"/>
              </a:spcAft>
              <a:defRPr>
                <a:solidFill>
                  <a:schemeClr val="tx1"/>
                </a:solidFill>
                <a:latin typeface="Arial" panose="020B0604020202020204" pitchFamily="34" charset="0"/>
              </a:defRPr>
            </a:lvl7pPr>
            <a:lvl8pPr marL="3435515" indent="-229034" defTabSz="925680" eaLnBrk="0" fontAlgn="base" hangingPunct="0">
              <a:spcBef>
                <a:spcPct val="0"/>
              </a:spcBef>
              <a:spcAft>
                <a:spcPct val="0"/>
              </a:spcAft>
              <a:defRPr>
                <a:solidFill>
                  <a:schemeClr val="tx1"/>
                </a:solidFill>
                <a:latin typeface="Arial" panose="020B0604020202020204" pitchFamily="34" charset="0"/>
              </a:defRPr>
            </a:lvl8pPr>
            <a:lvl9pPr marL="3893584" indent="-229034" defTabSz="92568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25680" rtl="0" eaLnBrk="0" fontAlgn="auto" latinLnBrk="0" hangingPunct="0">
              <a:lnSpc>
                <a:spcPct val="100000"/>
              </a:lnSpc>
              <a:spcBef>
                <a:spcPts val="0"/>
              </a:spcBef>
              <a:spcAft>
                <a:spcPts val="0"/>
              </a:spcAft>
              <a:buClrTx/>
              <a:buSzTx/>
              <a:buFontTx/>
              <a:buNone/>
              <a:tabLst/>
              <a:defRPr/>
            </a:pPr>
            <a:fld id="{1E6B6E1B-A953-496B-8338-9B5EBAD675D2}" type="slidenum">
              <a:rPr kumimoji="0" lang="en-US" altLang="en-US" sz="10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rPr>
              <a:pPr marL="0" marR="0" lvl="0" indent="0" algn="r" defTabSz="925680" rtl="0" eaLnBrk="0" fontAlgn="auto" latinLnBrk="0" hangingPunct="0">
                <a:lnSpc>
                  <a:spcPct val="100000"/>
                </a:lnSpc>
                <a:spcBef>
                  <a:spcPts val="0"/>
                </a:spcBef>
                <a:spcAft>
                  <a:spcPts val="0"/>
                </a:spcAft>
                <a:buClrTx/>
                <a:buSzTx/>
                <a:buFontTx/>
                <a:buNone/>
                <a:tabLst/>
                <a:defRPr/>
              </a:pPr>
              <a:t>15</a:t>
            </a:fld>
            <a:endParaRPr kumimoji="0" lang="en-US" altLang="en-US" sz="10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123907" name="Rectangle 2"/>
          <p:cNvSpPr>
            <a:spLocks noGrp="1" noRot="1" noChangeAspect="1" noChangeArrowheads="1" noTextEdit="1"/>
          </p:cNvSpPr>
          <p:nvPr>
            <p:ph type="sldImg"/>
          </p:nvPr>
        </p:nvSpPr>
        <p:spPr>
          <a:xfrm>
            <a:off x="1117600" y="690563"/>
            <a:ext cx="4576763" cy="3432175"/>
          </a:xfrm>
          <a:ln/>
        </p:spPr>
      </p:sp>
      <p:sp>
        <p:nvSpPr>
          <p:cNvPr id="123908"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lnSpc>
                <a:spcPct val="80000"/>
              </a:lnSpc>
            </a:pPr>
            <a:r>
              <a:rPr lang="en-US" altLang="en-US" sz="900">
                <a:latin typeface="Arial" panose="020B0604020202020204" pitchFamily="34" charset="0"/>
              </a:rPr>
              <a:t>Reality is skills develop over time and training. We expect different levels of competence for different skills. The Milestones were heavily influenced by developmental models of expertise, such as the work of the Dreyfus brothers and Anders Ericsson. This slide is based on the Dreyfus brothers. We also make the point that curriculum and assessment must be integrated: assessment drives learning but the “right learning” (curriculum) should also guide the appropriate choice of assessment.</a:t>
            </a:r>
          </a:p>
        </p:txBody>
      </p:sp>
    </p:spTree>
    <p:extLst>
      <p:ext uri="{BB962C8B-B14F-4D97-AF65-F5344CB8AC3E}">
        <p14:creationId xmlns:p14="http://schemas.microsoft.com/office/powerpoint/2010/main" val="37198597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p:cNvSpPr>
            <a:spLocks noGrp="1" noRot="1" noChangeAspect="1" noTextEdit="1"/>
          </p:cNvSpPr>
          <p:nvPr>
            <p:ph type="sldImg"/>
          </p:nvPr>
        </p:nvSpPr>
        <p:spPr>
          <a:ln/>
        </p:spPr>
      </p:sp>
      <p:sp>
        <p:nvSpPr>
          <p:cNvPr id="117763"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Bef>
                <a:spcPct val="0"/>
              </a:spcBef>
            </a:pPr>
            <a:r>
              <a:rPr lang="en-US" altLang="en-US" dirty="0">
                <a:latin typeface="Arial" panose="020B0604020202020204" pitchFamily="34" charset="0"/>
              </a:rPr>
              <a:t>There are four primary stakeholders in the Milestone Project: ACGME, Residency Programs, Residents, and Certification Boards. The CAGME will primarily use milestones for accreditation of GME programs. They will also use them for reporting to nation al interests and for research purposes. Residency programs may use the milestones to help guide curriculum and to aid residents. For residents that are not performing at expectation, the milestones become a clear means of explanation as to where the problems lie. Residents can use the milestones to do more self-assessment and to prepare for future learning. The results of a milestone evaluation will help the resident to understand their strengths and weaknesses. Each certification board will decide for themselves what they will do with this information. They may use it as a requirement for sitting for the board exams or as a launching point for maintenance of certification.</a:t>
            </a:r>
          </a:p>
        </p:txBody>
      </p:sp>
      <p:sp>
        <p:nvSpPr>
          <p:cNvPr id="117764"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8780" indent="-286871">
              <a:spcBef>
                <a:spcPct val="30000"/>
              </a:spcBef>
              <a:defRPr sz="1200">
                <a:solidFill>
                  <a:schemeClr val="tx1"/>
                </a:solidFill>
                <a:latin typeface="Arial" panose="020B0604020202020204" pitchFamily="34" charset="0"/>
              </a:defRPr>
            </a:lvl2pPr>
            <a:lvl3pPr marL="1152344" indent="-230144">
              <a:spcBef>
                <a:spcPct val="30000"/>
              </a:spcBef>
              <a:defRPr sz="1200">
                <a:solidFill>
                  <a:schemeClr val="tx1"/>
                </a:solidFill>
                <a:latin typeface="Arial" panose="020B0604020202020204" pitchFamily="34" charset="0"/>
              </a:defRPr>
            </a:lvl3pPr>
            <a:lvl4pPr marL="1614253" indent="-230144">
              <a:spcBef>
                <a:spcPct val="30000"/>
              </a:spcBef>
              <a:defRPr sz="1200">
                <a:solidFill>
                  <a:schemeClr val="tx1"/>
                </a:solidFill>
                <a:latin typeface="Arial" panose="020B0604020202020204" pitchFamily="34" charset="0"/>
              </a:defRPr>
            </a:lvl4pPr>
            <a:lvl5pPr marL="2076163" indent="-230144">
              <a:spcBef>
                <a:spcPct val="30000"/>
              </a:spcBef>
              <a:defRPr sz="1200">
                <a:solidFill>
                  <a:schemeClr val="tx1"/>
                </a:solidFill>
                <a:latin typeface="Arial" panose="020B0604020202020204" pitchFamily="34" charset="0"/>
              </a:defRPr>
            </a:lvl5pPr>
            <a:lvl6pPr marL="2542935" indent="-230144" eaLnBrk="0" fontAlgn="base" hangingPunct="0">
              <a:spcBef>
                <a:spcPct val="30000"/>
              </a:spcBef>
              <a:spcAft>
                <a:spcPct val="0"/>
              </a:spcAft>
              <a:defRPr sz="1200">
                <a:solidFill>
                  <a:schemeClr val="tx1"/>
                </a:solidFill>
                <a:latin typeface="Arial" panose="020B0604020202020204" pitchFamily="34" charset="0"/>
              </a:defRPr>
            </a:lvl6pPr>
            <a:lvl7pPr marL="3009708" indent="-230144" eaLnBrk="0" fontAlgn="base" hangingPunct="0">
              <a:spcBef>
                <a:spcPct val="30000"/>
              </a:spcBef>
              <a:spcAft>
                <a:spcPct val="0"/>
              </a:spcAft>
              <a:defRPr sz="1200">
                <a:solidFill>
                  <a:schemeClr val="tx1"/>
                </a:solidFill>
                <a:latin typeface="Arial" panose="020B0604020202020204" pitchFamily="34" charset="0"/>
              </a:defRPr>
            </a:lvl7pPr>
            <a:lvl8pPr marL="3476480" indent="-230144" eaLnBrk="0" fontAlgn="base" hangingPunct="0">
              <a:spcBef>
                <a:spcPct val="30000"/>
              </a:spcBef>
              <a:spcAft>
                <a:spcPct val="0"/>
              </a:spcAft>
              <a:defRPr sz="1200">
                <a:solidFill>
                  <a:schemeClr val="tx1"/>
                </a:solidFill>
                <a:latin typeface="Arial" panose="020B0604020202020204" pitchFamily="34" charset="0"/>
              </a:defRPr>
            </a:lvl8pPr>
            <a:lvl9pPr marL="3943251" indent="-230144"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r" defTabSz="457200" rtl="0" eaLnBrk="1" fontAlgn="auto" latinLnBrk="0" hangingPunct="1">
              <a:lnSpc>
                <a:spcPct val="100000"/>
              </a:lnSpc>
              <a:spcBef>
                <a:spcPct val="0"/>
              </a:spcBef>
              <a:spcAft>
                <a:spcPts val="0"/>
              </a:spcAft>
              <a:buClrTx/>
              <a:buSzTx/>
              <a:buFontTx/>
              <a:buNone/>
              <a:tabLst/>
              <a:defRPr/>
            </a:pPr>
            <a:fld id="{8D42146C-E9C8-449E-9513-E6AB8B8FA1BE}"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457200" rtl="0" eaLnBrk="1" fontAlgn="auto" latinLnBrk="0" hangingPunct="1">
                <a:lnSpc>
                  <a:spcPct val="100000"/>
                </a:lnSpc>
                <a:spcBef>
                  <a:spcPct val="0"/>
                </a:spcBef>
                <a:spcAft>
                  <a:spcPts val="0"/>
                </a:spcAft>
                <a:buClrTx/>
                <a:buSzTx/>
                <a:buFontTx/>
                <a:buNone/>
                <a:tabLst/>
                <a:defRPr/>
              </a:pPr>
              <a:t>16</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6546683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ln/>
        </p:spPr>
      </p:sp>
      <p:sp>
        <p:nvSpPr>
          <p:cNvPr id="57347"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tLang="en-US">
                <a:latin typeface="Arial" panose="020B0604020202020204" pitchFamily="34" charset="0"/>
              </a:rPr>
              <a:t>From a program of EM (3yr) for residents who are graduating from the program in June 2016</a:t>
            </a:r>
          </a:p>
        </p:txBody>
      </p:sp>
      <p:sp>
        <p:nvSpPr>
          <p:cNvPr id="57348"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58504" indent="-291732">
              <a:defRPr>
                <a:solidFill>
                  <a:schemeClr val="tx1"/>
                </a:solidFill>
                <a:latin typeface="Arial" panose="020B0604020202020204" pitchFamily="34" charset="0"/>
              </a:defRPr>
            </a:lvl2pPr>
            <a:lvl3pPr marL="1166930" indent="-233386">
              <a:defRPr>
                <a:solidFill>
                  <a:schemeClr val="tx1"/>
                </a:solidFill>
                <a:latin typeface="Arial" panose="020B0604020202020204" pitchFamily="34" charset="0"/>
              </a:defRPr>
            </a:lvl3pPr>
            <a:lvl4pPr marL="1633702" indent="-233386">
              <a:defRPr>
                <a:solidFill>
                  <a:schemeClr val="tx1"/>
                </a:solidFill>
                <a:latin typeface="Arial" panose="020B0604020202020204" pitchFamily="34" charset="0"/>
              </a:defRPr>
            </a:lvl4pPr>
            <a:lvl5pPr marL="2100474" indent="-233386">
              <a:defRPr>
                <a:solidFill>
                  <a:schemeClr val="tx1"/>
                </a:solidFill>
                <a:latin typeface="Arial" panose="020B0604020202020204" pitchFamily="34" charset="0"/>
              </a:defRPr>
            </a:lvl5pPr>
            <a:lvl6pPr marL="2567246" indent="-233386" eaLnBrk="0" fontAlgn="base" hangingPunct="0">
              <a:spcBef>
                <a:spcPct val="0"/>
              </a:spcBef>
              <a:spcAft>
                <a:spcPct val="0"/>
              </a:spcAft>
              <a:defRPr>
                <a:solidFill>
                  <a:schemeClr val="tx1"/>
                </a:solidFill>
                <a:latin typeface="Arial" panose="020B0604020202020204" pitchFamily="34" charset="0"/>
              </a:defRPr>
            </a:lvl6pPr>
            <a:lvl7pPr marL="3034018" indent="-233386" eaLnBrk="0" fontAlgn="base" hangingPunct="0">
              <a:spcBef>
                <a:spcPct val="0"/>
              </a:spcBef>
              <a:spcAft>
                <a:spcPct val="0"/>
              </a:spcAft>
              <a:defRPr>
                <a:solidFill>
                  <a:schemeClr val="tx1"/>
                </a:solidFill>
                <a:latin typeface="Arial" panose="020B0604020202020204" pitchFamily="34" charset="0"/>
              </a:defRPr>
            </a:lvl7pPr>
            <a:lvl8pPr marL="3500790" indent="-233386" eaLnBrk="0" fontAlgn="base" hangingPunct="0">
              <a:spcBef>
                <a:spcPct val="0"/>
              </a:spcBef>
              <a:spcAft>
                <a:spcPct val="0"/>
              </a:spcAft>
              <a:defRPr>
                <a:solidFill>
                  <a:schemeClr val="tx1"/>
                </a:solidFill>
                <a:latin typeface="Arial" panose="020B0604020202020204" pitchFamily="34" charset="0"/>
              </a:defRPr>
            </a:lvl8pPr>
            <a:lvl9pPr marL="3967562" indent="-233386"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5D27D913-A85A-4270-A46C-62413830F99E}" type="slidenum">
              <a:rPr kumimoji="0" lang="en-US" alt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23</a:t>
            </a:fld>
            <a:endPar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047178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 residents were assessed six times over three years until their graduation.</a:t>
            </a:r>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FA29E25-B862-42BC-B067-FC68DF2A392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550500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all residents were grouped depending on whether or not they attained Level 4, 80% of them reached the target, whereas 20% did not.  </a:t>
            </a:r>
          </a:p>
          <a:p>
            <a:r>
              <a:rPr lang="en-US" dirty="0"/>
              <a:t>As you can see, this grouping seems to show two distinctive tendencies over time.</a:t>
            </a:r>
          </a:p>
          <a:p>
            <a:endParaRPr lang="en-US" dirty="0"/>
          </a:p>
          <a:p>
            <a:r>
              <a:rPr lang="en-US" dirty="0"/>
              <a:t> </a:t>
            </a:r>
          </a:p>
          <a:p>
            <a:endParaRPr lang="en-US" dirty="0"/>
          </a:p>
          <a:p>
            <a:pPr defTabSz="933544">
              <a:defRPr/>
            </a:pPr>
            <a:r>
              <a:rPr lang="en-US" dirty="0"/>
              <a:t>(office use: ST30)</a:t>
            </a:r>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FA29E25-B862-42BC-B067-FC68DF2A392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049957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dots are added to the graph.  One dot represents the number of residents who were rated on the Milestones level at the time of assessment.  </a:t>
            </a:r>
          </a:p>
          <a:p>
            <a:r>
              <a:rPr lang="en-US" b="0" i="0" dirty="0"/>
              <a:t>The larger the dot is, the more residents are rated at the level and time.  </a:t>
            </a:r>
          </a:p>
          <a:p>
            <a:endParaRPr lang="en-US" b="0" i="0" dirty="0"/>
          </a:p>
          <a:p>
            <a:endParaRPr lang="en-US" dirty="0"/>
          </a:p>
          <a:p>
            <a:endParaRPr lang="en-US" dirty="0"/>
          </a:p>
          <a:p>
            <a:r>
              <a:rPr lang="en-US" dirty="0"/>
              <a:t>ST50</a:t>
            </a:r>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FA29E25-B862-42BC-B067-FC68DF2A392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518805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371601"/>
            <a:ext cx="10464800" cy="1927225"/>
          </a:xfrm>
        </p:spPr>
        <p:txBody>
          <a:bodyPr anchor="b">
            <a:noAutofit/>
          </a:bodyPr>
          <a:lstStyle>
            <a:lvl1pPr>
              <a:defRPr sz="5400" cap="all" baseline="0"/>
            </a:lvl1pPr>
          </a:lstStyle>
          <a:p>
            <a:r>
              <a:rPr lang="en-US"/>
              <a:t>Click to edit Master title style</a:t>
            </a:r>
            <a:endParaRPr lang="en-US" dirty="0"/>
          </a:p>
        </p:txBody>
      </p:sp>
      <p:sp>
        <p:nvSpPr>
          <p:cNvPr id="3" name="Subtitle 2"/>
          <p:cNvSpPr>
            <a:spLocks noGrp="1"/>
          </p:cNvSpPr>
          <p:nvPr>
            <p:ph type="subTitle" idx="1"/>
          </p:nvPr>
        </p:nvSpPr>
        <p:spPr>
          <a:xfrm>
            <a:off x="914400" y="3505200"/>
            <a:ext cx="85344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1F0CEB8-C44D-2240-BE5E-A80DEFCEDE28}"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B6670C-EE70-CF48-8F87-8039F321BEA8}" type="slidenum">
              <a:rPr lang="en-US" smtClean="0"/>
              <a:t>‹#›</a:t>
            </a:fld>
            <a:endParaRPr lang="en-US"/>
          </a:p>
        </p:txBody>
      </p:sp>
      <p:cxnSp>
        <p:nvCxnSpPr>
          <p:cNvPr id="8" name="Straight Connector 7"/>
          <p:cNvCxnSpPr/>
          <p:nvPr/>
        </p:nvCxnSpPr>
        <p:spPr>
          <a:xfrm>
            <a:off x="914400" y="3398520"/>
            <a:ext cx="104648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611594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1F0CEB8-C44D-2240-BE5E-A80DEFCEDE28}"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B6670C-EE70-CF48-8F87-8039F321BEA8}" type="slidenum">
              <a:rPr lang="en-US" smtClean="0"/>
              <a:t>‹#›</a:t>
            </a:fld>
            <a:endParaRPr lang="en-US"/>
          </a:p>
        </p:txBody>
      </p:sp>
    </p:spTree>
    <p:extLst>
      <p:ext uri="{BB962C8B-B14F-4D97-AF65-F5344CB8AC3E}">
        <p14:creationId xmlns:p14="http://schemas.microsoft.com/office/powerpoint/2010/main" val="33772849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609600"/>
            <a:ext cx="2743200" cy="5867400"/>
          </a:xfrm>
        </p:spPr>
        <p:txBody>
          <a:bodyPr vert="eaVert" anchor="b"/>
          <a:lstStyle/>
          <a:p>
            <a:r>
              <a:rPr lang="en-US"/>
              <a:t>Click to edit Master title style</a:t>
            </a:r>
            <a:endParaRPr lang="en-US" dirty="0"/>
          </a:p>
        </p:txBody>
      </p:sp>
      <p:sp>
        <p:nvSpPr>
          <p:cNvPr id="3" name="Vertical Text Placeholder 2"/>
          <p:cNvSpPr>
            <a:spLocks noGrp="1"/>
          </p:cNvSpPr>
          <p:nvPr>
            <p:ph type="body" orient="vert" idx="1"/>
          </p:nvPr>
        </p:nvSpPr>
        <p:spPr>
          <a:xfrm>
            <a:off x="609600" y="609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1F0CEB8-C44D-2240-BE5E-A80DEFCEDE28}"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B6670C-EE70-CF48-8F87-8039F321BEA8}" type="slidenum">
              <a:rPr lang="en-US" smtClean="0"/>
              <a:t>‹#›</a:t>
            </a:fld>
            <a:endParaRPr lang="en-US"/>
          </a:p>
        </p:txBody>
      </p:sp>
    </p:spTree>
    <p:extLst>
      <p:ext uri="{BB962C8B-B14F-4D97-AF65-F5344CB8AC3E}">
        <p14:creationId xmlns:p14="http://schemas.microsoft.com/office/powerpoint/2010/main" val="1274735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vert="horz"/>
          <a:lstStyle/>
          <a:p>
            <a:r>
              <a:rPr lang="en-US"/>
              <a:t>Click to edit Master title style</a:t>
            </a:r>
          </a:p>
        </p:txBody>
      </p:sp>
    </p:spTree>
    <p:extLst>
      <p:ext uri="{BB962C8B-B14F-4D97-AF65-F5344CB8AC3E}">
        <p14:creationId xmlns:p14="http://schemas.microsoft.com/office/powerpoint/2010/main" val="36273586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and Content, Alt.">
    <p:spTree>
      <p:nvGrpSpPr>
        <p:cNvPr id="1" name=""/>
        <p:cNvGrpSpPr/>
        <p:nvPr/>
      </p:nvGrpSpPr>
      <p:grpSpPr>
        <a:xfrm>
          <a:off x="0" y="0"/>
          <a:ext cx="0" cy="0"/>
          <a:chOff x="0" y="0"/>
          <a:chExt cx="0" cy="0"/>
        </a:xfrm>
      </p:grpSpPr>
      <p:sp>
        <p:nvSpPr>
          <p:cNvPr id="3" name="Content Placeholder 2"/>
          <p:cNvSpPr>
            <a:spLocks noGrp="1"/>
          </p:cNvSpPr>
          <p:nvPr>
            <p:ph idx="1"/>
          </p:nvPr>
        </p:nvSpPr>
        <p:spPr>
          <a:xfrm>
            <a:off x="1600336" y="2251479"/>
            <a:ext cx="10304795" cy="3874687"/>
          </a:xfr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D728701E-CAF4-4159-9B3E-41C86DFFA30D}"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12" name="Title 1"/>
          <p:cNvSpPr>
            <a:spLocks noGrp="1"/>
          </p:cNvSpPr>
          <p:nvPr>
            <p:ph type="title"/>
          </p:nvPr>
        </p:nvSpPr>
        <p:spPr>
          <a:xfrm>
            <a:off x="1581787" y="269537"/>
            <a:ext cx="10323344" cy="1743648"/>
          </a:xfrm>
        </p:spPr>
        <p:txBody>
          <a:bodyPr/>
          <a:lstStyle/>
          <a:p>
            <a:r>
              <a:rPr lang="en-US" dirty="0"/>
              <a:t>Click to edit Master title style</a:t>
            </a:r>
            <a:endParaRPr dirty="0"/>
          </a:p>
        </p:txBody>
      </p:sp>
      <p:sp>
        <p:nvSpPr>
          <p:cNvPr id="13" name="Rectangle 12"/>
          <p:cNvSpPr/>
          <p:nvPr userDrawn="1"/>
        </p:nvSpPr>
        <p:spPr>
          <a:xfrm>
            <a:off x="299477" y="1364231"/>
            <a:ext cx="1040003" cy="6593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
        <p:nvSpPr>
          <p:cNvPr id="14" name="Slide Number Placeholder 5"/>
          <p:cNvSpPr>
            <a:spLocks noGrp="1"/>
          </p:cNvSpPr>
          <p:nvPr>
            <p:ph type="sldNum" sz="quarter" idx="12"/>
          </p:nvPr>
        </p:nvSpPr>
        <p:spPr>
          <a:xfrm>
            <a:off x="299480" y="1526353"/>
            <a:ext cx="1040001" cy="486833"/>
          </a:xfrm>
        </p:spPr>
        <p:txBody>
          <a:bodyPr/>
          <a:lstStyle>
            <a:lvl1pPr algn="ctr">
              <a:defRPr/>
            </a:lvl1pPr>
          </a:lstStyle>
          <a:p>
            <a:fld id="{162F1D00-BD13-4404-86B0-79703945A0A7}" type="slidenum">
              <a:rPr lang="en-US" smtClean="0"/>
              <a:pPr/>
              <a:t>‹#›</a:t>
            </a:fld>
            <a:endParaRPr lang="en-US" dirty="0"/>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1516" y="198498"/>
            <a:ext cx="1040003" cy="1040003"/>
          </a:xfrm>
          <a:prstGeom prst="rect">
            <a:avLst/>
          </a:prstGeom>
        </p:spPr>
      </p:pic>
    </p:spTree>
    <p:extLst>
      <p:ext uri="{BB962C8B-B14F-4D97-AF65-F5344CB8AC3E}">
        <p14:creationId xmlns:p14="http://schemas.microsoft.com/office/powerpoint/2010/main" val="2088286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Title slide-">
    <p:spTree>
      <p:nvGrpSpPr>
        <p:cNvPr id="1" name=""/>
        <p:cNvGrpSpPr/>
        <p:nvPr/>
      </p:nvGrpSpPr>
      <p:grpSpPr>
        <a:xfrm>
          <a:off x="0" y="0"/>
          <a:ext cx="0" cy="0"/>
          <a:chOff x="0" y="0"/>
          <a:chExt cx="0" cy="0"/>
        </a:xfrm>
      </p:grpSpPr>
      <p:sp>
        <p:nvSpPr>
          <p:cNvPr id="2" name="Title 1"/>
          <p:cNvSpPr>
            <a:spLocks noGrp="1"/>
          </p:cNvSpPr>
          <p:nvPr>
            <p:ph type="title"/>
          </p:nvPr>
        </p:nvSpPr>
        <p:spPr>
          <a:xfrm>
            <a:off x="1581787" y="269537"/>
            <a:ext cx="10323344" cy="1743648"/>
          </a:xfrm>
        </p:spPr>
        <p:txBody>
          <a:bodyPr/>
          <a:lstStyle/>
          <a:p>
            <a:r>
              <a:rPr lang="en-US" dirty="0"/>
              <a:t>Click to edit Master title style</a:t>
            </a:r>
            <a:endParaRPr dirty="0"/>
          </a:p>
        </p:txBody>
      </p:sp>
      <p:sp>
        <p:nvSpPr>
          <p:cNvPr id="3" name="Content Placeholder 2"/>
          <p:cNvSpPr>
            <a:spLocks noGrp="1"/>
          </p:cNvSpPr>
          <p:nvPr>
            <p:ph idx="1"/>
          </p:nvPr>
        </p:nvSpPr>
        <p:spPr>
          <a:xfrm>
            <a:off x="1581788" y="2161420"/>
            <a:ext cx="10323343" cy="3964747"/>
          </a:xfrm>
        </p:spPr>
        <p:txBody>
          <a:bodyPr/>
          <a:lstStyle>
            <a:lvl5pP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4" name="Date Placeholder 3"/>
          <p:cNvSpPr>
            <a:spLocks noGrp="1"/>
          </p:cNvSpPr>
          <p:nvPr>
            <p:ph type="dt" sz="half" idx="10"/>
          </p:nvPr>
        </p:nvSpPr>
        <p:spPr/>
        <p:txBody>
          <a:bodyPr/>
          <a:lstStyle/>
          <a:p>
            <a:fld id="{D728701E-CAF4-4159-9B3E-41C86DFFA30D}"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11" name="Rectangle 10"/>
          <p:cNvSpPr/>
          <p:nvPr userDrawn="1"/>
        </p:nvSpPr>
        <p:spPr>
          <a:xfrm>
            <a:off x="299477" y="1364231"/>
            <a:ext cx="1040003" cy="6593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
        <p:nvSpPr>
          <p:cNvPr id="12" name="Slide Number Placeholder 5"/>
          <p:cNvSpPr>
            <a:spLocks noGrp="1"/>
          </p:cNvSpPr>
          <p:nvPr>
            <p:ph type="sldNum" sz="quarter" idx="12"/>
          </p:nvPr>
        </p:nvSpPr>
        <p:spPr>
          <a:xfrm>
            <a:off x="299480" y="1526353"/>
            <a:ext cx="1040001" cy="486833"/>
          </a:xfrm>
        </p:spPr>
        <p:txBody>
          <a:bodyPr/>
          <a:lstStyle>
            <a:lvl1pPr algn="ctr">
              <a:defRPr/>
            </a:lvl1pPr>
          </a:lstStyle>
          <a:p>
            <a:fld id="{162F1D00-BD13-4404-86B0-79703945A0A7}" type="slidenum">
              <a:rPr lang="en-US" smtClean="0"/>
              <a:pPr/>
              <a:t>‹#›</a:t>
            </a:fld>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1516" y="198498"/>
            <a:ext cx="1040003" cy="1040003"/>
          </a:xfrm>
          <a:prstGeom prst="rect">
            <a:avLst/>
          </a:prstGeom>
        </p:spPr>
      </p:pic>
    </p:spTree>
    <p:extLst>
      <p:ext uri="{BB962C8B-B14F-4D97-AF65-F5344CB8AC3E}">
        <p14:creationId xmlns:p14="http://schemas.microsoft.com/office/powerpoint/2010/main" val="30292088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489365"/>
            <a:ext cx="10972800" cy="4525963"/>
          </a:xfrm>
        </p:spPr>
        <p:txBody>
          <a:bodyPr/>
          <a:lstStyle>
            <a:lvl1pPr>
              <a:defRPr sz="1688"/>
            </a:lvl1pPr>
            <a:lvl2pPr>
              <a:defRPr sz="1575"/>
            </a:lvl2pPr>
            <a:lvl3pPr>
              <a:defRPr sz="1575"/>
            </a:lvl3pPr>
            <a:lvl4pPr>
              <a:defRPr sz="1350"/>
            </a:lvl4pPr>
            <a:lvl5pPr>
              <a:defRPr sz="13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1"/>
          <p:cNvSpPr>
            <a:spLocks noGrp="1"/>
          </p:cNvSpPr>
          <p:nvPr>
            <p:ph type="title"/>
          </p:nvPr>
        </p:nvSpPr>
        <p:spPr>
          <a:xfrm>
            <a:off x="609600" y="14288"/>
            <a:ext cx="10972800" cy="1143000"/>
          </a:xfrm>
        </p:spPr>
        <p:txBody>
          <a:bodyPr/>
          <a:lstStyle/>
          <a:p>
            <a:r>
              <a:rPr lang="en-US" dirty="0"/>
              <a:t>Click to edit Master title style</a:t>
            </a:r>
          </a:p>
        </p:txBody>
      </p:sp>
    </p:spTree>
    <p:extLst>
      <p:ext uri="{BB962C8B-B14F-4D97-AF65-F5344CB8AC3E}">
        <p14:creationId xmlns:p14="http://schemas.microsoft.com/office/powerpoint/2010/main" val="732666206"/>
      </p:ext>
    </p:extLst>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1F0CEB8-C44D-2240-BE5E-A80DEFCEDE28}"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B6670C-EE70-CF48-8F87-8039F321BEA8}" type="slidenum">
              <a:rPr lang="en-US" smtClean="0"/>
              <a:t>‹#›</a:t>
            </a:fld>
            <a:endParaRPr lang="en-US"/>
          </a:p>
        </p:txBody>
      </p:sp>
    </p:spTree>
    <p:extLst>
      <p:ext uri="{BB962C8B-B14F-4D97-AF65-F5344CB8AC3E}">
        <p14:creationId xmlns:p14="http://schemas.microsoft.com/office/powerpoint/2010/main" val="9617363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63084" y="2362201"/>
            <a:ext cx="10363200" cy="2200275"/>
          </a:xfrm>
        </p:spPr>
        <p:txBody>
          <a:bodyPr anchor="b">
            <a:normAutofit/>
          </a:bodyPr>
          <a:lstStyle>
            <a:lvl1pPr algn="l">
              <a:defRPr sz="4800" b="0" cap="all"/>
            </a:lvl1pPr>
          </a:lstStyle>
          <a:p>
            <a:r>
              <a:rPr lang="en-US"/>
              <a:t>Click to edit Master title style</a:t>
            </a:r>
            <a:endParaRPr lang="en-US" dirty="0"/>
          </a:p>
        </p:txBody>
      </p:sp>
      <p:sp>
        <p:nvSpPr>
          <p:cNvPr id="3" name="Text Placeholder 2"/>
          <p:cNvSpPr>
            <a:spLocks noGrp="1"/>
          </p:cNvSpPr>
          <p:nvPr>
            <p:ph type="body" idx="1"/>
          </p:nvPr>
        </p:nvSpPr>
        <p:spPr>
          <a:xfrm>
            <a:off x="963084" y="4626865"/>
            <a:ext cx="103632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1F0CEB8-C44D-2240-BE5E-A80DEFCEDE28}"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B6670C-EE70-CF48-8F87-8039F321BEA8}" type="slidenum">
              <a:rPr lang="en-US" smtClean="0"/>
              <a:t>‹#›</a:t>
            </a:fld>
            <a:endParaRPr lang="en-US"/>
          </a:p>
        </p:txBody>
      </p:sp>
      <p:cxnSp>
        <p:nvCxnSpPr>
          <p:cNvPr id="7" name="Straight Connector 6"/>
          <p:cNvCxnSpPr/>
          <p:nvPr/>
        </p:nvCxnSpPr>
        <p:spPr>
          <a:xfrm>
            <a:off x="975360" y="4599432"/>
            <a:ext cx="104648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1357267"/>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73352"/>
            <a:ext cx="53848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97600" y="1673352"/>
            <a:ext cx="53848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1F0CEB8-C44D-2240-BE5E-A80DEFCEDE28}" type="datetimeFigureOut">
              <a:rPr lang="en-US" smtClean="0"/>
              <a:t>1/11/2019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B6670C-EE70-CF48-8F87-8039F321BEA8}" type="slidenum">
              <a:rPr lang="en-US" smtClean="0"/>
              <a:t>‹#›</a:t>
            </a:fld>
            <a:endParaRPr lang="en-US"/>
          </a:p>
        </p:txBody>
      </p:sp>
    </p:spTree>
    <p:extLst>
      <p:ext uri="{BB962C8B-B14F-4D97-AF65-F5344CB8AC3E}">
        <p14:creationId xmlns:p14="http://schemas.microsoft.com/office/powerpoint/2010/main" val="23676150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09600" y="1676400"/>
            <a:ext cx="524256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438400"/>
            <a:ext cx="524256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39840" y="1676400"/>
            <a:ext cx="524256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39840" y="2438400"/>
            <a:ext cx="524256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1F0CEB8-C44D-2240-BE5E-A80DEFCEDE28}" type="datetimeFigureOut">
              <a:rPr lang="en-US" smtClean="0"/>
              <a:t>1/11/2019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7B6670C-EE70-CF48-8F87-8039F321BEA8}" type="slidenum">
              <a:rPr lang="en-US" smtClean="0"/>
              <a:t>‹#›</a:t>
            </a:fld>
            <a:endParaRPr lang="en-US"/>
          </a:p>
        </p:txBody>
      </p:sp>
      <p:cxnSp>
        <p:nvCxnSpPr>
          <p:cNvPr id="11" name="Straight Connector 10"/>
          <p:cNvCxnSpPr/>
          <p:nvPr/>
        </p:nvCxnSpPr>
        <p:spPr>
          <a:xfrm rot="5400000">
            <a:off x="3741949" y="4045691"/>
            <a:ext cx="4709160" cy="1059"/>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023921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1F0CEB8-C44D-2240-BE5E-A80DEFCEDE28}" type="datetimeFigureOut">
              <a:rPr lang="en-US" smtClean="0"/>
              <a:t>1/11/2019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7B6670C-EE70-CF48-8F87-8039F321BEA8}" type="slidenum">
              <a:rPr lang="en-US" smtClean="0"/>
              <a:t>‹#›</a:t>
            </a:fld>
            <a:endParaRPr lang="en-US"/>
          </a:p>
        </p:txBody>
      </p:sp>
    </p:spTree>
    <p:extLst>
      <p:ext uri="{BB962C8B-B14F-4D97-AF65-F5344CB8AC3E}">
        <p14:creationId xmlns:p14="http://schemas.microsoft.com/office/powerpoint/2010/main" val="22964030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1F0CEB8-C44D-2240-BE5E-A80DEFCEDE28}" type="datetimeFigureOut">
              <a:rPr lang="en-US" smtClean="0"/>
              <a:t>1/11/2019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7B6670C-EE70-CF48-8F87-8039F321BEA8}" type="slidenum">
              <a:rPr lang="en-US" smtClean="0"/>
              <a:t>‹#›</a:t>
            </a:fld>
            <a:endParaRPr lang="en-US"/>
          </a:p>
        </p:txBody>
      </p:sp>
    </p:spTree>
    <p:extLst>
      <p:ext uri="{BB962C8B-B14F-4D97-AF65-F5344CB8AC3E}">
        <p14:creationId xmlns:p14="http://schemas.microsoft.com/office/powerpoint/2010/main" val="26402175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792080"/>
            <a:ext cx="2852928" cy="1261872"/>
          </a:xfrm>
        </p:spPr>
        <p:txBody>
          <a:bodyPr anchor="b">
            <a:no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3962400" y="792080"/>
            <a:ext cx="7620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601" y="2130553"/>
            <a:ext cx="2852928"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1F0CEB8-C44D-2240-BE5E-A80DEFCEDE28}" type="datetimeFigureOut">
              <a:rPr lang="en-US" smtClean="0"/>
              <a:t>1/11/2019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B6670C-EE70-CF48-8F87-8039F321BEA8}" type="slidenum">
              <a:rPr lang="en-US" smtClean="0"/>
              <a:t>‹#›</a:t>
            </a:fld>
            <a:endParaRPr lang="en-US"/>
          </a:p>
        </p:txBody>
      </p:sp>
      <p:cxnSp>
        <p:nvCxnSpPr>
          <p:cNvPr id="9" name="Straight Connector 8"/>
          <p:cNvCxnSpPr/>
          <p:nvPr/>
        </p:nvCxnSpPr>
        <p:spPr>
          <a:xfrm rot="5400000">
            <a:off x="912152" y="3579942"/>
            <a:ext cx="5577840" cy="211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745950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792480"/>
            <a:ext cx="2856907" cy="1264920"/>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p:cNvSpPr>
          <p:nvPr>
            <p:ph type="pic" idx="1"/>
          </p:nvPr>
        </p:nvSpPr>
        <p:spPr>
          <a:xfrm>
            <a:off x="3811480" y="838201"/>
            <a:ext cx="787252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609600" y="2133600"/>
            <a:ext cx="2852928"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1F0CEB8-C44D-2240-BE5E-A80DEFCEDE28}" type="datetimeFigureOut">
              <a:rPr lang="en-US" smtClean="0"/>
              <a:t>1/11/2019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B6670C-EE70-CF48-8F87-8039F321BEA8}" type="slidenum">
              <a:rPr lang="en-US" smtClean="0"/>
              <a:t>‹#›</a:t>
            </a:fld>
            <a:endParaRPr lang="en-US"/>
          </a:p>
        </p:txBody>
      </p:sp>
    </p:spTree>
    <p:extLst>
      <p:ext uri="{BB962C8B-B14F-4D97-AF65-F5344CB8AC3E}">
        <p14:creationId xmlns:p14="http://schemas.microsoft.com/office/powerpoint/2010/main" val="24387040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12192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Placeholder 1"/>
          <p:cNvSpPr>
            <a:spLocks noGrp="1"/>
          </p:cNvSpPr>
          <p:nvPr>
            <p:ph type="title"/>
          </p:nvPr>
        </p:nvSpPr>
        <p:spPr>
          <a:xfrm>
            <a:off x="609600" y="533400"/>
            <a:ext cx="10972800" cy="990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09600" y="1600200"/>
            <a:ext cx="10972800" cy="4876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p:cNvSpPr/>
          <p:nvPr/>
        </p:nvSpPr>
        <p:spPr>
          <a:xfrm>
            <a:off x="0" y="0"/>
            <a:ext cx="12192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Date Placeholder 3"/>
          <p:cNvSpPr>
            <a:spLocks noGrp="1"/>
          </p:cNvSpPr>
          <p:nvPr>
            <p:ph type="dt" sz="half" idx="2"/>
          </p:nvPr>
        </p:nvSpPr>
        <p:spPr>
          <a:xfrm>
            <a:off x="609600" y="18288"/>
            <a:ext cx="3860800" cy="329184"/>
          </a:xfrm>
          <a:prstGeom prst="rect">
            <a:avLst/>
          </a:prstGeom>
        </p:spPr>
        <p:txBody>
          <a:bodyPr vert="horz" lIns="91440" tIns="45720" rIns="91440" bIns="45720" rtlCol="0" anchor="ctr"/>
          <a:lstStyle>
            <a:lvl1pPr algn="l">
              <a:defRPr sz="1200">
                <a:solidFill>
                  <a:srgbClr val="FFFFFF"/>
                </a:solidFill>
              </a:defRPr>
            </a:lvl1pPr>
          </a:lstStyle>
          <a:p>
            <a:fld id="{A1F0CEB8-C44D-2240-BE5E-A80DEFCEDE28}" type="datetimeFigureOut">
              <a:rPr lang="en-US" smtClean="0"/>
              <a:t>1/11/2019</a:t>
            </a:fld>
            <a:endParaRPr lang="en-US"/>
          </a:p>
        </p:txBody>
      </p:sp>
      <p:sp>
        <p:nvSpPr>
          <p:cNvPr id="5" name="Footer Placeholder 4"/>
          <p:cNvSpPr>
            <a:spLocks noGrp="1"/>
          </p:cNvSpPr>
          <p:nvPr>
            <p:ph type="ftr" sz="quarter" idx="3"/>
          </p:nvPr>
        </p:nvSpPr>
        <p:spPr>
          <a:xfrm>
            <a:off x="4572000" y="18288"/>
            <a:ext cx="5486400" cy="329184"/>
          </a:xfrm>
          <a:prstGeom prst="rect">
            <a:avLst/>
          </a:prstGeom>
        </p:spPr>
        <p:txBody>
          <a:bodyPr vert="horz" lIns="91440" tIns="45720" rIns="91440" bIns="45720" rtlCol="0" anchor="ctr"/>
          <a:lstStyle>
            <a:lvl1pPr algn="ctr">
              <a:defRPr sz="1200">
                <a:solidFill>
                  <a:srgbClr val="FFFFFF"/>
                </a:solidFill>
              </a:defRPr>
            </a:lvl1pPr>
          </a:lstStyle>
          <a:p>
            <a:endParaRPr lang="en-US"/>
          </a:p>
        </p:txBody>
      </p:sp>
      <p:sp>
        <p:nvSpPr>
          <p:cNvPr id="6" name="Slide Number Placeholder 5"/>
          <p:cNvSpPr>
            <a:spLocks noGrp="1"/>
          </p:cNvSpPr>
          <p:nvPr>
            <p:ph type="sldNum" sz="quarter" idx="4"/>
          </p:nvPr>
        </p:nvSpPr>
        <p:spPr>
          <a:xfrm>
            <a:off x="10160000" y="18288"/>
            <a:ext cx="1422400" cy="329184"/>
          </a:xfrm>
          <a:prstGeom prst="rect">
            <a:avLst/>
          </a:prstGeom>
        </p:spPr>
        <p:txBody>
          <a:bodyPr vert="horz" lIns="91440" tIns="45720" rIns="91440" bIns="45720" rtlCol="0" anchor="ctr"/>
          <a:lstStyle>
            <a:lvl1pPr algn="l">
              <a:defRPr sz="1400" b="1">
                <a:solidFill>
                  <a:srgbClr val="FFFFFF"/>
                </a:solidFill>
              </a:defRPr>
            </a:lvl1pPr>
          </a:lstStyle>
          <a:p>
            <a:fld id="{07B6670C-EE70-CF48-8F87-8039F321BEA8}" type="slidenum">
              <a:rPr lang="en-US" smtClean="0"/>
              <a:t>‹#›</a:t>
            </a:fld>
            <a:endParaRPr lang="en-US"/>
          </a:p>
        </p:txBody>
      </p:sp>
    </p:spTree>
    <p:extLst>
      <p:ext uri="{BB962C8B-B14F-4D97-AF65-F5344CB8AC3E}">
        <p14:creationId xmlns:p14="http://schemas.microsoft.com/office/powerpoint/2010/main" val="68924561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Lst>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openxmlformats.org/officeDocument/2006/relationships/tags" Target="../tags/tag3.xml"/><Relationship Id="rId7" Type="http://schemas.openxmlformats.org/officeDocument/2006/relationships/diagramLayout" Target="../diagrams/layout1.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diagramData" Target="../diagrams/data1.xml"/><Relationship Id="rId5" Type="http://schemas.openxmlformats.org/officeDocument/2006/relationships/notesSlide" Target="../notesSlides/notesSlide5.xml"/><Relationship Id="rId10" Type="http://schemas.microsoft.com/office/2007/relationships/diagramDrawing" Target="../diagrams/drawing1.xml"/><Relationship Id="rId4" Type="http://schemas.openxmlformats.org/officeDocument/2006/relationships/slideLayout" Target="../slideLayouts/slideLayout7.xml"/><Relationship Id="rId9" Type="http://schemas.openxmlformats.org/officeDocument/2006/relationships/diagramColors" Target="../diagrams/colors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15.xml"/></Relationships>
</file>

<file path=ppt/slides/_rels/slide4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hyperlink" Target="mailto:milestones@acgme.org" TargetMode="External"/><Relationship Id="rId2" Type="http://schemas.openxmlformats.org/officeDocument/2006/relationships/notesSlide" Target="../notesSlides/notesSlide23.xml"/><Relationship Id="rId1" Type="http://schemas.openxmlformats.org/officeDocument/2006/relationships/slideLayout" Target="../slideLayouts/slideLayout13.xml"/><Relationship Id="rId4" Type="http://schemas.openxmlformats.org/officeDocument/2006/relationships/hyperlink" Target="mailto:ledgar@acgme.org"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5.xml"/></Relationships>
</file>

<file path=ppt/slides/_rels/slide51.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24.xml"/><Relationship Id="rId1" Type="http://schemas.openxmlformats.org/officeDocument/2006/relationships/slideLayout" Target="../slideLayouts/slideLayout4.xml"/><Relationship Id="rId5" Type="http://schemas.openxmlformats.org/officeDocument/2006/relationships/image" Target="../media/image40.png"/><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4400" dirty="0"/>
              <a:t>Hematology/oncology milestones</a:t>
            </a:r>
          </a:p>
        </p:txBody>
      </p:sp>
      <p:sp>
        <p:nvSpPr>
          <p:cNvPr id="3" name="Subtitle 2"/>
          <p:cNvSpPr>
            <a:spLocks noGrp="1"/>
          </p:cNvSpPr>
          <p:nvPr>
            <p:ph type="subTitle" idx="1"/>
          </p:nvPr>
        </p:nvSpPr>
        <p:spPr/>
        <p:txBody>
          <a:bodyPr>
            <a:normAutofit fontScale="92500" lnSpcReduction="20000"/>
          </a:bodyPr>
          <a:lstStyle/>
          <a:p>
            <a:r>
              <a:rPr lang="en-US" dirty="0"/>
              <a:t>Elaine A. Muchmore, MD</a:t>
            </a:r>
          </a:p>
          <a:p>
            <a:r>
              <a:rPr lang="en-US" dirty="0"/>
              <a:t>University of CA, San Diego</a:t>
            </a:r>
          </a:p>
          <a:p>
            <a:endParaRPr lang="en-US" dirty="0"/>
          </a:p>
          <a:p>
            <a:r>
              <a:rPr lang="en-US" dirty="0"/>
              <a:t>Laura Edgar, </a:t>
            </a:r>
            <a:r>
              <a:rPr lang="en-US" dirty="0" err="1"/>
              <a:t>EdD</a:t>
            </a:r>
            <a:endParaRPr lang="en-US" dirty="0"/>
          </a:p>
          <a:p>
            <a:r>
              <a:rPr lang="en-US" dirty="0"/>
              <a:t>ACGME Milestones Group</a:t>
            </a:r>
          </a:p>
        </p:txBody>
      </p:sp>
    </p:spTree>
    <p:extLst>
      <p:ext uri="{BB962C8B-B14F-4D97-AF65-F5344CB8AC3E}">
        <p14:creationId xmlns:p14="http://schemas.microsoft.com/office/powerpoint/2010/main" val="11469813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What are “Subspecialty-Specific Milestones 2.0”?</a:t>
            </a:r>
          </a:p>
        </p:txBody>
      </p:sp>
      <p:sp>
        <p:nvSpPr>
          <p:cNvPr id="3" name="Content Placeholder 2"/>
          <p:cNvSpPr>
            <a:spLocks noGrp="1"/>
          </p:cNvSpPr>
          <p:nvPr>
            <p:ph idx="1"/>
          </p:nvPr>
        </p:nvSpPr>
        <p:spPr/>
        <p:txBody>
          <a:bodyPr/>
          <a:lstStyle/>
          <a:p>
            <a:r>
              <a:rPr lang="en-US" dirty="0"/>
              <a:t>For Hematology/Oncology:</a:t>
            </a:r>
          </a:p>
          <a:p>
            <a:pPr lvl="1"/>
            <a:r>
              <a:rPr lang="en-US" dirty="0"/>
              <a:t>Blend of curricular and harmonized milestones</a:t>
            </a:r>
          </a:p>
          <a:p>
            <a:pPr lvl="1"/>
            <a:r>
              <a:rPr lang="en-US" dirty="0"/>
              <a:t>Five columns, but without headers such as “critical deficiency” or ‘aspirational”</a:t>
            </a:r>
          </a:p>
          <a:p>
            <a:pPr lvl="1"/>
            <a:r>
              <a:rPr lang="en-US" dirty="0"/>
              <a:t>Language clear and consistent in each of the </a:t>
            </a:r>
            <a:r>
              <a:rPr lang="en-US" dirty="0" err="1"/>
              <a:t>subcompetency</a:t>
            </a:r>
            <a:r>
              <a:rPr lang="en-US" dirty="0"/>
              <a:t> columns</a:t>
            </a:r>
          </a:p>
          <a:p>
            <a:r>
              <a:rPr lang="en-US" dirty="0"/>
              <a:t>Evaluations will require fewer questions to cover the </a:t>
            </a:r>
            <a:r>
              <a:rPr lang="en-US" dirty="0" err="1"/>
              <a:t>subcompetencies</a:t>
            </a:r>
            <a:endParaRPr lang="en-US" dirty="0"/>
          </a:p>
          <a:p>
            <a:r>
              <a:rPr lang="en-US" dirty="0"/>
              <a:t>Goal: greater internal consistency will facilitate CCC discussions</a:t>
            </a:r>
          </a:p>
          <a:p>
            <a:r>
              <a:rPr lang="en-US" i="1" dirty="0"/>
              <a:t>These will serve as reporting milestones!</a:t>
            </a:r>
          </a:p>
          <a:p>
            <a:endParaRPr lang="en-US" dirty="0"/>
          </a:p>
          <a:p>
            <a:endParaRPr lang="en-US" dirty="0"/>
          </a:p>
        </p:txBody>
      </p:sp>
    </p:spTree>
    <p:extLst>
      <p:ext uri="{BB962C8B-B14F-4D97-AF65-F5344CB8AC3E}">
        <p14:creationId xmlns:p14="http://schemas.microsoft.com/office/powerpoint/2010/main" val="23392830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Progress on “Hematology/Oncology Subspecialty-Specific Milestones 2.0”</a:t>
            </a:r>
          </a:p>
        </p:txBody>
      </p:sp>
      <p:sp>
        <p:nvSpPr>
          <p:cNvPr id="3" name="Content Placeholder 2"/>
          <p:cNvSpPr>
            <a:spLocks noGrp="1"/>
          </p:cNvSpPr>
          <p:nvPr>
            <p:ph idx="1"/>
          </p:nvPr>
        </p:nvSpPr>
        <p:spPr/>
        <p:txBody>
          <a:bodyPr/>
          <a:lstStyle/>
          <a:p>
            <a:r>
              <a:rPr lang="en-US" dirty="0"/>
              <a:t>ACGME Milestones Group has gathered representatives from ASH, ASCO and ABIM</a:t>
            </a:r>
          </a:p>
          <a:p>
            <a:r>
              <a:rPr lang="en-US" dirty="0"/>
              <a:t>Meeting 1 discussed PC and MK </a:t>
            </a:r>
            <a:r>
              <a:rPr lang="en-US" dirty="0" err="1"/>
              <a:t>subcompetencies</a:t>
            </a:r>
            <a:endParaRPr lang="en-US" dirty="0"/>
          </a:p>
          <a:p>
            <a:r>
              <a:rPr lang="en-US" dirty="0"/>
              <a:t>Meeting 2 (next week) will address the rest</a:t>
            </a:r>
          </a:p>
          <a:p>
            <a:r>
              <a:rPr lang="en-US" dirty="0"/>
              <a:t>After Meeting 3, the document will be posted for comments</a:t>
            </a:r>
          </a:p>
          <a:p>
            <a:r>
              <a:rPr lang="en-US" dirty="0"/>
              <a:t>Hopefully </a:t>
            </a:r>
            <a:r>
              <a:rPr lang="en-US"/>
              <a:t>implementation will be AY19-20</a:t>
            </a:r>
          </a:p>
        </p:txBody>
      </p:sp>
    </p:spTree>
    <p:extLst>
      <p:ext uri="{BB962C8B-B14F-4D97-AF65-F5344CB8AC3E}">
        <p14:creationId xmlns:p14="http://schemas.microsoft.com/office/powerpoint/2010/main" val="14064677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113648" y="4207659"/>
            <a:ext cx="5866228" cy="1308100"/>
          </a:xfrm>
        </p:spPr>
        <p:txBody>
          <a:bodyPr/>
          <a:lstStyle/>
          <a:p>
            <a:pPr algn="ctr"/>
            <a:r>
              <a:rPr lang="en-US" dirty="0">
                <a:solidFill>
                  <a:srgbClr val="FF0000"/>
                </a:solidFill>
              </a:rPr>
              <a:t>MILESTONES</a:t>
            </a:r>
          </a:p>
        </p:txBody>
      </p:sp>
      <p:pic>
        <p:nvPicPr>
          <p:cNvPr id="5" name="Content Placeholder 4"/>
          <p:cNvPicPr>
            <a:picLocks noGrp="1" noChangeAspect="1"/>
          </p:cNvPicPr>
          <p:nvPr>
            <p:ph idx="4294967295"/>
          </p:nvPr>
        </p:nvPicPr>
        <p:blipFill>
          <a:blip r:embed="rId2"/>
          <a:stretch>
            <a:fillRect/>
          </a:stretch>
        </p:blipFill>
        <p:spPr>
          <a:xfrm>
            <a:off x="6211985" y="960915"/>
            <a:ext cx="4195762" cy="2973387"/>
          </a:xfrm>
          <a:prstGeom prst="rect">
            <a:avLst/>
          </a:prstGeom>
        </p:spPr>
      </p:pic>
      <p:pic>
        <p:nvPicPr>
          <p:cNvPr id="4" name="Picture 3"/>
          <p:cNvPicPr>
            <a:picLocks noChangeAspect="1"/>
          </p:cNvPicPr>
          <p:nvPr/>
        </p:nvPicPr>
        <p:blipFill>
          <a:blip r:embed="rId3"/>
          <a:stretch>
            <a:fillRect/>
          </a:stretch>
        </p:blipFill>
        <p:spPr>
          <a:xfrm>
            <a:off x="1706880" y="960915"/>
            <a:ext cx="4281268" cy="3034349"/>
          </a:xfrm>
          <a:prstGeom prst="rect">
            <a:avLst/>
          </a:prstGeom>
        </p:spPr>
      </p:pic>
    </p:spTree>
    <p:extLst>
      <p:ext uri="{BB962C8B-B14F-4D97-AF65-F5344CB8AC3E}">
        <p14:creationId xmlns:p14="http://schemas.microsoft.com/office/powerpoint/2010/main" val="1030807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5" name="Rectangle 3"/>
          <p:cNvSpPr>
            <a:spLocks noGrp="1" noChangeArrowheads="1"/>
          </p:cNvSpPr>
          <p:nvPr>
            <p:ph sz="half" idx="1"/>
          </p:nvPr>
        </p:nvSpPr>
        <p:spPr>
          <a:xfrm>
            <a:off x="1910862" y="2572876"/>
            <a:ext cx="4457078" cy="2809024"/>
          </a:xfrm>
        </p:spPr>
        <p:txBody>
          <a:bodyPr>
            <a:normAutofit lnSpcReduction="10000"/>
          </a:bodyPr>
          <a:lstStyle/>
          <a:p>
            <a:pPr eaLnBrk="1" hangingPunct="1">
              <a:buSzPct val="100000"/>
            </a:pPr>
            <a:r>
              <a:rPr lang="en-US" altLang="en-US" sz="2400" dirty="0"/>
              <a:t>By definition a milestone is simply a significant point in development.</a:t>
            </a:r>
            <a:endParaRPr lang="en-US" altLang="en-US" sz="1200" dirty="0"/>
          </a:p>
          <a:p>
            <a:pPr eaLnBrk="1" hangingPunct="1">
              <a:buSzPct val="100000"/>
            </a:pPr>
            <a:r>
              <a:rPr lang="en-US" altLang="en-US" sz="2400" dirty="0"/>
              <a:t>Milestones should enable the learner and training program to know an individual’s trajectory of competency development.</a:t>
            </a:r>
          </a:p>
          <a:p>
            <a:pPr eaLnBrk="1" hangingPunct="1"/>
            <a:endParaRPr lang="en-US" altLang="en-US" dirty="0"/>
          </a:p>
        </p:txBody>
      </p:sp>
      <p:sp>
        <p:nvSpPr>
          <p:cNvPr id="110594" name="Rectangle 2"/>
          <p:cNvSpPr>
            <a:spLocks noGrp="1" noChangeArrowheads="1"/>
          </p:cNvSpPr>
          <p:nvPr>
            <p:ph type="title"/>
          </p:nvPr>
        </p:nvSpPr>
        <p:spPr>
          <a:extLst>
            <a:ext uri="{91240B29-F687-4f45-9708-019B960494DF}">
              <a14:hiddenLine xmlns:a14="http://schemas.microsoft.com/office/drawing/2010/main" xmlns="" w="9525" cap="flat" cmpd="sng" algn="ctr">
                <a:solidFill>
                  <a:schemeClr val="tx1"/>
                </a:solidFill>
                <a:prstDash val="solid"/>
                <a:miter lim="800000"/>
                <a:headEnd/>
                <a:tailEnd/>
              </a14:hiddenLine>
            </a:ext>
          </a:extLst>
        </p:spPr>
        <p:txBody>
          <a:bodyPr>
            <a:normAutofit/>
          </a:bodyPr>
          <a:lstStyle/>
          <a:p>
            <a:pPr eaLnBrk="1" hangingPunct="1"/>
            <a:r>
              <a:rPr lang="en-US" altLang="en-US" dirty="0"/>
              <a:t>Milestones</a:t>
            </a:r>
            <a:r>
              <a:rPr lang="en-US" altLang="en-US" sz="3000" dirty="0"/>
              <a:t> </a:t>
            </a:r>
          </a:p>
        </p:txBody>
      </p:sp>
      <p:pic>
        <p:nvPicPr>
          <p:cNvPr id="110596" name="Picture 4" descr="C:\Users\Eric Holmboe\Desktop\imagesCABKG65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92581" y="2115134"/>
            <a:ext cx="1891903" cy="2743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64186" y="2115134"/>
            <a:ext cx="1828800" cy="2743200"/>
          </a:xfrm>
          <a:prstGeom prst="rect">
            <a:avLst/>
          </a:prstGeom>
        </p:spPr>
      </p:pic>
    </p:spTree>
    <p:extLst>
      <p:ext uri="{BB962C8B-B14F-4D97-AF65-F5344CB8AC3E}">
        <p14:creationId xmlns:p14="http://schemas.microsoft.com/office/powerpoint/2010/main" val="1865212305"/>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nvPr>
        </p:nvGraphicFramePr>
        <p:xfrm>
          <a:off x="2710340" y="2145423"/>
          <a:ext cx="7727102" cy="3304485"/>
        </p:xfrm>
        <a:graphic>
          <a:graphicData uri="http://schemas.openxmlformats.org/drawingml/2006/table">
            <a:tbl>
              <a:tblPr firstRow="1" bandRow="1">
                <a:tableStyleId>{5C22544A-7EE6-4342-B048-85BDC9FD1C3A}</a:tableStyleId>
              </a:tblPr>
              <a:tblGrid>
                <a:gridCol w="1961472">
                  <a:extLst>
                    <a:ext uri="{9D8B030D-6E8A-4147-A177-3AD203B41FA5}">
                      <a16:colId xmlns:a16="http://schemas.microsoft.com/office/drawing/2014/main" val="2499756329"/>
                    </a:ext>
                  </a:extLst>
                </a:gridCol>
                <a:gridCol w="5765630">
                  <a:extLst>
                    <a:ext uri="{9D8B030D-6E8A-4147-A177-3AD203B41FA5}">
                      <a16:colId xmlns:a16="http://schemas.microsoft.com/office/drawing/2014/main" val="2218242740"/>
                    </a:ext>
                  </a:extLst>
                </a:gridCol>
              </a:tblGrid>
              <a:tr h="268695">
                <a:tc>
                  <a:txBody>
                    <a:bodyPr/>
                    <a:lstStyle/>
                    <a:p>
                      <a:r>
                        <a:rPr lang="en-US" sz="1400" dirty="0">
                          <a:solidFill>
                            <a:schemeClr val="tx1"/>
                          </a:solidFill>
                        </a:rPr>
                        <a:t>Dreyfus Stage</a:t>
                      </a:r>
                    </a:p>
                  </a:txBody>
                  <a:tcPr marL="51195" marR="51195" marT="25712" marB="25712">
                    <a:solidFill>
                      <a:schemeClr val="accent6">
                        <a:lumMod val="20000"/>
                        <a:lumOff val="80000"/>
                      </a:schemeClr>
                    </a:solidFill>
                  </a:tcPr>
                </a:tc>
                <a:tc>
                  <a:txBody>
                    <a:bodyPr/>
                    <a:lstStyle/>
                    <a:p>
                      <a:r>
                        <a:rPr lang="en-US" sz="1400" dirty="0">
                          <a:solidFill>
                            <a:schemeClr val="tx1"/>
                          </a:solidFill>
                        </a:rPr>
                        <a:t>Description</a:t>
                      </a:r>
                    </a:p>
                  </a:txBody>
                  <a:tcPr marL="51195" marR="51195" marT="25712" marB="25712">
                    <a:solidFill>
                      <a:schemeClr val="accent6">
                        <a:lumMod val="20000"/>
                        <a:lumOff val="80000"/>
                      </a:schemeClr>
                    </a:solidFill>
                  </a:tcPr>
                </a:tc>
                <a:extLst>
                  <a:ext uri="{0D108BD9-81ED-4DB2-BD59-A6C34878D82A}">
                    <a16:rowId xmlns:a16="http://schemas.microsoft.com/office/drawing/2014/main" val="4223049044"/>
                  </a:ext>
                </a:extLst>
              </a:tr>
              <a:tr h="468650">
                <a:tc>
                  <a:txBody>
                    <a:bodyPr/>
                    <a:lstStyle/>
                    <a:p>
                      <a:r>
                        <a:rPr lang="en-US" sz="1400" b="1" dirty="0"/>
                        <a:t>Novice</a:t>
                      </a:r>
                    </a:p>
                  </a:txBody>
                  <a:tcPr marL="51195" marR="51195" marT="25712" marB="25712">
                    <a:solidFill>
                      <a:schemeClr val="accent6">
                        <a:lumMod val="20000"/>
                        <a:lumOff val="80000"/>
                      </a:schemeClr>
                    </a:solidFill>
                  </a:tcPr>
                </a:tc>
                <a:tc>
                  <a:txBody>
                    <a:bodyPr/>
                    <a:lstStyle/>
                    <a:p>
                      <a:r>
                        <a:rPr lang="en-US" sz="1400" b="1" dirty="0"/>
                        <a:t>Rule</a:t>
                      </a:r>
                      <a:r>
                        <a:rPr lang="en-US" sz="1400" b="1" baseline="0" dirty="0"/>
                        <a:t> driven; analytic thinking; little ability to prioritize information</a:t>
                      </a:r>
                      <a:endParaRPr lang="en-US" sz="1400" b="1" dirty="0"/>
                    </a:p>
                  </a:txBody>
                  <a:tcPr marL="51195" marR="51195" marT="25712" marB="25712">
                    <a:solidFill>
                      <a:schemeClr val="accent6">
                        <a:lumMod val="20000"/>
                        <a:lumOff val="80000"/>
                      </a:schemeClr>
                    </a:solidFill>
                  </a:tcPr>
                </a:tc>
                <a:extLst>
                  <a:ext uri="{0D108BD9-81ED-4DB2-BD59-A6C34878D82A}">
                    <a16:rowId xmlns:a16="http://schemas.microsoft.com/office/drawing/2014/main" val="3770706308"/>
                  </a:ext>
                </a:extLst>
              </a:tr>
              <a:tr h="535539">
                <a:tc>
                  <a:txBody>
                    <a:bodyPr/>
                    <a:lstStyle/>
                    <a:p>
                      <a:r>
                        <a:rPr lang="en-US" sz="1400" b="1" dirty="0"/>
                        <a:t>Advanced</a:t>
                      </a:r>
                      <a:r>
                        <a:rPr lang="en-US" sz="1400" b="1" baseline="0" dirty="0"/>
                        <a:t> beginner</a:t>
                      </a:r>
                      <a:endParaRPr lang="en-US" sz="1400" b="1" dirty="0"/>
                    </a:p>
                  </a:txBody>
                  <a:tcPr marL="51195" marR="51195" marT="25712" marB="25712">
                    <a:solidFill>
                      <a:schemeClr val="accent6">
                        <a:lumMod val="20000"/>
                        <a:lumOff val="80000"/>
                      </a:schemeClr>
                    </a:solidFill>
                  </a:tcPr>
                </a:tc>
                <a:tc>
                  <a:txBody>
                    <a:bodyPr/>
                    <a:lstStyle/>
                    <a:p>
                      <a:r>
                        <a:rPr lang="en-US" sz="1400" b="1" dirty="0"/>
                        <a:t>Able</a:t>
                      </a:r>
                      <a:r>
                        <a:rPr lang="en-US" sz="1400" b="1" baseline="0" dirty="0"/>
                        <a:t> to sort through rules based on experience; analytic and non-analytic for some common problems</a:t>
                      </a:r>
                      <a:endParaRPr lang="en-US" sz="1400" b="1" dirty="0"/>
                    </a:p>
                  </a:txBody>
                  <a:tcPr marL="51195" marR="51195" marT="25712" marB="25712">
                    <a:solidFill>
                      <a:schemeClr val="accent6">
                        <a:lumMod val="20000"/>
                        <a:lumOff val="80000"/>
                      </a:schemeClr>
                    </a:solidFill>
                  </a:tcPr>
                </a:tc>
                <a:extLst>
                  <a:ext uri="{0D108BD9-81ED-4DB2-BD59-A6C34878D82A}">
                    <a16:rowId xmlns:a16="http://schemas.microsoft.com/office/drawing/2014/main" val="1300248522"/>
                  </a:ext>
                </a:extLst>
              </a:tr>
              <a:tr h="920105">
                <a:tc>
                  <a:txBody>
                    <a:bodyPr/>
                    <a:lstStyle/>
                    <a:p>
                      <a:r>
                        <a:rPr lang="en-US" sz="1400" b="1" dirty="0"/>
                        <a:t>Competent</a:t>
                      </a:r>
                    </a:p>
                  </a:txBody>
                  <a:tcPr marL="51195" marR="51195" marT="25712" marB="25712">
                    <a:solidFill>
                      <a:schemeClr val="accent6">
                        <a:lumMod val="20000"/>
                        <a:lumOff val="80000"/>
                      </a:schemeClr>
                    </a:solidFill>
                  </a:tcPr>
                </a:tc>
                <a:tc>
                  <a:txBody>
                    <a:bodyPr/>
                    <a:lstStyle/>
                    <a:p>
                      <a:r>
                        <a:rPr lang="en-US" sz="1400" b="1" dirty="0"/>
                        <a:t>Embraces appropriate level of responsibility;</a:t>
                      </a:r>
                      <a:r>
                        <a:rPr lang="en-US" sz="1400" b="1" baseline="0" dirty="0"/>
                        <a:t> dual processing of reasoning for most common problems; can see big picture; Complex problems default to analytic reasoning. Performance can be exhausting.</a:t>
                      </a:r>
                      <a:endParaRPr lang="en-US" sz="1400" b="1" dirty="0"/>
                    </a:p>
                  </a:txBody>
                  <a:tcPr marL="51195" marR="51195" marT="25712" marB="25712">
                    <a:solidFill>
                      <a:schemeClr val="accent6">
                        <a:lumMod val="20000"/>
                        <a:lumOff val="80000"/>
                      </a:schemeClr>
                    </a:solidFill>
                  </a:tcPr>
                </a:tc>
                <a:extLst>
                  <a:ext uri="{0D108BD9-81ED-4DB2-BD59-A6C34878D82A}">
                    <a16:rowId xmlns:a16="http://schemas.microsoft.com/office/drawing/2014/main" val="1715016995"/>
                  </a:ext>
                </a:extLst>
              </a:tr>
              <a:tr h="740741">
                <a:tc>
                  <a:txBody>
                    <a:bodyPr/>
                    <a:lstStyle/>
                    <a:p>
                      <a:r>
                        <a:rPr lang="en-US" sz="1400" b="1" dirty="0"/>
                        <a:t>Proficient</a:t>
                      </a:r>
                    </a:p>
                  </a:txBody>
                  <a:tcPr marL="51195" marR="51195" marT="25712" marB="25712">
                    <a:solidFill>
                      <a:schemeClr val="accent6">
                        <a:lumMod val="20000"/>
                        <a:lumOff val="80000"/>
                      </a:schemeClr>
                    </a:solidFill>
                  </a:tcPr>
                </a:tc>
                <a:tc>
                  <a:txBody>
                    <a:bodyPr/>
                    <a:lstStyle/>
                    <a:p>
                      <a:r>
                        <a:rPr lang="en-US" sz="1400" b="1" dirty="0"/>
                        <a:t>More</a:t>
                      </a:r>
                      <a:r>
                        <a:rPr lang="en-US" sz="1400" b="1" baseline="0" dirty="0"/>
                        <a:t> fully developed non-analytic and dual process thinking; comfortable with evolving situations; able to extrapolate; situational discrimination; can live with ambiguity</a:t>
                      </a:r>
                      <a:endParaRPr lang="en-US" sz="1400" b="1" dirty="0"/>
                    </a:p>
                  </a:txBody>
                  <a:tcPr marL="51195" marR="51195" marT="25712" marB="25712">
                    <a:solidFill>
                      <a:schemeClr val="accent6">
                        <a:lumMod val="20000"/>
                        <a:lumOff val="80000"/>
                      </a:schemeClr>
                    </a:solidFill>
                  </a:tcPr>
                </a:tc>
                <a:extLst>
                  <a:ext uri="{0D108BD9-81ED-4DB2-BD59-A6C34878D82A}">
                    <a16:rowId xmlns:a16="http://schemas.microsoft.com/office/drawing/2014/main" val="2874953560"/>
                  </a:ext>
                </a:extLst>
              </a:tr>
              <a:tr h="370755">
                <a:tc>
                  <a:txBody>
                    <a:bodyPr/>
                    <a:lstStyle/>
                    <a:p>
                      <a:r>
                        <a:rPr lang="en-US" sz="1400" b="1" dirty="0"/>
                        <a:t>Expert</a:t>
                      </a:r>
                    </a:p>
                  </a:txBody>
                  <a:tcPr marL="51195" marR="51195" marT="25712" marB="25712">
                    <a:solidFill>
                      <a:schemeClr val="accent6">
                        <a:lumMod val="20000"/>
                        <a:lumOff val="80000"/>
                      </a:schemeClr>
                    </a:solidFill>
                  </a:tcPr>
                </a:tc>
                <a:tc>
                  <a:txBody>
                    <a:bodyPr/>
                    <a:lstStyle/>
                    <a:p>
                      <a:r>
                        <a:rPr lang="en-US" sz="1400" b="1" dirty="0"/>
                        <a:t>Experience in subtle variations;</a:t>
                      </a:r>
                      <a:r>
                        <a:rPr lang="en-US" sz="1400" b="1" baseline="0" dirty="0"/>
                        <a:t> distinguishes situations</a:t>
                      </a:r>
                      <a:endParaRPr lang="en-US" sz="1400" b="1" dirty="0"/>
                    </a:p>
                  </a:txBody>
                  <a:tcPr marL="51195" marR="51195" marT="25712" marB="25712">
                    <a:solidFill>
                      <a:schemeClr val="accent6">
                        <a:lumMod val="20000"/>
                        <a:lumOff val="80000"/>
                      </a:schemeClr>
                    </a:solidFill>
                  </a:tcPr>
                </a:tc>
                <a:extLst>
                  <a:ext uri="{0D108BD9-81ED-4DB2-BD59-A6C34878D82A}">
                    <a16:rowId xmlns:a16="http://schemas.microsoft.com/office/drawing/2014/main" val="673679208"/>
                  </a:ext>
                </a:extLst>
              </a:tr>
            </a:tbl>
          </a:graphicData>
        </a:graphic>
      </p:graphicFrame>
      <p:sp>
        <p:nvSpPr>
          <p:cNvPr id="117785" name="Title 2"/>
          <p:cNvSpPr>
            <a:spLocks noGrp="1"/>
          </p:cNvSpPr>
          <p:nvPr>
            <p:ph type="title"/>
          </p:nvPr>
        </p:nvSpPr>
        <p:spPr/>
        <p:txBody>
          <a:bodyPr>
            <a:normAutofit/>
          </a:bodyPr>
          <a:lstStyle/>
          <a:p>
            <a:r>
              <a:rPr lang="en-US" altLang="en-US" sz="2850" dirty="0"/>
              <a:t>Dreyfus Developmental Model Stages</a:t>
            </a:r>
          </a:p>
        </p:txBody>
      </p:sp>
    </p:spTree>
    <p:extLst>
      <p:ext uri="{BB962C8B-B14F-4D97-AF65-F5344CB8AC3E}">
        <p14:creationId xmlns:p14="http://schemas.microsoft.com/office/powerpoint/2010/main" val="12634448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ChangeArrowheads="1"/>
          </p:cNvSpPr>
          <p:nvPr>
            <p:ph type="title" idx="4294967295"/>
          </p:nvPr>
        </p:nvSpPr>
        <p:spPr>
          <a:xfrm>
            <a:off x="1887538" y="1231902"/>
            <a:ext cx="8780462" cy="625475"/>
          </a:xfrm>
        </p:spPr>
        <p:txBody>
          <a:bodyPr>
            <a:noAutofit/>
          </a:bodyPr>
          <a:lstStyle/>
          <a:p>
            <a:pPr algn="ctr"/>
            <a:r>
              <a:rPr lang="en-US" altLang="en-US" sz="2550" dirty="0"/>
              <a:t>Milestones Guiding: Professional Development</a:t>
            </a:r>
            <a:endParaRPr lang="en-US" altLang="en-US" sz="2550" dirty="0">
              <a:latin typeface="Arial Black" panose="020B0A04020102020204" pitchFamily="34" charset="0"/>
            </a:endParaRPr>
          </a:p>
        </p:txBody>
      </p:sp>
      <p:sp>
        <p:nvSpPr>
          <p:cNvPr id="38916" name="Line 4"/>
          <p:cNvSpPr>
            <a:spLocks noChangeShapeType="1"/>
          </p:cNvSpPr>
          <p:nvPr/>
        </p:nvSpPr>
        <p:spPr bwMode="auto">
          <a:xfrm flipV="1">
            <a:off x="3244457" y="4768459"/>
            <a:ext cx="4721909" cy="25325"/>
          </a:xfrm>
          <a:prstGeom prst="line">
            <a:avLst/>
          </a:prstGeom>
          <a:noFill/>
          <a:ln w="57150">
            <a:solidFill>
              <a:srgbClr val="00274E"/>
            </a:solidFill>
            <a:round/>
            <a:headEnd/>
            <a:tailEnd/>
          </a:ln>
          <a:effectLs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292934"/>
              </a:solidFill>
              <a:effectLst/>
              <a:uLnTx/>
              <a:uFillTx/>
              <a:latin typeface="Arial" charset="0"/>
              <a:ea typeface="ＭＳ Ｐゴシック" charset="0"/>
              <a:cs typeface="Arial" charset="0"/>
            </a:endParaRPr>
          </a:p>
        </p:txBody>
      </p:sp>
      <p:sp>
        <p:nvSpPr>
          <p:cNvPr id="38917" name="Line 5"/>
          <p:cNvSpPr>
            <a:spLocks noChangeShapeType="1"/>
          </p:cNvSpPr>
          <p:nvPr/>
        </p:nvSpPr>
        <p:spPr bwMode="auto">
          <a:xfrm flipH="1" flipV="1">
            <a:off x="3266212" y="2288489"/>
            <a:ext cx="4439" cy="2483646"/>
          </a:xfrm>
          <a:prstGeom prst="line">
            <a:avLst/>
          </a:prstGeom>
          <a:noFill/>
          <a:ln w="57150">
            <a:solidFill>
              <a:srgbClr val="003264"/>
            </a:solidFill>
            <a:round/>
            <a:headEnd/>
            <a:tailEnd/>
          </a:ln>
          <a:effectLs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292934"/>
              </a:solidFill>
              <a:effectLst/>
              <a:uLnTx/>
              <a:uFillTx/>
              <a:latin typeface="Arial" charset="0"/>
              <a:ea typeface="ＭＳ Ｐゴシック" charset="0"/>
              <a:cs typeface="Arial" charset="0"/>
            </a:endParaRPr>
          </a:p>
        </p:txBody>
      </p:sp>
      <p:sp>
        <p:nvSpPr>
          <p:cNvPr id="122886" name="Text Box 6"/>
          <p:cNvSpPr txBox="1">
            <a:spLocks noChangeArrowheads="1"/>
          </p:cNvSpPr>
          <p:nvPr/>
        </p:nvSpPr>
        <p:spPr bwMode="auto">
          <a:xfrm>
            <a:off x="5481078" y="4856581"/>
            <a:ext cx="2400300" cy="30008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lr>
                <a:srgbClr val="FF0000"/>
              </a:buClr>
              <a:buChar char="•"/>
              <a:defRPr sz="2800">
                <a:solidFill>
                  <a:schemeClr val="tx1"/>
                </a:solidFill>
                <a:latin typeface="Arial" panose="020B0604020202020204" pitchFamily="34" charset="0"/>
              </a:defRPr>
            </a:lvl1pPr>
            <a:lvl2pPr marL="742950" indent="-285750">
              <a:spcBef>
                <a:spcPct val="20000"/>
              </a:spcBef>
              <a:buClr>
                <a:schemeClr val="accent2"/>
              </a:buClr>
              <a:buChar char="•"/>
              <a:defRPr sz="2400">
                <a:solidFill>
                  <a:schemeClr val="tx1"/>
                </a:solidFill>
                <a:latin typeface="Arial" panose="020B0604020202020204" pitchFamily="34" charset="0"/>
              </a:defRPr>
            </a:lvl2pPr>
            <a:lvl3pPr marL="1143000" indent="-228600">
              <a:spcBef>
                <a:spcPct val="20000"/>
              </a:spcBef>
              <a:buClr>
                <a:srgbClr val="99CCFF"/>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altLang="en-US" sz="1350" b="1" i="0" u="none" strike="noStrike" kern="1200" cap="none" spc="0" normalizeH="0" baseline="0" noProof="0" dirty="0">
                <a:ln>
                  <a:noFill/>
                </a:ln>
                <a:solidFill>
                  <a:srgbClr val="003264"/>
                </a:solidFill>
                <a:effectLst/>
                <a:uLnTx/>
                <a:uFillTx/>
                <a:latin typeface="Arial" panose="020B0604020202020204" pitchFamily="34" charset="0"/>
                <a:ea typeface="MS PGothic" panose="020B0600070205080204" pitchFamily="34" charset="-128"/>
                <a:cs typeface="+mn-cs"/>
              </a:rPr>
              <a:t>Time, Practice, Experience</a:t>
            </a:r>
          </a:p>
        </p:txBody>
      </p:sp>
      <p:sp>
        <p:nvSpPr>
          <p:cNvPr id="38919" name="Text Box 7"/>
          <p:cNvSpPr txBox="1">
            <a:spLocks noChangeArrowheads="1"/>
          </p:cNvSpPr>
          <p:nvPr/>
        </p:nvSpPr>
        <p:spPr bwMode="auto">
          <a:xfrm>
            <a:off x="4124325" y="4071941"/>
            <a:ext cx="1028700" cy="170175"/>
          </a:xfrm>
          <a:prstGeom prst="rect">
            <a:avLst/>
          </a:prstGeom>
          <a:noFill/>
          <a:ln>
            <a:noFill/>
          </a:ln>
          <a:effectLst/>
          <a:extLst/>
        </p:spPr>
        <p:txBody>
          <a:bodyPr>
            <a:spAutoFit/>
          </a:bodyPr>
          <a:lstStyle>
            <a:lvl1pPr>
              <a:defRPr sz="2800">
                <a:solidFill>
                  <a:schemeClr val="tx1"/>
                </a:solidFill>
                <a:latin typeface="Arial" charset="0"/>
                <a:ea typeface="ＭＳ Ｐゴシック" charset="0"/>
              </a:defRPr>
            </a:lvl1pPr>
            <a:lvl2pPr>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pPr marL="0" marR="0" lvl="0" indent="0" algn="ctr" defTabSz="457200" rtl="0" eaLnBrk="1" fontAlgn="auto" latinLnBrk="0" hangingPunct="1">
              <a:lnSpc>
                <a:spcPct val="100000"/>
              </a:lnSpc>
              <a:spcBef>
                <a:spcPct val="50000"/>
              </a:spcBef>
              <a:spcAft>
                <a:spcPts val="0"/>
              </a:spcAft>
              <a:buClrTx/>
              <a:buSzTx/>
              <a:buFontTx/>
              <a:buNone/>
              <a:tabLst/>
              <a:defRPr/>
            </a:pPr>
            <a:endParaRPr kumimoji="0" lang="en-US" sz="506" b="0" i="0" u="none" strike="noStrike" kern="1200" cap="none" spc="0" normalizeH="0" baseline="0" noProof="0">
              <a:ln>
                <a:noFill/>
              </a:ln>
              <a:solidFill>
                <a:srgbClr val="D2533C"/>
              </a:solidFill>
              <a:effectLst/>
              <a:uLnTx/>
              <a:uFillTx/>
              <a:latin typeface="Arial" charset="0"/>
              <a:ea typeface="MS PGothic" charset="0"/>
              <a:cs typeface="Arial" charset="0"/>
            </a:endParaRPr>
          </a:p>
        </p:txBody>
      </p:sp>
      <p:sp>
        <p:nvSpPr>
          <p:cNvPr id="38920" name="Text Box 8"/>
          <p:cNvSpPr txBox="1">
            <a:spLocks noChangeArrowheads="1"/>
          </p:cNvSpPr>
          <p:nvPr/>
        </p:nvSpPr>
        <p:spPr bwMode="auto">
          <a:xfrm>
            <a:off x="4769910" y="4369949"/>
            <a:ext cx="774572" cy="323165"/>
          </a:xfrm>
          <a:prstGeom prst="rect">
            <a:avLst/>
          </a:prstGeom>
          <a:noFill/>
          <a:ln>
            <a:noFill/>
          </a:ln>
          <a:effectLst/>
          <a:extLst/>
        </p:spPr>
        <p:txBody>
          <a:bodyPr wrap="none">
            <a:spAutoFit/>
          </a:bodyPr>
          <a:lstStyle>
            <a:lvl1pPr>
              <a:defRPr sz="2800">
                <a:solidFill>
                  <a:schemeClr val="tx1"/>
                </a:solidFill>
                <a:latin typeface="Arial" charset="0"/>
                <a:ea typeface="ＭＳ Ｐゴシック" charset="0"/>
              </a:defRPr>
            </a:lvl1pPr>
            <a:lvl2pPr>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003264"/>
                </a:solidFill>
                <a:effectLst/>
                <a:uLnTx/>
                <a:uFillTx/>
                <a:latin typeface="Arial" charset="0"/>
                <a:ea typeface="MS PGothic" charset="0"/>
                <a:cs typeface="Arial" charset="0"/>
              </a:rPr>
              <a:t>Novice</a:t>
            </a:r>
          </a:p>
        </p:txBody>
      </p:sp>
      <p:sp>
        <p:nvSpPr>
          <p:cNvPr id="38921" name="Text Box 9"/>
          <p:cNvSpPr txBox="1">
            <a:spLocks noChangeArrowheads="1"/>
          </p:cNvSpPr>
          <p:nvPr/>
        </p:nvSpPr>
        <p:spPr bwMode="auto">
          <a:xfrm>
            <a:off x="5584274" y="4036749"/>
            <a:ext cx="1871423" cy="323165"/>
          </a:xfrm>
          <a:prstGeom prst="rect">
            <a:avLst/>
          </a:prstGeom>
          <a:noFill/>
          <a:ln>
            <a:noFill/>
          </a:ln>
          <a:effectLst/>
          <a:extLst/>
        </p:spPr>
        <p:txBody>
          <a:bodyPr wrap="square">
            <a:spAutoFit/>
          </a:bodyPr>
          <a:lstStyle>
            <a:lvl1pPr>
              <a:defRPr sz="2800">
                <a:solidFill>
                  <a:schemeClr val="tx1"/>
                </a:solidFill>
                <a:latin typeface="Arial" charset="0"/>
                <a:ea typeface="ＭＳ Ｐゴシック" charset="0"/>
              </a:defRPr>
            </a:lvl1pPr>
            <a:lvl2pPr>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003264"/>
                </a:solidFill>
                <a:effectLst/>
                <a:uLnTx/>
                <a:uFillTx/>
                <a:latin typeface="Arial" charset="0"/>
                <a:ea typeface="MS PGothic" charset="0"/>
                <a:cs typeface="Arial" charset="0"/>
              </a:rPr>
              <a:t>Advanced Beginner</a:t>
            </a:r>
          </a:p>
        </p:txBody>
      </p:sp>
      <p:sp>
        <p:nvSpPr>
          <p:cNvPr id="38922" name="Text Box 10"/>
          <p:cNvSpPr txBox="1">
            <a:spLocks noChangeArrowheads="1"/>
          </p:cNvSpPr>
          <p:nvPr/>
        </p:nvSpPr>
        <p:spPr bwMode="auto">
          <a:xfrm>
            <a:off x="5969804" y="3469484"/>
            <a:ext cx="1127233" cy="323165"/>
          </a:xfrm>
          <a:prstGeom prst="rect">
            <a:avLst/>
          </a:prstGeom>
          <a:noFill/>
          <a:ln>
            <a:noFill/>
          </a:ln>
          <a:effectLst/>
          <a:extLst/>
        </p:spPr>
        <p:txBody>
          <a:bodyPr wrap="none">
            <a:spAutoFit/>
          </a:bodyPr>
          <a:lstStyle>
            <a:lvl1pPr>
              <a:defRPr sz="2800">
                <a:solidFill>
                  <a:schemeClr val="tx1"/>
                </a:solidFill>
                <a:latin typeface="Arial" charset="0"/>
                <a:ea typeface="ＭＳ Ｐゴシック" charset="0"/>
              </a:defRPr>
            </a:lvl1pPr>
            <a:lvl2pPr>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003264"/>
                </a:solidFill>
                <a:effectLst/>
                <a:uLnTx/>
                <a:uFillTx/>
                <a:latin typeface="Arial" charset="0"/>
                <a:ea typeface="MS PGothic" charset="0"/>
                <a:cs typeface="Arial" charset="0"/>
              </a:rPr>
              <a:t>Competent</a:t>
            </a:r>
          </a:p>
        </p:txBody>
      </p:sp>
      <p:sp>
        <p:nvSpPr>
          <p:cNvPr id="38923" name="Text Box 11"/>
          <p:cNvSpPr txBox="1">
            <a:spLocks noChangeArrowheads="1"/>
          </p:cNvSpPr>
          <p:nvPr/>
        </p:nvSpPr>
        <p:spPr bwMode="auto">
          <a:xfrm>
            <a:off x="6367691" y="3164652"/>
            <a:ext cx="987771" cy="323165"/>
          </a:xfrm>
          <a:prstGeom prst="rect">
            <a:avLst/>
          </a:prstGeom>
          <a:noFill/>
          <a:ln>
            <a:noFill/>
          </a:ln>
          <a:effectLst/>
          <a:extLst/>
        </p:spPr>
        <p:txBody>
          <a:bodyPr wrap="none">
            <a:spAutoFit/>
          </a:bodyPr>
          <a:lstStyle>
            <a:lvl1pPr>
              <a:defRPr sz="2800">
                <a:solidFill>
                  <a:schemeClr val="tx1"/>
                </a:solidFill>
                <a:latin typeface="Arial" charset="0"/>
                <a:ea typeface="ＭＳ Ｐゴシック" charset="0"/>
              </a:defRPr>
            </a:lvl1pPr>
            <a:lvl2pPr>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003264"/>
                </a:solidFill>
                <a:effectLst/>
                <a:uLnTx/>
                <a:uFillTx/>
                <a:latin typeface="Arial" charset="0"/>
                <a:ea typeface="MS PGothic" charset="0"/>
                <a:cs typeface="Arial" charset="0"/>
              </a:rPr>
              <a:t>Proficient</a:t>
            </a:r>
          </a:p>
        </p:txBody>
      </p:sp>
      <p:sp>
        <p:nvSpPr>
          <p:cNvPr id="38924" name="Text Box 12"/>
          <p:cNvSpPr txBox="1">
            <a:spLocks noChangeArrowheads="1"/>
          </p:cNvSpPr>
          <p:nvPr/>
        </p:nvSpPr>
        <p:spPr bwMode="auto">
          <a:xfrm>
            <a:off x="8104164" y="2639615"/>
            <a:ext cx="793807" cy="553998"/>
          </a:xfrm>
          <a:prstGeom prst="rect">
            <a:avLst/>
          </a:prstGeom>
          <a:noFill/>
          <a:ln>
            <a:noFill/>
          </a:ln>
          <a:effectLst/>
          <a:extLst/>
        </p:spPr>
        <p:txBody>
          <a:bodyPr wrap="none">
            <a:spAutoFit/>
          </a:bodyPr>
          <a:lstStyle>
            <a:lvl1pPr>
              <a:defRPr sz="2800">
                <a:solidFill>
                  <a:schemeClr val="tx1"/>
                </a:solidFill>
                <a:latin typeface="Arial" charset="0"/>
                <a:ea typeface="ＭＳ Ｐゴシック" charset="0"/>
              </a:defRPr>
            </a:lvl1pPr>
            <a:lvl2pPr>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003264"/>
                </a:solidFill>
                <a:effectLst/>
                <a:uLnTx/>
                <a:uFillTx/>
                <a:latin typeface="Arial" charset="0"/>
                <a:ea typeface="MS PGothic" charset="0"/>
                <a:cs typeface="Arial" charset="0"/>
              </a:rPr>
              <a:t>Expert/</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003264"/>
                </a:solidFill>
                <a:effectLst/>
                <a:uLnTx/>
                <a:uFillTx/>
                <a:latin typeface="Arial" charset="0"/>
                <a:ea typeface="MS PGothic" charset="0"/>
                <a:cs typeface="Arial" charset="0"/>
              </a:rPr>
              <a:t>Master</a:t>
            </a:r>
          </a:p>
        </p:txBody>
      </p:sp>
      <p:sp>
        <p:nvSpPr>
          <p:cNvPr id="38925" name="Oval 14"/>
          <p:cNvSpPr>
            <a:spLocks noChangeArrowheads="1"/>
          </p:cNvSpPr>
          <p:nvPr/>
        </p:nvSpPr>
        <p:spPr bwMode="auto">
          <a:xfrm>
            <a:off x="4531522" y="4369947"/>
            <a:ext cx="214313" cy="128588"/>
          </a:xfrm>
          <a:prstGeom prst="ellipse">
            <a:avLst/>
          </a:prstGeom>
          <a:solidFill>
            <a:srgbClr val="CCFFCC"/>
          </a:solidFill>
          <a:ln w="9525">
            <a:solidFill>
              <a:schemeClr val="hlink"/>
            </a:solidFill>
            <a:round/>
            <a:headEnd/>
            <a:tailEnd/>
          </a:ln>
          <a:effectLst/>
          <a:extLst/>
        </p:spPr>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292934"/>
              </a:solidFill>
              <a:effectLst/>
              <a:uLnTx/>
              <a:uFillTx/>
              <a:latin typeface="Arial" charset="0"/>
              <a:ea typeface="MS PGothic" charset="0"/>
              <a:cs typeface="Arial" charset="0"/>
            </a:endParaRPr>
          </a:p>
        </p:txBody>
      </p:sp>
      <p:sp>
        <p:nvSpPr>
          <p:cNvPr id="38926" name="Oval 15"/>
          <p:cNvSpPr>
            <a:spLocks noChangeArrowheads="1"/>
          </p:cNvSpPr>
          <p:nvPr/>
        </p:nvSpPr>
        <p:spPr bwMode="auto">
          <a:xfrm>
            <a:off x="6819903" y="2911078"/>
            <a:ext cx="214313" cy="128588"/>
          </a:xfrm>
          <a:prstGeom prst="ellipse">
            <a:avLst/>
          </a:prstGeom>
          <a:solidFill>
            <a:srgbClr val="CCFFFF"/>
          </a:solidFill>
          <a:ln w="9525">
            <a:solidFill>
              <a:schemeClr val="hlink"/>
            </a:solidFill>
            <a:round/>
            <a:headEnd/>
            <a:tailEnd/>
          </a:ln>
          <a:effectLst/>
          <a:extLst/>
        </p:spPr>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292934"/>
              </a:solidFill>
              <a:effectLst/>
              <a:uLnTx/>
              <a:uFillTx/>
              <a:latin typeface="Arial" charset="0"/>
              <a:ea typeface="MS PGothic" charset="0"/>
              <a:cs typeface="Arial" charset="0"/>
            </a:endParaRPr>
          </a:p>
        </p:txBody>
      </p:sp>
      <p:sp>
        <p:nvSpPr>
          <p:cNvPr id="38927" name="Oval 16"/>
          <p:cNvSpPr>
            <a:spLocks noChangeArrowheads="1"/>
          </p:cNvSpPr>
          <p:nvPr/>
        </p:nvSpPr>
        <p:spPr bwMode="auto">
          <a:xfrm>
            <a:off x="6151422" y="3177778"/>
            <a:ext cx="214313" cy="128588"/>
          </a:xfrm>
          <a:prstGeom prst="ellipse">
            <a:avLst/>
          </a:prstGeom>
          <a:solidFill>
            <a:srgbClr val="CCFFFF"/>
          </a:solidFill>
          <a:ln w="9525">
            <a:solidFill>
              <a:schemeClr val="hlink"/>
            </a:solidFill>
            <a:round/>
            <a:headEnd/>
            <a:tailEnd/>
          </a:ln>
          <a:effectLst/>
          <a:extLst/>
        </p:spPr>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292934"/>
              </a:solidFill>
              <a:effectLst/>
              <a:uLnTx/>
              <a:uFillTx/>
              <a:latin typeface="Arial" charset="0"/>
              <a:ea typeface="MS PGothic" charset="0"/>
              <a:cs typeface="Arial" charset="0"/>
            </a:endParaRPr>
          </a:p>
        </p:txBody>
      </p:sp>
      <p:sp>
        <p:nvSpPr>
          <p:cNvPr id="38928" name="Oval 17"/>
          <p:cNvSpPr>
            <a:spLocks noChangeArrowheads="1"/>
          </p:cNvSpPr>
          <p:nvPr/>
        </p:nvSpPr>
        <p:spPr bwMode="auto">
          <a:xfrm>
            <a:off x="5768820" y="3586516"/>
            <a:ext cx="214313" cy="128588"/>
          </a:xfrm>
          <a:prstGeom prst="ellipse">
            <a:avLst/>
          </a:prstGeom>
          <a:solidFill>
            <a:srgbClr val="CCFFFF"/>
          </a:solidFill>
          <a:ln w="9525">
            <a:solidFill>
              <a:schemeClr val="hlink"/>
            </a:solidFill>
            <a:round/>
            <a:headEnd/>
            <a:tailEnd/>
          </a:ln>
          <a:effectLst/>
          <a:extLst/>
        </p:spPr>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292934"/>
              </a:solidFill>
              <a:effectLst/>
              <a:uLnTx/>
              <a:uFillTx/>
              <a:latin typeface="Arial" charset="0"/>
              <a:ea typeface="MS PGothic" charset="0"/>
              <a:cs typeface="Arial" charset="0"/>
            </a:endParaRPr>
          </a:p>
        </p:txBody>
      </p:sp>
      <p:sp>
        <p:nvSpPr>
          <p:cNvPr id="38929" name="Oval 18"/>
          <p:cNvSpPr>
            <a:spLocks noChangeArrowheads="1"/>
          </p:cNvSpPr>
          <p:nvPr/>
        </p:nvSpPr>
        <p:spPr bwMode="auto">
          <a:xfrm>
            <a:off x="5443933" y="4007644"/>
            <a:ext cx="214313" cy="128588"/>
          </a:xfrm>
          <a:prstGeom prst="ellipse">
            <a:avLst/>
          </a:prstGeom>
          <a:solidFill>
            <a:srgbClr val="CCFFFF"/>
          </a:solidFill>
          <a:ln w="9525">
            <a:solidFill>
              <a:schemeClr val="hlink"/>
            </a:solidFill>
            <a:round/>
            <a:headEnd/>
            <a:tailEnd/>
          </a:ln>
          <a:effectLst/>
          <a:extLst/>
        </p:spPr>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292934"/>
              </a:solidFill>
              <a:effectLst/>
              <a:uLnTx/>
              <a:uFillTx/>
              <a:latin typeface="Arial" charset="0"/>
              <a:ea typeface="MS PGothic" charset="0"/>
              <a:cs typeface="Arial" charset="0"/>
            </a:endParaRPr>
          </a:p>
        </p:txBody>
      </p:sp>
      <p:sp>
        <p:nvSpPr>
          <p:cNvPr id="122903" name="TextBox 38"/>
          <p:cNvSpPr txBox="1">
            <a:spLocks noChangeArrowheads="1"/>
          </p:cNvSpPr>
          <p:nvPr/>
        </p:nvSpPr>
        <p:spPr bwMode="auto">
          <a:xfrm>
            <a:off x="3313775" y="1836762"/>
            <a:ext cx="1409375" cy="34624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Clr>
                <a:srgbClr val="FF0000"/>
              </a:buClr>
              <a:buChar char="•"/>
              <a:defRPr sz="2800">
                <a:solidFill>
                  <a:schemeClr val="tx1"/>
                </a:solidFill>
                <a:latin typeface="Arial" panose="020B0604020202020204" pitchFamily="34" charset="0"/>
              </a:defRPr>
            </a:lvl1pPr>
            <a:lvl2pPr marL="742950" indent="-285750">
              <a:spcBef>
                <a:spcPct val="20000"/>
              </a:spcBef>
              <a:buClr>
                <a:schemeClr val="accent2"/>
              </a:buClr>
              <a:buChar char="•"/>
              <a:defRPr sz="2400">
                <a:solidFill>
                  <a:schemeClr val="tx1"/>
                </a:solidFill>
                <a:latin typeface="Arial" panose="020B0604020202020204" pitchFamily="34" charset="0"/>
              </a:defRPr>
            </a:lvl2pPr>
            <a:lvl3pPr marL="1143000" indent="-228600">
              <a:spcBef>
                <a:spcPct val="20000"/>
              </a:spcBef>
              <a:buClr>
                <a:srgbClr val="99CCFF"/>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altLang="en-US" sz="1650" b="1" i="0" u="none" strike="noStrike" kern="1200" cap="none" spc="0" normalizeH="0" baseline="0" noProof="0" dirty="0">
                <a:ln>
                  <a:noFill/>
                </a:ln>
                <a:solidFill>
                  <a:srgbClr val="93A299"/>
                </a:solidFill>
                <a:effectLst/>
                <a:uLnTx/>
                <a:uFillTx/>
                <a:latin typeface="Arial" panose="020B0604020202020204" pitchFamily="34" charset="0"/>
                <a:ea typeface="MS PGothic" panose="020B0600070205080204" pitchFamily="34" charset="-128"/>
                <a:cs typeface="+mn-cs"/>
              </a:rPr>
              <a:t>Curriculum</a:t>
            </a:r>
          </a:p>
        </p:txBody>
      </p:sp>
      <p:sp>
        <p:nvSpPr>
          <p:cNvPr id="122913" name="TextBox 40"/>
          <p:cNvSpPr txBox="1">
            <a:spLocks noChangeArrowheads="1"/>
          </p:cNvSpPr>
          <p:nvPr/>
        </p:nvSpPr>
        <p:spPr bwMode="auto">
          <a:xfrm>
            <a:off x="7756923" y="3593022"/>
            <a:ext cx="2293456" cy="8540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Clr>
                <a:srgbClr val="FF0000"/>
              </a:buClr>
              <a:buChar char="•"/>
              <a:defRPr sz="2800">
                <a:solidFill>
                  <a:schemeClr val="tx1"/>
                </a:solidFill>
                <a:latin typeface="Arial" panose="020B0604020202020204" pitchFamily="34" charset="0"/>
              </a:defRPr>
            </a:lvl1pPr>
            <a:lvl2pPr marL="742950" indent="-285750">
              <a:spcBef>
                <a:spcPct val="20000"/>
              </a:spcBef>
              <a:buClr>
                <a:schemeClr val="accent2"/>
              </a:buClr>
              <a:buChar char="•"/>
              <a:defRPr sz="2400">
                <a:solidFill>
                  <a:schemeClr val="tx1"/>
                </a:solidFill>
                <a:latin typeface="Arial" panose="020B0604020202020204" pitchFamily="34" charset="0"/>
              </a:defRPr>
            </a:lvl2pPr>
            <a:lvl3pPr marL="1143000" indent="-228600">
              <a:spcBef>
                <a:spcPct val="20000"/>
              </a:spcBef>
              <a:buClr>
                <a:srgbClr val="99CCFF"/>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altLang="en-US" sz="1650" b="1" i="1" u="none" strike="noStrike" kern="1200" cap="none" spc="0" normalizeH="0" baseline="0" noProof="0" dirty="0">
                <a:ln>
                  <a:noFill/>
                </a:ln>
                <a:solidFill>
                  <a:srgbClr val="292934"/>
                </a:solidFill>
                <a:effectLst/>
                <a:uLnTx/>
                <a:uFillTx/>
                <a:latin typeface="Arial" panose="020B0604020202020204" pitchFamily="34" charset="0"/>
                <a:ea typeface="MS PGothic" panose="020B0600070205080204" pitchFamily="34" charset="-128"/>
                <a:cs typeface="+mn-cs"/>
              </a:rPr>
              <a:t>Development is a </a:t>
            </a:r>
          </a:p>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altLang="en-US" sz="1650" b="1" i="1" u="none" strike="noStrike" kern="1200" cap="none" spc="0" normalizeH="0" baseline="0" noProof="0" dirty="0">
                <a:ln>
                  <a:noFill/>
                </a:ln>
                <a:solidFill>
                  <a:srgbClr val="292934"/>
                </a:solidFill>
                <a:effectLst/>
                <a:uLnTx/>
                <a:uFillTx/>
                <a:latin typeface="Arial" panose="020B0604020202020204" pitchFamily="34" charset="0"/>
                <a:ea typeface="MS PGothic" panose="020B0600070205080204" pitchFamily="34" charset="-128"/>
                <a:cs typeface="+mn-cs"/>
              </a:rPr>
              <a:t>non-linear phenomenon</a:t>
            </a:r>
          </a:p>
        </p:txBody>
      </p:sp>
      <p:cxnSp>
        <p:nvCxnSpPr>
          <p:cNvPr id="4" name="Curved Connector 3"/>
          <p:cNvCxnSpPr>
            <a:cxnSpLocks noChangeShapeType="1"/>
            <a:stCxn id="24" idx="0"/>
          </p:cNvCxnSpPr>
          <p:nvPr/>
        </p:nvCxnSpPr>
        <p:spPr bwMode="auto">
          <a:xfrm flipV="1">
            <a:off x="3574780" y="2800622"/>
            <a:ext cx="4564766" cy="1749528"/>
          </a:xfrm>
          <a:prstGeom prst="curvedConnector3">
            <a:avLst>
              <a:gd name="adj1" fmla="val 50000"/>
            </a:avLst>
          </a:prstGeom>
          <a:noFill/>
          <a:ln w="25400">
            <a:solidFill>
              <a:schemeClr val="accent1"/>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xmlns="">
                <a:noFill/>
              </a14:hiddenFill>
            </a:ext>
          </a:extLst>
        </p:spPr>
      </p:cxnSp>
      <p:sp>
        <p:nvSpPr>
          <p:cNvPr id="24" name="Freeform 23"/>
          <p:cNvSpPr>
            <a:spLocks/>
          </p:cNvSpPr>
          <p:nvPr/>
        </p:nvSpPr>
        <p:spPr bwMode="auto">
          <a:xfrm>
            <a:off x="3493295" y="2874172"/>
            <a:ext cx="4210050" cy="1689497"/>
          </a:xfrm>
          <a:custGeom>
            <a:avLst/>
            <a:gdLst>
              <a:gd name="T0" fmla="*/ 127590 w 6592186"/>
              <a:gd name="T1" fmla="*/ 2636875 h 2658140"/>
              <a:gd name="T2" fmla="*/ 212651 w 6592186"/>
              <a:gd name="T3" fmla="*/ 2604977 h 2658140"/>
              <a:gd name="T4" fmla="*/ 340241 w 6592186"/>
              <a:gd name="T5" fmla="*/ 2583712 h 2658140"/>
              <a:gd name="T6" fmla="*/ 457200 w 6592186"/>
              <a:gd name="T7" fmla="*/ 2551814 h 2658140"/>
              <a:gd name="T8" fmla="*/ 584790 w 6592186"/>
              <a:gd name="T9" fmla="*/ 2530549 h 2658140"/>
              <a:gd name="T10" fmla="*/ 839972 w 6592186"/>
              <a:gd name="T11" fmla="*/ 2498651 h 2658140"/>
              <a:gd name="T12" fmla="*/ 1520455 w 6592186"/>
              <a:gd name="T13" fmla="*/ 2466754 h 2658140"/>
              <a:gd name="T14" fmla="*/ 1775637 w 6592186"/>
              <a:gd name="T15" fmla="*/ 2445489 h 2658140"/>
              <a:gd name="T16" fmla="*/ 2169041 w 6592186"/>
              <a:gd name="T17" fmla="*/ 2424223 h 2658140"/>
              <a:gd name="T18" fmla="*/ 2339162 w 6592186"/>
              <a:gd name="T19" fmla="*/ 2371061 h 2658140"/>
              <a:gd name="T20" fmla="*/ 2402958 w 6592186"/>
              <a:gd name="T21" fmla="*/ 2328530 h 2658140"/>
              <a:gd name="T22" fmla="*/ 2509283 w 6592186"/>
              <a:gd name="T23" fmla="*/ 2296633 h 2658140"/>
              <a:gd name="T24" fmla="*/ 2583711 w 6592186"/>
              <a:gd name="T25" fmla="*/ 2200940 h 2658140"/>
              <a:gd name="T26" fmla="*/ 2690037 w 6592186"/>
              <a:gd name="T27" fmla="*/ 2094614 h 2658140"/>
              <a:gd name="T28" fmla="*/ 2732567 w 6592186"/>
              <a:gd name="T29" fmla="*/ 1924493 h 2658140"/>
              <a:gd name="T30" fmla="*/ 2828260 w 6592186"/>
              <a:gd name="T31" fmla="*/ 1796902 h 2658140"/>
              <a:gd name="T32" fmla="*/ 2955851 w 6592186"/>
              <a:gd name="T33" fmla="*/ 1701209 h 2658140"/>
              <a:gd name="T34" fmla="*/ 3051544 w 6592186"/>
              <a:gd name="T35" fmla="*/ 1648047 h 2658140"/>
              <a:gd name="T36" fmla="*/ 3157869 w 6592186"/>
              <a:gd name="T37" fmla="*/ 1605516 h 2658140"/>
              <a:gd name="T38" fmla="*/ 3232297 w 6592186"/>
              <a:gd name="T39" fmla="*/ 1552354 h 2658140"/>
              <a:gd name="T40" fmla="*/ 3296093 w 6592186"/>
              <a:gd name="T41" fmla="*/ 1499191 h 2658140"/>
              <a:gd name="T42" fmla="*/ 3413051 w 6592186"/>
              <a:gd name="T43" fmla="*/ 1414130 h 2658140"/>
              <a:gd name="T44" fmla="*/ 3476846 w 6592186"/>
              <a:gd name="T45" fmla="*/ 1382233 h 2658140"/>
              <a:gd name="T46" fmla="*/ 3593804 w 6592186"/>
              <a:gd name="T47" fmla="*/ 1275907 h 2658140"/>
              <a:gd name="T48" fmla="*/ 3668232 w 6592186"/>
              <a:gd name="T49" fmla="*/ 1137684 h 2658140"/>
              <a:gd name="T50" fmla="*/ 3700130 w 6592186"/>
              <a:gd name="T51" fmla="*/ 1073889 h 2658140"/>
              <a:gd name="T52" fmla="*/ 3742660 w 6592186"/>
              <a:gd name="T53" fmla="*/ 967563 h 2658140"/>
              <a:gd name="T54" fmla="*/ 3795823 w 6592186"/>
              <a:gd name="T55" fmla="*/ 914400 h 2658140"/>
              <a:gd name="T56" fmla="*/ 3848986 w 6592186"/>
              <a:gd name="T57" fmla="*/ 839972 h 2658140"/>
              <a:gd name="T58" fmla="*/ 3902148 w 6592186"/>
              <a:gd name="T59" fmla="*/ 744279 h 2658140"/>
              <a:gd name="T60" fmla="*/ 3987209 w 6592186"/>
              <a:gd name="T61" fmla="*/ 510363 h 2658140"/>
              <a:gd name="T62" fmla="*/ 4093534 w 6592186"/>
              <a:gd name="T63" fmla="*/ 393405 h 2658140"/>
              <a:gd name="T64" fmla="*/ 4210493 w 6592186"/>
              <a:gd name="T65" fmla="*/ 318977 h 2658140"/>
              <a:gd name="T66" fmla="*/ 4348716 w 6592186"/>
              <a:gd name="T67" fmla="*/ 255182 h 2658140"/>
              <a:gd name="T68" fmla="*/ 4508204 w 6592186"/>
              <a:gd name="T69" fmla="*/ 191386 h 2658140"/>
              <a:gd name="T70" fmla="*/ 4593265 w 6592186"/>
              <a:gd name="T71" fmla="*/ 170121 h 2658140"/>
              <a:gd name="T72" fmla="*/ 4742121 w 6592186"/>
              <a:gd name="T73" fmla="*/ 127591 h 2658140"/>
              <a:gd name="T74" fmla="*/ 4933507 w 6592186"/>
              <a:gd name="T75" fmla="*/ 95693 h 2658140"/>
              <a:gd name="T76" fmla="*/ 5071730 w 6592186"/>
              <a:gd name="T77" fmla="*/ 53163 h 2658140"/>
              <a:gd name="T78" fmla="*/ 5295014 w 6592186"/>
              <a:gd name="T79" fmla="*/ 10633 h 2658140"/>
              <a:gd name="T80" fmla="*/ 6145618 w 6592186"/>
              <a:gd name="T81" fmla="*/ 10633 h 2658140"/>
              <a:gd name="T82" fmla="*/ 6294474 w 6592186"/>
              <a:gd name="T83" fmla="*/ 53163 h 2658140"/>
              <a:gd name="T84" fmla="*/ 6411432 w 6592186"/>
              <a:gd name="T85" fmla="*/ 85061 h 2658140"/>
              <a:gd name="T86" fmla="*/ 6592186 w 6592186"/>
              <a:gd name="T87" fmla="*/ 116958 h 2658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592186" h="2658140">
                <a:moveTo>
                  <a:pt x="0" y="2658140"/>
                </a:moveTo>
                <a:cubicBezTo>
                  <a:pt x="9444" y="2657091"/>
                  <a:pt x="99254" y="2653877"/>
                  <a:pt x="127590" y="2636875"/>
                </a:cubicBezTo>
                <a:cubicBezTo>
                  <a:pt x="136186" y="2631717"/>
                  <a:pt x="139469" y="2619129"/>
                  <a:pt x="148855" y="2615609"/>
                </a:cubicBezTo>
                <a:cubicBezTo>
                  <a:pt x="169041" y="2608039"/>
                  <a:pt x="191440" y="2608833"/>
                  <a:pt x="212651" y="2604977"/>
                </a:cubicBezTo>
                <a:cubicBezTo>
                  <a:pt x="230431" y="2601744"/>
                  <a:pt x="247988" y="2597315"/>
                  <a:pt x="265814" y="2594344"/>
                </a:cubicBezTo>
                <a:cubicBezTo>
                  <a:pt x="290534" y="2590224"/>
                  <a:pt x="315584" y="2588195"/>
                  <a:pt x="340241" y="2583712"/>
                </a:cubicBezTo>
                <a:cubicBezTo>
                  <a:pt x="354619" y="2581098"/>
                  <a:pt x="368721" y="2577094"/>
                  <a:pt x="382772" y="2573079"/>
                </a:cubicBezTo>
                <a:cubicBezTo>
                  <a:pt x="422621" y="2561694"/>
                  <a:pt x="411504" y="2560122"/>
                  <a:pt x="457200" y="2551814"/>
                </a:cubicBezTo>
                <a:cubicBezTo>
                  <a:pt x="481857" y="2547331"/>
                  <a:pt x="506908" y="2545302"/>
                  <a:pt x="531628" y="2541182"/>
                </a:cubicBezTo>
                <a:cubicBezTo>
                  <a:pt x="549454" y="2538211"/>
                  <a:pt x="566964" y="2533520"/>
                  <a:pt x="584790" y="2530549"/>
                </a:cubicBezTo>
                <a:cubicBezTo>
                  <a:pt x="609510" y="2526429"/>
                  <a:pt x="634409" y="2523460"/>
                  <a:pt x="659218" y="2519916"/>
                </a:cubicBezTo>
                <a:cubicBezTo>
                  <a:pt x="742724" y="2492083"/>
                  <a:pt x="660341" y="2516614"/>
                  <a:pt x="839972" y="2498651"/>
                </a:cubicBezTo>
                <a:cubicBezTo>
                  <a:pt x="861423" y="2496506"/>
                  <a:pt x="882297" y="2489971"/>
                  <a:pt x="903767" y="2488019"/>
                </a:cubicBezTo>
                <a:cubicBezTo>
                  <a:pt x="1087566" y="2471310"/>
                  <a:pt x="1370687" y="2470320"/>
                  <a:pt x="1520455" y="2466754"/>
                </a:cubicBezTo>
                <a:cubicBezTo>
                  <a:pt x="1577162" y="2463210"/>
                  <a:pt x="1633955" y="2460839"/>
                  <a:pt x="1690576" y="2456121"/>
                </a:cubicBezTo>
                <a:cubicBezTo>
                  <a:pt x="1719052" y="2453748"/>
                  <a:pt x="1747095" y="2446848"/>
                  <a:pt x="1775637" y="2445489"/>
                </a:cubicBezTo>
                <a:cubicBezTo>
                  <a:pt x="1896055" y="2439755"/>
                  <a:pt x="2016642" y="2438400"/>
                  <a:pt x="2137144" y="2434856"/>
                </a:cubicBezTo>
                <a:cubicBezTo>
                  <a:pt x="2147776" y="2431312"/>
                  <a:pt x="2157964" y="2425927"/>
                  <a:pt x="2169041" y="2424223"/>
                </a:cubicBezTo>
                <a:cubicBezTo>
                  <a:pt x="2204246" y="2418807"/>
                  <a:pt x="2241370" y="2424215"/>
                  <a:pt x="2275367" y="2413591"/>
                </a:cubicBezTo>
                <a:cubicBezTo>
                  <a:pt x="2299761" y="2405968"/>
                  <a:pt x="2317897" y="2385238"/>
                  <a:pt x="2339162" y="2371061"/>
                </a:cubicBezTo>
                <a:lnTo>
                  <a:pt x="2371060" y="2349796"/>
                </a:lnTo>
                <a:cubicBezTo>
                  <a:pt x="2381693" y="2342707"/>
                  <a:pt x="2390835" y="2332571"/>
                  <a:pt x="2402958" y="2328530"/>
                </a:cubicBezTo>
                <a:cubicBezTo>
                  <a:pt x="2479435" y="2303038"/>
                  <a:pt x="2383931" y="2333966"/>
                  <a:pt x="2477386" y="2307265"/>
                </a:cubicBezTo>
                <a:cubicBezTo>
                  <a:pt x="2488162" y="2304186"/>
                  <a:pt x="2498651" y="2300177"/>
                  <a:pt x="2509283" y="2296633"/>
                </a:cubicBezTo>
                <a:cubicBezTo>
                  <a:pt x="2611038" y="2194878"/>
                  <a:pt x="2490264" y="2325162"/>
                  <a:pt x="2551814" y="2232837"/>
                </a:cubicBezTo>
                <a:cubicBezTo>
                  <a:pt x="2560155" y="2220326"/>
                  <a:pt x="2574480" y="2212809"/>
                  <a:pt x="2583711" y="2200940"/>
                </a:cubicBezTo>
                <a:cubicBezTo>
                  <a:pt x="2599402" y="2180766"/>
                  <a:pt x="2604976" y="2151321"/>
                  <a:pt x="2626241" y="2137144"/>
                </a:cubicBezTo>
                <a:lnTo>
                  <a:pt x="2690037" y="2094614"/>
                </a:lnTo>
                <a:cubicBezTo>
                  <a:pt x="2697223" y="2051495"/>
                  <a:pt x="2699404" y="2027948"/>
                  <a:pt x="2711302" y="1988289"/>
                </a:cubicBezTo>
                <a:cubicBezTo>
                  <a:pt x="2717743" y="1966819"/>
                  <a:pt x="2720133" y="1943144"/>
                  <a:pt x="2732567" y="1924493"/>
                </a:cubicBezTo>
                <a:cubicBezTo>
                  <a:pt x="2746744" y="1903228"/>
                  <a:pt x="2763667" y="1883557"/>
                  <a:pt x="2775097" y="1860698"/>
                </a:cubicBezTo>
                <a:cubicBezTo>
                  <a:pt x="2802077" y="1806738"/>
                  <a:pt x="2783174" y="1826960"/>
                  <a:pt x="2828260" y="1796902"/>
                </a:cubicBezTo>
                <a:cubicBezTo>
                  <a:pt x="2835348" y="1786270"/>
                  <a:pt x="2839908" y="1773420"/>
                  <a:pt x="2849525" y="1765005"/>
                </a:cubicBezTo>
                <a:cubicBezTo>
                  <a:pt x="2875648" y="1742147"/>
                  <a:pt x="2922004" y="1716252"/>
                  <a:pt x="2955851" y="1701209"/>
                </a:cubicBezTo>
                <a:cubicBezTo>
                  <a:pt x="2973292" y="1693457"/>
                  <a:pt x="2992330" y="1689213"/>
                  <a:pt x="3009014" y="1679944"/>
                </a:cubicBezTo>
                <a:cubicBezTo>
                  <a:pt x="3024505" y="1671338"/>
                  <a:pt x="3036517" y="1657439"/>
                  <a:pt x="3051544" y="1648047"/>
                </a:cubicBezTo>
                <a:cubicBezTo>
                  <a:pt x="3064985" y="1639647"/>
                  <a:pt x="3079358" y="1632669"/>
                  <a:pt x="3094074" y="1626782"/>
                </a:cubicBezTo>
                <a:cubicBezTo>
                  <a:pt x="3114886" y="1618457"/>
                  <a:pt x="3157869" y="1605516"/>
                  <a:pt x="3157869" y="1605516"/>
                </a:cubicBezTo>
                <a:cubicBezTo>
                  <a:pt x="3172046" y="1594884"/>
                  <a:pt x="3185980" y="1583919"/>
                  <a:pt x="3200400" y="1573619"/>
                </a:cubicBezTo>
                <a:cubicBezTo>
                  <a:pt x="3210798" y="1566192"/>
                  <a:pt x="3222480" y="1560535"/>
                  <a:pt x="3232297" y="1552354"/>
                </a:cubicBezTo>
                <a:cubicBezTo>
                  <a:pt x="3243849" y="1542728"/>
                  <a:pt x="3252643" y="1530082"/>
                  <a:pt x="3264195" y="1520456"/>
                </a:cubicBezTo>
                <a:cubicBezTo>
                  <a:pt x="3274012" y="1512275"/>
                  <a:pt x="3285694" y="1506619"/>
                  <a:pt x="3296093" y="1499191"/>
                </a:cubicBezTo>
                <a:cubicBezTo>
                  <a:pt x="3352418" y="1458959"/>
                  <a:pt x="3318757" y="1473914"/>
                  <a:pt x="3370521" y="1456661"/>
                </a:cubicBezTo>
                <a:cubicBezTo>
                  <a:pt x="3384698" y="1442484"/>
                  <a:pt x="3396736" y="1425783"/>
                  <a:pt x="3413051" y="1414130"/>
                </a:cubicBezTo>
                <a:cubicBezTo>
                  <a:pt x="3422171" y="1407616"/>
                  <a:pt x="3434924" y="1408510"/>
                  <a:pt x="3444948" y="1403498"/>
                </a:cubicBezTo>
                <a:cubicBezTo>
                  <a:pt x="3456378" y="1397783"/>
                  <a:pt x="3466213" y="1389321"/>
                  <a:pt x="3476846" y="1382233"/>
                </a:cubicBezTo>
                <a:cubicBezTo>
                  <a:pt x="3483934" y="1371600"/>
                  <a:pt x="3488494" y="1358750"/>
                  <a:pt x="3498111" y="1350335"/>
                </a:cubicBezTo>
                <a:cubicBezTo>
                  <a:pt x="3565856" y="1291058"/>
                  <a:pt x="3548873" y="1330823"/>
                  <a:pt x="3593804" y="1275907"/>
                </a:cubicBezTo>
                <a:cubicBezTo>
                  <a:pt x="3616247" y="1248477"/>
                  <a:pt x="3657600" y="1190847"/>
                  <a:pt x="3657600" y="1190847"/>
                </a:cubicBezTo>
                <a:cubicBezTo>
                  <a:pt x="3661144" y="1173126"/>
                  <a:pt x="3661887" y="1154605"/>
                  <a:pt x="3668232" y="1137684"/>
                </a:cubicBezTo>
                <a:cubicBezTo>
                  <a:pt x="3672719" y="1125719"/>
                  <a:pt x="3683782" y="1117216"/>
                  <a:pt x="3689497" y="1105786"/>
                </a:cubicBezTo>
                <a:cubicBezTo>
                  <a:pt x="3694509" y="1095762"/>
                  <a:pt x="3695118" y="1083913"/>
                  <a:pt x="3700130" y="1073889"/>
                </a:cubicBezTo>
                <a:cubicBezTo>
                  <a:pt x="3705845" y="1062459"/>
                  <a:pt x="3715680" y="1053421"/>
                  <a:pt x="3721395" y="1041991"/>
                </a:cubicBezTo>
                <a:cubicBezTo>
                  <a:pt x="3742091" y="1000599"/>
                  <a:pt x="3722215" y="1015270"/>
                  <a:pt x="3742660" y="967563"/>
                </a:cubicBezTo>
                <a:cubicBezTo>
                  <a:pt x="3747694" y="955817"/>
                  <a:pt x="3754889" y="944701"/>
                  <a:pt x="3763925" y="935665"/>
                </a:cubicBezTo>
                <a:cubicBezTo>
                  <a:pt x="3772961" y="926629"/>
                  <a:pt x="3785190" y="921488"/>
                  <a:pt x="3795823" y="914400"/>
                </a:cubicBezTo>
                <a:cubicBezTo>
                  <a:pt x="3802911" y="900223"/>
                  <a:pt x="3807875" y="884768"/>
                  <a:pt x="3817088" y="871870"/>
                </a:cubicBezTo>
                <a:cubicBezTo>
                  <a:pt x="3825828" y="859634"/>
                  <a:pt x="3840645" y="852483"/>
                  <a:pt x="3848986" y="839972"/>
                </a:cubicBezTo>
                <a:cubicBezTo>
                  <a:pt x="3855203" y="830647"/>
                  <a:pt x="3854175" y="817872"/>
                  <a:pt x="3859618" y="808075"/>
                </a:cubicBezTo>
                <a:cubicBezTo>
                  <a:pt x="3872030" y="785734"/>
                  <a:pt x="3902148" y="744279"/>
                  <a:pt x="3902148" y="744279"/>
                </a:cubicBezTo>
                <a:cubicBezTo>
                  <a:pt x="3923510" y="594750"/>
                  <a:pt x="3897358" y="735925"/>
                  <a:pt x="3934046" y="616689"/>
                </a:cubicBezTo>
                <a:cubicBezTo>
                  <a:pt x="3965484" y="514515"/>
                  <a:pt x="3927900" y="549902"/>
                  <a:pt x="3987209" y="510363"/>
                </a:cubicBezTo>
                <a:cubicBezTo>
                  <a:pt x="3997842" y="492642"/>
                  <a:pt x="4006707" y="473733"/>
                  <a:pt x="4019107" y="457200"/>
                </a:cubicBezTo>
                <a:cubicBezTo>
                  <a:pt x="4042855" y="425536"/>
                  <a:pt x="4063346" y="419281"/>
                  <a:pt x="4093534" y="393405"/>
                </a:cubicBezTo>
                <a:cubicBezTo>
                  <a:pt x="4144218" y="349962"/>
                  <a:pt x="4103071" y="368960"/>
                  <a:pt x="4157330" y="350875"/>
                </a:cubicBezTo>
                <a:cubicBezTo>
                  <a:pt x="4198865" y="309338"/>
                  <a:pt x="4155282" y="346582"/>
                  <a:pt x="4210493" y="318977"/>
                </a:cubicBezTo>
                <a:cubicBezTo>
                  <a:pt x="4283924" y="282262"/>
                  <a:pt x="4196400" y="309210"/>
                  <a:pt x="4284921" y="287079"/>
                </a:cubicBezTo>
                <a:cubicBezTo>
                  <a:pt x="4376333" y="226136"/>
                  <a:pt x="4260675" y="299202"/>
                  <a:pt x="4348716" y="255182"/>
                </a:cubicBezTo>
                <a:cubicBezTo>
                  <a:pt x="4369296" y="244892"/>
                  <a:pt x="4418808" y="209699"/>
                  <a:pt x="4444409" y="202019"/>
                </a:cubicBezTo>
                <a:cubicBezTo>
                  <a:pt x="4465058" y="195824"/>
                  <a:pt x="4487159" y="196063"/>
                  <a:pt x="4508204" y="191386"/>
                </a:cubicBezTo>
                <a:cubicBezTo>
                  <a:pt x="4519145" y="188955"/>
                  <a:pt x="4529229" y="183472"/>
                  <a:pt x="4540102" y="180754"/>
                </a:cubicBezTo>
                <a:cubicBezTo>
                  <a:pt x="4557634" y="176371"/>
                  <a:pt x="4575544" y="173665"/>
                  <a:pt x="4593265" y="170121"/>
                </a:cubicBezTo>
                <a:cubicBezTo>
                  <a:pt x="4661564" y="135971"/>
                  <a:pt x="4611338" y="155873"/>
                  <a:pt x="4699590" y="138223"/>
                </a:cubicBezTo>
                <a:cubicBezTo>
                  <a:pt x="4713919" y="135357"/>
                  <a:pt x="4728070" y="131606"/>
                  <a:pt x="4742121" y="127591"/>
                </a:cubicBezTo>
                <a:cubicBezTo>
                  <a:pt x="4752897" y="124512"/>
                  <a:pt x="4762963" y="118801"/>
                  <a:pt x="4774018" y="116958"/>
                </a:cubicBezTo>
                <a:cubicBezTo>
                  <a:pt x="4944292" y="88579"/>
                  <a:pt x="4802348" y="121925"/>
                  <a:pt x="4933507" y="95693"/>
                </a:cubicBezTo>
                <a:cubicBezTo>
                  <a:pt x="4997208" y="82953"/>
                  <a:pt x="4959002" y="87196"/>
                  <a:pt x="5029200" y="63796"/>
                </a:cubicBezTo>
                <a:cubicBezTo>
                  <a:pt x="5043063" y="59175"/>
                  <a:pt x="5057441" y="56225"/>
                  <a:pt x="5071730" y="53163"/>
                </a:cubicBezTo>
                <a:cubicBezTo>
                  <a:pt x="5107071" y="45590"/>
                  <a:pt x="5142403" y="37840"/>
                  <a:pt x="5178055" y="31898"/>
                </a:cubicBezTo>
                <a:cubicBezTo>
                  <a:pt x="5224201" y="24207"/>
                  <a:pt x="5250449" y="20536"/>
                  <a:pt x="5295014" y="10633"/>
                </a:cubicBezTo>
                <a:cubicBezTo>
                  <a:pt x="5309279" y="7463"/>
                  <a:pt x="5323367" y="3544"/>
                  <a:pt x="5337544" y="0"/>
                </a:cubicBezTo>
                <a:lnTo>
                  <a:pt x="6145618" y="10633"/>
                </a:lnTo>
                <a:cubicBezTo>
                  <a:pt x="6168262" y="11206"/>
                  <a:pt x="6201844" y="37566"/>
                  <a:pt x="6220046" y="42530"/>
                </a:cubicBezTo>
                <a:cubicBezTo>
                  <a:pt x="6244224" y="49124"/>
                  <a:pt x="6269754" y="49043"/>
                  <a:pt x="6294474" y="53163"/>
                </a:cubicBezTo>
                <a:cubicBezTo>
                  <a:pt x="6312300" y="56134"/>
                  <a:pt x="6330202" y="59041"/>
                  <a:pt x="6347637" y="63796"/>
                </a:cubicBezTo>
                <a:cubicBezTo>
                  <a:pt x="6369262" y="69694"/>
                  <a:pt x="6390167" y="77973"/>
                  <a:pt x="6411432" y="85061"/>
                </a:cubicBezTo>
                <a:cubicBezTo>
                  <a:pt x="6422065" y="88605"/>
                  <a:pt x="6432340" y="93495"/>
                  <a:pt x="6443330" y="95693"/>
                </a:cubicBezTo>
                <a:cubicBezTo>
                  <a:pt x="6492333" y="105494"/>
                  <a:pt x="6541926" y="116958"/>
                  <a:pt x="6592186" y="116958"/>
                </a:cubicBezTo>
              </a:path>
            </a:pathLst>
          </a:custGeom>
          <a:noFill/>
          <a:ln w="28575" cap="flat" cmpd="sng">
            <a:solidFill>
              <a:srgbClr val="00B050"/>
            </a:solidFill>
            <a:prstDash val="dashDot"/>
            <a:round/>
            <a:headEnd/>
            <a:tailEnd/>
          </a:ln>
          <a:effectLst>
            <a:outerShdw blurRad="40000" dist="23000" dir="5400000" rotWithShape="0">
              <a:srgbClr val="000000">
                <a:alpha val="34998"/>
              </a:srgbClr>
            </a:outerShdw>
          </a:effectLst>
          <a:extLst>
            <a:ext uri="{909E8E84-426E-40dd-AFC4-6F175D3DCCD1}">
              <a14:hiddenFill xmlns:a14="http://schemas.microsoft.com/office/drawing/2010/main" xmlns="">
                <a:solidFill>
                  <a:srgbClr val="FFFFFF"/>
                </a:solidFill>
              </a14:hiddenFill>
            </a:ext>
          </a:extLst>
        </p:spPr>
        <p:txBody>
          <a:bodyPr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292934"/>
              </a:solidFill>
              <a:effectLst/>
              <a:uLnTx/>
              <a:uFillTx/>
              <a:latin typeface="Arial"/>
              <a:ea typeface="+mn-ea"/>
              <a:cs typeface="+mn-cs"/>
            </a:endParaRPr>
          </a:p>
        </p:txBody>
      </p:sp>
      <p:sp>
        <p:nvSpPr>
          <p:cNvPr id="39" name="Freeform 38"/>
          <p:cNvSpPr/>
          <p:nvPr/>
        </p:nvSpPr>
        <p:spPr>
          <a:xfrm>
            <a:off x="3493295" y="3806484"/>
            <a:ext cx="3047784" cy="774364"/>
          </a:xfrm>
          <a:custGeom>
            <a:avLst/>
            <a:gdLst>
              <a:gd name="connsiteX0" fmla="*/ 14332 w 5330611"/>
              <a:gd name="connsiteY0" fmla="*/ 2083981 h 2083981"/>
              <a:gd name="connsiteX1" fmla="*/ 14332 w 5330611"/>
              <a:gd name="connsiteY1" fmla="*/ 1818167 h 2083981"/>
              <a:gd name="connsiteX2" fmla="*/ 24965 w 5330611"/>
              <a:gd name="connsiteY2" fmla="*/ 1754372 h 2083981"/>
              <a:gd name="connsiteX3" fmla="*/ 46230 w 5330611"/>
              <a:gd name="connsiteY3" fmla="*/ 1690577 h 2083981"/>
              <a:gd name="connsiteX4" fmla="*/ 78128 w 5330611"/>
              <a:gd name="connsiteY4" fmla="*/ 1552353 h 2083981"/>
              <a:gd name="connsiteX5" fmla="*/ 99393 w 5330611"/>
              <a:gd name="connsiteY5" fmla="*/ 1520456 h 2083981"/>
              <a:gd name="connsiteX6" fmla="*/ 173821 w 5330611"/>
              <a:gd name="connsiteY6" fmla="*/ 1499191 h 2083981"/>
              <a:gd name="connsiteX7" fmla="*/ 343942 w 5330611"/>
              <a:gd name="connsiteY7" fmla="*/ 1520456 h 2083981"/>
              <a:gd name="connsiteX8" fmla="*/ 375839 w 5330611"/>
              <a:gd name="connsiteY8" fmla="*/ 1541721 h 2083981"/>
              <a:gd name="connsiteX9" fmla="*/ 429002 w 5330611"/>
              <a:gd name="connsiteY9" fmla="*/ 1594884 h 2083981"/>
              <a:gd name="connsiteX10" fmla="*/ 450267 w 5330611"/>
              <a:gd name="connsiteY10" fmla="*/ 1626781 h 2083981"/>
              <a:gd name="connsiteX11" fmla="*/ 514063 w 5330611"/>
              <a:gd name="connsiteY11" fmla="*/ 1679944 h 2083981"/>
              <a:gd name="connsiteX12" fmla="*/ 535328 w 5330611"/>
              <a:gd name="connsiteY12" fmla="*/ 1711842 h 2083981"/>
              <a:gd name="connsiteX13" fmla="*/ 556593 w 5330611"/>
              <a:gd name="connsiteY13" fmla="*/ 1775637 h 2083981"/>
              <a:gd name="connsiteX14" fmla="*/ 609756 w 5330611"/>
              <a:gd name="connsiteY14" fmla="*/ 1818167 h 2083981"/>
              <a:gd name="connsiteX15" fmla="*/ 652286 w 5330611"/>
              <a:gd name="connsiteY15" fmla="*/ 1860698 h 2083981"/>
              <a:gd name="connsiteX16" fmla="*/ 662918 w 5330611"/>
              <a:gd name="connsiteY16" fmla="*/ 1892595 h 2083981"/>
              <a:gd name="connsiteX17" fmla="*/ 726714 w 5330611"/>
              <a:gd name="connsiteY17" fmla="*/ 1935125 h 2083981"/>
              <a:gd name="connsiteX18" fmla="*/ 779876 w 5330611"/>
              <a:gd name="connsiteY18" fmla="*/ 1967023 h 2083981"/>
              <a:gd name="connsiteX19" fmla="*/ 801142 w 5330611"/>
              <a:gd name="connsiteY19" fmla="*/ 1988288 h 2083981"/>
              <a:gd name="connsiteX20" fmla="*/ 833039 w 5330611"/>
              <a:gd name="connsiteY20" fmla="*/ 1998921 h 2083981"/>
              <a:gd name="connsiteX21" fmla="*/ 896835 w 5330611"/>
              <a:gd name="connsiteY21" fmla="*/ 2041451 h 2083981"/>
              <a:gd name="connsiteX22" fmla="*/ 960630 w 5330611"/>
              <a:gd name="connsiteY22" fmla="*/ 2073349 h 2083981"/>
              <a:gd name="connsiteX23" fmla="*/ 1013793 w 5330611"/>
              <a:gd name="connsiteY23" fmla="*/ 2062716 h 2083981"/>
              <a:gd name="connsiteX24" fmla="*/ 1173281 w 5330611"/>
              <a:gd name="connsiteY24" fmla="*/ 2041451 h 2083981"/>
              <a:gd name="connsiteX25" fmla="*/ 1205179 w 5330611"/>
              <a:gd name="connsiteY25" fmla="*/ 2030818 h 2083981"/>
              <a:gd name="connsiteX26" fmla="*/ 1258342 w 5330611"/>
              <a:gd name="connsiteY26" fmla="*/ 1988288 h 2083981"/>
              <a:gd name="connsiteX27" fmla="*/ 1290239 w 5330611"/>
              <a:gd name="connsiteY27" fmla="*/ 1892595 h 2083981"/>
              <a:gd name="connsiteX28" fmla="*/ 1300872 w 5330611"/>
              <a:gd name="connsiteY28" fmla="*/ 1860698 h 2083981"/>
              <a:gd name="connsiteX29" fmla="*/ 1311504 w 5330611"/>
              <a:gd name="connsiteY29" fmla="*/ 1828800 h 2083981"/>
              <a:gd name="connsiteX30" fmla="*/ 1322137 w 5330611"/>
              <a:gd name="connsiteY30" fmla="*/ 1754372 h 2083981"/>
              <a:gd name="connsiteX31" fmla="*/ 1332769 w 5330611"/>
              <a:gd name="connsiteY31" fmla="*/ 1573618 h 2083981"/>
              <a:gd name="connsiteX32" fmla="*/ 1354035 w 5330611"/>
              <a:gd name="connsiteY32" fmla="*/ 1509823 h 2083981"/>
              <a:gd name="connsiteX33" fmla="*/ 1407197 w 5330611"/>
              <a:gd name="connsiteY33" fmla="*/ 1446028 h 2083981"/>
              <a:gd name="connsiteX34" fmla="*/ 1449728 w 5330611"/>
              <a:gd name="connsiteY34" fmla="*/ 1350335 h 2083981"/>
              <a:gd name="connsiteX35" fmla="*/ 1460360 w 5330611"/>
              <a:gd name="connsiteY35" fmla="*/ 1318437 h 2083981"/>
              <a:gd name="connsiteX36" fmla="*/ 1524156 w 5330611"/>
              <a:gd name="connsiteY36" fmla="*/ 1275907 h 2083981"/>
              <a:gd name="connsiteX37" fmla="*/ 1587951 w 5330611"/>
              <a:gd name="connsiteY37" fmla="*/ 1307805 h 2083981"/>
              <a:gd name="connsiteX38" fmla="*/ 1683644 w 5330611"/>
              <a:gd name="connsiteY38" fmla="*/ 1371600 h 2083981"/>
              <a:gd name="connsiteX39" fmla="*/ 1715542 w 5330611"/>
              <a:gd name="connsiteY39" fmla="*/ 1392865 h 2083981"/>
              <a:gd name="connsiteX40" fmla="*/ 1779337 w 5330611"/>
              <a:gd name="connsiteY40" fmla="*/ 1446028 h 2083981"/>
              <a:gd name="connsiteX41" fmla="*/ 1821867 w 5330611"/>
              <a:gd name="connsiteY41" fmla="*/ 1541721 h 2083981"/>
              <a:gd name="connsiteX42" fmla="*/ 1853765 w 5330611"/>
              <a:gd name="connsiteY42" fmla="*/ 1562986 h 2083981"/>
              <a:gd name="connsiteX43" fmla="*/ 1885663 w 5330611"/>
              <a:gd name="connsiteY43" fmla="*/ 1573618 h 2083981"/>
              <a:gd name="connsiteX44" fmla="*/ 1981356 w 5330611"/>
              <a:gd name="connsiteY44" fmla="*/ 1616149 h 2083981"/>
              <a:gd name="connsiteX45" fmla="*/ 2013253 w 5330611"/>
              <a:gd name="connsiteY45" fmla="*/ 1626781 h 2083981"/>
              <a:gd name="connsiteX46" fmla="*/ 2077049 w 5330611"/>
              <a:gd name="connsiteY46" fmla="*/ 1616149 h 2083981"/>
              <a:gd name="connsiteX47" fmla="*/ 2087681 w 5330611"/>
              <a:gd name="connsiteY47" fmla="*/ 1584251 h 2083981"/>
              <a:gd name="connsiteX48" fmla="*/ 2130211 w 5330611"/>
              <a:gd name="connsiteY48" fmla="*/ 1520456 h 2083981"/>
              <a:gd name="connsiteX49" fmla="*/ 2151476 w 5330611"/>
              <a:gd name="connsiteY49" fmla="*/ 1488558 h 2083981"/>
              <a:gd name="connsiteX50" fmla="*/ 2172742 w 5330611"/>
              <a:gd name="connsiteY50" fmla="*/ 1456660 h 2083981"/>
              <a:gd name="connsiteX51" fmla="*/ 2194007 w 5330611"/>
              <a:gd name="connsiteY51" fmla="*/ 1424763 h 2083981"/>
              <a:gd name="connsiteX52" fmla="*/ 2215272 w 5330611"/>
              <a:gd name="connsiteY52" fmla="*/ 1360967 h 2083981"/>
              <a:gd name="connsiteX53" fmla="*/ 2257802 w 5330611"/>
              <a:gd name="connsiteY53" fmla="*/ 1297172 h 2083981"/>
              <a:gd name="connsiteX54" fmla="*/ 2279067 w 5330611"/>
              <a:gd name="connsiteY54" fmla="*/ 1265274 h 2083981"/>
              <a:gd name="connsiteX55" fmla="*/ 2310965 w 5330611"/>
              <a:gd name="connsiteY55" fmla="*/ 1212111 h 2083981"/>
              <a:gd name="connsiteX56" fmla="*/ 2332230 w 5330611"/>
              <a:gd name="connsiteY56" fmla="*/ 1148316 h 2083981"/>
              <a:gd name="connsiteX57" fmla="*/ 2342863 w 5330611"/>
              <a:gd name="connsiteY57" fmla="*/ 1116418 h 2083981"/>
              <a:gd name="connsiteX58" fmla="*/ 2364128 w 5330611"/>
              <a:gd name="connsiteY58" fmla="*/ 1084521 h 2083981"/>
              <a:gd name="connsiteX59" fmla="*/ 2374760 w 5330611"/>
              <a:gd name="connsiteY59" fmla="*/ 1052623 h 2083981"/>
              <a:gd name="connsiteX60" fmla="*/ 2385393 w 5330611"/>
              <a:gd name="connsiteY60" fmla="*/ 1010093 h 2083981"/>
              <a:gd name="connsiteX61" fmla="*/ 2406658 w 5330611"/>
              <a:gd name="connsiteY61" fmla="*/ 946298 h 2083981"/>
              <a:gd name="connsiteX62" fmla="*/ 2427923 w 5330611"/>
              <a:gd name="connsiteY62" fmla="*/ 776177 h 2083981"/>
              <a:gd name="connsiteX63" fmla="*/ 2449188 w 5330611"/>
              <a:gd name="connsiteY63" fmla="*/ 712381 h 2083981"/>
              <a:gd name="connsiteX64" fmla="*/ 2481086 w 5330611"/>
              <a:gd name="connsiteY64" fmla="*/ 701749 h 2083981"/>
              <a:gd name="connsiteX65" fmla="*/ 2598044 w 5330611"/>
              <a:gd name="connsiteY65" fmla="*/ 723014 h 2083981"/>
              <a:gd name="connsiteX66" fmla="*/ 2629942 w 5330611"/>
              <a:gd name="connsiteY66" fmla="*/ 744279 h 2083981"/>
              <a:gd name="connsiteX67" fmla="*/ 2704369 w 5330611"/>
              <a:gd name="connsiteY67" fmla="*/ 765544 h 2083981"/>
              <a:gd name="connsiteX68" fmla="*/ 2810695 w 5330611"/>
              <a:gd name="connsiteY68" fmla="*/ 808074 h 2083981"/>
              <a:gd name="connsiteX69" fmla="*/ 2874490 w 5330611"/>
              <a:gd name="connsiteY69" fmla="*/ 829339 h 2083981"/>
              <a:gd name="connsiteX70" fmla="*/ 2906388 w 5330611"/>
              <a:gd name="connsiteY70" fmla="*/ 839972 h 2083981"/>
              <a:gd name="connsiteX71" fmla="*/ 2970183 w 5330611"/>
              <a:gd name="connsiteY71" fmla="*/ 882502 h 2083981"/>
              <a:gd name="connsiteX72" fmla="*/ 3065876 w 5330611"/>
              <a:gd name="connsiteY72" fmla="*/ 946298 h 2083981"/>
              <a:gd name="connsiteX73" fmla="*/ 3087142 w 5330611"/>
              <a:gd name="connsiteY73" fmla="*/ 967563 h 2083981"/>
              <a:gd name="connsiteX74" fmla="*/ 3119039 w 5330611"/>
              <a:gd name="connsiteY74" fmla="*/ 978195 h 2083981"/>
              <a:gd name="connsiteX75" fmla="*/ 3150937 w 5330611"/>
              <a:gd name="connsiteY75" fmla="*/ 999460 h 2083981"/>
              <a:gd name="connsiteX76" fmla="*/ 3172202 w 5330611"/>
              <a:gd name="connsiteY76" fmla="*/ 1031358 h 2083981"/>
              <a:gd name="connsiteX77" fmla="*/ 3204100 w 5330611"/>
              <a:gd name="connsiteY77" fmla="*/ 1041991 h 2083981"/>
              <a:gd name="connsiteX78" fmla="*/ 3214732 w 5330611"/>
              <a:gd name="connsiteY78" fmla="*/ 1073888 h 2083981"/>
              <a:gd name="connsiteX79" fmla="*/ 3246630 w 5330611"/>
              <a:gd name="connsiteY79" fmla="*/ 1084521 h 2083981"/>
              <a:gd name="connsiteX80" fmla="*/ 3278528 w 5330611"/>
              <a:gd name="connsiteY80" fmla="*/ 1105786 h 2083981"/>
              <a:gd name="connsiteX81" fmla="*/ 3352956 w 5330611"/>
              <a:gd name="connsiteY81" fmla="*/ 1052623 h 2083981"/>
              <a:gd name="connsiteX82" fmla="*/ 3363588 w 5330611"/>
              <a:gd name="connsiteY82" fmla="*/ 1010093 h 2083981"/>
              <a:gd name="connsiteX83" fmla="*/ 3352956 w 5330611"/>
              <a:gd name="connsiteY83" fmla="*/ 925032 h 2083981"/>
              <a:gd name="connsiteX84" fmla="*/ 3331690 w 5330611"/>
              <a:gd name="connsiteY84" fmla="*/ 861237 h 2083981"/>
              <a:gd name="connsiteX85" fmla="*/ 3310425 w 5330611"/>
              <a:gd name="connsiteY85" fmla="*/ 797442 h 2083981"/>
              <a:gd name="connsiteX86" fmla="*/ 3267895 w 5330611"/>
              <a:gd name="connsiteY86" fmla="*/ 723014 h 2083981"/>
              <a:gd name="connsiteX87" fmla="*/ 3246630 w 5330611"/>
              <a:gd name="connsiteY87" fmla="*/ 648586 h 2083981"/>
              <a:gd name="connsiteX88" fmla="*/ 3257263 w 5330611"/>
              <a:gd name="connsiteY88" fmla="*/ 584791 h 2083981"/>
              <a:gd name="connsiteX89" fmla="*/ 3289160 w 5330611"/>
              <a:gd name="connsiteY89" fmla="*/ 595423 h 2083981"/>
              <a:gd name="connsiteX90" fmla="*/ 3352956 w 5330611"/>
              <a:gd name="connsiteY90" fmla="*/ 637953 h 2083981"/>
              <a:gd name="connsiteX91" fmla="*/ 3416751 w 5330611"/>
              <a:gd name="connsiteY91" fmla="*/ 669851 h 2083981"/>
              <a:gd name="connsiteX92" fmla="*/ 3480546 w 5330611"/>
              <a:gd name="connsiteY92" fmla="*/ 712381 h 2083981"/>
              <a:gd name="connsiteX93" fmla="*/ 3501811 w 5330611"/>
              <a:gd name="connsiteY93" fmla="*/ 744279 h 2083981"/>
              <a:gd name="connsiteX94" fmla="*/ 3533709 w 5330611"/>
              <a:gd name="connsiteY94" fmla="*/ 754911 h 2083981"/>
              <a:gd name="connsiteX95" fmla="*/ 3597504 w 5330611"/>
              <a:gd name="connsiteY95" fmla="*/ 786809 h 2083981"/>
              <a:gd name="connsiteX96" fmla="*/ 3693197 w 5330611"/>
              <a:gd name="connsiteY96" fmla="*/ 839972 h 2083981"/>
              <a:gd name="connsiteX97" fmla="*/ 3725095 w 5330611"/>
              <a:gd name="connsiteY97" fmla="*/ 829339 h 2083981"/>
              <a:gd name="connsiteX98" fmla="*/ 3735728 w 5330611"/>
              <a:gd name="connsiteY98" fmla="*/ 797442 h 2083981"/>
              <a:gd name="connsiteX99" fmla="*/ 3746360 w 5330611"/>
              <a:gd name="connsiteY99" fmla="*/ 574158 h 2083981"/>
              <a:gd name="connsiteX100" fmla="*/ 3767625 w 5330611"/>
              <a:gd name="connsiteY100" fmla="*/ 542260 h 2083981"/>
              <a:gd name="connsiteX101" fmla="*/ 3831421 w 5330611"/>
              <a:gd name="connsiteY101" fmla="*/ 435935 h 2083981"/>
              <a:gd name="connsiteX102" fmla="*/ 3852686 w 5330611"/>
              <a:gd name="connsiteY102" fmla="*/ 404037 h 2083981"/>
              <a:gd name="connsiteX103" fmla="*/ 3905849 w 5330611"/>
              <a:gd name="connsiteY103" fmla="*/ 318977 h 2083981"/>
              <a:gd name="connsiteX104" fmla="*/ 3927114 w 5330611"/>
              <a:gd name="connsiteY104" fmla="*/ 297711 h 2083981"/>
              <a:gd name="connsiteX105" fmla="*/ 4118500 w 5330611"/>
              <a:gd name="connsiteY105" fmla="*/ 308344 h 2083981"/>
              <a:gd name="connsiteX106" fmla="*/ 4182295 w 5330611"/>
              <a:gd name="connsiteY106" fmla="*/ 329609 h 2083981"/>
              <a:gd name="connsiteX107" fmla="*/ 4246090 w 5330611"/>
              <a:gd name="connsiteY107" fmla="*/ 372139 h 2083981"/>
              <a:gd name="connsiteX108" fmla="*/ 4267356 w 5330611"/>
              <a:gd name="connsiteY108" fmla="*/ 393405 h 2083981"/>
              <a:gd name="connsiteX109" fmla="*/ 4299253 w 5330611"/>
              <a:gd name="connsiteY109" fmla="*/ 404037 h 2083981"/>
              <a:gd name="connsiteX110" fmla="*/ 4331151 w 5330611"/>
              <a:gd name="connsiteY110" fmla="*/ 425302 h 2083981"/>
              <a:gd name="connsiteX111" fmla="*/ 4394946 w 5330611"/>
              <a:gd name="connsiteY111" fmla="*/ 446567 h 2083981"/>
              <a:gd name="connsiteX112" fmla="*/ 4469374 w 5330611"/>
              <a:gd name="connsiteY112" fmla="*/ 467832 h 2083981"/>
              <a:gd name="connsiteX113" fmla="*/ 4650128 w 5330611"/>
              <a:gd name="connsiteY113" fmla="*/ 457200 h 2083981"/>
              <a:gd name="connsiteX114" fmla="*/ 4682025 w 5330611"/>
              <a:gd name="connsiteY114" fmla="*/ 446567 h 2083981"/>
              <a:gd name="connsiteX115" fmla="*/ 4692658 w 5330611"/>
              <a:gd name="connsiteY115" fmla="*/ 414670 h 2083981"/>
              <a:gd name="connsiteX116" fmla="*/ 4703290 w 5330611"/>
              <a:gd name="connsiteY116" fmla="*/ 148856 h 2083981"/>
              <a:gd name="connsiteX117" fmla="*/ 4713923 w 5330611"/>
              <a:gd name="connsiteY117" fmla="*/ 116958 h 2083981"/>
              <a:gd name="connsiteX118" fmla="*/ 4745821 w 5330611"/>
              <a:gd name="connsiteY118" fmla="*/ 106325 h 2083981"/>
              <a:gd name="connsiteX119" fmla="*/ 4809616 w 5330611"/>
              <a:gd name="connsiteY119" fmla="*/ 63795 h 2083981"/>
              <a:gd name="connsiteX120" fmla="*/ 4841514 w 5330611"/>
              <a:gd name="connsiteY120" fmla="*/ 42530 h 2083981"/>
              <a:gd name="connsiteX121" fmla="*/ 4873411 w 5330611"/>
              <a:gd name="connsiteY121" fmla="*/ 21265 h 2083981"/>
              <a:gd name="connsiteX122" fmla="*/ 4937207 w 5330611"/>
              <a:gd name="connsiteY122" fmla="*/ 0 h 2083981"/>
              <a:gd name="connsiteX123" fmla="*/ 5330611 w 5330611"/>
              <a:gd name="connsiteY123" fmla="*/ 10632 h 2083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Lst>
            <a:rect l="l" t="t" r="r" b="b"/>
            <a:pathLst>
              <a:path w="5330611" h="2083981">
                <a:moveTo>
                  <a:pt x="14332" y="2083981"/>
                </a:moveTo>
                <a:cubicBezTo>
                  <a:pt x="908" y="1815491"/>
                  <a:pt x="-9737" y="1950547"/>
                  <a:pt x="14332" y="1818167"/>
                </a:cubicBezTo>
                <a:cubicBezTo>
                  <a:pt x="18188" y="1796956"/>
                  <a:pt x="19736" y="1775287"/>
                  <a:pt x="24965" y="1754372"/>
                </a:cubicBezTo>
                <a:cubicBezTo>
                  <a:pt x="30402" y="1732626"/>
                  <a:pt x="46230" y="1690577"/>
                  <a:pt x="46230" y="1690577"/>
                </a:cubicBezTo>
                <a:cubicBezTo>
                  <a:pt x="51132" y="1656266"/>
                  <a:pt x="56900" y="1584195"/>
                  <a:pt x="78128" y="1552353"/>
                </a:cubicBezTo>
                <a:cubicBezTo>
                  <a:pt x="85216" y="1541721"/>
                  <a:pt x="89415" y="1528439"/>
                  <a:pt x="99393" y="1520456"/>
                </a:cubicBezTo>
                <a:cubicBezTo>
                  <a:pt x="106329" y="1514907"/>
                  <a:pt x="171039" y="1499886"/>
                  <a:pt x="173821" y="1499191"/>
                </a:cubicBezTo>
                <a:cubicBezTo>
                  <a:pt x="200210" y="1501221"/>
                  <a:pt x="298040" y="1497504"/>
                  <a:pt x="343942" y="1520456"/>
                </a:cubicBezTo>
                <a:cubicBezTo>
                  <a:pt x="355371" y="1526171"/>
                  <a:pt x="365207" y="1534633"/>
                  <a:pt x="375839" y="1541721"/>
                </a:cubicBezTo>
                <a:cubicBezTo>
                  <a:pt x="432545" y="1626778"/>
                  <a:pt x="358119" y="1524001"/>
                  <a:pt x="429002" y="1594884"/>
                </a:cubicBezTo>
                <a:cubicBezTo>
                  <a:pt x="438038" y="1603920"/>
                  <a:pt x="442086" y="1616964"/>
                  <a:pt x="450267" y="1626781"/>
                </a:cubicBezTo>
                <a:cubicBezTo>
                  <a:pt x="475852" y="1657482"/>
                  <a:pt x="482698" y="1659034"/>
                  <a:pt x="514063" y="1679944"/>
                </a:cubicBezTo>
                <a:cubicBezTo>
                  <a:pt x="521151" y="1690577"/>
                  <a:pt x="530138" y="1700165"/>
                  <a:pt x="535328" y="1711842"/>
                </a:cubicBezTo>
                <a:cubicBezTo>
                  <a:pt x="544432" y="1732325"/>
                  <a:pt x="537942" y="1763203"/>
                  <a:pt x="556593" y="1775637"/>
                </a:cubicBezTo>
                <a:cubicBezTo>
                  <a:pt x="596831" y="1802463"/>
                  <a:pt x="579454" y="1787866"/>
                  <a:pt x="609756" y="1818167"/>
                </a:cubicBezTo>
                <a:cubicBezTo>
                  <a:pt x="638107" y="1903226"/>
                  <a:pt x="595580" y="1803992"/>
                  <a:pt x="652286" y="1860698"/>
                </a:cubicBezTo>
                <a:cubicBezTo>
                  <a:pt x="660211" y="1868623"/>
                  <a:pt x="656701" y="1883270"/>
                  <a:pt x="662918" y="1892595"/>
                </a:cubicBezTo>
                <a:cubicBezTo>
                  <a:pt x="685674" y="1926730"/>
                  <a:pt x="693271" y="1923978"/>
                  <a:pt x="726714" y="1935125"/>
                </a:cubicBezTo>
                <a:cubicBezTo>
                  <a:pt x="780591" y="1989004"/>
                  <a:pt x="710869" y="1925620"/>
                  <a:pt x="779876" y="1967023"/>
                </a:cubicBezTo>
                <a:cubicBezTo>
                  <a:pt x="788472" y="1972181"/>
                  <a:pt x="792546" y="1983130"/>
                  <a:pt x="801142" y="1988288"/>
                </a:cubicBezTo>
                <a:cubicBezTo>
                  <a:pt x="810752" y="1994054"/>
                  <a:pt x="823242" y="1993478"/>
                  <a:pt x="833039" y="1998921"/>
                </a:cubicBezTo>
                <a:cubicBezTo>
                  <a:pt x="855380" y="2011333"/>
                  <a:pt x="872589" y="2033369"/>
                  <a:pt x="896835" y="2041451"/>
                </a:cubicBezTo>
                <a:cubicBezTo>
                  <a:pt x="940855" y="2056125"/>
                  <a:pt x="919407" y="2045867"/>
                  <a:pt x="960630" y="2073349"/>
                </a:cubicBezTo>
                <a:cubicBezTo>
                  <a:pt x="978351" y="2069805"/>
                  <a:pt x="995861" y="2064958"/>
                  <a:pt x="1013793" y="2062716"/>
                </a:cubicBezTo>
                <a:cubicBezTo>
                  <a:pt x="1125278" y="2048780"/>
                  <a:pt x="1100249" y="2062318"/>
                  <a:pt x="1173281" y="2041451"/>
                </a:cubicBezTo>
                <a:cubicBezTo>
                  <a:pt x="1184058" y="2038372"/>
                  <a:pt x="1195154" y="2035830"/>
                  <a:pt x="1205179" y="2030818"/>
                </a:cubicBezTo>
                <a:cubicBezTo>
                  <a:pt x="1232003" y="2017406"/>
                  <a:pt x="1238563" y="2008066"/>
                  <a:pt x="1258342" y="1988288"/>
                </a:cubicBezTo>
                <a:lnTo>
                  <a:pt x="1290239" y="1892595"/>
                </a:lnTo>
                <a:lnTo>
                  <a:pt x="1300872" y="1860698"/>
                </a:lnTo>
                <a:lnTo>
                  <a:pt x="1311504" y="1828800"/>
                </a:lnTo>
                <a:cubicBezTo>
                  <a:pt x="1315048" y="1803991"/>
                  <a:pt x="1320056" y="1779347"/>
                  <a:pt x="1322137" y="1754372"/>
                </a:cubicBezTo>
                <a:cubicBezTo>
                  <a:pt x="1327149" y="1694225"/>
                  <a:pt x="1324963" y="1633467"/>
                  <a:pt x="1332769" y="1573618"/>
                </a:cubicBezTo>
                <a:cubicBezTo>
                  <a:pt x="1335668" y="1551391"/>
                  <a:pt x="1341601" y="1528474"/>
                  <a:pt x="1354035" y="1509823"/>
                </a:cubicBezTo>
                <a:cubicBezTo>
                  <a:pt x="1383641" y="1465414"/>
                  <a:pt x="1366264" y="1486961"/>
                  <a:pt x="1407197" y="1446028"/>
                </a:cubicBezTo>
                <a:cubicBezTo>
                  <a:pt x="1432504" y="1370109"/>
                  <a:pt x="1416029" y="1400883"/>
                  <a:pt x="1449728" y="1350335"/>
                </a:cubicBezTo>
                <a:cubicBezTo>
                  <a:pt x="1453272" y="1339702"/>
                  <a:pt x="1454143" y="1327762"/>
                  <a:pt x="1460360" y="1318437"/>
                </a:cubicBezTo>
                <a:cubicBezTo>
                  <a:pt x="1483116" y="1284303"/>
                  <a:pt x="1490714" y="1287054"/>
                  <a:pt x="1524156" y="1275907"/>
                </a:cubicBezTo>
                <a:cubicBezTo>
                  <a:pt x="1599443" y="1294728"/>
                  <a:pt x="1540553" y="1272256"/>
                  <a:pt x="1587951" y="1307805"/>
                </a:cubicBezTo>
                <a:cubicBezTo>
                  <a:pt x="1587960" y="1307812"/>
                  <a:pt x="1667690" y="1360964"/>
                  <a:pt x="1683644" y="1371600"/>
                </a:cubicBezTo>
                <a:cubicBezTo>
                  <a:pt x="1694277" y="1378688"/>
                  <a:pt x="1706506" y="1383829"/>
                  <a:pt x="1715542" y="1392865"/>
                </a:cubicBezTo>
                <a:cubicBezTo>
                  <a:pt x="1756475" y="1433799"/>
                  <a:pt x="1734928" y="1416422"/>
                  <a:pt x="1779337" y="1446028"/>
                </a:cubicBezTo>
                <a:cubicBezTo>
                  <a:pt x="1789865" y="1477611"/>
                  <a:pt x="1796593" y="1516447"/>
                  <a:pt x="1821867" y="1541721"/>
                </a:cubicBezTo>
                <a:cubicBezTo>
                  <a:pt x="1830903" y="1550757"/>
                  <a:pt x="1842335" y="1557271"/>
                  <a:pt x="1853765" y="1562986"/>
                </a:cubicBezTo>
                <a:cubicBezTo>
                  <a:pt x="1863790" y="1567998"/>
                  <a:pt x="1875030" y="1570074"/>
                  <a:pt x="1885663" y="1573618"/>
                </a:cubicBezTo>
                <a:cubicBezTo>
                  <a:pt x="1936210" y="1607318"/>
                  <a:pt x="1905437" y="1590843"/>
                  <a:pt x="1981356" y="1616149"/>
                </a:cubicBezTo>
                <a:lnTo>
                  <a:pt x="2013253" y="1626781"/>
                </a:lnTo>
                <a:cubicBezTo>
                  <a:pt x="2034518" y="1623237"/>
                  <a:pt x="2058331" y="1626845"/>
                  <a:pt x="2077049" y="1616149"/>
                </a:cubicBezTo>
                <a:cubicBezTo>
                  <a:pt x="2086780" y="1610588"/>
                  <a:pt x="2082238" y="1594048"/>
                  <a:pt x="2087681" y="1584251"/>
                </a:cubicBezTo>
                <a:cubicBezTo>
                  <a:pt x="2100093" y="1561910"/>
                  <a:pt x="2116034" y="1541721"/>
                  <a:pt x="2130211" y="1520456"/>
                </a:cubicBezTo>
                <a:lnTo>
                  <a:pt x="2151476" y="1488558"/>
                </a:lnTo>
                <a:lnTo>
                  <a:pt x="2172742" y="1456660"/>
                </a:lnTo>
                <a:lnTo>
                  <a:pt x="2194007" y="1424763"/>
                </a:lnTo>
                <a:cubicBezTo>
                  <a:pt x="2201095" y="1403498"/>
                  <a:pt x="2202838" y="1379618"/>
                  <a:pt x="2215272" y="1360967"/>
                </a:cubicBezTo>
                <a:lnTo>
                  <a:pt x="2257802" y="1297172"/>
                </a:lnTo>
                <a:cubicBezTo>
                  <a:pt x="2264890" y="1286539"/>
                  <a:pt x="2275026" y="1277397"/>
                  <a:pt x="2279067" y="1265274"/>
                </a:cubicBezTo>
                <a:cubicBezTo>
                  <a:pt x="2292870" y="1223867"/>
                  <a:pt x="2281775" y="1241302"/>
                  <a:pt x="2310965" y="1212111"/>
                </a:cubicBezTo>
                <a:lnTo>
                  <a:pt x="2332230" y="1148316"/>
                </a:lnTo>
                <a:cubicBezTo>
                  <a:pt x="2335774" y="1137683"/>
                  <a:pt x="2336646" y="1125743"/>
                  <a:pt x="2342863" y="1116418"/>
                </a:cubicBezTo>
                <a:lnTo>
                  <a:pt x="2364128" y="1084521"/>
                </a:lnTo>
                <a:cubicBezTo>
                  <a:pt x="2367672" y="1073888"/>
                  <a:pt x="2371681" y="1063400"/>
                  <a:pt x="2374760" y="1052623"/>
                </a:cubicBezTo>
                <a:cubicBezTo>
                  <a:pt x="2378774" y="1038572"/>
                  <a:pt x="2381194" y="1024090"/>
                  <a:pt x="2385393" y="1010093"/>
                </a:cubicBezTo>
                <a:cubicBezTo>
                  <a:pt x="2391834" y="988623"/>
                  <a:pt x="2406658" y="946298"/>
                  <a:pt x="2406658" y="946298"/>
                </a:cubicBezTo>
                <a:cubicBezTo>
                  <a:pt x="2408957" y="925605"/>
                  <a:pt x="2421419" y="804361"/>
                  <a:pt x="2427923" y="776177"/>
                </a:cubicBezTo>
                <a:cubicBezTo>
                  <a:pt x="2432963" y="754335"/>
                  <a:pt x="2427923" y="719469"/>
                  <a:pt x="2449188" y="712381"/>
                </a:cubicBezTo>
                <a:lnTo>
                  <a:pt x="2481086" y="701749"/>
                </a:lnTo>
                <a:cubicBezTo>
                  <a:pt x="2488258" y="702944"/>
                  <a:pt x="2586151" y="718554"/>
                  <a:pt x="2598044" y="723014"/>
                </a:cubicBezTo>
                <a:cubicBezTo>
                  <a:pt x="2610009" y="727501"/>
                  <a:pt x="2618512" y="738564"/>
                  <a:pt x="2629942" y="744279"/>
                </a:cubicBezTo>
                <a:cubicBezTo>
                  <a:pt x="2647804" y="753210"/>
                  <a:pt x="2687342" y="760436"/>
                  <a:pt x="2704369" y="765544"/>
                </a:cubicBezTo>
                <a:cubicBezTo>
                  <a:pt x="2845432" y="807863"/>
                  <a:pt x="2704113" y="765441"/>
                  <a:pt x="2810695" y="808074"/>
                </a:cubicBezTo>
                <a:cubicBezTo>
                  <a:pt x="2831507" y="816399"/>
                  <a:pt x="2853225" y="822251"/>
                  <a:pt x="2874490" y="829339"/>
                </a:cubicBezTo>
                <a:cubicBezTo>
                  <a:pt x="2885123" y="832883"/>
                  <a:pt x="2897063" y="833755"/>
                  <a:pt x="2906388" y="839972"/>
                </a:cubicBezTo>
                <a:cubicBezTo>
                  <a:pt x="2927653" y="854149"/>
                  <a:pt x="2952111" y="864430"/>
                  <a:pt x="2970183" y="882502"/>
                </a:cubicBezTo>
                <a:cubicBezTo>
                  <a:pt x="3033679" y="945998"/>
                  <a:pt x="2999033" y="929586"/>
                  <a:pt x="3065876" y="946298"/>
                </a:cubicBezTo>
                <a:cubicBezTo>
                  <a:pt x="3072965" y="953386"/>
                  <a:pt x="3078546" y="962405"/>
                  <a:pt x="3087142" y="967563"/>
                </a:cubicBezTo>
                <a:cubicBezTo>
                  <a:pt x="3096752" y="973329"/>
                  <a:pt x="3109015" y="973183"/>
                  <a:pt x="3119039" y="978195"/>
                </a:cubicBezTo>
                <a:cubicBezTo>
                  <a:pt x="3130469" y="983910"/>
                  <a:pt x="3140304" y="992372"/>
                  <a:pt x="3150937" y="999460"/>
                </a:cubicBezTo>
                <a:cubicBezTo>
                  <a:pt x="3158025" y="1010093"/>
                  <a:pt x="3162223" y="1023375"/>
                  <a:pt x="3172202" y="1031358"/>
                </a:cubicBezTo>
                <a:cubicBezTo>
                  <a:pt x="3180954" y="1038360"/>
                  <a:pt x="3196175" y="1034066"/>
                  <a:pt x="3204100" y="1041991"/>
                </a:cubicBezTo>
                <a:cubicBezTo>
                  <a:pt x="3212025" y="1049916"/>
                  <a:pt x="3206807" y="1065963"/>
                  <a:pt x="3214732" y="1073888"/>
                </a:cubicBezTo>
                <a:cubicBezTo>
                  <a:pt x="3222657" y="1081813"/>
                  <a:pt x="3236605" y="1079509"/>
                  <a:pt x="3246630" y="1084521"/>
                </a:cubicBezTo>
                <a:cubicBezTo>
                  <a:pt x="3258060" y="1090236"/>
                  <a:pt x="3267895" y="1098698"/>
                  <a:pt x="3278528" y="1105786"/>
                </a:cubicBezTo>
                <a:cubicBezTo>
                  <a:pt x="3347358" y="1082843"/>
                  <a:pt x="3338033" y="1104853"/>
                  <a:pt x="3352956" y="1052623"/>
                </a:cubicBezTo>
                <a:cubicBezTo>
                  <a:pt x="3356970" y="1038572"/>
                  <a:pt x="3360044" y="1024270"/>
                  <a:pt x="3363588" y="1010093"/>
                </a:cubicBezTo>
                <a:cubicBezTo>
                  <a:pt x="3360044" y="981739"/>
                  <a:pt x="3358943" y="952972"/>
                  <a:pt x="3352956" y="925032"/>
                </a:cubicBezTo>
                <a:cubicBezTo>
                  <a:pt x="3348259" y="903114"/>
                  <a:pt x="3338778" y="882502"/>
                  <a:pt x="3331690" y="861237"/>
                </a:cubicBezTo>
                <a:cubicBezTo>
                  <a:pt x="3331686" y="861226"/>
                  <a:pt x="3310430" y="797453"/>
                  <a:pt x="3310425" y="797442"/>
                </a:cubicBezTo>
                <a:cubicBezTo>
                  <a:pt x="3283445" y="743481"/>
                  <a:pt x="3297952" y="768099"/>
                  <a:pt x="3267895" y="723014"/>
                </a:cubicBezTo>
                <a:cubicBezTo>
                  <a:pt x="3262882" y="707975"/>
                  <a:pt x="3246630" y="661932"/>
                  <a:pt x="3246630" y="648586"/>
                </a:cubicBezTo>
                <a:cubicBezTo>
                  <a:pt x="3246630" y="627028"/>
                  <a:pt x="3253719" y="606056"/>
                  <a:pt x="3257263" y="584791"/>
                </a:cubicBezTo>
                <a:cubicBezTo>
                  <a:pt x="3267895" y="588335"/>
                  <a:pt x="3279363" y="589980"/>
                  <a:pt x="3289160" y="595423"/>
                </a:cubicBezTo>
                <a:cubicBezTo>
                  <a:pt x="3311501" y="607835"/>
                  <a:pt x="3328710" y="629871"/>
                  <a:pt x="3352956" y="637953"/>
                </a:cubicBezTo>
                <a:cubicBezTo>
                  <a:pt x="3384923" y="648609"/>
                  <a:pt x="3389270" y="646950"/>
                  <a:pt x="3416751" y="669851"/>
                </a:cubicBezTo>
                <a:cubicBezTo>
                  <a:pt x="3469848" y="714099"/>
                  <a:pt x="3424490" y="693696"/>
                  <a:pt x="3480546" y="712381"/>
                </a:cubicBezTo>
                <a:cubicBezTo>
                  <a:pt x="3487634" y="723014"/>
                  <a:pt x="3491832" y="736296"/>
                  <a:pt x="3501811" y="744279"/>
                </a:cubicBezTo>
                <a:cubicBezTo>
                  <a:pt x="3510563" y="751280"/>
                  <a:pt x="3523684" y="749899"/>
                  <a:pt x="3533709" y="754911"/>
                </a:cubicBezTo>
                <a:cubicBezTo>
                  <a:pt x="3616158" y="796135"/>
                  <a:pt x="3517328" y="760085"/>
                  <a:pt x="3597504" y="786809"/>
                </a:cubicBezTo>
                <a:cubicBezTo>
                  <a:pt x="3670625" y="835556"/>
                  <a:pt x="3637054" y="821257"/>
                  <a:pt x="3693197" y="839972"/>
                </a:cubicBezTo>
                <a:cubicBezTo>
                  <a:pt x="3703830" y="836428"/>
                  <a:pt x="3717170" y="837264"/>
                  <a:pt x="3725095" y="829339"/>
                </a:cubicBezTo>
                <a:cubicBezTo>
                  <a:pt x="3733020" y="821414"/>
                  <a:pt x="3734797" y="808611"/>
                  <a:pt x="3735728" y="797442"/>
                </a:cubicBezTo>
                <a:cubicBezTo>
                  <a:pt x="3741916" y="723187"/>
                  <a:pt x="3737118" y="648095"/>
                  <a:pt x="3746360" y="574158"/>
                </a:cubicBezTo>
                <a:cubicBezTo>
                  <a:pt x="3747945" y="561478"/>
                  <a:pt x="3761285" y="553355"/>
                  <a:pt x="3767625" y="542260"/>
                </a:cubicBezTo>
                <a:cubicBezTo>
                  <a:pt x="3833012" y="427832"/>
                  <a:pt x="3727383" y="591990"/>
                  <a:pt x="3831421" y="435935"/>
                </a:cubicBezTo>
                <a:lnTo>
                  <a:pt x="3852686" y="404037"/>
                </a:lnTo>
                <a:cubicBezTo>
                  <a:pt x="3883367" y="311995"/>
                  <a:pt x="3852236" y="361868"/>
                  <a:pt x="3905849" y="318977"/>
                </a:cubicBezTo>
                <a:cubicBezTo>
                  <a:pt x="3913677" y="312715"/>
                  <a:pt x="3920026" y="304800"/>
                  <a:pt x="3927114" y="297711"/>
                </a:cubicBezTo>
                <a:cubicBezTo>
                  <a:pt x="3990909" y="301255"/>
                  <a:pt x="4055100" y="300419"/>
                  <a:pt x="4118500" y="308344"/>
                </a:cubicBezTo>
                <a:cubicBezTo>
                  <a:pt x="4140742" y="311124"/>
                  <a:pt x="4182295" y="329609"/>
                  <a:pt x="4182295" y="329609"/>
                </a:cubicBezTo>
                <a:cubicBezTo>
                  <a:pt x="4203560" y="343786"/>
                  <a:pt x="4228018" y="354067"/>
                  <a:pt x="4246090" y="372139"/>
                </a:cubicBezTo>
                <a:cubicBezTo>
                  <a:pt x="4253179" y="379228"/>
                  <a:pt x="4258760" y="388247"/>
                  <a:pt x="4267356" y="393405"/>
                </a:cubicBezTo>
                <a:cubicBezTo>
                  <a:pt x="4276966" y="399171"/>
                  <a:pt x="4288621" y="400493"/>
                  <a:pt x="4299253" y="404037"/>
                </a:cubicBezTo>
                <a:cubicBezTo>
                  <a:pt x="4309886" y="411125"/>
                  <a:pt x="4319474" y="420112"/>
                  <a:pt x="4331151" y="425302"/>
                </a:cubicBezTo>
                <a:cubicBezTo>
                  <a:pt x="4351634" y="434406"/>
                  <a:pt x="4373681" y="439479"/>
                  <a:pt x="4394946" y="446567"/>
                </a:cubicBezTo>
                <a:cubicBezTo>
                  <a:pt x="4440711" y="461822"/>
                  <a:pt x="4415966" y="454481"/>
                  <a:pt x="4469374" y="467832"/>
                </a:cubicBezTo>
                <a:cubicBezTo>
                  <a:pt x="4529625" y="464288"/>
                  <a:pt x="4590072" y="463206"/>
                  <a:pt x="4650128" y="457200"/>
                </a:cubicBezTo>
                <a:cubicBezTo>
                  <a:pt x="4661280" y="456085"/>
                  <a:pt x="4674100" y="454492"/>
                  <a:pt x="4682025" y="446567"/>
                </a:cubicBezTo>
                <a:cubicBezTo>
                  <a:pt x="4689950" y="438642"/>
                  <a:pt x="4689114" y="425302"/>
                  <a:pt x="4692658" y="414670"/>
                </a:cubicBezTo>
                <a:cubicBezTo>
                  <a:pt x="4696202" y="326065"/>
                  <a:pt x="4696972" y="237306"/>
                  <a:pt x="4703290" y="148856"/>
                </a:cubicBezTo>
                <a:cubicBezTo>
                  <a:pt x="4704089" y="137677"/>
                  <a:pt x="4705998" y="124883"/>
                  <a:pt x="4713923" y="116958"/>
                </a:cubicBezTo>
                <a:cubicBezTo>
                  <a:pt x="4721848" y="109033"/>
                  <a:pt x="4736024" y="111768"/>
                  <a:pt x="4745821" y="106325"/>
                </a:cubicBezTo>
                <a:cubicBezTo>
                  <a:pt x="4768162" y="93913"/>
                  <a:pt x="4788351" y="77972"/>
                  <a:pt x="4809616" y="63795"/>
                </a:cubicBezTo>
                <a:lnTo>
                  <a:pt x="4841514" y="42530"/>
                </a:lnTo>
                <a:cubicBezTo>
                  <a:pt x="4852146" y="35442"/>
                  <a:pt x="4861288" y="25306"/>
                  <a:pt x="4873411" y="21265"/>
                </a:cubicBezTo>
                <a:lnTo>
                  <a:pt x="4937207" y="0"/>
                </a:lnTo>
                <a:cubicBezTo>
                  <a:pt x="5302251" y="11061"/>
                  <a:pt x="5171069" y="10632"/>
                  <a:pt x="5330611" y="10632"/>
                </a:cubicBezTo>
              </a:path>
            </a:pathLst>
          </a:custGeom>
          <a:noFill/>
          <a:ln w="28575">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2" name="Diamond 1"/>
          <p:cNvSpPr/>
          <p:nvPr/>
        </p:nvSpPr>
        <p:spPr>
          <a:xfrm>
            <a:off x="7703347" y="2878338"/>
            <a:ext cx="100013" cy="172640"/>
          </a:xfrm>
          <a:prstGeom prst="diamond">
            <a:avLst/>
          </a:prstGeom>
          <a:solidFill>
            <a:srgbClr val="00B050"/>
          </a:solidFill>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41" name="Diamond 40"/>
          <p:cNvSpPr/>
          <p:nvPr/>
        </p:nvSpPr>
        <p:spPr>
          <a:xfrm>
            <a:off x="6533419" y="3753124"/>
            <a:ext cx="98822" cy="172641"/>
          </a:xfrm>
          <a:prstGeom prst="diamond">
            <a:avLst/>
          </a:prstGeom>
          <a:solidFill>
            <a:srgbClr val="FF0000"/>
          </a:solidFill>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46" name="Oval 16"/>
          <p:cNvSpPr>
            <a:spLocks noChangeArrowheads="1"/>
          </p:cNvSpPr>
          <p:nvPr/>
        </p:nvSpPr>
        <p:spPr bwMode="auto">
          <a:xfrm>
            <a:off x="7976217" y="2745582"/>
            <a:ext cx="214313" cy="128588"/>
          </a:xfrm>
          <a:prstGeom prst="ellipse">
            <a:avLst/>
          </a:prstGeom>
          <a:solidFill>
            <a:srgbClr val="CCFFFF"/>
          </a:solidFill>
          <a:ln w="9525">
            <a:solidFill>
              <a:schemeClr val="hlink"/>
            </a:solidFill>
            <a:round/>
            <a:headEnd/>
            <a:tailEnd/>
          </a:ln>
          <a:effectLst/>
          <a:extLst/>
        </p:spPr>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292934"/>
              </a:solidFill>
              <a:effectLst/>
              <a:uLnTx/>
              <a:uFillTx/>
              <a:latin typeface="Arial" charset="0"/>
              <a:ea typeface="MS PGothic" charset="0"/>
              <a:cs typeface="Arial" charset="0"/>
            </a:endParaRPr>
          </a:p>
        </p:txBody>
      </p:sp>
      <p:sp>
        <p:nvSpPr>
          <p:cNvPr id="10" name="Left-Right-Up Arrow 9"/>
          <p:cNvSpPr/>
          <p:nvPr/>
        </p:nvSpPr>
        <p:spPr bwMode="auto">
          <a:xfrm rot="5400000">
            <a:off x="5301134" y="527534"/>
            <a:ext cx="872724" cy="4031452"/>
          </a:xfrm>
          <a:prstGeom prst="leftRightUpArrow">
            <a:avLst>
              <a:gd name="adj1" fmla="val 31375"/>
              <a:gd name="adj2" fmla="val 32172"/>
              <a:gd name="adj3" fmla="val 25000"/>
            </a:avLst>
          </a:prstGeom>
          <a:solidFill>
            <a:schemeClr val="accent4">
              <a:lumMod val="10000"/>
              <a:lumOff val="90000"/>
            </a:schemeClr>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68580" tIns="34290" rIns="68580" bIns="34290" numCol="1" rtlCol="0" anchor="t" anchorCtr="0" compatLnSpc="1">
            <a:prstTxWarp prst="textNoShape">
              <a:avLst/>
            </a:prstTxWarp>
          </a:bodyPr>
          <a:lstStyle/>
          <a:p>
            <a:pPr marL="0" marR="0" lvl="0" indent="0" algn="l" defTabSz="685783" rtl="0" eaLnBrk="1" fontAlgn="auto" latinLnBrk="0" hangingPunct="1">
              <a:lnSpc>
                <a:spcPct val="100000"/>
              </a:lnSpc>
              <a:spcBef>
                <a:spcPts val="0"/>
              </a:spcBef>
              <a:spcAft>
                <a:spcPts val="0"/>
              </a:spcAft>
              <a:buClrTx/>
              <a:buSzTx/>
              <a:buFontTx/>
              <a:buNone/>
              <a:tabLst/>
              <a:defRPr/>
            </a:pPr>
            <a:endParaRPr kumimoji="0" lang="en-US" sz="4200" b="0" i="0" u="none" strike="noStrike" kern="1200" cap="none" spc="0" normalizeH="0" baseline="0" noProof="0">
              <a:ln>
                <a:noFill/>
              </a:ln>
              <a:solidFill>
                <a:srgbClr val="292934"/>
              </a:solidFill>
              <a:effectLst/>
              <a:uLnTx/>
              <a:uFillTx/>
              <a:latin typeface="Arial"/>
              <a:ea typeface="+mn-ea"/>
              <a:cs typeface="+mn-cs"/>
            </a:endParaRPr>
          </a:p>
        </p:txBody>
      </p:sp>
      <p:sp>
        <p:nvSpPr>
          <p:cNvPr id="50" name="TextBox 38"/>
          <p:cNvSpPr txBox="1">
            <a:spLocks noChangeArrowheads="1"/>
          </p:cNvSpPr>
          <p:nvPr/>
        </p:nvSpPr>
        <p:spPr bwMode="auto">
          <a:xfrm>
            <a:off x="3304887" y="2893229"/>
            <a:ext cx="1427153" cy="34624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Clr>
                <a:srgbClr val="FF0000"/>
              </a:buClr>
              <a:buChar char="•"/>
              <a:defRPr sz="2800">
                <a:solidFill>
                  <a:schemeClr val="tx1"/>
                </a:solidFill>
                <a:latin typeface="Arial" panose="020B0604020202020204" pitchFamily="34" charset="0"/>
              </a:defRPr>
            </a:lvl1pPr>
            <a:lvl2pPr marL="742950" indent="-285750">
              <a:spcBef>
                <a:spcPct val="20000"/>
              </a:spcBef>
              <a:buClr>
                <a:schemeClr val="accent2"/>
              </a:buClr>
              <a:buChar char="•"/>
              <a:defRPr sz="2400">
                <a:solidFill>
                  <a:schemeClr val="tx1"/>
                </a:solidFill>
                <a:latin typeface="Arial" panose="020B0604020202020204" pitchFamily="34" charset="0"/>
              </a:defRPr>
            </a:lvl2pPr>
            <a:lvl3pPr marL="1143000" indent="-228600">
              <a:spcBef>
                <a:spcPct val="20000"/>
              </a:spcBef>
              <a:buClr>
                <a:srgbClr val="99CCFF"/>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altLang="en-US" sz="1650" b="1" i="0" u="none" strike="noStrike" kern="1200" cap="none" spc="0" normalizeH="0" baseline="0" noProof="0" dirty="0">
                <a:ln>
                  <a:noFill/>
                </a:ln>
                <a:solidFill>
                  <a:srgbClr val="93A299"/>
                </a:solidFill>
                <a:effectLst/>
                <a:uLnTx/>
                <a:uFillTx/>
                <a:latin typeface="Arial" panose="020B0604020202020204" pitchFamily="34" charset="0"/>
                <a:ea typeface="MS PGothic" panose="020B0600070205080204" pitchFamily="34" charset="-128"/>
                <a:cs typeface="+mn-cs"/>
              </a:rPr>
              <a:t>Assessment</a:t>
            </a:r>
          </a:p>
        </p:txBody>
      </p:sp>
      <p:sp>
        <p:nvSpPr>
          <p:cNvPr id="11" name="TextBox 10"/>
          <p:cNvSpPr txBox="1"/>
          <p:nvPr/>
        </p:nvSpPr>
        <p:spPr>
          <a:xfrm>
            <a:off x="4755420" y="2380302"/>
            <a:ext cx="2074069" cy="34624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50" b="1" i="0" u="none" strike="noStrike" kern="1200" cap="none" spc="0" normalizeH="0" baseline="0" noProof="0" dirty="0">
                <a:ln>
                  <a:noFill/>
                </a:ln>
                <a:solidFill>
                  <a:srgbClr val="292934"/>
                </a:solidFill>
                <a:effectLst/>
                <a:uLnTx/>
                <a:uFillTx/>
                <a:latin typeface="Arial"/>
                <a:ea typeface="+mn-ea"/>
                <a:cs typeface="+mn-cs"/>
              </a:rPr>
              <a:t>MILESTONES</a:t>
            </a:r>
          </a:p>
        </p:txBody>
      </p:sp>
      <p:cxnSp>
        <p:nvCxnSpPr>
          <p:cNvPr id="53" name="Straight Arrow Connector 37"/>
          <p:cNvCxnSpPr>
            <a:cxnSpLocks noChangeShapeType="1"/>
          </p:cNvCxnSpPr>
          <p:nvPr/>
        </p:nvCxnSpPr>
        <p:spPr bwMode="auto">
          <a:xfrm>
            <a:off x="4697419" y="2662561"/>
            <a:ext cx="3341" cy="1698066"/>
          </a:xfrm>
          <a:prstGeom prst="straightConnector1">
            <a:avLst/>
          </a:prstGeom>
          <a:noFill/>
          <a:ln w="28575">
            <a:solidFill>
              <a:schemeClr val="tx1"/>
            </a:solidFill>
            <a:prstDash val="sysDash"/>
            <a:round/>
            <a:headEnd/>
            <a:tailEnd type="arrow" w="med" len="med"/>
          </a:ln>
          <a:extLst>
            <a:ext uri="{909E8E84-426E-40dd-AFC4-6F175D3DCCD1}">
              <a14:hiddenFill xmlns:a14="http://schemas.microsoft.com/office/drawing/2010/main" xmlns="">
                <a:noFill/>
              </a14:hiddenFill>
            </a:ext>
          </a:extLst>
        </p:spPr>
      </p:cxnSp>
      <p:cxnSp>
        <p:nvCxnSpPr>
          <p:cNvPr id="56" name="Straight Arrow Connector 37"/>
          <p:cNvCxnSpPr>
            <a:cxnSpLocks noChangeShapeType="1"/>
          </p:cNvCxnSpPr>
          <p:nvPr/>
        </p:nvCxnSpPr>
        <p:spPr bwMode="auto">
          <a:xfrm>
            <a:off x="5542786" y="2693757"/>
            <a:ext cx="14157" cy="1408300"/>
          </a:xfrm>
          <a:prstGeom prst="straightConnector1">
            <a:avLst/>
          </a:prstGeom>
          <a:noFill/>
          <a:ln w="28575">
            <a:solidFill>
              <a:schemeClr val="tx1"/>
            </a:solidFill>
            <a:prstDash val="sysDash"/>
            <a:round/>
            <a:headEnd/>
            <a:tailEnd type="arrow" w="med" len="med"/>
          </a:ln>
          <a:extLst>
            <a:ext uri="{909E8E84-426E-40dd-AFC4-6F175D3DCCD1}">
              <a14:hiddenFill xmlns:a14="http://schemas.microsoft.com/office/drawing/2010/main" xmlns="">
                <a:noFill/>
              </a14:hiddenFill>
            </a:ext>
          </a:extLst>
        </p:spPr>
      </p:cxnSp>
      <p:cxnSp>
        <p:nvCxnSpPr>
          <p:cNvPr id="58" name="Straight Arrow Connector 37"/>
          <p:cNvCxnSpPr>
            <a:cxnSpLocks noChangeShapeType="1"/>
            <a:endCxn id="38927" idx="4"/>
          </p:cNvCxnSpPr>
          <p:nvPr/>
        </p:nvCxnSpPr>
        <p:spPr bwMode="auto">
          <a:xfrm>
            <a:off x="6250328" y="2675736"/>
            <a:ext cx="8251" cy="630630"/>
          </a:xfrm>
          <a:prstGeom prst="straightConnector1">
            <a:avLst/>
          </a:prstGeom>
          <a:noFill/>
          <a:ln w="28575">
            <a:solidFill>
              <a:schemeClr val="tx1"/>
            </a:solidFill>
            <a:prstDash val="sysDash"/>
            <a:round/>
            <a:headEnd/>
            <a:tailEnd type="arrow" w="med" len="med"/>
          </a:ln>
          <a:extLst>
            <a:ext uri="{909E8E84-426E-40dd-AFC4-6F175D3DCCD1}">
              <a14:hiddenFill xmlns:a14="http://schemas.microsoft.com/office/drawing/2010/main" xmlns="">
                <a:noFill/>
              </a14:hiddenFill>
            </a:ext>
          </a:extLst>
        </p:spPr>
      </p:cxnSp>
    </p:spTree>
    <p:extLst>
      <p:ext uri="{BB962C8B-B14F-4D97-AF65-F5344CB8AC3E}">
        <p14:creationId xmlns:p14="http://schemas.microsoft.com/office/powerpoint/2010/main" val="164109872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500" fill="hold"/>
                                        <p:tgtEl>
                                          <p:spTgt spid="24"/>
                                        </p:tgtEl>
                                        <p:attrNameLst>
                                          <p:attrName>ppt_x</p:attrName>
                                        </p:attrNameLst>
                                      </p:cBhvr>
                                      <p:tavLst>
                                        <p:tav tm="0">
                                          <p:val>
                                            <p:strVal val="#ppt_x"/>
                                          </p:val>
                                        </p:tav>
                                        <p:tav tm="100000">
                                          <p:val>
                                            <p:strVal val="#ppt_x"/>
                                          </p:val>
                                        </p:tav>
                                      </p:tavLst>
                                    </p:anim>
                                    <p:anim calcmode="lin" valueType="num">
                                      <p:cBhvr additive="base">
                                        <p:cTn id="8" dur="500" fill="hold"/>
                                        <p:tgtEl>
                                          <p:spTgt spid="2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nodeType="afterGroup">
                            <p:stCondLst>
                              <p:cond delay="500"/>
                            </p:stCondLst>
                            <p:childTnLst>
                              <p:par>
                                <p:cTn id="14" presetID="2" presetClass="entr" presetSubtype="4"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 calcmode="lin" valueType="num">
                                      <p:cBhvr additive="base">
                                        <p:cTn id="16" dur="500" fill="hold"/>
                                        <p:tgtEl>
                                          <p:spTgt spid="39"/>
                                        </p:tgtEl>
                                        <p:attrNameLst>
                                          <p:attrName>ppt_x</p:attrName>
                                        </p:attrNameLst>
                                      </p:cBhvr>
                                      <p:tavLst>
                                        <p:tav tm="0">
                                          <p:val>
                                            <p:strVal val="#ppt_x"/>
                                          </p:val>
                                        </p:tav>
                                        <p:tav tm="100000">
                                          <p:val>
                                            <p:strVal val="#ppt_x"/>
                                          </p:val>
                                        </p:tav>
                                      </p:tavLst>
                                    </p:anim>
                                    <p:anim calcmode="lin" valueType="num">
                                      <p:cBhvr additive="base">
                                        <p:cTn id="17" dur="500" fill="hold"/>
                                        <p:tgtEl>
                                          <p:spTgt spid="39"/>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41"/>
                                        </p:tgtEl>
                                        <p:attrNameLst>
                                          <p:attrName>style.visibility</p:attrName>
                                        </p:attrNameLst>
                                      </p:cBhvr>
                                      <p:to>
                                        <p:strVal val="visible"/>
                                      </p:to>
                                    </p:set>
                                    <p:anim calcmode="lin" valueType="num">
                                      <p:cBhvr additive="base">
                                        <p:cTn id="20" dur="500" fill="hold"/>
                                        <p:tgtEl>
                                          <p:spTgt spid="41"/>
                                        </p:tgtEl>
                                        <p:attrNameLst>
                                          <p:attrName>ppt_x</p:attrName>
                                        </p:attrNameLst>
                                      </p:cBhvr>
                                      <p:tavLst>
                                        <p:tav tm="0">
                                          <p:val>
                                            <p:strVal val="#ppt_x"/>
                                          </p:val>
                                        </p:tav>
                                        <p:tav tm="100000">
                                          <p:val>
                                            <p:strVal val="#ppt_x"/>
                                          </p:val>
                                        </p:tav>
                                      </p:tavLst>
                                    </p:anim>
                                    <p:anim calcmode="lin" valueType="num">
                                      <p:cBhvr additive="base">
                                        <p:cTn id="21" dur="500" fill="hold"/>
                                        <p:tgtEl>
                                          <p:spTgt spid="41"/>
                                        </p:tgtEl>
                                        <p:attrNameLst>
                                          <p:attrName>ppt_y</p:attrName>
                                        </p:attrNameLst>
                                      </p:cBhvr>
                                      <p:tavLst>
                                        <p:tav tm="0">
                                          <p:val>
                                            <p:strVal val="1+#ppt_h/2"/>
                                          </p:val>
                                        </p:tav>
                                        <p:tav tm="100000">
                                          <p:val>
                                            <p:strVal val="#ppt_y"/>
                                          </p:val>
                                        </p:tav>
                                      </p:tavLst>
                                    </p:anim>
                                  </p:childTnLst>
                                </p:cTn>
                              </p:par>
                              <p:par>
                                <p:cTn id="22" presetID="16" presetClass="entr" presetSubtype="21" fill="hold" grpId="0" nodeType="withEffect">
                                  <p:stCondLst>
                                    <p:cond delay="0"/>
                                  </p:stCondLst>
                                  <p:childTnLst>
                                    <p:set>
                                      <p:cBhvr>
                                        <p:cTn id="23" dur="1" fill="hold">
                                          <p:stCondLst>
                                            <p:cond delay="0"/>
                                          </p:stCondLst>
                                        </p:cTn>
                                        <p:tgtEl>
                                          <p:spTgt spid="122913"/>
                                        </p:tgtEl>
                                        <p:attrNameLst>
                                          <p:attrName>style.visibility</p:attrName>
                                        </p:attrNameLst>
                                      </p:cBhvr>
                                      <p:to>
                                        <p:strVal val="visible"/>
                                      </p:to>
                                    </p:set>
                                    <p:animEffect transition="in" filter="barn(inVertical)">
                                      <p:cBhvr>
                                        <p:cTn id="24" dur="500"/>
                                        <p:tgtEl>
                                          <p:spTgt spid="1229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3" grpId="0"/>
      <p:bldP spid="2" grpId="0" animBg="1"/>
      <p:bldP spid="4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Title 1"/>
          <p:cNvSpPr>
            <a:spLocks noGrp="1"/>
          </p:cNvSpPr>
          <p:nvPr>
            <p:ph type="title" idx="4294967295"/>
            <p:custDataLst>
              <p:tags r:id="rId2"/>
            </p:custDataLst>
          </p:nvPr>
        </p:nvSpPr>
        <p:spPr>
          <a:xfrm>
            <a:off x="1963764" y="1014413"/>
            <a:ext cx="8296275" cy="500062"/>
          </a:xfrm>
        </p:spPr>
        <p:txBody>
          <a:bodyPr>
            <a:noAutofit/>
          </a:bodyPr>
          <a:lstStyle/>
          <a:p>
            <a:pPr algn="ctr"/>
            <a:r>
              <a:rPr lang="en-US" altLang="en-US" sz="3000" dirty="0"/>
              <a:t>Purposes and Implications</a:t>
            </a:r>
          </a:p>
        </p:txBody>
      </p:sp>
      <p:graphicFrame>
        <p:nvGraphicFramePr>
          <p:cNvPr id="7" name="Content Placeholder 6"/>
          <p:cNvGraphicFramePr>
            <a:graphicFrameLocks noGrp="1"/>
          </p:cNvGraphicFramePr>
          <p:nvPr>
            <p:ph idx="4294967295"/>
            <p:custDataLst>
              <p:tags r:id="rId3"/>
            </p:custDataLst>
            <p:extLst/>
          </p:nvPr>
        </p:nvGraphicFramePr>
        <p:xfrm>
          <a:off x="1963764" y="1602861"/>
          <a:ext cx="8296275" cy="3654425"/>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116741" name="TextBox 1"/>
          <p:cNvSpPr txBox="1">
            <a:spLocks noChangeArrowheads="1"/>
          </p:cNvSpPr>
          <p:nvPr/>
        </p:nvSpPr>
        <p:spPr bwMode="auto">
          <a:xfrm>
            <a:off x="3575425" y="5345669"/>
            <a:ext cx="5972175"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lr>
                <a:srgbClr val="FF0000"/>
              </a:buClr>
              <a:buChar char="•"/>
              <a:defRPr sz="2800">
                <a:solidFill>
                  <a:schemeClr val="tx1"/>
                </a:solidFill>
                <a:latin typeface="Arial" panose="020B0604020202020204" pitchFamily="34" charset="0"/>
              </a:defRPr>
            </a:lvl1pPr>
            <a:lvl2pPr marL="742950" indent="-285750">
              <a:spcBef>
                <a:spcPct val="20000"/>
              </a:spcBef>
              <a:buClr>
                <a:schemeClr val="accent2"/>
              </a:buClr>
              <a:buChar char="•"/>
              <a:defRPr sz="2400">
                <a:solidFill>
                  <a:schemeClr val="tx1"/>
                </a:solidFill>
                <a:latin typeface="Arial" panose="020B0604020202020204" pitchFamily="34" charset="0"/>
              </a:defRPr>
            </a:lvl2pPr>
            <a:lvl3pPr marL="1143000" indent="-228600">
              <a:spcBef>
                <a:spcPct val="20000"/>
              </a:spcBef>
              <a:buClr>
                <a:srgbClr val="99CCFF"/>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altLang="en-US" sz="1800" b="1" i="1" u="none" strike="noStrike" kern="1200" cap="none" spc="0" normalizeH="0" baseline="0" noProof="0" dirty="0">
                <a:ln>
                  <a:noFill/>
                </a:ln>
                <a:solidFill>
                  <a:srgbClr val="FFFFFF"/>
                </a:solidFill>
                <a:effectLst/>
                <a:uLnTx/>
                <a:uFillTx/>
                <a:latin typeface="Arial" panose="020B0604020202020204" pitchFamily="34" charset="0"/>
                <a:ea typeface="+mn-ea"/>
                <a:cs typeface="+mn-cs"/>
              </a:rPr>
              <a:t>Milestones are a Formative Assessment Framework</a:t>
            </a:r>
          </a:p>
        </p:txBody>
      </p:sp>
      <p:sp>
        <p:nvSpPr>
          <p:cNvPr id="4" name="TextBox 3"/>
          <p:cNvSpPr txBox="1"/>
          <p:nvPr/>
        </p:nvSpPr>
        <p:spPr>
          <a:xfrm>
            <a:off x="5541495" y="4381398"/>
            <a:ext cx="184731"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92934"/>
              </a:solidFill>
              <a:effectLst/>
              <a:uLnTx/>
              <a:uFillTx/>
              <a:latin typeface="Arial"/>
              <a:ea typeface="+mn-ea"/>
              <a:cs typeface="+mn-cs"/>
            </a:endParaRPr>
          </a:p>
        </p:txBody>
      </p:sp>
    </p:spTree>
    <p:custDataLst>
      <p:tags r:id="rId1"/>
    </p:custDataLst>
    <p:extLst>
      <p:ext uri="{BB962C8B-B14F-4D97-AF65-F5344CB8AC3E}">
        <p14:creationId xmlns:p14="http://schemas.microsoft.com/office/powerpoint/2010/main" val="2783201640"/>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
                                            <p:graphicEl>
                                              <a:dgm id="{7B4D6A53-D08A-4CA5-BDDC-2A437CE27915}"/>
                                            </p:graphicEl>
                                          </p:spTgt>
                                        </p:tgtEl>
                                        <p:attrNameLst>
                                          <p:attrName>style.visibility</p:attrName>
                                        </p:attrNameLst>
                                      </p:cBhvr>
                                      <p:to>
                                        <p:strVal val="visible"/>
                                      </p:to>
                                    </p:set>
                                    <p:anim calcmode="lin" valueType="num">
                                      <p:cBhvr additive="base">
                                        <p:cTn id="7" dur="500" fill="hold"/>
                                        <p:tgtEl>
                                          <p:spTgt spid="7">
                                            <p:graphicEl>
                                              <a:dgm id="{7B4D6A53-D08A-4CA5-BDDC-2A437CE27915}"/>
                                            </p:graphicEl>
                                          </p:spTgt>
                                        </p:tgtEl>
                                        <p:attrNameLst>
                                          <p:attrName>ppt_x</p:attrName>
                                        </p:attrNameLst>
                                      </p:cBhvr>
                                      <p:tavLst>
                                        <p:tav tm="0">
                                          <p:val>
                                            <p:strVal val="0-#ppt_w/2"/>
                                          </p:val>
                                        </p:tav>
                                        <p:tav tm="100000">
                                          <p:val>
                                            <p:strVal val="#ppt_x"/>
                                          </p:val>
                                        </p:tav>
                                      </p:tavLst>
                                    </p:anim>
                                    <p:anim calcmode="lin" valueType="num">
                                      <p:cBhvr additive="base">
                                        <p:cTn id="8" dur="500" fill="hold"/>
                                        <p:tgtEl>
                                          <p:spTgt spid="7">
                                            <p:graphicEl>
                                              <a:dgm id="{7B4D6A53-D08A-4CA5-BDDC-2A437CE27915}"/>
                                            </p:graphic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7">
                                            <p:graphicEl>
                                              <a:dgm id="{94E9BECF-C86F-4CF1-8D40-D01FFD8537EA}"/>
                                            </p:graphicEl>
                                          </p:spTgt>
                                        </p:tgtEl>
                                        <p:attrNameLst>
                                          <p:attrName>style.visibility</p:attrName>
                                        </p:attrNameLst>
                                      </p:cBhvr>
                                      <p:to>
                                        <p:strVal val="visible"/>
                                      </p:to>
                                    </p:set>
                                    <p:anim calcmode="lin" valueType="num">
                                      <p:cBhvr additive="base">
                                        <p:cTn id="13" dur="500" fill="hold"/>
                                        <p:tgtEl>
                                          <p:spTgt spid="7">
                                            <p:graphicEl>
                                              <a:dgm id="{94E9BECF-C86F-4CF1-8D40-D01FFD8537EA}"/>
                                            </p:graphic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7">
                                            <p:graphicEl>
                                              <a:dgm id="{94E9BECF-C86F-4CF1-8D40-D01FFD8537EA}"/>
                                            </p:graphic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7">
                                            <p:graphicEl>
                                              <a:dgm id="{07FDEFCA-650D-47A4-ADDB-4440AF2CBF02}"/>
                                            </p:graphicEl>
                                          </p:spTgt>
                                        </p:tgtEl>
                                        <p:attrNameLst>
                                          <p:attrName>style.visibility</p:attrName>
                                        </p:attrNameLst>
                                      </p:cBhvr>
                                      <p:to>
                                        <p:strVal val="visible"/>
                                      </p:to>
                                    </p:set>
                                    <p:anim calcmode="lin" valueType="num">
                                      <p:cBhvr additive="base">
                                        <p:cTn id="19" dur="500" fill="hold"/>
                                        <p:tgtEl>
                                          <p:spTgt spid="7">
                                            <p:graphicEl>
                                              <a:dgm id="{07FDEFCA-650D-47A4-ADDB-4440AF2CBF02}"/>
                                            </p:graphic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7">
                                            <p:graphicEl>
                                              <a:dgm id="{07FDEFCA-650D-47A4-ADDB-4440AF2CBF02}"/>
                                            </p:graphic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7">
                                            <p:graphicEl>
                                              <a:dgm id="{5463666D-BEB0-4763-BF8D-E3E1408B84F0}"/>
                                            </p:graphicEl>
                                          </p:spTgt>
                                        </p:tgtEl>
                                        <p:attrNameLst>
                                          <p:attrName>style.visibility</p:attrName>
                                        </p:attrNameLst>
                                      </p:cBhvr>
                                      <p:to>
                                        <p:strVal val="visible"/>
                                      </p:to>
                                    </p:set>
                                    <p:anim calcmode="lin" valueType="num">
                                      <p:cBhvr additive="base">
                                        <p:cTn id="25" dur="500" fill="hold"/>
                                        <p:tgtEl>
                                          <p:spTgt spid="7">
                                            <p:graphicEl>
                                              <a:dgm id="{5463666D-BEB0-4763-BF8D-E3E1408B84F0}"/>
                                            </p:graphic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7">
                                            <p:graphicEl>
                                              <a:dgm id="{5463666D-BEB0-4763-BF8D-E3E1408B84F0}"/>
                                            </p:graphic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7">
                                            <p:graphicEl>
                                              <a:dgm id="{193AB36E-71B0-4321-A0CA-ECC84043AF19}"/>
                                            </p:graphicEl>
                                          </p:spTgt>
                                        </p:tgtEl>
                                        <p:attrNameLst>
                                          <p:attrName>style.visibility</p:attrName>
                                        </p:attrNameLst>
                                      </p:cBhvr>
                                      <p:to>
                                        <p:strVal val="visible"/>
                                      </p:to>
                                    </p:set>
                                    <p:anim calcmode="lin" valueType="num">
                                      <p:cBhvr additive="base">
                                        <p:cTn id="31" dur="500" fill="hold"/>
                                        <p:tgtEl>
                                          <p:spTgt spid="7">
                                            <p:graphicEl>
                                              <a:dgm id="{193AB36E-71B0-4321-A0CA-ECC84043AF19}"/>
                                            </p:graphic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7">
                                            <p:graphicEl>
                                              <a:dgm id="{193AB36E-71B0-4321-A0CA-ECC84043AF19}"/>
                                            </p:graphic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one"/>
        </p:bldSub>
      </p:bldGraphic>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Resident Reports in ADS</a:t>
            </a:r>
          </a:p>
        </p:txBody>
      </p:sp>
      <p:sp>
        <p:nvSpPr>
          <p:cNvPr id="3" name="Content Placeholder 2"/>
          <p:cNvSpPr>
            <a:spLocks noGrp="1"/>
          </p:cNvSpPr>
          <p:nvPr>
            <p:ph idx="1"/>
          </p:nvPr>
        </p:nvSpPr>
        <p:spPr/>
        <p:txBody>
          <a:bodyPr/>
          <a:lstStyle/>
          <a:p>
            <a:r>
              <a:rPr lang="en-US" dirty="0"/>
              <a:t>Resident reports demonstrate the evaluation numerically, narratively, and as trends</a:t>
            </a:r>
          </a:p>
          <a:p>
            <a:endParaRPr lang="en-US" dirty="0"/>
          </a:p>
          <a:p>
            <a:r>
              <a:rPr lang="en-US" dirty="0"/>
              <a:t>You are able to download and edit these pdfs</a:t>
            </a:r>
          </a:p>
          <a:p>
            <a:r>
              <a:rPr lang="en-US" dirty="0"/>
              <a:t>Add in comments or other information that could be valuable to the resident</a:t>
            </a:r>
          </a:p>
        </p:txBody>
      </p:sp>
    </p:spTree>
    <p:extLst>
      <p:ext uri="{BB962C8B-B14F-4D97-AF65-F5344CB8AC3E}">
        <p14:creationId xmlns:p14="http://schemas.microsoft.com/office/powerpoint/2010/main" val="36014744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Resident Reports in ADS</a:t>
            </a:r>
          </a:p>
        </p:txBody>
      </p:sp>
      <p:pic>
        <p:nvPicPr>
          <p:cNvPr id="4" name="Content Placeholder 3"/>
          <p:cNvPicPr>
            <a:picLocks noGrp="1" noChangeAspect="1"/>
          </p:cNvPicPr>
          <p:nvPr>
            <p:ph idx="1"/>
          </p:nvPr>
        </p:nvPicPr>
        <p:blipFill>
          <a:blip r:embed="rId2"/>
          <a:stretch>
            <a:fillRect/>
          </a:stretch>
        </p:blipFill>
        <p:spPr>
          <a:xfrm>
            <a:off x="2709865" y="2559257"/>
            <a:ext cx="7742237" cy="2811048"/>
          </a:xfrm>
          <a:prstGeom prst="rect">
            <a:avLst/>
          </a:prstGeom>
        </p:spPr>
      </p:pic>
    </p:spTree>
    <p:extLst>
      <p:ext uri="{BB962C8B-B14F-4D97-AF65-F5344CB8AC3E}">
        <p14:creationId xmlns:p14="http://schemas.microsoft.com/office/powerpoint/2010/main" val="11303871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Resident Reports in ADS</a:t>
            </a:r>
          </a:p>
        </p:txBody>
      </p:sp>
      <p:pic>
        <p:nvPicPr>
          <p:cNvPr id="5" name="Content Placeholder 4"/>
          <p:cNvPicPr>
            <a:picLocks noGrp="1" noChangeAspect="1"/>
          </p:cNvPicPr>
          <p:nvPr>
            <p:ph idx="1"/>
          </p:nvPr>
        </p:nvPicPr>
        <p:blipFill>
          <a:blip r:embed="rId2"/>
          <a:stretch>
            <a:fillRect/>
          </a:stretch>
        </p:blipFill>
        <p:spPr>
          <a:xfrm>
            <a:off x="2709865" y="2968282"/>
            <a:ext cx="7742237" cy="1992998"/>
          </a:xfrm>
          <a:prstGeom prst="rect">
            <a:avLst/>
          </a:prstGeom>
        </p:spPr>
      </p:pic>
    </p:spTree>
    <p:extLst>
      <p:ext uri="{BB962C8B-B14F-4D97-AF65-F5344CB8AC3E}">
        <p14:creationId xmlns:p14="http://schemas.microsoft.com/office/powerpoint/2010/main" val="41841736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8E0B42-2EAA-4DB3-BC96-ACF1734D9ED9}"/>
              </a:ext>
            </a:extLst>
          </p:cNvPr>
          <p:cNvSpPr>
            <a:spLocks noGrp="1"/>
          </p:cNvSpPr>
          <p:nvPr>
            <p:ph type="title"/>
          </p:nvPr>
        </p:nvSpPr>
        <p:spPr/>
        <p:txBody>
          <a:bodyPr/>
          <a:lstStyle/>
          <a:p>
            <a:r>
              <a:rPr lang="en-US" dirty="0"/>
              <a:t>Disclosures</a:t>
            </a:r>
          </a:p>
        </p:txBody>
      </p:sp>
      <p:sp>
        <p:nvSpPr>
          <p:cNvPr id="3" name="Content Placeholder 2">
            <a:extLst>
              <a:ext uri="{FF2B5EF4-FFF2-40B4-BE49-F238E27FC236}">
                <a16:creationId xmlns:a16="http://schemas.microsoft.com/office/drawing/2014/main" id="{AE65D7D5-2983-46C1-9A99-5959BB694568}"/>
              </a:ext>
            </a:extLst>
          </p:cNvPr>
          <p:cNvSpPr>
            <a:spLocks noGrp="1"/>
          </p:cNvSpPr>
          <p:nvPr>
            <p:ph idx="1"/>
          </p:nvPr>
        </p:nvSpPr>
        <p:spPr/>
        <p:txBody>
          <a:bodyPr/>
          <a:lstStyle/>
          <a:p>
            <a:r>
              <a:rPr lang="en-US" sz="3500" dirty="0"/>
              <a:t>Elaine A. Muchmore, MD</a:t>
            </a:r>
          </a:p>
          <a:p>
            <a:pPr lvl="1"/>
            <a:r>
              <a:rPr lang="en-US" sz="2500" dirty="0"/>
              <a:t>ACGME: Membership on an entity's Board of Directors or advisory committees.  </a:t>
            </a:r>
          </a:p>
          <a:p>
            <a:endParaRPr lang="en-US" dirty="0"/>
          </a:p>
          <a:p>
            <a:r>
              <a:rPr lang="en-US" sz="3500" dirty="0"/>
              <a:t>Laura Edgar, EdD</a:t>
            </a:r>
          </a:p>
          <a:p>
            <a:pPr lvl="1"/>
            <a:r>
              <a:rPr lang="en-US" sz="2500" dirty="0"/>
              <a:t>Nothing to disclose.</a:t>
            </a:r>
          </a:p>
        </p:txBody>
      </p:sp>
    </p:spTree>
    <p:extLst>
      <p:ext uri="{BB962C8B-B14F-4D97-AF65-F5344CB8AC3E}">
        <p14:creationId xmlns:p14="http://schemas.microsoft.com/office/powerpoint/2010/main" val="35380609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Resident Reports in ADS</a:t>
            </a:r>
          </a:p>
        </p:txBody>
      </p:sp>
      <p:pic>
        <p:nvPicPr>
          <p:cNvPr id="4" name="Content Placeholder 3"/>
          <p:cNvPicPr>
            <a:picLocks noGrp="1" noChangeAspect="1"/>
          </p:cNvPicPr>
          <p:nvPr>
            <p:ph idx="1"/>
          </p:nvPr>
        </p:nvPicPr>
        <p:blipFill>
          <a:blip r:embed="rId2"/>
          <a:stretch>
            <a:fillRect/>
          </a:stretch>
        </p:blipFill>
        <p:spPr>
          <a:xfrm>
            <a:off x="4112455" y="2184990"/>
            <a:ext cx="4530530" cy="3266487"/>
          </a:xfrm>
          <a:prstGeom prst="rect">
            <a:avLst/>
          </a:prstGeom>
        </p:spPr>
      </p:pic>
    </p:spTree>
    <p:extLst>
      <p:ext uri="{BB962C8B-B14F-4D97-AF65-F5344CB8AC3E}">
        <p14:creationId xmlns:p14="http://schemas.microsoft.com/office/powerpoint/2010/main" val="9247654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Program Reports in ADS</a:t>
            </a:r>
          </a:p>
        </p:txBody>
      </p:sp>
      <p:pic>
        <p:nvPicPr>
          <p:cNvPr id="4" name="Content Placeholder 3"/>
          <p:cNvPicPr>
            <a:picLocks noGrp="1" noChangeAspect="1"/>
          </p:cNvPicPr>
          <p:nvPr>
            <p:ph idx="1"/>
          </p:nvPr>
        </p:nvPicPr>
        <p:blipFill>
          <a:blip r:embed="rId2"/>
          <a:stretch>
            <a:fillRect/>
          </a:stretch>
        </p:blipFill>
        <p:spPr>
          <a:xfrm>
            <a:off x="2709865" y="2567173"/>
            <a:ext cx="7742237" cy="2795221"/>
          </a:xfrm>
          <a:prstGeom prst="rect">
            <a:avLst/>
          </a:prstGeom>
        </p:spPr>
      </p:pic>
      <p:sp>
        <p:nvSpPr>
          <p:cNvPr id="5" name="Down Arrow 4"/>
          <p:cNvSpPr/>
          <p:nvPr/>
        </p:nvSpPr>
        <p:spPr>
          <a:xfrm>
            <a:off x="7270652" y="2868931"/>
            <a:ext cx="354858" cy="476617"/>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6" name="TextBox 5"/>
          <p:cNvSpPr txBox="1"/>
          <p:nvPr/>
        </p:nvSpPr>
        <p:spPr>
          <a:xfrm>
            <a:off x="8256974" y="3813700"/>
            <a:ext cx="1181686" cy="33855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292934"/>
                </a:solidFill>
                <a:effectLst/>
                <a:uLnTx/>
                <a:uFillTx/>
                <a:latin typeface="Arial"/>
                <a:ea typeface="+mn-ea"/>
                <a:cs typeface="+mn-cs"/>
              </a:rPr>
              <a:t>Range</a:t>
            </a:r>
          </a:p>
        </p:txBody>
      </p:sp>
      <p:sp>
        <p:nvSpPr>
          <p:cNvPr id="7" name="Down Arrow 6"/>
          <p:cNvSpPr/>
          <p:nvPr/>
        </p:nvSpPr>
        <p:spPr>
          <a:xfrm>
            <a:off x="4363329" y="3345548"/>
            <a:ext cx="354858" cy="476617"/>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8" name="TextBox 7"/>
          <p:cNvSpPr txBox="1"/>
          <p:nvPr/>
        </p:nvSpPr>
        <p:spPr>
          <a:xfrm>
            <a:off x="4027287" y="4152256"/>
            <a:ext cx="1181686" cy="58477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292934"/>
                </a:solidFill>
                <a:effectLst/>
                <a:uLnTx/>
                <a:uFillTx/>
                <a:latin typeface="Arial"/>
                <a:ea typeface="+mn-ea"/>
                <a:cs typeface="+mn-cs"/>
              </a:rPr>
              <a:t>Specialty median</a:t>
            </a:r>
          </a:p>
        </p:txBody>
      </p:sp>
      <p:sp>
        <p:nvSpPr>
          <p:cNvPr id="9" name="TextBox 8"/>
          <p:cNvSpPr txBox="1"/>
          <p:nvPr/>
        </p:nvSpPr>
        <p:spPr>
          <a:xfrm>
            <a:off x="5675552" y="3901719"/>
            <a:ext cx="1181686" cy="33855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292934"/>
                </a:solidFill>
                <a:effectLst/>
                <a:uLnTx/>
                <a:uFillTx/>
                <a:latin typeface="Arial"/>
                <a:ea typeface="+mn-ea"/>
                <a:cs typeface="+mn-cs"/>
              </a:rPr>
              <a:t>Quartiles</a:t>
            </a:r>
          </a:p>
        </p:txBody>
      </p:sp>
      <p:sp>
        <p:nvSpPr>
          <p:cNvPr id="10" name="Down Arrow 9"/>
          <p:cNvSpPr/>
          <p:nvPr/>
        </p:nvSpPr>
        <p:spPr>
          <a:xfrm>
            <a:off x="5599195" y="2943958"/>
            <a:ext cx="354858" cy="476617"/>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11" name="Down Arrow 10"/>
          <p:cNvSpPr/>
          <p:nvPr/>
        </p:nvSpPr>
        <p:spPr>
          <a:xfrm>
            <a:off x="6398484" y="3165573"/>
            <a:ext cx="354858" cy="476617"/>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12" name="TextBox 11"/>
          <p:cNvSpPr txBox="1"/>
          <p:nvPr/>
        </p:nvSpPr>
        <p:spPr>
          <a:xfrm>
            <a:off x="7009638" y="4011675"/>
            <a:ext cx="1181686" cy="58477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292934"/>
                </a:solidFill>
                <a:effectLst/>
                <a:uLnTx/>
                <a:uFillTx/>
                <a:latin typeface="Arial"/>
                <a:ea typeface="+mn-ea"/>
                <a:cs typeface="+mn-cs"/>
              </a:rPr>
              <a:t>Specialty mean</a:t>
            </a:r>
          </a:p>
        </p:txBody>
      </p:sp>
      <p:sp>
        <p:nvSpPr>
          <p:cNvPr id="13" name="Down Arrow 12"/>
          <p:cNvSpPr/>
          <p:nvPr/>
        </p:nvSpPr>
        <p:spPr>
          <a:xfrm>
            <a:off x="8683947" y="2928483"/>
            <a:ext cx="354858" cy="476617"/>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7121726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040488" y="669908"/>
            <a:ext cx="8170312" cy="5992537"/>
          </a:xfrm>
          <a:prstGeom prst="rect">
            <a:avLst/>
          </a:prstGeom>
        </p:spPr>
      </p:pic>
    </p:spTree>
    <p:extLst>
      <p:ext uri="{BB962C8B-B14F-4D97-AF65-F5344CB8AC3E}">
        <p14:creationId xmlns:p14="http://schemas.microsoft.com/office/powerpoint/2010/main" val="13226280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p:txBody>
          <a:bodyPr>
            <a:noAutofit/>
          </a:bodyPr>
          <a:lstStyle/>
          <a:p>
            <a:r>
              <a:rPr lang="en-US" altLang="en-US" sz="2400" dirty="0"/>
              <a:t>Getting Started: Track Progression Over Time</a:t>
            </a:r>
          </a:p>
        </p:txBody>
      </p:sp>
      <p:sp>
        <p:nvSpPr>
          <p:cNvPr id="2" name="Content Placeholder 1"/>
          <p:cNvSpPr>
            <a:spLocks noGrp="1"/>
          </p:cNvSpPr>
          <p:nvPr>
            <p:ph idx="1"/>
          </p:nvPr>
        </p:nvSpPr>
        <p:spPr/>
        <p:txBody>
          <a:bodyPr/>
          <a:lstStyle/>
          <a:p>
            <a:endParaRPr lang="en-US"/>
          </a:p>
        </p:txBody>
      </p:sp>
      <p:pic>
        <p:nvPicPr>
          <p:cNvPr id="56323" name="Picture 1" descr="img0.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44092" y="1958689"/>
            <a:ext cx="6504708" cy="3343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6324" name="TextBox 1"/>
          <p:cNvSpPr txBox="1">
            <a:spLocks noChangeArrowheads="1"/>
          </p:cNvSpPr>
          <p:nvPr/>
        </p:nvSpPr>
        <p:spPr bwMode="auto">
          <a:xfrm>
            <a:off x="4584654" y="2104051"/>
            <a:ext cx="4349269" cy="30008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Clr>
                <a:srgbClr val="FF0000"/>
              </a:buClr>
              <a:buChar char="•"/>
              <a:defRPr sz="2800">
                <a:solidFill>
                  <a:schemeClr val="tx1"/>
                </a:solidFill>
                <a:latin typeface="Arial" panose="020B0604020202020204" pitchFamily="34" charset="0"/>
              </a:defRPr>
            </a:lvl1pPr>
            <a:lvl2pPr marL="742950" indent="-285750">
              <a:spcBef>
                <a:spcPct val="20000"/>
              </a:spcBef>
              <a:buClr>
                <a:schemeClr val="accent2"/>
              </a:buClr>
              <a:buChar char="•"/>
              <a:defRPr sz="2400">
                <a:solidFill>
                  <a:schemeClr val="tx1"/>
                </a:solidFill>
                <a:latin typeface="Arial" panose="020B0604020202020204" pitchFamily="34" charset="0"/>
              </a:defRPr>
            </a:lvl2pPr>
            <a:lvl3pPr marL="1143000" indent="-228600">
              <a:spcBef>
                <a:spcPct val="20000"/>
              </a:spcBef>
              <a:buClr>
                <a:srgbClr val="99CCFF"/>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altLang="en-US" sz="1350" b="0" i="0" u="none" strike="noStrike" kern="1200" cap="none" spc="0" normalizeH="0" baseline="0" noProof="0" dirty="0">
                <a:ln>
                  <a:noFill/>
                </a:ln>
                <a:solidFill>
                  <a:srgbClr val="292934"/>
                </a:solidFill>
                <a:effectLst/>
                <a:uLnTx/>
                <a:uFillTx/>
                <a:latin typeface="Arial" panose="020B0604020202020204" pitchFamily="34" charset="0"/>
                <a:ea typeface="+mn-ea"/>
                <a:cs typeface="+mn-cs"/>
              </a:rPr>
              <a:t>Within Program example - PC1 (Emergency Medicine)</a:t>
            </a:r>
          </a:p>
        </p:txBody>
      </p:sp>
      <p:sp>
        <p:nvSpPr>
          <p:cNvPr id="56325" name="Right Arrow 3"/>
          <p:cNvSpPr>
            <a:spLocks noChangeArrowheads="1"/>
          </p:cNvSpPr>
          <p:nvPr/>
        </p:nvSpPr>
        <p:spPr bwMode="auto">
          <a:xfrm rot="16200000">
            <a:off x="6209166" y="3554830"/>
            <a:ext cx="290513" cy="160735"/>
          </a:xfrm>
          <a:prstGeom prst="rightArrow">
            <a:avLst>
              <a:gd name="adj1" fmla="val 50000"/>
              <a:gd name="adj2" fmla="val 50398"/>
            </a:avLst>
          </a:prstGeom>
          <a:solidFill>
            <a:schemeClr val="accent1"/>
          </a:solidFill>
          <a:ln w="9525" algn="ctr">
            <a:solidFill>
              <a:schemeClr val="tx1"/>
            </a:solidFill>
            <a:round/>
            <a:headEnd/>
            <a:tailEnd/>
          </a:ln>
        </p:spPr>
        <p:txBody>
          <a:bodyPr/>
          <a:lstStyle>
            <a:lvl1pPr>
              <a:spcBef>
                <a:spcPct val="20000"/>
              </a:spcBef>
              <a:buClr>
                <a:srgbClr val="FF0000"/>
              </a:buClr>
              <a:buChar char="•"/>
              <a:defRPr sz="2800">
                <a:solidFill>
                  <a:schemeClr val="tx1"/>
                </a:solidFill>
                <a:latin typeface="Arial" panose="020B0604020202020204" pitchFamily="34" charset="0"/>
              </a:defRPr>
            </a:lvl1pPr>
            <a:lvl2pPr marL="742950" indent="-285750">
              <a:spcBef>
                <a:spcPct val="20000"/>
              </a:spcBef>
              <a:buClr>
                <a:schemeClr val="accent2"/>
              </a:buClr>
              <a:buChar char="•"/>
              <a:defRPr sz="2400">
                <a:solidFill>
                  <a:schemeClr val="tx1"/>
                </a:solidFill>
                <a:latin typeface="Arial" panose="020B0604020202020204" pitchFamily="34" charset="0"/>
              </a:defRPr>
            </a:lvl2pPr>
            <a:lvl3pPr marL="1143000" indent="-228600">
              <a:spcBef>
                <a:spcPct val="20000"/>
              </a:spcBef>
              <a:buClr>
                <a:srgbClr val="99CCFF"/>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US" altLang="en-US" sz="1350" b="0" i="0" u="none" strike="noStrike" kern="1200" cap="none" spc="0" normalizeH="0" baseline="0" noProof="0">
              <a:ln>
                <a:noFill/>
              </a:ln>
              <a:solidFill>
                <a:srgbClr val="292934"/>
              </a:solidFill>
              <a:effectLst/>
              <a:uLnTx/>
              <a:uFillTx/>
              <a:latin typeface="Arial" panose="020B0604020202020204" pitchFamily="34" charset="0"/>
              <a:ea typeface="+mn-ea"/>
              <a:cs typeface="+mn-cs"/>
            </a:endParaRPr>
          </a:p>
        </p:txBody>
      </p:sp>
      <p:sp>
        <p:nvSpPr>
          <p:cNvPr id="56326" name="TextBox 4"/>
          <p:cNvSpPr txBox="1">
            <a:spLocks noChangeArrowheads="1"/>
          </p:cNvSpPr>
          <p:nvPr/>
        </p:nvSpPr>
        <p:spPr bwMode="auto">
          <a:xfrm>
            <a:off x="5723984" y="3753661"/>
            <a:ext cx="1260872" cy="4154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lr>
                <a:srgbClr val="FF0000"/>
              </a:buClr>
              <a:buChar char="•"/>
              <a:defRPr sz="2800">
                <a:solidFill>
                  <a:schemeClr val="tx1"/>
                </a:solidFill>
                <a:latin typeface="Arial" panose="020B0604020202020204" pitchFamily="34" charset="0"/>
              </a:defRPr>
            </a:lvl1pPr>
            <a:lvl2pPr marL="742950" indent="-285750">
              <a:spcBef>
                <a:spcPct val="20000"/>
              </a:spcBef>
              <a:buClr>
                <a:schemeClr val="accent2"/>
              </a:buClr>
              <a:buChar char="•"/>
              <a:defRPr sz="2400">
                <a:solidFill>
                  <a:schemeClr val="tx1"/>
                </a:solidFill>
                <a:latin typeface="Arial" panose="020B0604020202020204" pitchFamily="34" charset="0"/>
              </a:defRPr>
            </a:lvl2pPr>
            <a:lvl3pPr marL="1143000" indent="-228600">
              <a:spcBef>
                <a:spcPct val="20000"/>
              </a:spcBef>
              <a:buClr>
                <a:srgbClr val="99CCFF"/>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altLang="en-US" sz="1050" b="0" i="0" u="none" strike="noStrike" kern="1200" cap="none" spc="0" normalizeH="0" baseline="0" noProof="0" dirty="0">
                <a:ln>
                  <a:noFill/>
                </a:ln>
                <a:solidFill>
                  <a:srgbClr val="292934"/>
                </a:solidFill>
                <a:effectLst/>
                <a:uLnTx/>
                <a:uFillTx/>
                <a:latin typeface="Arial" panose="020B0604020202020204" pitchFamily="34" charset="0"/>
                <a:ea typeface="+mn-ea"/>
                <a:cs typeface="+mn-cs"/>
              </a:rPr>
              <a:t>Was this an important trend?</a:t>
            </a:r>
          </a:p>
        </p:txBody>
      </p:sp>
    </p:spTree>
    <p:extLst>
      <p:ext uri="{BB962C8B-B14F-4D97-AF65-F5344CB8AC3E}">
        <p14:creationId xmlns:p14="http://schemas.microsoft.com/office/powerpoint/2010/main" val="3854832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733AE86E-C2F5-453C-A54F-FAADBCF3D9E5}"/>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3009900" y="2160271"/>
            <a:ext cx="6172200" cy="3394472"/>
          </a:xfrm>
        </p:spPr>
      </p:pic>
      <p:sp>
        <p:nvSpPr>
          <p:cNvPr id="3" name="Title 2">
            <a:extLst>
              <a:ext uri="{FF2B5EF4-FFF2-40B4-BE49-F238E27FC236}">
                <a16:creationId xmlns:a16="http://schemas.microsoft.com/office/drawing/2014/main" id="{EFA7A353-7E75-4581-A90E-DC3C02F459B4}"/>
              </a:ext>
            </a:extLst>
          </p:cNvPr>
          <p:cNvSpPr>
            <a:spLocks noGrp="1"/>
          </p:cNvSpPr>
          <p:nvPr>
            <p:ph type="title"/>
          </p:nvPr>
        </p:nvSpPr>
        <p:spPr/>
        <p:txBody>
          <a:bodyPr>
            <a:normAutofit/>
          </a:bodyPr>
          <a:lstStyle/>
          <a:p>
            <a:r>
              <a:rPr lang="en-US" dirty="0"/>
              <a:t>Mapping Individual Trajectories</a:t>
            </a:r>
          </a:p>
        </p:txBody>
      </p:sp>
      <p:sp>
        <p:nvSpPr>
          <p:cNvPr id="4" name="TextBox 3">
            <a:extLst>
              <a:ext uri="{FF2B5EF4-FFF2-40B4-BE49-F238E27FC236}">
                <a16:creationId xmlns:a16="http://schemas.microsoft.com/office/drawing/2014/main" id="{4AAFD1CD-D3C6-4AAF-AFAA-9211A4D95DE2}"/>
              </a:ext>
            </a:extLst>
          </p:cNvPr>
          <p:cNvSpPr txBox="1"/>
          <p:nvPr/>
        </p:nvSpPr>
        <p:spPr>
          <a:xfrm>
            <a:off x="2963154" y="1792704"/>
            <a:ext cx="5741573" cy="32316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292934"/>
                </a:solidFill>
                <a:effectLst/>
                <a:uLnTx/>
                <a:uFillTx/>
                <a:latin typeface="Arial"/>
                <a:ea typeface="+mn-ea"/>
                <a:cs typeface="+mn-cs"/>
              </a:rPr>
              <a:t>Residents’ Milestones trajectories over time </a:t>
            </a:r>
            <a:r>
              <a:rPr kumimoji="0" lang="en-US" sz="1125" b="0" i="0" u="none" strike="noStrike" kern="1200" cap="none" spc="0" normalizeH="0" baseline="0" noProof="0" dirty="0">
                <a:ln>
                  <a:noFill/>
                </a:ln>
                <a:solidFill>
                  <a:srgbClr val="292934"/>
                </a:solidFill>
                <a:effectLst/>
                <a:uLnTx/>
                <a:uFillTx/>
                <a:latin typeface="Arial"/>
                <a:ea typeface="+mn-ea"/>
                <a:cs typeface="+mn-cs"/>
              </a:rPr>
              <a:t>(e.g., Wound Management) </a:t>
            </a:r>
          </a:p>
        </p:txBody>
      </p:sp>
      <p:sp>
        <p:nvSpPr>
          <p:cNvPr id="2" name="TextBox 1"/>
          <p:cNvSpPr txBox="1"/>
          <p:nvPr/>
        </p:nvSpPr>
        <p:spPr>
          <a:xfrm>
            <a:off x="3442609" y="5162327"/>
            <a:ext cx="724878" cy="415498"/>
          </a:xfrm>
          <a:prstGeom prst="rect">
            <a:avLst/>
          </a:prstGeom>
          <a:noFill/>
          <a:ln>
            <a:solidFill>
              <a:schemeClr val="tx1"/>
            </a:solidFill>
          </a:ln>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srgbClr val="292934"/>
                </a:solidFill>
                <a:effectLst/>
                <a:uLnTx/>
                <a:uFillTx/>
                <a:latin typeface="Arial"/>
                <a:ea typeface="+mn-ea"/>
                <a:cs typeface="+mn-cs"/>
              </a:rPr>
              <a:t>Jul ‘13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292934"/>
                </a:solidFill>
                <a:effectLst/>
                <a:uLnTx/>
                <a:uFillTx/>
                <a:latin typeface="Arial"/>
                <a:ea typeface="+mn-ea"/>
                <a:cs typeface="+mn-cs"/>
              </a:rPr>
              <a:t>Entrance</a:t>
            </a:r>
          </a:p>
        </p:txBody>
      </p:sp>
      <p:sp>
        <p:nvSpPr>
          <p:cNvPr id="6" name="TextBox 5"/>
          <p:cNvSpPr txBox="1"/>
          <p:nvPr/>
        </p:nvSpPr>
        <p:spPr>
          <a:xfrm>
            <a:off x="4050587" y="5358536"/>
            <a:ext cx="1101585" cy="253916"/>
          </a:xfrm>
          <a:prstGeom prst="rect">
            <a:avLst/>
          </a:prstGeom>
          <a:noFill/>
          <a:ln>
            <a:solidFill>
              <a:schemeClr val="tx1"/>
            </a:solidFill>
          </a:ln>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292934"/>
                </a:solidFill>
                <a:effectLst/>
                <a:uLnTx/>
                <a:uFillTx/>
                <a:latin typeface="Arial"/>
                <a:ea typeface="+mn-ea"/>
                <a:cs typeface="+mn-cs"/>
              </a:rPr>
              <a:t>1</a:t>
            </a:r>
            <a:r>
              <a:rPr kumimoji="0" lang="en-US" sz="1050" b="0" i="0" u="none" strike="noStrike" kern="1200" cap="none" spc="0" normalizeH="0" baseline="30000" noProof="0" dirty="0">
                <a:ln>
                  <a:noFill/>
                </a:ln>
                <a:solidFill>
                  <a:srgbClr val="292934"/>
                </a:solidFill>
                <a:effectLst/>
                <a:uLnTx/>
                <a:uFillTx/>
                <a:latin typeface="Arial"/>
                <a:ea typeface="+mn-ea"/>
                <a:cs typeface="+mn-cs"/>
              </a:rPr>
              <a:t>st</a:t>
            </a:r>
            <a:r>
              <a:rPr kumimoji="0" lang="en-US" sz="1050" b="0" i="0" u="none" strike="noStrike" kern="1200" cap="none" spc="0" normalizeH="0" baseline="0" noProof="0" dirty="0">
                <a:ln>
                  <a:noFill/>
                </a:ln>
                <a:solidFill>
                  <a:srgbClr val="292934"/>
                </a:solidFill>
                <a:effectLst/>
                <a:uLnTx/>
                <a:uFillTx/>
                <a:latin typeface="Arial"/>
                <a:ea typeface="+mn-ea"/>
                <a:cs typeface="+mn-cs"/>
              </a:rPr>
              <a:t> Assessment</a:t>
            </a:r>
          </a:p>
        </p:txBody>
      </p:sp>
      <p:sp>
        <p:nvSpPr>
          <p:cNvPr id="7" name="TextBox 6"/>
          <p:cNvSpPr txBox="1"/>
          <p:nvPr/>
        </p:nvSpPr>
        <p:spPr>
          <a:xfrm>
            <a:off x="8207260" y="5358535"/>
            <a:ext cx="853119" cy="253916"/>
          </a:xfrm>
          <a:prstGeom prst="rect">
            <a:avLst/>
          </a:prstGeom>
          <a:noFill/>
          <a:ln>
            <a:solidFill>
              <a:schemeClr val="tx1"/>
            </a:solidFill>
          </a:ln>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292934"/>
                </a:solidFill>
                <a:effectLst/>
                <a:uLnTx/>
                <a:uFillTx/>
                <a:latin typeface="Arial"/>
                <a:ea typeface="+mn-ea"/>
                <a:cs typeface="+mn-cs"/>
              </a:rPr>
              <a:t>Graduation</a:t>
            </a:r>
          </a:p>
        </p:txBody>
      </p:sp>
      <p:sp>
        <p:nvSpPr>
          <p:cNvPr id="8" name="Right Brace 7"/>
          <p:cNvSpPr/>
          <p:nvPr/>
        </p:nvSpPr>
        <p:spPr bwMode="auto">
          <a:xfrm rot="16200000" flipV="1">
            <a:off x="4346766" y="4272736"/>
            <a:ext cx="172180" cy="1483485"/>
          </a:xfrm>
          <a:prstGeom prst="rightBrace">
            <a:avLst/>
          </a:prstGeom>
          <a:solidFill>
            <a:schemeClr val="tx1">
              <a:alpha val="0"/>
            </a:schemeClr>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292934"/>
              </a:solidFill>
              <a:effectLst/>
              <a:uLnTx/>
              <a:uFillTx/>
              <a:latin typeface="Arial" charset="0"/>
              <a:ea typeface="+mn-ea"/>
              <a:cs typeface="+mn-cs"/>
            </a:endParaRPr>
          </a:p>
        </p:txBody>
      </p:sp>
      <p:sp>
        <p:nvSpPr>
          <p:cNvPr id="9" name="Right Brace 8"/>
          <p:cNvSpPr/>
          <p:nvPr/>
        </p:nvSpPr>
        <p:spPr bwMode="auto">
          <a:xfrm rot="16200000" flipV="1">
            <a:off x="5932274" y="4176442"/>
            <a:ext cx="160729" cy="1676072"/>
          </a:xfrm>
          <a:prstGeom prst="rightBrace">
            <a:avLst/>
          </a:prstGeom>
          <a:solidFill>
            <a:schemeClr val="tx1">
              <a:alpha val="0"/>
            </a:schemeClr>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292934"/>
              </a:solidFill>
              <a:effectLst/>
              <a:uLnTx/>
              <a:uFillTx/>
              <a:latin typeface="Arial" charset="0"/>
              <a:ea typeface="+mn-ea"/>
              <a:cs typeface="+mn-cs"/>
            </a:endParaRPr>
          </a:p>
        </p:txBody>
      </p:sp>
      <p:sp>
        <p:nvSpPr>
          <p:cNvPr id="10" name="Right Brace 9"/>
          <p:cNvSpPr/>
          <p:nvPr/>
        </p:nvSpPr>
        <p:spPr bwMode="auto">
          <a:xfrm rot="16200000" flipV="1">
            <a:off x="7584391" y="4193130"/>
            <a:ext cx="199769" cy="1667204"/>
          </a:xfrm>
          <a:prstGeom prst="rightBrace">
            <a:avLst/>
          </a:prstGeom>
          <a:solidFill>
            <a:schemeClr val="tx1">
              <a:alpha val="0"/>
            </a:schemeClr>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292934"/>
              </a:solidFill>
              <a:effectLst/>
              <a:uLnTx/>
              <a:uFillTx/>
              <a:latin typeface="Arial" charset="0"/>
              <a:ea typeface="+mn-ea"/>
              <a:cs typeface="+mn-cs"/>
            </a:endParaRPr>
          </a:p>
        </p:txBody>
      </p:sp>
      <p:sp>
        <p:nvSpPr>
          <p:cNvPr id="11" name="TextBox 10"/>
          <p:cNvSpPr txBox="1"/>
          <p:nvPr/>
        </p:nvSpPr>
        <p:spPr>
          <a:xfrm>
            <a:off x="4193303" y="4702279"/>
            <a:ext cx="630301" cy="253916"/>
          </a:xfrm>
          <a:prstGeom prst="rect">
            <a:avLst/>
          </a:prstGeom>
          <a:noFill/>
          <a:ln>
            <a:solidFill>
              <a:schemeClr val="tx1"/>
            </a:solidFill>
          </a:ln>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292934"/>
                </a:solidFill>
                <a:effectLst/>
                <a:uLnTx/>
                <a:uFillTx/>
                <a:latin typeface="Arial"/>
                <a:ea typeface="+mn-ea"/>
                <a:cs typeface="+mn-cs"/>
              </a:rPr>
              <a:t>1</a:t>
            </a:r>
            <a:r>
              <a:rPr kumimoji="0" lang="en-US" sz="1050" b="0" i="0" u="none" strike="noStrike" kern="1200" cap="none" spc="0" normalizeH="0" baseline="30000" noProof="0" dirty="0">
                <a:ln>
                  <a:noFill/>
                </a:ln>
                <a:solidFill>
                  <a:srgbClr val="292934"/>
                </a:solidFill>
                <a:effectLst/>
                <a:uLnTx/>
                <a:uFillTx/>
                <a:latin typeface="Arial"/>
                <a:ea typeface="+mn-ea"/>
                <a:cs typeface="+mn-cs"/>
              </a:rPr>
              <a:t>st</a:t>
            </a:r>
            <a:r>
              <a:rPr kumimoji="0" lang="en-US" sz="1050" b="0" i="0" u="none" strike="noStrike" kern="1200" cap="none" spc="0" normalizeH="0" baseline="0" noProof="0" dirty="0">
                <a:ln>
                  <a:noFill/>
                </a:ln>
                <a:solidFill>
                  <a:srgbClr val="292934"/>
                </a:solidFill>
                <a:effectLst/>
                <a:uLnTx/>
                <a:uFillTx/>
                <a:latin typeface="Arial"/>
                <a:ea typeface="+mn-ea"/>
                <a:cs typeface="+mn-cs"/>
              </a:rPr>
              <a:t> year</a:t>
            </a:r>
          </a:p>
        </p:txBody>
      </p:sp>
      <p:sp>
        <p:nvSpPr>
          <p:cNvPr id="12" name="TextBox 11"/>
          <p:cNvSpPr txBox="1"/>
          <p:nvPr/>
        </p:nvSpPr>
        <p:spPr>
          <a:xfrm>
            <a:off x="5763190" y="4699647"/>
            <a:ext cx="659155" cy="253916"/>
          </a:xfrm>
          <a:prstGeom prst="rect">
            <a:avLst/>
          </a:prstGeom>
          <a:noFill/>
          <a:ln>
            <a:solidFill>
              <a:schemeClr val="tx1"/>
            </a:solidFill>
          </a:ln>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292934"/>
                </a:solidFill>
                <a:effectLst/>
                <a:uLnTx/>
                <a:uFillTx/>
                <a:latin typeface="Arial"/>
                <a:ea typeface="+mn-ea"/>
                <a:cs typeface="+mn-cs"/>
              </a:rPr>
              <a:t>2</a:t>
            </a:r>
            <a:r>
              <a:rPr kumimoji="0" lang="en-US" sz="1050" b="0" i="0" u="none" strike="noStrike" kern="1200" cap="none" spc="0" normalizeH="0" baseline="30000" noProof="0" dirty="0">
                <a:ln>
                  <a:noFill/>
                </a:ln>
                <a:solidFill>
                  <a:srgbClr val="292934"/>
                </a:solidFill>
                <a:effectLst/>
                <a:uLnTx/>
                <a:uFillTx/>
                <a:latin typeface="Arial"/>
                <a:ea typeface="+mn-ea"/>
                <a:cs typeface="+mn-cs"/>
              </a:rPr>
              <a:t>nd</a:t>
            </a:r>
            <a:r>
              <a:rPr kumimoji="0" lang="en-US" sz="1050" b="0" i="0" u="none" strike="noStrike" kern="1200" cap="none" spc="0" normalizeH="0" baseline="0" noProof="0" dirty="0">
                <a:ln>
                  <a:noFill/>
                </a:ln>
                <a:solidFill>
                  <a:srgbClr val="292934"/>
                </a:solidFill>
                <a:effectLst/>
                <a:uLnTx/>
                <a:uFillTx/>
                <a:latin typeface="Arial"/>
                <a:ea typeface="+mn-ea"/>
                <a:cs typeface="+mn-cs"/>
              </a:rPr>
              <a:t> year</a:t>
            </a:r>
          </a:p>
        </p:txBody>
      </p:sp>
      <p:sp>
        <p:nvSpPr>
          <p:cNvPr id="13" name="TextBox 12"/>
          <p:cNvSpPr txBox="1"/>
          <p:nvPr/>
        </p:nvSpPr>
        <p:spPr>
          <a:xfrm>
            <a:off x="7442492" y="4702279"/>
            <a:ext cx="639919" cy="253916"/>
          </a:xfrm>
          <a:prstGeom prst="rect">
            <a:avLst/>
          </a:prstGeom>
          <a:noFill/>
          <a:ln>
            <a:solidFill>
              <a:schemeClr val="tx1"/>
            </a:solidFill>
          </a:ln>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292934"/>
                </a:solidFill>
                <a:effectLst/>
                <a:uLnTx/>
                <a:uFillTx/>
                <a:latin typeface="Arial"/>
                <a:ea typeface="+mn-ea"/>
                <a:cs typeface="+mn-cs"/>
              </a:rPr>
              <a:t>3</a:t>
            </a:r>
            <a:r>
              <a:rPr kumimoji="0" lang="en-US" sz="1050" b="0" i="0" u="none" strike="noStrike" kern="1200" cap="none" spc="0" normalizeH="0" baseline="30000" noProof="0" dirty="0">
                <a:ln>
                  <a:noFill/>
                </a:ln>
                <a:solidFill>
                  <a:srgbClr val="292934"/>
                </a:solidFill>
                <a:effectLst/>
                <a:uLnTx/>
                <a:uFillTx/>
                <a:latin typeface="Arial"/>
                <a:ea typeface="+mn-ea"/>
                <a:cs typeface="+mn-cs"/>
              </a:rPr>
              <a:t>rd</a:t>
            </a:r>
            <a:r>
              <a:rPr kumimoji="0" lang="en-US" sz="1050" b="0" i="0" u="none" strike="noStrike" kern="1200" cap="none" spc="0" normalizeH="0" baseline="0" noProof="0" dirty="0">
                <a:ln>
                  <a:noFill/>
                </a:ln>
                <a:solidFill>
                  <a:srgbClr val="292934"/>
                </a:solidFill>
                <a:effectLst/>
                <a:uLnTx/>
                <a:uFillTx/>
                <a:latin typeface="Arial"/>
                <a:ea typeface="+mn-ea"/>
                <a:cs typeface="+mn-cs"/>
              </a:rPr>
              <a:t> year</a:t>
            </a:r>
          </a:p>
        </p:txBody>
      </p:sp>
      <p:sp>
        <p:nvSpPr>
          <p:cNvPr id="14" name="TextBox 13">
            <a:extLst>
              <a:ext uri="{FF2B5EF4-FFF2-40B4-BE49-F238E27FC236}">
                <a16:creationId xmlns:a16="http://schemas.microsoft.com/office/drawing/2014/main" id="{746C9F12-9A9F-4F83-97C7-9DFECA6981BA}"/>
              </a:ext>
            </a:extLst>
          </p:cNvPr>
          <p:cNvSpPr txBox="1"/>
          <p:nvPr/>
        </p:nvSpPr>
        <p:spPr>
          <a:xfrm>
            <a:off x="8633793" y="3198168"/>
            <a:ext cx="662361" cy="253916"/>
          </a:xfrm>
          <a:prstGeom prst="rect">
            <a:avLst/>
          </a:prstGeom>
          <a:solidFill>
            <a:schemeClr val="bg1">
              <a:alpha val="80000"/>
            </a:schemeClr>
          </a:solidFill>
          <a:ln>
            <a:solidFill>
              <a:schemeClr val="tx1"/>
            </a:solidFill>
          </a:ln>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292934"/>
                </a:solidFill>
                <a:effectLst/>
                <a:uLnTx/>
                <a:uFillTx/>
                <a:latin typeface="Arial"/>
                <a:ea typeface="+mn-ea"/>
                <a:cs typeface="+mn-cs"/>
              </a:rPr>
              <a:t>N=1336</a:t>
            </a:r>
          </a:p>
        </p:txBody>
      </p:sp>
      <p:sp>
        <p:nvSpPr>
          <p:cNvPr id="15" name="Right Brace 14">
            <a:extLst>
              <a:ext uri="{FF2B5EF4-FFF2-40B4-BE49-F238E27FC236}">
                <a16:creationId xmlns:a16="http://schemas.microsoft.com/office/drawing/2014/main" id="{CEF61FCB-ACB4-47D6-BCBF-970AC9245652}"/>
              </a:ext>
            </a:extLst>
          </p:cNvPr>
          <p:cNvSpPr/>
          <p:nvPr/>
        </p:nvSpPr>
        <p:spPr bwMode="auto">
          <a:xfrm>
            <a:off x="8517876" y="2322369"/>
            <a:ext cx="140134" cy="1963882"/>
          </a:xfrm>
          <a:prstGeom prst="rightBrace">
            <a:avLst/>
          </a:prstGeom>
          <a:solidFill>
            <a:schemeClr val="accent1">
              <a:alpha val="0"/>
            </a:schemeClr>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292934"/>
              </a:solidFill>
              <a:effectLst/>
              <a:uLnTx/>
              <a:uFillTx/>
              <a:latin typeface="Arial" charset="0"/>
              <a:ea typeface="+mn-ea"/>
              <a:cs typeface="+mn-cs"/>
            </a:endParaRPr>
          </a:p>
        </p:txBody>
      </p:sp>
    </p:spTree>
    <p:extLst>
      <p:ext uri="{BB962C8B-B14F-4D97-AF65-F5344CB8AC3E}">
        <p14:creationId xmlns:p14="http://schemas.microsoft.com/office/powerpoint/2010/main" val="20663596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8749B662-C87C-4366-942C-D7F05BFD571B}"/>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3009900" y="2160271"/>
            <a:ext cx="6172200" cy="3394472"/>
          </a:xfrm>
        </p:spPr>
      </p:pic>
      <p:sp>
        <p:nvSpPr>
          <p:cNvPr id="3" name="Title 2">
            <a:extLst>
              <a:ext uri="{FF2B5EF4-FFF2-40B4-BE49-F238E27FC236}">
                <a16:creationId xmlns:a16="http://schemas.microsoft.com/office/drawing/2014/main" id="{571DB2BA-FEFB-4F9C-A454-5892220B5D50}"/>
              </a:ext>
            </a:extLst>
          </p:cNvPr>
          <p:cNvSpPr>
            <a:spLocks noGrp="1"/>
          </p:cNvSpPr>
          <p:nvPr>
            <p:ph type="title"/>
          </p:nvPr>
        </p:nvSpPr>
        <p:spPr/>
        <p:txBody>
          <a:bodyPr>
            <a:normAutofit/>
          </a:bodyPr>
          <a:lstStyle/>
          <a:p>
            <a:r>
              <a:rPr lang="en-US" dirty="0"/>
              <a:t>Results – EM Wound Management</a:t>
            </a:r>
          </a:p>
        </p:txBody>
      </p:sp>
      <p:sp>
        <p:nvSpPr>
          <p:cNvPr id="7" name="TextBox 6">
            <a:extLst>
              <a:ext uri="{FF2B5EF4-FFF2-40B4-BE49-F238E27FC236}">
                <a16:creationId xmlns:a16="http://schemas.microsoft.com/office/drawing/2014/main" id="{83513AFB-EB54-46F4-8D69-472E27F552BA}"/>
              </a:ext>
            </a:extLst>
          </p:cNvPr>
          <p:cNvSpPr txBox="1"/>
          <p:nvPr/>
        </p:nvSpPr>
        <p:spPr>
          <a:xfrm>
            <a:off x="8584337" y="3261269"/>
            <a:ext cx="638316" cy="380873"/>
          </a:xfrm>
          <a:prstGeom prst="rect">
            <a:avLst/>
          </a:prstGeom>
          <a:solidFill>
            <a:schemeClr val="bg1">
              <a:alpha val="80000"/>
            </a:schemeClr>
          </a:solidFill>
          <a:ln>
            <a:solidFill>
              <a:schemeClr val="tx1"/>
            </a:solidFill>
          </a:ln>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FF6600"/>
                </a:solidFill>
                <a:effectLst/>
                <a:uLnTx/>
                <a:uFillTx/>
                <a:latin typeface="Arial"/>
                <a:ea typeface="+mn-ea"/>
                <a:cs typeface="+mn-cs"/>
              </a:rPr>
              <a:t>n = 270</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825" b="0" i="0" u="none" strike="noStrike" kern="1200" cap="none" spc="0" normalizeH="0" baseline="0" noProof="0" dirty="0">
                <a:ln>
                  <a:noFill/>
                </a:ln>
                <a:solidFill>
                  <a:srgbClr val="FF6600"/>
                </a:solidFill>
                <a:effectLst/>
                <a:uLnTx/>
                <a:uFillTx/>
                <a:latin typeface="Arial"/>
                <a:ea typeface="+mn-ea"/>
                <a:cs typeface="+mn-cs"/>
              </a:rPr>
              <a:t>(20%)</a:t>
            </a:r>
          </a:p>
        </p:txBody>
      </p:sp>
      <p:sp>
        <p:nvSpPr>
          <p:cNvPr id="8" name="TextBox 7">
            <a:extLst>
              <a:ext uri="{FF2B5EF4-FFF2-40B4-BE49-F238E27FC236}">
                <a16:creationId xmlns:a16="http://schemas.microsoft.com/office/drawing/2014/main" id="{F1245455-EF45-4F83-94BE-DBAFA39DC8C8}"/>
              </a:ext>
            </a:extLst>
          </p:cNvPr>
          <p:cNvSpPr txBox="1"/>
          <p:nvPr/>
        </p:nvSpPr>
        <p:spPr>
          <a:xfrm>
            <a:off x="8584113" y="2503172"/>
            <a:ext cx="713657" cy="380873"/>
          </a:xfrm>
          <a:prstGeom prst="rect">
            <a:avLst/>
          </a:prstGeom>
          <a:solidFill>
            <a:schemeClr val="bg1">
              <a:alpha val="80000"/>
            </a:schemeClr>
          </a:solidFill>
          <a:ln>
            <a:solidFill>
              <a:schemeClr val="tx1"/>
            </a:solidFill>
          </a:ln>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0070C0"/>
                </a:solidFill>
                <a:effectLst/>
                <a:uLnTx/>
                <a:uFillTx/>
                <a:latin typeface="Arial"/>
                <a:ea typeface="+mn-ea"/>
                <a:cs typeface="+mn-cs"/>
              </a:rPr>
              <a:t>n = 1066</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825" b="0" i="0" u="none" strike="noStrike" kern="1200" cap="none" spc="0" normalizeH="0" baseline="0" noProof="0" dirty="0">
                <a:ln>
                  <a:noFill/>
                </a:ln>
                <a:solidFill>
                  <a:srgbClr val="0070C0"/>
                </a:solidFill>
                <a:effectLst/>
                <a:uLnTx/>
                <a:uFillTx/>
                <a:latin typeface="Arial"/>
                <a:ea typeface="+mn-ea"/>
                <a:cs typeface="+mn-cs"/>
              </a:rPr>
              <a:t>(80%)</a:t>
            </a:r>
          </a:p>
        </p:txBody>
      </p:sp>
      <p:sp>
        <p:nvSpPr>
          <p:cNvPr id="9" name="TextBox 8">
            <a:extLst>
              <a:ext uri="{FF2B5EF4-FFF2-40B4-BE49-F238E27FC236}">
                <a16:creationId xmlns:a16="http://schemas.microsoft.com/office/drawing/2014/main" id="{96E62BC5-4F71-4F0F-BD3F-4BC7BEB75DE9}"/>
              </a:ext>
            </a:extLst>
          </p:cNvPr>
          <p:cNvSpPr txBox="1"/>
          <p:nvPr/>
        </p:nvSpPr>
        <p:spPr>
          <a:xfrm>
            <a:off x="2952555" y="1792704"/>
            <a:ext cx="6662401" cy="32316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292934"/>
                </a:solidFill>
                <a:effectLst/>
                <a:uLnTx/>
                <a:uFillTx/>
                <a:latin typeface="Arial"/>
                <a:ea typeface="+mn-ea"/>
                <a:cs typeface="+mn-cs"/>
              </a:rPr>
              <a:t>Milestones trajectories for those who attained Level 4 and those who did not</a:t>
            </a:r>
          </a:p>
        </p:txBody>
      </p:sp>
      <p:sp>
        <p:nvSpPr>
          <p:cNvPr id="10" name="TextBox 9"/>
          <p:cNvSpPr txBox="1"/>
          <p:nvPr/>
        </p:nvSpPr>
        <p:spPr>
          <a:xfrm>
            <a:off x="3442609" y="5162327"/>
            <a:ext cx="724878" cy="415498"/>
          </a:xfrm>
          <a:prstGeom prst="rect">
            <a:avLst/>
          </a:prstGeom>
          <a:noFill/>
          <a:ln>
            <a:solidFill>
              <a:schemeClr val="tx1"/>
            </a:solidFill>
          </a:ln>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srgbClr val="292934"/>
                </a:solidFill>
                <a:effectLst/>
                <a:uLnTx/>
                <a:uFillTx/>
                <a:latin typeface="Arial"/>
                <a:ea typeface="+mn-ea"/>
                <a:cs typeface="+mn-cs"/>
              </a:rPr>
              <a:t>Jul ‘13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292934"/>
                </a:solidFill>
                <a:effectLst/>
                <a:uLnTx/>
                <a:uFillTx/>
                <a:latin typeface="Arial"/>
                <a:ea typeface="+mn-ea"/>
                <a:cs typeface="+mn-cs"/>
              </a:rPr>
              <a:t>Entrance</a:t>
            </a:r>
          </a:p>
        </p:txBody>
      </p:sp>
      <p:sp>
        <p:nvSpPr>
          <p:cNvPr id="11" name="TextBox 10"/>
          <p:cNvSpPr txBox="1"/>
          <p:nvPr/>
        </p:nvSpPr>
        <p:spPr>
          <a:xfrm>
            <a:off x="4050587" y="5358536"/>
            <a:ext cx="1101585" cy="253916"/>
          </a:xfrm>
          <a:prstGeom prst="rect">
            <a:avLst/>
          </a:prstGeom>
          <a:noFill/>
          <a:ln>
            <a:solidFill>
              <a:schemeClr val="tx1"/>
            </a:solidFill>
          </a:ln>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292934"/>
                </a:solidFill>
                <a:effectLst/>
                <a:uLnTx/>
                <a:uFillTx/>
                <a:latin typeface="Arial"/>
                <a:ea typeface="+mn-ea"/>
                <a:cs typeface="+mn-cs"/>
              </a:rPr>
              <a:t>1</a:t>
            </a:r>
            <a:r>
              <a:rPr kumimoji="0" lang="en-US" sz="1050" b="0" i="0" u="none" strike="noStrike" kern="1200" cap="none" spc="0" normalizeH="0" baseline="30000" noProof="0" dirty="0">
                <a:ln>
                  <a:noFill/>
                </a:ln>
                <a:solidFill>
                  <a:srgbClr val="292934"/>
                </a:solidFill>
                <a:effectLst/>
                <a:uLnTx/>
                <a:uFillTx/>
                <a:latin typeface="Arial"/>
                <a:ea typeface="+mn-ea"/>
                <a:cs typeface="+mn-cs"/>
              </a:rPr>
              <a:t>st</a:t>
            </a:r>
            <a:r>
              <a:rPr kumimoji="0" lang="en-US" sz="1050" b="0" i="0" u="none" strike="noStrike" kern="1200" cap="none" spc="0" normalizeH="0" baseline="0" noProof="0" dirty="0">
                <a:ln>
                  <a:noFill/>
                </a:ln>
                <a:solidFill>
                  <a:srgbClr val="292934"/>
                </a:solidFill>
                <a:effectLst/>
                <a:uLnTx/>
                <a:uFillTx/>
                <a:latin typeface="Arial"/>
                <a:ea typeface="+mn-ea"/>
                <a:cs typeface="+mn-cs"/>
              </a:rPr>
              <a:t> Assessment</a:t>
            </a:r>
          </a:p>
        </p:txBody>
      </p:sp>
      <p:sp>
        <p:nvSpPr>
          <p:cNvPr id="12" name="TextBox 11"/>
          <p:cNvSpPr txBox="1"/>
          <p:nvPr/>
        </p:nvSpPr>
        <p:spPr>
          <a:xfrm>
            <a:off x="8207260" y="5358535"/>
            <a:ext cx="853119" cy="253916"/>
          </a:xfrm>
          <a:prstGeom prst="rect">
            <a:avLst/>
          </a:prstGeom>
          <a:noFill/>
          <a:ln>
            <a:solidFill>
              <a:schemeClr val="tx1"/>
            </a:solidFill>
          </a:ln>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292934"/>
                </a:solidFill>
                <a:effectLst/>
                <a:uLnTx/>
                <a:uFillTx/>
                <a:latin typeface="Arial"/>
                <a:ea typeface="+mn-ea"/>
                <a:cs typeface="+mn-cs"/>
              </a:rPr>
              <a:t>Graduation</a:t>
            </a:r>
          </a:p>
        </p:txBody>
      </p:sp>
      <p:sp>
        <p:nvSpPr>
          <p:cNvPr id="14" name="TextBox 13">
            <a:extLst>
              <a:ext uri="{FF2B5EF4-FFF2-40B4-BE49-F238E27FC236}">
                <a16:creationId xmlns:a16="http://schemas.microsoft.com/office/drawing/2014/main" id="{F1245455-EF45-4F83-94BE-DBAFA39DC8C8}"/>
              </a:ext>
            </a:extLst>
          </p:cNvPr>
          <p:cNvSpPr txBox="1"/>
          <p:nvPr/>
        </p:nvSpPr>
        <p:spPr>
          <a:xfrm>
            <a:off x="8928314" y="2928324"/>
            <a:ext cx="662361" cy="253916"/>
          </a:xfrm>
          <a:prstGeom prst="rect">
            <a:avLst/>
          </a:prstGeom>
          <a:solidFill>
            <a:schemeClr val="bg1">
              <a:alpha val="80000"/>
            </a:schemeClr>
          </a:solidFill>
          <a:ln>
            <a:solidFill>
              <a:schemeClr val="tx1"/>
            </a:solidFill>
          </a:ln>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292934"/>
                </a:solidFill>
                <a:effectLst/>
                <a:uLnTx/>
                <a:uFillTx/>
                <a:latin typeface="Arial"/>
                <a:ea typeface="+mn-ea"/>
                <a:cs typeface="+mn-cs"/>
              </a:rPr>
              <a:t>N=1336</a:t>
            </a:r>
          </a:p>
        </p:txBody>
      </p:sp>
      <p:cxnSp>
        <p:nvCxnSpPr>
          <p:cNvPr id="6" name="Straight Arrow Connector 5"/>
          <p:cNvCxnSpPr/>
          <p:nvPr/>
        </p:nvCxnSpPr>
        <p:spPr bwMode="auto">
          <a:xfrm flipH="1" flipV="1">
            <a:off x="9122095" y="2734005"/>
            <a:ext cx="55905" cy="194321"/>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16" name="Straight Arrow Connector 15"/>
          <p:cNvCxnSpPr/>
          <p:nvPr/>
        </p:nvCxnSpPr>
        <p:spPr bwMode="auto">
          <a:xfrm flipH="1">
            <a:off x="9049754" y="3169057"/>
            <a:ext cx="132349" cy="9221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Tree>
    <p:extLst>
      <p:ext uri="{BB962C8B-B14F-4D97-AF65-F5344CB8AC3E}">
        <p14:creationId xmlns:p14="http://schemas.microsoft.com/office/powerpoint/2010/main" val="2407928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12DC047F-C588-49CD-9F29-FEC2C3BA3499}"/>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3009900" y="2160271"/>
            <a:ext cx="6172200" cy="3394472"/>
          </a:xfrm>
        </p:spPr>
      </p:pic>
      <p:sp>
        <p:nvSpPr>
          <p:cNvPr id="3" name="Title 2">
            <a:extLst>
              <a:ext uri="{FF2B5EF4-FFF2-40B4-BE49-F238E27FC236}">
                <a16:creationId xmlns:a16="http://schemas.microsoft.com/office/drawing/2014/main" id="{069014BE-DFDC-4327-8065-5C94D3AD6E1D}"/>
              </a:ext>
            </a:extLst>
          </p:cNvPr>
          <p:cNvSpPr>
            <a:spLocks noGrp="1"/>
          </p:cNvSpPr>
          <p:nvPr>
            <p:ph type="title"/>
          </p:nvPr>
        </p:nvSpPr>
        <p:spPr/>
        <p:txBody>
          <a:bodyPr>
            <a:normAutofit/>
          </a:bodyPr>
          <a:lstStyle/>
          <a:p>
            <a:r>
              <a:rPr lang="en-US" dirty="0"/>
              <a:t>Results – EM Wound Management</a:t>
            </a:r>
          </a:p>
        </p:txBody>
      </p:sp>
      <p:sp>
        <p:nvSpPr>
          <p:cNvPr id="7" name="TextBox 6">
            <a:extLst>
              <a:ext uri="{FF2B5EF4-FFF2-40B4-BE49-F238E27FC236}">
                <a16:creationId xmlns:a16="http://schemas.microsoft.com/office/drawing/2014/main" id="{EE23E803-1424-4D72-A992-3E971A25D88D}"/>
              </a:ext>
            </a:extLst>
          </p:cNvPr>
          <p:cNvSpPr txBox="1"/>
          <p:nvPr/>
        </p:nvSpPr>
        <p:spPr>
          <a:xfrm>
            <a:off x="8584337" y="3261267"/>
            <a:ext cx="638316" cy="253916"/>
          </a:xfrm>
          <a:prstGeom prst="rect">
            <a:avLst/>
          </a:prstGeom>
          <a:solidFill>
            <a:schemeClr val="bg1">
              <a:alpha val="80000"/>
            </a:schemeClr>
          </a:solidFill>
          <a:ln>
            <a:solidFill>
              <a:schemeClr val="tx1"/>
            </a:solidFill>
          </a:ln>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FF6600"/>
                </a:solidFill>
                <a:effectLst/>
                <a:uLnTx/>
                <a:uFillTx/>
                <a:latin typeface="Arial"/>
                <a:ea typeface="+mn-ea"/>
                <a:cs typeface="+mn-cs"/>
              </a:rPr>
              <a:t>n = 270</a:t>
            </a:r>
          </a:p>
        </p:txBody>
      </p:sp>
      <p:sp>
        <p:nvSpPr>
          <p:cNvPr id="8" name="TextBox 7">
            <a:extLst>
              <a:ext uri="{FF2B5EF4-FFF2-40B4-BE49-F238E27FC236}">
                <a16:creationId xmlns:a16="http://schemas.microsoft.com/office/drawing/2014/main" id="{16344CE1-4870-46D5-8F25-C0CC357862A3}"/>
              </a:ext>
            </a:extLst>
          </p:cNvPr>
          <p:cNvSpPr txBox="1"/>
          <p:nvPr/>
        </p:nvSpPr>
        <p:spPr>
          <a:xfrm>
            <a:off x="8584113" y="2503171"/>
            <a:ext cx="713657" cy="253916"/>
          </a:xfrm>
          <a:prstGeom prst="rect">
            <a:avLst/>
          </a:prstGeom>
          <a:solidFill>
            <a:schemeClr val="bg1">
              <a:alpha val="80000"/>
            </a:schemeClr>
          </a:solidFill>
          <a:ln>
            <a:solidFill>
              <a:schemeClr val="tx1"/>
            </a:solidFill>
          </a:ln>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0070C0"/>
                </a:solidFill>
                <a:effectLst/>
                <a:uLnTx/>
                <a:uFillTx/>
                <a:latin typeface="Arial"/>
                <a:ea typeface="+mn-ea"/>
                <a:cs typeface="+mn-cs"/>
              </a:rPr>
              <a:t>n = 1066</a:t>
            </a:r>
          </a:p>
        </p:txBody>
      </p:sp>
      <p:sp>
        <p:nvSpPr>
          <p:cNvPr id="10" name="TextBox 9"/>
          <p:cNvSpPr txBox="1"/>
          <p:nvPr/>
        </p:nvSpPr>
        <p:spPr>
          <a:xfrm>
            <a:off x="3442609" y="5162327"/>
            <a:ext cx="724878" cy="415498"/>
          </a:xfrm>
          <a:prstGeom prst="rect">
            <a:avLst/>
          </a:prstGeom>
          <a:noFill/>
          <a:ln>
            <a:solidFill>
              <a:schemeClr val="tx1"/>
            </a:solidFill>
          </a:ln>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srgbClr val="292934"/>
                </a:solidFill>
                <a:effectLst/>
                <a:uLnTx/>
                <a:uFillTx/>
                <a:latin typeface="Arial"/>
                <a:ea typeface="+mn-ea"/>
                <a:cs typeface="+mn-cs"/>
              </a:rPr>
              <a:t>Jul ‘13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292934"/>
                </a:solidFill>
                <a:effectLst/>
                <a:uLnTx/>
                <a:uFillTx/>
                <a:latin typeface="Arial"/>
                <a:ea typeface="+mn-ea"/>
                <a:cs typeface="+mn-cs"/>
              </a:rPr>
              <a:t>Entrance</a:t>
            </a:r>
          </a:p>
        </p:txBody>
      </p:sp>
      <p:sp>
        <p:nvSpPr>
          <p:cNvPr id="11" name="TextBox 10"/>
          <p:cNvSpPr txBox="1"/>
          <p:nvPr/>
        </p:nvSpPr>
        <p:spPr>
          <a:xfrm>
            <a:off x="4050587" y="5358536"/>
            <a:ext cx="1101585" cy="253916"/>
          </a:xfrm>
          <a:prstGeom prst="rect">
            <a:avLst/>
          </a:prstGeom>
          <a:noFill/>
          <a:ln>
            <a:solidFill>
              <a:schemeClr val="tx1"/>
            </a:solidFill>
          </a:ln>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292934"/>
                </a:solidFill>
                <a:effectLst/>
                <a:uLnTx/>
                <a:uFillTx/>
                <a:latin typeface="Arial"/>
                <a:ea typeface="+mn-ea"/>
                <a:cs typeface="+mn-cs"/>
              </a:rPr>
              <a:t>1</a:t>
            </a:r>
            <a:r>
              <a:rPr kumimoji="0" lang="en-US" sz="1050" b="0" i="0" u="none" strike="noStrike" kern="1200" cap="none" spc="0" normalizeH="0" baseline="30000" noProof="0" dirty="0">
                <a:ln>
                  <a:noFill/>
                </a:ln>
                <a:solidFill>
                  <a:srgbClr val="292934"/>
                </a:solidFill>
                <a:effectLst/>
                <a:uLnTx/>
                <a:uFillTx/>
                <a:latin typeface="Arial"/>
                <a:ea typeface="+mn-ea"/>
                <a:cs typeface="+mn-cs"/>
              </a:rPr>
              <a:t>st</a:t>
            </a:r>
            <a:r>
              <a:rPr kumimoji="0" lang="en-US" sz="1050" b="0" i="0" u="none" strike="noStrike" kern="1200" cap="none" spc="0" normalizeH="0" baseline="0" noProof="0" dirty="0">
                <a:ln>
                  <a:noFill/>
                </a:ln>
                <a:solidFill>
                  <a:srgbClr val="292934"/>
                </a:solidFill>
                <a:effectLst/>
                <a:uLnTx/>
                <a:uFillTx/>
                <a:latin typeface="Arial"/>
                <a:ea typeface="+mn-ea"/>
                <a:cs typeface="+mn-cs"/>
              </a:rPr>
              <a:t> Assessment</a:t>
            </a:r>
          </a:p>
        </p:txBody>
      </p:sp>
      <p:sp>
        <p:nvSpPr>
          <p:cNvPr id="12" name="TextBox 11"/>
          <p:cNvSpPr txBox="1"/>
          <p:nvPr/>
        </p:nvSpPr>
        <p:spPr>
          <a:xfrm>
            <a:off x="8207260" y="5358535"/>
            <a:ext cx="853119" cy="253916"/>
          </a:xfrm>
          <a:prstGeom prst="rect">
            <a:avLst/>
          </a:prstGeom>
          <a:noFill/>
          <a:ln>
            <a:solidFill>
              <a:schemeClr val="tx1"/>
            </a:solidFill>
          </a:ln>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292934"/>
                </a:solidFill>
                <a:effectLst/>
                <a:uLnTx/>
                <a:uFillTx/>
                <a:latin typeface="Arial"/>
                <a:ea typeface="+mn-ea"/>
                <a:cs typeface="+mn-cs"/>
              </a:rPr>
              <a:t>Graduation</a:t>
            </a:r>
          </a:p>
        </p:txBody>
      </p:sp>
      <p:sp>
        <p:nvSpPr>
          <p:cNvPr id="13" name="TextBox 12">
            <a:extLst>
              <a:ext uri="{FF2B5EF4-FFF2-40B4-BE49-F238E27FC236}">
                <a16:creationId xmlns:a16="http://schemas.microsoft.com/office/drawing/2014/main" id="{5D0774EC-7458-49DC-8075-5CB1F30F40B2}"/>
              </a:ext>
            </a:extLst>
          </p:cNvPr>
          <p:cNvSpPr txBox="1"/>
          <p:nvPr/>
        </p:nvSpPr>
        <p:spPr>
          <a:xfrm>
            <a:off x="8928314" y="2928324"/>
            <a:ext cx="662361" cy="253916"/>
          </a:xfrm>
          <a:prstGeom prst="rect">
            <a:avLst/>
          </a:prstGeom>
          <a:solidFill>
            <a:schemeClr val="bg1">
              <a:alpha val="80000"/>
            </a:schemeClr>
          </a:solidFill>
          <a:ln>
            <a:solidFill>
              <a:schemeClr val="tx1"/>
            </a:solidFill>
          </a:ln>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292934"/>
                </a:solidFill>
                <a:effectLst/>
                <a:uLnTx/>
                <a:uFillTx/>
                <a:latin typeface="Arial"/>
                <a:ea typeface="+mn-ea"/>
                <a:cs typeface="+mn-cs"/>
              </a:rPr>
              <a:t>N=1336</a:t>
            </a:r>
          </a:p>
        </p:txBody>
      </p:sp>
      <p:cxnSp>
        <p:nvCxnSpPr>
          <p:cNvPr id="14" name="Straight Arrow Connector 13">
            <a:extLst>
              <a:ext uri="{FF2B5EF4-FFF2-40B4-BE49-F238E27FC236}">
                <a16:creationId xmlns:a16="http://schemas.microsoft.com/office/drawing/2014/main" id="{F1D26926-CE95-4D74-B600-6320AAF93351}"/>
              </a:ext>
            </a:extLst>
          </p:cNvPr>
          <p:cNvCxnSpPr/>
          <p:nvPr/>
        </p:nvCxnSpPr>
        <p:spPr bwMode="auto">
          <a:xfrm flipH="1" flipV="1">
            <a:off x="9122095" y="2734005"/>
            <a:ext cx="55905" cy="194321"/>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15" name="Straight Arrow Connector 14">
            <a:extLst>
              <a:ext uri="{FF2B5EF4-FFF2-40B4-BE49-F238E27FC236}">
                <a16:creationId xmlns:a16="http://schemas.microsoft.com/office/drawing/2014/main" id="{966B5E06-E99E-4511-B4AC-D795521651DB}"/>
              </a:ext>
            </a:extLst>
          </p:cNvPr>
          <p:cNvCxnSpPr/>
          <p:nvPr/>
        </p:nvCxnSpPr>
        <p:spPr bwMode="auto">
          <a:xfrm flipH="1">
            <a:off x="9049754" y="3169057"/>
            <a:ext cx="132349" cy="9221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16" name="TextBox 15">
            <a:extLst>
              <a:ext uri="{FF2B5EF4-FFF2-40B4-BE49-F238E27FC236}">
                <a16:creationId xmlns:a16="http://schemas.microsoft.com/office/drawing/2014/main" id="{175ECBD1-4522-493A-AAC3-347FB4AD4ACF}"/>
              </a:ext>
            </a:extLst>
          </p:cNvPr>
          <p:cNvSpPr txBox="1"/>
          <p:nvPr/>
        </p:nvSpPr>
        <p:spPr>
          <a:xfrm>
            <a:off x="2979004" y="1792704"/>
            <a:ext cx="6662401" cy="32316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292934"/>
                </a:solidFill>
                <a:effectLst/>
                <a:uLnTx/>
                <a:uFillTx/>
                <a:latin typeface="Arial"/>
                <a:ea typeface="+mn-ea"/>
                <a:cs typeface="+mn-cs"/>
              </a:rPr>
              <a:t>Milestones trajectories for those who attained Level 4 and those who did not</a:t>
            </a:r>
          </a:p>
        </p:txBody>
      </p:sp>
    </p:spTree>
    <p:extLst>
      <p:ext uri="{BB962C8B-B14F-4D97-AF65-F5344CB8AC3E}">
        <p14:creationId xmlns:p14="http://schemas.microsoft.com/office/powerpoint/2010/main" val="1952629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C82A6A47-2363-4812-910D-6E06EFEA41D7}"/>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3009900" y="2160271"/>
            <a:ext cx="6172200" cy="3394472"/>
          </a:xfrm>
          <a:solidFill>
            <a:schemeClr val="bg1">
              <a:alpha val="80000"/>
            </a:schemeClr>
          </a:solidFill>
          <a:ln>
            <a:solidFill>
              <a:schemeClr val="tx1"/>
            </a:solidFill>
          </a:ln>
        </p:spPr>
      </p:pic>
      <p:sp>
        <p:nvSpPr>
          <p:cNvPr id="3" name="Title 2">
            <a:extLst>
              <a:ext uri="{FF2B5EF4-FFF2-40B4-BE49-F238E27FC236}">
                <a16:creationId xmlns:a16="http://schemas.microsoft.com/office/drawing/2014/main" id="{7996DE1A-F465-4106-88A7-64C7FD882688}"/>
              </a:ext>
            </a:extLst>
          </p:cNvPr>
          <p:cNvSpPr>
            <a:spLocks noGrp="1"/>
          </p:cNvSpPr>
          <p:nvPr>
            <p:ph type="title"/>
          </p:nvPr>
        </p:nvSpPr>
        <p:spPr/>
        <p:txBody>
          <a:bodyPr/>
          <a:lstStyle/>
          <a:p>
            <a:r>
              <a:rPr lang="en-US" dirty="0"/>
              <a:t>Milestone Level Thresholds</a:t>
            </a:r>
          </a:p>
        </p:txBody>
      </p:sp>
      <p:sp>
        <p:nvSpPr>
          <p:cNvPr id="6" name="Right Brace 5">
            <a:extLst>
              <a:ext uri="{FF2B5EF4-FFF2-40B4-BE49-F238E27FC236}">
                <a16:creationId xmlns:a16="http://schemas.microsoft.com/office/drawing/2014/main" id="{D07A56F2-608E-43DE-94C2-D9F1EB2F11AA}"/>
              </a:ext>
            </a:extLst>
          </p:cNvPr>
          <p:cNvSpPr/>
          <p:nvPr/>
        </p:nvSpPr>
        <p:spPr bwMode="auto">
          <a:xfrm>
            <a:off x="4401882" y="4220332"/>
            <a:ext cx="102870" cy="822960"/>
          </a:xfrm>
          <a:prstGeom prst="rightBrace">
            <a:avLst/>
          </a:prstGeom>
          <a:noFill/>
          <a:ln w="19050" cap="flat" cmpd="sng" algn="ctr">
            <a:solidFill>
              <a:srgbClr val="FF0000"/>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292934"/>
              </a:solidFill>
              <a:effectLst/>
              <a:uLnTx/>
              <a:uFillTx/>
              <a:latin typeface="Arial" charset="0"/>
              <a:ea typeface="+mn-ea"/>
              <a:cs typeface="+mn-cs"/>
            </a:endParaRPr>
          </a:p>
        </p:txBody>
      </p:sp>
      <p:sp>
        <p:nvSpPr>
          <p:cNvPr id="7" name="Right Brace 6">
            <a:extLst>
              <a:ext uri="{FF2B5EF4-FFF2-40B4-BE49-F238E27FC236}">
                <a16:creationId xmlns:a16="http://schemas.microsoft.com/office/drawing/2014/main" id="{724B4E57-9D80-40C8-8CDC-875B1A76A136}"/>
              </a:ext>
            </a:extLst>
          </p:cNvPr>
          <p:cNvSpPr/>
          <p:nvPr/>
        </p:nvSpPr>
        <p:spPr bwMode="auto">
          <a:xfrm>
            <a:off x="5238521" y="3972395"/>
            <a:ext cx="102870" cy="548640"/>
          </a:xfrm>
          <a:prstGeom prst="rightBrace">
            <a:avLst/>
          </a:prstGeom>
          <a:noFill/>
          <a:ln w="19050" cap="flat" cmpd="sng" algn="ctr">
            <a:solidFill>
              <a:srgbClr val="FF0000"/>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92934"/>
              </a:solidFill>
              <a:effectLst/>
              <a:uLnTx/>
              <a:uFillTx/>
              <a:latin typeface="Arial" charset="0"/>
              <a:ea typeface="+mn-ea"/>
              <a:cs typeface="+mn-cs"/>
            </a:endParaRPr>
          </a:p>
        </p:txBody>
      </p:sp>
      <p:sp>
        <p:nvSpPr>
          <p:cNvPr id="8" name="Right Brace 7">
            <a:extLst>
              <a:ext uri="{FF2B5EF4-FFF2-40B4-BE49-F238E27FC236}">
                <a16:creationId xmlns:a16="http://schemas.microsoft.com/office/drawing/2014/main" id="{8AE9AD36-51D2-46BC-95C9-7F33BD72F90B}"/>
              </a:ext>
            </a:extLst>
          </p:cNvPr>
          <p:cNvSpPr/>
          <p:nvPr/>
        </p:nvSpPr>
        <p:spPr bwMode="auto">
          <a:xfrm>
            <a:off x="6075159" y="3946703"/>
            <a:ext cx="102870" cy="548640"/>
          </a:xfrm>
          <a:prstGeom prst="rightBrace">
            <a:avLst/>
          </a:prstGeom>
          <a:noFill/>
          <a:ln w="19050" cap="flat" cmpd="sng" algn="ctr">
            <a:solidFill>
              <a:srgbClr val="FF0000"/>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92934"/>
              </a:solidFill>
              <a:effectLst/>
              <a:uLnTx/>
              <a:uFillTx/>
              <a:latin typeface="Arial" charset="0"/>
              <a:ea typeface="+mn-ea"/>
              <a:cs typeface="+mn-cs"/>
            </a:endParaRPr>
          </a:p>
        </p:txBody>
      </p:sp>
      <p:sp>
        <p:nvSpPr>
          <p:cNvPr id="9" name="Right Brace 8">
            <a:extLst>
              <a:ext uri="{FF2B5EF4-FFF2-40B4-BE49-F238E27FC236}">
                <a16:creationId xmlns:a16="http://schemas.microsoft.com/office/drawing/2014/main" id="{1C69D28C-54EE-4395-BB7B-385DA2BD693E}"/>
              </a:ext>
            </a:extLst>
          </p:cNvPr>
          <p:cNvSpPr/>
          <p:nvPr/>
        </p:nvSpPr>
        <p:spPr bwMode="auto">
          <a:xfrm>
            <a:off x="6898118" y="3679421"/>
            <a:ext cx="102870" cy="822960"/>
          </a:xfrm>
          <a:prstGeom prst="rightBrace">
            <a:avLst/>
          </a:prstGeom>
          <a:noFill/>
          <a:ln w="19050" cap="flat" cmpd="sng" algn="ctr">
            <a:solidFill>
              <a:srgbClr val="FF0000"/>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92934"/>
              </a:solidFill>
              <a:effectLst/>
              <a:uLnTx/>
              <a:uFillTx/>
              <a:latin typeface="Arial" charset="0"/>
              <a:ea typeface="+mn-ea"/>
              <a:cs typeface="+mn-cs"/>
            </a:endParaRPr>
          </a:p>
        </p:txBody>
      </p:sp>
      <p:sp>
        <p:nvSpPr>
          <p:cNvPr id="10" name="Right Brace 9">
            <a:extLst>
              <a:ext uri="{FF2B5EF4-FFF2-40B4-BE49-F238E27FC236}">
                <a16:creationId xmlns:a16="http://schemas.microsoft.com/office/drawing/2014/main" id="{C96DA90C-2EFB-48E6-8357-004F8AACEA3E}"/>
              </a:ext>
            </a:extLst>
          </p:cNvPr>
          <p:cNvSpPr/>
          <p:nvPr/>
        </p:nvSpPr>
        <p:spPr bwMode="auto">
          <a:xfrm>
            <a:off x="7734757" y="3423755"/>
            <a:ext cx="102870" cy="1097280"/>
          </a:xfrm>
          <a:prstGeom prst="rightBrace">
            <a:avLst/>
          </a:prstGeom>
          <a:noFill/>
          <a:ln w="19050" cap="flat" cmpd="sng" algn="ctr">
            <a:solidFill>
              <a:srgbClr val="FF0000"/>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92934"/>
              </a:solidFill>
              <a:effectLst/>
              <a:uLnTx/>
              <a:uFillTx/>
              <a:latin typeface="Arial" charset="0"/>
              <a:ea typeface="+mn-ea"/>
              <a:cs typeface="+mn-cs"/>
            </a:endParaRPr>
          </a:p>
        </p:txBody>
      </p:sp>
      <p:sp>
        <p:nvSpPr>
          <p:cNvPr id="11" name="TextBox 10">
            <a:extLst>
              <a:ext uri="{FF2B5EF4-FFF2-40B4-BE49-F238E27FC236}">
                <a16:creationId xmlns:a16="http://schemas.microsoft.com/office/drawing/2014/main" id="{9543A51A-D247-48D3-AEBE-BEA1AAE0F136}"/>
              </a:ext>
            </a:extLst>
          </p:cNvPr>
          <p:cNvSpPr txBox="1"/>
          <p:nvPr/>
        </p:nvSpPr>
        <p:spPr>
          <a:xfrm>
            <a:off x="4478178" y="4452909"/>
            <a:ext cx="742511" cy="369332"/>
          </a:xfrm>
          <a:prstGeom prst="rect">
            <a:avLst/>
          </a:prstGeom>
          <a:solidFill>
            <a:schemeClr val="bg1">
              <a:alpha val="80000"/>
            </a:schemeClr>
          </a:solidFill>
          <a:ln>
            <a:solidFill>
              <a:schemeClr val="tx1"/>
            </a:solidFill>
          </a:ln>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srgbClr val="292934"/>
                </a:solidFill>
                <a:effectLst/>
                <a:uLnTx/>
                <a:uFillTx/>
                <a:latin typeface="Arial"/>
                <a:ea typeface="+mn-ea"/>
                <a:cs typeface="+mn-cs"/>
              </a:rPr>
              <a:t>OR=1.02</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292934"/>
                </a:solidFill>
                <a:effectLst/>
                <a:uLnTx/>
                <a:uFillTx/>
                <a:latin typeface="Arial"/>
                <a:ea typeface="+mn-ea"/>
                <a:cs typeface="+mn-cs"/>
              </a:rPr>
              <a:t>(0.78,1.33)</a:t>
            </a:r>
          </a:p>
        </p:txBody>
      </p:sp>
      <p:sp>
        <p:nvSpPr>
          <p:cNvPr id="12" name="TextBox 11">
            <a:extLst>
              <a:ext uri="{FF2B5EF4-FFF2-40B4-BE49-F238E27FC236}">
                <a16:creationId xmlns:a16="http://schemas.microsoft.com/office/drawing/2014/main" id="{78116B65-A055-41AD-BACE-3B116268DB3C}"/>
              </a:ext>
            </a:extLst>
          </p:cNvPr>
          <p:cNvSpPr txBox="1"/>
          <p:nvPr/>
        </p:nvSpPr>
        <p:spPr>
          <a:xfrm>
            <a:off x="5316940" y="4035666"/>
            <a:ext cx="742511" cy="369332"/>
          </a:xfrm>
          <a:prstGeom prst="rect">
            <a:avLst/>
          </a:prstGeom>
          <a:solidFill>
            <a:schemeClr val="bg1">
              <a:alpha val="80000"/>
            </a:schemeClr>
          </a:solidFill>
          <a:ln>
            <a:solidFill>
              <a:schemeClr val="tx1"/>
            </a:solidFill>
          </a:ln>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srgbClr val="292934"/>
                </a:solidFill>
                <a:effectLst/>
                <a:uLnTx/>
                <a:uFillTx/>
                <a:latin typeface="Arial"/>
                <a:ea typeface="+mn-ea"/>
                <a:cs typeface="+mn-cs"/>
              </a:rPr>
              <a:t>OR=1.43*</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292934"/>
                </a:solidFill>
                <a:effectLst/>
                <a:uLnTx/>
                <a:uFillTx/>
                <a:latin typeface="Arial"/>
                <a:ea typeface="+mn-ea"/>
                <a:cs typeface="+mn-cs"/>
              </a:rPr>
              <a:t>(1.06,1.94)</a:t>
            </a:r>
          </a:p>
        </p:txBody>
      </p:sp>
      <p:sp>
        <p:nvSpPr>
          <p:cNvPr id="13" name="TextBox 12">
            <a:extLst>
              <a:ext uri="{FF2B5EF4-FFF2-40B4-BE49-F238E27FC236}">
                <a16:creationId xmlns:a16="http://schemas.microsoft.com/office/drawing/2014/main" id="{55CAE225-A6FD-440D-BC1F-6299FA109CBC}"/>
              </a:ext>
            </a:extLst>
          </p:cNvPr>
          <p:cNvSpPr txBox="1"/>
          <p:nvPr/>
        </p:nvSpPr>
        <p:spPr>
          <a:xfrm>
            <a:off x="6141448" y="4029826"/>
            <a:ext cx="742511" cy="369332"/>
          </a:xfrm>
          <a:prstGeom prst="rect">
            <a:avLst/>
          </a:prstGeom>
          <a:solidFill>
            <a:schemeClr val="bg1">
              <a:alpha val="80000"/>
            </a:schemeClr>
          </a:solidFill>
          <a:ln>
            <a:solidFill>
              <a:schemeClr val="tx1"/>
            </a:solidFill>
          </a:ln>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srgbClr val="292934"/>
                </a:solidFill>
                <a:effectLst/>
                <a:uLnTx/>
                <a:uFillTx/>
                <a:latin typeface="Arial"/>
                <a:ea typeface="+mn-ea"/>
                <a:cs typeface="+mn-cs"/>
              </a:rPr>
              <a:t>OR=1.85**</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292934"/>
                </a:solidFill>
                <a:effectLst/>
                <a:uLnTx/>
                <a:uFillTx/>
                <a:latin typeface="Arial"/>
                <a:ea typeface="+mn-ea"/>
                <a:cs typeface="+mn-cs"/>
              </a:rPr>
              <a:t>(1.25,2.74)</a:t>
            </a:r>
          </a:p>
        </p:txBody>
      </p:sp>
      <p:sp>
        <p:nvSpPr>
          <p:cNvPr id="14" name="TextBox 13">
            <a:extLst>
              <a:ext uri="{FF2B5EF4-FFF2-40B4-BE49-F238E27FC236}">
                <a16:creationId xmlns:a16="http://schemas.microsoft.com/office/drawing/2014/main" id="{3AA1834D-8EA9-41A3-8B83-78DBCE9E5B6C}"/>
              </a:ext>
            </a:extLst>
          </p:cNvPr>
          <p:cNvSpPr txBox="1"/>
          <p:nvPr/>
        </p:nvSpPr>
        <p:spPr>
          <a:xfrm>
            <a:off x="6967769" y="3905009"/>
            <a:ext cx="829074" cy="369332"/>
          </a:xfrm>
          <a:prstGeom prst="rect">
            <a:avLst/>
          </a:prstGeom>
          <a:solidFill>
            <a:schemeClr val="bg1">
              <a:alpha val="80000"/>
            </a:schemeClr>
          </a:solidFill>
          <a:ln>
            <a:solidFill>
              <a:schemeClr val="tx1"/>
            </a:solidFill>
          </a:ln>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srgbClr val="292934"/>
                </a:solidFill>
                <a:effectLst/>
                <a:uLnTx/>
                <a:uFillTx/>
                <a:latin typeface="Arial"/>
                <a:ea typeface="+mn-ea"/>
                <a:cs typeface="+mn-cs"/>
              </a:rPr>
              <a:t>OR=2.64****</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292934"/>
                </a:solidFill>
                <a:effectLst/>
                <a:uLnTx/>
                <a:uFillTx/>
                <a:latin typeface="Arial"/>
                <a:ea typeface="+mn-ea"/>
                <a:cs typeface="+mn-cs"/>
              </a:rPr>
              <a:t>(1.81,3.83)</a:t>
            </a:r>
          </a:p>
        </p:txBody>
      </p:sp>
      <p:sp>
        <p:nvSpPr>
          <p:cNvPr id="15" name="TextBox 14">
            <a:extLst>
              <a:ext uri="{FF2B5EF4-FFF2-40B4-BE49-F238E27FC236}">
                <a16:creationId xmlns:a16="http://schemas.microsoft.com/office/drawing/2014/main" id="{12028062-DD43-471F-A248-331EEB810DA9}"/>
              </a:ext>
            </a:extLst>
          </p:cNvPr>
          <p:cNvSpPr txBox="1"/>
          <p:nvPr/>
        </p:nvSpPr>
        <p:spPr>
          <a:xfrm>
            <a:off x="7791140" y="3787730"/>
            <a:ext cx="829074" cy="369332"/>
          </a:xfrm>
          <a:prstGeom prst="rect">
            <a:avLst/>
          </a:prstGeom>
          <a:solidFill>
            <a:schemeClr val="bg1">
              <a:alpha val="80000"/>
            </a:schemeClr>
          </a:solidFill>
          <a:ln>
            <a:solidFill>
              <a:schemeClr val="tx1"/>
            </a:solidFill>
          </a:ln>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srgbClr val="292934"/>
                </a:solidFill>
                <a:effectLst/>
                <a:uLnTx/>
                <a:uFillTx/>
                <a:latin typeface="Arial"/>
                <a:ea typeface="+mn-ea"/>
                <a:cs typeface="+mn-cs"/>
              </a:rPr>
              <a:t>OR=4.05****</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292934"/>
                </a:solidFill>
                <a:effectLst/>
                <a:uLnTx/>
                <a:uFillTx/>
                <a:latin typeface="Arial"/>
                <a:ea typeface="+mn-ea"/>
                <a:cs typeface="+mn-cs"/>
              </a:rPr>
              <a:t>(2.63,6.23)</a:t>
            </a:r>
          </a:p>
        </p:txBody>
      </p:sp>
      <p:sp>
        <p:nvSpPr>
          <p:cNvPr id="37" name="TextBox 36">
            <a:extLst>
              <a:ext uri="{FF2B5EF4-FFF2-40B4-BE49-F238E27FC236}">
                <a16:creationId xmlns:a16="http://schemas.microsoft.com/office/drawing/2014/main" id="{B3825790-D106-423C-8EFF-B4C1A29065CF}"/>
              </a:ext>
            </a:extLst>
          </p:cNvPr>
          <p:cNvSpPr txBox="1"/>
          <p:nvPr/>
        </p:nvSpPr>
        <p:spPr>
          <a:xfrm>
            <a:off x="4109413" y="4011933"/>
            <a:ext cx="532518" cy="219291"/>
          </a:xfrm>
          <a:prstGeom prst="rect">
            <a:avLst/>
          </a:prstGeom>
          <a:solidFill>
            <a:schemeClr val="bg1">
              <a:alpha val="75000"/>
            </a:schemeClr>
          </a:solidFill>
          <a:ln>
            <a:solidFill>
              <a:schemeClr val="tx1">
                <a:alpha val="50000"/>
              </a:schemeClr>
            </a:solidFill>
          </a:ln>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825" b="0" i="0" u="none" strike="noStrike" kern="1200" cap="none" spc="0" normalizeH="0" baseline="0" noProof="0" dirty="0">
                <a:ln>
                  <a:noFill/>
                </a:ln>
                <a:solidFill>
                  <a:srgbClr val="292934"/>
                </a:solidFill>
                <a:effectLst/>
                <a:uLnTx/>
                <a:uFillTx/>
                <a:latin typeface="Arial"/>
                <a:ea typeface="+mn-ea"/>
                <a:cs typeface="+mn-cs"/>
              </a:rPr>
              <a:t>Lev 1.5</a:t>
            </a:r>
          </a:p>
        </p:txBody>
      </p:sp>
      <p:sp>
        <p:nvSpPr>
          <p:cNvPr id="38" name="TextBox 37">
            <a:extLst>
              <a:ext uri="{FF2B5EF4-FFF2-40B4-BE49-F238E27FC236}">
                <a16:creationId xmlns:a16="http://schemas.microsoft.com/office/drawing/2014/main" id="{E1BB90C5-CFCC-46F0-A35C-8DF4A8239582}"/>
              </a:ext>
            </a:extLst>
          </p:cNvPr>
          <p:cNvSpPr txBox="1"/>
          <p:nvPr/>
        </p:nvSpPr>
        <p:spPr>
          <a:xfrm>
            <a:off x="4955859" y="3737612"/>
            <a:ext cx="360170" cy="346249"/>
          </a:xfrm>
          <a:prstGeom prst="rect">
            <a:avLst/>
          </a:prstGeom>
          <a:solidFill>
            <a:schemeClr val="bg1">
              <a:alpha val="75000"/>
            </a:schemeClr>
          </a:solidFill>
          <a:ln>
            <a:solidFill>
              <a:schemeClr val="tx1">
                <a:alpha val="50000"/>
              </a:schemeClr>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825" b="0" i="0" u="none" strike="noStrike" kern="1200" cap="none" spc="0" normalizeH="0" baseline="0" noProof="0" dirty="0">
                <a:ln>
                  <a:noFill/>
                </a:ln>
                <a:solidFill>
                  <a:srgbClr val="292934"/>
                </a:solidFill>
                <a:effectLst/>
                <a:uLnTx/>
                <a:uFillTx/>
                <a:latin typeface="Arial"/>
                <a:ea typeface="+mn-ea"/>
                <a:cs typeface="+mn-cs"/>
              </a:rPr>
              <a:t>Lev 2.0</a:t>
            </a:r>
          </a:p>
        </p:txBody>
      </p:sp>
      <p:sp>
        <p:nvSpPr>
          <p:cNvPr id="39" name="TextBox 38">
            <a:extLst>
              <a:ext uri="{FF2B5EF4-FFF2-40B4-BE49-F238E27FC236}">
                <a16:creationId xmlns:a16="http://schemas.microsoft.com/office/drawing/2014/main" id="{E1369357-1C37-4980-B21F-798247E1EFA6}"/>
              </a:ext>
            </a:extLst>
          </p:cNvPr>
          <p:cNvSpPr txBox="1"/>
          <p:nvPr/>
        </p:nvSpPr>
        <p:spPr>
          <a:xfrm>
            <a:off x="6603599" y="3463293"/>
            <a:ext cx="532518" cy="219291"/>
          </a:xfrm>
          <a:prstGeom prst="rect">
            <a:avLst/>
          </a:prstGeom>
          <a:solidFill>
            <a:schemeClr val="bg1">
              <a:alpha val="75000"/>
            </a:schemeClr>
          </a:solidFill>
          <a:ln>
            <a:solidFill>
              <a:schemeClr val="tx1">
                <a:alpha val="50000"/>
              </a:schemeClr>
            </a:solidFill>
          </a:ln>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825" b="0" i="0" u="none" strike="noStrike" kern="1200" cap="none" spc="0" normalizeH="0" baseline="0" noProof="0" dirty="0">
                <a:ln>
                  <a:noFill/>
                </a:ln>
                <a:solidFill>
                  <a:srgbClr val="292934"/>
                </a:solidFill>
                <a:effectLst/>
                <a:uLnTx/>
                <a:uFillTx/>
                <a:latin typeface="Arial"/>
                <a:ea typeface="+mn-ea"/>
                <a:cs typeface="+mn-cs"/>
              </a:rPr>
              <a:t>Lev 2.5</a:t>
            </a:r>
          </a:p>
        </p:txBody>
      </p:sp>
      <p:sp>
        <p:nvSpPr>
          <p:cNvPr id="40" name="TextBox 39">
            <a:extLst>
              <a:ext uri="{FF2B5EF4-FFF2-40B4-BE49-F238E27FC236}">
                <a16:creationId xmlns:a16="http://schemas.microsoft.com/office/drawing/2014/main" id="{3EA941A6-484D-4B0A-83B2-3D5F41C72529}"/>
              </a:ext>
            </a:extLst>
          </p:cNvPr>
          <p:cNvSpPr txBox="1"/>
          <p:nvPr/>
        </p:nvSpPr>
        <p:spPr>
          <a:xfrm>
            <a:off x="7426970" y="3195831"/>
            <a:ext cx="532518" cy="219291"/>
          </a:xfrm>
          <a:prstGeom prst="rect">
            <a:avLst/>
          </a:prstGeom>
          <a:solidFill>
            <a:schemeClr val="bg1">
              <a:alpha val="75000"/>
            </a:schemeClr>
          </a:solidFill>
          <a:ln>
            <a:solidFill>
              <a:schemeClr val="tx1">
                <a:alpha val="50000"/>
              </a:schemeClr>
            </a:solidFill>
          </a:ln>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825" b="0" i="0" u="none" strike="noStrike" kern="1200" cap="none" spc="0" normalizeH="0" baseline="0" noProof="0" dirty="0">
                <a:ln>
                  <a:noFill/>
                </a:ln>
                <a:solidFill>
                  <a:srgbClr val="292934"/>
                </a:solidFill>
                <a:effectLst/>
                <a:uLnTx/>
                <a:uFillTx/>
                <a:latin typeface="Arial"/>
                <a:ea typeface="+mn-ea"/>
                <a:cs typeface="+mn-cs"/>
              </a:rPr>
              <a:t>Lev 3.0</a:t>
            </a:r>
          </a:p>
        </p:txBody>
      </p:sp>
      <p:sp>
        <p:nvSpPr>
          <p:cNvPr id="41" name="TextBox 40">
            <a:extLst>
              <a:ext uri="{FF2B5EF4-FFF2-40B4-BE49-F238E27FC236}">
                <a16:creationId xmlns:a16="http://schemas.microsoft.com/office/drawing/2014/main" id="{21FA6B07-FF78-4C96-9418-D9939CD6D511}"/>
              </a:ext>
            </a:extLst>
          </p:cNvPr>
          <p:cNvSpPr txBox="1"/>
          <p:nvPr/>
        </p:nvSpPr>
        <p:spPr>
          <a:xfrm>
            <a:off x="5784542" y="3737613"/>
            <a:ext cx="532518" cy="219291"/>
          </a:xfrm>
          <a:prstGeom prst="rect">
            <a:avLst/>
          </a:prstGeom>
          <a:solidFill>
            <a:schemeClr val="bg1">
              <a:alpha val="75000"/>
            </a:schemeClr>
          </a:solidFill>
          <a:ln>
            <a:solidFill>
              <a:schemeClr val="tx1">
                <a:alpha val="50000"/>
              </a:schemeClr>
            </a:solidFill>
          </a:ln>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825" b="0" i="0" u="none" strike="noStrike" kern="1200" cap="none" spc="0" normalizeH="0" baseline="0" noProof="0" dirty="0">
                <a:ln>
                  <a:noFill/>
                </a:ln>
                <a:solidFill>
                  <a:srgbClr val="292934"/>
                </a:solidFill>
                <a:effectLst/>
                <a:uLnTx/>
                <a:uFillTx/>
                <a:latin typeface="Arial"/>
                <a:ea typeface="+mn-ea"/>
                <a:cs typeface="+mn-cs"/>
              </a:rPr>
              <a:t>Lev 2.0</a:t>
            </a:r>
          </a:p>
        </p:txBody>
      </p:sp>
      <p:sp>
        <p:nvSpPr>
          <p:cNvPr id="42" name="Right Brace 41">
            <a:extLst>
              <a:ext uri="{FF2B5EF4-FFF2-40B4-BE49-F238E27FC236}">
                <a16:creationId xmlns:a16="http://schemas.microsoft.com/office/drawing/2014/main" id="{3F679DD0-231C-49EE-9113-24E7FFD9B3AA}"/>
              </a:ext>
            </a:extLst>
          </p:cNvPr>
          <p:cNvSpPr/>
          <p:nvPr/>
        </p:nvSpPr>
        <p:spPr bwMode="auto">
          <a:xfrm>
            <a:off x="4404587" y="3351760"/>
            <a:ext cx="102870" cy="822960"/>
          </a:xfrm>
          <a:prstGeom prst="rightBrace">
            <a:avLst/>
          </a:prstGeom>
          <a:noFill/>
          <a:ln w="19050" cap="flat" cmpd="sng" algn="ctr">
            <a:solidFill>
              <a:srgbClr val="002060"/>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292934"/>
              </a:solidFill>
              <a:effectLst/>
              <a:uLnTx/>
              <a:uFillTx/>
              <a:latin typeface="Arial" charset="0"/>
              <a:ea typeface="+mn-ea"/>
              <a:cs typeface="+mn-cs"/>
            </a:endParaRPr>
          </a:p>
        </p:txBody>
      </p:sp>
      <p:sp>
        <p:nvSpPr>
          <p:cNvPr id="43" name="Right Brace 42">
            <a:extLst>
              <a:ext uri="{FF2B5EF4-FFF2-40B4-BE49-F238E27FC236}">
                <a16:creationId xmlns:a16="http://schemas.microsoft.com/office/drawing/2014/main" id="{190089D8-C5DF-4EC7-9BCE-3B815574369B}"/>
              </a:ext>
            </a:extLst>
          </p:cNvPr>
          <p:cNvSpPr/>
          <p:nvPr/>
        </p:nvSpPr>
        <p:spPr bwMode="auto">
          <a:xfrm>
            <a:off x="6075159" y="2822617"/>
            <a:ext cx="102870" cy="1097280"/>
          </a:xfrm>
          <a:prstGeom prst="rightBrace">
            <a:avLst/>
          </a:prstGeom>
          <a:noFill/>
          <a:ln w="19050" cap="flat" cmpd="sng" algn="ctr">
            <a:solidFill>
              <a:srgbClr val="002060"/>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292934"/>
              </a:solidFill>
              <a:effectLst/>
              <a:uLnTx/>
              <a:uFillTx/>
              <a:latin typeface="Arial" charset="0"/>
              <a:ea typeface="+mn-ea"/>
              <a:cs typeface="+mn-cs"/>
            </a:endParaRPr>
          </a:p>
        </p:txBody>
      </p:sp>
      <p:sp>
        <p:nvSpPr>
          <p:cNvPr id="44" name="Right Brace 43">
            <a:extLst>
              <a:ext uri="{FF2B5EF4-FFF2-40B4-BE49-F238E27FC236}">
                <a16:creationId xmlns:a16="http://schemas.microsoft.com/office/drawing/2014/main" id="{2C612AC3-4748-47FA-8C87-6BE6864AD802}"/>
              </a:ext>
            </a:extLst>
          </p:cNvPr>
          <p:cNvSpPr/>
          <p:nvPr/>
        </p:nvSpPr>
        <p:spPr bwMode="auto">
          <a:xfrm>
            <a:off x="6889746" y="2317311"/>
            <a:ext cx="102870" cy="1337310"/>
          </a:xfrm>
          <a:prstGeom prst="rightBrace">
            <a:avLst/>
          </a:prstGeom>
          <a:noFill/>
          <a:ln w="19050" cap="flat" cmpd="sng" algn="ctr">
            <a:solidFill>
              <a:srgbClr val="002060"/>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292934"/>
              </a:solidFill>
              <a:effectLst/>
              <a:uLnTx/>
              <a:uFillTx/>
              <a:latin typeface="Arial" charset="0"/>
              <a:ea typeface="+mn-ea"/>
              <a:cs typeface="+mn-cs"/>
            </a:endParaRPr>
          </a:p>
        </p:txBody>
      </p:sp>
      <p:sp>
        <p:nvSpPr>
          <p:cNvPr id="45" name="Right Brace 44">
            <a:extLst>
              <a:ext uri="{FF2B5EF4-FFF2-40B4-BE49-F238E27FC236}">
                <a16:creationId xmlns:a16="http://schemas.microsoft.com/office/drawing/2014/main" id="{030C1517-E6D1-4F41-8D1E-EA5B9030A061}"/>
              </a:ext>
            </a:extLst>
          </p:cNvPr>
          <p:cNvSpPr/>
          <p:nvPr/>
        </p:nvSpPr>
        <p:spPr bwMode="auto">
          <a:xfrm>
            <a:off x="7734757" y="2226176"/>
            <a:ext cx="102870" cy="1165860"/>
          </a:xfrm>
          <a:prstGeom prst="rightBrace">
            <a:avLst/>
          </a:prstGeom>
          <a:noFill/>
          <a:ln w="19050" cap="flat" cmpd="sng" algn="ctr">
            <a:solidFill>
              <a:srgbClr val="002060"/>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292934"/>
              </a:solidFill>
              <a:effectLst/>
              <a:uLnTx/>
              <a:uFillTx/>
              <a:latin typeface="Arial" charset="0"/>
              <a:ea typeface="+mn-ea"/>
              <a:cs typeface="+mn-cs"/>
            </a:endParaRPr>
          </a:p>
        </p:txBody>
      </p:sp>
      <p:sp>
        <p:nvSpPr>
          <p:cNvPr id="46" name="Right Brace 45">
            <a:extLst>
              <a:ext uri="{FF2B5EF4-FFF2-40B4-BE49-F238E27FC236}">
                <a16:creationId xmlns:a16="http://schemas.microsoft.com/office/drawing/2014/main" id="{FEE20BB9-0DB5-47AF-AC3D-5653E245CB44}"/>
              </a:ext>
            </a:extLst>
          </p:cNvPr>
          <p:cNvSpPr/>
          <p:nvPr/>
        </p:nvSpPr>
        <p:spPr bwMode="auto">
          <a:xfrm>
            <a:off x="5224883" y="3096937"/>
            <a:ext cx="102870" cy="822960"/>
          </a:xfrm>
          <a:prstGeom prst="rightBrace">
            <a:avLst/>
          </a:prstGeom>
          <a:noFill/>
          <a:ln w="19050" cap="flat" cmpd="sng" algn="ctr">
            <a:solidFill>
              <a:srgbClr val="002060"/>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292934"/>
              </a:solidFill>
              <a:effectLst/>
              <a:uLnTx/>
              <a:uFillTx/>
              <a:latin typeface="Arial" charset="0"/>
              <a:ea typeface="+mn-ea"/>
              <a:cs typeface="+mn-cs"/>
            </a:endParaRPr>
          </a:p>
        </p:txBody>
      </p:sp>
      <p:sp>
        <p:nvSpPr>
          <p:cNvPr id="49" name="TextBox 48">
            <a:extLst>
              <a:ext uri="{FF2B5EF4-FFF2-40B4-BE49-F238E27FC236}">
                <a16:creationId xmlns:a16="http://schemas.microsoft.com/office/drawing/2014/main" id="{3BAF1571-4A67-41D5-A0D1-91F083541359}"/>
              </a:ext>
            </a:extLst>
          </p:cNvPr>
          <p:cNvSpPr txBox="1"/>
          <p:nvPr/>
        </p:nvSpPr>
        <p:spPr>
          <a:xfrm>
            <a:off x="8584337" y="3261267"/>
            <a:ext cx="638316" cy="253916"/>
          </a:xfrm>
          <a:prstGeom prst="rect">
            <a:avLst/>
          </a:prstGeom>
          <a:solidFill>
            <a:schemeClr val="bg1">
              <a:alpha val="80000"/>
            </a:schemeClr>
          </a:solidFill>
          <a:ln>
            <a:solidFill>
              <a:schemeClr val="tx1"/>
            </a:solidFill>
          </a:ln>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FF6600"/>
                </a:solidFill>
                <a:effectLst/>
                <a:uLnTx/>
                <a:uFillTx/>
                <a:latin typeface="Arial"/>
                <a:ea typeface="+mn-ea"/>
                <a:cs typeface="+mn-cs"/>
              </a:rPr>
              <a:t>n = 270</a:t>
            </a:r>
          </a:p>
        </p:txBody>
      </p:sp>
      <p:sp>
        <p:nvSpPr>
          <p:cNvPr id="50" name="TextBox 49">
            <a:extLst>
              <a:ext uri="{FF2B5EF4-FFF2-40B4-BE49-F238E27FC236}">
                <a16:creationId xmlns:a16="http://schemas.microsoft.com/office/drawing/2014/main" id="{30922E50-55E8-4D0D-B7B1-8106240E67E2}"/>
              </a:ext>
            </a:extLst>
          </p:cNvPr>
          <p:cNvSpPr txBox="1"/>
          <p:nvPr/>
        </p:nvSpPr>
        <p:spPr>
          <a:xfrm>
            <a:off x="8584113" y="2503171"/>
            <a:ext cx="713657" cy="253916"/>
          </a:xfrm>
          <a:prstGeom prst="rect">
            <a:avLst/>
          </a:prstGeom>
          <a:solidFill>
            <a:schemeClr val="bg1">
              <a:alpha val="80000"/>
            </a:schemeClr>
          </a:solidFill>
          <a:ln>
            <a:solidFill>
              <a:schemeClr val="tx1"/>
            </a:solidFill>
          </a:ln>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0070C0"/>
                </a:solidFill>
                <a:effectLst/>
                <a:uLnTx/>
                <a:uFillTx/>
                <a:latin typeface="Arial"/>
                <a:ea typeface="+mn-ea"/>
                <a:cs typeface="+mn-cs"/>
              </a:rPr>
              <a:t>n = 1066</a:t>
            </a:r>
          </a:p>
        </p:txBody>
      </p:sp>
      <p:sp>
        <p:nvSpPr>
          <p:cNvPr id="27" name="TextBox 26"/>
          <p:cNvSpPr txBox="1"/>
          <p:nvPr/>
        </p:nvSpPr>
        <p:spPr>
          <a:xfrm>
            <a:off x="3442609" y="5162327"/>
            <a:ext cx="724878" cy="415498"/>
          </a:xfrm>
          <a:prstGeom prst="rect">
            <a:avLst/>
          </a:prstGeom>
          <a:noFill/>
          <a:ln>
            <a:solidFill>
              <a:schemeClr val="tx1"/>
            </a:solidFill>
          </a:ln>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srgbClr val="292934"/>
                </a:solidFill>
                <a:effectLst/>
                <a:uLnTx/>
                <a:uFillTx/>
                <a:latin typeface="Arial"/>
                <a:ea typeface="+mn-ea"/>
                <a:cs typeface="+mn-cs"/>
              </a:rPr>
              <a:t>Jul ‘13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292934"/>
                </a:solidFill>
                <a:effectLst/>
                <a:uLnTx/>
                <a:uFillTx/>
                <a:latin typeface="Arial"/>
                <a:ea typeface="+mn-ea"/>
                <a:cs typeface="+mn-cs"/>
              </a:rPr>
              <a:t>Entrance</a:t>
            </a:r>
          </a:p>
        </p:txBody>
      </p:sp>
      <p:sp>
        <p:nvSpPr>
          <p:cNvPr id="28" name="TextBox 27"/>
          <p:cNvSpPr txBox="1"/>
          <p:nvPr/>
        </p:nvSpPr>
        <p:spPr>
          <a:xfrm>
            <a:off x="4050587" y="5358536"/>
            <a:ext cx="1101585" cy="253916"/>
          </a:xfrm>
          <a:prstGeom prst="rect">
            <a:avLst/>
          </a:prstGeom>
          <a:noFill/>
          <a:ln>
            <a:solidFill>
              <a:schemeClr val="tx1"/>
            </a:solidFill>
          </a:ln>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292934"/>
                </a:solidFill>
                <a:effectLst/>
                <a:uLnTx/>
                <a:uFillTx/>
                <a:latin typeface="Arial"/>
                <a:ea typeface="+mn-ea"/>
                <a:cs typeface="+mn-cs"/>
              </a:rPr>
              <a:t>1</a:t>
            </a:r>
            <a:r>
              <a:rPr kumimoji="0" lang="en-US" sz="1050" b="0" i="0" u="none" strike="noStrike" kern="1200" cap="none" spc="0" normalizeH="0" baseline="30000" noProof="0" dirty="0">
                <a:ln>
                  <a:noFill/>
                </a:ln>
                <a:solidFill>
                  <a:srgbClr val="292934"/>
                </a:solidFill>
                <a:effectLst/>
                <a:uLnTx/>
                <a:uFillTx/>
                <a:latin typeface="Arial"/>
                <a:ea typeface="+mn-ea"/>
                <a:cs typeface="+mn-cs"/>
              </a:rPr>
              <a:t>st</a:t>
            </a:r>
            <a:r>
              <a:rPr kumimoji="0" lang="en-US" sz="1050" b="0" i="0" u="none" strike="noStrike" kern="1200" cap="none" spc="0" normalizeH="0" baseline="0" noProof="0" dirty="0">
                <a:ln>
                  <a:noFill/>
                </a:ln>
                <a:solidFill>
                  <a:srgbClr val="292934"/>
                </a:solidFill>
                <a:effectLst/>
                <a:uLnTx/>
                <a:uFillTx/>
                <a:latin typeface="Arial"/>
                <a:ea typeface="+mn-ea"/>
                <a:cs typeface="+mn-cs"/>
              </a:rPr>
              <a:t> Assessment</a:t>
            </a:r>
          </a:p>
        </p:txBody>
      </p:sp>
      <p:sp>
        <p:nvSpPr>
          <p:cNvPr id="29" name="TextBox 28"/>
          <p:cNvSpPr txBox="1"/>
          <p:nvPr/>
        </p:nvSpPr>
        <p:spPr>
          <a:xfrm>
            <a:off x="8207260" y="5358535"/>
            <a:ext cx="853119" cy="253916"/>
          </a:xfrm>
          <a:prstGeom prst="rect">
            <a:avLst/>
          </a:prstGeom>
          <a:noFill/>
          <a:ln>
            <a:solidFill>
              <a:schemeClr val="tx1"/>
            </a:solidFill>
          </a:ln>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292934"/>
                </a:solidFill>
                <a:effectLst/>
                <a:uLnTx/>
                <a:uFillTx/>
                <a:latin typeface="Arial"/>
                <a:ea typeface="+mn-ea"/>
                <a:cs typeface="+mn-cs"/>
              </a:rPr>
              <a:t>Graduation</a:t>
            </a:r>
          </a:p>
        </p:txBody>
      </p:sp>
      <p:sp>
        <p:nvSpPr>
          <p:cNvPr id="30" name="TextBox 29">
            <a:extLst>
              <a:ext uri="{FF2B5EF4-FFF2-40B4-BE49-F238E27FC236}">
                <a16:creationId xmlns:a16="http://schemas.microsoft.com/office/drawing/2014/main" id="{906C58D9-5553-4933-917F-865FEA6FFA8B}"/>
              </a:ext>
            </a:extLst>
          </p:cNvPr>
          <p:cNvSpPr txBox="1"/>
          <p:nvPr/>
        </p:nvSpPr>
        <p:spPr>
          <a:xfrm>
            <a:off x="1968887" y="1792702"/>
            <a:ext cx="8340745"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292934"/>
                </a:solidFill>
                <a:effectLst/>
                <a:uLnTx/>
                <a:uFillTx/>
                <a:latin typeface="Arial"/>
                <a:ea typeface="+mn-ea"/>
                <a:cs typeface="+mn-cs"/>
              </a:rPr>
              <a:t>Odds ratio (OR) for residents not attaining Level 4 under the threshold over time</a:t>
            </a:r>
            <a:endParaRPr kumimoji="0" lang="en-US" sz="1500" b="0" i="0" u="none" strike="noStrike" kern="1200" cap="none" spc="0" normalizeH="0" baseline="0" noProof="0" dirty="0">
              <a:ln>
                <a:noFill/>
              </a:ln>
              <a:solidFill>
                <a:srgbClr val="292934"/>
              </a:solidFill>
              <a:effectLst/>
              <a:uLnTx/>
              <a:uFillTx/>
              <a:latin typeface="Arial"/>
              <a:ea typeface="+mn-ea"/>
              <a:cs typeface="+mn-cs"/>
            </a:endParaRPr>
          </a:p>
        </p:txBody>
      </p:sp>
    </p:spTree>
    <p:extLst>
      <p:ext uri="{BB962C8B-B14F-4D97-AF65-F5344CB8AC3E}">
        <p14:creationId xmlns:p14="http://schemas.microsoft.com/office/powerpoint/2010/main" val="2279276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nvPr>
        </p:nvGraphicFramePr>
        <p:xfrm>
          <a:off x="1981196" y="1690885"/>
          <a:ext cx="7899153" cy="1110496"/>
        </p:xfrm>
        <a:graphic>
          <a:graphicData uri="http://schemas.openxmlformats.org/drawingml/2006/table">
            <a:tbl>
              <a:tblPr firstRow="1" bandRow="1">
                <a:tableStyleId>{5C22544A-7EE6-4342-B048-85BDC9FD1C3A}</a:tableStyleId>
              </a:tblPr>
              <a:tblGrid>
                <a:gridCol w="1152615">
                  <a:extLst>
                    <a:ext uri="{9D8B030D-6E8A-4147-A177-3AD203B41FA5}">
                      <a16:colId xmlns:a16="http://schemas.microsoft.com/office/drawing/2014/main" val="20000"/>
                    </a:ext>
                  </a:extLst>
                </a:gridCol>
                <a:gridCol w="1124423">
                  <a:extLst>
                    <a:ext uri="{9D8B030D-6E8A-4147-A177-3AD203B41FA5}">
                      <a16:colId xmlns:a16="http://schemas.microsoft.com/office/drawing/2014/main" val="1685604996"/>
                    </a:ext>
                  </a:extLst>
                </a:gridCol>
                <a:gridCol w="1124423">
                  <a:extLst>
                    <a:ext uri="{9D8B030D-6E8A-4147-A177-3AD203B41FA5}">
                      <a16:colId xmlns:a16="http://schemas.microsoft.com/office/drawing/2014/main" val="2077692087"/>
                    </a:ext>
                  </a:extLst>
                </a:gridCol>
                <a:gridCol w="1124423">
                  <a:extLst>
                    <a:ext uri="{9D8B030D-6E8A-4147-A177-3AD203B41FA5}">
                      <a16:colId xmlns:a16="http://schemas.microsoft.com/office/drawing/2014/main" val="20002"/>
                    </a:ext>
                  </a:extLst>
                </a:gridCol>
                <a:gridCol w="1124423">
                  <a:extLst>
                    <a:ext uri="{9D8B030D-6E8A-4147-A177-3AD203B41FA5}">
                      <a16:colId xmlns:a16="http://schemas.microsoft.com/office/drawing/2014/main" val="20003"/>
                    </a:ext>
                  </a:extLst>
                </a:gridCol>
                <a:gridCol w="1124423">
                  <a:extLst>
                    <a:ext uri="{9D8B030D-6E8A-4147-A177-3AD203B41FA5}">
                      <a16:colId xmlns:a16="http://schemas.microsoft.com/office/drawing/2014/main" val="20004"/>
                    </a:ext>
                  </a:extLst>
                </a:gridCol>
                <a:gridCol w="1124423">
                  <a:extLst>
                    <a:ext uri="{9D8B030D-6E8A-4147-A177-3AD203B41FA5}">
                      <a16:colId xmlns:a16="http://schemas.microsoft.com/office/drawing/2014/main" val="20005"/>
                    </a:ext>
                  </a:extLst>
                </a:gridCol>
              </a:tblGrid>
              <a:tr h="307598">
                <a:tc>
                  <a:txBody>
                    <a:bodyPr/>
                    <a:lstStyle/>
                    <a:p>
                      <a:endParaRPr lang="en-US" sz="1400" b="1" kern="1200" dirty="0">
                        <a:solidFill>
                          <a:schemeClr val="lt1"/>
                        </a:solidFill>
                        <a:latin typeface="+mn-lt"/>
                        <a:ea typeface="+mn-ea"/>
                        <a:cs typeface="+mn-cs"/>
                      </a:endParaRPr>
                    </a:p>
                  </a:txBody>
                  <a:tcPr marT="34290" marB="34290">
                    <a:solidFill>
                      <a:srgbClr val="FF0000"/>
                    </a:solidFill>
                  </a:tcPr>
                </a:tc>
                <a:tc>
                  <a:txBody>
                    <a:bodyPr/>
                    <a:lstStyle/>
                    <a:p>
                      <a:r>
                        <a:rPr lang="en-US" sz="1400" b="1" kern="1200" dirty="0">
                          <a:solidFill>
                            <a:schemeClr val="lt1"/>
                          </a:solidFill>
                          <a:latin typeface="+mn-lt"/>
                          <a:ea typeface="+mn-ea"/>
                          <a:cs typeface="+mn-cs"/>
                        </a:rPr>
                        <a:t>Year</a:t>
                      </a:r>
                      <a:r>
                        <a:rPr lang="en-US" sz="1400" b="1" kern="1200" baseline="0" dirty="0">
                          <a:solidFill>
                            <a:schemeClr val="lt1"/>
                          </a:solidFill>
                          <a:latin typeface="+mn-lt"/>
                          <a:ea typeface="+mn-ea"/>
                          <a:cs typeface="+mn-cs"/>
                        </a:rPr>
                        <a:t> 1</a:t>
                      </a:r>
                      <a:endParaRPr lang="en-US" sz="1400" b="1" kern="1200" dirty="0">
                        <a:solidFill>
                          <a:schemeClr val="lt1"/>
                        </a:solidFill>
                        <a:latin typeface="+mn-lt"/>
                        <a:ea typeface="+mn-ea"/>
                        <a:cs typeface="+mn-cs"/>
                      </a:endParaRPr>
                    </a:p>
                  </a:txBody>
                  <a:tcPr marT="34290" marB="34290">
                    <a:solidFill>
                      <a:srgbClr val="FF0000"/>
                    </a:solidFill>
                  </a:tcPr>
                </a:tc>
                <a:tc>
                  <a:txBody>
                    <a:bodyPr/>
                    <a:lstStyle/>
                    <a:p>
                      <a:endParaRPr lang="en-US" sz="1400" b="1" kern="1200" dirty="0">
                        <a:solidFill>
                          <a:schemeClr val="lt1"/>
                        </a:solidFill>
                        <a:latin typeface="+mn-lt"/>
                        <a:ea typeface="+mn-ea"/>
                        <a:cs typeface="+mn-cs"/>
                      </a:endParaRPr>
                    </a:p>
                  </a:txBody>
                  <a:tcPr marT="34290" marB="34290">
                    <a:solidFill>
                      <a:srgbClr val="FF0000"/>
                    </a:solidFill>
                  </a:tcPr>
                </a:tc>
                <a:tc>
                  <a:txBody>
                    <a:bodyPr/>
                    <a:lstStyle/>
                    <a:p>
                      <a:r>
                        <a:rPr lang="en-US" sz="1400" b="1" kern="1200" dirty="0">
                          <a:solidFill>
                            <a:schemeClr val="lt1"/>
                          </a:solidFill>
                          <a:latin typeface="+mn-lt"/>
                          <a:ea typeface="+mn-ea"/>
                          <a:cs typeface="+mn-cs"/>
                        </a:rPr>
                        <a:t>Year 2</a:t>
                      </a:r>
                    </a:p>
                  </a:txBody>
                  <a:tcPr marT="34290" marB="34290">
                    <a:solidFill>
                      <a:srgbClr val="FF0000"/>
                    </a:solidFill>
                  </a:tcPr>
                </a:tc>
                <a:tc>
                  <a:txBody>
                    <a:bodyPr/>
                    <a:lstStyle/>
                    <a:p>
                      <a:endParaRPr lang="en-US" sz="1400" b="1" kern="1200" dirty="0">
                        <a:solidFill>
                          <a:schemeClr val="lt1"/>
                        </a:solidFill>
                        <a:latin typeface="+mn-lt"/>
                        <a:ea typeface="+mn-ea"/>
                        <a:cs typeface="+mn-cs"/>
                      </a:endParaRPr>
                    </a:p>
                  </a:txBody>
                  <a:tcPr marT="34290" marB="34290">
                    <a:solidFill>
                      <a:srgbClr val="FF000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kern="1200" dirty="0">
                          <a:solidFill>
                            <a:schemeClr val="lt1"/>
                          </a:solidFill>
                          <a:latin typeface="+mn-lt"/>
                          <a:ea typeface="+mn-ea"/>
                          <a:cs typeface="+mn-cs"/>
                        </a:rPr>
                        <a:t>Year 3</a:t>
                      </a:r>
                    </a:p>
                  </a:txBody>
                  <a:tcPr marT="34290" marB="34290">
                    <a:solidFill>
                      <a:srgbClr val="FF0000"/>
                    </a:solidFill>
                  </a:tcPr>
                </a:tc>
                <a:tc>
                  <a:txBody>
                    <a:bodyPr/>
                    <a:lstStyle/>
                    <a:p>
                      <a:endParaRPr lang="en-US" sz="1400" b="1" kern="1200" dirty="0">
                        <a:solidFill>
                          <a:schemeClr val="lt1"/>
                        </a:solidFill>
                        <a:latin typeface="+mn-lt"/>
                        <a:ea typeface="+mn-ea"/>
                        <a:cs typeface="+mn-cs"/>
                      </a:endParaRPr>
                    </a:p>
                  </a:txBody>
                  <a:tcPr marT="34290" marB="34290">
                    <a:solidFill>
                      <a:srgbClr val="FF0000"/>
                    </a:solidFill>
                  </a:tcPr>
                </a:tc>
                <a:extLst>
                  <a:ext uri="{0D108BD9-81ED-4DB2-BD59-A6C34878D82A}">
                    <a16:rowId xmlns:a16="http://schemas.microsoft.com/office/drawing/2014/main" val="3815850588"/>
                  </a:ext>
                </a:extLst>
              </a:tr>
              <a:tr h="307598">
                <a:tc>
                  <a:txBody>
                    <a:bodyPr/>
                    <a:lstStyle/>
                    <a:p>
                      <a:endParaRPr lang="en-US" sz="1400" b="1" kern="1200" dirty="0">
                        <a:solidFill>
                          <a:schemeClr val="lt1"/>
                        </a:solidFill>
                        <a:latin typeface="+mn-lt"/>
                        <a:ea typeface="+mn-ea"/>
                        <a:cs typeface="+mn-cs"/>
                      </a:endParaRPr>
                    </a:p>
                  </a:txBody>
                  <a:tcPr marT="34290" marB="34290">
                    <a:solidFill>
                      <a:srgbClr val="FF0000"/>
                    </a:solidFill>
                  </a:tcPr>
                </a:tc>
                <a:tc>
                  <a:txBody>
                    <a:bodyPr/>
                    <a:lstStyle/>
                    <a:p>
                      <a:r>
                        <a:rPr lang="en-US" sz="1400" b="1" kern="1200" dirty="0">
                          <a:solidFill>
                            <a:schemeClr val="lt1"/>
                          </a:solidFill>
                          <a:latin typeface="+mn-lt"/>
                          <a:ea typeface="+mn-ea"/>
                          <a:cs typeface="+mn-cs"/>
                        </a:rPr>
                        <a:t>Dec</a:t>
                      </a:r>
                      <a:r>
                        <a:rPr lang="en-US" sz="1400" b="1" kern="1200" baseline="0" dirty="0">
                          <a:solidFill>
                            <a:schemeClr val="lt1"/>
                          </a:solidFill>
                          <a:latin typeface="+mn-lt"/>
                          <a:ea typeface="+mn-ea"/>
                          <a:cs typeface="+mn-cs"/>
                        </a:rPr>
                        <a:t> 2015</a:t>
                      </a:r>
                      <a:endParaRPr lang="en-US" sz="1400" b="1" kern="1200" dirty="0">
                        <a:solidFill>
                          <a:schemeClr val="lt1"/>
                        </a:solidFill>
                        <a:latin typeface="+mn-lt"/>
                        <a:ea typeface="+mn-ea"/>
                        <a:cs typeface="+mn-cs"/>
                      </a:endParaRPr>
                    </a:p>
                  </a:txBody>
                  <a:tcPr marT="34290" marB="34290">
                    <a:solidFill>
                      <a:srgbClr val="FF0000"/>
                    </a:solidFill>
                  </a:tcPr>
                </a:tc>
                <a:tc>
                  <a:txBody>
                    <a:bodyPr/>
                    <a:lstStyle/>
                    <a:p>
                      <a:r>
                        <a:rPr lang="en-US" sz="1400" b="1" kern="1200" dirty="0">
                          <a:solidFill>
                            <a:schemeClr val="lt1"/>
                          </a:solidFill>
                          <a:latin typeface="+mn-lt"/>
                          <a:ea typeface="+mn-ea"/>
                          <a:cs typeface="+mn-cs"/>
                        </a:rPr>
                        <a:t>Jun 2016</a:t>
                      </a:r>
                    </a:p>
                  </a:txBody>
                  <a:tcPr marT="34290" marB="34290">
                    <a:solidFill>
                      <a:srgbClr val="FF0000"/>
                    </a:solidFill>
                  </a:tcPr>
                </a:tc>
                <a:tc>
                  <a:txBody>
                    <a:bodyPr/>
                    <a:lstStyle/>
                    <a:p>
                      <a:r>
                        <a:rPr lang="en-US" sz="1400" b="1" kern="1200" dirty="0">
                          <a:solidFill>
                            <a:schemeClr val="lt1"/>
                          </a:solidFill>
                          <a:latin typeface="+mn-lt"/>
                          <a:ea typeface="+mn-ea"/>
                          <a:cs typeface="+mn-cs"/>
                        </a:rPr>
                        <a:t>Dec</a:t>
                      </a:r>
                      <a:r>
                        <a:rPr lang="en-US" sz="1400" b="1" kern="1200" baseline="0" dirty="0">
                          <a:solidFill>
                            <a:schemeClr val="lt1"/>
                          </a:solidFill>
                          <a:latin typeface="+mn-lt"/>
                          <a:ea typeface="+mn-ea"/>
                          <a:cs typeface="+mn-cs"/>
                        </a:rPr>
                        <a:t> 2016</a:t>
                      </a:r>
                      <a:endParaRPr lang="en-US" sz="1400" b="1" kern="1200" dirty="0">
                        <a:solidFill>
                          <a:schemeClr val="lt1"/>
                        </a:solidFill>
                        <a:latin typeface="+mn-lt"/>
                        <a:ea typeface="+mn-ea"/>
                        <a:cs typeface="+mn-cs"/>
                      </a:endParaRPr>
                    </a:p>
                  </a:txBody>
                  <a:tcPr marT="34290" marB="34290">
                    <a:solidFill>
                      <a:srgbClr val="FF0000"/>
                    </a:solidFill>
                  </a:tcPr>
                </a:tc>
                <a:tc>
                  <a:txBody>
                    <a:bodyPr/>
                    <a:lstStyle/>
                    <a:p>
                      <a:r>
                        <a:rPr lang="en-US" sz="1400" b="1" kern="1200" dirty="0">
                          <a:solidFill>
                            <a:schemeClr val="lt1"/>
                          </a:solidFill>
                          <a:latin typeface="+mn-lt"/>
                          <a:ea typeface="+mn-ea"/>
                          <a:cs typeface="+mn-cs"/>
                        </a:rPr>
                        <a:t>Jun 2017</a:t>
                      </a:r>
                    </a:p>
                  </a:txBody>
                  <a:tcPr marT="34290" marB="34290">
                    <a:solidFill>
                      <a:srgbClr val="FF0000"/>
                    </a:solidFill>
                  </a:tcPr>
                </a:tc>
                <a:tc>
                  <a:txBody>
                    <a:bodyPr/>
                    <a:lstStyle/>
                    <a:p>
                      <a:r>
                        <a:rPr lang="en-US" sz="1400" b="1" kern="1200" dirty="0">
                          <a:solidFill>
                            <a:schemeClr val="lt1"/>
                          </a:solidFill>
                          <a:latin typeface="+mn-lt"/>
                          <a:ea typeface="+mn-ea"/>
                          <a:cs typeface="+mn-cs"/>
                        </a:rPr>
                        <a:t>Dec</a:t>
                      </a:r>
                      <a:r>
                        <a:rPr lang="en-US" sz="1400" b="1" kern="1200" baseline="0" dirty="0">
                          <a:solidFill>
                            <a:schemeClr val="lt1"/>
                          </a:solidFill>
                          <a:latin typeface="+mn-lt"/>
                          <a:ea typeface="+mn-ea"/>
                          <a:cs typeface="+mn-cs"/>
                        </a:rPr>
                        <a:t> 2017</a:t>
                      </a:r>
                      <a:endParaRPr lang="en-US" sz="1400" b="1" kern="1200" dirty="0">
                        <a:solidFill>
                          <a:schemeClr val="lt1"/>
                        </a:solidFill>
                        <a:latin typeface="+mn-lt"/>
                        <a:ea typeface="+mn-ea"/>
                        <a:cs typeface="+mn-cs"/>
                      </a:endParaRPr>
                    </a:p>
                  </a:txBody>
                  <a:tcPr marT="34290" marB="34290">
                    <a:solidFill>
                      <a:srgbClr val="FF0000"/>
                    </a:solidFill>
                  </a:tcPr>
                </a:tc>
                <a:tc>
                  <a:txBody>
                    <a:bodyPr/>
                    <a:lstStyle/>
                    <a:p>
                      <a:r>
                        <a:rPr lang="en-US" sz="1400" b="1" kern="1200" dirty="0">
                          <a:solidFill>
                            <a:schemeClr val="lt1"/>
                          </a:solidFill>
                          <a:latin typeface="+mn-lt"/>
                          <a:ea typeface="+mn-ea"/>
                          <a:cs typeface="+mn-cs"/>
                        </a:rPr>
                        <a:t>Jun 2018</a:t>
                      </a:r>
                    </a:p>
                  </a:txBody>
                  <a:tcPr marT="34290" marB="34290">
                    <a:solidFill>
                      <a:srgbClr val="FF0000"/>
                    </a:solidFill>
                  </a:tcPr>
                </a:tc>
                <a:extLst>
                  <a:ext uri="{0D108BD9-81ED-4DB2-BD59-A6C34878D82A}">
                    <a16:rowId xmlns:a16="http://schemas.microsoft.com/office/drawing/2014/main" val="10000"/>
                  </a:ext>
                </a:extLst>
              </a:tr>
              <a:tr h="413431">
                <a:tc>
                  <a:txBody>
                    <a:bodyPr/>
                    <a:lstStyle/>
                    <a:p>
                      <a:pPr algn="l"/>
                      <a:r>
                        <a:rPr lang="en-US" sz="1400" dirty="0">
                          <a:latin typeface="+mn-lt"/>
                        </a:rPr>
                        <a:t>N of</a:t>
                      </a:r>
                      <a:r>
                        <a:rPr lang="en-US" sz="1400" baseline="0" dirty="0">
                          <a:latin typeface="+mn-lt"/>
                        </a:rPr>
                        <a:t> r</a:t>
                      </a:r>
                      <a:r>
                        <a:rPr lang="en-US" sz="1400" dirty="0">
                          <a:latin typeface="+mn-lt"/>
                        </a:rPr>
                        <a:t>esidents</a:t>
                      </a:r>
                    </a:p>
                  </a:txBody>
                  <a:tcPr marT="34290" marB="34290"/>
                </a:tc>
                <a:tc>
                  <a:txBody>
                    <a:bodyPr/>
                    <a:lstStyle/>
                    <a:p>
                      <a:pPr algn="ctr" fontAlgn="b"/>
                      <a:r>
                        <a:rPr lang="en-US" sz="1400" b="0" i="0" u="none" strike="noStrike" dirty="0">
                          <a:effectLst/>
                          <a:latin typeface="MS Sans Serif"/>
                        </a:rPr>
                        <a:t>508</a:t>
                      </a:r>
                    </a:p>
                  </a:txBody>
                  <a:tcPr marL="9053" marR="9053" marT="9053" marB="0"/>
                </a:tc>
                <a:tc>
                  <a:txBody>
                    <a:bodyPr/>
                    <a:lstStyle/>
                    <a:p>
                      <a:pPr algn="ctr" fontAlgn="b"/>
                      <a:r>
                        <a:rPr kumimoji="0" lang="en-US" sz="1400" b="0" i="0" u="none" strike="noStrike" kern="1200" cap="none" spc="0" normalizeH="0" baseline="0" noProof="0" dirty="0">
                          <a:ln>
                            <a:noFill/>
                          </a:ln>
                          <a:solidFill>
                            <a:srgbClr val="000000"/>
                          </a:solidFill>
                          <a:effectLst/>
                          <a:uLnTx/>
                          <a:uFillTx/>
                          <a:latin typeface="MS Sans Serif"/>
                          <a:ea typeface="+mn-ea"/>
                          <a:cs typeface="+mn-cs"/>
                        </a:rPr>
                        <a:t>508</a:t>
                      </a:r>
                      <a:endParaRPr lang="en-US" sz="1400" b="0" i="0" u="none" strike="noStrike" dirty="0">
                        <a:effectLst/>
                        <a:latin typeface="MS Sans Serif"/>
                      </a:endParaRPr>
                    </a:p>
                  </a:txBody>
                  <a:tcPr marL="9053" marR="9053" marT="9053" marB="0"/>
                </a:tc>
                <a:tc>
                  <a:txBody>
                    <a:bodyPr/>
                    <a:lstStyle/>
                    <a:p>
                      <a:pPr algn="ctr" fontAlgn="b"/>
                      <a:r>
                        <a:rPr kumimoji="0" lang="en-US" sz="1400" b="0" i="0" u="none" strike="noStrike" kern="1200" cap="none" spc="0" normalizeH="0" baseline="0" noProof="0" dirty="0">
                          <a:ln>
                            <a:noFill/>
                          </a:ln>
                          <a:solidFill>
                            <a:srgbClr val="000000"/>
                          </a:solidFill>
                          <a:effectLst/>
                          <a:uLnTx/>
                          <a:uFillTx/>
                          <a:latin typeface="MS Sans Serif"/>
                          <a:ea typeface="+mn-ea"/>
                          <a:cs typeface="+mn-cs"/>
                        </a:rPr>
                        <a:t>508</a:t>
                      </a:r>
                      <a:endParaRPr lang="en-US" sz="1400" b="0" i="0" u="none" strike="noStrike" dirty="0">
                        <a:effectLst/>
                        <a:latin typeface="MS Sans Serif"/>
                      </a:endParaRPr>
                    </a:p>
                  </a:txBody>
                  <a:tcPr marL="9053" marR="9053" marT="9053" marB="0"/>
                </a:tc>
                <a:tc>
                  <a:txBody>
                    <a:bodyPr/>
                    <a:lstStyle/>
                    <a:p>
                      <a:pPr algn="ctr" fontAlgn="b"/>
                      <a:r>
                        <a:rPr kumimoji="0" lang="en-US" sz="1400" b="0" i="0" u="none" strike="noStrike" kern="1200" cap="none" spc="0" normalizeH="0" baseline="0" noProof="0" dirty="0">
                          <a:ln>
                            <a:noFill/>
                          </a:ln>
                          <a:solidFill>
                            <a:srgbClr val="000000"/>
                          </a:solidFill>
                          <a:effectLst/>
                          <a:uLnTx/>
                          <a:uFillTx/>
                          <a:latin typeface="MS Sans Serif"/>
                          <a:ea typeface="+mn-ea"/>
                          <a:cs typeface="+mn-cs"/>
                        </a:rPr>
                        <a:t>507</a:t>
                      </a:r>
                      <a:endParaRPr lang="en-US" sz="1400" b="0" i="0" u="none" strike="noStrike" dirty="0">
                        <a:effectLst/>
                        <a:latin typeface="MS Sans Serif"/>
                      </a:endParaRPr>
                    </a:p>
                  </a:txBody>
                  <a:tcPr marL="9053" marR="9053" marT="9053" marB="0"/>
                </a:tc>
                <a:tc>
                  <a:txBody>
                    <a:bodyPr/>
                    <a:lstStyle/>
                    <a:p>
                      <a:pPr algn="ctr" fontAlgn="b"/>
                      <a:r>
                        <a:rPr kumimoji="0" lang="en-US" sz="1400" b="0" i="0" u="none" strike="noStrike" kern="1200" cap="none" spc="0" normalizeH="0" baseline="0" noProof="0" dirty="0">
                          <a:ln>
                            <a:noFill/>
                          </a:ln>
                          <a:solidFill>
                            <a:srgbClr val="000000"/>
                          </a:solidFill>
                          <a:effectLst/>
                          <a:uLnTx/>
                          <a:uFillTx/>
                          <a:latin typeface="MS Sans Serif"/>
                          <a:ea typeface="+mn-ea"/>
                          <a:cs typeface="+mn-cs"/>
                        </a:rPr>
                        <a:t>507</a:t>
                      </a:r>
                      <a:endParaRPr lang="en-US" sz="1400" b="0" i="0" u="none" strike="noStrike" dirty="0">
                        <a:effectLst/>
                        <a:latin typeface="MS Sans Serif"/>
                      </a:endParaRPr>
                    </a:p>
                  </a:txBody>
                  <a:tcPr marL="9053" marR="9053" marT="9053" marB="0"/>
                </a:tc>
                <a:tc>
                  <a:txBody>
                    <a:bodyPr/>
                    <a:lstStyle/>
                    <a:p>
                      <a:pPr algn="ctr" fontAlgn="b"/>
                      <a:r>
                        <a:rPr kumimoji="0" lang="en-US" sz="1400" b="0" i="0" u="none" strike="noStrike" kern="1200" cap="none" spc="0" normalizeH="0" baseline="0" noProof="0" dirty="0">
                          <a:ln>
                            <a:noFill/>
                          </a:ln>
                          <a:solidFill>
                            <a:srgbClr val="000000"/>
                          </a:solidFill>
                          <a:effectLst/>
                          <a:uLnTx/>
                          <a:uFillTx/>
                          <a:latin typeface="MS Sans Serif"/>
                          <a:ea typeface="+mn-ea"/>
                          <a:cs typeface="+mn-cs"/>
                        </a:rPr>
                        <a:t>508</a:t>
                      </a:r>
                      <a:endParaRPr lang="en-US" sz="1400" b="0" i="0" u="none" strike="noStrike" dirty="0">
                        <a:effectLst/>
                        <a:latin typeface="MS Sans Serif"/>
                      </a:endParaRPr>
                    </a:p>
                  </a:txBody>
                  <a:tcPr marL="9053" marR="9053" marT="9053" marB="0"/>
                </a:tc>
                <a:extLst>
                  <a:ext uri="{0D108BD9-81ED-4DB2-BD59-A6C34878D82A}">
                    <a16:rowId xmlns:a16="http://schemas.microsoft.com/office/drawing/2014/main" val="10001"/>
                  </a:ext>
                </a:extLst>
              </a:tr>
            </a:tbl>
          </a:graphicData>
        </a:graphic>
      </p:graphicFrame>
      <p:sp>
        <p:nvSpPr>
          <p:cNvPr id="27650" name="Title 1"/>
          <p:cNvSpPr>
            <a:spLocks noGrp="1"/>
          </p:cNvSpPr>
          <p:nvPr>
            <p:ph type="title"/>
          </p:nvPr>
        </p:nvSpPr>
        <p:spPr/>
        <p:txBody>
          <a:bodyPr>
            <a:normAutofit/>
          </a:bodyPr>
          <a:lstStyle/>
          <a:p>
            <a:r>
              <a:rPr lang="en-US" altLang="en-US" dirty="0"/>
              <a:t>Number of Residents by Resident Year </a:t>
            </a:r>
          </a:p>
        </p:txBody>
      </p:sp>
    </p:spTree>
    <p:extLst>
      <p:ext uri="{BB962C8B-B14F-4D97-AF65-F5344CB8AC3E}">
        <p14:creationId xmlns:p14="http://schemas.microsoft.com/office/powerpoint/2010/main" val="224788941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nvPr>
        </p:nvGraphicFramePr>
        <p:xfrm>
          <a:off x="2086759" y="1707795"/>
          <a:ext cx="8018482" cy="3441897"/>
        </p:xfrm>
        <a:graphic>
          <a:graphicData uri="http://schemas.openxmlformats.org/drawingml/2006/table">
            <a:tbl>
              <a:tblPr firstRow="1" bandRow="1">
                <a:tableStyleId>{5C22544A-7EE6-4342-B048-85BDC9FD1C3A}</a:tableStyleId>
              </a:tblPr>
              <a:tblGrid>
                <a:gridCol w="673217">
                  <a:extLst>
                    <a:ext uri="{9D8B030D-6E8A-4147-A177-3AD203B41FA5}">
                      <a16:colId xmlns:a16="http://schemas.microsoft.com/office/drawing/2014/main" val="20000"/>
                    </a:ext>
                  </a:extLst>
                </a:gridCol>
                <a:gridCol w="7345265">
                  <a:extLst>
                    <a:ext uri="{9D8B030D-6E8A-4147-A177-3AD203B41FA5}">
                      <a16:colId xmlns:a16="http://schemas.microsoft.com/office/drawing/2014/main" val="20001"/>
                    </a:ext>
                  </a:extLst>
                </a:gridCol>
              </a:tblGrid>
              <a:tr h="0">
                <a:tc>
                  <a:txBody>
                    <a:bodyPr/>
                    <a:lstStyle/>
                    <a:p>
                      <a:pPr algn="l"/>
                      <a:endParaRPr lang="en-US" sz="1800" b="1" kern="1200" dirty="0">
                        <a:solidFill>
                          <a:schemeClr val="lt1"/>
                        </a:solidFill>
                        <a:latin typeface="+mn-lt"/>
                        <a:ea typeface="+mn-ea"/>
                        <a:cs typeface="+mn-cs"/>
                      </a:endParaRPr>
                    </a:p>
                  </a:txBody>
                  <a:tcPr marT="34290" marB="34290">
                    <a:solidFill>
                      <a:srgbClr val="FF0000"/>
                    </a:solidFill>
                  </a:tcPr>
                </a:tc>
                <a:tc>
                  <a:txBody>
                    <a:bodyPr/>
                    <a:lstStyle/>
                    <a:p>
                      <a:pPr algn="l"/>
                      <a:endParaRPr lang="en-US" sz="1800" b="1" kern="1200" dirty="0">
                        <a:solidFill>
                          <a:schemeClr val="lt1"/>
                        </a:solidFill>
                        <a:latin typeface="+mn-lt"/>
                        <a:ea typeface="+mn-ea"/>
                        <a:cs typeface="+mn-cs"/>
                      </a:endParaRPr>
                    </a:p>
                  </a:txBody>
                  <a:tcPr marT="34290" marB="34290">
                    <a:solidFill>
                      <a:srgbClr val="FF0000"/>
                    </a:solidFill>
                  </a:tcPr>
                </a:tc>
                <a:extLst>
                  <a:ext uri="{0D108BD9-81ED-4DB2-BD59-A6C34878D82A}">
                    <a16:rowId xmlns:a16="http://schemas.microsoft.com/office/drawing/2014/main" val="10000"/>
                  </a:ext>
                </a:extLst>
              </a:tr>
              <a:tr h="0">
                <a:tc>
                  <a:txBody>
                    <a:bodyPr/>
                    <a:lstStyle/>
                    <a:p>
                      <a:pPr algn="l" fontAlgn="b"/>
                      <a:r>
                        <a:rPr lang="en-US" sz="1800" b="0" i="0" u="none" strike="noStrike" dirty="0">
                          <a:solidFill>
                            <a:srgbClr val="000000"/>
                          </a:solidFill>
                          <a:effectLst/>
                          <a:latin typeface="Calibri" panose="020F0502020204030204" pitchFamily="34" charset="0"/>
                        </a:rPr>
                        <a:t>PC01</a:t>
                      </a:r>
                    </a:p>
                  </a:txBody>
                  <a:tcPr marL="9053" marR="9053" marT="9053" marB="0"/>
                </a:tc>
                <a:tc>
                  <a:txBody>
                    <a:bodyPr/>
                    <a:lstStyle/>
                    <a:p>
                      <a:pPr algn="l" fontAlgn="b"/>
                      <a:r>
                        <a:rPr lang="en-US" sz="1800" b="0" i="0" u="none" strike="noStrike" dirty="0">
                          <a:solidFill>
                            <a:srgbClr val="000000"/>
                          </a:solidFill>
                          <a:effectLst/>
                          <a:latin typeface="Calibri" panose="020F0502020204030204" pitchFamily="34" charset="0"/>
                        </a:rPr>
                        <a:t>Gathers and synthesizes essential and accurate information to define each patient’s clinical problem(s)</a:t>
                      </a:r>
                    </a:p>
                  </a:txBody>
                  <a:tcPr marL="9053" marR="9053" marT="9053" marB="0"/>
                </a:tc>
                <a:extLst>
                  <a:ext uri="{0D108BD9-81ED-4DB2-BD59-A6C34878D82A}">
                    <a16:rowId xmlns:a16="http://schemas.microsoft.com/office/drawing/2014/main" val="1122023997"/>
                  </a:ext>
                </a:extLst>
              </a:tr>
              <a:tr h="0">
                <a:tc>
                  <a:txBody>
                    <a:bodyPr/>
                    <a:lstStyle/>
                    <a:p>
                      <a:pPr algn="l" fontAlgn="b"/>
                      <a:r>
                        <a:rPr lang="en-US" sz="1800" b="0" i="0" u="none" strike="noStrike" dirty="0">
                          <a:solidFill>
                            <a:srgbClr val="000000"/>
                          </a:solidFill>
                          <a:effectLst/>
                          <a:latin typeface="Calibri" panose="020F0502020204030204" pitchFamily="34" charset="0"/>
                        </a:rPr>
                        <a:t>PC02</a:t>
                      </a:r>
                    </a:p>
                  </a:txBody>
                  <a:tcPr marL="9053" marR="9053" marT="9053" marB="0"/>
                </a:tc>
                <a:tc>
                  <a:txBody>
                    <a:bodyPr/>
                    <a:lstStyle/>
                    <a:p>
                      <a:pPr algn="l" fontAlgn="b"/>
                      <a:r>
                        <a:rPr lang="en-US" sz="1800" b="0" i="0" u="none" strike="noStrike" dirty="0">
                          <a:solidFill>
                            <a:srgbClr val="000000"/>
                          </a:solidFill>
                          <a:effectLst/>
                          <a:latin typeface="Calibri" panose="020F0502020204030204" pitchFamily="34" charset="0"/>
                        </a:rPr>
                        <a:t>Develops and achieves comprehensive management plan for each patient</a:t>
                      </a:r>
                    </a:p>
                  </a:txBody>
                  <a:tcPr marL="9053" marR="9053" marT="9053" marB="0"/>
                </a:tc>
                <a:extLst>
                  <a:ext uri="{0D108BD9-81ED-4DB2-BD59-A6C34878D82A}">
                    <a16:rowId xmlns:a16="http://schemas.microsoft.com/office/drawing/2014/main" val="3470017017"/>
                  </a:ext>
                </a:extLst>
              </a:tr>
              <a:tr h="0">
                <a:tc>
                  <a:txBody>
                    <a:bodyPr/>
                    <a:lstStyle/>
                    <a:p>
                      <a:pPr algn="l" fontAlgn="b"/>
                      <a:r>
                        <a:rPr lang="en-US" sz="1800" b="0" i="0" u="none" strike="noStrike">
                          <a:solidFill>
                            <a:srgbClr val="000000"/>
                          </a:solidFill>
                          <a:effectLst/>
                          <a:latin typeface="Calibri" panose="020F0502020204030204" pitchFamily="34" charset="0"/>
                        </a:rPr>
                        <a:t>PC03</a:t>
                      </a:r>
                    </a:p>
                  </a:txBody>
                  <a:tcPr marL="9053" marR="9053" marT="9053" marB="0"/>
                </a:tc>
                <a:tc>
                  <a:txBody>
                    <a:bodyPr/>
                    <a:lstStyle/>
                    <a:p>
                      <a:pPr algn="l" fontAlgn="b"/>
                      <a:r>
                        <a:rPr lang="en-US" sz="1800" b="0" i="0" u="none" strike="noStrike" dirty="0">
                          <a:solidFill>
                            <a:srgbClr val="000000"/>
                          </a:solidFill>
                          <a:effectLst/>
                          <a:latin typeface="Calibri" panose="020F0502020204030204" pitchFamily="34" charset="0"/>
                        </a:rPr>
                        <a:t>Manages patients with progressive responsibility and independence</a:t>
                      </a:r>
                    </a:p>
                  </a:txBody>
                  <a:tcPr marL="9053" marR="9053" marT="9053" marB="0"/>
                </a:tc>
                <a:extLst>
                  <a:ext uri="{0D108BD9-81ED-4DB2-BD59-A6C34878D82A}">
                    <a16:rowId xmlns:a16="http://schemas.microsoft.com/office/drawing/2014/main" val="977652884"/>
                  </a:ext>
                </a:extLst>
              </a:tr>
              <a:tr h="0">
                <a:tc>
                  <a:txBody>
                    <a:bodyPr/>
                    <a:lstStyle/>
                    <a:p>
                      <a:pPr algn="l" fontAlgn="b"/>
                      <a:r>
                        <a:rPr lang="en-US" sz="1800" b="0" i="0" u="none" strike="noStrike">
                          <a:solidFill>
                            <a:srgbClr val="000000"/>
                          </a:solidFill>
                          <a:effectLst/>
                          <a:latin typeface="Calibri" panose="020F0502020204030204" pitchFamily="34" charset="0"/>
                        </a:rPr>
                        <a:t>PC04a</a:t>
                      </a:r>
                    </a:p>
                  </a:txBody>
                  <a:tcPr marL="9053" marR="9053" marT="9053" marB="0"/>
                </a:tc>
                <a:tc>
                  <a:txBody>
                    <a:bodyPr/>
                    <a:lstStyle/>
                    <a:p>
                      <a:pPr algn="l" fontAlgn="b"/>
                      <a:r>
                        <a:rPr lang="en-US" sz="1800" b="0" i="0" u="none" strike="noStrike" dirty="0">
                          <a:solidFill>
                            <a:srgbClr val="000000"/>
                          </a:solidFill>
                          <a:effectLst/>
                          <a:latin typeface="Calibri" panose="020F0502020204030204" pitchFamily="34" charset="0"/>
                        </a:rPr>
                        <a:t>Demonstrates skill in performing and interpreting invasive procedures.</a:t>
                      </a:r>
                    </a:p>
                  </a:txBody>
                  <a:tcPr marL="9053" marR="9053" marT="9053" marB="0"/>
                </a:tc>
                <a:extLst>
                  <a:ext uri="{0D108BD9-81ED-4DB2-BD59-A6C34878D82A}">
                    <a16:rowId xmlns:a16="http://schemas.microsoft.com/office/drawing/2014/main" val="947621035"/>
                  </a:ext>
                </a:extLst>
              </a:tr>
              <a:tr h="0">
                <a:tc>
                  <a:txBody>
                    <a:bodyPr/>
                    <a:lstStyle/>
                    <a:p>
                      <a:pPr algn="l" fontAlgn="b"/>
                      <a:r>
                        <a:rPr lang="en-US" sz="1800" b="0" i="0" u="none" strike="noStrike">
                          <a:solidFill>
                            <a:srgbClr val="000000"/>
                          </a:solidFill>
                          <a:effectLst/>
                          <a:latin typeface="Calibri" panose="020F0502020204030204" pitchFamily="34" charset="0"/>
                        </a:rPr>
                        <a:t>PC04b</a:t>
                      </a:r>
                    </a:p>
                  </a:txBody>
                  <a:tcPr marL="9053" marR="9053" marT="9053" marB="0"/>
                </a:tc>
                <a:tc>
                  <a:txBody>
                    <a:bodyPr/>
                    <a:lstStyle/>
                    <a:p>
                      <a:pPr algn="l" fontAlgn="b"/>
                      <a:r>
                        <a:rPr lang="en-US" sz="1800" b="0" i="0" u="none" strike="noStrike" dirty="0">
                          <a:solidFill>
                            <a:srgbClr val="000000"/>
                          </a:solidFill>
                          <a:effectLst/>
                          <a:latin typeface="Calibri" panose="020F0502020204030204" pitchFamily="34" charset="0"/>
                        </a:rPr>
                        <a:t>Demonstrates skill in performing and interpreting non-invasive procedures and/or testing</a:t>
                      </a:r>
                    </a:p>
                  </a:txBody>
                  <a:tcPr marL="9053" marR="9053" marT="9053" marB="0"/>
                </a:tc>
                <a:extLst>
                  <a:ext uri="{0D108BD9-81ED-4DB2-BD59-A6C34878D82A}">
                    <a16:rowId xmlns:a16="http://schemas.microsoft.com/office/drawing/2014/main" val="373996051"/>
                  </a:ext>
                </a:extLst>
              </a:tr>
              <a:tr h="0">
                <a:tc>
                  <a:txBody>
                    <a:bodyPr/>
                    <a:lstStyle/>
                    <a:p>
                      <a:pPr algn="l" fontAlgn="b"/>
                      <a:r>
                        <a:rPr lang="en-US" sz="1800" b="0" i="0" u="none" strike="noStrike">
                          <a:solidFill>
                            <a:srgbClr val="000000"/>
                          </a:solidFill>
                          <a:effectLst/>
                          <a:latin typeface="Calibri" panose="020F0502020204030204" pitchFamily="34" charset="0"/>
                        </a:rPr>
                        <a:t>PC05</a:t>
                      </a:r>
                    </a:p>
                  </a:txBody>
                  <a:tcPr marL="9053" marR="9053" marT="9053" marB="0"/>
                </a:tc>
                <a:tc>
                  <a:txBody>
                    <a:bodyPr/>
                    <a:lstStyle/>
                    <a:p>
                      <a:pPr algn="l" fontAlgn="b"/>
                      <a:r>
                        <a:rPr lang="en-US" sz="1800" b="0" i="0" u="none" strike="noStrike" dirty="0">
                          <a:solidFill>
                            <a:srgbClr val="000000"/>
                          </a:solidFill>
                          <a:effectLst/>
                          <a:latin typeface="Calibri" panose="020F0502020204030204" pitchFamily="34" charset="0"/>
                        </a:rPr>
                        <a:t>Requests and provides consultative care</a:t>
                      </a:r>
                    </a:p>
                  </a:txBody>
                  <a:tcPr marL="9053" marR="9053" marT="9053" marB="0"/>
                </a:tc>
                <a:extLst>
                  <a:ext uri="{0D108BD9-81ED-4DB2-BD59-A6C34878D82A}">
                    <a16:rowId xmlns:a16="http://schemas.microsoft.com/office/drawing/2014/main" val="2116673016"/>
                  </a:ext>
                </a:extLst>
              </a:tr>
              <a:tr h="0">
                <a:tc>
                  <a:txBody>
                    <a:bodyPr/>
                    <a:lstStyle/>
                    <a:p>
                      <a:pPr algn="l" fontAlgn="b"/>
                      <a:r>
                        <a:rPr lang="en-US" sz="1800" b="0" i="0" u="none" strike="noStrike">
                          <a:solidFill>
                            <a:srgbClr val="000000"/>
                          </a:solidFill>
                          <a:effectLst/>
                          <a:latin typeface="Calibri" panose="020F0502020204030204" pitchFamily="34" charset="0"/>
                        </a:rPr>
                        <a:t>MK01</a:t>
                      </a:r>
                    </a:p>
                  </a:txBody>
                  <a:tcPr marL="9053" marR="9053" marT="9053" marB="0"/>
                </a:tc>
                <a:tc>
                  <a:txBody>
                    <a:bodyPr/>
                    <a:lstStyle/>
                    <a:p>
                      <a:pPr algn="l" fontAlgn="b"/>
                      <a:r>
                        <a:rPr lang="en-US" sz="1800" b="0" i="0" u="none" strike="noStrike" dirty="0">
                          <a:solidFill>
                            <a:srgbClr val="000000"/>
                          </a:solidFill>
                          <a:effectLst/>
                          <a:latin typeface="Calibri" panose="020F0502020204030204" pitchFamily="34" charset="0"/>
                        </a:rPr>
                        <a:t>Possesses Clinical knowledge</a:t>
                      </a:r>
                    </a:p>
                  </a:txBody>
                  <a:tcPr marL="9053" marR="9053" marT="9053" marB="0"/>
                </a:tc>
                <a:extLst>
                  <a:ext uri="{0D108BD9-81ED-4DB2-BD59-A6C34878D82A}">
                    <a16:rowId xmlns:a16="http://schemas.microsoft.com/office/drawing/2014/main" val="3813873197"/>
                  </a:ext>
                </a:extLst>
              </a:tr>
              <a:tr h="0">
                <a:tc>
                  <a:txBody>
                    <a:bodyPr/>
                    <a:lstStyle/>
                    <a:p>
                      <a:pPr algn="l" fontAlgn="b"/>
                      <a:r>
                        <a:rPr lang="en-US" sz="1800" b="0" i="0" u="none" strike="noStrike">
                          <a:solidFill>
                            <a:srgbClr val="000000"/>
                          </a:solidFill>
                          <a:effectLst/>
                          <a:latin typeface="Calibri" panose="020F0502020204030204" pitchFamily="34" charset="0"/>
                        </a:rPr>
                        <a:t>MK02</a:t>
                      </a:r>
                    </a:p>
                  </a:txBody>
                  <a:tcPr marL="9053" marR="9053" marT="9053" marB="0"/>
                </a:tc>
                <a:tc>
                  <a:txBody>
                    <a:bodyPr/>
                    <a:lstStyle/>
                    <a:p>
                      <a:pPr algn="l" fontAlgn="b"/>
                      <a:r>
                        <a:rPr lang="en-US" sz="1800" b="0" i="0" u="none" strike="noStrike" dirty="0">
                          <a:solidFill>
                            <a:srgbClr val="000000"/>
                          </a:solidFill>
                          <a:effectLst/>
                          <a:latin typeface="Calibri" panose="020F0502020204030204" pitchFamily="34" charset="0"/>
                        </a:rPr>
                        <a:t>Knowledge of diagnostic testing and procedures</a:t>
                      </a:r>
                    </a:p>
                  </a:txBody>
                  <a:tcPr marL="9053" marR="9053" marT="9053" marB="0"/>
                </a:tc>
                <a:extLst>
                  <a:ext uri="{0D108BD9-81ED-4DB2-BD59-A6C34878D82A}">
                    <a16:rowId xmlns:a16="http://schemas.microsoft.com/office/drawing/2014/main" val="1008180460"/>
                  </a:ext>
                </a:extLst>
              </a:tr>
              <a:tr h="0">
                <a:tc>
                  <a:txBody>
                    <a:bodyPr/>
                    <a:lstStyle/>
                    <a:p>
                      <a:pPr algn="l" fontAlgn="b"/>
                      <a:r>
                        <a:rPr lang="en-US" sz="1800" b="0" i="0" u="none" strike="noStrike">
                          <a:solidFill>
                            <a:srgbClr val="000000"/>
                          </a:solidFill>
                          <a:effectLst/>
                          <a:latin typeface="Calibri" panose="020F0502020204030204" pitchFamily="34" charset="0"/>
                        </a:rPr>
                        <a:t>MK03</a:t>
                      </a:r>
                    </a:p>
                  </a:txBody>
                  <a:tcPr marL="9053" marR="9053" marT="9053" marB="0"/>
                </a:tc>
                <a:tc>
                  <a:txBody>
                    <a:bodyPr/>
                    <a:lstStyle/>
                    <a:p>
                      <a:pPr algn="l" fontAlgn="b"/>
                      <a:r>
                        <a:rPr lang="en-US" sz="1800" b="0" i="0" u="none" strike="noStrike" dirty="0">
                          <a:solidFill>
                            <a:srgbClr val="000000"/>
                          </a:solidFill>
                          <a:effectLst/>
                          <a:latin typeface="Calibri" panose="020F0502020204030204" pitchFamily="34" charset="0"/>
                        </a:rPr>
                        <a:t>Scholarship</a:t>
                      </a:r>
                    </a:p>
                  </a:txBody>
                  <a:tcPr marL="9053" marR="9053" marT="9053" marB="0"/>
                </a:tc>
                <a:extLst>
                  <a:ext uri="{0D108BD9-81ED-4DB2-BD59-A6C34878D82A}">
                    <a16:rowId xmlns:a16="http://schemas.microsoft.com/office/drawing/2014/main" val="528269950"/>
                  </a:ext>
                </a:extLst>
              </a:tr>
            </a:tbl>
          </a:graphicData>
        </a:graphic>
      </p:graphicFrame>
      <p:sp>
        <p:nvSpPr>
          <p:cNvPr id="27650" name="Title 1"/>
          <p:cNvSpPr>
            <a:spLocks noGrp="1"/>
          </p:cNvSpPr>
          <p:nvPr>
            <p:ph type="title"/>
          </p:nvPr>
        </p:nvSpPr>
        <p:spPr/>
        <p:txBody>
          <a:bodyPr/>
          <a:lstStyle/>
          <a:p>
            <a:r>
              <a:rPr lang="en-US" altLang="en-US" dirty="0"/>
              <a:t>Sub-competencies</a:t>
            </a:r>
          </a:p>
        </p:txBody>
      </p:sp>
    </p:spTree>
    <p:extLst>
      <p:ext uri="{BB962C8B-B14F-4D97-AF65-F5344CB8AC3E}">
        <p14:creationId xmlns:p14="http://schemas.microsoft.com/office/powerpoint/2010/main" val="6043459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Text Box 1"/>
          <p:cNvSpPr txBox="1">
            <a:spLocks noChangeArrowheads="1"/>
          </p:cNvSpPr>
          <p:nvPr/>
        </p:nvSpPr>
        <p:spPr bwMode="auto">
          <a:xfrm>
            <a:off x="1884363" y="4287839"/>
            <a:ext cx="8640762" cy="30162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0000" tIns="46800" rIns="90000" bIns="46800"/>
          <a:lstStyle>
            <a:lvl1pPr>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charset="0"/>
                <a:ea typeface="ＭＳ Ｐゴシック" charset="0"/>
                <a:cs typeface="ＭＳ Ｐゴシック" charset="0"/>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charset="0"/>
                <a:ea typeface="ＭＳ Ｐゴシック" charset="0"/>
                <a:cs typeface="ＭＳ Ｐゴシック" charset="0"/>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charset="0"/>
                <a:ea typeface="ＭＳ Ｐゴシック" charset="0"/>
                <a:cs typeface="ＭＳ Ｐゴシック" charset="0"/>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charset="0"/>
                <a:ea typeface="ＭＳ Ｐゴシック" charset="0"/>
                <a:cs typeface="ＭＳ Ｐゴシック" charset="0"/>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charset="0"/>
                <a:ea typeface="ＭＳ Ｐゴシック" charset="0"/>
                <a:cs typeface="ＭＳ Ｐゴシック" charset="0"/>
              </a:defRPr>
            </a:lvl9pPr>
          </a:lstStyle>
          <a:p>
            <a:pPr marL="0" marR="0" lvl="0" indent="0" algn="l" defTabSz="457200" rtl="0" eaLnBrk="1" fontAlgn="auto" latinLnBrk="0" hangingPunct="1">
              <a:lnSpc>
                <a:spcPct val="100000"/>
              </a:lnSpc>
              <a:spcBef>
                <a:spcPts val="0"/>
              </a:spcBef>
              <a:spcAft>
                <a:spcPts val="0"/>
              </a:spcAft>
              <a:buClrTx/>
              <a:buSzTx/>
              <a:buFontTx/>
              <a:buNone/>
              <a:tabLst>
                <a:tab pos="723900" algn="l"/>
                <a:tab pos="1447800" algn="l"/>
                <a:tab pos="2171700" algn="l"/>
                <a:tab pos="2895600" algn="l"/>
                <a:tab pos="3619500" algn="l"/>
                <a:tab pos="4343400" algn="l"/>
                <a:tab pos="5067300" algn="l"/>
                <a:tab pos="5791200" algn="l"/>
                <a:tab pos="6515100" algn="l"/>
                <a:tab pos="7239000" algn="l"/>
                <a:tab pos="7962900" algn="l"/>
              </a:tabLst>
              <a:defRPr/>
            </a:pPr>
            <a:r>
              <a:rPr kumimoji="0" lang="en-US" sz="1200" b="0" i="1" u="none" strike="noStrike" kern="1200" cap="none" spc="0" normalizeH="0" baseline="-25000" noProof="0">
                <a:ln>
                  <a:noFill/>
                </a:ln>
                <a:solidFill>
                  <a:srgbClr val="000000"/>
                </a:solidFill>
                <a:effectLst/>
                <a:uLnTx/>
                <a:uFillTx/>
                <a:latin typeface="Arial" charset="0"/>
                <a:ea typeface="ＭＳ Ｐゴシック" charset="0"/>
              </a:rPr>
              <a:t>FIGURE 1. Development of the Internal Medicine Subspecialty Milestones Document as Part of the Next Accreditation System</a:t>
            </a:r>
          </a:p>
        </p:txBody>
      </p:sp>
      <p:sp>
        <p:nvSpPr>
          <p:cNvPr id="3074" name="Text Box 2"/>
          <p:cNvSpPr txBox="1">
            <a:spLocks noChangeArrowheads="1"/>
          </p:cNvSpPr>
          <p:nvPr/>
        </p:nvSpPr>
        <p:spPr bwMode="auto">
          <a:xfrm>
            <a:off x="1884363" y="5940426"/>
            <a:ext cx="8640762" cy="45561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0000" tIns="45000" rIns="90000" bIns="45000"/>
          <a:lstStyle>
            <a:lvl1pPr>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charset="0"/>
                <a:ea typeface="ＭＳ Ｐゴシック" charset="0"/>
                <a:cs typeface="ＭＳ Ｐゴシック" charset="0"/>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charset="0"/>
                <a:ea typeface="ＭＳ Ｐゴシック" charset="0"/>
                <a:cs typeface="ＭＳ Ｐゴシック" charset="0"/>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charset="0"/>
                <a:ea typeface="ＭＳ Ｐゴシック" charset="0"/>
                <a:cs typeface="ＭＳ Ｐゴシック" charset="0"/>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charset="0"/>
                <a:ea typeface="ＭＳ Ｐゴシック" charset="0"/>
                <a:cs typeface="ＭＳ Ｐゴシック" charset="0"/>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charset="0"/>
                <a:ea typeface="ＭＳ Ｐゴシック" charset="0"/>
                <a:cs typeface="ＭＳ Ｐゴシック" charset="0"/>
              </a:defRPr>
            </a:lvl9pPr>
          </a:lstStyle>
          <a:p>
            <a:pPr marL="0" marR="0" lvl="0" indent="0" algn="l" defTabSz="457200" rtl="0" eaLnBrk="1" fontAlgn="auto" latinLnBrk="0" hangingPunct="1">
              <a:lnSpc>
                <a:spcPct val="100000"/>
              </a:lnSpc>
              <a:spcBef>
                <a:spcPts val="0"/>
              </a:spcBef>
              <a:spcAft>
                <a:spcPts val="0"/>
              </a:spcAft>
              <a:buClrTx/>
              <a:buSzTx/>
              <a:buFontTx/>
              <a:buNone/>
              <a:tabLst>
                <a:tab pos="723900" algn="l"/>
                <a:tab pos="1447800" algn="l"/>
                <a:tab pos="2171700" algn="l"/>
                <a:tab pos="2895600" algn="l"/>
                <a:tab pos="3619500" algn="l"/>
                <a:tab pos="4343400" algn="l"/>
                <a:tab pos="5067300" algn="l"/>
                <a:tab pos="5791200" algn="l"/>
                <a:tab pos="6515100" algn="l"/>
                <a:tab pos="7239000" algn="l"/>
                <a:tab pos="7962900" algn="l"/>
              </a:tabLst>
              <a:defRPr/>
            </a:pPr>
            <a:r>
              <a:rPr kumimoji="0" lang="en-US" sz="800" b="0" i="0" u="none" strike="noStrike" kern="1200" cap="none" spc="0" normalizeH="0" baseline="0" noProof="0">
                <a:ln>
                  <a:noFill/>
                </a:ln>
                <a:solidFill>
                  <a:srgbClr val="000000"/>
                </a:solidFill>
                <a:effectLst/>
                <a:uLnTx/>
                <a:uFillTx/>
                <a:latin typeface="Arial" charset="0"/>
                <a:ea typeface="ＭＳ Ｐゴシック" charset="0"/>
              </a:rPr>
              <a:t>Published in: Frances Collichio; Elaine A. Muchmore; </a:t>
            </a:r>
            <a:r>
              <a:rPr kumimoji="0" lang="en-US" sz="800" b="0" i="1" u="none" strike="noStrike" kern="1200" cap="none" spc="0" normalizeH="0" baseline="0" noProof="0">
                <a:ln>
                  <a:noFill/>
                </a:ln>
                <a:solidFill>
                  <a:srgbClr val="000000"/>
                </a:solidFill>
                <a:effectLst/>
                <a:uLnTx/>
                <a:uFillTx/>
                <a:latin typeface="Arial" charset="0"/>
                <a:ea typeface="ＭＳ Ｐゴシック" charset="0"/>
              </a:rPr>
              <a:t>American Society of Clinical Oncology Educational Book</a:t>
            </a:r>
            <a:r>
              <a:rPr kumimoji="0" lang="en-US" sz="800" b="0" i="0" u="none" strike="noStrike" kern="1200" cap="none" spc="0" normalizeH="0" baseline="0" noProof="0">
                <a:ln>
                  <a:noFill/>
                </a:ln>
                <a:solidFill>
                  <a:srgbClr val="000000"/>
                </a:solidFill>
                <a:effectLst/>
                <a:uLnTx/>
                <a:uFillTx/>
                <a:latin typeface="Arial" charset="0"/>
                <a:ea typeface="ＭＳ Ｐゴシック" charset="0"/>
              </a:rPr>
              <a:t>  38, 887-893.</a:t>
            </a:r>
          </a:p>
          <a:p>
            <a:pPr marL="0" marR="0" lvl="0" indent="0" algn="l" defTabSz="457200" rtl="0" eaLnBrk="1" fontAlgn="auto" latinLnBrk="0" hangingPunct="1">
              <a:lnSpc>
                <a:spcPct val="100000"/>
              </a:lnSpc>
              <a:spcBef>
                <a:spcPts val="0"/>
              </a:spcBef>
              <a:spcAft>
                <a:spcPts val="0"/>
              </a:spcAft>
              <a:buClrTx/>
              <a:buSzTx/>
              <a:buFontTx/>
              <a:buNone/>
              <a:tabLst>
                <a:tab pos="723900" algn="l"/>
                <a:tab pos="1447800" algn="l"/>
                <a:tab pos="2171700" algn="l"/>
                <a:tab pos="2895600" algn="l"/>
                <a:tab pos="3619500" algn="l"/>
                <a:tab pos="4343400" algn="l"/>
                <a:tab pos="5067300" algn="l"/>
                <a:tab pos="5791200" algn="l"/>
                <a:tab pos="6515100" algn="l"/>
                <a:tab pos="7239000" algn="l"/>
                <a:tab pos="7962900" algn="l"/>
              </a:tabLst>
              <a:defRPr/>
            </a:pPr>
            <a:r>
              <a:rPr kumimoji="0" lang="en-US" sz="800" b="0" i="0" u="none" strike="noStrike" kern="1200" cap="none" spc="0" normalizeH="0" baseline="0" noProof="0">
                <a:ln>
                  <a:noFill/>
                </a:ln>
                <a:solidFill>
                  <a:srgbClr val="000000"/>
                </a:solidFill>
                <a:effectLst/>
                <a:uLnTx/>
                <a:uFillTx/>
                <a:latin typeface="Arial" charset="0"/>
                <a:ea typeface="ＭＳ Ｐゴシック" charset="0"/>
              </a:rPr>
              <a:t>DOI: 10.1200/EDBK_201773</a:t>
            </a:r>
          </a:p>
          <a:p>
            <a:pPr marL="0" marR="0" lvl="0" indent="0" algn="l" defTabSz="457200" rtl="0" eaLnBrk="1" fontAlgn="auto" latinLnBrk="0" hangingPunct="1">
              <a:lnSpc>
                <a:spcPct val="100000"/>
              </a:lnSpc>
              <a:spcBef>
                <a:spcPts val="0"/>
              </a:spcBef>
              <a:spcAft>
                <a:spcPts val="0"/>
              </a:spcAft>
              <a:buClrTx/>
              <a:buSzTx/>
              <a:buFontTx/>
              <a:buNone/>
              <a:tabLst>
                <a:tab pos="723900" algn="l"/>
                <a:tab pos="1447800" algn="l"/>
                <a:tab pos="2171700" algn="l"/>
                <a:tab pos="2895600" algn="l"/>
                <a:tab pos="3619500" algn="l"/>
                <a:tab pos="4343400" algn="l"/>
                <a:tab pos="5067300" algn="l"/>
                <a:tab pos="5791200" algn="l"/>
                <a:tab pos="6515100" algn="l"/>
                <a:tab pos="7239000" algn="l"/>
                <a:tab pos="7962900" algn="l"/>
              </a:tabLst>
              <a:defRPr/>
            </a:pPr>
            <a:r>
              <a:rPr kumimoji="0" lang="en-US" sz="800" b="0" i="0" u="none" strike="noStrike" kern="1200" cap="none" spc="0" normalizeH="0" baseline="0" noProof="0">
                <a:ln>
                  <a:noFill/>
                </a:ln>
                <a:solidFill>
                  <a:srgbClr val="000000"/>
                </a:solidFill>
                <a:effectLst/>
                <a:uLnTx/>
                <a:uFillTx/>
                <a:latin typeface="Arial" charset="0"/>
                <a:ea typeface="ＭＳ Ｐゴシック" charset="0"/>
              </a:rPr>
              <a:t>Copyright © 2018 American Society of Clinical Oncology</a:t>
            </a:r>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46400" y="520701"/>
            <a:ext cx="6350000" cy="3571875"/>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spTree>
    <p:extLst>
      <p:ext uri="{BB962C8B-B14F-4D97-AF65-F5344CB8AC3E}">
        <p14:creationId xmlns:p14="http://schemas.microsoft.com/office/powerpoint/2010/main" val="2857871799"/>
      </p:ext>
    </p:extLst>
  </p:cSld>
  <p:clrMapOvr>
    <a:masterClrMapping/>
  </p:clrMapOvr>
  <p:transition>
    <p:wipe dir="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r>
              <a:rPr lang="en-US" altLang="en-US" sz="2400" dirty="0"/>
              <a:t>Resident-Level Trajectories of Milestones Ratings</a:t>
            </a:r>
            <a:br>
              <a:rPr lang="en-US" altLang="en-US" sz="2400" dirty="0"/>
            </a:br>
            <a:r>
              <a:rPr lang="en-US" altLang="en-US" sz="2400" dirty="0"/>
              <a:t>PC01</a:t>
            </a:r>
          </a:p>
        </p:txBody>
      </p:sp>
      <p:pic>
        <p:nvPicPr>
          <p:cNvPr id="3" name="Content Placeholder 2"/>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p:pic>
    </p:spTree>
    <p:extLst>
      <p:ext uri="{BB962C8B-B14F-4D97-AF65-F5344CB8AC3E}">
        <p14:creationId xmlns:p14="http://schemas.microsoft.com/office/powerpoint/2010/main" val="370756339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r>
              <a:rPr lang="en-US" altLang="en-US" sz="2400" dirty="0"/>
              <a:t>Resident-Level Trajectories of Milestones Ratings</a:t>
            </a:r>
            <a:br>
              <a:rPr lang="en-US" altLang="en-US" sz="2400" dirty="0"/>
            </a:br>
            <a:r>
              <a:rPr lang="en-US" altLang="en-US" sz="2400" dirty="0"/>
              <a:t>PC02</a:t>
            </a:r>
          </a:p>
        </p:txBody>
      </p:sp>
      <p:pic>
        <p:nvPicPr>
          <p:cNvPr id="3" name="Content Placeholder 2"/>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p:pic>
    </p:spTree>
    <p:extLst>
      <p:ext uri="{BB962C8B-B14F-4D97-AF65-F5344CB8AC3E}">
        <p14:creationId xmlns:p14="http://schemas.microsoft.com/office/powerpoint/2010/main" val="374140425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r>
              <a:rPr lang="en-US" altLang="en-US" sz="2400" dirty="0"/>
              <a:t>Resident-Level Trajectories of Milestones Ratings</a:t>
            </a:r>
            <a:br>
              <a:rPr lang="en-US" altLang="en-US" sz="2400" dirty="0"/>
            </a:br>
            <a:r>
              <a:rPr lang="en-US" altLang="en-US" sz="2400" dirty="0"/>
              <a:t>PC03</a:t>
            </a:r>
          </a:p>
        </p:txBody>
      </p:sp>
      <p:pic>
        <p:nvPicPr>
          <p:cNvPr id="3" name="Content Placeholder 2"/>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p:pic>
    </p:spTree>
    <p:extLst>
      <p:ext uri="{BB962C8B-B14F-4D97-AF65-F5344CB8AC3E}">
        <p14:creationId xmlns:p14="http://schemas.microsoft.com/office/powerpoint/2010/main" val="26745241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r>
              <a:rPr lang="en-US" altLang="en-US" sz="2400" dirty="0"/>
              <a:t>Resident-Level Trajectories of Milestones Ratings</a:t>
            </a:r>
            <a:br>
              <a:rPr lang="en-US" altLang="en-US" sz="2400" dirty="0"/>
            </a:br>
            <a:r>
              <a:rPr lang="en-US" altLang="en-US" sz="2400" dirty="0"/>
              <a:t>PC04a</a:t>
            </a:r>
          </a:p>
        </p:txBody>
      </p:sp>
      <p:pic>
        <p:nvPicPr>
          <p:cNvPr id="3" name="Content Placeholder 2"/>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p:pic>
    </p:spTree>
    <p:extLst>
      <p:ext uri="{BB962C8B-B14F-4D97-AF65-F5344CB8AC3E}">
        <p14:creationId xmlns:p14="http://schemas.microsoft.com/office/powerpoint/2010/main" val="238644727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r>
              <a:rPr lang="en-US" altLang="en-US" sz="2400" dirty="0"/>
              <a:t>Resident-Level Trajectories of Milestones Ratings</a:t>
            </a:r>
            <a:br>
              <a:rPr lang="en-US" altLang="en-US" sz="2400" dirty="0"/>
            </a:br>
            <a:r>
              <a:rPr lang="en-US" altLang="en-US" sz="2400" dirty="0"/>
              <a:t>PC04b</a:t>
            </a:r>
          </a:p>
        </p:txBody>
      </p:sp>
      <p:pic>
        <p:nvPicPr>
          <p:cNvPr id="3" name="Content Placeholder 2"/>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p:pic>
    </p:spTree>
    <p:extLst>
      <p:ext uri="{BB962C8B-B14F-4D97-AF65-F5344CB8AC3E}">
        <p14:creationId xmlns:p14="http://schemas.microsoft.com/office/powerpoint/2010/main" val="388887504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r>
              <a:rPr lang="en-US" altLang="en-US" sz="2400" dirty="0"/>
              <a:t>Resident-Level Trajectories of Milestones Ratings</a:t>
            </a:r>
            <a:br>
              <a:rPr lang="en-US" altLang="en-US" sz="2400" dirty="0"/>
            </a:br>
            <a:r>
              <a:rPr lang="en-US" altLang="en-US" sz="2400" dirty="0"/>
              <a:t>PC05</a:t>
            </a:r>
          </a:p>
        </p:txBody>
      </p:sp>
      <p:pic>
        <p:nvPicPr>
          <p:cNvPr id="3" name="Content Placeholder 2"/>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p:pic>
    </p:spTree>
    <p:extLst>
      <p:ext uri="{BB962C8B-B14F-4D97-AF65-F5344CB8AC3E}">
        <p14:creationId xmlns:p14="http://schemas.microsoft.com/office/powerpoint/2010/main" val="215925358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r>
              <a:rPr lang="en-US" altLang="en-US" sz="2400" dirty="0"/>
              <a:t>Resident-Level Trajectories of Milestones Ratings</a:t>
            </a:r>
            <a:br>
              <a:rPr lang="en-US" altLang="en-US" sz="2400" dirty="0"/>
            </a:br>
            <a:r>
              <a:rPr lang="en-US" altLang="en-US" sz="2400" dirty="0"/>
              <a:t>MK01</a:t>
            </a:r>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p:pic>
    </p:spTree>
    <p:extLst>
      <p:ext uri="{BB962C8B-B14F-4D97-AF65-F5344CB8AC3E}">
        <p14:creationId xmlns:p14="http://schemas.microsoft.com/office/powerpoint/2010/main" val="79917668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r>
              <a:rPr lang="en-US" altLang="en-US" sz="2400" dirty="0"/>
              <a:t>Resident-Level Trajectories of Milestones Ratings</a:t>
            </a:r>
            <a:br>
              <a:rPr lang="en-US" altLang="en-US" sz="2400" dirty="0"/>
            </a:br>
            <a:r>
              <a:rPr lang="en-US" altLang="en-US" sz="2400" dirty="0"/>
              <a:t>MK02</a:t>
            </a:r>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p:pic>
    </p:spTree>
    <p:extLst>
      <p:ext uri="{BB962C8B-B14F-4D97-AF65-F5344CB8AC3E}">
        <p14:creationId xmlns:p14="http://schemas.microsoft.com/office/powerpoint/2010/main" val="120778648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r>
              <a:rPr lang="en-US" altLang="en-US" sz="2400" dirty="0"/>
              <a:t>Resident-Level Trajectories of Milestones Ratings</a:t>
            </a:r>
            <a:br>
              <a:rPr lang="en-US" altLang="en-US" sz="2400" dirty="0"/>
            </a:br>
            <a:r>
              <a:rPr lang="en-US" altLang="en-US" sz="2400" dirty="0"/>
              <a:t>MK03</a:t>
            </a:r>
          </a:p>
        </p:txBody>
      </p:sp>
      <p:pic>
        <p:nvPicPr>
          <p:cNvPr id="3" name="Content Placeholder 2"/>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p:pic>
    </p:spTree>
    <p:extLst>
      <p:ext uri="{BB962C8B-B14F-4D97-AF65-F5344CB8AC3E}">
        <p14:creationId xmlns:p14="http://schemas.microsoft.com/office/powerpoint/2010/main" val="201145596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2400" dirty="0"/>
              <a:t>Distribution of Graduating Residents Not Achieving Level 4 by number of PC and MK Subcompetencies (June 2018)</a:t>
            </a:r>
          </a:p>
        </p:txBody>
      </p:sp>
      <p:sp>
        <p:nvSpPr>
          <p:cNvPr id="4" name="Rectangle 2"/>
          <p:cNvSpPr>
            <a:spLocks noChangeArrowheads="1"/>
          </p:cNvSpPr>
          <p:nvPr/>
        </p:nvSpPr>
        <p:spPr bwMode="auto">
          <a:xfrm>
            <a:off x="6003635" y="-323165"/>
            <a:ext cx="184731" cy="646331"/>
          </a:xfrm>
          <a:prstGeom prst="rect">
            <a:avLst/>
          </a:prstGeom>
          <a:solidFill>
            <a:srgbClr val="FAFBFE"/>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br>
              <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br>
            <a:endParaRPr kumimoji="0" lang="en-US" altLang="en-US" sz="1800" b="0" i="0" u="none" strike="noStrike" kern="1200" cap="none" spc="0" normalizeH="0" baseline="0" noProof="0">
              <a:ln>
                <a:noFill/>
              </a:ln>
              <a:solidFill>
                <a:srgbClr val="292934"/>
              </a:solidFill>
              <a:effectLst/>
              <a:uLnTx/>
              <a:uFillTx/>
              <a:latin typeface="Arial" panose="020B0604020202020204" pitchFamily="34" charset="0"/>
              <a:ea typeface="+mn-ea"/>
              <a:cs typeface="+mn-cs"/>
            </a:endParaRPr>
          </a:p>
        </p:txBody>
      </p:sp>
      <p:sp>
        <p:nvSpPr>
          <p:cNvPr id="5" name="Rectangle 4"/>
          <p:cNvSpPr>
            <a:spLocks noChangeArrowheads="1"/>
          </p:cNvSpPr>
          <p:nvPr/>
        </p:nvSpPr>
        <p:spPr bwMode="auto">
          <a:xfrm>
            <a:off x="6460835" y="1123882"/>
            <a:ext cx="184731" cy="646331"/>
          </a:xfrm>
          <a:prstGeom prst="rect">
            <a:avLst/>
          </a:prstGeom>
          <a:solidFill>
            <a:srgbClr val="FAFBFE"/>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br>
              <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br>
            <a:endParaRPr kumimoji="0" lang="en-US" altLang="en-US" sz="1800" b="0" i="0" u="none" strike="noStrike" kern="1200" cap="none" spc="0" normalizeH="0" baseline="0" noProof="0">
              <a:ln>
                <a:noFill/>
              </a:ln>
              <a:solidFill>
                <a:srgbClr val="292934"/>
              </a:solidFill>
              <a:effectLst/>
              <a:uLnTx/>
              <a:uFillTx/>
              <a:latin typeface="Arial" panose="020B0604020202020204" pitchFamily="34" charset="0"/>
              <a:ea typeface="+mn-ea"/>
              <a:cs typeface="+mn-cs"/>
            </a:endParaRPr>
          </a:p>
        </p:txBody>
      </p:sp>
      <p:sp>
        <p:nvSpPr>
          <p:cNvPr id="2" name="Rectangle 2"/>
          <p:cNvSpPr>
            <a:spLocks noChangeArrowheads="1"/>
          </p:cNvSpPr>
          <p:nvPr/>
        </p:nvSpPr>
        <p:spPr bwMode="auto">
          <a:xfrm>
            <a:off x="6460835" y="1123882"/>
            <a:ext cx="184731" cy="646331"/>
          </a:xfrm>
          <a:prstGeom prst="rect">
            <a:avLst/>
          </a:prstGeom>
          <a:solidFill>
            <a:srgbClr val="FAFBFE"/>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br>
              <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br>
            <a:endParaRPr kumimoji="0" lang="en-US" altLang="en-US" sz="1800" b="0" i="0" u="none" strike="noStrike" kern="1200" cap="none" spc="0" normalizeH="0" baseline="0" noProof="0">
              <a:ln>
                <a:noFill/>
              </a:ln>
              <a:solidFill>
                <a:srgbClr val="292934"/>
              </a:solidFill>
              <a:effectLst/>
              <a:uLnTx/>
              <a:uFillTx/>
              <a:latin typeface="Arial" panose="020B0604020202020204" pitchFamily="34" charset="0"/>
              <a:ea typeface="+mn-ea"/>
              <a:cs typeface="+mn-cs"/>
            </a:endParaRPr>
          </a:p>
        </p:txBody>
      </p:sp>
      <p:sp>
        <p:nvSpPr>
          <p:cNvPr id="7" name="Rectangle 2"/>
          <p:cNvSpPr>
            <a:spLocks noChangeArrowheads="1"/>
          </p:cNvSpPr>
          <p:nvPr/>
        </p:nvSpPr>
        <p:spPr bwMode="auto">
          <a:xfrm>
            <a:off x="6460835" y="988079"/>
            <a:ext cx="184731" cy="646331"/>
          </a:xfrm>
          <a:prstGeom prst="rect">
            <a:avLst/>
          </a:prstGeom>
          <a:solidFill>
            <a:srgbClr val="FAFBFE"/>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br>
              <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br>
            <a:endParaRPr kumimoji="0" lang="en-US" altLang="en-US" sz="1800" b="0" i="0" u="none" strike="noStrike" kern="1200" cap="none" spc="0" normalizeH="0" baseline="0" noProof="0">
              <a:ln>
                <a:noFill/>
              </a:ln>
              <a:solidFill>
                <a:srgbClr val="292934"/>
              </a:solidFill>
              <a:effectLst/>
              <a:uLnTx/>
              <a:uFillTx/>
              <a:latin typeface="Arial" panose="020B0604020202020204" pitchFamily="34" charset="0"/>
              <a:ea typeface="+mn-ea"/>
              <a:cs typeface="+mn-cs"/>
            </a:endParaRPr>
          </a:p>
        </p:txBody>
      </p:sp>
      <p:sp>
        <p:nvSpPr>
          <p:cNvPr id="8" name="Rectangle 2"/>
          <p:cNvSpPr>
            <a:spLocks noChangeArrowheads="1"/>
          </p:cNvSpPr>
          <p:nvPr/>
        </p:nvSpPr>
        <p:spPr bwMode="auto">
          <a:xfrm>
            <a:off x="6460835" y="1142035"/>
            <a:ext cx="184731" cy="646331"/>
          </a:xfrm>
          <a:prstGeom prst="rect">
            <a:avLst/>
          </a:prstGeom>
          <a:solidFill>
            <a:srgbClr val="FAFBFE"/>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br>
              <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br>
            <a:endParaRPr kumimoji="0" lang="en-US" altLang="en-US" sz="1800" b="0" i="0" u="none" strike="noStrike" kern="1200" cap="none" spc="0" normalizeH="0" baseline="0" noProof="0">
              <a:ln>
                <a:noFill/>
              </a:ln>
              <a:solidFill>
                <a:srgbClr val="292934"/>
              </a:solidFill>
              <a:effectLst/>
              <a:uLnTx/>
              <a:uFillTx/>
              <a:latin typeface="Arial" panose="020B0604020202020204" pitchFamily="34" charset="0"/>
              <a:ea typeface="+mn-ea"/>
              <a:cs typeface="+mn-cs"/>
            </a:endParaRPr>
          </a:p>
        </p:txBody>
      </p:sp>
      <p:sp>
        <p:nvSpPr>
          <p:cNvPr id="9" name="Rectangle 2"/>
          <p:cNvSpPr>
            <a:spLocks noChangeArrowheads="1"/>
          </p:cNvSpPr>
          <p:nvPr/>
        </p:nvSpPr>
        <p:spPr bwMode="auto">
          <a:xfrm>
            <a:off x="6460835" y="1123882"/>
            <a:ext cx="184731" cy="646331"/>
          </a:xfrm>
          <a:prstGeom prst="rect">
            <a:avLst/>
          </a:prstGeom>
          <a:solidFill>
            <a:srgbClr val="FAFBFE"/>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br>
              <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br>
            <a:endParaRPr kumimoji="0" lang="en-US" altLang="en-US" sz="1800" b="0" i="0" u="none" strike="noStrike" kern="1200" cap="none" spc="0" normalizeH="0" baseline="0" noProof="0">
              <a:ln>
                <a:noFill/>
              </a:ln>
              <a:solidFill>
                <a:srgbClr val="292934"/>
              </a:solidFill>
              <a:effectLst/>
              <a:uLnTx/>
              <a:uFillTx/>
              <a:latin typeface="Arial" panose="020B0604020202020204" pitchFamily="34" charset="0"/>
              <a:ea typeface="+mn-ea"/>
              <a:cs typeface="+mn-cs"/>
            </a:endParaRPr>
          </a:p>
        </p:txBody>
      </p:sp>
      <p:sp>
        <p:nvSpPr>
          <p:cNvPr id="10" name="Rectangle 2"/>
          <p:cNvSpPr>
            <a:spLocks noChangeArrowheads="1"/>
          </p:cNvSpPr>
          <p:nvPr/>
        </p:nvSpPr>
        <p:spPr bwMode="auto">
          <a:xfrm>
            <a:off x="6460835" y="1123882"/>
            <a:ext cx="184731" cy="646331"/>
          </a:xfrm>
          <a:prstGeom prst="rect">
            <a:avLst/>
          </a:prstGeom>
          <a:solidFill>
            <a:srgbClr val="FAFBFE"/>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br>
              <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br>
            <a:endParaRPr kumimoji="0" lang="en-US" altLang="en-US" sz="1800" b="0" i="0" u="none" strike="noStrike" kern="1200" cap="none" spc="0" normalizeH="0" baseline="0" noProof="0">
              <a:ln>
                <a:noFill/>
              </a:ln>
              <a:solidFill>
                <a:srgbClr val="292934"/>
              </a:solidFill>
              <a:effectLst/>
              <a:uLnTx/>
              <a:uFillTx/>
              <a:latin typeface="Arial" panose="020B0604020202020204" pitchFamily="34" charset="0"/>
              <a:ea typeface="+mn-ea"/>
              <a:cs typeface="+mn-cs"/>
            </a:endParaRPr>
          </a:p>
        </p:txBody>
      </p:sp>
      <p:sp>
        <p:nvSpPr>
          <p:cNvPr id="11" name="Rectangle 4"/>
          <p:cNvSpPr>
            <a:spLocks noChangeArrowheads="1"/>
          </p:cNvSpPr>
          <p:nvPr/>
        </p:nvSpPr>
        <p:spPr bwMode="auto">
          <a:xfrm>
            <a:off x="6460835" y="1142035"/>
            <a:ext cx="184731" cy="646331"/>
          </a:xfrm>
          <a:prstGeom prst="rect">
            <a:avLst/>
          </a:prstGeom>
          <a:solidFill>
            <a:srgbClr val="FAFBFE"/>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br>
              <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br>
            <a:endParaRPr kumimoji="0" lang="en-US" altLang="en-US" sz="1800" b="0" i="0" u="none" strike="noStrike" kern="1200" cap="none" spc="0" normalizeH="0" baseline="0" noProof="0">
              <a:ln>
                <a:noFill/>
              </a:ln>
              <a:solidFill>
                <a:srgbClr val="292934"/>
              </a:solidFill>
              <a:effectLst/>
              <a:uLnTx/>
              <a:uFillTx/>
              <a:latin typeface="Arial" panose="020B0604020202020204" pitchFamily="34" charset="0"/>
              <a:ea typeface="+mn-ea"/>
              <a:cs typeface="+mn-cs"/>
            </a:endParaRPr>
          </a:p>
        </p:txBody>
      </p:sp>
      <p:sp>
        <p:nvSpPr>
          <p:cNvPr id="6" name="Rectangle 2"/>
          <p:cNvSpPr>
            <a:spLocks noChangeArrowheads="1"/>
          </p:cNvSpPr>
          <p:nvPr/>
        </p:nvSpPr>
        <p:spPr bwMode="auto">
          <a:xfrm>
            <a:off x="6460835" y="1105730"/>
            <a:ext cx="184731" cy="646331"/>
          </a:xfrm>
          <a:prstGeom prst="rect">
            <a:avLst/>
          </a:prstGeom>
          <a:solidFill>
            <a:srgbClr val="FAFBFE"/>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br>
              <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br>
            <a:endParaRPr kumimoji="0" lang="en-US" altLang="en-US" sz="1800" b="0" i="0" u="none" strike="noStrike" kern="1200" cap="none" spc="0" normalizeH="0" baseline="0" noProof="0">
              <a:ln>
                <a:noFill/>
              </a:ln>
              <a:solidFill>
                <a:srgbClr val="292934"/>
              </a:solidFill>
              <a:effectLst/>
              <a:uLnTx/>
              <a:uFillTx/>
              <a:latin typeface="Arial" panose="020B0604020202020204" pitchFamily="34" charset="0"/>
              <a:ea typeface="+mn-ea"/>
              <a:cs typeface="+mn-cs"/>
            </a:endParaRPr>
          </a:p>
        </p:txBody>
      </p:sp>
      <p:pic>
        <p:nvPicPr>
          <p:cNvPr id="12" name="Picture 1" descr="img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1311244"/>
            <a:ext cx="8229600" cy="4524375"/>
          </a:xfrm>
          <a:prstGeom prst="rect">
            <a:avLst/>
          </a:prstGeom>
          <a:noFill/>
          <a:extLst>
            <a:ext uri="{909E8E84-426E-40dd-AFC4-6F175D3DCCD1}">
              <a14:hiddenFill xmlns:a14="http://schemas.microsoft.com/office/drawing/2010/main" xmlns="">
                <a:solidFill>
                  <a:srgbClr val="FFFFFF"/>
                </a:solidFill>
              </a14:hiddenFill>
            </a:ext>
          </a:extLst>
        </p:spPr>
      </p:pic>
      <p:sp>
        <p:nvSpPr>
          <p:cNvPr id="13" name="Rectangle 2"/>
          <p:cNvSpPr>
            <a:spLocks noChangeArrowheads="1"/>
          </p:cNvSpPr>
          <p:nvPr/>
        </p:nvSpPr>
        <p:spPr bwMode="auto">
          <a:xfrm>
            <a:off x="6460835" y="988079"/>
            <a:ext cx="184731" cy="646331"/>
          </a:xfrm>
          <a:prstGeom prst="rect">
            <a:avLst/>
          </a:prstGeom>
          <a:solidFill>
            <a:srgbClr val="FAFBFE"/>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br>
              <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br>
            <a:endParaRPr kumimoji="0" lang="en-US" altLang="en-US" sz="1800" b="0" i="0" u="none" strike="noStrike" kern="1200" cap="none" spc="0" normalizeH="0" baseline="0" noProof="0">
              <a:ln>
                <a:noFill/>
              </a:ln>
              <a:solidFill>
                <a:srgbClr val="292934"/>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930468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Subspecialty Reporting Milestones</a:t>
            </a:r>
          </a:p>
        </p:txBody>
      </p:sp>
      <p:sp>
        <p:nvSpPr>
          <p:cNvPr id="3" name="Content Placeholder 2"/>
          <p:cNvSpPr>
            <a:spLocks noGrp="1"/>
          </p:cNvSpPr>
          <p:nvPr>
            <p:ph idx="1"/>
          </p:nvPr>
        </p:nvSpPr>
        <p:spPr/>
        <p:txBody>
          <a:bodyPr>
            <a:normAutofit/>
          </a:bodyPr>
          <a:lstStyle/>
          <a:p>
            <a:r>
              <a:rPr lang="en-US" dirty="0"/>
              <a:t>Launched July, 2014 with similar language as IM residency reporting milestones</a:t>
            </a:r>
          </a:p>
          <a:p>
            <a:pPr lvl="1"/>
            <a:r>
              <a:rPr lang="en-US" dirty="0"/>
              <a:t>Combined project with AAIM/ABIM/ACGME</a:t>
            </a:r>
          </a:p>
          <a:p>
            <a:pPr lvl="1"/>
            <a:r>
              <a:rPr lang="en-US" dirty="0"/>
              <a:t>IM had 22, subspecialties had 24 (procedures and MK3 (Scholarship)</a:t>
            </a:r>
          </a:p>
        </p:txBody>
      </p:sp>
    </p:spTree>
    <p:extLst>
      <p:ext uri="{BB962C8B-B14F-4D97-AF65-F5344CB8AC3E}">
        <p14:creationId xmlns:p14="http://schemas.microsoft.com/office/powerpoint/2010/main" val="343189166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le 1"/>
          <p:cNvSpPr>
            <a:spLocks noGrp="1"/>
          </p:cNvSpPr>
          <p:nvPr>
            <p:ph type="title"/>
          </p:nvPr>
        </p:nvSpPr>
        <p:spPr>
          <a:xfrm>
            <a:off x="1878460" y="1054226"/>
            <a:ext cx="8483885" cy="703660"/>
          </a:xfrm>
        </p:spPr>
        <p:txBody>
          <a:bodyPr>
            <a:normAutofit/>
          </a:bodyPr>
          <a:lstStyle/>
          <a:p>
            <a:pPr algn="ctr"/>
            <a:r>
              <a:rPr lang="en-US" altLang="en-US" sz="3600" dirty="0"/>
              <a:t>Where do I find...?</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31723" y="2121902"/>
            <a:ext cx="5577354" cy="3435838"/>
          </a:xfrm>
          <a:prstGeom prst="rect">
            <a:avLst/>
          </a:prstGeom>
        </p:spPr>
      </p:pic>
    </p:spTree>
    <p:extLst>
      <p:ext uri="{BB962C8B-B14F-4D97-AF65-F5344CB8AC3E}">
        <p14:creationId xmlns:p14="http://schemas.microsoft.com/office/powerpoint/2010/main" val="399085151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ight Arrow 2"/>
          <p:cNvSpPr/>
          <p:nvPr/>
        </p:nvSpPr>
        <p:spPr>
          <a:xfrm>
            <a:off x="1597749" y="1384790"/>
            <a:ext cx="503029" cy="41851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pic>
        <p:nvPicPr>
          <p:cNvPr id="4" name="Picture 3"/>
          <p:cNvPicPr>
            <a:picLocks noChangeAspect="1"/>
          </p:cNvPicPr>
          <p:nvPr/>
        </p:nvPicPr>
        <p:blipFill>
          <a:blip r:embed="rId2"/>
          <a:stretch>
            <a:fillRect/>
          </a:stretch>
        </p:blipFill>
        <p:spPr>
          <a:xfrm>
            <a:off x="2100778" y="1307631"/>
            <a:ext cx="7479829" cy="4499193"/>
          </a:xfrm>
          <a:prstGeom prst="rect">
            <a:avLst/>
          </a:prstGeom>
        </p:spPr>
      </p:pic>
    </p:spTree>
    <p:extLst>
      <p:ext uri="{BB962C8B-B14F-4D97-AF65-F5344CB8AC3E}">
        <p14:creationId xmlns:p14="http://schemas.microsoft.com/office/powerpoint/2010/main" val="384296821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387844" y="1034200"/>
            <a:ext cx="7074236" cy="4832192"/>
          </a:xfrm>
          <a:prstGeom prst="rect">
            <a:avLst/>
          </a:prstGeom>
        </p:spPr>
      </p:pic>
    </p:spTree>
    <p:extLst>
      <p:ext uri="{BB962C8B-B14F-4D97-AF65-F5344CB8AC3E}">
        <p14:creationId xmlns:p14="http://schemas.microsoft.com/office/powerpoint/2010/main" val="337069059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546107" y="1021334"/>
            <a:ext cx="6796179" cy="4930784"/>
          </a:xfrm>
          <a:prstGeom prst="rect">
            <a:avLst/>
          </a:prstGeom>
        </p:spPr>
      </p:pic>
    </p:spTree>
    <p:extLst>
      <p:ext uri="{BB962C8B-B14F-4D97-AF65-F5344CB8AC3E}">
        <p14:creationId xmlns:p14="http://schemas.microsoft.com/office/powerpoint/2010/main" val="212826525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2800" dirty="0"/>
              <a:t>Developing Faculty Competencies in Assessment</a:t>
            </a:r>
          </a:p>
          <a:p>
            <a:r>
              <a:rPr lang="en-US" sz="2800" dirty="0"/>
              <a:t>	6-day workshop in Chicago 3 times per year</a:t>
            </a:r>
          </a:p>
          <a:p>
            <a:r>
              <a:rPr lang="en-US" sz="2800" dirty="0"/>
              <a:t>	3-day workshop at regional hubs</a:t>
            </a:r>
          </a:p>
          <a:p>
            <a:r>
              <a:rPr lang="en-US" sz="2800" dirty="0"/>
              <a:t>		Vanderbilt, UCLA, Philadelphia 			Consortium, Cleveland Clinic, and 			more are being developed</a:t>
            </a:r>
          </a:p>
          <a:p>
            <a:endParaRPr lang="en-US" dirty="0"/>
          </a:p>
        </p:txBody>
      </p:sp>
      <p:sp>
        <p:nvSpPr>
          <p:cNvPr id="3" name="Title 2"/>
          <p:cNvSpPr>
            <a:spLocks noGrp="1"/>
          </p:cNvSpPr>
          <p:nvPr>
            <p:ph type="title"/>
          </p:nvPr>
        </p:nvSpPr>
        <p:spPr/>
        <p:txBody>
          <a:bodyPr>
            <a:normAutofit/>
          </a:bodyPr>
          <a:lstStyle/>
          <a:p>
            <a:r>
              <a:rPr lang="en-US" dirty="0"/>
              <a:t>Courses Available</a:t>
            </a:r>
          </a:p>
        </p:txBody>
      </p:sp>
    </p:spTree>
    <p:extLst>
      <p:ext uri="{BB962C8B-B14F-4D97-AF65-F5344CB8AC3E}">
        <p14:creationId xmlns:p14="http://schemas.microsoft.com/office/powerpoint/2010/main" val="199673150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2800" dirty="0"/>
              <a:t>Creating short modules for Milestones Education</a:t>
            </a:r>
          </a:p>
          <a:p>
            <a:r>
              <a:rPr lang="en-US" sz="2800" dirty="0"/>
              <a:t>	Assessment 101</a:t>
            </a:r>
          </a:p>
          <a:p>
            <a:r>
              <a:rPr lang="en-US" sz="2800" dirty="0"/>
              <a:t>	Milestones 101</a:t>
            </a:r>
          </a:p>
          <a:p>
            <a:r>
              <a:rPr lang="en-US" sz="2800" dirty="0"/>
              <a:t>	CCC 101</a:t>
            </a:r>
          </a:p>
          <a:p>
            <a:r>
              <a:rPr lang="en-US" sz="2800" dirty="0"/>
              <a:t>	CCC’s and Group Process</a:t>
            </a:r>
          </a:p>
          <a:p>
            <a:endParaRPr lang="en-US" dirty="0"/>
          </a:p>
        </p:txBody>
      </p:sp>
      <p:sp>
        <p:nvSpPr>
          <p:cNvPr id="3" name="Title 2"/>
          <p:cNvSpPr>
            <a:spLocks noGrp="1"/>
          </p:cNvSpPr>
          <p:nvPr>
            <p:ph type="title"/>
          </p:nvPr>
        </p:nvSpPr>
        <p:spPr/>
        <p:txBody>
          <a:bodyPr>
            <a:normAutofit/>
          </a:bodyPr>
          <a:lstStyle/>
          <a:p>
            <a:r>
              <a:rPr lang="en-US" sz="3600" dirty="0"/>
              <a:t>Distance Learning in Development</a:t>
            </a:r>
          </a:p>
        </p:txBody>
      </p:sp>
    </p:spTree>
    <p:extLst>
      <p:ext uri="{BB962C8B-B14F-4D97-AF65-F5344CB8AC3E}">
        <p14:creationId xmlns:p14="http://schemas.microsoft.com/office/powerpoint/2010/main" val="316294993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1837707" y="1725219"/>
            <a:ext cx="5272349" cy="3394075"/>
          </a:xfrm>
          <a:prstGeom prst="rect">
            <a:avLst/>
          </a:prstGeom>
        </p:spPr>
      </p:pic>
      <p:sp>
        <p:nvSpPr>
          <p:cNvPr id="3" name="Title 2"/>
          <p:cNvSpPr>
            <a:spLocks noGrp="1"/>
          </p:cNvSpPr>
          <p:nvPr>
            <p:ph type="title"/>
          </p:nvPr>
        </p:nvSpPr>
        <p:spPr/>
        <p:txBody>
          <a:bodyPr>
            <a:normAutofit/>
          </a:bodyPr>
          <a:lstStyle/>
          <a:p>
            <a:r>
              <a:rPr lang="en-US" dirty="0"/>
              <a:t>Other Resources</a:t>
            </a:r>
          </a:p>
        </p:txBody>
      </p:sp>
      <p:pic>
        <p:nvPicPr>
          <p:cNvPr id="5" name="Picture 4"/>
          <p:cNvPicPr>
            <a:picLocks noChangeAspect="1"/>
          </p:cNvPicPr>
          <p:nvPr/>
        </p:nvPicPr>
        <p:blipFill>
          <a:blip r:embed="rId3"/>
          <a:stretch>
            <a:fillRect/>
          </a:stretch>
        </p:blipFill>
        <p:spPr>
          <a:xfrm>
            <a:off x="6032994" y="2679018"/>
            <a:ext cx="4357571" cy="3041599"/>
          </a:xfrm>
          <a:prstGeom prst="rect">
            <a:avLst/>
          </a:prstGeom>
        </p:spPr>
      </p:pic>
    </p:spTree>
    <p:extLst>
      <p:ext uri="{BB962C8B-B14F-4D97-AF65-F5344CB8AC3E}">
        <p14:creationId xmlns:p14="http://schemas.microsoft.com/office/powerpoint/2010/main" val="615191865"/>
      </p:ext>
    </p:extLst>
  </p:cSld>
  <p:clrMapOvr>
    <a:masterClrMapping/>
  </p:clrMapOvr>
  <p:transition spd="med">
    <p:fade/>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1524000" y="868363"/>
            <a:ext cx="8229600" cy="857250"/>
          </a:xfrm>
        </p:spPr>
        <p:txBody>
          <a:bodyPr>
            <a:normAutofit/>
          </a:bodyPr>
          <a:lstStyle/>
          <a:p>
            <a:r>
              <a:rPr lang="en-US" dirty="0"/>
              <a:t>Other Resources</a:t>
            </a:r>
          </a:p>
        </p:txBody>
      </p:sp>
      <p:pic>
        <p:nvPicPr>
          <p:cNvPr id="5" name="Picture 4"/>
          <p:cNvPicPr>
            <a:picLocks noChangeAspect="1"/>
          </p:cNvPicPr>
          <p:nvPr/>
        </p:nvPicPr>
        <p:blipFill>
          <a:blip r:embed="rId2"/>
          <a:stretch>
            <a:fillRect/>
          </a:stretch>
        </p:blipFill>
        <p:spPr>
          <a:xfrm>
            <a:off x="2032196" y="1725613"/>
            <a:ext cx="4899672" cy="3762486"/>
          </a:xfrm>
          <a:prstGeom prst="rect">
            <a:avLst/>
          </a:prstGeom>
        </p:spPr>
      </p:pic>
      <p:pic>
        <p:nvPicPr>
          <p:cNvPr id="6" name="Picture 5"/>
          <p:cNvPicPr>
            <a:picLocks noChangeAspect="1"/>
          </p:cNvPicPr>
          <p:nvPr/>
        </p:nvPicPr>
        <p:blipFill>
          <a:blip r:embed="rId3"/>
          <a:stretch>
            <a:fillRect/>
          </a:stretch>
        </p:blipFill>
        <p:spPr>
          <a:xfrm>
            <a:off x="4644135" y="1652679"/>
            <a:ext cx="5109466" cy="4118220"/>
          </a:xfrm>
          <a:prstGeom prst="rect">
            <a:avLst/>
          </a:prstGeom>
        </p:spPr>
      </p:pic>
    </p:spTree>
    <p:extLst>
      <p:ext uri="{BB962C8B-B14F-4D97-AF65-F5344CB8AC3E}">
        <p14:creationId xmlns:p14="http://schemas.microsoft.com/office/powerpoint/2010/main" val="82200334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375097" y="1007259"/>
            <a:ext cx="7160455" cy="4660364"/>
          </a:xfrm>
          <a:prstGeom prst="rect">
            <a:avLst/>
          </a:prstGeom>
        </p:spPr>
      </p:pic>
    </p:spTree>
    <p:extLst>
      <p:ext uri="{BB962C8B-B14F-4D97-AF65-F5344CB8AC3E}">
        <p14:creationId xmlns:p14="http://schemas.microsoft.com/office/powerpoint/2010/main" val="46852210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141838" y="2545860"/>
            <a:ext cx="8311010" cy="2906015"/>
          </a:xfrm>
        </p:spPr>
        <p:txBody>
          <a:bodyPr/>
          <a:lstStyle/>
          <a:p>
            <a:pPr algn="ctr">
              <a:lnSpc>
                <a:spcPct val="90000"/>
              </a:lnSpc>
              <a:spcBef>
                <a:spcPts val="750"/>
              </a:spcBef>
              <a:defRPr/>
            </a:pPr>
            <a:r>
              <a:rPr lang="en-US" altLang="en-US" b="1" kern="0" dirty="0"/>
              <a:t>Milestones:</a:t>
            </a:r>
          </a:p>
          <a:p>
            <a:pPr algn="ctr">
              <a:lnSpc>
                <a:spcPct val="90000"/>
              </a:lnSpc>
              <a:spcBef>
                <a:spcPts val="750"/>
              </a:spcBef>
              <a:defRPr/>
            </a:pPr>
            <a:r>
              <a:rPr lang="en-US" altLang="en-US" kern="0" dirty="0">
                <a:hlinkClick r:id="rId3"/>
              </a:rPr>
              <a:t>milestones@acgme.org</a:t>
            </a:r>
            <a:endParaRPr lang="en-US" altLang="en-US" kern="0" dirty="0"/>
          </a:p>
          <a:p>
            <a:pPr algn="ctr">
              <a:defRPr/>
            </a:pPr>
            <a:r>
              <a:rPr lang="en-US" kern="0" dirty="0"/>
              <a:t>Laura Edgar</a:t>
            </a:r>
          </a:p>
          <a:p>
            <a:pPr algn="ctr">
              <a:defRPr/>
            </a:pPr>
            <a:r>
              <a:rPr lang="en-US" kern="0" dirty="0">
                <a:hlinkClick r:id="rId4"/>
              </a:rPr>
              <a:t>ledgar@acgme.org</a:t>
            </a:r>
            <a:endParaRPr lang="en-US" kern="0" dirty="0"/>
          </a:p>
          <a:p>
            <a:endParaRPr lang="en-US" dirty="0"/>
          </a:p>
        </p:txBody>
      </p:sp>
      <p:sp>
        <p:nvSpPr>
          <p:cNvPr id="3" name="Title 2"/>
          <p:cNvSpPr>
            <a:spLocks noGrp="1"/>
          </p:cNvSpPr>
          <p:nvPr>
            <p:ph type="title"/>
          </p:nvPr>
        </p:nvSpPr>
        <p:spPr/>
        <p:txBody>
          <a:bodyPr>
            <a:normAutofit/>
          </a:bodyPr>
          <a:lstStyle/>
          <a:p>
            <a:r>
              <a:rPr lang="en-US" altLang="en-US" dirty="0"/>
              <a:t>We are here to help</a:t>
            </a:r>
            <a:endParaRPr lang="en-US" dirty="0"/>
          </a:p>
        </p:txBody>
      </p:sp>
    </p:spTree>
    <p:extLst>
      <p:ext uri="{BB962C8B-B14F-4D97-AF65-F5344CB8AC3E}">
        <p14:creationId xmlns:p14="http://schemas.microsoft.com/office/powerpoint/2010/main" val="12679255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Text Box 1"/>
          <p:cNvSpPr txBox="1">
            <a:spLocks noChangeArrowheads="1"/>
          </p:cNvSpPr>
          <p:nvPr/>
        </p:nvSpPr>
        <p:spPr bwMode="auto">
          <a:xfrm>
            <a:off x="1884363" y="4287839"/>
            <a:ext cx="8640762" cy="30162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0000" tIns="46800" rIns="90000" bIns="46800"/>
          <a:lstStyle>
            <a:lvl1pPr>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charset="0"/>
                <a:ea typeface="ＭＳ Ｐゴシック" charset="0"/>
                <a:cs typeface="ＭＳ Ｐゴシック" charset="0"/>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charset="0"/>
                <a:ea typeface="ＭＳ Ｐゴシック" charset="0"/>
                <a:cs typeface="ＭＳ Ｐゴシック" charset="0"/>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charset="0"/>
                <a:ea typeface="ＭＳ Ｐゴシック" charset="0"/>
                <a:cs typeface="ＭＳ Ｐゴシック" charset="0"/>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charset="0"/>
                <a:ea typeface="ＭＳ Ｐゴシック" charset="0"/>
                <a:cs typeface="ＭＳ Ｐゴシック" charset="0"/>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charset="0"/>
                <a:ea typeface="ＭＳ Ｐゴシック" charset="0"/>
                <a:cs typeface="ＭＳ Ｐゴシック" charset="0"/>
              </a:defRPr>
            </a:lvl9pPr>
          </a:lstStyle>
          <a:p>
            <a:pPr marL="0" marR="0" lvl="0" indent="0" algn="l" defTabSz="457200" rtl="0" eaLnBrk="1" fontAlgn="auto" latinLnBrk="0" hangingPunct="1">
              <a:lnSpc>
                <a:spcPct val="100000"/>
              </a:lnSpc>
              <a:spcBef>
                <a:spcPts val="0"/>
              </a:spcBef>
              <a:spcAft>
                <a:spcPts val="0"/>
              </a:spcAft>
              <a:buClrTx/>
              <a:buSzTx/>
              <a:buFontTx/>
              <a:buNone/>
              <a:tabLst>
                <a:tab pos="723900" algn="l"/>
                <a:tab pos="1447800" algn="l"/>
                <a:tab pos="2171700" algn="l"/>
                <a:tab pos="2895600" algn="l"/>
                <a:tab pos="3619500" algn="l"/>
                <a:tab pos="4343400" algn="l"/>
                <a:tab pos="5067300" algn="l"/>
                <a:tab pos="5791200" algn="l"/>
                <a:tab pos="6515100" algn="l"/>
                <a:tab pos="7239000" algn="l"/>
                <a:tab pos="7962900" algn="l"/>
              </a:tabLst>
              <a:defRPr/>
            </a:pPr>
            <a:r>
              <a:rPr kumimoji="0" lang="en-US" sz="1200" b="0" i="1" u="none" strike="noStrike" kern="1200" cap="none" spc="0" normalizeH="0" baseline="-25000" noProof="0">
                <a:ln>
                  <a:noFill/>
                </a:ln>
                <a:solidFill>
                  <a:srgbClr val="000000"/>
                </a:solidFill>
                <a:effectLst/>
                <a:uLnTx/>
                <a:uFillTx/>
                <a:latin typeface="Arial" charset="0"/>
                <a:ea typeface="ＭＳ Ｐゴシック" charset="0"/>
              </a:rPr>
              <a:t>A sample format for a subcompetency, showing the format for submission of this information to the ACGME. This is one subcompetency in Patient Care.</a:t>
            </a:r>
          </a:p>
        </p:txBody>
      </p:sp>
      <p:sp>
        <p:nvSpPr>
          <p:cNvPr id="3074" name="Text Box 2"/>
          <p:cNvSpPr txBox="1">
            <a:spLocks noChangeArrowheads="1"/>
          </p:cNvSpPr>
          <p:nvPr/>
        </p:nvSpPr>
        <p:spPr bwMode="auto">
          <a:xfrm>
            <a:off x="1884363" y="5940426"/>
            <a:ext cx="8640762" cy="45561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0000" tIns="45000" rIns="90000" bIns="45000"/>
          <a:lstStyle>
            <a:lvl1pPr>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charset="0"/>
                <a:ea typeface="ＭＳ Ｐゴシック" charset="0"/>
                <a:cs typeface="ＭＳ Ｐゴシック" charset="0"/>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charset="0"/>
                <a:ea typeface="ＭＳ Ｐゴシック" charset="0"/>
                <a:cs typeface="ＭＳ Ｐゴシック" charset="0"/>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charset="0"/>
                <a:ea typeface="ＭＳ Ｐゴシック" charset="0"/>
                <a:cs typeface="ＭＳ Ｐゴシック" charset="0"/>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charset="0"/>
                <a:ea typeface="ＭＳ Ｐゴシック" charset="0"/>
                <a:cs typeface="ＭＳ Ｐゴシック" charset="0"/>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charset="0"/>
                <a:ea typeface="ＭＳ Ｐゴシック" charset="0"/>
                <a:cs typeface="ＭＳ Ｐゴシック" charset="0"/>
              </a:defRPr>
            </a:lvl9pPr>
          </a:lstStyle>
          <a:p>
            <a:pPr marL="0" marR="0" lvl="0" indent="0" algn="l" defTabSz="457200" rtl="0" eaLnBrk="1" fontAlgn="auto" latinLnBrk="0" hangingPunct="1">
              <a:lnSpc>
                <a:spcPct val="100000"/>
              </a:lnSpc>
              <a:spcBef>
                <a:spcPts val="0"/>
              </a:spcBef>
              <a:spcAft>
                <a:spcPts val="0"/>
              </a:spcAft>
              <a:buClrTx/>
              <a:buSzTx/>
              <a:buFontTx/>
              <a:buNone/>
              <a:tabLst>
                <a:tab pos="723900" algn="l"/>
                <a:tab pos="1447800" algn="l"/>
                <a:tab pos="2171700" algn="l"/>
                <a:tab pos="2895600" algn="l"/>
                <a:tab pos="3619500" algn="l"/>
                <a:tab pos="4343400" algn="l"/>
                <a:tab pos="5067300" algn="l"/>
                <a:tab pos="5791200" algn="l"/>
                <a:tab pos="6515100" algn="l"/>
                <a:tab pos="7239000" algn="l"/>
                <a:tab pos="7962900" algn="l"/>
              </a:tabLst>
              <a:defRPr/>
            </a:pPr>
            <a:r>
              <a:rPr kumimoji="0" lang="en-US" sz="800" b="0" i="0" u="none" strike="noStrike" kern="1200" cap="none" spc="0" normalizeH="0" baseline="0" noProof="0">
                <a:ln>
                  <a:noFill/>
                </a:ln>
                <a:solidFill>
                  <a:srgbClr val="000000"/>
                </a:solidFill>
                <a:effectLst/>
                <a:uLnTx/>
                <a:uFillTx/>
                <a:latin typeface="Arial" charset="0"/>
                <a:ea typeface="ＭＳ Ｐゴシック" charset="0"/>
              </a:rPr>
              <a:t>Published in: Frances Collichio; Elaine A. Muchmore; </a:t>
            </a:r>
            <a:r>
              <a:rPr kumimoji="0" lang="en-US" sz="800" b="0" i="1" u="none" strike="noStrike" kern="1200" cap="none" spc="0" normalizeH="0" baseline="0" noProof="0">
                <a:ln>
                  <a:noFill/>
                </a:ln>
                <a:solidFill>
                  <a:srgbClr val="000000"/>
                </a:solidFill>
                <a:effectLst/>
                <a:uLnTx/>
                <a:uFillTx/>
                <a:latin typeface="Arial" charset="0"/>
                <a:ea typeface="ＭＳ Ｐゴシック" charset="0"/>
              </a:rPr>
              <a:t>American Society of Clinical Oncology Educational Book</a:t>
            </a:r>
            <a:r>
              <a:rPr kumimoji="0" lang="en-US" sz="800" b="0" i="0" u="none" strike="noStrike" kern="1200" cap="none" spc="0" normalizeH="0" baseline="0" noProof="0">
                <a:ln>
                  <a:noFill/>
                </a:ln>
                <a:solidFill>
                  <a:srgbClr val="000000"/>
                </a:solidFill>
                <a:effectLst/>
                <a:uLnTx/>
                <a:uFillTx/>
                <a:latin typeface="Arial" charset="0"/>
                <a:ea typeface="ＭＳ Ｐゴシック" charset="0"/>
              </a:rPr>
              <a:t>  38, 887-893.</a:t>
            </a:r>
          </a:p>
          <a:p>
            <a:pPr marL="0" marR="0" lvl="0" indent="0" algn="l" defTabSz="457200" rtl="0" eaLnBrk="1" fontAlgn="auto" latinLnBrk="0" hangingPunct="1">
              <a:lnSpc>
                <a:spcPct val="100000"/>
              </a:lnSpc>
              <a:spcBef>
                <a:spcPts val="0"/>
              </a:spcBef>
              <a:spcAft>
                <a:spcPts val="0"/>
              </a:spcAft>
              <a:buClrTx/>
              <a:buSzTx/>
              <a:buFontTx/>
              <a:buNone/>
              <a:tabLst>
                <a:tab pos="723900" algn="l"/>
                <a:tab pos="1447800" algn="l"/>
                <a:tab pos="2171700" algn="l"/>
                <a:tab pos="2895600" algn="l"/>
                <a:tab pos="3619500" algn="l"/>
                <a:tab pos="4343400" algn="l"/>
                <a:tab pos="5067300" algn="l"/>
                <a:tab pos="5791200" algn="l"/>
                <a:tab pos="6515100" algn="l"/>
                <a:tab pos="7239000" algn="l"/>
                <a:tab pos="7962900" algn="l"/>
              </a:tabLst>
              <a:defRPr/>
            </a:pPr>
            <a:r>
              <a:rPr kumimoji="0" lang="en-US" sz="800" b="0" i="0" u="none" strike="noStrike" kern="1200" cap="none" spc="0" normalizeH="0" baseline="0" noProof="0">
                <a:ln>
                  <a:noFill/>
                </a:ln>
                <a:solidFill>
                  <a:srgbClr val="000000"/>
                </a:solidFill>
                <a:effectLst/>
                <a:uLnTx/>
                <a:uFillTx/>
                <a:latin typeface="Arial" charset="0"/>
                <a:ea typeface="ＭＳ Ｐゴシック" charset="0"/>
              </a:rPr>
              <a:t>DOI: 10.1200/EDBK_201773</a:t>
            </a:r>
          </a:p>
          <a:p>
            <a:pPr marL="0" marR="0" lvl="0" indent="0" algn="l" defTabSz="457200" rtl="0" eaLnBrk="1" fontAlgn="auto" latinLnBrk="0" hangingPunct="1">
              <a:lnSpc>
                <a:spcPct val="100000"/>
              </a:lnSpc>
              <a:spcBef>
                <a:spcPts val="0"/>
              </a:spcBef>
              <a:spcAft>
                <a:spcPts val="0"/>
              </a:spcAft>
              <a:buClrTx/>
              <a:buSzTx/>
              <a:buFontTx/>
              <a:buNone/>
              <a:tabLst>
                <a:tab pos="723900" algn="l"/>
                <a:tab pos="1447800" algn="l"/>
                <a:tab pos="2171700" algn="l"/>
                <a:tab pos="2895600" algn="l"/>
                <a:tab pos="3619500" algn="l"/>
                <a:tab pos="4343400" algn="l"/>
                <a:tab pos="5067300" algn="l"/>
                <a:tab pos="5791200" algn="l"/>
                <a:tab pos="6515100" algn="l"/>
                <a:tab pos="7239000" algn="l"/>
                <a:tab pos="7962900" algn="l"/>
              </a:tabLst>
              <a:defRPr/>
            </a:pPr>
            <a:r>
              <a:rPr kumimoji="0" lang="en-US" sz="800" b="0" i="0" u="none" strike="noStrike" kern="1200" cap="none" spc="0" normalizeH="0" baseline="0" noProof="0">
                <a:ln>
                  <a:noFill/>
                </a:ln>
                <a:solidFill>
                  <a:srgbClr val="000000"/>
                </a:solidFill>
                <a:effectLst/>
                <a:uLnTx/>
                <a:uFillTx/>
                <a:latin typeface="Arial" charset="0"/>
                <a:ea typeface="ＭＳ Ｐゴシック" charset="0"/>
              </a:rPr>
              <a:t>Copyright © 2018 American Society of Clinical Oncology</a:t>
            </a:r>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52788" y="401638"/>
            <a:ext cx="5738812" cy="3810000"/>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spTree>
    <p:extLst>
      <p:ext uri="{BB962C8B-B14F-4D97-AF65-F5344CB8AC3E}">
        <p14:creationId xmlns:p14="http://schemas.microsoft.com/office/powerpoint/2010/main" val="2847326322"/>
      </p:ext>
    </p:extLst>
  </p:cSld>
  <p:clrMapOvr>
    <a:masterClrMapping/>
  </p:clrMapOvr>
  <p:transition>
    <p:wipe dir="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9"/>
          <p:cNvPicPr>
            <a:picLocks noGrp="1" noChangeAspect="1"/>
          </p:cNvPicPr>
          <p:nvPr>
            <p:ph idx="1"/>
          </p:nvPr>
        </p:nvPicPr>
        <p:blipFill>
          <a:blip r:embed="rId2"/>
          <a:stretch>
            <a:fillRect/>
          </a:stretch>
        </p:blipFill>
        <p:spPr>
          <a:xfrm>
            <a:off x="3667125" y="2004648"/>
            <a:ext cx="4930616" cy="3254207"/>
          </a:xfrm>
          <a:prstGeom prst="rect">
            <a:avLst/>
          </a:prstGeom>
        </p:spPr>
      </p:pic>
      <p:sp>
        <p:nvSpPr>
          <p:cNvPr id="3" name="Title 2"/>
          <p:cNvSpPr>
            <a:spLocks noGrp="1"/>
          </p:cNvSpPr>
          <p:nvPr>
            <p:ph type="title"/>
          </p:nvPr>
        </p:nvSpPr>
        <p:spPr/>
        <p:txBody>
          <a:bodyPr>
            <a:normAutofit/>
          </a:bodyPr>
          <a:lstStyle/>
          <a:p>
            <a:r>
              <a:rPr lang="en-US" altLang="en-US" dirty="0"/>
              <a:t>PERSPECTIVE</a:t>
            </a:r>
            <a:endParaRPr lang="en-US" dirty="0"/>
          </a:p>
        </p:txBody>
      </p:sp>
    </p:spTree>
    <p:extLst>
      <p:ext uri="{BB962C8B-B14F-4D97-AF65-F5344CB8AC3E}">
        <p14:creationId xmlns:p14="http://schemas.microsoft.com/office/powerpoint/2010/main" val="4203055539"/>
      </p:ext>
    </p:extLst>
  </p:cSld>
  <p:clrMapOvr>
    <a:masterClrMapping/>
  </p:clrMapOvr>
  <p:transition spd="med">
    <p:fade/>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2537254" y="2091006"/>
            <a:ext cx="3851410" cy="2947322"/>
          </a:xfrm>
        </p:spPr>
        <p:txBody>
          <a:bodyPr/>
          <a:lstStyle/>
          <a:p>
            <a:r>
              <a:rPr lang="en-US" sz="2700" dirty="0"/>
              <a:t>Lisa Conforti</a:t>
            </a:r>
          </a:p>
          <a:p>
            <a:r>
              <a:rPr lang="en-US" sz="2700" dirty="0"/>
              <a:t>Laura Edgar</a:t>
            </a:r>
          </a:p>
          <a:p>
            <a:r>
              <a:rPr lang="en-US" sz="2700" dirty="0"/>
              <a:t>Stanley Hamstra</a:t>
            </a:r>
          </a:p>
          <a:p>
            <a:r>
              <a:rPr lang="en-US" sz="2700" dirty="0"/>
              <a:t>Eric Holmboe</a:t>
            </a:r>
          </a:p>
          <a:p>
            <a:r>
              <a:rPr lang="en-US" sz="2700" dirty="0"/>
              <a:t>Landyn Jordan</a:t>
            </a:r>
          </a:p>
        </p:txBody>
      </p:sp>
      <p:sp>
        <p:nvSpPr>
          <p:cNvPr id="3" name="Content Placeholder 2"/>
          <p:cNvSpPr>
            <a:spLocks noGrp="1"/>
          </p:cNvSpPr>
          <p:nvPr>
            <p:ph sz="half" idx="2"/>
          </p:nvPr>
        </p:nvSpPr>
        <p:spPr>
          <a:xfrm>
            <a:off x="5534375" y="2091006"/>
            <a:ext cx="4202609" cy="2947322"/>
          </a:xfrm>
        </p:spPr>
        <p:txBody>
          <a:bodyPr/>
          <a:lstStyle/>
          <a:p>
            <a:r>
              <a:rPr lang="en-US" sz="2700" dirty="0"/>
              <a:t>Sydney Roberts</a:t>
            </a:r>
          </a:p>
          <a:p>
            <a:r>
              <a:rPr lang="en-US" sz="2700" dirty="0"/>
              <a:t>Chandra Ross</a:t>
            </a:r>
          </a:p>
          <a:p>
            <a:r>
              <a:rPr lang="en-US" sz="2700" dirty="0"/>
              <a:t>Sonia Sangha</a:t>
            </a:r>
          </a:p>
          <a:p>
            <a:r>
              <a:rPr lang="en-US" sz="2700" dirty="0"/>
              <a:t>Nicholas Yaghmour</a:t>
            </a:r>
          </a:p>
          <a:p>
            <a:r>
              <a:rPr lang="en-US" sz="2700" dirty="0"/>
              <a:t>Kenji Yamazaki</a:t>
            </a:r>
          </a:p>
        </p:txBody>
      </p:sp>
      <p:sp>
        <p:nvSpPr>
          <p:cNvPr id="4" name="Title 3"/>
          <p:cNvSpPr>
            <a:spLocks noGrp="1"/>
          </p:cNvSpPr>
          <p:nvPr>
            <p:ph type="title"/>
          </p:nvPr>
        </p:nvSpPr>
        <p:spPr>
          <a:xfrm>
            <a:off x="2537256" y="1004603"/>
            <a:ext cx="7837555" cy="890724"/>
          </a:xfrm>
        </p:spPr>
        <p:txBody>
          <a:bodyPr>
            <a:normAutofit/>
          </a:bodyPr>
          <a:lstStyle/>
          <a:p>
            <a:r>
              <a:rPr lang="en-US" dirty="0"/>
              <a:t>Milestones Team</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20990" y="857250"/>
            <a:ext cx="1747013" cy="1563760"/>
          </a:xfrm>
          <a:prstGeom prst="rect">
            <a:avLst/>
          </a:prstGeom>
        </p:spPr>
      </p:pic>
      <p:pic>
        <p:nvPicPr>
          <p:cNvPr id="6" name="Picture 4" descr="C:\Users\Eric Holmboe\Desktop\imagesCABKG656.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20990" y="2421010"/>
            <a:ext cx="1747013" cy="177878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Picture 6"/>
          <p:cNvPicPr>
            <a:picLocks noChangeAspect="1"/>
          </p:cNvPicPr>
          <p:nvPr/>
        </p:nvPicPr>
        <p:blipFill>
          <a:blip r:embed="rId5"/>
          <a:stretch>
            <a:fillRect/>
          </a:stretch>
        </p:blipFill>
        <p:spPr>
          <a:xfrm>
            <a:off x="8920990" y="4199797"/>
            <a:ext cx="1747013" cy="1789753"/>
          </a:xfrm>
          <a:prstGeom prst="rect">
            <a:avLst/>
          </a:prstGeom>
        </p:spPr>
      </p:pic>
    </p:spTree>
    <p:extLst>
      <p:ext uri="{BB962C8B-B14F-4D97-AF65-F5344CB8AC3E}">
        <p14:creationId xmlns:p14="http://schemas.microsoft.com/office/powerpoint/2010/main" val="37271228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Subspecialty Reporting Milestones</a:t>
            </a:r>
          </a:p>
        </p:txBody>
      </p:sp>
      <p:sp>
        <p:nvSpPr>
          <p:cNvPr id="3" name="Content Placeholder 2"/>
          <p:cNvSpPr>
            <a:spLocks noGrp="1"/>
          </p:cNvSpPr>
          <p:nvPr>
            <p:ph idx="1"/>
          </p:nvPr>
        </p:nvSpPr>
        <p:spPr/>
        <p:txBody>
          <a:bodyPr/>
          <a:lstStyle/>
          <a:p>
            <a:r>
              <a:rPr lang="en-US" dirty="0"/>
              <a:t>Major issues</a:t>
            </a:r>
          </a:p>
          <a:p>
            <a:pPr lvl="1"/>
            <a:r>
              <a:rPr lang="en-US" dirty="0"/>
              <a:t>Language relatively non-specific</a:t>
            </a:r>
          </a:p>
          <a:p>
            <a:pPr lvl="1"/>
            <a:r>
              <a:rPr lang="en-US" dirty="0"/>
              <a:t>Levels 1-5 were not always consistent between </a:t>
            </a:r>
            <a:r>
              <a:rPr lang="en-US" dirty="0" err="1"/>
              <a:t>subcompetencies</a:t>
            </a:r>
            <a:endParaRPr lang="en-US" dirty="0"/>
          </a:p>
          <a:p>
            <a:pPr lvl="1"/>
            <a:r>
              <a:rPr lang="en-US" dirty="0"/>
              <a:t>Some </a:t>
            </a:r>
            <a:r>
              <a:rPr lang="en-US" dirty="0" err="1"/>
              <a:t>subcompetencies</a:t>
            </a:r>
            <a:r>
              <a:rPr lang="en-US" dirty="0"/>
              <a:t> overlapped </a:t>
            </a:r>
          </a:p>
          <a:p>
            <a:pPr lvl="2"/>
            <a:r>
              <a:rPr lang="en-US" dirty="0"/>
              <a:t>SBP1 (works effectively in a team) = ICS2 (communicates effectively in teams)</a:t>
            </a:r>
          </a:p>
          <a:p>
            <a:pPr lvl="2"/>
            <a:r>
              <a:rPr lang="en-US" dirty="0"/>
              <a:t>PBL1 (monitors practice) = PBL2 (learns and improves via performance audits)</a:t>
            </a:r>
          </a:p>
          <a:p>
            <a:pPr lvl="2"/>
            <a:r>
              <a:rPr lang="en-US" dirty="0"/>
              <a:t>PROF1(has professional and respectful interactions) = PROF4 (exhibits integrity in conduct). </a:t>
            </a:r>
          </a:p>
          <a:p>
            <a:endParaRPr lang="en-US" dirty="0"/>
          </a:p>
        </p:txBody>
      </p:sp>
    </p:spTree>
    <p:extLst>
      <p:ext uri="{BB962C8B-B14F-4D97-AF65-F5344CB8AC3E}">
        <p14:creationId xmlns:p14="http://schemas.microsoft.com/office/powerpoint/2010/main" val="26347678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Hematology/Oncology Curricular Milestones</a:t>
            </a:r>
          </a:p>
        </p:txBody>
      </p:sp>
      <p:sp>
        <p:nvSpPr>
          <p:cNvPr id="3" name="Content Placeholder 2"/>
          <p:cNvSpPr>
            <a:spLocks noGrp="1"/>
          </p:cNvSpPr>
          <p:nvPr>
            <p:ph idx="1"/>
          </p:nvPr>
        </p:nvSpPr>
        <p:spPr/>
        <p:txBody>
          <a:bodyPr/>
          <a:lstStyle/>
          <a:p>
            <a:r>
              <a:rPr lang="en-US" dirty="0"/>
              <a:t>Also launched July 2014</a:t>
            </a:r>
          </a:p>
          <a:p>
            <a:r>
              <a:rPr lang="en-US" dirty="0"/>
              <a:t>Developed by ASH CT and ASCO OTP collaboration</a:t>
            </a:r>
          </a:p>
          <a:p>
            <a:r>
              <a:rPr lang="en-US" dirty="0"/>
              <a:t>Introduced specialty-specific concepts</a:t>
            </a:r>
          </a:p>
          <a:p>
            <a:r>
              <a:rPr lang="en-US" dirty="0"/>
              <a:t>Issues included:</a:t>
            </a:r>
          </a:p>
          <a:p>
            <a:pPr lvl="1"/>
            <a:r>
              <a:rPr lang="en-US" dirty="0"/>
              <a:t>Had to include non-PC, non-MK </a:t>
            </a:r>
            <a:r>
              <a:rPr lang="en-US" dirty="0" err="1"/>
              <a:t>subcompetencies</a:t>
            </a:r>
            <a:r>
              <a:rPr lang="en-US" dirty="0"/>
              <a:t> not targeted to fellows</a:t>
            </a:r>
          </a:p>
          <a:p>
            <a:pPr lvl="1"/>
            <a:r>
              <a:rPr lang="en-US" dirty="0"/>
              <a:t>Sum of PC and MK </a:t>
            </a:r>
            <a:r>
              <a:rPr lang="en-US" dirty="0" err="1"/>
              <a:t>subcompetencies</a:t>
            </a:r>
            <a:r>
              <a:rPr lang="en-US" dirty="0"/>
              <a:t> PLUS others totaled 39</a:t>
            </a:r>
          </a:p>
          <a:p>
            <a:pPr lvl="1"/>
            <a:r>
              <a:rPr lang="en-US" dirty="0"/>
              <a:t>Some </a:t>
            </a:r>
            <a:r>
              <a:rPr lang="en-US" dirty="0" err="1"/>
              <a:t>subcompetencies</a:t>
            </a:r>
            <a:r>
              <a:rPr lang="en-US" dirty="0"/>
              <a:t> were too wordy</a:t>
            </a:r>
          </a:p>
          <a:p>
            <a:pPr lvl="1"/>
            <a:r>
              <a:rPr lang="en-US" dirty="0"/>
              <a:t>Subsequent evaluation forms were lengthy </a:t>
            </a:r>
          </a:p>
          <a:p>
            <a:endParaRPr lang="en-US" dirty="0"/>
          </a:p>
        </p:txBody>
      </p:sp>
    </p:spTree>
    <p:extLst>
      <p:ext uri="{BB962C8B-B14F-4D97-AF65-F5344CB8AC3E}">
        <p14:creationId xmlns:p14="http://schemas.microsoft.com/office/powerpoint/2010/main" val="5536383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Outcomes</a:t>
            </a:r>
          </a:p>
        </p:txBody>
      </p:sp>
      <p:sp>
        <p:nvSpPr>
          <p:cNvPr id="3" name="Content Placeholder 2"/>
          <p:cNvSpPr>
            <a:spLocks noGrp="1"/>
          </p:cNvSpPr>
          <p:nvPr>
            <p:ph idx="1"/>
          </p:nvPr>
        </p:nvSpPr>
        <p:spPr/>
        <p:txBody>
          <a:bodyPr/>
          <a:lstStyle/>
          <a:p>
            <a:r>
              <a:rPr lang="en-US" dirty="0"/>
              <a:t>Since launch of Subspecialty Reporting Milestones in 2014</a:t>
            </a:r>
          </a:p>
          <a:p>
            <a:pPr lvl="1"/>
            <a:r>
              <a:rPr lang="en-US" dirty="0"/>
              <a:t>Fellowships have formed CCCs for evaluation</a:t>
            </a:r>
          </a:p>
          <a:p>
            <a:pPr lvl="1"/>
            <a:r>
              <a:rPr lang="en-US" dirty="0"/>
              <a:t>Most fellowships have developed some form of curricular milestones</a:t>
            </a:r>
          </a:p>
          <a:p>
            <a:pPr lvl="1"/>
            <a:r>
              <a:rPr lang="en-US" dirty="0"/>
              <a:t>IM fellowships have reported fellow progression during training, with very little programmatic “straight-lining”</a:t>
            </a:r>
          </a:p>
          <a:p>
            <a:r>
              <a:rPr lang="en-US" dirty="0"/>
              <a:t>ACGME Milestones Group recognized redundancy of non-PC, non-MK milestones, and created harmonized milestones </a:t>
            </a:r>
          </a:p>
        </p:txBody>
      </p:sp>
    </p:spTree>
    <p:extLst>
      <p:ext uri="{BB962C8B-B14F-4D97-AF65-F5344CB8AC3E}">
        <p14:creationId xmlns:p14="http://schemas.microsoft.com/office/powerpoint/2010/main" val="2274506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December, 2017</a:t>
            </a:r>
          </a:p>
        </p:txBody>
      </p:sp>
      <p:sp>
        <p:nvSpPr>
          <p:cNvPr id="3" name="Content Placeholder 2"/>
          <p:cNvSpPr>
            <a:spLocks noGrp="1"/>
          </p:cNvSpPr>
          <p:nvPr>
            <p:ph idx="1"/>
          </p:nvPr>
        </p:nvSpPr>
        <p:spPr/>
        <p:txBody>
          <a:bodyPr/>
          <a:lstStyle/>
          <a:p>
            <a:r>
              <a:rPr lang="en-US" dirty="0"/>
              <a:t>ACGME Milestones group convened a summit of IM fellowship leaders to query them about moving forward with “Subspecialty-Specific Reporting Milestones 2.0”</a:t>
            </a:r>
          </a:p>
          <a:p>
            <a:pPr lvl="1"/>
            <a:r>
              <a:rPr lang="en-US" dirty="0"/>
              <a:t>ALL AGREED </a:t>
            </a:r>
          </a:p>
          <a:p>
            <a:endParaRPr lang="en-US" dirty="0"/>
          </a:p>
        </p:txBody>
      </p:sp>
    </p:spTree>
    <p:extLst>
      <p:ext uri="{BB962C8B-B14F-4D97-AF65-F5344CB8AC3E}">
        <p14:creationId xmlns:p14="http://schemas.microsoft.com/office/powerpoint/2010/main" val="357270472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DVSECTIONID" val="4SwH0Nr1LSX4QspeZZ71QJ"/>
</p:tagLst>
</file>

<file path=ppt/tags/tag2.xml><?xml version="1.0" encoding="utf-8"?>
<p:tagLst xmlns:a="http://schemas.openxmlformats.org/drawingml/2006/main" xmlns:r="http://schemas.openxmlformats.org/officeDocument/2006/relationships" xmlns:p="http://schemas.openxmlformats.org/presentationml/2006/main">
  <p:tag name="DVSHAPEID" val="y0rZtURy4iBITkjw8hN8ZK"/>
</p:tagLst>
</file>

<file path=ppt/tags/tag3.xml><?xml version="1.0" encoding="utf-8"?>
<p:tagLst xmlns:a="http://schemas.openxmlformats.org/drawingml/2006/main" xmlns:r="http://schemas.openxmlformats.org/officeDocument/2006/relationships" xmlns:p="http://schemas.openxmlformats.org/presentationml/2006/main">
  <p:tag name="DVSHAPEID" val="zbMZ2Ku8tGwNbdkZzk523Z"/>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TotalTime>
  <Words>1694</Words>
  <Application>Microsoft Office PowerPoint</Application>
  <PresentationFormat>Widescreen</PresentationFormat>
  <Paragraphs>324</Paragraphs>
  <Slides>51</Slides>
  <Notes>24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51</vt:i4>
      </vt:variant>
    </vt:vector>
  </HeadingPairs>
  <TitlesOfParts>
    <vt:vector size="57" baseType="lpstr">
      <vt:lpstr>Arial</vt:lpstr>
      <vt:lpstr>Arial Black</vt:lpstr>
      <vt:lpstr>Calibri</vt:lpstr>
      <vt:lpstr>Georgia</vt:lpstr>
      <vt:lpstr>MS Sans Serif</vt:lpstr>
      <vt:lpstr>Clarity</vt:lpstr>
      <vt:lpstr>Hematology/oncology milestones</vt:lpstr>
      <vt:lpstr>Disclosures</vt:lpstr>
      <vt:lpstr>PowerPoint Presentation</vt:lpstr>
      <vt:lpstr>Subspecialty Reporting Milestones</vt:lpstr>
      <vt:lpstr>PowerPoint Presentation</vt:lpstr>
      <vt:lpstr>Subspecialty Reporting Milestones</vt:lpstr>
      <vt:lpstr>Hematology/Oncology Curricular Milestones</vt:lpstr>
      <vt:lpstr>Outcomes</vt:lpstr>
      <vt:lpstr>December, 2017</vt:lpstr>
      <vt:lpstr>What are “Subspecialty-Specific Milestones 2.0”?</vt:lpstr>
      <vt:lpstr>Progress on “Hematology/Oncology Subspecialty-Specific Milestones 2.0”</vt:lpstr>
      <vt:lpstr>MILESTONES</vt:lpstr>
      <vt:lpstr>Milestones </vt:lpstr>
      <vt:lpstr>Dreyfus Developmental Model Stages</vt:lpstr>
      <vt:lpstr>Milestones Guiding: Professional Development</vt:lpstr>
      <vt:lpstr>Purposes and Implications</vt:lpstr>
      <vt:lpstr>Resident Reports in ADS</vt:lpstr>
      <vt:lpstr>Resident Reports in ADS</vt:lpstr>
      <vt:lpstr>Resident Reports in ADS</vt:lpstr>
      <vt:lpstr>Resident Reports in ADS</vt:lpstr>
      <vt:lpstr>Program Reports in ADS</vt:lpstr>
      <vt:lpstr>PowerPoint Presentation</vt:lpstr>
      <vt:lpstr>Getting Started: Track Progression Over Time</vt:lpstr>
      <vt:lpstr>Mapping Individual Trajectories</vt:lpstr>
      <vt:lpstr>Results – EM Wound Management</vt:lpstr>
      <vt:lpstr>Results – EM Wound Management</vt:lpstr>
      <vt:lpstr>Milestone Level Thresholds</vt:lpstr>
      <vt:lpstr>Number of Residents by Resident Year </vt:lpstr>
      <vt:lpstr>Sub-competencies</vt:lpstr>
      <vt:lpstr>Resident-Level Trajectories of Milestones Ratings PC01</vt:lpstr>
      <vt:lpstr>Resident-Level Trajectories of Milestones Ratings PC02</vt:lpstr>
      <vt:lpstr>Resident-Level Trajectories of Milestones Ratings PC03</vt:lpstr>
      <vt:lpstr>Resident-Level Trajectories of Milestones Ratings PC04a</vt:lpstr>
      <vt:lpstr>Resident-Level Trajectories of Milestones Ratings PC04b</vt:lpstr>
      <vt:lpstr>Resident-Level Trajectories of Milestones Ratings PC05</vt:lpstr>
      <vt:lpstr>Resident-Level Trajectories of Milestones Ratings MK01</vt:lpstr>
      <vt:lpstr>Resident-Level Trajectories of Milestones Ratings MK02</vt:lpstr>
      <vt:lpstr>Resident-Level Trajectories of Milestones Ratings MK03</vt:lpstr>
      <vt:lpstr>Distribution of Graduating Residents Not Achieving Level 4 by number of PC and MK Subcompetencies (June 2018)</vt:lpstr>
      <vt:lpstr>Where do I find...?</vt:lpstr>
      <vt:lpstr>PowerPoint Presentation</vt:lpstr>
      <vt:lpstr>PowerPoint Presentation</vt:lpstr>
      <vt:lpstr>PowerPoint Presentation</vt:lpstr>
      <vt:lpstr>Courses Available</vt:lpstr>
      <vt:lpstr>Distance Learning in Development</vt:lpstr>
      <vt:lpstr>Other Resources</vt:lpstr>
      <vt:lpstr>Other Resources</vt:lpstr>
      <vt:lpstr>PowerPoint Presentation</vt:lpstr>
      <vt:lpstr>We are here to help</vt:lpstr>
      <vt:lpstr>PERSPECTIVE</vt:lpstr>
      <vt:lpstr>Milestones Team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Hematology/oncology milestones</dc:title>
  <dc:creator>David Willard</dc:creator>
  <cp:lastModifiedBy>David Willard</cp:lastModifiedBy>
  <cp:revision>1</cp:revision>
  <dcterms:created xsi:type="dcterms:W3CDTF">2019-01-11T15:39:03Z</dcterms:created>
  <dcterms:modified xsi:type="dcterms:W3CDTF">2019-01-11T15:40:43Z</dcterms:modified>
</cp:coreProperties>
</file>