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F40AD-5D91-4604-8149-40873DA9B0B8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C9D71-99C6-40DE-8FFE-51E4CF892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2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50564F-AE93-4127-A025-2F12619393DB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6913"/>
            <a:ext cx="6203950" cy="3490912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30" y="4421823"/>
            <a:ext cx="5617843" cy="4190689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5633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5A8CE0-D9C0-43D8-902C-96FC37063073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11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4850"/>
            <a:ext cx="6178550" cy="347662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260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B797F3-B7E4-4D37-AE36-52D928AC5090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12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93663" y="950913"/>
            <a:ext cx="7132638" cy="4013200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586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F47424-4DA9-484E-B6E9-472580549F1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13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" y="820738"/>
            <a:ext cx="6816725" cy="38354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685" y="4719197"/>
            <a:ext cx="5618480" cy="411151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5298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F47424-4DA9-484E-B6E9-472580549F1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" y="820738"/>
            <a:ext cx="6816725" cy="38354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685" y="4719197"/>
            <a:ext cx="5618480" cy="411151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6060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BC8052-DBEF-40F5-9B00-3E5ED4C498A3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15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4850"/>
            <a:ext cx="6178550" cy="347662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4857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17FA0E-EAD0-4016-9724-83249D27B7FF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16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4850"/>
            <a:ext cx="6178550" cy="34766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33551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B797F3-B7E4-4D37-AE36-52D928AC5090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17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93663" y="950913"/>
            <a:ext cx="7132638" cy="4013200"/>
          </a:xfrm>
          <a:ln/>
        </p:spPr>
      </p:sp>
    </p:spTree>
    <p:extLst>
      <p:ext uri="{BB962C8B-B14F-4D97-AF65-F5344CB8AC3E}">
        <p14:creationId xmlns:p14="http://schemas.microsoft.com/office/powerpoint/2010/main" val="1683152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180FA9-F4AD-4470-BB27-12B01DBFAD59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18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93663" y="950913"/>
            <a:ext cx="7132638" cy="4013200"/>
          </a:xfrm>
          <a:ln/>
        </p:spPr>
      </p:sp>
    </p:spTree>
    <p:extLst>
      <p:ext uri="{BB962C8B-B14F-4D97-AF65-F5344CB8AC3E}">
        <p14:creationId xmlns:p14="http://schemas.microsoft.com/office/powerpoint/2010/main" val="29269324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5F861B-772C-49F5-A51D-7DD41D8E6275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19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4850"/>
            <a:ext cx="6178550" cy="3476625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34281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B7E5E2-E1DB-4158-AE3A-AACB2E24AC35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20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4850"/>
            <a:ext cx="6178550" cy="3476625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782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087B2-8E49-4CBF-B9B0-B982122451C9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596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6ADED-B910-4373-8CDF-73A19CC463C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21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978133" y="8843647"/>
            <a:ext cx="3043343" cy="46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2" tIns="46632" rIns="93262" bIns="46632" anchor="b"/>
          <a:lstStyle/>
          <a:p>
            <a:pPr algn="r" defTabSz="931550" fontAlgn="auto">
              <a:spcBef>
                <a:spcPts val="0"/>
              </a:spcBef>
              <a:spcAft>
                <a:spcPts val="0"/>
              </a:spcAft>
            </a:pPr>
            <a:fld id="{37CA0BAA-2B28-4BC9-A1E7-5AD36E911974}" type="slidenum">
              <a:rPr lang="en-US" sz="1200">
                <a:solidFill>
                  <a:prstClr val="black"/>
                </a:solidFill>
                <a:latin typeface="Calibri"/>
                <a:ea typeface="+mn-ea"/>
              </a:rPr>
              <a:pPr algn="r" defTabSz="931550" fontAlgn="auto">
                <a:spcBef>
                  <a:spcPts val="0"/>
                </a:spcBef>
                <a:spcAft>
                  <a:spcPts val="0"/>
                </a:spcAft>
              </a:pPr>
              <a:t>21</a:t>
            </a:fld>
            <a:endParaRPr lang="en-US" sz="12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262" tIns="46632" rIns="93262" bIns="4663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16642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6ADED-B910-4373-8CDF-73A19CC463C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22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978133" y="8843647"/>
            <a:ext cx="3043343" cy="46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2" tIns="46632" rIns="93262" bIns="46632" anchor="b"/>
          <a:lstStyle/>
          <a:p>
            <a:pPr algn="r" defTabSz="931550" fontAlgn="auto">
              <a:spcBef>
                <a:spcPts val="0"/>
              </a:spcBef>
              <a:spcAft>
                <a:spcPts val="0"/>
              </a:spcAft>
            </a:pPr>
            <a:fld id="{37CA0BAA-2B28-4BC9-A1E7-5AD36E911974}" type="slidenum">
              <a:rPr lang="en-US" sz="1200">
                <a:solidFill>
                  <a:prstClr val="black"/>
                </a:solidFill>
                <a:latin typeface="Calibri"/>
                <a:ea typeface="+mn-ea"/>
              </a:rPr>
              <a:pPr algn="r" defTabSz="931550" fontAlgn="auto">
                <a:spcBef>
                  <a:spcPts val="0"/>
                </a:spcBef>
                <a:spcAft>
                  <a:spcPts val="0"/>
                </a:spcAft>
              </a:pPr>
              <a:t>22</a:t>
            </a:fld>
            <a:endParaRPr lang="en-US" sz="12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262" tIns="46632" rIns="93262" bIns="4663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75615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6ADED-B910-4373-8CDF-73A19CC463C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23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978133" y="8843647"/>
            <a:ext cx="3043343" cy="46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2" tIns="46632" rIns="93262" bIns="46632" anchor="b"/>
          <a:lstStyle/>
          <a:p>
            <a:pPr algn="r" defTabSz="931550" fontAlgn="auto">
              <a:spcBef>
                <a:spcPts val="0"/>
              </a:spcBef>
              <a:spcAft>
                <a:spcPts val="0"/>
              </a:spcAft>
            </a:pPr>
            <a:fld id="{37CA0BAA-2B28-4BC9-A1E7-5AD36E911974}" type="slidenum">
              <a:rPr lang="en-US" sz="1200">
                <a:solidFill>
                  <a:prstClr val="black"/>
                </a:solidFill>
                <a:latin typeface="Calibri"/>
                <a:ea typeface="+mn-ea"/>
              </a:rPr>
              <a:pPr algn="r" defTabSz="931550" fontAlgn="auto">
                <a:spcBef>
                  <a:spcPts val="0"/>
                </a:spcBef>
                <a:spcAft>
                  <a:spcPts val="0"/>
                </a:spcAft>
              </a:pPr>
              <a:t>23</a:t>
            </a:fld>
            <a:endParaRPr lang="en-US" sz="12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262" tIns="46632" rIns="93262" bIns="4663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4299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6ADED-B910-4373-8CDF-73A19CC463C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24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978133" y="8843647"/>
            <a:ext cx="3043343" cy="46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2" tIns="46632" rIns="93262" bIns="46632" anchor="b"/>
          <a:lstStyle/>
          <a:p>
            <a:pPr algn="r" defTabSz="931550" fontAlgn="auto">
              <a:spcBef>
                <a:spcPts val="0"/>
              </a:spcBef>
              <a:spcAft>
                <a:spcPts val="0"/>
              </a:spcAft>
            </a:pPr>
            <a:fld id="{37CA0BAA-2B28-4BC9-A1E7-5AD36E911974}" type="slidenum">
              <a:rPr lang="en-US" sz="1200">
                <a:solidFill>
                  <a:prstClr val="black"/>
                </a:solidFill>
                <a:latin typeface="Calibri"/>
                <a:ea typeface="+mn-ea"/>
              </a:rPr>
              <a:pPr algn="r" defTabSz="931550" fontAlgn="auto">
                <a:spcBef>
                  <a:spcPts val="0"/>
                </a:spcBef>
                <a:spcAft>
                  <a:spcPts val="0"/>
                </a:spcAft>
              </a:pPr>
              <a:t>24</a:t>
            </a:fld>
            <a:endParaRPr lang="en-US" sz="12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262" tIns="46632" rIns="93262" bIns="4663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68747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6ADED-B910-4373-8CDF-73A19CC463C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25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978133" y="8843647"/>
            <a:ext cx="3043343" cy="46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2" tIns="46632" rIns="93262" bIns="46632" anchor="b"/>
          <a:lstStyle/>
          <a:p>
            <a:pPr algn="r" defTabSz="931550" fontAlgn="auto">
              <a:spcBef>
                <a:spcPts val="0"/>
              </a:spcBef>
              <a:spcAft>
                <a:spcPts val="0"/>
              </a:spcAft>
            </a:pPr>
            <a:fld id="{37CA0BAA-2B28-4BC9-A1E7-5AD36E911974}" type="slidenum">
              <a:rPr lang="en-US" sz="1200">
                <a:solidFill>
                  <a:prstClr val="black"/>
                </a:solidFill>
                <a:latin typeface="Calibri"/>
                <a:ea typeface="+mn-ea"/>
              </a:rPr>
              <a:pPr algn="r" defTabSz="931550" fontAlgn="auto">
                <a:spcBef>
                  <a:spcPts val="0"/>
                </a:spcBef>
                <a:spcAft>
                  <a:spcPts val="0"/>
                </a:spcAft>
              </a:pPr>
              <a:t>25</a:t>
            </a:fld>
            <a:endParaRPr lang="en-US" sz="12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262" tIns="46632" rIns="93262" bIns="4663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95041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8ECF6-82D6-4627-A16D-7298E8EEB95B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26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978133" y="8843647"/>
            <a:ext cx="3043343" cy="46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5" tIns="46633" rIns="93265" bIns="46633" anchor="b"/>
          <a:lstStyle/>
          <a:p>
            <a:pPr algn="r" defTabSz="931550" fontAlgn="auto">
              <a:spcBef>
                <a:spcPts val="0"/>
              </a:spcBef>
              <a:spcAft>
                <a:spcPts val="0"/>
              </a:spcAft>
            </a:pPr>
            <a:fld id="{02B8E515-B50B-4FCB-9DF0-F1C287880BC0}" type="slidenum">
              <a:rPr lang="en-US" sz="1200">
                <a:solidFill>
                  <a:prstClr val="black"/>
                </a:solidFill>
                <a:latin typeface="Calibri"/>
                <a:ea typeface="+mn-ea"/>
              </a:rPr>
              <a:pPr algn="r" defTabSz="931550" fontAlgn="auto">
                <a:spcBef>
                  <a:spcPts val="0"/>
                </a:spcBef>
                <a:spcAft>
                  <a:spcPts val="0"/>
                </a:spcAft>
              </a:pPr>
              <a:t>26</a:t>
            </a:fld>
            <a:endParaRPr lang="en-US" sz="12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19100" y="561975"/>
            <a:ext cx="7824788" cy="4402138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Session 3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288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54F697-4C72-4BDB-B94D-C6C12274AEE8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27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763" y="1006475"/>
            <a:ext cx="7031038" cy="3956050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Session 3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376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8CC2D6-3B67-46FC-B118-789BCB571830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28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55339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20D46-8652-4567-96F4-04CEC6645415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24091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B797F3-B7E4-4D37-AE36-52D928AC5090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30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93663" y="950913"/>
            <a:ext cx="7132638" cy="4013200"/>
          </a:xfrm>
          <a:ln/>
        </p:spPr>
      </p:sp>
    </p:spTree>
    <p:extLst>
      <p:ext uri="{BB962C8B-B14F-4D97-AF65-F5344CB8AC3E}">
        <p14:creationId xmlns:p14="http://schemas.microsoft.com/office/powerpoint/2010/main" val="3891440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FA9B5-8B70-453E-B71A-BB58863B7B23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979970" y="0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500" tIns="45438" rIns="92500" bIns="45438"/>
          <a:lstStyle/>
          <a:p>
            <a:pPr algn="r" defTabSz="935462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John Shook * David </a:t>
            </a:r>
            <a:r>
              <a:rPr lang="en-US" sz="1200" dirty="0" err="1">
                <a:solidFill>
                  <a:prstClr val="black"/>
                </a:solidFill>
                <a:latin typeface="Times New Roman" pitchFamily="18" charset="0"/>
                <a:ea typeface="+mn-ea"/>
              </a:rPr>
              <a:t>Verble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979970" y="8843645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500" tIns="45438" rIns="92500" bIns="45438" anchor="b"/>
          <a:lstStyle/>
          <a:p>
            <a:pPr algn="r" defTabSz="935462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12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843645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500" tIns="45438" rIns="92500" bIns="45438" anchor="b"/>
          <a:lstStyle/>
          <a:p>
            <a:pPr defTabSz="935462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May 1, 2001</a:t>
            </a:r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793" tIns="45896" rIns="91793" bIns="4589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183312" cy="3478213"/>
          </a:xfrm>
          <a:ln w="12700" cap="flat"/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 lIns="92500" tIns="45438" rIns="92500" bIns="45438"/>
          <a:lstStyle/>
          <a:p>
            <a:r>
              <a:rPr lang="en-US" dirty="0" smtClean="0"/>
              <a:t>Bracket and animation</a:t>
            </a:r>
          </a:p>
        </p:txBody>
      </p:sp>
    </p:spTree>
    <p:extLst>
      <p:ext uri="{BB962C8B-B14F-4D97-AF65-F5344CB8AC3E}">
        <p14:creationId xmlns:p14="http://schemas.microsoft.com/office/powerpoint/2010/main" val="10175222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20D46-8652-4567-96F4-04CEC6645415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14984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9822A-FE0D-4B9B-ADA5-98A304143146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32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0656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5E5F2-FAE0-432A-A417-98BDB7537FAB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978133" y="8843647"/>
            <a:ext cx="3043343" cy="46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65" tIns="46633" rIns="93265" bIns="46633" anchor="b"/>
          <a:lstStyle/>
          <a:p>
            <a:pPr algn="r" defTabSz="931550" fontAlgn="auto">
              <a:spcBef>
                <a:spcPts val="0"/>
              </a:spcBef>
              <a:spcAft>
                <a:spcPts val="0"/>
              </a:spcAft>
            </a:pPr>
            <a:fld id="{4FC77381-6D94-47C4-A898-9E221F663E5A}" type="slidenum">
              <a:rPr lang="en-US" sz="1200">
                <a:solidFill>
                  <a:prstClr val="black"/>
                </a:solidFill>
                <a:latin typeface="Calibri"/>
                <a:ea typeface="+mn-ea"/>
              </a:rPr>
              <a:pPr algn="r" defTabSz="931550" fontAlgn="auto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US" sz="12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265" tIns="46633" rIns="93265" bIns="46633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2155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B27B8-8A92-46EB-B380-1E8FC25D1773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979970" y="0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487" tIns="45431" rIns="92487" bIns="45431"/>
          <a:lstStyle/>
          <a:p>
            <a:pPr algn="r" defTabSz="933867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John Shook * David </a:t>
            </a:r>
            <a:r>
              <a:rPr lang="en-US" sz="1200" dirty="0" err="1">
                <a:solidFill>
                  <a:prstClr val="black"/>
                </a:solidFill>
                <a:latin typeface="Times New Roman" pitchFamily="18" charset="0"/>
                <a:ea typeface="+mn-ea"/>
              </a:rPr>
              <a:t>Verble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979970" y="8843645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487" tIns="45431" rIns="92487" bIns="45431" anchor="b"/>
          <a:lstStyle/>
          <a:p>
            <a:pPr algn="r" defTabSz="933867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26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0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793" tIns="45896" rIns="91793" bIns="4589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5718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183312" cy="3479800"/>
          </a:xfrm>
          <a:ln w="12700" cap="flat"/>
        </p:spPr>
      </p:sp>
      <p:sp>
        <p:nvSpPr>
          <p:cNvPr id="11571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 lIns="92487" tIns="45431" rIns="92487" bIns="45431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4808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061558-EC36-44B3-AB90-5CDF2F851AC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14668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F7732B-A2B9-45D8-8A6B-2EDC8CFB43DE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Hide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packard</a:t>
            </a:r>
            <a:r>
              <a:rPr lang="en-US" baseline="0" dirty="0" smtClean="0"/>
              <a:t> background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1261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ED0265-A57D-4B48-BF24-59BCCC768462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9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979970" y="0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500" tIns="45438" rIns="92500" bIns="45438"/>
          <a:lstStyle/>
          <a:p>
            <a:pPr algn="r" defTabSz="935462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John Shook * David Verble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979970" y="8843645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500" tIns="45438" rIns="92500" bIns="45438" anchor="b"/>
          <a:lstStyle/>
          <a:p>
            <a:pPr algn="r" defTabSz="935462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26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" y="8843645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500" tIns="45438" rIns="92500" bIns="45438" anchor="b"/>
          <a:lstStyle/>
          <a:p>
            <a:pPr defTabSz="935462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ea typeface="+mn-ea"/>
              </a:rPr>
              <a:t>May 1, 2001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" y="0"/>
            <a:ext cx="3043131" cy="465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793" tIns="45896" rIns="91793" bIns="4589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183312" cy="3478213"/>
          </a:xfrm>
          <a:ln w="12700"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 lIns="92500" tIns="45438" rIns="92500" bIns="4543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9683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8D4922-1E0D-4E1D-8319-F938B62FF9E3}" type="slidenum">
              <a:rPr lang="en-US" smtClean="0">
                <a:solidFill>
                  <a:prstClr val="black"/>
                </a:solidFill>
                <a:latin typeface="Calibri"/>
              </a:rPr>
              <a:pPr>
                <a:defRPr/>
              </a:pPr>
              <a:t>10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4850"/>
            <a:ext cx="6178550" cy="3476625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9" y="4421823"/>
            <a:ext cx="5149423" cy="418909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097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8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6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9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5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8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5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2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3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8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4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27985-A796-46D3-882D-A52418F9C092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D417-1FD1-4FA3-97B7-E721783B3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2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n.org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.umich.edu/mqs" TargetMode="External"/><Relationship Id="rId5" Type="http://schemas.openxmlformats.org/officeDocument/2006/relationships/hyperlink" Target="http://www.leanuk.org/" TargetMode="External"/><Relationship Id="rId4" Type="http://schemas.openxmlformats.org/officeDocument/2006/relationships/hyperlink" Target="http://www.healthcarevalueleaders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3873" y="1752600"/>
            <a:ext cx="8458200" cy="1143000"/>
          </a:xfrm>
        </p:spPr>
        <p:txBody>
          <a:bodyPr/>
          <a:lstStyle/>
          <a:p>
            <a:pPr eaLnBrk="1" hangingPunct="1"/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Building Consensus and Generating Authority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7443" y="3127950"/>
            <a:ext cx="7315200" cy="2663250"/>
          </a:xfrm>
        </p:spPr>
        <p:txBody>
          <a:bodyPr>
            <a:normAutofit fontScale="85000" lnSpcReduction="2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Terry Platchek, MD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Clinical Assistant Professor, Pediatrics and Internal Medicine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Medical Director, Performance Improvement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Fellowship Director, Clinical Excellence Research Center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Stanford University School </a:t>
            </a:r>
            <a:r>
              <a:rPr lang="en-US" sz="1800">
                <a:latin typeface="Arial" pitchFamily="34" charset="0"/>
                <a:cs typeface="Arial" pitchFamily="34" charset="0"/>
              </a:rPr>
              <a:t>of Medicine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90000"/>
              </a:lnSpc>
            </a:pPr>
            <a:endParaRPr lang="en-US" sz="100" dirty="0"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1800" u="sng" dirty="0">
                <a:latin typeface="Arial" pitchFamily="34" charset="0"/>
                <a:cs typeface="Arial" pitchFamily="34" charset="0"/>
              </a:rPr>
              <a:t>platchek@stanford.edu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endParaRPr lang="en-US" sz="1800" dirty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90000"/>
              </a:lnSpc>
            </a:pPr>
            <a:endParaRPr lang="en-US" sz="1100" b="1" dirty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90000"/>
              </a:lnSpc>
            </a:pPr>
            <a:endParaRPr lang="en-US" sz="1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1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Adapted from Jack Billi, John Shook and Dave </a:t>
            </a:r>
            <a:r>
              <a:rPr lang="en-US" sz="1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LaHote</a:t>
            </a:r>
            <a:r>
              <a:rPr lang="en-US" sz="1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with permission</a:t>
            </a:r>
          </a:p>
          <a:p>
            <a:pPr algn="l" eaLnBrk="1" hangingPunct="1">
              <a:lnSpc>
                <a:spcPct val="90000"/>
              </a:lnSpc>
            </a:pPr>
            <a:endParaRPr lang="en-US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923873" y="91440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Managing with A3 thinking</a:t>
            </a: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6" name="Picture 6" descr="BD1029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4473" y="1676401"/>
            <a:ext cx="6553200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6862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0772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500" u="sng" dirty="0">
                <a:latin typeface="Arial" pitchFamily="34" charset="0"/>
                <a:cs typeface="Arial" pitchFamily="34" charset="0"/>
              </a:rPr>
              <a:t>Background:</a:t>
            </a: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“A3” is just a paper size (~11” x 17”).</a:t>
            </a: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A3 began in the 1960s as the Quality Circle problem-solving format.</a:t>
            </a: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At Toyota, it evolved to become the standard format for problem-solving, proposals, plans, and status reviews.</a:t>
            </a:r>
          </a:p>
          <a:p>
            <a:pPr eaLnBrk="1" hangingPunct="1"/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“A problem clearly stated is a problem half solved.” </a:t>
            </a: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- Dorothea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Brande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4572000" y="6248401"/>
            <a:ext cx="304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Gill Sans MT"/>
              </a:rPr>
              <a:t>Adapted from John Shook</a:t>
            </a:r>
          </a:p>
        </p:txBody>
      </p:sp>
      <p:sp>
        <p:nvSpPr>
          <p:cNvPr id="24580" name="Title 6"/>
          <p:cNvSpPr>
            <a:spLocks noGrp="1"/>
          </p:cNvSpPr>
          <p:nvPr>
            <p:ph type="title"/>
          </p:nvPr>
        </p:nvSpPr>
        <p:spPr>
          <a:xfrm>
            <a:off x="2209800" y="228600"/>
            <a:ext cx="76962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“A3 Thinking”</a:t>
            </a:r>
            <a:b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Template for Structured Problem-Solving</a:t>
            </a:r>
          </a:p>
        </p:txBody>
      </p:sp>
    </p:spTree>
    <p:extLst>
      <p:ext uri="{BB962C8B-B14F-4D97-AF65-F5344CB8AC3E}">
        <p14:creationId xmlns:p14="http://schemas.microsoft.com/office/powerpoint/2010/main" val="3782056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1"/>
            <a:ext cx="8229600" cy="4297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u="sng" dirty="0">
                <a:latin typeface="Arial" pitchFamily="34" charset="0"/>
                <a:cs typeface="Arial" pitchFamily="34" charset="0"/>
              </a:rPr>
              <a:t>Traits: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An A3… </a:t>
            </a:r>
          </a:p>
          <a:p>
            <a:pPr marL="457200" indent="-457200"/>
            <a:r>
              <a:rPr lang="en-US" sz="2500" dirty="0">
                <a:latin typeface="Arial" pitchFamily="34" charset="0"/>
                <a:cs typeface="Arial" pitchFamily="34" charset="0"/>
              </a:rPr>
              <a:t>  lays out an entire plan, large or small, on one sheet of paper.</a:t>
            </a:r>
          </a:p>
          <a:p>
            <a:pPr marL="457200" indent="-457200">
              <a:tabLst>
                <a:tab pos="457200" algn="l"/>
              </a:tabLst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  tells a story, laid out from upper left to lower right, which anyone can understand.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  is visual and extremely concise.</a:t>
            </a:r>
          </a:p>
          <a:p>
            <a:pPr eaLnBrk="1" hangingPunct="1">
              <a:lnSpc>
                <a:spcPct val="90000"/>
              </a:lnSpc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What is important is </a:t>
            </a:r>
            <a:r>
              <a:rPr lang="en-US" sz="2500" u="sng" dirty="0">
                <a:latin typeface="Arial" pitchFamily="34" charset="0"/>
                <a:cs typeface="Arial" pitchFamily="34" charset="0"/>
              </a:rPr>
              <a:t>not the format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, but the </a:t>
            </a:r>
            <a:r>
              <a:rPr lang="en-US" sz="2500" u="sng" dirty="0">
                <a:latin typeface="Arial" pitchFamily="34" charset="0"/>
                <a:cs typeface="Arial" pitchFamily="34" charset="0"/>
              </a:rPr>
              <a:t>process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sz="2500" u="sng" dirty="0">
                <a:latin typeface="Arial" pitchFamily="34" charset="0"/>
                <a:cs typeface="Arial" pitchFamily="34" charset="0"/>
              </a:rPr>
              <a:t>thinking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behind it, and the </a:t>
            </a:r>
            <a:r>
              <a:rPr lang="en-US" sz="2500" u="sng" dirty="0">
                <a:latin typeface="Arial" pitchFamily="34" charset="0"/>
                <a:cs typeface="Arial" pitchFamily="34" charset="0"/>
              </a:rPr>
              <a:t>conversations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it facilitates.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4572000" y="6248400"/>
            <a:ext cx="304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Gill Sans MT"/>
              </a:rPr>
              <a:t>Adapted from John Shook</a:t>
            </a:r>
          </a:p>
        </p:txBody>
      </p:sp>
      <p:sp>
        <p:nvSpPr>
          <p:cNvPr id="26628" name="Title 5"/>
          <p:cNvSpPr>
            <a:spLocks noGrp="1"/>
          </p:cNvSpPr>
          <p:nvPr>
            <p:ph type="title"/>
          </p:nvPr>
        </p:nvSpPr>
        <p:spPr>
          <a:xfrm>
            <a:off x="2286000" y="228600"/>
            <a:ext cx="7543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“A3 Thinking”</a:t>
            </a:r>
            <a:b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Template for Structured Problem-Solving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92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1752600" y="381001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Gill Sans MT"/>
              </a:rPr>
              <a:t>Title: 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What we are talking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about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1752600" y="685800"/>
            <a:ext cx="42672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752600" y="1905000"/>
            <a:ext cx="4267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1752600" y="4572000"/>
            <a:ext cx="4267200" cy="19649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6096000" y="685800"/>
            <a:ext cx="4267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6096000" y="2743200"/>
            <a:ext cx="42672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6096000" y="4861810"/>
            <a:ext cx="4267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1752600" y="685800"/>
            <a:ext cx="1524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Gill Sans MT"/>
              </a:rPr>
              <a:t>Background</a:t>
            </a: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1752600" y="19050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Current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State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1752600" y="3506450"/>
            <a:ext cx="13716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Aim/Goal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5" name="Text Box 14"/>
          <p:cNvSpPr txBox="1">
            <a:spLocks noChangeArrowheads="1"/>
          </p:cNvSpPr>
          <p:nvPr/>
        </p:nvSpPr>
        <p:spPr bwMode="auto">
          <a:xfrm>
            <a:off x="1752600" y="4572000"/>
            <a:ext cx="22098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Analysis of Problem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6" name="Text Box 15"/>
          <p:cNvSpPr txBox="1">
            <a:spLocks noChangeArrowheads="1"/>
          </p:cNvSpPr>
          <p:nvPr/>
        </p:nvSpPr>
        <p:spPr bwMode="auto">
          <a:xfrm>
            <a:off x="6096000" y="685800"/>
            <a:ext cx="38100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Recommendations/Proposed Changes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7" name="Text Box 16"/>
          <p:cNvSpPr txBox="1">
            <a:spLocks noChangeArrowheads="1"/>
          </p:cNvSpPr>
          <p:nvPr/>
        </p:nvSpPr>
        <p:spPr bwMode="auto">
          <a:xfrm>
            <a:off x="6096000" y="2744450"/>
            <a:ext cx="1524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Action items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6096000" y="4863060"/>
            <a:ext cx="25908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Measures and Follow-up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9" name="Text Box 18"/>
          <p:cNvSpPr txBox="1">
            <a:spLocks noChangeArrowheads="1"/>
          </p:cNvSpPr>
          <p:nvPr/>
        </p:nvSpPr>
        <p:spPr bwMode="auto">
          <a:xfrm>
            <a:off x="1752600" y="1033463"/>
            <a:ext cx="411480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Of all our problems, why this one?       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  <a:p>
            <a:pPr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Tell the </a:t>
            </a: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“ugly story”…</a:t>
            </a:r>
            <a:endParaRPr lang="en-US" sz="14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0" name="Text Box 19"/>
          <p:cNvSpPr txBox="1">
            <a:spLocks noChangeArrowheads="1"/>
          </p:cNvSpPr>
          <p:nvPr/>
        </p:nvSpPr>
        <p:spPr bwMode="auto">
          <a:xfrm>
            <a:off x="1752600" y="2286000"/>
            <a:ext cx="419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Where do we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stand? (Just the facts.)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Break Down the Problem.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Problem Statement 	  What specific problem? </a:t>
            </a:r>
            <a:endParaRPr lang="en-US" sz="16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1" name="Rectangle 20"/>
          <p:cNvSpPr>
            <a:spLocks noChangeArrowheads="1"/>
          </p:cNvSpPr>
          <p:nvPr/>
        </p:nvSpPr>
        <p:spPr bwMode="auto">
          <a:xfrm>
            <a:off x="1752600" y="3505200"/>
            <a:ext cx="426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2" name="Text Box 21"/>
          <p:cNvSpPr txBox="1">
            <a:spLocks noChangeArrowheads="1"/>
          </p:cNvSpPr>
          <p:nvPr/>
        </p:nvSpPr>
        <p:spPr bwMode="auto">
          <a:xfrm>
            <a:off x="1752600" y="39624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What is the specific change we want to </a:t>
            </a: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accomplish? By when? What are the measures?</a:t>
            </a:r>
            <a:endParaRPr lang="en-US" sz="14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3" name="Text Box 22"/>
          <p:cNvSpPr txBox="1">
            <a:spLocks noChangeArrowheads="1"/>
          </p:cNvSpPr>
          <p:nvPr/>
        </p:nvSpPr>
        <p:spPr bwMode="auto">
          <a:xfrm>
            <a:off x="1752600" y="4953000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are the root causes, requirements, constraints?</a:t>
            </a:r>
          </a:p>
        </p:txBody>
      </p:sp>
      <p:sp>
        <p:nvSpPr>
          <p:cNvPr id="28694" name="Text Box 23"/>
          <p:cNvSpPr txBox="1">
            <a:spLocks noChangeArrowheads="1"/>
          </p:cNvSpPr>
          <p:nvPr/>
        </p:nvSpPr>
        <p:spPr bwMode="auto">
          <a:xfrm>
            <a:off x="6096000" y="1143001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are your proposed countermeasures, strategies, alternatives? 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How much does each cost?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activities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are required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, Who, When?</a:t>
            </a:r>
          </a:p>
        </p:txBody>
      </p:sp>
      <p:sp>
        <p:nvSpPr>
          <p:cNvPr id="28696" name="Text Box 25"/>
          <p:cNvSpPr txBox="1">
            <a:spLocks noChangeArrowheads="1"/>
          </p:cNvSpPr>
          <p:nvPr/>
        </p:nvSpPr>
        <p:spPr bwMode="auto">
          <a:xfrm>
            <a:off x="6096000" y="5257800"/>
            <a:ext cx="396240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are the outcomes?</a:t>
            </a: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Is this a new standard?  How do we spread it?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issues remain?</a:t>
            </a: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How do we honor success?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8" name="Text Box 27"/>
          <p:cNvSpPr txBox="1">
            <a:spLocks noChangeArrowheads="1"/>
          </p:cNvSpPr>
          <p:nvPr/>
        </p:nvSpPr>
        <p:spPr bwMode="auto">
          <a:xfrm>
            <a:off x="6019801" y="152400"/>
            <a:ext cx="4459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Gill Sans MT"/>
              </a:rPr>
              <a:t>		Date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:           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Owner:</a:t>
            </a:r>
          </a:p>
          <a:p>
            <a:r>
              <a:rPr lang="en-US" sz="1400" dirty="0">
                <a:solidFill>
                  <a:srgbClr val="000000"/>
                </a:solidFill>
                <a:latin typeface="Gill Sans MT"/>
              </a:rPr>
              <a:t>			Sponsor:</a:t>
            </a:r>
            <a:endParaRPr lang="en-US" sz="14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9" name="Text Box 28"/>
          <p:cNvSpPr txBox="1">
            <a:spLocks noChangeArrowheads="1"/>
          </p:cNvSpPr>
          <p:nvPr/>
        </p:nvSpPr>
        <p:spPr bwMode="auto">
          <a:xfrm>
            <a:off x="4343400" y="76200"/>
            <a:ext cx="34290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Gill Sans MT"/>
              </a:rPr>
              <a:t>An A3 </a:t>
            </a:r>
            <a:r>
              <a:rPr lang="en-US" i="1" dirty="0">
                <a:solidFill>
                  <a:srgbClr val="000000"/>
                </a:solidFill>
                <a:latin typeface="Gill Sans MT"/>
              </a:rPr>
              <a:t>Problem Solving Template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752600" y="2986791"/>
            <a:ext cx="1905000" cy="44291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1609726" y="4086225"/>
            <a:ext cx="8886825" cy="2552700"/>
          </a:xfrm>
          <a:custGeom>
            <a:avLst/>
            <a:gdLst>
              <a:gd name="connsiteX0" fmla="*/ 8753475 w 8886825"/>
              <a:gd name="connsiteY0" fmla="*/ 2124075 h 2552700"/>
              <a:gd name="connsiteX1" fmla="*/ 8886825 w 8886825"/>
              <a:gd name="connsiteY1" fmla="*/ 2124075 h 2552700"/>
              <a:gd name="connsiteX2" fmla="*/ 8886825 w 8886825"/>
              <a:gd name="connsiteY2" fmla="*/ 2543175 h 2552700"/>
              <a:gd name="connsiteX3" fmla="*/ 57150 w 8886825"/>
              <a:gd name="connsiteY3" fmla="*/ 2552700 h 2552700"/>
              <a:gd name="connsiteX4" fmla="*/ 0 w 8886825"/>
              <a:gd name="connsiteY4" fmla="*/ 2552700 h 2552700"/>
              <a:gd name="connsiteX5" fmla="*/ 0 w 8886825"/>
              <a:gd name="connsiteY5" fmla="*/ 0 h 2552700"/>
              <a:gd name="connsiteX6" fmla="*/ 0 w 8886825"/>
              <a:gd name="connsiteY6" fmla="*/ 0 h 2552700"/>
              <a:gd name="connsiteX7" fmla="*/ 0 w 8886825"/>
              <a:gd name="connsiteY7" fmla="*/ 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86825" h="2552700">
                <a:moveTo>
                  <a:pt x="8753475" y="2124075"/>
                </a:moveTo>
                <a:lnTo>
                  <a:pt x="8886825" y="2124075"/>
                </a:lnTo>
                <a:lnTo>
                  <a:pt x="8886825" y="2543175"/>
                </a:lnTo>
                <a:lnTo>
                  <a:pt x="57150" y="2552700"/>
                </a:lnTo>
                <a:lnTo>
                  <a:pt x="0" y="255270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Gill Sans M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604963" y="4014785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76400" y="6611780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Gill Sans MT"/>
              </a:rPr>
              <a:t>Performance Improvement – Last updated 7/20/11</a:t>
            </a:r>
            <a:endParaRPr lang="en-US" sz="1000" dirty="0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089260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03601" y="2590801"/>
            <a:ext cx="4932363" cy="3711575"/>
            <a:chOff x="1166" y="1515"/>
            <a:chExt cx="3107" cy="2338"/>
          </a:xfrm>
        </p:grpSpPr>
        <p:sp>
          <p:nvSpPr>
            <p:cNvPr id="7177" name="Text Box 4"/>
            <p:cNvSpPr txBox="1">
              <a:spLocks noChangeArrowheads="1"/>
            </p:cNvSpPr>
            <p:nvPr/>
          </p:nvSpPr>
          <p:spPr bwMode="auto">
            <a:xfrm>
              <a:off x="2315" y="1515"/>
              <a:ext cx="1339" cy="6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Plan</a:t>
              </a: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(Hypothesis)</a:t>
              </a:r>
            </a:p>
          </p:txBody>
        </p:sp>
        <p:sp>
          <p:nvSpPr>
            <p:cNvPr id="7178" name="Text Box 5"/>
            <p:cNvSpPr txBox="1">
              <a:spLocks noChangeArrowheads="1"/>
            </p:cNvSpPr>
            <p:nvPr/>
          </p:nvSpPr>
          <p:spPr bwMode="auto">
            <a:xfrm>
              <a:off x="3812" y="2331"/>
              <a:ext cx="461" cy="54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Do</a:t>
              </a:r>
              <a:b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(Try)</a:t>
              </a:r>
            </a:p>
          </p:txBody>
        </p:sp>
        <p:sp>
          <p:nvSpPr>
            <p:cNvPr id="7179" name="Text Box 6"/>
            <p:cNvSpPr txBox="1">
              <a:spLocks noChangeArrowheads="1"/>
            </p:cNvSpPr>
            <p:nvPr/>
          </p:nvSpPr>
          <p:spPr bwMode="auto">
            <a:xfrm>
              <a:off x="2424" y="3242"/>
              <a:ext cx="925" cy="6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Check</a:t>
              </a: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(Reflect)</a:t>
              </a:r>
            </a:p>
          </p:txBody>
        </p:sp>
        <p:sp>
          <p:nvSpPr>
            <p:cNvPr id="7180" name="Text Box 7"/>
            <p:cNvSpPr txBox="1">
              <a:spLocks noChangeArrowheads="1"/>
            </p:cNvSpPr>
            <p:nvPr/>
          </p:nvSpPr>
          <p:spPr bwMode="auto">
            <a:xfrm>
              <a:off x="1166" y="2220"/>
              <a:ext cx="880" cy="6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Act</a:t>
              </a: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(Adjust)</a:t>
              </a:r>
            </a:p>
          </p:txBody>
        </p:sp>
        <p:sp>
          <p:nvSpPr>
            <p:cNvPr id="7181" name="Arc 8"/>
            <p:cNvSpPr>
              <a:spLocks/>
            </p:cNvSpPr>
            <p:nvPr/>
          </p:nvSpPr>
          <p:spPr bwMode="auto">
            <a:xfrm>
              <a:off x="3390" y="1708"/>
              <a:ext cx="624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82" name="Arc 9"/>
            <p:cNvSpPr>
              <a:spLocks/>
            </p:cNvSpPr>
            <p:nvPr/>
          </p:nvSpPr>
          <p:spPr bwMode="auto">
            <a:xfrm rot="5400000">
              <a:off x="3345" y="2887"/>
              <a:ext cx="696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83" name="Arc 10"/>
            <p:cNvSpPr>
              <a:spLocks/>
            </p:cNvSpPr>
            <p:nvPr/>
          </p:nvSpPr>
          <p:spPr bwMode="auto">
            <a:xfrm rot="10800000">
              <a:off x="1662" y="2788"/>
              <a:ext cx="696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84" name="Arc 11"/>
            <p:cNvSpPr>
              <a:spLocks/>
            </p:cNvSpPr>
            <p:nvPr/>
          </p:nvSpPr>
          <p:spPr bwMode="auto">
            <a:xfrm rot="-4208859">
              <a:off x="1746" y="1642"/>
              <a:ext cx="696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364039" y="1096964"/>
            <a:ext cx="3457575" cy="1398587"/>
            <a:chOff x="1789" y="691"/>
            <a:chExt cx="2178" cy="881"/>
          </a:xfrm>
        </p:grpSpPr>
        <p:sp>
          <p:nvSpPr>
            <p:cNvPr id="7175" name="AutoShape 13"/>
            <p:cNvSpPr>
              <a:spLocks noChangeArrowheads="1"/>
            </p:cNvSpPr>
            <p:nvPr/>
          </p:nvSpPr>
          <p:spPr bwMode="auto">
            <a:xfrm rot="10800000">
              <a:off x="1789" y="738"/>
              <a:ext cx="2178" cy="83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76" name="Text Box 14"/>
            <p:cNvSpPr txBox="1">
              <a:spLocks noChangeArrowheads="1"/>
            </p:cNvSpPr>
            <p:nvPr/>
          </p:nvSpPr>
          <p:spPr bwMode="auto">
            <a:xfrm>
              <a:off x="2129" y="691"/>
              <a:ext cx="1497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Grasp the Situation</a:t>
              </a:r>
            </a:p>
          </p:txBody>
        </p:sp>
      </p:grp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044888" y="5470526"/>
            <a:ext cx="2394513" cy="10064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Countermeasures implemented as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experiments</a:t>
            </a: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656030" y="0"/>
            <a:ext cx="687994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Gill Sans MT" pitchFamily="34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Scientific Method (PDCA Cycle)</a:t>
            </a:r>
          </a:p>
        </p:txBody>
      </p:sp>
    </p:spTree>
    <p:extLst>
      <p:ext uri="{BB962C8B-B14F-4D97-AF65-F5344CB8AC3E}">
        <p14:creationId xmlns:p14="http://schemas.microsoft.com/office/powerpoint/2010/main" val="14060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656030" y="0"/>
            <a:ext cx="687994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Scientific Method (PDCA Cycle)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03601" y="2590801"/>
            <a:ext cx="4932363" cy="3711575"/>
            <a:chOff x="1166" y="1515"/>
            <a:chExt cx="3107" cy="2338"/>
          </a:xfrm>
        </p:grpSpPr>
        <p:sp>
          <p:nvSpPr>
            <p:cNvPr id="7177" name="Text Box 4"/>
            <p:cNvSpPr txBox="1">
              <a:spLocks noChangeArrowheads="1"/>
            </p:cNvSpPr>
            <p:nvPr/>
          </p:nvSpPr>
          <p:spPr bwMode="auto">
            <a:xfrm>
              <a:off x="2315" y="1515"/>
              <a:ext cx="1339" cy="6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Plan</a:t>
              </a: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(Hypothesis)</a:t>
              </a:r>
            </a:p>
          </p:txBody>
        </p:sp>
        <p:sp>
          <p:nvSpPr>
            <p:cNvPr id="7178" name="Text Box 5"/>
            <p:cNvSpPr txBox="1">
              <a:spLocks noChangeArrowheads="1"/>
            </p:cNvSpPr>
            <p:nvPr/>
          </p:nvSpPr>
          <p:spPr bwMode="auto">
            <a:xfrm>
              <a:off x="3812" y="2331"/>
              <a:ext cx="461" cy="54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Do</a:t>
              </a:r>
              <a:b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(Try)</a:t>
              </a:r>
            </a:p>
          </p:txBody>
        </p:sp>
        <p:sp>
          <p:nvSpPr>
            <p:cNvPr id="7179" name="Text Box 6"/>
            <p:cNvSpPr txBox="1">
              <a:spLocks noChangeArrowheads="1"/>
            </p:cNvSpPr>
            <p:nvPr/>
          </p:nvSpPr>
          <p:spPr bwMode="auto">
            <a:xfrm>
              <a:off x="2424" y="3242"/>
              <a:ext cx="925" cy="6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Check</a:t>
              </a: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(Reflect)</a:t>
              </a:r>
            </a:p>
          </p:txBody>
        </p:sp>
        <p:sp>
          <p:nvSpPr>
            <p:cNvPr id="7180" name="Text Box 7"/>
            <p:cNvSpPr txBox="1">
              <a:spLocks noChangeArrowheads="1"/>
            </p:cNvSpPr>
            <p:nvPr/>
          </p:nvSpPr>
          <p:spPr bwMode="auto">
            <a:xfrm>
              <a:off x="1166" y="2220"/>
              <a:ext cx="880" cy="6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Act</a:t>
              </a: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5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(Adjust)</a:t>
              </a:r>
            </a:p>
          </p:txBody>
        </p:sp>
        <p:sp>
          <p:nvSpPr>
            <p:cNvPr id="7181" name="Arc 8"/>
            <p:cNvSpPr>
              <a:spLocks/>
            </p:cNvSpPr>
            <p:nvPr/>
          </p:nvSpPr>
          <p:spPr bwMode="auto">
            <a:xfrm>
              <a:off x="3390" y="1708"/>
              <a:ext cx="624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82" name="Arc 9"/>
            <p:cNvSpPr>
              <a:spLocks/>
            </p:cNvSpPr>
            <p:nvPr/>
          </p:nvSpPr>
          <p:spPr bwMode="auto">
            <a:xfrm rot="5400000">
              <a:off x="3345" y="2887"/>
              <a:ext cx="696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83" name="Arc 10"/>
            <p:cNvSpPr>
              <a:spLocks/>
            </p:cNvSpPr>
            <p:nvPr/>
          </p:nvSpPr>
          <p:spPr bwMode="auto">
            <a:xfrm rot="10800000">
              <a:off x="1662" y="2788"/>
              <a:ext cx="696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84" name="Arc 11"/>
            <p:cNvSpPr>
              <a:spLocks/>
            </p:cNvSpPr>
            <p:nvPr/>
          </p:nvSpPr>
          <p:spPr bwMode="auto">
            <a:xfrm rot="-4208859">
              <a:off x="1746" y="1642"/>
              <a:ext cx="696" cy="69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04800">
              <a:solidFill>
                <a:srgbClr val="000099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848226" y="3962401"/>
            <a:ext cx="2695575" cy="1256281"/>
            <a:chOff x="1789" y="691"/>
            <a:chExt cx="2178" cy="881"/>
          </a:xfrm>
        </p:grpSpPr>
        <p:sp>
          <p:nvSpPr>
            <p:cNvPr id="7175" name="AutoShape 13"/>
            <p:cNvSpPr>
              <a:spLocks noChangeArrowheads="1"/>
            </p:cNvSpPr>
            <p:nvPr/>
          </p:nvSpPr>
          <p:spPr bwMode="auto">
            <a:xfrm rot="10800000">
              <a:off x="1789" y="738"/>
              <a:ext cx="2178" cy="83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Gill Sans MT"/>
              </a:endParaRPr>
            </a:p>
          </p:txBody>
        </p:sp>
        <p:sp>
          <p:nvSpPr>
            <p:cNvPr id="7176" name="Text Box 14"/>
            <p:cNvSpPr txBox="1">
              <a:spLocks noChangeArrowheads="1"/>
            </p:cNvSpPr>
            <p:nvPr/>
          </p:nvSpPr>
          <p:spPr bwMode="auto">
            <a:xfrm>
              <a:off x="2129" y="691"/>
              <a:ext cx="1497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Grasp the Situation</a:t>
              </a:r>
            </a:p>
          </p:txBody>
        </p:sp>
      </p:grp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044888" y="5470526"/>
            <a:ext cx="2394513" cy="10064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Countermeasures implemented as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experiments</a:t>
            </a: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76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81112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It fosters effective and efficient dialogue within the organization.</a:t>
            </a:r>
            <a:br>
              <a:rPr lang="en-US" sz="2500" dirty="0">
                <a:latin typeface="Arial" pitchFamily="34" charset="0"/>
                <a:cs typeface="Arial" pitchFamily="34" charset="0"/>
              </a:rPr>
            </a:b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It supports the development of problem solvers </a:t>
            </a:r>
          </a:p>
          <a:p>
            <a:pPr eaLnBrk="1" hangingPunct="1">
              <a:lnSpc>
                <a:spcPct val="90000"/>
              </a:lnSpc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It assigns responsibility for problems or steps.</a:t>
            </a:r>
          </a:p>
          <a:p>
            <a:pPr eaLnBrk="1" hangingPunct="1">
              <a:lnSpc>
                <a:spcPct val="90000"/>
              </a:lnSpc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It exposes lack of agreement which can undermine plans.</a:t>
            </a:r>
          </a:p>
          <a:p>
            <a:pPr eaLnBrk="1" hangingPunct="1">
              <a:lnSpc>
                <a:spcPct val="90000"/>
              </a:lnSpc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It 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builds </a:t>
            </a:r>
            <a:r>
              <a:rPr lang="en-US" sz="2500" u="sng" dirty="0">
                <a:latin typeface="Arial" pitchFamily="34" charset="0"/>
                <a:cs typeface="Arial" pitchFamily="34" charset="0"/>
              </a:rPr>
              <a:t>consensus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and gives the authority to take action – 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pull-based authority</a:t>
            </a: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4610100" y="6248401"/>
            <a:ext cx="297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Gill Sans MT"/>
              </a:rPr>
              <a:t>Adapted from John Shook</a:t>
            </a:r>
          </a:p>
        </p:txBody>
      </p:sp>
      <p:sp>
        <p:nvSpPr>
          <p:cNvPr id="30724" name="Title 5"/>
          <p:cNvSpPr>
            <a:spLocks noGrp="1"/>
          </p:cNvSpPr>
          <p:nvPr>
            <p:ph type="title"/>
          </p:nvPr>
        </p:nvSpPr>
        <p:spPr>
          <a:xfrm>
            <a:off x="2133600" y="152400"/>
            <a:ext cx="7924800" cy="94456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A3 Benefits</a:t>
            </a:r>
          </a:p>
        </p:txBody>
      </p:sp>
    </p:spTree>
    <p:extLst>
      <p:ext uri="{BB962C8B-B14F-4D97-AF65-F5344CB8AC3E}">
        <p14:creationId xmlns:p14="http://schemas.microsoft.com/office/powerpoint/2010/main" val="4064709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906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It encourages PDCA (Plan, Do, Check, Act) </a:t>
            </a:r>
            <a:br>
              <a:rPr lang="en-US" sz="2500" dirty="0">
                <a:latin typeface="Arial" pitchFamily="34" charset="0"/>
                <a:cs typeface="Arial" pitchFamily="34" charset="0"/>
              </a:rPr>
            </a:br>
            <a:r>
              <a:rPr lang="en-US" sz="2500" dirty="0">
                <a:latin typeface="Arial" pitchFamily="34" charset="0"/>
                <a:cs typeface="Arial" pitchFamily="34" charset="0"/>
              </a:rPr>
              <a:t>– scientific problem solving. </a:t>
            </a:r>
          </a:p>
          <a:p>
            <a:pPr eaLnBrk="1" hangingPunct="1"/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It forces “5S for information.”</a:t>
            </a:r>
          </a:p>
          <a:p>
            <a:pPr eaLnBrk="1" hangingPunct="1"/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It clarifies the link (or lack) among problems, root causes, proposed changes.</a:t>
            </a:r>
          </a:p>
          <a:p>
            <a:pPr eaLnBrk="1" hangingPunct="1"/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It serves as an organizational learning tool.</a:t>
            </a:r>
          </a:p>
          <a:p>
            <a:pPr eaLnBrk="1" hangingPunct="1"/>
            <a:endParaRPr lang="en-US" sz="2500" i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It leads to effective countermeasures based on facts and data.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4572000" y="6248401"/>
            <a:ext cx="304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Gill Sans MT"/>
              </a:rPr>
              <a:t>Adapted from John Shook</a:t>
            </a:r>
          </a:p>
        </p:txBody>
      </p:sp>
      <p:sp>
        <p:nvSpPr>
          <p:cNvPr id="32772" name="Title 5"/>
          <p:cNvSpPr>
            <a:spLocks noGrp="1"/>
          </p:cNvSpPr>
          <p:nvPr>
            <p:ph type="title"/>
          </p:nvPr>
        </p:nvSpPr>
        <p:spPr>
          <a:xfrm>
            <a:off x="2133600" y="152400"/>
            <a:ext cx="7924800" cy="94456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A3 Benefits</a:t>
            </a:r>
          </a:p>
        </p:txBody>
      </p:sp>
    </p:spTree>
    <p:extLst>
      <p:ext uri="{BB962C8B-B14F-4D97-AF65-F5344CB8AC3E}">
        <p14:creationId xmlns:p14="http://schemas.microsoft.com/office/powerpoint/2010/main" val="2419397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1752600" y="381001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Gill Sans MT"/>
              </a:rPr>
              <a:t>Title: 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What we are talking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about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1752600" y="685800"/>
            <a:ext cx="42672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752600" y="1905000"/>
            <a:ext cx="4267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1752600" y="4572000"/>
            <a:ext cx="4267200" cy="19649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6096000" y="685800"/>
            <a:ext cx="4267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6096000" y="2743200"/>
            <a:ext cx="42672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6096000" y="4861810"/>
            <a:ext cx="4267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1752600" y="685800"/>
            <a:ext cx="1524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Background</a:t>
            </a: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1752600" y="19050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Current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State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1752600" y="3506450"/>
            <a:ext cx="13716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Aim/Goal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5" name="Text Box 14"/>
          <p:cNvSpPr txBox="1">
            <a:spLocks noChangeArrowheads="1"/>
          </p:cNvSpPr>
          <p:nvPr/>
        </p:nvSpPr>
        <p:spPr bwMode="auto">
          <a:xfrm>
            <a:off x="1752600" y="4572000"/>
            <a:ext cx="22098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Analysis of Problem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6" name="Text Box 15"/>
          <p:cNvSpPr txBox="1">
            <a:spLocks noChangeArrowheads="1"/>
          </p:cNvSpPr>
          <p:nvPr/>
        </p:nvSpPr>
        <p:spPr bwMode="auto">
          <a:xfrm>
            <a:off x="6096000" y="685800"/>
            <a:ext cx="38100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Recommendations/Proposed Changes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7" name="Text Box 16"/>
          <p:cNvSpPr txBox="1">
            <a:spLocks noChangeArrowheads="1"/>
          </p:cNvSpPr>
          <p:nvPr/>
        </p:nvSpPr>
        <p:spPr bwMode="auto">
          <a:xfrm>
            <a:off x="6096000" y="2744450"/>
            <a:ext cx="1524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Action items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6096000" y="4863060"/>
            <a:ext cx="25908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Measures and Follow-up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9" name="Text Box 18"/>
          <p:cNvSpPr txBox="1">
            <a:spLocks noChangeArrowheads="1"/>
          </p:cNvSpPr>
          <p:nvPr/>
        </p:nvSpPr>
        <p:spPr bwMode="auto">
          <a:xfrm>
            <a:off x="1752600" y="1033463"/>
            <a:ext cx="411480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Of all our problems, why this one?       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  <a:p>
            <a:pPr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Tell the </a:t>
            </a: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“ugly story”…</a:t>
            </a:r>
            <a:endParaRPr lang="en-US" sz="14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0" name="Text Box 19"/>
          <p:cNvSpPr txBox="1">
            <a:spLocks noChangeArrowheads="1"/>
          </p:cNvSpPr>
          <p:nvPr/>
        </p:nvSpPr>
        <p:spPr bwMode="auto">
          <a:xfrm>
            <a:off x="1752600" y="2286000"/>
            <a:ext cx="419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Where do we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stand? (Just the facts.)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Break Down the Problem.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Problem Statement 	  What specific problem? </a:t>
            </a:r>
            <a:endParaRPr lang="en-US" sz="16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1" name="Rectangle 20"/>
          <p:cNvSpPr>
            <a:spLocks noChangeArrowheads="1"/>
          </p:cNvSpPr>
          <p:nvPr/>
        </p:nvSpPr>
        <p:spPr bwMode="auto">
          <a:xfrm>
            <a:off x="1752600" y="3505200"/>
            <a:ext cx="426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2" name="Text Box 21"/>
          <p:cNvSpPr txBox="1">
            <a:spLocks noChangeArrowheads="1"/>
          </p:cNvSpPr>
          <p:nvPr/>
        </p:nvSpPr>
        <p:spPr bwMode="auto">
          <a:xfrm>
            <a:off x="1752600" y="39624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What is the specific change we want to </a:t>
            </a: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accomplish? By when? What are the measures?</a:t>
            </a:r>
            <a:endParaRPr lang="en-US" sz="14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3" name="Text Box 22"/>
          <p:cNvSpPr txBox="1">
            <a:spLocks noChangeArrowheads="1"/>
          </p:cNvSpPr>
          <p:nvPr/>
        </p:nvSpPr>
        <p:spPr bwMode="auto">
          <a:xfrm>
            <a:off x="1752600" y="4953000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are the root causes, requirements, constraints?</a:t>
            </a:r>
          </a:p>
        </p:txBody>
      </p:sp>
      <p:sp>
        <p:nvSpPr>
          <p:cNvPr id="28694" name="Text Box 23"/>
          <p:cNvSpPr txBox="1">
            <a:spLocks noChangeArrowheads="1"/>
          </p:cNvSpPr>
          <p:nvPr/>
        </p:nvSpPr>
        <p:spPr bwMode="auto">
          <a:xfrm>
            <a:off x="6096000" y="1143001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are your proposed countermeasures, strategies, alternatives? 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How much does each cost?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activities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are required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, Who, When?</a:t>
            </a:r>
          </a:p>
        </p:txBody>
      </p:sp>
      <p:sp>
        <p:nvSpPr>
          <p:cNvPr id="28696" name="Text Box 25"/>
          <p:cNvSpPr txBox="1">
            <a:spLocks noChangeArrowheads="1"/>
          </p:cNvSpPr>
          <p:nvPr/>
        </p:nvSpPr>
        <p:spPr bwMode="auto">
          <a:xfrm>
            <a:off x="6096000" y="5257800"/>
            <a:ext cx="396240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are the outcomes?</a:t>
            </a: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Is this a new standard?  How do we spread it?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issues remain?</a:t>
            </a: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How do we honor success?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8" name="Text Box 27"/>
          <p:cNvSpPr txBox="1">
            <a:spLocks noChangeArrowheads="1"/>
          </p:cNvSpPr>
          <p:nvPr/>
        </p:nvSpPr>
        <p:spPr bwMode="auto">
          <a:xfrm>
            <a:off x="6019801" y="152400"/>
            <a:ext cx="4459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Gill Sans MT"/>
              </a:rPr>
              <a:t>		Date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:         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Owner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latin typeface="Gill Sans MT"/>
              </a:rPr>
              <a:t>			Sponsor:</a:t>
            </a:r>
            <a:endParaRPr lang="en-US" sz="14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752600" y="2986791"/>
            <a:ext cx="1905000" cy="44291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1609726" y="4086225"/>
            <a:ext cx="8886825" cy="2552700"/>
          </a:xfrm>
          <a:custGeom>
            <a:avLst/>
            <a:gdLst>
              <a:gd name="connsiteX0" fmla="*/ 8753475 w 8886825"/>
              <a:gd name="connsiteY0" fmla="*/ 2124075 h 2552700"/>
              <a:gd name="connsiteX1" fmla="*/ 8886825 w 8886825"/>
              <a:gd name="connsiteY1" fmla="*/ 2124075 h 2552700"/>
              <a:gd name="connsiteX2" fmla="*/ 8886825 w 8886825"/>
              <a:gd name="connsiteY2" fmla="*/ 2543175 h 2552700"/>
              <a:gd name="connsiteX3" fmla="*/ 57150 w 8886825"/>
              <a:gd name="connsiteY3" fmla="*/ 2552700 h 2552700"/>
              <a:gd name="connsiteX4" fmla="*/ 0 w 8886825"/>
              <a:gd name="connsiteY4" fmla="*/ 2552700 h 2552700"/>
              <a:gd name="connsiteX5" fmla="*/ 0 w 8886825"/>
              <a:gd name="connsiteY5" fmla="*/ 0 h 2552700"/>
              <a:gd name="connsiteX6" fmla="*/ 0 w 8886825"/>
              <a:gd name="connsiteY6" fmla="*/ 0 h 2552700"/>
              <a:gd name="connsiteX7" fmla="*/ 0 w 8886825"/>
              <a:gd name="connsiteY7" fmla="*/ 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86825" h="2552700">
                <a:moveTo>
                  <a:pt x="8753475" y="2124075"/>
                </a:moveTo>
                <a:lnTo>
                  <a:pt x="8886825" y="2124075"/>
                </a:lnTo>
                <a:lnTo>
                  <a:pt x="8886825" y="2543175"/>
                </a:lnTo>
                <a:lnTo>
                  <a:pt x="57150" y="2552700"/>
                </a:lnTo>
                <a:lnTo>
                  <a:pt x="0" y="255270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Gill Sans M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604963" y="4014785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76400" y="6611780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Gill Sans MT"/>
              </a:rPr>
              <a:t>Performance Improvement – Last updated 7/20/11</a:t>
            </a:r>
            <a:endParaRPr lang="en-US" sz="10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1738861" y="57178"/>
            <a:ext cx="43124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Gill Sans MT"/>
              </a:rPr>
              <a:t>A3  - A Template For Structured Problem </a:t>
            </a:r>
            <a:r>
              <a:rPr lang="en-US" i="1" dirty="0">
                <a:solidFill>
                  <a:srgbClr val="FF0000"/>
                </a:solidFill>
                <a:latin typeface="Gill Sans MT"/>
              </a:rPr>
              <a:t>Solving</a:t>
            </a:r>
            <a:endParaRPr lang="en-US" dirty="0">
              <a:solidFill>
                <a:srgbClr val="FF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269927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2"/>
          <p:cNvSpPr txBox="1">
            <a:spLocks noChangeArrowheads="1"/>
          </p:cNvSpPr>
          <p:nvPr/>
        </p:nvSpPr>
        <p:spPr bwMode="auto">
          <a:xfrm>
            <a:off x="1752600" y="381001"/>
            <a:ext cx="5867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  <a:latin typeface="Gill Sans MT"/>
              </a:rPr>
              <a:t>Name of Patient: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1752600" y="685800"/>
            <a:ext cx="4114800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1752600" y="3657600"/>
            <a:ext cx="41148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868" name="Rectangle 6"/>
          <p:cNvSpPr>
            <a:spLocks noChangeArrowheads="1"/>
          </p:cNvSpPr>
          <p:nvPr/>
        </p:nvSpPr>
        <p:spPr bwMode="auto">
          <a:xfrm>
            <a:off x="6248400" y="685800"/>
            <a:ext cx="41148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869" name="Rectangle 7"/>
          <p:cNvSpPr>
            <a:spLocks noChangeArrowheads="1"/>
          </p:cNvSpPr>
          <p:nvPr/>
        </p:nvSpPr>
        <p:spPr bwMode="auto">
          <a:xfrm>
            <a:off x="6248400" y="2438400"/>
            <a:ext cx="41148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870" name="Rectangle 8"/>
          <p:cNvSpPr>
            <a:spLocks noChangeArrowheads="1"/>
          </p:cNvSpPr>
          <p:nvPr/>
        </p:nvSpPr>
        <p:spPr bwMode="auto">
          <a:xfrm>
            <a:off x="6248400" y="5257800"/>
            <a:ext cx="41148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1752600" y="685800"/>
            <a:ext cx="1981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Gill Sans MT"/>
              </a:rPr>
              <a:t>History</a:t>
            </a:r>
          </a:p>
        </p:txBody>
      </p:sp>
      <p:sp>
        <p:nvSpPr>
          <p:cNvPr id="36874" name="Text Box 14"/>
          <p:cNvSpPr txBox="1">
            <a:spLocks noChangeArrowheads="1"/>
          </p:cNvSpPr>
          <p:nvPr/>
        </p:nvSpPr>
        <p:spPr bwMode="auto">
          <a:xfrm>
            <a:off x="1752600" y="3657600"/>
            <a:ext cx="18288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Gill Sans MT"/>
              </a:rPr>
              <a:t>Physical Exam</a:t>
            </a:r>
          </a:p>
        </p:txBody>
      </p:sp>
      <p:sp>
        <p:nvSpPr>
          <p:cNvPr id="36875" name="Text Box 15"/>
          <p:cNvSpPr txBox="1">
            <a:spLocks noChangeArrowheads="1"/>
          </p:cNvSpPr>
          <p:nvPr/>
        </p:nvSpPr>
        <p:spPr bwMode="auto">
          <a:xfrm>
            <a:off x="6248400" y="685800"/>
            <a:ext cx="3657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Gill Sans MT"/>
              </a:rPr>
              <a:t>Impression - Diagnoses</a:t>
            </a:r>
          </a:p>
        </p:txBody>
      </p:sp>
      <p:sp>
        <p:nvSpPr>
          <p:cNvPr id="36876" name="Text Box 16"/>
          <p:cNvSpPr txBox="1">
            <a:spLocks noChangeArrowheads="1"/>
          </p:cNvSpPr>
          <p:nvPr/>
        </p:nvSpPr>
        <p:spPr bwMode="auto">
          <a:xfrm>
            <a:off x="6248400" y="2438400"/>
            <a:ext cx="2057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Gill Sans MT"/>
              </a:rPr>
              <a:t>Plans</a:t>
            </a:r>
          </a:p>
        </p:txBody>
      </p:sp>
      <p:sp>
        <p:nvSpPr>
          <p:cNvPr id="36877" name="Text Box 17"/>
          <p:cNvSpPr txBox="1">
            <a:spLocks noChangeArrowheads="1"/>
          </p:cNvSpPr>
          <p:nvPr/>
        </p:nvSpPr>
        <p:spPr bwMode="auto">
          <a:xfrm>
            <a:off x="6248400" y="5257800"/>
            <a:ext cx="213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Gill Sans MT"/>
              </a:rPr>
              <a:t>Follow - up</a:t>
            </a:r>
          </a:p>
        </p:txBody>
      </p:sp>
      <p:sp>
        <p:nvSpPr>
          <p:cNvPr id="36878" name="Text Box 27"/>
          <p:cNvSpPr txBox="1">
            <a:spLocks noChangeArrowheads="1"/>
          </p:cNvSpPr>
          <p:nvPr/>
        </p:nvSpPr>
        <p:spPr bwMode="auto">
          <a:xfrm>
            <a:off x="6172201" y="392114"/>
            <a:ext cx="18226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Gill Sans MT"/>
              </a:rPr>
              <a:t>Date:            Clinician:</a:t>
            </a:r>
          </a:p>
        </p:txBody>
      </p:sp>
      <p:sp>
        <p:nvSpPr>
          <p:cNvPr id="36879" name="Text Box 28"/>
          <p:cNvSpPr txBox="1">
            <a:spLocks noChangeArrowheads="1"/>
          </p:cNvSpPr>
          <p:nvPr/>
        </p:nvSpPr>
        <p:spPr bwMode="auto">
          <a:xfrm>
            <a:off x="3662364" y="163513"/>
            <a:ext cx="172438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  <a:latin typeface="Gill Sans MT"/>
              </a:rPr>
              <a:t>New Patient H&amp;P</a:t>
            </a:r>
            <a:endParaRPr lang="en-US">
              <a:solidFill>
                <a:srgbClr val="FF0000"/>
              </a:solidFill>
              <a:latin typeface="Gill Sans MT"/>
            </a:endParaRPr>
          </a:p>
        </p:txBody>
      </p:sp>
      <p:sp>
        <p:nvSpPr>
          <p:cNvPr id="36880" name="Rectangle 28"/>
          <p:cNvSpPr>
            <a:spLocks noChangeArrowheads="1"/>
          </p:cNvSpPr>
          <p:nvPr/>
        </p:nvSpPr>
        <p:spPr bwMode="auto">
          <a:xfrm>
            <a:off x="1828800" y="1066801"/>
            <a:ext cx="36464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Chief Complaint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History of Present Illness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Past Medical &amp; Surgical History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Medications and Allergies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Family and Social History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Review of Systems</a:t>
            </a:r>
          </a:p>
        </p:txBody>
      </p:sp>
      <p:sp>
        <p:nvSpPr>
          <p:cNvPr id="36881" name="Rectangle 29"/>
          <p:cNvSpPr>
            <a:spLocks noChangeArrowheads="1"/>
          </p:cNvSpPr>
          <p:nvPr/>
        </p:nvSpPr>
        <p:spPr bwMode="auto">
          <a:xfrm>
            <a:off x="1752601" y="4030663"/>
            <a:ext cx="2766719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General Appearance, Vital Signs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HEENT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Heart &amp; Lungs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Abdomen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Extremities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Neuro</a:t>
            </a:r>
          </a:p>
        </p:txBody>
      </p:sp>
      <p:sp>
        <p:nvSpPr>
          <p:cNvPr id="36882" name="Rectangle 30"/>
          <p:cNvSpPr>
            <a:spLocks noChangeArrowheads="1"/>
          </p:cNvSpPr>
          <p:nvPr/>
        </p:nvSpPr>
        <p:spPr bwMode="auto">
          <a:xfrm>
            <a:off x="6259514" y="1143001"/>
            <a:ext cx="36464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1. 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2. 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3. </a:t>
            </a:r>
          </a:p>
        </p:txBody>
      </p:sp>
      <p:sp>
        <p:nvSpPr>
          <p:cNvPr id="36883" name="Rectangle 32"/>
          <p:cNvSpPr>
            <a:spLocks noChangeArrowheads="1"/>
          </p:cNvSpPr>
          <p:nvPr/>
        </p:nvSpPr>
        <p:spPr bwMode="auto">
          <a:xfrm>
            <a:off x="6259514" y="2811463"/>
            <a:ext cx="36464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Diagnostic: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1, 2, 3, </a:t>
            </a:r>
          </a:p>
          <a:p>
            <a:pPr>
              <a:spcBef>
                <a:spcPct val="50000"/>
              </a:spcBef>
            </a:pPr>
            <a:endParaRPr lang="en-US" sz="1600">
              <a:solidFill>
                <a:srgbClr val="000000"/>
              </a:solidFill>
              <a:latin typeface="Gill Sans MT"/>
            </a:endParaRP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Treatment: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1, 2, 3, </a:t>
            </a:r>
          </a:p>
        </p:txBody>
      </p:sp>
      <p:sp>
        <p:nvSpPr>
          <p:cNvPr id="36884" name="Rectangle 33"/>
          <p:cNvSpPr>
            <a:spLocks noChangeArrowheads="1"/>
          </p:cNvSpPr>
          <p:nvPr/>
        </p:nvSpPr>
        <p:spPr bwMode="auto">
          <a:xfrm>
            <a:off x="6259514" y="5707064"/>
            <a:ext cx="36464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Monitor x, y, z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Gill Sans MT"/>
              </a:rPr>
              <a:t>Return visit: </a:t>
            </a:r>
          </a:p>
        </p:txBody>
      </p:sp>
    </p:spTree>
    <p:extLst>
      <p:ext uri="{BB962C8B-B14F-4D97-AF65-F5344CB8AC3E}">
        <p14:creationId xmlns:p14="http://schemas.microsoft.com/office/powerpoint/2010/main" val="3844301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52400"/>
            <a:ext cx="5715000" cy="9445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A3 Outline (Boxes)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904103"/>
            <a:ext cx="8610600" cy="5486400"/>
          </a:xfrm>
          <a:solidFill>
            <a:schemeClr val="bg1"/>
          </a:solidFill>
        </p:spPr>
        <p:txBody>
          <a:bodyPr/>
          <a:lstStyle/>
          <a:p>
            <a:pPr marL="609600" indent="-60960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Create about five to seven boxes, combining the appropriate items to make your story as simple and clear as possible. 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buNone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Title (theme), owner, draft date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Background 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Current </a:t>
            </a: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tate 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Goal or target 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Investigation of facts, analysis, root cause analysis 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Recommendations, countermeasures, proposed changes, strategies, alternatives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Action Plan – who, what, when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Verification of countermeasures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Review/Critique </a:t>
            </a:r>
          </a:p>
          <a:p>
            <a:pPr marL="990600" lvl="1" indent="-592138">
              <a:buFontTx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Possible next steps, further action, follow up 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990600" lvl="1" indent="-533400">
              <a:buNone/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572000" y="6248401"/>
            <a:ext cx="304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Gill Sans MT"/>
              </a:rPr>
              <a:t>Adapted from John Shook</a:t>
            </a:r>
          </a:p>
        </p:txBody>
      </p:sp>
    </p:spTree>
    <p:extLst>
      <p:ext uri="{BB962C8B-B14F-4D97-AF65-F5344CB8AC3E}">
        <p14:creationId xmlns:p14="http://schemas.microsoft.com/office/powerpoint/2010/main" val="2540058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Terry </a:t>
            </a:r>
            <a:r>
              <a:rPr lang="en-US" dirty="0" err="1" smtClean="0"/>
              <a:t>Platchek</a:t>
            </a:r>
            <a:r>
              <a:rPr lang="en-US" dirty="0" smtClean="0"/>
              <a:t>, 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Nothing to disclose</a:t>
            </a: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of off-label drug use: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applicable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87802" y="573519"/>
            <a:ext cx="292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 Annual Meeting</a:t>
            </a:r>
            <a:b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Statement</a:t>
            </a:r>
          </a:p>
        </p:txBody>
      </p:sp>
    </p:spTree>
    <p:extLst>
      <p:ext uri="{BB962C8B-B14F-4D97-AF65-F5344CB8AC3E}">
        <p14:creationId xmlns:p14="http://schemas.microsoft.com/office/powerpoint/2010/main" val="3923060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Which Tool Could Be Used …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46903"/>
            <a:ext cx="8763000" cy="51816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				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BACKGROUND			Graph			Sketch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CURRENT STATE			Tally-sheet		Histogram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INVESTIGATION			Pareto Diagram		Graph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					Scatter Diagram		Sketch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					Control Chart		Current </a:t>
            </a:r>
            <a:r>
              <a:rPr lang="en-US" sz="1600" u="sng" dirty="0">
                <a:latin typeface="Arial" pitchFamily="34" charset="0"/>
                <a:cs typeface="Arial" pitchFamily="34" charset="0"/>
              </a:rPr>
              <a:t>State Map	</a:t>
            </a:r>
            <a:endParaRPr lang="en-US" sz="1600" u="sng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GOALS, OUTCOMES		Chart			</a:t>
            </a:r>
            <a:r>
              <a:rPr lang="en-US" sz="1600" u="sng" dirty="0">
                <a:latin typeface="Arial" pitchFamily="34" charset="0"/>
                <a:cs typeface="Arial" pitchFamily="34" charset="0"/>
              </a:rPr>
              <a:t>Sketch		</a:t>
            </a:r>
            <a:r>
              <a:rPr lang="en-US" sz="1600" u="sng" dirty="0">
                <a:latin typeface="Arial" pitchFamily="34" charset="0"/>
                <a:cs typeface="Arial" pitchFamily="34" charset="0"/>
              </a:rPr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ANALYSIS			Cause-and-Effect Fishbone	Control Chart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					Relation Diagram		Histogram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					Tree Diagram		Graph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					Pareto Diagram		Sketch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					Scatter Diagram		5 Why’s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COUNTERMEASURES		Graph			Chart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					Sketch			Future </a:t>
            </a:r>
            <a:r>
              <a:rPr lang="en-US" sz="1600" u="sng" dirty="0">
                <a:latin typeface="Arial" pitchFamily="34" charset="0"/>
                <a:cs typeface="Arial" pitchFamily="34" charset="0"/>
              </a:rPr>
              <a:t>State Map	</a:t>
            </a:r>
            <a:endParaRPr lang="en-US" sz="1600" u="sng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ACTION ITEMS			Chart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			Gantt Chart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MEASURES			Histogram		Pareto Diagram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					Scatter Diagram		Chart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FOLLOW-UP			Sketch			Chart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u="sng" dirty="0">
                <a:latin typeface="Arial" pitchFamily="34" charset="0"/>
                <a:cs typeface="Arial" pitchFamily="34" charset="0"/>
              </a:rPr>
              <a:t>CHECK/REVIEW					</a:t>
            </a:r>
            <a:r>
              <a:rPr lang="en-US" sz="1600" u="sng" dirty="0">
                <a:latin typeface="Arial" pitchFamily="34" charset="0"/>
                <a:cs typeface="Arial" pitchFamily="34" charset="0"/>
              </a:rPr>
              <a:t>			</a:t>
            </a:r>
            <a:endParaRPr lang="en-US" sz="1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752600" y="685800"/>
            <a:ext cx="86868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Each item (box) should contain a </a:t>
            </a:r>
            <a:r>
              <a:rPr lang="en-US" sz="20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graph, chart, or sketch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 words only when a </a:t>
            </a:r>
            <a:r>
              <a:rPr lang="en-US" sz="20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graph, chart, or sketch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cannot show the details of the contents, or it is impossible to explain the contents with them.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4800600" y="6430964"/>
            <a:ext cx="2590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Gill Sans MT"/>
              </a:rPr>
              <a:t>Adapted from John Shook</a:t>
            </a:r>
          </a:p>
        </p:txBody>
      </p:sp>
    </p:spTree>
    <p:extLst>
      <p:ext uri="{BB962C8B-B14F-4D97-AF65-F5344CB8AC3E}">
        <p14:creationId xmlns:p14="http://schemas.microsoft.com/office/powerpoint/2010/main" val="3520395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784351" y="4148138"/>
            <a:ext cx="4314825" cy="757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Goal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our target?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our measures?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1784351" y="5029201"/>
            <a:ext cx="431482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Analysis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(are) the root cause(s) of the problem?  How do we know this?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requirements, constraints and alternatives need to be considered?</a:t>
            </a:r>
          </a:p>
        </p:txBody>
      </p:sp>
      <p:sp>
        <p:nvSpPr>
          <p:cNvPr id="20485" name="Text Box 12"/>
          <p:cNvSpPr txBox="1">
            <a:spLocks noChangeArrowheads="1"/>
          </p:cNvSpPr>
          <p:nvPr/>
        </p:nvSpPr>
        <p:spPr bwMode="auto">
          <a:xfrm>
            <a:off x="6307138" y="3657601"/>
            <a:ext cx="417195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and Follow Up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check to see if we are getting the desired results?  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will we use?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remaining issues must we address?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standardize and share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6329262" y="5807075"/>
            <a:ext cx="12442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4"/>
          <p:cNvSpPr>
            <a:spLocks noGrp="1" noChangeArrowheads="1"/>
          </p:cNvSpPr>
          <p:nvPr>
            <p:ph type="title"/>
          </p:nvPr>
        </p:nvSpPr>
        <p:spPr>
          <a:xfrm>
            <a:off x="1813847" y="85726"/>
            <a:ext cx="8229600" cy="6762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Typical A3 Layout</a:t>
            </a:r>
          </a:p>
        </p:txBody>
      </p:sp>
      <p:sp>
        <p:nvSpPr>
          <p:cNvPr id="20490" name="Text Box 5"/>
          <p:cNvSpPr txBox="1">
            <a:spLocks noChangeArrowheads="1"/>
          </p:cNvSpPr>
          <p:nvPr/>
        </p:nvSpPr>
        <p:spPr bwMode="auto">
          <a:xfrm>
            <a:off x="1784350" y="771526"/>
            <a:ext cx="43116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this A3 is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about?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784351" y="1447800"/>
            <a:ext cx="4314825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is this important?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the history/context for this story?</a:t>
            </a:r>
          </a:p>
        </p:txBody>
      </p:sp>
      <p:sp>
        <p:nvSpPr>
          <p:cNvPr id="20492" name="Text Box 7"/>
          <p:cNvSpPr txBox="1">
            <a:spLocks noChangeArrowheads="1"/>
          </p:cNvSpPr>
          <p:nvPr/>
        </p:nvSpPr>
        <p:spPr bwMode="auto">
          <a:xfrm>
            <a:off x="1781176" y="2362201"/>
            <a:ext cx="4314825" cy="16435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State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our current performance versus the standard?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doe the current state look like?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the biggest gaps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Problem statement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6307138" y="771525"/>
            <a:ext cx="421481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Recommendations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are the countermeasures being proposed and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(how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they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impact the root cause)?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these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countermeasures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vs.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does the future state look like?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6307138" y="2521804"/>
            <a:ext cx="418941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Items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plan complete with Who, What, When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6281739" y="274638"/>
            <a:ext cx="3651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Date, </a:t>
            </a:r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Owner,  Sponsor(s), Team</a:t>
            </a:r>
            <a:endParaRPr lang="en-US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644752" y="4114801"/>
            <a:ext cx="8899423" cy="24860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" name="Rectangle 16"/>
          <p:cNvSpPr txBox="1">
            <a:spLocks noChangeArrowheads="1"/>
          </p:cNvSpPr>
          <p:nvPr/>
        </p:nvSpPr>
        <p:spPr bwMode="auto">
          <a:xfrm>
            <a:off x="1981200" y="4667251"/>
            <a:ext cx="82296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Have you clearly stated the problem (not a solution)?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its importance to the organization clear? Aligned to the organization’s purpose?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Have you created understanding of the current situation? Did you go see for yourself?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6229351" y="695324"/>
            <a:ext cx="4314825" cy="3565526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1971676" y="4095751"/>
            <a:ext cx="7648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Grasping the Situation</a:t>
            </a:r>
          </a:p>
        </p:txBody>
      </p:sp>
    </p:spTree>
    <p:extLst>
      <p:ext uri="{BB962C8B-B14F-4D97-AF65-F5344CB8AC3E}">
        <p14:creationId xmlns:p14="http://schemas.microsoft.com/office/powerpoint/2010/main" val="28859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703388" y="4243209"/>
            <a:ext cx="4314825" cy="757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Goal/Aim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our target?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our measures?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1703388" y="5124272"/>
            <a:ext cx="431482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Analysis of Problem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(are) the root cause(s) of the problem?  How do we know this?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requirements, constraints and alternatives need to be considered?</a:t>
            </a:r>
          </a:p>
        </p:txBody>
      </p:sp>
      <p:sp>
        <p:nvSpPr>
          <p:cNvPr id="20485" name="Text Box 12"/>
          <p:cNvSpPr txBox="1">
            <a:spLocks noChangeArrowheads="1"/>
          </p:cNvSpPr>
          <p:nvPr/>
        </p:nvSpPr>
        <p:spPr bwMode="auto">
          <a:xfrm>
            <a:off x="6226175" y="3752672"/>
            <a:ext cx="417195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and Follow Up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check to see if we are getting the desired results?  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will we use?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remaining issues must we address?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standardize and share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6248299" y="5902146"/>
            <a:ext cx="12442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4"/>
          <p:cNvSpPr>
            <a:spLocks noGrp="1" noChangeArrowheads="1"/>
          </p:cNvSpPr>
          <p:nvPr>
            <p:ph type="title"/>
          </p:nvPr>
        </p:nvSpPr>
        <p:spPr>
          <a:xfrm>
            <a:off x="1813847" y="85726"/>
            <a:ext cx="8229600" cy="6762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Typical A3 Layout</a:t>
            </a:r>
          </a:p>
        </p:txBody>
      </p:sp>
      <p:sp>
        <p:nvSpPr>
          <p:cNvPr id="20490" name="Text Box 5"/>
          <p:cNvSpPr txBox="1">
            <a:spLocks noChangeArrowheads="1"/>
          </p:cNvSpPr>
          <p:nvPr/>
        </p:nvSpPr>
        <p:spPr bwMode="auto">
          <a:xfrm>
            <a:off x="1703387" y="866597"/>
            <a:ext cx="43116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this A3 is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about?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703388" y="1542871"/>
            <a:ext cx="4314825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is this important?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the history/context for this story?</a:t>
            </a:r>
          </a:p>
        </p:txBody>
      </p:sp>
      <p:sp>
        <p:nvSpPr>
          <p:cNvPr id="20492" name="Text Box 7"/>
          <p:cNvSpPr txBox="1">
            <a:spLocks noChangeArrowheads="1"/>
          </p:cNvSpPr>
          <p:nvPr/>
        </p:nvSpPr>
        <p:spPr bwMode="auto">
          <a:xfrm>
            <a:off x="1700213" y="2457272"/>
            <a:ext cx="4314825" cy="16435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State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our current performance versus the standard?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doe the current state look like?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the biggest gaps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Problem statement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6226175" y="866596"/>
            <a:ext cx="421481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Recommendations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are the countermeasures being proposed and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(how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they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impact the root cause)?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these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countermeasures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vs.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does the future state look like?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6226175" y="2616875"/>
            <a:ext cx="418941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Items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plan complete with Who, What, When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6281739" y="274638"/>
            <a:ext cx="3651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Date, </a:t>
            </a:r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Owner,  Sponsor(s), Team</a:t>
            </a:r>
            <a:endParaRPr lang="en-US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6161087" y="809446"/>
            <a:ext cx="4349750" cy="551515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6091237" y="1066621"/>
            <a:ext cx="4267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Goal/Aim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Do you have a clearly defined and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measureable performance gap?</a:t>
            </a:r>
          </a:p>
          <a:p>
            <a:pPr marL="176213" indent="-176213">
              <a:spcBef>
                <a:spcPct val="50000"/>
              </a:spcBef>
              <a:buFont typeface="Arial" pitchFamily="34" charset="0"/>
              <a:buChar char="•"/>
              <a:tabLst>
                <a:tab pos="176213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measures will you use?</a:t>
            </a: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Analysis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Root Causes</a:t>
            </a:r>
            <a:endParaRPr lang="en-U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Have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you asked “why” enough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times to get to root cause(s)?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What scientific analysis methods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have you used?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Will the rigor of the analysis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satisfy others?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1676401" y="809446"/>
            <a:ext cx="4491037" cy="3291352"/>
          </a:xfrm>
          <a:prstGeom prst="rect">
            <a:avLst/>
          </a:prstGeom>
          <a:solidFill>
            <a:schemeClr val="bg1">
              <a:lumMod val="75000"/>
              <a:alpha val="79999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9940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784351" y="4148138"/>
            <a:ext cx="4314825" cy="757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Goal/Aim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our target?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our measures?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1784351" y="5029201"/>
            <a:ext cx="431482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Analysis of Problem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(are) the root cause(s) of the problem?  How do we know this?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requirements, constraints and alternatives need to be considered?</a:t>
            </a:r>
          </a:p>
        </p:txBody>
      </p:sp>
      <p:sp>
        <p:nvSpPr>
          <p:cNvPr id="20485" name="Text Box 12"/>
          <p:cNvSpPr txBox="1">
            <a:spLocks noChangeArrowheads="1"/>
          </p:cNvSpPr>
          <p:nvPr/>
        </p:nvSpPr>
        <p:spPr bwMode="auto">
          <a:xfrm>
            <a:off x="6307138" y="3657601"/>
            <a:ext cx="417195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and Follow Up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check to see if we are getting the desired results?  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will we use?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remaining issues must we address?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standardize and share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6329262" y="5807075"/>
            <a:ext cx="12442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4"/>
          <p:cNvSpPr>
            <a:spLocks noGrp="1" noChangeArrowheads="1"/>
          </p:cNvSpPr>
          <p:nvPr>
            <p:ph type="title"/>
          </p:nvPr>
        </p:nvSpPr>
        <p:spPr>
          <a:xfrm>
            <a:off x="1813847" y="85726"/>
            <a:ext cx="8229600" cy="6762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Typical A3 Layout</a:t>
            </a:r>
          </a:p>
        </p:txBody>
      </p:sp>
      <p:sp>
        <p:nvSpPr>
          <p:cNvPr id="20490" name="Text Box 5"/>
          <p:cNvSpPr txBox="1">
            <a:spLocks noChangeArrowheads="1"/>
          </p:cNvSpPr>
          <p:nvPr/>
        </p:nvSpPr>
        <p:spPr bwMode="auto">
          <a:xfrm>
            <a:off x="1784350" y="771526"/>
            <a:ext cx="43116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this A3 is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about?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784351" y="1447800"/>
            <a:ext cx="4314825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is this important?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the history/context for this story?</a:t>
            </a:r>
          </a:p>
        </p:txBody>
      </p:sp>
      <p:sp>
        <p:nvSpPr>
          <p:cNvPr id="20492" name="Text Box 7"/>
          <p:cNvSpPr txBox="1">
            <a:spLocks noChangeArrowheads="1"/>
          </p:cNvSpPr>
          <p:nvPr/>
        </p:nvSpPr>
        <p:spPr bwMode="auto">
          <a:xfrm>
            <a:off x="1781176" y="2362201"/>
            <a:ext cx="4314825" cy="16435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State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our current performance versus the standard?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doe the current state look like?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the biggest gaps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Problem statement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6307138" y="771525"/>
            <a:ext cx="421481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Recommendations/Proposed Changes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are the countermeasures being proposed and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(how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they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impact the root cause)?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these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countermeasures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vs.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does the future state look like?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6307138" y="2521804"/>
            <a:ext cx="418941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Items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plan complete with Who, What, When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6281739" y="274638"/>
            <a:ext cx="3651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Date, </a:t>
            </a:r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Owner,  Sponsor(s), Team</a:t>
            </a:r>
            <a:endParaRPr lang="en-US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200775" y="2521804"/>
            <a:ext cx="4381500" cy="3964721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200775" y="2728913"/>
            <a:ext cx="42672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Robust Countermeasures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Have you generated multiple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countermeasures?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Have you used a good analytical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method for deciding between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them?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Are the countermeasures you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have chosen clearly linked to the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root cause(s)?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695451" y="714375"/>
            <a:ext cx="4505325" cy="5772150"/>
          </a:xfrm>
          <a:prstGeom prst="rect">
            <a:avLst/>
          </a:prstGeom>
          <a:solidFill>
            <a:srgbClr val="DDDDDD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303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784351" y="4148138"/>
            <a:ext cx="4314825" cy="757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Goal/Aim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our target?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our measures?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1784351" y="5029201"/>
            <a:ext cx="431482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Analysis of Problem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(are) the root cause(s) of the problem?  How do we know this?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requirements, constraints and alternatives need to be considered?</a:t>
            </a:r>
          </a:p>
        </p:txBody>
      </p:sp>
      <p:sp>
        <p:nvSpPr>
          <p:cNvPr id="20485" name="Text Box 12"/>
          <p:cNvSpPr txBox="1">
            <a:spLocks noChangeArrowheads="1"/>
          </p:cNvSpPr>
          <p:nvPr/>
        </p:nvSpPr>
        <p:spPr bwMode="auto">
          <a:xfrm>
            <a:off x="6307138" y="3657601"/>
            <a:ext cx="417195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and Follow Up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check to see if we are getting the desired results?  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will we use?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remaining issues must we address?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standardize and share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6329262" y="5807075"/>
            <a:ext cx="12442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4"/>
          <p:cNvSpPr>
            <a:spLocks noGrp="1" noChangeArrowheads="1"/>
          </p:cNvSpPr>
          <p:nvPr>
            <p:ph type="title"/>
          </p:nvPr>
        </p:nvSpPr>
        <p:spPr>
          <a:xfrm>
            <a:off x="1813847" y="85726"/>
            <a:ext cx="8229600" cy="6762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Typical A3 Layout</a:t>
            </a:r>
          </a:p>
        </p:txBody>
      </p:sp>
      <p:sp>
        <p:nvSpPr>
          <p:cNvPr id="20490" name="Text Box 5"/>
          <p:cNvSpPr txBox="1">
            <a:spLocks noChangeArrowheads="1"/>
          </p:cNvSpPr>
          <p:nvPr/>
        </p:nvSpPr>
        <p:spPr bwMode="auto">
          <a:xfrm>
            <a:off x="1784350" y="771526"/>
            <a:ext cx="43116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this A3 is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about?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784351" y="1447800"/>
            <a:ext cx="4314825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is this important?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the history/context for this story?</a:t>
            </a:r>
          </a:p>
        </p:txBody>
      </p:sp>
      <p:sp>
        <p:nvSpPr>
          <p:cNvPr id="20492" name="Text Box 7"/>
          <p:cNvSpPr txBox="1">
            <a:spLocks noChangeArrowheads="1"/>
          </p:cNvSpPr>
          <p:nvPr/>
        </p:nvSpPr>
        <p:spPr bwMode="auto">
          <a:xfrm>
            <a:off x="1781176" y="2362201"/>
            <a:ext cx="4314825" cy="16435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State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our current performance versus the standard?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doe the current state look like?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the biggest gaps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Problem statement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6307138" y="771525"/>
            <a:ext cx="421481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Recommendations/Proposed Changes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are the countermeasures being proposed and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(how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they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impact the root cause)?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these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countermeasures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vs.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does the future state look like?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6326188" y="2674204"/>
            <a:ext cx="418941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Items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plan complete with Who, What, When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6281739" y="274638"/>
            <a:ext cx="3651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Date, </a:t>
            </a:r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Owner,  Sponsor(s), Team</a:t>
            </a:r>
            <a:endParaRPr lang="en-US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200776" y="3643314"/>
            <a:ext cx="4386263" cy="281463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200775" y="3757613"/>
            <a:ext cx="4281488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items</a:t>
            </a:r>
            <a:endParaRPr lang="en-U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Are there clear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deliverables?</a:t>
            </a: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Does everyone understand</a:t>
            </a:r>
            <a:b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implementation plan?</a:t>
            </a:r>
          </a:p>
          <a:p>
            <a:pPr marL="117475" indent="-117475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responsibilities clearly   defined?</a:t>
            </a: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738313" y="714375"/>
            <a:ext cx="4462462" cy="5772150"/>
          </a:xfrm>
          <a:prstGeom prst="rect">
            <a:avLst/>
          </a:prstGeom>
          <a:solidFill>
            <a:srgbClr val="DDDDDD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200776" y="714376"/>
            <a:ext cx="4367213" cy="1857375"/>
          </a:xfrm>
          <a:prstGeom prst="rect">
            <a:avLst/>
          </a:prstGeom>
          <a:solidFill>
            <a:srgbClr val="DDDDDD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6717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784351" y="4148138"/>
            <a:ext cx="4314825" cy="757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Goal/Aim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our target?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our measures?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1784351" y="5029201"/>
            <a:ext cx="431482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Analysis of Problem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(are) the root cause(s) of the problem?  How do we know this?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requirements, constraints and alternatives need to be considered?</a:t>
            </a:r>
          </a:p>
        </p:txBody>
      </p:sp>
      <p:sp>
        <p:nvSpPr>
          <p:cNvPr id="20485" name="Text Box 12"/>
          <p:cNvSpPr txBox="1">
            <a:spLocks noChangeArrowheads="1"/>
          </p:cNvSpPr>
          <p:nvPr/>
        </p:nvSpPr>
        <p:spPr bwMode="auto">
          <a:xfrm>
            <a:off x="6307138" y="3657601"/>
            <a:ext cx="417195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and Follow Up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check to see if we are getting the desired results?  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will we use?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remaining issues must we address?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How will we standardize and share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learning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6329262" y="5807075"/>
            <a:ext cx="12442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4"/>
          <p:cNvSpPr>
            <a:spLocks noGrp="1" noChangeArrowheads="1"/>
          </p:cNvSpPr>
          <p:nvPr>
            <p:ph type="title"/>
          </p:nvPr>
        </p:nvSpPr>
        <p:spPr>
          <a:xfrm>
            <a:off x="1813847" y="85726"/>
            <a:ext cx="8229600" cy="6762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Typical A3 Layout</a:t>
            </a:r>
          </a:p>
        </p:txBody>
      </p:sp>
      <p:sp>
        <p:nvSpPr>
          <p:cNvPr id="20490" name="Text Box 5"/>
          <p:cNvSpPr txBox="1">
            <a:spLocks noChangeArrowheads="1"/>
          </p:cNvSpPr>
          <p:nvPr/>
        </p:nvSpPr>
        <p:spPr bwMode="auto">
          <a:xfrm>
            <a:off x="1784350" y="771526"/>
            <a:ext cx="43116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Title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this A3 is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about?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784351" y="1447800"/>
            <a:ext cx="4314825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is this important?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the history/context for this story?</a:t>
            </a:r>
          </a:p>
        </p:txBody>
      </p:sp>
      <p:sp>
        <p:nvSpPr>
          <p:cNvPr id="20492" name="Text Box 7"/>
          <p:cNvSpPr txBox="1">
            <a:spLocks noChangeArrowheads="1"/>
          </p:cNvSpPr>
          <p:nvPr/>
        </p:nvSpPr>
        <p:spPr bwMode="auto">
          <a:xfrm>
            <a:off x="1781176" y="2362201"/>
            <a:ext cx="4314825" cy="16435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State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our current performance versus the standard?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doe the current state look like?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are the biggest gaps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Problem statement</a:t>
            </a:r>
            <a:endParaRPr lang="en-US" sz="16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6307138" y="771525"/>
            <a:ext cx="421481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Recommendations/Proposed Changes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are the countermeasures being proposed and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(how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they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impact the root cause)?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Why these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countermeasures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vs.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does the future state look like?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6326188" y="2674204"/>
            <a:ext cx="418941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Items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plan complete with Who, What, When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6281739" y="274638"/>
            <a:ext cx="3651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Date, </a:t>
            </a:r>
            <a:r>
              <a:rPr lang="en-US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Owner,  Sponsor(s), Team</a:t>
            </a:r>
            <a:endParaRPr lang="en-US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200775" y="714375"/>
            <a:ext cx="4376738" cy="2914650"/>
          </a:xfrm>
          <a:prstGeom prst="rect">
            <a:avLst/>
          </a:prstGeom>
          <a:solidFill>
            <a:srgbClr val="DDDDDD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752600" y="685800"/>
            <a:ext cx="4376738" cy="5791200"/>
          </a:xfrm>
          <a:prstGeom prst="rect">
            <a:avLst/>
          </a:prstGeom>
          <a:solidFill>
            <a:srgbClr val="DDDDDD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5682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6" descr="iStock_000003151656XSmall"/>
          <p:cNvPicPr>
            <a:picLocks noChangeAspect="1" noChangeArrowheads="1"/>
          </p:cNvPicPr>
          <p:nvPr/>
        </p:nvPicPr>
        <p:blipFill>
          <a:blip r:embed="rId3" cstate="print">
            <a:lum bright="-10000"/>
          </a:blip>
          <a:srcRect l="8942" t="-102" r="18990" b="462"/>
          <a:stretch>
            <a:fillRect/>
          </a:stretch>
        </p:blipFill>
        <p:spPr bwMode="auto">
          <a:xfrm>
            <a:off x="6400801" y="1446214"/>
            <a:ext cx="3825875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63738" y="164890"/>
            <a:ext cx="8229600" cy="98425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Nemawashi</a:t>
            </a:r>
            <a:endParaRPr lang="en-US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938339" y="1441450"/>
            <a:ext cx="4384675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Presenting a draft of the business case for the change 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Adjusting the business case and plan where warranted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Listening, discussing, persuading, negotiating and adjusting until the key stakeholders give their agreement to proceed</a:t>
            </a:r>
          </a:p>
        </p:txBody>
      </p:sp>
    </p:spTree>
    <p:extLst>
      <p:ext uri="{BB962C8B-B14F-4D97-AF65-F5344CB8AC3E}">
        <p14:creationId xmlns:p14="http://schemas.microsoft.com/office/powerpoint/2010/main" val="1944356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1562100" y="-57150"/>
            <a:ext cx="9067800" cy="1047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Problem and PDCA Tools for different levels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4329100" y="4883150"/>
            <a:ext cx="3646512" cy="643766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Gill Sans MT"/>
              </a:rPr>
              <a:t>Key to success: The Mid-management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  <a:latin typeface="Gill Sans MT"/>
              </a:rPr>
              <a:t>and First Line Supervisory Level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5854701" y="1531939"/>
            <a:ext cx="3262313" cy="32591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 flipH="1">
            <a:off x="2540000" y="1531939"/>
            <a:ext cx="3360738" cy="32591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 flipH="1">
            <a:off x="2540001" y="4795838"/>
            <a:ext cx="6615113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H="1">
            <a:off x="3662363" y="3705225"/>
            <a:ext cx="4368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 flipH="1">
            <a:off x="4749800" y="2616200"/>
            <a:ext cx="2192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5029201" y="3962401"/>
            <a:ext cx="170463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FRONT  LINES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5016501" y="1958975"/>
            <a:ext cx="1712913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SENIOR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MANAGEMENT</a:t>
            </a: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4900614" y="2797176"/>
            <a:ext cx="1908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MIDDLE</a:t>
            </a:r>
          </a:p>
          <a:p>
            <a:pPr algn="ctr" eaLnBrk="0" hangingPunct="0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MANAGEMENT</a:t>
            </a: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2386013" y="1838326"/>
            <a:ext cx="238155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MUST PROVIDE VISION </a:t>
            </a:r>
          </a:p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AND INCENTIVE</a:t>
            </a:r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1795464" y="4067176"/>
            <a:ext cx="12906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MUST “DO”</a:t>
            </a: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1833564" y="2667000"/>
            <a:ext cx="2738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MUST LEAD THE ACTUAL </a:t>
            </a:r>
          </a:p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OPERATIONAL CHANGE</a:t>
            </a:r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6978650" y="2609850"/>
            <a:ext cx="3492500" cy="0"/>
          </a:xfrm>
          <a:prstGeom prst="line">
            <a:avLst/>
          </a:prstGeom>
          <a:noFill/>
          <a:ln w="12700">
            <a:pattFill prst="dk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8083550" y="3714750"/>
            <a:ext cx="2463800" cy="0"/>
          </a:xfrm>
          <a:prstGeom prst="line">
            <a:avLst/>
          </a:prstGeom>
          <a:noFill/>
          <a:ln w="12700">
            <a:pattFill prst="dk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1905000" y="2609850"/>
            <a:ext cx="2832100" cy="0"/>
          </a:xfrm>
          <a:prstGeom prst="line">
            <a:avLst/>
          </a:prstGeom>
          <a:noFill/>
          <a:ln w="12700">
            <a:pattFill prst="dk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1828800" y="3714750"/>
            <a:ext cx="1879600" cy="0"/>
          </a:xfrm>
          <a:prstGeom prst="line">
            <a:avLst/>
          </a:prstGeom>
          <a:noFill/>
          <a:ln w="12700">
            <a:pattFill prst="dk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8451850" y="3810000"/>
            <a:ext cx="221615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</a:rPr>
              <a:t>Likes </a:t>
            </a:r>
          </a:p>
          <a:p>
            <a:pPr eaLnBrk="0" hangingPunct="0"/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</a:rPr>
              <a:t>      the involvement</a:t>
            </a: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7221538" y="1924050"/>
            <a:ext cx="18843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>
                <a:solidFill>
                  <a:srgbClr val="FF0000"/>
                </a:solidFill>
                <a:latin typeface="Times New Roman" pitchFamily="18" charset="0"/>
              </a:rPr>
              <a:t>Likes the results</a:t>
            </a:r>
          </a:p>
        </p:txBody>
      </p:sp>
      <p:sp>
        <p:nvSpPr>
          <p:cNvPr id="74773" name="Rectangle 21"/>
          <p:cNvSpPr>
            <a:spLocks noChangeArrowheads="1"/>
          </p:cNvSpPr>
          <p:nvPr/>
        </p:nvSpPr>
        <p:spPr bwMode="auto">
          <a:xfrm>
            <a:off x="8024813" y="2800350"/>
            <a:ext cx="2189162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i="1">
                <a:solidFill>
                  <a:srgbClr val="FF0000"/>
                </a:solidFill>
                <a:latin typeface="Times New Roman" pitchFamily="18" charset="0"/>
              </a:rPr>
              <a:t>Requires tools and </a:t>
            </a:r>
          </a:p>
          <a:p>
            <a:pPr eaLnBrk="0" hangingPunct="0"/>
            <a:r>
              <a:rPr lang="en-US" sz="2000" i="1">
                <a:solidFill>
                  <a:srgbClr val="FF0000"/>
                </a:solidFill>
                <a:latin typeface="Times New Roman" pitchFamily="18" charset="0"/>
              </a:rPr>
              <a:t>support to lead</a:t>
            </a:r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>
            <a:off x="9036050" y="4800600"/>
            <a:ext cx="1511300" cy="0"/>
          </a:xfrm>
          <a:prstGeom prst="line">
            <a:avLst/>
          </a:prstGeom>
          <a:noFill/>
          <a:ln w="12700">
            <a:pattFill prst="dk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1828800" y="4800600"/>
            <a:ext cx="774700" cy="0"/>
          </a:xfrm>
          <a:prstGeom prst="line">
            <a:avLst/>
          </a:prstGeom>
          <a:noFill/>
          <a:ln w="12700">
            <a:pattFill prst="dk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1905000" y="1485900"/>
            <a:ext cx="8585200" cy="0"/>
          </a:xfrm>
          <a:prstGeom prst="line">
            <a:avLst/>
          </a:prstGeom>
          <a:noFill/>
          <a:ln w="12700">
            <a:pattFill prst="dk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77" name="Rectangle 25"/>
          <p:cNvSpPr>
            <a:spLocks noChangeArrowheads="1"/>
          </p:cNvSpPr>
          <p:nvPr/>
        </p:nvSpPr>
        <p:spPr bwMode="auto">
          <a:xfrm>
            <a:off x="3033713" y="1143001"/>
            <a:ext cx="55303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000000"/>
                </a:solidFill>
                <a:latin typeface="Gill Sans MT"/>
              </a:rPr>
              <a:t>Role</a:t>
            </a:r>
          </a:p>
        </p:txBody>
      </p:sp>
      <p:sp>
        <p:nvSpPr>
          <p:cNvPr id="74778" name="Rectangle 26"/>
          <p:cNvSpPr>
            <a:spLocks noChangeArrowheads="1"/>
          </p:cNvSpPr>
          <p:nvPr/>
        </p:nvSpPr>
        <p:spPr bwMode="auto">
          <a:xfrm>
            <a:off x="7681913" y="1143001"/>
            <a:ext cx="78547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0000"/>
                </a:solidFill>
                <a:latin typeface="Gill Sans MT"/>
              </a:rPr>
              <a:t>Impact</a:t>
            </a:r>
          </a:p>
        </p:txBody>
      </p:sp>
      <p:sp>
        <p:nvSpPr>
          <p:cNvPr id="1783835" name="AutoShape 27"/>
          <p:cNvSpPr>
            <a:spLocks noChangeArrowheads="1"/>
          </p:cNvSpPr>
          <p:nvPr/>
        </p:nvSpPr>
        <p:spPr bwMode="auto">
          <a:xfrm>
            <a:off x="5943600" y="1143000"/>
            <a:ext cx="1447800" cy="533400"/>
          </a:xfrm>
          <a:prstGeom prst="wedgeRoundRectCallout">
            <a:avLst>
              <a:gd name="adj1" fmla="val -47699"/>
              <a:gd name="adj2" fmla="val 104167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83836" name="AutoShape 28"/>
          <p:cNvSpPr>
            <a:spLocks noChangeArrowheads="1"/>
          </p:cNvSpPr>
          <p:nvPr/>
        </p:nvSpPr>
        <p:spPr bwMode="auto">
          <a:xfrm>
            <a:off x="6705600" y="2286000"/>
            <a:ext cx="1600200" cy="609600"/>
          </a:xfrm>
          <a:prstGeom prst="wedgeRoundRectCallout">
            <a:avLst>
              <a:gd name="adj1" fmla="val -74704"/>
              <a:gd name="adj2" fmla="val 83333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83837" name="AutoShape 29"/>
          <p:cNvSpPr>
            <a:spLocks noChangeArrowheads="1"/>
          </p:cNvSpPr>
          <p:nvPr/>
        </p:nvSpPr>
        <p:spPr bwMode="auto">
          <a:xfrm>
            <a:off x="6858000" y="3429000"/>
            <a:ext cx="1143000" cy="533400"/>
          </a:xfrm>
          <a:prstGeom prst="wedgeRoundRectCallout">
            <a:avLst>
              <a:gd name="adj1" fmla="val -43750"/>
              <a:gd name="adj2" fmla="val 72917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83838" name="AutoShape 30"/>
          <p:cNvSpPr>
            <a:spLocks noChangeArrowheads="1"/>
          </p:cNvSpPr>
          <p:nvPr/>
        </p:nvSpPr>
        <p:spPr bwMode="auto">
          <a:xfrm>
            <a:off x="3276600" y="3352800"/>
            <a:ext cx="1828800" cy="533400"/>
          </a:xfrm>
          <a:prstGeom prst="wedgeRoundRectCallout">
            <a:avLst>
              <a:gd name="adj1" fmla="val 72657"/>
              <a:gd name="adj2" fmla="val 56250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7010400" y="3429000"/>
            <a:ext cx="76296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Gill Sans MT"/>
              </a:rPr>
              <a:t>Problem:</a:t>
            </a:r>
          </a:p>
          <a:p>
            <a:r>
              <a:rPr lang="en-US" sz="1400" i="1">
                <a:solidFill>
                  <a:srgbClr val="000000"/>
                </a:solidFill>
                <a:latin typeface="Gill Sans MT"/>
              </a:rPr>
              <a:t>MUDA</a:t>
            </a:r>
          </a:p>
        </p:txBody>
      </p:sp>
      <p:sp>
        <p:nvSpPr>
          <p:cNvPr id="1783840" name="AutoShape 32"/>
          <p:cNvSpPr>
            <a:spLocks noChangeArrowheads="1"/>
          </p:cNvSpPr>
          <p:nvPr/>
        </p:nvSpPr>
        <p:spPr bwMode="auto">
          <a:xfrm>
            <a:off x="4057340" y="2133600"/>
            <a:ext cx="990600" cy="533400"/>
          </a:xfrm>
          <a:prstGeom prst="wedgeRoundRectCallout">
            <a:avLst>
              <a:gd name="adj1" fmla="val 52083"/>
              <a:gd name="adj2" fmla="val 101787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83841" name="AutoShape 33"/>
          <p:cNvSpPr>
            <a:spLocks noChangeArrowheads="1"/>
          </p:cNvSpPr>
          <p:nvPr/>
        </p:nvSpPr>
        <p:spPr bwMode="auto">
          <a:xfrm>
            <a:off x="4038600" y="914400"/>
            <a:ext cx="1828800" cy="533400"/>
          </a:xfrm>
          <a:prstGeom prst="wedgeRoundRectCallout">
            <a:avLst>
              <a:gd name="adj1" fmla="val 41407"/>
              <a:gd name="adj2" fmla="val 142264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83842" name="Text Box 34"/>
          <p:cNvSpPr txBox="1">
            <a:spLocks noChangeArrowheads="1"/>
          </p:cNvSpPr>
          <p:nvPr/>
        </p:nvSpPr>
        <p:spPr bwMode="auto">
          <a:xfrm>
            <a:off x="3962400" y="914400"/>
            <a:ext cx="208915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</a:rPr>
              <a:t>PDCA tool: (HK)</a:t>
            </a:r>
          </a:p>
          <a:p>
            <a:pPr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</a:rPr>
              <a:t>Strategy </a:t>
            </a: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</a:rPr>
              <a:t>deployment,  A3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</a:endParaRPr>
          </a:p>
        </p:txBody>
      </p:sp>
      <p:sp>
        <p:nvSpPr>
          <p:cNvPr id="1783843" name="Text Box 35"/>
          <p:cNvSpPr txBox="1">
            <a:spLocks noChangeArrowheads="1"/>
          </p:cNvSpPr>
          <p:nvPr/>
        </p:nvSpPr>
        <p:spPr bwMode="auto">
          <a:xfrm>
            <a:off x="4191000" y="2133600"/>
            <a:ext cx="94801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</a:rPr>
              <a:t>PDCA tool:</a:t>
            </a:r>
          </a:p>
          <a:p>
            <a:pPr>
              <a:defRPr/>
            </a:pPr>
            <a:r>
              <a:rPr lang="en-US" sz="14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</a:rPr>
              <a:t>A3 or VSM </a:t>
            </a:r>
          </a:p>
        </p:txBody>
      </p:sp>
      <p:sp>
        <p:nvSpPr>
          <p:cNvPr id="1783844" name="Text Box 36"/>
          <p:cNvSpPr txBox="1">
            <a:spLocks noChangeArrowheads="1"/>
          </p:cNvSpPr>
          <p:nvPr/>
        </p:nvSpPr>
        <p:spPr bwMode="auto">
          <a:xfrm>
            <a:off x="3352801" y="3352800"/>
            <a:ext cx="1541319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</a:rPr>
              <a:t>PDCA tool:</a:t>
            </a:r>
          </a:p>
          <a:p>
            <a:pPr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</a:rPr>
              <a:t>Standard Work, STP</a:t>
            </a:r>
            <a:endParaRPr lang="en-US" sz="14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</a:endParaRPr>
          </a:p>
        </p:txBody>
      </p:sp>
      <p:sp>
        <p:nvSpPr>
          <p:cNvPr id="74789" name="Text Box 37"/>
          <p:cNvSpPr txBox="1">
            <a:spLocks noChangeArrowheads="1"/>
          </p:cNvSpPr>
          <p:nvPr/>
        </p:nvSpPr>
        <p:spPr bwMode="auto">
          <a:xfrm>
            <a:off x="6858000" y="2301875"/>
            <a:ext cx="1295400" cy="523220"/>
          </a:xfrm>
          <a:prstGeom prst="rect">
            <a:avLst/>
          </a:prstGeom>
          <a:solidFill>
            <a:srgbClr val="FFFFCC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Gill Sans MT"/>
              </a:rPr>
              <a:t>Problem:</a:t>
            </a:r>
          </a:p>
          <a:p>
            <a:r>
              <a:rPr lang="en-US" sz="1400" i="1">
                <a:solidFill>
                  <a:srgbClr val="000000"/>
                </a:solidFill>
                <a:latin typeface="Gill Sans MT"/>
              </a:rPr>
              <a:t>MURA, MURI</a:t>
            </a:r>
          </a:p>
        </p:txBody>
      </p:sp>
      <p:sp>
        <p:nvSpPr>
          <p:cNvPr id="74790" name="Text Box 38"/>
          <p:cNvSpPr txBox="1">
            <a:spLocks noChangeArrowheads="1"/>
          </p:cNvSpPr>
          <p:nvPr/>
        </p:nvSpPr>
        <p:spPr bwMode="auto">
          <a:xfrm>
            <a:off x="6019800" y="1143000"/>
            <a:ext cx="109645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Gill Sans MT"/>
              </a:rPr>
              <a:t>Problem:</a:t>
            </a:r>
          </a:p>
          <a:p>
            <a:r>
              <a:rPr lang="en-US" sz="1400" i="1">
                <a:solidFill>
                  <a:srgbClr val="000000"/>
                </a:solidFill>
                <a:latin typeface="Gill Sans MT"/>
              </a:rPr>
              <a:t>MURI, MURA</a:t>
            </a:r>
          </a:p>
        </p:txBody>
      </p:sp>
      <p:sp>
        <p:nvSpPr>
          <p:cNvPr id="74791" name="Text Box 39"/>
          <p:cNvSpPr txBox="1">
            <a:spLocks noChangeArrowheads="1"/>
          </p:cNvSpPr>
          <p:nvPr/>
        </p:nvSpPr>
        <p:spPr bwMode="auto">
          <a:xfrm>
            <a:off x="9053456" y="5867400"/>
            <a:ext cx="16145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Adapted from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Shook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92" name="Text Box 40"/>
          <p:cNvSpPr txBox="1">
            <a:spLocks noChangeArrowheads="1"/>
          </p:cNvSpPr>
          <p:nvPr/>
        </p:nvSpPr>
        <p:spPr bwMode="auto">
          <a:xfrm>
            <a:off x="5974310" y="5729289"/>
            <a:ext cx="2927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</a:rPr>
              <a:t>Muri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– overburden	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Mura – uneven workload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</a:rPr>
              <a:t>Muda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– waste </a:t>
            </a:r>
          </a:p>
        </p:txBody>
      </p:sp>
      <p:sp>
        <p:nvSpPr>
          <p:cNvPr id="74793" name="Text Box 41"/>
          <p:cNvSpPr txBox="1">
            <a:spLocks noChangeArrowheads="1"/>
          </p:cNvSpPr>
          <p:nvPr/>
        </p:nvSpPr>
        <p:spPr bwMode="auto">
          <a:xfrm>
            <a:off x="2733210" y="5729289"/>
            <a:ext cx="2927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HK –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</a:rPr>
              <a:t>hoshin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</a:rPr>
              <a:t>kanri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      (strategy deployment)</a:t>
            </a:r>
          </a:p>
        </p:txBody>
      </p:sp>
    </p:spTree>
    <p:extLst>
      <p:ext uri="{BB962C8B-B14F-4D97-AF65-F5344CB8AC3E}">
        <p14:creationId xmlns:p14="http://schemas.microsoft.com/office/powerpoint/2010/main" val="2909303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74638"/>
            <a:ext cx="79248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A3 Roles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524000"/>
            <a:ext cx="8382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b="1" dirty="0">
                <a:latin typeface="Arial" pitchFamily="34" charset="0"/>
                <a:cs typeface="Arial" pitchFamily="34" charset="0"/>
              </a:rPr>
              <a:t>3 Roles</a:t>
            </a:r>
            <a:endParaRPr lang="en-US" sz="2500" u="sng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500" u="sng" dirty="0">
                <a:latin typeface="Arial" pitchFamily="34" charset="0"/>
                <a:cs typeface="Arial" pitchFamily="34" charset="0"/>
              </a:rPr>
              <a:t>Creating the A3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encourages systematic problem solving, using “go see, ask why, respect people”</a:t>
            </a:r>
            <a:br>
              <a:rPr lang="en-US" sz="2500" dirty="0">
                <a:latin typeface="Arial" pitchFamily="34" charset="0"/>
                <a:cs typeface="Arial" pitchFamily="34" charset="0"/>
              </a:rPr>
            </a:b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500" u="sng" dirty="0">
                <a:latin typeface="Arial" pitchFamily="34" charset="0"/>
                <a:cs typeface="Arial" pitchFamily="34" charset="0"/>
              </a:rPr>
              <a:t>Presenting the A3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fosters consensus, commitment to move forward</a:t>
            </a:r>
            <a:br>
              <a:rPr lang="en-US" sz="2500" dirty="0">
                <a:latin typeface="Arial" pitchFamily="34" charset="0"/>
                <a:cs typeface="Arial" pitchFamily="34" charset="0"/>
              </a:rPr>
            </a:b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500" u="sng" dirty="0">
                <a:latin typeface="Arial" pitchFamily="34" charset="0"/>
                <a:cs typeface="Arial" pitchFamily="34" charset="0"/>
              </a:rPr>
              <a:t>Discussing the A3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fosters critical analytic skills, communication, respect</a:t>
            </a:r>
          </a:p>
        </p:txBody>
      </p:sp>
    </p:spTree>
    <p:extLst>
      <p:ext uri="{BB962C8B-B14F-4D97-AF65-F5344CB8AC3E}">
        <p14:creationId xmlns:p14="http://schemas.microsoft.com/office/powerpoint/2010/main" val="597740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2123"/>
            <a:ext cx="71628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A3 Group Learning Exercise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877530"/>
            <a:ext cx="8458200" cy="5447071"/>
          </a:xfrm>
        </p:spPr>
        <p:txBody>
          <a:bodyPr/>
          <a:lstStyle/>
          <a:p>
            <a:pPr eaLnBrk="1" hangingPunct="1">
              <a:buNone/>
            </a:pPr>
            <a:r>
              <a:rPr lang="en-US" sz="2300" b="1" dirty="0">
                <a:latin typeface="Arial" pitchFamily="34" charset="0"/>
                <a:cs typeface="Arial" pitchFamily="34" charset="0"/>
              </a:rPr>
              <a:t>Clearly imagine the </a:t>
            </a:r>
            <a:r>
              <a:rPr lang="en-US" sz="2300" b="1" i="1" dirty="0">
                <a:latin typeface="Arial" pitchFamily="34" charset="0"/>
                <a:cs typeface="Arial" pitchFamily="34" charset="0"/>
              </a:rPr>
              <a:t>story:</a:t>
            </a:r>
            <a:r>
              <a:rPr lang="en-US" sz="2300" b="1" dirty="0">
                <a:latin typeface="Arial" pitchFamily="34" charset="0"/>
                <a:cs typeface="Arial" pitchFamily="34" charset="0"/>
              </a:rPr>
              <a:t> </a:t>
            </a:r>
            <a:endParaRPr lang="en-US" sz="23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300" b="1" dirty="0">
                <a:latin typeface="Arial" pitchFamily="34" charset="0"/>
                <a:cs typeface="Arial" pitchFamily="34" charset="0"/>
              </a:rPr>
              <a:t>	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Why should anybody care? </a:t>
            </a:r>
            <a:endParaRPr lang="en-US" sz="23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300" b="1" dirty="0">
                <a:latin typeface="Arial" pitchFamily="34" charset="0"/>
                <a:cs typeface="Arial" pitchFamily="34" charset="0"/>
              </a:rPr>
              <a:t>Focus on the upper left hand side:</a:t>
            </a:r>
          </a:p>
          <a:p>
            <a:pPr lvl="1" eaLnBrk="1" hangingPunct="1"/>
            <a:r>
              <a:rPr lang="en-US" sz="2300" dirty="0">
                <a:latin typeface="Arial" pitchFamily="34" charset="0"/>
                <a:cs typeface="Arial" pitchFamily="34" charset="0"/>
              </a:rPr>
              <a:t>What is the problem?  Who owns the problem?</a:t>
            </a:r>
          </a:p>
          <a:p>
            <a:pPr lvl="1" eaLnBrk="1" hangingPunct="1"/>
            <a:r>
              <a:rPr lang="en-US" sz="2300" dirty="0">
                <a:latin typeface="Arial" pitchFamily="34" charset="0"/>
                <a:cs typeface="Arial" pitchFamily="34" charset="0"/>
              </a:rPr>
              <a:t>Why is it important to the organization?</a:t>
            </a:r>
          </a:p>
          <a:p>
            <a:pPr lvl="1" eaLnBrk="1" hangingPunct="1"/>
            <a:r>
              <a:rPr lang="en-US" sz="2300" dirty="0">
                <a:latin typeface="Arial" pitchFamily="34" charset="0"/>
                <a:cs typeface="Arial" pitchFamily="34" charset="0"/>
              </a:rPr>
              <a:t>How does it punch through or hurt a patient?</a:t>
            </a:r>
          </a:p>
          <a:p>
            <a:pPr lvl="1" eaLnBrk="1" hangingPunct="1"/>
            <a:r>
              <a:rPr lang="en-US" sz="2300" dirty="0">
                <a:latin typeface="Arial" pitchFamily="34" charset="0"/>
                <a:cs typeface="Arial" pitchFamily="34" charset="0"/>
              </a:rPr>
              <a:t>What is the current state? What are our goals?</a:t>
            </a:r>
          </a:p>
          <a:p>
            <a:pPr eaLnBrk="1" hangingPunct="1"/>
            <a:r>
              <a:rPr lang="en-US" sz="2300" b="1" dirty="0">
                <a:latin typeface="Arial" pitchFamily="34" charset="0"/>
                <a:cs typeface="Arial" pitchFamily="34" charset="0"/>
              </a:rPr>
              <a:t>We’ll get to the lower left hand side: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300" dirty="0">
                <a:latin typeface="Arial" pitchFamily="34" charset="0"/>
                <a:cs typeface="Arial" pitchFamily="34" charset="0"/>
              </a:rPr>
              <a:t>What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are the root causes? </a:t>
            </a:r>
            <a:endParaRPr lang="en-US" sz="2300" dirty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300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2300" i="1" dirty="0">
                <a:latin typeface="Arial" pitchFamily="34" charset="0"/>
                <a:cs typeface="Arial" pitchFamily="34" charset="0"/>
              </a:rPr>
              <a:t>No why before its time” </a:t>
            </a:r>
            <a:r>
              <a:rPr lang="en-US" sz="2300" i="1" dirty="0">
                <a:latin typeface="Arial" pitchFamily="34" charset="0"/>
                <a:cs typeface="Arial" pitchFamily="34" charset="0"/>
              </a:rPr>
              <a:t>– David </a:t>
            </a:r>
            <a:r>
              <a:rPr lang="en-US" sz="2300" i="1" dirty="0" err="1">
                <a:latin typeface="Arial" pitchFamily="34" charset="0"/>
                <a:cs typeface="Arial" pitchFamily="34" charset="0"/>
              </a:rPr>
              <a:t>Verble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300" b="1" dirty="0">
                <a:latin typeface="Arial" pitchFamily="34" charset="0"/>
                <a:cs typeface="Arial" pitchFamily="34" charset="0"/>
              </a:rPr>
              <a:t>Filling in the right hand side is not today’s goal:</a:t>
            </a:r>
          </a:p>
          <a:p>
            <a:pPr lvl="1" eaLnBrk="1" hangingPunct="1"/>
            <a:r>
              <a:rPr lang="en-US" sz="2300" dirty="0">
                <a:latin typeface="Arial" pitchFamily="34" charset="0"/>
                <a:cs typeface="Arial" pitchFamily="34" charset="0"/>
              </a:rPr>
              <a:t>Recommendations, countermeasures, plans…</a:t>
            </a:r>
          </a:p>
        </p:txBody>
      </p:sp>
    </p:spTree>
    <p:extLst>
      <p:ext uri="{BB962C8B-B14F-4D97-AF65-F5344CB8AC3E}">
        <p14:creationId xmlns:p14="http://schemas.microsoft.com/office/powerpoint/2010/main" val="3092720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6868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Question For You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76400"/>
            <a:ext cx="8686800" cy="33528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What makes a project fail?</a:t>
            </a:r>
          </a:p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Think of a specific project…</a:t>
            </a:r>
          </a:p>
          <a:p>
            <a:pPr eaLnBrk="1" hangingPunct="1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47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1752600" y="381001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Gill Sans MT"/>
              </a:rPr>
              <a:t>Title: 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What we are talking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about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1752600" y="685800"/>
            <a:ext cx="42672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752600" y="1905000"/>
            <a:ext cx="4267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1752600" y="4572000"/>
            <a:ext cx="4267200" cy="19649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6096000" y="685800"/>
            <a:ext cx="4267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6096000" y="2743200"/>
            <a:ext cx="42672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6096000" y="4861810"/>
            <a:ext cx="4267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1752600" y="685800"/>
            <a:ext cx="1524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Gill Sans MT"/>
              </a:rPr>
              <a:t>Background</a:t>
            </a: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1752600" y="19050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Current </a:t>
            </a:r>
            <a:r>
              <a:rPr lang="en-US" dirty="0">
                <a:solidFill>
                  <a:srgbClr val="000000"/>
                </a:solidFill>
                <a:latin typeface="Gill Sans MT"/>
              </a:rPr>
              <a:t>State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1752600" y="3506450"/>
            <a:ext cx="13716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Aim/Goal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5" name="Text Box 14"/>
          <p:cNvSpPr txBox="1">
            <a:spLocks noChangeArrowheads="1"/>
          </p:cNvSpPr>
          <p:nvPr/>
        </p:nvSpPr>
        <p:spPr bwMode="auto">
          <a:xfrm>
            <a:off x="1752600" y="4572000"/>
            <a:ext cx="22098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Analysis of Problem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6" name="Text Box 15"/>
          <p:cNvSpPr txBox="1">
            <a:spLocks noChangeArrowheads="1"/>
          </p:cNvSpPr>
          <p:nvPr/>
        </p:nvSpPr>
        <p:spPr bwMode="auto">
          <a:xfrm>
            <a:off x="6096000" y="685800"/>
            <a:ext cx="38100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Recommendations/Proposed Changes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7" name="Text Box 16"/>
          <p:cNvSpPr txBox="1">
            <a:spLocks noChangeArrowheads="1"/>
          </p:cNvSpPr>
          <p:nvPr/>
        </p:nvSpPr>
        <p:spPr bwMode="auto">
          <a:xfrm>
            <a:off x="6096000" y="2744450"/>
            <a:ext cx="1524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Action items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6096000" y="4863060"/>
            <a:ext cx="25908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Measures and Follow-up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89" name="Text Box 18"/>
          <p:cNvSpPr txBox="1">
            <a:spLocks noChangeArrowheads="1"/>
          </p:cNvSpPr>
          <p:nvPr/>
        </p:nvSpPr>
        <p:spPr bwMode="auto">
          <a:xfrm>
            <a:off x="1752600" y="1033463"/>
            <a:ext cx="411480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Of all our problems, why this one?       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  <a:p>
            <a:pPr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Tell the </a:t>
            </a: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“ugly story”…</a:t>
            </a:r>
            <a:endParaRPr lang="en-US" sz="14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0" name="Text Box 19"/>
          <p:cNvSpPr txBox="1">
            <a:spLocks noChangeArrowheads="1"/>
          </p:cNvSpPr>
          <p:nvPr/>
        </p:nvSpPr>
        <p:spPr bwMode="auto">
          <a:xfrm>
            <a:off x="1752600" y="2286000"/>
            <a:ext cx="419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Where do we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stand? (Just the facts.)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Break Down the Problem.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Problem Statement 	  What specific problem? </a:t>
            </a:r>
            <a:endParaRPr lang="en-US" sz="16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1" name="Rectangle 20"/>
          <p:cNvSpPr>
            <a:spLocks noChangeArrowheads="1"/>
          </p:cNvSpPr>
          <p:nvPr/>
        </p:nvSpPr>
        <p:spPr bwMode="auto">
          <a:xfrm>
            <a:off x="1752600" y="3505200"/>
            <a:ext cx="426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2" name="Text Box 21"/>
          <p:cNvSpPr txBox="1">
            <a:spLocks noChangeArrowheads="1"/>
          </p:cNvSpPr>
          <p:nvPr/>
        </p:nvSpPr>
        <p:spPr bwMode="auto">
          <a:xfrm>
            <a:off x="1752600" y="39624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What is the specific change we want to </a:t>
            </a:r>
            <a:r>
              <a:rPr lang="en-US" sz="1400" i="1" dirty="0">
                <a:solidFill>
                  <a:srgbClr val="000000"/>
                </a:solidFill>
                <a:latin typeface="Gill Sans MT"/>
              </a:rPr>
              <a:t>accomplish? By when? What are the measures?</a:t>
            </a:r>
            <a:endParaRPr lang="en-US" sz="14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3" name="Text Box 22"/>
          <p:cNvSpPr txBox="1">
            <a:spLocks noChangeArrowheads="1"/>
          </p:cNvSpPr>
          <p:nvPr/>
        </p:nvSpPr>
        <p:spPr bwMode="auto">
          <a:xfrm>
            <a:off x="1752600" y="4953000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are the root causes, requirements, constraints?</a:t>
            </a:r>
          </a:p>
        </p:txBody>
      </p:sp>
      <p:sp>
        <p:nvSpPr>
          <p:cNvPr id="28694" name="Text Box 23"/>
          <p:cNvSpPr txBox="1">
            <a:spLocks noChangeArrowheads="1"/>
          </p:cNvSpPr>
          <p:nvPr/>
        </p:nvSpPr>
        <p:spPr bwMode="auto">
          <a:xfrm>
            <a:off x="6096000" y="1143001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are your proposed countermeasures, strategies, alternatives? 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How much does each cost?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activities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are required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, Who, When?</a:t>
            </a:r>
          </a:p>
        </p:txBody>
      </p:sp>
      <p:sp>
        <p:nvSpPr>
          <p:cNvPr id="28696" name="Text Box 25"/>
          <p:cNvSpPr txBox="1">
            <a:spLocks noChangeArrowheads="1"/>
          </p:cNvSpPr>
          <p:nvPr/>
        </p:nvSpPr>
        <p:spPr bwMode="auto">
          <a:xfrm>
            <a:off x="6096000" y="5257800"/>
            <a:ext cx="396240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are the outcomes?</a:t>
            </a: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Is this a new standard?  How do we spread it?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What </a:t>
            </a: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issues remain?</a:t>
            </a:r>
          </a:p>
          <a:p>
            <a:pPr>
              <a:spcBef>
                <a:spcPts val="600"/>
              </a:spcBef>
            </a:pPr>
            <a:r>
              <a:rPr lang="en-US" sz="1600" i="1" dirty="0">
                <a:solidFill>
                  <a:srgbClr val="000000"/>
                </a:solidFill>
                <a:latin typeface="Gill Sans MT"/>
              </a:rPr>
              <a:t>How do we honor success?</a:t>
            </a:r>
            <a:endParaRPr lang="en-US" sz="1600" i="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8" name="Text Box 27"/>
          <p:cNvSpPr txBox="1">
            <a:spLocks noChangeArrowheads="1"/>
          </p:cNvSpPr>
          <p:nvPr/>
        </p:nvSpPr>
        <p:spPr bwMode="auto">
          <a:xfrm>
            <a:off x="6019801" y="152400"/>
            <a:ext cx="4459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Gill Sans MT"/>
              </a:rPr>
              <a:t>		Date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:           </a:t>
            </a:r>
            <a:r>
              <a:rPr lang="en-US" sz="1400" dirty="0">
                <a:solidFill>
                  <a:srgbClr val="000000"/>
                </a:solidFill>
                <a:latin typeface="Gill Sans MT"/>
              </a:rPr>
              <a:t>Owner:</a:t>
            </a:r>
          </a:p>
          <a:p>
            <a:r>
              <a:rPr lang="en-US" sz="1400" dirty="0">
                <a:solidFill>
                  <a:srgbClr val="000000"/>
                </a:solidFill>
                <a:latin typeface="Gill Sans MT"/>
              </a:rPr>
              <a:t>			Sponsor:</a:t>
            </a:r>
            <a:endParaRPr lang="en-US" sz="14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699" name="Text Box 28"/>
          <p:cNvSpPr txBox="1">
            <a:spLocks noChangeArrowheads="1"/>
          </p:cNvSpPr>
          <p:nvPr/>
        </p:nvSpPr>
        <p:spPr bwMode="auto">
          <a:xfrm>
            <a:off x="4343400" y="38100"/>
            <a:ext cx="34290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Gill Sans MT"/>
              </a:rPr>
              <a:t>An A3 </a:t>
            </a:r>
            <a:r>
              <a:rPr lang="en-US" i="1" dirty="0">
                <a:solidFill>
                  <a:srgbClr val="000000"/>
                </a:solidFill>
                <a:latin typeface="Gill Sans MT"/>
              </a:rPr>
              <a:t>Problem Solving Template</a:t>
            </a:r>
            <a:endParaRPr lang="en-US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752600" y="2986791"/>
            <a:ext cx="1905000" cy="44291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1609726" y="4086225"/>
            <a:ext cx="8886825" cy="2552700"/>
          </a:xfrm>
          <a:custGeom>
            <a:avLst/>
            <a:gdLst>
              <a:gd name="connsiteX0" fmla="*/ 8753475 w 8886825"/>
              <a:gd name="connsiteY0" fmla="*/ 2124075 h 2552700"/>
              <a:gd name="connsiteX1" fmla="*/ 8886825 w 8886825"/>
              <a:gd name="connsiteY1" fmla="*/ 2124075 h 2552700"/>
              <a:gd name="connsiteX2" fmla="*/ 8886825 w 8886825"/>
              <a:gd name="connsiteY2" fmla="*/ 2543175 h 2552700"/>
              <a:gd name="connsiteX3" fmla="*/ 57150 w 8886825"/>
              <a:gd name="connsiteY3" fmla="*/ 2552700 h 2552700"/>
              <a:gd name="connsiteX4" fmla="*/ 0 w 8886825"/>
              <a:gd name="connsiteY4" fmla="*/ 2552700 h 2552700"/>
              <a:gd name="connsiteX5" fmla="*/ 0 w 8886825"/>
              <a:gd name="connsiteY5" fmla="*/ 0 h 2552700"/>
              <a:gd name="connsiteX6" fmla="*/ 0 w 8886825"/>
              <a:gd name="connsiteY6" fmla="*/ 0 h 2552700"/>
              <a:gd name="connsiteX7" fmla="*/ 0 w 8886825"/>
              <a:gd name="connsiteY7" fmla="*/ 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86825" h="2552700">
                <a:moveTo>
                  <a:pt x="8753475" y="2124075"/>
                </a:moveTo>
                <a:lnTo>
                  <a:pt x="8886825" y="2124075"/>
                </a:lnTo>
                <a:lnTo>
                  <a:pt x="8886825" y="2543175"/>
                </a:lnTo>
                <a:lnTo>
                  <a:pt x="57150" y="2552700"/>
                </a:lnTo>
                <a:lnTo>
                  <a:pt x="0" y="255270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Gill Sans M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604963" y="4014785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76400" y="6611780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Gill Sans MT"/>
              </a:rPr>
              <a:t>Performance Improvement – Last updated 7/20/11</a:t>
            </a:r>
            <a:endParaRPr lang="en-US" sz="1000" dirty="0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216335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74638"/>
            <a:ext cx="7924800" cy="868362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A3 Presentation Etiquette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1219200"/>
            <a:ext cx="84582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b="1" dirty="0">
                <a:latin typeface="Arial" pitchFamily="34" charset="0"/>
                <a:cs typeface="Arial" pitchFamily="34" charset="0"/>
              </a:rPr>
              <a:t>Ground-rules :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Model respect: in presentation and feedback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Everyone gets an 11x17” copy, for notes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Present the A3 straight through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Present from the A3, not slides or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If you have a “better story”, use it in the A3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Listeners don’t interrupt: only clarifying questions 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Plenty of time for feedback: time for mentoring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Questions, not answers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Presenter modifies A3 </a:t>
            </a:r>
            <a:r>
              <a:rPr lang="en-US" sz="2500" i="1" dirty="0">
                <a:latin typeface="Arial" pitchFamily="34" charset="0"/>
                <a:cs typeface="Arial" pitchFamily="34" charset="0"/>
              </a:rPr>
              <a:t>right now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, based on the feedback</a:t>
            </a:r>
          </a:p>
        </p:txBody>
      </p:sp>
    </p:spTree>
    <p:extLst>
      <p:ext uri="{BB962C8B-B14F-4D97-AF65-F5344CB8AC3E}">
        <p14:creationId xmlns:p14="http://schemas.microsoft.com/office/powerpoint/2010/main" val="2335667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152400"/>
            <a:ext cx="7924800" cy="8382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A3 References 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90600"/>
            <a:ext cx="8686800" cy="5486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u="sng" dirty="0">
                <a:latin typeface="Arial" pitchFamily="34" charset="0"/>
                <a:cs typeface="Arial" pitchFamily="34" charset="0"/>
              </a:rPr>
              <a:t>Books with Focus on A3 Use: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Shook. </a:t>
            </a:r>
            <a:r>
              <a:rPr lang="en-US" sz="1600" i="1" u="sng" dirty="0">
                <a:latin typeface="Arial" pitchFamily="34" charset="0"/>
                <a:cs typeface="Arial" pitchFamily="34" charset="0"/>
              </a:rPr>
              <a:t>Managing to Learn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(Best book on leadership in a lean organization and A3 use)</a:t>
            </a:r>
          </a:p>
          <a:p>
            <a:pPr eaLnBrk="1" hangingPunct="1">
              <a:lnSpc>
                <a:spcPct val="80000"/>
              </a:lnSpc>
            </a:pPr>
            <a:endParaRPr lang="en-US" sz="1600" i="1" u="sng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Sobek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Smalley. </a:t>
            </a:r>
            <a:r>
              <a:rPr lang="en-US" sz="1600" i="1" u="sng" dirty="0">
                <a:latin typeface="Arial" pitchFamily="34" charset="0"/>
                <a:cs typeface="Arial" pitchFamily="34" charset="0"/>
              </a:rPr>
              <a:t>Understanding A3 Thinking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(Problem solving and A3 use)</a:t>
            </a:r>
          </a:p>
          <a:p>
            <a:pPr eaLnBrk="1" hangingPunct="1">
              <a:lnSpc>
                <a:spcPct val="80000"/>
              </a:lnSpc>
            </a:pPr>
            <a:endParaRPr lang="en-US" sz="1600" i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Dennis. </a:t>
            </a:r>
            <a:r>
              <a:rPr lang="en-US" sz="1600" i="1" u="sng" dirty="0">
                <a:latin typeface="Arial" pitchFamily="34" charset="0"/>
                <a:cs typeface="Arial" pitchFamily="34" charset="0"/>
              </a:rPr>
              <a:t>Getting the Right Things Done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(Strategy deployment or </a:t>
            </a:r>
            <a:r>
              <a:rPr lang="en-US" sz="1600" i="1" dirty="0" err="1">
                <a:latin typeface="Arial" pitchFamily="34" charset="0"/>
                <a:cs typeface="Arial" pitchFamily="34" charset="0"/>
              </a:rPr>
              <a:t>hoshin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i="1" dirty="0" err="1">
                <a:latin typeface="Arial" pitchFamily="34" charset="0"/>
                <a:cs typeface="Arial" pitchFamily="34" charset="0"/>
              </a:rPr>
              <a:t>kanri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Liker, Meier. </a:t>
            </a:r>
            <a:r>
              <a:rPr lang="en-US" sz="1600" i="1" u="sng" dirty="0">
                <a:latin typeface="Arial" pitchFamily="34" charset="0"/>
                <a:cs typeface="Arial" pitchFamily="34" charset="0"/>
              </a:rPr>
              <a:t>Toyota Way </a:t>
            </a:r>
            <a:r>
              <a:rPr lang="en-US" sz="1600" i="1" u="sng" dirty="0" err="1">
                <a:latin typeface="Arial" pitchFamily="34" charset="0"/>
                <a:cs typeface="Arial" pitchFamily="34" charset="0"/>
              </a:rPr>
              <a:t>Fieldbook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. (Practical lean tools)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Baker, Taylor. </a:t>
            </a:r>
            <a:r>
              <a:rPr lang="en-US" sz="1600" i="1" u="sng" dirty="0">
                <a:latin typeface="Arial" pitchFamily="34" charset="0"/>
                <a:cs typeface="Arial" pitchFamily="34" charset="0"/>
              </a:rPr>
              <a:t>Making Hospitals Work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(Workbook from Lean Enterprise Academy, UK)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Graban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i="1" u="sng" dirty="0">
                <a:latin typeface="Arial" pitchFamily="34" charset="0"/>
                <a:cs typeface="Arial" pitchFamily="34" charset="0"/>
              </a:rPr>
              <a:t>Lean Hospitals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(General lean healthcare reference)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u="sng" dirty="0">
                <a:latin typeface="Arial" pitchFamily="34" charset="0"/>
                <a:cs typeface="Arial" pitchFamily="34" charset="0"/>
              </a:rPr>
              <a:t>Lean Web Resources: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Lean Enterprise Institute: 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3"/>
              </a:rPr>
              <a:t>www.lean.org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webinars, books, meetings…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Lean Healthcare Value Leaders  Network 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4"/>
              </a:rPr>
              <a:t>www.healthcarevalueleaders.org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Lean Enterprise Academy (UK): 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5"/>
              </a:rPr>
              <a:t>www.leanuk.org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Michigan Quality System at UMHS: 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6"/>
              </a:rPr>
              <a:t>med.umich.edu/</a:t>
            </a:r>
            <a:r>
              <a:rPr lang="en-US" sz="1600" dirty="0" err="1">
                <a:latin typeface="Arial" pitchFamily="34" charset="0"/>
                <a:cs typeface="Arial" pitchFamily="34" charset="0"/>
                <a:hlinkClick r:id="rId6"/>
              </a:rPr>
              <a:t>mqs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323" name="TextBox 4"/>
          <p:cNvSpPr txBox="1">
            <a:spLocks noChangeArrowheads="1"/>
          </p:cNvSpPr>
          <p:nvPr/>
        </p:nvSpPr>
        <p:spPr bwMode="auto">
          <a:xfrm>
            <a:off x="5753100" y="6276202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05.17.10</a:t>
            </a:r>
          </a:p>
        </p:txBody>
      </p:sp>
    </p:spTree>
    <p:extLst>
      <p:ext uri="{BB962C8B-B14F-4D97-AF65-F5344CB8AC3E}">
        <p14:creationId xmlns:p14="http://schemas.microsoft.com/office/powerpoint/2010/main" val="288400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304800"/>
            <a:ext cx="7772400" cy="914400"/>
          </a:xfrm>
          <a:noFill/>
        </p:spPr>
        <p:txBody>
          <a:bodyPr vert="horz" lIns="90488" tIns="44450" rIns="90488" bIns="44450" rtlCol="0" anchor="b"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Makes 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rojects Fail?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1600200"/>
            <a:ext cx="4191000" cy="4267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knowledge?</a:t>
            </a:r>
          </a:p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a plan?</a:t>
            </a:r>
          </a:p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leadership?</a:t>
            </a:r>
          </a:p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discipline?</a:t>
            </a:r>
          </a:p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commitment?</a:t>
            </a:r>
          </a:p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passion?</a:t>
            </a:r>
          </a:p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resources?</a:t>
            </a:r>
          </a:p>
          <a:p>
            <a:pPr algn="l" eaLnBrk="1" hangingPunct="1">
              <a:buFontTx/>
              <a:buChar char="•"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lack of focus?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5001" y="3200400"/>
            <a:ext cx="42665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lack of…AGREEMENT!</a:t>
            </a:r>
          </a:p>
          <a:p>
            <a:endParaRPr lang="en-US" sz="2500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Right Brace 3"/>
          <p:cNvSpPr/>
          <p:nvPr/>
        </p:nvSpPr>
        <p:spPr bwMode="auto">
          <a:xfrm>
            <a:off x="5448915" y="990600"/>
            <a:ext cx="2057400" cy="4724400"/>
          </a:xfrm>
          <a:prstGeom prst="rightBrac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5020597" y="1447800"/>
            <a:ext cx="474406" cy="3962400"/>
          </a:xfrm>
          <a:prstGeom prst="rightBrac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2583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04800"/>
            <a:ext cx="8229600" cy="8382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the Issue Agreement?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632075" y="5197476"/>
            <a:ext cx="2621230" cy="58477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Current State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534558" y="1944689"/>
            <a:ext cx="2438488" cy="5847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Future State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 rot="-1843459">
            <a:off x="4938154" y="3283536"/>
            <a:ext cx="1947969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 </a:t>
            </a:r>
            <a:r>
              <a:rPr lang="en-US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11271" name="Freeform 6"/>
          <p:cNvSpPr>
            <a:spLocks/>
          </p:cNvSpPr>
          <p:nvPr/>
        </p:nvSpPr>
        <p:spPr bwMode="auto">
          <a:xfrm>
            <a:off x="4267200" y="2857501"/>
            <a:ext cx="3386138" cy="2143125"/>
          </a:xfrm>
          <a:custGeom>
            <a:avLst/>
            <a:gdLst>
              <a:gd name="T0" fmla="*/ 0 w 2133"/>
              <a:gd name="T1" fmla="*/ 2147483647 h 1350"/>
              <a:gd name="T2" fmla="*/ 2147483647 w 2133"/>
              <a:gd name="T3" fmla="*/ 2147483647 h 1350"/>
              <a:gd name="T4" fmla="*/ 2147483647 w 2133"/>
              <a:gd name="T5" fmla="*/ 2147483647 h 1350"/>
              <a:gd name="T6" fmla="*/ 2147483647 w 2133"/>
              <a:gd name="T7" fmla="*/ 2147483647 h 1350"/>
              <a:gd name="T8" fmla="*/ 2147483647 w 2133"/>
              <a:gd name="T9" fmla="*/ 2147483647 h 1350"/>
              <a:gd name="T10" fmla="*/ 2147483647 w 2133"/>
              <a:gd name="T11" fmla="*/ 2147483647 h 1350"/>
              <a:gd name="T12" fmla="*/ 2147483647 w 2133"/>
              <a:gd name="T13" fmla="*/ 2147483647 h 1350"/>
              <a:gd name="T14" fmla="*/ 2147483647 w 2133"/>
              <a:gd name="T15" fmla="*/ 2147483647 h 1350"/>
              <a:gd name="T16" fmla="*/ 2147483647 w 2133"/>
              <a:gd name="T17" fmla="*/ 2147483647 h 1350"/>
              <a:gd name="T18" fmla="*/ 2147483647 w 2133"/>
              <a:gd name="T19" fmla="*/ 2147483647 h 1350"/>
              <a:gd name="T20" fmla="*/ 2147483647 w 2133"/>
              <a:gd name="T21" fmla="*/ 2147483647 h 1350"/>
              <a:gd name="T22" fmla="*/ 2147483647 w 2133"/>
              <a:gd name="T23" fmla="*/ 2147483647 h 1350"/>
              <a:gd name="T24" fmla="*/ 2147483647 w 2133"/>
              <a:gd name="T25" fmla="*/ 2147483647 h 1350"/>
              <a:gd name="T26" fmla="*/ 2147483647 w 2133"/>
              <a:gd name="T27" fmla="*/ 2147483647 h 1350"/>
              <a:gd name="T28" fmla="*/ 2147483647 w 2133"/>
              <a:gd name="T29" fmla="*/ 2147483647 h 1350"/>
              <a:gd name="T30" fmla="*/ 2147483647 w 2133"/>
              <a:gd name="T31" fmla="*/ 2147483647 h 1350"/>
              <a:gd name="T32" fmla="*/ 2147483647 w 2133"/>
              <a:gd name="T33" fmla="*/ 2147483647 h 1350"/>
              <a:gd name="T34" fmla="*/ 2147483647 w 2133"/>
              <a:gd name="T35" fmla="*/ 2147483647 h 1350"/>
              <a:gd name="T36" fmla="*/ 2147483647 w 2133"/>
              <a:gd name="T37" fmla="*/ 0 h 135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33"/>
              <a:gd name="T58" fmla="*/ 0 h 1350"/>
              <a:gd name="T59" fmla="*/ 2133 w 2133"/>
              <a:gd name="T60" fmla="*/ 1350 h 135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33" h="1350">
                <a:moveTo>
                  <a:pt x="0" y="1350"/>
                </a:moveTo>
                <a:cubicBezTo>
                  <a:pt x="32" y="1302"/>
                  <a:pt x="46" y="1240"/>
                  <a:pt x="72" y="1188"/>
                </a:cubicBezTo>
                <a:cubicBezTo>
                  <a:pt x="89" y="1155"/>
                  <a:pt x="71" y="1156"/>
                  <a:pt x="108" y="1125"/>
                </a:cubicBezTo>
                <a:cubicBezTo>
                  <a:pt x="115" y="1119"/>
                  <a:pt x="127" y="1120"/>
                  <a:pt x="135" y="1116"/>
                </a:cubicBezTo>
                <a:cubicBezTo>
                  <a:pt x="204" y="1081"/>
                  <a:pt x="261" y="1075"/>
                  <a:pt x="342" y="1062"/>
                </a:cubicBezTo>
                <a:cubicBezTo>
                  <a:pt x="416" y="1050"/>
                  <a:pt x="487" y="1023"/>
                  <a:pt x="558" y="999"/>
                </a:cubicBezTo>
                <a:cubicBezTo>
                  <a:pt x="593" y="987"/>
                  <a:pt x="640" y="943"/>
                  <a:pt x="657" y="909"/>
                </a:cubicBezTo>
                <a:cubicBezTo>
                  <a:pt x="667" y="889"/>
                  <a:pt x="663" y="864"/>
                  <a:pt x="675" y="846"/>
                </a:cubicBezTo>
                <a:cubicBezTo>
                  <a:pt x="699" y="810"/>
                  <a:pt x="772" y="790"/>
                  <a:pt x="810" y="774"/>
                </a:cubicBezTo>
                <a:cubicBezTo>
                  <a:pt x="923" y="725"/>
                  <a:pt x="1019" y="703"/>
                  <a:pt x="1143" y="693"/>
                </a:cubicBezTo>
                <a:cubicBezTo>
                  <a:pt x="1212" y="666"/>
                  <a:pt x="1279" y="629"/>
                  <a:pt x="1332" y="576"/>
                </a:cubicBezTo>
                <a:cubicBezTo>
                  <a:pt x="1353" y="512"/>
                  <a:pt x="1383" y="447"/>
                  <a:pt x="1413" y="387"/>
                </a:cubicBezTo>
                <a:cubicBezTo>
                  <a:pt x="1430" y="353"/>
                  <a:pt x="1439" y="325"/>
                  <a:pt x="1476" y="306"/>
                </a:cubicBezTo>
                <a:cubicBezTo>
                  <a:pt x="1517" y="286"/>
                  <a:pt x="1609" y="289"/>
                  <a:pt x="1629" y="288"/>
                </a:cubicBezTo>
                <a:cubicBezTo>
                  <a:pt x="1680" y="280"/>
                  <a:pt x="1734" y="270"/>
                  <a:pt x="1782" y="252"/>
                </a:cubicBezTo>
                <a:cubicBezTo>
                  <a:pt x="1819" y="238"/>
                  <a:pt x="1842" y="217"/>
                  <a:pt x="1881" y="207"/>
                </a:cubicBezTo>
                <a:cubicBezTo>
                  <a:pt x="1914" y="158"/>
                  <a:pt x="1932" y="152"/>
                  <a:pt x="1980" y="126"/>
                </a:cubicBezTo>
                <a:cubicBezTo>
                  <a:pt x="2073" y="74"/>
                  <a:pt x="2000" y="101"/>
                  <a:pt x="2061" y="81"/>
                </a:cubicBezTo>
                <a:cubicBezTo>
                  <a:pt x="2083" y="59"/>
                  <a:pt x="2133" y="34"/>
                  <a:pt x="2133" y="0"/>
                </a:cubicBez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 flipV="1">
            <a:off x="7618413" y="2654301"/>
            <a:ext cx="349250" cy="257175"/>
          </a:xfrm>
          <a:prstGeom prst="line">
            <a:avLst/>
          </a:prstGeom>
          <a:noFill/>
          <a:ln w="152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5352257" y="4806779"/>
            <a:ext cx="46021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we really agree on the where we are?  On the current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condition?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1995488" y="1295401"/>
            <a:ext cx="5624512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we really agree on the where we want to go?  On what the gap in performance is?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1990573" y="2743200"/>
            <a:ext cx="330676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we really agree on how we will get there?</a:t>
            </a:r>
          </a:p>
        </p:txBody>
      </p:sp>
    </p:spTree>
    <p:extLst>
      <p:ext uri="{BB962C8B-B14F-4D97-AF65-F5344CB8AC3E}">
        <p14:creationId xmlns:p14="http://schemas.microsoft.com/office/powerpoint/2010/main" val="42242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8686800" cy="838200"/>
          </a:xfrm>
          <a:noFill/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How do you get agreement?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sz="2400" dirty="0">
                <a:latin typeface="Arial" pitchFamily="34" charset="0"/>
                <a:cs typeface="Arial" pitchFamily="34" charset="0"/>
              </a:rPr>
              <a:t>Sample answers:</a:t>
            </a:r>
          </a:p>
          <a:p>
            <a:pPr eaLnBrk="1" hangingPunct="1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Persuade with logic</a:t>
            </a: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Appeal to emotion</a:t>
            </a: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Dictate</a:t>
            </a: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Threaten</a:t>
            </a: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Manipulate</a:t>
            </a: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Trade favors</a:t>
            </a: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Compromise</a:t>
            </a:r>
          </a:p>
          <a:p>
            <a:pPr lvl="1" eaLnBrk="1" hangingPunct="1"/>
            <a:r>
              <a:rPr lang="en-US" sz="2000" dirty="0">
                <a:latin typeface="Arial" pitchFamily="34" charset="0"/>
                <a:cs typeface="Arial" pitchFamily="34" charset="0"/>
              </a:rPr>
              <a:t>Others?</a:t>
            </a:r>
          </a:p>
          <a:p>
            <a:pPr lvl="1" eaLnBrk="1" hangingPunct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 eaLnBrk="1" hangingPunct="1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7231063" y="1342821"/>
            <a:ext cx="148438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Pro’s / Con’s</a:t>
            </a:r>
          </a:p>
        </p:txBody>
      </p:sp>
    </p:spTree>
    <p:extLst>
      <p:ext uri="{BB962C8B-B14F-4D97-AF65-F5344CB8AC3E}">
        <p14:creationId xmlns:p14="http://schemas.microsoft.com/office/powerpoint/2010/main" val="4677395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716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Where is Disagreement?</a:t>
            </a:r>
          </a:p>
        </p:txBody>
      </p:sp>
      <p:pic>
        <p:nvPicPr>
          <p:cNvPr id="13316" name="Picture 3" descr="Bored flying paper airplane"/>
          <p:cNvPicPr>
            <a:picLocks noChangeAspect="1" noChangeArrowheads="1"/>
          </p:cNvPicPr>
          <p:nvPr/>
        </p:nvPicPr>
        <p:blipFill>
          <a:blip r:embed="rId3" cstate="print"/>
          <a:srcRect t="9328" b="2992"/>
          <a:stretch>
            <a:fillRect/>
          </a:stretch>
        </p:blipFill>
        <p:spPr bwMode="auto">
          <a:xfrm>
            <a:off x="6324600" y="1371601"/>
            <a:ext cx="41910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4"/>
          <p:cNvSpPr txBox="1">
            <a:spLocks noChangeArrowheads="1"/>
          </p:cNvSpPr>
          <p:nvPr/>
        </p:nvSpPr>
        <p:spPr bwMode="auto">
          <a:xfrm rot="2574285">
            <a:off x="7010400" y="2819401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 Black" pitchFamily="34" charset="0"/>
              </a:rPr>
              <a:t>Your Idea</a:t>
            </a:r>
          </a:p>
        </p:txBody>
      </p:sp>
      <p:pic>
        <p:nvPicPr>
          <p:cNvPr id="13318" name="Picture 5" descr="overly happy worker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371600"/>
            <a:ext cx="44196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682750" y="5061744"/>
            <a:ext cx="44323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“You won’t believe what they want us to </a:t>
            </a:r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do!”</a:t>
            </a:r>
            <a:endParaRPr lang="en-US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6585744" y="5061744"/>
            <a:ext cx="366871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“Yea, like I’m going to do that!”</a:t>
            </a:r>
            <a:endParaRPr lang="en-US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5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How Do We Get Agreement?</a:t>
            </a:r>
          </a:p>
        </p:txBody>
      </p:sp>
      <p:pic>
        <p:nvPicPr>
          <p:cNvPr id="12292" name="Picture 3" descr="boring meeting1"/>
          <p:cNvPicPr>
            <a:picLocks noChangeAspect="1" noChangeArrowheads="1"/>
          </p:cNvPicPr>
          <p:nvPr/>
        </p:nvPicPr>
        <p:blipFill>
          <a:blip r:embed="rId3" cstate="print"/>
          <a:srcRect l="14415" t="16043" r="2380" b="5940"/>
          <a:stretch>
            <a:fillRect/>
          </a:stretch>
        </p:blipFill>
        <p:spPr bwMode="auto">
          <a:xfrm>
            <a:off x="3713164" y="3889375"/>
            <a:ext cx="3786187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662364" y="3100626"/>
            <a:ext cx="392112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Meeting people into submission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900988" y="3306763"/>
            <a:ext cx="2273300" cy="2571750"/>
            <a:chOff x="3816" y="720"/>
            <a:chExt cx="1821" cy="2060"/>
          </a:xfrm>
        </p:grpSpPr>
        <p:pic>
          <p:nvPicPr>
            <p:cNvPr id="12302" name="Picture 6" descr="used_car_salesman"/>
            <p:cNvPicPr>
              <a:picLocks noChangeAspect="1" noChangeArrowheads="1"/>
            </p:cNvPicPr>
            <p:nvPr/>
          </p:nvPicPr>
          <p:blipFill>
            <a:blip r:embed="rId4" cstate="print"/>
            <a:srcRect l="17252" r="13106"/>
            <a:stretch>
              <a:fillRect/>
            </a:stretch>
          </p:blipFill>
          <p:spPr bwMode="auto">
            <a:xfrm>
              <a:off x="3831" y="720"/>
              <a:ext cx="1806" cy="2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3" name="Text Box 7"/>
            <p:cNvSpPr txBox="1">
              <a:spLocks noChangeArrowheads="1"/>
            </p:cNvSpPr>
            <p:nvPr/>
          </p:nvSpPr>
          <p:spPr bwMode="auto">
            <a:xfrm rot="-1121234">
              <a:off x="3816" y="1750"/>
              <a:ext cx="494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FF00"/>
                  </a:solidFill>
                  <a:latin typeface="Impact" pitchFamily="34" charset="0"/>
                </a:rPr>
                <a:t>$495</a:t>
              </a:r>
            </a:p>
          </p:txBody>
        </p:sp>
      </p:grp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1676401" y="5461000"/>
            <a:ext cx="167481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I’ve got the data</a:t>
            </a:r>
          </a:p>
        </p:txBody>
      </p:sp>
      <p:pic>
        <p:nvPicPr>
          <p:cNvPr id="12296" name="Picture 9" descr="making the point"/>
          <p:cNvPicPr>
            <a:picLocks noChangeAspect="1" noChangeArrowheads="1"/>
          </p:cNvPicPr>
          <p:nvPr/>
        </p:nvPicPr>
        <p:blipFill>
          <a:blip r:embed="rId5" cstate="print"/>
          <a:srcRect l="7994" t="2388" r="6427" b="7571"/>
          <a:stretch>
            <a:fillRect/>
          </a:stretch>
        </p:blipFill>
        <p:spPr bwMode="auto">
          <a:xfrm>
            <a:off x="3579813" y="1128713"/>
            <a:ext cx="17018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7931150" y="5837238"/>
            <a:ext cx="2508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 pitchFamily="66" charset="0"/>
              </a:rPr>
              <a:t>Do the Hard Sell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1524001" y="1371600"/>
            <a:ext cx="2047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Force your perspective</a:t>
            </a:r>
          </a:p>
        </p:txBody>
      </p:sp>
      <p:pic>
        <p:nvPicPr>
          <p:cNvPr id="12299" name="Picture 12" descr="shouting to be heard"/>
          <p:cNvPicPr>
            <a:picLocks noChangeAspect="1" noChangeArrowheads="1"/>
          </p:cNvPicPr>
          <p:nvPr/>
        </p:nvPicPr>
        <p:blipFill>
          <a:blip r:embed="rId6" cstate="print"/>
          <a:srcRect l="13333"/>
          <a:stretch>
            <a:fillRect/>
          </a:stretch>
        </p:blipFill>
        <p:spPr bwMode="auto">
          <a:xfrm>
            <a:off x="6430963" y="1131889"/>
            <a:ext cx="16256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8094664" y="1255713"/>
            <a:ext cx="234473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State your case more strongly than others</a:t>
            </a:r>
          </a:p>
        </p:txBody>
      </p:sp>
      <p:pic>
        <p:nvPicPr>
          <p:cNvPr id="12301" name="Picture 14" descr="man with books"/>
          <p:cNvPicPr>
            <a:picLocks noChangeAspect="1" noChangeArrowheads="1"/>
          </p:cNvPicPr>
          <p:nvPr/>
        </p:nvPicPr>
        <p:blipFill>
          <a:blip r:embed="rId7" cstate="print"/>
          <a:srcRect l="6717" t="1961" r="7613"/>
          <a:stretch>
            <a:fillRect/>
          </a:stretch>
        </p:blipFill>
        <p:spPr bwMode="auto">
          <a:xfrm>
            <a:off x="1819276" y="3228975"/>
            <a:ext cx="14589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355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228600"/>
            <a:ext cx="8229600" cy="990600"/>
          </a:xfrm>
        </p:spPr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How Do 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 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 Agreement?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1600200"/>
            <a:ext cx="7315200" cy="3733800"/>
          </a:xfrm>
        </p:spPr>
        <p:txBody>
          <a:bodyPr vert="horz" lIns="90488" tIns="44450" rIns="90488" bIns="44450" rtlCol="0">
            <a:normAutofit/>
          </a:bodyPr>
          <a:lstStyle/>
          <a:p>
            <a:pPr algn="l"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Is it not 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ost effective to tell a persuasive story?</a:t>
            </a:r>
          </a:p>
          <a:p>
            <a:pPr algn="l" eaLnBrk="1" hangingPunct="1"/>
            <a:endParaRPr lang="en-US" sz="25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l" eaLnBrk="1" hangingPunct="1"/>
            <a:endParaRPr lang="en-US" sz="25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f so…</a:t>
            </a:r>
          </a:p>
          <a:p>
            <a:pPr eaLnBrk="1" hangingPunct="1"/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algn="l" eaLnBrk="1" hangingPunct="1"/>
            <a:r>
              <a:rPr lang="en-US" sz="2500" dirty="0">
                <a:latin typeface="Arial" pitchFamily="34" charset="0"/>
                <a:cs typeface="Arial" pitchFamily="34" charset="0"/>
              </a:rPr>
              <a:t>Would it not be best to tell it concisely, preferably visually and in a standard format?</a:t>
            </a:r>
          </a:p>
        </p:txBody>
      </p:sp>
    </p:spTree>
    <p:extLst>
      <p:ext uri="{BB962C8B-B14F-4D97-AF65-F5344CB8AC3E}">
        <p14:creationId xmlns:p14="http://schemas.microsoft.com/office/powerpoint/2010/main" val="29286163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2662</Words>
  <Application>Microsoft Office PowerPoint</Application>
  <PresentationFormat>Widescreen</PresentationFormat>
  <Paragraphs>594</Paragraphs>
  <Slides>32</Slides>
  <Notes>31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Arial Black</vt:lpstr>
      <vt:lpstr>Calibri</vt:lpstr>
      <vt:lpstr>Calibri Light</vt:lpstr>
      <vt:lpstr>Comic Sans MS</vt:lpstr>
      <vt:lpstr>Gill Sans MT</vt:lpstr>
      <vt:lpstr>Impact</vt:lpstr>
      <vt:lpstr>Times New Roman</vt:lpstr>
      <vt:lpstr>Wingdings</vt:lpstr>
      <vt:lpstr>Office Theme</vt:lpstr>
      <vt:lpstr>Building Consensus and Generating Authority</vt:lpstr>
      <vt:lpstr>Terry Platchek, MD</vt:lpstr>
      <vt:lpstr>A Question For You</vt:lpstr>
      <vt:lpstr>What Makes Projects Fail?</vt:lpstr>
      <vt:lpstr>Is the Issue Agreement?</vt:lpstr>
      <vt:lpstr>How do you get agreement?</vt:lpstr>
      <vt:lpstr>Where is Disagreement?</vt:lpstr>
      <vt:lpstr>How Do We Get Agreement?</vt:lpstr>
      <vt:lpstr>How Do You Get Agreement?</vt:lpstr>
      <vt:lpstr>“A3 Thinking” A Template for Structured Problem-Solving</vt:lpstr>
      <vt:lpstr>“A3 Thinking” A Template for Structured Problem-Solving</vt:lpstr>
      <vt:lpstr>PowerPoint Presentation</vt:lpstr>
      <vt:lpstr>PowerPoint Presentation</vt:lpstr>
      <vt:lpstr>Scientific Method (PDCA Cycle)</vt:lpstr>
      <vt:lpstr>A3 Benefits</vt:lpstr>
      <vt:lpstr>A3 Benefits</vt:lpstr>
      <vt:lpstr>PowerPoint Presentation</vt:lpstr>
      <vt:lpstr>PowerPoint Presentation</vt:lpstr>
      <vt:lpstr>A3 Outline (Boxes)</vt:lpstr>
      <vt:lpstr>Which Tool Could Be Used …</vt:lpstr>
      <vt:lpstr>Typical A3 Layout</vt:lpstr>
      <vt:lpstr>Typical A3 Layout</vt:lpstr>
      <vt:lpstr>Typical A3 Layout</vt:lpstr>
      <vt:lpstr>Typical A3 Layout</vt:lpstr>
      <vt:lpstr>Typical A3 Layout</vt:lpstr>
      <vt:lpstr>Nemawashi</vt:lpstr>
      <vt:lpstr>PowerPoint Presentation</vt:lpstr>
      <vt:lpstr>A3 Roles</vt:lpstr>
      <vt:lpstr>A3 Group Learning Exercise</vt:lpstr>
      <vt:lpstr>PowerPoint Presentation</vt:lpstr>
      <vt:lpstr>A3 Presentation Etiquette</vt:lpstr>
      <vt:lpstr>A3 References </vt:lpstr>
    </vt:vector>
  </TitlesOfParts>
  <Company>ASH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Consensus and Generating Authority</dc:title>
  <dc:creator>Mary Barkley</dc:creator>
  <cp:lastModifiedBy>Mary Barkley</cp:lastModifiedBy>
  <cp:revision>1</cp:revision>
  <dcterms:created xsi:type="dcterms:W3CDTF">2015-01-05T15:40:49Z</dcterms:created>
  <dcterms:modified xsi:type="dcterms:W3CDTF">2015-01-05T15:42:10Z</dcterms:modified>
</cp:coreProperties>
</file>