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42" r:id="rId2"/>
    <p:sldId id="1243" r:id="rId3"/>
    <p:sldId id="1244" r:id="rId4"/>
    <p:sldId id="1245" r:id="rId5"/>
    <p:sldId id="1246" r:id="rId6"/>
    <p:sldId id="1247" r:id="rId7"/>
    <p:sldId id="1248" r:id="rId8"/>
    <p:sldId id="1249" r:id="rId9"/>
    <p:sldId id="1250" r:id="rId10"/>
    <p:sldId id="1251" r:id="rId11"/>
    <p:sldId id="1252" r:id="rId12"/>
    <p:sldId id="1253" r:id="rId13"/>
    <p:sldId id="1254" r:id="rId14"/>
    <p:sldId id="266" r:id="rId15"/>
    <p:sldId id="1255" r:id="rId16"/>
    <p:sldId id="1256" r:id="rId17"/>
    <p:sldId id="1257" r:id="rId18"/>
    <p:sldId id="1258" r:id="rId19"/>
    <p:sldId id="1259" r:id="rId20"/>
    <p:sldId id="277" r:id="rId21"/>
    <p:sldId id="1260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7" y="76200"/>
            <a:ext cx="12026900" cy="1219200"/>
          </a:xfrm>
          <a:prstGeom prst="rect">
            <a:avLst/>
          </a:prstGeom>
          <a:solidFill>
            <a:srgbClr val="9A121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7" y="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84" y="1295400"/>
            <a:ext cx="12029016" cy="762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28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327188"/>
            <a:ext cx="1706880" cy="457200"/>
          </a:xfrm>
        </p:spPr>
        <p:txBody>
          <a:bodyPr/>
          <a:lstStyle>
            <a:lvl1pPr algn="ctr">
              <a:defRPr sz="1100" b="0" i="0" spc="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EED557AE-AD04-4262-823D-86751692DEBC}" type="datetimeFigureOut">
              <a:rPr lang="en-US" smtClean="0"/>
              <a:pPr/>
              <a:t>1/11/2019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5211060"/>
            <a:ext cx="5905500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960793C-EC1A-4C2C-9019-E13C5EE25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5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57AE-AD04-4262-823D-86751692DEBC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fld id="{F960793C-EC1A-4C2C-9019-E13C5EE25B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8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7" y="76200"/>
            <a:ext cx="12026900" cy="1219200"/>
          </a:xfrm>
          <a:prstGeom prst="rect">
            <a:avLst/>
          </a:prstGeom>
          <a:solidFill>
            <a:srgbClr val="9A121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7" y="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84" y="1295400"/>
            <a:ext cx="12029016" cy="762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7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67" y="76200"/>
            <a:ext cx="12026900" cy="1219200"/>
          </a:xfrm>
          <a:prstGeom prst="rect">
            <a:avLst/>
          </a:prstGeom>
          <a:solidFill>
            <a:srgbClr val="9A1212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67" y="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84" y="1295400"/>
            <a:ext cx="12029016" cy="762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88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 i="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 smtClean="0">
                <a:solidFill>
                  <a:schemeClr val="tx2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30F839A1-1B62-429D-BC19-B2D4D8577331}" type="datetimeFigureOut">
              <a:rPr lang="en-US" smtClean="0">
                <a:solidFill>
                  <a:srgbClr val="696464"/>
                </a:solidFill>
              </a:rPr>
              <a:pPr>
                <a:defRPr/>
              </a:pPr>
              <a:t>1/11/2019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chemeClr val="tx2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fld id="{735047E0-F546-4505-81BE-6EC1ED6493F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5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0" i="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964" y="771567"/>
            <a:ext cx="9090073" cy="171175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cap="none" spc="0" dirty="0">
                <a:solidFill>
                  <a:schemeClr val="bg1"/>
                </a:solidFill>
              </a:rPr>
              <a:t>Top Ten Pearls &amp; Pitfalls of Fellowship Program Directorship</a:t>
            </a:r>
            <a:br>
              <a:rPr lang="en-US" sz="4000" b="1" cap="none" spc="0" dirty="0">
                <a:solidFill>
                  <a:schemeClr val="bg1"/>
                </a:solidFill>
              </a:rPr>
            </a:br>
            <a:endParaRPr lang="en-US" sz="4000" b="1" cap="none" spc="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6462" y="2895600"/>
            <a:ext cx="3984575" cy="3190834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Annie </a:t>
            </a:r>
            <a:r>
              <a:rPr lang="en-US" sz="2000" b="1" dirty="0" err="1">
                <a:solidFill>
                  <a:schemeClr val="bg1"/>
                </a:solidFill>
              </a:rPr>
              <a:t>Im</a:t>
            </a:r>
            <a:r>
              <a:rPr lang="en-US" sz="2000" b="1" dirty="0">
                <a:solidFill>
                  <a:schemeClr val="bg1"/>
                </a:solidFill>
              </a:rPr>
              <a:t>, MD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University of Pittsburgh</a:t>
            </a:r>
          </a:p>
          <a:p>
            <a:pPr algn="l"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Ann LaCasce, MD, </a:t>
            </a:r>
            <a:r>
              <a:rPr lang="en-US" sz="2000" b="1" dirty="0" err="1">
                <a:solidFill>
                  <a:schemeClr val="bg1"/>
                </a:solidFill>
              </a:rPr>
              <a:t>MMSc</a:t>
            </a:r>
            <a:endParaRPr lang="en-US" sz="2000" b="1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Dana-Farber Cancer Institute</a:t>
            </a:r>
          </a:p>
          <a:p>
            <a:pPr algn="l">
              <a:spcAft>
                <a:spcPts val="600"/>
              </a:spcAft>
            </a:pPr>
            <a:endParaRPr lang="en-US" sz="1000" b="1" dirty="0">
              <a:solidFill>
                <a:schemeClr val="bg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Alice Ma, MD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</a:rPr>
              <a:t>University of North Carolina,  Chapel Hill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E06AD-71F3-A641-B11B-54A7F5940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878594"/>
            <a:ext cx="4317609" cy="34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#6: Your Program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An experienced (and/or intelligent, quick-learning, flexible, cheerful, patient) coordinator is key.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Provide resources: ACGME offers educational conferences (and awards) for coordinators. S/he can also obtain guidance from the Internal Medicine coordinator.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07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#7: Conflict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5228492" cy="457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/>
              <a:t>There are 3 sides to every story.  Talk to EVERYONE before drawing conclusions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When behavior is truly bizarre or awful, be concerned first: Are there problems at home? With family? Substance abuse? Psychiatric issues?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2842FD-0027-784C-9FD3-1FB2D5B2B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509" y="2209800"/>
            <a:ext cx="31200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6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#8: Your Colleagues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47800"/>
            <a:ext cx="50292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Attend ASH/ASCO program director retreats and workshops. 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Colleagues are a great source of information and ideas. You can also ask fellow program directors at your institution for solutions and advice.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A29A3-61C2-7346-A7F1-030EFA90D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468" y="19812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#9: Your Fellows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447800"/>
            <a:ext cx="4876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Meet with fellows regularly for feedback about the program and be open to change</a:t>
            </a:r>
            <a:r>
              <a:rPr lang="en-US" dirty="0"/>
              <a:t>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Individual as well as group meetings can be enlightening for you and cathartic for them.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5145D-BE5D-BA4C-A5FB-A47D10CE5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04" y="2667000"/>
            <a:ext cx="351319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#10: Your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447800"/>
            <a:ext cx="45720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It’s OK to say, “No.”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This applies to everyone who asks you for something (</a:t>
            </a:r>
            <a:r>
              <a:rPr lang="en-US" dirty="0" err="1"/>
              <a:t>ie</a:t>
            </a:r>
            <a:r>
              <a:rPr lang="en-US" dirty="0"/>
              <a:t>, not just fellows!). They expect you to set limits and may grumble but will respect you for 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50EC6-D253-094E-80F3-A0DFA760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957" y="2062511"/>
            <a:ext cx="3295650" cy="27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41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590C-D6B8-432E-A732-79F5F789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00C91-B26F-4240-BAA8-08DD81265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rgbClr val="9411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941100"/>
                </a:solidFill>
              </a:rPr>
              <a:t>Bonus:</a:t>
            </a:r>
            <a:br>
              <a:rPr lang="en-US" sz="4000" b="1" dirty="0">
                <a:solidFill>
                  <a:srgbClr val="941100"/>
                </a:solidFill>
              </a:rPr>
            </a:br>
            <a:r>
              <a:rPr lang="en-US" sz="4000" b="1" dirty="0">
                <a:solidFill>
                  <a:srgbClr val="941100"/>
                </a:solidFill>
              </a:rPr>
              <a:t>Additional Pearls for New PDs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4663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4580-4122-49D1-8DB1-D91AF18A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Bonus #1: Leadership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D76B-8A9D-4935-84BA-A1728008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603" y="1905000"/>
            <a:ext cx="3600797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Know your leadership style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works for you may not be the same as other PDs before you or around you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87EAFD6-03C2-47D1-BDAE-5E662D7F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487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00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7FC9-3C23-4079-BF01-63A47574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Bonus #2: The Bad Guy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B6B26-1B18-477E-AB36-6248ECA1B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66900"/>
            <a:ext cx="42672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You have to be the bad guy sometimes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2800" dirty="0"/>
              <a:t>Leverage CCC and other fellowship leadership, </a:t>
            </a:r>
          </a:p>
          <a:p>
            <a:pPr marL="0" indent="0" algn="ctr">
              <a:buNone/>
            </a:pPr>
            <a:r>
              <a:rPr lang="en-US" sz="2800" dirty="0"/>
              <a:t>be objective,</a:t>
            </a:r>
          </a:p>
          <a:p>
            <a:pPr marL="0" indent="0" algn="ctr">
              <a:buNone/>
            </a:pPr>
            <a:r>
              <a:rPr lang="en-US" sz="2800" dirty="0"/>
              <a:t>And don’t take criticism personally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Image result for bad guy">
            <a:extLst>
              <a:ext uri="{FF2B5EF4-FFF2-40B4-BE49-F238E27FC236}">
                <a16:creationId xmlns:a16="http://schemas.microsoft.com/office/drawing/2014/main" id="{933D0693-7099-4D58-BAD7-A0D02A87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33" y="1866900"/>
            <a:ext cx="3713179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1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C17C-610D-4934-A853-84FDFE53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Bonus #3: The Good Guy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7F4A5-397C-4ED1-8557-C1A93F01E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678" y="1447800"/>
            <a:ext cx="3998123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Stand up for the fellows and for education, especially with administration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It's important that the fellows know that you're on their side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14B90082-AC63-4FF9-A9DF-2FB543A0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131219"/>
            <a:ext cx="3998123" cy="32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44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BF72-C5D0-48F6-BD2C-F93FA722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Bonus #4: Promises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4E3E6-61CF-431F-8FB2-79D1852D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76400"/>
            <a:ext cx="41148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Don't promise things in the fellowship that you can't deliver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Talk with all stakeholders before communicating changes to fellows</a:t>
            </a:r>
          </a:p>
        </p:txBody>
      </p:sp>
      <p:pic>
        <p:nvPicPr>
          <p:cNvPr id="4098" name="Picture 2" descr="Image result for empty promise">
            <a:extLst>
              <a:ext uri="{FF2B5EF4-FFF2-40B4-BE49-F238E27FC236}">
                <a16:creationId xmlns:a16="http://schemas.microsoft.com/office/drawing/2014/main" id="{F4A280D2-D89E-41B7-B12F-A9DB967E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38339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82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572000" y="304801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American Society of Hematology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ASH Annual Meeting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Disclosure Statement</a:t>
            </a:r>
          </a:p>
        </p:txBody>
      </p:sp>
      <p:pic>
        <p:nvPicPr>
          <p:cNvPr id="9219" name="Picture 4" descr="ASH Logo - black highr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52400"/>
            <a:ext cx="103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209800" y="1447801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 LaCasce, MD,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MMSc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981200" y="2286001"/>
            <a:ext cx="71628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BMS,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Humanigen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Seattle Genetics Consultancy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of off-label drug 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Not applicable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DA7D7-CD11-498E-ABC0-44E676DD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Bonus #5: Innovation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20A4-3567-4F9E-94C5-491963AD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35162"/>
            <a:ext cx="41148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Try new things and be innovative!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Know that some won’t work (and be ok with that), but that some will</a:t>
            </a:r>
          </a:p>
          <a:p>
            <a:endParaRPr lang="en-US" dirty="0"/>
          </a:p>
        </p:txBody>
      </p:sp>
      <p:pic>
        <p:nvPicPr>
          <p:cNvPr id="6146" name="Picture 2" descr="Image result for innovation">
            <a:extLst>
              <a:ext uri="{FF2B5EF4-FFF2-40B4-BE49-F238E27FC236}">
                <a16:creationId xmlns:a16="http://schemas.microsoft.com/office/drawing/2014/main" id="{C917803E-EB29-4D11-B836-53C1EDAC8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286000" y="2286000"/>
            <a:ext cx="310896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48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D325-AF93-4571-97FD-AA3E1BD8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Bonus #6: The Mistakes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7049-B33E-46B4-8788-BFC30AD75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905000"/>
            <a:ext cx="4419600" cy="434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Turn every misstep into a lesson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Mistakes are common early, they will only help you quickly become an older and wiser PD</a:t>
            </a:r>
          </a:p>
          <a:p>
            <a:pPr marL="0" indent="0" algn="ctr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learn from mistakes">
            <a:extLst>
              <a:ext uri="{FF2B5EF4-FFF2-40B4-BE49-F238E27FC236}">
                <a16:creationId xmlns:a16="http://schemas.microsoft.com/office/drawing/2014/main" id="{C18C4964-0E8F-4089-A5E4-6D3829B6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2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408E-5E15-4AF8-B886-744CB79CA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D06A-075F-49A2-81B8-3BFC6DF2E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b="1" dirty="0">
              <a:solidFill>
                <a:srgbClr val="941100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941100"/>
                </a:solidFill>
              </a:rPr>
              <a:t>Additional Pearls from the Audience?</a:t>
            </a:r>
            <a:endParaRPr lang="en-US" sz="40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6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572000" y="304801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American Society of Hematology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ASH Annual Meeting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Disclosure Statement</a:t>
            </a:r>
          </a:p>
        </p:txBody>
      </p:sp>
      <p:pic>
        <p:nvPicPr>
          <p:cNvPr id="9219" name="Picture 4" descr="ASH Logo - black highr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52400"/>
            <a:ext cx="103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981200" y="2286001"/>
            <a:ext cx="71628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Nothing to disclose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of off-label drug 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Not applicable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0B287-A1DE-DE44-8BB9-4670A83D1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447801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Annie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572000" y="304801"/>
            <a:ext cx="541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American Society of Hematology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ASH Annual Meeting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Disclosure Statement</a:t>
            </a:r>
          </a:p>
        </p:txBody>
      </p:sp>
      <p:pic>
        <p:nvPicPr>
          <p:cNvPr id="9219" name="Picture 4" descr="ASH Logo - black highr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1" y="152400"/>
            <a:ext cx="103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2209800" y="1447801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Alice Ma, MD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1981200" y="2286001"/>
            <a:ext cx="71628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Nothing to disclose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Discussion of off-label drug 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Not applicable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#1: The Email Trail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75974"/>
            <a:ext cx="4876800" cy="3962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Save all emails relating to trainees, changes to the program, support, salary, grants – anything having to do with time or money.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Copy your program coordinator – s/he is paid to be more organized than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35316-CB28-2B4D-858B-2715D8DA6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686" y="1666636"/>
            <a:ext cx="3079750" cy="378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41100"/>
                </a:solidFill>
              </a:rPr>
              <a:t>#</a:t>
            </a:r>
            <a:r>
              <a:rPr lang="en-US" b="1" dirty="0">
                <a:solidFill>
                  <a:srgbClr val="941100"/>
                </a:solidFill>
              </a:rPr>
              <a:t>2: Face-to-Face Meetings are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0"/>
            <a:ext cx="5181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In-person conversations between real live people are best when dealing with sensitive or thorny issues.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Avoid snarky text messages, emails that can be misconstrued – anything you would not want on a billboard should not be put into writing.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9ED57-8DE5-0640-BE61-0BDD347F0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89" y="2171700"/>
            <a:ext cx="300765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3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#3: Being ACGME-Ready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556260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/>
              <a:t>It is OK to have a didactic session explaining what the resident survey questions mean—and what the answers should be. </a:t>
            </a:r>
          </a:p>
          <a:p>
            <a:pPr marL="0" indent="0" algn="ctr">
              <a:buNone/>
            </a:pPr>
            <a:r>
              <a:rPr lang="en-US" sz="4000" dirty="0"/>
              <a:t>Ditto the faculty survey.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It’s not cheating—it’s explaining. </a:t>
            </a:r>
          </a:p>
          <a:p>
            <a:pPr marL="0" indent="0" algn="ctr">
              <a:buNone/>
            </a:pPr>
            <a:r>
              <a:rPr lang="en-US" dirty="0"/>
              <a:t>Trust us – no one else knows what Practice-Based Learning is!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2015D-FE60-B04E-98D4-2A58C172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57400"/>
            <a:ext cx="19558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08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#4: Your 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Know your DIO (Designated Institutional Official is the liaison between your health system’s training programs and the ACGME.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S/he is your friend, advocate, and advisor. Use the GME office for guidance when issues arise.</a:t>
            </a:r>
          </a:p>
        </p:txBody>
      </p:sp>
    </p:spTree>
    <p:extLst>
      <p:ext uri="{BB962C8B-B14F-4D97-AF65-F5344CB8AC3E}">
        <p14:creationId xmlns:p14="http://schemas.microsoft.com/office/powerpoint/2010/main" val="422833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41100"/>
                </a:solidFill>
              </a:rPr>
              <a:t>#5: Your Division Chief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You should also know and trust your Division Chief. Hide nothing from your Chief. Leverage his/her power to help you effect change, particularly changes involving faculty.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You are the fellowship program director, not the faculty program director!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5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Franklin Gothic Book</vt:lpstr>
      <vt:lpstr>Wingdings 2</vt:lpstr>
      <vt:lpstr>1_Equity</vt:lpstr>
      <vt:lpstr>Top Ten Pearls &amp; Pitfalls of Fellowship Program Directorship </vt:lpstr>
      <vt:lpstr>PowerPoint Presentation</vt:lpstr>
      <vt:lpstr>PowerPoint Presentation</vt:lpstr>
      <vt:lpstr>PowerPoint Presentation</vt:lpstr>
      <vt:lpstr>#1: The Email Trail</vt:lpstr>
      <vt:lpstr>#2: Face-to-Face Meetings are Key</vt:lpstr>
      <vt:lpstr>#3: Being ACGME-Ready</vt:lpstr>
      <vt:lpstr>#4: Your DIO</vt:lpstr>
      <vt:lpstr>#5: Your Division Chief</vt:lpstr>
      <vt:lpstr>#6: Your Program Coordinator</vt:lpstr>
      <vt:lpstr>#7: Conflict Resolution</vt:lpstr>
      <vt:lpstr>#8: Your Colleagues</vt:lpstr>
      <vt:lpstr>#9: Your Fellows</vt:lpstr>
      <vt:lpstr>#10: Your Boundaries</vt:lpstr>
      <vt:lpstr>PowerPoint Presentation</vt:lpstr>
      <vt:lpstr>Bonus #1: Leadership Style</vt:lpstr>
      <vt:lpstr>Bonus #2: The Bad Guy</vt:lpstr>
      <vt:lpstr>Bonus #3: The Good Guy</vt:lpstr>
      <vt:lpstr>Bonus #4: Promises </vt:lpstr>
      <vt:lpstr>Bonus #5: Innovation</vt:lpstr>
      <vt:lpstr>Bonus #6: The Mistakes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Pearls &amp; Pitfalls of Fellowship Program Directorship </dc:title>
  <dc:creator>David Willard</dc:creator>
  <cp:lastModifiedBy>David Willard</cp:lastModifiedBy>
  <cp:revision>1</cp:revision>
  <dcterms:created xsi:type="dcterms:W3CDTF">2019-01-11T15:43:21Z</dcterms:created>
  <dcterms:modified xsi:type="dcterms:W3CDTF">2019-01-11T15:44:05Z</dcterms:modified>
</cp:coreProperties>
</file>