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8" r:id="rId2"/>
    <p:sldMasterId id="2147483666" r:id="rId3"/>
    <p:sldMasterId id="2147483690" r:id="rId4"/>
    <p:sldMasterId id="2147483702" r:id="rId5"/>
    <p:sldMasterId id="2147483714" r:id="rId6"/>
  </p:sldMasterIdLst>
  <p:notesMasterIdLst>
    <p:notesMasterId r:id="rId43"/>
  </p:notesMasterIdLst>
  <p:handoutMasterIdLst>
    <p:handoutMasterId r:id="rId44"/>
  </p:handoutMasterIdLst>
  <p:sldIdLst>
    <p:sldId id="816" r:id="rId7"/>
    <p:sldId id="858" r:id="rId8"/>
    <p:sldId id="856" r:id="rId9"/>
    <p:sldId id="716" r:id="rId10"/>
    <p:sldId id="815" r:id="rId11"/>
    <p:sldId id="812" r:id="rId12"/>
    <p:sldId id="814" r:id="rId13"/>
    <p:sldId id="774" r:id="rId14"/>
    <p:sldId id="817" r:id="rId15"/>
    <p:sldId id="772" r:id="rId16"/>
    <p:sldId id="818" r:id="rId17"/>
    <p:sldId id="730" r:id="rId18"/>
    <p:sldId id="731" r:id="rId19"/>
    <p:sldId id="732" r:id="rId20"/>
    <p:sldId id="790" r:id="rId21"/>
    <p:sldId id="791" r:id="rId22"/>
    <p:sldId id="792" r:id="rId23"/>
    <p:sldId id="793" r:id="rId24"/>
    <p:sldId id="794" r:id="rId25"/>
    <p:sldId id="795" r:id="rId26"/>
    <p:sldId id="806" r:id="rId27"/>
    <p:sldId id="805" r:id="rId28"/>
    <p:sldId id="807" r:id="rId29"/>
    <p:sldId id="775" r:id="rId30"/>
    <p:sldId id="808" r:id="rId31"/>
    <p:sldId id="797" r:id="rId32"/>
    <p:sldId id="801" r:id="rId33"/>
    <p:sldId id="813" r:id="rId34"/>
    <p:sldId id="765" r:id="rId35"/>
    <p:sldId id="767" r:id="rId36"/>
    <p:sldId id="798" r:id="rId37"/>
    <p:sldId id="799" r:id="rId38"/>
    <p:sldId id="804" r:id="rId39"/>
    <p:sldId id="713" r:id="rId40"/>
    <p:sldId id="780" r:id="rId41"/>
    <p:sldId id="820" r:id="rId42"/>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tano, Matthew G." initials="M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689"/>
    <a:srgbClr val="990000"/>
    <a:srgbClr val="96969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3" autoAdjust="0"/>
    <p:restoredTop sz="86453" autoAdjust="0"/>
  </p:normalViewPr>
  <p:slideViewPr>
    <p:cSldViewPr>
      <p:cViewPr varScale="1">
        <p:scale>
          <a:sx n="84" d="100"/>
          <a:sy n="84" d="100"/>
        </p:scale>
        <p:origin x="96" y="414"/>
      </p:cViewPr>
      <p:guideLst>
        <p:guide orient="horz" pos="4319"/>
        <p:guide pos="5759"/>
      </p:guideLst>
    </p:cSldViewPr>
  </p:slideViewPr>
  <p:outlineViewPr>
    <p:cViewPr>
      <p:scale>
        <a:sx n="33" d="100"/>
        <a:sy n="33" d="100"/>
      </p:scale>
      <p:origin x="0" y="166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75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Macintosh%20HD:Users:manali:Documents:Needs%20Paper%20:Needs%20Paper%203-28:Chart%20Needs%20Figure%201.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Macintosh%20HD:Users:manalipatel:Downloads:HVCancerCare_Updated_9_23-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0"/>
          <c:tx>
            <c:strRef>
              <c:f>Sheet1!$C$1</c:f>
              <c:strCache>
                <c:ptCount val="1"/>
                <c:pt idx="0">
                  <c:v>Column1</c:v>
                </c:pt>
              </c:strCache>
            </c:strRef>
          </c:tx>
          <c:marker>
            <c:symbol val="none"/>
          </c:marker>
          <c:cat>
            <c:numRef>
              <c:f>Sheet1!$A$2:$A$5</c:f>
              <c:numCache>
                <c:formatCode>General</c:formatCode>
                <c:ptCount val="4"/>
                <c:pt idx="0">
                  <c:v>1990</c:v>
                </c:pt>
                <c:pt idx="3">
                  <c:v>2011</c:v>
                </c:pt>
              </c:numCache>
            </c:numRef>
          </c:cat>
          <c:val>
            <c:numRef>
              <c:f>Sheet1!$C$2:$C$5</c:f>
              <c:numCache>
                <c:formatCode>General</c:formatCode>
                <c:ptCount val="4"/>
              </c:numCache>
            </c:numRef>
          </c:val>
          <c:smooth val="0"/>
        </c:ser>
        <c:ser>
          <c:idx val="2"/>
          <c:order val="1"/>
          <c:tx>
            <c:strRef>
              <c:f>Sheet1!$D$1</c:f>
              <c:strCache>
                <c:ptCount val="1"/>
                <c:pt idx="0">
                  <c:v>GDP</c:v>
                </c:pt>
              </c:strCache>
            </c:strRef>
          </c:tx>
          <c:spPr>
            <a:ln>
              <a:solidFill>
                <a:srgbClr val="FF0000"/>
              </a:solidFill>
            </a:ln>
          </c:spPr>
          <c:marker>
            <c:symbol val="none"/>
          </c:marker>
          <c:cat>
            <c:numRef>
              <c:f>Sheet1!$A$2:$A$5</c:f>
              <c:numCache>
                <c:formatCode>General</c:formatCode>
                <c:ptCount val="4"/>
                <c:pt idx="0">
                  <c:v>1990</c:v>
                </c:pt>
                <c:pt idx="3">
                  <c:v>2011</c:v>
                </c:pt>
              </c:numCache>
            </c:numRef>
          </c:cat>
          <c:val>
            <c:numRef>
              <c:f>Sheet1!$D$2:$D$5</c:f>
              <c:numCache>
                <c:formatCode>General</c:formatCode>
                <c:ptCount val="4"/>
                <c:pt idx="0">
                  <c:v>0.1</c:v>
                </c:pt>
                <c:pt idx="1">
                  <c:v>0.2</c:v>
                </c:pt>
                <c:pt idx="2">
                  <c:v>0.3</c:v>
                </c:pt>
                <c:pt idx="3">
                  <c:v>0.4</c:v>
                </c:pt>
              </c:numCache>
            </c:numRef>
          </c:val>
          <c:smooth val="0"/>
        </c:ser>
        <c:ser>
          <c:idx val="3"/>
          <c:order val="2"/>
          <c:tx>
            <c:strRef>
              <c:f>Sheet1!$E$1</c:f>
              <c:strCache>
                <c:ptCount val="1"/>
                <c:pt idx="0">
                  <c:v>US Health Care</c:v>
                </c:pt>
              </c:strCache>
            </c:strRef>
          </c:tx>
          <c:spPr>
            <a:ln>
              <a:solidFill>
                <a:schemeClr val="tx2">
                  <a:lumMod val="60000"/>
                  <a:lumOff val="40000"/>
                </a:schemeClr>
              </a:solidFill>
            </a:ln>
          </c:spPr>
          <c:marker>
            <c:symbol val="none"/>
          </c:marker>
          <c:cat>
            <c:numRef>
              <c:f>Sheet1!$A$2:$A$5</c:f>
              <c:numCache>
                <c:formatCode>General</c:formatCode>
                <c:ptCount val="4"/>
                <c:pt idx="0">
                  <c:v>1990</c:v>
                </c:pt>
                <c:pt idx="3">
                  <c:v>2011</c:v>
                </c:pt>
              </c:numCache>
            </c:numRef>
          </c:cat>
          <c:val>
            <c:numRef>
              <c:f>Sheet1!$E$2:$E$5</c:f>
              <c:numCache>
                <c:formatCode>General</c:formatCode>
                <c:ptCount val="4"/>
                <c:pt idx="0">
                  <c:v>0.2</c:v>
                </c:pt>
                <c:pt idx="1">
                  <c:v>0.3</c:v>
                </c:pt>
                <c:pt idx="2">
                  <c:v>0.4</c:v>
                </c:pt>
                <c:pt idx="3">
                  <c:v>0.9</c:v>
                </c:pt>
              </c:numCache>
            </c:numRef>
          </c:val>
          <c:smooth val="0"/>
        </c:ser>
        <c:dLbls>
          <c:showLegendKey val="0"/>
          <c:showVal val="0"/>
          <c:showCatName val="0"/>
          <c:showSerName val="0"/>
          <c:showPercent val="0"/>
          <c:showBubbleSize val="0"/>
        </c:dLbls>
        <c:smooth val="0"/>
        <c:axId val="198482144"/>
        <c:axId val="198481360"/>
      </c:lineChart>
      <c:catAx>
        <c:axId val="198482144"/>
        <c:scaling>
          <c:orientation val="minMax"/>
        </c:scaling>
        <c:delete val="0"/>
        <c:axPos val="b"/>
        <c:numFmt formatCode="General" sourceLinked="1"/>
        <c:majorTickMark val="out"/>
        <c:minorTickMark val="none"/>
        <c:tickLblPos val="nextTo"/>
        <c:crossAx val="198481360"/>
        <c:crosses val="autoZero"/>
        <c:auto val="1"/>
        <c:lblAlgn val="ctr"/>
        <c:lblOffset val="100"/>
        <c:noMultiLvlLbl val="0"/>
      </c:catAx>
      <c:valAx>
        <c:axId val="198481360"/>
        <c:scaling>
          <c:orientation val="minMax"/>
          <c:max val="6"/>
        </c:scaling>
        <c:delete val="1"/>
        <c:axPos val="l"/>
        <c:majorGridlines>
          <c:spPr>
            <a:ln>
              <a:noFill/>
            </a:ln>
          </c:spPr>
        </c:majorGridlines>
        <c:numFmt formatCode="General" sourceLinked="1"/>
        <c:majorTickMark val="out"/>
        <c:minorTickMark val="none"/>
        <c:tickLblPos val="nextTo"/>
        <c:crossAx val="198482144"/>
        <c:crosses val="autoZero"/>
        <c:crossBetween val="between"/>
      </c:valAx>
    </c:plotArea>
    <c:legend>
      <c:legendPos val="r"/>
      <c:legendEntry>
        <c:idx val="0"/>
        <c:delete val="1"/>
      </c:legendEntry>
      <c:legendEntry>
        <c:idx val="1"/>
        <c:delete val="1"/>
      </c:legendEntry>
      <c:layout>
        <c:manualLayout>
          <c:xMode val="edge"/>
          <c:yMode val="edge"/>
          <c:x val="0.67541108923884496"/>
          <c:y val="0.360568651574803"/>
          <c:w val="0.30792224409448798"/>
          <c:h val="0.27886269685039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Cancer (Medical)</c:v>
                </c:pt>
              </c:strCache>
            </c:strRef>
          </c:tx>
          <c:spPr>
            <a:ln>
              <a:solidFill>
                <a:srgbClr val="660066"/>
              </a:solidFill>
            </a:ln>
          </c:spPr>
          <c:marker>
            <c:symbol val="none"/>
          </c:marker>
          <c:cat>
            <c:numRef>
              <c:f>Sheet1!$A$2:$A$5</c:f>
              <c:numCache>
                <c:formatCode>General</c:formatCode>
                <c:ptCount val="4"/>
                <c:pt idx="0">
                  <c:v>1990</c:v>
                </c:pt>
                <c:pt idx="3">
                  <c:v>2011</c:v>
                </c:pt>
              </c:numCache>
            </c:numRef>
          </c:cat>
          <c:val>
            <c:numRef>
              <c:f>Sheet1!$B$2:$B$5</c:f>
              <c:numCache>
                <c:formatCode>General</c:formatCode>
                <c:ptCount val="4"/>
                <c:pt idx="0">
                  <c:v>0.3</c:v>
                </c:pt>
                <c:pt idx="1">
                  <c:v>0.5</c:v>
                </c:pt>
                <c:pt idx="2">
                  <c:v>0.9</c:v>
                </c:pt>
                <c:pt idx="3">
                  <c:v>2.5</c:v>
                </c:pt>
              </c:numCache>
            </c:numRef>
          </c:val>
          <c:smooth val="0"/>
        </c:ser>
        <c:ser>
          <c:idx val="1"/>
          <c:order val="1"/>
          <c:tx>
            <c:strRef>
              <c:f>Sheet1!$C$1</c:f>
              <c:strCache>
                <c:ptCount val="1"/>
                <c:pt idx="0">
                  <c:v>Column1</c:v>
                </c:pt>
              </c:strCache>
            </c:strRef>
          </c:tx>
          <c:marker>
            <c:symbol val="none"/>
          </c:marker>
          <c:cat>
            <c:numRef>
              <c:f>Sheet1!$A$2:$A$5</c:f>
              <c:numCache>
                <c:formatCode>General</c:formatCode>
                <c:ptCount val="4"/>
                <c:pt idx="0">
                  <c:v>1990</c:v>
                </c:pt>
                <c:pt idx="3">
                  <c:v>2011</c:v>
                </c:pt>
              </c:numCache>
            </c:numRef>
          </c:cat>
          <c:val>
            <c:numRef>
              <c:f>Sheet1!$C$2:$C$5</c:f>
              <c:numCache>
                <c:formatCode>General</c:formatCode>
                <c:ptCount val="4"/>
              </c:numCache>
            </c:numRef>
          </c:val>
          <c:smooth val="0"/>
        </c:ser>
        <c:ser>
          <c:idx val="2"/>
          <c:order val="2"/>
          <c:tx>
            <c:strRef>
              <c:f>Sheet1!$D$1</c:f>
              <c:strCache>
                <c:ptCount val="1"/>
                <c:pt idx="0">
                  <c:v>GDP</c:v>
                </c:pt>
              </c:strCache>
            </c:strRef>
          </c:tx>
          <c:spPr>
            <a:ln>
              <a:solidFill>
                <a:srgbClr val="FF0000"/>
              </a:solidFill>
            </a:ln>
          </c:spPr>
          <c:marker>
            <c:symbol val="none"/>
          </c:marker>
          <c:cat>
            <c:numRef>
              <c:f>Sheet1!$A$2:$A$5</c:f>
              <c:numCache>
                <c:formatCode>General</c:formatCode>
                <c:ptCount val="4"/>
                <c:pt idx="0">
                  <c:v>1990</c:v>
                </c:pt>
                <c:pt idx="3">
                  <c:v>2011</c:v>
                </c:pt>
              </c:numCache>
            </c:numRef>
          </c:cat>
          <c:val>
            <c:numRef>
              <c:f>Sheet1!$D$2:$D$5</c:f>
              <c:numCache>
                <c:formatCode>General</c:formatCode>
                <c:ptCount val="4"/>
                <c:pt idx="0">
                  <c:v>0.1</c:v>
                </c:pt>
                <c:pt idx="1">
                  <c:v>0.2</c:v>
                </c:pt>
                <c:pt idx="2">
                  <c:v>0.3</c:v>
                </c:pt>
                <c:pt idx="3">
                  <c:v>0.4</c:v>
                </c:pt>
              </c:numCache>
            </c:numRef>
          </c:val>
          <c:smooth val="0"/>
        </c:ser>
        <c:ser>
          <c:idx val="3"/>
          <c:order val="3"/>
          <c:tx>
            <c:strRef>
              <c:f>Sheet1!$E$1</c:f>
              <c:strCache>
                <c:ptCount val="1"/>
                <c:pt idx="0">
                  <c:v>US Health Care</c:v>
                </c:pt>
              </c:strCache>
            </c:strRef>
          </c:tx>
          <c:spPr>
            <a:ln>
              <a:solidFill>
                <a:schemeClr val="tx2">
                  <a:lumMod val="60000"/>
                  <a:lumOff val="40000"/>
                </a:schemeClr>
              </a:solidFill>
            </a:ln>
          </c:spPr>
          <c:marker>
            <c:symbol val="none"/>
          </c:marker>
          <c:cat>
            <c:numRef>
              <c:f>Sheet1!$A$2:$A$5</c:f>
              <c:numCache>
                <c:formatCode>General</c:formatCode>
                <c:ptCount val="4"/>
                <c:pt idx="0">
                  <c:v>1990</c:v>
                </c:pt>
                <c:pt idx="3">
                  <c:v>2011</c:v>
                </c:pt>
              </c:numCache>
            </c:numRef>
          </c:cat>
          <c:val>
            <c:numRef>
              <c:f>Sheet1!$E$2:$E$5</c:f>
              <c:numCache>
                <c:formatCode>General</c:formatCode>
                <c:ptCount val="4"/>
                <c:pt idx="0">
                  <c:v>0.2</c:v>
                </c:pt>
                <c:pt idx="1">
                  <c:v>0.3</c:v>
                </c:pt>
                <c:pt idx="2">
                  <c:v>0.4</c:v>
                </c:pt>
                <c:pt idx="3">
                  <c:v>0.9</c:v>
                </c:pt>
              </c:numCache>
            </c:numRef>
          </c:val>
          <c:smooth val="0"/>
        </c:ser>
        <c:dLbls>
          <c:showLegendKey val="0"/>
          <c:showVal val="0"/>
          <c:showCatName val="0"/>
          <c:showSerName val="0"/>
          <c:showPercent val="0"/>
          <c:showBubbleSize val="0"/>
        </c:dLbls>
        <c:smooth val="0"/>
        <c:axId val="193173408"/>
        <c:axId val="193171448"/>
      </c:lineChart>
      <c:catAx>
        <c:axId val="193173408"/>
        <c:scaling>
          <c:orientation val="minMax"/>
        </c:scaling>
        <c:delete val="0"/>
        <c:axPos val="b"/>
        <c:numFmt formatCode="General" sourceLinked="1"/>
        <c:majorTickMark val="out"/>
        <c:minorTickMark val="none"/>
        <c:tickLblPos val="nextTo"/>
        <c:crossAx val="193171448"/>
        <c:crosses val="autoZero"/>
        <c:auto val="1"/>
        <c:lblAlgn val="ctr"/>
        <c:lblOffset val="100"/>
        <c:noMultiLvlLbl val="0"/>
      </c:catAx>
      <c:valAx>
        <c:axId val="193171448"/>
        <c:scaling>
          <c:orientation val="minMax"/>
          <c:max val="6"/>
        </c:scaling>
        <c:delete val="1"/>
        <c:axPos val="l"/>
        <c:majorGridlines>
          <c:spPr>
            <a:ln>
              <a:noFill/>
            </a:ln>
          </c:spPr>
        </c:majorGridlines>
        <c:numFmt formatCode="General" sourceLinked="1"/>
        <c:majorTickMark val="out"/>
        <c:minorTickMark val="none"/>
        <c:tickLblPos val="nextTo"/>
        <c:crossAx val="193173408"/>
        <c:crosses val="autoZero"/>
        <c:crossBetween val="between"/>
      </c:valAx>
    </c:plotArea>
    <c:legend>
      <c:legendPos val="r"/>
      <c:legendEntry>
        <c:idx val="1"/>
        <c:delete val="1"/>
      </c:legendEntry>
      <c:layout>
        <c:manualLayout>
          <c:xMode val="edge"/>
          <c:yMode val="edge"/>
          <c:x val="0.67541108923884496"/>
          <c:y val="0.360568651574803"/>
          <c:w val="0.30792224409448798"/>
          <c:h val="0.27886269685039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Cancer (Medical)</c:v>
                </c:pt>
              </c:strCache>
            </c:strRef>
          </c:tx>
          <c:spPr>
            <a:ln>
              <a:solidFill>
                <a:srgbClr val="660066"/>
              </a:solidFill>
            </a:ln>
          </c:spPr>
          <c:marker>
            <c:symbol val="none"/>
          </c:marker>
          <c:cat>
            <c:numRef>
              <c:f>Sheet1!$A$2:$A$5</c:f>
              <c:numCache>
                <c:formatCode>General</c:formatCode>
                <c:ptCount val="4"/>
                <c:pt idx="0">
                  <c:v>1990</c:v>
                </c:pt>
                <c:pt idx="3">
                  <c:v>2011</c:v>
                </c:pt>
              </c:numCache>
            </c:numRef>
          </c:cat>
          <c:val>
            <c:numRef>
              <c:f>Sheet1!$B$2:$B$5</c:f>
              <c:numCache>
                <c:formatCode>General</c:formatCode>
                <c:ptCount val="4"/>
                <c:pt idx="0">
                  <c:v>0.3</c:v>
                </c:pt>
                <c:pt idx="1">
                  <c:v>0.5</c:v>
                </c:pt>
                <c:pt idx="2">
                  <c:v>0.9</c:v>
                </c:pt>
                <c:pt idx="3">
                  <c:v>2.5</c:v>
                </c:pt>
              </c:numCache>
            </c:numRef>
          </c:val>
          <c:smooth val="0"/>
        </c:ser>
        <c:ser>
          <c:idx val="1"/>
          <c:order val="1"/>
          <c:tx>
            <c:strRef>
              <c:f>Sheet1!$C$1</c:f>
              <c:strCache>
                <c:ptCount val="1"/>
                <c:pt idx="0">
                  <c:v>Column1</c:v>
                </c:pt>
              </c:strCache>
            </c:strRef>
          </c:tx>
          <c:marker>
            <c:symbol val="none"/>
          </c:marker>
          <c:cat>
            <c:numRef>
              <c:f>Sheet1!$A$2:$A$5</c:f>
              <c:numCache>
                <c:formatCode>General</c:formatCode>
                <c:ptCount val="4"/>
                <c:pt idx="0">
                  <c:v>1990</c:v>
                </c:pt>
                <c:pt idx="3">
                  <c:v>2011</c:v>
                </c:pt>
              </c:numCache>
            </c:numRef>
          </c:cat>
          <c:val>
            <c:numRef>
              <c:f>Sheet1!$C$2:$C$5</c:f>
              <c:numCache>
                <c:formatCode>General</c:formatCode>
                <c:ptCount val="4"/>
              </c:numCache>
            </c:numRef>
          </c:val>
          <c:smooth val="0"/>
        </c:ser>
        <c:ser>
          <c:idx val="2"/>
          <c:order val="2"/>
          <c:tx>
            <c:strRef>
              <c:f>Sheet1!$D$1</c:f>
              <c:strCache>
                <c:ptCount val="1"/>
                <c:pt idx="0">
                  <c:v>GDP</c:v>
                </c:pt>
              </c:strCache>
            </c:strRef>
          </c:tx>
          <c:spPr>
            <a:ln>
              <a:solidFill>
                <a:srgbClr val="FF0000"/>
              </a:solidFill>
            </a:ln>
          </c:spPr>
          <c:marker>
            <c:symbol val="none"/>
          </c:marker>
          <c:cat>
            <c:numRef>
              <c:f>Sheet1!$A$2:$A$5</c:f>
              <c:numCache>
                <c:formatCode>General</c:formatCode>
                <c:ptCount val="4"/>
                <c:pt idx="0">
                  <c:v>1990</c:v>
                </c:pt>
                <c:pt idx="3">
                  <c:v>2011</c:v>
                </c:pt>
              </c:numCache>
            </c:numRef>
          </c:cat>
          <c:val>
            <c:numRef>
              <c:f>Sheet1!$D$2:$D$5</c:f>
              <c:numCache>
                <c:formatCode>General</c:formatCode>
                <c:ptCount val="4"/>
                <c:pt idx="0">
                  <c:v>0.1</c:v>
                </c:pt>
                <c:pt idx="1">
                  <c:v>0.2</c:v>
                </c:pt>
                <c:pt idx="2">
                  <c:v>0.3</c:v>
                </c:pt>
                <c:pt idx="3">
                  <c:v>0.4</c:v>
                </c:pt>
              </c:numCache>
            </c:numRef>
          </c:val>
          <c:smooth val="0"/>
        </c:ser>
        <c:ser>
          <c:idx val="3"/>
          <c:order val="3"/>
          <c:tx>
            <c:strRef>
              <c:f>Sheet1!$E$1</c:f>
              <c:strCache>
                <c:ptCount val="1"/>
                <c:pt idx="0">
                  <c:v>US Health Care</c:v>
                </c:pt>
              </c:strCache>
            </c:strRef>
          </c:tx>
          <c:spPr>
            <a:ln>
              <a:solidFill>
                <a:schemeClr val="tx2">
                  <a:lumMod val="60000"/>
                  <a:lumOff val="40000"/>
                </a:schemeClr>
              </a:solidFill>
            </a:ln>
          </c:spPr>
          <c:marker>
            <c:symbol val="none"/>
          </c:marker>
          <c:cat>
            <c:numRef>
              <c:f>Sheet1!$A$2:$A$5</c:f>
              <c:numCache>
                <c:formatCode>General</c:formatCode>
                <c:ptCount val="4"/>
                <c:pt idx="0">
                  <c:v>1990</c:v>
                </c:pt>
                <c:pt idx="3">
                  <c:v>2011</c:v>
                </c:pt>
              </c:numCache>
            </c:numRef>
          </c:cat>
          <c:val>
            <c:numRef>
              <c:f>Sheet1!$E$2:$E$5</c:f>
              <c:numCache>
                <c:formatCode>General</c:formatCode>
                <c:ptCount val="4"/>
                <c:pt idx="0">
                  <c:v>0.2</c:v>
                </c:pt>
                <c:pt idx="1">
                  <c:v>0.3</c:v>
                </c:pt>
                <c:pt idx="2">
                  <c:v>0.4</c:v>
                </c:pt>
                <c:pt idx="3">
                  <c:v>0.9</c:v>
                </c:pt>
              </c:numCache>
            </c:numRef>
          </c:val>
          <c:smooth val="0"/>
        </c:ser>
        <c:dLbls>
          <c:showLegendKey val="0"/>
          <c:showVal val="0"/>
          <c:showCatName val="0"/>
          <c:showSerName val="0"/>
          <c:showPercent val="0"/>
          <c:showBubbleSize val="0"/>
        </c:dLbls>
        <c:smooth val="0"/>
        <c:axId val="193173800"/>
        <c:axId val="193171840"/>
      </c:lineChart>
      <c:catAx>
        <c:axId val="193173800"/>
        <c:scaling>
          <c:orientation val="minMax"/>
        </c:scaling>
        <c:delete val="0"/>
        <c:axPos val="b"/>
        <c:numFmt formatCode="General" sourceLinked="1"/>
        <c:majorTickMark val="out"/>
        <c:minorTickMark val="none"/>
        <c:tickLblPos val="nextTo"/>
        <c:crossAx val="193171840"/>
        <c:crosses val="autoZero"/>
        <c:auto val="1"/>
        <c:lblAlgn val="ctr"/>
        <c:lblOffset val="100"/>
        <c:noMultiLvlLbl val="0"/>
      </c:catAx>
      <c:valAx>
        <c:axId val="193171840"/>
        <c:scaling>
          <c:orientation val="minMax"/>
          <c:max val="6"/>
        </c:scaling>
        <c:delete val="1"/>
        <c:axPos val="l"/>
        <c:majorGridlines>
          <c:spPr>
            <a:ln>
              <a:noFill/>
            </a:ln>
          </c:spPr>
        </c:majorGridlines>
        <c:numFmt formatCode="General" sourceLinked="1"/>
        <c:majorTickMark val="out"/>
        <c:minorTickMark val="none"/>
        <c:tickLblPos val="nextTo"/>
        <c:crossAx val="193173800"/>
        <c:crosses val="autoZero"/>
        <c:crossBetween val="between"/>
      </c:valAx>
    </c:plotArea>
    <c:legend>
      <c:legendPos val="r"/>
      <c:legendEntry>
        <c:idx val="1"/>
        <c:delete val="1"/>
      </c:legendEntry>
      <c:layout>
        <c:manualLayout>
          <c:xMode val="edge"/>
          <c:yMode val="edge"/>
          <c:x val="0.67541108923884496"/>
          <c:y val="0.360568651574803"/>
          <c:w val="0.30792224409448798"/>
          <c:h val="0.27886269685039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1407480314960595E-2"/>
          <c:y val="3.1154032854444499E-2"/>
          <c:w val="0.60953587832770895"/>
          <c:h val="0.80590826747810396"/>
        </c:manualLayout>
      </c:layout>
      <c:barChart>
        <c:barDir val="col"/>
        <c:grouping val="clustered"/>
        <c:varyColors val="0"/>
        <c:ser>
          <c:idx val="0"/>
          <c:order val="0"/>
          <c:tx>
            <c:strRef>
              <c:f>Sheet1!$B$1</c:f>
              <c:strCache>
                <c:ptCount val="1"/>
                <c:pt idx="0">
                  <c:v>Knowledge of transdisciplinary Approaches</c:v>
                </c:pt>
              </c:strCache>
            </c:strRef>
          </c:tx>
          <c:invertIfNegative val="0"/>
          <c:cat>
            <c:strRef>
              <c:f>Sheet1!$A$2:$A$6</c:f>
              <c:strCache>
                <c:ptCount val="5"/>
                <c:pt idx="0">
                  <c:v>Patients</c:v>
                </c:pt>
                <c:pt idx="1">
                  <c:v>Academic Providers</c:v>
                </c:pt>
                <c:pt idx="2">
                  <c:v>Community Providers</c:v>
                </c:pt>
                <c:pt idx="3">
                  <c:v>Payer Executives</c:v>
                </c:pt>
                <c:pt idx="4">
                  <c:v>Healthcare Delivery System Executives</c:v>
                </c:pt>
              </c:strCache>
            </c:strRef>
          </c:cat>
          <c:val>
            <c:numRef>
              <c:f>Sheet1!$B$2:$B$6</c:f>
              <c:numCache>
                <c:formatCode>General</c:formatCode>
                <c:ptCount val="5"/>
                <c:pt idx="0">
                  <c:v>10</c:v>
                </c:pt>
                <c:pt idx="1">
                  <c:v>87</c:v>
                </c:pt>
                <c:pt idx="2">
                  <c:v>93</c:v>
                </c:pt>
                <c:pt idx="3">
                  <c:v>100</c:v>
                </c:pt>
                <c:pt idx="4">
                  <c:v>100</c:v>
                </c:pt>
              </c:numCache>
            </c:numRef>
          </c:val>
        </c:ser>
        <c:ser>
          <c:idx val="1"/>
          <c:order val="1"/>
          <c:tx>
            <c:strRef>
              <c:f>Sheet1!$C$1</c:f>
              <c:strCache>
                <c:ptCount val="1"/>
                <c:pt idx="0">
                  <c:v>Knowledge of Design-thinking</c:v>
                </c:pt>
              </c:strCache>
            </c:strRef>
          </c:tx>
          <c:invertIfNegative val="0"/>
          <c:cat>
            <c:strRef>
              <c:f>Sheet1!$A$2:$A$6</c:f>
              <c:strCache>
                <c:ptCount val="5"/>
                <c:pt idx="0">
                  <c:v>Patients</c:v>
                </c:pt>
                <c:pt idx="1">
                  <c:v>Academic Providers</c:v>
                </c:pt>
                <c:pt idx="2">
                  <c:v>Community Providers</c:v>
                </c:pt>
                <c:pt idx="3">
                  <c:v>Payer Executives</c:v>
                </c:pt>
                <c:pt idx="4">
                  <c:v>Healthcare Delivery System Executives</c:v>
                </c:pt>
              </c:strCache>
            </c:strRef>
          </c:cat>
          <c:val>
            <c:numRef>
              <c:f>Sheet1!$C$2:$C$6</c:f>
              <c:numCache>
                <c:formatCode>General</c:formatCode>
                <c:ptCount val="5"/>
                <c:pt idx="0">
                  <c:v>0</c:v>
                </c:pt>
                <c:pt idx="1">
                  <c:v>15</c:v>
                </c:pt>
                <c:pt idx="2">
                  <c:v>7</c:v>
                </c:pt>
                <c:pt idx="3">
                  <c:v>40</c:v>
                </c:pt>
                <c:pt idx="4">
                  <c:v>50</c:v>
                </c:pt>
              </c:numCache>
            </c:numRef>
          </c:val>
        </c:ser>
        <c:ser>
          <c:idx val="2"/>
          <c:order val="2"/>
          <c:tx>
            <c:strRef>
              <c:f>Sheet1!$D$1</c:f>
              <c:strCache>
                <c:ptCount val="1"/>
                <c:pt idx="0">
                  <c:v>Agree with transdisciplinary approaches</c:v>
                </c:pt>
              </c:strCache>
            </c:strRef>
          </c:tx>
          <c:invertIfNegative val="0"/>
          <c:cat>
            <c:strRef>
              <c:f>Sheet1!$A$2:$A$6</c:f>
              <c:strCache>
                <c:ptCount val="5"/>
                <c:pt idx="0">
                  <c:v>Patients</c:v>
                </c:pt>
                <c:pt idx="1">
                  <c:v>Academic Providers</c:v>
                </c:pt>
                <c:pt idx="2">
                  <c:v>Community Providers</c:v>
                </c:pt>
                <c:pt idx="3">
                  <c:v>Payer Executives</c:v>
                </c:pt>
                <c:pt idx="4">
                  <c:v>Healthcare Delivery System Executives</c:v>
                </c:pt>
              </c:strCache>
            </c:strRef>
          </c:cat>
          <c:val>
            <c:numRef>
              <c:f>Sheet1!$D$2:$D$6</c:f>
              <c:numCache>
                <c:formatCode>General</c:formatCode>
                <c:ptCount val="5"/>
                <c:pt idx="0">
                  <c:v>97</c:v>
                </c:pt>
                <c:pt idx="1">
                  <c:v>90</c:v>
                </c:pt>
                <c:pt idx="2">
                  <c:v>47</c:v>
                </c:pt>
                <c:pt idx="3">
                  <c:v>100</c:v>
                </c:pt>
                <c:pt idx="4">
                  <c:v>100</c:v>
                </c:pt>
              </c:numCache>
            </c:numRef>
          </c:val>
        </c:ser>
        <c:dLbls>
          <c:showLegendKey val="0"/>
          <c:showVal val="0"/>
          <c:showCatName val="0"/>
          <c:showSerName val="0"/>
          <c:showPercent val="0"/>
          <c:showBubbleSize val="0"/>
        </c:dLbls>
        <c:gapWidth val="150"/>
        <c:axId val="175713704"/>
        <c:axId val="198726728"/>
      </c:barChart>
      <c:catAx>
        <c:axId val="175713704"/>
        <c:scaling>
          <c:orientation val="minMax"/>
        </c:scaling>
        <c:delete val="0"/>
        <c:axPos val="b"/>
        <c:numFmt formatCode="General" sourceLinked="0"/>
        <c:majorTickMark val="out"/>
        <c:minorTickMark val="none"/>
        <c:tickLblPos val="nextTo"/>
        <c:txPr>
          <a:bodyPr/>
          <a:lstStyle/>
          <a:p>
            <a:pPr>
              <a:defRPr sz="1200"/>
            </a:pPr>
            <a:endParaRPr lang="en-US"/>
          </a:p>
        </c:txPr>
        <c:crossAx val="198726728"/>
        <c:crosses val="autoZero"/>
        <c:auto val="1"/>
        <c:lblAlgn val="ctr"/>
        <c:lblOffset val="100"/>
        <c:noMultiLvlLbl val="0"/>
      </c:catAx>
      <c:valAx>
        <c:axId val="198726728"/>
        <c:scaling>
          <c:orientation val="minMax"/>
        </c:scaling>
        <c:delete val="0"/>
        <c:axPos val="l"/>
        <c:majorGridlines/>
        <c:numFmt formatCode="General" sourceLinked="1"/>
        <c:majorTickMark val="out"/>
        <c:minorTickMark val="none"/>
        <c:tickLblPos val="nextTo"/>
        <c:crossAx val="175713704"/>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67945520940317305"/>
          <c:y val="0.35265334692307498"/>
          <c:w val="0.31905664135732997"/>
          <c:h val="0.29469308520639698"/>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47599761835326"/>
          <c:y val="5.0508587896100798E-2"/>
        </c:manualLayout>
      </c:layout>
      <c:overlay val="0"/>
    </c:title>
    <c:autoTitleDeleted val="0"/>
    <c:plotArea>
      <c:layout/>
      <c:pieChart>
        <c:varyColors val="1"/>
        <c:ser>
          <c:idx val="0"/>
          <c:order val="0"/>
          <c:tx>
            <c:strRef>
              <c:f>Sheet1!$B$1</c:f>
              <c:strCache>
                <c:ptCount val="1"/>
                <c:pt idx="0">
                  <c:v>Distribution of needs by theme</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Shared Decision Making </c:v>
                </c:pt>
                <c:pt idx="1">
                  <c:v>Patient-Tailored Best Care Practice</c:v>
                </c:pt>
                <c:pt idx="2">
                  <c:v>Integrated Care Team</c:v>
                </c:pt>
                <c:pt idx="3">
                  <c:v>Monitor/Intervene Patient Clinical and Symptom </c:v>
                </c:pt>
                <c:pt idx="4">
                  <c:v>Best Practice Communication</c:v>
                </c:pt>
              </c:strCache>
            </c:strRef>
          </c:cat>
          <c:val>
            <c:numRef>
              <c:f>Sheet1!$B$2:$B$6</c:f>
              <c:numCache>
                <c:formatCode>0%</c:formatCode>
                <c:ptCount val="5"/>
                <c:pt idx="0">
                  <c:v>0.27</c:v>
                </c:pt>
                <c:pt idx="1">
                  <c:v>0.26</c:v>
                </c:pt>
                <c:pt idx="2">
                  <c:v>0.24</c:v>
                </c:pt>
                <c:pt idx="3">
                  <c:v>0.14000000000000001</c:v>
                </c:pt>
                <c:pt idx="4">
                  <c:v>0.09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4459621366773603"/>
          <c:y val="0.32067407532938302"/>
          <c:w val="0.44305810731991802"/>
          <c:h val="0.52027933060875697"/>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80318000022"/>
          <c:y val="0.141171433335369"/>
          <c:w val="0.87175672134553595"/>
          <c:h val="0.73900713404973395"/>
        </c:manualLayout>
      </c:layout>
      <c:barChart>
        <c:barDir val="col"/>
        <c:grouping val="clustered"/>
        <c:varyColors val="0"/>
        <c:ser>
          <c:idx val="0"/>
          <c:order val="0"/>
          <c:tx>
            <c:v>Steady State Gross Spending Reduction</c:v>
          </c:tx>
          <c:spPr>
            <a:solidFill>
              <a:schemeClr val="accent1">
                <a:lumMod val="60000"/>
                <a:lumOff val="40000"/>
              </a:schemeClr>
            </a:solidFill>
            <a:ln>
              <a:solidFill>
                <a:schemeClr val="tx1"/>
              </a:solidFill>
            </a:ln>
          </c:spPr>
          <c:invertIfNegative val="0"/>
          <c:dPt>
            <c:idx val="0"/>
            <c:invertIfNegative val="0"/>
            <c:bubble3D val="0"/>
            <c:spPr>
              <a:solidFill>
                <a:schemeClr val="accent1">
                  <a:lumMod val="60000"/>
                  <a:lumOff val="40000"/>
                </a:schemeClr>
              </a:solidFill>
              <a:ln>
                <a:solidFill>
                  <a:schemeClr val="tx1"/>
                </a:solidFill>
              </a:ln>
            </c:spPr>
          </c:dPt>
          <c:dPt>
            <c:idx val="2"/>
            <c:invertIfNegative val="0"/>
            <c:bubble3D val="0"/>
          </c:dPt>
          <c:dLbls>
            <c:dLbl>
              <c:idx val="0"/>
              <c:layout>
                <c:manualLayout>
                  <c:x val="-1.48238154516682E-3"/>
                  <c:y val="4.575000154386950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6722956257995E-7"/>
                  <c:y val="4.13928585396914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139285853969149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Cancer_Savings_Calculator!$C$65:$C$67</c:f>
              <c:numCache>
                <c:formatCode>General</c:formatCode>
                <c:ptCount val="3"/>
                <c:pt idx="0">
                  <c:v>0</c:v>
                </c:pt>
                <c:pt idx="1">
                  <c:v>1</c:v>
                </c:pt>
                <c:pt idx="2">
                  <c:v>2</c:v>
                </c:pt>
              </c:numCache>
            </c:numRef>
          </c:cat>
          <c:val>
            <c:numRef>
              <c:f>Cancer_Savings_Calculator!$D$65:$D$67</c:f>
              <c:numCache>
                <c:formatCode>0</c:formatCode>
                <c:ptCount val="3"/>
                <c:pt idx="0">
                  <c:v>24994</c:v>
                </c:pt>
                <c:pt idx="1">
                  <c:v>22725</c:v>
                </c:pt>
                <c:pt idx="2">
                  <c:v>2132</c:v>
                </c:pt>
              </c:numCache>
            </c:numRef>
          </c:val>
        </c:ser>
        <c:ser>
          <c:idx val="1"/>
          <c:order val="1"/>
          <c:tx>
            <c:v>Steady State Net Spending Reduction</c:v>
          </c:tx>
          <c:spPr>
            <a:solidFill>
              <a:schemeClr val="accent2">
                <a:lumMod val="60000"/>
                <a:lumOff val="40000"/>
              </a:schemeClr>
            </a:solidFill>
            <a:ln>
              <a:solidFill>
                <a:schemeClr val="tx1"/>
              </a:solidFill>
            </a:ln>
          </c:spPr>
          <c:invertIfNegative val="0"/>
          <c:dPt>
            <c:idx val="2"/>
            <c:invertIfNegative val="0"/>
            <c:bubble3D val="0"/>
          </c:dPt>
          <c:dLbls>
            <c:dLbl>
              <c:idx val="0"/>
              <c:layout>
                <c:manualLayout>
                  <c:x val="-1.4824982681231099E-3"/>
                  <c:y val="4.57500015438696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870672418954601E-16"/>
                  <c:y val="4.13928585396914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139268699862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Cancer_Savings_Calculator!$C$73:$C$75</c:f>
              <c:numCache>
                <c:formatCode>General</c:formatCode>
                <c:ptCount val="3"/>
                <c:pt idx="0">
                  <c:v>0</c:v>
                </c:pt>
                <c:pt idx="1">
                  <c:v>1</c:v>
                </c:pt>
                <c:pt idx="2">
                  <c:v>2</c:v>
                </c:pt>
              </c:numCache>
            </c:numRef>
          </c:cat>
          <c:val>
            <c:numRef>
              <c:f>Cancer_Savings_Calculator!$D$73:$D$75</c:f>
              <c:numCache>
                <c:formatCode>0</c:formatCode>
                <c:ptCount val="3"/>
                <c:pt idx="0">
                  <c:v>17820</c:v>
                </c:pt>
                <c:pt idx="1">
                  <c:v>17008</c:v>
                </c:pt>
                <c:pt idx="2">
                  <c:v>1601</c:v>
                </c:pt>
              </c:numCache>
            </c:numRef>
          </c:val>
        </c:ser>
        <c:ser>
          <c:idx val="2"/>
          <c:order val="2"/>
          <c:tx>
            <c:v>1st Year Net Spending Reduction</c:v>
          </c:tx>
          <c:spPr>
            <a:solidFill>
              <a:srgbClr val="FFCC66"/>
            </a:solidFill>
            <a:ln>
              <a:solidFill>
                <a:schemeClr val="tx1"/>
              </a:solidFill>
            </a:ln>
          </c:spPr>
          <c:invertIfNegative val="0"/>
          <c:dPt>
            <c:idx val="2"/>
            <c:invertIfNegative val="0"/>
            <c:bubble3D val="0"/>
          </c:dPt>
          <c:dLbls>
            <c:dLbl>
              <c:idx val="0"/>
              <c:layout>
                <c:manualLayout>
                  <c:x val="-5.4353362094773101E-17"/>
                  <c:y val="1.3071429012534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870672418954601E-16"/>
                  <c:y val="1.5250000514623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8238154516682E-3"/>
                  <c:y val="1.5250000514623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Cancer_Savings_Calculator!$C$81:$C$83</c:f>
              <c:numCache>
                <c:formatCode>General</c:formatCode>
                <c:ptCount val="3"/>
                <c:pt idx="0">
                  <c:v>0</c:v>
                </c:pt>
                <c:pt idx="1">
                  <c:v>1</c:v>
                </c:pt>
                <c:pt idx="2">
                  <c:v>2</c:v>
                </c:pt>
              </c:numCache>
            </c:numRef>
          </c:cat>
          <c:val>
            <c:numRef>
              <c:f>Cancer_Savings_Calculator!$D$81:$D$83</c:f>
              <c:numCache>
                <c:formatCode>0</c:formatCode>
                <c:ptCount val="3"/>
                <c:pt idx="0">
                  <c:v>2165</c:v>
                </c:pt>
                <c:pt idx="1">
                  <c:v>1828</c:v>
                </c:pt>
                <c:pt idx="2">
                  <c:v>128</c:v>
                </c:pt>
              </c:numCache>
            </c:numRef>
          </c:val>
        </c:ser>
        <c:dLbls>
          <c:showLegendKey val="0"/>
          <c:showVal val="0"/>
          <c:showCatName val="0"/>
          <c:showSerName val="0"/>
          <c:showPercent val="0"/>
          <c:showBubbleSize val="0"/>
        </c:dLbls>
        <c:gapWidth val="150"/>
        <c:axId val="192656480"/>
        <c:axId val="192656872"/>
      </c:barChart>
      <c:catAx>
        <c:axId val="192656480"/>
        <c:scaling>
          <c:orientation val="minMax"/>
        </c:scaling>
        <c:delete val="1"/>
        <c:axPos val="b"/>
        <c:numFmt formatCode="General" sourceLinked="1"/>
        <c:majorTickMark val="none"/>
        <c:minorTickMark val="none"/>
        <c:tickLblPos val="nextTo"/>
        <c:crossAx val="192656872"/>
        <c:crossesAt val="0"/>
        <c:auto val="1"/>
        <c:lblAlgn val="ctr"/>
        <c:lblOffset val="100"/>
        <c:tickLblSkip val="1"/>
        <c:tickMarkSkip val="1"/>
        <c:noMultiLvlLbl val="1"/>
      </c:catAx>
      <c:valAx>
        <c:axId val="192656872"/>
        <c:scaling>
          <c:orientation val="minMax"/>
          <c:max val="38000"/>
          <c:min val="0"/>
        </c:scaling>
        <c:delete val="0"/>
        <c:axPos val="l"/>
        <c:majorGridlines>
          <c:spPr>
            <a:ln>
              <a:noFill/>
            </a:ln>
          </c:spPr>
        </c:majorGridlines>
        <c:title>
          <c:tx>
            <c:rich>
              <a:bodyPr rot="0" vert="horz"/>
              <a:lstStyle/>
              <a:p>
                <a:pPr>
                  <a:defRPr sz="1600"/>
                </a:pPr>
                <a:r>
                  <a:rPr lang="en-US" sz="1600"/>
                  <a:t> Healthcare</a:t>
                </a:r>
              </a:p>
              <a:p>
                <a:pPr>
                  <a:defRPr sz="1600"/>
                </a:pPr>
                <a:r>
                  <a:rPr lang="en-US" sz="1600"/>
                  <a:t>spending</a:t>
                </a:r>
                <a:r>
                  <a:rPr lang="en-US" sz="1600" baseline="0"/>
                  <a:t> </a:t>
                </a:r>
              </a:p>
              <a:p>
                <a:pPr>
                  <a:defRPr sz="1600"/>
                </a:pPr>
                <a:r>
                  <a:rPr lang="en-US" sz="1600" baseline="0"/>
                  <a:t>reduction</a:t>
                </a:r>
              </a:p>
              <a:p>
                <a:pPr>
                  <a:defRPr sz="1600"/>
                </a:pPr>
                <a:r>
                  <a:rPr lang="en-US" sz="1600" baseline="0"/>
                  <a:t>$ PPPY</a:t>
                </a:r>
                <a:endParaRPr lang="en-US" sz="1600"/>
              </a:p>
            </c:rich>
          </c:tx>
          <c:layout>
            <c:manualLayout>
              <c:xMode val="edge"/>
              <c:yMode val="edge"/>
              <c:x val="1.4571144950118601E-3"/>
              <c:y val="0.223387188090269"/>
            </c:manualLayout>
          </c:layout>
          <c:overlay val="0"/>
        </c:title>
        <c:numFmt formatCode="General" sourceLinked="0"/>
        <c:majorTickMark val="out"/>
        <c:minorTickMark val="none"/>
        <c:tickLblPos val="nextTo"/>
        <c:txPr>
          <a:bodyPr/>
          <a:lstStyle/>
          <a:p>
            <a:pPr>
              <a:defRPr sz="1600"/>
            </a:pPr>
            <a:endParaRPr lang="en-US"/>
          </a:p>
        </c:txPr>
        <c:crossAx val="192656480"/>
        <c:crosses val="autoZero"/>
        <c:crossBetween val="between"/>
        <c:majorUnit val="19000"/>
      </c:valAx>
    </c:plotArea>
    <c:legend>
      <c:legendPos val="r"/>
      <c:layout>
        <c:manualLayout>
          <c:xMode val="edge"/>
          <c:yMode val="edge"/>
          <c:x val="8.3363068506453905E-2"/>
          <c:y val="0.90380303106197002"/>
          <c:w val="0.88254215595470897"/>
          <c:h val="4.02937949480471E-2"/>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61E07-DFAF-E246-B3DE-EC5DABE25C78}"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52EEB5D-FF29-C749-A639-A196399A652B}">
      <dgm:prSet phldrT="[Text]"/>
      <dgm:spPr/>
      <dgm:t>
        <a:bodyPr/>
        <a:lstStyle/>
        <a:p>
          <a:r>
            <a:rPr lang="en-US" dirty="0" smtClean="0"/>
            <a:t>Prelaunch</a:t>
          </a:r>
          <a:endParaRPr lang="en-US" dirty="0"/>
        </a:p>
      </dgm:t>
    </dgm:pt>
    <dgm:pt modelId="{67ABD5FB-BD05-CD47-9BC2-6F7E6775AF06}" type="parTrans" cxnId="{5FE33849-F9E6-BB45-8349-886EFA501CD1}">
      <dgm:prSet/>
      <dgm:spPr/>
      <dgm:t>
        <a:bodyPr/>
        <a:lstStyle/>
        <a:p>
          <a:endParaRPr lang="en-US"/>
        </a:p>
      </dgm:t>
    </dgm:pt>
    <dgm:pt modelId="{52C67944-C562-A840-BEBF-2927E0DE5CDE}" type="sibTrans" cxnId="{5FE33849-F9E6-BB45-8349-886EFA501CD1}">
      <dgm:prSet/>
      <dgm:spPr/>
      <dgm:t>
        <a:bodyPr/>
        <a:lstStyle/>
        <a:p>
          <a:endParaRPr lang="en-US"/>
        </a:p>
      </dgm:t>
    </dgm:pt>
    <dgm:pt modelId="{328C1178-83F5-A648-841D-2372AD156525}">
      <dgm:prSet phldrT="[Text]"/>
      <dgm:spPr/>
      <dgm:t>
        <a:bodyPr/>
        <a:lstStyle/>
        <a:p>
          <a:r>
            <a:rPr lang="en-US" dirty="0" smtClean="0"/>
            <a:t>Pilot Launch</a:t>
          </a:r>
          <a:endParaRPr lang="en-US" dirty="0"/>
        </a:p>
      </dgm:t>
    </dgm:pt>
    <dgm:pt modelId="{762FE090-D37B-AC47-AB0B-AA4D592C9E44}" type="parTrans" cxnId="{A6343919-B064-1147-8DB6-8556EB4C14F4}">
      <dgm:prSet/>
      <dgm:spPr/>
      <dgm:t>
        <a:bodyPr/>
        <a:lstStyle/>
        <a:p>
          <a:endParaRPr lang="en-US"/>
        </a:p>
      </dgm:t>
    </dgm:pt>
    <dgm:pt modelId="{4EF356D1-F5E5-E144-B4AA-78DA9F592C87}" type="sibTrans" cxnId="{A6343919-B064-1147-8DB6-8556EB4C14F4}">
      <dgm:prSet/>
      <dgm:spPr/>
      <dgm:t>
        <a:bodyPr/>
        <a:lstStyle/>
        <a:p>
          <a:endParaRPr lang="en-US"/>
        </a:p>
      </dgm:t>
    </dgm:pt>
    <dgm:pt modelId="{01836929-9260-3046-B26B-BB166C5450AB}">
      <dgm:prSet phldrT="[Text]"/>
      <dgm:spPr/>
      <dgm:t>
        <a:bodyPr/>
        <a:lstStyle/>
        <a:p>
          <a:r>
            <a:rPr lang="en-US" dirty="0" smtClean="0"/>
            <a:t>Pilot</a:t>
          </a:r>
          <a:r>
            <a:rPr lang="en-US" baseline="0" dirty="0" smtClean="0"/>
            <a:t> Completion </a:t>
          </a:r>
          <a:endParaRPr lang="en-US" dirty="0"/>
        </a:p>
      </dgm:t>
    </dgm:pt>
    <dgm:pt modelId="{5B0E99B6-36B8-AF41-BBAB-B5887FD6D26B}" type="parTrans" cxnId="{853839AF-8054-3A4E-B641-2E7F203F9E62}">
      <dgm:prSet/>
      <dgm:spPr/>
      <dgm:t>
        <a:bodyPr/>
        <a:lstStyle/>
        <a:p>
          <a:endParaRPr lang="en-US"/>
        </a:p>
      </dgm:t>
    </dgm:pt>
    <dgm:pt modelId="{BA126050-B2B6-5540-A4D9-BCAB09E00FAF}" type="sibTrans" cxnId="{853839AF-8054-3A4E-B641-2E7F203F9E62}">
      <dgm:prSet/>
      <dgm:spPr/>
      <dgm:t>
        <a:bodyPr/>
        <a:lstStyle/>
        <a:p>
          <a:endParaRPr lang="en-US"/>
        </a:p>
      </dgm:t>
    </dgm:pt>
    <dgm:pt modelId="{4FB40C15-A670-2E47-A6ED-06DCFCAF6924}">
      <dgm:prSet phldrT="[Text]"/>
      <dgm:spPr/>
      <dgm:t>
        <a:bodyPr/>
        <a:lstStyle/>
        <a:p>
          <a:r>
            <a:rPr lang="en-US" dirty="0" smtClean="0"/>
            <a:t>Data Analysis</a:t>
          </a:r>
          <a:endParaRPr lang="en-US" dirty="0"/>
        </a:p>
      </dgm:t>
    </dgm:pt>
    <dgm:pt modelId="{98355478-C4E5-5D40-B615-96DCE2FD5212}" type="parTrans" cxnId="{6EE92BBB-A58F-4F41-B0BE-A815B5854A42}">
      <dgm:prSet/>
      <dgm:spPr/>
      <dgm:t>
        <a:bodyPr/>
        <a:lstStyle/>
        <a:p>
          <a:endParaRPr lang="en-US"/>
        </a:p>
      </dgm:t>
    </dgm:pt>
    <dgm:pt modelId="{650DB813-CB67-7748-B358-18280550F580}" type="sibTrans" cxnId="{6EE92BBB-A58F-4F41-B0BE-A815B5854A42}">
      <dgm:prSet/>
      <dgm:spPr/>
      <dgm:t>
        <a:bodyPr/>
        <a:lstStyle/>
        <a:p>
          <a:endParaRPr lang="en-US"/>
        </a:p>
      </dgm:t>
    </dgm:pt>
    <dgm:pt modelId="{61AF40C4-9BA2-F841-9255-3E90CA089787}">
      <dgm:prSet phldrT="[Text]"/>
      <dgm:spPr/>
      <dgm:t>
        <a:bodyPr/>
        <a:lstStyle/>
        <a:p>
          <a:r>
            <a:rPr lang="en-US" dirty="0" smtClean="0"/>
            <a:t>Project Completion</a:t>
          </a:r>
          <a:endParaRPr lang="en-US" dirty="0"/>
        </a:p>
      </dgm:t>
    </dgm:pt>
    <dgm:pt modelId="{6B02F6F6-DA03-484C-80F4-01C3CC9F20DE}" type="parTrans" cxnId="{F8AE237D-7BDA-1B47-8DAC-9936B3E72A3D}">
      <dgm:prSet/>
      <dgm:spPr/>
      <dgm:t>
        <a:bodyPr/>
        <a:lstStyle/>
        <a:p>
          <a:endParaRPr lang="en-US"/>
        </a:p>
      </dgm:t>
    </dgm:pt>
    <dgm:pt modelId="{7D75F7C3-0843-AF4A-9CC5-C7483AA1FDEF}" type="sibTrans" cxnId="{F8AE237D-7BDA-1B47-8DAC-9936B3E72A3D}">
      <dgm:prSet/>
      <dgm:spPr/>
      <dgm:t>
        <a:bodyPr/>
        <a:lstStyle/>
        <a:p>
          <a:endParaRPr lang="en-US"/>
        </a:p>
      </dgm:t>
    </dgm:pt>
    <dgm:pt modelId="{CCE0B593-C1E2-874D-B7C1-604B3ED15966}">
      <dgm:prSet/>
      <dgm:spPr/>
      <dgm:t>
        <a:bodyPr/>
        <a:lstStyle/>
        <a:p>
          <a:r>
            <a:rPr lang="en-US" dirty="0" smtClean="0"/>
            <a:t>Organization/Planning </a:t>
          </a:r>
          <a:endParaRPr lang="en-US" dirty="0"/>
        </a:p>
      </dgm:t>
    </dgm:pt>
    <dgm:pt modelId="{3A75A1A9-43D1-C04E-A3DA-7CA903D62D4F}" type="parTrans" cxnId="{25F6D07C-418D-6944-9109-887A7656044B}">
      <dgm:prSet/>
      <dgm:spPr/>
      <dgm:t>
        <a:bodyPr/>
        <a:lstStyle/>
        <a:p>
          <a:endParaRPr lang="en-US"/>
        </a:p>
      </dgm:t>
    </dgm:pt>
    <dgm:pt modelId="{2874DC2F-B35E-9046-B86F-59D4C0D21D4C}" type="sibTrans" cxnId="{25F6D07C-418D-6944-9109-887A7656044B}">
      <dgm:prSet/>
      <dgm:spPr/>
      <dgm:t>
        <a:bodyPr/>
        <a:lstStyle/>
        <a:p>
          <a:endParaRPr lang="en-US"/>
        </a:p>
      </dgm:t>
    </dgm:pt>
    <dgm:pt modelId="{5522138C-B8AA-824C-A6C6-5D1BEC9FBC84}">
      <dgm:prSet/>
      <dgm:spPr/>
      <dgm:t>
        <a:bodyPr/>
        <a:lstStyle/>
        <a:p>
          <a:r>
            <a:rPr lang="en-US" dirty="0" smtClean="0"/>
            <a:t>Charter Document</a:t>
          </a:r>
          <a:endParaRPr lang="en-US" dirty="0"/>
        </a:p>
      </dgm:t>
    </dgm:pt>
    <dgm:pt modelId="{0DDB847B-B0C4-E54E-B0CA-375F6EA54FD8}" type="parTrans" cxnId="{18BECF92-DFD2-CC41-8D56-BD154ACEDA7D}">
      <dgm:prSet/>
      <dgm:spPr/>
      <dgm:t>
        <a:bodyPr/>
        <a:lstStyle/>
        <a:p>
          <a:endParaRPr lang="en-US"/>
        </a:p>
      </dgm:t>
    </dgm:pt>
    <dgm:pt modelId="{DBCD36F4-468A-7E41-AFA4-00CE61A9EEF0}" type="sibTrans" cxnId="{18BECF92-DFD2-CC41-8D56-BD154ACEDA7D}">
      <dgm:prSet/>
      <dgm:spPr/>
      <dgm:t>
        <a:bodyPr/>
        <a:lstStyle/>
        <a:p>
          <a:endParaRPr lang="en-US"/>
        </a:p>
      </dgm:t>
    </dgm:pt>
    <dgm:pt modelId="{9A804405-F95D-2F46-96E2-9735800655A9}">
      <dgm:prSet/>
      <dgm:spPr/>
      <dgm:t>
        <a:bodyPr/>
        <a:lstStyle/>
        <a:p>
          <a:r>
            <a:rPr lang="en-US" dirty="0" smtClean="0"/>
            <a:t>Resources</a:t>
          </a:r>
          <a:endParaRPr lang="en-US" dirty="0"/>
        </a:p>
      </dgm:t>
    </dgm:pt>
    <dgm:pt modelId="{D0199442-FBDB-FD40-B102-00AA0A655303}" type="parTrans" cxnId="{095A7974-B082-4243-8D05-D275F5402BF4}">
      <dgm:prSet/>
      <dgm:spPr/>
      <dgm:t>
        <a:bodyPr/>
        <a:lstStyle/>
        <a:p>
          <a:endParaRPr lang="en-US"/>
        </a:p>
      </dgm:t>
    </dgm:pt>
    <dgm:pt modelId="{F4C677FF-5E39-024E-8B94-C8840774E5AD}" type="sibTrans" cxnId="{095A7974-B082-4243-8D05-D275F5402BF4}">
      <dgm:prSet/>
      <dgm:spPr/>
      <dgm:t>
        <a:bodyPr/>
        <a:lstStyle/>
        <a:p>
          <a:endParaRPr lang="en-US"/>
        </a:p>
      </dgm:t>
    </dgm:pt>
    <dgm:pt modelId="{98E6A897-0B3C-6040-9A52-10349C8F9A1C}">
      <dgm:prSet/>
      <dgm:spPr/>
      <dgm:t>
        <a:bodyPr/>
        <a:lstStyle/>
        <a:p>
          <a:r>
            <a:rPr lang="en-US" dirty="0" smtClean="0"/>
            <a:t>First patient enrolled</a:t>
          </a:r>
          <a:endParaRPr lang="en-US" dirty="0"/>
        </a:p>
      </dgm:t>
    </dgm:pt>
    <dgm:pt modelId="{C5E61731-1E4B-E147-9DAF-5A147F29BBD1}" type="parTrans" cxnId="{6FC75CF7-9C64-5449-B949-10C3D6F7AB4D}">
      <dgm:prSet/>
      <dgm:spPr/>
      <dgm:t>
        <a:bodyPr/>
        <a:lstStyle/>
        <a:p>
          <a:endParaRPr lang="en-US"/>
        </a:p>
      </dgm:t>
    </dgm:pt>
    <dgm:pt modelId="{D05747F1-81C2-B740-8309-371D26159E82}" type="sibTrans" cxnId="{6FC75CF7-9C64-5449-B949-10C3D6F7AB4D}">
      <dgm:prSet/>
      <dgm:spPr/>
      <dgm:t>
        <a:bodyPr/>
        <a:lstStyle/>
        <a:p>
          <a:endParaRPr lang="en-US"/>
        </a:p>
      </dgm:t>
    </dgm:pt>
    <dgm:pt modelId="{D380B38E-B1F6-E544-90C2-D9A82B5C4F2A}">
      <dgm:prSet/>
      <dgm:spPr/>
      <dgm:t>
        <a:bodyPr/>
        <a:lstStyle/>
        <a:p>
          <a:endParaRPr lang="en-US" dirty="0"/>
        </a:p>
      </dgm:t>
    </dgm:pt>
    <dgm:pt modelId="{757EFFE2-3245-2E49-9023-1606DE9F0660}" type="parTrans" cxnId="{E748E4EB-ED4B-A349-8A8D-2BD4F0DB9CC3}">
      <dgm:prSet/>
      <dgm:spPr/>
      <dgm:t>
        <a:bodyPr/>
        <a:lstStyle/>
        <a:p>
          <a:endParaRPr lang="en-US"/>
        </a:p>
      </dgm:t>
    </dgm:pt>
    <dgm:pt modelId="{1BCF6E77-6D7E-5147-9568-54199D10C85A}" type="sibTrans" cxnId="{E748E4EB-ED4B-A349-8A8D-2BD4F0DB9CC3}">
      <dgm:prSet/>
      <dgm:spPr/>
      <dgm:t>
        <a:bodyPr/>
        <a:lstStyle/>
        <a:p>
          <a:endParaRPr lang="en-US"/>
        </a:p>
      </dgm:t>
    </dgm:pt>
    <dgm:pt modelId="{307BD490-E46F-B64D-9428-A07E8F1FC65D}">
      <dgm:prSet/>
      <dgm:spPr/>
      <dgm:t>
        <a:bodyPr/>
        <a:lstStyle/>
        <a:p>
          <a:r>
            <a:rPr lang="en-US" dirty="0" smtClean="0"/>
            <a:t>Last Patient</a:t>
          </a:r>
          <a:endParaRPr lang="en-US" dirty="0"/>
        </a:p>
      </dgm:t>
    </dgm:pt>
    <dgm:pt modelId="{EC63F59A-F9F7-914B-9635-0D6BEE87E2B7}" type="parTrans" cxnId="{334B9D5E-8D52-0244-B72C-AFAD473850DE}">
      <dgm:prSet/>
      <dgm:spPr/>
      <dgm:t>
        <a:bodyPr/>
        <a:lstStyle/>
        <a:p>
          <a:endParaRPr lang="en-US"/>
        </a:p>
      </dgm:t>
    </dgm:pt>
    <dgm:pt modelId="{35CD2C05-A128-AD42-BBBB-72D8BC3389A4}" type="sibTrans" cxnId="{334B9D5E-8D52-0244-B72C-AFAD473850DE}">
      <dgm:prSet/>
      <dgm:spPr/>
      <dgm:t>
        <a:bodyPr/>
        <a:lstStyle/>
        <a:p>
          <a:endParaRPr lang="en-US"/>
        </a:p>
      </dgm:t>
    </dgm:pt>
    <dgm:pt modelId="{251E97F1-9C09-CC43-B838-FAC42FE05CAC}">
      <dgm:prSet/>
      <dgm:spPr/>
      <dgm:t>
        <a:bodyPr/>
        <a:lstStyle/>
        <a:p>
          <a:r>
            <a:rPr lang="en-US" dirty="0" smtClean="0"/>
            <a:t>Data Analysis</a:t>
          </a:r>
          <a:endParaRPr lang="en-US" dirty="0"/>
        </a:p>
      </dgm:t>
    </dgm:pt>
    <dgm:pt modelId="{918D80F2-D68E-024D-A0CC-BE2D0B2CF9BF}" type="parTrans" cxnId="{8BDD1247-C58C-D24D-A4B1-737E9EB629C5}">
      <dgm:prSet/>
      <dgm:spPr/>
      <dgm:t>
        <a:bodyPr/>
        <a:lstStyle/>
        <a:p>
          <a:endParaRPr lang="en-US"/>
        </a:p>
      </dgm:t>
    </dgm:pt>
    <dgm:pt modelId="{C7C58D04-5DA8-B647-A96A-81E2F89FC766}" type="sibTrans" cxnId="{8BDD1247-C58C-D24D-A4B1-737E9EB629C5}">
      <dgm:prSet/>
      <dgm:spPr/>
      <dgm:t>
        <a:bodyPr/>
        <a:lstStyle/>
        <a:p>
          <a:endParaRPr lang="en-US"/>
        </a:p>
      </dgm:t>
    </dgm:pt>
    <dgm:pt modelId="{EB2F1CCA-6FE4-934A-8FF5-F372BF52A282}">
      <dgm:prSet/>
      <dgm:spPr/>
      <dgm:t>
        <a:bodyPr/>
        <a:lstStyle/>
        <a:p>
          <a:r>
            <a:rPr lang="en-US" dirty="0" smtClean="0"/>
            <a:t>Continuation</a:t>
          </a:r>
          <a:endParaRPr lang="en-US" dirty="0"/>
        </a:p>
      </dgm:t>
    </dgm:pt>
    <dgm:pt modelId="{9EABDAA2-1296-734A-B183-7306A7C5B1F3}" type="parTrans" cxnId="{2B4D9279-2A9B-F44F-8C6E-456879B5674B}">
      <dgm:prSet/>
      <dgm:spPr/>
      <dgm:t>
        <a:bodyPr/>
        <a:lstStyle/>
        <a:p>
          <a:endParaRPr lang="en-US"/>
        </a:p>
      </dgm:t>
    </dgm:pt>
    <dgm:pt modelId="{EE0D4826-65DC-7C4C-88BD-763ED5AD4E3A}" type="sibTrans" cxnId="{2B4D9279-2A9B-F44F-8C6E-456879B5674B}">
      <dgm:prSet/>
      <dgm:spPr/>
      <dgm:t>
        <a:bodyPr/>
        <a:lstStyle/>
        <a:p>
          <a:endParaRPr lang="en-US"/>
        </a:p>
      </dgm:t>
    </dgm:pt>
    <dgm:pt modelId="{C891023D-CCA1-0A45-8CEC-0331FC157E66}">
      <dgm:prSet/>
      <dgm:spPr/>
      <dgm:t>
        <a:bodyPr/>
        <a:lstStyle/>
        <a:p>
          <a:r>
            <a:rPr lang="en-US" dirty="0" smtClean="0"/>
            <a:t>Dissemination</a:t>
          </a:r>
          <a:endParaRPr lang="en-US" dirty="0"/>
        </a:p>
      </dgm:t>
    </dgm:pt>
    <dgm:pt modelId="{799DAF99-39F4-F645-B755-181451C681D4}" type="parTrans" cxnId="{ADF554B6-4FD4-134E-9E09-7D65408D0D88}">
      <dgm:prSet/>
      <dgm:spPr/>
      <dgm:t>
        <a:bodyPr/>
        <a:lstStyle/>
        <a:p>
          <a:endParaRPr lang="en-US"/>
        </a:p>
      </dgm:t>
    </dgm:pt>
    <dgm:pt modelId="{0EEE47D8-6641-3E45-A6B4-9B555674653A}" type="sibTrans" cxnId="{ADF554B6-4FD4-134E-9E09-7D65408D0D88}">
      <dgm:prSet/>
      <dgm:spPr/>
      <dgm:t>
        <a:bodyPr/>
        <a:lstStyle/>
        <a:p>
          <a:endParaRPr lang="en-US"/>
        </a:p>
      </dgm:t>
    </dgm:pt>
    <dgm:pt modelId="{95141CB9-9361-BD4E-817D-8C79CD17B617}">
      <dgm:prSet/>
      <dgm:spPr/>
      <dgm:t>
        <a:bodyPr/>
        <a:lstStyle/>
        <a:p>
          <a:r>
            <a:rPr lang="en-US" dirty="0" smtClean="0"/>
            <a:t>Merge </a:t>
          </a:r>
          <a:r>
            <a:rPr lang="en-US" dirty="0" err="1" smtClean="0"/>
            <a:t>utlization</a:t>
          </a:r>
          <a:r>
            <a:rPr lang="en-US" dirty="0" smtClean="0"/>
            <a:t>/cost  </a:t>
          </a:r>
          <a:endParaRPr lang="en-US" dirty="0"/>
        </a:p>
      </dgm:t>
    </dgm:pt>
    <dgm:pt modelId="{A22D22DC-F013-C44D-A81E-52AC065DF401}" type="parTrans" cxnId="{835BCA3A-FEC2-D04A-BD45-8C8D400CD5E5}">
      <dgm:prSet/>
      <dgm:spPr/>
      <dgm:t>
        <a:bodyPr/>
        <a:lstStyle/>
        <a:p>
          <a:endParaRPr lang="en-US"/>
        </a:p>
      </dgm:t>
    </dgm:pt>
    <dgm:pt modelId="{5A48A7ED-D6A1-9947-889C-90034372966C}" type="sibTrans" cxnId="{835BCA3A-FEC2-D04A-BD45-8C8D400CD5E5}">
      <dgm:prSet/>
      <dgm:spPr/>
      <dgm:t>
        <a:bodyPr/>
        <a:lstStyle/>
        <a:p>
          <a:endParaRPr lang="en-US"/>
        </a:p>
      </dgm:t>
    </dgm:pt>
    <dgm:pt modelId="{BE0B8404-FDE8-8E44-A507-F567C52D78CE}">
      <dgm:prSet/>
      <dgm:spPr/>
      <dgm:t>
        <a:bodyPr/>
        <a:lstStyle/>
        <a:p>
          <a:r>
            <a:rPr lang="en-US" dirty="0" smtClean="0"/>
            <a:t>Data organized</a:t>
          </a:r>
          <a:endParaRPr lang="en-US" dirty="0"/>
        </a:p>
      </dgm:t>
    </dgm:pt>
    <dgm:pt modelId="{535A635C-35DD-7B4C-BA4D-1FC1AACCAAEA}" type="parTrans" cxnId="{B0779F79-D1A8-5943-A8B2-DF9A42A151ED}">
      <dgm:prSet/>
      <dgm:spPr/>
      <dgm:t>
        <a:bodyPr/>
        <a:lstStyle/>
        <a:p>
          <a:endParaRPr lang="en-US"/>
        </a:p>
      </dgm:t>
    </dgm:pt>
    <dgm:pt modelId="{817FC87C-352C-E64A-8952-7EEFF41E5ED7}" type="sibTrans" cxnId="{B0779F79-D1A8-5943-A8B2-DF9A42A151ED}">
      <dgm:prSet/>
      <dgm:spPr/>
      <dgm:t>
        <a:bodyPr/>
        <a:lstStyle/>
        <a:p>
          <a:endParaRPr lang="en-US"/>
        </a:p>
      </dgm:t>
    </dgm:pt>
    <dgm:pt modelId="{DACA2D73-2335-014E-B204-85102EE7CFF1}">
      <dgm:prSet/>
      <dgm:spPr/>
      <dgm:t>
        <a:bodyPr/>
        <a:lstStyle/>
        <a:p>
          <a:r>
            <a:rPr lang="en-US" dirty="0" smtClean="0"/>
            <a:t>IRB</a:t>
          </a:r>
          <a:endParaRPr lang="en-US" dirty="0"/>
        </a:p>
      </dgm:t>
    </dgm:pt>
    <dgm:pt modelId="{F493DC85-31C2-8544-9718-1F2C28AB7835}" type="parTrans" cxnId="{B8A3315E-107B-B74F-B445-7811C0B46703}">
      <dgm:prSet/>
      <dgm:spPr/>
      <dgm:t>
        <a:bodyPr/>
        <a:lstStyle/>
        <a:p>
          <a:endParaRPr lang="en-US"/>
        </a:p>
      </dgm:t>
    </dgm:pt>
    <dgm:pt modelId="{3984AE53-E1BC-314E-986C-DB87805D421A}" type="sibTrans" cxnId="{B8A3315E-107B-B74F-B445-7811C0B46703}">
      <dgm:prSet/>
      <dgm:spPr/>
      <dgm:t>
        <a:bodyPr/>
        <a:lstStyle/>
        <a:p>
          <a:endParaRPr lang="en-US"/>
        </a:p>
      </dgm:t>
    </dgm:pt>
    <dgm:pt modelId="{E471D36F-E42B-AC45-89C7-77E2E670A5C3}">
      <dgm:prSet/>
      <dgm:spPr/>
      <dgm:t>
        <a:bodyPr/>
        <a:lstStyle/>
        <a:p>
          <a:r>
            <a:rPr lang="en-US" dirty="0" smtClean="0"/>
            <a:t>Train Health Care Coaches</a:t>
          </a:r>
          <a:endParaRPr lang="en-US" dirty="0"/>
        </a:p>
      </dgm:t>
    </dgm:pt>
    <dgm:pt modelId="{7EE6DD24-62FF-F449-97FA-55A58A5DB7ED}" type="parTrans" cxnId="{3D6447BC-5618-0742-B100-95D8B671FDDE}">
      <dgm:prSet/>
      <dgm:spPr/>
      <dgm:t>
        <a:bodyPr/>
        <a:lstStyle/>
        <a:p>
          <a:endParaRPr lang="en-US"/>
        </a:p>
      </dgm:t>
    </dgm:pt>
    <dgm:pt modelId="{9AACC2A0-A359-9141-9BE6-F9C32BB062A3}" type="sibTrans" cxnId="{3D6447BC-5618-0742-B100-95D8B671FDDE}">
      <dgm:prSet/>
      <dgm:spPr/>
      <dgm:t>
        <a:bodyPr/>
        <a:lstStyle/>
        <a:p>
          <a:endParaRPr lang="en-US"/>
        </a:p>
      </dgm:t>
    </dgm:pt>
    <dgm:pt modelId="{533837D4-71E5-5B4C-BADA-B34B518A3005}" type="pres">
      <dgm:prSet presAssocID="{6A761E07-DFAF-E246-B3DE-EC5DABE25C78}" presName="Name0" presStyleCnt="0">
        <dgm:presLayoutVars>
          <dgm:dir/>
          <dgm:animLvl val="lvl"/>
          <dgm:resizeHandles val="exact"/>
        </dgm:presLayoutVars>
      </dgm:prSet>
      <dgm:spPr/>
      <dgm:t>
        <a:bodyPr/>
        <a:lstStyle/>
        <a:p>
          <a:endParaRPr lang="en-US"/>
        </a:p>
      </dgm:t>
    </dgm:pt>
    <dgm:pt modelId="{8BBF980F-03C5-7B4A-A2C5-BC35A0FCE62C}" type="pres">
      <dgm:prSet presAssocID="{052EEB5D-FF29-C749-A639-A196399A652B}" presName="composite" presStyleCnt="0"/>
      <dgm:spPr/>
    </dgm:pt>
    <dgm:pt modelId="{4B7CA39C-2DE6-034A-8AAF-78CEA01ED7C7}" type="pres">
      <dgm:prSet presAssocID="{052EEB5D-FF29-C749-A639-A196399A652B}" presName="parTx" presStyleLbl="alignNode1" presStyleIdx="0" presStyleCnt="5" custScaleY="109378" custLinFactNeighborY="-92570">
        <dgm:presLayoutVars>
          <dgm:chMax val="0"/>
          <dgm:chPref val="0"/>
          <dgm:bulletEnabled val="1"/>
        </dgm:presLayoutVars>
      </dgm:prSet>
      <dgm:spPr/>
      <dgm:t>
        <a:bodyPr/>
        <a:lstStyle/>
        <a:p>
          <a:endParaRPr lang="en-US"/>
        </a:p>
      </dgm:t>
    </dgm:pt>
    <dgm:pt modelId="{C1E578ED-8C49-2042-805A-4FFC8355D5E9}" type="pres">
      <dgm:prSet presAssocID="{052EEB5D-FF29-C749-A639-A196399A652B}" presName="desTx" presStyleLbl="alignAccFollowNode1" presStyleIdx="0" presStyleCnt="5" custScaleY="109378" custLinFactNeighborY="-14176">
        <dgm:presLayoutVars>
          <dgm:bulletEnabled val="1"/>
        </dgm:presLayoutVars>
      </dgm:prSet>
      <dgm:spPr/>
      <dgm:t>
        <a:bodyPr/>
        <a:lstStyle/>
        <a:p>
          <a:endParaRPr lang="en-US"/>
        </a:p>
      </dgm:t>
    </dgm:pt>
    <dgm:pt modelId="{E9CA39C4-F3E1-B24E-9DE7-FB05E772834C}" type="pres">
      <dgm:prSet presAssocID="{52C67944-C562-A840-BEBF-2927E0DE5CDE}" presName="space" presStyleCnt="0"/>
      <dgm:spPr/>
    </dgm:pt>
    <dgm:pt modelId="{EDE66379-433E-F744-93AA-A2186D1F4689}" type="pres">
      <dgm:prSet presAssocID="{328C1178-83F5-A648-841D-2372AD156525}" presName="composite" presStyleCnt="0"/>
      <dgm:spPr/>
    </dgm:pt>
    <dgm:pt modelId="{C797BFE8-4B2A-C243-8A29-973F3551BF17}" type="pres">
      <dgm:prSet presAssocID="{328C1178-83F5-A648-841D-2372AD156525}" presName="parTx" presStyleLbl="alignNode1" presStyleIdx="1" presStyleCnt="5" custScaleY="109378" custLinFactNeighborY="-92570">
        <dgm:presLayoutVars>
          <dgm:chMax val="0"/>
          <dgm:chPref val="0"/>
          <dgm:bulletEnabled val="1"/>
        </dgm:presLayoutVars>
      </dgm:prSet>
      <dgm:spPr/>
      <dgm:t>
        <a:bodyPr/>
        <a:lstStyle/>
        <a:p>
          <a:endParaRPr lang="en-US"/>
        </a:p>
      </dgm:t>
    </dgm:pt>
    <dgm:pt modelId="{54C1B4F2-E951-BC40-831A-B5C65A9F569B}" type="pres">
      <dgm:prSet presAssocID="{328C1178-83F5-A648-841D-2372AD156525}" presName="desTx" presStyleLbl="alignAccFollowNode1" presStyleIdx="1" presStyleCnt="5" custScaleY="109378" custLinFactNeighborY="-14176">
        <dgm:presLayoutVars>
          <dgm:bulletEnabled val="1"/>
        </dgm:presLayoutVars>
      </dgm:prSet>
      <dgm:spPr/>
      <dgm:t>
        <a:bodyPr/>
        <a:lstStyle/>
        <a:p>
          <a:endParaRPr lang="en-US"/>
        </a:p>
      </dgm:t>
    </dgm:pt>
    <dgm:pt modelId="{072A4946-3968-244A-A658-B5DD78F75ED8}" type="pres">
      <dgm:prSet presAssocID="{4EF356D1-F5E5-E144-B4AA-78DA9F592C87}" presName="space" presStyleCnt="0"/>
      <dgm:spPr/>
    </dgm:pt>
    <dgm:pt modelId="{1DE3F1E3-DF2D-AA49-BB79-1482481FA429}" type="pres">
      <dgm:prSet presAssocID="{01836929-9260-3046-B26B-BB166C5450AB}" presName="composite" presStyleCnt="0"/>
      <dgm:spPr/>
    </dgm:pt>
    <dgm:pt modelId="{089C55BB-F8F3-E048-9749-927063C54F3F}" type="pres">
      <dgm:prSet presAssocID="{01836929-9260-3046-B26B-BB166C5450AB}" presName="parTx" presStyleLbl="alignNode1" presStyleIdx="2" presStyleCnt="5" custScaleY="109378" custLinFactNeighborY="-92570">
        <dgm:presLayoutVars>
          <dgm:chMax val="0"/>
          <dgm:chPref val="0"/>
          <dgm:bulletEnabled val="1"/>
        </dgm:presLayoutVars>
      </dgm:prSet>
      <dgm:spPr/>
      <dgm:t>
        <a:bodyPr/>
        <a:lstStyle/>
        <a:p>
          <a:endParaRPr lang="en-US"/>
        </a:p>
      </dgm:t>
    </dgm:pt>
    <dgm:pt modelId="{D29DFE9C-399B-BB46-A508-C0646485F54E}" type="pres">
      <dgm:prSet presAssocID="{01836929-9260-3046-B26B-BB166C5450AB}" presName="desTx" presStyleLbl="alignAccFollowNode1" presStyleIdx="2" presStyleCnt="5" custScaleY="109378" custLinFactNeighborY="-14176">
        <dgm:presLayoutVars>
          <dgm:bulletEnabled val="1"/>
        </dgm:presLayoutVars>
      </dgm:prSet>
      <dgm:spPr/>
      <dgm:t>
        <a:bodyPr/>
        <a:lstStyle/>
        <a:p>
          <a:endParaRPr lang="en-US"/>
        </a:p>
      </dgm:t>
    </dgm:pt>
    <dgm:pt modelId="{19D98733-626B-904E-A7B7-6D365D5A2F8E}" type="pres">
      <dgm:prSet presAssocID="{BA126050-B2B6-5540-A4D9-BCAB09E00FAF}" presName="space" presStyleCnt="0"/>
      <dgm:spPr/>
    </dgm:pt>
    <dgm:pt modelId="{9B5AF9A1-608F-9747-A696-6F0552B5A02D}" type="pres">
      <dgm:prSet presAssocID="{4FB40C15-A670-2E47-A6ED-06DCFCAF6924}" presName="composite" presStyleCnt="0"/>
      <dgm:spPr/>
    </dgm:pt>
    <dgm:pt modelId="{4F7933A1-A47C-F34C-9291-530F7E7DEB33}" type="pres">
      <dgm:prSet presAssocID="{4FB40C15-A670-2E47-A6ED-06DCFCAF6924}" presName="parTx" presStyleLbl="alignNode1" presStyleIdx="3" presStyleCnt="5" custScaleY="109378" custLinFactNeighborY="-92570">
        <dgm:presLayoutVars>
          <dgm:chMax val="0"/>
          <dgm:chPref val="0"/>
          <dgm:bulletEnabled val="1"/>
        </dgm:presLayoutVars>
      </dgm:prSet>
      <dgm:spPr/>
      <dgm:t>
        <a:bodyPr/>
        <a:lstStyle/>
        <a:p>
          <a:endParaRPr lang="en-US"/>
        </a:p>
      </dgm:t>
    </dgm:pt>
    <dgm:pt modelId="{1B649D07-A1E3-B74C-A134-85EA1482F1B9}" type="pres">
      <dgm:prSet presAssocID="{4FB40C15-A670-2E47-A6ED-06DCFCAF6924}" presName="desTx" presStyleLbl="alignAccFollowNode1" presStyleIdx="3" presStyleCnt="5" custScaleY="109378" custLinFactNeighborY="-14176">
        <dgm:presLayoutVars>
          <dgm:bulletEnabled val="1"/>
        </dgm:presLayoutVars>
      </dgm:prSet>
      <dgm:spPr/>
      <dgm:t>
        <a:bodyPr/>
        <a:lstStyle/>
        <a:p>
          <a:endParaRPr lang="en-US"/>
        </a:p>
      </dgm:t>
    </dgm:pt>
    <dgm:pt modelId="{2AF0CAF8-0405-D442-AC3D-738555A16761}" type="pres">
      <dgm:prSet presAssocID="{650DB813-CB67-7748-B358-18280550F580}" presName="space" presStyleCnt="0"/>
      <dgm:spPr/>
    </dgm:pt>
    <dgm:pt modelId="{D38D6F5A-146E-5E4C-9043-500216101516}" type="pres">
      <dgm:prSet presAssocID="{61AF40C4-9BA2-F841-9255-3E90CA089787}" presName="composite" presStyleCnt="0"/>
      <dgm:spPr/>
    </dgm:pt>
    <dgm:pt modelId="{629ECB71-9C0C-154C-962D-918AF255BB52}" type="pres">
      <dgm:prSet presAssocID="{61AF40C4-9BA2-F841-9255-3E90CA089787}" presName="parTx" presStyleLbl="alignNode1" presStyleIdx="4" presStyleCnt="5" custScaleY="109378" custLinFactNeighborY="-92570">
        <dgm:presLayoutVars>
          <dgm:chMax val="0"/>
          <dgm:chPref val="0"/>
          <dgm:bulletEnabled val="1"/>
        </dgm:presLayoutVars>
      </dgm:prSet>
      <dgm:spPr/>
      <dgm:t>
        <a:bodyPr/>
        <a:lstStyle/>
        <a:p>
          <a:endParaRPr lang="en-US"/>
        </a:p>
      </dgm:t>
    </dgm:pt>
    <dgm:pt modelId="{64463427-E21B-3D48-AC7A-F024411713AE}" type="pres">
      <dgm:prSet presAssocID="{61AF40C4-9BA2-F841-9255-3E90CA089787}" presName="desTx" presStyleLbl="alignAccFollowNode1" presStyleIdx="4" presStyleCnt="5" custScaleY="109378" custLinFactNeighborY="-14176">
        <dgm:presLayoutVars>
          <dgm:bulletEnabled val="1"/>
        </dgm:presLayoutVars>
      </dgm:prSet>
      <dgm:spPr/>
      <dgm:t>
        <a:bodyPr/>
        <a:lstStyle/>
        <a:p>
          <a:endParaRPr lang="en-US"/>
        </a:p>
      </dgm:t>
    </dgm:pt>
  </dgm:ptLst>
  <dgm:cxnLst>
    <dgm:cxn modelId="{853839AF-8054-3A4E-B641-2E7F203F9E62}" srcId="{6A761E07-DFAF-E246-B3DE-EC5DABE25C78}" destId="{01836929-9260-3046-B26B-BB166C5450AB}" srcOrd="2" destOrd="0" parTransId="{5B0E99B6-36B8-AF41-BBAB-B5887FD6D26B}" sibTransId="{BA126050-B2B6-5540-A4D9-BCAB09E00FAF}"/>
    <dgm:cxn modelId="{835BCA3A-FEC2-D04A-BD45-8C8D400CD5E5}" srcId="{4FB40C15-A670-2E47-A6ED-06DCFCAF6924}" destId="{95141CB9-9361-BD4E-817D-8C79CD17B617}" srcOrd="1" destOrd="0" parTransId="{A22D22DC-F013-C44D-A81E-52AC065DF401}" sibTransId="{5A48A7ED-D6A1-9947-889C-90034372966C}"/>
    <dgm:cxn modelId="{EF9ED930-01BB-8445-8396-2074FE1B2E2F}" type="presOf" srcId="{5522138C-B8AA-824C-A6C6-5D1BEC9FBC84}" destId="{C1E578ED-8C49-2042-805A-4FFC8355D5E9}" srcOrd="0" destOrd="1" presId="urn:microsoft.com/office/officeart/2005/8/layout/hList1"/>
    <dgm:cxn modelId="{18BECF92-DFD2-CC41-8D56-BD154ACEDA7D}" srcId="{CCE0B593-C1E2-874D-B7C1-604B3ED15966}" destId="{5522138C-B8AA-824C-A6C6-5D1BEC9FBC84}" srcOrd="0" destOrd="0" parTransId="{0DDB847B-B0C4-E54E-B0CA-375F6EA54FD8}" sibTransId="{DBCD36F4-468A-7E41-AFA4-00CE61A9EEF0}"/>
    <dgm:cxn modelId="{58900430-B800-F24A-8D62-EE82F1C1A161}" type="presOf" srcId="{61AF40C4-9BA2-F841-9255-3E90CA089787}" destId="{629ECB71-9C0C-154C-962D-918AF255BB52}" srcOrd="0" destOrd="0" presId="urn:microsoft.com/office/officeart/2005/8/layout/hList1"/>
    <dgm:cxn modelId="{095A7974-B082-4243-8D05-D275F5402BF4}" srcId="{CCE0B593-C1E2-874D-B7C1-604B3ED15966}" destId="{9A804405-F95D-2F46-96E2-9735800655A9}" srcOrd="1" destOrd="0" parTransId="{D0199442-FBDB-FD40-B102-00AA0A655303}" sibTransId="{F4C677FF-5E39-024E-8B94-C8840774E5AD}"/>
    <dgm:cxn modelId="{4A34790C-62ED-0044-ACB9-D3E109FE40EC}" type="presOf" srcId="{C891023D-CCA1-0A45-8CEC-0331FC157E66}" destId="{64463427-E21B-3D48-AC7A-F024411713AE}" srcOrd="0" destOrd="1" presId="urn:microsoft.com/office/officeart/2005/8/layout/hList1"/>
    <dgm:cxn modelId="{ADF554B6-4FD4-134E-9E09-7D65408D0D88}" srcId="{61AF40C4-9BA2-F841-9255-3E90CA089787}" destId="{C891023D-CCA1-0A45-8CEC-0331FC157E66}" srcOrd="1" destOrd="0" parTransId="{799DAF99-39F4-F645-B755-181451C681D4}" sibTransId="{0EEE47D8-6641-3E45-A6B4-9B555674653A}"/>
    <dgm:cxn modelId="{9F106DB6-E23C-FB4F-8F7B-E868D74F139C}" type="presOf" srcId="{95141CB9-9361-BD4E-817D-8C79CD17B617}" destId="{1B649D07-A1E3-B74C-A134-85EA1482F1B9}" srcOrd="0" destOrd="1" presId="urn:microsoft.com/office/officeart/2005/8/layout/hList1"/>
    <dgm:cxn modelId="{E748E4EB-ED4B-A349-8A8D-2BD4F0DB9CC3}" srcId="{328C1178-83F5-A648-841D-2372AD156525}" destId="{D380B38E-B1F6-E544-90C2-D9A82B5C4F2A}" srcOrd="1" destOrd="0" parTransId="{757EFFE2-3245-2E49-9023-1606DE9F0660}" sibTransId="{1BCF6E77-6D7E-5147-9568-54199D10C85A}"/>
    <dgm:cxn modelId="{5FE33849-F9E6-BB45-8349-886EFA501CD1}" srcId="{6A761E07-DFAF-E246-B3DE-EC5DABE25C78}" destId="{052EEB5D-FF29-C749-A639-A196399A652B}" srcOrd="0" destOrd="0" parTransId="{67ABD5FB-BD05-CD47-9BC2-6F7E6775AF06}" sibTransId="{52C67944-C562-A840-BEBF-2927E0DE5CDE}"/>
    <dgm:cxn modelId="{A4726E34-36DF-8F40-8070-3EDB395CB9BB}" type="presOf" srcId="{6A761E07-DFAF-E246-B3DE-EC5DABE25C78}" destId="{533837D4-71E5-5B4C-BADA-B34B518A3005}" srcOrd="0" destOrd="0" presId="urn:microsoft.com/office/officeart/2005/8/layout/hList1"/>
    <dgm:cxn modelId="{530F602B-CE48-4E41-A7D4-4BDFB41664D4}" type="presOf" srcId="{4FB40C15-A670-2E47-A6ED-06DCFCAF6924}" destId="{4F7933A1-A47C-F34C-9291-530F7E7DEB33}" srcOrd="0" destOrd="0" presId="urn:microsoft.com/office/officeart/2005/8/layout/hList1"/>
    <dgm:cxn modelId="{B8A3315E-107B-B74F-B445-7811C0B46703}" srcId="{CCE0B593-C1E2-874D-B7C1-604B3ED15966}" destId="{DACA2D73-2335-014E-B204-85102EE7CFF1}" srcOrd="2" destOrd="0" parTransId="{F493DC85-31C2-8544-9718-1F2C28AB7835}" sibTransId="{3984AE53-E1BC-314E-986C-DB87805D421A}"/>
    <dgm:cxn modelId="{319D7C69-8779-3542-9FA2-ADFCB5A8676D}" type="presOf" srcId="{01836929-9260-3046-B26B-BB166C5450AB}" destId="{089C55BB-F8F3-E048-9749-927063C54F3F}" srcOrd="0" destOrd="0" presId="urn:microsoft.com/office/officeart/2005/8/layout/hList1"/>
    <dgm:cxn modelId="{334B9D5E-8D52-0244-B72C-AFAD473850DE}" srcId="{01836929-9260-3046-B26B-BB166C5450AB}" destId="{307BD490-E46F-B64D-9428-A07E8F1FC65D}" srcOrd="0" destOrd="0" parTransId="{EC63F59A-F9F7-914B-9635-0D6BEE87E2B7}" sibTransId="{35CD2C05-A128-AD42-BBBB-72D8BC3389A4}"/>
    <dgm:cxn modelId="{6FC75CF7-9C64-5449-B949-10C3D6F7AB4D}" srcId="{328C1178-83F5-A648-841D-2372AD156525}" destId="{98E6A897-0B3C-6040-9A52-10349C8F9A1C}" srcOrd="0" destOrd="0" parTransId="{C5E61731-1E4B-E147-9DAF-5A147F29BBD1}" sibTransId="{D05747F1-81C2-B740-8309-371D26159E82}"/>
    <dgm:cxn modelId="{25F6D07C-418D-6944-9109-887A7656044B}" srcId="{052EEB5D-FF29-C749-A639-A196399A652B}" destId="{CCE0B593-C1E2-874D-B7C1-604B3ED15966}" srcOrd="0" destOrd="0" parTransId="{3A75A1A9-43D1-C04E-A3DA-7CA903D62D4F}" sibTransId="{2874DC2F-B35E-9046-B86F-59D4C0D21D4C}"/>
    <dgm:cxn modelId="{8089DC35-75DC-804C-8785-57615687B4EC}" type="presOf" srcId="{D380B38E-B1F6-E544-90C2-D9A82B5C4F2A}" destId="{54C1B4F2-E951-BC40-831A-B5C65A9F569B}" srcOrd="0" destOrd="1" presId="urn:microsoft.com/office/officeart/2005/8/layout/hList1"/>
    <dgm:cxn modelId="{6EE92BBB-A58F-4F41-B0BE-A815B5854A42}" srcId="{6A761E07-DFAF-E246-B3DE-EC5DABE25C78}" destId="{4FB40C15-A670-2E47-A6ED-06DCFCAF6924}" srcOrd="3" destOrd="0" parTransId="{98355478-C4E5-5D40-B615-96DCE2FD5212}" sibTransId="{650DB813-CB67-7748-B358-18280550F580}"/>
    <dgm:cxn modelId="{F9F65933-9CE8-CB4D-A7FB-B87DE32B3A38}" type="presOf" srcId="{9A804405-F95D-2F46-96E2-9735800655A9}" destId="{C1E578ED-8C49-2042-805A-4FFC8355D5E9}" srcOrd="0" destOrd="2" presId="urn:microsoft.com/office/officeart/2005/8/layout/hList1"/>
    <dgm:cxn modelId="{E915347D-218D-A04B-A201-E15CC23A6E07}" type="presOf" srcId="{98E6A897-0B3C-6040-9A52-10349C8F9A1C}" destId="{54C1B4F2-E951-BC40-831A-B5C65A9F569B}" srcOrd="0" destOrd="0" presId="urn:microsoft.com/office/officeart/2005/8/layout/hList1"/>
    <dgm:cxn modelId="{2B4D9279-2A9B-F44F-8C6E-456879B5674B}" srcId="{61AF40C4-9BA2-F841-9255-3E90CA089787}" destId="{EB2F1CCA-6FE4-934A-8FF5-F372BF52A282}" srcOrd="0" destOrd="0" parTransId="{9EABDAA2-1296-734A-B183-7306A7C5B1F3}" sibTransId="{EE0D4826-65DC-7C4C-88BD-763ED5AD4E3A}"/>
    <dgm:cxn modelId="{BE62E996-7AE3-FB43-81B4-EC9CEEC3F393}" type="presOf" srcId="{CCE0B593-C1E2-874D-B7C1-604B3ED15966}" destId="{C1E578ED-8C49-2042-805A-4FFC8355D5E9}" srcOrd="0" destOrd="0" presId="urn:microsoft.com/office/officeart/2005/8/layout/hList1"/>
    <dgm:cxn modelId="{D384D2B1-52E6-6E4D-9AB0-D02564974946}" type="presOf" srcId="{EB2F1CCA-6FE4-934A-8FF5-F372BF52A282}" destId="{64463427-E21B-3D48-AC7A-F024411713AE}" srcOrd="0" destOrd="0" presId="urn:microsoft.com/office/officeart/2005/8/layout/hList1"/>
    <dgm:cxn modelId="{A6343919-B064-1147-8DB6-8556EB4C14F4}" srcId="{6A761E07-DFAF-E246-B3DE-EC5DABE25C78}" destId="{328C1178-83F5-A648-841D-2372AD156525}" srcOrd="1" destOrd="0" parTransId="{762FE090-D37B-AC47-AB0B-AA4D592C9E44}" sibTransId="{4EF356D1-F5E5-E144-B4AA-78DA9F592C87}"/>
    <dgm:cxn modelId="{3D6447BC-5618-0742-B100-95D8B671FDDE}" srcId="{CCE0B593-C1E2-874D-B7C1-604B3ED15966}" destId="{E471D36F-E42B-AC45-89C7-77E2E670A5C3}" srcOrd="3" destOrd="0" parTransId="{7EE6DD24-62FF-F449-97FA-55A58A5DB7ED}" sibTransId="{9AACC2A0-A359-9141-9BE6-F9C32BB062A3}"/>
    <dgm:cxn modelId="{328E8F16-E0F2-9E4A-BC9A-94DBA633AE76}" type="presOf" srcId="{251E97F1-9C09-CC43-B838-FAC42FE05CAC}" destId="{1B649D07-A1E3-B74C-A134-85EA1482F1B9}" srcOrd="0" destOrd="0" presId="urn:microsoft.com/office/officeart/2005/8/layout/hList1"/>
    <dgm:cxn modelId="{7C605D4E-A066-684E-AA88-5115B9703ACB}" type="presOf" srcId="{BE0B8404-FDE8-8E44-A507-F567C52D78CE}" destId="{D29DFE9C-399B-BB46-A508-C0646485F54E}" srcOrd="0" destOrd="1" presId="urn:microsoft.com/office/officeart/2005/8/layout/hList1"/>
    <dgm:cxn modelId="{8BDD1247-C58C-D24D-A4B1-737E9EB629C5}" srcId="{4FB40C15-A670-2E47-A6ED-06DCFCAF6924}" destId="{251E97F1-9C09-CC43-B838-FAC42FE05CAC}" srcOrd="0" destOrd="0" parTransId="{918D80F2-D68E-024D-A0CC-BE2D0B2CF9BF}" sibTransId="{C7C58D04-5DA8-B647-A96A-81E2F89FC766}"/>
    <dgm:cxn modelId="{D9AE1875-3DB4-B246-935F-38942620933B}" type="presOf" srcId="{307BD490-E46F-B64D-9428-A07E8F1FC65D}" destId="{D29DFE9C-399B-BB46-A508-C0646485F54E}" srcOrd="0" destOrd="0" presId="urn:microsoft.com/office/officeart/2005/8/layout/hList1"/>
    <dgm:cxn modelId="{B0779F79-D1A8-5943-A8B2-DF9A42A151ED}" srcId="{01836929-9260-3046-B26B-BB166C5450AB}" destId="{BE0B8404-FDE8-8E44-A507-F567C52D78CE}" srcOrd="1" destOrd="0" parTransId="{535A635C-35DD-7B4C-BA4D-1FC1AACCAAEA}" sibTransId="{817FC87C-352C-E64A-8952-7EEFF41E5ED7}"/>
    <dgm:cxn modelId="{245B35FC-8F37-5346-BDF6-DEC19FAA7BD6}" type="presOf" srcId="{052EEB5D-FF29-C749-A639-A196399A652B}" destId="{4B7CA39C-2DE6-034A-8AAF-78CEA01ED7C7}" srcOrd="0" destOrd="0" presId="urn:microsoft.com/office/officeart/2005/8/layout/hList1"/>
    <dgm:cxn modelId="{EAA0EA5A-1FE8-E247-AB2B-E8A4E95B7DF1}" type="presOf" srcId="{328C1178-83F5-A648-841D-2372AD156525}" destId="{C797BFE8-4B2A-C243-8A29-973F3551BF17}" srcOrd="0" destOrd="0" presId="urn:microsoft.com/office/officeart/2005/8/layout/hList1"/>
    <dgm:cxn modelId="{F8AE237D-7BDA-1B47-8DAC-9936B3E72A3D}" srcId="{6A761E07-DFAF-E246-B3DE-EC5DABE25C78}" destId="{61AF40C4-9BA2-F841-9255-3E90CA089787}" srcOrd="4" destOrd="0" parTransId="{6B02F6F6-DA03-484C-80F4-01C3CC9F20DE}" sibTransId="{7D75F7C3-0843-AF4A-9CC5-C7483AA1FDEF}"/>
    <dgm:cxn modelId="{415A5718-9DF3-C849-93FC-B27BC7C22A5D}" type="presOf" srcId="{DACA2D73-2335-014E-B204-85102EE7CFF1}" destId="{C1E578ED-8C49-2042-805A-4FFC8355D5E9}" srcOrd="0" destOrd="3" presId="urn:microsoft.com/office/officeart/2005/8/layout/hList1"/>
    <dgm:cxn modelId="{64C7C950-4CE4-8A4F-A7B1-E1CB39924276}" type="presOf" srcId="{E471D36F-E42B-AC45-89C7-77E2E670A5C3}" destId="{C1E578ED-8C49-2042-805A-4FFC8355D5E9}" srcOrd="0" destOrd="4" presId="urn:microsoft.com/office/officeart/2005/8/layout/hList1"/>
    <dgm:cxn modelId="{7D5E1AC5-1811-594B-9249-546C6947AF78}" type="presParOf" srcId="{533837D4-71E5-5B4C-BADA-B34B518A3005}" destId="{8BBF980F-03C5-7B4A-A2C5-BC35A0FCE62C}" srcOrd="0" destOrd="0" presId="urn:microsoft.com/office/officeart/2005/8/layout/hList1"/>
    <dgm:cxn modelId="{C09F3BA5-3778-C041-A21B-4FF51163E8CE}" type="presParOf" srcId="{8BBF980F-03C5-7B4A-A2C5-BC35A0FCE62C}" destId="{4B7CA39C-2DE6-034A-8AAF-78CEA01ED7C7}" srcOrd="0" destOrd="0" presId="urn:microsoft.com/office/officeart/2005/8/layout/hList1"/>
    <dgm:cxn modelId="{405958C2-BBA0-6A42-A7A8-F4A69885DD9C}" type="presParOf" srcId="{8BBF980F-03C5-7B4A-A2C5-BC35A0FCE62C}" destId="{C1E578ED-8C49-2042-805A-4FFC8355D5E9}" srcOrd="1" destOrd="0" presId="urn:microsoft.com/office/officeart/2005/8/layout/hList1"/>
    <dgm:cxn modelId="{17F93CE4-9636-2348-9F33-0124C8011552}" type="presParOf" srcId="{533837D4-71E5-5B4C-BADA-B34B518A3005}" destId="{E9CA39C4-F3E1-B24E-9DE7-FB05E772834C}" srcOrd="1" destOrd="0" presId="urn:microsoft.com/office/officeart/2005/8/layout/hList1"/>
    <dgm:cxn modelId="{52F8C1B0-8709-A849-9838-00ACE3F5D2FF}" type="presParOf" srcId="{533837D4-71E5-5B4C-BADA-B34B518A3005}" destId="{EDE66379-433E-F744-93AA-A2186D1F4689}" srcOrd="2" destOrd="0" presId="urn:microsoft.com/office/officeart/2005/8/layout/hList1"/>
    <dgm:cxn modelId="{F0B74DBE-7107-C04F-84D5-2B159C60AEF7}" type="presParOf" srcId="{EDE66379-433E-F744-93AA-A2186D1F4689}" destId="{C797BFE8-4B2A-C243-8A29-973F3551BF17}" srcOrd="0" destOrd="0" presId="urn:microsoft.com/office/officeart/2005/8/layout/hList1"/>
    <dgm:cxn modelId="{DC740548-36D2-E247-BB36-460657A85EC8}" type="presParOf" srcId="{EDE66379-433E-F744-93AA-A2186D1F4689}" destId="{54C1B4F2-E951-BC40-831A-B5C65A9F569B}" srcOrd="1" destOrd="0" presId="urn:microsoft.com/office/officeart/2005/8/layout/hList1"/>
    <dgm:cxn modelId="{1D283148-719A-D94B-8DE5-6A3AE0319701}" type="presParOf" srcId="{533837D4-71E5-5B4C-BADA-B34B518A3005}" destId="{072A4946-3968-244A-A658-B5DD78F75ED8}" srcOrd="3" destOrd="0" presId="urn:microsoft.com/office/officeart/2005/8/layout/hList1"/>
    <dgm:cxn modelId="{6CCDA0E9-827C-0E4D-ADD7-8E0151BE75CF}" type="presParOf" srcId="{533837D4-71E5-5B4C-BADA-B34B518A3005}" destId="{1DE3F1E3-DF2D-AA49-BB79-1482481FA429}" srcOrd="4" destOrd="0" presId="urn:microsoft.com/office/officeart/2005/8/layout/hList1"/>
    <dgm:cxn modelId="{9347DFE0-6D1E-1442-84B5-D8A2303E73A5}" type="presParOf" srcId="{1DE3F1E3-DF2D-AA49-BB79-1482481FA429}" destId="{089C55BB-F8F3-E048-9749-927063C54F3F}" srcOrd="0" destOrd="0" presId="urn:microsoft.com/office/officeart/2005/8/layout/hList1"/>
    <dgm:cxn modelId="{C699A51C-5B77-8545-A6AC-92DD8BA7A820}" type="presParOf" srcId="{1DE3F1E3-DF2D-AA49-BB79-1482481FA429}" destId="{D29DFE9C-399B-BB46-A508-C0646485F54E}" srcOrd="1" destOrd="0" presId="urn:microsoft.com/office/officeart/2005/8/layout/hList1"/>
    <dgm:cxn modelId="{67448C51-2C97-3D42-ACC5-AEE2B5140271}" type="presParOf" srcId="{533837D4-71E5-5B4C-BADA-B34B518A3005}" destId="{19D98733-626B-904E-A7B7-6D365D5A2F8E}" srcOrd="5" destOrd="0" presId="urn:microsoft.com/office/officeart/2005/8/layout/hList1"/>
    <dgm:cxn modelId="{A8ECD2D4-49C0-E140-AD6F-E7EAE9B3C64A}" type="presParOf" srcId="{533837D4-71E5-5B4C-BADA-B34B518A3005}" destId="{9B5AF9A1-608F-9747-A696-6F0552B5A02D}" srcOrd="6" destOrd="0" presId="urn:microsoft.com/office/officeart/2005/8/layout/hList1"/>
    <dgm:cxn modelId="{22D12BC8-CBC8-FC4F-A8EF-913536B6CD19}" type="presParOf" srcId="{9B5AF9A1-608F-9747-A696-6F0552B5A02D}" destId="{4F7933A1-A47C-F34C-9291-530F7E7DEB33}" srcOrd="0" destOrd="0" presId="urn:microsoft.com/office/officeart/2005/8/layout/hList1"/>
    <dgm:cxn modelId="{2DD987F4-9AC8-5946-9AE7-2DABD45B05CC}" type="presParOf" srcId="{9B5AF9A1-608F-9747-A696-6F0552B5A02D}" destId="{1B649D07-A1E3-B74C-A134-85EA1482F1B9}" srcOrd="1" destOrd="0" presId="urn:microsoft.com/office/officeart/2005/8/layout/hList1"/>
    <dgm:cxn modelId="{1D430A90-2813-2440-B69B-18D54F409D7B}" type="presParOf" srcId="{533837D4-71E5-5B4C-BADA-B34B518A3005}" destId="{2AF0CAF8-0405-D442-AC3D-738555A16761}" srcOrd="7" destOrd="0" presId="urn:microsoft.com/office/officeart/2005/8/layout/hList1"/>
    <dgm:cxn modelId="{45372536-C511-884E-BF8B-0385BD1F086D}" type="presParOf" srcId="{533837D4-71E5-5B4C-BADA-B34B518A3005}" destId="{D38D6F5A-146E-5E4C-9043-500216101516}" srcOrd="8" destOrd="0" presId="urn:microsoft.com/office/officeart/2005/8/layout/hList1"/>
    <dgm:cxn modelId="{119DC8D9-D1E0-0241-965D-56B067566BBD}" type="presParOf" srcId="{D38D6F5A-146E-5E4C-9043-500216101516}" destId="{629ECB71-9C0C-154C-962D-918AF255BB52}" srcOrd="0" destOrd="0" presId="urn:microsoft.com/office/officeart/2005/8/layout/hList1"/>
    <dgm:cxn modelId="{32B3A5CF-CD4C-4746-8EAC-349979CE4F72}" type="presParOf" srcId="{D38D6F5A-146E-5E4C-9043-500216101516}" destId="{64463427-E21B-3D48-AC7A-F024411713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0.58824</cdr:x>
      <cdr:y>0.69375</cdr:y>
    </cdr:from>
    <cdr:to>
      <cdr:x>0.70074</cdr:x>
      <cdr:y>0.76875</cdr:y>
    </cdr:to>
    <cdr:sp macro="" textlink="">
      <cdr:nvSpPr>
        <cdr:cNvPr id="2" name="TextBox 1"/>
        <cdr:cNvSpPr txBox="1"/>
      </cdr:nvSpPr>
      <cdr:spPr>
        <a:xfrm xmlns:a="http://schemas.openxmlformats.org/drawingml/2006/main">
          <a:off x="3810000" y="2819400"/>
          <a:ext cx="728663"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9%</a:t>
          </a:r>
          <a:endParaRPr lang="en-US" sz="1600" dirty="0"/>
        </a:p>
      </cdr:txBody>
    </cdr:sp>
  </cdr:relSizeAnchor>
  <cdr:relSizeAnchor xmlns:cdr="http://schemas.openxmlformats.org/drawingml/2006/chartDrawing">
    <cdr:from>
      <cdr:x>0.58824</cdr:x>
      <cdr:y>0.7875</cdr:y>
    </cdr:from>
    <cdr:to>
      <cdr:x>0.70074</cdr:x>
      <cdr:y>0.8625</cdr:y>
    </cdr:to>
    <cdr:sp macro="" textlink="">
      <cdr:nvSpPr>
        <cdr:cNvPr id="3" name="TextBox 2"/>
        <cdr:cNvSpPr txBox="1"/>
      </cdr:nvSpPr>
      <cdr:spPr>
        <a:xfrm xmlns:a="http://schemas.openxmlformats.org/drawingml/2006/main">
          <a:off x="3810000" y="3200400"/>
          <a:ext cx="728663"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3</a:t>
          </a:r>
          <a:r>
            <a:rPr lang="en-US" sz="1600" dirty="0" smtClean="0"/>
            <a:t>%</a:t>
          </a:r>
          <a:endParaRPr lang="en-US" sz="1600" dirty="0"/>
        </a:p>
      </cdr:txBody>
    </cdr:sp>
  </cdr:relSizeAnchor>
  <cdr:relSizeAnchor xmlns:cdr="http://schemas.openxmlformats.org/drawingml/2006/chartDrawing">
    <cdr:from>
      <cdr:x>0.68235</cdr:x>
      <cdr:y>0.45</cdr:y>
    </cdr:from>
    <cdr:to>
      <cdr:x>0.98824</cdr:x>
      <cdr:y>0.61563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19580" y="1828800"/>
          <a:ext cx="1981220" cy="673120"/>
        </a:xfrm>
        <a:prstGeom xmlns:a="http://schemas.openxmlformats.org/drawingml/2006/main" prst="rect">
          <a:avLst/>
        </a:prstGeom>
      </cdr:spPr>
    </cdr:pic>
  </cdr:relSizeAnchor>
  <cdr:relSizeAnchor xmlns:cdr="http://schemas.openxmlformats.org/drawingml/2006/chartDrawing">
    <cdr:from>
      <cdr:x>0.69412</cdr:x>
      <cdr:y>0.675</cdr:y>
    </cdr:from>
    <cdr:to>
      <cdr:x>0.97647</cdr:x>
      <cdr:y>0.8625</cdr:y>
    </cdr:to>
    <cdr:sp macro="" textlink="">
      <cdr:nvSpPr>
        <cdr:cNvPr id="6" name="TextBox 5"/>
        <cdr:cNvSpPr txBox="1"/>
      </cdr:nvSpPr>
      <cdr:spPr>
        <a:xfrm xmlns:a="http://schemas.openxmlformats.org/drawingml/2006/main">
          <a:off x="4495800" y="2743200"/>
          <a:ext cx="1828815" cy="762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0.575</cdr:x>
      <cdr:y>0.69375</cdr:y>
    </cdr:from>
    <cdr:to>
      <cdr:x>0.6875</cdr:x>
      <cdr:y>0.76875</cdr:y>
    </cdr:to>
    <cdr:sp macro="" textlink="">
      <cdr:nvSpPr>
        <cdr:cNvPr id="2" name="TextBox 1"/>
        <cdr:cNvSpPr txBox="1"/>
      </cdr:nvSpPr>
      <cdr:spPr>
        <a:xfrm xmlns:a="http://schemas.openxmlformats.org/drawingml/2006/main">
          <a:off x="3505200" y="28194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9%</a:t>
          </a:r>
          <a:endParaRPr lang="en-US" sz="1600" dirty="0"/>
        </a:p>
      </cdr:txBody>
    </cdr:sp>
  </cdr:relSizeAnchor>
  <cdr:relSizeAnchor xmlns:cdr="http://schemas.openxmlformats.org/drawingml/2006/chartDrawing">
    <cdr:from>
      <cdr:x>0.575</cdr:x>
      <cdr:y>0.7875</cdr:y>
    </cdr:from>
    <cdr:to>
      <cdr:x>0.6875</cdr:x>
      <cdr:y>0.8625</cdr:y>
    </cdr:to>
    <cdr:sp macro="" textlink="">
      <cdr:nvSpPr>
        <cdr:cNvPr id="3" name="TextBox 2"/>
        <cdr:cNvSpPr txBox="1"/>
      </cdr:nvSpPr>
      <cdr:spPr>
        <a:xfrm xmlns:a="http://schemas.openxmlformats.org/drawingml/2006/main">
          <a:off x="3505200" y="32004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3</a:t>
          </a:r>
          <a:r>
            <a:rPr lang="en-US" sz="1600" dirty="0" smtClean="0"/>
            <a:t>%</a:t>
          </a:r>
          <a:endParaRPr lang="en-US" sz="1600" dirty="0"/>
        </a:p>
      </cdr:txBody>
    </cdr:sp>
  </cdr:relSizeAnchor>
  <cdr:relSizeAnchor xmlns:cdr="http://schemas.openxmlformats.org/drawingml/2006/chartDrawing">
    <cdr:from>
      <cdr:x>0.5625</cdr:x>
      <cdr:y>0.4875</cdr:y>
    </cdr:from>
    <cdr:to>
      <cdr:x>0.675</cdr:x>
      <cdr:y>0.5625</cdr:y>
    </cdr:to>
    <cdr:sp macro="" textlink="">
      <cdr:nvSpPr>
        <cdr:cNvPr id="4" name="TextBox 3"/>
        <cdr:cNvSpPr txBox="1"/>
      </cdr:nvSpPr>
      <cdr:spPr>
        <a:xfrm xmlns:a="http://schemas.openxmlformats.org/drawingml/2006/main">
          <a:off x="3429000" y="19812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18%</a:t>
          </a:r>
          <a:endParaRPr lang="en-US" sz="1600" dirty="0"/>
        </a:p>
      </cdr:txBody>
    </cdr:sp>
  </cdr:relSizeAnchor>
  <cdr:relSizeAnchor xmlns:cdr="http://schemas.openxmlformats.org/drawingml/2006/chartDrawing">
    <cdr:from>
      <cdr:x>0.68235</cdr:x>
      <cdr:y>0.45</cdr:y>
    </cdr:from>
    <cdr:to>
      <cdr:x>0.92941</cdr:x>
      <cdr:y>0.61563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19600" y="1828800"/>
          <a:ext cx="1600200" cy="673100"/>
        </a:xfrm>
        <a:prstGeom xmlns:a="http://schemas.openxmlformats.org/drawingml/2006/main" prst="rect">
          <a:avLst/>
        </a:prstGeom>
      </cdr:spPr>
    </cdr:pic>
  </cdr:relSizeAnchor>
  <cdr:relSizeAnchor xmlns:cdr="http://schemas.openxmlformats.org/drawingml/2006/chartDrawing">
    <cdr:from>
      <cdr:x>0.68235</cdr:x>
      <cdr:y>0.58125</cdr:y>
    </cdr:from>
    <cdr:to>
      <cdr:x>0.97647</cdr:x>
      <cdr:y>0.76875</cdr:y>
    </cdr:to>
    <cdr:sp macro="" textlink="">
      <cdr:nvSpPr>
        <cdr:cNvPr id="6" name="TextBox 5"/>
        <cdr:cNvSpPr txBox="1"/>
      </cdr:nvSpPr>
      <cdr:spPr>
        <a:xfrm xmlns:a="http://schemas.openxmlformats.org/drawingml/2006/main">
          <a:off x="4419600" y="2362200"/>
          <a:ext cx="1905000" cy="762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0.575</cdr:x>
      <cdr:y>0.69375</cdr:y>
    </cdr:from>
    <cdr:to>
      <cdr:x>0.6875</cdr:x>
      <cdr:y>0.76875</cdr:y>
    </cdr:to>
    <cdr:sp macro="" textlink="">
      <cdr:nvSpPr>
        <cdr:cNvPr id="2" name="TextBox 1"/>
        <cdr:cNvSpPr txBox="1"/>
      </cdr:nvSpPr>
      <cdr:spPr>
        <a:xfrm xmlns:a="http://schemas.openxmlformats.org/drawingml/2006/main">
          <a:off x="3505200" y="28194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9%</a:t>
          </a:r>
          <a:endParaRPr lang="en-US" sz="1600" dirty="0"/>
        </a:p>
      </cdr:txBody>
    </cdr:sp>
  </cdr:relSizeAnchor>
  <cdr:relSizeAnchor xmlns:cdr="http://schemas.openxmlformats.org/drawingml/2006/chartDrawing">
    <cdr:from>
      <cdr:x>0.575</cdr:x>
      <cdr:y>0.7875</cdr:y>
    </cdr:from>
    <cdr:to>
      <cdr:x>0.6875</cdr:x>
      <cdr:y>0.8625</cdr:y>
    </cdr:to>
    <cdr:sp macro="" textlink="">
      <cdr:nvSpPr>
        <cdr:cNvPr id="3" name="TextBox 2"/>
        <cdr:cNvSpPr txBox="1"/>
      </cdr:nvSpPr>
      <cdr:spPr>
        <a:xfrm xmlns:a="http://schemas.openxmlformats.org/drawingml/2006/main">
          <a:off x="3505200" y="32004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3</a:t>
          </a:r>
          <a:r>
            <a:rPr lang="en-US" sz="1600" dirty="0" smtClean="0"/>
            <a:t>%</a:t>
          </a:r>
          <a:endParaRPr lang="en-US" sz="1600" dirty="0"/>
        </a:p>
      </cdr:txBody>
    </cdr:sp>
  </cdr:relSizeAnchor>
  <cdr:relSizeAnchor xmlns:cdr="http://schemas.openxmlformats.org/drawingml/2006/chartDrawing">
    <cdr:from>
      <cdr:x>0.5625</cdr:x>
      <cdr:y>0.4875</cdr:y>
    </cdr:from>
    <cdr:to>
      <cdr:x>0.675</cdr:x>
      <cdr:y>0.5625</cdr:y>
    </cdr:to>
    <cdr:sp macro="" textlink="">
      <cdr:nvSpPr>
        <cdr:cNvPr id="4" name="TextBox 3"/>
        <cdr:cNvSpPr txBox="1"/>
      </cdr:nvSpPr>
      <cdr:spPr>
        <a:xfrm xmlns:a="http://schemas.openxmlformats.org/drawingml/2006/main">
          <a:off x="3429000" y="19812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18%</a:t>
          </a:r>
          <a:endParaRPr lang="en-US" sz="1600" dirty="0"/>
        </a:p>
      </cdr:txBody>
    </cdr:sp>
  </cdr:relSizeAnchor>
  <cdr:relSizeAnchor xmlns:cdr="http://schemas.openxmlformats.org/drawingml/2006/chartDrawing">
    <cdr:from>
      <cdr:x>0.68235</cdr:x>
      <cdr:y>0.45</cdr:y>
    </cdr:from>
    <cdr:to>
      <cdr:x>0.92941</cdr:x>
      <cdr:y>0.61563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19600" y="1828800"/>
          <a:ext cx="1600200" cy="673100"/>
        </a:xfrm>
        <a:prstGeom xmlns:a="http://schemas.openxmlformats.org/drawingml/2006/main" prst="rect">
          <a:avLst/>
        </a:prstGeom>
      </cdr:spPr>
    </cdr:pic>
  </cdr:relSizeAnchor>
  <cdr:relSizeAnchor xmlns:cdr="http://schemas.openxmlformats.org/drawingml/2006/chartDrawing">
    <cdr:from>
      <cdr:x>0.68235</cdr:x>
      <cdr:y>0.58125</cdr:y>
    </cdr:from>
    <cdr:to>
      <cdr:x>0.97647</cdr:x>
      <cdr:y>0.76875</cdr:y>
    </cdr:to>
    <cdr:sp macro="" textlink="">
      <cdr:nvSpPr>
        <cdr:cNvPr id="6" name="TextBox 5"/>
        <cdr:cNvSpPr txBox="1"/>
      </cdr:nvSpPr>
      <cdr:spPr>
        <a:xfrm xmlns:a="http://schemas.openxmlformats.org/drawingml/2006/main">
          <a:off x="4419600" y="2362200"/>
          <a:ext cx="1905000" cy="762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0.4209</cdr:y>
    </cdr:from>
    <cdr:to>
      <cdr:x>0.04464</cdr:x>
      <cdr:y>0.48825</cdr:y>
    </cdr:to>
    <cdr:sp macro="" textlink="">
      <cdr:nvSpPr>
        <cdr:cNvPr id="2" name="TextBox 1"/>
        <cdr:cNvSpPr txBox="1"/>
      </cdr:nvSpPr>
      <cdr:spPr>
        <a:xfrm xmlns:a="http://schemas.openxmlformats.org/drawingml/2006/main">
          <a:off x="0" y="190500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0.28704</cdr:x>
      <cdr:y>0.11785</cdr:y>
    </cdr:from>
    <cdr:to>
      <cdr:x>0.47222</cdr:x>
      <cdr:y>0.16836</cdr:y>
    </cdr:to>
    <cdr:sp macro="" textlink="">
      <cdr:nvSpPr>
        <cdr:cNvPr id="2" name="TextBox 1"/>
        <cdr:cNvSpPr txBox="1"/>
      </cdr:nvSpPr>
      <cdr:spPr>
        <a:xfrm xmlns:a="http://schemas.openxmlformats.org/drawingml/2006/main">
          <a:off x="2362200" y="533400"/>
          <a:ext cx="1524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N=273</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0.01368</cdr:x>
      <cdr:y>0.91954</cdr:y>
    </cdr:from>
    <cdr:to>
      <cdr:x>0.9871</cdr:x>
      <cdr:y>1</cdr:y>
    </cdr:to>
    <cdr:sp macro="" textlink="">
      <cdr:nvSpPr>
        <cdr:cNvPr id="5" name="TextBox 4"/>
        <cdr:cNvSpPr txBox="1"/>
      </cdr:nvSpPr>
      <cdr:spPr>
        <a:xfrm xmlns:a="http://schemas.openxmlformats.org/drawingml/2006/main">
          <a:off x="117061" y="5351670"/>
          <a:ext cx="8331200" cy="4682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a:p>
      </cdr:txBody>
    </cdr:sp>
  </cdr:relSizeAnchor>
  <cdr:relSizeAnchor xmlns:cdr="http://schemas.openxmlformats.org/drawingml/2006/chartDrawing">
    <cdr:from>
      <cdr:x>0.00594</cdr:x>
      <cdr:y>0.00873</cdr:y>
    </cdr:from>
    <cdr:to>
      <cdr:x>0.29031</cdr:x>
      <cdr:y>0.35218</cdr:y>
    </cdr:to>
    <cdr:sp macro="" textlink="">
      <cdr:nvSpPr>
        <cdr:cNvPr id="6" name="TextBox 5"/>
        <cdr:cNvSpPr txBox="1"/>
      </cdr:nvSpPr>
      <cdr:spPr>
        <a:xfrm xmlns:a="http://schemas.openxmlformats.org/drawingml/2006/main">
          <a:off x="50800" y="50800"/>
          <a:ext cx="2433909" cy="19988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a:p>
      </cdr:txBody>
    </cdr:sp>
  </cdr:relSizeAnchor>
  <cdr:relSizeAnchor xmlns:cdr="http://schemas.openxmlformats.org/drawingml/2006/chartDrawing">
    <cdr:from>
      <cdr:x>0.00594</cdr:x>
      <cdr:y>0.00873</cdr:y>
    </cdr:from>
    <cdr:to>
      <cdr:x>0.29031</cdr:x>
      <cdr:y>0.35218</cdr:y>
    </cdr:to>
    <cdr:sp macro="" textlink="">
      <cdr:nvSpPr>
        <cdr:cNvPr id="7" name="TextBox 6"/>
        <cdr:cNvSpPr txBox="1"/>
      </cdr:nvSpPr>
      <cdr:spPr>
        <a:xfrm xmlns:a="http://schemas.openxmlformats.org/drawingml/2006/main">
          <a:off x="50800" y="50800"/>
          <a:ext cx="2433909" cy="19988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a:p>
      </cdr:txBody>
    </cdr:sp>
  </cdr:relSizeAnchor>
  <cdr:relSizeAnchor xmlns:cdr="http://schemas.openxmlformats.org/drawingml/2006/chartDrawing">
    <cdr:from>
      <cdr:x>0</cdr:x>
      <cdr:y>0.94173</cdr:y>
    </cdr:from>
    <cdr:to>
      <cdr:x>0.98056</cdr:x>
      <cdr:y>0.99107</cdr:y>
    </cdr:to>
    <cdr:sp macro="" textlink="">
      <cdr:nvSpPr>
        <cdr:cNvPr id="8" name="TextBox 7"/>
        <cdr:cNvSpPr txBox="1"/>
      </cdr:nvSpPr>
      <cdr:spPr>
        <a:xfrm xmlns:a="http://schemas.openxmlformats.org/drawingml/2006/main">
          <a:off x="0" y="5489831"/>
          <a:ext cx="8400738" cy="2876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US" sz="1200" b="1" i="0" baseline="0">
              <a:effectLst/>
              <a:latin typeface="+mn-lt"/>
              <a:ea typeface="+mn-ea"/>
              <a:cs typeface="+mn-cs"/>
            </a:rPr>
            <a:t>Average usual care spending</a:t>
          </a:r>
          <a:r>
            <a:rPr lang="en-US" sz="1200" b="1" i="1" baseline="0">
              <a:effectLst/>
              <a:latin typeface="+mn-lt"/>
              <a:ea typeface="+mn-ea"/>
              <a:cs typeface="+mn-cs"/>
            </a:rPr>
            <a:t>:  </a:t>
          </a:r>
          <a:r>
            <a:rPr lang="en-US" sz="1200" b="0" i="0" baseline="0">
              <a:effectLst/>
              <a:latin typeface="+mn-lt"/>
              <a:ea typeface="+mn-ea"/>
              <a:cs typeface="+mn-cs"/>
            </a:rPr>
            <a:t>$122,829</a:t>
          </a:r>
          <a:r>
            <a:rPr lang="en-US" sz="1200" b="1" i="0" baseline="0">
              <a:effectLst/>
              <a:latin typeface="+mn-lt"/>
              <a:ea typeface="+mn-ea"/>
              <a:cs typeface="+mn-cs"/>
            </a:rPr>
            <a:t> Expected ramp time</a:t>
          </a:r>
          <a:r>
            <a:rPr lang="en-US" sz="1200" b="1" i="1" baseline="0">
              <a:effectLst/>
              <a:latin typeface="+mn-lt"/>
              <a:ea typeface="+mn-ea"/>
              <a:cs typeface="+mn-cs"/>
            </a:rPr>
            <a:t>:  </a:t>
          </a:r>
          <a:r>
            <a:rPr lang="en-US" sz="1200" b="0" i="0" baseline="0">
              <a:effectLst/>
              <a:latin typeface="+mn-lt"/>
              <a:ea typeface="+mn-ea"/>
              <a:cs typeface="+mn-cs"/>
            </a:rPr>
            <a:t>3 years</a:t>
          </a:r>
          <a:r>
            <a:rPr lang="en-US" sz="1200" b="1" i="0" baseline="0">
              <a:effectLst/>
              <a:latin typeface="+mn-lt"/>
              <a:ea typeface="+mn-ea"/>
              <a:cs typeface="+mn-cs"/>
            </a:rPr>
            <a:t> Payback Period</a:t>
          </a:r>
          <a:r>
            <a:rPr lang="en-US" sz="1200" b="1" i="1" baseline="0">
              <a:effectLst/>
              <a:latin typeface="+mn-lt"/>
              <a:ea typeface="+mn-ea"/>
              <a:cs typeface="+mn-cs"/>
            </a:rPr>
            <a:t>: </a:t>
          </a:r>
          <a:r>
            <a:rPr lang="en-US" sz="1200" b="0" i="0" baseline="0">
              <a:effectLst/>
              <a:latin typeface="+mn-lt"/>
              <a:ea typeface="+mn-ea"/>
              <a:cs typeface="+mn-cs"/>
            </a:rPr>
            <a:t>1 year </a:t>
          </a:r>
          <a:r>
            <a:rPr lang="en-US" sz="1200" b="1" i="0" baseline="0">
              <a:effectLst/>
              <a:latin typeface="+mn-lt"/>
              <a:ea typeface="+mn-ea"/>
              <a:cs typeface="+mn-cs"/>
            </a:rPr>
            <a:t>Operating Costs: </a:t>
          </a:r>
          <a:r>
            <a:rPr lang="en-US" sz="1200" b="0" i="0" baseline="0">
              <a:effectLst/>
              <a:latin typeface="+mn-lt"/>
              <a:ea typeface="+mn-ea"/>
              <a:cs typeface="+mn-cs"/>
            </a:rPr>
            <a:t>Scaled to 10,000 pts </a:t>
          </a:r>
          <a:r>
            <a:rPr lang="en-US" sz="1200" b="0" i="1" baseline="0">
              <a:effectLst/>
              <a:latin typeface="+mn-lt"/>
              <a:ea typeface="+mn-ea"/>
              <a:cs typeface="+mn-cs"/>
            </a:rPr>
            <a:t> </a:t>
          </a:r>
          <a:endParaRPr lang="en-US" sz="1200" b="0">
            <a:effectLst/>
          </a:endParaRPr>
        </a:p>
      </cdr:txBody>
    </cdr:sp>
  </cdr:relSizeAnchor>
  <cdr:relSizeAnchor xmlns:cdr="http://schemas.openxmlformats.org/drawingml/2006/chartDrawing">
    <cdr:from>
      <cdr:x>0.73074</cdr:x>
      <cdr:y>0.66046</cdr:y>
    </cdr:from>
    <cdr:to>
      <cdr:x>0.9926</cdr:x>
      <cdr:y>0.81607</cdr:y>
    </cdr:to>
    <cdr:sp macro="" textlink="">
      <cdr:nvSpPr>
        <cdr:cNvPr id="9" name="TextBox 8"/>
        <cdr:cNvSpPr txBox="1"/>
      </cdr:nvSpPr>
      <cdr:spPr>
        <a:xfrm xmlns:a="http://schemas.openxmlformats.org/drawingml/2006/main">
          <a:off x="6260475" y="3850182"/>
          <a:ext cx="2243455" cy="90711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algn="l">
            <a:spcBef>
              <a:spcPts val="0"/>
            </a:spcBef>
            <a:spcAft>
              <a:spcPts val="0"/>
            </a:spcAft>
          </a:pPr>
          <a:r>
            <a:rPr lang="en-US" sz="1200" b="1" u="sng" dirty="0" smtClean="0">
              <a:ea typeface="ＭＳ 明朝"/>
              <a:cs typeface="Times New Roman"/>
            </a:rPr>
            <a:t>O</a:t>
          </a:r>
          <a:r>
            <a:rPr lang="en-US" sz="1200" b="1" dirty="0" smtClean="0">
              <a:ea typeface="ＭＳ 明朝"/>
              <a:cs typeface="Times New Roman"/>
            </a:rPr>
            <a:t>ptimized</a:t>
          </a:r>
          <a:r>
            <a:rPr lang="en-US" sz="1200" b="1" dirty="0" smtClean="0">
              <a:effectLst/>
              <a:latin typeface="+mn-lt"/>
              <a:ea typeface="ＭＳ 明朝"/>
              <a:cs typeface="Times New Roman"/>
            </a:rPr>
            <a:t> </a:t>
          </a:r>
          <a:r>
            <a:rPr lang="en-US" sz="1200" b="1" dirty="0">
              <a:effectLst/>
              <a:latin typeface="+mn-lt"/>
              <a:ea typeface="ＭＳ 明朝"/>
              <a:cs typeface="Times New Roman"/>
            </a:rPr>
            <a:t>Infusion Access</a:t>
          </a:r>
          <a:endParaRPr lang="en-US" sz="1200" dirty="0">
            <a:effectLst/>
            <a:latin typeface="+mn-lt"/>
            <a:ea typeface="ＭＳ 明朝"/>
            <a:cs typeface="Times New Roman"/>
          </a:endParaRPr>
        </a:p>
        <a:p xmlns:a="http://schemas.openxmlformats.org/drawingml/2006/main">
          <a:pPr marL="0" marR="0">
            <a:spcBef>
              <a:spcPts val="0"/>
            </a:spcBef>
            <a:spcAft>
              <a:spcPts val="0"/>
            </a:spcAft>
          </a:pPr>
          <a:r>
            <a:rPr lang="en-US" sz="1200" dirty="0">
              <a:effectLst/>
              <a:latin typeface="+mn-lt"/>
              <a:ea typeface="ＭＳ 明朝"/>
              <a:cs typeface="Times New Roman"/>
            </a:rPr>
            <a:t>+  Decreased</a:t>
          </a:r>
          <a:r>
            <a:rPr lang="en-US" sz="1200" baseline="0" dirty="0">
              <a:effectLst/>
              <a:latin typeface="+mn-lt"/>
              <a:ea typeface="ＭＳ 明朝"/>
              <a:cs typeface="Times New Roman"/>
            </a:rPr>
            <a:t> chemo</a:t>
          </a:r>
          <a:r>
            <a:rPr lang="en-US" sz="1200" dirty="0">
              <a:effectLst/>
              <a:latin typeface="+mn-lt"/>
              <a:ea typeface="ＭＳ 明朝"/>
              <a:cs typeface="Times New Roman"/>
            </a:rPr>
            <a:t> markup</a:t>
          </a:r>
        </a:p>
        <a:p xmlns:a="http://schemas.openxmlformats.org/drawingml/2006/main">
          <a:pPr marL="0" marR="0">
            <a:spcBef>
              <a:spcPts val="0"/>
            </a:spcBef>
            <a:spcAft>
              <a:spcPts val="0"/>
            </a:spcAft>
          </a:pPr>
          <a:r>
            <a:rPr lang="en-US" sz="1200" dirty="0">
              <a:effectLst/>
              <a:latin typeface="+mn-lt"/>
              <a:ea typeface="ＭＳ 明朝"/>
              <a:cs typeface="Times New Roman"/>
            </a:rPr>
            <a:t>+ </a:t>
          </a:r>
          <a:r>
            <a:rPr lang="en-US" sz="1200" baseline="0" dirty="0">
              <a:effectLst/>
              <a:latin typeface="+mn-lt"/>
              <a:ea typeface="ＭＳ 明朝"/>
              <a:cs typeface="Times New Roman"/>
            </a:rPr>
            <a:t> Increased access i.e.     </a:t>
          </a:r>
        </a:p>
        <a:p xmlns:a="http://schemas.openxmlformats.org/drawingml/2006/main">
          <a:pPr marL="0" marR="0">
            <a:spcBef>
              <a:spcPts val="0"/>
            </a:spcBef>
            <a:spcAft>
              <a:spcPts val="0"/>
            </a:spcAft>
          </a:pPr>
          <a:r>
            <a:rPr lang="en-US" sz="1200" baseline="0" dirty="0">
              <a:effectLst/>
              <a:latin typeface="+mn-lt"/>
              <a:ea typeface="ＭＳ 明朝"/>
              <a:cs typeface="Times New Roman"/>
            </a:rPr>
            <a:t>    Walgreens infusion sites</a:t>
          </a:r>
          <a:endParaRPr lang="en-US" sz="1200" dirty="0">
            <a:effectLst/>
            <a:latin typeface="+mn-lt"/>
            <a:ea typeface="ＭＳ 明朝"/>
            <a:cs typeface="Times New Roman"/>
          </a:endParaRPr>
        </a:p>
        <a:p xmlns:a="http://schemas.openxmlformats.org/drawingml/2006/main">
          <a:pPr marL="0" marR="0">
            <a:spcBef>
              <a:spcPts val="0"/>
            </a:spcBef>
            <a:spcAft>
              <a:spcPts val="0"/>
            </a:spcAft>
          </a:pPr>
          <a:endParaRPr lang="en-US" sz="1200" dirty="0">
            <a:effectLst/>
            <a:latin typeface="Times"/>
            <a:ea typeface="ＭＳ 明朝"/>
            <a:cs typeface="Times New Roman"/>
          </a:endParaRPr>
        </a:p>
      </cdr:txBody>
    </cdr:sp>
  </cdr:relSizeAnchor>
  <cdr:relSizeAnchor xmlns:cdr="http://schemas.openxmlformats.org/drawingml/2006/chartDrawing">
    <cdr:from>
      <cdr:x>0.13969</cdr:x>
      <cdr:y>0.13266</cdr:y>
    </cdr:from>
    <cdr:to>
      <cdr:x>0.43933</cdr:x>
      <cdr:y>0.32609</cdr:y>
    </cdr:to>
    <cdr:sp macro="" textlink="">
      <cdr:nvSpPr>
        <cdr:cNvPr id="10" name="TextBox 9"/>
        <cdr:cNvSpPr txBox="1"/>
      </cdr:nvSpPr>
      <cdr:spPr>
        <a:xfrm xmlns:a="http://schemas.openxmlformats.org/drawingml/2006/main">
          <a:off x="1195569" y="772076"/>
          <a:ext cx="2564527" cy="112574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algn="l">
            <a:spcBef>
              <a:spcPts val="0"/>
            </a:spcBef>
            <a:spcAft>
              <a:spcPts val="0"/>
            </a:spcAft>
          </a:pPr>
          <a:r>
            <a:rPr lang="en-US" sz="1200" b="1" u="sng" dirty="0" smtClean="0">
              <a:ea typeface="ＭＳ 明朝"/>
              <a:cs typeface="Times New Roman"/>
            </a:rPr>
            <a:t>R</a:t>
          </a:r>
          <a:r>
            <a:rPr lang="en-US" sz="1200" b="1" dirty="0" smtClean="0">
              <a:ea typeface="ＭＳ 明朝"/>
              <a:cs typeface="Times New Roman"/>
            </a:rPr>
            <a:t>espect Patient and Family Goals </a:t>
          </a:r>
          <a:endParaRPr lang="en-US" sz="1200" b="0" dirty="0">
            <a:effectLst/>
            <a:latin typeface="+mn-lt"/>
            <a:ea typeface="ＭＳ 明朝"/>
            <a:cs typeface="Times New Roman"/>
          </a:endParaRPr>
        </a:p>
        <a:p xmlns:a="http://schemas.openxmlformats.org/drawingml/2006/main">
          <a:pPr marL="0" marR="0" algn="l">
            <a:spcBef>
              <a:spcPts val="0"/>
            </a:spcBef>
            <a:spcAft>
              <a:spcPts val="0"/>
            </a:spcAft>
          </a:pPr>
          <a:r>
            <a:rPr lang="en-US" sz="1200" dirty="0">
              <a:effectLst/>
              <a:latin typeface="+mn-lt"/>
              <a:ea typeface="ＭＳ 明朝"/>
              <a:cs typeface="Times New Roman"/>
            </a:rPr>
            <a:t>+ Reduction</a:t>
          </a:r>
          <a:r>
            <a:rPr lang="en-US" sz="1200" baseline="0" dirty="0">
              <a:effectLst/>
              <a:latin typeface="+mn-lt"/>
              <a:ea typeface="ＭＳ 明朝"/>
              <a:cs typeface="Times New Roman"/>
            </a:rPr>
            <a:t> in service utilization</a:t>
          </a:r>
        </a:p>
        <a:p xmlns:a="http://schemas.openxmlformats.org/drawingml/2006/main">
          <a:pPr marL="0" marR="0">
            <a:spcBef>
              <a:spcPts val="0"/>
            </a:spcBef>
            <a:spcAft>
              <a:spcPts val="0"/>
            </a:spcAft>
          </a:pPr>
          <a:r>
            <a:rPr lang="en-US" sz="1200" baseline="0" dirty="0">
              <a:effectLst/>
              <a:latin typeface="+mn-lt"/>
              <a:ea typeface="ＭＳ 明朝"/>
              <a:cs typeface="Times New Roman"/>
            </a:rPr>
            <a:t>-  Labor, </a:t>
          </a:r>
          <a:r>
            <a:rPr lang="en-US" sz="1200" baseline="0" dirty="0" smtClean="0">
              <a:effectLst/>
              <a:latin typeface="+mn-lt"/>
              <a:ea typeface="ＭＳ 明朝"/>
              <a:cs typeface="Times New Roman"/>
            </a:rPr>
            <a:t>tele-health, </a:t>
          </a:r>
          <a:r>
            <a:rPr lang="en-US" sz="1200" baseline="0" dirty="0">
              <a:effectLst/>
              <a:latin typeface="+mn-lt"/>
              <a:ea typeface="ＭＳ 明朝"/>
              <a:cs typeface="Times New Roman"/>
            </a:rPr>
            <a:t>education  </a:t>
          </a:r>
        </a:p>
        <a:p xmlns:a="http://schemas.openxmlformats.org/drawingml/2006/main">
          <a:pPr marL="0" marR="0">
            <a:spcBef>
              <a:spcPts val="0"/>
            </a:spcBef>
            <a:spcAft>
              <a:spcPts val="0"/>
            </a:spcAft>
          </a:pPr>
          <a:r>
            <a:rPr lang="en-US" sz="1200" baseline="0" dirty="0">
              <a:effectLst/>
              <a:latin typeface="+mn-lt"/>
              <a:ea typeface="ＭＳ 明朝"/>
              <a:cs typeface="Times New Roman"/>
            </a:rPr>
            <a:t>   content, software</a:t>
          </a:r>
        </a:p>
        <a:p xmlns:a="http://schemas.openxmlformats.org/drawingml/2006/main">
          <a:pPr marL="0" marR="0">
            <a:spcBef>
              <a:spcPts val="0"/>
            </a:spcBef>
            <a:spcAft>
              <a:spcPts val="0"/>
            </a:spcAft>
          </a:pPr>
          <a:r>
            <a:rPr lang="en-US" sz="1200" baseline="0" dirty="0">
              <a:effectLst/>
              <a:latin typeface="Cambria"/>
              <a:ea typeface="ＭＳ 明朝"/>
              <a:cs typeface="Times New Roman"/>
            </a:rPr>
            <a:t>   </a:t>
          </a:r>
          <a:endParaRPr lang="en-US" sz="1200" dirty="0">
            <a:effectLst/>
            <a:latin typeface="Times"/>
            <a:ea typeface="ＭＳ 明朝"/>
            <a:cs typeface="Times New Roman"/>
          </a:endParaRPr>
        </a:p>
      </cdr:txBody>
    </cdr:sp>
  </cdr:relSizeAnchor>
  <cdr:relSizeAnchor xmlns:cdr="http://schemas.openxmlformats.org/drawingml/2006/chartDrawing">
    <cdr:from>
      <cdr:x>0.41866</cdr:x>
      <cdr:y>0.24286</cdr:y>
    </cdr:from>
    <cdr:to>
      <cdr:x>0.7226</cdr:x>
      <cdr:y>0.375</cdr:y>
    </cdr:to>
    <cdr:sp macro="" textlink="">
      <cdr:nvSpPr>
        <cdr:cNvPr id="11" name="TextBox 10"/>
        <cdr:cNvSpPr txBox="1"/>
      </cdr:nvSpPr>
      <cdr:spPr>
        <a:xfrm xmlns:a="http://schemas.openxmlformats.org/drawingml/2006/main">
          <a:off x="3583162" y="1413437"/>
          <a:ext cx="2601330" cy="76904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algn="l">
            <a:spcBef>
              <a:spcPts val="0"/>
            </a:spcBef>
            <a:spcAft>
              <a:spcPts val="0"/>
            </a:spcAft>
          </a:pPr>
          <a:r>
            <a:rPr lang="en-US" sz="1200" b="1" u="sng" dirty="0" smtClean="0">
              <a:effectLst/>
              <a:latin typeface="+mn-lt"/>
              <a:ea typeface="ＭＳ 明朝"/>
              <a:cs typeface="Times New Roman"/>
            </a:rPr>
            <a:t>I</a:t>
          </a:r>
          <a:r>
            <a:rPr lang="en-US" sz="1200" b="1" dirty="0" smtClean="0">
              <a:effectLst/>
              <a:latin typeface="+mn-lt"/>
              <a:ea typeface="ＭＳ 明朝"/>
              <a:cs typeface="Times New Roman"/>
            </a:rPr>
            <a:t>mmediately Relieve Symptoms </a:t>
          </a:r>
          <a:endParaRPr lang="en-US" sz="1200" dirty="0">
            <a:effectLst/>
            <a:latin typeface="+mn-lt"/>
            <a:ea typeface="ＭＳ 明朝"/>
            <a:cs typeface="Times New Roman"/>
          </a:endParaRPr>
        </a:p>
        <a:p xmlns:a="http://schemas.openxmlformats.org/drawingml/2006/main">
          <a:pPr marL="0" marR="0" algn="l">
            <a:spcBef>
              <a:spcPts val="0"/>
            </a:spcBef>
            <a:spcAft>
              <a:spcPts val="0"/>
            </a:spcAft>
          </a:pPr>
          <a:r>
            <a:rPr lang="en-US" sz="1200" dirty="0">
              <a:effectLst/>
              <a:latin typeface="+mn-lt"/>
              <a:ea typeface="ＭＳ 明朝"/>
              <a:cs typeface="Times New Roman"/>
            </a:rPr>
            <a:t>+ Reduction</a:t>
          </a:r>
          <a:r>
            <a:rPr lang="en-US" sz="1200" baseline="0" dirty="0">
              <a:effectLst/>
              <a:latin typeface="+mn-lt"/>
              <a:ea typeface="ＭＳ 明朝"/>
              <a:cs typeface="Times New Roman"/>
            </a:rPr>
            <a:t> in</a:t>
          </a:r>
          <a:r>
            <a:rPr lang="en-US" sz="1200" dirty="0">
              <a:effectLst/>
              <a:latin typeface="+mn-lt"/>
              <a:ea typeface="ＭＳ 明朝"/>
              <a:cs typeface="Times New Roman"/>
            </a:rPr>
            <a:t> service utilization          </a:t>
          </a:r>
        </a:p>
        <a:p xmlns:a="http://schemas.openxmlformats.org/drawingml/2006/main">
          <a:pPr marL="0" marR="0" algn="l">
            <a:spcBef>
              <a:spcPts val="0"/>
            </a:spcBef>
            <a:spcAft>
              <a:spcPts val="0"/>
            </a:spcAft>
          </a:pPr>
          <a:r>
            <a:rPr lang="en-US" sz="1200" baseline="0" dirty="0">
              <a:effectLst/>
              <a:latin typeface="+mn-lt"/>
              <a:ea typeface="ＭＳ 明朝"/>
              <a:cs typeface="Times New Roman"/>
            </a:rPr>
            <a:t>- Labor, </a:t>
          </a:r>
          <a:r>
            <a:rPr lang="en-US" sz="1200" dirty="0">
              <a:effectLst/>
              <a:latin typeface="+mn-lt"/>
              <a:ea typeface="ＭＳ 明朝"/>
              <a:cs typeface="Times New Roman"/>
            </a:rPr>
            <a:t>symptom</a:t>
          </a:r>
          <a:r>
            <a:rPr lang="en-US" sz="1200" baseline="0" dirty="0">
              <a:effectLst/>
              <a:latin typeface="+mn-lt"/>
              <a:ea typeface="ＭＳ 明朝"/>
              <a:cs typeface="Times New Roman"/>
            </a:rPr>
            <a:t> </a:t>
          </a:r>
          <a:r>
            <a:rPr lang="en-US" sz="1200" dirty="0">
              <a:effectLst/>
              <a:latin typeface="+mn-lt"/>
              <a:ea typeface="ＭＳ 明朝"/>
              <a:cs typeface="Times New Roman"/>
            </a:rPr>
            <a:t>management,</a:t>
          </a:r>
          <a:r>
            <a:rPr lang="en-US" sz="1200" baseline="0" dirty="0">
              <a:effectLst/>
              <a:latin typeface="+mn-lt"/>
              <a:ea typeface="ＭＳ 明朝"/>
              <a:cs typeface="Times New Roman"/>
            </a:rPr>
            <a:t> </a:t>
          </a:r>
        </a:p>
        <a:p xmlns:a="http://schemas.openxmlformats.org/drawingml/2006/main">
          <a:pPr marL="0" marR="0" algn="l">
            <a:spcBef>
              <a:spcPts val="0"/>
            </a:spcBef>
            <a:spcAft>
              <a:spcPts val="0"/>
            </a:spcAft>
          </a:pPr>
          <a:r>
            <a:rPr lang="en-US" sz="1200" baseline="0" dirty="0">
              <a:effectLst/>
              <a:latin typeface="+mn-lt"/>
              <a:ea typeface="ＭＳ 明朝"/>
              <a:cs typeface="Times New Roman"/>
            </a:rPr>
            <a:t>  </a:t>
          </a:r>
          <a:r>
            <a:rPr lang="en-US" sz="1200" dirty="0">
              <a:effectLst/>
              <a:latin typeface="+mn-lt"/>
              <a:ea typeface="ＭＳ 明朝"/>
              <a:cs typeface="Times New Roman"/>
            </a:rPr>
            <a:t>decision support    </a:t>
          </a:r>
        </a:p>
      </cdr:txBody>
    </cdr:sp>
  </cdr:relSizeAnchor>
  <cdr:relSizeAnchor xmlns:cdr="http://schemas.openxmlformats.org/drawingml/2006/chartDrawing">
    <cdr:from>
      <cdr:x>0.00593</cdr:x>
      <cdr:y>0.00871</cdr:y>
    </cdr:from>
    <cdr:to>
      <cdr:x>0.99392</cdr:x>
      <cdr:y>0.20214</cdr:y>
    </cdr:to>
    <cdr:sp macro="" textlink="">
      <cdr:nvSpPr>
        <cdr:cNvPr id="12" name="TextBox 11"/>
        <cdr:cNvSpPr txBox="1"/>
      </cdr:nvSpPr>
      <cdr:spPr>
        <a:xfrm xmlns:a="http://schemas.openxmlformats.org/drawingml/2006/main">
          <a:off x="50800" y="50800"/>
          <a:ext cx="8464446" cy="11275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effectLst/>
              <a:latin typeface="+mn-lt"/>
              <a:ea typeface="+mn-ea"/>
              <a:cs typeface="+mn-cs"/>
            </a:rPr>
            <a:t>Higher Value Advanced Cancer Care</a:t>
          </a:r>
          <a:endParaRPr lang="en-US" sz="1800" dirty="0">
            <a:effectLst/>
            <a:latin typeface="+mn-lt"/>
            <a:ea typeface="+mn-ea"/>
            <a:cs typeface="+mn-cs"/>
          </a:endParaRPr>
        </a:p>
        <a:p xmlns:a="http://schemas.openxmlformats.org/drawingml/2006/main">
          <a:pPr algn="ctr"/>
          <a:r>
            <a:rPr lang="en-US" sz="1600" b="1" dirty="0">
              <a:effectLst/>
              <a:latin typeface="+mn-lt"/>
              <a:ea typeface="+mn-ea"/>
              <a:cs typeface="+mn-cs"/>
            </a:rPr>
            <a:t>Annual net healthcare spending reduction of 30% </a:t>
          </a:r>
          <a:endParaRPr lang="en-US" sz="1600" dirty="0">
            <a:effectLst/>
            <a:latin typeface="+mn-lt"/>
            <a:ea typeface="+mn-ea"/>
            <a:cs typeface="+mn-cs"/>
          </a:endParaRPr>
        </a:p>
        <a:p xmlns:a="http://schemas.openxmlformats.org/drawingml/2006/main">
          <a:pPr marL="0" marR="0" algn="l">
            <a:spcBef>
              <a:spcPts val="0"/>
            </a:spcBef>
            <a:spcAft>
              <a:spcPts val="0"/>
            </a:spcAft>
          </a:pPr>
          <a:endParaRPr lang="en-US" sz="1200" dirty="0">
            <a:effectLst/>
            <a:latin typeface="Times"/>
            <a:ea typeface="ＭＳ 明朝"/>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C8F0847-28E1-4842-8D36-A16891AE9CCF}" type="datetimeFigureOut">
              <a:rPr lang="en-US" smtClean="0"/>
              <a:pPr/>
              <a:t>1/5/2015</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3340A4E-A295-4D73-BBBA-6A923065C28B}" type="slidenum">
              <a:rPr lang="en-US" smtClean="0"/>
              <a:pPr/>
              <a:t>‹#›</a:t>
            </a:fld>
            <a:endParaRPr lang="en-US" dirty="0"/>
          </a:p>
        </p:txBody>
      </p:sp>
    </p:spTree>
    <p:extLst>
      <p:ext uri="{BB962C8B-B14F-4D97-AF65-F5344CB8AC3E}">
        <p14:creationId xmlns:p14="http://schemas.microsoft.com/office/powerpoint/2010/main" val="327546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2048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2048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fld id="{F1B4E9C7-1F55-4774-87DF-80A61E9C5B88}" type="slidenum">
              <a:rPr lang="en-US"/>
              <a:pPr/>
              <a:t>‹#›</a:t>
            </a:fld>
            <a:endParaRPr lang="en-US" dirty="0"/>
          </a:p>
        </p:txBody>
      </p:sp>
    </p:spTree>
    <p:extLst>
      <p:ext uri="{BB962C8B-B14F-4D97-AF65-F5344CB8AC3E}">
        <p14:creationId xmlns:p14="http://schemas.microsoft.com/office/powerpoint/2010/main" val="427609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a:t>
            </a:fld>
            <a:endParaRPr lang="en-US" dirty="0"/>
          </a:p>
        </p:txBody>
      </p:sp>
    </p:spTree>
    <p:extLst>
      <p:ext uri="{BB962C8B-B14F-4D97-AF65-F5344CB8AC3E}">
        <p14:creationId xmlns:p14="http://schemas.microsoft.com/office/powerpoint/2010/main" val="279522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However,</a:t>
            </a:r>
            <a:r>
              <a:rPr lang="en-US" baseline="0" dirty="0" smtClean="0">
                <a:latin typeface="Calibri" charset="0"/>
              </a:rPr>
              <a:t> some would argue that these small efforts are only a </a:t>
            </a:r>
            <a:r>
              <a:rPr lang="en-US" baseline="0" dirty="0" err="1" smtClean="0">
                <a:latin typeface="Calibri" charset="0"/>
              </a:rPr>
              <a:t>bandaid</a:t>
            </a:r>
            <a:r>
              <a:rPr lang="en-US" baseline="0" dirty="0" smtClean="0">
                <a:latin typeface="Calibri" charset="0"/>
              </a:rPr>
              <a:t> solution.  </a:t>
            </a:r>
            <a:endParaRPr lang="en-US" dirty="0">
              <a:latin typeface="Calibri" charset="0"/>
            </a:endParaRPr>
          </a:p>
        </p:txBody>
      </p:sp>
      <p:sp>
        <p:nvSpPr>
          <p:cNvPr id="1064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A413950-97AB-2B4A-925C-BE4369DA7CD6}" type="slidenum">
              <a:rPr lang="en-US" sz="1200"/>
              <a:pPr eaLnBrk="1" fontAlgn="base" hangingPunct="1">
                <a:spcBef>
                  <a:spcPct val="0"/>
                </a:spcBef>
                <a:spcAft>
                  <a:spcPct val="0"/>
                </a:spcAft>
              </a:pPr>
              <a:t>11</a:t>
            </a:fld>
            <a:endParaRPr lang="en-US" sz="1200"/>
          </a:p>
        </p:txBody>
      </p:sp>
    </p:spTree>
    <p:extLst>
      <p:ext uri="{BB962C8B-B14F-4D97-AF65-F5344CB8AC3E}">
        <p14:creationId xmlns:p14="http://schemas.microsoft.com/office/powerpoint/2010/main" val="210151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Calibri" charset="0"/>
            </a:endParaRPr>
          </a:p>
        </p:txBody>
      </p:sp>
      <p:sp>
        <p:nvSpPr>
          <p:cNvPr id="1105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DD207D6-5363-6444-A390-0C46D32D039C}" type="slidenum">
              <a:rPr lang="en-US" sz="1200"/>
              <a:pPr eaLnBrk="1" fontAlgn="base" hangingPunct="1">
                <a:spcBef>
                  <a:spcPct val="0"/>
                </a:spcBef>
                <a:spcAft>
                  <a:spcPct val="0"/>
                </a:spcAft>
              </a:pPr>
              <a:t>12</a:t>
            </a:fld>
            <a:endParaRPr lang="en-US" sz="1200"/>
          </a:p>
        </p:txBody>
      </p:sp>
    </p:spTree>
    <p:extLst>
      <p:ext uri="{BB962C8B-B14F-4D97-AF65-F5344CB8AC3E}">
        <p14:creationId xmlns:p14="http://schemas.microsoft.com/office/powerpoint/2010/main" val="254360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latin typeface="Calibri" charset="0"/>
            </a:endParaRPr>
          </a:p>
          <a:p>
            <a:pPr eaLnBrk="1" hangingPunct="1">
              <a:spcBef>
                <a:spcPct val="0"/>
              </a:spcBef>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F3979F5-CB89-4D46-96CF-B1A18602F099}" type="slidenum">
              <a:rPr lang="en-US" sz="1200"/>
              <a:pPr eaLnBrk="1" fontAlgn="base" hangingPunct="1">
                <a:spcBef>
                  <a:spcPct val="0"/>
                </a:spcBef>
                <a:spcAft>
                  <a:spcPct val="0"/>
                </a:spcAft>
              </a:pPr>
              <a:t>13</a:t>
            </a:fld>
            <a:endParaRPr lang="en-US" sz="1200"/>
          </a:p>
        </p:txBody>
      </p:sp>
    </p:spTree>
    <p:extLst>
      <p:ext uri="{BB962C8B-B14F-4D97-AF65-F5344CB8AC3E}">
        <p14:creationId xmlns:p14="http://schemas.microsoft.com/office/powerpoint/2010/main" val="258852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aseline="0" dirty="0" smtClean="0">
              <a:ea typeface="+mn-ea"/>
              <a:cs typeface="+mn-cs"/>
            </a:endParaRPr>
          </a:p>
          <a:p>
            <a:pPr eaLnBrk="1" fontAlgn="auto" hangingPunct="1">
              <a:spcBef>
                <a:spcPts val="0"/>
              </a:spcBef>
              <a:spcAft>
                <a:spcPts val="0"/>
              </a:spcAft>
              <a:defRPr/>
            </a:pPr>
            <a:endParaRPr lang="en-US" baseline="0" dirty="0" smtClean="0">
              <a:ea typeface="+mn-ea"/>
              <a:cs typeface="+mn-cs"/>
            </a:endParaRPr>
          </a:p>
        </p:txBody>
      </p:sp>
      <p:sp>
        <p:nvSpPr>
          <p:cNvPr id="1146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FA8485D-29DF-5F46-9A83-1E12E65E7C37}" type="slidenum">
              <a:rPr lang="en-US" sz="1200"/>
              <a:pPr eaLnBrk="1" fontAlgn="base" hangingPunct="1">
                <a:spcBef>
                  <a:spcPct val="0"/>
                </a:spcBef>
                <a:spcAft>
                  <a:spcPct val="0"/>
                </a:spcAft>
              </a:pPr>
              <a:t>14</a:t>
            </a:fld>
            <a:endParaRPr lang="en-US" sz="1200"/>
          </a:p>
        </p:txBody>
      </p:sp>
    </p:spTree>
    <p:extLst>
      <p:ext uri="{BB962C8B-B14F-4D97-AF65-F5344CB8AC3E}">
        <p14:creationId xmlns:p14="http://schemas.microsoft.com/office/powerpoint/2010/main" val="81416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1B4E9C7-1F55-4774-87DF-80A61E9C5B88}" type="slidenum">
              <a:rPr lang="en-US" smtClean="0"/>
              <a:pPr/>
              <a:t>15</a:t>
            </a:fld>
            <a:endParaRPr lang="en-US" dirty="0"/>
          </a:p>
        </p:txBody>
      </p:sp>
    </p:spTree>
    <p:extLst>
      <p:ext uri="{BB962C8B-B14F-4D97-AF65-F5344CB8AC3E}">
        <p14:creationId xmlns:p14="http://schemas.microsoft.com/office/powerpoint/2010/main" val="418148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16</a:t>
            </a:fld>
            <a:endParaRPr lang="en-US" dirty="0"/>
          </a:p>
        </p:txBody>
      </p:sp>
    </p:spTree>
    <p:extLst>
      <p:ext uri="{BB962C8B-B14F-4D97-AF65-F5344CB8AC3E}">
        <p14:creationId xmlns:p14="http://schemas.microsoft.com/office/powerpoint/2010/main" val="402217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17</a:t>
            </a:fld>
            <a:endParaRPr lang="en-US" dirty="0"/>
          </a:p>
        </p:txBody>
      </p:sp>
    </p:spTree>
    <p:extLst>
      <p:ext uri="{BB962C8B-B14F-4D97-AF65-F5344CB8AC3E}">
        <p14:creationId xmlns:p14="http://schemas.microsoft.com/office/powerpoint/2010/main" val="382894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18</a:t>
            </a:fld>
            <a:endParaRPr lang="en-US" dirty="0"/>
          </a:p>
        </p:txBody>
      </p:sp>
    </p:spTree>
    <p:extLst>
      <p:ext uri="{BB962C8B-B14F-4D97-AF65-F5344CB8AC3E}">
        <p14:creationId xmlns:p14="http://schemas.microsoft.com/office/powerpoint/2010/main" val="377760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19</a:t>
            </a:fld>
            <a:endParaRPr lang="en-US" dirty="0"/>
          </a:p>
        </p:txBody>
      </p:sp>
    </p:spTree>
    <p:extLst>
      <p:ext uri="{BB962C8B-B14F-4D97-AF65-F5344CB8AC3E}">
        <p14:creationId xmlns:p14="http://schemas.microsoft.com/office/powerpoint/2010/main" val="429198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20</a:t>
            </a:fld>
            <a:endParaRPr lang="en-US" dirty="0"/>
          </a:p>
        </p:txBody>
      </p:sp>
    </p:spTree>
    <p:extLst>
      <p:ext uri="{BB962C8B-B14F-4D97-AF65-F5344CB8AC3E}">
        <p14:creationId xmlns:p14="http://schemas.microsoft.com/office/powerpoint/2010/main" val="133862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48BDA8C-47AF-7042-B7C9-6D5A1ABB66F8}" type="slidenum">
              <a:rPr lang="en-US" sz="1200"/>
              <a:pPr eaLnBrk="1" fontAlgn="base" hangingPunct="1">
                <a:spcBef>
                  <a:spcPct val="0"/>
                </a:spcBef>
                <a:spcAft>
                  <a:spcPct val="0"/>
                </a:spcAft>
              </a:pPr>
              <a:t>3</a:t>
            </a:fld>
            <a:endParaRPr lang="en-US" sz="1200"/>
          </a:p>
        </p:txBody>
      </p:sp>
    </p:spTree>
    <p:extLst>
      <p:ext uri="{BB962C8B-B14F-4D97-AF65-F5344CB8AC3E}">
        <p14:creationId xmlns:p14="http://schemas.microsoft.com/office/powerpoint/2010/main" val="78128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21</a:t>
            </a:fld>
            <a:endParaRPr lang="en-US" dirty="0"/>
          </a:p>
        </p:txBody>
      </p:sp>
    </p:spTree>
    <p:extLst>
      <p:ext uri="{BB962C8B-B14F-4D97-AF65-F5344CB8AC3E}">
        <p14:creationId xmlns:p14="http://schemas.microsoft.com/office/powerpoint/2010/main" val="401079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22</a:t>
            </a:fld>
            <a:endParaRPr lang="en-US" dirty="0"/>
          </a:p>
        </p:txBody>
      </p:sp>
    </p:spTree>
    <p:extLst>
      <p:ext uri="{BB962C8B-B14F-4D97-AF65-F5344CB8AC3E}">
        <p14:creationId xmlns:p14="http://schemas.microsoft.com/office/powerpoint/2010/main" val="3903071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23</a:t>
            </a:fld>
            <a:endParaRPr lang="en-US" dirty="0"/>
          </a:p>
        </p:txBody>
      </p:sp>
    </p:spTree>
    <p:extLst>
      <p:ext uri="{BB962C8B-B14F-4D97-AF65-F5344CB8AC3E}">
        <p14:creationId xmlns:p14="http://schemas.microsoft.com/office/powerpoint/2010/main" val="321695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1B4E9C7-1F55-4774-87DF-80A61E9C5B88}" type="slidenum">
              <a:rPr lang="en-US" smtClean="0"/>
              <a:pPr/>
              <a:t>24</a:t>
            </a:fld>
            <a:endParaRPr lang="en-US" dirty="0"/>
          </a:p>
        </p:txBody>
      </p:sp>
    </p:spTree>
    <p:extLst>
      <p:ext uri="{BB962C8B-B14F-4D97-AF65-F5344CB8AC3E}">
        <p14:creationId xmlns:p14="http://schemas.microsoft.com/office/powerpoint/2010/main" val="59174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25</a:t>
            </a:fld>
            <a:endParaRPr lang="en-US" dirty="0"/>
          </a:p>
        </p:txBody>
      </p:sp>
    </p:spTree>
    <p:extLst>
      <p:ext uri="{BB962C8B-B14F-4D97-AF65-F5344CB8AC3E}">
        <p14:creationId xmlns:p14="http://schemas.microsoft.com/office/powerpoint/2010/main" val="419122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5810" name="Rectangle 2"/>
          <p:cNvSpPr>
            <a:spLocks noGrp="1" noRot="1" noChangeAspect="1" noChangeArrowheads="1" noTextEdit="1"/>
          </p:cNvSpPr>
          <p:nvPr>
            <p:ph type="sldImg"/>
          </p:nvPr>
        </p:nvSpPr>
        <p:spPr>
          <a:xfrm>
            <a:off x="784225" y="584200"/>
            <a:ext cx="5462588" cy="4095750"/>
          </a:xfrm>
          <a:ln/>
        </p:spPr>
      </p:sp>
      <p:sp>
        <p:nvSpPr>
          <p:cNvPr id="2935811" name="Rectangle 3"/>
          <p:cNvSpPr>
            <a:spLocks noGrp="1" noChangeArrowheads="1"/>
          </p:cNvSpPr>
          <p:nvPr>
            <p:ph type="body" idx="1"/>
          </p:nvPr>
        </p:nvSpPr>
        <p:spPr>
          <a:xfrm>
            <a:off x="568402" y="5002172"/>
            <a:ext cx="5986604" cy="221823"/>
          </a:xfrm>
        </p:spPr>
        <p:txBody>
          <a:bodyPr/>
          <a:lstStyle/>
          <a:p>
            <a:endParaRPr lang="en-GB" dirty="0" smtClean="0">
              <a:latin typeface="Arial" charset="0"/>
            </a:endParaRPr>
          </a:p>
        </p:txBody>
      </p:sp>
    </p:spTree>
    <p:extLst>
      <p:ext uri="{BB962C8B-B14F-4D97-AF65-F5344CB8AC3E}">
        <p14:creationId xmlns:p14="http://schemas.microsoft.com/office/powerpoint/2010/main" val="3429043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27</a:t>
            </a:fld>
            <a:endParaRPr lang="en-US" dirty="0"/>
          </a:p>
        </p:txBody>
      </p:sp>
    </p:spTree>
    <p:extLst>
      <p:ext uri="{BB962C8B-B14F-4D97-AF65-F5344CB8AC3E}">
        <p14:creationId xmlns:p14="http://schemas.microsoft.com/office/powerpoint/2010/main" val="1708133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And, the final slide shows the partners that I am implementing the cancer care model with.  For the VA, I have received a ½ million dollar innovation grant to roll it out in the Palo Alto system.  I have also received grant funding from Intermountain for the evaluation at their center along with Jack Ruckdeschel.  We are working with Blue Shield of California in several ACOs and IPAs and we have several corporate partners we are working with. </a:t>
            </a:r>
          </a:p>
          <a:p>
            <a:pPr eaLnBrk="1" hangingPunct="1">
              <a:spcBef>
                <a:spcPct val="0"/>
              </a:spcBef>
            </a:pPr>
            <a:endParaRPr lang="en-US">
              <a:latin typeface="Calibri" charset="0"/>
            </a:endParaRPr>
          </a:p>
        </p:txBody>
      </p:sp>
      <p:sp>
        <p:nvSpPr>
          <p:cNvPr id="1269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2A6FB31-6F22-1744-A837-49C7B4037BA5}" type="slidenum">
              <a:rPr lang="en-US" sz="1200"/>
              <a:pPr eaLnBrk="1" fontAlgn="base" hangingPunct="1">
                <a:spcBef>
                  <a:spcPct val="0"/>
                </a:spcBef>
                <a:spcAft>
                  <a:spcPct val="0"/>
                </a:spcAft>
              </a:pPr>
              <a:t>28</a:t>
            </a:fld>
            <a:endParaRPr lang="en-US" sz="1200"/>
          </a:p>
        </p:txBody>
      </p:sp>
    </p:spTree>
    <p:extLst>
      <p:ext uri="{BB962C8B-B14F-4D97-AF65-F5344CB8AC3E}">
        <p14:creationId xmlns:p14="http://schemas.microsoft.com/office/powerpoint/2010/main" val="102076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29</a:t>
            </a:fld>
            <a:endParaRPr lang="en-US" dirty="0"/>
          </a:p>
        </p:txBody>
      </p:sp>
    </p:spTree>
    <p:extLst>
      <p:ext uri="{BB962C8B-B14F-4D97-AF65-F5344CB8AC3E}">
        <p14:creationId xmlns:p14="http://schemas.microsoft.com/office/powerpoint/2010/main" val="1199305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30</a:t>
            </a:fld>
            <a:endParaRPr lang="en-US" dirty="0"/>
          </a:p>
        </p:txBody>
      </p:sp>
    </p:spTree>
    <p:extLst>
      <p:ext uri="{BB962C8B-B14F-4D97-AF65-F5344CB8AC3E}">
        <p14:creationId xmlns:p14="http://schemas.microsoft.com/office/powerpoint/2010/main" val="403750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6841861-A803-054E-9B6A-675FA06778F3}" type="slidenum">
              <a:rPr lang="en-US" sz="1200"/>
              <a:pPr eaLnBrk="1" fontAlgn="base" hangingPunct="1">
                <a:spcBef>
                  <a:spcPct val="0"/>
                </a:spcBef>
                <a:spcAft>
                  <a:spcPct val="0"/>
                </a:spcAft>
              </a:pPr>
              <a:t>4</a:t>
            </a:fld>
            <a:endParaRPr lang="en-US" sz="1200"/>
          </a:p>
        </p:txBody>
      </p:sp>
    </p:spTree>
    <p:extLst>
      <p:ext uri="{BB962C8B-B14F-4D97-AF65-F5344CB8AC3E}">
        <p14:creationId xmlns:p14="http://schemas.microsoft.com/office/powerpoint/2010/main" val="19555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31</a:t>
            </a:fld>
            <a:endParaRPr lang="en-US" dirty="0"/>
          </a:p>
        </p:txBody>
      </p:sp>
    </p:spTree>
    <p:extLst>
      <p:ext uri="{BB962C8B-B14F-4D97-AF65-F5344CB8AC3E}">
        <p14:creationId xmlns:p14="http://schemas.microsoft.com/office/powerpoint/2010/main" val="1418409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32</a:t>
            </a:fld>
            <a:endParaRPr lang="en-US" dirty="0"/>
          </a:p>
        </p:txBody>
      </p:sp>
    </p:spTree>
    <p:extLst>
      <p:ext uri="{BB962C8B-B14F-4D97-AF65-F5344CB8AC3E}">
        <p14:creationId xmlns:p14="http://schemas.microsoft.com/office/powerpoint/2010/main" val="3678284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33</a:t>
            </a:fld>
            <a:endParaRPr lang="en-US" dirty="0"/>
          </a:p>
        </p:txBody>
      </p:sp>
    </p:spTree>
    <p:extLst>
      <p:ext uri="{BB962C8B-B14F-4D97-AF65-F5344CB8AC3E}">
        <p14:creationId xmlns:p14="http://schemas.microsoft.com/office/powerpoint/2010/main" val="164505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34</a:t>
            </a:fld>
            <a:endParaRPr lang="en-US" dirty="0"/>
          </a:p>
        </p:txBody>
      </p:sp>
    </p:spTree>
    <p:extLst>
      <p:ext uri="{BB962C8B-B14F-4D97-AF65-F5344CB8AC3E}">
        <p14:creationId xmlns:p14="http://schemas.microsoft.com/office/powerpoint/2010/main" val="4112962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4E9C7-1F55-4774-87DF-80A61E9C5B88}" type="slidenum">
              <a:rPr lang="en-US" smtClean="0"/>
              <a:pPr/>
              <a:t>35</a:t>
            </a:fld>
            <a:endParaRPr lang="en-US" dirty="0"/>
          </a:p>
        </p:txBody>
      </p:sp>
    </p:spTree>
    <p:extLst>
      <p:ext uri="{BB962C8B-B14F-4D97-AF65-F5344CB8AC3E}">
        <p14:creationId xmlns:p14="http://schemas.microsoft.com/office/powerpoint/2010/main" val="129572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This slide depicts </a:t>
            </a:r>
            <a:r>
              <a:rPr lang="en-US" dirty="0" smtClean="0">
                <a:latin typeface="Calibri" charset="0"/>
              </a:rPr>
              <a:t>further</a:t>
            </a:r>
            <a:r>
              <a:rPr lang="en-US" baseline="0" dirty="0" smtClean="0">
                <a:latin typeface="Calibri" charset="0"/>
              </a:rPr>
              <a:t> depicts the annual percent increase of cancer costs as compared to health care expenditures and GDP.  The rate of rise of direct cancer costs is significantly outpacing the rate of inflation and is unsustainable</a:t>
            </a:r>
            <a:r>
              <a:rPr lang="en-US" dirty="0" smtClean="0">
                <a:latin typeface="Calibri" charset="0"/>
              </a:rPr>
              <a:t>. </a:t>
            </a:r>
            <a:endParaRPr lang="en-US" dirty="0">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47AF5EF-685A-FA46-9028-84D2AC9C6C3D}" type="slidenum">
              <a:rPr lang="en-US" sz="1200"/>
              <a:pPr eaLnBrk="1" fontAlgn="base" hangingPunct="1">
                <a:spcBef>
                  <a:spcPct val="0"/>
                </a:spcBef>
                <a:spcAft>
                  <a:spcPct val="0"/>
                </a:spcAft>
              </a:pPr>
              <a:t>5</a:t>
            </a:fld>
            <a:endParaRPr lang="en-US" sz="1200"/>
          </a:p>
        </p:txBody>
      </p:sp>
    </p:spTree>
    <p:extLst>
      <p:ext uri="{BB962C8B-B14F-4D97-AF65-F5344CB8AC3E}">
        <p14:creationId xmlns:p14="http://schemas.microsoft.com/office/powerpoint/2010/main" val="52576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This slide depicts </a:t>
            </a:r>
            <a:r>
              <a:rPr lang="en-US" dirty="0" smtClean="0">
                <a:latin typeface="Calibri" charset="0"/>
              </a:rPr>
              <a:t>further</a:t>
            </a:r>
            <a:r>
              <a:rPr lang="en-US" baseline="0" dirty="0" smtClean="0">
                <a:latin typeface="Calibri" charset="0"/>
              </a:rPr>
              <a:t> depicts the annual percent increase of cancer costs as compared to health care expenditures and GDP.  The rate of rise of direct cancer costs is significantly outpacing the rate of inflation and is unsustainable</a:t>
            </a:r>
            <a:r>
              <a:rPr lang="en-US" dirty="0" smtClean="0">
                <a:latin typeface="Calibri" charset="0"/>
              </a:rPr>
              <a:t>. </a:t>
            </a:r>
            <a:endParaRPr lang="en-US" dirty="0">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47AF5EF-685A-FA46-9028-84D2AC9C6C3D}" type="slidenum">
              <a:rPr lang="en-US" sz="1200"/>
              <a:pPr eaLnBrk="1" fontAlgn="base" hangingPunct="1">
                <a:spcBef>
                  <a:spcPct val="0"/>
                </a:spcBef>
                <a:spcAft>
                  <a:spcPct val="0"/>
                </a:spcAft>
              </a:pPr>
              <a:t>6</a:t>
            </a:fld>
            <a:endParaRPr lang="en-US" sz="1200"/>
          </a:p>
        </p:txBody>
      </p:sp>
    </p:spTree>
    <p:extLst>
      <p:ext uri="{BB962C8B-B14F-4D97-AF65-F5344CB8AC3E}">
        <p14:creationId xmlns:p14="http://schemas.microsoft.com/office/powerpoint/2010/main" val="207798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This slide depicts </a:t>
            </a:r>
            <a:r>
              <a:rPr lang="en-US" dirty="0" smtClean="0">
                <a:latin typeface="Calibri" charset="0"/>
              </a:rPr>
              <a:t>further</a:t>
            </a:r>
            <a:r>
              <a:rPr lang="en-US" baseline="0" dirty="0" smtClean="0">
                <a:latin typeface="Calibri" charset="0"/>
              </a:rPr>
              <a:t> depicts the annual percent increase of cancer costs as compared to health care expenditures and GDP.  The rate of rise of direct cancer costs is significantly outpacing the rate of inflation and is unsustainable</a:t>
            </a:r>
            <a:r>
              <a:rPr lang="en-US" dirty="0" smtClean="0">
                <a:latin typeface="Calibri" charset="0"/>
              </a:rPr>
              <a:t>. </a:t>
            </a:r>
            <a:endParaRPr lang="en-US" dirty="0">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47AF5EF-685A-FA46-9028-84D2AC9C6C3D}" type="slidenum">
              <a:rPr lang="en-US" sz="1200"/>
              <a:pPr eaLnBrk="1" fontAlgn="base" hangingPunct="1">
                <a:spcBef>
                  <a:spcPct val="0"/>
                </a:spcBef>
                <a:spcAft>
                  <a:spcPct val="0"/>
                </a:spcAft>
              </a:pPr>
              <a:t>7</a:t>
            </a:fld>
            <a:endParaRPr lang="en-US" sz="1200"/>
          </a:p>
        </p:txBody>
      </p:sp>
    </p:spTree>
    <p:extLst>
      <p:ext uri="{BB962C8B-B14F-4D97-AF65-F5344CB8AC3E}">
        <p14:creationId xmlns:p14="http://schemas.microsoft.com/office/powerpoint/2010/main" val="353326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i="1" dirty="0" smtClean="0">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charset="0"/>
                <a:ea typeface="ＭＳ Ｐゴシック" charset="0"/>
              </a:defRPr>
            </a:lvl1pPr>
            <a:lvl2pPr marL="734629" indent="-282550">
              <a:defRPr sz="2200">
                <a:solidFill>
                  <a:schemeClr val="tx1"/>
                </a:solidFill>
                <a:latin typeface="Tahoma" charset="0"/>
                <a:ea typeface="ＭＳ Ｐゴシック" charset="0"/>
              </a:defRPr>
            </a:lvl2pPr>
            <a:lvl3pPr marL="1130198" indent="-226040">
              <a:defRPr sz="2200">
                <a:solidFill>
                  <a:schemeClr val="tx1"/>
                </a:solidFill>
                <a:latin typeface="Tahoma" charset="0"/>
                <a:ea typeface="ＭＳ Ｐゴシック" charset="0"/>
              </a:defRPr>
            </a:lvl3pPr>
            <a:lvl4pPr marL="1582278" indent="-226040">
              <a:defRPr sz="2200">
                <a:solidFill>
                  <a:schemeClr val="tx1"/>
                </a:solidFill>
                <a:latin typeface="Tahoma" charset="0"/>
                <a:ea typeface="ＭＳ Ｐゴシック" charset="0"/>
              </a:defRPr>
            </a:lvl4pPr>
            <a:lvl5pPr marL="2034357" indent="-226040">
              <a:defRPr sz="2200">
                <a:solidFill>
                  <a:schemeClr val="tx1"/>
                </a:solidFill>
                <a:latin typeface="Tahoma" charset="0"/>
                <a:ea typeface="ＭＳ Ｐゴシック" charset="0"/>
              </a:defRPr>
            </a:lvl5pPr>
            <a:lvl6pPr marL="2486436" indent="-226040" eaLnBrk="0" fontAlgn="base" hangingPunct="0">
              <a:spcBef>
                <a:spcPct val="0"/>
              </a:spcBef>
              <a:spcAft>
                <a:spcPct val="0"/>
              </a:spcAft>
              <a:defRPr sz="2200">
                <a:solidFill>
                  <a:schemeClr val="tx1"/>
                </a:solidFill>
                <a:latin typeface="Tahoma" charset="0"/>
                <a:ea typeface="ＭＳ Ｐゴシック" charset="0"/>
              </a:defRPr>
            </a:lvl6pPr>
            <a:lvl7pPr marL="2938516" indent="-226040" eaLnBrk="0" fontAlgn="base" hangingPunct="0">
              <a:spcBef>
                <a:spcPct val="0"/>
              </a:spcBef>
              <a:spcAft>
                <a:spcPct val="0"/>
              </a:spcAft>
              <a:defRPr sz="2200">
                <a:solidFill>
                  <a:schemeClr val="tx1"/>
                </a:solidFill>
                <a:latin typeface="Tahoma" charset="0"/>
                <a:ea typeface="ＭＳ Ｐゴシック" charset="0"/>
              </a:defRPr>
            </a:lvl7pPr>
            <a:lvl8pPr marL="3390595" indent="-226040" eaLnBrk="0" fontAlgn="base" hangingPunct="0">
              <a:spcBef>
                <a:spcPct val="0"/>
              </a:spcBef>
              <a:spcAft>
                <a:spcPct val="0"/>
              </a:spcAft>
              <a:defRPr sz="2200">
                <a:solidFill>
                  <a:schemeClr val="tx1"/>
                </a:solidFill>
                <a:latin typeface="Tahoma" charset="0"/>
                <a:ea typeface="ＭＳ Ｐゴシック" charset="0"/>
              </a:defRPr>
            </a:lvl8pPr>
            <a:lvl9pPr marL="3842675" indent="-226040" eaLnBrk="0" fontAlgn="base" hangingPunct="0">
              <a:spcBef>
                <a:spcPct val="0"/>
              </a:spcBef>
              <a:spcAft>
                <a:spcPct val="0"/>
              </a:spcAft>
              <a:defRPr sz="2200">
                <a:solidFill>
                  <a:schemeClr val="tx1"/>
                </a:solidFill>
                <a:latin typeface="Tahoma" charset="0"/>
                <a:ea typeface="ＭＳ Ｐゴシック" charset="0"/>
              </a:defRPr>
            </a:lvl9pPr>
          </a:lstStyle>
          <a:p>
            <a:fld id="{7BC63BD0-961C-084C-94F2-04438856207F}" type="slidenum">
              <a:rPr lang="en-US" sz="1200"/>
              <a:pPr/>
              <a:t>8</a:t>
            </a:fld>
            <a:endParaRPr lang="en-US" sz="1200"/>
          </a:p>
        </p:txBody>
      </p:sp>
    </p:spTree>
    <p:extLst>
      <p:ext uri="{BB962C8B-B14F-4D97-AF65-F5344CB8AC3E}">
        <p14:creationId xmlns:p14="http://schemas.microsoft.com/office/powerpoint/2010/main" val="57674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There</a:t>
            </a:r>
            <a:r>
              <a:rPr lang="en-US" baseline="0" dirty="0" smtClean="0">
                <a:latin typeface="Calibri" charset="0"/>
              </a:rPr>
              <a:t> have been many efforts in the healthcare space over the past several years that have improved value to society.   Health care professionalism, daily improvement efforts and focused improvement bursts like LEAN which is a </a:t>
            </a:r>
            <a:r>
              <a:rPr lang="en-US" baseline="0" dirty="0" err="1" smtClean="0">
                <a:latin typeface="Calibri" charset="0"/>
              </a:rPr>
              <a:t>toyota</a:t>
            </a:r>
            <a:r>
              <a:rPr lang="en-US" baseline="0" dirty="0" smtClean="0">
                <a:latin typeface="Calibri" charset="0"/>
              </a:rPr>
              <a:t> manufacturing improvement effort designed to quickly develop improvement efforts have created some improvements in healthcare value.  </a:t>
            </a:r>
          </a:p>
          <a:p>
            <a:pPr eaLnBrk="1" hangingPunct="1">
              <a:spcBef>
                <a:spcPct val="0"/>
              </a:spcBef>
            </a:pPr>
            <a:endParaRPr lang="en-US" baseline="0" dirty="0" smtClean="0">
              <a:latin typeface="Calibri" charset="0"/>
            </a:endParaRPr>
          </a:p>
          <a:p>
            <a:pPr eaLnBrk="1" hangingPunct="1">
              <a:spcBef>
                <a:spcPct val="0"/>
              </a:spcBef>
            </a:pPr>
            <a:r>
              <a:rPr lang="en-US" dirty="0" smtClean="0">
                <a:latin typeface="Calibri" charset="0"/>
              </a:rPr>
              <a:t> </a:t>
            </a:r>
            <a:r>
              <a:rPr lang="en-US" dirty="0">
                <a:latin typeface="Calibri" charset="0"/>
              </a:rPr>
              <a:t>slide which is adapted from W E Deming demonstrates that while there are many efforts targeted at health care professionalism like the list of 5 by consumer reports in ASCO and daily improvement efforts through quality improvement targets like LEAN the best way to improve value is through care delivery innovations that are disruptive to the current healthcare system.  </a:t>
            </a:r>
          </a:p>
          <a:p>
            <a:pPr eaLnBrk="1" hangingPunct="1">
              <a:spcBef>
                <a:spcPct val="0"/>
              </a:spcBef>
            </a:pPr>
            <a:endParaRPr lang="en-US" dirty="0">
              <a:latin typeface="Calibri" charset="0"/>
            </a:endParaRPr>
          </a:p>
        </p:txBody>
      </p:sp>
      <p:sp>
        <p:nvSpPr>
          <p:cNvPr id="1064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A413950-97AB-2B4A-925C-BE4369DA7CD6}" type="slidenum">
              <a:rPr lang="en-US" sz="1200"/>
              <a:pPr eaLnBrk="1" fontAlgn="base" hangingPunct="1">
                <a:spcBef>
                  <a:spcPct val="0"/>
                </a:spcBef>
                <a:spcAft>
                  <a:spcPct val="0"/>
                </a:spcAft>
              </a:pPr>
              <a:t>9</a:t>
            </a:fld>
            <a:endParaRPr lang="en-US" sz="1200"/>
          </a:p>
        </p:txBody>
      </p:sp>
    </p:spTree>
    <p:extLst>
      <p:ext uri="{BB962C8B-B14F-4D97-AF65-F5344CB8AC3E}">
        <p14:creationId xmlns:p14="http://schemas.microsoft.com/office/powerpoint/2010/main" val="153729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p:txBody>
      </p:sp>
      <p:sp>
        <p:nvSpPr>
          <p:cNvPr id="1064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A413950-97AB-2B4A-925C-BE4369DA7CD6}" type="slidenum">
              <a:rPr lang="en-US" sz="1200"/>
              <a:pPr eaLnBrk="1" fontAlgn="base" hangingPunct="1">
                <a:spcBef>
                  <a:spcPct val="0"/>
                </a:spcBef>
                <a:spcAft>
                  <a:spcPct val="0"/>
                </a:spcAft>
              </a:pPr>
              <a:t>10</a:t>
            </a:fld>
            <a:endParaRPr lang="en-US" sz="1200"/>
          </a:p>
        </p:txBody>
      </p:sp>
    </p:spTree>
    <p:extLst>
      <p:ext uri="{BB962C8B-B14F-4D97-AF65-F5344CB8AC3E}">
        <p14:creationId xmlns:p14="http://schemas.microsoft.com/office/powerpoint/2010/main" val="332084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Garamond"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6C816B9-9E4F-4CFF-8ECB-E5C074E6F44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188A3D8D-34C6-4355-9410-4A9DE24D278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74BFC86A-B5D6-41BF-8FF6-6722222DB38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EA30B7-6012-4F52-8F81-D20B69E9CF4A}"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1733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0"/>
            <a:ext cx="5048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6BA5EBBC-9FF0-4145-8982-9173068E1874}"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934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6934200" cy="44196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67E61AC-FF9F-4C92-864B-D337C7E3384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934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3909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05000"/>
            <a:ext cx="33909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80A3F21-753B-417C-9AE1-9EF7DA10048D}"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934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3909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905000"/>
            <a:ext cx="33909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4191000"/>
            <a:ext cx="33909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fld id="{78C1138D-20CF-4CE2-8AF1-C5BFF4387B1B}"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DB029-3B72-4EF4-A259-B313C84C75BD}"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324155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DB029-3B72-4EF4-A259-B313C84C75BD}"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418142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DB029-3B72-4EF4-A259-B313C84C75BD}"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70315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8E51011B-29EE-4828-A9DF-CFFE690E3F2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DB029-3B72-4EF4-A259-B313C84C75BD}"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200978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DB029-3B72-4EF4-A259-B313C84C75BD}"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176857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DB029-3B72-4EF4-A259-B313C84C75BD}"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3599038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DB029-3B72-4EF4-A259-B313C84C75BD}"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3138652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DB029-3B72-4EF4-A259-B313C84C75BD}"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70953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DB029-3B72-4EF4-A259-B313C84C75BD}"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2380441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DB029-3B72-4EF4-A259-B313C84C75BD}"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2365220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DB029-3B72-4EF4-A259-B313C84C75BD}"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55D3-0079-4A7D-BE52-D28468A54DC4}" type="slidenum">
              <a:rPr lang="en-US" smtClean="0"/>
              <a:pPr/>
              <a:t>‹#›</a:t>
            </a:fld>
            <a:endParaRPr lang="en-US"/>
          </a:p>
        </p:txBody>
      </p:sp>
    </p:spTree>
    <p:extLst>
      <p:ext uri="{BB962C8B-B14F-4D97-AF65-F5344CB8AC3E}">
        <p14:creationId xmlns:p14="http://schemas.microsoft.com/office/powerpoint/2010/main" val="3010572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8E51011B-29EE-4828-A9DF-CFFE690E3F2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04B9B-ABAB-4E13-B3D5-2B079A78E623}" type="datetimeFigureOut">
              <a:rPr lang="en-US" smtClean="0"/>
              <a:pPr/>
              <a:t>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BDFB4-F001-4490-8D3E-D9A93A276A21}"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26BAC-3242-4398-9B29-6E49E3AF2CD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38680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7239000" cy="762000"/>
          </a:xfrm>
        </p:spPr>
        <p:txBody>
          <a:bodyPr/>
          <a:lstStyle>
            <a:lvl1pPr>
              <a:defRPr b="1">
                <a:latin typeface="Garamond"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2057400"/>
            <a:ext cx="8839200" cy="4419600"/>
          </a:xfrm>
        </p:spPr>
        <p:txBody>
          <a:bodyPr/>
          <a:lstStyle>
            <a:lvl1pPr>
              <a:buFont typeface="Arial" pitchFamily="34" charset="0"/>
              <a:buNone/>
              <a:defRPr b="1">
                <a:latin typeface="Garamond" pitchFamily="18" charset="0"/>
              </a:defRPr>
            </a:lvl1pPr>
            <a:lvl2pPr>
              <a:buFont typeface="Arial" pitchFamily="34" charset="0"/>
              <a:buNone/>
              <a:defRPr b="1">
                <a:latin typeface="Garamond" pitchFamily="18" charset="0"/>
              </a:defRPr>
            </a:lvl2pPr>
            <a:lvl3pPr>
              <a:buFont typeface="Arial" pitchFamily="34" charset="0"/>
              <a:buNone/>
              <a:defRPr b="1">
                <a:latin typeface="Garamond" pitchFamily="18" charset="0"/>
              </a:defRPr>
            </a:lvl3pPr>
            <a:lvl4pPr>
              <a:buFont typeface="Arial" pitchFamily="34" charset="0"/>
              <a:buNone/>
              <a:defRPr b="1">
                <a:latin typeface="Garamond" pitchFamily="18" charset="0"/>
              </a:defRPr>
            </a:lvl4pPr>
            <a:lvl5pPr>
              <a:buFont typeface="Arial" pitchFamily="34" charset="0"/>
              <a:buNone/>
              <a:defRPr b="1">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FC937B8-48F8-4816-92D6-EE2F9766CC35}"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26BAC-3242-4398-9B29-6E49E3AF2CD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1443594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26BAC-3242-4398-9B29-6E49E3AF2CD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2058775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26BAC-3242-4398-9B29-6E49E3AF2CD6}"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1392277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F26BAC-3242-4398-9B29-6E49E3AF2CD6}"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2399093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26BAC-3242-4398-9B29-6E49E3AF2CD6}"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3443901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6BAC-3242-4398-9B29-6E49E3AF2CD6}"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3797748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26BAC-3242-4398-9B29-6E49E3AF2CD6}"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2694884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26BAC-3242-4398-9B29-6E49E3AF2CD6}"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2078715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26BAC-3242-4398-9B29-6E49E3AF2CD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1646562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26BAC-3242-4398-9B29-6E49E3AF2CD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DA1D8-FB5A-415E-BB59-259BD8D1E625}" type="slidenum">
              <a:rPr lang="en-US" smtClean="0"/>
              <a:pPr/>
              <a:t>‹#›</a:t>
            </a:fld>
            <a:endParaRPr lang="en-US"/>
          </a:p>
        </p:txBody>
      </p:sp>
    </p:spTree>
    <p:extLst>
      <p:ext uri="{BB962C8B-B14F-4D97-AF65-F5344CB8AC3E}">
        <p14:creationId xmlns:p14="http://schemas.microsoft.com/office/powerpoint/2010/main" val="220538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C30C41B-1487-4D5C-AE61-040766989C52}" type="slidenum">
              <a:rPr lang="en-US"/>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46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53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207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01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471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075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76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10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861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34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390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05000"/>
            <a:ext cx="3390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89BBEBB-40D5-445F-A90A-39062042F808}" type="slidenum">
              <a:rPr lang="en-US"/>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583A-7880-45C5-A440-2B400815C6AA}" type="datetimeFigureOut">
              <a:rPr lang="en-US" smtClean="0">
                <a:solidFill>
                  <a:prstClr val="black">
                    <a:tint val="75000"/>
                  </a:prstClr>
                </a:solidFill>
              </a:rPr>
              <a:pPr/>
              <a:t>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47B32-470C-4A45-87BF-85E08B19B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395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66469"/>
            <a:ext cx="7772400" cy="891930"/>
          </a:xfrm>
        </p:spPr>
        <p:txBody>
          <a:bodyPr>
            <a:normAutofit/>
          </a:bodyPr>
          <a:lstStyle>
            <a:lvl1pPr algn="ctr">
              <a:defRPr sz="4000" b="0" i="0">
                <a:solidFill>
                  <a:srgbClr val="CD113B"/>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04003" y="5429209"/>
            <a:ext cx="6400800" cy="1073769"/>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2F42DBC-C000-474C-847A-96A1FE0230FB}" type="datetime1">
              <a:rPr lang="en-US"/>
              <a:pPr/>
              <a:t>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009FEC-A01C-EB4F-9AED-98C23E3BD7AC}" type="slidenum">
              <a:rPr lang="en-US"/>
              <a:pPr/>
              <a:t>‹#›</a:t>
            </a:fld>
            <a:endParaRPr lang="en-US"/>
          </a:p>
        </p:txBody>
      </p:sp>
    </p:spTree>
    <p:extLst>
      <p:ext uri="{BB962C8B-B14F-4D97-AF65-F5344CB8AC3E}">
        <p14:creationId xmlns:p14="http://schemas.microsoft.com/office/powerpoint/2010/main" val="3908532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D113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7DE6A48-BD34-9247-8CD2-A207D07E22B4}" type="datetime1">
              <a:rPr lang="en-US"/>
              <a:pPr/>
              <a:t>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2941447-81A8-E34A-8E29-11F044513D7E}" type="slidenum">
              <a:rPr lang="en-US"/>
              <a:pPr/>
              <a:t>‹#›</a:t>
            </a:fld>
            <a:endParaRPr lang="en-US"/>
          </a:p>
        </p:txBody>
      </p:sp>
    </p:spTree>
    <p:extLst>
      <p:ext uri="{BB962C8B-B14F-4D97-AF65-F5344CB8AC3E}">
        <p14:creationId xmlns:p14="http://schemas.microsoft.com/office/powerpoint/2010/main" val="2212683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EA077D-40D2-7645-91D9-F5061C772B13}" type="datetime1">
              <a:rPr lang="en-US"/>
              <a:pPr/>
              <a:t>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4AA7F1F-F248-F943-913A-EBF08A13E994}" type="slidenum">
              <a:rPr lang="en-US"/>
              <a:pPr/>
              <a:t>‹#›</a:t>
            </a:fld>
            <a:endParaRPr lang="en-US"/>
          </a:p>
        </p:txBody>
      </p:sp>
    </p:spTree>
    <p:extLst>
      <p:ext uri="{BB962C8B-B14F-4D97-AF65-F5344CB8AC3E}">
        <p14:creationId xmlns:p14="http://schemas.microsoft.com/office/powerpoint/2010/main" val="3667938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D113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88565"/>
            <a:ext cx="4038600" cy="35375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88565"/>
            <a:ext cx="4038600" cy="35375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2112AE92-20AD-8D4C-BE5B-92E66A82D5FE}" type="datetime1">
              <a:rPr lang="en-US"/>
              <a:pPr/>
              <a:t>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590444B3-43E0-CD49-8543-3A769AE78B9D}" type="slidenum">
              <a:rPr lang="en-US"/>
              <a:pPr/>
              <a:t>‹#›</a:t>
            </a:fld>
            <a:endParaRPr lang="en-US"/>
          </a:p>
        </p:txBody>
      </p:sp>
    </p:spTree>
    <p:extLst>
      <p:ext uri="{BB962C8B-B14F-4D97-AF65-F5344CB8AC3E}">
        <p14:creationId xmlns:p14="http://schemas.microsoft.com/office/powerpoint/2010/main" val="1660645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1154113"/>
            <a:ext cx="9144000" cy="570388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a:defRPr/>
            </a:pPr>
            <a:endParaRPr lang="en-US" sz="1800">
              <a:solidFill>
                <a:prstClr val="white"/>
              </a:solidFill>
              <a:latin typeface="Calibri"/>
              <a:ea typeface="Geneva" charset="0"/>
              <a:cs typeface="Geneva"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4393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079118"/>
            <a:ext cx="4040188" cy="3229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39356"/>
            <a:ext cx="4041775" cy="5527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079118"/>
            <a:ext cx="4041775" cy="34137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fld id="{D52BA450-71FD-9942-8270-D5CA8842F7D9}" type="datetime1">
              <a:rPr lang="en-US"/>
              <a:pPr/>
              <a:t>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10" name="Slide Number Placeholder 5"/>
          <p:cNvSpPr>
            <a:spLocks noGrp="1"/>
          </p:cNvSpPr>
          <p:nvPr>
            <p:ph type="sldNum" sz="quarter" idx="12"/>
          </p:nvPr>
        </p:nvSpPr>
        <p:spPr/>
        <p:txBody>
          <a:bodyPr/>
          <a:lstStyle>
            <a:lvl1pPr>
              <a:defRPr/>
            </a:lvl1pPr>
          </a:lstStyle>
          <a:p>
            <a:fld id="{2939816D-E0BB-3C42-AAB0-B7861CA7F427}" type="slidenum">
              <a:rPr lang="en-US"/>
              <a:pPr/>
              <a:t>‹#›</a:t>
            </a:fld>
            <a:endParaRPr lang="en-US"/>
          </a:p>
        </p:txBody>
      </p:sp>
    </p:spTree>
    <p:extLst>
      <p:ext uri="{BB962C8B-B14F-4D97-AF65-F5344CB8AC3E}">
        <p14:creationId xmlns:p14="http://schemas.microsoft.com/office/powerpoint/2010/main" val="410495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598E1D7-994E-D349-BA70-864DB4C10606}" type="datetime1">
              <a:rPr lang="en-US"/>
              <a:pPr/>
              <a:t>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556451F8-756F-BB4E-845F-D2F68FD5170D}" type="slidenum">
              <a:rPr lang="en-US"/>
              <a:pPr/>
              <a:t>‹#›</a:t>
            </a:fld>
            <a:endParaRPr lang="en-US"/>
          </a:p>
        </p:txBody>
      </p:sp>
    </p:spTree>
    <p:extLst>
      <p:ext uri="{BB962C8B-B14F-4D97-AF65-F5344CB8AC3E}">
        <p14:creationId xmlns:p14="http://schemas.microsoft.com/office/powerpoint/2010/main" val="3541989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CE9C8A-AE92-184B-AD47-7CC5EB34B77F}" type="datetime1">
              <a:rPr lang="en-US"/>
              <a:pPr/>
              <a:t>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9F2F890B-22CC-2246-8194-71A211E47A34}" type="slidenum">
              <a:rPr lang="en-US"/>
              <a:pPr/>
              <a:t>‹#›</a:t>
            </a:fld>
            <a:endParaRPr lang="en-US"/>
          </a:p>
        </p:txBody>
      </p:sp>
    </p:spTree>
    <p:extLst>
      <p:ext uri="{BB962C8B-B14F-4D97-AF65-F5344CB8AC3E}">
        <p14:creationId xmlns:p14="http://schemas.microsoft.com/office/powerpoint/2010/main" val="4037971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01661"/>
            <a:ext cx="5486400" cy="312591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25BE30-18F9-E140-A267-EABB0CD34C41}" type="datetime1">
              <a:rPr lang="en-US"/>
              <a:pPr/>
              <a:t>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7C5520E0-F525-124B-8DCB-FDFCBFF95DED}" type="slidenum">
              <a:rPr lang="en-US"/>
              <a:pPr/>
              <a:t>‹#›</a:t>
            </a:fld>
            <a:endParaRPr lang="en-US"/>
          </a:p>
        </p:txBody>
      </p:sp>
    </p:spTree>
    <p:extLst>
      <p:ext uri="{BB962C8B-B14F-4D97-AF65-F5344CB8AC3E}">
        <p14:creationId xmlns:p14="http://schemas.microsoft.com/office/powerpoint/2010/main" val="176127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70251395-FEAC-47B2-8765-D555BE6E43A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7E69503-7936-458B-B75C-78782522F24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8B213F75-5A39-4792-8C79-8DB11E61938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3.jpeg"/><Relationship Id="rId4" Type="http://schemas.openxmlformats.org/officeDocument/2006/relationships/slideLayout" Target="../slideLayouts/slideLayout6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762000"/>
            <a:ext cx="6934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524000" y="1905000"/>
            <a:ext cx="6934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dirty="0"/>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51011B-29EE-4828-A9DF-CFFE690E3F2A}" type="slidenum">
              <a:rPr lang="en-US"/>
              <a:pPr/>
              <a:t>‹#›</a:t>
            </a:fld>
            <a:endParaRPr lang="en-US" dirty="0"/>
          </a:p>
        </p:txBody>
      </p:sp>
      <p:sp>
        <p:nvSpPr>
          <p:cNvPr id="4103" name="Rectangle 7"/>
          <p:cNvSpPr>
            <a:spLocks noChangeArrowheads="1"/>
          </p:cNvSpPr>
          <p:nvPr userDrawn="1"/>
        </p:nvSpPr>
        <p:spPr bwMode="auto">
          <a:xfrm>
            <a:off x="4419600" y="228600"/>
            <a:ext cx="3733800" cy="304800"/>
          </a:xfrm>
          <a:prstGeom prst="rect">
            <a:avLst/>
          </a:prstGeom>
          <a:solidFill>
            <a:srgbClr val="969696"/>
          </a:solidFill>
          <a:ln w="9525">
            <a:noFill/>
            <a:miter lim="800000"/>
            <a:headEnd/>
            <a:tailEnd/>
          </a:ln>
        </p:spPr>
        <p:txBody>
          <a:bodyPr/>
          <a:lstStyle/>
          <a:p>
            <a:pPr>
              <a:defRPr/>
            </a:pPr>
            <a:endParaRPr lang="en-US" dirty="0">
              <a:latin typeface="Times New Roman" pitchFamily="18" charset="0"/>
              <a:ea typeface="+mn-ea"/>
            </a:endParaRPr>
          </a:p>
        </p:txBody>
      </p:sp>
      <p:sp>
        <p:nvSpPr>
          <p:cNvPr id="4104" name="Line 8"/>
          <p:cNvSpPr>
            <a:spLocks noChangeShapeType="1"/>
          </p:cNvSpPr>
          <p:nvPr userDrawn="1"/>
        </p:nvSpPr>
        <p:spPr bwMode="auto">
          <a:xfrm>
            <a:off x="1676400" y="533400"/>
            <a:ext cx="6477000" cy="0"/>
          </a:xfrm>
          <a:prstGeom prst="line">
            <a:avLst/>
          </a:prstGeom>
          <a:noFill/>
          <a:ln w="63500">
            <a:solidFill>
              <a:srgbClr val="990000"/>
            </a:solidFill>
            <a:round/>
            <a:headEnd/>
            <a:tailEnd/>
          </a:ln>
        </p:spPr>
        <p:txBody>
          <a:bodyPr/>
          <a:lstStyle/>
          <a:p>
            <a:pPr>
              <a:defRPr/>
            </a:pPr>
            <a:endParaRPr lang="en-US" dirty="0">
              <a:latin typeface="Times New Roman" pitchFamily="18" charset="0"/>
              <a:ea typeface="+mn-ea"/>
            </a:endParaRPr>
          </a:p>
        </p:txBody>
      </p:sp>
      <p:sp>
        <p:nvSpPr>
          <p:cNvPr id="4107" name="Rectangle 11"/>
          <p:cNvSpPr>
            <a:spLocks noChangeArrowheads="1"/>
          </p:cNvSpPr>
          <p:nvPr userDrawn="1"/>
        </p:nvSpPr>
        <p:spPr bwMode="auto">
          <a:xfrm>
            <a:off x="304800" y="1676400"/>
            <a:ext cx="8153400" cy="152400"/>
          </a:xfrm>
          <a:prstGeom prst="rect">
            <a:avLst/>
          </a:prstGeom>
          <a:solidFill>
            <a:srgbClr val="990000"/>
          </a:solidFill>
          <a:ln w="9525">
            <a:noFill/>
            <a:miter lim="800000"/>
            <a:headEnd/>
            <a:tailEnd/>
          </a:ln>
        </p:spPr>
        <p:txBody>
          <a:bodyPr/>
          <a:lstStyle/>
          <a:p>
            <a:pPr>
              <a:defRPr/>
            </a:pPr>
            <a:endParaRPr lang="en-US" dirty="0">
              <a:latin typeface="Times New Roman" pitchFamily="18" charset="0"/>
              <a:ea typeface="+mn-ea"/>
            </a:endParaRPr>
          </a:p>
        </p:txBody>
      </p:sp>
      <p:sp>
        <p:nvSpPr>
          <p:cNvPr id="4108" name="Text Box 12"/>
          <p:cNvSpPr txBox="1">
            <a:spLocks noChangeArrowheads="1"/>
          </p:cNvSpPr>
          <p:nvPr userDrawn="1"/>
        </p:nvSpPr>
        <p:spPr bwMode="auto">
          <a:xfrm>
            <a:off x="4419600" y="228600"/>
            <a:ext cx="3733800" cy="304800"/>
          </a:xfrm>
          <a:prstGeom prst="rect">
            <a:avLst/>
          </a:prstGeom>
          <a:noFill/>
          <a:ln w="9525">
            <a:noFill/>
            <a:miter lim="800000"/>
            <a:headEnd/>
            <a:tailEnd/>
          </a:ln>
          <a:effectLst/>
        </p:spPr>
        <p:txBody>
          <a:bodyPr wrap="square">
            <a:spAutoFit/>
          </a:bodyPr>
          <a:lstStyle/>
          <a:p>
            <a:pPr>
              <a:spcBef>
                <a:spcPct val="50000"/>
              </a:spcBef>
              <a:defRPr/>
            </a:pPr>
            <a:r>
              <a:rPr lang="en-US" sz="1400" b="1" dirty="0" smtClean="0">
                <a:solidFill>
                  <a:schemeClr val="bg1"/>
                </a:solidFill>
                <a:latin typeface="Times New Roman" pitchFamily="18" charset="0"/>
                <a:ea typeface="+mn-ea"/>
              </a:rPr>
              <a:t>Medical</a:t>
            </a:r>
            <a:r>
              <a:rPr lang="en-US" sz="1400" b="1" baseline="0" dirty="0" smtClean="0">
                <a:solidFill>
                  <a:schemeClr val="bg1"/>
                </a:solidFill>
                <a:latin typeface="Times New Roman" pitchFamily="18" charset="0"/>
                <a:ea typeface="+mn-ea"/>
              </a:rPr>
              <a:t> Services and Department of Medicine</a:t>
            </a:r>
          </a:p>
        </p:txBody>
      </p:sp>
      <p:pic>
        <p:nvPicPr>
          <p:cNvPr id="14" name="Picture 13" descr="som_logo_dk2400.jpg"/>
          <p:cNvPicPr>
            <a:picLocks noChangeAspect="1"/>
          </p:cNvPicPr>
          <p:nvPr userDrawn="1"/>
        </p:nvPicPr>
        <p:blipFill>
          <a:blip r:embed="rId18" cstate="print"/>
          <a:stretch>
            <a:fillRect/>
          </a:stretch>
        </p:blipFill>
        <p:spPr>
          <a:xfrm>
            <a:off x="152400" y="1066800"/>
            <a:ext cx="1524000" cy="494031"/>
          </a:xfrm>
          <a:prstGeom prst="rect">
            <a:avLst/>
          </a:prstGeom>
        </p:spPr>
      </p:pic>
      <p:pic>
        <p:nvPicPr>
          <p:cNvPr id="46082" name="Picture 2" descr="http://vaww.ush.va.gov/USH/excellence/images/logos/VHA_ExcellenceLockUp_RGB_black.jpg"/>
          <p:cNvPicPr>
            <a:picLocks noChangeAspect="1" noChangeArrowheads="1"/>
          </p:cNvPicPr>
          <p:nvPr userDrawn="1"/>
        </p:nvPicPr>
        <p:blipFill>
          <a:blip r:embed="rId19" cstate="print"/>
          <a:srcRect/>
          <a:stretch>
            <a:fillRect/>
          </a:stretch>
        </p:blipFill>
        <p:spPr bwMode="auto">
          <a:xfrm>
            <a:off x="0" y="457200"/>
            <a:ext cx="1609755" cy="6096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64"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9900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990000"/>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rgbClr val="990000"/>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rgbClr val="990000"/>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rgbClr val="990000"/>
          </a:solidFill>
          <a:latin typeface="Times New Roman" pitchFamily="18" charset="0"/>
          <a:ea typeface="ＭＳ Ｐゴシック" charset="-128"/>
          <a:cs typeface="ＭＳ Ｐゴシック" charset="-128"/>
        </a:defRPr>
      </a:lvl5pPr>
      <a:lvl6pPr marL="457200" algn="ctr" rtl="0" fontAlgn="base">
        <a:spcBef>
          <a:spcPct val="0"/>
        </a:spcBef>
        <a:spcAft>
          <a:spcPct val="0"/>
        </a:spcAft>
        <a:defRPr sz="4400">
          <a:solidFill>
            <a:srgbClr val="990000"/>
          </a:solidFill>
          <a:latin typeface="Times New Roman" pitchFamily="18" charset="0"/>
        </a:defRPr>
      </a:lvl6pPr>
      <a:lvl7pPr marL="914400" algn="ctr" rtl="0" fontAlgn="base">
        <a:spcBef>
          <a:spcPct val="0"/>
        </a:spcBef>
        <a:spcAft>
          <a:spcPct val="0"/>
        </a:spcAft>
        <a:defRPr sz="4400">
          <a:solidFill>
            <a:srgbClr val="990000"/>
          </a:solidFill>
          <a:latin typeface="Times New Roman" pitchFamily="18" charset="0"/>
        </a:defRPr>
      </a:lvl7pPr>
      <a:lvl8pPr marL="1371600" algn="ctr" rtl="0" fontAlgn="base">
        <a:spcBef>
          <a:spcPct val="0"/>
        </a:spcBef>
        <a:spcAft>
          <a:spcPct val="0"/>
        </a:spcAft>
        <a:defRPr sz="4400">
          <a:solidFill>
            <a:srgbClr val="990000"/>
          </a:solidFill>
          <a:latin typeface="Times New Roman" pitchFamily="18" charset="0"/>
        </a:defRPr>
      </a:lvl8pPr>
      <a:lvl9pPr marL="1828800" algn="ctr" rtl="0" fontAlgn="base">
        <a:spcBef>
          <a:spcPct val="0"/>
        </a:spcBef>
        <a:spcAft>
          <a:spcPct val="0"/>
        </a:spcAft>
        <a:defRPr sz="4400">
          <a:solidFill>
            <a:srgbClr val="990000"/>
          </a:solidFill>
          <a:latin typeface="Times New Roman" pitchFamily="18" charset="0"/>
        </a:defRPr>
      </a:lvl9pPr>
    </p:titleStyle>
    <p:bodyStyle>
      <a:lvl1pPr marL="342900" indent="-342900" algn="l" rtl="0" eaLnBrk="0" fontAlgn="base" hangingPunct="0">
        <a:spcBef>
          <a:spcPct val="20000"/>
        </a:spcBef>
        <a:spcAft>
          <a:spcPct val="0"/>
        </a:spcAft>
        <a:buClr>
          <a:srgbClr val="990000"/>
        </a:buClr>
        <a:buSzPct val="15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90000"/>
        </a:buClr>
        <a:buSzPct val="115000"/>
        <a:buFont typeface="Wingdings"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99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990000"/>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990000"/>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rgbClr val="990000"/>
        </a:buClr>
        <a:buChar char="»"/>
        <a:defRPr sz="2000">
          <a:solidFill>
            <a:schemeClr val="tx1"/>
          </a:solidFill>
          <a:latin typeface="+mn-lt"/>
        </a:defRPr>
      </a:lvl6pPr>
      <a:lvl7pPr marL="2971800" indent="-228600" algn="l" rtl="0" fontAlgn="base">
        <a:spcBef>
          <a:spcPct val="20000"/>
        </a:spcBef>
        <a:spcAft>
          <a:spcPct val="0"/>
        </a:spcAft>
        <a:buClr>
          <a:srgbClr val="990000"/>
        </a:buClr>
        <a:buChar char="»"/>
        <a:defRPr sz="2000">
          <a:solidFill>
            <a:schemeClr val="tx1"/>
          </a:solidFill>
          <a:latin typeface="+mn-lt"/>
        </a:defRPr>
      </a:lvl7pPr>
      <a:lvl8pPr marL="3429000" indent="-228600" algn="l" rtl="0" fontAlgn="base">
        <a:spcBef>
          <a:spcPct val="20000"/>
        </a:spcBef>
        <a:spcAft>
          <a:spcPct val="0"/>
        </a:spcAft>
        <a:buClr>
          <a:srgbClr val="990000"/>
        </a:buClr>
        <a:buChar char="»"/>
        <a:defRPr sz="2000">
          <a:solidFill>
            <a:schemeClr val="tx1"/>
          </a:solidFill>
          <a:latin typeface="+mn-lt"/>
        </a:defRPr>
      </a:lvl8pPr>
      <a:lvl9pPr marL="3886200" indent="-228600" algn="l" rtl="0" fontAlgn="base">
        <a:spcBef>
          <a:spcPct val="20000"/>
        </a:spcBef>
        <a:spcAft>
          <a:spcPct val="0"/>
        </a:spcAft>
        <a:buClr>
          <a:srgbClr val="99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DB029-3B72-4EF4-A259-B313C84C75BD}" type="datetimeFigureOut">
              <a:rPr lang="en-US" smtClean="0"/>
              <a:pPr/>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55D3-0079-4A7D-BE52-D28468A54DC4}" type="slidenum">
              <a:rPr lang="en-US" smtClean="0"/>
              <a:pPr/>
              <a:t>‹#›</a:t>
            </a:fld>
            <a:endParaRPr lang="en-US"/>
          </a:p>
        </p:txBody>
      </p:sp>
    </p:spTree>
    <p:extLst>
      <p:ext uri="{BB962C8B-B14F-4D97-AF65-F5344CB8AC3E}">
        <p14:creationId xmlns:p14="http://schemas.microsoft.com/office/powerpoint/2010/main" val="40757199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04B9B-ABAB-4E13-B3D5-2B079A78E623}" type="datetimeFigureOut">
              <a:rPr lang="en-US" smtClean="0"/>
              <a:pPr/>
              <a:t>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BDFB4-F001-4490-8D3E-D9A93A276A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6BAC-3242-4398-9B29-6E49E3AF2CD6}" type="datetimeFigureOut">
              <a:rPr lang="en-US" smtClean="0"/>
              <a:pPr/>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DA1D8-FB5A-415E-BB59-259BD8D1E625}" type="slidenum">
              <a:rPr lang="en-US" smtClean="0"/>
              <a:pPr/>
              <a:t>‹#›</a:t>
            </a:fld>
            <a:endParaRPr lang="en-US"/>
          </a:p>
        </p:txBody>
      </p:sp>
    </p:spTree>
    <p:extLst>
      <p:ext uri="{BB962C8B-B14F-4D97-AF65-F5344CB8AC3E}">
        <p14:creationId xmlns:p14="http://schemas.microsoft.com/office/powerpoint/2010/main" val="36158332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E9E583A-7880-45C5-A440-2B400815C6AA}" type="datetimeFigureOut">
              <a:rPr lang="en-US" smtClean="0">
                <a:solidFill>
                  <a:prstClr val="black">
                    <a:tint val="75000"/>
                  </a:prstClr>
                </a:solidFill>
                <a:latin typeface="Calibri"/>
              </a:rPr>
              <a:pPr fontAlgn="auto">
                <a:spcBef>
                  <a:spcPts val="0"/>
                </a:spcBef>
                <a:spcAft>
                  <a:spcPts val="0"/>
                </a:spcAft>
              </a:pPr>
              <a:t>1/5/2015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3947B32-470C-4A45-87BF-85E08B19BED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85045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04772"/>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2767367"/>
            <a:ext cx="8229600" cy="3725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fld id="{96090422-FAC2-1B47-B696-15B7C4FF0E2E}" type="datetime1">
              <a:rPr lang="en-US">
                <a:ea typeface="Geneva" charset="0"/>
                <a:cs typeface="Geneva" charset="0"/>
              </a:rPr>
              <a:pPr defTabSz="457200"/>
              <a:t>1/5/2015</a:t>
            </a:fld>
            <a:endParaRPr lang="en-US">
              <a:ea typeface="Geneva" charset="0"/>
              <a:cs typeface="Geneva" charset="0"/>
            </a:endParaRP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fld id="{B0ABAB64-726D-C943-9B15-2E81C6025A8E}" type="slidenum">
              <a:rPr lang="en-US">
                <a:ea typeface="Geneva" charset="0"/>
                <a:cs typeface="Geneva" charset="0"/>
              </a:rPr>
              <a:pPr defTabSz="457200"/>
              <a:t>‹#›</a:t>
            </a:fld>
            <a:endParaRPr lang="en-US">
              <a:ea typeface="Geneva" charset="0"/>
              <a:cs typeface="Geneva"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2pPr>
      <a:lvl3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3pPr>
      <a:lvl4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4pPr>
      <a:lvl5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rgbClr val="7F7F7F"/>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rgbClr val="7F7F7F"/>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rgbClr val="7F7F7F"/>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package" Target="../embeddings/Microsoft_Word_Document5.docx"/><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5.xml"/><Relationship Id="rId5" Type="http://schemas.openxmlformats.org/officeDocument/2006/relationships/slideLayout" Target="../slideLayouts/slideLayout22.xml"/><Relationship Id="rId4" Type="http://schemas.openxmlformats.org/officeDocument/2006/relationships/tags" Target="../tags/tag4.xml"/></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56.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Manali Patel, MD, MPH</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Arial" panose="020B0604020202020204" pitchFamily="34" charset="0"/>
                <a:cs typeface="Arial" panose="020B0604020202020204" pitchFamily="34" charset="0"/>
              </a:rPr>
              <a:t>Nothing to disclose</a:t>
            </a:r>
          </a:p>
          <a:p>
            <a:endParaRPr lang="en-US" dirty="0">
              <a:solidFill>
                <a:schemeClr val="tx1"/>
              </a:solidFill>
              <a:latin typeface="Arial" panose="020B0604020202020204" pitchFamily="34" charset="0"/>
              <a:cs typeface="Arial" panose="020B0604020202020204" pitchFamily="34" charset="0"/>
            </a:endParaRPr>
          </a:p>
          <a:p>
            <a:pPr marL="0" indent="0">
              <a:buNone/>
            </a:pPr>
            <a:r>
              <a:rPr lang="en-US" u="sng" dirty="0" smtClean="0">
                <a:solidFill>
                  <a:schemeClr val="tx1"/>
                </a:solidFill>
                <a:latin typeface="Arial" panose="020B0604020202020204" pitchFamily="34" charset="0"/>
                <a:cs typeface="Arial" panose="020B0604020202020204" pitchFamily="34" charset="0"/>
              </a:rPr>
              <a:t>Discussion of off-label drug use:</a:t>
            </a:r>
            <a:r>
              <a:rPr lang="en-US" dirty="0" smtClean="0">
                <a:solidFill>
                  <a:schemeClr val="tx1"/>
                </a:solidFill>
                <a:latin typeface="Arial" panose="020B0604020202020204" pitchFamily="34" charset="0"/>
                <a:cs typeface="Arial" panose="020B0604020202020204" pitchFamily="34" charset="0"/>
              </a:rPr>
              <a:t> not applicable</a:t>
            </a:r>
          </a:p>
        </p:txBody>
      </p:sp>
      <p:sp>
        <p:nvSpPr>
          <p:cNvPr id="4" name="TextBox 3"/>
          <p:cNvSpPr txBox="1"/>
          <p:nvPr/>
        </p:nvSpPr>
        <p:spPr>
          <a:xfrm>
            <a:off x="5763802" y="573518"/>
            <a:ext cx="2922998" cy="646331"/>
          </a:xfrm>
          <a:prstGeom prst="rect">
            <a:avLst/>
          </a:prstGeom>
          <a:noFill/>
        </p:spPr>
        <p:txBody>
          <a:bodyPr wrap="square" rtlCol="0">
            <a:spAutoFit/>
          </a:bodyPr>
          <a:lstStyle/>
          <a:p>
            <a:pPr algn="r" defTabSz="457200"/>
            <a:r>
              <a:rPr lang="en-US" sz="1800" dirty="0" smtClean="0">
                <a:solidFill>
                  <a:prstClr val="black"/>
                </a:solidFill>
                <a:latin typeface="Arial" panose="020B0604020202020204" pitchFamily="34" charset="0"/>
                <a:ea typeface="Geneva" charset="0"/>
                <a:cs typeface="Arial" panose="020B0604020202020204" pitchFamily="34" charset="0"/>
              </a:rPr>
              <a:t>56</a:t>
            </a:r>
            <a:r>
              <a:rPr lang="en-US" sz="1800" baseline="30000" dirty="0" smtClean="0">
                <a:solidFill>
                  <a:prstClr val="black"/>
                </a:solidFill>
                <a:latin typeface="Arial" panose="020B0604020202020204" pitchFamily="34" charset="0"/>
                <a:ea typeface="Geneva" charset="0"/>
                <a:cs typeface="Arial" panose="020B0604020202020204" pitchFamily="34" charset="0"/>
              </a:rPr>
              <a:t>th</a:t>
            </a:r>
            <a:r>
              <a:rPr lang="en-US" sz="1800" dirty="0" smtClean="0">
                <a:solidFill>
                  <a:prstClr val="black"/>
                </a:solidFill>
                <a:latin typeface="Arial" panose="020B0604020202020204" pitchFamily="34" charset="0"/>
                <a:ea typeface="Geneva" charset="0"/>
                <a:cs typeface="Arial" panose="020B0604020202020204" pitchFamily="34" charset="0"/>
              </a:rPr>
              <a:t> </a:t>
            </a:r>
            <a:r>
              <a:rPr lang="en-US" sz="1800" dirty="0">
                <a:solidFill>
                  <a:prstClr val="black"/>
                </a:solidFill>
                <a:latin typeface="Arial" panose="020B0604020202020204" pitchFamily="34" charset="0"/>
                <a:ea typeface="Geneva" charset="0"/>
                <a:cs typeface="Arial" panose="020B0604020202020204" pitchFamily="34" charset="0"/>
              </a:rPr>
              <a:t>ASH Annual Meeting</a:t>
            </a:r>
            <a:br>
              <a:rPr lang="en-US" sz="1800" dirty="0">
                <a:solidFill>
                  <a:prstClr val="black"/>
                </a:solidFill>
                <a:latin typeface="Arial" panose="020B0604020202020204" pitchFamily="34" charset="0"/>
                <a:ea typeface="Geneva" charset="0"/>
                <a:cs typeface="Arial" panose="020B0604020202020204" pitchFamily="34" charset="0"/>
              </a:rPr>
            </a:br>
            <a:r>
              <a:rPr lang="en-US" sz="1800" dirty="0">
                <a:solidFill>
                  <a:prstClr val="black"/>
                </a:solidFill>
                <a:latin typeface="Arial" panose="020B0604020202020204" pitchFamily="34" charset="0"/>
                <a:ea typeface="Geneva" charset="0"/>
                <a:cs typeface="Arial" panose="020B0604020202020204" pitchFamily="34" charset="0"/>
              </a:rPr>
              <a:t>Disclosure Statement</a:t>
            </a:r>
          </a:p>
        </p:txBody>
      </p:sp>
    </p:spTree>
    <p:extLst>
      <p:ext uri="{BB962C8B-B14F-4D97-AF65-F5344CB8AC3E}">
        <p14:creationId xmlns:p14="http://schemas.microsoft.com/office/powerpoint/2010/main" val="44309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3" name="Object 2"/>
          <p:cNvGraphicFramePr>
            <a:graphicFrameLocks noGrp="1" noChangeAspect="1"/>
          </p:cNvGraphicFramePr>
          <p:nvPr>
            <p:ph idx="1"/>
            <p:extLst>
              <p:ext uri="{D42A27DB-BD31-4B8C-83A1-F6EECF244321}">
                <p14:modId xmlns:p14="http://schemas.microsoft.com/office/powerpoint/2010/main" val="4192627104"/>
              </p:ext>
            </p:extLst>
          </p:nvPr>
        </p:nvGraphicFramePr>
        <p:xfrm>
          <a:off x="663575" y="1100138"/>
          <a:ext cx="8212138" cy="5307012"/>
        </p:xfrm>
        <a:graphic>
          <a:graphicData uri="http://schemas.openxmlformats.org/presentationml/2006/ole">
            <mc:AlternateContent xmlns:mc="http://schemas.openxmlformats.org/markup-compatibility/2006">
              <mc:Choice xmlns:v="urn:schemas-microsoft-com:vml" Requires="v">
                <p:oleObj spid="_x0000_s1117" name="Worksheet" r:id="rId5" imgW="5905500" imgH="3581400" progId="Excel.Sheet.8">
                  <p:embed/>
                </p:oleObj>
              </mc:Choice>
              <mc:Fallback>
                <p:oleObj name="Worksheet" r:id="rId5" imgW="5905500" imgH="35814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1100138"/>
                        <a:ext cx="8212138" cy="530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98371" name="Rectangle 3"/>
          <p:cNvSpPr>
            <a:spLocks noGrp="1" noChangeArrowheads="1"/>
          </p:cNvSpPr>
          <p:nvPr>
            <p:ph type="title"/>
          </p:nvPr>
        </p:nvSpPr>
        <p:spPr>
          <a:xfrm>
            <a:off x="276225" y="317500"/>
            <a:ext cx="8964613" cy="979488"/>
          </a:xfrm>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rtlCol="0">
            <a:normAutofit/>
          </a:bodyPr>
          <a:lstStyle/>
          <a:p>
            <a:pPr eaLnBrk="1" fontAlgn="auto" hangingPunct="1">
              <a:spcAft>
                <a:spcPts val="0"/>
              </a:spcAft>
              <a:defRPr/>
            </a:pPr>
            <a:r>
              <a:rPr lang="en-US" dirty="0" smtClean="0">
                <a:ea typeface="+mj-ea"/>
                <a:cs typeface="+mj-cs"/>
              </a:rPr>
              <a:t>Value </a:t>
            </a:r>
            <a:r>
              <a:rPr lang="en-US" dirty="0">
                <a:ea typeface="+mj-ea"/>
                <a:cs typeface="+mj-cs"/>
              </a:rPr>
              <a:t>Improvement </a:t>
            </a:r>
            <a:r>
              <a:rPr lang="en-US" dirty="0" smtClean="0">
                <a:ea typeface="+mj-ea"/>
                <a:cs typeface="+mj-cs"/>
              </a:rPr>
              <a:t>Options </a:t>
            </a:r>
            <a:endParaRPr lang="en-US" dirty="0">
              <a:ea typeface="+mj-ea"/>
              <a:cs typeface="+mj-cs"/>
            </a:endParaRPr>
          </a:p>
        </p:txBody>
      </p:sp>
      <p:sp>
        <p:nvSpPr>
          <p:cNvPr id="698372" name="Text Box 4"/>
          <p:cNvSpPr txBox="1">
            <a:spLocks noChangeArrowheads="1"/>
          </p:cNvSpPr>
          <p:nvPr/>
        </p:nvSpPr>
        <p:spPr bwMode="auto">
          <a:xfrm rot="-2056568">
            <a:off x="6218238" y="2516188"/>
            <a:ext cx="609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a:latin typeface="+mn-lt"/>
                <a:ea typeface="+mn-ea"/>
                <a:cs typeface="+mn-cs"/>
              </a:rPr>
              <a:t>Sum</a:t>
            </a:r>
          </a:p>
        </p:txBody>
      </p:sp>
      <p:sp>
        <p:nvSpPr>
          <p:cNvPr id="698373" name="Text Box 5"/>
          <p:cNvSpPr txBox="1">
            <a:spLocks noChangeArrowheads="1"/>
          </p:cNvSpPr>
          <p:nvPr/>
        </p:nvSpPr>
        <p:spPr bwMode="auto">
          <a:xfrm>
            <a:off x="6080125" y="2565400"/>
            <a:ext cx="611188" cy="1433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8800">
                <a:solidFill>
                  <a:srgbClr val="FFCC66"/>
                </a:solidFill>
                <a:latin typeface="+mn-lt"/>
                <a:ea typeface="+mn-ea"/>
                <a:cs typeface="+mn-cs"/>
              </a:rPr>
              <a:t>=</a:t>
            </a:r>
          </a:p>
        </p:txBody>
      </p:sp>
      <p:sp>
        <p:nvSpPr>
          <p:cNvPr id="698374" name="Text Box 6"/>
          <p:cNvSpPr txBox="1">
            <a:spLocks noChangeArrowheads="1"/>
          </p:cNvSpPr>
          <p:nvPr/>
        </p:nvSpPr>
        <p:spPr bwMode="auto">
          <a:xfrm>
            <a:off x="6354763" y="3883025"/>
            <a:ext cx="609600"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5400">
                <a:solidFill>
                  <a:srgbClr val="FFCC66"/>
                </a:solidFill>
                <a:latin typeface="+mn-lt"/>
                <a:ea typeface="+mn-ea"/>
                <a:cs typeface="+mn-cs"/>
              </a:rPr>
              <a:t>+</a:t>
            </a:r>
          </a:p>
        </p:txBody>
      </p:sp>
      <p:sp>
        <p:nvSpPr>
          <p:cNvPr id="698375" name="Text Box 7"/>
          <p:cNvSpPr txBox="1">
            <a:spLocks noChangeArrowheads="1"/>
          </p:cNvSpPr>
          <p:nvPr/>
        </p:nvSpPr>
        <p:spPr bwMode="auto">
          <a:xfrm>
            <a:off x="6354763" y="4797425"/>
            <a:ext cx="609600" cy="62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3500">
                <a:solidFill>
                  <a:srgbClr val="FFCC66"/>
                </a:solidFill>
                <a:latin typeface="+mn-lt"/>
                <a:ea typeface="+mn-ea"/>
                <a:cs typeface="+mn-cs"/>
              </a:rPr>
              <a:t>+</a:t>
            </a:r>
          </a:p>
        </p:txBody>
      </p:sp>
      <p:sp>
        <p:nvSpPr>
          <p:cNvPr id="698376" name="Text Box 8"/>
          <p:cNvSpPr txBox="1">
            <a:spLocks noChangeArrowheads="1"/>
          </p:cNvSpPr>
          <p:nvPr/>
        </p:nvSpPr>
        <p:spPr bwMode="auto">
          <a:xfrm rot="-1055607">
            <a:off x="5849938" y="3595688"/>
            <a:ext cx="2389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dirty="0">
                <a:latin typeface="+mn-lt"/>
                <a:ea typeface="+mn-ea"/>
                <a:cs typeface="+mn-cs"/>
              </a:rPr>
              <a:t>Care Delivery Innovations</a:t>
            </a:r>
          </a:p>
        </p:txBody>
      </p:sp>
      <p:sp>
        <p:nvSpPr>
          <p:cNvPr id="698377" name="Text Box 9"/>
          <p:cNvSpPr txBox="1">
            <a:spLocks noChangeArrowheads="1"/>
          </p:cNvSpPr>
          <p:nvPr/>
        </p:nvSpPr>
        <p:spPr bwMode="auto">
          <a:xfrm rot="-506040">
            <a:off x="5521325" y="4532313"/>
            <a:ext cx="28225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a:latin typeface="+mn-lt"/>
                <a:ea typeface="+mn-ea"/>
                <a:cs typeface="+mn-cs"/>
              </a:rPr>
              <a:t>Focused Improvement Bursts</a:t>
            </a:r>
          </a:p>
        </p:txBody>
      </p:sp>
      <p:sp>
        <p:nvSpPr>
          <p:cNvPr id="698378" name="Text Box 10"/>
          <p:cNvSpPr txBox="1">
            <a:spLocks noChangeArrowheads="1"/>
          </p:cNvSpPr>
          <p:nvPr/>
        </p:nvSpPr>
        <p:spPr bwMode="auto">
          <a:xfrm rot="-321349">
            <a:off x="4575175" y="5084763"/>
            <a:ext cx="45688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400" dirty="0">
                <a:latin typeface="+mn-lt"/>
                <a:ea typeface="+mn-ea"/>
                <a:cs typeface="+mn-cs"/>
              </a:rPr>
              <a:t>Manage for Daily Improvement</a:t>
            </a:r>
          </a:p>
        </p:txBody>
      </p:sp>
      <p:sp>
        <p:nvSpPr>
          <p:cNvPr id="698379" name="Text Box 11"/>
          <p:cNvSpPr txBox="1">
            <a:spLocks noChangeArrowheads="1"/>
          </p:cNvSpPr>
          <p:nvPr/>
        </p:nvSpPr>
        <p:spPr bwMode="auto">
          <a:xfrm>
            <a:off x="0" y="6597650"/>
            <a:ext cx="1851025"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fontAlgn="auto">
              <a:spcBef>
                <a:spcPct val="50000"/>
              </a:spcBef>
              <a:spcAft>
                <a:spcPts val="0"/>
              </a:spcAft>
              <a:defRPr/>
            </a:pPr>
            <a:r>
              <a:rPr lang="en-US" sz="1000" dirty="0">
                <a:latin typeface="+mn-lt"/>
                <a:ea typeface="+mn-ea"/>
                <a:cs typeface="+mn-cs"/>
              </a:rPr>
              <a:t>Adapted from W.E. Deming</a:t>
            </a:r>
          </a:p>
        </p:txBody>
      </p:sp>
      <p:sp>
        <p:nvSpPr>
          <p:cNvPr id="698380" name="Line 12"/>
          <p:cNvSpPr>
            <a:spLocks noChangeShapeType="1"/>
          </p:cNvSpPr>
          <p:nvPr/>
        </p:nvSpPr>
        <p:spPr bwMode="auto">
          <a:xfrm>
            <a:off x="1524000" y="1524000"/>
            <a:ext cx="0" cy="42481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698381" name="Line 13"/>
          <p:cNvSpPr>
            <a:spLocks noChangeShapeType="1"/>
          </p:cNvSpPr>
          <p:nvPr/>
        </p:nvSpPr>
        <p:spPr bwMode="auto">
          <a:xfrm>
            <a:off x="1554163" y="5805488"/>
            <a:ext cx="678973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698382" name="Text Box 14"/>
          <p:cNvSpPr txBox="1">
            <a:spLocks noChangeArrowheads="1"/>
          </p:cNvSpPr>
          <p:nvPr/>
        </p:nvSpPr>
        <p:spPr bwMode="auto">
          <a:xfrm rot="-194944">
            <a:off x="6346825" y="5249863"/>
            <a:ext cx="2887663" cy="31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fontAlgn="auto">
              <a:spcBef>
                <a:spcPct val="50000"/>
              </a:spcBef>
              <a:spcAft>
                <a:spcPts val="0"/>
              </a:spcAft>
              <a:defRPr/>
            </a:pPr>
            <a:r>
              <a:rPr lang="en-US" sz="1400" dirty="0">
                <a:latin typeface="+mn-lt"/>
                <a:ea typeface="+mn-ea"/>
                <a:cs typeface="+mn-cs"/>
              </a:rPr>
              <a:t>Health Care Professionalism</a:t>
            </a:r>
          </a:p>
        </p:txBody>
      </p:sp>
      <p:sp>
        <p:nvSpPr>
          <p:cNvPr id="698383" name="Text Box 15"/>
          <p:cNvSpPr txBox="1">
            <a:spLocks noChangeArrowheads="1"/>
          </p:cNvSpPr>
          <p:nvPr/>
        </p:nvSpPr>
        <p:spPr bwMode="auto">
          <a:xfrm>
            <a:off x="6424613" y="5300663"/>
            <a:ext cx="6080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2000">
                <a:solidFill>
                  <a:srgbClr val="FFCC66"/>
                </a:solidFill>
                <a:latin typeface="+mn-lt"/>
                <a:ea typeface="+mn-ea"/>
                <a:cs typeface="+mn-cs"/>
              </a:rPr>
              <a:t>+</a:t>
            </a:r>
          </a:p>
        </p:txBody>
      </p:sp>
      <p:sp>
        <p:nvSpPr>
          <p:cNvPr id="698384" name="Oval 16"/>
          <p:cNvSpPr>
            <a:spLocks noChangeArrowheads="1"/>
          </p:cNvSpPr>
          <p:nvPr/>
        </p:nvSpPr>
        <p:spPr bwMode="auto">
          <a:xfrm rot="-1305540">
            <a:off x="5464175" y="3429000"/>
            <a:ext cx="3222625" cy="792163"/>
          </a:xfrm>
          <a:prstGeom prst="ellipse">
            <a:avLst/>
          </a:prstGeom>
          <a:solidFill>
            <a:schemeClr val="bg1">
              <a:alpha val="0"/>
            </a:schemeClr>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35738936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3" name="Object 2"/>
          <p:cNvGraphicFramePr>
            <a:graphicFrameLocks noGrp="1" noChangeAspect="1"/>
          </p:cNvGraphicFramePr>
          <p:nvPr>
            <p:ph idx="1"/>
            <p:extLst>
              <p:ext uri="{D42A27DB-BD31-4B8C-83A1-F6EECF244321}">
                <p14:modId xmlns:p14="http://schemas.microsoft.com/office/powerpoint/2010/main" val="2581230068"/>
              </p:ext>
            </p:extLst>
          </p:nvPr>
        </p:nvGraphicFramePr>
        <p:xfrm>
          <a:off x="663575" y="1100138"/>
          <a:ext cx="8212138" cy="5307012"/>
        </p:xfrm>
        <a:graphic>
          <a:graphicData uri="http://schemas.openxmlformats.org/presentationml/2006/ole">
            <mc:AlternateContent xmlns:mc="http://schemas.openxmlformats.org/markup-compatibility/2006">
              <mc:Choice xmlns:v="urn:schemas-microsoft-com:vml" Requires="v">
                <p:oleObj spid="_x0000_s4105" name="Worksheet" r:id="rId5" imgW="5905500" imgH="3581400" progId="Excel.Sheet.8">
                  <p:embed/>
                </p:oleObj>
              </mc:Choice>
              <mc:Fallback>
                <p:oleObj name="Worksheet" r:id="rId5" imgW="5905500" imgH="35814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1100138"/>
                        <a:ext cx="8212138" cy="530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98371" name="Rectangle 3"/>
          <p:cNvSpPr>
            <a:spLocks noGrp="1" noChangeArrowheads="1"/>
          </p:cNvSpPr>
          <p:nvPr>
            <p:ph type="title"/>
          </p:nvPr>
        </p:nvSpPr>
        <p:spPr>
          <a:xfrm>
            <a:off x="276225" y="317500"/>
            <a:ext cx="8964613" cy="979488"/>
          </a:xfrm>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rtlCol="0">
            <a:normAutofit/>
          </a:bodyPr>
          <a:lstStyle/>
          <a:p>
            <a:pPr eaLnBrk="1" fontAlgn="auto" hangingPunct="1">
              <a:spcAft>
                <a:spcPts val="0"/>
              </a:spcAft>
              <a:defRPr/>
            </a:pPr>
            <a:r>
              <a:rPr lang="en-US" dirty="0" smtClean="0">
                <a:ea typeface="+mj-ea"/>
                <a:cs typeface="+mj-cs"/>
              </a:rPr>
              <a:t>Value </a:t>
            </a:r>
            <a:r>
              <a:rPr lang="en-US" dirty="0">
                <a:ea typeface="+mj-ea"/>
                <a:cs typeface="+mj-cs"/>
              </a:rPr>
              <a:t>Improvement </a:t>
            </a:r>
            <a:r>
              <a:rPr lang="en-US" dirty="0" smtClean="0">
                <a:ea typeface="+mj-ea"/>
                <a:cs typeface="+mj-cs"/>
              </a:rPr>
              <a:t>Options </a:t>
            </a:r>
            <a:endParaRPr lang="en-US" dirty="0">
              <a:ea typeface="+mj-ea"/>
              <a:cs typeface="+mj-cs"/>
            </a:endParaRPr>
          </a:p>
        </p:txBody>
      </p:sp>
      <p:sp>
        <p:nvSpPr>
          <p:cNvPr id="698372" name="Text Box 4"/>
          <p:cNvSpPr txBox="1">
            <a:spLocks noChangeArrowheads="1"/>
          </p:cNvSpPr>
          <p:nvPr/>
        </p:nvSpPr>
        <p:spPr bwMode="auto">
          <a:xfrm rot="-2056568">
            <a:off x="6218238" y="2516188"/>
            <a:ext cx="609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a:latin typeface="+mn-lt"/>
                <a:ea typeface="+mn-ea"/>
                <a:cs typeface="+mn-cs"/>
              </a:rPr>
              <a:t>Sum</a:t>
            </a:r>
          </a:p>
        </p:txBody>
      </p:sp>
      <p:sp>
        <p:nvSpPr>
          <p:cNvPr id="698373" name="Text Box 5"/>
          <p:cNvSpPr txBox="1">
            <a:spLocks noChangeArrowheads="1"/>
          </p:cNvSpPr>
          <p:nvPr/>
        </p:nvSpPr>
        <p:spPr bwMode="auto">
          <a:xfrm>
            <a:off x="6080125" y="2565400"/>
            <a:ext cx="611188" cy="1433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8800">
                <a:solidFill>
                  <a:srgbClr val="FFCC66"/>
                </a:solidFill>
                <a:latin typeface="+mn-lt"/>
                <a:ea typeface="+mn-ea"/>
                <a:cs typeface="+mn-cs"/>
              </a:rPr>
              <a:t>=</a:t>
            </a:r>
          </a:p>
        </p:txBody>
      </p:sp>
      <p:sp>
        <p:nvSpPr>
          <p:cNvPr id="698374" name="Text Box 6"/>
          <p:cNvSpPr txBox="1">
            <a:spLocks noChangeArrowheads="1"/>
          </p:cNvSpPr>
          <p:nvPr/>
        </p:nvSpPr>
        <p:spPr bwMode="auto">
          <a:xfrm>
            <a:off x="6354763" y="3883025"/>
            <a:ext cx="609600"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5400">
                <a:solidFill>
                  <a:srgbClr val="FFCC66"/>
                </a:solidFill>
                <a:latin typeface="+mn-lt"/>
                <a:ea typeface="+mn-ea"/>
                <a:cs typeface="+mn-cs"/>
              </a:rPr>
              <a:t>+</a:t>
            </a:r>
          </a:p>
        </p:txBody>
      </p:sp>
      <p:sp>
        <p:nvSpPr>
          <p:cNvPr id="698375" name="Text Box 7"/>
          <p:cNvSpPr txBox="1">
            <a:spLocks noChangeArrowheads="1"/>
          </p:cNvSpPr>
          <p:nvPr/>
        </p:nvSpPr>
        <p:spPr bwMode="auto">
          <a:xfrm>
            <a:off x="6354763" y="4797425"/>
            <a:ext cx="609600" cy="62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3500">
                <a:solidFill>
                  <a:srgbClr val="FFCC66"/>
                </a:solidFill>
                <a:latin typeface="+mn-lt"/>
                <a:ea typeface="+mn-ea"/>
                <a:cs typeface="+mn-cs"/>
              </a:rPr>
              <a:t>+</a:t>
            </a:r>
          </a:p>
        </p:txBody>
      </p:sp>
      <p:sp>
        <p:nvSpPr>
          <p:cNvPr id="698376" name="Text Box 8"/>
          <p:cNvSpPr txBox="1">
            <a:spLocks noChangeArrowheads="1"/>
          </p:cNvSpPr>
          <p:nvPr/>
        </p:nvSpPr>
        <p:spPr bwMode="auto">
          <a:xfrm rot="-1055607">
            <a:off x="5849938" y="3595688"/>
            <a:ext cx="2389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dirty="0">
                <a:latin typeface="+mn-lt"/>
                <a:ea typeface="+mn-ea"/>
                <a:cs typeface="+mn-cs"/>
              </a:rPr>
              <a:t>Care Delivery Innovations</a:t>
            </a:r>
          </a:p>
        </p:txBody>
      </p:sp>
      <p:sp>
        <p:nvSpPr>
          <p:cNvPr id="698377" name="Text Box 9"/>
          <p:cNvSpPr txBox="1">
            <a:spLocks noChangeArrowheads="1"/>
          </p:cNvSpPr>
          <p:nvPr/>
        </p:nvSpPr>
        <p:spPr bwMode="auto">
          <a:xfrm rot="-506040">
            <a:off x="5521325" y="4532313"/>
            <a:ext cx="28225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a:latin typeface="+mn-lt"/>
                <a:ea typeface="+mn-ea"/>
                <a:cs typeface="+mn-cs"/>
              </a:rPr>
              <a:t>Focused Improvement Bursts</a:t>
            </a:r>
          </a:p>
        </p:txBody>
      </p:sp>
      <p:sp>
        <p:nvSpPr>
          <p:cNvPr id="698378" name="Text Box 10"/>
          <p:cNvSpPr txBox="1">
            <a:spLocks noChangeArrowheads="1"/>
          </p:cNvSpPr>
          <p:nvPr/>
        </p:nvSpPr>
        <p:spPr bwMode="auto">
          <a:xfrm rot="-321349">
            <a:off x="4575175" y="5084763"/>
            <a:ext cx="45688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400" dirty="0">
                <a:latin typeface="+mn-lt"/>
                <a:ea typeface="+mn-ea"/>
                <a:cs typeface="+mn-cs"/>
              </a:rPr>
              <a:t>Manage for Daily Improvement</a:t>
            </a:r>
          </a:p>
        </p:txBody>
      </p:sp>
      <p:sp>
        <p:nvSpPr>
          <p:cNvPr id="698379" name="Text Box 11"/>
          <p:cNvSpPr txBox="1">
            <a:spLocks noChangeArrowheads="1"/>
          </p:cNvSpPr>
          <p:nvPr/>
        </p:nvSpPr>
        <p:spPr bwMode="auto">
          <a:xfrm>
            <a:off x="0" y="6597650"/>
            <a:ext cx="1851025"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fontAlgn="auto">
              <a:spcBef>
                <a:spcPct val="50000"/>
              </a:spcBef>
              <a:spcAft>
                <a:spcPts val="0"/>
              </a:spcAft>
              <a:defRPr/>
            </a:pPr>
            <a:r>
              <a:rPr lang="en-US" sz="1000" dirty="0">
                <a:latin typeface="+mn-lt"/>
                <a:ea typeface="+mn-ea"/>
                <a:cs typeface="+mn-cs"/>
              </a:rPr>
              <a:t>Adapted from W.E. Deming</a:t>
            </a:r>
          </a:p>
        </p:txBody>
      </p:sp>
      <p:sp>
        <p:nvSpPr>
          <p:cNvPr id="698380" name="Line 12"/>
          <p:cNvSpPr>
            <a:spLocks noChangeShapeType="1"/>
          </p:cNvSpPr>
          <p:nvPr/>
        </p:nvSpPr>
        <p:spPr bwMode="auto">
          <a:xfrm>
            <a:off x="1524000" y="1524000"/>
            <a:ext cx="0" cy="42481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698381" name="Line 13"/>
          <p:cNvSpPr>
            <a:spLocks noChangeShapeType="1"/>
          </p:cNvSpPr>
          <p:nvPr/>
        </p:nvSpPr>
        <p:spPr bwMode="auto">
          <a:xfrm>
            <a:off x="1554163" y="5805488"/>
            <a:ext cx="678973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698382" name="Text Box 14"/>
          <p:cNvSpPr txBox="1">
            <a:spLocks noChangeArrowheads="1"/>
          </p:cNvSpPr>
          <p:nvPr/>
        </p:nvSpPr>
        <p:spPr bwMode="auto">
          <a:xfrm rot="-194944">
            <a:off x="6346825" y="5249863"/>
            <a:ext cx="2887663" cy="31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fontAlgn="auto">
              <a:spcBef>
                <a:spcPct val="50000"/>
              </a:spcBef>
              <a:spcAft>
                <a:spcPts val="0"/>
              </a:spcAft>
              <a:defRPr/>
            </a:pPr>
            <a:r>
              <a:rPr lang="en-US" sz="1400" dirty="0">
                <a:latin typeface="+mn-lt"/>
                <a:ea typeface="+mn-ea"/>
                <a:cs typeface="+mn-cs"/>
              </a:rPr>
              <a:t>Health Care Professionalism</a:t>
            </a:r>
          </a:p>
        </p:txBody>
      </p:sp>
      <p:sp>
        <p:nvSpPr>
          <p:cNvPr id="698383" name="Text Box 15"/>
          <p:cNvSpPr txBox="1">
            <a:spLocks noChangeArrowheads="1"/>
          </p:cNvSpPr>
          <p:nvPr/>
        </p:nvSpPr>
        <p:spPr bwMode="auto">
          <a:xfrm>
            <a:off x="6424613" y="5300663"/>
            <a:ext cx="6080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2000">
                <a:solidFill>
                  <a:srgbClr val="FFCC66"/>
                </a:solidFill>
                <a:latin typeface="+mn-lt"/>
                <a:ea typeface="+mn-ea"/>
                <a:cs typeface="+mn-cs"/>
              </a:rPr>
              <a:t>+</a:t>
            </a:r>
          </a:p>
        </p:txBody>
      </p:sp>
      <p:sp>
        <p:nvSpPr>
          <p:cNvPr id="698384" name="Oval 16"/>
          <p:cNvSpPr>
            <a:spLocks noChangeArrowheads="1"/>
          </p:cNvSpPr>
          <p:nvPr/>
        </p:nvSpPr>
        <p:spPr bwMode="auto">
          <a:xfrm rot="-1305540">
            <a:off x="5464175" y="3429000"/>
            <a:ext cx="3222625" cy="792163"/>
          </a:xfrm>
          <a:prstGeom prst="ellipse">
            <a:avLst/>
          </a:prstGeom>
          <a:solidFill>
            <a:schemeClr val="bg1">
              <a:alpha val="0"/>
            </a:schemeClr>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3" name="TextBox 2"/>
          <p:cNvSpPr txBox="1"/>
          <p:nvPr/>
        </p:nvSpPr>
        <p:spPr>
          <a:xfrm>
            <a:off x="2057400" y="1524000"/>
            <a:ext cx="670560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0" name="TextBox 19"/>
          <p:cNvSpPr txBox="1"/>
          <p:nvPr/>
        </p:nvSpPr>
        <p:spPr>
          <a:xfrm>
            <a:off x="1905000" y="1752600"/>
            <a:ext cx="586740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1" name="TextBox 20"/>
          <p:cNvSpPr txBox="1"/>
          <p:nvPr/>
        </p:nvSpPr>
        <p:spPr>
          <a:xfrm>
            <a:off x="1676400" y="1905000"/>
            <a:ext cx="510540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2" name="TextBox 21"/>
          <p:cNvSpPr txBox="1"/>
          <p:nvPr/>
        </p:nvSpPr>
        <p:spPr>
          <a:xfrm>
            <a:off x="2438400" y="2351544"/>
            <a:ext cx="2743200" cy="27538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5" name="TextBox 24"/>
          <p:cNvSpPr txBox="1"/>
          <p:nvPr/>
        </p:nvSpPr>
        <p:spPr>
          <a:xfrm rot="4846517">
            <a:off x="2130784" y="3277296"/>
            <a:ext cx="1776232"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6" name="TextBox 25"/>
          <p:cNvSpPr txBox="1"/>
          <p:nvPr/>
        </p:nvSpPr>
        <p:spPr>
          <a:xfrm rot="5025147">
            <a:off x="2751874" y="4103362"/>
            <a:ext cx="23116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rotWithShape="1">
          <a:blip r:embed="rId7">
            <a:alphaModFix amt="64000"/>
          </a:blip>
          <a:srcRect l="8288" t="4605" r="696" b="4587"/>
          <a:stretch/>
        </p:blipFill>
        <p:spPr>
          <a:xfrm>
            <a:off x="2318300" y="1225763"/>
            <a:ext cx="5987500" cy="4637227"/>
          </a:xfrm>
          <a:prstGeom prst="rect">
            <a:avLst/>
          </a:prstGeom>
        </p:spPr>
      </p:pic>
    </p:spTree>
    <p:extLst>
      <p:ext uri="{BB962C8B-B14F-4D97-AF65-F5344CB8AC3E}">
        <p14:creationId xmlns:p14="http://schemas.microsoft.com/office/powerpoint/2010/main" val="289027920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a:latin typeface="Calibri" charset="0"/>
              </a:rPr>
              <a:t>Clinical Excellence Research Center</a:t>
            </a:r>
          </a:p>
        </p:txBody>
      </p:sp>
      <p:sp>
        <p:nvSpPr>
          <p:cNvPr id="109571" name="TextBox 4"/>
          <p:cNvSpPr txBox="1">
            <a:spLocks noChangeArrowheads="1"/>
          </p:cNvSpPr>
          <p:nvPr/>
        </p:nvSpPr>
        <p:spPr bwMode="auto">
          <a:xfrm>
            <a:off x="596900" y="1119188"/>
            <a:ext cx="7124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Better Health, Less Spending </a:t>
            </a:r>
          </a:p>
        </p:txBody>
      </p:sp>
      <p:pic>
        <p:nvPicPr>
          <p:cNvPr id="3" name="Content Placeholder 2"/>
          <p:cNvPicPr>
            <a:picLocks noGrp="1" noChangeAspect="1"/>
          </p:cNvPicPr>
          <p:nvPr>
            <p:ph idx="1"/>
          </p:nvPr>
        </p:nvPicPr>
        <p:blipFill>
          <a:blip r:embed="rId3"/>
          <a:srcRect t="12101" b="12101"/>
          <a:stretch>
            <a:fillRect/>
          </a:stretch>
        </p:blipFill>
        <p:spPr>
          <a:xfrm>
            <a:off x="533400" y="1600200"/>
            <a:ext cx="8229600" cy="4525963"/>
          </a:xfrm>
        </p:spPr>
      </p:pic>
    </p:spTree>
    <p:extLst>
      <p:ext uri="{BB962C8B-B14F-4D97-AF65-F5344CB8AC3E}">
        <p14:creationId xmlns:p14="http://schemas.microsoft.com/office/powerpoint/2010/main" val="309997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normAutofit fontScale="90000"/>
          </a:bodyPr>
          <a:lstStyle/>
          <a:p>
            <a:pPr eaLnBrk="1" hangingPunct="1"/>
            <a:r>
              <a:rPr lang="en-US" dirty="0" smtClean="0">
                <a:latin typeface="Calibri" charset="0"/>
              </a:rPr>
              <a:t>Clinical Excellence Research Center: </a:t>
            </a:r>
            <a:br>
              <a:rPr lang="en-US" dirty="0" smtClean="0">
                <a:latin typeface="Calibri" charset="0"/>
              </a:rPr>
            </a:br>
            <a:r>
              <a:rPr lang="en-US" dirty="0" smtClean="0">
                <a:latin typeface="Calibri" charset="0"/>
              </a:rPr>
              <a:t>A Care Model Accelerator</a:t>
            </a:r>
            <a:endParaRPr lang="en-US" dirty="0">
              <a:latin typeface="Calibri" charset="0"/>
            </a:endParaRPr>
          </a:p>
        </p:txBody>
      </p:sp>
      <p:sp>
        <p:nvSpPr>
          <p:cNvPr id="111619" name="TextBox 2"/>
          <p:cNvSpPr txBox="1">
            <a:spLocks noChangeArrowheads="1"/>
          </p:cNvSpPr>
          <p:nvPr/>
        </p:nvSpPr>
        <p:spPr bwMode="auto">
          <a:xfrm>
            <a:off x="0" y="3505200"/>
            <a:ext cx="1524000" cy="3698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pic>
        <p:nvPicPr>
          <p:cNvPr id="3" name="Content Placeholder 2"/>
          <p:cNvPicPr>
            <a:picLocks noGrp="1" noChangeAspect="1"/>
          </p:cNvPicPr>
          <p:nvPr>
            <p:ph idx="1"/>
          </p:nvPr>
        </p:nvPicPr>
        <p:blipFill rotWithShape="1">
          <a:blip r:embed="rId3"/>
          <a:srcRect l="989" t="727" r="-179" b="-7275"/>
          <a:stretch/>
        </p:blipFill>
        <p:spPr>
          <a:xfrm>
            <a:off x="2016416" y="1524000"/>
            <a:ext cx="5156867" cy="5486400"/>
          </a:xfrm>
        </p:spPr>
      </p:pic>
    </p:spTree>
    <p:extLst>
      <p:ext uri="{BB962C8B-B14F-4D97-AF65-F5344CB8AC3E}">
        <p14:creationId xmlns:p14="http://schemas.microsoft.com/office/powerpoint/2010/main" val="130784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a:latin typeface="Calibri" charset="0"/>
              </a:rPr>
              <a:t>CERC </a:t>
            </a:r>
            <a:r>
              <a:rPr lang="en-US" dirty="0" smtClean="0">
                <a:latin typeface="Calibri" charset="0"/>
              </a:rPr>
              <a:t>Innovation </a:t>
            </a:r>
            <a:r>
              <a:rPr lang="en-US" dirty="0">
                <a:latin typeface="Calibri" charset="0"/>
              </a:rPr>
              <a:t>Process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a:buChar char="•"/>
              <a:defRPr/>
            </a:pPr>
            <a:r>
              <a:rPr lang="en-US" sz="2800" dirty="0">
                <a:ea typeface="+mn-ea"/>
                <a:cs typeface="+mn-cs"/>
              </a:rPr>
              <a:t>Unreasonable value improvement </a:t>
            </a:r>
            <a:r>
              <a:rPr lang="en-US" sz="2800" dirty="0" smtClean="0">
                <a:ea typeface="+mn-ea"/>
                <a:cs typeface="+mn-cs"/>
              </a:rPr>
              <a:t>targets</a:t>
            </a:r>
          </a:p>
          <a:p>
            <a:pPr eaLnBrk="1" fontAlgn="auto" hangingPunct="1">
              <a:spcAft>
                <a:spcPts val="0"/>
              </a:spcAft>
              <a:buFont typeface="Arial"/>
              <a:buChar char="•"/>
              <a:defRPr/>
            </a:pPr>
            <a:r>
              <a:rPr lang="en-US" sz="2800" dirty="0" smtClean="0"/>
              <a:t>Immersion or Boot Camp</a:t>
            </a:r>
          </a:p>
          <a:p>
            <a:pPr eaLnBrk="1" fontAlgn="auto" hangingPunct="1">
              <a:spcAft>
                <a:spcPts val="0"/>
              </a:spcAft>
              <a:buFont typeface="Arial"/>
              <a:buChar char="•"/>
              <a:defRPr/>
            </a:pPr>
            <a:r>
              <a:rPr lang="en-US" sz="2800" dirty="0" smtClean="0"/>
              <a:t>Needs findings</a:t>
            </a:r>
          </a:p>
          <a:p>
            <a:pPr lvl="1">
              <a:buFont typeface="Arial"/>
              <a:buChar char="•"/>
              <a:defRPr/>
            </a:pPr>
            <a:r>
              <a:rPr lang="en-US" sz="2400" dirty="0"/>
              <a:t>Literature Review, Clinical Observations, Diverse panel of subject matter experts</a:t>
            </a:r>
          </a:p>
          <a:p>
            <a:pPr lvl="1">
              <a:buFont typeface="Arial"/>
              <a:buChar char="•"/>
              <a:defRPr/>
            </a:pPr>
            <a:r>
              <a:rPr lang="en-US" sz="2400" dirty="0" err="1"/>
              <a:t>d.school</a:t>
            </a:r>
            <a:r>
              <a:rPr lang="en-US" sz="2400" dirty="0"/>
              <a:t> and Bio-design </a:t>
            </a:r>
            <a:r>
              <a:rPr lang="en-US" sz="2400" dirty="0" smtClean="0"/>
              <a:t>methodologies</a:t>
            </a:r>
            <a:endParaRPr lang="en-US" sz="2300" dirty="0" smtClean="0">
              <a:ea typeface="+mn-ea"/>
              <a:cs typeface="+mn-cs"/>
            </a:endParaRPr>
          </a:p>
          <a:p>
            <a:pPr marL="342900" lvl="1" indent="-342900">
              <a:buFont typeface="Arial"/>
              <a:buChar char="•"/>
              <a:defRPr/>
            </a:pPr>
            <a:r>
              <a:rPr lang="en-US" dirty="0" smtClean="0"/>
              <a:t>Design</a:t>
            </a:r>
            <a:endParaRPr lang="en-US" dirty="0"/>
          </a:p>
          <a:p>
            <a:pPr marL="742950" lvl="2" indent="-342900">
              <a:buFont typeface="Arial"/>
              <a:buChar char="•"/>
              <a:defRPr/>
            </a:pPr>
            <a:r>
              <a:rPr lang="en-US" sz="2300" dirty="0"/>
              <a:t>Team Based </a:t>
            </a:r>
            <a:r>
              <a:rPr lang="en-US" sz="2300" dirty="0" smtClean="0"/>
              <a:t>Brainstorming</a:t>
            </a:r>
          </a:p>
          <a:p>
            <a:pPr marL="742950" lvl="2" indent="-342900">
              <a:buFont typeface="Arial"/>
              <a:buChar char="•"/>
              <a:defRPr/>
            </a:pPr>
            <a:r>
              <a:rPr lang="en-US" sz="2300" dirty="0" smtClean="0"/>
              <a:t>Cost-modeling</a:t>
            </a:r>
            <a:endParaRPr lang="en-US" sz="2700" dirty="0" smtClean="0"/>
          </a:p>
          <a:p>
            <a:pPr marL="342900" lvl="1" indent="-342900">
              <a:buFont typeface="Arial"/>
              <a:buChar char="•"/>
              <a:defRPr/>
            </a:pPr>
            <a:r>
              <a:rPr lang="en-US" dirty="0" smtClean="0"/>
              <a:t>Partnerships </a:t>
            </a:r>
          </a:p>
          <a:p>
            <a:pPr marL="742950" lvl="2" indent="-342900">
              <a:buFont typeface="Arial"/>
              <a:buChar char="•"/>
              <a:defRPr/>
            </a:pPr>
            <a:r>
              <a:rPr lang="en-US" dirty="0" smtClean="0"/>
              <a:t>Implementation</a:t>
            </a:r>
          </a:p>
          <a:p>
            <a:pPr marL="742950" lvl="2" indent="-342900">
              <a:buFont typeface="Arial"/>
              <a:buChar char="•"/>
              <a:defRPr/>
            </a:pPr>
            <a:r>
              <a:rPr lang="en-US" dirty="0" smtClean="0"/>
              <a:t>Evaluation</a:t>
            </a:r>
          </a:p>
          <a:p>
            <a:pPr marL="742950" lvl="2" indent="-342900">
              <a:buFont typeface="Arial"/>
              <a:buChar char="•"/>
              <a:defRPr/>
            </a:pPr>
            <a:r>
              <a:rPr lang="en-US" dirty="0"/>
              <a:t>S</a:t>
            </a:r>
            <a:r>
              <a:rPr lang="en-US" dirty="0" smtClean="0"/>
              <a:t>pread</a:t>
            </a:r>
          </a:p>
        </p:txBody>
      </p:sp>
      <p:sp>
        <p:nvSpPr>
          <p:cNvPr id="113670" name="TextBox 1"/>
          <p:cNvSpPr txBox="1">
            <a:spLocks noChangeArrowheads="1"/>
          </p:cNvSpPr>
          <p:nvPr/>
        </p:nvSpPr>
        <p:spPr bwMode="auto">
          <a:xfrm>
            <a:off x="101600" y="6400800"/>
            <a:ext cx="5842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t>Patel MI </a:t>
            </a:r>
            <a:r>
              <a:rPr lang="en-US" sz="1200" dirty="0" smtClean="0"/>
              <a:t>2013</a:t>
            </a:r>
            <a:r>
              <a:rPr lang="en-US" sz="1200" dirty="0"/>
              <a:t> </a:t>
            </a:r>
            <a:r>
              <a:rPr lang="en-US" sz="1200" dirty="0" err="1" smtClean="0"/>
              <a:t>Transdisciplinary</a:t>
            </a:r>
            <a:r>
              <a:rPr lang="en-US" sz="1200" dirty="0" smtClean="0"/>
              <a:t> Approaches to Improving Cancer Care, JOP, July 2013</a:t>
            </a:r>
            <a:r>
              <a:rPr lang="en-US" sz="1200" i="1" dirty="0" smtClean="0"/>
              <a:t>;</a:t>
            </a:r>
          </a:p>
          <a:p>
            <a:pPr eaLnBrk="1" hangingPunct="1"/>
            <a:r>
              <a:rPr lang="en-US" sz="1200" dirty="0" smtClean="0"/>
              <a:t>Patel </a:t>
            </a:r>
            <a:r>
              <a:rPr lang="en-US" sz="1200" dirty="0"/>
              <a:t>MI 2013 The Process Behind the Design, </a:t>
            </a:r>
            <a:r>
              <a:rPr lang="en-US" sz="1200" i="1" dirty="0"/>
              <a:t>In progress  </a:t>
            </a:r>
          </a:p>
          <a:p>
            <a:pPr eaLnBrk="1" hangingPunct="1"/>
            <a:r>
              <a:rPr lang="en-US" sz="1200" i="1" dirty="0" smtClean="0"/>
              <a:t> </a:t>
            </a:r>
            <a:endParaRPr lang="en-US" sz="1200" i="1"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32162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Design-Thinking: Process</a:t>
            </a:r>
            <a:endParaRPr lang="en-US" dirty="0"/>
          </a:p>
        </p:txBody>
      </p:sp>
      <p:pic>
        <p:nvPicPr>
          <p:cNvPr id="79874" name="Picture 2" descr="http://www.ingo-rauth.com/wp-content/uploads/2011/02/management_design_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30625"/>
            <a:ext cx="5900591" cy="45367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0" y="6579414"/>
            <a:ext cx="5257800" cy="276999"/>
          </a:xfrm>
          <a:prstGeom prst="rect">
            <a:avLst/>
          </a:prstGeom>
          <a:noFill/>
        </p:spPr>
        <p:txBody>
          <a:bodyPr wrap="square" rtlCol="0">
            <a:spAutoFit/>
          </a:bodyPr>
          <a:lstStyle/>
          <a:p>
            <a:r>
              <a:rPr lang="en-US" sz="1200" dirty="0" err="1" smtClean="0">
                <a:latin typeface="+mj-lt"/>
              </a:rPr>
              <a:t>Liedtka</a:t>
            </a:r>
            <a:r>
              <a:rPr lang="en-US" sz="1200" dirty="0" smtClean="0">
                <a:latin typeface="+mj-lt"/>
              </a:rPr>
              <a:t>, J; </a:t>
            </a:r>
            <a:r>
              <a:rPr lang="en-US" sz="1200" dirty="0" err="1" smtClean="0">
                <a:latin typeface="+mj-lt"/>
              </a:rPr>
              <a:t>Oglivie</a:t>
            </a:r>
            <a:r>
              <a:rPr lang="en-US" sz="1200" dirty="0" smtClean="0">
                <a:latin typeface="+mj-lt"/>
              </a:rPr>
              <a:t>, T. </a:t>
            </a:r>
            <a:r>
              <a:rPr lang="en-US" sz="1200" i="1" dirty="0" smtClean="0">
                <a:latin typeface="+mj-lt"/>
              </a:rPr>
              <a:t>Designing for Growth</a:t>
            </a:r>
            <a:endParaRPr lang="en-US" sz="1200" i="1" dirty="0">
              <a:latin typeface="+mj-lt"/>
            </a:endParaRPr>
          </a:p>
        </p:txBody>
      </p:sp>
    </p:spTree>
    <p:extLst>
      <p:ext uri="{BB962C8B-B14F-4D97-AF65-F5344CB8AC3E}">
        <p14:creationId xmlns:p14="http://schemas.microsoft.com/office/powerpoint/2010/main" val="3029777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Design-thinking in Cancer?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541738"/>
              </p:ext>
            </p:extLst>
          </p:nvPr>
        </p:nvGraphicFramePr>
        <p:xfrm>
          <a:off x="381000" y="1600200"/>
          <a:ext cx="8763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a:spLocks noChangeArrowheads="1"/>
          </p:cNvSpPr>
          <p:nvPr/>
        </p:nvSpPr>
        <p:spPr bwMode="auto">
          <a:xfrm>
            <a:off x="101600" y="6400800"/>
            <a:ext cx="5842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t>Patel MI </a:t>
            </a:r>
            <a:r>
              <a:rPr lang="en-US" sz="1200" dirty="0" smtClean="0"/>
              <a:t>2013</a:t>
            </a:r>
            <a:r>
              <a:rPr lang="en-US" sz="1200" dirty="0"/>
              <a:t> </a:t>
            </a:r>
            <a:r>
              <a:rPr lang="en-US" sz="1200" dirty="0" smtClean="0"/>
              <a:t>Journal Oncology Practice</a:t>
            </a:r>
            <a:r>
              <a:rPr lang="en-US" sz="1200" i="1" dirty="0" smtClean="0"/>
              <a:t>. </a:t>
            </a:r>
          </a:p>
          <a:p>
            <a:pPr eaLnBrk="1" hangingPunct="1"/>
            <a:r>
              <a:rPr lang="en-US" sz="1200" dirty="0" smtClean="0"/>
              <a:t>Patel </a:t>
            </a:r>
            <a:r>
              <a:rPr lang="en-US" sz="1200" dirty="0"/>
              <a:t>MI 2013 The Process Behind the Design, </a:t>
            </a:r>
            <a:r>
              <a:rPr lang="en-US" sz="1200" i="1" dirty="0" smtClean="0"/>
              <a:t>Under Review</a:t>
            </a:r>
            <a:endParaRPr lang="en-US" sz="1200" i="1" dirty="0"/>
          </a:p>
          <a:p>
            <a:pPr eaLnBrk="1" hangingPunct="1"/>
            <a:r>
              <a:rPr lang="en-US" sz="1200" i="1" dirty="0" smtClean="0"/>
              <a:t> </a:t>
            </a:r>
            <a:endParaRPr lang="en-US" sz="1200" i="1"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2691318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Design-Thinking:  </a:t>
            </a:r>
            <a:br>
              <a:rPr lang="en-US" dirty="0" smtClean="0"/>
            </a:br>
            <a:r>
              <a:rPr lang="en-US" dirty="0" smtClean="0"/>
              <a:t>Through the Patient’s Journey</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endParaRPr lang="en-US" dirty="0">
              <a:latin typeface="Times New Roman"/>
            </a:endParaRPr>
          </a:p>
          <a:p>
            <a:endParaRPr lang="en-US" dirty="0"/>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462213"/>
            <a:ext cx="7705725" cy="1933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1127609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Design-Thinking:  </a:t>
            </a:r>
            <a:br>
              <a:rPr lang="en-US" dirty="0"/>
            </a:br>
            <a:r>
              <a:rPr lang="en-US" dirty="0"/>
              <a:t>Un-Met Needs </a:t>
            </a:r>
          </a:p>
        </p:txBody>
      </p:sp>
      <p:sp>
        <p:nvSpPr>
          <p:cNvPr id="3" name="Content Placeholder 2"/>
          <p:cNvSpPr>
            <a:spLocks noGrp="1"/>
          </p:cNvSpPr>
          <p:nvPr>
            <p:ph idx="1"/>
          </p:nvPr>
        </p:nvSpPr>
        <p:spPr>
          <a:xfrm>
            <a:off x="228600" y="1676400"/>
            <a:ext cx="8839200" cy="2971800"/>
          </a:xfrm>
          <a:solidFill>
            <a:schemeClr val="tx2"/>
          </a:solidFill>
          <a:ln>
            <a:solidFill>
              <a:schemeClr val="tx2"/>
            </a:solidFill>
          </a:ln>
        </p:spPr>
        <p:txBody>
          <a:bodyPr>
            <a:normAutofit/>
          </a:bodyPr>
          <a:lstStyle/>
          <a:p>
            <a:pPr marL="0" indent="0">
              <a:buNone/>
            </a:pPr>
            <a:r>
              <a:rPr lang="en-US" sz="2400" dirty="0" smtClean="0">
                <a:solidFill>
                  <a:schemeClr val="bg1">
                    <a:lumMod val="75000"/>
                  </a:schemeClr>
                </a:solidFill>
              </a:rPr>
              <a:t>Patient</a:t>
            </a:r>
            <a:r>
              <a:rPr lang="en-US" sz="2400" dirty="0">
                <a:solidFill>
                  <a:schemeClr val="bg1">
                    <a:lumMod val="75000"/>
                  </a:schemeClr>
                </a:solidFill>
              </a:rPr>
              <a:t> </a:t>
            </a:r>
            <a:r>
              <a:rPr lang="en-US" sz="2400" dirty="0" smtClean="0">
                <a:solidFill>
                  <a:schemeClr val="bg1">
                    <a:lumMod val="75000"/>
                  </a:schemeClr>
                </a:solidFill>
              </a:rPr>
              <a:t>	Caregiver	Provider	Staff		Payer</a:t>
            </a:r>
          </a:p>
          <a:p>
            <a:pPr marL="0" indent="0">
              <a:buNone/>
            </a:pPr>
            <a:r>
              <a:rPr lang="en-US" sz="1800" dirty="0" smtClean="0">
                <a:solidFill>
                  <a:schemeClr val="bg1"/>
                </a:solidFill>
              </a:rPr>
              <a:t>Wait times	Burn-out		Timeliness	Wait times	Claims</a:t>
            </a:r>
          </a:p>
          <a:p>
            <a:pPr marL="0" indent="0">
              <a:buNone/>
            </a:pPr>
            <a:r>
              <a:rPr lang="en-US" sz="1800" dirty="0" smtClean="0">
                <a:solidFill>
                  <a:schemeClr val="bg1"/>
                </a:solidFill>
              </a:rPr>
              <a:t>Respect		Communication	Quality care	Scheduling	Data</a:t>
            </a:r>
          </a:p>
          <a:p>
            <a:pPr marL="0" indent="0">
              <a:buNone/>
            </a:pPr>
            <a:r>
              <a:rPr lang="en-US" sz="1800" dirty="0" smtClean="0">
                <a:solidFill>
                  <a:schemeClr val="bg1"/>
                </a:solidFill>
              </a:rPr>
              <a:t>Comfort		Distractions	Administrative	Authorizations	Costs</a:t>
            </a:r>
          </a:p>
          <a:p>
            <a:pPr marL="0" indent="0">
              <a:buNone/>
            </a:pPr>
            <a:r>
              <a:rPr lang="en-US" sz="1800" dirty="0" smtClean="0">
                <a:solidFill>
                  <a:schemeClr val="bg1"/>
                </a:solidFill>
              </a:rPr>
              <a:t>Anxiety		Space 		Communication	Follow-up plans	Satisfaction</a:t>
            </a:r>
          </a:p>
          <a:p>
            <a:pPr marL="0" indent="0">
              <a:buNone/>
            </a:pPr>
            <a:r>
              <a:rPr lang="en-US" sz="1800" dirty="0" smtClean="0">
                <a:solidFill>
                  <a:schemeClr val="bg1"/>
                </a:solidFill>
              </a:rPr>
              <a:t>Goals 		Anxiety		Follow-up plans	Comfort		Scheduling</a:t>
            </a:r>
            <a:endParaRPr lang="en-US" sz="1800" dirty="0">
              <a:solidFill>
                <a:schemeClr val="bg1"/>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76732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Design-Thinking: Opportunities</a:t>
            </a:r>
            <a:endParaRPr lang="en-US" dirty="0"/>
          </a:p>
        </p:txBody>
      </p:sp>
      <p:sp>
        <p:nvSpPr>
          <p:cNvPr id="4" name="Content Placeholder 2"/>
          <p:cNvSpPr>
            <a:spLocks noGrp="1"/>
          </p:cNvSpPr>
          <p:nvPr>
            <p:ph idx="1"/>
          </p:nvPr>
        </p:nvSpPr>
        <p:spPr>
          <a:xfrm>
            <a:off x="457200" y="1600201"/>
            <a:ext cx="8229600" cy="2286000"/>
          </a:xfrm>
          <a:solidFill>
            <a:schemeClr val="tx2"/>
          </a:solidFill>
          <a:ln>
            <a:solidFill>
              <a:schemeClr val="tx2"/>
            </a:solidFill>
          </a:ln>
        </p:spPr>
        <p:txBody>
          <a:bodyPr>
            <a:normAutofit/>
          </a:bodyPr>
          <a:lstStyle/>
          <a:p>
            <a:pPr marL="0" indent="0">
              <a:buNone/>
            </a:pPr>
            <a:r>
              <a:rPr lang="en-US" sz="2400" dirty="0" smtClean="0">
                <a:solidFill>
                  <a:schemeClr val="bg1">
                    <a:lumMod val="75000"/>
                  </a:schemeClr>
                </a:solidFill>
              </a:rPr>
              <a:t>Wait Times   		Communication	Support	 </a:t>
            </a:r>
          </a:p>
          <a:p>
            <a:pPr marL="0" indent="0">
              <a:buNone/>
            </a:pPr>
            <a:r>
              <a:rPr lang="en-US" sz="1800" dirty="0" smtClean="0">
                <a:solidFill>
                  <a:schemeClr val="bg1"/>
                </a:solidFill>
              </a:rPr>
              <a:t>Inform, engage patients 	Improve workflow, 		Engage families and patient</a:t>
            </a:r>
          </a:p>
          <a:p>
            <a:pPr marL="0" indent="0">
              <a:buNone/>
            </a:pPr>
            <a:r>
              <a:rPr lang="en-US" sz="1800" dirty="0" smtClean="0">
                <a:solidFill>
                  <a:schemeClr val="bg1"/>
                </a:solidFill>
              </a:rPr>
              <a:t>and caregivers		fewer tasks, delegation, 	Websites and videos</a:t>
            </a:r>
            <a:endParaRPr lang="en-US" sz="1800" dirty="0">
              <a:solidFill>
                <a:schemeClr val="bg1"/>
              </a:solidFill>
            </a:endParaRPr>
          </a:p>
          <a:p>
            <a:pPr marL="0" indent="0">
              <a:buNone/>
            </a:pPr>
            <a:r>
              <a:rPr lang="en-US" sz="1800" dirty="0" smtClean="0">
                <a:solidFill>
                  <a:schemeClr val="bg1"/>
                </a:solidFill>
              </a:rPr>
              <a:t>Comfortable environment	“Lean” clinics 		Educational activities </a:t>
            </a:r>
          </a:p>
          <a:p>
            <a:pPr marL="0" indent="0">
              <a:buNone/>
            </a:pPr>
            <a:endParaRPr lang="en-US" sz="1800" dirty="0">
              <a:solidFill>
                <a:schemeClr val="bg1"/>
              </a:solidFill>
            </a:endParaRPr>
          </a:p>
          <a:p>
            <a:pPr marL="0" indent="0">
              <a:buNone/>
            </a:pPr>
            <a:endParaRPr lang="en-US" sz="1800" dirty="0" smtClean="0">
              <a:solidFill>
                <a:schemeClr val="bg1"/>
              </a:solidFill>
            </a:endParaRPr>
          </a:p>
          <a:p>
            <a:pPr marL="0" indent="0">
              <a:buNone/>
            </a:pPr>
            <a:endParaRPr lang="en-US" sz="1800" dirty="0" smtClean="0">
              <a:solidFill>
                <a:schemeClr val="bg1"/>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4183054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Achieving the Triple Aim in Cancer Fellow </a:t>
            </a:r>
          </a:p>
          <a:p>
            <a:pPr lvl="1"/>
            <a:r>
              <a:rPr lang="en-US" dirty="0" smtClean="0"/>
              <a:t>A3 Thinking</a:t>
            </a:r>
          </a:p>
          <a:p>
            <a:pPr marL="457200" lvl="1" indent="0">
              <a:buNone/>
            </a:pPr>
            <a:endParaRPr lang="en-US" dirty="0"/>
          </a:p>
          <a:p>
            <a:r>
              <a:rPr lang="en-US" dirty="0" smtClean="0"/>
              <a:t>Questions</a:t>
            </a:r>
          </a:p>
          <a:p>
            <a:endParaRPr lang="en-US" dirty="0" smtClean="0"/>
          </a:p>
          <a:p>
            <a:r>
              <a:rPr lang="en-US" dirty="0" smtClean="0"/>
              <a:t>Workshop</a:t>
            </a:r>
          </a:p>
          <a:p>
            <a:pPr lvl="1"/>
            <a:r>
              <a:rPr lang="en-US" dirty="0" smtClean="0"/>
              <a:t>Mock A3 Thinking Projects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251127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Design-Thinking: Opportunities</a:t>
            </a:r>
            <a:br>
              <a:rPr lang="en-US" dirty="0" smtClean="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76147766"/>
              </p:ext>
            </p:extLst>
          </p:nvPr>
        </p:nvGraphicFramePr>
        <p:xfrm>
          <a:off x="152400" y="1661160"/>
          <a:ext cx="8912523" cy="1950720"/>
        </p:xfrm>
        <a:graphic>
          <a:graphicData uri="http://schemas.openxmlformats.org/drawingml/2006/table">
            <a:tbl>
              <a:tblPr firstRow="1" bandRow="1">
                <a:tableStyleId>{5C22544A-7EE6-4342-B048-85BDC9FD1C3A}</a:tableStyleId>
              </a:tblPr>
              <a:tblGrid>
                <a:gridCol w="2133600"/>
                <a:gridCol w="2286000"/>
                <a:gridCol w="2514600"/>
                <a:gridCol w="1978323"/>
              </a:tblGrid>
              <a:tr h="370840">
                <a:tc>
                  <a:txBody>
                    <a:bodyPr/>
                    <a:lstStyle/>
                    <a:p>
                      <a:r>
                        <a:rPr lang="en-US" sz="2000" dirty="0" smtClean="0">
                          <a:solidFill>
                            <a:schemeClr val="bg1">
                              <a:lumMod val="75000"/>
                            </a:schemeClr>
                          </a:solidFill>
                        </a:rPr>
                        <a:t>↑ </a:t>
                      </a:r>
                      <a:r>
                        <a:rPr lang="en-US" dirty="0" smtClean="0">
                          <a:solidFill>
                            <a:schemeClr val="bg1">
                              <a:lumMod val="75000"/>
                            </a:schemeClr>
                          </a:solidFill>
                        </a:rPr>
                        <a:t>Underused</a:t>
                      </a:r>
                      <a:r>
                        <a:rPr lang="en-US" baseline="0" dirty="0" smtClean="0">
                          <a:solidFill>
                            <a:schemeClr val="bg1">
                              <a:lumMod val="75000"/>
                            </a:schemeClr>
                          </a:solidFill>
                        </a:rPr>
                        <a:t>, preventive services</a:t>
                      </a:r>
                      <a:endParaRPr lang="en-US" dirty="0">
                        <a:solidFill>
                          <a:schemeClr val="bg1">
                            <a:lumMod val="75000"/>
                          </a:schemeClr>
                        </a:solidFill>
                      </a:endParaRPr>
                    </a:p>
                  </a:txBody>
                  <a:tcPr>
                    <a:solidFill>
                      <a:schemeClr val="tx2"/>
                    </a:solidFill>
                  </a:tcPr>
                </a:tc>
                <a:tc>
                  <a:txBody>
                    <a:bodyPr/>
                    <a:lstStyle/>
                    <a:p>
                      <a:r>
                        <a:rPr lang="en-US" sz="1800" dirty="0" smtClean="0">
                          <a:solidFill>
                            <a:schemeClr val="bg1">
                              <a:lumMod val="75000"/>
                            </a:schemeClr>
                          </a:solidFill>
                        </a:rPr>
                        <a:t>↓ </a:t>
                      </a:r>
                      <a:r>
                        <a:rPr lang="en-US" dirty="0" smtClean="0">
                          <a:solidFill>
                            <a:schemeClr val="bg1">
                              <a:lumMod val="75000"/>
                            </a:schemeClr>
                          </a:solidFill>
                        </a:rPr>
                        <a:t>Low</a:t>
                      </a:r>
                      <a:r>
                        <a:rPr lang="en-US" baseline="0" dirty="0" smtClean="0">
                          <a:solidFill>
                            <a:schemeClr val="bg1">
                              <a:lumMod val="75000"/>
                            </a:schemeClr>
                          </a:solidFill>
                        </a:rPr>
                        <a:t> Value,</a:t>
                      </a:r>
                    </a:p>
                    <a:p>
                      <a:r>
                        <a:rPr lang="en-US" baseline="0" dirty="0" smtClean="0">
                          <a:solidFill>
                            <a:schemeClr val="bg1">
                              <a:lumMod val="75000"/>
                            </a:schemeClr>
                          </a:solidFill>
                        </a:rPr>
                        <a:t>Unwanted Services</a:t>
                      </a:r>
                      <a:endParaRPr lang="en-US" dirty="0">
                        <a:solidFill>
                          <a:schemeClr val="bg1">
                            <a:lumMod val="75000"/>
                          </a:schemeClr>
                        </a:solidFill>
                      </a:endParaRPr>
                    </a:p>
                  </a:txBody>
                  <a:tcPr>
                    <a:solidFill>
                      <a:schemeClr val="tx2"/>
                    </a:solidFill>
                  </a:tcPr>
                </a:tc>
                <a:tc>
                  <a:txBody>
                    <a:bodyPr/>
                    <a:lstStyle/>
                    <a:p>
                      <a:r>
                        <a:rPr lang="en-US" sz="1800" dirty="0" smtClean="0">
                          <a:solidFill>
                            <a:schemeClr val="bg1">
                              <a:lumMod val="75000"/>
                            </a:schemeClr>
                          </a:solidFill>
                        </a:rPr>
                        <a:t>↓ </a:t>
                      </a:r>
                      <a:r>
                        <a:rPr lang="en-US" dirty="0" smtClean="0">
                          <a:solidFill>
                            <a:schemeClr val="bg1">
                              <a:lumMod val="75000"/>
                            </a:schemeClr>
                          </a:solidFill>
                        </a:rPr>
                        <a:t>Inefficient production </a:t>
                      </a:r>
                    </a:p>
                    <a:p>
                      <a:endParaRPr lang="en-US" dirty="0"/>
                    </a:p>
                  </a:txBody>
                  <a:tcPr>
                    <a:solidFill>
                      <a:schemeClr val="tx2"/>
                    </a:solidFill>
                  </a:tcPr>
                </a:tc>
                <a:tc>
                  <a:txBody>
                    <a:bodyPr/>
                    <a:lstStyle/>
                    <a:p>
                      <a:r>
                        <a:rPr lang="en-US" sz="1800" dirty="0" smtClean="0">
                          <a:solidFill>
                            <a:schemeClr val="bg1">
                              <a:lumMod val="75000"/>
                            </a:schemeClr>
                          </a:solidFill>
                        </a:rPr>
                        <a:t>↓ </a:t>
                      </a:r>
                      <a:r>
                        <a:rPr lang="en-US" dirty="0" smtClean="0">
                          <a:solidFill>
                            <a:schemeClr val="bg1">
                              <a:lumMod val="75000"/>
                            </a:schemeClr>
                          </a:solidFill>
                        </a:rPr>
                        <a:t>Noncompetitive</a:t>
                      </a:r>
                      <a:r>
                        <a:rPr lang="en-US" baseline="0" dirty="0" smtClean="0">
                          <a:solidFill>
                            <a:schemeClr val="bg1">
                              <a:lumMod val="75000"/>
                            </a:schemeClr>
                          </a:solidFill>
                        </a:rPr>
                        <a:t> prices </a:t>
                      </a:r>
                      <a:endParaRPr lang="en-US" dirty="0">
                        <a:solidFill>
                          <a:schemeClr val="bg1">
                            <a:lumMod val="75000"/>
                          </a:schemeClr>
                        </a:solidFill>
                      </a:endParaRPr>
                    </a:p>
                  </a:txBody>
                  <a:tcPr>
                    <a:solidFill>
                      <a:schemeClr val="tx2"/>
                    </a:solidFill>
                  </a:tcPr>
                </a:tc>
              </a:tr>
              <a:tr h="370840">
                <a:tc>
                  <a:txBody>
                    <a:bodyPr/>
                    <a:lstStyle/>
                    <a:p>
                      <a:r>
                        <a:rPr lang="en-US" dirty="0" smtClean="0">
                          <a:solidFill>
                            <a:schemeClr val="bg1"/>
                          </a:solidFill>
                        </a:rPr>
                        <a:t>Inform, engage patients,</a:t>
                      </a:r>
                      <a:r>
                        <a:rPr lang="en-US" baseline="0" dirty="0" smtClean="0">
                          <a:solidFill>
                            <a:schemeClr val="bg1"/>
                          </a:solidFill>
                        </a:rPr>
                        <a:t> caregivers</a:t>
                      </a:r>
                      <a:endParaRPr lang="en-US" dirty="0">
                        <a:solidFill>
                          <a:schemeClr val="bg1"/>
                        </a:solidFill>
                      </a:endParaRPr>
                    </a:p>
                  </a:txBody>
                  <a:tcPr>
                    <a:solidFill>
                      <a:schemeClr val="tx2"/>
                    </a:solidFill>
                  </a:tcPr>
                </a:tc>
                <a:tc>
                  <a:txBody>
                    <a:bodyPr/>
                    <a:lstStyle/>
                    <a:p>
                      <a:r>
                        <a:rPr lang="en-US" dirty="0" smtClean="0">
                          <a:solidFill>
                            <a:schemeClr val="bg1"/>
                          </a:solidFill>
                        </a:rPr>
                        <a:t>Engage providers,</a:t>
                      </a:r>
                      <a:r>
                        <a:rPr lang="en-US" baseline="0" dirty="0" smtClean="0">
                          <a:solidFill>
                            <a:schemeClr val="bg1"/>
                          </a:solidFill>
                        </a:rPr>
                        <a:t> patients, caregivers</a:t>
                      </a:r>
                      <a:endParaRPr lang="en-US" dirty="0">
                        <a:solidFill>
                          <a:schemeClr val="bg1"/>
                        </a:solidFill>
                      </a:endParaRPr>
                    </a:p>
                  </a:txBody>
                  <a:tcPr>
                    <a:solidFill>
                      <a:schemeClr val="tx2"/>
                    </a:solidFill>
                  </a:tcPr>
                </a:tc>
                <a:tc>
                  <a:txBody>
                    <a:bodyPr/>
                    <a:lstStyle/>
                    <a:p>
                      <a:r>
                        <a:rPr lang="en-US" dirty="0" smtClean="0">
                          <a:solidFill>
                            <a:schemeClr val="bg1"/>
                          </a:solidFill>
                        </a:rPr>
                        <a:t>Improve</a:t>
                      </a:r>
                      <a:r>
                        <a:rPr lang="en-US" baseline="0" dirty="0" smtClean="0">
                          <a:solidFill>
                            <a:schemeClr val="bg1"/>
                          </a:solidFill>
                        </a:rPr>
                        <a:t> workflow, fewer tasks, delegation</a:t>
                      </a:r>
                      <a:endParaRPr lang="en-US" dirty="0">
                        <a:solidFill>
                          <a:schemeClr val="bg1"/>
                        </a:solidFill>
                      </a:endParaRPr>
                    </a:p>
                  </a:txBody>
                  <a:tcPr>
                    <a:solidFill>
                      <a:schemeClr val="tx2"/>
                    </a:solidFill>
                  </a:tcPr>
                </a:tc>
                <a:tc>
                  <a:txBody>
                    <a:bodyPr/>
                    <a:lstStyle/>
                    <a:p>
                      <a:r>
                        <a:rPr lang="en-US" dirty="0" smtClean="0">
                          <a:solidFill>
                            <a:schemeClr val="bg1"/>
                          </a:solidFill>
                        </a:rPr>
                        <a:t>Competition,</a:t>
                      </a:r>
                      <a:r>
                        <a:rPr lang="en-US" baseline="0" dirty="0" smtClean="0">
                          <a:solidFill>
                            <a:schemeClr val="bg1"/>
                          </a:solidFill>
                        </a:rPr>
                        <a:t> Innovation</a:t>
                      </a:r>
                      <a:endParaRPr lang="en-US" dirty="0">
                        <a:solidFill>
                          <a:schemeClr val="bg1"/>
                        </a:solidFill>
                      </a:endParaRPr>
                    </a:p>
                  </a:txBody>
                  <a:tcPr>
                    <a:solidFill>
                      <a:schemeClr val="tx2"/>
                    </a:solidFill>
                  </a:tcPr>
                </a:tc>
              </a:tr>
              <a:tr h="370840">
                <a:tc>
                  <a:txBody>
                    <a:bodyPr/>
                    <a:lstStyle/>
                    <a:p>
                      <a:r>
                        <a:rPr lang="en-US" dirty="0" smtClean="0">
                          <a:solidFill>
                            <a:schemeClr val="bg1"/>
                          </a:solidFill>
                        </a:rPr>
                        <a:t>Comfortable</a:t>
                      </a:r>
                      <a:r>
                        <a:rPr lang="en-US" baseline="0" dirty="0" smtClean="0">
                          <a:solidFill>
                            <a:schemeClr val="bg1"/>
                          </a:solidFill>
                        </a:rPr>
                        <a:t> environment </a:t>
                      </a:r>
                      <a:endParaRPr lang="en-US" dirty="0">
                        <a:solidFill>
                          <a:schemeClr val="bg1"/>
                        </a:solidFill>
                      </a:endParaRPr>
                    </a:p>
                  </a:txBody>
                  <a:tcPr>
                    <a:solidFill>
                      <a:schemeClr val="tx2"/>
                    </a:solidFill>
                  </a:tcPr>
                </a:tc>
                <a:tc>
                  <a:txBody>
                    <a:bodyPr/>
                    <a:lstStyle/>
                    <a:p>
                      <a:r>
                        <a:rPr lang="en-US" dirty="0" smtClean="0">
                          <a:solidFill>
                            <a:schemeClr val="bg1"/>
                          </a:solidFill>
                        </a:rPr>
                        <a:t>Financial</a:t>
                      </a:r>
                      <a:r>
                        <a:rPr lang="en-US" baseline="0" dirty="0" smtClean="0">
                          <a:solidFill>
                            <a:schemeClr val="bg1"/>
                          </a:solidFill>
                        </a:rPr>
                        <a:t> incentives </a:t>
                      </a:r>
                      <a:endParaRPr lang="en-US" dirty="0">
                        <a:solidFill>
                          <a:schemeClr val="bg1"/>
                        </a:solidFill>
                      </a:endParaRPr>
                    </a:p>
                  </a:txBody>
                  <a:tcPr>
                    <a:solidFill>
                      <a:schemeClr val="tx2"/>
                    </a:solidFill>
                  </a:tcPr>
                </a:tc>
                <a:tc>
                  <a:txBody>
                    <a:bodyPr/>
                    <a:lstStyle/>
                    <a:p>
                      <a:r>
                        <a:rPr lang="en-US" dirty="0" smtClean="0">
                          <a:solidFill>
                            <a:schemeClr val="bg1"/>
                          </a:solidFill>
                        </a:rPr>
                        <a:t>“Lean” clinics </a:t>
                      </a:r>
                      <a:endParaRPr lang="en-US" dirty="0">
                        <a:solidFill>
                          <a:schemeClr val="bg1"/>
                        </a:solidFill>
                      </a:endParaRPr>
                    </a:p>
                  </a:txBody>
                  <a:tcPr>
                    <a:solidFill>
                      <a:schemeClr val="tx2"/>
                    </a:solidFill>
                  </a:tcPr>
                </a:tc>
                <a:tc>
                  <a:txBody>
                    <a:bodyPr/>
                    <a:lstStyle/>
                    <a:p>
                      <a:r>
                        <a:rPr lang="en-US" dirty="0" smtClean="0">
                          <a:solidFill>
                            <a:schemeClr val="bg1"/>
                          </a:solidFill>
                        </a:rPr>
                        <a:t>Partners</a:t>
                      </a:r>
                      <a:r>
                        <a:rPr lang="en-US" baseline="0" dirty="0" smtClean="0">
                          <a:solidFill>
                            <a:schemeClr val="bg1"/>
                          </a:solidFill>
                        </a:rPr>
                        <a:t> </a:t>
                      </a:r>
                      <a:endParaRPr lang="en-US" dirty="0">
                        <a:solidFill>
                          <a:schemeClr val="bg1"/>
                        </a:solidFill>
                      </a:endParaRPr>
                    </a:p>
                  </a:txBody>
                  <a:tcPr>
                    <a:solidFill>
                      <a:schemeClr val="tx2"/>
                    </a:solidFill>
                  </a:tcPr>
                </a:tc>
              </a:tr>
            </a:tbl>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166661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Design-Thinking Analysis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77141837"/>
              </p:ext>
            </p:extLst>
          </p:nvPr>
        </p:nvGraphicFramePr>
        <p:xfrm>
          <a:off x="148938" y="1676400"/>
          <a:ext cx="8995062" cy="4148666"/>
        </p:xfrm>
        <a:graphic>
          <a:graphicData uri="http://schemas.openxmlformats.org/presentationml/2006/ole">
            <mc:AlternateContent xmlns:mc="http://schemas.openxmlformats.org/markup-compatibility/2006">
              <mc:Choice xmlns:v="urn:schemas-microsoft-com:vml" Requires="v">
                <p:oleObj spid="_x0000_s2096" name="Document" r:id="rId5" imgW="6057900" imgH="2794000" progId="Word.Document.12">
                  <p:embed/>
                </p:oleObj>
              </mc:Choice>
              <mc:Fallback>
                <p:oleObj name="Document" r:id="rId5" imgW="6057900" imgH="2794000" progId="Word.Document.12">
                  <p:embed/>
                  <p:pic>
                    <p:nvPicPr>
                      <p:cNvPr id="0" name=""/>
                      <p:cNvPicPr/>
                      <p:nvPr/>
                    </p:nvPicPr>
                    <p:blipFill>
                      <a:blip r:embed="rId6"/>
                      <a:stretch>
                        <a:fillRect/>
                      </a:stretch>
                    </p:blipFill>
                    <p:spPr>
                      <a:xfrm>
                        <a:off x="148938" y="1676400"/>
                        <a:ext cx="8995062" cy="4148666"/>
                      </a:xfrm>
                      <a:prstGeom prst="rect">
                        <a:avLst/>
                      </a:prstGeom>
                    </p:spPr>
                  </p:pic>
                </p:oleObj>
              </mc:Fallback>
            </mc:AlternateContent>
          </a:graphicData>
        </a:graphic>
      </p:graphicFrame>
      <p:sp>
        <p:nvSpPr>
          <p:cNvPr id="5" name="Rectangle 4"/>
          <p:cNvSpPr/>
          <p:nvPr/>
        </p:nvSpPr>
        <p:spPr>
          <a:xfrm>
            <a:off x="0" y="6581001"/>
            <a:ext cx="5163604" cy="276999"/>
          </a:xfrm>
          <a:prstGeom prst="rect">
            <a:avLst/>
          </a:prstGeom>
        </p:spPr>
        <p:txBody>
          <a:bodyPr wrap="square">
            <a:spAutoFit/>
          </a:bodyPr>
          <a:lstStyle/>
          <a:p>
            <a:pPr eaLnBrk="1" hangingPunct="1"/>
            <a:r>
              <a:rPr lang="en-US" sz="1200" dirty="0"/>
              <a:t>Patel MI 2013 The Process Behind the Design, </a:t>
            </a:r>
            <a:r>
              <a:rPr lang="en-US" sz="1200" i="1" dirty="0"/>
              <a:t>Under Review</a:t>
            </a:r>
          </a:p>
        </p:txBody>
      </p:sp>
    </p:spTree>
    <p:extLst>
      <p:ext uri="{BB962C8B-B14F-4D97-AF65-F5344CB8AC3E}">
        <p14:creationId xmlns:p14="http://schemas.microsoft.com/office/powerpoint/2010/main" val="701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Design-Thinking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38831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81001"/>
            <a:ext cx="5163604" cy="276999"/>
          </a:xfrm>
          <a:prstGeom prst="rect">
            <a:avLst/>
          </a:prstGeom>
        </p:spPr>
        <p:txBody>
          <a:bodyPr wrap="square">
            <a:spAutoFit/>
          </a:bodyPr>
          <a:lstStyle/>
          <a:p>
            <a:pPr eaLnBrk="1" hangingPunct="1"/>
            <a:r>
              <a:rPr lang="en-US" sz="1200" dirty="0"/>
              <a:t>Patel MI 2013 The Process Behind the Design, </a:t>
            </a:r>
            <a:r>
              <a:rPr lang="en-US" sz="1200" i="1" dirty="0"/>
              <a:t>Under Review</a:t>
            </a:r>
          </a:p>
        </p:txBody>
      </p:sp>
    </p:spTree>
    <p:extLst>
      <p:ext uri="{BB962C8B-B14F-4D97-AF65-F5344CB8AC3E}">
        <p14:creationId xmlns:p14="http://schemas.microsoft.com/office/powerpoint/2010/main" val="2518965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7"/>
          <p:cNvSpPr>
            <a:spLocks noGrp="1"/>
          </p:cNvSpPr>
          <p:nvPr>
            <p:ph type="title"/>
          </p:nvPr>
        </p:nvSpPr>
        <p:spPr/>
        <p:txBody>
          <a:bodyPr/>
          <a:lstStyle/>
          <a:p>
            <a:pPr eaLnBrk="1" hangingPunct="1"/>
            <a:r>
              <a:rPr lang="en-US" dirty="0" smtClean="0">
                <a:latin typeface="Calibri" charset="0"/>
              </a:rPr>
              <a:t>Team-Based Brainstorm</a:t>
            </a:r>
            <a:endParaRPr lang="en-US" dirty="0">
              <a:latin typeface="Calibri" charset="0"/>
            </a:endParaRPr>
          </a:p>
        </p:txBody>
      </p:sp>
      <p:pic>
        <p:nvPicPr>
          <p:cNvPr id="20482" name="Picture 30" descr="Photo on 11-30-11 at 1.01 PM.jpg"/>
          <p:cNvPicPr>
            <a:picLocks noChangeAspect="1"/>
          </p:cNvPicPr>
          <p:nvPr/>
        </p:nvPicPr>
        <p:blipFill>
          <a:blip r:embed="rId3">
            <a:extLst>
              <a:ext uri="{28A0092B-C50C-407E-A947-70E740481C1C}">
                <a14:useLocalDpi xmlns:a14="http://schemas.microsoft.com/office/drawing/2010/main" val="0"/>
              </a:ext>
            </a:extLst>
          </a:blip>
          <a:srcRect l="11694"/>
          <a:stretch>
            <a:fillRect/>
          </a:stretch>
        </p:blipFill>
        <p:spPr bwMode="auto">
          <a:xfrm>
            <a:off x="1112838" y="1317625"/>
            <a:ext cx="6891337" cy="520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533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CERC Design Product: </a:t>
            </a:r>
            <a:br>
              <a:rPr lang="en-US" dirty="0" smtClean="0"/>
            </a:br>
            <a:r>
              <a:rPr lang="en-US" dirty="0" smtClean="0"/>
              <a:t>Advanced Cancer Care </a:t>
            </a:r>
            <a:endParaRPr lang="en-US" dirty="0"/>
          </a:p>
        </p:txBody>
      </p:sp>
      <p:sp>
        <p:nvSpPr>
          <p:cNvPr id="3" name="Content Placeholder 2"/>
          <p:cNvSpPr>
            <a:spLocks noGrp="1"/>
          </p:cNvSpPr>
          <p:nvPr>
            <p:ph idx="1"/>
          </p:nvPr>
        </p:nvSpPr>
        <p:spPr/>
        <p:txBody>
          <a:bodyPr>
            <a:normAutofit lnSpcReduction="10000"/>
          </a:bodyPr>
          <a:lstStyle/>
          <a:p>
            <a:pPr marL="465138" indent="-465138"/>
            <a:r>
              <a:rPr lang="en-US" sz="2800" u="sng" dirty="0"/>
              <a:t>R</a:t>
            </a:r>
            <a:r>
              <a:rPr lang="en-US" sz="2800" dirty="0"/>
              <a:t>espect patient and family goals </a:t>
            </a:r>
            <a:endParaRPr lang="en-US" sz="2800" dirty="0" smtClean="0"/>
          </a:p>
          <a:p>
            <a:pPr marL="865188" lvl="1" indent="-465138"/>
            <a:r>
              <a:rPr lang="en-US" sz="2400" dirty="0" smtClean="0"/>
              <a:t>1</a:t>
            </a:r>
            <a:r>
              <a:rPr lang="en-US" sz="2400" dirty="0"/>
              <a:t>:1 Care </a:t>
            </a:r>
            <a:r>
              <a:rPr lang="en-US" sz="2400" dirty="0" smtClean="0"/>
              <a:t>Guides</a:t>
            </a:r>
            <a:endParaRPr lang="en-US" sz="2400" dirty="0"/>
          </a:p>
          <a:p>
            <a:pPr marL="465138" indent="-465138"/>
            <a:endParaRPr lang="en-US" sz="2800" u="sng" dirty="0"/>
          </a:p>
          <a:p>
            <a:pPr marL="465138" indent="-465138"/>
            <a:r>
              <a:rPr lang="en-US" sz="2800" dirty="0"/>
              <a:t>I</a:t>
            </a:r>
            <a:r>
              <a:rPr lang="en-US" sz="2800" dirty="0" smtClean="0"/>
              <a:t>mmediately </a:t>
            </a:r>
            <a:r>
              <a:rPr lang="en-US" sz="2800" dirty="0"/>
              <a:t>relieve </a:t>
            </a:r>
            <a:r>
              <a:rPr lang="en-US" sz="2800" dirty="0" smtClean="0"/>
              <a:t>symptoms</a:t>
            </a:r>
          </a:p>
          <a:p>
            <a:pPr marL="865188" lvl="1" indent="-465138"/>
            <a:r>
              <a:rPr lang="en-US" sz="2400" dirty="0" smtClean="0"/>
              <a:t>Protocol</a:t>
            </a:r>
            <a:r>
              <a:rPr lang="en-US" sz="2400" dirty="0"/>
              <a:t>-driven symptom control </a:t>
            </a:r>
            <a:endParaRPr lang="en-US" sz="2400" dirty="0" smtClean="0"/>
          </a:p>
          <a:p>
            <a:pPr marL="400050" lvl="1" indent="0">
              <a:buNone/>
            </a:pPr>
            <a:endParaRPr lang="en-US" sz="2400" dirty="0"/>
          </a:p>
          <a:p>
            <a:pPr marL="465138" indent="-465138"/>
            <a:r>
              <a:rPr lang="en-US" sz="2800" u="sng" dirty="0"/>
              <a:t>O</a:t>
            </a:r>
            <a:r>
              <a:rPr lang="en-US" sz="2800" dirty="0"/>
              <a:t>ptimize care at and near home </a:t>
            </a:r>
          </a:p>
          <a:p>
            <a:pPr marL="865188" lvl="1" indent="-465138"/>
            <a:r>
              <a:rPr lang="en-US" sz="2400" dirty="0">
                <a:sym typeface="Gill Sans" pitchFamily="1" charset="0"/>
              </a:rPr>
              <a:t>Appointments, chemotherapy closer to </a:t>
            </a:r>
            <a:r>
              <a:rPr lang="en-US" sz="2400" dirty="0" smtClean="0">
                <a:sym typeface="Gill Sans" pitchFamily="1" charset="0"/>
              </a:rPr>
              <a:t>home</a:t>
            </a:r>
          </a:p>
          <a:p>
            <a:pPr marL="865188" lvl="1" indent="-465138"/>
            <a:endParaRPr lang="en-US" sz="2400" dirty="0">
              <a:sym typeface="Gill Sans" pitchFamily="1" charset="0"/>
            </a:endParaRPr>
          </a:p>
          <a:p>
            <a:pPr marL="465138" lvl="1" indent="-465138">
              <a:buFont typeface="Arial" pitchFamily="34" charset="0"/>
              <a:buChar char="•"/>
            </a:pPr>
            <a:r>
              <a:rPr lang="en-US" sz="2400" b="1" i="1" dirty="0" smtClean="0">
                <a:sym typeface="Gill Sans" pitchFamily="1" charset="0"/>
              </a:rPr>
              <a:t>~</a:t>
            </a:r>
            <a:r>
              <a:rPr lang="en-US" b="1" dirty="0"/>
              <a:t>30% Net Reduction in Annual US Spending </a:t>
            </a:r>
            <a:endParaRPr lang="en-US" sz="2800" u="sng" dirty="0" smtClean="0"/>
          </a:p>
        </p:txBody>
      </p:sp>
      <p:sp>
        <p:nvSpPr>
          <p:cNvPr id="4" name="TextBox 3"/>
          <p:cNvSpPr txBox="1"/>
          <p:nvPr/>
        </p:nvSpPr>
        <p:spPr>
          <a:xfrm>
            <a:off x="76200" y="6553200"/>
            <a:ext cx="7467600" cy="276999"/>
          </a:xfrm>
          <a:prstGeom prst="rect">
            <a:avLst/>
          </a:prstGeom>
          <a:noFill/>
        </p:spPr>
        <p:txBody>
          <a:bodyPr wrap="square" rtlCol="0">
            <a:spAutoFit/>
          </a:bodyPr>
          <a:lstStyle/>
          <a:p>
            <a:pPr eaLnBrk="1" hangingPunct="1"/>
            <a:r>
              <a:rPr lang="en-US" sz="1200" dirty="0"/>
              <a:t>Patel MI </a:t>
            </a:r>
            <a:r>
              <a:rPr lang="en-US" sz="1200" dirty="0" smtClean="0"/>
              <a:t>2013 Bending the Spending Trend in Advanced Cancer, </a:t>
            </a:r>
            <a:r>
              <a:rPr lang="en-US" sz="1200" i="1" dirty="0" smtClean="0"/>
              <a:t>Under review  </a:t>
            </a:r>
            <a:endParaRPr lang="en-US" sz="1200" i="1"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400800" y="5962389"/>
            <a:ext cx="2514600" cy="895611"/>
          </a:xfrm>
          <a:prstGeom prst="rect">
            <a:avLst/>
          </a:prstGeom>
        </p:spPr>
      </p:pic>
    </p:spTree>
    <p:extLst>
      <p:ext uri="{BB962C8B-B14F-4D97-AF65-F5344CB8AC3E}">
        <p14:creationId xmlns:p14="http://schemas.microsoft.com/office/powerpoint/2010/main" val="32901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533481800"/>
              </p:ext>
            </p:extLst>
          </p:nvPr>
        </p:nvGraphicFramePr>
        <p:xfrm>
          <a:off x="292652" y="519043"/>
          <a:ext cx="8558696" cy="5819913"/>
        </p:xfrm>
        <a:graphic>
          <a:graphicData uri="http://schemas.openxmlformats.org/drawingml/2006/chart">
            <c:chart xmlns:c="http://schemas.openxmlformats.org/drawingml/2006/chart" xmlns:r="http://schemas.openxmlformats.org/officeDocument/2006/relationships" r:id="rId3"/>
          </a:graphicData>
        </a:graphic>
      </p:graphicFrame>
      <p:pic>
        <p:nvPicPr>
          <p:cNvPr id="3481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572250"/>
            <a:ext cx="1417638"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51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2"/>
          <p:cNvSpPr>
            <a:spLocks noGrp="1"/>
          </p:cNvSpPr>
          <p:nvPr>
            <p:ph type="sldNum" sz="quarter" idx="4294967295"/>
          </p:nvPr>
        </p:nvSpPr>
        <p:spPr>
          <a:xfrm>
            <a:off x="8807451" y="6591300"/>
            <a:ext cx="155575" cy="152400"/>
          </a:xfrm>
          <a:prstGeom prst="rect">
            <a:avLst/>
          </a:prstGeom>
        </p:spPr>
        <p:txBody>
          <a:bodyPr lIns="91430" tIns="45716" rIns="91430" bIns="45716"/>
          <a:lstStyle/>
          <a:p>
            <a:endParaRPr lang="en-US" dirty="0"/>
          </a:p>
        </p:txBody>
      </p:sp>
      <p:sp>
        <p:nvSpPr>
          <p:cNvPr id="2934788" name="McK 5. Source"/>
          <p:cNvSpPr>
            <a:spLocks noChangeArrowheads="1"/>
          </p:cNvSpPr>
          <p:nvPr>
            <p:custDataLst>
              <p:tags r:id="rId1"/>
            </p:custDataLst>
          </p:nvPr>
        </p:nvSpPr>
        <p:spPr bwMode="gray">
          <a:xfrm>
            <a:off x="156481" y="6487235"/>
            <a:ext cx="70358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912717">
              <a:tabLst>
                <a:tab pos="625409" algn="l"/>
              </a:tabLst>
            </a:pPr>
            <a:r>
              <a:rPr lang="en-US" altLang="zh-CN" sz="1000" dirty="0" smtClean="0">
                <a:solidFill>
                  <a:srgbClr val="000000"/>
                </a:solidFill>
                <a:ea typeface="SimSun" pitchFamily="2" charset="-122"/>
                <a:cs typeface="Arial" charset="0"/>
              </a:rPr>
              <a:t>1 Based on IHI’s Model for Improvement</a:t>
            </a:r>
          </a:p>
          <a:p>
            <a:pPr defTabSz="912717">
              <a:tabLst>
                <a:tab pos="625409" algn="l"/>
              </a:tabLst>
            </a:pPr>
            <a:r>
              <a:rPr lang="en-US" altLang="zh-CN" sz="1000" dirty="0" smtClean="0">
                <a:solidFill>
                  <a:srgbClr val="000000"/>
                </a:solidFill>
                <a:ea typeface="SimSun" pitchFamily="2" charset="-122"/>
                <a:cs typeface="Arial" charset="0"/>
              </a:rPr>
              <a:t>2 </a:t>
            </a:r>
            <a:r>
              <a:rPr lang="en-US" altLang="zh-CN" sz="1000" dirty="0">
                <a:solidFill>
                  <a:srgbClr val="000000"/>
                </a:solidFill>
                <a:ea typeface="SimSun" pitchFamily="2" charset="-122"/>
                <a:cs typeface="Arial" charset="0"/>
              </a:rPr>
              <a:t>Includes trial design, measures at baseline and project end, statistical techniques used, and roles of IO and CERC</a:t>
            </a:r>
            <a:r>
              <a:rPr lang="en-US" altLang="zh-CN" sz="1000" dirty="0" smtClean="0">
                <a:solidFill>
                  <a:srgbClr val="000000"/>
                </a:solidFill>
                <a:ea typeface="SimSun" pitchFamily="2" charset="-122"/>
                <a:cs typeface="Arial" charset="0"/>
              </a:rPr>
              <a:t>.</a:t>
            </a:r>
            <a:endParaRPr lang="en-US" altLang="zh-CN" sz="1000" dirty="0">
              <a:solidFill>
                <a:srgbClr val="000000"/>
              </a:solidFill>
              <a:ea typeface="SimSun" pitchFamily="2" charset="-122"/>
              <a:cs typeface="Arial" charset="0"/>
            </a:endParaRPr>
          </a:p>
        </p:txBody>
      </p:sp>
      <p:sp>
        <p:nvSpPr>
          <p:cNvPr id="2934789" name="AutoShape 5"/>
          <p:cNvSpPr>
            <a:spLocks noGrp="1" noChangeArrowheads="1"/>
          </p:cNvSpPr>
          <p:nvPr>
            <p:ph type="body" idx="4294967295"/>
            <p:custDataLst>
              <p:tags r:id="rId2"/>
            </p:custDataLst>
          </p:nvPr>
        </p:nvSpPr>
        <p:spPr bwMode="auto">
          <a:xfrm>
            <a:off x="106363" y="5044269"/>
            <a:ext cx="1185862" cy="1133374"/>
          </a:xfrm>
          <a:prstGeom prst="roundRect">
            <a:avLst>
              <a:gd name="adj" fmla="val 7273"/>
            </a:avLst>
          </a:prstGeom>
          <a:solidFill>
            <a:schemeClr val="accent5"/>
          </a:solidFill>
          <a:ln/>
          <a:extLst/>
        </p:spPr>
        <p:txBody>
          <a:bodyPr lIns="71994" tIns="71994" rIns="71994" bIns="71994" anchor="ctr">
            <a:normAutofit/>
          </a:bodyPr>
          <a:lstStyle/>
          <a:p>
            <a:pPr marL="0" indent="0">
              <a:buClr>
                <a:schemeClr val="bg2"/>
              </a:buClr>
              <a:buNone/>
            </a:pPr>
            <a:r>
              <a:rPr lang="en-US" sz="1400" b="1" dirty="0" smtClean="0">
                <a:solidFill>
                  <a:schemeClr val="bg1"/>
                </a:solidFill>
              </a:rPr>
              <a:t>Deliverables</a:t>
            </a:r>
            <a:endParaRPr lang="en-US" sz="1400" b="1" dirty="0">
              <a:solidFill>
                <a:schemeClr val="bg1"/>
              </a:solidFill>
            </a:endParaRPr>
          </a:p>
        </p:txBody>
      </p:sp>
      <p:sp>
        <p:nvSpPr>
          <p:cNvPr id="2934790" name="AutoShape 6"/>
          <p:cNvSpPr>
            <a:spLocks noGrp="1" noChangeArrowheads="1"/>
          </p:cNvSpPr>
          <p:nvPr>
            <p:ph type="body" idx="4294967295"/>
            <p:custDataLst>
              <p:tags r:id="rId3"/>
            </p:custDataLst>
          </p:nvPr>
        </p:nvSpPr>
        <p:spPr bwMode="auto">
          <a:xfrm>
            <a:off x="106363" y="990959"/>
            <a:ext cx="1185862" cy="230897"/>
          </a:xfrm>
          <a:prstGeom prst="roundRect">
            <a:avLst>
              <a:gd name="adj" fmla="val 7273"/>
            </a:avLst>
          </a:prstGeom>
          <a:solidFill>
            <a:schemeClr val="accent3"/>
          </a:solidFill>
          <a:ln/>
          <a:extLst/>
        </p:spPr>
        <p:txBody>
          <a:bodyPr lIns="71994" tIns="71994" rIns="71994" bIns="71994" anchor="ctr">
            <a:noAutofit/>
          </a:bodyPr>
          <a:lstStyle/>
          <a:p>
            <a:pPr marL="0" indent="0">
              <a:buClr>
                <a:schemeClr val="bg2"/>
              </a:buClr>
              <a:buNone/>
            </a:pPr>
            <a:r>
              <a:rPr lang="en-US" sz="1400" b="1" dirty="0" smtClean="0">
                <a:solidFill>
                  <a:schemeClr val="bg1"/>
                </a:solidFill>
              </a:rPr>
              <a:t>CERC</a:t>
            </a:r>
            <a:endParaRPr lang="en-US" sz="1400" dirty="0">
              <a:solidFill>
                <a:schemeClr val="bg1"/>
              </a:solidFill>
            </a:endParaRPr>
          </a:p>
        </p:txBody>
      </p:sp>
      <p:sp>
        <p:nvSpPr>
          <p:cNvPr id="2934810" name="Line 26"/>
          <p:cNvSpPr>
            <a:spLocks noChangeShapeType="1"/>
          </p:cNvSpPr>
          <p:nvPr/>
        </p:nvSpPr>
        <p:spPr bwMode="gray">
          <a:xfrm>
            <a:off x="1382714" y="5014888"/>
            <a:ext cx="7493000" cy="0"/>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sz="1400"/>
          </a:p>
        </p:txBody>
      </p:sp>
      <p:sp>
        <p:nvSpPr>
          <p:cNvPr id="2934812" name="Line 28"/>
          <p:cNvSpPr>
            <a:spLocks noChangeShapeType="1"/>
          </p:cNvSpPr>
          <p:nvPr/>
        </p:nvSpPr>
        <p:spPr bwMode="gray">
          <a:xfrm>
            <a:off x="1382714" y="3652406"/>
            <a:ext cx="7493000" cy="0"/>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sz="1400"/>
          </a:p>
        </p:txBody>
      </p:sp>
      <p:sp>
        <p:nvSpPr>
          <p:cNvPr id="2934813" name="Line 29"/>
          <p:cNvSpPr>
            <a:spLocks noChangeShapeType="1"/>
          </p:cNvSpPr>
          <p:nvPr/>
        </p:nvSpPr>
        <p:spPr bwMode="gray">
          <a:xfrm flipH="1" flipV="1">
            <a:off x="2823694" y="1273176"/>
            <a:ext cx="6350" cy="5470523"/>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a:p>
        </p:txBody>
      </p:sp>
      <p:sp>
        <p:nvSpPr>
          <p:cNvPr id="2934814" name="Line 30"/>
          <p:cNvSpPr>
            <a:spLocks noChangeShapeType="1"/>
          </p:cNvSpPr>
          <p:nvPr/>
        </p:nvSpPr>
        <p:spPr bwMode="gray">
          <a:xfrm flipH="1" flipV="1">
            <a:off x="4279720" y="1324489"/>
            <a:ext cx="4763" cy="5470523"/>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a:p>
        </p:txBody>
      </p:sp>
      <p:sp>
        <p:nvSpPr>
          <p:cNvPr id="2934815" name="Line 31"/>
          <p:cNvSpPr>
            <a:spLocks noChangeShapeType="1"/>
          </p:cNvSpPr>
          <p:nvPr/>
        </p:nvSpPr>
        <p:spPr bwMode="gray">
          <a:xfrm flipH="1" flipV="1">
            <a:off x="5851520" y="1273176"/>
            <a:ext cx="6350" cy="5470523"/>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a:p>
        </p:txBody>
      </p:sp>
      <p:sp>
        <p:nvSpPr>
          <p:cNvPr id="2934816" name="Line 32"/>
          <p:cNvSpPr>
            <a:spLocks noChangeShapeType="1"/>
          </p:cNvSpPr>
          <p:nvPr/>
        </p:nvSpPr>
        <p:spPr bwMode="gray">
          <a:xfrm flipH="1" flipV="1">
            <a:off x="7395077" y="1273176"/>
            <a:ext cx="4762" cy="5470523"/>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a:p>
        </p:txBody>
      </p:sp>
      <p:sp>
        <p:nvSpPr>
          <p:cNvPr id="2934817" name="Line 33"/>
          <p:cNvSpPr>
            <a:spLocks noChangeShapeType="1"/>
          </p:cNvSpPr>
          <p:nvPr/>
        </p:nvSpPr>
        <p:spPr bwMode="gray">
          <a:xfrm flipH="1" flipV="1">
            <a:off x="8802688" y="1273176"/>
            <a:ext cx="4763" cy="5470523"/>
          </a:xfrm>
          <a:prstGeom prst="line">
            <a:avLst/>
          </a:prstGeom>
          <a:noFill/>
          <a:ln w="9525">
            <a:solidFill>
              <a:srgbClr val="C0C0C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30" tIns="45716" rIns="91430" bIns="45716" anchor="ctr"/>
          <a:lstStyle/>
          <a:p>
            <a:endParaRPr lang="en-GB"/>
          </a:p>
        </p:txBody>
      </p:sp>
      <p:sp>
        <p:nvSpPr>
          <p:cNvPr id="2934818" name="Rectangle 34"/>
          <p:cNvSpPr>
            <a:spLocks noGrp="1" noChangeArrowheads="1"/>
          </p:cNvSpPr>
          <p:nvPr>
            <p:ph type="body" idx="4294967295"/>
          </p:nvPr>
        </p:nvSpPr>
        <p:spPr>
          <a:xfrm>
            <a:off x="1382713" y="4972717"/>
            <a:ext cx="1440981" cy="785070"/>
          </a:xfrm>
          <a:noFill/>
          <a:ln/>
        </p:spPr>
        <p:txBody>
          <a:bodyPr>
            <a:noAutofit/>
          </a:bodyPr>
          <a:lstStyle/>
          <a:p>
            <a:pPr marL="287338" lvl="1"/>
            <a:r>
              <a:rPr lang="en-US" altLang="zh-CN" sz="1200" dirty="0" smtClean="0">
                <a:ea typeface="SimSun" pitchFamily="2" charset="-122"/>
              </a:rPr>
              <a:t>Project charter</a:t>
            </a:r>
          </a:p>
          <a:p>
            <a:pPr marL="287338" lvl="1"/>
            <a:r>
              <a:rPr lang="en-US" altLang="zh-CN" sz="1200" dirty="0">
                <a:ea typeface="SimSun" pitchFamily="2" charset="-122"/>
              </a:rPr>
              <a:t>B</a:t>
            </a:r>
            <a:r>
              <a:rPr lang="en-US" altLang="zh-CN" sz="1200" dirty="0" smtClean="0">
                <a:ea typeface="SimSun" pitchFamily="2" charset="-122"/>
              </a:rPr>
              <a:t>usiness case and resource requirements</a:t>
            </a:r>
            <a:endParaRPr lang="en-US" altLang="zh-CN" sz="1200" dirty="0">
              <a:ea typeface="SimSun" pitchFamily="2" charset="-122"/>
            </a:endParaRPr>
          </a:p>
        </p:txBody>
      </p:sp>
      <p:sp>
        <p:nvSpPr>
          <p:cNvPr id="2934819" name="Rectangle 35"/>
          <p:cNvSpPr>
            <a:spLocks noGrp="1" noChangeArrowheads="1"/>
          </p:cNvSpPr>
          <p:nvPr>
            <p:ph type="body" idx="4294967295"/>
          </p:nvPr>
        </p:nvSpPr>
        <p:spPr>
          <a:xfrm>
            <a:off x="2830045" y="4972717"/>
            <a:ext cx="1454438" cy="1701799"/>
          </a:xfrm>
          <a:noFill/>
          <a:ln/>
        </p:spPr>
        <p:txBody>
          <a:bodyPr>
            <a:normAutofit/>
          </a:bodyPr>
          <a:lstStyle/>
          <a:p>
            <a:pPr marL="287338" lvl="1"/>
            <a:r>
              <a:rPr lang="en-US" altLang="zh-CN" sz="1200" dirty="0">
                <a:ea typeface="SimSun" pitchFamily="2" charset="-122"/>
              </a:rPr>
              <a:t>P</a:t>
            </a:r>
            <a:r>
              <a:rPr lang="en-US" altLang="zh-CN" sz="1200" dirty="0" smtClean="0">
                <a:ea typeface="SimSun" pitchFamily="2" charset="-122"/>
              </a:rPr>
              <a:t>roject  budget</a:t>
            </a:r>
          </a:p>
          <a:p>
            <a:pPr marL="287338" lvl="1"/>
            <a:r>
              <a:rPr lang="en-US" altLang="zh-CN" sz="1200" dirty="0" smtClean="0">
                <a:ea typeface="SimSun" pitchFamily="2" charset="-122"/>
              </a:rPr>
              <a:t>Baseline data </a:t>
            </a:r>
          </a:p>
          <a:p>
            <a:pPr marL="287338" lvl="1"/>
            <a:r>
              <a:rPr lang="en-US" altLang="zh-CN" sz="1200" dirty="0" smtClean="0">
                <a:ea typeface="SimSun" pitchFamily="2" charset="-122"/>
              </a:rPr>
              <a:t>Plan for test </a:t>
            </a:r>
          </a:p>
          <a:p>
            <a:pPr marL="287338" lvl="1"/>
            <a:r>
              <a:rPr lang="en-US" altLang="zh-CN" sz="1200" dirty="0" smtClean="0">
                <a:ea typeface="SimSun" pitchFamily="2" charset="-122"/>
              </a:rPr>
              <a:t>Timeframe </a:t>
            </a:r>
            <a:endParaRPr lang="en-US" altLang="zh-CN" sz="1200" dirty="0">
              <a:ea typeface="SimSun" pitchFamily="2" charset="-122"/>
            </a:endParaRPr>
          </a:p>
        </p:txBody>
      </p:sp>
      <p:sp>
        <p:nvSpPr>
          <p:cNvPr id="2934821" name="Rectangle 37"/>
          <p:cNvSpPr>
            <a:spLocks noGrp="1" noChangeArrowheads="1"/>
          </p:cNvSpPr>
          <p:nvPr>
            <p:ph type="body" idx="4294967295"/>
          </p:nvPr>
        </p:nvSpPr>
        <p:spPr>
          <a:xfrm>
            <a:off x="5927454" y="4972717"/>
            <a:ext cx="1460050" cy="1701799"/>
          </a:xfrm>
          <a:noFill/>
          <a:ln/>
        </p:spPr>
        <p:txBody>
          <a:bodyPr>
            <a:normAutofit/>
          </a:bodyPr>
          <a:lstStyle/>
          <a:p>
            <a:pPr marL="1588" lvl="1" indent="0">
              <a:buNone/>
            </a:pPr>
            <a:r>
              <a:rPr lang="en-US" altLang="zh-CN" sz="1200" dirty="0" smtClean="0">
                <a:ea typeface="SimSun" pitchFamily="2" charset="-122"/>
              </a:rPr>
              <a:t>--         Revised </a:t>
            </a:r>
          </a:p>
          <a:p>
            <a:pPr marL="1588" lvl="1" indent="0">
              <a:buNone/>
            </a:pPr>
            <a:r>
              <a:rPr lang="en-US" altLang="zh-CN" sz="1200" dirty="0">
                <a:ea typeface="SimSun" pitchFamily="2" charset="-122"/>
              </a:rPr>
              <a:t> </a:t>
            </a:r>
            <a:r>
              <a:rPr lang="en-US" altLang="zh-CN" sz="1200" dirty="0" smtClean="0">
                <a:ea typeface="SimSun" pitchFamily="2" charset="-122"/>
              </a:rPr>
              <a:t>           operational    </a:t>
            </a:r>
          </a:p>
          <a:p>
            <a:pPr marL="1588" lvl="1" indent="0">
              <a:buNone/>
            </a:pPr>
            <a:r>
              <a:rPr lang="en-US" altLang="zh-CN" sz="1200" dirty="0">
                <a:ea typeface="SimSun" pitchFamily="2" charset="-122"/>
              </a:rPr>
              <a:t> </a:t>
            </a:r>
            <a:r>
              <a:rPr lang="en-US" altLang="zh-CN" sz="1200" dirty="0" smtClean="0">
                <a:ea typeface="SimSun" pitchFamily="2" charset="-122"/>
              </a:rPr>
              <a:t>            plan</a:t>
            </a:r>
            <a:endParaRPr lang="en-US" altLang="zh-CN" sz="1200" dirty="0">
              <a:ea typeface="SimSun" pitchFamily="2" charset="-122"/>
            </a:endParaRPr>
          </a:p>
          <a:p>
            <a:pPr marL="1588" lvl="1" indent="0">
              <a:buNone/>
            </a:pPr>
            <a:r>
              <a:rPr lang="en-US" altLang="zh-CN" sz="1200" dirty="0" smtClean="0">
                <a:ea typeface="SimSun" pitchFamily="2" charset="-122"/>
              </a:rPr>
              <a:t>--          Data set</a:t>
            </a:r>
            <a:endParaRPr lang="en-US" altLang="zh-CN" sz="1200" dirty="0">
              <a:ea typeface="SimSun" pitchFamily="2" charset="-122"/>
            </a:endParaRPr>
          </a:p>
          <a:p>
            <a:pPr marL="1588" lvl="1" indent="0">
              <a:buNone/>
            </a:pPr>
            <a:endParaRPr lang="en-US" altLang="zh-CN" sz="1100" dirty="0">
              <a:ea typeface="SimSun" pitchFamily="2" charset="-122"/>
            </a:endParaRPr>
          </a:p>
        </p:txBody>
      </p:sp>
      <p:sp>
        <p:nvSpPr>
          <p:cNvPr id="2934824" name="Rectangle 40"/>
          <p:cNvSpPr>
            <a:spLocks noGrp="1" noChangeArrowheads="1"/>
          </p:cNvSpPr>
          <p:nvPr>
            <p:ph type="body" idx="4294967295"/>
          </p:nvPr>
        </p:nvSpPr>
        <p:spPr>
          <a:xfrm>
            <a:off x="1382713" y="955182"/>
            <a:ext cx="1440981" cy="1413127"/>
          </a:xfrm>
          <a:noFill/>
          <a:ln/>
        </p:spPr>
        <p:txBody>
          <a:bodyPr>
            <a:noAutofit/>
          </a:bodyPr>
          <a:lstStyle/>
          <a:p>
            <a:pPr marL="287338" lvl="1"/>
            <a:r>
              <a:rPr lang="en-US" altLang="zh-CN" sz="1200" dirty="0" smtClean="0">
                <a:ea typeface="SimSun" pitchFamily="2" charset="-122"/>
              </a:rPr>
              <a:t>Identify  team</a:t>
            </a:r>
          </a:p>
          <a:p>
            <a:pPr marL="287338" lvl="1"/>
            <a:r>
              <a:rPr lang="en-US" altLang="zh-CN" sz="1200" dirty="0" smtClean="0">
                <a:ea typeface="SimSun" pitchFamily="2" charset="-122"/>
              </a:rPr>
              <a:t>Align </a:t>
            </a:r>
            <a:r>
              <a:rPr lang="en-US" altLang="zh-CN" sz="1200" dirty="0">
                <a:ea typeface="SimSun" pitchFamily="2" charset="-122"/>
              </a:rPr>
              <a:t>g</a:t>
            </a:r>
            <a:r>
              <a:rPr lang="en-US" altLang="zh-CN" sz="1200" dirty="0" smtClean="0">
                <a:ea typeface="SimSun" pitchFamily="2" charset="-122"/>
              </a:rPr>
              <a:t>oals</a:t>
            </a:r>
            <a:r>
              <a:rPr lang="en-US" altLang="zh-CN" sz="1200" baseline="30000" dirty="0" smtClean="0">
                <a:ea typeface="SimSun" pitchFamily="2" charset="-122"/>
              </a:rPr>
              <a:t>1</a:t>
            </a:r>
            <a:endParaRPr lang="en-US" altLang="zh-CN" sz="1200" dirty="0" smtClean="0">
              <a:ea typeface="SimSun" pitchFamily="2" charset="-122"/>
            </a:endParaRPr>
          </a:p>
          <a:p>
            <a:pPr marL="687388" lvl="2"/>
            <a:r>
              <a:rPr lang="en-US" altLang="zh-CN" sz="1200" dirty="0" smtClean="0">
                <a:ea typeface="SimSun" pitchFamily="2" charset="-122"/>
              </a:rPr>
              <a:t>Set aims</a:t>
            </a:r>
          </a:p>
          <a:p>
            <a:pPr marL="687388" lvl="2"/>
            <a:r>
              <a:rPr lang="en-US" altLang="zh-CN" sz="1200" dirty="0" smtClean="0">
                <a:ea typeface="SimSun" pitchFamily="2" charset="-122"/>
              </a:rPr>
              <a:t>Establish metrics</a:t>
            </a:r>
          </a:p>
          <a:p>
            <a:pPr marL="687388" lvl="2"/>
            <a:r>
              <a:rPr lang="en-US" altLang="zh-CN" sz="1200" dirty="0" smtClean="0">
                <a:ea typeface="SimSun" pitchFamily="2" charset="-122"/>
              </a:rPr>
              <a:t>Select model</a:t>
            </a:r>
          </a:p>
          <a:p>
            <a:pPr marL="287338" lvl="1"/>
            <a:r>
              <a:rPr lang="en-US" altLang="zh-CN" sz="1200" dirty="0" smtClean="0">
                <a:ea typeface="SimSun" pitchFamily="2" charset="-122"/>
              </a:rPr>
              <a:t>Confirm </a:t>
            </a:r>
            <a:r>
              <a:rPr lang="en-US" altLang="zh-CN" sz="1200" dirty="0">
                <a:ea typeface="SimSun" pitchFamily="2" charset="-122"/>
              </a:rPr>
              <a:t>business </a:t>
            </a:r>
            <a:r>
              <a:rPr lang="en-US" altLang="zh-CN" sz="1200" dirty="0" smtClean="0">
                <a:ea typeface="SimSun" pitchFamily="2" charset="-122"/>
              </a:rPr>
              <a:t>case</a:t>
            </a:r>
          </a:p>
        </p:txBody>
      </p:sp>
      <p:sp>
        <p:nvSpPr>
          <p:cNvPr id="2934825" name="Rectangle 41"/>
          <p:cNvSpPr>
            <a:spLocks noGrp="1" noChangeArrowheads="1"/>
          </p:cNvSpPr>
          <p:nvPr>
            <p:ph type="body" idx="4294967295"/>
          </p:nvPr>
        </p:nvSpPr>
        <p:spPr>
          <a:xfrm>
            <a:off x="2830044" y="955182"/>
            <a:ext cx="1436656" cy="2189163"/>
          </a:xfrm>
          <a:noFill/>
          <a:ln/>
        </p:spPr>
        <p:txBody>
          <a:bodyPr>
            <a:noAutofit/>
          </a:bodyPr>
          <a:lstStyle/>
          <a:p>
            <a:pPr marL="0" indent="0">
              <a:buNone/>
            </a:pPr>
            <a:r>
              <a:rPr lang="en-US" altLang="zh-CN" sz="1200" dirty="0" smtClean="0">
                <a:ea typeface="SimSun" pitchFamily="2" charset="-122"/>
              </a:rPr>
              <a:t>Advise</a:t>
            </a:r>
          </a:p>
          <a:p>
            <a:pPr marL="287338" lvl="1"/>
            <a:r>
              <a:rPr lang="en-US" altLang="zh-CN" sz="1200" dirty="0" smtClean="0">
                <a:ea typeface="SimSun" pitchFamily="2" charset="-122"/>
              </a:rPr>
              <a:t>Workflows</a:t>
            </a:r>
          </a:p>
          <a:p>
            <a:pPr marL="287338" lvl="1"/>
            <a:r>
              <a:rPr lang="en-US" altLang="zh-CN" sz="1200" dirty="0">
                <a:ea typeface="SimSun" pitchFamily="2" charset="-122"/>
              </a:rPr>
              <a:t>V</a:t>
            </a:r>
            <a:r>
              <a:rPr lang="en-US" altLang="zh-CN" sz="1200" dirty="0" smtClean="0">
                <a:ea typeface="SimSun" pitchFamily="2" charset="-122"/>
              </a:rPr>
              <a:t>alue stream mapping</a:t>
            </a:r>
          </a:p>
          <a:p>
            <a:pPr marL="287338" lvl="1"/>
            <a:r>
              <a:rPr lang="en-US" altLang="zh-CN" sz="1200" dirty="0" smtClean="0">
                <a:ea typeface="SimSun" pitchFamily="2" charset="-122"/>
              </a:rPr>
              <a:t>Technology</a:t>
            </a:r>
          </a:p>
          <a:p>
            <a:pPr marL="287338" lvl="1"/>
            <a:r>
              <a:rPr lang="en-US" altLang="zh-CN" sz="1200" dirty="0" smtClean="0">
                <a:ea typeface="SimSun" pitchFamily="2" charset="-122"/>
              </a:rPr>
              <a:t>Physical space</a:t>
            </a:r>
          </a:p>
          <a:p>
            <a:pPr marL="287338" lvl="1"/>
            <a:r>
              <a:rPr lang="en-US" altLang="zh-CN" sz="1200" dirty="0" smtClean="0">
                <a:ea typeface="SimSun" pitchFamily="2" charset="-122"/>
              </a:rPr>
              <a:t>Training</a:t>
            </a:r>
          </a:p>
          <a:p>
            <a:pPr marL="287338" lvl="1"/>
            <a:r>
              <a:rPr lang="en-US" altLang="zh-CN" sz="1200" dirty="0" smtClean="0">
                <a:ea typeface="SimSun" pitchFamily="2" charset="-122"/>
              </a:rPr>
              <a:t>Data collection</a:t>
            </a:r>
          </a:p>
          <a:p>
            <a:pPr marL="0" indent="0">
              <a:buNone/>
            </a:pPr>
            <a:r>
              <a:rPr lang="en-US" altLang="zh-CN" sz="1200" dirty="0" smtClean="0">
                <a:ea typeface="SimSun" pitchFamily="2" charset="-122"/>
              </a:rPr>
              <a:t>Develop research plan</a:t>
            </a:r>
            <a:r>
              <a:rPr lang="en-US" altLang="zh-CN" sz="1200" baseline="30000" dirty="0">
                <a:ea typeface="SimSun" pitchFamily="2" charset="-122"/>
              </a:rPr>
              <a:t>2</a:t>
            </a:r>
            <a:endParaRPr lang="en-US" altLang="zh-CN" sz="1200" dirty="0">
              <a:ea typeface="SimSun" pitchFamily="2" charset="-122"/>
            </a:endParaRPr>
          </a:p>
          <a:p>
            <a:pPr marL="0" indent="0">
              <a:buNone/>
            </a:pPr>
            <a:r>
              <a:rPr lang="en-US" altLang="zh-CN" sz="1200" dirty="0">
                <a:ea typeface="SimSun" pitchFamily="2" charset="-122"/>
              </a:rPr>
              <a:t>P</a:t>
            </a:r>
            <a:r>
              <a:rPr lang="en-US" altLang="zh-CN" sz="1200" dirty="0" smtClean="0">
                <a:ea typeface="SimSun" pitchFamily="2" charset="-122"/>
              </a:rPr>
              <a:t>repare for testing</a:t>
            </a:r>
            <a:r>
              <a:rPr lang="en-US" altLang="zh-CN" sz="1200" baseline="30000" dirty="0" smtClean="0">
                <a:ea typeface="SimSun" pitchFamily="2" charset="-122"/>
              </a:rPr>
              <a:t>1</a:t>
            </a:r>
          </a:p>
          <a:p>
            <a:pPr marL="0" indent="0">
              <a:buNone/>
            </a:pPr>
            <a:endParaRPr lang="en-US" altLang="zh-CN" sz="1100" dirty="0" smtClean="0">
              <a:ea typeface="SimSun" pitchFamily="2" charset="-122"/>
            </a:endParaRPr>
          </a:p>
        </p:txBody>
      </p:sp>
      <p:sp>
        <p:nvSpPr>
          <p:cNvPr id="2934827" name="Rectangle 43"/>
          <p:cNvSpPr>
            <a:spLocks noGrp="1" noChangeArrowheads="1"/>
          </p:cNvSpPr>
          <p:nvPr>
            <p:ph type="body" idx="4294967295"/>
          </p:nvPr>
        </p:nvSpPr>
        <p:spPr>
          <a:xfrm>
            <a:off x="5927454" y="955182"/>
            <a:ext cx="1460050" cy="2236787"/>
          </a:xfrm>
          <a:noFill/>
          <a:ln/>
        </p:spPr>
        <p:txBody>
          <a:bodyPr>
            <a:normAutofit/>
          </a:bodyPr>
          <a:lstStyle/>
          <a:p>
            <a:pPr>
              <a:buFontTx/>
              <a:buChar char="-"/>
            </a:pPr>
            <a:r>
              <a:rPr lang="en-US" altLang="zh-CN" sz="1200" dirty="0">
                <a:ea typeface="SimSun" pitchFamily="2" charset="-122"/>
              </a:rPr>
              <a:t>Light touch support (~1 day per week) </a:t>
            </a:r>
            <a:endParaRPr lang="en-US" altLang="zh-CN" sz="1200" dirty="0" smtClean="0">
              <a:ea typeface="SimSun" pitchFamily="2" charset="-122"/>
            </a:endParaRPr>
          </a:p>
          <a:p>
            <a:pPr>
              <a:buFontTx/>
              <a:buChar char="-"/>
            </a:pPr>
            <a:r>
              <a:rPr lang="en-US" altLang="zh-CN" sz="1200" dirty="0" smtClean="0">
                <a:ea typeface="SimSun" pitchFamily="2" charset="-122"/>
              </a:rPr>
              <a:t>Facilitate </a:t>
            </a:r>
            <a:r>
              <a:rPr lang="en-US" altLang="zh-CN" sz="1200" dirty="0">
                <a:ea typeface="SimSun" pitchFamily="2" charset="-122"/>
              </a:rPr>
              <a:t>debriefing </a:t>
            </a:r>
            <a:r>
              <a:rPr lang="en-US" altLang="zh-CN" sz="1200" dirty="0" smtClean="0">
                <a:ea typeface="SimSun" pitchFamily="2" charset="-122"/>
              </a:rPr>
              <a:t>session</a:t>
            </a:r>
          </a:p>
          <a:p>
            <a:pPr>
              <a:buFontTx/>
              <a:buChar char="-"/>
            </a:pPr>
            <a:r>
              <a:rPr lang="en-US" altLang="zh-CN" sz="1200" dirty="0" smtClean="0">
                <a:ea typeface="SimSun" pitchFamily="2" charset="-122"/>
              </a:rPr>
              <a:t>Support research plan, as agreed</a:t>
            </a:r>
            <a:endParaRPr lang="en-US" altLang="zh-CN" sz="1200" dirty="0">
              <a:ea typeface="SimSun" pitchFamily="2" charset="-122"/>
            </a:endParaRPr>
          </a:p>
        </p:txBody>
      </p:sp>
      <p:sp>
        <p:nvSpPr>
          <p:cNvPr id="2934829" name="Rectangle 45"/>
          <p:cNvSpPr>
            <a:spLocks noGrp="1" noChangeArrowheads="1"/>
          </p:cNvSpPr>
          <p:nvPr>
            <p:ph type="body" idx="4294967295"/>
          </p:nvPr>
        </p:nvSpPr>
        <p:spPr>
          <a:xfrm>
            <a:off x="7412141" y="955182"/>
            <a:ext cx="1390547" cy="2284413"/>
          </a:xfrm>
          <a:noFill/>
          <a:ln/>
        </p:spPr>
        <p:txBody>
          <a:bodyPr vert="horz" lIns="91440" tIns="45720" rIns="91440" bIns="45720" rtlCol="0">
            <a:normAutofit/>
          </a:bodyPr>
          <a:lstStyle/>
          <a:p>
            <a:pPr>
              <a:buFontTx/>
              <a:buChar char="-"/>
            </a:pPr>
            <a:r>
              <a:rPr lang="en-US" altLang="zh-CN" sz="1200" dirty="0" smtClean="0">
                <a:ea typeface="SimSun" pitchFamily="2" charset="-122"/>
              </a:rPr>
              <a:t>Spread model</a:t>
            </a:r>
          </a:p>
          <a:p>
            <a:pPr>
              <a:buFontTx/>
              <a:buChar char="-"/>
            </a:pPr>
            <a:r>
              <a:rPr lang="en-US" altLang="zh-CN" sz="1200" dirty="0" smtClean="0">
                <a:ea typeface="SimSun" pitchFamily="2" charset="-122"/>
              </a:rPr>
              <a:t>Disseminate pilot outcomes</a:t>
            </a:r>
          </a:p>
          <a:p>
            <a:pPr>
              <a:buFontTx/>
              <a:buChar char="-"/>
            </a:pPr>
            <a:r>
              <a:rPr lang="en-US" altLang="zh-CN" sz="1200" dirty="0" smtClean="0">
                <a:ea typeface="SimSun" pitchFamily="2" charset="-122"/>
              </a:rPr>
              <a:t>Plan for iterative testing</a:t>
            </a:r>
          </a:p>
          <a:p>
            <a:pPr>
              <a:buFontTx/>
              <a:buChar char="-"/>
            </a:pPr>
            <a:r>
              <a:rPr lang="en-US" altLang="zh-CN" sz="1200" dirty="0" smtClean="0">
                <a:ea typeface="SimSun" pitchFamily="2" charset="-122"/>
              </a:rPr>
              <a:t>Beta site identification</a:t>
            </a:r>
            <a:endParaRPr lang="en-US" altLang="zh-CN" sz="1200" dirty="0">
              <a:ea typeface="SimSun" pitchFamily="2" charset="-122"/>
            </a:endParaRPr>
          </a:p>
        </p:txBody>
      </p:sp>
      <p:sp>
        <p:nvSpPr>
          <p:cNvPr id="2934830" name="Rectangle 46"/>
          <p:cNvSpPr>
            <a:spLocks noGrp="1" noChangeArrowheads="1"/>
          </p:cNvSpPr>
          <p:nvPr>
            <p:ph type="body" idx="4294967295"/>
          </p:nvPr>
        </p:nvSpPr>
        <p:spPr>
          <a:xfrm>
            <a:off x="1382713" y="3647740"/>
            <a:ext cx="1440981" cy="1468437"/>
          </a:xfrm>
          <a:noFill/>
          <a:ln/>
        </p:spPr>
        <p:txBody>
          <a:bodyPr>
            <a:normAutofit/>
          </a:bodyPr>
          <a:lstStyle/>
          <a:p>
            <a:pPr marL="287338" lvl="1"/>
            <a:r>
              <a:rPr lang="en-US" altLang="zh-CN" sz="1200" dirty="0" smtClean="0">
                <a:ea typeface="SimSun" pitchFamily="2" charset="-122"/>
              </a:rPr>
              <a:t>Identify project leadership</a:t>
            </a:r>
          </a:p>
          <a:p>
            <a:pPr marL="287338" lvl="1"/>
            <a:r>
              <a:rPr lang="en-US" altLang="zh-CN" sz="1200" dirty="0" smtClean="0">
                <a:ea typeface="SimSun" pitchFamily="2" charset="-122"/>
              </a:rPr>
              <a:t>Define project  governance</a:t>
            </a:r>
          </a:p>
          <a:p>
            <a:pPr marL="287338" lvl="1"/>
            <a:r>
              <a:rPr lang="en-US" altLang="zh-CN" sz="1200" dirty="0" smtClean="0">
                <a:ea typeface="SimSun" pitchFamily="2" charset="-122"/>
              </a:rPr>
              <a:t>Agree project scale/scope</a:t>
            </a:r>
            <a:endParaRPr lang="en-US" altLang="zh-CN" sz="1200" dirty="0">
              <a:ea typeface="SimSun" pitchFamily="2" charset="-122"/>
            </a:endParaRPr>
          </a:p>
        </p:txBody>
      </p:sp>
      <p:sp>
        <p:nvSpPr>
          <p:cNvPr id="2934831" name="Rectangle 47"/>
          <p:cNvSpPr>
            <a:spLocks noGrp="1" noChangeArrowheads="1"/>
          </p:cNvSpPr>
          <p:nvPr>
            <p:ph type="body" idx="4294967295"/>
          </p:nvPr>
        </p:nvSpPr>
        <p:spPr>
          <a:xfrm>
            <a:off x="2830043" y="3647740"/>
            <a:ext cx="1500601" cy="1468436"/>
          </a:xfrm>
          <a:noFill/>
          <a:ln/>
        </p:spPr>
        <p:txBody>
          <a:bodyPr>
            <a:normAutofit/>
          </a:bodyPr>
          <a:lstStyle/>
          <a:p>
            <a:pPr marL="287338" lvl="1"/>
            <a:r>
              <a:rPr lang="en-US" altLang="zh-CN" sz="1200" dirty="0" smtClean="0">
                <a:ea typeface="SimSun" pitchFamily="2" charset="-122"/>
              </a:rPr>
              <a:t>Internally lead budget, plan</a:t>
            </a:r>
          </a:p>
          <a:p>
            <a:pPr marL="287338" lvl="1"/>
            <a:r>
              <a:rPr lang="en-US" altLang="zh-CN" sz="1200" dirty="0" smtClean="0">
                <a:ea typeface="SimSun" pitchFamily="2" charset="-122"/>
              </a:rPr>
              <a:t>Mobilize resources</a:t>
            </a:r>
          </a:p>
          <a:p>
            <a:pPr marL="287338" lvl="1"/>
            <a:r>
              <a:rPr lang="en-US" altLang="zh-CN" sz="1200" dirty="0" smtClean="0">
                <a:ea typeface="SimSun" pitchFamily="2" charset="-122"/>
              </a:rPr>
              <a:t>Lead internal communications</a:t>
            </a:r>
            <a:endParaRPr lang="en-US" altLang="zh-CN" sz="1200" dirty="0">
              <a:ea typeface="SimSun" pitchFamily="2" charset="-122"/>
            </a:endParaRPr>
          </a:p>
        </p:txBody>
      </p:sp>
      <p:sp>
        <p:nvSpPr>
          <p:cNvPr id="2934833" name="Rectangle 49"/>
          <p:cNvSpPr>
            <a:spLocks noGrp="1" noChangeArrowheads="1"/>
          </p:cNvSpPr>
          <p:nvPr>
            <p:ph type="body" idx="4294967295"/>
          </p:nvPr>
        </p:nvSpPr>
        <p:spPr>
          <a:xfrm>
            <a:off x="5927454" y="3647740"/>
            <a:ext cx="1460050" cy="1300418"/>
          </a:xfrm>
          <a:noFill/>
          <a:ln/>
        </p:spPr>
        <p:txBody>
          <a:bodyPr>
            <a:normAutofit/>
          </a:bodyPr>
          <a:lstStyle/>
          <a:p>
            <a:pPr marL="1588" lvl="1" indent="0">
              <a:buNone/>
            </a:pPr>
            <a:r>
              <a:rPr lang="en-US" altLang="zh-CN" sz="1200" dirty="0" smtClean="0">
                <a:ea typeface="SimSun" pitchFamily="2" charset="-122"/>
              </a:rPr>
              <a:t>--   </a:t>
            </a:r>
            <a:r>
              <a:rPr lang="en-US" altLang="zh-CN" sz="1200" dirty="0">
                <a:ea typeface="SimSun" pitchFamily="2" charset="-122"/>
              </a:rPr>
              <a:t> </a:t>
            </a:r>
            <a:r>
              <a:rPr lang="en-US" altLang="zh-CN" sz="1200" dirty="0" smtClean="0">
                <a:ea typeface="SimSun" pitchFamily="2" charset="-122"/>
              </a:rPr>
              <a:t>    Leadership  </a:t>
            </a:r>
          </a:p>
          <a:p>
            <a:pPr marL="1588" lvl="1" indent="0">
              <a:buNone/>
            </a:pPr>
            <a:r>
              <a:rPr lang="en-US" altLang="zh-CN" sz="1200" dirty="0">
                <a:ea typeface="SimSun" pitchFamily="2" charset="-122"/>
              </a:rPr>
              <a:t> </a:t>
            </a:r>
            <a:r>
              <a:rPr lang="en-US" altLang="zh-CN" sz="1200" dirty="0" smtClean="0">
                <a:ea typeface="SimSun" pitchFamily="2" charset="-122"/>
              </a:rPr>
              <a:t>          resources for </a:t>
            </a:r>
          </a:p>
          <a:p>
            <a:pPr marL="1588" lvl="1" indent="0">
              <a:buNone/>
            </a:pPr>
            <a:r>
              <a:rPr lang="en-US" altLang="zh-CN" sz="1200" dirty="0">
                <a:ea typeface="SimSun" pitchFamily="2" charset="-122"/>
              </a:rPr>
              <a:t> </a:t>
            </a:r>
            <a:r>
              <a:rPr lang="en-US" altLang="zh-CN" sz="1200" dirty="0" smtClean="0">
                <a:ea typeface="SimSun" pitchFamily="2" charset="-122"/>
              </a:rPr>
              <a:t>          successful </a:t>
            </a:r>
          </a:p>
          <a:p>
            <a:pPr marL="1588" lvl="1" indent="0">
              <a:buNone/>
            </a:pPr>
            <a:r>
              <a:rPr lang="en-US" altLang="zh-CN" sz="1200" dirty="0">
                <a:ea typeface="SimSun" pitchFamily="2" charset="-122"/>
              </a:rPr>
              <a:t> </a:t>
            </a:r>
            <a:r>
              <a:rPr lang="en-US" altLang="zh-CN" sz="1200" dirty="0" smtClean="0">
                <a:ea typeface="SimSun" pitchFamily="2" charset="-122"/>
              </a:rPr>
              <a:t>          translation of </a:t>
            </a:r>
            <a:endParaRPr lang="en-US" altLang="zh-CN" sz="1200" dirty="0">
              <a:ea typeface="SimSun" pitchFamily="2" charset="-122"/>
            </a:endParaRPr>
          </a:p>
          <a:p>
            <a:pPr marL="1588" lvl="1" indent="0">
              <a:buNone/>
            </a:pPr>
            <a:r>
              <a:rPr lang="en-US" altLang="zh-CN" sz="1200" dirty="0" smtClean="0">
                <a:ea typeface="SimSun" pitchFamily="2" charset="-122"/>
              </a:rPr>
              <a:t>           tests into data</a:t>
            </a:r>
            <a:endParaRPr lang="en-US" altLang="zh-CN" sz="1200" dirty="0">
              <a:ea typeface="SimSun" pitchFamily="2" charset="-122"/>
            </a:endParaRPr>
          </a:p>
        </p:txBody>
      </p:sp>
      <p:sp>
        <p:nvSpPr>
          <p:cNvPr id="2934835" name="Rectangle 51"/>
          <p:cNvSpPr>
            <a:spLocks noGrp="1" noChangeArrowheads="1"/>
          </p:cNvSpPr>
          <p:nvPr>
            <p:ph type="body" idx="4294967295"/>
          </p:nvPr>
        </p:nvSpPr>
        <p:spPr>
          <a:xfrm>
            <a:off x="7412141" y="3647740"/>
            <a:ext cx="1390547" cy="1377384"/>
          </a:xfrm>
          <a:noFill/>
          <a:ln/>
        </p:spPr>
        <p:txBody>
          <a:bodyPr vert="horz" lIns="91440" tIns="45720" rIns="91440" bIns="45720" rtlCol="0">
            <a:noAutofit/>
          </a:bodyPr>
          <a:lstStyle/>
          <a:p>
            <a:pPr>
              <a:buFontTx/>
              <a:buChar char="-"/>
            </a:pPr>
            <a:r>
              <a:rPr lang="en-US" altLang="zh-CN" sz="1200" dirty="0" smtClean="0">
                <a:ea typeface="SimSun" pitchFamily="2" charset="-122"/>
              </a:rPr>
              <a:t>Sustain model and rollout</a:t>
            </a:r>
          </a:p>
          <a:p>
            <a:pPr>
              <a:buFontTx/>
              <a:buChar char="-"/>
            </a:pPr>
            <a:r>
              <a:rPr lang="en-US" altLang="zh-CN" sz="1200" dirty="0" smtClean="0">
                <a:ea typeface="SimSun" pitchFamily="2" charset="-122"/>
              </a:rPr>
              <a:t>Provide </a:t>
            </a:r>
            <a:r>
              <a:rPr lang="en-US" altLang="zh-CN" sz="1200" dirty="0">
                <a:ea typeface="SimSun" pitchFamily="2" charset="-122"/>
              </a:rPr>
              <a:t>feedback on model to </a:t>
            </a:r>
            <a:r>
              <a:rPr lang="en-US" altLang="zh-CN" sz="1200" dirty="0" smtClean="0">
                <a:ea typeface="SimSun" pitchFamily="2" charset="-122"/>
              </a:rPr>
              <a:t>CERC</a:t>
            </a:r>
          </a:p>
        </p:txBody>
      </p:sp>
      <p:sp>
        <p:nvSpPr>
          <p:cNvPr id="2934836" name="AutoShape 52"/>
          <p:cNvSpPr>
            <a:spLocks noGrp="1" noChangeArrowheads="1"/>
          </p:cNvSpPr>
          <p:nvPr>
            <p:ph type="body" idx="4294967295"/>
            <p:custDataLst>
              <p:tags r:id="rId4"/>
            </p:custDataLst>
          </p:nvPr>
        </p:nvSpPr>
        <p:spPr bwMode="auto">
          <a:xfrm>
            <a:off x="106363" y="3647740"/>
            <a:ext cx="1185862" cy="706655"/>
          </a:xfrm>
          <a:prstGeom prst="roundRect">
            <a:avLst>
              <a:gd name="adj" fmla="val 7273"/>
            </a:avLst>
          </a:prstGeom>
          <a:solidFill>
            <a:schemeClr val="accent3"/>
          </a:solidFill>
          <a:ln/>
          <a:extLst/>
        </p:spPr>
        <p:txBody>
          <a:bodyPr lIns="71994" tIns="71994" rIns="71994" bIns="71994" anchor="ctr">
            <a:noAutofit/>
          </a:bodyPr>
          <a:lstStyle/>
          <a:p>
            <a:pPr marL="0" indent="0">
              <a:buClr>
                <a:schemeClr val="bg2"/>
              </a:buClr>
              <a:buNone/>
            </a:pPr>
            <a:r>
              <a:rPr lang="en-US" sz="1200" b="1" dirty="0" smtClean="0">
                <a:solidFill>
                  <a:schemeClr val="bg1"/>
                </a:solidFill>
              </a:rPr>
              <a:t>Implementing organization (IO)</a:t>
            </a:r>
            <a:endParaRPr lang="en-US" sz="1200" b="1" dirty="0">
              <a:solidFill>
                <a:schemeClr val="bg1"/>
              </a:solidFill>
            </a:endParaRPr>
          </a:p>
        </p:txBody>
      </p:sp>
      <p:sp>
        <p:nvSpPr>
          <p:cNvPr id="73" name="Rectangle 41"/>
          <p:cNvSpPr txBox="1">
            <a:spLocks noChangeArrowheads="1"/>
          </p:cNvSpPr>
          <p:nvPr/>
        </p:nvSpPr>
        <p:spPr>
          <a:xfrm>
            <a:off x="4348426" y="955182"/>
            <a:ext cx="1509444" cy="2189163"/>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lvl="1"/>
            <a:r>
              <a:rPr lang="en-US" altLang="zh-CN" sz="1200" dirty="0" smtClean="0">
                <a:ea typeface="SimSun" pitchFamily="2" charset="-122"/>
              </a:rPr>
              <a:t>Advise site small scale tests  PDSA cycles</a:t>
            </a:r>
            <a:r>
              <a:rPr lang="en-US" altLang="zh-CN" sz="1200" baseline="30000" dirty="0" smtClean="0">
                <a:ea typeface="SimSun" pitchFamily="2" charset="-122"/>
              </a:rPr>
              <a:t>1</a:t>
            </a:r>
            <a:endParaRPr lang="en-US" altLang="zh-CN" sz="1200" dirty="0" smtClean="0">
              <a:ea typeface="SimSun" pitchFamily="2" charset="-122"/>
            </a:endParaRPr>
          </a:p>
          <a:p>
            <a:pPr marL="287338" lvl="1"/>
            <a:r>
              <a:rPr lang="en-US" altLang="zh-CN" sz="1200" dirty="0" smtClean="0">
                <a:ea typeface="SimSun" pitchFamily="2" charset="-122"/>
              </a:rPr>
              <a:t>Advise  modifications </a:t>
            </a:r>
          </a:p>
          <a:p>
            <a:pPr marL="287338" lvl="1"/>
            <a:r>
              <a:rPr lang="en-US" altLang="zh-CN" sz="1200" dirty="0" smtClean="0">
                <a:ea typeface="SimSun" pitchFamily="2" charset="-122"/>
              </a:rPr>
              <a:t>Facilitate implementation prep</a:t>
            </a:r>
            <a:endParaRPr lang="en-US" altLang="zh-CN" sz="1200" dirty="0">
              <a:ea typeface="SimSun" pitchFamily="2" charset="-122"/>
            </a:endParaRPr>
          </a:p>
        </p:txBody>
      </p:sp>
      <p:sp>
        <p:nvSpPr>
          <p:cNvPr id="74" name="Rectangle 47"/>
          <p:cNvSpPr txBox="1">
            <a:spLocks noChangeArrowheads="1"/>
          </p:cNvSpPr>
          <p:nvPr/>
        </p:nvSpPr>
        <p:spPr>
          <a:xfrm>
            <a:off x="4348425" y="3647740"/>
            <a:ext cx="1454439" cy="1468436"/>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lvl="1"/>
            <a:r>
              <a:rPr lang="en-US" altLang="zh-CN" sz="1200" dirty="0" smtClean="0">
                <a:ea typeface="SimSun" pitchFamily="2" charset="-122"/>
              </a:rPr>
              <a:t>Run small scale tests using PDSA cycles</a:t>
            </a:r>
          </a:p>
          <a:p>
            <a:pPr marL="287338" lvl="1"/>
            <a:r>
              <a:rPr lang="en-US" altLang="zh-CN" sz="1200" dirty="0" smtClean="0">
                <a:ea typeface="SimSun" pitchFamily="2" charset="-122"/>
              </a:rPr>
              <a:t>Modify project plan, budget</a:t>
            </a:r>
            <a:endParaRPr lang="en-US" altLang="zh-CN" sz="1200" dirty="0">
              <a:ea typeface="SimSun" pitchFamily="2" charset="-122"/>
            </a:endParaRPr>
          </a:p>
        </p:txBody>
      </p:sp>
      <p:sp>
        <p:nvSpPr>
          <p:cNvPr id="76" name="Rectangle 35"/>
          <p:cNvSpPr txBox="1">
            <a:spLocks noChangeArrowheads="1"/>
          </p:cNvSpPr>
          <p:nvPr/>
        </p:nvSpPr>
        <p:spPr>
          <a:xfrm>
            <a:off x="4330643" y="4972717"/>
            <a:ext cx="1584475" cy="1701799"/>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200" dirty="0" smtClean="0">
                <a:ea typeface="SimSun" pitchFamily="2" charset="-122"/>
              </a:rPr>
              <a:t>--       Revised </a:t>
            </a:r>
          </a:p>
          <a:p>
            <a:pPr marL="0" indent="0">
              <a:buNone/>
            </a:pPr>
            <a:r>
              <a:rPr lang="en-US" altLang="zh-CN" sz="1200" dirty="0">
                <a:ea typeface="SimSun" pitchFamily="2" charset="-122"/>
              </a:rPr>
              <a:t> </a:t>
            </a:r>
            <a:r>
              <a:rPr lang="en-US" altLang="zh-CN" sz="1200" dirty="0" smtClean="0">
                <a:ea typeface="SimSun" pitchFamily="2" charset="-122"/>
              </a:rPr>
              <a:t>        implementation   </a:t>
            </a:r>
          </a:p>
          <a:p>
            <a:pPr marL="0" indent="0">
              <a:buNone/>
            </a:pPr>
            <a:r>
              <a:rPr lang="en-US" altLang="zh-CN" sz="1200" dirty="0">
                <a:ea typeface="SimSun" pitchFamily="2" charset="-122"/>
              </a:rPr>
              <a:t> </a:t>
            </a:r>
            <a:r>
              <a:rPr lang="en-US" altLang="zh-CN" sz="1200" dirty="0" smtClean="0">
                <a:ea typeface="SimSun" pitchFamily="2" charset="-122"/>
              </a:rPr>
              <a:t>        plan and budget</a:t>
            </a:r>
          </a:p>
          <a:p>
            <a:pPr marL="0" indent="0">
              <a:buNone/>
            </a:pPr>
            <a:endParaRPr lang="en-US" altLang="zh-CN" sz="1200" dirty="0" smtClean="0">
              <a:ea typeface="SimSun" pitchFamily="2" charset="-122"/>
            </a:endParaRPr>
          </a:p>
        </p:txBody>
      </p:sp>
      <p:sp>
        <p:nvSpPr>
          <p:cNvPr id="6" name="TextBox 5"/>
          <p:cNvSpPr txBox="1"/>
          <p:nvPr/>
        </p:nvSpPr>
        <p:spPr>
          <a:xfrm>
            <a:off x="200025" y="100481"/>
            <a:ext cx="8515023" cy="461665"/>
          </a:xfrm>
          <a:prstGeom prst="rect">
            <a:avLst/>
          </a:prstGeom>
          <a:noFill/>
        </p:spPr>
        <p:txBody>
          <a:bodyPr wrap="none" rtlCol="0">
            <a:spAutoFit/>
          </a:bodyPr>
          <a:lstStyle/>
          <a:p>
            <a:r>
              <a:rPr lang="en-US" dirty="0" smtClean="0"/>
              <a:t> PROCESS FOR CARE MODEL IMPLEMENTATION SUPPORT</a:t>
            </a:r>
            <a:endParaRPr lang="en-US" dirty="0"/>
          </a:p>
        </p:txBody>
      </p:sp>
      <p:sp>
        <p:nvSpPr>
          <p:cNvPr id="78" name="Slide Number Placeholder 2"/>
          <p:cNvSpPr>
            <a:spLocks noGrp="1"/>
          </p:cNvSpPr>
          <p:nvPr>
            <p:ph type="sldNum" sz="quarter" idx="10"/>
          </p:nvPr>
        </p:nvSpPr>
        <p:spPr>
          <a:xfrm>
            <a:off x="6702628" y="6356350"/>
            <a:ext cx="2133600" cy="365125"/>
          </a:xfrm>
        </p:spPr>
        <p:txBody>
          <a:bodyPr/>
          <a:lstStyle/>
          <a:p>
            <a:pPr algn="r">
              <a:defRPr/>
            </a:pPr>
            <a:fld id="{7B403C78-35CA-FC46-823B-3390CD84D284}" type="slidenum">
              <a:rPr lang="en-GB"/>
              <a:pPr algn="r">
                <a:defRPr/>
              </a:pPr>
              <a:t>26</a:t>
            </a:fld>
            <a:r>
              <a:rPr lang="en-GB" dirty="0"/>
              <a:t> </a:t>
            </a:r>
          </a:p>
        </p:txBody>
      </p:sp>
      <p:sp>
        <p:nvSpPr>
          <p:cNvPr id="42" name="Rectangle 37"/>
          <p:cNvSpPr txBox="1">
            <a:spLocks noChangeArrowheads="1"/>
          </p:cNvSpPr>
          <p:nvPr/>
        </p:nvSpPr>
        <p:spPr>
          <a:xfrm>
            <a:off x="7415664" y="4972717"/>
            <a:ext cx="1460050" cy="1701799"/>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lvl="1" indent="-171450"/>
            <a:r>
              <a:rPr lang="en-US" altLang="zh-CN" sz="1200" dirty="0" smtClean="0">
                <a:ea typeface="SimSun" pitchFamily="2" charset="-122"/>
              </a:rPr>
              <a:t>      Validated     </a:t>
            </a:r>
          </a:p>
          <a:p>
            <a:pPr marL="1588" lvl="1" indent="0">
              <a:buNone/>
            </a:pPr>
            <a:r>
              <a:rPr lang="en-US" altLang="zh-CN" sz="1200" dirty="0">
                <a:ea typeface="SimSun" pitchFamily="2" charset="-122"/>
              </a:rPr>
              <a:t> </a:t>
            </a:r>
            <a:r>
              <a:rPr lang="en-US" altLang="zh-CN" sz="1200" dirty="0" smtClean="0">
                <a:ea typeface="SimSun" pitchFamily="2" charset="-122"/>
              </a:rPr>
              <a:t>           model </a:t>
            </a:r>
          </a:p>
          <a:p>
            <a:pPr marL="173038" lvl="1" indent="-171450"/>
            <a:r>
              <a:rPr lang="en-US" altLang="zh-CN" sz="1200" dirty="0" smtClean="0">
                <a:ea typeface="SimSun" pitchFamily="2" charset="-122"/>
              </a:rPr>
              <a:t>       Published </a:t>
            </a:r>
          </a:p>
          <a:p>
            <a:pPr marL="1588" lvl="1" indent="0">
              <a:buNone/>
            </a:pPr>
            <a:r>
              <a:rPr lang="en-US" altLang="zh-CN" sz="1200" dirty="0">
                <a:ea typeface="SimSun" pitchFamily="2" charset="-122"/>
              </a:rPr>
              <a:t> </a:t>
            </a:r>
            <a:r>
              <a:rPr lang="en-US" altLang="zh-CN" sz="1200" dirty="0" smtClean="0">
                <a:ea typeface="SimSun" pitchFamily="2" charset="-122"/>
              </a:rPr>
              <a:t>           outcomes</a:t>
            </a:r>
          </a:p>
          <a:p>
            <a:pPr marL="1588" lvl="1" indent="0">
              <a:buFont typeface="Arial"/>
              <a:buNone/>
            </a:pPr>
            <a:endParaRPr lang="en-US" altLang="zh-CN" sz="1100" i="1" dirty="0">
              <a:ea typeface="SimSun" pitchFamily="2" charset="-122"/>
            </a:endParaRPr>
          </a:p>
        </p:txBody>
      </p:sp>
      <p:sp>
        <p:nvSpPr>
          <p:cNvPr id="62" name="AutoShape 16"/>
          <p:cNvSpPr>
            <a:spLocks noChangeArrowheads="1"/>
          </p:cNvSpPr>
          <p:nvPr/>
        </p:nvSpPr>
        <p:spPr bwMode="auto">
          <a:xfrm>
            <a:off x="1382714" y="504694"/>
            <a:ext cx="1719677" cy="491228"/>
          </a:xfrm>
          <a:prstGeom prst="homePlate">
            <a:avLst>
              <a:gd name="adj" fmla="val 1820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AutoShape 18"/>
          <p:cNvSpPr>
            <a:spLocks noChangeArrowheads="1"/>
          </p:cNvSpPr>
          <p:nvPr/>
        </p:nvSpPr>
        <p:spPr bwMode="auto">
          <a:xfrm>
            <a:off x="2824707" y="504694"/>
            <a:ext cx="1719677" cy="491228"/>
          </a:xfrm>
          <a:prstGeom prst="chevron">
            <a:avLst>
              <a:gd name="adj" fmla="val 1820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AutoShape 19"/>
          <p:cNvSpPr>
            <a:spLocks noChangeArrowheads="1"/>
          </p:cNvSpPr>
          <p:nvPr/>
        </p:nvSpPr>
        <p:spPr bwMode="auto">
          <a:xfrm>
            <a:off x="7150685" y="504694"/>
            <a:ext cx="1850226" cy="491228"/>
          </a:xfrm>
          <a:prstGeom prst="chevron">
            <a:avLst>
              <a:gd name="adj" fmla="val 1820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AutoShape 19"/>
          <p:cNvSpPr>
            <a:spLocks noChangeArrowheads="1"/>
          </p:cNvSpPr>
          <p:nvPr/>
        </p:nvSpPr>
        <p:spPr bwMode="auto">
          <a:xfrm>
            <a:off x="5772838" y="504694"/>
            <a:ext cx="1719677" cy="491228"/>
          </a:xfrm>
          <a:prstGeom prst="chevron">
            <a:avLst>
              <a:gd name="adj" fmla="val 1820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AutoShape 18"/>
          <p:cNvSpPr>
            <a:spLocks noChangeArrowheads="1"/>
          </p:cNvSpPr>
          <p:nvPr/>
        </p:nvSpPr>
        <p:spPr bwMode="auto">
          <a:xfrm>
            <a:off x="4266700" y="504694"/>
            <a:ext cx="1719677" cy="491228"/>
          </a:xfrm>
          <a:prstGeom prst="chevron">
            <a:avLst>
              <a:gd name="adj" fmla="val 1820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Rectangle 40"/>
          <p:cNvSpPr txBox="1">
            <a:spLocks noChangeArrowheads="1"/>
          </p:cNvSpPr>
          <p:nvPr/>
        </p:nvSpPr>
        <p:spPr>
          <a:xfrm>
            <a:off x="1481139" y="495153"/>
            <a:ext cx="1343568" cy="491228"/>
          </a:xfrm>
          <a:prstGeom prst="rect">
            <a:avLst/>
          </a:prstGeom>
          <a:no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lvl="1" indent="0" algn="ctr">
              <a:buNone/>
            </a:pPr>
            <a:r>
              <a:rPr lang="en-US" altLang="zh-CN" sz="1600" dirty="0" smtClean="0">
                <a:ea typeface="SimSun" pitchFamily="2" charset="-122"/>
              </a:rPr>
              <a:t>Organize</a:t>
            </a:r>
          </a:p>
        </p:txBody>
      </p:sp>
      <p:sp>
        <p:nvSpPr>
          <p:cNvPr id="68" name="Rectangle 40"/>
          <p:cNvSpPr txBox="1">
            <a:spLocks noChangeArrowheads="1"/>
          </p:cNvSpPr>
          <p:nvPr/>
        </p:nvSpPr>
        <p:spPr>
          <a:xfrm>
            <a:off x="3004858" y="495153"/>
            <a:ext cx="1343568" cy="491228"/>
          </a:xfrm>
          <a:prstGeom prst="rect">
            <a:avLst/>
          </a:prstGeom>
          <a:no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lvl="1" indent="0" algn="ctr">
              <a:buNone/>
            </a:pPr>
            <a:r>
              <a:rPr lang="en-US" altLang="zh-CN" sz="1600" dirty="0" smtClean="0">
                <a:ea typeface="SimSun" pitchFamily="2" charset="-122"/>
              </a:rPr>
              <a:t>Plan</a:t>
            </a:r>
          </a:p>
        </p:txBody>
      </p:sp>
      <p:sp>
        <p:nvSpPr>
          <p:cNvPr id="69" name="Rectangle 40"/>
          <p:cNvSpPr txBox="1">
            <a:spLocks noChangeArrowheads="1"/>
          </p:cNvSpPr>
          <p:nvPr/>
        </p:nvSpPr>
        <p:spPr>
          <a:xfrm>
            <a:off x="4500826" y="495153"/>
            <a:ext cx="1343568" cy="491228"/>
          </a:xfrm>
          <a:prstGeom prst="rect">
            <a:avLst/>
          </a:prstGeom>
          <a:no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lvl="1" indent="0" algn="ctr">
              <a:buNone/>
            </a:pPr>
            <a:r>
              <a:rPr lang="en-US" altLang="zh-CN" sz="1400" dirty="0" smtClean="0">
                <a:ea typeface="SimSun" pitchFamily="2" charset="-122"/>
              </a:rPr>
              <a:t>Test and iterate</a:t>
            </a:r>
            <a:endParaRPr lang="en-US" altLang="zh-CN" sz="1400" dirty="0">
              <a:ea typeface="SimSun" pitchFamily="2" charset="-122"/>
            </a:endParaRPr>
          </a:p>
        </p:txBody>
      </p:sp>
      <p:sp>
        <p:nvSpPr>
          <p:cNvPr id="70" name="Rectangle 40"/>
          <p:cNvSpPr txBox="1">
            <a:spLocks noChangeArrowheads="1"/>
          </p:cNvSpPr>
          <p:nvPr/>
        </p:nvSpPr>
        <p:spPr>
          <a:xfrm>
            <a:off x="5915119" y="495153"/>
            <a:ext cx="1472385" cy="491228"/>
          </a:xfrm>
          <a:prstGeom prst="rect">
            <a:avLst/>
          </a:prstGeom>
          <a:no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lvl="1" indent="0" algn="ctr">
              <a:buNone/>
            </a:pPr>
            <a:r>
              <a:rPr lang="en-US" altLang="zh-CN" sz="1600" dirty="0" smtClean="0">
                <a:ea typeface="SimSun" pitchFamily="2" charset="-122"/>
              </a:rPr>
              <a:t>Implement</a:t>
            </a:r>
          </a:p>
        </p:txBody>
      </p:sp>
      <p:sp>
        <p:nvSpPr>
          <p:cNvPr id="71" name="Rectangle 40"/>
          <p:cNvSpPr txBox="1">
            <a:spLocks noChangeArrowheads="1"/>
          </p:cNvSpPr>
          <p:nvPr/>
        </p:nvSpPr>
        <p:spPr>
          <a:xfrm>
            <a:off x="6988783" y="482641"/>
            <a:ext cx="2363692" cy="491228"/>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lvl="1" indent="0" algn="ctr">
              <a:buNone/>
            </a:pPr>
            <a:r>
              <a:rPr lang="en-US" altLang="zh-CN" sz="1100" dirty="0" smtClean="0">
                <a:ea typeface="SimSun" pitchFamily="2" charset="-122"/>
              </a:rPr>
              <a:t>Spread &amp; publish (CERC)</a:t>
            </a:r>
          </a:p>
        </p:txBody>
      </p:sp>
      <p:cxnSp>
        <p:nvCxnSpPr>
          <p:cNvPr id="3" name="Straight Connector 2"/>
          <p:cNvCxnSpPr>
            <a:endCxn id="65" idx="3"/>
          </p:cNvCxnSpPr>
          <p:nvPr/>
        </p:nvCxnSpPr>
        <p:spPr>
          <a:xfrm>
            <a:off x="7492515" y="750308"/>
            <a:ext cx="1508396"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415540" y="730696"/>
            <a:ext cx="1890734" cy="261610"/>
          </a:xfrm>
          <a:prstGeom prst="rect">
            <a:avLst/>
          </a:prstGeom>
          <a:noFill/>
        </p:spPr>
        <p:txBody>
          <a:bodyPr wrap="square" rtlCol="0">
            <a:spAutoFit/>
          </a:bodyPr>
          <a:lstStyle/>
          <a:p>
            <a:r>
              <a:rPr lang="en-US" sz="1100" dirty="0" smtClean="0"/>
              <a:t>Sustain &amp; rollout (IO)</a:t>
            </a:r>
            <a:endParaRPr lang="en-US" sz="1100" dirty="0"/>
          </a:p>
        </p:txBody>
      </p:sp>
    </p:spTree>
    <p:extLst>
      <p:ext uri="{BB962C8B-B14F-4D97-AF65-F5344CB8AC3E}">
        <p14:creationId xmlns:p14="http://schemas.microsoft.com/office/powerpoint/2010/main" val="22316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Summary </a:t>
            </a:r>
            <a:endParaRPr lang="en-US" dirty="0"/>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8325193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p:nvPr/>
        </p:nvPicPr>
        <p:blipFill>
          <a:blip r:embed="rId8">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1269267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dirty="0">
                <a:latin typeface="Calibri" charset="0"/>
              </a:rPr>
              <a:t>Pilot Test Partners</a:t>
            </a:r>
          </a:p>
        </p:txBody>
      </p:sp>
      <p:sp>
        <p:nvSpPr>
          <p:cNvPr id="125954" name="Content Placeholder 2"/>
          <p:cNvSpPr>
            <a:spLocks noGrp="1"/>
          </p:cNvSpPr>
          <p:nvPr>
            <p:ph idx="1"/>
          </p:nvPr>
        </p:nvSpPr>
        <p:spPr/>
        <p:txBody>
          <a:bodyPr/>
          <a:lstStyle/>
          <a:p>
            <a:pPr eaLnBrk="1" hangingPunct="1"/>
            <a:endParaRPr lang="en-US">
              <a:latin typeface="Calibri" charset="0"/>
            </a:endParaRPr>
          </a:p>
          <a:p>
            <a:pPr eaLnBrk="1" hangingPunct="1"/>
            <a:endParaRPr lang="en-US">
              <a:latin typeface="Calibri" charset="0"/>
            </a:endParaRPr>
          </a:p>
          <a:p>
            <a:pPr eaLnBrk="1" hangingPunct="1"/>
            <a:endParaRPr lang="en-US">
              <a:latin typeface="Calibri" charset="0"/>
            </a:endParaRPr>
          </a:p>
          <a:p>
            <a:pPr eaLnBrk="1" hangingPunct="1"/>
            <a:endParaRPr lang="en-US">
              <a:latin typeface="Calibri" charset="0"/>
            </a:endParaRPr>
          </a:p>
        </p:txBody>
      </p:sp>
      <p:pic>
        <p:nvPicPr>
          <p:cNvPr id="1259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33782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1524000"/>
            <a:ext cx="23622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895600"/>
            <a:ext cx="2133600" cy="79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286000"/>
            <a:ext cx="4432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9700" y="2286000"/>
            <a:ext cx="10541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6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200400"/>
            <a:ext cx="20447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62"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876800"/>
            <a:ext cx="1930941" cy="828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762000" y="5942951"/>
            <a:ext cx="2590800" cy="596178"/>
          </a:xfrm>
          <a:prstGeom prst="rect">
            <a:avLst/>
          </a:prstGeom>
        </p:spPr>
      </p:pic>
      <p:pic>
        <p:nvPicPr>
          <p:cNvPr id="3" name="Picture 2"/>
          <p:cNvPicPr>
            <a:picLocks noChangeAspect="1"/>
          </p:cNvPicPr>
          <p:nvPr/>
        </p:nvPicPr>
        <p:blipFill>
          <a:blip r:embed="rId11"/>
          <a:stretch>
            <a:fillRect/>
          </a:stretch>
        </p:blipFill>
        <p:spPr>
          <a:xfrm>
            <a:off x="6096000" y="5257800"/>
            <a:ext cx="2067059" cy="719418"/>
          </a:xfrm>
          <a:prstGeom prst="rect">
            <a:avLst/>
          </a:prstGeom>
        </p:spPr>
      </p:pic>
      <p:pic>
        <p:nvPicPr>
          <p:cNvPr id="4" name="Picture 3"/>
          <p:cNvPicPr>
            <a:picLocks noChangeAspect="1"/>
          </p:cNvPicPr>
          <p:nvPr/>
        </p:nvPicPr>
        <p:blipFill>
          <a:blip r:embed="rId12"/>
          <a:stretch>
            <a:fillRect/>
          </a:stretch>
        </p:blipFill>
        <p:spPr>
          <a:xfrm>
            <a:off x="990600" y="4038600"/>
            <a:ext cx="2971800" cy="711200"/>
          </a:xfrm>
          <a:prstGeom prst="rect">
            <a:avLst/>
          </a:prstGeom>
        </p:spPr>
      </p:pic>
      <p:pic>
        <p:nvPicPr>
          <p:cNvPr id="7" name="Picture 6"/>
          <p:cNvPicPr>
            <a:picLocks noChangeAspect="1"/>
          </p:cNvPicPr>
          <p:nvPr/>
        </p:nvPicPr>
        <p:blipFill>
          <a:blip r:embed="rId13"/>
          <a:stretch>
            <a:fillRect/>
          </a:stretch>
        </p:blipFill>
        <p:spPr>
          <a:xfrm>
            <a:off x="6705600" y="3962400"/>
            <a:ext cx="1757363" cy="907026"/>
          </a:xfrm>
          <a:prstGeom prst="rect">
            <a:avLst/>
          </a:prstGeom>
        </p:spPr>
      </p:pic>
      <p:pic>
        <p:nvPicPr>
          <p:cNvPr id="8" name="Picture 7"/>
          <p:cNvPicPr>
            <a:picLocks noChangeAspect="1"/>
          </p:cNvPicPr>
          <p:nvPr/>
        </p:nvPicPr>
        <p:blipFill>
          <a:blip r:embed="rId14"/>
          <a:stretch>
            <a:fillRect/>
          </a:stretch>
        </p:blipFill>
        <p:spPr>
          <a:xfrm>
            <a:off x="5105400" y="6205010"/>
            <a:ext cx="4038600" cy="652990"/>
          </a:xfrm>
          <a:prstGeom prst="rect">
            <a:avLst/>
          </a:prstGeom>
        </p:spPr>
      </p:pic>
    </p:spTree>
    <p:extLst>
      <p:ext uri="{BB962C8B-B14F-4D97-AF65-F5344CB8AC3E}">
        <p14:creationId xmlns:p14="http://schemas.microsoft.com/office/powerpoint/2010/main" val="180828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29400" y="6096000"/>
            <a:ext cx="2514600" cy="763457"/>
          </a:xfrm>
          <a:prstGeom prst="rect">
            <a:avLst/>
          </a:prstGeom>
        </p:spPr>
      </p:pic>
      <p:sp>
        <p:nvSpPr>
          <p:cNvPr id="2" name="Title 1"/>
          <p:cNvSpPr>
            <a:spLocks noGrp="1"/>
          </p:cNvSpPr>
          <p:nvPr>
            <p:ph type="title"/>
          </p:nvPr>
        </p:nvSpPr>
        <p:spPr/>
        <p:txBody>
          <a:bodyPr>
            <a:noAutofit/>
          </a:bodyPr>
          <a:lstStyle/>
          <a:p>
            <a:pPr algn="l"/>
            <a:r>
              <a:rPr lang="en-US" sz="3200" dirty="0" smtClean="0"/>
              <a:t>Pilot Site: Palo Alto Veterans Administration </a:t>
            </a:r>
            <a:r>
              <a:rPr lang="en-US" sz="3200" i="1" dirty="0" smtClean="0"/>
              <a:t>Engagement of Patients with Advanced Cancer </a:t>
            </a:r>
            <a:endParaRPr lang="en-US" sz="2400" dirty="0"/>
          </a:p>
        </p:txBody>
      </p:sp>
      <p:pic>
        <p:nvPicPr>
          <p:cNvPr id="4" name="Content Placeholder 3"/>
          <p:cNvPicPr>
            <a:picLocks noGrp="1" noChangeAspect="1"/>
          </p:cNvPicPr>
          <p:nvPr>
            <p:ph idx="1"/>
          </p:nvPr>
        </p:nvPicPr>
        <p:blipFill rotWithShape="1">
          <a:blip r:embed="rId4"/>
          <a:srcRect l="2698" t="8887" b="9644"/>
          <a:stretch/>
        </p:blipFill>
        <p:spPr>
          <a:xfrm>
            <a:off x="533400" y="1600201"/>
            <a:ext cx="8007553" cy="4484314"/>
          </a:xfrm>
        </p:spPr>
      </p:pic>
    </p:spTree>
    <p:extLst>
      <p:ext uri="{BB962C8B-B14F-4D97-AF65-F5344CB8AC3E}">
        <p14:creationId xmlns:p14="http://schemas.microsoft.com/office/powerpoint/2010/main" val="1005229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65100" y="-119063"/>
            <a:ext cx="8699500" cy="3865563"/>
          </a:xfrm>
        </p:spPr>
        <p:txBody>
          <a:bodyPr>
            <a:normAutofit/>
          </a:bodyPr>
          <a:lstStyle/>
          <a:p>
            <a:pPr eaLnBrk="1" hangingPunct="1"/>
            <a:r>
              <a:rPr lang="en-US" dirty="0" smtClean="0">
                <a:latin typeface="Calibri" charset="0"/>
              </a:rPr>
              <a:t/>
            </a:r>
            <a:br>
              <a:rPr lang="en-US" dirty="0" smtClean="0">
                <a:latin typeface="Calibri" charset="0"/>
              </a:rPr>
            </a:br>
            <a:r>
              <a:rPr lang="en-US" dirty="0" smtClean="0">
                <a:latin typeface="Calibri" charset="0"/>
              </a:rPr>
              <a:t/>
            </a:r>
            <a:br>
              <a:rPr lang="en-US" dirty="0" smtClean="0">
                <a:latin typeface="Calibri" charset="0"/>
              </a:rPr>
            </a:br>
            <a:r>
              <a:rPr lang="en-US" dirty="0" smtClean="0">
                <a:latin typeface="Calibri" charset="0"/>
              </a:rPr>
              <a:t>Achieving the Triple Aim In Cancer</a:t>
            </a:r>
            <a:r>
              <a:rPr lang="en-US" sz="3600" dirty="0" smtClean="0">
                <a:latin typeface="Calibri" charset="0"/>
              </a:rPr>
              <a:t/>
            </a:r>
            <a:br>
              <a:rPr lang="en-US" sz="3600" dirty="0" smtClean="0">
                <a:latin typeface="Calibri" charset="0"/>
              </a:rPr>
            </a:br>
            <a:endParaRPr lang="en-US" sz="3600" i="1" dirty="0">
              <a:latin typeface="Calibri" charset="0"/>
            </a:endParaRPr>
          </a:p>
        </p:txBody>
      </p:sp>
      <p:sp>
        <p:nvSpPr>
          <p:cNvPr id="16386" name="TextBox 4"/>
          <p:cNvSpPr txBox="1">
            <a:spLocks noChangeArrowheads="1"/>
          </p:cNvSpPr>
          <p:nvPr/>
        </p:nvSpPr>
        <p:spPr bwMode="auto">
          <a:xfrm>
            <a:off x="5668963" y="5160963"/>
            <a:ext cx="579437" cy="4984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16387" name="TextBox 5"/>
          <p:cNvSpPr txBox="1">
            <a:spLocks noChangeArrowheads="1"/>
          </p:cNvSpPr>
          <p:nvPr/>
        </p:nvSpPr>
        <p:spPr bwMode="auto">
          <a:xfrm>
            <a:off x="1524000" y="3733800"/>
            <a:ext cx="6096000"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	</a:t>
            </a:r>
            <a:r>
              <a:rPr lang="en-US" sz="2800" dirty="0" smtClean="0"/>
              <a:t>Manali </a:t>
            </a:r>
            <a:r>
              <a:rPr lang="en-US" sz="2800" dirty="0"/>
              <a:t>I. Patel, MD </a:t>
            </a:r>
            <a:r>
              <a:rPr lang="en-US" sz="2800" dirty="0" smtClean="0"/>
              <a:t>MSPH</a:t>
            </a:r>
          </a:p>
          <a:p>
            <a:pPr algn="ctr" eaLnBrk="1" hangingPunct="1"/>
            <a:r>
              <a:rPr lang="en-US" sz="2000" dirty="0" smtClean="0"/>
              <a:t>Instructor, Division of Oncology</a:t>
            </a:r>
          </a:p>
          <a:p>
            <a:pPr algn="ctr" eaLnBrk="1" hangingPunct="1"/>
            <a:r>
              <a:rPr lang="en-US" sz="2000" dirty="0" smtClean="0"/>
              <a:t>Clinical Excellence Research Center</a:t>
            </a:r>
            <a:endParaRPr lang="en-US" sz="2000" dirty="0"/>
          </a:p>
          <a:p>
            <a:pPr algn="ctr" eaLnBrk="1" hangingPunct="1"/>
            <a:r>
              <a:rPr lang="en-US" sz="1600" dirty="0" smtClean="0"/>
              <a:t>Stanford </a:t>
            </a:r>
            <a:r>
              <a:rPr lang="en-US" sz="1600" dirty="0"/>
              <a:t>University School of </a:t>
            </a:r>
            <a:r>
              <a:rPr lang="en-US" sz="1600" dirty="0" smtClean="0"/>
              <a:t>Medicine</a:t>
            </a:r>
          </a:p>
          <a:p>
            <a:pPr algn="ctr" eaLnBrk="1" hangingPunct="1"/>
            <a:r>
              <a:rPr lang="en-US" sz="1600" dirty="0" smtClean="0"/>
              <a:t>Health Services Research, Palo Alto Veterans Administration</a:t>
            </a:r>
          </a:p>
          <a:p>
            <a:pPr eaLnBrk="1" hangingPunct="1"/>
            <a:endParaRPr lang="en-US" sz="18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3589995469"/>
      </p:ext>
    </p:extLst>
  </p:cSld>
  <p:clrMapOvr>
    <a:masterClrMapping/>
  </p:clrMapOvr>
  <p:transition spd="slow" advTm="2560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Pilot Site: Palo Alto Veterans Administration</a:t>
            </a:r>
            <a:endParaRPr lang="en-US" sz="3200" dirty="0"/>
          </a:p>
        </p:txBody>
      </p:sp>
      <p:sp>
        <p:nvSpPr>
          <p:cNvPr id="4" name="Rectangle 3"/>
          <p:cNvSpPr>
            <a:spLocks noChangeArrowheads="1"/>
          </p:cNvSpPr>
          <p:nvPr/>
        </p:nvSpPr>
        <p:spPr bwMode="auto">
          <a:xfrm>
            <a:off x="152400" y="2343329"/>
            <a:ext cx="1295400" cy="2246769"/>
          </a:xfrm>
          <a:prstGeom prst="rect">
            <a:avLst/>
          </a:prstGeom>
          <a:solidFill>
            <a:schemeClr val="bg1"/>
          </a:solidFill>
          <a:ln w="38100">
            <a:solidFill>
              <a:schemeClr val="tx1"/>
            </a:solidFill>
            <a:miter lim="800000"/>
            <a:headEnd type="none" w="sm" len="sm"/>
            <a:tailEnd type="none" w="sm" len="sm"/>
          </a:ln>
          <a:effectLst/>
        </p:spPr>
        <p:txBody>
          <a:bodyPr wrap="square" anchor="ctr">
            <a:spAutoFit/>
          </a:bodyPr>
          <a:lstStyle/>
          <a:p>
            <a:pPr eaLnBrk="0" hangingPunct="0"/>
            <a:r>
              <a:rPr lang="en-US" sz="2000" b="1" dirty="0" smtClean="0"/>
              <a:t>New Diagnosis </a:t>
            </a:r>
          </a:p>
          <a:p>
            <a:pPr eaLnBrk="0" hangingPunct="0"/>
            <a:endParaRPr lang="en-US" sz="2000" b="1" dirty="0"/>
          </a:p>
          <a:p>
            <a:pPr eaLnBrk="0" hangingPunct="0"/>
            <a:r>
              <a:rPr lang="en-US" sz="2000" b="1" dirty="0" smtClean="0"/>
              <a:t>Recurrent Cancer</a:t>
            </a:r>
          </a:p>
          <a:p>
            <a:pPr eaLnBrk="0" hangingPunct="0"/>
            <a:endParaRPr lang="en-US" sz="2000" b="1" dirty="0">
              <a:solidFill>
                <a:schemeClr val="bg1"/>
              </a:solidFill>
            </a:endParaRPr>
          </a:p>
          <a:p>
            <a:pPr eaLnBrk="0" hangingPunct="0"/>
            <a:endParaRPr lang="en-US" sz="2000" b="1" dirty="0">
              <a:solidFill>
                <a:schemeClr val="bg1"/>
              </a:solidFill>
            </a:endParaRPr>
          </a:p>
        </p:txBody>
      </p:sp>
      <p:sp>
        <p:nvSpPr>
          <p:cNvPr id="5" name="AutoShape 4"/>
          <p:cNvSpPr>
            <a:spLocks noChangeArrowheads="1"/>
          </p:cNvSpPr>
          <p:nvPr/>
        </p:nvSpPr>
        <p:spPr bwMode="auto">
          <a:xfrm>
            <a:off x="1524000" y="3257729"/>
            <a:ext cx="3048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6" name="Rectangle 5"/>
          <p:cNvSpPr>
            <a:spLocks noChangeArrowheads="1"/>
          </p:cNvSpPr>
          <p:nvPr/>
        </p:nvSpPr>
        <p:spPr bwMode="auto">
          <a:xfrm>
            <a:off x="1828800" y="1352729"/>
            <a:ext cx="474663" cy="4191000"/>
          </a:xfrm>
          <a:prstGeom prst="rect">
            <a:avLst/>
          </a:prstGeom>
          <a:solidFill>
            <a:srgbClr val="FFC023"/>
          </a:solidFill>
          <a:ln w="381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800" dirty="0">
                <a:latin typeface="Antigoni" charset="0"/>
              </a:rPr>
              <a:t>R</a:t>
            </a:r>
          </a:p>
          <a:p>
            <a:pPr algn="ctr" eaLnBrk="0" hangingPunct="0"/>
            <a:r>
              <a:rPr lang="en-US" sz="2800" dirty="0">
                <a:latin typeface="Antigoni" charset="0"/>
              </a:rPr>
              <a:t>A</a:t>
            </a:r>
          </a:p>
          <a:p>
            <a:pPr algn="ctr" eaLnBrk="0" hangingPunct="0"/>
            <a:r>
              <a:rPr lang="en-US" sz="2800" dirty="0">
                <a:latin typeface="Antigoni" charset="0"/>
              </a:rPr>
              <a:t>N</a:t>
            </a:r>
          </a:p>
          <a:p>
            <a:pPr algn="ctr" eaLnBrk="0" hangingPunct="0"/>
            <a:r>
              <a:rPr lang="en-US" sz="2800" dirty="0">
                <a:latin typeface="Antigoni" charset="0"/>
              </a:rPr>
              <a:t>D</a:t>
            </a:r>
          </a:p>
          <a:p>
            <a:pPr algn="ctr" eaLnBrk="0" hangingPunct="0"/>
            <a:r>
              <a:rPr lang="en-US" sz="2800" dirty="0">
                <a:latin typeface="Antigoni" charset="0"/>
              </a:rPr>
              <a:t>O</a:t>
            </a:r>
          </a:p>
          <a:p>
            <a:pPr algn="ctr" eaLnBrk="0" hangingPunct="0"/>
            <a:r>
              <a:rPr lang="en-US" sz="2800" dirty="0">
                <a:latin typeface="Antigoni" charset="0"/>
              </a:rPr>
              <a:t>M</a:t>
            </a:r>
          </a:p>
          <a:p>
            <a:pPr algn="ctr" eaLnBrk="0" hangingPunct="0"/>
            <a:r>
              <a:rPr lang="en-US" sz="2800" dirty="0">
                <a:latin typeface="Antigoni" charset="0"/>
              </a:rPr>
              <a:t>I</a:t>
            </a:r>
          </a:p>
          <a:p>
            <a:pPr algn="ctr" eaLnBrk="0" hangingPunct="0"/>
            <a:r>
              <a:rPr lang="en-US" sz="2800" dirty="0">
                <a:latin typeface="Antigoni" charset="0"/>
              </a:rPr>
              <a:t>Z</a:t>
            </a:r>
          </a:p>
          <a:p>
            <a:pPr algn="ctr" eaLnBrk="0" hangingPunct="0"/>
            <a:r>
              <a:rPr lang="en-US" sz="2800" dirty="0">
                <a:latin typeface="Antigoni" charset="0"/>
              </a:rPr>
              <a:t>E</a:t>
            </a:r>
          </a:p>
        </p:txBody>
      </p:sp>
      <p:sp>
        <p:nvSpPr>
          <p:cNvPr id="7" name="AutoShape 6"/>
          <p:cNvSpPr>
            <a:spLocks noChangeArrowheads="1"/>
          </p:cNvSpPr>
          <p:nvPr/>
        </p:nvSpPr>
        <p:spPr bwMode="auto">
          <a:xfrm rot="20077166">
            <a:off x="2898901" y="2802996"/>
            <a:ext cx="474663" cy="477838"/>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8" name="Rectangle 7"/>
          <p:cNvSpPr>
            <a:spLocks noChangeArrowheads="1"/>
          </p:cNvSpPr>
          <p:nvPr/>
        </p:nvSpPr>
        <p:spPr bwMode="auto">
          <a:xfrm>
            <a:off x="3505200" y="4302443"/>
            <a:ext cx="990600" cy="707886"/>
          </a:xfrm>
          <a:prstGeom prst="rect">
            <a:avLst/>
          </a:prstGeom>
          <a:solidFill>
            <a:schemeClr val="tx1"/>
          </a:solidFill>
          <a:ln w="38100">
            <a:solidFill>
              <a:schemeClr val="bg1"/>
            </a:solidFill>
            <a:miter lim="800000"/>
            <a:headEnd type="none" w="sm" len="sm"/>
            <a:tailEnd type="none" w="sm" len="sm"/>
          </a:ln>
          <a:effectLst/>
        </p:spPr>
        <p:txBody>
          <a:bodyPr wrap="square" anchor="ctr">
            <a:spAutoFit/>
          </a:bodyPr>
          <a:lstStyle/>
          <a:p>
            <a:pPr algn="ctr" eaLnBrk="0" hangingPunct="0"/>
            <a:r>
              <a:rPr lang="en-US" sz="2000" b="1" dirty="0" smtClean="0">
                <a:solidFill>
                  <a:schemeClr val="bg1"/>
                </a:solidFill>
                <a:latin typeface="Antigoni" charset="0"/>
              </a:rPr>
              <a:t>Usual Care</a:t>
            </a:r>
            <a:endParaRPr lang="en-US" sz="2000" b="1" dirty="0">
              <a:solidFill>
                <a:schemeClr val="bg1"/>
              </a:solidFill>
              <a:latin typeface="Antigoni" charset="0"/>
            </a:endParaRPr>
          </a:p>
        </p:txBody>
      </p:sp>
      <p:sp>
        <p:nvSpPr>
          <p:cNvPr id="9" name="Rectangle 8"/>
          <p:cNvSpPr>
            <a:spLocks noChangeArrowheads="1"/>
          </p:cNvSpPr>
          <p:nvPr/>
        </p:nvSpPr>
        <p:spPr bwMode="auto">
          <a:xfrm>
            <a:off x="3429000" y="2183489"/>
            <a:ext cx="990600" cy="1138773"/>
          </a:xfrm>
          <a:prstGeom prst="rect">
            <a:avLst/>
          </a:prstGeom>
          <a:solidFill>
            <a:schemeClr val="tx1"/>
          </a:solidFill>
          <a:ln w="38100">
            <a:solidFill>
              <a:schemeClr val="bg1"/>
            </a:solidFill>
            <a:miter lim="800000"/>
            <a:headEnd type="none" w="sm" len="sm"/>
            <a:tailEnd type="none" w="sm" len="sm"/>
          </a:ln>
          <a:effectLst/>
        </p:spPr>
        <p:txBody>
          <a:bodyPr wrap="square" anchor="ctr">
            <a:spAutoFit/>
          </a:bodyPr>
          <a:lstStyle/>
          <a:p>
            <a:pPr algn="ctr" eaLnBrk="0" hangingPunct="0"/>
            <a:r>
              <a:rPr lang="en-US" sz="2000" b="1" dirty="0" smtClean="0">
                <a:solidFill>
                  <a:schemeClr val="bg1"/>
                </a:solidFill>
                <a:latin typeface="Antigoni" charset="0"/>
              </a:rPr>
              <a:t>EPAC</a:t>
            </a:r>
          </a:p>
          <a:p>
            <a:pPr algn="ctr" eaLnBrk="0" hangingPunct="0"/>
            <a:r>
              <a:rPr lang="en-US" sz="1200" b="1" dirty="0" smtClean="0">
                <a:solidFill>
                  <a:schemeClr val="bg1"/>
                </a:solidFill>
                <a:latin typeface="Antigoni" charset="0"/>
              </a:rPr>
              <a:t>1:1 Guide</a:t>
            </a:r>
          </a:p>
          <a:p>
            <a:pPr algn="ctr" eaLnBrk="0" hangingPunct="0"/>
            <a:r>
              <a:rPr lang="en-US" sz="1200" b="1" dirty="0" err="1" smtClean="0">
                <a:solidFill>
                  <a:schemeClr val="bg1"/>
                </a:solidFill>
                <a:latin typeface="Antigoni" charset="0"/>
              </a:rPr>
              <a:t>Sx</a:t>
            </a:r>
            <a:r>
              <a:rPr lang="en-US" sz="1200" b="1" dirty="0" smtClean="0">
                <a:solidFill>
                  <a:schemeClr val="bg1"/>
                </a:solidFill>
                <a:latin typeface="Antigoni" charset="0"/>
              </a:rPr>
              <a:t> access</a:t>
            </a:r>
          </a:p>
          <a:p>
            <a:pPr algn="ctr" eaLnBrk="0" hangingPunct="0"/>
            <a:r>
              <a:rPr lang="en-US" sz="1200" b="1" dirty="0" smtClean="0">
                <a:solidFill>
                  <a:schemeClr val="bg1"/>
                </a:solidFill>
                <a:latin typeface="Antigoni" charset="0"/>
              </a:rPr>
              <a:t>Chemo CBOC</a:t>
            </a:r>
            <a:endParaRPr lang="en-US" sz="1200" b="1" dirty="0">
              <a:solidFill>
                <a:schemeClr val="bg1"/>
              </a:solidFill>
              <a:latin typeface="Antigoni" charset="0"/>
            </a:endParaRPr>
          </a:p>
        </p:txBody>
      </p:sp>
      <p:sp>
        <p:nvSpPr>
          <p:cNvPr id="10" name="Rectangle 9"/>
          <p:cNvSpPr>
            <a:spLocks noChangeArrowheads="1"/>
          </p:cNvSpPr>
          <p:nvPr/>
        </p:nvSpPr>
        <p:spPr bwMode="auto">
          <a:xfrm>
            <a:off x="4953000" y="2571929"/>
            <a:ext cx="1600200" cy="646331"/>
          </a:xfrm>
          <a:prstGeom prst="rect">
            <a:avLst/>
          </a:prstGeom>
          <a:solidFill>
            <a:schemeClr val="tx1"/>
          </a:solidFill>
          <a:ln w="38100">
            <a:solidFill>
              <a:schemeClr val="bg1"/>
            </a:solidFill>
            <a:miter lim="800000"/>
            <a:headEnd type="none" w="sm" len="sm"/>
            <a:tailEnd type="none" w="sm" len="sm"/>
          </a:ln>
          <a:effectLst/>
        </p:spPr>
        <p:txBody>
          <a:bodyPr wrap="square" anchor="ctr">
            <a:spAutoFit/>
          </a:bodyPr>
          <a:lstStyle/>
          <a:p>
            <a:pPr algn="ctr" eaLnBrk="0" hangingPunct="0"/>
            <a:r>
              <a:rPr lang="en-US" sz="1800" b="1" dirty="0" smtClean="0">
                <a:solidFill>
                  <a:schemeClr val="bg1"/>
                </a:solidFill>
                <a:latin typeface="Antigoni" charset="0"/>
              </a:rPr>
              <a:t>Oncology</a:t>
            </a:r>
          </a:p>
          <a:p>
            <a:pPr algn="ctr" eaLnBrk="0" hangingPunct="0"/>
            <a:r>
              <a:rPr lang="en-US" sz="1800" b="1" dirty="0" smtClean="0">
                <a:solidFill>
                  <a:schemeClr val="bg1"/>
                </a:solidFill>
                <a:latin typeface="Antigoni" charset="0"/>
              </a:rPr>
              <a:t>Care </a:t>
            </a:r>
          </a:p>
        </p:txBody>
      </p:sp>
      <p:sp>
        <p:nvSpPr>
          <p:cNvPr id="11" name="AutoShape 10"/>
          <p:cNvSpPr>
            <a:spLocks noChangeArrowheads="1"/>
          </p:cNvSpPr>
          <p:nvPr/>
        </p:nvSpPr>
        <p:spPr bwMode="auto">
          <a:xfrm>
            <a:off x="4495800" y="2571929"/>
            <a:ext cx="3810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12" name="AutoShape 11"/>
          <p:cNvSpPr>
            <a:spLocks noChangeArrowheads="1"/>
          </p:cNvSpPr>
          <p:nvPr/>
        </p:nvSpPr>
        <p:spPr bwMode="auto">
          <a:xfrm rot="1469272">
            <a:off x="2897084" y="4150807"/>
            <a:ext cx="474663" cy="477838"/>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13" name="Rectangle 12"/>
          <p:cNvSpPr>
            <a:spLocks noChangeArrowheads="1"/>
          </p:cNvSpPr>
          <p:nvPr/>
        </p:nvSpPr>
        <p:spPr bwMode="auto">
          <a:xfrm>
            <a:off x="7010400" y="2876729"/>
            <a:ext cx="2133600" cy="1295400"/>
          </a:xfrm>
          <a:prstGeom prst="rect">
            <a:avLst/>
          </a:prstGeom>
          <a:solidFill>
            <a:schemeClr val="tx1"/>
          </a:solidFill>
          <a:ln w="38100">
            <a:solidFill>
              <a:schemeClr val="bg1"/>
            </a:solidFill>
            <a:miter lim="800000"/>
            <a:headEnd type="none" w="sm" len="sm"/>
            <a:tailEnd type="none" w="sm" len="sm"/>
          </a:ln>
          <a:effectLst/>
        </p:spPr>
        <p:txBody>
          <a:bodyPr wrap="none" anchor="ctr"/>
          <a:lstStyle/>
          <a:p>
            <a:pPr algn="ctr" eaLnBrk="0" hangingPunct="0"/>
            <a:r>
              <a:rPr lang="en-US" sz="2000" b="1" dirty="0" smtClean="0">
                <a:solidFill>
                  <a:schemeClr val="bg1"/>
                </a:solidFill>
                <a:latin typeface="Antigoni" charset="0"/>
              </a:rPr>
              <a:t>EPAC as </a:t>
            </a:r>
          </a:p>
          <a:p>
            <a:pPr algn="ctr" eaLnBrk="0" hangingPunct="0"/>
            <a:r>
              <a:rPr lang="en-US" sz="2000" b="1" dirty="0" smtClean="0">
                <a:solidFill>
                  <a:schemeClr val="bg1"/>
                </a:solidFill>
                <a:latin typeface="Antigoni" charset="0"/>
              </a:rPr>
              <a:t>Oncology Care</a:t>
            </a:r>
            <a:endParaRPr lang="en-US" sz="2000" b="1" dirty="0">
              <a:solidFill>
                <a:schemeClr val="bg1"/>
              </a:solidFill>
              <a:latin typeface="Antigoni" charset="0"/>
            </a:endParaRPr>
          </a:p>
        </p:txBody>
      </p:sp>
      <p:sp>
        <p:nvSpPr>
          <p:cNvPr id="14" name="AutoShape 13"/>
          <p:cNvSpPr>
            <a:spLocks noChangeArrowheads="1"/>
          </p:cNvSpPr>
          <p:nvPr/>
        </p:nvSpPr>
        <p:spPr bwMode="auto">
          <a:xfrm rot="1792107">
            <a:off x="6565542" y="2964622"/>
            <a:ext cx="3810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pPr algn="ctr" eaLnBrk="0" hangingPunct="0"/>
            <a:endParaRPr lang="en-US" sz="2400" b="1">
              <a:latin typeface="Times New Roman" charset="0"/>
            </a:endParaRPr>
          </a:p>
        </p:txBody>
      </p:sp>
      <p:sp>
        <p:nvSpPr>
          <p:cNvPr id="15" name="AutoShape 14"/>
          <p:cNvSpPr>
            <a:spLocks noChangeArrowheads="1"/>
          </p:cNvSpPr>
          <p:nvPr/>
        </p:nvSpPr>
        <p:spPr bwMode="auto">
          <a:xfrm>
            <a:off x="4572000" y="4324529"/>
            <a:ext cx="3810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18" name="AutoShape 20"/>
          <p:cNvSpPr>
            <a:spLocks noChangeArrowheads="1"/>
          </p:cNvSpPr>
          <p:nvPr/>
        </p:nvSpPr>
        <p:spPr bwMode="auto">
          <a:xfrm rot="19508425">
            <a:off x="6609123" y="3951866"/>
            <a:ext cx="3810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21" name="Rectangle 16"/>
          <p:cNvSpPr>
            <a:spLocks noChangeArrowheads="1"/>
          </p:cNvSpPr>
          <p:nvPr/>
        </p:nvSpPr>
        <p:spPr bwMode="auto">
          <a:xfrm>
            <a:off x="2362200" y="3333929"/>
            <a:ext cx="990600" cy="646331"/>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Baseline </a:t>
            </a:r>
          </a:p>
          <a:p>
            <a:pPr eaLnBrk="0" hangingPunct="0"/>
            <a:r>
              <a:rPr lang="en-US" sz="1200" b="1" dirty="0" smtClean="0"/>
              <a:t>Intake </a:t>
            </a:r>
            <a:r>
              <a:rPr lang="en-US" sz="1200" b="1" dirty="0" err="1" smtClean="0"/>
              <a:t>Survey</a:t>
            </a:r>
            <a:r>
              <a:rPr lang="en-US" sz="1200" b="1" dirty="0" err="1" smtClean="0">
                <a:solidFill>
                  <a:srgbClr val="FFFFFF"/>
                </a:solidFill>
              </a:rPr>
              <a:t>i</a:t>
            </a:r>
            <a:r>
              <a:rPr lang="en-US" sz="1200" b="1" dirty="0" smtClean="0">
                <a:solidFill>
                  <a:srgbClr val="FFFFFF"/>
                </a:solidFill>
              </a:rPr>
              <a:t>; </a:t>
            </a:r>
            <a:endParaRPr lang="en-US" sz="1200" b="1" dirty="0">
              <a:solidFill>
                <a:srgbClr val="FFFFFF"/>
              </a:solidFill>
            </a:endParaRPr>
          </a:p>
        </p:txBody>
      </p:sp>
      <p:sp>
        <p:nvSpPr>
          <p:cNvPr id="24" name="Rectangle 16"/>
          <p:cNvSpPr>
            <a:spLocks noChangeArrowheads="1"/>
          </p:cNvSpPr>
          <p:nvPr/>
        </p:nvSpPr>
        <p:spPr bwMode="auto">
          <a:xfrm>
            <a:off x="5791200" y="5010329"/>
            <a:ext cx="2514600" cy="1015663"/>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Evaluate </a:t>
            </a:r>
          </a:p>
          <a:p>
            <a:pPr marL="171450" indent="-171450" eaLnBrk="0" hangingPunct="0">
              <a:buFont typeface="Arial"/>
              <a:buChar char="•"/>
            </a:pPr>
            <a:r>
              <a:rPr lang="en-US" sz="1200" b="1" dirty="0" smtClean="0"/>
              <a:t>Satisfaction 3, 6 months</a:t>
            </a:r>
          </a:p>
          <a:p>
            <a:pPr marL="171450" indent="-171450" eaLnBrk="0" hangingPunct="0">
              <a:buFont typeface="Arial"/>
              <a:buChar char="•"/>
            </a:pPr>
            <a:r>
              <a:rPr lang="en-US" sz="1200" b="1" dirty="0" smtClean="0"/>
              <a:t>Utilization/Cost </a:t>
            </a:r>
            <a:endParaRPr lang="en-US" sz="1200" b="1" dirty="0"/>
          </a:p>
          <a:p>
            <a:pPr marL="171450" indent="-171450" eaLnBrk="0" hangingPunct="0">
              <a:buFont typeface="Arial"/>
              <a:buChar char="•"/>
            </a:pPr>
            <a:r>
              <a:rPr lang="en-US" sz="1200" b="1" dirty="0" smtClean="0"/>
              <a:t>Patient/Family Reported Outcome</a:t>
            </a:r>
          </a:p>
        </p:txBody>
      </p:sp>
      <p:sp>
        <p:nvSpPr>
          <p:cNvPr id="25" name="Rectangle 16"/>
          <p:cNvSpPr>
            <a:spLocks noChangeArrowheads="1"/>
          </p:cNvSpPr>
          <p:nvPr/>
        </p:nvSpPr>
        <p:spPr bwMode="auto">
          <a:xfrm>
            <a:off x="5562600" y="1295400"/>
            <a:ext cx="2209800" cy="1200329"/>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Evaluate </a:t>
            </a:r>
          </a:p>
          <a:p>
            <a:pPr marL="171450" indent="-171450" eaLnBrk="0" hangingPunct="0">
              <a:buFont typeface="Arial"/>
              <a:buChar char="•"/>
            </a:pPr>
            <a:r>
              <a:rPr lang="en-US" sz="1200" b="1" dirty="0" smtClean="0"/>
              <a:t>Feasibility 4-6 weeks;</a:t>
            </a:r>
          </a:p>
          <a:p>
            <a:pPr marL="171450" indent="-171450" eaLnBrk="0" hangingPunct="0">
              <a:buFont typeface="Arial"/>
              <a:buChar char="•"/>
            </a:pPr>
            <a:r>
              <a:rPr lang="en-US" sz="1200" b="1" dirty="0" smtClean="0"/>
              <a:t>Satisfaction 3, 6 months;</a:t>
            </a:r>
          </a:p>
          <a:p>
            <a:pPr marL="171450" indent="-171450" eaLnBrk="0" hangingPunct="0">
              <a:buFont typeface="Arial"/>
              <a:buChar char="•"/>
            </a:pPr>
            <a:r>
              <a:rPr lang="en-US" sz="1200" b="1" dirty="0" smtClean="0"/>
              <a:t>Utilization/Cost, </a:t>
            </a:r>
          </a:p>
          <a:p>
            <a:pPr marL="171450" indent="-171450" eaLnBrk="0" hangingPunct="0">
              <a:buFont typeface="Arial"/>
              <a:buChar char="•"/>
            </a:pPr>
            <a:r>
              <a:rPr lang="en-US" sz="1200" b="1" dirty="0" smtClean="0"/>
              <a:t>Patient/Family reported outcomes </a:t>
            </a:r>
          </a:p>
        </p:txBody>
      </p:sp>
      <p:sp>
        <p:nvSpPr>
          <p:cNvPr id="26" name="Rectangle 25"/>
          <p:cNvSpPr>
            <a:spLocks noChangeArrowheads="1"/>
          </p:cNvSpPr>
          <p:nvPr/>
        </p:nvSpPr>
        <p:spPr bwMode="auto">
          <a:xfrm>
            <a:off x="5029200" y="4287798"/>
            <a:ext cx="1600200" cy="646331"/>
          </a:xfrm>
          <a:prstGeom prst="rect">
            <a:avLst/>
          </a:prstGeom>
          <a:solidFill>
            <a:schemeClr val="tx1"/>
          </a:solidFill>
          <a:ln w="38100">
            <a:solidFill>
              <a:schemeClr val="bg1"/>
            </a:solidFill>
            <a:miter lim="800000"/>
            <a:headEnd type="none" w="sm" len="sm"/>
            <a:tailEnd type="none" w="sm" len="sm"/>
          </a:ln>
          <a:effectLst/>
        </p:spPr>
        <p:txBody>
          <a:bodyPr wrap="square" anchor="ctr">
            <a:spAutoFit/>
          </a:bodyPr>
          <a:lstStyle/>
          <a:p>
            <a:pPr algn="ctr" eaLnBrk="0" hangingPunct="0"/>
            <a:r>
              <a:rPr lang="en-US" sz="1800" b="1" dirty="0" smtClean="0">
                <a:solidFill>
                  <a:schemeClr val="bg1"/>
                </a:solidFill>
                <a:latin typeface="Antigoni" charset="0"/>
              </a:rPr>
              <a:t>Oncology</a:t>
            </a:r>
          </a:p>
          <a:p>
            <a:pPr algn="ctr" eaLnBrk="0" hangingPunct="0"/>
            <a:r>
              <a:rPr lang="en-US" sz="1800" b="1" dirty="0" smtClean="0">
                <a:solidFill>
                  <a:schemeClr val="bg1"/>
                </a:solidFill>
                <a:latin typeface="Antigoni" charset="0"/>
              </a:rPr>
              <a:t>Care</a:t>
            </a:r>
            <a:endParaRPr lang="en-US" sz="1800" b="1" dirty="0">
              <a:solidFill>
                <a:schemeClr val="bg1"/>
              </a:solidFill>
              <a:latin typeface="Antigoni" charset="0"/>
            </a:endParaRPr>
          </a:p>
        </p:txBody>
      </p:sp>
      <p:sp>
        <p:nvSpPr>
          <p:cNvPr id="28" name="Rectangle 16"/>
          <p:cNvSpPr>
            <a:spLocks noChangeArrowheads="1"/>
          </p:cNvSpPr>
          <p:nvPr/>
        </p:nvSpPr>
        <p:spPr bwMode="auto">
          <a:xfrm>
            <a:off x="1676400" y="5696129"/>
            <a:ext cx="1143000" cy="830997"/>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Stratified 1:1 </a:t>
            </a:r>
          </a:p>
          <a:p>
            <a:pPr eaLnBrk="0" hangingPunct="0"/>
            <a:r>
              <a:rPr lang="en-US" sz="1200" b="1" dirty="0" smtClean="0"/>
              <a:t>Cancer Type, Stage, Histology</a:t>
            </a:r>
            <a:r>
              <a:rPr lang="en-US" sz="1200" b="1" dirty="0" smtClean="0">
                <a:solidFill>
                  <a:srgbClr val="FFFFFF"/>
                </a:solidFill>
              </a:rPr>
              <a:t>; </a:t>
            </a:r>
            <a:endParaRPr lang="en-US" sz="1200" b="1" dirty="0">
              <a:solidFill>
                <a:srgbClr val="FFFFFF"/>
              </a:solidFill>
            </a:endParaRPr>
          </a:p>
        </p:txBody>
      </p:sp>
      <p:sp>
        <p:nvSpPr>
          <p:cNvPr id="29" name="Rectangle 16"/>
          <p:cNvSpPr>
            <a:spLocks noChangeArrowheads="1"/>
          </p:cNvSpPr>
          <p:nvPr/>
        </p:nvSpPr>
        <p:spPr bwMode="auto">
          <a:xfrm>
            <a:off x="228600" y="4705529"/>
            <a:ext cx="1143000" cy="1015663"/>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Exclude: </a:t>
            </a:r>
          </a:p>
          <a:p>
            <a:pPr marL="171450" indent="-171450" eaLnBrk="0" hangingPunct="0">
              <a:buFont typeface="Arial"/>
              <a:buChar char="•"/>
            </a:pPr>
            <a:r>
              <a:rPr lang="en-US" sz="1200" b="1" dirty="0" smtClean="0"/>
              <a:t>Localized Disease </a:t>
            </a:r>
          </a:p>
          <a:p>
            <a:pPr marL="171450" indent="-171450" eaLnBrk="0" hangingPunct="0">
              <a:buFont typeface="Arial"/>
              <a:buChar char="•"/>
            </a:pPr>
            <a:r>
              <a:rPr lang="en-US" sz="1200" b="1" dirty="0" smtClean="0"/>
              <a:t>No Capacity</a:t>
            </a:r>
            <a:r>
              <a:rPr lang="en-US" sz="1200" b="1" dirty="0" smtClean="0">
                <a:solidFill>
                  <a:srgbClr val="FFFFFF"/>
                </a:solidFill>
              </a:rPr>
              <a:t>; </a:t>
            </a:r>
            <a:endParaRPr lang="en-US" sz="1200" b="1" dirty="0">
              <a:solidFill>
                <a:srgbClr val="FFFFFF"/>
              </a:solidFill>
            </a:endParaRPr>
          </a:p>
        </p:txBody>
      </p:sp>
      <p:sp>
        <p:nvSpPr>
          <p:cNvPr id="30" name="Rectangle 16"/>
          <p:cNvSpPr>
            <a:spLocks noChangeArrowheads="1"/>
          </p:cNvSpPr>
          <p:nvPr/>
        </p:nvSpPr>
        <p:spPr bwMode="auto">
          <a:xfrm>
            <a:off x="228600" y="5772329"/>
            <a:ext cx="990600" cy="646331"/>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Primary Endpoint: Feasibility</a:t>
            </a:r>
            <a:r>
              <a:rPr lang="en-US" sz="1200" b="1" dirty="0" smtClean="0">
                <a:solidFill>
                  <a:srgbClr val="FFFFFF"/>
                </a:solidFill>
              </a:rPr>
              <a:t>; </a:t>
            </a:r>
            <a:endParaRPr lang="en-US" sz="1200" b="1" dirty="0">
              <a:solidFill>
                <a:srgbClr val="FFFFFF"/>
              </a:solidFill>
            </a:endParaRPr>
          </a:p>
        </p:txBody>
      </p:sp>
      <p:pic>
        <p:nvPicPr>
          <p:cNvPr id="27" name="Picture 26"/>
          <p:cNvPicPr>
            <a:picLocks noChangeAspect="1"/>
          </p:cNvPicPr>
          <p:nvPr/>
        </p:nvPicPr>
        <p:blipFill>
          <a:blip r:embed="rId3"/>
          <a:stretch>
            <a:fillRect/>
          </a:stretch>
        </p:blipFill>
        <p:spPr>
          <a:xfrm>
            <a:off x="6626724" y="6096000"/>
            <a:ext cx="2212476" cy="671729"/>
          </a:xfrm>
          <a:prstGeom prst="rect">
            <a:avLst/>
          </a:prstGeom>
        </p:spPr>
      </p:pic>
    </p:spTree>
    <p:extLst>
      <p:ext uri="{BB962C8B-B14F-4D97-AF65-F5344CB8AC3E}">
        <p14:creationId xmlns:p14="http://schemas.microsoft.com/office/powerpoint/2010/main" val="3010476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
          <p:cNvSpPr txBox="1">
            <a:spLocks noChangeArrowheads="1"/>
          </p:cNvSpPr>
          <p:nvPr/>
        </p:nvSpPr>
        <p:spPr bwMode="auto">
          <a:xfrm>
            <a:off x="2590800" y="76200"/>
            <a:ext cx="3390900" cy="64633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3600" b="1" i="1" dirty="0" smtClean="0">
                <a:solidFill>
                  <a:prstClr val="black"/>
                </a:solidFill>
              </a:rPr>
              <a:t>EPAC</a:t>
            </a:r>
            <a:endParaRPr lang="en-US" sz="3600" b="1" i="1" dirty="0">
              <a:solidFill>
                <a:prstClr val="black"/>
              </a:solidFill>
            </a:endParaRPr>
          </a:p>
        </p:txBody>
      </p:sp>
      <p:sp>
        <p:nvSpPr>
          <p:cNvPr id="2" name="TextBox 4"/>
          <p:cNvSpPr txBox="1">
            <a:spLocks noChangeArrowheads="1"/>
          </p:cNvSpPr>
          <p:nvPr/>
        </p:nvSpPr>
        <p:spPr bwMode="auto">
          <a:xfrm>
            <a:off x="3124200" y="732472"/>
            <a:ext cx="2438400"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 Screened-441</a:t>
            </a:r>
            <a:endParaRPr lang="en-US" sz="1800" dirty="0">
              <a:solidFill>
                <a:prstClr val="black"/>
              </a:solidFill>
            </a:endParaRPr>
          </a:p>
        </p:txBody>
      </p:sp>
      <p:cxnSp>
        <p:nvCxnSpPr>
          <p:cNvPr id="3" name="Straight Arrow Connector 2"/>
          <p:cNvCxnSpPr/>
          <p:nvPr/>
        </p:nvCxnSpPr>
        <p:spPr>
          <a:xfrm>
            <a:off x="4343400" y="1113472"/>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7"/>
          <p:cNvSpPr txBox="1">
            <a:spLocks noChangeArrowheads="1"/>
          </p:cNvSpPr>
          <p:nvPr/>
        </p:nvSpPr>
        <p:spPr bwMode="auto">
          <a:xfrm>
            <a:off x="3048000" y="2485072"/>
            <a:ext cx="2514600" cy="3693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 Enrolled-187</a:t>
            </a:r>
            <a:endParaRPr lang="en-US" sz="1800" dirty="0">
              <a:solidFill>
                <a:prstClr val="black"/>
              </a:solidFill>
            </a:endParaRPr>
          </a:p>
        </p:txBody>
      </p:sp>
      <p:sp>
        <p:nvSpPr>
          <p:cNvPr id="5" name="TextBox 11"/>
          <p:cNvSpPr txBox="1">
            <a:spLocks noChangeArrowheads="1"/>
          </p:cNvSpPr>
          <p:nvPr/>
        </p:nvSpPr>
        <p:spPr bwMode="auto">
          <a:xfrm>
            <a:off x="4876800" y="1534159"/>
            <a:ext cx="1295400" cy="64633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Excluded* 254</a:t>
            </a:r>
            <a:endParaRPr lang="en-US" sz="1800" dirty="0">
              <a:solidFill>
                <a:prstClr val="black"/>
              </a:solidFill>
            </a:endParaRPr>
          </a:p>
        </p:txBody>
      </p:sp>
      <p:cxnSp>
        <p:nvCxnSpPr>
          <p:cNvPr id="7" name="Straight Arrow Connector 6"/>
          <p:cNvCxnSpPr/>
          <p:nvPr/>
        </p:nvCxnSpPr>
        <p:spPr>
          <a:xfrm>
            <a:off x="4343400" y="2866072"/>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21"/>
          <p:cNvSpPr txBox="1">
            <a:spLocks noChangeArrowheads="1"/>
          </p:cNvSpPr>
          <p:nvPr/>
        </p:nvSpPr>
        <p:spPr bwMode="auto">
          <a:xfrm>
            <a:off x="3124200" y="3551872"/>
            <a:ext cx="2438400"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i="1" dirty="0">
                <a:solidFill>
                  <a:prstClr val="black"/>
                </a:solidFill>
              </a:rPr>
              <a:t>Randomized</a:t>
            </a:r>
          </a:p>
        </p:txBody>
      </p:sp>
      <p:cxnSp>
        <p:nvCxnSpPr>
          <p:cNvPr id="9" name="Straight Arrow Connector 8"/>
          <p:cNvCxnSpPr>
            <a:stCxn id="8" idx="2"/>
          </p:cNvCxnSpPr>
          <p:nvPr/>
        </p:nvCxnSpPr>
        <p:spPr>
          <a:xfrm>
            <a:off x="4343400" y="3921760"/>
            <a:ext cx="685800"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p:cNvCxnSpPr>
          <p:nvPr/>
        </p:nvCxnSpPr>
        <p:spPr>
          <a:xfrm flipH="1">
            <a:off x="3810000" y="3921760"/>
            <a:ext cx="533400"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28"/>
          <p:cNvSpPr txBox="1">
            <a:spLocks noChangeArrowheads="1"/>
          </p:cNvSpPr>
          <p:nvPr/>
        </p:nvSpPr>
        <p:spPr bwMode="auto">
          <a:xfrm>
            <a:off x="2514600" y="4161472"/>
            <a:ext cx="1828800" cy="3693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pPr>
            <a:r>
              <a:rPr lang="en-US" sz="1800" dirty="0" smtClean="0">
                <a:solidFill>
                  <a:prstClr val="black"/>
                </a:solidFill>
              </a:rPr>
              <a:t>Intervention - 92</a:t>
            </a:r>
            <a:endParaRPr lang="en-US" sz="1800" dirty="0">
              <a:solidFill>
                <a:prstClr val="black"/>
              </a:solidFill>
            </a:endParaRPr>
          </a:p>
        </p:txBody>
      </p:sp>
      <p:sp>
        <p:nvSpPr>
          <p:cNvPr id="14" name="TextBox 29"/>
          <p:cNvSpPr txBox="1">
            <a:spLocks noChangeArrowheads="1"/>
          </p:cNvSpPr>
          <p:nvPr/>
        </p:nvSpPr>
        <p:spPr bwMode="auto">
          <a:xfrm>
            <a:off x="4876800" y="4161472"/>
            <a:ext cx="1447800" cy="3693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Control – 95</a:t>
            </a:r>
            <a:endParaRPr lang="en-US" sz="1800" dirty="0">
              <a:solidFill>
                <a:prstClr val="black"/>
              </a:solidFill>
            </a:endParaRPr>
          </a:p>
        </p:txBody>
      </p:sp>
      <p:cxnSp>
        <p:nvCxnSpPr>
          <p:cNvPr id="15" name="Straight Arrow Connector 14"/>
          <p:cNvCxnSpPr/>
          <p:nvPr/>
        </p:nvCxnSpPr>
        <p:spPr>
          <a:xfrm>
            <a:off x="3429000" y="4542472"/>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0" y="4542472"/>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a:spLocks noChangeArrowheads="1"/>
          </p:cNvSpPr>
          <p:nvPr/>
        </p:nvSpPr>
        <p:spPr bwMode="auto">
          <a:xfrm>
            <a:off x="1752600" y="5075872"/>
            <a:ext cx="5029200" cy="11695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400" b="1" dirty="0" smtClean="0">
                <a:solidFill>
                  <a:prstClr val="black"/>
                </a:solidFill>
              </a:rPr>
              <a:t>Feasibility</a:t>
            </a:r>
          </a:p>
          <a:p>
            <a:pPr algn="ctr" fontAlgn="auto">
              <a:spcBef>
                <a:spcPts val="0"/>
              </a:spcBef>
              <a:spcAft>
                <a:spcPts val="0"/>
              </a:spcAft>
            </a:pPr>
            <a:r>
              <a:rPr lang="en-US" sz="1400" b="1" dirty="0" smtClean="0">
                <a:solidFill>
                  <a:prstClr val="black"/>
                </a:solidFill>
              </a:rPr>
              <a:t>Process Metrics</a:t>
            </a:r>
          </a:p>
          <a:p>
            <a:pPr algn="ctr" fontAlgn="auto">
              <a:spcBef>
                <a:spcPts val="0"/>
              </a:spcBef>
              <a:spcAft>
                <a:spcPts val="0"/>
              </a:spcAft>
            </a:pPr>
            <a:r>
              <a:rPr lang="en-US" sz="1400" b="1" dirty="0" smtClean="0">
                <a:solidFill>
                  <a:prstClr val="black"/>
                </a:solidFill>
              </a:rPr>
              <a:t>Qualitative Interviews</a:t>
            </a:r>
            <a:endParaRPr lang="en-US" sz="1400" b="1" dirty="0">
              <a:solidFill>
                <a:prstClr val="black"/>
              </a:solidFill>
            </a:endParaRPr>
          </a:p>
          <a:p>
            <a:pPr algn="ctr" fontAlgn="auto">
              <a:spcBef>
                <a:spcPts val="0"/>
              </a:spcBef>
              <a:spcAft>
                <a:spcPts val="0"/>
              </a:spcAft>
            </a:pPr>
            <a:r>
              <a:rPr lang="en-US" sz="1400" b="1" dirty="0" smtClean="0">
                <a:solidFill>
                  <a:prstClr val="black"/>
                </a:solidFill>
              </a:rPr>
              <a:t>Patient Satisfaction</a:t>
            </a:r>
          </a:p>
          <a:p>
            <a:pPr algn="ctr" fontAlgn="auto">
              <a:spcBef>
                <a:spcPts val="0"/>
              </a:spcBef>
              <a:spcAft>
                <a:spcPts val="0"/>
              </a:spcAft>
            </a:pPr>
            <a:r>
              <a:rPr lang="en-US" sz="1400" b="1" dirty="0" smtClean="0">
                <a:solidFill>
                  <a:prstClr val="black"/>
                </a:solidFill>
              </a:rPr>
              <a:t>Health care utilization </a:t>
            </a:r>
          </a:p>
        </p:txBody>
      </p:sp>
      <p:sp>
        <p:nvSpPr>
          <p:cNvPr id="18" name="TextBox 7"/>
          <p:cNvSpPr txBox="1">
            <a:spLocks noChangeArrowheads="1"/>
          </p:cNvSpPr>
          <p:nvPr/>
        </p:nvSpPr>
        <p:spPr bwMode="auto">
          <a:xfrm>
            <a:off x="6477000" y="1342072"/>
            <a:ext cx="1981200" cy="10156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000" b="1" dirty="0">
                <a:solidFill>
                  <a:prstClr val="black"/>
                </a:solidFill>
              </a:rPr>
              <a:t># </a:t>
            </a:r>
            <a:r>
              <a:rPr lang="en-US" sz="1000" b="1" dirty="0" err="1" smtClean="0">
                <a:solidFill>
                  <a:prstClr val="black"/>
                </a:solidFill>
              </a:rPr>
              <a:t>Unstaged</a:t>
            </a:r>
            <a:r>
              <a:rPr lang="en-US" sz="1000" b="1" dirty="0">
                <a:solidFill>
                  <a:prstClr val="black"/>
                </a:solidFill>
              </a:rPr>
              <a:t> </a:t>
            </a:r>
          </a:p>
          <a:p>
            <a:pPr algn="ctr" fontAlgn="auto">
              <a:spcBef>
                <a:spcPts val="0"/>
              </a:spcBef>
              <a:spcAft>
                <a:spcPts val="0"/>
              </a:spcAft>
            </a:pPr>
            <a:r>
              <a:rPr lang="en-US" sz="1000" b="1" dirty="0">
                <a:solidFill>
                  <a:prstClr val="black"/>
                </a:solidFill>
              </a:rPr>
              <a:t>#Early </a:t>
            </a:r>
            <a:r>
              <a:rPr lang="en-US" sz="1000" b="1" dirty="0" smtClean="0">
                <a:solidFill>
                  <a:prstClr val="black"/>
                </a:solidFill>
              </a:rPr>
              <a:t>stage </a:t>
            </a:r>
            <a:endParaRPr lang="en-US" sz="1000" b="1" dirty="0">
              <a:solidFill>
                <a:prstClr val="black"/>
              </a:solidFill>
            </a:endParaRPr>
          </a:p>
          <a:p>
            <a:pPr algn="ctr" fontAlgn="auto">
              <a:spcBef>
                <a:spcPts val="0"/>
              </a:spcBef>
              <a:spcAft>
                <a:spcPts val="0"/>
              </a:spcAft>
            </a:pPr>
            <a:r>
              <a:rPr lang="en-US" sz="1000" b="1" dirty="0">
                <a:solidFill>
                  <a:prstClr val="black"/>
                </a:solidFill>
              </a:rPr>
              <a:t># Psych/ Co-Morbidity </a:t>
            </a:r>
            <a:r>
              <a:rPr lang="en-US" sz="1000" b="1" dirty="0" smtClean="0">
                <a:solidFill>
                  <a:prstClr val="black"/>
                </a:solidFill>
              </a:rPr>
              <a:t>         </a:t>
            </a:r>
          </a:p>
          <a:p>
            <a:pPr algn="ctr" fontAlgn="auto">
              <a:spcBef>
                <a:spcPts val="0"/>
              </a:spcBef>
              <a:spcAft>
                <a:spcPts val="0"/>
              </a:spcAft>
            </a:pPr>
            <a:r>
              <a:rPr lang="en-US" sz="1000" b="1" dirty="0" smtClean="0">
                <a:solidFill>
                  <a:prstClr val="black"/>
                </a:solidFill>
              </a:rPr>
              <a:t> Re-screened/scheduled </a:t>
            </a:r>
            <a:endParaRPr lang="en-US" sz="1000" b="1" dirty="0">
              <a:solidFill>
                <a:prstClr val="black"/>
              </a:solidFill>
            </a:endParaRPr>
          </a:p>
          <a:p>
            <a:pPr algn="ctr" fontAlgn="auto">
              <a:spcBef>
                <a:spcPts val="0"/>
              </a:spcBef>
              <a:spcAft>
                <a:spcPts val="0"/>
              </a:spcAft>
            </a:pPr>
            <a:r>
              <a:rPr lang="en-US" sz="1000" b="1" dirty="0">
                <a:solidFill>
                  <a:prstClr val="black"/>
                </a:solidFill>
              </a:rPr>
              <a:t># out of VA </a:t>
            </a:r>
          </a:p>
          <a:p>
            <a:pPr algn="ctr" fontAlgn="auto">
              <a:spcBef>
                <a:spcPts val="0"/>
              </a:spcBef>
              <a:spcAft>
                <a:spcPts val="0"/>
              </a:spcAft>
            </a:pPr>
            <a:r>
              <a:rPr lang="en-US" sz="1000" b="1" dirty="0">
                <a:solidFill>
                  <a:prstClr val="black"/>
                </a:solidFill>
              </a:rPr>
              <a:t># </a:t>
            </a:r>
            <a:r>
              <a:rPr lang="en-US" sz="1000" b="1" dirty="0" err="1" smtClean="0">
                <a:solidFill>
                  <a:prstClr val="black"/>
                </a:solidFill>
              </a:rPr>
              <a:t>Inpt</a:t>
            </a:r>
            <a:r>
              <a:rPr lang="en-US" sz="1000" b="1" dirty="0">
                <a:solidFill>
                  <a:prstClr val="black"/>
                </a:solidFill>
              </a:rPr>
              <a:t> </a:t>
            </a:r>
            <a:r>
              <a:rPr lang="en-US" sz="1000" b="1" dirty="0" smtClean="0">
                <a:solidFill>
                  <a:prstClr val="black"/>
                </a:solidFill>
              </a:rPr>
              <a:t>or hospitalized </a:t>
            </a:r>
            <a:endParaRPr lang="en-US" sz="1000" b="1" dirty="0">
              <a:solidFill>
                <a:prstClr val="black"/>
              </a:solidFill>
            </a:endParaRPr>
          </a:p>
        </p:txBody>
      </p:sp>
      <p:cxnSp>
        <p:nvCxnSpPr>
          <p:cNvPr id="22" name="Straight Arrow Connector 21"/>
          <p:cNvCxnSpPr>
            <a:endCxn id="5" idx="1"/>
          </p:cNvCxnSpPr>
          <p:nvPr/>
        </p:nvCxnSpPr>
        <p:spPr>
          <a:xfrm>
            <a:off x="4343400" y="1857215"/>
            <a:ext cx="533400" cy="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p:cNvCxnSpPr>
          <p:nvPr/>
        </p:nvCxnSpPr>
        <p:spPr>
          <a:xfrm flipV="1">
            <a:off x="6172200" y="1857216"/>
            <a:ext cx="304800" cy="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6858000" y="6019800"/>
            <a:ext cx="2212476" cy="671729"/>
          </a:xfrm>
          <a:prstGeom prst="rect">
            <a:avLst/>
          </a:prstGeom>
        </p:spPr>
      </p:pic>
    </p:spTree>
    <p:extLst>
      <p:ext uri="{BB962C8B-B14F-4D97-AF65-F5344CB8AC3E}">
        <p14:creationId xmlns:p14="http://schemas.microsoft.com/office/powerpoint/2010/main" val="2923141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Pilot Site: </a:t>
            </a:r>
            <a:br>
              <a:rPr lang="en-US" sz="3200" dirty="0" smtClean="0"/>
            </a:br>
            <a:r>
              <a:rPr lang="en-US" sz="3200" dirty="0" err="1" smtClean="0"/>
              <a:t>CareMore</a:t>
            </a:r>
            <a:r>
              <a:rPr lang="en-US" sz="3200" dirty="0" smtClean="0"/>
              <a:t>-CERC Higher Value Cancer Care</a:t>
            </a:r>
            <a:endParaRPr lang="en-US" sz="3200" dirty="0"/>
          </a:p>
        </p:txBody>
      </p:sp>
      <p:sp>
        <p:nvSpPr>
          <p:cNvPr id="5" name="AutoShape 4"/>
          <p:cNvSpPr>
            <a:spLocks noChangeArrowheads="1"/>
          </p:cNvSpPr>
          <p:nvPr/>
        </p:nvSpPr>
        <p:spPr bwMode="auto">
          <a:xfrm>
            <a:off x="1371600" y="2565737"/>
            <a:ext cx="9144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24" name="Rectangle 16"/>
          <p:cNvSpPr>
            <a:spLocks noChangeArrowheads="1"/>
          </p:cNvSpPr>
          <p:nvPr/>
        </p:nvSpPr>
        <p:spPr bwMode="auto">
          <a:xfrm>
            <a:off x="6599775" y="4242137"/>
            <a:ext cx="2514600" cy="1015663"/>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Evaluate </a:t>
            </a:r>
          </a:p>
          <a:p>
            <a:pPr marL="171450" indent="-171450" eaLnBrk="0" hangingPunct="0">
              <a:buFont typeface="Arial"/>
              <a:buChar char="•"/>
            </a:pPr>
            <a:r>
              <a:rPr lang="en-US" sz="1200" b="1" dirty="0" smtClean="0"/>
              <a:t>Satisfaction 3, 6 months</a:t>
            </a:r>
          </a:p>
          <a:p>
            <a:pPr marL="171450" indent="-171450" eaLnBrk="0" hangingPunct="0">
              <a:buFont typeface="Arial"/>
              <a:buChar char="•"/>
            </a:pPr>
            <a:r>
              <a:rPr lang="en-US" sz="1200" b="1" dirty="0" smtClean="0"/>
              <a:t>Utilization/Cost </a:t>
            </a:r>
            <a:endParaRPr lang="en-US" sz="1200" b="1" dirty="0"/>
          </a:p>
          <a:p>
            <a:pPr marL="171450" indent="-171450" eaLnBrk="0" hangingPunct="0">
              <a:buFont typeface="Arial"/>
              <a:buChar char="•"/>
            </a:pPr>
            <a:r>
              <a:rPr lang="en-US" sz="1200" b="1" dirty="0" smtClean="0"/>
              <a:t>Patient/Family Reported Outcome</a:t>
            </a:r>
          </a:p>
        </p:txBody>
      </p:sp>
      <p:sp>
        <p:nvSpPr>
          <p:cNvPr id="28" name="Rectangle 16"/>
          <p:cNvSpPr>
            <a:spLocks noChangeArrowheads="1"/>
          </p:cNvSpPr>
          <p:nvPr/>
        </p:nvSpPr>
        <p:spPr bwMode="auto">
          <a:xfrm>
            <a:off x="2286000" y="2641937"/>
            <a:ext cx="1143000" cy="338554"/>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1600" b="1" dirty="0" smtClean="0"/>
              <a:t>Pretest </a:t>
            </a:r>
          </a:p>
        </p:txBody>
      </p:sp>
      <p:sp>
        <p:nvSpPr>
          <p:cNvPr id="31" name="Rectangle 16"/>
          <p:cNvSpPr>
            <a:spLocks noChangeArrowheads="1"/>
          </p:cNvSpPr>
          <p:nvPr/>
        </p:nvSpPr>
        <p:spPr bwMode="auto">
          <a:xfrm>
            <a:off x="0" y="3657600"/>
            <a:ext cx="1295400" cy="584776"/>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600" b="1" dirty="0" smtClean="0"/>
              <a:t>Comparison Group</a:t>
            </a:r>
          </a:p>
        </p:txBody>
      </p:sp>
      <p:sp>
        <p:nvSpPr>
          <p:cNvPr id="32" name="AutoShape 4"/>
          <p:cNvSpPr>
            <a:spLocks noChangeArrowheads="1"/>
          </p:cNvSpPr>
          <p:nvPr/>
        </p:nvSpPr>
        <p:spPr bwMode="auto">
          <a:xfrm>
            <a:off x="1371600" y="3708737"/>
            <a:ext cx="9144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33" name="Rectangle 16"/>
          <p:cNvSpPr>
            <a:spLocks noChangeArrowheads="1"/>
          </p:cNvSpPr>
          <p:nvPr/>
        </p:nvSpPr>
        <p:spPr bwMode="auto">
          <a:xfrm>
            <a:off x="2286000" y="3784937"/>
            <a:ext cx="1143000" cy="338554"/>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1600" b="1" dirty="0" smtClean="0"/>
              <a:t>Pretest </a:t>
            </a:r>
          </a:p>
        </p:txBody>
      </p:sp>
      <p:sp>
        <p:nvSpPr>
          <p:cNvPr id="34" name="AutoShape 4"/>
          <p:cNvSpPr>
            <a:spLocks noChangeArrowheads="1"/>
          </p:cNvSpPr>
          <p:nvPr/>
        </p:nvSpPr>
        <p:spPr bwMode="auto">
          <a:xfrm>
            <a:off x="3505200" y="2565737"/>
            <a:ext cx="6858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35" name="AutoShape 4"/>
          <p:cNvSpPr>
            <a:spLocks noChangeArrowheads="1"/>
          </p:cNvSpPr>
          <p:nvPr/>
        </p:nvSpPr>
        <p:spPr bwMode="auto">
          <a:xfrm>
            <a:off x="3505200" y="3708737"/>
            <a:ext cx="36576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36" name="Rectangle 16"/>
          <p:cNvSpPr>
            <a:spLocks noChangeArrowheads="1"/>
          </p:cNvSpPr>
          <p:nvPr/>
        </p:nvSpPr>
        <p:spPr bwMode="auto">
          <a:xfrm>
            <a:off x="4267200" y="2590800"/>
            <a:ext cx="2057400" cy="369332"/>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1800" b="1" dirty="0" smtClean="0"/>
              <a:t>INTERVENTION</a:t>
            </a:r>
          </a:p>
        </p:txBody>
      </p:sp>
      <p:sp>
        <p:nvSpPr>
          <p:cNvPr id="37" name="AutoShape 4"/>
          <p:cNvSpPr>
            <a:spLocks noChangeArrowheads="1"/>
          </p:cNvSpPr>
          <p:nvPr/>
        </p:nvSpPr>
        <p:spPr bwMode="auto">
          <a:xfrm>
            <a:off x="6400800" y="2590800"/>
            <a:ext cx="762000" cy="457200"/>
          </a:xfrm>
          <a:prstGeom prst="rightArrow">
            <a:avLst>
              <a:gd name="adj1" fmla="val 50000"/>
              <a:gd name="adj2" fmla="val 25000"/>
            </a:avLst>
          </a:prstGeom>
          <a:solidFill>
            <a:schemeClr val="tx1"/>
          </a:solidFill>
          <a:ln w="19050">
            <a:solidFill>
              <a:srgbClr val="FFFFFF"/>
            </a:solidFill>
            <a:miter lim="800000"/>
            <a:headEnd type="none" w="sm" len="sm"/>
            <a:tailEnd type="none" w="sm" len="sm"/>
          </a:ln>
          <a:effectLst/>
        </p:spPr>
        <p:txBody>
          <a:bodyPr wrap="none" anchor="ctr"/>
          <a:lstStyle/>
          <a:p>
            <a:endParaRPr lang="en-US"/>
          </a:p>
        </p:txBody>
      </p:sp>
      <p:sp>
        <p:nvSpPr>
          <p:cNvPr id="38" name="Rectangle 16"/>
          <p:cNvSpPr>
            <a:spLocks noChangeArrowheads="1"/>
          </p:cNvSpPr>
          <p:nvPr/>
        </p:nvSpPr>
        <p:spPr bwMode="auto">
          <a:xfrm>
            <a:off x="7239000" y="2667000"/>
            <a:ext cx="1143000" cy="338554"/>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600" b="1" dirty="0" smtClean="0"/>
              <a:t>Posttest</a:t>
            </a:r>
          </a:p>
        </p:txBody>
      </p:sp>
      <p:sp>
        <p:nvSpPr>
          <p:cNvPr id="39" name="Rectangle 16"/>
          <p:cNvSpPr>
            <a:spLocks noChangeArrowheads="1"/>
          </p:cNvSpPr>
          <p:nvPr/>
        </p:nvSpPr>
        <p:spPr bwMode="auto">
          <a:xfrm>
            <a:off x="7239000" y="3784937"/>
            <a:ext cx="1143000" cy="338554"/>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600" b="1" dirty="0" smtClean="0"/>
              <a:t>Posttest </a:t>
            </a:r>
          </a:p>
        </p:txBody>
      </p:sp>
      <p:sp>
        <p:nvSpPr>
          <p:cNvPr id="40" name="Rectangle 16"/>
          <p:cNvSpPr>
            <a:spLocks noChangeArrowheads="1"/>
          </p:cNvSpPr>
          <p:nvPr/>
        </p:nvSpPr>
        <p:spPr bwMode="auto">
          <a:xfrm>
            <a:off x="6603405" y="1295400"/>
            <a:ext cx="2514600" cy="1015663"/>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200" b="1" dirty="0" smtClean="0"/>
              <a:t>Evaluate </a:t>
            </a:r>
          </a:p>
          <a:p>
            <a:pPr marL="171450" indent="-171450" eaLnBrk="0" hangingPunct="0">
              <a:buFont typeface="Arial"/>
              <a:buChar char="•"/>
            </a:pPr>
            <a:r>
              <a:rPr lang="en-US" sz="1200" b="1" dirty="0" smtClean="0"/>
              <a:t>Satisfaction 3, 6 months</a:t>
            </a:r>
          </a:p>
          <a:p>
            <a:pPr marL="171450" indent="-171450" eaLnBrk="0" hangingPunct="0">
              <a:buFont typeface="Arial"/>
              <a:buChar char="•"/>
            </a:pPr>
            <a:r>
              <a:rPr lang="en-US" sz="1200" b="1" dirty="0" smtClean="0"/>
              <a:t>Utilization/Cost </a:t>
            </a:r>
            <a:endParaRPr lang="en-US" sz="1200" b="1" dirty="0"/>
          </a:p>
          <a:p>
            <a:pPr marL="171450" indent="-171450" eaLnBrk="0" hangingPunct="0">
              <a:buFont typeface="Arial"/>
              <a:buChar char="•"/>
            </a:pPr>
            <a:r>
              <a:rPr lang="en-US" sz="1200" b="1" dirty="0" smtClean="0"/>
              <a:t>Patient/Family Reported Outcome</a:t>
            </a:r>
          </a:p>
        </p:txBody>
      </p:sp>
      <p:sp>
        <p:nvSpPr>
          <p:cNvPr id="41" name="Rectangle 16"/>
          <p:cNvSpPr>
            <a:spLocks noChangeArrowheads="1"/>
          </p:cNvSpPr>
          <p:nvPr/>
        </p:nvSpPr>
        <p:spPr bwMode="auto">
          <a:xfrm>
            <a:off x="31348" y="2590800"/>
            <a:ext cx="1295400" cy="584776"/>
          </a:xfrm>
          <a:prstGeom prst="rect">
            <a:avLst/>
          </a:prstGeom>
          <a:noFill/>
          <a:ln w="12699">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1600" b="1" dirty="0" smtClean="0"/>
              <a:t>Program </a:t>
            </a:r>
          </a:p>
          <a:p>
            <a:pPr eaLnBrk="0" hangingPunct="0"/>
            <a:r>
              <a:rPr lang="en-US" sz="1600" b="1" dirty="0" smtClean="0"/>
              <a:t>Participants</a:t>
            </a:r>
          </a:p>
        </p:txBody>
      </p:sp>
      <p:pic>
        <p:nvPicPr>
          <p:cNvPr id="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19800"/>
            <a:ext cx="2133600" cy="79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p:nvPr/>
        </p:nvPicPr>
        <p:blipFill>
          <a:blip r:embed="rId4">
            <a:extLst>
              <a:ext uri="{28A0092B-C50C-407E-A947-70E740481C1C}">
                <a14:useLocalDpi xmlns:a14="http://schemas.microsoft.com/office/drawing/2010/main" val="0"/>
              </a:ext>
            </a:extLst>
          </a:blip>
          <a:stretch>
            <a:fillRect/>
          </a:stretch>
        </p:blipFill>
        <p:spPr>
          <a:xfrm>
            <a:off x="4191000" y="5962389"/>
            <a:ext cx="2514600" cy="895611"/>
          </a:xfrm>
          <a:prstGeom prst="rect">
            <a:avLst/>
          </a:prstGeom>
        </p:spPr>
      </p:pic>
    </p:spTree>
    <p:extLst>
      <p:ext uri="{BB962C8B-B14F-4D97-AF65-F5344CB8AC3E}">
        <p14:creationId xmlns:p14="http://schemas.microsoft.com/office/powerpoint/2010/main" val="3959071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
          <p:cNvSpPr txBox="1">
            <a:spLocks noChangeArrowheads="1"/>
          </p:cNvSpPr>
          <p:nvPr/>
        </p:nvSpPr>
        <p:spPr bwMode="auto">
          <a:xfrm>
            <a:off x="1371600" y="76200"/>
            <a:ext cx="5181600" cy="64633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3600" b="1" i="1" dirty="0" err="1" smtClean="0">
                <a:solidFill>
                  <a:prstClr val="black"/>
                </a:solidFill>
              </a:rPr>
              <a:t>CareMore</a:t>
            </a:r>
            <a:r>
              <a:rPr lang="en-US" sz="3600" b="1" i="1" dirty="0" smtClean="0">
                <a:solidFill>
                  <a:prstClr val="black"/>
                </a:solidFill>
              </a:rPr>
              <a:t>-CERC </a:t>
            </a:r>
            <a:endParaRPr lang="en-US" sz="3600" b="1" i="1" dirty="0">
              <a:solidFill>
                <a:prstClr val="black"/>
              </a:solidFill>
            </a:endParaRPr>
          </a:p>
        </p:txBody>
      </p:sp>
      <p:sp>
        <p:nvSpPr>
          <p:cNvPr id="2" name="TextBox 4"/>
          <p:cNvSpPr txBox="1">
            <a:spLocks noChangeArrowheads="1"/>
          </p:cNvSpPr>
          <p:nvPr/>
        </p:nvSpPr>
        <p:spPr bwMode="auto">
          <a:xfrm>
            <a:off x="3124200" y="1391721"/>
            <a:ext cx="2438400"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 Screened-220</a:t>
            </a:r>
            <a:endParaRPr lang="en-US" sz="1800" dirty="0">
              <a:solidFill>
                <a:prstClr val="black"/>
              </a:solidFill>
            </a:endParaRPr>
          </a:p>
        </p:txBody>
      </p:sp>
      <p:cxnSp>
        <p:nvCxnSpPr>
          <p:cNvPr id="3" name="Straight Arrow Connector 2"/>
          <p:cNvCxnSpPr/>
          <p:nvPr/>
        </p:nvCxnSpPr>
        <p:spPr>
          <a:xfrm>
            <a:off x="4343400" y="1772721"/>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7"/>
          <p:cNvSpPr txBox="1">
            <a:spLocks noChangeArrowheads="1"/>
          </p:cNvSpPr>
          <p:nvPr/>
        </p:nvSpPr>
        <p:spPr bwMode="auto">
          <a:xfrm>
            <a:off x="3048000" y="3144321"/>
            <a:ext cx="2514600" cy="3693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 Enrolled-193</a:t>
            </a:r>
            <a:endParaRPr lang="en-US" sz="1800" dirty="0">
              <a:solidFill>
                <a:prstClr val="black"/>
              </a:solidFill>
            </a:endParaRPr>
          </a:p>
        </p:txBody>
      </p:sp>
      <p:sp>
        <p:nvSpPr>
          <p:cNvPr id="5" name="TextBox 11"/>
          <p:cNvSpPr txBox="1">
            <a:spLocks noChangeArrowheads="1"/>
          </p:cNvSpPr>
          <p:nvPr/>
        </p:nvSpPr>
        <p:spPr bwMode="auto">
          <a:xfrm>
            <a:off x="4876800" y="2193408"/>
            <a:ext cx="1295400" cy="64633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800" dirty="0" smtClean="0">
                <a:solidFill>
                  <a:prstClr val="black"/>
                </a:solidFill>
              </a:rPr>
              <a:t>Excluded* 25</a:t>
            </a:r>
            <a:endParaRPr lang="en-US" sz="1800" dirty="0">
              <a:solidFill>
                <a:prstClr val="black"/>
              </a:solidFill>
            </a:endParaRPr>
          </a:p>
        </p:txBody>
      </p:sp>
      <p:cxnSp>
        <p:nvCxnSpPr>
          <p:cNvPr id="7" name="Straight Arrow Connector 6"/>
          <p:cNvCxnSpPr/>
          <p:nvPr/>
        </p:nvCxnSpPr>
        <p:spPr>
          <a:xfrm>
            <a:off x="4343400" y="3525321"/>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a:spLocks noChangeArrowheads="1"/>
          </p:cNvSpPr>
          <p:nvPr/>
        </p:nvSpPr>
        <p:spPr bwMode="auto">
          <a:xfrm>
            <a:off x="1981200" y="4240649"/>
            <a:ext cx="5029200" cy="11695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400" b="1" dirty="0" smtClean="0">
                <a:solidFill>
                  <a:prstClr val="black"/>
                </a:solidFill>
              </a:rPr>
              <a:t>Feasibility</a:t>
            </a:r>
          </a:p>
          <a:p>
            <a:pPr algn="ctr" fontAlgn="auto">
              <a:spcBef>
                <a:spcPts val="0"/>
              </a:spcBef>
              <a:spcAft>
                <a:spcPts val="0"/>
              </a:spcAft>
            </a:pPr>
            <a:r>
              <a:rPr lang="en-US" sz="1400" b="1" dirty="0" smtClean="0">
                <a:solidFill>
                  <a:prstClr val="black"/>
                </a:solidFill>
              </a:rPr>
              <a:t>Process Metrics</a:t>
            </a:r>
          </a:p>
          <a:p>
            <a:pPr algn="ctr" fontAlgn="auto">
              <a:spcBef>
                <a:spcPts val="0"/>
              </a:spcBef>
              <a:spcAft>
                <a:spcPts val="0"/>
              </a:spcAft>
            </a:pPr>
            <a:r>
              <a:rPr lang="en-US" sz="1400" b="1" dirty="0" smtClean="0">
                <a:solidFill>
                  <a:prstClr val="black"/>
                </a:solidFill>
              </a:rPr>
              <a:t>Qualitative Interviews</a:t>
            </a:r>
            <a:endParaRPr lang="en-US" sz="1400" b="1" dirty="0">
              <a:solidFill>
                <a:prstClr val="black"/>
              </a:solidFill>
            </a:endParaRPr>
          </a:p>
          <a:p>
            <a:pPr algn="ctr" fontAlgn="auto">
              <a:spcBef>
                <a:spcPts val="0"/>
              </a:spcBef>
              <a:spcAft>
                <a:spcPts val="0"/>
              </a:spcAft>
            </a:pPr>
            <a:r>
              <a:rPr lang="en-US" sz="1400" b="1" dirty="0" smtClean="0">
                <a:solidFill>
                  <a:prstClr val="black"/>
                </a:solidFill>
              </a:rPr>
              <a:t>Patient Satisfaction</a:t>
            </a:r>
          </a:p>
          <a:p>
            <a:pPr algn="ctr" fontAlgn="auto">
              <a:spcBef>
                <a:spcPts val="0"/>
              </a:spcBef>
              <a:spcAft>
                <a:spcPts val="0"/>
              </a:spcAft>
            </a:pPr>
            <a:r>
              <a:rPr lang="en-US" sz="1400" b="1" dirty="0" smtClean="0">
                <a:solidFill>
                  <a:prstClr val="black"/>
                </a:solidFill>
              </a:rPr>
              <a:t>Health care utilization </a:t>
            </a:r>
          </a:p>
        </p:txBody>
      </p:sp>
      <p:sp>
        <p:nvSpPr>
          <p:cNvPr id="18" name="TextBox 7"/>
          <p:cNvSpPr txBox="1">
            <a:spLocks noChangeArrowheads="1"/>
          </p:cNvSpPr>
          <p:nvPr/>
        </p:nvSpPr>
        <p:spPr bwMode="auto">
          <a:xfrm>
            <a:off x="6477000" y="2362200"/>
            <a:ext cx="1981200" cy="4001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pPr>
            <a:r>
              <a:rPr lang="en-US" sz="1000" b="1" dirty="0">
                <a:solidFill>
                  <a:prstClr val="black"/>
                </a:solidFill>
              </a:rPr>
              <a:t># </a:t>
            </a:r>
            <a:r>
              <a:rPr lang="en-US" sz="1000" b="1" dirty="0" err="1" smtClean="0">
                <a:solidFill>
                  <a:prstClr val="black"/>
                </a:solidFill>
              </a:rPr>
              <a:t>Unstaged</a:t>
            </a:r>
            <a:endParaRPr lang="en-US" sz="1000" b="1" dirty="0" smtClean="0">
              <a:solidFill>
                <a:prstClr val="black"/>
              </a:solidFill>
            </a:endParaRPr>
          </a:p>
          <a:p>
            <a:pPr algn="ctr" fontAlgn="auto">
              <a:spcBef>
                <a:spcPts val="0"/>
              </a:spcBef>
              <a:spcAft>
                <a:spcPts val="0"/>
              </a:spcAft>
            </a:pPr>
            <a:r>
              <a:rPr lang="en-US" sz="1000" b="1" dirty="0" smtClean="0">
                <a:solidFill>
                  <a:prstClr val="black"/>
                </a:solidFill>
              </a:rPr>
              <a:t># Refused  </a:t>
            </a:r>
            <a:endParaRPr lang="en-US" sz="1000" b="1" dirty="0">
              <a:solidFill>
                <a:prstClr val="black"/>
              </a:solidFill>
            </a:endParaRPr>
          </a:p>
        </p:txBody>
      </p:sp>
      <p:cxnSp>
        <p:nvCxnSpPr>
          <p:cNvPr id="22" name="Straight Arrow Connector 21"/>
          <p:cNvCxnSpPr>
            <a:endCxn id="5" idx="1"/>
          </p:cNvCxnSpPr>
          <p:nvPr/>
        </p:nvCxnSpPr>
        <p:spPr>
          <a:xfrm>
            <a:off x="4343400" y="2516464"/>
            <a:ext cx="533400" cy="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p:cNvCxnSpPr>
          <p:nvPr/>
        </p:nvCxnSpPr>
        <p:spPr>
          <a:xfrm flipV="1">
            <a:off x="6172200" y="2516466"/>
            <a:ext cx="304800" cy="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343400" y="5943600"/>
            <a:ext cx="2514600" cy="895611"/>
          </a:xfrm>
          <a:prstGeom prst="rect">
            <a:avLst/>
          </a:prstGeom>
        </p:spPr>
      </p:pic>
      <p:pic>
        <p:nvPicPr>
          <p:cNvPr id="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19800"/>
            <a:ext cx="2133600" cy="79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241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Other pilot test </a:t>
            </a:r>
            <a:r>
              <a:rPr lang="en-US" dirty="0"/>
              <a:t>sites</a:t>
            </a:r>
          </a:p>
          <a:p>
            <a:pPr lvl="1"/>
            <a:r>
              <a:rPr lang="en-US" dirty="0"/>
              <a:t>Similar model of </a:t>
            </a:r>
            <a:r>
              <a:rPr lang="en-US" dirty="0" smtClean="0"/>
              <a:t>co-design at Unite Here </a:t>
            </a:r>
            <a:r>
              <a:rPr lang="en-US" smtClean="0"/>
              <a:t>and Presence</a:t>
            </a:r>
            <a:endParaRPr lang="en-US" dirty="0"/>
          </a:p>
          <a:p>
            <a:pPr lvl="1"/>
            <a:r>
              <a:rPr lang="en-US" dirty="0" smtClean="0"/>
              <a:t>Demonstration/Evaluation</a:t>
            </a:r>
            <a:endParaRPr lang="en-US" dirty="0"/>
          </a:p>
          <a:p>
            <a:pPr lvl="1"/>
            <a:r>
              <a:rPr lang="en-US" dirty="0"/>
              <a:t>Spread 	</a:t>
            </a:r>
            <a:endParaRPr lang="en-US" dirty="0" smtClean="0"/>
          </a:p>
          <a:p>
            <a:pPr marL="457200" lvl="1" indent="0">
              <a:buNone/>
            </a:pPr>
            <a:endParaRPr lang="en-US" dirty="0" smtClean="0"/>
          </a:p>
          <a:p>
            <a:r>
              <a:rPr lang="en-US" dirty="0" smtClean="0"/>
              <a:t>Translate </a:t>
            </a:r>
            <a:r>
              <a:rPr lang="en-US" dirty="0"/>
              <a:t>research into </a:t>
            </a:r>
            <a:r>
              <a:rPr lang="en-US" dirty="0" smtClean="0"/>
              <a:t>practice</a:t>
            </a:r>
          </a:p>
          <a:p>
            <a:endParaRPr lang="en-US" dirty="0" smtClean="0"/>
          </a:p>
          <a:p>
            <a:r>
              <a:rPr lang="en-US" dirty="0" smtClean="0"/>
              <a:t>Reform payment models on point estimates</a:t>
            </a:r>
          </a:p>
          <a:p>
            <a:endParaRPr lang="en-US" dirty="0" smtClean="0"/>
          </a:p>
          <a:p>
            <a:r>
              <a:rPr lang="en-US" dirty="0" smtClean="0"/>
              <a:t>Translate into policy </a:t>
            </a:r>
            <a:endParaRPr lang="en-US" dirty="0"/>
          </a:p>
          <a:p>
            <a:pPr marL="0" indent="0">
              <a:buNone/>
            </a:pPr>
            <a:r>
              <a:rPr lang="en-US" dirty="0" smtClean="0"/>
              <a:t>		</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274301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722437"/>
            <a:ext cx="8229600" cy="4525963"/>
          </a:xfrm>
        </p:spPr>
        <p:txBody>
          <a:bodyPr>
            <a:normAutofit/>
          </a:bodyPr>
          <a:lstStyle/>
          <a:p>
            <a:r>
              <a:rPr lang="en-US" dirty="0"/>
              <a:t>Rapid growth of health expenditures </a:t>
            </a:r>
          </a:p>
          <a:p>
            <a:r>
              <a:rPr lang="en-US" dirty="0"/>
              <a:t>Expenditures largely borne by society</a:t>
            </a:r>
          </a:p>
          <a:p>
            <a:r>
              <a:rPr lang="en-US" dirty="0"/>
              <a:t>Addressing targets bends spending trends </a:t>
            </a:r>
          </a:p>
          <a:p>
            <a:r>
              <a:rPr lang="en-US" dirty="0"/>
              <a:t>Satisfaction and clinical outcomes important</a:t>
            </a:r>
          </a:p>
          <a:p>
            <a:r>
              <a:rPr lang="en-US" dirty="0"/>
              <a:t>Value improvement options are needed</a:t>
            </a:r>
          </a:p>
          <a:p>
            <a:r>
              <a:rPr lang="en-US" dirty="0"/>
              <a:t>Can innovative care delivery models succeed? </a:t>
            </a:r>
          </a:p>
          <a:p>
            <a:pPr marL="0" indent="0">
              <a:buNone/>
            </a:pPr>
            <a:endParaRPr lang="en-US" dirty="0" smtClean="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14017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6A49E"/>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6A49E"/>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6A49E"/>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A6A49E"/>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A6A49E"/>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A6A49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Questions? </a:t>
            </a:r>
            <a:endParaRPr lang="en-US" dirty="0"/>
          </a:p>
        </p:txBody>
      </p:sp>
    </p:spTree>
    <p:extLst>
      <p:ext uri="{BB962C8B-B14F-4D97-AF65-F5344CB8AC3E}">
        <p14:creationId xmlns:p14="http://schemas.microsoft.com/office/powerpoint/2010/main" val="355421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latin typeface="Calibri" charset="0"/>
              </a:rPr>
              <a:t>Overview </a:t>
            </a:r>
          </a:p>
        </p:txBody>
      </p:sp>
      <p:sp>
        <p:nvSpPr>
          <p:cNvPr id="3" name="Content Placeholder 2"/>
          <p:cNvSpPr>
            <a:spLocks noGrp="1"/>
          </p:cNvSpPr>
          <p:nvPr>
            <p:ph idx="1"/>
          </p:nvPr>
        </p:nvSpPr>
        <p:spPr>
          <a:xfrm>
            <a:off x="457200" y="1371600"/>
            <a:ext cx="8229600" cy="4525963"/>
          </a:xfrm>
        </p:spPr>
        <p:txBody>
          <a:bodyPr rtlCol="0">
            <a:normAutofit lnSpcReduction="10000"/>
          </a:bodyPr>
          <a:lstStyle/>
          <a:p>
            <a:pPr>
              <a:defRPr/>
            </a:pPr>
            <a:r>
              <a:rPr lang="en-US" dirty="0"/>
              <a:t>C</a:t>
            </a:r>
            <a:r>
              <a:rPr lang="en-US" dirty="0" smtClean="0">
                <a:ea typeface="+mn-ea"/>
                <a:cs typeface="+mn-cs"/>
              </a:rPr>
              <a:t>are delivery</a:t>
            </a:r>
          </a:p>
          <a:p>
            <a:pPr lvl="1">
              <a:buFont typeface="Arial"/>
              <a:buChar char="–"/>
              <a:defRPr/>
            </a:pPr>
            <a:r>
              <a:rPr lang="en-US" dirty="0" smtClean="0"/>
              <a:t>“Triple Aim”</a:t>
            </a:r>
          </a:p>
          <a:p>
            <a:pPr lvl="1">
              <a:buFont typeface="Arial"/>
              <a:buChar char="–"/>
              <a:defRPr/>
            </a:pPr>
            <a:r>
              <a:rPr lang="en-US" dirty="0" smtClean="0"/>
              <a:t>Value Improvement Options</a:t>
            </a:r>
          </a:p>
          <a:p>
            <a:pPr lvl="1">
              <a:buFont typeface="Arial"/>
              <a:buChar char="–"/>
              <a:defRPr/>
            </a:pPr>
            <a:r>
              <a:rPr lang="en-US" dirty="0" smtClean="0"/>
              <a:t>Clinical Excellence Research Center </a:t>
            </a:r>
            <a:endParaRPr lang="en-US" dirty="0" smtClean="0">
              <a:ea typeface="+mn-ea"/>
              <a:cs typeface="+mn-cs"/>
            </a:endParaRPr>
          </a:p>
          <a:p>
            <a:pPr>
              <a:defRPr/>
            </a:pPr>
            <a:r>
              <a:rPr lang="en-US" dirty="0" smtClean="0"/>
              <a:t>Innovations in care delivery </a:t>
            </a:r>
          </a:p>
          <a:p>
            <a:pPr lvl="1">
              <a:defRPr/>
            </a:pPr>
            <a:r>
              <a:rPr lang="en-US" dirty="0" smtClean="0"/>
              <a:t>User-centered design methodologies</a:t>
            </a:r>
          </a:p>
          <a:p>
            <a:pPr lvl="1">
              <a:defRPr/>
            </a:pPr>
            <a:r>
              <a:rPr lang="en-US" dirty="0" smtClean="0"/>
              <a:t>Achieving the “Triple Aim” in Cancer Care</a:t>
            </a:r>
          </a:p>
          <a:p>
            <a:pPr lvl="1">
              <a:defRPr/>
            </a:pPr>
            <a:r>
              <a:rPr lang="en-US" dirty="0" smtClean="0"/>
              <a:t>Pilot test partners</a:t>
            </a:r>
          </a:p>
          <a:p>
            <a:pPr lvl="1">
              <a:defRPr/>
            </a:pPr>
            <a:r>
              <a:rPr lang="en-US" dirty="0" smtClean="0"/>
              <a:t>Payment Reform  </a:t>
            </a:r>
          </a:p>
          <a:p>
            <a:pPr marL="914400" lvl="2" indent="0">
              <a:buNone/>
              <a:defRPr/>
            </a:pPr>
            <a:endParaRPr lang="en-US" dirty="0" smtClean="0">
              <a:ea typeface="+mn-ea"/>
            </a:endParaRPr>
          </a:p>
          <a:p>
            <a:pPr eaLnBrk="1" fontAlgn="auto" hangingPunct="1">
              <a:spcAft>
                <a:spcPts val="0"/>
              </a:spcAft>
              <a:buFont typeface="Arial"/>
              <a:buChar char="•"/>
              <a:defRPr/>
            </a:pPr>
            <a:endParaRPr lang="en-US" dirty="0" smtClean="0">
              <a:ea typeface="+mn-ea"/>
              <a:cs typeface="+mn-cs"/>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477000" y="5791200"/>
            <a:ext cx="2514600" cy="895611"/>
          </a:xfrm>
          <a:prstGeom prst="rect">
            <a:avLst/>
          </a:prstGeom>
        </p:spPr>
      </p:pic>
    </p:spTree>
    <p:extLst>
      <p:ext uri="{BB962C8B-B14F-4D97-AF65-F5344CB8AC3E}">
        <p14:creationId xmlns:p14="http://schemas.microsoft.com/office/powerpoint/2010/main" val="2821845290"/>
      </p:ext>
    </p:extLst>
  </p:cSld>
  <p:clrMapOvr>
    <a:masterClrMapping/>
  </p:clrMapOvr>
  <p:transition spd="slow" advTm="127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6200"/>
            <a:ext cx="8990013" cy="1592262"/>
          </a:xfrm>
        </p:spPr>
        <p:txBody>
          <a:bodyPr rtlCol="0">
            <a:noAutofit/>
          </a:bodyPr>
          <a:lstStyle/>
          <a:p>
            <a:pPr eaLnBrk="1" fontAlgn="auto" hangingPunct="1">
              <a:spcAft>
                <a:spcPts val="0"/>
              </a:spcAft>
              <a:defRPr/>
            </a:pPr>
            <a:r>
              <a:rPr lang="en-US" dirty="0" smtClean="0"/>
              <a:t/>
            </a:r>
            <a:br>
              <a:rPr lang="en-US" dirty="0" smtClean="0"/>
            </a:br>
            <a:r>
              <a:rPr lang="en-US" dirty="0"/>
              <a:t/>
            </a:r>
            <a:br>
              <a:rPr lang="en-US" dirty="0"/>
            </a:br>
            <a:r>
              <a:rPr lang="en-US" dirty="0" smtClean="0"/>
              <a:t>Annual Percent Increase </a:t>
            </a:r>
            <a:br>
              <a:rPr lang="en-US" dirty="0" smtClean="0"/>
            </a:br>
            <a:r>
              <a:rPr lang="en-US" dirty="0" smtClean="0"/>
              <a:t> GDP, Healthcare, Cancer costs </a:t>
            </a:r>
            <a:br>
              <a:rPr lang="en-US" dirty="0" smtClean="0"/>
            </a:br>
            <a:r>
              <a:rPr lang="en-US" dirty="0" smtClean="0"/>
              <a:t/>
            </a:r>
            <a:br>
              <a:rPr lang="en-US" dirty="0" smtClean="0"/>
            </a:br>
            <a:endParaRPr lang="en-US" dirty="0"/>
          </a:p>
        </p:txBody>
      </p:sp>
      <p:sp>
        <p:nvSpPr>
          <p:cNvPr id="86019" name="TextBox 2"/>
          <p:cNvSpPr txBox="1">
            <a:spLocks noChangeArrowheads="1"/>
          </p:cNvSpPr>
          <p:nvPr/>
        </p:nvSpPr>
        <p:spPr bwMode="auto">
          <a:xfrm>
            <a:off x="368300" y="6464300"/>
            <a:ext cx="6705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National Cancer Institute 2012</a:t>
            </a:r>
          </a:p>
        </p:txBody>
      </p:sp>
      <p:graphicFrame>
        <p:nvGraphicFramePr>
          <p:cNvPr id="3" name="Chart 2"/>
          <p:cNvGraphicFramePr/>
          <p:nvPr>
            <p:extLst>
              <p:ext uri="{D42A27DB-BD31-4B8C-83A1-F6EECF244321}">
                <p14:modId xmlns:p14="http://schemas.microsoft.com/office/powerpoint/2010/main" val="2108962331"/>
              </p:ext>
            </p:extLst>
          </p:nvPr>
        </p:nvGraphicFramePr>
        <p:xfrm>
          <a:off x="1371600" y="1752600"/>
          <a:ext cx="6477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649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6200"/>
            <a:ext cx="8990013" cy="1592262"/>
          </a:xfrm>
        </p:spPr>
        <p:txBody>
          <a:bodyPr rtlCol="0">
            <a:noAutofit/>
          </a:bodyPr>
          <a:lstStyle/>
          <a:p>
            <a:pPr eaLnBrk="1" fontAlgn="auto" hangingPunct="1">
              <a:spcAft>
                <a:spcPts val="0"/>
              </a:spcAft>
              <a:defRPr/>
            </a:pPr>
            <a:r>
              <a:rPr lang="en-US" dirty="0" smtClean="0"/>
              <a:t/>
            </a:r>
            <a:br>
              <a:rPr lang="en-US" dirty="0" smtClean="0"/>
            </a:br>
            <a:r>
              <a:rPr lang="en-US" dirty="0"/>
              <a:t/>
            </a:r>
            <a:br>
              <a:rPr lang="en-US" dirty="0"/>
            </a:br>
            <a:r>
              <a:rPr lang="en-US" dirty="0" smtClean="0"/>
              <a:t>Annual Percent Increase </a:t>
            </a:r>
            <a:br>
              <a:rPr lang="en-US" dirty="0" smtClean="0"/>
            </a:br>
            <a:r>
              <a:rPr lang="en-US" dirty="0" smtClean="0"/>
              <a:t> GDP, Healthcare, Cancer costs </a:t>
            </a:r>
            <a:br>
              <a:rPr lang="en-US" dirty="0" smtClean="0"/>
            </a:br>
            <a:r>
              <a:rPr lang="en-US" dirty="0" smtClean="0"/>
              <a:t/>
            </a:r>
            <a:br>
              <a:rPr lang="en-US" dirty="0" smtClean="0"/>
            </a:br>
            <a:endParaRPr lang="en-US" dirty="0"/>
          </a:p>
        </p:txBody>
      </p:sp>
      <p:sp>
        <p:nvSpPr>
          <p:cNvPr id="86019" name="TextBox 2"/>
          <p:cNvSpPr txBox="1">
            <a:spLocks noChangeArrowheads="1"/>
          </p:cNvSpPr>
          <p:nvPr/>
        </p:nvSpPr>
        <p:spPr bwMode="auto">
          <a:xfrm>
            <a:off x="368300" y="6464300"/>
            <a:ext cx="6705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National Cancer Institute 2012</a:t>
            </a:r>
          </a:p>
        </p:txBody>
      </p:sp>
      <p:graphicFrame>
        <p:nvGraphicFramePr>
          <p:cNvPr id="3" name="Chart 2"/>
          <p:cNvGraphicFramePr/>
          <p:nvPr>
            <p:extLst>
              <p:ext uri="{D42A27DB-BD31-4B8C-83A1-F6EECF244321}">
                <p14:modId xmlns:p14="http://schemas.microsoft.com/office/powerpoint/2010/main" val="2188630220"/>
              </p:ext>
            </p:extLst>
          </p:nvPr>
        </p:nvGraphicFramePr>
        <p:xfrm>
          <a:off x="1371600" y="1752600"/>
          <a:ext cx="6477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183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6200"/>
            <a:ext cx="8990013" cy="1592262"/>
          </a:xfrm>
        </p:spPr>
        <p:txBody>
          <a:bodyPr rtlCol="0">
            <a:noAutofit/>
          </a:bodyPr>
          <a:lstStyle/>
          <a:p>
            <a:pPr eaLnBrk="1" fontAlgn="auto" hangingPunct="1">
              <a:spcAft>
                <a:spcPts val="0"/>
              </a:spcAft>
              <a:defRPr/>
            </a:pPr>
            <a:r>
              <a:rPr lang="en-US" dirty="0" smtClean="0"/>
              <a:t/>
            </a:r>
            <a:br>
              <a:rPr lang="en-US" dirty="0" smtClean="0"/>
            </a:br>
            <a:r>
              <a:rPr lang="en-US" dirty="0"/>
              <a:t/>
            </a:r>
            <a:br>
              <a:rPr lang="en-US" dirty="0"/>
            </a:br>
            <a:r>
              <a:rPr lang="en-US" dirty="0" smtClean="0"/>
              <a:t>Annual Percent Increase </a:t>
            </a:r>
            <a:br>
              <a:rPr lang="en-US" dirty="0" smtClean="0"/>
            </a:br>
            <a:r>
              <a:rPr lang="en-US" dirty="0" smtClean="0"/>
              <a:t> GDP, Healthcare, Cancer costs </a:t>
            </a:r>
            <a:br>
              <a:rPr lang="en-US" dirty="0" smtClean="0"/>
            </a:br>
            <a:r>
              <a:rPr lang="en-US" dirty="0" smtClean="0"/>
              <a:t/>
            </a:r>
            <a:br>
              <a:rPr lang="en-US" dirty="0" smtClean="0"/>
            </a:br>
            <a:endParaRPr lang="en-US" dirty="0"/>
          </a:p>
        </p:txBody>
      </p:sp>
      <p:sp>
        <p:nvSpPr>
          <p:cNvPr id="86019" name="TextBox 2"/>
          <p:cNvSpPr txBox="1">
            <a:spLocks noChangeArrowheads="1"/>
          </p:cNvSpPr>
          <p:nvPr/>
        </p:nvSpPr>
        <p:spPr bwMode="auto">
          <a:xfrm>
            <a:off x="368300" y="6464300"/>
            <a:ext cx="6705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National Cancer Institute 2012</a:t>
            </a:r>
          </a:p>
        </p:txBody>
      </p:sp>
      <p:graphicFrame>
        <p:nvGraphicFramePr>
          <p:cNvPr id="3" name="Chart 2"/>
          <p:cNvGraphicFramePr/>
          <p:nvPr>
            <p:extLst>
              <p:ext uri="{D42A27DB-BD31-4B8C-83A1-F6EECF244321}">
                <p14:modId xmlns:p14="http://schemas.microsoft.com/office/powerpoint/2010/main" val="1903729178"/>
              </p:ext>
            </p:extLst>
          </p:nvPr>
        </p:nvGraphicFramePr>
        <p:xfrm>
          <a:off x="1371600" y="1752600"/>
          <a:ext cx="6477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649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smtClean="0"/>
              <a:t>The “Triple </a:t>
            </a:r>
            <a:r>
              <a:rPr lang="en-US" dirty="0"/>
              <a:t>Aim</a:t>
            </a:r>
            <a:r>
              <a:rPr lang="ja-JP" altLang="en-US" dirty="0"/>
              <a:t>”</a:t>
            </a:r>
            <a:endParaRPr lang="en-US" dirty="0"/>
          </a:p>
        </p:txBody>
      </p:sp>
      <p:grpSp>
        <p:nvGrpSpPr>
          <p:cNvPr id="9220" name="Group 20"/>
          <p:cNvGrpSpPr>
            <a:grpSpLocks/>
          </p:cNvGrpSpPr>
          <p:nvPr/>
        </p:nvGrpSpPr>
        <p:grpSpPr bwMode="auto">
          <a:xfrm>
            <a:off x="1295400" y="1447800"/>
            <a:ext cx="6248400" cy="4648200"/>
            <a:chOff x="1295400" y="1447800"/>
            <a:chExt cx="6248400" cy="4648200"/>
          </a:xfrm>
        </p:grpSpPr>
        <p:sp>
          <p:nvSpPr>
            <p:cNvPr id="22" name="Isosceles Triangle 21"/>
            <p:cNvSpPr/>
            <p:nvPr/>
          </p:nvSpPr>
          <p:spPr bwMode="auto">
            <a:xfrm>
              <a:off x="1295400" y="1447800"/>
              <a:ext cx="6248400" cy="4648200"/>
            </a:xfrm>
            <a:prstGeom prst="triangle">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wrap="none"/>
            <a:lstStyle/>
            <a:p>
              <a:pPr>
                <a:defRPr/>
              </a:pPr>
              <a:endParaRPr lang="en-US" dirty="0">
                <a:ea typeface="+mn-ea"/>
              </a:endParaRPr>
            </a:p>
          </p:txBody>
        </p:sp>
        <p:cxnSp>
          <p:nvCxnSpPr>
            <p:cNvPr id="9223" name="Straight Connector 22"/>
            <p:cNvCxnSpPr>
              <a:cxnSpLocks noChangeShapeType="1"/>
              <a:stCxn id="22" idx="0"/>
            </p:cNvCxnSpPr>
            <p:nvPr/>
          </p:nvCxnSpPr>
          <p:spPr bwMode="auto">
            <a:xfrm rot="16200000" flipH="1">
              <a:off x="2933700" y="2933700"/>
              <a:ext cx="29718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224" name="Straight Connector 23"/>
            <p:cNvCxnSpPr>
              <a:cxnSpLocks noChangeShapeType="1"/>
              <a:endCxn id="22" idx="2"/>
            </p:cNvCxnSpPr>
            <p:nvPr/>
          </p:nvCxnSpPr>
          <p:spPr bwMode="auto">
            <a:xfrm rot="10800000" flipV="1">
              <a:off x="1295400" y="4419600"/>
              <a:ext cx="3124200" cy="1676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225" name="Straight Connector 24"/>
            <p:cNvCxnSpPr>
              <a:cxnSpLocks noChangeShapeType="1"/>
              <a:endCxn id="22" idx="4"/>
            </p:cNvCxnSpPr>
            <p:nvPr/>
          </p:nvCxnSpPr>
          <p:spPr bwMode="auto">
            <a:xfrm>
              <a:off x="4419600" y="4419600"/>
              <a:ext cx="3124200" cy="1676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26" name="Donut 25"/>
            <p:cNvSpPr/>
            <p:nvPr/>
          </p:nvSpPr>
          <p:spPr bwMode="auto">
            <a:xfrm>
              <a:off x="4038600" y="4114800"/>
              <a:ext cx="762000" cy="685800"/>
            </a:xfrm>
            <a:prstGeom prst="donut">
              <a:avLst/>
            </a:prstGeom>
            <a:solidFill>
              <a:srgbClr val="660066"/>
            </a:solidFill>
            <a:ln w="12700" cap="flat" cmpd="sng" algn="ctr">
              <a:solidFill>
                <a:schemeClr val="tx1"/>
              </a:solidFill>
              <a:prstDash val="solid"/>
              <a:round/>
              <a:headEnd type="none" w="med" len="med"/>
              <a:tailEnd type="none" w="med" len="med"/>
            </a:ln>
            <a:effectLst/>
          </p:spPr>
          <p:txBody>
            <a:bodyPr wrap="none"/>
            <a:lstStyle/>
            <a:p>
              <a:pPr>
                <a:defRPr/>
              </a:pPr>
              <a:endParaRPr lang="en-US" dirty="0">
                <a:ea typeface="+mn-ea"/>
              </a:endParaRPr>
            </a:p>
          </p:txBody>
        </p:sp>
        <p:sp>
          <p:nvSpPr>
            <p:cNvPr id="9227" name="TextBox 26"/>
            <p:cNvSpPr txBox="1">
              <a:spLocks noChangeArrowheads="1"/>
            </p:cNvSpPr>
            <p:nvPr/>
          </p:nvSpPr>
          <p:spPr bwMode="auto">
            <a:xfrm>
              <a:off x="2667000" y="3810000"/>
              <a:ext cx="160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charset="0"/>
                  <a:ea typeface="ＭＳ Ｐゴシック" charset="0"/>
                </a:defRPr>
              </a:lvl1pPr>
              <a:lvl2pPr marL="742950" indent="-285750">
                <a:defRPr sz="2200">
                  <a:solidFill>
                    <a:schemeClr val="tx1"/>
                  </a:solidFill>
                  <a:latin typeface="Tahoma" charset="0"/>
                  <a:ea typeface="ＭＳ Ｐゴシック" charset="0"/>
                </a:defRPr>
              </a:lvl2pPr>
              <a:lvl3pPr marL="1143000" indent="-228600">
                <a:defRPr sz="2200">
                  <a:solidFill>
                    <a:schemeClr val="tx1"/>
                  </a:solidFill>
                  <a:latin typeface="Tahoma" charset="0"/>
                  <a:ea typeface="ＭＳ Ｐゴシック" charset="0"/>
                </a:defRPr>
              </a:lvl3pPr>
              <a:lvl4pPr marL="1600200" indent="-228600">
                <a:defRPr sz="2200">
                  <a:solidFill>
                    <a:schemeClr val="tx1"/>
                  </a:solidFill>
                  <a:latin typeface="Tahoma" charset="0"/>
                  <a:ea typeface="ＭＳ Ｐゴシック" charset="0"/>
                </a:defRPr>
              </a:lvl4pPr>
              <a:lvl5pPr marL="2057400" indent="-228600">
                <a:defRPr sz="2200">
                  <a:solidFill>
                    <a:schemeClr val="tx1"/>
                  </a:solidFill>
                  <a:latin typeface="Tahoma" charset="0"/>
                  <a:ea typeface="ＭＳ Ｐゴシック" charset="0"/>
                </a:defRPr>
              </a:lvl5pPr>
              <a:lvl6pPr marL="2514600" indent="-228600" eaLnBrk="0" fontAlgn="base" hangingPunct="0">
                <a:spcBef>
                  <a:spcPct val="0"/>
                </a:spcBef>
                <a:spcAft>
                  <a:spcPct val="0"/>
                </a:spcAft>
                <a:defRPr sz="2200">
                  <a:solidFill>
                    <a:schemeClr val="tx1"/>
                  </a:solidFill>
                  <a:latin typeface="Tahoma" charset="0"/>
                  <a:ea typeface="ＭＳ Ｐゴシック" charset="0"/>
                </a:defRPr>
              </a:lvl6pPr>
              <a:lvl7pPr marL="2971800" indent="-228600" eaLnBrk="0" fontAlgn="base" hangingPunct="0">
                <a:spcBef>
                  <a:spcPct val="0"/>
                </a:spcBef>
                <a:spcAft>
                  <a:spcPct val="0"/>
                </a:spcAft>
                <a:defRPr sz="2200">
                  <a:solidFill>
                    <a:schemeClr val="tx1"/>
                  </a:solidFill>
                  <a:latin typeface="Tahoma" charset="0"/>
                  <a:ea typeface="ＭＳ Ｐゴシック" charset="0"/>
                </a:defRPr>
              </a:lvl7pPr>
              <a:lvl8pPr marL="3429000" indent="-228600" eaLnBrk="0" fontAlgn="base" hangingPunct="0">
                <a:spcBef>
                  <a:spcPct val="0"/>
                </a:spcBef>
                <a:spcAft>
                  <a:spcPct val="0"/>
                </a:spcAft>
                <a:defRPr sz="2200">
                  <a:solidFill>
                    <a:schemeClr val="tx1"/>
                  </a:solidFill>
                  <a:latin typeface="Tahoma" charset="0"/>
                  <a:ea typeface="ＭＳ Ｐゴシック" charset="0"/>
                </a:defRPr>
              </a:lvl8pPr>
              <a:lvl9pPr marL="3886200" indent="-228600" eaLnBrk="0" fontAlgn="base" hangingPunct="0">
                <a:spcBef>
                  <a:spcPct val="0"/>
                </a:spcBef>
                <a:spcAft>
                  <a:spcPct val="0"/>
                </a:spcAft>
                <a:defRPr sz="2200">
                  <a:solidFill>
                    <a:schemeClr val="tx1"/>
                  </a:solidFill>
                  <a:latin typeface="Tahoma" charset="0"/>
                  <a:ea typeface="ＭＳ Ｐゴシック" charset="0"/>
                </a:defRPr>
              </a:lvl9pPr>
            </a:lstStyle>
            <a:p>
              <a:pPr algn="ctr"/>
              <a:r>
                <a:rPr lang="en-US" sz="1800" b="1"/>
                <a:t>Population Health</a:t>
              </a:r>
            </a:p>
          </p:txBody>
        </p:sp>
        <p:sp>
          <p:nvSpPr>
            <p:cNvPr id="9228" name="TextBox 27"/>
            <p:cNvSpPr txBox="1">
              <a:spLocks noChangeArrowheads="1"/>
            </p:cNvSpPr>
            <p:nvPr/>
          </p:nvSpPr>
          <p:spPr bwMode="auto">
            <a:xfrm>
              <a:off x="4724400" y="3810000"/>
              <a:ext cx="152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charset="0"/>
                  <a:ea typeface="ＭＳ Ｐゴシック" charset="0"/>
                </a:defRPr>
              </a:lvl1pPr>
              <a:lvl2pPr marL="742950" indent="-285750">
                <a:defRPr sz="2200">
                  <a:solidFill>
                    <a:schemeClr val="tx1"/>
                  </a:solidFill>
                  <a:latin typeface="Tahoma" charset="0"/>
                  <a:ea typeface="ＭＳ Ｐゴシック" charset="0"/>
                </a:defRPr>
              </a:lvl2pPr>
              <a:lvl3pPr marL="1143000" indent="-228600">
                <a:defRPr sz="2200">
                  <a:solidFill>
                    <a:schemeClr val="tx1"/>
                  </a:solidFill>
                  <a:latin typeface="Tahoma" charset="0"/>
                  <a:ea typeface="ＭＳ Ｐゴシック" charset="0"/>
                </a:defRPr>
              </a:lvl3pPr>
              <a:lvl4pPr marL="1600200" indent="-228600">
                <a:defRPr sz="2200">
                  <a:solidFill>
                    <a:schemeClr val="tx1"/>
                  </a:solidFill>
                  <a:latin typeface="Tahoma" charset="0"/>
                  <a:ea typeface="ＭＳ Ｐゴシック" charset="0"/>
                </a:defRPr>
              </a:lvl4pPr>
              <a:lvl5pPr marL="2057400" indent="-228600">
                <a:defRPr sz="2200">
                  <a:solidFill>
                    <a:schemeClr val="tx1"/>
                  </a:solidFill>
                  <a:latin typeface="Tahoma" charset="0"/>
                  <a:ea typeface="ＭＳ Ｐゴシック" charset="0"/>
                </a:defRPr>
              </a:lvl5pPr>
              <a:lvl6pPr marL="2514600" indent="-228600" eaLnBrk="0" fontAlgn="base" hangingPunct="0">
                <a:spcBef>
                  <a:spcPct val="0"/>
                </a:spcBef>
                <a:spcAft>
                  <a:spcPct val="0"/>
                </a:spcAft>
                <a:defRPr sz="2200">
                  <a:solidFill>
                    <a:schemeClr val="tx1"/>
                  </a:solidFill>
                  <a:latin typeface="Tahoma" charset="0"/>
                  <a:ea typeface="ＭＳ Ｐゴシック" charset="0"/>
                </a:defRPr>
              </a:lvl6pPr>
              <a:lvl7pPr marL="2971800" indent="-228600" eaLnBrk="0" fontAlgn="base" hangingPunct="0">
                <a:spcBef>
                  <a:spcPct val="0"/>
                </a:spcBef>
                <a:spcAft>
                  <a:spcPct val="0"/>
                </a:spcAft>
                <a:defRPr sz="2200">
                  <a:solidFill>
                    <a:schemeClr val="tx1"/>
                  </a:solidFill>
                  <a:latin typeface="Tahoma" charset="0"/>
                  <a:ea typeface="ＭＳ Ｐゴシック" charset="0"/>
                </a:defRPr>
              </a:lvl7pPr>
              <a:lvl8pPr marL="3429000" indent="-228600" eaLnBrk="0" fontAlgn="base" hangingPunct="0">
                <a:spcBef>
                  <a:spcPct val="0"/>
                </a:spcBef>
                <a:spcAft>
                  <a:spcPct val="0"/>
                </a:spcAft>
                <a:defRPr sz="2200">
                  <a:solidFill>
                    <a:schemeClr val="tx1"/>
                  </a:solidFill>
                  <a:latin typeface="Tahoma" charset="0"/>
                  <a:ea typeface="ＭＳ Ｐゴシック" charset="0"/>
                </a:defRPr>
              </a:lvl8pPr>
              <a:lvl9pPr marL="3886200" indent="-228600" eaLnBrk="0" fontAlgn="base" hangingPunct="0">
                <a:spcBef>
                  <a:spcPct val="0"/>
                </a:spcBef>
                <a:spcAft>
                  <a:spcPct val="0"/>
                </a:spcAft>
                <a:defRPr sz="2200">
                  <a:solidFill>
                    <a:schemeClr val="tx1"/>
                  </a:solidFill>
                  <a:latin typeface="Tahoma" charset="0"/>
                  <a:ea typeface="ＭＳ Ｐゴシック" charset="0"/>
                </a:defRPr>
              </a:lvl9pPr>
            </a:lstStyle>
            <a:p>
              <a:pPr algn="ctr"/>
              <a:r>
                <a:rPr lang="en-US" sz="1800" b="1"/>
                <a:t>Experience of Care</a:t>
              </a:r>
            </a:p>
          </p:txBody>
        </p:sp>
        <p:sp>
          <p:nvSpPr>
            <p:cNvPr id="9229" name="TextBox 28"/>
            <p:cNvSpPr txBox="1">
              <a:spLocks noChangeArrowheads="1"/>
            </p:cNvSpPr>
            <p:nvPr/>
          </p:nvSpPr>
          <p:spPr bwMode="auto">
            <a:xfrm>
              <a:off x="3733800" y="5029200"/>
              <a:ext cx="1371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charset="0"/>
                  <a:ea typeface="ＭＳ Ｐゴシック" charset="0"/>
                </a:defRPr>
              </a:lvl1pPr>
              <a:lvl2pPr marL="742950" indent="-285750">
                <a:defRPr sz="2200">
                  <a:solidFill>
                    <a:schemeClr val="tx1"/>
                  </a:solidFill>
                  <a:latin typeface="Tahoma" charset="0"/>
                  <a:ea typeface="ＭＳ Ｐゴシック" charset="0"/>
                </a:defRPr>
              </a:lvl2pPr>
              <a:lvl3pPr marL="1143000" indent="-228600">
                <a:defRPr sz="2200">
                  <a:solidFill>
                    <a:schemeClr val="tx1"/>
                  </a:solidFill>
                  <a:latin typeface="Tahoma" charset="0"/>
                  <a:ea typeface="ＭＳ Ｐゴシック" charset="0"/>
                </a:defRPr>
              </a:lvl3pPr>
              <a:lvl4pPr marL="1600200" indent="-228600">
                <a:defRPr sz="2200">
                  <a:solidFill>
                    <a:schemeClr val="tx1"/>
                  </a:solidFill>
                  <a:latin typeface="Tahoma" charset="0"/>
                  <a:ea typeface="ＭＳ Ｐゴシック" charset="0"/>
                </a:defRPr>
              </a:lvl4pPr>
              <a:lvl5pPr marL="2057400" indent="-228600">
                <a:defRPr sz="2200">
                  <a:solidFill>
                    <a:schemeClr val="tx1"/>
                  </a:solidFill>
                  <a:latin typeface="Tahoma" charset="0"/>
                  <a:ea typeface="ＭＳ Ｐゴシック" charset="0"/>
                </a:defRPr>
              </a:lvl5pPr>
              <a:lvl6pPr marL="2514600" indent="-228600" eaLnBrk="0" fontAlgn="base" hangingPunct="0">
                <a:spcBef>
                  <a:spcPct val="0"/>
                </a:spcBef>
                <a:spcAft>
                  <a:spcPct val="0"/>
                </a:spcAft>
                <a:defRPr sz="2200">
                  <a:solidFill>
                    <a:schemeClr val="tx1"/>
                  </a:solidFill>
                  <a:latin typeface="Tahoma" charset="0"/>
                  <a:ea typeface="ＭＳ Ｐゴシック" charset="0"/>
                </a:defRPr>
              </a:lvl6pPr>
              <a:lvl7pPr marL="2971800" indent="-228600" eaLnBrk="0" fontAlgn="base" hangingPunct="0">
                <a:spcBef>
                  <a:spcPct val="0"/>
                </a:spcBef>
                <a:spcAft>
                  <a:spcPct val="0"/>
                </a:spcAft>
                <a:defRPr sz="2200">
                  <a:solidFill>
                    <a:schemeClr val="tx1"/>
                  </a:solidFill>
                  <a:latin typeface="Tahoma" charset="0"/>
                  <a:ea typeface="ＭＳ Ｐゴシック" charset="0"/>
                </a:defRPr>
              </a:lvl7pPr>
              <a:lvl8pPr marL="3429000" indent="-228600" eaLnBrk="0" fontAlgn="base" hangingPunct="0">
                <a:spcBef>
                  <a:spcPct val="0"/>
                </a:spcBef>
                <a:spcAft>
                  <a:spcPct val="0"/>
                </a:spcAft>
                <a:defRPr sz="2200">
                  <a:solidFill>
                    <a:schemeClr val="tx1"/>
                  </a:solidFill>
                  <a:latin typeface="Tahoma" charset="0"/>
                  <a:ea typeface="ＭＳ Ｐゴシック" charset="0"/>
                </a:defRPr>
              </a:lvl8pPr>
              <a:lvl9pPr marL="3886200" indent="-228600" eaLnBrk="0" fontAlgn="base" hangingPunct="0">
                <a:spcBef>
                  <a:spcPct val="0"/>
                </a:spcBef>
                <a:spcAft>
                  <a:spcPct val="0"/>
                </a:spcAft>
                <a:defRPr sz="2200">
                  <a:solidFill>
                    <a:schemeClr val="tx1"/>
                  </a:solidFill>
                  <a:latin typeface="Tahoma" charset="0"/>
                  <a:ea typeface="ＭＳ Ｐゴシック" charset="0"/>
                </a:defRPr>
              </a:lvl9pPr>
            </a:lstStyle>
            <a:p>
              <a:pPr algn="ctr"/>
              <a:r>
                <a:rPr lang="en-US" sz="1800" b="1"/>
                <a:t>Per Capita Cost</a:t>
              </a:r>
            </a:p>
          </p:txBody>
        </p:sp>
        <p:sp>
          <p:nvSpPr>
            <p:cNvPr id="9230" name="TextBox 29"/>
            <p:cNvSpPr txBox="1">
              <a:spLocks noChangeArrowheads="1"/>
            </p:cNvSpPr>
            <p:nvPr/>
          </p:nvSpPr>
          <p:spPr bwMode="auto">
            <a:xfrm>
              <a:off x="5257800" y="4572000"/>
              <a:ext cx="1143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charset="0"/>
                  <a:ea typeface="ＭＳ Ｐゴシック" charset="0"/>
                </a:defRPr>
              </a:lvl1pPr>
              <a:lvl2pPr marL="742950" indent="-285750">
                <a:defRPr sz="2200">
                  <a:solidFill>
                    <a:schemeClr val="tx1"/>
                  </a:solidFill>
                  <a:latin typeface="Tahoma" charset="0"/>
                  <a:ea typeface="ＭＳ Ｐゴシック" charset="0"/>
                </a:defRPr>
              </a:lvl2pPr>
              <a:lvl3pPr marL="1143000" indent="-228600">
                <a:defRPr sz="2200">
                  <a:solidFill>
                    <a:schemeClr val="tx1"/>
                  </a:solidFill>
                  <a:latin typeface="Tahoma" charset="0"/>
                  <a:ea typeface="ＭＳ Ｐゴシック" charset="0"/>
                </a:defRPr>
              </a:lvl3pPr>
              <a:lvl4pPr marL="1600200" indent="-228600">
                <a:defRPr sz="2200">
                  <a:solidFill>
                    <a:schemeClr val="tx1"/>
                  </a:solidFill>
                  <a:latin typeface="Tahoma" charset="0"/>
                  <a:ea typeface="ＭＳ Ｐゴシック" charset="0"/>
                </a:defRPr>
              </a:lvl4pPr>
              <a:lvl5pPr marL="2057400" indent="-228600">
                <a:defRPr sz="2200">
                  <a:solidFill>
                    <a:schemeClr val="tx1"/>
                  </a:solidFill>
                  <a:latin typeface="Tahoma" charset="0"/>
                  <a:ea typeface="ＭＳ Ｐゴシック" charset="0"/>
                </a:defRPr>
              </a:lvl5pPr>
              <a:lvl6pPr marL="2514600" indent="-228600" eaLnBrk="0" fontAlgn="base" hangingPunct="0">
                <a:spcBef>
                  <a:spcPct val="0"/>
                </a:spcBef>
                <a:spcAft>
                  <a:spcPct val="0"/>
                </a:spcAft>
                <a:defRPr sz="2200">
                  <a:solidFill>
                    <a:schemeClr val="tx1"/>
                  </a:solidFill>
                  <a:latin typeface="Tahoma" charset="0"/>
                  <a:ea typeface="ＭＳ Ｐゴシック" charset="0"/>
                </a:defRPr>
              </a:lvl6pPr>
              <a:lvl7pPr marL="2971800" indent="-228600" eaLnBrk="0" fontAlgn="base" hangingPunct="0">
                <a:spcBef>
                  <a:spcPct val="0"/>
                </a:spcBef>
                <a:spcAft>
                  <a:spcPct val="0"/>
                </a:spcAft>
                <a:defRPr sz="2200">
                  <a:solidFill>
                    <a:schemeClr val="tx1"/>
                  </a:solidFill>
                  <a:latin typeface="Tahoma" charset="0"/>
                  <a:ea typeface="ＭＳ Ｐゴシック" charset="0"/>
                </a:defRPr>
              </a:lvl7pPr>
              <a:lvl8pPr marL="3429000" indent="-228600" eaLnBrk="0" fontAlgn="base" hangingPunct="0">
                <a:spcBef>
                  <a:spcPct val="0"/>
                </a:spcBef>
                <a:spcAft>
                  <a:spcPct val="0"/>
                </a:spcAft>
                <a:defRPr sz="2200">
                  <a:solidFill>
                    <a:schemeClr val="tx1"/>
                  </a:solidFill>
                  <a:latin typeface="Tahoma" charset="0"/>
                  <a:ea typeface="ＭＳ Ｐゴシック" charset="0"/>
                </a:defRPr>
              </a:lvl8pPr>
              <a:lvl9pPr marL="3886200" indent="-228600" eaLnBrk="0" fontAlgn="base" hangingPunct="0">
                <a:spcBef>
                  <a:spcPct val="0"/>
                </a:spcBef>
                <a:spcAft>
                  <a:spcPct val="0"/>
                </a:spcAft>
                <a:defRPr sz="2200">
                  <a:solidFill>
                    <a:schemeClr val="tx1"/>
                  </a:solidFill>
                  <a:latin typeface="Tahoma" charset="0"/>
                  <a:ea typeface="ＭＳ Ｐゴシック" charset="0"/>
                </a:defRPr>
              </a:lvl9pPr>
            </a:lstStyle>
            <a:p>
              <a:r>
                <a:rPr lang="en-US" sz="1400"/>
                <a:t>Better Care</a:t>
              </a:r>
            </a:p>
          </p:txBody>
        </p:sp>
        <p:sp>
          <p:nvSpPr>
            <p:cNvPr id="9231" name="TextBox 30"/>
            <p:cNvSpPr txBox="1">
              <a:spLocks noChangeArrowheads="1"/>
            </p:cNvSpPr>
            <p:nvPr/>
          </p:nvSpPr>
          <p:spPr bwMode="auto">
            <a:xfrm>
              <a:off x="2438400" y="4572000"/>
              <a:ext cx="1447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charset="0"/>
                  <a:ea typeface="ＭＳ Ｐゴシック" charset="0"/>
                </a:defRPr>
              </a:lvl1pPr>
              <a:lvl2pPr marL="742950" indent="-285750">
                <a:defRPr sz="2200">
                  <a:solidFill>
                    <a:schemeClr val="tx1"/>
                  </a:solidFill>
                  <a:latin typeface="Tahoma" charset="0"/>
                  <a:ea typeface="ＭＳ Ｐゴシック" charset="0"/>
                </a:defRPr>
              </a:lvl2pPr>
              <a:lvl3pPr marL="1143000" indent="-228600">
                <a:defRPr sz="2200">
                  <a:solidFill>
                    <a:schemeClr val="tx1"/>
                  </a:solidFill>
                  <a:latin typeface="Tahoma" charset="0"/>
                  <a:ea typeface="ＭＳ Ｐゴシック" charset="0"/>
                </a:defRPr>
              </a:lvl3pPr>
              <a:lvl4pPr marL="1600200" indent="-228600">
                <a:defRPr sz="2200">
                  <a:solidFill>
                    <a:schemeClr val="tx1"/>
                  </a:solidFill>
                  <a:latin typeface="Tahoma" charset="0"/>
                  <a:ea typeface="ＭＳ Ｐゴシック" charset="0"/>
                </a:defRPr>
              </a:lvl4pPr>
              <a:lvl5pPr marL="2057400" indent="-228600">
                <a:defRPr sz="2200">
                  <a:solidFill>
                    <a:schemeClr val="tx1"/>
                  </a:solidFill>
                  <a:latin typeface="Tahoma" charset="0"/>
                  <a:ea typeface="ＭＳ Ｐゴシック" charset="0"/>
                </a:defRPr>
              </a:lvl5pPr>
              <a:lvl6pPr marL="2514600" indent="-228600" eaLnBrk="0" fontAlgn="base" hangingPunct="0">
                <a:spcBef>
                  <a:spcPct val="0"/>
                </a:spcBef>
                <a:spcAft>
                  <a:spcPct val="0"/>
                </a:spcAft>
                <a:defRPr sz="2200">
                  <a:solidFill>
                    <a:schemeClr val="tx1"/>
                  </a:solidFill>
                  <a:latin typeface="Tahoma" charset="0"/>
                  <a:ea typeface="ＭＳ Ｐゴシック" charset="0"/>
                </a:defRPr>
              </a:lvl6pPr>
              <a:lvl7pPr marL="2971800" indent="-228600" eaLnBrk="0" fontAlgn="base" hangingPunct="0">
                <a:spcBef>
                  <a:spcPct val="0"/>
                </a:spcBef>
                <a:spcAft>
                  <a:spcPct val="0"/>
                </a:spcAft>
                <a:defRPr sz="2200">
                  <a:solidFill>
                    <a:schemeClr val="tx1"/>
                  </a:solidFill>
                  <a:latin typeface="Tahoma" charset="0"/>
                  <a:ea typeface="ＭＳ Ｐゴシック" charset="0"/>
                </a:defRPr>
              </a:lvl7pPr>
              <a:lvl8pPr marL="3429000" indent="-228600" eaLnBrk="0" fontAlgn="base" hangingPunct="0">
                <a:spcBef>
                  <a:spcPct val="0"/>
                </a:spcBef>
                <a:spcAft>
                  <a:spcPct val="0"/>
                </a:spcAft>
                <a:defRPr sz="2200">
                  <a:solidFill>
                    <a:schemeClr val="tx1"/>
                  </a:solidFill>
                  <a:latin typeface="Tahoma" charset="0"/>
                  <a:ea typeface="ＭＳ Ｐゴシック" charset="0"/>
                </a:defRPr>
              </a:lvl8pPr>
              <a:lvl9pPr marL="3886200" indent="-228600" eaLnBrk="0" fontAlgn="base" hangingPunct="0">
                <a:spcBef>
                  <a:spcPct val="0"/>
                </a:spcBef>
                <a:spcAft>
                  <a:spcPct val="0"/>
                </a:spcAft>
                <a:defRPr sz="2200">
                  <a:solidFill>
                    <a:schemeClr val="tx1"/>
                  </a:solidFill>
                  <a:latin typeface="Tahoma" charset="0"/>
                  <a:ea typeface="ＭＳ Ｐゴシック" charset="0"/>
                </a:defRPr>
              </a:lvl9pPr>
            </a:lstStyle>
            <a:p>
              <a:r>
                <a:rPr lang="en-US" sz="1400"/>
                <a:t>Better Health</a:t>
              </a:r>
            </a:p>
          </p:txBody>
        </p:sp>
        <p:sp>
          <p:nvSpPr>
            <p:cNvPr id="9232" name="TextBox 31"/>
            <p:cNvSpPr txBox="1">
              <a:spLocks noChangeArrowheads="1"/>
            </p:cNvSpPr>
            <p:nvPr/>
          </p:nvSpPr>
          <p:spPr bwMode="auto">
            <a:xfrm>
              <a:off x="3581400" y="5675532"/>
              <a:ext cx="1676400" cy="307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charset="0"/>
                  <a:ea typeface="ＭＳ Ｐゴシック" charset="0"/>
                </a:defRPr>
              </a:lvl1pPr>
              <a:lvl2pPr marL="742950" indent="-285750">
                <a:defRPr sz="2200">
                  <a:solidFill>
                    <a:schemeClr val="tx1"/>
                  </a:solidFill>
                  <a:latin typeface="Tahoma" charset="0"/>
                  <a:ea typeface="ＭＳ Ｐゴシック" charset="0"/>
                </a:defRPr>
              </a:lvl2pPr>
              <a:lvl3pPr marL="1143000" indent="-228600">
                <a:defRPr sz="2200">
                  <a:solidFill>
                    <a:schemeClr val="tx1"/>
                  </a:solidFill>
                  <a:latin typeface="Tahoma" charset="0"/>
                  <a:ea typeface="ＭＳ Ｐゴシック" charset="0"/>
                </a:defRPr>
              </a:lvl3pPr>
              <a:lvl4pPr marL="1600200" indent="-228600">
                <a:defRPr sz="2200">
                  <a:solidFill>
                    <a:schemeClr val="tx1"/>
                  </a:solidFill>
                  <a:latin typeface="Tahoma" charset="0"/>
                  <a:ea typeface="ＭＳ Ｐゴシック" charset="0"/>
                </a:defRPr>
              </a:lvl4pPr>
              <a:lvl5pPr marL="2057400" indent="-228600">
                <a:defRPr sz="2200">
                  <a:solidFill>
                    <a:schemeClr val="tx1"/>
                  </a:solidFill>
                  <a:latin typeface="Tahoma" charset="0"/>
                  <a:ea typeface="ＭＳ Ｐゴシック" charset="0"/>
                </a:defRPr>
              </a:lvl5pPr>
              <a:lvl6pPr marL="2514600" indent="-228600" eaLnBrk="0" fontAlgn="base" hangingPunct="0">
                <a:spcBef>
                  <a:spcPct val="0"/>
                </a:spcBef>
                <a:spcAft>
                  <a:spcPct val="0"/>
                </a:spcAft>
                <a:defRPr sz="2200">
                  <a:solidFill>
                    <a:schemeClr val="tx1"/>
                  </a:solidFill>
                  <a:latin typeface="Tahoma" charset="0"/>
                  <a:ea typeface="ＭＳ Ｐゴシック" charset="0"/>
                </a:defRPr>
              </a:lvl6pPr>
              <a:lvl7pPr marL="2971800" indent="-228600" eaLnBrk="0" fontAlgn="base" hangingPunct="0">
                <a:spcBef>
                  <a:spcPct val="0"/>
                </a:spcBef>
                <a:spcAft>
                  <a:spcPct val="0"/>
                </a:spcAft>
                <a:defRPr sz="2200">
                  <a:solidFill>
                    <a:schemeClr val="tx1"/>
                  </a:solidFill>
                  <a:latin typeface="Tahoma" charset="0"/>
                  <a:ea typeface="ＭＳ Ｐゴシック" charset="0"/>
                </a:defRPr>
              </a:lvl7pPr>
              <a:lvl8pPr marL="3429000" indent="-228600" eaLnBrk="0" fontAlgn="base" hangingPunct="0">
                <a:spcBef>
                  <a:spcPct val="0"/>
                </a:spcBef>
                <a:spcAft>
                  <a:spcPct val="0"/>
                </a:spcAft>
                <a:defRPr sz="2200">
                  <a:solidFill>
                    <a:schemeClr val="tx1"/>
                  </a:solidFill>
                  <a:latin typeface="Tahoma" charset="0"/>
                  <a:ea typeface="ＭＳ Ｐゴシック" charset="0"/>
                </a:defRPr>
              </a:lvl8pPr>
              <a:lvl9pPr marL="3886200" indent="-228600" eaLnBrk="0" fontAlgn="base" hangingPunct="0">
                <a:spcBef>
                  <a:spcPct val="0"/>
                </a:spcBef>
                <a:spcAft>
                  <a:spcPct val="0"/>
                </a:spcAft>
                <a:defRPr sz="2200">
                  <a:solidFill>
                    <a:schemeClr val="tx1"/>
                  </a:solidFill>
                  <a:latin typeface="Tahoma" charset="0"/>
                  <a:ea typeface="ＭＳ Ｐゴシック" charset="0"/>
                </a:defRPr>
              </a:lvl9pPr>
            </a:lstStyle>
            <a:p>
              <a:pPr algn="ctr"/>
              <a:r>
                <a:rPr lang="en-US" sz="1400"/>
                <a:t>Lower Cost</a:t>
              </a:r>
            </a:p>
          </p:txBody>
        </p:sp>
      </p:grpSp>
      <p:sp>
        <p:nvSpPr>
          <p:cNvPr id="17" name="TextBox 4"/>
          <p:cNvSpPr txBox="1">
            <a:spLocks noChangeArrowheads="1"/>
          </p:cNvSpPr>
          <p:nvPr/>
        </p:nvSpPr>
        <p:spPr bwMode="auto">
          <a:xfrm>
            <a:off x="0" y="6583363"/>
            <a:ext cx="3187700"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t>Berwick D Health Affairs 2008</a:t>
            </a:r>
          </a:p>
          <a:p>
            <a:pPr eaLnBrk="1" hangingPunct="1"/>
            <a:endParaRPr lang="en-US" sz="1800" dirty="0"/>
          </a:p>
        </p:txBody>
      </p:sp>
    </p:spTree>
    <p:extLst>
      <p:ext uri="{BB962C8B-B14F-4D97-AF65-F5344CB8AC3E}">
        <p14:creationId xmlns:p14="http://schemas.microsoft.com/office/powerpoint/2010/main" val="5624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3" name="Object 2"/>
          <p:cNvGraphicFramePr>
            <a:graphicFrameLocks noGrp="1" noChangeAspect="1"/>
          </p:cNvGraphicFramePr>
          <p:nvPr>
            <p:ph idx="1"/>
            <p:extLst>
              <p:ext uri="{D42A27DB-BD31-4B8C-83A1-F6EECF244321}">
                <p14:modId xmlns:p14="http://schemas.microsoft.com/office/powerpoint/2010/main" val="900494267"/>
              </p:ext>
            </p:extLst>
          </p:nvPr>
        </p:nvGraphicFramePr>
        <p:xfrm>
          <a:off x="663575" y="1100138"/>
          <a:ext cx="8212138" cy="5307012"/>
        </p:xfrm>
        <a:graphic>
          <a:graphicData uri="http://schemas.openxmlformats.org/presentationml/2006/ole">
            <mc:AlternateContent xmlns:mc="http://schemas.openxmlformats.org/markup-compatibility/2006">
              <mc:Choice xmlns:v="urn:schemas-microsoft-com:vml" Requires="v">
                <p:oleObj spid="_x0000_s3081" name="Worksheet" r:id="rId5" imgW="5905500" imgH="3581400" progId="Excel.Sheet.8">
                  <p:embed/>
                </p:oleObj>
              </mc:Choice>
              <mc:Fallback>
                <p:oleObj name="Worksheet" r:id="rId5" imgW="5905500" imgH="35814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1100138"/>
                        <a:ext cx="8212138" cy="530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98371" name="Rectangle 3"/>
          <p:cNvSpPr>
            <a:spLocks noGrp="1" noChangeArrowheads="1"/>
          </p:cNvSpPr>
          <p:nvPr>
            <p:ph type="title"/>
          </p:nvPr>
        </p:nvSpPr>
        <p:spPr>
          <a:xfrm>
            <a:off x="276225" y="317500"/>
            <a:ext cx="8964613" cy="979488"/>
          </a:xfrm>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rtlCol="0">
            <a:normAutofit/>
          </a:bodyPr>
          <a:lstStyle/>
          <a:p>
            <a:pPr eaLnBrk="1" fontAlgn="auto" hangingPunct="1">
              <a:spcAft>
                <a:spcPts val="0"/>
              </a:spcAft>
              <a:defRPr/>
            </a:pPr>
            <a:r>
              <a:rPr lang="en-US" dirty="0" smtClean="0">
                <a:ea typeface="+mj-ea"/>
                <a:cs typeface="+mj-cs"/>
              </a:rPr>
              <a:t>Value </a:t>
            </a:r>
            <a:r>
              <a:rPr lang="en-US" dirty="0">
                <a:ea typeface="+mj-ea"/>
                <a:cs typeface="+mj-cs"/>
              </a:rPr>
              <a:t>Improvement </a:t>
            </a:r>
            <a:r>
              <a:rPr lang="en-US" dirty="0" smtClean="0">
                <a:ea typeface="+mj-ea"/>
                <a:cs typeface="+mj-cs"/>
              </a:rPr>
              <a:t>Options </a:t>
            </a:r>
            <a:endParaRPr lang="en-US" dirty="0">
              <a:ea typeface="+mj-ea"/>
              <a:cs typeface="+mj-cs"/>
            </a:endParaRPr>
          </a:p>
        </p:txBody>
      </p:sp>
      <p:sp>
        <p:nvSpPr>
          <p:cNvPr id="698372" name="Text Box 4"/>
          <p:cNvSpPr txBox="1">
            <a:spLocks noChangeArrowheads="1"/>
          </p:cNvSpPr>
          <p:nvPr/>
        </p:nvSpPr>
        <p:spPr bwMode="auto">
          <a:xfrm rot="-2056568">
            <a:off x="6218238" y="2516188"/>
            <a:ext cx="609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a:latin typeface="+mn-lt"/>
                <a:ea typeface="+mn-ea"/>
                <a:cs typeface="+mn-cs"/>
              </a:rPr>
              <a:t>Sum</a:t>
            </a:r>
          </a:p>
        </p:txBody>
      </p:sp>
      <p:sp>
        <p:nvSpPr>
          <p:cNvPr id="698373" name="Text Box 5"/>
          <p:cNvSpPr txBox="1">
            <a:spLocks noChangeArrowheads="1"/>
          </p:cNvSpPr>
          <p:nvPr/>
        </p:nvSpPr>
        <p:spPr bwMode="auto">
          <a:xfrm>
            <a:off x="6080125" y="2565400"/>
            <a:ext cx="611188" cy="1433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8800">
                <a:solidFill>
                  <a:srgbClr val="FFCC66"/>
                </a:solidFill>
                <a:latin typeface="+mn-lt"/>
                <a:ea typeface="+mn-ea"/>
                <a:cs typeface="+mn-cs"/>
              </a:rPr>
              <a:t>=</a:t>
            </a:r>
          </a:p>
        </p:txBody>
      </p:sp>
      <p:sp>
        <p:nvSpPr>
          <p:cNvPr id="698374" name="Text Box 6"/>
          <p:cNvSpPr txBox="1">
            <a:spLocks noChangeArrowheads="1"/>
          </p:cNvSpPr>
          <p:nvPr/>
        </p:nvSpPr>
        <p:spPr bwMode="auto">
          <a:xfrm>
            <a:off x="6354763" y="3883025"/>
            <a:ext cx="609600"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5400">
                <a:solidFill>
                  <a:srgbClr val="FFCC66"/>
                </a:solidFill>
                <a:latin typeface="+mn-lt"/>
                <a:ea typeface="+mn-ea"/>
                <a:cs typeface="+mn-cs"/>
              </a:rPr>
              <a:t>+</a:t>
            </a:r>
          </a:p>
        </p:txBody>
      </p:sp>
      <p:sp>
        <p:nvSpPr>
          <p:cNvPr id="698375" name="Text Box 7"/>
          <p:cNvSpPr txBox="1">
            <a:spLocks noChangeArrowheads="1"/>
          </p:cNvSpPr>
          <p:nvPr/>
        </p:nvSpPr>
        <p:spPr bwMode="auto">
          <a:xfrm>
            <a:off x="6354763" y="4797425"/>
            <a:ext cx="609600" cy="62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3500">
                <a:solidFill>
                  <a:srgbClr val="FFCC66"/>
                </a:solidFill>
                <a:latin typeface="+mn-lt"/>
                <a:ea typeface="+mn-ea"/>
                <a:cs typeface="+mn-cs"/>
              </a:rPr>
              <a:t>+</a:t>
            </a:r>
          </a:p>
        </p:txBody>
      </p:sp>
      <p:sp>
        <p:nvSpPr>
          <p:cNvPr id="698376" name="Text Box 8"/>
          <p:cNvSpPr txBox="1">
            <a:spLocks noChangeArrowheads="1"/>
          </p:cNvSpPr>
          <p:nvPr/>
        </p:nvSpPr>
        <p:spPr bwMode="auto">
          <a:xfrm rot="-1055607">
            <a:off x="5849938" y="3595688"/>
            <a:ext cx="2389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dirty="0">
                <a:latin typeface="+mn-lt"/>
                <a:ea typeface="+mn-ea"/>
                <a:cs typeface="+mn-cs"/>
              </a:rPr>
              <a:t>Care Delivery Innovations</a:t>
            </a:r>
          </a:p>
        </p:txBody>
      </p:sp>
      <p:sp>
        <p:nvSpPr>
          <p:cNvPr id="698377" name="Text Box 9"/>
          <p:cNvSpPr txBox="1">
            <a:spLocks noChangeArrowheads="1"/>
          </p:cNvSpPr>
          <p:nvPr/>
        </p:nvSpPr>
        <p:spPr bwMode="auto">
          <a:xfrm rot="-506040">
            <a:off x="5521325" y="4532313"/>
            <a:ext cx="28225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600">
                <a:latin typeface="+mn-lt"/>
                <a:ea typeface="+mn-ea"/>
                <a:cs typeface="+mn-cs"/>
              </a:rPr>
              <a:t>Focused Improvement Bursts</a:t>
            </a:r>
          </a:p>
        </p:txBody>
      </p:sp>
      <p:sp>
        <p:nvSpPr>
          <p:cNvPr id="698378" name="Text Box 10"/>
          <p:cNvSpPr txBox="1">
            <a:spLocks noChangeArrowheads="1"/>
          </p:cNvSpPr>
          <p:nvPr/>
        </p:nvSpPr>
        <p:spPr bwMode="auto">
          <a:xfrm rot="-321349">
            <a:off x="4575175" y="5084763"/>
            <a:ext cx="45688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1400" dirty="0">
                <a:latin typeface="+mn-lt"/>
                <a:ea typeface="+mn-ea"/>
                <a:cs typeface="+mn-cs"/>
              </a:rPr>
              <a:t>Manage for Daily Improvement</a:t>
            </a:r>
          </a:p>
        </p:txBody>
      </p:sp>
      <p:sp>
        <p:nvSpPr>
          <p:cNvPr id="698379" name="Text Box 11"/>
          <p:cNvSpPr txBox="1">
            <a:spLocks noChangeArrowheads="1"/>
          </p:cNvSpPr>
          <p:nvPr/>
        </p:nvSpPr>
        <p:spPr bwMode="auto">
          <a:xfrm>
            <a:off x="0" y="6597650"/>
            <a:ext cx="1851025"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fontAlgn="auto">
              <a:spcBef>
                <a:spcPct val="50000"/>
              </a:spcBef>
              <a:spcAft>
                <a:spcPts val="0"/>
              </a:spcAft>
              <a:defRPr/>
            </a:pPr>
            <a:r>
              <a:rPr lang="en-US" sz="1000" dirty="0">
                <a:latin typeface="+mn-lt"/>
                <a:ea typeface="+mn-ea"/>
                <a:cs typeface="+mn-cs"/>
              </a:rPr>
              <a:t>Adapted from W.E. Deming</a:t>
            </a:r>
          </a:p>
        </p:txBody>
      </p:sp>
      <p:sp>
        <p:nvSpPr>
          <p:cNvPr id="698380" name="Line 12"/>
          <p:cNvSpPr>
            <a:spLocks noChangeShapeType="1"/>
          </p:cNvSpPr>
          <p:nvPr/>
        </p:nvSpPr>
        <p:spPr bwMode="auto">
          <a:xfrm>
            <a:off x="1524000" y="1524000"/>
            <a:ext cx="0" cy="42481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698381" name="Line 13"/>
          <p:cNvSpPr>
            <a:spLocks noChangeShapeType="1"/>
          </p:cNvSpPr>
          <p:nvPr/>
        </p:nvSpPr>
        <p:spPr bwMode="auto">
          <a:xfrm>
            <a:off x="1554163" y="5805488"/>
            <a:ext cx="678973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698382" name="Text Box 14"/>
          <p:cNvSpPr txBox="1">
            <a:spLocks noChangeArrowheads="1"/>
          </p:cNvSpPr>
          <p:nvPr/>
        </p:nvSpPr>
        <p:spPr bwMode="auto">
          <a:xfrm rot="-194944">
            <a:off x="6346825" y="5249863"/>
            <a:ext cx="2887663" cy="31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fontAlgn="auto">
              <a:spcBef>
                <a:spcPct val="50000"/>
              </a:spcBef>
              <a:spcAft>
                <a:spcPts val="0"/>
              </a:spcAft>
              <a:defRPr/>
            </a:pPr>
            <a:r>
              <a:rPr lang="en-US" sz="1400" dirty="0">
                <a:latin typeface="+mn-lt"/>
                <a:ea typeface="+mn-ea"/>
                <a:cs typeface="+mn-cs"/>
              </a:rPr>
              <a:t>Health Care Professionalism</a:t>
            </a:r>
          </a:p>
        </p:txBody>
      </p:sp>
      <p:sp>
        <p:nvSpPr>
          <p:cNvPr id="698383" name="Text Box 15"/>
          <p:cNvSpPr txBox="1">
            <a:spLocks noChangeArrowheads="1"/>
          </p:cNvSpPr>
          <p:nvPr/>
        </p:nvSpPr>
        <p:spPr bwMode="auto">
          <a:xfrm>
            <a:off x="6424613" y="5300663"/>
            <a:ext cx="6080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sz="2000">
                <a:solidFill>
                  <a:srgbClr val="FFCC66"/>
                </a:solidFill>
                <a:latin typeface="+mn-lt"/>
                <a:ea typeface="+mn-ea"/>
                <a:cs typeface="+mn-cs"/>
              </a:rPr>
              <a:t>+</a:t>
            </a:r>
          </a:p>
        </p:txBody>
      </p:sp>
      <p:sp>
        <p:nvSpPr>
          <p:cNvPr id="698384" name="Oval 16"/>
          <p:cNvSpPr>
            <a:spLocks noChangeArrowheads="1"/>
          </p:cNvSpPr>
          <p:nvPr/>
        </p:nvSpPr>
        <p:spPr bwMode="auto">
          <a:xfrm rot="-1305540">
            <a:off x="5464175" y="3429000"/>
            <a:ext cx="3222625" cy="792163"/>
          </a:xfrm>
          <a:prstGeom prst="ellipse">
            <a:avLst/>
          </a:prstGeom>
          <a:solidFill>
            <a:schemeClr val="bg1">
              <a:alpha val="0"/>
            </a:schemeClr>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auto">
              <a:spcBef>
                <a:spcPts val="0"/>
              </a:spcBef>
              <a:spcAft>
                <a:spcPts val="0"/>
              </a:spcAft>
              <a:defRPr/>
            </a:pPr>
            <a:endParaRPr lang="en-US">
              <a:latin typeface="+mn-lt"/>
              <a:ea typeface="+mn-ea"/>
              <a:cs typeface="+mn-cs"/>
            </a:endParaRPr>
          </a:p>
        </p:txBody>
      </p:sp>
      <p:sp>
        <p:nvSpPr>
          <p:cNvPr id="3" name="TextBox 2"/>
          <p:cNvSpPr txBox="1"/>
          <p:nvPr/>
        </p:nvSpPr>
        <p:spPr>
          <a:xfrm>
            <a:off x="2057400" y="1524000"/>
            <a:ext cx="670560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0" name="TextBox 19"/>
          <p:cNvSpPr txBox="1"/>
          <p:nvPr/>
        </p:nvSpPr>
        <p:spPr>
          <a:xfrm>
            <a:off x="1905000" y="1752600"/>
            <a:ext cx="586740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1" name="TextBox 20"/>
          <p:cNvSpPr txBox="1"/>
          <p:nvPr/>
        </p:nvSpPr>
        <p:spPr>
          <a:xfrm>
            <a:off x="1676400" y="1905000"/>
            <a:ext cx="510540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2" name="TextBox 21"/>
          <p:cNvSpPr txBox="1"/>
          <p:nvPr/>
        </p:nvSpPr>
        <p:spPr>
          <a:xfrm>
            <a:off x="2438400" y="2351544"/>
            <a:ext cx="2743200" cy="27538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5" name="TextBox 24"/>
          <p:cNvSpPr txBox="1"/>
          <p:nvPr/>
        </p:nvSpPr>
        <p:spPr>
          <a:xfrm rot="4846517">
            <a:off x="2130784" y="3277296"/>
            <a:ext cx="1776232"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6" name="TextBox 25"/>
          <p:cNvSpPr txBox="1"/>
          <p:nvPr/>
        </p:nvSpPr>
        <p:spPr>
          <a:xfrm rot="5025147">
            <a:off x="2751874" y="4103362"/>
            <a:ext cx="231160" cy="267765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693305557"/>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rFkGZDQgE.3rKiOXZ64Ug"/>
</p:tagLst>
</file>

<file path=ppt/tags/tag2.xml><?xml version="1.0" encoding="utf-8"?>
<p:tagLst xmlns:a="http://schemas.openxmlformats.org/drawingml/2006/main" xmlns:r="http://schemas.openxmlformats.org/officeDocument/2006/relationships" xmlns:p="http://schemas.openxmlformats.org/presentationml/2006/main">
  <p:tag name="NAME" val="RoundedRectangleText"/>
  <p:tag name="THINKCELLSHAPEDONOTDELETE" val="pycMUpLHl0ESIsiNquTXlGQ"/>
</p:tagLst>
</file>

<file path=ppt/tags/tag3.xml><?xml version="1.0" encoding="utf-8"?>
<p:tagLst xmlns:a="http://schemas.openxmlformats.org/drawingml/2006/main" xmlns:r="http://schemas.openxmlformats.org/officeDocument/2006/relationships" xmlns:p="http://schemas.openxmlformats.org/presentationml/2006/main">
  <p:tag name="NAME" val="RoundedRectangleText"/>
  <p:tag name="THINKCELLSHAPEDONOTDELETE" val="pycMUpLHl0ESIsiNquTXlGQ"/>
</p:tagLst>
</file>

<file path=ppt/tags/tag4.xml><?xml version="1.0" encoding="utf-8"?>
<p:tagLst xmlns:a="http://schemas.openxmlformats.org/drawingml/2006/main" xmlns:r="http://schemas.openxmlformats.org/officeDocument/2006/relationships" xmlns:p="http://schemas.openxmlformats.org/presentationml/2006/main">
  <p:tag name="NAME" val="RoundedRectangleText"/>
  <p:tag name="THINKCELLSHAPEDONOTDELETE" val="pycMUpLHl0ESIsiNquTXlGQ"/>
</p:tagLst>
</file>

<file path=ppt/theme/theme1.xml><?xml version="1.0" encoding="utf-8"?>
<a:theme xmlns:a="http://schemas.openxmlformats.org/drawingml/2006/main" name="1_Default Design">
  <a:themeElements>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52295</TotalTime>
  <Words>1444</Words>
  <Application>Microsoft Office PowerPoint</Application>
  <PresentationFormat>On-screen Show (4:3)</PresentationFormat>
  <Paragraphs>488</Paragraphs>
  <Slides>36</Slides>
  <Notes>34</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2</vt:i4>
      </vt:variant>
      <vt:variant>
        <vt:lpstr>Slide Titles</vt:lpstr>
      </vt:variant>
      <vt:variant>
        <vt:i4>36</vt:i4>
      </vt:variant>
    </vt:vector>
  </HeadingPairs>
  <TitlesOfParts>
    <vt:vector size="58" baseType="lpstr">
      <vt:lpstr>ＭＳ 明朝</vt:lpstr>
      <vt:lpstr>ＭＳ Ｐゴシック</vt:lpstr>
      <vt:lpstr>SimSun</vt:lpstr>
      <vt:lpstr>Antigoni</vt:lpstr>
      <vt:lpstr>Arial</vt:lpstr>
      <vt:lpstr>Calibri</vt:lpstr>
      <vt:lpstr>Cambria</vt:lpstr>
      <vt:lpstr>Garamond</vt:lpstr>
      <vt:lpstr>Geneva</vt:lpstr>
      <vt:lpstr>Gill Sans</vt:lpstr>
      <vt:lpstr>Tahoma</vt:lpstr>
      <vt:lpstr>Times</vt:lpstr>
      <vt:lpstr>Times New Roman</vt:lpstr>
      <vt:lpstr>Wingdings</vt:lpstr>
      <vt:lpstr>1_Default Design</vt:lpstr>
      <vt:lpstr>1_Custom Design</vt:lpstr>
      <vt:lpstr>Custom Design</vt:lpstr>
      <vt:lpstr>2_Custom Design</vt:lpstr>
      <vt:lpstr>Office Theme</vt:lpstr>
      <vt:lpstr>1_Office Theme</vt:lpstr>
      <vt:lpstr>Worksheet</vt:lpstr>
      <vt:lpstr>Document</vt:lpstr>
      <vt:lpstr>Manali Patel, MD, MPH</vt:lpstr>
      <vt:lpstr>Overview</vt:lpstr>
      <vt:lpstr>  Achieving the Triple Aim In Cancer </vt:lpstr>
      <vt:lpstr>Overview </vt:lpstr>
      <vt:lpstr>  Annual Percent Increase   GDP, Healthcare, Cancer costs   </vt:lpstr>
      <vt:lpstr>  Annual Percent Increase   GDP, Healthcare, Cancer costs   </vt:lpstr>
      <vt:lpstr>  Annual Percent Increase   GDP, Healthcare, Cancer costs   </vt:lpstr>
      <vt:lpstr>The “Triple Aim”</vt:lpstr>
      <vt:lpstr>Value Improvement Options </vt:lpstr>
      <vt:lpstr>Value Improvement Options </vt:lpstr>
      <vt:lpstr>Value Improvement Options </vt:lpstr>
      <vt:lpstr>Clinical Excellence Research Center</vt:lpstr>
      <vt:lpstr>Clinical Excellence Research Center:  A Care Model Accelerator</vt:lpstr>
      <vt:lpstr>CERC Innovation Process</vt:lpstr>
      <vt:lpstr>Design-Thinking: Process</vt:lpstr>
      <vt:lpstr>Design-thinking in Cancer?  </vt:lpstr>
      <vt:lpstr>Design-Thinking:   Through the Patient’s Journey</vt:lpstr>
      <vt:lpstr>Design-Thinking:   Un-Met Needs </vt:lpstr>
      <vt:lpstr>Design-Thinking: Opportunities</vt:lpstr>
      <vt:lpstr>Design-Thinking: Opportunities </vt:lpstr>
      <vt:lpstr>Design-Thinking Analysis</vt:lpstr>
      <vt:lpstr>Design-Thinking </vt:lpstr>
      <vt:lpstr>Team-Based Brainstorm</vt:lpstr>
      <vt:lpstr>CERC Design Product:  Advanced Cancer Care </vt:lpstr>
      <vt:lpstr>PowerPoint Presentation</vt:lpstr>
      <vt:lpstr>PowerPoint Presentation</vt:lpstr>
      <vt:lpstr>Implementation Summary </vt:lpstr>
      <vt:lpstr>Pilot Test Partners</vt:lpstr>
      <vt:lpstr>Pilot Site: Palo Alto Veterans Administration Engagement of Patients with Advanced Cancer </vt:lpstr>
      <vt:lpstr>Pilot Site: Palo Alto Veterans Administration</vt:lpstr>
      <vt:lpstr>PowerPoint Presentation</vt:lpstr>
      <vt:lpstr>Pilot Site:  CareMore-CERC Higher Value Cancer Care</vt:lpstr>
      <vt:lpstr>PowerPoint Presentation</vt:lpstr>
      <vt:lpstr>Next Steps</vt:lpstr>
      <vt:lpstr>Summary</vt:lpstr>
      <vt:lpstr>         Questions? </vt:lpstr>
    </vt:vector>
  </TitlesOfParts>
  <Company>PCOR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pmahlow</dc:creator>
  <cp:lastModifiedBy>Mary Barkley</cp:lastModifiedBy>
  <cp:revision>1025</cp:revision>
  <cp:lastPrinted>2012-04-08T20:41:12Z</cp:lastPrinted>
  <dcterms:created xsi:type="dcterms:W3CDTF">2012-04-08T20:29:38Z</dcterms:created>
  <dcterms:modified xsi:type="dcterms:W3CDTF">2015-01-05T15:41:55Z</dcterms:modified>
</cp:coreProperties>
</file>