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  <p:sldMasterId id="2147483719" r:id="rId2"/>
    <p:sldMasterId id="2147483733" r:id="rId3"/>
  </p:sldMasterIdLst>
  <p:notesMasterIdLst>
    <p:notesMasterId r:id="rId28"/>
  </p:notesMasterIdLst>
  <p:sldIdLst>
    <p:sldId id="294" r:id="rId4"/>
    <p:sldId id="256" r:id="rId5"/>
    <p:sldId id="257" r:id="rId6"/>
    <p:sldId id="258" r:id="rId7"/>
    <p:sldId id="278" r:id="rId8"/>
    <p:sldId id="261" r:id="rId9"/>
    <p:sldId id="269" r:id="rId10"/>
    <p:sldId id="270" r:id="rId11"/>
    <p:sldId id="271" r:id="rId12"/>
    <p:sldId id="272" r:id="rId13"/>
    <p:sldId id="273" r:id="rId14"/>
    <p:sldId id="277" r:id="rId15"/>
    <p:sldId id="274" r:id="rId16"/>
    <p:sldId id="279" r:id="rId17"/>
    <p:sldId id="280" r:id="rId18"/>
    <p:sldId id="283" r:id="rId19"/>
    <p:sldId id="262" r:id="rId20"/>
    <p:sldId id="282" r:id="rId21"/>
    <p:sldId id="264" r:id="rId22"/>
    <p:sldId id="265" r:id="rId23"/>
    <p:sldId id="266" r:id="rId24"/>
    <p:sldId id="267" r:id="rId25"/>
    <p:sldId id="268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9753-1178-5646-81AC-63971B5460E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CB8BE-B367-7248-9989-F84C6EE1F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3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Summarizing</a:t>
            </a:r>
            <a:r>
              <a:rPr lang="en-US" baseline="0" dirty="0" smtClean="0"/>
              <a:t> previous information from the perspective of task force; could be deleted if thought redundant.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think having one summary slide like this makes sense but you could remove the bullet on EPAs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5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ASPHO already serves as the primary resource for pediatric </a:t>
            </a:r>
            <a:r>
              <a:rPr lang="en-US" dirty="0" err="1" smtClean="0"/>
              <a:t>hematoogy</a:t>
            </a:r>
            <a:r>
              <a:rPr lang="en-US" dirty="0" smtClean="0"/>
              <a:t>-oncology educators</a:t>
            </a:r>
            <a:r>
              <a:rPr lang="en-US" baseline="0" dirty="0" smtClean="0"/>
              <a:t> working to implement CBME, the ASPHO a</a:t>
            </a:r>
            <a:r>
              <a:rPr lang="en-US" dirty="0" smtClean="0"/>
              <a:t>nnual meeting was identified as a natural venue to provide education on this topic.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502F0-A7CE-4146-9D8A-9A132EF7C3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8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ASPHO already serves as the primary resource for pediatric </a:t>
            </a:r>
            <a:r>
              <a:rPr lang="en-US" dirty="0" err="1" smtClean="0"/>
              <a:t>hematoogy</a:t>
            </a:r>
            <a:r>
              <a:rPr lang="en-US" dirty="0" smtClean="0"/>
              <a:t>-oncology educators</a:t>
            </a:r>
            <a:r>
              <a:rPr lang="en-US" baseline="0" dirty="0" smtClean="0"/>
              <a:t> working to implement CBME, the ASPHO a</a:t>
            </a:r>
            <a:r>
              <a:rPr lang="en-US" dirty="0" smtClean="0"/>
              <a:t>nnual meeting was identified as a natural venue to provide education on this topic.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502F0-A7CE-4146-9D8A-9A132EF7C3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69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of NAS included a discussion of milestones and </a:t>
            </a:r>
            <a:r>
              <a:rPr lang="en-US" dirty="0" err="1" smtClean="0"/>
              <a:t>entrustable</a:t>
            </a:r>
            <a:r>
              <a:rPr lang="en-US" dirty="0" smtClean="0"/>
              <a:t> professional activities</a:t>
            </a:r>
          </a:p>
          <a:p>
            <a:endParaRPr lang="en-US" dirty="0" smtClean="0"/>
          </a:p>
          <a:p>
            <a:r>
              <a:rPr lang="en-US" dirty="0" smtClean="0"/>
              <a:t>The hour-long didactic was punctuated by short interactive exercise such as assessing a </a:t>
            </a:r>
            <a:r>
              <a:rPr lang="en-US" dirty="0" err="1" smtClean="0"/>
              <a:t>ficticious</a:t>
            </a:r>
            <a:r>
              <a:rPr lang="en-US" dirty="0" smtClean="0"/>
              <a:t> fellows’ performance using a milestone-based scale after reviewing</a:t>
            </a:r>
            <a:r>
              <a:rPr lang="en-US" baseline="0" dirty="0" smtClean="0"/>
              <a:t> both video and written case vignettes.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During the small group exercise, participants were guided by use of a handout and by facilitation for task force members.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Because the participants were also likely to be responsible for faculty development in their home institutions, a large portion of the workshop was dedicated to “training the trainer”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502F0-A7CE-4146-9D8A-9A132EF7C3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49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far I have not seen a slide on the task force…would check with Mark to see if he is presenting but it</a:t>
            </a:r>
            <a:r>
              <a:rPr lang="en-US" baseline="0" dirty="0" smtClean="0"/>
              <a:t> is not within the intro presentation he is giving.  Would mention that we met via monthly conf call, sometimes even more frequent, and have had 2 in-person meetings.  Maybe that we were formed </a:t>
            </a:r>
            <a:r>
              <a:rPr lang="en-US" baseline="0" smtClean="0"/>
              <a:t>in spring 2013?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92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far I have not seen a slide on the task force…would check with Mark to see if he is presenting but it</a:t>
            </a:r>
            <a:r>
              <a:rPr lang="en-US" baseline="0" dirty="0" smtClean="0"/>
              <a:t> is not within the intro presentation he is giving.  Would mention that we met via monthly conf call, sometimes even more frequent, and have had 2 in-person meetings.  Maybe that we were formed </a:t>
            </a:r>
            <a:r>
              <a:rPr lang="en-US" baseline="0" smtClean="0"/>
              <a:t>in spring 2013?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51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7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97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Bullet on the fact that we did a survey and know that we all do</a:t>
            </a:r>
            <a:r>
              <a:rPr lang="en-US" baseline="0" dirty="0" smtClean="0"/>
              <a:t> basically the same rotations?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3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96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45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are not likely about to see this….might ask them</a:t>
            </a:r>
            <a:r>
              <a:rPr lang="en-US" baseline="0" dirty="0" smtClean="0"/>
              <a:t> to look at it in their packets as you discuss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592D-D3EC-4E80-9D78-D6C5A64B9E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aspho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hyperlink" Target="http://www.google.com/url?url=http://aspho.org/&amp;rct=j&amp;frm=1&amp;q=&amp;esrc=s&amp;sa=U&amp;ei=OuN1VNBS8-SwBJX8gpgB&amp;ved=0CBoQ9QEwAg&amp;usg=AFQjCNEWlWX3NLSbxkTl-T_eRbGCtqhy_w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url=http://aspho.org/&amp;rct=j&amp;frm=1&amp;q=&amp;esrc=s&amp;sa=U&amp;ei=OuN1VNBS8-SwBJX8gpgB&amp;ved=0CBoQ9QEwAg&amp;usg=AFQjCNEWlWX3NLSbxkTl-T_eRbGCtqhy_w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www.google.com/url?url=http://de.wikipedia.org/wiki/Datei:American_Society_of_Hematology_logo.svg&amp;rct=j&amp;frm=1&amp;q=&amp;esrc=s&amp;sa=U&amp;ei=CeR1VO20OsrHsQTJjIIg&amp;ved=0CBYQ9QEwAA&amp;usg=AFQjCNE7CMF4S7QU6j0qioPLh6BTjIXcEw" TargetMode="Externa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2" descr="ASPHO Logo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-25979438"/>
            <a:ext cx="5143500" cy="1619250"/>
          </a:xfrm>
          <a:prstGeom prst="rect">
            <a:avLst/>
          </a:prstGeom>
          <a:noFill/>
        </p:spPr>
      </p:pic>
      <p:pic>
        <p:nvPicPr>
          <p:cNvPr id="14" name="Picture 4" descr="ASPHO Logo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-25979438"/>
            <a:ext cx="5143500" cy="1619250"/>
          </a:xfrm>
          <a:prstGeom prst="rect">
            <a:avLst/>
          </a:prstGeom>
          <a:noFill/>
        </p:spPr>
      </p:pic>
      <p:pic>
        <p:nvPicPr>
          <p:cNvPr id="15" name="Picture 6" descr="ASPHO Logo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-25979438"/>
            <a:ext cx="5143500" cy="1619250"/>
          </a:xfrm>
          <a:prstGeom prst="rect">
            <a:avLst/>
          </a:prstGeom>
          <a:noFill/>
        </p:spPr>
      </p:pic>
      <p:pic>
        <p:nvPicPr>
          <p:cNvPr id="16" name="Picture 8" descr="ASPHO Logo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-25979438"/>
            <a:ext cx="5143500" cy="1619250"/>
          </a:xfrm>
          <a:prstGeom prst="rect">
            <a:avLst/>
          </a:prstGeom>
          <a:noFill/>
        </p:spPr>
      </p:pic>
      <p:pic>
        <p:nvPicPr>
          <p:cNvPr id="18" name="Picture 17" descr="https://encrypted-tbn3.gstatic.com/images?q=tbn:ANd9GcS1mvDcp5Tx0lW2bSFHmJf7S_gqmE_Zk1gtbahdo8lUXZ7QvSkVD8629jMi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215605" y="6209413"/>
            <a:ext cx="1653891" cy="5262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533400" y="4953000"/>
            <a:ext cx="8077200" cy="0"/>
          </a:xfrm>
          <a:prstGeom prst="line">
            <a:avLst/>
          </a:prstGeom>
          <a:noFill/>
          <a:ln w="635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 userDrawn="1"/>
        </p:nvSpPr>
        <p:spPr bwMode="auto">
          <a:xfrm>
            <a:off x="533400" y="990600"/>
            <a:ext cx="6172200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Accreditation Council for Graduate Medical Education</a:t>
            </a:r>
          </a:p>
        </p:txBody>
      </p:sp>
      <p:pic>
        <p:nvPicPr>
          <p:cNvPr id="5" name="Picture 7" descr="ACGME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75" y="5857875"/>
            <a:ext cx="1128713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593725" y="4837113"/>
            <a:ext cx="4435475" cy="396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593725" y="4191000"/>
            <a:ext cx="5654675" cy="3667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112713" y="6542088"/>
            <a:ext cx="40274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828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426060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480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237902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59254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8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080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7813343" cy="3951288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84299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42037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</p:spTree>
    <p:extLst>
      <p:ext uri="{BB962C8B-B14F-4D97-AF65-F5344CB8AC3E}">
        <p14:creationId xmlns:p14="http://schemas.microsoft.com/office/powerpoint/2010/main" val="1844614446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4092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2" descr="https://encrypted-tbn3.gstatic.com/images?q=tbn:ANd9GcS1mvDcp5Tx0lW2bSFHmJf7S_gqmE_Zk1gtbahdo8lUXZ7QvSkVD8629jMi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50604" y="6153158"/>
            <a:ext cx="1980745" cy="630237"/>
          </a:xfrm>
          <a:prstGeom prst="rect">
            <a:avLst/>
          </a:prstGeom>
          <a:noFill/>
        </p:spPr>
      </p:pic>
      <p:pic>
        <p:nvPicPr>
          <p:cNvPr id="9" name="Picture 2" descr="https://encrypted-tbn2.gstatic.com/images?q=tbn:ANd9GcQdHiFJOAW1PD1Lj6nc6dmLNSybHJusDutsYsKk7de-HIQZ5W1M0MvccOJH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57601" y="6153158"/>
            <a:ext cx="612060" cy="6164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2713" y="6569075"/>
            <a:ext cx="40274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2254324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5518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-152400"/>
            <a:ext cx="2076450" cy="6278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52400"/>
            <a:ext cx="6076950" cy="6278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62725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4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C4D163-86A9-C94D-928D-86DA197707D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785F7E-221D-7742-9AC1-11C11DF431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1/5/2015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defTabSz="9144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DCDCDC"/>
            </a:gs>
            <a:gs pos="50000">
              <a:schemeClr val="bg1"/>
            </a:gs>
            <a:gs pos="100000">
              <a:srgbClr val="DCDCD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ACGME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38" y="6065838"/>
            <a:ext cx="92075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6"/>
          <p:cNvSpPr>
            <a:spLocks noChangeShapeType="1"/>
          </p:cNvSpPr>
          <p:nvPr userDrawn="1"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635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-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380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CCFF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0477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767367"/>
            <a:ext cx="8229600" cy="372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090422-FAC2-1B47-B696-15B7C4FF0E2E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ABAB64-726D-C943-9B15-2E81C6025A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3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7F7F7F"/>
          </a:solidFill>
          <a:latin typeface="+mn-lt"/>
          <a:ea typeface="Geneva" pitchFamily="3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+mn-lt"/>
          <a:ea typeface="Geneva" pitchFamily="3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+mn-lt"/>
          <a:ea typeface="Geneva" pitchFamily="3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+mn-lt"/>
          <a:ea typeface="Geneva" pitchFamily="3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url=http://de.wikipedia.org/wiki/Datei:American_Society_of_Hematology_logo.svg&amp;rct=j&amp;frm=1&amp;q=&amp;esrc=s&amp;sa=U&amp;ei=CeR1VO20OsrHsQTJjIIg&amp;ved=0CBYQ9QEwAA&amp;usg=AFQjCNE7CMF4S7QU6j0qioPLh6BTjIXcEw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url?url=http://www.pedsubs.org/surveys/EPA/&amp;rct=j&amp;frm=1&amp;q=&amp;esrc=s&amp;sa=U&amp;ei=IO11VL7bBeOasQTjwYCIDA&amp;ved=0CCAQ9QEwBA&amp;usg=AFQjCNHH_YpkfSNw6qWGFIOJFSeLPrB4H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Jennifer Kesselheim, 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Nothing to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of off-label drug use: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applicable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63802" y="573518"/>
            <a:ext cx="292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 Annual Meeting</a:t>
            </a:r>
            <a:b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Statement</a:t>
            </a:r>
          </a:p>
        </p:txBody>
      </p:sp>
    </p:spTree>
    <p:extLst>
      <p:ext uri="{BB962C8B-B14F-4D97-AF65-F5344CB8AC3E}">
        <p14:creationId xmlns:p14="http://schemas.microsoft.com/office/powerpoint/2010/main" val="33815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rebuchet MS" pitchFamily="34" charset="0"/>
              </a:rPr>
              <a:t>Distribute competencies among different rotations/ fellowship activities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Inpatient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Outpatient/Consults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Continuity clinic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Teaching conferences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Research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Procedures</a:t>
            </a:r>
          </a:p>
          <a:p>
            <a:pPr lvl="1"/>
            <a:r>
              <a:rPr lang="en-US" sz="2000" dirty="0" smtClean="0">
                <a:latin typeface="Trebuchet MS" pitchFamily="34" charset="0"/>
              </a:rPr>
              <a:t>360 evaluations</a:t>
            </a:r>
          </a:p>
          <a:p>
            <a:r>
              <a:rPr lang="en-US" sz="2400" dirty="0" smtClean="0">
                <a:latin typeface="Trebuchet MS" pitchFamily="34" charset="0"/>
              </a:rPr>
              <a:t>Allow more advanced competencies to be assessed later</a:t>
            </a:r>
          </a:p>
          <a:p>
            <a:r>
              <a:rPr lang="en-US" sz="2400" dirty="0" smtClean="0">
                <a:latin typeface="Trebuchet MS" pitchFamily="34" charset="0"/>
              </a:rPr>
              <a:t>Allow crucial competencies to be assessed frequently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302" y="311943"/>
            <a:ext cx="8534400" cy="808038"/>
          </a:xfrm>
        </p:spPr>
        <p:txBody>
          <a:bodyPr/>
          <a:lstStyle/>
          <a:p>
            <a:r>
              <a:rPr lang="en-US" dirty="0" smtClean="0"/>
              <a:t>Spreading the Wealth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38200" y="914400"/>
          <a:ext cx="7315202" cy="5410208"/>
        </p:xfrm>
        <a:graphic>
          <a:graphicData uri="http://schemas.openxmlformats.org/drawingml/2006/table">
            <a:tbl>
              <a:tblPr/>
              <a:tblGrid>
                <a:gridCol w="875702"/>
                <a:gridCol w="849165"/>
                <a:gridCol w="849165"/>
                <a:gridCol w="849165"/>
                <a:gridCol w="849165"/>
                <a:gridCol w="849165"/>
                <a:gridCol w="849165"/>
                <a:gridCol w="1344510"/>
              </a:tblGrid>
              <a:tr h="33813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Inpatient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Consult/Outpt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PLBI9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P-hum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Continuity 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Conferences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PLBI4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P-hum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P-hum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Procedures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PC8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24200" y="238780"/>
            <a:ext cx="4089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First-Year Evaluation Forms</a:t>
            </a:r>
            <a:endParaRPr lang="en-US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4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914400"/>
          <a:ext cx="7238999" cy="5486400"/>
        </p:xfrm>
        <a:graphic>
          <a:graphicData uri="http://schemas.openxmlformats.org/drawingml/2006/table">
            <a:tbl>
              <a:tblPr/>
              <a:tblGrid>
                <a:gridCol w="1009492"/>
                <a:gridCol w="828300"/>
                <a:gridCol w="828300"/>
                <a:gridCol w="1156169"/>
                <a:gridCol w="828300"/>
                <a:gridCol w="2588438"/>
              </a:tblGrid>
              <a:tr h="3429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Continuity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Inpatient/Outpatient/Consult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P-hum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PPD2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Research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PLB1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PLBI7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Conferences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PLBI4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71800" y="238780"/>
            <a:ext cx="4432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Upper-Level Evaluation Forms</a:t>
            </a:r>
            <a:endParaRPr lang="en-US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694617"/>
          <a:ext cx="8610600" cy="5638800"/>
        </p:xfrm>
        <a:graphic>
          <a:graphicData uri="http://schemas.openxmlformats.org/drawingml/2006/table">
            <a:tbl>
              <a:tblPr/>
              <a:tblGrid>
                <a:gridCol w="762000"/>
                <a:gridCol w="1669682"/>
                <a:gridCol w="710026"/>
                <a:gridCol w="701574"/>
                <a:gridCol w="1318619"/>
                <a:gridCol w="788919"/>
                <a:gridCol w="901622"/>
                <a:gridCol w="540971"/>
                <a:gridCol w="676216"/>
                <a:gridCol w="540971"/>
              </a:tblGrid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Evaluation Source: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Inpatient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Continuity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Consult/Outpt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Procedures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Conferences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Research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CCC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Frequency: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qRotation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 month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qRotation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 mo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 appropriate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 mo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Minimum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q2 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q3 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q6 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Competency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PC3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Transfer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PC6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Clinical judgment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PC7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Management plans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PC8*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rocedures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PC12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ole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odeling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C,F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PC13*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upervision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C,E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MK2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EBM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PBLI1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Self -knowledge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PLBI4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PBLI7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Information technology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PBLI9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ducate others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ICS1*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Communication: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pts/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public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A.C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ICS3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Communication:professional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A,C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ICS4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Team leadership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ICS5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Consultant role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P-con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Professional Conduct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A,C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P-hum*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Humanism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SBP1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Work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 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ealth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are system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SBP2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Coordinate 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SBP3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Cost/risk-benefit analysis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SBP5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Interprofessional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teams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SBP6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ID and solve system errors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PPD2*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Healthy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oping mechanisms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PPD5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Trustworthiness in pt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PPD6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Leadership skills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PPD8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Tolerance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95197"/>
            <a:ext cx="4057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First-Year Evaluation Matrix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" y="6593491"/>
            <a:ext cx="24048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 Not yet required for ACGME reporting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0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3600" dirty="0" smtClean="0"/>
          </a:p>
          <a:p>
            <a:pPr>
              <a:buNone/>
            </a:pPr>
            <a:endParaRPr lang="en-US" sz="4000" dirty="0" smtClean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038" y="141694"/>
            <a:ext cx="8229600" cy="1143000"/>
          </a:xfrm>
        </p:spPr>
        <p:txBody>
          <a:bodyPr/>
          <a:lstStyle/>
          <a:p>
            <a:r>
              <a:rPr lang="en-US" dirty="0" smtClean="0"/>
              <a:t>Distilling Down to Essentials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t="4478"/>
          <a:stretch>
            <a:fillRect/>
          </a:stretch>
        </p:blipFill>
        <p:spPr bwMode="auto">
          <a:xfrm>
            <a:off x="62818" y="2656001"/>
            <a:ext cx="5024438" cy="325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44028" y="2775743"/>
          <a:ext cx="2895600" cy="304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572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</a:rPr>
                        <a:t>Is reluctant to use information technology.  Is unable to prioritize information retrieved.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1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</a:rPr>
                        <a:t>Has basic EBM  and EHR skills but is not able to use them with ease and facility.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ê Úø6ﬁ"/>
                        </a:rPr>
                        <a:t>Efficiently retrieves and utilizes information for medical decision making.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Habitually uses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ê Úø6ﬁ"/>
                        </a:rPr>
                        <a:t>information for medical decision making for patients and populations.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7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Contributes to development and improvement of information technology for patient care and/or professional learning.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125041" y="3951401"/>
            <a:ext cx="56605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6002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Uses information technology to optimize learning and care delivery (PBLI 7) </a:t>
            </a:r>
            <a:endParaRPr lang="en-US" sz="2800" dirty="0">
              <a:solidFill>
                <a:prstClr val="black"/>
              </a:solidFill>
              <a:latin typeface="Trebuchet MS" pitchFamily="34" charset="0"/>
              <a:ea typeface="ＭＳ Ｐゴシック" pitchFamily="-8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7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38614" y="2929538"/>
            <a:ext cx="854981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Arial Narrow" pitchFamily="34" charset="0"/>
              </a:rPr>
              <a:t>First-year </a:t>
            </a:r>
            <a:br>
              <a:rPr lang="en-US" sz="4400" dirty="0" smtClean="0">
                <a:latin typeface="Arial Narrow" pitchFamily="34" charset="0"/>
              </a:rPr>
            </a:br>
            <a:r>
              <a:rPr lang="en-US" sz="4400" dirty="0" smtClean="0">
                <a:latin typeface="Arial Narrow" pitchFamily="34" charset="0"/>
              </a:rPr>
              <a:t>Fellow </a:t>
            </a:r>
            <a:br>
              <a:rPr lang="en-US" sz="4400" dirty="0" smtClean="0">
                <a:latin typeface="Arial Narrow" pitchFamily="34" charset="0"/>
              </a:rPr>
            </a:br>
            <a:r>
              <a:rPr lang="en-US" sz="4400" dirty="0" smtClean="0">
                <a:latin typeface="Arial Narrow" pitchFamily="34" charset="0"/>
              </a:rPr>
              <a:t>Evaluation Form: </a:t>
            </a:r>
            <a:br>
              <a:rPr lang="en-US" sz="4400" dirty="0" smtClean="0">
                <a:latin typeface="Arial Narrow" pitchFamily="34" charset="0"/>
              </a:rPr>
            </a:br>
            <a:r>
              <a:rPr lang="en-US" sz="4400" dirty="0" smtClean="0">
                <a:latin typeface="Arial Narrow" pitchFamily="34" charset="0"/>
              </a:rPr>
              <a:t>Inpatient</a:t>
            </a:r>
            <a:br>
              <a:rPr lang="en-US" sz="4400" dirty="0" smtClean="0">
                <a:latin typeface="Arial Narrow" pitchFamily="34" charset="0"/>
              </a:rPr>
            </a:br>
            <a:endParaRPr lang="en-US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lum bright="-10000" contrast="20000"/>
          </a:blip>
          <a:srcRect b="19567"/>
          <a:stretch>
            <a:fillRect/>
          </a:stretch>
        </p:blipFill>
        <p:spPr bwMode="auto">
          <a:xfrm>
            <a:off x="138313" y="462259"/>
            <a:ext cx="5463348" cy="604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5-Point Star 10"/>
          <p:cNvSpPr/>
          <p:nvPr/>
        </p:nvSpPr>
        <p:spPr>
          <a:xfrm>
            <a:off x="268941" y="6016598"/>
            <a:ext cx="92209" cy="845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could you use the </a:t>
            </a:r>
            <a:r>
              <a:rPr lang="en-US" sz="3200" dirty="0" err="1" smtClean="0"/>
              <a:t>Heme-Onc</a:t>
            </a:r>
            <a:r>
              <a:rPr lang="en-US" sz="3200" dirty="0" smtClean="0"/>
              <a:t> Milestones as an “item bank” to create meaningful evaluations aligned with the purpose of the curricular experience?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38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3600" dirty="0" smtClean="0"/>
          </a:p>
          <a:p>
            <a:r>
              <a:rPr lang="en-US" sz="4000" dirty="0" smtClean="0"/>
              <a:t>At 2014 ASPHO annual meeting, we led a workshop open to program directors, associate program directors, and teaching faculty</a:t>
            </a:r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109" y="119023"/>
            <a:ext cx="8229600" cy="1143000"/>
          </a:xfrm>
        </p:spPr>
        <p:txBody>
          <a:bodyPr/>
          <a:lstStyle/>
          <a:p>
            <a:r>
              <a:rPr lang="en-US" dirty="0" smtClean="0"/>
              <a:t>Faculty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the theory </a:t>
            </a:r>
            <a:r>
              <a:rPr lang="en-US" smtClean="0"/>
              <a:t>behind EPAs and </a:t>
            </a:r>
            <a:r>
              <a:rPr lang="en-US" dirty="0" smtClean="0"/>
              <a:t>CBME and the assessment instruments developed by the task force</a:t>
            </a:r>
          </a:p>
          <a:p>
            <a:endParaRPr lang="en-US" dirty="0" smtClean="0"/>
          </a:p>
          <a:p>
            <a:r>
              <a:rPr lang="en-US" dirty="0" smtClean="0"/>
              <a:t>Plan their own program’s implementation of CBME with guidance from a worksheet and task force members</a:t>
            </a:r>
          </a:p>
          <a:p>
            <a:endParaRPr lang="en-US" dirty="0" smtClean="0"/>
          </a:p>
          <a:p>
            <a:r>
              <a:rPr lang="en-US" dirty="0" smtClean="0"/>
              <a:t>Become facile with faculty development modules, disseminated during the workshop, for use at home institution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721"/>
            <a:ext cx="8382000" cy="4854209"/>
          </a:xfrm>
        </p:spPr>
        <p:txBody>
          <a:bodyPr>
            <a:normAutofit/>
          </a:bodyPr>
          <a:lstStyle/>
          <a:p>
            <a:r>
              <a:rPr lang="en-US" u="sng" dirty="0" smtClean="0"/>
              <a:t>Hour 1</a:t>
            </a:r>
            <a:r>
              <a:rPr lang="en-US" dirty="0" smtClean="0"/>
              <a:t>: Didactic presentation</a:t>
            </a:r>
          </a:p>
          <a:p>
            <a:pPr lvl="1"/>
            <a:r>
              <a:rPr lang="en-US" dirty="0" smtClean="0"/>
              <a:t>Principles of the Next Accreditation System</a:t>
            </a:r>
          </a:p>
          <a:p>
            <a:pPr lvl="1"/>
            <a:r>
              <a:rPr lang="en-US" dirty="0" smtClean="0"/>
              <a:t>Structure and function of the CCC  </a:t>
            </a:r>
          </a:p>
          <a:p>
            <a:pPr lvl="1"/>
            <a:r>
              <a:rPr lang="en-US" dirty="0" smtClean="0"/>
              <a:t>Orientation to new assessment instruments created by task force</a:t>
            </a:r>
          </a:p>
          <a:p>
            <a:r>
              <a:rPr lang="en-US" u="sng" dirty="0" smtClean="0"/>
              <a:t>Hour 2</a:t>
            </a:r>
            <a:r>
              <a:rPr lang="en-US" dirty="0" smtClean="0"/>
              <a:t>: Small group work</a:t>
            </a:r>
          </a:p>
          <a:p>
            <a:pPr lvl="1"/>
            <a:r>
              <a:rPr lang="en-US" dirty="0" smtClean="0"/>
              <a:t>How will you implement new assessments in your program?</a:t>
            </a:r>
          </a:p>
          <a:p>
            <a:r>
              <a:rPr lang="en-US" u="sng" dirty="0" smtClean="0"/>
              <a:t>Hour 3</a:t>
            </a:r>
            <a:r>
              <a:rPr lang="en-US" dirty="0" smtClean="0"/>
              <a:t>: Training the trainer</a:t>
            </a:r>
          </a:p>
          <a:p>
            <a:pPr lvl="1"/>
            <a:r>
              <a:rPr lang="en-US" dirty="0" smtClean="0"/>
              <a:t>Strategies for faculty development at home</a:t>
            </a:r>
          </a:p>
          <a:p>
            <a:pPr lvl="1"/>
            <a:r>
              <a:rPr lang="en-US" dirty="0" smtClean="0"/>
              <a:t>Review of PowerPoint module created by task force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022" y="126580"/>
            <a:ext cx="8229600" cy="1143000"/>
          </a:xfrm>
        </p:spPr>
        <p:txBody>
          <a:bodyPr/>
          <a:lstStyle/>
          <a:p>
            <a:r>
              <a:rPr lang="en-US" dirty="0" smtClean="0"/>
              <a:t>Workshop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98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Milestone-based Assessment:</a:t>
            </a:r>
            <a:br>
              <a:rPr lang="en-US" dirty="0" smtClean="0"/>
            </a:br>
            <a:r>
              <a:rPr lang="en-US" dirty="0" smtClean="0"/>
              <a:t>The Pediatric Hematology-Oncology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Jennifer Kesselheim, MD, </a:t>
            </a:r>
            <a:r>
              <a:rPr lang="en-US" dirty="0" err="1" smtClean="0"/>
              <a:t>EdM</a:t>
            </a:r>
            <a:endParaRPr lang="en-US" dirty="0" smtClean="0"/>
          </a:p>
          <a:p>
            <a:r>
              <a:rPr lang="en-US" dirty="0" smtClean="0"/>
              <a:t>ASH Program Directors’ Workshop</a:t>
            </a:r>
          </a:p>
          <a:p>
            <a:r>
              <a:rPr lang="en-US" dirty="0" smtClean="0"/>
              <a:t>December 5, 2014</a:t>
            </a:r>
            <a:endParaRPr lang="en-US" dirty="0"/>
          </a:p>
        </p:txBody>
      </p:sp>
      <p:pic>
        <p:nvPicPr>
          <p:cNvPr id="31746" name="Picture 2" descr="https://encrypted-tbn2.gstatic.com/images?q=tbn:ANd9GcQdHiFJOAW1PD1Lj6nc6dmLNSybHJusDutsYsKk7de-HIQZ5W1M0MvccOJH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501" y="5700201"/>
            <a:ext cx="988314" cy="9953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9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0072"/>
            <a:ext cx="8229600" cy="4525963"/>
          </a:xfrm>
        </p:spPr>
        <p:txBody>
          <a:bodyPr/>
          <a:lstStyle/>
          <a:p>
            <a:r>
              <a:rPr lang="en-US" dirty="0" smtClean="0"/>
              <a:t>Pre-test administered to registrants (N=37)</a:t>
            </a:r>
          </a:p>
          <a:p>
            <a:r>
              <a:rPr lang="en-US" dirty="0" smtClean="0"/>
              <a:t>Repeated as post-test (N=38)</a:t>
            </a:r>
          </a:p>
          <a:p>
            <a:r>
              <a:rPr lang="en-US" dirty="0" smtClean="0"/>
              <a:t>Rate agreement with 6 different item stems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899" y="98241"/>
            <a:ext cx="8229600" cy="1143000"/>
          </a:xfrm>
        </p:spPr>
        <p:txBody>
          <a:bodyPr/>
          <a:lstStyle/>
          <a:p>
            <a:r>
              <a:rPr lang="en-US" dirty="0" smtClean="0"/>
              <a:t>Evaluation Data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946" y="2588504"/>
            <a:ext cx="6166544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9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46863" cy="352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5111" y="3590925"/>
            <a:ext cx="6328889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23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198" y="1371600"/>
            <a:ext cx="825160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090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Council of Pediatric Subspecialties</a:t>
            </a:r>
          </a:p>
          <a:p>
            <a:r>
              <a:rPr lang="en-US" dirty="0" smtClean="0"/>
              <a:t>How are entrustment decisions being made?</a:t>
            </a:r>
          </a:p>
          <a:p>
            <a:pPr lvl="1"/>
            <a:r>
              <a:rPr lang="en-US" dirty="0" smtClean="0"/>
              <a:t>Measure program directors’ assessments of entrustment on each EPA (standard) </a:t>
            </a:r>
          </a:p>
          <a:p>
            <a:pPr lvl="1"/>
            <a:r>
              <a:rPr lang="en-US" dirty="0" smtClean="0"/>
              <a:t>Compare to CCC entrustment decisions derived from sub competencies and milestones</a:t>
            </a:r>
          </a:p>
          <a:p>
            <a:pPr lvl="1"/>
            <a:r>
              <a:rPr lang="en-US" dirty="0" smtClean="0"/>
              <a:t>Determine which sub competencies most influential</a:t>
            </a:r>
          </a:p>
          <a:p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8 subspecialties, 15 PHO programs, ~500 fellows</a:t>
            </a:r>
          </a:p>
          <a:p>
            <a:pPr lvl="1"/>
            <a:r>
              <a:rPr lang="en-US" dirty="0" smtClean="0"/>
              <a:t>IRB approval at hospital level</a:t>
            </a:r>
          </a:p>
          <a:p>
            <a:pPr lvl="1"/>
            <a:r>
              <a:rPr lang="en-US" dirty="0" smtClean="0"/>
              <a:t>Data collection in progress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Research</a:t>
            </a:r>
            <a:endParaRPr lang="en-US" dirty="0"/>
          </a:p>
        </p:txBody>
      </p:sp>
      <p:pic>
        <p:nvPicPr>
          <p:cNvPr id="1026" name="Picture 2" descr="https://encrypted-tbn1.gstatic.com/images?q=tbn:ANd9GcTC5ngXneWTI_yvp5siJey-uVR34iIHUMF1ej4OEy18e9sNKPrBCsx2a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4877" y="1326803"/>
            <a:ext cx="1307471" cy="597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89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Atlas, MD</a:t>
            </a:r>
          </a:p>
          <a:p>
            <a:r>
              <a:rPr lang="en-US" dirty="0" smtClean="0"/>
              <a:t>Task Force members</a:t>
            </a:r>
          </a:p>
          <a:p>
            <a:r>
              <a:rPr lang="en-US" dirty="0" smtClean="0"/>
              <a:t>ASPHO leadership and staff</a:t>
            </a:r>
          </a:p>
          <a:p>
            <a:pPr lvl="1"/>
            <a:r>
              <a:rPr lang="en-US" dirty="0" smtClean="0"/>
              <a:t>Funded 2 in-person meetings</a:t>
            </a:r>
          </a:p>
          <a:p>
            <a:pPr lvl="1"/>
            <a:r>
              <a:rPr lang="en-US" dirty="0" smtClean="0"/>
              <a:t>Allocated time and space during annual meetings</a:t>
            </a:r>
          </a:p>
          <a:p>
            <a:pPr lvl="1"/>
            <a:r>
              <a:rPr lang="en-US" dirty="0" smtClean="0"/>
              <a:t>Conveyed fellowship training as major priority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pic>
        <p:nvPicPr>
          <p:cNvPr id="4" name="Picture 6" descr="Mayo Clini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4845" y="1238093"/>
            <a:ext cx="812380" cy="1089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latin typeface="Trebuchet MS" pitchFamily="34" charset="0"/>
                <a:ea typeface="ＭＳ Ｐゴシック" pitchFamily="34" charset="-128"/>
                <a:cs typeface="Trebuchet MS" pitchFamily="34" charset="0"/>
              </a:rPr>
              <a:t>51 sub competencies in pediatrics</a:t>
            </a:r>
          </a:p>
          <a:p>
            <a:pPr eaLnBrk="1" hangingPunct="1">
              <a:defRPr/>
            </a:pPr>
            <a:r>
              <a:rPr lang="en-US" sz="2800" dirty="0" smtClean="0">
                <a:latin typeface="Trebuchet MS" pitchFamily="34" charset="0"/>
                <a:ea typeface="ＭＳ Ｐゴシック" pitchFamily="34" charset="-128"/>
                <a:cs typeface="Trebuchet MS" pitchFamily="34" charset="0"/>
              </a:rPr>
              <a:t>15 EPAs</a:t>
            </a:r>
          </a:p>
          <a:p>
            <a:pPr eaLnBrk="1" hangingPunct="1">
              <a:defRPr/>
            </a:pPr>
            <a:r>
              <a:rPr lang="en-US" sz="2800" dirty="0" smtClean="0">
                <a:latin typeface="Trebuchet MS" pitchFamily="34" charset="0"/>
                <a:ea typeface="ＭＳ Ｐゴシック" pitchFamily="34" charset="-128"/>
                <a:cs typeface="Trebuchet MS" pitchFamily="34" charset="0"/>
              </a:rPr>
              <a:t>Clinical Competency Committees</a:t>
            </a:r>
          </a:p>
          <a:p>
            <a:pPr eaLnBrk="1" hangingPunct="1">
              <a:defRPr/>
            </a:pPr>
            <a:r>
              <a:rPr lang="en-US" sz="2800" dirty="0" smtClean="0">
                <a:latin typeface="Trebuchet MS" pitchFamily="34" charset="0"/>
                <a:ea typeface="ＭＳ Ｐゴシック" pitchFamily="34" charset="-128"/>
                <a:cs typeface="Trebuchet MS" pitchFamily="34" charset="0"/>
              </a:rPr>
              <a:t>Requirement to report to ACGME on 21 milestones every 6 months for every fellow starting in this academic year</a:t>
            </a:r>
          </a:p>
          <a:p>
            <a:pPr>
              <a:defRPr/>
            </a:pPr>
            <a:r>
              <a:rPr lang="en-US" sz="2800" dirty="0" smtClean="0">
                <a:latin typeface="Trebuchet MS" pitchFamily="34" charset="0"/>
                <a:ea typeface="ＭＳ Ｐゴシック" pitchFamily="34" charset="-128"/>
                <a:cs typeface="Trebuchet MS" pitchFamily="34" charset="0"/>
              </a:rPr>
              <a:t>How do we optimally support program directors???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800" dirty="0" smtClean="0">
              <a:latin typeface="Trebuchet MS" pitchFamily="34" charset="0"/>
              <a:ea typeface="ＭＳ Ｐゴシック" pitchFamily="34" charset="-128"/>
              <a:cs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981"/>
            <a:ext cx="8534400" cy="8080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dirty="0" smtClean="0">
                <a:latin typeface="+mn-lt"/>
                <a:cs typeface="+mj-cs"/>
              </a:rPr>
              <a:t>The Next Accreditation System (NAS)</a:t>
            </a:r>
            <a:endParaRPr lang="en-US" sz="4000" dirty="0">
              <a:latin typeface="+mn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7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Formed to provide guidance and resources to pediatric hematology-oncology (PHO) program directors</a:t>
            </a:r>
          </a:p>
          <a:p>
            <a:pPr lvl="1"/>
            <a:r>
              <a:rPr lang="en-US" sz="3000" dirty="0" smtClean="0">
                <a:latin typeface="Trebuchet MS" pitchFamily="34" charset="0"/>
              </a:rPr>
              <a:t>Subgroup of the Program Directors’ Committee</a:t>
            </a:r>
          </a:p>
          <a:p>
            <a:pPr lvl="1"/>
            <a:r>
              <a:rPr lang="en-US" sz="3000" dirty="0" smtClean="0">
                <a:latin typeface="Trebuchet MS" pitchFamily="34" charset="0"/>
              </a:rPr>
              <a:t>Approximately 10 members, 1 fellow</a:t>
            </a:r>
            <a:endParaRPr lang="en-US" sz="3500" dirty="0" smtClean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1943"/>
            <a:ext cx="8534400" cy="808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ASPHO EPA/Milestones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Trebuchet MS" pitchFamily="34" charset="0"/>
              </a:rPr>
              <a:t>Tasks</a:t>
            </a:r>
          </a:p>
          <a:p>
            <a:pPr lvl="1"/>
            <a:r>
              <a:rPr lang="en-US" sz="2800" dirty="0" smtClean="0">
                <a:latin typeface="Trebuchet MS" pitchFamily="34" charset="0"/>
              </a:rPr>
              <a:t>Work on subspecialty-specific EPAs</a:t>
            </a:r>
          </a:p>
          <a:p>
            <a:pPr lvl="1"/>
            <a:r>
              <a:rPr lang="en-US" sz="2800" dirty="0">
                <a:latin typeface="Trebuchet MS" pitchFamily="34" charset="0"/>
              </a:rPr>
              <a:t>Develop assessment instruments to measure the </a:t>
            </a:r>
            <a:r>
              <a:rPr lang="en-US" sz="2800" dirty="0" smtClean="0">
                <a:latin typeface="Trebuchet MS" pitchFamily="34" charset="0"/>
              </a:rPr>
              <a:t>milestones</a:t>
            </a:r>
          </a:p>
          <a:p>
            <a:pPr lvl="2"/>
            <a:r>
              <a:rPr lang="en-US" sz="2400" dirty="0" smtClean="0">
                <a:latin typeface="Trebuchet MS" pitchFamily="34" charset="0"/>
              </a:rPr>
              <a:t>Available to any program</a:t>
            </a:r>
          </a:p>
          <a:p>
            <a:pPr lvl="2"/>
            <a:r>
              <a:rPr lang="en-US" sz="2400" dirty="0" smtClean="0">
                <a:latin typeface="Trebuchet MS" pitchFamily="34" charset="0"/>
              </a:rPr>
              <a:t>Avoid reinventing the wheel</a:t>
            </a:r>
          </a:p>
          <a:p>
            <a:pPr lvl="1"/>
            <a:r>
              <a:rPr lang="en-US" sz="2800" dirty="0" smtClean="0">
                <a:latin typeface="Trebuchet MS" pitchFamily="34" charset="0"/>
              </a:rPr>
              <a:t>Determine how the sub competencies and EPAs relate to one another</a:t>
            </a:r>
          </a:p>
          <a:p>
            <a:pPr lvl="1"/>
            <a:r>
              <a:rPr lang="en-US" dirty="0">
                <a:latin typeface="Trebuchet MS" pitchFamily="34" charset="0"/>
              </a:rPr>
              <a:t>G</a:t>
            </a:r>
            <a:r>
              <a:rPr lang="en-US" sz="2800" dirty="0" smtClean="0">
                <a:latin typeface="Trebuchet MS" pitchFamily="34" charset="0"/>
              </a:rPr>
              <a:t>ather data to measure outcomes of transition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1943"/>
            <a:ext cx="8534400" cy="808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ASPHO EPA/Milestones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No current plans to require reporting on EPAs</a:t>
            </a:r>
          </a:p>
          <a:p>
            <a:r>
              <a:rPr lang="en-US" dirty="0">
                <a:latin typeface="Trebuchet MS" pitchFamily="34" charset="0"/>
                <a:ea typeface="ＭＳ Ｐゴシック" charset="0"/>
              </a:rPr>
              <a:t>Discussion about </a:t>
            </a:r>
            <a:r>
              <a:rPr lang="en-US" dirty="0" smtClean="0">
                <a:latin typeface="Trebuchet MS" pitchFamily="34" charset="0"/>
                <a:ea typeface="ＭＳ Ｐゴシック" charset="0"/>
              </a:rPr>
              <a:t>EPAs tabled </a:t>
            </a:r>
            <a:r>
              <a:rPr lang="en-US" dirty="0">
                <a:latin typeface="Trebuchet MS" pitchFamily="34" charset="0"/>
                <a:ea typeface="ＭＳ Ｐゴシック" charset="0"/>
              </a:rPr>
              <a:t>for </a:t>
            </a:r>
            <a:r>
              <a:rPr lang="en-US" dirty="0" smtClean="0">
                <a:latin typeface="Trebuchet MS" pitchFamily="34" charset="0"/>
                <a:ea typeface="ＭＳ Ｐゴシック" charset="0"/>
              </a:rPr>
              <a:t>now</a:t>
            </a:r>
          </a:p>
          <a:p>
            <a:pPr lvl="1"/>
            <a:r>
              <a:rPr lang="en-US" dirty="0" smtClean="0">
                <a:latin typeface="Trebuchet MS" pitchFamily="34" charset="0"/>
                <a:ea typeface="ＭＳ Ｐゴシック" charset="0"/>
              </a:rPr>
              <a:t>Entrustment is the subject of a research study happening in pediatric subspecialties</a:t>
            </a:r>
          </a:p>
          <a:p>
            <a:pPr lvl="1"/>
            <a:r>
              <a:rPr lang="en-US" dirty="0" smtClean="0">
                <a:latin typeface="Trebuchet MS" pitchFamily="34" charset="0"/>
                <a:ea typeface="ＭＳ Ｐゴシック" charset="0"/>
              </a:rPr>
              <a:t>More on that below…</a:t>
            </a:r>
            <a:endParaRPr lang="en-US" dirty="0">
              <a:latin typeface="Trebuchet MS" pitchFamily="34" charset="0"/>
              <a:ea typeface="ＭＳ Ｐゴシック" charset="0"/>
            </a:endParaRPr>
          </a:p>
          <a:p>
            <a:pPr lvl="1"/>
            <a:endParaRPr lang="en-US" dirty="0" smtClean="0">
              <a:latin typeface="Trebuchet MS" pitchFamily="34" charset="0"/>
            </a:endParaRPr>
          </a:p>
          <a:p>
            <a:pPr lvl="1"/>
            <a:endParaRPr lang="en-US" dirty="0">
              <a:latin typeface="Trebuchet MS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56946"/>
            <a:ext cx="8534400" cy="808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ASPHO EPA/Milestones Task Force</a:t>
            </a:r>
            <a:endParaRPr lang="en-US" dirty="0"/>
          </a:p>
        </p:txBody>
      </p:sp>
      <p:sp>
        <p:nvSpPr>
          <p:cNvPr id="6" name="Multiply 5"/>
          <p:cNvSpPr/>
          <p:nvPr/>
        </p:nvSpPr>
        <p:spPr>
          <a:xfrm>
            <a:off x="2167607" y="280179"/>
            <a:ext cx="1371600" cy="867228"/>
          </a:xfrm>
          <a:prstGeom prst="mathMultiply">
            <a:avLst>
              <a:gd name="adj1" fmla="val 101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6939" y="1209124"/>
            <a:ext cx="8773705" cy="4525963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Patient Care</a:t>
            </a:r>
            <a:r>
              <a:rPr lang="en-US" sz="2600" dirty="0" smtClean="0"/>
              <a:t>: 13</a:t>
            </a:r>
            <a:r>
              <a:rPr lang="en-US" sz="2600" dirty="0" smtClean="0">
                <a:sym typeface="Symbol"/>
              </a:rPr>
              <a:t>5</a:t>
            </a:r>
            <a:endParaRPr lang="en-US" sz="2600" dirty="0" smtClean="0"/>
          </a:p>
          <a:p>
            <a:r>
              <a:rPr lang="en-US" sz="2600" b="1" dirty="0" smtClean="0"/>
              <a:t>Medical knowledge</a:t>
            </a:r>
            <a:r>
              <a:rPr lang="en-US" sz="2600" dirty="0" smtClean="0"/>
              <a:t>: 2</a:t>
            </a:r>
            <a:r>
              <a:rPr lang="en-US" sz="2600" dirty="0" smtClean="0">
                <a:sym typeface="Symbol"/>
              </a:rPr>
              <a:t>1</a:t>
            </a:r>
            <a:endParaRPr lang="en-US" sz="2600" dirty="0" smtClean="0"/>
          </a:p>
          <a:p>
            <a:r>
              <a:rPr lang="en-US" sz="2600" b="1" dirty="0" smtClean="0"/>
              <a:t>Interpersonal Communication</a:t>
            </a:r>
            <a:r>
              <a:rPr lang="en-US" sz="2600" dirty="0" smtClean="0"/>
              <a:t>: 6</a:t>
            </a:r>
            <a:r>
              <a:rPr lang="en-US" sz="2600" dirty="0" smtClean="0">
                <a:sym typeface="Symbol"/>
              </a:rPr>
              <a:t> 3</a:t>
            </a:r>
            <a:endParaRPr lang="en-US" sz="2600" dirty="0" smtClean="0"/>
          </a:p>
          <a:p>
            <a:r>
              <a:rPr lang="en-US" sz="2600" b="1" dirty="0" smtClean="0"/>
              <a:t>Practice-based Learning and Improvement</a:t>
            </a:r>
            <a:r>
              <a:rPr lang="en-US" sz="2600" dirty="0" smtClean="0"/>
              <a:t>:10</a:t>
            </a:r>
            <a:r>
              <a:rPr lang="en-US" sz="2600" dirty="0" smtClean="0">
                <a:sym typeface="Symbol"/>
              </a:rPr>
              <a:t> 4</a:t>
            </a:r>
            <a:endParaRPr lang="en-US" sz="2600" dirty="0" smtClean="0"/>
          </a:p>
          <a:p>
            <a:r>
              <a:rPr lang="en-US" sz="2600" b="1" dirty="0" smtClean="0"/>
              <a:t>Professionalism</a:t>
            </a:r>
            <a:r>
              <a:rPr lang="en-US" sz="2600" dirty="0" smtClean="0"/>
              <a:t>: 5</a:t>
            </a:r>
            <a:r>
              <a:rPr lang="en-US" sz="2600" dirty="0" smtClean="0">
                <a:sym typeface="Symbol"/>
              </a:rPr>
              <a:t> 1</a:t>
            </a:r>
            <a:endParaRPr lang="en-US" sz="2600" dirty="0" smtClean="0"/>
          </a:p>
          <a:p>
            <a:r>
              <a:rPr lang="en-US" sz="2600" b="1" dirty="0" smtClean="0"/>
              <a:t>Systems based Practice</a:t>
            </a:r>
            <a:r>
              <a:rPr lang="en-US" sz="2600" dirty="0" smtClean="0"/>
              <a:t>: 7</a:t>
            </a:r>
            <a:r>
              <a:rPr lang="en-US" sz="2600" dirty="0" smtClean="0">
                <a:sym typeface="Symbol"/>
              </a:rPr>
              <a:t> 5</a:t>
            </a:r>
            <a:endParaRPr lang="en-US" sz="2600" dirty="0" smtClean="0"/>
          </a:p>
          <a:p>
            <a:r>
              <a:rPr lang="en-US" sz="2600" b="1" dirty="0" smtClean="0"/>
              <a:t>Personal and </a:t>
            </a:r>
            <a:r>
              <a:rPr lang="en-US" sz="2600" b="1" dirty="0"/>
              <a:t>P</a:t>
            </a:r>
            <a:r>
              <a:rPr lang="en-US" sz="2600" b="1" dirty="0" smtClean="0"/>
              <a:t>rofessional Development</a:t>
            </a:r>
            <a:r>
              <a:rPr lang="en-US" sz="2600" dirty="0" smtClean="0"/>
              <a:t>: 8</a:t>
            </a:r>
            <a:r>
              <a:rPr lang="en-US" sz="2600" dirty="0" smtClean="0">
                <a:sym typeface="Symbol"/>
              </a:rPr>
              <a:t> 3</a:t>
            </a:r>
            <a:endParaRPr lang="en-US" sz="2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9448" y="6612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21 Sub competencies for Reporting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12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981200"/>
            <a:ext cx="4572000" cy="2286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The Task force identified 5 additional competencies (red) we believed essential to the training of a PHO, raising total number to 26.  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44443"/>
              </p:ext>
            </p:extLst>
          </p:nvPr>
        </p:nvGraphicFramePr>
        <p:xfrm>
          <a:off x="4800600" y="152400"/>
          <a:ext cx="4207374" cy="6339840"/>
        </p:xfrm>
        <a:graphic>
          <a:graphicData uri="http://schemas.openxmlformats.org/drawingml/2006/table">
            <a:tbl>
              <a:tblPr/>
              <a:tblGrid>
                <a:gridCol w="1443195"/>
                <a:gridCol w="2764179"/>
              </a:tblGrid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PC-3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Transfers in care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PC6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Exhibits good clinical judgment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PC7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Construct a management plan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PC8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rocedures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PC12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ole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modeling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PC13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upervision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MK2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pplied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knowledge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PBLI1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Self-identify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deficiencies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PLBI4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QI, improve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practice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mgmt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PBLI7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Information technology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PBLI9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ducate patients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ICS-1</a:t>
                      </a:r>
                      <a:endParaRPr lang="en-US" sz="16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Communicate to patients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ICS3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Communicate in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profession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ICS4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ead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team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ICS5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onsult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P-conduct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Professional conduct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P-humanism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Humanism in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medicine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SBP1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ealth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care setting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SBP2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ed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home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SBp3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ost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/risk-benefit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SBP5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eam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safety/qi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SBP6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ystem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errors/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soln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PPD2</a:t>
                      </a:r>
                      <a:endParaRPr lang="en-US" sz="16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oping mechanisms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PPD5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Trustworthiness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PPD6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Leadership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PPD8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mbiguity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15" marR="586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82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No one wants to fill out an assessment form with 26 items!</a:t>
            </a:r>
          </a:p>
          <a:p>
            <a:r>
              <a:rPr lang="en-US" dirty="0" smtClean="0">
                <a:latin typeface="Trebuchet MS" pitchFamily="34" charset="0"/>
              </a:rPr>
              <a:t>Variable relevance of sub competencies</a:t>
            </a:r>
          </a:p>
          <a:p>
            <a:pPr lvl="1"/>
            <a:r>
              <a:rPr lang="en-US" dirty="0" smtClean="0">
                <a:latin typeface="Trebuchet MS" pitchFamily="34" charset="0"/>
              </a:rPr>
              <a:t>Inpatient vs. outpatient settings</a:t>
            </a:r>
          </a:p>
          <a:p>
            <a:pPr lvl="1"/>
            <a:r>
              <a:rPr lang="en-US" dirty="0" smtClean="0">
                <a:latin typeface="Trebuchet MS" pitchFamily="34" charset="0"/>
              </a:rPr>
              <a:t>Different PGY levels</a:t>
            </a:r>
          </a:p>
          <a:p>
            <a:r>
              <a:rPr lang="en-US" dirty="0" smtClean="0">
                <a:latin typeface="Trebuchet MS" pitchFamily="34" charset="0"/>
              </a:rPr>
              <a:t>Conducted survey of PHO program directors</a:t>
            </a:r>
          </a:p>
          <a:p>
            <a:pPr lvl="1"/>
            <a:r>
              <a:rPr lang="en-US" dirty="0" smtClean="0">
                <a:latin typeface="Trebuchet MS" pitchFamily="34" charset="0"/>
              </a:rPr>
              <a:t>Significant overlap in rotations and curricula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1943"/>
            <a:ext cx="8534400" cy="808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Challenge of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1489</Words>
  <Application>Microsoft Office PowerPoint</Application>
  <PresentationFormat>On-screen Show (4:3)</PresentationFormat>
  <Paragraphs>620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ＭＳ Ｐゴシック</vt:lpstr>
      <vt:lpstr>Arial</vt:lpstr>
      <vt:lpstr>Arial Narrow</vt:lpstr>
      <vt:lpstr>Calibri</vt:lpstr>
      <vt:lpstr>ê Úø6ﬁ</vt:lpstr>
      <vt:lpstr>Geneva</vt:lpstr>
      <vt:lpstr>Lucida Sans Unicode</vt:lpstr>
      <vt:lpstr>Symbol</vt:lpstr>
      <vt:lpstr>Times New Roman</vt:lpstr>
      <vt:lpstr>Trebuchet MS</vt:lpstr>
      <vt:lpstr>Verdana</vt:lpstr>
      <vt:lpstr>Wingdings</vt:lpstr>
      <vt:lpstr>Wingdings 2</vt:lpstr>
      <vt:lpstr>Wingdings 3</vt:lpstr>
      <vt:lpstr>Concourse</vt:lpstr>
      <vt:lpstr>Default Design</vt:lpstr>
      <vt:lpstr>Office Theme</vt:lpstr>
      <vt:lpstr>Jennifer Kesselheim, MD</vt:lpstr>
      <vt:lpstr>Milestone-based Assessment: The Pediatric Hematology-Oncology Approach</vt:lpstr>
      <vt:lpstr>The Next Accreditation System (NAS)</vt:lpstr>
      <vt:lpstr>ASPHO EPA/Milestones Task Force</vt:lpstr>
      <vt:lpstr>ASPHO EPA/Milestones Task Force</vt:lpstr>
      <vt:lpstr>ASPHO EPA/Milestones Task Force</vt:lpstr>
      <vt:lpstr>21 Sub competencies for Reporting</vt:lpstr>
      <vt:lpstr>The Task force identified 5 additional competencies (red) we believed essential to the training of a PHO, raising total number to 26.  </vt:lpstr>
      <vt:lpstr>The Challenge of Implementation</vt:lpstr>
      <vt:lpstr>Spreading the Wealth</vt:lpstr>
      <vt:lpstr>PowerPoint Presentation</vt:lpstr>
      <vt:lpstr>PowerPoint Presentation</vt:lpstr>
      <vt:lpstr>PowerPoint Presentation</vt:lpstr>
      <vt:lpstr>Distilling Down to Essentials</vt:lpstr>
      <vt:lpstr>First-year  Fellow  Evaluation Form:  Inpatient </vt:lpstr>
      <vt:lpstr>Small Group Exercise</vt:lpstr>
      <vt:lpstr>Faculty Development</vt:lpstr>
      <vt:lpstr>Workshop Objectives</vt:lpstr>
      <vt:lpstr>Workshop Format</vt:lpstr>
      <vt:lpstr>Evaluation Data</vt:lpstr>
      <vt:lpstr>PowerPoint Presentation</vt:lpstr>
      <vt:lpstr>PowerPoint Presentation</vt:lpstr>
      <vt:lpstr>Collaborative Research</vt:lpstr>
      <vt:lpstr>Acknowledgments</vt:lpstr>
    </vt:vector>
  </TitlesOfParts>
  <Company>The Kesselheims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Milestone-based Assessment: The Pediatric Hematology-Oncology Approach</dc:title>
  <dc:creator>Aaron Kesselheim</dc:creator>
  <cp:lastModifiedBy>Mary Barkley</cp:lastModifiedBy>
  <cp:revision>23</cp:revision>
  <dcterms:created xsi:type="dcterms:W3CDTF">2014-10-22T09:39:01Z</dcterms:created>
  <dcterms:modified xsi:type="dcterms:W3CDTF">2015-01-05T15:43:04Z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