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E0A64-73BB-4A68-AA82-FC47168C5C77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57AE9-EFCF-4E85-86F3-F860A474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96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8969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30250" indent="-280988" algn="l" defTabSz="8969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23950" indent="-223838" algn="l" defTabSz="8969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573213" indent="-223838" algn="l" defTabSz="8969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22475" indent="-223838" algn="l" defTabSz="8969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479675" indent="-223838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36875" indent="-223838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394075" indent="-223838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51275" indent="-223838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88790BD-C655-4DE2-9243-B029123AB398}" type="slidenum">
              <a:rPr lang="en-US" altLang="en-US" smtClean="0"/>
              <a:pPr algn="r"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45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4341813"/>
            <a:ext cx="6627813" cy="4116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73" tIns="44443" rIns="90473" bIns="44443"/>
          <a:lstStyle/>
          <a:p>
            <a:pPr eaLnBrk="1" hangingPunct="1"/>
            <a:endParaRPr lang="en-US" altLang="en-US" sz="1000" smtClean="0">
              <a:latin typeface="Arial" pitchFamily="34" charset="0"/>
            </a:endParaRPr>
          </a:p>
        </p:txBody>
      </p:sp>
      <p:sp>
        <p:nvSpPr>
          <p:cNvPr id="14541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519763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D29A-623B-4591-8892-E9E0C3E97AB7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DEAC-79B7-464D-BE52-8E93B7C26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062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D29A-623B-4591-8892-E9E0C3E97AB7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DEAC-79B7-464D-BE52-8E93B7C26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626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D29A-623B-4591-8892-E9E0C3E97AB7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DEAC-79B7-464D-BE52-8E93B7C26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10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4"/>
          <p:cNvSpPr>
            <a:spLocks noChangeShapeType="1"/>
          </p:cNvSpPr>
          <p:nvPr userDrawn="1"/>
        </p:nvSpPr>
        <p:spPr bwMode="auto">
          <a:xfrm>
            <a:off x="711200" y="4953000"/>
            <a:ext cx="10769600" cy="0"/>
          </a:xfrm>
          <a:prstGeom prst="line">
            <a:avLst/>
          </a:prstGeom>
          <a:noFill/>
          <a:ln w="635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 userDrawn="1"/>
        </p:nvSpPr>
        <p:spPr bwMode="auto">
          <a:xfrm>
            <a:off x="711200" y="990600"/>
            <a:ext cx="8229600" cy="3048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srgbClr val="000000"/>
                </a:solidFill>
              </a:rPr>
              <a:t>Accreditation Council for Graduate Medical Education</a:t>
            </a:r>
          </a:p>
        </p:txBody>
      </p:sp>
      <p:pic>
        <p:nvPicPr>
          <p:cNvPr id="5" name="Picture 7" descr="ACGME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9301" y="5857876"/>
            <a:ext cx="1504951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791634" y="4837114"/>
            <a:ext cx="5913967" cy="3968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7" name="Text Box 9"/>
          <p:cNvSpPr txBox="1">
            <a:spLocks noChangeArrowheads="1"/>
          </p:cNvSpPr>
          <p:nvPr userDrawn="1"/>
        </p:nvSpPr>
        <p:spPr bwMode="auto">
          <a:xfrm>
            <a:off x="791634" y="4191001"/>
            <a:ext cx="7539567" cy="3667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821745" y="6542089"/>
            <a:ext cx="402706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 smtClean="0">
                <a:solidFill>
                  <a:srgbClr val="000000"/>
                </a:solidFill>
              </a:rPr>
              <a:t>© 2014 Accreditation Council for Graduate Medical Education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812800" y="1828801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08696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99FEEA5D-A44C-4340-B617-69E41129DBE2}" type="slidenum">
              <a:rPr lang="en-US" smtClean="0">
                <a:solidFill>
                  <a:srgbClr val="000000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527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821745" y="6569075"/>
            <a:ext cx="402706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 smtClean="0">
                <a:solidFill>
                  <a:srgbClr val="000000"/>
                </a:solidFill>
              </a:rPr>
              <a:t>© 2014 Accreditation Council for Graduate Medical Education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1145672" cy="4525963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sz="2800"/>
            </a:lvl1pPr>
            <a:lvl2pPr marL="742950" indent="-285750">
              <a:buFontTx/>
              <a:buBlip>
                <a:blip r:embed="rId2"/>
              </a:buBlip>
              <a:defRPr sz="2400"/>
            </a:lvl2pPr>
            <a:lvl3pPr marL="1143000" indent="-228600">
              <a:buFontTx/>
              <a:buBlip>
                <a:blip r:embed="rId2"/>
              </a:buBlip>
              <a:defRPr sz="2000"/>
            </a:lvl3pPr>
            <a:lvl4pPr marL="1600200" indent="-228600">
              <a:buFontTx/>
              <a:buBlip>
                <a:blip r:embed="rId2"/>
              </a:buBlip>
              <a:defRPr sz="1800"/>
            </a:lvl4pPr>
            <a:lvl5pPr marL="2057400" indent="-228600">
              <a:buFontTx/>
              <a:buBlip>
                <a:blip r:embed="rId2"/>
              </a:buBlip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31054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D29A-623B-4591-8892-E9E0C3E97AB7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DEAC-79B7-464D-BE52-8E93B7C26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08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D29A-623B-4591-8892-E9E0C3E97AB7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DEAC-79B7-464D-BE52-8E93B7C26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06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D29A-623B-4591-8892-E9E0C3E97AB7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DEAC-79B7-464D-BE52-8E93B7C26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98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D29A-623B-4591-8892-E9E0C3E97AB7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DEAC-79B7-464D-BE52-8E93B7C26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65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D29A-623B-4591-8892-E9E0C3E97AB7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DEAC-79B7-464D-BE52-8E93B7C26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7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D29A-623B-4591-8892-E9E0C3E97AB7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DEAC-79B7-464D-BE52-8E93B7C26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9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D29A-623B-4591-8892-E9E0C3E97AB7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DEAC-79B7-464D-BE52-8E93B7C26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336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D29A-623B-4591-8892-E9E0C3E97AB7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2DEAC-79B7-464D-BE52-8E93B7C26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678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AD29A-623B-4591-8892-E9E0C3E97AB7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2DEAC-79B7-464D-BE52-8E93B7C26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4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Eric </a:t>
            </a:r>
            <a:r>
              <a:rPr lang="en-US" dirty="0" err="1" smtClean="0"/>
              <a:t>Holmboe</a:t>
            </a:r>
            <a:r>
              <a:rPr lang="en-US" dirty="0" smtClean="0"/>
              <a:t>, 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Employment: ACGME</a:t>
            </a:r>
          </a:p>
          <a:p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of off-label drug use: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 applicable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87802" y="573519"/>
            <a:ext cx="2922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en-US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 Annual Meeting</a:t>
            </a:r>
            <a:b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 Statement</a:t>
            </a:r>
          </a:p>
        </p:txBody>
      </p:sp>
    </p:spTree>
    <p:extLst>
      <p:ext uri="{BB962C8B-B14F-4D97-AF65-F5344CB8AC3E}">
        <p14:creationId xmlns:p14="http://schemas.microsoft.com/office/powerpoint/2010/main" val="372812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ctrTitle" sz="quarter"/>
          </p:nvPr>
        </p:nvSpPr>
        <p:spPr>
          <a:xfrm>
            <a:off x="1714500" y="2116138"/>
            <a:ext cx="8764588" cy="2345026"/>
          </a:xfrm>
        </p:spPr>
        <p:txBody>
          <a:bodyPr/>
          <a:lstStyle/>
          <a:p>
            <a:pPr algn="ctr"/>
            <a:r>
              <a:rPr lang="en-US" altLang="en-US" sz="4000" dirty="0"/>
              <a:t>What Constitutes “Good” Assessment </a:t>
            </a:r>
            <a:br>
              <a:rPr lang="en-US" altLang="en-US" sz="4000" dirty="0"/>
            </a:br>
            <a:r>
              <a:rPr lang="en-US" altLang="en-US" sz="4000" dirty="0"/>
              <a:t>and</a:t>
            </a:r>
            <a:br>
              <a:rPr lang="en-US" altLang="en-US" sz="4000" dirty="0"/>
            </a:br>
            <a:r>
              <a:rPr lang="en-US" altLang="en-US" sz="4000" dirty="0"/>
              <a:t>Milestones-based Assessment </a:t>
            </a:r>
            <a:br>
              <a:rPr lang="en-US" altLang="en-US" sz="4000" dirty="0"/>
            </a:b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8965505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>
          <a:xfrm>
            <a:off x="2000250" y="188913"/>
            <a:ext cx="8229600" cy="715962"/>
          </a:xfrm>
        </p:spPr>
        <p:txBody>
          <a:bodyPr/>
          <a:lstStyle/>
          <a:p>
            <a:r>
              <a:rPr lang="en-US" altLang="en-US" smtClean="0"/>
              <a:t>The Assessment “System”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81200" y="2057400"/>
            <a:ext cx="2438400" cy="25860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cmpd="dbl"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pitchFamily="34" charset="0"/>
              </a:rPr>
              <a:t>Assessments </a:t>
            </a:r>
            <a:r>
              <a:rPr lang="en-US" b="1" i="1" dirty="0">
                <a:solidFill>
                  <a:srgbClr val="000000"/>
                </a:solidFill>
                <a:latin typeface="Arial" charset="0"/>
                <a:cs typeface="Arial" pitchFamily="34" charset="0"/>
              </a:rPr>
              <a:t>within</a:t>
            </a:r>
            <a:r>
              <a:rPr lang="en-US" dirty="0">
                <a:solidFill>
                  <a:srgbClr val="000000"/>
                </a:solidFill>
                <a:latin typeface="Arial" charset="0"/>
                <a:cs typeface="Arial" pitchFamily="34" charset="0"/>
              </a:rPr>
              <a:t> Program: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pitchFamily="34" charset="0"/>
              </a:rPr>
              <a:t>Direct observations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pitchFamily="34" charset="0"/>
              </a:rPr>
              <a:t>Audit and    performance data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pitchFamily="34" charset="0"/>
              </a:rPr>
              <a:t>Multi-source FB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pitchFamily="34" charset="0"/>
              </a:rPr>
              <a:t>Simulation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pitchFamily="34" charset="0"/>
              </a:rPr>
              <a:t>ITExam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dirty="0">
              <a:solidFill>
                <a:srgbClr val="000000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6" name="Trapezoid 5"/>
          <p:cNvSpPr/>
          <p:nvPr/>
        </p:nvSpPr>
        <p:spPr>
          <a:xfrm rot="5400000">
            <a:off x="3921919" y="2564607"/>
            <a:ext cx="2598738" cy="1558925"/>
          </a:xfrm>
          <a:prstGeom prst="trapezoid">
            <a:avLst>
              <a:gd name="adj" fmla="val 9004"/>
            </a:avLst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2949" name="TextBox 6"/>
          <p:cNvSpPr txBox="1">
            <a:spLocks noChangeArrowheads="1"/>
          </p:cNvSpPr>
          <p:nvPr/>
        </p:nvSpPr>
        <p:spPr bwMode="auto">
          <a:xfrm>
            <a:off x="4452938" y="2681288"/>
            <a:ext cx="15478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 i="1">
                <a:solidFill>
                  <a:srgbClr val="000000"/>
                </a:solidFill>
              </a:rPr>
              <a:t>Qual/Quant “Data” Synthesis: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 i="1">
                <a:solidFill>
                  <a:srgbClr val="000000"/>
                </a:solidFill>
              </a:rPr>
              <a:t>Committee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286000" y="1198563"/>
            <a:ext cx="1905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2951" name="TextBox 8"/>
          <p:cNvSpPr txBox="1">
            <a:spLocks noChangeArrowheads="1"/>
          </p:cNvSpPr>
          <p:nvPr/>
        </p:nvSpPr>
        <p:spPr bwMode="auto">
          <a:xfrm>
            <a:off x="2286000" y="1271588"/>
            <a:ext cx="1905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Residents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3048000" y="1789114"/>
            <a:ext cx="236538" cy="268287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212975" y="4953001"/>
            <a:ext cx="1905000" cy="6461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2954" name="TextBox 13"/>
          <p:cNvSpPr txBox="1">
            <a:spLocks noChangeArrowheads="1"/>
          </p:cNvSpPr>
          <p:nvPr/>
        </p:nvSpPr>
        <p:spPr bwMode="auto">
          <a:xfrm>
            <a:off x="2212975" y="4953001"/>
            <a:ext cx="1905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Faculty, PDs and others</a:t>
            </a:r>
          </a:p>
        </p:txBody>
      </p:sp>
      <p:sp>
        <p:nvSpPr>
          <p:cNvPr id="15" name="Down Arrow 14"/>
          <p:cNvSpPr/>
          <p:nvPr/>
        </p:nvSpPr>
        <p:spPr>
          <a:xfrm flipV="1">
            <a:off x="3048000" y="4643438"/>
            <a:ext cx="236538" cy="309562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831975" y="1143000"/>
            <a:ext cx="4953000" cy="5448300"/>
          </a:xfrm>
          <a:prstGeom prst="roundRect">
            <a:avLst/>
          </a:prstGeom>
          <a:noFill/>
          <a:ln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2957" name="TextBox 16"/>
          <p:cNvSpPr txBox="1">
            <a:spLocks noChangeArrowheads="1"/>
          </p:cNvSpPr>
          <p:nvPr/>
        </p:nvSpPr>
        <p:spPr bwMode="auto">
          <a:xfrm>
            <a:off x="1981200" y="5880101"/>
            <a:ext cx="4648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 i="1">
                <a:solidFill>
                  <a:srgbClr val="000000"/>
                </a:solidFill>
              </a:rPr>
              <a:t>Milestones and EPAs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 i="1">
                <a:solidFill>
                  <a:srgbClr val="000000"/>
                </a:solidFill>
              </a:rPr>
              <a:t>as Guiding Framework and Blueprint</a:t>
            </a:r>
          </a:p>
        </p:txBody>
      </p:sp>
      <p:sp>
        <p:nvSpPr>
          <p:cNvPr id="22" name="Oval 21"/>
          <p:cNvSpPr/>
          <p:nvPr/>
        </p:nvSpPr>
        <p:spPr>
          <a:xfrm>
            <a:off x="7310438" y="1727200"/>
            <a:ext cx="2057400" cy="2520950"/>
          </a:xfrm>
          <a:prstGeom prst="ellipse">
            <a:avLst/>
          </a:prstGeom>
          <a:solidFill>
            <a:schemeClr val="accent5">
              <a:lumMod val="95000"/>
              <a:alpha val="5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2959" name="TextBox 22"/>
          <p:cNvSpPr txBox="1">
            <a:spLocks noChangeArrowheads="1"/>
          </p:cNvSpPr>
          <p:nvPr/>
        </p:nvSpPr>
        <p:spPr bwMode="auto">
          <a:xfrm>
            <a:off x="7510464" y="2212975"/>
            <a:ext cx="1749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Accreditation</a:t>
            </a:r>
          </a:p>
        </p:txBody>
      </p:sp>
      <p:sp>
        <p:nvSpPr>
          <p:cNvPr id="82960" name="TextBox 25"/>
          <p:cNvSpPr txBox="1">
            <a:spLocks noChangeArrowheads="1"/>
          </p:cNvSpPr>
          <p:nvPr/>
        </p:nvSpPr>
        <p:spPr bwMode="auto">
          <a:xfrm>
            <a:off x="6967538" y="1143000"/>
            <a:ext cx="2743200" cy="5842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 i="1">
                <a:solidFill>
                  <a:srgbClr val="000000"/>
                </a:solidFill>
              </a:rPr>
              <a:t>Unit of Analysis: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 i="1">
                <a:solidFill>
                  <a:srgbClr val="000000"/>
                </a:solidFill>
              </a:rPr>
              <a:t>Program </a:t>
            </a:r>
          </a:p>
        </p:txBody>
      </p:sp>
      <p:sp>
        <p:nvSpPr>
          <p:cNvPr id="27" name="Oval 26"/>
          <p:cNvSpPr/>
          <p:nvPr/>
        </p:nvSpPr>
        <p:spPr>
          <a:xfrm>
            <a:off x="7356475" y="2681289"/>
            <a:ext cx="2057400" cy="2847975"/>
          </a:xfrm>
          <a:prstGeom prst="ellipse">
            <a:avLst/>
          </a:prstGeom>
          <a:solidFill>
            <a:schemeClr val="accent5">
              <a:lumMod val="95000"/>
              <a:alpha val="5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2962" name="TextBox 27"/>
          <p:cNvSpPr txBox="1">
            <a:spLocks noChangeArrowheads="1"/>
          </p:cNvSpPr>
          <p:nvPr/>
        </p:nvSpPr>
        <p:spPr bwMode="auto">
          <a:xfrm>
            <a:off x="7386638" y="4354513"/>
            <a:ext cx="2006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Certification and Credentialing</a:t>
            </a:r>
          </a:p>
        </p:txBody>
      </p:sp>
      <p:sp>
        <p:nvSpPr>
          <p:cNvPr id="82963" name="TextBox 28"/>
          <p:cNvSpPr txBox="1">
            <a:spLocks noChangeArrowheads="1"/>
          </p:cNvSpPr>
          <p:nvPr/>
        </p:nvSpPr>
        <p:spPr bwMode="auto">
          <a:xfrm>
            <a:off x="6973888" y="5510213"/>
            <a:ext cx="2716212" cy="5842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 i="1">
                <a:solidFill>
                  <a:srgbClr val="000000"/>
                </a:solidFill>
              </a:rPr>
              <a:t>Unit of Analysis: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 i="1">
                <a:solidFill>
                  <a:srgbClr val="000000"/>
                </a:solidFill>
              </a:rPr>
              <a:t>Individual </a:t>
            </a:r>
          </a:p>
        </p:txBody>
      </p:sp>
      <p:sp>
        <p:nvSpPr>
          <p:cNvPr id="5" name="Left-Right-Up Arrow 4"/>
          <p:cNvSpPr/>
          <p:nvPr/>
        </p:nvSpPr>
        <p:spPr bwMode="auto">
          <a:xfrm rot="16200000">
            <a:off x="7026276" y="2406651"/>
            <a:ext cx="1525587" cy="2036762"/>
          </a:xfrm>
          <a:prstGeom prst="leftRight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1407" y="2189907"/>
            <a:ext cx="769281" cy="2308324"/>
          </a:xfrm>
          <a:prstGeom prst="rect">
            <a:avLst/>
          </a:prstGeom>
          <a:noFill/>
          <a:ln>
            <a:solidFill>
              <a:srgbClr val="00FFFF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Arial" charset="0"/>
              </a:rPr>
              <a:t>J</a:t>
            </a: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Arial" charset="0"/>
              </a:rPr>
              <a:t>U</a:t>
            </a: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Arial" charset="0"/>
              </a:rPr>
              <a:t>D</a:t>
            </a: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Arial" charset="0"/>
              </a:rPr>
              <a:t>G</a:t>
            </a: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Arial" charset="0"/>
              </a:rPr>
              <a:t>E</a:t>
            </a: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Arial" charset="0"/>
              </a:rPr>
              <a:t>M</a:t>
            </a: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Arial" charset="0"/>
              </a:rPr>
              <a:t>E</a:t>
            </a: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Arial" charset="0"/>
              </a:rPr>
              <a:t>N</a:t>
            </a: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82968" name="Oval 1"/>
          <p:cNvSpPr>
            <a:spLocks noChangeArrowheads="1"/>
          </p:cNvSpPr>
          <p:nvPr/>
        </p:nvSpPr>
        <p:spPr bwMode="auto">
          <a:xfrm>
            <a:off x="4305301" y="2992438"/>
            <a:ext cx="339725" cy="431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82969" name="TextBox 6"/>
          <p:cNvSpPr txBox="1">
            <a:spLocks noChangeArrowheads="1"/>
          </p:cNvSpPr>
          <p:nvPr/>
        </p:nvSpPr>
        <p:spPr bwMode="auto">
          <a:xfrm>
            <a:off x="4305301" y="3055938"/>
            <a:ext cx="339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9" name="Bent Arrow 8"/>
          <p:cNvSpPr/>
          <p:nvPr/>
        </p:nvSpPr>
        <p:spPr bwMode="auto">
          <a:xfrm flipH="1">
            <a:off x="4308475" y="1271588"/>
            <a:ext cx="2078038" cy="785812"/>
          </a:xfrm>
          <a:prstGeom prst="bentArrow">
            <a:avLst>
              <a:gd name="adj1" fmla="val 25000"/>
              <a:gd name="adj2" fmla="val 26209"/>
              <a:gd name="adj3" fmla="val 25000"/>
              <a:gd name="adj4" fmla="val 437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971" name="TextBox 9"/>
          <p:cNvSpPr txBox="1">
            <a:spLocks noChangeArrowheads="1"/>
          </p:cNvSpPr>
          <p:nvPr/>
        </p:nvSpPr>
        <p:spPr bwMode="auto">
          <a:xfrm>
            <a:off x="5008564" y="1639889"/>
            <a:ext cx="693737" cy="369887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FB</a:t>
            </a:r>
          </a:p>
        </p:txBody>
      </p:sp>
      <p:sp>
        <p:nvSpPr>
          <p:cNvPr id="26" name="Bent Arrow 25"/>
          <p:cNvSpPr/>
          <p:nvPr/>
        </p:nvSpPr>
        <p:spPr bwMode="auto">
          <a:xfrm flipH="1" flipV="1">
            <a:off x="4305301" y="4732339"/>
            <a:ext cx="2081213" cy="866775"/>
          </a:xfrm>
          <a:prstGeom prst="bentArrow">
            <a:avLst>
              <a:gd name="adj1" fmla="val 25000"/>
              <a:gd name="adj2" fmla="val 26209"/>
              <a:gd name="adj3" fmla="val 25000"/>
              <a:gd name="adj4" fmla="val 437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973" name="TextBox 27"/>
          <p:cNvSpPr txBox="1">
            <a:spLocks noChangeArrowheads="1"/>
          </p:cNvSpPr>
          <p:nvPr/>
        </p:nvSpPr>
        <p:spPr bwMode="auto">
          <a:xfrm>
            <a:off x="4976814" y="4805364"/>
            <a:ext cx="693737" cy="369887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FB</a:t>
            </a:r>
          </a:p>
        </p:txBody>
      </p:sp>
      <p:sp>
        <p:nvSpPr>
          <p:cNvPr id="82974" name="TextBox 28"/>
          <p:cNvSpPr txBox="1">
            <a:spLocks noChangeArrowheads="1"/>
          </p:cNvSpPr>
          <p:nvPr/>
        </p:nvSpPr>
        <p:spPr bwMode="auto">
          <a:xfrm>
            <a:off x="7470776" y="3262314"/>
            <a:ext cx="339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82975" name="Oval 30"/>
          <p:cNvSpPr>
            <a:spLocks noChangeArrowheads="1"/>
          </p:cNvSpPr>
          <p:nvPr/>
        </p:nvSpPr>
        <p:spPr bwMode="auto">
          <a:xfrm>
            <a:off x="7470776" y="3208339"/>
            <a:ext cx="339725" cy="43338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82976" name="TextBox 10"/>
          <p:cNvSpPr txBox="1">
            <a:spLocks noChangeArrowheads="1"/>
          </p:cNvSpPr>
          <p:nvPr/>
        </p:nvSpPr>
        <p:spPr bwMode="auto">
          <a:xfrm>
            <a:off x="7470776" y="3262314"/>
            <a:ext cx="339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82977" name="TextBox 35"/>
          <p:cNvSpPr txBox="1">
            <a:spLocks noChangeArrowheads="1"/>
          </p:cNvSpPr>
          <p:nvPr/>
        </p:nvSpPr>
        <p:spPr bwMode="auto">
          <a:xfrm>
            <a:off x="7810500" y="3257550"/>
            <a:ext cx="693738" cy="36988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FB</a:t>
            </a:r>
          </a:p>
        </p:txBody>
      </p:sp>
      <p:cxnSp>
        <p:nvCxnSpPr>
          <p:cNvPr id="82978" name="Straight Connector 18"/>
          <p:cNvCxnSpPr>
            <a:cxnSpLocks noChangeShapeType="1"/>
          </p:cNvCxnSpPr>
          <p:nvPr/>
        </p:nvCxnSpPr>
        <p:spPr bwMode="auto">
          <a:xfrm flipV="1">
            <a:off x="7786688" y="3281364"/>
            <a:ext cx="222250" cy="34607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979" name="Right Brace 1"/>
          <p:cNvSpPr>
            <a:spLocks/>
          </p:cNvSpPr>
          <p:nvPr/>
        </p:nvSpPr>
        <p:spPr bwMode="auto">
          <a:xfrm>
            <a:off x="9259889" y="1922463"/>
            <a:ext cx="839787" cy="3352800"/>
          </a:xfrm>
          <a:prstGeom prst="rightBrace">
            <a:avLst>
              <a:gd name="adj1" fmla="val 8336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82980" name="TextBox 6"/>
          <p:cNvSpPr txBox="1">
            <a:spLocks noChangeArrowheads="1"/>
          </p:cNvSpPr>
          <p:nvPr/>
        </p:nvSpPr>
        <p:spPr bwMode="auto">
          <a:xfrm>
            <a:off x="10099676" y="2743201"/>
            <a:ext cx="379413" cy="1755775"/>
          </a:xfrm>
          <a:prstGeom prst="rect">
            <a:avLst/>
          </a:prstGeom>
          <a:solidFill>
            <a:srgbClr val="FFC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P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U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B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L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I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979256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82296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/>
              <a:t>Process vs .Outcome Approach</a:t>
            </a:r>
          </a:p>
        </p:txBody>
      </p:sp>
      <p:graphicFrame>
        <p:nvGraphicFramePr>
          <p:cNvPr id="328707" name="Group 3"/>
          <p:cNvGraphicFramePr>
            <a:graphicFrameLocks noGrp="1"/>
          </p:cNvGraphicFramePr>
          <p:nvPr>
            <p:ph idx="1"/>
          </p:nvPr>
        </p:nvGraphicFramePr>
        <p:xfrm>
          <a:off x="2057400" y="1147763"/>
          <a:ext cx="8229600" cy="5329234"/>
        </p:xfrm>
        <a:graphic>
          <a:graphicData uri="http://schemas.openxmlformats.org/drawingml/2006/table">
            <a:tbl>
              <a:tblPr/>
              <a:tblGrid>
                <a:gridCol w="2506663"/>
                <a:gridCol w="2733675"/>
                <a:gridCol w="2989262"/>
              </a:tblGrid>
              <a:tr h="381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Educational Program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Structure/Process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Competency-based</a:t>
                      </a:r>
                      <a:endParaRPr kumimoji="0" lang="en-US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Driving force: process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Teacher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Learner</a:t>
                      </a:r>
                      <a:endParaRPr kumimoji="0" lang="en-US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9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Path of learning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Hierarchical (Teacher→student)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Non-hierarchical (Teacher↔student)</a:t>
                      </a:r>
                      <a:endParaRPr kumimoji="0" lang="en-US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Responsibility: content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Teacher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Student and Teacher</a:t>
                      </a:r>
                      <a:endParaRPr kumimoji="0" lang="en-US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9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Goal of educ. encounter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Knowledge acquisition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Knowledge application</a:t>
                      </a:r>
                      <a:endParaRPr kumimoji="0" lang="en-US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Typical assessment tool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Single subject measure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Multiple objective measures</a:t>
                      </a:r>
                      <a:endParaRPr kumimoji="0" lang="en-US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9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Assessment tool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Proxy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Authentic (mimics real tasks of profession)</a:t>
                      </a:r>
                      <a:endParaRPr kumimoji="0" lang="en-US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80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Setting for evaluation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Removed (gestalt)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Direct observation</a:t>
                      </a:r>
                      <a:endParaRPr kumimoji="0" lang="en-US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Evaluation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Norm-referenced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Criterion-referenced</a:t>
                      </a:r>
                      <a:endParaRPr kumimoji="0" lang="en-US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Timing of assessment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Emphasis on summative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Emphasis on formative</a:t>
                      </a:r>
                      <a:endParaRPr kumimoji="0" lang="en-US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Program completion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Fixed time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 time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4025" name="Text Box 61"/>
          <p:cNvSpPr txBox="1">
            <a:spLocks noChangeArrowheads="1"/>
          </p:cNvSpPr>
          <p:nvPr/>
        </p:nvSpPr>
        <p:spPr bwMode="auto">
          <a:xfrm>
            <a:off x="2057400" y="6477001"/>
            <a:ext cx="3657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800" b="1" i="1"/>
              <a:t>Carracchio, et al. 2002.</a:t>
            </a:r>
          </a:p>
        </p:txBody>
      </p:sp>
    </p:spTree>
    <p:extLst>
      <p:ext uri="{BB962C8B-B14F-4D97-AF65-F5344CB8AC3E}">
        <p14:creationId xmlns:p14="http://schemas.microsoft.com/office/powerpoint/2010/main" val="39548919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68362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Measurement Tools:  Criteria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19201"/>
            <a:ext cx="8229600" cy="490696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>
              <a:buClr>
                <a:schemeClr val="accent2"/>
              </a:buClr>
              <a:buFont typeface="Wingdings" pitchFamily="2" charset="2"/>
              <a:buNone/>
            </a:pPr>
            <a:r>
              <a:rPr lang="en-US" altLang="en-US" u="sng" smtClean="0"/>
              <a:t>Cees van der Vleuten’s utility index</a:t>
            </a:r>
            <a:r>
              <a:rPr lang="en-US" altLang="en-US" smtClean="0"/>
              <a:t>:</a:t>
            </a:r>
          </a:p>
          <a:p>
            <a:pPr eaLnBrk="1" hangingPunct="1"/>
            <a:r>
              <a:rPr lang="pt-BR" altLang="en-US" smtClean="0"/>
              <a:t>Utility = V x  R  x  A  x  EI  x  CE/Context*</a:t>
            </a:r>
            <a:endParaRPr lang="en-US" altLang="en-US" smtClean="0"/>
          </a:p>
          <a:p>
            <a:pPr lvl="1" eaLnBrk="1" hangingPunct="1"/>
            <a:r>
              <a:rPr lang="en-US" altLang="en-US" smtClean="0"/>
              <a:t>Where:</a:t>
            </a:r>
          </a:p>
          <a:p>
            <a:pPr lvl="2" eaLnBrk="1" hangingPunct="1">
              <a:buFontTx/>
              <a:buNone/>
            </a:pPr>
            <a:r>
              <a:rPr lang="en-US" altLang="en-US" smtClean="0"/>
              <a:t>	</a:t>
            </a:r>
            <a:r>
              <a:rPr lang="en-US" altLang="en-US" sz="2600"/>
              <a:t>V = validity</a:t>
            </a:r>
          </a:p>
          <a:p>
            <a:pPr lvl="2" eaLnBrk="1" hangingPunct="1">
              <a:buFontTx/>
              <a:buNone/>
            </a:pPr>
            <a:r>
              <a:rPr lang="en-US" altLang="en-US" sz="2600"/>
              <a:t>	R = reliability</a:t>
            </a:r>
          </a:p>
          <a:p>
            <a:pPr lvl="2" eaLnBrk="1" hangingPunct="1">
              <a:buFontTx/>
              <a:buNone/>
            </a:pPr>
            <a:r>
              <a:rPr lang="en-US" altLang="en-US" sz="2600"/>
              <a:t>	A = acceptability</a:t>
            </a:r>
          </a:p>
          <a:p>
            <a:pPr lvl="2" eaLnBrk="1" hangingPunct="1">
              <a:buFontTx/>
              <a:buNone/>
            </a:pPr>
            <a:r>
              <a:rPr lang="en-US" altLang="en-US" sz="2600"/>
              <a:t>	E = educational impact</a:t>
            </a:r>
          </a:p>
          <a:p>
            <a:pPr lvl="2" eaLnBrk="1" hangingPunct="1">
              <a:buFontTx/>
              <a:buNone/>
            </a:pPr>
            <a:r>
              <a:rPr lang="en-US" altLang="en-US" sz="2600"/>
              <a:t>	C = cost effectiveness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2743200" y="5486401"/>
            <a:ext cx="495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 i="1"/>
              <a:t>*Context = </a:t>
            </a:r>
            <a:r>
              <a:rPr lang="en-US" altLang="en-US" sz="2000" b="1" i="1">
                <a:cs typeface="Arial" pitchFamily="34" charset="0"/>
              </a:rPr>
              <a:t>∑ Clinical Microsystems</a:t>
            </a:r>
          </a:p>
        </p:txBody>
      </p:sp>
    </p:spTree>
    <p:extLst>
      <p:ext uri="{BB962C8B-B14F-4D97-AF65-F5344CB8AC3E}">
        <p14:creationId xmlns:p14="http://schemas.microsoft.com/office/powerpoint/2010/main" val="25218020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altLang="en-US" smtClean="0"/>
              <a:t>Criteria for “Good” Assessment</a:t>
            </a:r>
            <a:r>
              <a:rPr lang="en-US" altLang="en-US" baseline="30000" smtClean="0"/>
              <a:t>1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66801"/>
            <a:ext cx="8229600" cy="5059363"/>
          </a:xfrm>
        </p:spPr>
        <p:txBody>
          <a:bodyPr/>
          <a:lstStyle/>
          <a:p>
            <a:pPr lvl="1" eaLnBrk="1" hangingPunct="1"/>
            <a:r>
              <a:rPr lang="en-US" altLang="en-US" b="1" smtClean="0"/>
              <a:t>Validity or Coherence</a:t>
            </a:r>
          </a:p>
          <a:p>
            <a:pPr lvl="1" eaLnBrk="1" hangingPunct="1"/>
            <a:r>
              <a:rPr lang="en-US" altLang="en-US" b="1" smtClean="0"/>
              <a:t>Reproducibility or Consistency</a:t>
            </a:r>
          </a:p>
          <a:p>
            <a:pPr lvl="1" eaLnBrk="1" hangingPunct="1"/>
            <a:r>
              <a:rPr lang="en-US" altLang="en-US" b="1" smtClean="0"/>
              <a:t>Equivalence</a:t>
            </a:r>
          </a:p>
          <a:p>
            <a:pPr lvl="1" eaLnBrk="1" hangingPunct="1"/>
            <a:r>
              <a:rPr lang="en-US" altLang="en-US" b="1" smtClean="0"/>
              <a:t>Feasibility</a:t>
            </a:r>
          </a:p>
          <a:p>
            <a:pPr lvl="1" eaLnBrk="1" hangingPunct="1"/>
            <a:r>
              <a:rPr lang="en-US" altLang="en-US" b="1" smtClean="0"/>
              <a:t>Educational effect</a:t>
            </a:r>
          </a:p>
          <a:p>
            <a:pPr lvl="2" eaLnBrk="1" hangingPunct="1"/>
            <a:r>
              <a:rPr lang="en-US" altLang="en-US" b="1" smtClean="0"/>
              <a:t>Learning that occurs in preparation for an assessment (e.g. certification exam; MRCP)</a:t>
            </a:r>
          </a:p>
          <a:p>
            <a:pPr lvl="1" eaLnBrk="1" hangingPunct="1"/>
            <a:r>
              <a:rPr lang="en-US" altLang="en-US" b="1" smtClean="0"/>
              <a:t>Catalytic effect</a:t>
            </a:r>
          </a:p>
          <a:p>
            <a:pPr lvl="2" eaLnBrk="1" hangingPunct="1"/>
            <a:r>
              <a:rPr lang="en-US" altLang="en-US" b="1" smtClean="0"/>
              <a:t>Assessment resulting in feedback that “drives future learning forward.”</a:t>
            </a:r>
          </a:p>
          <a:p>
            <a:pPr lvl="1" eaLnBrk="1" hangingPunct="1"/>
            <a:r>
              <a:rPr lang="en-US" altLang="en-US" b="1" smtClean="0"/>
              <a:t>Acceptability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2133600" y="6202363"/>
            <a:ext cx="54102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800" b="1" i="1" baseline="30000"/>
              <a:t>1</a:t>
            </a:r>
            <a:r>
              <a:rPr lang="en-US" altLang="en-US" sz="1800" b="1" i="1"/>
              <a:t>Ottawa Conference Working Group 2010</a:t>
            </a:r>
          </a:p>
        </p:txBody>
      </p:sp>
    </p:spTree>
    <p:extLst>
      <p:ext uri="{BB962C8B-B14F-4D97-AF65-F5344CB8AC3E}">
        <p14:creationId xmlns:p14="http://schemas.microsoft.com/office/powerpoint/2010/main" val="2491000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008909" y="317500"/>
            <a:ext cx="8452716" cy="652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>
              <a:defRPr/>
            </a:pPr>
            <a:r>
              <a:rPr lang="en-US" sz="3600" b="1" dirty="0">
                <a:latin typeface="+mj-lt"/>
              </a:rPr>
              <a:t>Assessing for the Desired Outcome</a:t>
            </a:r>
          </a:p>
        </p:txBody>
      </p:sp>
      <p:sp>
        <p:nvSpPr>
          <p:cNvPr id="84995" name="AutoShape 3"/>
          <p:cNvSpPr>
            <a:spLocks noChangeArrowheads="1"/>
          </p:cNvSpPr>
          <p:nvPr/>
        </p:nvSpPr>
        <p:spPr bwMode="auto">
          <a:xfrm>
            <a:off x="3505200" y="1258888"/>
            <a:ext cx="4724400" cy="4495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84996" name="Line 4"/>
          <p:cNvSpPr>
            <a:spLocks noChangeShapeType="1"/>
          </p:cNvSpPr>
          <p:nvPr/>
        </p:nvSpPr>
        <p:spPr bwMode="auto">
          <a:xfrm flipV="1">
            <a:off x="5029201" y="2898775"/>
            <a:ext cx="1685925" cy="2063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4997" name="Line 5"/>
          <p:cNvSpPr>
            <a:spLocks noChangeShapeType="1"/>
          </p:cNvSpPr>
          <p:nvPr/>
        </p:nvSpPr>
        <p:spPr bwMode="auto">
          <a:xfrm flipV="1">
            <a:off x="4564063" y="3740151"/>
            <a:ext cx="2622550" cy="95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4998" name="Line 6"/>
          <p:cNvSpPr>
            <a:spLocks noChangeShapeType="1"/>
          </p:cNvSpPr>
          <p:nvPr/>
        </p:nvSpPr>
        <p:spPr bwMode="auto">
          <a:xfrm>
            <a:off x="4084638" y="4643438"/>
            <a:ext cx="3581400" cy="63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4429125" y="4833939"/>
            <a:ext cx="28194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Tahoma" pitchFamily="34" charset="0"/>
                <a:ea typeface="ＭＳ Ｐゴシック" pitchFamily="34" charset="-128"/>
              </a:rPr>
              <a:t>Knows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Tahoma" pitchFamily="34" charset="0"/>
                <a:ea typeface="ＭＳ Ｐゴシック" pitchFamily="34" charset="-128"/>
              </a:rPr>
              <a:t>(knowledge)</a:t>
            </a:r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4564063" y="3732214"/>
            <a:ext cx="2690812" cy="8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00CC00"/>
                </a:solidFill>
                <a:latin typeface="Tahoma" pitchFamily="34" charset="0"/>
                <a:ea typeface="ＭＳ Ｐゴシック" pitchFamily="34" charset="-128"/>
              </a:rPr>
              <a:t>Knows How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00CC00"/>
                </a:solidFill>
                <a:latin typeface="Tahoma" pitchFamily="34" charset="0"/>
                <a:ea typeface="ＭＳ Ｐゴシック" pitchFamily="34" charset="-128"/>
              </a:rPr>
              <a:t>(competence</a:t>
            </a:r>
            <a:r>
              <a:rPr lang="en-US" altLang="en-US" sz="2000" b="1">
                <a:solidFill>
                  <a:srgbClr val="66FF33"/>
                </a:solidFill>
                <a:latin typeface="Tahoma" pitchFamily="34" charset="0"/>
                <a:ea typeface="ＭＳ Ｐゴシック" pitchFamily="34" charset="-128"/>
              </a:rPr>
              <a:t>)</a:t>
            </a:r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4772025" y="2895601"/>
            <a:ext cx="2108200" cy="86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005298"/>
                </a:solidFill>
                <a:latin typeface="Tahoma" pitchFamily="34" charset="0"/>
                <a:ea typeface="ＭＳ Ｐゴシック" pitchFamily="34" charset="-128"/>
              </a:rPr>
              <a:t>Shows How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005298"/>
                </a:solidFill>
                <a:latin typeface="Tahoma" pitchFamily="34" charset="0"/>
                <a:ea typeface="ＭＳ Ｐゴシック" pitchFamily="34" charset="-128"/>
              </a:rPr>
              <a:t>(performance)</a:t>
            </a:r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5240338" y="2014539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FF6600"/>
                </a:solidFill>
                <a:latin typeface="Tahoma" pitchFamily="34" charset="0"/>
                <a:ea typeface="ＭＳ Ｐゴシック" pitchFamily="34" charset="-128"/>
              </a:rPr>
              <a:t>Does (action)</a:t>
            </a:r>
          </a:p>
        </p:txBody>
      </p:sp>
      <p:sp>
        <p:nvSpPr>
          <p:cNvPr id="85003" name="Text Box 15"/>
          <p:cNvSpPr txBox="1">
            <a:spLocks noChangeArrowheads="1"/>
          </p:cNvSpPr>
          <p:nvPr/>
        </p:nvSpPr>
        <p:spPr bwMode="auto">
          <a:xfrm>
            <a:off x="7975601" y="3452813"/>
            <a:ext cx="2486025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CC00"/>
                </a:solidFill>
                <a:ea typeface="ＭＳ Ｐゴシック" pitchFamily="34" charset="-128"/>
              </a:rPr>
              <a:t>Diagnostic Reasoning using clinical vignettes or CSR</a:t>
            </a:r>
          </a:p>
        </p:txBody>
      </p:sp>
      <p:sp>
        <p:nvSpPr>
          <p:cNvPr id="85004" name="Line 16"/>
          <p:cNvSpPr>
            <a:spLocks noChangeShapeType="1"/>
          </p:cNvSpPr>
          <p:nvPr/>
        </p:nvSpPr>
        <p:spPr bwMode="auto">
          <a:xfrm flipH="1">
            <a:off x="7469189" y="3935413"/>
            <a:ext cx="492125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5" name="Text Box 17"/>
          <p:cNvSpPr txBox="1">
            <a:spLocks noChangeArrowheads="1"/>
          </p:cNvSpPr>
          <p:nvPr/>
        </p:nvSpPr>
        <p:spPr bwMode="auto">
          <a:xfrm>
            <a:off x="6999288" y="1100138"/>
            <a:ext cx="30861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F6600"/>
                </a:solidFill>
                <a:ea typeface="ＭＳ Ｐゴシック" pitchFamily="34" charset="-128"/>
              </a:rPr>
              <a:t>Performance in Practice//Multi-source feedback/                    </a:t>
            </a:r>
            <a:r>
              <a:rPr lang="en-US" altLang="en-US" sz="1800" b="1" i="1">
                <a:solidFill>
                  <a:srgbClr val="FF0000"/>
                </a:solidFill>
                <a:ea typeface="ＭＳ Ｐゴシック" pitchFamily="34" charset="-128"/>
              </a:rPr>
              <a:t>Direct Observation</a:t>
            </a:r>
          </a:p>
        </p:txBody>
      </p:sp>
      <p:sp>
        <p:nvSpPr>
          <p:cNvPr id="85006" name="Line 18"/>
          <p:cNvSpPr>
            <a:spLocks noChangeShapeType="1"/>
          </p:cNvSpPr>
          <p:nvPr/>
        </p:nvSpPr>
        <p:spPr bwMode="auto">
          <a:xfrm flipH="1">
            <a:off x="6284913" y="1641475"/>
            <a:ext cx="595312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7" name="Text Box 22"/>
          <p:cNvSpPr txBox="1">
            <a:spLocks noChangeArrowheads="1"/>
          </p:cNvSpPr>
          <p:nvPr/>
        </p:nvSpPr>
        <p:spPr bwMode="auto">
          <a:xfrm>
            <a:off x="7494588" y="2557463"/>
            <a:ext cx="2590800" cy="6477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5298"/>
                </a:solidFill>
              </a:rPr>
              <a:t>Standardized Patients/Simulation</a:t>
            </a:r>
          </a:p>
        </p:txBody>
      </p:sp>
      <p:sp>
        <p:nvSpPr>
          <p:cNvPr id="85008" name="Line 23"/>
          <p:cNvSpPr>
            <a:spLocks noChangeShapeType="1"/>
          </p:cNvSpPr>
          <p:nvPr/>
        </p:nvSpPr>
        <p:spPr bwMode="auto">
          <a:xfrm flipH="1">
            <a:off x="6880226" y="2795589"/>
            <a:ext cx="614363" cy="249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500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5450" y="5238751"/>
            <a:ext cx="56515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5010" name="TextBox 1"/>
          <p:cNvSpPr txBox="1">
            <a:spLocks noChangeArrowheads="1"/>
          </p:cNvSpPr>
          <p:nvPr/>
        </p:nvSpPr>
        <p:spPr bwMode="auto">
          <a:xfrm>
            <a:off x="8610601" y="4987926"/>
            <a:ext cx="18510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002060"/>
                </a:solidFill>
                <a:latin typeface="Arial  "/>
                <a:ea typeface="ＭＳ Ｐゴシック" pitchFamily="34" charset="-128"/>
              </a:rPr>
              <a:t>Multiple choice Questions</a:t>
            </a:r>
          </a:p>
        </p:txBody>
      </p:sp>
      <p:sp>
        <p:nvSpPr>
          <p:cNvPr id="3" name="Rectangle 2"/>
          <p:cNvSpPr/>
          <p:nvPr/>
        </p:nvSpPr>
        <p:spPr>
          <a:xfrm>
            <a:off x="8610601" y="4840288"/>
            <a:ext cx="1851025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712914" y="1454151"/>
            <a:ext cx="3190875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99CCFF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 i="1">
                <a:solidFill>
                  <a:schemeClr val="tx2"/>
                </a:solidFill>
              </a:rPr>
              <a:t>Work-based assessment is mostly accomplished through the </a:t>
            </a:r>
            <a:r>
              <a:rPr lang="en-US" altLang="en-US" sz="2000" b="1" i="1" u="sng">
                <a:solidFill>
                  <a:srgbClr val="FF0000"/>
                </a:solidFill>
              </a:rPr>
              <a:t>observations and questions</a:t>
            </a:r>
            <a:r>
              <a:rPr lang="en-US" altLang="en-US" sz="2000" b="1" i="1">
                <a:solidFill>
                  <a:schemeClr val="tx2"/>
                </a:solidFill>
              </a:rPr>
              <a:t> of faculty, team  members, peers and other co-workers</a:t>
            </a:r>
          </a:p>
        </p:txBody>
      </p:sp>
    </p:spTree>
    <p:extLst>
      <p:ext uri="{BB962C8B-B14F-4D97-AF65-F5344CB8AC3E}">
        <p14:creationId xmlns:p14="http://schemas.microsoft.com/office/powerpoint/2010/main" val="260435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52400"/>
            <a:ext cx="8229600" cy="1066800"/>
          </a:xfrm>
        </p:spPr>
        <p:txBody>
          <a:bodyPr/>
          <a:lstStyle/>
          <a:p>
            <a:r>
              <a:rPr lang="en-US" sz="3400" dirty="0"/>
              <a:t>Milestones and Work-based Assessment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385456"/>
            <a:ext cx="8359254" cy="474070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The predominant approach in CBME is work-based assessment</a:t>
            </a:r>
          </a:p>
          <a:p>
            <a:pPr marL="457200" lvl="1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Milestones can serve as a framework for shared mental models and to inform observation and assessment by faculty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18611507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378</Words>
  <Application>Microsoft Office PowerPoint</Application>
  <PresentationFormat>Widescreen</PresentationFormat>
  <Paragraphs>121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Arial  </vt:lpstr>
      <vt:lpstr>Calibri</vt:lpstr>
      <vt:lpstr>Calibri Light</vt:lpstr>
      <vt:lpstr>Tahoma</vt:lpstr>
      <vt:lpstr>Times New Roman</vt:lpstr>
      <vt:lpstr>Wingdings</vt:lpstr>
      <vt:lpstr>Office Theme</vt:lpstr>
      <vt:lpstr>Eric Holmboe, MD</vt:lpstr>
      <vt:lpstr>What Constitutes “Good” Assessment  and Milestones-based Assessment  </vt:lpstr>
      <vt:lpstr>The Assessment “System” </vt:lpstr>
      <vt:lpstr>Process vs .Outcome Approach</vt:lpstr>
      <vt:lpstr>Measurement Tools:  Criteria</vt:lpstr>
      <vt:lpstr>Criteria for “Good” Assessment1</vt:lpstr>
      <vt:lpstr>PowerPoint Presentation</vt:lpstr>
      <vt:lpstr>Milestones and Work-based Assessment</vt:lpstr>
    </vt:vector>
  </TitlesOfParts>
  <Company>ASH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Eric Holmboe, MD</dc:title>
  <dc:creator>Mary Barkley</dc:creator>
  <cp:lastModifiedBy>Mary Barkley</cp:lastModifiedBy>
  <cp:revision>1</cp:revision>
  <dcterms:created xsi:type="dcterms:W3CDTF">2015-01-05T15:42:35Z</dcterms:created>
  <dcterms:modified xsi:type="dcterms:W3CDTF">2015-01-05T15:42:46Z</dcterms:modified>
</cp:coreProperties>
</file>