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27"/>
  </p:notesMasterIdLst>
  <p:sldIdLst>
    <p:sldId id="259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5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13B"/>
    <a:srgbClr val="A1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-800" y="-112"/>
      </p:cViewPr>
      <p:guideLst>
        <p:guide orient="horz" pos="2160"/>
        <p:guide orient="horz" pos="1620"/>
        <p:guide pos="28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slideMaster" Target="slideMasters/slide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88DC7-E9F6-284C-9857-FDA7F02FFFDF}" type="datetimeFigureOut">
              <a:rPr lang="en-US"/>
              <a:pPr/>
              <a:t>12/4/19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Geneva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FAA9E6-400A-E640-A318-E52005842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0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9852"/>
            <a:ext cx="7772400" cy="6689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0" i="0">
                <a:solidFill>
                  <a:srgbClr val="CD113B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003" y="4071907"/>
            <a:ext cx="6400800" cy="8053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42DBC-C000-474C-847A-96A1FE0230FB}" type="datetime1">
              <a:rPr lang="en-US"/>
              <a:pPr/>
              <a:t>12/4/19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09FEC-A01C-EB4F-9AED-98C23E3BD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3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12/4/19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371092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8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A077D-40D2-7645-91D9-F5061C772B13}" type="datetime1">
              <a:rPr lang="en-US"/>
              <a:pPr/>
              <a:t>12/4/19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A7F1F-F248-F943-913A-EBF08A13E9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3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6691"/>
            <a:ext cx="4038600" cy="265319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12AE92-20AD-8D4C-BE5B-92E66A82D5FE}" type="datetime1">
              <a:rPr lang="en-US"/>
              <a:pPr/>
              <a:t>12/4/19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444B3-43E0-CD49-8543-3A769AE78B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4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6692"/>
            <a:ext cx="5486400" cy="35453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520E0-F525-124B-8DCB-FDFCBFF95D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7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4869657"/>
            <a:ext cx="2489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6090422-FAC2-1B47-B696-15B7C4FF0E2E}" type="datetime1">
              <a:rPr lang="en-US" smtClean="0"/>
              <a:pPr/>
              <a:t>12/4/19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69657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0ABAB64-726D-C943-9B15-2E81C6025A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2" r:id="rId3"/>
    <p:sldLayoutId id="2147483759" r:id="rId4"/>
    <p:sldLayoutId id="2147483755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D113B"/>
          </a:solidFill>
          <a:latin typeface="Arial"/>
          <a:ea typeface="Geneva" pitchFamily="37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  <a:cs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800000"/>
          </a:solidFill>
          <a:latin typeface="Times New Roman" pitchFamily="37" charset="0"/>
          <a:ea typeface="Geneva" pitchFamily="3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pitchFamily="37" charset="-128"/>
          <a:cs typeface="Geneva" pitchFamily="3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pitchFamily="3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3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Geneva" pitchFamily="3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Mentoring Millennials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1600" i="1" dirty="0"/>
              <a:t/>
            </a:r>
            <a:br>
              <a:rPr lang="en-US" sz="1600" i="1" dirty="0"/>
            </a:br>
            <a:r>
              <a:rPr lang="en-US" dirty="0" smtClean="0"/>
              <a:t>2019 Training Program Directors’ Workshop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04003" y="3980467"/>
            <a:ext cx="6400800" cy="80532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Amit </a:t>
            </a:r>
            <a:r>
              <a:rPr lang="en-US" dirty="0" err="1" smtClean="0"/>
              <a:t>Soni</a:t>
            </a:r>
            <a:r>
              <a:rPr lang="en-US" dirty="0" smtClean="0"/>
              <a:t>, MD</a:t>
            </a:r>
          </a:p>
          <a:p>
            <a:r>
              <a:rPr lang="en-US" dirty="0" smtClean="0"/>
              <a:t>CHOC Children’s</a:t>
            </a:r>
          </a:p>
          <a:p>
            <a:r>
              <a:rPr lang="en-US" dirty="0" smtClean="0"/>
              <a:t>Orange,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0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1" y="2522918"/>
            <a:ext cx="3076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</a:t>
            </a:r>
            <a:r>
              <a:rPr lang="en-US" sz="2400" dirty="0" err="1" smtClean="0"/>
              <a:t>Siloed</a:t>
            </a:r>
            <a:r>
              <a:rPr lang="en-US" sz="2400" dirty="0" smtClean="0"/>
              <a:t>, Hierarchical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Communication</a:t>
            </a:r>
          </a:p>
          <a:p>
            <a:r>
              <a:rPr lang="en-US" sz="2400" dirty="0" smtClean="0"/>
              <a:t>- Academia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80561" y="2563894"/>
            <a:ext cx="420623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Millennials Favor</a:t>
            </a:r>
          </a:p>
          <a:p>
            <a:r>
              <a:rPr lang="en-US" sz="2400" dirty="0" smtClean="0"/>
              <a:t>- Groupthink</a:t>
            </a:r>
          </a:p>
          <a:p>
            <a:r>
              <a:rPr lang="en-US" sz="2400" dirty="0" smtClean="0"/>
              <a:t>- No Hierarchy</a:t>
            </a:r>
          </a:p>
          <a:p>
            <a:r>
              <a:rPr lang="en-US" sz="2400" dirty="0" smtClean="0"/>
              <a:t>- Access to All Stakeholders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Pyramidal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8" y="902994"/>
            <a:ext cx="2991395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Flat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12" name="Lightning Bolt 11"/>
          <p:cNvSpPr/>
          <p:nvPr/>
        </p:nvSpPr>
        <p:spPr>
          <a:xfrm>
            <a:off x="3592286" y="902994"/>
            <a:ext cx="1358537" cy="1931646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CONFLICT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Pyramidal vs. Flat Infrastructure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2350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7584" y="2522918"/>
            <a:ext cx="633548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800" dirty="0" smtClean="0"/>
              <a:t>GNIROTNEM</a:t>
            </a:r>
            <a:endParaRPr lang="en-US" sz="28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Allowing Millennials to teach and thus lead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EMR, LinkedIn, Twitter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Pyramidal </a:t>
            </a:r>
            <a:r>
              <a:rPr lang="en-US" dirty="0"/>
              <a:t>vs. </a:t>
            </a:r>
            <a:r>
              <a:rPr lang="en-US" dirty="0" smtClean="0"/>
              <a:t>Flat Infrastructure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Pyramidal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10" name="Left Arrow 9"/>
          <p:cNvSpPr/>
          <p:nvPr/>
        </p:nvSpPr>
        <p:spPr>
          <a:xfrm>
            <a:off x="4480558" y="902994"/>
            <a:ext cx="2991395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Flat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2" name="Block Arc 1"/>
          <p:cNvSpPr/>
          <p:nvPr/>
        </p:nvSpPr>
        <p:spPr>
          <a:xfrm>
            <a:off x="3500845" y="902994"/>
            <a:ext cx="1423851" cy="1199703"/>
          </a:xfrm>
          <a:prstGeom prst="blockArc">
            <a:avLst>
              <a:gd name="adj1" fmla="val 10403141"/>
              <a:gd name="adj2" fmla="val 0"/>
              <a:gd name="adj3" fmla="val 25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7838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7584" y="2522918"/>
            <a:ext cx="633548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800" dirty="0" smtClean="0"/>
              <a:t>Patient Safety</a:t>
            </a:r>
            <a:endParaRPr lang="en-US" sz="2800" dirty="0"/>
          </a:p>
          <a:p>
            <a:pPr algn="ctr"/>
            <a:r>
              <a:rPr lang="en-US" sz="2400" dirty="0" smtClean="0"/>
              <a:t>Surgical Time Out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Pyramidal </a:t>
            </a:r>
            <a:r>
              <a:rPr lang="en-US" dirty="0"/>
              <a:t>vs. </a:t>
            </a:r>
            <a:r>
              <a:rPr lang="en-US" dirty="0" smtClean="0"/>
              <a:t>Flat Infrastructure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Pyramidal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10" name="Left Arrow 9"/>
          <p:cNvSpPr/>
          <p:nvPr/>
        </p:nvSpPr>
        <p:spPr>
          <a:xfrm>
            <a:off x="4480558" y="902994"/>
            <a:ext cx="2991395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Flat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2" name="Block Arc 1"/>
          <p:cNvSpPr/>
          <p:nvPr/>
        </p:nvSpPr>
        <p:spPr>
          <a:xfrm>
            <a:off x="3500845" y="902994"/>
            <a:ext cx="1423851" cy="1199703"/>
          </a:xfrm>
          <a:prstGeom prst="blockArc">
            <a:avLst>
              <a:gd name="adj1" fmla="val 10403141"/>
              <a:gd name="adj2" fmla="val 0"/>
              <a:gd name="adj3" fmla="val 25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27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118" y="2522918"/>
            <a:ext cx="333102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Sequential navigation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of systems</a:t>
            </a:r>
            <a:endParaRPr lang="en-US" sz="2400" dirty="0"/>
          </a:p>
          <a:p>
            <a:r>
              <a:rPr lang="en-US" sz="2400" dirty="0" smtClean="0"/>
              <a:t>- Standard metrics</a:t>
            </a:r>
          </a:p>
        </p:txBody>
      </p:sp>
      <p:sp>
        <p:nvSpPr>
          <p:cNvPr id="8" name="Right Arrow 7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Process vs. Purpose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0883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118" y="2522918"/>
            <a:ext cx="333102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Sequential navigation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of systems</a:t>
            </a:r>
            <a:endParaRPr lang="en-US" sz="2400" dirty="0"/>
          </a:p>
          <a:p>
            <a:r>
              <a:rPr lang="en-US" sz="2400" dirty="0" smtClean="0"/>
              <a:t>- Standard metrics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80561" y="2563894"/>
            <a:ext cx="420623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Millennials</a:t>
            </a:r>
          </a:p>
          <a:p>
            <a:r>
              <a:rPr lang="en-US" sz="2400" dirty="0" smtClean="0"/>
              <a:t>- Paramount</a:t>
            </a:r>
          </a:p>
          <a:p>
            <a:r>
              <a:rPr lang="en-US" sz="2400" dirty="0" smtClean="0"/>
              <a:t>- Rapid Dissemination</a:t>
            </a:r>
          </a:p>
          <a:p>
            <a:r>
              <a:rPr lang="en-US" sz="2400" dirty="0" smtClean="0"/>
              <a:t>- Rapid Implementation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Process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8" y="902994"/>
            <a:ext cx="2991395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Purpose</a:t>
            </a:r>
          </a:p>
        </p:txBody>
      </p:sp>
      <p:sp>
        <p:nvSpPr>
          <p:cNvPr id="12" name="Lightning Bolt 11"/>
          <p:cNvSpPr/>
          <p:nvPr/>
        </p:nvSpPr>
        <p:spPr>
          <a:xfrm>
            <a:off x="3592286" y="902994"/>
            <a:ext cx="1358537" cy="1931646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CONFLICT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Process vs. Purpose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9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3590" y="2522918"/>
            <a:ext cx="71173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800" dirty="0" smtClean="0"/>
              <a:t>MENTORSHIP TEAMS</a:t>
            </a:r>
            <a:endParaRPr lang="en-US" sz="2800" dirty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Collaborative mentorship reduces isolation and individual competition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/>
              <a:t>Process vs. Purpose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Process</a:t>
            </a:r>
            <a:endParaRPr lang="en-US" sz="3200" dirty="0" smtClean="0"/>
          </a:p>
        </p:txBody>
      </p:sp>
      <p:sp>
        <p:nvSpPr>
          <p:cNvPr id="10" name="Left Arrow 9"/>
          <p:cNvSpPr/>
          <p:nvPr/>
        </p:nvSpPr>
        <p:spPr>
          <a:xfrm>
            <a:off x="4480558" y="902994"/>
            <a:ext cx="2991395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Purpose</a:t>
            </a:r>
          </a:p>
        </p:txBody>
      </p:sp>
      <p:sp>
        <p:nvSpPr>
          <p:cNvPr id="2" name="Block Arc 1"/>
          <p:cNvSpPr/>
          <p:nvPr/>
        </p:nvSpPr>
        <p:spPr>
          <a:xfrm>
            <a:off x="3500845" y="902994"/>
            <a:ext cx="1423851" cy="1199703"/>
          </a:xfrm>
          <a:prstGeom prst="blockArc">
            <a:avLst>
              <a:gd name="adj1" fmla="val 10403141"/>
              <a:gd name="adj2" fmla="val 0"/>
              <a:gd name="adj3" fmla="val 25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863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235150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200" dirty="0" smtClean="0"/>
              <a:t>Differences must be recognized </a:t>
            </a:r>
            <a:r>
              <a:rPr lang="en-US" sz="3200" dirty="0" smtClean="0"/>
              <a:t>with </a:t>
            </a:r>
          </a:p>
          <a:p>
            <a:pPr marL="0" indent="0" algn="ctr">
              <a:buNone/>
            </a:pPr>
            <a:r>
              <a:rPr lang="en-US" sz="3200" dirty="0" smtClean="0"/>
              <a:t>bi</a:t>
            </a:r>
            <a:r>
              <a:rPr lang="en-US" sz="3200" dirty="0" smtClean="0"/>
              <a:t>-directional accommodation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Generational Diversity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6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“Physicians seek purpose, collaboration, and advancement in their professional lives; millennials are no different than prior generations in this respect.”</a:t>
            </a:r>
          </a:p>
          <a:p>
            <a:pPr algn="ctr"/>
            <a:endParaRPr lang="en-US" sz="3600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143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Mobile Generation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Virtual Mentoring</a:t>
            </a:r>
          </a:p>
          <a:p>
            <a:pPr algn="ctr"/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3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“So often, we give up on a potential mentor/ mentee relationship when it does not fit our preconceived ideas of how interactions should play out.”</a:t>
            </a:r>
          </a:p>
          <a:p>
            <a:pPr algn="ctr"/>
            <a:endParaRPr lang="en-US" sz="2400" dirty="0" smtClean="0"/>
          </a:p>
          <a:p>
            <a:pPr algn="r"/>
            <a:r>
              <a:rPr lang="en-US" sz="3600" dirty="0" smtClean="0"/>
              <a:t>- </a:t>
            </a:r>
            <a:r>
              <a:rPr lang="en-US" sz="2800" dirty="0" smtClean="0"/>
              <a:t>Jennifer </a:t>
            </a:r>
            <a:r>
              <a:rPr lang="en-US" sz="2800" dirty="0" err="1" smtClean="0"/>
              <a:t>Waljee</a:t>
            </a:r>
            <a:r>
              <a:rPr lang="en-US" sz="2800" dirty="0" smtClean="0"/>
              <a:t>, MD</a:t>
            </a:r>
          </a:p>
          <a:p>
            <a:pPr algn="ctr"/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54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6691"/>
            <a:ext cx="8229600" cy="2351509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3200" dirty="0" smtClean="0"/>
              <a:t>Millennials are viewed as substantially different from their predecessors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Generational Diversity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506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829" y="956903"/>
            <a:ext cx="7916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REVOLUTION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5583" y="1426773"/>
            <a:ext cx="7916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92D050"/>
                </a:solidFill>
              </a:rPr>
              <a:t> EVOLUTION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7982" y="1928060"/>
            <a:ext cx="7916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92D050"/>
                </a:solidFill>
              </a:rPr>
              <a:t>OF A GLOBAL ECOSYSTEM OF INTERACTION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0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3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5285" y="2522918"/>
            <a:ext cx="297397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sz="2800" dirty="0" smtClean="0"/>
              <a:t>Apprenticeship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Hierarchy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Change is Slow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80561" y="2483730"/>
            <a:ext cx="42062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sz="2800" dirty="0" smtClean="0"/>
              <a:t>Information Technology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Social Networking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Rapid Change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1286691" y="902994"/>
            <a:ext cx="2612571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Traditional</a:t>
            </a:r>
          </a:p>
          <a:p>
            <a:pPr algn="ctr"/>
            <a:r>
              <a:rPr lang="en-US" sz="3200" dirty="0" smtClean="0"/>
              <a:t>Medicine</a:t>
            </a:r>
            <a:endParaRPr lang="en-US" sz="3200" dirty="0"/>
          </a:p>
        </p:txBody>
      </p:sp>
      <p:sp>
        <p:nvSpPr>
          <p:cNvPr id="11" name="Left Arrow 10"/>
          <p:cNvSpPr/>
          <p:nvPr/>
        </p:nvSpPr>
        <p:spPr>
          <a:xfrm>
            <a:off x="4480559" y="902994"/>
            <a:ext cx="2749731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Millennials</a:t>
            </a:r>
            <a:endParaRPr lang="en-US" sz="3200" dirty="0"/>
          </a:p>
        </p:txBody>
      </p:sp>
      <p:sp>
        <p:nvSpPr>
          <p:cNvPr id="12" name="Lightning Bolt 11"/>
          <p:cNvSpPr/>
          <p:nvPr/>
        </p:nvSpPr>
        <p:spPr>
          <a:xfrm>
            <a:off x="3592286" y="902994"/>
            <a:ext cx="1358537" cy="1931646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CONFLICT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419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017" y="2522918"/>
            <a:ext cx="327224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sz="2800" dirty="0" smtClean="0"/>
              <a:t>Entitled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Impatient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Overly Socialized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80561" y="2522918"/>
            <a:ext cx="42062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sz="2800" dirty="0" smtClean="0"/>
              <a:t>Deeply Empowered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Innovative</a:t>
            </a:r>
          </a:p>
          <a:p>
            <a:pPr marL="285750" indent="-285750">
              <a:buFontTx/>
              <a:buChar char="-"/>
            </a:pPr>
            <a:r>
              <a:rPr lang="en-US" sz="2800" dirty="0" smtClean="0"/>
              <a:t>Collaborative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1286691" y="902994"/>
            <a:ext cx="2612571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Labeled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9" y="902994"/>
            <a:ext cx="2749731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Viewed</a:t>
            </a:r>
            <a:endParaRPr lang="en-US" sz="3200" dirty="0"/>
          </a:p>
        </p:txBody>
      </p:sp>
      <p:sp>
        <p:nvSpPr>
          <p:cNvPr id="12" name="Lightning Bolt 11"/>
          <p:cNvSpPr/>
          <p:nvPr/>
        </p:nvSpPr>
        <p:spPr>
          <a:xfrm>
            <a:off x="3592286" y="902994"/>
            <a:ext cx="1358537" cy="1931646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CONFLICT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Millennial Perceptions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2323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1" y="2522918"/>
            <a:ext cx="3076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Schedules are vital </a:t>
            </a:r>
          </a:p>
          <a:p>
            <a:r>
              <a:rPr lang="en-US" sz="2400" dirty="0" smtClean="0"/>
              <a:t>   for their many roles</a:t>
            </a:r>
          </a:p>
          <a:p>
            <a:r>
              <a:rPr lang="en-US" sz="2400" dirty="0" smtClean="0"/>
              <a:t>- Less flexibility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1188721" y="902994"/>
            <a:ext cx="2710542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Scheduled</a:t>
            </a:r>
          </a:p>
          <a:p>
            <a:pPr algn="ctr"/>
            <a:r>
              <a:rPr lang="en-US" sz="3200" dirty="0" smtClean="0"/>
              <a:t>Engagement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Scheduled Engagement vs. As Needed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268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1" y="2522918"/>
            <a:ext cx="3076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Schedules are vital </a:t>
            </a:r>
          </a:p>
          <a:p>
            <a:r>
              <a:rPr lang="en-US" sz="2400" dirty="0" smtClean="0"/>
              <a:t>   for their many roles</a:t>
            </a:r>
          </a:p>
          <a:p>
            <a:r>
              <a:rPr lang="en-US" sz="2400" dirty="0" smtClean="0"/>
              <a:t>- Less flexibility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480561" y="2563894"/>
            <a:ext cx="420623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Millennials Expect</a:t>
            </a:r>
          </a:p>
          <a:p>
            <a:r>
              <a:rPr lang="en-US" sz="2400" dirty="0" smtClean="0"/>
              <a:t>- Accessibility</a:t>
            </a:r>
          </a:p>
          <a:p>
            <a:r>
              <a:rPr lang="en-US" sz="2400" dirty="0" smtClean="0"/>
              <a:t>- Fast responses</a:t>
            </a:r>
          </a:p>
          <a:p>
            <a:r>
              <a:rPr lang="en-US" sz="2400" dirty="0" smtClean="0"/>
              <a:t>- Frequent short meetings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>
            <a:off x="1188721" y="902994"/>
            <a:ext cx="2710542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Scheduled</a:t>
            </a:r>
          </a:p>
          <a:p>
            <a:pPr algn="ctr"/>
            <a:r>
              <a:rPr lang="en-US" sz="3200" dirty="0" smtClean="0"/>
              <a:t>Engagement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9" y="902994"/>
            <a:ext cx="2847704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As</a:t>
            </a:r>
          </a:p>
          <a:p>
            <a:pPr algn="ctr"/>
            <a:r>
              <a:rPr lang="en-US" sz="3200" dirty="0" smtClean="0"/>
              <a:t>Needed</a:t>
            </a:r>
          </a:p>
        </p:txBody>
      </p:sp>
      <p:sp>
        <p:nvSpPr>
          <p:cNvPr id="12" name="Lightning Bolt 11"/>
          <p:cNvSpPr/>
          <p:nvPr/>
        </p:nvSpPr>
        <p:spPr>
          <a:xfrm>
            <a:off x="3592286" y="902994"/>
            <a:ext cx="1358537" cy="1931646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CONFLICT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Scheduled Engagement vs. As Needed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3764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760" y="2522918"/>
            <a:ext cx="832104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sz="2800" dirty="0" err="1" smtClean="0"/>
              <a:t>microMENTORING</a:t>
            </a:r>
            <a:endParaRPr lang="en-US" sz="2800" dirty="0"/>
          </a:p>
          <a:p>
            <a:pPr marL="342900" indent="-342900" algn="ctr">
              <a:buFontTx/>
              <a:buChar char="-"/>
            </a:pPr>
            <a:r>
              <a:rPr lang="en-US" sz="2400" dirty="0" smtClean="0"/>
              <a:t>Coaching for specific &amp; defined needs in short time frame</a:t>
            </a:r>
          </a:p>
          <a:p>
            <a:pPr marL="342900" indent="-342900">
              <a:buFontTx/>
              <a:buChar char="-"/>
            </a:pPr>
            <a:r>
              <a:rPr lang="en-US" sz="2400" dirty="0" smtClean="0"/>
              <a:t>Cognitive diversity in mentorship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188721" y="902994"/>
            <a:ext cx="2710542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Scheduled</a:t>
            </a:r>
          </a:p>
          <a:p>
            <a:pPr algn="ctr"/>
            <a:r>
              <a:rPr lang="en-US" sz="3200" dirty="0" smtClean="0"/>
              <a:t>Engagement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9" y="902994"/>
            <a:ext cx="2847704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As</a:t>
            </a:r>
          </a:p>
          <a:p>
            <a:pPr algn="ctr"/>
            <a:r>
              <a:rPr lang="en-US" sz="3200" dirty="0" smtClean="0"/>
              <a:t>Needed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Scheduled Engagement vs. As Needed</a:t>
            </a:r>
            <a:endParaRPr lang="en-US" dirty="0"/>
          </a:p>
        </p:txBody>
      </p:sp>
      <p:sp>
        <p:nvSpPr>
          <p:cNvPr id="2" name="Block Arc 1"/>
          <p:cNvSpPr/>
          <p:nvPr/>
        </p:nvSpPr>
        <p:spPr>
          <a:xfrm>
            <a:off x="3500845" y="902994"/>
            <a:ext cx="1423851" cy="1199703"/>
          </a:xfrm>
          <a:prstGeom prst="blockArc">
            <a:avLst>
              <a:gd name="adj1" fmla="val 10403141"/>
              <a:gd name="adj2" fmla="val 0"/>
              <a:gd name="adj3" fmla="val 25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5821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Arrow 7"/>
          <p:cNvSpPr/>
          <p:nvPr/>
        </p:nvSpPr>
        <p:spPr>
          <a:xfrm>
            <a:off x="1188721" y="902994"/>
            <a:ext cx="2710542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Scheduled</a:t>
            </a:r>
          </a:p>
          <a:p>
            <a:pPr algn="ctr"/>
            <a:r>
              <a:rPr lang="en-US" sz="3200" dirty="0" smtClean="0"/>
              <a:t>Engagement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480559" y="902994"/>
            <a:ext cx="2847704" cy="1787955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As</a:t>
            </a:r>
          </a:p>
          <a:p>
            <a:pPr algn="ctr"/>
            <a:r>
              <a:rPr lang="en-US" sz="3200" dirty="0" smtClean="0"/>
              <a:t>Needed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err="1" smtClean="0"/>
              <a:t>microMENTORING</a:t>
            </a:r>
            <a:endParaRPr lang="en-US" dirty="0"/>
          </a:p>
        </p:txBody>
      </p:sp>
      <p:sp>
        <p:nvSpPr>
          <p:cNvPr id="2" name="Block Arc 1"/>
          <p:cNvSpPr/>
          <p:nvPr/>
        </p:nvSpPr>
        <p:spPr>
          <a:xfrm>
            <a:off x="3500845" y="902994"/>
            <a:ext cx="1423851" cy="1199703"/>
          </a:xfrm>
          <a:prstGeom prst="blockArc">
            <a:avLst>
              <a:gd name="adj1" fmla="val 10403141"/>
              <a:gd name="adj2" fmla="val 0"/>
              <a:gd name="adj3" fmla="val 250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ctagon 5"/>
          <p:cNvSpPr/>
          <p:nvPr/>
        </p:nvSpPr>
        <p:spPr>
          <a:xfrm>
            <a:off x="1188721" y="2510859"/>
            <a:ext cx="1899138" cy="1858945"/>
          </a:xfrm>
          <a:prstGeom prst="octagon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2758" y="3155851"/>
            <a:ext cx="2117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FREQUENT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INTERRUPTIONS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>
            <a:off x="3598062" y="3155851"/>
            <a:ext cx="1229415" cy="568960"/>
          </a:xfrm>
          <a:prstGeom prst="notch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/>
          <p:cNvSpPr/>
          <p:nvPr/>
        </p:nvSpPr>
        <p:spPr>
          <a:xfrm>
            <a:off x="5456255" y="2510859"/>
            <a:ext cx="1902656" cy="1858945"/>
          </a:xfrm>
          <a:prstGeom prst="fram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MENTORING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SESSIONS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94133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7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1" y="2522918"/>
            <a:ext cx="3076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dirty="0" smtClean="0"/>
              <a:t>Senior Mentors</a:t>
            </a:r>
          </a:p>
          <a:p>
            <a:r>
              <a:rPr lang="en-US" sz="2400" dirty="0" smtClean="0"/>
              <a:t>- </a:t>
            </a:r>
            <a:r>
              <a:rPr lang="en-US" sz="2400" dirty="0" err="1" smtClean="0"/>
              <a:t>Siloed</a:t>
            </a:r>
            <a:r>
              <a:rPr lang="en-US" sz="2400" dirty="0" smtClean="0"/>
              <a:t>, Hierarchical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Communication</a:t>
            </a:r>
          </a:p>
          <a:p>
            <a:r>
              <a:rPr lang="en-US" sz="2400" dirty="0" smtClean="0"/>
              <a:t>- Academia</a:t>
            </a:r>
          </a:p>
        </p:txBody>
      </p:sp>
      <p:sp>
        <p:nvSpPr>
          <p:cNvPr id="8" name="Right Arrow 7"/>
          <p:cNvSpPr/>
          <p:nvPr/>
        </p:nvSpPr>
        <p:spPr>
          <a:xfrm>
            <a:off x="953589" y="902994"/>
            <a:ext cx="2945674" cy="173570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Pyramidal</a:t>
            </a:r>
          </a:p>
          <a:p>
            <a:pPr algn="ctr"/>
            <a:r>
              <a:rPr lang="en-US" sz="3200" dirty="0" smtClean="0"/>
              <a:t>Infrastructure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67840"/>
            <a:ext cx="8229600" cy="535154"/>
          </a:xfrm>
        </p:spPr>
        <p:txBody>
          <a:bodyPr/>
          <a:lstStyle/>
          <a:p>
            <a:pPr algn="ctr"/>
            <a:r>
              <a:rPr lang="en-US" dirty="0" smtClean="0"/>
              <a:t>Pyramidal vs. Flat Infrastructure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282" y="4496331"/>
            <a:ext cx="2174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Waljee</a:t>
            </a:r>
            <a:r>
              <a:rPr lang="en-US" sz="1400" dirty="0" smtClean="0"/>
              <a:t> et al. JAMA 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421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175e93ab-ccf1-4204-8194-2c1fe52dadc8">2016</Year>
    <Doc_x0020_Status xmlns="175e93ab-ccf1-4204-8194-2c1fe52dadc8">Final</Doc_x0020_Status>
    <Employee_x0020_Classification xmlns="175e93ab-ccf1-4204-8194-2c1fe52dadc8">General</Employee_x0020_Classification>
    <Department xmlns="e797c43c-4533-4a8a-a14e-7a5c3089751b">Communications</Department>
    <Category xmlns="e797c43c-4533-4a8a-a14e-7a5c3089751b">None</Category>
    <Doc_x0020_Type xmlns="175e93ab-ccf1-4204-8194-2c1fe52dadc8">Template</Doc_x0020_Typ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B21D6DD0D93E9C459B11A07652B67F610200EDDA7A28F8672E4DA83C665705FDB6A0" ma:contentTypeVersion="15" ma:contentTypeDescription="" ma:contentTypeScope="" ma:versionID="130499f50678ca57bb692ef7bec6c2fc">
  <xsd:schema xmlns:xsd="http://www.w3.org/2001/XMLSchema" xmlns:xs="http://www.w3.org/2001/XMLSchema" xmlns:p="http://schemas.microsoft.com/office/2006/metadata/properties" xmlns:ns2="175e93ab-ccf1-4204-8194-2c1fe52dadc8" xmlns:ns3="e797c43c-4533-4a8a-a14e-7a5c3089751b" targetNamespace="http://schemas.microsoft.com/office/2006/metadata/properties" ma:root="true" ma:fieldsID="4afacc8870d7a335e135ea9db08e9767" ns2:_="" ns3:_="">
    <xsd:import namespace="175e93ab-ccf1-4204-8194-2c1fe52dadc8"/>
    <xsd:import namespace="e797c43c-4533-4a8a-a14e-7a5c3089751b"/>
    <xsd:element name="properties">
      <xsd:complexType>
        <xsd:sequence>
          <xsd:element name="documentManagement">
            <xsd:complexType>
              <xsd:all>
                <xsd:element ref="ns2:Doc_x0020_Status" minOccurs="0"/>
                <xsd:element ref="ns2:Doc_x0020_Type"/>
                <xsd:element ref="ns2:Employee_x0020_Classification" minOccurs="0"/>
                <xsd:element ref="ns2:Year" minOccurs="0"/>
                <xsd:element ref="ns3:Category" minOccurs="0"/>
                <xsd:element ref="ns3:Depart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e93ab-ccf1-4204-8194-2c1fe52dadc8" elementFormDefault="qualified">
    <xsd:import namespace="http://schemas.microsoft.com/office/2006/documentManagement/types"/>
    <xsd:import namespace="http://schemas.microsoft.com/office/infopath/2007/PartnerControls"/>
    <xsd:element name="Doc_x0020_Status" ma:index="8" nillable="true" ma:displayName="Doc Status" ma:default="Final" ma:format="Dropdown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Doc_x0020_Type" ma:index="9" ma:displayName="Doc Type" ma:format="Dropdown" ma:internalName="Doc_x0020_Type" ma:readOnly="false">
      <xsd:simpleType>
        <xsd:restriction base="dms:Choice">
          <xsd:enumeration value="Advertisement"/>
          <xsd:enumeration value="Agenda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  <xsd:enumeration value="Training Docs"/>
        </xsd:restriction>
      </xsd:simpleType>
    </xsd:element>
    <xsd:element name="Employee_x0020_Classification" ma:index="10" nillable="true" ma:displayName="Employee Classification" ma:format="Dropdown" ma:internalName="Employee_x0020_Classification">
      <xsd:simpleType>
        <xsd:restriction base="dms:Choice">
          <xsd:enumeration value="Benefits"/>
          <xsd:enumeration value="Financial"/>
          <xsd:enumeration value="General"/>
          <xsd:enumeration value="HR"/>
          <xsd:enumeration value="Meetings"/>
          <xsd:enumeration value="Payroll"/>
          <xsd:enumeration value="TIMSS"/>
        </xsd:restriction>
      </xsd:simpleType>
    </xsd:element>
    <xsd:element name="Year" ma:index="11" nillable="true" ma:displayName="Year" ma:format="Dropdown" ma:internalName="Year" ma:readOnly="false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7c43c-4533-4a8a-a14e-7a5c3089751b" elementFormDefault="qualified">
    <xsd:import namespace="http://schemas.microsoft.com/office/2006/documentManagement/types"/>
    <xsd:import namespace="http://schemas.microsoft.com/office/infopath/2007/PartnerControls"/>
    <xsd:element name="Category" ma:index="12" nillable="true" ma:displayName="Category" ma:default="None" ma:description="Category" ma:format="Dropdown" ma:internalName="Category">
      <xsd:simpleType>
        <xsd:restriction base="dms:Choice">
          <xsd:enumeration value="None"/>
          <xsd:enumeration value="AFS"/>
          <xsd:enumeration value="Compensation/Payroll"/>
          <xsd:enumeration value="Dental Insurance"/>
          <xsd:enumeration value="Disability"/>
          <xsd:enumeration value="Employee Assistance (EAP)"/>
          <xsd:enumeration value="Employee Handbook"/>
          <xsd:enumeration value="Telecommuting"/>
          <xsd:enumeration value="Staffing/Recruitment"/>
          <xsd:enumeration value="Flexible Spending Account (FSA)"/>
          <xsd:enumeration value="FMLA"/>
          <xsd:enumeration value="Job Descriptions"/>
          <xsd:enumeration value="Legal Resources"/>
          <xsd:enumeration value="Life"/>
          <xsd:enumeration value="Medical"/>
          <xsd:enumeration value="Medical Plan Summaries"/>
          <xsd:enumeration value="PPO"/>
          <xsd:enumeration value="Prescriptions"/>
          <xsd:enumeration value="Health Advocate"/>
          <xsd:enumeration value="Kaiser"/>
          <xsd:enumeration value="Emergency Travel Assistance"/>
          <xsd:enumeration value="Performance Management and ReviewSNAP"/>
          <xsd:enumeration value="Professional Development"/>
          <xsd:enumeration value="Retirement"/>
          <xsd:enumeration value="AFS Financial Education"/>
          <xsd:enumeration value="Retirement Plan Information"/>
          <xsd:enumeration value="Transportation"/>
          <xsd:enumeration value="Vision"/>
          <xsd:enumeration value="Wellness"/>
          <xsd:enumeration value="Wellness Presentations"/>
          <xsd:enumeration value="Wellness Coaching"/>
          <xsd:enumeration value="Ask IWP"/>
          <xsd:enumeration value="Wellness Reimbursement"/>
          <xsd:enumeration value="General Benefits"/>
          <xsd:enumeration value="Student Loan Benefit"/>
          <xsd:enumeration value="Identity Protection"/>
        </xsd:restriction>
      </xsd:simpleType>
    </xsd:element>
    <xsd:element name="Department" ma:index="13" nillable="true" ma:displayName="Department" ma:default="Communications" ma:description="ASH Departments" ma:format="Dropdown" ma:internalName="Department">
      <xsd:simpleType>
        <xsd:restriction base="dms:Choice">
          <xsd:enumeration value="Communications"/>
          <xsd:enumeration value="Development"/>
          <xsd:enumeration value="Education"/>
          <xsd:enumeration value="Executive Office"/>
          <xsd:enumeration value="Finance"/>
          <xsd:enumeration value="Government Relations and Practice"/>
          <xsd:enumeration value="Office of the DED"/>
          <xsd:enumeration value="Publishing"/>
          <xsd:enumeration value="Train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CD53A5FE-0CFB-4783-95F1-C2557943C20C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70B7EA5-3A0D-4427-B3A8-72663A9808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C530F2-9F99-4AAF-864C-1D493DDA5D25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75e93ab-ccf1-4204-8194-2c1fe52dadc8"/>
    <ds:schemaRef ds:uri="e797c43c-4533-4a8a-a14e-7a5c3089751b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8517A3E-26F6-4C7D-92CB-36DE43C4B8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5e93ab-ccf1-4204-8194-2c1fe52dadc8"/>
    <ds:schemaRef ds:uri="e797c43c-4533-4a8a-a14e-7a5c308975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367A7905-145D-44D4-B8E6-09F5B7A103F0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453</Words>
  <Application>Microsoft Macintosh PowerPoint</Application>
  <PresentationFormat>On-screen Show (16:9)</PresentationFormat>
  <Paragraphs>171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Mentoring Millennials  2019 Training Program Directors’ Workshop</vt:lpstr>
      <vt:lpstr>PowerPoint Presentation</vt:lpstr>
      <vt:lpstr>PowerPoint Presentation</vt:lpstr>
      <vt:lpstr>Millennial Perceptions</vt:lpstr>
      <vt:lpstr>Scheduled Engagement vs. As Needed</vt:lpstr>
      <vt:lpstr>Scheduled Engagement vs. As Needed</vt:lpstr>
      <vt:lpstr>Scheduled Engagement vs. As Needed</vt:lpstr>
      <vt:lpstr>microMENTORING</vt:lpstr>
      <vt:lpstr>Pyramidal vs. Flat Infrastructure</vt:lpstr>
      <vt:lpstr>Pyramidal vs. Flat Infrastructure</vt:lpstr>
      <vt:lpstr>Pyramidal vs. Flat Infrastructure</vt:lpstr>
      <vt:lpstr>Pyramidal vs. Flat Infrastructure</vt:lpstr>
      <vt:lpstr>Process vs. Purpose</vt:lpstr>
      <vt:lpstr>Process vs. Purpose</vt:lpstr>
      <vt:lpstr>Process vs. Purpose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house of hayes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ASH PowerPoint Template 2016 16-9ratio DARKER (11.14.16).pptx</dc:title>
  <dc:creator>Page Hayes</dc:creator>
  <cp:lastModifiedBy>a</cp:lastModifiedBy>
  <cp:revision>82</cp:revision>
  <dcterms:created xsi:type="dcterms:W3CDTF">2010-04-01T20:51:44Z</dcterms:created>
  <dcterms:modified xsi:type="dcterms:W3CDTF">2019-12-04T17:13:40Z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usines Svs Classification">
    <vt:lpwstr>General</vt:lpwstr>
  </property>
  <property fmtid="{D5CDD505-2E9C-101B-9397-08002B2CF9AE}" pid="3" name="ContentType">
    <vt:lpwstr>Document</vt:lpwstr>
  </property>
  <property fmtid="{D5CDD505-2E9C-101B-9397-08002B2CF9AE}" pid="4" name="Doc Type">
    <vt:lpwstr>Template</vt:lpwstr>
  </property>
  <property fmtid="{D5CDD505-2E9C-101B-9397-08002B2CF9AE}" pid="5" name="Employee Classification">
    <vt:lpwstr>General</vt:lpwstr>
  </property>
  <property fmtid="{D5CDD505-2E9C-101B-9397-08002B2CF9AE}" pid="6" name="Year">
    <vt:lpwstr>2010</vt:lpwstr>
  </property>
  <property fmtid="{D5CDD505-2E9C-101B-9397-08002B2CF9AE}" pid="7" name="Category">
    <vt:lpwstr>None</vt:lpwstr>
  </property>
  <property fmtid="{D5CDD505-2E9C-101B-9397-08002B2CF9AE}" pid="8" name="Doc Status">
    <vt:lpwstr>Final</vt:lpwstr>
  </property>
  <property fmtid="{D5CDD505-2E9C-101B-9397-08002B2CF9AE}" pid="9" name="Department">
    <vt:lpwstr>Communications</vt:lpwstr>
  </property>
  <property fmtid="{D5CDD505-2E9C-101B-9397-08002B2CF9AE}" pid="10" name="ContentTypeId">
    <vt:lpwstr>0x010100B21D6DD0D93E9C459B11A07652B67F610200EDDA7A28F8672E4DA83C665705FDB6A0</vt:lpwstr>
  </property>
</Properties>
</file>