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256" r:id="rId2"/>
    <p:sldId id="383" r:id="rId3"/>
    <p:sldId id="348" r:id="rId4"/>
    <p:sldId id="375" r:id="rId5"/>
    <p:sldId id="316" r:id="rId6"/>
    <p:sldId id="387" r:id="rId7"/>
    <p:sldId id="384" r:id="rId8"/>
    <p:sldId id="385" r:id="rId9"/>
    <p:sldId id="317" r:id="rId10"/>
    <p:sldId id="318" r:id="rId11"/>
    <p:sldId id="319" r:id="rId12"/>
    <p:sldId id="320" r:id="rId13"/>
    <p:sldId id="315" r:id="rId14"/>
    <p:sldId id="376" r:id="rId15"/>
    <p:sldId id="344" r:id="rId16"/>
    <p:sldId id="302" r:id="rId17"/>
    <p:sldId id="321" r:id="rId18"/>
    <p:sldId id="329" r:id="rId19"/>
    <p:sldId id="330" r:id="rId20"/>
    <p:sldId id="339" r:id="rId21"/>
    <p:sldId id="345" r:id="rId22"/>
    <p:sldId id="331" r:id="rId23"/>
    <p:sldId id="342" r:id="rId24"/>
    <p:sldId id="341" r:id="rId25"/>
    <p:sldId id="346" r:id="rId26"/>
    <p:sldId id="332" r:id="rId27"/>
    <p:sldId id="343" r:id="rId28"/>
    <p:sldId id="377" r:id="rId29"/>
    <p:sldId id="327" r:id="rId30"/>
    <p:sldId id="388" r:id="rId31"/>
    <p:sldId id="322" r:id="rId32"/>
    <p:sldId id="347" r:id="rId33"/>
    <p:sldId id="378" r:id="rId34"/>
    <p:sldId id="349" r:id="rId35"/>
    <p:sldId id="350" r:id="rId36"/>
    <p:sldId id="353" r:id="rId37"/>
    <p:sldId id="360" r:id="rId38"/>
    <p:sldId id="355" r:id="rId39"/>
    <p:sldId id="361" r:id="rId40"/>
    <p:sldId id="363" r:id="rId41"/>
    <p:sldId id="358" r:id="rId42"/>
    <p:sldId id="352" r:id="rId43"/>
    <p:sldId id="367" r:id="rId44"/>
    <p:sldId id="368" r:id="rId45"/>
    <p:sldId id="369" r:id="rId46"/>
    <p:sldId id="371" r:id="rId47"/>
    <p:sldId id="372" r:id="rId48"/>
    <p:sldId id="373" r:id="rId49"/>
    <p:sldId id="382" r:id="rId50"/>
    <p:sldId id="374" r:id="rId51"/>
    <p:sldId id="381" r:id="rId52"/>
    <p:sldId id="379" r:id="rId53"/>
    <p:sldId id="380" r:id="rId54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3" autoAdjust="0"/>
    <p:restoredTop sz="88669" autoAdjust="0"/>
  </p:normalViewPr>
  <p:slideViewPr>
    <p:cSldViewPr>
      <p:cViewPr varScale="1">
        <p:scale>
          <a:sx n="96" d="100"/>
          <a:sy n="96" d="100"/>
        </p:scale>
        <p:origin x="4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14B1D4-DBDC-6044-997C-3026D5790825}" type="doc">
      <dgm:prSet loTypeId="urn:microsoft.com/office/officeart/2005/8/layout/hProcess9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1CC3972-9B52-1C4A-A7EA-3CE5EAA83D48}">
      <dgm:prSet phldrT="[Text]"/>
      <dgm:spPr/>
      <dgm:t>
        <a:bodyPr/>
        <a:lstStyle/>
        <a:p>
          <a:r>
            <a:rPr lang="en-US" dirty="0" smtClean="0"/>
            <a:t>Struggling Learner</a:t>
          </a:r>
        </a:p>
      </dgm:t>
    </dgm:pt>
    <dgm:pt modelId="{F6655137-53B3-B640-BACB-29220E7F50C1}" type="parTrans" cxnId="{B9E92D7C-8C90-EC40-954A-BFDF68B3958D}">
      <dgm:prSet/>
      <dgm:spPr/>
      <dgm:t>
        <a:bodyPr/>
        <a:lstStyle/>
        <a:p>
          <a:endParaRPr lang="en-US"/>
        </a:p>
      </dgm:t>
    </dgm:pt>
    <dgm:pt modelId="{04C137F7-136D-7140-B917-1670A27FD7E4}" type="sibTrans" cxnId="{B9E92D7C-8C90-EC40-954A-BFDF68B3958D}">
      <dgm:prSet/>
      <dgm:spPr/>
      <dgm:t>
        <a:bodyPr/>
        <a:lstStyle/>
        <a:p>
          <a:endParaRPr lang="en-US"/>
        </a:p>
      </dgm:t>
    </dgm:pt>
    <dgm:pt modelId="{B43E4DF2-08B8-374C-AA8B-EADAC681FDD9}">
      <dgm:prSet phldrT="[Text]"/>
      <dgm:spPr/>
      <dgm:t>
        <a:bodyPr/>
        <a:lstStyle/>
        <a:p>
          <a:r>
            <a:rPr lang="en-US" dirty="0" smtClean="0"/>
            <a:t>Clinical Competency Committee</a:t>
          </a:r>
        </a:p>
      </dgm:t>
    </dgm:pt>
    <dgm:pt modelId="{FB0DC566-8F7D-CE4F-B498-0F2EE2017531}" type="parTrans" cxnId="{C6A647F9-0EF0-004A-BEB0-932343379719}">
      <dgm:prSet/>
      <dgm:spPr/>
      <dgm:t>
        <a:bodyPr/>
        <a:lstStyle/>
        <a:p>
          <a:endParaRPr lang="en-US"/>
        </a:p>
      </dgm:t>
    </dgm:pt>
    <dgm:pt modelId="{65AF3E41-0B33-9240-96A7-CC52BC8041A4}" type="sibTrans" cxnId="{C6A647F9-0EF0-004A-BEB0-932343379719}">
      <dgm:prSet/>
      <dgm:spPr/>
      <dgm:t>
        <a:bodyPr/>
        <a:lstStyle/>
        <a:p>
          <a:endParaRPr lang="en-US"/>
        </a:p>
      </dgm:t>
    </dgm:pt>
    <dgm:pt modelId="{D5F73455-3950-EB45-AF5C-DF87A205EE65}">
      <dgm:prSet phldrT="[Text]"/>
      <dgm:spPr/>
      <dgm:t>
        <a:bodyPr/>
        <a:lstStyle/>
        <a:p>
          <a:r>
            <a:rPr lang="en-US" dirty="0" smtClean="0"/>
            <a:t>Assessment</a:t>
          </a:r>
        </a:p>
      </dgm:t>
    </dgm:pt>
    <dgm:pt modelId="{27A99F3C-4B9F-0D42-AE7F-050FEDB601D8}" type="parTrans" cxnId="{E83AB777-1667-B346-8AF2-E7F88B038A48}">
      <dgm:prSet/>
      <dgm:spPr/>
      <dgm:t>
        <a:bodyPr/>
        <a:lstStyle/>
        <a:p>
          <a:endParaRPr lang="en-US"/>
        </a:p>
      </dgm:t>
    </dgm:pt>
    <dgm:pt modelId="{EAB06B9E-F2CB-444D-90E6-FAC91095036F}" type="sibTrans" cxnId="{E83AB777-1667-B346-8AF2-E7F88B038A48}">
      <dgm:prSet/>
      <dgm:spPr/>
      <dgm:t>
        <a:bodyPr/>
        <a:lstStyle/>
        <a:p>
          <a:endParaRPr lang="en-US"/>
        </a:p>
      </dgm:t>
    </dgm:pt>
    <dgm:pt modelId="{35F91F33-2E0D-C446-B490-2EC535FFA199}" type="pres">
      <dgm:prSet presAssocID="{2D14B1D4-DBDC-6044-997C-3026D579082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0DEDFF-241E-B649-A034-7C46B1FCC2AE}" type="pres">
      <dgm:prSet presAssocID="{2D14B1D4-DBDC-6044-997C-3026D5790825}" presName="arrow" presStyleLbl="bgShp" presStyleIdx="0" presStyleCnt="1" custLinFactNeighborX="-27941"/>
      <dgm:spPr/>
    </dgm:pt>
    <dgm:pt modelId="{991316E5-D3E0-614A-A2B7-2DFA0E2D7B96}" type="pres">
      <dgm:prSet presAssocID="{2D14B1D4-DBDC-6044-997C-3026D5790825}" presName="linearProcess" presStyleCnt="0"/>
      <dgm:spPr/>
    </dgm:pt>
    <dgm:pt modelId="{5244BF11-4579-4B42-90F1-A8EDC2BAC472}" type="pres">
      <dgm:prSet presAssocID="{81CC3972-9B52-1C4A-A7EA-3CE5EAA83D4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035DD7-25E7-2B41-BD26-74E9C3835180}" type="pres">
      <dgm:prSet presAssocID="{04C137F7-136D-7140-B917-1670A27FD7E4}" presName="sibTrans" presStyleCnt="0"/>
      <dgm:spPr/>
    </dgm:pt>
    <dgm:pt modelId="{6C150C93-0B37-C44F-8DB4-34F5DF3BF711}" type="pres">
      <dgm:prSet presAssocID="{B43E4DF2-08B8-374C-AA8B-EADAC681FDD9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274A4A-218F-E54C-B55D-38C76123DD40}" type="pres">
      <dgm:prSet presAssocID="{65AF3E41-0B33-9240-96A7-CC52BC8041A4}" presName="sibTrans" presStyleCnt="0"/>
      <dgm:spPr/>
    </dgm:pt>
    <dgm:pt modelId="{FCBA43BA-EC17-B24E-81D4-8437ABB6C99C}" type="pres">
      <dgm:prSet presAssocID="{D5F73455-3950-EB45-AF5C-DF87A205EE6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CE0E76-EF4E-CD4B-B288-F6DC4E8BE8A5}" type="presOf" srcId="{2D14B1D4-DBDC-6044-997C-3026D5790825}" destId="{35F91F33-2E0D-C446-B490-2EC535FFA199}" srcOrd="0" destOrd="0" presId="urn:microsoft.com/office/officeart/2005/8/layout/hProcess9"/>
    <dgm:cxn modelId="{C6A647F9-0EF0-004A-BEB0-932343379719}" srcId="{2D14B1D4-DBDC-6044-997C-3026D5790825}" destId="{B43E4DF2-08B8-374C-AA8B-EADAC681FDD9}" srcOrd="1" destOrd="0" parTransId="{FB0DC566-8F7D-CE4F-B498-0F2EE2017531}" sibTransId="{65AF3E41-0B33-9240-96A7-CC52BC8041A4}"/>
    <dgm:cxn modelId="{B5A897A5-5140-4A42-93E3-206B6EF00A72}" type="presOf" srcId="{B43E4DF2-08B8-374C-AA8B-EADAC681FDD9}" destId="{6C150C93-0B37-C44F-8DB4-34F5DF3BF711}" srcOrd="0" destOrd="0" presId="urn:microsoft.com/office/officeart/2005/8/layout/hProcess9"/>
    <dgm:cxn modelId="{E83AB777-1667-B346-8AF2-E7F88B038A48}" srcId="{2D14B1D4-DBDC-6044-997C-3026D5790825}" destId="{D5F73455-3950-EB45-AF5C-DF87A205EE65}" srcOrd="2" destOrd="0" parTransId="{27A99F3C-4B9F-0D42-AE7F-050FEDB601D8}" sibTransId="{EAB06B9E-F2CB-444D-90E6-FAC91095036F}"/>
    <dgm:cxn modelId="{276FE905-98C8-DC4D-8DA2-B926F627ADD3}" type="presOf" srcId="{D5F73455-3950-EB45-AF5C-DF87A205EE65}" destId="{FCBA43BA-EC17-B24E-81D4-8437ABB6C99C}" srcOrd="0" destOrd="0" presId="urn:microsoft.com/office/officeart/2005/8/layout/hProcess9"/>
    <dgm:cxn modelId="{A7327136-29A6-0D4C-928D-9C7216AE5D9C}" type="presOf" srcId="{81CC3972-9B52-1C4A-A7EA-3CE5EAA83D48}" destId="{5244BF11-4579-4B42-90F1-A8EDC2BAC472}" srcOrd="0" destOrd="0" presId="urn:microsoft.com/office/officeart/2005/8/layout/hProcess9"/>
    <dgm:cxn modelId="{B9E92D7C-8C90-EC40-954A-BFDF68B3958D}" srcId="{2D14B1D4-DBDC-6044-997C-3026D5790825}" destId="{81CC3972-9B52-1C4A-A7EA-3CE5EAA83D48}" srcOrd="0" destOrd="0" parTransId="{F6655137-53B3-B640-BACB-29220E7F50C1}" sibTransId="{04C137F7-136D-7140-B917-1670A27FD7E4}"/>
    <dgm:cxn modelId="{1BDEA350-6806-A542-A25C-5B2296ADF80C}" type="presParOf" srcId="{35F91F33-2E0D-C446-B490-2EC535FFA199}" destId="{950DEDFF-241E-B649-A034-7C46B1FCC2AE}" srcOrd="0" destOrd="0" presId="urn:microsoft.com/office/officeart/2005/8/layout/hProcess9"/>
    <dgm:cxn modelId="{51A27D52-59EF-E54A-914D-93AA3384571E}" type="presParOf" srcId="{35F91F33-2E0D-C446-B490-2EC535FFA199}" destId="{991316E5-D3E0-614A-A2B7-2DFA0E2D7B96}" srcOrd="1" destOrd="0" presId="urn:microsoft.com/office/officeart/2005/8/layout/hProcess9"/>
    <dgm:cxn modelId="{824A0389-7A12-2341-8A58-C153E1F2CA28}" type="presParOf" srcId="{991316E5-D3E0-614A-A2B7-2DFA0E2D7B96}" destId="{5244BF11-4579-4B42-90F1-A8EDC2BAC472}" srcOrd="0" destOrd="0" presId="urn:microsoft.com/office/officeart/2005/8/layout/hProcess9"/>
    <dgm:cxn modelId="{1946ECA3-41B6-A746-B271-2F2DB8827D76}" type="presParOf" srcId="{991316E5-D3E0-614A-A2B7-2DFA0E2D7B96}" destId="{DA035DD7-25E7-2B41-BD26-74E9C3835180}" srcOrd="1" destOrd="0" presId="urn:microsoft.com/office/officeart/2005/8/layout/hProcess9"/>
    <dgm:cxn modelId="{101DB74C-A559-0946-BF66-AE31F7953608}" type="presParOf" srcId="{991316E5-D3E0-614A-A2B7-2DFA0E2D7B96}" destId="{6C150C93-0B37-C44F-8DB4-34F5DF3BF711}" srcOrd="2" destOrd="0" presId="urn:microsoft.com/office/officeart/2005/8/layout/hProcess9"/>
    <dgm:cxn modelId="{FEB6DE4C-2B69-ED45-8DAE-AAC09D17C2E4}" type="presParOf" srcId="{991316E5-D3E0-614A-A2B7-2DFA0E2D7B96}" destId="{90274A4A-218F-E54C-B55D-38C76123DD40}" srcOrd="3" destOrd="0" presId="urn:microsoft.com/office/officeart/2005/8/layout/hProcess9"/>
    <dgm:cxn modelId="{B5FD074A-848B-7F44-BB9E-B390DA1D118D}" type="presParOf" srcId="{991316E5-D3E0-614A-A2B7-2DFA0E2D7B96}" destId="{FCBA43BA-EC17-B24E-81D4-8437ABB6C99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14B1D4-DBDC-6044-997C-3026D5790825}" type="doc">
      <dgm:prSet loTypeId="urn:microsoft.com/office/officeart/2005/8/layout/hProcess9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43E4DF2-08B8-374C-AA8B-EADAC681FDD9}">
      <dgm:prSet phldrT="[Text]"/>
      <dgm:spPr/>
      <dgm:t>
        <a:bodyPr/>
        <a:lstStyle/>
        <a:p>
          <a:r>
            <a:rPr lang="en-US" dirty="0" smtClean="0"/>
            <a:t>Rule out exacerbating factors</a:t>
          </a:r>
        </a:p>
      </dgm:t>
    </dgm:pt>
    <dgm:pt modelId="{FB0DC566-8F7D-CE4F-B498-0F2EE2017531}" type="parTrans" cxnId="{C6A647F9-0EF0-004A-BEB0-932343379719}">
      <dgm:prSet/>
      <dgm:spPr/>
      <dgm:t>
        <a:bodyPr/>
        <a:lstStyle/>
        <a:p>
          <a:endParaRPr lang="en-US"/>
        </a:p>
      </dgm:t>
    </dgm:pt>
    <dgm:pt modelId="{65AF3E41-0B33-9240-96A7-CC52BC8041A4}" type="sibTrans" cxnId="{C6A647F9-0EF0-004A-BEB0-932343379719}">
      <dgm:prSet/>
      <dgm:spPr/>
      <dgm:t>
        <a:bodyPr/>
        <a:lstStyle/>
        <a:p>
          <a:endParaRPr lang="en-US"/>
        </a:p>
      </dgm:t>
    </dgm:pt>
    <dgm:pt modelId="{D5F73455-3950-EB45-AF5C-DF87A205EE65}">
      <dgm:prSet phldrT="[Text]"/>
      <dgm:spPr/>
      <dgm:t>
        <a:bodyPr/>
        <a:lstStyle/>
        <a:p>
          <a:r>
            <a:rPr lang="en-US" dirty="0" smtClean="0"/>
            <a:t>Identification of Clinical Deficiency</a:t>
          </a:r>
        </a:p>
      </dgm:t>
    </dgm:pt>
    <dgm:pt modelId="{27A99F3C-4B9F-0D42-AE7F-050FEDB601D8}" type="parTrans" cxnId="{E83AB777-1667-B346-8AF2-E7F88B038A48}">
      <dgm:prSet/>
      <dgm:spPr/>
      <dgm:t>
        <a:bodyPr/>
        <a:lstStyle/>
        <a:p>
          <a:endParaRPr lang="en-US"/>
        </a:p>
      </dgm:t>
    </dgm:pt>
    <dgm:pt modelId="{EAB06B9E-F2CB-444D-90E6-FAC91095036F}" type="sibTrans" cxnId="{E83AB777-1667-B346-8AF2-E7F88B038A48}">
      <dgm:prSet/>
      <dgm:spPr/>
      <dgm:t>
        <a:bodyPr/>
        <a:lstStyle/>
        <a:p>
          <a:endParaRPr lang="en-US"/>
        </a:p>
      </dgm:t>
    </dgm:pt>
    <dgm:pt modelId="{81CC3972-9B52-1C4A-A7EA-3CE5EAA83D48}">
      <dgm:prSet phldrT="[Text]"/>
      <dgm:spPr/>
      <dgm:t>
        <a:bodyPr/>
        <a:lstStyle/>
        <a:p>
          <a:r>
            <a:rPr lang="en-US" dirty="0" smtClean="0"/>
            <a:t>Assessment</a:t>
          </a:r>
        </a:p>
      </dgm:t>
    </dgm:pt>
    <dgm:pt modelId="{04C137F7-136D-7140-B917-1670A27FD7E4}" type="sibTrans" cxnId="{B9E92D7C-8C90-EC40-954A-BFDF68B3958D}">
      <dgm:prSet/>
      <dgm:spPr/>
      <dgm:t>
        <a:bodyPr/>
        <a:lstStyle/>
        <a:p>
          <a:endParaRPr lang="en-US"/>
        </a:p>
      </dgm:t>
    </dgm:pt>
    <dgm:pt modelId="{F6655137-53B3-B640-BACB-29220E7F50C1}" type="parTrans" cxnId="{B9E92D7C-8C90-EC40-954A-BFDF68B3958D}">
      <dgm:prSet/>
      <dgm:spPr/>
      <dgm:t>
        <a:bodyPr/>
        <a:lstStyle/>
        <a:p>
          <a:endParaRPr lang="en-US"/>
        </a:p>
      </dgm:t>
    </dgm:pt>
    <dgm:pt modelId="{5732174E-B605-5E4E-89CD-117D4121F5BA}">
      <dgm:prSet phldrT="[Text]"/>
      <dgm:spPr/>
      <dgm:t>
        <a:bodyPr/>
        <a:lstStyle/>
        <a:p>
          <a:r>
            <a:rPr lang="en-US" dirty="0" smtClean="0"/>
            <a:t>Pre-interview assessment</a:t>
          </a:r>
        </a:p>
      </dgm:t>
    </dgm:pt>
    <dgm:pt modelId="{0A5E6D32-B18C-564D-ADE2-6419392E8E6E}" type="parTrans" cxnId="{31080D31-61F0-EC48-9D76-35EA0DC8D7D6}">
      <dgm:prSet/>
      <dgm:spPr/>
      <dgm:t>
        <a:bodyPr/>
        <a:lstStyle/>
        <a:p>
          <a:endParaRPr lang="en-US"/>
        </a:p>
      </dgm:t>
    </dgm:pt>
    <dgm:pt modelId="{0491C3A3-1624-F144-A3F8-D352BD2F368D}" type="sibTrans" cxnId="{31080D31-61F0-EC48-9D76-35EA0DC8D7D6}">
      <dgm:prSet/>
      <dgm:spPr/>
      <dgm:t>
        <a:bodyPr/>
        <a:lstStyle/>
        <a:p>
          <a:endParaRPr lang="en-US"/>
        </a:p>
      </dgm:t>
    </dgm:pt>
    <dgm:pt modelId="{10B0F02B-93B2-5245-8C35-D3C40AEBBCEF}">
      <dgm:prSet phldrT="[Text]"/>
      <dgm:spPr/>
      <dgm:t>
        <a:bodyPr/>
        <a:lstStyle/>
        <a:p>
          <a:r>
            <a:rPr lang="en-US" dirty="0" smtClean="0"/>
            <a:t>Interview</a:t>
          </a:r>
        </a:p>
      </dgm:t>
    </dgm:pt>
    <dgm:pt modelId="{55A75EC7-BDCB-2D4E-9058-C6FCE0C436E2}" type="parTrans" cxnId="{3B0381D5-09FD-0D47-A114-B3A6855FA6A9}">
      <dgm:prSet/>
      <dgm:spPr/>
      <dgm:t>
        <a:bodyPr/>
        <a:lstStyle/>
        <a:p>
          <a:endParaRPr lang="en-US"/>
        </a:p>
      </dgm:t>
    </dgm:pt>
    <dgm:pt modelId="{AA553AE9-D212-A24B-962D-1FEB206C769C}" type="sibTrans" cxnId="{3B0381D5-09FD-0D47-A114-B3A6855FA6A9}">
      <dgm:prSet/>
      <dgm:spPr/>
      <dgm:t>
        <a:bodyPr/>
        <a:lstStyle/>
        <a:p>
          <a:endParaRPr lang="en-US"/>
        </a:p>
      </dgm:t>
    </dgm:pt>
    <dgm:pt modelId="{88A854DF-8520-694D-91EF-28E9E0BE2AA0}">
      <dgm:prSet phldrT="[Text]"/>
      <dgm:spPr/>
      <dgm:t>
        <a:bodyPr/>
        <a:lstStyle/>
        <a:p>
          <a:r>
            <a:rPr lang="en-US" dirty="0" smtClean="0"/>
            <a:t>Otherwise, external referral</a:t>
          </a:r>
        </a:p>
      </dgm:t>
    </dgm:pt>
    <dgm:pt modelId="{9025339E-C847-D044-B982-6AF847803FF2}" type="parTrans" cxnId="{AF232B71-2CB3-BB48-A3E0-38F95B167096}">
      <dgm:prSet/>
      <dgm:spPr/>
      <dgm:t>
        <a:bodyPr/>
        <a:lstStyle/>
        <a:p>
          <a:endParaRPr lang="en-US"/>
        </a:p>
      </dgm:t>
    </dgm:pt>
    <dgm:pt modelId="{E44C8372-9ED1-D943-8B01-DB6290F299F1}" type="sibTrans" cxnId="{AF232B71-2CB3-BB48-A3E0-38F95B167096}">
      <dgm:prSet/>
      <dgm:spPr/>
      <dgm:t>
        <a:bodyPr/>
        <a:lstStyle/>
        <a:p>
          <a:endParaRPr lang="en-US"/>
        </a:p>
      </dgm:t>
    </dgm:pt>
    <dgm:pt modelId="{35F91F33-2E0D-C446-B490-2EC535FFA199}" type="pres">
      <dgm:prSet presAssocID="{2D14B1D4-DBDC-6044-997C-3026D579082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0DEDFF-241E-B649-A034-7C46B1FCC2AE}" type="pres">
      <dgm:prSet presAssocID="{2D14B1D4-DBDC-6044-997C-3026D5790825}" presName="arrow" presStyleLbl="bgShp" presStyleIdx="0" presStyleCnt="1" custLinFactNeighborX="-5882"/>
      <dgm:spPr/>
    </dgm:pt>
    <dgm:pt modelId="{991316E5-D3E0-614A-A2B7-2DFA0E2D7B96}" type="pres">
      <dgm:prSet presAssocID="{2D14B1D4-DBDC-6044-997C-3026D5790825}" presName="linearProcess" presStyleCnt="0"/>
      <dgm:spPr/>
    </dgm:pt>
    <dgm:pt modelId="{5244BF11-4579-4B42-90F1-A8EDC2BAC472}" type="pres">
      <dgm:prSet presAssocID="{81CC3972-9B52-1C4A-A7EA-3CE5EAA83D4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035DD7-25E7-2B41-BD26-74E9C3835180}" type="pres">
      <dgm:prSet presAssocID="{04C137F7-136D-7140-B917-1670A27FD7E4}" presName="sibTrans" presStyleCnt="0"/>
      <dgm:spPr/>
    </dgm:pt>
    <dgm:pt modelId="{6C150C93-0B37-C44F-8DB4-34F5DF3BF711}" type="pres">
      <dgm:prSet presAssocID="{B43E4DF2-08B8-374C-AA8B-EADAC681FDD9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274A4A-218F-E54C-B55D-38C76123DD40}" type="pres">
      <dgm:prSet presAssocID="{65AF3E41-0B33-9240-96A7-CC52BC8041A4}" presName="sibTrans" presStyleCnt="0"/>
      <dgm:spPr/>
    </dgm:pt>
    <dgm:pt modelId="{FCBA43BA-EC17-B24E-81D4-8437ABB6C99C}" type="pres">
      <dgm:prSet presAssocID="{D5F73455-3950-EB45-AF5C-DF87A205EE6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A647F9-0EF0-004A-BEB0-932343379719}" srcId="{2D14B1D4-DBDC-6044-997C-3026D5790825}" destId="{B43E4DF2-08B8-374C-AA8B-EADAC681FDD9}" srcOrd="1" destOrd="0" parTransId="{FB0DC566-8F7D-CE4F-B498-0F2EE2017531}" sibTransId="{65AF3E41-0B33-9240-96A7-CC52BC8041A4}"/>
    <dgm:cxn modelId="{86460147-A214-F04A-A99A-2EF24E87EFDA}" type="presOf" srcId="{2D14B1D4-DBDC-6044-997C-3026D5790825}" destId="{35F91F33-2E0D-C446-B490-2EC535FFA199}" srcOrd="0" destOrd="0" presId="urn:microsoft.com/office/officeart/2005/8/layout/hProcess9"/>
    <dgm:cxn modelId="{31080D31-61F0-EC48-9D76-35EA0DC8D7D6}" srcId="{81CC3972-9B52-1C4A-A7EA-3CE5EAA83D48}" destId="{5732174E-B605-5E4E-89CD-117D4121F5BA}" srcOrd="0" destOrd="0" parTransId="{0A5E6D32-B18C-564D-ADE2-6419392E8E6E}" sibTransId="{0491C3A3-1624-F144-A3F8-D352BD2F368D}"/>
    <dgm:cxn modelId="{972959B3-1237-084A-8BF0-C2790B10D6AF}" type="presOf" srcId="{D5F73455-3950-EB45-AF5C-DF87A205EE65}" destId="{FCBA43BA-EC17-B24E-81D4-8437ABB6C99C}" srcOrd="0" destOrd="0" presId="urn:microsoft.com/office/officeart/2005/8/layout/hProcess9"/>
    <dgm:cxn modelId="{CE79A5B9-FC3A-3D44-86D3-3A73F532D4C2}" type="presOf" srcId="{10B0F02B-93B2-5245-8C35-D3C40AEBBCEF}" destId="{5244BF11-4579-4B42-90F1-A8EDC2BAC472}" srcOrd="0" destOrd="2" presId="urn:microsoft.com/office/officeart/2005/8/layout/hProcess9"/>
    <dgm:cxn modelId="{AF232B71-2CB3-BB48-A3E0-38F95B167096}" srcId="{B43E4DF2-08B8-374C-AA8B-EADAC681FDD9}" destId="{88A854DF-8520-694D-91EF-28E9E0BE2AA0}" srcOrd="0" destOrd="0" parTransId="{9025339E-C847-D044-B982-6AF847803FF2}" sibTransId="{E44C8372-9ED1-D943-8B01-DB6290F299F1}"/>
    <dgm:cxn modelId="{3B0381D5-09FD-0D47-A114-B3A6855FA6A9}" srcId="{81CC3972-9B52-1C4A-A7EA-3CE5EAA83D48}" destId="{10B0F02B-93B2-5245-8C35-D3C40AEBBCEF}" srcOrd="1" destOrd="0" parTransId="{55A75EC7-BDCB-2D4E-9058-C6FCE0C436E2}" sibTransId="{AA553AE9-D212-A24B-962D-1FEB206C769C}"/>
    <dgm:cxn modelId="{CD9DF3C0-12BE-1549-85F4-362BF0C98C56}" type="presOf" srcId="{88A854DF-8520-694D-91EF-28E9E0BE2AA0}" destId="{6C150C93-0B37-C44F-8DB4-34F5DF3BF711}" srcOrd="0" destOrd="1" presId="urn:microsoft.com/office/officeart/2005/8/layout/hProcess9"/>
    <dgm:cxn modelId="{CD5E6F5D-2F84-FB4A-9B99-B93984F916E5}" type="presOf" srcId="{B43E4DF2-08B8-374C-AA8B-EADAC681FDD9}" destId="{6C150C93-0B37-C44F-8DB4-34F5DF3BF711}" srcOrd="0" destOrd="0" presId="urn:microsoft.com/office/officeart/2005/8/layout/hProcess9"/>
    <dgm:cxn modelId="{E83AB777-1667-B346-8AF2-E7F88B038A48}" srcId="{2D14B1D4-DBDC-6044-997C-3026D5790825}" destId="{D5F73455-3950-EB45-AF5C-DF87A205EE65}" srcOrd="2" destOrd="0" parTransId="{27A99F3C-4B9F-0D42-AE7F-050FEDB601D8}" sibTransId="{EAB06B9E-F2CB-444D-90E6-FAC91095036F}"/>
    <dgm:cxn modelId="{D848C0A6-7869-3146-A8A3-3B406AF7EEB2}" type="presOf" srcId="{5732174E-B605-5E4E-89CD-117D4121F5BA}" destId="{5244BF11-4579-4B42-90F1-A8EDC2BAC472}" srcOrd="0" destOrd="1" presId="urn:microsoft.com/office/officeart/2005/8/layout/hProcess9"/>
    <dgm:cxn modelId="{8DDA98AB-1F85-D342-A8C4-AE052B398E18}" type="presOf" srcId="{81CC3972-9B52-1C4A-A7EA-3CE5EAA83D48}" destId="{5244BF11-4579-4B42-90F1-A8EDC2BAC472}" srcOrd="0" destOrd="0" presId="urn:microsoft.com/office/officeart/2005/8/layout/hProcess9"/>
    <dgm:cxn modelId="{B9E92D7C-8C90-EC40-954A-BFDF68B3958D}" srcId="{2D14B1D4-DBDC-6044-997C-3026D5790825}" destId="{81CC3972-9B52-1C4A-A7EA-3CE5EAA83D48}" srcOrd="0" destOrd="0" parTransId="{F6655137-53B3-B640-BACB-29220E7F50C1}" sibTransId="{04C137F7-136D-7140-B917-1670A27FD7E4}"/>
    <dgm:cxn modelId="{DE5C4735-2273-4F44-A549-08AAE4096CD4}" type="presParOf" srcId="{35F91F33-2E0D-C446-B490-2EC535FFA199}" destId="{950DEDFF-241E-B649-A034-7C46B1FCC2AE}" srcOrd="0" destOrd="0" presId="urn:microsoft.com/office/officeart/2005/8/layout/hProcess9"/>
    <dgm:cxn modelId="{C746A9B8-2C03-E746-9344-1EE756CC66AF}" type="presParOf" srcId="{35F91F33-2E0D-C446-B490-2EC535FFA199}" destId="{991316E5-D3E0-614A-A2B7-2DFA0E2D7B96}" srcOrd="1" destOrd="0" presId="urn:microsoft.com/office/officeart/2005/8/layout/hProcess9"/>
    <dgm:cxn modelId="{59843CD7-700A-3F40-9C8D-B2B189CF1B95}" type="presParOf" srcId="{991316E5-D3E0-614A-A2B7-2DFA0E2D7B96}" destId="{5244BF11-4579-4B42-90F1-A8EDC2BAC472}" srcOrd="0" destOrd="0" presId="urn:microsoft.com/office/officeart/2005/8/layout/hProcess9"/>
    <dgm:cxn modelId="{0CC1AFA6-7BC1-FB4B-9AE6-0E8ADBF7B449}" type="presParOf" srcId="{991316E5-D3E0-614A-A2B7-2DFA0E2D7B96}" destId="{DA035DD7-25E7-2B41-BD26-74E9C3835180}" srcOrd="1" destOrd="0" presId="urn:microsoft.com/office/officeart/2005/8/layout/hProcess9"/>
    <dgm:cxn modelId="{B0DFDE03-7DBE-0C49-B4E9-2E8299245428}" type="presParOf" srcId="{991316E5-D3E0-614A-A2B7-2DFA0E2D7B96}" destId="{6C150C93-0B37-C44F-8DB4-34F5DF3BF711}" srcOrd="2" destOrd="0" presId="urn:microsoft.com/office/officeart/2005/8/layout/hProcess9"/>
    <dgm:cxn modelId="{D4369288-752A-0C49-9EC7-BC52BD2CCBF2}" type="presParOf" srcId="{991316E5-D3E0-614A-A2B7-2DFA0E2D7B96}" destId="{90274A4A-218F-E54C-B55D-38C76123DD40}" srcOrd="3" destOrd="0" presId="urn:microsoft.com/office/officeart/2005/8/layout/hProcess9"/>
    <dgm:cxn modelId="{45F3C5F9-6464-694A-BB98-E9CD76327537}" type="presParOf" srcId="{991316E5-D3E0-614A-A2B7-2DFA0E2D7B96}" destId="{FCBA43BA-EC17-B24E-81D4-8437ABB6C99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0F906B-0C50-474A-B003-EB9DB27D2FE8}" type="doc">
      <dgm:prSet loTypeId="urn:microsoft.com/office/officeart/2008/layout/LinedList" loCatId="" qsTypeId="urn:microsoft.com/office/officeart/2005/8/quickstyle/simple4" qsCatId="simple" csTypeId="urn:microsoft.com/office/officeart/2005/8/colors/accent0_2" csCatId="mainScheme" phldr="1"/>
      <dgm:spPr/>
    </dgm:pt>
    <dgm:pt modelId="{933366EF-BABF-0040-ACA3-A4EA7547F2C7}">
      <dgm:prSet phldrT="[Text]" custT="1"/>
      <dgm:spPr/>
      <dgm:t>
        <a:bodyPr/>
        <a:lstStyle/>
        <a:p>
          <a:pPr algn="ctr"/>
          <a:r>
            <a:rPr lang="en-US" sz="2400" dirty="0" smtClean="0"/>
            <a:t>Fund of knowledge</a:t>
          </a:r>
          <a:endParaRPr lang="en-US" sz="2400" dirty="0"/>
        </a:p>
      </dgm:t>
    </dgm:pt>
    <dgm:pt modelId="{C364C6A2-ACA9-BB48-97D0-BA97B3C136F4}" type="parTrans" cxnId="{44B4B9EA-65BD-3D4E-825F-5164DC27BBEF}">
      <dgm:prSet/>
      <dgm:spPr/>
      <dgm:t>
        <a:bodyPr/>
        <a:lstStyle/>
        <a:p>
          <a:endParaRPr lang="en-US"/>
        </a:p>
      </dgm:t>
    </dgm:pt>
    <dgm:pt modelId="{7EB1705D-78BE-CA42-9B32-3FC547214568}" type="sibTrans" cxnId="{44B4B9EA-65BD-3D4E-825F-5164DC27BBEF}">
      <dgm:prSet/>
      <dgm:spPr/>
      <dgm:t>
        <a:bodyPr/>
        <a:lstStyle/>
        <a:p>
          <a:endParaRPr lang="en-US"/>
        </a:p>
      </dgm:t>
    </dgm:pt>
    <dgm:pt modelId="{94920261-1A73-9347-A92E-1C8430498B6F}">
      <dgm:prSet phldrT="[Text]" custT="1"/>
      <dgm:spPr/>
      <dgm:t>
        <a:bodyPr/>
        <a:lstStyle/>
        <a:p>
          <a:pPr algn="ctr"/>
          <a:r>
            <a:rPr lang="en-US" sz="2400" dirty="0" smtClean="0"/>
            <a:t>Clinical reasoning</a:t>
          </a:r>
          <a:endParaRPr lang="en-US" sz="2400" dirty="0"/>
        </a:p>
      </dgm:t>
    </dgm:pt>
    <dgm:pt modelId="{BACE4962-2778-CB4B-92D4-A44CD81FD0A0}" type="parTrans" cxnId="{05371C2B-5D76-BF4F-BD33-A5C7BD3DBA6C}">
      <dgm:prSet/>
      <dgm:spPr/>
      <dgm:t>
        <a:bodyPr/>
        <a:lstStyle/>
        <a:p>
          <a:endParaRPr lang="en-US"/>
        </a:p>
      </dgm:t>
    </dgm:pt>
    <dgm:pt modelId="{BC8E145C-ABE5-D445-A10A-F21B9AE10B4E}" type="sibTrans" cxnId="{05371C2B-5D76-BF4F-BD33-A5C7BD3DBA6C}">
      <dgm:prSet/>
      <dgm:spPr/>
      <dgm:t>
        <a:bodyPr/>
        <a:lstStyle/>
        <a:p>
          <a:endParaRPr lang="en-US"/>
        </a:p>
      </dgm:t>
    </dgm:pt>
    <dgm:pt modelId="{65FF7303-0E23-384E-934C-712D0D56C327}">
      <dgm:prSet phldrT="[Text]" custT="1"/>
      <dgm:spPr/>
      <dgm:t>
        <a:bodyPr/>
        <a:lstStyle/>
        <a:p>
          <a:pPr algn="ctr"/>
          <a:r>
            <a:rPr lang="en-US" sz="2400" dirty="0" smtClean="0"/>
            <a:t>Organization and efficiency</a:t>
          </a:r>
          <a:endParaRPr lang="en-US" sz="2400" dirty="0"/>
        </a:p>
      </dgm:t>
    </dgm:pt>
    <dgm:pt modelId="{799AA2B0-7C59-D746-9E6D-6CA16E118253}" type="parTrans" cxnId="{67D3CC4C-212E-BD42-AB93-924DEFBDF49C}">
      <dgm:prSet/>
      <dgm:spPr/>
      <dgm:t>
        <a:bodyPr/>
        <a:lstStyle/>
        <a:p>
          <a:endParaRPr lang="en-US"/>
        </a:p>
      </dgm:t>
    </dgm:pt>
    <dgm:pt modelId="{7AE48C60-59AC-AB42-82E5-AAF85CA1F2D8}" type="sibTrans" cxnId="{67D3CC4C-212E-BD42-AB93-924DEFBDF49C}">
      <dgm:prSet/>
      <dgm:spPr/>
      <dgm:t>
        <a:bodyPr/>
        <a:lstStyle/>
        <a:p>
          <a:endParaRPr lang="en-US"/>
        </a:p>
      </dgm:t>
    </dgm:pt>
    <dgm:pt modelId="{554FFB9F-75ED-8142-901D-07A36E878A4D}">
      <dgm:prSet phldrT="[Text]" custT="1"/>
      <dgm:spPr/>
      <dgm:t>
        <a:bodyPr/>
        <a:lstStyle/>
        <a:p>
          <a:pPr algn="ctr"/>
          <a:r>
            <a:rPr lang="en-US" sz="2400" dirty="0" smtClean="0"/>
            <a:t>Professionalism</a:t>
          </a:r>
          <a:endParaRPr lang="en-US" sz="2400" dirty="0"/>
        </a:p>
      </dgm:t>
    </dgm:pt>
    <dgm:pt modelId="{A4AA6CE0-91EC-3A4D-93FE-03D0FA1D6E06}" type="parTrans" cxnId="{60395369-2E5E-3346-A43C-0451D59B3E56}">
      <dgm:prSet/>
      <dgm:spPr/>
      <dgm:t>
        <a:bodyPr/>
        <a:lstStyle/>
        <a:p>
          <a:endParaRPr lang="en-US"/>
        </a:p>
      </dgm:t>
    </dgm:pt>
    <dgm:pt modelId="{B7232CE0-9B8F-C649-B373-64BC1565B272}" type="sibTrans" cxnId="{60395369-2E5E-3346-A43C-0451D59B3E56}">
      <dgm:prSet/>
      <dgm:spPr/>
      <dgm:t>
        <a:bodyPr/>
        <a:lstStyle/>
        <a:p>
          <a:endParaRPr lang="en-US"/>
        </a:p>
      </dgm:t>
    </dgm:pt>
    <dgm:pt modelId="{FF8F40F2-33B2-044C-98EB-BDA589D37E51}">
      <dgm:prSet phldrT="[Text]" custT="1"/>
      <dgm:spPr/>
      <dgm:t>
        <a:bodyPr/>
        <a:lstStyle/>
        <a:p>
          <a:pPr algn="ctr"/>
          <a:r>
            <a:rPr lang="en-US" sz="2400" dirty="0" smtClean="0"/>
            <a:t>Communication skills</a:t>
          </a:r>
          <a:endParaRPr lang="en-US" sz="2400" dirty="0"/>
        </a:p>
      </dgm:t>
    </dgm:pt>
    <dgm:pt modelId="{3041FAE3-3F08-7743-8C7E-C61DACED7306}" type="parTrans" cxnId="{ADC98815-B11D-8349-AD22-39AE8BB68F30}">
      <dgm:prSet/>
      <dgm:spPr/>
      <dgm:t>
        <a:bodyPr/>
        <a:lstStyle/>
        <a:p>
          <a:endParaRPr lang="en-US"/>
        </a:p>
      </dgm:t>
    </dgm:pt>
    <dgm:pt modelId="{A3BC4338-F868-244C-916C-8A715C998B13}" type="sibTrans" cxnId="{ADC98815-B11D-8349-AD22-39AE8BB68F30}">
      <dgm:prSet/>
      <dgm:spPr/>
      <dgm:t>
        <a:bodyPr/>
        <a:lstStyle/>
        <a:p>
          <a:endParaRPr lang="en-US"/>
        </a:p>
      </dgm:t>
    </dgm:pt>
    <dgm:pt modelId="{9E8C787A-F6E7-7C4B-9B6D-C6B9F7A98D61}" type="pres">
      <dgm:prSet presAssocID="{E80F906B-0C50-474A-B003-EB9DB27D2FE8}" presName="vert0" presStyleCnt="0">
        <dgm:presLayoutVars>
          <dgm:dir/>
          <dgm:animOne val="branch"/>
          <dgm:animLvl val="lvl"/>
        </dgm:presLayoutVars>
      </dgm:prSet>
      <dgm:spPr/>
    </dgm:pt>
    <dgm:pt modelId="{D04785F2-1A96-EE4B-8C10-0907C87BD802}" type="pres">
      <dgm:prSet presAssocID="{933366EF-BABF-0040-ACA3-A4EA7547F2C7}" presName="thickLine" presStyleLbl="alignNode1" presStyleIdx="0" presStyleCnt="5"/>
      <dgm:spPr/>
    </dgm:pt>
    <dgm:pt modelId="{8A0F9AD4-21BB-1C4F-A7DF-2117BF8E3996}" type="pres">
      <dgm:prSet presAssocID="{933366EF-BABF-0040-ACA3-A4EA7547F2C7}" presName="horz1" presStyleCnt="0"/>
      <dgm:spPr/>
    </dgm:pt>
    <dgm:pt modelId="{6803EF00-888E-3847-AFB1-D8B24E33DF72}" type="pres">
      <dgm:prSet presAssocID="{933366EF-BABF-0040-ACA3-A4EA7547F2C7}" presName="tx1" presStyleLbl="revTx" presStyleIdx="0" presStyleCnt="5"/>
      <dgm:spPr/>
      <dgm:t>
        <a:bodyPr/>
        <a:lstStyle/>
        <a:p>
          <a:endParaRPr lang="en-US"/>
        </a:p>
      </dgm:t>
    </dgm:pt>
    <dgm:pt modelId="{29531C12-1BA7-004F-AFE5-5E3314270AA7}" type="pres">
      <dgm:prSet presAssocID="{933366EF-BABF-0040-ACA3-A4EA7547F2C7}" presName="vert1" presStyleCnt="0"/>
      <dgm:spPr/>
    </dgm:pt>
    <dgm:pt modelId="{49054948-A259-0E41-B91C-EA04DB5E74E3}" type="pres">
      <dgm:prSet presAssocID="{94920261-1A73-9347-A92E-1C8430498B6F}" presName="thickLine" presStyleLbl="alignNode1" presStyleIdx="1" presStyleCnt="5"/>
      <dgm:spPr/>
    </dgm:pt>
    <dgm:pt modelId="{AE0FC6FC-928C-7642-B4FF-5A2612DB09EE}" type="pres">
      <dgm:prSet presAssocID="{94920261-1A73-9347-A92E-1C8430498B6F}" presName="horz1" presStyleCnt="0"/>
      <dgm:spPr/>
    </dgm:pt>
    <dgm:pt modelId="{19A53DA1-ADD2-1644-A604-2176532177B6}" type="pres">
      <dgm:prSet presAssocID="{94920261-1A73-9347-A92E-1C8430498B6F}" presName="tx1" presStyleLbl="revTx" presStyleIdx="1" presStyleCnt="5"/>
      <dgm:spPr/>
      <dgm:t>
        <a:bodyPr/>
        <a:lstStyle/>
        <a:p>
          <a:endParaRPr lang="en-US"/>
        </a:p>
      </dgm:t>
    </dgm:pt>
    <dgm:pt modelId="{572902EB-127B-3740-A6CC-337F7C4B0FAB}" type="pres">
      <dgm:prSet presAssocID="{94920261-1A73-9347-A92E-1C8430498B6F}" presName="vert1" presStyleCnt="0"/>
      <dgm:spPr/>
    </dgm:pt>
    <dgm:pt modelId="{0FABDBC0-49EE-214F-B435-D28050E6DD4E}" type="pres">
      <dgm:prSet presAssocID="{65FF7303-0E23-384E-934C-712D0D56C327}" presName="thickLine" presStyleLbl="alignNode1" presStyleIdx="2" presStyleCnt="5"/>
      <dgm:spPr/>
    </dgm:pt>
    <dgm:pt modelId="{F136FFFF-52B8-0D44-8E8B-3447E006617C}" type="pres">
      <dgm:prSet presAssocID="{65FF7303-0E23-384E-934C-712D0D56C327}" presName="horz1" presStyleCnt="0"/>
      <dgm:spPr/>
    </dgm:pt>
    <dgm:pt modelId="{892A2AAE-E8B0-7849-A74F-2F8ED2708461}" type="pres">
      <dgm:prSet presAssocID="{65FF7303-0E23-384E-934C-712D0D56C327}" presName="tx1" presStyleLbl="revTx" presStyleIdx="2" presStyleCnt="5"/>
      <dgm:spPr/>
      <dgm:t>
        <a:bodyPr/>
        <a:lstStyle/>
        <a:p>
          <a:endParaRPr lang="en-US"/>
        </a:p>
      </dgm:t>
    </dgm:pt>
    <dgm:pt modelId="{72D26AA1-79AC-874C-A616-4D95429D6638}" type="pres">
      <dgm:prSet presAssocID="{65FF7303-0E23-384E-934C-712D0D56C327}" presName="vert1" presStyleCnt="0"/>
      <dgm:spPr/>
    </dgm:pt>
    <dgm:pt modelId="{2D62A5A1-9F2B-B346-A6BE-5D02F4811007}" type="pres">
      <dgm:prSet presAssocID="{554FFB9F-75ED-8142-901D-07A36E878A4D}" presName="thickLine" presStyleLbl="alignNode1" presStyleIdx="3" presStyleCnt="5"/>
      <dgm:spPr/>
    </dgm:pt>
    <dgm:pt modelId="{BD012B40-4223-B947-B2A6-1D8D1F714494}" type="pres">
      <dgm:prSet presAssocID="{554FFB9F-75ED-8142-901D-07A36E878A4D}" presName="horz1" presStyleCnt="0"/>
      <dgm:spPr/>
    </dgm:pt>
    <dgm:pt modelId="{667D2D5A-0501-3444-97BE-BDAF39D9B81E}" type="pres">
      <dgm:prSet presAssocID="{554FFB9F-75ED-8142-901D-07A36E878A4D}" presName="tx1" presStyleLbl="revTx" presStyleIdx="3" presStyleCnt="5"/>
      <dgm:spPr/>
      <dgm:t>
        <a:bodyPr/>
        <a:lstStyle/>
        <a:p>
          <a:endParaRPr lang="en-US"/>
        </a:p>
      </dgm:t>
    </dgm:pt>
    <dgm:pt modelId="{55BB5B3A-A0D2-F14A-9791-DF0B873D3D97}" type="pres">
      <dgm:prSet presAssocID="{554FFB9F-75ED-8142-901D-07A36E878A4D}" presName="vert1" presStyleCnt="0"/>
      <dgm:spPr/>
    </dgm:pt>
    <dgm:pt modelId="{F1D86292-A3EF-1747-BA4A-4F48645E610B}" type="pres">
      <dgm:prSet presAssocID="{FF8F40F2-33B2-044C-98EB-BDA589D37E51}" presName="thickLine" presStyleLbl="alignNode1" presStyleIdx="4" presStyleCnt="5"/>
      <dgm:spPr/>
    </dgm:pt>
    <dgm:pt modelId="{4C34592B-D6D9-E24D-872E-FBF422A663AA}" type="pres">
      <dgm:prSet presAssocID="{FF8F40F2-33B2-044C-98EB-BDA589D37E51}" presName="horz1" presStyleCnt="0"/>
      <dgm:spPr/>
    </dgm:pt>
    <dgm:pt modelId="{BA4E1B6A-EF15-1B42-A12B-EFD2EF2C9CAB}" type="pres">
      <dgm:prSet presAssocID="{FF8F40F2-33B2-044C-98EB-BDA589D37E51}" presName="tx1" presStyleLbl="revTx" presStyleIdx="4" presStyleCnt="5"/>
      <dgm:spPr/>
      <dgm:t>
        <a:bodyPr/>
        <a:lstStyle/>
        <a:p>
          <a:endParaRPr lang="en-US"/>
        </a:p>
      </dgm:t>
    </dgm:pt>
    <dgm:pt modelId="{40AA1D0A-7071-A14E-9AC7-8C43F0D0BD72}" type="pres">
      <dgm:prSet presAssocID="{FF8F40F2-33B2-044C-98EB-BDA589D37E51}" presName="vert1" presStyleCnt="0"/>
      <dgm:spPr/>
    </dgm:pt>
  </dgm:ptLst>
  <dgm:cxnLst>
    <dgm:cxn modelId="{185CC27E-2046-C14A-8EA0-F9D9F04C3B26}" type="presOf" srcId="{94920261-1A73-9347-A92E-1C8430498B6F}" destId="{19A53DA1-ADD2-1644-A604-2176532177B6}" srcOrd="0" destOrd="0" presId="urn:microsoft.com/office/officeart/2008/layout/LinedList"/>
    <dgm:cxn modelId="{60395369-2E5E-3346-A43C-0451D59B3E56}" srcId="{E80F906B-0C50-474A-B003-EB9DB27D2FE8}" destId="{554FFB9F-75ED-8142-901D-07A36E878A4D}" srcOrd="3" destOrd="0" parTransId="{A4AA6CE0-91EC-3A4D-93FE-03D0FA1D6E06}" sibTransId="{B7232CE0-9B8F-C649-B373-64BC1565B272}"/>
    <dgm:cxn modelId="{A55B0CBA-7019-7C4D-BF0C-52DE05AF1930}" type="presOf" srcId="{933366EF-BABF-0040-ACA3-A4EA7547F2C7}" destId="{6803EF00-888E-3847-AFB1-D8B24E33DF72}" srcOrd="0" destOrd="0" presId="urn:microsoft.com/office/officeart/2008/layout/LinedList"/>
    <dgm:cxn modelId="{B6C105A1-5057-0448-AA62-F977B817BD92}" type="presOf" srcId="{554FFB9F-75ED-8142-901D-07A36E878A4D}" destId="{667D2D5A-0501-3444-97BE-BDAF39D9B81E}" srcOrd="0" destOrd="0" presId="urn:microsoft.com/office/officeart/2008/layout/LinedList"/>
    <dgm:cxn modelId="{1B59CDA9-F266-F945-AA85-79A5BCBD650A}" type="presOf" srcId="{65FF7303-0E23-384E-934C-712D0D56C327}" destId="{892A2AAE-E8B0-7849-A74F-2F8ED2708461}" srcOrd="0" destOrd="0" presId="urn:microsoft.com/office/officeart/2008/layout/LinedList"/>
    <dgm:cxn modelId="{ADC98815-B11D-8349-AD22-39AE8BB68F30}" srcId="{E80F906B-0C50-474A-B003-EB9DB27D2FE8}" destId="{FF8F40F2-33B2-044C-98EB-BDA589D37E51}" srcOrd="4" destOrd="0" parTransId="{3041FAE3-3F08-7743-8C7E-C61DACED7306}" sibTransId="{A3BC4338-F868-244C-916C-8A715C998B13}"/>
    <dgm:cxn modelId="{67D3CC4C-212E-BD42-AB93-924DEFBDF49C}" srcId="{E80F906B-0C50-474A-B003-EB9DB27D2FE8}" destId="{65FF7303-0E23-384E-934C-712D0D56C327}" srcOrd="2" destOrd="0" parTransId="{799AA2B0-7C59-D746-9E6D-6CA16E118253}" sibTransId="{7AE48C60-59AC-AB42-82E5-AAF85CA1F2D8}"/>
    <dgm:cxn modelId="{05371C2B-5D76-BF4F-BD33-A5C7BD3DBA6C}" srcId="{E80F906B-0C50-474A-B003-EB9DB27D2FE8}" destId="{94920261-1A73-9347-A92E-1C8430498B6F}" srcOrd="1" destOrd="0" parTransId="{BACE4962-2778-CB4B-92D4-A44CD81FD0A0}" sibTransId="{BC8E145C-ABE5-D445-A10A-F21B9AE10B4E}"/>
    <dgm:cxn modelId="{3ED30F97-95F8-0D4A-8EF3-0697CBFFEF55}" type="presOf" srcId="{E80F906B-0C50-474A-B003-EB9DB27D2FE8}" destId="{9E8C787A-F6E7-7C4B-9B6D-C6B9F7A98D61}" srcOrd="0" destOrd="0" presId="urn:microsoft.com/office/officeart/2008/layout/LinedList"/>
    <dgm:cxn modelId="{44B4B9EA-65BD-3D4E-825F-5164DC27BBEF}" srcId="{E80F906B-0C50-474A-B003-EB9DB27D2FE8}" destId="{933366EF-BABF-0040-ACA3-A4EA7547F2C7}" srcOrd="0" destOrd="0" parTransId="{C364C6A2-ACA9-BB48-97D0-BA97B3C136F4}" sibTransId="{7EB1705D-78BE-CA42-9B32-3FC547214568}"/>
    <dgm:cxn modelId="{32928F3A-F999-4A47-B2ED-D92934D81F5A}" type="presOf" srcId="{FF8F40F2-33B2-044C-98EB-BDA589D37E51}" destId="{BA4E1B6A-EF15-1B42-A12B-EFD2EF2C9CAB}" srcOrd="0" destOrd="0" presId="urn:microsoft.com/office/officeart/2008/layout/LinedList"/>
    <dgm:cxn modelId="{6B9E6D19-1184-4847-A136-0873326634EA}" type="presParOf" srcId="{9E8C787A-F6E7-7C4B-9B6D-C6B9F7A98D61}" destId="{D04785F2-1A96-EE4B-8C10-0907C87BD802}" srcOrd="0" destOrd="0" presId="urn:microsoft.com/office/officeart/2008/layout/LinedList"/>
    <dgm:cxn modelId="{2D94E540-E43B-8A48-A37C-E27FE5D6AD40}" type="presParOf" srcId="{9E8C787A-F6E7-7C4B-9B6D-C6B9F7A98D61}" destId="{8A0F9AD4-21BB-1C4F-A7DF-2117BF8E3996}" srcOrd="1" destOrd="0" presId="urn:microsoft.com/office/officeart/2008/layout/LinedList"/>
    <dgm:cxn modelId="{82754460-5B65-3F48-859C-87EC60CDB8FF}" type="presParOf" srcId="{8A0F9AD4-21BB-1C4F-A7DF-2117BF8E3996}" destId="{6803EF00-888E-3847-AFB1-D8B24E33DF72}" srcOrd="0" destOrd="0" presId="urn:microsoft.com/office/officeart/2008/layout/LinedList"/>
    <dgm:cxn modelId="{5A37F369-9BBC-3047-AB45-D80415447ADA}" type="presParOf" srcId="{8A0F9AD4-21BB-1C4F-A7DF-2117BF8E3996}" destId="{29531C12-1BA7-004F-AFE5-5E3314270AA7}" srcOrd="1" destOrd="0" presId="urn:microsoft.com/office/officeart/2008/layout/LinedList"/>
    <dgm:cxn modelId="{1F9329A4-ADBB-7E4A-8A2D-552ECFB396A8}" type="presParOf" srcId="{9E8C787A-F6E7-7C4B-9B6D-C6B9F7A98D61}" destId="{49054948-A259-0E41-B91C-EA04DB5E74E3}" srcOrd="2" destOrd="0" presId="urn:microsoft.com/office/officeart/2008/layout/LinedList"/>
    <dgm:cxn modelId="{1CA48443-3697-514C-ABC9-3670DB9ED7C2}" type="presParOf" srcId="{9E8C787A-F6E7-7C4B-9B6D-C6B9F7A98D61}" destId="{AE0FC6FC-928C-7642-B4FF-5A2612DB09EE}" srcOrd="3" destOrd="0" presId="urn:microsoft.com/office/officeart/2008/layout/LinedList"/>
    <dgm:cxn modelId="{A0E562D7-A6A9-3A4B-84CE-AC9D952182F8}" type="presParOf" srcId="{AE0FC6FC-928C-7642-B4FF-5A2612DB09EE}" destId="{19A53DA1-ADD2-1644-A604-2176532177B6}" srcOrd="0" destOrd="0" presId="urn:microsoft.com/office/officeart/2008/layout/LinedList"/>
    <dgm:cxn modelId="{ADD4D535-4E2A-6C45-B567-C930CCC8B969}" type="presParOf" srcId="{AE0FC6FC-928C-7642-B4FF-5A2612DB09EE}" destId="{572902EB-127B-3740-A6CC-337F7C4B0FAB}" srcOrd="1" destOrd="0" presId="urn:microsoft.com/office/officeart/2008/layout/LinedList"/>
    <dgm:cxn modelId="{918AE92D-6036-0042-B13C-F8442DE8186C}" type="presParOf" srcId="{9E8C787A-F6E7-7C4B-9B6D-C6B9F7A98D61}" destId="{0FABDBC0-49EE-214F-B435-D28050E6DD4E}" srcOrd="4" destOrd="0" presId="urn:microsoft.com/office/officeart/2008/layout/LinedList"/>
    <dgm:cxn modelId="{8A8CF310-F04D-CA4C-9A76-7760CB2A7170}" type="presParOf" srcId="{9E8C787A-F6E7-7C4B-9B6D-C6B9F7A98D61}" destId="{F136FFFF-52B8-0D44-8E8B-3447E006617C}" srcOrd="5" destOrd="0" presId="urn:microsoft.com/office/officeart/2008/layout/LinedList"/>
    <dgm:cxn modelId="{1710E249-677F-E740-A74A-36CD160BA5B1}" type="presParOf" srcId="{F136FFFF-52B8-0D44-8E8B-3447E006617C}" destId="{892A2AAE-E8B0-7849-A74F-2F8ED2708461}" srcOrd="0" destOrd="0" presId="urn:microsoft.com/office/officeart/2008/layout/LinedList"/>
    <dgm:cxn modelId="{15444C1C-B5ED-0C4E-A151-3B993F197A98}" type="presParOf" srcId="{F136FFFF-52B8-0D44-8E8B-3447E006617C}" destId="{72D26AA1-79AC-874C-A616-4D95429D6638}" srcOrd="1" destOrd="0" presId="urn:microsoft.com/office/officeart/2008/layout/LinedList"/>
    <dgm:cxn modelId="{BEEA6EF2-F0D9-2D46-9DFE-4B466C93023C}" type="presParOf" srcId="{9E8C787A-F6E7-7C4B-9B6D-C6B9F7A98D61}" destId="{2D62A5A1-9F2B-B346-A6BE-5D02F4811007}" srcOrd="6" destOrd="0" presId="urn:microsoft.com/office/officeart/2008/layout/LinedList"/>
    <dgm:cxn modelId="{F16207B7-069D-9E43-B682-BF33C5231BA6}" type="presParOf" srcId="{9E8C787A-F6E7-7C4B-9B6D-C6B9F7A98D61}" destId="{BD012B40-4223-B947-B2A6-1D8D1F714494}" srcOrd="7" destOrd="0" presId="urn:microsoft.com/office/officeart/2008/layout/LinedList"/>
    <dgm:cxn modelId="{DF68EC5D-30B8-5843-926B-B3CB50627B2B}" type="presParOf" srcId="{BD012B40-4223-B947-B2A6-1D8D1F714494}" destId="{667D2D5A-0501-3444-97BE-BDAF39D9B81E}" srcOrd="0" destOrd="0" presId="urn:microsoft.com/office/officeart/2008/layout/LinedList"/>
    <dgm:cxn modelId="{8E174D30-53CD-034D-A111-D6A57A2645F4}" type="presParOf" srcId="{BD012B40-4223-B947-B2A6-1D8D1F714494}" destId="{55BB5B3A-A0D2-F14A-9791-DF0B873D3D97}" srcOrd="1" destOrd="0" presId="urn:microsoft.com/office/officeart/2008/layout/LinedList"/>
    <dgm:cxn modelId="{5BAF5044-E651-FB48-B72F-05EDD7421A07}" type="presParOf" srcId="{9E8C787A-F6E7-7C4B-9B6D-C6B9F7A98D61}" destId="{F1D86292-A3EF-1747-BA4A-4F48645E610B}" srcOrd="8" destOrd="0" presId="urn:microsoft.com/office/officeart/2008/layout/LinedList"/>
    <dgm:cxn modelId="{578260CC-C2F6-944D-988F-441089BC5F5D}" type="presParOf" srcId="{9E8C787A-F6E7-7C4B-9B6D-C6B9F7A98D61}" destId="{4C34592B-D6D9-E24D-872E-FBF422A663AA}" srcOrd="9" destOrd="0" presId="urn:microsoft.com/office/officeart/2008/layout/LinedList"/>
    <dgm:cxn modelId="{12ED9889-ECDF-CB46-9E58-D0E482690AA3}" type="presParOf" srcId="{4C34592B-D6D9-E24D-872E-FBF422A663AA}" destId="{BA4E1B6A-EF15-1B42-A12B-EFD2EF2C9CAB}" srcOrd="0" destOrd="0" presId="urn:microsoft.com/office/officeart/2008/layout/LinedList"/>
    <dgm:cxn modelId="{9F20B7DE-39F6-564E-A8B6-5DEC0756C35E}" type="presParOf" srcId="{4C34592B-D6D9-E24D-872E-FBF422A663AA}" destId="{40AA1D0A-7071-A14E-9AC7-8C43F0D0BD7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14B1D4-DBDC-6044-997C-3026D5790825}" type="doc">
      <dgm:prSet loTypeId="urn:microsoft.com/office/officeart/2005/8/layout/hProcess9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1CC3972-9B52-1C4A-A7EA-3CE5EAA83D48}">
      <dgm:prSet phldrT="[Text]"/>
      <dgm:spPr/>
      <dgm:t>
        <a:bodyPr/>
        <a:lstStyle/>
        <a:p>
          <a:r>
            <a:rPr lang="en-US" dirty="0" smtClean="0"/>
            <a:t>Struggling Learner</a:t>
          </a:r>
        </a:p>
      </dgm:t>
    </dgm:pt>
    <dgm:pt modelId="{F6655137-53B3-B640-BACB-29220E7F50C1}" type="parTrans" cxnId="{B9E92D7C-8C90-EC40-954A-BFDF68B3958D}">
      <dgm:prSet/>
      <dgm:spPr/>
      <dgm:t>
        <a:bodyPr/>
        <a:lstStyle/>
        <a:p>
          <a:endParaRPr lang="en-US"/>
        </a:p>
      </dgm:t>
    </dgm:pt>
    <dgm:pt modelId="{04C137F7-136D-7140-B917-1670A27FD7E4}" type="sibTrans" cxnId="{B9E92D7C-8C90-EC40-954A-BFDF68B3958D}">
      <dgm:prSet/>
      <dgm:spPr/>
      <dgm:t>
        <a:bodyPr/>
        <a:lstStyle/>
        <a:p>
          <a:endParaRPr lang="en-US"/>
        </a:p>
      </dgm:t>
    </dgm:pt>
    <dgm:pt modelId="{B43E4DF2-08B8-374C-AA8B-EADAC681FDD9}">
      <dgm:prSet phldrT="[Text]"/>
      <dgm:spPr/>
      <dgm:t>
        <a:bodyPr/>
        <a:lstStyle/>
        <a:p>
          <a:r>
            <a:rPr lang="en-US" dirty="0" smtClean="0"/>
            <a:t>Clinical Competency Committee</a:t>
          </a:r>
        </a:p>
      </dgm:t>
    </dgm:pt>
    <dgm:pt modelId="{FB0DC566-8F7D-CE4F-B498-0F2EE2017531}" type="parTrans" cxnId="{C6A647F9-0EF0-004A-BEB0-932343379719}">
      <dgm:prSet/>
      <dgm:spPr/>
      <dgm:t>
        <a:bodyPr/>
        <a:lstStyle/>
        <a:p>
          <a:endParaRPr lang="en-US"/>
        </a:p>
      </dgm:t>
    </dgm:pt>
    <dgm:pt modelId="{65AF3E41-0B33-9240-96A7-CC52BC8041A4}" type="sibTrans" cxnId="{C6A647F9-0EF0-004A-BEB0-932343379719}">
      <dgm:prSet/>
      <dgm:spPr/>
      <dgm:t>
        <a:bodyPr/>
        <a:lstStyle/>
        <a:p>
          <a:endParaRPr lang="en-US"/>
        </a:p>
      </dgm:t>
    </dgm:pt>
    <dgm:pt modelId="{D5F73455-3950-EB45-AF5C-DF87A205EE65}">
      <dgm:prSet phldrT="[Text]"/>
      <dgm:spPr/>
      <dgm:t>
        <a:bodyPr/>
        <a:lstStyle/>
        <a:p>
          <a:r>
            <a:rPr lang="en-US" dirty="0" smtClean="0"/>
            <a:t>Assessment</a:t>
          </a:r>
        </a:p>
      </dgm:t>
    </dgm:pt>
    <dgm:pt modelId="{EAB06B9E-F2CB-444D-90E6-FAC91095036F}" type="sibTrans" cxnId="{E83AB777-1667-B346-8AF2-E7F88B038A48}">
      <dgm:prSet/>
      <dgm:spPr/>
      <dgm:t>
        <a:bodyPr/>
        <a:lstStyle/>
        <a:p>
          <a:endParaRPr lang="en-US"/>
        </a:p>
      </dgm:t>
    </dgm:pt>
    <dgm:pt modelId="{27A99F3C-4B9F-0D42-AE7F-050FEDB601D8}" type="parTrans" cxnId="{E83AB777-1667-B346-8AF2-E7F88B038A48}">
      <dgm:prSet/>
      <dgm:spPr/>
      <dgm:t>
        <a:bodyPr/>
        <a:lstStyle/>
        <a:p>
          <a:endParaRPr lang="en-US"/>
        </a:p>
      </dgm:t>
    </dgm:pt>
    <dgm:pt modelId="{35F91F33-2E0D-C446-B490-2EC535FFA199}" type="pres">
      <dgm:prSet presAssocID="{2D14B1D4-DBDC-6044-997C-3026D579082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0DEDFF-241E-B649-A034-7C46B1FCC2AE}" type="pres">
      <dgm:prSet presAssocID="{2D14B1D4-DBDC-6044-997C-3026D5790825}" presName="arrow" presStyleLbl="bgShp" presStyleIdx="0" presStyleCnt="1" custLinFactNeighborX="-37221" custLinFactNeighborY="-58475"/>
      <dgm:spPr/>
    </dgm:pt>
    <dgm:pt modelId="{991316E5-D3E0-614A-A2B7-2DFA0E2D7B96}" type="pres">
      <dgm:prSet presAssocID="{2D14B1D4-DBDC-6044-997C-3026D5790825}" presName="linearProcess" presStyleCnt="0"/>
      <dgm:spPr/>
    </dgm:pt>
    <dgm:pt modelId="{5244BF11-4579-4B42-90F1-A8EDC2BAC472}" type="pres">
      <dgm:prSet presAssocID="{81CC3972-9B52-1C4A-A7EA-3CE5EAA83D4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035DD7-25E7-2B41-BD26-74E9C3835180}" type="pres">
      <dgm:prSet presAssocID="{04C137F7-136D-7140-B917-1670A27FD7E4}" presName="sibTrans" presStyleCnt="0"/>
      <dgm:spPr/>
    </dgm:pt>
    <dgm:pt modelId="{6C150C93-0B37-C44F-8DB4-34F5DF3BF711}" type="pres">
      <dgm:prSet presAssocID="{B43E4DF2-08B8-374C-AA8B-EADAC681FDD9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274A4A-218F-E54C-B55D-38C76123DD40}" type="pres">
      <dgm:prSet presAssocID="{65AF3E41-0B33-9240-96A7-CC52BC8041A4}" presName="sibTrans" presStyleCnt="0"/>
      <dgm:spPr/>
    </dgm:pt>
    <dgm:pt modelId="{FCBA43BA-EC17-B24E-81D4-8437ABB6C99C}" type="pres">
      <dgm:prSet presAssocID="{D5F73455-3950-EB45-AF5C-DF87A205EE6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A647F9-0EF0-004A-BEB0-932343379719}" srcId="{2D14B1D4-DBDC-6044-997C-3026D5790825}" destId="{B43E4DF2-08B8-374C-AA8B-EADAC681FDD9}" srcOrd="1" destOrd="0" parTransId="{FB0DC566-8F7D-CE4F-B498-0F2EE2017531}" sibTransId="{65AF3E41-0B33-9240-96A7-CC52BC8041A4}"/>
    <dgm:cxn modelId="{E3E5F7CE-7C04-7848-959F-382802ED4865}" type="presOf" srcId="{D5F73455-3950-EB45-AF5C-DF87A205EE65}" destId="{FCBA43BA-EC17-B24E-81D4-8437ABB6C99C}" srcOrd="0" destOrd="0" presId="urn:microsoft.com/office/officeart/2005/8/layout/hProcess9"/>
    <dgm:cxn modelId="{E83AB777-1667-B346-8AF2-E7F88B038A48}" srcId="{2D14B1D4-DBDC-6044-997C-3026D5790825}" destId="{D5F73455-3950-EB45-AF5C-DF87A205EE65}" srcOrd="2" destOrd="0" parTransId="{27A99F3C-4B9F-0D42-AE7F-050FEDB601D8}" sibTransId="{EAB06B9E-F2CB-444D-90E6-FAC91095036F}"/>
    <dgm:cxn modelId="{E7A0B705-8F92-FA4E-AE1F-1F02D0708313}" type="presOf" srcId="{81CC3972-9B52-1C4A-A7EA-3CE5EAA83D48}" destId="{5244BF11-4579-4B42-90F1-A8EDC2BAC472}" srcOrd="0" destOrd="0" presId="urn:microsoft.com/office/officeart/2005/8/layout/hProcess9"/>
    <dgm:cxn modelId="{7D89BCAD-1928-7240-B47F-C4520B5330F4}" type="presOf" srcId="{B43E4DF2-08B8-374C-AA8B-EADAC681FDD9}" destId="{6C150C93-0B37-C44F-8DB4-34F5DF3BF711}" srcOrd="0" destOrd="0" presId="urn:microsoft.com/office/officeart/2005/8/layout/hProcess9"/>
    <dgm:cxn modelId="{1A2BF749-95DF-4341-9AC2-0D121DC4219C}" type="presOf" srcId="{2D14B1D4-DBDC-6044-997C-3026D5790825}" destId="{35F91F33-2E0D-C446-B490-2EC535FFA199}" srcOrd="0" destOrd="0" presId="urn:microsoft.com/office/officeart/2005/8/layout/hProcess9"/>
    <dgm:cxn modelId="{B9E92D7C-8C90-EC40-954A-BFDF68B3958D}" srcId="{2D14B1D4-DBDC-6044-997C-3026D5790825}" destId="{81CC3972-9B52-1C4A-A7EA-3CE5EAA83D48}" srcOrd="0" destOrd="0" parTransId="{F6655137-53B3-B640-BACB-29220E7F50C1}" sibTransId="{04C137F7-136D-7140-B917-1670A27FD7E4}"/>
    <dgm:cxn modelId="{972FD39D-81F3-A84B-92B5-903AC40C276D}" type="presParOf" srcId="{35F91F33-2E0D-C446-B490-2EC535FFA199}" destId="{950DEDFF-241E-B649-A034-7C46B1FCC2AE}" srcOrd="0" destOrd="0" presId="urn:microsoft.com/office/officeart/2005/8/layout/hProcess9"/>
    <dgm:cxn modelId="{E20F8515-1643-7648-BB3C-48B6E179055A}" type="presParOf" srcId="{35F91F33-2E0D-C446-B490-2EC535FFA199}" destId="{991316E5-D3E0-614A-A2B7-2DFA0E2D7B96}" srcOrd="1" destOrd="0" presId="urn:microsoft.com/office/officeart/2005/8/layout/hProcess9"/>
    <dgm:cxn modelId="{9D46D673-ED24-9A42-97B4-2D99DECBB4D4}" type="presParOf" srcId="{991316E5-D3E0-614A-A2B7-2DFA0E2D7B96}" destId="{5244BF11-4579-4B42-90F1-A8EDC2BAC472}" srcOrd="0" destOrd="0" presId="urn:microsoft.com/office/officeart/2005/8/layout/hProcess9"/>
    <dgm:cxn modelId="{1F32D17F-16BF-2B49-ADF1-484E593ADDC0}" type="presParOf" srcId="{991316E5-D3E0-614A-A2B7-2DFA0E2D7B96}" destId="{DA035DD7-25E7-2B41-BD26-74E9C3835180}" srcOrd="1" destOrd="0" presId="urn:microsoft.com/office/officeart/2005/8/layout/hProcess9"/>
    <dgm:cxn modelId="{DF1199C2-D92F-7140-AB71-69F60647FBAF}" type="presParOf" srcId="{991316E5-D3E0-614A-A2B7-2DFA0E2D7B96}" destId="{6C150C93-0B37-C44F-8DB4-34F5DF3BF711}" srcOrd="2" destOrd="0" presId="urn:microsoft.com/office/officeart/2005/8/layout/hProcess9"/>
    <dgm:cxn modelId="{7EAD29E0-2719-A141-BA4B-2638B2387C58}" type="presParOf" srcId="{991316E5-D3E0-614A-A2B7-2DFA0E2D7B96}" destId="{90274A4A-218F-E54C-B55D-38C76123DD40}" srcOrd="3" destOrd="0" presId="urn:microsoft.com/office/officeart/2005/8/layout/hProcess9"/>
    <dgm:cxn modelId="{C5699238-675F-8F41-AB1F-B7BAD42166FF}" type="presParOf" srcId="{991316E5-D3E0-614A-A2B7-2DFA0E2D7B96}" destId="{FCBA43BA-EC17-B24E-81D4-8437ABB6C99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14B1D4-DBDC-6044-997C-3026D5790825}" type="doc">
      <dgm:prSet loTypeId="urn:microsoft.com/office/officeart/2005/8/layout/hProcess9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43E4DF2-08B8-374C-AA8B-EADAC681FDD9}">
      <dgm:prSet phldrT="[Text]"/>
      <dgm:spPr/>
      <dgm:t>
        <a:bodyPr/>
        <a:lstStyle/>
        <a:p>
          <a:r>
            <a:rPr lang="en-US" dirty="0" smtClean="0"/>
            <a:t>Rule out exacerbating factors</a:t>
          </a:r>
        </a:p>
      </dgm:t>
    </dgm:pt>
    <dgm:pt modelId="{FB0DC566-8F7D-CE4F-B498-0F2EE2017531}" type="parTrans" cxnId="{C6A647F9-0EF0-004A-BEB0-932343379719}">
      <dgm:prSet/>
      <dgm:spPr/>
      <dgm:t>
        <a:bodyPr/>
        <a:lstStyle/>
        <a:p>
          <a:endParaRPr lang="en-US"/>
        </a:p>
      </dgm:t>
    </dgm:pt>
    <dgm:pt modelId="{65AF3E41-0B33-9240-96A7-CC52BC8041A4}" type="sibTrans" cxnId="{C6A647F9-0EF0-004A-BEB0-932343379719}">
      <dgm:prSet/>
      <dgm:spPr/>
      <dgm:t>
        <a:bodyPr/>
        <a:lstStyle/>
        <a:p>
          <a:endParaRPr lang="en-US"/>
        </a:p>
      </dgm:t>
    </dgm:pt>
    <dgm:pt modelId="{D5F73455-3950-EB45-AF5C-DF87A205EE65}">
      <dgm:prSet phldrT="[Text]"/>
      <dgm:spPr/>
      <dgm:t>
        <a:bodyPr/>
        <a:lstStyle/>
        <a:p>
          <a:r>
            <a:rPr lang="en-US" dirty="0" smtClean="0"/>
            <a:t>Identification of Clinical Deficiency</a:t>
          </a:r>
        </a:p>
      </dgm:t>
    </dgm:pt>
    <dgm:pt modelId="{27A99F3C-4B9F-0D42-AE7F-050FEDB601D8}" type="parTrans" cxnId="{E83AB777-1667-B346-8AF2-E7F88B038A48}">
      <dgm:prSet/>
      <dgm:spPr/>
      <dgm:t>
        <a:bodyPr/>
        <a:lstStyle/>
        <a:p>
          <a:endParaRPr lang="en-US"/>
        </a:p>
      </dgm:t>
    </dgm:pt>
    <dgm:pt modelId="{EAB06B9E-F2CB-444D-90E6-FAC91095036F}" type="sibTrans" cxnId="{E83AB777-1667-B346-8AF2-E7F88B038A48}">
      <dgm:prSet/>
      <dgm:spPr/>
      <dgm:t>
        <a:bodyPr/>
        <a:lstStyle/>
        <a:p>
          <a:endParaRPr lang="en-US"/>
        </a:p>
      </dgm:t>
    </dgm:pt>
    <dgm:pt modelId="{81CC3972-9B52-1C4A-A7EA-3CE5EAA83D48}">
      <dgm:prSet phldrT="[Text]"/>
      <dgm:spPr/>
      <dgm:t>
        <a:bodyPr/>
        <a:lstStyle/>
        <a:p>
          <a:r>
            <a:rPr lang="en-US" dirty="0" smtClean="0"/>
            <a:t>Assessment</a:t>
          </a:r>
        </a:p>
      </dgm:t>
    </dgm:pt>
    <dgm:pt modelId="{04C137F7-136D-7140-B917-1670A27FD7E4}" type="sibTrans" cxnId="{B9E92D7C-8C90-EC40-954A-BFDF68B3958D}">
      <dgm:prSet/>
      <dgm:spPr/>
      <dgm:t>
        <a:bodyPr/>
        <a:lstStyle/>
        <a:p>
          <a:endParaRPr lang="en-US"/>
        </a:p>
      </dgm:t>
    </dgm:pt>
    <dgm:pt modelId="{F6655137-53B3-B640-BACB-29220E7F50C1}" type="parTrans" cxnId="{B9E92D7C-8C90-EC40-954A-BFDF68B3958D}">
      <dgm:prSet/>
      <dgm:spPr/>
      <dgm:t>
        <a:bodyPr/>
        <a:lstStyle/>
        <a:p>
          <a:endParaRPr lang="en-US"/>
        </a:p>
      </dgm:t>
    </dgm:pt>
    <dgm:pt modelId="{5732174E-B605-5E4E-89CD-117D4121F5BA}">
      <dgm:prSet phldrT="[Text]"/>
      <dgm:spPr/>
      <dgm:t>
        <a:bodyPr/>
        <a:lstStyle/>
        <a:p>
          <a:r>
            <a:rPr lang="en-US" dirty="0" smtClean="0"/>
            <a:t>Pre-interview assessment</a:t>
          </a:r>
        </a:p>
      </dgm:t>
    </dgm:pt>
    <dgm:pt modelId="{0A5E6D32-B18C-564D-ADE2-6419392E8E6E}" type="parTrans" cxnId="{31080D31-61F0-EC48-9D76-35EA0DC8D7D6}">
      <dgm:prSet/>
      <dgm:spPr/>
      <dgm:t>
        <a:bodyPr/>
        <a:lstStyle/>
        <a:p>
          <a:endParaRPr lang="en-US"/>
        </a:p>
      </dgm:t>
    </dgm:pt>
    <dgm:pt modelId="{0491C3A3-1624-F144-A3F8-D352BD2F368D}" type="sibTrans" cxnId="{31080D31-61F0-EC48-9D76-35EA0DC8D7D6}">
      <dgm:prSet/>
      <dgm:spPr/>
      <dgm:t>
        <a:bodyPr/>
        <a:lstStyle/>
        <a:p>
          <a:endParaRPr lang="en-US"/>
        </a:p>
      </dgm:t>
    </dgm:pt>
    <dgm:pt modelId="{10B0F02B-93B2-5245-8C35-D3C40AEBBCEF}">
      <dgm:prSet phldrT="[Text]"/>
      <dgm:spPr/>
      <dgm:t>
        <a:bodyPr/>
        <a:lstStyle/>
        <a:p>
          <a:r>
            <a:rPr lang="en-US" dirty="0" smtClean="0"/>
            <a:t>Interview</a:t>
          </a:r>
        </a:p>
      </dgm:t>
    </dgm:pt>
    <dgm:pt modelId="{55A75EC7-BDCB-2D4E-9058-C6FCE0C436E2}" type="parTrans" cxnId="{3B0381D5-09FD-0D47-A114-B3A6855FA6A9}">
      <dgm:prSet/>
      <dgm:spPr/>
      <dgm:t>
        <a:bodyPr/>
        <a:lstStyle/>
        <a:p>
          <a:endParaRPr lang="en-US"/>
        </a:p>
      </dgm:t>
    </dgm:pt>
    <dgm:pt modelId="{AA553AE9-D212-A24B-962D-1FEB206C769C}" type="sibTrans" cxnId="{3B0381D5-09FD-0D47-A114-B3A6855FA6A9}">
      <dgm:prSet/>
      <dgm:spPr/>
      <dgm:t>
        <a:bodyPr/>
        <a:lstStyle/>
        <a:p>
          <a:endParaRPr lang="en-US"/>
        </a:p>
      </dgm:t>
    </dgm:pt>
    <dgm:pt modelId="{88A854DF-8520-694D-91EF-28E9E0BE2AA0}">
      <dgm:prSet phldrT="[Text]"/>
      <dgm:spPr/>
      <dgm:t>
        <a:bodyPr/>
        <a:lstStyle/>
        <a:p>
          <a:r>
            <a:rPr lang="en-US" dirty="0" smtClean="0"/>
            <a:t>Otherwise, external referral</a:t>
          </a:r>
        </a:p>
      </dgm:t>
    </dgm:pt>
    <dgm:pt modelId="{9025339E-C847-D044-B982-6AF847803FF2}" type="parTrans" cxnId="{AF232B71-2CB3-BB48-A3E0-38F95B167096}">
      <dgm:prSet/>
      <dgm:spPr/>
      <dgm:t>
        <a:bodyPr/>
        <a:lstStyle/>
        <a:p>
          <a:endParaRPr lang="en-US"/>
        </a:p>
      </dgm:t>
    </dgm:pt>
    <dgm:pt modelId="{E44C8372-9ED1-D943-8B01-DB6290F299F1}" type="sibTrans" cxnId="{AF232B71-2CB3-BB48-A3E0-38F95B167096}">
      <dgm:prSet/>
      <dgm:spPr/>
      <dgm:t>
        <a:bodyPr/>
        <a:lstStyle/>
        <a:p>
          <a:endParaRPr lang="en-US"/>
        </a:p>
      </dgm:t>
    </dgm:pt>
    <dgm:pt modelId="{35F91F33-2E0D-C446-B490-2EC535FFA199}" type="pres">
      <dgm:prSet presAssocID="{2D14B1D4-DBDC-6044-997C-3026D579082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0DEDFF-241E-B649-A034-7C46B1FCC2AE}" type="pres">
      <dgm:prSet presAssocID="{2D14B1D4-DBDC-6044-997C-3026D5790825}" presName="arrow" presStyleLbl="bgShp" presStyleIdx="0" presStyleCnt="1" custLinFactNeighborX="-5882"/>
      <dgm:spPr/>
    </dgm:pt>
    <dgm:pt modelId="{991316E5-D3E0-614A-A2B7-2DFA0E2D7B96}" type="pres">
      <dgm:prSet presAssocID="{2D14B1D4-DBDC-6044-997C-3026D5790825}" presName="linearProcess" presStyleCnt="0"/>
      <dgm:spPr/>
    </dgm:pt>
    <dgm:pt modelId="{5244BF11-4579-4B42-90F1-A8EDC2BAC472}" type="pres">
      <dgm:prSet presAssocID="{81CC3972-9B52-1C4A-A7EA-3CE5EAA83D4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035DD7-25E7-2B41-BD26-74E9C3835180}" type="pres">
      <dgm:prSet presAssocID="{04C137F7-136D-7140-B917-1670A27FD7E4}" presName="sibTrans" presStyleCnt="0"/>
      <dgm:spPr/>
    </dgm:pt>
    <dgm:pt modelId="{6C150C93-0B37-C44F-8DB4-34F5DF3BF711}" type="pres">
      <dgm:prSet presAssocID="{B43E4DF2-08B8-374C-AA8B-EADAC681FDD9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274A4A-218F-E54C-B55D-38C76123DD40}" type="pres">
      <dgm:prSet presAssocID="{65AF3E41-0B33-9240-96A7-CC52BC8041A4}" presName="sibTrans" presStyleCnt="0"/>
      <dgm:spPr/>
    </dgm:pt>
    <dgm:pt modelId="{FCBA43BA-EC17-B24E-81D4-8437ABB6C99C}" type="pres">
      <dgm:prSet presAssocID="{D5F73455-3950-EB45-AF5C-DF87A205EE6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A647F9-0EF0-004A-BEB0-932343379719}" srcId="{2D14B1D4-DBDC-6044-997C-3026D5790825}" destId="{B43E4DF2-08B8-374C-AA8B-EADAC681FDD9}" srcOrd="1" destOrd="0" parTransId="{FB0DC566-8F7D-CE4F-B498-0F2EE2017531}" sibTransId="{65AF3E41-0B33-9240-96A7-CC52BC8041A4}"/>
    <dgm:cxn modelId="{2FF589AF-28EA-EA40-93BB-DC360CEA5EF3}" type="presOf" srcId="{88A854DF-8520-694D-91EF-28E9E0BE2AA0}" destId="{6C150C93-0B37-C44F-8DB4-34F5DF3BF711}" srcOrd="0" destOrd="1" presId="urn:microsoft.com/office/officeart/2005/8/layout/hProcess9"/>
    <dgm:cxn modelId="{31080D31-61F0-EC48-9D76-35EA0DC8D7D6}" srcId="{81CC3972-9B52-1C4A-A7EA-3CE5EAA83D48}" destId="{5732174E-B605-5E4E-89CD-117D4121F5BA}" srcOrd="0" destOrd="0" parTransId="{0A5E6D32-B18C-564D-ADE2-6419392E8E6E}" sibTransId="{0491C3A3-1624-F144-A3F8-D352BD2F368D}"/>
    <dgm:cxn modelId="{AF232B71-2CB3-BB48-A3E0-38F95B167096}" srcId="{B43E4DF2-08B8-374C-AA8B-EADAC681FDD9}" destId="{88A854DF-8520-694D-91EF-28E9E0BE2AA0}" srcOrd="0" destOrd="0" parTransId="{9025339E-C847-D044-B982-6AF847803FF2}" sibTransId="{E44C8372-9ED1-D943-8B01-DB6290F299F1}"/>
    <dgm:cxn modelId="{3B0381D5-09FD-0D47-A114-B3A6855FA6A9}" srcId="{81CC3972-9B52-1C4A-A7EA-3CE5EAA83D48}" destId="{10B0F02B-93B2-5245-8C35-D3C40AEBBCEF}" srcOrd="1" destOrd="0" parTransId="{55A75EC7-BDCB-2D4E-9058-C6FCE0C436E2}" sibTransId="{AA553AE9-D212-A24B-962D-1FEB206C769C}"/>
    <dgm:cxn modelId="{613C9940-91DD-CF48-97C9-6F8E9237B0F7}" type="presOf" srcId="{10B0F02B-93B2-5245-8C35-D3C40AEBBCEF}" destId="{5244BF11-4579-4B42-90F1-A8EDC2BAC472}" srcOrd="0" destOrd="2" presId="urn:microsoft.com/office/officeart/2005/8/layout/hProcess9"/>
    <dgm:cxn modelId="{7DF29065-1F3B-BD4C-9DAD-482D6E137A66}" type="presOf" srcId="{2D14B1D4-DBDC-6044-997C-3026D5790825}" destId="{35F91F33-2E0D-C446-B490-2EC535FFA199}" srcOrd="0" destOrd="0" presId="urn:microsoft.com/office/officeart/2005/8/layout/hProcess9"/>
    <dgm:cxn modelId="{E83AB777-1667-B346-8AF2-E7F88B038A48}" srcId="{2D14B1D4-DBDC-6044-997C-3026D5790825}" destId="{D5F73455-3950-EB45-AF5C-DF87A205EE65}" srcOrd="2" destOrd="0" parTransId="{27A99F3C-4B9F-0D42-AE7F-050FEDB601D8}" sibTransId="{EAB06B9E-F2CB-444D-90E6-FAC91095036F}"/>
    <dgm:cxn modelId="{028C60ED-5640-1C4C-8EF8-832B9FD764D0}" type="presOf" srcId="{5732174E-B605-5E4E-89CD-117D4121F5BA}" destId="{5244BF11-4579-4B42-90F1-A8EDC2BAC472}" srcOrd="0" destOrd="1" presId="urn:microsoft.com/office/officeart/2005/8/layout/hProcess9"/>
    <dgm:cxn modelId="{C390CC43-83F2-7E40-8571-850559B73ED6}" type="presOf" srcId="{B43E4DF2-08B8-374C-AA8B-EADAC681FDD9}" destId="{6C150C93-0B37-C44F-8DB4-34F5DF3BF711}" srcOrd="0" destOrd="0" presId="urn:microsoft.com/office/officeart/2005/8/layout/hProcess9"/>
    <dgm:cxn modelId="{4375C90D-5301-1C45-A17E-1026768F5355}" type="presOf" srcId="{D5F73455-3950-EB45-AF5C-DF87A205EE65}" destId="{FCBA43BA-EC17-B24E-81D4-8437ABB6C99C}" srcOrd="0" destOrd="0" presId="urn:microsoft.com/office/officeart/2005/8/layout/hProcess9"/>
    <dgm:cxn modelId="{D76CD41F-9BDC-B746-9696-6A5DE52C2EF4}" type="presOf" srcId="{81CC3972-9B52-1C4A-A7EA-3CE5EAA83D48}" destId="{5244BF11-4579-4B42-90F1-A8EDC2BAC472}" srcOrd="0" destOrd="0" presId="urn:microsoft.com/office/officeart/2005/8/layout/hProcess9"/>
    <dgm:cxn modelId="{B9E92D7C-8C90-EC40-954A-BFDF68B3958D}" srcId="{2D14B1D4-DBDC-6044-997C-3026D5790825}" destId="{81CC3972-9B52-1C4A-A7EA-3CE5EAA83D48}" srcOrd="0" destOrd="0" parTransId="{F6655137-53B3-B640-BACB-29220E7F50C1}" sibTransId="{04C137F7-136D-7140-B917-1670A27FD7E4}"/>
    <dgm:cxn modelId="{8E011992-E736-6646-BEE1-5B39631EBE6D}" type="presParOf" srcId="{35F91F33-2E0D-C446-B490-2EC535FFA199}" destId="{950DEDFF-241E-B649-A034-7C46B1FCC2AE}" srcOrd="0" destOrd="0" presId="urn:microsoft.com/office/officeart/2005/8/layout/hProcess9"/>
    <dgm:cxn modelId="{AA1D290D-4DBE-4E44-98D0-5132F6C53962}" type="presParOf" srcId="{35F91F33-2E0D-C446-B490-2EC535FFA199}" destId="{991316E5-D3E0-614A-A2B7-2DFA0E2D7B96}" srcOrd="1" destOrd="0" presId="urn:microsoft.com/office/officeart/2005/8/layout/hProcess9"/>
    <dgm:cxn modelId="{8476356A-9333-044F-9E57-ED5DB1C41148}" type="presParOf" srcId="{991316E5-D3E0-614A-A2B7-2DFA0E2D7B96}" destId="{5244BF11-4579-4B42-90F1-A8EDC2BAC472}" srcOrd="0" destOrd="0" presId="urn:microsoft.com/office/officeart/2005/8/layout/hProcess9"/>
    <dgm:cxn modelId="{DECE6BB8-00A5-7947-B060-3A8441512780}" type="presParOf" srcId="{991316E5-D3E0-614A-A2B7-2DFA0E2D7B96}" destId="{DA035DD7-25E7-2B41-BD26-74E9C3835180}" srcOrd="1" destOrd="0" presId="urn:microsoft.com/office/officeart/2005/8/layout/hProcess9"/>
    <dgm:cxn modelId="{34819EF6-7548-C948-99F6-A04F103BCF8A}" type="presParOf" srcId="{991316E5-D3E0-614A-A2B7-2DFA0E2D7B96}" destId="{6C150C93-0B37-C44F-8DB4-34F5DF3BF711}" srcOrd="2" destOrd="0" presId="urn:microsoft.com/office/officeart/2005/8/layout/hProcess9"/>
    <dgm:cxn modelId="{DC53AB87-5F94-014E-84F8-4135ED91E3D8}" type="presParOf" srcId="{991316E5-D3E0-614A-A2B7-2DFA0E2D7B96}" destId="{90274A4A-218F-E54C-B55D-38C76123DD40}" srcOrd="3" destOrd="0" presId="urn:microsoft.com/office/officeart/2005/8/layout/hProcess9"/>
    <dgm:cxn modelId="{660BB736-9065-B34F-A13C-4FB0870E851D}" type="presParOf" srcId="{991316E5-D3E0-614A-A2B7-2DFA0E2D7B96}" destId="{FCBA43BA-EC17-B24E-81D4-8437ABB6C99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0F906B-0C50-474A-B003-EB9DB27D2FE8}" type="doc">
      <dgm:prSet loTypeId="urn:microsoft.com/office/officeart/2008/layout/LinedList" loCatId="" qsTypeId="urn:microsoft.com/office/officeart/2005/8/quickstyle/simple4" qsCatId="simple" csTypeId="urn:microsoft.com/office/officeart/2005/8/colors/accent0_2" csCatId="mainScheme" phldr="1"/>
      <dgm:spPr/>
    </dgm:pt>
    <dgm:pt modelId="{933366EF-BABF-0040-ACA3-A4EA7547F2C7}">
      <dgm:prSet phldrT="[Text]" custT="1"/>
      <dgm:spPr/>
      <dgm:t>
        <a:bodyPr/>
        <a:lstStyle/>
        <a:p>
          <a:pPr algn="ctr"/>
          <a:r>
            <a:rPr lang="en-US" sz="2400" dirty="0" smtClean="0"/>
            <a:t>Fund of knowledge</a:t>
          </a:r>
          <a:endParaRPr lang="en-US" sz="2400" dirty="0"/>
        </a:p>
      </dgm:t>
    </dgm:pt>
    <dgm:pt modelId="{C364C6A2-ACA9-BB48-97D0-BA97B3C136F4}" type="parTrans" cxnId="{44B4B9EA-65BD-3D4E-825F-5164DC27BBEF}">
      <dgm:prSet/>
      <dgm:spPr/>
      <dgm:t>
        <a:bodyPr/>
        <a:lstStyle/>
        <a:p>
          <a:endParaRPr lang="en-US"/>
        </a:p>
      </dgm:t>
    </dgm:pt>
    <dgm:pt modelId="{7EB1705D-78BE-CA42-9B32-3FC547214568}" type="sibTrans" cxnId="{44B4B9EA-65BD-3D4E-825F-5164DC27BBEF}">
      <dgm:prSet/>
      <dgm:spPr/>
      <dgm:t>
        <a:bodyPr/>
        <a:lstStyle/>
        <a:p>
          <a:endParaRPr lang="en-US"/>
        </a:p>
      </dgm:t>
    </dgm:pt>
    <dgm:pt modelId="{94920261-1A73-9347-A92E-1C8430498B6F}">
      <dgm:prSet phldrT="[Text]" custT="1"/>
      <dgm:spPr/>
      <dgm:t>
        <a:bodyPr/>
        <a:lstStyle/>
        <a:p>
          <a:pPr algn="ctr"/>
          <a:r>
            <a:rPr lang="en-US" sz="2400" dirty="0" smtClean="0"/>
            <a:t>Clinical reasoning</a:t>
          </a:r>
          <a:endParaRPr lang="en-US" sz="2400" dirty="0"/>
        </a:p>
      </dgm:t>
    </dgm:pt>
    <dgm:pt modelId="{BACE4962-2778-CB4B-92D4-A44CD81FD0A0}" type="parTrans" cxnId="{05371C2B-5D76-BF4F-BD33-A5C7BD3DBA6C}">
      <dgm:prSet/>
      <dgm:spPr/>
      <dgm:t>
        <a:bodyPr/>
        <a:lstStyle/>
        <a:p>
          <a:endParaRPr lang="en-US"/>
        </a:p>
      </dgm:t>
    </dgm:pt>
    <dgm:pt modelId="{BC8E145C-ABE5-D445-A10A-F21B9AE10B4E}" type="sibTrans" cxnId="{05371C2B-5D76-BF4F-BD33-A5C7BD3DBA6C}">
      <dgm:prSet/>
      <dgm:spPr/>
      <dgm:t>
        <a:bodyPr/>
        <a:lstStyle/>
        <a:p>
          <a:endParaRPr lang="en-US"/>
        </a:p>
      </dgm:t>
    </dgm:pt>
    <dgm:pt modelId="{65FF7303-0E23-384E-934C-712D0D56C327}">
      <dgm:prSet phldrT="[Text]" custT="1"/>
      <dgm:spPr/>
      <dgm:t>
        <a:bodyPr/>
        <a:lstStyle/>
        <a:p>
          <a:pPr algn="ctr"/>
          <a:r>
            <a:rPr lang="en-US" sz="2400" dirty="0" smtClean="0"/>
            <a:t>Organization and efficiency</a:t>
          </a:r>
          <a:endParaRPr lang="en-US" sz="2400" dirty="0"/>
        </a:p>
      </dgm:t>
    </dgm:pt>
    <dgm:pt modelId="{799AA2B0-7C59-D746-9E6D-6CA16E118253}" type="parTrans" cxnId="{67D3CC4C-212E-BD42-AB93-924DEFBDF49C}">
      <dgm:prSet/>
      <dgm:spPr/>
      <dgm:t>
        <a:bodyPr/>
        <a:lstStyle/>
        <a:p>
          <a:endParaRPr lang="en-US"/>
        </a:p>
      </dgm:t>
    </dgm:pt>
    <dgm:pt modelId="{7AE48C60-59AC-AB42-82E5-AAF85CA1F2D8}" type="sibTrans" cxnId="{67D3CC4C-212E-BD42-AB93-924DEFBDF49C}">
      <dgm:prSet/>
      <dgm:spPr/>
      <dgm:t>
        <a:bodyPr/>
        <a:lstStyle/>
        <a:p>
          <a:endParaRPr lang="en-US"/>
        </a:p>
      </dgm:t>
    </dgm:pt>
    <dgm:pt modelId="{554FFB9F-75ED-8142-901D-07A36E878A4D}">
      <dgm:prSet phldrT="[Text]" custT="1"/>
      <dgm:spPr/>
      <dgm:t>
        <a:bodyPr/>
        <a:lstStyle/>
        <a:p>
          <a:pPr algn="ctr"/>
          <a:r>
            <a:rPr lang="en-US" sz="2400" dirty="0" smtClean="0"/>
            <a:t>Professionalism</a:t>
          </a:r>
          <a:endParaRPr lang="en-US" sz="2400" dirty="0"/>
        </a:p>
      </dgm:t>
    </dgm:pt>
    <dgm:pt modelId="{A4AA6CE0-91EC-3A4D-93FE-03D0FA1D6E06}" type="parTrans" cxnId="{60395369-2E5E-3346-A43C-0451D59B3E56}">
      <dgm:prSet/>
      <dgm:spPr/>
      <dgm:t>
        <a:bodyPr/>
        <a:lstStyle/>
        <a:p>
          <a:endParaRPr lang="en-US"/>
        </a:p>
      </dgm:t>
    </dgm:pt>
    <dgm:pt modelId="{B7232CE0-9B8F-C649-B373-64BC1565B272}" type="sibTrans" cxnId="{60395369-2E5E-3346-A43C-0451D59B3E56}">
      <dgm:prSet/>
      <dgm:spPr/>
      <dgm:t>
        <a:bodyPr/>
        <a:lstStyle/>
        <a:p>
          <a:endParaRPr lang="en-US"/>
        </a:p>
      </dgm:t>
    </dgm:pt>
    <dgm:pt modelId="{FF8F40F2-33B2-044C-98EB-BDA589D37E51}">
      <dgm:prSet phldrT="[Text]" custT="1"/>
      <dgm:spPr/>
      <dgm:t>
        <a:bodyPr/>
        <a:lstStyle/>
        <a:p>
          <a:pPr algn="ctr"/>
          <a:r>
            <a:rPr lang="en-US" sz="2400" dirty="0" smtClean="0"/>
            <a:t>Communication skills</a:t>
          </a:r>
          <a:endParaRPr lang="en-US" sz="2400" dirty="0"/>
        </a:p>
      </dgm:t>
    </dgm:pt>
    <dgm:pt modelId="{3041FAE3-3F08-7743-8C7E-C61DACED7306}" type="parTrans" cxnId="{ADC98815-B11D-8349-AD22-39AE8BB68F30}">
      <dgm:prSet/>
      <dgm:spPr/>
      <dgm:t>
        <a:bodyPr/>
        <a:lstStyle/>
        <a:p>
          <a:endParaRPr lang="en-US"/>
        </a:p>
      </dgm:t>
    </dgm:pt>
    <dgm:pt modelId="{A3BC4338-F868-244C-916C-8A715C998B13}" type="sibTrans" cxnId="{ADC98815-B11D-8349-AD22-39AE8BB68F30}">
      <dgm:prSet/>
      <dgm:spPr/>
      <dgm:t>
        <a:bodyPr/>
        <a:lstStyle/>
        <a:p>
          <a:endParaRPr lang="en-US"/>
        </a:p>
      </dgm:t>
    </dgm:pt>
    <dgm:pt modelId="{9E8C787A-F6E7-7C4B-9B6D-C6B9F7A98D61}" type="pres">
      <dgm:prSet presAssocID="{E80F906B-0C50-474A-B003-EB9DB27D2FE8}" presName="vert0" presStyleCnt="0">
        <dgm:presLayoutVars>
          <dgm:dir/>
          <dgm:animOne val="branch"/>
          <dgm:animLvl val="lvl"/>
        </dgm:presLayoutVars>
      </dgm:prSet>
      <dgm:spPr/>
    </dgm:pt>
    <dgm:pt modelId="{D04785F2-1A96-EE4B-8C10-0907C87BD802}" type="pres">
      <dgm:prSet presAssocID="{933366EF-BABF-0040-ACA3-A4EA7547F2C7}" presName="thickLine" presStyleLbl="alignNode1" presStyleIdx="0" presStyleCnt="5"/>
      <dgm:spPr/>
    </dgm:pt>
    <dgm:pt modelId="{8A0F9AD4-21BB-1C4F-A7DF-2117BF8E3996}" type="pres">
      <dgm:prSet presAssocID="{933366EF-BABF-0040-ACA3-A4EA7547F2C7}" presName="horz1" presStyleCnt="0"/>
      <dgm:spPr/>
    </dgm:pt>
    <dgm:pt modelId="{6803EF00-888E-3847-AFB1-D8B24E33DF72}" type="pres">
      <dgm:prSet presAssocID="{933366EF-BABF-0040-ACA3-A4EA7547F2C7}" presName="tx1" presStyleLbl="revTx" presStyleIdx="0" presStyleCnt="5"/>
      <dgm:spPr/>
      <dgm:t>
        <a:bodyPr/>
        <a:lstStyle/>
        <a:p>
          <a:endParaRPr lang="en-US"/>
        </a:p>
      </dgm:t>
    </dgm:pt>
    <dgm:pt modelId="{29531C12-1BA7-004F-AFE5-5E3314270AA7}" type="pres">
      <dgm:prSet presAssocID="{933366EF-BABF-0040-ACA3-A4EA7547F2C7}" presName="vert1" presStyleCnt="0"/>
      <dgm:spPr/>
    </dgm:pt>
    <dgm:pt modelId="{49054948-A259-0E41-B91C-EA04DB5E74E3}" type="pres">
      <dgm:prSet presAssocID="{94920261-1A73-9347-A92E-1C8430498B6F}" presName="thickLine" presStyleLbl="alignNode1" presStyleIdx="1" presStyleCnt="5"/>
      <dgm:spPr/>
    </dgm:pt>
    <dgm:pt modelId="{AE0FC6FC-928C-7642-B4FF-5A2612DB09EE}" type="pres">
      <dgm:prSet presAssocID="{94920261-1A73-9347-A92E-1C8430498B6F}" presName="horz1" presStyleCnt="0"/>
      <dgm:spPr/>
    </dgm:pt>
    <dgm:pt modelId="{19A53DA1-ADD2-1644-A604-2176532177B6}" type="pres">
      <dgm:prSet presAssocID="{94920261-1A73-9347-A92E-1C8430498B6F}" presName="tx1" presStyleLbl="revTx" presStyleIdx="1" presStyleCnt="5"/>
      <dgm:spPr/>
      <dgm:t>
        <a:bodyPr/>
        <a:lstStyle/>
        <a:p>
          <a:endParaRPr lang="en-US"/>
        </a:p>
      </dgm:t>
    </dgm:pt>
    <dgm:pt modelId="{572902EB-127B-3740-A6CC-337F7C4B0FAB}" type="pres">
      <dgm:prSet presAssocID="{94920261-1A73-9347-A92E-1C8430498B6F}" presName="vert1" presStyleCnt="0"/>
      <dgm:spPr/>
    </dgm:pt>
    <dgm:pt modelId="{0FABDBC0-49EE-214F-B435-D28050E6DD4E}" type="pres">
      <dgm:prSet presAssocID="{65FF7303-0E23-384E-934C-712D0D56C327}" presName="thickLine" presStyleLbl="alignNode1" presStyleIdx="2" presStyleCnt="5"/>
      <dgm:spPr/>
    </dgm:pt>
    <dgm:pt modelId="{F136FFFF-52B8-0D44-8E8B-3447E006617C}" type="pres">
      <dgm:prSet presAssocID="{65FF7303-0E23-384E-934C-712D0D56C327}" presName="horz1" presStyleCnt="0"/>
      <dgm:spPr/>
    </dgm:pt>
    <dgm:pt modelId="{892A2AAE-E8B0-7849-A74F-2F8ED2708461}" type="pres">
      <dgm:prSet presAssocID="{65FF7303-0E23-384E-934C-712D0D56C327}" presName="tx1" presStyleLbl="revTx" presStyleIdx="2" presStyleCnt="5"/>
      <dgm:spPr/>
      <dgm:t>
        <a:bodyPr/>
        <a:lstStyle/>
        <a:p>
          <a:endParaRPr lang="en-US"/>
        </a:p>
      </dgm:t>
    </dgm:pt>
    <dgm:pt modelId="{72D26AA1-79AC-874C-A616-4D95429D6638}" type="pres">
      <dgm:prSet presAssocID="{65FF7303-0E23-384E-934C-712D0D56C327}" presName="vert1" presStyleCnt="0"/>
      <dgm:spPr/>
    </dgm:pt>
    <dgm:pt modelId="{2D62A5A1-9F2B-B346-A6BE-5D02F4811007}" type="pres">
      <dgm:prSet presAssocID="{554FFB9F-75ED-8142-901D-07A36E878A4D}" presName="thickLine" presStyleLbl="alignNode1" presStyleIdx="3" presStyleCnt="5"/>
      <dgm:spPr/>
    </dgm:pt>
    <dgm:pt modelId="{BD012B40-4223-B947-B2A6-1D8D1F714494}" type="pres">
      <dgm:prSet presAssocID="{554FFB9F-75ED-8142-901D-07A36E878A4D}" presName="horz1" presStyleCnt="0"/>
      <dgm:spPr/>
    </dgm:pt>
    <dgm:pt modelId="{667D2D5A-0501-3444-97BE-BDAF39D9B81E}" type="pres">
      <dgm:prSet presAssocID="{554FFB9F-75ED-8142-901D-07A36E878A4D}" presName="tx1" presStyleLbl="revTx" presStyleIdx="3" presStyleCnt="5"/>
      <dgm:spPr/>
      <dgm:t>
        <a:bodyPr/>
        <a:lstStyle/>
        <a:p>
          <a:endParaRPr lang="en-US"/>
        </a:p>
      </dgm:t>
    </dgm:pt>
    <dgm:pt modelId="{55BB5B3A-A0D2-F14A-9791-DF0B873D3D97}" type="pres">
      <dgm:prSet presAssocID="{554FFB9F-75ED-8142-901D-07A36E878A4D}" presName="vert1" presStyleCnt="0"/>
      <dgm:spPr/>
    </dgm:pt>
    <dgm:pt modelId="{F1D86292-A3EF-1747-BA4A-4F48645E610B}" type="pres">
      <dgm:prSet presAssocID="{FF8F40F2-33B2-044C-98EB-BDA589D37E51}" presName="thickLine" presStyleLbl="alignNode1" presStyleIdx="4" presStyleCnt="5"/>
      <dgm:spPr/>
    </dgm:pt>
    <dgm:pt modelId="{4C34592B-D6D9-E24D-872E-FBF422A663AA}" type="pres">
      <dgm:prSet presAssocID="{FF8F40F2-33B2-044C-98EB-BDA589D37E51}" presName="horz1" presStyleCnt="0"/>
      <dgm:spPr/>
    </dgm:pt>
    <dgm:pt modelId="{BA4E1B6A-EF15-1B42-A12B-EFD2EF2C9CAB}" type="pres">
      <dgm:prSet presAssocID="{FF8F40F2-33B2-044C-98EB-BDA589D37E51}" presName="tx1" presStyleLbl="revTx" presStyleIdx="4" presStyleCnt="5"/>
      <dgm:spPr/>
      <dgm:t>
        <a:bodyPr/>
        <a:lstStyle/>
        <a:p>
          <a:endParaRPr lang="en-US"/>
        </a:p>
      </dgm:t>
    </dgm:pt>
    <dgm:pt modelId="{40AA1D0A-7071-A14E-9AC7-8C43F0D0BD72}" type="pres">
      <dgm:prSet presAssocID="{FF8F40F2-33B2-044C-98EB-BDA589D37E51}" presName="vert1" presStyleCnt="0"/>
      <dgm:spPr/>
    </dgm:pt>
  </dgm:ptLst>
  <dgm:cxnLst>
    <dgm:cxn modelId="{60395369-2E5E-3346-A43C-0451D59B3E56}" srcId="{E80F906B-0C50-474A-B003-EB9DB27D2FE8}" destId="{554FFB9F-75ED-8142-901D-07A36E878A4D}" srcOrd="3" destOrd="0" parTransId="{A4AA6CE0-91EC-3A4D-93FE-03D0FA1D6E06}" sibTransId="{B7232CE0-9B8F-C649-B373-64BC1565B272}"/>
    <dgm:cxn modelId="{362E1AB6-A51C-2F46-BA35-578D46F2A96F}" type="presOf" srcId="{933366EF-BABF-0040-ACA3-A4EA7547F2C7}" destId="{6803EF00-888E-3847-AFB1-D8B24E33DF72}" srcOrd="0" destOrd="0" presId="urn:microsoft.com/office/officeart/2008/layout/LinedList"/>
    <dgm:cxn modelId="{D375DA7A-1616-724D-8762-0BB16261DB8E}" type="presOf" srcId="{554FFB9F-75ED-8142-901D-07A36E878A4D}" destId="{667D2D5A-0501-3444-97BE-BDAF39D9B81E}" srcOrd="0" destOrd="0" presId="urn:microsoft.com/office/officeart/2008/layout/LinedList"/>
    <dgm:cxn modelId="{6D8E7480-D1B1-FB40-86B9-0D94FD087A21}" type="presOf" srcId="{FF8F40F2-33B2-044C-98EB-BDA589D37E51}" destId="{BA4E1B6A-EF15-1B42-A12B-EFD2EF2C9CAB}" srcOrd="0" destOrd="0" presId="urn:microsoft.com/office/officeart/2008/layout/LinedList"/>
    <dgm:cxn modelId="{F27BD786-1AA1-6F41-8ACE-383E5B244508}" type="presOf" srcId="{94920261-1A73-9347-A92E-1C8430498B6F}" destId="{19A53DA1-ADD2-1644-A604-2176532177B6}" srcOrd="0" destOrd="0" presId="urn:microsoft.com/office/officeart/2008/layout/LinedList"/>
    <dgm:cxn modelId="{0F8FC1AF-EF92-F847-8518-C5255121B887}" type="presOf" srcId="{65FF7303-0E23-384E-934C-712D0D56C327}" destId="{892A2AAE-E8B0-7849-A74F-2F8ED2708461}" srcOrd="0" destOrd="0" presId="urn:microsoft.com/office/officeart/2008/layout/LinedList"/>
    <dgm:cxn modelId="{AC02BE8D-036A-BE4C-8F8F-7043E9817F1F}" type="presOf" srcId="{E80F906B-0C50-474A-B003-EB9DB27D2FE8}" destId="{9E8C787A-F6E7-7C4B-9B6D-C6B9F7A98D61}" srcOrd="0" destOrd="0" presId="urn:microsoft.com/office/officeart/2008/layout/LinedList"/>
    <dgm:cxn modelId="{ADC98815-B11D-8349-AD22-39AE8BB68F30}" srcId="{E80F906B-0C50-474A-B003-EB9DB27D2FE8}" destId="{FF8F40F2-33B2-044C-98EB-BDA589D37E51}" srcOrd="4" destOrd="0" parTransId="{3041FAE3-3F08-7743-8C7E-C61DACED7306}" sibTransId="{A3BC4338-F868-244C-916C-8A715C998B13}"/>
    <dgm:cxn modelId="{67D3CC4C-212E-BD42-AB93-924DEFBDF49C}" srcId="{E80F906B-0C50-474A-B003-EB9DB27D2FE8}" destId="{65FF7303-0E23-384E-934C-712D0D56C327}" srcOrd="2" destOrd="0" parTransId="{799AA2B0-7C59-D746-9E6D-6CA16E118253}" sibTransId="{7AE48C60-59AC-AB42-82E5-AAF85CA1F2D8}"/>
    <dgm:cxn modelId="{05371C2B-5D76-BF4F-BD33-A5C7BD3DBA6C}" srcId="{E80F906B-0C50-474A-B003-EB9DB27D2FE8}" destId="{94920261-1A73-9347-A92E-1C8430498B6F}" srcOrd="1" destOrd="0" parTransId="{BACE4962-2778-CB4B-92D4-A44CD81FD0A0}" sibTransId="{BC8E145C-ABE5-D445-A10A-F21B9AE10B4E}"/>
    <dgm:cxn modelId="{44B4B9EA-65BD-3D4E-825F-5164DC27BBEF}" srcId="{E80F906B-0C50-474A-B003-EB9DB27D2FE8}" destId="{933366EF-BABF-0040-ACA3-A4EA7547F2C7}" srcOrd="0" destOrd="0" parTransId="{C364C6A2-ACA9-BB48-97D0-BA97B3C136F4}" sibTransId="{7EB1705D-78BE-CA42-9B32-3FC547214568}"/>
    <dgm:cxn modelId="{45B64E23-34CB-3242-A74B-7E3435622893}" type="presParOf" srcId="{9E8C787A-F6E7-7C4B-9B6D-C6B9F7A98D61}" destId="{D04785F2-1A96-EE4B-8C10-0907C87BD802}" srcOrd="0" destOrd="0" presId="urn:microsoft.com/office/officeart/2008/layout/LinedList"/>
    <dgm:cxn modelId="{5724EFE0-B427-344F-9223-CA021D9F421E}" type="presParOf" srcId="{9E8C787A-F6E7-7C4B-9B6D-C6B9F7A98D61}" destId="{8A0F9AD4-21BB-1C4F-A7DF-2117BF8E3996}" srcOrd="1" destOrd="0" presId="urn:microsoft.com/office/officeart/2008/layout/LinedList"/>
    <dgm:cxn modelId="{9AA66921-589E-CB41-ACE7-5FFD16419411}" type="presParOf" srcId="{8A0F9AD4-21BB-1C4F-A7DF-2117BF8E3996}" destId="{6803EF00-888E-3847-AFB1-D8B24E33DF72}" srcOrd="0" destOrd="0" presId="urn:microsoft.com/office/officeart/2008/layout/LinedList"/>
    <dgm:cxn modelId="{5289AF2F-3891-C442-B37A-DB61B6A5EB35}" type="presParOf" srcId="{8A0F9AD4-21BB-1C4F-A7DF-2117BF8E3996}" destId="{29531C12-1BA7-004F-AFE5-5E3314270AA7}" srcOrd="1" destOrd="0" presId="urn:microsoft.com/office/officeart/2008/layout/LinedList"/>
    <dgm:cxn modelId="{C1B6C43A-DB8E-DC4C-AFA9-D99B272598D6}" type="presParOf" srcId="{9E8C787A-F6E7-7C4B-9B6D-C6B9F7A98D61}" destId="{49054948-A259-0E41-B91C-EA04DB5E74E3}" srcOrd="2" destOrd="0" presId="urn:microsoft.com/office/officeart/2008/layout/LinedList"/>
    <dgm:cxn modelId="{47792B6B-46C0-4B43-91E1-8527DB48F43E}" type="presParOf" srcId="{9E8C787A-F6E7-7C4B-9B6D-C6B9F7A98D61}" destId="{AE0FC6FC-928C-7642-B4FF-5A2612DB09EE}" srcOrd="3" destOrd="0" presId="urn:microsoft.com/office/officeart/2008/layout/LinedList"/>
    <dgm:cxn modelId="{B78AD546-5793-FF43-8B8B-9A20E68FB3B9}" type="presParOf" srcId="{AE0FC6FC-928C-7642-B4FF-5A2612DB09EE}" destId="{19A53DA1-ADD2-1644-A604-2176532177B6}" srcOrd="0" destOrd="0" presId="urn:microsoft.com/office/officeart/2008/layout/LinedList"/>
    <dgm:cxn modelId="{678CAABC-A0EB-FA45-AC56-563267DBAAF2}" type="presParOf" srcId="{AE0FC6FC-928C-7642-B4FF-5A2612DB09EE}" destId="{572902EB-127B-3740-A6CC-337F7C4B0FAB}" srcOrd="1" destOrd="0" presId="urn:microsoft.com/office/officeart/2008/layout/LinedList"/>
    <dgm:cxn modelId="{A5518B57-FDBE-B14A-885C-5526096275FD}" type="presParOf" srcId="{9E8C787A-F6E7-7C4B-9B6D-C6B9F7A98D61}" destId="{0FABDBC0-49EE-214F-B435-D28050E6DD4E}" srcOrd="4" destOrd="0" presId="urn:microsoft.com/office/officeart/2008/layout/LinedList"/>
    <dgm:cxn modelId="{D59F8A6C-240A-1E4B-B0FE-8520BD751073}" type="presParOf" srcId="{9E8C787A-F6E7-7C4B-9B6D-C6B9F7A98D61}" destId="{F136FFFF-52B8-0D44-8E8B-3447E006617C}" srcOrd="5" destOrd="0" presId="urn:microsoft.com/office/officeart/2008/layout/LinedList"/>
    <dgm:cxn modelId="{774E7DD5-2A9F-644A-8DEE-96A9479F553E}" type="presParOf" srcId="{F136FFFF-52B8-0D44-8E8B-3447E006617C}" destId="{892A2AAE-E8B0-7849-A74F-2F8ED2708461}" srcOrd="0" destOrd="0" presId="urn:microsoft.com/office/officeart/2008/layout/LinedList"/>
    <dgm:cxn modelId="{9AC4C658-443D-6F43-9A79-C1139D3F58A4}" type="presParOf" srcId="{F136FFFF-52B8-0D44-8E8B-3447E006617C}" destId="{72D26AA1-79AC-874C-A616-4D95429D6638}" srcOrd="1" destOrd="0" presId="urn:microsoft.com/office/officeart/2008/layout/LinedList"/>
    <dgm:cxn modelId="{0C08660B-B67D-A34B-8A23-738CD1E211C8}" type="presParOf" srcId="{9E8C787A-F6E7-7C4B-9B6D-C6B9F7A98D61}" destId="{2D62A5A1-9F2B-B346-A6BE-5D02F4811007}" srcOrd="6" destOrd="0" presId="urn:microsoft.com/office/officeart/2008/layout/LinedList"/>
    <dgm:cxn modelId="{922E288F-3A59-8842-A531-54249E9AC80F}" type="presParOf" srcId="{9E8C787A-F6E7-7C4B-9B6D-C6B9F7A98D61}" destId="{BD012B40-4223-B947-B2A6-1D8D1F714494}" srcOrd="7" destOrd="0" presId="urn:microsoft.com/office/officeart/2008/layout/LinedList"/>
    <dgm:cxn modelId="{127F9B1C-0FE1-D14A-BC2A-DA03012C6506}" type="presParOf" srcId="{BD012B40-4223-B947-B2A6-1D8D1F714494}" destId="{667D2D5A-0501-3444-97BE-BDAF39D9B81E}" srcOrd="0" destOrd="0" presId="urn:microsoft.com/office/officeart/2008/layout/LinedList"/>
    <dgm:cxn modelId="{FC6546EB-76B7-5648-8921-FE4ED67842F6}" type="presParOf" srcId="{BD012B40-4223-B947-B2A6-1D8D1F714494}" destId="{55BB5B3A-A0D2-F14A-9791-DF0B873D3D97}" srcOrd="1" destOrd="0" presId="urn:microsoft.com/office/officeart/2008/layout/LinedList"/>
    <dgm:cxn modelId="{A8A185F6-BDB3-214C-AA9D-A9880657B4AD}" type="presParOf" srcId="{9E8C787A-F6E7-7C4B-9B6D-C6B9F7A98D61}" destId="{F1D86292-A3EF-1747-BA4A-4F48645E610B}" srcOrd="8" destOrd="0" presId="urn:microsoft.com/office/officeart/2008/layout/LinedList"/>
    <dgm:cxn modelId="{F7AD8FE2-A770-7B47-AEEB-E4F79B4FF44F}" type="presParOf" srcId="{9E8C787A-F6E7-7C4B-9B6D-C6B9F7A98D61}" destId="{4C34592B-D6D9-E24D-872E-FBF422A663AA}" srcOrd="9" destOrd="0" presId="urn:microsoft.com/office/officeart/2008/layout/LinedList"/>
    <dgm:cxn modelId="{13734B7C-E869-4C44-A3AD-94692175234A}" type="presParOf" srcId="{4C34592B-D6D9-E24D-872E-FBF422A663AA}" destId="{BA4E1B6A-EF15-1B42-A12B-EFD2EF2C9CAB}" srcOrd="0" destOrd="0" presId="urn:microsoft.com/office/officeart/2008/layout/LinedList"/>
    <dgm:cxn modelId="{0546E8B1-27B5-2E44-B8D6-48C3C6E5E3B4}" type="presParOf" srcId="{4C34592B-D6D9-E24D-872E-FBF422A663AA}" destId="{40AA1D0A-7071-A14E-9AC7-8C43F0D0BD7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E94EA86-B05E-9441-B236-F3B911EB870F}" type="doc">
      <dgm:prSet loTypeId="urn:microsoft.com/office/officeart/2005/8/layout/radial4" loCatId="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545F092-FC41-E545-A85E-ECE765DBC047}">
      <dgm:prSet phldrT="[Text]"/>
      <dgm:spPr/>
      <dgm:t>
        <a:bodyPr/>
        <a:lstStyle/>
        <a:p>
          <a:r>
            <a:rPr lang="en-US" dirty="0" smtClean="0"/>
            <a:t>Coaching</a:t>
          </a:r>
          <a:endParaRPr lang="en-US" dirty="0"/>
        </a:p>
      </dgm:t>
    </dgm:pt>
    <dgm:pt modelId="{50B697FF-4192-194F-991A-F0C3051CC21E}" type="parTrans" cxnId="{6919A5B5-EF20-7C4B-B2E8-02243871BC2F}">
      <dgm:prSet/>
      <dgm:spPr/>
      <dgm:t>
        <a:bodyPr/>
        <a:lstStyle/>
        <a:p>
          <a:endParaRPr lang="en-US"/>
        </a:p>
      </dgm:t>
    </dgm:pt>
    <dgm:pt modelId="{86B7C502-FEE8-DD4A-8F8F-AF1A6140C455}" type="sibTrans" cxnId="{6919A5B5-EF20-7C4B-B2E8-02243871BC2F}">
      <dgm:prSet/>
      <dgm:spPr/>
      <dgm:t>
        <a:bodyPr/>
        <a:lstStyle/>
        <a:p>
          <a:endParaRPr lang="en-US"/>
        </a:p>
      </dgm:t>
    </dgm:pt>
    <dgm:pt modelId="{6B86AB78-33A3-944F-93A7-A860438C09EB}">
      <dgm:prSet phldrT="[Text]"/>
      <dgm:spPr/>
      <dgm:t>
        <a:bodyPr/>
        <a:lstStyle/>
        <a:p>
          <a:r>
            <a:rPr lang="en-US" dirty="0" smtClean="0"/>
            <a:t>Fund of knowledge</a:t>
          </a:r>
          <a:endParaRPr lang="en-US" dirty="0"/>
        </a:p>
      </dgm:t>
    </dgm:pt>
    <dgm:pt modelId="{28E9EF9D-2079-B547-A11F-094E8E42E9BC}" type="parTrans" cxnId="{1301230E-7BBE-144A-A695-37BBB64DA444}">
      <dgm:prSet/>
      <dgm:spPr/>
      <dgm:t>
        <a:bodyPr/>
        <a:lstStyle/>
        <a:p>
          <a:endParaRPr lang="en-US"/>
        </a:p>
      </dgm:t>
    </dgm:pt>
    <dgm:pt modelId="{B936EB72-48E4-F244-B1F7-A6F60197C389}" type="sibTrans" cxnId="{1301230E-7BBE-144A-A695-37BBB64DA444}">
      <dgm:prSet/>
      <dgm:spPr/>
      <dgm:t>
        <a:bodyPr/>
        <a:lstStyle/>
        <a:p>
          <a:endParaRPr lang="en-US"/>
        </a:p>
      </dgm:t>
    </dgm:pt>
    <dgm:pt modelId="{F87E60D0-DD47-1E4C-8BE0-8DFAB299E7A7}">
      <dgm:prSet phldrT="[Text]"/>
      <dgm:spPr/>
      <dgm:t>
        <a:bodyPr/>
        <a:lstStyle/>
        <a:p>
          <a:r>
            <a:rPr lang="en-US" dirty="0" smtClean="0"/>
            <a:t>Clinical reasoning</a:t>
          </a:r>
          <a:endParaRPr lang="en-US" dirty="0"/>
        </a:p>
      </dgm:t>
    </dgm:pt>
    <dgm:pt modelId="{AB10F1F8-3C36-1D48-B9B0-70434D9071B2}" type="parTrans" cxnId="{3A6EC736-6E79-094C-A196-1AFB87687223}">
      <dgm:prSet/>
      <dgm:spPr/>
      <dgm:t>
        <a:bodyPr/>
        <a:lstStyle/>
        <a:p>
          <a:endParaRPr lang="en-US"/>
        </a:p>
      </dgm:t>
    </dgm:pt>
    <dgm:pt modelId="{534F655A-AD1C-6141-AD60-199668414B05}" type="sibTrans" cxnId="{3A6EC736-6E79-094C-A196-1AFB87687223}">
      <dgm:prSet/>
      <dgm:spPr/>
      <dgm:t>
        <a:bodyPr/>
        <a:lstStyle/>
        <a:p>
          <a:endParaRPr lang="en-US"/>
        </a:p>
      </dgm:t>
    </dgm:pt>
    <dgm:pt modelId="{BB123AA0-4FF2-604A-9344-4BC8C852797E}">
      <dgm:prSet phldrT="[Text]"/>
      <dgm:spPr/>
      <dgm:t>
        <a:bodyPr/>
        <a:lstStyle/>
        <a:p>
          <a:r>
            <a:rPr lang="en-US" dirty="0" smtClean="0"/>
            <a:t>Organization and efficiency</a:t>
          </a:r>
          <a:endParaRPr lang="en-US" dirty="0"/>
        </a:p>
      </dgm:t>
    </dgm:pt>
    <dgm:pt modelId="{2E38AFEE-92CC-B241-A3BB-D101046F878A}" type="parTrans" cxnId="{4BD1FC21-0882-0B4E-B062-D3D4AE759B0C}">
      <dgm:prSet/>
      <dgm:spPr/>
      <dgm:t>
        <a:bodyPr/>
        <a:lstStyle/>
        <a:p>
          <a:endParaRPr lang="en-US"/>
        </a:p>
      </dgm:t>
    </dgm:pt>
    <dgm:pt modelId="{FA9875F0-DD2C-2D45-8FDE-FA6DBD37BFFC}" type="sibTrans" cxnId="{4BD1FC21-0882-0B4E-B062-D3D4AE759B0C}">
      <dgm:prSet/>
      <dgm:spPr/>
      <dgm:t>
        <a:bodyPr/>
        <a:lstStyle/>
        <a:p>
          <a:endParaRPr lang="en-US"/>
        </a:p>
      </dgm:t>
    </dgm:pt>
    <dgm:pt modelId="{215C69C7-39DA-2345-BA49-0F7A38AD7223}">
      <dgm:prSet phldrT="[Text]"/>
      <dgm:spPr/>
      <dgm:t>
        <a:bodyPr/>
        <a:lstStyle/>
        <a:p>
          <a:r>
            <a:rPr lang="en-US" dirty="0" smtClean="0"/>
            <a:t>Professionalism</a:t>
          </a:r>
          <a:endParaRPr lang="en-US" dirty="0"/>
        </a:p>
      </dgm:t>
    </dgm:pt>
    <dgm:pt modelId="{910C3EB9-EEB4-4141-8FE3-607FCE59D47C}" type="parTrans" cxnId="{313EF8BE-3DED-034C-98F6-DE8546D37E94}">
      <dgm:prSet/>
      <dgm:spPr/>
      <dgm:t>
        <a:bodyPr/>
        <a:lstStyle/>
        <a:p>
          <a:endParaRPr lang="en-US"/>
        </a:p>
      </dgm:t>
    </dgm:pt>
    <dgm:pt modelId="{17EEAD5A-748C-EA4A-AB51-E9D016EF4BCD}" type="sibTrans" cxnId="{313EF8BE-3DED-034C-98F6-DE8546D37E94}">
      <dgm:prSet/>
      <dgm:spPr/>
      <dgm:t>
        <a:bodyPr/>
        <a:lstStyle/>
        <a:p>
          <a:endParaRPr lang="en-US"/>
        </a:p>
      </dgm:t>
    </dgm:pt>
    <dgm:pt modelId="{BD26C040-D5A2-BA4A-BFE6-44E2E0445031}">
      <dgm:prSet phldrT="[Text]"/>
      <dgm:spPr/>
      <dgm:t>
        <a:bodyPr/>
        <a:lstStyle/>
        <a:p>
          <a:r>
            <a:rPr lang="en-US" dirty="0" smtClean="0"/>
            <a:t>Communication skills</a:t>
          </a:r>
          <a:endParaRPr lang="en-US" dirty="0"/>
        </a:p>
      </dgm:t>
    </dgm:pt>
    <dgm:pt modelId="{546BFBA3-3042-4C4C-8764-5E18A6894667}" type="parTrans" cxnId="{D11041CD-00A0-3A41-8099-50A395EFBDC5}">
      <dgm:prSet/>
      <dgm:spPr/>
      <dgm:t>
        <a:bodyPr/>
        <a:lstStyle/>
        <a:p>
          <a:endParaRPr lang="en-US"/>
        </a:p>
      </dgm:t>
    </dgm:pt>
    <dgm:pt modelId="{7FBE2655-C8D3-114A-AEAC-33258743C8CB}" type="sibTrans" cxnId="{D11041CD-00A0-3A41-8099-50A395EFBDC5}">
      <dgm:prSet/>
      <dgm:spPr/>
      <dgm:t>
        <a:bodyPr/>
        <a:lstStyle/>
        <a:p>
          <a:endParaRPr lang="en-US"/>
        </a:p>
      </dgm:t>
    </dgm:pt>
    <dgm:pt modelId="{3C55D35E-D34C-B44E-88D1-E96459AFAD74}" type="pres">
      <dgm:prSet presAssocID="{9E94EA86-B05E-9441-B236-F3B911EB870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9E469A-D4CE-FF42-93C9-8BA1A72C2978}" type="pres">
      <dgm:prSet presAssocID="{C545F092-FC41-E545-A85E-ECE765DBC047}" presName="centerShape" presStyleLbl="node0" presStyleIdx="0" presStyleCnt="1"/>
      <dgm:spPr/>
      <dgm:t>
        <a:bodyPr/>
        <a:lstStyle/>
        <a:p>
          <a:endParaRPr lang="en-US"/>
        </a:p>
      </dgm:t>
    </dgm:pt>
    <dgm:pt modelId="{203D556F-F550-9B49-B13E-7151FBF993FE}" type="pres">
      <dgm:prSet presAssocID="{28E9EF9D-2079-B547-A11F-094E8E42E9BC}" presName="parTrans" presStyleLbl="bgSibTrans2D1" presStyleIdx="0" presStyleCnt="5"/>
      <dgm:spPr/>
      <dgm:t>
        <a:bodyPr/>
        <a:lstStyle/>
        <a:p>
          <a:endParaRPr lang="en-US"/>
        </a:p>
      </dgm:t>
    </dgm:pt>
    <dgm:pt modelId="{3A856FCA-6A86-D149-A3C6-6F0384FD436A}" type="pres">
      <dgm:prSet presAssocID="{6B86AB78-33A3-944F-93A7-A860438C09E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08C8B2-DEF9-1849-9800-CC6DA6F6D0C4}" type="pres">
      <dgm:prSet presAssocID="{AB10F1F8-3C36-1D48-B9B0-70434D9071B2}" presName="parTrans" presStyleLbl="bgSibTrans2D1" presStyleIdx="1" presStyleCnt="5"/>
      <dgm:spPr/>
      <dgm:t>
        <a:bodyPr/>
        <a:lstStyle/>
        <a:p>
          <a:endParaRPr lang="en-US"/>
        </a:p>
      </dgm:t>
    </dgm:pt>
    <dgm:pt modelId="{B8DC0E2F-E627-5C44-BD63-0B187D7CAB60}" type="pres">
      <dgm:prSet presAssocID="{F87E60D0-DD47-1E4C-8BE0-8DFAB299E7A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AAD2D6-117D-3845-9F38-1ACFD6CCCDD6}" type="pres">
      <dgm:prSet presAssocID="{2E38AFEE-92CC-B241-A3BB-D101046F878A}" presName="parTrans" presStyleLbl="bgSibTrans2D1" presStyleIdx="2" presStyleCnt="5"/>
      <dgm:spPr/>
      <dgm:t>
        <a:bodyPr/>
        <a:lstStyle/>
        <a:p>
          <a:endParaRPr lang="en-US"/>
        </a:p>
      </dgm:t>
    </dgm:pt>
    <dgm:pt modelId="{36B8227D-02D9-0149-8FE2-6ABE49E41B0B}" type="pres">
      <dgm:prSet presAssocID="{BB123AA0-4FF2-604A-9344-4BC8C852797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6867DF-E5AD-F746-B886-E663DE0F0C3C}" type="pres">
      <dgm:prSet presAssocID="{910C3EB9-EEB4-4141-8FE3-607FCE59D47C}" presName="parTrans" presStyleLbl="bgSibTrans2D1" presStyleIdx="3" presStyleCnt="5"/>
      <dgm:spPr/>
      <dgm:t>
        <a:bodyPr/>
        <a:lstStyle/>
        <a:p>
          <a:endParaRPr lang="en-US"/>
        </a:p>
      </dgm:t>
    </dgm:pt>
    <dgm:pt modelId="{4C3BE1E4-9038-2445-9493-8DB20701971B}" type="pres">
      <dgm:prSet presAssocID="{215C69C7-39DA-2345-BA49-0F7A38AD722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514D62-B5D6-1543-840E-1FF01FF83E58}" type="pres">
      <dgm:prSet presAssocID="{546BFBA3-3042-4C4C-8764-5E18A6894667}" presName="parTrans" presStyleLbl="bgSibTrans2D1" presStyleIdx="4" presStyleCnt="5"/>
      <dgm:spPr/>
      <dgm:t>
        <a:bodyPr/>
        <a:lstStyle/>
        <a:p>
          <a:endParaRPr lang="en-US"/>
        </a:p>
      </dgm:t>
    </dgm:pt>
    <dgm:pt modelId="{5A456B9F-1988-4845-9519-105116CCE37B}" type="pres">
      <dgm:prSet presAssocID="{BD26C040-D5A2-BA4A-BFE6-44E2E044503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ADC945-1A93-1149-8FA4-40FB76C5083D}" type="presOf" srcId="{BB123AA0-4FF2-604A-9344-4BC8C852797E}" destId="{36B8227D-02D9-0149-8FE2-6ABE49E41B0B}" srcOrd="0" destOrd="0" presId="urn:microsoft.com/office/officeart/2005/8/layout/radial4"/>
    <dgm:cxn modelId="{5DF150A3-1449-B143-84DC-61D2DEF8F3D5}" type="presOf" srcId="{28E9EF9D-2079-B547-A11F-094E8E42E9BC}" destId="{203D556F-F550-9B49-B13E-7151FBF993FE}" srcOrd="0" destOrd="0" presId="urn:microsoft.com/office/officeart/2005/8/layout/radial4"/>
    <dgm:cxn modelId="{1301230E-7BBE-144A-A695-37BBB64DA444}" srcId="{C545F092-FC41-E545-A85E-ECE765DBC047}" destId="{6B86AB78-33A3-944F-93A7-A860438C09EB}" srcOrd="0" destOrd="0" parTransId="{28E9EF9D-2079-B547-A11F-094E8E42E9BC}" sibTransId="{B936EB72-48E4-F244-B1F7-A6F60197C389}"/>
    <dgm:cxn modelId="{E55E3A7B-3F54-6948-9393-1FC16755AA5A}" type="presOf" srcId="{910C3EB9-EEB4-4141-8FE3-607FCE59D47C}" destId="{5B6867DF-E5AD-F746-B886-E663DE0F0C3C}" srcOrd="0" destOrd="0" presId="urn:microsoft.com/office/officeart/2005/8/layout/radial4"/>
    <dgm:cxn modelId="{6919A5B5-EF20-7C4B-B2E8-02243871BC2F}" srcId="{9E94EA86-B05E-9441-B236-F3B911EB870F}" destId="{C545F092-FC41-E545-A85E-ECE765DBC047}" srcOrd="0" destOrd="0" parTransId="{50B697FF-4192-194F-991A-F0C3051CC21E}" sibTransId="{86B7C502-FEE8-DD4A-8F8F-AF1A6140C455}"/>
    <dgm:cxn modelId="{D11041CD-00A0-3A41-8099-50A395EFBDC5}" srcId="{C545F092-FC41-E545-A85E-ECE765DBC047}" destId="{BD26C040-D5A2-BA4A-BFE6-44E2E0445031}" srcOrd="4" destOrd="0" parTransId="{546BFBA3-3042-4C4C-8764-5E18A6894667}" sibTransId="{7FBE2655-C8D3-114A-AEAC-33258743C8CB}"/>
    <dgm:cxn modelId="{FDE58997-8314-0B4C-98E8-047B7ED3D321}" type="presOf" srcId="{F87E60D0-DD47-1E4C-8BE0-8DFAB299E7A7}" destId="{B8DC0E2F-E627-5C44-BD63-0B187D7CAB60}" srcOrd="0" destOrd="0" presId="urn:microsoft.com/office/officeart/2005/8/layout/radial4"/>
    <dgm:cxn modelId="{2F8EB9C3-5461-A446-9449-D8543A0917E4}" type="presOf" srcId="{C545F092-FC41-E545-A85E-ECE765DBC047}" destId="{2C9E469A-D4CE-FF42-93C9-8BA1A72C2978}" srcOrd="0" destOrd="0" presId="urn:microsoft.com/office/officeart/2005/8/layout/radial4"/>
    <dgm:cxn modelId="{3A6EC736-6E79-094C-A196-1AFB87687223}" srcId="{C545F092-FC41-E545-A85E-ECE765DBC047}" destId="{F87E60D0-DD47-1E4C-8BE0-8DFAB299E7A7}" srcOrd="1" destOrd="0" parTransId="{AB10F1F8-3C36-1D48-B9B0-70434D9071B2}" sibTransId="{534F655A-AD1C-6141-AD60-199668414B05}"/>
    <dgm:cxn modelId="{F5C8709C-A375-1142-A9CF-544EA6730E18}" type="presOf" srcId="{546BFBA3-3042-4C4C-8764-5E18A6894667}" destId="{FD514D62-B5D6-1543-840E-1FF01FF83E58}" srcOrd="0" destOrd="0" presId="urn:microsoft.com/office/officeart/2005/8/layout/radial4"/>
    <dgm:cxn modelId="{313EF8BE-3DED-034C-98F6-DE8546D37E94}" srcId="{C545F092-FC41-E545-A85E-ECE765DBC047}" destId="{215C69C7-39DA-2345-BA49-0F7A38AD7223}" srcOrd="3" destOrd="0" parTransId="{910C3EB9-EEB4-4141-8FE3-607FCE59D47C}" sibTransId="{17EEAD5A-748C-EA4A-AB51-E9D016EF4BCD}"/>
    <dgm:cxn modelId="{4BD1FC21-0882-0B4E-B062-D3D4AE759B0C}" srcId="{C545F092-FC41-E545-A85E-ECE765DBC047}" destId="{BB123AA0-4FF2-604A-9344-4BC8C852797E}" srcOrd="2" destOrd="0" parTransId="{2E38AFEE-92CC-B241-A3BB-D101046F878A}" sibTransId="{FA9875F0-DD2C-2D45-8FDE-FA6DBD37BFFC}"/>
    <dgm:cxn modelId="{A87BC1BD-F609-0C41-A0A3-C6F17BFF78CA}" type="presOf" srcId="{2E38AFEE-92CC-B241-A3BB-D101046F878A}" destId="{D5AAD2D6-117D-3845-9F38-1ACFD6CCCDD6}" srcOrd="0" destOrd="0" presId="urn:microsoft.com/office/officeart/2005/8/layout/radial4"/>
    <dgm:cxn modelId="{2587A925-2FEB-D641-9DBD-0E8BEC8AC450}" type="presOf" srcId="{AB10F1F8-3C36-1D48-B9B0-70434D9071B2}" destId="{D508C8B2-DEF9-1849-9800-CC6DA6F6D0C4}" srcOrd="0" destOrd="0" presId="urn:microsoft.com/office/officeart/2005/8/layout/radial4"/>
    <dgm:cxn modelId="{20800127-FC4C-1E45-B0BF-ED61403160A8}" type="presOf" srcId="{215C69C7-39DA-2345-BA49-0F7A38AD7223}" destId="{4C3BE1E4-9038-2445-9493-8DB20701971B}" srcOrd="0" destOrd="0" presId="urn:microsoft.com/office/officeart/2005/8/layout/radial4"/>
    <dgm:cxn modelId="{635065EF-E780-E04F-9416-A06BD9A3FCEA}" type="presOf" srcId="{BD26C040-D5A2-BA4A-BFE6-44E2E0445031}" destId="{5A456B9F-1988-4845-9519-105116CCE37B}" srcOrd="0" destOrd="0" presId="urn:microsoft.com/office/officeart/2005/8/layout/radial4"/>
    <dgm:cxn modelId="{38A5BFD1-20BB-934C-91C3-2F4AC146BAB1}" type="presOf" srcId="{9E94EA86-B05E-9441-B236-F3B911EB870F}" destId="{3C55D35E-D34C-B44E-88D1-E96459AFAD74}" srcOrd="0" destOrd="0" presId="urn:microsoft.com/office/officeart/2005/8/layout/radial4"/>
    <dgm:cxn modelId="{550F3854-06F5-8642-9C73-9F654478F214}" type="presOf" srcId="{6B86AB78-33A3-944F-93A7-A860438C09EB}" destId="{3A856FCA-6A86-D149-A3C6-6F0384FD436A}" srcOrd="0" destOrd="0" presId="urn:microsoft.com/office/officeart/2005/8/layout/radial4"/>
    <dgm:cxn modelId="{706AEBA5-3A15-AD42-AFA3-C2D445C5E6FF}" type="presParOf" srcId="{3C55D35E-D34C-B44E-88D1-E96459AFAD74}" destId="{2C9E469A-D4CE-FF42-93C9-8BA1A72C2978}" srcOrd="0" destOrd="0" presId="urn:microsoft.com/office/officeart/2005/8/layout/radial4"/>
    <dgm:cxn modelId="{D991269F-253A-0742-BF49-264DAD51289D}" type="presParOf" srcId="{3C55D35E-D34C-B44E-88D1-E96459AFAD74}" destId="{203D556F-F550-9B49-B13E-7151FBF993FE}" srcOrd="1" destOrd="0" presId="urn:microsoft.com/office/officeart/2005/8/layout/radial4"/>
    <dgm:cxn modelId="{738E2C71-DB57-6D47-8BE4-B112ECDB7801}" type="presParOf" srcId="{3C55D35E-D34C-B44E-88D1-E96459AFAD74}" destId="{3A856FCA-6A86-D149-A3C6-6F0384FD436A}" srcOrd="2" destOrd="0" presId="urn:microsoft.com/office/officeart/2005/8/layout/radial4"/>
    <dgm:cxn modelId="{8F921D97-4D31-5540-9AFB-A739CF8D4B53}" type="presParOf" srcId="{3C55D35E-D34C-B44E-88D1-E96459AFAD74}" destId="{D508C8B2-DEF9-1849-9800-CC6DA6F6D0C4}" srcOrd="3" destOrd="0" presId="urn:microsoft.com/office/officeart/2005/8/layout/radial4"/>
    <dgm:cxn modelId="{BF6C9367-CCE6-0B45-BBCA-E4B4BB25E853}" type="presParOf" srcId="{3C55D35E-D34C-B44E-88D1-E96459AFAD74}" destId="{B8DC0E2F-E627-5C44-BD63-0B187D7CAB60}" srcOrd="4" destOrd="0" presId="urn:microsoft.com/office/officeart/2005/8/layout/radial4"/>
    <dgm:cxn modelId="{859AB298-4DC2-2F45-84B0-DF49CB7CE582}" type="presParOf" srcId="{3C55D35E-D34C-B44E-88D1-E96459AFAD74}" destId="{D5AAD2D6-117D-3845-9F38-1ACFD6CCCDD6}" srcOrd="5" destOrd="0" presId="urn:microsoft.com/office/officeart/2005/8/layout/radial4"/>
    <dgm:cxn modelId="{FAEA360A-9851-EA4D-A356-17027B55A803}" type="presParOf" srcId="{3C55D35E-D34C-B44E-88D1-E96459AFAD74}" destId="{36B8227D-02D9-0149-8FE2-6ABE49E41B0B}" srcOrd="6" destOrd="0" presId="urn:microsoft.com/office/officeart/2005/8/layout/radial4"/>
    <dgm:cxn modelId="{81B99326-0F82-E94E-8545-75A5826E422F}" type="presParOf" srcId="{3C55D35E-D34C-B44E-88D1-E96459AFAD74}" destId="{5B6867DF-E5AD-F746-B886-E663DE0F0C3C}" srcOrd="7" destOrd="0" presId="urn:microsoft.com/office/officeart/2005/8/layout/radial4"/>
    <dgm:cxn modelId="{D1295804-E29A-A146-9C30-61EDAF4D436E}" type="presParOf" srcId="{3C55D35E-D34C-B44E-88D1-E96459AFAD74}" destId="{4C3BE1E4-9038-2445-9493-8DB20701971B}" srcOrd="8" destOrd="0" presId="urn:microsoft.com/office/officeart/2005/8/layout/radial4"/>
    <dgm:cxn modelId="{FD14D397-9B60-D24D-9505-28E6D5BE99BD}" type="presParOf" srcId="{3C55D35E-D34C-B44E-88D1-E96459AFAD74}" destId="{FD514D62-B5D6-1543-840E-1FF01FF83E58}" srcOrd="9" destOrd="0" presId="urn:microsoft.com/office/officeart/2005/8/layout/radial4"/>
    <dgm:cxn modelId="{2643EFF3-33DC-EC40-9F41-3FEA1D3B663E}" type="presParOf" srcId="{3C55D35E-D34C-B44E-88D1-E96459AFAD74}" destId="{5A456B9F-1988-4845-9519-105116CCE37B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DEDFF-241E-B649-A034-7C46B1FCC2AE}">
      <dsp:nvSpPr>
        <dsp:cNvPr id="0" name=""/>
        <dsp:cNvSpPr/>
      </dsp:nvSpPr>
      <dsp:spPr>
        <a:xfrm>
          <a:off x="0" y="0"/>
          <a:ext cx="5181600" cy="4064000"/>
        </a:xfrm>
        <a:prstGeom prst="rightArrow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44BF11-4579-4B42-90F1-A8EDC2BAC472}">
      <dsp:nvSpPr>
        <dsp:cNvPr id="0" name=""/>
        <dsp:cNvSpPr/>
      </dsp:nvSpPr>
      <dsp:spPr>
        <a:xfrm>
          <a:off x="6548" y="1219199"/>
          <a:ext cx="1962150" cy="162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Struggling Learner</a:t>
          </a:r>
        </a:p>
      </dsp:txBody>
      <dsp:txXfrm>
        <a:off x="85903" y="1298554"/>
        <a:ext cx="1803440" cy="1466890"/>
      </dsp:txXfrm>
    </dsp:sp>
    <dsp:sp modelId="{6C150C93-0B37-C44F-8DB4-34F5DF3BF711}">
      <dsp:nvSpPr>
        <dsp:cNvPr id="0" name=""/>
        <dsp:cNvSpPr/>
      </dsp:nvSpPr>
      <dsp:spPr>
        <a:xfrm>
          <a:off x="2066925" y="1219199"/>
          <a:ext cx="1962150" cy="162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Clinical Competency Committee</a:t>
          </a:r>
        </a:p>
      </dsp:txBody>
      <dsp:txXfrm>
        <a:off x="2146280" y="1298554"/>
        <a:ext cx="1803440" cy="1466890"/>
      </dsp:txXfrm>
    </dsp:sp>
    <dsp:sp modelId="{FCBA43BA-EC17-B24E-81D4-8437ABB6C99C}">
      <dsp:nvSpPr>
        <dsp:cNvPr id="0" name=""/>
        <dsp:cNvSpPr/>
      </dsp:nvSpPr>
      <dsp:spPr>
        <a:xfrm>
          <a:off x="4127301" y="1219199"/>
          <a:ext cx="1962150" cy="162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Assessment</a:t>
          </a:r>
        </a:p>
      </dsp:txBody>
      <dsp:txXfrm>
        <a:off x="4206656" y="1298554"/>
        <a:ext cx="1803440" cy="14668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DEDFF-241E-B649-A034-7C46B1FCC2AE}">
      <dsp:nvSpPr>
        <dsp:cNvPr id="0" name=""/>
        <dsp:cNvSpPr/>
      </dsp:nvSpPr>
      <dsp:spPr>
        <a:xfrm>
          <a:off x="152418" y="0"/>
          <a:ext cx="5181600" cy="4064000"/>
        </a:xfrm>
        <a:prstGeom prst="rightArrow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44BF11-4579-4B42-90F1-A8EDC2BAC472}">
      <dsp:nvSpPr>
        <dsp:cNvPr id="0" name=""/>
        <dsp:cNvSpPr/>
      </dsp:nvSpPr>
      <dsp:spPr>
        <a:xfrm>
          <a:off x="6548" y="1219199"/>
          <a:ext cx="1962150" cy="162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Assessment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Pre-interview assessment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Interview</a:t>
          </a:r>
        </a:p>
      </dsp:txBody>
      <dsp:txXfrm>
        <a:off x="85903" y="1298554"/>
        <a:ext cx="1803440" cy="1466890"/>
      </dsp:txXfrm>
    </dsp:sp>
    <dsp:sp modelId="{6C150C93-0B37-C44F-8DB4-34F5DF3BF711}">
      <dsp:nvSpPr>
        <dsp:cNvPr id="0" name=""/>
        <dsp:cNvSpPr/>
      </dsp:nvSpPr>
      <dsp:spPr>
        <a:xfrm>
          <a:off x="2066925" y="1219199"/>
          <a:ext cx="1962150" cy="162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Rule out exacerbating factors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Otherwise, external referral</a:t>
          </a:r>
        </a:p>
      </dsp:txBody>
      <dsp:txXfrm>
        <a:off x="2146280" y="1298554"/>
        <a:ext cx="1803440" cy="1466890"/>
      </dsp:txXfrm>
    </dsp:sp>
    <dsp:sp modelId="{FCBA43BA-EC17-B24E-81D4-8437ABB6C99C}">
      <dsp:nvSpPr>
        <dsp:cNvPr id="0" name=""/>
        <dsp:cNvSpPr/>
      </dsp:nvSpPr>
      <dsp:spPr>
        <a:xfrm>
          <a:off x="4127301" y="1219199"/>
          <a:ext cx="1962150" cy="162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Identification of Clinical Deficiency</a:t>
          </a:r>
        </a:p>
      </dsp:txBody>
      <dsp:txXfrm>
        <a:off x="4206656" y="1298554"/>
        <a:ext cx="1803440" cy="14668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4785F2-1A96-EE4B-8C10-0907C87BD802}">
      <dsp:nvSpPr>
        <dsp:cNvPr id="0" name=""/>
        <dsp:cNvSpPr/>
      </dsp:nvSpPr>
      <dsp:spPr>
        <a:xfrm>
          <a:off x="0" y="470"/>
          <a:ext cx="5057961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03EF00-888E-3847-AFB1-D8B24E33DF72}">
      <dsp:nvSpPr>
        <dsp:cNvPr id="0" name=""/>
        <dsp:cNvSpPr/>
      </dsp:nvSpPr>
      <dsp:spPr>
        <a:xfrm>
          <a:off x="0" y="470"/>
          <a:ext cx="5057961" cy="771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Fund of knowledge</a:t>
          </a:r>
          <a:endParaRPr lang="en-US" sz="2400" kern="1200" dirty="0"/>
        </a:p>
      </dsp:txBody>
      <dsp:txXfrm>
        <a:off x="0" y="470"/>
        <a:ext cx="5057961" cy="771126"/>
      </dsp:txXfrm>
    </dsp:sp>
    <dsp:sp modelId="{49054948-A259-0E41-B91C-EA04DB5E74E3}">
      <dsp:nvSpPr>
        <dsp:cNvPr id="0" name=""/>
        <dsp:cNvSpPr/>
      </dsp:nvSpPr>
      <dsp:spPr>
        <a:xfrm>
          <a:off x="0" y="771596"/>
          <a:ext cx="5057961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A53DA1-ADD2-1644-A604-2176532177B6}">
      <dsp:nvSpPr>
        <dsp:cNvPr id="0" name=""/>
        <dsp:cNvSpPr/>
      </dsp:nvSpPr>
      <dsp:spPr>
        <a:xfrm>
          <a:off x="0" y="771596"/>
          <a:ext cx="5057961" cy="771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Clinical reasoning</a:t>
          </a:r>
          <a:endParaRPr lang="en-US" sz="2400" kern="1200" dirty="0"/>
        </a:p>
      </dsp:txBody>
      <dsp:txXfrm>
        <a:off x="0" y="771596"/>
        <a:ext cx="5057961" cy="771126"/>
      </dsp:txXfrm>
    </dsp:sp>
    <dsp:sp modelId="{0FABDBC0-49EE-214F-B435-D28050E6DD4E}">
      <dsp:nvSpPr>
        <dsp:cNvPr id="0" name=""/>
        <dsp:cNvSpPr/>
      </dsp:nvSpPr>
      <dsp:spPr>
        <a:xfrm>
          <a:off x="0" y="1542722"/>
          <a:ext cx="5057961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2A2AAE-E8B0-7849-A74F-2F8ED2708461}">
      <dsp:nvSpPr>
        <dsp:cNvPr id="0" name=""/>
        <dsp:cNvSpPr/>
      </dsp:nvSpPr>
      <dsp:spPr>
        <a:xfrm>
          <a:off x="0" y="1542722"/>
          <a:ext cx="5057961" cy="771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Organization and efficiency</a:t>
          </a:r>
          <a:endParaRPr lang="en-US" sz="2400" kern="1200" dirty="0"/>
        </a:p>
      </dsp:txBody>
      <dsp:txXfrm>
        <a:off x="0" y="1542722"/>
        <a:ext cx="5057961" cy="771126"/>
      </dsp:txXfrm>
    </dsp:sp>
    <dsp:sp modelId="{2D62A5A1-9F2B-B346-A6BE-5D02F4811007}">
      <dsp:nvSpPr>
        <dsp:cNvPr id="0" name=""/>
        <dsp:cNvSpPr/>
      </dsp:nvSpPr>
      <dsp:spPr>
        <a:xfrm>
          <a:off x="0" y="2313849"/>
          <a:ext cx="5057961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7D2D5A-0501-3444-97BE-BDAF39D9B81E}">
      <dsp:nvSpPr>
        <dsp:cNvPr id="0" name=""/>
        <dsp:cNvSpPr/>
      </dsp:nvSpPr>
      <dsp:spPr>
        <a:xfrm>
          <a:off x="0" y="2313849"/>
          <a:ext cx="5057961" cy="771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Professionalism</a:t>
          </a:r>
          <a:endParaRPr lang="en-US" sz="2400" kern="1200" dirty="0"/>
        </a:p>
      </dsp:txBody>
      <dsp:txXfrm>
        <a:off x="0" y="2313849"/>
        <a:ext cx="5057961" cy="771126"/>
      </dsp:txXfrm>
    </dsp:sp>
    <dsp:sp modelId="{F1D86292-A3EF-1747-BA4A-4F48645E610B}">
      <dsp:nvSpPr>
        <dsp:cNvPr id="0" name=""/>
        <dsp:cNvSpPr/>
      </dsp:nvSpPr>
      <dsp:spPr>
        <a:xfrm>
          <a:off x="0" y="3084975"/>
          <a:ext cx="5057961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4E1B6A-EF15-1B42-A12B-EFD2EF2C9CAB}">
      <dsp:nvSpPr>
        <dsp:cNvPr id="0" name=""/>
        <dsp:cNvSpPr/>
      </dsp:nvSpPr>
      <dsp:spPr>
        <a:xfrm>
          <a:off x="0" y="3084975"/>
          <a:ext cx="5057961" cy="771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Communication skills</a:t>
          </a:r>
          <a:endParaRPr lang="en-US" sz="2400" kern="1200" dirty="0"/>
        </a:p>
      </dsp:txBody>
      <dsp:txXfrm>
        <a:off x="0" y="3084975"/>
        <a:ext cx="5057961" cy="7711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DEDFF-241E-B649-A034-7C46B1FCC2AE}">
      <dsp:nvSpPr>
        <dsp:cNvPr id="0" name=""/>
        <dsp:cNvSpPr/>
      </dsp:nvSpPr>
      <dsp:spPr>
        <a:xfrm>
          <a:off x="0" y="0"/>
          <a:ext cx="4067658" cy="3241494"/>
        </a:xfrm>
        <a:prstGeom prst="rightArrow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44BF11-4579-4B42-90F1-A8EDC2BAC472}">
      <dsp:nvSpPr>
        <dsp:cNvPr id="0" name=""/>
        <dsp:cNvSpPr/>
      </dsp:nvSpPr>
      <dsp:spPr>
        <a:xfrm>
          <a:off x="5140" y="972448"/>
          <a:ext cx="1540326" cy="129659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Struggling Learner</a:t>
          </a:r>
        </a:p>
      </dsp:txBody>
      <dsp:txXfrm>
        <a:off x="68435" y="1035743"/>
        <a:ext cx="1413736" cy="1170007"/>
      </dsp:txXfrm>
    </dsp:sp>
    <dsp:sp modelId="{6C150C93-0B37-C44F-8DB4-34F5DF3BF711}">
      <dsp:nvSpPr>
        <dsp:cNvPr id="0" name=""/>
        <dsp:cNvSpPr/>
      </dsp:nvSpPr>
      <dsp:spPr>
        <a:xfrm>
          <a:off x="1622576" y="972448"/>
          <a:ext cx="1540326" cy="129659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Clinical Competency Committee</a:t>
          </a:r>
        </a:p>
      </dsp:txBody>
      <dsp:txXfrm>
        <a:off x="1685871" y="1035743"/>
        <a:ext cx="1413736" cy="1170007"/>
      </dsp:txXfrm>
    </dsp:sp>
    <dsp:sp modelId="{FCBA43BA-EC17-B24E-81D4-8437ABB6C99C}">
      <dsp:nvSpPr>
        <dsp:cNvPr id="0" name=""/>
        <dsp:cNvSpPr/>
      </dsp:nvSpPr>
      <dsp:spPr>
        <a:xfrm>
          <a:off x="3240012" y="972448"/>
          <a:ext cx="1540326" cy="129659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Assessment</a:t>
          </a:r>
        </a:p>
      </dsp:txBody>
      <dsp:txXfrm>
        <a:off x="3303307" y="1035743"/>
        <a:ext cx="1413736" cy="11700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DEDFF-241E-B649-A034-7C46B1FCC2AE}">
      <dsp:nvSpPr>
        <dsp:cNvPr id="0" name=""/>
        <dsp:cNvSpPr/>
      </dsp:nvSpPr>
      <dsp:spPr>
        <a:xfrm>
          <a:off x="118124" y="0"/>
          <a:ext cx="4015740" cy="3276600"/>
        </a:xfrm>
        <a:prstGeom prst="rightArrow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44BF11-4579-4B42-90F1-A8EDC2BAC472}">
      <dsp:nvSpPr>
        <dsp:cNvPr id="0" name=""/>
        <dsp:cNvSpPr/>
      </dsp:nvSpPr>
      <dsp:spPr>
        <a:xfrm>
          <a:off x="5075" y="982980"/>
          <a:ext cx="1520666" cy="13106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Assessment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Pre-interview assessment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Interview</a:t>
          </a:r>
        </a:p>
      </dsp:txBody>
      <dsp:txXfrm>
        <a:off x="69055" y="1046960"/>
        <a:ext cx="1392706" cy="1182680"/>
      </dsp:txXfrm>
    </dsp:sp>
    <dsp:sp modelId="{6C150C93-0B37-C44F-8DB4-34F5DF3BF711}">
      <dsp:nvSpPr>
        <dsp:cNvPr id="0" name=""/>
        <dsp:cNvSpPr/>
      </dsp:nvSpPr>
      <dsp:spPr>
        <a:xfrm>
          <a:off x="1601866" y="982980"/>
          <a:ext cx="1520666" cy="13106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Rule out exacerbating factors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Otherwise, external referral</a:t>
          </a:r>
        </a:p>
      </dsp:txBody>
      <dsp:txXfrm>
        <a:off x="1665846" y="1046960"/>
        <a:ext cx="1392706" cy="1182680"/>
      </dsp:txXfrm>
    </dsp:sp>
    <dsp:sp modelId="{FCBA43BA-EC17-B24E-81D4-8437ABB6C99C}">
      <dsp:nvSpPr>
        <dsp:cNvPr id="0" name=""/>
        <dsp:cNvSpPr/>
      </dsp:nvSpPr>
      <dsp:spPr>
        <a:xfrm>
          <a:off x="3198658" y="982980"/>
          <a:ext cx="1520666" cy="13106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Identification of Clinical Deficiency</a:t>
          </a:r>
        </a:p>
      </dsp:txBody>
      <dsp:txXfrm>
        <a:off x="3262638" y="1046960"/>
        <a:ext cx="1392706" cy="11826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4785F2-1A96-EE4B-8C10-0907C87BD802}">
      <dsp:nvSpPr>
        <dsp:cNvPr id="0" name=""/>
        <dsp:cNvSpPr/>
      </dsp:nvSpPr>
      <dsp:spPr>
        <a:xfrm>
          <a:off x="0" y="303"/>
          <a:ext cx="39624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03EF00-888E-3847-AFB1-D8B24E33DF72}">
      <dsp:nvSpPr>
        <dsp:cNvPr id="0" name=""/>
        <dsp:cNvSpPr/>
      </dsp:nvSpPr>
      <dsp:spPr>
        <a:xfrm>
          <a:off x="0" y="303"/>
          <a:ext cx="3962400" cy="496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Fund of knowledge</a:t>
          </a:r>
          <a:endParaRPr lang="en-US" sz="2400" kern="1200" dirty="0"/>
        </a:p>
      </dsp:txBody>
      <dsp:txXfrm>
        <a:off x="0" y="303"/>
        <a:ext cx="3962400" cy="496873"/>
      </dsp:txXfrm>
    </dsp:sp>
    <dsp:sp modelId="{49054948-A259-0E41-B91C-EA04DB5E74E3}">
      <dsp:nvSpPr>
        <dsp:cNvPr id="0" name=""/>
        <dsp:cNvSpPr/>
      </dsp:nvSpPr>
      <dsp:spPr>
        <a:xfrm>
          <a:off x="0" y="497176"/>
          <a:ext cx="39624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A53DA1-ADD2-1644-A604-2176532177B6}">
      <dsp:nvSpPr>
        <dsp:cNvPr id="0" name=""/>
        <dsp:cNvSpPr/>
      </dsp:nvSpPr>
      <dsp:spPr>
        <a:xfrm>
          <a:off x="0" y="497176"/>
          <a:ext cx="3962400" cy="496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Clinical reasoning</a:t>
          </a:r>
          <a:endParaRPr lang="en-US" sz="2400" kern="1200" dirty="0"/>
        </a:p>
      </dsp:txBody>
      <dsp:txXfrm>
        <a:off x="0" y="497176"/>
        <a:ext cx="3962400" cy="496873"/>
      </dsp:txXfrm>
    </dsp:sp>
    <dsp:sp modelId="{0FABDBC0-49EE-214F-B435-D28050E6DD4E}">
      <dsp:nvSpPr>
        <dsp:cNvPr id="0" name=""/>
        <dsp:cNvSpPr/>
      </dsp:nvSpPr>
      <dsp:spPr>
        <a:xfrm>
          <a:off x="0" y="994049"/>
          <a:ext cx="39624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2A2AAE-E8B0-7849-A74F-2F8ED2708461}">
      <dsp:nvSpPr>
        <dsp:cNvPr id="0" name=""/>
        <dsp:cNvSpPr/>
      </dsp:nvSpPr>
      <dsp:spPr>
        <a:xfrm>
          <a:off x="0" y="994049"/>
          <a:ext cx="3962400" cy="496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Organization and efficiency</a:t>
          </a:r>
          <a:endParaRPr lang="en-US" sz="2400" kern="1200" dirty="0"/>
        </a:p>
      </dsp:txBody>
      <dsp:txXfrm>
        <a:off x="0" y="994049"/>
        <a:ext cx="3962400" cy="496873"/>
      </dsp:txXfrm>
    </dsp:sp>
    <dsp:sp modelId="{2D62A5A1-9F2B-B346-A6BE-5D02F4811007}">
      <dsp:nvSpPr>
        <dsp:cNvPr id="0" name=""/>
        <dsp:cNvSpPr/>
      </dsp:nvSpPr>
      <dsp:spPr>
        <a:xfrm>
          <a:off x="0" y="1490922"/>
          <a:ext cx="39624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7D2D5A-0501-3444-97BE-BDAF39D9B81E}">
      <dsp:nvSpPr>
        <dsp:cNvPr id="0" name=""/>
        <dsp:cNvSpPr/>
      </dsp:nvSpPr>
      <dsp:spPr>
        <a:xfrm>
          <a:off x="0" y="1490922"/>
          <a:ext cx="3962400" cy="496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Professionalism</a:t>
          </a:r>
          <a:endParaRPr lang="en-US" sz="2400" kern="1200" dirty="0"/>
        </a:p>
      </dsp:txBody>
      <dsp:txXfrm>
        <a:off x="0" y="1490922"/>
        <a:ext cx="3962400" cy="496873"/>
      </dsp:txXfrm>
    </dsp:sp>
    <dsp:sp modelId="{F1D86292-A3EF-1747-BA4A-4F48645E610B}">
      <dsp:nvSpPr>
        <dsp:cNvPr id="0" name=""/>
        <dsp:cNvSpPr/>
      </dsp:nvSpPr>
      <dsp:spPr>
        <a:xfrm>
          <a:off x="0" y="1987795"/>
          <a:ext cx="39624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4E1B6A-EF15-1B42-A12B-EFD2EF2C9CAB}">
      <dsp:nvSpPr>
        <dsp:cNvPr id="0" name=""/>
        <dsp:cNvSpPr/>
      </dsp:nvSpPr>
      <dsp:spPr>
        <a:xfrm>
          <a:off x="0" y="1987795"/>
          <a:ext cx="3962400" cy="496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Communication skills</a:t>
          </a:r>
          <a:endParaRPr lang="en-US" sz="2400" kern="1200" dirty="0"/>
        </a:p>
      </dsp:txBody>
      <dsp:txXfrm>
        <a:off x="0" y="1987795"/>
        <a:ext cx="3962400" cy="49687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9E469A-D4CE-FF42-93C9-8BA1A72C2978}">
      <dsp:nvSpPr>
        <dsp:cNvPr id="0" name=""/>
        <dsp:cNvSpPr/>
      </dsp:nvSpPr>
      <dsp:spPr>
        <a:xfrm>
          <a:off x="2155605" y="2278963"/>
          <a:ext cx="1493912" cy="149391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Coaching</a:t>
          </a:r>
          <a:endParaRPr lang="en-US" sz="1900" kern="1200" dirty="0"/>
        </a:p>
      </dsp:txBody>
      <dsp:txXfrm>
        <a:off x="2374383" y="2497741"/>
        <a:ext cx="1056356" cy="1056356"/>
      </dsp:txXfrm>
    </dsp:sp>
    <dsp:sp modelId="{203D556F-F550-9B49-B13E-7151FBF993FE}">
      <dsp:nvSpPr>
        <dsp:cNvPr id="0" name=""/>
        <dsp:cNvSpPr/>
      </dsp:nvSpPr>
      <dsp:spPr>
        <a:xfrm rot="10800000">
          <a:off x="710052" y="2813037"/>
          <a:ext cx="1366047" cy="42576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856FCA-6A86-D149-A3C6-6F0384FD436A}">
      <dsp:nvSpPr>
        <dsp:cNvPr id="0" name=""/>
        <dsp:cNvSpPr/>
      </dsp:nvSpPr>
      <dsp:spPr>
        <a:xfrm>
          <a:off x="444" y="2458233"/>
          <a:ext cx="1419216" cy="1135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Fund of knowledge</a:t>
          </a:r>
          <a:endParaRPr lang="en-US" sz="1400" kern="1200" dirty="0"/>
        </a:p>
      </dsp:txBody>
      <dsp:txXfrm>
        <a:off x="33698" y="2491487"/>
        <a:ext cx="1352708" cy="1068865"/>
      </dsp:txXfrm>
    </dsp:sp>
    <dsp:sp modelId="{D508C8B2-DEF9-1849-9800-CC6DA6F6D0C4}">
      <dsp:nvSpPr>
        <dsp:cNvPr id="0" name=""/>
        <dsp:cNvSpPr/>
      </dsp:nvSpPr>
      <dsp:spPr>
        <a:xfrm rot="13500000">
          <a:off x="1152170" y="1745670"/>
          <a:ext cx="1366047" cy="42576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DC0E2F-E627-5C44-BD63-0B187D7CAB60}">
      <dsp:nvSpPr>
        <dsp:cNvPr id="0" name=""/>
        <dsp:cNvSpPr/>
      </dsp:nvSpPr>
      <dsp:spPr>
        <a:xfrm>
          <a:off x="642615" y="907895"/>
          <a:ext cx="1419216" cy="1135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Clinical reasoning</a:t>
          </a:r>
          <a:endParaRPr lang="en-US" sz="1400" kern="1200" dirty="0"/>
        </a:p>
      </dsp:txBody>
      <dsp:txXfrm>
        <a:off x="675869" y="941149"/>
        <a:ext cx="1352708" cy="1068865"/>
      </dsp:txXfrm>
    </dsp:sp>
    <dsp:sp modelId="{D5AAD2D6-117D-3845-9F38-1ACFD6CCCDD6}">
      <dsp:nvSpPr>
        <dsp:cNvPr id="0" name=""/>
        <dsp:cNvSpPr/>
      </dsp:nvSpPr>
      <dsp:spPr>
        <a:xfrm rot="16200000">
          <a:off x="2219537" y="1303552"/>
          <a:ext cx="1366047" cy="42576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B8227D-02D9-0149-8FE2-6ABE49E41B0B}">
      <dsp:nvSpPr>
        <dsp:cNvPr id="0" name=""/>
        <dsp:cNvSpPr/>
      </dsp:nvSpPr>
      <dsp:spPr>
        <a:xfrm>
          <a:off x="2192953" y="265724"/>
          <a:ext cx="1419216" cy="1135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Organization and efficiency</a:t>
          </a:r>
          <a:endParaRPr lang="en-US" sz="1400" kern="1200" dirty="0"/>
        </a:p>
      </dsp:txBody>
      <dsp:txXfrm>
        <a:off x="2226207" y="298978"/>
        <a:ext cx="1352708" cy="1068865"/>
      </dsp:txXfrm>
    </dsp:sp>
    <dsp:sp modelId="{5B6867DF-E5AD-F746-B886-E663DE0F0C3C}">
      <dsp:nvSpPr>
        <dsp:cNvPr id="0" name=""/>
        <dsp:cNvSpPr/>
      </dsp:nvSpPr>
      <dsp:spPr>
        <a:xfrm rot="18900000">
          <a:off x="3286905" y="1745670"/>
          <a:ext cx="1366047" cy="42576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3BE1E4-9038-2445-9493-8DB20701971B}">
      <dsp:nvSpPr>
        <dsp:cNvPr id="0" name=""/>
        <dsp:cNvSpPr/>
      </dsp:nvSpPr>
      <dsp:spPr>
        <a:xfrm>
          <a:off x="3743291" y="907895"/>
          <a:ext cx="1419216" cy="1135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Professionalism</a:t>
          </a:r>
          <a:endParaRPr lang="en-US" sz="1400" kern="1200" dirty="0"/>
        </a:p>
      </dsp:txBody>
      <dsp:txXfrm>
        <a:off x="3776545" y="941149"/>
        <a:ext cx="1352708" cy="1068865"/>
      </dsp:txXfrm>
    </dsp:sp>
    <dsp:sp modelId="{FD514D62-B5D6-1543-840E-1FF01FF83E58}">
      <dsp:nvSpPr>
        <dsp:cNvPr id="0" name=""/>
        <dsp:cNvSpPr/>
      </dsp:nvSpPr>
      <dsp:spPr>
        <a:xfrm>
          <a:off x="3729022" y="2813037"/>
          <a:ext cx="1366047" cy="42576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456B9F-1988-4845-9519-105116CCE37B}">
      <dsp:nvSpPr>
        <dsp:cNvPr id="0" name=""/>
        <dsp:cNvSpPr/>
      </dsp:nvSpPr>
      <dsp:spPr>
        <a:xfrm>
          <a:off x="4385462" y="2458233"/>
          <a:ext cx="1419216" cy="1135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Communication skills</a:t>
          </a:r>
          <a:endParaRPr lang="en-US" sz="1400" kern="1200" dirty="0"/>
        </a:p>
      </dsp:txBody>
      <dsp:txXfrm>
        <a:off x="4418716" y="2491487"/>
        <a:ext cx="1352708" cy="10688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5790"/>
            <a:ext cx="54864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9F14E43-0BB0-4DAB-B6C0-5A027DE1CD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656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B0CC26-08EB-42A4-B79F-F643A3799C04}" type="slidenum">
              <a:rPr lang="en-US"/>
              <a:pPr/>
              <a:t>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29156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A1BFBC3-92BB-FE4D-82AF-F4B9D6352F7C}" type="slidenum">
              <a:rPr lang="en-US" sz="1200"/>
              <a:pPr eaLnBrk="1" hangingPunct="1"/>
              <a:t>41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788005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The key is </a:t>
            </a:r>
            <a:r>
              <a:rPr lang="en-US" sz="2400" b="1" dirty="0" smtClean="0">
                <a:latin typeface="Arial" charset="0"/>
                <a:cs typeface="Arial" charset="0"/>
              </a:rPr>
              <a:t>naming the steps </a:t>
            </a:r>
            <a:r>
              <a:rPr lang="en-US" sz="2400" dirty="0" smtClean="0">
                <a:latin typeface="Arial" charset="0"/>
                <a:cs typeface="Arial" charset="0"/>
              </a:rPr>
              <a:t>and </a:t>
            </a:r>
            <a:r>
              <a:rPr lang="en-US" sz="2400" b="1" dirty="0" smtClean="0">
                <a:latin typeface="Arial" charset="0"/>
                <a:cs typeface="Arial" charset="0"/>
              </a:rPr>
              <a:t>creating systems and frameworks</a:t>
            </a:r>
            <a:r>
              <a:rPr lang="en-US" sz="2400" dirty="0" smtClean="0">
                <a:latin typeface="Arial" charset="0"/>
                <a:cs typeface="Arial" charset="0"/>
              </a:rPr>
              <a:t> for things we often take for granted</a:t>
            </a:r>
          </a:p>
          <a:p>
            <a:pPr>
              <a:defRPr/>
            </a:pPr>
            <a:endParaRPr lang="en-US" sz="2400" dirty="0" smtClean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Think about it:  </a:t>
            </a:r>
          </a:p>
          <a:p>
            <a:pPr lvl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How do you admit a patient efficiently? </a:t>
            </a:r>
          </a:p>
          <a:p>
            <a:pPr lvl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What are the components of pre-rounding?</a:t>
            </a:r>
          </a:p>
          <a:p>
            <a:pPr lvl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How do you break down the generic contents of a care plan for a progress note?</a:t>
            </a:r>
          </a:p>
          <a:p>
            <a:endParaRPr lang="en-US" dirty="0">
              <a:latin typeface="Calibri" charset="0"/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7A3EFF3-B623-884E-827F-9ACC0FB51E77}" type="slidenum">
              <a:rPr lang="en-US" sz="1200"/>
              <a:pPr eaLnBrk="1" hangingPunct="1"/>
              <a:t>48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379397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Highlight the shift in medical education from assessment of process</a:t>
            </a:r>
            <a:r>
              <a:rPr lang="en-US" baseline="0" dirty="0" smtClean="0"/>
              <a:t> to assessment of outcomes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Learners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Programs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07217-E606-E445-B7B1-1A294C44E30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53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Highlight the shift in medical education from assessment of process</a:t>
            </a:r>
            <a:r>
              <a:rPr lang="en-US" baseline="0" dirty="0" smtClean="0"/>
              <a:t> to assessment of outcomes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Learners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Programs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07217-E606-E445-B7B1-1A294C44E30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53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Highlight the shift in medical education from assessment of process</a:t>
            </a:r>
            <a:r>
              <a:rPr lang="en-US" baseline="0" dirty="0" smtClean="0"/>
              <a:t> to assessment of outcomes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Learners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Programs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07217-E606-E445-B7B1-1A294C44E30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53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>
                <a:solidFill>
                  <a:srgbClr val="000000"/>
                </a:solidFill>
                <a:latin typeface="Calibri" charset="0"/>
              </a:rPr>
              <a:t>Assessing Competence in Communication and Interpersonal Skills: The Kalamazoo II Report.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alibri" charset="0"/>
              </a:rPr>
              <a:t>Duffy, F; Gordon, Geoffrey; Whelan, Gerald; Cole-Kelly, Kathy; MS, MSW; Frankel, Richard</a:t>
            </a:r>
          </a:p>
          <a:p>
            <a:endParaRPr lang="en-US" sz="1200" dirty="0" smtClean="0">
              <a:solidFill>
                <a:srgbClr val="000000"/>
              </a:solidFill>
              <a:latin typeface="Calibri" charset="0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Calibri" charset="0"/>
              </a:rPr>
              <a:t>Academic Medicine.  Special Themes: Educating for Competencies. 79(6):495-507, June 2004.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14E43-0BB0-4DAB-B6C0-5A027DE1CD1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49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Speaking up against an authority gradient</a:t>
            </a:r>
          </a:p>
          <a:p>
            <a:r>
              <a:rPr lang="en-US" sz="1200" dirty="0" smtClean="0"/>
              <a:t>Clarity in assuring the sequence of message sent–message received</a:t>
            </a:r>
          </a:p>
          <a:p>
            <a:r>
              <a:rPr lang="en-US" sz="1200" dirty="0" smtClean="0"/>
              <a:t>Attentiveness to roles and relationships</a:t>
            </a:r>
          </a:p>
          <a:p>
            <a:r>
              <a:rPr lang="en-US" sz="1200" smtClean="0"/>
              <a:t>Monitoring, and backup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14E43-0BB0-4DAB-B6C0-5A027DE1CD1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49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Speaking up against an authority gradient</a:t>
            </a:r>
          </a:p>
          <a:p>
            <a:r>
              <a:rPr lang="en-US" sz="1200" dirty="0" smtClean="0"/>
              <a:t>Clarity in assuring the sequence of message sent–message received</a:t>
            </a:r>
          </a:p>
          <a:p>
            <a:r>
              <a:rPr lang="en-US" sz="1200" dirty="0" smtClean="0"/>
              <a:t>Attentiveness to roles and relationships</a:t>
            </a:r>
          </a:p>
          <a:p>
            <a:r>
              <a:rPr lang="en-US" sz="1200" dirty="0" smtClean="0"/>
              <a:t>Monitoring, and backup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14E43-0BB0-4DAB-B6C0-5A027DE1CD1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49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Highlight the shift in medical education from assessment of process</a:t>
            </a:r>
            <a:r>
              <a:rPr lang="en-US" baseline="0" dirty="0" smtClean="0"/>
              <a:t> to assessment of outcomes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Learners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Programs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07217-E606-E445-B7B1-1A294C44E30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53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Highlight the shift in medical education from assessment of process</a:t>
            </a:r>
            <a:r>
              <a:rPr lang="en-US" baseline="0" dirty="0" smtClean="0"/>
              <a:t> to assessment of outcomes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Learners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Programs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07217-E606-E445-B7B1-1A294C44E30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53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767013" y="6564313"/>
            <a:ext cx="25130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648" tIns="48825" rIns="97648" bIns="48825">
            <a:spAutoFit/>
          </a:bodyPr>
          <a:lstStyle/>
          <a:p>
            <a:pPr algn="ctr" defTabSz="969963" eaLnBrk="0" hangingPunct="0">
              <a:spcBef>
                <a:spcPct val="50000"/>
              </a:spcBef>
              <a:defRPr/>
            </a:pPr>
            <a:endParaRPr lang="en-US" sz="1900">
              <a:ea typeface="+mn-ea"/>
            </a:endParaRPr>
          </a:p>
        </p:txBody>
      </p:sp>
      <p:grpSp>
        <p:nvGrpSpPr>
          <p:cNvPr id="5" name="Group 98"/>
          <p:cNvGrpSpPr>
            <a:grpSpLocks/>
          </p:cNvGrpSpPr>
          <p:nvPr/>
        </p:nvGrpSpPr>
        <p:grpSpPr bwMode="auto">
          <a:xfrm>
            <a:off x="0" y="0"/>
            <a:ext cx="8839200" cy="6858000"/>
            <a:chOff x="0" y="0"/>
            <a:chExt cx="5568" cy="4320"/>
          </a:xfrm>
        </p:grpSpPr>
        <p:pic>
          <p:nvPicPr>
            <p:cNvPr id="6" name="Picture 85" descr="Penn_Medicine_color_xtra_sm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92" y="3858"/>
              <a:ext cx="1776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Line 92"/>
            <p:cNvSpPr>
              <a:spLocks noChangeShapeType="1"/>
            </p:cNvSpPr>
            <p:nvPr userDrawn="1"/>
          </p:nvSpPr>
          <p:spPr bwMode="auto">
            <a:xfrm>
              <a:off x="463" y="1553"/>
              <a:ext cx="4901" cy="0"/>
            </a:xfrm>
            <a:prstGeom prst="line">
              <a:avLst/>
            </a:prstGeom>
            <a:noFill/>
            <a:ln w="25400">
              <a:solidFill>
                <a:srgbClr val="003264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pic>
          <p:nvPicPr>
            <p:cNvPr id="8" name="Picture 97" descr="blue-gradient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36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0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35013" y="2508250"/>
            <a:ext cx="7551737" cy="547688"/>
          </a:xfrm>
        </p:spPr>
        <p:txBody>
          <a:bodyPr/>
          <a:lstStyle>
            <a:lvl1pPr marL="228600" indent="0">
              <a:buFont typeface="Wingdings" pitchFamily="2" charset="2"/>
              <a:buNone/>
              <a:defRPr sz="23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735013" y="1890713"/>
            <a:ext cx="7551737" cy="542925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5300" y="90488"/>
            <a:ext cx="2128838" cy="24780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4025" y="90488"/>
            <a:ext cx="6238875" cy="24780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B430337-38A4-4FA2-93FF-D151405A1F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8C9F8C6-AD04-4090-A9F9-EC7C46EBF4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9775" y="825500"/>
            <a:ext cx="3836988" cy="1743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9163" y="825500"/>
            <a:ext cx="3836987" cy="1743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9775" y="825500"/>
            <a:ext cx="7826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97648" rIns="0" bIns="9764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Level 1</a:t>
            </a:r>
          </a:p>
          <a:p>
            <a:pPr lvl="1"/>
            <a:r>
              <a:rPr lang="en-US" smtClean="0"/>
              <a:t>Level two</a:t>
            </a:r>
          </a:p>
          <a:p>
            <a:pPr lvl="2"/>
            <a:r>
              <a:rPr lang="en-US" smtClean="0"/>
              <a:t>Level three</a:t>
            </a:r>
          </a:p>
          <a:p>
            <a:pPr lvl="3"/>
            <a:r>
              <a:rPr lang="en-US" smtClean="0"/>
              <a:t>Level four</a:t>
            </a:r>
          </a:p>
          <a:p>
            <a:pPr lvl="4"/>
            <a:r>
              <a:rPr lang="en-US" smtClean="0"/>
              <a:t>Level five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8896350" y="6589713"/>
            <a:ext cx="1428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r" defTabSz="901700" eaLnBrk="0" hangingPunct="0"/>
            <a:fld id="{54CDF38E-9CB4-4A18-AA18-919B1BE3BFB7}" type="slidenum">
              <a:rPr lang="en-US" sz="1100" b="1">
                <a:solidFill>
                  <a:srgbClr val="14397F"/>
                </a:solidFill>
                <a:latin typeface="Franklin Gothic Book" charset="0"/>
              </a:rPr>
              <a:pPr algn="r" defTabSz="901700" eaLnBrk="0" hangingPunct="0"/>
              <a:t>‹#›</a:t>
            </a:fld>
            <a:endParaRPr lang="en-US" sz="1100" b="1">
              <a:solidFill>
                <a:srgbClr val="14397F"/>
              </a:solidFill>
              <a:latin typeface="Franklin Gothic Book" charset="0"/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4025" y="90488"/>
            <a:ext cx="852011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767013" y="6564313"/>
            <a:ext cx="25130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648" tIns="48825" rIns="97648" bIns="48825">
            <a:spAutoFit/>
          </a:bodyPr>
          <a:lstStyle/>
          <a:p>
            <a:pPr algn="ctr" defTabSz="969963" eaLnBrk="0" hangingPunct="0">
              <a:spcBef>
                <a:spcPct val="50000"/>
              </a:spcBef>
              <a:defRPr/>
            </a:pPr>
            <a:endParaRPr lang="en-US" sz="1900">
              <a:ea typeface="+mn-ea"/>
            </a:endParaRPr>
          </a:p>
        </p:txBody>
      </p:sp>
      <p:grpSp>
        <p:nvGrpSpPr>
          <p:cNvPr id="1030" name="Group 2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031" name="Picture 15" descr="penn med logo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31" y="4135"/>
              <a:ext cx="1006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6" name="Rectangle 12"/>
            <p:cNvSpPr>
              <a:spLocks noChangeArrowheads="1"/>
            </p:cNvSpPr>
            <p:nvPr userDrawn="1"/>
          </p:nvSpPr>
          <p:spPr bwMode="auto">
            <a:xfrm>
              <a:off x="242" y="4094"/>
              <a:ext cx="72" cy="226"/>
            </a:xfrm>
            <a:prstGeom prst="rect">
              <a:avLst/>
            </a:prstGeom>
            <a:solidFill>
              <a:srgbClr val="003264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033" name="Line 9"/>
            <p:cNvSpPr>
              <a:spLocks noChangeShapeType="1"/>
            </p:cNvSpPr>
            <p:nvPr userDrawn="1"/>
          </p:nvSpPr>
          <p:spPr bwMode="auto">
            <a:xfrm>
              <a:off x="0" y="4093"/>
              <a:ext cx="5760" cy="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034" name="Line 10"/>
            <p:cNvSpPr>
              <a:spLocks noChangeShapeType="1"/>
            </p:cNvSpPr>
            <p:nvPr userDrawn="1"/>
          </p:nvSpPr>
          <p:spPr bwMode="auto">
            <a:xfrm flipV="1">
              <a:off x="240" y="0"/>
              <a:ext cx="0" cy="432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037" name="Line 13"/>
            <p:cNvSpPr>
              <a:spLocks noChangeShapeType="1"/>
            </p:cNvSpPr>
            <p:nvPr userDrawn="1"/>
          </p:nvSpPr>
          <p:spPr bwMode="auto">
            <a:xfrm>
              <a:off x="0" y="424"/>
              <a:ext cx="5760" cy="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20" r:id="rId12"/>
    <p:sldLayoutId id="2147483721" r:id="rId13"/>
  </p:sldLayoutIdLst>
  <p:txStyles>
    <p:titleStyle>
      <a:lvl1pPr algn="l" defTabSz="96996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+mj-lt"/>
          <a:ea typeface="ＭＳ Ｐゴシック" charset="-128"/>
          <a:cs typeface="+mj-cs"/>
        </a:defRPr>
      </a:lvl1pPr>
      <a:lvl2pPr algn="l" defTabSz="96996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  <a:ea typeface="ＭＳ Ｐゴシック" charset="-128"/>
        </a:defRPr>
      </a:lvl2pPr>
      <a:lvl3pPr algn="l" defTabSz="96996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  <a:ea typeface="ＭＳ Ｐゴシック" charset="-128"/>
        </a:defRPr>
      </a:lvl3pPr>
      <a:lvl4pPr algn="l" defTabSz="96996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  <a:ea typeface="ＭＳ Ｐゴシック" charset="-128"/>
        </a:defRPr>
      </a:lvl4pPr>
      <a:lvl5pPr algn="l" defTabSz="96996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  <a:ea typeface="ＭＳ Ｐゴシック" charset="-128"/>
        </a:defRPr>
      </a:lvl5pPr>
      <a:lvl6pPr marL="457200"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6pPr>
      <a:lvl7pPr marL="914400"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7pPr>
      <a:lvl8pPr marL="1371600"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8pPr>
      <a:lvl9pPr marL="1828800"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9pPr>
    </p:titleStyle>
    <p:bodyStyle>
      <a:lvl1pPr marL="242888" indent="-242888" algn="l" defTabSz="901700" rtl="0" eaLnBrk="0" fontAlgn="base" hangingPunct="0">
        <a:spcBef>
          <a:spcPts val="200"/>
        </a:spcBef>
        <a:spcAft>
          <a:spcPts val="200"/>
        </a:spcAft>
        <a:buClr>
          <a:schemeClr val="tx2"/>
        </a:buClr>
        <a:buFont typeface="Wingdings" charset="2"/>
        <a:buChar char="w"/>
        <a:defRPr sz="2000" b="1">
          <a:solidFill>
            <a:srgbClr val="000000"/>
          </a:solidFill>
          <a:latin typeface="+mn-lt"/>
          <a:ea typeface="ＭＳ Ｐゴシック" charset="-128"/>
          <a:cs typeface="+mn-cs"/>
        </a:defRPr>
      </a:lvl1pPr>
      <a:lvl2pPr marL="660400" indent="-303213" algn="l" defTabSz="901700" rtl="0" eaLnBrk="0" fontAlgn="base" hangingPunct="0">
        <a:spcBef>
          <a:spcPts val="200"/>
        </a:spcBef>
        <a:spcAft>
          <a:spcPts val="200"/>
        </a:spcAft>
        <a:buClr>
          <a:schemeClr val="tx2"/>
        </a:buClr>
        <a:buChar char="•"/>
        <a:defRPr>
          <a:solidFill>
            <a:srgbClr val="000000"/>
          </a:solidFill>
          <a:latin typeface="+mn-lt"/>
          <a:ea typeface="ＭＳ Ｐゴシック" charset="-128"/>
        </a:defRPr>
      </a:lvl2pPr>
      <a:lvl3pPr marL="1077913" indent="-303213" algn="l" defTabSz="901700" rtl="0" eaLnBrk="0" fontAlgn="base" hangingPunct="0">
        <a:spcBef>
          <a:spcPts val="200"/>
        </a:spcBef>
        <a:spcAft>
          <a:spcPts val="200"/>
        </a:spcAft>
        <a:buClr>
          <a:schemeClr val="tx2"/>
        </a:buClr>
        <a:buFont typeface="Arial" charset="0"/>
        <a:buChar char="–"/>
        <a:defRPr>
          <a:solidFill>
            <a:srgbClr val="000000"/>
          </a:solidFill>
          <a:latin typeface="+mn-lt"/>
          <a:ea typeface="ＭＳ Ｐゴシック" charset="-128"/>
        </a:defRPr>
      </a:lvl3pPr>
      <a:lvl4pPr marL="1438275" indent="-246063" algn="l" defTabSz="901700" rtl="0" eaLnBrk="0" fontAlgn="base" hangingPunct="0">
        <a:spcBef>
          <a:spcPts val="200"/>
        </a:spcBef>
        <a:spcAft>
          <a:spcPts val="200"/>
        </a:spcAft>
        <a:buClr>
          <a:schemeClr val="tx2"/>
        </a:buClr>
        <a:buFont typeface="Franklin Gothic Book" charset="0"/>
        <a:buChar char="○"/>
        <a:defRPr sz="1600">
          <a:solidFill>
            <a:srgbClr val="000000"/>
          </a:solidFill>
          <a:latin typeface="+mn-lt"/>
          <a:ea typeface="ＭＳ Ｐゴシック" charset="-128"/>
        </a:defRPr>
      </a:lvl4pPr>
      <a:lvl5pPr marL="1795463" indent="-242888" algn="l" defTabSz="901700" rtl="0" eaLnBrk="0" fontAlgn="base" hangingPunct="0">
        <a:spcBef>
          <a:spcPts val="200"/>
        </a:spcBef>
        <a:spcAft>
          <a:spcPts val="200"/>
        </a:spcAft>
        <a:buClr>
          <a:schemeClr val="tx2"/>
        </a:buClr>
        <a:buFont typeface="Franklin Gothic Book" charset="0"/>
        <a:buChar char="–"/>
        <a:defRPr sz="1600">
          <a:solidFill>
            <a:srgbClr val="000000"/>
          </a:solidFill>
          <a:latin typeface="+mn-lt"/>
          <a:ea typeface="ＭＳ Ｐゴシック" charset="-128"/>
        </a:defRPr>
      </a:lvl5pPr>
      <a:lvl6pPr marL="2252663" indent="-242888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Franklin Gothic Book" pitchFamily="34" charset="0"/>
        <a:buChar char="–"/>
        <a:defRPr sz="1600">
          <a:solidFill>
            <a:srgbClr val="000000"/>
          </a:solidFill>
          <a:latin typeface="+mn-lt"/>
        </a:defRPr>
      </a:lvl6pPr>
      <a:lvl7pPr marL="2709863" indent="-242888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Franklin Gothic Book" pitchFamily="34" charset="0"/>
        <a:buChar char="–"/>
        <a:defRPr sz="1600">
          <a:solidFill>
            <a:srgbClr val="000000"/>
          </a:solidFill>
          <a:latin typeface="+mn-lt"/>
        </a:defRPr>
      </a:lvl7pPr>
      <a:lvl8pPr marL="3167063" indent="-242888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Franklin Gothic Book" pitchFamily="34" charset="0"/>
        <a:buChar char="–"/>
        <a:defRPr sz="1600">
          <a:solidFill>
            <a:srgbClr val="000000"/>
          </a:solidFill>
          <a:latin typeface="+mn-lt"/>
        </a:defRPr>
      </a:lvl8pPr>
      <a:lvl9pPr marL="3624263" indent="-242888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Franklin Gothic Book" pitchFamily="34" charset="0"/>
        <a:buChar char="–"/>
        <a:defRPr sz="16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hyperlink" Target="http://www.youbioit.com/en/article/1632/generation-y-preferred-communication-methods?size=_original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35013" y="3124200"/>
            <a:ext cx="7551737" cy="2982581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endParaRPr lang="en-US" dirty="0"/>
          </a:p>
          <a:p>
            <a:pPr eaLnBrk="1" hangingPunct="1">
              <a:buFont typeface="Wingdings" charset="2"/>
              <a:buNone/>
            </a:pPr>
            <a:r>
              <a:rPr lang="en-US" dirty="0" smtClean="0"/>
              <a:t>C. Jessica Dine, MD MSHPR</a:t>
            </a:r>
          </a:p>
          <a:p>
            <a:pPr eaLnBrk="1" hangingPunct="1">
              <a:buFont typeface="Wingdings" charset="2"/>
              <a:buNone/>
            </a:pPr>
            <a:r>
              <a:rPr lang="en-US" dirty="0" smtClean="0"/>
              <a:t>ASH Training Program Directors’ Workshop</a:t>
            </a:r>
          </a:p>
          <a:p>
            <a:pPr eaLnBrk="1" hangingPunct="1">
              <a:buFont typeface="Wingdings" charset="2"/>
              <a:buNone/>
            </a:pPr>
            <a:r>
              <a:rPr lang="en-US" dirty="0" smtClean="0"/>
              <a:t>December 4, 2015</a:t>
            </a:r>
          </a:p>
          <a:p>
            <a:pPr eaLnBrk="1" hangingPunct="1">
              <a:buFont typeface="Wingdings" charset="2"/>
              <a:buNone/>
            </a:pPr>
            <a:endParaRPr lang="en-US" dirty="0" smtClean="0"/>
          </a:p>
          <a:p>
            <a:pPr eaLnBrk="1" hangingPunct="1">
              <a:buFont typeface="Wingdings" charset="2"/>
              <a:buNone/>
            </a:pPr>
            <a:endParaRPr lang="en-US" dirty="0" smtClean="0"/>
          </a:p>
          <a:p>
            <a:pPr eaLnBrk="1" hangingPunct="1">
              <a:buFont typeface="Wingdings" charset="2"/>
              <a:buNone/>
            </a:pPr>
            <a:r>
              <a:rPr lang="en-US" dirty="0" smtClean="0"/>
              <a:t> 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75653" y="2133600"/>
            <a:ext cx="8332787" cy="5429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3600" dirty="0" smtClean="0"/>
              <a:t>When your colleagues are </a:t>
            </a:r>
            <a:r>
              <a:rPr lang="en-US" sz="3600" dirty="0" err="1" smtClean="0"/>
              <a:t>millennials</a:t>
            </a:r>
            <a:r>
              <a:rPr lang="en-US" sz="3600" dirty="0" smtClean="0"/>
              <a:t>: </a:t>
            </a:r>
            <a:br>
              <a:rPr lang="en-US" sz="3600" dirty="0" smtClean="0"/>
            </a:br>
            <a:r>
              <a:rPr lang="en-US" sz="3600" dirty="0" smtClean="0"/>
              <a:t>Communication and remediation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" b="88724"/>
          <a:stretch/>
        </p:blipFill>
        <p:spPr bwMode="auto">
          <a:xfrm>
            <a:off x="538480" y="15241"/>
            <a:ext cx="8219632" cy="523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" y="685800"/>
            <a:ext cx="5076825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5465" y="759960"/>
            <a:ext cx="3228975" cy="4967740"/>
          </a:xfrm>
        </p:spPr>
        <p:txBody>
          <a:bodyPr/>
          <a:lstStyle/>
          <a:p>
            <a:r>
              <a:rPr lang="en-US" sz="2800" b="0" dirty="0" smtClean="0">
                <a:latin typeface="+mj-lt"/>
              </a:rPr>
              <a:t>Optimistic</a:t>
            </a:r>
          </a:p>
          <a:p>
            <a:r>
              <a:rPr lang="en-US" sz="2800" b="0" dirty="0" smtClean="0">
                <a:latin typeface="+mj-lt"/>
              </a:rPr>
              <a:t>Generous</a:t>
            </a:r>
          </a:p>
          <a:p>
            <a:r>
              <a:rPr lang="en-US" sz="2800" b="0" dirty="0" smtClean="0">
                <a:latin typeface="+mj-lt"/>
              </a:rPr>
              <a:t>Practical</a:t>
            </a:r>
          </a:p>
          <a:p>
            <a:r>
              <a:rPr lang="en-US" sz="2800" b="0" dirty="0" smtClean="0">
                <a:latin typeface="+mj-lt"/>
              </a:rPr>
              <a:t>Team oriented</a:t>
            </a:r>
          </a:p>
          <a:p>
            <a:r>
              <a:rPr lang="en-US" sz="2800" b="0" dirty="0" smtClean="0">
                <a:latin typeface="+mj-lt"/>
              </a:rPr>
              <a:t>Open to change</a:t>
            </a:r>
          </a:p>
          <a:p>
            <a:r>
              <a:rPr lang="en-US" sz="2800" b="0" dirty="0" smtClean="0">
                <a:latin typeface="+mj-lt"/>
              </a:rPr>
              <a:t>Used to feedback</a:t>
            </a:r>
          </a:p>
          <a:p>
            <a:r>
              <a:rPr lang="en-US" sz="2800" b="0" dirty="0" smtClean="0">
                <a:latin typeface="+mj-lt"/>
              </a:rPr>
              <a:t>Hard working</a:t>
            </a:r>
          </a:p>
          <a:p>
            <a:r>
              <a:rPr lang="en-US" sz="2800" b="0" dirty="0" smtClean="0">
                <a:latin typeface="+mj-lt"/>
              </a:rPr>
              <a:t>Not spontaneous</a:t>
            </a:r>
          </a:p>
          <a:p>
            <a:r>
              <a:rPr lang="en-US" sz="2800" b="0" dirty="0" smtClean="0">
                <a:latin typeface="+mj-lt"/>
              </a:rPr>
              <a:t>Not introspective</a:t>
            </a:r>
            <a:endParaRPr lang="en-US" sz="2400" b="0" dirty="0" smtClean="0">
              <a:latin typeface="+mj-lt"/>
            </a:endParaRPr>
          </a:p>
          <a:p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198311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" b="88724"/>
          <a:stretch/>
        </p:blipFill>
        <p:spPr bwMode="auto">
          <a:xfrm>
            <a:off x="538480" y="15241"/>
            <a:ext cx="8219632" cy="523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" y="762000"/>
            <a:ext cx="843915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857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" b="88724"/>
          <a:stretch/>
        </p:blipFill>
        <p:spPr bwMode="auto">
          <a:xfrm>
            <a:off x="538480" y="15241"/>
            <a:ext cx="8219632" cy="523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" y="914400"/>
            <a:ext cx="3971925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96" y="895350"/>
            <a:ext cx="4124325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08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Generations</a:t>
            </a:r>
            <a:endParaRPr lang="en-US" dirty="0"/>
          </a:p>
        </p:txBody>
      </p:sp>
      <p:pic>
        <p:nvPicPr>
          <p:cNvPr id="10242" name="Picture 2" descr="TABLE: Personal and Lifestyle Characteristics by Generation (If you cannot read this image e-mail maxon@fdu.edu to receive a print edition of FDU Magazine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0"/>
          <a:stretch/>
        </p:blipFill>
        <p:spPr bwMode="auto">
          <a:xfrm>
            <a:off x="533400" y="914400"/>
            <a:ext cx="8453070" cy="461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45929" y="60960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Hammill</a:t>
            </a:r>
            <a:r>
              <a:rPr lang="en-US" i="1" dirty="0"/>
              <a:t>.</a:t>
            </a:r>
            <a:r>
              <a:rPr lang="en-US" i="1" dirty="0" smtClean="0"/>
              <a:t> </a:t>
            </a:r>
            <a:r>
              <a:rPr lang="en-US" i="1" dirty="0"/>
              <a:t>FDU Magazine Online</a:t>
            </a:r>
            <a:r>
              <a:rPr lang="en-US" dirty="0"/>
              <a:t>. 2005. </a:t>
            </a:r>
          </a:p>
        </p:txBody>
      </p:sp>
    </p:spTree>
    <p:extLst>
      <p:ext uri="{BB962C8B-B14F-4D97-AF65-F5344CB8AC3E}">
        <p14:creationId xmlns:p14="http://schemas.microsoft.com/office/powerpoint/2010/main" val="70473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825500"/>
            <a:ext cx="7826375" cy="558329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rgbClr val="BFBFBF"/>
                </a:solidFill>
              </a:rPr>
              <a:t>Describe characteristics of the millennial generation relevant to communication</a:t>
            </a:r>
          </a:p>
          <a:p>
            <a:pPr marL="457200" indent="-457200">
              <a:buFont typeface="+mj-lt"/>
              <a:buAutoNum type="arabicPeriod"/>
            </a:pPr>
            <a:endParaRPr lang="en-US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Define professional communication</a:t>
            </a:r>
          </a:p>
          <a:p>
            <a:pPr marL="457200" indent="-457200">
              <a:buFont typeface="+mj-lt"/>
              <a:buAutoNum type="arabicPeriod"/>
            </a:pPr>
            <a:endParaRPr lang="en-US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rgbClr val="BFBFBF"/>
                </a:solidFill>
              </a:rPr>
              <a:t>Identify unique communication styles and needs of the </a:t>
            </a:r>
            <a:r>
              <a:rPr lang="en-US" sz="2800" dirty="0" err="1" smtClean="0">
                <a:solidFill>
                  <a:srgbClr val="BFBFBF"/>
                </a:solidFill>
              </a:rPr>
              <a:t>millennials</a:t>
            </a:r>
            <a:endParaRPr lang="en-US" sz="2800" dirty="0" smtClean="0">
              <a:solidFill>
                <a:srgbClr val="BFBFBF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1000" dirty="0" smtClean="0">
              <a:solidFill>
                <a:srgbClr val="BFBFBF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rgbClr val="BFBFBF"/>
                </a:solidFill>
              </a:rPr>
              <a:t>Outline general remediation plans</a:t>
            </a:r>
          </a:p>
          <a:p>
            <a:pPr marL="457200" indent="-457200">
              <a:buFont typeface="+mj-lt"/>
              <a:buAutoNum type="arabicPeriod"/>
            </a:pPr>
            <a:endParaRPr lang="en-US" sz="1000" dirty="0" smtClean="0">
              <a:solidFill>
                <a:srgbClr val="BFBFBF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rgbClr val="BFBFBF"/>
                </a:solidFill>
              </a:rPr>
              <a:t>Breakout session: design remediation plans for </a:t>
            </a:r>
            <a:r>
              <a:rPr lang="en-US" sz="2800" dirty="0" err="1" smtClean="0">
                <a:solidFill>
                  <a:srgbClr val="BFBFBF"/>
                </a:solidFill>
              </a:rPr>
              <a:t>millennials</a:t>
            </a:r>
            <a:r>
              <a:rPr lang="en-US" sz="2800" dirty="0" smtClean="0">
                <a:solidFill>
                  <a:srgbClr val="BFBFBF"/>
                </a:solidFill>
              </a:rPr>
              <a:t> with deficits in communication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9211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Professional Communication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825500"/>
            <a:ext cx="7826375" cy="2505527"/>
          </a:xfrm>
        </p:spPr>
        <p:txBody>
          <a:bodyPr/>
          <a:lstStyle/>
          <a:p>
            <a:r>
              <a:rPr lang="en-US" sz="2800" dirty="0" smtClean="0"/>
              <a:t>Any form of communication </a:t>
            </a:r>
            <a:r>
              <a:rPr lang="en-US" sz="2800" dirty="0"/>
              <a:t>within a workplace </a:t>
            </a:r>
            <a:r>
              <a:rPr lang="en-US" sz="2800" dirty="0" smtClean="0"/>
              <a:t>context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ACGME requirement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5969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ACGME Core Competencies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825500"/>
            <a:ext cx="7826375" cy="4957481"/>
          </a:xfrm>
        </p:spPr>
        <p:txBody>
          <a:bodyPr/>
          <a:lstStyle/>
          <a:p>
            <a:r>
              <a:rPr lang="en-US" sz="2800" dirty="0" smtClean="0"/>
              <a:t>Patient care</a:t>
            </a:r>
          </a:p>
          <a:p>
            <a:endParaRPr lang="en-US" dirty="0" smtClean="0"/>
          </a:p>
          <a:p>
            <a:r>
              <a:rPr lang="en-US" sz="2800" dirty="0" smtClean="0"/>
              <a:t>Medical knowledge</a:t>
            </a:r>
          </a:p>
          <a:p>
            <a:endParaRPr lang="en-US" dirty="0" smtClean="0"/>
          </a:p>
          <a:p>
            <a:r>
              <a:rPr lang="en-US" sz="2800" dirty="0" smtClean="0"/>
              <a:t>Communication</a:t>
            </a:r>
          </a:p>
          <a:p>
            <a:endParaRPr lang="en-US" dirty="0" smtClean="0"/>
          </a:p>
          <a:p>
            <a:r>
              <a:rPr lang="en-US" sz="2800" dirty="0" smtClean="0"/>
              <a:t>Professionalism</a:t>
            </a:r>
          </a:p>
          <a:p>
            <a:endParaRPr lang="en-US" dirty="0" smtClean="0"/>
          </a:p>
          <a:p>
            <a:r>
              <a:rPr lang="en-US" sz="2800" dirty="0" smtClean="0"/>
              <a:t>Systems based practice</a:t>
            </a:r>
          </a:p>
          <a:p>
            <a:endParaRPr lang="en-US" dirty="0" smtClean="0"/>
          </a:p>
          <a:p>
            <a:r>
              <a:rPr lang="en-US" sz="2800" dirty="0" smtClean="0"/>
              <a:t>Practice based learning and improvement</a:t>
            </a:r>
            <a:endParaRPr lang="en-US" sz="2800" dirty="0"/>
          </a:p>
        </p:txBody>
      </p:sp>
      <p:pic>
        <p:nvPicPr>
          <p:cNvPr id="2050" name="Picture 2" descr="http://lifecyclesobgyn.org/images/rL_acgm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562600"/>
            <a:ext cx="838200" cy="90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55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ACGME Core Competencies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825500"/>
            <a:ext cx="7826375" cy="4895925"/>
          </a:xfrm>
        </p:spPr>
        <p:txBody>
          <a:bodyPr/>
          <a:lstStyle/>
          <a:p>
            <a:r>
              <a:rPr lang="en-US" sz="2800" dirty="0" smtClean="0"/>
              <a:t>Patient care</a:t>
            </a:r>
          </a:p>
          <a:p>
            <a:endParaRPr lang="en-US" dirty="0" smtClean="0"/>
          </a:p>
          <a:p>
            <a:r>
              <a:rPr lang="en-US" sz="2800" dirty="0" smtClean="0"/>
              <a:t>Medical knowledge</a:t>
            </a:r>
          </a:p>
          <a:p>
            <a:endParaRPr lang="en-US" dirty="0" smtClean="0"/>
          </a:p>
          <a:p>
            <a:r>
              <a:rPr lang="en-US" sz="2800" dirty="0" smtClean="0">
                <a:solidFill>
                  <a:srgbClr val="AA2B3E"/>
                </a:solidFill>
                <a:cs typeface="+mj-cs"/>
              </a:rPr>
              <a:t>Communication</a:t>
            </a:r>
          </a:p>
          <a:p>
            <a:endParaRPr lang="en-US" b="0" dirty="0" smtClean="0">
              <a:solidFill>
                <a:srgbClr val="C00000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Professionalism</a:t>
            </a:r>
          </a:p>
          <a:p>
            <a:endParaRPr lang="en-US" dirty="0" smtClean="0"/>
          </a:p>
          <a:p>
            <a:r>
              <a:rPr lang="en-US" sz="2800" dirty="0" smtClean="0"/>
              <a:t>Systems based practice</a:t>
            </a:r>
          </a:p>
          <a:p>
            <a:endParaRPr lang="en-US" dirty="0" smtClean="0"/>
          </a:p>
          <a:p>
            <a:r>
              <a:rPr lang="en-US" sz="2800" dirty="0" smtClean="0"/>
              <a:t>Practice based learning and improvement</a:t>
            </a:r>
            <a:endParaRPr lang="en-US" sz="2800" dirty="0"/>
          </a:p>
        </p:txBody>
      </p:sp>
      <p:pic>
        <p:nvPicPr>
          <p:cNvPr id="2050" name="Picture 2" descr="http://lifecyclesobgyn.org/images/rL_acgm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562600"/>
            <a:ext cx="838200" cy="90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86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Milestones - Communication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348927"/>
              </p:ext>
            </p:extLst>
          </p:nvPr>
        </p:nvGraphicFramePr>
        <p:xfrm>
          <a:off x="457200" y="762000"/>
          <a:ext cx="8229600" cy="466344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066800"/>
                <a:gridCol w="7162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ICS1	</a:t>
                      </a:r>
                    </a:p>
                  </a:txBody>
                  <a:tcPr>
                    <a:lnB w="254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Communicates effectively with patients and caregivers.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strike="noStrike" kern="1200" baseline="0" dirty="0" smtClean="0">
                          <a:solidFill>
                            <a:schemeClr val="tx1"/>
                          </a:solidFill>
                        </a:rPr>
                        <a:t>	</a:t>
                      </a:r>
                      <a:endParaRPr lang="en-US" sz="24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25400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ICS2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Communicates effectively in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interprofessional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teams (e.g., with peers, consultants, nursing, ancillary professionals, and other support personnel). 	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ICS3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Appropriate utilization and completion of health records. 	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u="none" strike="noStrike" kern="1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strike="noStrike" kern="1200" baseline="0" dirty="0" smtClean="0">
                          <a:solidFill>
                            <a:schemeClr val="tx1"/>
                          </a:solidFill>
                        </a:rPr>
                        <a:t>	</a:t>
                      </a:r>
                      <a:endParaRPr lang="en-US" sz="24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>
                      <a:noFill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662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728"/>
            <a:ext cx="9168652" cy="457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306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825500"/>
            <a:ext cx="7826375" cy="2556824"/>
          </a:xfrm>
        </p:spPr>
        <p:txBody>
          <a:bodyPr/>
          <a:lstStyle/>
          <a:p>
            <a:r>
              <a:rPr lang="en-US" sz="2800" dirty="0" smtClean="0"/>
              <a:t>No relevant financial disclosures</a:t>
            </a:r>
          </a:p>
          <a:p>
            <a:endParaRPr lang="en-US" sz="2800" dirty="0"/>
          </a:p>
          <a:p>
            <a:r>
              <a:rPr lang="en-US" sz="2800" dirty="0" smtClean="0"/>
              <a:t>My focus is on assessment</a:t>
            </a:r>
          </a:p>
          <a:p>
            <a:pPr lvl="1"/>
            <a:r>
              <a:rPr lang="en-US" sz="2600" dirty="0" smtClean="0"/>
              <a:t>Thanks to Karen Warburton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2971800"/>
            <a:ext cx="1757916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0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Communication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685800"/>
            <a:ext cx="8763000" cy="457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62600" y="60960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Duffy. </a:t>
            </a:r>
            <a:r>
              <a:rPr lang="en-US" i="1" dirty="0" smtClean="0"/>
              <a:t>Academic Medicine</a:t>
            </a:r>
            <a:r>
              <a:rPr lang="en-US" dirty="0" smtClean="0"/>
              <a:t>. 2004.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70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Milestones - Communication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490766"/>
              </p:ext>
            </p:extLst>
          </p:nvPr>
        </p:nvGraphicFramePr>
        <p:xfrm>
          <a:off x="457200" y="762000"/>
          <a:ext cx="8229600" cy="466344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066800"/>
                <a:gridCol w="7162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ICS1	</a:t>
                      </a:r>
                    </a:p>
                  </a:txBody>
                  <a:tcPr>
                    <a:lnB w="254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Communicates effectively with patients and caregivers.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strike="noStrike" kern="1200" baseline="0" dirty="0" smtClean="0">
                          <a:solidFill>
                            <a:schemeClr val="tx1"/>
                          </a:solidFill>
                        </a:rPr>
                        <a:t>	</a:t>
                      </a:r>
                      <a:endParaRPr lang="en-US" sz="24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25400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ICS2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Communicates effectively in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interprofessional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teams (e.g., with peers, consultants, nursing, ancillary professionals, and other support personnel). 	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ICS3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Appropriate utilization and completion of health records. 	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u="none" strike="noStrike" kern="1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strike="noStrike" kern="1200" baseline="0" dirty="0" smtClean="0">
                          <a:solidFill>
                            <a:schemeClr val="tx1"/>
                          </a:solidFill>
                        </a:rPr>
                        <a:t>	</a:t>
                      </a:r>
                      <a:endParaRPr lang="en-US" sz="24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>
                      <a:noFill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385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617" y="685800"/>
            <a:ext cx="9187543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369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Interprofessional</a:t>
            </a:r>
            <a:r>
              <a:rPr lang="en-US" dirty="0" smtClean="0"/>
              <a:t> Communication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90725" y="52578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Frankel.</a:t>
            </a:r>
            <a:r>
              <a:rPr lang="en-US" i="1" dirty="0" smtClean="0"/>
              <a:t> The Joint Commission Journal on Quality and Patient Safety</a:t>
            </a:r>
            <a:r>
              <a:rPr lang="en-US" dirty="0" smtClean="0"/>
              <a:t>. 2007.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685800"/>
            <a:ext cx="5335917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3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Interprofessional</a:t>
            </a:r>
            <a:r>
              <a:rPr lang="en-US" dirty="0" smtClean="0"/>
              <a:t> Communication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52578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Frankel. </a:t>
            </a:r>
            <a:r>
              <a:rPr lang="en-US" i="1" dirty="0" smtClean="0"/>
              <a:t>The Joint Commission Journal on Quality and Patient Safety</a:t>
            </a:r>
            <a:r>
              <a:rPr lang="en-US" dirty="0" smtClean="0"/>
              <a:t>. 2007.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685800"/>
            <a:ext cx="5335917" cy="5791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533400" y="990600"/>
            <a:ext cx="7086600" cy="4419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23890" b="20766"/>
          <a:stretch/>
        </p:blipFill>
        <p:spPr>
          <a:xfrm>
            <a:off x="381000" y="990600"/>
            <a:ext cx="7467600" cy="448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25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Milestones - Communication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490766"/>
              </p:ext>
            </p:extLst>
          </p:nvPr>
        </p:nvGraphicFramePr>
        <p:xfrm>
          <a:off x="457200" y="762000"/>
          <a:ext cx="8229600" cy="466344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066800"/>
                <a:gridCol w="7162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ICS1	</a:t>
                      </a:r>
                    </a:p>
                  </a:txBody>
                  <a:tcPr>
                    <a:lnB w="254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Communicates effectively with patients and caregivers.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strike="noStrike" kern="1200" baseline="0" dirty="0" smtClean="0">
                          <a:solidFill>
                            <a:schemeClr val="tx1"/>
                          </a:solidFill>
                        </a:rPr>
                        <a:t>	</a:t>
                      </a:r>
                      <a:endParaRPr lang="en-US" sz="24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25400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ICS2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Communicates effectively in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interprofessional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teams (e.g., with peers, consultants, nursing, ancillary professionals, and other support personnel). 	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ICS3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Appropriate utilization and completion of health records. 	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u="none" strike="noStrike" kern="1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strike="noStrike" kern="1200" baseline="0" dirty="0" smtClean="0">
                          <a:solidFill>
                            <a:schemeClr val="tx1"/>
                          </a:solidFill>
                        </a:rPr>
                        <a:t>	</a:t>
                      </a:r>
                      <a:endParaRPr lang="en-US" sz="24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>
                      <a:noFill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385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85799"/>
            <a:ext cx="9144001" cy="339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30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85799"/>
            <a:ext cx="9144001" cy="339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191000"/>
            <a:ext cx="3810000" cy="213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42672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66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825500"/>
            <a:ext cx="7826375" cy="558329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rgbClr val="BFBFBF"/>
                </a:solidFill>
              </a:rPr>
              <a:t>Describe characteristics of the millennial generation relevant to communication</a:t>
            </a:r>
          </a:p>
          <a:p>
            <a:pPr marL="457200" indent="-457200">
              <a:buFont typeface="+mj-lt"/>
              <a:buAutoNum type="arabicPeriod"/>
            </a:pPr>
            <a:endParaRPr lang="en-US" sz="1000" dirty="0" smtClean="0">
              <a:solidFill>
                <a:srgbClr val="BFBFBF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rgbClr val="BFBFBF"/>
                </a:solidFill>
              </a:rPr>
              <a:t>Define professional communication</a:t>
            </a:r>
          </a:p>
          <a:p>
            <a:pPr marL="457200" indent="-457200">
              <a:buFont typeface="+mj-lt"/>
              <a:buAutoNum type="arabicPeriod"/>
            </a:pPr>
            <a:endParaRPr lang="en-US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Identify unique communication styles and needs of the </a:t>
            </a:r>
            <a:r>
              <a:rPr lang="en-US" sz="2800" dirty="0" err="1" smtClean="0"/>
              <a:t>millennials</a:t>
            </a:r>
            <a:endParaRPr lang="en-US" sz="2800" dirty="0" smtClean="0"/>
          </a:p>
          <a:p>
            <a:pPr marL="457200" indent="-457200">
              <a:buFont typeface="+mj-lt"/>
              <a:buAutoNum type="arabicPeriod"/>
            </a:pPr>
            <a:endParaRPr lang="en-US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rgbClr val="BFBFBF"/>
                </a:solidFill>
              </a:rPr>
              <a:t>Outline general remediation plans</a:t>
            </a:r>
          </a:p>
          <a:p>
            <a:pPr marL="457200" indent="-457200">
              <a:buFont typeface="+mj-lt"/>
              <a:buAutoNum type="arabicPeriod"/>
            </a:pPr>
            <a:endParaRPr lang="en-US" sz="1000" dirty="0" smtClean="0">
              <a:solidFill>
                <a:srgbClr val="BFBFBF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rgbClr val="BFBFBF"/>
                </a:solidFill>
              </a:rPr>
              <a:t>Breakout session: design remediation plans for millennials with deficits in communication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9211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Communication and </a:t>
            </a:r>
            <a:r>
              <a:rPr lang="en-US" b="1" dirty="0" err="1" smtClean="0"/>
              <a:t>Millennials</a:t>
            </a:r>
            <a:endParaRPr lang="en-US" b="1" dirty="0"/>
          </a:p>
        </p:txBody>
      </p:sp>
      <p:pic>
        <p:nvPicPr>
          <p:cNvPr id="2050" name="Picture 2" descr="http://lifecyclesobgyn.org/images/rL_acgm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562600"/>
            <a:ext cx="838200" cy="90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442664"/>
              </p:ext>
            </p:extLst>
          </p:nvPr>
        </p:nvGraphicFramePr>
        <p:xfrm>
          <a:off x="381000" y="914400"/>
          <a:ext cx="8229600" cy="44196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276600"/>
                <a:gridCol w="4953000"/>
              </a:tblGrid>
              <a:tr h="1473200">
                <a:tc>
                  <a:txBody>
                    <a:bodyPr/>
                    <a:lstStyle/>
                    <a:p>
                      <a:r>
                        <a:rPr lang="en-US" sz="2800" b="0" dirty="0" smtClean="0"/>
                        <a:t>Patients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/>
                        <a:t>Want to make a difference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AA2B3E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+mn-cs"/>
                        </a:rPr>
                        <a:t>Constant, ongoing feedback</a:t>
                      </a:r>
                      <a:endParaRPr lang="en-US" sz="2800" b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AA2B3E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+mn-cs"/>
                        </a:rPr>
                        <a:t>Less spontaneity</a:t>
                      </a:r>
                      <a:endParaRPr lang="en-US" sz="2800" b="0" dirty="0" smtClean="0"/>
                    </a:p>
                  </a:txBody>
                  <a:tcPr/>
                </a:tc>
              </a:tr>
              <a:tr h="14732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Teams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Team-oriented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AA2B3E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+mn-cs"/>
                        </a:rPr>
                        <a:t>Constant, ongoing feedback</a:t>
                      </a:r>
                      <a:endParaRPr lang="en-US" sz="2800" b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AA2B3E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+mn-cs"/>
                        </a:rPr>
                        <a:t>Conflict resolution</a:t>
                      </a:r>
                      <a:endParaRPr lang="en-US" sz="2800" b="0" dirty="0" smtClean="0"/>
                    </a:p>
                  </a:txBody>
                  <a:tcPr/>
                </a:tc>
              </a:tr>
              <a:tr h="14732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Health</a:t>
                      </a:r>
                      <a:r>
                        <a:rPr lang="en-US" sz="2800" baseline="0" dirty="0" smtClean="0"/>
                        <a:t> records and other written communication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Technologically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savy</a:t>
                      </a:r>
                      <a:endParaRPr lang="en-US" sz="2800" baseline="0" dirty="0" smtClean="0"/>
                    </a:p>
                    <a:p>
                      <a:r>
                        <a:rPr lang="en-US" sz="2800" baseline="0" dirty="0" smtClean="0"/>
                        <a:t>Multi-</a:t>
                      </a:r>
                      <a:r>
                        <a:rPr lang="en-US" sz="2800" baseline="0" dirty="0" err="1" smtClean="0"/>
                        <a:t>taskers</a:t>
                      </a:r>
                      <a:endParaRPr lang="en-US" sz="2800" baseline="0" dirty="0" smtClean="0"/>
                    </a:p>
                    <a:p>
                      <a:r>
                        <a:rPr kumimoji="0" lang="en-US" sz="2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AA2B3E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+mj-cs"/>
                        </a:rPr>
                        <a:t>Instant results</a:t>
                      </a:r>
                      <a:endParaRPr lang="en-US" sz="28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444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825500"/>
            <a:ext cx="7826375" cy="558329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Describe characteristics of the millennial generation relevant to communication</a:t>
            </a:r>
          </a:p>
          <a:p>
            <a:pPr marL="457200" indent="-457200">
              <a:buFont typeface="+mj-lt"/>
              <a:buAutoNum type="arabicPeriod"/>
            </a:pPr>
            <a:endParaRPr lang="en-US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Define professional communication</a:t>
            </a:r>
          </a:p>
          <a:p>
            <a:pPr marL="457200" indent="-457200">
              <a:buFont typeface="+mj-lt"/>
              <a:buAutoNum type="arabicPeriod"/>
            </a:pPr>
            <a:endParaRPr lang="en-US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Identify unique communication styles and needs of the </a:t>
            </a:r>
            <a:r>
              <a:rPr lang="en-US" sz="2800" dirty="0" err="1" smtClean="0"/>
              <a:t>millennials</a:t>
            </a:r>
            <a:endParaRPr lang="en-US" sz="2800" dirty="0" smtClean="0"/>
          </a:p>
          <a:p>
            <a:pPr marL="457200" indent="-457200">
              <a:buFont typeface="+mj-lt"/>
              <a:buAutoNum type="arabicPeriod"/>
            </a:pPr>
            <a:endParaRPr lang="en-US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Outline general remediation plans</a:t>
            </a:r>
          </a:p>
          <a:p>
            <a:pPr marL="457200" indent="-457200">
              <a:buFont typeface="+mj-lt"/>
              <a:buAutoNum type="arabicPeriod"/>
            </a:pPr>
            <a:endParaRPr lang="en-US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Breakout session: design remediation plans for </a:t>
            </a:r>
            <a:r>
              <a:rPr lang="en-US" sz="2800" dirty="0" err="1" smtClean="0"/>
              <a:t>millennials</a:t>
            </a:r>
            <a:r>
              <a:rPr lang="en-US" sz="2800" dirty="0" smtClean="0"/>
              <a:t> with deficits in communication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475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85799"/>
            <a:ext cx="9144001" cy="339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191000"/>
            <a:ext cx="3810000" cy="213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42672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13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Communicating with </a:t>
            </a:r>
            <a:r>
              <a:rPr lang="en-US" dirty="0" err="1" smtClean="0"/>
              <a:t>Millennials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825500"/>
            <a:ext cx="7826375" cy="5265257"/>
          </a:xfrm>
        </p:spPr>
        <p:txBody>
          <a:bodyPr/>
          <a:lstStyle/>
          <a:p>
            <a:r>
              <a:rPr lang="en-US" sz="2800" dirty="0" smtClean="0"/>
              <a:t>Full transparency</a:t>
            </a:r>
          </a:p>
          <a:p>
            <a:r>
              <a:rPr lang="en-US" sz="2800" dirty="0" smtClean="0"/>
              <a:t>Goal setting</a:t>
            </a:r>
          </a:p>
          <a:p>
            <a:pPr lvl="1"/>
            <a:r>
              <a:rPr lang="en-US" sz="2600" dirty="0" smtClean="0"/>
              <a:t>Relevance</a:t>
            </a:r>
          </a:p>
          <a:p>
            <a:pPr lvl="1"/>
            <a:r>
              <a:rPr lang="en-US" sz="2600" dirty="0" smtClean="0"/>
              <a:t>Experience</a:t>
            </a:r>
          </a:p>
          <a:p>
            <a:r>
              <a:rPr lang="en-US" sz="2800" dirty="0" smtClean="0"/>
              <a:t>Work-life integration (not balance)</a:t>
            </a:r>
          </a:p>
          <a:p>
            <a:pPr lvl="1"/>
            <a:r>
              <a:rPr lang="en-US" sz="2600" dirty="0" smtClean="0"/>
              <a:t>Social connections while at work</a:t>
            </a:r>
          </a:p>
          <a:p>
            <a:pPr lvl="1"/>
            <a:r>
              <a:rPr lang="en-US" sz="2600" dirty="0" smtClean="0"/>
              <a:t>Work from home too</a:t>
            </a:r>
          </a:p>
          <a:p>
            <a:r>
              <a:rPr lang="en-US" sz="2800" dirty="0"/>
              <a:t>Multiple </a:t>
            </a:r>
            <a:r>
              <a:rPr lang="en-US" sz="2800" dirty="0" smtClean="0"/>
              <a:t>mediums</a:t>
            </a:r>
          </a:p>
          <a:p>
            <a:pPr lvl="1"/>
            <a:r>
              <a:rPr lang="en-US" sz="2600" dirty="0" smtClean="0"/>
              <a:t>E-mail is “old school”</a:t>
            </a:r>
          </a:p>
          <a:p>
            <a:pPr lvl="1"/>
            <a:r>
              <a:rPr lang="en-US" sz="2600" dirty="0" smtClean="0"/>
              <a:t>Address expectations</a:t>
            </a:r>
            <a:endParaRPr lang="en-US" sz="2600" dirty="0"/>
          </a:p>
          <a:p>
            <a:endParaRPr lang="en-US" sz="2800" dirty="0" smtClean="0"/>
          </a:p>
        </p:txBody>
      </p:sp>
      <p:pic>
        <p:nvPicPr>
          <p:cNvPr id="2050" name="Picture 2" descr="http://lifecyclesobgyn.org/images/rL_acgm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562600"/>
            <a:ext cx="838200" cy="90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Generation Y preferred communication method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6425" y="-26008013"/>
            <a:ext cx="6096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79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39" y="1219200"/>
            <a:ext cx="8781561" cy="3848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55296" y="60960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Essary</a:t>
            </a:r>
            <a:r>
              <a:rPr lang="en-US" dirty="0" smtClean="0"/>
              <a:t>. </a:t>
            </a:r>
            <a:r>
              <a:rPr lang="en-US" i="1" dirty="0" smtClean="0"/>
              <a:t>The </a:t>
            </a:r>
            <a:r>
              <a:rPr lang="en-US" i="1" dirty="0"/>
              <a:t>Journal of Physician Assistant </a:t>
            </a:r>
            <a:r>
              <a:rPr lang="en-US" i="1" dirty="0" smtClean="0"/>
              <a:t>Education</a:t>
            </a:r>
            <a:r>
              <a:rPr lang="en-US" dirty="0" smtClean="0"/>
              <a:t>. 2011.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37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825500"/>
            <a:ext cx="7826375" cy="558329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rgbClr val="BFBFBF"/>
                </a:solidFill>
              </a:rPr>
              <a:t>Describe characteristics of the millennial generation relevant to communication</a:t>
            </a:r>
          </a:p>
          <a:p>
            <a:pPr marL="457200" indent="-457200">
              <a:buFont typeface="+mj-lt"/>
              <a:buAutoNum type="arabicPeriod"/>
            </a:pPr>
            <a:endParaRPr lang="en-US" sz="1000" dirty="0" smtClean="0">
              <a:solidFill>
                <a:srgbClr val="BFBFBF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rgbClr val="BFBFBF"/>
                </a:solidFill>
              </a:rPr>
              <a:t>Define professional communication</a:t>
            </a:r>
          </a:p>
          <a:p>
            <a:pPr marL="457200" indent="-457200">
              <a:buFont typeface="+mj-lt"/>
              <a:buAutoNum type="arabicPeriod"/>
            </a:pPr>
            <a:endParaRPr lang="en-US" sz="1000" dirty="0" smtClean="0">
              <a:solidFill>
                <a:srgbClr val="BFBFBF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rgbClr val="BFBFBF"/>
                </a:solidFill>
              </a:rPr>
              <a:t>Identify unique communication styles and needs of the </a:t>
            </a:r>
            <a:r>
              <a:rPr lang="en-US" sz="2800" dirty="0" err="1" smtClean="0">
                <a:solidFill>
                  <a:srgbClr val="BFBFBF"/>
                </a:solidFill>
              </a:rPr>
              <a:t>millennials</a:t>
            </a:r>
            <a:endParaRPr lang="en-US" sz="2800" dirty="0" smtClean="0">
              <a:solidFill>
                <a:srgbClr val="BFBFBF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Outline general remediation plans</a:t>
            </a:r>
          </a:p>
          <a:p>
            <a:pPr marL="457200" indent="-457200">
              <a:buFont typeface="+mj-lt"/>
              <a:buAutoNum type="arabicPeriod"/>
            </a:pPr>
            <a:endParaRPr lang="en-US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rgbClr val="BFBFBF"/>
                </a:solidFill>
              </a:rPr>
              <a:t>Breakout session: design remediation plans for </a:t>
            </a:r>
            <a:r>
              <a:rPr lang="en-US" sz="2800" dirty="0" err="1" smtClean="0">
                <a:solidFill>
                  <a:srgbClr val="BFBFBF"/>
                </a:solidFill>
              </a:rPr>
              <a:t>millennials</a:t>
            </a:r>
            <a:r>
              <a:rPr lang="en-US" sz="2800" dirty="0" smtClean="0">
                <a:solidFill>
                  <a:srgbClr val="BFBFBF"/>
                </a:solidFill>
              </a:rPr>
              <a:t> with deficits in communication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9211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Struggling Learner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825500"/>
            <a:ext cx="7826375" cy="5552516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altLang="en-US" sz="2800" dirty="0">
                <a:ea typeface="ＭＳ Ｐゴシック" pitchFamily="34" charset="-128"/>
              </a:rPr>
              <a:t>2000 survey of US IM Program Directors 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2600" dirty="0">
                <a:ea typeface="ＭＳ Ｐゴシック" pitchFamily="34" charset="-128"/>
              </a:rPr>
              <a:t>94% of </a:t>
            </a:r>
            <a:r>
              <a:rPr lang="en-US" altLang="en-US" sz="2600" dirty="0" smtClean="0">
                <a:ea typeface="ＭＳ Ｐゴシック" pitchFamily="34" charset="-128"/>
              </a:rPr>
              <a:t>PDs reported </a:t>
            </a:r>
            <a:r>
              <a:rPr lang="en-US" altLang="ja-JP" sz="2600" dirty="0">
                <a:ea typeface="ＭＳ Ｐゴシック" pitchFamily="34" charset="-128"/>
              </a:rPr>
              <a:t>problem residents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2600" dirty="0">
                <a:ea typeface="ＭＳ Ｐゴシック" pitchFamily="34" charset="-128"/>
              </a:rPr>
              <a:t>Point prevalence of problem residents 6.9% </a:t>
            </a:r>
          </a:p>
          <a:p>
            <a:pPr lvl="1">
              <a:lnSpc>
                <a:spcPct val="80000"/>
              </a:lnSpc>
              <a:defRPr/>
            </a:pPr>
            <a:endParaRPr lang="en-US" altLang="en-US" sz="28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en-US" sz="2800" dirty="0">
                <a:ea typeface="ＭＳ Ｐゴシック" pitchFamily="34" charset="-128"/>
              </a:rPr>
              <a:t>Repeat survey in 2008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2600" dirty="0">
                <a:ea typeface="ＭＳ Ｐゴシック" pitchFamily="34" charset="-128"/>
              </a:rPr>
              <a:t>Similar results</a:t>
            </a:r>
          </a:p>
          <a:p>
            <a:pPr lvl="1">
              <a:lnSpc>
                <a:spcPct val="80000"/>
              </a:lnSpc>
              <a:defRPr/>
            </a:pPr>
            <a:endParaRPr lang="en-US" altLang="en-US" sz="28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en-US" sz="2800" dirty="0">
                <a:ea typeface="ＭＳ Ｐゴシック" pitchFamily="34" charset="-128"/>
              </a:rPr>
              <a:t>Outside of internal medicine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2600" dirty="0">
                <a:ea typeface="ＭＳ Ｐゴシック" pitchFamily="34" charset="-128"/>
              </a:rPr>
              <a:t>30 year retrospective review in a single surgery program-&gt; 17 struggling learners</a:t>
            </a:r>
          </a:p>
          <a:p>
            <a:pPr lvl="1">
              <a:lnSpc>
                <a:spcPct val="80000"/>
              </a:lnSpc>
              <a:defRPr/>
            </a:pPr>
            <a:endParaRPr lang="en-US" altLang="en-US" sz="28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en-US" sz="2800" dirty="0">
                <a:ea typeface="ＭＳ Ｐゴシック" pitchFamily="34" charset="-128"/>
              </a:rPr>
              <a:t>Outside of the US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2600" dirty="0">
                <a:ea typeface="ＭＳ Ｐゴシック" pitchFamily="34" charset="-128"/>
              </a:rPr>
              <a:t>10 year retrospective review of Canadian GME programs-&gt; 3% of </a:t>
            </a:r>
            <a:r>
              <a:rPr lang="en-US" altLang="en-US" sz="2600" dirty="0" smtClean="0">
                <a:ea typeface="ＭＳ Ｐゴシック" pitchFamily="34" charset="-128"/>
              </a:rPr>
              <a:t>residents</a:t>
            </a:r>
            <a:endParaRPr lang="en-US" altLang="en-US" sz="26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391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Remediation by Competency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86" t="14017" r="1350" b="2243"/>
          <a:stretch/>
        </p:blipFill>
        <p:spPr>
          <a:xfrm>
            <a:off x="466783" y="1066800"/>
            <a:ext cx="8680934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7400" y="6096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ArialMT"/>
              </a:rPr>
              <a:t>Riebschleger</a:t>
            </a:r>
            <a:r>
              <a:rPr lang="en-US" dirty="0" smtClean="0">
                <a:solidFill>
                  <a:prstClr val="black"/>
                </a:solidFill>
                <a:latin typeface="ArialMT"/>
              </a:rPr>
              <a:t>. </a:t>
            </a:r>
            <a:r>
              <a:rPr lang="en-US" i="1" dirty="0" smtClean="0"/>
              <a:t>JGME</a:t>
            </a:r>
            <a:r>
              <a:rPr lang="en-US" dirty="0" smtClean="0"/>
              <a:t>. 2013.</a:t>
            </a:r>
          </a:p>
        </p:txBody>
      </p:sp>
    </p:spTree>
    <p:extLst>
      <p:ext uri="{BB962C8B-B14F-4D97-AF65-F5344CB8AC3E}">
        <p14:creationId xmlns:p14="http://schemas.microsoft.com/office/powerpoint/2010/main" val="182969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Remediation by Competency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91445" y="60960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Guerrasio</a:t>
            </a:r>
            <a:r>
              <a:rPr lang="en-US" i="1" dirty="0"/>
              <a:t>.</a:t>
            </a:r>
            <a:r>
              <a:rPr lang="en-US" i="1" dirty="0" smtClean="0"/>
              <a:t> Academic Medicine</a:t>
            </a:r>
            <a:r>
              <a:rPr lang="en-US" dirty="0" smtClean="0"/>
              <a:t>. 2014.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38200"/>
            <a:ext cx="7894823" cy="525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54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Remediation – Specifics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29400" y="6096000"/>
            <a:ext cx="250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Yao</a:t>
            </a:r>
            <a:r>
              <a:rPr lang="en-US" i="1" dirty="0" smtClean="0"/>
              <a:t>. JAMA</a:t>
            </a:r>
            <a:r>
              <a:rPr lang="en-US" dirty="0" smtClean="0"/>
              <a:t>. 2000.</a:t>
            </a:r>
          </a:p>
        </p:txBody>
      </p:sp>
      <p:pic>
        <p:nvPicPr>
          <p:cNvPr id="7" name="Picture 13" descr="Cove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20"/>
          <a:stretch/>
        </p:blipFill>
        <p:spPr bwMode="auto">
          <a:xfrm>
            <a:off x="2362200" y="762000"/>
            <a:ext cx="3810000" cy="574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0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825500"/>
            <a:ext cx="7826375" cy="4300891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/>
              <a:t>Psychosocial stress</a:t>
            </a:r>
          </a:p>
          <a:p>
            <a:pPr eaLnBrk="1" hangingPunct="1">
              <a:defRPr/>
            </a:pPr>
            <a:r>
              <a:rPr lang="en-US" altLang="en-US" sz="2800" dirty="0" smtClean="0"/>
              <a:t>Psychiatric </a:t>
            </a:r>
            <a:r>
              <a:rPr lang="en-US" altLang="en-US" sz="2800" dirty="0"/>
              <a:t>diagnosis</a:t>
            </a:r>
          </a:p>
          <a:p>
            <a:pPr lvl="1" eaLnBrk="1" hangingPunct="1">
              <a:defRPr/>
            </a:pPr>
            <a:r>
              <a:rPr lang="en-US" altLang="en-US" sz="2600" dirty="0"/>
              <a:t>Depression</a:t>
            </a:r>
          </a:p>
          <a:p>
            <a:pPr lvl="1" eaLnBrk="1" hangingPunct="1">
              <a:defRPr/>
            </a:pPr>
            <a:r>
              <a:rPr lang="en-US" altLang="en-US" sz="2600" dirty="0"/>
              <a:t>Personality disorder</a:t>
            </a:r>
          </a:p>
          <a:p>
            <a:pPr eaLnBrk="1" hangingPunct="1">
              <a:defRPr/>
            </a:pPr>
            <a:r>
              <a:rPr lang="en-US" altLang="en-US" sz="2800" dirty="0"/>
              <a:t>Impairment</a:t>
            </a:r>
          </a:p>
          <a:p>
            <a:pPr eaLnBrk="1" hangingPunct="1">
              <a:defRPr/>
            </a:pPr>
            <a:r>
              <a:rPr lang="en-US" altLang="en-US" sz="2800" dirty="0"/>
              <a:t>Learning disability</a:t>
            </a:r>
          </a:p>
          <a:p>
            <a:pPr eaLnBrk="1" hangingPunct="1">
              <a:defRPr/>
            </a:pPr>
            <a:r>
              <a:rPr lang="en-US" altLang="en-US" sz="2800" dirty="0"/>
              <a:t>Poor preparation</a:t>
            </a:r>
          </a:p>
          <a:p>
            <a:pPr eaLnBrk="1" hangingPunct="1">
              <a:defRPr/>
            </a:pPr>
            <a:r>
              <a:rPr lang="en-US" altLang="en-US" sz="2800" dirty="0"/>
              <a:t>Wrong career (or program) choice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73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Remediation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825500"/>
            <a:ext cx="7826375" cy="5383239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Not happening very often</a:t>
            </a:r>
          </a:p>
          <a:p>
            <a:pPr lvl="1">
              <a:defRPr/>
            </a:pPr>
            <a:r>
              <a:rPr lang="en-US" sz="2600" dirty="0"/>
              <a:t>2008 IMPD Survey</a:t>
            </a:r>
          </a:p>
          <a:p>
            <a:pPr lvl="2">
              <a:defRPr/>
            </a:pPr>
            <a:r>
              <a:rPr lang="en-US" sz="2600" dirty="0"/>
              <a:t>Only 38% of residency program directors reported remediating any resident</a:t>
            </a:r>
          </a:p>
          <a:p>
            <a:pPr lvl="1">
              <a:defRPr/>
            </a:pPr>
            <a:r>
              <a:rPr lang="en-US" sz="2600" dirty="0"/>
              <a:t>Retrospective review of surgical residents</a:t>
            </a:r>
          </a:p>
          <a:p>
            <a:pPr lvl="2">
              <a:defRPr/>
            </a:pPr>
            <a:r>
              <a:rPr lang="en-US" sz="2600" dirty="0"/>
              <a:t>15/17 graduated with same deficits that were first reported</a:t>
            </a:r>
          </a:p>
          <a:p>
            <a:pPr marL="0" indent="0">
              <a:buFontTx/>
              <a:buNone/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Learners are identified late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>
                <a:cs typeface="Arial" pitchFamily="34" charset="0"/>
              </a:rPr>
              <a:t>Barriers = Inaccurate evaluations, denial, remediation time-intensive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20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825500"/>
            <a:ext cx="7826375" cy="558329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Describe characteristics of the millennial generation relevant to communication</a:t>
            </a:r>
          </a:p>
          <a:p>
            <a:pPr marL="457200" indent="-457200">
              <a:buFont typeface="+mj-lt"/>
              <a:buAutoNum type="arabicPeriod"/>
            </a:pPr>
            <a:endParaRPr lang="en-US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Define professional communication</a:t>
            </a:r>
          </a:p>
          <a:p>
            <a:pPr marL="457200" indent="-457200">
              <a:buFont typeface="+mj-lt"/>
              <a:buAutoNum type="arabicPeriod"/>
            </a:pPr>
            <a:endParaRPr lang="en-US" sz="10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Identify unique communication styles and needs of the </a:t>
            </a:r>
            <a:r>
              <a:rPr lang="en-US" sz="2800" dirty="0" err="1" smtClean="0">
                <a:solidFill>
                  <a:schemeClr val="bg1">
                    <a:lumMod val="75000"/>
                  </a:schemeClr>
                </a:solidFill>
              </a:rPr>
              <a:t>millennials</a:t>
            </a:r>
            <a:endParaRPr lang="en-US" sz="28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10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Outline general remediation plans</a:t>
            </a:r>
          </a:p>
          <a:p>
            <a:pPr marL="457200" indent="-457200">
              <a:buFont typeface="+mj-lt"/>
              <a:buAutoNum type="arabicPeriod"/>
            </a:pPr>
            <a:endParaRPr lang="en-US" sz="10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Breakout session: design remediation plans for </a:t>
            </a:r>
            <a:r>
              <a:rPr lang="en-US" sz="2800" dirty="0" err="1" smtClean="0">
                <a:solidFill>
                  <a:schemeClr val="bg1">
                    <a:lumMod val="75000"/>
                  </a:schemeClr>
                </a:solidFill>
              </a:rPr>
              <a:t>millennials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 with deficits in communication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7629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Remediation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825500"/>
            <a:ext cx="7826375" cy="522422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800" dirty="0"/>
              <a:t>University of Colorado School of Medicine Remediation </a:t>
            </a:r>
            <a:r>
              <a:rPr lang="en-US" altLang="en-US" sz="2800" dirty="0" smtClean="0"/>
              <a:t>Program</a:t>
            </a:r>
          </a:p>
          <a:p>
            <a:pPr marL="0" indent="0">
              <a:buNone/>
              <a:defRPr/>
            </a:pPr>
            <a:endParaRPr lang="en-US" altLang="en-US" sz="2800" dirty="0" smtClean="0"/>
          </a:p>
          <a:p>
            <a:pPr>
              <a:defRPr/>
            </a:pPr>
            <a:r>
              <a:rPr lang="en-US" altLang="en-US" sz="2800" dirty="0">
                <a:cs typeface="Arial" charset="0"/>
              </a:rPr>
              <a:t>Largest, most comprehensive study to date</a:t>
            </a:r>
          </a:p>
          <a:p>
            <a:pPr>
              <a:defRPr/>
            </a:pPr>
            <a:r>
              <a:rPr lang="en-US" altLang="en-US" sz="2800" dirty="0">
                <a:cs typeface="Arial" charset="0"/>
              </a:rPr>
              <a:t>151 learners referred over 6 year period</a:t>
            </a:r>
          </a:p>
          <a:p>
            <a:pPr lvl="1">
              <a:defRPr/>
            </a:pPr>
            <a:r>
              <a:rPr lang="en-US" altLang="en-US" sz="2800" dirty="0">
                <a:cs typeface="Arial" charset="0"/>
              </a:rPr>
              <a:t>43% </a:t>
            </a:r>
            <a:r>
              <a:rPr lang="en-US" altLang="en-US" sz="2800" dirty="0" smtClean="0">
                <a:cs typeface="Arial" charset="0"/>
              </a:rPr>
              <a:t>residents, 9% post-residency</a:t>
            </a:r>
            <a:endParaRPr lang="en-US" altLang="en-US" sz="2800" dirty="0">
              <a:cs typeface="Arial" charset="0"/>
            </a:endParaRPr>
          </a:p>
          <a:p>
            <a:pPr>
              <a:defRPr/>
            </a:pPr>
            <a:r>
              <a:rPr lang="en-US" altLang="en-US" sz="2800" dirty="0">
                <a:cs typeface="Arial" charset="0"/>
              </a:rPr>
              <a:t>Standardized assessment process by a remediation specialist</a:t>
            </a:r>
          </a:p>
          <a:p>
            <a:pPr>
              <a:defRPr/>
            </a:pPr>
            <a:r>
              <a:rPr lang="en-US" altLang="en-US" sz="2800" dirty="0">
                <a:cs typeface="Arial" charset="0"/>
              </a:rPr>
              <a:t>Individualized learning plans</a:t>
            </a:r>
          </a:p>
          <a:p>
            <a:pPr>
              <a:defRPr/>
            </a:pPr>
            <a:r>
              <a:rPr lang="en-US" altLang="en-US" sz="2800" dirty="0">
                <a:cs typeface="Arial" charset="0"/>
              </a:rPr>
              <a:t>Independent reassessment</a:t>
            </a:r>
          </a:p>
          <a:p>
            <a:pPr marL="0" indent="0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18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Remediation </a:t>
            </a:r>
            <a:r>
              <a:rPr lang="en-US" dirty="0" smtClean="0"/>
              <a:t>Strategies </a:t>
            </a: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32770" name="TextBox 3"/>
          <p:cNvSpPr txBox="1">
            <a:spLocks noChangeArrowheads="1"/>
          </p:cNvSpPr>
          <p:nvPr/>
        </p:nvSpPr>
        <p:spPr bwMode="auto">
          <a:xfrm>
            <a:off x="4548186" y="6019800"/>
            <a:ext cx="457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err="1" smtClean="0"/>
              <a:t>Guerrasio</a:t>
            </a:r>
            <a:r>
              <a:rPr lang="en-US" sz="1800" i="1" dirty="0" smtClean="0"/>
              <a:t>. Academic Medicine. </a:t>
            </a:r>
            <a:r>
              <a:rPr lang="en-US" sz="1800" dirty="0" smtClean="0"/>
              <a:t>2014</a:t>
            </a:r>
            <a:r>
              <a:rPr lang="en-US" sz="1800" i="1" dirty="0" smtClean="0"/>
              <a:t>.</a:t>
            </a:r>
            <a:endParaRPr lang="en-US" sz="1800" i="1" dirty="0"/>
          </a:p>
        </p:txBody>
      </p:sp>
      <p:pic>
        <p:nvPicPr>
          <p:cNvPr id="32771" name="Picture 7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1524000"/>
            <a:ext cx="8945562" cy="3201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772" name="TextBox 1"/>
          <p:cNvSpPr txBox="1">
            <a:spLocks noChangeArrowheads="1"/>
          </p:cNvSpPr>
          <p:nvPr/>
        </p:nvSpPr>
        <p:spPr bwMode="auto">
          <a:xfrm>
            <a:off x="435622" y="5105400"/>
            <a:ext cx="8686800" cy="646331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/>
              <a:t>Mean number of hours of faculty face time require for remediation was 18.8 per learner</a:t>
            </a:r>
          </a:p>
        </p:txBody>
      </p:sp>
    </p:spTree>
    <p:extLst>
      <p:ext uri="{BB962C8B-B14F-4D97-AF65-F5344CB8AC3E}">
        <p14:creationId xmlns:p14="http://schemas.microsoft.com/office/powerpoint/2010/main" val="210388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Remediation Outcomes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05400" y="60960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Guerrasio</a:t>
            </a:r>
            <a:r>
              <a:rPr lang="en-US" i="1" dirty="0"/>
              <a:t>.</a:t>
            </a:r>
            <a:r>
              <a:rPr lang="en-US" i="1" dirty="0" smtClean="0"/>
              <a:t> Academic Medicine</a:t>
            </a:r>
            <a:r>
              <a:rPr lang="en-US" dirty="0" smtClean="0"/>
              <a:t>. 2014.</a:t>
            </a:r>
          </a:p>
        </p:txBody>
      </p:sp>
      <p:pic>
        <p:nvPicPr>
          <p:cNvPr id="8" name="Picture 7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2182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419903" y="3429000"/>
            <a:ext cx="8686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85750" indent="-285750" eaLnBrk="1" hangingPunct="1">
              <a:buFont typeface="Arial"/>
              <a:buChar char="•"/>
            </a:pPr>
            <a:r>
              <a:rPr lang="en-US" sz="2800" dirty="0">
                <a:latin typeface="+mj-lt"/>
              </a:rPr>
              <a:t>Poor professionalism was the only predictor of being placed on probation </a:t>
            </a:r>
            <a:r>
              <a:rPr lang="en-US" sz="2800" dirty="0" smtClean="0">
                <a:latin typeface="+mj-lt"/>
              </a:rPr>
              <a:t>(</a:t>
            </a:r>
            <a:r>
              <a:rPr lang="en-US" sz="2800" dirty="0">
                <a:latin typeface="+mj-lt"/>
              </a:rPr>
              <a:t>P &lt; 0.001)</a:t>
            </a:r>
          </a:p>
          <a:p>
            <a:pPr marL="285750" indent="-285750" eaLnBrk="1" hangingPunct="1">
              <a:buFont typeface="Arial"/>
              <a:buChar char="•"/>
            </a:pPr>
            <a:endParaRPr lang="en-US" sz="2800" dirty="0">
              <a:latin typeface="+mj-lt"/>
            </a:endParaRPr>
          </a:p>
          <a:p>
            <a:pPr marL="285750" indent="-285750" eaLnBrk="1" hangingPunct="1">
              <a:buFont typeface="Arial"/>
              <a:buChar char="•"/>
            </a:pPr>
            <a:r>
              <a:rPr lang="en-US" sz="2800" dirty="0">
                <a:latin typeface="+mj-lt"/>
              </a:rPr>
              <a:t>Per hour, faculty face time reduced the odds of probation by 3.1% and all negative outcomes by 2.6%</a:t>
            </a:r>
          </a:p>
        </p:txBody>
      </p:sp>
    </p:spTree>
    <p:extLst>
      <p:ext uri="{BB962C8B-B14F-4D97-AF65-F5344CB8AC3E}">
        <p14:creationId xmlns:p14="http://schemas.microsoft.com/office/powerpoint/2010/main" val="112856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20928164"/>
              </p:ext>
            </p:extLst>
          </p:nvPr>
        </p:nvGraphicFramePr>
        <p:xfrm>
          <a:off x="1524000" y="1371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Identification of the Struggling Learner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4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80144221"/>
              </p:ext>
            </p:extLst>
          </p:nvPr>
        </p:nvGraphicFramePr>
        <p:xfrm>
          <a:off x="1524000" y="1371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Diagnosing the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12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Diagnosing the Clinical Deficiency</a:t>
            </a:r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83663543"/>
              </p:ext>
            </p:extLst>
          </p:nvPr>
        </p:nvGraphicFramePr>
        <p:xfrm>
          <a:off x="1952438" y="1477428"/>
          <a:ext cx="5057961" cy="3856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52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43815567"/>
              </p:ext>
            </p:extLst>
          </p:nvPr>
        </p:nvGraphicFramePr>
        <p:xfrm>
          <a:off x="396120" y="720906"/>
          <a:ext cx="4785480" cy="3241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36737458"/>
              </p:ext>
            </p:extLst>
          </p:nvPr>
        </p:nvGraphicFramePr>
        <p:xfrm>
          <a:off x="3597119" y="716036"/>
          <a:ext cx="47244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476330076"/>
              </p:ext>
            </p:extLst>
          </p:nvPr>
        </p:nvGraphicFramePr>
        <p:xfrm>
          <a:off x="4724400" y="3962400"/>
          <a:ext cx="3962400" cy="2484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Whole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90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of a Written Coaching Plan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33627992"/>
              </p:ext>
            </p:extLst>
          </p:nvPr>
        </p:nvGraphicFramePr>
        <p:xfrm>
          <a:off x="1676400" y="457200"/>
          <a:ext cx="5805123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4495800"/>
            <a:ext cx="8458200" cy="2041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2888" indent="-242888" defTabSz="901700" eaLnBrk="0" hangingPunct="0">
              <a:spcBef>
                <a:spcPts val="200"/>
              </a:spcBef>
              <a:spcAft>
                <a:spcPts val="200"/>
              </a:spcAft>
              <a:buClr>
                <a:srgbClr val="800000"/>
              </a:buClr>
              <a:buFont typeface="Wingdings" charset="2"/>
              <a:buChar char="w"/>
              <a:defRPr/>
            </a:pPr>
            <a:r>
              <a:rPr lang="en-US" altLang="en-US" sz="2400" dirty="0" smtClean="0">
                <a:cs typeface="Arial" charset="0"/>
              </a:rPr>
              <a:t>Requires </a:t>
            </a:r>
            <a:r>
              <a:rPr lang="en-US" altLang="en-US" sz="2400" dirty="0">
                <a:cs typeface="Arial" charset="0"/>
              </a:rPr>
              <a:t>direct observation, real-time feedback and time for reflection</a:t>
            </a:r>
          </a:p>
          <a:p>
            <a:pPr marL="242888" lvl="0" indent="-242888" defTabSz="901700" eaLnBrk="0" hangingPunct="0">
              <a:spcBef>
                <a:spcPts val="200"/>
              </a:spcBef>
              <a:spcAft>
                <a:spcPts val="200"/>
              </a:spcAft>
              <a:buClr>
                <a:srgbClr val="800000"/>
              </a:buClr>
              <a:buFont typeface="Wingdings" charset="2"/>
              <a:buChar char="w"/>
              <a:defRPr/>
            </a:pPr>
            <a:r>
              <a:rPr lang="en-US" altLang="en-US" sz="2400" dirty="0" smtClean="0">
                <a:cs typeface="Arial" charset="0"/>
              </a:rPr>
              <a:t>Learner </a:t>
            </a:r>
            <a:r>
              <a:rPr lang="en-US" altLang="en-US" sz="2400" dirty="0">
                <a:cs typeface="Arial" charset="0"/>
              </a:rPr>
              <a:t>must know the stakes and know there are no </a:t>
            </a:r>
            <a:r>
              <a:rPr lang="en-US" altLang="en-US" sz="2400" dirty="0" smtClean="0">
                <a:cs typeface="Arial" charset="0"/>
              </a:rPr>
              <a:t>guarantees</a:t>
            </a:r>
          </a:p>
          <a:p>
            <a:pPr marL="242888" lvl="0" indent="-242888" defTabSz="901700" eaLnBrk="0" hangingPunct="0">
              <a:spcBef>
                <a:spcPts val="200"/>
              </a:spcBef>
              <a:spcAft>
                <a:spcPts val="200"/>
              </a:spcAft>
              <a:buClr>
                <a:srgbClr val="800000"/>
              </a:buClr>
              <a:buFont typeface="Wingdings" charset="2"/>
              <a:buChar char="w"/>
              <a:defRPr/>
            </a:pPr>
            <a:r>
              <a:rPr lang="en-US" altLang="en-US" sz="2400" dirty="0" smtClean="0">
                <a:cs typeface="Arial" charset="0"/>
              </a:rPr>
              <a:t>Must </a:t>
            </a:r>
            <a:r>
              <a:rPr lang="en-US" altLang="en-US" sz="2400" dirty="0">
                <a:cs typeface="Arial" charset="0"/>
              </a:rPr>
              <a:t>involve </a:t>
            </a:r>
            <a:r>
              <a:rPr lang="en-US" altLang="en-US" sz="2400" dirty="0" smtClean="0">
                <a:cs typeface="Arial" charset="0"/>
              </a:rPr>
              <a:t>reassessment</a:t>
            </a:r>
            <a:endParaRPr lang="en-US" altLang="en-US" sz="2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8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Coaching Plan</a:t>
            </a:r>
            <a:endParaRPr lang="en-US" b="1" dirty="0">
              <a:solidFill>
                <a:srgbClr val="002060"/>
              </a:solidFill>
              <a:cs typeface="+mj-cs"/>
            </a:endParaRPr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7696200" cy="532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93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Coaching Plan for </a:t>
            </a:r>
            <a:r>
              <a:rPr lang="en-US" dirty="0" err="1" smtClean="0"/>
              <a:t>Millennials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825500"/>
            <a:ext cx="7826375" cy="4783074"/>
          </a:xfrm>
        </p:spPr>
        <p:txBody>
          <a:bodyPr/>
          <a:lstStyle/>
          <a:p>
            <a:r>
              <a:rPr lang="en-US" sz="2800" dirty="0" smtClean="0"/>
              <a:t>Authority figures</a:t>
            </a:r>
          </a:p>
          <a:p>
            <a:pPr lvl="1"/>
            <a:r>
              <a:rPr lang="en-US" sz="2600" dirty="0" smtClean="0"/>
              <a:t>Who are you and why should they trust you</a:t>
            </a:r>
          </a:p>
          <a:p>
            <a:pPr lvl="1"/>
            <a:r>
              <a:rPr lang="en-US" sz="2600" dirty="0" smtClean="0"/>
              <a:t>Have proofs (assessment data)</a:t>
            </a:r>
          </a:p>
          <a:p>
            <a:r>
              <a:rPr lang="en-US" sz="2800" dirty="0" smtClean="0"/>
              <a:t>Set goals</a:t>
            </a:r>
          </a:p>
          <a:p>
            <a:pPr lvl="1"/>
            <a:r>
              <a:rPr lang="en-US" sz="2600" dirty="0" smtClean="0"/>
              <a:t>Specific goals based on the data</a:t>
            </a:r>
          </a:p>
          <a:p>
            <a:pPr lvl="1"/>
            <a:r>
              <a:rPr lang="en-US" sz="2600" dirty="0" smtClean="0"/>
              <a:t>Ideally relevant to the learner </a:t>
            </a:r>
          </a:p>
          <a:p>
            <a:pPr lvl="1"/>
            <a:r>
              <a:rPr lang="en-US" sz="2600" dirty="0" smtClean="0"/>
              <a:t>Time-line for observation and reassessment</a:t>
            </a:r>
          </a:p>
          <a:p>
            <a:r>
              <a:rPr lang="en-US" sz="2800" dirty="0" smtClean="0"/>
              <a:t>Be transparent</a:t>
            </a:r>
          </a:p>
          <a:p>
            <a:r>
              <a:rPr lang="en-US" sz="2800" dirty="0" smtClean="0"/>
              <a:t>Frequent feedback</a:t>
            </a:r>
          </a:p>
          <a:p>
            <a:pPr lvl="1"/>
            <a:r>
              <a:rPr lang="en-US" sz="2600" dirty="0" smtClean="0"/>
              <a:t>Consider real-time access or real-time feedback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21528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" b="88724"/>
          <a:stretch/>
        </p:blipFill>
        <p:spPr bwMode="auto">
          <a:xfrm>
            <a:off x="538480" y="15241"/>
            <a:ext cx="8219632" cy="523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" b="44587"/>
          <a:stretch/>
        </p:blipFill>
        <p:spPr bwMode="auto">
          <a:xfrm>
            <a:off x="538480" y="904240"/>
            <a:ext cx="4306168" cy="542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59" b="1188"/>
          <a:stretch/>
        </p:blipFill>
        <p:spPr bwMode="auto">
          <a:xfrm>
            <a:off x="4834486" y="1219200"/>
            <a:ext cx="4281959" cy="428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621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 smtClean="0">
                <a:latin typeface="Arial" charset="0"/>
                <a:cs typeface="Arial" charset="0"/>
              </a:rPr>
              <a:t>Name each steps </a:t>
            </a:r>
          </a:p>
          <a:p>
            <a:pPr marL="0" indent="0">
              <a:buNone/>
            </a:pPr>
            <a:endParaRPr lang="en-US" sz="2800" dirty="0" smtClean="0">
              <a:latin typeface="Arial" charset="0"/>
              <a:cs typeface="Arial" charset="0"/>
            </a:endParaRPr>
          </a:p>
          <a:p>
            <a:r>
              <a:rPr lang="en-US" sz="2800" dirty="0" smtClean="0">
                <a:latin typeface="Arial" charset="0"/>
                <a:cs typeface="Arial" charset="0"/>
              </a:rPr>
              <a:t>Create systems </a:t>
            </a:r>
            <a:r>
              <a:rPr lang="en-US" sz="2800" dirty="0">
                <a:latin typeface="Arial" charset="0"/>
                <a:cs typeface="Arial" charset="0"/>
              </a:rPr>
              <a:t>and frameworks for things we often take for granted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562600" y="825500"/>
            <a:ext cx="3003550" cy="4229076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Name each steps </a:t>
            </a:r>
          </a:p>
          <a:p>
            <a:endParaRPr lang="en-US" dirty="0" smtClean="0"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Create systems </a:t>
            </a:r>
            <a:r>
              <a:rPr lang="en-US" dirty="0">
                <a:latin typeface="Arial" charset="0"/>
                <a:cs typeface="Arial" charset="0"/>
              </a:rPr>
              <a:t>and frameworks for things we often take for granted</a:t>
            </a:r>
          </a:p>
          <a:p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4995439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84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825500"/>
            <a:ext cx="7826375" cy="513188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800" dirty="0" err="1" smtClean="0"/>
              <a:t>Millennials</a:t>
            </a:r>
            <a:r>
              <a:rPr lang="en-US" sz="2800" dirty="0" smtClean="0"/>
              <a:t> are confident, connected and open to change</a:t>
            </a:r>
          </a:p>
          <a:p>
            <a:pPr marL="874712" lvl="1" indent="-457200"/>
            <a:r>
              <a:rPr lang="en-US" sz="2600" dirty="0" smtClean="0"/>
              <a:t>Patient centered (want to help)</a:t>
            </a:r>
          </a:p>
          <a:p>
            <a:pPr marL="874712" lvl="1" indent="-457200"/>
            <a:r>
              <a:rPr lang="en-US" sz="2600" dirty="0" smtClean="0"/>
              <a:t>Team-oriented</a:t>
            </a:r>
          </a:p>
          <a:p>
            <a:pPr marL="874712" lvl="1" indent="-457200"/>
            <a:r>
              <a:rPr lang="en-US" sz="2600" dirty="0"/>
              <a:t>C</a:t>
            </a:r>
            <a:r>
              <a:rPr lang="en-US" sz="2600" dirty="0" smtClean="0"/>
              <a:t>ommunicate using multiple mediums</a:t>
            </a:r>
          </a:p>
          <a:p>
            <a:pPr marL="874712" lvl="1" indent="-457200"/>
            <a:r>
              <a:rPr lang="en-US" sz="2600" dirty="0" smtClean="0"/>
              <a:t>Expect immediate answers</a:t>
            </a:r>
          </a:p>
          <a:p>
            <a:pPr marL="874712" lvl="1" indent="-457200"/>
            <a:r>
              <a:rPr lang="en-US" sz="2600" dirty="0" smtClean="0"/>
              <a:t>Desire frequent or even on-going feedback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Coaching/remediation works but is resource-intense</a:t>
            </a:r>
          </a:p>
          <a:p>
            <a:pPr marL="931862" lvl="1" indent="-514350"/>
            <a:r>
              <a:rPr lang="en-US" sz="2600" dirty="0" smtClean="0"/>
              <a:t>Set specific goals</a:t>
            </a:r>
          </a:p>
          <a:p>
            <a:pPr marL="931862" lvl="1" indent="-514350"/>
            <a:r>
              <a:rPr lang="en-US" sz="2600" dirty="0" smtClean="0"/>
              <a:t>Frequent feedback and reassessment</a:t>
            </a:r>
          </a:p>
        </p:txBody>
      </p:sp>
    </p:spTree>
    <p:extLst>
      <p:ext uri="{BB962C8B-B14F-4D97-AF65-F5344CB8AC3E}">
        <p14:creationId xmlns:p14="http://schemas.microsoft.com/office/powerpoint/2010/main" val="156092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825500"/>
            <a:ext cx="7826375" cy="558329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rgbClr val="BFBFBF"/>
                </a:solidFill>
              </a:rPr>
              <a:t>Describe characteristics of the millennial generation relevant to communication</a:t>
            </a:r>
          </a:p>
          <a:p>
            <a:pPr marL="457200" indent="-457200">
              <a:buFont typeface="+mj-lt"/>
              <a:buAutoNum type="arabicPeriod"/>
            </a:pPr>
            <a:endParaRPr lang="en-US" sz="1000" dirty="0" smtClean="0">
              <a:solidFill>
                <a:srgbClr val="BFBFBF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rgbClr val="BFBFBF"/>
                </a:solidFill>
              </a:rPr>
              <a:t>Define professional communication</a:t>
            </a:r>
          </a:p>
          <a:p>
            <a:pPr marL="457200" indent="-457200">
              <a:buFont typeface="+mj-lt"/>
              <a:buAutoNum type="arabicPeriod"/>
            </a:pPr>
            <a:endParaRPr lang="en-US" sz="1000" dirty="0" smtClean="0">
              <a:solidFill>
                <a:srgbClr val="BFBFBF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rgbClr val="BFBFBF"/>
                </a:solidFill>
              </a:rPr>
              <a:t>Identify unique communication styles and needs of the </a:t>
            </a:r>
            <a:r>
              <a:rPr lang="en-US" sz="2800" dirty="0" err="1" smtClean="0">
                <a:solidFill>
                  <a:srgbClr val="BFBFBF"/>
                </a:solidFill>
              </a:rPr>
              <a:t>millennials</a:t>
            </a:r>
            <a:endParaRPr lang="en-US" sz="2800" dirty="0" smtClean="0">
              <a:solidFill>
                <a:srgbClr val="BFBFBF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1000" dirty="0" smtClean="0">
              <a:solidFill>
                <a:srgbClr val="BFBFBF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rgbClr val="BFBFBF"/>
                </a:solidFill>
              </a:rPr>
              <a:t>Outline general remediation plans</a:t>
            </a:r>
          </a:p>
          <a:p>
            <a:pPr marL="457200" indent="-457200">
              <a:buFont typeface="+mj-lt"/>
              <a:buAutoNum type="arabicPeriod"/>
            </a:pPr>
            <a:endParaRPr lang="en-US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Breakout session: design remediation plans for </a:t>
            </a:r>
            <a:r>
              <a:rPr lang="en-US" sz="2800" dirty="0" err="1" smtClean="0"/>
              <a:t>millennials</a:t>
            </a:r>
            <a:r>
              <a:rPr lang="en-US" sz="2800" dirty="0" smtClean="0"/>
              <a:t> with deficits in communication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9211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62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33"/>
          <a:stretch/>
        </p:blipFill>
        <p:spPr bwMode="auto">
          <a:xfrm>
            <a:off x="538480" y="762000"/>
            <a:ext cx="8377112" cy="301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" b="88724"/>
          <a:stretch/>
        </p:blipFill>
        <p:spPr bwMode="auto">
          <a:xfrm>
            <a:off x="538480" y="15241"/>
            <a:ext cx="8219632" cy="523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875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Presidents </a:t>
            </a:r>
            <a:r>
              <a:rPr lang="en-US" dirty="0"/>
              <a:t>1980 to 2000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7742582"/>
              </p:ext>
            </p:extLst>
          </p:nvPr>
        </p:nvGraphicFramePr>
        <p:xfrm>
          <a:off x="762000" y="1066800"/>
          <a:ext cx="7826376" cy="2225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913188"/>
                <a:gridCol w="391318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Jimmy Carter</a:t>
                      </a:r>
                      <a:endParaRPr lang="en-US" b="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1977 to 1981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Ronald Reagan</a:t>
                      </a:r>
                      <a:endParaRPr lang="en-US" b="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1981 to 1989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George Bush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1989 to 1993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Bill Clinton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1993 to 2001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George W. Bush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2001 to 2009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Barak Obama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2009 to present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609600" y="3810000"/>
            <a:ext cx="8241661" cy="1752600"/>
            <a:chOff x="872067" y="3810000"/>
            <a:chExt cx="8241661" cy="17526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09946" y="3810000"/>
              <a:ext cx="1403782" cy="17526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1026" y="3810000"/>
              <a:ext cx="1323473" cy="175259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3810000"/>
              <a:ext cx="1378527" cy="175259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27000" y="3810000"/>
              <a:ext cx="1518000" cy="17526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39275" y="3810000"/>
              <a:ext cx="1394378" cy="17526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2067" y="3810000"/>
              <a:ext cx="1428044" cy="1752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670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Headlines 1980 </a:t>
            </a:r>
            <a:r>
              <a:rPr lang="en-US" dirty="0"/>
              <a:t>to 2000 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8805474"/>
              </p:ext>
            </p:extLst>
          </p:nvPr>
        </p:nvGraphicFramePr>
        <p:xfrm>
          <a:off x="739775" y="825500"/>
          <a:ext cx="7826376" cy="54864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12825"/>
                <a:gridCol w="681355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1980s</a:t>
                      </a:r>
                      <a:endParaRPr lang="en-US" b="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First cases of AIDS in the U.S. reported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John Lennon assassinated in New York City</a:t>
                      </a:r>
                    </a:p>
                    <a:p>
                      <a:r>
                        <a:rPr lang="en-US" b="0" dirty="0" smtClean="0"/>
                        <a:t>Challenge shuttle explodes, killing all 7 members</a:t>
                      </a:r>
                    </a:p>
                    <a:p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Fall of the Berlin Wall</a:t>
                      </a:r>
                      <a:endParaRPr lang="en-US" b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Sandra Day O'Connor First Woman U.S. Supreme Court Justice</a:t>
                      </a:r>
                    </a:p>
                    <a:p>
                      <a:r>
                        <a:rPr lang="en-US" b="0" dirty="0" smtClean="0"/>
                        <a:t>Exxon Valdez oil spill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1990s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Nelson Mandela released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German reunification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1990-1991: Gulf War I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Yugoslav Civil War (1991-2001)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Fall of the USSR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Internet becomes available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Rwanda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2000’s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Terrorist attacks on the U.S.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Sniper shootings nears D.C.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Iraq war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Hurricane</a:t>
                      </a:r>
                      <a:r>
                        <a:rPr lang="en-US" baseline="0" dirty="0" smtClean="0"/>
                        <a:t> Katrina</a:t>
                      </a:r>
                    </a:p>
                    <a:p>
                      <a:r>
                        <a:rPr lang="en-US" baseline="0" dirty="0" smtClean="0"/>
                        <a:t>Debate over wall street bailout</a:t>
                      </a:r>
                    </a:p>
                    <a:p>
                      <a:r>
                        <a:rPr lang="en-US" baseline="0" dirty="0" smtClean="0"/>
                        <a:t>Barak Obama’s </a:t>
                      </a:r>
                      <a:r>
                        <a:rPr lang="en-US" baseline="0" dirty="0" err="1" smtClean="0"/>
                        <a:t>inaugeration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725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33"/>
          <a:stretch/>
        </p:blipFill>
        <p:spPr bwMode="auto">
          <a:xfrm>
            <a:off x="538480" y="762000"/>
            <a:ext cx="8377112" cy="301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" b="88724"/>
          <a:stretch/>
        </p:blipFill>
        <p:spPr bwMode="auto">
          <a:xfrm>
            <a:off x="538480" y="15241"/>
            <a:ext cx="8219632" cy="523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 descr="http://tse4.mm.bing.net/th?id=OIP.M906f04f048b03d2812cf3079a5eb158bH0&amp;w=230&amp;h=170&amp;rs=1&amp;pcl=dddddd&amp;pid=1.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0"/>
            <a:ext cx="3200400" cy="236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810000"/>
            <a:ext cx="34290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6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nn Medicine Template 2009">
  <a:themeElements>
    <a:clrScheme name="Penn Medicine Template 2009 10">
      <a:dk1>
        <a:srgbClr val="000000"/>
      </a:dk1>
      <a:lt1>
        <a:srgbClr val="FFFFFF"/>
      </a:lt1>
      <a:dk2>
        <a:srgbClr val="800000"/>
      </a:dk2>
      <a:lt2>
        <a:srgbClr val="C0C0C0"/>
      </a:lt2>
      <a:accent1>
        <a:srgbClr val="0099E6"/>
      </a:accent1>
      <a:accent2>
        <a:srgbClr val="F6C700"/>
      </a:accent2>
      <a:accent3>
        <a:srgbClr val="FFFFFF"/>
      </a:accent3>
      <a:accent4>
        <a:srgbClr val="000000"/>
      </a:accent4>
      <a:accent5>
        <a:srgbClr val="AACAF0"/>
      </a:accent5>
      <a:accent6>
        <a:srgbClr val="DFB400"/>
      </a:accent6>
      <a:hlink>
        <a:srgbClr val="003399"/>
      </a:hlink>
      <a:folHlink>
        <a:srgbClr val="6600CC"/>
      </a:folHlink>
    </a:clrScheme>
    <a:fontScheme name="Penn Medicine Template 200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enn Medicine Template 2009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n Medicine Template 2009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nn Medicine Template 2009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n Medicine Template 2009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n Medicine Template 2009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n Medicine Template 2009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n Medicine Template 2009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n Medicine Template 2009 8">
        <a:dk1>
          <a:srgbClr val="4A85FA"/>
        </a:dk1>
        <a:lt1>
          <a:srgbClr val="FFFFFF"/>
        </a:lt1>
        <a:dk2>
          <a:srgbClr val="001D3A"/>
        </a:dk2>
        <a:lt2>
          <a:srgbClr val="003366"/>
        </a:lt2>
        <a:accent1>
          <a:srgbClr val="A66E5A"/>
        </a:accent1>
        <a:accent2>
          <a:srgbClr val="BA003E"/>
        </a:accent2>
        <a:accent3>
          <a:srgbClr val="AAABAE"/>
        </a:accent3>
        <a:accent4>
          <a:srgbClr val="DADADA"/>
        </a:accent4>
        <a:accent5>
          <a:srgbClr val="D0BAB5"/>
        </a:accent5>
        <a:accent6>
          <a:srgbClr val="A80037"/>
        </a:accent6>
        <a:hlink>
          <a:srgbClr val="666633"/>
        </a:hlink>
        <a:folHlink>
          <a:srgbClr val="FEC42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nn Medicine Template 2009 9">
        <a:dk1>
          <a:srgbClr val="000000"/>
        </a:dk1>
        <a:lt1>
          <a:srgbClr val="FFFFFF"/>
        </a:lt1>
        <a:dk2>
          <a:srgbClr val="A20000"/>
        </a:dk2>
        <a:lt2>
          <a:srgbClr val="C0C0C0"/>
        </a:lt2>
        <a:accent1>
          <a:srgbClr val="0099E6"/>
        </a:accent1>
        <a:accent2>
          <a:srgbClr val="F6C700"/>
        </a:accent2>
        <a:accent3>
          <a:srgbClr val="FFFFFF"/>
        </a:accent3>
        <a:accent4>
          <a:srgbClr val="000000"/>
        </a:accent4>
        <a:accent5>
          <a:srgbClr val="AACAF0"/>
        </a:accent5>
        <a:accent6>
          <a:srgbClr val="DFB400"/>
        </a:accent6>
        <a:hlink>
          <a:srgbClr val="003399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n Medicine Template 2009 10">
        <a:dk1>
          <a:srgbClr val="000000"/>
        </a:dk1>
        <a:lt1>
          <a:srgbClr val="FFFFFF"/>
        </a:lt1>
        <a:dk2>
          <a:srgbClr val="800000"/>
        </a:dk2>
        <a:lt2>
          <a:srgbClr val="C0C0C0"/>
        </a:lt2>
        <a:accent1>
          <a:srgbClr val="0099E6"/>
        </a:accent1>
        <a:accent2>
          <a:srgbClr val="F6C700"/>
        </a:accent2>
        <a:accent3>
          <a:srgbClr val="FFFFFF"/>
        </a:accent3>
        <a:accent4>
          <a:srgbClr val="000000"/>
        </a:accent4>
        <a:accent5>
          <a:srgbClr val="AACAF0"/>
        </a:accent5>
        <a:accent6>
          <a:srgbClr val="DFB400"/>
        </a:accent6>
        <a:hlink>
          <a:srgbClr val="003399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leader's role in quality</Template>
  <TotalTime>4798</TotalTime>
  <Words>1498</Words>
  <Application>Microsoft Office PowerPoint</Application>
  <PresentationFormat>On-screen Show (4:3)</PresentationFormat>
  <Paragraphs>383</Paragraphs>
  <Slides>53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ＭＳ Ｐゴシック</vt:lpstr>
      <vt:lpstr>Arial</vt:lpstr>
      <vt:lpstr>ArialMT</vt:lpstr>
      <vt:lpstr>Calibri</vt:lpstr>
      <vt:lpstr>Franklin Gothic Book</vt:lpstr>
      <vt:lpstr>Wingdings</vt:lpstr>
      <vt:lpstr>Penn Medicine Template 2009</vt:lpstr>
      <vt:lpstr>When your colleagues are millennials:  Communication and remediation</vt:lpstr>
      <vt:lpstr>Disclosures</vt:lpstr>
      <vt:lpstr>Objectives</vt:lpstr>
      <vt:lpstr>Objectives</vt:lpstr>
      <vt:lpstr>PowerPoint Presentation</vt:lpstr>
      <vt:lpstr>PowerPoint Presentation</vt:lpstr>
      <vt:lpstr>Presidents 1980 to 2000 </vt:lpstr>
      <vt:lpstr>Headlines 1980 to 2000 </vt:lpstr>
      <vt:lpstr>PowerPoint Presentation</vt:lpstr>
      <vt:lpstr>PowerPoint Presentation</vt:lpstr>
      <vt:lpstr>PowerPoint Presentation</vt:lpstr>
      <vt:lpstr>PowerPoint Presentation</vt:lpstr>
      <vt:lpstr>Comparing Generations</vt:lpstr>
      <vt:lpstr>Objectives</vt:lpstr>
      <vt:lpstr>Professional Communication</vt:lpstr>
      <vt:lpstr>ACGME Core Competencies</vt:lpstr>
      <vt:lpstr>ACGME Core Competencies</vt:lpstr>
      <vt:lpstr>Reporting Milestones - Communication</vt:lpstr>
      <vt:lpstr>PowerPoint Presentation</vt:lpstr>
      <vt:lpstr>Patient Communication</vt:lpstr>
      <vt:lpstr>Reporting Milestones - Communication</vt:lpstr>
      <vt:lpstr>PowerPoint Presentation</vt:lpstr>
      <vt:lpstr>Interprofessional Communication</vt:lpstr>
      <vt:lpstr>Interprofessional Communication</vt:lpstr>
      <vt:lpstr>Reporting Milestones - Communication</vt:lpstr>
      <vt:lpstr>PowerPoint Presentation</vt:lpstr>
      <vt:lpstr>PowerPoint Presentation</vt:lpstr>
      <vt:lpstr>Objectives</vt:lpstr>
      <vt:lpstr>Communication and Millennials</vt:lpstr>
      <vt:lpstr>PowerPoint Presentation</vt:lpstr>
      <vt:lpstr>Communicating with Millennials</vt:lpstr>
      <vt:lpstr>Social Media</vt:lpstr>
      <vt:lpstr>Objectives</vt:lpstr>
      <vt:lpstr>Struggling Learner</vt:lpstr>
      <vt:lpstr>Remediation by Competency</vt:lpstr>
      <vt:lpstr>Remediation by Competency</vt:lpstr>
      <vt:lpstr>Remediation – Specifics</vt:lpstr>
      <vt:lpstr>Differential Diagnosis</vt:lpstr>
      <vt:lpstr>Remediation Strategies</vt:lpstr>
      <vt:lpstr>Remediation Strategies</vt:lpstr>
      <vt:lpstr>Remediation Strategies </vt:lpstr>
      <vt:lpstr>Remediation Outcomes</vt:lpstr>
      <vt:lpstr>Identification of the Struggling Learner</vt:lpstr>
      <vt:lpstr>Diagnosing the Problem</vt:lpstr>
      <vt:lpstr>Diagnosing the Clinical Deficiency</vt:lpstr>
      <vt:lpstr>The Whole Process</vt:lpstr>
      <vt:lpstr>Development of a Written Coaching Plan</vt:lpstr>
      <vt:lpstr>Coaching Plan</vt:lpstr>
      <vt:lpstr>Coaching Plan for Millennials</vt:lpstr>
      <vt:lpstr>An Example</vt:lpstr>
      <vt:lpstr>Conclusions</vt:lpstr>
      <vt:lpstr>Objectives</vt:lpstr>
      <vt:lpstr>Questions?</vt:lpstr>
    </vt:vector>
  </TitlesOfParts>
  <Company>UPHS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Management</dc:title>
  <dc:creator>mokrisa</dc:creator>
  <cp:lastModifiedBy>Karen Kayoumi</cp:lastModifiedBy>
  <cp:revision>135</cp:revision>
  <dcterms:created xsi:type="dcterms:W3CDTF">2010-09-23T00:55:56Z</dcterms:created>
  <dcterms:modified xsi:type="dcterms:W3CDTF">2016-02-12T18:18:32Z</dcterms:modified>
</cp:coreProperties>
</file>