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6" r:id="rId4"/>
    <p:sldId id="267" r:id="rId5"/>
    <p:sldId id="261" r:id="rId6"/>
    <p:sldId id="257" r:id="rId7"/>
    <p:sldId id="274" r:id="rId8"/>
    <p:sldId id="272" r:id="rId9"/>
    <p:sldId id="271" r:id="rId10"/>
    <p:sldId id="260" r:id="rId11"/>
    <p:sldId id="258" r:id="rId12"/>
    <p:sldId id="259" r:id="rId13"/>
    <p:sldId id="262" r:id="rId14"/>
    <p:sldId id="263" r:id="rId15"/>
    <p:sldId id="264" r:id="rId16"/>
    <p:sldId id="268" r:id="rId17"/>
    <p:sldId id="265" r:id="rId18"/>
    <p:sldId id="275" r:id="rId19"/>
    <p:sldId id="27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How to Engage Fellows in Benign Hematology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966882"/>
            <a:ext cx="6762749" cy="1752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dirty="0"/>
              <a:t>Alice J. Cohen, M.D., F.A.C.P.</a:t>
            </a:r>
          </a:p>
          <a:p>
            <a:pPr algn="ctr"/>
            <a:r>
              <a:rPr lang="en-US" sz="2800" dirty="0"/>
              <a:t>Newark Beth Israel Medical Center</a:t>
            </a:r>
          </a:p>
          <a:p>
            <a:pPr algn="ctr"/>
            <a:r>
              <a:rPr lang="en-US" sz="2800" dirty="0"/>
              <a:t>Associate Clinical Professor of Medicine</a:t>
            </a:r>
          </a:p>
          <a:p>
            <a:pPr algn="ctr"/>
            <a:r>
              <a:rPr lang="en-US" sz="2800" dirty="0"/>
              <a:t>Rutgers - New Jersey Medical School</a:t>
            </a:r>
          </a:p>
          <a:p>
            <a:pPr algn="ctr"/>
            <a:r>
              <a:rPr lang="en-US" sz="2800" dirty="0"/>
              <a:t>Newark, NJ</a:t>
            </a:r>
          </a:p>
        </p:txBody>
      </p:sp>
    </p:spTree>
    <p:extLst>
      <p:ext uri="{BB962C8B-B14F-4D97-AF65-F5344CB8AC3E}">
        <p14:creationId xmlns:p14="http://schemas.microsoft.com/office/powerpoint/2010/main" val="2778211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Morphology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review of peripheral smears and bone marrow aspirations</a:t>
            </a:r>
          </a:p>
          <a:p>
            <a:r>
              <a:rPr lang="en-US" dirty="0"/>
              <a:t>Required reading of bone marrow aspirations performed by trainees with faculty</a:t>
            </a:r>
          </a:p>
          <a:p>
            <a:r>
              <a:rPr lang="en-US" dirty="0"/>
              <a:t>Use of ASH image bank to assist with confidence in reading slides</a:t>
            </a:r>
          </a:p>
          <a:p>
            <a:r>
              <a:rPr lang="en-US" dirty="0"/>
              <a:t>Engage </a:t>
            </a:r>
            <a:r>
              <a:rPr lang="en-US" dirty="0" err="1"/>
              <a:t>hematopathologists</a:t>
            </a:r>
            <a:r>
              <a:rPr lang="en-US" dirty="0"/>
              <a:t> to offer morphology sessions with hematology fellows to review bone marrow biopsies, lymph node biopsies and </a:t>
            </a:r>
            <a:r>
              <a:rPr lang="en-US" dirty="0" err="1"/>
              <a:t>immunohistochemical</a:t>
            </a:r>
            <a:r>
              <a:rPr lang="en-US" dirty="0"/>
              <a:t> stains</a:t>
            </a:r>
          </a:p>
        </p:txBody>
      </p:sp>
    </p:spTree>
    <p:extLst>
      <p:ext uri="{BB962C8B-B14F-4D97-AF65-F5344CB8AC3E}">
        <p14:creationId xmlns:p14="http://schemas.microsoft.com/office/powerpoint/2010/main" val="4229498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Benign Hematology </a:t>
            </a:r>
            <a:br>
              <a:rPr lang="en-US" dirty="0"/>
            </a:br>
            <a:r>
              <a:rPr lang="en-US" dirty="0"/>
              <a:t>Quality Improvement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Transfusion medicine project- appropriate use of blood products</a:t>
            </a:r>
          </a:p>
          <a:p>
            <a:r>
              <a:rPr lang="en-US" sz="2400" dirty="0"/>
              <a:t>Monitoring of anticoagulation – compliance with standardized order sets</a:t>
            </a:r>
          </a:p>
          <a:p>
            <a:r>
              <a:rPr lang="en-US" sz="2400" dirty="0"/>
              <a:t>Time to treatment in ED for sickle cell patients with </a:t>
            </a:r>
            <a:r>
              <a:rPr lang="en-US" sz="2400" dirty="0" err="1"/>
              <a:t>vaso</a:t>
            </a:r>
            <a:r>
              <a:rPr lang="en-US" sz="2400" dirty="0"/>
              <a:t>-occlusive crisis</a:t>
            </a:r>
          </a:p>
          <a:p>
            <a:r>
              <a:rPr lang="en-US" sz="2400" dirty="0"/>
              <a:t>Monitoring for iron overload in chronically transfused patients and appropriate use of chelation therapy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92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Required Presentations for Hematology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Fellows should participate actively in didactic lectures in hematology program</a:t>
            </a:r>
          </a:p>
          <a:p>
            <a:r>
              <a:rPr lang="en-US" sz="2400" dirty="0"/>
              <a:t>Case presentations at coagulation/benign hematology conferences, leukemia/lymphoma conferences</a:t>
            </a:r>
          </a:p>
          <a:p>
            <a:r>
              <a:rPr lang="en-US" sz="2400" dirty="0"/>
              <a:t>Deliver lectures for medicine/pediatric residents and students</a:t>
            </a:r>
          </a:p>
          <a:p>
            <a:r>
              <a:rPr lang="en-US" sz="2400" dirty="0"/>
              <a:t>Journal club:  give hematology equal time to oncology</a:t>
            </a:r>
          </a:p>
        </p:txBody>
      </p:sp>
    </p:spTree>
    <p:extLst>
      <p:ext uri="{BB962C8B-B14F-4D97-AF65-F5344CB8AC3E}">
        <p14:creationId xmlns:p14="http://schemas.microsoft.com/office/powerpoint/2010/main" val="3940636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Hematology Faculty </a:t>
            </a:r>
            <a:br>
              <a:rPr lang="en-US" dirty="0"/>
            </a:br>
            <a:r>
              <a:rPr lang="en-US" dirty="0"/>
              <a:t>Advisors/Mentors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Advisors should meet regularly with first year fellows</a:t>
            </a:r>
          </a:p>
          <a:p>
            <a:r>
              <a:rPr lang="en-US" dirty="0"/>
              <a:t>Identify and make available mentors for research projects, including clinical specialists who will work with fellows on short and long term projects</a:t>
            </a:r>
          </a:p>
          <a:p>
            <a:r>
              <a:rPr lang="en-US" dirty="0"/>
              <a:t>Assist fellows with writing skills</a:t>
            </a:r>
          </a:p>
          <a:p>
            <a:r>
              <a:rPr lang="en-US" dirty="0"/>
              <a:t>Discuss job experiences and opportunities</a:t>
            </a:r>
          </a:p>
          <a:p>
            <a:r>
              <a:rPr lang="en-US" dirty="0"/>
              <a:t>Assist with development of a research project that allows the fellow to build a career in hematology research</a:t>
            </a:r>
          </a:p>
        </p:txBody>
      </p:sp>
    </p:spTree>
    <p:extLst>
      <p:ext uri="{BB962C8B-B14F-4D97-AF65-F5344CB8AC3E}">
        <p14:creationId xmlns:p14="http://schemas.microsoft.com/office/powerpoint/2010/main" val="3727951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 Director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799"/>
            <a:ext cx="7583487" cy="46018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6 month evaluations to include discussion of benign hematology experiences in the program</a:t>
            </a:r>
          </a:p>
          <a:p>
            <a:r>
              <a:rPr lang="en-US" dirty="0"/>
              <a:t>Early discussion of career opportunities/goals in hematology – including academic, research (clinical/laboratory based) and clinical practice (group/private/hospital based</a:t>
            </a:r>
          </a:p>
          <a:p>
            <a:r>
              <a:rPr lang="en-US" dirty="0"/>
              <a:t>Discuss interest in medical education – hematology is conducive to a teaching career</a:t>
            </a:r>
          </a:p>
          <a:p>
            <a:r>
              <a:rPr lang="en-US" dirty="0"/>
              <a:t>Review benefits of dual board certification</a:t>
            </a:r>
          </a:p>
          <a:p>
            <a:r>
              <a:rPr lang="en-US" dirty="0"/>
              <a:t>Discussion about </a:t>
            </a:r>
            <a:r>
              <a:rPr lang="en-US" dirty="0" err="1"/>
              <a:t>subspeciality</a:t>
            </a:r>
            <a:r>
              <a:rPr lang="en-US" dirty="0"/>
              <a:t> fellowships –BMT, coagulation, transfusion medicine</a:t>
            </a:r>
          </a:p>
        </p:txBody>
      </p:sp>
    </p:spTree>
    <p:extLst>
      <p:ext uri="{BB962C8B-B14F-4D97-AF65-F5344CB8AC3E}">
        <p14:creationId xmlns:p14="http://schemas.microsoft.com/office/powerpoint/2010/main" val="1049308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Association with 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fellows should become a member of ASH the first month of fellowship (It’s free!).</a:t>
            </a:r>
          </a:p>
          <a:p>
            <a:r>
              <a:rPr lang="en-US" dirty="0"/>
              <a:t> Support fellows to attend the ASH annual meeting first or second year of fellowship; Attend trainee program activities</a:t>
            </a:r>
          </a:p>
          <a:p>
            <a:r>
              <a:rPr lang="en-US" dirty="0"/>
              <a:t>Encourage trainees to join trainee council.</a:t>
            </a:r>
          </a:p>
          <a:p>
            <a:r>
              <a:rPr lang="en-US" dirty="0"/>
              <a:t>Encourage fellows to submit abstracts to ASH and support them to attend if abstract accepted.</a:t>
            </a:r>
          </a:p>
          <a:p>
            <a:r>
              <a:rPr lang="en-US" dirty="0"/>
              <a:t>Provide information on ASH/and other opportunities for grant support.</a:t>
            </a:r>
          </a:p>
        </p:txBody>
      </p:sp>
    </p:spTree>
    <p:extLst>
      <p:ext uri="{BB962C8B-B14F-4D97-AF65-F5344CB8AC3E}">
        <p14:creationId xmlns:p14="http://schemas.microsoft.com/office/powerpoint/2010/main" val="252784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074" y="5495143"/>
            <a:ext cx="5684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Maintain funding for cocktail reception!  </a:t>
            </a:r>
          </a:p>
        </p:txBody>
      </p:sp>
    </p:spTree>
    <p:extLst>
      <p:ext uri="{BB962C8B-B14F-4D97-AF65-F5344CB8AC3E}">
        <p14:creationId xmlns:p14="http://schemas.microsoft.com/office/powerpoint/2010/main" val="215986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Attendance at </a:t>
            </a:r>
            <a:br>
              <a:rPr lang="en-US" dirty="0"/>
            </a:br>
            <a:r>
              <a:rPr lang="en-US" dirty="0"/>
              <a:t>Subspecialty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Allow trainees to attend other benign hematology conferences as attendee.</a:t>
            </a:r>
          </a:p>
          <a:p>
            <a:r>
              <a:rPr lang="en-US" sz="2400" dirty="0"/>
              <a:t>Examples include:  ISTH, Miami Sickle Cell Conference, HTRS</a:t>
            </a:r>
          </a:p>
          <a:p>
            <a:r>
              <a:rPr lang="en-US" sz="2400" dirty="0"/>
              <a:t>Encourage fellows to submit abstracts to subspecialty meetings.</a:t>
            </a:r>
          </a:p>
          <a:p>
            <a:r>
              <a:rPr lang="en-US" sz="2400" dirty="0"/>
              <a:t>Allows fellows opportunity to meet other hematologists (smaller setting than ASH).</a:t>
            </a:r>
          </a:p>
        </p:txBody>
      </p:sp>
    </p:spTree>
    <p:extLst>
      <p:ext uri="{BB962C8B-B14F-4D97-AF65-F5344CB8AC3E}">
        <p14:creationId xmlns:p14="http://schemas.microsoft.com/office/powerpoint/2010/main" val="1134403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Hematology Knowledge </a:t>
            </a:r>
            <a:br>
              <a:rPr lang="en-US" dirty="0"/>
            </a:br>
            <a:r>
              <a:rPr lang="en-US" dirty="0"/>
              <a:t>Essential to a Career in Oncology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Discussion of the benefits of hematology training/board certification in future oncology practice: e.g. knowledge and management of hematologic toxicities of chemotherapy (anemia, leukopenia, thrombocytopenia), TTP, cancer-associated thrombosis and anticoagulation management</a:t>
            </a:r>
          </a:p>
        </p:txBody>
      </p:sp>
    </p:spTree>
    <p:extLst>
      <p:ext uri="{BB962C8B-B14F-4D97-AF65-F5344CB8AC3E}">
        <p14:creationId xmlns:p14="http://schemas.microsoft.com/office/powerpoint/2010/main" val="2020052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Benefits of Boarding in Hematology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Run the coagulation service and your institution</a:t>
            </a:r>
          </a:p>
          <a:p>
            <a:r>
              <a:rPr lang="en-US" dirty="0"/>
              <a:t>Medical Director of the Special Coagulation Laboratory</a:t>
            </a:r>
          </a:p>
          <a:p>
            <a:r>
              <a:rPr lang="en-US" dirty="0"/>
              <a:t>Director of a Hemophilia Treatment Center</a:t>
            </a:r>
          </a:p>
          <a:p>
            <a:r>
              <a:rPr lang="en-US" dirty="0"/>
              <a:t>Director of a Pediatric or Adult Sickle Cell Treatment Center</a:t>
            </a:r>
          </a:p>
          <a:p>
            <a:r>
              <a:rPr lang="en-US" dirty="0"/>
              <a:t>Director/Member of the bone marrow transplantation service</a:t>
            </a:r>
          </a:p>
          <a:p>
            <a:r>
              <a:rPr lang="en-US" dirty="0"/>
              <a:t>Medical director of transfusion service </a:t>
            </a:r>
          </a:p>
          <a:p>
            <a:r>
              <a:rPr lang="en-US" dirty="0"/>
              <a:t>Director of the leukemia/lymphoma/myeloma/MPN service</a:t>
            </a:r>
          </a:p>
          <a:p>
            <a:r>
              <a:rPr lang="en-US" dirty="0"/>
              <a:t>Hematology Program Director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5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451760"/>
            <a:ext cx="7583487" cy="1362075"/>
          </a:xfrm>
        </p:spPr>
        <p:txBody>
          <a:bodyPr/>
          <a:lstStyle/>
          <a:p>
            <a:r>
              <a:rPr lang="en-US" dirty="0"/>
              <a:t>		  Disclosures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		 None</a:t>
            </a:r>
          </a:p>
        </p:txBody>
      </p:sp>
    </p:spTree>
    <p:extLst>
      <p:ext uri="{BB962C8B-B14F-4D97-AF65-F5344CB8AC3E}">
        <p14:creationId xmlns:p14="http://schemas.microsoft.com/office/powerpoint/2010/main" val="4104272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Discussion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have been your biggest challenges in discussion with fellows about a career in hematology?</a:t>
            </a:r>
          </a:p>
          <a:p>
            <a:r>
              <a:rPr lang="en-US" dirty="0"/>
              <a:t>Have you found that hematology/oncology fellows do not have enough exposure to hematology experiences – benign or malignant hematology?</a:t>
            </a:r>
          </a:p>
          <a:p>
            <a:r>
              <a:rPr lang="en-US" dirty="0"/>
              <a:t>Do you think partnering with other programs would offer additional hematology experiences – online teaching/case discussions/rotations at other institutions?</a:t>
            </a:r>
          </a:p>
          <a:p>
            <a:r>
              <a:rPr lang="en-US" dirty="0"/>
              <a:t>What can ASH do to further assist making fellows/faculty aware of job opportunities in hematology?</a:t>
            </a:r>
          </a:p>
        </p:txBody>
      </p:sp>
    </p:spTree>
    <p:extLst>
      <p:ext uri="{BB962C8B-B14F-4D97-AF65-F5344CB8AC3E}">
        <p14:creationId xmlns:p14="http://schemas.microsoft.com/office/powerpoint/2010/main" val="305652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Scope of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46611"/>
            <a:ext cx="7583487" cy="4867755"/>
          </a:xfrm>
        </p:spPr>
        <p:txBody>
          <a:bodyPr>
            <a:normAutofit/>
          </a:bodyPr>
          <a:lstStyle/>
          <a:p>
            <a:r>
              <a:rPr lang="en-US" dirty="0"/>
              <a:t>In 2016:  </a:t>
            </a:r>
          </a:p>
          <a:p>
            <a:pPr lvl="1"/>
            <a:r>
              <a:rPr lang="en-US" dirty="0"/>
              <a:t>582 individuals sat for the medical oncology boards </a:t>
            </a:r>
          </a:p>
          <a:p>
            <a:pPr lvl="1"/>
            <a:r>
              <a:rPr lang="en-US" dirty="0"/>
              <a:t>98% pass rate</a:t>
            </a:r>
          </a:p>
          <a:p>
            <a:r>
              <a:rPr lang="en-US" dirty="0"/>
              <a:t> In 2016:   </a:t>
            </a:r>
          </a:p>
          <a:p>
            <a:pPr lvl="1"/>
            <a:r>
              <a:rPr lang="en-US" dirty="0"/>
              <a:t>477 individuals sat for the hematology boards </a:t>
            </a:r>
          </a:p>
          <a:p>
            <a:pPr lvl="1"/>
            <a:r>
              <a:rPr lang="en-US" dirty="0"/>
              <a:t>93% pass rate  </a:t>
            </a:r>
          </a:p>
          <a:p>
            <a:pPr lvl="1"/>
            <a:r>
              <a:rPr lang="en-US" dirty="0"/>
              <a:t>18% of trainees are not taking the hematology boards</a:t>
            </a:r>
          </a:p>
          <a:p>
            <a:r>
              <a:rPr lang="en-US" dirty="0"/>
              <a:t>Cost of each exam: $2255  (both exams: $4310)</a:t>
            </a:r>
          </a:p>
          <a:p>
            <a:r>
              <a:rPr lang="en-US" dirty="0"/>
              <a:t>Pediatrics has 1 hematology/oncology board exam:</a:t>
            </a:r>
          </a:p>
          <a:p>
            <a:pPr lvl="1"/>
            <a:r>
              <a:rPr lang="en-US" dirty="0"/>
              <a:t>ASPHO states that 75% of all members are certified (cost only $2900)</a:t>
            </a:r>
          </a:p>
        </p:txBody>
      </p:sp>
    </p:spTree>
    <p:extLst>
      <p:ext uri="{BB962C8B-B14F-4D97-AF65-F5344CB8AC3E}">
        <p14:creationId xmlns:p14="http://schemas.microsoft.com/office/powerpoint/2010/main" val="271774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Hematology/Oncology </a:t>
            </a:r>
            <a:br>
              <a:rPr lang="en-US" dirty="0"/>
            </a:br>
            <a:r>
              <a:rPr lang="en-US" dirty="0"/>
              <a:t>Trainees by Match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Hematology: 15</a:t>
            </a:r>
          </a:p>
          <a:p>
            <a:r>
              <a:rPr lang="en-US" sz="2800" dirty="0"/>
              <a:t>Hematology/Oncology: 544</a:t>
            </a:r>
          </a:p>
          <a:p>
            <a:r>
              <a:rPr lang="en-US" sz="2800" dirty="0"/>
              <a:t>Pediatric Hematology/Oncology: 163</a:t>
            </a:r>
          </a:p>
          <a:p>
            <a:r>
              <a:rPr lang="en-US" sz="2800" dirty="0"/>
              <a:t>In clinical practice – job market appears to be looking for oncology specialists (one disease expertise and there are more opportunities than in benign </a:t>
            </a:r>
            <a:r>
              <a:rPr lang="en-US" sz="2800" dirty="0" err="1"/>
              <a:t>heme</a:t>
            </a:r>
            <a:r>
              <a:rPr lang="en-US" sz="2800" dirty="0"/>
              <a:t>) breast cancer specialist vs. anemia specialist.  Salaries also much higher for oncologists </a:t>
            </a:r>
            <a:r>
              <a:rPr lang="en-US" sz="2800" dirty="0" err="1"/>
              <a:t>vs</a:t>
            </a:r>
            <a:r>
              <a:rPr lang="en-US" sz="2800" dirty="0"/>
              <a:t> hematologist.</a:t>
            </a:r>
          </a:p>
        </p:txBody>
      </p:sp>
    </p:spTree>
    <p:extLst>
      <p:ext uri="{BB962C8B-B14F-4D97-AF65-F5344CB8AC3E}">
        <p14:creationId xmlns:p14="http://schemas.microsoft.com/office/powerpoint/2010/main" val="223258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review opportunities to expose trainees to strong benign hematology education</a:t>
            </a:r>
          </a:p>
          <a:p>
            <a:r>
              <a:rPr lang="en-US" sz="2800" dirty="0"/>
              <a:t>To discuss trainee engagement program with benign hematologists at own/affiliated institutions and with ASH</a:t>
            </a:r>
          </a:p>
          <a:p>
            <a:r>
              <a:rPr lang="en-US" sz="2800" dirty="0"/>
              <a:t>To review examples of benefits of double boarding in both hematology and oncology</a:t>
            </a:r>
          </a:p>
        </p:txBody>
      </p:sp>
    </p:spTree>
    <p:extLst>
      <p:ext uri="{BB962C8B-B14F-4D97-AF65-F5344CB8AC3E}">
        <p14:creationId xmlns:p14="http://schemas.microsoft.com/office/powerpoint/2010/main" val="81068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Early Exposure to Benign Hematology Clinical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Outpatient experiences in coagulation including inpatient and outpatient settings for managing thrombosis</a:t>
            </a:r>
          </a:p>
          <a:p>
            <a:r>
              <a:rPr lang="en-US" dirty="0"/>
              <a:t>If available, attend a hemophilia treatment center clinic or allow an off site rotation</a:t>
            </a:r>
          </a:p>
          <a:p>
            <a:r>
              <a:rPr lang="en-US" dirty="0"/>
              <a:t>If available, attend a comprehensive sickle cell clinic either on site or at affiliated institution</a:t>
            </a:r>
          </a:p>
          <a:p>
            <a:r>
              <a:rPr lang="en-US" dirty="0"/>
              <a:t>Rotation in the blood bank/attend a local blood center education program</a:t>
            </a:r>
          </a:p>
          <a:p>
            <a:pPr lvl="1"/>
            <a:r>
              <a:rPr lang="en-US" dirty="0"/>
              <a:t>For example, NY Blood Center has a 1 week didactic series for all trainees in the NYC area</a:t>
            </a:r>
          </a:p>
        </p:txBody>
      </p:sp>
    </p:spTree>
    <p:extLst>
      <p:ext uri="{BB962C8B-B14F-4D97-AF65-F5344CB8AC3E}">
        <p14:creationId xmlns:p14="http://schemas.microsoft.com/office/powerpoint/2010/main" val="328917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Clinic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Allow more time per patient for fellows, allowing for better learning experience</a:t>
            </a:r>
          </a:p>
          <a:p>
            <a:r>
              <a:rPr lang="en-US" sz="2800" dirty="0"/>
              <a:t>Remember that fellows are not physician extenders</a:t>
            </a:r>
          </a:p>
          <a:p>
            <a:r>
              <a:rPr lang="en-US" sz="2800" dirty="0"/>
              <a:t>Post clinic conference with faculty and all fellows to discuss cases and receive feedback on their management</a:t>
            </a:r>
          </a:p>
        </p:txBody>
      </p:sp>
    </p:spTree>
    <p:extLst>
      <p:ext uri="{BB962C8B-B14F-4D97-AF65-F5344CB8AC3E}">
        <p14:creationId xmlns:p14="http://schemas.microsoft.com/office/powerpoint/2010/main" val="2856914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79463" y="1178720"/>
            <a:ext cx="7583487" cy="2907592"/>
          </a:xfrm>
        </p:spPr>
        <p:txBody>
          <a:bodyPr/>
          <a:lstStyle/>
          <a:p>
            <a:pPr algn="ctr"/>
            <a:r>
              <a:rPr lang="en-US" sz="4400" dirty="0"/>
              <a:t>Increase the comfort level of trainees with diagnosis of hematologic conditions</a:t>
            </a:r>
          </a:p>
        </p:txBody>
      </p:sp>
    </p:spTree>
    <p:extLst>
      <p:ext uri="{BB962C8B-B14F-4D97-AF65-F5344CB8AC3E}">
        <p14:creationId xmlns:p14="http://schemas.microsoft.com/office/powerpoint/2010/main" val="658335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2114" y="1325669"/>
            <a:ext cx="3657600" cy="4974738"/>
          </a:xfrm>
        </p:spPr>
        <p:txBody>
          <a:bodyPr/>
          <a:lstStyle/>
          <a:p>
            <a:r>
              <a:rPr lang="en-US" dirty="0"/>
              <a:t>Work in a special coagulation clinic – learn how to select and  interpret diagnostic assays and manage anticoagulation</a:t>
            </a:r>
          </a:p>
          <a:p>
            <a:r>
              <a:rPr lang="en-US" dirty="0"/>
              <a:t>Spend time in a special coagulation laboratory and learn how to perform the assays</a:t>
            </a:r>
          </a:p>
          <a:p>
            <a:r>
              <a:rPr lang="en-US" dirty="0"/>
              <a:t>Spend time with </a:t>
            </a:r>
            <a:r>
              <a:rPr lang="en-US" dirty="0" err="1"/>
              <a:t>hematopathologists</a:t>
            </a:r>
            <a:r>
              <a:rPr lang="en-US" dirty="0"/>
              <a:t> interpreting flow </a:t>
            </a:r>
            <a:r>
              <a:rPr lang="en-US" dirty="0" err="1"/>
              <a:t>cytometry</a:t>
            </a:r>
            <a:r>
              <a:rPr lang="en-US" dirty="0"/>
              <a:t> and molecular testing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39265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7869</TotalTime>
  <Words>1006</Words>
  <Application>Microsoft Office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Trebuchet MS</vt:lpstr>
      <vt:lpstr>Wingdings 2</vt:lpstr>
      <vt:lpstr>Revolution</vt:lpstr>
      <vt:lpstr>How to Engage Fellows in Benign Hematology  </vt:lpstr>
      <vt:lpstr>    Disclosures</vt:lpstr>
      <vt:lpstr>Scope of the Problem</vt:lpstr>
      <vt:lpstr>Hematology/Oncology  Trainees by Match 2017</vt:lpstr>
      <vt:lpstr>Objectives</vt:lpstr>
      <vt:lpstr>Early Exposure to Benign Hematology Clinical Experiences</vt:lpstr>
      <vt:lpstr>            Clinic Experience</vt:lpstr>
      <vt:lpstr>Increase the comfort level of trainees with diagnosis of hematologic conditions</vt:lpstr>
      <vt:lpstr>Laboratory Experiences</vt:lpstr>
      <vt:lpstr>Morphology Conferences</vt:lpstr>
      <vt:lpstr>Benign Hematology  Quality Improvement Project</vt:lpstr>
      <vt:lpstr>Required Presentations for Hematology Conferences</vt:lpstr>
      <vt:lpstr>Hematology Faculty  Advisors/Mentors</vt:lpstr>
      <vt:lpstr>Program Director Meetings</vt:lpstr>
      <vt:lpstr>Association with ASH</vt:lpstr>
      <vt:lpstr>PowerPoint Presentation</vt:lpstr>
      <vt:lpstr>Attendance at  Subspecialty Conferences</vt:lpstr>
      <vt:lpstr>Hematology Knowledge  Essential to a Career in Oncology</vt:lpstr>
      <vt:lpstr>Examples of Benefits of Boarding in Hematology</vt:lpstr>
      <vt:lpstr>Discussion and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engage fellows in benign hematology</dc:title>
  <dc:creator>Alice Cohen</dc:creator>
  <cp:lastModifiedBy>Johanna Madero</cp:lastModifiedBy>
  <cp:revision>35</cp:revision>
  <dcterms:created xsi:type="dcterms:W3CDTF">2017-09-17T20:18:30Z</dcterms:created>
  <dcterms:modified xsi:type="dcterms:W3CDTF">2018-01-26T16:41:46Z</dcterms:modified>
</cp:coreProperties>
</file>