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2" r:id="rId6"/>
  </p:sldMasterIdLst>
  <p:notesMasterIdLst>
    <p:notesMasterId r:id="rId61"/>
  </p:notesMasterIdLst>
  <p:sldIdLst>
    <p:sldId id="263" r:id="rId7"/>
    <p:sldId id="841" r:id="rId8"/>
    <p:sldId id="257" r:id="rId9"/>
    <p:sldId id="304" r:id="rId10"/>
    <p:sldId id="305" r:id="rId11"/>
    <p:sldId id="262" r:id="rId12"/>
    <p:sldId id="843" r:id="rId13"/>
    <p:sldId id="842" r:id="rId14"/>
    <p:sldId id="798" r:id="rId15"/>
    <p:sldId id="849" r:id="rId16"/>
    <p:sldId id="799" r:id="rId17"/>
    <p:sldId id="800" r:id="rId18"/>
    <p:sldId id="801" r:id="rId19"/>
    <p:sldId id="700" r:id="rId20"/>
    <p:sldId id="802" r:id="rId21"/>
    <p:sldId id="803" r:id="rId22"/>
    <p:sldId id="804" r:id="rId23"/>
    <p:sldId id="805" r:id="rId24"/>
    <p:sldId id="806" r:id="rId25"/>
    <p:sldId id="807" r:id="rId26"/>
    <p:sldId id="808" r:id="rId27"/>
    <p:sldId id="829" r:id="rId28"/>
    <p:sldId id="830" r:id="rId29"/>
    <p:sldId id="264" r:id="rId30"/>
    <p:sldId id="831" r:id="rId31"/>
    <p:sldId id="832" r:id="rId32"/>
    <p:sldId id="833" r:id="rId33"/>
    <p:sldId id="834" r:id="rId34"/>
    <p:sldId id="835" r:id="rId35"/>
    <p:sldId id="836" r:id="rId36"/>
    <p:sldId id="837" r:id="rId37"/>
    <p:sldId id="838" r:id="rId38"/>
    <p:sldId id="839" r:id="rId39"/>
    <p:sldId id="812" r:id="rId40"/>
    <p:sldId id="813" r:id="rId41"/>
    <p:sldId id="844" r:id="rId42"/>
    <p:sldId id="814" r:id="rId43"/>
    <p:sldId id="815" r:id="rId44"/>
    <p:sldId id="816" r:id="rId45"/>
    <p:sldId id="817" r:id="rId46"/>
    <p:sldId id="818" r:id="rId47"/>
    <p:sldId id="819" r:id="rId48"/>
    <p:sldId id="820" r:id="rId49"/>
    <p:sldId id="821" r:id="rId50"/>
    <p:sldId id="846" r:id="rId51"/>
    <p:sldId id="822" r:id="rId52"/>
    <p:sldId id="794" r:id="rId53"/>
    <p:sldId id="824" r:id="rId54"/>
    <p:sldId id="825" r:id="rId55"/>
    <p:sldId id="797" r:id="rId56"/>
    <p:sldId id="827" r:id="rId57"/>
    <p:sldId id="828" r:id="rId58"/>
    <p:sldId id="273" r:id="rId59"/>
    <p:sldId id="299" r:id="rId60"/>
  </p:sldIdLst>
  <p:sldSz cx="12192000" cy="6858000"/>
  <p:notesSz cx="6858000" cy="9144000"/>
  <p:defaultTextStyle>
    <a:defPPr>
      <a:defRPr lang="en-US"/>
    </a:defPPr>
    <a:lvl1pPr algn="l" defTabSz="609570" rtl="0" fontAlgn="base">
      <a:spcBef>
        <a:spcPct val="0"/>
      </a:spcBef>
      <a:spcAft>
        <a:spcPct val="0"/>
      </a:spcAft>
      <a:defRPr kern="1200">
        <a:solidFill>
          <a:schemeClr val="tx1"/>
        </a:solidFill>
        <a:latin typeface="Arial" charset="0"/>
        <a:ea typeface="Geneva" charset="0"/>
        <a:cs typeface="Geneva" charset="0"/>
      </a:defRPr>
    </a:lvl1pPr>
    <a:lvl2pPr marL="609570" algn="l" defTabSz="609570" rtl="0" fontAlgn="base">
      <a:spcBef>
        <a:spcPct val="0"/>
      </a:spcBef>
      <a:spcAft>
        <a:spcPct val="0"/>
      </a:spcAft>
      <a:defRPr kern="1200">
        <a:solidFill>
          <a:schemeClr val="tx1"/>
        </a:solidFill>
        <a:latin typeface="Arial" charset="0"/>
        <a:ea typeface="Geneva" charset="0"/>
        <a:cs typeface="Geneva" charset="0"/>
      </a:defRPr>
    </a:lvl2pPr>
    <a:lvl3pPr marL="1219140" algn="l" defTabSz="609570" rtl="0" fontAlgn="base">
      <a:spcBef>
        <a:spcPct val="0"/>
      </a:spcBef>
      <a:spcAft>
        <a:spcPct val="0"/>
      </a:spcAft>
      <a:defRPr kern="1200">
        <a:solidFill>
          <a:schemeClr val="tx1"/>
        </a:solidFill>
        <a:latin typeface="Arial" charset="0"/>
        <a:ea typeface="Geneva" charset="0"/>
        <a:cs typeface="Geneva" charset="0"/>
      </a:defRPr>
    </a:lvl3pPr>
    <a:lvl4pPr marL="1828709" algn="l" defTabSz="609570" rtl="0" fontAlgn="base">
      <a:spcBef>
        <a:spcPct val="0"/>
      </a:spcBef>
      <a:spcAft>
        <a:spcPct val="0"/>
      </a:spcAft>
      <a:defRPr kern="1200">
        <a:solidFill>
          <a:schemeClr val="tx1"/>
        </a:solidFill>
        <a:latin typeface="Arial" charset="0"/>
        <a:ea typeface="Geneva" charset="0"/>
        <a:cs typeface="Geneva" charset="0"/>
      </a:defRPr>
    </a:lvl4pPr>
    <a:lvl5pPr marL="2438278" algn="l" defTabSz="609570" rtl="0" fontAlgn="base">
      <a:spcBef>
        <a:spcPct val="0"/>
      </a:spcBef>
      <a:spcAft>
        <a:spcPct val="0"/>
      </a:spcAft>
      <a:defRPr kern="1200">
        <a:solidFill>
          <a:schemeClr val="tx1"/>
        </a:solidFill>
        <a:latin typeface="Arial" charset="0"/>
        <a:ea typeface="Geneva" charset="0"/>
        <a:cs typeface="Geneva" charset="0"/>
      </a:defRPr>
    </a:lvl5pPr>
    <a:lvl6pPr marL="3047848" algn="l" defTabSz="609570" rtl="0" eaLnBrk="1" latinLnBrk="0" hangingPunct="1">
      <a:defRPr kern="1200">
        <a:solidFill>
          <a:schemeClr val="tx1"/>
        </a:solidFill>
        <a:latin typeface="Arial" charset="0"/>
        <a:ea typeface="Geneva" charset="0"/>
        <a:cs typeface="Geneva" charset="0"/>
      </a:defRPr>
    </a:lvl6pPr>
    <a:lvl7pPr marL="3657418" algn="l" defTabSz="609570" rtl="0" eaLnBrk="1" latinLnBrk="0" hangingPunct="1">
      <a:defRPr kern="1200">
        <a:solidFill>
          <a:schemeClr val="tx1"/>
        </a:solidFill>
        <a:latin typeface="Arial" charset="0"/>
        <a:ea typeface="Geneva" charset="0"/>
        <a:cs typeface="Geneva" charset="0"/>
      </a:defRPr>
    </a:lvl7pPr>
    <a:lvl8pPr marL="4266987" algn="l" defTabSz="609570" rtl="0" eaLnBrk="1" latinLnBrk="0" hangingPunct="1">
      <a:defRPr kern="1200">
        <a:solidFill>
          <a:schemeClr val="tx1"/>
        </a:solidFill>
        <a:latin typeface="Arial" charset="0"/>
        <a:ea typeface="Geneva" charset="0"/>
        <a:cs typeface="Geneva" charset="0"/>
      </a:defRPr>
    </a:lvl8pPr>
    <a:lvl9pPr marL="4876557" algn="l" defTabSz="609570" rtl="0" eaLnBrk="1" latinLnBrk="0" hangingPunct="1">
      <a:defRPr kern="1200">
        <a:solidFill>
          <a:schemeClr val="tx1"/>
        </a:solidFill>
        <a:latin typeface="Arial" charset="0"/>
        <a:ea typeface="Geneva" charset="0"/>
        <a:cs typeface="Geneva" charset="0"/>
      </a:defRPr>
    </a:lvl9pPr>
  </p:defaultTextStyle>
  <p:extLst>
    <p:ext uri="{521415D9-36F7-43E2-AB2F-B90AF26B5E84}">
      <p14:sectionLst xmlns:p14="http://schemas.microsoft.com/office/powerpoint/2010/main">
        <p14:section name="Default Section" id="{953143A9-B1B1-4E91-9B06-9873C794DEF1}">
          <p14:sldIdLst>
            <p14:sldId id="263"/>
            <p14:sldId id="841"/>
            <p14:sldId id="257"/>
            <p14:sldId id="304"/>
            <p14:sldId id="305"/>
            <p14:sldId id="262"/>
            <p14:sldId id="843"/>
            <p14:sldId id="842"/>
            <p14:sldId id="798"/>
            <p14:sldId id="849"/>
            <p14:sldId id="799"/>
            <p14:sldId id="800"/>
            <p14:sldId id="801"/>
            <p14:sldId id="700"/>
            <p14:sldId id="802"/>
            <p14:sldId id="803"/>
            <p14:sldId id="804"/>
            <p14:sldId id="805"/>
            <p14:sldId id="806"/>
            <p14:sldId id="807"/>
            <p14:sldId id="808"/>
            <p14:sldId id="829"/>
            <p14:sldId id="830"/>
            <p14:sldId id="264"/>
            <p14:sldId id="831"/>
            <p14:sldId id="832"/>
            <p14:sldId id="833"/>
            <p14:sldId id="834"/>
            <p14:sldId id="835"/>
            <p14:sldId id="836"/>
            <p14:sldId id="837"/>
            <p14:sldId id="838"/>
            <p14:sldId id="839"/>
            <p14:sldId id="812"/>
            <p14:sldId id="813"/>
            <p14:sldId id="844"/>
            <p14:sldId id="814"/>
            <p14:sldId id="815"/>
            <p14:sldId id="816"/>
            <p14:sldId id="817"/>
            <p14:sldId id="818"/>
            <p14:sldId id="819"/>
            <p14:sldId id="820"/>
            <p14:sldId id="821"/>
            <p14:sldId id="846"/>
            <p14:sldId id="822"/>
            <p14:sldId id="794"/>
            <p14:sldId id="824"/>
            <p14:sldId id="825"/>
            <p14:sldId id="797"/>
            <p14:sldId id="827"/>
            <p14:sldId id="828"/>
            <p14:sldId id="273"/>
            <p14:sldId id="299"/>
          </p14:sldIdLst>
        </p14:section>
      </p14:sectionLst>
    </p:ext>
    <p:ext uri="{EFAFB233-063F-42B5-8137-9DF3F51BA10A}">
      <p15:sldGuideLst xmlns:p15="http://schemas.microsoft.com/office/powerpoint/2012/main">
        <p15:guide id="1" orient="horz" pos="2880" userDrawn="1">
          <p15:clr>
            <a:srgbClr val="A4A3A4"/>
          </p15:clr>
        </p15:guide>
        <p15:guide id="2" pos="3800" userDrawn="1">
          <p15:clr>
            <a:srgbClr val="A4A3A4"/>
          </p15:clr>
        </p15:guide>
        <p15:guide id="3"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k Irelan" initials="PI" lastIdx="5" clrIdx="0"/>
  <p:cmAuthor id="2" name="Kailee Boedeker" initials="KB" lastIdx="22" clrIdx="1"/>
  <p:cmAuthor id="3" name="Deborah Siegal" initials="DS" lastIdx="10" clrIdx="2">
    <p:extLst>
      <p:ext uri="{19B8F6BF-5375-455C-9EA6-DF929625EA0E}">
        <p15:presenceInfo xmlns:p15="http://schemas.microsoft.com/office/powerpoint/2012/main" userId="830634fbc93765a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ACAC"/>
    <a:srgbClr val="E43E31"/>
    <a:srgbClr val="C8C3D5"/>
    <a:srgbClr val="B9B9B9"/>
    <a:srgbClr val="C6C6C6"/>
    <a:srgbClr val="CAD7AF"/>
    <a:srgbClr val="735173"/>
    <a:srgbClr val="FFD9B0"/>
    <a:srgbClr val="FFD579"/>
    <a:srgbClr val="FFDA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FF9C55-D5AC-44FC-978D-AD93054F062B}" v="2" dt="2021-03-03T16:25:14.0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5" autoAdjust="0"/>
    <p:restoredTop sz="83961" autoAdjust="0"/>
  </p:normalViewPr>
  <p:slideViewPr>
    <p:cSldViewPr snapToGrid="0">
      <p:cViewPr varScale="1">
        <p:scale>
          <a:sx n="96" d="100"/>
          <a:sy n="96" d="100"/>
        </p:scale>
        <p:origin x="1134" y="78"/>
      </p:cViewPr>
      <p:guideLst>
        <p:guide orient="horz" pos="2880"/>
        <p:guide pos="380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customXml" Target="../customXml/item5.xml"/><Relationship Id="rId61" Type="http://schemas.openxmlformats.org/officeDocument/2006/relationships/notesMaster" Target="notesMasters/notesMaster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microsoft.com/office/2016/11/relationships/changesInfo" Target="changesInfos/changesInfo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lee Boedeker" userId="b77dd867-4351-4e21-a3f6-fcf19f53a39f" providerId="ADAL" clId="{8AFF9C55-D5AC-44FC-978D-AD93054F062B}"/>
    <pc:docChg chg="custSel modSld">
      <pc:chgData name="Kailee Boedeker" userId="b77dd867-4351-4e21-a3f6-fcf19f53a39f" providerId="ADAL" clId="{8AFF9C55-D5AC-44FC-978D-AD93054F062B}" dt="2021-03-03T16:26:02.852" v="72" actId="14100"/>
      <pc:docMkLst>
        <pc:docMk/>
      </pc:docMkLst>
      <pc:sldChg chg="addSp delSp modSp mod">
        <pc:chgData name="Kailee Boedeker" userId="b77dd867-4351-4e21-a3f6-fcf19f53a39f" providerId="ADAL" clId="{8AFF9C55-D5AC-44FC-978D-AD93054F062B}" dt="2021-03-03T16:26:02.852" v="72" actId="14100"/>
        <pc:sldMkLst>
          <pc:docMk/>
          <pc:sldMk cId="2549582510" sldId="262"/>
        </pc:sldMkLst>
        <pc:spChg chg="mod">
          <ac:chgData name="Kailee Boedeker" userId="b77dd867-4351-4e21-a3f6-fcf19f53a39f" providerId="ADAL" clId="{8AFF9C55-D5AC-44FC-978D-AD93054F062B}" dt="2021-03-03T16:25:44.224" v="69" actId="207"/>
          <ac:spMkLst>
            <pc:docMk/>
            <pc:sldMk cId="2549582510" sldId="262"/>
            <ac:spMk id="3" creationId="{6DB0E723-8D2B-4244-968F-9B2332E29151}"/>
          </ac:spMkLst>
        </pc:spChg>
        <pc:spChg chg="mod">
          <ac:chgData name="Kailee Boedeker" userId="b77dd867-4351-4e21-a3f6-fcf19f53a39f" providerId="ADAL" clId="{8AFF9C55-D5AC-44FC-978D-AD93054F062B}" dt="2021-03-03T16:25:48.685" v="70" actId="207"/>
          <ac:spMkLst>
            <pc:docMk/>
            <pc:sldMk cId="2549582510" sldId="262"/>
            <ac:spMk id="5" creationId="{6CEAE434-E25E-4ED8-BFBD-773440C975B8}"/>
          </ac:spMkLst>
        </pc:spChg>
        <pc:spChg chg="add mod ord">
          <ac:chgData name="Kailee Boedeker" userId="b77dd867-4351-4e21-a3f6-fcf19f53a39f" providerId="ADAL" clId="{8AFF9C55-D5AC-44FC-978D-AD93054F062B}" dt="2021-03-03T16:25:57.996" v="71" actId="14100"/>
          <ac:spMkLst>
            <pc:docMk/>
            <pc:sldMk cId="2549582510" sldId="262"/>
            <ac:spMk id="7" creationId="{1F909E94-E49F-461E-BF7D-C54821D58989}"/>
          </ac:spMkLst>
        </pc:spChg>
        <pc:spChg chg="add mod ord">
          <ac:chgData name="Kailee Boedeker" userId="b77dd867-4351-4e21-a3f6-fcf19f53a39f" providerId="ADAL" clId="{8AFF9C55-D5AC-44FC-978D-AD93054F062B}" dt="2021-03-03T16:26:02.852" v="72" actId="14100"/>
          <ac:spMkLst>
            <pc:docMk/>
            <pc:sldMk cId="2549582510" sldId="262"/>
            <ac:spMk id="8" creationId="{131E3D33-DF1D-4F7A-98ED-3552619B5698}"/>
          </ac:spMkLst>
        </pc:spChg>
        <pc:picChg chg="del">
          <ac:chgData name="Kailee Boedeker" userId="b77dd867-4351-4e21-a3f6-fcf19f53a39f" providerId="ADAL" clId="{8AFF9C55-D5AC-44FC-978D-AD93054F062B}" dt="2021-03-03T16:24:02.326" v="51" actId="478"/>
          <ac:picMkLst>
            <pc:docMk/>
            <pc:sldMk cId="2549582510" sldId="262"/>
            <ac:picMk id="12" creationId="{FCFABEAD-A378-DB4E-B625-EA44D2B71054}"/>
          </ac:picMkLst>
        </pc:picChg>
        <pc:picChg chg="del">
          <ac:chgData name="Kailee Boedeker" userId="b77dd867-4351-4e21-a3f6-fcf19f53a39f" providerId="ADAL" clId="{8AFF9C55-D5AC-44FC-978D-AD93054F062B}" dt="2021-03-03T16:24:00.640" v="50" actId="478"/>
          <ac:picMkLst>
            <pc:docMk/>
            <pc:sldMk cId="2549582510" sldId="262"/>
            <ac:picMk id="13" creationId="{1E7BA7FF-EE39-844C-A7F9-4B8B83A36F4B}"/>
          </ac:picMkLst>
        </pc:picChg>
      </pc:sldChg>
      <pc:sldChg chg="modSp mod">
        <pc:chgData name="Kailee Boedeker" userId="b77dd867-4351-4e21-a3f6-fcf19f53a39f" providerId="ADAL" clId="{8AFF9C55-D5AC-44FC-978D-AD93054F062B}" dt="2021-03-03T16:12:18.730" v="47" actId="20577"/>
        <pc:sldMkLst>
          <pc:docMk/>
          <pc:sldMk cId="3672746078" sldId="264"/>
        </pc:sldMkLst>
        <pc:spChg chg="mod">
          <ac:chgData name="Kailee Boedeker" userId="b77dd867-4351-4e21-a3f6-fcf19f53a39f" providerId="ADAL" clId="{8AFF9C55-D5AC-44FC-978D-AD93054F062B}" dt="2021-03-03T16:12:18.730" v="47" actId="20577"/>
          <ac:spMkLst>
            <pc:docMk/>
            <pc:sldMk cId="3672746078" sldId="264"/>
            <ac:spMk id="3" creationId="{C7C5A2E2-2418-4A9F-BB60-6BEB0FFA2B24}"/>
          </ac:spMkLst>
        </pc:spChg>
      </pc:sldChg>
      <pc:sldChg chg="modSp mod">
        <pc:chgData name="Kailee Boedeker" userId="b77dd867-4351-4e21-a3f6-fcf19f53a39f" providerId="ADAL" clId="{8AFF9C55-D5AC-44FC-978D-AD93054F062B}" dt="2021-03-01T22:30:56.775" v="0" actId="20577"/>
        <pc:sldMkLst>
          <pc:docMk/>
          <pc:sldMk cId="900194203" sldId="802"/>
        </pc:sldMkLst>
        <pc:spChg chg="mod">
          <ac:chgData name="Kailee Boedeker" userId="b77dd867-4351-4e21-a3f6-fcf19f53a39f" providerId="ADAL" clId="{8AFF9C55-D5AC-44FC-978D-AD93054F062B}" dt="2021-03-01T22:30:56.775" v="0" actId="20577"/>
          <ac:spMkLst>
            <pc:docMk/>
            <pc:sldMk cId="900194203" sldId="802"/>
            <ac:spMk id="3" creationId="{1F69C0FC-4AEF-4E0A-A5D7-362A1F2649A7}"/>
          </ac:spMkLst>
        </pc:spChg>
      </pc:sldChg>
      <pc:sldChg chg="delSp modSp mod">
        <pc:chgData name="Kailee Boedeker" userId="b77dd867-4351-4e21-a3f6-fcf19f53a39f" providerId="ADAL" clId="{8AFF9C55-D5AC-44FC-978D-AD93054F062B}" dt="2021-03-01T22:32:44.978" v="22" actId="122"/>
        <pc:sldMkLst>
          <pc:docMk/>
          <pc:sldMk cId="1259672784" sldId="819"/>
        </pc:sldMkLst>
        <pc:spChg chg="mod">
          <ac:chgData name="Kailee Boedeker" userId="b77dd867-4351-4e21-a3f6-fcf19f53a39f" providerId="ADAL" clId="{8AFF9C55-D5AC-44FC-978D-AD93054F062B}" dt="2021-03-01T22:32:44.978" v="22" actId="122"/>
          <ac:spMkLst>
            <pc:docMk/>
            <pc:sldMk cId="1259672784" sldId="819"/>
            <ac:spMk id="3" creationId="{E2021ACB-3ECB-4B94-AE61-14AB71073B6E}"/>
          </ac:spMkLst>
        </pc:spChg>
        <pc:spChg chg="mod">
          <ac:chgData name="Kailee Boedeker" userId="b77dd867-4351-4e21-a3f6-fcf19f53a39f" providerId="ADAL" clId="{8AFF9C55-D5AC-44FC-978D-AD93054F062B}" dt="2021-03-01T22:31:38.136" v="2" actId="14100"/>
          <ac:spMkLst>
            <pc:docMk/>
            <pc:sldMk cId="1259672784" sldId="819"/>
            <ac:spMk id="4" creationId="{71570BC0-36D4-4A2F-AE5B-659701973760}"/>
          </ac:spMkLst>
        </pc:spChg>
        <pc:spChg chg="mod">
          <ac:chgData name="Kailee Boedeker" userId="b77dd867-4351-4e21-a3f6-fcf19f53a39f" providerId="ADAL" clId="{8AFF9C55-D5AC-44FC-978D-AD93054F062B}" dt="2021-03-01T22:31:40.779" v="3" actId="14100"/>
          <ac:spMkLst>
            <pc:docMk/>
            <pc:sldMk cId="1259672784" sldId="819"/>
            <ac:spMk id="6" creationId="{B7F8D304-61DA-4C8A-B9EA-96D87B703DD1}"/>
          </ac:spMkLst>
        </pc:spChg>
        <pc:spChg chg="del mod">
          <ac:chgData name="Kailee Boedeker" userId="b77dd867-4351-4e21-a3f6-fcf19f53a39f" providerId="ADAL" clId="{8AFF9C55-D5AC-44FC-978D-AD93054F062B}" dt="2021-03-01T22:32:12.893" v="11" actId="478"/>
          <ac:spMkLst>
            <pc:docMk/>
            <pc:sldMk cId="1259672784" sldId="819"/>
            <ac:spMk id="8" creationId="{E2021ACB-3ECB-4B94-AE61-14AB71073B6E}"/>
          </ac:spMkLst>
        </pc:spChg>
      </pc:sldChg>
      <pc:sldChg chg="delSp modSp mod">
        <pc:chgData name="Kailee Boedeker" userId="b77dd867-4351-4e21-a3f6-fcf19f53a39f" providerId="ADAL" clId="{8AFF9C55-D5AC-44FC-978D-AD93054F062B}" dt="2021-03-01T22:33:25.109" v="35" actId="403"/>
        <pc:sldMkLst>
          <pc:docMk/>
          <pc:sldMk cId="329724860" sldId="827"/>
        </pc:sldMkLst>
        <pc:spChg chg="mod">
          <ac:chgData name="Kailee Boedeker" userId="b77dd867-4351-4e21-a3f6-fcf19f53a39f" providerId="ADAL" clId="{8AFF9C55-D5AC-44FC-978D-AD93054F062B}" dt="2021-03-01T22:33:25.109" v="35" actId="403"/>
          <ac:spMkLst>
            <pc:docMk/>
            <pc:sldMk cId="329724860" sldId="827"/>
            <ac:spMk id="9" creationId="{81EB8583-1BCE-2542-B8B9-DF240B921652}"/>
          </ac:spMkLst>
        </pc:spChg>
        <pc:spChg chg="del">
          <ac:chgData name="Kailee Boedeker" userId="b77dd867-4351-4e21-a3f6-fcf19f53a39f" providerId="ADAL" clId="{8AFF9C55-D5AC-44FC-978D-AD93054F062B}" dt="2021-03-01T22:33:04.133" v="27" actId="478"/>
          <ac:spMkLst>
            <pc:docMk/>
            <pc:sldMk cId="329724860" sldId="827"/>
            <ac:spMk id="12" creationId="{889A835F-0C0C-094A-875B-03AA246CDE10}"/>
          </ac:spMkLst>
        </pc:spChg>
      </pc:sldChg>
      <pc:sldChg chg="modSp mod">
        <pc:chgData name="Kailee Boedeker" userId="b77dd867-4351-4e21-a3f6-fcf19f53a39f" providerId="ADAL" clId="{8AFF9C55-D5AC-44FC-978D-AD93054F062B}" dt="2021-03-03T16:12:34.858" v="49" actId="20577"/>
        <pc:sldMkLst>
          <pc:docMk/>
          <pc:sldMk cId="3122195213" sldId="834"/>
        </pc:sldMkLst>
        <pc:spChg chg="mod">
          <ac:chgData name="Kailee Boedeker" userId="b77dd867-4351-4e21-a3f6-fcf19f53a39f" providerId="ADAL" clId="{8AFF9C55-D5AC-44FC-978D-AD93054F062B}" dt="2021-03-03T16:12:34.858" v="49" actId="20577"/>
          <ac:spMkLst>
            <pc:docMk/>
            <pc:sldMk cId="3122195213" sldId="834"/>
            <ac:spMk id="13" creationId="{641C67D4-BD28-2A48-B015-4ED4ECAB93E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EE52B9-3E4F-4C8B-B20A-A6791CC69E7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0D970DDB-C7D5-4CD1-A354-CCAAF894D67E}">
      <dgm:prSet phldrT="[Text]" custT="1"/>
      <dgm:spPr>
        <a:solidFill>
          <a:srgbClr val="E43E31"/>
        </a:solidFill>
        <a:ln>
          <a:noFill/>
        </a:ln>
      </dgm:spPr>
      <dgm:t>
        <a:bodyPr tIns="0" bIns="0"/>
        <a:lstStyle/>
        <a:p>
          <a:r>
            <a:rPr lang="en-US" sz="2400" b="1" i="0" dirty="0">
              <a:latin typeface="Segoe UI" panose="020B0502040204020203" pitchFamily="34" charset="0"/>
              <a:cs typeface="Segoe UI" panose="020B0502040204020203" pitchFamily="34" charset="0"/>
            </a:rPr>
            <a:t>Baseline risk studies</a:t>
          </a:r>
          <a:endParaRPr lang="en-CA" sz="2400" b="1" dirty="0">
            <a:latin typeface="Segoe UI" panose="020B0502040204020203" pitchFamily="34" charset="0"/>
            <a:cs typeface="Segoe UI" panose="020B0502040204020203" pitchFamily="34" charset="0"/>
          </a:endParaRPr>
        </a:p>
      </dgm:t>
    </dgm:pt>
    <dgm:pt modelId="{64EC4EA9-3E88-492B-92BE-B9221BE4DA1C}" type="parTrans" cxnId="{3B288EFC-23FB-491D-8AFB-1E76951458A6}">
      <dgm:prSet/>
      <dgm:spPr/>
      <dgm:t>
        <a:bodyPr/>
        <a:lstStyle/>
        <a:p>
          <a:endParaRPr lang="en-CA">
            <a:solidFill>
              <a:schemeClr val="bg1"/>
            </a:solidFill>
            <a:latin typeface="Segoe UI" panose="020B0502040204020203" pitchFamily="34" charset="0"/>
            <a:cs typeface="Segoe UI" panose="020B0502040204020203" pitchFamily="34" charset="0"/>
          </a:endParaRPr>
        </a:p>
      </dgm:t>
    </dgm:pt>
    <dgm:pt modelId="{A2949F41-F429-4663-877F-D50B02B0CF41}" type="sibTrans" cxnId="{3B288EFC-23FB-491D-8AFB-1E76951458A6}">
      <dgm:prSet/>
      <dgm:spPr/>
      <dgm:t>
        <a:bodyPr/>
        <a:lstStyle/>
        <a:p>
          <a:endParaRPr lang="en-CA">
            <a:solidFill>
              <a:schemeClr val="bg1"/>
            </a:solidFill>
            <a:latin typeface="Segoe UI" panose="020B0502040204020203" pitchFamily="34" charset="0"/>
            <a:cs typeface="Segoe UI" panose="020B0502040204020203" pitchFamily="34" charset="0"/>
          </a:endParaRPr>
        </a:p>
      </dgm:t>
    </dgm:pt>
    <dgm:pt modelId="{BC63FE48-7128-4703-B8E2-A5E3F0C16EFE}">
      <dgm:prSet custT="1"/>
      <dgm:spPr>
        <a:solidFill>
          <a:srgbClr val="E43E31"/>
        </a:solidFill>
        <a:ln>
          <a:noFill/>
        </a:ln>
      </dgm:spPr>
      <dgm:t>
        <a:bodyPr tIns="0" bIns="0"/>
        <a:lstStyle/>
        <a:p>
          <a:r>
            <a:rPr lang="en-US" sz="2400" b="1" i="0" dirty="0">
              <a:latin typeface="Segoe UI" panose="020B0502040204020203" pitchFamily="34" charset="0"/>
              <a:cs typeface="Segoe UI" panose="020B0502040204020203" pitchFamily="34" charset="0"/>
            </a:rPr>
            <a:t>Effect of </a:t>
          </a:r>
          <a:br>
            <a:rPr lang="en-US" sz="2400" b="1" i="0" dirty="0">
              <a:latin typeface="Segoe UI" panose="020B0502040204020203" pitchFamily="34" charset="0"/>
              <a:cs typeface="Segoe UI" panose="020B0502040204020203" pitchFamily="34" charset="0"/>
            </a:rPr>
          </a:br>
          <a:r>
            <a:rPr lang="en-US" sz="2400" b="1" i="0" dirty="0">
              <a:latin typeface="Segoe UI" panose="020B0502040204020203" pitchFamily="34" charset="0"/>
              <a:cs typeface="Segoe UI" panose="020B0502040204020203" pitchFamily="34" charset="0"/>
            </a:rPr>
            <a:t>anticoagulation studies</a:t>
          </a:r>
        </a:p>
      </dgm:t>
    </dgm:pt>
    <dgm:pt modelId="{AB1637C6-D6BE-43E6-8072-0188A1718863}" type="parTrans" cxnId="{DF017AF0-F559-4A95-85B3-47CC00226FDE}">
      <dgm:prSet/>
      <dgm:spPr/>
      <dgm:t>
        <a:bodyPr/>
        <a:lstStyle/>
        <a:p>
          <a:endParaRPr lang="en-CA">
            <a:solidFill>
              <a:schemeClr val="bg1"/>
            </a:solidFill>
            <a:latin typeface="Segoe UI" panose="020B0502040204020203" pitchFamily="34" charset="0"/>
            <a:cs typeface="Segoe UI" panose="020B0502040204020203" pitchFamily="34" charset="0"/>
          </a:endParaRPr>
        </a:p>
      </dgm:t>
    </dgm:pt>
    <dgm:pt modelId="{07B66992-5FAC-4AA3-A747-6E6EF18BD9AA}" type="sibTrans" cxnId="{DF017AF0-F559-4A95-85B3-47CC00226FDE}">
      <dgm:prSet/>
      <dgm:spPr/>
      <dgm:t>
        <a:bodyPr/>
        <a:lstStyle/>
        <a:p>
          <a:endParaRPr lang="en-CA">
            <a:solidFill>
              <a:schemeClr val="bg1"/>
            </a:solidFill>
            <a:latin typeface="Segoe UI" panose="020B0502040204020203" pitchFamily="34" charset="0"/>
            <a:cs typeface="Segoe UI" panose="020B0502040204020203" pitchFamily="34" charset="0"/>
          </a:endParaRPr>
        </a:p>
      </dgm:t>
    </dgm:pt>
    <dgm:pt modelId="{92E4FBF3-CAB6-4A80-9150-381A6D9C5850}">
      <dgm:prSet phldrT="[Text]" custT="1"/>
      <dgm:spPr>
        <a:solidFill>
          <a:schemeClr val="bg1">
            <a:lumMod val="95000"/>
            <a:alpha val="90000"/>
          </a:schemeClr>
        </a:solidFill>
        <a:ln>
          <a:noFill/>
        </a:ln>
      </dgm:spPr>
      <dgm:t>
        <a:bodyPr/>
        <a:lstStyle/>
        <a:p>
          <a:r>
            <a:rPr lang="en-US" sz="1800" b="0" i="0" dirty="0">
              <a:solidFill>
                <a:schemeClr val="tx1">
                  <a:lumMod val="50000"/>
                  <a:lumOff val="50000"/>
                </a:schemeClr>
              </a:solidFill>
              <a:latin typeface="Segoe UI" panose="020B0502040204020203" pitchFamily="34" charset="0"/>
              <a:cs typeface="Segoe UI" panose="020B0502040204020203" pitchFamily="34" charset="0"/>
            </a:rPr>
            <a:t>Lack of definitions and/or descriptions of outcome measurement</a:t>
          </a:r>
          <a:endParaRPr lang="en-CA" sz="1800" dirty="0">
            <a:solidFill>
              <a:schemeClr val="tx1">
                <a:lumMod val="50000"/>
                <a:lumOff val="50000"/>
              </a:schemeClr>
            </a:solidFill>
            <a:latin typeface="Segoe UI" panose="020B0502040204020203" pitchFamily="34" charset="0"/>
            <a:cs typeface="Segoe UI" panose="020B0502040204020203" pitchFamily="34" charset="0"/>
          </a:endParaRPr>
        </a:p>
      </dgm:t>
    </dgm:pt>
    <dgm:pt modelId="{F18CDA07-B9E0-40E1-95D5-EF14E9E466C5}" type="parTrans" cxnId="{57F87B2F-25D7-423D-BF48-4617FD0A07C7}">
      <dgm:prSet/>
      <dgm:spPr/>
      <dgm:t>
        <a:bodyPr/>
        <a:lstStyle/>
        <a:p>
          <a:endParaRPr lang="en-CA">
            <a:solidFill>
              <a:schemeClr val="bg1"/>
            </a:solidFill>
            <a:latin typeface="Segoe UI" panose="020B0502040204020203" pitchFamily="34" charset="0"/>
            <a:cs typeface="Segoe UI" panose="020B0502040204020203" pitchFamily="34" charset="0"/>
          </a:endParaRPr>
        </a:p>
      </dgm:t>
    </dgm:pt>
    <dgm:pt modelId="{2B633EB7-C49B-48B6-ABAD-BA06644A12AC}" type="sibTrans" cxnId="{57F87B2F-25D7-423D-BF48-4617FD0A07C7}">
      <dgm:prSet/>
      <dgm:spPr/>
      <dgm:t>
        <a:bodyPr/>
        <a:lstStyle/>
        <a:p>
          <a:endParaRPr lang="en-CA">
            <a:solidFill>
              <a:schemeClr val="bg1"/>
            </a:solidFill>
            <a:latin typeface="Segoe UI" panose="020B0502040204020203" pitchFamily="34" charset="0"/>
            <a:cs typeface="Segoe UI" panose="020B0502040204020203" pitchFamily="34" charset="0"/>
          </a:endParaRPr>
        </a:p>
      </dgm:t>
    </dgm:pt>
    <dgm:pt modelId="{ABE5AFF9-53AF-4E39-96F3-F264C022E333}">
      <dgm:prSet phldrT="[Text]" custT="1"/>
      <dgm:spPr>
        <a:solidFill>
          <a:schemeClr val="bg1">
            <a:lumMod val="95000"/>
            <a:alpha val="90000"/>
          </a:schemeClr>
        </a:solidFill>
        <a:ln>
          <a:noFill/>
        </a:ln>
      </dgm:spPr>
      <dgm:t>
        <a:bodyPr/>
        <a:lstStyle/>
        <a:p>
          <a:r>
            <a:rPr lang="en-US" sz="1800" b="0" i="0" dirty="0">
              <a:solidFill>
                <a:schemeClr val="tx1">
                  <a:lumMod val="50000"/>
                  <a:lumOff val="50000"/>
                </a:schemeClr>
              </a:solidFill>
              <a:latin typeface="Segoe UI" panose="020B0502040204020203" pitchFamily="34" charset="0"/>
              <a:cs typeface="Segoe UI" panose="020B0502040204020203" pitchFamily="34" charset="0"/>
            </a:rPr>
            <a:t>Incomplete/missing follow-up</a:t>
          </a:r>
          <a:endParaRPr lang="en-CA" sz="1800" dirty="0">
            <a:solidFill>
              <a:schemeClr val="tx1">
                <a:lumMod val="50000"/>
                <a:lumOff val="50000"/>
              </a:schemeClr>
            </a:solidFill>
            <a:latin typeface="Segoe UI" panose="020B0502040204020203" pitchFamily="34" charset="0"/>
            <a:cs typeface="Segoe UI" panose="020B0502040204020203" pitchFamily="34" charset="0"/>
          </a:endParaRPr>
        </a:p>
      </dgm:t>
    </dgm:pt>
    <dgm:pt modelId="{455DAF0D-CA84-4FF8-AD08-4D1287E21B86}" type="parTrans" cxnId="{02121B86-A5EF-458C-B6F3-0F4B1FC4E009}">
      <dgm:prSet/>
      <dgm:spPr/>
      <dgm:t>
        <a:bodyPr/>
        <a:lstStyle/>
        <a:p>
          <a:endParaRPr lang="en-CA">
            <a:solidFill>
              <a:schemeClr val="bg1"/>
            </a:solidFill>
            <a:latin typeface="Segoe UI" panose="020B0502040204020203" pitchFamily="34" charset="0"/>
            <a:cs typeface="Segoe UI" panose="020B0502040204020203" pitchFamily="34" charset="0"/>
          </a:endParaRPr>
        </a:p>
      </dgm:t>
    </dgm:pt>
    <dgm:pt modelId="{2FEC9DEA-9956-41F9-A75B-95A40A6F61A4}" type="sibTrans" cxnId="{02121B86-A5EF-458C-B6F3-0F4B1FC4E009}">
      <dgm:prSet/>
      <dgm:spPr/>
      <dgm:t>
        <a:bodyPr/>
        <a:lstStyle/>
        <a:p>
          <a:endParaRPr lang="en-CA">
            <a:solidFill>
              <a:schemeClr val="bg1"/>
            </a:solidFill>
            <a:latin typeface="Segoe UI" panose="020B0502040204020203" pitchFamily="34" charset="0"/>
            <a:cs typeface="Segoe UI" panose="020B0502040204020203" pitchFamily="34" charset="0"/>
          </a:endParaRPr>
        </a:p>
      </dgm:t>
    </dgm:pt>
    <dgm:pt modelId="{B7BE5A9B-9AEF-4380-92E3-4D26DEF41938}">
      <dgm:prSet phldrT="[Text]" custT="1"/>
      <dgm:spPr>
        <a:solidFill>
          <a:schemeClr val="bg1">
            <a:lumMod val="95000"/>
            <a:alpha val="90000"/>
          </a:schemeClr>
        </a:solidFill>
        <a:ln>
          <a:noFill/>
        </a:ln>
      </dgm:spPr>
      <dgm:t>
        <a:bodyPr/>
        <a:lstStyle/>
        <a:p>
          <a:r>
            <a:rPr lang="en-US" sz="1800" b="0" i="0" dirty="0">
              <a:solidFill>
                <a:schemeClr val="tx1">
                  <a:lumMod val="50000"/>
                  <a:lumOff val="50000"/>
                </a:schemeClr>
              </a:solidFill>
              <a:latin typeface="Segoe UI" panose="020B0502040204020203" pitchFamily="34" charset="0"/>
              <a:cs typeface="Segoe UI" panose="020B0502040204020203" pitchFamily="34" charset="0"/>
            </a:rPr>
            <a:t>Incidence rates not reported (i.e. events per unit of follow-up)</a:t>
          </a:r>
          <a:endParaRPr lang="en-CA" sz="1800" dirty="0">
            <a:solidFill>
              <a:schemeClr val="tx1">
                <a:lumMod val="50000"/>
                <a:lumOff val="50000"/>
              </a:schemeClr>
            </a:solidFill>
            <a:latin typeface="Segoe UI" panose="020B0502040204020203" pitchFamily="34" charset="0"/>
            <a:cs typeface="Segoe UI" panose="020B0502040204020203" pitchFamily="34" charset="0"/>
          </a:endParaRPr>
        </a:p>
      </dgm:t>
    </dgm:pt>
    <dgm:pt modelId="{1249BAD6-6E06-4C83-98A4-1100F17E658A}" type="parTrans" cxnId="{B1F838BA-27DB-4514-B7BB-FB49A546AB81}">
      <dgm:prSet/>
      <dgm:spPr/>
      <dgm:t>
        <a:bodyPr/>
        <a:lstStyle/>
        <a:p>
          <a:endParaRPr lang="en-CA">
            <a:solidFill>
              <a:schemeClr val="bg1"/>
            </a:solidFill>
            <a:latin typeface="Segoe UI" panose="020B0502040204020203" pitchFamily="34" charset="0"/>
            <a:cs typeface="Segoe UI" panose="020B0502040204020203" pitchFamily="34" charset="0"/>
          </a:endParaRPr>
        </a:p>
      </dgm:t>
    </dgm:pt>
    <dgm:pt modelId="{B16084DD-E42F-4C2B-B393-5B17B74EEA9A}" type="sibTrans" cxnId="{B1F838BA-27DB-4514-B7BB-FB49A546AB81}">
      <dgm:prSet/>
      <dgm:spPr/>
      <dgm:t>
        <a:bodyPr/>
        <a:lstStyle/>
        <a:p>
          <a:endParaRPr lang="en-CA">
            <a:solidFill>
              <a:schemeClr val="bg1"/>
            </a:solidFill>
            <a:latin typeface="Segoe UI" panose="020B0502040204020203" pitchFamily="34" charset="0"/>
            <a:cs typeface="Segoe UI" panose="020B0502040204020203" pitchFamily="34" charset="0"/>
          </a:endParaRPr>
        </a:p>
      </dgm:t>
    </dgm:pt>
    <dgm:pt modelId="{01989CC6-EE04-4AE8-9FC2-4F144ECC58A0}">
      <dgm:prSet custT="1"/>
      <dgm:spPr>
        <a:solidFill>
          <a:schemeClr val="bg1">
            <a:lumMod val="95000"/>
            <a:alpha val="90000"/>
          </a:schemeClr>
        </a:solidFill>
        <a:ln>
          <a:noFill/>
        </a:ln>
      </dgm:spPr>
      <dgm:t>
        <a:bodyPr/>
        <a:lstStyle/>
        <a:p>
          <a:r>
            <a:rPr lang="en-US" sz="1800" b="0" i="0" dirty="0">
              <a:solidFill>
                <a:schemeClr val="tx1">
                  <a:lumMod val="50000"/>
                  <a:lumOff val="50000"/>
                </a:schemeClr>
              </a:solidFill>
              <a:latin typeface="Segoe UI" panose="020B0502040204020203" pitchFamily="34" charset="0"/>
              <a:cs typeface="Segoe UI" panose="020B0502040204020203" pitchFamily="34" charset="0"/>
            </a:rPr>
            <a:t>Confounding with use of higher intensities in selected patients</a:t>
          </a:r>
        </a:p>
      </dgm:t>
    </dgm:pt>
    <dgm:pt modelId="{67944430-79C9-4997-9C27-D2F454F8CAD3}" type="parTrans" cxnId="{D3F1A0BC-0010-4820-A801-637B78D41F01}">
      <dgm:prSet/>
      <dgm:spPr/>
      <dgm:t>
        <a:bodyPr/>
        <a:lstStyle/>
        <a:p>
          <a:endParaRPr lang="en-CA">
            <a:solidFill>
              <a:schemeClr val="bg1"/>
            </a:solidFill>
            <a:latin typeface="Segoe UI" panose="020B0502040204020203" pitchFamily="34" charset="0"/>
            <a:cs typeface="Segoe UI" panose="020B0502040204020203" pitchFamily="34" charset="0"/>
          </a:endParaRPr>
        </a:p>
      </dgm:t>
    </dgm:pt>
    <dgm:pt modelId="{A7646F2B-5C1C-4D56-B0D1-8038680585F0}" type="sibTrans" cxnId="{D3F1A0BC-0010-4820-A801-637B78D41F01}">
      <dgm:prSet/>
      <dgm:spPr/>
      <dgm:t>
        <a:bodyPr/>
        <a:lstStyle/>
        <a:p>
          <a:endParaRPr lang="en-CA">
            <a:solidFill>
              <a:schemeClr val="bg1"/>
            </a:solidFill>
            <a:latin typeface="Segoe UI" panose="020B0502040204020203" pitchFamily="34" charset="0"/>
            <a:cs typeface="Segoe UI" panose="020B0502040204020203" pitchFamily="34" charset="0"/>
          </a:endParaRPr>
        </a:p>
      </dgm:t>
    </dgm:pt>
    <dgm:pt modelId="{E5F0DBF4-EEA1-4D91-88F3-CDF727584DA4}">
      <dgm:prSet custT="1"/>
      <dgm:spPr>
        <a:solidFill>
          <a:schemeClr val="bg1">
            <a:lumMod val="95000"/>
            <a:alpha val="90000"/>
          </a:schemeClr>
        </a:solidFill>
        <a:ln>
          <a:noFill/>
        </a:ln>
      </dgm:spPr>
      <dgm:t>
        <a:bodyPr/>
        <a:lstStyle/>
        <a:p>
          <a:r>
            <a:rPr lang="en-US" sz="1800" b="0" i="0" dirty="0">
              <a:solidFill>
                <a:schemeClr val="tx1">
                  <a:lumMod val="50000"/>
                  <a:lumOff val="50000"/>
                </a:schemeClr>
              </a:solidFill>
              <a:latin typeface="Segoe UI" panose="020B0502040204020203" pitchFamily="34" charset="0"/>
              <a:cs typeface="Segoe UI" panose="020B0502040204020203" pitchFamily="34" charset="0"/>
            </a:rPr>
            <a:t>Lack of details regarding reported anticoagulant intensities</a:t>
          </a:r>
        </a:p>
      </dgm:t>
    </dgm:pt>
    <dgm:pt modelId="{1E1EA219-6D42-4EB9-9BFB-2B5C1030619A}" type="parTrans" cxnId="{736D2957-65E9-4414-A517-515C7EED5079}">
      <dgm:prSet/>
      <dgm:spPr/>
      <dgm:t>
        <a:bodyPr/>
        <a:lstStyle/>
        <a:p>
          <a:endParaRPr lang="en-CA">
            <a:solidFill>
              <a:schemeClr val="bg1"/>
            </a:solidFill>
            <a:latin typeface="Segoe UI" panose="020B0502040204020203" pitchFamily="34" charset="0"/>
            <a:cs typeface="Segoe UI" panose="020B0502040204020203" pitchFamily="34" charset="0"/>
          </a:endParaRPr>
        </a:p>
      </dgm:t>
    </dgm:pt>
    <dgm:pt modelId="{99D6B64E-B5FF-4832-8673-AC10C76822E9}" type="sibTrans" cxnId="{736D2957-65E9-4414-A517-515C7EED5079}">
      <dgm:prSet/>
      <dgm:spPr/>
      <dgm:t>
        <a:bodyPr/>
        <a:lstStyle/>
        <a:p>
          <a:endParaRPr lang="en-CA">
            <a:solidFill>
              <a:schemeClr val="bg1"/>
            </a:solidFill>
            <a:latin typeface="Segoe UI" panose="020B0502040204020203" pitchFamily="34" charset="0"/>
            <a:cs typeface="Segoe UI" panose="020B0502040204020203" pitchFamily="34" charset="0"/>
          </a:endParaRPr>
        </a:p>
      </dgm:t>
    </dgm:pt>
    <dgm:pt modelId="{CA4DC69B-134A-44AC-9DBD-46E326A15F41}" type="pres">
      <dgm:prSet presAssocID="{BDEE52B9-3E4F-4C8B-B20A-A6791CC69E77}" presName="Name0" presStyleCnt="0">
        <dgm:presLayoutVars>
          <dgm:dir/>
          <dgm:animLvl val="lvl"/>
          <dgm:resizeHandles val="exact"/>
        </dgm:presLayoutVars>
      </dgm:prSet>
      <dgm:spPr/>
    </dgm:pt>
    <dgm:pt modelId="{A12A34CD-8B79-4AFC-963E-4A69096CCA32}" type="pres">
      <dgm:prSet presAssocID="{0D970DDB-C7D5-4CD1-A354-CCAAF894D67E}" presName="composite" presStyleCnt="0"/>
      <dgm:spPr/>
    </dgm:pt>
    <dgm:pt modelId="{C0BB08B1-C544-49F5-8216-31C8381AD7A4}" type="pres">
      <dgm:prSet presAssocID="{0D970DDB-C7D5-4CD1-A354-CCAAF894D67E}" presName="parTx" presStyleLbl="alignNode1" presStyleIdx="0" presStyleCnt="2">
        <dgm:presLayoutVars>
          <dgm:chMax val="0"/>
          <dgm:chPref val="0"/>
          <dgm:bulletEnabled val="1"/>
        </dgm:presLayoutVars>
      </dgm:prSet>
      <dgm:spPr/>
    </dgm:pt>
    <dgm:pt modelId="{9A1D3AE4-EF29-4517-9A86-D975BDA3C85F}" type="pres">
      <dgm:prSet presAssocID="{0D970DDB-C7D5-4CD1-A354-CCAAF894D67E}" presName="desTx" presStyleLbl="alignAccFollowNode1" presStyleIdx="0" presStyleCnt="2">
        <dgm:presLayoutVars>
          <dgm:bulletEnabled val="1"/>
        </dgm:presLayoutVars>
      </dgm:prSet>
      <dgm:spPr/>
    </dgm:pt>
    <dgm:pt modelId="{4C29AE45-CD26-44F9-9BF4-CCB1FF257CE0}" type="pres">
      <dgm:prSet presAssocID="{A2949F41-F429-4663-877F-D50B02B0CF41}" presName="space" presStyleCnt="0"/>
      <dgm:spPr/>
    </dgm:pt>
    <dgm:pt modelId="{654C1534-2929-4117-B5B4-006C3CE7C870}" type="pres">
      <dgm:prSet presAssocID="{BC63FE48-7128-4703-B8E2-A5E3F0C16EFE}" presName="composite" presStyleCnt="0"/>
      <dgm:spPr/>
    </dgm:pt>
    <dgm:pt modelId="{7EB60AA8-3BCC-4174-8F78-3726CE130D10}" type="pres">
      <dgm:prSet presAssocID="{BC63FE48-7128-4703-B8E2-A5E3F0C16EFE}" presName="parTx" presStyleLbl="alignNode1" presStyleIdx="1" presStyleCnt="2">
        <dgm:presLayoutVars>
          <dgm:chMax val="0"/>
          <dgm:chPref val="0"/>
          <dgm:bulletEnabled val="1"/>
        </dgm:presLayoutVars>
      </dgm:prSet>
      <dgm:spPr/>
    </dgm:pt>
    <dgm:pt modelId="{3895454B-E8BC-4F33-B34A-7B346BC97ED9}" type="pres">
      <dgm:prSet presAssocID="{BC63FE48-7128-4703-B8E2-A5E3F0C16EFE}" presName="desTx" presStyleLbl="alignAccFollowNode1" presStyleIdx="1" presStyleCnt="2">
        <dgm:presLayoutVars>
          <dgm:bulletEnabled val="1"/>
        </dgm:presLayoutVars>
      </dgm:prSet>
      <dgm:spPr/>
    </dgm:pt>
  </dgm:ptLst>
  <dgm:cxnLst>
    <dgm:cxn modelId="{F76CB909-9B58-4E1E-8411-8CA4B90356FF}" type="presOf" srcId="{01989CC6-EE04-4AE8-9FC2-4F144ECC58A0}" destId="{3895454B-E8BC-4F33-B34A-7B346BC97ED9}" srcOrd="0" destOrd="0" presId="urn:microsoft.com/office/officeart/2005/8/layout/hList1"/>
    <dgm:cxn modelId="{57F87B2F-25D7-423D-BF48-4617FD0A07C7}" srcId="{0D970DDB-C7D5-4CD1-A354-CCAAF894D67E}" destId="{92E4FBF3-CAB6-4A80-9150-381A6D9C5850}" srcOrd="0" destOrd="0" parTransId="{F18CDA07-B9E0-40E1-95D5-EF14E9E466C5}" sibTransId="{2B633EB7-C49B-48B6-ABAD-BA06644A12AC}"/>
    <dgm:cxn modelId="{F9A24F65-61F2-4B8D-88ED-11C3F29646A4}" type="presOf" srcId="{B7BE5A9B-9AEF-4380-92E3-4D26DEF41938}" destId="{9A1D3AE4-EF29-4517-9A86-D975BDA3C85F}" srcOrd="0" destOrd="2" presId="urn:microsoft.com/office/officeart/2005/8/layout/hList1"/>
    <dgm:cxn modelId="{958A0047-EA85-4978-8E24-90DD7A7ED89D}" type="presOf" srcId="{E5F0DBF4-EEA1-4D91-88F3-CDF727584DA4}" destId="{3895454B-E8BC-4F33-B34A-7B346BC97ED9}" srcOrd="0" destOrd="1" presId="urn:microsoft.com/office/officeart/2005/8/layout/hList1"/>
    <dgm:cxn modelId="{DE81F474-CE37-4028-A44E-48B982E4F21E}" type="presOf" srcId="{92E4FBF3-CAB6-4A80-9150-381A6D9C5850}" destId="{9A1D3AE4-EF29-4517-9A86-D975BDA3C85F}" srcOrd="0" destOrd="0" presId="urn:microsoft.com/office/officeart/2005/8/layout/hList1"/>
    <dgm:cxn modelId="{736D2957-65E9-4414-A517-515C7EED5079}" srcId="{BC63FE48-7128-4703-B8E2-A5E3F0C16EFE}" destId="{E5F0DBF4-EEA1-4D91-88F3-CDF727584DA4}" srcOrd="1" destOrd="0" parTransId="{1E1EA219-6D42-4EB9-9BFB-2B5C1030619A}" sibTransId="{99D6B64E-B5FF-4832-8673-AC10C76822E9}"/>
    <dgm:cxn modelId="{02121B86-A5EF-458C-B6F3-0F4B1FC4E009}" srcId="{0D970DDB-C7D5-4CD1-A354-CCAAF894D67E}" destId="{ABE5AFF9-53AF-4E39-96F3-F264C022E333}" srcOrd="1" destOrd="0" parTransId="{455DAF0D-CA84-4FF8-AD08-4D1287E21B86}" sibTransId="{2FEC9DEA-9956-41F9-A75B-95A40A6F61A4}"/>
    <dgm:cxn modelId="{C714D2A4-7F48-41D3-96E3-5879FA697D85}" type="presOf" srcId="{ABE5AFF9-53AF-4E39-96F3-F264C022E333}" destId="{9A1D3AE4-EF29-4517-9A86-D975BDA3C85F}" srcOrd="0" destOrd="1" presId="urn:microsoft.com/office/officeart/2005/8/layout/hList1"/>
    <dgm:cxn modelId="{3A065CB4-CACB-46FB-97A8-4E28E8021978}" type="presOf" srcId="{BDEE52B9-3E4F-4C8B-B20A-A6791CC69E77}" destId="{CA4DC69B-134A-44AC-9DBD-46E326A15F41}" srcOrd="0" destOrd="0" presId="urn:microsoft.com/office/officeart/2005/8/layout/hList1"/>
    <dgm:cxn modelId="{34BCDDB6-2B2C-4CC1-96C1-7F7E4656F367}" type="presOf" srcId="{0D970DDB-C7D5-4CD1-A354-CCAAF894D67E}" destId="{C0BB08B1-C544-49F5-8216-31C8381AD7A4}" srcOrd="0" destOrd="0" presId="urn:microsoft.com/office/officeart/2005/8/layout/hList1"/>
    <dgm:cxn modelId="{B1F838BA-27DB-4514-B7BB-FB49A546AB81}" srcId="{0D970DDB-C7D5-4CD1-A354-CCAAF894D67E}" destId="{B7BE5A9B-9AEF-4380-92E3-4D26DEF41938}" srcOrd="2" destOrd="0" parTransId="{1249BAD6-6E06-4C83-98A4-1100F17E658A}" sibTransId="{B16084DD-E42F-4C2B-B393-5B17B74EEA9A}"/>
    <dgm:cxn modelId="{D3F1A0BC-0010-4820-A801-637B78D41F01}" srcId="{BC63FE48-7128-4703-B8E2-A5E3F0C16EFE}" destId="{01989CC6-EE04-4AE8-9FC2-4F144ECC58A0}" srcOrd="0" destOrd="0" parTransId="{67944430-79C9-4997-9C27-D2F454F8CAD3}" sibTransId="{A7646F2B-5C1C-4D56-B0D1-8038680585F0}"/>
    <dgm:cxn modelId="{DCBA2ED6-AA31-4DEE-A2BA-C48314332079}" type="presOf" srcId="{BC63FE48-7128-4703-B8E2-A5E3F0C16EFE}" destId="{7EB60AA8-3BCC-4174-8F78-3726CE130D10}" srcOrd="0" destOrd="0" presId="urn:microsoft.com/office/officeart/2005/8/layout/hList1"/>
    <dgm:cxn modelId="{DF017AF0-F559-4A95-85B3-47CC00226FDE}" srcId="{BDEE52B9-3E4F-4C8B-B20A-A6791CC69E77}" destId="{BC63FE48-7128-4703-B8E2-A5E3F0C16EFE}" srcOrd="1" destOrd="0" parTransId="{AB1637C6-D6BE-43E6-8072-0188A1718863}" sibTransId="{07B66992-5FAC-4AA3-A747-6E6EF18BD9AA}"/>
    <dgm:cxn modelId="{3B288EFC-23FB-491D-8AFB-1E76951458A6}" srcId="{BDEE52B9-3E4F-4C8B-B20A-A6791CC69E77}" destId="{0D970DDB-C7D5-4CD1-A354-CCAAF894D67E}" srcOrd="0" destOrd="0" parTransId="{64EC4EA9-3E88-492B-92BE-B9221BE4DA1C}" sibTransId="{A2949F41-F429-4663-877F-D50B02B0CF41}"/>
    <dgm:cxn modelId="{2F3A1402-20FE-4FF2-A9CE-10FE1A129C74}" type="presParOf" srcId="{CA4DC69B-134A-44AC-9DBD-46E326A15F41}" destId="{A12A34CD-8B79-4AFC-963E-4A69096CCA32}" srcOrd="0" destOrd="0" presId="urn:microsoft.com/office/officeart/2005/8/layout/hList1"/>
    <dgm:cxn modelId="{3383A086-A4A9-485E-A6ED-CACAD7EB8287}" type="presParOf" srcId="{A12A34CD-8B79-4AFC-963E-4A69096CCA32}" destId="{C0BB08B1-C544-49F5-8216-31C8381AD7A4}" srcOrd="0" destOrd="0" presId="urn:microsoft.com/office/officeart/2005/8/layout/hList1"/>
    <dgm:cxn modelId="{221D9F74-399C-4F49-8ADF-D19FACD7CA0A}" type="presParOf" srcId="{A12A34CD-8B79-4AFC-963E-4A69096CCA32}" destId="{9A1D3AE4-EF29-4517-9A86-D975BDA3C85F}" srcOrd="1" destOrd="0" presId="urn:microsoft.com/office/officeart/2005/8/layout/hList1"/>
    <dgm:cxn modelId="{B0059B04-17B2-4C2C-B226-A6D213C1FF04}" type="presParOf" srcId="{CA4DC69B-134A-44AC-9DBD-46E326A15F41}" destId="{4C29AE45-CD26-44F9-9BF4-CCB1FF257CE0}" srcOrd="1" destOrd="0" presId="urn:microsoft.com/office/officeart/2005/8/layout/hList1"/>
    <dgm:cxn modelId="{BC337428-6765-473C-B8AB-384C90D24076}" type="presParOf" srcId="{CA4DC69B-134A-44AC-9DBD-46E326A15F41}" destId="{654C1534-2929-4117-B5B4-006C3CE7C870}" srcOrd="2" destOrd="0" presId="urn:microsoft.com/office/officeart/2005/8/layout/hList1"/>
    <dgm:cxn modelId="{EF3C73D9-F21D-4892-9F91-789592D8B68C}" type="presParOf" srcId="{654C1534-2929-4117-B5B4-006C3CE7C870}" destId="{7EB60AA8-3BCC-4174-8F78-3726CE130D10}" srcOrd="0" destOrd="0" presId="urn:microsoft.com/office/officeart/2005/8/layout/hList1"/>
    <dgm:cxn modelId="{8497D70C-1186-43A8-9222-35663E184DB3}" type="presParOf" srcId="{654C1534-2929-4117-B5B4-006C3CE7C870}" destId="{3895454B-E8BC-4F33-B34A-7B346BC97ED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B08B1-C544-49F5-8216-31C8381AD7A4}">
      <dsp:nvSpPr>
        <dsp:cNvPr id="0" name=""/>
        <dsp:cNvSpPr/>
      </dsp:nvSpPr>
      <dsp:spPr>
        <a:xfrm>
          <a:off x="39" y="1215"/>
          <a:ext cx="3734475" cy="1065600"/>
        </a:xfrm>
        <a:prstGeom prst="rect">
          <a:avLst/>
        </a:prstGeom>
        <a:solidFill>
          <a:srgbClr val="E43E3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0" rIns="170688" bIns="0" numCol="1" spcCol="1270" anchor="ctr" anchorCtr="0">
          <a:noAutofit/>
        </a:bodyPr>
        <a:lstStyle/>
        <a:p>
          <a:pPr marL="0" lvl="0" indent="0" algn="ctr" defTabSz="1066800">
            <a:lnSpc>
              <a:spcPct val="90000"/>
            </a:lnSpc>
            <a:spcBef>
              <a:spcPct val="0"/>
            </a:spcBef>
            <a:spcAft>
              <a:spcPct val="35000"/>
            </a:spcAft>
            <a:buNone/>
          </a:pPr>
          <a:r>
            <a:rPr lang="en-US" sz="2400" b="1" i="0" kern="1200" dirty="0">
              <a:latin typeface="Segoe UI" panose="020B0502040204020203" pitchFamily="34" charset="0"/>
              <a:cs typeface="Segoe UI" panose="020B0502040204020203" pitchFamily="34" charset="0"/>
            </a:rPr>
            <a:t>Baseline risk studies</a:t>
          </a:r>
          <a:endParaRPr lang="en-CA" sz="2400" b="1" kern="1200" dirty="0">
            <a:latin typeface="Segoe UI" panose="020B0502040204020203" pitchFamily="34" charset="0"/>
            <a:cs typeface="Segoe UI" panose="020B0502040204020203" pitchFamily="34" charset="0"/>
          </a:endParaRPr>
        </a:p>
      </dsp:txBody>
      <dsp:txXfrm>
        <a:off x="39" y="1215"/>
        <a:ext cx="3734475" cy="1065600"/>
      </dsp:txXfrm>
    </dsp:sp>
    <dsp:sp modelId="{9A1D3AE4-EF29-4517-9A86-D975BDA3C85F}">
      <dsp:nvSpPr>
        <dsp:cNvPr id="0" name=""/>
        <dsp:cNvSpPr/>
      </dsp:nvSpPr>
      <dsp:spPr>
        <a:xfrm>
          <a:off x="39" y="1066815"/>
          <a:ext cx="3734475" cy="1980517"/>
        </a:xfrm>
        <a:prstGeom prst="rect">
          <a:avLst/>
        </a:prstGeom>
        <a:solidFill>
          <a:schemeClr val="bg1">
            <a:lumMod val="9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solidFill>
                <a:schemeClr val="tx1">
                  <a:lumMod val="50000"/>
                  <a:lumOff val="50000"/>
                </a:schemeClr>
              </a:solidFill>
              <a:latin typeface="Segoe UI" panose="020B0502040204020203" pitchFamily="34" charset="0"/>
              <a:cs typeface="Segoe UI" panose="020B0502040204020203" pitchFamily="34" charset="0"/>
            </a:rPr>
            <a:t>Lack of definitions and/or descriptions of outcome measurement</a:t>
          </a:r>
          <a:endParaRPr lang="en-CA" sz="1800" kern="1200" dirty="0">
            <a:solidFill>
              <a:schemeClr val="tx1">
                <a:lumMod val="50000"/>
                <a:lumOff val="50000"/>
              </a:schemeClr>
            </a:solidFill>
            <a:latin typeface="Segoe UI" panose="020B0502040204020203" pitchFamily="34" charset="0"/>
            <a:cs typeface="Segoe UI" panose="020B0502040204020203" pitchFamily="34" charset="0"/>
          </a:endParaRPr>
        </a:p>
        <a:p>
          <a:pPr marL="171450" lvl="1" indent="-171450" algn="l" defTabSz="800100">
            <a:lnSpc>
              <a:spcPct val="90000"/>
            </a:lnSpc>
            <a:spcBef>
              <a:spcPct val="0"/>
            </a:spcBef>
            <a:spcAft>
              <a:spcPct val="15000"/>
            </a:spcAft>
            <a:buChar char="•"/>
          </a:pPr>
          <a:r>
            <a:rPr lang="en-US" sz="1800" b="0" i="0" kern="1200" dirty="0">
              <a:solidFill>
                <a:schemeClr val="tx1">
                  <a:lumMod val="50000"/>
                  <a:lumOff val="50000"/>
                </a:schemeClr>
              </a:solidFill>
              <a:latin typeface="Segoe UI" panose="020B0502040204020203" pitchFamily="34" charset="0"/>
              <a:cs typeface="Segoe UI" panose="020B0502040204020203" pitchFamily="34" charset="0"/>
            </a:rPr>
            <a:t>Incomplete/missing follow-up</a:t>
          </a:r>
          <a:endParaRPr lang="en-CA" sz="1800" kern="1200" dirty="0">
            <a:solidFill>
              <a:schemeClr val="tx1">
                <a:lumMod val="50000"/>
                <a:lumOff val="50000"/>
              </a:schemeClr>
            </a:solidFill>
            <a:latin typeface="Segoe UI" panose="020B0502040204020203" pitchFamily="34" charset="0"/>
            <a:cs typeface="Segoe UI" panose="020B0502040204020203" pitchFamily="34" charset="0"/>
          </a:endParaRPr>
        </a:p>
        <a:p>
          <a:pPr marL="171450" lvl="1" indent="-171450" algn="l" defTabSz="800100">
            <a:lnSpc>
              <a:spcPct val="90000"/>
            </a:lnSpc>
            <a:spcBef>
              <a:spcPct val="0"/>
            </a:spcBef>
            <a:spcAft>
              <a:spcPct val="15000"/>
            </a:spcAft>
            <a:buChar char="•"/>
          </a:pPr>
          <a:r>
            <a:rPr lang="en-US" sz="1800" b="0" i="0" kern="1200" dirty="0">
              <a:solidFill>
                <a:schemeClr val="tx1">
                  <a:lumMod val="50000"/>
                  <a:lumOff val="50000"/>
                </a:schemeClr>
              </a:solidFill>
              <a:latin typeface="Segoe UI" panose="020B0502040204020203" pitchFamily="34" charset="0"/>
              <a:cs typeface="Segoe UI" panose="020B0502040204020203" pitchFamily="34" charset="0"/>
            </a:rPr>
            <a:t>Incidence rates not reported (i.e. events per unit of follow-up)</a:t>
          </a:r>
          <a:endParaRPr lang="en-CA" sz="1800" kern="1200" dirty="0">
            <a:solidFill>
              <a:schemeClr val="tx1">
                <a:lumMod val="50000"/>
                <a:lumOff val="50000"/>
              </a:schemeClr>
            </a:solidFill>
            <a:latin typeface="Segoe UI" panose="020B0502040204020203" pitchFamily="34" charset="0"/>
            <a:cs typeface="Segoe UI" panose="020B0502040204020203" pitchFamily="34" charset="0"/>
          </a:endParaRPr>
        </a:p>
      </dsp:txBody>
      <dsp:txXfrm>
        <a:off x="39" y="1066815"/>
        <a:ext cx="3734475" cy="1980517"/>
      </dsp:txXfrm>
    </dsp:sp>
    <dsp:sp modelId="{7EB60AA8-3BCC-4174-8F78-3726CE130D10}">
      <dsp:nvSpPr>
        <dsp:cNvPr id="0" name=""/>
        <dsp:cNvSpPr/>
      </dsp:nvSpPr>
      <dsp:spPr>
        <a:xfrm>
          <a:off x="4257341" y="1215"/>
          <a:ext cx="3734475" cy="1065600"/>
        </a:xfrm>
        <a:prstGeom prst="rect">
          <a:avLst/>
        </a:prstGeom>
        <a:solidFill>
          <a:srgbClr val="E43E3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0" rIns="170688" bIns="0" numCol="1" spcCol="1270" anchor="ctr" anchorCtr="0">
          <a:noAutofit/>
        </a:bodyPr>
        <a:lstStyle/>
        <a:p>
          <a:pPr marL="0" lvl="0" indent="0" algn="ctr" defTabSz="1066800">
            <a:lnSpc>
              <a:spcPct val="90000"/>
            </a:lnSpc>
            <a:spcBef>
              <a:spcPct val="0"/>
            </a:spcBef>
            <a:spcAft>
              <a:spcPct val="35000"/>
            </a:spcAft>
            <a:buNone/>
          </a:pPr>
          <a:r>
            <a:rPr lang="en-US" sz="2400" b="1" i="0" kern="1200" dirty="0">
              <a:latin typeface="Segoe UI" panose="020B0502040204020203" pitchFamily="34" charset="0"/>
              <a:cs typeface="Segoe UI" panose="020B0502040204020203" pitchFamily="34" charset="0"/>
            </a:rPr>
            <a:t>Effect of </a:t>
          </a:r>
          <a:br>
            <a:rPr lang="en-US" sz="2400" b="1" i="0" kern="1200" dirty="0">
              <a:latin typeface="Segoe UI" panose="020B0502040204020203" pitchFamily="34" charset="0"/>
              <a:cs typeface="Segoe UI" panose="020B0502040204020203" pitchFamily="34" charset="0"/>
            </a:rPr>
          </a:br>
          <a:r>
            <a:rPr lang="en-US" sz="2400" b="1" i="0" kern="1200" dirty="0">
              <a:latin typeface="Segoe UI" panose="020B0502040204020203" pitchFamily="34" charset="0"/>
              <a:cs typeface="Segoe UI" panose="020B0502040204020203" pitchFamily="34" charset="0"/>
            </a:rPr>
            <a:t>anticoagulation studies</a:t>
          </a:r>
        </a:p>
      </dsp:txBody>
      <dsp:txXfrm>
        <a:off x="4257341" y="1215"/>
        <a:ext cx="3734475" cy="1065600"/>
      </dsp:txXfrm>
    </dsp:sp>
    <dsp:sp modelId="{3895454B-E8BC-4F33-B34A-7B346BC97ED9}">
      <dsp:nvSpPr>
        <dsp:cNvPr id="0" name=""/>
        <dsp:cNvSpPr/>
      </dsp:nvSpPr>
      <dsp:spPr>
        <a:xfrm>
          <a:off x="4257341" y="1066815"/>
          <a:ext cx="3734475" cy="1980517"/>
        </a:xfrm>
        <a:prstGeom prst="rect">
          <a:avLst/>
        </a:prstGeom>
        <a:solidFill>
          <a:schemeClr val="bg1">
            <a:lumMod val="9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solidFill>
                <a:schemeClr val="tx1">
                  <a:lumMod val="50000"/>
                  <a:lumOff val="50000"/>
                </a:schemeClr>
              </a:solidFill>
              <a:latin typeface="Segoe UI" panose="020B0502040204020203" pitchFamily="34" charset="0"/>
              <a:cs typeface="Segoe UI" panose="020B0502040204020203" pitchFamily="34" charset="0"/>
            </a:rPr>
            <a:t>Confounding with use of higher intensities in selected patients</a:t>
          </a:r>
        </a:p>
        <a:p>
          <a:pPr marL="171450" lvl="1" indent="-171450" algn="l" defTabSz="800100">
            <a:lnSpc>
              <a:spcPct val="90000"/>
            </a:lnSpc>
            <a:spcBef>
              <a:spcPct val="0"/>
            </a:spcBef>
            <a:spcAft>
              <a:spcPct val="15000"/>
            </a:spcAft>
            <a:buChar char="•"/>
          </a:pPr>
          <a:r>
            <a:rPr lang="en-US" sz="1800" b="0" i="0" kern="1200" dirty="0">
              <a:solidFill>
                <a:schemeClr val="tx1">
                  <a:lumMod val="50000"/>
                  <a:lumOff val="50000"/>
                </a:schemeClr>
              </a:solidFill>
              <a:latin typeface="Segoe UI" panose="020B0502040204020203" pitchFamily="34" charset="0"/>
              <a:cs typeface="Segoe UI" panose="020B0502040204020203" pitchFamily="34" charset="0"/>
            </a:rPr>
            <a:t>Lack of details regarding reported anticoagulant intensities</a:t>
          </a:r>
        </a:p>
      </dsp:txBody>
      <dsp:txXfrm>
        <a:off x="4257341" y="1066815"/>
        <a:ext cx="3734475" cy="198051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Geneva" pitchFamily="34"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E388DC7-E9F6-284C-9857-FDA7F02FFFDF}" type="datetimeFigureOut">
              <a:rPr lang="en-US"/>
              <a:pPr/>
              <a:t>3/3/2021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Geneva" pitchFamily="34"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BFAA9E6-400A-E640-A318-E520058423C6}" type="slidenum">
              <a:rPr lang="en-US"/>
              <a:pPr/>
              <a:t>‹#›</a:t>
            </a:fld>
            <a:endParaRPr lang="en-US"/>
          </a:p>
        </p:txBody>
      </p:sp>
    </p:spTree>
    <p:extLst>
      <p:ext uri="{BB962C8B-B14F-4D97-AF65-F5344CB8AC3E}">
        <p14:creationId xmlns:p14="http://schemas.microsoft.com/office/powerpoint/2010/main" val="40043009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mn-lt"/>
        <a:ea typeface="Geneva" charset="0"/>
        <a:cs typeface="+mn-cs"/>
      </a:defRPr>
    </a:lvl1pPr>
    <a:lvl2pPr marL="609570" algn="l" rtl="0" eaLnBrk="0" fontAlgn="base" hangingPunct="0">
      <a:spcBef>
        <a:spcPct val="30000"/>
      </a:spcBef>
      <a:spcAft>
        <a:spcPct val="0"/>
      </a:spcAft>
      <a:defRPr sz="1600" kern="1200">
        <a:solidFill>
          <a:schemeClr val="tx1"/>
        </a:solidFill>
        <a:latin typeface="+mn-lt"/>
        <a:ea typeface="Geneva" charset="0"/>
        <a:cs typeface="+mn-cs"/>
      </a:defRPr>
    </a:lvl2pPr>
    <a:lvl3pPr marL="1219140" algn="l" rtl="0" eaLnBrk="0" fontAlgn="base" hangingPunct="0">
      <a:spcBef>
        <a:spcPct val="30000"/>
      </a:spcBef>
      <a:spcAft>
        <a:spcPct val="0"/>
      </a:spcAft>
      <a:defRPr sz="1600" kern="1200">
        <a:solidFill>
          <a:schemeClr val="tx1"/>
        </a:solidFill>
        <a:latin typeface="+mn-lt"/>
        <a:ea typeface="Geneva" charset="0"/>
        <a:cs typeface="+mn-cs"/>
      </a:defRPr>
    </a:lvl3pPr>
    <a:lvl4pPr marL="1828709" algn="l" rtl="0" eaLnBrk="0" fontAlgn="base" hangingPunct="0">
      <a:spcBef>
        <a:spcPct val="30000"/>
      </a:spcBef>
      <a:spcAft>
        <a:spcPct val="0"/>
      </a:spcAft>
      <a:defRPr sz="1600" kern="1200">
        <a:solidFill>
          <a:schemeClr val="tx1"/>
        </a:solidFill>
        <a:latin typeface="+mn-lt"/>
        <a:ea typeface="Geneva" charset="0"/>
        <a:cs typeface="+mn-cs"/>
      </a:defRPr>
    </a:lvl4pPr>
    <a:lvl5pPr marL="2438278" algn="l" rtl="0" eaLnBrk="0" fontAlgn="base" hangingPunct="0">
      <a:spcBef>
        <a:spcPct val="30000"/>
      </a:spcBef>
      <a:spcAft>
        <a:spcPct val="0"/>
      </a:spcAft>
      <a:defRPr sz="1600" kern="1200">
        <a:solidFill>
          <a:schemeClr val="tx1"/>
        </a:solidFill>
        <a:latin typeface="+mn-lt"/>
        <a:ea typeface="Geneva" charset="0"/>
        <a:cs typeface="+mn-cs"/>
      </a:defRPr>
    </a:lvl5pPr>
    <a:lvl6pPr marL="3047848" algn="l" defTabSz="1219140" rtl="0" eaLnBrk="1" latinLnBrk="0" hangingPunct="1">
      <a:defRPr sz="1600" kern="1200">
        <a:solidFill>
          <a:schemeClr val="tx1"/>
        </a:solidFill>
        <a:latin typeface="+mn-lt"/>
        <a:ea typeface="+mn-ea"/>
        <a:cs typeface="+mn-cs"/>
      </a:defRPr>
    </a:lvl6pPr>
    <a:lvl7pPr marL="3657418" algn="l" defTabSz="1219140" rtl="0" eaLnBrk="1" latinLnBrk="0" hangingPunct="1">
      <a:defRPr sz="1600" kern="1200">
        <a:solidFill>
          <a:schemeClr val="tx1"/>
        </a:solidFill>
        <a:latin typeface="+mn-lt"/>
        <a:ea typeface="+mn-ea"/>
        <a:cs typeface="+mn-cs"/>
      </a:defRPr>
    </a:lvl7pPr>
    <a:lvl8pPr marL="4266987" algn="l" defTabSz="1219140" rtl="0" eaLnBrk="1" latinLnBrk="0" hangingPunct="1">
      <a:defRPr sz="1600" kern="1200">
        <a:solidFill>
          <a:schemeClr val="tx1"/>
        </a:solidFill>
        <a:latin typeface="+mn-lt"/>
        <a:ea typeface="+mn-ea"/>
        <a:cs typeface="+mn-cs"/>
      </a:defRPr>
    </a:lvl8pPr>
    <a:lvl9pPr marL="4876557" algn="l" defTabSz="121914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fld id="{47259A66-58A0-4921-9F12-4DF811F1AA61}" type="slidenum">
              <a:rPr lang="en-US" smtClean="0"/>
              <a:pPr/>
              <a:t>1</a:t>
            </a:fld>
            <a:endParaRPr lang="en-US"/>
          </a:p>
        </p:txBody>
      </p:sp>
    </p:spTree>
    <p:extLst>
      <p:ext uri="{BB962C8B-B14F-4D97-AF65-F5344CB8AC3E}">
        <p14:creationId xmlns:p14="http://schemas.microsoft.com/office/powerpoint/2010/main" val="2050989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GRADE approach to rating the quality,</a:t>
            </a:r>
            <a:r>
              <a:rPr lang="en-US" baseline="0" dirty="0"/>
              <a:t> or certainty, of the evidence helped to determine the panel’s confidence in the effect estimates for the anticoagulation intensities. Depending on the study design, the initial level of confidence can be low or high. Five factors can then potentially lead to lowering the certainty, including risk of bias, inconsistency, indirectness, imprecision, and publication bias. There are three other factors that may increase confidence, primarily for evidence from observational studies, including a large effect, dose-response, and plausible residual confounding. Following these ratings, the final level of confidence in the effect was determined.</a:t>
            </a:r>
            <a:endParaRPr lang="en-US" dirty="0"/>
          </a:p>
          <a:p>
            <a:endParaRPr lang="en-US" dirty="0"/>
          </a:p>
        </p:txBody>
      </p:sp>
      <p:sp>
        <p:nvSpPr>
          <p:cNvPr id="4" name="Slide Number Placeholder 3"/>
          <p:cNvSpPr>
            <a:spLocks noGrp="1"/>
          </p:cNvSpPr>
          <p:nvPr>
            <p:ph type="sldNum" sz="quarter" idx="5"/>
          </p:nvPr>
        </p:nvSpPr>
        <p:spPr/>
        <p:txBody>
          <a:bodyPr/>
          <a:lstStyle/>
          <a:p>
            <a:fld id="{CBFAA9E6-400A-E640-A318-E520058423C6}" type="slidenum">
              <a:rPr lang="en-US" smtClean="0"/>
              <a:pPr/>
              <a:t>14</a:t>
            </a:fld>
            <a:endParaRPr lang="en-US"/>
          </a:p>
        </p:txBody>
      </p:sp>
    </p:spTree>
    <p:extLst>
      <p:ext uri="{BB962C8B-B14F-4D97-AF65-F5344CB8AC3E}">
        <p14:creationId xmlns:p14="http://schemas.microsoft.com/office/powerpoint/2010/main" val="3649457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FAA9E6-400A-E640-A318-E520058423C6}" type="slidenum">
              <a:rPr lang="en-US" smtClean="0"/>
              <a:pPr/>
              <a:t>15</a:t>
            </a:fld>
            <a:endParaRPr lang="en-US"/>
          </a:p>
        </p:txBody>
      </p:sp>
    </p:spTree>
    <p:extLst>
      <p:ext uri="{BB962C8B-B14F-4D97-AF65-F5344CB8AC3E}">
        <p14:creationId xmlns:p14="http://schemas.microsoft.com/office/powerpoint/2010/main" val="3649457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FAA9E6-400A-E640-A318-E520058423C6}" type="slidenum">
              <a:rPr lang="en-US" smtClean="0"/>
              <a:pPr/>
              <a:t>16</a:t>
            </a:fld>
            <a:endParaRPr lang="en-US"/>
          </a:p>
        </p:txBody>
      </p:sp>
    </p:spTree>
    <p:extLst>
      <p:ext uri="{BB962C8B-B14F-4D97-AF65-F5344CB8AC3E}">
        <p14:creationId xmlns:p14="http://schemas.microsoft.com/office/powerpoint/2010/main" val="2502044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practice changing evidence is identified</a:t>
            </a:r>
          </a:p>
        </p:txBody>
      </p:sp>
      <p:sp>
        <p:nvSpPr>
          <p:cNvPr id="4" name="Slide Number Placeholder 3"/>
          <p:cNvSpPr>
            <a:spLocks noGrp="1"/>
          </p:cNvSpPr>
          <p:nvPr>
            <p:ph type="sldNum" sz="quarter" idx="5"/>
          </p:nvPr>
        </p:nvSpPr>
        <p:spPr/>
        <p:txBody>
          <a:bodyPr/>
          <a:lstStyle/>
          <a:p>
            <a:fld id="{CBFAA9E6-400A-E640-A318-E520058423C6}" type="slidenum">
              <a:rPr lang="en-US" smtClean="0"/>
              <a:pPr/>
              <a:t>19</a:t>
            </a:fld>
            <a:endParaRPr lang="en-US"/>
          </a:p>
        </p:txBody>
      </p:sp>
    </p:spTree>
    <p:extLst>
      <p:ext uri="{BB962C8B-B14F-4D97-AF65-F5344CB8AC3E}">
        <p14:creationId xmlns:p14="http://schemas.microsoft.com/office/powerpoint/2010/main" val="2742580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nl-NL" dirty="0"/>
              <a:t>Patient T: extensive </a:t>
            </a:r>
            <a:r>
              <a:rPr lang="en-GB" sz="1800" b="0" i="0" u="none" strike="noStrike" baseline="0" dirty="0">
                <a:latin typeface="AdvOT596495f2"/>
              </a:rPr>
              <a:t>bilateral patchy ground-glass opacities and consolidations in predominantly peripheral distribution</a:t>
            </a:r>
            <a:endParaRPr lang="nl-NL" dirty="0"/>
          </a:p>
          <a:p>
            <a:pPr marL="0" indent="0">
              <a:buFontTx/>
              <a:buNone/>
            </a:pPr>
            <a:endParaRPr lang="nl-NL" dirty="0"/>
          </a:p>
          <a:p>
            <a:pPr marL="0" indent="0">
              <a:buFontTx/>
              <a:buNone/>
            </a:pPr>
            <a:r>
              <a:rPr lang="nl-NL" dirty="0"/>
              <a:t>Patient K: </a:t>
            </a:r>
            <a:r>
              <a:rPr lang="en-GB" b="0" i="0" dirty="0">
                <a:solidFill>
                  <a:srgbClr val="000000"/>
                </a:solidFill>
                <a:effectLst/>
                <a:latin typeface="Open Sans"/>
              </a:rPr>
              <a:t>ground-glass opacity with intralobular septal thickening (crazy-paving pattern) in right lower lobe.</a:t>
            </a:r>
            <a:endParaRPr lang="nl-NL" dirty="0"/>
          </a:p>
          <a:p>
            <a:endParaRPr lang="en-US" dirty="0"/>
          </a:p>
        </p:txBody>
      </p:sp>
      <p:sp>
        <p:nvSpPr>
          <p:cNvPr id="4" name="Slide Number Placeholder 3"/>
          <p:cNvSpPr>
            <a:spLocks noGrp="1"/>
          </p:cNvSpPr>
          <p:nvPr>
            <p:ph type="sldNum" sz="quarter" idx="5"/>
          </p:nvPr>
        </p:nvSpPr>
        <p:spPr/>
        <p:txBody>
          <a:bodyPr/>
          <a:lstStyle/>
          <a:p>
            <a:fld id="{CBFAA9E6-400A-E640-A318-E520058423C6}" type="slidenum">
              <a:rPr lang="en-US" smtClean="0"/>
              <a:pPr/>
              <a:t>22</a:t>
            </a:fld>
            <a:endParaRPr lang="en-US"/>
          </a:p>
        </p:txBody>
      </p:sp>
    </p:spTree>
    <p:extLst>
      <p:ext uri="{BB962C8B-B14F-4D97-AF65-F5344CB8AC3E}">
        <p14:creationId xmlns:p14="http://schemas.microsoft.com/office/powerpoint/2010/main" val="1786482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FAA9E6-400A-E640-A318-E520058423C6}" type="slidenum">
              <a:rPr lang="en-US" smtClean="0"/>
              <a:pPr/>
              <a:t>29</a:t>
            </a:fld>
            <a:endParaRPr lang="en-US"/>
          </a:p>
        </p:txBody>
      </p:sp>
    </p:spTree>
    <p:extLst>
      <p:ext uri="{BB962C8B-B14F-4D97-AF65-F5344CB8AC3E}">
        <p14:creationId xmlns:p14="http://schemas.microsoft.com/office/powerpoint/2010/main" val="215212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Observational studies</a:t>
            </a:r>
          </a:p>
          <a:p>
            <a:r>
              <a:rPr lang="en-CA" dirty="0"/>
              <a:t>Mean across studies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51129-22BA-451C-9D50-E4D55AF6291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Geneva"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Geneva" charset="0"/>
              <a:cs typeface="+mn-cs"/>
            </a:endParaRPr>
          </a:p>
        </p:txBody>
      </p:sp>
    </p:spTree>
    <p:extLst>
      <p:ext uri="{BB962C8B-B14F-4D97-AF65-F5344CB8AC3E}">
        <p14:creationId xmlns:p14="http://schemas.microsoft.com/office/powerpoint/2010/main" val="829011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Observational studies</a:t>
            </a:r>
          </a:p>
          <a:p>
            <a:r>
              <a:rPr lang="en-CA" dirty="0"/>
              <a:t>Mean across studies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51129-22BA-451C-9D50-E4D55AF6291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Geneva"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Geneva" charset="0"/>
              <a:cs typeface="+mn-cs"/>
            </a:endParaRPr>
          </a:p>
        </p:txBody>
      </p:sp>
    </p:spTree>
    <p:extLst>
      <p:ext uri="{BB962C8B-B14F-4D97-AF65-F5344CB8AC3E}">
        <p14:creationId xmlns:p14="http://schemas.microsoft.com/office/powerpoint/2010/main" val="2306907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Observational studies</a:t>
            </a:r>
          </a:p>
          <a:p>
            <a:r>
              <a:rPr lang="en-CA" dirty="0"/>
              <a:t>Mean across studies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51129-22BA-451C-9D50-E4D55AF6291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Geneva"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Geneva" charset="0"/>
              <a:cs typeface="+mn-cs"/>
            </a:endParaRPr>
          </a:p>
        </p:txBody>
      </p:sp>
    </p:spTree>
    <p:extLst>
      <p:ext uri="{BB962C8B-B14F-4D97-AF65-F5344CB8AC3E}">
        <p14:creationId xmlns:p14="http://schemas.microsoft.com/office/powerpoint/2010/main" val="1821501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Observational studies</a:t>
            </a:r>
          </a:p>
          <a:p>
            <a:r>
              <a:rPr lang="en-CA" dirty="0"/>
              <a:t>Mean across studies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51129-22BA-451C-9D50-E4D55AF6291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Geneva"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Geneva" charset="0"/>
              <a:cs typeface="+mn-cs"/>
            </a:endParaRPr>
          </a:p>
        </p:txBody>
      </p:sp>
    </p:spTree>
    <p:extLst>
      <p:ext uri="{BB962C8B-B14F-4D97-AF65-F5344CB8AC3E}">
        <p14:creationId xmlns:p14="http://schemas.microsoft.com/office/powerpoint/2010/main" val="1725672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FAA9E6-400A-E640-A318-E520058423C6}" type="slidenum">
              <a:rPr lang="en-US" smtClean="0"/>
              <a:pPr/>
              <a:t>2</a:t>
            </a:fld>
            <a:endParaRPr lang="en-US"/>
          </a:p>
        </p:txBody>
      </p:sp>
    </p:spTree>
    <p:extLst>
      <p:ext uri="{BB962C8B-B14F-4D97-AF65-F5344CB8AC3E}">
        <p14:creationId xmlns:p14="http://schemas.microsoft.com/office/powerpoint/2010/main" val="395428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CA" sz="1800" b="1" dirty="0">
                <a:effectLst/>
                <a:latin typeface="Calibri" panose="020F0502020204030204" pitchFamily="34" charset="0"/>
                <a:ea typeface="Times New Roman" panose="02020603050405020304" pitchFamily="18" charset="0"/>
                <a:cs typeface="Times New Roman" panose="02020603050405020304" pitchFamily="18" charset="0"/>
              </a:rPr>
              <a:t>Overall justification</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800" dirty="0">
                <a:effectLst/>
                <a:latin typeface="Calibri" panose="020F0502020204030204" pitchFamily="34" charset="0"/>
                <a:ea typeface="Times New Roman" panose="02020603050405020304" pitchFamily="18" charset="0"/>
                <a:cs typeface="Times New Roman" panose="02020603050405020304" pitchFamily="18" charset="0"/>
              </a:rPr>
              <a:t>Although the panel judged the certainty of evidence to be very low for both desirable and undesirable effects, the panel considered the plethora of indirect evidence supporting a dose-dependent increase in major bleeding reported with anticoagulation. Hence, the panel agreed that there was less uncertainty regarding the increase in undesirable effects (bleeding) compared with the influence on desirable effects (i.e., reduction in mortality and VTE) reported with intermediate-intensity or therapeutic-intensity anticoagulation. Without compelling evidence for benefit, the usual practice of prophylactic-intensity anticoagulation in critically ill medical patients without COVID-19 was suggested while acknowledging that individualized decision-making is required. This recommendation will be updated based on a living review of evolving evidence.</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51129-22BA-451C-9D50-E4D55AF6291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Geneva"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Geneva" charset="0"/>
              <a:cs typeface="+mn-cs"/>
            </a:endParaRPr>
          </a:p>
        </p:txBody>
      </p:sp>
    </p:spTree>
    <p:extLst>
      <p:ext uri="{BB962C8B-B14F-4D97-AF65-F5344CB8AC3E}">
        <p14:creationId xmlns:p14="http://schemas.microsoft.com/office/powerpoint/2010/main" val="2923982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BFAA9E6-400A-E640-A318-E520058423C6}" type="slidenum">
              <a:rPr lang="en-US" smtClean="0"/>
              <a:pPr/>
              <a:t>45</a:t>
            </a:fld>
            <a:endParaRPr lang="en-US"/>
          </a:p>
        </p:txBody>
      </p:sp>
    </p:spTree>
    <p:extLst>
      <p:ext uri="{BB962C8B-B14F-4D97-AF65-F5344CB8AC3E}">
        <p14:creationId xmlns:p14="http://schemas.microsoft.com/office/powerpoint/2010/main" val="287001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VTE</a:t>
            </a:r>
          </a:p>
          <a:p>
            <a:pPr marL="171450" indent="-171450">
              <a:buFontTx/>
              <a:buChar char="-"/>
            </a:pPr>
            <a:r>
              <a:rPr lang="en-CA" sz="1200" dirty="0">
                <a:effectLst/>
                <a:latin typeface="Segoe UI" panose="020B0502040204020203" pitchFamily="34" charset="0"/>
                <a:cs typeface="Segoe UI" panose="020B0502040204020203" pitchFamily="34" charset="0"/>
              </a:rPr>
              <a:t>Study by </a:t>
            </a:r>
            <a:r>
              <a:rPr lang="en-CA" sz="1200" dirty="0" err="1">
                <a:effectLst/>
                <a:latin typeface="Segoe UI" panose="020B0502040204020203" pitchFamily="34" charset="0"/>
                <a:cs typeface="Segoe UI" panose="020B0502040204020203" pitchFamily="34" charset="0"/>
              </a:rPr>
              <a:t>Middeldorp</a:t>
            </a:r>
            <a:r>
              <a:rPr lang="en-CA" sz="1200" dirty="0">
                <a:effectLst/>
                <a:latin typeface="Segoe UI" panose="020B0502040204020203" pitchFamily="34" charset="0"/>
                <a:cs typeface="Segoe UI" panose="020B0502040204020203" pitchFamily="34" charset="0"/>
              </a:rPr>
              <a:t> et al. 2020 showed 0/19 patients (0%) who continued therapeutic anticoagulation for other indications during admission developed VTE compared with 39/179 of the remaining patients who received Prophylactic or Intermediate intensity anticoagulation (22%)</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51129-22BA-451C-9D50-E4D55AF6291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1038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VTE: </a:t>
            </a:r>
            <a:r>
              <a:rPr lang="en-CA" sz="1200" dirty="0">
                <a:effectLst/>
                <a:latin typeface="Segoe UI" panose="020B0502040204020203" pitchFamily="34" charset="0"/>
                <a:cs typeface="Segoe UI" panose="020B0502040204020203" pitchFamily="34" charset="0"/>
              </a:rPr>
              <a:t>Study by </a:t>
            </a:r>
            <a:r>
              <a:rPr lang="en-CA" sz="1200" dirty="0" err="1">
                <a:effectLst/>
                <a:latin typeface="Segoe UI" panose="020B0502040204020203" pitchFamily="34" charset="0"/>
                <a:cs typeface="Segoe UI" panose="020B0502040204020203" pitchFamily="34" charset="0"/>
              </a:rPr>
              <a:t>Middeldorp</a:t>
            </a:r>
            <a:r>
              <a:rPr lang="en-CA" sz="1200" dirty="0">
                <a:effectLst/>
                <a:latin typeface="Segoe UI" panose="020B0502040204020203" pitchFamily="34" charset="0"/>
                <a:cs typeface="Segoe UI" panose="020B0502040204020203" pitchFamily="34" charset="0"/>
              </a:rPr>
              <a:t> et al. 2020 showed 0/19 patients (0%) who continued therapeutic anticoagulation for other indications during admission developed VTE compared with 39/179 of the remaining patients who received Prophylactic or Intermediate intensity anticoagulation (22%)</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51129-22BA-451C-9D50-E4D55AF6291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Geneva"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Geneva" charset="0"/>
              <a:cs typeface="+mn-cs"/>
            </a:endParaRPr>
          </a:p>
        </p:txBody>
      </p:sp>
    </p:spTree>
    <p:extLst>
      <p:ext uri="{BB962C8B-B14F-4D97-AF65-F5344CB8AC3E}">
        <p14:creationId xmlns:p14="http://schemas.microsoft.com/office/powerpoint/2010/main" val="1171038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VTE: </a:t>
            </a:r>
            <a:r>
              <a:rPr lang="en-CA" sz="1200" dirty="0">
                <a:effectLst/>
                <a:latin typeface="Segoe UI" panose="020B0502040204020203" pitchFamily="34" charset="0"/>
                <a:cs typeface="Segoe UI" panose="020B0502040204020203" pitchFamily="34" charset="0"/>
              </a:rPr>
              <a:t>Study by </a:t>
            </a:r>
            <a:r>
              <a:rPr lang="en-CA" sz="1200" dirty="0" err="1">
                <a:effectLst/>
                <a:latin typeface="Segoe UI" panose="020B0502040204020203" pitchFamily="34" charset="0"/>
                <a:cs typeface="Segoe UI" panose="020B0502040204020203" pitchFamily="34" charset="0"/>
              </a:rPr>
              <a:t>Middeldorp</a:t>
            </a:r>
            <a:r>
              <a:rPr lang="en-CA" sz="1200" dirty="0">
                <a:effectLst/>
                <a:latin typeface="Segoe UI" panose="020B0502040204020203" pitchFamily="34" charset="0"/>
                <a:cs typeface="Segoe UI" panose="020B0502040204020203" pitchFamily="34" charset="0"/>
              </a:rPr>
              <a:t> et al. 2020 showed 0/19 patients (0%) who continued therapeutic anticoagulation for other indications during admission developed VTE compared with 39/179 of the remaining patients who received Prophylactic or Intermediate intensity anticoagulation (22%)</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51129-22BA-451C-9D50-E4D55AF6291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Geneva"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Geneva" charset="0"/>
              <a:cs typeface="+mn-cs"/>
            </a:endParaRPr>
          </a:p>
        </p:txBody>
      </p:sp>
    </p:spTree>
    <p:extLst>
      <p:ext uri="{BB962C8B-B14F-4D97-AF65-F5344CB8AC3E}">
        <p14:creationId xmlns:p14="http://schemas.microsoft.com/office/powerpoint/2010/main" val="1171038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VTE: </a:t>
            </a:r>
            <a:r>
              <a:rPr lang="en-CA" sz="1200" dirty="0">
                <a:effectLst/>
                <a:latin typeface="Segoe UI" panose="020B0502040204020203" pitchFamily="34" charset="0"/>
                <a:cs typeface="Segoe UI" panose="020B0502040204020203" pitchFamily="34" charset="0"/>
              </a:rPr>
              <a:t>Study by </a:t>
            </a:r>
            <a:r>
              <a:rPr lang="en-CA" sz="1200" dirty="0" err="1">
                <a:effectLst/>
                <a:latin typeface="Segoe UI" panose="020B0502040204020203" pitchFamily="34" charset="0"/>
                <a:cs typeface="Segoe UI" panose="020B0502040204020203" pitchFamily="34" charset="0"/>
              </a:rPr>
              <a:t>Middeldorp</a:t>
            </a:r>
            <a:r>
              <a:rPr lang="en-CA" sz="1200" dirty="0">
                <a:effectLst/>
                <a:latin typeface="Segoe UI" panose="020B0502040204020203" pitchFamily="34" charset="0"/>
                <a:cs typeface="Segoe UI" panose="020B0502040204020203" pitchFamily="34" charset="0"/>
              </a:rPr>
              <a:t> et al. 2020 showed 0/19 patients (0%) who continued therapeutic anticoagulation for other indications during admission developed VTE compared with 39/179 of the remaining patients who received Prophylactic or Intermediate intensity anticoagulation (22%)</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51129-22BA-451C-9D50-E4D55AF6291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1038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CA" sz="1800" b="1" dirty="0">
                <a:effectLst/>
                <a:latin typeface="Calibri" panose="020F0502020204030204" pitchFamily="34" charset="0"/>
                <a:ea typeface="Times New Roman" panose="02020603050405020304" pitchFamily="18" charset="0"/>
                <a:cs typeface="Times New Roman" panose="02020603050405020304" pitchFamily="18" charset="0"/>
              </a:rPr>
              <a:t>Overall justification</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800" dirty="0">
                <a:effectLst/>
                <a:latin typeface="Calibri" panose="020F0502020204030204" pitchFamily="34" charset="0"/>
                <a:ea typeface="Times New Roman" panose="02020603050405020304" pitchFamily="18" charset="0"/>
                <a:cs typeface="Times New Roman" panose="02020603050405020304" pitchFamily="18" charset="0"/>
              </a:rPr>
              <a:t>Although the panel judged the certainty of evidence to be very low for both desirable and undesirable effects, the panel considered the plethora of indirect evidence supporting a dose-dependent increase in major bleeding with anticoagulation. Hence, the panel agreed that there was less uncertainty regarding the increase in undesirable effects (bleeding) compared with the influence on desirable effects (i.e., reduction in mortality, VTE) reported with intermediate-intensity or therapeutic-intensity anticoagulation. Without compelling evidence for benefit, the usual practice of prophylactic-intensity anticoagulation in acutely ill medical patients without COVID-19 was suggested while acknowledging that individualized decision-making is required. This recommendation will be updated based on living reviews of evolving evidence.</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51129-22BA-451C-9D50-E4D55AF6291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Geneva"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Geneva" charset="0"/>
              <a:cs typeface="+mn-cs"/>
            </a:endParaRPr>
          </a:p>
        </p:txBody>
      </p:sp>
    </p:spTree>
    <p:extLst>
      <p:ext uri="{BB962C8B-B14F-4D97-AF65-F5344CB8AC3E}">
        <p14:creationId xmlns:p14="http://schemas.microsoft.com/office/powerpoint/2010/main" val="2735431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Segoe UI" panose="020B0502040204020203" pitchFamily="34" charset="0"/>
                <a:cs typeface="Segoe UI" panose="020B0502040204020203" pitchFamily="34" charset="0"/>
              </a:rPr>
              <a:t>Incomplete/missing follow-up: typically due to a large proportion still in hospital at end of study without specifying the duration of follow-up. </a:t>
            </a:r>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51129-22BA-451C-9D50-E4D55AF6291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Geneva"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Geneva" charset="0"/>
              <a:cs typeface="+mn-cs"/>
            </a:endParaRPr>
          </a:p>
        </p:txBody>
      </p:sp>
    </p:spTree>
    <p:extLst>
      <p:ext uri="{BB962C8B-B14F-4D97-AF65-F5344CB8AC3E}">
        <p14:creationId xmlns:p14="http://schemas.microsoft.com/office/powerpoint/2010/main" val="1760333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fld id="{A8A219AF-31E1-4C13-8A47-7C32BFDA626C}" type="slidenum">
              <a:rPr lang="en-CA" smtClean="0"/>
              <a:t>3</a:t>
            </a:fld>
            <a:endParaRPr lang="en-CA"/>
          </a:p>
        </p:txBody>
      </p:sp>
    </p:spTree>
    <p:extLst>
      <p:ext uri="{BB962C8B-B14F-4D97-AF65-F5344CB8AC3E}">
        <p14:creationId xmlns:p14="http://schemas.microsoft.com/office/powerpoint/2010/main" val="1520088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A219AF-31E1-4C13-8A47-7C32BFDA626C}" type="slidenum">
              <a:rPr lang="en-CA" smtClean="0"/>
              <a:t>4</a:t>
            </a:fld>
            <a:endParaRPr lang="en-CA"/>
          </a:p>
        </p:txBody>
      </p:sp>
    </p:spTree>
    <p:extLst>
      <p:ext uri="{BB962C8B-B14F-4D97-AF65-F5344CB8AC3E}">
        <p14:creationId xmlns:p14="http://schemas.microsoft.com/office/powerpoint/2010/main" val="1853290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A219AF-31E1-4C13-8A47-7C32BFDA626C}" type="slidenum">
              <a:rPr lang="en-CA" smtClean="0"/>
              <a:t>5</a:t>
            </a:fld>
            <a:endParaRPr lang="en-CA"/>
          </a:p>
        </p:txBody>
      </p:sp>
    </p:spTree>
    <p:extLst>
      <p:ext uri="{BB962C8B-B14F-4D97-AF65-F5344CB8AC3E}">
        <p14:creationId xmlns:p14="http://schemas.microsoft.com/office/powerpoint/2010/main" val="2598376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r>
              <a:rPr lang="en-US" dirty="0"/>
              <a:t>The Grading of Recommendations Assessment, Development and Evaluation approach, in short GRADE, is a systematic</a:t>
            </a:r>
            <a:r>
              <a:rPr lang="en-US" baseline="0" dirty="0"/>
              <a:t> and transparent approach to developing guideline recommendations. The ASH guideline panel was at the heart of the whole process. They prioritized well-defined PICO questions that represent important questions in practice. With that, the panel selected which patient-important outcomes were critical, or important but not critical, for decision-making. The evidence synthesis team then searched, screened, extracted and synthesized the best available studies in Evidence Profiles to answer these questions. The certainty of this evidence was assessed using the GRADE criteria, per outcome as well as for the overall body of evidence. Evidence-to-Decision (</a:t>
            </a:r>
            <a:r>
              <a:rPr lang="en-US" baseline="0" dirty="0" err="1"/>
              <a:t>EtD</a:t>
            </a:r>
            <a:r>
              <a:rPr lang="en-US" baseline="0" dirty="0"/>
              <a:t>) tables were then used to summarize the evidence for all relevant domains to generate a recommendation, including required resources, cost-effectiveness, equity, acceptability and feasibility. Using the </a:t>
            </a:r>
            <a:r>
              <a:rPr lang="en-US" baseline="0" dirty="0" err="1"/>
              <a:t>EtD</a:t>
            </a:r>
            <a:r>
              <a:rPr lang="en-US" baseline="0" dirty="0"/>
              <a:t> judgments the panel then went from evidence to a recommendation, specifying the direction and strength of the recommendation.</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193961DD-7F30-4AFD-8917-E28863137DD6}"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1594985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Illustrations:</a:t>
            </a:r>
          </a:p>
          <a:p>
            <a:r>
              <a:rPr lang="en-CA" dirty="0"/>
              <a:t>The panel</a:t>
            </a:r>
            <a:r>
              <a:rPr lang="en-CA" baseline="0" dirty="0"/>
              <a:t> judged that in both critically and acutely ill COVID-19 patients the standard of care will be prophylactic intensity anticoagulation, based on previous ASH recommendations for all critically and acutely ill patients.(</a:t>
            </a:r>
            <a:r>
              <a:rPr lang="en-CA" baseline="0" dirty="0" err="1"/>
              <a:t>Schünemann</a:t>
            </a:r>
            <a:r>
              <a:rPr lang="en-CA" baseline="0" dirty="0"/>
              <a:t> 2018) As intermediate and therapeutic intensities were being used in practice for COVID-19 patients, both were selected for comparison with prophylactic intensity. The ASH guideline panel created specific definitions for prophylactic, intermediate, and therapeutic intensity anticoagulation.</a:t>
            </a:r>
            <a:endParaRPr lang="en-CA" dirty="0"/>
          </a:p>
        </p:txBody>
      </p:sp>
      <p:sp>
        <p:nvSpPr>
          <p:cNvPr id="4" name="Slide Number Placeholder 3"/>
          <p:cNvSpPr>
            <a:spLocks noGrp="1"/>
          </p:cNvSpPr>
          <p:nvPr>
            <p:ph type="sldNum" sz="quarter" idx="10"/>
          </p:nvPr>
        </p:nvSpPr>
        <p:spPr/>
        <p:txBody>
          <a:bodyPr/>
          <a:lstStyle/>
          <a:p>
            <a:fld id="{CBFAA9E6-400A-E640-A318-E520058423C6}" type="slidenum">
              <a:rPr lang="en-US" smtClean="0"/>
              <a:pPr/>
              <a:t>11</a:t>
            </a:fld>
            <a:endParaRPr lang="en-US"/>
          </a:p>
        </p:txBody>
      </p:sp>
    </p:spTree>
    <p:extLst>
      <p:ext uri="{BB962C8B-B14F-4D97-AF65-F5344CB8AC3E}">
        <p14:creationId xmlns:p14="http://schemas.microsoft.com/office/powerpoint/2010/main" val="1654694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List of ‘Critical Outcomes’:</a:t>
            </a:r>
          </a:p>
          <a:p>
            <a:endParaRPr lang="en-CA" dirty="0"/>
          </a:p>
          <a:p>
            <a:r>
              <a:rPr lang="en-CA" dirty="0"/>
              <a:t>All listed outcomes were prioritized as being Critical for anticoagulation decision-making.</a:t>
            </a:r>
            <a:r>
              <a:rPr lang="en-CA" baseline="0" dirty="0"/>
              <a:t> T</a:t>
            </a:r>
            <a:r>
              <a:rPr lang="en-CA" dirty="0"/>
              <a:t>he outcomes in orange were considered of highest importance for decision-making, and carried the most weight when judgments about the available evidence.</a:t>
            </a:r>
          </a:p>
        </p:txBody>
      </p:sp>
      <p:sp>
        <p:nvSpPr>
          <p:cNvPr id="4" name="Slide Number Placeholder 3"/>
          <p:cNvSpPr>
            <a:spLocks noGrp="1"/>
          </p:cNvSpPr>
          <p:nvPr>
            <p:ph type="sldNum" sz="quarter" idx="10"/>
          </p:nvPr>
        </p:nvSpPr>
        <p:spPr/>
        <p:txBody>
          <a:bodyPr/>
          <a:lstStyle/>
          <a:p>
            <a:fld id="{CBFAA9E6-400A-E640-A318-E520058423C6}" type="slidenum">
              <a:rPr lang="en-US" smtClean="0"/>
              <a:pPr/>
              <a:t>12</a:t>
            </a:fld>
            <a:endParaRPr lang="en-US"/>
          </a:p>
        </p:txBody>
      </p:sp>
    </p:spTree>
    <p:extLst>
      <p:ext uri="{BB962C8B-B14F-4D97-AF65-F5344CB8AC3E}">
        <p14:creationId xmlns:p14="http://schemas.microsoft.com/office/powerpoint/2010/main" val="2232662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Guideline</a:t>
            </a:r>
            <a:r>
              <a:rPr lang="en-CA" baseline="0" dirty="0"/>
              <a:t> development m</a:t>
            </a:r>
            <a:r>
              <a:rPr lang="en-CA" dirty="0"/>
              <a:t>ethodologists emphasized the importance of focusing on absolute</a:t>
            </a:r>
            <a:r>
              <a:rPr lang="en-CA" baseline="0" dirty="0"/>
              <a:t> effects rather than relative effects only. If a population has a baseline risk for an outcome of 5 in 1000, a relative risk of 0.40 when applying an intervention would mean that the intervention reduced the risk for the event by 3 per 1000 in absolute terms.</a:t>
            </a:r>
            <a:endParaRPr lang="en-CA" dirty="0"/>
          </a:p>
        </p:txBody>
      </p:sp>
      <p:sp>
        <p:nvSpPr>
          <p:cNvPr id="4" name="Slide Number Placeholder 3"/>
          <p:cNvSpPr>
            <a:spLocks noGrp="1"/>
          </p:cNvSpPr>
          <p:nvPr>
            <p:ph type="sldNum" sz="quarter" idx="10"/>
          </p:nvPr>
        </p:nvSpPr>
        <p:spPr/>
        <p:txBody>
          <a:bodyPr/>
          <a:lstStyle/>
          <a:p>
            <a:fld id="{CBFAA9E6-400A-E640-A318-E520058423C6}" type="slidenum">
              <a:rPr lang="en-US" smtClean="0"/>
              <a:pPr/>
              <a:t>13</a:t>
            </a:fld>
            <a:endParaRPr lang="en-US"/>
          </a:p>
        </p:txBody>
      </p:sp>
    </p:spTree>
    <p:extLst>
      <p:ext uri="{BB962C8B-B14F-4D97-AF65-F5344CB8AC3E}">
        <p14:creationId xmlns:p14="http://schemas.microsoft.com/office/powerpoint/2010/main" val="30609658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CA0E541-4D51-5042-8A3D-1D17DE71E40E}"/>
              </a:ext>
            </a:extLst>
          </p:cNvPr>
          <p:cNvSpPr>
            <a:spLocks noGrp="1"/>
          </p:cNvSpPr>
          <p:nvPr>
            <p:ph type="ctrTitle"/>
          </p:nvPr>
        </p:nvSpPr>
        <p:spPr>
          <a:xfrm>
            <a:off x="914400" y="2895453"/>
            <a:ext cx="10363200" cy="891931"/>
          </a:xfrm>
          <a:prstGeom prst="rect">
            <a:avLst/>
          </a:prstGeom>
        </p:spPr>
        <p:txBody>
          <a:bodyPr>
            <a:normAutofit/>
          </a:bodyPr>
          <a:lstStyle>
            <a:lvl1pPr algn="l">
              <a:defRPr sz="3733" b="1" i="0" cap="none" baseline="0">
                <a:solidFill>
                  <a:srgbClr val="E33D33"/>
                </a:solidFill>
                <a:latin typeface="+mj-lt"/>
                <a:cs typeface="Arial"/>
              </a:defRPr>
            </a:lvl1pPr>
          </a:lstStyle>
          <a:p>
            <a:r>
              <a:rPr lang="en-US" dirty="0"/>
              <a:t>Click to edit Master title style</a:t>
            </a:r>
          </a:p>
        </p:txBody>
      </p:sp>
      <p:sp>
        <p:nvSpPr>
          <p:cNvPr id="9" name="Subtitle 2">
            <a:extLst>
              <a:ext uri="{FF2B5EF4-FFF2-40B4-BE49-F238E27FC236}">
                <a16:creationId xmlns:a16="http://schemas.microsoft.com/office/drawing/2014/main" id="{44EE4C47-1D71-E340-8A3A-F7E61DAFBE8F}"/>
              </a:ext>
            </a:extLst>
          </p:cNvPr>
          <p:cNvSpPr>
            <a:spLocks noGrp="1"/>
          </p:cNvSpPr>
          <p:nvPr>
            <p:ph type="subTitle" idx="1"/>
          </p:nvPr>
        </p:nvSpPr>
        <p:spPr>
          <a:xfrm>
            <a:off x="914400" y="4066362"/>
            <a:ext cx="8534400" cy="1073769"/>
          </a:xfrm>
          <a:prstGeom prst="rect">
            <a:avLst/>
          </a:prstGeom>
        </p:spPr>
        <p:txBody>
          <a:bodyPr>
            <a:normAutofit/>
          </a:bodyPr>
          <a:lstStyle>
            <a:lvl1pPr marL="0" indent="0" algn="l">
              <a:buNone/>
              <a:defRPr sz="2400" cap="all" baseline="0">
                <a:solidFill>
                  <a:schemeClr val="bg1">
                    <a:lumMod val="50000"/>
                  </a:schemeClr>
                </a:solidFill>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862426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7" name="Title 1"/>
          <p:cNvSpPr>
            <a:spLocks noGrp="1"/>
          </p:cNvSpPr>
          <p:nvPr>
            <p:ph type="title"/>
          </p:nvPr>
        </p:nvSpPr>
        <p:spPr>
          <a:xfrm>
            <a:off x="419100" y="1340572"/>
            <a:ext cx="10972800" cy="418113"/>
          </a:xfrm>
          <a:prstGeom prst="rect">
            <a:avLst/>
          </a:prstGeom>
        </p:spPr>
        <p:txBody>
          <a:bodyPr lIns="0" tIns="0" rIns="0" bIns="0" anchor="t" anchorCtr="0">
            <a:noAutofit/>
          </a:bodyPr>
          <a:lstStyle>
            <a:lvl1pPr>
              <a:defRPr sz="2800" b="0" cap="none" baseline="0">
                <a:solidFill>
                  <a:srgbClr val="E53E31"/>
                </a:solidFill>
                <a:latin typeface="+mn-lt"/>
              </a:defRPr>
            </a:lvl1pPr>
          </a:lstStyle>
          <a:p>
            <a:r>
              <a:rPr lang="en-US" dirty="0"/>
              <a:t>Click to edit Master title style</a:t>
            </a:r>
          </a:p>
        </p:txBody>
      </p:sp>
      <p:sp>
        <p:nvSpPr>
          <p:cNvPr id="8" name="Content Placeholder 2"/>
          <p:cNvSpPr>
            <a:spLocks noGrp="1"/>
          </p:cNvSpPr>
          <p:nvPr>
            <p:ph idx="1" hasCustomPrompt="1"/>
          </p:nvPr>
        </p:nvSpPr>
        <p:spPr>
          <a:xfrm>
            <a:off x="419100" y="2033093"/>
            <a:ext cx="10972800" cy="3954624"/>
          </a:xfrm>
          <a:prstGeom prst="rect">
            <a:avLst/>
          </a:prstGeom>
        </p:spPr>
        <p:txBody>
          <a:bodyPr lIns="0" tIns="0" rIns="0" bIns="0">
            <a:noAutofit/>
          </a:bodyPr>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37619076-BE8D-2C47-946C-80856A3A48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920" y="383635"/>
            <a:ext cx="3319632" cy="728884"/>
          </a:xfrm>
          <a:prstGeom prst="rect">
            <a:avLst/>
          </a:prstGeom>
        </p:spPr>
      </p:pic>
    </p:spTree>
    <p:extLst>
      <p:ext uri="{BB962C8B-B14F-4D97-AF65-F5344CB8AC3E}">
        <p14:creationId xmlns:p14="http://schemas.microsoft.com/office/powerpoint/2010/main" val="3491297564"/>
      </p:ext>
    </p:extLst>
  </p:cSld>
  <p:clrMapOvr>
    <a:masterClrMapping/>
  </p:clrMapOvr>
  <p:extLst>
    <p:ext uri="{DCECCB84-F9BA-43D5-87BE-67443E8EF086}">
      <p15:sldGuideLst xmlns:p15="http://schemas.microsoft.com/office/powerpoint/2012/main">
        <p15:guide id="1" orient="horz" pos="1120" userDrawn="1">
          <p15:clr>
            <a:srgbClr val="FBAE40"/>
          </p15:clr>
        </p15:guide>
        <p15:guide id="2" pos="352" userDrawn="1">
          <p15:clr>
            <a:srgbClr val="FBAE40"/>
          </p15:clr>
        </p15:guide>
        <p15:guide id="4" orient="horz" pos="1568" userDrawn="1">
          <p15:clr>
            <a:srgbClr val="FBAE40"/>
          </p15:clr>
        </p15:guide>
        <p15:guide id="5" orient="horz" pos="1696" userDrawn="1">
          <p15:clr>
            <a:srgbClr val="FBAE40"/>
          </p15:clr>
        </p15:guide>
        <p15:guide id="6" orient="horz" pos="2848" userDrawn="1">
          <p15:clr>
            <a:srgbClr val="FBAE40"/>
          </p15:clr>
        </p15:guide>
        <p15:guide id="7" orient="horz" pos="5312" userDrawn="1">
          <p15:clr>
            <a:srgbClr val="FBAE40"/>
          </p15:clr>
        </p15:guide>
        <p15:guide id="8" pos="6816" userDrawn="1">
          <p15:clr>
            <a:srgbClr val="FBAE40"/>
          </p15:clr>
        </p15:guide>
        <p15:guide id="9" pos="70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267" b="0" cap="all">
                <a:solidFill>
                  <a:srgbClr val="E33D33"/>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bg1">
                    <a:lumMod val="5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7315200" y="6492876"/>
            <a:ext cx="3318933"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600" kern="1200">
                <a:solidFill>
                  <a:srgbClr val="898989"/>
                </a:solidFill>
                <a:latin typeface="Calibri"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090422-FAC2-1B47-B696-15B7C4FF0E2E}" type="datetime1">
              <a:rPr lang="en-US" smtClean="0"/>
              <a:pPr/>
              <a:t>3/3/2021</a:t>
            </a:fld>
            <a:endParaRPr lang="en-US"/>
          </a:p>
        </p:txBody>
      </p:sp>
      <p:sp>
        <p:nvSpPr>
          <p:cNvPr id="6" name="Slide Number Placeholder 5"/>
          <p:cNvSpPr>
            <a:spLocks noGrp="1"/>
          </p:cNvSpPr>
          <p:nvPr>
            <p:ph type="sldNum" sz="quarter" idx="12"/>
          </p:nvPr>
        </p:nvSpPr>
        <p:spPr>
          <a:xfrm>
            <a:off x="8737600" y="6492876"/>
            <a:ext cx="28448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600" kern="1200">
                <a:solidFill>
                  <a:srgbClr val="898989"/>
                </a:solidFill>
                <a:latin typeface="Calibri"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ABAB64-726D-C943-9B15-2E81C6025A8E}" type="slidenum">
              <a:rPr lang="en-US" smtClean="0"/>
              <a:pPr/>
              <a:t>‹#›</a:t>
            </a:fld>
            <a:endParaRPr lang="en-US"/>
          </a:p>
        </p:txBody>
      </p:sp>
      <p:pic>
        <p:nvPicPr>
          <p:cNvPr id="7" name="Picture 6">
            <a:extLst>
              <a:ext uri="{FF2B5EF4-FFF2-40B4-BE49-F238E27FC236}">
                <a16:creationId xmlns:a16="http://schemas.microsoft.com/office/drawing/2014/main" id="{07C42E69-0C09-F444-A5C0-B02321CB15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920" y="383635"/>
            <a:ext cx="3319632" cy="728884"/>
          </a:xfrm>
          <a:prstGeom prst="rect">
            <a:avLst/>
          </a:prstGeom>
        </p:spPr>
      </p:pic>
    </p:spTree>
    <p:extLst>
      <p:ext uri="{BB962C8B-B14F-4D97-AF65-F5344CB8AC3E}">
        <p14:creationId xmlns:p14="http://schemas.microsoft.com/office/powerpoint/2010/main" val="3365972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for big graphs">
    <p:spTree>
      <p:nvGrpSpPr>
        <p:cNvPr id="1" name=""/>
        <p:cNvGrpSpPr/>
        <p:nvPr/>
      </p:nvGrpSpPr>
      <p:grpSpPr>
        <a:xfrm>
          <a:off x="0" y="0"/>
          <a:ext cx="0" cy="0"/>
          <a:chOff x="0" y="0"/>
          <a:chExt cx="0" cy="0"/>
        </a:xfrm>
      </p:grpSpPr>
      <p:sp>
        <p:nvSpPr>
          <p:cNvPr id="7" name="Title 1"/>
          <p:cNvSpPr>
            <a:spLocks noGrp="1"/>
          </p:cNvSpPr>
          <p:nvPr>
            <p:ph type="title"/>
          </p:nvPr>
        </p:nvSpPr>
        <p:spPr>
          <a:xfrm>
            <a:off x="419100" y="1340572"/>
            <a:ext cx="10972800" cy="418113"/>
          </a:xfrm>
          <a:prstGeom prst="rect">
            <a:avLst/>
          </a:prstGeom>
        </p:spPr>
        <p:txBody>
          <a:bodyPr lIns="0" tIns="0" rIns="0" bIns="0" anchor="t" anchorCtr="0">
            <a:noAutofit/>
          </a:bodyPr>
          <a:lstStyle>
            <a:lvl1pPr>
              <a:defRPr sz="2800" b="0" cap="none" baseline="0">
                <a:solidFill>
                  <a:srgbClr val="E53E31"/>
                </a:solidFill>
                <a:latin typeface="+mn-lt"/>
              </a:defRPr>
            </a:lvl1pPr>
          </a:lstStyle>
          <a:p>
            <a:r>
              <a:rPr lang="en-US" dirty="0"/>
              <a:t>Click to edit Master title style</a:t>
            </a:r>
          </a:p>
        </p:txBody>
      </p:sp>
      <p:sp>
        <p:nvSpPr>
          <p:cNvPr id="8" name="Content Placeholder 2"/>
          <p:cNvSpPr>
            <a:spLocks noGrp="1"/>
          </p:cNvSpPr>
          <p:nvPr>
            <p:ph idx="1" hasCustomPrompt="1"/>
          </p:nvPr>
        </p:nvSpPr>
        <p:spPr>
          <a:xfrm>
            <a:off x="419100" y="2033093"/>
            <a:ext cx="10972800" cy="3954624"/>
          </a:xfrm>
          <a:prstGeom prst="rect">
            <a:avLst/>
          </a:prstGeom>
        </p:spPr>
        <p:txBody>
          <a:bodyPr lIns="0" tIns="0" rIns="0" bIns="0">
            <a:noAutofit/>
          </a:bodyPr>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37619076-BE8D-2C47-946C-80856A3A48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920" y="383635"/>
            <a:ext cx="3319632" cy="728884"/>
          </a:xfrm>
          <a:prstGeom prst="rect">
            <a:avLst/>
          </a:prstGeom>
        </p:spPr>
      </p:pic>
      <p:sp>
        <p:nvSpPr>
          <p:cNvPr id="2" name="Rectangle 1">
            <a:extLst>
              <a:ext uri="{FF2B5EF4-FFF2-40B4-BE49-F238E27FC236}">
                <a16:creationId xmlns:a16="http://schemas.microsoft.com/office/drawing/2014/main" id="{58867684-789A-F34C-A5AC-16AC104229C7}"/>
              </a:ext>
            </a:extLst>
          </p:cNvPr>
          <p:cNvSpPr/>
          <p:nvPr userDrawn="1"/>
        </p:nvSpPr>
        <p:spPr>
          <a:xfrm>
            <a:off x="0" y="283464"/>
            <a:ext cx="12192000" cy="6327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33C15E-58CF-8241-84EA-1994167598EC}"/>
              </a:ext>
            </a:extLst>
          </p:cNvPr>
          <p:cNvSpPr/>
          <p:nvPr userDrawn="1"/>
        </p:nvSpPr>
        <p:spPr>
          <a:xfrm>
            <a:off x="0" y="-34477"/>
            <a:ext cx="12307824" cy="317942"/>
          </a:xfrm>
          <a:prstGeom prst="rect">
            <a:avLst/>
          </a:prstGeom>
          <a:solidFill>
            <a:srgbClr val="735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4111086"/>
      </p:ext>
    </p:extLst>
  </p:cSld>
  <p:clrMapOvr>
    <a:masterClrMapping/>
  </p:clrMapOvr>
  <p:extLst>
    <p:ext uri="{DCECCB84-F9BA-43D5-87BE-67443E8EF086}">
      <p15:sldGuideLst xmlns:p15="http://schemas.microsoft.com/office/powerpoint/2012/main">
        <p15:guide id="1" orient="horz" pos="1120" userDrawn="1">
          <p15:clr>
            <a:srgbClr val="FBAE40"/>
          </p15:clr>
        </p15:guide>
        <p15:guide id="2" pos="352" userDrawn="1">
          <p15:clr>
            <a:srgbClr val="FBAE40"/>
          </p15:clr>
        </p15:guide>
        <p15:guide id="4" orient="horz" pos="1568" userDrawn="1">
          <p15:clr>
            <a:srgbClr val="FBAE40"/>
          </p15:clr>
        </p15:guide>
        <p15:guide id="5" orient="horz" pos="1696" userDrawn="1">
          <p15:clr>
            <a:srgbClr val="FBAE40"/>
          </p15:clr>
        </p15:guide>
        <p15:guide id="6" orient="horz" pos="2848" userDrawn="1">
          <p15:clr>
            <a:srgbClr val="FBAE40"/>
          </p15:clr>
        </p15:guide>
        <p15:guide id="7" orient="horz" pos="5312" userDrawn="1">
          <p15:clr>
            <a:srgbClr val="FBAE40"/>
          </p15:clr>
        </p15:guide>
        <p15:guide id="8" pos="6816" userDrawn="1">
          <p15:clr>
            <a:srgbClr val="FBAE40"/>
          </p15:clr>
        </p15:guide>
        <p15:guide id="9" pos="70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542402"/>
            <a:ext cx="5384800" cy="3537599"/>
          </a:xfrm>
          <a:prstGeom prst="rect">
            <a:avLst/>
          </a:prstGeom>
        </p:spPr>
        <p:txBody>
          <a:bodyPr/>
          <a:lstStyle>
            <a:lvl1pPr>
              <a:defRPr sz="3200">
                <a:solidFill>
                  <a:schemeClr val="bg1">
                    <a:lumMod val="50000"/>
                  </a:schemeClr>
                </a:solidFill>
              </a:defRPr>
            </a:lvl1pPr>
            <a:lvl2pPr>
              <a:defRPr sz="2667">
                <a:solidFill>
                  <a:schemeClr val="bg1">
                    <a:lumMod val="50000"/>
                  </a:schemeClr>
                </a:solidFill>
              </a:defRPr>
            </a:lvl2pPr>
            <a:lvl3pPr>
              <a:defRPr sz="2400">
                <a:solidFill>
                  <a:schemeClr val="bg1">
                    <a:lumMod val="50000"/>
                  </a:schemeClr>
                </a:solidFill>
              </a:defRPr>
            </a:lvl3pPr>
            <a:lvl4pPr>
              <a:defRPr sz="2133">
                <a:solidFill>
                  <a:schemeClr val="bg1">
                    <a:lumMod val="50000"/>
                  </a:schemeClr>
                </a:solidFill>
              </a:defRPr>
            </a:lvl4pPr>
            <a:lvl5pPr>
              <a:defRPr sz="2133">
                <a:solidFill>
                  <a:schemeClr val="bg1">
                    <a:lumMod val="50000"/>
                  </a:schemeClr>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542402"/>
            <a:ext cx="5384800" cy="3537599"/>
          </a:xfrm>
          <a:prstGeom prst="rect">
            <a:avLst/>
          </a:prstGeom>
        </p:spPr>
        <p:txBody>
          <a:bodyPr/>
          <a:lstStyle>
            <a:lvl1pPr>
              <a:defRPr sz="3200">
                <a:solidFill>
                  <a:schemeClr val="bg1">
                    <a:lumMod val="50000"/>
                  </a:schemeClr>
                </a:solidFill>
              </a:defRPr>
            </a:lvl1pPr>
            <a:lvl2pPr>
              <a:defRPr sz="2667">
                <a:solidFill>
                  <a:schemeClr val="bg1">
                    <a:lumMod val="50000"/>
                  </a:schemeClr>
                </a:solidFill>
              </a:defRPr>
            </a:lvl2pPr>
            <a:lvl3pPr>
              <a:defRPr sz="2400">
                <a:solidFill>
                  <a:schemeClr val="bg1">
                    <a:lumMod val="50000"/>
                  </a:schemeClr>
                </a:solidFill>
              </a:defRPr>
            </a:lvl3pPr>
            <a:lvl4pPr>
              <a:defRPr sz="2133">
                <a:solidFill>
                  <a:schemeClr val="bg1">
                    <a:lumMod val="50000"/>
                  </a:schemeClr>
                </a:solidFill>
              </a:defRPr>
            </a:lvl4pPr>
            <a:lvl5pPr>
              <a:defRPr sz="2133">
                <a:solidFill>
                  <a:schemeClr val="bg1">
                    <a:lumMod val="50000"/>
                  </a:schemeClr>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AD29D21F-6040-F54A-B444-DB253958B0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920" y="383635"/>
            <a:ext cx="3319632" cy="728884"/>
          </a:xfrm>
          <a:prstGeom prst="rect">
            <a:avLst/>
          </a:prstGeom>
        </p:spPr>
      </p:pic>
      <p:sp>
        <p:nvSpPr>
          <p:cNvPr id="10" name="Title 1">
            <a:extLst>
              <a:ext uri="{FF2B5EF4-FFF2-40B4-BE49-F238E27FC236}">
                <a16:creationId xmlns:a16="http://schemas.microsoft.com/office/drawing/2014/main" id="{9E890E63-09A9-CB45-AC48-FF418B992E57}"/>
              </a:ext>
            </a:extLst>
          </p:cNvPr>
          <p:cNvSpPr>
            <a:spLocks noGrp="1"/>
          </p:cNvSpPr>
          <p:nvPr>
            <p:ph type="title"/>
          </p:nvPr>
        </p:nvSpPr>
        <p:spPr>
          <a:xfrm>
            <a:off x="609600" y="1340569"/>
            <a:ext cx="10972800" cy="713539"/>
          </a:xfrm>
          <a:prstGeom prst="rect">
            <a:avLst/>
          </a:prstGeom>
        </p:spPr>
        <p:txBody>
          <a:bodyPr/>
          <a:lstStyle>
            <a:lvl1pPr>
              <a:defRPr sz="2667" cap="none" baseline="0">
                <a:solidFill>
                  <a:srgbClr val="E33D33"/>
                </a:solidFill>
              </a:defRPr>
            </a:lvl1pPr>
          </a:lstStyle>
          <a:p>
            <a:r>
              <a:rPr lang="en-US" dirty="0"/>
              <a:t>Click to edit Master title style</a:t>
            </a:r>
          </a:p>
        </p:txBody>
      </p:sp>
      <p:sp>
        <p:nvSpPr>
          <p:cNvPr id="8" name="Date Placeholder 3">
            <a:extLst>
              <a:ext uri="{FF2B5EF4-FFF2-40B4-BE49-F238E27FC236}">
                <a16:creationId xmlns:a16="http://schemas.microsoft.com/office/drawing/2014/main" id="{8DA6EE22-B7DB-5B4B-B5D2-2EEEFE97C8F0}"/>
              </a:ext>
            </a:extLst>
          </p:cNvPr>
          <p:cNvSpPr>
            <a:spLocks noGrp="1"/>
          </p:cNvSpPr>
          <p:nvPr>
            <p:ph type="dt" sz="half" idx="10"/>
          </p:nvPr>
        </p:nvSpPr>
        <p:spPr>
          <a:xfrm>
            <a:off x="7315200" y="6492876"/>
            <a:ext cx="3318933"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600" kern="1200">
                <a:solidFill>
                  <a:srgbClr val="898989"/>
                </a:solidFill>
                <a:latin typeface="Calibri"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090422-FAC2-1B47-B696-15B7C4FF0E2E}" type="datetime1">
              <a:rPr lang="en-US" smtClean="0"/>
              <a:pPr/>
              <a:t>3/3/2021</a:t>
            </a:fld>
            <a:endParaRPr lang="en-US"/>
          </a:p>
        </p:txBody>
      </p:sp>
      <p:sp>
        <p:nvSpPr>
          <p:cNvPr id="11" name="Slide Number Placeholder 5">
            <a:extLst>
              <a:ext uri="{FF2B5EF4-FFF2-40B4-BE49-F238E27FC236}">
                <a16:creationId xmlns:a16="http://schemas.microsoft.com/office/drawing/2014/main" id="{A23299B4-6F1F-0046-B254-9E3A6D5DEEF7}"/>
              </a:ext>
            </a:extLst>
          </p:cNvPr>
          <p:cNvSpPr>
            <a:spLocks noGrp="1"/>
          </p:cNvSpPr>
          <p:nvPr>
            <p:ph type="sldNum" sz="quarter" idx="12"/>
          </p:nvPr>
        </p:nvSpPr>
        <p:spPr>
          <a:xfrm>
            <a:off x="8737600" y="6492876"/>
            <a:ext cx="28448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600" kern="1200">
                <a:solidFill>
                  <a:srgbClr val="898989"/>
                </a:solidFill>
                <a:latin typeface="Calibri"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ABAB64-726D-C943-9B15-2E81C6025A8E}" type="slidenum">
              <a:rPr lang="en-US" smtClean="0"/>
              <a:pPr/>
              <a:t>‹#›</a:t>
            </a:fld>
            <a:endParaRPr lang="en-US"/>
          </a:p>
        </p:txBody>
      </p:sp>
    </p:spTree>
    <p:extLst>
      <p:ext uri="{BB962C8B-B14F-4D97-AF65-F5344CB8AC3E}">
        <p14:creationId xmlns:p14="http://schemas.microsoft.com/office/powerpoint/2010/main" val="210149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91843B-7C82-426B-A6C2-5A5B36C9C11A}"/>
              </a:ext>
            </a:extLst>
          </p:cNvPr>
          <p:cNvSpPr>
            <a:spLocks noGrp="1"/>
          </p:cNvSpPr>
          <p:nvPr>
            <p:ph type="title"/>
          </p:nvPr>
        </p:nvSpPr>
        <p:spPr>
          <a:xfrm>
            <a:off x="838200" y="1207562"/>
            <a:ext cx="10515600" cy="1056739"/>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BDA8DDCB-1C57-47F6-8678-A51FB3038E0A}"/>
              </a:ext>
            </a:extLst>
          </p:cNvPr>
          <p:cNvSpPr>
            <a:spLocks noGrp="1"/>
          </p:cNvSpPr>
          <p:nvPr>
            <p:ph type="body" idx="1"/>
          </p:nvPr>
        </p:nvSpPr>
        <p:spPr>
          <a:xfrm>
            <a:off x="838200" y="2063263"/>
            <a:ext cx="10515600" cy="41137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48642095"/>
      </p:ext>
    </p:extLst>
  </p:cSld>
  <p:clrMap bg1="lt1" tx1="dk1" bg2="lt2" tx2="dk2" accent1="accent1" accent2="accent2" accent3="accent3" accent4="accent4" accent5="accent5" accent6="accent6" hlink="hlink" folHlink="folHlink"/>
  <p:sldLayoutIdLst>
    <p:sldLayoutId id="2147483823" r:id="rId1"/>
    <p:sldLayoutId id="2147483825" r:id="rId2"/>
    <p:sldLayoutId id="2147483826" r:id="rId3"/>
    <p:sldLayoutId id="2147483820" r:id="rId4"/>
    <p:sldLayoutId id="2147483827" r:id="rId5"/>
  </p:sldLayoutIdLst>
  <p:txStyles>
    <p:titleStyle>
      <a:lvl1pPr algn="l" defTabSz="914354" rtl="0" eaLnBrk="1" latinLnBrk="0" hangingPunct="1">
        <a:lnSpc>
          <a:spcPct val="90000"/>
        </a:lnSpc>
        <a:spcBef>
          <a:spcPct val="0"/>
        </a:spcBef>
        <a:buNone/>
        <a:defRPr sz="3600" kern="1200">
          <a:solidFill>
            <a:srgbClr val="E43D33"/>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s.gradepro.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4.wdp"/><Relationship Id="rId4" Type="http://schemas.openxmlformats.org/officeDocument/2006/relationships/image" Target="../media/image23.png"/><Relationship Id="rId9" Type="http://schemas.microsoft.com/office/2007/relationships/hdphoto" Target="../media/hdphoto6.wdp"/></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hematology.org/COVIDguidelin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F0476-1966-4CD5-9E2F-6332FDA7F5A3}"/>
              </a:ext>
            </a:extLst>
          </p:cNvPr>
          <p:cNvSpPr>
            <a:spLocks noGrp="1"/>
          </p:cNvSpPr>
          <p:nvPr>
            <p:ph type="ctrTitle"/>
          </p:nvPr>
        </p:nvSpPr>
        <p:spPr>
          <a:xfrm>
            <a:off x="914400" y="2895600"/>
            <a:ext cx="10363200" cy="891117"/>
          </a:xfrm>
        </p:spPr>
        <p:txBody>
          <a:bodyPr anchor="t">
            <a:noAutofit/>
          </a:bodyPr>
          <a:lstStyle/>
          <a:p>
            <a:r>
              <a:rPr lang="en-US" dirty="0"/>
              <a:t>Use of Anticoagulation in Patients with COVID-19</a:t>
            </a:r>
          </a:p>
        </p:txBody>
      </p:sp>
      <p:sp>
        <p:nvSpPr>
          <p:cNvPr id="11" name="Subtitle 2">
            <a:extLst>
              <a:ext uri="{FF2B5EF4-FFF2-40B4-BE49-F238E27FC236}">
                <a16:creationId xmlns:a16="http://schemas.microsoft.com/office/drawing/2014/main" id="{E0E62736-2A5C-C346-A1E4-CAE65B1E1E68}"/>
              </a:ext>
            </a:extLst>
          </p:cNvPr>
          <p:cNvSpPr txBox="1">
            <a:spLocks/>
          </p:cNvSpPr>
          <p:nvPr/>
        </p:nvSpPr>
        <p:spPr>
          <a:xfrm>
            <a:off x="914400" y="4043563"/>
            <a:ext cx="10729732" cy="2791640"/>
          </a:xfrm>
          <a:prstGeom prst="rect">
            <a:avLst/>
          </a:prstGeom>
        </p:spPr>
        <p:txBody>
          <a:bodyPr>
            <a:noAutofit/>
          </a:bodyPr>
          <a:lstStyle>
            <a:lvl1pPr marL="0" indent="0" algn="ctr" defTabSz="609585" rtl="0" eaLnBrk="0" fontAlgn="base" hangingPunct="0">
              <a:spcBef>
                <a:spcPct val="20000"/>
              </a:spcBef>
              <a:spcAft>
                <a:spcPct val="0"/>
              </a:spcAft>
              <a:buFont typeface="Arial" charset="0"/>
              <a:buNone/>
              <a:defRPr sz="2400" kern="1200" cap="all" baseline="0">
                <a:solidFill>
                  <a:schemeClr val="bg1">
                    <a:lumMod val="50000"/>
                  </a:schemeClr>
                </a:solidFill>
                <a:latin typeface="+mn-lt"/>
                <a:ea typeface="Geneva" pitchFamily="37" charset="-128"/>
                <a:cs typeface="Geneva" pitchFamily="37" charset="-128"/>
              </a:defRPr>
            </a:lvl1pPr>
            <a:lvl2pPr marL="609585" indent="0" algn="ctr" defTabSz="609585" rtl="0" eaLnBrk="0" fontAlgn="base" hangingPunct="0">
              <a:spcBef>
                <a:spcPct val="20000"/>
              </a:spcBef>
              <a:spcAft>
                <a:spcPct val="0"/>
              </a:spcAft>
              <a:buFont typeface="Arial" charset="0"/>
              <a:buNone/>
              <a:defRPr sz="2667" kern="1200">
                <a:solidFill>
                  <a:schemeClr val="tx1">
                    <a:tint val="75000"/>
                  </a:schemeClr>
                </a:solidFill>
                <a:latin typeface="+mn-lt"/>
                <a:ea typeface="Geneva" pitchFamily="37" charset="-128"/>
                <a:cs typeface="+mn-cs"/>
              </a:defRPr>
            </a:lvl2pPr>
            <a:lvl3pPr marL="1219170" indent="0" algn="ctr" defTabSz="609585" rtl="0" eaLnBrk="0" fontAlgn="base" hangingPunct="0">
              <a:spcBef>
                <a:spcPct val="20000"/>
              </a:spcBef>
              <a:spcAft>
                <a:spcPct val="0"/>
              </a:spcAft>
              <a:buFont typeface="Arial" charset="0"/>
              <a:buNone/>
              <a:defRPr kern="1200">
                <a:solidFill>
                  <a:schemeClr val="tx1">
                    <a:tint val="75000"/>
                  </a:schemeClr>
                </a:solidFill>
                <a:latin typeface="+mn-lt"/>
                <a:ea typeface="Geneva" pitchFamily="37" charset="-128"/>
                <a:cs typeface="+mn-cs"/>
              </a:defRPr>
            </a:lvl3pPr>
            <a:lvl4pPr marL="1828754" indent="0" algn="ctr" defTabSz="609585" rtl="0" eaLnBrk="0" fontAlgn="base" hangingPunct="0">
              <a:spcBef>
                <a:spcPct val="20000"/>
              </a:spcBef>
              <a:spcAft>
                <a:spcPct val="0"/>
              </a:spcAft>
              <a:buFont typeface="Arial" charset="0"/>
              <a:buNone/>
              <a:defRPr sz="2133" kern="1200">
                <a:solidFill>
                  <a:schemeClr val="tx1">
                    <a:tint val="75000"/>
                  </a:schemeClr>
                </a:solidFill>
                <a:latin typeface="+mn-lt"/>
                <a:ea typeface="Geneva" pitchFamily="37" charset="-128"/>
                <a:cs typeface="+mn-cs"/>
              </a:defRPr>
            </a:lvl4pPr>
            <a:lvl5pPr marL="2438339" indent="0" algn="ctr" defTabSz="609585" rtl="0" eaLnBrk="0" fontAlgn="base" hangingPunct="0">
              <a:spcBef>
                <a:spcPct val="20000"/>
              </a:spcBef>
              <a:spcAft>
                <a:spcPct val="0"/>
              </a:spcAft>
              <a:buFont typeface="Arial" charset="0"/>
              <a:buNone/>
              <a:defRPr sz="2133" kern="1200">
                <a:solidFill>
                  <a:schemeClr val="tx1">
                    <a:tint val="75000"/>
                  </a:schemeClr>
                </a:solidFill>
                <a:latin typeface="+mn-lt"/>
                <a:ea typeface="Geneva" pitchFamily="37" charset="-128"/>
                <a:cs typeface="+mn-cs"/>
              </a:defRPr>
            </a:lvl5pPr>
            <a:lvl6pPr marL="304792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50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093"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678"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9pPr>
          </a:lstStyle>
          <a:p>
            <a:pPr algn="l"/>
            <a:r>
              <a:rPr lang="en-CA" b="1" i="1" cap="none" dirty="0"/>
              <a:t>An Educational Slide Set </a:t>
            </a:r>
          </a:p>
          <a:p>
            <a:pPr algn="l"/>
            <a:r>
              <a:rPr lang="en-CA" sz="2000" cap="none" dirty="0"/>
              <a:t>American Society of Hematology 2021 Guidelines on Use of Anticoagulation in Patients with COVID-19</a:t>
            </a:r>
          </a:p>
          <a:p>
            <a:pPr algn="l"/>
            <a:endParaRPr lang="en-US" sz="1800" b="1" cap="none" dirty="0"/>
          </a:p>
          <a:p>
            <a:pPr algn="l">
              <a:spcBef>
                <a:spcPts val="0"/>
              </a:spcBef>
            </a:pPr>
            <a:r>
              <a:rPr lang="en-US" sz="1600" b="1" cap="none" dirty="0"/>
              <a:t>Slide set authors: </a:t>
            </a:r>
            <a:br>
              <a:rPr lang="en-US" sz="1600" cap="none" dirty="0"/>
            </a:br>
            <a:r>
              <a:rPr lang="en-CA" sz="1600" cap="none" dirty="0"/>
              <a:t>Erik </a:t>
            </a:r>
            <a:r>
              <a:rPr lang="en-CA" sz="1600" cap="none" dirty="0" err="1"/>
              <a:t>Klok</a:t>
            </a:r>
            <a:r>
              <a:rPr lang="en-CA" sz="1600" cap="none" dirty="0"/>
              <a:t>, MD, PhD, Leiden University Medical Center</a:t>
            </a:r>
          </a:p>
          <a:p>
            <a:pPr algn="l">
              <a:spcBef>
                <a:spcPts val="0"/>
              </a:spcBef>
            </a:pPr>
            <a:r>
              <a:rPr lang="en-CA" sz="1600" cap="none" dirty="0"/>
              <a:t>Deborah Siegal, MD, MSc, University of Ottawa</a:t>
            </a:r>
          </a:p>
          <a:p>
            <a:pPr algn="l">
              <a:spcBef>
                <a:spcPts val="0"/>
              </a:spcBef>
            </a:pPr>
            <a:r>
              <a:rPr lang="en-CA" sz="1600" cap="none" dirty="0"/>
              <a:t>Robby </a:t>
            </a:r>
            <a:r>
              <a:rPr lang="en-CA" sz="1600" cap="none" dirty="0" err="1"/>
              <a:t>Nieuwlaat</a:t>
            </a:r>
            <a:r>
              <a:rPr lang="en-CA" sz="1600" cap="none" dirty="0"/>
              <a:t>, PhD, MSc, McMaster University</a:t>
            </a:r>
          </a:p>
          <a:p>
            <a:pPr algn="l">
              <a:spcBef>
                <a:spcPts val="0"/>
              </a:spcBef>
            </a:pPr>
            <a:r>
              <a:rPr lang="en-CA" sz="1600" cap="none" dirty="0"/>
              <a:t>Adam </a:t>
            </a:r>
            <a:r>
              <a:rPr lang="en-CA" sz="1600" cap="none" dirty="0" err="1"/>
              <a:t>Cuker</a:t>
            </a:r>
            <a:r>
              <a:rPr lang="en-CA" sz="1600" cap="none" dirty="0"/>
              <a:t>, MD, MS, University of Pennsylvania</a:t>
            </a:r>
          </a:p>
          <a:p>
            <a:pPr algn="l">
              <a:spcBef>
                <a:spcPts val="0"/>
              </a:spcBef>
            </a:pPr>
            <a:endParaRPr lang="en-CA" sz="1600" cap="none" dirty="0"/>
          </a:p>
        </p:txBody>
      </p:sp>
    </p:spTree>
    <p:extLst>
      <p:ext uri="{BB962C8B-B14F-4D97-AF65-F5344CB8AC3E}">
        <p14:creationId xmlns:p14="http://schemas.microsoft.com/office/powerpoint/2010/main" val="2972056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ounded Rectangle 106">
            <a:extLst>
              <a:ext uri="{FF2B5EF4-FFF2-40B4-BE49-F238E27FC236}">
                <a16:creationId xmlns:a16="http://schemas.microsoft.com/office/drawing/2014/main" id="{6CC353AD-B2E4-B141-BD9C-68EB8B29DDF9}"/>
              </a:ext>
            </a:extLst>
          </p:cNvPr>
          <p:cNvSpPr/>
          <p:nvPr/>
        </p:nvSpPr>
        <p:spPr>
          <a:xfrm>
            <a:off x="2435824" y="3764698"/>
            <a:ext cx="2757128" cy="2705157"/>
          </a:xfrm>
          <a:prstGeom prst="roundRect">
            <a:avLst>
              <a:gd name="adj" fmla="val 7153"/>
            </a:avLst>
          </a:prstGeom>
          <a:solidFill>
            <a:schemeClr val="bg1">
              <a:lumMod val="95000"/>
            </a:schemeClr>
          </a:solidFill>
          <a:ln>
            <a:solidFill>
              <a:srgbClr val="E4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a:extLst>
              <a:ext uri="{FF2B5EF4-FFF2-40B4-BE49-F238E27FC236}">
                <a16:creationId xmlns:a16="http://schemas.microsoft.com/office/drawing/2014/main" id="{671A527E-D671-934F-976F-00F3108933D1}"/>
              </a:ext>
            </a:extLst>
          </p:cNvPr>
          <p:cNvSpPr/>
          <p:nvPr/>
        </p:nvSpPr>
        <p:spPr>
          <a:xfrm>
            <a:off x="5491664" y="3764698"/>
            <a:ext cx="2757128" cy="2705157"/>
          </a:xfrm>
          <a:prstGeom prst="roundRect">
            <a:avLst>
              <a:gd name="adj" fmla="val 7153"/>
            </a:avLst>
          </a:prstGeom>
          <a:solidFill>
            <a:schemeClr val="bg1">
              <a:lumMod val="95000"/>
            </a:schemeClr>
          </a:solidFill>
          <a:ln>
            <a:solidFill>
              <a:srgbClr val="E4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a:extLst>
              <a:ext uri="{FF2B5EF4-FFF2-40B4-BE49-F238E27FC236}">
                <a16:creationId xmlns:a16="http://schemas.microsoft.com/office/drawing/2014/main" id="{B4384410-177C-0648-8A6E-B6D482292F2D}"/>
              </a:ext>
            </a:extLst>
          </p:cNvPr>
          <p:cNvSpPr/>
          <p:nvPr/>
        </p:nvSpPr>
        <p:spPr>
          <a:xfrm>
            <a:off x="8542881" y="3737424"/>
            <a:ext cx="3291714" cy="2705157"/>
          </a:xfrm>
          <a:prstGeom prst="roundRect">
            <a:avLst>
              <a:gd name="adj" fmla="val 7153"/>
            </a:avLst>
          </a:prstGeom>
          <a:solidFill>
            <a:schemeClr val="bg1">
              <a:lumMod val="95000"/>
            </a:schemeClr>
          </a:solidFill>
          <a:ln>
            <a:solidFill>
              <a:srgbClr val="E4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a:extLst>
              <a:ext uri="{FF2B5EF4-FFF2-40B4-BE49-F238E27FC236}">
                <a16:creationId xmlns:a16="http://schemas.microsoft.com/office/drawing/2014/main" id="{3FEC35FB-8792-FC4B-AC3C-41117AE6F0BD}"/>
              </a:ext>
            </a:extLst>
          </p:cNvPr>
          <p:cNvSpPr/>
          <p:nvPr/>
        </p:nvSpPr>
        <p:spPr>
          <a:xfrm>
            <a:off x="452284" y="719904"/>
            <a:ext cx="4421846" cy="2705157"/>
          </a:xfrm>
          <a:prstGeom prst="roundRect">
            <a:avLst>
              <a:gd name="adj" fmla="val 7153"/>
            </a:avLst>
          </a:prstGeom>
          <a:solidFill>
            <a:schemeClr val="bg1">
              <a:lumMod val="95000"/>
            </a:schemeClr>
          </a:solidFill>
          <a:ln>
            <a:solidFill>
              <a:srgbClr val="E4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A2783079-A173-0E40-9EA3-B24A52E33063}"/>
              </a:ext>
            </a:extLst>
          </p:cNvPr>
          <p:cNvSpPr/>
          <p:nvPr/>
        </p:nvSpPr>
        <p:spPr>
          <a:xfrm>
            <a:off x="5192952" y="719904"/>
            <a:ext cx="3884276" cy="2705157"/>
          </a:xfrm>
          <a:prstGeom prst="roundRect">
            <a:avLst>
              <a:gd name="adj" fmla="val 7153"/>
            </a:avLst>
          </a:prstGeom>
          <a:solidFill>
            <a:schemeClr val="bg1">
              <a:lumMod val="95000"/>
            </a:schemeClr>
          </a:solidFill>
          <a:ln>
            <a:solidFill>
              <a:srgbClr val="E4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15" name="TextBox 17"/>
          <p:cNvSpPr txBox="1">
            <a:spLocks noChangeArrowheads="1"/>
          </p:cNvSpPr>
          <p:nvPr/>
        </p:nvSpPr>
        <p:spPr bwMode="auto">
          <a:xfrm>
            <a:off x="5449241" y="837572"/>
            <a:ext cx="2093058" cy="641714"/>
          </a:xfrm>
          <a:prstGeom prst="rect">
            <a:avLst/>
          </a:prstGeom>
          <a:noFill/>
          <a:ln w="38100" cmpd="sng">
            <a:noFill/>
            <a:miter lim="800000"/>
            <a:headEnd/>
            <a:tailEnd/>
          </a:ln>
        </p:spPr>
        <p:txBody>
          <a:bodyPr wrap="square" lIns="0" tIns="0" rIns="0" bIns="45720">
            <a:spAutoFit/>
          </a:bodyPr>
          <a:lstStyle/>
          <a:p>
            <a:r>
              <a:rPr lang="en-US" sz="1470" b="1" dirty="0">
                <a:solidFill>
                  <a:srgbClr val="E43E31"/>
                </a:solidFill>
                <a:latin typeface="Arial Narrow"/>
                <a:cs typeface="Arial Narrow"/>
              </a:rPr>
              <a:t>Synthesize and Create </a:t>
            </a:r>
          </a:p>
          <a:p>
            <a:r>
              <a:rPr lang="en-US" sz="1200" dirty="0">
                <a:solidFill>
                  <a:schemeClr val="tx1">
                    <a:lumMod val="50000"/>
                    <a:lumOff val="50000"/>
                  </a:schemeClr>
                </a:solidFill>
                <a:latin typeface="Arial Narrow"/>
                <a:cs typeface="Arial Narrow"/>
              </a:rPr>
              <a:t>evidence profile &amp; Evidence to Decision Table with GRADEpro</a:t>
            </a:r>
          </a:p>
        </p:txBody>
      </p:sp>
      <p:sp>
        <p:nvSpPr>
          <p:cNvPr id="87" name="TextBox 86"/>
          <p:cNvSpPr txBox="1">
            <a:spLocks noChangeArrowheads="1"/>
          </p:cNvSpPr>
          <p:nvPr/>
        </p:nvSpPr>
        <p:spPr bwMode="auto">
          <a:xfrm>
            <a:off x="7358234" y="860655"/>
            <a:ext cx="1629676" cy="595548"/>
          </a:xfrm>
          <a:prstGeom prst="rect">
            <a:avLst/>
          </a:prstGeom>
          <a:noFill/>
          <a:ln w="9525">
            <a:noFill/>
            <a:miter lim="800000"/>
            <a:headEnd/>
            <a:tailEnd/>
          </a:ln>
        </p:spPr>
        <p:txBody>
          <a:bodyPr wrap="square" lIns="0" tIns="0" rIns="0" bIns="0">
            <a:spAutoFit/>
          </a:bodyPr>
          <a:lstStyle/>
          <a:p>
            <a:r>
              <a:rPr lang="en-US" sz="1470" b="1" dirty="0">
                <a:solidFill>
                  <a:srgbClr val="E43E31"/>
                </a:solidFill>
                <a:latin typeface="Arial Narrow"/>
                <a:cs typeface="Arial Narrow"/>
              </a:rPr>
              <a:t>Rate certainty </a:t>
            </a:r>
          </a:p>
          <a:p>
            <a:r>
              <a:rPr lang="en-US" sz="1200" dirty="0">
                <a:solidFill>
                  <a:schemeClr val="tx1">
                    <a:lumMod val="50000"/>
                    <a:lumOff val="50000"/>
                  </a:schemeClr>
                </a:solidFill>
                <a:latin typeface="Arial Narrow"/>
                <a:cs typeface="Arial Narrow"/>
              </a:rPr>
              <a:t>of evidence for each outcome and other criteria</a:t>
            </a:r>
          </a:p>
        </p:txBody>
      </p:sp>
      <p:sp>
        <p:nvSpPr>
          <p:cNvPr id="6" name="TextBox 5">
            <a:extLst>
              <a:ext uri="{FF2B5EF4-FFF2-40B4-BE49-F238E27FC236}">
                <a16:creationId xmlns:a16="http://schemas.microsoft.com/office/drawing/2014/main" id="{835619E1-FAAB-894A-A6A1-F0F257A98CCD}"/>
              </a:ext>
            </a:extLst>
          </p:cNvPr>
          <p:cNvSpPr txBox="1"/>
          <p:nvPr/>
        </p:nvSpPr>
        <p:spPr>
          <a:xfrm>
            <a:off x="9325231" y="6654252"/>
            <a:ext cx="2804400" cy="215444"/>
          </a:xfrm>
          <a:prstGeom prst="rect">
            <a:avLst/>
          </a:prstGeom>
          <a:noFill/>
        </p:spPr>
        <p:txBody>
          <a:bodyPr wrap="square" lIns="91440" tIns="45720" rIns="91440" bIns="45720" rtlCol="0">
            <a:spAutoFit/>
          </a:bodyPr>
          <a:lstStyle/>
          <a:p>
            <a:pPr algn="r"/>
            <a:r>
              <a:rPr lang="en-US" sz="800" dirty="0">
                <a:solidFill>
                  <a:schemeClr val="bg1"/>
                </a:solidFill>
              </a:rPr>
              <a:t>© GRADE Working Group/EP 2008 - 2021</a:t>
            </a:r>
          </a:p>
        </p:txBody>
      </p:sp>
      <p:pic>
        <p:nvPicPr>
          <p:cNvPr id="86" name="Picture 85">
            <a:extLst>
              <a:ext uri="{FF2B5EF4-FFF2-40B4-BE49-F238E27FC236}">
                <a16:creationId xmlns:a16="http://schemas.microsoft.com/office/drawing/2014/main" id="{5A5572E9-313C-4D40-9A51-C97B17B877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r="27141" b="-17245"/>
          <a:stretch/>
        </p:blipFill>
        <p:spPr>
          <a:xfrm>
            <a:off x="9790649" y="576268"/>
            <a:ext cx="2234815" cy="772212"/>
          </a:xfrm>
          <a:prstGeom prst="rect">
            <a:avLst/>
          </a:prstGeom>
          <a:solidFill>
            <a:schemeClr val="bg1"/>
          </a:solidFill>
        </p:spPr>
      </p:pic>
      <p:grpSp>
        <p:nvGrpSpPr>
          <p:cNvPr id="2" name="Group 1">
            <a:extLst>
              <a:ext uri="{FF2B5EF4-FFF2-40B4-BE49-F238E27FC236}">
                <a16:creationId xmlns:a16="http://schemas.microsoft.com/office/drawing/2014/main" id="{1F3120AC-6453-A74E-9078-71CB28C4BFB4}"/>
              </a:ext>
            </a:extLst>
          </p:cNvPr>
          <p:cNvGrpSpPr/>
          <p:nvPr/>
        </p:nvGrpSpPr>
        <p:grpSpPr>
          <a:xfrm>
            <a:off x="5947480" y="4764170"/>
            <a:ext cx="1774230" cy="1769369"/>
            <a:chOff x="4848831" y="2905133"/>
            <a:chExt cx="2139462" cy="2133600"/>
          </a:xfrm>
        </p:grpSpPr>
        <p:grpSp>
          <p:nvGrpSpPr>
            <p:cNvPr id="33" name="Group 32">
              <a:extLst>
                <a:ext uri="{FF2B5EF4-FFF2-40B4-BE49-F238E27FC236}">
                  <a16:creationId xmlns:a16="http://schemas.microsoft.com/office/drawing/2014/main" id="{082F3983-4015-8642-83CD-19B976FD100F}"/>
                </a:ext>
              </a:extLst>
            </p:cNvPr>
            <p:cNvGrpSpPr/>
            <p:nvPr/>
          </p:nvGrpSpPr>
          <p:grpSpPr>
            <a:xfrm>
              <a:off x="6517859" y="3321954"/>
              <a:ext cx="416007" cy="553157"/>
              <a:chOff x="6565279" y="3904980"/>
              <a:chExt cx="416007" cy="553157"/>
            </a:xfrm>
          </p:grpSpPr>
          <p:sp>
            <p:nvSpPr>
              <p:cNvPr id="129" name="Flowchart: Delay 128"/>
              <p:cNvSpPr/>
              <p:nvPr/>
            </p:nvSpPr>
            <p:spPr bwMode="auto">
              <a:xfrm rot="16200000">
                <a:off x="6611946" y="4088796"/>
                <a:ext cx="322674" cy="416007"/>
              </a:xfrm>
              <a:prstGeom prst="flowChartDelay">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Arial Narrow"/>
                  <a:cs typeface="Arial Narrow"/>
                </a:endParaRPr>
              </a:p>
            </p:txBody>
          </p:sp>
          <p:sp>
            <p:nvSpPr>
              <p:cNvPr id="130" name="Oval 129"/>
              <p:cNvSpPr/>
              <p:nvPr/>
            </p:nvSpPr>
            <p:spPr bwMode="auto">
              <a:xfrm>
                <a:off x="6611502" y="3904980"/>
                <a:ext cx="323561" cy="322674"/>
              </a:xfrm>
              <a:prstGeom prst="ellipse">
                <a:avLst/>
              </a:prstGeom>
              <a:solidFill>
                <a:schemeClr val="tx1">
                  <a:lumMod val="50000"/>
                  <a:lumOff val="50000"/>
                </a:schemeClr>
              </a:solidFill>
              <a:ln>
                <a:noFill/>
              </a:ln>
              <a:effectLst>
                <a:outerShdw blurRad="50800" dist="38100" dir="2700000" algn="tl" rotWithShape="0">
                  <a:prstClr val="black">
                    <a:alpha val="40000"/>
                  </a:prst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Arial Narrow"/>
                  <a:cs typeface="Arial Narrow"/>
                </a:endParaRPr>
              </a:p>
            </p:txBody>
          </p:sp>
        </p:grpSp>
        <p:grpSp>
          <p:nvGrpSpPr>
            <p:cNvPr id="106" name="Group 105">
              <a:extLst>
                <a:ext uri="{FF2B5EF4-FFF2-40B4-BE49-F238E27FC236}">
                  <a16:creationId xmlns:a16="http://schemas.microsoft.com/office/drawing/2014/main" id="{D3E7480F-8AE8-5A44-968B-7F193D88DB5F}"/>
                </a:ext>
              </a:extLst>
            </p:cNvPr>
            <p:cNvGrpSpPr/>
            <p:nvPr/>
          </p:nvGrpSpPr>
          <p:grpSpPr>
            <a:xfrm>
              <a:off x="5952564" y="3201429"/>
              <a:ext cx="416007" cy="553157"/>
              <a:chOff x="6565279" y="3904980"/>
              <a:chExt cx="416007" cy="553157"/>
            </a:xfrm>
          </p:grpSpPr>
          <p:sp>
            <p:nvSpPr>
              <p:cNvPr id="112" name="Flowchart: Delay 128">
                <a:extLst>
                  <a:ext uri="{FF2B5EF4-FFF2-40B4-BE49-F238E27FC236}">
                    <a16:creationId xmlns:a16="http://schemas.microsoft.com/office/drawing/2014/main" id="{3CC5E75C-BDD3-D94A-A1F9-AA4EE3CBBA5C}"/>
                  </a:ext>
                </a:extLst>
              </p:cNvPr>
              <p:cNvSpPr/>
              <p:nvPr/>
            </p:nvSpPr>
            <p:spPr bwMode="auto">
              <a:xfrm rot="16200000">
                <a:off x="6611946" y="4088796"/>
                <a:ext cx="322674" cy="416007"/>
              </a:xfrm>
              <a:prstGeom prst="flowChartDelay">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Arial Narrow"/>
                  <a:cs typeface="Arial Narrow"/>
                </a:endParaRPr>
              </a:p>
            </p:txBody>
          </p:sp>
          <p:sp>
            <p:nvSpPr>
              <p:cNvPr id="113" name="Oval 112">
                <a:extLst>
                  <a:ext uri="{FF2B5EF4-FFF2-40B4-BE49-F238E27FC236}">
                    <a16:creationId xmlns:a16="http://schemas.microsoft.com/office/drawing/2014/main" id="{9EA9D510-46C8-F146-BD72-ECB6F338CB55}"/>
                  </a:ext>
                </a:extLst>
              </p:cNvPr>
              <p:cNvSpPr/>
              <p:nvPr/>
            </p:nvSpPr>
            <p:spPr bwMode="auto">
              <a:xfrm>
                <a:off x="6611502" y="3904980"/>
                <a:ext cx="323561" cy="322674"/>
              </a:xfrm>
              <a:prstGeom prst="ellipse">
                <a:avLst/>
              </a:prstGeom>
              <a:solidFill>
                <a:schemeClr val="tx1">
                  <a:lumMod val="50000"/>
                  <a:lumOff val="50000"/>
                </a:schemeClr>
              </a:solidFill>
              <a:ln>
                <a:noFill/>
              </a:ln>
              <a:effectLst>
                <a:outerShdw blurRad="50800" dist="38100" dir="2700000" algn="tl" rotWithShape="0">
                  <a:prstClr val="black">
                    <a:alpha val="40000"/>
                  </a:prst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Arial Narrow"/>
                  <a:cs typeface="Arial Narrow"/>
                </a:endParaRPr>
              </a:p>
            </p:txBody>
          </p:sp>
        </p:grpSp>
        <p:grpSp>
          <p:nvGrpSpPr>
            <p:cNvPr id="116" name="Group 115">
              <a:extLst>
                <a:ext uri="{FF2B5EF4-FFF2-40B4-BE49-F238E27FC236}">
                  <a16:creationId xmlns:a16="http://schemas.microsoft.com/office/drawing/2014/main" id="{F96B04AB-8F65-1246-B4A4-EDFB15ED85FE}"/>
                </a:ext>
              </a:extLst>
            </p:cNvPr>
            <p:cNvGrpSpPr/>
            <p:nvPr/>
          </p:nvGrpSpPr>
          <p:grpSpPr>
            <a:xfrm>
              <a:off x="5407289" y="3218997"/>
              <a:ext cx="416007" cy="553157"/>
              <a:chOff x="6565279" y="3904980"/>
              <a:chExt cx="416007" cy="553157"/>
            </a:xfrm>
          </p:grpSpPr>
          <p:sp>
            <p:nvSpPr>
              <p:cNvPr id="119" name="Flowchart: Delay 128">
                <a:extLst>
                  <a:ext uri="{FF2B5EF4-FFF2-40B4-BE49-F238E27FC236}">
                    <a16:creationId xmlns:a16="http://schemas.microsoft.com/office/drawing/2014/main" id="{D99C3B12-3159-DF41-8503-3C287A97961A}"/>
                  </a:ext>
                </a:extLst>
              </p:cNvPr>
              <p:cNvSpPr/>
              <p:nvPr/>
            </p:nvSpPr>
            <p:spPr bwMode="auto">
              <a:xfrm rot="16200000">
                <a:off x="6611946" y="4088796"/>
                <a:ext cx="322674" cy="416007"/>
              </a:xfrm>
              <a:prstGeom prst="flowChartDelay">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Arial Narrow"/>
                  <a:cs typeface="Arial Narrow"/>
                </a:endParaRPr>
              </a:p>
            </p:txBody>
          </p:sp>
          <p:sp>
            <p:nvSpPr>
              <p:cNvPr id="122" name="Oval 121">
                <a:extLst>
                  <a:ext uri="{FF2B5EF4-FFF2-40B4-BE49-F238E27FC236}">
                    <a16:creationId xmlns:a16="http://schemas.microsoft.com/office/drawing/2014/main" id="{91564DA8-00EB-794B-9262-45CE9CE2F4C4}"/>
                  </a:ext>
                </a:extLst>
              </p:cNvPr>
              <p:cNvSpPr/>
              <p:nvPr/>
            </p:nvSpPr>
            <p:spPr bwMode="auto">
              <a:xfrm>
                <a:off x="6611502" y="3904980"/>
                <a:ext cx="323561" cy="322674"/>
              </a:xfrm>
              <a:prstGeom prst="ellipse">
                <a:avLst/>
              </a:prstGeom>
              <a:solidFill>
                <a:schemeClr val="tx1">
                  <a:lumMod val="50000"/>
                  <a:lumOff val="50000"/>
                </a:schemeClr>
              </a:solidFill>
              <a:ln>
                <a:noFill/>
              </a:ln>
              <a:effectLst>
                <a:outerShdw blurRad="50800" dist="38100" dir="2700000" algn="tl" rotWithShape="0">
                  <a:prstClr val="black">
                    <a:alpha val="40000"/>
                  </a:prst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Arial Narrow"/>
                  <a:cs typeface="Arial Narrow"/>
                </a:endParaRPr>
              </a:p>
            </p:txBody>
          </p:sp>
        </p:grpSp>
        <p:grpSp>
          <p:nvGrpSpPr>
            <p:cNvPr id="125" name="Group 124">
              <a:extLst>
                <a:ext uri="{FF2B5EF4-FFF2-40B4-BE49-F238E27FC236}">
                  <a16:creationId xmlns:a16="http://schemas.microsoft.com/office/drawing/2014/main" id="{D2284C70-7A9D-3A46-A741-B6F6A60017FE}"/>
                </a:ext>
              </a:extLst>
            </p:cNvPr>
            <p:cNvGrpSpPr/>
            <p:nvPr/>
          </p:nvGrpSpPr>
          <p:grpSpPr>
            <a:xfrm>
              <a:off x="4862003" y="3343791"/>
              <a:ext cx="416007" cy="553157"/>
              <a:chOff x="6565279" y="3904980"/>
              <a:chExt cx="416007" cy="553157"/>
            </a:xfrm>
          </p:grpSpPr>
          <p:sp>
            <p:nvSpPr>
              <p:cNvPr id="131" name="Flowchart: Delay 128">
                <a:extLst>
                  <a:ext uri="{FF2B5EF4-FFF2-40B4-BE49-F238E27FC236}">
                    <a16:creationId xmlns:a16="http://schemas.microsoft.com/office/drawing/2014/main" id="{652D5CF9-AA61-FB48-BEA5-91DF34D411C3}"/>
                  </a:ext>
                </a:extLst>
              </p:cNvPr>
              <p:cNvSpPr/>
              <p:nvPr/>
            </p:nvSpPr>
            <p:spPr bwMode="auto">
              <a:xfrm rot="16200000">
                <a:off x="6611946" y="4088796"/>
                <a:ext cx="322674" cy="416007"/>
              </a:xfrm>
              <a:prstGeom prst="flowChartDelay">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Arial Narrow"/>
                  <a:cs typeface="Arial Narrow"/>
                </a:endParaRPr>
              </a:p>
            </p:txBody>
          </p:sp>
          <p:sp>
            <p:nvSpPr>
              <p:cNvPr id="134" name="Oval 133">
                <a:extLst>
                  <a:ext uri="{FF2B5EF4-FFF2-40B4-BE49-F238E27FC236}">
                    <a16:creationId xmlns:a16="http://schemas.microsoft.com/office/drawing/2014/main" id="{547200AF-1F74-0A40-B114-31F698B193B4}"/>
                  </a:ext>
                </a:extLst>
              </p:cNvPr>
              <p:cNvSpPr/>
              <p:nvPr/>
            </p:nvSpPr>
            <p:spPr bwMode="auto">
              <a:xfrm>
                <a:off x="6611502" y="3904980"/>
                <a:ext cx="323561" cy="322674"/>
              </a:xfrm>
              <a:prstGeom prst="ellipse">
                <a:avLst/>
              </a:prstGeom>
              <a:solidFill>
                <a:schemeClr val="tx1">
                  <a:lumMod val="50000"/>
                  <a:lumOff val="50000"/>
                </a:schemeClr>
              </a:solidFill>
              <a:ln>
                <a:noFill/>
              </a:ln>
              <a:effectLst>
                <a:outerShdw blurRad="50800" dist="38100" dir="2700000" algn="tl" rotWithShape="0">
                  <a:prstClr val="black">
                    <a:alpha val="40000"/>
                  </a:prst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Arial Narrow"/>
                  <a:cs typeface="Arial Narrow"/>
                </a:endParaRPr>
              </a:p>
            </p:txBody>
          </p:sp>
        </p:grpSp>
        <p:sp>
          <p:nvSpPr>
            <p:cNvPr id="105" name="Oval 104"/>
            <p:cNvSpPr/>
            <p:nvPr/>
          </p:nvSpPr>
          <p:spPr bwMode="auto">
            <a:xfrm>
              <a:off x="4848831" y="2905133"/>
              <a:ext cx="2139462" cy="2133600"/>
            </a:xfrm>
            <a:prstGeom prst="ellipse">
              <a:avLst/>
            </a:prstGeom>
            <a:solidFill>
              <a:schemeClr val="accent4">
                <a:lumMod val="20000"/>
                <a:lumOff val="80000"/>
              </a:schemeClr>
            </a:solidFill>
            <a:ln>
              <a:solidFill>
                <a:schemeClr val="accent4">
                  <a:lumMod val="20000"/>
                  <a:lumOff val="80000"/>
                </a:schemeClr>
              </a:solidFill>
            </a:ln>
            <a:effectLst>
              <a:outerShdw blurRad="50800" dist="38100" dir="2700000" algn="tl" rotWithShape="0">
                <a:prstClr val="black">
                  <a:alpha val="40000"/>
                </a:prstClr>
              </a:outerShdw>
            </a:effectLst>
            <a:scene3d>
              <a:camera prst="orthographicFront">
                <a:rot lat="17099997" lon="0" rev="0"/>
              </a:camera>
              <a:lightRig rig="freezing"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Arial Narrow"/>
                <a:cs typeface="Arial Narrow"/>
              </a:endParaRPr>
            </a:p>
          </p:txBody>
        </p:sp>
        <p:sp>
          <p:nvSpPr>
            <p:cNvPr id="34" name="TextBox 33">
              <a:extLst>
                <a:ext uri="{FF2B5EF4-FFF2-40B4-BE49-F238E27FC236}">
                  <a16:creationId xmlns:a16="http://schemas.microsoft.com/office/drawing/2014/main" id="{8373FA6A-CFAC-D247-B1AA-2D8ABDDC5206}"/>
                </a:ext>
              </a:extLst>
            </p:cNvPr>
            <p:cNvSpPr txBox="1"/>
            <p:nvPr/>
          </p:nvSpPr>
          <p:spPr>
            <a:xfrm>
              <a:off x="5482715" y="3661092"/>
              <a:ext cx="1062038" cy="369332"/>
            </a:xfrm>
            <a:prstGeom prst="rect">
              <a:avLst/>
            </a:prstGeom>
            <a:noFill/>
          </p:spPr>
          <p:txBody>
            <a:bodyPr wrap="square" rtlCol="0">
              <a:spAutoFit/>
            </a:bodyPr>
            <a:lstStyle/>
            <a:p>
              <a:r>
                <a:rPr lang="en-US" dirty="0">
                  <a:solidFill>
                    <a:schemeClr val="bg1"/>
                  </a:solidFill>
                </a:rPr>
                <a:t>Panel</a:t>
              </a:r>
            </a:p>
          </p:txBody>
        </p:sp>
        <p:grpSp>
          <p:nvGrpSpPr>
            <p:cNvPr id="137" name="Group 136">
              <a:extLst>
                <a:ext uri="{FF2B5EF4-FFF2-40B4-BE49-F238E27FC236}">
                  <a16:creationId xmlns:a16="http://schemas.microsoft.com/office/drawing/2014/main" id="{055C2862-F822-164D-8977-69EA4173B8BE}"/>
                </a:ext>
              </a:extLst>
            </p:cNvPr>
            <p:cNvGrpSpPr/>
            <p:nvPr/>
          </p:nvGrpSpPr>
          <p:grpSpPr>
            <a:xfrm>
              <a:off x="6544753" y="3899877"/>
              <a:ext cx="416007" cy="553157"/>
              <a:chOff x="6565279" y="3904980"/>
              <a:chExt cx="416007" cy="553157"/>
            </a:xfrm>
          </p:grpSpPr>
          <p:sp>
            <p:nvSpPr>
              <p:cNvPr id="139" name="Flowchart: Delay 128">
                <a:extLst>
                  <a:ext uri="{FF2B5EF4-FFF2-40B4-BE49-F238E27FC236}">
                    <a16:creationId xmlns:a16="http://schemas.microsoft.com/office/drawing/2014/main" id="{CBCC12FB-5F76-7647-AA97-F220E3746345}"/>
                  </a:ext>
                </a:extLst>
              </p:cNvPr>
              <p:cNvSpPr/>
              <p:nvPr/>
            </p:nvSpPr>
            <p:spPr bwMode="auto">
              <a:xfrm rot="16200000">
                <a:off x="6611946" y="4088796"/>
                <a:ext cx="322674" cy="416007"/>
              </a:xfrm>
              <a:prstGeom prst="flowChartDelay">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Arial Narrow"/>
                  <a:cs typeface="Arial Narrow"/>
                </a:endParaRPr>
              </a:p>
            </p:txBody>
          </p:sp>
          <p:sp>
            <p:nvSpPr>
              <p:cNvPr id="140" name="Oval 139">
                <a:extLst>
                  <a:ext uri="{FF2B5EF4-FFF2-40B4-BE49-F238E27FC236}">
                    <a16:creationId xmlns:a16="http://schemas.microsoft.com/office/drawing/2014/main" id="{337D9C60-6B15-6C49-9EA8-CAC0D947817C}"/>
                  </a:ext>
                </a:extLst>
              </p:cNvPr>
              <p:cNvSpPr/>
              <p:nvPr/>
            </p:nvSpPr>
            <p:spPr bwMode="auto">
              <a:xfrm>
                <a:off x="6611502" y="3904980"/>
                <a:ext cx="323561" cy="322674"/>
              </a:xfrm>
              <a:prstGeom prst="ellipse">
                <a:avLst/>
              </a:prstGeom>
              <a:solidFill>
                <a:schemeClr val="tx1">
                  <a:lumMod val="50000"/>
                  <a:lumOff val="50000"/>
                </a:schemeClr>
              </a:solidFill>
              <a:ln>
                <a:noFill/>
              </a:ln>
              <a:effectLst>
                <a:outerShdw blurRad="50800" dist="38100" dir="2700000" algn="tl" rotWithShape="0">
                  <a:prstClr val="black">
                    <a:alpha val="40000"/>
                  </a:prst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Arial Narrow"/>
                  <a:cs typeface="Arial Narrow"/>
                </a:endParaRPr>
              </a:p>
            </p:txBody>
          </p:sp>
        </p:grpSp>
        <p:grpSp>
          <p:nvGrpSpPr>
            <p:cNvPr id="141" name="Group 140">
              <a:extLst>
                <a:ext uri="{FF2B5EF4-FFF2-40B4-BE49-F238E27FC236}">
                  <a16:creationId xmlns:a16="http://schemas.microsoft.com/office/drawing/2014/main" id="{9D6CD5CD-74D4-DF41-82E4-C54F9FD87683}"/>
                </a:ext>
              </a:extLst>
            </p:cNvPr>
            <p:cNvGrpSpPr/>
            <p:nvPr/>
          </p:nvGrpSpPr>
          <p:grpSpPr>
            <a:xfrm>
              <a:off x="5979458" y="4034249"/>
              <a:ext cx="416007" cy="553157"/>
              <a:chOff x="6565279" y="3904980"/>
              <a:chExt cx="416007" cy="553157"/>
            </a:xfrm>
          </p:grpSpPr>
          <p:sp>
            <p:nvSpPr>
              <p:cNvPr id="142" name="Flowchart: Delay 128">
                <a:extLst>
                  <a:ext uri="{FF2B5EF4-FFF2-40B4-BE49-F238E27FC236}">
                    <a16:creationId xmlns:a16="http://schemas.microsoft.com/office/drawing/2014/main" id="{2956D13C-C06E-A942-B3F9-8379FF5E6F4E}"/>
                  </a:ext>
                </a:extLst>
              </p:cNvPr>
              <p:cNvSpPr/>
              <p:nvPr/>
            </p:nvSpPr>
            <p:spPr bwMode="auto">
              <a:xfrm rot="16200000">
                <a:off x="6611946" y="4088796"/>
                <a:ext cx="322674" cy="416007"/>
              </a:xfrm>
              <a:prstGeom prst="flowChartDelay">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Arial Narrow"/>
                  <a:cs typeface="Arial Narrow"/>
                </a:endParaRPr>
              </a:p>
            </p:txBody>
          </p:sp>
          <p:sp>
            <p:nvSpPr>
              <p:cNvPr id="143" name="Oval 142">
                <a:extLst>
                  <a:ext uri="{FF2B5EF4-FFF2-40B4-BE49-F238E27FC236}">
                    <a16:creationId xmlns:a16="http://schemas.microsoft.com/office/drawing/2014/main" id="{7150EEB1-3C55-D74F-AF79-1C9403F83574}"/>
                  </a:ext>
                </a:extLst>
              </p:cNvPr>
              <p:cNvSpPr/>
              <p:nvPr/>
            </p:nvSpPr>
            <p:spPr bwMode="auto">
              <a:xfrm>
                <a:off x="6611502" y="3904980"/>
                <a:ext cx="323561" cy="322674"/>
              </a:xfrm>
              <a:prstGeom prst="ellipse">
                <a:avLst/>
              </a:prstGeom>
              <a:solidFill>
                <a:schemeClr val="tx1">
                  <a:lumMod val="50000"/>
                  <a:lumOff val="50000"/>
                </a:schemeClr>
              </a:solidFill>
              <a:ln>
                <a:noFill/>
              </a:ln>
              <a:effectLst>
                <a:outerShdw blurRad="50800" dist="38100" dir="2700000" algn="tl" rotWithShape="0">
                  <a:prstClr val="black">
                    <a:alpha val="40000"/>
                  </a:prst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Arial Narrow"/>
                  <a:cs typeface="Arial Narrow"/>
                </a:endParaRPr>
              </a:p>
            </p:txBody>
          </p:sp>
        </p:grpSp>
        <p:grpSp>
          <p:nvGrpSpPr>
            <p:cNvPr id="144" name="Group 143">
              <a:extLst>
                <a:ext uri="{FF2B5EF4-FFF2-40B4-BE49-F238E27FC236}">
                  <a16:creationId xmlns:a16="http://schemas.microsoft.com/office/drawing/2014/main" id="{B3AE601A-CBDE-E449-ABAE-7293AA57B3EB}"/>
                </a:ext>
              </a:extLst>
            </p:cNvPr>
            <p:cNvGrpSpPr/>
            <p:nvPr/>
          </p:nvGrpSpPr>
          <p:grpSpPr>
            <a:xfrm>
              <a:off x="5434183" y="4051817"/>
              <a:ext cx="416007" cy="553157"/>
              <a:chOff x="6565279" y="3904980"/>
              <a:chExt cx="416007" cy="553157"/>
            </a:xfrm>
          </p:grpSpPr>
          <p:sp>
            <p:nvSpPr>
              <p:cNvPr id="145" name="Flowchart: Delay 128">
                <a:extLst>
                  <a:ext uri="{FF2B5EF4-FFF2-40B4-BE49-F238E27FC236}">
                    <a16:creationId xmlns:a16="http://schemas.microsoft.com/office/drawing/2014/main" id="{5336DD83-41C0-9444-B088-2A64FD62D080}"/>
                  </a:ext>
                </a:extLst>
              </p:cNvPr>
              <p:cNvSpPr/>
              <p:nvPr/>
            </p:nvSpPr>
            <p:spPr bwMode="auto">
              <a:xfrm rot="16200000">
                <a:off x="6611946" y="4088796"/>
                <a:ext cx="322674" cy="416007"/>
              </a:xfrm>
              <a:prstGeom prst="flowChartDelay">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Arial Narrow"/>
                  <a:cs typeface="Arial Narrow"/>
                </a:endParaRPr>
              </a:p>
            </p:txBody>
          </p:sp>
          <p:sp>
            <p:nvSpPr>
              <p:cNvPr id="146" name="Oval 145">
                <a:extLst>
                  <a:ext uri="{FF2B5EF4-FFF2-40B4-BE49-F238E27FC236}">
                    <a16:creationId xmlns:a16="http://schemas.microsoft.com/office/drawing/2014/main" id="{E3294195-FABF-8043-AA70-F73B10CFA5E9}"/>
                  </a:ext>
                </a:extLst>
              </p:cNvPr>
              <p:cNvSpPr/>
              <p:nvPr/>
            </p:nvSpPr>
            <p:spPr bwMode="auto">
              <a:xfrm>
                <a:off x="6611502" y="3904980"/>
                <a:ext cx="323561" cy="322674"/>
              </a:xfrm>
              <a:prstGeom prst="ellipse">
                <a:avLst/>
              </a:prstGeom>
              <a:solidFill>
                <a:schemeClr val="tx1">
                  <a:lumMod val="50000"/>
                  <a:lumOff val="50000"/>
                </a:schemeClr>
              </a:solidFill>
              <a:ln>
                <a:noFill/>
              </a:ln>
              <a:effectLst>
                <a:outerShdw blurRad="50800" dist="38100" dir="2700000" algn="tl" rotWithShape="0">
                  <a:prstClr val="black">
                    <a:alpha val="40000"/>
                  </a:prst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Arial Narrow"/>
                  <a:cs typeface="Arial Narrow"/>
                </a:endParaRPr>
              </a:p>
            </p:txBody>
          </p:sp>
        </p:grpSp>
        <p:grpSp>
          <p:nvGrpSpPr>
            <p:cNvPr id="147" name="Group 146">
              <a:extLst>
                <a:ext uri="{FF2B5EF4-FFF2-40B4-BE49-F238E27FC236}">
                  <a16:creationId xmlns:a16="http://schemas.microsoft.com/office/drawing/2014/main" id="{6306B086-207D-3D40-8007-38F50BB17D86}"/>
                </a:ext>
              </a:extLst>
            </p:cNvPr>
            <p:cNvGrpSpPr/>
            <p:nvPr/>
          </p:nvGrpSpPr>
          <p:grpSpPr>
            <a:xfrm>
              <a:off x="4888897" y="3921714"/>
              <a:ext cx="416007" cy="553157"/>
              <a:chOff x="6565279" y="3904980"/>
              <a:chExt cx="416007" cy="553157"/>
            </a:xfrm>
          </p:grpSpPr>
          <p:sp>
            <p:nvSpPr>
              <p:cNvPr id="148" name="Flowchart: Delay 128">
                <a:extLst>
                  <a:ext uri="{FF2B5EF4-FFF2-40B4-BE49-F238E27FC236}">
                    <a16:creationId xmlns:a16="http://schemas.microsoft.com/office/drawing/2014/main" id="{1A559136-9D74-954F-A25B-D8E5C25AABCE}"/>
                  </a:ext>
                </a:extLst>
              </p:cNvPr>
              <p:cNvSpPr/>
              <p:nvPr/>
            </p:nvSpPr>
            <p:spPr bwMode="auto">
              <a:xfrm rot="16200000">
                <a:off x="6611946" y="4088796"/>
                <a:ext cx="322674" cy="416007"/>
              </a:xfrm>
              <a:prstGeom prst="flowChartDelay">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Arial Narrow"/>
                  <a:cs typeface="Arial Narrow"/>
                </a:endParaRPr>
              </a:p>
            </p:txBody>
          </p:sp>
          <p:sp>
            <p:nvSpPr>
              <p:cNvPr id="149" name="Oval 148">
                <a:extLst>
                  <a:ext uri="{FF2B5EF4-FFF2-40B4-BE49-F238E27FC236}">
                    <a16:creationId xmlns:a16="http://schemas.microsoft.com/office/drawing/2014/main" id="{F550F1B4-BB5A-1B45-9515-7AEC89362871}"/>
                  </a:ext>
                </a:extLst>
              </p:cNvPr>
              <p:cNvSpPr/>
              <p:nvPr/>
            </p:nvSpPr>
            <p:spPr bwMode="auto">
              <a:xfrm>
                <a:off x="6611502" y="3904980"/>
                <a:ext cx="323561" cy="322674"/>
              </a:xfrm>
              <a:prstGeom prst="ellipse">
                <a:avLst/>
              </a:prstGeom>
              <a:solidFill>
                <a:schemeClr val="tx1">
                  <a:lumMod val="50000"/>
                  <a:lumOff val="50000"/>
                </a:schemeClr>
              </a:solidFill>
              <a:ln>
                <a:noFill/>
              </a:ln>
              <a:effectLst>
                <a:outerShdw blurRad="50800" dist="38100" dir="2700000" algn="tl" rotWithShape="0">
                  <a:prstClr val="black">
                    <a:alpha val="40000"/>
                  </a:prst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Arial Narrow"/>
                  <a:cs typeface="Arial Narrow"/>
                </a:endParaRPr>
              </a:p>
            </p:txBody>
          </p:sp>
        </p:grpSp>
      </p:grpSp>
      <p:pic>
        <p:nvPicPr>
          <p:cNvPr id="91" name="Picture 90">
            <a:extLst>
              <a:ext uri="{FF2B5EF4-FFF2-40B4-BE49-F238E27FC236}">
                <a16:creationId xmlns:a16="http://schemas.microsoft.com/office/drawing/2014/main" id="{3A559C08-9511-4444-8E88-51810D0CE78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403"/>
          <a:stretch/>
        </p:blipFill>
        <p:spPr>
          <a:xfrm>
            <a:off x="2662310" y="4600765"/>
            <a:ext cx="2413685" cy="1594409"/>
          </a:xfrm>
          <a:prstGeom prst="rect">
            <a:avLst/>
          </a:prstGeom>
        </p:spPr>
      </p:pic>
      <p:sp>
        <p:nvSpPr>
          <p:cNvPr id="153" name="TextBox 152"/>
          <p:cNvSpPr txBox="1"/>
          <p:nvPr/>
        </p:nvSpPr>
        <p:spPr>
          <a:xfrm>
            <a:off x="5681960" y="3882995"/>
            <a:ext cx="2428400" cy="892552"/>
          </a:xfrm>
          <a:prstGeom prst="rect">
            <a:avLst/>
          </a:prstGeom>
          <a:noFill/>
        </p:spPr>
        <p:txBody>
          <a:bodyPr wrap="square" lIns="91440" tIns="45720" rIns="91440" bIns="45720">
            <a:spAutoFit/>
          </a:bodyPr>
          <a:lstStyle/>
          <a:p>
            <a:pPr>
              <a:defRPr/>
            </a:pPr>
            <a:r>
              <a:rPr lang="en-US" sz="1470" b="1" dirty="0">
                <a:solidFill>
                  <a:srgbClr val="E43E31"/>
                </a:solidFill>
                <a:latin typeface="Arial Narrow"/>
                <a:cs typeface="Arial Narrow"/>
              </a:rPr>
              <a:t>Grade recommendations</a:t>
            </a:r>
          </a:p>
          <a:p>
            <a:pPr>
              <a:defRPr/>
            </a:pPr>
            <a:r>
              <a:rPr lang="en-US" sz="1200" b="1" dirty="0">
                <a:solidFill>
                  <a:schemeClr val="tx1">
                    <a:lumMod val="50000"/>
                    <a:lumOff val="50000"/>
                  </a:schemeClr>
                </a:solidFill>
                <a:latin typeface="Arial Narrow"/>
                <a:cs typeface="Arial Narrow"/>
              </a:rPr>
              <a:t>(Evidence to Recommendation)</a:t>
            </a:r>
          </a:p>
          <a:p>
            <a:pPr marL="85719" indent="-85719">
              <a:buFont typeface="Arial" pitchFamily="34" charset="0"/>
              <a:buChar char="•"/>
              <a:defRPr/>
            </a:pPr>
            <a:r>
              <a:rPr lang="en-US" sz="1200" dirty="0">
                <a:solidFill>
                  <a:schemeClr val="tx1">
                    <a:lumMod val="50000"/>
                    <a:lumOff val="50000"/>
                  </a:schemeClr>
                </a:solidFill>
                <a:latin typeface="Arial Narrow"/>
                <a:cs typeface="Arial Narrow"/>
              </a:rPr>
              <a:t>For or against (direction) </a:t>
            </a:r>
          </a:p>
          <a:p>
            <a:pPr marL="85719" indent="-85719">
              <a:buFont typeface="Arial" pitchFamily="34" charset="0"/>
              <a:buChar char="•"/>
              <a:defRPr/>
            </a:pPr>
            <a:r>
              <a:rPr lang="en-US" sz="1200" dirty="0">
                <a:solidFill>
                  <a:schemeClr val="tx1">
                    <a:lumMod val="50000"/>
                    <a:lumOff val="50000"/>
                  </a:schemeClr>
                </a:solidFill>
                <a:latin typeface="Arial Narrow"/>
                <a:cs typeface="Arial Narrow"/>
              </a:rPr>
              <a:t>Strong or conditional/weak (strength)</a:t>
            </a:r>
          </a:p>
        </p:txBody>
      </p:sp>
      <p:pic>
        <p:nvPicPr>
          <p:cNvPr id="110" name="Picture 109">
            <a:extLst>
              <a:ext uri="{FF2B5EF4-FFF2-40B4-BE49-F238E27FC236}">
                <a16:creationId xmlns:a16="http://schemas.microsoft.com/office/drawing/2014/main" id="{48B78032-6052-C345-ACA1-99ED9EFCEE0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865938" y="3904377"/>
            <a:ext cx="2588983" cy="2410915"/>
          </a:xfrm>
          <a:prstGeom prst="rect">
            <a:avLst/>
          </a:prstGeom>
        </p:spPr>
      </p:pic>
      <p:pic>
        <p:nvPicPr>
          <p:cNvPr id="109" name="Picture 108">
            <a:extLst>
              <a:ext uri="{FF2B5EF4-FFF2-40B4-BE49-F238E27FC236}">
                <a16:creationId xmlns:a16="http://schemas.microsoft.com/office/drawing/2014/main" id="{3454B5C1-ABAE-024D-991C-C411EB69C6C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15870" y="1670063"/>
            <a:ext cx="3301050" cy="1495681"/>
          </a:xfrm>
          <a:prstGeom prst="rect">
            <a:avLst/>
          </a:prstGeom>
          <a:ln>
            <a:solidFill>
              <a:schemeClr val="tx1">
                <a:lumMod val="50000"/>
                <a:lumOff val="50000"/>
              </a:schemeClr>
            </a:solidFill>
          </a:ln>
        </p:spPr>
      </p:pic>
      <p:sp>
        <p:nvSpPr>
          <p:cNvPr id="21624" name="TextBox 94"/>
          <p:cNvSpPr txBox="1">
            <a:spLocks noChangeArrowheads="1"/>
          </p:cNvSpPr>
          <p:nvPr/>
        </p:nvSpPr>
        <p:spPr bwMode="auto">
          <a:xfrm>
            <a:off x="2776201" y="3978652"/>
            <a:ext cx="2946400" cy="317010"/>
          </a:xfrm>
          <a:prstGeom prst="rect">
            <a:avLst/>
          </a:prstGeom>
          <a:noFill/>
          <a:ln w="9525">
            <a:noFill/>
            <a:miter lim="800000"/>
            <a:headEnd/>
            <a:tailEnd/>
          </a:ln>
        </p:spPr>
        <p:txBody>
          <a:bodyPr>
            <a:spAutoFit/>
          </a:bodyPr>
          <a:lstStyle/>
          <a:p>
            <a:r>
              <a:rPr lang="en-US" sz="1460" b="1" dirty="0">
                <a:solidFill>
                  <a:srgbClr val="E43E31"/>
                </a:solidFill>
                <a:latin typeface="Arial Narrow"/>
                <a:cs typeface="Arial Narrow"/>
              </a:rPr>
              <a:t>Recommendation/Decision</a:t>
            </a:r>
          </a:p>
        </p:txBody>
      </p:sp>
      <p:sp>
        <p:nvSpPr>
          <p:cNvPr id="128" name="Rectangle 127">
            <a:extLst>
              <a:ext uri="{FF2B5EF4-FFF2-40B4-BE49-F238E27FC236}">
                <a16:creationId xmlns:a16="http://schemas.microsoft.com/office/drawing/2014/main" id="{B313A0E0-0D55-2042-86F2-D80986FA3A88}"/>
              </a:ext>
            </a:extLst>
          </p:cNvPr>
          <p:cNvSpPr/>
          <p:nvPr/>
        </p:nvSpPr>
        <p:spPr>
          <a:xfrm>
            <a:off x="2975066" y="4209546"/>
            <a:ext cx="2757127" cy="276999"/>
          </a:xfrm>
          <a:prstGeom prst="rect">
            <a:avLst/>
          </a:prstGeom>
        </p:spPr>
        <p:txBody>
          <a:bodyPr wrap="square" lIns="91440" tIns="45720" rIns="91440" bIns="45720">
            <a:spAutoFit/>
          </a:bodyPr>
          <a:lstStyle/>
          <a:p>
            <a:r>
              <a:rPr lang="en-US" sz="1200" dirty="0">
                <a:solidFill>
                  <a:schemeClr val="tx1">
                    <a:lumMod val="50000"/>
                    <a:lumOff val="50000"/>
                  </a:schemeClr>
                </a:solidFill>
                <a:latin typeface="Arial Narrow"/>
                <a:cs typeface="Arial Narrow"/>
              </a:rPr>
              <a:t>Guideline/coverage decision</a:t>
            </a:r>
            <a:endParaRPr lang="en-CA" sz="1200" dirty="0">
              <a:solidFill>
                <a:schemeClr val="tx1">
                  <a:lumMod val="50000"/>
                  <a:lumOff val="50000"/>
                </a:schemeClr>
              </a:solidFill>
              <a:latin typeface="Arial Narrow"/>
              <a:cs typeface="Arial Narrow"/>
            </a:endParaRPr>
          </a:p>
        </p:txBody>
      </p:sp>
      <p:sp>
        <p:nvSpPr>
          <p:cNvPr id="15" name="TextBox 14"/>
          <p:cNvSpPr txBox="1">
            <a:spLocks noChangeArrowheads="1"/>
          </p:cNvSpPr>
          <p:nvPr/>
        </p:nvSpPr>
        <p:spPr bwMode="auto">
          <a:xfrm>
            <a:off x="1283943" y="932908"/>
            <a:ext cx="1305812" cy="543867"/>
          </a:xfrm>
          <a:prstGeom prst="rect">
            <a:avLst/>
          </a:prstGeom>
          <a:noFill/>
          <a:ln w="9525">
            <a:noFill/>
            <a:miter lim="800000"/>
            <a:headEnd/>
            <a:tailEnd/>
          </a:ln>
        </p:spPr>
        <p:txBody>
          <a:bodyPr wrap="square" lIns="91440" tIns="45720" rIns="91440" bIns="45720">
            <a:spAutoFit/>
          </a:bodyPr>
          <a:lstStyle/>
          <a:p>
            <a:pPr algn="ctr"/>
            <a:r>
              <a:rPr lang="en-US" sz="1467" b="1" dirty="0">
                <a:solidFill>
                  <a:srgbClr val="E43E31"/>
                </a:solidFill>
                <a:latin typeface="Arial Narrow"/>
                <a:cs typeface="Arial Narrow"/>
              </a:rPr>
              <a:t>Formulate question</a:t>
            </a:r>
          </a:p>
        </p:txBody>
      </p:sp>
      <p:grpSp>
        <p:nvGrpSpPr>
          <p:cNvPr id="21" name="Group 20">
            <a:extLst>
              <a:ext uri="{FF2B5EF4-FFF2-40B4-BE49-F238E27FC236}">
                <a16:creationId xmlns:a16="http://schemas.microsoft.com/office/drawing/2014/main" id="{981B73FA-C391-9A44-94F5-9F8AC0D13AF7}"/>
              </a:ext>
            </a:extLst>
          </p:cNvPr>
          <p:cNvGrpSpPr/>
          <p:nvPr/>
        </p:nvGrpSpPr>
        <p:grpSpPr>
          <a:xfrm>
            <a:off x="911277" y="1571370"/>
            <a:ext cx="3685609" cy="1533127"/>
            <a:chOff x="2824363" y="1437690"/>
            <a:chExt cx="4457464" cy="1854200"/>
          </a:xfrm>
        </p:grpSpPr>
        <p:sp>
          <p:nvSpPr>
            <p:cNvPr id="7" name="TextBox 6"/>
            <p:cNvSpPr txBox="1">
              <a:spLocks noChangeArrowheads="1"/>
            </p:cNvSpPr>
            <p:nvPr/>
          </p:nvSpPr>
          <p:spPr bwMode="auto">
            <a:xfrm>
              <a:off x="2824363" y="1763458"/>
              <a:ext cx="323426" cy="1147432"/>
            </a:xfrm>
            <a:prstGeom prst="rect">
              <a:avLst/>
            </a:prstGeom>
            <a:solidFill>
              <a:schemeClr val="tx1">
                <a:lumMod val="50000"/>
                <a:lumOff val="50000"/>
              </a:schemeClr>
            </a:solidFill>
            <a:ln w="9525">
              <a:noFill/>
              <a:miter lim="800000"/>
              <a:headEnd/>
              <a:tailEnd/>
            </a:ln>
          </p:spPr>
          <p:txBody>
            <a:bodyPr wrap="square" lIns="91440" tIns="91440" rIns="91440" bIns="45720">
              <a:noAutofit/>
            </a:bodyPr>
            <a:lstStyle/>
            <a:p>
              <a:pPr algn="ctr"/>
              <a:r>
                <a:rPr lang="en-US" sz="1400" dirty="0">
                  <a:solidFill>
                    <a:schemeClr val="bg1"/>
                  </a:solidFill>
                  <a:latin typeface="Arial Narrow"/>
                  <a:cs typeface="Arial Narrow"/>
                </a:rPr>
                <a:t>P</a:t>
              </a:r>
            </a:p>
            <a:p>
              <a:pPr algn="ctr"/>
              <a:r>
                <a:rPr lang="en-US" sz="1400" dirty="0">
                  <a:solidFill>
                    <a:schemeClr val="bg1"/>
                  </a:solidFill>
                  <a:latin typeface="Arial Narrow"/>
                  <a:cs typeface="Arial Narrow"/>
                </a:rPr>
                <a:t>I</a:t>
              </a:r>
            </a:p>
            <a:p>
              <a:pPr algn="ctr"/>
              <a:r>
                <a:rPr lang="en-US" sz="1400" dirty="0">
                  <a:solidFill>
                    <a:schemeClr val="bg1"/>
                  </a:solidFill>
                  <a:latin typeface="Arial Narrow"/>
                  <a:cs typeface="Arial Narrow"/>
                </a:rPr>
                <a:t>C</a:t>
              </a:r>
            </a:p>
            <a:p>
              <a:pPr algn="ctr"/>
              <a:r>
                <a:rPr lang="en-US" sz="1400" dirty="0">
                  <a:solidFill>
                    <a:schemeClr val="bg1"/>
                  </a:solidFill>
                  <a:latin typeface="Arial Narrow"/>
                  <a:cs typeface="Arial Narrow"/>
                </a:rPr>
                <a:t>O</a:t>
              </a:r>
            </a:p>
          </p:txBody>
        </p:sp>
        <p:sp>
          <p:nvSpPr>
            <p:cNvPr id="8" name="TextBox 7"/>
            <p:cNvSpPr txBox="1">
              <a:spLocks noChangeArrowheads="1"/>
            </p:cNvSpPr>
            <p:nvPr/>
          </p:nvSpPr>
          <p:spPr bwMode="auto">
            <a:xfrm>
              <a:off x="3157501" y="1691691"/>
              <a:ext cx="990600" cy="318100"/>
            </a:xfrm>
            <a:prstGeom prst="rect">
              <a:avLst/>
            </a:prstGeom>
            <a:noFill/>
            <a:ln w="9525">
              <a:noFill/>
              <a:miter lim="800000"/>
              <a:headEnd/>
              <a:tailEnd/>
            </a:ln>
          </p:spPr>
          <p:txBody>
            <a:bodyPr lIns="91440" tIns="45720" rIns="91440" bIns="45720">
              <a:spAutoFit/>
            </a:bodyPr>
            <a:lstStyle/>
            <a:p>
              <a:r>
                <a:rPr lang="en-US" sz="1467" dirty="0">
                  <a:solidFill>
                    <a:schemeClr val="tx1">
                      <a:lumMod val="50000"/>
                      <a:lumOff val="50000"/>
                    </a:schemeClr>
                  </a:solidFill>
                  <a:latin typeface="Arial Narrow"/>
                  <a:cs typeface="Arial Narrow"/>
                </a:rPr>
                <a:t>Outcome</a:t>
              </a:r>
            </a:p>
          </p:txBody>
        </p:sp>
        <p:sp>
          <p:nvSpPr>
            <p:cNvPr id="9" name="TextBox 8"/>
            <p:cNvSpPr txBox="1">
              <a:spLocks noChangeArrowheads="1"/>
            </p:cNvSpPr>
            <p:nvPr/>
          </p:nvSpPr>
          <p:spPr bwMode="auto">
            <a:xfrm>
              <a:off x="3157501" y="1996491"/>
              <a:ext cx="990600" cy="318100"/>
            </a:xfrm>
            <a:prstGeom prst="rect">
              <a:avLst/>
            </a:prstGeom>
            <a:noFill/>
            <a:ln w="9525">
              <a:noFill/>
              <a:miter lim="800000"/>
              <a:headEnd/>
              <a:tailEnd/>
            </a:ln>
          </p:spPr>
          <p:txBody>
            <a:bodyPr lIns="91440" tIns="45720" rIns="91440" bIns="45720">
              <a:spAutoFit/>
            </a:bodyPr>
            <a:lstStyle/>
            <a:p>
              <a:r>
                <a:rPr lang="en-US" sz="1467" dirty="0">
                  <a:solidFill>
                    <a:schemeClr val="tx1">
                      <a:lumMod val="50000"/>
                      <a:lumOff val="50000"/>
                    </a:schemeClr>
                  </a:solidFill>
                  <a:latin typeface="Arial Narrow"/>
                  <a:cs typeface="Arial Narrow"/>
                </a:rPr>
                <a:t>Outcome</a:t>
              </a:r>
            </a:p>
          </p:txBody>
        </p:sp>
        <p:sp>
          <p:nvSpPr>
            <p:cNvPr id="10" name="TextBox 9"/>
            <p:cNvSpPr txBox="1">
              <a:spLocks noChangeArrowheads="1"/>
            </p:cNvSpPr>
            <p:nvPr/>
          </p:nvSpPr>
          <p:spPr bwMode="auto">
            <a:xfrm>
              <a:off x="3157501" y="2301291"/>
              <a:ext cx="990600" cy="318100"/>
            </a:xfrm>
            <a:prstGeom prst="rect">
              <a:avLst/>
            </a:prstGeom>
            <a:noFill/>
            <a:ln w="9525">
              <a:noFill/>
              <a:miter lim="800000"/>
              <a:headEnd/>
              <a:tailEnd/>
            </a:ln>
          </p:spPr>
          <p:txBody>
            <a:bodyPr lIns="91440" tIns="45720" rIns="91440" bIns="45720">
              <a:spAutoFit/>
            </a:bodyPr>
            <a:lstStyle/>
            <a:p>
              <a:r>
                <a:rPr lang="en-US" sz="1467">
                  <a:solidFill>
                    <a:schemeClr val="tx1">
                      <a:lumMod val="50000"/>
                      <a:lumOff val="50000"/>
                    </a:schemeClr>
                  </a:solidFill>
                  <a:latin typeface="Arial Narrow"/>
                  <a:cs typeface="Arial Narrow"/>
                </a:rPr>
                <a:t>Outcome</a:t>
              </a:r>
            </a:p>
          </p:txBody>
        </p:sp>
        <p:sp>
          <p:nvSpPr>
            <p:cNvPr id="11" name="TextBox 10"/>
            <p:cNvSpPr txBox="1">
              <a:spLocks noChangeArrowheads="1"/>
            </p:cNvSpPr>
            <p:nvPr/>
          </p:nvSpPr>
          <p:spPr bwMode="auto">
            <a:xfrm>
              <a:off x="3157501" y="2606091"/>
              <a:ext cx="990600" cy="318100"/>
            </a:xfrm>
            <a:prstGeom prst="rect">
              <a:avLst/>
            </a:prstGeom>
            <a:noFill/>
            <a:ln w="9525">
              <a:noFill/>
              <a:miter lim="800000"/>
              <a:headEnd/>
              <a:tailEnd/>
            </a:ln>
          </p:spPr>
          <p:txBody>
            <a:bodyPr lIns="91440" tIns="45720" rIns="91440" bIns="45720">
              <a:spAutoFit/>
            </a:bodyPr>
            <a:lstStyle/>
            <a:p>
              <a:r>
                <a:rPr lang="en-US" sz="1467" dirty="0">
                  <a:solidFill>
                    <a:schemeClr val="tx1">
                      <a:lumMod val="50000"/>
                      <a:lumOff val="50000"/>
                    </a:schemeClr>
                  </a:solidFill>
                  <a:latin typeface="Arial Narrow"/>
                  <a:cs typeface="Arial Narrow"/>
                </a:rPr>
                <a:t>Outcome</a:t>
              </a:r>
            </a:p>
          </p:txBody>
        </p:sp>
        <p:grpSp>
          <p:nvGrpSpPr>
            <p:cNvPr id="4" name="Group 160"/>
            <p:cNvGrpSpPr>
              <a:grpSpLocks/>
            </p:cNvGrpSpPr>
            <p:nvPr/>
          </p:nvGrpSpPr>
          <p:grpSpPr bwMode="auto">
            <a:xfrm>
              <a:off x="5029167" y="1437690"/>
              <a:ext cx="2200275" cy="1549400"/>
              <a:chOff x="2633524" y="1117453"/>
              <a:chExt cx="2200909" cy="1549547"/>
            </a:xfrm>
          </p:grpSpPr>
          <p:pic>
            <p:nvPicPr>
              <p:cNvPr id="59"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657600" y="1143000"/>
                <a:ext cx="1176833"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isometricOffAxis1Left"/>
                <a:lightRig rig="threePt" dir="t"/>
              </a:scene3d>
            </p:spPr>
          </p:pic>
          <p:pic>
            <p:nvPicPr>
              <p:cNvPr id="45"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307873" y="1117453"/>
                <a:ext cx="1176833"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isometricOffAxis1Left"/>
                <a:lightRig rig="threePt" dir="t"/>
              </a:scene3d>
            </p:spPr>
          </p:pic>
          <p:pic>
            <p:nvPicPr>
              <p:cNvPr id="40"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971800" y="1143000"/>
                <a:ext cx="1176833"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isometricOffAxis1Left"/>
                <a:lightRig rig="threePt" dir="t"/>
              </a:scene3d>
            </p:spPr>
          </p:pic>
          <p:pic>
            <p:nvPicPr>
              <p:cNvPr id="14"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633524" y="1117453"/>
                <a:ext cx="1176833"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isometricOffAxis1Left"/>
                <a:lightRig rig="threePt" dir="t"/>
              </a:scene3d>
            </p:spPr>
          </p:pic>
        </p:grpSp>
        <p:sp>
          <p:nvSpPr>
            <p:cNvPr id="23" name="TextBox 22"/>
            <p:cNvSpPr txBox="1">
              <a:spLocks noChangeArrowheads="1"/>
            </p:cNvSpPr>
            <p:nvPr/>
          </p:nvSpPr>
          <p:spPr bwMode="auto">
            <a:xfrm>
              <a:off x="4071900" y="1691691"/>
              <a:ext cx="914275" cy="384718"/>
            </a:xfrm>
            <a:prstGeom prst="rect">
              <a:avLst/>
            </a:prstGeom>
            <a:noFill/>
            <a:ln w="9525">
              <a:noFill/>
              <a:miter lim="800000"/>
              <a:headEnd/>
              <a:tailEnd/>
            </a:ln>
          </p:spPr>
          <p:txBody>
            <a:bodyPr wrap="square" lIns="91440" tIns="45720" rIns="91440" bIns="45720">
              <a:spAutoFit/>
            </a:bodyPr>
            <a:lstStyle/>
            <a:p>
              <a:r>
                <a:rPr lang="en-US" sz="1467" dirty="0">
                  <a:solidFill>
                    <a:schemeClr val="tx1">
                      <a:lumMod val="50000"/>
                      <a:lumOff val="50000"/>
                    </a:schemeClr>
                  </a:solidFill>
                  <a:latin typeface="Arial Narrow"/>
                  <a:cs typeface="Arial Narrow"/>
                </a:rPr>
                <a:t>Critical</a:t>
              </a:r>
            </a:p>
          </p:txBody>
        </p:sp>
        <p:sp>
          <p:nvSpPr>
            <p:cNvPr id="24" name="TextBox 23"/>
            <p:cNvSpPr txBox="1">
              <a:spLocks noChangeArrowheads="1"/>
            </p:cNvSpPr>
            <p:nvPr/>
          </p:nvSpPr>
          <p:spPr bwMode="auto">
            <a:xfrm>
              <a:off x="4071901" y="2301293"/>
              <a:ext cx="1066800" cy="318100"/>
            </a:xfrm>
            <a:prstGeom prst="rect">
              <a:avLst/>
            </a:prstGeom>
            <a:noFill/>
            <a:ln w="9525">
              <a:noFill/>
              <a:miter lim="800000"/>
              <a:headEnd/>
              <a:tailEnd/>
            </a:ln>
          </p:spPr>
          <p:txBody>
            <a:bodyPr lIns="91440" tIns="45720" rIns="91440" bIns="45720">
              <a:spAutoFit/>
            </a:bodyPr>
            <a:lstStyle/>
            <a:p>
              <a:r>
                <a:rPr lang="en-US" sz="1467">
                  <a:solidFill>
                    <a:schemeClr val="tx1">
                      <a:lumMod val="50000"/>
                      <a:lumOff val="50000"/>
                    </a:schemeClr>
                  </a:solidFill>
                  <a:latin typeface="Arial Narrow"/>
                  <a:cs typeface="Arial Narrow"/>
                </a:rPr>
                <a:t>Important</a:t>
              </a:r>
            </a:p>
          </p:txBody>
        </p:sp>
        <p:sp>
          <p:nvSpPr>
            <p:cNvPr id="26" name="TextBox 25"/>
            <p:cNvSpPr txBox="1">
              <a:spLocks noChangeArrowheads="1"/>
            </p:cNvSpPr>
            <p:nvPr/>
          </p:nvSpPr>
          <p:spPr bwMode="auto">
            <a:xfrm>
              <a:off x="4071900" y="1996491"/>
              <a:ext cx="857408" cy="384718"/>
            </a:xfrm>
            <a:prstGeom prst="rect">
              <a:avLst/>
            </a:prstGeom>
            <a:noFill/>
            <a:ln w="9525">
              <a:noFill/>
              <a:miter lim="800000"/>
              <a:headEnd/>
              <a:tailEnd/>
            </a:ln>
          </p:spPr>
          <p:txBody>
            <a:bodyPr wrap="square" lIns="91440" tIns="45720" rIns="91440" bIns="45720">
              <a:spAutoFit/>
            </a:bodyPr>
            <a:lstStyle/>
            <a:p>
              <a:r>
                <a:rPr lang="en-US" sz="1467" dirty="0">
                  <a:solidFill>
                    <a:schemeClr val="tx1">
                      <a:lumMod val="50000"/>
                      <a:lumOff val="50000"/>
                    </a:schemeClr>
                  </a:solidFill>
                  <a:latin typeface="Arial Narrow"/>
                  <a:cs typeface="Arial Narrow"/>
                </a:rPr>
                <a:t>Critical</a:t>
              </a:r>
            </a:p>
          </p:txBody>
        </p:sp>
        <p:grpSp>
          <p:nvGrpSpPr>
            <p:cNvPr id="5" name="Group 100"/>
            <p:cNvGrpSpPr>
              <a:grpSpLocks/>
            </p:cNvGrpSpPr>
            <p:nvPr/>
          </p:nvGrpSpPr>
          <p:grpSpPr bwMode="auto">
            <a:xfrm>
              <a:off x="4071903" y="2606094"/>
              <a:ext cx="1376363" cy="559154"/>
              <a:chOff x="1676400" y="2286000"/>
              <a:chExt cx="1377083" cy="558972"/>
            </a:xfrm>
          </p:grpSpPr>
          <p:sp>
            <p:nvSpPr>
              <p:cNvPr id="21617" name="TextBox 20"/>
              <p:cNvSpPr txBox="1">
                <a:spLocks noChangeArrowheads="1"/>
              </p:cNvSpPr>
              <p:nvPr/>
            </p:nvSpPr>
            <p:spPr bwMode="auto">
              <a:xfrm>
                <a:off x="1676400" y="2286000"/>
                <a:ext cx="685800" cy="317997"/>
              </a:xfrm>
              <a:prstGeom prst="rect">
                <a:avLst/>
              </a:prstGeom>
              <a:noFill/>
              <a:ln w="9525">
                <a:noFill/>
                <a:miter lim="800000"/>
                <a:headEnd/>
                <a:tailEnd/>
              </a:ln>
            </p:spPr>
            <p:txBody>
              <a:bodyPr>
                <a:spAutoFit/>
              </a:bodyPr>
              <a:lstStyle/>
              <a:p>
                <a:r>
                  <a:rPr lang="en-US" sz="1467" dirty="0">
                    <a:solidFill>
                      <a:schemeClr val="tx1">
                        <a:lumMod val="50000"/>
                        <a:lumOff val="50000"/>
                      </a:schemeClr>
                    </a:solidFill>
                    <a:latin typeface="Arial Narrow"/>
                    <a:cs typeface="Arial Narrow"/>
                  </a:rPr>
                  <a:t>Not</a:t>
                </a:r>
              </a:p>
            </p:txBody>
          </p:sp>
          <p:sp>
            <p:nvSpPr>
              <p:cNvPr id="21618" name="TextBox 26"/>
              <p:cNvSpPr txBox="1">
                <a:spLocks noChangeArrowheads="1"/>
              </p:cNvSpPr>
              <p:nvPr/>
            </p:nvSpPr>
            <p:spPr bwMode="auto">
              <a:xfrm rot="1800000">
                <a:off x="1986684" y="2526975"/>
                <a:ext cx="1066799" cy="317997"/>
              </a:xfrm>
              <a:prstGeom prst="rect">
                <a:avLst/>
              </a:prstGeom>
              <a:noFill/>
              <a:ln w="9525">
                <a:noFill/>
                <a:miter lim="800000"/>
                <a:headEnd/>
                <a:tailEnd/>
              </a:ln>
            </p:spPr>
            <p:txBody>
              <a:bodyPr>
                <a:spAutoFit/>
              </a:bodyPr>
              <a:lstStyle/>
              <a:p>
                <a:r>
                  <a:rPr lang="en-US" sz="1467" dirty="0">
                    <a:solidFill>
                      <a:schemeClr val="tx1">
                        <a:lumMod val="50000"/>
                        <a:lumOff val="50000"/>
                      </a:schemeClr>
                    </a:solidFill>
                    <a:latin typeface="Arial Narrow"/>
                    <a:cs typeface="Arial Narrow"/>
                  </a:rPr>
                  <a:t>important</a:t>
                </a:r>
              </a:p>
            </p:txBody>
          </p:sp>
        </p:grpSp>
        <p:grpSp>
          <p:nvGrpSpPr>
            <p:cNvPr id="21537" name="Group 161"/>
            <p:cNvGrpSpPr>
              <a:grpSpLocks/>
            </p:cNvGrpSpPr>
            <p:nvPr/>
          </p:nvGrpSpPr>
          <p:grpSpPr bwMode="auto">
            <a:xfrm>
              <a:off x="3309902" y="1996490"/>
              <a:ext cx="3971925" cy="1295400"/>
              <a:chOff x="914400" y="1676400"/>
              <a:chExt cx="3971336" cy="1295400"/>
            </a:xfrm>
          </p:grpSpPr>
          <p:cxnSp>
            <p:nvCxnSpPr>
              <p:cNvPr id="35" name="Straight Connector 34"/>
              <p:cNvCxnSpPr/>
              <p:nvPr/>
            </p:nvCxnSpPr>
            <p:spPr>
              <a:xfrm>
                <a:off x="914400" y="2590800"/>
                <a:ext cx="1142831" cy="1588"/>
              </a:xfrm>
              <a:prstGeom prst="line">
                <a:avLst/>
              </a:prstGeom>
              <a:ln w="38100">
                <a:solidFill>
                  <a:srgbClr val="FFD9B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057231" y="2590800"/>
                <a:ext cx="685698" cy="381000"/>
              </a:xfrm>
              <a:prstGeom prst="line">
                <a:avLst/>
              </a:prstGeom>
              <a:ln w="38100">
                <a:solidFill>
                  <a:srgbClr val="FFD9B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14400" y="2286000"/>
                <a:ext cx="2304708" cy="1588"/>
              </a:xfrm>
              <a:prstGeom prst="line">
                <a:avLst/>
              </a:prstGeom>
              <a:ln w="38100">
                <a:solidFill>
                  <a:srgbClr val="FF9B2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14400" y="1981200"/>
                <a:ext cx="2303121" cy="3175"/>
              </a:xfrm>
              <a:prstGeom prst="line">
                <a:avLst/>
              </a:prstGeom>
              <a:ln w="38100">
                <a:solidFill>
                  <a:srgbClr val="E43E3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14400" y="1676400"/>
                <a:ext cx="2303121" cy="0"/>
              </a:xfrm>
              <a:prstGeom prst="line">
                <a:avLst/>
              </a:prstGeom>
              <a:ln w="38100">
                <a:solidFill>
                  <a:srgbClr val="E43E3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481007" y="1679575"/>
                <a:ext cx="76189" cy="1588"/>
              </a:xfrm>
              <a:prstGeom prst="line">
                <a:avLst/>
              </a:prstGeom>
              <a:ln w="38100">
                <a:solidFill>
                  <a:srgbClr val="E43E3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819094" y="1676400"/>
                <a:ext cx="76189" cy="1588"/>
              </a:xfrm>
              <a:prstGeom prst="line">
                <a:avLst/>
              </a:prstGeom>
              <a:ln w="38100">
                <a:solidFill>
                  <a:srgbClr val="E43E3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158769" y="1693863"/>
                <a:ext cx="76189" cy="1587"/>
              </a:xfrm>
              <a:prstGeom prst="line">
                <a:avLst/>
              </a:prstGeom>
              <a:ln w="38100">
                <a:solidFill>
                  <a:srgbClr val="E43E3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474658" y="1981200"/>
                <a:ext cx="76189" cy="1588"/>
              </a:xfrm>
              <a:prstGeom prst="line">
                <a:avLst/>
              </a:prstGeom>
              <a:ln w="38100">
                <a:solidFill>
                  <a:srgbClr val="E43E3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814333" y="1981200"/>
                <a:ext cx="76189" cy="1588"/>
              </a:xfrm>
              <a:prstGeom prst="line">
                <a:avLst/>
              </a:prstGeom>
              <a:ln w="38100">
                <a:solidFill>
                  <a:srgbClr val="E43E3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155594" y="1979613"/>
                <a:ext cx="76189" cy="1587"/>
              </a:xfrm>
              <a:prstGeom prst="line">
                <a:avLst/>
              </a:prstGeom>
              <a:ln w="38100">
                <a:solidFill>
                  <a:srgbClr val="E43E3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474658" y="2282825"/>
                <a:ext cx="76189" cy="1588"/>
              </a:xfrm>
              <a:prstGeom prst="line">
                <a:avLst/>
              </a:prstGeom>
              <a:ln w="38100">
                <a:solidFill>
                  <a:srgbClr val="FF9B2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819094" y="2286000"/>
                <a:ext cx="76189" cy="1588"/>
              </a:xfrm>
              <a:prstGeom prst="line">
                <a:avLst/>
              </a:prstGeom>
              <a:ln w="38100">
                <a:solidFill>
                  <a:srgbClr val="FF9B2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158769" y="2286000"/>
                <a:ext cx="76189" cy="1588"/>
              </a:xfrm>
              <a:prstGeom prst="line">
                <a:avLst/>
              </a:prstGeom>
              <a:ln w="38100">
                <a:solidFill>
                  <a:srgbClr val="FF9B2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500031" y="1681163"/>
                <a:ext cx="380944" cy="1587"/>
              </a:xfrm>
              <a:prstGeom prst="line">
                <a:avLst/>
              </a:prstGeom>
              <a:ln w="38100">
                <a:solidFill>
                  <a:srgbClr val="E43E3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503206" y="1982788"/>
                <a:ext cx="380944" cy="1587"/>
              </a:xfrm>
              <a:prstGeom prst="line">
                <a:avLst/>
              </a:prstGeom>
              <a:ln w="38100">
                <a:solidFill>
                  <a:srgbClr val="E43E3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504792" y="2286000"/>
                <a:ext cx="380944" cy="1588"/>
              </a:xfrm>
              <a:prstGeom prst="line">
                <a:avLst/>
              </a:prstGeom>
              <a:ln w="38100">
                <a:solidFill>
                  <a:srgbClr val="FF9B2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04" name="TextBox 103"/>
          <p:cNvSpPr txBox="1">
            <a:spLocks noChangeArrowheads="1"/>
          </p:cNvSpPr>
          <p:nvPr/>
        </p:nvSpPr>
        <p:spPr bwMode="auto">
          <a:xfrm>
            <a:off x="2815851" y="937307"/>
            <a:ext cx="1605861" cy="543867"/>
          </a:xfrm>
          <a:prstGeom prst="rect">
            <a:avLst/>
          </a:prstGeom>
          <a:noFill/>
          <a:ln w="9525">
            <a:noFill/>
            <a:miter lim="800000"/>
            <a:headEnd/>
            <a:tailEnd/>
          </a:ln>
        </p:spPr>
        <p:txBody>
          <a:bodyPr wrap="square" lIns="91440" tIns="45720" rIns="91440" bIns="45720">
            <a:spAutoFit/>
          </a:bodyPr>
          <a:lstStyle/>
          <a:p>
            <a:pPr algn="ctr"/>
            <a:r>
              <a:rPr lang="en-US" sz="1467" b="1" dirty="0">
                <a:solidFill>
                  <a:srgbClr val="E43E31"/>
                </a:solidFill>
                <a:latin typeface="Arial Narrow"/>
                <a:cs typeface="Arial Narrow"/>
              </a:rPr>
              <a:t>Assess single studies</a:t>
            </a:r>
          </a:p>
        </p:txBody>
      </p:sp>
      <p:sp>
        <p:nvSpPr>
          <p:cNvPr id="21626" name="TextBox 92"/>
          <p:cNvSpPr txBox="1">
            <a:spLocks noChangeArrowheads="1"/>
          </p:cNvSpPr>
          <p:nvPr/>
        </p:nvSpPr>
        <p:spPr bwMode="auto">
          <a:xfrm>
            <a:off x="938442" y="4401311"/>
            <a:ext cx="1607407" cy="913199"/>
          </a:xfrm>
          <a:prstGeom prst="rect">
            <a:avLst/>
          </a:prstGeom>
          <a:noFill/>
          <a:ln w="9525">
            <a:noFill/>
            <a:miter lim="800000"/>
            <a:headEnd/>
            <a:tailEnd/>
          </a:ln>
        </p:spPr>
        <p:txBody>
          <a:bodyPr wrap="square" lIns="91440" tIns="45720" rIns="91440" bIns="45720">
            <a:spAutoFit/>
          </a:bodyPr>
          <a:lstStyle/>
          <a:p>
            <a:pPr algn="ctr"/>
            <a:r>
              <a:rPr lang="en-US" sz="1467" b="1" dirty="0">
                <a:solidFill>
                  <a:srgbClr val="E43E31"/>
                </a:solidFill>
                <a:latin typeface="Arial Narrow"/>
                <a:cs typeface="Arial Narrow"/>
              </a:rPr>
              <a:t>Evidence synthesis </a:t>
            </a:r>
          </a:p>
          <a:p>
            <a:pPr algn="ctr"/>
            <a:r>
              <a:rPr lang="en-US" sz="1200" dirty="0">
                <a:solidFill>
                  <a:srgbClr val="E43E31"/>
                </a:solidFill>
                <a:latin typeface="Arial Narrow"/>
                <a:cs typeface="Arial Narrow"/>
              </a:rPr>
              <a:t>(systematic </a:t>
            </a:r>
          </a:p>
          <a:p>
            <a:pPr algn="ctr"/>
            <a:r>
              <a:rPr lang="en-US" sz="1200" dirty="0">
                <a:solidFill>
                  <a:srgbClr val="E43E31"/>
                </a:solidFill>
                <a:latin typeface="Arial Narrow"/>
                <a:cs typeface="Arial Narrow"/>
              </a:rPr>
              <a:t>review/HTA)</a:t>
            </a:r>
          </a:p>
        </p:txBody>
      </p:sp>
      <p:sp>
        <p:nvSpPr>
          <p:cNvPr id="16" name="Bent Arrow 15">
            <a:extLst>
              <a:ext uri="{FF2B5EF4-FFF2-40B4-BE49-F238E27FC236}">
                <a16:creationId xmlns:a16="http://schemas.microsoft.com/office/drawing/2014/main" id="{B6E76971-1F7B-9741-B680-4D380B4166FB}"/>
              </a:ext>
            </a:extLst>
          </p:cNvPr>
          <p:cNvSpPr/>
          <p:nvPr/>
        </p:nvSpPr>
        <p:spPr>
          <a:xfrm rot="5400000">
            <a:off x="8658170" y="2396113"/>
            <a:ext cx="1760371" cy="922256"/>
          </a:xfrm>
          <a:prstGeom prst="bentArrow">
            <a:avLst>
              <a:gd name="adj1" fmla="val 25000"/>
              <a:gd name="adj2" fmla="val 26863"/>
              <a:gd name="adj3" fmla="val 25000"/>
              <a:gd name="adj4" fmla="val 43750"/>
            </a:avLst>
          </a:prstGeom>
          <a:solidFill>
            <a:srgbClr val="E43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Bent Arrow 113">
            <a:extLst>
              <a:ext uri="{FF2B5EF4-FFF2-40B4-BE49-F238E27FC236}">
                <a16:creationId xmlns:a16="http://schemas.microsoft.com/office/drawing/2014/main" id="{F64C6AC0-5E6B-1647-B1B8-6C508EC6526C}"/>
              </a:ext>
            </a:extLst>
          </p:cNvPr>
          <p:cNvSpPr/>
          <p:nvPr/>
        </p:nvSpPr>
        <p:spPr>
          <a:xfrm rot="16200000">
            <a:off x="242077" y="3599502"/>
            <a:ext cx="2675735" cy="1685729"/>
          </a:xfrm>
          <a:prstGeom prst="bentArrow">
            <a:avLst>
              <a:gd name="adj1" fmla="val 18491"/>
              <a:gd name="adj2" fmla="val 17642"/>
              <a:gd name="adj3" fmla="val 19034"/>
              <a:gd name="adj4" fmla="val 32901"/>
            </a:avLst>
          </a:prstGeom>
          <a:solidFill>
            <a:srgbClr val="E43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Left Arrow 16">
            <a:extLst>
              <a:ext uri="{FF2B5EF4-FFF2-40B4-BE49-F238E27FC236}">
                <a16:creationId xmlns:a16="http://schemas.microsoft.com/office/drawing/2014/main" id="{FD24A3D3-C9B7-DF47-A3FA-F6599378E033}"/>
              </a:ext>
            </a:extLst>
          </p:cNvPr>
          <p:cNvSpPr/>
          <p:nvPr/>
        </p:nvSpPr>
        <p:spPr>
          <a:xfrm>
            <a:off x="7966156" y="4771653"/>
            <a:ext cx="589460" cy="593748"/>
          </a:xfrm>
          <a:prstGeom prst="leftArrow">
            <a:avLst/>
          </a:prstGeom>
          <a:solidFill>
            <a:srgbClr val="E43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Left Arrow 114">
            <a:extLst>
              <a:ext uri="{FF2B5EF4-FFF2-40B4-BE49-F238E27FC236}">
                <a16:creationId xmlns:a16="http://schemas.microsoft.com/office/drawing/2014/main" id="{B29AFFE7-43EE-E24E-B606-E92DF9443096}"/>
              </a:ext>
            </a:extLst>
          </p:cNvPr>
          <p:cNvSpPr/>
          <p:nvPr/>
        </p:nvSpPr>
        <p:spPr>
          <a:xfrm>
            <a:off x="4902916" y="4771653"/>
            <a:ext cx="589460" cy="593748"/>
          </a:xfrm>
          <a:prstGeom prst="leftArrow">
            <a:avLst/>
          </a:prstGeom>
          <a:solidFill>
            <a:srgbClr val="E43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Left Arrow 116">
            <a:extLst>
              <a:ext uri="{FF2B5EF4-FFF2-40B4-BE49-F238E27FC236}">
                <a16:creationId xmlns:a16="http://schemas.microsoft.com/office/drawing/2014/main" id="{1D1105CC-34F0-0E49-B2DC-14AE230F28BE}"/>
              </a:ext>
            </a:extLst>
          </p:cNvPr>
          <p:cNvSpPr/>
          <p:nvPr/>
        </p:nvSpPr>
        <p:spPr>
          <a:xfrm rot="10800000">
            <a:off x="4877478" y="1802614"/>
            <a:ext cx="589460" cy="593748"/>
          </a:xfrm>
          <a:prstGeom prst="leftArrow">
            <a:avLst/>
          </a:prstGeom>
          <a:solidFill>
            <a:srgbClr val="E43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301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6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6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62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99" grpId="0" animBg="1"/>
      <p:bldP spid="98" grpId="0" animBg="1"/>
      <p:bldP spid="96" grpId="0" animBg="1"/>
      <p:bldP spid="3" grpId="0" animBg="1"/>
      <p:bldP spid="21615" grpId="0"/>
      <p:bldP spid="87" grpId="0"/>
      <p:bldP spid="153" grpId="0"/>
      <p:bldP spid="21624" grpId="0"/>
      <p:bldP spid="128" grpId="0"/>
      <p:bldP spid="15" grpId="0"/>
      <p:bldP spid="104" grpId="0"/>
      <p:bldP spid="21626" grpId="0"/>
      <p:bldP spid="16" grpId="0" animBg="1"/>
      <p:bldP spid="114" grpId="0" animBg="1"/>
      <p:bldP spid="17" grpId="0" animBg="1"/>
      <p:bldP spid="115" grpId="0" animBg="1"/>
      <p:bldP spid="1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extLst>
              <a:ext uri="{FF2B5EF4-FFF2-40B4-BE49-F238E27FC236}">
                <a16:creationId xmlns:a16="http://schemas.microsoft.com/office/drawing/2014/main" id="{0B77B6EB-87B4-E945-BF45-80D97B2ACDDD}"/>
              </a:ext>
            </a:extLst>
          </p:cNvPr>
          <p:cNvSpPr/>
          <p:nvPr/>
        </p:nvSpPr>
        <p:spPr>
          <a:xfrm>
            <a:off x="6130009" y="3026114"/>
            <a:ext cx="4793630" cy="3069886"/>
          </a:xfrm>
          <a:prstGeom prst="roundRect">
            <a:avLst>
              <a:gd name="adj" fmla="val 7153"/>
            </a:avLst>
          </a:prstGeom>
          <a:solidFill>
            <a:schemeClr val="bg1">
              <a:lumMod val="95000"/>
            </a:schemeClr>
          </a:solidFill>
          <a:ln>
            <a:solidFill>
              <a:srgbClr val="E4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49CAECBF-3868-2C49-AC50-A7CA4A3FF275}"/>
              </a:ext>
            </a:extLst>
          </p:cNvPr>
          <p:cNvSpPr/>
          <p:nvPr/>
        </p:nvSpPr>
        <p:spPr>
          <a:xfrm>
            <a:off x="1105725" y="3026114"/>
            <a:ext cx="4793630" cy="3069886"/>
          </a:xfrm>
          <a:prstGeom prst="roundRect">
            <a:avLst>
              <a:gd name="adj" fmla="val 7153"/>
            </a:avLst>
          </a:prstGeom>
          <a:solidFill>
            <a:schemeClr val="bg1">
              <a:lumMod val="95000"/>
            </a:schemeClr>
          </a:solidFill>
          <a:ln>
            <a:solidFill>
              <a:srgbClr val="E4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5FF708-E5E9-4FC3-96C7-98D6D7E91A3C}"/>
              </a:ext>
            </a:extLst>
          </p:cNvPr>
          <p:cNvSpPr>
            <a:spLocks noGrp="1"/>
          </p:cNvSpPr>
          <p:nvPr>
            <p:ph type="title"/>
          </p:nvPr>
        </p:nvSpPr>
        <p:spPr/>
        <p:txBody>
          <a:bodyPr/>
          <a:lstStyle/>
          <a:p>
            <a:r>
              <a:rPr lang="en-US" dirty="0"/>
              <a:t>PICO Question Generation &amp; Prioritization</a:t>
            </a:r>
          </a:p>
        </p:txBody>
      </p:sp>
      <p:sp>
        <p:nvSpPr>
          <p:cNvPr id="16" name="Content Placeholder 2">
            <a:extLst>
              <a:ext uri="{FF2B5EF4-FFF2-40B4-BE49-F238E27FC236}">
                <a16:creationId xmlns:a16="http://schemas.microsoft.com/office/drawing/2014/main" id="{1F69C0FC-4AEF-4E0A-A5D7-362A1F2649A7}"/>
              </a:ext>
            </a:extLst>
          </p:cNvPr>
          <p:cNvSpPr>
            <a:spLocks noGrp="1"/>
          </p:cNvSpPr>
          <p:nvPr>
            <p:ph idx="1"/>
          </p:nvPr>
        </p:nvSpPr>
        <p:spPr>
          <a:xfrm>
            <a:off x="419100" y="2033093"/>
            <a:ext cx="10972800" cy="964105"/>
          </a:xfrm>
        </p:spPr>
        <p:txBody>
          <a:bodyPr/>
          <a:lstStyle/>
          <a:p>
            <a:r>
              <a:rPr lang="en-US" sz="1733" dirty="0"/>
              <a:t>Brainstorming: inclusive list of potential PICO questions to address</a:t>
            </a:r>
          </a:p>
          <a:p>
            <a:r>
              <a:rPr lang="en-US" sz="1733" dirty="0"/>
              <a:t>Importance rating: selecting the PICO questions with the most critical importance</a:t>
            </a:r>
          </a:p>
          <a:p>
            <a:pPr marL="0" indent="0">
              <a:buNone/>
            </a:pPr>
            <a:endParaRPr lang="en-US" sz="1733" dirty="0"/>
          </a:p>
        </p:txBody>
      </p:sp>
      <p:sp>
        <p:nvSpPr>
          <p:cNvPr id="13" name="TextBox 12"/>
          <p:cNvSpPr txBox="1"/>
          <p:nvPr/>
        </p:nvSpPr>
        <p:spPr>
          <a:xfrm>
            <a:off x="2245761" y="3177458"/>
            <a:ext cx="2544286" cy="369332"/>
          </a:xfrm>
          <a:prstGeom prst="rect">
            <a:avLst/>
          </a:prstGeom>
          <a:noFill/>
        </p:spPr>
        <p:txBody>
          <a:bodyPr wrap="none" rtlCol="0">
            <a:spAutoFit/>
          </a:bodyPr>
          <a:lstStyle/>
          <a:p>
            <a:r>
              <a:rPr lang="en-CA" b="1" dirty="0">
                <a:solidFill>
                  <a:srgbClr val="E43E31"/>
                </a:solidFill>
              </a:rPr>
              <a:t>Critically ill COVID-19</a:t>
            </a:r>
          </a:p>
        </p:txBody>
      </p:sp>
      <p:sp>
        <p:nvSpPr>
          <p:cNvPr id="15" name="TextBox 14"/>
          <p:cNvSpPr txBox="1"/>
          <p:nvPr/>
        </p:nvSpPr>
        <p:spPr>
          <a:xfrm>
            <a:off x="7334333" y="3152081"/>
            <a:ext cx="2403222" cy="369332"/>
          </a:xfrm>
          <a:prstGeom prst="rect">
            <a:avLst/>
          </a:prstGeom>
          <a:noFill/>
        </p:spPr>
        <p:txBody>
          <a:bodyPr wrap="none" rtlCol="0">
            <a:spAutoFit/>
          </a:bodyPr>
          <a:lstStyle/>
          <a:p>
            <a:r>
              <a:rPr lang="en-CA" b="1" dirty="0">
                <a:solidFill>
                  <a:srgbClr val="E43E31"/>
                </a:solidFill>
              </a:rPr>
              <a:t>Acutely ill COVID-19</a:t>
            </a:r>
          </a:p>
        </p:txBody>
      </p:sp>
      <p:grpSp>
        <p:nvGrpSpPr>
          <p:cNvPr id="28" name="Group 27">
            <a:extLst>
              <a:ext uri="{FF2B5EF4-FFF2-40B4-BE49-F238E27FC236}">
                <a16:creationId xmlns:a16="http://schemas.microsoft.com/office/drawing/2014/main" id="{AF2F0222-B02D-884F-82AD-B2981390DBC4}"/>
              </a:ext>
            </a:extLst>
          </p:cNvPr>
          <p:cNvGrpSpPr/>
          <p:nvPr/>
        </p:nvGrpSpPr>
        <p:grpSpPr>
          <a:xfrm>
            <a:off x="1420261" y="3805413"/>
            <a:ext cx="4195286" cy="1925858"/>
            <a:chOff x="1085444" y="4098932"/>
            <a:chExt cx="4195286" cy="1925858"/>
          </a:xfrm>
        </p:grpSpPr>
        <p:sp>
          <p:nvSpPr>
            <p:cNvPr id="4" name="Rectangle 3">
              <a:extLst>
                <a:ext uri="{FF2B5EF4-FFF2-40B4-BE49-F238E27FC236}">
                  <a16:creationId xmlns:a16="http://schemas.microsoft.com/office/drawing/2014/main" id="{402C280D-24A8-574A-818C-DF2DA38D8816}"/>
                </a:ext>
              </a:extLst>
            </p:cNvPr>
            <p:cNvSpPr/>
            <p:nvPr/>
          </p:nvSpPr>
          <p:spPr>
            <a:xfrm>
              <a:off x="2351568" y="4098932"/>
              <a:ext cx="1651000" cy="631525"/>
            </a:xfrm>
            <a:prstGeom prst="rect">
              <a:avLst/>
            </a:prstGeom>
            <a:solidFill>
              <a:srgbClr val="FFD9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60"/>
                </a:lnSpc>
              </a:pPr>
              <a:r>
                <a:rPr lang="en-US" dirty="0">
                  <a:solidFill>
                    <a:schemeClr val="tx1">
                      <a:lumMod val="50000"/>
                      <a:lumOff val="50000"/>
                    </a:schemeClr>
                  </a:solidFill>
                </a:rPr>
                <a:t>Prophylactic </a:t>
              </a:r>
              <a:br>
                <a:rPr lang="en-US" dirty="0">
                  <a:solidFill>
                    <a:schemeClr val="tx1">
                      <a:lumMod val="50000"/>
                      <a:lumOff val="50000"/>
                    </a:schemeClr>
                  </a:solidFill>
                </a:rPr>
              </a:br>
              <a:r>
                <a:rPr lang="en-US" dirty="0">
                  <a:solidFill>
                    <a:schemeClr val="tx1">
                      <a:lumMod val="50000"/>
                      <a:lumOff val="50000"/>
                    </a:schemeClr>
                  </a:solidFill>
                </a:rPr>
                <a:t>intensity</a:t>
              </a:r>
            </a:p>
          </p:txBody>
        </p:sp>
        <p:sp>
          <p:nvSpPr>
            <p:cNvPr id="11" name="Rectangle 10">
              <a:extLst>
                <a:ext uri="{FF2B5EF4-FFF2-40B4-BE49-F238E27FC236}">
                  <a16:creationId xmlns:a16="http://schemas.microsoft.com/office/drawing/2014/main" id="{1730C888-141A-FF42-9368-F0BEDCEEDD62}"/>
                </a:ext>
              </a:extLst>
            </p:cNvPr>
            <p:cNvSpPr/>
            <p:nvPr/>
          </p:nvSpPr>
          <p:spPr>
            <a:xfrm>
              <a:off x="1085444" y="5393265"/>
              <a:ext cx="1651000" cy="631525"/>
            </a:xfrm>
            <a:prstGeom prst="rect">
              <a:avLst/>
            </a:prstGeom>
            <a:solidFill>
              <a:srgbClr val="C8C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60"/>
                </a:lnSpc>
              </a:pPr>
              <a:r>
                <a:rPr lang="en-US" dirty="0">
                  <a:solidFill>
                    <a:schemeClr val="tx1">
                      <a:lumMod val="50000"/>
                      <a:lumOff val="50000"/>
                    </a:schemeClr>
                  </a:solidFill>
                </a:rPr>
                <a:t>Intermediate </a:t>
              </a:r>
              <a:br>
                <a:rPr lang="en-US" dirty="0">
                  <a:solidFill>
                    <a:schemeClr val="tx1">
                      <a:lumMod val="50000"/>
                      <a:lumOff val="50000"/>
                    </a:schemeClr>
                  </a:solidFill>
                </a:rPr>
              </a:br>
              <a:r>
                <a:rPr lang="en-US" dirty="0">
                  <a:solidFill>
                    <a:schemeClr val="tx1">
                      <a:lumMod val="50000"/>
                      <a:lumOff val="50000"/>
                    </a:schemeClr>
                  </a:solidFill>
                </a:rPr>
                <a:t>intensity</a:t>
              </a:r>
            </a:p>
          </p:txBody>
        </p:sp>
        <p:sp>
          <p:nvSpPr>
            <p:cNvPr id="14" name="Rectangle 13">
              <a:extLst>
                <a:ext uri="{FF2B5EF4-FFF2-40B4-BE49-F238E27FC236}">
                  <a16:creationId xmlns:a16="http://schemas.microsoft.com/office/drawing/2014/main" id="{CED91E59-5E39-114F-B9A0-F0D6E0E4758C}"/>
                </a:ext>
              </a:extLst>
            </p:cNvPr>
            <p:cNvSpPr/>
            <p:nvPr/>
          </p:nvSpPr>
          <p:spPr>
            <a:xfrm>
              <a:off x="3629730" y="5393265"/>
              <a:ext cx="1651000" cy="631525"/>
            </a:xfrm>
            <a:prstGeom prst="rect">
              <a:avLst/>
            </a:prstGeom>
            <a:solidFill>
              <a:srgbClr val="BFE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60"/>
                </a:lnSpc>
              </a:pPr>
              <a:r>
                <a:rPr lang="en-US" dirty="0">
                  <a:solidFill>
                    <a:schemeClr val="tx1">
                      <a:lumMod val="50000"/>
                      <a:lumOff val="50000"/>
                    </a:schemeClr>
                  </a:solidFill>
                </a:rPr>
                <a:t>Therapeutic </a:t>
              </a:r>
              <a:br>
                <a:rPr lang="en-US" dirty="0">
                  <a:solidFill>
                    <a:schemeClr val="tx1">
                      <a:lumMod val="50000"/>
                      <a:lumOff val="50000"/>
                    </a:schemeClr>
                  </a:solidFill>
                </a:rPr>
              </a:br>
              <a:r>
                <a:rPr lang="en-US" dirty="0">
                  <a:solidFill>
                    <a:schemeClr val="tx1">
                      <a:lumMod val="50000"/>
                      <a:lumOff val="50000"/>
                    </a:schemeClr>
                  </a:solidFill>
                </a:rPr>
                <a:t>intensity</a:t>
              </a:r>
            </a:p>
          </p:txBody>
        </p:sp>
        <p:cxnSp>
          <p:nvCxnSpPr>
            <p:cNvPr id="17" name="Straight Arrow Connector 16">
              <a:extLst>
                <a:ext uri="{FF2B5EF4-FFF2-40B4-BE49-F238E27FC236}">
                  <a16:creationId xmlns:a16="http://schemas.microsoft.com/office/drawing/2014/main" id="{A607199D-6E5F-AA42-99F3-31F7852155A5}"/>
                </a:ext>
              </a:extLst>
            </p:cNvPr>
            <p:cNvCxnSpPr>
              <a:cxnSpLocks/>
            </p:cNvCxnSpPr>
            <p:nvPr/>
          </p:nvCxnSpPr>
          <p:spPr>
            <a:xfrm flipH="1" flipV="1">
              <a:off x="3575050" y="4793423"/>
              <a:ext cx="670002" cy="542356"/>
            </a:xfrm>
            <a:prstGeom prst="straightConnector1">
              <a:avLst/>
            </a:prstGeom>
            <a:ln w="28575">
              <a:solidFill>
                <a:srgbClr val="E43E31"/>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5827910-C014-2345-9D21-4B77CEEAD462}"/>
                </a:ext>
              </a:extLst>
            </p:cNvPr>
            <p:cNvCxnSpPr>
              <a:cxnSpLocks/>
            </p:cNvCxnSpPr>
            <p:nvPr/>
          </p:nvCxnSpPr>
          <p:spPr>
            <a:xfrm flipH="1">
              <a:off x="2099734" y="4793423"/>
              <a:ext cx="694266" cy="532110"/>
            </a:xfrm>
            <a:prstGeom prst="straightConnector1">
              <a:avLst/>
            </a:prstGeom>
            <a:ln w="28575">
              <a:solidFill>
                <a:srgbClr val="E43E31"/>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87DFDE8-1DB4-7D42-9224-EFA72CE32BFE}"/>
                </a:ext>
              </a:extLst>
            </p:cNvPr>
            <p:cNvCxnSpPr>
              <a:cxnSpLocks/>
            </p:cNvCxnSpPr>
            <p:nvPr/>
          </p:nvCxnSpPr>
          <p:spPr>
            <a:xfrm flipH="1">
              <a:off x="2794000" y="5709027"/>
              <a:ext cx="781050" cy="0"/>
            </a:xfrm>
            <a:prstGeom prst="straightConnector1">
              <a:avLst/>
            </a:prstGeom>
            <a:ln w="28575">
              <a:solidFill>
                <a:srgbClr val="E43E31"/>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E42FEA15-F1AE-6943-B02B-DB891E20F926}"/>
              </a:ext>
            </a:extLst>
          </p:cNvPr>
          <p:cNvGrpSpPr/>
          <p:nvPr/>
        </p:nvGrpSpPr>
        <p:grpSpPr>
          <a:xfrm>
            <a:off x="6508833" y="3805413"/>
            <a:ext cx="4195286" cy="1925858"/>
            <a:chOff x="1085444" y="4098932"/>
            <a:chExt cx="4195286" cy="1925858"/>
          </a:xfrm>
        </p:grpSpPr>
        <p:sp>
          <p:nvSpPr>
            <p:cNvPr id="31" name="Rectangle 30">
              <a:extLst>
                <a:ext uri="{FF2B5EF4-FFF2-40B4-BE49-F238E27FC236}">
                  <a16:creationId xmlns:a16="http://schemas.microsoft.com/office/drawing/2014/main" id="{BD39C825-9EF1-7145-B42C-FCB157C6ED7E}"/>
                </a:ext>
              </a:extLst>
            </p:cNvPr>
            <p:cNvSpPr/>
            <p:nvPr/>
          </p:nvSpPr>
          <p:spPr>
            <a:xfrm>
              <a:off x="2351568" y="4098932"/>
              <a:ext cx="1651000" cy="631525"/>
            </a:xfrm>
            <a:prstGeom prst="rect">
              <a:avLst/>
            </a:prstGeom>
            <a:solidFill>
              <a:srgbClr val="FFD9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60"/>
                </a:lnSpc>
              </a:pPr>
              <a:r>
                <a:rPr lang="en-US" dirty="0">
                  <a:solidFill>
                    <a:schemeClr val="tx1">
                      <a:lumMod val="50000"/>
                      <a:lumOff val="50000"/>
                    </a:schemeClr>
                  </a:solidFill>
                </a:rPr>
                <a:t>Prophylactic </a:t>
              </a:r>
              <a:br>
                <a:rPr lang="en-US" dirty="0">
                  <a:solidFill>
                    <a:schemeClr val="tx1">
                      <a:lumMod val="50000"/>
                      <a:lumOff val="50000"/>
                    </a:schemeClr>
                  </a:solidFill>
                </a:rPr>
              </a:br>
              <a:r>
                <a:rPr lang="en-US" dirty="0">
                  <a:solidFill>
                    <a:schemeClr val="tx1">
                      <a:lumMod val="50000"/>
                      <a:lumOff val="50000"/>
                    </a:schemeClr>
                  </a:solidFill>
                </a:rPr>
                <a:t>intensity</a:t>
              </a:r>
            </a:p>
          </p:txBody>
        </p:sp>
        <p:sp>
          <p:nvSpPr>
            <p:cNvPr id="32" name="Rectangle 31">
              <a:extLst>
                <a:ext uri="{FF2B5EF4-FFF2-40B4-BE49-F238E27FC236}">
                  <a16:creationId xmlns:a16="http://schemas.microsoft.com/office/drawing/2014/main" id="{7BC5A6F4-0E16-9E4C-8D8C-9563921602AA}"/>
                </a:ext>
              </a:extLst>
            </p:cNvPr>
            <p:cNvSpPr/>
            <p:nvPr/>
          </p:nvSpPr>
          <p:spPr>
            <a:xfrm>
              <a:off x="1085444" y="5393265"/>
              <a:ext cx="1651000" cy="631525"/>
            </a:xfrm>
            <a:prstGeom prst="rect">
              <a:avLst/>
            </a:prstGeom>
            <a:solidFill>
              <a:srgbClr val="C8C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60"/>
                </a:lnSpc>
              </a:pPr>
              <a:r>
                <a:rPr lang="en-US" dirty="0">
                  <a:solidFill>
                    <a:schemeClr val="tx1">
                      <a:lumMod val="50000"/>
                      <a:lumOff val="50000"/>
                    </a:schemeClr>
                  </a:solidFill>
                </a:rPr>
                <a:t>Intermediate </a:t>
              </a:r>
              <a:br>
                <a:rPr lang="en-US" dirty="0">
                  <a:solidFill>
                    <a:schemeClr val="tx1">
                      <a:lumMod val="50000"/>
                      <a:lumOff val="50000"/>
                    </a:schemeClr>
                  </a:solidFill>
                </a:rPr>
              </a:br>
              <a:r>
                <a:rPr lang="en-US" dirty="0">
                  <a:solidFill>
                    <a:schemeClr val="tx1">
                      <a:lumMod val="50000"/>
                      <a:lumOff val="50000"/>
                    </a:schemeClr>
                  </a:solidFill>
                </a:rPr>
                <a:t>intensity</a:t>
              </a:r>
            </a:p>
          </p:txBody>
        </p:sp>
        <p:sp>
          <p:nvSpPr>
            <p:cNvPr id="33" name="Rectangle 32">
              <a:extLst>
                <a:ext uri="{FF2B5EF4-FFF2-40B4-BE49-F238E27FC236}">
                  <a16:creationId xmlns:a16="http://schemas.microsoft.com/office/drawing/2014/main" id="{F04A2264-3987-7940-882F-D18598E24B25}"/>
                </a:ext>
              </a:extLst>
            </p:cNvPr>
            <p:cNvSpPr/>
            <p:nvPr/>
          </p:nvSpPr>
          <p:spPr>
            <a:xfrm>
              <a:off x="3629730" y="5393265"/>
              <a:ext cx="1651000" cy="631525"/>
            </a:xfrm>
            <a:prstGeom prst="rect">
              <a:avLst/>
            </a:prstGeom>
            <a:solidFill>
              <a:srgbClr val="BFE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60"/>
                </a:lnSpc>
              </a:pPr>
              <a:r>
                <a:rPr lang="en-US" dirty="0">
                  <a:solidFill>
                    <a:schemeClr val="tx1">
                      <a:lumMod val="50000"/>
                      <a:lumOff val="50000"/>
                    </a:schemeClr>
                  </a:solidFill>
                </a:rPr>
                <a:t>Therapeutic </a:t>
              </a:r>
              <a:br>
                <a:rPr lang="en-US" dirty="0">
                  <a:solidFill>
                    <a:schemeClr val="tx1">
                      <a:lumMod val="50000"/>
                      <a:lumOff val="50000"/>
                    </a:schemeClr>
                  </a:solidFill>
                </a:rPr>
              </a:br>
              <a:r>
                <a:rPr lang="en-US" dirty="0">
                  <a:solidFill>
                    <a:schemeClr val="tx1">
                      <a:lumMod val="50000"/>
                      <a:lumOff val="50000"/>
                    </a:schemeClr>
                  </a:solidFill>
                </a:rPr>
                <a:t>intensity</a:t>
              </a:r>
            </a:p>
          </p:txBody>
        </p:sp>
        <p:cxnSp>
          <p:nvCxnSpPr>
            <p:cNvPr id="34" name="Straight Arrow Connector 33">
              <a:extLst>
                <a:ext uri="{FF2B5EF4-FFF2-40B4-BE49-F238E27FC236}">
                  <a16:creationId xmlns:a16="http://schemas.microsoft.com/office/drawing/2014/main" id="{BC77F42E-B0FF-4744-8283-B5294910FEAA}"/>
                </a:ext>
              </a:extLst>
            </p:cNvPr>
            <p:cNvCxnSpPr>
              <a:cxnSpLocks/>
            </p:cNvCxnSpPr>
            <p:nvPr/>
          </p:nvCxnSpPr>
          <p:spPr>
            <a:xfrm flipH="1" flipV="1">
              <a:off x="3575050" y="4793423"/>
              <a:ext cx="670002" cy="542356"/>
            </a:xfrm>
            <a:prstGeom prst="straightConnector1">
              <a:avLst/>
            </a:prstGeom>
            <a:ln w="28575">
              <a:solidFill>
                <a:srgbClr val="E43E31"/>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DC846BD-04F0-904B-9E4E-20070C95775D}"/>
                </a:ext>
              </a:extLst>
            </p:cNvPr>
            <p:cNvCxnSpPr>
              <a:cxnSpLocks/>
            </p:cNvCxnSpPr>
            <p:nvPr/>
          </p:nvCxnSpPr>
          <p:spPr>
            <a:xfrm flipH="1">
              <a:off x="2099734" y="4793423"/>
              <a:ext cx="694266" cy="532110"/>
            </a:xfrm>
            <a:prstGeom prst="straightConnector1">
              <a:avLst/>
            </a:prstGeom>
            <a:ln w="28575">
              <a:solidFill>
                <a:srgbClr val="E43E31"/>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F7FB6D8-2B04-8A46-851B-8EBE911B6679}"/>
                </a:ext>
              </a:extLst>
            </p:cNvPr>
            <p:cNvCxnSpPr>
              <a:cxnSpLocks/>
            </p:cNvCxnSpPr>
            <p:nvPr/>
          </p:nvCxnSpPr>
          <p:spPr>
            <a:xfrm flipH="1">
              <a:off x="2794000" y="5709027"/>
              <a:ext cx="781050" cy="0"/>
            </a:xfrm>
            <a:prstGeom prst="straightConnector1">
              <a:avLst/>
            </a:prstGeom>
            <a:ln w="28575">
              <a:solidFill>
                <a:srgbClr val="E43E31"/>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5795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FF708-E5E9-4FC3-96C7-98D6D7E91A3C}"/>
              </a:ext>
            </a:extLst>
          </p:cNvPr>
          <p:cNvSpPr>
            <a:spLocks noGrp="1"/>
          </p:cNvSpPr>
          <p:nvPr>
            <p:ph type="title"/>
          </p:nvPr>
        </p:nvSpPr>
        <p:spPr/>
        <p:txBody>
          <a:bodyPr/>
          <a:lstStyle/>
          <a:p>
            <a:r>
              <a:rPr lang="en-US" dirty="0">
                <a:solidFill>
                  <a:srgbClr val="E43E31"/>
                </a:solidFill>
              </a:rPr>
              <a:t>Outcome Selection</a:t>
            </a:r>
          </a:p>
        </p:txBody>
      </p:sp>
      <p:sp>
        <p:nvSpPr>
          <p:cNvPr id="3" name="Content Placeholder 2">
            <a:extLst>
              <a:ext uri="{FF2B5EF4-FFF2-40B4-BE49-F238E27FC236}">
                <a16:creationId xmlns:a16="http://schemas.microsoft.com/office/drawing/2014/main" id="{1F69C0FC-4AEF-4E0A-A5D7-362A1F2649A7}"/>
              </a:ext>
            </a:extLst>
          </p:cNvPr>
          <p:cNvSpPr>
            <a:spLocks noGrp="1"/>
          </p:cNvSpPr>
          <p:nvPr>
            <p:ph idx="1"/>
          </p:nvPr>
        </p:nvSpPr>
        <p:spPr/>
        <p:txBody>
          <a:bodyPr/>
          <a:lstStyle/>
          <a:p>
            <a:r>
              <a:rPr lang="en-US" sz="2133" dirty="0"/>
              <a:t>Brainstorming: inclusive list of potential outcomes to address</a:t>
            </a:r>
          </a:p>
          <a:p>
            <a:r>
              <a:rPr lang="en-US" sz="2133" dirty="0"/>
              <a:t>Importance rating: selecting the most critical outcomes for key stakeholders</a:t>
            </a:r>
          </a:p>
          <a:p>
            <a:pPr lvl="1">
              <a:buFont typeface="Wingdings" panose="05000000000000000000" pitchFamily="2" charset="2"/>
              <a:buChar char="Ø"/>
            </a:pPr>
            <a:r>
              <a:rPr lang="en-US" sz="2000" dirty="0"/>
              <a:t>Using Health Outcome Descriptors (marker states) - </a:t>
            </a:r>
            <a:r>
              <a:rPr lang="en-US" sz="2000" dirty="0">
                <a:hlinkClick r:id="rId3"/>
              </a:rPr>
              <a:t>https://ms.gradepro.org/</a:t>
            </a:r>
            <a:r>
              <a:rPr lang="en-US" sz="2000" dirty="0"/>
              <a:t> </a:t>
            </a:r>
          </a:p>
          <a:p>
            <a:pPr marL="0" indent="0">
              <a:buNone/>
            </a:pPr>
            <a:endParaRPr lang="en-US" sz="2133" b="1" dirty="0">
              <a:solidFill>
                <a:srgbClr val="FF0000"/>
              </a:solidFill>
            </a:endParaRPr>
          </a:p>
        </p:txBody>
      </p:sp>
      <p:sp>
        <p:nvSpPr>
          <p:cNvPr id="5" name="Rectangle 4"/>
          <p:cNvSpPr/>
          <p:nvPr/>
        </p:nvSpPr>
        <p:spPr>
          <a:xfrm>
            <a:off x="2729605" y="4035655"/>
            <a:ext cx="7171479" cy="2040682"/>
          </a:xfrm>
          <a:prstGeom prst="rect">
            <a:avLst/>
          </a:prstGeom>
        </p:spPr>
        <p:txBody>
          <a:bodyPr wrap="square" numCol="2">
            <a:noAutofit/>
          </a:bodyPr>
          <a:lstStyle/>
          <a:p>
            <a:pPr marL="380981" indent="-380981">
              <a:buFont typeface="Arial" panose="020B0604020202020204" pitchFamily="34" charset="0"/>
              <a:buChar char="•"/>
            </a:pPr>
            <a:r>
              <a:rPr lang="en-US" sz="1600" dirty="0">
                <a:solidFill>
                  <a:srgbClr val="E43E31"/>
                </a:solidFill>
                <a:latin typeface="+mn-lt"/>
              </a:rPr>
              <a:t>All-cause mortality</a:t>
            </a:r>
          </a:p>
          <a:p>
            <a:pPr marL="380981" indent="-380981">
              <a:buFont typeface="Arial" panose="020B0604020202020204" pitchFamily="34" charset="0"/>
              <a:buChar char="•"/>
            </a:pPr>
            <a:r>
              <a:rPr lang="en-US" sz="1600" dirty="0">
                <a:solidFill>
                  <a:srgbClr val="E43E31"/>
                </a:solidFill>
                <a:latin typeface="+mn-lt"/>
              </a:rPr>
              <a:t>Pulmonary embolism</a:t>
            </a:r>
          </a:p>
          <a:p>
            <a:pPr marL="380981" indent="-380981">
              <a:buFont typeface="Arial" panose="020B0604020202020204" pitchFamily="34" charset="0"/>
              <a:buChar char="•"/>
            </a:pPr>
            <a:r>
              <a:rPr lang="en-US" sz="1600" dirty="0">
                <a:solidFill>
                  <a:srgbClr val="E43E31"/>
                </a:solidFill>
                <a:latin typeface="+mn-lt"/>
              </a:rPr>
              <a:t>Deep venous thrombosis</a:t>
            </a:r>
          </a:p>
          <a:p>
            <a:pPr marL="380981" indent="-380981">
              <a:buFont typeface="Arial" panose="020B0604020202020204" pitchFamily="34" charset="0"/>
              <a:buChar char="•"/>
            </a:pPr>
            <a:r>
              <a:rPr lang="en-US" sz="1600" dirty="0">
                <a:solidFill>
                  <a:srgbClr val="E43E31"/>
                </a:solidFill>
                <a:latin typeface="+mn-lt"/>
              </a:rPr>
              <a:t>Major bleeding</a:t>
            </a:r>
          </a:p>
          <a:p>
            <a:pPr marL="380981" indent="-380981">
              <a:buFont typeface="Arial" panose="020B0604020202020204" pitchFamily="34" charset="0"/>
              <a:buChar char="•"/>
            </a:pPr>
            <a:r>
              <a:rPr lang="en-US" sz="1600" dirty="0">
                <a:solidFill>
                  <a:schemeClr val="tx1">
                    <a:lumMod val="50000"/>
                    <a:lumOff val="50000"/>
                  </a:schemeClr>
                </a:solidFill>
                <a:latin typeface="+mn-lt"/>
              </a:rPr>
              <a:t>Multi-organ failure</a:t>
            </a:r>
          </a:p>
          <a:p>
            <a:pPr marL="380981" indent="-380981">
              <a:buFont typeface="Arial" panose="020B0604020202020204" pitchFamily="34" charset="0"/>
              <a:buChar char="•"/>
            </a:pPr>
            <a:r>
              <a:rPr lang="en-US" sz="1600" dirty="0">
                <a:solidFill>
                  <a:schemeClr val="tx1">
                    <a:lumMod val="50000"/>
                    <a:lumOff val="50000"/>
                  </a:schemeClr>
                </a:solidFill>
                <a:latin typeface="+mn-lt"/>
              </a:rPr>
              <a:t>Ischemic stroke</a:t>
            </a:r>
          </a:p>
          <a:p>
            <a:pPr marL="380981" indent="-380981">
              <a:buFont typeface="Arial" panose="020B0604020202020204" pitchFamily="34" charset="0"/>
              <a:buChar char="•"/>
            </a:pPr>
            <a:endParaRPr lang="en-US" sz="2000" dirty="0">
              <a:solidFill>
                <a:schemeClr val="tx1">
                  <a:lumMod val="50000"/>
                  <a:lumOff val="50000"/>
                </a:schemeClr>
              </a:solidFill>
              <a:latin typeface="+mn-lt"/>
            </a:endParaRPr>
          </a:p>
          <a:p>
            <a:pPr marL="380981" indent="-380981">
              <a:buFont typeface="Arial" panose="020B0604020202020204" pitchFamily="34" charset="0"/>
              <a:buChar char="•"/>
            </a:pPr>
            <a:r>
              <a:rPr lang="en-US" sz="1600" dirty="0">
                <a:solidFill>
                  <a:schemeClr val="tx1">
                    <a:lumMod val="50000"/>
                    <a:lumOff val="50000"/>
                  </a:schemeClr>
                </a:solidFill>
                <a:latin typeface="+mn-lt"/>
              </a:rPr>
              <a:t>Intracranial hemorrhage/hemorrhagic stroke</a:t>
            </a:r>
          </a:p>
          <a:p>
            <a:pPr marL="380981" indent="-380981">
              <a:buFont typeface="Arial" panose="020B0604020202020204" pitchFamily="34" charset="0"/>
              <a:buChar char="•"/>
            </a:pPr>
            <a:r>
              <a:rPr lang="en-US" sz="1600" dirty="0">
                <a:solidFill>
                  <a:schemeClr val="tx1">
                    <a:lumMod val="50000"/>
                    <a:lumOff val="50000"/>
                  </a:schemeClr>
                </a:solidFill>
                <a:latin typeface="+mn-lt"/>
              </a:rPr>
              <a:t>Invasive mechanical ventilation</a:t>
            </a:r>
          </a:p>
          <a:p>
            <a:pPr marL="380981" indent="-380981">
              <a:buFont typeface="Arial" panose="020B0604020202020204" pitchFamily="34" charset="0"/>
              <a:buChar char="•"/>
            </a:pPr>
            <a:r>
              <a:rPr lang="en-US" sz="1600" dirty="0">
                <a:solidFill>
                  <a:schemeClr val="tx1">
                    <a:lumMod val="50000"/>
                    <a:lumOff val="50000"/>
                  </a:schemeClr>
                </a:solidFill>
                <a:latin typeface="+mn-lt"/>
              </a:rPr>
              <a:t>Limb amputation</a:t>
            </a:r>
          </a:p>
          <a:p>
            <a:pPr marL="380981" indent="-380981">
              <a:buFont typeface="Arial" panose="020B0604020202020204" pitchFamily="34" charset="0"/>
              <a:buChar char="•"/>
            </a:pPr>
            <a:r>
              <a:rPr lang="en-US" sz="1600" dirty="0">
                <a:solidFill>
                  <a:schemeClr val="tx1">
                    <a:lumMod val="50000"/>
                    <a:lumOff val="50000"/>
                  </a:schemeClr>
                </a:solidFill>
                <a:latin typeface="+mn-lt"/>
              </a:rPr>
              <a:t>ICU admission</a:t>
            </a:r>
          </a:p>
          <a:p>
            <a:pPr marL="380981" indent="-380981">
              <a:buFont typeface="Arial" panose="020B0604020202020204" pitchFamily="34" charset="0"/>
              <a:buChar char="•"/>
            </a:pPr>
            <a:r>
              <a:rPr lang="en-US" sz="1600" dirty="0">
                <a:solidFill>
                  <a:schemeClr val="tx1">
                    <a:lumMod val="50000"/>
                    <a:lumOff val="50000"/>
                  </a:schemeClr>
                </a:solidFill>
                <a:latin typeface="+mn-lt"/>
              </a:rPr>
              <a:t>ST-elevation myocardial infarction</a:t>
            </a:r>
          </a:p>
          <a:p>
            <a:endParaRPr lang="en-US" sz="1600" dirty="0">
              <a:solidFill>
                <a:schemeClr val="tx1">
                  <a:lumMod val="50000"/>
                  <a:lumOff val="50000"/>
                </a:schemeClr>
              </a:solidFill>
              <a:latin typeface="+mn-lt"/>
            </a:endParaRPr>
          </a:p>
        </p:txBody>
      </p:sp>
      <p:sp>
        <p:nvSpPr>
          <p:cNvPr id="7" name="Rectangle 6"/>
          <p:cNvSpPr/>
          <p:nvPr/>
        </p:nvSpPr>
        <p:spPr>
          <a:xfrm>
            <a:off x="2740206" y="3558109"/>
            <a:ext cx="2185085" cy="420564"/>
          </a:xfrm>
          <a:prstGeom prst="rect">
            <a:avLst/>
          </a:prstGeom>
        </p:spPr>
        <p:txBody>
          <a:bodyPr wrap="none">
            <a:spAutoFit/>
          </a:bodyPr>
          <a:lstStyle/>
          <a:p>
            <a:r>
              <a:rPr lang="en-US" sz="2133" b="1" dirty="0">
                <a:solidFill>
                  <a:srgbClr val="E43E31"/>
                </a:solidFill>
                <a:latin typeface="+mn-lt"/>
              </a:rPr>
              <a:t>Critical Outcomes</a:t>
            </a:r>
          </a:p>
        </p:txBody>
      </p:sp>
    </p:spTree>
    <p:extLst>
      <p:ext uri="{BB962C8B-B14F-4D97-AF65-F5344CB8AC3E}">
        <p14:creationId xmlns:p14="http://schemas.microsoft.com/office/powerpoint/2010/main" val="1905473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FF708-E5E9-4FC3-96C7-98D6D7E91A3C}"/>
              </a:ext>
            </a:extLst>
          </p:cNvPr>
          <p:cNvSpPr>
            <a:spLocks noGrp="1"/>
          </p:cNvSpPr>
          <p:nvPr>
            <p:ph type="title"/>
          </p:nvPr>
        </p:nvSpPr>
        <p:spPr/>
        <p:txBody>
          <a:bodyPr/>
          <a:lstStyle/>
          <a:p>
            <a:r>
              <a:rPr lang="en-US" dirty="0"/>
              <a:t>Evidence for Effect of the Intervention</a:t>
            </a:r>
          </a:p>
        </p:txBody>
      </p:sp>
      <p:sp>
        <p:nvSpPr>
          <p:cNvPr id="3" name="Content Placeholder 2">
            <a:extLst>
              <a:ext uri="{FF2B5EF4-FFF2-40B4-BE49-F238E27FC236}">
                <a16:creationId xmlns:a16="http://schemas.microsoft.com/office/drawing/2014/main" id="{1F69C0FC-4AEF-4E0A-A5D7-362A1F2649A7}"/>
              </a:ext>
            </a:extLst>
          </p:cNvPr>
          <p:cNvSpPr>
            <a:spLocks noGrp="1"/>
          </p:cNvSpPr>
          <p:nvPr>
            <p:ph idx="1"/>
          </p:nvPr>
        </p:nvSpPr>
        <p:spPr>
          <a:xfrm>
            <a:off x="419100" y="2595715"/>
            <a:ext cx="2894371" cy="418113"/>
          </a:xfrm>
        </p:spPr>
        <p:txBody>
          <a:bodyPr>
            <a:normAutofit/>
          </a:bodyPr>
          <a:lstStyle/>
          <a:p>
            <a:pPr marL="0" indent="0" algn="ctr">
              <a:buNone/>
            </a:pPr>
            <a:r>
              <a:rPr lang="en-US" b="1" dirty="0">
                <a:solidFill>
                  <a:srgbClr val="E43E31"/>
                </a:solidFill>
              </a:rPr>
              <a:t>Baseline Risk</a:t>
            </a:r>
          </a:p>
        </p:txBody>
      </p:sp>
      <p:sp>
        <p:nvSpPr>
          <p:cNvPr id="5" name="Right Arrow 4"/>
          <p:cNvSpPr/>
          <p:nvPr/>
        </p:nvSpPr>
        <p:spPr>
          <a:xfrm>
            <a:off x="3848425" y="2940064"/>
            <a:ext cx="4696571" cy="928321"/>
          </a:xfrm>
          <a:prstGeom prst="rightArrow">
            <a:avLst/>
          </a:prstGeom>
          <a:solidFill>
            <a:srgbClr val="E43E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RR = 0.40</a:t>
            </a:r>
          </a:p>
        </p:txBody>
      </p:sp>
      <p:sp>
        <p:nvSpPr>
          <p:cNvPr id="305" name="Content Placeholder 2">
            <a:extLst>
              <a:ext uri="{FF2B5EF4-FFF2-40B4-BE49-F238E27FC236}">
                <a16:creationId xmlns:a16="http://schemas.microsoft.com/office/drawing/2014/main" id="{1F69C0FC-4AEF-4E0A-A5D7-362A1F2649A7}"/>
              </a:ext>
            </a:extLst>
          </p:cNvPr>
          <p:cNvSpPr txBox="1">
            <a:spLocks/>
          </p:cNvSpPr>
          <p:nvPr/>
        </p:nvSpPr>
        <p:spPr>
          <a:xfrm>
            <a:off x="4887401" y="2494702"/>
            <a:ext cx="2290201" cy="445361"/>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000" kern="1200">
                <a:solidFill>
                  <a:schemeClr val="tx1"/>
                </a:solidFill>
                <a:latin typeface="+mn-lt"/>
                <a:ea typeface="Geneva" pitchFamily="37" charset="-128"/>
                <a:cs typeface="Geneva" pitchFamily="37" charset="-128"/>
              </a:defRPr>
            </a:lvl1pPr>
            <a:lvl2pPr marL="742950" indent="-285750" algn="l" defTabSz="457200" rtl="0" eaLnBrk="0" fontAlgn="base" hangingPunct="0">
              <a:spcBef>
                <a:spcPct val="20000"/>
              </a:spcBef>
              <a:spcAft>
                <a:spcPct val="0"/>
              </a:spcAft>
              <a:buFont typeface="Arial" charset="0"/>
              <a:buChar char="–"/>
              <a:defRPr sz="1800" kern="1200">
                <a:solidFill>
                  <a:schemeClr val="tx1"/>
                </a:solidFill>
                <a:latin typeface="+mn-lt"/>
                <a:ea typeface="Geneva" pitchFamily="37"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Geneva" pitchFamily="37" charset="-128"/>
                <a:cs typeface="+mn-cs"/>
              </a:defRPr>
            </a:lvl3pPr>
            <a:lvl4pPr marL="16002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Geneva" pitchFamily="37"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Geneva" pitchFamily="3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667" b="1" dirty="0">
                <a:solidFill>
                  <a:srgbClr val="E43E31"/>
                </a:solidFill>
              </a:rPr>
              <a:t>Relative Effect</a:t>
            </a:r>
          </a:p>
        </p:txBody>
      </p:sp>
      <p:sp>
        <p:nvSpPr>
          <p:cNvPr id="307" name="Content Placeholder 2">
            <a:extLst>
              <a:ext uri="{FF2B5EF4-FFF2-40B4-BE49-F238E27FC236}">
                <a16:creationId xmlns:a16="http://schemas.microsoft.com/office/drawing/2014/main" id="{1F69C0FC-4AEF-4E0A-A5D7-362A1F2649A7}"/>
              </a:ext>
            </a:extLst>
          </p:cNvPr>
          <p:cNvSpPr txBox="1">
            <a:spLocks/>
          </p:cNvSpPr>
          <p:nvPr/>
        </p:nvSpPr>
        <p:spPr>
          <a:xfrm>
            <a:off x="8979676" y="2494702"/>
            <a:ext cx="2549109" cy="445361"/>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000" kern="1200">
                <a:solidFill>
                  <a:schemeClr val="tx1"/>
                </a:solidFill>
                <a:latin typeface="+mn-lt"/>
                <a:ea typeface="Geneva" pitchFamily="37" charset="-128"/>
                <a:cs typeface="Geneva" pitchFamily="37" charset="-128"/>
              </a:defRPr>
            </a:lvl1pPr>
            <a:lvl2pPr marL="742950" indent="-285750" algn="l" defTabSz="457200" rtl="0" eaLnBrk="0" fontAlgn="base" hangingPunct="0">
              <a:spcBef>
                <a:spcPct val="20000"/>
              </a:spcBef>
              <a:spcAft>
                <a:spcPct val="0"/>
              </a:spcAft>
              <a:buFont typeface="Arial" charset="0"/>
              <a:buChar char="–"/>
              <a:defRPr sz="1800" kern="1200">
                <a:solidFill>
                  <a:schemeClr val="tx1"/>
                </a:solidFill>
                <a:latin typeface="+mn-lt"/>
                <a:ea typeface="Geneva" pitchFamily="37"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Geneva" pitchFamily="37" charset="-128"/>
                <a:cs typeface="+mn-cs"/>
              </a:defRPr>
            </a:lvl3pPr>
            <a:lvl4pPr marL="16002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Geneva" pitchFamily="37"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Geneva" pitchFamily="3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667" b="1" dirty="0">
                <a:solidFill>
                  <a:srgbClr val="E43E31"/>
                </a:solidFill>
              </a:rPr>
              <a:t>Absolute Effect</a:t>
            </a:r>
          </a:p>
        </p:txBody>
      </p:sp>
      <p:sp>
        <p:nvSpPr>
          <p:cNvPr id="9" name="Rectangle 8"/>
          <p:cNvSpPr/>
          <p:nvPr/>
        </p:nvSpPr>
        <p:spPr>
          <a:xfrm>
            <a:off x="1168876" y="3158000"/>
            <a:ext cx="1351652" cy="369332"/>
          </a:xfrm>
          <a:prstGeom prst="rect">
            <a:avLst/>
          </a:prstGeom>
        </p:spPr>
        <p:txBody>
          <a:bodyPr wrap="none">
            <a:spAutoFit/>
          </a:bodyPr>
          <a:lstStyle/>
          <a:p>
            <a:pPr algn="ctr"/>
            <a:r>
              <a:rPr lang="en-US" dirty="0">
                <a:solidFill>
                  <a:schemeClr val="tx1">
                    <a:lumMod val="50000"/>
                    <a:lumOff val="50000"/>
                  </a:schemeClr>
                </a:solidFill>
              </a:rPr>
              <a:t>5 per 1,000</a:t>
            </a:r>
          </a:p>
        </p:txBody>
      </p:sp>
      <p:sp>
        <p:nvSpPr>
          <p:cNvPr id="308" name="Rectangle 307"/>
          <p:cNvSpPr/>
          <p:nvPr/>
        </p:nvSpPr>
        <p:spPr>
          <a:xfrm>
            <a:off x="9274820" y="3158000"/>
            <a:ext cx="1980029" cy="369332"/>
          </a:xfrm>
          <a:prstGeom prst="rect">
            <a:avLst/>
          </a:prstGeom>
        </p:spPr>
        <p:txBody>
          <a:bodyPr wrap="none">
            <a:spAutoFit/>
          </a:bodyPr>
          <a:lstStyle/>
          <a:p>
            <a:pPr algn="ctr"/>
            <a:r>
              <a:rPr lang="en-US" dirty="0">
                <a:solidFill>
                  <a:schemeClr val="tx1">
                    <a:lumMod val="50000"/>
                    <a:lumOff val="50000"/>
                  </a:schemeClr>
                </a:solidFill>
              </a:rPr>
              <a:t>3 per 1,000 fewer</a:t>
            </a:r>
          </a:p>
        </p:txBody>
      </p:sp>
    </p:spTree>
    <p:extLst>
      <p:ext uri="{BB962C8B-B14F-4D97-AF65-F5344CB8AC3E}">
        <p14:creationId xmlns:p14="http://schemas.microsoft.com/office/powerpoint/2010/main" val="1772282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ouble Brace 17">
            <a:extLst>
              <a:ext uri="{FF2B5EF4-FFF2-40B4-BE49-F238E27FC236}">
                <a16:creationId xmlns:a16="http://schemas.microsoft.com/office/drawing/2014/main" id="{054EAD32-B85B-4740-91D6-AD62B70F2946}"/>
              </a:ext>
            </a:extLst>
          </p:cNvPr>
          <p:cNvSpPr/>
          <p:nvPr/>
        </p:nvSpPr>
        <p:spPr>
          <a:xfrm>
            <a:off x="6192799" y="2619424"/>
            <a:ext cx="2980765" cy="3209874"/>
          </a:xfrm>
          <a:prstGeom prst="bracePair">
            <a:avLst/>
          </a:prstGeom>
          <a:ln w="25400">
            <a:solidFill>
              <a:srgbClr val="C8C3D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2" name="Content Placeholder 3">
            <a:extLst>
              <a:ext uri="{FF2B5EF4-FFF2-40B4-BE49-F238E27FC236}">
                <a16:creationId xmlns:a16="http://schemas.microsoft.com/office/drawing/2014/main" id="{6348DA50-8EE7-CA4B-90A6-7CF7FFD230D9}"/>
              </a:ext>
            </a:extLst>
          </p:cNvPr>
          <p:cNvGraphicFramePr>
            <a:graphicFrameLocks/>
          </p:cNvGraphicFramePr>
          <p:nvPr>
            <p:extLst>
              <p:ext uri="{D42A27DB-BD31-4B8C-83A1-F6EECF244321}">
                <p14:modId xmlns:p14="http://schemas.microsoft.com/office/powerpoint/2010/main" val="1965654922"/>
              </p:ext>
            </p:extLst>
          </p:nvPr>
        </p:nvGraphicFramePr>
        <p:xfrm>
          <a:off x="5946589" y="2440003"/>
          <a:ext cx="2764384" cy="3505200"/>
        </p:xfrm>
        <a:graphic>
          <a:graphicData uri="http://schemas.openxmlformats.org/drawingml/2006/table">
            <a:tbl>
              <a:tblPr firstRow="1" bandRow="1">
                <a:tableStyleId>{5C22544A-7EE6-4342-B048-85BDC9FD1C3A}</a:tableStyleId>
              </a:tblPr>
              <a:tblGrid>
                <a:gridCol w="1382192">
                  <a:extLst>
                    <a:ext uri="{9D8B030D-6E8A-4147-A177-3AD203B41FA5}">
                      <a16:colId xmlns:a16="http://schemas.microsoft.com/office/drawing/2014/main" val="3605107390"/>
                    </a:ext>
                  </a:extLst>
                </a:gridCol>
                <a:gridCol w="1382192">
                  <a:extLst>
                    <a:ext uri="{9D8B030D-6E8A-4147-A177-3AD203B41FA5}">
                      <a16:colId xmlns:a16="http://schemas.microsoft.com/office/drawing/2014/main" val="2778114943"/>
                    </a:ext>
                  </a:extLst>
                </a:gridCol>
              </a:tblGrid>
              <a:tr h="640080">
                <a:tc gridSpan="2">
                  <a:txBody>
                    <a:bodyPr/>
                    <a:lstStyle/>
                    <a:p>
                      <a:pPr algn="ctr">
                        <a:lnSpc>
                          <a:spcPct val="100000"/>
                        </a:lnSpc>
                      </a:pPr>
                      <a:r>
                        <a:rPr lang="en-US" sz="1200" b="1" noProof="0" dirty="0">
                          <a:solidFill>
                            <a:schemeClr val="bg1"/>
                          </a:solidFill>
                          <a:latin typeface="Segoe UI" panose="020B0502040204020203" pitchFamily="34" charset="0"/>
                          <a:ea typeface="YouYuan" panose="02010509060101010101" pitchFamily="49" charset="-122"/>
                          <a:cs typeface="Segoe UI" panose="020B0502040204020203" pitchFamily="34" charset="0"/>
                        </a:rPr>
                        <a:t>Reasons for considering lowering or raising confidence</a:t>
                      </a:r>
                      <a:endParaRPr lang="en-US" sz="1200" b="0" noProof="0" dirty="0">
                        <a:solidFill>
                          <a:schemeClr val="bg1"/>
                        </a:solidFill>
                        <a:latin typeface="Segoe UI" panose="020B0502040204020203" pitchFamily="34" charset="0"/>
                        <a:cs typeface="Segoe UI" panose="020B0502040204020203"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3E31"/>
                    </a:solidFill>
                  </a:tcPr>
                </a:tc>
                <a:tc hMerge="1">
                  <a:txBody>
                    <a:bodyPr/>
                    <a:lstStyle/>
                    <a:p>
                      <a:pPr algn="ctr">
                        <a:lnSpc>
                          <a:spcPct val="100000"/>
                        </a:lnSpc>
                      </a:pPr>
                      <a:r>
                        <a:rPr lang="en-US" sz="1200" b="0" noProof="0" dirty="0">
                          <a:solidFill>
                            <a:schemeClr val="tx1">
                              <a:lumMod val="50000"/>
                              <a:lumOff val="50000"/>
                            </a:schemeClr>
                          </a:solidFill>
                          <a:latin typeface="Segoe UI" panose="020B0502040204020203" pitchFamily="34" charset="0"/>
                          <a:cs typeface="Segoe UI" panose="020B0502040204020203" pitchFamily="34" charset="0"/>
                        </a:rPr>
                        <a:t>Initial confidence in an estimate of effect</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06274170"/>
                  </a:ext>
                </a:extLst>
              </a:tr>
              <a:tr h="640080">
                <a:tc>
                  <a:txBody>
                    <a:bodyPr/>
                    <a:lstStyle/>
                    <a:p>
                      <a:pPr algn="l">
                        <a:lnSpc>
                          <a:spcPct val="100000"/>
                        </a:lnSpc>
                      </a:pPr>
                      <a:r>
                        <a:rPr lang="en-US" sz="1200" b="1" noProof="0" dirty="0">
                          <a:solidFill>
                            <a:schemeClr val="tx1">
                              <a:lumMod val="50000"/>
                              <a:lumOff val="50000"/>
                            </a:schemeClr>
                          </a:solidFill>
                          <a:latin typeface="Segoe UI" panose="020B0502040204020203" pitchFamily="34" charset="0"/>
                          <a:cs typeface="Segoe UI" panose="020B0502040204020203" pitchFamily="34" charset="0"/>
                        </a:rPr>
                        <a:t>▼Lower if</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lnSpc>
                          <a:spcPct val="100000"/>
                        </a:lnSpc>
                      </a:pPr>
                      <a:r>
                        <a:rPr lang="en-US" sz="1200" noProof="0" dirty="0">
                          <a:solidFill>
                            <a:schemeClr val="tx1">
                              <a:lumMod val="50000"/>
                              <a:lumOff val="50000"/>
                            </a:schemeClr>
                          </a:solidFill>
                          <a:latin typeface="Segoe UI" panose="020B0502040204020203" pitchFamily="34" charset="0"/>
                          <a:cs typeface="Segoe UI" panose="020B0502040204020203" pitchFamily="34" charset="0"/>
                        </a:rPr>
                        <a:t>▲Higher if*</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377630977"/>
                  </a:ext>
                </a:extLst>
              </a:tr>
              <a:tr h="640080">
                <a:tc>
                  <a:txBody>
                    <a:bodyPr/>
                    <a:lstStyle/>
                    <a:p>
                      <a:pPr algn="l">
                        <a:lnSpc>
                          <a:spcPct val="100000"/>
                        </a:lnSpc>
                        <a:spcBef>
                          <a:spcPts val="1200"/>
                        </a:spcBef>
                      </a:pPr>
                      <a:r>
                        <a:rPr lang="en-US" sz="1200" b="1" noProof="0" dirty="0">
                          <a:solidFill>
                            <a:srgbClr val="E43E31"/>
                          </a:solidFill>
                          <a:latin typeface="Segoe UI" panose="020B0502040204020203" pitchFamily="34" charset="0"/>
                          <a:cs typeface="Segoe UI" panose="020B0502040204020203" pitchFamily="34" charset="0"/>
                        </a:rPr>
                        <a:t>Risk of Bias</a:t>
                      </a:r>
                    </a:p>
                    <a:p>
                      <a:pPr algn="l">
                        <a:lnSpc>
                          <a:spcPct val="100000"/>
                        </a:lnSpc>
                        <a:spcBef>
                          <a:spcPts val="1200"/>
                        </a:spcBef>
                      </a:pPr>
                      <a:r>
                        <a:rPr lang="en-US" sz="1200" b="1" noProof="0" dirty="0">
                          <a:solidFill>
                            <a:srgbClr val="E43E31"/>
                          </a:solidFill>
                          <a:latin typeface="Segoe UI" panose="020B0502040204020203" pitchFamily="34" charset="0"/>
                          <a:cs typeface="Segoe UI" panose="020B0502040204020203" pitchFamily="34" charset="0"/>
                        </a:rPr>
                        <a:t>Inconsistency</a:t>
                      </a:r>
                    </a:p>
                    <a:p>
                      <a:pPr algn="l">
                        <a:lnSpc>
                          <a:spcPct val="100000"/>
                        </a:lnSpc>
                        <a:spcBef>
                          <a:spcPts val="1200"/>
                        </a:spcBef>
                      </a:pPr>
                      <a:r>
                        <a:rPr lang="en-US" sz="1200" b="1" noProof="0" dirty="0">
                          <a:solidFill>
                            <a:srgbClr val="E43E31"/>
                          </a:solidFill>
                          <a:latin typeface="Segoe UI" panose="020B0502040204020203" pitchFamily="34" charset="0"/>
                          <a:cs typeface="Segoe UI" panose="020B0502040204020203" pitchFamily="34" charset="0"/>
                        </a:rPr>
                        <a:t>Indirectness</a:t>
                      </a:r>
                    </a:p>
                    <a:p>
                      <a:pPr algn="l">
                        <a:lnSpc>
                          <a:spcPct val="100000"/>
                        </a:lnSpc>
                        <a:spcBef>
                          <a:spcPts val="1200"/>
                        </a:spcBef>
                      </a:pPr>
                      <a:r>
                        <a:rPr lang="en-US" sz="1200" b="1" noProof="0" dirty="0">
                          <a:solidFill>
                            <a:srgbClr val="E43E31"/>
                          </a:solidFill>
                          <a:latin typeface="Segoe UI" panose="020B0502040204020203" pitchFamily="34" charset="0"/>
                          <a:cs typeface="Segoe UI" panose="020B0502040204020203" pitchFamily="34" charset="0"/>
                        </a:rPr>
                        <a:t>Imprecision</a:t>
                      </a:r>
                    </a:p>
                    <a:p>
                      <a:pPr algn="l">
                        <a:lnSpc>
                          <a:spcPct val="100000"/>
                        </a:lnSpc>
                        <a:spcBef>
                          <a:spcPts val="1200"/>
                        </a:spcBef>
                      </a:pPr>
                      <a:r>
                        <a:rPr lang="en-US" sz="1200" b="1" noProof="0" dirty="0">
                          <a:solidFill>
                            <a:srgbClr val="E43E31"/>
                          </a:solidFill>
                          <a:latin typeface="Segoe UI" panose="020B0502040204020203" pitchFamily="34" charset="0"/>
                          <a:cs typeface="Segoe UI" panose="020B0502040204020203" pitchFamily="34" charset="0"/>
                        </a:rPr>
                        <a:t>Publication bias</a:t>
                      </a: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C6C6"/>
                    </a:solidFill>
                  </a:tcPr>
                </a:tc>
                <a:tc>
                  <a:txBody>
                    <a:bodyPr/>
                    <a:lstStyle/>
                    <a:p>
                      <a:pPr algn="l">
                        <a:lnSpc>
                          <a:spcPct val="100000"/>
                        </a:lnSpc>
                      </a:pPr>
                      <a:r>
                        <a:rPr lang="en-US" sz="1200" noProof="0" dirty="0">
                          <a:solidFill>
                            <a:schemeClr val="tx1">
                              <a:lumMod val="50000"/>
                              <a:lumOff val="50000"/>
                            </a:schemeClr>
                          </a:solidFill>
                          <a:latin typeface="Segoe UI" panose="020B0502040204020203" pitchFamily="34" charset="0"/>
                          <a:cs typeface="Segoe UI" panose="020B0502040204020203" pitchFamily="34" charset="0"/>
                        </a:rPr>
                        <a:t>Large effect</a:t>
                      </a:r>
                    </a:p>
                    <a:p>
                      <a:pPr algn="l">
                        <a:lnSpc>
                          <a:spcPct val="100000"/>
                        </a:lnSpc>
                      </a:pPr>
                      <a:r>
                        <a:rPr lang="en-US" sz="1200" noProof="0" dirty="0">
                          <a:solidFill>
                            <a:schemeClr val="tx1">
                              <a:lumMod val="50000"/>
                              <a:lumOff val="50000"/>
                            </a:schemeClr>
                          </a:solidFill>
                          <a:latin typeface="Segoe UI" panose="020B0502040204020203" pitchFamily="34" charset="0"/>
                          <a:cs typeface="Segoe UI" panose="020B0502040204020203" pitchFamily="34" charset="0"/>
                        </a:rPr>
                        <a:t>Dose Response</a:t>
                      </a:r>
                    </a:p>
                    <a:p>
                      <a:pPr algn="l">
                        <a:lnSpc>
                          <a:spcPct val="100000"/>
                        </a:lnSpc>
                      </a:pPr>
                      <a:r>
                        <a:rPr lang="en-US" sz="1200" noProof="0" dirty="0">
                          <a:solidFill>
                            <a:schemeClr val="tx1">
                              <a:lumMod val="50000"/>
                              <a:lumOff val="50000"/>
                            </a:schemeClr>
                          </a:solidFill>
                          <a:latin typeface="Segoe UI" panose="020B0502040204020203" pitchFamily="34" charset="0"/>
                          <a:cs typeface="Segoe UI" panose="020B0502040204020203" pitchFamily="34" charset="0"/>
                        </a:rPr>
                        <a:t>All plausible confounding &amp; bias</a:t>
                      </a:r>
                    </a:p>
                    <a:p>
                      <a:pPr marL="171450" indent="-171450" algn="l">
                        <a:lnSpc>
                          <a:spcPct val="100000"/>
                        </a:lnSpc>
                        <a:buFont typeface="Arial" panose="020B0604020202020204" pitchFamily="34" charset="0"/>
                        <a:buChar char="•"/>
                      </a:pPr>
                      <a:r>
                        <a:rPr lang="en-US" sz="1000" noProof="0" dirty="0">
                          <a:solidFill>
                            <a:schemeClr val="tx1">
                              <a:lumMod val="50000"/>
                              <a:lumOff val="50000"/>
                            </a:schemeClr>
                          </a:solidFill>
                          <a:latin typeface="Segoe UI" panose="020B0502040204020203" pitchFamily="34" charset="0"/>
                          <a:cs typeface="Segoe UI" panose="020B0502040204020203" pitchFamily="34" charset="0"/>
                        </a:rPr>
                        <a:t>Would reduce a demonstrated effect</a:t>
                      </a:r>
                      <a:br>
                        <a:rPr lang="en-US" sz="1000" noProof="0" dirty="0">
                          <a:solidFill>
                            <a:schemeClr val="tx1">
                              <a:lumMod val="50000"/>
                              <a:lumOff val="50000"/>
                            </a:schemeClr>
                          </a:solidFill>
                          <a:latin typeface="Segoe UI" panose="020B0502040204020203" pitchFamily="34" charset="0"/>
                          <a:cs typeface="Segoe UI" panose="020B0502040204020203" pitchFamily="34" charset="0"/>
                        </a:rPr>
                      </a:br>
                      <a:r>
                        <a:rPr lang="en-US" sz="1000" b="1" noProof="0" dirty="0">
                          <a:solidFill>
                            <a:schemeClr val="tx1">
                              <a:lumMod val="50000"/>
                              <a:lumOff val="50000"/>
                            </a:schemeClr>
                          </a:solidFill>
                          <a:latin typeface="Segoe UI" panose="020B0502040204020203" pitchFamily="34" charset="0"/>
                          <a:cs typeface="Segoe UI" panose="020B0502040204020203" pitchFamily="34" charset="0"/>
                        </a:rPr>
                        <a:t>or</a:t>
                      </a:r>
                    </a:p>
                    <a:p>
                      <a:pPr marL="171450" indent="-171450" algn="l">
                        <a:lnSpc>
                          <a:spcPct val="100000"/>
                        </a:lnSpc>
                        <a:buFont typeface="Arial" panose="020B0604020202020204" pitchFamily="34" charset="0"/>
                        <a:buChar char="•"/>
                      </a:pPr>
                      <a:r>
                        <a:rPr lang="en-US" sz="1000" noProof="0" dirty="0">
                          <a:solidFill>
                            <a:schemeClr val="tx1">
                              <a:lumMod val="50000"/>
                              <a:lumOff val="50000"/>
                            </a:schemeClr>
                          </a:solidFill>
                          <a:latin typeface="Segoe UI" panose="020B0502040204020203" pitchFamily="34" charset="0"/>
                          <a:cs typeface="Segoe UI" panose="020B0502040204020203" pitchFamily="34" charset="0"/>
                        </a:rPr>
                        <a:t>Would suggest spurious effect if no effect was observed</a:t>
                      </a: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C6C6"/>
                    </a:solidFill>
                  </a:tcPr>
                </a:tc>
                <a:extLst>
                  <a:ext uri="{0D108BD9-81ED-4DB2-BD59-A6C34878D82A}">
                    <a16:rowId xmlns:a16="http://schemas.microsoft.com/office/drawing/2014/main" val="1955835545"/>
                  </a:ext>
                </a:extLst>
              </a:tr>
            </a:tbl>
          </a:graphicData>
        </a:graphic>
      </p:graphicFrame>
      <p:sp>
        <p:nvSpPr>
          <p:cNvPr id="13" name="Double Brace 12">
            <a:extLst>
              <a:ext uri="{FF2B5EF4-FFF2-40B4-BE49-F238E27FC236}">
                <a16:creationId xmlns:a16="http://schemas.microsoft.com/office/drawing/2014/main" id="{6B389EBD-4D70-E349-AB03-8C0A511D0D67}"/>
              </a:ext>
            </a:extLst>
          </p:cNvPr>
          <p:cNvSpPr/>
          <p:nvPr/>
        </p:nvSpPr>
        <p:spPr>
          <a:xfrm>
            <a:off x="2948153" y="2619424"/>
            <a:ext cx="2980765" cy="3209874"/>
          </a:xfrm>
          <a:prstGeom prst="bracePair">
            <a:avLst/>
          </a:prstGeom>
          <a:ln w="25400">
            <a:solidFill>
              <a:srgbClr val="C8C3D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1" name="Content Placeholder 3">
            <a:extLst>
              <a:ext uri="{FF2B5EF4-FFF2-40B4-BE49-F238E27FC236}">
                <a16:creationId xmlns:a16="http://schemas.microsoft.com/office/drawing/2014/main" id="{47ED6EDE-DAFB-9F45-874E-E7D4D262B4D4}"/>
              </a:ext>
            </a:extLst>
          </p:cNvPr>
          <p:cNvGraphicFramePr>
            <a:graphicFrameLocks/>
          </p:cNvGraphicFramePr>
          <p:nvPr>
            <p:extLst>
              <p:ext uri="{D42A27DB-BD31-4B8C-83A1-F6EECF244321}">
                <p14:modId xmlns:p14="http://schemas.microsoft.com/office/powerpoint/2010/main" val="887429005"/>
              </p:ext>
            </p:extLst>
          </p:nvPr>
        </p:nvGraphicFramePr>
        <p:xfrm>
          <a:off x="2733471" y="2433842"/>
          <a:ext cx="2764384" cy="3544171"/>
        </p:xfrm>
        <a:graphic>
          <a:graphicData uri="http://schemas.openxmlformats.org/drawingml/2006/table">
            <a:tbl>
              <a:tblPr firstRow="1" bandRow="1">
                <a:tableStyleId>{5C22544A-7EE6-4342-B048-85BDC9FD1C3A}</a:tableStyleId>
              </a:tblPr>
              <a:tblGrid>
                <a:gridCol w="1382192">
                  <a:extLst>
                    <a:ext uri="{9D8B030D-6E8A-4147-A177-3AD203B41FA5}">
                      <a16:colId xmlns:a16="http://schemas.microsoft.com/office/drawing/2014/main" val="3605107390"/>
                    </a:ext>
                  </a:extLst>
                </a:gridCol>
                <a:gridCol w="1382192">
                  <a:extLst>
                    <a:ext uri="{9D8B030D-6E8A-4147-A177-3AD203B41FA5}">
                      <a16:colId xmlns:a16="http://schemas.microsoft.com/office/drawing/2014/main" val="2778114943"/>
                    </a:ext>
                  </a:extLst>
                </a:gridCol>
              </a:tblGrid>
              <a:tr h="701040">
                <a:tc>
                  <a:txBody>
                    <a:bodyPr/>
                    <a:lstStyle/>
                    <a:p>
                      <a:pPr algn="l">
                        <a:lnSpc>
                          <a:spcPct val="100000"/>
                        </a:lnSpc>
                      </a:pPr>
                      <a:r>
                        <a:rPr lang="en-US" sz="1200" b="1" noProof="0" dirty="0">
                          <a:solidFill>
                            <a:schemeClr val="bg1"/>
                          </a:solidFill>
                          <a:latin typeface="Segoe UI" panose="020B0502040204020203" pitchFamily="34" charset="0"/>
                          <a:ea typeface="YouYuan" panose="02010509060101010101" pitchFamily="49" charset="-122"/>
                          <a:cs typeface="Segoe UI" panose="020B0502040204020203" pitchFamily="34" charset="0"/>
                        </a:rPr>
                        <a:t>Study design</a:t>
                      </a:r>
                      <a:endParaRPr lang="en-US" sz="1200" b="1" noProof="0" dirty="0">
                        <a:solidFill>
                          <a:schemeClr val="bg1"/>
                        </a:solidFill>
                        <a:latin typeface="Segoe UI" panose="020B0502040204020203" pitchFamily="34" charset="0"/>
                        <a:cs typeface="Segoe UI" panose="020B0502040204020203"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3E31"/>
                    </a:solidFill>
                  </a:tcPr>
                </a:tc>
                <a:tc>
                  <a:txBody>
                    <a:bodyPr/>
                    <a:lstStyle/>
                    <a:p>
                      <a:pPr algn="ctr">
                        <a:lnSpc>
                          <a:spcPct val="100000"/>
                        </a:lnSpc>
                      </a:pPr>
                      <a:r>
                        <a:rPr lang="en-US" sz="1200" b="0" noProof="0" dirty="0">
                          <a:solidFill>
                            <a:schemeClr val="bg1"/>
                          </a:solidFill>
                          <a:latin typeface="Segoe UI" panose="020B0502040204020203" pitchFamily="34" charset="0"/>
                          <a:cs typeface="Segoe UI" panose="020B0502040204020203" pitchFamily="34" charset="0"/>
                        </a:rPr>
                        <a:t>Initial confidence in an estimate of effect</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3E31"/>
                    </a:solidFill>
                  </a:tcPr>
                </a:tc>
                <a:extLst>
                  <a:ext uri="{0D108BD9-81ED-4DB2-BD59-A6C34878D82A}">
                    <a16:rowId xmlns:a16="http://schemas.microsoft.com/office/drawing/2014/main" val="1706274170"/>
                  </a:ext>
                </a:extLst>
              </a:tr>
              <a:tr h="611208">
                <a:tc>
                  <a:txBody>
                    <a:bodyPr/>
                    <a:lstStyle/>
                    <a:p>
                      <a:pPr algn="l">
                        <a:lnSpc>
                          <a:spcPct val="100000"/>
                        </a:lnSpc>
                      </a:pPr>
                      <a:r>
                        <a:rPr lang="en-US" sz="1200" b="1" noProof="0" dirty="0">
                          <a:solidFill>
                            <a:schemeClr val="tx1">
                              <a:lumMod val="50000"/>
                              <a:lumOff val="50000"/>
                            </a:schemeClr>
                          </a:solidFill>
                          <a:latin typeface="Segoe UI" panose="020B0502040204020203" pitchFamily="34" charset="0"/>
                          <a:cs typeface="Segoe UI" panose="020B0502040204020203" pitchFamily="34" charset="0"/>
                        </a:rPr>
                        <a:t>Randomized trials ►</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0000"/>
                        </a:lnSpc>
                      </a:pPr>
                      <a:r>
                        <a:rPr lang="en-US" sz="1200" noProof="0" dirty="0">
                          <a:solidFill>
                            <a:srgbClr val="E43E31"/>
                          </a:solidFill>
                          <a:latin typeface="Segoe UI" panose="020B0502040204020203" pitchFamily="34" charset="0"/>
                          <a:cs typeface="Segoe UI" panose="020B0502040204020203" pitchFamily="34" charset="0"/>
                        </a:rPr>
                        <a:t>High </a:t>
                      </a:r>
                      <a:br>
                        <a:rPr lang="en-US" sz="1200" noProof="0" dirty="0">
                          <a:solidFill>
                            <a:srgbClr val="E43E31"/>
                          </a:solidFill>
                          <a:latin typeface="Segoe UI" panose="020B0502040204020203" pitchFamily="34" charset="0"/>
                          <a:cs typeface="Segoe UI" panose="020B0502040204020203" pitchFamily="34" charset="0"/>
                        </a:rPr>
                      </a:br>
                      <a:r>
                        <a:rPr lang="en-US" sz="1200" noProof="0" dirty="0">
                          <a:solidFill>
                            <a:srgbClr val="E43E31"/>
                          </a:solidFill>
                          <a:latin typeface="Segoe UI" panose="020B0502040204020203" pitchFamily="34" charset="0"/>
                          <a:cs typeface="Segoe UI" panose="020B0502040204020203" pitchFamily="34" charset="0"/>
                        </a:rPr>
                        <a:t>Confidence</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377630977"/>
                  </a:ext>
                </a:extLst>
              </a:tr>
              <a:tr h="701040">
                <a:tc>
                  <a:txBody>
                    <a:bodyPr/>
                    <a:lstStyle/>
                    <a:p>
                      <a:pPr algn="l">
                        <a:lnSpc>
                          <a:spcPct val="100000"/>
                        </a:lnSpc>
                      </a:pPr>
                      <a:endParaRPr lang="en-US" sz="1200" b="1" noProof="0" dirty="0">
                        <a:solidFill>
                          <a:schemeClr val="tx1">
                            <a:lumMod val="50000"/>
                            <a:lumOff val="50000"/>
                          </a:schemeClr>
                        </a:solidFill>
                        <a:latin typeface="Segoe UI" panose="020B0502040204020203" pitchFamily="34" charset="0"/>
                        <a:cs typeface="Segoe UI" panose="020B0502040204020203"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C6C6"/>
                    </a:solidFill>
                  </a:tcPr>
                </a:tc>
                <a:tc>
                  <a:txBody>
                    <a:bodyPr/>
                    <a:lstStyle/>
                    <a:p>
                      <a:pPr algn="ctr">
                        <a:lnSpc>
                          <a:spcPct val="100000"/>
                        </a:lnSpc>
                      </a:pPr>
                      <a:endParaRPr lang="en-US" sz="1200" noProof="0" dirty="0">
                        <a:solidFill>
                          <a:schemeClr val="tx1">
                            <a:lumMod val="50000"/>
                            <a:lumOff val="50000"/>
                          </a:schemeClr>
                        </a:solidFill>
                        <a:latin typeface="Segoe UI" panose="020B0502040204020203" pitchFamily="34" charset="0"/>
                        <a:cs typeface="Segoe UI" panose="020B0502040204020203"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C6C6"/>
                    </a:solidFill>
                  </a:tcPr>
                </a:tc>
                <a:extLst>
                  <a:ext uri="{0D108BD9-81ED-4DB2-BD59-A6C34878D82A}">
                    <a16:rowId xmlns:a16="http://schemas.microsoft.com/office/drawing/2014/main" val="1955835545"/>
                  </a:ext>
                </a:extLst>
              </a:tr>
              <a:tr h="701040">
                <a:tc>
                  <a:txBody>
                    <a:bodyPr/>
                    <a:lstStyle/>
                    <a:p>
                      <a:pPr algn="l">
                        <a:lnSpc>
                          <a:spcPct val="100000"/>
                        </a:lnSpc>
                      </a:pPr>
                      <a:r>
                        <a:rPr lang="en-US" sz="1200" b="1" noProof="0" dirty="0">
                          <a:solidFill>
                            <a:schemeClr val="tx1">
                              <a:lumMod val="50000"/>
                              <a:lumOff val="50000"/>
                            </a:schemeClr>
                          </a:solidFill>
                          <a:latin typeface="Segoe UI" panose="020B0502040204020203" pitchFamily="34" charset="0"/>
                          <a:cs typeface="Segoe UI" panose="020B0502040204020203" pitchFamily="34" charset="0"/>
                        </a:rPr>
                        <a:t>Observational studies  ►</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B9B9"/>
                    </a:solidFill>
                  </a:tcPr>
                </a:tc>
                <a:tc>
                  <a:txBody>
                    <a:bodyPr/>
                    <a:lstStyle/>
                    <a:p>
                      <a:pPr algn="ctr">
                        <a:lnSpc>
                          <a:spcPct val="100000"/>
                        </a:lnSpc>
                      </a:pPr>
                      <a:r>
                        <a:rPr lang="en-US" sz="1200" noProof="0" dirty="0">
                          <a:solidFill>
                            <a:schemeClr val="tx1">
                              <a:lumMod val="50000"/>
                              <a:lumOff val="50000"/>
                            </a:schemeClr>
                          </a:solidFill>
                          <a:latin typeface="Segoe UI" panose="020B0502040204020203" pitchFamily="34" charset="0"/>
                          <a:cs typeface="Segoe UI" panose="020B0502040204020203" pitchFamily="34" charset="0"/>
                        </a:rPr>
                        <a:t>Low confidence</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B9B9"/>
                    </a:solidFill>
                  </a:tcPr>
                </a:tc>
                <a:extLst>
                  <a:ext uri="{0D108BD9-81ED-4DB2-BD59-A6C34878D82A}">
                    <a16:rowId xmlns:a16="http://schemas.microsoft.com/office/drawing/2014/main" val="3345932767"/>
                  </a:ext>
                </a:extLst>
              </a:tr>
              <a:tr h="829843">
                <a:tc>
                  <a:txBody>
                    <a:bodyPr/>
                    <a:lstStyle/>
                    <a:p>
                      <a:pPr algn="l">
                        <a:lnSpc>
                          <a:spcPct val="100000"/>
                        </a:lnSpc>
                      </a:pPr>
                      <a:endParaRPr lang="en-US" sz="1200" b="1" noProof="0" dirty="0">
                        <a:solidFill>
                          <a:schemeClr val="tx1">
                            <a:lumMod val="50000"/>
                            <a:lumOff val="50000"/>
                          </a:schemeClr>
                        </a:solidFill>
                        <a:latin typeface="Segoe UI" panose="020B0502040204020203" pitchFamily="34" charset="0"/>
                        <a:cs typeface="Segoe UI" panose="020B0502040204020203"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CACAC"/>
                    </a:solidFill>
                  </a:tcPr>
                </a:tc>
                <a:tc>
                  <a:txBody>
                    <a:bodyPr/>
                    <a:lstStyle/>
                    <a:p>
                      <a:pPr algn="ctr">
                        <a:lnSpc>
                          <a:spcPct val="100000"/>
                        </a:lnSpc>
                      </a:pPr>
                      <a:endParaRPr lang="en-US" sz="1200" noProof="0" dirty="0">
                        <a:solidFill>
                          <a:schemeClr val="tx1">
                            <a:lumMod val="50000"/>
                            <a:lumOff val="50000"/>
                          </a:schemeClr>
                        </a:solidFill>
                        <a:latin typeface="Segoe UI" panose="020B0502040204020203" pitchFamily="34" charset="0"/>
                        <a:cs typeface="Segoe UI" panose="020B0502040204020203"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CACAC"/>
                    </a:solidFill>
                  </a:tcPr>
                </a:tc>
                <a:extLst>
                  <a:ext uri="{0D108BD9-81ED-4DB2-BD59-A6C34878D82A}">
                    <a16:rowId xmlns:a16="http://schemas.microsoft.com/office/drawing/2014/main" val="592452341"/>
                  </a:ext>
                </a:extLst>
              </a:tr>
            </a:tbl>
          </a:graphicData>
        </a:graphic>
      </p:graphicFrame>
      <p:graphicFrame>
        <p:nvGraphicFramePr>
          <p:cNvPr id="14" name="Content Placeholder 3">
            <a:extLst>
              <a:ext uri="{FF2B5EF4-FFF2-40B4-BE49-F238E27FC236}">
                <a16:creationId xmlns:a16="http://schemas.microsoft.com/office/drawing/2014/main" id="{EC47BB48-D03F-C545-A571-3860067BA02F}"/>
              </a:ext>
            </a:extLst>
          </p:cNvPr>
          <p:cNvGraphicFramePr>
            <a:graphicFrameLocks/>
          </p:cNvGraphicFramePr>
          <p:nvPr>
            <p:extLst>
              <p:ext uri="{D42A27DB-BD31-4B8C-83A1-F6EECF244321}">
                <p14:modId xmlns:p14="http://schemas.microsoft.com/office/powerpoint/2010/main" val="1505064318"/>
              </p:ext>
            </p:extLst>
          </p:nvPr>
        </p:nvGraphicFramePr>
        <p:xfrm>
          <a:off x="9152475" y="2433841"/>
          <a:ext cx="2764384" cy="3505197"/>
        </p:xfrm>
        <a:graphic>
          <a:graphicData uri="http://schemas.openxmlformats.org/drawingml/2006/table">
            <a:tbl>
              <a:tblPr firstRow="1" bandRow="1">
                <a:tableStyleId>{5C22544A-7EE6-4342-B048-85BDC9FD1C3A}</a:tableStyleId>
              </a:tblPr>
              <a:tblGrid>
                <a:gridCol w="2764384">
                  <a:extLst>
                    <a:ext uri="{9D8B030D-6E8A-4147-A177-3AD203B41FA5}">
                      <a16:colId xmlns:a16="http://schemas.microsoft.com/office/drawing/2014/main" val="3605107390"/>
                    </a:ext>
                  </a:extLst>
                </a:gridCol>
              </a:tblGrid>
              <a:tr h="726302">
                <a:tc>
                  <a:txBody>
                    <a:bodyPr/>
                    <a:lstStyle/>
                    <a:p>
                      <a:pPr algn="ctr">
                        <a:lnSpc>
                          <a:spcPct val="100000"/>
                        </a:lnSpc>
                      </a:pPr>
                      <a:r>
                        <a:rPr lang="en-US" sz="1200" b="1" noProof="0" dirty="0">
                          <a:solidFill>
                            <a:schemeClr val="bg1"/>
                          </a:solidFill>
                          <a:latin typeface="Segoe UI" panose="020B0502040204020203" pitchFamily="34" charset="0"/>
                          <a:ea typeface="YouYuan" panose="02010509060101010101" pitchFamily="49" charset="-122"/>
                          <a:cs typeface="Segoe UI" panose="020B0502040204020203" pitchFamily="34" charset="0"/>
                        </a:rPr>
                        <a:t>Confidence in an estimate of effect across these considerations</a:t>
                      </a:r>
                      <a:endParaRPr lang="en-US" sz="1200" b="1" noProof="0" dirty="0">
                        <a:solidFill>
                          <a:schemeClr val="bg1"/>
                        </a:solidFill>
                        <a:latin typeface="Segoe UI" panose="020B0502040204020203" pitchFamily="34" charset="0"/>
                        <a:cs typeface="Segoe UI" panose="020B0502040204020203"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3E31"/>
                    </a:solidFill>
                  </a:tcPr>
                </a:tc>
                <a:extLst>
                  <a:ext uri="{0D108BD9-81ED-4DB2-BD59-A6C34878D82A}">
                    <a16:rowId xmlns:a16="http://schemas.microsoft.com/office/drawing/2014/main" val="1706274170"/>
                  </a:ext>
                </a:extLst>
              </a:tr>
              <a:tr h="599989">
                <a:tc>
                  <a:txBody>
                    <a:bodyPr/>
                    <a:lstStyle/>
                    <a:p>
                      <a:pPr algn="ctr">
                        <a:lnSpc>
                          <a:spcPct val="100000"/>
                        </a:lnSpc>
                      </a:pPr>
                      <a:r>
                        <a:rPr lang="en-US" sz="1200" b="1" noProof="0" dirty="0">
                          <a:solidFill>
                            <a:schemeClr val="tx1">
                              <a:lumMod val="50000"/>
                              <a:lumOff val="50000"/>
                            </a:schemeClr>
                          </a:solidFill>
                          <a:latin typeface="Segoe UI" panose="020B0502040204020203" pitchFamily="34" charset="0"/>
                          <a:cs typeface="Segoe UI" panose="020B0502040204020203" pitchFamily="34" charset="0"/>
                        </a:rPr>
                        <a:t>High</a:t>
                      </a:r>
                      <a:br>
                        <a:rPr lang="en-US" sz="1200" b="1" noProof="0" dirty="0">
                          <a:solidFill>
                            <a:schemeClr val="tx1">
                              <a:lumMod val="50000"/>
                              <a:lumOff val="50000"/>
                            </a:schemeClr>
                          </a:solidFill>
                          <a:latin typeface="Segoe UI" panose="020B0502040204020203" pitchFamily="34" charset="0"/>
                          <a:cs typeface="Segoe UI" panose="020B0502040204020203" pitchFamily="34" charset="0"/>
                        </a:rPr>
                      </a:br>
                      <a:r>
                        <a:rPr lang="en-CA" sz="2000" dirty="0">
                          <a:solidFill>
                            <a:srgbClr val="E43E31"/>
                          </a:solidFill>
                          <a:effectLst/>
                          <a:latin typeface="Segoe UI" panose="020B0502040204020203" pitchFamily="34" charset="0"/>
                          <a:cs typeface="Segoe UI" panose="020B0502040204020203" pitchFamily="34" charset="0"/>
                        </a:rPr>
                        <a:t>●●●●</a:t>
                      </a:r>
                      <a:endParaRPr lang="en-US" sz="2000" b="1" noProof="0" dirty="0">
                        <a:solidFill>
                          <a:srgbClr val="E43E31"/>
                        </a:solidFill>
                        <a:latin typeface="Segoe UI" panose="020B0502040204020203" pitchFamily="34" charset="0"/>
                        <a:cs typeface="Segoe UI" panose="020B0502040204020203"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377630977"/>
                  </a:ext>
                </a:extLst>
              </a:tr>
              <a:tr h="726302">
                <a:tc>
                  <a:txBody>
                    <a:bodyPr/>
                    <a:lstStyle/>
                    <a:p>
                      <a:pPr algn="ctr">
                        <a:lnSpc>
                          <a:spcPct val="100000"/>
                        </a:lnSpc>
                      </a:pPr>
                      <a:r>
                        <a:rPr lang="en-US" sz="1200" b="1" noProof="0" dirty="0">
                          <a:solidFill>
                            <a:schemeClr val="tx1">
                              <a:lumMod val="50000"/>
                              <a:lumOff val="50000"/>
                            </a:schemeClr>
                          </a:solidFill>
                          <a:latin typeface="Segoe UI" panose="020B0502040204020203" pitchFamily="34" charset="0"/>
                          <a:cs typeface="Segoe UI" panose="020B0502040204020203" pitchFamily="34" charset="0"/>
                        </a:rPr>
                        <a:t>Moderate</a:t>
                      </a:r>
                      <a:br>
                        <a:rPr lang="en-US" sz="1200" b="1" noProof="0" dirty="0">
                          <a:solidFill>
                            <a:schemeClr val="tx1">
                              <a:lumMod val="50000"/>
                              <a:lumOff val="50000"/>
                            </a:schemeClr>
                          </a:solidFill>
                          <a:latin typeface="Segoe UI" panose="020B0502040204020203" pitchFamily="34" charset="0"/>
                          <a:cs typeface="Segoe UI" panose="020B0502040204020203" pitchFamily="34" charset="0"/>
                        </a:rPr>
                      </a:br>
                      <a:r>
                        <a:rPr lang="en-CA" sz="2000" dirty="0">
                          <a:solidFill>
                            <a:srgbClr val="E43E31"/>
                          </a:solidFill>
                          <a:effectLst/>
                          <a:latin typeface="Segoe UI" panose="020B0502040204020203" pitchFamily="34" charset="0"/>
                          <a:cs typeface="Segoe UI" panose="020B0502040204020203" pitchFamily="34" charset="0"/>
                        </a:rPr>
                        <a:t>●●●</a:t>
                      </a:r>
                      <a:r>
                        <a:rPr lang="en-CA" sz="2000" dirty="0">
                          <a:solidFill>
                            <a:schemeClr val="bg1">
                              <a:lumMod val="75000"/>
                            </a:schemeClr>
                          </a:solidFill>
                          <a:effectLst/>
                          <a:latin typeface="Segoe UI" panose="020B0502040204020203" pitchFamily="34" charset="0"/>
                          <a:cs typeface="Segoe UI" panose="020B0502040204020203" pitchFamily="34" charset="0"/>
                        </a:rPr>
                        <a:t>●</a:t>
                      </a:r>
                      <a:endParaRPr lang="en-US" sz="2000" b="1" noProof="0" dirty="0">
                        <a:solidFill>
                          <a:schemeClr val="tx1">
                            <a:lumMod val="50000"/>
                            <a:lumOff val="50000"/>
                          </a:schemeClr>
                        </a:solidFill>
                        <a:latin typeface="Segoe UI" panose="020B0502040204020203" pitchFamily="34" charset="0"/>
                        <a:cs typeface="Segoe UI" panose="020B0502040204020203"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C6C6"/>
                    </a:solidFill>
                  </a:tcPr>
                </a:tc>
                <a:extLst>
                  <a:ext uri="{0D108BD9-81ED-4DB2-BD59-A6C34878D82A}">
                    <a16:rowId xmlns:a16="http://schemas.microsoft.com/office/drawing/2014/main" val="1955835545"/>
                  </a:ext>
                </a:extLst>
              </a:tr>
              <a:tr h="726302">
                <a:tc>
                  <a:txBody>
                    <a:bodyPr/>
                    <a:lstStyle/>
                    <a:p>
                      <a:pPr algn="ctr">
                        <a:lnSpc>
                          <a:spcPct val="100000"/>
                        </a:lnSpc>
                      </a:pPr>
                      <a:r>
                        <a:rPr lang="en-US" sz="1200" b="1" noProof="0" dirty="0">
                          <a:solidFill>
                            <a:schemeClr val="tx1">
                              <a:lumMod val="50000"/>
                              <a:lumOff val="50000"/>
                            </a:schemeClr>
                          </a:solidFill>
                          <a:latin typeface="Segoe UI" panose="020B0502040204020203" pitchFamily="34" charset="0"/>
                          <a:cs typeface="Segoe UI" panose="020B0502040204020203" pitchFamily="34" charset="0"/>
                        </a:rPr>
                        <a:t>Low</a:t>
                      </a:r>
                      <a:br>
                        <a:rPr lang="en-US" sz="1200" b="1" noProof="0" dirty="0">
                          <a:solidFill>
                            <a:schemeClr val="tx1">
                              <a:lumMod val="50000"/>
                              <a:lumOff val="50000"/>
                            </a:schemeClr>
                          </a:solidFill>
                          <a:latin typeface="Segoe UI" panose="020B0502040204020203" pitchFamily="34" charset="0"/>
                          <a:cs typeface="Segoe UI" panose="020B0502040204020203" pitchFamily="34" charset="0"/>
                        </a:rPr>
                      </a:br>
                      <a:r>
                        <a:rPr lang="en-CA" sz="2000" dirty="0">
                          <a:solidFill>
                            <a:srgbClr val="E43E31"/>
                          </a:solidFill>
                          <a:effectLst/>
                          <a:latin typeface="Segoe UI" panose="020B0502040204020203" pitchFamily="34" charset="0"/>
                          <a:cs typeface="Segoe UI" panose="020B0502040204020203" pitchFamily="34" charset="0"/>
                        </a:rPr>
                        <a:t>●●</a:t>
                      </a:r>
                      <a:r>
                        <a:rPr lang="en-CA" sz="2000" dirty="0">
                          <a:solidFill>
                            <a:schemeClr val="bg1">
                              <a:lumMod val="75000"/>
                            </a:schemeClr>
                          </a:solidFill>
                          <a:effectLst/>
                          <a:latin typeface="Segoe UI" panose="020B0502040204020203" pitchFamily="34" charset="0"/>
                          <a:cs typeface="Segoe UI" panose="020B0502040204020203" pitchFamily="34" charset="0"/>
                        </a:rPr>
                        <a:t>●●</a:t>
                      </a:r>
                      <a:endParaRPr lang="en-US" sz="2000" b="1" noProof="0" dirty="0">
                        <a:solidFill>
                          <a:schemeClr val="tx1">
                            <a:lumMod val="50000"/>
                            <a:lumOff val="50000"/>
                          </a:schemeClr>
                        </a:solidFill>
                        <a:latin typeface="Segoe UI" panose="020B0502040204020203" pitchFamily="34" charset="0"/>
                        <a:cs typeface="Segoe UI" panose="020B0502040204020203"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B9B9"/>
                    </a:solidFill>
                  </a:tcPr>
                </a:tc>
                <a:extLst>
                  <a:ext uri="{0D108BD9-81ED-4DB2-BD59-A6C34878D82A}">
                    <a16:rowId xmlns:a16="http://schemas.microsoft.com/office/drawing/2014/main" val="3345932767"/>
                  </a:ext>
                </a:extLst>
              </a:tr>
              <a:tr h="726302">
                <a:tc>
                  <a:txBody>
                    <a:bodyPr/>
                    <a:lstStyle/>
                    <a:p>
                      <a:pPr algn="ctr">
                        <a:lnSpc>
                          <a:spcPct val="100000"/>
                        </a:lnSpc>
                      </a:pPr>
                      <a:r>
                        <a:rPr lang="en-US" sz="1200" b="1" noProof="0" dirty="0">
                          <a:solidFill>
                            <a:schemeClr val="tx1">
                              <a:lumMod val="50000"/>
                              <a:lumOff val="50000"/>
                            </a:schemeClr>
                          </a:solidFill>
                          <a:latin typeface="Segoe UI" panose="020B0502040204020203" pitchFamily="34" charset="0"/>
                          <a:cs typeface="Segoe UI" panose="020B0502040204020203" pitchFamily="34" charset="0"/>
                        </a:rPr>
                        <a:t>Very Low</a:t>
                      </a:r>
                      <a:br>
                        <a:rPr lang="en-US" sz="1200" b="1" noProof="0" dirty="0">
                          <a:solidFill>
                            <a:schemeClr val="tx1">
                              <a:lumMod val="50000"/>
                              <a:lumOff val="50000"/>
                            </a:schemeClr>
                          </a:solidFill>
                          <a:latin typeface="Segoe UI" panose="020B0502040204020203" pitchFamily="34" charset="0"/>
                          <a:cs typeface="Segoe UI" panose="020B0502040204020203" pitchFamily="34" charset="0"/>
                        </a:rPr>
                      </a:br>
                      <a:r>
                        <a:rPr lang="en-CA" sz="2000" dirty="0">
                          <a:solidFill>
                            <a:srgbClr val="E43E31"/>
                          </a:solidFill>
                          <a:effectLst/>
                          <a:latin typeface="Segoe UI" panose="020B0502040204020203" pitchFamily="34" charset="0"/>
                          <a:cs typeface="Segoe UI" panose="020B0502040204020203" pitchFamily="34" charset="0"/>
                        </a:rPr>
                        <a:t>●</a:t>
                      </a:r>
                      <a:r>
                        <a:rPr lang="en-CA" sz="2000" dirty="0">
                          <a:solidFill>
                            <a:schemeClr val="bg1">
                              <a:lumMod val="75000"/>
                            </a:schemeClr>
                          </a:solidFill>
                          <a:effectLst/>
                          <a:latin typeface="Segoe UI" panose="020B0502040204020203" pitchFamily="34" charset="0"/>
                          <a:cs typeface="Segoe UI" panose="020B0502040204020203" pitchFamily="34" charset="0"/>
                        </a:rPr>
                        <a:t>●●●</a:t>
                      </a:r>
                      <a:endParaRPr lang="en-US" sz="2000" b="1" noProof="0" dirty="0">
                        <a:solidFill>
                          <a:schemeClr val="tx1">
                            <a:lumMod val="50000"/>
                            <a:lumOff val="50000"/>
                          </a:schemeClr>
                        </a:solidFill>
                        <a:latin typeface="Segoe UI" panose="020B0502040204020203" pitchFamily="34" charset="0"/>
                        <a:cs typeface="Segoe UI" panose="020B0502040204020203"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CACAC"/>
                    </a:solidFill>
                  </a:tcPr>
                </a:tc>
                <a:extLst>
                  <a:ext uri="{0D108BD9-81ED-4DB2-BD59-A6C34878D82A}">
                    <a16:rowId xmlns:a16="http://schemas.microsoft.com/office/drawing/2014/main" val="592452341"/>
                  </a:ext>
                </a:extLst>
              </a:tr>
            </a:tbl>
          </a:graphicData>
        </a:graphic>
      </p:graphicFrame>
      <p:sp>
        <p:nvSpPr>
          <p:cNvPr id="2" name="Title 1">
            <a:extLst>
              <a:ext uri="{FF2B5EF4-FFF2-40B4-BE49-F238E27FC236}">
                <a16:creationId xmlns:a16="http://schemas.microsoft.com/office/drawing/2014/main" id="{6F5FF708-E5E9-4FC3-96C7-98D6D7E91A3C}"/>
              </a:ext>
            </a:extLst>
          </p:cNvPr>
          <p:cNvSpPr>
            <a:spLocks noGrp="1"/>
          </p:cNvSpPr>
          <p:nvPr>
            <p:ph type="title"/>
          </p:nvPr>
        </p:nvSpPr>
        <p:spPr>
          <a:xfrm>
            <a:off x="419100" y="1340572"/>
            <a:ext cx="10972800" cy="418113"/>
          </a:xfrm>
        </p:spPr>
        <p:txBody>
          <a:bodyPr/>
          <a:lstStyle/>
          <a:p>
            <a:r>
              <a:rPr lang="en-US" dirty="0"/>
              <a:t>GRADE Certainty of Evidence</a:t>
            </a:r>
          </a:p>
        </p:txBody>
      </p:sp>
      <p:sp>
        <p:nvSpPr>
          <p:cNvPr id="4" name="Content Placeholder 3">
            <a:extLst>
              <a:ext uri="{FF2B5EF4-FFF2-40B4-BE49-F238E27FC236}">
                <a16:creationId xmlns:a16="http://schemas.microsoft.com/office/drawing/2014/main" id="{49C675E9-6439-AB4C-95CA-4C93A9ACCE59}"/>
              </a:ext>
            </a:extLst>
          </p:cNvPr>
          <p:cNvSpPr>
            <a:spLocks noGrp="1"/>
          </p:cNvSpPr>
          <p:nvPr>
            <p:ph idx="1"/>
          </p:nvPr>
        </p:nvSpPr>
        <p:spPr>
          <a:xfrm>
            <a:off x="419099" y="1956022"/>
            <a:ext cx="1970141" cy="3667926"/>
          </a:xfrm>
        </p:spPr>
        <p:txBody>
          <a:bodyPr/>
          <a:lstStyle/>
          <a:p>
            <a:pPr marL="0" indent="0">
              <a:buNone/>
            </a:pPr>
            <a:r>
              <a:rPr lang="en-US" sz="1600" b="1" dirty="0"/>
              <a:t>Table: Grade’s approach to rating quality of evidence (aka confidence in effect estimates)</a:t>
            </a:r>
          </a:p>
          <a:p>
            <a:pPr marL="0" indent="0">
              <a:buNone/>
            </a:pPr>
            <a:r>
              <a:rPr lang="en-US" sz="1600" dirty="0"/>
              <a:t>For each outcome based on a systematic review and across outcomes (lowest quality across the outcomes critical for decision making)</a:t>
            </a:r>
          </a:p>
        </p:txBody>
      </p:sp>
      <p:sp>
        <p:nvSpPr>
          <p:cNvPr id="6" name="Shape 584"/>
          <p:cNvSpPr/>
          <p:nvPr/>
        </p:nvSpPr>
        <p:spPr>
          <a:xfrm>
            <a:off x="5480183" y="4353318"/>
            <a:ext cx="4664765" cy="587403"/>
          </a:xfrm>
          <a:prstGeom prst="line">
            <a:avLst/>
          </a:prstGeom>
          <a:ln w="38100">
            <a:solidFill>
              <a:srgbClr val="E43E31"/>
            </a:solidFill>
            <a:tailEnd type="triangle"/>
          </a:ln>
          <a:effectLst>
            <a:outerShdw blurRad="38100" dist="23000" dir="5400000" rotWithShape="0">
              <a:srgbClr val="000000">
                <a:alpha val="35000"/>
              </a:srgbClr>
            </a:outerShdw>
          </a:effectLst>
        </p:spPr>
        <p:txBody>
          <a:bodyPr lIns="0" tIns="0" rIns="0" bIns="0"/>
          <a:lstStyle/>
          <a:p>
            <a:pPr lvl="0">
              <a:defRPr sz="1200">
                <a:latin typeface="+mn-lt"/>
                <a:ea typeface="+mn-ea"/>
                <a:cs typeface="+mn-cs"/>
                <a:sym typeface="Helvetica"/>
              </a:defRPr>
            </a:pPr>
            <a:endParaRPr sz="1059"/>
          </a:p>
        </p:txBody>
      </p:sp>
      <p:grpSp>
        <p:nvGrpSpPr>
          <p:cNvPr id="7" name="Group 6"/>
          <p:cNvGrpSpPr/>
          <p:nvPr/>
        </p:nvGrpSpPr>
        <p:grpSpPr>
          <a:xfrm>
            <a:off x="5480182" y="3859344"/>
            <a:ext cx="4664767" cy="493975"/>
            <a:chOff x="3212326" y="3315694"/>
            <a:chExt cx="3498575" cy="370481"/>
          </a:xfrm>
        </p:grpSpPr>
        <p:sp>
          <p:nvSpPr>
            <p:cNvPr id="8" name="Shape 585"/>
            <p:cNvSpPr/>
            <p:nvPr/>
          </p:nvSpPr>
          <p:spPr>
            <a:xfrm>
              <a:off x="3212326" y="3686175"/>
              <a:ext cx="3498575" cy="0"/>
            </a:xfrm>
            <a:prstGeom prst="line">
              <a:avLst/>
            </a:prstGeom>
            <a:ln w="38100">
              <a:solidFill>
                <a:srgbClr val="FFD9B0"/>
              </a:solidFill>
              <a:tailEnd type="triangle"/>
            </a:ln>
            <a:effectLst>
              <a:outerShdw blurRad="38100" dist="23000" dir="5400000" rotWithShape="0">
                <a:srgbClr val="000000">
                  <a:alpha val="35000"/>
                </a:srgbClr>
              </a:outerShdw>
            </a:effectLst>
          </p:spPr>
          <p:txBody>
            <a:bodyPr lIns="0" tIns="0" rIns="0" bIns="0"/>
            <a:lstStyle/>
            <a:p>
              <a:pPr lvl="0">
                <a:defRPr sz="1200">
                  <a:latin typeface="+mn-lt"/>
                  <a:ea typeface="+mn-ea"/>
                  <a:cs typeface="+mn-cs"/>
                  <a:sym typeface="Helvetica"/>
                </a:defRPr>
              </a:pPr>
              <a:endParaRPr sz="1059"/>
            </a:p>
          </p:txBody>
        </p:sp>
        <p:sp>
          <p:nvSpPr>
            <p:cNvPr id="9" name="Shape 586"/>
            <p:cNvSpPr/>
            <p:nvPr/>
          </p:nvSpPr>
          <p:spPr>
            <a:xfrm flipV="1">
              <a:off x="3212327" y="3315694"/>
              <a:ext cx="3498574" cy="370481"/>
            </a:xfrm>
            <a:prstGeom prst="line">
              <a:avLst/>
            </a:prstGeom>
            <a:ln w="38100">
              <a:solidFill>
                <a:srgbClr val="FFD9B0"/>
              </a:solidFill>
              <a:tailEnd type="triangle"/>
            </a:ln>
            <a:effectLst>
              <a:outerShdw blurRad="38100" dist="23000" dir="5400000" rotWithShape="0">
                <a:srgbClr val="000000">
                  <a:alpha val="35000"/>
                </a:srgbClr>
              </a:outerShdw>
            </a:effectLst>
          </p:spPr>
          <p:txBody>
            <a:bodyPr lIns="0" tIns="0" rIns="0" bIns="0"/>
            <a:lstStyle/>
            <a:p>
              <a:pPr lvl="0">
                <a:defRPr sz="1200">
                  <a:latin typeface="+mn-lt"/>
                  <a:ea typeface="+mn-ea"/>
                  <a:cs typeface="+mn-cs"/>
                  <a:sym typeface="Helvetica"/>
                </a:defRPr>
              </a:pPr>
              <a:endParaRPr sz="1059"/>
            </a:p>
          </p:txBody>
        </p:sp>
      </p:grpSp>
      <p:sp>
        <p:nvSpPr>
          <p:cNvPr id="10" name="TextBox 9">
            <a:extLst>
              <a:ext uri="{FF2B5EF4-FFF2-40B4-BE49-F238E27FC236}">
                <a16:creationId xmlns:a16="http://schemas.microsoft.com/office/drawing/2014/main" id="{226494C6-5C68-9145-B385-C31E841C4131}"/>
              </a:ext>
            </a:extLst>
          </p:cNvPr>
          <p:cNvSpPr txBox="1"/>
          <p:nvPr/>
        </p:nvSpPr>
        <p:spPr>
          <a:xfrm>
            <a:off x="2629416" y="6133040"/>
            <a:ext cx="7515532" cy="276999"/>
          </a:xfrm>
          <a:prstGeom prst="rect">
            <a:avLst/>
          </a:prstGeom>
          <a:noFill/>
        </p:spPr>
        <p:txBody>
          <a:bodyPr wrap="square" rtlCol="0">
            <a:spAutoFit/>
          </a:bodyPr>
          <a:lstStyle/>
          <a:p>
            <a:r>
              <a:rPr lang="en-US" sz="1200" dirty="0">
                <a:solidFill>
                  <a:schemeClr val="tx1">
                    <a:lumMod val="50000"/>
                    <a:lumOff val="50000"/>
                  </a:schemeClr>
                </a:solidFill>
              </a:rPr>
              <a:t>*upgrading criteria are usually applicable to observational studies only.</a:t>
            </a:r>
          </a:p>
        </p:txBody>
      </p:sp>
      <p:sp>
        <p:nvSpPr>
          <p:cNvPr id="15" name="TextBox 14">
            <a:extLst>
              <a:ext uri="{FF2B5EF4-FFF2-40B4-BE49-F238E27FC236}">
                <a16:creationId xmlns:a16="http://schemas.microsoft.com/office/drawing/2014/main" id="{BEB72B68-BC9F-E04A-9219-B25DD4E42CE7}"/>
              </a:ext>
            </a:extLst>
          </p:cNvPr>
          <p:cNvSpPr txBox="1"/>
          <p:nvPr/>
        </p:nvSpPr>
        <p:spPr>
          <a:xfrm>
            <a:off x="2733470" y="1956022"/>
            <a:ext cx="2980765" cy="430887"/>
          </a:xfrm>
          <a:prstGeom prst="rect">
            <a:avLst/>
          </a:prstGeom>
          <a:noFill/>
        </p:spPr>
        <p:txBody>
          <a:bodyPr wrap="square" lIns="0" tIns="0" rIns="0" bIns="0" rtlCol="0">
            <a:spAutoFit/>
          </a:bodyPr>
          <a:lstStyle/>
          <a:p>
            <a:r>
              <a:rPr lang="en-US" sz="1400" b="1" dirty="0">
                <a:solidFill>
                  <a:srgbClr val="E43E31"/>
                </a:solidFill>
              </a:rPr>
              <a:t>1. </a:t>
            </a:r>
            <a:r>
              <a:rPr lang="en-US" sz="1400" dirty="0">
                <a:solidFill>
                  <a:schemeClr val="tx1">
                    <a:lumMod val="50000"/>
                    <a:lumOff val="50000"/>
                  </a:schemeClr>
                </a:solidFill>
              </a:rPr>
              <a:t>Establish initial level of </a:t>
            </a:r>
          </a:p>
          <a:p>
            <a:r>
              <a:rPr lang="en-US" sz="1400" dirty="0">
                <a:solidFill>
                  <a:schemeClr val="tx1">
                    <a:lumMod val="50000"/>
                    <a:lumOff val="50000"/>
                  </a:schemeClr>
                </a:solidFill>
              </a:rPr>
              <a:t>    confidence</a:t>
            </a:r>
          </a:p>
        </p:txBody>
      </p:sp>
      <p:sp>
        <p:nvSpPr>
          <p:cNvPr id="16" name="TextBox 15">
            <a:extLst>
              <a:ext uri="{FF2B5EF4-FFF2-40B4-BE49-F238E27FC236}">
                <a16:creationId xmlns:a16="http://schemas.microsoft.com/office/drawing/2014/main" id="{37C3827F-DBEC-0C4E-B877-706A211A78F6}"/>
              </a:ext>
            </a:extLst>
          </p:cNvPr>
          <p:cNvSpPr txBox="1"/>
          <p:nvPr/>
        </p:nvSpPr>
        <p:spPr>
          <a:xfrm>
            <a:off x="5946589" y="1956022"/>
            <a:ext cx="2764384" cy="430887"/>
          </a:xfrm>
          <a:prstGeom prst="rect">
            <a:avLst/>
          </a:prstGeom>
          <a:noFill/>
        </p:spPr>
        <p:txBody>
          <a:bodyPr wrap="square" lIns="0" tIns="0" rIns="0" bIns="0" rtlCol="0">
            <a:spAutoFit/>
          </a:bodyPr>
          <a:lstStyle/>
          <a:p>
            <a:r>
              <a:rPr lang="en-US" sz="1400" b="1" dirty="0">
                <a:solidFill>
                  <a:srgbClr val="E43E31"/>
                </a:solidFill>
              </a:rPr>
              <a:t>2. </a:t>
            </a:r>
            <a:r>
              <a:rPr lang="en-US" sz="1400" dirty="0">
                <a:solidFill>
                  <a:schemeClr val="tx1">
                    <a:lumMod val="50000"/>
                    <a:lumOff val="50000"/>
                  </a:schemeClr>
                </a:solidFill>
              </a:rPr>
              <a:t>Consider lowering or raising </a:t>
            </a:r>
          </a:p>
          <a:p>
            <a:r>
              <a:rPr lang="en-US" sz="1400" dirty="0">
                <a:solidFill>
                  <a:schemeClr val="tx1">
                    <a:lumMod val="50000"/>
                    <a:lumOff val="50000"/>
                  </a:schemeClr>
                </a:solidFill>
              </a:rPr>
              <a:t>     level of confidence</a:t>
            </a:r>
          </a:p>
        </p:txBody>
      </p:sp>
      <p:sp>
        <p:nvSpPr>
          <p:cNvPr id="17" name="TextBox 16">
            <a:extLst>
              <a:ext uri="{FF2B5EF4-FFF2-40B4-BE49-F238E27FC236}">
                <a16:creationId xmlns:a16="http://schemas.microsoft.com/office/drawing/2014/main" id="{361BED11-3B8B-9645-896E-B667AC74BD69}"/>
              </a:ext>
            </a:extLst>
          </p:cNvPr>
          <p:cNvSpPr txBox="1"/>
          <p:nvPr/>
        </p:nvSpPr>
        <p:spPr>
          <a:xfrm>
            <a:off x="9159708" y="1956022"/>
            <a:ext cx="2753439" cy="215444"/>
          </a:xfrm>
          <a:prstGeom prst="rect">
            <a:avLst/>
          </a:prstGeom>
          <a:noFill/>
        </p:spPr>
        <p:txBody>
          <a:bodyPr wrap="square" lIns="0" tIns="0" rIns="0" bIns="0" rtlCol="0">
            <a:spAutoFit/>
          </a:bodyPr>
          <a:lstStyle/>
          <a:p>
            <a:r>
              <a:rPr lang="en-US" sz="1400" b="1" dirty="0">
                <a:solidFill>
                  <a:srgbClr val="E43E31"/>
                </a:solidFill>
              </a:rPr>
              <a:t>3. </a:t>
            </a:r>
            <a:r>
              <a:rPr lang="en-US" sz="1400" dirty="0">
                <a:solidFill>
                  <a:schemeClr val="tx1">
                    <a:lumMod val="50000"/>
                    <a:lumOff val="50000"/>
                  </a:schemeClr>
                </a:solidFill>
              </a:rPr>
              <a:t>Final level of confidence rating</a:t>
            </a:r>
          </a:p>
        </p:txBody>
      </p:sp>
    </p:spTree>
    <p:extLst>
      <p:ext uri="{BB962C8B-B14F-4D97-AF65-F5344CB8AC3E}">
        <p14:creationId xmlns:p14="http://schemas.microsoft.com/office/powerpoint/2010/main" val="227458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FF708-E5E9-4FC3-96C7-98D6D7E91A3C}"/>
              </a:ext>
            </a:extLst>
          </p:cNvPr>
          <p:cNvSpPr>
            <a:spLocks noGrp="1"/>
          </p:cNvSpPr>
          <p:nvPr>
            <p:ph type="title"/>
          </p:nvPr>
        </p:nvSpPr>
        <p:spPr/>
        <p:txBody>
          <a:bodyPr/>
          <a:lstStyle/>
          <a:p>
            <a:r>
              <a:rPr lang="en-US" dirty="0"/>
              <a:t>Baseline Risk – Systematic Review</a:t>
            </a:r>
          </a:p>
        </p:txBody>
      </p:sp>
      <p:sp>
        <p:nvSpPr>
          <p:cNvPr id="3" name="Content Placeholder 2">
            <a:extLst>
              <a:ext uri="{FF2B5EF4-FFF2-40B4-BE49-F238E27FC236}">
                <a16:creationId xmlns:a16="http://schemas.microsoft.com/office/drawing/2014/main" id="{1F69C0FC-4AEF-4E0A-A5D7-362A1F2649A7}"/>
              </a:ext>
            </a:extLst>
          </p:cNvPr>
          <p:cNvSpPr>
            <a:spLocks noGrp="1"/>
          </p:cNvSpPr>
          <p:nvPr>
            <p:ph idx="1"/>
          </p:nvPr>
        </p:nvSpPr>
        <p:spPr/>
        <p:txBody>
          <a:bodyPr/>
          <a:lstStyle/>
          <a:p>
            <a:r>
              <a:rPr lang="en-US" sz="2133" dirty="0"/>
              <a:t>Incidence rate of selected outcomes:</a:t>
            </a:r>
          </a:p>
          <a:p>
            <a:pPr lvl="1"/>
            <a:r>
              <a:rPr lang="en-US" sz="1867" dirty="0"/>
              <a:t>In the two populations of interest</a:t>
            </a:r>
          </a:p>
          <a:p>
            <a:pPr lvl="1"/>
            <a:r>
              <a:rPr lang="en-US" sz="1867" dirty="0"/>
              <a:t>Among patients receiving prophylactic intensity anticoagulation</a:t>
            </a:r>
          </a:p>
          <a:p>
            <a:r>
              <a:rPr lang="en-US" sz="2133" dirty="0"/>
              <a:t>Required:</a:t>
            </a:r>
          </a:p>
          <a:p>
            <a:pPr lvl="1"/>
            <a:r>
              <a:rPr lang="en-US" sz="1867" dirty="0"/>
              <a:t>Not high risk of bias (according to simplified QUIPS)</a:t>
            </a:r>
          </a:p>
          <a:p>
            <a:pPr lvl="1"/>
            <a:r>
              <a:rPr lang="en-US" sz="1867" dirty="0"/>
              <a:t>Reporting duration of follow-up</a:t>
            </a:r>
          </a:p>
          <a:p>
            <a:r>
              <a:rPr lang="en-US" sz="2133" dirty="0"/>
              <a:t>Initial search date: 	23-JUL-2020</a:t>
            </a:r>
          </a:p>
          <a:p>
            <a:r>
              <a:rPr lang="en-US" sz="2133" dirty="0"/>
              <a:t>Screened:		14,816 citations</a:t>
            </a:r>
          </a:p>
          <a:p>
            <a:r>
              <a:rPr lang="en-US" sz="2133" dirty="0"/>
              <a:t>Included:		51 Studies</a:t>
            </a:r>
          </a:p>
          <a:p>
            <a:r>
              <a:rPr lang="en-US" sz="2133" dirty="0"/>
              <a:t>Analysis:</a:t>
            </a:r>
          </a:p>
          <a:p>
            <a:pPr lvl="1"/>
            <a:r>
              <a:rPr lang="en-US" sz="1867" dirty="0"/>
              <a:t>Pooled estimates using generalized linear mixed model</a:t>
            </a:r>
          </a:p>
          <a:p>
            <a:pPr lvl="1"/>
            <a:r>
              <a:rPr lang="en-US" sz="1867" dirty="0"/>
              <a:t>Descriptive, if only one study identified, or when pooling was considered inappropriate</a:t>
            </a:r>
          </a:p>
        </p:txBody>
      </p:sp>
    </p:spTree>
    <p:extLst>
      <p:ext uri="{BB962C8B-B14F-4D97-AF65-F5344CB8AC3E}">
        <p14:creationId xmlns:p14="http://schemas.microsoft.com/office/powerpoint/2010/main" val="900194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FF708-E5E9-4FC3-96C7-98D6D7E91A3C}"/>
              </a:ext>
            </a:extLst>
          </p:cNvPr>
          <p:cNvSpPr>
            <a:spLocks noGrp="1"/>
          </p:cNvSpPr>
          <p:nvPr>
            <p:ph type="title"/>
          </p:nvPr>
        </p:nvSpPr>
        <p:spPr/>
        <p:txBody>
          <a:bodyPr/>
          <a:lstStyle/>
          <a:p>
            <a:r>
              <a:rPr lang="en-US" dirty="0"/>
              <a:t>Effect of Anticoagulation – Systematic Review</a:t>
            </a:r>
          </a:p>
        </p:txBody>
      </p:sp>
      <p:sp>
        <p:nvSpPr>
          <p:cNvPr id="4" name="Content Placeholder 3">
            <a:extLst>
              <a:ext uri="{FF2B5EF4-FFF2-40B4-BE49-F238E27FC236}">
                <a16:creationId xmlns:a16="http://schemas.microsoft.com/office/drawing/2014/main" id="{4718EA73-C561-C041-8AD2-4851B5F78952}"/>
              </a:ext>
            </a:extLst>
          </p:cNvPr>
          <p:cNvSpPr>
            <a:spLocks noGrp="1"/>
          </p:cNvSpPr>
          <p:nvPr>
            <p:ph idx="1"/>
          </p:nvPr>
        </p:nvSpPr>
        <p:spPr/>
        <p:txBody>
          <a:bodyPr/>
          <a:lstStyle/>
          <a:p>
            <a:r>
              <a:rPr lang="en-US" sz="2133" dirty="0"/>
              <a:t>Comparison of two or more anticoagulation intensities for prevention of VTE:</a:t>
            </a:r>
          </a:p>
          <a:p>
            <a:pPr lvl="1"/>
            <a:r>
              <a:rPr lang="en-US" sz="1867" dirty="0"/>
              <a:t>In the two populations of interest</a:t>
            </a:r>
          </a:p>
          <a:p>
            <a:pPr lvl="1"/>
            <a:r>
              <a:rPr lang="en-US" sz="1867" dirty="0"/>
              <a:t>Primarily addressing Prophylactic vs. Intermediate/Therapeutic intensity</a:t>
            </a:r>
          </a:p>
          <a:p>
            <a:r>
              <a:rPr lang="en-US" sz="2133" dirty="0"/>
              <a:t>Required:</a:t>
            </a:r>
          </a:p>
          <a:p>
            <a:pPr lvl="1"/>
            <a:r>
              <a:rPr lang="en-US" sz="1867" dirty="0"/>
              <a:t>Pre-defined definitions for Prophylactic, Intermediate, Therapeutic intensity</a:t>
            </a:r>
          </a:p>
          <a:p>
            <a:pPr lvl="1"/>
            <a:r>
              <a:rPr lang="en-US" sz="1867" dirty="0"/>
              <a:t>Risk of bias assessed with ROBINS-I</a:t>
            </a:r>
          </a:p>
          <a:p>
            <a:r>
              <a:rPr lang="en-US" sz="2133" dirty="0"/>
              <a:t>Initial search date: 	20-AUG-2020</a:t>
            </a:r>
          </a:p>
          <a:p>
            <a:r>
              <a:rPr lang="en-US" sz="2133" dirty="0"/>
              <a:t>Screened:		3,118 citations</a:t>
            </a:r>
          </a:p>
          <a:p>
            <a:r>
              <a:rPr lang="en-US" sz="2133" dirty="0"/>
              <a:t>Included:		12 Studies</a:t>
            </a:r>
          </a:p>
          <a:p>
            <a:r>
              <a:rPr lang="en-US" sz="2133" dirty="0"/>
              <a:t>Analysis:</a:t>
            </a:r>
          </a:p>
          <a:p>
            <a:pPr lvl="1"/>
            <a:r>
              <a:rPr lang="en-US" sz="1867" dirty="0"/>
              <a:t>Descriptive analysis of adjusted relative effect estimates</a:t>
            </a:r>
          </a:p>
          <a:p>
            <a:pPr lvl="1"/>
            <a:r>
              <a:rPr lang="en-US" sz="1867" dirty="0"/>
              <a:t>Pooling unadjusted relative effect estimates in meta-analysis</a:t>
            </a:r>
          </a:p>
          <a:p>
            <a:endParaRPr lang="en-US" dirty="0"/>
          </a:p>
        </p:txBody>
      </p:sp>
      <p:sp>
        <p:nvSpPr>
          <p:cNvPr id="5" name="Content Placeholder 2">
            <a:extLst>
              <a:ext uri="{FF2B5EF4-FFF2-40B4-BE49-F238E27FC236}">
                <a16:creationId xmlns:a16="http://schemas.microsoft.com/office/drawing/2014/main" id="{1F69C0FC-4AEF-4E0A-A5D7-362A1F2649A7}"/>
              </a:ext>
            </a:extLst>
          </p:cNvPr>
          <p:cNvSpPr txBox="1">
            <a:spLocks/>
          </p:cNvSpPr>
          <p:nvPr/>
        </p:nvSpPr>
        <p:spPr>
          <a:xfrm>
            <a:off x="5349920" y="2033093"/>
            <a:ext cx="10972800" cy="4947903"/>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000" kern="1200">
                <a:solidFill>
                  <a:schemeClr val="tx1"/>
                </a:solidFill>
                <a:latin typeface="+mn-lt"/>
                <a:ea typeface="Geneva" pitchFamily="37" charset="-128"/>
                <a:cs typeface="Geneva" pitchFamily="37" charset="-128"/>
              </a:defRPr>
            </a:lvl1pPr>
            <a:lvl2pPr marL="742950" indent="-285750" algn="l" defTabSz="457200" rtl="0" eaLnBrk="0" fontAlgn="base" hangingPunct="0">
              <a:spcBef>
                <a:spcPct val="20000"/>
              </a:spcBef>
              <a:spcAft>
                <a:spcPct val="0"/>
              </a:spcAft>
              <a:buFont typeface="Arial" charset="0"/>
              <a:buChar char="–"/>
              <a:defRPr sz="1800" kern="1200">
                <a:solidFill>
                  <a:schemeClr val="tx1"/>
                </a:solidFill>
                <a:latin typeface="+mn-lt"/>
                <a:ea typeface="Geneva" pitchFamily="37"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Geneva" pitchFamily="37" charset="-128"/>
                <a:cs typeface="+mn-cs"/>
              </a:defRPr>
            </a:lvl3pPr>
            <a:lvl4pPr marL="16002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Geneva" pitchFamily="37"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Geneva" pitchFamily="3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867" dirty="0"/>
          </a:p>
        </p:txBody>
      </p:sp>
    </p:spTree>
    <p:extLst>
      <p:ext uri="{BB962C8B-B14F-4D97-AF65-F5344CB8AC3E}">
        <p14:creationId xmlns:p14="http://schemas.microsoft.com/office/powerpoint/2010/main" val="2167178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FF708-E5E9-4FC3-96C7-98D6D7E91A3C}"/>
              </a:ext>
            </a:extLst>
          </p:cNvPr>
          <p:cNvSpPr>
            <a:spLocks noGrp="1"/>
          </p:cNvSpPr>
          <p:nvPr>
            <p:ph type="title"/>
          </p:nvPr>
        </p:nvSpPr>
        <p:spPr/>
        <p:txBody>
          <a:bodyPr/>
          <a:lstStyle/>
          <a:p>
            <a:r>
              <a:rPr lang="en-US" dirty="0"/>
              <a:t>Evidence for Other Domains</a:t>
            </a:r>
          </a:p>
        </p:txBody>
      </p:sp>
      <p:sp>
        <p:nvSpPr>
          <p:cNvPr id="4" name="Content Placeholder 3">
            <a:extLst>
              <a:ext uri="{FF2B5EF4-FFF2-40B4-BE49-F238E27FC236}">
                <a16:creationId xmlns:a16="http://schemas.microsoft.com/office/drawing/2014/main" id="{0F8C2D5A-8827-9649-B96D-002B23AC2627}"/>
              </a:ext>
            </a:extLst>
          </p:cNvPr>
          <p:cNvSpPr>
            <a:spLocks noGrp="1"/>
          </p:cNvSpPr>
          <p:nvPr>
            <p:ph idx="1"/>
          </p:nvPr>
        </p:nvSpPr>
        <p:spPr/>
        <p:txBody>
          <a:bodyPr/>
          <a:lstStyle/>
          <a:p>
            <a:r>
              <a:rPr lang="en-US" sz="2133" dirty="0"/>
              <a:t>The panel considered additional Evidence-to-Decision domains to generate the recommendations:</a:t>
            </a:r>
          </a:p>
          <a:p>
            <a:pPr lvl="1"/>
            <a:r>
              <a:rPr lang="en-US" sz="1867" dirty="0"/>
              <a:t>Resource use</a:t>
            </a:r>
          </a:p>
          <a:p>
            <a:pPr lvl="1"/>
            <a:r>
              <a:rPr lang="en-US" sz="1867" dirty="0"/>
              <a:t>Cost-effectiveness</a:t>
            </a:r>
          </a:p>
          <a:p>
            <a:pPr lvl="1"/>
            <a:r>
              <a:rPr lang="en-US" sz="1867" dirty="0"/>
              <a:t>Health equity</a:t>
            </a:r>
          </a:p>
          <a:p>
            <a:pPr lvl="1"/>
            <a:r>
              <a:rPr lang="en-US" sz="1867" dirty="0"/>
              <a:t>Acceptability</a:t>
            </a:r>
          </a:p>
          <a:p>
            <a:pPr lvl="1"/>
            <a:r>
              <a:rPr lang="en-US" sz="1867" dirty="0"/>
              <a:t>Feasibility</a:t>
            </a:r>
          </a:p>
          <a:p>
            <a:pPr marL="4233" lvl="1" indent="0">
              <a:buNone/>
            </a:pPr>
            <a:endParaRPr lang="en-US" sz="1600" dirty="0"/>
          </a:p>
          <a:p>
            <a:pPr marL="455062" lvl="1" indent="-450827"/>
            <a:r>
              <a:rPr lang="en-US" sz="2133" dirty="0"/>
              <a:t>Evidence for these domains was also sought in the two reviews</a:t>
            </a:r>
          </a:p>
          <a:p>
            <a:pPr marL="455062" lvl="1" indent="-450827"/>
            <a:endParaRPr lang="en-US" sz="2133" dirty="0"/>
          </a:p>
          <a:p>
            <a:pPr marL="455062" lvl="1" indent="-450827"/>
            <a:r>
              <a:rPr lang="en-US" sz="2133" dirty="0"/>
              <a:t>COVID-19 specific evidence not yet identified – the panel mainly relied on evidence from the ASH guidelines for the management of hospitalized medically ill patients, and their expertise</a:t>
            </a:r>
          </a:p>
          <a:p>
            <a:pPr marL="609570" lvl="1" indent="0">
              <a:buNone/>
            </a:pPr>
            <a:endParaRPr lang="en-US" sz="1600" dirty="0"/>
          </a:p>
          <a:p>
            <a:endParaRPr lang="en-US" dirty="0"/>
          </a:p>
        </p:txBody>
      </p:sp>
    </p:spTree>
    <p:extLst>
      <p:ext uri="{BB962C8B-B14F-4D97-AF65-F5344CB8AC3E}">
        <p14:creationId xmlns:p14="http://schemas.microsoft.com/office/powerpoint/2010/main" val="3943727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FF708-E5E9-4FC3-96C7-98D6D7E91A3C}"/>
              </a:ext>
            </a:extLst>
          </p:cNvPr>
          <p:cNvSpPr>
            <a:spLocks noGrp="1"/>
          </p:cNvSpPr>
          <p:nvPr>
            <p:ph type="title"/>
          </p:nvPr>
        </p:nvSpPr>
        <p:spPr/>
        <p:txBody>
          <a:bodyPr/>
          <a:lstStyle/>
          <a:p>
            <a:r>
              <a:rPr lang="en-US" dirty="0"/>
              <a:t>Living Phase – Systematic Reviews</a:t>
            </a:r>
          </a:p>
        </p:txBody>
      </p:sp>
      <p:sp>
        <p:nvSpPr>
          <p:cNvPr id="3" name="Content Placeholder 2">
            <a:extLst>
              <a:ext uri="{FF2B5EF4-FFF2-40B4-BE49-F238E27FC236}">
                <a16:creationId xmlns:a16="http://schemas.microsoft.com/office/drawing/2014/main" id="{1F69C0FC-4AEF-4E0A-A5D7-362A1F2649A7}"/>
              </a:ext>
            </a:extLst>
          </p:cNvPr>
          <p:cNvSpPr>
            <a:spLocks noGrp="1"/>
          </p:cNvSpPr>
          <p:nvPr>
            <p:ph idx="1"/>
          </p:nvPr>
        </p:nvSpPr>
        <p:spPr/>
        <p:txBody>
          <a:bodyPr/>
          <a:lstStyle/>
          <a:p>
            <a:pPr marL="0" indent="0">
              <a:buNone/>
            </a:pPr>
            <a:r>
              <a:rPr lang="en-US" sz="2133" b="1" dirty="0">
                <a:solidFill>
                  <a:srgbClr val="E43E31"/>
                </a:solidFill>
              </a:rPr>
              <a:t>Overall</a:t>
            </a:r>
          </a:p>
          <a:p>
            <a:pPr lvl="1"/>
            <a:r>
              <a:rPr lang="en-US" sz="1466" dirty="0"/>
              <a:t>Monthly search updates</a:t>
            </a:r>
          </a:p>
          <a:p>
            <a:pPr lvl="1"/>
            <a:r>
              <a:rPr lang="en-US" sz="1466" dirty="0"/>
              <a:t>Using explicit criteria for updating analyses and publication with new important information</a:t>
            </a:r>
          </a:p>
          <a:p>
            <a:pPr marL="0" indent="0">
              <a:buNone/>
            </a:pPr>
            <a:r>
              <a:rPr lang="en-US" sz="2133" b="1" dirty="0">
                <a:solidFill>
                  <a:srgbClr val="E43E31"/>
                </a:solidFill>
              </a:rPr>
              <a:t>Baseline risk</a:t>
            </a:r>
            <a:endParaRPr lang="en-US" sz="1867" b="1" dirty="0">
              <a:solidFill>
                <a:srgbClr val="E43E31"/>
              </a:solidFill>
            </a:endParaRPr>
          </a:p>
          <a:p>
            <a:pPr lvl="1"/>
            <a:r>
              <a:rPr lang="en-US" sz="1466" dirty="0"/>
              <a:t>Add evidence on prognostic factors</a:t>
            </a:r>
          </a:p>
          <a:p>
            <a:pPr lvl="1"/>
            <a:r>
              <a:rPr lang="en-US" sz="1466" dirty="0"/>
              <a:t>Search strategy &amp; eligibility criteria may become narrower as quantity and quality of evidence increases</a:t>
            </a:r>
          </a:p>
          <a:p>
            <a:pPr lvl="1"/>
            <a:r>
              <a:rPr lang="en-US" sz="1466" dirty="0"/>
              <a:t>Use of machine learning to make regular screening manageable</a:t>
            </a:r>
            <a:endParaRPr lang="en-US" sz="1600" dirty="0"/>
          </a:p>
          <a:p>
            <a:pPr marL="0" indent="0">
              <a:buNone/>
            </a:pPr>
            <a:r>
              <a:rPr lang="en-US" sz="2133" b="1" dirty="0">
                <a:solidFill>
                  <a:srgbClr val="E43E31"/>
                </a:solidFill>
              </a:rPr>
              <a:t>Effect of anticoagulation intensity</a:t>
            </a:r>
          </a:p>
          <a:p>
            <a:pPr lvl="1"/>
            <a:r>
              <a:rPr lang="en-US" sz="1466" dirty="0"/>
              <a:t>Search strategy &amp; eligibility criteria may focus on RCTs as they become available</a:t>
            </a:r>
          </a:p>
          <a:p>
            <a:pPr lvl="1"/>
            <a:r>
              <a:rPr lang="en-US" sz="1466" dirty="0"/>
              <a:t>Update analyses with new important data (explicit criteria)</a:t>
            </a:r>
          </a:p>
        </p:txBody>
      </p:sp>
    </p:spTree>
    <p:extLst>
      <p:ext uri="{BB962C8B-B14F-4D97-AF65-F5344CB8AC3E}">
        <p14:creationId xmlns:p14="http://schemas.microsoft.com/office/powerpoint/2010/main" val="3945856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FF708-E5E9-4FC3-96C7-98D6D7E91A3C}"/>
              </a:ext>
            </a:extLst>
          </p:cNvPr>
          <p:cNvSpPr>
            <a:spLocks noGrp="1"/>
          </p:cNvSpPr>
          <p:nvPr>
            <p:ph type="title"/>
          </p:nvPr>
        </p:nvSpPr>
        <p:spPr/>
        <p:txBody>
          <a:bodyPr/>
          <a:lstStyle/>
          <a:p>
            <a:r>
              <a:rPr lang="en-US" dirty="0"/>
              <a:t>Living Phase – Recommendations</a:t>
            </a:r>
          </a:p>
        </p:txBody>
      </p:sp>
      <p:sp>
        <p:nvSpPr>
          <p:cNvPr id="3" name="Content Placeholder 2">
            <a:extLst>
              <a:ext uri="{FF2B5EF4-FFF2-40B4-BE49-F238E27FC236}">
                <a16:creationId xmlns:a16="http://schemas.microsoft.com/office/drawing/2014/main" id="{1F69C0FC-4AEF-4E0A-A5D7-362A1F2649A7}"/>
              </a:ext>
            </a:extLst>
          </p:cNvPr>
          <p:cNvSpPr>
            <a:spLocks noGrp="1"/>
          </p:cNvSpPr>
          <p:nvPr>
            <p:ph idx="1"/>
          </p:nvPr>
        </p:nvSpPr>
        <p:spPr/>
        <p:txBody>
          <a:bodyPr/>
          <a:lstStyle/>
          <a:p>
            <a:pPr marL="0" indent="0">
              <a:buNone/>
            </a:pPr>
            <a:endParaRPr lang="en-US" sz="1067" b="1" dirty="0">
              <a:solidFill>
                <a:srgbClr val="FF0000"/>
              </a:solidFill>
            </a:endParaRPr>
          </a:p>
          <a:p>
            <a:r>
              <a:rPr lang="en-US" sz="2133" dirty="0"/>
              <a:t>Continue to work closely with panel and systematic review team</a:t>
            </a:r>
          </a:p>
          <a:p>
            <a:r>
              <a:rPr lang="en-US" sz="2133" dirty="0"/>
              <a:t>Reconsider recommendations when important new evidence is identified</a:t>
            </a:r>
          </a:p>
          <a:p>
            <a:r>
              <a:rPr lang="en-US" sz="2133" dirty="0"/>
              <a:t>Using explicit criteria for reconsidering recommendations</a:t>
            </a:r>
          </a:p>
          <a:p>
            <a:pPr lvl="1"/>
            <a:r>
              <a:rPr lang="en-US" sz="1867" dirty="0"/>
              <a:t>Changes in the evidence of effects (certainty, direction, magnitude)</a:t>
            </a:r>
          </a:p>
          <a:p>
            <a:pPr lvl="1"/>
            <a:r>
              <a:rPr lang="en-US" sz="1867" dirty="0"/>
              <a:t>Changes in the evidence for other Evidence-to-Decision domains (cost-effectiveness, equity, others)</a:t>
            </a:r>
          </a:p>
          <a:p>
            <a:r>
              <a:rPr lang="en-US" sz="2133" dirty="0"/>
              <a:t>Publish updated recommendations and supporting documents</a:t>
            </a:r>
          </a:p>
          <a:p>
            <a:pPr marL="0" indent="0">
              <a:buNone/>
            </a:pPr>
            <a:endParaRPr lang="en-US" sz="1867" dirty="0"/>
          </a:p>
        </p:txBody>
      </p:sp>
      <p:sp>
        <p:nvSpPr>
          <p:cNvPr id="5" name="Rectangle 4"/>
          <p:cNvSpPr/>
          <p:nvPr/>
        </p:nvSpPr>
        <p:spPr>
          <a:xfrm>
            <a:off x="3154205" y="5184035"/>
            <a:ext cx="6053196" cy="523220"/>
          </a:xfrm>
          <a:prstGeom prst="rect">
            <a:avLst/>
          </a:prstGeom>
        </p:spPr>
        <p:txBody>
          <a:bodyPr wrap="none">
            <a:spAutoFit/>
          </a:bodyPr>
          <a:lstStyle/>
          <a:p>
            <a:r>
              <a:rPr lang="en-US" sz="2800" b="1" dirty="0">
                <a:solidFill>
                  <a:srgbClr val="E43E31"/>
                </a:solidFill>
              </a:rPr>
              <a:t>Timely advice for decision-makers</a:t>
            </a:r>
          </a:p>
        </p:txBody>
      </p:sp>
    </p:spTree>
    <p:extLst>
      <p:ext uri="{BB962C8B-B14F-4D97-AF65-F5344CB8AC3E}">
        <p14:creationId xmlns:p14="http://schemas.microsoft.com/office/powerpoint/2010/main" val="1380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EBEC6F8-BCEA-FB44-965F-3A2945550E10}"/>
              </a:ext>
            </a:extLst>
          </p:cNvPr>
          <p:cNvSpPr>
            <a:spLocks noGrp="1"/>
          </p:cNvSpPr>
          <p:nvPr>
            <p:ph type="title"/>
          </p:nvPr>
        </p:nvSpPr>
        <p:spPr/>
        <p:txBody>
          <a:bodyPr/>
          <a:lstStyle/>
          <a:p>
            <a:r>
              <a:rPr lang="en-US" dirty="0"/>
              <a:t>Clinical Guidelines</a:t>
            </a:r>
          </a:p>
        </p:txBody>
      </p:sp>
      <p:sp>
        <p:nvSpPr>
          <p:cNvPr id="3" name="Content Placeholder 2">
            <a:extLst>
              <a:ext uri="{FF2B5EF4-FFF2-40B4-BE49-F238E27FC236}">
                <a16:creationId xmlns:a16="http://schemas.microsoft.com/office/drawing/2014/main" id="{74FD9004-5809-4F48-BD7E-FF7B04763BA8}"/>
              </a:ext>
            </a:extLst>
          </p:cNvPr>
          <p:cNvSpPr>
            <a:spLocks noGrp="1"/>
          </p:cNvSpPr>
          <p:nvPr>
            <p:ph idx="1"/>
          </p:nvPr>
        </p:nvSpPr>
        <p:spPr>
          <a:xfrm>
            <a:off x="419100" y="2033093"/>
            <a:ext cx="6823159" cy="3954624"/>
          </a:xfrm>
        </p:spPr>
        <p:txBody>
          <a:bodyPr>
            <a:noAutofit/>
          </a:bodyPr>
          <a:lstStyle/>
          <a:p>
            <a:pPr marL="0" lvl="0" indent="0">
              <a:buNone/>
            </a:pPr>
            <a:r>
              <a:rPr lang="en-US" sz="2670" dirty="0"/>
              <a:t>American Society of Hematology 2021 Guidelines on the Use of Anticoagulation for Thromboprophylaxis in Patients with COVID-19</a:t>
            </a:r>
          </a:p>
          <a:p>
            <a:pPr marL="0" lvl="0" indent="0">
              <a:buNone/>
            </a:pPr>
            <a:endParaRPr lang="en-US" altLang="en-US" sz="1600" dirty="0"/>
          </a:p>
          <a:p>
            <a:pPr marL="0" lvl="0" indent="0">
              <a:buNone/>
            </a:pPr>
            <a:r>
              <a:rPr lang="en-US" altLang="en-US" sz="1600" dirty="0"/>
              <a:t>Adam Cuker, Eric K. Tseng, Robby Nieuwlaat, </a:t>
            </a:r>
            <a:r>
              <a:rPr lang="en-US" altLang="en-US" sz="1600" dirty="0" err="1"/>
              <a:t>Pantep</a:t>
            </a:r>
            <a:r>
              <a:rPr lang="en-US" altLang="en-US" sz="1600" dirty="0"/>
              <a:t> </a:t>
            </a:r>
            <a:r>
              <a:rPr lang="en-US" altLang="en-US" sz="1600" dirty="0" err="1"/>
              <a:t>Angchaisuksiri</a:t>
            </a:r>
            <a:r>
              <a:rPr lang="en-US" altLang="en-US" sz="1600" dirty="0"/>
              <a:t>, Clifton Blair, Kathryn Dane, Jennifer Davila, Maria T. </a:t>
            </a:r>
            <a:r>
              <a:rPr lang="en-US" altLang="en-US" sz="1600" dirty="0" err="1"/>
              <a:t>DeSancho</a:t>
            </a:r>
            <a:r>
              <a:rPr lang="en-US" altLang="en-US" sz="1600" dirty="0"/>
              <a:t>, David </a:t>
            </a:r>
            <a:r>
              <a:rPr lang="en-US" altLang="en-US" sz="1600" dirty="0" err="1"/>
              <a:t>Diuguid</a:t>
            </a:r>
            <a:r>
              <a:rPr lang="en-US" altLang="en-US" sz="1600" dirty="0"/>
              <a:t>, Daniel O. Griffin, Susan R. Kahn, </a:t>
            </a:r>
            <a:r>
              <a:rPr lang="en-US" altLang="en-US" sz="1600" dirty="0" err="1"/>
              <a:t>Frederikus</a:t>
            </a:r>
            <a:r>
              <a:rPr lang="en-US" altLang="en-US" sz="1600" dirty="0"/>
              <a:t> A. Klok, Alfred Ian Lee, Ignacio Neumann, Ashok Pai, Menaka Pai, Marc </a:t>
            </a:r>
            <a:r>
              <a:rPr lang="en-US" altLang="en-US" sz="1600" dirty="0" err="1"/>
              <a:t>Righini</a:t>
            </a:r>
            <a:r>
              <a:rPr lang="en-US" altLang="en-US" sz="1600" dirty="0"/>
              <a:t>, Kristen M. Sanfilippo, Deborah Siegal, Mike Skara, </a:t>
            </a:r>
            <a:r>
              <a:rPr lang="en-US" altLang="en-US" sz="1600" dirty="0" err="1"/>
              <a:t>Kamshad</a:t>
            </a:r>
            <a:r>
              <a:rPr lang="en-US" altLang="en-US" sz="1600" dirty="0"/>
              <a:t> </a:t>
            </a:r>
            <a:r>
              <a:rPr lang="en-US" altLang="en-US" sz="1600" dirty="0" err="1"/>
              <a:t>Touri</a:t>
            </a:r>
            <a:r>
              <a:rPr lang="en-US" altLang="en-US" sz="1600" dirty="0"/>
              <a:t>, Elie A. </a:t>
            </a:r>
            <a:r>
              <a:rPr lang="en-US" altLang="en-US" sz="1600" dirty="0" err="1"/>
              <a:t>Akl</a:t>
            </a:r>
            <a:r>
              <a:rPr lang="en-US" altLang="en-US" sz="1600" dirty="0"/>
              <a:t>, Imad </a:t>
            </a:r>
            <a:r>
              <a:rPr lang="en-US" altLang="en-US" sz="1600" dirty="0" err="1"/>
              <a:t>Bou</a:t>
            </a:r>
            <a:r>
              <a:rPr lang="en-US" altLang="en-US" sz="1600" dirty="0"/>
              <a:t> </a:t>
            </a:r>
            <a:r>
              <a:rPr lang="en-US" altLang="en-US" sz="1600" dirty="0" err="1"/>
              <a:t>Akl</a:t>
            </a:r>
            <a:r>
              <a:rPr lang="en-US" altLang="en-US" sz="1600" dirty="0"/>
              <a:t>, Mary Boulos, Romina </a:t>
            </a:r>
            <a:r>
              <a:rPr lang="en-US" altLang="en-US" sz="1600" dirty="0" err="1"/>
              <a:t>Brignardello</a:t>
            </a:r>
            <a:r>
              <a:rPr lang="en-US" altLang="en-US" sz="1600" dirty="0"/>
              <a:t>-Petersen, Rana </a:t>
            </a:r>
            <a:r>
              <a:rPr lang="en-US" altLang="en-US" sz="1600" dirty="0" err="1"/>
              <a:t>Charide</a:t>
            </a:r>
            <a:r>
              <a:rPr lang="en-US" altLang="en-US" sz="1600" dirty="0"/>
              <a:t>, Matthew Chan, Karin Dearness, Andrea J. Darzi, Philipp Kolb, Luis E. </a:t>
            </a:r>
            <a:r>
              <a:rPr lang="en-US" altLang="en-US" sz="1600" dirty="0" err="1"/>
              <a:t>Colunga</a:t>
            </a:r>
            <a:r>
              <a:rPr lang="en-US" altLang="en-US" sz="1600" dirty="0"/>
              <a:t>-Lozano, </a:t>
            </a:r>
            <a:r>
              <a:rPr lang="en-US" altLang="en-US" sz="1600" dirty="0" err="1"/>
              <a:t>Razan</a:t>
            </a:r>
            <a:r>
              <a:rPr lang="en-US" altLang="en-US" sz="1600" dirty="0"/>
              <a:t> Mansour, Gian Paolo Morgano, Rami Z. Morsi, Atefeh Noori, Thomas Piggott, Yuan </a:t>
            </a:r>
            <a:r>
              <a:rPr lang="en-US" altLang="en-US" sz="1600" dirty="0" err="1"/>
              <a:t>Qiu</a:t>
            </a:r>
            <a:r>
              <a:rPr lang="en-US" altLang="en-US" sz="1600" dirty="0"/>
              <a:t>, </a:t>
            </a:r>
            <a:r>
              <a:rPr lang="en-US" altLang="en-US" sz="1600" dirty="0" err="1"/>
              <a:t>Yetiani</a:t>
            </a:r>
            <a:r>
              <a:rPr lang="en-US" altLang="en-US" sz="1600" dirty="0"/>
              <a:t> Roldan, Finn Schunemann, Adrienne Stevens, Karla Solo, Matthew </a:t>
            </a:r>
            <a:r>
              <a:rPr lang="en-US" altLang="en-US" sz="1600" dirty="0" err="1"/>
              <a:t>Ventresca</a:t>
            </a:r>
            <a:r>
              <a:rPr lang="en-US" altLang="en-US" sz="1600" dirty="0"/>
              <a:t>, Wojtek </a:t>
            </a:r>
            <a:r>
              <a:rPr lang="en-US" altLang="en-US" sz="1600" dirty="0" err="1"/>
              <a:t>Wiercioch</a:t>
            </a:r>
            <a:r>
              <a:rPr lang="en-US" altLang="en-US" sz="1600" dirty="0"/>
              <a:t>, Reem A. Mustafa, Holger J. Schunemann</a:t>
            </a:r>
          </a:p>
          <a:p>
            <a:pPr marL="0" lvl="0" indent="0">
              <a:buNone/>
            </a:pPr>
            <a:endParaRPr lang="en-US" altLang="en-US" dirty="0"/>
          </a:p>
        </p:txBody>
      </p:sp>
      <p:pic>
        <p:nvPicPr>
          <p:cNvPr id="10" name="Picture 9">
            <a:extLst>
              <a:ext uri="{FF2B5EF4-FFF2-40B4-BE49-F238E27FC236}">
                <a16:creationId xmlns:a16="http://schemas.microsoft.com/office/drawing/2014/main" id="{63610FE3-D788-CD44-A3AE-958B8D2F47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0" y="2022128"/>
            <a:ext cx="3209775" cy="4228414"/>
          </a:xfrm>
          <a:prstGeom prst="rect">
            <a:avLst/>
          </a:prstGeom>
          <a:ln>
            <a:solidFill>
              <a:schemeClr val="accent1"/>
            </a:solidFill>
          </a:ln>
          <a:effectLst>
            <a:outerShdw blurRad="292100" dist="139700" dir="2700000" algn="tl" rotWithShape="0">
              <a:srgbClr val="333333">
                <a:alpha val="65000"/>
              </a:srgbClr>
            </a:outerShdw>
          </a:effectLst>
        </p:spPr>
      </p:pic>
      <p:pic>
        <p:nvPicPr>
          <p:cNvPr id="4" name="Picture 3" descr="Text&#10;&#10;Description automatically generated">
            <a:extLst>
              <a:ext uri="{FF2B5EF4-FFF2-40B4-BE49-F238E27FC236}">
                <a16:creationId xmlns:a16="http://schemas.microsoft.com/office/drawing/2014/main" id="{6C72F106-57C5-4B1B-892F-CE4FF0A5DD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2000" y="2033093"/>
            <a:ext cx="3209775" cy="4232128"/>
          </a:xfrm>
          <a:prstGeom prst="rect">
            <a:avLst/>
          </a:prstGeom>
        </p:spPr>
      </p:pic>
    </p:spTree>
    <p:extLst>
      <p:ext uri="{BB962C8B-B14F-4D97-AF65-F5344CB8AC3E}">
        <p14:creationId xmlns:p14="http://schemas.microsoft.com/office/powerpoint/2010/main" val="2249005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FF708-E5E9-4FC3-96C7-98D6D7E91A3C}"/>
              </a:ext>
            </a:extLst>
          </p:cNvPr>
          <p:cNvSpPr>
            <a:spLocks noGrp="1"/>
          </p:cNvSpPr>
          <p:nvPr>
            <p:ph type="title"/>
          </p:nvPr>
        </p:nvSpPr>
        <p:spPr/>
        <p:txBody>
          <a:bodyPr/>
          <a:lstStyle/>
          <a:p>
            <a:r>
              <a:rPr lang="en-US" dirty="0"/>
              <a:t>Living Recommendations Process</a:t>
            </a:r>
          </a:p>
        </p:txBody>
      </p:sp>
      <p:sp>
        <p:nvSpPr>
          <p:cNvPr id="4" name="Rectangle 3"/>
          <p:cNvSpPr/>
          <p:nvPr/>
        </p:nvSpPr>
        <p:spPr>
          <a:xfrm>
            <a:off x="419100" y="5587796"/>
            <a:ext cx="2202426" cy="830997"/>
          </a:xfrm>
          <a:prstGeom prst="rect">
            <a:avLst/>
          </a:prstGeom>
        </p:spPr>
        <p:txBody>
          <a:bodyPr wrap="square">
            <a:spAutoFit/>
          </a:bodyPr>
          <a:lstStyle/>
          <a:p>
            <a:r>
              <a:rPr lang="en-CA" sz="1200" dirty="0">
                <a:solidFill>
                  <a:schemeClr val="tx1">
                    <a:lumMod val="50000"/>
                    <a:lumOff val="50000"/>
                  </a:schemeClr>
                </a:solidFill>
                <a:latin typeface="+mn-lt"/>
              </a:rPr>
              <a:t>Akl EA, et al. Living systematic reviews: 4. Living guideline recommendations. J </a:t>
            </a:r>
            <a:r>
              <a:rPr lang="en-CA" sz="1200" dirty="0" err="1">
                <a:solidFill>
                  <a:schemeClr val="tx1">
                    <a:lumMod val="50000"/>
                    <a:lumOff val="50000"/>
                  </a:schemeClr>
                </a:solidFill>
                <a:latin typeface="+mn-lt"/>
              </a:rPr>
              <a:t>Clin</a:t>
            </a:r>
            <a:r>
              <a:rPr lang="en-CA" sz="1200" dirty="0">
                <a:solidFill>
                  <a:schemeClr val="tx1">
                    <a:lumMod val="50000"/>
                    <a:lumOff val="50000"/>
                  </a:schemeClr>
                </a:solidFill>
                <a:latin typeface="+mn-lt"/>
              </a:rPr>
              <a:t> </a:t>
            </a:r>
            <a:r>
              <a:rPr lang="en-CA" sz="1200" dirty="0" err="1">
                <a:solidFill>
                  <a:schemeClr val="tx1">
                    <a:lumMod val="50000"/>
                    <a:lumOff val="50000"/>
                  </a:schemeClr>
                </a:solidFill>
                <a:latin typeface="+mn-lt"/>
              </a:rPr>
              <a:t>Epidemiol</a:t>
            </a:r>
            <a:r>
              <a:rPr lang="en-CA" sz="1200" dirty="0">
                <a:solidFill>
                  <a:schemeClr val="tx1">
                    <a:lumMod val="50000"/>
                    <a:lumOff val="50000"/>
                  </a:schemeClr>
                </a:solidFill>
                <a:latin typeface="+mn-lt"/>
              </a:rPr>
              <a:t>. 2017;91:47-53.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14171" y="1340572"/>
            <a:ext cx="7417058" cy="5180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3691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FF708-E5E9-4FC3-96C7-98D6D7E91A3C}"/>
              </a:ext>
            </a:extLst>
          </p:cNvPr>
          <p:cNvSpPr>
            <a:spLocks noGrp="1"/>
          </p:cNvSpPr>
          <p:nvPr>
            <p:ph type="title"/>
          </p:nvPr>
        </p:nvSpPr>
        <p:spPr/>
        <p:txBody>
          <a:bodyPr/>
          <a:lstStyle/>
          <a:p>
            <a:r>
              <a:rPr lang="en-US" dirty="0"/>
              <a:t>Main Challenges</a:t>
            </a:r>
          </a:p>
        </p:txBody>
      </p:sp>
      <p:sp>
        <p:nvSpPr>
          <p:cNvPr id="3" name="Content Placeholder 2">
            <a:extLst>
              <a:ext uri="{FF2B5EF4-FFF2-40B4-BE49-F238E27FC236}">
                <a16:creationId xmlns:a16="http://schemas.microsoft.com/office/drawing/2014/main" id="{1F69C0FC-4AEF-4E0A-A5D7-362A1F2649A7}"/>
              </a:ext>
            </a:extLst>
          </p:cNvPr>
          <p:cNvSpPr>
            <a:spLocks noGrp="1"/>
          </p:cNvSpPr>
          <p:nvPr>
            <p:ph idx="1"/>
          </p:nvPr>
        </p:nvSpPr>
        <p:spPr/>
        <p:txBody>
          <a:bodyPr>
            <a:noAutofit/>
          </a:bodyPr>
          <a:lstStyle/>
          <a:p>
            <a:pPr marL="0" indent="0">
              <a:buNone/>
            </a:pPr>
            <a:r>
              <a:rPr lang="en-US" sz="2400" b="1" dirty="0">
                <a:solidFill>
                  <a:srgbClr val="E43E31"/>
                </a:solidFill>
              </a:rPr>
              <a:t>Evidence</a:t>
            </a:r>
            <a:endParaRPr lang="en-US" sz="2133" b="1" dirty="0">
              <a:solidFill>
                <a:srgbClr val="E43E31"/>
              </a:solidFill>
            </a:endParaRPr>
          </a:p>
          <a:p>
            <a:pPr lvl="1"/>
            <a:r>
              <a:rPr lang="en-US" sz="1866" dirty="0"/>
              <a:t>Large number of citations</a:t>
            </a:r>
          </a:p>
          <a:p>
            <a:pPr lvl="1"/>
            <a:r>
              <a:rPr lang="en-US" sz="1866" dirty="0"/>
              <a:t>Incomplete reporting</a:t>
            </a:r>
          </a:p>
          <a:p>
            <a:pPr lvl="1"/>
            <a:r>
              <a:rPr lang="en-US" sz="1866" dirty="0"/>
              <a:t>Risk of bias</a:t>
            </a:r>
          </a:p>
          <a:p>
            <a:pPr lvl="1"/>
            <a:r>
              <a:rPr lang="en-US" sz="1866" dirty="0"/>
              <a:t>Imprecision</a:t>
            </a:r>
          </a:p>
          <a:p>
            <a:pPr lvl="1"/>
            <a:r>
              <a:rPr lang="en-US" sz="1866" dirty="0"/>
              <a:t>Evolving field in Living phase</a:t>
            </a:r>
            <a:endParaRPr lang="en-US" sz="2133" dirty="0"/>
          </a:p>
          <a:p>
            <a:pPr marL="0" indent="0">
              <a:buNone/>
            </a:pPr>
            <a:r>
              <a:rPr lang="en-US" sz="2133" b="1" dirty="0">
                <a:solidFill>
                  <a:srgbClr val="E43E31"/>
                </a:solidFill>
              </a:rPr>
              <a:t>Recommendation formulation process</a:t>
            </a:r>
            <a:endParaRPr lang="en-US" sz="1867" b="1" dirty="0">
              <a:solidFill>
                <a:srgbClr val="E43E31"/>
              </a:solidFill>
            </a:endParaRPr>
          </a:p>
          <a:p>
            <a:pPr lvl="1"/>
            <a:r>
              <a:rPr lang="en-US" sz="1866" dirty="0"/>
              <a:t>Very low certainty evidence</a:t>
            </a:r>
          </a:p>
          <a:p>
            <a:pPr lvl="1"/>
            <a:r>
              <a:rPr lang="en-US" sz="1866" dirty="0"/>
              <a:t>Not relying on non-COVID-19 evidence</a:t>
            </a:r>
          </a:p>
          <a:p>
            <a:pPr lvl="1"/>
            <a:r>
              <a:rPr lang="en-US" sz="1866" dirty="0"/>
              <a:t>Criteria to reconsider recommendations with important new evidence in Living phase</a:t>
            </a:r>
          </a:p>
          <a:p>
            <a:pPr lvl="1"/>
            <a:r>
              <a:rPr lang="en-US" sz="1866" dirty="0"/>
              <a:t>Provide timely and stable guidance</a:t>
            </a:r>
          </a:p>
        </p:txBody>
      </p:sp>
    </p:spTree>
    <p:extLst>
      <p:ext uri="{BB962C8B-B14F-4D97-AF65-F5344CB8AC3E}">
        <p14:creationId xmlns:p14="http://schemas.microsoft.com/office/powerpoint/2010/main" val="3691404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00FDB-3145-4359-B6E8-8EF84AA760F3}"/>
              </a:ext>
            </a:extLst>
          </p:cNvPr>
          <p:cNvSpPr>
            <a:spLocks noGrp="1"/>
          </p:cNvSpPr>
          <p:nvPr>
            <p:ph type="title"/>
          </p:nvPr>
        </p:nvSpPr>
        <p:spPr/>
        <p:txBody>
          <a:bodyPr/>
          <a:lstStyle/>
          <a:p>
            <a:r>
              <a:rPr lang="en-US" dirty="0"/>
              <a:t>Case Presentations</a:t>
            </a:r>
          </a:p>
        </p:txBody>
      </p:sp>
      <p:graphicFrame>
        <p:nvGraphicFramePr>
          <p:cNvPr id="5" name="Tabel 8">
            <a:extLst>
              <a:ext uri="{FF2B5EF4-FFF2-40B4-BE49-F238E27FC236}">
                <a16:creationId xmlns:a16="http://schemas.microsoft.com/office/drawing/2014/main" id="{4D040281-4C82-4990-8AF2-357218A7AB1C}"/>
              </a:ext>
            </a:extLst>
          </p:cNvPr>
          <p:cNvGraphicFramePr>
            <a:graphicFrameLocks noGrp="1"/>
          </p:cNvGraphicFramePr>
          <p:nvPr>
            <p:extLst>
              <p:ext uri="{D42A27DB-BD31-4B8C-83A1-F6EECF244321}">
                <p14:modId xmlns:p14="http://schemas.microsoft.com/office/powerpoint/2010/main" val="2978432525"/>
              </p:ext>
            </p:extLst>
          </p:nvPr>
        </p:nvGraphicFramePr>
        <p:xfrm>
          <a:off x="1605615" y="1961291"/>
          <a:ext cx="8728088" cy="2013253"/>
        </p:xfrm>
        <a:graphic>
          <a:graphicData uri="http://schemas.openxmlformats.org/drawingml/2006/table">
            <a:tbl>
              <a:tblPr firstRow="1" bandRow="1">
                <a:tableStyleId>{5C22544A-7EE6-4342-B048-85BDC9FD1C3A}</a:tableStyleId>
              </a:tblPr>
              <a:tblGrid>
                <a:gridCol w="4364044">
                  <a:extLst>
                    <a:ext uri="{9D8B030D-6E8A-4147-A177-3AD203B41FA5}">
                      <a16:colId xmlns:a16="http://schemas.microsoft.com/office/drawing/2014/main" val="1264156920"/>
                    </a:ext>
                  </a:extLst>
                </a:gridCol>
                <a:gridCol w="4364044">
                  <a:extLst>
                    <a:ext uri="{9D8B030D-6E8A-4147-A177-3AD203B41FA5}">
                      <a16:colId xmlns:a16="http://schemas.microsoft.com/office/drawing/2014/main" val="3718235990"/>
                    </a:ext>
                  </a:extLst>
                </a:gridCol>
              </a:tblGrid>
              <a:tr h="336853">
                <a:tc>
                  <a:txBody>
                    <a:bodyPr/>
                    <a:lstStyle/>
                    <a:p>
                      <a:pPr algn="ctr">
                        <a:lnSpc>
                          <a:spcPct val="100000"/>
                        </a:lnSpc>
                      </a:pPr>
                      <a:r>
                        <a:rPr lang="en-US" sz="1600" noProof="0" dirty="0">
                          <a:solidFill>
                            <a:schemeClr val="bg1"/>
                          </a:solidFill>
                          <a:latin typeface="+mn-lt"/>
                        </a:rPr>
                        <a:t>Patient 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43E31"/>
                    </a:solidFill>
                  </a:tcPr>
                </a:tc>
                <a:tc>
                  <a:txBody>
                    <a:bodyPr/>
                    <a:lstStyle/>
                    <a:p>
                      <a:pPr algn="ctr">
                        <a:lnSpc>
                          <a:spcPct val="100000"/>
                        </a:lnSpc>
                      </a:pPr>
                      <a:r>
                        <a:rPr lang="en-US" sz="1600" noProof="0" dirty="0">
                          <a:solidFill>
                            <a:schemeClr val="bg1"/>
                          </a:solidFill>
                          <a:latin typeface="+mn-lt"/>
                        </a:rPr>
                        <a:t>Patient 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43E31"/>
                    </a:solidFill>
                  </a:tcPr>
                </a:tc>
                <a:extLst>
                  <a:ext uri="{0D108BD9-81ED-4DB2-BD59-A6C34878D82A}">
                    <a16:rowId xmlns:a16="http://schemas.microsoft.com/office/drawing/2014/main" val="104497055"/>
                  </a:ext>
                </a:extLst>
              </a:tr>
              <a:tr h="297223">
                <a:tc>
                  <a:txBody>
                    <a:bodyPr/>
                    <a:lstStyle/>
                    <a:p>
                      <a:pPr algn="ctr">
                        <a:lnSpc>
                          <a:spcPct val="100000"/>
                        </a:lnSpc>
                      </a:pPr>
                      <a:r>
                        <a:rPr lang="en-US" sz="1600" noProof="0" dirty="0">
                          <a:solidFill>
                            <a:schemeClr val="tx1">
                              <a:lumMod val="50000"/>
                              <a:lumOff val="50000"/>
                            </a:schemeClr>
                          </a:solidFill>
                          <a:latin typeface="+mn-lt"/>
                          <a:ea typeface="YouYuan" panose="02010509060101010101" pitchFamily="49" charset="-122"/>
                        </a:rPr>
                        <a:t>♂, Chinese, 73 </a:t>
                      </a:r>
                      <a:r>
                        <a:rPr lang="en-US" sz="1600" noProof="0" dirty="0">
                          <a:solidFill>
                            <a:schemeClr val="tx1">
                              <a:lumMod val="50000"/>
                              <a:lumOff val="50000"/>
                            </a:schemeClr>
                          </a:solidFill>
                          <a:latin typeface="+mn-lt"/>
                        </a:rPr>
                        <a:t>years</a:t>
                      </a:r>
                    </a:p>
                  </a:txBody>
                  <a:tcPr anchor="ctr">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ct val="100000"/>
                        </a:lnSpc>
                      </a:pPr>
                      <a:r>
                        <a:rPr lang="en-US" sz="1600" noProof="0" dirty="0">
                          <a:solidFill>
                            <a:schemeClr val="tx1">
                              <a:lumMod val="50000"/>
                              <a:lumOff val="50000"/>
                            </a:schemeClr>
                          </a:solidFill>
                          <a:latin typeface="+mn-lt"/>
                          <a:ea typeface="YouYuan" panose="02010509060101010101" pitchFamily="49" charset="-122"/>
                        </a:rPr>
                        <a:t>♂, Caucasian, </a:t>
                      </a:r>
                      <a:r>
                        <a:rPr lang="en-US" sz="1600" noProof="0" dirty="0">
                          <a:solidFill>
                            <a:schemeClr val="tx1">
                              <a:lumMod val="50000"/>
                              <a:lumOff val="50000"/>
                            </a:schemeClr>
                          </a:solidFill>
                          <a:latin typeface="+mn-lt"/>
                        </a:rPr>
                        <a:t>52 years</a:t>
                      </a:r>
                    </a:p>
                  </a:txBody>
                  <a:tcPr anchor="ctr">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800440288"/>
                  </a:ext>
                </a:extLst>
              </a:tr>
              <a:tr h="297223">
                <a:tc>
                  <a:txBody>
                    <a:bodyPr/>
                    <a:lstStyle/>
                    <a:p>
                      <a:pPr algn="ctr">
                        <a:lnSpc>
                          <a:spcPct val="100000"/>
                        </a:lnSpc>
                      </a:pPr>
                      <a:r>
                        <a:rPr lang="en-US" sz="1600" noProof="0" dirty="0">
                          <a:solidFill>
                            <a:schemeClr val="tx1">
                              <a:lumMod val="50000"/>
                              <a:lumOff val="50000"/>
                            </a:schemeClr>
                          </a:solidFill>
                          <a:latin typeface="+mn-lt"/>
                        </a:rPr>
                        <a:t>BMI 34 kg/m</a:t>
                      </a:r>
                      <a:r>
                        <a:rPr lang="en-US" sz="1600" baseline="30000" noProof="0" dirty="0">
                          <a:solidFill>
                            <a:schemeClr val="tx1">
                              <a:lumMod val="50000"/>
                              <a:lumOff val="50000"/>
                            </a:schemeClr>
                          </a:solidFill>
                          <a:latin typeface="+mn-lt"/>
                        </a:rPr>
                        <a:t>2</a:t>
                      </a:r>
                      <a:r>
                        <a:rPr lang="en-US" sz="1600" noProof="0" dirty="0">
                          <a:solidFill>
                            <a:schemeClr val="tx1">
                              <a:lumMod val="50000"/>
                              <a:lumOff val="50000"/>
                            </a:schemeClr>
                          </a:solidFill>
                          <a:latin typeface="+mn-lt"/>
                        </a:rPr>
                        <a:t>, DM, hypertension</a:t>
                      </a: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ct val="100000"/>
                        </a:lnSpc>
                      </a:pPr>
                      <a:r>
                        <a:rPr lang="en-US" sz="1600" noProof="0" dirty="0">
                          <a:solidFill>
                            <a:schemeClr val="tx1">
                              <a:lumMod val="50000"/>
                              <a:lumOff val="50000"/>
                            </a:schemeClr>
                          </a:solidFill>
                          <a:latin typeface="+mn-lt"/>
                        </a:rPr>
                        <a:t>BMI 23 kg/m</a:t>
                      </a:r>
                      <a:r>
                        <a:rPr lang="en-US" sz="1600" baseline="30000" noProof="0" dirty="0">
                          <a:solidFill>
                            <a:schemeClr val="tx1">
                              <a:lumMod val="50000"/>
                              <a:lumOff val="50000"/>
                            </a:schemeClr>
                          </a:solidFill>
                          <a:latin typeface="+mn-lt"/>
                        </a:rPr>
                        <a:t>2</a:t>
                      </a:r>
                      <a:r>
                        <a:rPr lang="en-US" sz="1600" noProof="0" dirty="0">
                          <a:solidFill>
                            <a:schemeClr val="tx1">
                              <a:lumMod val="50000"/>
                              <a:lumOff val="50000"/>
                            </a:schemeClr>
                          </a:solidFill>
                          <a:latin typeface="+mn-lt"/>
                        </a:rPr>
                        <a:t>, Asthma</a:t>
                      </a: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563834208"/>
                  </a:ext>
                </a:extLst>
              </a:tr>
              <a:tr h="297223">
                <a:tc>
                  <a:txBody>
                    <a:bodyPr/>
                    <a:lstStyle/>
                    <a:p>
                      <a:pPr algn="ctr">
                        <a:lnSpc>
                          <a:spcPct val="100000"/>
                        </a:lnSpc>
                      </a:pPr>
                      <a:r>
                        <a:rPr lang="en-US" sz="1600" noProof="0" dirty="0">
                          <a:solidFill>
                            <a:schemeClr val="tx1">
                              <a:lumMod val="50000"/>
                              <a:lumOff val="50000"/>
                            </a:schemeClr>
                          </a:solidFill>
                          <a:latin typeface="+mn-lt"/>
                        </a:rPr>
                        <a:t>COVID-19 day 10</a:t>
                      </a: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ct val="100000"/>
                        </a:lnSpc>
                      </a:pPr>
                      <a:r>
                        <a:rPr lang="en-US" sz="1600" noProof="0" dirty="0">
                          <a:solidFill>
                            <a:schemeClr val="tx1">
                              <a:lumMod val="50000"/>
                              <a:lumOff val="50000"/>
                            </a:schemeClr>
                          </a:solidFill>
                          <a:latin typeface="+mn-lt"/>
                        </a:rPr>
                        <a:t>COVID-19 day 6</a:t>
                      </a: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6194748"/>
                  </a:ext>
                </a:extLst>
              </a:tr>
              <a:tr h="297223">
                <a:tc>
                  <a:txBody>
                    <a:bodyPr/>
                    <a:lstStyle/>
                    <a:p>
                      <a:pPr algn="ctr">
                        <a:lnSpc>
                          <a:spcPct val="100000"/>
                        </a:lnSpc>
                      </a:pPr>
                      <a:r>
                        <a:rPr lang="en-US" sz="1600" noProof="0" dirty="0">
                          <a:solidFill>
                            <a:schemeClr val="tx1">
                              <a:lumMod val="50000"/>
                              <a:lumOff val="50000"/>
                            </a:schemeClr>
                          </a:solidFill>
                          <a:latin typeface="+mn-lt"/>
                        </a:rPr>
                        <a:t>High fever, dyspneic at rest</a:t>
                      </a: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ct val="100000"/>
                        </a:lnSpc>
                      </a:pPr>
                      <a:r>
                        <a:rPr lang="en-US" sz="1600" noProof="0" dirty="0">
                          <a:solidFill>
                            <a:schemeClr val="tx1">
                              <a:lumMod val="50000"/>
                              <a:lumOff val="50000"/>
                            </a:schemeClr>
                          </a:solidFill>
                          <a:latin typeface="+mn-lt"/>
                        </a:rPr>
                        <a:t>Anosmia, shortness of breath with exercise</a:t>
                      </a: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822267961"/>
                  </a:ext>
                </a:extLst>
              </a:tr>
              <a:tr h="297223">
                <a:tc>
                  <a:txBody>
                    <a:bodyPr/>
                    <a:lstStyle/>
                    <a:p>
                      <a:pPr algn="ctr">
                        <a:lnSpc>
                          <a:spcPct val="100000"/>
                        </a:lnSpc>
                      </a:pPr>
                      <a:r>
                        <a:rPr lang="en-US" sz="1600" noProof="0" dirty="0">
                          <a:solidFill>
                            <a:schemeClr val="tx1">
                              <a:lumMod val="50000"/>
                              <a:lumOff val="50000"/>
                            </a:schemeClr>
                          </a:solidFill>
                          <a:latin typeface="+mn-lt"/>
                        </a:rPr>
                        <a:t>HR 123/min, RR 42/min, Sat 83% at 15L O2</a:t>
                      </a: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ct val="100000"/>
                        </a:lnSpc>
                      </a:pPr>
                      <a:r>
                        <a:rPr lang="en-US" sz="1600" noProof="0" dirty="0">
                          <a:solidFill>
                            <a:schemeClr val="tx1">
                              <a:lumMod val="50000"/>
                              <a:lumOff val="50000"/>
                            </a:schemeClr>
                          </a:solidFill>
                          <a:latin typeface="+mn-lt"/>
                        </a:rPr>
                        <a:t>HR 95/min, RR 20/min, sat 90% at room air</a:t>
                      </a: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154851956"/>
                  </a:ext>
                </a:extLst>
              </a:tr>
            </a:tbl>
          </a:graphicData>
        </a:graphic>
      </p:graphicFrame>
      <p:pic>
        <p:nvPicPr>
          <p:cNvPr id="7" name="Afbeelding 2">
            <a:extLst>
              <a:ext uri="{FF2B5EF4-FFF2-40B4-BE49-F238E27FC236}">
                <a16:creationId xmlns:a16="http://schemas.microsoft.com/office/drawing/2014/main" id="{E9BDC185-EBB8-403A-BA17-F59B6DCC4AC5}"/>
              </a:ext>
            </a:extLst>
          </p:cNvPr>
          <p:cNvPicPr>
            <a:picLocks noChangeAspect="1"/>
          </p:cNvPicPr>
          <p:nvPr/>
        </p:nvPicPr>
        <p:blipFill>
          <a:blip r:embed="rId3"/>
          <a:stretch>
            <a:fillRect/>
          </a:stretch>
        </p:blipFill>
        <p:spPr>
          <a:xfrm>
            <a:off x="2356242" y="4177150"/>
            <a:ext cx="3027069" cy="2061105"/>
          </a:xfrm>
          <a:prstGeom prst="rect">
            <a:avLst/>
          </a:prstGeom>
        </p:spPr>
      </p:pic>
      <p:pic>
        <p:nvPicPr>
          <p:cNvPr id="9" name="Afbeelding 3">
            <a:extLst>
              <a:ext uri="{FF2B5EF4-FFF2-40B4-BE49-F238E27FC236}">
                <a16:creationId xmlns:a16="http://schemas.microsoft.com/office/drawing/2014/main" id="{F0959CA8-F014-47E2-9AA7-325D6BDE867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27186" y="4183489"/>
            <a:ext cx="3208572" cy="2048429"/>
          </a:xfrm>
          <a:prstGeom prst="rect">
            <a:avLst/>
          </a:prstGeom>
        </p:spPr>
      </p:pic>
      <p:sp>
        <p:nvSpPr>
          <p:cNvPr id="4" name="Rectangle 3">
            <a:extLst>
              <a:ext uri="{FF2B5EF4-FFF2-40B4-BE49-F238E27FC236}">
                <a16:creationId xmlns:a16="http://schemas.microsoft.com/office/drawing/2014/main" id="{BDC3197E-3E58-CB4F-8952-54E693CF6505}"/>
              </a:ext>
            </a:extLst>
          </p:cNvPr>
          <p:cNvSpPr/>
          <p:nvPr/>
        </p:nvSpPr>
        <p:spPr>
          <a:xfrm>
            <a:off x="5769864" y="1758685"/>
            <a:ext cx="326136" cy="2548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8390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14">
            <a:extLst>
              <a:ext uri="{FF2B5EF4-FFF2-40B4-BE49-F238E27FC236}">
                <a16:creationId xmlns:a16="http://schemas.microsoft.com/office/drawing/2014/main" id="{0C04E11E-99D8-478C-B7B0-1CEB7A5C1C8A}"/>
              </a:ext>
            </a:extLst>
          </p:cNvPr>
          <p:cNvSpPr/>
          <p:nvPr/>
        </p:nvSpPr>
        <p:spPr bwMode="auto">
          <a:xfrm>
            <a:off x="3392425" y="2674374"/>
            <a:ext cx="5141976" cy="1961634"/>
          </a:xfrm>
          <a:prstGeom prst="rect">
            <a:avLst/>
          </a:prstGeom>
          <a:solidFill>
            <a:srgbClr val="FFD9B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54" eaLnBrk="0" hangingPunct="0">
              <a:defRPr/>
            </a:pPr>
            <a:endParaRPr lang="en-US">
              <a:solidFill>
                <a:srgbClr val="FFFFFF"/>
              </a:solidFill>
              <a:latin typeface="Times" charset="0"/>
              <a:ea typeface="ＭＳ Ｐゴシック" charset="0"/>
            </a:endParaRPr>
          </a:p>
        </p:txBody>
      </p:sp>
      <p:sp>
        <p:nvSpPr>
          <p:cNvPr id="2" name="Title 1">
            <a:extLst>
              <a:ext uri="{FF2B5EF4-FFF2-40B4-BE49-F238E27FC236}">
                <a16:creationId xmlns:a16="http://schemas.microsoft.com/office/drawing/2014/main" id="{1A30A543-D392-4E3E-B556-0DA8CC5E275F}"/>
              </a:ext>
            </a:extLst>
          </p:cNvPr>
          <p:cNvSpPr>
            <a:spLocks noGrp="1"/>
          </p:cNvSpPr>
          <p:nvPr>
            <p:ph type="title"/>
          </p:nvPr>
        </p:nvSpPr>
        <p:spPr/>
        <p:txBody>
          <a:bodyPr/>
          <a:lstStyle/>
          <a:p>
            <a:r>
              <a:rPr lang="en-US" dirty="0"/>
              <a:t>Million Dollar Question</a:t>
            </a:r>
          </a:p>
        </p:txBody>
      </p:sp>
      <p:sp>
        <p:nvSpPr>
          <p:cNvPr id="4" name="Content Placeholder 2">
            <a:extLst>
              <a:ext uri="{FF2B5EF4-FFF2-40B4-BE49-F238E27FC236}">
                <a16:creationId xmlns:a16="http://schemas.microsoft.com/office/drawing/2014/main" id="{090BCC9B-62D5-48C7-BCA6-CAC338A21CA3}"/>
              </a:ext>
            </a:extLst>
          </p:cNvPr>
          <p:cNvSpPr>
            <a:spLocks noGrp="1"/>
          </p:cNvSpPr>
          <p:nvPr>
            <p:ph idx="1"/>
          </p:nvPr>
        </p:nvSpPr>
        <p:spPr>
          <a:xfrm>
            <a:off x="3739895" y="2903376"/>
            <a:ext cx="4612607" cy="3954624"/>
          </a:xfrm>
        </p:spPr>
        <p:txBody>
          <a:bodyPr/>
          <a:lstStyle/>
          <a:p>
            <a:pPr marL="0" indent="0" algn="ctr">
              <a:lnSpc>
                <a:spcPct val="100000"/>
              </a:lnSpc>
              <a:buNone/>
            </a:pPr>
            <a:r>
              <a:rPr lang="en-US" sz="3200" dirty="0"/>
              <a:t>What would be the optimal anticoagulant strategy in these 2 patients?</a:t>
            </a:r>
          </a:p>
        </p:txBody>
      </p:sp>
    </p:spTree>
    <p:extLst>
      <p:ext uri="{BB962C8B-B14F-4D97-AF65-F5344CB8AC3E}">
        <p14:creationId xmlns:p14="http://schemas.microsoft.com/office/powerpoint/2010/main" val="2911722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340572"/>
            <a:ext cx="10700004" cy="3954624"/>
          </a:xfrm>
        </p:spPr>
        <p:txBody>
          <a:bodyPr>
            <a:noAutofit/>
          </a:bodyPr>
          <a:lstStyle/>
          <a:p>
            <a:pPr marL="0" indent="0">
              <a:buNone/>
            </a:pPr>
            <a:r>
              <a:rPr lang="en-CA" sz="2400" b="1" dirty="0"/>
              <a:t>Which ONE of the following options would you suggest for thromboprophylaxis during this medical inpatient’s hospital admission?</a:t>
            </a:r>
          </a:p>
          <a:p>
            <a:pPr marL="0" indent="0">
              <a:buNone/>
            </a:pPr>
            <a:endParaRPr lang="en-CA" sz="2400" dirty="0"/>
          </a:p>
          <a:p>
            <a:pPr marL="0" indent="0">
              <a:buNone/>
            </a:pPr>
            <a:endParaRPr lang="en-CA" sz="2400" dirty="0"/>
          </a:p>
          <a:p>
            <a:pPr marL="514326" indent="-514326">
              <a:buAutoNum type="alphaUcPeriod"/>
            </a:pPr>
            <a:r>
              <a:rPr lang="en-CA" sz="2400" dirty="0"/>
              <a:t>Subcutaneous low molecular weight heparin (LMWH)</a:t>
            </a:r>
          </a:p>
          <a:p>
            <a:pPr marL="514326" indent="-514326">
              <a:buAutoNum type="alphaUcPeriod"/>
            </a:pPr>
            <a:r>
              <a:rPr lang="en-CA" sz="2400" dirty="0"/>
              <a:t>Direct oral anticoagulant (Rivaroxaban, or Apixaban)</a:t>
            </a:r>
          </a:p>
          <a:p>
            <a:pPr marL="514326" indent="-514326">
              <a:buAutoNum type="alphaUcPeriod"/>
            </a:pPr>
            <a:r>
              <a:rPr lang="en-CA" sz="2400" dirty="0"/>
              <a:t>Graduated compression stockings</a:t>
            </a:r>
          </a:p>
          <a:p>
            <a:pPr marL="514326" indent="-514326">
              <a:buAutoNum type="alphaUcPeriod"/>
            </a:pPr>
            <a:r>
              <a:rPr lang="en-CA" sz="2400" dirty="0"/>
              <a:t>No prophylaxis because patient is low thrombosis risk</a:t>
            </a:r>
          </a:p>
        </p:txBody>
      </p:sp>
      <p:sp>
        <p:nvSpPr>
          <p:cNvPr id="4" name="Rectangle 3">
            <a:extLst>
              <a:ext uri="{FF2B5EF4-FFF2-40B4-BE49-F238E27FC236}">
                <a16:creationId xmlns:a16="http://schemas.microsoft.com/office/drawing/2014/main" id="{99BAD767-7BAB-4B53-9712-EA8DCDE89366}"/>
              </a:ext>
            </a:extLst>
          </p:cNvPr>
          <p:cNvSpPr/>
          <p:nvPr/>
        </p:nvSpPr>
        <p:spPr>
          <a:xfrm>
            <a:off x="336804" y="2965664"/>
            <a:ext cx="8784657" cy="463336"/>
          </a:xfrm>
          <a:prstGeom prst="rect">
            <a:avLst/>
          </a:prstGeom>
          <a:noFill/>
          <a:ln w="28575">
            <a:solidFill>
              <a:srgbClr val="E4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spTree>
    <p:extLst>
      <p:ext uri="{BB962C8B-B14F-4D97-AF65-F5344CB8AC3E}">
        <p14:creationId xmlns:p14="http://schemas.microsoft.com/office/powerpoint/2010/main" val="367274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1DFC0-C59D-45E6-B57C-EA8296A8E7C1}"/>
              </a:ext>
            </a:extLst>
          </p:cNvPr>
          <p:cNvSpPr>
            <a:spLocks noGrp="1"/>
          </p:cNvSpPr>
          <p:nvPr>
            <p:ph type="title"/>
          </p:nvPr>
        </p:nvSpPr>
        <p:spPr/>
        <p:txBody>
          <a:bodyPr/>
          <a:lstStyle/>
          <a:p>
            <a:r>
              <a:rPr lang="en-US" dirty="0"/>
              <a:t>COVID-19 coagulopathy: initial reports (China)</a:t>
            </a:r>
          </a:p>
        </p:txBody>
      </p:sp>
      <p:sp>
        <p:nvSpPr>
          <p:cNvPr id="5" name="Tekstvak 5">
            <a:extLst>
              <a:ext uri="{FF2B5EF4-FFF2-40B4-BE49-F238E27FC236}">
                <a16:creationId xmlns:a16="http://schemas.microsoft.com/office/drawing/2014/main" id="{4D1D145E-ACF8-405C-A261-3FD7B04EE31B}"/>
              </a:ext>
            </a:extLst>
          </p:cNvPr>
          <p:cNvSpPr txBox="1"/>
          <p:nvPr/>
        </p:nvSpPr>
        <p:spPr>
          <a:xfrm>
            <a:off x="2129187" y="6007550"/>
            <a:ext cx="2660649" cy="369332"/>
          </a:xfrm>
          <a:prstGeom prst="rect">
            <a:avLst/>
          </a:prstGeom>
          <a:noFill/>
        </p:spPr>
        <p:txBody>
          <a:bodyPr wrap="square" rtlCol="0">
            <a:spAutoFit/>
          </a:bodyPr>
          <a:lstStyle/>
          <a:p>
            <a:pPr defTabSz="914354">
              <a:defRPr/>
            </a:pPr>
            <a:r>
              <a:rPr lang="nl-NL" dirty="0">
                <a:solidFill>
                  <a:schemeClr val="tx1">
                    <a:lumMod val="50000"/>
                    <a:lumOff val="50000"/>
                  </a:schemeClr>
                </a:solidFill>
                <a:latin typeface="Calibri" panose="020F0502020204030204"/>
                <a:ea typeface="ＭＳ Ｐゴシック"/>
              </a:rPr>
              <a:t>Wang D </a:t>
            </a:r>
            <a:r>
              <a:rPr lang="nl-NL" i="1" dirty="0">
                <a:solidFill>
                  <a:schemeClr val="tx1">
                    <a:lumMod val="50000"/>
                    <a:lumOff val="50000"/>
                  </a:schemeClr>
                </a:solidFill>
                <a:latin typeface="Calibri" panose="020F0502020204030204"/>
                <a:ea typeface="ＭＳ Ｐゴシック"/>
              </a:rPr>
              <a:t>et al</a:t>
            </a:r>
            <a:r>
              <a:rPr lang="nl-NL" dirty="0">
                <a:solidFill>
                  <a:schemeClr val="tx1">
                    <a:lumMod val="50000"/>
                    <a:lumOff val="50000"/>
                  </a:schemeClr>
                </a:solidFill>
                <a:latin typeface="Calibri" panose="020F0502020204030204"/>
                <a:ea typeface="ＭＳ Ｐゴシック"/>
              </a:rPr>
              <a:t>, JAMA 2020</a:t>
            </a:r>
            <a:endParaRPr lang="en-GB" dirty="0">
              <a:solidFill>
                <a:schemeClr val="tx1">
                  <a:lumMod val="50000"/>
                  <a:lumOff val="50000"/>
                </a:schemeClr>
              </a:solidFill>
              <a:latin typeface="Calibri" panose="020F0502020204030204"/>
              <a:ea typeface="ＭＳ Ｐゴシック"/>
            </a:endParaRPr>
          </a:p>
        </p:txBody>
      </p:sp>
      <p:pic>
        <p:nvPicPr>
          <p:cNvPr id="7" name="Afbeelding 2">
            <a:extLst>
              <a:ext uri="{FF2B5EF4-FFF2-40B4-BE49-F238E27FC236}">
                <a16:creationId xmlns:a16="http://schemas.microsoft.com/office/drawing/2014/main" id="{3A1CB204-E482-4627-AF7F-0BD4D79771A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3795" y="2320705"/>
            <a:ext cx="5522205" cy="3379399"/>
          </a:xfrm>
          <a:prstGeom prst="rect">
            <a:avLst/>
          </a:prstGeom>
        </p:spPr>
      </p:pic>
      <p:pic>
        <p:nvPicPr>
          <p:cNvPr id="9" name="Afbeelding 3">
            <a:extLst>
              <a:ext uri="{FF2B5EF4-FFF2-40B4-BE49-F238E27FC236}">
                <a16:creationId xmlns:a16="http://schemas.microsoft.com/office/drawing/2014/main" id="{2B43E5AE-7E18-445E-B62B-9FE66CF100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17606" y="2265469"/>
            <a:ext cx="4716991" cy="3434635"/>
          </a:xfrm>
          <a:prstGeom prst="rect">
            <a:avLst/>
          </a:prstGeom>
        </p:spPr>
      </p:pic>
      <p:sp>
        <p:nvSpPr>
          <p:cNvPr id="11" name="Tekstvak 8">
            <a:extLst>
              <a:ext uri="{FF2B5EF4-FFF2-40B4-BE49-F238E27FC236}">
                <a16:creationId xmlns:a16="http://schemas.microsoft.com/office/drawing/2014/main" id="{D79C06B3-B795-436C-B8D5-E111FEDB2A54}"/>
              </a:ext>
            </a:extLst>
          </p:cNvPr>
          <p:cNvSpPr txBox="1"/>
          <p:nvPr/>
        </p:nvSpPr>
        <p:spPr>
          <a:xfrm>
            <a:off x="8124829" y="6007550"/>
            <a:ext cx="2660649" cy="369332"/>
          </a:xfrm>
          <a:prstGeom prst="rect">
            <a:avLst/>
          </a:prstGeom>
          <a:noFill/>
        </p:spPr>
        <p:txBody>
          <a:bodyPr wrap="square" rtlCol="0">
            <a:spAutoFit/>
          </a:bodyPr>
          <a:lstStyle/>
          <a:p>
            <a:pPr defTabSz="914354">
              <a:defRPr/>
            </a:pPr>
            <a:r>
              <a:rPr lang="nl-NL" dirty="0" err="1">
                <a:solidFill>
                  <a:schemeClr val="tx1">
                    <a:lumMod val="50000"/>
                    <a:lumOff val="50000"/>
                  </a:schemeClr>
                </a:solidFill>
                <a:latin typeface="Calibri" panose="020F0502020204030204"/>
                <a:ea typeface="ＭＳ Ｐゴシック"/>
              </a:rPr>
              <a:t>Zhou</a:t>
            </a:r>
            <a:r>
              <a:rPr lang="nl-NL" dirty="0">
                <a:solidFill>
                  <a:schemeClr val="tx1">
                    <a:lumMod val="50000"/>
                    <a:lumOff val="50000"/>
                  </a:schemeClr>
                </a:solidFill>
                <a:latin typeface="Calibri" panose="020F0502020204030204"/>
                <a:ea typeface="ＭＳ Ｐゴシック"/>
              </a:rPr>
              <a:t> F </a:t>
            </a:r>
            <a:r>
              <a:rPr lang="nl-NL" i="1" dirty="0">
                <a:solidFill>
                  <a:schemeClr val="tx1">
                    <a:lumMod val="50000"/>
                    <a:lumOff val="50000"/>
                  </a:schemeClr>
                </a:solidFill>
                <a:latin typeface="Calibri" panose="020F0502020204030204"/>
                <a:ea typeface="ＭＳ Ｐゴシック"/>
              </a:rPr>
              <a:t>et al</a:t>
            </a:r>
            <a:r>
              <a:rPr lang="nl-NL" dirty="0">
                <a:solidFill>
                  <a:schemeClr val="tx1">
                    <a:lumMod val="50000"/>
                    <a:lumOff val="50000"/>
                  </a:schemeClr>
                </a:solidFill>
                <a:latin typeface="Calibri" panose="020F0502020204030204"/>
                <a:ea typeface="ＭＳ Ｐゴシック"/>
              </a:rPr>
              <a:t>, Lancet 2020</a:t>
            </a:r>
            <a:endParaRPr lang="en-GB" dirty="0">
              <a:solidFill>
                <a:schemeClr val="tx1">
                  <a:lumMod val="50000"/>
                  <a:lumOff val="50000"/>
                </a:schemeClr>
              </a:solidFill>
              <a:latin typeface="Calibri" panose="020F0502020204030204"/>
              <a:ea typeface="ＭＳ Ｐゴシック"/>
            </a:endParaRPr>
          </a:p>
        </p:txBody>
      </p:sp>
    </p:spTree>
    <p:extLst>
      <p:ext uri="{BB962C8B-B14F-4D97-AF65-F5344CB8AC3E}">
        <p14:creationId xmlns:p14="http://schemas.microsoft.com/office/powerpoint/2010/main" val="63947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33304-0C5C-4BA6-86A4-B7C9EB42B9E7}"/>
              </a:ext>
            </a:extLst>
          </p:cNvPr>
          <p:cNvSpPr>
            <a:spLocks noGrp="1"/>
          </p:cNvSpPr>
          <p:nvPr>
            <p:ph type="title"/>
          </p:nvPr>
        </p:nvSpPr>
        <p:spPr/>
        <p:txBody>
          <a:bodyPr/>
          <a:lstStyle/>
          <a:p>
            <a:r>
              <a:rPr lang="en-US" dirty="0"/>
              <a:t>COVID-19 coagulopathy: initial reports (China)</a:t>
            </a:r>
          </a:p>
        </p:txBody>
      </p:sp>
      <p:sp>
        <p:nvSpPr>
          <p:cNvPr id="3" name="Content Placeholder 2">
            <a:extLst>
              <a:ext uri="{FF2B5EF4-FFF2-40B4-BE49-F238E27FC236}">
                <a16:creationId xmlns:a16="http://schemas.microsoft.com/office/drawing/2014/main" id="{E1650DAF-8470-4144-8FF6-E857D670385C}"/>
              </a:ext>
            </a:extLst>
          </p:cNvPr>
          <p:cNvSpPr>
            <a:spLocks noGrp="1"/>
          </p:cNvSpPr>
          <p:nvPr>
            <p:ph idx="1"/>
          </p:nvPr>
        </p:nvSpPr>
        <p:spPr/>
        <p:txBody>
          <a:bodyPr/>
          <a:lstStyle/>
          <a:p>
            <a:endParaRPr lang="en-US"/>
          </a:p>
        </p:txBody>
      </p:sp>
      <p:sp>
        <p:nvSpPr>
          <p:cNvPr id="7" name="Tekstvak 5">
            <a:extLst>
              <a:ext uri="{FF2B5EF4-FFF2-40B4-BE49-F238E27FC236}">
                <a16:creationId xmlns:a16="http://schemas.microsoft.com/office/drawing/2014/main" id="{8F03FD82-B328-458B-8B16-021213CF9121}"/>
              </a:ext>
            </a:extLst>
          </p:cNvPr>
          <p:cNvSpPr txBox="1"/>
          <p:nvPr/>
        </p:nvSpPr>
        <p:spPr>
          <a:xfrm>
            <a:off x="1570481" y="6007550"/>
            <a:ext cx="2660649" cy="369332"/>
          </a:xfrm>
          <a:prstGeom prst="rect">
            <a:avLst/>
          </a:prstGeom>
          <a:noFill/>
        </p:spPr>
        <p:txBody>
          <a:bodyPr wrap="square" rtlCol="0">
            <a:spAutoFit/>
          </a:bodyPr>
          <a:lstStyle/>
          <a:p>
            <a:pPr defTabSz="914354">
              <a:defRPr/>
            </a:pPr>
            <a:r>
              <a:rPr lang="nl-NL" dirty="0">
                <a:solidFill>
                  <a:schemeClr val="tx1">
                    <a:lumMod val="50000"/>
                    <a:lumOff val="50000"/>
                  </a:schemeClr>
                </a:solidFill>
                <a:latin typeface="Calibri" panose="020F0502020204030204"/>
                <a:ea typeface="ＭＳ Ｐゴシック"/>
              </a:rPr>
              <a:t>Wang D </a:t>
            </a:r>
            <a:r>
              <a:rPr lang="nl-NL" i="1" dirty="0">
                <a:solidFill>
                  <a:schemeClr val="tx1">
                    <a:lumMod val="50000"/>
                    <a:lumOff val="50000"/>
                  </a:schemeClr>
                </a:solidFill>
                <a:latin typeface="Calibri" panose="020F0502020204030204"/>
                <a:ea typeface="ＭＳ Ｐゴシック"/>
              </a:rPr>
              <a:t>et al</a:t>
            </a:r>
            <a:r>
              <a:rPr lang="nl-NL" dirty="0">
                <a:solidFill>
                  <a:schemeClr val="tx1">
                    <a:lumMod val="50000"/>
                    <a:lumOff val="50000"/>
                  </a:schemeClr>
                </a:solidFill>
                <a:latin typeface="Calibri" panose="020F0502020204030204"/>
                <a:ea typeface="ＭＳ Ｐゴシック"/>
              </a:rPr>
              <a:t>, JAMA 2020</a:t>
            </a:r>
            <a:endParaRPr lang="en-GB" dirty="0">
              <a:solidFill>
                <a:schemeClr val="tx1">
                  <a:lumMod val="50000"/>
                  <a:lumOff val="50000"/>
                </a:schemeClr>
              </a:solidFill>
              <a:latin typeface="Calibri" panose="020F0502020204030204"/>
              <a:ea typeface="ＭＳ Ｐゴシック"/>
            </a:endParaRPr>
          </a:p>
        </p:txBody>
      </p:sp>
      <p:pic>
        <p:nvPicPr>
          <p:cNvPr id="9" name="Afbeelding 2">
            <a:extLst>
              <a:ext uri="{FF2B5EF4-FFF2-40B4-BE49-F238E27FC236}">
                <a16:creationId xmlns:a16="http://schemas.microsoft.com/office/drawing/2014/main" id="{0669638A-8146-421E-A3B4-2F2086DDB9D5}"/>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42000"/>
                    </a14:imgEffect>
                    <a14:imgEffect>
                      <a14:saturation sat="0"/>
                    </a14:imgEffect>
                  </a14:imgLayer>
                </a14:imgProps>
              </a:ext>
              <a:ext uri="{28A0092B-C50C-407E-A947-70E740481C1C}">
                <a14:useLocalDpi xmlns:a14="http://schemas.microsoft.com/office/drawing/2010/main"/>
              </a:ext>
            </a:extLst>
          </a:blip>
          <a:srcRect/>
          <a:stretch/>
        </p:blipFill>
        <p:spPr>
          <a:xfrm>
            <a:off x="139703" y="1972255"/>
            <a:ext cx="5522205" cy="3379399"/>
          </a:xfrm>
          <a:prstGeom prst="rect">
            <a:avLst/>
          </a:prstGeom>
        </p:spPr>
      </p:pic>
      <p:pic>
        <p:nvPicPr>
          <p:cNvPr id="11" name="Afbeelding 3">
            <a:extLst>
              <a:ext uri="{FF2B5EF4-FFF2-40B4-BE49-F238E27FC236}">
                <a16:creationId xmlns:a16="http://schemas.microsoft.com/office/drawing/2014/main" id="{AB30ECE7-892C-4E8A-BE33-C18F1F9C1859}"/>
              </a:ext>
            </a:extLst>
          </p:cNvPr>
          <p:cNvPicPr>
            <a:picLocks noChangeAspect="1"/>
          </p:cNvPicPr>
          <p:nvPr/>
        </p:nvPicPr>
        <p:blipFill rotWithShape="1">
          <a:blip r:embed="rId4" cstate="screen">
            <a:grayscl/>
            <a:extLst>
              <a:ext uri="{BEBA8EAE-BF5A-486C-A8C5-ECC9F3942E4B}">
                <a14:imgProps xmlns:a14="http://schemas.microsoft.com/office/drawing/2010/main">
                  <a14:imgLayer r:embed="rId5">
                    <a14:imgEffect>
                      <a14:sharpenSoften amount="-42000"/>
                    </a14:imgEffect>
                    <a14:imgEffect>
                      <a14:saturation sat="0"/>
                    </a14:imgEffect>
                  </a14:imgLayer>
                </a14:imgProps>
              </a:ext>
              <a:ext uri="{28A0092B-C50C-407E-A947-70E740481C1C}">
                <a14:useLocalDpi xmlns:a14="http://schemas.microsoft.com/office/drawing/2010/main"/>
              </a:ext>
            </a:extLst>
          </a:blip>
          <a:srcRect/>
          <a:stretch/>
        </p:blipFill>
        <p:spPr>
          <a:xfrm>
            <a:off x="6761851" y="1944637"/>
            <a:ext cx="4716991" cy="3434635"/>
          </a:xfrm>
          <a:prstGeom prst="rect">
            <a:avLst/>
          </a:prstGeom>
        </p:spPr>
      </p:pic>
      <p:sp>
        <p:nvSpPr>
          <p:cNvPr id="13" name="Tekstvak 8">
            <a:extLst>
              <a:ext uri="{FF2B5EF4-FFF2-40B4-BE49-F238E27FC236}">
                <a16:creationId xmlns:a16="http://schemas.microsoft.com/office/drawing/2014/main" id="{2F3E06F2-9F65-4474-ACD4-7BAE9ECAB6DC}"/>
              </a:ext>
            </a:extLst>
          </p:cNvPr>
          <p:cNvSpPr txBox="1"/>
          <p:nvPr/>
        </p:nvSpPr>
        <p:spPr>
          <a:xfrm>
            <a:off x="8124829" y="6007550"/>
            <a:ext cx="2660649" cy="369332"/>
          </a:xfrm>
          <a:prstGeom prst="rect">
            <a:avLst/>
          </a:prstGeom>
          <a:noFill/>
        </p:spPr>
        <p:txBody>
          <a:bodyPr wrap="square" rtlCol="0">
            <a:spAutoFit/>
          </a:bodyPr>
          <a:lstStyle/>
          <a:p>
            <a:pPr defTabSz="914354">
              <a:defRPr/>
            </a:pPr>
            <a:r>
              <a:rPr lang="nl-NL" dirty="0" err="1">
                <a:solidFill>
                  <a:schemeClr val="tx1">
                    <a:lumMod val="50000"/>
                    <a:lumOff val="50000"/>
                  </a:schemeClr>
                </a:solidFill>
                <a:latin typeface="Calibri" panose="020F0502020204030204"/>
                <a:ea typeface="ＭＳ Ｐゴシック"/>
              </a:rPr>
              <a:t>Zhou</a:t>
            </a:r>
            <a:r>
              <a:rPr lang="nl-NL" dirty="0">
                <a:solidFill>
                  <a:schemeClr val="tx1">
                    <a:lumMod val="50000"/>
                    <a:lumOff val="50000"/>
                  </a:schemeClr>
                </a:solidFill>
                <a:latin typeface="Calibri" panose="020F0502020204030204"/>
                <a:ea typeface="ＭＳ Ｐゴシック"/>
              </a:rPr>
              <a:t> F </a:t>
            </a:r>
            <a:r>
              <a:rPr lang="nl-NL" i="1" dirty="0">
                <a:solidFill>
                  <a:schemeClr val="tx1">
                    <a:lumMod val="50000"/>
                    <a:lumOff val="50000"/>
                  </a:schemeClr>
                </a:solidFill>
                <a:latin typeface="Calibri" panose="020F0502020204030204"/>
                <a:ea typeface="ＭＳ Ｐゴシック"/>
              </a:rPr>
              <a:t>et al</a:t>
            </a:r>
            <a:r>
              <a:rPr lang="nl-NL" dirty="0">
                <a:solidFill>
                  <a:schemeClr val="tx1">
                    <a:lumMod val="50000"/>
                    <a:lumOff val="50000"/>
                  </a:schemeClr>
                </a:solidFill>
                <a:latin typeface="Calibri" panose="020F0502020204030204"/>
                <a:ea typeface="ＭＳ Ｐゴシック"/>
              </a:rPr>
              <a:t>, Lancet 2020</a:t>
            </a:r>
            <a:endParaRPr lang="en-GB" dirty="0">
              <a:solidFill>
                <a:schemeClr val="tx1">
                  <a:lumMod val="50000"/>
                  <a:lumOff val="50000"/>
                </a:schemeClr>
              </a:solidFill>
              <a:latin typeface="Calibri" panose="020F0502020204030204"/>
              <a:ea typeface="ＭＳ Ｐゴシック"/>
            </a:endParaRPr>
          </a:p>
        </p:txBody>
      </p:sp>
      <p:sp>
        <p:nvSpPr>
          <p:cNvPr id="15" name="Rectangle 5">
            <a:extLst>
              <a:ext uri="{FF2B5EF4-FFF2-40B4-BE49-F238E27FC236}">
                <a16:creationId xmlns:a16="http://schemas.microsoft.com/office/drawing/2014/main" id="{F3C1591D-093F-4A0B-801E-8043229C568F}"/>
              </a:ext>
            </a:extLst>
          </p:cNvPr>
          <p:cNvSpPr/>
          <p:nvPr/>
        </p:nvSpPr>
        <p:spPr bwMode="auto">
          <a:xfrm>
            <a:off x="2470778" y="3218687"/>
            <a:ext cx="6993262" cy="914401"/>
          </a:xfrm>
          <a:prstGeom prst="rect">
            <a:avLst/>
          </a:prstGeom>
          <a:solidFill>
            <a:srgbClr val="E43E3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260000" tIns="45720" rIns="91440" bIns="45720" numCol="1" rtlCol="0" anchor="ctr" anchorCtr="0" compatLnSpc="1">
            <a:prstTxWarp prst="textNoShape">
              <a:avLst/>
            </a:prstTxWarp>
          </a:bodyPr>
          <a:lstStyle/>
          <a:p>
            <a:pPr>
              <a:buClr>
                <a:srgbClr val="002060"/>
              </a:buClr>
              <a:defRPr/>
            </a:pPr>
            <a:endParaRPr lang="en-US" sz="3600" kern="0" baseline="100000" dirty="0">
              <a:solidFill>
                <a:schemeClr val="tx1">
                  <a:lumMod val="50000"/>
                  <a:lumOff val="50000"/>
                </a:schemeClr>
              </a:solidFill>
              <a:latin typeface="+mn-lt"/>
            </a:endParaRPr>
          </a:p>
        </p:txBody>
      </p:sp>
      <p:sp>
        <p:nvSpPr>
          <p:cNvPr id="27" name="Content Placeholder 2">
            <a:extLst>
              <a:ext uri="{FF2B5EF4-FFF2-40B4-BE49-F238E27FC236}">
                <a16:creationId xmlns:a16="http://schemas.microsoft.com/office/drawing/2014/main" id="{7B034F1C-1D6D-4C87-941A-D7C33F991467}"/>
              </a:ext>
            </a:extLst>
          </p:cNvPr>
          <p:cNvSpPr txBox="1">
            <a:spLocks/>
          </p:cNvSpPr>
          <p:nvPr/>
        </p:nvSpPr>
        <p:spPr bwMode="auto">
          <a:xfrm>
            <a:off x="2900805" y="3392902"/>
            <a:ext cx="6380355" cy="61750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120000"/>
              </a:lnSpc>
              <a:spcBef>
                <a:spcPct val="0"/>
              </a:spcBef>
              <a:spcAft>
                <a:spcPct val="0"/>
              </a:spcAft>
              <a:defRPr sz="2000">
                <a:solidFill>
                  <a:srgbClr val="000000"/>
                </a:solidFill>
                <a:latin typeface="+mn-lt"/>
                <a:ea typeface="+mn-ea"/>
                <a:cs typeface="+mn-cs"/>
              </a:defRPr>
            </a:lvl1pPr>
            <a:lvl2pPr indent="-187325" algn="l" rtl="0" eaLnBrk="0" fontAlgn="base" hangingPunct="0">
              <a:lnSpc>
                <a:spcPct val="120000"/>
              </a:lnSpc>
              <a:spcBef>
                <a:spcPct val="20000"/>
              </a:spcBef>
              <a:spcAft>
                <a:spcPct val="0"/>
              </a:spcAft>
              <a:buFont typeface="Times" pitchFamily="18" charset="0"/>
              <a:buChar char="•"/>
              <a:defRPr sz="2000">
                <a:solidFill>
                  <a:srgbClr val="000000"/>
                </a:solidFill>
                <a:latin typeface="+mn-lt"/>
                <a:ea typeface="+mn-ea"/>
              </a:defRPr>
            </a:lvl2pPr>
            <a:lvl3pPr marL="358775" indent="-185738" algn="l" rtl="0" eaLnBrk="0" fontAlgn="base" hangingPunct="0">
              <a:lnSpc>
                <a:spcPct val="120000"/>
              </a:lnSpc>
              <a:spcBef>
                <a:spcPct val="20000"/>
              </a:spcBef>
              <a:spcAft>
                <a:spcPct val="0"/>
              </a:spcAft>
              <a:buFont typeface="Times" pitchFamily="18" charset="0"/>
              <a:buChar char="•"/>
              <a:defRPr>
                <a:solidFill>
                  <a:srgbClr val="000000"/>
                </a:solidFill>
                <a:latin typeface="+mn-lt"/>
                <a:ea typeface="+mn-ea"/>
              </a:defRPr>
            </a:lvl3pPr>
            <a:lvl4pPr marL="719138" indent="-195263" algn="l" rtl="0" eaLnBrk="0" fontAlgn="base" hangingPunct="0">
              <a:lnSpc>
                <a:spcPct val="120000"/>
              </a:lnSpc>
              <a:spcBef>
                <a:spcPct val="20000"/>
              </a:spcBef>
              <a:spcAft>
                <a:spcPct val="0"/>
              </a:spcAft>
              <a:buFont typeface="Times" pitchFamily="18" charset="0"/>
              <a:buChar char="•"/>
              <a:defRPr>
                <a:solidFill>
                  <a:srgbClr val="000000"/>
                </a:solidFill>
                <a:latin typeface="+mn-lt"/>
                <a:ea typeface="+mn-ea"/>
              </a:defRPr>
            </a:lvl4pPr>
            <a:lvl5pPr marL="1079500" indent="-192088" algn="l" rtl="0" eaLnBrk="0" fontAlgn="base" hangingPunct="0">
              <a:lnSpc>
                <a:spcPct val="120000"/>
              </a:lnSpc>
              <a:spcBef>
                <a:spcPct val="20000"/>
              </a:spcBef>
              <a:spcAft>
                <a:spcPct val="0"/>
              </a:spcAft>
              <a:buFont typeface="Times" pitchFamily="18" charset="0"/>
              <a:buChar char="•"/>
              <a:defRPr>
                <a:solidFill>
                  <a:srgbClr val="000000"/>
                </a:solidFill>
                <a:latin typeface="+mn-lt"/>
                <a:ea typeface="+mn-ea"/>
              </a:defRPr>
            </a:lvl5pPr>
            <a:lvl6pPr marL="23669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6pPr>
            <a:lvl7pPr marL="28241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7pPr>
            <a:lvl8pPr marL="32813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8pPr>
            <a:lvl9pPr marL="37385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9pPr>
          </a:lstStyle>
          <a:p>
            <a:pPr marL="457178" indent="-457178">
              <a:lnSpc>
                <a:spcPts val="4000"/>
              </a:lnSpc>
              <a:spcAft>
                <a:spcPts val="1800"/>
              </a:spcAft>
              <a:buFont typeface="Wingdings" panose="05000000000000000000" pitchFamily="2" charset="2"/>
              <a:buChar char="Ø"/>
            </a:pPr>
            <a:r>
              <a:rPr lang="en-US" sz="3200" b="1" kern="0" dirty="0">
                <a:solidFill>
                  <a:schemeClr val="bg1"/>
                </a:solidFill>
              </a:rPr>
              <a:t>Occurrence of VTE not mentioned</a:t>
            </a:r>
          </a:p>
        </p:txBody>
      </p:sp>
    </p:spTree>
    <p:extLst>
      <p:ext uri="{BB962C8B-B14F-4D97-AF65-F5344CB8AC3E}">
        <p14:creationId xmlns:p14="http://schemas.microsoft.com/office/powerpoint/2010/main" val="1971075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F04A9-6972-459B-AC99-27BE73853B74}"/>
              </a:ext>
            </a:extLst>
          </p:cNvPr>
          <p:cNvSpPr>
            <a:spLocks noGrp="1"/>
          </p:cNvSpPr>
          <p:nvPr>
            <p:ph type="title"/>
          </p:nvPr>
        </p:nvSpPr>
        <p:spPr/>
        <p:txBody>
          <a:bodyPr/>
          <a:lstStyle/>
          <a:p>
            <a:r>
              <a:rPr lang="en-US" dirty="0"/>
              <a:t>COVID-19 coagulopathy: initial reports (Europe)</a:t>
            </a:r>
          </a:p>
        </p:txBody>
      </p:sp>
      <p:pic>
        <p:nvPicPr>
          <p:cNvPr id="5" name="Afbeelding 12">
            <a:extLst>
              <a:ext uri="{FF2B5EF4-FFF2-40B4-BE49-F238E27FC236}">
                <a16:creationId xmlns:a16="http://schemas.microsoft.com/office/drawing/2014/main" id="{41BC7517-A848-4FCD-88F3-700EF9FAC5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57163" y="2114995"/>
            <a:ext cx="4681107" cy="2276941"/>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7" name="Afbeelding 11">
            <a:extLst>
              <a:ext uri="{FF2B5EF4-FFF2-40B4-BE49-F238E27FC236}">
                <a16:creationId xmlns:a16="http://schemas.microsoft.com/office/drawing/2014/main" id="{B7F76202-B665-4956-A084-8CF91B6B85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1838" y="2114995"/>
            <a:ext cx="5544923" cy="2080621"/>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9" name="Afbeelding 13">
            <a:extLst>
              <a:ext uri="{FF2B5EF4-FFF2-40B4-BE49-F238E27FC236}">
                <a16:creationId xmlns:a16="http://schemas.microsoft.com/office/drawing/2014/main" id="{234E6C5A-7DE3-49D5-A876-ED78CD655C1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86647" y="4606224"/>
            <a:ext cx="4651623" cy="1911412"/>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11" name="Afbeelding 14">
            <a:extLst>
              <a:ext uri="{FF2B5EF4-FFF2-40B4-BE49-F238E27FC236}">
                <a16:creationId xmlns:a16="http://schemas.microsoft.com/office/drawing/2014/main" id="{50CEAA53-ECC6-4CC7-AE88-993CB8CB3BC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21838" y="4391936"/>
            <a:ext cx="5544924" cy="1671416"/>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10404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229A5-FB62-4354-8F5C-A73A1E8D30A8}"/>
              </a:ext>
            </a:extLst>
          </p:cNvPr>
          <p:cNvSpPr>
            <a:spLocks noGrp="1"/>
          </p:cNvSpPr>
          <p:nvPr>
            <p:ph type="title"/>
          </p:nvPr>
        </p:nvSpPr>
        <p:spPr/>
        <p:txBody>
          <a:bodyPr/>
          <a:lstStyle/>
          <a:p>
            <a:r>
              <a:rPr lang="en-US" dirty="0"/>
              <a:t>COVID-19 coagulopathy: initial reports (Europe)</a:t>
            </a:r>
          </a:p>
        </p:txBody>
      </p:sp>
      <p:pic>
        <p:nvPicPr>
          <p:cNvPr id="5" name="Afbeelding 12">
            <a:extLst>
              <a:ext uri="{FF2B5EF4-FFF2-40B4-BE49-F238E27FC236}">
                <a16:creationId xmlns:a16="http://schemas.microsoft.com/office/drawing/2014/main" id="{AB3ADE0E-A904-4017-9358-B6B0CE5D8ACF}"/>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42000"/>
                    </a14:imgEffect>
                    <a14:imgEffect>
                      <a14:saturation sat="0"/>
                    </a14:imgEffect>
                  </a14:imgLayer>
                </a14:imgProps>
              </a:ext>
              <a:ext uri="{28A0092B-C50C-407E-A947-70E740481C1C}">
                <a14:useLocalDpi xmlns:a14="http://schemas.microsoft.com/office/drawing/2010/main"/>
              </a:ext>
            </a:extLst>
          </a:blip>
          <a:srcRect/>
          <a:stretch/>
        </p:blipFill>
        <p:spPr>
          <a:xfrm>
            <a:off x="6553927" y="2114995"/>
            <a:ext cx="4678171" cy="2275513"/>
          </a:xfrm>
          <a:prstGeom prst="rect">
            <a:avLst/>
          </a:prstGeom>
        </p:spPr>
      </p:pic>
      <p:pic>
        <p:nvPicPr>
          <p:cNvPr id="7" name="Afbeelding 11">
            <a:extLst>
              <a:ext uri="{FF2B5EF4-FFF2-40B4-BE49-F238E27FC236}">
                <a16:creationId xmlns:a16="http://schemas.microsoft.com/office/drawing/2014/main" id="{1BC6851C-D779-48E4-9C5D-0BDC203B7E27}"/>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harpenSoften amount="-42000"/>
                    </a14:imgEffect>
                    <a14:imgEffect>
                      <a14:saturation sat="0"/>
                    </a14:imgEffect>
                  </a14:imgLayer>
                </a14:imgProps>
              </a:ext>
              <a:ext uri="{28A0092B-C50C-407E-A947-70E740481C1C}">
                <a14:useLocalDpi xmlns:a14="http://schemas.microsoft.com/office/drawing/2010/main"/>
              </a:ext>
            </a:extLst>
          </a:blip>
          <a:srcRect/>
          <a:stretch/>
        </p:blipFill>
        <p:spPr>
          <a:xfrm>
            <a:off x="850248" y="2126870"/>
            <a:ext cx="5513278" cy="2068746"/>
          </a:xfrm>
          <a:prstGeom prst="rect">
            <a:avLst/>
          </a:prstGeom>
        </p:spPr>
      </p:pic>
      <p:pic>
        <p:nvPicPr>
          <p:cNvPr id="9" name="Afbeelding 13">
            <a:extLst>
              <a:ext uri="{FF2B5EF4-FFF2-40B4-BE49-F238E27FC236}">
                <a16:creationId xmlns:a16="http://schemas.microsoft.com/office/drawing/2014/main" id="{D03F6DEF-DC1B-40AE-B646-61EC28A81FA0}"/>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sharpenSoften amount="-42000"/>
                    </a14:imgEffect>
                    <a14:imgEffect>
                      <a14:saturation sat="0"/>
                    </a14:imgEffect>
                  </a14:imgLayer>
                </a14:imgProps>
              </a:ext>
              <a:ext uri="{28A0092B-C50C-407E-A947-70E740481C1C}">
                <a14:useLocalDpi xmlns:a14="http://schemas.microsoft.com/office/drawing/2010/main"/>
              </a:ext>
            </a:extLst>
          </a:blip>
          <a:srcRect/>
          <a:stretch/>
        </p:blipFill>
        <p:spPr>
          <a:xfrm>
            <a:off x="6586646" y="4586677"/>
            <a:ext cx="4699193" cy="1930959"/>
          </a:xfrm>
          <a:prstGeom prst="rect">
            <a:avLst/>
          </a:prstGeom>
        </p:spPr>
      </p:pic>
      <p:pic>
        <p:nvPicPr>
          <p:cNvPr id="11" name="Afbeelding 14">
            <a:extLst>
              <a:ext uri="{FF2B5EF4-FFF2-40B4-BE49-F238E27FC236}">
                <a16:creationId xmlns:a16="http://schemas.microsoft.com/office/drawing/2014/main" id="{9521CBE7-AD2B-4548-B4ED-88BF10F7F4CA}"/>
              </a:ext>
            </a:extLst>
          </p:cNvPr>
          <p:cNvPicPr>
            <a:picLocks noChangeAspect="1"/>
          </p:cNvPicPr>
          <p:nvPr/>
        </p:nvPicPr>
        <p:blipFill rotWithShape="1">
          <a:blip r:embed="rId8" cstate="screen">
            <a:extLst>
              <a:ext uri="{BEBA8EAE-BF5A-486C-A8C5-ECC9F3942E4B}">
                <a14:imgProps xmlns:a14="http://schemas.microsoft.com/office/drawing/2010/main">
                  <a14:imgLayer r:embed="rId9">
                    <a14:imgEffect>
                      <a14:sharpenSoften amount="-42000"/>
                    </a14:imgEffect>
                    <a14:imgEffect>
                      <a14:saturation sat="0"/>
                    </a14:imgEffect>
                  </a14:imgLayer>
                </a14:imgProps>
              </a:ext>
              <a:ext uri="{28A0092B-C50C-407E-A947-70E740481C1C}">
                <a14:useLocalDpi xmlns:a14="http://schemas.microsoft.com/office/drawing/2010/main"/>
              </a:ext>
            </a:extLst>
          </a:blip>
          <a:srcRect/>
          <a:stretch/>
        </p:blipFill>
        <p:spPr>
          <a:xfrm>
            <a:off x="850248" y="4422968"/>
            <a:ext cx="5441976" cy="1640384"/>
          </a:xfrm>
          <a:prstGeom prst="rect">
            <a:avLst/>
          </a:prstGeom>
        </p:spPr>
      </p:pic>
      <p:sp>
        <p:nvSpPr>
          <p:cNvPr id="10" name="Rectangle 5">
            <a:extLst>
              <a:ext uri="{FF2B5EF4-FFF2-40B4-BE49-F238E27FC236}">
                <a16:creationId xmlns:a16="http://schemas.microsoft.com/office/drawing/2014/main" id="{14B2D284-2E91-2642-BD12-2A2DED496E7F}"/>
              </a:ext>
            </a:extLst>
          </p:cNvPr>
          <p:cNvSpPr/>
          <p:nvPr/>
        </p:nvSpPr>
        <p:spPr bwMode="auto">
          <a:xfrm>
            <a:off x="2470778" y="3218687"/>
            <a:ext cx="6993262" cy="914401"/>
          </a:xfrm>
          <a:prstGeom prst="rect">
            <a:avLst/>
          </a:prstGeom>
          <a:solidFill>
            <a:srgbClr val="E43E3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260000" tIns="45720" rIns="91440" bIns="45720" numCol="1" rtlCol="0" anchor="ctr" anchorCtr="0" compatLnSpc="1">
            <a:prstTxWarp prst="textNoShape">
              <a:avLst/>
            </a:prstTxWarp>
          </a:bodyPr>
          <a:lstStyle/>
          <a:p>
            <a:pPr>
              <a:buClr>
                <a:srgbClr val="002060"/>
              </a:buClr>
              <a:defRPr/>
            </a:pPr>
            <a:endParaRPr lang="en-US" sz="3600" kern="0" baseline="100000" dirty="0">
              <a:solidFill>
                <a:schemeClr val="tx1">
                  <a:lumMod val="50000"/>
                  <a:lumOff val="50000"/>
                </a:schemeClr>
              </a:solidFill>
              <a:latin typeface="+mn-lt"/>
            </a:endParaRPr>
          </a:p>
        </p:txBody>
      </p:sp>
      <p:sp>
        <p:nvSpPr>
          <p:cNvPr id="13" name="Content Placeholder 2">
            <a:extLst>
              <a:ext uri="{FF2B5EF4-FFF2-40B4-BE49-F238E27FC236}">
                <a16:creationId xmlns:a16="http://schemas.microsoft.com/office/drawing/2014/main" id="{641C67D4-BD28-2A48-B015-4ED4ECAB93E7}"/>
              </a:ext>
            </a:extLst>
          </p:cNvPr>
          <p:cNvSpPr txBox="1">
            <a:spLocks/>
          </p:cNvSpPr>
          <p:nvPr/>
        </p:nvSpPr>
        <p:spPr bwMode="auto">
          <a:xfrm>
            <a:off x="2900805" y="3392902"/>
            <a:ext cx="6380355" cy="61750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120000"/>
              </a:lnSpc>
              <a:spcBef>
                <a:spcPct val="0"/>
              </a:spcBef>
              <a:spcAft>
                <a:spcPct val="0"/>
              </a:spcAft>
              <a:defRPr sz="2000">
                <a:solidFill>
                  <a:srgbClr val="000000"/>
                </a:solidFill>
                <a:latin typeface="+mn-lt"/>
                <a:ea typeface="+mn-ea"/>
                <a:cs typeface="+mn-cs"/>
              </a:defRPr>
            </a:lvl1pPr>
            <a:lvl2pPr indent="-187325" algn="l" rtl="0" eaLnBrk="0" fontAlgn="base" hangingPunct="0">
              <a:lnSpc>
                <a:spcPct val="120000"/>
              </a:lnSpc>
              <a:spcBef>
                <a:spcPct val="20000"/>
              </a:spcBef>
              <a:spcAft>
                <a:spcPct val="0"/>
              </a:spcAft>
              <a:buFont typeface="Times" pitchFamily="18" charset="0"/>
              <a:buChar char="•"/>
              <a:defRPr sz="2000">
                <a:solidFill>
                  <a:srgbClr val="000000"/>
                </a:solidFill>
                <a:latin typeface="+mn-lt"/>
                <a:ea typeface="+mn-ea"/>
              </a:defRPr>
            </a:lvl2pPr>
            <a:lvl3pPr marL="358775" indent="-185738" algn="l" rtl="0" eaLnBrk="0" fontAlgn="base" hangingPunct="0">
              <a:lnSpc>
                <a:spcPct val="120000"/>
              </a:lnSpc>
              <a:spcBef>
                <a:spcPct val="20000"/>
              </a:spcBef>
              <a:spcAft>
                <a:spcPct val="0"/>
              </a:spcAft>
              <a:buFont typeface="Times" pitchFamily="18" charset="0"/>
              <a:buChar char="•"/>
              <a:defRPr>
                <a:solidFill>
                  <a:srgbClr val="000000"/>
                </a:solidFill>
                <a:latin typeface="+mn-lt"/>
                <a:ea typeface="+mn-ea"/>
              </a:defRPr>
            </a:lvl3pPr>
            <a:lvl4pPr marL="719138" indent="-195263" algn="l" rtl="0" eaLnBrk="0" fontAlgn="base" hangingPunct="0">
              <a:lnSpc>
                <a:spcPct val="120000"/>
              </a:lnSpc>
              <a:spcBef>
                <a:spcPct val="20000"/>
              </a:spcBef>
              <a:spcAft>
                <a:spcPct val="0"/>
              </a:spcAft>
              <a:buFont typeface="Times" pitchFamily="18" charset="0"/>
              <a:buChar char="•"/>
              <a:defRPr>
                <a:solidFill>
                  <a:srgbClr val="000000"/>
                </a:solidFill>
                <a:latin typeface="+mn-lt"/>
                <a:ea typeface="+mn-ea"/>
              </a:defRPr>
            </a:lvl4pPr>
            <a:lvl5pPr marL="1079500" indent="-192088" algn="l" rtl="0" eaLnBrk="0" fontAlgn="base" hangingPunct="0">
              <a:lnSpc>
                <a:spcPct val="120000"/>
              </a:lnSpc>
              <a:spcBef>
                <a:spcPct val="20000"/>
              </a:spcBef>
              <a:spcAft>
                <a:spcPct val="0"/>
              </a:spcAft>
              <a:buFont typeface="Times" pitchFamily="18" charset="0"/>
              <a:buChar char="•"/>
              <a:defRPr>
                <a:solidFill>
                  <a:srgbClr val="000000"/>
                </a:solidFill>
                <a:latin typeface="+mn-lt"/>
                <a:ea typeface="+mn-ea"/>
              </a:defRPr>
            </a:lvl5pPr>
            <a:lvl6pPr marL="23669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6pPr>
            <a:lvl7pPr marL="28241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7pPr>
            <a:lvl8pPr marL="32813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8pPr>
            <a:lvl9pPr marL="37385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9pPr>
          </a:lstStyle>
          <a:p>
            <a:pPr marL="457178" indent="-457178">
              <a:lnSpc>
                <a:spcPts val="4000"/>
              </a:lnSpc>
              <a:spcAft>
                <a:spcPts val="1800"/>
              </a:spcAft>
              <a:buFont typeface="Wingdings" panose="05000000000000000000" pitchFamily="2" charset="2"/>
              <a:buChar char="Ø"/>
            </a:pPr>
            <a:r>
              <a:rPr lang="en-US" sz="3200" b="1" kern="0" dirty="0">
                <a:solidFill>
                  <a:schemeClr val="bg1"/>
                </a:solidFill>
              </a:rPr>
              <a:t>Incidence of </a:t>
            </a:r>
            <a:r>
              <a:rPr lang="en-US" sz="3200" b="1" kern="0">
                <a:solidFill>
                  <a:schemeClr val="bg1"/>
                </a:solidFill>
              </a:rPr>
              <a:t>VTE in </a:t>
            </a:r>
            <a:r>
              <a:rPr lang="en-US" sz="3200" b="1" kern="0" dirty="0">
                <a:solidFill>
                  <a:schemeClr val="bg1"/>
                </a:solidFill>
              </a:rPr>
              <a:t>ICU 17-70%</a:t>
            </a:r>
          </a:p>
          <a:p>
            <a:pPr>
              <a:lnSpc>
                <a:spcPts val="4000"/>
              </a:lnSpc>
              <a:spcAft>
                <a:spcPts val="1800"/>
              </a:spcAft>
            </a:pPr>
            <a:endParaRPr lang="en-US" sz="3200" b="1" kern="0" dirty="0">
              <a:solidFill>
                <a:schemeClr val="bg1"/>
              </a:solidFill>
            </a:endParaRPr>
          </a:p>
        </p:txBody>
      </p:sp>
    </p:spTree>
    <p:extLst>
      <p:ext uri="{BB962C8B-B14F-4D97-AF65-F5344CB8AC3E}">
        <p14:creationId xmlns:p14="http://schemas.microsoft.com/office/powerpoint/2010/main" val="3122195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96E08-F67D-4268-9E67-A7C85B1AC868}"/>
              </a:ext>
            </a:extLst>
          </p:cNvPr>
          <p:cNvSpPr>
            <a:spLocks noGrp="1"/>
          </p:cNvSpPr>
          <p:nvPr>
            <p:ph type="title"/>
          </p:nvPr>
        </p:nvSpPr>
        <p:spPr>
          <a:xfrm>
            <a:off x="419100" y="1340572"/>
            <a:ext cx="2662428" cy="1402628"/>
          </a:xfrm>
        </p:spPr>
        <p:txBody>
          <a:bodyPr/>
          <a:lstStyle/>
          <a:p>
            <a:r>
              <a:rPr lang="en-US" dirty="0"/>
              <a:t>COVID-19 coagulopathy: autopsy studies</a:t>
            </a:r>
          </a:p>
        </p:txBody>
      </p:sp>
      <p:pic>
        <p:nvPicPr>
          <p:cNvPr id="5" name="Afbeelding 2">
            <a:extLst>
              <a:ext uri="{FF2B5EF4-FFF2-40B4-BE49-F238E27FC236}">
                <a16:creationId xmlns:a16="http://schemas.microsoft.com/office/drawing/2014/main" id="{0F2414C7-7CB7-4894-8220-B0887C7DEF06}"/>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4424517" y="1376931"/>
            <a:ext cx="6774424" cy="5014647"/>
          </a:xfrm>
          <a:prstGeom prst="rect">
            <a:avLst/>
          </a:prstGeom>
        </p:spPr>
      </p:pic>
      <p:sp>
        <p:nvSpPr>
          <p:cNvPr id="7" name="Tekstvak 3">
            <a:extLst>
              <a:ext uri="{FF2B5EF4-FFF2-40B4-BE49-F238E27FC236}">
                <a16:creationId xmlns:a16="http://schemas.microsoft.com/office/drawing/2014/main" id="{CE6F29A2-7391-4ABC-8F2E-1E20DAD7B883}"/>
              </a:ext>
            </a:extLst>
          </p:cNvPr>
          <p:cNvSpPr txBox="1"/>
          <p:nvPr/>
        </p:nvSpPr>
        <p:spPr>
          <a:xfrm>
            <a:off x="362148" y="6267357"/>
            <a:ext cx="2888544" cy="297454"/>
          </a:xfrm>
          <a:prstGeom prst="rect">
            <a:avLst/>
          </a:prstGeom>
          <a:noFill/>
        </p:spPr>
        <p:txBody>
          <a:bodyPr wrap="square" rtlCol="0">
            <a:spAutoFit/>
          </a:bodyPr>
          <a:lstStyle/>
          <a:p>
            <a:pPr defTabSz="914354">
              <a:defRPr/>
            </a:pPr>
            <a:r>
              <a:rPr lang="nl-NL" sz="1333" dirty="0" err="1">
                <a:solidFill>
                  <a:schemeClr val="tx1">
                    <a:lumMod val="50000"/>
                    <a:lumOff val="50000"/>
                  </a:schemeClr>
                </a:solidFill>
                <a:latin typeface="Calibri" panose="020F0502020204030204"/>
                <a:ea typeface="ＭＳ Ｐゴシック"/>
              </a:rPr>
              <a:t>Wichmann</a:t>
            </a:r>
            <a:r>
              <a:rPr lang="nl-NL" sz="1333" dirty="0">
                <a:solidFill>
                  <a:schemeClr val="tx1">
                    <a:lumMod val="50000"/>
                    <a:lumOff val="50000"/>
                  </a:schemeClr>
                </a:solidFill>
                <a:latin typeface="Calibri" panose="020F0502020204030204"/>
                <a:ea typeface="ＭＳ Ｐゴシック"/>
              </a:rPr>
              <a:t> D </a:t>
            </a:r>
            <a:r>
              <a:rPr lang="nl-NL" sz="1333" i="1" dirty="0">
                <a:solidFill>
                  <a:schemeClr val="tx1">
                    <a:lumMod val="50000"/>
                    <a:lumOff val="50000"/>
                  </a:schemeClr>
                </a:solidFill>
                <a:latin typeface="Calibri" panose="020F0502020204030204"/>
                <a:ea typeface="ＭＳ Ｐゴシック"/>
              </a:rPr>
              <a:t>et al</a:t>
            </a:r>
            <a:r>
              <a:rPr lang="nl-NL" sz="1333" dirty="0">
                <a:solidFill>
                  <a:schemeClr val="tx1">
                    <a:lumMod val="50000"/>
                    <a:lumOff val="50000"/>
                  </a:schemeClr>
                </a:solidFill>
                <a:latin typeface="Calibri" panose="020F0502020204030204"/>
                <a:ea typeface="ＭＳ Ｐゴシック"/>
              </a:rPr>
              <a:t>, Ann Int </a:t>
            </a:r>
            <a:r>
              <a:rPr lang="nl-NL" sz="1333" dirty="0" err="1">
                <a:solidFill>
                  <a:schemeClr val="tx1">
                    <a:lumMod val="50000"/>
                    <a:lumOff val="50000"/>
                  </a:schemeClr>
                </a:solidFill>
                <a:latin typeface="Calibri" panose="020F0502020204030204"/>
                <a:ea typeface="ＭＳ Ｐゴシック"/>
              </a:rPr>
              <a:t>Med</a:t>
            </a:r>
            <a:r>
              <a:rPr lang="nl-NL" sz="1333" dirty="0">
                <a:solidFill>
                  <a:schemeClr val="tx1">
                    <a:lumMod val="50000"/>
                    <a:lumOff val="50000"/>
                  </a:schemeClr>
                </a:solidFill>
                <a:latin typeface="Calibri" panose="020F0502020204030204"/>
                <a:ea typeface="ＭＳ Ｐゴシック"/>
              </a:rPr>
              <a:t> 2020</a:t>
            </a:r>
            <a:endParaRPr lang="en-GB" sz="1333" dirty="0">
              <a:solidFill>
                <a:schemeClr val="tx1">
                  <a:lumMod val="50000"/>
                  <a:lumOff val="50000"/>
                </a:schemeClr>
              </a:solidFill>
              <a:latin typeface="Calibri" panose="020F0502020204030204"/>
              <a:ea typeface="ＭＳ Ｐゴシック"/>
            </a:endParaRPr>
          </a:p>
        </p:txBody>
      </p:sp>
      <p:sp>
        <p:nvSpPr>
          <p:cNvPr id="3" name="TextBox 2">
            <a:extLst>
              <a:ext uri="{FF2B5EF4-FFF2-40B4-BE49-F238E27FC236}">
                <a16:creationId xmlns:a16="http://schemas.microsoft.com/office/drawing/2014/main" id="{98A18ABD-94C5-104A-AE19-D2FCE26D0536}"/>
              </a:ext>
            </a:extLst>
          </p:cNvPr>
          <p:cNvSpPr txBox="1"/>
          <p:nvPr/>
        </p:nvSpPr>
        <p:spPr>
          <a:xfrm>
            <a:off x="419099" y="2743200"/>
            <a:ext cx="3836253" cy="2637174"/>
          </a:xfrm>
          <a:prstGeom prst="rect">
            <a:avLst/>
          </a:prstGeom>
          <a:noFill/>
        </p:spPr>
        <p:txBody>
          <a:bodyPr wrap="square" lIns="0" tIns="0" rIns="0" bIns="0" rtlCol="0">
            <a:noAutofit/>
          </a:bodyPr>
          <a:lstStyle/>
          <a:p>
            <a:r>
              <a:rPr lang="en-US" sz="1600" dirty="0">
                <a:solidFill>
                  <a:schemeClr val="tx1">
                    <a:lumMod val="50000"/>
                    <a:lumOff val="50000"/>
                  </a:schemeClr>
                </a:solidFill>
              </a:rPr>
              <a:t>Macroscopic autopsy findings</a:t>
            </a:r>
          </a:p>
          <a:p>
            <a:pPr marL="342900" indent="-342900">
              <a:buAutoNum type="alphaUcPeriod"/>
            </a:pPr>
            <a:r>
              <a:rPr lang="en-US" sz="1400" dirty="0">
                <a:solidFill>
                  <a:schemeClr val="tx1">
                    <a:lumMod val="50000"/>
                    <a:lumOff val="50000"/>
                  </a:schemeClr>
                </a:solidFill>
              </a:rPr>
              <a:t>Patchy aspect of the lung surface (case1).</a:t>
            </a:r>
          </a:p>
          <a:p>
            <a:pPr marL="342900" indent="-342900">
              <a:buAutoNum type="alphaUcPeriod"/>
            </a:pPr>
            <a:r>
              <a:rPr lang="en-US" sz="1400" dirty="0">
                <a:solidFill>
                  <a:schemeClr val="tx1">
                    <a:lumMod val="50000"/>
                    <a:lumOff val="50000"/>
                  </a:schemeClr>
                </a:solidFill>
              </a:rPr>
              <a:t>Cutting surface in (case 4).</a:t>
            </a:r>
          </a:p>
          <a:p>
            <a:pPr marL="342900" indent="-342900">
              <a:buAutoNum type="alphaUcPeriod"/>
            </a:pPr>
            <a:r>
              <a:rPr lang="en-US" sz="1400" dirty="0">
                <a:solidFill>
                  <a:schemeClr val="tx1">
                    <a:lumMod val="50000"/>
                    <a:lumOff val="50000"/>
                  </a:schemeClr>
                </a:solidFill>
              </a:rPr>
              <a:t>Pulmonary embolism (case 3).</a:t>
            </a:r>
          </a:p>
          <a:p>
            <a:pPr marL="342900" indent="-342900">
              <a:buAutoNum type="alphaUcPeriod"/>
            </a:pPr>
            <a:r>
              <a:rPr lang="en-US" sz="1400" dirty="0">
                <a:solidFill>
                  <a:schemeClr val="tx1">
                    <a:lumMod val="50000"/>
                    <a:lumOff val="50000"/>
                  </a:schemeClr>
                </a:solidFill>
              </a:rPr>
              <a:t>Deep venous thrombosis (case 5).</a:t>
            </a:r>
          </a:p>
        </p:txBody>
      </p:sp>
      <p:sp>
        <p:nvSpPr>
          <p:cNvPr id="4" name="Rectangle 3">
            <a:extLst>
              <a:ext uri="{FF2B5EF4-FFF2-40B4-BE49-F238E27FC236}">
                <a16:creationId xmlns:a16="http://schemas.microsoft.com/office/drawing/2014/main" id="{0ECB1800-D25C-7F4E-BAB6-17DF6A06BB0E}"/>
              </a:ext>
            </a:extLst>
          </p:cNvPr>
          <p:cNvSpPr/>
          <p:nvPr/>
        </p:nvSpPr>
        <p:spPr>
          <a:xfrm>
            <a:off x="11484864" y="6071616"/>
            <a:ext cx="466344" cy="391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6834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B75A-C506-489A-A279-08099E0F66E7}"/>
              </a:ext>
            </a:extLst>
          </p:cNvPr>
          <p:cNvSpPr>
            <a:spLocks noGrp="1"/>
          </p:cNvSpPr>
          <p:nvPr>
            <p:ph type="title"/>
          </p:nvPr>
        </p:nvSpPr>
        <p:spPr/>
        <p:txBody>
          <a:bodyPr/>
          <a:lstStyle/>
          <a:p>
            <a:r>
              <a:rPr lang="en-CA" dirty="0"/>
              <a:t>ASH Clinical Practice Guidelines on VTE</a:t>
            </a:r>
          </a:p>
        </p:txBody>
      </p:sp>
      <p:sp>
        <p:nvSpPr>
          <p:cNvPr id="3" name="Content Placeholder 2">
            <a:extLst>
              <a:ext uri="{FF2B5EF4-FFF2-40B4-BE49-F238E27FC236}">
                <a16:creationId xmlns:a16="http://schemas.microsoft.com/office/drawing/2014/main" id="{A00B8377-9FDE-4791-9707-C7B2337F5934}"/>
              </a:ext>
            </a:extLst>
          </p:cNvPr>
          <p:cNvSpPr>
            <a:spLocks noGrp="1"/>
          </p:cNvSpPr>
          <p:nvPr>
            <p:ph idx="1"/>
          </p:nvPr>
        </p:nvSpPr>
        <p:spPr/>
        <p:txBody>
          <a:bodyPr>
            <a:noAutofit/>
          </a:bodyPr>
          <a:lstStyle/>
          <a:p>
            <a:pPr marL="514326" indent="-514326">
              <a:buFont typeface="+mj-lt"/>
              <a:buAutoNum type="arabicPeriod"/>
            </a:pPr>
            <a:r>
              <a:rPr lang="en-CA" sz="2000" dirty="0">
                <a:solidFill>
                  <a:schemeClr val="tx1">
                    <a:lumMod val="50000"/>
                    <a:lumOff val="50000"/>
                  </a:schemeClr>
                </a:solidFill>
              </a:rPr>
              <a:t>Prevention of VTE in Surgical Hospitalized Patients</a:t>
            </a:r>
          </a:p>
          <a:p>
            <a:pPr marL="514326" indent="-514326">
              <a:buFont typeface="+mj-lt"/>
              <a:buAutoNum type="arabicPeriod"/>
            </a:pPr>
            <a:r>
              <a:rPr lang="en-CA" sz="2000" dirty="0">
                <a:solidFill>
                  <a:schemeClr val="bg2">
                    <a:lumMod val="50000"/>
                  </a:schemeClr>
                </a:solidFill>
              </a:rPr>
              <a:t>Prophylaxis in Hospitalized and Non-Hospitalized Medical Patients</a:t>
            </a:r>
          </a:p>
          <a:p>
            <a:pPr marL="514326" indent="-514326">
              <a:buFont typeface="+mj-lt"/>
              <a:buAutoNum type="arabicPeriod"/>
            </a:pPr>
            <a:r>
              <a:rPr lang="en-CA" sz="2000" dirty="0">
                <a:solidFill>
                  <a:schemeClr val="tx1">
                    <a:lumMod val="50000"/>
                    <a:lumOff val="50000"/>
                  </a:schemeClr>
                </a:solidFill>
              </a:rPr>
              <a:t>Treatment of Acute VTE (DVT and PE)</a:t>
            </a:r>
          </a:p>
          <a:p>
            <a:pPr marL="514326" indent="-514326">
              <a:buFont typeface="+mj-lt"/>
              <a:buAutoNum type="arabicPeriod"/>
            </a:pPr>
            <a:r>
              <a:rPr lang="en-CA" sz="2000" dirty="0">
                <a:solidFill>
                  <a:schemeClr val="tx1">
                    <a:lumMod val="50000"/>
                    <a:lumOff val="50000"/>
                  </a:schemeClr>
                </a:solidFill>
              </a:rPr>
              <a:t>Optimal Management of Anticoagulation Therapy</a:t>
            </a:r>
          </a:p>
          <a:p>
            <a:pPr marL="514326" indent="-514326">
              <a:buFont typeface="+mj-lt"/>
              <a:buAutoNum type="arabicPeriod"/>
            </a:pPr>
            <a:r>
              <a:rPr lang="en-CA" sz="2000" dirty="0">
                <a:solidFill>
                  <a:schemeClr val="tx1">
                    <a:lumMod val="50000"/>
                    <a:lumOff val="50000"/>
                  </a:schemeClr>
                </a:solidFill>
              </a:rPr>
              <a:t>Prevention and Treatment of VTE in Patients with Cancer</a:t>
            </a:r>
          </a:p>
          <a:p>
            <a:pPr marL="514326" indent="-514326">
              <a:buFont typeface="+mj-lt"/>
              <a:buAutoNum type="arabicPeriod"/>
            </a:pPr>
            <a:r>
              <a:rPr lang="en-CA" sz="2000" dirty="0">
                <a:solidFill>
                  <a:schemeClr val="tx1">
                    <a:lumMod val="50000"/>
                    <a:lumOff val="50000"/>
                  </a:schemeClr>
                </a:solidFill>
              </a:rPr>
              <a:t>Heparin-Induced Thrombocytopenia (HIT)</a:t>
            </a:r>
          </a:p>
          <a:p>
            <a:pPr marL="514326" indent="-514326">
              <a:buFont typeface="+mj-lt"/>
              <a:buAutoNum type="arabicPeriod"/>
            </a:pPr>
            <a:r>
              <a:rPr lang="en-CA" sz="2000" dirty="0">
                <a:solidFill>
                  <a:schemeClr val="tx1">
                    <a:lumMod val="50000"/>
                    <a:lumOff val="50000"/>
                  </a:schemeClr>
                </a:solidFill>
              </a:rPr>
              <a:t>Thrombophilia</a:t>
            </a:r>
          </a:p>
          <a:p>
            <a:pPr marL="514326" indent="-514326">
              <a:buFont typeface="+mj-lt"/>
              <a:buAutoNum type="arabicPeriod"/>
            </a:pPr>
            <a:r>
              <a:rPr lang="en-CA" sz="2000" dirty="0">
                <a:solidFill>
                  <a:schemeClr val="tx1">
                    <a:lumMod val="50000"/>
                    <a:lumOff val="50000"/>
                  </a:schemeClr>
                </a:solidFill>
              </a:rPr>
              <a:t>Pediatric VTE</a:t>
            </a:r>
          </a:p>
          <a:p>
            <a:pPr marL="514326" indent="-514326">
              <a:buFont typeface="+mj-lt"/>
              <a:buAutoNum type="arabicPeriod"/>
            </a:pPr>
            <a:r>
              <a:rPr lang="en-CA" sz="2000" dirty="0">
                <a:solidFill>
                  <a:schemeClr val="tx1">
                    <a:lumMod val="50000"/>
                    <a:lumOff val="50000"/>
                  </a:schemeClr>
                </a:solidFill>
              </a:rPr>
              <a:t>VTE in the Context of Pregnancy</a:t>
            </a:r>
          </a:p>
          <a:p>
            <a:pPr marL="514326" indent="-514326">
              <a:buFont typeface="+mj-lt"/>
              <a:buAutoNum type="arabicPeriod"/>
            </a:pPr>
            <a:r>
              <a:rPr lang="en-CA" sz="2000" dirty="0">
                <a:solidFill>
                  <a:schemeClr val="tx1">
                    <a:lumMod val="50000"/>
                    <a:lumOff val="50000"/>
                  </a:schemeClr>
                </a:solidFill>
              </a:rPr>
              <a:t>Diagnosis of VTE</a:t>
            </a:r>
          </a:p>
          <a:p>
            <a:pPr marL="514326" indent="-514326">
              <a:buFont typeface="+mj-lt"/>
              <a:buAutoNum type="arabicPeriod"/>
            </a:pPr>
            <a:r>
              <a:rPr lang="en-CA" sz="2000" b="1" dirty="0">
                <a:solidFill>
                  <a:schemeClr val="tx1"/>
                </a:solidFill>
              </a:rPr>
              <a:t>Use of Anticoagulation in Patients with COVID-19</a:t>
            </a:r>
          </a:p>
        </p:txBody>
      </p:sp>
    </p:spTree>
    <p:extLst>
      <p:ext uri="{BB962C8B-B14F-4D97-AF65-F5344CB8AC3E}">
        <p14:creationId xmlns:p14="http://schemas.microsoft.com/office/powerpoint/2010/main" val="3313246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D8144-007F-4027-BFA9-499107815282}"/>
              </a:ext>
            </a:extLst>
          </p:cNvPr>
          <p:cNvSpPr>
            <a:spLocks noGrp="1"/>
          </p:cNvSpPr>
          <p:nvPr>
            <p:ph type="title"/>
          </p:nvPr>
        </p:nvSpPr>
        <p:spPr/>
        <p:txBody>
          <a:bodyPr/>
          <a:lstStyle/>
          <a:p>
            <a:r>
              <a:rPr lang="en-US" dirty="0"/>
              <a:t>COVID-19: incidence of VTE</a:t>
            </a:r>
          </a:p>
        </p:txBody>
      </p:sp>
      <p:pic>
        <p:nvPicPr>
          <p:cNvPr id="5" name="Afbeelding 2">
            <a:extLst>
              <a:ext uri="{FF2B5EF4-FFF2-40B4-BE49-F238E27FC236}">
                <a16:creationId xmlns:a16="http://schemas.microsoft.com/office/drawing/2014/main" id="{744AA9BF-1519-4B68-94D5-07F90276D5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31314" y="688276"/>
            <a:ext cx="5469305" cy="5839739"/>
          </a:xfrm>
          <a:prstGeom prst="rect">
            <a:avLst/>
          </a:prstGeom>
        </p:spPr>
      </p:pic>
      <p:sp>
        <p:nvSpPr>
          <p:cNvPr id="7" name="Content Placeholder 2">
            <a:extLst>
              <a:ext uri="{FF2B5EF4-FFF2-40B4-BE49-F238E27FC236}">
                <a16:creationId xmlns:a16="http://schemas.microsoft.com/office/drawing/2014/main" id="{A67E8FB0-165A-4D66-B448-6E9B941A0847}"/>
              </a:ext>
            </a:extLst>
          </p:cNvPr>
          <p:cNvSpPr txBox="1">
            <a:spLocks/>
          </p:cNvSpPr>
          <p:nvPr/>
        </p:nvSpPr>
        <p:spPr bwMode="auto">
          <a:xfrm>
            <a:off x="1091381" y="3120251"/>
            <a:ext cx="6946491" cy="61750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120000"/>
              </a:lnSpc>
              <a:spcBef>
                <a:spcPct val="0"/>
              </a:spcBef>
              <a:spcAft>
                <a:spcPct val="0"/>
              </a:spcAft>
              <a:defRPr sz="2000">
                <a:solidFill>
                  <a:srgbClr val="000000"/>
                </a:solidFill>
                <a:latin typeface="+mn-lt"/>
                <a:ea typeface="+mn-ea"/>
                <a:cs typeface="+mn-cs"/>
              </a:defRPr>
            </a:lvl1pPr>
            <a:lvl2pPr indent="-187325" algn="l" rtl="0" eaLnBrk="0" fontAlgn="base" hangingPunct="0">
              <a:lnSpc>
                <a:spcPct val="120000"/>
              </a:lnSpc>
              <a:spcBef>
                <a:spcPct val="20000"/>
              </a:spcBef>
              <a:spcAft>
                <a:spcPct val="0"/>
              </a:spcAft>
              <a:buFont typeface="Times" pitchFamily="18" charset="0"/>
              <a:buChar char="•"/>
              <a:defRPr sz="2000">
                <a:solidFill>
                  <a:srgbClr val="000000"/>
                </a:solidFill>
                <a:latin typeface="+mn-lt"/>
                <a:ea typeface="+mn-ea"/>
              </a:defRPr>
            </a:lvl2pPr>
            <a:lvl3pPr marL="358775" indent="-185738" algn="l" rtl="0" eaLnBrk="0" fontAlgn="base" hangingPunct="0">
              <a:lnSpc>
                <a:spcPct val="120000"/>
              </a:lnSpc>
              <a:spcBef>
                <a:spcPct val="20000"/>
              </a:spcBef>
              <a:spcAft>
                <a:spcPct val="0"/>
              </a:spcAft>
              <a:buFont typeface="Times" pitchFamily="18" charset="0"/>
              <a:buChar char="•"/>
              <a:defRPr>
                <a:solidFill>
                  <a:srgbClr val="000000"/>
                </a:solidFill>
                <a:latin typeface="+mn-lt"/>
                <a:ea typeface="+mn-ea"/>
              </a:defRPr>
            </a:lvl3pPr>
            <a:lvl4pPr marL="719138" indent="-195263" algn="l" rtl="0" eaLnBrk="0" fontAlgn="base" hangingPunct="0">
              <a:lnSpc>
                <a:spcPct val="120000"/>
              </a:lnSpc>
              <a:spcBef>
                <a:spcPct val="20000"/>
              </a:spcBef>
              <a:spcAft>
                <a:spcPct val="0"/>
              </a:spcAft>
              <a:buFont typeface="Times" pitchFamily="18" charset="0"/>
              <a:buChar char="•"/>
              <a:defRPr>
                <a:solidFill>
                  <a:srgbClr val="000000"/>
                </a:solidFill>
                <a:latin typeface="+mn-lt"/>
                <a:ea typeface="+mn-ea"/>
              </a:defRPr>
            </a:lvl4pPr>
            <a:lvl5pPr marL="1079500" indent="-192088" algn="l" rtl="0" eaLnBrk="0" fontAlgn="base" hangingPunct="0">
              <a:lnSpc>
                <a:spcPct val="120000"/>
              </a:lnSpc>
              <a:spcBef>
                <a:spcPct val="20000"/>
              </a:spcBef>
              <a:spcAft>
                <a:spcPct val="0"/>
              </a:spcAft>
              <a:buFont typeface="Times" pitchFamily="18" charset="0"/>
              <a:buChar char="•"/>
              <a:defRPr>
                <a:solidFill>
                  <a:srgbClr val="000000"/>
                </a:solidFill>
                <a:latin typeface="+mn-lt"/>
                <a:ea typeface="+mn-ea"/>
              </a:defRPr>
            </a:lvl5pPr>
            <a:lvl6pPr marL="23669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6pPr>
            <a:lvl7pPr marL="28241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7pPr>
            <a:lvl8pPr marL="32813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8pPr>
            <a:lvl9pPr marL="37385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9pPr>
          </a:lstStyle>
          <a:p>
            <a:pPr marL="457178" indent="-457178">
              <a:lnSpc>
                <a:spcPts val="4000"/>
              </a:lnSpc>
              <a:spcAft>
                <a:spcPts val="1800"/>
              </a:spcAft>
              <a:buFont typeface="Wingdings" panose="05000000000000000000" pitchFamily="2" charset="2"/>
              <a:buChar char="Ø"/>
            </a:pPr>
            <a:r>
              <a:rPr lang="en-US" sz="3200" b="1" kern="0" dirty="0">
                <a:solidFill>
                  <a:srgbClr val="735173"/>
                </a:solidFill>
              </a:rPr>
              <a:t>9.5% (95%CI 7.5-12)</a:t>
            </a:r>
          </a:p>
        </p:txBody>
      </p:sp>
      <p:sp>
        <p:nvSpPr>
          <p:cNvPr id="9" name="Content Placeholder 2">
            <a:extLst>
              <a:ext uri="{FF2B5EF4-FFF2-40B4-BE49-F238E27FC236}">
                <a16:creationId xmlns:a16="http://schemas.microsoft.com/office/drawing/2014/main" id="{DA61C981-71F8-467E-8712-49A218DA322D}"/>
              </a:ext>
            </a:extLst>
          </p:cNvPr>
          <p:cNvSpPr txBox="1">
            <a:spLocks/>
          </p:cNvSpPr>
          <p:nvPr/>
        </p:nvSpPr>
        <p:spPr bwMode="auto">
          <a:xfrm>
            <a:off x="1091381" y="4985750"/>
            <a:ext cx="6946491" cy="61750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120000"/>
              </a:lnSpc>
              <a:spcBef>
                <a:spcPct val="0"/>
              </a:spcBef>
              <a:spcAft>
                <a:spcPct val="0"/>
              </a:spcAft>
              <a:defRPr sz="2000">
                <a:solidFill>
                  <a:srgbClr val="000000"/>
                </a:solidFill>
                <a:latin typeface="+mn-lt"/>
                <a:ea typeface="+mn-ea"/>
                <a:cs typeface="+mn-cs"/>
              </a:defRPr>
            </a:lvl1pPr>
            <a:lvl2pPr indent="-187325" algn="l" rtl="0" eaLnBrk="0" fontAlgn="base" hangingPunct="0">
              <a:lnSpc>
                <a:spcPct val="120000"/>
              </a:lnSpc>
              <a:spcBef>
                <a:spcPct val="20000"/>
              </a:spcBef>
              <a:spcAft>
                <a:spcPct val="0"/>
              </a:spcAft>
              <a:buFont typeface="Times" pitchFamily="18" charset="0"/>
              <a:buChar char="•"/>
              <a:defRPr sz="2000">
                <a:solidFill>
                  <a:srgbClr val="000000"/>
                </a:solidFill>
                <a:latin typeface="+mn-lt"/>
                <a:ea typeface="+mn-ea"/>
              </a:defRPr>
            </a:lvl2pPr>
            <a:lvl3pPr marL="358775" indent="-185738" algn="l" rtl="0" eaLnBrk="0" fontAlgn="base" hangingPunct="0">
              <a:lnSpc>
                <a:spcPct val="120000"/>
              </a:lnSpc>
              <a:spcBef>
                <a:spcPct val="20000"/>
              </a:spcBef>
              <a:spcAft>
                <a:spcPct val="0"/>
              </a:spcAft>
              <a:buFont typeface="Times" pitchFamily="18" charset="0"/>
              <a:buChar char="•"/>
              <a:defRPr>
                <a:solidFill>
                  <a:srgbClr val="000000"/>
                </a:solidFill>
                <a:latin typeface="+mn-lt"/>
                <a:ea typeface="+mn-ea"/>
              </a:defRPr>
            </a:lvl3pPr>
            <a:lvl4pPr marL="719138" indent="-195263" algn="l" rtl="0" eaLnBrk="0" fontAlgn="base" hangingPunct="0">
              <a:lnSpc>
                <a:spcPct val="120000"/>
              </a:lnSpc>
              <a:spcBef>
                <a:spcPct val="20000"/>
              </a:spcBef>
              <a:spcAft>
                <a:spcPct val="0"/>
              </a:spcAft>
              <a:buFont typeface="Times" pitchFamily="18" charset="0"/>
              <a:buChar char="•"/>
              <a:defRPr>
                <a:solidFill>
                  <a:srgbClr val="000000"/>
                </a:solidFill>
                <a:latin typeface="+mn-lt"/>
                <a:ea typeface="+mn-ea"/>
              </a:defRPr>
            </a:lvl4pPr>
            <a:lvl5pPr marL="1079500" indent="-192088" algn="l" rtl="0" eaLnBrk="0" fontAlgn="base" hangingPunct="0">
              <a:lnSpc>
                <a:spcPct val="120000"/>
              </a:lnSpc>
              <a:spcBef>
                <a:spcPct val="20000"/>
              </a:spcBef>
              <a:spcAft>
                <a:spcPct val="0"/>
              </a:spcAft>
              <a:buFont typeface="Times" pitchFamily="18" charset="0"/>
              <a:buChar char="•"/>
              <a:defRPr>
                <a:solidFill>
                  <a:srgbClr val="000000"/>
                </a:solidFill>
                <a:latin typeface="+mn-lt"/>
                <a:ea typeface="+mn-ea"/>
              </a:defRPr>
            </a:lvl5pPr>
            <a:lvl6pPr marL="23669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6pPr>
            <a:lvl7pPr marL="28241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7pPr>
            <a:lvl8pPr marL="32813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8pPr>
            <a:lvl9pPr marL="37385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9pPr>
          </a:lstStyle>
          <a:p>
            <a:pPr marL="457178" indent="-457178">
              <a:lnSpc>
                <a:spcPts val="4000"/>
              </a:lnSpc>
              <a:spcAft>
                <a:spcPts val="1800"/>
              </a:spcAft>
              <a:buFont typeface="Wingdings" panose="05000000000000000000" pitchFamily="2" charset="2"/>
              <a:buChar char="Ø"/>
            </a:pPr>
            <a:r>
              <a:rPr lang="en-US" sz="3200" b="1" kern="0" dirty="0">
                <a:solidFill>
                  <a:srgbClr val="735173"/>
                </a:solidFill>
              </a:rPr>
              <a:t>40% (95%CI 27-54)</a:t>
            </a:r>
          </a:p>
        </p:txBody>
      </p:sp>
      <p:sp>
        <p:nvSpPr>
          <p:cNvPr id="11" name="Tekstvak 6">
            <a:extLst>
              <a:ext uri="{FF2B5EF4-FFF2-40B4-BE49-F238E27FC236}">
                <a16:creationId xmlns:a16="http://schemas.microsoft.com/office/drawing/2014/main" id="{118FD086-88C3-4187-ACF7-18307F4A13EA}"/>
              </a:ext>
            </a:extLst>
          </p:cNvPr>
          <p:cNvSpPr txBox="1"/>
          <p:nvPr/>
        </p:nvSpPr>
        <p:spPr>
          <a:xfrm>
            <a:off x="192755" y="6158683"/>
            <a:ext cx="2660649" cy="369332"/>
          </a:xfrm>
          <a:prstGeom prst="rect">
            <a:avLst/>
          </a:prstGeom>
          <a:noFill/>
        </p:spPr>
        <p:txBody>
          <a:bodyPr wrap="square" rtlCol="0">
            <a:spAutoFit/>
          </a:bodyPr>
          <a:lstStyle/>
          <a:p>
            <a:pPr defTabSz="914354">
              <a:defRPr/>
            </a:pPr>
            <a:r>
              <a:rPr lang="nl-NL" dirty="0">
                <a:solidFill>
                  <a:schemeClr val="tx1">
                    <a:lumMod val="50000"/>
                    <a:lumOff val="50000"/>
                  </a:schemeClr>
                </a:solidFill>
                <a:latin typeface="Calibri" panose="020F0502020204030204"/>
                <a:ea typeface="ＭＳ Ｐゴシック"/>
              </a:rPr>
              <a:t>Nopp S </a:t>
            </a:r>
            <a:r>
              <a:rPr lang="nl-NL" i="1" dirty="0">
                <a:solidFill>
                  <a:schemeClr val="tx1">
                    <a:lumMod val="50000"/>
                    <a:lumOff val="50000"/>
                  </a:schemeClr>
                </a:solidFill>
                <a:latin typeface="Calibri" panose="020F0502020204030204"/>
                <a:ea typeface="ＭＳ Ｐゴシック"/>
              </a:rPr>
              <a:t>et al</a:t>
            </a:r>
            <a:r>
              <a:rPr lang="nl-NL" dirty="0">
                <a:solidFill>
                  <a:schemeClr val="tx1">
                    <a:lumMod val="50000"/>
                    <a:lumOff val="50000"/>
                  </a:schemeClr>
                </a:solidFill>
                <a:latin typeface="Calibri" panose="020F0502020204030204"/>
                <a:ea typeface="ＭＳ Ｐゴシック"/>
              </a:rPr>
              <a:t>, RPTH 2020</a:t>
            </a:r>
            <a:endParaRPr lang="en-GB" dirty="0">
              <a:solidFill>
                <a:schemeClr val="tx1">
                  <a:lumMod val="50000"/>
                  <a:lumOff val="50000"/>
                </a:schemeClr>
              </a:solidFill>
              <a:latin typeface="Calibri" panose="020F0502020204030204"/>
              <a:ea typeface="ＭＳ Ｐゴシック"/>
            </a:endParaRPr>
          </a:p>
        </p:txBody>
      </p:sp>
    </p:spTree>
    <p:extLst>
      <p:ext uri="{BB962C8B-B14F-4D97-AF65-F5344CB8AC3E}">
        <p14:creationId xmlns:p14="http://schemas.microsoft.com/office/powerpoint/2010/main" val="2481885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919A-28AC-4D65-8D30-F594FC90ADCA}"/>
              </a:ext>
            </a:extLst>
          </p:cNvPr>
          <p:cNvSpPr>
            <a:spLocks noGrp="1"/>
          </p:cNvSpPr>
          <p:nvPr>
            <p:ph type="title"/>
          </p:nvPr>
        </p:nvSpPr>
        <p:spPr>
          <a:xfrm>
            <a:off x="419100" y="1340572"/>
            <a:ext cx="3796284" cy="1850684"/>
          </a:xfrm>
        </p:spPr>
        <p:txBody>
          <a:bodyPr/>
          <a:lstStyle/>
          <a:p>
            <a:r>
              <a:rPr lang="en-US" dirty="0"/>
              <a:t>Pathophysiology of increased VTE risk</a:t>
            </a:r>
          </a:p>
        </p:txBody>
      </p:sp>
      <p:pic>
        <p:nvPicPr>
          <p:cNvPr id="5" name="Afbeelding 8">
            <a:extLst>
              <a:ext uri="{FF2B5EF4-FFF2-40B4-BE49-F238E27FC236}">
                <a16:creationId xmlns:a16="http://schemas.microsoft.com/office/drawing/2014/main" id="{C987FC51-894F-4C89-B29A-9C71B25E2B2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45055" y="1188720"/>
            <a:ext cx="6011727" cy="5412346"/>
          </a:xfrm>
          <a:prstGeom prst="rect">
            <a:avLst/>
          </a:prstGeom>
        </p:spPr>
      </p:pic>
      <p:sp>
        <p:nvSpPr>
          <p:cNvPr id="7" name="Tekstvak 1">
            <a:extLst>
              <a:ext uri="{FF2B5EF4-FFF2-40B4-BE49-F238E27FC236}">
                <a16:creationId xmlns:a16="http://schemas.microsoft.com/office/drawing/2014/main" id="{F38599CD-9872-4549-BAE2-C2D82655AA2B}"/>
              </a:ext>
            </a:extLst>
          </p:cNvPr>
          <p:cNvSpPr txBox="1"/>
          <p:nvPr/>
        </p:nvSpPr>
        <p:spPr>
          <a:xfrm>
            <a:off x="348841" y="6164081"/>
            <a:ext cx="3299724" cy="338554"/>
          </a:xfrm>
          <a:prstGeom prst="rect">
            <a:avLst/>
          </a:prstGeom>
          <a:noFill/>
        </p:spPr>
        <p:txBody>
          <a:bodyPr wrap="square" rtlCol="0">
            <a:spAutoFit/>
          </a:bodyPr>
          <a:lstStyle/>
          <a:p>
            <a:r>
              <a:rPr lang="nl-NL" sz="1600" dirty="0">
                <a:solidFill>
                  <a:schemeClr val="tx1">
                    <a:lumMod val="50000"/>
                    <a:lumOff val="50000"/>
                  </a:schemeClr>
                </a:solidFill>
                <a:latin typeface="+mn-lt"/>
              </a:rPr>
              <a:t>Price LC </a:t>
            </a:r>
            <a:r>
              <a:rPr lang="nl-NL" sz="1600" i="1" dirty="0">
                <a:solidFill>
                  <a:schemeClr val="tx1">
                    <a:lumMod val="50000"/>
                    <a:lumOff val="50000"/>
                  </a:schemeClr>
                </a:solidFill>
                <a:latin typeface="+mn-lt"/>
              </a:rPr>
              <a:t>et al</a:t>
            </a:r>
            <a:r>
              <a:rPr lang="nl-NL" sz="1600" dirty="0">
                <a:solidFill>
                  <a:schemeClr val="tx1">
                    <a:lumMod val="50000"/>
                    <a:lumOff val="50000"/>
                  </a:schemeClr>
                </a:solidFill>
                <a:latin typeface="+mn-lt"/>
              </a:rPr>
              <a:t>, </a:t>
            </a:r>
            <a:r>
              <a:rPr lang="nl-NL" sz="1600" dirty="0" err="1">
                <a:solidFill>
                  <a:schemeClr val="tx1">
                    <a:lumMod val="50000"/>
                    <a:lumOff val="50000"/>
                  </a:schemeClr>
                </a:solidFill>
                <a:latin typeface="+mn-lt"/>
              </a:rPr>
              <a:t>Eur</a:t>
            </a:r>
            <a:r>
              <a:rPr lang="nl-NL" sz="1600" dirty="0">
                <a:solidFill>
                  <a:schemeClr val="tx1">
                    <a:lumMod val="50000"/>
                    <a:lumOff val="50000"/>
                  </a:schemeClr>
                </a:solidFill>
                <a:latin typeface="+mn-lt"/>
              </a:rPr>
              <a:t> </a:t>
            </a:r>
            <a:r>
              <a:rPr lang="nl-NL" sz="1600" dirty="0" err="1">
                <a:solidFill>
                  <a:schemeClr val="tx1">
                    <a:lumMod val="50000"/>
                    <a:lumOff val="50000"/>
                  </a:schemeClr>
                </a:solidFill>
                <a:latin typeface="+mn-lt"/>
              </a:rPr>
              <a:t>Respir</a:t>
            </a:r>
            <a:r>
              <a:rPr lang="nl-NL" sz="1600" dirty="0">
                <a:solidFill>
                  <a:schemeClr val="tx1">
                    <a:lumMod val="50000"/>
                    <a:lumOff val="50000"/>
                  </a:schemeClr>
                </a:solidFill>
                <a:latin typeface="+mn-lt"/>
              </a:rPr>
              <a:t> J 2020</a:t>
            </a:r>
            <a:endParaRPr lang="en-GB" sz="1600" dirty="0">
              <a:solidFill>
                <a:schemeClr val="tx1">
                  <a:lumMod val="50000"/>
                  <a:lumOff val="50000"/>
                </a:schemeClr>
              </a:solidFill>
              <a:latin typeface="+mn-lt"/>
            </a:endParaRPr>
          </a:p>
        </p:txBody>
      </p:sp>
    </p:spTree>
    <p:extLst>
      <p:ext uri="{BB962C8B-B14F-4D97-AF65-F5344CB8AC3E}">
        <p14:creationId xmlns:p14="http://schemas.microsoft.com/office/powerpoint/2010/main" val="3896436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6D05-6848-4442-B49F-59DE587C8633}"/>
              </a:ext>
            </a:extLst>
          </p:cNvPr>
          <p:cNvSpPr>
            <a:spLocks noGrp="1"/>
          </p:cNvSpPr>
          <p:nvPr>
            <p:ph type="title"/>
          </p:nvPr>
        </p:nvSpPr>
        <p:spPr/>
        <p:txBody>
          <a:bodyPr/>
          <a:lstStyle/>
          <a:p>
            <a:r>
              <a:rPr lang="en-GB" dirty="0"/>
              <a:t>Beneficial non-anticoagulant mechanisms?</a:t>
            </a:r>
            <a:endParaRPr lang="en-US" dirty="0"/>
          </a:p>
        </p:txBody>
      </p:sp>
      <p:grpSp>
        <p:nvGrpSpPr>
          <p:cNvPr id="4" name="Group 3">
            <a:extLst>
              <a:ext uri="{FF2B5EF4-FFF2-40B4-BE49-F238E27FC236}">
                <a16:creationId xmlns:a16="http://schemas.microsoft.com/office/drawing/2014/main" id="{E3E0CB9B-2EBE-3140-AB48-DECB17E1ABD6}"/>
              </a:ext>
            </a:extLst>
          </p:cNvPr>
          <p:cNvGrpSpPr/>
          <p:nvPr/>
        </p:nvGrpSpPr>
        <p:grpSpPr>
          <a:xfrm>
            <a:off x="1504817" y="2197979"/>
            <a:ext cx="9230245" cy="3901069"/>
            <a:chOff x="1504817" y="2627747"/>
            <a:chExt cx="9230245" cy="3901069"/>
          </a:xfrm>
        </p:grpSpPr>
        <p:pic>
          <p:nvPicPr>
            <p:cNvPr id="17" name="Picture 2" descr="Entrance, coming, room, house door, enter icon">
              <a:extLst>
                <a:ext uri="{FF2B5EF4-FFF2-40B4-BE49-F238E27FC236}">
                  <a16:creationId xmlns:a16="http://schemas.microsoft.com/office/drawing/2014/main" id="{29BBB160-0AC1-432C-802D-4654B009D00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02203" y="3071539"/>
              <a:ext cx="1758439" cy="17584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Business loss, descending, graph, loss, reduction icon">
              <a:extLst>
                <a:ext uri="{FF2B5EF4-FFF2-40B4-BE49-F238E27FC236}">
                  <a16:creationId xmlns:a16="http://schemas.microsoft.com/office/drawing/2014/main" id="{1D51EA81-6794-48B3-B808-59BEEDC60BF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70207" y="2761747"/>
              <a:ext cx="1964483" cy="1964483"/>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5">
              <a:extLst>
                <a:ext uri="{FF2B5EF4-FFF2-40B4-BE49-F238E27FC236}">
                  <a16:creationId xmlns:a16="http://schemas.microsoft.com/office/drawing/2014/main" id="{7B407AA3-C479-4747-8098-28CD3E5A4D6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641675" y="2627747"/>
              <a:ext cx="1865670" cy="2360711"/>
            </a:xfrm>
            <a:prstGeom prst="rect">
              <a:avLst/>
            </a:prstGeom>
            <a:solidFill>
              <a:srgbClr val="CAD7AF"/>
            </a:solidFill>
          </p:spPr>
        </p:pic>
        <p:sp>
          <p:nvSpPr>
            <p:cNvPr id="9" name="Tekstvak 7">
              <a:extLst>
                <a:ext uri="{FF2B5EF4-FFF2-40B4-BE49-F238E27FC236}">
                  <a16:creationId xmlns:a16="http://schemas.microsoft.com/office/drawing/2014/main" id="{3568C3D6-C051-4C3E-B77E-43DFD91EF091}"/>
                </a:ext>
              </a:extLst>
            </p:cNvPr>
            <p:cNvSpPr txBox="1"/>
            <p:nvPr/>
          </p:nvSpPr>
          <p:spPr>
            <a:xfrm>
              <a:off x="2266777" y="2627747"/>
              <a:ext cx="1758439" cy="2646878"/>
            </a:xfrm>
            <a:prstGeom prst="rect">
              <a:avLst/>
            </a:prstGeom>
            <a:noFill/>
          </p:spPr>
          <p:txBody>
            <a:bodyPr wrap="square" rtlCol="0">
              <a:spAutoFit/>
            </a:bodyPr>
            <a:lstStyle/>
            <a:p>
              <a:r>
                <a:rPr lang="nl-NL" sz="16600" dirty="0">
                  <a:solidFill>
                    <a:srgbClr val="E43E31"/>
                  </a:solidFill>
                </a:rPr>
                <a:t>X</a:t>
              </a:r>
              <a:endParaRPr lang="en-GB" sz="16600" dirty="0">
                <a:solidFill>
                  <a:srgbClr val="E43E31"/>
                </a:solidFill>
              </a:endParaRPr>
            </a:p>
          </p:txBody>
        </p:sp>
        <p:sp>
          <p:nvSpPr>
            <p:cNvPr id="11" name="Content Placeholder 2">
              <a:extLst>
                <a:ext uri="{FF2B5EF4-FFF2-40B4-BE49-F238E27FC236}">
                  <a16:creationId xmlns:a16="http://schemas.microsoft.com/office/drawing/2014/main" id="{7F1D12F8-93E0-4C7D-971A-EA4D919690A6}"/>
                </a:ext>
              </a:extLst>
            </p:cNvPr>
            <p:cNvSpPr txBox="1">
              <a:spLocks/>
            </p:cNvSpPr>
            <p:nvPr/>
          </p:nvSpPr>
          <p:spPr bwMode="auto">
            <a:xfrm>
              <a:off x="1504817" y="5320057"/>
              <a:ext cx="2643304" cy="120875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120000"/>
                </a:lnSpc>
                <a:spcBef>
                  <a:spcPct val="0"/>
                </a:spcBef>
                <a:spcAft>
                  <a:spcPct val="0"/>
                </a:spcAft>
                <a:defRPr sz="2000">
                  <a:solidFill>
                    <a:srgbClr val="000000"/>
                  </a:solidFill>
                  <a:latin typeface="+mn-lt"/>
                  <a:ea typeface="+mn-ea"/>
                  <a:cs typeface="+mn-cs"/>
                </a:defRPr>
              </a:lvl1pPr>
              <a:lvl2pPr indent="-187325" algn="l" rtl="0" eaLnBrk="0" fontAlgn="base" hangingPunct="0">
                <a:lnSpc>
                  <a:spcPct val="120000"/>
                </a:lnSpc>
                <a:spcBef>
                  <a:spcPct val="20000"/>
                </a:spcBef>
                <a:spcAft>
                  <a:spcPct val="0"/>
                </a:spcAft>
                <a:buFont typeface="Times" pitchFamily="18" charset="0"/>
                <a:buChar char="•"/>
                <a:defRPr sz="2000">
                  <a:solidFill>
                    <a:srgbClr val="000000"/>
                  </a:solidFill>
                  <a:latin typeface="+mn-lt"/>
                  <a:ea typeface="+mn-ea"/>
                </a:defRPr>
              </a:lvl2pPr>
              <a:lvl3pPr marL="358775" indent="-185738" algn="l" rtl="0" eaLnBrk="0" fontAlgn="base" hangingPunct="0">
                <a:lnSpc>
                  <a:spcPct val="120000"/>
                </a:lnSpc>
                <a:spcBef>
                  <a:spcPct val="20000"/>
                </a:spcBef>
                <a:spcAft>
                  <a:spcPct val="0"/>
                </a:spcAft>
                <a:buFont typeface="Times" pitchFamily="18" charset="0"/>
                <a:buChar char="•"/>
                <a:defRPr>
                  <a:solidFill>
                    <a:srgbClr val="000000"/>
                  </a:solidFill>
                  <a:latin typeface="+mn-lt"/>
                  <a:ea typeface="+mn-ea"/>
                </a:defRPr>
              </a:lvl3pPr>
              <a:lvl4pPr marL="719138" indent="-195263" algn="l" rtl="0" eaLnBrk="0" fontAlgn="base" hangingPunct="0">
                <a:lnSpc>
                  <a:spcPct val="120000"/>
                </a:lnSpc>
                <a:spcBef>
                  <a:spcPct val="20000"/>
                </a:spcBef>
                <a:spcAft>
                  <a:spcPct val="0"/>
                </a:spcAft>
                <a:buFont typeface="Times" pitchFamily="18" charset="0"/>
                <a:buChar char="•"/>
                <a:defRPr>
                  <a:solidFill>
                    <a:srgbClr val="000000"/>
                  </a:solidFill>
                  <a:latin typeface="+mn-lt"/>
                  <a:ea typeface="+mn-ea"/>
                </a:defRPr>
              </a:lvl4pPr>
              <a:lvl5pPr marL="1079500" indent="-192088" algn="l" rtl="0" eaLnBrk="0" fontAlgn="base" hangingPunct="0">
                <a:lnSpc>
                  <a:spcPct val="120000"/>
                </a:lnSpc>
                <a:spcBef>
                  <a:spcPct val="20000"/>
                </a:spcBef>
                <a:spcAft>
                  <a:spcPct val="0"/>
                </a:spcAft>
                <a:buFont typeface="Times" pitchFamily="18" charset="0"/>
                <a:buChar char="•"/>
                <a:defRPr>
                  <a:solidFill>
                    <a:srgbClr val="000000"/>
                  </a:solidFill>
                  <a:latin typeface="+mn-lt"/>
                  <a:ea typeface="+mn-ea"/>
                </a:defRPr>
              </a:lvl5pPr>
              <a:lvl6pPr marL="23669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6pPr>
              <a:lvl7pPr marL="28241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7pPr>
              <a:lvl8pPr marL="32813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8pPr>
              <a:lvl9pPr marL="37385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9pPr>
            </a:lstStyle>
            <a:p>
              <a:pPr algn="ctr">
                <a:lnSpc>
                  <a:spcPct val="100000"/>
                </a:lnSpc>
                <a:spcAft>
                  <a:spcPts val="1800"/>
                </a:spcAft>
              </a:pPr>
              <a:r>
                <a:rPr lang="en-GB" sz="2400" b="1" kern="0" dirty="0">
                  <a:solidFill>
                    <a:srgbClr val="E43E31"/>
                  </a:solidFill>
                </a:rPr>
                <a:t>Reduces viral entry to host cells </a:t>
              </a:r>
              <a:endParaRPr lang="en-US" sz="2400" b="1" kern="0" dirty="0">
                <a:solidFill>
                  <a:srgbClr val="E43E31"/>
                </a:solidFill>
              </a:endParaRPr>
            </a:p>
          </p:txBody>
        </p:sp>
        <p:sp>
          <p:nvSpPr>
            <p:cNvPr id="13" name="Content Placeholder 2">
              <a:extLst>
                <a:ext uri="{FF2B5EF4-FFF2-40B4-BE49-F238E27FC236}">
                  <a16:creationId xmlns:a16="http://schemas.microsoft.com/office/drawing/2014/main" id="{533ADF63-6BB1-4D5D-9F7A-6AFCAAB8C173}"/>
                </a:ext>
              </a:extLst>
            </p:cNvPr>
            <p:cNvSpPr txBox="1">
              <a:spLocks/>
            </p:cNvSpPr>
            <p:nvPr/>
          </p:nvSpPr>
          <p:spPr bwMode="auto">
            <a:xfrm>
              <a:off x="4583847" y="5320055"/>
              <a:ext cx="2643305" cy="61750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120000"/>
                </a:lnSpc>
                <a:spcBef>
                  <a:spcPct val="0"/>
                </a:spcBef>
                <a:spcAft>
                  <a:spcPct val="0"/>
                </a:spcAft>
                <a:defRPr sz="2000">
                  <a:solidFill>
                    <a:srgbClr val="000000"/>
                  </a:solidFill>
                  <a:latin typeface="+mn-lt"/>
                  <a:ea typeface="+mn-ea"/>
                  <a:cs typeface="+mn-cs"/>
                </a:defRPr>
              </a:lvl1pPr>
              <a:lvl2pPr indent="-187325" algn="l" rtl="0" eaLnBrk="0" fontAlgn="base" hangingPunct="0">
                <a:lnSpc>
                  <a:spcPct val="120000"/>
                </a:lnSpc>
                <a:spcBef>
                  <a:spcPct val="20000"/>
                </a:spcBef>
                <a:spcAft>
                  <a:spcPct val="0"/>
                </a:spcAft>
                <a:buFont typeface="Times" pitchFamily="18" charset="0"/>
                <a:buChar char="•"/>
                <a:defRPr sz="2000">
                  <a:solidFill>
                    <a:srgbClr val="000000"/>
                  </a:solidFill>
                  <a:latin typeface="+mn-lt"/>
                  <a:ea typeface="+mn-ea"/>
                </a:defRPr>
              </a:lvl2pPr>
              <a:lvl3pPr marL="358775" indent="-185738" algn="l" rtl="0" eaLnBrk="0" fontAlgn="base" hangingPunct="0">
                <a:lnSpc>
                  <a:spcPct val="120000"/>
                </a:lnSpc>
                <a:spcBef>
                  <a:spcPct val="20000"/>
                </a:spcBef>
                <a:spcAft>
                  <a:spcPct val="0"/>
                </a:spcAft>
                <a:buFont typeface="Times" pitchFamily="18" charset="0"/>
                <a:buChar char="•"/>
                <a:defRPr>
                  <a:solidFill>
                    <a:srgbClr val="000000"/>
                  </a:solidFill>
                  <a:latin typeface="+mn-lt"/>
                  <a:ea typeface="+mn-ea"/>
                </a:defRPr>
              </a:lvl3pPr>
              <a:lvl4pPr marL="719138" indent="-195263" algn="l" rtl="0" eaLnBrk="0" fontAlgn="base" hangingPunct="0">
                <a:lnSpc>
                  <a:spcPct val="120000"/>
                </a:lnSpc>
                <a:spcBef>
                  <a:spcPct val="20000"/>
                </a:spcBef>
                <a:spcAft>
                  <a:spcPct val="0"/>
                </a:spcAft>
                <a:buFont typeface="Times" pitchFamily="18" charset="0"/>
                <a:buChar char="•"/>
                <a:defRPr>
                  <a:solidFill>
                    <a:srgbClr val="000000"/>
                  </a:solidFill>
                  <a:latin typeface="+mn-lt"/>
                  <a:ea typeface="+mn-ea"/>
                </a:defRPr>
              </a:lvl4pPr>
              <a:lvl5pPr marL="1079500" indent="-192088" algn="l" rtl="0" eaLnBrk="0" fontAlgn="base" hangingPunct="0">
                <a:lnSpc>
                  <a:spcPct val="120000"/>
                </a:lnSpc>
                <a:spcBef>
                  <a:spcPct val="20000"/>
                </a:spcBef>
                <a:spcAft>
                  <a:spcPct val="0"/>
                </a:spcAft>
                <a:buFont typeface="Times" pitchFamily="18" charset="0"/>
                <a:buChar char="•"/>
                <a:defRPr>
                  <a:solidFill>
                    <a:srgbClr val="000000"/>
                  </a:solidFill>
                  <a:latin typeface="+mn-lt"/>
                  <a:ea typeface="+mn-ea"/>
                </a:defRPr>
              </a:lvl5pPr>
              <a:lvl6pPr marL="23669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6pPr>
              <a:lvl7pPr marL="28241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7pPr>
              <a:lvl8pPr marL="32813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8pPr>
              <a:lvl9pPr marL="37385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9pPr>
            </a:lstStyle>
            <a:p>
              <a:pPr algn="ctr">
                <a:lnSpc>
                  <a:spcPct val="100000"/>
                </a:lnSpc>
                <a:spcAft>
                  <a:spcPts val="1800"/>
                </a:spcAft>
              </a:pPr>
              <a:r>
                <a:rPr lang="en-GB" sz="2400" b="1" kern="0" dirty="0">
                  <a:solidFill>
                    <a:srgbClr val="E43E31"/>
                  </a:solidFill>
                </a:rPr>
                <a:t>Reduces NET formation </a:t>
              </a:r>
              <a:endParaRPr lang="en-US" sz="2400" b="1" kern="0" dirty="0">
                <a:solidFill>
                  <a:srgbClr val="E43E31"/>
                </a:solidFill>
              </a:endParaRPr>
            </a:p>
          </p:txBody>
        </p:sp>
        <p:sp>
          <p:nvSpPr>
            <p:cNvPr id="15" name="Content Placeholder 2">
              <a:extLst>
                <a:ext uri="{FF2B5EF4-FFF2-40B4-BE49-F238E27FC236}">
                  <a16:creationId xmlns:a16="http://schemas.microsoft.com/office/drawing/2014/main" id="{2575F0C5-2E97-4D23-A23E-3632B26FF904}"/>
                </a:ext>
              </a:extLst>
            </p:cNvPr>
            <p:cNvSpPr txBox="1">
              <a:spLocks/>
            </p:cNvSpPr>
            <p:nvPr/>
          </p:nvSpPr>
          <p:spPr bwMode="auto">
            <a:xfrm>
              <a:off x="8413958" y="5320055"/>
              <a:ext cx="2321104" cy="61750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120000"/>
                </a:lnSpc>
                <a:spcBef>
                  <a:spcPct val="0"/>
                </a:spcBef>
                <a:spcAft>
                  <a:spcPct val="0"/>
                </a:spcAft>
                <a:defRPr sz="2000">
                  <a:solidFill>
                    <a:srgbClr val="000000"/>
                  </a:solidFill>
                  <a:latin typeface="+mn-lt"/>
                  <a:ea typeface="+mn-ea"/>
                  <a:cs typeface="+mn-cs"/>
                </a:defRPr>
              </a:lvl1pPr>
              <a:lvl2pPr indent="-187325" algn="l" rtl="0" eaLnBrk="0" fontAlgn="base" hangingPunct="0">
                <a:lnSpc>
                  <a:spcPct val="120000"/>
                </a:lnSpc>
                <a:spcBef>
                  <a:spcPct val="20000"/>
                </a:spcBef>
                <a:spcAft>
                  <a:spcPct val="0"/>
                </a:spcAft>
                <a:buFont typeface="Times" pitchFamily="18" charset="0"/>
                <a:buChar char="•"/>
                <a:defRPr sz="2000">
                  <a:solidFill>
                    <a:srgbClr val="000000"/>
                  </a:solidFill>
                  <a:latin typeface="+mn-lt"/>
                  <a:ea typeface="+mn-ea"/>
                </a:defRPr>
              </a:lvl2pPr>
              <a:lvl3pPr marL="358775" indent="-185738" algn="l" rtl="0" eaLnBrk="0" fontAlgn="base" hangingPunct="0">
                <a:lnSpc>
                  <a:spcPct val="120000"/>
                </a:lnSpc>
                <a:spcBef>
                  <a:spcPct val="20000"/>
                </a:spcBef>
                <a:spcAft>
                  <a:spcPct val="0"/>
                </a:spcAft>
                <a:buFont typeface="Times" pitchFamily="18" charset="0"/>
                <a:buChar char="•"/>
                <a:defRPr>
                  <a:solidFill>
                    <a:srgbClr val="000000"/>
                  </a:solidFill>
                  <a:latin typeface="+mn-lt"/>
                  <a:ea typeface="+mn-ea"/>
                </a:defRPr>
              </a:lvl3pPr>
              <a:lvl4pPr marL="719138" indent="-195263" algn="l" rtl="0" eaLnBrk="0" fontAlgn="base" hangingPunct="0">
                <a:lnSpc>
                  <a:spcPct val="120000"/>
                </a:lnSpc>
                <a:spcBef>
                  <a:spcPct val="20000"/>
                </a:spcBef>
                <a:spcAft>
                  <a:spcPct val="0"/>
                </a:spcAft>
                <a:buFont typeface="Times" pitchFamily="18" charset="0"/>
                <a:buChar char="•"/>
                <a:defRPr>
                  <a:solidFill>
                    <a:srgbClr val="000000"/>
                  </a:solidFill>
                  <a:latin typeface="+mn-lt"/>
                  <a:ea typeface="+mn-ea"/>
                </a:defRPr>
              </a:lvl4pPr>
              <a:lvl5pPr marL="1079500" indent="-192088" algn="l" rtl="0" eaLnBrk="0" fontAlgn="base" hangingPunct="0">
                <a:lnSpc>
                  <a:spcPct val="120000"/>
                </a:lnSpc>
                <a:spcBef>
                  <a:spcPct val="20000"/>
                </a:spcBef>
                <a:spcAft>
                  <a:spcPct val="0"/>
                </a:spcAft>
                <a:buFont typeface="Times" pitchFamily="18" charset="0"/>
                <a:buChar char="•"/>
                <a:defRPr>
                  <a:solidFill>
                    <a:srgbClr val="000000"/>
                  </a:solidFill>
                  <a:latin typeface="+mn-lt"/>
                  <a:ea typeface="+mn-ea"/>
                </a:defRPr>
              </a:lvl5pPr>
              <a:lvl6pPr marL="23669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6pPr>
              <a:lvl7pPr marL="28241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7pPr>
              <a:lvl8pPr marL="32813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8pPr>
              <a:lvl9pPr marL="37385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9pPr>
            </a:lstStyle>
            <a:p>
              <a:pPr algn="ctr">
                <a:lnSpc>
                  <a:spcPct val="100000"/>
                </a:lnSpc>
                <a:spcAft>
                  <a:spcPts val="1800"/>
                </a:spcAft>
              </a:pPr>
              <a:r>
                <a:rPr lang="en-GB" sz="2400" b="1" kern="0" dirty="0">
                  <a:solidFill>
                    <a:srgbClr val="E43E31"/>
                  </a:solidFill>
                </a:rPr>
                <a:t>Inhibits </a:t>
              </a:r>
              <a:r>
                <a:rPr lang="en-GB" sz="2400" b="1" kern="0" dirty="0" err="1">
                  <a:solidFill>
                    <a:srgbClr val="E43E31"/>
                  </a:solidFill>
                </a:rPr>
                <a:t>heparanase</a:t>
              </a:r>
              <a:endParaRPr lang="en-US" sz="2400" b="1" kern="0" dirty="0">
                <a:solidFill>
                  <a:srgbClr val="E43E31"/>
                </a:solidFill>
              </a:endParaRPr>
            </a:p>
          </p:txBody>
        </p:sp>
      </p:grpSp>
    </p:spTree>
    <p:extLst>
      <p:ext uri="{BB962C8B-B14F-4D97-AF65-F5344CB8AC3E}">
        <p14:creationId xmlns:p14="http://schemas.microsoft.com/office/powerpoint/2010/main" val="87836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68B74-C6E3-4541-90E3-80A725F278DA}"/>
              </a:ext>
            </a:extLst>
          </p:cNvPr>
          <p:cNvSpPr>
            <a:spLocks noGrp="1"/>
          </p:cNvSpPr>
          <p:nvPr>
            <p:ph type="title"/>
          </p:nvPr>
        </p:nvSpPr>
        <p:spPr/>
        <p:txBody>
          <a:bodyPr/>
          <a:lstStyle/>
          <a:p>
            <a:r>
              <a:rPr lang="en-US" dirty="0"/>
              <a:t>Intensive anticoagulant therapy beneficial?</a:t>
            </a:r>
          </a:p>
        </p:txBody>
      </p:sp>
      <p:pic>
        <p:nvPicPr>
          <p:cNvPr id="7" name="Afbeelding 1">
            <a:extLst>
              <a:ext uri="{FF2B5EF4-FFF2-40B4-BE49-F238E27FC236}">
                <a16:creationId xmlns:a16="http://schemas.microsoft.com/office/drawing/2014/main" id="{CD02C5EB-015B-49AD-864C-0AF892B18B8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57745" y="2303635"/>
            <a:ext cx="1705833" cy="1730571"/>
          </a:xfrm>
          <a:prstGeom prst="rect">
            <a:avLst/>
          </a:prstGeom>
        </p:spPr>
      </p:pic>
      <p:pic>
        <p:nvPicPr>
          <p:cNvPr id="9" name="Afbeelding 7">
            <a:extLst>
              <a:ext uri="{FF2B5EF4-FFF2-40B4-BE49-F238E27FC236}">
                <a16:creationId xmlns:a16="http://schemas.microsoft.com/office/drawing/2014/main" id="{AF5D9D92-15AF-40A8-8BF0-35695A9078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78903" y="2343518"/>
            <a:ext cx="1705833" cy="1595438"/>
          </a:xfrm>
          <a:prstGeom prst="rect">
            <a:avLst/>
          </a:prstGeom>
        </p:spPr>
      </p:pic>
      <p:sp>
        <p:nvSpPr>
          <p:cNvPr id="11" name="Content Placeholder 2">
            <a:extLst>
              <a:ext uri="{FF2B5EF4-FFF2-40B4-BE49-F238E27FC236}">
                <a16:creationId xmlns:a16="http://schemas.microsoft.com/office/drawing/2014/main" id="{3359F864-3B34-42E4-93C5-5D2D3D82431A}"/>
              </a:ext>
            </a:extLst>
          </p:cNvPr>
          <p:cNvSpPr txBox="1">
            <a:spLocks/>
          </p:cNvSpPr>
          <p:nvPr/>
        </p:nvSpPr>
        <p:spPr bwMode="auto">
          <a:xfrm>
            <a:off x="1138446" y="4143726"/>
            <a:ext cx="4832586" cy="61750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120000"/>
              </a:lnSpc>
              <a:spcBef>
                <a:spcPct val="0"/>
              </a:spcBef>
              <a:spcAft>
                <a:spcPct val="0"/>
              </a:spcAft>
              <a:defRPr sz="2000">
                <a:solidFill>
                  <a:srgbClr val="000000"/>
                </a:solidFill>
                <a:latin typeface="+mn-lt"/>
                <a:ea typeface="+mn-ea"/>
                <a:cs typeface="+mn-cs"/>
              </a:defRPr>
            </a:lvl1pPr>
            <a:lvl2pPr indent="-187325" algn="l" rtl="0" eaLnBrk="0" fontAlgn="base" hangingPunct="0">
              <a:lnSpc>
                <a:spcPct val="120000"/>
              </a:lnSpc>
              <a:spcBef>
                <a:spcPct val="20000"/>
              </a:spcBef>
              <a:spcAft>
                <a:spcPct val="0"/>
              </a:spcAft>
              <a:buFont typeface="Times" pitchFamily="18" charset="0"/>
              <a:buChar char="•"/>
              <a:defRPr sz="2000">
                <a:solidFill>
                  <a:srgbClr val="000000"/>
                </a:solidFill>
                <a:latin typeface="+mn-lt"/>
                <a:ea typeface="+mn-ea"/>
              </a:defRPr>
            </a:lvl2pPr>
            <a:lvl3pPr marL="358775" indent="-185738" algn="l" rtl="0" eaLnBrk="0" fontAlgn="base" hangingPunct="0">
              <a:lnSpc>
                <a:spcPct val="120000"/>
              </a:lnSpc>
              <a:spcBef>
                <a:spcPct val="20000"/>
              </a:spcBef>
              <a:spcAft>
                <a:spcPct val="0"/>
              </a:spcAft>
              <a:buFont typeface="Times" pitchFamily="18" charset="0"/>
              <a:buChar char="•"/>
              <a:defRPr>
                <a:solidFill>
                  <a:srgbClr val="000000"/>
                </a:solidFill>
                <a:latin typeface="+mn-lt"/>
                <a:ea typeface="+mn-ea"/>
              </a:defRPr>
            </a:lvl3pPr>
            <a:lvl4pPr marL="719138" indent="-195263" algn="l" rtl="0" eaLnBrk="0" fontAlgn="base" hangingPunct="0">
              <a:lnSpc>
                <a:spcPct val="120000"/>
              </a:lnSpc>
              <a:spcBef>
                <a:spcPct val="20000"/>
              </a:spcBef>
              <a:spcAft>
                <a:spcPct val="0"/>
              </a:spcAft>
              <a:buFont typeface="Times" pitchFamily="18" charset="0"/>
              <a:buChar char="•"/>
              <a:defRPr>
                <a:solidFill>
                  <a:srgbClr val="000000"/>
                </a:solidFill>
                <a:latin typeface="+mn-lt"/>
                <a:ea typeface="+mn-ea"/>
              </a:defRPr>
            </a:lvl4pPr>
            <a:lvl5pPr marL="1079500" indent="-192088" algn="l" rtl="0" eaLnBrk="0" fontAlgn="base" hangingPunct="0">
              <a:lnSpc>
                <a:spcPct val="120000"/>
              </a:lnSpc>
              <a:spcBef>
                <a:spcPct val="20000"/>
              </a:spcBef>
              <a:spcAft>
                <a:spcPct val="0"/>
              </a:spcAft>
              <a:buFont typeface="Times" pitchFamily="18" charset="0"/>
              <a:buChar char="•"/>
              <a:defRPr>
                <a:solidFill>
                  <a:srgbClr val="000000"/>
                </a:solidFill>
                <a:latin typeface="+mn-lt"/>
                <a:ea typeface="+mn-ea"/>
              </a:defRPr>
            </a:lvl5pPr>
            <a:lvl6pPr marL="23669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6pPr>
            <a:lvl7pPr marL="28241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7pPr>
            <a:lvl8pPr marL="32813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8pPr>
            <a:lvl9pPr marL="37385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9pPr>
          </a:lstStyle>
          <a:p>
            <a:pPr marL="457200" indent="-457200">
              <a:lnSpc>
                <a:spcPct val="100000"/>
              </a:lnSpc>
              <a:spcAft>
                <a:spcPts val="600"/>
              </a:spcAft>
              <a:buFont typeface="Arial" panose="020B0604020202020204" pitchFamily="34" charset="0"/>
              <a:buChar char="•"/>
            </a:pPr>
            <a:r>
              <a:rPr lang="en-GB" sz="2800" kern="0" dirty="0">
                <a:solidFill>
                  <a:schemeClr val="tx1">
                    <a:lumMod val="50000"/>
                    <a:lumOff val="50000"/>
                  </a:schemeClr>
                </a:solidFill>
              </a:rPr>
              <a:t>High incidence of VTE</a:t>
            </a:r>
          </a:p>
          <a:p>
            <a:pPr marL="457200" indent="-457200">
              <a:lnSpc>
                <a:spcPct val="100000"/>
              </a:lnSpc>
              <a:spcAft>
                <a:spcPts val="600"/>
              </a:spcAft>
              <a:buFont typeface="Arial" panose="020B0604020202020204" pitchFamily="34" charset="0"/>
              <a:buChar char="•"/>
            </a:pPr>
            <a:r>
              <a:rPr lang="en-US" sz="2800" kern="0" dirty="0">
                <a:solidFill>
                  <a:schemeClr val="tx1">
                    <a:lumMod val="50000"/>
                    <a:lumOff val="50000"/>
                  </a:schemeClr>
                </a:solidFill>
              </a:rPr>
              <a:t>Beneficial non-anticoagulant mechanisms (?)</a:t>
            </a:r>
          </a:p>
        </p:txBody>
      </p:sp>
      <p:sp>
        <p:nvSpPr>
          <p:cNvPr id="13" name="Content Placeholder 2">
            <a:extLst>
              <a:ext uri="{FF2B5EF4-FFF2-40B4-BE49-F238E27FC236}">
                <a16:creationId xmlns:a16="http://schemas.microsoft.com/office/drawing/2014/main" id="{C52AD932-D403-4CCD-B059-232D83B5896B}"/>
              </a:ext>
            </a:extLst>
          </p:cNvPr>
          <p:cNvSpPr txBox="1">
            <a:spLocks/>
          </p:cNvSpPr>
          <p:nvPr/>
        </p:nvSpPr>
        <p:spPr bwMode="auto">
          <a:xfrm>
            <a:off x="6540911" y="4143726"/>
            <a:ext cx="5280743" cy="61750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120000"/>
              </a:lnSpc>
              <a:spcBef>
                <a:spcPct val="0"/>
              </a:spcBef>
              <a:spcAft>
                <a:spcPct val="0"/>
              </a:spcAft>
              <a:defRPr sz="2000">
                <a:solidFill>
                  <a:srgbClr val="000000"/>
                </a:solidFill>
                <a:latin typeface="+mn-lt"/>
                <a:ea typeface="+mn-ea"/>
                <a:cs typeface="+mn-cs"/>
              </a:defRPr>
            </a:lvl1pPr>
            <a:lvl2pPr indent="-187325" algn="l" rtl="0" eaLnBrk="0" fontAlgn="base" hangingPunct="0">
              <a:lnSpc>
                <a:spcPct val="120000"/>
              </a:lnSpc>
              <a:spcBef>
                <a:spcPct val="20000"/>
              </a:spcBef>
              <a:spcAft>
                <a:spcPct val="0"/>
              </a:spcAft>
              <a:buFont typeface="Times" pitchFamily="18" charset="0"/>
              <a:buChar char="•"/>
              <a:defRPr sz="2000">
                <a:solidFill>
                  <a:srgbClr val="000000"/>
                </a:solidFill>
                <a:latin typeface="+mn-lt"/>
                <a:ea typeface="+mn-ea"/>
              </a:defRPr>
            </a:lvl2pPr>
            <a:lvl3pPr marL="358775" indent="-185738" algn="l" rtl="0" eaLnBrk="0" fontAlgn="base" hangingPunct="0">
              <a:lnSpc>
                <a:spcPct val="120000"/>
              </a:lnSpc>
              <a:spcBef>
                <a:spcPct val="20000"/>
              </a:spcBef>
              <a:spcAft>
                <a:spcPct val="0"/>
              </a:spcAft>
              <a:buFont typeface="Times" pitchFamily="18" charset="0"/>
              <a:buChar char="•"/>
              <a:defRPr>
                <a:solidFill>
                  <a:srgbClr val="000000"/>
                </a:solidFill>
                <a:latin typeface="+mn-lt"/>
                <a:ea typeface="+mn-ea"/>
              </a:defRPr>
            </a:lvl3pPr>
            <a:lvl4pPr marL="719138" indent="-195263" algn="l" rtl="0" eaLnBrk="0" fontAlgn="base" hangingPunct="0">
              <a:lnSpc>
                <a:spcPct val="120000"/>
              </a:lnSpc>
              <a:spcBef>
                <a:spcPct val="20000"/>
              </a:spcBef>
              <a:spcAft>
                <a:spcPct val="0"/>
              </a:spcAft>
              <a:buFont typeface="Times" pitchFamily="18" charset="0"/>
              <a:buChar char="•"/>
              <a:defRPr>
                <a:solidFill>
                  <a:srgbClr val="000000"/>
                </a:solidFill>
                <a:latin typeface="+mn-lt"/>
                <a:ea typeface="+mn-ea"/>
              </a:defRPr>
            </a:lvl4pPr>
            <a:lvl5pPr marL="1079500" indent="-192088" algn="l" rtl="0" eaLnBrk="0" fontAlgn="base" hangingPunct="0">
              <a:lnSpc>
                <a:spcPct val="120000"/>
              </a:lnSpc>
              <a:spcBef>
                <a:spcPct val="20000"/>
              </a:spcBef>
              <a:spcAft>
                <a:spcPct val="0"/>
              </a:spcAft>
              <a:buFont typeface="Times" pitchFamily="18" charset="0"/>
              <a:buChar char="•"/>
              <a:defRPr>
                <a:solidFill>
                  <a:srgbClr val="000000"/>
                </a:solidFill>
                <a:latin typeface="+mn-lt"/>
                <a:ea typeface="+mn-ea"/>
              </a:defRPr>
            </a:lvl5pPr>
            <a:lvl6pPr marL="23669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6pPr>
            <a:lvl7pPr marL="28241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7pPr>
            <a:lvl8pPr marL="32813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8pPr>
            <a:lvl9pPr marL="37385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9pPr>
          </a:lstStyle>
          <a:p>
            <a:pPr marL="457200" indent="-457200">
              <a:lnSpc>
                <a:spcPct val="100000"/>
              </a:lnSpc>
              <a:spcAft>
                <a:spcPts val="600"/>
              </a:spcAft>
              <a:buFont typeface="Arial" panose="020B0604020202020204" pitchFamily="34" charset="0"/>
              <a:buChar char="•"/>
            </a:pPr>
            <a:r>
              <a:rPr lang="en-GB" sz="2800" kern="0" dirty="0">
                <a:solidFill>
                  <a:schemeClr val="tx1">
                    <a:lumMod val="50000"/>
                    <a:lumOff val="50000"/>
                  </a:schemeClr>
                </a:solidFill>
              </a:rPr>
              <a:t>Immunothrombosis</a:t>
            </a:r>
          </a:p>
          <a:p>
            <a:pPr marL="457200" indent="-457200">
              <a:lnSpc>
                <a:spcPct val="100000"/>
              </a:lnSpc>
              <a:spcAft>
                <a:spcPts val="600"/>
              </a:spcAft>
              <a:buFont typeface="Arial" panose="020B0604020202020204" pitchFamily="34" charset="0"/>
              <a:buChar char="•"/>
            </a:pPr>
            <a:r>
              <a:rPr lang="en-GB" sz="2800" kern="0" dirty="0">
                <a:solidFill>
                  <a:schemeClr val="tx1">
                    <a:lumMod val="50000"/>
                    <a:lumOff val="50000"/>
                  </a:schemeClr>
                </a:solidFill>
              </a:rPr>
              <a:t>Overdiagnosis of VTE (?)</a:t>
            </a:r>
          </a:p>
        </p:txBody>
      </p:sp>
    </p:spTree>
    <p:extLst>
      <p:ext uri="{BB962C8B-B14F-4D97-AF65-F5344CB8AC3E}">
        <p14:creationId xmlns:p14="http://schemas.microsoft.com/office/powerpoint/2010/main" val="1661696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729BF-F564-4B4D-8D21-08E1F33D007D}"/>
              </a:ext>
            </a:extLst>
          </p:cNvPr>
          <p:cNvSpPr>
            <a:spLocks noGrp="1"/>
          </p:cNvSpPr>
          <p:nvPr>
            <p:ph type="title"/>
          </p:nvPr>
        </p:nvSpPr>
        <p:spPr/>
        <p:txBody>
          <a:bodyPr/>
          <a:lstStyle/>
          <a:p>
            <a:r>
              <a:rPr lang="en-CA" dirty="0"/>
              <a:t>Case 1: COVID-19 Related Critical Illness</a:t>
            </a:r>
          </a:p>
        </p:txBody>
      </p:sp>
      <p:graphicFrame>
        <p:nvGraphicFramePr>
          <p:cNvPr id="4" name="Content Placeholder 3">
            <a:extLst>
              <a:ext uri="{FF2B5EF4-FFF2-40B4-BE49-F238E27FC236}">
                <a16:creationId xmlns:a16="http://schemas.microsoft.com/office/drawing/2014/main" id="{516CD46A-408E-4841-A922-F9EC7446ABF1}"/>
              </a:ext>
            </a:extLst>
          </p:cNvPr>
          <p:cNvGraphicFramePr>
            <a:graphicFrameLocks noGrp="1"/>
          </p:cNvGraphicFramePr>
          <p:nvPr>
            <p:ph idx="1"/>
            <p:extLst>
              <p:ext uri="{D42A27DB-BD31-4B8C-83A1-F6EECF244321}">
                <p14:modId xmlns:p14="http://schemas.microsoft.com/office/powerpoint/2010/main" val="4199004944"/>
              </p:ext>
            </p:extLst>
          </p:nvPr>
        </p:nvGraphicFramePr>
        <p:xfrm>
          <a:off x="940308" y="2842737"/>
          <a:ext cx="4792980" cy="2146181"/>
        </p:xfrm>
        <a:graphic>
          <a:graphicData uri="http://schemas.openxmlformats.org/drawingml/2006/table">
            <a:tbl>
              <a:tblPr firstRow="1" bandRow="1">
                <a:tableStyleId>{5C22544A-7EE6-4342-B048-85BDC9FD1C3A}</a:tableStyleId>
              </a:tblPr>
              <a:tblGrid>
                <a:gridCol w="4792980">
                  <a:extLst>
                    <a:ext uri="{9D8B030D-6E8A-4147-A177-3AD203B41FA5}">
                      <a16:colId xmlns:a16="http://schemas.microsoft.com/office/drawing/2014/main" val="3605107390"/>
                    </a:ext>
                  </a:extLst>
                </a:gridCol>
              </a:tblGrid>
              <a:tr h="347365">
                <a:tc>
                  <a:txBody>
                    <a:bodyPr/>
                    <a:lstStyle/>
                    <a:p>
                      <a:pPr algn="ctr">
                        <a:lnSpc>
                          <a:spcPct val="100000"/>
                        </a:lnSpc>
                      </a:pPr>
                      <a:r>
                        <a:rPr lang="en-US" sz="1600" noProof="0" dirty="0">
                          <a:solidFill>
                            <a:schemeClr val="bg1"/>
                          </a:solidFill>
                          <a:latin typeface="Segoe UI" panose="020B0502040204020203" pitchFamily="34" charset="0"/>
                          <a:cs typeface="Segoe UI" panose="020B0502040204020203" pitchFamily="34" charset="0"/>
                        </a:rPr>
                        <a:t>Patient T</a:t>
                      </a:r>
                    </a:p>
                  </a:txBody>
                  <a:tcPr anchor="ctr">
                    <a:lnB w="12700" cap="flat" cmpd="sng" algn="ctr">
                      <a:noFill/>
                      <a:prstDash val="solid"/>
                      <a:round/>
                      <a:headEnd type="none" w="med" len="med"/>
                      <a:tailEnd type="none" w="med" len="med"/>
                    </a:lnB>
                    <a:solidFill>
                      <a:srgbClr val="E43E31"/>
                    </a:solidFill>
                  </a:tcPr>
                </a:tc>
                <a:extLst>
                  <a:ext uri="{0D108BD9-81ED-4DB2-BD59-A6C34878D82A}">
                    <a16:rowId xmlns:a16="http://schemas.microsoft.com/office/drawing/2014/main" val="2868471984"/>
                  </a:ext>
                </a:extLst>
              </a:tr>
              <a:tr h="313060">
                <a:tc>
                  <a:txBody>
                    <a:bodyPr/>
                    <a:lstStyle/>
                    <a:p>
                      <a:pPr algn="ctr">
                        <a:lnSpc>
                          <a:spcPct val="100000"/>
                        </a:lnSpc>
                      </a:pPr>
                      <a:r>
                        <a:rPr lang="en-US" sz="1600" noProof="0" dirty="0">
                          <a:solidFill>
                            <a:schemeClr val="tx1">
                              <a:lumMod val="50000"/>
                              <a:lumOff val="50000"/>
                            </a:schemeClr>
                          </a:solidFill>
                          <a:latin typeface="Segoe UI" panose="020B0502040204020203" pitchFamily="34" charset="0"/>
                          <a:ea typeface="YouYuan" panose="02010509060101010101" pitchFamily="49" charset="-122"/>
                          <a:cs typeface="Segoe UI" panose="020B0502040204020203" pitchFamily="34" charset="0"/>
                        </a:rPr>
                        <a:t>♂, Chinese, 73 </a:t>
                      </a:r>
                      <a:r>
                        <a:rPr lang="en-US" sz="1600" noProof="0" dirty="0">
                          <a:solidFill>
                            <a:schemeClr val="tx1">
                              <a:lumMod val="50000"/>
                              <a:lumOff val="50000"/>
                            </a:schemeClr>
                          </a:solidFill>
                          <a:latin typeface="Segoe UI" panose="020B0502040204020203" pitchFamily="34" charset="0"/>
                          <a:cs typeface="Segoe UI" panose="020B0502040204020203" pitchFamily="34" charset="0"/>
                        </a:rPr>
                        <a:t>years</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06274170"/>
                  </a:ext>
                </a:extLst>
              </a:tr>
              <a:tr h="313060">
                <a:tc>
                  <a:txBody>
                    <a:bodyPr/>
                    <a:lstStyle/>
                    <a:p>
                      <a:pPr algn="ctr">
                        <a:lnSpc>
                          <a:spcPct val="100000"/>
                        </a:lnSpc>
                      </a:pPr>
                      <a:r>
                        <a:rPr lang="en-US" sz="1600" noProof="0" dirty="0">
                          <a:solidFill>
                            <a:schemeClr val="tx1">
                              <a:lumMod val="50000"/>
                              <a:lumOff val="50000"/>
                            </a:schemeClr>
                          </a:solidFill>
                          <a:latin typeface="Segoe UI" panose="020B0502040204020203" pitchFamily="34" charset="0"/>
                          <a:cs typeface="Segoe UI" panose="020B0502040204020203" pitchFamily="34" charset="0"/>
                        </a:rPr>
                        <a:t>BMI 34 kg/m</a:t>
                      </a:r>
                      <a:r>
                        <a:rPr lang="en-US" sz="1600" baseline="30000" noProof="0" dirty="0">
                          <a:solidFill>
                            <a:schemeClr val="tx1">
                              <a:lumMod val="50000"/>
                              <a:lumOff val="50000"/>
                            </a:schemeClr>
                          </a:solidFill>
                          <a:latin typeface="Segoe UI" panose="020B0502040204020203" pitchFamily="34" charset="0"/>
                          <a:cs typeface="Segoe UI" panose="020B0502040204020203" pitchFamily="34" charset="0"/>
                        </a:rPr>
                        <a:t>2</a:t>
                      </a:r>
                      <a:r>
                        <a:rPr lang="en-US" sz="1600" noProof="0" dirty="0">
                          <a:solidFill>
                            <a:schemeClr val="tx1">
                              <a:lumMod val="50000"/>
                              <a:lumOff val="50000"/>
                            </a:schemeClr>
                          </a:solidFill>
                          <a:latin typeface="Segoe UI" panose="020B0502040204020203" pitchFamily="34" charset="0"/>
                          <a:cs typeface="Segoe UI" panose="020B0502040204020203" pitchFamily="34" charset="0"/>
                        </a:rPr>
                        <a:t>, DM, hypertension</a:t>
                      </a: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77630977"/>
                  </a:ext>
                </a:extLst>
              </a:tr>
              <a:tr h="313060">
                <a:tc>
                  <a:txBody>
                    <a:bodyPr/>
                    <a:lstStyle/>
                    <a:p>
                      <a:pPr algn="ctr">
                        <a:lnSpc>
                          <a:spcPct val="100000"/>
                        </a:lnSpc>
                      </a:pPr>
                      <a:r>
                        <a:rPr lang="en-US" sz="1600" noProof="0" dirty="0">
                          <a:solidFill>
                            <a:schemeClr val="tx1">
                              <a:lumMod val="50000"/>
                              <a:lumOff val="50000"/>
                            </a:schemeClr>
                          </a:solidFill>
                          <a:latin typeface="Segoe UI" panose="020B0502040204020203" pitchFamily="34" charset="0"/>
                          <a:cs typeface="Segoe UI" panose="020B0502040204020203" pitchFamily="34" charset="0"/>
                        </a:rPr>
                        <a:t>COVID-19 day 10</a:t>
                      </a: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55835545"/>
                  </a:ext>
                </a:extLst>
              </a:tr>
              <a:tr h="313060">
                <a:tc>
                  <a:txBody>
                    <a:bodyPr/>
                    <a:lstStyle/>
                    <a:p>
                      <a:pPr algn="ctr">
                        <a:lnSpc>
                          <a:spcPct val="100000"/>
                        </a:lnSpc>
                      </a:pPr>
                      <a:r>
                        <a:rPr lang="en-US" sz="1600" noProof="0" dirty="0">
                          <a:solidFill>
                            <a:schemeClr val="tx1">
                              <a:lumMod val="50000"/>
                              <a:lumOff val="50000"/>
                            </a:schemeClr>
                          </a:solidFill>
                          <a:latin typeface="Segoe UI" panose="020B0502040204020203" pitchFamily="34" charset="0"/>
                          <a:cs typeface="Segoe UI" panose="020B0502040204020203" pitchFamily="34" charset="0"/>
                        </a:rPr>
                        <a:t>High fever, dyspneic at rest</a:t>
                      </a: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45932767"/>
                  </a:ext>
                </a:extLst>
              </a:tr>
              <a:tr h="457696">
                <a:tc>
                  <a:txBody>
                    <a:bodyPr/>
                    <a:lstStyle/>
                    <a:p>
                      <a:pPr algn="ctr">
                        <a:lnSpc>
                          <a:spcPct val="100000"/>
                        </a:lnSpc>
                      </a:pPr>
                      <a:r>
                        <a:rPr lang="en-US" sz="1600" noProof="0" dirty="0">
                          <a:solidFill>
                            <a:schemeClr val="tx1">
                              <a:lumMod val="50000"/>
                              <a:lumOff val="50000"/>
                            </a:schemeClr>
                          </a:solidFill>
                          <a:latin typeface="Segoe UI" panose="020B0502040204020203" pitchFamily="34" charset="0"/>
                          <a:cs typeface="Segoe UI" panose="020B0502040204020203" pitchFamily="34" charset="0"/>
                        </a:rPr>
                        <a:t>HR 123/min, RR 42/min, Sat 83% at 15L O2</a:t>
                      </a: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92452341"/>
                  </a:ext>
                </a:extLst>
              </a:tr>
            </a:tbl>
          </a:graphicData>
        </a:graphic>
      </p:graphicFrame>
      <p:pic>
        <p:nvPicPr>
          <p:cNvPr id="6" name="Afbeelding 2">
            <a:extLst>
              <a:ext uri="{FF2B5EF4-FFF2-40B4-BE49-F238E27FC236}">
                <a16:creationId xmlns:a16="http://schemas.microsoft.com/office/drawing/2014/main" id="{6AB3CB6C-A349-4B9F-806D-0DC96F218017}"/>
              </a:ext>
            </a:extLst>
          </p:cNvPr>
          <p:cNvPicPr>
            <a:picLocks noChangeAspect="1"/>
          </p:cNvPicPr>
          <p:nvPr/>
        </p:nvPicPr>
        <p:blipFill>
          <a:blip r:embed="rId2"/>
          <a:stretch>
            <a:fillRect/>
          </a:stretch>
        </p:blipFill>
        <p:spPr>
          <a:xfrm>
            <a:off x="6171774" y="2160331"/>
            <a:ext cx="5368961" cy="3655680"/>
          </a:xfrm>
          <a:prstGeom prst="rect">
            <a:avLst/>
          </a:prstGeom>
        </p:spPr>
      </p:pic>
    </p:spTree>
    <p:extLst>
      <p:ext uri="{BB962C8B-B14F-4D97-AF65-F5344CB8AC3E}">
        <p14:creationId xmlns:p14="http://schemas.microsoft.com/office/powerpoint/2010/main" val="13385422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BB8F2-B904-4B42-BC16-92CC4FAA816E}"/>
              </a:ext>
            </a:extLst>
          </p:cNvPr>
          <p:cNvSpPr>
            <a:spLocks noGrp="1"/>
          </p:cNvSpPr>
          <p:nvPr>
            <p:ph type="title"/>
          </p:nvPr>
        </p:nvSpPr>
        <p:spPr>
          <a:xfrm>
            <a:off x="419100" y="1340572"/>
            <a:ext cx="10972800" cy="418113"/>
          </a:xfrm>
        </p:spPr>
        <p:txBody>
          <a:bodyPr/>
          <a:lstStyle/>
          <a:p>
            <a:r>
              <a:rPr lang="en-CA" dirty="0"/>
              <a:t>Question #1</a:t>
            </a:r>
          </a:p>
        </p:txBody>
      </p:sp>
      <p:sp>
        <p:nvSpPr>
          <p:cNvPr id="6" name="Content Placeholder 5">
            <a:extLst>
              <a:ext uri="{FF2B5EF4-FFF2-40B4-BE49-F238E27FC236}">
                <a16:creationId xmlns:a16="http://schemas.microsoft.com/office/drawing/2014/main" id="{C1D84B8E-21F6-467A-8673-96346551CB0F}"/>
              </a:ext>
            </a:extLst>
          </p:cNvPr>
          <p:cNvSpPr>
            <a:spLocks noGrp="1"/>
          </p:cNvSpPr>
          <p:nvPr>
            <p:ph idx="1"/>
          </p:nvPr>
        </p:nvSpPr>
        <p:spPr>
          <a:xfrm>
            <a:off x="419100" y="2033588"/>
            <a:ext cx="9941052" cy="3954462"/>
          </a:xfrm>
        </p:spPr>
        <p:txBody>
          <a:bodyPr>
            <a:normAutofit/>
          </a:bodyPr>
          <a:lstStyle/>
          <a:p>
            <a:pPr marL="0" indent="0">
              <a:buNone/>
            </a:pPr>
            <a:r>
              <a:rPr lang="en-CA" dirty="0"/>
              <a:t>Should DOACs, LMWH, UFH, fondaparinux, </a:t>
            </a:r>
            <a:r>
              <a:rPr lang="en-CA" dirty="0" err="1"/>
              <a:t>argatroban</a:t>
            </a:r>
            <a:r>
              <a:rPr lang="en-CA" dirty="0"/>
              <a:t>, or bivalirudin at intermediate- or therapeutic-intensity vs. prophylactic-intensity be used for patients with COVID-19 related critical illness who do not have suspected or confirmed VTE?</a:t>
            </a:r>
          </a:p>
        </p:txBody>
      </p:sp>
    </p:spTree>
    <p:extLst>
      <p:ext uri="{BB962C8B-B14F-4D97-AF65-F5344CB8AC3E}">
        <p14:creationId xmlns:p14="http://schemas.microsoft.com/office/powerpoint/2010/main" val="4075080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340572"/>
            <a:ext cx="10972800" cy="3954624"/>
          </a:xfrm>
        </p:spPr>
        <p:txBody>
          <a:bodyPr>
            <a:noAutofit/>
          </a:bodyPr>
          <a:lstStyle/>
          <a:p>
            <a:pPr marL="0" indent="0">
              <a:buNone/>
            </a:pPr>
            <a:r>
              <a:rPr lang="en-CA" sz="2400" b="1" dirty="0"/>
              <a:t>Which ONE of the following options would you suggest for thromboprophylaxis in a hospitalized patient with COVID-19 related critical illness </a:t>
            </a:r>
            <a:r>
              <a:rPr lang="en-CA" sz="2400" dirty="0"/>
              <a:t>who does not have suspected or confirmed VTE</a:t>
            </a:r>
            <a:r>
              <a:rPr lang="en-CA" sz="2400" b="1" dirty="0"/>
              <a:t>?</a:t>
            </a:r>
          </a:p>
          <a:p>
            <a:pPr marL="0" indent="0">
              <a:buNone/>
            </a:pPr>
            <a:endParaRPr lang="en-CA" sz="2400" dirty="0"/>
          </a:p>
          <a:p>
            <a:pPr marL="514326" indent="-514326">
              <a:buAutoNum type="alphaUcPeriod"/>
            </a:pPr>
            <a:r>
              <a:rPr lang="en-CA" sz="2400" dirty="0"/>
              <a:t>Intermediate- or therapeutic-intensity anticoagulation</a:t>
            </a:r>
          </a:p>
          <a:p>
            <a:pPr marL="514326" indent="-514326">
              <a:buAutoNum type="alphaUcPeriod"/>
            </a:pPr>
            <a:r>
              <a:rPr lang="en-CA" sz="2400" dirty="0"/>
              <a:t>Prophylactic-intensity anticoagulation</a:t>
            </a:r>
          </a:p>
          <a:p>
            <a:pPr marL="514326" indent="-514326">
              <a:buAutoNum type="alphaUcPeriod"/>
            </a:pPr>
            <a:r>
              <a:rPr lang="en-CA" sz="2400" dirty="0"/>
              <a:t>Graduated compression stockings</a:t>
            </a:r>
          </a:p>
          <a:p>
            <a:pPr marL="514326" indent="-514326">
              <a:buAutoNum type="alphaUcPeriod"/>
            </a:pPr>
            <a:r>
              <a:rPr lang="en-CA" sz="2400" dirty="0"/>
              <a:t>No prophylaxis because patient is at low thrombosis risk</a:t>
            </a:r>
          </a:p>
        </p:txBody>
      </p:sp>
      <p:sp>
        <p:nvSpPr>
          <p:cNvPr id="4" name="Rectangle 3">
            <a:extLst>
              <a:ext uri="{FF2B5EF4-FFF2-40B4-BE49-F238E27FC236}">
                <a16:creationId xmlns:a16="http://schemas.microsoft.com/office/drawing/2014/main" id="{99BAD767-7BAB-4B53-9712-EA8DCDE89366}"/>
              </a:ext>
            </a:extLst>
          </p:cNvPr>
          <p:cNvSpPr/>
          <p:nvPr/>
        </p:nvSpPr>
        <p:spPr>
          <a:xfrm>
            <a:off x="291280" y="3317884"/>
            <a:ext cx="8784657" cy="4633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rgbClr val="E43E31"/>
              </a:solidFill>
            </a:endParaRPr>
          </a:p>
        </p:txBody>
      </p:sp>
    </p:spTree>
    <p:extLst>
      <p:ext uri="{BB962C8B-B14F-4D97-AF65-F5344CB8AC3E}">
        <p14:creationId xmlns:p14="http://schemas.microsoft.com/office/powerpoint/2010/main" val="385840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7B624-1BCF-49D9-BAD5-1A162062B9C6}"/>
              </a:ext>
            </a:extLst>
          </p:cNvPr>
          <p:cNvSpPr>
            <a:spLocks noGrp="1"/>
          </p:cNvSpPr>
          <p:nvPr>
            <p:ph type="title"/>
          </p:nvPr>
        </p:nvSpPr>
        <p:spPr/>
        <p:txBody>
          <a:bodyPr>
            <a:noAutofit/>
          </a:bodyPr>
          <a:lstStyle/>
          <a:p>
            <a:r>
              <a:rPr lang="en-CA" sz="2400" dirty="0">
                <a:solidFill>
                  <a:schemeClr val="tx1">
                    <a:lumMod val="50000"/>
                    <a:lumOff val="50000"/>
                  </a:schemeClr>
                </a:solidFill>
              </a:rPr>
              <a:t>Should DOACs, LMWH, UFH, fondaparinux, </a:t>
            </a:r>
            <a:r>
              <a:rPr lang="en-CA" sz="2400" dirty="0" err="1">
                <a:solidFill>
                  <a:schemeClr val="tx1">
                    <a:lumMod val="50000"/>
                    <a:lumOff val="50000"/>
                  </a:schemeClr>
                </a:solidFill>
              </a:rPr>
              <a:t>argatroban</a:t>
            </a:r>
            <a:r>
              <a:rPr lang="en-CA" sz="2400" dirty="0">
                <a:solidFill>
                  <a:schemeClr val="tx1">
                    <a:lumMod val="50000"/>
                    <a:lumOff val="50000"/>
                  </a:schemeClr>
                </a:solidFill>
              </a:rPr>
              <a:t>, or bivalirudin at intermediate-intensity or therapeutic-intensity vs. prophylactic intensity be used for patients with COVID-19 related critical illness who do not have suspected or confirmed VTE?</a:t>
            </a:r>
          </a:p>
        </p:txBody>
      </p:sp>
      <p:graphicFrame>
        <p:nvGraphicFramePr>
          <p:cNvPr id="4" name="Content Placeholder 3">
            <a:extLst>
              <a:ext uri="{FF2B5EF4-FFF2-40B4-BE49-F238E27FC236}">
                <a16:creationId xmlns:a16="http://schemas.microsoft.com/office/drawing/2014/main" id="{1E02F7C3-6B49-44B5-8713-B5ABB63B8576}"/>
              </a:ext>
            </a:extLst>
          </p:cNvPr>
          <p:cNvGraphicFramePr>
            <a:graphicFrameLocks noGrp="1"/>
          </p:cNvGraphicFramePr>
          <p:nvPr>
            <p:ph idx="1"/>
            <p:extLst>
              <p:ext uri="{D42A27DB-BD31-4B8C-83A1-F6EECF244321}">
                <p14:modId xmlns:p14="http://schemas.microsoft.com/office/powerpoint/2010/main" val="3442828555"/>
              </p:ext>
            </p:extLst>
          </p:nvPr>
        </p:nvGraphicFramePr>
        <p:xfrm>
          <a:off x="2653849" y="2932666"/>
          <a:ext cx="7099554" cy="2691973"/>
        </p:xfrm>
        <a:graphic>
          <a:graphicData uri="http://schemas.openxmlformats.org/drawingml/2006/table">
            <a:tbl>
              <a:tblPr firstCol="1">
                <a:tableStyleId>{5C22544A-7EE6-4342-B048-85BDC9FD1C3A}</a:tableStyleId>
              </a:tblPr>
              <a:tblGrid>
                <a:gridCol w="1619951">
                  <a:extLst>
                    <a:ext uri="{9D8B030D-6E8A-4147-A177-3AD203B41FA5}">
                      <a16:colId xmlns:a16="http://schemas.microsoft.com/office/drawing/2014/main" val="349711028"/>
                    </a:ext>
                  </a:extLst>
                </a:gridCol>
                <a:gridCol w="5479603">
                  <a:extLst>
                    <a:ext uri="{9D8B030D-6E8A-4147-A177-3AD203B41FA5}">
                      <a16:colId xmlns:a16="http://schemas.microsoft.com/office/drawing/2014/main" val="3641781904"/>
                    </a:ext>
                  </a:extLst>
                </a:gridCol>
              </a:tblGrid>
              <a:tr h="545847">
                <a:tc>
                  <a:txBody>
                    <a:bodyPr/>
                    <a:lstStyle/>
                    <a:p>
                      <a:pPr>
                        <a:lnSpc>
                          <a:spcPct val="100000"/>
                        </a:lnSpc>
                      </a:pPr>
                      <a:r>
                        <a:rPr lang="en-CA" sz="1400" cap="all" dirty="0">
                          <a:solidFill>
                            <a:schemeClr val="bg1"/>
                          </a:solidFill>
                          <a:effectLst/>
                          <a:latin typeface="Segoe UI" panose="020B0502040204020203" pitchFamily="34" charset="0"/>
                          <a:cs typeface="Segoe UI" panose="020B0502040204020203" pitchFamily="34" charset="0"/>
                        </a:rPr>
                        <a:t>Population:</a:t>
                      </a:r>
                      <a:endParaRPr lang="en-CA" sz="1400"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R="47625" marT="47625" marB="47625" anchor="ctr">
                    <a:solidFill>
                      <a:srgbClr val="E43E31"/>
                    </a:solidFill>
                  </a:tcPr>
                </a:tc>
                <a:tc>
                  <a:txBody>
                    <a:bodyPr/>
                    <a:lstStyle/>
                    <a:p>
                      <a:pPr>
                        <a:lnSpc>
                          <a:spcPct val="100000"/>
                        </a:lnSpc>
                      </a:pPr>
                      <a:r>
                        <a:rPr lang="en-CA" sz="1400" dirty="0">
                          <a:solidFill>
                            <a:schemeClr val="tx1">
                              <a:lumMod val="50000"/>
                              <a:lumOff val="50000"/>
                            </a:schemeClr>
                          </a:solidFill>
                          <a:effectLst/>
                          <a:latin typeface="Segoe UI" panose="020B0502040204020203" pitchFamily="34" charset="0"/>
                          <a:cs typeface="Segoe UI" panose="020B0502040204020203" pitchFamily="34" charset="0"/>
                        </a:rPr>
                        <a:t>Patients with COVID-19 related </a:t>
                      </a:r>
                      <a:r>
                        <a:rPr lang="en-CA" sz="1400" b="1" i="1" dirty="0">
                          <a:solidFill>
                            <a:schemeClr val="tx1">
                              <a:lumMod val="50000"/>
                              <a:lumOff val="50000"/>
                            </a:schemeClr>
                          </a:solidFill>
                          <a:effectLst/>
                          <a:latin typeface="Segoe UI" panose="020B0502040204020203" pitchFamily="34" charset="0"/>
                          <a:cs typeface="Segoe UI" panose="020B0502040204020203" pitchFamily="34" charset="0"/>
                        </a:rPr>
                        <a:t>critical illness </a:t>
                      </a:r>
                      <a:r>
                        <a:rPr lang="en-CA" sz="1400" dirty="0">
                          <a:solidFill>
                            <a:schemeClr val="tx1">
                              <a:lumMod val="50000"/>
                              <a:lumOff val="50000"/>
                            </a:schemeClr>
                          </a:solidFill>
                          <a:effectLst/>
                          <a:latin typeface="Segoe UI" panose="020B0502040204020203" pitchFamily="34" charset="0"/>
                          <a:cs typeface="Segoe UI" panose="020B0502040204020203" pitchFamily="34" charset="0"/>
                        </a:rPr>
                        <a:t>who do not have suspected or confirmed VTE</a:t>
                      </a:r>
                      <a:endParaRPr lang="en-CA" sz="14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47625" marT="47625" marB="47625" anchor="ctr">
                    <a:solidFill>
                      <a:schemeClr val="bg1">
                        <a:lumMod val="95000"/>
                      </a:schemeClr>
                    </a:solidFill>
                  </a:tcPr>
                </a:tc>
                <a:extLst>
                  <a:ext uri="{0D108BD9-81ED-4DB2-BD59-A6C34878D82A}">
                    <a16:rowId xmlns:a16="http://schemas.microsoft.com/office/drawing/2014/main" val="3212082956"/>
                  </a:ext>
                </a:extLst>
              </a:tr>
              <a:tr h="546589">
                <a:tc>
                  <a:txBody>
                    <a:bodyPr/>
                    <a:lstStyle/>
                    <a:p>
                      <a:pPr>
                        <a:lnSpc>
                          <a:spcPct val="100000"/>
                        </a:lnSpc>
                      </a:pPr>
                      <a:r>
                        <a:rPr lang="en-CA" sz="1400" cap="all" dirty="0">
                          <a:solidFill>
                            <a:schemeClr val="bg1"/>
                          </a:solidFill>
                          <a:effectLst/>
                          <a:latin typeface="Segoe UI" panose="020B0502040204020203" pitchFamily="34" charset="0"/>
                          <a:cs typeface="Segoe UI" panose="020B0502040204020203" pitchFamily="34" charset="0"/>
                        </a:rPr>
                        <a:t>Intervention:</a:t>
                      </a:r>
                      <a:endParaRPr lang="en-CA" sz="1400"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R="47625" marT="47625" marB="47625" anchor="ctr">
                    <a:solidFill>
                      <a:srgbClr val="E43E31"/>
                    </a:solidFill>
                  </a:tcPr>
                </a:tc>
                <a:tc>
                  <a:txBody>
                    <a:bodyPr/>
                    <a:lstStyle/>
                    <a:p>
                      <a:pPr>
                        <a:lnSpc>
                          <a:spcPct val="100000"/>
                        </a:lnSpc>
                      </a:pPr>
                      <a:r>
                        <a:rPr lang="en-CA" sz="1400" dirty="0">
                          <a:solidFill>
                            <a:schemeClr val="tx1">
                              <a:lumMod val="50000"/>
                              <a:lumOff val="50000"/>
                            </a:schemeClr>
                          </a:solidFill>
                          <a:effectLst/>
                          <a:latin typeface="Segoe UI" panose="020B0502040204020203" pitchFamily="34" charset="0"/>
                          <a:cs typeface="Segoe UI" panose="020B0502040204020203" pitchFamily="34" charset="0"/>
                        </a:rPr>
                        <a:t>DOACs, LMWH, UFH, fondaparinux, </a:t>
                      </a:r>
                      <a:r>
                        <a:rPr lang="en-CA" sz="1400" dirty="0" err="1">
                          <a:solidFill>
                            <a:schemeClr val="tx1">
                              <a:lumMod val="50000"/>
                              <a:lumOff val="50000"/>
                            </a:schemeClr>
                          </a:solidFill>
                          <a:effectLst/>
                          <a:latin typeface="Segoe UI" panose="020B0502040204020203" pitchFamily="34" charset="0"/>
                          <a:cs typeface="Segoe UI" panose="020B0502040204020203" pitchFamily="34" charset="0"/>
                        </a:rPr>
                        <a:t>argatroban</a:t>
                      </a:r>
                      <a:r>
                        <a:rPr lang="en-CA" sz="1400" dirty="0">
                          <a:solidFill>
                            <a:schemeClr val="tx1">
                              <a:lumMod val="50000"/>
                              <a:lumOff val="50000"/>
                            </a:schemeClr>
                          </a:solidFill>
                          <a:effectLst/>
                          <a:latin typeface="Segoe UI" panose="020B0502040204020203" pitchFamily="34" charset="0"/>
                          <a:cs typeface="Segoe UI" panose="020B0502040204020203" pitchFamily="34" charset="0"/>
                        </a:rPr>
                        <a:t>, or bivalirudin at intermediate-intensity or therapeutic-intensity</a:t>
                      </a:r>
                      <a:endParaRPr lang="en-CA" sz="14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47625" marT="47625" marB="47625" anchor="ctr">
                    <a:solidFill>
                      <a:schemeClr val="bg1">
                        <a:lumMod val="95000"/>
                      </a:schemeClr>
                    </a:solidFill>
                  </a:tcPr>
                </a:tc>
                <a:extLst>
                  <a:ext uri="{0D108BD9-81ED-4DB2-BD59-A6C34878D82A}">
                    <a16:rowId xmlns:a16="http://schemas.microsoft.com/office/drawing/2014/main" val="777659020"/>
                  </a:ext>
                </a:extLst>
              </a:tr>
              <a:tr h="356621">
                <a:tc>
                  <a:txBody>
                    <a:bodyPr/>
                    <a:lstStyle/>
                    <a:p>
                      <a:pPr>
                        <a:lnSpc>
                          <a:spcPct val="100000"/>
                        </a:lnSpc>
                      </a:pPr>
                      <a:r>
                        <a:rPr lang="en-CA" sz="1400" cap="all" dirty="0">
                          <a:solidFill>
                            <a:schemeClr val="bg1"/>
                          </a:solidFill>
                          <a:effectLst/>
                          <a:latin typeface="Segoe UI" panose="020B0502040204020203" pitchFamily="34" charset="0"/>
                          <a:cs typeface="Segoe UI" panose="020B0502040204020203" pitchFamily="34" charset="0"/>
                        </a:rPr>
                        <a:t>Comparison:</a:t>
                      </a:r>
                      <a:endParaRPr lang="en-CA" sz="1400"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R="47625" marT="47625" marB="47625" anchor="ctr">
                    <a:solidFill>
                      <a:srgbClr val="E43E31"/>
                    </a:solidFill>
                  </a:tcPr>
                </a:tc>
                <a:tc>
                  <a:txBody>
                    <a:bodyPr/>
                    <a:lstStyle/>
                    <a:p>
                      <a:pPr>
                        <a:lnSpc>
                          <a:spcPct val="100000"/>
                        </a:lnSpc>
                      </a:pPr>
                      <a:r>
                        <a:rPr lang="en-CA" sz="1400" dirty="0">
                          <a:solidFill>
                            <a:schemeClr val="tx1">
                              <a:lumMod val="50000"/>
                              <a:lumOff val="50000"/>
                            </a:schemeClr>
                          </a:solidFill>
                          <a:effectLst/>
                          <a:latin typeface="Segoe UI" panose="020B0502040204020203" pitchFamily="34" charset="0"/>
                          <a:cs typeface="Segoe UI" panose="020B0502040204020203" pitchFamily="34" charset="0"/>
                        </a:rPr>
                        <a:t>Prophylactic-intensity</a:t>
                      </a:r>
                      <a:endParaRPr lang="en-CA" sz="14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47625" marT="47625" marB="47625" anchor="ctr">
                    <a:solidFill>
                      <a:schemeClr val="bg1">
                        <a:lumMod val="95000"/>
                      </a:schemeClr>
                    </a:solidFill>
                  </a:tcPr>
                </a:tc>
                <a:extLst>
                  <a:ext uri="{0D108BD9-81ED-4DB2-BD59-A6C34878D82A}">
                    <a16:rowId xmlns:a16="http://schemas.microsoft.com/office/drawing/2014/main" val="2032350230"/>
                  </a:ext>
                </a:extLst>
              </a:tr>
              <a:tr h="1242916">
                <a:tc>
                  <a:txBody>
                    <a:bodyPr/>
                    <a:lstStyle/>
                    <a:p>
                      <a:pPr>
                        <a:lnSpc>
                          <a:spcPct val="100000"/>
                        </a:lnSpc>
                      </a:pPr>
                      <a:r>
                        <a:rPr lang="en-CA" sz="1400" cap="all" dirty="0">
                          <a:solidFill>
                            <a:schemeClr val="bg1"/>
                          </a:solidFill>
                          <a:effectLst/>
                          <a:latin typeface="Segoe UI" panose="020B0502040204020203" pitchFamily="34" charset="0"/>
                          <a:cs typeface="Segoe UI" panose="020B0502040204020203" pitchFamily="34" charset="0"/>
                        </a:rPr>
                        <a:t>Main outcomes:</a:t>
                      </a:r>
                      <a:endParaRPr lang="en-CA" sz="1400"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R="47625" marT="47625" marB="47625" anchor="ctr">
                    <a:solidFill>
                      <a:srgbClr val="E43E31"/>
                    </a:solidFill>
                  </a:tcPr>
                </a:tc>
                <a:tc>
                  <a:txBody>
                    <a:bodyPr/>
                    <a:lstStyle/>
                    <a:p>
                      <a:pPr>
                        <a:lnSpc>
                          <a:spcPct val="100000"/>
                        </a:lnSpc>
                      </a:pPr>
                      <a:r>
                        <a:rPr lang="en-CA" sz="1400" dirty="0">
                          <a:solidFill>
                            <a:schemeClr val="tx1">
                              <a:lumMod val="50000"/>
                              <a:lumOff val="50000"/>
                            </a:schemeClr>
                          </a:solidFill>
                          <a:effectLst/>
                          <a:latin typeface="Segoe UI" panose="020B0502040204020203" pitchFamily="34" charset="0"/>
                          <a:cs typeface="Segoe UI" panose="020B0502040204020203" pitchFamily="34" charset="0"/>
                        </a:rPr>
                        <a:t>Mortality; Pulmonary embolism; Proximal lower extremity DVT; Venous thromboembolism; Major bleeding; Multiple Organ Failure; Ischemic stroke; Intracranial hemorrhage; Invasive ventilation; Limb amputation; ICU hospitalization; ST-elevation myocardial infarction;</a:t>
                      </a:r>
                      <a:endParaRPr lang="en-CA" sz="14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47625" marT="47625" marB="47625" anchor="ctr">
                    <a:solidFill>
                      <a:schemeClr val="bg1">
                        <a:lumMod val="95000"/>
                      </a:schemeClr>
                    </a:solidFill>
                  </a:tcPr>
                </a:tc>
                <a:extLst>
                  <a:ext uri="{0D108BD9-81ED-4DB2-BD59-A6C34878D82A}">
                    <a16:rowId xmlns:a16="http://schemas.microsoft.com/office/drawing/2014/main" val="950508871"/>
                  </a:ext>
                </a:extLst>
              </a:tr>
            </a:tbl>
          </a:graphicData>
        </a:graphic>
      </p:graphicFrame>
    </p:spTree>
    <p:extLst>
      <p:ext uri="{BB962C8B-B14F-4D97-AF65-F5344CB8AC3E}">
        <p14:creationId xmlns:p14="http://schemas.microsoft.com/office/powerpoint/2010/main" val="22424052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9F45BA49-DC49-4DE8-AF2B-0EAED238B26C}"/>
              </a:ext>
            </a:extLst>
          </p:cNvPr>
          <p:cNvGraphicFramePr>
            <a:graphicFrameLocks noGrp="1"/>
          </p:cNvGraphicFramePr>
          <p:nvPr>
            <p:extLst>
              <p:ext uri="{D42A27DB-BD31-4B8C-83A1-F6EECF244321}">
                <p14:modId xmlns:p14="http://schemas.microsoft.com/office/powerpoint/2010/main" val="3319255492"/>
              </p:ext>
            </p:extLst>
          </p:nvPr>
        </p:nvGraphicFramePr>
        <p:xfrm>
          <a:off x="1312177" y="1389887"/>
          <a:ext cx="9817638" cy="4617718"/>
        </p:xfrm>
        <a:graphic>
          <a:graphicData uri="http://schemas.openxmlformats.org/drawingml/2006/table">
            <a:tbl>
              <a:tblPr firstCol="1">
                <a:tableStyleId>{5C22544A-7EE6-4342-B048-85BDC9FD1C3A}</a:tableStyleId>
              </a:tblPr>
              <a:tblGrid>
                <a:gridCol w="2061463">
                  <a:extLst>
                    <a:ext uri="{9D8B030D-6E8A-4147-A177-3AD203B41FA5}">
                      <a16:colId xmlns:a16="http://schemas.microsoft.com/office/drawing/2014/main" val="3492423087"/>
                    </a:ext>
                  </a:extLst>
                </a:gridCol>
                <a:gridCol w="1112855">
                  <a:extLst>
                    <a:ext uri="{9D8B030D-6E8A-4147-A177-3AD203B41FA5}">
                      <a16:colId xmlns:a16="http://schemas.microsoft.com/office/drawing/2014/main" val="2832987424"/>
                    </a:ext>
                  </a:extLst>
                </a:gridCol>
                <a:gridCol w="1384994">
                  <a:extLst>
                    <a:ext uri="{9D8B030D-6E8A-4147-A177-3AD203B41FA5}">
                      <a16:colId xmlns:a16="http://schemas.microsoft.com/office/drawing/2014/main" val="1885726329"/>
                    </a:ext>
                  </a:extLst>
                </a:gridCol>
                <a:gridCol w="1352533">
                  <a:extLst>
                    <a:ext uri="{9D8B030D-6E8A-4147-A177-3AD203B41FA5}">
                      <a16:colId xmlns:a16="http://schemas.microsoft.com/office/drawing/2014/main" val="2732433716"/>
                    </a:ext>
                  </a:extLst>
                </a:gridCol>
                <a:gridCol w="1866680">
                  <a:extLst>
                    <a:ext uri="{9D8B030D-6E8A-4147-A177-3AD203B41FA5}">
                      <a16:colId xmlns:a16="http://schemas.microsoft.com/office/drawing/2014/main" val="1257583223"/>
                    </a:ext>
                  </a:extLst>
                </a:gridCol>
                <a:gridCol w="2039113">
                  <a:extLst>
                    <a:ext uri="{9D8B030D-6E8A-4147-A177-3AD203B41FA5}">
                      <a16:colId xmlns:a16="http://schemas.microsoft.com/office/drawing/2014/main" val="838660230"/>
                    </a:ext>
                  </a:extLst>
                </a:gridCol>
              </a:tblGrid>
              <a:tr h="421542">
                <a:tc rowSpan="2">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Outcomes</a:t>
                      </a: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B w="12700" cmpd="sng">
                      <a:noFill/>
                    </a:lnB>
                    <a:solidFill>
                      <a:srgbClr val="E43E31"/>
                    </a:solidFill>
                  </a:tcPr>
                </a:tc>
                <a:tc rowSpan="2">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 of participants</a:t>
                      </a:r>
                      <a:br>
                        <a:rPr lang="en-CA" sz="1200" b="1" dirty="0">
                          <a:solidFill>
                            <a:schemeClr val="bg1"/>
                          </a:solidFill>
                          <a:effectLst/>
                          <a:latin typeface="Segoe UI" panose="020B0502040204020203" pitchFamily="34" charset="0"/>
                          <a:cs typeface="Segoe UI" panose="020B0502040204020203" pitchFamily="34" charset="0"/>
                        </a:rPr>
                      </a:br>
                      <a:r>
                        <a:rPr lang="en-CA" sz="1200" b="1" dirty="0">
                          <a:solidFill>
                            <a:schemeClr val="bg1"/>
                          </a:solidFill>
                          <a:effectLst/>
                          <a:latin typeface="Segoe UI" panose="020B0502040204020203" pitchFamily="34" charset="0"/>
                          <a:cs typeface="Segoe UI" panose="020B0502040204020203" pitchFamily="34" charset="0"/>
                        </a:rPr>
                        <a:t>(studies)</a:t>
                      </a:r>
                      <a:br>
                        <a:rPr lang="en-CA" sz="1200" b="1" dirty="0">
                          <a:solidFill>
                            <a:schemeClr val="bg1"/>
                          </a:solidFill>
                          <a:effectLst/>
                          <a:latin typeface="Segoe UI" panose="020B0502040204020203" pitchFamily="34" charset="0"/>
                          <a:cs typeface="Segoe UI" panose="020B0502040204020203" pitchFamily="34" charset="0"/>
                        </a:rPr>
                      </a:b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B w="12700" cmpd="sng">
                      <a:noFill/>
                    </a:lnB>
                    <a:solidFill>
                      <a:srgbClr val="E43E31"/>
                    </a:solidFill>
                  </a:tcPr>
                </a:tc>
                <a:tc rowSpan="2">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Certainty of the evidence</a:t>
                      </a:r>
                      <a:br>
                        <a:rPr lang="en-CA" sz="1200" b="1" dirty="0">
                          <a:solidFill>
                            <a:schemeClr val="bg1"/>
                          </a:solidFill>
                          <a:effectLst/>
                          <a:latin typeface="Segoe UI" panose="020B0502040204020203" pitchFamily="34" charset="0"/>
                          <a:cs typeface="Segoe UI" panose="020B0502040204020203" pitchFamily="34" charset="0"/>
                        </a:rPr>
                      </a:br>
                      <a:r>
                        <a:rPr lang="en-CA" sz="1200" b="1" dirty="0">
                          <a:solidFill>
                            <a:schemeClr val="bg1"/>
                          </a:solidFill>
                          <a:effectLst/>
                          <a:latin typeface="Segoe UI" panose="020B0502040204020203" pitchFamily="34" charset="0"/>
                          <a:cs typeface="Segoe UI" panose="020B0502040204020203" pitchFamily="34" charset="0"/>
                        </a:rPr>
                        <a:t>(GRADE)</a:t>
                      </a: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B w="12700" cmpd="sng">
                      <a:noFill/>
                    </a:lnB>
                    <a:solidFill>
                      <a:srgbClr val="E43E31"/>
                    </a:solidFill>
                  </a:tcPr>
                </a:tc>
                <a:tc rowSpan="2">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Relative effect</a:t>
                      </a:r>
                      <a:br>
                        <a:rPr lang="en-CA" sz="1200" b="1" dirty="0">
                          <a:solidFill>
                            <a:schemeClr val="bg1"/>
                          </a:solidFill>
                          <a:effectLst/>
                          <a:latin typeface="Segoe UI" panose="020B0502040204020203" pitchFamily="34" charset="0"/>
                          <a:cs typeface="Segoe UI" panose="020B0502040204020203" pitchFamily="34" charset="0"/>
                        </a:rPr>
                      </a:br>
                      <a:r>
                        <a:rPr lang="en-CA" sz="1200" b="1" dirty="0">
                          <a:solidFill>
                            <a:schemeClr val="bg1"/>
                          </a:solidFill>
                          <a:effectLst/>
                          <a:latin typeface="Segoe UI" panose="020B0502040204020203" pitchFamily="34" charset="0"/>
                          <a:cs typeface="Segoe UI" panose="020B0502040204020203" pitchFamily="34" charset="0"/>
                        </a:rPr>
                        <a:t>(95% CI)</a:t>
                      </a: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B w="12700" cmpd="sng">
                      <a:noFill/>
                    </a:lnB>
                    <a:solidFill>
                      <a:srgbClr val="E43E31"/>
                    </a:solidFill>
                  </a:tcPr>
                </a:tc>
                <a:tc gridSpan="2">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Anticipated absolute effects </a:t>
                      </a:r>
                    </a:p>
                    <a:p>
                      <a:pPr algn="ctr"/>
                      <a:r>
                        <a:rPr lang="en-CA" sz="1200" b="1" dirty="0">
                          <a:solidFill>
                            <a:schemeClr val="bg1"/>
                          </a:solidFill>
                          <a:effectLst/>
                          <a:latin typeface="Segoe UI" panose="020B0502040204020203" pitchFamily="34" charset="0"/>
                          <a:cs typeface="Segoe UI" panose="020B0502040204020203" pitchFamily="34" charset="0"/>
                        </a:rPr>
                        <a:t>(95% CI)</a:t>
                      </a: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solidFill>
                      <a:srgbClr val="E43E31"/>
                    </a:solidFill>
                  </a:tcPr>
                </a:tc>
                <a:tc hMerge="1">
                  <a:txBody>
                    <a:bodyPr/>
                    <a:lstStyle/>
                    <a:p>
                      <a:pPr algn="ctr"/>
                      <a:endParaRPr lang="en-CA" sz="1800" b="1" dirty="0">
                        <a:solidFill>
                          <a:sysClr val="windowText" lastClr="000000"/>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solidFill>
                      <a:srgbClr val="E9EBF5"/>
                    </a:solidFill>
                  </a:tcPr>
                </a:tc>
                <a:extLst>
                  <a:ext uri="{0D108BD9-81ED-4DB2-BD59-A6C34878D82A}">
                    <a16:rowId xmlns:a16="http://schemas.microsoft.com/office/drawing/2014/main" val="3146487247"/>
                  </a:ext>
                </a:extLst>
              </a:tr>
              <a:tr h="838274">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Risk with prophylactic intensity</a:t>
                      </a: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B w="12700" cmpd="sng">
                      <a:noFill/>
                    </a:lnB>
                    <a:solidFill>
                      <a:srgbClr val="E43E31"/>
                    </a:solidFill>
                  </a:tcPr>
                </a:tc>
                <a:tc>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Risk difference </a:t>
                      </a:r>
                      <a:br>
                        <a:rPr lang="en-CA" sz="1200" b="1" dirty="0">
                          <a:solidFill>
                            <a:schemeClr val="bg1"/>
                          </a:solidFill>
                          <a:effectLst/>
                          <a:latin typeface="Segoe UI" panose="020B0502040204020203" pitchFamily="34" charset="0"/>
                          <a:cs typeface="Segoe UI" panose="020B0502040204020203" pitchFamily="34" charset="0"/>
                        </a:rPr>
                      </a:br>
                      <a:r>
                        <a:rPr lang="en-CA" sz="1200" b="1" dirty="0">
                          <a:solidFill>
                            <a:schemeClr val="bg1"/>
                          </a:solidFill>
                          <a:effectLst/>
                          <a:latin typeface="Segoe UI" panose="020B0502040204020203" pitchFamily="34" charset="0"/>
                          <a:cs typeface="Segoe UI" panose="020B0502040204020203" pitchFamily="34" charset="0"/>
                        </a:rPr>
                        <a:t>with anticoagulation </a:t>
                      </a:r>
                      <a:br>
                        <a:rPr lang="en-CA" sz="1200" b="1" dirty="0">
                          <a:solidFill>
                            <a:schemeClr val="bg1"/>
                          </a:solidFill>
                          <a:effectLst/>
                          <a:latin typeface="Segoe UI" panose="020B0502040204020203" pitchFamily="34" charset="0"/>
                          <a:cs typeface="Segoe UI" panose="020B0502040204020203" pitchFamily="34" charset="0"/>
                        </a:rPr>
                      </a:br>
                      <a:r>
                        <a:rPr lang="en-CA" sz="1200" b="1" dirty="0">
                          <a:solidFill>
                            <a:schemeClr val="bg1"/>
                          </a:solidFill>
                          <a:effectLst/>
                          <a:latin typeface="Segoe UI" panose="020B0502040204020203" pitchFamily="34" charset="0"/>
                          <a:cs typeface="Segoe UI" panose="020B0502040204020203" pitchFamily="34" charset="0"/>
                        </a:rPr>
                        <a:t>at intermediate </a:t>
                      </a:r>
                      <a:br>
                        <a:rPr lang="en-CA" sz="1200" b="1" dirty="0">
                          <a:solidFill>
                            <a:schemeClr val="bg1"/>
                          </a:solidFill>
                          <a:effectLst/>
                          <a:latin typeface="Segoe UI" panose="020B0502040204020203" pitchFamily="34" charset="0"/>
                          <a:cs typeface="Segoe UI" panose="020B0502040204020203" pitchFamily="34" charset="0"/>
                        </a:rPr>
                      </a:br>
                      <a:r>
                        <a:rPr lang="en-CA" sz="1200" b="1" dirty="0">
                          <a:solidFill>
                            <a:schemeClr val="bg1"/>
                          </a:solidFill>
                          <a:effectLst/>
                          <a:latin typeface="Segoe UI" panose="020B0502040204020203" pitchFamily="34" charset="0"/>
                          <a:cs typeface="Segoe UI" panose="020B0502040204020203" pitchFamily="34" charset="0"/>
                        </a:rPr>
                        <a:t>or therapeutic-intensity</a:t>
                      </a: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B w="12700" cmpd="sng">
                      <a:noFill/>
                    </a:lnB>
                    <a:solidFill>
                      <a:srgbClr val="E43E31"/>
                    </a:solidFill>
                  </a:tcPr>
                </a:tc>
                <a:extLst>
                  <a:ext uri="{0D108BD9-81ED-4DB2-BD59-A6C34878D82A}">
                    <a16:rowId xmlns:a16="http://schemas.microsoft.com/office/drawing/2014/main" val="2098907843"/>
                  </a:ext>
                </a:extLst>
              </a:tr>
              <a:tr h="629907">
                <a:tc>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MORTALITY</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100" b="0" dirty="0">
                          <a:solidFill>
                            <a:schemeClr val="tx1">
                              <a:lumMod val="50000"/>
                              <a:lumOff val="50000"/>
                            </a:schemeClr>
                          </a:solidFill>
                          <a:effectLst/>
                          <a:latin typeface="Segoe UI" panose="020B0502040204020203" pitchFamily="34" charset="0"/>
                          <a:cs typeface="Segoe UI" panose="020B0502040204020203" pitchFamily="34" charset="0"/>
                        </a:rPr>
                        <a:t>follow up: range </a:t>
                      </a:r>
                      <a:br>
                        <a:rPr lang="en-CA" sz="1100" b="0" dirty="0">
                          <a:solidFill>
                            <a:schemeClr val="tx1">
                              <a:lumMod val="50000"/>
                              <a:lumOff val="50000"/>
                            </a:schemeClr>
                          </a:solidFill>
                          <a:effectLst/>
                          <a:latin typeface="Segoe UI" panose="020B0502040204020203" pitchFamily="34" charset="0"/>
                          <a:cs typeface="Segoe UI" panose="020B0502040204020203" pitchFamily="34" charset="0"/>
                        </a:rPr>
                      </a:br>
                      <a:r>
                        <a:rPr lang="en-CA" sz="1100" b="0" dirty="0">
                          <a:solidFill>
                            <a:schemeClr val="tx1">
                              <a:lumMod val="50000"/>
                              <a:lumOff val="50000"/>
                            </a:schemeClr>
                          </a:solidFill>
                          <a:effectLst/>
                          <a:latin typeface="Segoe UI" panose="020B0502040204020203" pitchFamily="34" charset="0"/>
                          <a:cs typeface="Segoe UI" panose="020B0502040204020203" pitchFamily="34" charset="0"/>
                        </a:rPr>
                        <a:t>14 days to 22 days</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3341" marT="3341" marB="3341"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141</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 study)</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2000" dirty="0">
                          <a:solidFill>
                            <a:srgbClr val="E43E31"/>
                          </a:solidFill>
                          <a:effectLst/>
                          <a:latin typeface="Segoe UI" panose="020B0502040204020203" pitchFamily="34" charset="0"/>
                          <a:cs typeface="Segoe UI" panose="020B0502040204020203" pitchFamily="34" charset="0"/>
                        </a:rPr>
                        <a:t>●</a:t>
                      </a:r>
                      <a:r>
                        <a:rPr lang="en-CA" sz="2000" dirty="0">
                          <a:solidFill>
                            <a:schemeClr val="bg1">
                              <a:lumMod val="75000"/>
                            </a:schemeClr>
                          </a:solidFill>
                          <a:effectLst/>
                          <a:latin typeface="Segoe UI" panose="020B0502040204020203" pitchFamily="34" charset="0"/>
                          <a:cs typeface="Segoe UI" panose="020B0502040204020203" pitchFamily="34" charset="0"/>
                        </a:rPr>
                        <a:t>●●●</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VERY LOW</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OR 0.73</a:t>
                      </a:r>
                      <a:b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(0.33 to 1.76)</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236 per 1,000</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52 fewer per 1,000</a:t>
                      </a:r>
                      <a:b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(143 fewer to 116 more)</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65134728"/>
                  </a:ext>
                </a:extLst>
              </a:tr>
              <a:tr h="629907">
                <a:tc>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PE</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100" b="0" dirty="0">
                          <a:solidFill>
                            <a:schemeClr val="tx1">
                              <a:lumMod val="50000"/>
                              <a:lumOff val="50000"/>
                            </a:schemeClr>
                          </a:solidFill>
                          <a:effectLst/>
                          <a:latin typeface="Segoe UI" panose="020B0502040204020203" pitchFamily="34" charset="0"/>
                          <a:cs typeface="Segoe UI" panose="020B0502040204020203" pitchFamily="34" charset="0"/>
                        </a:rPr>
                        <a:t>follow up: range </a:t>
                      </a:r>
                      <a:br>
                        <a:rPr lang="en-CA" sz="1100" b="0" dirty="0">
                          <a:solidFill>
                            <a:schemeClr val="tx1">
                              <a:lumMod val="50000"/>
                              <a:lumOff val="50000"/>
                            </a:schemeClr>
                          </a:solidFill>
                          <a:effectLst/>
                          <a:latin typeface="Segoe UI" panose="020B0502040204020203" pitchFamily="34" charset="0"/>
                          <a:cs typeface="Segoe UI" panose="020B0502040204020203" pitchFamily="34" charset="0"/>
                        </a:rPr>
                      </a:br>
                      <a:r>
                        <a:rPr lang="en-CA" sz="1100" b="0" dirty="0">
                          <a:solidFill>
                            <a:schemeClr val="tx1">
                              <a:lumMod val="50000"/>
                              <a:lumOff val="50000"/>
                            </a:schemeClr>
                          </a:solidFill>
                          <a:effectLst/>
                          <a:latin typeface="Segoe UI" panose="020B0502040204020203" pitchFamily="34" charset="0"/>
                          <a:cs typeface="Segoe UI" panose="020B0502040204020203" pitchFamily="34" charset="0"/>
                        </a:rPr>
                        <a:t>14 days to 20 days</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82</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 study)</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2000" dirty="0">
                          <a:solidFill>
                            <a:srgbClr val="E43E31"/>
                          </a:solidFill>
                          <a:effectLst/>
                          <a:latin typeface="Segoe UI" panose="020B0502040204020203" pitchFamily="34" charset="0"/>
                          <a:cs typeface="Segoe UI" panose="020B0502040204020203" pitchFamily="34" charset="0"/>
                        </a:rPr>
                        <a:t>●</a:t>
                      </a:r>
                      <a:r>
                        <a:rPr lang="en-CA" sz="2000" dirty="0">
                          <a:solidFill>
                            <a:schemeClr val="bg1">
                              <a:lumMod val="75000"/>
                            </a:schemeClr>
                          </a:solidFill>
                          <a:effectLst/>
                          <a:latin typeface="Segoe UI" panose="020B0502040204020203" pitchFamily="34" charset="0"/>
                          <a:cs typeface="Segoe UI" panose="020B0502040204020203" pitchFamily="34" charset="0"/>
                        </a:rPr>
                        <a:t>●●●</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VERY LOW</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OR 0.09</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(0.02 to 0.57)</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98 per 1,000</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88 fewer per 1,000</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(96 fewer to 40 fewer)</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23396161"/>
                  </a:ext>
                </a:extLst>
              </a:tr>
              <a:tr h="838274">
                <a:tc>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PROXIMAL LOWER EXTREMITY DVT</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100" b="0" dirty="0">
                          <a:solidFill>
                            <a:schemeClr val="tx1">
                              <a:lumMod val="50000"/>
                              <a:lumOff val="50000"/>
                            </a:schemeClr>
                          </a:solidFill>
                          <a:effectLst/>
                          <a:latin typeface="Segoe UI" panose="020B0502040204020203" pitchFamily="34" charset="0"/>
                          <a:cs typeface="Segoe UI" panose="020B0502040204020203" pitchFamily="34" charset="0"/>
                        </a:rPr>
                        <a:t>follow up: range </a:t>
                      </a:r>
                      <a:br>
                        <a:rPr lang="en-CA" sz="1100" b="0" dirty="0">
                          <a:solidFill>
                            <a:schemeClr val="tx1">
                              <a:lumMod val="50000"/>
                              <a:lumOff val="50000"/>
                            </a:schemeClr>
                          </a:solidFill>
                          <a:effectLst/>
                          <a:latin typeface="Segoe UI" panose="020B0502040204020203" pitchFamily="34" charset="0"/>
                          <a:cs typeface="Segoe UI" panose="020B0502040204020203" pitchFamily="34" charset="0"/>
                        </a:rPr>
                      </a:br>
                      <a:r>
                        <a:rPr lang="en-CA" sz="1100" b="0" dirty="0">
                          <a:solidFill>
                            <a:schemeClr val="tx1">
                              <a:lumMod val="50000"/>
                              <a:lumOff val="50000"/>
                            </a:schemeClr>
                          </a:solidFill>
                          <a:effectLst/>
                          <a:latin typeface="Segoe UI" panose="020B0502040204020203" pitchFamily="34" charset="0"/>
                          <a:cs typeface="Segoe UI" panose="020B0502040204020203" pitchFamily="34" charset="0"/>
                        </a:rPr>
                        <a:t>14 days to 20 days</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41</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 study)</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2000" dirty="0">
                          <a:solidFill>
                            <a:srgbClr val="E43E31"/>
                          </a:solidFill>
                          <a:effectLst/>
                          <a:latin typeface="Segoe UI" panose="020B0502040204020203" pitchFamily="34" charset="0"/>
                          <a:cs typeface="Segoe UI" panose="020B0502040204020203" pitchFamily="34" charset="0"/>
                        </a:rPr>
                        <a:t>●</a:t>
                      </a:r>
                      <a:r>
                        <a:rPr lang="en-CA" sz="2000" dirty="0">
                          <a:solidFill>
                            <a:schemeClr val="bg1">
                              <a:lumMod val="75000"/>
                            </a:schemeClr>
                          </a:solidFill>
                          <a:effectLst/>
                          <a:latin typeface="Segoe UI" panose="020B0502040204020203" pitchFamily="34" charset="0"/>
                          <a:cs typeface="Segoe UI" panose="020B0502040204020203" pitchFamily="34" charset="0"/>
                        </a:rPr>
                        <a:t>●●●</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VERY LOW</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OR 0.35</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(0.06 to 2.02)</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106 per 1,000</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66 fewer per 1,000</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(99 fewer to 87 more)</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10784084"/>
                  </a:ext>
                </a:extLst>
              </a:tr>
              <a:tr h="629907">
                <a:tc>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VTE (DVT or PE)</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follow up: range </a:t>
                      </a:r>
                      <a:b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18 days to 28 days</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118</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(2 studies)</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2000" dirty="0">
                          <a:solidFill>
                            <a:srgbClr val="E43E31"/>
                          </a:solidFill>
                          <a:effectLst/>
                          <a:latin typeface="Segoe UI" panose="020B0502040204020203" pitchFamily="34" charset="0"/>
                          <a:cs typeface="Segoe UI" panose="020B0502040204020203" pitchFamily="34" charset="0"/>
                        </a:rPr>
                        <a:t>●</a:t>
                      </a:r>
                      <a:r>
                        <a:rPr lang="en-CA" sz="2000" dirty="0">
                          <a:solidFill>
                            <a:schemeClr val="bg1">
                              <a:lumMod val="75000"/>
                            </a:schemeClr>
                          </a:solidFill>
                          <a:effectLst/>
                          <a:latin typeface="Segoe UI" panose="020B0502040204020203" pitchFamily="34" charset="0"/>
                          <a:cs typeface="Segoe UI" panose="020B0502040204020203" pitchFamily="34" charset="0"/>
                        </a:rPr>
                        <a:t>●●●</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VERY LOW</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OR 0.87</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(0.45 to 1.67)</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130 per 1,000</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15 fewer per 1,000</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(67 fewer to 70 more)</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55197569"/>
                  </a:ext>
                </a:extLst>
              </a:tr>
              <a:tr h="629907">
                <a:tc>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MAJOR BLEEDING</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follow up: mean 16 days</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141</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 study)</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CA" sz="2000" dirty="0">
                          <a:solidFill>
                            <a:srgbClr val="E43E31"/>
                          </a:solidFill>
                          <a:effectLst/>
                          <a:latin typeface="Segoe UI" panose="020B0502040204020203" pitchFamily="34" charset="0"/>
                          <a:cs typeface="Segoe UI" panose="020B0502040204020203" pitchFamily="34" charset="0"/>
                        </a:rPr>
                        <a:t>●</a:t>
                      </a:r>
                      <a:r>
                        <a:rPr lang="en-CA" sz="2000" dirty="0">
                          <a:solidFill>
                            <a:schemeClr val="bg1">
                              <a:lumMod val="75000"/>
                            </a:schemeClr>
                          </a:solidFill>
                          <a:effectLst/>
                          <a:latin typeface="Segoe UI" panose="020B0502040204020203" pitchFamily="34" charset="0"/>
                          <a:cs typeface="Segoe UI" panose="020B0502040204020203" pitchFamily="34" charset="0"/>
                        </a:rPr>
                        <a:t>●●●</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VERY LOW</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OR 3.84</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(1.44 to 10.21)</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84 per 1,000</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176 more per 1,000</a:t>
                      </a:r>
                    </a:p>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(33 more to 400 more)</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89343687"/>
                  </a:ext>
                </a:extLst>
              </a:tr>
            </a:tbl>
          </a:graphicData>
        </a:graphic>
      </p:graphicFrame>
    </p:spTree>
    <p:extLst>
      <p:ext uri="{BB962C8B-B14F-4D97-AF65-F5344CB8AC3E}">
        <p14:creationId xmlns:p14="http://schemas.microsoft.com/office/powerpoint/2010/main" val="8486961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9F45BA49-DC49-4DE8-AF2B-0EAED238B26C}"/>
              </a:ext>
            </a:extLst>
          </p:cNvPr>
          <p:cNvGraphicFramePr>
            <a:graphicFrameLocks noGrp="1"/>
          </p:cNvGraphicFramePr>
          <p:nvPr>
            <p:extLst>
              <p:ext uri="{D42A27DB-BD31-4B8C-83A1-F6EECF244321}">
                <p14:modId xmlns:p14="http://schemas.microsoft.com/office/powerpoint/2010/main" val="504377417"/>
              </p:ext>
            </p:extLst>
          </p:nvPr>
        </p:nvGraphicFramePr>
        <p:xfrm>
          <a:off x="1312177" y="1389887"/>
          <a:ext cx="9817639" cy="4617719"/>
        </p:xfrm>
        <a:graphic>
          <a:graphicData uri="http://schemas.openxmlformats.org/drawingml/2006/table">
            <a:tbl>
              <a:tblPr firstCol="1">
                <a:tableStyleId>{5C22544A-7EE6-4342-B048-85BDC9FD1C3A}</a:tableStyleId>
              </a:tblPr>
              <a:tblGrid>
                <a:gridCol w="2061463">
                  <a:extLst>
                    <a:ext uri="{9D8B030D-6E8A-4147-A177-3AD203B41FA5}">
                      <a16:colId xmlns:a16="http://schemas.microsoft.com/office/drawing/2014/main" val="3492423087"/>
                    </a:ext>
                  </a:extLst>
                </a:gridCol>
                <a:gridCol w="1116064">
                  <a:extLst>
                    <a:ext uri="{9D8B030D-6E8A-4147-A177-3AD203B41FA5}">
                      <a16:colId xmlns:a16="http://schemas.microsoft.com/office/drawing/2014/main" val="2832987424"/>
                    </a:ext>
                  </a:extLst>
                </a:gridCol>
                <a:gridCol w="1380744">
                  <a:extLst>
                    <a:ext uri="{9D8B030D-6E8A-4147-A177-3AD203B41FA5}">
                      <a16:colId xmlns:a16="http://schemas.microsoft.com/office/drawing/2014/main" val="1885726329"/>
                    </a:ext>
                  </a:extLst>
                </a:gridCol>
                <a:gridCol w="1362456">
                  <a:extLst>
                    <a:ext uri="{9D8B030D-6E8A-4147-A177-3AD203B41FA5}">
                      <a16:colId xmlns:a16="http://schemas.microsoft.com/office/drawing/2014/main" val="2732433716"/>
                    </a:ext>
                  </a:extLst>
                </a:gridCol>
                <a:gridCol w="1856232">
                  <a:extLst>
                    <a:ext uri="{9D8B030D-6E8A-4147-A177-3AD203B41FA5}">
                      <a16:colId xmlns:a16="http://schemas.microsoft.com/office/drawing/2014/main" val="1257583223"/>
                    </a:ext>
                  </a:extLst>
                </a:gridCol>
                <a:gridCol w="2040680">
                  <a:extLst>
                    <a:ext uri="{9D8B030D-6E8A-4147-A177-3AD203B41FA5}">
                      <a16:colId xmlns:a16="http://schemas.microsoft.com/office/drawing/2014/main" val="838660230"/>
                    </a:ext>
                  </a:extLst>
                </a:gridCol>
              </a:tblGrid>
              <a:tr h="421541">
                <a:tc rowSpan="2">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Outcomes</a:t>
                      </a: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B w="12700" cmpd="sng">
                      <a:noFill/>
                    </a:lnB>
                    <a:solidFill>
                      <a:srgbClr val="E43E31"/>
                    </a:solidFill>
                  </a:tcPr>
                </a:tc>
                <a:tc rowSpan="2">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 of participants</a:t>
                      </a:r>
                      <a:br>
                        <a:rPr lang="en-CA" sz="1200" b="1" dirty="0">
                          <a:solidFill>
                            <a:schemeClr val="bg1"/>
                          </a:solidFill>
                          <a:effectLst/>
                          <a:latin typeface="Segoe UI" panose="020B0502040204020203" pitchFamily="34" charset="0"/>
                          <a:cs typeface="Segoe UI" panose="020B0502040204020203" pitchFamily="34" charset="0"/>
                        </a:rPr>
                      </a:br>
                      <a:r>
                        <a:rPr lang="en-CA" sz="1200" b="1" dirty="0">
                          <a:solidFill>
                            <a:schemeClr val="bg1"/>
                          </a:solidFill>
                          <a:effectLst/>
                          <a:latin typeface="Segoe UI" panose="020B0502040204020203" pitchFamily="34" charset="0"/>
                          <a:cs typeface="Segoe UI" panose="020B0502040204020203" pitchFamily="34" charset="0"/>
                        </a:rPr>
                        <a:t>(studies)</a:t>
                      </a:r>
                      <a:br>
                        <a:rPr lang="en-CA" sz="1200" b="1" dirty="0">
                          <a:solidFill>
                            <a:schemeClr val="bg1"/>
                          </a:solidFill>
                          <a:effectLst/>
                          <a:latin typeface="Segoe UI" panose="020B0502040204020203" pitchFamily="34" charset="0"/>
                          <a:cs typeface="Segoe UI" panose="020B0502040204020203" pitchFamily="34" charset="0"/>
                        </a:rPr>
                      </a:b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B w="12700" cmpd="sng">
                      <a:noFill/>
                    </a:lnB>
                    <a:solidFill>
                      <a:srgbClr val="E43E31"/>
                    </a:solidFill>
                  </a:tcPr>
                </a:tc>
                <a:tc rowSpan="2">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Certainty of the evidence</a:t>
                      </a:r>
                      <a:br>
                        <a:rPr lang="en-CA" sz="1200" b="1" dirty="0">
                          <a:solidFill>
                            <a:schemeClr val="bg1"/>
                          </a:solidFill>
                          <a:effectLst/>
                          <a:latin typeface="Segoe UI" panose="020B0502040204020203" pitchFamily="34" charset="0"/>
                          <a:cs typeface="Segoe UI" panose="020B0502040204020203" pitchFamily="34" charset="0"/>
                        </a:rPr>
                      </a:br>
                      <a:r>
                        <a:rPr lang="en-CA" sz="1200" b="1" dirty="0">
                          <a:solidFill>
                            <a:schemeClr val="bg1"/>
                          </a:solidFill>
                          <a:effectLst/>
                          <a:latin typeface="Segoe UI" panose="020B0502040204020203" pitchFamily="34" charset="0"/>
                          <a:cs typeface="Segoe UI" panose="020B0502040204020203" pitchFamily="34" charset="0"/>
                        </a:rPr>
                        <a:t>(GRADE)</a:t>
                      </a: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B w="12700" cmpd="sng">
                      <a:noFill/>
                    </a:lnB>
                    <a:solidFill>
                      <a:srgbClr val="E43E31"/>
                    </a:solidFill>
                  </a:tcPr>
                </a:tc>
                <a:tc rowSpan="2">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Relative effect</a:t>
                      </a:r>
                      <a:br>
                        <a:rPr lang="en-CA" sz="1200" b="1" dirty="0">
                          <a:solidFill>
                            <a:schemeClr val="bg1"/>
                          </a:solidFill>
                          <a:effectLst/>
                          <a:latin typeface="Segoe UI" panose="020B0502040204020203" pitchFamily="34" charset="0"/>
                          <a:cs typeface="Segoe UI" panose="020B0502040204020203" pitchFamily="34" charset="0"/>
                        </a:rPr>
                      </a:br>
                      <a:r>
                        <a:rPr lang="en-CA" sz="1200" b="1" dirty="0">
                          <a:solidFill>
                            <a:schemeClr val="bg1"/>
                          </a:solidFill>
                          <a:effectLst/>
                          <a:latin typeface="Segoe UI" panose="020B0502040204020203" pitchFamily="34" charset="0"/>
                          <a:cs typeface="Segoe UI" panose="020B0502040204020203" pitchFamily="34" charset="0"/>
                        </a:rPr>
                        <a:t>(95% CI)</a:t>
                      </a: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B w="12700" cmpd="sng">
                      <a:noFill/>
                    </a:lnB>
                    <a:solidFill>
                      <a:srgbClr val="E43E31"/>
                    </a:solidFill>
                  </a:tcPr>
                </a:tc>
                <a:tc gridSpan="2">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Anticipated absolute effects </a:t>
                      </a:r>
                    </a:p>
                    <a:p>
                      <a:pPr algn="ctr"/>
                      <a:r>
                        <a:rPr lang="en-CA" sz="1200" b="1" dirty="0">
                          <a:solidFill>
                            <a:schemeClr val="bg1"/>
                          </a:solidFill>
                          <a:effectLst/>
                          <a:latin typeface="Segoe UI" panose="020B0502040204020203" pitchFamily="34" charset="0"/>
                          <a:cs typeface="Segoe UI" panose="020B0502040204020203" pitchFamily="34" charset="0"/>
                        </a:rPr>
                        <a:t>(95% CI)</a:t>
                      </a: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solidFill>
                      <a:srgbClr val="E43E31"/>
                    </a:solidFill>
                  </a:tcPr>
                </a:tc>
                <a:tc hMerge="1">
                  <a:txBody>
                    <a:bodyPr/>
                    <a:lstStyle/>
                    <a:p>
                      <a:pPr algn="ctr"/>
                      <a:endParaRPr lang="en-CA" sz="1800" b="1" dirty="0">
                        <a:solidFill>
                          <a:sysClr val="windowText" lastClr="000000"/>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solidFill>
                      <a:srgbClr val="E9EBF5"/>
                    </a:solidFill>
                  </a:tcPr>
                </a:tc>
                <a:extLst>
                  <a:ext uri="{0D108BD9-81ED-4DB2-BD59-A6C34878D82A}">
                    <a16:rowId xmlns:a16="http://schemas.microsoft.com/office/drawing/2014/main" val="3146487247"/>
                  </a:ext>
                </a:extLst>
              </a:tr>
              <a:tr h="838273">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Risk with prophylactic intensity</a:t>
                      </a: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B w="12700" cmpd="sng">
                      <a:noFill/>
                    </a:lnB>
                    <a:solidFill>
                      <a:srgbClr val="E43E31"/>
                    </a:solidFill>
                  </a:tcPr>
                </a:tc>
                <a:tc>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Risk difference </a:t>
                      </a:r>
                      <a:br>
                        <a:rPr lang="en-CA" sz="1200" b="1" dirty="0">
                          <a:solidFill>
                            <a:schemeClr val="bg1"/>
                          </a:solidFill>
                          <a:effectLst/>
                          <a:latin typeface="Segoe UI" panose="020B0502040204020203" pitchFamily="34" charset="0"/>
                          <a:cs typeface="Segoe UI" panose="020B0502040204020203" pitchFamily="34" charset="0"/>
                        </a:rPr>
                      </a:br>
                      <a:r>
                        <a:rPr lang="en-CA" sz="1200" b="1" dirty="0">
                          <a:solidFill>
                            <a:schemeClr val="bg1"/>
                          </a:solidFill>
                          <a:effectLst/>
                          <a:latin typeface="Segoe UI" panose="020B0502040204020203" pitchFamily="34" charset="0"/>
                          <a:cs typeface="Segoe UI" panose="020B0502040204020203" pitchFamily="34" charset="0"/>
                        </a:rPr>
                        <a:t>with anticoagulation </a:t>
                      </a:r>
                      <a:br>
                        <a:rPr lang="en-CA" sz="1200" b="1" dirty="0">
                          <a:solidFill>
                            <a:schemeClr val="bg1"/>
                          </a:solidFill>
                          <a:effectLst/>
                          <a:latin typeface="Segoe UI" panose="020B0502040204020203" pitchFamily="34" charset="0"/>
                          <a:cs typeface="Segoe UI" panose="020B0502040204020203" pitchFamily="34" charset="0"/>
                        </a:rPr>
                      </a:br>
                      <a:r>
                        <a:rPr lang="en-CA" sz="1200" b="1" dirty="0">
                          <a:solidFill>
                            <a:schemeClr val="bg1"/>
                          </a:solidFill>
                          <a:effectLst/>
                          <a:latin typeface="Segoe UI" panose="020B0502040204020203" pitchFamily="34" charset="0"/>
                          <a:cs typeface="Segoe UI" panose="020B0502040204020203" pitchFamily="34" charset="0"/>
                        </a:rPr>
                        <a:t>at intermediate </a:t>
                      </a:r>
                    </a:p>
                    <a:p>
                      <a:pPr algn="ctr"/>
                      <a:r>
                        <a:rPr lang="en-CA" sz="1200" b="1" dirty="0">
                          <a:solidFill>
                            <a:schemeClr val="bg1"/>
                          </a:solidFill>
                          <a:effectLst/>
                          <a:latin typeface="Segoe UI" panose="020B0502040204020203" pitchFamily="34" charset="0"/>
                          <a:cs typeface="Segoe UI" panose="020B0502040204020203" pitchFamily="34" charset="0"/>
                        </a:rPr>
                        <a:t>or therapeutic-intensity</a:t>
                      </a: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B w="12700" cmpd="sng">
                      <a:noFill/>
                    </a:lnB>
                    <a:solidFill>
                      <a:srgbClr val="E43E31"/>
                    </a:solidFill>
                  </a:tcPr>
                </a:tc>
                <a:extLst>
                  <a:ext uri="{0D108BD9-81ED-4DB2-BD59-A6C34878D82A}">
                    <a16:rowId xmlns:a16="http://schemas.microsoft.com/office/drawing/2014/main" val="2098907843"/>
                  </a:ext>
                </a:extLst>
              </a:tr>
              <a:tr h="629908">
                <a:tc>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MORTALITY</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follow up: range </a:t>
                      </a:r>
                      <a:b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14 days to 22 days</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3341" marT="3341" marB="3341"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141</a:t>
                      </a:r>
                      <a:b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(1 study)</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CA" sz="2000" dirty="0">
                          <a:solidFill>
                            <a:srgbClr val="E43E31"/>
                          </a:solidFill>
                          <a:effectLst/>
                          <a:latin typeface="Segoe UI" panose="020B0502040204020203" pitchFamily="34" charset="0"/>
                          <a:cs typeface="Segoe UI" panose="020B0502040204020203" pitchFamily="34" charset="0"/>
                        </a:rPr>
                        <a:t>●</a:t>
                      </a:r>
                      <a:r>
                        <a:rPr lang="en-CA" sz="2000" dirty="0">
                          <a:solidFill>
                            <a:schemeClr val="bg1">
                              <a:lumMod val="75000"/>
                            </a:schemeClr>
                          </a:solidFill>
                          <a:effectLst/>
                          <a:latin typeface="Segoe UI" panose="020B0502040204020203" pitchFamily="34" charset="0"/>
                          <a:cs typeface="Segoe UI" panose="020B0502040204020203" pitchFamily="34" charset="0"/>
                        </a:rPr>
                        <a:t>●●●</a:t>
                      </a:r>
                      <a:b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VERY LOW</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OR 0.73</a:t>
                      </a:r>
                      <a:b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(0.33 to 1.76)</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236 per 1,000</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52 fewer per 1,000</a:t>
                      </a:r>
                      <a:b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(143 fewer to 116 more)</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65134728"/>
                  </a:ext>
                </a:extLst>
              </a:tr>
              <a:tr h="629908">
                <a:tc>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PE</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follow up: range </a:t>
                      </a:r>
                      <a:b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14 days to 20 days</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82</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 study)</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2000" dirty="0">
                          <a:solidFill>
                            <a:srgbClr val="E43E31"/>
                          </a:solidFill>
                          <a:effectLst/>
                          <a:latin typeface="Segoe UI" panose="020B0502040204020203" pitchFamily="34" charset="0"/>
                          <a:cs typeface="Segoe UI" panose="020B0502040204020203" pitchFamily="34" charset="0"/>
                        </a:rPr>
                        <a:t>●</a:t>
                      </a:r>
                      <a:r>
                        <a:rPr lang="en-CA" sz="2000" dirty="0">
                          <a:solidFill>
                            <a:schemeClr val="bg1">
                              <a:lumMod val="75000"/>
                            </a:schemeClr>
                          </a:solidFill>
                          <a:effectLst/>
                          <a:latin typeface="Segoe UI" panose="020B0502040204020203" pitchFamily="34" charset="0"/>
                          <a:cs typeface="Segoe UI" panose="020B0502040204020203" pitchFamily="34" charset="0"/>
                        </a:rPr>
                        <a:t>●●●</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VERY LOW</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OR 0.09</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(0.02 to 0.57)</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98 per 1,000</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88 fewer per 1,000</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(96 fewer to 40 fewer)</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23396161"/>
                  </a:ext>
                </a:extLst>
              </a:tr>
              <a:tr h="838273">
                <a:tc>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PROXIMAL LOWER EXTREMITY DVT</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follow up: range </a:t>
                      </a:r>
                      <a:b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14 days to 20 days</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41</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 study)</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2000" dirty="0">
                          <a:solidFill>
                            <a:srgbClr val="E43E31"/>
                          </a:solidFill>
                          <a:effectLst/>
                          <a:latin typeface="Segoe UI" panose="020B0502040204020203" pitchFamily="34" charset="0"/>
                          <a:cs typeface="Segoe UI" panose="020B0502040204020203" pitchFamily="34" charset="0"/>
                        </a:rPr>
                        <a:t>●</a:t>
                      </a:r>
                      <a:r>
                        <a:rPr lang="en-CA" sz="2000" dirty="0">
                          <a:solidFill>
                            <a:schemeClr val="bg1">
                              <a:lumMod val="75000"/>
                            </a:schemeClr>
                          </a:solidFill>
                          <a:effectLst/>
                          <a:latin typeface="Segoe UI" panose="020B0502040204020203" pitchFamily="34" charset="0"/>
                          <a:cs typeface="Segoe UI" panose="020B0502040204020203" pitchFamily="34" charset="0"/>
                        </a:rPr>
                        <a:t>●●●</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VERY LOW</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OR 0.35</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(0.06 to 2.02)</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106 per 1,000</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66 fewer per 1,000</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(99 fewer to 87 more)</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10784084"/>
                  </a:ext>
                </a:extLst>
              </a:tr>
              <a:tr h="629908">
                <a:tc>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VTE (DVT or PE)</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follow up: range </a:t>
                      </a:r>
                      <a:b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18 days to 28 days</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118</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(2 studies)</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2000" dirty="0">
                          <a:solidFill>
                            <a:srgbClr val="E43E31"/>
                          </a:solidFill>
                          <a:effectLst/>
                          <a:latin typeface="Segoe UI" panose="020B0502040204020203" pitchFamily="34" charset="0"/>
                          <a:cs typeface="Segoe UI" panose="020B0502040204020203" pitchFamily="34" charset="0"/>
                        </a:rPr>
                        <a:t>●</a:t>
                      </a:r>
                      <a:r>
                        <a:rPr lang="en-CA" sz="2000" dirty="0">
                          <a:solidFill>
                            <a:schemeClr val="bg1">
                              <a:lumMod val="75000"/>
                            </a:schemeClr>
                          </a:solidFill>
                          <a:effectLst/>
                          <a:latin typeface="Segoe UI" panose="020B0502040204020203" pitchFamily="34" charset="0"/>
                          <a:cs typeface="Segoe UI" panose="020B0502040204020203" pitchFamily="34" charset="0"/>
                        </a:rPr>
                        <a:t>●●●</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VERY LOW</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OR 0.87</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(0.45 to 1.67)</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130 per 1,000</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15 fewer per 1,000</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(67 fewer to 70 more)</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55197569"/>
                  </a:ext>
                </a:extLst>
              </a:tr>
              <a:tr h="629908">
                <a:tc>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MAJOR BLEEDING</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follow up: mean 16 days</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141</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 study)</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CA" sz="2000" dirty="0">
                          <a:solidFill>
                            <a:srgbClr val="E43E31"/>
                          </a:solidFill>
                          <a:effectLst/>
                          <a:latin typeface="Segoe UI" panose="020B0502040204020203" pitchFamily="34" charset="0"/>
                          <a:cs typeface="Segoe UI" panose="020B0502040204020203" pitchFamily="34" charset="0"/>
                        </a:rPr>
                        <a:t>●</a:t>
                      </a:r>
                      <a:r>
                        <a:rPr lang="en-CA" sz="2000" dirty="0">
                          <a:solidFill>
                            <a:schemeClr val="bg1">
                              <a:lumMod val="75000"/>
                            </a:schemeClr>
                          </a:solidFill>
                          <a:effectLst/>
                          <a:latin typeface="Segoe UI" panose="020B0502040204020203" pitchFamily="34" charset="0"/>
                          <a:cs typeface="Segoe UI" panose="020B0502040204020203" pitchFamily="34" charset="0"/>
                        </a:rPr>
                        <a:t>●●●</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VERY LOW</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OR 3.84</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(1.44 to 10.21)</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84 per 1,000</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176 more per 1,000</a:t>
                      </a:r>
                    </a:p>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(33 more to 400 more)</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89343687"/>
                  </a:ext>
                </a:extLst>
              </a:tr>
            </a:tbl>
          </a:graphicData>
        </a:graphic>
      </p:graphicFrame>
    </p:spTree>
    <p:extLst>
      <p:ext uri="{BB962C8B-B14F-4D97-AF65-F5344CB8AC3E}">
        <p14:creationId xmlns:p14="http://schemas.microsoft.com/office/powerpoint/2010/main" val="1266154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F29491D-5519-1E4F-A4FA-D52337326286}"/>
              </a:ext>
            </a:extLst>
          </p:cNvPr>
          <p:cNvSpPr>
            <a:spLocks noGrp="1"/>
          </p:cNvSpPr>
          <p:nvPr>
            <p:ph type="title"/>
          </p:nvPr>
        </p:nvSpPr>
        <p:spPr>
          <a:xfrm>
            <a:off x="419100" y="1340572"/>
            <a:ext cx="10972800" cy="418113"/>
          </a:xfrm>
        </p:spPr>
        <p:txBody>
          <a:bodyPr>
            <a:normAutofit/>
          </a:bodyPr>
          <a:lstStyle/>
          <a:p>
            <a:r>
              <a:rPr lang="en-CA" dirty="0"/>
              <a:t>How were these ASH guidelines developed?</a:t>
            </a:r>
          </a:p>
        </p:txBody>
      </p:sp>
      <p:sp>
        <p:nvSpPr>
          <p:cNvPr id="13" name="TextBox 12">
            <a:extLst>
              <a:ext uri="{FF2B5EF4-FFF2-40B4-BE49-F238E27FC236}">
                <a16:creationId xmlns:a16="http://schemas.microsoft.com/office/drawing/2014/main" id="{98F94D0E-FEFA-1444-8991-F3EF59B3ED95}"/>
              </a:ext>
            </a:extLst>
          </p:cNvPr>
          <p:cNvSpPr txBox="1"/>
          <p:nvPr/>
        </p:nvSpPr>
        <p:spPr>
          <a:xfrm>
            <a:off x="939972" y="2233317"/>
            <a:ext cx="2459736" cy="4061571"/>
          </a:xfrm>
          <a:prstGeom prst="rect">
            <a:avLst/>
          </a:prstGeom>
          <a:solidFill>
            <a:srgbClr val="BEE0E4"/>
          </a:solidFill>
        </p:spPr>
        <p:txBody>
          <a:bodyPr wrap="square" rtlCol="0">
            <a:noAutofit/>
          </a:bodyPr>
          <a:lstStyle/>
          <a:p>
            <a:r>
              <a:rPr lang="en-CA" sz="1467" b="1" dirty="0">
                <a:solidFill>
                  <a:srgbClr val="E53E31"/>
                </a:solidFill>
              </a:rPr>
              <a:t>PANEL FORMATION</a:t>
            </a:r>
          </a:p>
          <a:p>
            <a:r>
              <a:rPr lang="en-CA" sz="1600" dirty="0">
                <a:solidFill>
                  <a:schemeClr val="tx1">
                    <a:lumMod val="50000"/>
                    <a:lumOff val="50000"/>
                  </a:schemeClr>
                </a:solidFill>
              </a:rPr>
              <a:t>Each guideline panel was formed following these key criteria:</a:t>
            </a:r>
          </a:p>
          <a:p>
            <a:pPr marL="109728" indent="-109728">
              <a:buFont typeface="Arial" panose="020B0604020202020204" pitchFamily="34" charset="0"/>
              <a:buChar char="•"/>
            </a:pPr>
            <a:r>
              <a:rPr lang="en-CA" sz="1600" dirty="0">
                <a:solidFill>
                  <a:schemeClr val="tx1">
                    <a:lumMod val="50000"/>
                    <a:lumOff val="50000"/>
                  </a:schemeClr>
                </a:solidFill>
              </a:rPr>
              <a:t>Balance of expertise (including disciplines beyond hematology, and patients)</a:t>
            </a:r>
          </a:p>
          <a:p>
            <a:pPr marL="109728" indent="-109728">
              <a:buFont typeface="Arial" panose="020B0604020202020204" pitchFamily="34" charset="0"/>
              <a:buChar char="•"/>
            </a:pPr>
            <a:r>
              <a:rPr lang="en-CA" sz="1600" dirty="0">
                <a:solidFill>
                  <a:schemeClr val="tx1">
                    <a:lumMod val="50000"/>
                    <a:lumOff val="50000"/>
                  </a:schemeClr>
                </a:solidFill>
              </a:rPr>
              <a:t>Close attention to minimization and management of COI</a:t>
            </a:r>
          </a:p>
        </p:txBody>
      </p:sp>
      <p:sp>
        <p:nvSpPr>
          <p:cNvPr id="14" name="TextBox 13">
            <a:extLst>
              <a:ext uri="{FF2B5EF4-FFF2-40B4-BE49-F238E27FC236}">
                <a16:creationId xmlns:a16="http://schemas.microsoft.com/office/drawing/2014/main" id="{9112856F-2EC2-2543-943B-F99D84EB55D9}"/>
              </a:ext>
            </a:extLst>
          </p:cNvPr>
          <p:cNvSpPr txBox="1"/>
          <p:nvPr/>
        </p:nvSpPr>
        <p:spPr>
          <a:xfrm>
            <a:off x="3498647" y="2239530"/>
            <a:ext cx="2459736" cy="1915781"/>
          </a:xfrm>
          <a:prstGeom prst="rect">
            <a:avLst/>
          </a:prstGeom>
          <a:solidFill>
            <a:srgbClr val="FED9B0"/>
          </a:solidFill>
        </p:spPr>
        <p:txBody>
          <a:bodyPr wrap="square" rtlCol="0">
            <a:noAutofit/>
          </a:bodyPr>
          <a:lstStyle/>
          <a:p>
            <a:r>
              <a:rPr lang="en-CA" sz="1470" b="1" dirty="0">
                <a:solidFill>
                  <a:srgbClr val="E53E31"/>
                </a:solidFill>
              </a:rPr>
              <a:t>CLINICAL QUESTIONS</a:t>
            </a:r>
          </a:p>
          <a:p>
            <a:r>
              <a:rPr lang="en-CA" sz="1600" dirty="0">
                <a:solidFill>
                  <a:schemeClr val="tx1">
                    <a:lumMod val="50000"/>
                    <a:lumOff val="50000"/>
                  </a:schemeClr>
                </a:solidFill>
              </a:rPr>
              <a:t>2 </a:t>
            </a:r>
            <a:r>
              <a:rPr lang="en-CA" sz="1600" b="1" dirty="0">
                <a:solidFill>
                  <a:schemeClr val="tx1">
                    <a:lumMod val="50000"/>
                    <a:lumOff val="50000"/>
                  </a:schemeClr>
                </a:solidFill>
              </a:rPr>
              <a:t>clinically-relevant questions </a:t>
            </a:r>
            <a:r>
              <a:rPr lang="en-CA" sz="1600" dirty="0">
                <a:solidFill>
                  <a:schemeClr val="tx1">
                    <a:lumMod val="50000"/>
                    <a:lumOff val="50000"/>
                  </a:schemeClr>
                </a:solidFill>
              </a:rPr>
              <a:t>generated in </a:t>
            </a:r>
            <a:r>
              <a:rPr lang="en-CA" sz="1600" b="1" dirty="0">
                <a:solidFill>
                  <a:schemeClr val="tx1">
                    <a:lumMod val="50000"/>
                    <a:lumOff val="50000"/>
                  </a:schemeClr>
                </a:solidFill>
              </a:rPr>
              <a:t>PICO format</a:t>
            </a:r>
            <a:r>
              <a:rPr lang="en-CA" sz="1600" dirty="0">
                <a:solidFill>
                  <a:schemeClr val="tx1">
                    <a:lumMod val="50000"/>
                    <a:lumOff val="50000"/>
                  </a:schemeClr>
                </a:solidFill>
              </a:rPr>
              <a:t> (population, intervention, comparison, outcome)</a:t>
            </a:r>
          </a:p>
        </p:txBody>
      </p:sp>
      <p:sp>
        <p:nvSpPr>
          <p:cNvPr id="15" name="TextBox 14">
            <a:extLst>
              <a:ext uri="{FF2B5EF4-FFF2-40B4-BE49-F238E27FC236}">
                <a16:creationId xmlns:a16="http://schemas.microsoft.com/office/drawing/2014/main" id="{72F22E81-1B16-D44E-AF8A-22333361B2AB}"/>
              </a:ext>
            </a:extLst>
          </p:cNvPr>
          <p:cNvSpPr txBox="1"/>
          <p:nvPr/>
        </p:nvSpPr>
        <p:spPr>
          <a:xfrm>
            <a:off x="6057322" y="2240467"/>
            <a:ext cx="2459736" cy="4054421"/>
          </a:xfrm>
          <a:prstGeom prst="rect">
            <a:avLst/>
          </a:prstGeom>
          <a:solidFill>
            <a:srgbClr val="C9D7AF"/>
          </a:solidFill>
        </p:spPr>
        <p:txBody>
          <a:bodyPr wrap="square" rtlCol="0">
            <a:noAutofit/>
          </a:bodyPr>
          <a:lstStyle/>
          <a:p>
            <a:r>
              <a:rPr lang="en-CA" sz="1470" b="1" dirty="0">
                <a:solidFill>
                  <a:srgbClr val="E53E31"/>
                </a:solidFill>
              </a:rPr>
              <a:t>EVIDENCE SYNTHESIS</a:t>
            </a:r>
          </a:p>
          <a:p>
            <a:r>
              <a:rPr lang="en-CA" sz="1600" dirty="0">
                <a:solidFill>
                  <a:schemeClr val="tx1">
                    <a:lumMod val="50000"/>
                    <a:lumOff val="50000"/>
                  </a:schemeClr>
                </a:solidFill>
              </a:rPr>
              <a:t>Evidence summary generated for each PICO question via systematic review of health effects plus: </a:t>
            </a:r>
          </a:p>
          <a:p>
            <a:pPr marL="109728" indent="-109728">
              <a:buFont typeface="Arial" panose="020B0604020202020204" pitchFamily="34" charset="0"/>
              <a:buChar char="•"/>
            </a:pPr>
            <a:r>
              <a:rPr lang="en-CA" sz="1600" dirty="0">
                <a:solidFill>
                  <a:schemeClr val="tx1">
                    <a:lumMod val="50000"/>
                    <a:lumOff val="50000"/>
                  </a:schemeClr>
                </a:solidFill>
              </a:rPr>
              <a:t>Resource use</a:t>
            </a:r>
          </a:p>
          <a:p>
            <a:pPr marL="109728" indent="-109728">
              <a:buFont typeface="Arial" panose="020B0604020202020204" pitchFamily="34" charset="0"/>
              <a:buChar char="•"/>
            </a:pPr>
            <a:r>
              <a:rPr lang="en-CA" sz="1600" dirty="0">
                <a:solidFill>
                  <a:schemeClr val="tx1">
                    <a:lumMod val="50000"/>
                    <a:lumOff val="50000"/>
                  </a:schemeClr>
                </a:solidFill>
              </a:rPr>
              <a:t>Feasibility</a:t>
            </a:r>
          </a:p>
          <a:p>
            <a:pPr marL="109728" indent="-109728">
              <a:buFont typeface="Arial" panose="020B0604020202020204" pitchFamily="34" charset="0"/>
              <a:buChar char="•"/>
            </a:pPr>
            <a:r>
              <a:rPr lang="en-CA" sz="1600" dirty="0">
                <a:solidFill>
                  <a:schemeClr val="tx1">
                    <a:lumMod val="50000"/>
                    <a:lumOff val="50000"/>
                  </a:schemeClr>
                </a:solidFill>
              </a:rPr>
              <a:t>Acceptability</a:t>
            </a:r>
          </a:p>
          <a:p>
            <a:pPr marL="109728" indent="-109728">
              <a:buFont typeface="Arial" panose="020B0604020202020204" pitchFamily="34" charset="0"/>
              <a:buChar char="•"/>
            </a:pPr>
            <a:r>
              <a:rPr lang="en-CA" sz="1600" dirty="0">
                <a:solidFill>
                  <a:schemeClr val="tx1">
                    <a:lumMod val="50000"/>
                    <a:lumOff val="50000"/>
                  </a:schemeClr>
                </a:solidFill>
              </a:rPr>
              <a:t>Equity</a:t>
            </a:r>
          </a:p>
          <a:p>
            <a:pPr marL="109728" indent="-109728">
              <a:buFont typeface="Arial" panose="020B0604020202020204" pitchFamily="34" charset="0"/>
              <a:buChar char="•"/>
            </a:pPr>
            <a:r>
              <a:rPr lang="en-CA" sz="1600" dirty="0">
                <a:solidFill>
                  <a:schemeClr val="tx1">
                    <a:lumMod val="50000"/>
                    <a:lumOff val="50000"/>
                  </a:schemeClr>
                </a:solidFill>
              </a:rPr>
              <a:t>Patient values and preferences</a:t>
            </a:r>
          </a:p>
        </p:txBody>
      </p:sp>
      <p:sp>
        <p:nvSpPr>
          <p:cNvPr id="16" name="TextBox 15">
            <a:extLst>
              <a:ext uri="{FF2B5EF4-FFF2-40B4-BE49-F238E27FC236}">
                <a16:creationId xmlns:a16="http://schemas.microsoft.com/office/drawing/2014/main" id="{7F7E6440-A3E7-5048-80D7-D3EED9D8AEE2}"/>
              </a:ext>
            </a:extLst>
          </p:cNvPr>
          <p:cNvSpPr txBox="1"/>
          <p:nvPr/>
        </p:nvSpPr>
        <p:spPr>
          <a:xfrm>
            <a:off x="3498647" y="4282633"/>
            <a:ext cx="2459736" cy="2012255"/>
          </a:xfrm>
          <a:prstGeom prst="rect">
            <a:avLst/>
          </a:prstGeom>
          <a:solidFill>
            <a:srgbClr val="FED9B0"/>
          </a:solidFill>
          <a:ln w="28575">
            <a:noFill/>
          </a:ln>
        </p:spPr>
        <p:txBody>
          <a:bodyPr wrap="square" rtlCol="0">
            <a:noAutofit/>
          </a:bodyPr>
          <a:lstStyle/>
          <a:p>
            <a:r>
              <a:rPr lang="en-CA" sz="1200" b="1" dirty="0">
                <a:solidFill>
                  <a:schemeClr val="tx1">
                    <a:lumMod val="50000"/>
                    <a:lumOff val="50000"/>
                  </a:schemeClr>
                </a:solidFill>
              </a:rPr>
              <a:t>Example: PICO question</a:t>
            </a:r>
            <a:endParaRPr lang="en-CA" sz="1200" dirty="0">
              <a:solidFill>
                <a:schemeClr val="tx1">
                  <a:lumMod val="50000"/>
                  <a:lumOff val="50000"/>
                </a:schemeClr>
              </a:solidFill>
            </a:endParaRPr>
          </a:p>
          <a:p>
            <a:r>
              <a:rPr lang="en-CA" sz="1200" i="1" dirty="0">
                <a:solidFill>
                  <a:schemeClr val="tx1">
                    <a:lumMod val="50000"/>
                    <a:lumOff val="50000"/>
                  </a:schemeClr>
                </a:solidFill>
              </a:rPr>
              <a:t>“</a:t>
            </a:r>
            <a:r>
              <a:rPr lang="en-US" sz="1200" i="1" dirty="0">
                <a:solidFill>
                  <a:schemeClr val="tx1">
                    <a:lumMod val="50000"/>
                    <a:lumOff val="50000"/>
                  </a:schemeClr>
                </a:solidFill>
              </a:rPr>
              <a:t>In patients with COVID-19 related critical illness who do not have suspected or confirmed VTE, should intermediate- or therapeutic intensity anticoagulation versus prophylactic-intensity anticoagulation be used for thromboprophylaxis?”</a:t>
            </a:r>
            <a:endParaRPr lang="en-CA" sz="1200" i="1" dirty="0">
              <a:solidFill>
                <a:schemeClr val="tx1">
                  <a:lumMod val="50000"/>
                  <a:lumOff val="50000"/>
                </a:schemeClr>
              </a:solidFill>
            </a:endParaRPr>
          </a:p>
        </p:txBody>
      </p:sp>
      <p:sp>
        <p:nvSpPr>
          <p:cNvPr id="17" name="Rectangle 16">
            <a:extLst>
              <a:ext uri="{FF2B5EF4-FFF2-40B4-BE49-F238E27FC236}">
                <a16:creationId xmlns:a16="http://schemas.microsoft.com/office/drawing/2014/main" id="{1C66A36E-9CB9-8C4D-8E7B-8BCEF4A01197}"/>
              </a:ext>
            </a:extLst>
          </p:cNvPr>
          <p:cNvSpPr/>
          <p:nvPr/>
        </p:nvSpPr>
        <p:spPr>
          <a:xfrm>
            <a:off x="8714936" y="2233317"/>
            <a:ext cx="2459736" cy="4054420"/>
          </a:xfrm>
          <a:prstGeom prst="rect">
            <a:avLst/>
          </a:prstGeom>
          <a:solidFill>
            <a:srgbClr val="8B80A3">
              <a:alpha val="47059"/>
            </a:srgbClr>
          </a:solidFill>
        </p:spPr>
        <p:txBody>
          <a:bodyPr wrap="square">
            <a:noAutofit/>
          </a:bodyPr>
          <a:lstStyle/>
          <a:p>
            <a:r>
              <a:rPr lang="en-CA" sz="1470" b="1" dirty="0">
                <a:solidFill>
                  <a:srgbClr val="E53E31"/>
                </a:solidFill>
              </a:rPr>
              <a:t>MAKING RECOMMENDATIONS </a:t>
            </a:r>
          </a:p>
          <a:p>
            <a:pPr marL="106661" indent="-106661">
              <a:buFont typeface="Arial" panose="020B0604020202020204" pitchFamily="34" charset="0"/>
              <a:buChar char="•"/>
            </a:pPr>
            <a:r>
              <a:rPr lang="en-CA" sz="1600" b="1" dirty="0">
                <a:solidFill>
                  <a:schemeClr val="tx1">
                    <a:lumMod val="50000"/>
                    <a:lumOff val="50000"/>
                  </a:schemeClr>
                </a:solidFill>
              </a:rPr>
              <a:t>Recommendations made </a:t>
            </a:r>
            <a:r>
              <a:rPr lang="en-CA" sz="1600" dirty="0">
                <a:solidFill>
                  <a:schemeClr val="tx1">
                    <a:lumMod val="50000"/>
                    <a:lumOff val="50000"/>
                  </a:schemeClr>
                </a:solidFill>
              </a:rPr>
              <a:t>by guideline panel members based on evidence for all factors.</a:t>
            </a:r>
          </a:p>
          <a:p>
            <a:pPr marL="106661" indent="-106661">
              <a:buFont typeface="Arial" panose="020B0604020202020204" pitchFamily="34" charset="0"/>
              <a:buChar char="•"/>
            </a:pPr>
            <a:r>
              <a:rPr lang="en-CA" sz="1600" dirty="0">
                <a:solidFill>
                  <a:schemeClr val="tx1">
                    <a:lumMod val="50000"/>
                    <a:lumOff val="50000"/>
                  </a:schemeClr>
                </a:solidFill>
              </a:rPr>
              <a:t>The guidelines will be updated using a living recommendation approach as new evidence becomes available.</a:t>
            </a:r>
          </a:p>
        </p:txBody>
      </p:sp>
    </p:spTree>
    <p:extLst>
      <p:ext uri="{BB962C8B-B14F-4D97-AF65-F5344CB8AC3E}">
        <p14:creationId xmlns:p14="http://schemas.microsoft.com/office/powerpoint/2010/main" val="203181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9F45BA49-DC49-4DE8-AF2B-0EAED238B26C}"/>
              </a:ext>
            </a:extLst>
          </p:cNvPr>
          <p:cNvGraphicFramePr>
            <a:graphicFrameLocks noGrp="1"/>
          </p:cNvGraphicFramePr>
          <p:nvPr>
            <p:extLst>
              <p:ext uri="{D42A27DB-BD31-4B8C-83A1-F6EECF244321}">
                <p14:modId xmlns:p14="http://schemas.microsoft.com/office/powerpoint/2010/main" val="522681664"/>
              </p:ext>
            </p:extLst>
          </p:nvPr>
        </p:nvGraphicFramePr>
        <p:xfrm>
          <a:off x="1312176" y="1389886"/>
          <a:ext cx="9817637" cy="4345847"/>
        </p:xfrm>
        <a:graphic>
          <a:graphicData uri="http://schemas.openxmlformats.org/drawingml/2006/table">
            <a:tbl>
              <a:tblPr firstCol="1">
                <a:tableStyleId>{5C22544A-7EE6-4342-B048-85BDC9FD1C3A}</a:tableStyleId>
              </a:tblPr>
              <a:tblGrid>
                <a:gridCol w="2061463">
                  <a:extLst>
                    <a:ext uri="{9D8B030D-6E8A-4147-A177-3AD203B41FA5}">
                      <a16:colId xmlns:a16="http://schemas.microsoft.com/office/drawing/2014/main" val="3492423087"/>
                    </a:ext>
                  </a:extLst>
                </a:gridCol>
                <a:gridCol w="1106921">
                  <a:extLst>
                    <a:ext uri="{9D8B030D-6E8A-4147-A177-3AD203B41FA5}">
                      <a16:colId xmlns:a16="http://schemas.microsoft.com/office/drawing/2014/main" val="2832987424"/>
                    </a:ext>
                  </a:extLst>
                </a:gridCol>
                <a:gridCol w="1389888">
                  <a:extLst>
                    <a:ext uri="{9D8B030D-6E8A-4147-A177-3AD203B41FA5}">
                      <a16:colId xmlns:a16="http://schemas.microsoft.com/office/drawing/2014/main" val="1885726329"/>
                    </a:ext>
                  </a:extLst>
                </a:gridCol>
                <a:gridCol w="1344168">
                  <a:extLst>
                    <a:ext uri="{9D8B030D-6E8A-4147-A177-3AD203B41FA5}">
                      <a16:colId xmlns:a16="http://schemas.microsoft.com/office/drawing/2014/main" val="2732433716"/>
                    </a:ext>
                  </a:extLst>
                </a:gridCol>
                <a:gridCol w="1874520">
                  <a:extLst>
                    <a:ext uri="{9D8B030D-6E8A-4147-A177-3AD203B41FA5}">
                      <a16:colId xmlns:a16="http://schemas.microsoft.com/office/drawing/2014/main" val="1257583223"/>
                    </a:ext>
                  </a:extLst>
                </a:gridCol>
                <a:gridCol w="2040677">
                  <a:extLst>
                    <a:ext uri="{9D8B030D-6E8A-4147-A177-3AD203B41FA5}">
                      <a16:colId xmlns:a16="http://schemas.microsoft.com/office/drawing/2014/main" val="838660230"/>
                    </a:ext>
                  </a:extLst>
                </a:gridCol>
              </a:tblGrid>
              <a:tr h="429770">
                <a:tc rowSpan="2">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Outcomes</a:t>
                      </a: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solidFill>
                      <a:srgbClr val="E43E31"/>
                    </a:solidFill>
                  </a:tcPr>
                </a:tc>
                <a:tc rowSpan="2">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 of participants</a:t>
                      </a:r>
                      <a:br>
                        <a:rPr lang="en-CA" sz="1200" b="1" dirty="0">
                          <a:solidFill>
                            <a:schemeClr val="bg1"/>
                          </a:solidFill>
                          <a:effectLst/>
                          <a:latin typeface="Segoe UI" panose="020B0502040204020203" pitchFamily="34" charset="0"/>
                          <a:cs typeface="Segoe UI" panose="020B0502040204020203" pitchFamily="34" charset="0"/>
                        </a:rPr>
                      </a:br>
                      <a:r>
                        <a:rPr lang="en-CA" sz="1200" b="1" dirty="0">
                          <a:solidFill>
                            <a:schemeClr val="bg1"/>
                          </a:solidFill>
                          <a:effectLst/>
                          <a:latin typeface="Segoe UI" panose="020B0502040204020203" pitchFamily="34" charset="0"/>
                          <a:cs typeface="Segoe UI" panose="020B0502040204020203" pitchFamily="34" charset="0"/>
                        </a:rPr>
                        <a:t>(studies)</a:t>
                      </a:r>
                      <a:br>
                        <a:rPr lang="en-CA" sz="1200" b="1" dirty="0">
                          <a:solidFill>
                            <a:schemeClr val="bg1"/>
                          </a:solidFill>
                          <a:effectLst/>
                          <a:latin typeface="Segoe UI" panose="020B0502040204020203" pitchFamily="34" charset="0"/>
                          <a:cs typeface="Segoe UI" panose="020B0502040204020203" pitchFamily="34" charset="0"/>
                        </a:rPr>
                      </a:b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solidFill>
                      <a:srgbClr val="E43E31"/>
                    </a:solidFill>
                  </a:tcPr>
                </a:tc>
                <a:tc rowSpan="2">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Certainty of the evidence</a:t>
                      </a:r>
                      <a:br>
                        <a:rPr lang="en-CA" sz="1200" b="1" dirty="0">
                          <a:solidFill>
                            <a:schemeClr val="bg1"/>
                          </a:solidFill>
                          <a:effectLst/>
                          <a:latin typeface="Segoe UI" panose="020B0502040204020203" pitchFamily="34" charset="0"/>
                          <a:cs typeface="Segoe UI" panose="020B0502040204020203" pitchFamily="34" charset="0"/>
                        </a:rPr>
                      </a:br>
                      <a:r>
                        <a:rPr lang="en-CA" sz="1200" b="1" dirty="0">
                          <a:solidFill>
                            <a:schemeClr val="bg1"/>
                          </a:solidFill>
                          <a:effectLst/>
                          <a:latin typeface="Segoe UI" panose="020B0502040204020203" pitchFamily="34" charset="0"/>
                          <a:cs typeface="Segoe UI" panose="020B0502040204020203" pitchFamily="34" charset="0"/>
                        </a:rPr>
                        <a:t>(GRADE)</a:t>
                      </a: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solidFill>
                      <a:srgbClr val="E43E31"/>
                    </a:solidFill>
                  </a:tcPr>
                </a:tc>
                <a:tc rowSpan="2">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Relative effect</a:t>
                      </a:r>
                      <a:br>
                        <a:rPr lang="en-CA" sz="1200" b="1" dirty="0">
                          <a:solidFill>
                            <a:schemeClr val="bg1"/>
                          </a:solidFill>
                          <a:effectLst/>
                          <a:latin typeface="Segoe UI" panose="020B0502040204020203" pitchFamily="34" charset="0"/>
                          <a:cs typeface="Segoe UI" panose="020B0502040204020203" pitchFamily="34" charset="0"/>
                        </a:rPr>
                      </a:br>
                      <a:r>
                        <a:rPr lang="en-CA" sz="1200" b="1" dirty="0">
                          <a:solidFill>
                            <a:schemeClr val="bg1"/>
                          </a:solidFill>
                          <a:effectLst/>
                          <a:latin typeface="Segoe UI" panose="020B0502040204020203" pitchFamily="34" charset="0"/>
                          <a:cs typeface="Segoe UI" panose="020B0502040204020203" pitchFamily="34" charset="0"/>
                        </a:rPr>
                        <a:t>(95% CI)</a:t>
                      </a: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solidFill>
                      <a:srgbClr val="E43E31"/>
                    </a:solidFill>
                  </a:tcPr>
                </a:tc>
                <a:tc gridSpan="2">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Anticipated absolute effects</a:t>
                      </a:r>
                      <a:endParaRPr lang="en-CA" sz="1200" b="1" baseline="30000" dirty="0">
                        <a:solidFill>
                          <a:schemeClr val="bg1"/>
                        </a:solidFill>
                        <a:effectLst/>
                        <a:latin typeface="Segoe UI" panose="020B0502040204020203" pitchFamily="34" charset="0"/>
                        <a:cs typeface="Segoe UI" panose="020B0502040204020203" pitchFamily="34" charset="0"/>
                      </a:endParaRPr>
                    </a:p>
                    <a:p>
                      <a:pPr algn="ctr"/>
                      <a:r>
                        <a:rPr lang="en-CA" sz="1200" b="1" dirty="0">
                          <a:solidFill>
                            <a:schemeClr val="bg1"/>
                          </a:solidFill>
                          <a:effectLst/>
                          <a:latin typeface="Segoe UI" panose="020B0502040204020203" pitchFamily="34" charset="0"/>
                          <a:cs typeface="Segoe UI" panose="020B0502040204020203" pitchFamily="34" charset="0"/>
                        </a:rPr>
                        <a:t>(95% CI)</a:t>
                      </a: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solidFill>
                      <a:srgbClr val="E43E31"/>
                    </a:solidFill>
                  </a:tcPr>
                </a:tc>
                <a:tc hMerge="1">
                  <a:txBody>
                    <a:bodyPr/>
                    <a:lstStyle/>
                    <a:p>
                      <a:pPr algn="ctr"/>
                      <a:endParaRPr lang="en-CA" sz="1800" b="1" dirty="0">
                        <a:solidFill>
                          <a:sysClr val="windowText" lastClr="000000"/>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solidFill>
                      <a:srgbClr val="E9EBF5"/>
                    </a:solidFill>
                  </a:tcPr>
                </a:tc>
                <a:extLst>
                  <a:ext uri="{0D108BD9-81ED-4DB2-BD59-A6C34878D82A}">
                    <a16:rowId xmlns:a16="http://schemas.microsoft.com/office/drawing/2014/main" val="3146487247"/>
                  </a:ext>
                </a:extLst>
              </a:tr>
              <a:tr h="725404">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Risk with prophylactic intensity</a:t>
                      </a:r>
                    </a:p>
                  </a:txBody>
                  <a:tcPr marL="3341" marR="3341" marT="3341" marB="3341" anchor="ctr">
                    <a:solidFill>
                      <a:srgbClr val="E43E31"/>
                    </a:solidFill>
                  </a:tcPr>
                </a:tc>
                <a:tc>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Risk difference </a:t>
                      </a:r>
                      <a:br>
                        <a:rPr lang="en-CA" sz="1200" b="1" dirty="0">
                          <a:solidFill>
                            <a:schemeClr val="bg1"/>
                          </a:solidFill>
                          <a:effectLst/>
                          <a:latin typeface="Segoe UI" panose="020B0502040204020203" pitchFamily="34" charset="0"/>
                          <a:cs typeface="Segoe UI" panose="020B0502040204020203" pitchFamily="34" charset="0"/>
                        </a:rPr>
                      </a:br>
                      <a:r>
                        <a:rPr lang="en-CA" sz="1200" b="1" dirty="0">
                          <a:solidFill>
                            <a:schemeClr val="bg1"/>
                          </a:solidFill>
                          <a:effectLst/>
                          <a:latin typeface="Segoe UI" panose="020B0502040204020203" pitchFamily="34" charset="0"/>
                          <a:cs typeface="Segoe UI" panose="020B0502040204020203" pitchFamily="34" charset="0"/>
                        </a:rPr>
                        <a:t>with anticoagulation </a:t>
                      </a:r>
                      <a:br>
                        <a:rPr lang="en-CA" sz="1200" b="1" dirty="0">
                          <a:solidFill>
                            <a:schemeClr val="bg1"/>
                          </a:solidFill>
                          <a:effectLst/>
                          <a:latin typeface="Segoe UI" panose="020B0502040204020203" pitchFamily="34" charset="0"/>
                          <a:cs typeface="Segoe UI" panose="020B0502040204020203" pitchFamily="34" charset="0"/>
                        </a:rPr>
                      </a:br>
                      <a:r>
                        <a:rPr lang="en-CA" sz="1200" b="1" dirty="0">
                          <a:solidFill>
                            <a:schemeClr val="bg1"/>
                          </a:solidFill>
                          <a:effectLst/>
                          <a:latin typeface="Segoe UI" panose="020B0502040204020203" pitchFamily="34" charset="0"/>
                          <a:cs typeface="Segoe UI" panose="020B0502040204020203" pitchFamily="34" charset="0"/>
                        </a:rPr>
                        <a:t>at intermediate or therapeutic-intensity</a:t>
                      </a: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solidFill>
                      <a:srgbClr val="E43E31"/>
                    </a:solidFill>
                  </a:tcPr>
                </a:tc>
                <a:extLst>
                  <a:ext uri="{0D108BD9-81ED-4DB2-BD59-A6C34878D82A}">
                    <a16:rowId xmlns:a16="http://schemas.microsoft.com/office/drawing/2014/main" val="2098907843"/>
                  </a:ext>
                </a:extLst>
              </a:tr>
              <a:tr h="603907">
                <a:tc>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MORTALITY</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follow up: range </a:t>
                      </a:r>
                      <a:b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14 days to 22 days</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3341" marT="3341" marB="3341" anchor="ctr">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141</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 study)</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CA" sz="2000" dirty="0">
                          <a:solidFill>
                            <a:srgbClr val="E43E31"/>
                          </a:solidFill>
                          <a:effectLst/>
                          <a:latin typeface="Segoe UI" panose="020B0502040204020203" pitchFamily="34" charset="0"/>
                          <a:cs typeface="Segoe UI" panose="020B0502040204020203" pitchFamily="34" charset="0"/>
                        </a:rPr>
                        <a:t>●</a:t>
                      </a:r>
                      <a:r>
                        <a:rPr lang="en-CA" sz="2000" dirty="0">
                          <a:solidFill>
                            <a:schemeClr val="bg1">
                              <a:lumMod val="75000"/>
                            </a:schemeClr>
                          </a:solidFill>
                          <a:effectLst/>
                          <a:latin typeface="Segoe UI" panose="020B0502040204020203" pitchFamily="34" charset="0"/>
                          <a:cs typeface="Segoe UI" panose="020B0502040204020203" pitchFamily="34" charset="0"/>
                        </a:rPr>
                        <a:t>●●●</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VERY LOW</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OR 0.73</a:t>
                      </a:r>
                      <a:b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(0.33 to 1.76)</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236 per 1,000</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52 fewer per 1,000</a:t>
                      </a:r>
                      <a:b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(143 fewer to 116 more)</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65134728"/>
                  </a:ext>
                </a:extLst>
              </a:tr>
              <a:tr h="603907">
                <a:tc>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PE</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follow up: range </a:t>
                      </a:r>
                      <a:b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14 days to 20 days</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3341" marT="3341" marB="3341"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82</a:t>
                      </a:r>
                      <a:b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(1 study)</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CA" sz="2000" dirty="0">
                          <a:solidFill>
                            <a:srgbClr val="E43E31"/>
                          </a:solidFill>
                          <a:effectLst/>
                          <a:latin typeface="Segoe UI" panose="020B0502040204020203" pitchFamily="34" charset="0"/>
                          <a:cs typeface="Segoe UI" panose="020B0502040204020203" pitchFamily="34" charset="0"/>
                        </a:rPr>
                        <a:t>●</a:t>
                      </a:r>
                      <a:r>
                        <a:rPr lang="en-CA" sz="2000" dirty="0">
                          <a:solidFill>
                            <a:schemeClr val="bg1">
                              <a:lumMod val="75000"/>
                            </a:schemeClr>
                          </a:solidFill>
                          <a:effectLst/>
                          <a:latin typeface="Segoe UI" panose="020B0502040204020203" pitchFamily="34" charset="0"/>
                          <a:cs typeface="Segoe UI" panose="020B0502040204020203" pitchFamily="34" charset="0"/>
                        </a:rPr>
                        <a:t>●●●</a:t>
                      </a:r>
                      <a:b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VERY LOW</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OR 0.09</a:t>
                      </a:r>
                      <a:b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(0.02 to 0.57)</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98 per 1,000</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88 fewer per 1,000</a:t>
                      </a:r>
                      <a:b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(96 fewer to 40 fewer)</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23396161"/>
                  </a:ext>
                </a:extLst>
              </a:tr>
              <a:tr h="802788">
                <a:tc>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PROXIMAL LOWER EXTREMITY DVT</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follow up: range </a:t>
                      </a:r>
                      <a:b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14 days to 20 days</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3341" marT="3341" marB="3341"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41</a:t>
                      </a:r>
                      <a:b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(1 study)</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CA" sz="2000" dirty="0">
                          <a:solidFill>
                            <a:srgbClr val="E43E31"/>
                          </a:solidFill>
                          <a:effectLst/>
                          <a:latin typeface="Segoe UI" panose="020B0502040204020203" pitchFamily="34" charset="0"/>
                          <a:cs typeface="Segoe UI" panose="020B0502040204020203" pitchFamily="34" charset="0"/>
                        </a:rPr>
                        <a:t>●</a:t>
                      </a:r>
                      <a:r>
                        <a:rPr lang="en-CA" sz="2000" dirty="0">
                          <a:solidFill>
                            <a:schemeClr val="bg1">
                              <a:lumMod val="75000"/>
                            </a:schemeClr>
                          </a:solidFill>
                          <a:effectLst/>
                          <a:latin typeface="Segoe UI" panose="020B0502040204020203" pitchFamily="34" charset="0"/>
                          <a:cs typeface="Segoe UI" panose="020B0502040204020203" pitchFamily="34" charset="0"/>
                        </a:rPr>
                        <a:t>●●●</a:t>
                      </a:r>
                      <a:b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VERY LOW</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OR 0.35</a:t>
                      </a:r>
                      <a:b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(0.06 to 2.02)</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106 per 1,000</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66 fewer per 1,000</a:t>
                      </a:r>
                      <a:b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(99 fewer to 87 more)</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10784084"/>
                  </a:ext>
                </a:extLst>
              </a:tr>
              <a:tr h="603907">
                <a:tc>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VTE (DVT or PE)</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follow up: range </a:t>
                      </a:r>
                      <a:b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18 days to 28 days</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3341" marT="3341" marB="3341"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118</a:t>
                      </a:r>
                      <a:b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(2 studies)</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CA" sz="2000" dirty="0">
                          <a:solidFill>
                            <a:srgbClr val="E43E31"/>
                          </a:solidFill>
                          <a:effectLst/>
                          <a:latin typeface="Segoe UI" panose="020B0502040204020203" pitchFamily="34" charset="0"/>
                          <a:cs typeface="Segoe UI" panose="020B0502040204020203" pitchFamily="34" charset="0"/>
                        </a:rPr>
                        <a:t>●</a:t>
                      </a:r>
                      <a:r>
                        <a:rPr lang="en-CA" sz="2000" dirty="0">
                          <a:solidFill>
                            <a:schemeClr val="bg1">
                              <a:lumMod val="75000"/>
                            </a:schemeClr>
                          </a:solidFill>
                          <a:effectLst/>
                          <a:latin typeface="Segoe UI" panose="020B0502040204020203" pitchFamily="34" charset="0"/>
                          <a:cs typeface="Segoe UI" panose="020B0502040204020203" pitchFamily="34" charset="0"/>
                        </a:rPr>
                        <a:t>●●●</a:t>
                      </a:r>
                      <a:b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VERY LOW</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OR 0.87</a:t>
                      </a:r>
                      <a:b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(0.45 to 1.67)</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130 per 1,000</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15 fewer per 1,000</a:t>
                      </a:r>
                      <a:b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(67 fewer to 70 more)</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55197569"/>
                  </a:ext>
                </a:extLst>
              </a:tr>
              <a:tr h="563366">
                <a:tc>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MAJOR BLEEDING</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follow up: mean 16 days</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3341" marT="3341" marB="3341" anchor="ctr">
                    <a:lnT w="12700" cap="flat" cmpd="sng" algn="ctr">
                      <a:solidFill>
                        <a:schemeClr val="bg1">
                          <a:lumMod val="75000"/>
                        </a:schemeClr>
                      </a:solidFill>
                      <a:prstDash val="solid"/>
                      <a:round/>
                      <a:headEnd type="none" w="med" len="med"/>
                      <a:tailEnd type="none" w="med" len="med"/>
                    </a:lnT>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141</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 study)</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T w="12700" cap="flat" cmpd="sng" algn="ctr">
                      <a:solidFill>
                        <a:schemeClr val="bg1">
                          <a:lumMod val="75000"/>
                        </a:schemeClr>
                      </a:solidFill>
                      <a:prstDash val="solid"/>
                      <a:round/>
                      <a:headEnd type="none" w="med" len="med"/>
                      <a:tailEnd type="none" w="med" len="med"/>
                    </a:lnT>
                    <a:solidFill>
                      <a:schemeClr val="bg1">
                        <a:lumMod val="95000"/>
                      </a:schemeClr>
                    </a:solidFill>
                  </a:tcPr>
                </a:tc>
                <a:tc>
                  <a:txBody>
                    <a:bodyPr/>
                    <a:lstStyle/>
                    <a:p>
                      <a:pPr algn="ctr"/>
                      <a:r>
                        <a:rPr lang="en-CA" sz="2000" dirty="0">
                          <a:solidFill>
                            <a:srgbClr val="E43E31"/>
                          </a:solidFill>
                          <a:effectLst/>
                          <a:latin typeface="Segoe UI" panose="020B0502040204020203" pitchFamily="34" charset="0"/>
                          <a:cs typeface="Segoe UI" panose="020B0502040204020203" pitchFamily="34" charset="0"/>
                        </a:rPr>
                        <a:t>●</a:t>
                      </a:r>
                      <a:r>
                        <a:rPr lang="en-CA" sz="2000" dirty="0">
                          <a:solidFill>
                            <a:schemeClr val="bg1">
                              <a:lumMod val="75000"/>
                            </a:schemeClr>
                          </a:solidFill>
                          <a:effectLst/>
                          <a:latin typeface="Segoe UI" panose="020B0502040204020203" pitchFamily="34" charset="0"/>
                          <a:cs typeface="Segoe UI" panose="020B0502040204020203" pitchFamily="34" charset="0"/>
                        </a:rPr>
                        <a:t>●●●</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VERY LOW</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T w="12700" cap="flat" cmpd="sng" algn="ctr">
                      <a:solidFill>
                        <a:schemeClr val="bg1">
                          <a:lumMod val="75000"/>
                        </a:schemeClr>
                      </a:solidFill>
                      <a:prstDash val="solid"/>
                      <a:round/>
                      <a:headEnd type="none" w="med" len="med"/>
                      <a:tailEnd type="none" w="med" len="med"/>
                    </a:lnT>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OR 3.84</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(1.44 to 10.21)</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T w="12700" cap="flat" cmpd="sng" algn="ctr">
                      <a:solidFill>
                        <a:schemeClr val="bg1">
                          <a:lumMod val="75000"/>
                        </a:schemeClr>
                      </a:solidFill>
                      <a:prstDash val="solid"/>
                      <a:round/>
                      <a:headEnd type="none" w="med" len="med"/>
                      <a:tailEnd type="none" w="med" len="med"/>
                    </a:lnT>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84 per 1,000</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T w="12700" cap="flat" cmpd="sng" algn="ctr">
                      <a:solidFill>
                        <a:schemeClr val="bg1">
                          <a:lumMod val="75000"/>
                        </a:schemeClr>
                      </a:solidFill>
                      <a:prstDash val="solid"/>
                      <a:round/>
                      <a:headEnd type="none" w="med" len="med"/>
                      <a:tailEnd type="none" w="med" len="med"/>
                    </a:lnT>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176 more per 1,000</a:t>
                      </a:r>
                    </a:p>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(33 more to 400 more)</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T w="12700" cap="flat" cmpd="sng" algn="ctr">
                      <a:solidFill>
                        <a:schemeClr val="bg1">
                          <a:lumMod val="75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089343687"/>
                  </a:ext>
                </a:extLst>
              </a:tr>
            </a:tbl>
          </a:graphicData>
        </a:graphic>
      </p:graphicFrame>
    </p:spTree>
    <p:extLst>
      <p:ext uri="{BB962C8B-B14F-4D97-AF65-F5344CB8AC3E}">
        <p14:creationId xmlns:p14="http://schemas.microsoft.com/office/powerpoint/2010/main" val="14837943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9F45BA49-DC49-4DE8-AF2B-0EAED238B26C}"/>
              </a:ext>
            </a:extLst>
          </p:cNvPr>
          <p:cNvGraphicFramePr>
            <a:graphicFrameLocks noGrp="1"/>
          </p:cNvGraphicFramePr>
          <p:nvPr>
            <p:extLst>
              <p:ext uri="{D42A27DB-BD31-4B8C-83A1-F6EECF244321}">
                <p14:modId xmlns:p14="http://schemas.microsoft.com/office/powerpoint/2010/main" val="1614137935"/>
              </p:ext>
            </p:extLst>
          </p:nvPr>
        </p:nvGraphicFramePr>
        <p:xfrm>
          <a:off x="1312177" y="1389887"/>
          <a:ext cx="9817638" cy="4617719"/>
        </p:xfrm>
        <a:graphic>
          <a:graphicData uri="http://schemas.openxmlformats.org/drawingml/2006/table">
            <a:tbl>
              <a:tblPr firstCol="1">
                <a:tableStyleId>{5C22544A-7EE6-4342-B048-85BDC9FD1C3A}</a:tableStyleId>
              </a:tblPr>
              <a:tblGrid>
                <a:gridCol w="2061462">
                  <a:extLst>
                    <a:ext uri="{9D8B030D-6E8A-4147-A177-3AD203B41FA5}">
                      <a16:colId xmlns:a16="http://schemas.microsoft.com/office/drawing/2014/main" val="3492423087"/>
                    </a:ext>
                  </a:extLst>
                </a:gridCol>
                <a:gridCol w="1142918">
                  <a:extLst>
                    <a:ext uri="{9D8B030D-6E8A-4147-A177-3AD203B41FA5}">
                      <a16:colId xmlns:a16="http://schemas.microsoft.com/office/drawing/2014/main" val="2832987424"/>
                    </a:ext>
                  </a:extLst>
                </a:gridCol>
                <a:gridCol w="1392413">
                  <a:extLst>
                    <a:ext uri="{9D8B030D-6E8A-4147-A177-3AD203B41FA5}">
                      <a16:colId xmlns:a16="http://schemas.microsoft.com/office/drawing/2014/main" val="1885726329"/>
                    </a:ext>
                  </a:extLst>
                </a:gridCol>
                <a:gridCol w="1364749">
                  <a:extLst>
                    <a:ext uri="{9D8B030D-6E8A-4147-A177-3AD203B41FA5}">
                      <a16:colId xmlns:a16="http://schemas.microsoft.com/office/drawing/2014/main" val="2732433716"/>
                    </a:ext>
                  </a:extLst>
                </a:gridCol>
                <a:gridCol w="1881140">
                  <a:extLst>
                    <a:ext uri="{9D8B030D-6E8A-4147-A177-3AD203B41FA5}">
                      <a16:colId xmlns:a16="http://schemas.microsoft.com/office/drawing/2014/main" val="1257583223"/>
                    </a:ext>
                  </a:extLst>
                </a:gridCol>
                <a:gridCol w="1974956">
                  <a:extLst>
                    <a:ext uri="{9D8B030D-6E8A-4147-A177-3AD203B41FA5}">
                      <a16:colId xmlns:a16="http://schemas.microsoft.com/office/drawing/2014/main" val="838660230"/>
                    </a:ext>
                  </a:extLst>
                </a:gridCol>
              </a:tblGrid>
              <a:tr h="421541">
                <a:tc rowSpan="2">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Outcomes</a:t>
                      </a: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solidFill>
                      <a:srgbClr val="E43E31"/>
                    </a:solidFill>
                  </a:tcPr>
                </a:tc>
                <a:tc rowSpan="2">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 of participants</a:t>
                      </a:r>
                      <a:br>
                        <a:rPr lang="en-CA" sz="1200" b="1" dirty="0">
                          <a:solidFill>
                            <a:schemeClr val="bg1"/>
                          </a:solidFill>
                          <a:effectLst/>
                          <a:latin typeface="Segoe UI" panose="020B0502040204020203" pitchFamily="34" charset="0"/>
                          <a:cs typeface="Segoe UI" panose="020B0502040204020203" pitchFamily="34" charset="0"/>
                        </a:rPr>
                      </a:br>
                      <a:r>
                        <a:rPr lang="en-CA" sz="1200" b="1" dirty="0">
                          <a:solidFill>
                            <a:schemeClr val="bg1"/>
                          </a:solidFill>
                          <a:effectLst/>
                          <a:latin typeface="Segoe UI" panose="020B0502040204020203" pitchFamily="34" charset="0"/>
                          <a:cs typeface="Segoe UI" panose="020B0502040204020203" pitchFamily="34" charset="0"/>
                        </a:rPr>
                        <a:t>(studies)</a:t>
                      </a:r>
                      <a:br>
                        <a:rPr lang="en-CA" sz="1200" b="1" dirty="0">
                          <a:solidFill>
                            <a:schemeClr val="bg1"/>
                          </a:solidFill>
                          <a:effectLst/>
                          <a:latin typeface="Segoe UI" panose="020B0502040204020203" pitchFamily="34" charset="0"/>
                          <a:cs typeface="Segoe UI" panose="020B0502040204020203" pitchFamily="34" charset="0"/>
                        </a:rPr>
                      </a:b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solidFill>
                      <a:srgbClr val="E43E31"/>
                    </a:solidFill>
                  </a:tcPr>
                </a:tc>
                <a:tc rowSpan="2">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Certainty of the evidence</a:t>
                      </a:r>
                      <a:br>
                        <a:rPr lang="en-CA" sz="1200" b="1" dirty="0">
                          <a:solidFill>
                            <a:schemeClr val="bg1"/>
                          </a:solidFill>
                          <a:effectLst/>
                          <a:latin typeface="Segoe UI" panose="020B0502040204020203" pitchFamily="34" charset="0"/>
                          <a:cs typeface="Segoe UI" panose="020B0502040204020203" pitchFamily="34" charset="0"/>
                        </a:rPr>
                      </a:br>
                      <a:r>
                        <a:rPr lang="en-CA" sz="1200" b="1" dirty="0">
                          <a:solidFill>
                            <a:schemeClr val="bg1"/>
                          </a:solidFill>
                          <a:effectLst/>
                          <a:latin typeface="Segoe UI" panose="020B0502040204020203" pitchFamily="34" charset="0"/>
                          <a:cs typeface="Segoe UI" panose="020B0502040204020203" pitchFamily="34" charset="0"/>
                        </a:rPr>
                        <a:t>(GRADE)</a:t>
                      </a: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solidFill>
                      <a:srgbClr val="E43E31"/>
                    </a:solidFill>
                  </a:tcPr>
                </a:tc>
                <a:tc rowSpan="2">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Relative effect</a:t>
                      </a:r>
                      <a:br>
                        <a:rPr lang="en-CA" sz="1200" b="1" dirty="0">
                          <a:solidFill>
                            <a:schemeClr val="bg1"/>
                          </a:solidFill>
                          <a:effectLst/>
                          <a:latin typeface="Segoe UI" panose="020B0502040204020203" pitchFamily="34" charset="0"/>
                          <a:cs typeface="Segoe UI" panose="020B0502040204020203" pitchFamily="34" charset="0"/>
                        </a:rPr>
                      </a:br>
                      <a:r>
                        <a:rPr lang="en-CA" sz="1200" b="1" dirty="0">
                          <a:solidFill>
                            <a:schemeClr val="bg1"/>
                          </a:solidFill>
                          <a:effectLst/>
                          <a:latin typeface="Segoe UI" panose="020B0502040204020203" pitchFamily="34" charset="0"/>
                          <a:cs typeface="Segoe UI" panose="020B0502040204020203" pitchFamily="34" charset="0"/>
                        </a:rPr>
                        <a:t>(95% CI)</a:t>
                      </a: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solidFill>
                      <a:srgbClr val="E43E31"/>
                    </a:solidFill>
                  </a:tcPr>
                </a:tc>
                <a:tc gridSpan="2">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Anticipated absolute effects</a:t>
                      </a:r>
                      <a:endParaRPr lang="en-CA" sz="1200" b="1" baseline="30000" dirty="0">
                        <a:solidFill>
                          <a:schemeClr val="bg1"/>
                        </a:solidFill>
                        <a:effectLst/>
                        <a:latin typeface="Segoe UI" panose="020B0502040204020203" pitchFamily="34" charset="0"/>
                        <a:cs typeface="Segoe UI" panose="020B0502040204020203" pitchFamily="34" charset="0"/>
                      </a:endParaRPr>
                    </a:p>
                    <a:p>
                      <a:pPr algn="ctr"/>
                      <a:r>
                        <a:rPr lang="en-CA" sz="1200" b="1" dirty="0">
                          <a:solidFill>
                            <a:schemeClr val="bg1"/>
                          </a:solidFill>
                          <a:effectLst/>
                          <a:latin typeface="Segoe UI" panose="020B0502040204020203" pitchFamily="34" charset="0"/>
                          <a:cs typeface="Segoe UI" panose="020B0502040204020203" pitchFamily="34" charset="0"/>
                        </a:rPr>
                        <a:t>(95% CI)</a:t>
                      </a: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solidFill>
                      <a:srgbClr val="E43E31"/>
                    </a:solidFill>
                  </a:tcPr>
                </a:tc>
                <a:tc hMerge="1">
                  <a:txBody>
                    <a:bodyPr/>
                    <a:lstStyle/>
                    <a:p>
                      <a:pPr algn="ctr"/>
                      <a:endParaRPr lang="en-CA" sz="1800" b="1" dirty="0">
                        <a:solidFill>
                          <a:sysClr val="windowText" lastClr="000000"/>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solidFill>
                      <a:srgbClr val="E9EBF5"/>
                    </a:solidFill>
                  </a:tcPr>
                </a:tc>
                <a:extLst>
                  <a:ext uri="{0D108BD9-81ED-4DB2-BD59-A6C34878D82A}">
                    <a16:rowId xmlns:a16="http://schemas.microsoft.com/office/drawing/2014/main" val="3146487247"/>
                  </a:ext>
                </a:extLst>
              </a:tr>
              <a:tr h="838273">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Risk with prophylactic intensity</a:t>
                      </a: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solidFill>
                      <a:srgbClr val="E43E31"/>
                    </a:solidFill>
                  </a:tcPr>
                </a:tc>
                <a:tc>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Risk difference </a:t>
                      </a:r>
                      <a:br>
                        <a:rPr lang="en-CA" sz="1200" b="1" dirty="0">
                          <a:solidFill>
                            <a:schemeClr val="bg1"/>
                          </a:solidFill>
                          <a:effectLst/>
                          <a:latin typeface="Segoe UI" panose="020B0502040204020203" pitchFamily="34" charset="0"/>
                          <a:cs typeface="Segoe UI" panose="020B0502040204020203" pitchFamily="34" charset="0"/>
                        </a:rPr>
                      </a:br>
                      <a:r>
                        <a:rPr lang="en-CA" sz="1200" b="1" dirty="0">
                          <a:solidFill>
                            <a:schemeClr val="bg1"/>
                          </a:solidFill>
                          <a:effectLst/>
                          <a:latin typeface="Segoe UI" panose="020B0502040204020203" pitchFamily="34" charset="0"/>
                          <a:cs typeface="Segoe UI" panose="020B0502040204020203" pitchFamily="34" charset="0"/>
                        </a:rPr>
                        <a:t>with anticoagulation </a:t>
                      </a:r>
                      <a:br>
                        <a:rPr lang="en-CA" sz="1200" b="1" dirty="0">
                          <a:solidFill>
                            <a:schemeClr val="bg1"/>
                          </a:solidFill>
                          <a:effectLst/>
                          <a:latin typeface="Segoe UI" panose="020B0502040204020203" pitchFamily="34" charset="0"/>
                          <a:cs typeface="Segoe UI" panose="020B0502040204020203" pitchFamily="34" charset="0"/>
                        </a:rPr>
                      </a:br>
                      <a:r>
                        <a:rPr lang="en-CA" sz="1200" b="1" dirty="0">
                          <a:solidFill>
                            <a:schemeClr val="bg1"/>
                          </a:solidFill>
                          <a:effectLst/>
                          <a:latin typeface="Segoe UI" panose="020B0502040204020203" pitchFamily="34" charset="0"/>
                          <a:cs typeface="Segoe UI" panose="020B0502040204020203" pitchFamily="34" charset="0"/>
                        </a:rPr>
                        <a:t>at intermediate </a:t>
                      </a:r>
                      <a:br>
                        <a:rPr lang="en-CA" sz="1200" b="1" dirty="0">
                          <a:solidFill>
                            <a:schemeClr val="bg1"/>
                          </a:solidFill>
                          <a:effectLst/>
                          <a:latin typeface="Segoe UI" panose="020B0502040204020203" pitchFamily="34" charset="0"/>
                          <a:cs typeface="Segoe UI" panose="020B0502040204020203" pitchFamily="34" charset="0"/>
                        </a:rPr>
                      </a:br>
                      <a:r>
                        <a:rPr lang="en-CA" sz="1200" b="1" dirty="0">
                          <a:solidFill>
                            <a:schemeClr val="bg1"/>
                          </a:solidFill>
                          <a:effectLst/>
                          <a:latin typeface="Segoe UI" panose="020B0502040204020203" pitchFamily="34" charset="0"/>
                          <a:cs typeface="Segoe UI" panose="020B0502040204020203" pitchFamily="34" charset="0"/>
                        </a:rPr>
                        <a:t>or therapeutic-intensity</a:t>
                      </a: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solidFill>
                      <a:srgbClr val="E43E31"/>
                    </a:solidFill>
                  </a:tcPr>
                </a:tc>
                <a:extLst>
                  <a:ext uri="{0D108BD9-81ED-4DB2-BD59-A6C34878D82A}">
                    <a16:rowId xmlns:a16="http://schemas.microsoft.com/office/drawing/2014/main" val="2098907843"/>
                  </a:ext>
                </a:extLst>
              </a:tr>
              <a:tr h="629908">
                <a:tc>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MORTALITY</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follow up: range </a:t>
                      </a:r>
                      <a:b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14 days to 22 days</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3341" marT="3341" marB="3341" anchor="ctr">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141</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 study)</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CA" sz="2000" dirty="0">
                          <a:solidFill>
                            <a:srgbClr val="E43E31"/>
                          </a:solidFill>
                          <a:effectLst/>
                          <a:latin typeface="Segoe UI" panose="020B0502040204020203" pitchFamily="34" charset="0"/>
                          <a:cs typeface="Segoe UI" panose="020B0502040204020203" pitchFamily="34" charset="0"/>
                        </a:rPr>
                        <a:t>●</a:t>
                      </a:r>
                      <a:r>
                        <a:rPr lang="en-CA" sz="2000" dirty="0">
                          <a:solidFill>
                            <a:schemeClr val="bg1">
                              <a:lumMod val="75000"/>
                            </a:schemeClr>
                          </a:solidFill>
                          <a:effectLst/>
                          <a:latin typeface="Segoe UI" panose="020B0502040204020203" pitchFamily="34" charset="0"/>
                          <a:cs typeface="Segoe UI" panose="020B0502040204020203" pitchFamily="34" charset="0"/>
                        </a:rPr>
                        <a:t>●●●</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VERY LOW</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OR 0.73</a:t>
                      </a:r>
                      <a:b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(0.33 to 1.76)</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236 per 1,000</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52 fewer per 1,000</a:t>
                      </a:r>
                      <a:b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(143 fewer to 116 more)</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65134728"/>
                  </a:ext>
                </a:extLst>
              </a:tr>
              <a:tr h="629908">
                <a:tc>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PE</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follow up: range </a:t>
                      </a:r>
                      <a:b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14 days to 20 days</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3341" marT="3341" marB="3341"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82</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 study)</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CA" sz="2000" dirty="0">
                          <a:solidFill>
                            <a:srgbClr val="E43E31"/>
                          </a:solidFill>
                          <a:effectLst/>
                          <a:latin typeface="Segoe UI" panose="020B0502040204020203" pitchFamily="34" charset="0"/>
                          <a:cs typeface="Segoe UI" panose="020B0502040204020203" pitchFamily="34" charset="0"/>
                        </a:rPr>
                        <a:t>●</a:t>
                      </a:r>
                      <a:r>
                        <a:rPr lang="en-CA" sz="2000" dirty="0">
                          <a:solidFill>
                            <a:schemeClr val="bg1">
                              <a:lumMod val="75000"/>
                            </a:schemeClr>
                          </a:solidFill>
                          <a:effectLst/>
                          <a:latin typeface="Segoe UI" panose="020B0502040204020203" pitchFamily="34" charset="0"/>
                          <a:cs typeface="Segoe UI" panose="020B0502040204020203" pitchFamily="34" charset="0"/>
                        </a:rPr>
                        <a:t>●●●</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VERY LOW</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OR 0.09</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(0.02 to 0.57)</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98 per 1,000</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88 fewer per 1,000</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(96 fewer to 40 fewer)</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23396161"/>
                  </a:ext>
                </a:extLst>
              </a:tr>
              <a:tr h="838273">
                <a:tc>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PROXIMAL LOWER EXTREMITY DVT</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follow up: range </a:t>
                      </a:r>
                      <a:b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14 days to 20 days</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3341" marT="3341" marB="3341"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41</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 study)</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CA" sz="2000" dirty="0">
                          <a:solidFill>
                            <a:srgbClr val="E43E31"/>
                          </a:solidFill>
                          <a:effectLst/>
                          <a:latin typeface="Segoe UI" panose="020B0502040204020203" pitchFamily="34" charset="0"/>
                          <a:cs typeface="Segoe UI" panose="020B0502040204020203" pitchFamily="34" charset="0"/>
                        </a:rPr>
                        <a:t>●</a:t>
                      </a:r>
                      <a:r>
                        <a:rPr lang="en-CA" sz="2000" dirty="0">
                          <a:solidFill>
                            <a:schemeClr val="bg1">
                              <a:lumMod val="75000"/>
                            </a:schemeClr>
                          </a:solidFill>
                          <a:effectLst/>
                          <a:latin typeface="Segoe UI" panose="020B0502040204020203" pitchFamily="34" charset="0"/>
                          <a:cs typeface="Segoe UI" panose="020B0502040204020203" pitchFamily="34" charset="0"/>
                        </a:rPr>
                        <a:t>●●●</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VERY LOW</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OR 0.35</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(0.06 to 2.02)</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106 per 1,000</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66 fewer per 1,000</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(99 fewer to 87 more)</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10784084"/>
                  </a:ext>
                </a:extLst>
              </a:tr>
              <a:tr h="629908">
                <a:tc>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VTE (DVT or PE)</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follow up: range </a:t>
                      </a:r>
                      <a:b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18 days to 28 days</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3341" marT="3341" marB="3341"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118</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(2 studies)</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CA" sz="2000" dirty="0">
                          <a:solidFill>
                            <a:srgbClr val="E43E31"/>
                          </a:solidFill>
                          <a:effectLst/>
                          <a:latin typeface="Segoe UI" panose="020B0502040204020203" pitchFamily="34" charset="0"/>
                          <a:cs typeface="Segoe UI" panose="020B0502040204020203" pitchFamily="34" charset="0"/>
                        </a:rPr>
                        <a:t>●</a:t>
                      </a:r>
                      <a:r>
                        <a:rPr lang="en-CA" sz="2000" dirty="0">
                          <a:solidFill>
                            <a:schemeClr val="bg1">
                              <a:lumMod val="75000"/>
                            </a:schemeClr>
                          </a:solidFill>
                          <a:effectLst/>
                          <a:latin typeface="Segoe UI" panose="020B0502040204020203" pitchFamily="34" charset="0"/>
                          <a:cs typeface="Segoe UI" panose="020B0502040204020203" pitchFamily="34" charset="0"/>
                        </a:rPr>
                        <a:t>●●●</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VERY LOW</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OR 0.87</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(0.45 to 1.67)</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130 per 1,000</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15 fewer per 1,000</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(67 fewer to 70 more)</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55197569"/>
                  </a:ext>
                </a:extLst>
              </a:tr>
              <a:tr h="629908">
                <a:tc>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MAJOR BLEEDING</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follow up: mean 16 days</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3341" marT="3341" marB="3341" anchor="ctr">
                    <a:lnT w="12700" cap="flat" cmpd="sng" algn="ctr">
                      <a:solidFill>
                        <a:schemeClr val="bg1">
                          <a:lumMod val="75000"/>
                        </a:schemeClr>
                      </a:solidFill>
                      <a:prstDash val="solid"/>
                      <a:round/>
                      <a:headEnd type="none" w="med" len="med"/>
                      <a:tailEnd type="none" w="med" len="med"/>
                    </a:lnT>
                    <a:solidFill>
                      <a:schemeClr val="bg1">
                        <a:lumMod val="85000"/>
                      </a:schemeClr>
                    </a:solidFill>
                  </a:tcPr>
                </a:tc>
                <a:tc>
                  <a:txBody>
                    <a:bodyPr/>
                    <a:lstStyle/>
                    <a:p>
                      <a:pPr algn="ct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141</a:t>
                      </a:r>
                      <a:b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(1 study)</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T w="12700" cap="flat" cmpd="sng" algn="ctr">
                      <a:solidFill>
                        <a:schemeClr val="bg1">
                          <a:lumMod val="75000"/>
                        </a:schemeClr>
                      </a:solidFill>
                      <a:prstDash val="solid"/>
                      <a:round/>
                      <a:headEnd type="none" w="med" len="med"/>
                      <a:tailEnd type="none" w="med" len="med"/>
                    </a:lnT>
                    <a:solidFill>
                      <a:schemeClr val="bg1">
                        <a:lumMod val="85000"/>
                      </a:schemeClr>
                    </a:solidFill>
                  </a:tcPr>
                </a:tc>
                <a:tc>
                  <a:txBody>
                    <a:bodyPr/>
                    <a:lstStyle/>
                    <a:p>
                      <a:pPr algn="ctr"/>
                      <a:r>
                        <a:rPr lang="en-CA" sz="2000" dirty="0">
                          <a:solidFill>
                            <a:srgbClr val="E43E31"/>
                          </a:solidFill>
                          <a:effectLst/>
                          <a:latin typeface="Segoe UI" panose="020B0502040204020203" pitchFamily="34" charset="0"/>
                          <a:cs typeface="Segoe UI" panose="020B0502040204020203" pitchFamily="34" charset="0"/>
                        </a:rPr>
                        <a:t>●</a:t>
                      </a:r>
                      <a:r>
                        <a:rPr lang="en-CA" sz="2000" dirty="0">
                          <a:solidFill>
                            <a:schemeClr val="bg1">
                              <a:lumMod val="75000"/>
                            </a:schemeClr>
                          </a:solidFill>
                          <a:effectLst/>
                          <a:latin typeface="Segoe UI" panose="020B0502040204020203" pitchFamily="34" charset="0"/>
                          <a:cs typeface="Segoe UI" panose="020B0502040204020203" pitchFamily="34" charset="0"/>
                        </a:rPr>
                        <a:t>●●●</a:t>
                      </a:r>
                      <a:b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VERY LOW</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T w="12700" cap="flat" cmpd="sng" algn="ctr">
                      <a:solidFill>
                        <a:schemeClr val="bg1">
                          <a:lumMod val="75000"/>
                        </a:schemeClr>
                      </a:solidFill>
                      <a:prstDash val="solid"/>
                      <a:round/>
                      <a:headEnd type="none" w="med" len="med"/>
                      <a:tailEnd type="none" w="med" len="med"/>
                    </a:lnT>
                    <a:solidFill>
                      <a:schemeClr val="bg1">
                        <a:lumMod val="85000"/>
                      </a:schemeClr>
                    </a:solidFill>
                  </a:tcPr>
                </a:tc>
                <a:tc>
                  <a:txBody>
                    <a:bodyPr/>
                    <a:lstStyle/>
                    <a:p>
                      <a:pPr algn="ct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OR 3.84</a:t>
                      </a:r>
                      <a:b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(1.44 to 10.21)</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T w="12700" cap="flat" cmpd="sng" algn="ctr">
                      <a:solidFill>
                        <a:schemeClr val="bg1">
                          <a:lumMod val="75000"/>
                        </a:schemeClr>
                      </a:solidFill>
                      <a:prstDash val="solid"/>
                      <a:round/>
                      <a:headEnd type="none" w="med" len="med"/>
                      <a:tailEnd type="none" w="med" len="med"/>
                    </a:lnT>
                    <a:solidFill>
                      <a:schemeClr val="bg1">
                        <a:lumMod val="85000"/>
                      </a:schemeClr>
                    </a:solidFill>
                  </a:tcPr>
                </a:tc>
                <a:tc>
                  <a:txBody>
                    <a:bodyPr/>
                    <a:lstStyle/>
                    <a:p>
                      <a:pPr algn="ct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84 per 1,000</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T w="12700" cap="flat" cmpd="sng" algn="ctr">
                      <a:solidFill>
                        <a:schemeClr val="bg1">
                          <a:lumMod val="75000"/>
                        </a:schemeClr>
                      </a:solidFill>
                      <a:prstDash val="solid"/>
                      <a:round/>
                      <a:headEnd type="none" w="med" len="med"/>
                      <a:tailEnd type="none" w="med" len="med"/>
                    </a:lnT>
                    <a:solidFill>
                      <a:schemeClr val="bg1">
                        <a:lumMod val="85000"/>
                      </a:schemeClr>
                    </a:solidFill>
                  </a:tcPr>
                </a:tc>
                <a:tc>
                  <a:txBody>
                    <a:bodyPr/>
                    <a:lstStyle/>
                    <a:p>
                      <a:pPr algn="ct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176 more per 1,000</a:t>
                      </a:r>
                    </a:p>
                    <a:p>
                      <a:pPr algn="ct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(33 more to 400 more)</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3341" marR="3341" marT="3341" marB="3341" anchor="ctr">
                    <a:lnT w="12700" cap="flat" cmpd="sng" algn="ctr">
                      <a:solidFill>
                        <a:schemeClr val="bg1">
                          <a:lumMod val="75000"/>
                        </a:schemeClr>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2089343687"/>
                  </a:ext>
                </a:extLst>
              </a:tr>
            </a:tbl>
          </a:graphicData>
        </a:graphic>
      </p:graphicFrame>
    </p:spTree>
    <p:extLst>
      <p:ext uri="{BB962C8B-B14F-4D97-AF65-F5344CB8AC3E}">
        <p14:creationId xmlns:p14="http://schemas.microsoft.com/office/powerpoint/2010/main" val="33090271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213DA-94E8-4A2E-A78B-02B33014FD04}"/>
              </a:ext>
            </a:extLst>
          </p:cNvPr>
          <p:cNvSpPr>
            <a:spLocks noGrp="1"/>
          </p:cNvSpPr>
          <p:nvPr>
            <p:ph type="title"/>
          </p:nvPr>
        </p:nvSpPr>
        <p:spPr/>
        <p:txBody>
          <a:bodyPr/>
          <a:lstStyle/>
          <a:p>
            <a:r>
              <a:rPr lang="en-CA" dirty="0"/>
              <a:t>Recommendation</a:t>
            </a:r>
          </a:p>
        </p:txBody>
      </p:sp>
      <p:sp>
        <p:nvSpPr>
          <p:cNvPr id="3" name="Content Placeholder 2">
            <a:extLst>
              <a:ext uri="{FF2B5EF4-FFF2-40B4-BE49-F238E27FC236}">
                <a16:creationId xmlns:a16="http://schemas.microsoft.com/office/drawing/2014/main" id="{E2021ACB-3ECB-4B94-AE61-14AB71073B6E}"/>
              </a:ext>
            </a:extLst>
          </p:cNvPr>
          <p:cNvSpPr>
            <a:spLocks noGrp="1"/>
          </p:cNvSpPr>
          <p:nvPr>
            <p:ph idx="1"/>
          </p:nvPr>
        </p:nvSpPr>
        <p:spPr>
          <a:xfrm>
            <a:off x="1618296" y="2307851"/>
            <a:ext cx="8951621" cy="1657101"/>
          </a:xfrm>
          <a:solidFill>
            <a:srgbClr val="E43E31"/>
          </a:solidFill>
        </p:spPr>
        <p:txBody>
          <a:bodyPr lIns="182880" tIns="91440" rIns="91440" bIns="91440" anchor="ctr">
            <a:noAutofit/>
          </a:bodyPr>
          <a:lstStyle/>
          <a:p>
            <a:pPr marL="0" indent="0" algn="ctr">
              <a:lnSpc>
                <a:spcPct val="100000"/>
              </a:lnSpc>
              <a:spcBef>
                <a:spcPts val="0"/>
              </a:spcBef>
              <a:buNone/>
            </a:pPr>
            <a:r>
              <a:rPr lang="en-US" sz="2000" dirty="0">
                <a:solidFill>
                  <a:schemeClr val="bg1"/>
                </a:solidFill>
              </a:rPr>
              <a:t>The ASH guideline panel </a:t>
            </a:r>
            <a:r>
              <a:rPr lang="en-US" sz="2000" u="sng" dirty="0">
                <a:solidFill>
                  <a:schemeClr val="bg1"/>
                </a:solidFill>
              </a:rPr>
              <a:t>suggests</a:t>
            </a:r>
            <a:r>
              <a:rPr lang="en-US" sz="2000" dirty="0">
                <a:solidFill>
                  <a:schemeClr val="bg1"/>
                </a:solidFill>
              </a:rPr>
              <a:t> using </a:t>
            </a:r>
            <a:r>
              <a:rPr lang="en-US" sz="2000" u="sng" dirty="0">
                <a:solidFill>
                  <a:schemeClr val="bg1"/>
                </a:solidFill>
              </a:rPr>
              <a:t>prophylactic-intensity</a:t>
            </a:r>
            <a:r>
              <a:rPr lang="en-US" sz="2000" dirty="0">
                <a:solidFill>
                  <a:schemeClr val="bg1"/>
                </a:solidFill>
              </a:rPr>
              <a:t> over intermediate-intensity or therapeutic-intensity anticoagulation in patients with COVID-19 related critical illness who do not have suspected or confirmed VTE </a:t>
            </a:r>
            <a:r>
              <a:rPr lang="en-US" sz="1800" i="1" dirty="0">
                <a:solidFill>
                  <a:schemeClr val="bg1"/>
                </a:solidFill>
              </a:rPr>
              <a:t>(</a:t>
            </a:r>
            <a:r>
              <a:rPr lang="en-CA" sz="1800" i="1" dirty="0">
                <a:solidFill>
                  <a:schemeClr val="bg1"/>
                </a:solidFill>
                <a:latin typeface="Calibri" panose="020F0502020204030204" pitchFamily="34" charset="0"/>
                <a:cs typeface="Calibri" panose="020F0502020204030204" pitchFamily="34" charset="0"/>
              </a:rPr>
              <a:t>Conditional recommendation based on </a:t>
            </a:r>
            <a:r>
              <a:rPr lang="en-CA" sz="1800" b="1" i="1" dirty="0">
                <a:solidFill>
                  <a:schemeClr val="bg1"/>
                </a:solidFill>
                <a:latin typeface="Calibri" panose="020F0502020204030204" pitchFamily="34" charset="0"/>
                <a:cs typeface="Calibri" panose="020F0502020204030204" pitchFamily="34" charset="0"/>
              </a:rPr>
              <a:t>very</a:t>
            </a:r>
            <a:r>
              <a:rPr lang="en-CA" sz="1800" i="1" dirty="0">
                <a:solidFill>
                  <a:schemeClr val="bg1"/>
                </a:solidFill>
                <a:latin typeface="Calibri" panose="020F0502020204030204" pitchFamily="34" charset="0"/>
                <a:cs typeface="Calibri" panose="020F0502020204030204" pitchFamily="34" charset="0"/>
              </a:rPr>
              <a:t> </a:t>
            </a:r>
            <a:r>
              <a:rPr lang="en-CA" sz="1800" b="1" i="1" dirty="0">
                <a:solidFill>
                  <a:schemeClr val="bg1"/>
                </a:solidFill>
                <a:latin typeface="Calibri" panose="020F0502020204030204" pitchFamily="34" charset="0"/>
                <a:cs typeface="Calibri" panose="020F0502020204030204" pitchFamily="34" charset="0"/>
              </a:rPr>
              <a:t>low certainty </a:t>
            </a:r>
            <a:r>
              <a:rPr lang="en-CA" sz="1800" i="1" dirty="0">
                <a:solidFill>
                  <a:schemeClr val="bg1"/>
                </a:solidFill>
                <a:latin typeface="Calibri" panose="020F0502020204030204" pitchFamily="34" charset="0"/>
                <a:cs typeface="Calibri" panose="020F0502020204030204" pitchFamily="34" charset="0"/>
              </a:rPr>
              <a:t>in the evidence about effects)</a:t>
            </a:r>
          </a:p>
          <a:p>
            <a:pPr marL="0" indent="0">
              <a:lnSpc>
                <a:spcPct val="100000"/>
              </a:lnSpc>
              <a:spcBef>
                <a:spcPts val="0"/>
              </a:spcBef>
              <a:buNone/>
            </a:pPr>
            <a:endParaRPr lang="en-CA" sz="1800" dirty="0">
              <a:solidFill>
                <a:schemeClr val="bg1"/>
              </a:solidFill>
            </a:endParaRPr>
          </a:p>
        </p:txBody>
      </p:sp>
      <p:sp>
        <p:nvSpPr>
          <p:cNvPr id="4" name="Content Placeholder 2">
            <a:extLst>
              <a:ext uri="{FF2B5EF4-FFF2-40B4-BE49-F238E27FC236}">
                <a16:creationId xmlns:a16="http://schemas.microsoft.com/office/drawing/2014/main" id="{71570BC0-36D4-4A2F-AE5B-659701973760}"/>
              </a:ext>
            </a:extLst>
          </p:cNvPr>
          <p:cNvSpPr txBox="1">
            <a:spLocks/>
          </p:cNvSpPr>
          <p:nvPr/>
        </p:nvSpPr>
        <p:spPr>
          <a:xfrm>
            <a:off x="1691014" y="4065103"/>
            <a:ext cx="4344025" cy="1657101"/>
          </a:xfrm>
          <a:prstGeom prst="rect">
            <a:avLst/>
          </a:prstGeom>
          <a:solidFill>
            <a:srgbClr val="C8C3D5"/>
          </a:solidFill>
        </p:spPr>
        <p:txBody>
          <a:bodyPr vert="horz" lIns="182880" tIns="91440" rIns="91440" bIns="9144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Segoe UI Semibold" panose="020B0702040204020203" pitchFamily="34" charset="0"/>
                <a:ea typeface="+mn-ea"/>
                <a:cs typeface="Segoe UI Semibold" panose="020B07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Segoe UI Semibold" panose="020B0702040204020203" pitchFamily="34" charset="0"/>
                <a:ea typeface="+mn-ea"/>
                <a:cs typeface="Segoe UI Semibold" panose="020B07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Segoe UI Semibold" panose="020B0702040204020203" pitchFamily="34" charset="0"/>
                <a:ea typeface="+mn-ea"/>
                <a:cs typeface="Segoe UI Semibold" panose="020B07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Segoe UI Semibold" panose="020B0702040204020203" pitchFamily="34" charset="0"/>
                <a:ea typeface="+mn-ea"/>
                <a:cs typeface="Segoe UI Semibold" panose="020B07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54" fontAlgn="auto">
              <a:lnSpc>
                <a:spcPct val="100000"/>
              </a:lnSpc>
              <a:spcBef>
                <a:spcPts val="0"/>
              </a:spcBef>
              <a:spcAft>
                <a:spcPts val="0"/>
              </a:spcAft>
              <a:buNone/>
              <a:defRPr/>
            </a:pPr>
            <a:r>
              <a:rPr lang="en-US" sz="1400" dirty="0">
                <a:solidFill>
                  <a:schemeClr val="tx1">
                    <a:lumMod val="50000"/>
                    <a:lumOff val="50000"/>
                  </a:schemeClr>
                </a:solidFill>
                <a:latin typeface="+mn-lt"/>
                <a:cs typeface="Calibri" panose="020F0502020204030204" pitchFamily="34" charset="0"/>
              </a:rPr>
              <a:t>The panel agreed that there was </a:t>
            </a:r>
            <a:r>
              <a:rPr lang="en-US" sz="1400" b="1" u="sng" dirty="0">
                <a:solidFill>
                  <a:schemeClr val="tx1">
                    <a:lumMod val="50000"/>
                    <a:lumOff val="50000"/>
                  </a:schemeClr>
                </a:solidFill>
                <a:latin typeface="+mn-lt"/>
                <a:cs typeface="Calibri" panose="020F0502020204030204" pitchFamily="34" charset="0"/>
              </a:rPr>
              <a:t>less uncertainty </a:t>
            </a:r>
            <a:r>
              <a:rPr lang="en-US" sz="1400" dirty="0">
                <a:solidFill>
                  <a:schemeClr val="tx1">
                    <a:lumMod val="50000"/>
                    <a:lumOff val="50000"/>
                  </a:schemeClr>
                </a:solidFill>
                <a:latin typeface="+mn-lt"/>
                <a:cs typeface="Calibri" panose="020F0502020204030204" pitchFamily="34" charset="0"/>
              </a:rPr>
              <a:t>regarding the influence on undesirable effects (bleeding) compared with desirable effects (mortality and VTE). This was driven by extensive indirect evidence of dose-dependent effects of anticoagulation on bleeding. </a:t>
            </a:r>
            <a:endParaRPr lang="en-CA" sz="1400" dirty="0">
              <a:solidFill>
                <a:schemeClr val="tx1">
                  <a:lumMod val="50000"/>
                  <a:lumOff val="50000"/>
                </a:schemeClr>
              </a:solidFill>
              <a:latin typeface="+mn-lt"/>
              <a:cs typeface="Calibri" panose="020F0502020204030204" pitchFamily="34" charset="0"/>
            </a:endParaRPr>
          </a:p>
        </p:txBody>
      </p:sp>
      <p:sp>
        <p:nvSpPr>
          <p:cNvPr id="6" name="TextBox 5">
            <a:extLst>
              <a:ext uri="{FF2B5EF4-FFF2-40B4-BE49-F238E27FC236}">
                <a16:creationId xmlns:a16="http://schemas.microsoft.com/office/drawing/2014/main" id="{B7F8D304-61DA-4C8A-B9EA-96D87B703DD1}"/>
              </a:ext>
            </a:extLst>
          </p:cNvPr>
          <p:cNvSpPr txBox="1"/>
          <p:nvPr/>
        </p:nvSpPr>
        <p:spPr>
          <a:xfrm>
            <a:off x="6212610" y="4065103"/>
            <a:ext cx="4357307" cy="1657102"/>
          </a:xfrm>
          <a:prstGeom prst="rect">
            <a:avLst/>
          </a:prstGeom>
          <a:solidFill>
            <a:srgbClr val="CAD7AF"/>
          </a:solidFill>
        </p:spPr>
        <p:txBody>
          <a:bodyPr wrap="square" lIns="182880" tIns="91440" rIns="91440" bIns="91440" rtlCol="0" anchor="ctr">
            <a:noAutofit/>
          </a:bodyPr>
          <a:lstStyle/>
          <a:p>
            <a:pPr marL="228589" indent="-228589" defTabSz="914354" fontAlgn="auto">
              <a:spcBef>
                <a:spcPts val="300"/>
              </a:spcBef>
              <a:spcAft>
                <a:spcPts val="0"/>
              </a:spcAft>
              <a:buFont typeface="Arial" panose="020B0604020202020204" pitchFamily="34" charset="0"/>
              <a:buChar char="•"/>
              <a:defRPr/>
            </a:pPr>
            <a:r>
              <a:rPr lang="en-US" sz="1400" dirty="0">
                <a:solidFill>
                  <a:schemeClr val="tx1">
                    <a:lumMod val="50000"/>
                    <a:lumOff val="50000"/>
                  </a:schemeClr>
                </a:solidFill>
                <a:latin typeface="Calibri" panose="020F0502020204030204" pitchFamily="34" charset="0"/>
                <a:cs typeface="Calibri" panose="020F0502020204030204" pitchFamily="34" charset="0"/>
              </a:rPr>
              <a:t>Individualized assessment</a:t>
            </a:r>
          </a:p>
          <a:p>
            <a:pPr marL="228589" indent="-228589" defTabSz="914354" fontAlgn="auto">
              <a:spcBef>
                <a:spcPts val="300"/>
              </a:spcBef>
              <a:spcAft>
                <a:spcPts val="0"/>
              </a:spcAft>
              <a:buFont typeface="Arial" panose="020B0604020202020204" pitchFamily="34" charset="0"/>
              <a:buChar char="•"/>
              <a:defRPr/>
            </a:pPr>
            <a:r>
              <a:rPr lang="en-US" sz="1400" dirty="0">
                <a:solidFill>
                  <a:schemeClr val="tx1">
                    <a:lumMod val="50000"/>
                    <a:lumOff val="50000"/>
                  </a:schemeClr>
                </a:solidFill>
                <a:latin typeface="Calibri" panose="020F0502020204030204" pitchFamily="34" charset="0"/>
                <a:cs typeface="Calibri" panose="020F0502020204030204" pitchFamily="34" charset="0"/>
              </a:rPr>
              <a:t>No validated risk assessment models for in patients with COVID-19</a:t>
            </a:r>
          </a:p>
          <a:p>
            <a:pPr marL="228589" indent="-228589" defTabSz="914354" fontAlgn="auto">
              <a:spcBef>
                <a:spcPts val="300"/>
              </a:spcBef>
              <a:spcAft>
                <a:spcPts val="0"/>
              </a:spcAft>
              <a:buFont typeface="Arial" panose="020B0604020202020204" pitchFamily="34" charset="0"/>
              <a:buChar char="•"/>
              <a:defRPr/>
            </a:pPr>
            <a:r>
              <a:rPr lang="en-CA" sz="1400" dirty="0">
                <a:solidFill>
                  <a:schemeClr val="tx1">
                    <a:lumMod val="50000"/>
                    <a:lumOff val="50000"/>
                  </a:schemeClr>
                </a:solidFill>
                <a:latin typeface="Calibri" panose="020F0502020204030204" pitchFamily="34" charset="0"/>
                <a:cs typeface="Calibri" panose="020F0502020204030204" pitchFamily="34" charset="0"/>
              </a:rPr>
              <a:t>No direct high-quality evidence comparing different anticoagulants</a:t>
            </a:r>
          </a:p>
        </p:txBody>
      </p:sp>
    </p:spTree>
    <p:extLst>
      <p:ext uri="{BB962C8B-B14F-4D97-AF65-F5344CB8AC3E}">
        <p14:creationId xmlns:p14="http://schemas.microsoft.com/office/powerpoint/2010/main" val="125967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65D9-3AC5-43B4-A522-406F3DEF5720}"/>
              </a:ext>
            </a:extLst>
          </p:cNvPr>
          <p:cNvSpPr>
            <a:spLocks noGrp="1"/>
          </p:cNvSpPr>
          <p:nvPr>
            <p:ph type="title"/>
          </p:nvPr>
        </p:nvSpPr>
        <p:spPr/>
        <p:txBody>
          <a:bodyPr/>
          <a:lstStyle/>
          <a:p>
            <a:r>
              <a:rPr lang="en-CA" dirty="0"/>
              <a:t>Case 2: COVID-19 related acute illness</a:t>
            </a:r>
          </a:p>
        </p:txBody>
      </p:sp>
      <p:graphicFrame>
        <p:nvGraphicFramePr>
          <p:cNvPr id="4" name="Table 3">
            <a:extLst>
              <a:ext uri="{FF2B5EF4-FFF2-40B4-BE49-F238E27FC236}">
                <a16:creationId xmlns:a16="http://schemas.microsoft.com/office/drawing/2014/main" id="{9592D8FA-0B9A-4B25-89EA-55D0DC1AFC15}"/>
              </a:ext>
            </a:extLst>
          </p:cNvPr>
          <p:cNvGraphicFramePr>
            <a:graphicFrameLocks noGrp="1"/>
          </p:cNvGraphicFramePr>
          <p:nvPr>
            <p:extLst>
              <p:ext uri="{D42A27DB-BD31-4B8C-83A1-F6EECF244321}">
                <p14:modId xmlns:p14="http://schemas.microsoft.com/office/powerpoint/2010/main" val="300292916"/>
              </p:ext>
            </p:extLst>
          </p:nvPr>
        </p:nvGraphicFramePr>
        <p:xfrm>
          <a:off x="940308" y="2842736"/>
          <a:ext cx="4792980" cy="2146180"/>
        </p:xfrm>
        <a:graphic>
          <a:graphicData uri="http://schemas.openxmlformats.org/drawingml/2006/table">
            <a:tbl>
              <a:tblPr firstRow="1" bandRow="1">
                <a:tableStyleId>{5C22544A-7EE6-4342-B048-85BDC9FD1C3A}</a:tableStyleId>
              </a:tblPr>
              <a:tblGrid>
                <a:gridCol w="4792980">
                  <a:extLst>
                    <a:ext uri="{9D8B030D-6E8A-4147-A177-3AD203B41FA5}">
                      <a16:colId xmlns:a16="http://schemas.microsoft.com/office/drawing/2014/main" val="1971001359"/>
                    </a:ext>
                  </a:extLst>
                </a:gridCol>
              </a:tblGrid>
              <a:tr h="389775">
                <a:tc>
                  <a:txBody>
                    <a:bodyPr/>
                    <a:lstStyle/>
                    <a:p>
                      <a:pPr algn="ctr">
                        <a:lnSpc>
                          <a:spcPct val="100000"/>
                        </a:lnSpc>
                      </a:pPr>
                      <a:r>
                        <a:rPr lang="en-US" sz="1600" noProof="0" dirty="0">
                          <a:solidFill>
                            <a:schemeClr val="bg1"/>
                          </a:solidFill>
                          <a:latin typeface="Segoe UI" panose="020B0502040204020203" pitchFamily="34" charset="0"/>
                          <a:cs typeface="Segoe UI" panose="020B0502040204020203" pitchFamily="34" charset="0"/>
                        </a:rPr>
                        <a:t>Patient K</a:t>
                      </a:r>
                    </a:p>
                  </a:txBody>
                  <a:tcPr anchor="ctr">
                    <a:lnB w="12700" cap="flat" cmpd="sng" algn="ctr">
                      <a:solidFill>
                        <a:schemeClr val="bg1">
                          <a:lumMod val="75000"/>
                        </a:schemeClr>
                      </a:solidFill>
                      <a:prstDash val="solid"/>
                      <a:round/>
                      <a:headEnd type="none" w="med" len="med"/>
                      <a:tailEnd type="none" w="med" len="med"/>
                    </a:lnB>
                    <a:solidFill>
                      <a:srgbClr val="E43E31"/>
                    </a:solidFill>
                  </a:tcPr>
                </a:tc>
                <a:extLst>
                  <a:ext uri="{0D108BD9-81ED-4DB2-BD59-A6C34878D82A}">
                    <a16:rowId xmlns:a16="http://schemas.microsoft.com/office/drawing/2014/main" val="3499492562"/>
                  </a:ext>
                </a:extLst>
              </a:tr>
              <a:tr h="351281">
                <a:tc>
                  <a:txBody>
                    <a:bodyPr/>
                    <a:lstStyle/>
                    <a:p>
                      <a:pPr algn="ctr">
                        <a:lnSpc>
                          <a:spcPct val="100000"/>
                        </a:lnSpc>
                      </a:pPr>
                      <a:r>
                        <a:rPr lang="en-US" sz="1600" noProof="0" dirty="0">
                          <a:solidFill>
                            <a:schemeClr val="tx1">
                              <a:lumMod val="50000"/>
                              <a:lumOff val="50000"/>
                            </a:schemeClr>
                          </a:solidFill>
                          <a:latin typeface="Segoe UI" panose="020B0502040204020203" pitchFamily="34" charset="0"/>
                          <a:ea typeface="YouYuan" panose="02010509060101010101" pitchFamily="49" charset="-122"/>
                          <a:cs typeface="Segoe UI" panose="020B0502040204020203" pitchFamily="34" charset="0"/>
                        </a:rPr>
                        <a:t>♂, Caucasian, </a:t>
                      </a:r>
                      <a:r>
                        <a:rPr lang="en-US" sz="1600" noProof="0" dirty="0">
                          <a:solidFill>
                            <a:schemeClr val="tx1">
                              <a:lumMod val="50000"/>
                              <a:lumOff val="50000"/>
                            </a:schemeClr>
                          </a:solidFill>
                          <a:latin typeface="Segoe UI" panose="020B0502040204020203" pitchFamily="34" charset="0"/>
                          <a:cs typeface="Segoe UI" panose="020B0502040204020203" pitchFamily="34" charset="0"/>
                        </a:rPr>
                        <a:t>52 years</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75301437"/>
                  </a:ext>
                </a:extLst>
              </a:tr>
              <a:tr h="351281">
                <a:tc>
                  <a:txBody>
                    <a:bodyPr/>
                    <a:lstStyle/>
                    <a:p>
                      <a:pPr algn="ctr">
                        <a:lnSpc>
                          <a:spcPct val="100000"/>
                        </a:lnSpc>
                      </a:pPr>
                      <a:r>
                        <a:rPr lang="en-US" sz="1600" noProof="0" dirty="0">
                          <a:solidFill>
                            <a:schemeClr val="tx1">
                              <a:lumMod val="50000"/>
                              <a:lumOff val="50000"/>
                            </a:schemeClr>
                          </a:solidFill>
                          <a:latin typeface="Segoe UI" panose="020B0502040204020203" pitchFamily="34" charset="0"/>
                          <a:cs typeface="Segoe UI" panose="020B0502040204020203" pitchFamily="34" charset="0"/>
                        </a:rPr>
                        <a:t>BMI 23 kg/m</a:t>
                      </a:r>
                      <a:r>
                        <a:rPr lang="en-US" sz="1600" baseline="30000" noProof="0" dirty="0">
                          <a:solidFill>
                            <a:schemeClr val="tx1">
                              <a:lumMod val="50000"/>
                              <a:lumOff val="50000"/>
                            </a:schemeClr>
                          </a:solidFill>
                          <a:latin typeface="Segoe UI" panose="020B0502040204020203" pitchFamily="34" charset="0"/>
                          <a:cs typeface="Segoe UI" panose="020B0502040204020203" pitchFamily="34" charset="0"/>
                        </a:rPr>
                        <a:t>2</a:t>
                      </a:r>
                      <a:r>
                        <a:rPr lang="en-US" sz="1600" noProof="0" dirty="0">
                          <a:solidFill>
                            <a:schemeClr val="tx1">
                              <a:lumMod val="50000"/>
                              <a:lumOff val="50000"/>
                            </a:schemeClr>
                          </a:solidFill>
                          <a:latin typeface="Segoe UI" panose="020B0502040204020203" pitchFamily="34" charset="0"/>
                          <a:cs typeface="Segoe UI" panose="020B0502040204020203" pitchFamily="34" charset="0"/>
                        </a:rPr>
                        <a:t>, Asthma</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17511211"/>
                  </a:ext>
                </a:extLst>
              </a:tr>
              <a:tr h="351281">
                <a:tc>
                  <a:txBody>
                    <a:bodyPr/>
                    <a:lstStyle/>
                    <a:p>
                      <a:pPr algn="ctr">
                        <a:lnSpc>
                          <a:spcPct val="100000"/>
                        </a:lnSpc>
                      </a:pPr>
                      <a:r>
                        <a:rPr lang="en-US" sz="1600" noProof="0" dirty="0">
                          <a:solidFill>
                            <a:schemeClr val="tx1">
                              <a:lumMod val="50000"/>
                              <a:lumOff val="50000"/>
                            </a:schemeClr>
                          </a:solidFill>
                          <a:latin typeface="Segoe UI" panose="020B0502040204020203" pitchFamily="34" charset="0"/>
                          <a:cs typeface="Segoe UI" panose="020B0502040204020203" pitchFamily="34" charset="0"/>
                        </a:rPr>
                        <a:t>COVID-19 day 6</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31789058"/>
                  </a:ext>
                </a:extLst>
              </a:tr>
              <a:tr h="351281">
                <a:tc>
                  <a:txBody>
                    <a:bodyPr/>
                    <a:lstStyle/>
                    <a:p>
                      <a:pPr algn="ctr">
                        <a:lnSpc>
                          <a:spcPct val="100000"/>
                        </a:lnSpc>
                      </a:pPr>
                      <a:r>
                        <a:rPr lang="en-US" sz="1600" noProof="0" dirty="0">
                          <a:solidFill>
                            <a:schemeClr val="tx1">
                              <a:lumMod val="50000"/>
                              <a:lumOff val="50000"/>
                            </a:schemeClr>
                          </a:solidFill>
                          <a:latin typeface="Segoe UI" panose="020B0502040204020203" pitchFamily="34" charset="0"/>
                          <a:cs typeface="Segoe UI" panose="020B0502040204020203" pitchFamily="34" charset="0"/>
                        </a:rPr>
                        <a:t>Anosmia, shortness of breath with exercise</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31427825"/>
                  </a:ext>
                </a:extLst>
              </a:tr>
              <a:tr h="351281">
                <a:tc>
                  <a:txBody>
                    <a:bodyPr/>
                    <a:lstStyle/>
                    <a:p>
                      <a:pPr algn="ctr">
                        <a:lnSpc>
                          <a:spcPct val="100000"/>
                        </a:lnSpc>
                      </a:pPr>
                      <a:r>
                        <a:rPr lang="en-US" sz="1600" noProof="0" dirty="0">
                          <a:solidFill>
                            <a:schemeClr val="tx1">
                              <a:lumMod val="50000"/>
                              <a:lumOff val="50000"/>
                            </a:schemeClr>
                          </a:solidFill>
                          <a:latin typeface="Segoe UI" panose="020B0502040204020203" pitchFamily="34" charset="0"/>
                          <a:cs typeface="Segoe UI" panose="020B0502040204020203" pitchFamily="34" charset="0"/>
                        </a:rPr>
                        <a:t>HR 95/min, RR 20/min, sat 90% at room air</a:t>
                      </a:r>
                    </a:p>
                  </a:txBody>
                  <a:tcPr anchor="ctr">
                    <a:lnT w="12700" cap="flat" cmpd="sng" algn="ctr">
                      <a:solidFill>
                        <a:schemeClr val="bg1">
                          <a:lumMod val="75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68921705"/>
                  </a:ext>
                </a:extLst>
              </a:tr>
            </a:tbl>
          </a:graphicData>
        </a:graphic>
      </p:graphicFrame>
      <p:pic>
        <p:nvPicPr>
          <p:cNvPr id="8" name="Afbeelding 2">
            <a:extLst>
              <a:ext uri="{FF2B5EF4-FFF2-40B4-BE49-F238E27FC236}">
                <a16:creationId xmlns:a16="http://schemas.microsoft.com/office/drawing/2014/main" id="{8C1F01C3-6D7C-0D4D-AF9A-6FD83F406205}"/>
              </a:ext>
            </a:extLst>
          </p:cNvPr>
          <p:cNvPicPr>
            <a:picLocks noChangeAspect="1"/>
          </p:cNvPicPr>
          <p:nvPr/>
        </p:nvPicPr>
        <p:blipFill>
          <a:blip r:embed="rId2"/>
          <a:stretch>
            <a:fillRect/>
          </a:stretch>
        </p:blipFill>
        <p:spPr>
          <a:xfrm>
            <a:off x="6171774" y="2160331"/>
            <a:ext cx="5368961" cy="3655680"/>
          </a:xfrm>
          <a:prstGeom prst="rect">
            <a:avLst/>
          </a:prstGeom>
        </p:spPr>
      </p:pic>
    </p:spTree>
    <p:extLst>
      <p:ext uri="{BB962C8B-B14F-4D97-AF65-F5344CB8AC3E}">
        <p14:creationId xmlns:p14="http://schemas.microsoft.com/office/powerpoint/2010/main" val="24864248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DA355-FAE8-448D-A739-1DBA44A323CA}"/>
              </a:ext>
            </a:extLst>
          </p:cNvPr>
          <p:cNvSpPr>
            <a:spLocks noGrp="1"/>
          </p:cNvSpPr>
          <p:nvPr>
            <p:ph type="title"/>
          </p:nvPr>
        </p:nvSpPr>
        <p:spPr>
          <a:xfrm>
            <a:off x="419100" y="1340572"/>
            <a:ext cx="10972800" cy="418113"/>
          </a:xfrm>
        </p:spPr>
        <p:txBody>
          <a:bodyPr/>
          <a:lstStyle/>
          <a:p>
            <a:r>
              <a:rPr lang="en-CA" dirty="0"/>
              <a:t>Question #2</a:t>
            </a:r>
          </a:p>
        </p:txBody>
      </p:sp>
      <p:sp>
        <p:nvSpPr>
          <p:cNvPr id="3" name="Content Placeholder 2">
            <a:extLst>
              <a:ext uri="{FF2B5EF4-FFF2-40B4-BE49-F238E27FC236}">
                <a16:creationId xmlns:a16="http://schemas.microsoft.com/office/drawing/2014/main" id="{6B690A4C-4B0A-4A1B-9281-6BC723FA8A2C}"/>
              </a:ext>
            </a:extLst>
          </p:cNvPr>
          <p:cNvSpPr>
            <a:spLocks noGrp="1"/>
          </p:cNvSpPr>
          <p:nvPr>
            <p:ph idx="1"/>
          </p:nvPr>
        </p:nvSpPr>
        <p:spPr>
          <a:xfrm>
            <a:off x="419100" y="2033093"/>
            <a:ext cx="10972800" cy="3954624"/>
          </a:xfrm>
        </p:spPr>
        <p:txBody>
          <a:bodyPr>
            <a:normAutofit/>
          </a:bodyPr>
          <a:lstStyle/>
          <a:p>
            <a:pPr marL="0" indent="0">
              <a:buNone/>
            </a:pPr>
            <a:r>
              <a:rPr lang="en-CA" dirty="0"/>
              <a:t>Should DOACs, LMWH, UFH, fondaparinux, </a:t>
            </a:r>
            <a:r>
              <a:rPr lang="en-CA" dirty="0" err="1"/>
              <a:t>argatroban</a:t>
            </a:r>
            <a:r>
              <a:rPr lang="en-CA" dirty="0"/>
              <a:t>, or bivalirudin at intermediate-intensity or therapeutic-intensity vs. prophylactic-intensity be used for patients with COVID-19 related acute illness who do not have suspected or confirmed VTE?</a:t>
            </a:r>
          </a:p>
        </p:txBody>
      </p:sp>
    </p:spTree>
    <p:extLst>
      <p:ext uri="{BB962C8B-B14F-4D97-AF65-F5344CB8AC3E}">
        <p14:creationId xmlns:p14="http://schemas.microsoft.com/office/powerpoint/2010/main" val="472361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340572"/>
            <a:ext cx="10828020" cy="3954624"/>
          </a:xfrm>
        </p:spPr>
        <p:txBody>
          <a:bodyPr>
            <a:noAutofit/>
          </a:bodyPr>
          <a:lstStyle/>
          <a:p>
            <a:pPr marL="0" indent="0">
              <a:buNone/>
            </a:pPr>
            <a:r>
              <a:rPr lang="en-CA" sz="2400" b="1" dirty="0"/>
              <a:t>Which ONE of the following options would you suggest for thromboprophylaxis in a hospitalized patient with COVID-19 related acute illness </a:t>
            </a:r>
            <a:r>
              <a:rPr lang="en-CA" sz="2400" dirty="0"/>
              <a:t>who does not have suspected or confirmed VTE</a:t>
            </a:r>
            <a:r>
              <a:rPr lang="en-CA" sz="2400" b="1" dirty="0"/>
              <a:t>?</a:t>
            </a:r>
          </a:p>
          <a:p>
            <a:pPr marL="0" indent="0">
              <a:buNone/>
            </a:pPr>
            <a:endParaRPr lang="en-CA" sz="2400" dirty="0"/>
          </a:p>
          <a:p>
            <a:pPr marL="514326" indent="-514326">
              <a:buAutoNum type="alphaUcPeriod"/>
            </a:pPr>
            <a:r>
              <a:rPr lang="en-CA" sz="2400" dirty="0"/>
              <a:t>Intermediate- or therapeutic-intensity anticoagulation</a:t>
            </a:r>
          </a:p>
          <a:p>
            <a:pPr marL="514326" indent="-514326">
              <a:buAutoNum type="alphaUcPeriod"/>
            </a:pPr>
            <a:r>
              <a:rPr lang="en-CA" sz="2400" dirty="0"/>
              <a:t>Prophylactic-intensity anticoagulation</a:t>
            </a:r>
          </a:p>
          <a:p>
            <a:pPr marL="514326" indent="-514326">
              <a:buAutoNum type="alphaUcPeriod"/>
            </a:pPr>
            <a:r>
              <a:rPr lang="en-CA" sz="2400" dirty="0"/>
              <a:t>Graduated compression stockings</a:t>
            </a:r>
          </a:p>
          <a:p>
            <a:pPr marL="514326" indent="-514326">
              <a:buAutoNum type="alphaUcPeriod"/>
            </a:pPr>
            <a:r>
              <a:rPr lang="en-CA" sz="2400" dirty="0"/>
              <a:t>No prophylaxis because patient is at low thrombosis risk</a:t>
            </a:r>
          </a:p>
        </p:txBody>
      </p:sp>
      <p:sp>
        <p:nvSpPr>
          <p:cNvPr id="4" name="Rectangle 3">
            <a:extLst>
              <a:ext uri="{FF2B5EF4-FFF2-40B4-BE49-F238E27FC236}">
                <a16:creationId xmlns:a16="http://schemas.microsoft.com/office/drawing/2014/main" id="{99BAD767-7BAB-4B53-9712-EA8DCDE89366}"/>
              </a:ext>
            </a:extLst>
          </p:cNvPr>
          <p:cNvSpPr/>
          <p:nvPr/>
        </p:nvSpPr>
        <p:spPr>
          <a:xfrm>
            <a:off x="349620" y="3290452"/>
            <a:ext cx="8784657" cy="463336"/>
          </a:xfrm>
          <a:prstGeom prst="rect">
            <a:avLst/>
          </a:prstGeom>
          <a:noFill/>
          <a:ln w="28575">
            <a:solidFill>
              <a:srgbClr val="E4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spTree>
    <p:extLst>
      <p:ext uri="{BB962C8B-B14F-4D97-AF65-F5344CB8AC3E}">
        <p14:creationId xmlns:p14="http://schemas.microsoft.com/office/powerpoint/2010/main" val="149503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F5B9587E-AE7E-5140-92F3-4AC1F0EE7D8B}"/>
              </a:ext>
            </a:extLst>
          </p:cNvPr>
          <p:cNvSpPr>
            <a:spLocks noGrp="1"/>
          </p:cNvSpPr>
          <p:nvPr>
            <p:ph idx="1"/>
          </p:nvPr>
        </p:nvSpPr>
        <p:spPr>
          <a:xfrm>
            <a:off x="419100" y="1339850"/>
            <a:ext cx="10972800" cy="3954624"/>
          </a:xfrm>
        </p:spPr>
        <p:txBody>
          <a:bodyPr/>
          <a:lstStyle/>
          <a:p>
            <a:pPr marL="0" indent="0">
              <a:buNone/>
            </a:pPr>
            <a:r>
              <a:rPr lang="en-CA" dirty="0"/>
              <a:t>Should DOACs, LMWH, UFH, fondaparinux, </a:t>
            </a:r>
            <a:r>
              <a:rPr lang="en-CA" dirty="0" err="1"/>
              <a:t>argatroban</a:t>
            </a:r>
            <a:r>
              <a:rPr lang="en-CA" dirty="0"/>
              <a:t>, or bivalirudin at intermediate-intensity or therapeutic-intensity vs. prophylactic-intensity be used for patients with COVID-19 related acute illness who do not have suspected or confirmed VTE?</a:t>
            </a:r>
            <a:br>
              <a:rPr lang="en-CA" dirty="0"/>
            </a:br>
            <a:endParaRPr lang="en-US" dirty="0"/>
          </a:p>
        </p:txBody>
      </p:sp>
      <p:graphicFrame>
        <p:nvGraphicFramePr>
          <p:cNvPr id="4" name="Table 3">
            <a:extLst>
              <a:ext uri="{FF2B5EF4-FFF2-40B4-BE49-F238E27FC236}">
                <a16:creationId xmlns:a16="http://schemas.microsoft.com/office/drawing/2014/main" id="{561D7258-96AE-4189-96BD-33BF8DD34BE9}"/>
              </a:ext>
            </a:extLst>
          </p:cNvPr>
          <p:cNvGraphicFramePr>
            <a:graphicFrameLocks noGrp="1"/>
          </p:cNvGraphicFramePr>
          <p:nvPr>
            <p:extLst>
              <p:ext uri="{D42A27DB-BD31-4B8C-83A1-F6EECF244321}">
                <p14:modId xmlns:p14="http://schemas.microsoft.com/office/powerpoint/2010/main" val="4041553265"/>
              </p:ext>
            </p:extLst>
          </p:nvPr>
        </p:nvGraphicFramePr>
        <p:xfrm>
          <a:off x="2830830" y="3065356"/>
          <a:ext cx="7099553" cy="3196504"/>
        </p:xfrm>
        <a:graphic>
          <a:graphicData uri="http://schemas.openxmlformats.org/drawingml/2006/table">
            <a:tbl>
              <a:tblPr firstCol="1">
                <a:tableStyleId>{5C22544A-7EE6-4342-B048-85BDC9FD1C3A}</a:tableStyleId>
              </a:tblPr>
              <a:tblGrid>
                <a:gridCol w="1684272">
                  <a:extLst>
                    <a:ext uri="{9D8B030D-6E8A-4147-A177-3AD203B41FA5}">
                      <a16:colId xmlns:a16="http://schemas.microsoft.com/office/drawing/2014/main" val="2099610260"/>
                    </a:ext>
                  </a:extLst>
                </a:gridCol>
                <a:gridCol w="5415281">
                  <a:extLst>
                    <a:ext uri="{9D8B030D-6E8A-4147-A177-3AD203B41FA5}">
                      <a16:colId xmlns:a16="http://schemas.microsoft.com/office/drawing/2014/main" val="1509478728"/>
                    </a:ext>
                  </a:extLst>
                </a:gridCol>
              </a:tblGrid>
              <a:tr h="654379">
                <a:tc>
                  <a:txBody>
                    <a:bodyPr/>
                    <a:lstStyle/>
                    <a:p>
                      <a:pPr>
                        <a:lnSpc>
                          <a:spcPct val="100000"/>
                        </a:lnSpc>
                      </a:pPr>
                      <a:r>
                        <a:rPr lang="en-CA" sz="1400" cap="all" dirty="0">
                          <a:solidFill>
                            <a:schemeClr val="bg1"/>
                          </a:solidFill>
                          <a:effectLst/>
                          <a:latin typeface="Segoe UI" panose="020B0502040204020203" pitchFamily="34" charset="0"/>
                          <a:cs typeface="Segoe UI" panose="020B0502040204020203" pitchFamily="34" charset="0"/>
                        </a:rPr>
                        <a:t>Population:</a:t>
                      </a:r>
                      <a:endParaRPr lang="en-CA" sz="1400"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R="47625" marT="47625" marB="47625" anchor="ctr">
                    <a:solidFill>
                      <a:srgbClr val="E43E31"/>
                    </a:solidFill>
                  </a:tcPr>
                </a:tc>
                <a:tc>
                  <a:txBody>
                    <a:bodyPr/>
                    <a:lstStyle/>
                    <a:p>
                      <a:pPr>
                        <a:lnSpc>
                          <a:spcPct val="100000"/>
                        </a:lnSpc>
                      </a:pPr>
                      <a:r>
                        <a:rPr lang="en-CA" sz="1400" dirty="0">
                          <a:solidFill>
                            <a:schemeClr val="tx1">
                              <a:lumMod val="50000"/>
                              <a:lumOff val="50000"/>
                            </a:schemeClr>
                          </a:solidFill>
                          <a:effectLst/>
                          <a:latin typeface="Segoe UI" panose="020B0502040204020203" pitchFamily="34" charset="0"/>
                          <a:cs typeface="Segoe UI" panose="020B0502040204020203" pitchFamily="34" charset="0"/>
                        </a:rPr>
                        <a:t>Patients with COVID-19 related </a:t>
                      </a:r>
                      <a:r>
                        <a:rPr lang="en-CA" sz="1400" b="1" i="1" dirty="0">
                          <a:solidFill>
                            <a:schemeClr val="tx1">
                              <a:lumMod val="50000"/>
                              <a:lumOff val="50000"/>
                            </a:schemeClr>
                          </a:solidFill>
                          <a:effectLst/>
                          <a:latin typeface="Segoe UI" panose="020B0502040204020203" pitchFamily="34" charset="0"/>
                          <a:cs typeface="Segoe UI" panose="020B0502040204020203" pitchFamily="34" charset="0"/>
                        </a:rPr>
                        <a:t>acute illness </a:t>
                      </a:r>
                      <a:r>
                        <a:rPr lang="en-CA" sz="1400" dirty="0">
                          <a:solidFill>
                            <a:schemeClr val="tx1">
                              <a:lumMod val="50000"/>
                              <a:lumOff val="50000"/>
                            </a:schemeClr>
                          </a:solidFill>
                          <a:effectLst/>
                          <a:latin typeface="Segoe UI" panose="020B0502040204020203" pitchFamily="34" charset="0"/>
                          <a:cs typeface="Segoe UI" panose="020B0502040204020203" pitchFamily="34" charset="0"/>
                        </a:rPr>
                        <a:t>who do not have suspected or confirmed VTE</a:t>
                      </a:r>
                      <a:endParaRPr lang="en-CA" sz="14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47625" marR="47625" marT="47625" marB="47625" anchor="ctr">
                    <a:solidFill>
                      <a:schemeClr val="bg1">
                        <a:lumMod val="95000"/>
                      </a:schemeClr>
                    </a:solidFill>
                  </a:tcPr>
                </a:tc>
                <a:extLst>
                  <a:ext uri="{0D108BD9-81ED-4DB2-BD59-A6C34878D82A}">
                    <a16:rowId xmlns:a16="http://schemas.microsoft.com/office/drawing/2014/main" val="1190689078"/>
                  </a:ext>
                </a:extLst>
              </a:tr>
              <a:tr h="654379">
                <a:tc>
                  <a:txBody>
                    <a:bodyPr/>
                    <a:lstStyle/>
                    <a:p>
                      <a:pPr>
                        <a:lnSpc>
                          <a:spcPct val="100000"/>
                        </a:lnSpc>
                      </a:pPr>
                      <a:r>
                        <a:rPr lang="en-CA" sz="1400" cap="all" dirty="0">
                          <a:solidFill>
                            <a:schemeClr val="bg1"/>
                          </a:solidFill>
                          <a:effectLst/>
                          <a:latin typeface="Segoe UI" panose="020B0502040204020203" pitchFamily="34" charset="0"/>
                          <a:cs typeface="Segoe UI" panose="020B0502040204020203" pitchFamily="34" charset="0"/>
                        </a:rPr>
                        <a:t>Intervention:</a:t>
                      </a:r>
                      <a:endParaRPr lang="en-CA" sz="1400"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R="47625" marT="47625" marB="47625" anchor="ctr">
                    <a:solidFill>
                      <a:srgbClr val="E43E31"/>
                    </a:solidFill>
                  </a:tcPr>
                </a:tc>
                <a:tc>
                  <a:txBody>
                    <a:bodyPr/>
                    <a:lstStyle/>
                    <a:p>
                      <a:pPr>
                        <a:lnSpc>
                          <a:spcPct val="100000"/>
                        </a:lnSpc>
                      </a:pPr>
                      <a:r>
                        <a:rPr lang="en-CA" sz="1400" dirty="0">
                          <a:solidFill>
                            <a:schemeClr val="tx1">
                              <a:lumMod val="50000"/>
                              <a:lumOff val="50000"/>
                            </a:schemeClr>
                          </a:solidFill>
                          <a:effectLst/>
                          <a:latin typeface="Segoe UI" panose="020B0502040204020203" pitchFamily="34" charset="0"/>
                          <a:cs typeface="Segoe UI" panose="020B0502040204020203" pitchFamily="34" charset="0"/>
                        </a:rPr>
                        <a:t>DOACs, LMWH, UFH, fondaparinux, </a:t>
                      </a:r>
                      <a:r>
                        <a:rPr lang="en-CA" sz="1400" dirty="0" err="1">
                          <a:solidFill>
                            <a:schemeClr val="tx1">
                              <a:lumMod val="50000"/>
                              <a:lumOff val="50000"/>
                            </a:schemeClr>
                          </a:solidFill>
                          <a:effectLst/>
                          <a:latin typeface="Segoe UI" panose="020B0502040204020203" pitchFamily="34" charset="0"/>
                          <a:cs typeface="Segoe UI" panose="020B0502040204020203" pitchFamily="34" charset="0"/>
                        </a:rPr>
                        <a:t>argatroban</a:t>
                      </a:r>
                      <a:r>
                        <a:rPr lang="en-CA" sz="1400" dirty="0">
                          <a:solidFill>
                            <a:schemeClr val="tx1">
                              <a:lumMod val="50000"/>
                              <a:lumOff val="50000"/>
                            </a:schemeClr>
                          </a:solidFill>
                          <a:effectLst/>
                          <a:latin typeface="Segoe UI" panose="020B0502040204020203" pitchFamily="34" charset="0"/>
                          <a:cs typeface="Segoe UI" panose="020B0502040204020203" pitchFamily="34" charset="0"/>
                        </a:rPr>
                        <a:t>, or bivalirudin at intermediate-intensity or therapeutic-intensity</a:t>
                      </a:r>
                      <a:endParaRPr lang="en-CA" sz="14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47625" marR="47625" marT="47625" marB="47625" anchor="ctr">
                    <a:solidFill>
                      <a:schemeClr val="bg1">
                        <a:lumMod val="95000"/>
                      </a:schemeClr>
                    </a:solidFill>
                  </a:tcPr>
                </a:tc>
                <a:extLst>
                  <a:ext uri="{0D108BD9-81ED-4DB2-BD59-A6C34878D82A}">
                    <a16:rowId xmlns:a16="http://schemas.microsoft.com/office/drawing/2014/main" val="4276818403"/>
                  </a:ext>
                </a:extLst>
              </a:tr>
              <a:tr h="364884">
                <a:tc>
                  <a:txBody>
                    <a:bodyPr/>
                    <a:lstStyle/>
                    <a:p>
                      <a:pPr>
                        <a:lnSpc>
                          <a:spcPct val="100000"/>
                        </a:lnSpc>
                      </a:pPr>
                      <a:r>
                        <a:rPr lang="en-CA" sz="1400" cap="all" dirty="0">
                          <a:solidFill>
                            <a:schemeClr val="bg1"/>
                          </a:solidFill>
                          <a:effectLst/>
                          <a:latin typeface="Segoe UI" panose="020B0502040204020203" pitchFamily="34" charset="0"/>
                          <a:cs typeface="Segoe UI" panose="020B0502040204020203" pitchFamily="34" charset="0"/>
                        </a:rPr>
                        <a:t>Comparison:</a:t>
                      </a:r>
                      <a:endParaRPr lang="en-CA" sz="1400"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R="47625" marT="47625" marB="47625" anchor="ctr">
                    <a:solidFill>
                      <a:srgbClr val="E43E31"/>
                    </a:solidFill>
                  </a:tcPr>
                </a:tc>
                <a:tc>
                  <a:txBody>
                    <a:bodyPr/>
                    <a:lstStyle/>
                    <a:p>
                      <a:pPr>
                        <a:lnSpc>
                          <a:spcPct val="100000"/>
                        </a:lnSpc>
                      </a:pPr>
                      <a:r>
                        <a:rPr lang="en-CA" sz="1400" dirty="0">
                          <a:solidFill>
                            <a:schemeClr val="tx1">
                              <a:lumMod val="50000"/>
                              <a:lumOff val="50000"/>
                            </a:schemeClr>
                          </a:solidFill>
                          <a:effectLst/>
                          <a:latin typeface="Segoe UI" panose="020B0502040204020203" pitchFamily="34" charset="0"/>
                          <a:cs typeface="Segoe UI" panose="020B0502040204020203" pitchFamily="34" charset="0"/>
                        </a:rPr>
                        <a:t>Prophylactic-intensity</a:t>
                      </a:r>
                      <a:endParaRPr lang="en-CA" sz="14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47625" marR="47625" marT="47625" marB="47625" anchor="ctr">
                    <a:solidFill>
                      <a:schemeClr val="bg1">
                        <a:lumMod val="95000"/>
                      </a:schemeClr>
                    </a:solidFill>
                  </a:tcPr>
                </a:tc>
                <a:extLst>
                  <a:ext uri="{0D108BD9-81ED-4DB2-BD59-A6C34878D82A}">
                    <a16:rowId xmlns:a16="http://schemas.microsoft.com/office/drawing/2014/main" val="1157820130"/>
                  </a:ext>
                </a:extLst>
              </a:tr>
              <a:tr h="1522862">
                <a:tc>
                  <a:txBody>
                    <a:bodyPr/>
                    <a:lstStyle/>
                    <a:p>
                      <a:pPr>
                        <a:lnSpc>
                          <a:spcPct val="100000"/>
                        </a:lnSpc>
                      </a:pPr>
                      <a:r>
                        <a:rPr lang="en-CA" sz="1400" cap="all" dirty="0">
                          <a:solidFill>
                            <a:schemeClr val="bg1"/>
                          </a:solidFill>
                          <a:effectLst/>
                          <a:latin typeface="Segoe UI" panose="020B0502040204020203" pitchFamily="34" charset="0"/>
                          <a:cs typeface="Segoe UI" panose="020B0502040204020203" pitchFamily="34" charset="0"/>
                        </a:rPr>
                        <a:t>Main outcomes:</a:t>
                      </a:r>
                      <a:endParaRPr lang="en-CA" sz="1400"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R="47625" marT="47625" marB="47625" anchor="ctr">
                    <a:solidFill>
                      <a:srgbClr val="E43E31"/>
                    </a:solidFill>
                  </a:tcPr>
                </a:tc>
                <a:tc>
                  <a:txBody>
                    <a:bodyPr/>
                    <a:lstStyle/>
                    <a:p>
                      <a:pPr>
                        <a:lnSpc>
                          <a:spcPct val="100000"/>
                        </a:lnSpc>
                      </a:pPr>
                      <a:r>
                        <a:rPr lang="en-CA" sz="1400" dirty="0">
                          <a:solidFill>
                            <a:schemeClr val="tx1">
                              <a:lumMod val="50000"/>
                              <a:lumOff val="50000"/>
                            </a:schemeClr>
                          </a:solidFill>
                          <a:effectLst/>
                          <a:latin typeface="Segoe UI" panose="020B0502040204020203" pitchFamily="34" charset="0"/>
                          <a:cs typeface="Segoe UI" panose="020B0502040204020203" pitchFamily="34" charset="0"/>
                        </a:rPr>
                        <a:t>All-cause mortality; Pulmonary embolism; Proximal lower extremity DVT; Venous thromboembolism; Major bleeding; Multiple organ failure; Ischemic stroke; Intracranial hemorrhage; Invasive ventilation; Limb amputation; ICU hospitalization; ST-elevation myocardial infarction;</a:t>
                      </a:r>
                      <a:endParaRPr lang="en-CA" sz="14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47625" marR="47625" marT="47625" marB="47625" anchor="ctr">
                    <a:solidFill>
                      <a:schemeClr val="bg1">
                        <a:lumMod val="95000"/>
                      </a:schemeClr>
                    </a:solidFill>
                  </a:tcPr>
                </a:tc>
                <a:extLst>
                  <a:ext uri="{0D108BD9-81ED-4DB2-BD59-A6C34878D82A}">
                    <a16:rowId xmlns:a16="http://schemas.microsoft.com/office/drawing/2014/main" val="2772876978"/>
                  </a:ext>
                </a:extLst>
              </a:tr>
            </a:tbl>
          </a:graphicData>
        </a:graphic>
      </p:graphicFrame>
    </p:spTree>
    <p:extLst>
      <p:ext uri="{BB962C8B-B14F-4D97-AF65-F5344CB8AC3E}">
        <p14:creationId xmlns:p14="http://schemas.microsoft.com/office/powerpoint/2010/main" val="17600672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384A823-7F42-493B-B082-FDA82CDC4C95}"/>
              </a:ext>
            </a:extLst>
          </p:cNvPr>
          <p:cNvGraphicFramePr>
            <a:graphicFrameLocks noGrp="1"/>
          </p:cNvGraphicFramePr>
          <p:nvPr>
            <p:extLst>
              <p:ext uri="{D42A27DB-BD31-4B8C-83A1-F6EECF244321}">
                <p14:modId xmlns:p14="http://schemas.microsoft.com/office/powerpoint/2010/main" val="4015898666"/>
              </p:ext>
            </p:extLst>
          </p:nvPr>
        </p:nvGraphicFramePr>
        <p:xfrm>
          <a:off x="1312176" y="1389887"/>
          <a:ext cx="9817637" cy="4667362"/>
        </p:xfrm>
        <a:graphic>
          <a:graphicData uri="http://schemas.openxmlformats.org/drawingml/2006/table">
            <a:tbl>
              <a:tblPr firstCol="1">
                <a:tableStyleId>{5C22544A-7EE6-4342-B048-85BDC9FD1C3A}</a:tableStyleId>
              </a:tblPr>
              <a:tblGrid>
                <a:gridCol w="2061960">
                  <a:extLst>
                    <a:ext uri="{9D8B030D-6E8A-4147-A177-3AD203B41FA5}">
                      <a16:colId xmlns:a16="http://schemas.microsoft.com/office/drawing/2014/main" val="664067345"/>
                    </a:ext>
                  </a:extLst>
                </a:gridCol>
                <a:gridCol w="1133856">
                  <a:extLst>
                    <a:ext uri="{9D8B030D-6E8A-4147-A177-3AD203B41FA5}">
                      <a16:colId xmlns:a16="http://schemas.microsoft.com/office/drawing/2014/main" val="2455683268"/>
                    </a:ext>
                  </a:extLst>
                </a:gridCol>
                <a:gridCol w="1408176">
                  <a:extLst>
                    <a:ext uri="{9D8B030D-6E8A-4147-A177-3AD203B41FA5}">
                      <a16:colId xmlns:a16="http://schemas.microsoft.com/office/drawing/2014/main" val="3846814192"/>
                    </a:ext>
                  </a:extLst>
                </a:gridCol>
                <a:gridCol w="1362456">
                  <a:extLst>
                    <a:ext uri="{9D8B030D-6E8A-4147-A177-3AD203B41FA5}">
                      <a16:colId xmlns:a16="http://schemas.microsoft.com/office/drawing/2014/main" val="3522437305"/>
                    </a:ext>
                  </a:extLst>
                </a:gridCol>
                <a:gridCol w="1799211">
                  <a:extLst>
                    <a:ext uri="{9D8B030D-6E8A-4147-A177-3AD203B41FA5}">
                      <a16:colId xmlns:a16="http://schemas.microsoft.com/office/drawing/2014/main" val="2614583802"/>
                    </a:ext>
                  </a:extLst>
                </a:gridCol>
                <a:gridCol w="2051978">
                  <a:extLst>
                    <a:ext uri="{9D8B030D-6E8A-4147-A177-3AD203B41FA5}">
                      <a16:colId xmlns:a16="http://schemas.microsoft.com/office/drawing/2014/main" val="3064118919"/>
                    </a:ext>
                  </a:extLst>
                </a:gridCol>
              </a:tblGrid>
              <a:tr h="199743">
                <a:tc rowSpan="2">
                  <a:txBody>
                    <a:bodyPr/>
                    <a:lstStyle/>
                    <a:p>
                      <a:pPr algn="ctr"/>
                      <a:r>
                        <a:rPr lang="en-CA" sz="1200" dirty="0">
                          <a:effectLst/>
                          <a:latin typeface="Segoe UI" panose="020B0502040204020203" pitchFamily="34" charset="0"/>
                          <a:cs typeface="Segoe UI" panose="020B0502040204020203" pitchFamily="34" charset="0"/>
                        </a:rPr>
                        <a:t>Outcomes</a:t>
                      </a:r>
                      <a:endParaRPr lang="en-CA" sz="1200" dirty="0">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rgbClr val="E43E31"/>
                    </a:solidFill>
                  </a:tcPr>
                </a:tc>
                <a:tc rowSpan="2">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 of participants</a:t>
                      </a:r>
                      <a:br>
                        <a:rPr lang="en-CA" sz="1200" b="1" dirty="0">
                          <a:solidFill>
                            <a:schemeClr val="bg1"/>
                          </a:solidFill>
                          <a:effectLst/>
                          <a:latin typeface="Segoe UI" panose="020B0502040204020203" pitchFamily="34" charset="0"/>
                          <a:cs typeface="Segoe UI" panose="020B0502040204020203" pitchFamily="34" charset="0"/>
                        </a:rPr>
                      </a:br>
                      <a:r>
                        <a:rPr lang="en-CA" sz="1200" b="1" dirty="0">
                          <a:solidFill>
                            <a:schemeClr val="bg1"/>
                          </a:solidFill>
                          <a:effectLst/>
                          <a:latin typeface="Segoe UI" panose="020B0502040204020203" pitchFamily="34" charset="0"/>
                          <a:cs typeface="Segoe UI" panose="020B0502040204020203" pitchFamily="34" charset="0"/>
                        </a:rPr>
                        <a:t>(studies)</a:t>
                      </a:r>
                      <a:br>
                        <a:rPr lang="en-CA" sz="1200" b="1" dirty="0">
                          <a:solidFill>
                            <a:schemeClr val="bg1"/>
                          </a:solidFill>
                          <a:effectLst/>
                          <a:latin typeface="Segoe UI" panose="020B0502040204020203" pitchFamily="34" charset="0"/>
                          <a:cs typeface="Segoe UI" panose="020B0502040204020203" pitchFamily="34" charset="0"/>
                        </a:rPr>
                      </a:b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rgbClr val="E43E31"/>
                    </a:solidFill>
                  </a:tcPr>
                </a:tc>
                <a:tc rowSpan="2">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Certainty of the evidence</a:t>
                      </a:r>
                      <a:br>
                        <a:rPr lang="en-CA" sz="1200" b="1" dirty="0">
                          <a:solidFill>
                            <a:schemeClr val="bg1"/>
                          </a:solidFill>
                          <a:effectLst/>
                          <a:latin typeface="Segoe UI" panose="020B0502040204020203" pitchFamily="34" charset="0"/>
                          <a:cs typeface="Segoe UI" panose="020B0502040204020203" pitchFamily="34" charset="0"/>
                        </a:rPr>
                      </a:br>
                      <a:r>
                        <a:rPr lang="en-CA" sz="1200" b="1" dirty="0">
                          <a:solidFill>
                            <a:schemeClr val="bg1"/>
                          </a:solidFill>
                          <a:effectLst/>
                          <a:latin typeface="Segoe UI" panose="020B0502040204020203" pitchFamily="34" charset="0"/>
                          <a:cs typeface="Segoe UI" panose="020B0502040204020203" pitchFamily="34" charset="0"/>
                        </a:rPr>
                        <a:t>(GRADE)</a:t>
                      </a: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rgbClr val="E43E31"/>
                    </a:solidFill>
                  </a:tcPr>
                </a:tc>
                <a:tc rowSpan="2">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Relative effect</a:t>
                      </a:r>
                      <a:br>
                        <a:rPr lang="en-CA" sz="1200" b="1" dirty="0">
                          <a:solidFill>
                            <a:schemeClr val="bg1"/>
                          </a:solidFill>
                          <a:effectLst/>
                          <a:latin typeface="Segoe UI" panose="020B0502040204020203" pitchFamily="34" charset="0"/>
                          <a:cs typeface="Segoe UI" panose="020B0502040204020203" pitchFamily="34" charset="0"/>
                        </a:rPr>
                      </a:br>
                      <a:r>
                        <a:rPr lang="en-CA" sz="1200" b="1" dirty="0">
                          <a:solidFill>
                            <a:schemeClr val="bg1"/>
                          </a:solidFill>
                          <a:effectLst/>
                          <a:latin typeface="Segoe UI" panose="020B0502040204020203" pitchFamily="34" charset="0"/>
                          <a:cs typeface="Segoe UI" panose="020B0502040204020203" pitchFamily="34" charset="0"/>
                        </a:rPr>
                        <a:t>(95% CI)</a:t>
                      </a: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rgbClr val="E43E31"/>
                    </a:solidFill>
                  </a:tcPr>
                </a:tc>
                <a:tc gridSpan="2">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Anticipated absolute effects </a:t>
                      </a:r>
                      <a:br>
                        <a:rPr lang="en-CA" sz="1200" b="1" dirty="0">
                          <a:solidFill>
                            <a:schemeClr val="bg1"/>
                          </a:solidFill>
                          <a:effectLst/>
                          <a:latin typeface="Segoe UI" panose="020B0502040204020203" pitchFamily="34" charset="0"/>
                          <a:cs typeface="Segoe UI" panose="020B0502040204020203" pitchFamily="34" charset="0"/>
                        </a:rPr>
                      </a:br>
                      <a:r>
                        <a:rPr lang="en-CA" sz="1200" b="1" dirty="0">
                          <a:solidFill>
                            <a:schemeClr val="bg1"/>
                          </a:solidFill>
                          <a:effectLst/>
                          <a:latin typeface="Segoe UI" panose="020B0502040204020203" pitchFamily="34" charset="0"/>
                          <a:cs typeface="Segoe UI" panose="020B0502040204020203" pitchFamily="34" charset="0"/>
                        </a:rPr>
                        <a:t>(95% CI)</a:t>
                      </a: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rgbClr val="E43E31"/>
                    </a:solidFill>
                  </a:tcPr>
                </a:tc>
                <a:tc hMerge="1">
                  <a:txBody>
                    <a:bodyPr/>
                    <a:lstStyle/>
                    <a:p>
                      <a:endParaRPr lang="en-CA"/>
                    </a:p>
                  </a:txBody>
                  <a:tcPr/>
                </a:tc>
                <a:extLst>
                  <a:ext uri="{0D108BD9-81ED-4DB2-BD59-A6C34878D82A}">
                    <a16:rowId xmlns:a16="http://schemas.microsoft.com/office/drawing/2014/main" val="688047574"/>
                  </a:ext>
                </a:extLst>
              </a:tr>
              <a:tr h="982441">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Risk with prophylactic-intensity</a:t>
                      </a: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rgbClr val="E43E31"/>
                    </a:solidFill>
                  </a:tcPr>
                </a:tc>
                <a:tc>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Risk difference </a:t>
                      </a:r>
                      <a:br>
                        <a:rPr lang="en-CA" sz="1200" b="1" dirty="0">
                          <a:solidFill>
                            <a:schemeClr val="bg1"/>
                          </a:solidFill>
                          <a:effectLst/>
                          <a:latin typeface="Segoe UI" panose="020B0502040204020203" pitchFamily="34" charset="0"/>
                          <a:cs typeface="Segoe UI" panose="020B0502040204020203" pitchFamily="34" charset="0"/>
                        </a:rPr>
                      </a:br>
                      <a:r>
                        <a:rPr lang="en-CA" sz="1200" b="1" dirty="0">
                          <a:solidFill>
                            <a:schemeClr val="bg1"/>
                          </a:solidFill>
                          <a:effectLst/>
                          <a:latin typeface="Segoe UI" panose="020B0502040204020203" pitchFamily="34" charset="0"/>
                          <a:cs typeface="Segoe UI" panose="020B0502040204020203" pitchFamily="34" charset="0"/>
                        </a:rPr>
                        <a:t>with anticoagulation </a:t>
                      </a:r>
                      <a:br>
                        <a:rPr lang="en-CA" sz="1200" b="1" dirty="0">
                          <a:solidFill>
                            <a:schemeClr val="bg1"/>
                          </a:solidFill>
                          <a:effectLst/>
                          <a:latin typeface="Segoe UI" panose="020B0502040204020203" pitchFamily="34" charset="0"/>
                          <a:cs typeface="Segoe UI" panose="020B0502040204020203" pitchFamily="34" charset="0"/>
                        </a:rPr>
                      </a:br>
                      <a:r>
                        <a:rPr lang="en-CA" sz="1200" b="1" dirty="0">
                          <a:solidFill>
                            <a:schemeClr val="bg1"/>
                          </a:solidFill>
                          <a:effectLst/>
                          <a:latin typeface="Segoe UI" panose="020B0502040204020203" pitchFamily="34" charset="0"/>
                          <a:cs typeface="Segoe UI" panose="020B0502040204020203" pitchFamily="34" charset="0"/>
                        </a:rPr>
                        <a:t>at intermediate- </a:t>
                      </a:r>
                      <a:br>
                        <a:rPr lang="en-CA" sz="1200" b="1" dirty="0">
                          <a:solidFill>
                            <a:schemeClr val="bg1"/>
                          </a:solidFill>
                          <a:effectLst/>
                          <a:latin typeface="Segoe UI" panose="020B0502040204020203" pitchFamily="34" charset="0"/>
                          <a:cs typeface="Segoe UI" panose="020B0502040204020203" pitchFamily="34" charset="0"/>
                        </a:rPr>
                      </a:br>
                      <a:r>
                        <a:rPr lang="en-CA" sz="1200" b="1" dirty="0">
                          <a:solidFill>
                            <a:schemeClr val="bg1"/>
                          </a:solidFill>
                          <a:effectLst/>
                          <a:latin typeface="Segoe UI" panose="020B0502040204020203" pitchFamily="34" charset="0"/>
                          <a:cs typeface="Segoe UI" panose="020B0502040204020203" pitchFamily="34" charset="0"/>
                        </a:rPr>
                        <a:t>or therapeutic-intensity</a:t>
                      </a: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rgbClr val="E43E31"/>
                    </a:solidFill>
                  </a:tcPr>
                </a:tc>
                <a:extLst>
                  <a:ext uri="{0D108BD9-81ED-4DB2-BD59-A6C34878D82A}">
                    <a16:rowId xmlns:a16="http://schemas.microsoft.com/office/drawing/2014/main" val="1740234015"/>
                  </a:ext>
                </a:extLst>
              </a:tr>
              <a:tr h="599989">
                <a:tc>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ALL-CAUSE MORTALITY</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follow up: 14 days</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6915" marT="6915" marB="6915" anchor="ctr">
                    <a:solidFill>
                      <a:schemeClr val="bg1">
                        <a:lumMod val="95000"/>
                      </a:schemeClr>
                    </a:solidFill>
                  </a:tcPr>
                </a:tc>
                <a:tc>
                  <a:txBody>
                    <a:bodyPr/>
                    <a:lstStyle/>
                    <a:p>
                      <a:pPr algn="ct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2626</a:t>
                      </a:r>
                      <a:b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(1 study)</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2000" dirty="0">
                          <a:solidFill>
                            <a:srgbClr val="E43E31"/>
                          </a:solidFill>
                          <a:effectLst/>
                          <a:latin typeface="Segoe UI" panose="020B0502040204020203" pitchFamily="34" charset="0"/>
                          <a:cs typeface="Segoe UI" panose="020B0502040204020203" pitchFamily="34" charset="0"/>
                        </a:rPr>
                        <a:t>●</a:t>
                      </a:r>
                      <a:r>
                        <a:rPr lang="en-CA" sz="2000" dirty="0">
                          <a:solidFill>
                            <a:schemeClr val="bg1">
                              <a:lumMod val="75000"/>
                            </a:schemeClr>
                          </a:solidFill>
                          <a:effectLst/>
                          <a:latin typeface="Segoe UI" panose="020B0502040204020203" pitchFamily="34" charset="0"/>
                          <a:cs typeface="Segoe UI" panose="020B0502040204020203" pitchFamily="34" charset="0"/>
                        </a:rPr>
                        <a:t>●●●</a:t>
                      </a:r>
                      <a:b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VERY LOW</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HR 0.86</a:t>
                      </a:r>
                      <a:b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(0.73 to 1.02)</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148 per 1,000</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19 fewer per 1,000</a:t>
                      </a:r>
                      <a:b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(38 fewer to 3 more)</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extLst>
                  <a:ext uri="{0D108BD9-81ED-4DB2-BD59-A6C34878D82A}">
                    <a16:rowId xmlns:a16="http://schemas.microsoft.com/office/drawing/2014/main" val="1076185806"/>
                  </a:ext>
                </a:extLst>
              </a:tr>
              <a:tr h="581017">
                <a:tc>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PE</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follow up: range </a:t>
                      </a:r>
                      <a:b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4 days to 28 days</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6915" marT="6915" marB="6915" anchor="c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82</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 study)</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2000" dirty="0">
                          <a:solidFill>
                            <a:srgbClr val="E43E31"/>
                          </a:solidFill>
                          <a:effectLst/>
                          <a:latin typeface="Segoe UI" panose="020B0502040204020203" pitchFamily="34" charset="0"/>
                          <a:cs typeface="Segoe UI" panose="020B0502040204020203" pitchFamily="34" charset="0"/>
                        </a:rPr>
                        <a:t>●</a:t>
                      </a:r>
                      <a:r>
                        <a:rPr lang="en-CA" sz="2000" dirty="0">
                          <a:solidFill>
                            <a:schemeClr val="bg1">
                              <a:lumMod val="75000"/>
                            </a:schemeClr>
                          </a:solidFill>
                          <a:effectLst/>
                          <a:latin typeface="Segoe UI" panose="020B0502040204020203" pitchFamily="34" charset="0"/>
                          <a:cs typeface="Segoe UI" panose="020B0502040204020203" pitchFamily="34" charset="0"/>
                        </a:rPr>
                        <a:t>●●●</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VERY LOW</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OR 0.09</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(0.02 to 0.57)</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16 per 1,000</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15 fewer per 1,000</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(16 fewer to 7 fewer)</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extLst>
                  <a:ext uri="{0D108BD9-81ED-4DB2-BD59-A6C34878D82A}">
                    <a16:rowId xmlns:a16="http://schemas.microsoft.com/office/drawing/2014/main" val="4106692909"/>
                  </a:ext>
                </a:extLst>
              </a:tr>
              <a:tr h="581017">
                <a:tc>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PROXIMAL LOWER EXTREMITY DVT</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follow up: 28 days</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6915" marT="6915" marB="6915" anchor="c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41</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 study)</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2000" dirty="0">
                          <a:solidFill>
                            <a:srgbClr val="E43E31"/>
                          </a:solidFill>
                          <a:effectLst/>
                          <a:latin typeface="Segoe UI" panose="020B0502040204020203" pitchFamily="34" charset="0"/>
                          <a:cs typeface="Segoe UI" panose="020B0502040204020203" pitchFamily="34" charset="0"/>
                        </a:rPr>
                        <a:t>●</a:t>
                      </a:r>
                      <a:r>
                        <a:rPr lang="en-CA" sz="2000" dirty="0">
                          <a:solidFill>
                            <a:schemeClr val="bg1">
                              <a:lumMod val="75000"/>
                            </a:schemeClr>
                          </a:solidFill>
                          <a:effectLst/>
                          <a:latin typeface="Segoe UI" panose="020B0502040204020203" pitchFamily="34" charset="0"/>
                          <a:cs typeface="Segoe UI" panose="020B0502040204020203" pitchFamily="34" charset="0"/>
                        </a:rPr>
                        <a:t>●●●</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VERY LOW</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OR 0.35</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(0.06 to 2.02)</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20 per 1,000</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13 fewer per 1,000</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(18 fewer to 19 more)</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extLst>
                  <a:ext uri="{0D108BD9-81ED-4DB2-BD59-A6C34878D82A}">
                    <a16:rowId xmlns:a16="http://schemas.microsoft.com/office/drawing/2014/main" val="4197785198"/>
                  </a:ext>
                </a:extLst>
              </a:tr>
              <a:tr h="771654">
                <a:tc>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VTE</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follow up: range </a:t>
                      </a:r>
                      <a:b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6 days to 28 days</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6915" marT="6915" marB="6915" anchor="c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0</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 study)</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gridSpan="2">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Baseline (2 studies, range 2.0% to 3.1%);</a:t>
                      </a:r>
                      <a:r>
                        <a:rPr lang="en-CA" sz="1200" baseline="0" dirty="0">
                          <a:solidFill>
                            <a:schemeClr val="tx1">
                              <a:lumMod val="50000"/>
                              <a:lumOff val="50000"/>
                            </a:schemeClr>
                          </a:solidFill>
                          <a:effectLst/>
                          <a:latin typeface="Segoe UI" panose="020B0502040204020203" pitchFamily="34" charset="0"/>
                          <a:cs typeface="Segoe UI" panose="020B0502040204020203" pitchFamily="34" charset="0"/>
                        </a:rPr>
                        <a:t> 0/19 (0%) on therapeutic (other indications) vs. 39/179 (22%) on </a:t>
                      </a:r>
                      <a:r>
                        <a:rPr lang="en-CA" sz="1200" baseline="0" dirty="0" err="1">
                          <a:solidFill>
                            <a:schemeClr val="tx1">
                              <a:lumMod val="50000"/>
                              <a:lumOff val="50000"/>
                            </a:schemeClr>
                          </a:solidFill>
                          <a:effectLst/>
                          <a:latin typeface="Segoe UI" panose="020B0502040204020203" pitchFamily="34" charset="0"/>
                          <a:cs typeface="Segoe UI" panose="020B0502040204020203" pitchFamily="34" charset="0"/>
                        </a:rPr>
                        <a:t>proph</a:t>
                      </a:r>
                      <a:r>
                        <a:rPr lang="en-CA" sz="1200" baseline="0" dirty="0">
                          <a:solidFill>
                            <a:schemeClr val="tx1">
                              <a:lumMod val="50000"/>
                              <a:lumOff val="50000"/>
                            </a:schemeClr>
                          </a:solidFill>
                          <a:effectLst/>
                          <a:latin typeface="Segoe UI" panose="020B0502040204020203" pitchFamily="34" charset="0"/>
                          <a:cs typeface="Segoe UI" panose="020B0502040204020203" pitchFamily="34" charset="0"/>
                        </a:rPr>
                        <a:t>/intermediate (1 study).</a:t>
                      </a: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 </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T="6915" marB="6915" anchor="ctr">
                    <a:solidFill>
                      <a:schemeClr val="bg1">
                        <a:lumMod val="95000"/>
                      </a:schemeClr>
                    </a:solidFill>
                  </a:tcPr>
                </a:tc>
                <a:tc hMerge="1">
                  <a:txBody>
                    <a:bodyPr/>
                    <a:lstStyle/>
                    <a:p>
                      <a:endParaRPr lang="en-CA"/>
                    </a:p>
                  </a:txBody>
                  <a:tcPr/>
                </a:tc>
                <a:extLst>
                  <a:ext uri="{0D108BD9-81ED-4DB2-BD59-A6C34878D82A}">
                    <a16:rowId xmlns:a16="http://schemas.microsoft.com/office/drawing/2014/main" val="2986081207"/>
                  </a:ext>
                </a:extLst>
              </a:tr>
              <a:tr h="771654">
                <a:tc>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MAJOR BLEEDING</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follow up: 14 days</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6915" marT="6915" marB="6915" anchor="c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0</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(2 studies)</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2000" dirty="0">
                          <a:solidFill>
                            <a:srgbClr val="E43E31"/>
                          </a:solidFill>
                          <a:effectLst/>
                          <a:latin typeface="Segoe UI" panose="020B0502040204020203" pitchFamily="34" charset="0"/>
                          <a:cs typeface="Segoe UI" panose="020B0502040204020203" pitchFamily="34" charset="0"/>
                        </a:rPr>
                        <a:t>●</a:t>
                      </a:r>
                      <a:r>
                        <a:rPr lang="en-CA" sz="2000" dirty="0">
                          <a:solidFill>
                            <a:schemeClr val="bg1">
                              <a:lumMod val="75000"/>
                            </a:schemeClr>
                          </a:solidFill>
                          <a:effectLst/>
                          <a:latin typeface="Segoe UI" panose="020B0502040204020203" pitchFamily="34" charset="0"/>
                          <a:cs typeface="Segoe UI" panose="020B0502040204020203" pitchFamily="34" charset="0"/>
                        </a:rPr>
                        <a:t>●●●</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VERY LOW</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gridSpan="2">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Pooled baseline risk of 1.7% (5 studies); Follow-up 4 to 12 days: lowest OR 1.42 and highest adjusted HR 3.89</a:t>
                      </a:r>
                      <a:r>
                        <a:rPr lang="en-CA" sz="1200" baseline="0" dirty="0">
                          <a:solidFill>
                            <a:schemeClr val="tx1">
                              <a:lumMod val="50000"/>
                              <a:lumOff val="50000"/>
                            </a:schemeClr>
                          </a:solidFill>
                          <a:effectLst/>
                          <a:latin typeface="Segoe UI" panose="020B0502040204020203" pitchFamily="34" charset="0"/>
                          <a:cs typeface="Segoe UI" panose="020B0502040204020203" pitchFamily="34" charset="0"/>
                        </a:rPr>
                        <a:t> </a:t>
                      </a:r>
                    </a:p>
                    <a:p>
                      <a:r>
                        <a:rPr lang="en-CA" sz="1200" baseline="0" dirty="0">
                          <a:solidFill>
                            <a:schemeClr val="tx1">
                              <a:lumMod val="50000"/>
                              <a:lumOff val="50000"/>
                            </a:schemeClr>
                          </a:solidFill>
                          <a:effectLst/>
                          <a:latin typeface="Segoe UI" panose="020B0502040204020203" pitchFamily="34" charset="0"/>
                          <a:cs typeface="Segoe UI" panose="020B0502040204020203" pitchFamily="34" charset="0"/>
                        </a:rPr>
                        <a:t>(</a:t>
                      </a: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7 more to 46 more major bleeds per 1000 patients)</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T="6915" marB="6915" anchor="ctr">
                    <a:solidFill>
                      <a:schemeClr val="bg1">
                        <a:lumMod val="95000"/>
                      </a:schemeClr>
                    </a:solidFill>
                  </a:tcPr>
                </a:tc>
                <a:tc hMerge="1">
                  <a:txBody>
                    <a:bodyPr/>
                    <a:lstStyle/>
                    <a:p>
                      <a:endParaRPr lang="en-CA"/>
                    </a:p>
                  </a:txBody>
                  <a:tcPr/>
                </a:tc>
                <a:extLst>
                  <a:ext uri="{0D108BD9-81ED-4DB2-BD59-A6C34878D82A}">
                    <a16:rowId xmlns:a16="http://schemas.microsoft.com/office/drawing/2014/main" val="3464772538"/>
                  </a:ext>
                </a:extLst>
              </a:tr>
            </a:tbl>
          </a:graphicData>
        </a:graphic>
      </p:graphicFrame>
    </p:spTree>
    <p:extLst>
      <p:ext uri="{BB962C8B-B14F-4D97-AF65-F5344CB8AC3E}">
        <p14:creationId xmlns:p14="http://schemas.microsoft.com/office/powerpoint/2010/main" val="24176295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384A823-7F42-493B-B082-FDA82CDC4C95}"/>
              </a:ext>
            </a:extLst>
          </p:cNvPr>
          <p:cNvGraphicFramePr>
            <a:graphicFrameLocks noGrp="1"/>
          </p:cNvGraphicFramePr>
          <p:nvPr>
            <p:extLst>
              <p:ext uri="{D42A27DB-BD31-4B8C-83A1-F6EECF244321}">
                <p14:modId xmlns:p14="http://schemas.microsoft.com/office/powerpoint/2010/main" val="2222361787"/>
              </p:ext>
            </p:extLst>
          </p:nvPr>
        </p:nvGraphicFramePr>
        <p:xfrm>
          <a:off x="1312176" y="1389888"/>
          <a:ext cx="9817636" cy="4679511"/>
        </p:xfrm>
        <a:graphic>
          <a:graphicData uri="http://schemas.openxmlformats.org/drawingml/2006/table">
            <a:tbl>
              <a:tblPr firstCol="1">
                <a:tableStyleId>{5C22544A-7EE6-4342-B048-85BDC9FD1C3A}</a:tableStyleId>
              </a:tblPr>
              <a:tblGrid>
                <a:gridCol w="2061960">
                  <a:extLst>
                    <a:ext uri="{9D8B030D-6E8A-4147-A177-3AD203B41FA5}">
                      <a16:colId xmlns:a16="http://schemas.microsoft.com/office/drawing/2014/main" val="664067345"/>
                    </a:ext>
                  </a:extLst>
                </a:gridCol>
                <a:gridCol w="1133856">
                  <a:extLst>
                    <a:ext uri="{9D8B030D-6E8A-4147-A177-3AD203B41FA5}">
                      <a16:colId xmlns:a16="http://schemas.microsoft.com/office/drawing/2014/main" val="2455683268"/>
                    </a:ext>
                  </a:extLst>
                </a:gridCol>
                <a:gridCol w="1408176">
                  <a:extLst>
                    <a:ext uri="{9D8B030D-6E8A-4147-A177-3AD203B41FA5}">
                      <a16:colId xmlns:a16="http://schemas.microsoft.com/office/drawing/2014/main" val="3846814192"/>
                    </a:ext>
                  </a:extLst>
                </a:gridCol>
                <a:gridCol w="1362456">
                  <a:extLst>
                    <a:ext uri="{9D8B030D-6E8A-4147-A177-3AD203B41FA5}">
                      <a16:colId xmlns:a16="http://schemas.microsoft.com/office/drawing/2014/main" val="3522437305"/>
                    </a:ext>
                  </a:extLst>
                </a:gridCol>
                <a:gridCol w="1799210">
                  <a:extLst>
                    <a:ext uri="{9D8B030D-6E8A-4147-A177-3AD203B41FA5}">
                      <a16:colId xmlns:a16="http://schemas.microsoft.com/office/drawing/2014/main" val="2614583802"/>
                    </a:ext>
                  </a:extLst>
                </a:gridCol>
                <a:gridCol w="2051978">
                  <a:extLst>
                    <a:ext uri="{9D8B030D-6E8A-4147-A177-3AD203B41FA5}">
                      <a16:colId xmlns:a16="http://schemas.microsoft.com/office/drawing/2014/main" val="3064118919"/>
                    </a:ext>
                  </a:extLst>
                </a:gridCol>
              </a:tblGrid>
              <a:tr h="367440">
                <a:tc rowSpan="2">
                  <a:txBody>
                    <a:bodyPr/>
                    <a:lstStyle/>
                    <a:p>
                      <a:pPr algn="ctr"/>
                      <a:r>
                        <a:rPr lang="en-CA" sz="1200" dirty="0">
                          <a:solidFill>
                            <a:schemeClr val="bg1"/>
                          </a:solidFill>
                          <a:effectLst/>
                          <a:latin typeface="Segoe UI" panose="020B0502040204020203" pitchFamily="34" charset="0"/>
                          <a:cs typeface="Segoe UI" panose="020B0502040204020203" pitchFamily="34" charset="0"/>
                        </a:rPr>
                        <a:t>Outcomes</a:t>
                      </a:r>
                      <a:endParaRPr lang="en-CA" sz="1200"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rgbClr val="E43E31"/>
                    </a:solidFill>
                  </a:tcPr>
                </a:tc>
                <a:tc rowSpan="2">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 of participants</a:t>
                      </a:r>
                      <a:br>
                        <a:rPr lang="en-CA" sz="1200" b="1" dirty="0">
                          <a:solidFill>
                            <a:schemeClr val="bg1"/>
                          </a:solidFill>
                          <a:effectLst/>
                          <a:latin typeface="Segoe UI" panose="020B0502040204020203" pitchFamily="34" charset="0"/>
                          <a:cs typeface="Segoe UI" panose="020B0502040204020203" pitchFamily="34" charset="0"/>
                        </a:rPr>
                      </a:br>
                      <a:r>
                        <a:rPr lang="en-CA" sz="1200" b="1" dirty="0">
                          <a:solidFill>
                            <a:schemeClr val="bg1"/>
                          </a:solidFill>
                          <a:effectLst/>
                          <a:latin typeface="Segoe UI" panose="020B0502040204020203" pitchFamily="34" charset="0"/>
                          <a:cs typeface="Segoe UI" panose="020B0502040204020203" pitchFamily="34" charset="0"/>
                        </a:rPr>
                        <a:t>(studies)</a:t>
                      </a:r>
                      <a:br>
                        <a:rPr lang="en-CA" sz="1200" b="1" dirty="0">
                          <a:solidFill>
                            <a:schemeClr val="bg1"/>
                          </a:solidFill>
                          <a:effectLst/>
                          <a:latin typeface="Segoe UI" panose="020B0502040204020203" pitchFamily="34" charset="0"/>
                          <a:cs typeface="Segoe UI" panose="020B0502040204020203" pitchFamily="34" charset="0"/>
                        </a:rPr>
                      </a:b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rgbClr val="E43E31"/>
                    </a:solidFill>
                  </a:tcPr>
                </a:tc>
                <a:tc rowSpan="2">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Certainty of the evidence</a:t>
                      </a:r>
                      <a:br>
                        <a:rPr lang="en-CA" sz="1200" b="1" dirty="0">
                          <a:solidFill>
                            <a:schemeClr val="bg1"/>
                          </a:solidFill>
                          <a:effectLst/>
                          <a:latin typeface="Segoe UI" panose="020B0502040204020203" pitchFamily="34" charset="0"/>
                          <a:cs typeface="Segoe UI" panose="020B0502040204020203" pitchFamily="34" charset="0"/>
                        </a:rPr>
                      </a:br>
                      <a:r>
                        <a:rPr lang="en-CA" sz="1200" b="1" dirty="0">
                          <a:solidFill>
                            <a:schemeClr val="bg1"/>
                          </a:solidFill>
                          <a:effectLst/>
                          <a:latin typeface="Segoe UI" panose="020B0502040204020203" pitchFamily="34" charset="0"/>
                          <a:cs typeface="Segoe UI" panose="020B0502040204020203" pitchFamily="34" charset="0"/>
                        </a:rPr>
                        <a:t>(GRADE)</a:t>
                      </a: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rgbClr val="E43E31"/>
                    </a:solidFill>
                  </a:tcPr>
                </a:tc>
                <a:tc rowSpan="2">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Relative effect</a:t>
                      </a:r>
                      <a:br>
                        <a:rPr lang="en-CA" sz="1200" b="1" dirty="0">
                          <a:solidFill>
                            <a:schemeClr val="bg1"/>
                          </a:solidFill>
                          <a:effectLst/>
                          <a:latin typeface="Segoe UI" panose="020B0502040204020203" pitchFamily="34" charset="0"/>
                          <a:cs typeface="Segoe UI" panose="020B0502040204020203" pitchFamily="34" charset="0"/>
                        </a:rPr>
                      </a:br>
                      <a:r>
                        <a:rPr lang="en-CA" sz="1200" b="1" dirty="0">
                          <a:solidFill>
                            <a:schemeClr val="bg1"/>
                          </a:solidFill>
                          <a:effectLst/>
                          <a:latin typeface="Segoe UI" panose="020B0502040204020203" pitchFamily="34" charset="0"/>
                          <a:cs typeface="Segoe UI" panose="020B0502040204020203" pitchFamily="34" charset="0"/>
                        </a:rPr>
                        <a:t>(95% CI)</a:t>
                      </a: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rgbClr val="E43E31"/>
                    </a:solidFill>
                  </a:tcPr>
                </a:tc>
                <a:tc gridSpan="2">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Anticipated absolute effects</a:t>
                      </a:r>
                      <a:r>
                        <a:rPr lang="en-CA" sz="1200" b="1" baseline="30000" dirty="0">
                          <a:solidFill>
                            <a:schemeClr val="bg1"/>
                          </a:solidFill>
                          <a:effectLst/>
                          <a:latin typeface="Segoe UI" panose="020B0502040204020203" pitchFamily="34" charset="0"/>
                          <a:cs typeface="Segoe UI" panose="020B0502040204020203" pitchFamily="34" charset="0"/>
                        </a:rPr>
                        <a:t>*</a:t>
                      </a:r>
                      <a:r>
                        <a:rPr lang="en-CA" sz="1200" b="1" dirty="0">
                          <a:solidFill>
                            <a:schemeClr val="bg1"/>
                          </a:solidFill>
                          <a:effectLst/>
                          <a:latin typeface="Segoe UI" panose="020B0502040204020203" pitchFamily="34" charset="0"/>
                          <a:cs typeface="Segoe UI" panose="020B0502040204020203" pitchFamily="34" charset="0"/>
                        </a:rPr>
                        <a:t> </a:t>
                      </a:r>
                      <a:br>
                        <a:rPr lang="en-CA" sz="1200" b="1" dirty="0">
                          <a:solidFill>
                            <a:schemeClr val="bg1"/>
                          </a:solidFill>
                          <a:effectLst/>
                          <a:latin typeface="Segoe UI" panose="020B0502040204020203" pitchFamily="34" charset="0"/>
                          <a:cs typeface="Segoe UI" panose="020B0502040204020203" pitchFamily="34" charset="0"/>
                        </a:rPr>
                      </a:br>
                      <a:r>
                        <a:rPr lang="en-CA" sz="1200" b="1" dirty="0">
                          <a:solidFill>
                            <a:schemeClr val="bg1"/>
                          </a:solidFill>
                          <a:effectLst/>
                          <a:latin typeface="Segoe UI" panose="020B0502040204020203" pitchFamily="34" charset="0"/>
                          <a:cs typeface="Segoe UI" panose="020B0502040204020203" pitchFamily="34" charset="0"/>
                        </a:rPr>
                        <a:t>(95% CI)</a:t>
                      </a: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rgbClr val="E43E31"/>
                    </a:solidFill>
                  </a:tcPr>
                </a:tc>
                <a:tc hMerge="1">
                  <a:txBody>
                    <a:bodyPr/>
                    <a:lstStyle/>
                    <a:p>
                      <a:endParaRPr lang="en-CA"/>
                    </a:p>
                  </a:txBody>
                  <a:tcPr/>
                </a:tc>
                <a:extLst>
                  <a:ext uri="{0D108BD9-81ED-4DB2-BD59-A6C34878D82A}">
                    <a16:rowId xmlns:a16="http://schemas.microsoft.com/office/drawing/2014/main" val="688047574"/>
                  </a:ext>
                </a:extLst>
              </a:tr>
              <a:tr h="951407">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Risk with prophylactic-intensity</a:t>
                      </a: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rgbClr val="E43E31"/>
                    </a:solidFill>
                  </a:tcPr>
                </a:tc>
                <a:tc>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Risk difference with anticoagulation at intermediate- or therapeutic-intensity</a:t>
                      </a: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rgbClr val="E43E31"/>
                    </a:solidFill>
                  </a:tcPr>
                </a:tc>
                <a:extLst>
                  <a:ext uri="{0D108BD9-81ED-4DB2-BD59-A6C34878D82A}">
                    <a16:rowId xmlns:a16="http://schemas.microsoft.com/office/drawing/2014/main" val="1740234015"/>
                  </a:ext>
                </a:extLst>
              </a:tr>
              <a:tr h="645030">
                <a:tc>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ALL-CAUSE MORTALITY</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follow up: 14 days</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6915" marT="6915" marB="6915" anchor="ctr">
                    <a:solidFill>
                      <a:schemeClr val="bg1">
                        <a:lumMod val="85000"/>
                      </a:schemeClr>
                    </a:solidFill>
                  </a:tcPr>
                </a:tc>
                <a:tc>
                  <a:txBody>
                    <a:bodyPr/>
                    <a:lstStyle/>
                    <a:p>
                      <a:pPr algn="ct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2626</a:t>
                      </a:r>
                      <a:b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(1 study)</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85000"/>
                      </a:schemeClr>
                    </a:solidFill>
                  </a:tcPr>
                </a:tc>
                <a:tc>
                  <a:txBody>
                    <a:bodyPr/>
                    <a:lstStyle/>
                    <a:p>
                      <a:pPr algn="ctr"/>
                      <a:r>
                        <a:rPr lang="en-CA" sz="2000" dirty="0">
                          <a:solidFill>
                            <a:srgbClr val="E43E31"/>
                          </a:solidFill>
                          <a:effectLst/>
                          <a:latin typeface="Segoe UI" panose="020B0502040204020203" pitchFamily="34" charset="0"/>
                          <a:cs typeface="Segoe UI" panose="020B0502040204020203" pitchFamily="34" charset="0"/>
                        </a:rPr>
                        <a:t>●</a:t>
                      </a:r>
                      <a:r>
                        <a:rPr lang="en-CA" sz="2000" dirty="0">
                          <a:solidFill>
                            <a:schemeClr val="bg1">
                              <a:lumMod val="75000"/>
                            </a:schemeClr>
                          </a:solidFill>
                          <a:effectLst/>
                          <a:latin typeface="Segoe UI" panose="020B0502040204020203" pitchFamily="34" charset="0"/>
                          <a:cs typeface="Segoe UI" panose="020B0502040204020203" pitchFamily="34" charset="0"/>
                        </a:rPr>
                        <a:t>●●●</a:t>
                      </a:r>
                      <a:b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VERY LOW</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85000"/>
                      </a:schemeClr>
                    </a:solidFill>
                  </a:tcPr>
                </a:tc>
                <a:tc>
                  <a:txBody>
                    <a:bodyPr/>
                    <a:lstStyle/>
                    <a:p>
                      <a:pPr algn="ct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HR 0.86</a:t>
                      </a:r>
                      <a:b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(0.73 to 1.02)</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85000"/>
                      </a:schemeClr>
                    </a:solidFill>
                  </a:tcPr>
                </a:tc>
                <a:tc>
                  <a:txBody>
                    <a:bodyPr/>
                    <a:lstStyle/>
                    <a:p>
                      <a:pPr algn="ct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148 per 1,000</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85000"/>
                      </a:schemeClr>
                    </a:solidFill>
                  </a:tcPr>
                </a:tc>
                <a:tc>
                  <a:txBody>
                    <a:bodyPr/>
                    <a:lstStyle/>
                    <a:p>
                      <a:pPr algn="ct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19 fewer per 1,000</a:t>
                      </a:r>
                      <a:b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(38 fewer to 3 more)</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85000"/>
                      </a:schemeClr>
                    </a:solidFill>
                  </a:tcPr>
                </a:tc>
                <a:extLst>
                  <a:ext uri="{0D108BD9-81ED-4DB2-BD59-A6C34878D82A}">
                    <a16:rowId xmlns:a16="http://schemas.microsoft.com/office/drawing/2014/main" val="1076185806"/>
                  </a:ext>
                </a:extLst>
              </a:tr>
              <a:tr h="624634">
                <a:tc>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PE</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follow up: range </a:t>
                      </a:r>
                      <a:b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4 days to 28 days</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6915" marT="6915" marB="6915" anchor="c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82</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 study)</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2000" dirty="0">
                          <a:solidFill>
                            <a:srgbClr val="E43E31"/>
                          </a:solidFill>
                          <a:effectLst/>
                          <a:latin typeface="Segoe UI" panose="020B0502040204020203" pitchFamily="34" charset="0"/>
                          <a:cs typeface="Segoe UI" panose="020B0502040204020203" pitchFamily="34" charset="0"/>
                        </a:rPr>
                        <a:t>●</a:t>
                      </a:r>
                      <a:r>
                        <a:rPr lang="en-CA" sz="2000" dirty="0">
                          <a:solidFill>
                            <a:schemeClr val="bg1">
                              <a:lumMod val="75000"/>
                            </a:schemeClr>
                          </a:solidFill>
                          <a:effectLst/>
                          <a:latin typeface="Segoe UI" panose="020B0502040204020203" pitchFamily="34" charset="0"/>
                          <a:cs typeface="Segoe UI" panose="020B0502040204020203" pitchFamily="34" charset="0"/>
                        </a:rPr>
                        <a:t>●●●</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VERY LOW</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OR 0.09</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(0.02 to 0.57)</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16 per 1,000</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15 fewer per 1,000</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(16 fewer to 7 fewer)</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extLst>
                  <a:ext uri="{0D108BD9-81ED-4DB2-BD59-A6C34878D82A}">
                    <a16:rowId xmlns:a16="http://schemas.microsoft.com/office/drawing/2014/main" val="4106692909"/>
                  </a:ext>
                </a:extLst>
              </a:tr>
              <a:tr h="624634">
                <a:tc>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PROXIMAL LOWER EXTREMITY DVT</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follow up: 28 days</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6915" marT="6915" marB="6915" anchor="c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41</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 study)</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2000" dirty="0">
                          <a:solidFill>
                            <a:srgbClr val="E43E31"/>
                          </a:solidFill>
                          <a:effectLst/>
                          <a:latin typeface="Segoe UI" panose="020B0502040204020203" pitchFamily="34" charset="0"/>
                          <a:cs typeface="Segoe UI" panose="020B0502040204020203" pitchFamily="34" charset="0"/>
                        </a:rPr>
                        <a:t>●</a:t>
                      </a:r>
                      <a:r>
                        <a:rPr lang="en-CA" sz="2000" dirty="0">
                          <a:solidFill>
                            <a:schemeClr val="bg1">
                              <a:lumMod val="75000"/>
                            </a:schemeClr>
                          </a:solidFill>
                          <a:effectLst/>
                          <a:latin typeface="Segoe UI" panose="020B0502040204020203" pitchFamily="34" charset="0"/>
                          <a:cs typeface="Segoe UI" panose="020B0502040204020203" pitchFamily="34" charset="0"/>
                        </a:rPr>
                        <a:t>●●●</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VERY LOW</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OR 0.35</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(0.06 to 2.02)</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20 per 1,000</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13 fewer per 1,000</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(18 fewer to 19 more)</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extLst>
                  <a:ext uri="{0D108BD9-81ED-4DB2-BD59-A6C34878D82A}">
                    <a16:rowId xmlns:a16="http://schemas.microsoft.com/office/drawing/2014/main" val="4197785198"/>
                  </a:ext>
                </a:extLst>
              </a:tr>
              <a:tr h="624634">
                <a:tc>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VTE</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follow up: range </a:t>
                      </a:r>
                      <a:b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6 days to 28 days</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6915" marT="6915" marB="6915" anchor="c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0</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 study)</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gridSpan="2">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Baseline risk (2 studies, range 2.0% to 3.1%). </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T="6915" marB="6915" anchor="ctr">
                    <a:solidFill>
                      <a:schemeClr val="bg1">
                        <a:lumMod val="95000"/>
                      </a:schemeClr>
                    </a:solidFill>
                  </a:tcPr>
                </a:tc>
                <a:tc hMerge="1">
                  <a:txBody>
                    <a:bodyPr/>
                    <a:lstStyle/>
                    <a:p>
                      <a:endParaRPr lang="en-CA"/>
                    </a:p>
                  </a:txBody>
                  <a:tcPr/>
                </a:tc>
                <a:extLst>
                  <a:ext uri="{0D108BD9-81ED-4DB2-BD59-A6C34878D82A}">
                    <a16:rowId xmlns:a16="http://schemas.microsoft.com/office/drawing/2014/main" val="2986081207"/>
                  </a:ext>
                </a:extLst>
              </a:tr>
              <a:tr h="829582">
                <a:tc>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MAJOR BLEEDING</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follow up: 14 days</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6915" marT="6915" marB="6915" anchor="c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0</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(2 studies)</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2000" dirty="0">
                          <a:solidFill>
                            <a:srgbClr val="E43E31"/>
                          </a:solidFill>
                          <a:effectLst/>
                          <a:latin typeface="Segoe UI" panose="020B0502040204020203" pitchFamily="34" charset="0"/>
                          <a:cs typeface="Segoe UI" panose="020B0502040204020203" pitchFamily="34" charset="0"/>
                        </a:rPr>
                        <a:t>●</a:t>
                      </a:r>
                      <a:r>
                        <a:rPr lang="en-CA" sz="2000" dirty="0">
                          <a:solidFill>
                            <a:schemeClr val="bg1">
                              <a:lumMod val="75000"/>
                            </a:schemeClr>
                          </a:solidFill>
                          <a:effectLst/>
                          <a:latin typeface="Segoe UI" panose="020B0502040204020203" pitchFamily="34" charset="0"/>
                          <a:cs typeface="Segoe UI" panose="020B0502040204020203" pitchFamily="34" charset="0"/>
                        </a:rPr>
                        <a:t>●●●</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VERY LOW</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gridSpan="2">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Pooled baseline risk of 1.7% (5 studies); Follow-up 4 to 12 days: lowest OR 1.42 and highest adjusted HR 3.89</a:t>
                      </a:r>
                      <a:r>
                        <a:rPr lang="en-CA" sz="1200" baseline="0" dirty="0">
                          <a:solidFill>
                            <a:schemeClr val="tx1">
                              <a:lumMod val="50000"/>
                              <a:lumOff val="50000"/>
                            </a:schemeClr>
                          </a:solidFill>
                          <a:effectLst/>
                          <a:latin typeface="Segoe UI" panose="020B0502040204020203" pitchFamily="34" charset="0"/>
                          <a:cs typeface="Segoe UI" panose="020B0502040204020203" pitchFamily="34" charset="0"/>
                        </a:rPr>
                        <a:t> </a:t>
                      </a:r>
                      <a:br>
                        <a:rPr lang="en-CA" sz="1200" baseline="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aseline="0" dirty="0">
                          <a:solidFill>
                            <a:schemeClr val="tx1">
                              <a:lumMod val="50000"/>
                              <a:lumOff val="50000"/>
                            </a:schemeClr>
                          </a:solidFill>
                          <a:effectLst/>
                          <a:latin typeface="Segoe UI" panose="020B0502040204020203" pitchFamily="34" charset="0"/>
                          <a:cs typeface="Segoe UI" panose="020B0502040204020203" pitchFamily="34" charset="0"/>
                        </a:rPr>
                        <a:t>(</a:t>
                      </a: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7 more per 1000 to 46 more major bleeds per 1000 patients)</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T="6915" marB="6915" anchor="ctr">
                    <a:solidFill>
                      <a:schemeClr val="bg1">
                        <a:lumMod val="95000"/>
                      </a:schemeClr>
                    </a:solidFill>
                  </a:tcPr>
                </a:tc>
                <a:tc hMerge="1">
                  <a:txBody>
                    <a:bodyPr/>
                    <a:lstStyle/>
                    <a:p>
                      <a:endParaRPr lang="en-CA"/>
                    </a:p>
                  </a:txBody>
                  <a:tcPr/>
                </a:tc>
                <a:extLst>
                  <a:ext uri="{0D108BD9-81ED-4DB2-BD59-A6C34878D82A}">
                    <a16:rowId xmlns:a16="http://schemas.microsoft.com/office/drawing/2014/main" val="3464772538"/>
                  </a:ext>
                </a:extLst>
              </a:tr>
            </a:tbl>
          </a:graphicData>
        </a:graphic>
      </p:graphicFrame>
    </p:spTree>
    <p:extLst>
      <p:ext uri="{BB962C8B-B14F-4D97-AF65-F5344CB8AC3E}">
        <p14:creationId xmlns:p14="http://schemas.microsoft.com/office/powerpoint/2010/main" val="40291324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384A823-7F42-493B-B082-FDA82CDC4C95}"/>
              </a:ext>
            </a:extLst>
          </p:cNvPr>
          <p:cNvGraphicFramePr>
            <a:graphicFrameLocks noGrp="1"/>
          </p:cNvGraphicFramePr>
          <p:nvPr>
            <p:extLst>
              <p:ext uri="{D42A27DB-BD31-4B8C-83A1-F6EECF244321}">
                <p14:modId xmlns:p14="http://schemas.microsoft.com/office/powerpoint/2010/main" val="2899332746"/>
              </p:ext>
            </p:extLst>
          </p:nvPr>
        </p:nvGraphicFramePr>
        <p:xfrm>
          <a:off x="1312176" y="1372572"/>
          <a:ext cx="9817637" cy="4711670"/>
        </p:xfrm>
        <a:graphic>
          <a:graphicData uri="http://schemas.openxmlformats.org/drawingml/2006/table">
            <a:tbl>
              <a:tblPr firstCol="1">
                <a:tableStyleId>{5C22544A-7EE6-4342-B048-85BDC9FD1C3A}</a:tableStyleId>
              </a:tblPr>
              <a:tblGrid>
                <a:gridCol w="2061960">
                  <a:extLst>
                    <a:ext uri="{9D8B030D-6E8A-4147-A177-3AD203B41FA5}">
                      <a16:colId xmlns:a16="http://schemas.microsoft.com/office/drawing/2014/main" val="664067345"/>
                    </a:ext>
                  </a:extLst>
                </a:gridCol>
                <a:gridCol w="1133856">
                  <a:extLst>
                    <a:ext uri="{9D8B030D-6E8A-4147-A177-3AD203B41FA5}">
                      <a16:colId xmlns:a16="http://schemas.microsoft.com/office/drawing/2014/main" val="2455683268"/>
                    </a:ext>
                  </a:extLst>
                </a:gridCol>
                <a:gridCol w="1408176">
                  <a:extLst>
                    <a:ext uri="{9D8B030D-6E8A-4147-A177-3AD203B41FA5}">
                      <a16:colId xmlns:a16="http://schemas.microsoft.com/office/drawing/2014/main" val="3846814192"/>
                    </a:ext>
                  </a:extLst>
                </a:gridCol>
                <a:gridCol w="1371600">
                  <a:extLst>
                    <a:ext uri="{9D8B030D-6E8A-4147-A177-3AD203B41FA5}">
                      <a16:colId xmlns:a16="http://schemas.microsoft.com/office/drawing/2014/main" val="3522437305"/>
                    </a:ext>
                  </a:extLst>
                </a:gridCol>
                <a:gridCol w="1790068">
                  <a:extLst>
                    <a:ext uri="{9D8B030D-6E8A-4147-A177-3AD203B41FA5}">
                      <a16:colId xmlns:a16="http://schemas.microsoft.com/office/drawing/2014/main" val="2614583802"/>
                    </a:ext>
                  </a:extLst>
                </a:gridCol>
                <a:gridCol w="2051977">
                  <a:extLst>
                    <a:ext uri="{9D8B030D-6E8A-4147-A177-3AD203B41FA5}">
                      <a16:colId xmlns:a16="http://schemas.microsoft.com/office/drawing/2014/main" val="3064118919"/>
                    </a:ext>
                  </a:extLst>
                </a:gridCol>
              </a:tblGrid>
              <a:tr h="352598">
                <a:tc rowSpan="2">
                  <a:txBody>
                    <a:bodyPr/>
                    <a:lstStyle/>
                    <a:p>
                      <a:pPr algn="ctr"/>
                      <a:r>
                        <a:rPr lang="en-CA" sz="1200" dirty="0">
                          <a:solidFill>
                            <a:schemeClr val="bg1"/>
                          </a:solidFill>
                          <a:effectLst/>
                          <a:latin typeface="Segoe UI" panose="020B0502040204020203" pitchFamily="34" charset="0"/>
                          <a:cs typeface="Segoe UI" panose="020B0502040204020203" pitchFamily="34" charset="0"/>
                        </a:rPr>
                        <a:t>Outcomes</a:t>
                      </a:r>
                      <a:endParaRPr lang="en-CA" sz="1200"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rgbClr val="E43E31"/>
                    </a:solidFill>
                  </a:tcPr>
                </a:tc>
                <a:tc rowSpan="2">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 of participants</a:t>
                      </a:r>
                      <a:br>
                        <a:rPr lang="en-CA" sz="1200" b="1" dirty="0">
                          <a:solidFill>
                            <a:schemeClr val="bg1"/>
                          </a:solidFill>
                          <a:effectLst/>
                          <a:latin typeface="Segoe UI" panose="020B0502040204020203" pitchFamily="34" charset="0"/>
                          <a:cs typeface="Segoe UI" panose="020B0502040204020203" pitchFamily="34" charset="0"/>
                        </a:rPr>
                      </a:br>
                      <a:r>
                        <a:rPr lang="en-CA" sz="1200" b="1" dirty="0">
                          <a:solidFill>
                            <a:schemeClr val="bg1"/>
                          </a:solidFill>
                          <a:effectLst/>
                          <a:latin typeface="Segoe UI" panose="020B0502040204020203" pitchFamily="34" charset="0"/>
                          <a:cs typeface="Segoe UI" panose="020B0502040204020203" pitchFamily="34" charset="0"/>
                        </a:rPr>
                        <a:t>(studies)</a:t>
                      </a:r>
                      <a:br>
                        <a:rPr lang="en-CA" sz="1200" b="1" dirty="0">
                          <a:solidFill>
                            <a:schemeClr val="bg1"/>
                          </a:solidFill>
                          <a:effectLst/>
                          <a:latin typeface="Segoe UI" panose="020B0502040204020203" pitchFamily="34" charset="0"/>
                          <a:cs typeface="Segoe UI" panose="020B0502040204020203" pitchFamily="34" charset="0"/>
                        </a:rPr>
                      </a:b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rgbClr val="E43E31"/>
                    </a:solidFill>
                  </a:tcPr>
                </a:tc>
                <a:tc rowSpan="2">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Certainty of the evidence</a:t>
                      </a:r>
                      <a:br>
                        <a:rPr lang="en-CA" sz="1200" b="1" dirty="0">
                          <a:solidFill>
                            <a:schemeClr val="bg1"/>
                          </a:solidFill>
                          <a:effectLst/>
                          <a:latin typeface="Segoe UI" panose="020B0502040204020203" pitchFamily="34" charset="0"/>
                          <a:cs typeface="Segoe UI" panose="020B0502040204020203" pitchFamily="34" charset="0"/>
                        </a:rPr>
                      </a:br>
                      <a:r>
                        <a:rPr lang="en-CA" sz="1200" b="1" dirty="0">
                          <a:solidFill>
                            <a:schemeClr val="bg1"/>
                          </a:solidFill>
                          <a:effectLst/>
                          <a:latin typeface="Segoe UI" panose="020B0502040204020203" pitchFamily="34" charset="0"/>
                          <a:cs typeface="Segoe UI" panose="020B0502040204020203" pitchFamily="34" charset="0"/>
                        </a:rPr>
                        <a:t>(GRADE)</a:t>
                      </a: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rgbClr val="E43E31"/>
                    </a:solidFill>
                  </a:tcPr>
                </a:tc>
                <a:tc rowSpan="2">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Relative effect</a:t>
                      </a:r>
                      <a:br>
                        <a:rPr lang="en-CA" sz="1200" b="1" dirty="0">
                          <a:solidFill>
                            <a:schemeClr val="bg1"/>
                          </a:solidFill>
                          <a:effectLst/>
                          <a:latin typeface="Segoe UI" panose="020B0502040204020203" pitchFamily="34" charset="0"/>
                          <a:cs typeface="Segoe UI" panose="020B0502040204020203" pitchFamily="34" charset="0"/>
                        </a:rPr>
                      </a:br>
                      <a:r>
                        <a:rPr lang="en-CA" sz="1200" b="1" dirty="0">
                          <a:solidFill>
                            <a:schemeClr val="bg1"/>
                          </a:solidFill>
                          <a:effectLst/>
                          <a:latin typeface="Segoe UI" panose="020B0502040204020203" pitchFamily="34" charset="0"/>
                          <a:cs typeface="Segoe UI" panose="020B0502040204020203" pitchFamily="34" charset="0"/>
                        </a:rPr>
                        <a:t>(95% CI)</a:t>
                      </a: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rgbClr val="E43E31"/>
                    </a:solidFill>
                  </a:tcPr>
                </a:tc>
                <a:tc gridSpan="2">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Anticipated absolute effects</a:t>
                      </a:r>
                      <a:r>
                        <a:rPr lang="en-CA" sz="1200" b="1" baseline="30000" dirty="0">
                          <a:solidFill>
                            <a:schemeClr val="bg1"/>
                          </a:solidFill>
                          <a:effectLst/>
                          <a:latin typeface="Segoe UI" panose="020B0502040204020203" pitchFamily="34" charset="0"/>
                          <a:cs typeface="Segoe UI" panose="020B0502040204020203" pitchFamily="34" charset="0"/>
                        </a:rPr>
                        <a:t>*</a:t>
                      </a:r>
                      <a:r>
                        <a:rPr lang="en-CA" sz="1200" b="1" dirty="0">
                          <a:solidFill>
                            <a:schemeClr val="bg1"/>
                          </a:solidFill>
                          <a:effectLst/>
                          <a:latin typeface="Segoe UI" panose="020B0502040204020203" pitchFamily="34" charset="0"/>
                          <a:cs typeface="Segoe UI" panose="020B0502040204020203" pitchFamily="34" charset="0"/>
                        </a:rPr>
                        <a:t> </a:t>
                      </a:r>
                      <a:br>
                        <a:rPr lang="en-CA" sz="1200" b="1" dirty="0">
                          <a:solidFill>
                            <a:schemeClr val="bg1"/>
                          </a:solidFill>
                          <a:effectLst/>
                          <a:latin typeface="Segoe UI" panose="020B0502040204020203" pitchFamily="34" charset="0"/>
                          <a:cs typeface="Segoe UI" panose="020B0502040204020203" pitchFamily="34" charset="0"/>
                        </a:rPr>
                      </a:br>
                      <a:r>
                        <a:rPr lang="en-CA" sz="1200" b="1" dirty="0">
                          <a:solidFill>
                            <a:schemeClr val="bg1"/>
                          </a:solidFill>
                          <a:effectLst/>
                          <a:latin typeface="Segoe UI" panose="020B0502040204020203" pitchFamily="34" charset="0"/>
                          <a:cs typeface="Segoe UI" panose="020B0502040204020203" pitchFamily="34" charset="0"/>
                        </a:rPr>
                        <a:t>(95% CI)</a:t>
                      </a: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rgbClr val="E43E31"/>
                    </a:solidFill>
                  </a:tcPr>
                </a:tc>
                <a:tc hMerge="1">
                  <a:txBody>
                    <a:bodyPr/>
                    <a:lstStyle/>
                    <a:p>
                      <a:endParaRPr lang="en-CA"/>
                    </a:p>
                  </a:txBody>
                  <a:tcPr/>
                </a:tc>
                <a:extLst>
                  <a:ext uri="{0D108BD9-81ED-4DB2-BD59-A6C34878D82A}">
                    <a16:rowId xmlns:a16="http://schemas.microsoft.com/office/drawing/2014/main" val="688047574"/>
                  </a:ext>
                </a:extLst>
              </a:tr>
              <a:tr h="1038777">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Risk with prophylactic-intensity</a:t>
                      </a: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rgbClr val="E43E31"/>
                    </a:solidFill>
                  </a:tcPr>
                </a:tc>
                <a:tc>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Risk difference with anticoagulation at intermediate- or therapeutic-intensity</a:t>
                      </a: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rgbClr val="E43E31"/>
                    </a:solidFill>
                  </a:tcPr>
                </a:tc>
                <a:extLst>
                  <a:ext uri="{0D108BD9-81ED-4DB2-BD59-A6C34878D82A}">
                    <a16:rowId xmlns:a16="http://schemas.microsoft.com/office/drawing/2014/main" val="1740234015"/>
                  </a:ext>
                </a:extLst>
              </a:tr>
              <a:tr h="634394">
                <a:tc>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ALL-CAUSE MORTALITY</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follow up: 14 days</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6915" marT="6915" marB="6915" anchor="ctr">
                    <a:solidFill>
                      <a:schemeClr val="bg1">
                        <a:lumMod val="95000"/>
                      </a:schemeClr>
                    </a:solidFill>
                  </a:tcPr>
                </a:tc>
                <a:tc>
                  <a:txBody>
                    <a:bodyPr/>
                    <a:lstStyle/>
                    <a:p>
                      <a:pPr algn="ct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2626</a:t>
                      </a:r>
                      <a:b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(1 study)</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2000" dirty="0">
                          <a:solidFill>
                            <a:srgbClr val="E43E31"/>
                          </a:solidFill>
                          <a:effectLst/>
                          <a:latin typeface="Segoe UI" panose="020B0502040204020203" pitchFamily="34" charset="0"/>
                          <a:cs typeface="Segoe UI" panose="020B0502040204020203" pitchFamily="34" charset="0"/>
                        </a:rPr>
                        <a:t>●</a:t>
                      </a:r>
                      <a:r>
                        <a:rPr lang="en-CA" sz="2000" dirty="0">
                          <a:solidFill>
                            <a:schemeClr val="bg1">
                              <a:lumMod val="75000"/>
                            </a:schemeClr>
                          </a:solidFill>
                          <a:effectLst/>
                          <a:latin typeface="Segoe UI" panose="020B0502040204020203" pitchFamily="34" charset="0"/>
                          <a:cs typeface="Segoe UI" panose="020B0502040204020203" pitchFamily="34" charset="0"/>
                        </a:rPr>
                        <a:t>●●●</a:t>
                      </a:r>
                      <a:b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VERY LOW</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HR 0.86</a:t>
                      </a:r>
                      <a:b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(0.73 to 1.02)</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148 per 1,000</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19 fewer per 1,000</a:t>
                      </a:r>
                      <a:b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(38 fewer to 3 more)</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extLst>
                  <a:ext uri="{0D108BD9-81ED-4DB2-BD59-A6C34878D82A}">
                    <a16:rowId xmlns:a16="http://schemas.microsoft.com/office/drawing/2014/main" val="1076185806"/>
                  </a:ext>
                </a:extLst>
              </a:tr>
              <a:tr h="614335">
                <a:tc>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PE</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follow up: range </a:t>
                      </a:r>
                      <a:b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4 days to 28 days</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6915" marT="6915" marB="6915" anchor="ctr">
                    <a:solidFill>
                      <a:schemeClr val="bg1">
                        <a:lumMod val="85000"/>
                      </a:schemeClr>
                    </a:solidFill>
                  </a:tcPr>
                </a:tc>
                <a:tc>
                  <a:txBody>
                    <a:bodyPr/>
                    <a:lstStyle/>
                    <a:p>
                      <a:pPr algn="ct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82</a:t>
                      </a:r>
                      <a:b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(1 study)</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85000"/>
                      </a:schemeClr>
                    </a:solidFill>
                  </a:tcPr>
                </a:tc>
                <a:tc>
                  <a:txBody>
                    <a:bodyPr/>
                    <a:lstStyle/>
                    <a:p>
                      <a:pPr algn="ctr"/>
                      <a:r>
                        <a:rPr lang="en-CA" sz="2000" dirty="0">
                          <a:solidFill>
                            <a:srgbClr val="E43E31"/>
                          </a:solidFill>
                          <a:effectLst/>
                          <a:latin typeface="Segoe UI" panose="020B0502040204020203" pitchFamily="34" charset="0"/>
                          <a:cs typeface="Segoe UI" panose="020B0502040204020203" pitchFamily="34" charset="0"/>
                        </a:rPr>
                        <a:t>●</a:t>
                      </a:r>
                      <a:r>
                        <a:rPr lang="en-CA" sz="2000" dirty="0">
                          <a:solidFill>
                            <a:schemeClr val="bg1">
                              <a:lumMod val="75000"/>
                            </a:schemeClr>
                          </a:solidFill>
                          <a:effectLst/>
                          <a:latin typeface="Segoe UI" panose="020B0502040204020203" pitchFamily="34" charset="0"/>
                          <a:cs typeface="Segoe UI" panose="020B0502040204020203" pitchFamily="34" charset="0"/>
                        </a:rPr>
                        <a:t>●●●</a:t>
                      </a:r>
                      <a:b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VERY LOW</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85000"/>
                      </a:schemeClr>
                    </a:solidFill>
                  </a:tcPr>
                </a:tc>
                <a:tc>
                  <a:txBody>
                    <a:bodyPr/>
                    <a:lstStyle/>
                    <a:p>
                      <a:pPr algn="ct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OR 0.09</a:t>
                      </a:r>
                      <a:b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(0.02 to 0.57)</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85000"/>
                      </a:schemeClr>
                    </a:solidFill>
                  </a:tcPr>
                </a:tc>
                <a:tc>
                  <a:txBody>
                    <a:bodyPr/>
                    <a:lstStyle/>
                    <a:p>
                      <a:pPr algn="ct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16 per 1,000</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85000"/>
                      </a:schemeClr>
                    </a:solidFill>
                  </a:tcPr>
                </a:tc>
                <a:tc>
                  <a:txBody>
                    <a:bodyPr/>
                    <a:lstStyle/>
                    <a:p>
                      <a:pPr algn="ct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15 fewer per 1,000</a:t>
                      </a:r>
                      <a:b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(16 fewer to 7 fewer)</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85000"/>
                      </a:schemeClr>
                    </a:solidFill>
                  </a:tcPr>
                </a:tc>
                <a:extLst>
                  <a:ext uri="{0D108BD9-81ED-4DB2-BD59-A6C34878D82A}">
                    <a16:rowId xmlns:a16="http://schemas.microsoft.com/office/drawing/2014/main" val="4106692909"/>
                  </a:ext>
                </a:extLst>
              </a:tr>
              <a:tr h="614335">
                <a:tc>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PROXIMAL LOWER EXTREMITY DVT</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follow up: 28 days</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6915" marT="6915" marB="6915" anchor="ctr">
                    <a:solidFill>
                      <a:schemeClr val="bg1">
                        <a:lumMod val="85000"/>
                      </a:schemeClr>
                    </a:solidFill>
                  </a:tcPr>
                </a:tc>
                <a:tc>
                  <a:txBody>
                    <a:bodyPr/>
                    <a:lstStyle/>
                    <a:p>
                      <a:pPr algn="ct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41</a:t>
                      </a:r>
                      <a:b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(1 study)</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85000"/>
                      </a:schemeClr>
                    </a:solidFill>
                  </a:tcPr>
                </a:tc>
                <a:tc>
                  <a:txBody>
                    <a:bodyPr/>
                    <a:lstStyle/>
                    <a:p>
                      <a:pPr algn="ctr"/>
                      <a:r>
                        <a:rPr lang="en-CA" sz="2000" dirty="0">
                          <a:solidFill>
                            <a:srgbClr val="E43E31"/>
                          </a:solidFill>
                          <a:effectLst/>
                          <a:latin typeface="Segoe UI" panose="020B0502040204020203" pitchFamily="34" charset="0"/>
                          <a:cs typeface="Segoe UI" panose="020B0502040204020203" pitchFamily="34" charset="0"/>
                        </a:rPr>
                        <a:t>●</a:t>
                      </a:r>
                      <a:r>
                        <a:rPr lang="en-CA" sz="2000" dirty="0">
                          <a:solidFill>
                            <a:schemeClr val="bg1">
                              <a:lumMod val="75000"/>
                            </a:schemeClr>
                          </a:solidFill>
                          <a:effectLst/>
                          <a:latin typeface="Segoe UI" panose="020B0502040204020203" pitchFamily="34" charset="0"/>
                          <a:cs typeface="Segoe UI" panose="020B0502040204020203" pitchFamily="34" charset="0"/>
                        </a:rPr>
                        <a:t>●●●</a:t>
                      </a:r>
                      <a:b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VERY LOW</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85000"/>
                      </a:schemeClr>
                    </a:solidFill>
                  </a:tcPr>
                </a:tc>
                <a:tc>
                  <a:txBody>
                    <a:bodyPr/>
                    <a:lstStyle/>
                    <a:p>
                      <a:pPr algn="ct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OR 0.35</a:t>
                      </a:r>
                      <a:b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(0.06 to 2.02)</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85000"/>
                      </a:schemeClr>
                    </a:solidFill>
                  </a:tcPr>
                </a:tc>
                <a:tc>
                  <a:txBody>
                    <a:bodyPr/>
                    <a:lstStyle/>
                    <a:p>
                      <a:pPr algn="ct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20 per 1,000</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85000"/>
                      </a:schemeClr>
                    </a:solidFill>
                  </a:tcPr>
                </a:tc>
                <a:tc>
                  <a:txBody>
                    <a:bodyPr/>
                    <a:lstStyle/>
                    <a:p>
                      <a:pPr algn="ct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13 fewer per 1,000</a:t>
                      </a:r>
                      <a:b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(18 fewer to 19 more)</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85000"/>
                      </a:schemeClr>
                    </a:solidFill>
                  </a:tcPr>
                </a:tc>
                <a:extLst>
                  <a:ext uri="{0D108BD9-81ED-4DB2-BD59-A6C34878D82A}">
                    <a16:rowId xmlns:a16="http://schemas.microsoft.com/office/drawing/2014/main" val="4197785198"/>
                  </a:ext>
                </a:extLst>
              </a:tr>
              <a:tr h="614335">
                <a:tc>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VTE</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follow up: range </a:t>
                      </a:r>
                      <a:b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6 days to 28 days</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6915" marT="6915" marB="6915" anchor="ctr">
                    <a:solidFill>
                      <a:schemeClr val="bg1">
                        <a:lumMod val="85000"/>
                      </a:schemeClr>
                    </a:solidFill>
                  </a:tcPr>
                </a:tc>
                <a:tc>
                  <a:txBody>
                    <a:bodyPr/>
                    <a:lstStyle/>
                    <a:p>
                      <a:pPr algn="ct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0</a:t>
                      </a:r>
                      <a:b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(1 study)</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85000"/>
                      </a:schemeClr>
                    </a:solidFill>
                  </a:tcPr>
                </a:tc>
                <a:tc>
                  <a:txBody>
                    <a:bodyPr/>
                    <a:lstStyle/>
                    <a:p>
                      <a:pPr algn="ct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85000"/>
                      </a:schemeClr>
                    </a:solidFill>
                  </a:tcPr>
                </a:tc>
                <a:tc>
                  <a:txBody>
                    <a:bodyPr/>
                    <a:lstStyle/>
                    <a:p>
                      <a:pPr algn="ct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85000"/>
                      </a:schemeClr>
                    </a:solidFill>
                  </a:tcPr>
                </a:tc>
                <a:tc gridSpan="2">
                  <a:txBody>
                    <a:bodyPr/>
                    <a:lstStyle/>
                    <a:p>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Baseline risk (2 studies, range 2.0% to 3.1%). </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T="6915" marB="6915" anchor="ctr">
                    <a:solidFill>
                      <a:schemeClr val="bg1">
                        <a:lumMod val="85000"/>
                      </a:schemeClr>
                    </a:solidFill>
                  </a:tcPr>
                </a:tc>
                <a:tc hMerge="1">
                  <a:txBody>
                    <a:bodyPr/>
                    <a:lstStyle/>
                    <a:p>
                      <a:endParaRPr lang="en-CA"/>
                    </a:p>
                  </a:txBody>
                  <a:tcPr/>
                </a:tc>
                <a:extLst>
                  <a:ext uri="{0D108BD9-81ED-4DB2-BD59-A6C34878D82A}">
                    <a16:rowId xmlns:a16="http://schemas.microsoft.com/office/drawing/2014/main" val="2986081207"/>
                  </a:ext>
                </a:extLst>
              </a:tr>
              <a:tr h="815904">
                <a:tc>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MAJOR BLEEDING</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follow up: 14 days</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6915" marT="6915" marB="6915" anchor="c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0</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(2 studies)</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2000" dirty="0">
                          <a:solidFill>
                            <a:srgbClr val="E43E31"/>
                          </a:solidFill>
                          <a:effectLst/>
                          <a:latin typeface="Segoe UI" panose="020B0502040204020203" pitchFamily="34" charset="0"/>
                          <a:cs typeface="Segoe UI" panose="020B0502040204020203" pitchFamily="34" charset="0"/>
                        </a:rPr>
                        <a:t>●</a:t>
                      </a:r>
                      <a:r>
                        <a:rPr lang="en-CA" sz="2000" dirty="0">
                          <a:solidFill>
                            <a:schemeClr val="bg1">
                              <a:lumMod val="75000"/>
                            </a:schemeClr>
                          </a:solidFill>
                          <a:effectLst/>
                          <a:latin typeface="Segoe UI" panose="020B0502040204020203" pitchFamily="34" charset="0"/>
                          <a:cs typeface="Segoe UI" panose="020B0502040204020203" pitchFamily="34" charset="0"/>
                        </a:rPr>
                        <a:t>●●●</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VERY LOW</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gridSpan="2">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Pooled baseline risk of 1.7% (5 studies); Follow-up 4 to 12 days: lowest OR 1.42 and highest adjusted HR 3.89</a:t>
                      </a:r>
                      <a:r>
                        <a:rPr lang="en-CA" sz="1200" baseline="0" dirty="0">
                          <a:solidFill>
                            <a:schemeClr val="tx1">
                              <a:lumMod val="50000"/>
                              <a:lumOff val="50000"/>
                            </a:schemeClr>
                          </a:solidFill>
                          <a:effectLst/>
                          <a:latin typeface="Segoe UI" panose="020B0502040204020203" pitchFamily="34" charset="0"/>
                          <a:cs typeface="Segoe UI" panose="020B0502040204020203" pitchFamily="34" charset="0"/>
                        </a:rPr>
                        <a:t> (</a:t>
                      </a: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7 more to 46 more major bleeds per 1000 patients)</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T="6915" marB="6915" anchor="ctr">
                    <a:solidFill>
                      <a:schemeClr val="bg1">
                        <a:lumMod val="95000"/>
                      </a:schemeClr>
                    </a:solidFill>
                  </a:tcPr>
                </a:tc>
                <a:tc hMerge="1">
                  <a:txBody>
                    <a:bodyPr/>
                    <a:lstStyle/>
                    <a:p>
                      <a:endParaRPr lang="en-CA"/>
                    </a:p>
                  </a:txBody>
                  <a:tcPr/>
                </a:tc>
                <a:extLst>
                  <a:ext uri="{0D108BD9-81ED-4DB2-BD59-A6C34878D82A}">
                    <a16:rowId xmlns:a16="http://schemas.microsoft.com/office/drawing/2014/main" val="3464772538"/>
                  </a:ext>
                </a:extLst>
              </a:tr>
            </a:tbl>
          </a:graphicData>
        </a:graphic>
      </p:graphicFrame>
    </p:spTree>
    <p:extLst>
      <p:ext uri="{BB962C8B-B14F-4D97-AF65-F5344CB8AC3E}">
        <p14:creationId xmlns:p14="http://schemas.microsoft.com/office/powerpoint/2010/main" val="499185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1F55E-1F8A-4BF9-ABF2-7CF90873A465}"/>
              </a:ext>
            </a:extLst>
          </p:cNvPr>
          <p:cNvSpPr>
            <a:spLocks noGrp="1"/>
          </p:cNvSpPr>
          <p:nvPr>
            <p:ph type="title"/>
          </p:nvPr>
        </p:nvSpPr>
        <p:spPr/>
        <p:txBody>
          <a:bodyPr>
            <a:normAutofit/>
          </a:bodyPr>
          <a:lstStyle/>
          <a:p>
            <a:r>
              <a:rPr lang="en-CA" dirty="0"/>
              <a:t>How patients and clinicians should use these recommendations</a:t>
            </a:r>
          </a:p>
        </p:txBody>
      </p:sp>
      <p:graphicFrame>
        <p:nvGraphicFramePr>
          <p:cNvPr id="6" name="Table 5">
            <a:extLst>
              <a:ext uri="{FF2B5EF4-FFF2-40B4-BE49-F238E27FC236}">
                <a16:creationId xmlns:a16="http://schemas.microsoft.com/office/drawing/2014/main" id="{96E65E91-5F95-4046-A7CE-C8A1D2149C95}"/>
              </a:ext>
            </a:extLst>
          </p:cNvPr>
          <p:cNvGraphicFramePr>
            <a:graphicFrameLocks noGrp="1"/>
          </p:cNvGraphicFramePr>
          <p:nvPr>
            <p:extLst>
              <p:ext uri="{D42A27DB-BD31-4B8C-83A1-F6EECF244321}">
                <p14:modId xmlns:p14="http://schemas.microsoft.com/office/powerpoint/2010/main" val="1808503866"/>
              </p:ext>
            </p:extLst>
          </p:nvPr>
        </p:nvGraphicFramePr>
        <p:xfrm>
          <a:off x="1518686" y="2540098"/>
          <a:ext cx="9124508" cy="3088327"/>
        </p:xfrm>
        <a:graphic>
          <a:graphicData uri="http://schemas.openxmlformats.org/drawingml/2006/table">
            <a:tbl>
              <a:tblPr firstRow="1" bandRow="1">
                <a:tableStyleId>{5940675A-B579-460E-94D1-54222C63F5DA}</a:tableStyleId>
              </a:tblPr>
              <a:tblGrid>
                <a:gridCol w="1496008">
                  <a:extLst>
                    <a:ext uri="{9D8B030D-6E8A-4147-A177-3AD203B41FA5}">
                      <a16:colId xmlns:a16="http://schemas.microsoft.com/office/drawing/2014/main" val="49921947"/>
                    </a:ext>
                  </a:extLst>
                </a:gridCol>
                <a:gridCol w="3522765">
                  <a:extLst>
                    <a:ext uri="{9D8B030D-6E8A-4147-A177-3AD203B41FA5}">
                      <a16:colId xmlns:a16="http://schemas.microsoft.com/office/drawing/2014/main" val="3542235664"/>
                    </a:ext>
                  </a:extLst>
                </a:gridCol>
                <a:gridCol w="4105735">
                  <a:extLst>
                    <a:ext uri="{9D8B030D-6E8A-4147-A177-3AD203B41FA5}">
                      <a16:colId xmlns:a16="http://schemas.microsoft.com/office/drawing/2014/main" val="3062731847"/>
                    </a:ext>
                  </a:extLst>
                </a:gridCol>
              </a:tblGrid>
              <a:tr h="624840">
                <a:tc>
                  <a:txBody>
                    <a:bodyPr/>
                    <a:lstStyle/>
                    <a:p>
                      <a:endParaRPr lang="en-CA" sz="1900" b="1" dirty="0">
                        <a:solidFill>
                          <a:schemeClr val="tx1">
                            <a:lumMod val="50000"/>
                            <a:lumOff val="50000"/>
                          </a:schemeClr>
                        </a:solidFill>
                      </a:endParaRP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09585" rtl="0" eaLnBrk="1" fontAlgn="auto" latinLnBrk="0" hangingPunct="1">
                        <a:lnSpc>
                          <a:spcPct val="100000"/>
                        </a:lnSpc>
                        <a:spcBef>
                          <a:spcPts val="0"/>
                        </a:spcBef>
                        <a:spcAft>
                          <a:spcPts val="0"/>
                        </a:spcAft>
                        <a:buClrTx/>
                        <a:buSzTx/>
                        <a:buFontTx/>
                        <a:buNone/>
                        <a:tabLst/>
                        <a:defRPr/>
                      </a:pPr>
                      <a:r>
                        <a:rPr lang="en-CA" sz="1900" b="1" dirty="0">
                          <a:solidFill>
                            <a:schemeClr val="bg1"/>
                          </a:solidFill>
                        </a:rPr>
                        <a:t>STRONG Recommendation</a:t>
                      </a:r>
                      <a:br>
                        <a:rPr lang="en-CA" sz="1900" b="1" dirty="0">
                          <a:solidFill>
                            <a:schemeClr val="bg1"/>
                          </a:solidFill>
                        </a:rPr>
                      </a:br>
                      <a:r>
                        <a:rPr lang="en-CA" sz="1600" b="0" dirty="0">
                          <a:solidFill>
                            <a:schemeClr val="bg1"/>
                          </a:solidFill>
                        </a:rPr>
                        <a:t>(“The panel recommends…”)</a:t>
                      </a:r>
                      <a:endParaRPr lang="en-CA" sz="1900" b="0" dirty="0">
                        <a:solidFill>
                          <a:schemeClr val="bg1"/>
                        </a:solidFill>
                      </a:endParaRP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a:txBody>
                    <a:bodyPr/>
                    <a:lstStyle/>
                    <a:p>
                      <a:pPr algn="ctr"/>
                      <a:r>
                        <a:rPr lang="en-CA" sz="1900" b="1" dirty="0">
                          <a:solidFill>
                            <a:schemeClr val="bg1"/>
                          </a:solidFill>
                        </a:rPr>
                        <a:t>CONDITIONAL Recommendation</a:t>
                      </a:r>
                    </a:p>
                    <a:p>
                      <a:pPr algn="ctr"/>
                      <a:r>
                        <a:rPr lang="en-CA" sz="1600" b="0" dirty="0">
                          <a:solidFill>
                            <a:schemeClr val="bg1"/>
                          </a:solidFill>
                        </a:rPr>
                        <a:t>(“The panel suggests…”)</a:t>
                      </a: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1335236337"/>
                  </a:ext>
                </a:extLst>
              </a:tr>
              <a:tr h="956547">
                <a:tc>
                  <a:txBody>
                    <a:bodyPr/>
                    <a:lstStyle/>
                    <a:p>
                      <a:r>
                        <a:rPr lang="en-CA" sz="1900" b="1" dirty="0">
                          <a:solidFill>
                            <a:schemeClr val="tx1">
                              <a:lumMod val="50000"/>
                              <a:lumOff val="50000"/>
                            </a:schemeClr>
                          </a:solidFill>
                        </a:rPr>
                        <a:t>For patients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900" dirty="0">
                          <a:solidFill>
                            <a:schemeClr val="tx1">
                              <a:lumMod val="50000"/>
                              <a:lumOff val="50000"/>
                            </a:schemeClr>
                          </a:solidFill>
                        </a:rPr>
                        <a:t>Most individuals would want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900" dirty="0">
                          <a:solidFill>
                            <a:schemeClr val="tx1">
                              <a:lumMod val="50000"/>
                              <a:lumOff val="50000"/>
                            </a:schemeClr>
                          </a:solidFill>
                        </a:rPr>
                        <a:t>A majority would want the intervention, but many would not.</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5416709"/>
                  </a:ext>
                </a:extLst>
              </a:tr>
              <a:tr h="1506940">
                <a:tc>
                  <a:txBody>
                    <a:bodyPr/>
                    <a:lstStyle/>
                    <a:p>
                      <a:r>
                        <a:rPr lang="en-CA" sz="1900" b="1" dirty="0">
                          <a:solidFill>
                            <a:schemeClr val="tx1">
                              <a:lumMod val="50000"/>
                              <a:lumOff val="50000"/>
                            </a:schemeClr>
                          </a:solidFill>
                        </a:rPr>
                        <a:t>For clinicians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900" dirty="0">
                          <a:solidFill>
                            <a:schemeClr val="tx1">
                              <a:lumMod val="50000"/>
                              <a:lumOff val="50000"/>
                            </a:schemeClr>
                          </a:solidFill>
                        </a:rPr>
                        <a:t>Most individuals should receive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900" dirty="0">
                          <a:solidFill>
                            <a:schemeClr val="tx1">
                              <a:lumMod val="50000"/>
                              <a:lumOff val="50000"/>
                            </a:schemeClr>
                          </a:solidFill>
                        </a:rPr>
                        <a:t>Different choices will be appropriate for different patients, depending on their values and preferences. Use </a:t>
                      </a:r>
                      <a:r>
                        <a:rPr lang="en-CA" sz="1900" b="1" dirty="0">
                          <a:solidFill>
                            <a:schemeClr val="tx1">
                              <a:lumMod val="50000"/>
                              <a:lumOff val="50000"/>
                            </a:schemeClr>
                          </a:solidFill>
                        </a:rPr>
                        <a:t>shared decision making</a:t>
                      </a:r>
                      <a:r>
                        <a:rPr lang="en-CA" sz="1900" b="0" dirty="0">
                          <a:solidFill>
                            <a:schemeClr val="tx1">
                              <a:lumMod val="50000"/>
                              <a:lumOff val="50000"/>
                            </a:schemeClr>
                          </a:solidFill>
                        </a:rPr>
                        <a:t>.</a:t>
                      </a:r>
                      <a:endParaRPr lang="en-CA" sz="1900" dirty="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74822128"/>
                  </a:ext>
                </a:extLst>
              </a:tr>
            </a:tbl>
          </a:graphicData>
        </a:graphic>
      </p:graphicFrame>
    </p:spTree>
    <p:extLst>
      <p:ext uri="{BB962C8B-B14F-4D97-AF65-F5344CB8AC3E}">
        <p14:creationId xmlns:p14="http://schemas.microsoft.com/office/powerpoint/2010/main" val="24512330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384A823-7F42-493B-B082-FDA82CDC4C95}"/>
              </a:ext>
            </a:extLst>
          </p:cNvPr>
          <p:cNvGraphicFramePr>
            <a:graphicFrameLocks noGrp="1"/>
          </p:cNvGraphicFramePr>
          <p:nvPr>
            <p:extLst>
              <p:ext uri="{D42A27DB-BD31-4B8C-83A1-F6EECF244321}">
                <p14:modId xmlns:p14="http://schemas.microsoft.com/office/powerpoint/2010/main" val="2689379716"/>
              </p:ext>
            </p:extLst>
          </p:nvPr>
        </p:nvGraphicFramePr>
        <p:xfrm>
          <a:off x="1312175" y="1389888"/>
          <a:ext cx="9817635" cy="4839203"/>
        </p:xfrm>
        <a:graphic>
          <a:graphicData uri="http://schemas.openxmlformats.org/drawingml/2006/table">
            <a:tbl>
              <a:tblPr firstCol="1">
                <a:tableStyleId>{5C22544A-7EE6-4342-B048-85BDC9FD1C3A}</a:tableStyleId>
              </a:tblPr>
              <a:tblGrid>
                <a:gridCol w="2061961">
                  <a:extLst>
                    <a:ext uri="{9D8B030D-6E8A-4147-A177-3AD203B41FA5}">
                      <a16:colId xmlns:a16="http://schemas.microsoft.com/office/drawing/2014/main" val="664067345"/>
                    </a:ext>
                  </a:extLst>
                </a:gridCol>
                <a:gridCol w="1124712">
                  <a:extLst>
                    <a:ext uri="{9D8B030D-6E8A-4147-A177-3AD203B41FA5}">
                      <a16:colId xmlns:a16="http://schemas.microsoft.com/office/drawing/2014/main" val="2455683268"/>
                    </a:ext>
                  </a:extLst>
                </a:gridCol>
                <a:gridCol w="1417320">
                  <a:extLst>
                    <a:ext uri="{9D8B030D-6E8A-4147-A177-3AD203B41FA5}">
                      <a16:colId xmlns:a16="http://schemas.microsoft.com/office/drawing/2014/main" val="3846814192"/>
                    </a:ext>
                  </a:extLst>
                </a:gridCol>
                <a:gridCol w="1371600">
                  <a:extLst>
                    <a:ext uri="{9D8B030D-6E8A-4147-A177-3AD203B41FA5}">
                      <a16:colId xmlns:a16="http://schemas.microsoft.com/office/drawing/2014/main" val="3522437305"/>
                    </a:ext>
                  </a:extLst>
                </a:gridCol>
                <a:gridCol w="1790064">
                  <a:extLst>
                    <a:ext uri="{9D8B030D-6E8A-4147-A177-3AD203B41FA5}">
                      <a16:colId xmlns:a16="http://schemas.microsoft.com/office/drawing/2014/main" val="2614583802"/>
                    </a:ext>
                  </a:extLst>
                </a:gridCol>
                <a:gridCol w="2051978">
                  <a:extLst>
                    <a:ext uri="{9D8B030D-6E8A-4147-A177-3AD203B41FA5}">
                      <a16:colId xmlns:a16="http://schemas.microsoft.com/office/drawing/2014/main" val="3064118919"/>
                    </a:ext>
                  </a:extLst>
                </a:gridCol>
              </a:tblGrid>
              <a:tr h="207748">
                <a:tc rowSpan="2">
                  <a:txBody>
                    <a:bodyPr/>
                    <a:lstStyle/>
                    <a:p>
                      <a:pPr algn="ctr"/>
                      <a:r>
                        <a:rPr lang="en-CA" sz="1200" dirty="0">
                          <a:solidFill>
                            <a:schemeClr val="bg1"/>
                          </a:solidFill>
                          <a:effectLst/>
                          <a:latin typeface="Segoe UI" panose="020B0502040204020203" pitchFamily="34" charset="0"/>
                          <a:cs typeface="Segoe UI" panose="020B0502040204020203" pitchFamily="34" charset="0"/>
                        </a:rPr>
                        <a:t>Outcomes</a:t>
                      </a:r>
                      <a:endParaRPr lang="en-CA" sz="1200"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rgbClr val="E43E31"/>
                    </a:solidFill>
                  </a:tcPr>
                </a:tc>
                <a:tc rowSpan="2">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 of participants</a:t>
                      </a:r>
                      <a:br>
                        <a:rPr lang="en-CA" sz="1200" b="1" dirty="0">
                          <a:solidFill>
                            <a:schemeClr val="bg1"/>
                          </a:solidFill>
                          <a:effectLst/>
                          <a:latin typeface="Segoe UI" panose="020B0502040204020203" pitchFamily="34" charset="0"/>
                          <a:cs typeface="Segoe UI" panose="020B0502040204020203" pitchFamily="34" charset="0"/>
                        </a:rPr>
                      </a:br>
                      <a:r>
                        <a:rPr lang="en-CA" sz="1200" b="1" dirty="0">
                          <a:solidFill>
                            <a:schemeClr val="bg1"/>
                          </a:solidFill>
                          <a:effectLst/>
                          <a:latin typeface="Segoe UI" panose="020B0502040204020203" pitchFamily="34" charset="0"/>
                          <a:cs typeface="Segoe UI" panose="020B0502040204020203" pitchFamily="34" charset="0"/>
                        </a:rPr>
                        <a:t>(studies)</a:t>
                      </a:r>
                      <a:br>
                        <a:rPr lang="en-CA" sz="1200" b="1" dirty="0">
                          <a:solidFill>
                            <a:schemeClr val="bg1"/>
                          </a:solidFill>
                          <a:effectLst/>
                          <a:latin typeface="Segoe UI" panose="020B0502040204020203" pitchFamily="34" charset="0"/>
                          <a:cs typeface="Segoe UI" panose="020B0502040204020203" pitchFamily="34" charset="0"/>
                        </a:rPr>
                      </a:b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rgbClr val="E43E31"/>
                    </a:solidFill>
                  </a:tcPr>
                </a:tc>
                <a:tc rowSpan="2">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Certainty of the evidence</a:t>
                      </a:r>
                      <a:br>
                        <a:rPr lang="en-CA" sz="1200" b="1" dirty="0">
                          <a:solidFill>
                            <a:schemeClr val="bg1"/>
                          </a:solidFill>
                          <a:effectLst/>
                          <a:latin typeface="Segoe UI" panose="020B0502040204020203" pitchFamily="34" charset="0"/>
                          <a:cs typeface="Segoe UI" panose="020B0502040204020203" pitchFamily="34" charset="0"/>
                        </a:rPr>
                      </a:br>
                      <a:r>
                        <a:rPr lang="en-CA" sz="1200" b="1" dirty="0">
                          <a:solidFill>
                            <a:schemeClr val="bg1"/>
                          </a:solidFill>
                          <a:effectLst/>
                          <a:latin typeface="Segoe UI" panose="020B0502040204020203" pitchFamily="34" charset="0"/>
                          <a:cs typeface="Segoe UI" panose="020B0502040204020203" pitchFamily="34" charset="0"/>
                        </a:rPr>
                        <a:t>(GRADE)</a:t>
                      </a: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rgbClr val="E43E31"/>
                    </a:solidFill>
                  </a:tcPr>
                </a:tc>
                <a:tc rowSpan="2">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Relative effect</a:t>
                      </a:r>
                      <a:br>
                        <a:rPr lang="en-CA" sz="1200" b="1" dirty="0">
                          <a:solidFill>
                            <a:schemeClr val="bg1"/>
                          </a:solidFill>
                          <a:effectLst/>
                          <a:latin typeface="Segoe UI" panose="020B0502040204020203" pitchFamily="34" charset="0"/>
                          <a:cs typeface="Segoe UI" panose="020B0502040204020203" pitchFamily="34" charset="0"/>
                        </a:rPr>
                      </a:br>
                      <a:r>
                        <a:rPr lang="en-CA" sz="1200" b="1" dirty="0">
                          <a:solidFill>
                            <a:schemeClr val="bg1"/>
                          </a:solidFill>
                          <a:effectLst/>
                          <a:latin typeface="Segoe UI" panose="020B0502040204020203" pitchFamily="34" charset="0"/>
                          <a:cs typeface="Segoe UI" panose="020B0502040204020203" pitchFamily="34" charset="0"/>
                        </a:rPr>
                        <a:t>(95% CI)</a:t>
                      </a: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rgbClr val="E43E31"/>
                    </a:solidFill>
                  </a:tcPr>
                </a:tc>
                <a:tc gridSpan="2">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Anticipated absolute effects </a:t>
                      </a:r>
                      <a:br>
                        <a:rPr lang="en-CA" sz="1200" b="1" dirty="0">
                          <a:solidFill>
                            <a:schemeClr val="bg1"/>
                          </a:solidFill>
                          <a:effectLst/>
                          <a:latin typeface="Segoe UI" panose="020B0502040204020203" pitchFamily="34" charset="0"/>
                          <a:cs typeface="Segoe UI" panose="020B0502040204020203" pitchFamily="34" charset="0"/>
                        </a:rPr>
                      </a:br>
                      <a:r>
                        <a:rPr lang="en-CA" sz="1200" b="1" dirty="0">
                          <a:solidFill>
                            <a:schemeClr val="bg1"/>
                          </a:solidFill>
                          <a:effectLst/>
                          <a:latin typeface="Segoe UI" panose="020B0502040204020203" pitchFamily="34" charset="0"/>
                          <a:cs typeface="Segoe UI" panose="020B0502040204020203" pitchFamily="34" charset="0"/>
                        </a:rPr>
                        <a:t>(95% CI)</a:t>
                      </a: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rgbClr val="E43E31"/>
                    </a:solidFill>
                  </a:tcPr>
                </a:tc>
                <a:tc hMerge="1">
                  <a:txBody>
                    <a:bodyPr/>
                    <a:lstStyle/>
                    <a:p>
                      <a:endParaRPr lang="en-CA"/>
                    </a:p>
                  </a:txBody>
                  <a:tcPr/>
                </a:tc>
                <a:extLst>
                  <a:ext uri="{0D108BD9-81ED-4DB2-BD59-A6C34878D82A}">
                    <a16:rowId xmlns:a16="http://schemas.microsoft.com/office/drawing/2014/main" val="688047574"/>
                  </a:ext>
                </a:extLst>
              </a:tr>
              <a:tr h="1021815">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Risk with prophylactic-intensity</a:t>
                      </a: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rgbClr val="E43E31"/>
                    </a:solidFill>
                  </a:tcPr>
                </a:tc>
                <a:tc>
                  <a:txBody>
                    <a:bodyPr/>
                    <a:lstStyle/>
                    <a:p>
                      <a:pPr algn="ctr"/>
                      <a:r>
                        <a:rPr lang="en-CA" sz="1200" b="1" dirty="0">
                          <a:solidFill>
                            <a:schemeClr val="bg1"/>
                          </a:solidFill>
                          <a:effectLst/>
                          <a:latin typeface="Segoe UI" panose="020B0502040204020203" pitchFamily="34" charset="0"/>
                          <a:cs typeface="Segoe UI" panose="020B0502040204020203" pitchFamily="34" charset="0"/>
                        </a:rPr>
                        <a:t>Risk difference with anticoagulation at intermediate- or therapeutic-intensity</a:t>
                      </a:r>
                      <a:endParaRPr lang="en-CA"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rgbClr val="E43E31"/>
                    </a:solidFill>
                  </a:tcPr>
                </a:tc>
                <a:extLst>
                  <a:ext uri="{0D108BD9-81ED-4DB2-BD59-A6C34878D82A}">
                    <a16:rowId xmlns:a16="http://schemas.microsoft.com/office/drawing/2014/main" val="1740234015"/>
                  </a:ext>
                </a:extLst>
              </a:tr>
              <a:tr h="624034">
                <a:tc>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ALL-CAUSE MORTALITY</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follow up: 14 days</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6915" marT="6915" marB="6915" anchor="ctr">
                    <a:solidFill>
                      <a:schemeClr val="bg1">
                        <a:lumMod val="95000"/>
                      </a:schemeClr>
                    </a:solidFill>
                  </a:tcPr>
                </a:tc>
                <a:tc>
                  <a:txBody>
                    <a:bodyPr/>
                    <a:lstStyle/>
                    <a:p>
                      <a:pPr algn="ct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2626</a:t>
                      </a:r>
                      <a:b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(1 study)</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2000" dirty="0">
                          <a:solidFill>
                            <a:srgbClr val="E43E31"/>
                          </a:solidFill>
                          <a:effectLst/>
                          <a:latin typeface="Segoe UI" panose="020B0502040204020203" pitchFamily="34" charset="0"/>
                          <a:cs typeface="Segoe UI" panose="020B0502040204020203" pitchFamily="34" charset="0"/>
                        </a:rPr>
                        <a:t>●</a:t>
                      </a:r>
                      <a:r>
                        <a:rPr lang="en-CA" sz="2000" dirty="0">
                          <a:solidFill>
                            <a:schemeClr val="bg1">
                              <a:lumMod val="75000"/>
                            </a:schemeClr>
                          </a:solidFill>
                          <a:effectLst/>
                          <a:latin typeface="Segoe UI" panose="020B0502040204020203" pitchFamily="34" charset="0"/>
                          <a:cs typeface="Segoe UI" panose="020B0502040204020203" pitchFamily="34" charset="0"/>
                        </a:rPr>
                        <a:t>●●●</a:t>
                      </a:r>
                      <a:b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VERY LOW</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HR 0.86</a:t>
                      </a:r>
                      <a:b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(0.73 to 1.02)</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148 per 1,000</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19 fewer per 1,000</a:t>
                      </a:r>
                      <a:b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(38 fewer to 3 more)</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extLst>
                  <a:ext uri="{0D108BD9-81ED-4DB2-BD59-A6C34878D82A}">
                    <a16:rowId xmlns:a16="http://schemas.microsoft.com/office/drawing/2014/main" val="1076185806"/>
                  </a:ext>
                </a:extLst>
              </a:tr>
              <a:tr h="604302">
                <a:tc>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PE</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follow up: range </a:t>
                      </a:r>
                      <a:b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4 days to 28 days</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6915" marT="6915" marB="6915" anchor="c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82</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 study)</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2000" dirty="0">
                          <a:solidFill>
                            <a:srgbClr val="E43E31"/>
                          </a:solidFill>
                          <a:effectLst/>
                          <a:latin typeface="Segoe UI" panose="020B0502040204020203" pitchFamily="34" charset="0"/>
                          <a:cs typeface="Segoe UI" panose="020B0502040204020203" pitchFamily="34" charset="0"/>
                        </a:rPr>
                        <a:t>●</a:t>
                      </a:r>
                      <a:r>
                        <a:rPr lang="en-CA" sz="2000" dirty="0">
                          <a:solidFill>
                            <a:schemeClr val="bg1">
                              <a:lumMod val="75000"/>
                            </a:schemeClr>
                          </a:solidFill>
                          <a:effectLst/>
                          <a:latin typeface="Segoe UI" panose="020B0502040204020203" pitchFamily="34" charset="0"/>
                          <a:cs typeface="Segoe UI" panose="020B0502040204020203" pitchFamily="34" charset="0"/>
                        </a:rPr>
                        <a:t>●●●</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VERY LOW</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OR 0.09</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(0.02 to 0.57)</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16 per 1,000</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15 fewer per 1,000</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(16 fewer to 7 fewer)</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extLst>
                  <a:ext uri="{0D108BD9-81ED-4DB2-BD59-A6C34878D82A}">
                    <a16:rowId xmlns:a16="http://schemas.microsoft.com/office/drawing/2014/main" val="4106692909"/>
                  </a:ext>
                </a:extLst>
              </a:tr>
              <a:tr h="604302">
                <a:tc>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PROXIMAL LOWER EXTREMITY DVT</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follow up: 28 days</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6915" marT="6915" marB="6915" anchor="c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41</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 study)</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2000" dirty="0">
                          <a:solidFill>
                            <a:srgbClr val="E43E31"/>
                          </a:solidFill>
                          <a:effectLst/>
                          <a:latin typeface="Segoe UI" panose="020B0502040204020203" pitchFamily="34" charset="0"/>
                          <a:cs typeface="Segoe UI" panose="020B0502040204020203" pitchFamily="34" charset="0"/>
                        </a:rPr>
                        <a:t>●</a:t>
                      </a:r>
                      <a:r>
                        <a:rPr lang="en-CA" sz="2000" dirty="0">
                          <a:solidFill>
                            <a:schemeClr val="bg1">
                              <a:lumMod val="75000"/>
                            </a:schemeClr>
                          </a:solidFill>
                          <a:effectLst/>
                          <a:latin typeface="Segoe UI" panose="020B0502040204020203" pitchFamily="34" charset="0"/>
                          <a:cs typeface="Segoe UI" panose="020B0502040204020203" pitchFamily="34" charset="0"/>
                        </a:rPr>
                        <a:t>●●●</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VERY LOW</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OR 0.35</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(0.06 to 2.02)</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20 per 1,000</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13 fewer per 1,000</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(18 fewer to 19 more)</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extLst>
                  <a:ext uri="{0D108BD9-81ED-4DB2-BD59-A6C34878D82A}">
                    <a16:rowId xmlns:a16="http://schemas.microsoft.com/office/drawing/2014/main" val="4197785198"/>
                  </a:ext>
                </a:extLst>
              </a:tr>
              <a:tr h="802580">
                <a:tc>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VTE</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follow up: range </a:t>
                      </a:r>
                      <a:b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6 days to 28 days</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6915" marT="6915" marB="6915" anchor="c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0</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(1 study)</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a:txBody>
                    <a:bodyPr/>
                    <a:lstStyle/>
                    <a:p>
                      <a:pPr algn="ct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95000"/>
                      </a:schemeClr>
                    </a:solidFill>
                  </a:tcPr>
                </a:tc>
                <a:tc gridSpan="2">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Baseline (2 studies, range 2.0% to 3.1%);</a:t>
                      </a:r>
                      <a:r>
                        <a:rPr lang="en-CA" sz="1200" baseline="0" dirty="0">
                          <a:solidFill>
                            <a:schemeClr val="tx1">
                              <a:lumMod val="50000"/>
                              <a:lumOff val="50000"/>
                            </a:schemeClr>
                          </a:solidFill>
                          <a:effectLst/>
                          <a:latin typeface="Segoe UI" panose="020B0502040204020203" pitchFamily="34" charset="0"/>
                          <a:cs typeface="Segoe UI" panose="020B0502040204020203" pitchFamily="34" charset="0"/>
                        </a:rPr>
                        <a:t> 0/19 (0%) on therapeutic (other indications) vs. 39/179 (22%) on </a:t>
                      </a:r>
                      <a:r>
                        <a:rPr lang="en-CA" sz="1200" baseline="0" dirty="0" err="1">
                          <a:solidFill>
                            <a:schemeClr val="tx1">
                              <a:lumMod val="50000"/>
                              <a:lumOff val="50000"/>
                            </a:schemeClr>
                          </a:solidFill>
                          <a:effectLst/>
                          <a:latin typeface="Segoe UI" panose="020B0502040204020203" pitchFamily="34" charset="0"/>
                          <a:cs typeface="Segoe UI" panose="020B0502040204020203" pitchFamily="34" charset="0"/>
                        </a:rPr>
                        <a:t>proph</a:t>
                      </a:r>
                      <a:r>
                        <a:rPr lang="en-CA" sz="1200" baseline="0" dirty="0">
                          <a:solidFill>
                            <a:schemeClr val="tx1">
                              <a:lumMod val="50000"/>
                              <a:lumOff val="50000"/>
                            </a:schemeClr>
                          </a:solidFill>
                          <a:effectLst/>
                          <a:latin typeface="Segoe UI" panose="020B0502040204020203" pitchFamily="34" charset="0"/>
                          <a:cs typeface="Segoe UI" panose="020B0502040204020203" pitchFamily="34" charset="0"/>
                        </a:rPr>
                        <a:t>/intermediate (1 study).</a:t>
                      </a:r>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 </a:t>
                      </a:r>
                      <a:endParaRPr lang="en-CA" sz="120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T="6915" marB="6915" anchor="ctr">
                    <a:solidFill>
                      <a:schemeClr val="bg1">
                        <a:lumMod val="95000"/>
                      </a:schemeClr>
                    </a:solidFill>
                  </a:tcPr>
                </a:tc>
                <a:tc hMerge="1">
                  <a:txBody>
                    <a:bodyPr/>
                    <a:lstStyle/>
                    <a:p>
                      <a:endParaRPr lang="en-CA"/>
                    </a:p>
                  </a:txBody>
                  <a:tcPr/>
                </a:tc>
                <a:extLst>
                  <a:ext uri="{0D108BD9-81ED-4DB2-BD59-A6C34878D82A}">
                    <a16:rowId xmlns:a16="http://schemas.microsoft.com/office/drawing/2014/main" val="2986081207"/>
                  </a:ext>
                </a:extLst>
              </a:tr>
              <a:tr h="802580">
                <a:tc>
                  <a:txBody>
                    <a:bodyPr/>
                    <a:lstStyle/>
                    <a:p>
                      <a:r>
                        <a:rPr lang="en-CA" sz="1200" dirty="0">
                          <a:solidFill>
                            <a:schemeClr val="tx1">
                              <a:lumMod val="50000"/>
                              <a:lumOff val="50000"/>
                            </a:schemeClr>
                          </a:solidFill>
                          <a:effectLst/>
                          <a:latin typeface="Segoe UI" panose="020B0502040204020203" pitchFamily="34" charset="0"/>
                          <a:cs typeface="Segoe UI" panose="020B0502040204020203" pitchFamily="34" charset="0"/>
                        </a:rPr>
                        <a:t>MAJOR BLEEDING</a:t>
                      </a:r>
                      <a:br>
                        <a:rPr lang="en-CA" sz="1200"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0" dirty="0">
                          <a:solidFill>
                            <a:schemeClr val="tx1">
                              <a:lumMod val="50000"/>
                              <a:lumOff val="50000"/>
                            </a:schemeClr>
                          </a:solidFill>
                          <a:effectLst/>
                          <a:latin typeface="Segoe UI" panose="020B0502040204020203" pitchFamily="34" charset="0"/>
                          <a:cs typeface="Segoe UI" panose="020B0502040204020203" pitchFamily="34" charset="0"/>
                        </a:rPr>
                        <a:t>follow up: 14 days</a:t>
                      </a:r>
                      <a:endParaRPr lang="en-CA" sz="12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R="6915" marT="6915" marB="6915" anchor="ctr">
                    <a:solidFill>
                      <a:schemeClr val="bg1">
                        <a:lumMod val="85000"/>
                      </a:schemeClr>
                    </a:solidFill>
                  </a:tcPr>
                </a:tc>
                <a:tc>
                  <a:txBody>
                    <a:bodyPr/>
                    <a:lstStyle/>
                    <a:p>
                      <a:pPr algn="ct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0</a:t>
                      </a:r>
                      <a:b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(2 studies)</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85000"/>
                      </a:schemeClr>
                    </a:solidFill>
                  </a:tcPr>
                </a:tc>
                <a:tc>
                  <a:txBody>
                    <a:bodyPr/>
                    <a:lstStyle/>
                    <a:p>
                      <a:pPr algn="ctr"/>
                      <a:r>
                        <a:rPr lang="en-CA" sz="2000" dirty="0">
                          <a:solidFill>
                            <a:srgbClr val="E43E31"/>
                          </a:solidFill>
                          <a:effectLst/>
                          <a:latin typeface="Segoe UI" panose="020B0502040204020203" pitchFamily="34" charset="0"/>
                          <a:cs typeface="Segoe UI" panose="020B0502040204020203" pitchFamily="34" charset="0"/>
                        </a:rPr>
                        <a:t>●</a:t>
                      </a:r>
                      <a:r>
                        <a:rPr lang="en-CA" sz="2000" dirty="0">
                          <a:solidFill>
                            <a:schemeClr val="bg1">
                              <a:lumMod val="75000"/>
                            </a:schemeClr>
                          </a:solidFill>
                          <a:effectLst/>
                          <a:latin typeface="Segoe UI" panose="020B0502040204020203" pitchFamily="34" charset="0"/>
                          <a:cs typeface="Segoe UI" panose="020B0502040204020203" pitchFamily="34" charset="0"/>
                        </a:rPr>
                        <a:t>●●●</a:t>
                      </a:r>
                      <a:b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b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VERY LOW</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85000"/>
                      </a:schemeClr>
                    </a:solidFill>
                  </a:tcPr>
                </a:tc>
                <a:tc>
                  <a:txBody>
                    <a:bodyPr/>
                    <a:lstStyle/>
                    <a:p>
                      <a:pPr algn="ct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915" marR="6915" marT="6915" marB="6915" anchor="ctr">
                    <a:solidFill>
                      <a:schemeClr val="bg1">
                        <a:lumMod val="85000"/>
                      </a:schemeClr>
                    </a:solidFill>
                  </a:tcPr>
                </a:tc>
                <a:tc gridSpan="2">
                  <a:txBody>
                    <a:bodyPr/>
                    <a:lstStyle/>
                    <a:p>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Pooled baseline risk of 1.7% (5 studies); Follow-up 4 to 12 days: lowest OR 1.42 and highest adjusted HR 3.89</a:t>
                      </a:r>
                      <a:r>
                        <a:rPr lang="en-CA" sz="1200" b="1" baseline="0" dirty="0">
                          <a:solidFill>
                            <a:schemeClr val="tx1">
                              <a:lumMod val="50000"/>
                              <a:lumOff val="50000"/>
                            </a:schemeClr>
                          </a:solidFill>
                          <a:effectLst/>
                          <a:latin typeface="Segoe UI" panose="020B0502040204020203" pitchFamily="34" charset="0"/>
                          <a:cs typeface="Segoe UI" panose="020B0502040204020203" pitchFamily="34" charset="0"/>
                        </a:rPr>
                        <a:t> (</a:t>
                      </a:r>
                      <a:r>
                        <a:rPr lang="en-CA" sz="1200" b="1" dirty="0">
                          <a:solidFill>
                            <a:schemeClr val="tx1">
                              <a:lumMod val="50000"/>
                              <a:lumOff val="50000"/>
                            </a:schemeClr>
                          </a:solidFill>
                          <a:effectLst/>
                          <a:latin typeface="Segoe UI" panose="020B0502040204020203" pitchFamily="34" charset="0"/>
                          <a:cs typeface="Segoe UI" panose="020B0502040204020203" pitchFamily="34" charset="0"/>
                        </a:rPr>
                        <a:t>7 more to 46 more major bleeds per 1000 patients)</a:t>
                      </a:r>
                      <a:endParaRPr lang="en-CA" sz="1200" b="1"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T="6915" marB="6915" anchor="ctr">
                    <a:solidFill>
                      <a:schemeClr val="bg1">
                        <a:lumMod val="85000"/>
                      </a:schemeClr>
                    </a:solidFill>
                  </a:tcPr>
                </a:tc>
                <a:tc hMerge="1">
                  <a:txBody>
                    <a:bodyPr/>
                    <a:lstStyle/>
                    <a:p>
                      <a:endParaRPr lang="en-CA"/>
                    </a:p>
                  </a:txBody>
                  <a:tcPr/>
                </a:tc>
                <a:extLst>
                  <a:ext uri="{0D108BD9-81ED-4DB2-BD59-A6C34878D82A}">
                    <a16:rowId xmlns:a16="http://schemas.microsoft.com/office/drawing/2014/main" val="3464772538"/>
                  </a:ext>
                </a:extLst>
              </a:tr>
            </a:tbl>
          </a:graphicData>
        </a:graphic>
      </p:graphicFrame>
    </p:spTree>
    <p:extLst>
      <p:ext uri="{BB962C8B-B14F-4D97-AF65-F5344CB8AC3E}">
        <p14:creationId xmlns:p14="http://schemas.microsoft.com/office/powerpoint/2010/main" val="21738225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81EB8583-1BCE-2542-B8B9-DF240B921652}"/>
              </a:ext>
            </a:extLst>
          </p:cNvPr>
          <p:cNvSpPr txBox="1">
            <a:spLocks/>
          </p:cNvSpPr>
          <p:nvPr/>
        </p:nvSpPr>
        <p:spPr>
          <a:xfrm>
            <a:off x="1618295" y="2307851"/>
            <a:ext cx="8951621" cy="1432045"/>
          </a:xfrm>
          <a:prstGeom prst="rect">
            <a:avLst/>
          </a:prstGeom>
          <a:solidFill>
            <a:srgbClr val="E43E31"/>
          </a:solidFill>
        </p:spPr>
        <p:txBody>
          <a:bodyPr vert="horz" lIns="182880" tIns="91440" rIns="91440" bIns="91440" rtlCol="0" anchor="ctr">
            <a:noAutofit/>
          </a:bodyPr>
          <a:lstStyle>
            <a:lvl1pPr marL="228589" indent="-228589" algn="l" defTabSz="914354" rtl="0" eaLnBrk="1" latinLnBrk="0" hangingPunct="1">
              <a:lnSpc>
                <a:spcPct val="90000"/>
              </a:lnSpc>
              <a:spcBef>
                <a:spcPts val="1000"/>
              </a:spcBef>
              <a:buFont typeface="Arial" panose="020B0604020202020204" pitchFamily="34" charset="0"/>
              <a:buChar char="•"/>
              <a:defRPr sz="2667" kern="1200">
                <a:solidFill>
                  <a:schemeClr val="bg1">
                    <a:lumMod val="50000"/>
                  </a:schemeClr>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133" kern="1200">
                <a:solidFill>
                  <a:schemeClr val="bg1">
                    <a:lumMod val="50000"/>
                  </a:schemeClr>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67" kern="1200">
                <a:solidFill>
                  <a:schemeClr val="bg1">
                    <a:lumMod val="50000"/>
                  </a:schemeClr>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67" kern="1200">
                <a:solidFill>
                  <a:schemeClr val="bg1">
                    <a:lumMod val="50000"/>
                  </a:schemeClr>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0"/>
              </a:spcAft>
              <a:buNone/>
            </a:pPr>
            <a:r>
              <a:rPr lang="en-US" sz="2000" dirty="0">
                <a:solidFill>
                  <a:schemeClr val="bg1"/>
                </a:solidFill>
              </a:rPr>
              <a:t>The ASH guideline panel suggests using prophylactic-intensity over intermediate-intensity or therapeutic-intensity anticoagulation in patients with COVID-19 related acute illness who do not have suspected or confirmed VTE. </a:t>
            </a:r>
            <a:r>
              <a:rPr lang="en-US" sz="1400" i="1" dirty="0">
                <a:solidFill>
                  <a:schemeClr val="bg1"/>
                </a:solidFill>
              </a:rPr>
              <a:t>(</a:t>
            </a:r>
            <a:r>
              <a:rPr lang="en-CA" sz="1400" i="1" dirty="0">
                <a:solidFill>
                  <a:schemeClr val="bg1"/>
                </a:solidFill>
                <a:latin typeface="Calibri" panose="020F0502020204030204" pitchFamily="34" charset="0"/>
                <a:cs typeface="Calibri" panose="020F0502020204030204" pitchFamily="34" charset="0"/>
              </a:rPr>
              <a:t>Conditional recommendation based on very low certainty in the evidence about effects)</a:t>
            </a:r>
          </a:p>
          <a:p>
            <a:pPr marL="0" indent="0" fontAlgn="auto">
              <a:lnSpc>
                <a:spcPct val="100000"/>
              </a:lnSpc>
              <a:spcBef>
                <a:spcPts val="0"/>
              </a:spcBef>
              <a:spcAft>
                <a:spcPts val="0"/>
              </a:spcAft>
              <a:buNone/>
            </a:pPr>
            <a:endParaRPr lang="en-US" sz="1400" dirty="0">
              <a:solidFill>
                <a:schemeClr val="bg1"/>
              </a:solidFill>
            </a:endParaRPr>
          </a:p>
        </p:txBody>
      </p:sp>
      <p:sp>
        <p:nvSpPr>
          <p:cNvPr id="10" name="Content Placeholder 2">
            <a:extLst>
              <a:ext uri="{FF2B5EF4-FFF2-40B4-BE49-F238E27FC236}">
                <a16:creationId xmlns:a16="http://schemas.microsoft.com/office/drawing/2014/main" id="{80882A39-0F66-894D-8ACD-1D7502E7DC87}"/>
              </a:ext>
            </a:extLst>
          </p:cNvPr>
          <p:cNvSpPr txBox="1">
            <a:spLocks/>
          </p:cNvSpPr>
          <p:nvPr/>
        </p:nvSpPr>
        <p:spPr>
          <a:xfrm>
            <a:off x="1618296" y="3876631"/>
            <a:ext cx="4416744" cy="1845574"/>
          </a:xfrm>
          <a:prstGeom prst="rect">
            <a:avLst/>
          </a:prstGeom>
          <a:solidFill>
            <a:srgbClr val="C8C3D5"/>
          </a:solidFill>
        </p:spPr>
        <p:txBody>
          <a:bodyPr vert="horz" lIns="182880" tIns="91440" rIns="91440" bIns="9144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Segoe UI Semibold" panose="020B0702040204020203" pitchFamily="34" charset="0"/>
                <a:ea typeface="+mn-ea"/>
                <a:cs typeface="Segoe UI Semibold" panose="020B07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Segoe UI Semibold" panose="020B0702040204020203" pitchFamily="34" charset="0"/>
                <a:ea typeface="+mn-ea"/>
                <a:cs typeface="Segoe UI Semibold" panose="020B07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Segoe UI Semibold" panose="020B0702040204020203" pitchFamily="34" charset="0"/>
                <a:ea typeface="+mn-ea"/>
                <a:cs typeface="Segoe UI Semibold" panose="020B07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Segoe UI Semibold" panose="020B0702040204020203" pitchFamily="34" charset="0"/>
                <a:ea typeface="+mn-ea"/>
                <a:cs typeface="Segoe UI Semibold" panose="020B07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54" fontAlgn="auto">
              <a:lnSpc>
                <a:spcPct val="100000"/>
              </a:lnSpc>
              <a:spcBef>
                <a:spcPts val="0"/>
              </a:spcBef>
              <a:spcAft>
                <a:spcPts val="0"/>
              </a:spcAft>
              <a:buNone/>
              <a:defRPr/>
            </a:pPr>
            <a:r>
              <a:rPr lang="en-US" sz="1400" dirty="0">
                <a:solidFill>
                  <a:schemeClr val="tx1">
                    <a:lumMod val="50000"/>
                    <a:lumOff val="50000"/>
                  </a:schemeClr>
                </a:solidFill>
                <a:latin typeface="+mn-lt"/>
                <a:cs typeface="Calibri" panose="020F0502020204030204" pitchFamily="34" charset="0"/>
              </a:rPr>
              <a:t>The panel agreed that there was less uncertainty regarding the influence on undesirable effects (bleeding) compared with desirable effects (mortality and VTE). This was driven by extensive indirect evidence of dose-dependent effects of anticoagulation on bleeding. </a:t>
            </a:r>
          </a:p>
        </p:txBody>
      </p:sp>
      <p:sp>
        <p:nvSpPr>
          <p:cNvPr id="11" name="TextBox 10">
            <a:extLst>
              <a:ext uri="{FF2B5EF4-FFF2-40B4-BE49-F238E27FC236}">
                <a16:creationId xmlns:a16="http://schemas.microsoft.com/office/drawing/2014/main" id="{F01CD3EE-C9D4-A949-B041-36BEB2B0225F}"/>
              </a:ext>
            </a:extLst>
          </p:cNvPr>
          <p:cNvSpPr txBox="1"/>
          <p:nvPr/>
        </p:nvSpPr>
        <p:spPr>
          <a:xfrm>
            <a:off x="6225892" y="3876631"/>
            <a:ext cx="4344025" cy="1845574"/>
          </a:xfrm>
          <a:prstGeom prst="rect">
            <a:avLst/>
          </a:prstGeom>
          <a:solidFill>
            <a:srgbClr val="CAD7AF"/>
          </a:solidFill>
        </p:spPr>
        <p:txBody>
          <a:bodyPr wrap="square" lIns="182880" tIns="91440" rIns="91440" bIns="91440" rtlCol="0" anchor="ctr">
            <a:noAutofit/>
          </a:bodyPr>
          <a:lstStyle/>
          <a:p>
            <a:pPr marL="228589" indent="-228589" defTabSz="914354" fontAlgn="auto">
              <a:spcBef>
                <a:spcPts val="300"/>
              </a:spcBef>
              <a:spcAft>
                <a:spcPts val="0"/>
              </a:spcAft>
              <a:buFont typeface="Arial" panose="020B0604020202020204" pitchFamily="34" charset="0"/>
              <a:buChar char="•"/>
              <a:defRPr/>
            </a:pPr>
            <a:r>
              <a:rPr lang="en-US" sz="1400" dirty="0">
                <a:solidFill>
                  <a:schemeClr val="tx1">
                    <a:lumMod val="50000"/>
                    <a:lumOff val="50000"/>
                  </a:schemeClr>
                </a:solidFill>
                <a:latin typeface="Calibri" panose="020F0502020204030204" pitchFamily="34" charset="0"/>
                <a:cs typeface="Calibri" panose="020F0502020204030204" pitchFamily="34" charset="0"/>
              </a:rPr>
              <a:t>Individualized assessment</a:t>
            </a:r>
          </a:p>
          <a:p>
            <a:pPr marL="228589" indent="-228589" defTabSz="914354" fontAlgn="auto">
              <a:spcBef>
                <a:spcPts val="300"/>
              </a:spcBef>
              <a:spcAft>
                <a:spcPts val="0"/>
              </a:spcAft>
              <a:buFont typeface="Arial" panose="020B0604020202020204" pitchFamily="34" charset="0"/>
              <a:buChar char="•"/>
              <a:defRPr/>
            </a:pPr>
            <a:r>
              <a:rPr lang="en-US" sz="1400" dirty="0">
                <a:solidFill>
                  <a:schemeClr val="tx1">
                    <a:lumMod val="50000"/>
                    <a:lumOff val="50000"/>
                  </a:schemeClr>
                </a:solidFill>
                <a:latin typeface="Calibri" panose="020F0502020204030204" pitchFamily="34" charset="0"/>
                <a:cs typeface="Calibri" panose="020F0502020204030204" pitchFamily="34" charset="0"/>
              </a:rPr>
              <a:t>No validated risk assessment models for in patients with COVID-19</a:t>
            </a:r>
          </a:p>
          <a:p>
            <a:pPr marL="228589" indent="-228589" defTabSz="914354" fontAlgn="auto">
              <a:spcBef>
                <a:spcPts val="300"/>
              </a:spcBef>
              <a:spcAft>
                <a:spcPts val="0"/>
              </a:spcAft>
              <a:buFont typeface="Arial" panose="020B0604020202020204" pitchFamily="34" charset="0"/>
              <a:buChar char="•"/>
              <a:defRPr/>
            </a:pPr>
            <a:r>
              <a:rPr lang="en-US" sz="1400" dirty="0">
                <a:solidFill>
                  <a:schemeClr val="tx1">
                    <a:lumMod val="50000"/>
                    <a:lumOff val="50000"/>
                  </a:schemeClr>
                </a:solidFill>
                <a:latin typeface="Calibri" panose="020F0502020204030204" pitchFamily="34" charset="0"/>
                <a:cs typeface="Calibri" panose="020F0502020204030204" pitchFamily="34" charset="0"/>
              </a:rPr>
              <a:t>No direct high-quality evidence comparing different anticoagulants</a:t>
            </a:r>
          </a:p>
        </p:txBody>
      </p:sp>
      <p:sp>
        <p:nvSpPr>
          <p:cNvPr id="2" name="Title 1">
            <a:extLst>
              <a:ext uri="{FF2B5EF4-FFF2-40B4-BE49-F238E27FC236}">
                <a16:creationId xmlns:a16="http://schemas.microsoft.com/office/drawing/2014/main" id="{B47213DA-94E8-4A2E-A78B-02B33014FD04}"/>
              </a:ext>
            </a:extLst>
          </p:cNvPr>
          <p:cNvSpPr>
            <a:spLocks noGrp="1"/>
          </p:cNvSpPr>
          <p:nvPr>
            <p:ph type="title"/>
          </p:nvPr>
        </p:nvSpPr>
        <p:spPr/>
        <p:txBody>
          <a:bodyPr/>
          <a:lstStyle/>
          <a:p>
            <a:r>
              <a:rPr lang="en-CA" dirty="0"/>
              <a:t>Recommendation</a:t>
            </a:r>
          </a:p>
        </p:txBody>
      </p:sp>
    </p:spTree>
    <p:extLst>
      <p:ext uri="{BB962C8B-B14F-4D97-AF65-F5344CB8AC3E}">
        <p14:creationId xmlns:p14="http://schemas.microsoft.com/office/powerpoint/2010/main" val="32972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54ECF-4ADC-4FFE-A84A-06F26019BB41}"/>
              </a:ext>
            </a:extLst>
          </p:cNvPr>
          <p:cNvSpPr>
            <a:spLocks noGrp="1"/>
          </p:cNvSpPr>
          <p:nvPr>
            <p:ph type="title"/>
          </p:nvPr>
        </p:nvSpPr>
        <p:spPr/>
        <p:txBody>
          <a:bodyPr/>
          <a:lstStyle/>
          <a:p>
            <a:r>
              <a:rPr lang="en-CA" dirty="0"/>
              <a:t>Very low certainty of evidence</a:t>
            </a:r>
          </a:p>
        </p:txBody>
      </p:sp>
      <p:graphicFrame>
        <p:nvGraphicFramePr>
          <p:cNvPr id="4" name="Content Placeholder 3">
            <a:extLst>
              <a:ext uri="{FF2B5EF4-FFF2-40B4-BE49-F238E27FC236}">
                <a16:creationId xmlns:a16="http://schemas.microsoft.com/office/drawing/2014/main" id="{F8AE9DCA-844C-4348-98D0-27C86AC41181}"/>
              </a:ext>
            </a:extLst>
          </p:cNvPr>
          <p:cNvGraphicFramePr>
            <a:graphicFrameLocks noGrp="1"/>
          </p:cNvGraphicFramePr>
          <p:nvPr>
            <p:ph idx="1"/>
            <p:extLst>
              <p:ext uri="{D42A27DB-BD31-4B8C-83A1-F6EECF244321}">
                <p14:modId xmlns:p14="http://schemas.microsoft.com/office/powerpoint/2010/main" val="1661320336"/>
              </p:ext>
            </p:extLst>
          </p:nvPr>
        </p:nvGraphicFramePr>
        <p:xfrm>
          <a:off x="2029968" y="2468880"/>
          <a:ext cx="7991856" cy="3048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69397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en-CA" b="1" dirty="0"/>
              <a:t>In Summary: </a:t>
            </a:r>
            <a:r>
              <a:rPr lang="en-CA" dirty="0"/>
              <a:t>Back to our Objectives</a:t>
            </a:r>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p:txBody>
          <a:bodyPr>
            <a:normAutofit/>
          </a:bodyPr>
          <a:lstStyle/>
          <a:p>
            <a:pPr marL="514326" indent="-514326">
              <a:buAutoNum type="arabicPeriod"/>
            </a:pPr>
            <a:r>
              <a:rPr lang="en-CA" sz="2400" dirty="0"/>
              <a:t>Describe VTE prophylaxis recommendations for hospitalized patients with COVID-19 related </a:t>
            </a:r>
            <a:r>
              <a:rPr lang="en-CA" sz="2400" b="1" dirty="0"/>
              <a:t>critical illness </a:t>
            </a:r>
            <a:r>
              <a:rPr lang="en-US" sz="2400" dirty="0"/>
              <a:t>who do not have suspected or confirmed VTE</a:t>
            </a:r>
            <a:endParaRPr lang="en-CA" sz="2400" dirty="0"/>
          </a:p>
          <a:p>
            <a:pPr lvl="1"/>
            <a:r>
              <a:rPr lang="en-CA" sz="2000" dirty="0">
                <a:solidFill>
                  <a:srgbClr val="E43D33"/>
                </a:solidFill>
              </a:rPr>
              <a:t>Intermediate- or therapeutic-intensity versus prophylactic intensity anticoagulation</a:t>
            </a:r>
          </a:p>
          <a:p>
            <a:pPr marL="514326" indent="-514326">
              <a:buAutoNum type="arabicPeriod"/>
            </a:pPr>
            <a:endParaRPr lang="en-CA" sz="2400" dirty="0"/>
          </a:p>
          <a:p>
            <a:pPr marL="514326" indent="-514326">
              <a:buAutoNum type="arabicPeriod"/>
            </a:pPr>
            <a:r>
              <a:rPr lang="en-CA" sz="2400" dirty="0"/>
              <a:t>Describe VTE prophylaxis recommendations for hospitalized patients with COVID-19 related </a:t>
            </a:r>
            <a:r>
              <a:rPr lang="en-CA" sz="2400" b="1" dirty="0"/>
              <a:t>acute illness </a:t>
            </a:r>
            <a:r>
              <a:rPr lang="en-US" sz="2400" dirty="0"/>
              <a:t>who do not have suspected or confirmed VTE</a:t>
            </a:r>
            <a:endParaRPr lang="en-CA" sz="2400" dirty="0"/>
          </a:p>
          <a:p>
            <a:pPr lvl="1"/>
            <a:r>
              <a:rPr lang="en-CA" sz="2000" dirty="0">
                <a:solidFill>
                  <a:srgbClr val="E43D33"/>
                </a:solidFill>
              </a:rPr>
              <a:t>Intermediate- or therapeutic-intensity versus prophylactic intensity anticoagulation</a:t>
            </a:r>
          </a:p>
          <a:p>
            <a:pPr marL="0" indent="0">
              <a:buNone/>
            </a:pPr>
            <a:endParaRPr lang="en-CA" sz="2400" dirty="0"/>
          </a:p>
        </p:txBody>
      </p:sp>
    </p:spTree>
    <p:extLst>
      <p:ext uri="{BB962C8B-B14F-4D97-AF65-F5344CB8AC3E}">
        <p14:creationId xmlns:p14="http://schemas.microsoft.com/office/powerpoint/2010/main" val="13906396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CB80B-6BB9-4FEC-97F6-F52DEF377AD4}"/>
              </a:ext>
            </a:extLst>
          </p:cNvPr>
          <p:cNvSpPr>
            <a:spLocks noGrp="1"/>
          </p:cNvSpPr>
          <p:nvPr>
            <p:ph type="title"/>
          </p:nvPr>
        </p:nvSpPr>
        <p:spPr/>
        <p:txBody>
          <a:bodyPr/>
          <a:lstStyle/>
          <a:p>
            <a:r>
              <a:rPr lang="en-CA" dirty="0"/>
              <a:t>Acknowledgements</a:t>
            </a:r>
          </a:p>
        </p:txBody>
      </p:sp>
      <p:sp>
        <p:nvSpPr>
          <p:cNvPr id="3" name="Content Placeholder 2">
            <a:extLst>
              <a:ext uri="{FF2B5EF4-FFF2-40B4-BE49-F238E27FC236}">
                <a16:creationId xmlns:a16="http://schemas.microsoft.com/office/drawing/2014/main" id="{DF42D7AE-6FEE-414D-851F-DECC2EEEA16A}"/>
              </a:ext>
            </a:extLst>
          </p:cNvPr>
          <p:cNvSpPr>
            <a:spLocks noGrp="1"/>
          </p:cNvSpPr>
          <p:nvPr>
            <p:ph idx="1"/>
          </p:nvPr>
        </p:nvSpPr>
        <p:spPr/>
        <p:txBody>
          <a:bodyPr/>
          <a:lstStyle/>
          <a:p>
            <a:r>
              <a:rPr lang="en-CA" sz="2400" dirty="0">
                <a:solidFill>
                  <a:prstClr val="white">
                    <a:lumMod val="50000"/>
                  </a:prstClr>
                </a:solidFill>
              </a:rPr>
              <a:t>ASH Guideline Panel team members</a:t>
            </a:r>
          </a:p>
          <a:p>
            <a:r>
              <a:rPr lang="en-CA" sz="2400" dirty="0">
                <a:solidFill>
                  <a:prstClr val="white">
                    <a:lumMod val="50000"/>
                  </a:prstClr>
                </a:solidFill>
              </a:rPr>
              <a:t>Knowledge Synthesis team members</a:t>
            </a:r>
          </a:p>
          <a:p>
            <a:r>
              <a:rPr lang="en-CA" sz="2400" dirty="0">
                <a:solidFill>
                  <a:prstClr val="white">
                    <a:lumMod val="50000"/>
                  </a:prstClr>
                </a:solidFill>
              </a:rPr>
              <a:t>McMaster University GRADE Centre</a:t>
            </a:r>
          </a:p>
          <a:p>
            <a:r>
              <a:rPr lang="en-CA" sz="2800" dirty="0">
                <a:solidFill>
                  <a:prstClr val="white">
                    <a:lumMod val="50000"/>
                  </a:prstClr>
                </a:solidFill>
              </a:rPr>
              <a:t>Author of ASH VTE Slide Sets: </a:t>
            </a:r>
            <a:r>
              <a:rPr lang="en-US" sz="2400" b="1" dirty="0"/>
              <a:t>Erik </a:t>
            </a:r>
            <a:r>
              <a:rPr lang="en-US" sz="2400" b="1" dirty="0" err="1"/>
              <a:t>Klok</a:t>
            </a:r>
            <a:r>
              <a:rPr lang="en-US" sz="2400" b="1" dirty="0"/>
              <a:t>, MD, PhD, Deborah Siegal, MD, MSc, Robby </a:t>
            </a:r>
            <a:r>
              <a:rPr lang="en-US" sz="2400" b="1" dirty="0" err="1"/>
              <a:t>Nieuwlaat</a:t>
            </a:r>
            <a:r>
              <a:rPr lang="en-US" sz="2400" b="1" dirty="0"/>
              <a:t>, PhD, MSc, Adam </a:t>
            </a:r>
            <a:r>
              <a:rPr lang="en-US" sz="2400" b="1" dirty="0" err="1"/>
              <a:t>Cuker</a:t>
            </a:r>
            <a:r>
              <a:rPr lang="en-US" sz="2400" b="1" dirty="0"/>
              <a:t>, MD, MS</a:t>
            </a:r>
            <a:br>
              <a:rPr lang="en-US" sz="2400" dirty="0"/>
            </a:br>
            <a:endParaRPr lang="en-CA" sz="2800" dirty="0">
              <a:solidFill>
                <a:prstClr val="white">
                  <a:lumMod val="50000"/>
                </a:prstClr>
              </a:solidFill>
            </a:endParaRPr>
          </a:p>
          <a:p>
            <a:endParaRPr lang="en-CA" sz="2400" dirty="0">
              <a:solidFill>
                <a:prstClr val="white">
                  <a:lumMod val="50000"/>
                </a:prstClr>
              </a:solidFill>
            </a:endParaRPr>
          </a:p>
          <a:p>
            <a:pPr marL="0" indent="0">
              <a:buNone/>
            </a:pPr>
            <a:r>
              <a:rPr lang="en-CA" sz="2400" dirty="0">
                <a:solidFill>
                  <a:prstClr val="white">
                    <a:lumMod val="50000"/>
                  </a:prstClr>
                </a:solidFill>
              </a:rPr>
              <a:t>See more about the </a:t>
            </a:r>
            <a:r>
              <a:rPr lang="en-CA" sz="2400" b="1" dirty="0">
                <a:solidFill>
                  <a:prstClr val="white">
                    <a:lumMod val="50000"/>
                  </a:prstClr>
                </a:solidFill>
              </a:rPr>
              <a:t>ASH VTE guidelines </a:t>
            </a:r>
            <a:r>
              <a:rPr lang="en-CA" sz="2400" dirty="0">
                <a:solidFill>
                  <a:prstClr val="white">
                    <a:lumMod val="50000"/>
                  </a:prstClr>
                </a:solidFill>
              </a:rPr>
              <a:t>at </a:t>
            </a:r>
            <a:r>
              <a:rPr lang="en-CA" sz="2400" dirty="0">
                <a:solidFill>
                  <a:prstClr val="white">
                    <a:lumMod val="50000"/>
                  </a:prstClr>
                </a:solidFill>
                <a:hlinkClick r:id="rId2"/>
              </a:rPr>
              <a:t>www.hematology.org/COVIDguidelines</a:t>
            </a:r>
            <a:endParaRPr lang="en-CA" sz="2400" dirty="0">
              <a:solidFill>
                <a:prstClr val="white">
                  <a:lumMod val="50000"/>
                </a:prstClr>
              </a:solidFill>
            </a:endParaRPr>
          </a:p>
        </p:txBody>
      </p:sp>
    </p:spTree>
    <p:extLst>
      <p:ext uri="{BB962C8B-B14F-4D97-AF65-F5344CB8AC3E}">
        <p14:creationId xmlns:p14="http://schemas.microsoft.com/office/powerpoint/2010/main" val="1761529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31E3D33-DF1D-4F7A-98ED-3552619B5698}"/>
              </a:ext>
            </a:extLst>
          </p:cNvPr>
          <p:cNvSpPr txBox="1"/>
          <p:nvPr/>
        </p:nvSpPr>
        <p:spPr>
          <a:xfrm>
            <a:off x="6096000" y="2829231"/>
            <a:ext cx="4002157" cy="2100578"/>
          </a:xfrm>
          <a:prstGeom prst="rect">
            <a:avLst/>
          </a:prstGeom>
          <a:solidFill>
            <a:srgbClr val="CAD7AF"/>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algn="ctr" defTabSz="914354" fontAlgn="auto">
              <a:spcBef>
                <a:spcPts val="0"/>
              </a:spcBef>
              <a:spcAft>
                <a:spcPts val="0"/>
              </a:spcAft>
              <a:defRPr/>
            </a:pPr>
            <a:endParaRPr lang="en-CA" sz="2000" dirty="0">
              <a:solidFill>
                <a:schemeClr val="tx1">
                  <a:lumMod val="50000"/>
                  <a:lumOff val="50000"/>
                </a:schemeClr>
              </a:solidFill>
              <a:latin typeface="Segoe UI" panose="020B0502040204020203" pitchFamily="34" charset="0"/>
              <a:cs typeface="Segoe UI" panose="020B0502040204020203" pitchFamily="34" charset="0"/>
            </a:endParaRPr>
          </a:p>
        </p:txBody>
      </p:sp>
      <p:sp>
        <p:nvSpPr>
          <p:cNvPr id="7" name="Rechthoek 14">
            <a:extLst>
              <a:ext uri="{FF2B5EF4-FFF2-40B4-BE49-F238E27FC236}">
                <a16:creationId xmlns:a16="http://schemas.microsoft.com/office/drawing/2014/main" id="{1F909E94-E49F-461E-BF7D-C54821D58989}"/>
              </a:ext>
            </a:extLst>
          </p:cNvPr>
          <p:cNvSpPr/>
          <p:nvPr/>
        </p:nvSpPr>
        <p:spPr bwMode="auto">
          <a:xfrm>
            <a:off x="1944756" y="2829231"/>
            <a:ext cx="3723861" cy="2100578"/>
          </a:xfrm>
          <a:prstGeom prst="rect">
            <a:avLst/>
          </a:prstGeom>
          <a:solidFill>
            <a:srgbClr val="FFD9B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54" eaLnBrk="0" hangingPunct="0">
              <a:defRPr/>
            </a:pPr>
            <a:endParaRPr lang="en-US">
              <a:solidFill>
                <a:srgbClr val="FFFFFF"/>
              </a:solidFill>
              <a:latin typeface="Times" charset="0"/>
              <a:ea typeface="ＭＳ Ｐゴシック" charset="0"/>
            </a:endParaRPr>
          </a:p>
        </p:txBody>
      </p:sp>
      <p:sp>
        <p:nvSpPr>
          <p:cNvPr id="2" name="Title 1">
            <a:extLst>
              <a:ext uri="{FF2B5EF4-FFF2-40B4-BE49-F238E27FC236}">
                <a16:creationId xmlns:a16="http://schemas.microsoft.com/office/drawing/2014/main" id="{A8886CE9-46E1-4AA7-A674-F2F2E2A784AF}"/>
              </a:ext>
            </a:extLst>
          </p:cNvPr>
          <p:cNvSpPr>
            <a:spLocks noGrp="1"/>
          </p:cNvSpPr>
          <p:nvPr>
            <p:ph type="title"/>
          </p:nvPr>
        </p:nvSpPr>
        <p:spPr/>
        <p:txBody>
          <a:bodyPr/>
          <a:lstStyle/>
          <a:p>
            <a:r>
              <a:rPr lang="en-CA" dirty="0"/>
              <a:t>Patient groups addressed in this chapter</a:t>
            </a:r>
          </a:p>
        </p:txBody>
      </p:sp>
      <p:sp>
        <p:nvSpPr>
          <p:cNvPr id="3" name="TextBox 2">
            <a:extLst>
              <a:ext uri="{FF2B5EF4-FFF2-40B4-BE49-F238E27FC236}">
                <a16:creationId xmlns:a16="http://schemas.microsoft.com/office/drawing/2014/main" id="{6DB0E723-8D2B-4244-968F-9B2332E29151}"/>
              </a:ext>
            </a:extLst>
          </p:cNvPr>
          <p:cNvSpPr txBox="1"/>
          <p:nvPr/>
        </p:nvSpPr>
        <p:spPr>
          <a:xfrm>
            <a:off x="6425276" y="3156768"/>
            <a:ext cx="3394585" cy="1477328"/>
          </a:xfrm>
          <a:prstGeom prst="rect">
            <a:avLst/>
          </a:prstGeom>
          <a:noFill/>
        </p:spPr>
        <p:txBody>
          <a:bodyPr wrap="square" rtlCol="0">
            <a:spAutoFit/>
          </a:bodyPr>
          <a:lstStyle/>
          <a:p>
            <a:pPr algn="ctr"/>
            <a:r>
              <a:rPr lang="en-CA" b="1" dirty="0">
                <a:solidFill>
                  <a:schemeClr val="accent6">
                    <a:lumMod val="50000"/>
                  </a:schemeClr>
                </a:solidFill>
              </a:rPr>
              <a:t>Critically Ill Patient</a:t>
            </a:r>
          </a:p>
          <a:p>
            <a:pPr algn="ctr"/>
            <a:r>
              <a:rPr lang="en-CA" dirty="0">
                <a:solidFill>
                  <a:schemeClr val="tx1">
                    <a:lumMod val="50000"/>
                    <a:lumOff val="50000"/>
                  </a:schemeClr>
                </a:solidFill>
              </a:rPr>
              <a:t>Patients suffering from immediately life-threatening illness requiring admission to intensive care unit</a:t>
            </a:r>
          </a:p>
        </p:txBody>
      </p:sp>
      <p:sp>
        <p:nvSpPr>
          <p:cNvPr id="5" name="TextBox 4">
            <a:extLst>
              <a:ext uri="{FF2B5EF4-FFF2-40B4-BE49-F238E27FC236}">
                <a16:creationId xmlns:a16="http://schemas.microsoft.com/office/drawing/2014/main" id="{6CEAE434-E25E-4ED8-BFBD-773440C975B8}"/>
              </a:ext>
            </a:extLst>
          </p:cNvPr>
          <p:cNvSpPr txBox="1"/>
          <p:nvPr/>
        </p:nvSpPr>
        <p:spPr>
          <a:xfrm>
            <a:off x="2372140" y="3156768"/>
            <a:ext cx="3026840" cy="1200329"/>
          </a:xfrm>
          <a:prstGeom prst="rect">
            <a:avLst/>
          </a:prstGeom>
          <a:noFill/>
        </p:spPr>
        <p:txBody>
          <a:bodyPr wrap="square" rtlCol="0">
            <a:spAutoFit/>
          </a:bodyPr>
          <a:lstStyle/>
          <a:p>
            <a:pPr algn="ctr"/>
            <a:r>
              <a:rPr lang="en-CA" b="1" dirty="0">
                <a:solidFill>
                  <a:schemeClr val="accent6">
                    <a:lumMod val="50000"/>
                  </a:schemeClr>
                </a:solidFill>
              </a:rPr>
              <a:t>Acutely Ill </a:t>
            </a:r>
            <a:br>
              <a:rPr lang="en-CA" b="1" dirty="0">
                <a:solidFill>
                  <a:schemeClr val="accent6">
                    <a:lumMod val="50000"/>
                  </a:schemeClr>
                </a:solidFill>
              </a:rPr>
            </a:br>
            <a:r>
              <a:rPr lang="en-CA" b="1" dirty="0">
                <a:solidFill>
                  <a:schemeClr val="accent6">
                    <a:lumMod val="50000"/>
                  </a:schemeClr>
                </a:solidFill>
              </a:rPr>
              <a:t>Medical Patient</a:t>
            </a:r>
          </a:p>
          <a:p>
            <a:pPr algn="ctr"/>
            <a:r>
              <a:rPr lang="en-CA" dirty="0">
                <a:solidFill>
                  <a:schemeClr val="tx1">
                    <a:lumMod val="50000"/>
                    <a:lumOff val="50000"/>
                  </a:schemeClr>
                </a:solidFill>
              </a:rPr>
              <a:t>Patients hospitalized for medical illness</a:t>
            </a:r>
          </a:p>
        </p:txBody>
      </p:sp>
    </p:spTree>
    <p:extLst>
      <p:ext uri="{BB962C8B-B14F-4D97-AF65-F5344CB8AC3E}">
        <p14:creationId xmlns:p14="http://schemas.microsoft.com/office/powerpoint/2010/main" val="2549582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74FD3-6EF1-4FE8-A0DF-FB74141D46F3}"/>
              </a:ext>
            </a:extLst>
          </p:cNvPr>
          <p:cNvSpPr>
            <a:spLocks noGrp="1"/>
          </p:cNvSpPr>
          <p:nvPr>
            <p:ph type="title"/>
          </p:nvPr>
        </p:nvSpPr>
        <p:spPr/>
        <p:txBody>
          <a:bodyPr/>
          <a:lstStyle/>
          <a:p>
            <a:r>
              <a:rPr lang="en-CA" dirty="0"/>
              <a:t>What these guidelines are about</a:t>
            </a:r>
          </a:p>
        </p:txBody>
      </p:sp>
      <p:sp>
        <p:nvSpPr>
          <p:cNvPr id="5" name="TextBox 4">
            <a:extLst>
              <a:ext uri="{FF2B5EF4-FFF2-40B4-BE49-F238E27FC236}">
                <a16:creationId xmlns:a16="http://schemas.microsoft.com/office/drawing/2014/main" id="{D40F5946-C380-4E94-A804-5E577CE00077}"/>
              </a:ext>
            </a:extLst>
          </p:cNvPr>
          <p:cNvSpPr txBox="1"/>
          <p:nvPr/>
        </p:nvSpPr>
        <p:spPr>
          <a:xfrm>
            <a:off x="2581154" y="2290273"/>
            <a:ext cx="3141484" cy="1930212"/>
          </a:xfrm>
          <a:prstGeom prst="rect">
            <a:avLst/>
          </a:prstGeom>
          <a:solidFill>
            <a:srgbClr val="FFD9B0"/>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algn="ctr" defTabSz="914354" fontAlgn="auto">
              <a:spcBef>
                <a:spcPts val="0"/>
              </a:spcBef>
              <a:spcAft>
                <a:spcPts val="0"/>
              </a:spcAft>
              <a:defRPr/>
            </a:pPr>
            <a:r>
              <a:rPr lang="en-CA" sz="2000" dirty="0">
                <a:solidFill>
                  <a:schemeClr val="tx1">
                    <a:lumMod val="50000"/>
                    <a:lumOff val="50000"/>
                  </a:schemeClr>
                </a:solidFill>
                <a:latin typeface="Segoe UI" panose="020B0502040204020203" pitchFamily="34" charset="0"/>
                <a:cs typeface="Segoe UI" panose="020B0502040204020203" pitchFamily="34" charset="0"/>
              </a:rPr>
              <a:t>Anticoagulants </a:t>
            </a:r>
            <a:br>
              <a:rPr lang="en-CA" sz="2000" dirty="0">
                <a:solidFill>
                  <a:schemeClr val="tx1">
                    <a:lumMod val="50000"/>
                    <a:lumOff val="50000"/>
                  </a:schemeClr>
                </a:solidFill>
                <a:latin typeface="Segoe UI" panose="020B0502040204020203" pitchFamily="34" charset="0"/>
                <a:cs typeface="Segoe UI" panose="020B0502040204020203" pitchFamily="34" charset="0"/>
              </a:rPr>
            </a:br>
            <a:r>
              <a:rPr lang="en-CA" sz="2000" dirty="0">
                <a:solidFill>
                  <a:schemeClr val="tx1">
                    <a:lumMod val="50000"/>
                    <a:lumOff val="50000"/>
                  </a:schemeClr>
                </a:solidFill>
                <a:latin typeface="Segoe UI" panose="020B0502040204020203" pitchFamily="34" charset="0"/>
                <a:cs typeface="Segoe UI" panose="020B0502040204020203" pitchFamily="34" charset="0"/>
              </a:rPr>
              <a:t>carry </a:t>
            </a:r>
            <a:r>
              <a:rPr lang="en-CA" sz="2000" b="1" u="sng" dirty="0">
                <a:solidFill>
                  <a:schemeClr val="tx1">
                    <a:lumMod val="50000"/>
                    <a:lumOff val="50000"/>
                  </a:schemeClr>
                </a:solidFill>
                <a:latin typeface="Segoe UI" panose="020B0502040204020203" pitchFamily="34" charset="0"/>
                <a:cs typeface="Segoe UI" panose="020B0502040204020203" pitchFamily="34" charset="0"/>
              </a:rPr>
              <a:t>benefits</a:t>
            </a:r>
            <a:r>
              <a:rPr lang="en-CA" sz="2000" b="1" dirty="0">
                <a:solidFill>
                  <a:schemeClr val="tx1">
                    <a:lumMod val="50000"/>
                    <a:lumOff val="50000"/>
                  </a:schemeClr>
                </a:solidFill>
                <a:latin typeface="Segoe UI" panose="020B0502040204020203" pitchFamily="34" charset="0"/>
                <a:cs typeface="Segoe UI" panose="020B0502040204020203" pitchFamily="34" charset="0"/>
              </a:rPr>
              <a:t> </a:t>
            </a:r>
            <a:br>
              <a:rPr lang="en-CA" sz="2000" b="1" dirty="0">
                <a:solidFill>
                  <a:schemeClr val="tx1">
                    <a:lumMod val="50000"/>
                    <a:lumOff val="50000"/>
                  </a:schemeClr>
                </a:solidFill>
                <a:latin typeface="Segoe UI" panose="020B0502040204020203" pitchFamily="34" charset="0"/>
                <a:cs typeface="Segoe UI" panose="020B0502040204020203" pitchFamily="34" charset="0"/>
              </a:rPr>
            </a:br>
            <a:r>
              <a:rPr lang="en-CA" sz="2000" dirty="0">
                <a:solidFill>
                  <a:schemeClr val="tx1">
                    <a:lumMod val="50000"/>
                    <a:lumOff val="50000"/>
                  </a:schemeClr>
                </a:solidFill>
                <a:latin typeface="Segoe UI" panose="020B0502040204020203" pitchFamily="34" charset="0"/>
                <a:cs typeface="Segoe UI" panose="020B0502040204020203" pitchFamily="34" charset="0"/>
              </a:rPr>
              <a:t>(reducing venous thromboembolism) </a:t>
            </a:r>
            <a:br>
              <a:rPr lang="en-CA" sz="2000" dirty="0">
                <a:solidFill>
                  <a:schemeClr val="tx1">
                    <a:lumMod val="50000"/>
                    <a:lumOff val="50000"/>
                  </a:schemeClr>
                </a:solidFill>
                <a:latin typeface="Segoe UI" panose="020B0502040204020203" pitchFamily="34" charset="0"/>
                <a:cs typeface="Segoe UI" panose="020B0502040204020203" pitchFamily="34" charset="0"/>
              </a:rPr>
            </a:br>
            <a:r>
              <a:rPr lang="en-CA" sz="2000" dirty="0">
                <a:solidFill>
                  <a:schemeClr val="tx1">
                    <a:lumMod val="50000"/>
                    <a:lumOff val="50000"/>
                  </a:schemeClr>
                </a:solidFill>
                <a:latin typeface="Segoe UI" panose="020B0502040204020203" pitchFamily="34" charset="0"/>
                <a:cs typeface="Segoe UI" panose="020B0502040204020203" pitchFamily="34" charset="0"/>
              </a:rPr>
              <a:t>and </a:t>
            </a:r>
            <a:r>
              <a:rPr lang="en-CA" sz="2000" b="1" u="sng" dirty="0">
                <a:solidFill>
                  <a:schemeClr val="tx1">
                    <a:lumMod val="50000"/>
                    <a:lumOff val="50000"/>
                  </a:schemeClr>
                </a:solidFill>
                <a:latin typeface="Segoe UI" panose="020B0502040204020203" pitchFamily="34" charset="0"/>
                <a:cs typeface="Segoe UI" panose="020B0502040204020203" pitchFamily="34" charset="0"/>
              </a:rPr>
              <a:t>risks</a:t>
            </a:r>
            <a:r>
              <a:rPr lang="en-CA" sz="2000" dirty="0">
                <a:solidFill>
                  <a:schemeClr val="tx1">
                    <a:lumMod val="50000"/>
                    <a:lumOff val="50000"/>
                  </a:schemeClr>
                </a:solidFill>
                <a:latin typeface="Segoe UI" panose="020B0502040204020203" pitchFamily="34" charset="0"/>
                <a:cs typeface="Segoe UI" panose="020B0502040204020203" pitchFamily="34" charset="0"/>
              </a:rPr>
              <a:t> (life-threatening bleeding)</a:t>
            </a:r>
          </a:p>
        </p:txBody>
      </p:sp>
      <p:sp>
        <p:nvSpPr>
          <p:cNvPr id="7" name="TextBox 6">
            <a:extLst>
              <a:ext uri="{FF2B5EF4-FFF2-40B4-BE49-F238E27FC236}">
                <a16:creationId xmlns:a16="http://schemas.microsoft.com/office/drawing/2014/main" id="{7116B2EF-F2CF-4D5D-AF03-FE2C4D703C31}"/>
              </a:ext>
            </a:extLst>
          </p:cNvPr>
          <p:cNvSpPr txBox="1"/>
          <p:nvPr/>
        </p:nvSpPr>
        <p:spPr>
          <a:xfrm>
            <a:off x="2581154" y="4347807"/>
            <a:ext cx="6740549" cy="1323439"/>
          </a:xfrm>
          <a:prstGeom prst="rect">
            <a:avLst/>
          </a:prstGeom>
          <a:solidFill>
            <a:srgbClr val="BFE0E4"/>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algn="ctr" defTabSz="914354" fontAlgn="auto">
              <a:spcBef>
                <a:spcPts val="0"/>
              </a:spcBef>
              <a:spcAft>
                <a:spcPts val="0"/>
              </a:spcAft>
              <a:defRPr/>
            </a:pPr>
            <a:r>
              <a:rPr lang="en-CA" sz="2000" dirty="0">
                <a:solidFill>
                  <a:schemeClr val="tx1">
                    <a:lumMod val="50000"/>
                    <a:lumOff val="50000"/>
                  </a:schemeClr>
                </a:solidFill>
                <a:latin typeface="Segoe UI" panose="020B0502040204020203" pitchFamily="34" charset="0"/>
                <a:cs typeface="Segoe UI" panose="020B0502040204020203" pitchFamily="34" charset="0"/>
              </a:rPr>
              <a:t>This guideline focuses on </a:t>
            </a:r>
            <a:r>
              <a:rPr lang="en-CA" sz="2000" b="1" dirty="0">
                <a:solidFill>
                  <a:schemeClr val="tx1">
                    <a:lumMod val="50000"/>
                    <a:lumOff val="50000"/>
                  </a:schemeClr>
                </a:solidFill>
                <a:latin typeface="Segoe UI" panose="020B0502040204020203" pitchFamily="34" charset="0"/>
                <a:cs typeface="Segoe UI" panose="020B0502040204020203" pitchFamily="34" charset="0"/>
              </a:rPr>
              <a:t>anticoagulant dose intensity</a:t>
            </a:r>
            <a:r>
              <a:rPr lang="en-CA" sz="2000" dirty="0">
                <a:solidFill>
                  <a:schemeClr val="tx1">
                    <a:lumMod val="50000"/>
                    <a:lumOff val="50000"/>
                  </a:schemeClr>
                </a:solidFill>
                <a:latin typeface="Segoe UI" panose="020B0502040204020203" pitchFamily="34" charset="0"/>
                <a:cs typeface="Segoe UI" panose="020B0502040204020203" pitchFamily="34" charset="0"/>
              </a:rPr>
              <a:t> for critically ill and acutely ill hospitalized patients with COVID-19 who do not have suspected or confirmed venous thromboembolism</a:t>
            </a:r>
          </a:p>
        </p:txBody>
      </p:sp>
      <p:sp>
        <p:nvSpPr>
          <p:cNvPr id="9" name="TextBox 8">
            <a:extLst>
              <a:ext uri="{FF2B5EF4-FFF2-40B4-BE49-F238E27FC236}">
                <a16:creationId xmlns:a16="http://schemas.microsoft.com/office/drawing/2014/main" id="{4F7255B5-A4E2-42E4-B6C7-9A4F274E9455}"/>
              </a:ext>
            </a:extLst>
          </p:cNvPr>
          <p:cNvSpPr txBox="1"/>
          <p:nvPr/>
        </p:nvSpPr>
        <p:spPr>
          <a:xfrm>
            <a:off x="5903089" y="2290273"/>
            <a:ext cx="3418614" cy="1930212"/>
          </a:xfrm>
          <a:prstGeom prst="rect">
            <a:avLst/>
          </a:prstGeom>
          <a:solidFill>
            <a:srgbClr val="CAD7AF"/>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algn="ctr" defTabSz="914354" fontAlgn="auto">
              <a:spcBef>
                <a:spcPts val="0"/>
              </a:spcBef>
              <a:spcAft>
                <a:spcPts val="0"/>
              </a:spcAft>
              <a:defRPr/>
            </a:pPr>
            <a:r>
              <a:rPr lang="en-CA" sz="2000" dirty="0">
                <a:solidFill>
                  <a:schemeClr val="tx1">
                    <a:lumMod val="50000"/>
                    <a:lumOff val="50000"/>
                  </a:schemeClr>
                </a:solidFill>
                <a:latin typeface="Segoe UI" panose="020B0502040204020203" pitchFamily="34" charset="0"/>
                <a:cs typeface="Segoe UI" panose="020B0502040204020203" pitchFamily="34" charset="0"/>
              </a:rPr>
              <a:t>Recognizing and </a:t>
            </a:r>
            <a:r>
              <a:rPr lang="en-CA" sz="2000" b="1" u="sng" dirty="0">
                <a:solidFill>
                  <a:schemeClr val="tx1">
                    <a:lumMod val="50000"/>
                    <a:lumOff val="50000"/>
                  </a:schemeClr>
                </a:solidFill>
                <a:latin typeface="Segoe UI" panose="020B0502040204020203" pitchFamily="34" charset="0"/>
                <a:cs typeface="Segoe UI" panose="020B0502040204020203" pitchFamily="34" charset="0"/>
              </a:rPr>
              <a:t>mitigating</a:t>
            </a:r>
            <a:r>
              <a:rPr lang="en-CA" sz="2000" u="sng" dirty="0">
                <a:solidFill>
                  <a:schemeClr val="tx1">
                    <a:lumMod val="50000"/>
                    <a:lumOff val="50000"/>
                  </a:schemeClr>
                </a:solidFill>
                <a:latin typeface="Segoe UI" panose="020B0502040204020203" pitchFamily="34" charset="0"/>
                <a:cs typeface="Segoe UI" panose="020B0502040204020203" pitchFamily="34" charset="0"/>
              </a:rPr>
              <a:t> </a:t>
            </a:r>
            <a:r>
              <a:rPr lang="en-CA" sz="2000" b="1" u="sng" dirty="0">
                <a:solidFill>
                  <a:schemeClr val="tx1">
                    <a:lumMod val="50000"/>
                    <a:lumOff val="50000"/>
                  </a:schemeClr>
                </a:solidFill>
                <a:latin typeface="Segoe UI" panose="020B0502040204020203" pitchFamily="34" charset="0"/>
                <a:cs typeface="Segoe UI" panose="020B0502040204020203" pitchFamily="34" charset="0"/>
              </a:rPr>
              <a:t>risk for harm</a:t>
            </a:r>
            <a:r>
              <a:rPr lang="en-CA" sz="2000" b="1" dirty="0">
                <a:solidFill>
                  <a:schemeClr val="tx1">
                    <a:lumMod val="50000"/>
                    <a:lumOff val="50000"/>
                  </a:schemeClr>
                </a:solidFill>
                <a:latin typeface="Segoe UI" panose="020B0502040204020203" pitchFamily="34" charset="0"/>
                <a:cs typeface="Segoe UI" panose="020B0502040204020203" pitchFamily="34" charset="0"/>
              </a:rPr>
              <a:t> </a:t>
            </a:r>
            <a:r>
              <a:rPr lang="en-CA" sz="2000" dirty="0">
                <a:solidFill>
                  <a:schemeClr val="tx1">
                    <a:lumMod val="50000"/>
                    <a:lumOff val="50000"/>
                  </a:schemeClr>
                </a:solidFill>
                <a:latin typeface="Segoe UI" panose="020B0502040204020203" pitchFamily="34" charset="0"/>
                <a:cs typeface="Segoe UI" panose="020B0502040204020203" pitchFamily="34" charset="0"/>
              </a:rPr>
              <a:t>from anticoagulants requires evidence-based approach </a:t>
            </a:r>
            <a:br>
              <a:rPr lang="en-CA" sz="2000" dirty="0">
                <a:solidFill>
                  <a:schemeClr val="tx1">
                    <a:lumMod val="50000"/>
                    <a:lumOff val="50000"/>
                  </a:schemeClr>
                </a:solidFill>
                <a:latin typeface="Segoe UI" panose="020B0502040204020203" pitchFamily="34" charset="0"/>
                <a:cs typeface="Segoe UI" panose="020B0502040204020203" pitchFamily="34" charset="0"/>
              </a:rPr>
            </a:br>
            <a:r>
              <a:rPr lang="en-CA" sz="2000" dirty="0">
                <a:solidFill>
                  <a:schemeClr val="tx1">
                    <a:lumMod val="50000"/>
                    <a:lumOff val="50000"/>
                  </a:schemeClr>
                </a:solidFill>
                <a:latin typeface="Segoe UI" panose="020B0502040204020203" pitchFamily="34" charset="0"/>
                <a:cs typeface="Segoe UI" panose="020B0502040204020203" pitchFamily="34" charset="0"/>
              </a:rPr>
              <a:t>to management</a:t>
            </a:r>
          </a:p>
        </p:txBody>
      </p:sp>
    </p:spTree>
    <p:extLst>
      <p:ext uri="{BB962C8B-B14F-4D97-AF65-F5344CB8AC3E}">
        <p14:creationId xmlns:p14="http://schemas.microsoft.com/office/powerpoint/2010/main" val="1676424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3054B-285A-4731-99EC-C193FB78A8EF}"/>
              </a:ext>
            </a:extLst>
          </p:cNvPr>
          <p:cNvSpPr>
            <a:spLocks noGrp="1"/>
          </p:cNvSpPr>
          <p:nvPr>
            <p:ph type="title"/>
          </p:nvPr>
        </p:nvSpPr>
        <p:spPr/>
        <p:txBody>
          <a:bodyPr/>
          <a:lstStyle/>
          <a:p>
            <a:r>
              <a:rPr lang="en-US" dirty="0"/>
              <a:t>Objectives	</a:t>
            </a:r>
          </a:p>
        </p:txBody>
      </p:sp>
      <p:sp>
        <p:nvSpPr>
          <p:cNvPr id="3" name="Content Placeholder 2">
            <a:extLst>
              <a:ext uri="{FF2B5EF4-FFF2-40B4-BE49-F238E27FC236}">
                <a16:creationId xmlns:a16="http://schemas.microsoft.com/office/drawing/2014/main" id="{4D41B884-709D-48C1-8D27-3FD911C4050B}"/>
              </a:ext>
            </a:extLst>
          </p:cNvPr>
          <p:cNvSpPr>
            <a:spLocks noGrp="1"/>
          </p:cNvSpPr>
          <p:nvPr>
            <p:ph idx="1"/>
          </p:nvPr>
        </p:nvSpPr>
        <p:spPr/>
        <p:txBody>
          <a:bodyPr/>
          <a:lstStyle/>
          <a:p>
            <a:pPr marL="0" indent="0">
              <a:buNone/>
            </a:pPr>
            <a:r>
              <a:rPr lang="en-US" dirty="0"/>
              <a:t>By the end of this session you will be able to:</a:t>
            </a:r>
          </a:p>
          <a:p>
            <a:pPr marL="514326" indent="-514326">
              <a:buAutoNum type="arabicPeriod"/>
            </a:pPr>
            <a:r>
              <a:rPr lang="en-CA" sz="2400" dirty="0"/>
              <a:t>Describe VTE prophylaxis recommendations for hospitalized patients with COVID-19 related </a:t>
            </a:r>
            <a:r>
              <a:rPr lang="en-CA" sz="2400" b="1" dirty="0"/>
              <a:t>critical illness </a:t>
            </a:r>
            <a:r>
              <a:rPr lang="en-US" sz="2400" dirty="0"/>
              <a:t>who do not have suspected or confirmed VTE</a:t>
            </a:r>
            <a:endParaRPr lang="en-CA" sz="2400" dirty="0"/>
          </a:p>
          <a:p>
            <a:pPr lvl="1"/>
            <a:r>
              <a:rPr lang="en-CA" sz="2000" dirty="0">
                <a:solidFill>
                  <a:srgbClr val="E43D33"/>
                </a:solidFill>
              </a:rPr>
              <a:t>Intermediate- or therapeutic-intensity versus prophylactic intensity anticoagulation</a:t>
            </a:r>
          </a:p>
          <a:p>
            <a:pPr marL="514326" indent="-514326">
              <a:buAutoNum type="arabicPeriod"/>
            </a:pPr>
            <a:endParaRPr lang="en-CA" sz="2400" dirty="0"/>
          </a:p>
          <a:p>
            <a:pPr marL="514326" indent="-514326">
              <a:buAutoNum type="arabicPeriod"/>
            </a:pPr>
            <a:r>
              <a:rPr lang="en-CA" sz="2400" dirty="0"/>
              <a:t>Describe VTE prophylaxis recommendations for hospitalized patients with COVID-19 related </a:t>
            </a:r>
            <a:r>
              <a:rPr lang="en-CA" sz="2400" b="1" dirty="0"/>
              <a:t>acute illness </a:t>
            </a:r>
            <a:r>
              <a:rPr lang="en-US" sz="2400" dirty="0"/>
              <a:t>who do not have suspected or confirmed VTE</a:t>
            </a:r>
            <a:endParaRPr lang="en-CA" sz="2400" dirty="0"/>
          </a:p>
          <a:p>
            <a:pPr lvl="1"/>
            <a:r>
              <a:rPr lang="en-CA" sz="2000" dirty="0">
                <a:solidFill>
                  <a:srgbClr val="E43D33"/>
                </a:solidFill>
              </a:rPr>
              <a:t>Intermediate- or therapeutic-intensity versus prophylactic intensity anticoagulation</a:t>
            </a:r>
          </a:p>
          <a:p>
            <a:endParaRPr lang="en-US" dirty="0"/>
          </a:p>
          <a:p>
            <a:endParaRPr lang="en-US" dirty="0"/>
          </a:p>
        </p:txBody>
      </p:sp>
    </p:spTree>
    <p:extLst>
      <p:ext uri="{BB962C8B-B14F-4D97-AF65-F5344CB8AC3E}">
        <p14:creationId xmlns:p14="http://schemas.microsoft.com/office/powerpoint/2010/main" val="2560080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FF708-E5E9-4FC3-96C7-98D6D7E91A3C}"/>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1F69C0FC-4AEF-4E0A-A5D7-362A1F2649A7}"/>
              </a:ext>
            </a:extLst>
          </p:cNvPr>
          <p:cNvSpPr>
            <a:spLocks noGrp="1"/>
          </p:cNvSpPr>
          <p:nvPr>
            <p:ph idx="1"/>
          </p:nvPr>
        </p:nvSpPr>
        <p:spPr>
          <a:xfrm>
            <a:off x="419099" y="2033093"/>
            <a:ext cx="11444951" cy="3954624"/>
          </a:xfrm>
        </p:spPr>
        <p:txBody>
          <a:bodyPr>
            <a:noAutofit/>
          </a:bodyPr>
          <a:lstStyle/>
          <a:p>
            <a:pPr marL="0" indent="0">
              <a:spcBef>
                <a:spcPts val="400"/>
              </a:spcBef>
              <a:buNone/>
            </a:pPr>
            <a:r>
              <a:rPr lang="en-US" sz="2133" b="1" dirty="0">
                <a:solidFill>
                  <a:srgbClr val="E43E31"/>
                </a:solidFill>
              </a:rPr>
              <a:t>Overall</a:t>
            </a:r>
          </a:p>
          <a:p>
            <a:pPr lvl="1">
              <a:spcBef>
                <a:spcPts val="400"/>
              </a:spcBef>
            </a:pPr>
            <a:r>
              <a:rPr lang="en-US" sz="1466" dirty="0"/>
              <a:t>GRADE methodology for guideline recommendation development</a:t>
            </a:r>
          </a:p>
          <a:p>
            <a:pPr lvl="1">
              <a:spcBef>
                <a:spcPts val="400"/>
              </a:spcBef>
            </a:pPr>
            <a:r>
              <a:rPr lang="en-US" sz="1466" dirty="0"/>
              <a:t>Cochrane methodology for systematic reviews</a:t>
            </a:r>
            <a:endParaRPr lang="en-US" sz="1866" b="1" dirty="0">
              <a:solidFill>
                <a:srgbClr val="FF0000"/>
              </a:solidFill>
            </a:endParaRPr>
          </a:p>
          <a:p>
            <a:pPr marL="0" indent="0">
              <a:spcBef>
                <a:spcPts val="400"/>
              </a:spcBef>
              <a:buNone/>
            </a:pPr>
            <a:r>
              <a:rPr lang="en-US" sz="2133" b="1" dirty="0">
                <a:solidFill>
                  <a:srgbClr val="E43E31"/>
                </a:solidFill>
              </a:rPr>
              <a:t>Initial Phase</a:t>
            </a:r>
            <a:endParaRPr lang="en-US" sz="1867" b="1" dirty="0">
              <a:solidFill>
                <a:srgbClr val="E43E31"/>
              </a:solidFill>
            </a:endParaRPr>
          </a:p>
          <a:p>
            <a:pPr lvl="1">
              <a:spcBef>
                <a:spcPts val="400"/>
              </a:spcBef>
            </a:pPr>
            <a:r>
              <a:rPr lang="en-US" sz="1466" dirty="0"/>
              <a:t>PICO question generation and prioritization</a:t>
            </a:r>
          </a:p>
          <a:p>
            <a:pPr lvl="1">
              <a:spcBef>
                <a:spcPts val="400"/>
              </a:spcBef>
            </a:pPr>
            <a:r>
              <a:rPr lang="en-US" sz="1466" dirty="0"/>
              <a:t>Selection of critical outcomes</a:t>
            </a:r>
          </a:p>
          <a:p>
            <a:pPr lvl="1">
              <a:spcBef>
                <a:spcPts val="400"/>
              </a:spcBef>
            </a:pPr>
            <a:r>
              <a:rPr lang="en-US" sz="1466" dirty="0"/>
              <a:t>Systematic review for baseline risk estimates</a:t>
            </a:r>
          </a:p>
          <a:p>
            <a:pPr lvl="1">
              <a:spcBef>
                <a:spcPts val="400"/>
              </a:spcBef>
            </a:pPr>
            <a:r>
              <a:rPr lang="en-US" sz="1466" dirty="0"/>
              <a:t>Systematic review for effect of different anticoagulation intensities</a:t>
            </a:r>
            <a:endParaRPr lang="en-US" sz="800" dirty="0"/>
          </a:p>
          <a:p>
            <a:pPr marL="0" indent="0">
              <a:spcBef>
                <a:spcPts val="400"/>
              </a:spcBef>
              <a:buNone/>
            </a:pPr>
            <a:r>
              <a:rPr lang="en-US" sz="2133" b="1" dirty="0">
                <a:solidFill>
                  <a:srgbClr val="E43E31"/>
                </a:solidFill>
              </a:rPr>
              <a:t>Living Phase</a:t>
            </a:r>
            <a:endParaRPr lang="en-US" sz="1867" b="1" dirty="0">
              <a:solidFill>
                <a:srgbClr val="E43E31"/>
              </a:solidFill>
            </a:endParaRPr>
          </a:p>
          <a:p>
            <a:pPr lvl="1">
              <a:spcBef>
                <a:spcPts val="400"/>
              </a:spcBef>
            </a:pPr>
            <a:r>
              <a:rPr lang="en-US" sz="1466" dirty="0"/>
              <a:t>Monthly updated searches for baseline risk estimates and prognostic factors</a:t>
            </a:r>
          </a:p>
          <a:p>
            <a:pPr lvl="1">
              <a:spcBef>
                <a:spcPts val="400"/>
              </a:spcBef>
            </a:pPr>
            <a:r>
              <a:rPr lang="en-US" sz="1466" dirty="0"/>
              <a:t>Monthly updated searches for effect of different anticoagulation strategies</a:t>
            </a:r>
          </a:p>
          <a:p>
            <a:pPr lvl="1">
              <a:spcBef>
                <a:spcPts val="400"/>
              </a:spcBef>
            </a:pPr>
            <a:r>
              <a:rPr lang="en-US" sz="1466" dirty="0"/>
              <a:t>Revisiting guideline recommendations if new evidence meets pre-specified criteria</a:t>
            </a:r>
            <a:endParaRPr lang="en-US" sz="1600" dirty="0"/>
          </a:p>
        </p:txBody>
      </p:sp>
    </p:spTree>
    <p:extLst>
      <p:ext uri="{BB962C8B-B14F-4D97-AF65-F5344CB8AC3E}">
        <p14:creationId xmlns:p14="http://schemas.microsoft.com/office/powerpoint/2010/main" val="51648765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ct:contentTypeSchema xmlns:ct="http://schemas.microsoft.com/office/2006/metadata/contentType" xmlns:ma="http://schemas.microsoft.com/office/2006/metadata/properties/metaAttributes" ct:_="" ma:_="" ma:contentTypeName="Document" ma:contentTypeID="0x0101007F1F7905B79E4F47BF2BFF260A4C2668" ma:contentTypeVersion="84" ma:contentTypeDescription="Create a new document." ma:contentTypeScope="" ma:versionID="e277029b1ebc21fee7feb60479c7b149">
  <xsd:schema xmlns:xsd="http://www.w3.org/2001/XMLSchema" xmlns:xs="http://www.w3.org/2001/XMLSchema" xmlns:p="http://schemas.microsoft.com/office/2006/metadata/properties" xmlns:ns2="f428f131-8437-48c9-9cdf-8fab9dca4571" xmlns:ns3="7734f13f-d69e-4a97-8da2-608d071472e2" targetNamespace="http://schemas.microsoft.com/office/2006/metadata/properties" ma:root="true" ma:fieldsID="256c0d91dad2f4a101b50cf8fffb7ef4" ns2:_="" ns3:_="">
    <xsd:import namespace="f428f131-8437-48c9-9cdf-8fab9dca4571"/>
    <xsd:import namespace="7734f13f-d69e-4a97-8da2-608d071472e2"/>
    <xsd:element name="properties">
      <xsd:complexType>
        <xsd:sequence>
          <xsd:element name="documentManagement">
            <xsd:complexType>
              <xsd:all>
                <xsd:element ref="ns2:Education_x0020_and_x0020_Training_x0020_Projects" minOccurs="0"/>
                <xsd:element ref="ns3:Year" minOccurs="0"/>
                <xsd:element ref="ns3:Doc_x0020_Type" minOccurs="0"/>
                <xsd:element ref="ns3:MediaServiceMetadata" minOccurs="0"/>
                <xsd:element ref="ns3:MediaServiceFastMetadata" minOccurs="0"/>
                <xsd:element ref="ns3:MediaServiceDateTaken" minOccurs="0"/>
                <xsd:element ref="ns3:MediaServiceAutoTags" minOccurs="0"/>
                <xsd:element ref="ns2:Doc_x0020_Status" minOccurs="0"/>
                <xsd:element ref="ns2:SharedWithUsers" minOccurs="0"/>
                <xsd:element ref="ns2:SharedWithDetails"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28f131-8437-48c9-9cdf-8fab9dca4571" elementFormDefault="qualified">
    <xsd:import namespace="http://schemas.microsoft.com/office/2006/documentManagement/types"/>
    <xsd:import namespace="http://schemas.microsoft.com/office/infopath/2007/PartnerControls"/>
    <xsd:element name="Education_x0020_and_x0020_Training_x0020_Projects" ma:index="2" nillable="true" ma:displayName="Training Projects" ma:format="Dropdown" ma:indexed="true" ma:internalName="Education_x0020_and_x0020_Training_x0020_Projects" ma:readOnly="false">
      <xsd:simpleType>
        <xsd:restriction base="dms:Choice">
          <xsd:enumeration value="ACCME/CME"/>
          <xsd:enumeration value="ACGME"/>
          <xsd:enumeration value="ASH Academy"/>
          <xsd:enumeration value="Benign Hematology Curriculum (BHC)"/>
          <xsd:enumeration value="Budget"/>
          <xsd:enumeration value="Department Admin"/>
          <xsd:enumeration value="General"/>
          <xsd:enumeration value="GME General"/>
          <xsd:enumeration value="Hematology ISE"/>
          <xsd:enumeration value="Medical Educators Institute (ASH MEI)"/>
          <xsd:enumeration value="Medical Students and Residents"/>
          <xsd:enumeration value="Mid-Level Career Programs"/>
          <xsd:enumeration value="MOC"/>
          <xsd:enumeration value="Officer Call Write-Ups"/>
          <xsd:enumeration value="PIMs"/>
          <xsd:enumeration value="Recruitment &amp; Retention"/>
          <xsd:enumeration value="SAP MCQs"/>
          <xsd:enumeration value="SCD Away Elective"/>
          <xsd:enumeration value="Task Force on PhD Careers in Hematology"/>
          <xsd:enumeration value="Trainee Projects"/>
          <xsd:enumeration value="Training AWARDS General Admin"/>
          <xsd:enumeration value="Training Position Descriptions"/>
          <xsd:enumeration value="Visiting International Clinical Researcher (VICR)"/>
        </xsd:restriction>
      </xsd:simpleType>
    </xsd:element>
    <xsd:element name="Doc_x0020_Status" ma:index="15" nillable="true" ma:displayName="Doc Status" ma:default="Final" ma:format="Dropdown" ma:internalName="Doc_x0020_Status" ma:readOnly="false">
      <xsd:simpleType>
        <xsd:restriction base="dms:Choice">
          <xsd:enumeration value="Draft"/>
          <xsd:enumeration value="Review"/>
          <xsd:enumeration value="CC Review"/>
          <xsd:enumeration value="RR Review"/>
          <xsd:enumeration value="Final"/>
        </xsd:restrictio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734f13f-d69e-4a97-8da2-608d071472e2" elementFormDefault="qualified">
    <xsd:import namespace="http://schemas.microsoft.com/office/2006/documentManagement/types"/>
    <xsd:import namespace="http://schemas.microsoft.com/office/infopath/2007/PartnerControls"/>
    <xsd:element name="Year" ma:index="3" nillable="true" ma:displayName="Year" ma:format="Dropdown" ma:indexed="true" ma:internalName="Year" ma:readOnly="false">
      <xsd:simpleType>
        <xsd:restriction base="dms:Choice">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restriction>
      </xsd:simpleType>
    </xsd:element>
    <xsd:element name="Doc_x0020_Type" ma:index="4" nillable="true" ma:displayName="Doc Type" ma:format="Dropdown" ma:indexed="true" ma:internalName="Doc_x0020_Type" ma:readOnly="false">
      <xsd:simpleType>
        <xsd:restriction base="dms:Choice">
          <xsd:enumeration value="Advertisement"/>
          <xsd:enumeration value="Agenda"/>
          <xsd:enumeration value="Contract"/>
          <xsd:enumeration value="E-mail"/>
          <xsd:enumeration value="Form"/>
          <xsd:enumeration value="Letter"/>
          <xsd:enumeration value="Map"/>
          <xsd:enumeration value="Meeting Notebook"/>
          <xsd:enumeration value="Memo"/>
          <xsd:enumeration value="Minutes"/>
          <xsd:enumeration value="Miscellaneous"/>
          <xsd:enumeration value="Official (Legal Docs)"/>
          <xsd:enumeration value="Policy"/>
          <xsd:enumeration value="Presentation"/>
          <xsd:enumeration value="Reference"/>
          <xsd:enumeration value="Report"/>
          <xsd:enumeration value="RFP"/>
          <xsd:enumeration value="Standard Operating Procedure (SOP)"/>
          <xsd:enumeration value="Survey"/>
          <xsd:enumeration value="Template"/>
          <xsd:enumeration value="Timeline"/>
          <xsd:enumeration value="TraineE-News"/>
          <xsd:enumeration value="Draft"/>
        </xsd:restriction>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Year xmlns="7734f13f-d69e-4a97-8da2-608d071472e2">2020</Year>
    <Education_x0020_and_x0020_Training_x0020_Projects xmlns="f428f131-8437-48c9-9cdf-8fab9dca4571">Medical Educators Institute (ASH MEI)</Education_x0020_and_x0020_Training_x0020_Projects>
    <Doc_x0020_Type xmlns="7734f13f-d69e-4a97-8da2-608d071472e2">Template</Doc_x0020_Type>
    <Doc_x0020_Status xmlns="f428f131-8437-48c9-9cdf-8fab9dca4571">Draft</Doc_x0020_Status>
  </documentManagement>
</p:properties>
</file>

<file path=customXml/item4.xml><?xml version="1.0" encoding="utf-8"?>
<LongProperties xmlns="http://schemas.microsoft.com/office/2006/metadata/long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F833AA-C2DA-4782-A582-89CD6F727F1D}">
  <ds:schemaRefs>
    <ds:schemaRef ds:uri="http://schemas.microsoft.com/office/2006/metadata/customXsn"/>
  </ds:schemaRefs>
</ds:datastoreItem>
</file>

<file path=customXml/itemProps2.xml><?xml version="1.0" encoding="utf-8"?>
<ds:datastoreItem xmlns:ds="http://schemas.openxmlformats.org/officeDocument/2006/customXml" ds:itemID="{04CA8EB4-9F82-4403-ADC8-D9BCC38774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28f131-8437-48c9-9cdf-8fab9dca4571"/>
    <ds:schemaRef ds:uri="7734f13f-d69e-4a97-8da2-608d071472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C530F2-9F99-4AAF-864C-1D493DDA5D25}">
  <ds:schemaRefs>
    <ds:schemaRef ds:uri="http://purl.org/dc/terms/"/>
    <ds:schemaRef ds:uri="http://purl.org/dc/elements/1.1/"/>
    <ds:schemaRef ds:uri="http://purl.org/dc/dcmitype/"/>
    <ds:schemaRef ds:uri="http://schemas.microsoft.com/office/2006/metadata/properties"/>
    <ds:schemaRef ds:uri="f428f131-8437-48c9-9cdf-8fab9dca4571"/>
    <ds:schemaRef ds:uri="http://schemas.microsoft.com/office/2006/documentManagement/types"/>
    <ds:schemaRef ds:uri="7734f13f-d69e-4a97-8da2-608d071472e2"/>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CD53A5FE-0CFB-4783-95F1-C2557943C20C}">
  <ds:schemaRefs>
    <ds:schemaRef ds:uri="http://schemas.microsoft.com/office/2006/metadata/longProperties"/>
  </ds:schemaRefs>
</ds:datastoreItem>
</file>

<file path=customXml/itemProps5.xml><?xml version="1.0" encoding="utf-8"?>
<ds:datastoreItem xmlns:ds="http://schemas.openxmlformats.org/officeDocument/2006/customXml" ds:itemID="{970B7EA5-3A0D-4427-B3A8-72663A9808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4068</TotalTime>
  <Words>6056</Words>
  <Application>Microsoft Office PowerPoint</Application>
  <PresentationFormat>Widescreen</PresentationFormat>
  <Paragraphs>742</Paragraphs>
  <Slides>54</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AdvOT596495f2</vt:lpstr>
      <vt:lpstr>Arial</vt:lpstr>
      <vt:lpstr>Arial Narrow</vt:lpstr>
      <vt:lpstr>Calibri</vt:lpstr>
      <vt:lpstr>Calibri Light</vt:lpstr>
      <vt:lpstr>Open Sans</vt:lpstr>
      <vt:lpstr>Segoe UI</vt:lpstr>
      <vt:lpstr>Times</vt:lpstr>
      <vt:lpstr>Wingdings</vt:lpstr>
      <vt:lpstr>2_Office Theme</vt:lpstr>
      <vt:lpstr>Use of Anticoagulation in Patients with COVID-19</vt:lpstr>
      <vt:lpstr>Clinical Guidelines</vt:lpstr>
      <vt:lpstr>ASH Clinical Practice Guidelines on VTE</vt:lpstr>
      <vt:lpstr>How were these ASH guidelines developed?</vt:lpstr>
      <vt:lpstr>How patients and clinicians should use these recommendations</vt:lpstr>
      <vt:lpstr>Patient groups addressed in this chapter</vt:lpstr>
      <vt:lpstr>What these guidelines are about</vt:lpstr>
      <vt:lpstr>Objectives </vt:lpstr>
      <vt:lpstr>Methods</vt:lpstr>
      <vt:lpstr>PowerPoint Presentation</vt:lpstr>
      <vt:lpstr>PICO Question Generation &amp; Prioritization</vt:lpstr>
      <vt:lpstr>Outcome Selection</vt:lpstr>
      <vt:lpstr>Evidence for Effect of the Intervention</vt:lpstr>
      <vt:lpstr>GRADE Certainty of Evidence</vt:lpstr>
      <vt:lpstr>Baseline Risk – Systematic Review</vt:lpstr>
      <vt:lpstr>Effect of Anticoagulation – Systematic Review</vt:lpstr>
      <vt:lpstr>Evidence for Other Domains</vt:lpstr>
      <vt:lpstr>Living Phase – Systematic Reviews</vt:lpstr>
      <vt:lpstr>Living Phase – Recommendations</vt:lpstr>
      <vt:lpstr>Living Recommendations Process</vt:lpstr>
      <vt:lpstr>Main Challenges</vt:lpstr>
      <vt:lpstr>Case Presentations</vt:lpstr>
      <vt:lpstr>Million Dollar Question</vt:lpstr>
      <vt:lpstr>PowerPoint Presentation</vt:lpstr>
      <vt:lpstr>COVID-19 coagulopathy: initial reports (China)</vt:lpstr>
      <vt:lpstr>COVID-19 coagulopathy: initial reports (China)</vt:lpstr>
      <vt:lpstr>COVID-19 coagulopathy: initial reports (Europe)</vt:lpstr>
      <vt:lpstr>COVID-19 coagulopathy: initial reports (Europe)</vt:lpstr>
      <vt:lpstr>COVID-19 coagulopathy: autopsy studies</vt:lpstr>
      <vt:lpstr>COVID-19: incidence of VTE</vt:lpstr>
      <vt:lpstr>Pathophysiology of increased VTE risk</vt:lpstr>
      <vt:lpstr>Beneficial non-anticoagulant mechanisms?</vt:lpstr>
      <vt:lpstr>Intensive anticoagulant therapy beneficial?</vt:lpstr>
      <vt:lpstr>Case 1: COVID-19 Related Critical Illness</vt:lpstr>
      <vt:lpstr>Question #1</vt:lpstr>
      <vt:lpstr>PowerPoint Presentation</vt:lpstr>
      <vt:lpstr>Should DOACs, LMWH, UFH, fondaparinux, argatroban, or bivalirudin at intermediate-intensity or therapeutic-intensity vs. prophylactic intensity be used for patients with COVID-19 related critical illness who do not have suspected or confirmed VTE?</vt:lpstr>
      <vt:lpstr>PowerPoint Presentation</vt:lpstr>
      <vt:lpstr>PowerPoint Presentation</vt:lpstr>
      <vt:lpstr>PowerPoint Presentation</vt:lpstr>
      <vt:lpstr>PowerPoint Presentation</vt:lpstr>
      <vt:lpstr>Recommendation</vt:lpstr>
      <vt:lpstr>Case 2: COVID-19 related acute illness</vt:lpstr>
      <vt:lpstr>Question #2</vt:lpstr>
      <vt:lpstr>PowerPoint Presentation</vt:lpstr>
      <vt:lpstr>PowerPoint Presentation</vt:lpstr>
      <vt:lpstr>PowerPoint Presentation</vt:lpstr>
      <vt:lpstr>PowerPoint Presentation</vt:lpstr>
      <vt:lpstr>PowerPoint Presentation</vt:lpstr>
      <vt:lpstr>PowerPoint Presentation</vt:lpstr>
      <vt:lpstr>Recommendation</vt:lpstr>
      <vt:lpstr>Very low certainty of evidence</vt:lpstr>
      <vt:lpstr>In Summary: Back to our Objectives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MEI Webinar Introduction Slides_Template</dc:title>
  <dc:creator>Morgan Homer</dc:creator>
  <cp:lastModifiedBy>Kailee Boedeker</cp:lastModifiedBy>
  <cp:revision>188</cp:revision>
  <dcterms:modified xsi:type="dcterms:W3CDTF">2021-03-03T16:26:04Z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usines Svs Classification">
    <vt:lpwstr>General</vt:lpwstr>
  </property>
  <property fmtid="{D5CDD505-2E9C-101B-9397-08002B2CF9AE}" pid="3" name="ContentType">
    <vt:lpwstr>Document</vt:lpwstr>
  </property>
  <property fmtid="{D5CDD505-2E9C-101B-9397-08002B2CF9AE}" pid="4" name="Doc Type">
    <vt:lpwstr>Template</vt:lpwstr>
  </property>
  <property fmtid="{D5CDD505-2E9C-101B-9397-08002B2CF9AE}" pid="5" name="Employee Classification">
    <vt:lpwstr>General</vt:lpwstr>
  </property>
  <property fmtid="{D5CDD505-2E9C-101B-9397-08002B2CF9AE}" pid="6" name="Year">
    <vt:lpwstr>2010</vt:lpwstr>
  </property>
  <property fmtid="{D5CDD505-2E9C-101B-9397-08002B2CF9AE}" pid="7" name="Category">
    <vt:lpwstr>None</vt:lpwstr>
  </property>
  <property fmtid="{D5CDD505-2E9C-101B-9397-08002B2CF9AE}" pid="8" name="Doc Status">
    <vt:lpwstr>Final</vt:lpwstr>
  </property>
  <property fmtid="{D5CDD505-2E9C-101B-9397-08002B2CF9AE}" pid="9" name="Department">
    <vt:lpwstr>Communications</vt:lpwstr>
  </property>
  <property fmtid="{D5CDD505-2E9C-101B-9397-08002B2CF9AE}" pid="10" name="ContentTypeId">
    <vt:lpwstr>0x0101007F1F7905B79E4F47BF2BFF260A4C2668</vt:lpwstr>
  </property>
  <property fmtid="{D5CDD505-2E9C-101B-9397-08002B2CF9AE}" pid="11" name="ASH Committees">
    <vt:lpwstr/>
  </property>
  <property fmtid="{D5CDD505-2E9C-101B-9397-08002B2CF9AE}" pid="12" name="Awards">
    <vt:lpwstr/>
  </property>
  <property fmtid="{D5CDD505-2E9C-101B-9397-08002B2CF9AE}" pid="13" name="Blood Classification">
    <vt:lpwstr/>
  </property>
  <property fmtid="{D5CDD505-2E9C-101B-9397-08002B2CF9AE}" pid="14" name="Development Classification">
    <vt:lpwstr/>
  </property>
  <property fmtid="{D5CDD505-2E9C-101B-9397-08002B2CF9AE}" pid="15" name="Global Programs">
    <vt:lpwstr/>
  </property>
  <property fmtid="{D5CDD505-2E9C-101B-9397-08002B2CF9AE}" pid="16" name="HR Classification">
    <vt:lpwstr/>
  </property>
  <property fmtid="{D5CDD505-2E9C-101B-9397-08002B2CF9AE}" pid="17" name="Annual Meeting Classification">
    <vt:lpwstr/>
  </property>
  <property fmtid="{D5CDD505-2E9C-101B-9397-08002B2CF9AE}" pid="18" name="Education and Training Projects">
    <vt:lpwstr/>
  </property>
  <property fmtid="{D5CDD505-2E9C-101B-9397-08002B2CF9AE}" pid="19" name="ASH Dept">
    <vt:lpwstr/>
  </property>
  <property fmtid="{D5CDD505-2E9C-101B-9397-08002B2CF9AE}" pid="20" name="Month">
    <vt:lpwstr/>
  </property>
  <property fmtid="{D5CDD505-2E9C-101B-9397-08002B2CF9AE}" pid="21" name="QTR">
    <vt:lpwstr/>
  </property>
  <property fmtid="{D5CDD505-2E9C-101B-9397-08002B2CF9AE}" pid="22" name="Finance Confidential">
    <vt:lpwstr/>
  </property>
  <property fmtid="{D5CDD505-2E9C-101B-9397-08002B2CF9AE}" pid="23" name="Issue">
    <vt:lpwstr/>
  </property>
  <property fmtid="{D5CDD505-2E9C-101B-9397-08002B2CF9AE}" pid="24" name="Government Agencies">
    <vt:lpwstr/>
  </property>
  <property fmtid="{D5CDD505-2E9C-101B-9397-08002B2CF9AE}" pid="25" name="Meeting Location">
    <vt:lpwstr/>
  </property>
  <property fmtid="{D5CDD505-2E9C-101B-9397-08002B2CF9AE}" pid="26" name="Edition">
    <vt:lpwstr/>
  </property>
  <property fmtid="{D5CDD505-2E9C-101B-9397-08002B2CF9AE}" pid="27" name="HR Payroll Classification">
    <vt:lpwstr/>
  </property>
  <property fmtid="{D5CDD505-2E9C-101B-9397-08002B2CF9AE}" pid="28" name="Chapter">
    <vt:lpwstr/>
  </property>
  <property fmtid="{D5CDD505-2E9C-101B-9397-08002B2CF9AE}" pid="29" name="Finance Classification">
    <vt:lpwstr/>
  </property>
  <property fmtid="{D5CDD505-2E9C-101B-9397-08002B2CF9AE}" pid="30" name="Meeting Name">
    <vt:lpwstr/>
  </property>
  <property fmtid="{D5CDD505-2E9C-101B-9397-08002B2CF9AE}" pid="31" name="Daily News Section">
    <vt:lpwstr/>
  </property>
  <property fmtid="{D5CDD505-2E9C-101B-9397-08002B2CF9AE}" pid="32" name="Government Issues">
    <vt:lpwstr/>
  </property>
  <property fmtid="{D5CDD505-2E9C-101B-9397-08002B2CF9AE}" pid="33" name="Daily News Day">
    <vt:lpwstr/>
  </property>
  <property fmtid="{D5CDD505-2E9C-101B-9397-08002B2CF9AE}" pid="34" name="Communication Classification">
    <vt:lpwstr/>
  </property>
  <property fmtid="{D5CDD505-2E9C-101B-9397-08002B2CF9AE}" pid="35" name="Membership Classification">
    <vt:lpwstr/>
  </property>
  <property fmtid="{D5CDD505-2E9C-101B-9397-08002B2CF9AE}" pid="36" name="Meeting Owner">
    <vt:lpwstr/>
  </property>
  <property fmtid="{D5CDD505-2E9C-101B-9397-08002B2CF9AE}" pid="37" name="Year Awarded">
    <vt:lpwstr/>
  </property>
  <property fmtid="{D5CDD505-2E9C-101B-9397-08002B2CF9AE}" pid="38" name="Publication Classification">
    <vt:lpwstr/>
  </property>
  <property fmtid="{D5CDD505-2E9C-101B-9397-08002B2CF9AE}" pid="39" name="AuthorIds_UIVersion_20480">
    <vt:lpwstr>46</vt:lpwstr>
  </property>
</Properties>
</file>