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4"/>
  </p:sldMasterIdLst>
  <p:notesMasterIdLst>
    <p:notesMasterId r:id="rId58"/>
  </p:notesMasterIdLst>
  <p:sldIdLst>
    <p:sldId id="256" r:id="rId5"/>
    <p:sldId id="314" r:id="rId6"/>
    <p:sldId id="317" r:id="rId7"/>
    <p:sldId id="301" r:id="rId8"/>
    <p:sldId id="299" r:id="rId9"/>
    <p:sldId id="319" r:id="rId10"/>
    <p:sldId id="257" r:id="rId11"/>
    <p:sldId id="259" r:id="rId12"/>
    <p:sldId id="258" r:id="rId13"/>
    <p:sldId id="269" r:id="rId14"/>
    <p:sldId id="260" r:id="rId15"/>
    <p:sldId id="261" r:id="rId16"/>
    <p:sldId id="262" r:id="rId17"/>
    <p:sldId id="263" r:id="rId18"/>
    <p:sldId id="265" r:id="rId19"/>
    <p:sldId id="266" r:id="rId20"/>
    <p:sldId id="267" r:id="rId21"/>
    <p:sldId id="268" r:id="rId22"/>
    <p:sldId id="310" r:id="rId23"/>
    <p:sldId id="311" r:id="rId24"/>
    <p:sldId id="272" r:id="rId25"/>
    <p:sldId id="302" r:id="rId26"/>
    <p:sldId id="271" r:id="rId27"/>
    <p:sldId id="270" r:id="rId28"/>
    <p:sldId id="276" r:id="rId29"/>
    <p:sldId id="277" r:id="rId30"/>
    <p:sldId id="278" r:id="rId31"/>
    <p:sldId id="273" r:id="rId32"/>
    <p:sldId id="275" r:id="rId33"/>
    <p:sldId id="303" r:id="rId34"/>
    <p:sldId id="304" r:id="rId35"/>
    <p:sldId id="279" r:id="rId36"/>
    <p:sldId id="320" r:id="rId37"/>
    <p:sldId id="281" r:id="rId38"/>
    <p:sldId id="306" r:id="rId39"/>
    <p:sldId id="307" r:id="rId40"/>
    <p:sldId id="308" r:id="rId41"/>
    <p:sldId id="280" r:id="rId42"/>
    <p:sldId id="282" r:id="rId43"/>
    <p:sldId id="305" r:id="rId44"/>
    <p:sldId id="284" r:id="rId45"/>
    <p:sldId id="285" r:id="rId46"/>
    <p:sldId id="286" r:id="rId47"/>
    <p:sldId id="287" r:id="rId48"/>
    <p:sldId id="318" r:id="rId49"/>
    <p:sldId id="289" r:id="rId50"/>
    <p:sldId id="290" r:id="rId51"/>
    <p:sldId id="291" r:id="rId52"/>
    <p:sldId id="292" r:id="rId53"/>
    <p:sldId id="297" r:id="rId54"/>
    <p:sldId id="300" r:id="rId55"/>
    <p:sldId id="315" r:id="rId56"/>
    <p:sldId id="31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lla Chou" initials="STC" lastIdx="33" clrIdx="0">
    <p:extLst>
      <p:ext uri="{19B8F6BF-5375-455C-9EA6-DF929625EA0E}">
        <p15:presenceInfo xmlns:p15="http://schemas.microsoft.com/office/powerpoint/2012/main" userId="Stella Chou" providerId="None"/>
      </p:ext>
    </p:extLst>
  </p:cmAuthor>
  <p:cmAuthor id="2" name="Starr Webb" initials="SW" lastIdx="1" clrIdx="1">
    <p:extLst>
      <p:ext uri="{19B8F6BF-5375-455C-9EA6-DF929625EA0E}">
        <p15:presenceInfo xmlns:p15="http://schemas.microsoft.com/office/powerpoint/2012/main" userId="S::Swebb@hq.hematology.org::6c4ac377-cec4-46ae-9fc5-f9beb954f0ce" providerId="AD"/>
      </p:ext>
    </p:extLst>
  </p:cmAuthor>
  <p:cmAuthor id="3" name="Kailee Boedeker" initials="KB" lastIdx="14" clrIdx="2">
    <p:extLst>
      <p:ext uri="{19B8F6BF-5375-455C-9EA6-DF929625EA0E}">
        <p15:presenceInfo xmlns:p15="http://schemas.microsoft.com/office/powerpoint/2012/main" userId="S::KBoedeker@hq.hematology.org::b77dd867-4351-4e21-a3f6-fcf19f53a3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3D31"/>
    <a:srgbClr val="FED9AF"/>
    <a:srgbClr val="CAD7AE"/>
    <a:srgbClr val="FFD9B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0392CF-766F-4DDA-8235-115D77C31240}" v="1" dt="2020-04-13T17:16:38.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9" autoAdjust="0"/>
    <p:restoredTop sz="91835" autoAdjust="0"/>
  </p:normalViewPr>
  <p:slideViewPr>
    <p:cSldViewPr snapToGrid="0" snapToObjects="1">
      <p:cViewPr varScale="1">
        <p:scale>
          <a:sx n="61" d="100"/>
          <a:sy n="61" d="100"/>
        </p:scale>
        <p:origin x="7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D78F9-758F-EC44-A65C-A7867E355FAD}"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E8E51-E12F-1B41-8BE7-1F7758F01FB2}" type="slidenum">
              <a:rPr lang="en-US" smtClean="0"/>
              <a:t>‹#›</a:t>
            </a:fld>
            <a:endParaRPr lang="en-US"/>
          </a:p>
        </p:txBody>
      </p:sp>
    </p:spTree>
    <p:extLst>
      <p:ext uri="{BB962C8B-B14F-4D97-AF65-F5344CB8AC3E}">
        <p14:creationId xmlns:p14="http://schemas.microsoft.com/office/powerpoint/2010/main" val="270300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E8E51-E12F-1B41-8BE7-1F7758F01FB2}" type="slidenum">
              <a:rPr lang="en-US" smtClean="0"/>
              <a:t>9</a:t>
            </a:fld>
            <a:endParaRPr lang="en-US"/>
          </a:p>
        </p:txBody>
      </p:sp>
    </p:spTree>
    <p:extLst>
      <p:ext uri="{BB962C8B-B14F-4D97-AF65-F5344CB8AC3E}">
        <p14:creationId xmlns:p14="http://schemas.microsoft.com/office/powerpoint/2010/main" val="141523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paucity of studies on this topic reflects what is considered “common knowledge” in the profession regarding the pretransfusion testing process; i.e., having an extended red cell antigen profile for a patient who presents with a positive antibody screen and incompatible crossmatches expedites identification of the cause of the incompatibility and aids selection of compatible donor units</a:t>
            </a:r>
          </a:p>
          <a:p>
            <a:endParaRPr lang="en-US" dirty="0"/>
          </a:p>
          <a:p>
            <a:r>
              <a:rPr lang="en-US" sz="1200" b="1" kern="1200" dirty="0">
                <a:solidFill>
                  <a:schemeClr val="tx1"/>
                </a:solidFill>
                <a:effectLst/>
                <a:latin typeface="+mn-lt"/>
                <a:ea typeface="+mn-ea"/>
                <a:cs typeface="+mn-cs"/>
              </a:rPr>
              <a:t>Benefits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panel judged the desirable effects of extended red cell antigen profiling relative to ABO/</a:t>
            </a:r>
            <a:r>
              <a:rPr lang="en-US" sz="1200" kern="1200" dirty="0" err="1">
                <a:solidFill>
                  <a:schemeClr val="tx1"/>
                </a:solidFill>
                <a:effectLst/>
                <a:latin typeface="+mn-lt"/>
                <a:ea typeface="+mn-ea"/>
                <a:cs typeface="+mn-cs"/>
              </a:rPr>
              <a:t>RhD</a:t>
            </a:r>
            <a:r>
              <a:rPr lang="en-US" sz="1200" kern="1200" dirty="0">
                <a:solidFill>
                  <a:schemeClr val="tx1"/>
                </a:solidFill>
                <a:effectLst/>
                <a:latin typeface="+mn-lt"/>
                <a:ea typeface="+mn-ea"/>
                <a:cs typeface="+mn-cs"/>
              </a:rPr>
              <a:t> typing to be moderate.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 extended red cell antigen profile may benefit patients who develop a positive antibody screen or experience an acute or delayed transfusion reaction, by facilitating antibody identification and making it possible to find compatible blood.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Red cell typing for Rh (C/c, E/e) and K antigens is necessary to implement Rh and K antigen matching (Recommendation 2), which reduces alloimmunization.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More extended antigen profiles to include </a:t>
            </a:r>
            <a:r>
              <a:rPr lang="en-US" sz="1200" kern="1200" dirty="0" err="1">
                <a:solidFill>
                  <a:schemeClr val="tx1"/>
                </a:solidFill>
                <a:effectLst/>
                <a:latin typeface="+mn-lt"/>
                <a:ea typeface="+mn-ea"/>
                <a:cs typeface="+mn-cs"/>
              </a:rPr>
              <a:t>Jka</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Jkb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Fya</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Fyb</a:t>
            </a:r>
            <a:r>
              <a:rPr lang="en-US" sz="1200" kern="1200" dirty="0">
                <a:solidFill>
                  <a:schemeClr val="tx1"/>
                </a:solidFill>
                <a:effectLst/>
                <a:latin typeface="+mn-lt"/>
                <a:ea typeface="+mn-ea"/>
                <a:cs typeface="+mn-cs"/>
              </a:rPr>
              <a:t>, M/N, and S/s can expedite antibody identification and donor unit selection when a patient requiring transfusion presents with a positive antibody screen.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Harms and Burden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panel judged the undesirable effects of extended red cell antigen profiling relative to ABO/</a:t>
            </a:r>
            <a:r>
              <a:rPr lang="en-US" sz="1200" kern="1200" dirty="0" err="1">
                <a:solidFill>
                  <a:schemeClr val="tx1"/>
                </a:solidFill>
                <a:effectLst/>
                <a:latin typeface="+mn-lt"/>
                <a:ea typeface="+mn-ea"/>
                <a:cs typeface="+mn-cs"/>
              </a:rPr>
              <a:t>RhD</a:t>
            </a:r>
            <a:r>
              <a:rPr lang="en-US" sz="1200" kern="1200" dirty="0">
                <a:solidFill>
                  <a:schemeClr val="tx1"/>
                </a:solidFill>
                <a:effectLst/>
                <a:latin typeface="+mn-lt"/>
                <a:ea typeface="+mn-ea"/>
                <a:cs typeface="+mn-cs"/>
              </a:rPr>
              <a:t> typing to be trivial.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Since many patients with SCD develop a positive antibody screen, performing ABO/</a:t>
            </a:r>
            <a:r>
              <a:rPr lang="en-US" sz="1200" kern="1200" dirty="0" err="1">
                <a:solidFill>
                  <a:schemeClr val="tx1"/>
                </a:solidFill>
                <a:effectLst/>
                <a:latin typeface="+mn-lt"/>
                <a:ea typeface="+mn-ea"/>
                <a:cs typeface="+mn-cs"/>
              </a:rPr>
              <a:t>RhD</a:t>
            </a:r>
            <a:r>
              <a:rPr lang="en-US" sz="1200" kern="1200" dirty="0">
                <a:solidFill>
                  <a:schemeClr val="tx1"/>
                </a:solidFill>
                <a:effectLst/>
                <a:latin typeface="+mn-lt"/>
                <a:ea typeface="+mn-ea"/>
                <a:cs typeface="+mn-cs"/>
              </a:rPr>
              <a:t> typing alone carries an increased risk of harm from delays in antibody identification and finding compatible donor units. Transfusion delays can negatively impact the health of patients and can be costly.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general, the risk of adverse events associated with performing an extended red cell antigen profile were negligible, but cost is a consideration.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D9E8E51-E12F-1B41-8BE7-1F7758F01FB2}" type="slidenum">
              <a:rPr lang="en-US" smtClean="0"/>
              <a:t>13</a:t>
            </a:fld>
            <a:endParaRPr lang="en-US"/>
          </a:p>
        </p:txBody>
      </p:sp>
    </p:spTree>
    <p:extLst>
      <p:ext uri="{BB962C8B-B14F-4D97-AF65-F5344CB8AC3E}">
        <p14:creationId xmlns:p14="http://schemas.microsoft.com/office/powerpoint/2010/main" val="830707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67300"/>
            <a:ext cx="10363200" cy="891931"/>
          </a:xfrm>
          <a:prstGeom prst="rect">
            <a:avLst/>
          </a:prstGeom>
        </p:spPr>
        <p:txBody>
          <a:bodyPr>
            <a:normAutofit/>
          </a:bodyPr>
          <a:lstStyle>
            <a:lvl1pPr algn="l">
              <a:defRPr sz="3733" b="0"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914400" y="4338209"/>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6733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DF292-DD00-F243-AFC7-49AF19059419}"/>
              </a:ext>
            </a:extLst>
          </p:cNvPr>
          <p:cNvPicPr>
            <a:picLocks noChangeAspect="1"/>
          </p:cNvPicPr>
          <p:nvPr userDrawn="1"/>
        </p:nvPicPr>
        <p:blipFill>
          <a:blip r:embed="rId2"/>
          <a:stretch>
            <a:fillRect/>
          </a:stretch>
        </p:blipFill>
        <p:spPr>
          <a:xfrm>
            <a:off x="223520" y="451843"/>
            <a:ext cx="2956716" cy="562239"/>
          </a:xfrm>
          <a:prstGeom prst="rect">
            <a:avLst/>
          </a:prstGeom>
        </p:spPr>
      </p:pic>
      <p:sp>
        <p:nvSpPr>
          <p:cNvPr id="7" name="Title 1"/>
          <p:cNvSpPr>
            <a:spLocks noGrp="1"/>
          </p:cNvSpPr>
          <p:nvPr>
            <p:ph type="title"/>
          </p:nvPr>
        </p:nvSpPr>
        <p:spPr>
          <a:xfrm>
            <a:off x="419100" y="1340569"/>
            <a:ext cx="10972800" cy="713539"/>
          </a:xfrm>
          <a:prstGeom prst="rect">
            <a:avLst/>
          </a:prstGeom>
        </p:spPr>
        <p:txBody>
          <a:bodyPr/>
          <a:lstStyle>
            <a:lvl1pPr>
              <a:defRPr sz="2667" b="0" cap="none" baseline="0">
                <a:solidFill>
                  <a:srgbClr val="E53E31"/>
                </a:solidFill>
                <a:latin typeface="+mj-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2757091"/>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5" name="Picture 4">
            <a:extLst>
              <a:ext uri="{FF2B5EF4-FFF2-40B4-BE49-F238E27FC236}">
                <a16:creationId xmlns:a16="http://schemas.microsoft.com/office/drawing/2014/main" id="{D0282C65-7188-8A49-9928-AC46509C026D}"/>
              </a:ext>
            </a:extLst>
          </p:cNvPr>
          <p:cNvPicPr>
            <a:picLocks noChangeAspect="1"/>
          </p:cNvPicPr>
          <p:nvPr userDrawn="1"/>
        </p:nvPicPr>
        <p:blipFill>
          <a:blip r:embed="rId2"/>
          <a:stretch>
            <a:fillRect/>
          </a:stretch>
        </p:blipFill>
        <p:spPr>
          <a:xfrm>
            <a:off x="223520" y="451843"/>
            <a:ext cx="2956716" cy="562239"/>
          </a:xfrm>
          <a:prstGeom prst="rect">
            <a:avLst/>
          </a:prstGeom>
        </p:spPr>
      </p:pic>
    </p:spTree>
    <p:extLst>
      <p:ext uri="{BB962C8B-B14F-4D97-AF65-F5344CB8AC3E}">
        <p14:creationId xmlns:p14="http://schemas.microsoft.com/office/powerpoint/2010/main" val="40395151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64944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shpublications.org/bloodadvances/article/4/2/327/440607"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hematology.org/scdguidelin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9BEB14-5641-7D45-B502-6A038606D2D4}"/>
              </a:ext>
            </a:extLst>
          </p:cNvPr>
          <p:cNvSpPr txBox="1">
            <a:spLocks/>
          </p:cNvSpPr>
          <p:nvPr/>
        </p:nvSpPr>
        <p:spPr>
          <a:xfrm>
            <a:off x="914400" y="3167300"/>
            <a:ext cx="10363200" cy="891931"/>
          </a:xfrm>
          <a:prstGeom prst="rect">
            <a:avLst/>
          </a:prstGeom>
        </p:spPr>
        <p:txBody>
          <a:bodyPr>
            <a:noAutofit/>
          </a:bodyPr>
          <a:lstStyle>
            <a:lvl1pPr algn="l" defTabSz="609585" rtl="0" eaLnBrk="0" fontAlgn="base" hangingPunct="0">
              <a:spcBef>
                <a:spcPct val="0"/>
              </a:spcBef>
              <a:spcAft>
                <a:spcPct val="0"/>
              </a:spcAft>
              <a:defRPr sz="3733" b="0" i="0" kern="1200" cap="none" baseline="0">
                <a:solidFill>
                  <a:srgbClr val="E33D33"/>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CA" sz="4000" dirty="0"/>
              <a:t>Transfusion Support</a:t>
            </a:r>
          </a:p>
        </p:txBody>
      </p:sp>
      <p:sp>
        <p:nvSpPr>
          <p:cNvPr id="5" name="Subtitle 2">
            <a:extLst>
              <a:ext uri="{FF2B5EF4-FFF2-40B4-BE49-F238E27FC236}">
                <a16:creationId xmlns:a16="http://schemas.microsoft.com/office/drawing/2014/main" id="{3A26CC8A-C337-4148-B5C7-460616D0BD48}"/>
              </a:ext>
            </a:extLst>
          </p:cNvPr>
          <p:cNvSpPr txBox="1">
            <a:spLocks/>
          </p:cNvSpPr>
          <p:nvPr/>
        </p:nvSpPr>
        <p:spPr>
          <a:xfrm>
            <a:off x="997528" y="4066360"/>
            <a:ext cx="8528857" cy="2791640"/>
          </a:xfrm>
          <a:prstGeom prst="rect">
            <a:avLst/>
          </a:prstGeom>
        </p:spPr>
        <p:txBody>
          <a:bodyPr>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a:r>
              <a:rPr lang="en-CA" b="1" i="1" cap="none" dirty="0"/>
              <a:t>An Educational Slide Set </a:t>
            </a:r>
          </a:p>
          <a:p>
            <a:pPr algn="l"/>
            <a:r>
              <a:rPr lang="en-CA" sz="1800" cap="none" dirty="0"/>
              <a:t>American Society of Hematology 2020 Guidelines for Sickle Cell Disease </a:t>
            </a:r>
          </a:p>
          <a:p>
            <a:pPr algn="l"/>
            <a:endParaRPr lang="en-US" sz="1800" b="1" cap="none" dirty="0"/>
          </a:p>
          <a:p>
            <a:pPr algn="l">
              <a:spcBef>
                <a:spcPts val="0"/>
              </a:spcBef>
            </a:pPr>
            <a:r>
              <a:rPr lang="en-US" sz="1600" b="1" cap="none" dirty="0"/>
              <a:t>Slide set authors: 	</a:t>
            </a:r>
          </a:p>
          <a:p>
            <a:pPr algn="l">
              <a:spcBef>
                <a:spcPts val="0"/>
              </a:spcBef>
            </a:pPr>
            <a:r>
              <a:rPr lang="en-US" sz="1600" cap="none" dirty="0"/>
              <a:t>Ahmar U. Zaidi, MD, Children’s Hospital of Michigan and </a:t>
            </a:r>
            <a:br>
              <a:rPr lang="en-US" sz="1600" cap="none" dirty="0"/>
            </a:br>
            <a:r>
              <a:rPr lang="en-US" sz="1600" cap="none" dirty="0"/>
              <a:t>Stella T. Chou, Children’s Hospital of Philadelphia and University of Pennsylvania</a:t>
            </a:r>
          </a:p>
        </p:txBody>
      </p:sp>
    </p:spTree>
    <p:extLst>
      <p:ext uri="{BB962C8B-B14F-4D97-AF65-F5344CB8AC3E}">
        <p14:creationId xmlns:p14="http://schemas.microsoft.com/office/powerpoint/2010/main" val="229247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lIns="0" tIns="0"/>
          <a:lstStyle/>
          <a:p>
            <a:r>
              <a:rPr lang="en-US" b="1" dirty="0">
                <a:latin typeface="+mj-lt"/>
              </a:rPr>
              <a:t>case 1</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type="body" idx="1"/>
          </p:nvPr>
        </p:nvSpPr>
        <p:spPr>
          <a:xfrm>
            <a:off x="963084" y="5171283"/>
            <a:ext cx="10363200" cy="869300"/>
          </a:xfrm>
        </p:spPr>
        <p:txBody>
          <a:bodyPr lIns="0" tIns="0"/>
          <a:lstStyle/>
          <a:p>
            <a:r>
              <a:rPr lang="en-US" dirty="0"/>
              <a:t>Red Cell Antigen Profiling and Prophylactic Antigen Matching</a:t>
            </a:r>
          </a:p>
          <a:p>
            <a:endParaRPr lang="en-US" dirty="0"/>
          </a:p>
        </p:txBody>
      </p:sp>
    </p:spTree>
    <p:extLst>
      <p:ext uri="{BB962C8B-B14F-4D97-AF65-F5344CB8AC3E}">
        <p14:creationId xmlns:p14="http://schemas.microsoft.com/office/powerpoint/2010/main" val="254967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73AA-9A1E-D945-9A55-3F2EB525FEC3}"/>
              </a:ext>
            </a:extLst>
          </p:cNvPr>
          <p:cNvSpPr>
            <a:spLocks noGrp="1"/>
          </p:cNvSpPr>
          <p:nvPr>
            <p:ph type="title"/>
          </p:nvPr>
        </p:nvSpPr>
        <p:spPr/>
        <p:txBody>
          <a:bodyPr lIns="0" tIns="0"/>
          <a:lstStyle/>
          <a:p>
            <a:r>
              <a:rPr lang="en-US" dirty="0"/>
              <a:t>Case 1: Red cell antigen profiling</a:t>
            </a:r>
          </a:p>
        </p:txBody>
      </p:sp>
      <p:sp>
        <p:nvSpPr>
          <p:cNvPr id="3" name="Content Placeholder 2">
            <a:extLst>
              <a:ext uri="{FF2B5EF4-FFF2-40B4-BE49-F238E27FC236}">
                <a16:creationId xmlns:a16="http://schemas.microsoft.com/office/drawing/2014/main" id="{B14825E5-0DC4-9247-B627-E495817B8899}"/>
              </a:ext>
            </a:extLst>
          </p:cNvPr>
          <p:cNvSpPr>
            <a:spLocks noGrp="1"/>
          </p:cNvSpPr>
          <p:nvPr>
            <p:ph idx="1"/>
          </p:nvPr>
        </p:nvSpPr>
        <p:spPr/>
        <p:txBody>
          <a:bodyPr/>
          <a:lstStyle/>
          <a:p>
            <a:pPr marL="0" indent="0">
              <a:buNone/>
            </a:pPr>
            <a:r>
              <a:rPr lang="en-US" sz="2400" dirty="0"/>
              <a:t>A three year old male with HbSS, presents to your clinic for an annual visit. A recent transcranial doppler shows elevated velocities in the right middle cerebral artery. You recommend that he begin a chronic transfusion program. He has not been previously transfused and you note that he has not had a red cell antigen profile.</a:t>
            </a:r>
          </a:p>
        </p:txBody>
      </p:sp>
    </p:spTree>
    <p:extLst>
      <p:ext uri="{BB962C8B-B14F-4D97-AF65-F5344CB8AC3E}">
        <p14:creationId xmlns:p14="http://schemas.microsoft.com/office/powerpoint/2010/main" val="58112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7FBF4-7300-9040-92D4-8BB9DACFA11B}"/>
              </a:ext>
            </a:extLst>
          </p:cNvPr>
          <p:cNvSpPr>
            <a:spLocks noGrp="1"/>
          </p:cNvSpPr>
          <p:nvPr>
            <p:ph idx="1"/>
          </p:nvPr>
        </p:nvSpPr>
        <p:spPr/>
        <p:txBody>
          <a:bodyPr/>
          <a:lstStyle/>
          <a:p>
            <a:pPr marL="0" indent="0">
              <a:buNone/>
            </a:pPr>
            <a:r>
              <a:rPr lang="en-US" dirty="0"/>
              <a:t>What red blood cell antigen profiling should you obtain prior to transfusing the patient?</a:t>
            </a:r>
          </a:p>
          <a:p>
            <a:endParaRPr lang="en-US" dirty="0"/>
          </a:p>
          <a:p>
            <a:pPr marL="514350" indent="-514350">
              <a:buFont typeface="+mj-lt"/>
              <a:buAutoNum type="alphaLcPeriod"/>
            </a:pPr>
            <a:r>
              <a:rPr lang="en-US" dirty="0"/>
              <a:t>ABO, D only by serology</a:t>
            </a:r>
          </a:p>
          <a:p>
            <a:pPr marL="514350" indent="-514350">
              <a:buFont typeface="+mj-lt"/>
              <a:buAutoNum type="alphaLcPeriod"/>
            </a:pPr>
            <a:r>
              <a:rPr lang="en-US" dirty="0"/>
              <a:t>at least ABO, D, C/c, E/e, K, by serology</a:t>
            </a:r>
          </a:p>
          <a:p>
            <a:pPr marL="514350" indent="-514350">
              <a:buFont typeface="+mj-lt"/>
              <a:buAutoNum type="alphaLcPeriod"/>
            </a:pPr>
            <a:r>
              <a:rPr lang="en-US" dirty="0"/>
              <a:t>at least ABO, D, C/c, E/e, K, by genotyping</a:t>
            </a:r>
          </a:p>
          <a:p>
            <a:pPr marL="514350" indent="-514350">
              <a:buFont typeface="+mj-lt"/>
              <a:buAutoNum type="alphaLcPeriod"/>
            </a:pPr>
            <a:r>
              <a:rPr lang="en-US" dirty="0"/>
              <a:t>at least ABO, D, C/c, E/e, K, </a:t>
            </a:r>
            <a:r>
              <a:rPr lang="en-US" dirty="0" err="1"/>
              <a:t>Jk</a:t>
            </a:r>
            <a:r>
              <a:rPr lang="en-US" baseline="30000" dirty="0" err="1"/>
              <a:t>a</a:t>
            </a:r>
            <a:r>
              <a:rPr lang="en-US" dirty="0"/>
              <a:t>/</a:t>
            </a:r>
            <a:r>
              <a:rPr lang="en-US" dirty="0" err="1"/>
              <a:t>Jk</a:t>
            </a:r>
            <a:r>
              <a:rPr lang="en-US" baseline="30000" dirty="0" err="1"/>
              <a:t>b</a:t>
            </a:r>
            <a:r>
              <a:rPr lang="en-US" dirty="0"/>
              <a:t>, </a:t>
            </a:r>
            <a:r>
              <a:rPr lang="en-US" dirty="0" err="1"/>
              <a:t>Fy</a:t>
            </a:r>
            <a:r>
              <a:rPr lang="en-US" baseline="30000" dirty="0" err="1"/>
              <a:t>a</a:t>
            </a:r>
            <a:r>
              <a:rPr lang="en-US" dirty="0"/>
              <a:t>/</a:t>
            </a:r>
            <a:r>
              <a:rPr lang="en-US" dirty="0" err="1"/>
              <a:t>Fy</a:t>
            </a:r>
            <a:r>
              <a:rPr lang="en-US" baseline="30000" dirty="0" err="1"/>
              <a:t>b</a:t>
            </a:r>
            <a:r>
              <a:rPr lang="en-US" dirty="0"/>
              <a:t>, M/N, S/s by serology or genotyping</a:t>
            </a:r>
          </a:p>
          <a:p>
            <a:endParaRPr lang="en-US" dirty="0"/>
          </a:p>
          <a:p>
            <a:endParaRPr lang="en-US" dirty="0"/>
          </a:p>
          <a:p>
            <a:pPr lvl="1"/>
            <a:endParaRPr lang="en-US" dirty="0"/>
          </a:p>
        </p:txBody>
      </p:sp>
      <p:sp>
        <p:nvSpPr>
          <p:cNvPr id="4" name="Rectangle 3">
            <a:extLst>
              <a:ext uri="{FF2B5EF4-FFF2-40B4-BE49-F238E27FC236}">
                <a16:creationId xmlns:a16="http://schemas.microsoft.com/office/drawing/2014/main" id="{7DA5BC81-A4D2-B546-B950-702A84789538}"/>
              </a:ext>
            </a:extLst>
          </p:cNvPr>
          <p:cNvSpPr/>
          <p:nvPr/>
        </p:nvSpPr>
        <p:spPr>
          <a:xfrm>
            <a:off x="197638" y="4817835"/>
            <a:ext cx="10664325" cy="9592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4331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09D9-2689-B34E-A192-5A868C86A70A}"/>
              </a:ext>
            </a:extLst>
          </p:cNvPr>
          <p:cNvSpPr>
            <a:spLocks noGrp="1"/>
          </p:cNvSpPr>
          <p:nvPr>
            <p:ph type="title"/>
          </p:nvPr>
        </p:nvSpPr>
        <p:spPr/>
        <p:txBody>
          <a:bodyPr lIns="0" tIns="0"/>
          <a:lstStyle/>
          <a:p>
            <a:r>
              <a:rPr lang="en-US" dirty="0"/>
              <a:t>Recommendation</a:t>
            </a:r>
          </a:p>
        </p:txBody>
      </p:sp>
      <p:sp>
        <p:nvSpPr>
          <p:cNvPr id="3" name="Content Placeholder 2">
            <a:extLst>
              <a:ext uri="{FF2B5EF4-FFF2-40B4-BE49-F238E27FC236}">
                <a16:creationId xmlns:a16="http://schemas.microsoft.com/office/drawing/2014/main" id="{3FE7AF6F-A763-9F4D-AAB0-8CBACBAF2A64}"/>
              </a:ext>
            </a:extLst>
          </p:cNvPr>
          <p:cNvSpPr>
            <a:spLocks noGrp="1"/>
          </p:cNvSpPr>
          <p:nvPr>
            <p:ph idx="1"/>
          </p:nvPr>
        </p:nvSpPr>
        <p:spPr/>
        <p:txBody>
          <a:bodyPr/>
          <a:lstStyle/>
          <a:p>
            <a:pPr marL="0" indent="0">
              <a:buNone/>
            </a:pPr>
            <a:r>
              <a:rPr lang="en-US" dirty="0"/>
              <a:t>The panel suggests </a:t>
            </a:r>
            <a:r>
              <a:rPr lang="en-US" b="1" u="sng" dirty="0"/>
              <a:t>an extended red cell antigen profile by genotype or serology over only ABO/</a:t>
            </a:r>
            <a:r>
              <a:rPr lang="en-US" b="1" u="sng" dirty="0" err="1"/>
              <a:t>RhD</a:t>
            </a:r>
            <a:r>
              <a:rPr lang="en-US" b="1" u="sng" dirty="0"/>
              <a:t> typing for all patients with SCD (all genotypes) at the earliest opportunity (optimally prior to first transfusion) </a:t>
            </a:r>
            <a:r>
              <a:rPr lang="en-US" sz="2400" i="1" dirty="0"/>
              <a:t>(conditional recommendation, very low certainty in the evidence about effects)</a:t>
            </a:r>
          </a:p>
          <a:p>
            <a:r>
              <a:rPr lang="en-US" sz="2400" dirty="0"/>
              <a:t>An extended red cell antigen profile includes C/c, E/e, K, </a:t>
            </a:r>
            <a:r>
              <a:rPr lang="en-US" sz="2400" dirty="0" err="1"/>
              <a:t>Jk</a:t>
            </a:r>
            <a:r>
              <a:rPr lang="en-US" sz="2400" baseline="30000" dirty="0" err="1"/>
              <a:t>a</a:t>
            </a:r>
            <a:r>
              <a:rPr lang="en-US" sz="2400" dirty="0"/>
              <a:t>/</a:t>
            </a:r>
            <a:r>
              <a:rPr lang="en-US" sz="2400" dirty="0" err="1"/>
              <a:t>Jk</a:t>
            </a:r>
            <a:r>
              <a:rPr lang="en-US" sz="2400" baseline="30000" dirty="0" err="1"/>
              <a:t>b</a:t>
            </a:r>
            <a:r>
              <a:rPr lang="en-US" sz="2400" dirty="0"/>
              <a:t>, </a:t>
            </a:r>
            <a:r>
              <a:rPr lang="en-US" sz="2400" dirty="0" err="1"/>
              <a:t>Fy</a:t>
            </a:r>
            <a:r>
              <a:rPr lang="en-US" sz="2400" baseline="30000" dirty="0" err="1"/>
              <a:t>a</a:t>
            </a:r>
            <a:r>
              <a:rPr lang="en-US" sz="2400" dirty="0"/>
              <a:t>/</a:t>
            </a:r>
            <a:r>
              <a:rPr lang="en-US" sz="2400" dirty="0" err="1"/>
              <a:t>Fy</a:t>
            </a:r>
            <a:r>
              <a:rPr lang="en-US" sz="2400" baseline="30000" dirty="0" err="1"/>
              <a:t>b</a:t>
            </a:r>
            <a:r>
              <a:rPr lang="en-US" sz="2400" dirty="0"/>
              <a:t>, M/N, and S/s at a minimum </a:t>
            </a:r>
          </a:p>
          <a:p>
            <a:r>
              <a:rPr lang="en-US" sz="2400" dirty="0"/>
              <a:t>Red cell antigen profiles should be made available across hospital systems</a:t>
            </a:r>
          </a:p>
          <a:p>
            <a:r>
              <a:rPr lang="en-US" sz="2400" dirty="0"/>
              <a:t>A serologic phenotype may be inaccurate if transfused in the past 3 months</a:t>
            </a:r>
          </a:p>
          <a:p>
            <a:r>
              <a:rPr lang="en-US" sz="2400" dirty="0"/>
              <a:t>Genotyping is preferred for the additional antigen information and increased accuracy for, among other things, C antigen determination and </a:t>
            </a:r>
            <a:r>
              <a:rPr lang="en-US" sz="2400" dirty="0" err="1"/>
              <a:t>Fyb</a:t>
            </a:r>
            <a:r>
              <a:rPr lang="en-US" sz="2400" dirty="0"/>
              <a:t> antigen matching </a:t>
            </a:r>
          </a:p>
          <a:p>
            <a:endParaRPr lang="en-US" dirty="0"/>
          </a:p>
        </p:txBody>
      </p:sp>
    </p:spTree>
    <p:extLst>
      <p:ext uri="{BB962C8B-B14F-4D97-AF65-F5344CB8AC3E}">
        <p14:creationId xmlns:p14="http://schemas.microsoft.com/office/powerpoint/2010/main" val="1046773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627F6C-1DF7-034A-9E4C-B81A2581218D}"/>
              </a:ext>
            </a:extLst>
          </p:cNvPr>
          <p:cNvSpPr>
            <a:spLocks noGrp="1"/>
          </p:cNvSpPr>
          <p:nvPr>
            <p:ph type="title"/>
          </p:nvPr>
        </p:nvSpPr>
        <p:spPr/>
        <p:txBody>
          <a:bodyPr lIns="0" tIns="0"/>
          <a:lstStyle/>
          <a:p>
            <a:r>
              <a:rPr lang="en-US" dirty="0"/>
              <a:t>Rationale</a:t>
            </a:r>
          </a:p>
        </p:txBody>
      </p:sp>
      <p:sp>
        <p:nvSpPr>
          <p:cNvPr id="3" name="Content Placeholder 2">
            <a:extLst>
              <a:ext uri="{FF2B5EF4-FFF2-40B4-BE49-F238E27FC236}">
                <a16:creationId xmlns:a16="http://schemas.microsoft.com/office/drawing/2014/main" id="{D67B1D49-E3F2-EF41-BA85-D49048C8E524}"/>
              </a:ext>
            </a:extLst>
          </p:cNvPr>
          <p:cNvSpPr>
            <a:spLocks noGrp="1"/>
          </p:cNvSpPr>
          <p:nvPr>
            <p:ph idx="1"/>
          </p:nvPr>
        </p:nvSpPr>
        <p:spPr/>
        <p:txBody>
          <a:bodyPr/>
          <a:lstStyle/>
          <a:p>
            <a:pPr marL="0" indent="0">
              <a:buNone/>
            </a:pPr>
            <a:r>
              <a:rPr lang="en-US" dirty="0"/>
              <a:t>The extended red cell antigen profile</a:t>
            </a:r>
          </a:p>
          <a:p>
            <a:r>
              <a:rPr lang="en-US" dirty="0"/>
              <a:t>Needs to be performed only once</a:t>
            </a:r>
          </a:p>
          <a:p>
            <a:r>
              <a:rPr lang="en-US" dirty="0"/>
              <a:t>Reduces alloimmunization when used to antigen match patients with blood donors</a:t>
            </a:r>
          </a:p>
          <a:p>
            <a:r>
              <a:rPr lang="en-US" dirty="0"/>
              <a:t>Expedites antibody identification and aids donor unit selection when a patient requiring transfusion presents with a positive antibody screen</a:t>
            </a:r>
          </a:p>
          <a:p>
            <a:endParaRPr lang="en-US" dirty="0"/>
          </a:p>
          <a:p>
            <a:endParaRPr lang="en-US" dirty="0"/>
          </a:p>
        </p:txBody>
      </p:sp>
    </p:spTree>
    <p:extLst>
      <p:ext uri="{BB962C8B-B14F-4D97-AF65-F5344CB8AC3E}">
        <p14:creationId xmlns:p14="http://schemas.microsoft.com/office/powerpoint/2010/main" val="439857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C5828-1881-9D40-A64C-CB8B8372B8FA}"/>
              </a:ext>
            </a:extLst>
          </p:cNvPr>
          <p:cNvSpPr>
            <a:spLocks noGrp="1"/>
          </p:cNvSpPr>
          <p:nvPr>
            <p:ph type="title"/>
          </p:nvPr>
        </p:nvSpPr>
        <p:spPr/>
        <p:txBody>
          <a:bodyPr lIns="0" tIns="0"/>
          <a:lstStyle/>
          <a:p>
            <a:r>
              <a:rPr lang="en-US" dirty="0"/>
              <a:t>Case 1 continued: Prophylactic red cell matching for transfusion</a:t>
            </a:r>
          </a:p>
        </p:txBody>
      </p:sp>
      <p:sp>
        <p:nvSpPr>
          <p:cNvPr id="3" name="Content Placeholder 2">
            <a:extLst>
              <a:ext uri="{FF2B5EF4-FFF2-40B4-BE49-F238E27FC236}">
                <a16:creationId xmlns:a16="http://schemas.microsoft.com/office/drawing/2014/main" id="{5F6BAC65-CDD5-754E-9D09-916F5BBA7492}"/>
              </a:ext>
            </a:extLst>
          </p:cNvPr>
          <p:cNvSpPr>
            <a:spLocks noGrp="1"/>
          </p:cNvSpPr>
          <p:nvPr>
            <p:ph idx="1"/>
          </p:nvPr>
        </p:nvSpPr>
        <p:spPr>
          <a:xfrm>
            <a:off x="569001" y="2176384"/>
            <a:ext cx="5524500" cy="3954624"/>
          </a:xfrm>
        </p:spPr>
        <p:txBody>
          <a:bodyPr/>
          <a:lstStyle/>
          <a:p>
            <a:pPr marL="0" indent="0">
              <a:buNone/>
            </a:pPr>
            <a:r>
              <a:rPr lang="en-US" dirty="0"/>
              <a:t>You have obtained an extended red blood cell antigen profile by genotyping prior to this child’s first transfusion. He is scheduled for transfusion tomorrow. When ordering his blood, the blood bank would like to know which red cell antigens to match?</a:t>
            </a:r>
          </a:p>
        </p:txBody>
      </p:sp>
      <p:graphicFrame>
        <p:nvGraphicFramePr>
          <p:cNvPr id="6" name="Table 5">
            <a:extLst>
              <a:ext uri="{FF2B5EF4-FFF2-40B4-BE49-F238E27FC236}">
                <a16:creationId xmlns:a16="http://schemas.microsoft.com/office/drawing/2014/main" id="{F618397E-137E-DB45-9FE8-056ECD708B85}"/>
              </a:ext>
            </a:extLst>
          </p:cNvPr>
          <p:cNvGraphicFramePr>
            <a:graphicFrameLocks noGrp="1"/>
          </p:cNvGraphicFramePr>
          <p:nvPr>
            <p:extLst>
              <p:ext uri="{D42A27DB-BD31-4B8C-83A1-F6EECF244321}">
                <p14:modId xmlns:p14="http://schemas.microsoft.com/office/powerpoint/2010/main" val="4239832062"/>
              </p:ext>
            </p:extLst>
          </p:nvPr>
        </p:nvGraphicFramePr>
        <p:xfrm>
          <a:off x="6981276" y="2258803"/>
          <a:ext cx="3768812" cy="3200400"/>
        </p:xfrm>
        <a:graphic>
          <a:graphicData uri="http://schemas.openxmlformats.org/drawingml/2006/table">
            <a:tbl>
              <a:tblPr firstRow="1" bandRow="1">
                <a:tableStyleId>{8A107856-5554-42FB-B03E-39F5DBC370BA}</a:tableStyleId>
              </a:tblPr>
              <a:tblGrid>
                <a:gridCol w="976185">
                  <a:extLst>
                    <a:ext uri="{9D8B030D-6E8A-4147-A177-3AD203B41FA5}">
                      <a16:colId xmlns:a16="http://schemas.microsoft.com/office/drawing/2014/main" val="3554345898"/>
                    </a:ext>
                  </a:extLst>
                </a:gridCol>
                <a:gridCol w="877330">
                  <a:extLst>
                    <a:ext uri="{9D8B030D-6E8A-4147-A177-3AD203B41FA5}">
                      <a16:colId xmlns:a16="http://schemas.microsoft.com/office/drawing/2014/main" val="1665135472"/>
                    </a:ext>
                  </a:extLst>
                </a:gridCol>
                <a:gridCol w="1013254">
                  <a:extLst>
                    <a:ext uri="{9D8B030D-6E8A-4147-A177-3AD203B41FA5}">
                      <a16:colId xmlns:a16="http://schemas.microsoft.com/office/drawing/2014/main" val="1653262722"/>
                    </a:ext>
                  </a:extLst>
                </a:gridCol>
                <a:gridCol w="902043">
                  <a:extLst>
                    <a:ext uri="{9D8B030D-6E8A-4147-A177-3AD203B41FA5}">
                      <a16:colId xmlns:a16="http://schemas.microsoft.com/office/drawing/2014/main" val="862805951"/>
                    </a:ext>
                  </a:extLst>
                </a:gridCol>
              </a:tblGrid>
              <a:tr h="442655">
                <a:tc>
                  <a:txBody>
                    <a:bodyPr/>
                    <a:lstStyle/>
                    <a:p>
                      <a:pPr algn="ctr"/>
                      <a:r>
                        <a:rPr lang="en-US" sz="2400" b="1" dirty="0">
                          <a:solidFill>
                            <a:schemeClr val="bg1">
                              <a:lumMod val="50000"/>
                            </a:schemeClr>
                          </a:solidFill>
                        </a:rPr>
                        <a:t>C</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1" dirty="0" err="1">
                          <a:solidFill>
                            <a:schemeClr val="bg1">
                              <a:lumMod val="50000"/>
                            </a:schemeClr>
                          </a:solidFill>
                        </a:rPr>
                        <a:t>Fy</a:t>
                      </a:r>
                      <a:r>
                        <a:rPr lang="en-US" sz="2400" b="1" baseline="30000" dirty="0" err="1">
                          <a:solidFill>
                            <a:schemeClr val="bg1">
                              <a:lumMod val="50000"/>
                            </a:schemeClr>
                          </a:solidFill>
                        </a:rPr>
                        <a:t>a</a:t>
                      </a:r>
                      <a:endParaRPr lang="en-US" sz="2400" b="1" baseline="30000" dirty="0">
                        <a:solidFill>
                          <a:schemeClr val="bg1">
                            <a:lumMod val="50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46204231"/>
                  </a:ext>
                </a:extLst>
              </a:tr>
              <a:tr h="442655">
                <a:tc>
                  <a:txBody>
                    <a:bodyPr/>
                    <a:lstStyle/>
                    <a:p>
                      <a:pPr algn="ctr"/>
                      <a:r>
                        <a:rPr lang="en-US" sz="2400" b="1" dirty="0">
                          <a:solidFill>
                            <a:schemeClr val="bg1">
                              <a:lumMod val="50000"/>
                            </a:schemeClr>
                          </a:solidFill>
                        </a:rPr>
                        <a:t>c</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1" dirty="0" err="1">
                          <a:solidFill>
                            <a:schemeClr val="bg1">
                              <a:lumMod val="50000"/>
                            </a:schemeClr>
                          </a:solidFill>
                        </a:rPr>
                        <a:t>Fy</a:t>
                      </a:r>
                      <a:r>
                        <a:rPr lang="en-US" sz="2400" b="1" baseline="30000" dirty="0" err="1">
                          <a:solidFill>
                            <a:schemeClr val="bg1">
                              <a:lumMod val="50000"/>
                            </a:schemeClr>
                          </a:solidFill>
                        </a:rPr>
                        <a:t>b</a:t>
                      </a:r>
                      <a:endParaRPr lang="en-US" sz="2400" b="1" baseline="30000" dirty="0">
                        <a:solidFill>
                          <a:schemeClr val="bg1">
                            <a:lumMod val="50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 *</a:t>
                      </a: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4493961"/>
                  </a:ext>
                </a:extLst>
              </a:tr>
              <a:tr h="442655">
                <a:tc>
                  <a:txBody>
                    <a:bodyPr/>
                    <a:lstStyle/>
                    <a:p>
                      <a:pPr algn="ctr"/>
                      <a:r>
                        <a:rPr lang="en-US" sz="2400" b="1" dirty="0">
                          <a:solidFill>
                            <a:schemeClr val="bg1">
                              <a:lumMod val="50000"/>
                            </a:schemeClr>
                          </a:solidFill>
                        </a:rPr>
                        <a:t>E</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1" dirty="0">
                          <a:solidFill>
                            <a:schemeClr val="bg1">
                              <a:lumMod val="50000"/>
                            </a:schemeClr>
                          </a:solidFill>
                        </a:rPr>
                        <a:t>M</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267215033"/>
                  </a:ext>
                </a:extLst>
              </a:tr>
              <a:tr h="442655">
                <a:tc>
                  <a:txBody>
                    <a:bodyPr/>
                    <a:lstStyle/>
                    <a:p>
                      <a:pPr algn="ctr"/>
                      <a:r>
                        <a:rPr lang="en-US" sz="2400" b="1" dirty="0">
                          <a:solidFill>
                            <a:schemeClr val="bg1">
                              <a:lumMod val="50000"/>
                            </a:schemeClr>
                          </a:solidFill>
                        </a:rPr>
                        <a:t>e</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1" dirty="0">
                          <a:solidFill>
                            <a:schemeClr val="bg1">
                              <a:lumMod val="50000"/>
                            </a:schemeClr>
                          </a:solidFill>
                        </a:rPr>
                        <a:t>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65429625"/>
                  </a:ext>
                </a:extLst>
              </a:tr>
              <a:tr h="442655">
                <a:tc>
                  <a:txBody>
                    <a:bodyPr/>
                    <a:lstStyle/>
                    <a:p>
                      <a:pPr algn="ctr"/>
                      <a:r>
                        <a:rPr lang="en-US" sz="2400" b="1" dirty="0">
                          <a:solidFill>
                            <a:schemeClr val="bg1">
                              <a:lumMod val="50000"/>
                            </a:schemeClr>
                          </a:solidFill>
                        </a:rPr>
                        <a:t>K</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1" dirty="0">
                          <a:solidFill>
                            <a:schemeClr val="bg1">
                              <a:lumMod val="50000"/>
                            </a:schemeClr>
                          </a:solidFill>
                        </a:rPr>
                        <a:t>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55006642"/>
                  </a:ext>
                </a:extLst>
              </a:tr>
              <a:tr h="442655">
                <a:tc>
                  <a:txBody>
                    <a:bodyPr/>
                    <a:lstStyle/>
                    <a:p>
                      <a:pPr algn="ctr"/>
                      <a:r>
                        <a:rPr lang="en-US" sz="2400" b="1" dirty="0" err="1">
                          <a:solidFill>
                            <a:schemeClr val="bg1">
                              <a:lumMod val="50000"/>
                            </a:schemeClr>
                          </a:solidFill>
                        </a:rPr>
                        <a:t>Jk</a:t>
                      </a:r>
                      <a:r>
                        <a:rPr lang="en-US" sz="2400" b="1" baseline="30000" dirty="0" err="1">
                          <a:solidFill>
                            <a:schemeClr val="bg1">
                              <a:lumMod val="50000"/>
                            </a:schemeClr>
                          </a:solidFill>
                        </a:rPr>
                        <a:t>a</a:t>
                      </a:r>
                      <a:endParaRPr lang="en-US" sz="2400" b="1" baseline="30000" dirty="0">
                        <a:solidFill>
                          <a:schemeClr val="bg1">
                            <a:lumMod val="50000"/>
                          </a:schemeClr>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1" dirty="0">
                          <a:solidFill>
                            <a:schemeClr val="bg1">
                              <a:lumMod val="50000"/>
                            </a:schemeClr>
                          </a:solidFill>
                        </a:rPr>
                        <a:t>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9992160"/>
                  </a:ext>
                </a:extLst>
              </a:tr>
              <a:tr h="442655">
                <a:tc>
                  <a:txBody>
                    <a:bodyPr/>
                    <a:lstStyle/>
                    <a:p>
                      <a:pPr algn="ctr"/>
                      <a:r>
                        <a:rPr lang="en-US" sz="2400" b="1" dirty="0" err="1">
                          <a:solidFill>
                            <a:schemeClr val="bg1">
                              <a:lumMod val="50000"/>
                            </a:schemeClr>
                          </a:solidFill>
                        </a:rPr>
                        <a:t>Jk</a:t>
                      </a:r>
                      <a:r>
                        <a:rPr lang="en-US" sz="2400" b="1" baseline="30000" dirty="0" err="1">
                          <a:solidFill>
                            <a:schemeClr val="bg1">
                              <a:lumMod val="50000"/>
                            </a:schemeClr>
                          </a:solidFill>
                        </a:rPr>
                        <a:t>b</a:t>
                      </a:r>
                      <a:endParaRPr lang="en-US" sz="2400" b="1" baseline="30000" dirty="0">
                        <a:solidFill>
                          <a:schemeClr val="bg1">
                            <a:lumMod val="50000"/>
                          </a:schemeClr>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tc>
                  <a:txBody>
                    <a:bodyPr/>
                    <a:lstStyle/>
                    <a:p>
                      <a:pPr algn="ctr"/>
                      <a:r>
                        <a:rPr lang="en-US" sz="2400" b="0" dirty="0">
                          <a:solidFill>
                            <a:schemeClr val="bg1">
                              <a:lumMod val="50000"/>
                            </a:schemeClr>
                          </a:solidFill>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tc>
                  <a:txBody>
                    <a:bodyPr/>
                    <a:lstStyle/>
                    <a:p>
                      <a:pPr algn="ctr"/>
                      <a:endParaRPr lang="en-US" sz="2400" b="1" dirty="0">
                        <a:solidFill>
                          <a:schemeClr val="bg1">
                            <a:lumMod val="50000"/>
                          </a:schemeClr>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tc>
                  <a:txBody>
                    <a:bodyPr/>
                    <a:lstStyle/>
                    <a:p>
                      <a:pPr algn="ctr"/>
                      <a:endParaRPr lang="en-US" sz="2400" b="1" dirty="0">
                        <a:solidFill>
                          <a:schemeClr val="bg1">
                            <a:lumMod val="50000"/>
                          </a:schemeClr>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45180757"/>
                  </a:ext>
                </a:extLst>
              </a:tr>
            </a:tbl>
          </a:graphicData>
        </a:graphic>
      </p:graphicFrame>
      <p:sp>
        <p:nvSpPr>
          <p:cNvPr id="7" name="TextBox 6">
            <a:extLst>
              <a:ext uri="{FF2B5EF4-FFF2-40B4-BE49-F238E27FC236}">
                <a16:creationId xmlns:a16="http://schemas.microsoft.com/office/drawing/2014/main" id="{A0018B97-27D1-BA4C-8944-FFA12A5DF3D7}"/>
              </a:ext>
            </a:extLst>
          </p:cNvPr>
          <p:cNvSpPr txBox="1"/>
          <p:nvPr/>
        </p:nvSpPr>
        <p:spPr>
          <a:xfrm>
            <a:off x="419100" y="6192413"/>
            <a:ext cx="11121735" cy="338554"/>
          </a:xfrm>
          <a:prstGeom prst="rect">
            <a:avLst/>
          </a:prstGeom>
          <a:noFill/>
        </p:spPr>
        <p:txBody>
          <a:bodyPr wrap="square" rtlCol="0">
            <a:spAutoFit/>
          </a:bodyPr>
          <a:lstStyle/>
          <a:p>
            <a:r>
              <a:rPr lang="en-US" sz="1600" dirty="0">
                <a:solidFill>
                  <a:schemeClr val="bg1">
                    <a:lumMod val="50000"/>
                  </a:schemeClr>
                </a:solidFill>
              </a:rPr>
              <a:t>* has the GATA mutation which results in loss of </a:t>
            </a:r>
            <a:r>
              <a:rPr lang="en-US" sz="1600" dirty="0" err="1">
                <a:solidFill>
                  <a:schemeClr val="bg1">
                    <a:lumMod val="50000"/>
                  </a:schemeClr>
                </a:solidFill>
              </a:rPr>
              <a:t>Fy</a:t>
            </a:r>
            <a:r>
              <a:rPr lang="en-US" sz="1600" baseline="30000" dirty="0" err="1">
                <a:solidFill>
                  <a:schemeClr val="bg1">
                    <a:lumMod val="50000"/>
                  </a:schemeClr>
                </a:solidFill>
              </a:rPr>
              <a:t>b</a:t>
            </a:r>
            <a:r>
              <a:rPr lang="en-US" sz="1600" dirty="0">
                <a:solidFill>
                  <a:schemeClr val="bg1">
                    <a:lumMod val="50000"/>
                  </a:schemeClr>
                </a:solidFill>
              </a:rPr>
              <a:t> expression on red cells only, so patient is not at risk for anti- </a:t>
            </a:r>
            <a:r>
              <a:rPr lang="en-US" sz="1600" dirty="0" err="1">
                <a:solidFill>
                  <a:schemeClr val="bg1">
                    <a:lumMod val="50000"/>
                  </a:schemeClr>
                </a:solidFill>
              </a:rPr>
              <a:t>Fy</a:t>
            </a:r>
            <a:r>
              <a:rPr lang="en-US" sz="1600" baseline="30000" dirty="0" err="1">
                <a:solidFill>
                  <a:schemeClr val="bg1">
                    <a:lumMod val="50000"/>
                  </a:schemeClr>
                </a:solidFill>
              </a:rPr>
              <a:t>b</a:t>
            </a:r>
            <a:endParaRPr lang="en-US" sz="1600" dirty="0">
              <a:solidFill>
                <a:schemeClr val="bg1">
                  <a:lumMod val="50000"/>
                </a:schemeClr>
              </a:solidFill>
            </a:endParaRPr>
          </a:p>
        </p:txBody>
      </p:sp>
    </p:spTree>
    <p:extLst>
      <p:ext uri="{BB962C8B-B14F-4D97-AF65-F5344CB8AC3E}">
        <p14:creationId xmlns:p14="http://schemas.microsoft.com/office/powerpoint/2010/main" val="308483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CB34BB-DCDB-3347-9BB7-72767328DD2B}"/>
              </a:ext>
            </a:extLst>
          </p:cNvPr>
          <p:cNvSpPr>
            <a:spLocks noGrp="1"/>
          </p:cNvSpPr>
          <p:nvPr>
            <p:ph idx="1"/>
          </p:nvPr>
        </p:nvSpPr>
        <p:spPr>
          <a:xfrm>
            <a:off x="419100" y="1704109"/>
            <a:ext cx="10972800" cy="4283609"/>
          </a:xfrm>
        </p:spPr>
        <p:txBody>
          <a:bodyPr/>
          <a:lstStyle/>
          <a:p>
            <a:pPr marL="0" indent="0">
              <a:buNone/>
            </a:pPr>
            <a:r>
              <a:rPr lang="en-US" dirty="0"/>
              <a:t>Which antigens should this patient be matched* for (choose all that apply)?</a:t>
            </a:r>
          </a:p>
          <a:p>
            <a:pPr marL="514350" indent="-514350">
              <a:buFont typeface="+mj-lt"/>
              <a:buAutoNum type="alphaLcPeriod"/>
            </a:pPr>
            <a:r>
              <a:rPr lang="en-US" dirty="0"/>
              <a:t>ABO, </a:t>
            </a:r>
            <a:r>
              <a:rPr lang="en-US" dirty="0" err="1"/>
              <a:t>RhD</a:t>
            </a:r>
            <a:endParaRPr lang="en-US" dirty="0"/>
          </a:p>
          <a:p>
            <a:pPr marL="514350" indent="-514350">
              <a:buFont typeface="+mj-lt"/>
              <a:buAutoNum type="alphaLcPeriod"/>
            </a:pPr>
            <a:r>
              <a:rPr lang="en-US" dirty="0"/>
              <a:t>ABO, </a:t>
            </a:r>
            <a:r>
              <a:rPr lang="en-US" dirty="0" err="1"/>
              <a:t>RhD</a:t>
            </a:r>
            <a:r>
              <a:rPr lang="en-US" dirty="0"/>
              <a:t>, Rh (C, E or C/c, E/e)</a:t>
            </a:r>
          </a:p>
          <a:p>
            <a:pPr marL="514350" indent="-514350">
              <a:buFont typeface="+mj-lt"/>
              <a:buAutoNum type="alphaLcPeriod"/>
            </a:pPr>
            <a:r>
              <a:rPr lang="en-US" dirty="0"/>
              <a:t>ABO, </a:t>
            </a:r>
            <a:r>
              <a:rPr lang="en-US" dirty="0" err="1"/>
              <a:t>RhD</a:t>
            </a:r>
            <a:r>
              <a:rPr lang="en-US" dirty="0"/>
              <a:t>, Rh (C, E or C/c, E/e), K</a:t>
            </a:r>
          </a:p>
          <a:p>
            <a:pPr marL="514350" indent="-514350">
              <a:buFont typeface="+mj-lt"/>
              <a:buAutoNum type="alphaLcPeriod"/>
            </a:pPr>
            <a:r>
              <a:rPr lang="en-US" dirty="0"/>
              <a:t>ABO, </a:t>
            </a:r>
            <a:r>
              <a:rPr lang="en-US" dirty="0" err="1"/>
              <a:t>RhD</a:t>
            </a:r>
            <a:r>
              <a:rPr lang="en-US" dirty="0"/>
              <a:t>, Rh (C, E or C/c, E/e), K, </a:t>
            </a:r>
            <a:r>
              <a:rPr lang="en-US" dirty="0" err="1"/>
              <a:t>Jk</a:t>
            </a:r>
            <a:r>
              <a:rPr lang="en-US" baseline="30000" dirty="0" err="1"/>
              <a:t>a</a:t>
            </a:r>
            <a:r>
              <a:rPr lang="en-US" dirty="0"/>
              <a:t>, </a:t>
            </a:r>
            <a:r>
              <a:rPr lang="en-US" dirty="0" err="1"/>
              <a:t>Jk</a:t>
            </a:r>
            <a:r>
              <a:rPr lang="en-US" baseline="30000" dirty="0" err="1"/>
              <a:t>b</a:t>
            </a:r>
            <a:r>
              <a:rPr lang="en-US" dirty="0"/>
              <a:t>, </a:t>
            </a:r>
            <a:r>
              <a:rPr lang="en-US" dirty="0" err="1"/>
              <a:t>Fy</a:t>
            </a:r>
            <a:r>
              <a:rPr lang="en-US" baseline="30000" dirty="0" err="1"/>
              <a:t>a</a:t>
            </a:r>
            <a:r>
              <a:rPr lang="en-US" dirty="0"/>
              <a:t>, </a:t>
            </a:r>
            <a:r>
              <a:rPr lang="en-US" dirty="0" err="1"/>
              <a:t>Fy</a:t>
            </a:r>
            <a:r>
              <a:rPr lang="en-US" baseline="30000" dirty="0" err="1"/>
              <a:t>b</a:t>
            </a:r>
            <a:r>
              <a:rPr lang="en-US" dirty="0"/>
              <a:t>, S, s</a:t>
            </a:r>
          </a:p>
        </p:txBody>
      </p:sp>
      <p:sp>
        <p:nvSpPr>
          <p:cNvPr id="4" name="Rectangle 3">
            <a:extLst>
              <a:ext uri="{FF2B5EF4-FFF2-40B4-BE49-F238E27FC236}">
                <a16:creationId xmlns:a16="http://schemas.microsoft.com/office/drawing/2014/main" id="{E363ACD1-AEFF-F34F-B9C9-EF92E62DF42D}"/>
              </a:ext>
            </a:extLst>
          </p:cNvPr>
          <p:cNvSpPr/>
          <p:nvPr/>
        </p:nvSpPr>
        <p:spPr>
          <a:xfrm>
            <a:off x="272539" y="3171132"/>
            <a:ext cx="9584793" cy="9290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1EEA8C8B-2945-814A-813B-AC1752AB898C}"/>
              </a:ext>
            </a:extLst>
          </p:cNvPr>
          <p:cNvSpPr txBox="1"/>
          <p:nvPr/>
        </p:nvSpPr>
        <p:spPr>
          <a:xfrm>
            <a:off x="480081" y="5841556"/>
            <a:ext cx="11292819" cy="646331"/>
          </a:xfrm>
          <a:prstGeom prst="rect">
            <a:avLst/>
          </a:prstGeom>
          <a:noFill/>
        </p:spPr>
        <p:txBody>
          <a:bodyPr wrap="square" rtlCol="0">
            <a:spAutoFit/>
          </a:bodyPr>
          <a:lstStyle/>
          <a:p>
            <a:r>
              <a:rPr lang="en-US" dirty="0">
                <a:solidFill>
                  <a:schemeClr val="bg1">
                    <a:lumMod val="50000"/>
                  </a:schemeClr>
                </a:solidFill>
              </a:rPr>
              <a:t>*provide antigen negative units if antigen negative, but may provide antigen negative or positive units if antigen positive</a:t>
            </a:r>
          </a:p>
        </p:txBody>
      </p:sp>
    </p:spTree>
    <p:extLst>
      <p:ext uri="{BB962C8B-B14F-4D97-AF65-F5344CB8AC3E}">
        <p14:creationId xmlns:p14="http://schemas.microsoft.com/office/powerpoint/2010/main" val="389463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EC911-452D-9749-9B84-5D5C8B9E3593}"/>
              </a:ext>
            </a:extLst>
          </p:cNvPr>
          <p:cNvSpPr>
            <a:spLocks noGrp="1"/>
          </p:cNvSpPr>
          <p:nvPr>
            <p:ph type="title"/>
          </p:nvPr>
        </p:nvSpPr>
        <p:spPr>
          <a:xfrm>
            <a:off x="419099" y="1445501"/>
            <a:ext cx="10972800" cy="713539"/>
          </a:xfrm>
        </p:spPr>
        <p:txBody>
          <a:bodyPr lIns="0" tIns="0"/>
          <a:lstStyle/>
          <a:p>
            <a:r>
              <a:rPr lang="en-US" dirty="0"/>
              <a:t>Recommendation</a:t>
            </a:r>
          </a:p>
        </p:txBody>
      </p:sp>
      <p:sp>
        <p:nvSpPr>
          <p:cNvPr id="3" name="Content Placeholder 2">
            <a:extLst>
              <a:ext uri="{FF2B5EF4-FFF2-40B4-BE49-F238E27FC236}">
                <a16:creationId xmlns:a16="http://schemas.microsoft.com/office/drawing/2014/main" id="{9E349276-D19D-454F-ADC2-DE67D7C983D6}"/>
              </a:ext>
            </a:extLst>
          </p:cNvPr>
          <p:cNvSpPr>
            <a:spLocks noGrp="1"/>
          </p:cNvSpPr>
          <p:nvPr>
            <p:ph idx="1"/>
          </p:nvPr>
        </p:nvSpPr>
        <p:spPr>
          <a:xfrm>
            <a:off x="419099" y="2159040"/>
            <a:ext cx="11177155" cy="3954624"/>
          </a:xfrm>
        </p:spPr>
        <p:txBody>
          <a:bodyPr/>
          <a:lstStyle/>
          <a:p>
            <a:pPr marL="0" indent="0">
              <a:buNone/>
            </a:pPr>
            <a:r>
              <a:rPr lang="en-US" sz="2400" dirty="0"/>
              <a:t>The panel recommends </a:t>
            </a:r>
            <a:r>
              <a:rPr lang="en-US" sz="2400" b="1" u="sng" dirty="0"/>
              <a:t>prophylactic red cell antigen matching for Rh (C, E or C/c, E/e) and K antigens over only ABO/</a:t>
            </a:r>
            <a:r>
              <a:rPr lang="en-US" sz="2400" b="1" u="sng" dirty="0" err="1"/>
              <a:t>RhD</a:t>
            </a:r>
            <a:r>
              <a:rPr lang="en-US" sz="2400" b="1" u="sng" dirty="0"/>
              <a:t> matching for patients with SCD (all genotypes) receiving transfusions </a:t>
            </a:r>
            <a:r>
              <a:rPr lang="en-US" sz="2000" i="1" dirty="0"/>
              <a:t>(strong recommendation, moderate certainty in the evidence about effects)</a:t>
            </a:r>
          </a:p>
          <a:p>
            <a:r>
              <a:rPr lang="en-US" sz="2000" dirty="0"/>
              <a:t>The extended red cell antigen profile may be determined by genotype or serology</a:t>
            </a:r>
          </a:p>
          <a:p>
            <a:r>
              <a:rPr lang="en-US" sz="2000" dirty="0"/>
              <a:t>Extended red cell antigen matching (</a:t>
            </a:r>
            <a:r>
              <a:rPr lang="en-US" sz="2000" dirty="0" err="1"/>
              <a:t>Jk</a:t>
            </a:r>
            <a:r>
              <a:rPr lang="en-US" sz="2000" baseline="30000" dirty="0" err="1"/>
              <a:t>a</a:t>
            </a:r>
            <a:r>
              <a:rPr lang="en-US" sz="2000" dirty="0"/>
              <a:t>/</a:t>
            </a:r>
            <a:r>
              <a:rPr lang="en-US" sz="2000" dirty="0" err="1"/>
              <a:t>Jk</a:t>
            </a:r>
            <a:r>
              <a:rPr lang="en-US" sz="2000" baseline="30000" dirty="0" err="1"/>
              <a:t>b</a:t>
            </a:r>
            <a:r>
              <a:rPr lang="en-US" sz="2000" dirty="0"/>
              <a:t>, </a:t>
            </a:r>
            <a:r>
              <a:rPr lang="en-US" sz="2000" dirty="0" err="1"/>
              <a:t>Fy</a:t>
            </a:r>
            <a:r>
              <a:rPr lang="en-US" sz="2000" baseline="30000" dirty="0" err="1"/>
              <a:t>a</a:t>
            </a:r>
            <a:r>
              <a:rPr lang="en-US" sz="2000" dirty="0"/>
              <a:t>/</a:t>
            </a:r>
            <a:r>
              <a:rPr lang="en-US" sz="2000" dirty="0" err="1"/>
              <a:t>Fy</a:t>
            </a:r>
            <a:r>
              <a:rPr lang="en-US" sz="2000" baseline="30000" dirty="0" err="1"/>
              <a:t>b</a:t>
            </a:r>
            <a:r>
              <a:rPr lang="en-US" sz="2000" dirty="0"/>
              <a:t>, S/s) may provide further protection from alloimmunization, but finding compatible units can be challenging </a:t>
            </a:r>
          </a:p>
          <a:p>
            <a:r>
              <a:rPr lang="en-CA" sz="2000" dirty="0"/>
              <a:t>Patients that have a GATA mutation in the ACKR1 gene, which encodes </a:t>
            </a:r>
            <a:r>
              <a:rPr lang="en-CA" sz="2000" dirty="0" err="1"/>
              <a:t>Fy</a:t>
            </a:r>
            <a:r>
              <a:rPr lang="en-CA" sz="2000" dirty="0"/>
              <a:t> antigens, are not at risk of anti-</a:t>
            </a:r>
            <a:r>
              <a:rPr lang="en-CA" sz="2000" dirty="0" err="1"/>
              <a:t>Fy</a:t>
            </a:r>
            <a:r>
              <a:rPr lang="en-CA" sz="2000" baseline="30000" dirty="0" err="1"/>
              <a:t>b</a:t>
            </a:r>
            <a:r>
              <a:rPr lang="en-CA" sz="2000" dirty="0"/>
              <a:t> and do not require </a:t>
            </a:r>
            <a:r>
              <a:rPr lang="en-CA" sz="2000" dirty="0" err="1"/>
              <a:t>Fy</a:t>
            </a:r>
            <a:r>
              <a:rPr lang="en-CA" sz="2000" baseline="30000" dirty="0" err="1"/>
              <a:t>b</a:t>
            </a:r>
            <a:r>
              <a:rPr lang="en-CA" sz="2000" dirty="0"/>
              <a:t> negative red cells</a:t>
            </a:r>
          </a:p>
          <a:p>
            <a:r>
              <a:rPr lang="en-CA" sz="2000" dirty="0"/>
              <a:t>Patients identified by genotype with the hybrid </a:t>
            </a:r>
            <a:r>
              <a:rPr lang="en-CA" sz="2000" i="1" dirty="0"/>
              <a:t>RHD*</a:t>
            </a:r>
            <a:r>
              <a:rPr lang="en-CA" sz="2000" i="1" dirty="0" err="1"/>
              <a:t>DIIIa</a:t>
            </a:r>
            <a:r>
              <a:rPr lang="en-CA" sz="2000" i="1" dirty="0"/>
              <a:t>-CE(4-7)-D </a:t>
            </a:r>
            <a:r>
              <a:rPr lang="en-CA" sz="2000" dirty="0"/>
              <a:t>or </a:t>
            </a:r>
            <a:r>
              <a:rPr lang="en-CA" sz="2000" i="1" dirty="0"/>
              <a:t>RHCE*</a:t>
            </a:r>
            <a:r>
              <a:rPr lang="en-CA" sz="2000" i="1" dirty="0" err="1"/>
              <a:t>CeRN</a:t>
            </a:r>
            <a:r>
              <a:rPr lang="en-CA" sz="2000" dirty="0"/>
              <a:t> alleles, which encode partial C antigen, and no conventional </a:t>
            </a:r>
            <a:r>
              <a:rPr lang="en-CA" sz="2000" i="1" dirty="0"/>
              <a:t>RHCE*Ce </a:t>
            </a:r>
            <a:r>
              <a:rPr lang="en-CA" sz="2000" dirty="0"/>
              <a:t>or </a:t>
            </a:r>
            <a:r>
              <a:rPr lang="en-CA" sz="2000" i="1" dirty="0"/>
              <a:t>*CE </a:t>
            </a:r>
            <a:r>
              <a:rPr lang="en-CA" sz="2000" dirty="0"/>
              <a:t>allele should be transfused with C negative red cells to prevent </a:t>
            </a:r>
            <a:r>
              <a:rPr lang="en-CA" sz="2000" dirty="0" err="1"/>
              <a:t>allo</a:t>
            </a:r>
            <a:r>
              <a:rPr lang="en-CA" sz="2000" dirty="0"/>
              <a:t>-anti-C development</a:t>
            </a:r>
            <a:endParaRPr lang="en-US" sz="2000" dirty="0"/>
          </a:p>
          <a:p>
            <a:endParaRPr lang="en-US" sz="2000" dirty="0"/>
          </a:p>
          <a:p>
            <a:endParaRPr lang="en-US" dirty="0"/>
          </a:p>
        </p:txBody>
      </p:sp>
    </p:spTree>
    <p:extLst>
      <p:ext uri="{BB962C8B-B14F-4D97-AF65-F5344CB8AC3E}">
        <p14:creationId xmlns:p14="http://schemas.microsoft.com/office/powerpoint/2010/main" val="3034557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18F39-BD80-F54D-A390-06C2B8B6EDD1}"/>
              </a:ext>
            </a:extLst>
          </p:cNvPr>
          <p:cNvSpPr>
            <a:spLocks noGrp="1"/>
          </p:cNvSpPr>
          <p:nvPr>
            <p:ph type="title"/>
          </p:nvPr>
        </p:nvSpPr>
        <p:spPr>
          <a:xfrm>
            <a:off x="419100" y="1514427"/>
            <a:ext cx="10972800" cy="713539"/>
          </a:xfrm>
        </p:spPr>
        <p:txBody>
          <a:bodyPr/>
          <a:lstStyle/>
          <a:p>
            <a:r>
              <a:rPr lang="en-US" dirty="0"/>
              <a:t>Rationale</a:t>
            </a:r>
          </a:p>
        </p:txBody>
      </p:sp>
      <p:sp>
        <p:nvSpPr>
          <p:cNvPr id="3" name="Content Placeholder 2">
            <a:extLst>
              <a:ext uri="{FF2B5EF4-FFF2-40B4-BE49-F238E27FC236}">
                <a16:creationId xmlns:a16="http://schemas.microsoft.com/office/drawing/2014/main" id="{127AEE38-DE2D-4AEB-85CF-2CD8BBF8E7D0}"/>
              </a:ext>
            </a:extLst>
          </p:cNvPr>
          <p:cNvSpPr>
            <a:spLocks noGrp="1"/>
          </p:cNvSpPr>
          <p:nvPr>
            <p:ph idx="1"/>
          </p:nvPr>
        </p:nvSpPr>
        <p:spPr>
          <a:xfrm>
            <a:off x="419100" y="2227966"/>
            <a:ext cx="10972800" cy="3954624"/>
          </a:xfrm>
        </p:spPr>
        <p:txBody>
          <a:bodyPr>
            <a:normAutofit/>
          </a:bodyPr>
          <a:lstStyle/>
          <a:p>
            <a:pPr>
              <a:lnSpc>
                <a:spcPct val="120000"/>
              </a:lnSpc>
            </a:pPr>
            <a:r>
              <a:rPr lang="en-US" sz="2400" dirty="0"/>
              <a:t>Alloimmunization incidence in patients with SCD is the HIGHEST of any transfused patient population</a:t>
            </a:r>
          </a:p>
          <a:p>
            <a:pPr>
              <a:lnSpc>
                <a:spcPct val="120000"/>
              </a:lnSpc>
            </a:pPr>
            <a:r>
              <a:rPr lang="en-US" sz="2400" dirty="0"/>
              <a:t>Transfusion burden, inflammation, and </a:t>
            </a:r>
            <a:r>
              <a:rPr lang="en-US" sz="2400" i="1" dirty="0"/>
              <a:t>RH</a:t>
            </a:r>
            <a:r>
              <a:rPr lang="en-US" sz="2400" dirty="0"/>
              <a:t> genetic diversity play a role</a:t>
            </a:r>
          </a:p>
          <a:p>
            <a:pPr>
              <a:lnSpc>
                <a:spcPct val="120000"/>
              </a:lnSpc>
            </a:pPr>
            <a:r>
              <a:rPr lang="en-US" sz="2400" dirty="0"/>
              <a:t>Alloantibodies can make it difficult, and at times, impossible to find compatible units </a:t>
            </a:r>
          </a:p>
          <a:p>
            <a:pPr>
              <a:lnSpc>
                <a:spcPct val="120000"/>
              </a:lnSpc>
            </a:pPr>
            <a:r>
              <a:rPr lang="en-US" sz="2400" dirty="0"/>
              <a:t>Alloantibodies may cause hemolytic transfusion reactions</a:t>
            </a:r>
          </a:p>
          <a:p>
            <a:pPr>
              <a:lnSpc>
                <a:spcPct val="120000"/>
              </a:lnSpc>
            </a:pPr>
            <a:r>
              <a:rPr lang="en-US" sz="2400" dirty="0"/>
              <a:t>Prevention of antibody formation may avoid hemolytic transfusion reactions, difficulty in identifying sufficient antigen-negative units and transfusion delays</a:t>
            </a:r>
          </a:p>
        </p:txBody>
      </p:sp>
    </p:spTree>
    <p:extLst>
      <p:ext uri="{BB962C8B-B14F-4D97-AF65-F5344CB8AC3E}">
        <p14:creationId xmlns:p14="http://schemas.microsoft.com/office/powerpoint/2010/main" val="70815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0962E7-F0DD-CB42-BA00-C4FFA53B46A5}"/>
              </a:ext>
            </a:extLst>
          </p:cNvPr>
          <p:cNvSpPr txBox="1">
            <a:spLocks/>
          </p:cNvSpPr>
          <p:nvPr/>
        </p:nvSpPr>
        <p:spPr>
          <a:xfrm>
            <a:off x="609600" y="490453"/>
            <a:ext cx="10972800" cy="713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latin typeface="+mn-lt"/>
            </a:endParaRPr>
          </a:p>
        </p:txBody>
      </p:sp>
      <p:sp>
        <p:nvSpPr>
          <p:cNvPr id="5" name="Content Placeholder 2">
            <a:extLst>
              <a:ext uri="{FF2B5EF4-FFF2-40B4-BE49-F238E27FC236}">
                <a16:creationId xmlns:a16="http://schemas.microsoft.com/office/drawing/2014/main" id="{2BEF48F7-4A76-D54C-B40D-B301E3C2B2E0}"/>
              </a:ext>
            </a:extLst>
          </p:cNvPr>
          <p:cNvSpPr txBox="1">
            <a:spLocks/>
          </p:cNvSpPr>
          <p:nvPr/>
        </p:nvSpPr>
        <p:spPr>
          <a:xfrm>
            <a:off x="333375" y="1368922"/>
            <a:ext cx="11340694" cy="4947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19170" lvl="2" indent="0">
              <a:buFont typeface="Arial" panose="020B0604020202020204" pitchFamily="34" charset="0"/>
              <a:buNone/>
            </a:pPr>
            <a:endParaRPr lang="en-US" dirty="0"/>
          </a:p>
        </p:txBody>
      </p:sp>
      <p:sp>
        <p:nvSpPr>
          <p:cNvPr id="6" name="TextBox 5">
            <a:extLst>
              <a:ext uri="{FF2B5EF4-FFF2-40B4-BE49-F238E27FC236}">
                <a16:creationId xmlns:a16="http://schemas.microsoft.com/office/drawing/2014/main" id="{F013FA6E-ADD0-2B4F-BC38-6DFF458AF69E}"/>
              </a:ext>
            </a:extLst>
          </p:cNvPr>
          <p:cNvSpPr txBox="1"/>
          <p:nvPr/>
        </p:nvSpPr>
        <p:spPr>
          <a:xfrm>
            <a:off x="894706" y="5829106"/>
            <a:ext cx="7092186" cy="646331"/>
          </a:xfrm>
          <a:prstGeom prst="rect">
            <a:avLst/>
          </a:prstGeom>
          <a:noFill/>
        </p:spPr>
        <p:txBody>
          <a:bodyPr wrap="square" rtlCol="0">
            <a:spAutoFit/>
          </a:bodyPr>
          <a:lstStyle/>
          <a:p>
            <a:r>
              <a:rPr lang="en-US" dirty="0">
                <a:solidFill>
                  <a:schemeClr val="bg1">
                    <a:lumMod val="50000"/>
                  </a:schemeClr>
                </a:solidFill>
              </a:rPr>
              <a:t>*  Godfrey GJ et al. </a:t>
            </a:r>
            <a:r>
              <a:rPr lang="en-US" i="1" dirty="0" err="1">
                <a:solidFill>
                  <a:schemeClr val="bg1">
                    <a:lumMod val="50000"/>
                  </a:schemeClr>
                </a:solidFill>
              </a:rPr>
              <a:t>Pediatr</a:t>
            </a:r>
            <a:r>
              <a:rPr lang="en-US" i="1" dirty="0">
                <a:solidFill>
                  <a:schemeClr val="bg1">
                    <a:lumMod val="50000"/>
                  </a:schemeClr>
                </a:solidFill>
              </a:rPr>
              <a:t> Blood Cancer</a:t>
            </a:r>
            <a:r>
              <a:rPr lang="en-US" dirty="0">
                <a:solidFill>
                  <a:schemeClr val="bg1">
                    <a:lumMod val="50000"/>
                  </a:schemeClr>
                </a:solidFill>
              </a:rPr>
              <a:t>. 2010</a:t>
            </a:r>
            <a:br>
              <a:rPr lang="en-US" dirty="0">
                <a:solidFill>
                  <a:schemeClr val="bg1">
                    <a:lumMod val="50000"/>
                  </a:schemeClr>
                </a:solidFill>
              </a:rPr>
            </a:br>
            <a:r>
              <a:rPr lang="en-US" dirty="0">
                <a:solidFill>
                  <a:schemeClr val="bg1">
                    <a:lumMod val="50000"/>
                  </a:schemeClr>
                </a:solidFill>
              </a:rPr>
              <a:t>** Boateng L et al. </a:t>
            </a:r>
            <a:r>
              <a:rPr lang="en-US" i="1" dirty="0">
                <a:solidFill>
                  <a:schemeClr val="bg1">
                    <a:lumMod val="50000"/>
                  </a:schemeClr>
                </a:solidFill>
              </a:rPr>
              <a:t>International Journal of Laboratory Hematology. </a:t>
            </a:r>
            <a:r>
              <a:rPr lang="en-US" dirty="0">
                <a:solidFill>
                  <a:schemeClr val="bg1">
                    <a:lumMod val="50000"/>
                  </a:schemeClr>
                </a:solidFill>
              </a:rPr>
              <a:t>2014 </a:t>
            </a:r>
          </a:p>
        </p:txBody>
      </p:sp>
      <p:sp>
        <p:nvSpPr>
          <p:cNvPr id="7" name="Title 6">
            <a:extLst>
              <a:ext uri="{FF2B5EF4-FFF2-40B4-BE49-F238E27FC236}">
                <a16:creationId xmlns:a16="http://schemas.microsoft.com/office/drawing/2014/main" id="{DBDAED45-367D-2A4C-83AB-15D91C8DE77F}"/>
              </a:ext>
            </a:extLst>
          </p:cNvPr>
          <p:cNvSpPr>
            <a:spLocks noGrp="1"/>
          </p:cNvSpPr>
          <p:nvPr>
            <p:ph type="title"/>
          </p:nvPr>
        </p:nvSpPr>
        <p:spPr/>
        <p:txBody>
          <a:bodyPr/>
          <a:lstStyle/>
          <a:p>
            <a:r>
              <a:rPr lang="en-US" dirty="0"/>
              <a:t>Evidence</a:t>
            </a:r>
          </a:p>
        </p:txBody>
      </p:sp>
      <p:sp>
        <p:nvSpPr>
          <p:cNvPr id="8" name="Content Placeholder 7">
            <a:extLst>
              <a:ext uri="{FF2B5EF4-FFF2-40B4-BE49-F238E27FC236}">
                <a16:creationId xmlns:a16="http://schemas.microsoft.com/office/drawing/2014/main" id="{26044DAD-6AFA-0B44-874F-D744C42137DA}"/>
              </a:ext>
            </a:extLst>
          </p:cNvPr>
          <p:cNvSpPr>
            <a:spLocks noGrp="1"/>
          </p:cNvSpPr>
          <p:nvPr>
            <p:ph idx="1"/>
          </p:nvPr>
        </p:nvSpPr>
        <p:spPr/>
        <p:txBody>
          <a:bodyPr/>
          <a:lstStyle/>
          <a:p>
            <a:r>
              <a:rPr lang="en-US" dirty="0"/>
              <a:t>The systematic review identified </a:t>
            </a:r>
            <a:r>
              <a:rPr lang="en-US" b="1" dirty="0"/>
              <a:t>28 studies (total, 2,535 patients).</a:t>
            </a:r>
            <a:endParaRPr lang="en-US" dirty="0"/>
          </a:p>
          <a:p>
            <a:r>
              <a:rPr lang="en-US" dirty="0"/>
              <a:t>Only 2 primary observational comparator studies directly compared the </a:t>
            </a:r>
            <a:r>
              <a:rPr lang="en-US" b="1" dirty="0"/>
              <a:t>alloimmunization incidence rate </a:t>
            </a:r>
            <a:r>
              <a:rPr lang="en-US" dirty="0"/>
              <a:t>in patients with SCD transfused with either phenotypically matched red cells (Rh, K-matched or extended matched) or ABO/</a:t>
            </a:r>
            <a:r>
              <a:rPr lang="en-US" dirty="0" err="1"/>
              <a:t>RhD</a:t>
            </a:r>
            <a:r>
              <a:rPr lang="en-US" dirty="0"/>
              <a:t>-matched red cells</a:t>
            </a:r>
          </a:p>
          <a:p>
            <a:pPr lvl="1">
              <a:spcBef>
                <a:spcPts val="1200"/>
              </a:spcBef>
            </a:pPr>
            <a:r>
              <a:rPr lang="en-US" sz="2200" dirty="0"/>
              <a:t>0.053 Abs/100 </a:t>
            </a:r>
            <a:r>
              <a:rPr lang="en-US" sz="2200" dirty="0" err="1"/>
              <a:t>trxns</a:t>
            </a:r>
            <a:r>
              <a:rPr lang="en-US" sz="2200" dirty="0"/>
              <a:t> (Rh- and K-matched) vs. 0.189 Abs/100 </a:t>
            </a:r>
            <a:r>
              <a:rPr lang="en-US" sz="2200" dirty="0" err="1"/>
              <a:t>trxns</a:t>
            </a:r>
            <a:r>
              <a:rPr lang="en-US" sz="2200" dirty="0"/>
              <a:t> (ABO/</a:t>
            </a:r>
            <a:r>
              <a:rPr lang="en-US" sz="2200" dirty="0" err="1"/>
              <a:t>RhD</a:t>
            </a:r>
            <a:r>
              <a:rPr lang="en-US" sz="2200" dirty="0"/>
              <a:t>-matched)*</a:t>
            </a:r>
          </a:p>
          <a:p>
            <a:pPr lvl="1">
              <a:spcBef>
                <a:spcPts val="1200"/>
              </a:spcBef>
            </a:pPr>
            <a:r>
              <a:rPr lang="en-US" sz="2200" dirty="0"/>
              <a:t>0.9 Abs/100 </a:t>
            </a:r>
            <a:r>
              <a:rPr lang="en-US" sz="2200" dirty="0" err="1"/>
              <a:t>trxns</a:t>
            </a:r>
            <a:r>
              <a:rPr lang="en-US" sz="2200" dirty="0"/>
              <a:t> (Extended matched) vs. 3.1 Abs/100 </a:t>
            </a:r>
            <a:r>
              <a:rPr lang="en-US" sz="2200" dirty="0" err="1"/>
              <a:t>trxns</a:t>
            </a:r>
            <a:r>
              <a:rPr lang="en-US" sz="2200" dirty="0"/>
              <a:t> (ABO/</a:t>
            </a:r>
            <a:r>
              <a:rPr lang="en-US" sz="2200" dirty="0" err="1"/>
              <a:t>RhD</a:t>
            </a:r>
            <a:r>
              <a:rPr lang="en-US" sz="2200" dirty="0"/>
              <a:t>-matched)**</a:t>
            </a:r>
            <a:endParaRPr lang="en-US" dirty="0"/>
          </a:p>
        </p:txBody>
      </p:sp>
    </p:spTree>
    <p:extLst>
      <p:ext uri="{BB962C8B-B14F-4D97-AF65-F5344CB8AC3E}">
        <p14:creationId xmlns:p14="http://schemas.microsoft.com/office/powerpoint/2010/main" val="239002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A3B2F54-58DA-8445-822B-4574CCD3E789}"/>
              </a:ext>
            </a:extLst>
          </p:cNvPr>
          <p:cNvSpPr txBox="1">
            <a:spLocks/>
          </p:cNvSpPr>
          <p:nvPr/>
        </p:nvSpPr>
        <p:spPr>
          <a:xfrm>
            <a:off x="419100" y="2149929"/>
            <a:ext cx="6799847" cy="3989614"/>
          </a:xfrm>
          <a:prstGeom prst="rect">
            <a:avLst/>
          </a:prstGeom>
        </p:spPr>
        <p:txBody>
          <a:bodyPr lIns="0" tIns="0" rIns="0" bIns="0"/>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US" dirty="0"/>
              <a:t>American Society of Hematology 2020 guidelines for sickle cell disease: transfusion support</a:t>
            </a:r>
          </a:p>
          <a:p>
            <a:pPr marL="0" indent="0">
              <a:buFont typeface="Arial" charset="0"/>
              <a:buNone/>
            </a:pPr>
            <a:endParaRPr lang="en-US" dirty="0"/>
          </a:p>
          <a:p>
            <a:pPr marL="0" indent="0">
              <a:buNone/>
            </a:pPr>
            <a:r>
              <a:rPr lang="en-CA" sz="2000" dirty="0"/>
              <a:t>Stella T. Chou, </a:t>
            </a:r>
            <a:r>
              <a:rPr lang="en-CA" sz="2000" dirty="0" err="1"/>
              <a:t>Mouaz</a:t>
            </a:r>
            <a:r>
              <a:rPr lang="en-CA" sz="2000" dirty="0"/>
              <a:t> </a:t>
            </a:r>
            <a:r>
              <a:rPr lang="en-CA" sz="2000" dirty="0" err="1"/>
              <a:t>Alsawas</a:t>
            </a:r>
            <a:r>
              <a:rPr lang="en-CA" sz="2000" dirty="0"/>
              <a:t>, Ross M. Fasano, Joshua J. Field, Jeanne E. Hendrickson, Jo Howard, Michelle </a:t>
            </a:r>
            <a:r>
              <a:rPr lang="en-CA" sz="2000" dirty="0" err="1"/>
              <a:t>Kameka</a:t>
            </a:r>
            <a:r>
              <a:rPr lang="en-CA" sz="2000" dirty="0"/>
              <a:t>, Janet Kwiatkowski, France </a:t>
            </a:r>
            <a:r>
              <a:rPr lang="en-CA" sz="2000" dirty="0" err="1"/>
              <a:t>Pirenne</a:t>
            </a:r>
            <a:r>
              <a:rPr lang="en-CA" sz="2000" dirty="0"/>
              <a:t>, Patricia A. Shi, Sean R. Stowell, </a:t>
            </a:r>
            <a:r>
              <a:rPr lang="en-CA" sz="2000" dirty="0" err="1"/>
              <a:t>Swee</a:t>
            </a:r>
            <a:r>
              <a:rPr lang="en-CA" sz="2000" dirty="0"/>
              <a:t> Lay Thein, Connie M. </a:t>
            </a:r>
            <a:r>
              <a:rPr lang="en-CA" sz="2000" dirty="0" err="1"/>
              <a:t>Westhoff</a:t>
            </a:r>
            <a:r>
              <a:rPr lang="en-CA" sz="2000" dirty="0"/>
              <a:t>, Trisha E. Wong, Elie A. </a:t>
            </a:r>
            <a:r>
              <a:rPr lang="en-CA" sz="2000" dirty="0" err="1"/>
              <a:t>Akl</a:t>
            </a:r>
            <a:r>
              <a:rPr lang="en-US" sz="2000" dirty="0"/>
              <a:t> </a:t>
            </a:r>
          </a:p>
          <a:p>
            <a:pPr marL="0" indent="0">
              <a:buFont typeface="Arial" charset="0"/>
              <a:buNone/>
            </a:pPr>
            <a:endParaRPr lang="en-US" dirty="0"/>
          </a:p>
        </p:txBody>
      </p:sp>
      <p:pic>
        <p:nvPicPr>
          <p:cNvPr id="9" name="Picture 8">
            <a:extLst>
              <a:ext uri="{FF2B5EF4-FFF2-40B4-BE49-F238E27FC236}">
                <a16:creationId xmlns:a16="http://schemas.microsoft.com/office/drawing/2014/main" id="{9360FFF7-AE39-1D42-989E-820C6C90DE39}"/>
              </a:ext>
            </a:extLst>
          </p:cNvPr>
          <p:cNvPicPr>
            <a:picLocks noChangeAspect="1"/>
          </p:cNvPicPr>
          <p:nvPr/>
        </p:nvPicPr>
        <p:blipFill>
          <a:blip r:embed="rId2"/>
          <a:stretch>
            <a:fillRect/>
          </a:stretch>
        </p:blipFill>
        <p:spPr>
          <a:xfrm>
            <a:off x="7933342" y="1141281"/>
            <a:ext cx="3869793" cy="5091076"/>
          </a:xfrm>
          <a:prstGeom prst="rect">
            <a:avLst/>
          </a:prstGeom>
          <a:ln>
            <a:solidFill>
              <a:schemeClr val="bg1">
                <a:lumMod val="50000"/>
              </a:schemeClr>
            </a:solidFill>
          </a:ln>
        </p:spPr>
      </p:pic>
      <p:sp>
        <p:nvSpPr>
          <p:cNvPr id="10" name="Rectangle 9">
            <a:extLst>
              <a:ext uri="{FF2B5EF4-FFF2-40B4-BE49-F238E27FC236}">
                <a16:creationId xmlns:a16="http://schemas.microsoft.com/office/drawing/2014/main" id="{2C5B0EE2-5631-AE47-B71D-F2C3F74E2A1A}"/>
              </a:ext>
            </a:extLst>
          </p:cNvPr>
          <p:cNvSpPr/>
          <p:nvPr/>
        </p:nvSpPr>
        <p:spPr>
          <a:xfrm>
            <a:off x="388865" y="5618386"/>
            <a:ext cx="6799847" cy="369332"/>
          </a:xfrm>
          <a:prstGeom prst="rect">
            <a:avLst/>
          </a:prstGeom>
        </p:spPr>
        <p:txBody>
          <a:bodyPr wrap="square">
            <a:spAutoFit/>
          </a:bodyPr>
          <a:lstStyle/>
          <a:p>
            <a:r>
              <a:rPr lang="en-US" dirty="0">
                <a:hlinkClick r:id="rId3"/>
              </a:rPr>
              <a:t>https://ashpublications.org/bloodadvances/article/4/2/327/440607</a:t>
            </a:r>
            <a:endParaRPr lang="en-US" dirty="0">
              <a:latin typeface="Helvetica" pitchFamily="2" charset="0"/>
            </a:endParaRPr>
          </a:p>
        </p:txBody>
      </p:sp>
      <p:sp>
        <p:nvSpPr>
          <p:cNvPr id="11" name="Title 1">
            <a:extLst>
              <a:ext uri="{FF2B5EF4-FFF2-40B4-BE49-F238E27FC236}">
                <a16:creationId xmlns:a16="http://schemas.microsoft.com/office/drawing/2014/main" id="{C7E1C8F2-69A2-6448-B234-DA4A50566259}"/>
              </a:ext>
            </a:extLst>
          </p:cNvPr>
          <p:cNvSpPr txBox="1">
            <a:spLocks/>
          </p:cNvSpPr>
          <p:nvPr/>
        </p:nvSpPr>
        <p:spPr>
          <a:xfrm>
            <a:off x="3700182" y="-54570"/>
            <a:ext cx="10972800" cy="71353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solidFill>
                <a:srgbClr val="FF0000"/>
              </a:solidFill>
            </a:endParaRPr>
          </a:p>
        </p:txBody>
      </p:sp>
      <p:sp>
        <p:nvSpPr>
          <p:cNvPr id="2" name="Title 1">
            <a:extLst>
              <a:ext uri="{FF2B5EF4-FFF2-40B4-BE49-F238E27FC236}">
                <a16:creationId xmlns:a16="http://schemas.microsoft.com/office/drawing/2014/main" id="{974E941D-805F-3D45-951D-413E4B0C76B1}"/>
              </a:ext>
            </a:extLst>
          </p:cNvPr>
          <p:cNvSpPr>
            <a:spLocks noGrp="1"/>
          </p:cNvSpPr>
          <p:nvPr>
            <p:ph type="title"/>
          </p:nvPr>
        </p:nvSpPr>
        <p:spPr/>
        <p:txBody>
          <a:bodyPr lIns="0" tIns="0"/>
          <a:lstStyle/>
          <a:p>
            <a:r>
              <a:rPr lang="en-US" dirty="0"/>
              <a:t>Clinical Guidelines</a:t>
            </a:r>
          </a:p>
        </p:txBody>
      </p:sp>
    </p:spTree>
    <p:extLst>
      <p:ext uri="{BB962C8B-B14F-4D97-AF65-F5344CB8AC3E}">
        <p14:creationId xmlns:p14="http://schemas.microsoft.com/office/powerpoint/2010/main" val="197290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F43DA3-D7D8-E943-8C1A-980ED65CA77F}"/>
              </a:ext>
            </a:extLst>
          </p:cNvPr>
          <p:cNvSpPr>
            <a:spLocks noGrp="1"/>
          </p:cNvSpPr>
          <p:nvPr>
            <p:ph type="title"/>
          </p:nvPr>
        </p:nvSpPr>
        <p:spPr/>
        <p:txBody>
          <a:bodyPr lIns="0" tIns="0"/>
          <a:lstStyle/>
          <a:p>
            <a:r>
              <a:rPr lang="en-US" dirty="0"/>
              <a:t>Evidence</a:t>
            </a:r>
            <a:br>
              <a:rPr lang="en-US" dirty="0"/>
            </a:br>
            <a:br>
              <a:rPr lang="en-US" dirty="0"/>
            </a:br>
            <a:endParaRPr lang="en-US" dirty="0"/>
          </a:p>
        </p:txBody>
      </p:sp>
      <p:sp>
        <p:nvSpPr>
          <p:cNvPr id="7" name="Content Placeholder 6">
            <a:extLst>
              <a:ext uri="{FF2B5EF4-FFF2-40B4-BE49-F238E27FC236}">
                <a16:creationId xmlns:a16="http://schemas.microsoft.com/office/drawing/2014/main" id="{A6C2A494-3B2D-F443-91F8-86547DAB13FB}"/>
              </a:ext>
            </a:extLst>
          </p:cNvPr>
          <p:cNvSpPr>
            <a:spLocks noGrp="1"/>
          </p:cNvSpPr>
          <p:nvPr>
            <p:ph idx="1"/>
          </p:nvPr>
        </p:nvSpPr>
        <p:spPr>
          <a:xfrm>
            <a:off x="419100" y="2033093"/>
            <a:ext cx="5358245" cy="5295961"/>
          </a:xfrm>
        </p:spPr>
        <p:txBody>
          <a:bodyPr/>
          <a:lstStyle/>
          <a:p>
            <a:pPr marL="0" indent="0">
              <a:buNone/>
            </a:pPr>
            <a:r>
              <a:rPr lang="en-US" sz="2400" dirty="0"/>
              <a:t>When the data were pooled from single arm studies, a significantly lower alloimmunization incidence rate was noted with Rh, K or extended matching vs. ABO/D matching alone:</a:t>
            </a:r>
          </a:p>
          <a:p>
            <a:pPr marL="342900" indent="-342900">
              <a:buFont typeface="Arial" panose="020B0604020202020204" pitchFamily="34" charset="0"/>
              <a:buChar char="•"/>
            </a:pPr>
            <a:r>
              <a:rPr lang="en-US" sz="2400" dirty="0"/>
              <a:t>Rh (C/E or C/c, E/e) and K matched: </a:t>
            </a:r>
            <a:r>
              <a:rPr lang="en-US" sz="2400" b="1" dirty="0"/>
              <a:t>0.40</a:t>
            </a:r>
            <a:r>
              <a:rPr lang="en-US" sz="2400" dirty="0"/>
              <a:t> per 100 units transfused</a:t>
            </a:r>
          </a:p>
          <a:p>
            <a:pPr marL="342900" indent="-342900">
              <a:buFont typeface="Arial" panose="020B0604020202020204" pitchFamily="34" charset="0"/>
              <a:buChar char="•"/>
            </a:pPr>
            <a:r>
              <a:rPr lang="en-US" sz="2400" dirty="0"/>
              <a:t>Extended matched: </a:t>
            </a:r>
            <a:r>
              <a:rPr lang="en-US" sz="2400" b="1" dirty="0"/>
              <a:t>0.25</a:t>
            </a:r>
            <a:r>
              <a:rPr lang="en-US" sz="2400" dirty="0"/>
              <a:t> per 100 units transfused</a:t>
            </a:r>
          </a:p>
          <a:p>
            <a:pPr marL="342900" indent="-342900">
              <a:buFont typeface="Arial" panose="020B0604020202020204" pitchFamily="34" charset="0"/>
              <a:buChar char="•"/>
            </a:pPr>
            <a:r>
              <a:rPr lang="en-US" sz="2400" dirty="0"/>
              <a:t>ABO/D matched: </a:t>
            </a:r>
            <a:r>
              <a:rPr lang="en-US" sz="2400" b="1" dirty="0"/>
              <a:t>1.94</a:t>
            </a:r>
            <a:r>
              <a:rPr lang="en-US" sz="2400" dirty="0"/>
              <a:t> per 100 units</a:t>
            </a:r>
          </a:p>
          <a:p>
            <a:endParaRPr lang="en-US" sz="2400" dirty="0"/>
          </a:p>
        </p:txBody>
      </p:sp>
      <p:pic>
        <p:nvPicPr>
          <p:cNvPr id="5" name="Picture 2">
            <a:extLst>
              <a:ext uri="{FF2B5EF4-FFF2-40B4-BE49-F238E27FC236}">
                <a16:creationId xmlns:a16="http://schemas.microsoft.com/office/drawing/2014/main" id="{A326BF01-59AD-544E-89B9-63508669375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24" t="6904" r="11620" b="6418"/>
          <a:stretch/>
        </p:blipFill>
        <p:spPr bwMode="auto">
          <a:xfrm>
            <a:off x="6096000" y="734290"/>
            <a:ext cx="5568799" cy="605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030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4B03-AE57-4892-BCBC-55996BA4C360}"/>
              </a:ext>
            </a:extLst>
          </p:cNvPr>
          <p:cNvSpPr>
            <a:spLocks noGrp="1"/>
          </p:cNvSpPr>
          <p:nvPr>
            <p:ph type="title"/>
          </p:nvPr>
        </p:nvSpPr>
        <p:spPr/>
        <p:txBody>
          <a:bodyPr/>
          <a:lstStyle/>
          <a:p>
            <a:r>
              <a:rPr lang="en-US" dirty="0"/>
              <a:t>Summary for red cell antigen typing and matching</a:t>
            </a:r>
          </a:p>
        </p:txBody>
      </p:sp>
      <p:sp>
        <p:nvSpPr>
          <p:cNvPr id="3" name="Content Placeholder 2">
            <a:extLst>
              <a:ext uri="{FF2B5EF4-FFF2-40B4-BE49-F238E27FC236}">
                <a16:creationId xmlns:a16="http://schemas.microsoft.com/office/drawing/2014/main" id="{09F1AACC-8B77-401D-A2A9-3711D932F767}"/>
              </a:ext>
            </a:extLst>
          </p:cNvPr>
          <p:cNvSpPr>
            <a:spLocks noGrp="1"/>
          </p:cNvSpPr>
          <p:nvPr>
            <p:ph idx="1"/>
          </p:nvPr>
        </p:nvSpPr>
        <p:spPr/>
        <p:txBody>
          <a:bodyPr/>
          <a:lstStyle/>
          <a:p>
            <a:r>
              <a:rPr lang="en-US" dirty="0"/>
              <a:t>Extended red cell antigen profiling is superior to ABO/</a:t>
            </a:r>
            <a:r>
              <a:rPr lang="en-US" dirty="0" err="1"/>
              <a:t>RhD</a:t>
            </a:r>
            <a:r>
              <a:rPr lang="en-US" dirty="0"/>
              <a:t> typing for all patients with SCD at the earliest opportunity (optimally prior to first transfusion)</a:t>
            </a:r>
          </a:p>
          <a:p>
            <a:pPr lvl="1"/>
            <a:r>
              <a:rPr lang="en-US" dirty="0"/>
              <a:t>If possible, red cell antigen genotyping is the preferred method</a:t>
            </a:r>
          </a:p>
          <a:p>
            <a:r>
              <a:rPr lang="en-US" dirty="0"/>
              <a:t>Prophylactic red cell antigen matching for Rh (C, E or C/c, E/e) and K antigens over only ABO/</a:t>
            </a:r>
            <a:r>
              <a:rPr lang="en-US" dirty="0" err="1"/>
              <a:t>RhD</a:t>
            </a:r>
            <a:r>
              <a:rPr lang="en-US" dirty="0"/>
              <a:t> matching is recommended for patients with SCD receiving transfusions (strong recommendation)</a:t>
            </a:r>
          </a:p>
          <a:p>
            <a:pPr lvl="1"/>
            <a:r>
              <a:rPr lang="en-US" dirty="0"/>
              <a:t>Extended matching to include </a:t>
            </a:r>
            <a:r>
              <a:rPr lang="en-US" dirty="0" err="1"/>
              <a:t>Fy</a:t>
            </a:r>
            <a:r>
              <a:rPr lang="en-US" baseline="30000" dirty="0" err="1"/>
              <a:t>a</a:t>
            </a:r>
            <a:r>
              <a:rPr lang="en-US" dirty="0"/>
              <a:t>/</a:t>
            </a:r>
            <a:r>
              <a:rPr lang="en-US" dirty="0" err="1"/>
              <a:t>Fy</a:t>
            </a:r>
            <a:r>
              <a:rPr lang="en-US" baseline="30000" dirty="0" err="1"/>
              <a:t>b</a:t>
            </a:r>
            <a:r>
              <a:rPr lang="en-US" dirty="0"/>
              <a:t>, </a:t>
            </a:r>
            <a:r>
              <a:rPr lang="en-US" dirty="0" err="1"/>
              <a:t>Jk</a:t>
            </a:r>
            <a:r>
              <a:rPr lang="en-US" baseline="30000" dirty="0" err="1"/>
              <a:t>a</a:t>
            </a:r>
            <a:r>
              <a:rPr lang="en-US" dirty="0"/>
              <a:t>/</a:t>
            </a:r>
            <a:r>
              <a:rPr lang="en-US" dirty="0" err="1"/>
              <a:t>Jk</a:t>
            </a:r>
            <a:r>
              <a:rPr lang="en-US" baseline="30000" dirty="0" err="1"/>
              <a:t>b</a:t>
            </a:r>
            <a:r>
              <a:rPr lang="en-US" dirty="0"/>
              <a:t>, S/s further reduces alloimmunization risk but may be challenging to identify sufficient units</a:t>
            </a:r>
          </a:p>
        </p:txBody>
      </p:sp>
    </p:spTree>
    <p:extLst>
      <p:ext uri="{BB962C8B-B14F-4D97-AF65-F5344CB8AC3E}">
        <p14:creationId xmlns:p14="http://schemas.microsoft.com/office/powerpoint/2010/main" val="3265391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EA82-6B88-2C43-A665-4B67E796CE22}"/>
              </a:ext>
            </a:extLst>
          </p:cNvPr>
          <p:cNvSpPr>
            <a:spLocks noGrp="1"/>
          </p:cNvSpPr>
          <p:nvPr>
            <p:ph type="title"/>
          </p:nvPr>
        </p:nvSpPr>
        <p:spPr/>
        <p:txBody>
          <a:bodyPr lIns="0" tIns="0"/>
          <a:lstStyle/>
          <a:p>
            <a:r>
              <a:rPr lang="en-US" dirty="0"/>
              <a:t>Other considerations</a:t>
            </a:r>
          </a:p>
        </p:txBody>
      </p:sp>
      <p:sp>
        <p:nvSpPr>
          <p:cNvPr id="3" name="Content Placeholder 2">
            <a:extLst>
              <a:ext uri="{FF2B5EF4-FFF2-40B4-BE49-F238E27FC236}">
                <a16:creationId xmlns:a16="http://schemas.microsoft.com/office/drawing/2014/main" id="{8307ECB7-C4C7-5849-9873-916D61EF7BD2}"/>
              </a:ext>
            </a:extLst>
          </p:cNvPr>
          <p:cNvSpPr>
            <a:spLocks noGrp="1"/>
          </p:cNvSpPr>
          <p:nvPr>
            <p:ph idx="1"/>
          </p:nvPr>
        </p:nvSpPr>
        <p:spPr/>
        <p:txBody>
          <a:bodyPr/>
          <a:lstStyle/>
          <a:p>
            <a:pPr marL="0" indent="0">
              <a:buNone/>
            </a:pPr>
            <a:r>
              <a:rPr lang="en-CA" sz="2400" dirty="0"/>
              <a:t>Despite serologic matching for Rh (D, C, E or D, C/c, E/e) antigens, patients remain at risk of forming alloantibodies to the Rh system due to the increased prevalence of </a:t>
            </a:r>
            <a:r>
              <a:rPr lang="en-CA" sz="2400" i="1" dirty="0"/>
              <a:t>RH</a:t>
            </a:r>
            <a:r>
              <a:rPr lang="en-CA" sz="2400" dirty="0"/>
              <a:t> variants in this patient population</a:t>
            </a:r>
          </a:p>
        </p:txBody>
      </p:sp>
      <p:sp>
        <p:nvSpPr>
          <p:cNvPr id="6" name="TextBox 5">
            <a:extLst>
              <a:ext uri="{FF2B5EF4-FFF2-40B4-BE49-F238E27FC236}">
                <a16:creationId xmlns:a16="http://schemas.microsoft.com/office/drawing/2014/main" id="{7560278B-1BD1-8443-99E4-6AB4129DDA02}"/>
              </a:ext>
            </a:extLst>
          </p:cNvPr>
          <p:cNvSpPr txBox="1"/>
          <p:nvPr/>
        </p:nvSpPr>
        <p:spPr>
          <a:xfrm>
            <a:off x="1444943" y="3689512"/>
            <a:ext cx="3737370" cy="1569660"/>
          </a:xfrm>
          <a:prstGeom prst="rect">
            <a:avLst/>
          </a:prstGeom>
          <a:solidFill>
            <a:srgbClr val="FFD9B0"/>
          </a:solidFill>
        </p:spPr>
        <p:txBody>
          <a:bodyPr wrap="none" rtlCol="0" anchor="ctr">
            <a:noAutofit/>
          </a:bodyPr>
          <a:lstStyle/>
          <a:p>
            <a:pPr algn="ctr"/>
            <a:r>
              <a:rPr lang="en-US" sz="2400" dirty="0">
                <a:solidFill>
                  <a:schemeClr val="bg1">
                    <a:lumMod val="50000"/>
                  </a:schemeClr>
                </a:solidFill>
              </a:rPr>
              <a:t>Anti-Rh antibody formed </a:t>
            </a:r>
          </a:p>
          <a:p>
            <a:pPr algn="ctr"/>
            <a:r>
              <a:rPr lang="en-US" sz="2400" dirty="0">
                <a:solidFill>
                  <a:schemeClr val="bg1">
                    <a:lumMod val="50000"/>
                  </a:schemeClr>
                </a:solidFill>
              </a:rPr>
              <a:t>despite Rh (D, C, E or D, C/c, </a:t>
            </a:r>
          </a:p>
          <a:p>
            <a:pPr algn="ctr"/>
            <a:r>
              <a:rPr lang="en-US" sz="2400" dirty="0">
                <a:solidFill>
                  <a:schemeClr val="bg1">
                    <a:lumMod val="50000"/>
                  </a:schemeClr>
                </a:solidFill>
              </a:rPr>
              <a:t>E/e) matched transfusions</a:t>
            </a:r>
          </a:p>
        </p:txBody>
      </p:sp>
      <p:cxnSp>
        <p:nvCxnSpPr>
          <p:cNvPr id="8" name="Straight Arrow Connector 7">
            <a:extLst>
              <a:ext uri="{FF2B5EF4-FFF2-40B4-BE49-F238E27FC236}">
                <a16:creationId xmlns:a16="http://schemas.microsoft.com/office/drawing/2014/main" id="{F8976858-59D1-3543-BA1B-1040E25B9FAE}"/>
              </a:ext>
            </a:extLst>
          </p:cNvPr>
          <p:cNvCxnSpPr>
            <a:cxnSpLocks/>
            <a:stCxn id="6" idx="3"/>
          </p:cNvCxnSpPr>
          <p:nvPr/>
        </p:nvCxnSpPr>
        <p:spPr>
          <a:xfrm>
            <a:off x="5182313" y="4474342"/>
            <a:ext cx="1137734" cy="0"/>
          </a:xfrm>
          <a:prstGeom prst="straightConnector1">
            <a:avLst/>
          </a:prstGeom>
          <a:ln w="57150">
            <a:solidFill>
              <a:srgbClr val="FED9AF"/>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9EF1284-ECF4-DE42-AAE4-7296B77B5558}"/>
              </a:ext>
            </a:extLst>
          </p:cNvPr>
          <p:cNvSpPr txBox="1"/>
          <p:nvPr/>
        </p:nvSpPr>
        <p:spPr>
          <a:xfrm>
            <a:off x="6554910" y="3689512"/>
            <a:ext cx="3782959" cy="1569655"/>
          </a:xfrm>
          <a:prstGeom prst="rect">
            <a:avLst/>
          </a:prstGeom>
          <a:solidFill>
            <a:srgbClr val="CAD7AE"/>
          </a:solidFill>
        </p:spPr>
        <p:txBody>
          <a:bodyPr wrap="none" rtlCol="0" anchor="ctr">
            <a:noAutofit/>
          </a:bodyPr>
          <a:lstStyle/>
          <a:p>
            <a:pPr algn="ctr"/>
            <a:r>
              <a:rPr lang="en-US" sz="2400" dirty="0">
                <a:solidFill>
                  <a:schemeClr val="bg1">
                    <a:lumMod val="50000"/>
                  </a:schemeClr>
                </a:solidFill>
              </a:rPr>
              <a:t>Comprehensive RH </a:t>
            </a:r>
          </a:p>
          <a:p>
            <a:pPr algn="ctr"/>
            <a:r>
              <a:rPr lang="en-US" sz="2400" dirty="0">
                <a:solidFill>
                  <a:schemeClr val="bg1">
                    <a:lumMod val="50000"/>
                  </a:schemeClr>
                </a:solidFill>
              </a:rPr>
              <a:t>genotyping at a reference </a:t>
            </a:r>
          </a:p>
          <a:p>
            <a:pPr algn="ctr"/>
            <a:r>
              <a:rPr lang="en-US" sz="2400" dirty="0">
                <a:solidFill>
                  <a:schemeClr val="bg1">
                    <a:lumMod val="50000"/>
                  </a:schemeClr>
                </a:solidFill>
              </a:rPr>
              <a:t>immunogenomics laboratory</a:t>
            </a:r>
          </a:p>
        </p:txBody>
      </p:sp>
    </p:spTree>
    <p:extLst>
      <p:ext uri="{BB962C8B-B14F-4D97-AF65-F5344CB8AC3E}">
        <p14:creationId xmlns:p14="http://schemas.microsoft.com/office/powerpoint/2010/main" val="1552169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r>
              <a:rPr lang="en-US" b="1" dirty="0">
                <a:latin typeface="+mn-lt"/>
              </a:rPr>
              <a:t>Case 2</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type="body" idx="1"/>
          </p:nvPr>
        </p:nvSpPr>
        <p:spPr>
          <a:xfrm>
            <a:off x="963084" y="5018883"/>
            <a:ext cx="10363200" cy="1021700"/>
          </a:xfrm>
        </p:spPr>
        <p:txBody>
          <a:bodyPr>
            <a:normAutofit/>
          </a:bodyPr>
          <a:lstStyle/>
          <a:p>
            <a:r>
              <a:rPr lang="en-US" sz="2800" dirty="0"/>
              <a:t>Hemolytic transfusion reactions</a:t>
            </a:r>
          </a:p>
          <a:p>
            <a:endParaRPr lang="en-US" sz="2800" dirty="0"/>
          </a:p>
        </p:txBody>
      </p:sp>
    </p:spTree>
    <p:extLst>
      <p:ext uri="{BB962C8B-B14F-4D97-AF65-F5344CB8AC3E}">
        <p14:creationId xmlns:p14="http://schemas.microsoft.com/office/powerpoint/2010/main" val="1653560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B9492-3F56-4C73-BF84-10EAEFF619F8}"/>
              </a:ext>
            </a:extLst>
          </p:cNvPr>
          <p:cNvSpPr>
            <a:spLocks noGrp="1"/>
          </p:cNvSpPr>
          <p:nvPr>
            <p:ph type="title"/>
          </p:nvPr>
        </p:nvSpPr>
        <p:spPr/>
        <p:txBody>
          <a:bodyPr/>
          <a:lstStyle/>
          <a:p>
            <a:r>
              <a:rPr lang="en-US" dirty="0"/>
              <a:t>Case 2: management of severe DHTRs</a:t>
            </a:r>
          </a:p>
        </p:txBody>
      </p:sp>
      <p:sp>
        <p:nvSpPr>
          <p:cNvPr id="3" name="Content Placeholder 2">
            <a:extLst>
              <a:ext uri="{FF2B5EF4-FFF2-40B4-BE49-F238E27FC236}">
                <a16:creationId xmlns:a16="http://schemas.microsoft.com/office/drawing/2014/main" id="{AE58F8CB-F6EC-4264-9EC6-A714F6B7A256}"/>
              </a:ext>
            </a:extLst>
          </p:cNvPr>
          <p:cNvSpPr>
            <a:spLocks noGrp="1"/>
          </p:cNvSpPr>
          <p:nvPr>
            <p:ph idx="1"/>
          </p:nvPr>
        </p:nvSpPr>
        <p:spPr/>
        <p:txBody>
          <a:bodyPr/>
          <a:lstStyle/>
          <a:p>
            <a:pPr marL="0" indent="0">
              <a:buNone/>
            </a:pPr>
            <a:r>
              <a:rPr lang="en-US" dirty="0"/>
              <a:t>A 34 year old patient with HbS-beta</a:t>
            </a:r>
            <a:r>
              <a:rPr lang="en-US" baseline="30000" dirty="0"/>
              <a:t>0</a:t>
            </a:r>
            <a:r>
              <a:rPr lang="en-US" dirty="0"/>
              <a:t> thalassemia develops fever, dark urine, and flank pain a week after a transfusion for pre-operative preparation. His hemoglobin of 5.6 g/</a:t>
            </a:r>
            <a:r>
              <a:rPr lang="en-US" dirty="0" err="1"/>
              <a:t>dL</a:t>
            </a:r>
            <a:r>
              <a:rPr lang="en-US" dirty="0"/>
              <a:t> is 2 g/</a:t>
            </a:r>
            <a:r>
              <a:rPr lang="en-US" dirty="0" err="1"/>
              <a:t>dL</a:t>
            </a:r>
            <a:r>
              <a:rPr lang="en-US" dirty="0"/>
              <a:t> lower than his pre-transfusion hemoglobin. The antibody screen is positive but no antibody specificity is identified by the blood bank. What is the best first step in his management?</a:t>
            </a:r>
          </a:p>
          <a:p>
            <a:pPr marL="514350" indent="-514350">
              <a:buFont typeface="+mj-lt"/>
              <a:buAutoNum type="alphaLcPeriod"/>
            </a:pPr>
            <a:r>
              <a:rPr lang="en-US" dirty="0"/>
              <a:t>Steroids +/- </a:t>
            </a:r>
            <a:r>
              <a:rPr lang="en-US" dirty="0" err="1"/>
              <a:t>IVIg</a:t>
            </a:r>
            <a:endParaRPr lang="en-US" dirty="0"/>
          </a:p>
          <a:p>
            <a:pPr marL="514350" indent="-514350">
              <a:buFont typeface="+mj-lt"/>
              <a:buAutoNum type="alphaLcPeriod"/>
            </a:pPr>
            <a:r>
              <a:rPr lang="en-US" dirty="0"/>
              <a:t>Eculizumab </a:t>
            </a:r>
          </a:p>
          <a:p>
            <a:pPr marL="514350" indent="-514350">
              <a:buFont typeface="+mj-lt"/>
              <a:buAutoNum type="alphaLcPeriod"/>
            </a:pPr>
            <a:r>
              <a:rPr lang="en-US" dirty="0"/>
              <a:t>Rituximab</a:t>
            </a:r>
          </a:p>
          <a:p>
            <a:pPr marL="514350" indent="-514350">
              <a:buFont typeface="+mj-lt"/>
              <a:buAutoNum type="alphaLcPeriod"/>
            </a:pPr>
            <a:r>
              <a:rPr lang="en-US" dirty="0"/>
              <a:t>Transfuse PRBCs</a:t>
            </a:r>
          </a:p>
        </p:txBody>
      </p:sp>
      <p:sp>
        <p:nvSpPr>
          <p:cNvPr id="4" name="Rectangle 3">
            <a:extLst>
              <a:ext uri="{FF2B5EF4-FFF2-40B4-BE49-F238E27FC236}">
                <a16:creationId xmlns:a16="http://schemas.microsoft.com/office/drawing/2014/main" id="{99EFC4A8-2243-834E-9B9D-477C5B366E4C}"/>
              </a:ext>
            </a:extLst>
          </p:cNvPr>
          <p:cNvSpPr/>
          <p:nvPr/>
        </p:nvSpPr>
        <p:spPr>
          <a:xfrm>
            <a:off x="265198" y="4097585"/>
            <a:ext cx="5622984" cy="525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6360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514E-241B-B44D-AD6B-17E92FC48F4A}"/>
              </a:ext>
            </a:extLst>
          </p:cNvPr>
          <p:cNvSpPr>
            <a:spLocks noGrp="1"/>
          </p:cNvSpPr>
          <p:nvPr>
            <p:ph type="title"/>
          </p:nvPr>
        </p:nvSpPr>
        <p:spPr/>
        <p:txBody>
          <a:bodyPr lIns="0" tIns="0"/>
          <a:lstStyle/>
          <a:p>
            <a:r>
              <a:rPr lang="en-US" dirty="0"/>
              <a:t>Recommendation</a:t>
            </a:r>
          </a:p>
        </p:txBody>
      </p:sp>
      <p:sp>
        <p:nvSpPr>
          <p:cNvPr id="3" name="Content Placeholder 2">
            <a:extLst>
              <a:ext uri="{FF2B5EF4-FFF2-40B4-BE49-F238E27FC236}">
                <a16:creationId xmlns:a16="http://schemas.microsoft.com/office/drawing/2014/main" id="{0C775B45-F5A1-8545-9048-3D2D1EFF1DD9}"/>
              </a:ext>
            </a:extLst>
          </p:cNvPr>
          <p:cNvSpPr>
            <a:spLocks noGrp="1"/>
          </p:cNvSpPr>
          <p:nvPr>
            <p:ph idx="1"/>
          </p:nvPr>
        </p:nvSpPr>
        <p:spPr/>
        <p:txBody>
          <a:bodyPr/>
          <a:lstStyle/>
          <a:p>
            <a:pPr marL="0" indent="0">
              <a:buNone/>
            </a:pPr>
            <a:r>
              <a:rPr lang="en-US" dirty="0"/>
              <a:t>The panel</a:t>
            </a:r>
            <a:r>
              <a:rPr lang="en-US" i="1" dirty="0"/>
              <a:t> </a:t>
            </a:r>
            <a:r>
              <a:rPr lang="en-US" dirty="0"/>
              <a:t>suggests</a:t>
            </a:r>
            <a:r>
              <a:rPr lang="en-US" i="1" dirty="0"/>
              <a:t> </a:t>
            </a:r>
            <a:r>
              <a:rPr lang="en-US" b="1" u="sng" dirty="0"/>
              <a:t>immunosuppressive therapy (</a:t>
            </a:r>
            <a:r>
              <a:rPr lang="en-US" b="1" u="sng" dirty="0" err="1"/>
              <a:t>IVIg</a:t>
            </a:r>
            <a:r>
              <a:rPr lang="en-US" b="1" u="sng" dirty="0"/>
              <a:t>, steroids, rituximab, and/or eculizumab) over no immunosuppressive therapy in patients with SCD (all genotypes) with a delayed hemolytic transfusion reaction and ongoing </a:t>
            </a:r>
            <a:r>
              <a:rPr lang="en-US" b="1" u="sng" dirty="0" err="1"/>
              <a:t>hyperhemolysis</a:t>
            </a:r>
            <a:r>
              <a:rPr lang="en-US" b="1" u="sng" dirty="0"/>
              <a:t> </a:t>
            </a:r>
            <a:r>
              <a:rPr lang="en-US" sz="2400" i="1" dirty="0"/>
              <a:t>(conditional recommendation, very low certainty in the evidence about effects)</a:t>
            </a:r>
          </a:p>
          <a:p>
            <a:endParaRPr lang="en-US" dirty="0"/>
          </a:p>
        </p:txBody>
      </p:sp>
    </p:spTree>
    <p:extLst>
      <p:ext uri="{BB962C8B-B14F-4D97-AF65-F5344CB8AC3E}">
        <p14:creationId xmlns:p14="http://schemas.microsoft.com/office/powerpoint/2010/main" val="1222499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D8BC7-2791-A34D-A318-2ECA4D90EF1C}"/>
              </a:ext>
            </a:extLst>
          </p:cNvPr>
          <p:cNvSpPr>
            <a:spLocks noGrp="1"/>
          </p:cNvSpPr>
          <p:nvPr>
            <p:ph idx="1"/>
          </p:nvPr>
        </p:nvSpPr>
        <p:spPr>
          <a:xfrm>
            <a:off x="419100" y="2054108"/>
            <a:ext cx="10972800" cy="4526800"/>
          </a:xfrm>
        </p:spPr>
        <p:txBody>
          <a:bodyPr>
            <a:noAutofit/>
          </a:bodyPr>
          <a:lstStyle/>
          <a:p>
            <a:r>
              <a:rPr lang="en-US" sz="2400" dirty="0"/>
              <a:t>DHTR is defined as a significant drop in hemoglobin within 21 days post-transfusion associated with one or more of the following: </a:t>
            </a:r>
          </a:p>
          <a:p>
            <a:pPr lvl="1"/>
            <a:r>
              <a:rPr lang="en-US" sz="2267" dirty="0"/>
              <a:t>new red cell alloantibody</a:t>
            </a:r>
          </a:p>
          <a:p>
            <a:pPr lvl="1"/>
            <a:r>
              <a:rPr lang="en-US" sz="2267" dirty="0"/>
              <a:t>hemoglobinuria</a:t>
            </a:r>
          </a:p>
          <a:p>
            <a:pPr lvl="1"/>
            <a:r>
              <a:rPr lang="en-US" sz="2267" dirty="0"/>
              <a:t>accelerated </a:t>
            </a:r>
            <a:r>
              <a:rPr lang="en-US" sz="2267" dirty="0" err="1"/>
              <a:t>HbS</a:t>
            </a:r>
            <a:r>
              <a:rPr lang="en-US" sz="2267" dirty="0"/>
              <a:t>% increase with a concomitant fall in </a:t>
            </a:r>
            <a:r>
              <a:rPr lang="en-US" sz="2267" dirty="0" err="1"/>
              <a:t>HbA</a:t>
            </a:r>
            <a:r>
              <a:rPr lang="en-US" sz="2267" dirty="0"/>
              <a:t>% post-transfusion</a:t>
            </a:r>
          </a:p>
          <a:p>
            <a:pPr lvl="1"/>
            <a:r>
              <a:rPr lang="en-US" sz="2267" dirty="0"/>
              <a:t>relative reticulocytopenia or </a:t>
            </a:r>
            <a:r>
              <a:rPr lang="en-US" sz="2267" dirty="0" err="1"/>
              <a:t>reticulocytosis</a:t>
            </a:r>
            <a:r>
              <a:rPr lang="en-US" sz="2267" dirty="0"/>
              <a:t> from baseline</a:t>
            </a:r>
          </a:p>
          <a:p>
            <a:pPr lvl="1"/>
            <a:r>
              <a:rPr lang="en-US" sz="2267" dirty="0"/>
              <a:t>significant LDH rise from baseline</a:t>
            </a:r>
          </a:p>
          <a:p>
            <a:pPr lvl="1"/>
            <a:r>
              <a:rPr lang="en-US" sz="2267" dirty="0"/>
              <a:t>exclusion of an alternative cause</a:t>
            </a:r>
          </a:p>
          <a:p>
            <a:r>
              <a:rPr lang="en-US" sz="2400" dirty="0" err="1"/>
              <a:t>Hyperhemolysis</a:t>
            </a:r>
            <a:r>
              <a:rPr lang="en-US" sz="2400" dirty="0"/>
              <a:t> is defined as a rapid hemoglobin decline to below the pretransfusion level and rapid decline of the post-transfusion </a:t>
            </a:r>
            <a:r>
              <a:rPr lang="en-US" sz="2400" dirty="0" err="1"/>
              <a:t>HbA</a:t>
            </a:r>
            <a:r>
              <a:rPr lang="en-US" sz="2400" dirty="0"/>
              <a:t>% level </a:t>
            </a:r>
          </a:p>
          <a:p>
            <a:endParaRPr lang="en-US" sz="2400" dirty="0"/>
          </a:p>
        </p:txBody>
      </p:sp>
      <p:sp>
        <p:nvSpPr>
          <p:cNvPr id="4" name="Title 1">
            <a:extLst>
              <a:ext uri="{FF2B5EF4-FFF2-40B4-BE49-F238E27FC236}">
                <a16:creationId xmlns:a16="http://schemas.microsoft.com/office/drawing/2014/main" id="{689B69B3-B13D-D043-99E4-0766991946E9}"/>
              </a:ext>
            </a:extLst>
          </p:cNvPr>
          <p:cNvSpPr>
            <a:spLocks noGrp="1"/>
          </p:cNvSpPr>
          <p:nvPr>
            <p:ph type="title"/>
          </p:nvPr>
        </p:nvSpPr>
        <p:spPr>
          <a:xfrm>
            <a:off x="299180" y="1356015"/>
            <a:ext cx="10972800" cy="713539"/>
          </a:xfrm>
        </p:spPr>
        <p:txBody>
          <a:bodyPr/>
          <a:lstStyle/>
          <a:p>
            <a:r>
              <a:rPr lang="en-US" dirty="0"/>
              <a:t>Recommendation continued</a:t>
            </a:r>
          </a:p>
        </p:txBody>
      </p:sp>
    </p:spTree>
    <p:extLst>
      <p:ext uri="{BB962C8B-B14F-4D97-AF65-F5344CB8AC3E}">
        <p14:creationId xmlns:p14="http://schemas.microsoft.com/office/powerpoint/2010/main" val="2335950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EB2236-5058-A44D-9F14-9978E97C0C0E}"/>
              </a:ext>
            </a:extLst>
          </p:cNvPr>
          <p:cNvSpPr>
            <a:spLocks noGrp="1"/>
          </p:cNvSpPr>
          <p:nvPr>
            <p:ph idx="1"/>
          </p:nvPr>
        </p:nvSpPr>
        <p:spPr>
          <a:xfrm>
            <a:off x="509041" y="1850233"/>
            <a:ext cx="10972800" cy="4625518"/>
          </a:xfrm>
        </p:spPr>
        <p:txBody>
          <a:bodyPr>
            <a:noAutofit/>
          </a:bodyPr>
          <a:lstStyle/>
          <a:p>
            <a:r>
              <a:rPr lang="en-CA" sz="2400" dirty="0"/>
              <a:t>Immunosuppressive therapy should be initiated promptly in patients with life-threatening hemolysis</a:t>
            </a:r>
            <a:endParaRPr lang="en-US" sz="2400" dirty="0"/>
          </a:p>
          <a:p>
            <a:r>
              <a:rPr lang="en-US" sz="2400" dirty="0"/>
              <a:t>The potential harm of not providing immunosuppressive therapy to an individual experiencing a DHTR with ongoing </a:t>
            </a:r>
            <a:r>
              <a:rPr lang="en-US" sz="2400" dirty="0" err="1"/>
              <a:t>hyperhemolysis</a:t>
            </a:r>
            <a:r>
              <a:rPr lang="en-US" sz="2400" dirty="0"/>
              <a:t> is possible but unpredictable</a:t>
            </a:r>
          </a:p>
          <a:p>
            <a:r>
              <a:rPr lang="en-CA" sz="2400" dirty="0"/>
              <a:t>First-line: </a:t>
            </a:r>
            <a:r>
              <a:rPr lang="en-CA" sz="2400" dirty="0" err="1"/>
              <a:t>IVIg</a:t>
            </a:r>
            <a:r>
              <a:rPr lang="en-CA" sz="2400" dirty="0"/>
              <a:t> and high-dose steroids</a:t>
            </a:r>
          </a:p>
          <a:p>
            <a:r>
              <a:rPr lang="en-CA" sz="2400" dirty="0"/>
              <a:t>Second-line: eculizumab</a:t>
            </a:r>
          </a:p>
          <a:p>
            <a:r>
              <a:rPr lang="en-CA" sz="2400" dirty="0"/>
              <a:t>Rituximab is primarily indicated for potential prevention of additional alloantibody formation in patients who may require further transfusion</a:t>
            </a:r>
          </a:p>
          <a:p>
            <a:r>
              <a:rPr lang="en-CA" sz="2400" dirty="0"/>
              <a:t>When no antibody specificity is identified, avoidance of further transfusion is recommended unless patients are experiencing life-threatening anemia</a:t>
            </a:r>
          </a:p>
          <a:p>
            <a:pPr lvl="1"/>
            <a:r>
              <a:rPr lang="en-CA" sz="2000" dirty="0"/>
              <a:t>If transfusion is warranted, consider extended matched red cells (C/c, E/e, K, </a:t>
            </a:r>
            <a:r>
              <a:rPr lang="en-CA" sz="2000" dirty="0" err="1"/>
              <a:t>Jk</a:t>
            </a:r>
            <a:r>
              <a:rPr lang="en-CA" sz="2000" baseline="30000" dirty="0" err="1"/>
              <a:t>a</a:t>
            </a:r>
            <a:r>
              <a:rPr lang="en-CA" sz="2000" dirty="0"/>
              <a:t>/</a:t>
            </a:r>
            <a:r>
              <a:rPr lang="en-CA" sz="2000" dirty="0" err="1"/>
              <a:t>Jk</a:t>
            </a:r>
            <a:r>
              <a:rPr lang="en-CA" sz="2000" baseline="30000" dirty="0" err="1"/>
              <a:t>b</a:t>
            </a:r>
            <a:r>
              <a:rPr lang="en-CA" sz="2000" dirty="0"/>
              <a:t>, </a:t>
            </a:r>
            <a:r>
              <a:rPr lang="en-CA" sz="2000" dirty="0" err="1"/>
              <a:t>Fy</a:t>
            </a:r>
            <a:r>
              <a:rPr lang="en-CA" sz="2000" baseline="30000" dirty="0" err="1"/>
              <a:t>a</a:t>
            </a:r>
            <a:r>
              <a:rPr lang="en-CA" sz="2000" dirty="0"/>
              <a:t>/</a:t>
            </a:r>
            <a:r>
              <a:rPr lang="en-CA" sz="2000" dirty="0" err="1"/>
              <a:t>Fy</a:t>
            </a:r>
            <a:r>
              <a:rPr lang="en-CA" sz="2000" baseline="30000" dirty="0" err="1"/>
              <a:t>b</a:t>
            </a:r>
            <a:r>
              <a:rPr lang="en-CA" sz="2000" dirty="0"/>
              <a:t>, S/s) </a:t>
            </a:r>
          </a:p>
          <a:p>
            <a:endParaRPr lang="en-US" sz="2400" dirty="0"/>
          </a:p>
          <a:p>
            <a:endParaRPr lang="en-US" sz="2400" dirty="0"/>
          </a:p>
          <a:p>
            <a:endParaRPr lang="en-US" sz="2400" dirty="0"/>
          </a:p>
        </p:txBody>
      </p:sp>
      <p:sp>
        <p:nvSpPr>
          <p:cNvPr id="5" name="Title 1">
            <a:extLst>
              <a:ext uri="{FF2B5EF4-FFF2-40B4-BE49-F238E27FC236}">
                <a16:creationId xmlns:a16="http://schemas.microsoft.com/office/drawing/2014/main" id="{40D86A35-48A2-824D-96CA-FF4A30334034}"/>
              </a:ext>
            </a:extLst>
          </p:cNvPr>
          <p:cNvSpPr>
            <a:spLocks noGrp="1"/>
          </p:cNvSpPr>
          <p:nvPr>
            <p:ph type="title"/>
          </p:nvPr>
        </p:nvSpPr>
        <p:spPr>
          <a:xfrm>
            <a:off x="389121" y="1296056"/>
            <a:ext cx="10972800" cy="713539"/>
          </a:xfrm>
        </p:spPr>
        <p:txBody>
          <a:bodyPr/>
          <a:lstStyle/>
          <a:p>
            <a:r>
              <a:rPr lang="en-US" dirty="0"/>
              <a:t>Recommendation continued</a:t>
            </a:r>
          </a:p>
        </p:txBody>
      </p:sp>
    </p:spTree>
    <p:extLst>
      <p:ext uri="{BB962C8B-B14F-4D97-AF65-F5344CB8AC3E}">
        <p14:creationId xmlns:p14="http://schemas.microsoft.com/office/powerpoint/2010/main" val="4032285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BB7601-F81D-433C-9F06-EA0CA891E3A5}"/>
              </a:ext>
            </a:extLst>
          </p:cNvPr>
          <p:cNvSpPr>
            <a:spLocks noGrp="1"/>
          </p:cNvSpPr>
          <p:nvPr>
            <p:ph type="title"/>
          </p:nvPr>
        </p:nvSpPr>
        <p:spPr/>
        <p:txBody>
          <a:bodyPr lIns="0" tIns="0"/>
          <a:lstStyle/>
          <a:p>
            <a:r>
              <a:rPr lang="en-US" dirty="0"/>
              <a:t>Case 2 continued: Preventing hemolytic transfusion reactions</a:t>
            </a:r>
          </a:p>
        </p:txBody>
      </p:sp>
      <p:sp>
        <p:nvSpPr>
          <p:cNvPr id="5" name="Content Placeholder 4">
            <a:extLst>
              <a:ext uri="{FF2B5EF4-FFF2-40B4-BE49-F238E27FC236}">
                <a16:creationId xmlns:a16="http://schemas.microsoft.com/office/drawing/2014/main" id="{F9E88649-2B53-4251-B6AD-CB2A49AA0BA3}"/>
              </a:ext>
            </a:extLst>
          </p:cNvPr>
          <p:cNvSpPr>
            <a:spLocks noGrp="1"/>
          </p:cNvSpPr>
          <p:nvPr>
            <p:ph idx="1"/>
          </p:nvPr>
        </p:nvSpPr>
        <p:spPr/>
        <p:txBody>
          <a:bodyPr/>
          <a:lstStyle/>
          <a:p>
            <a:pPr marL="0" indent="0">
              <a:buNone/>
            </a:pPr>
            <a:r>
              <a:rPr lang="en-US" dirty="0"/>
              <a:t>This patient has now had three similar episodes. Going forward, the best course of action for this patient, who has a history of delayed hemolytic transfusion reactions, would be to manage with the following (choose all that apply):</a:t>
            </a:r>
          </a:p>
          <a:p>
            <a:pPr marL="1066785" lvl="1" indent="-457200">
              <a:buFont typeface="+mj-lt"/>
              <a:buAutoNum type="alphaLcPeriod"/>
            </a:pPr>
            <a:r>
              <a:rPr lang="en-US" dirty="0"/>
              <a:t>No additional precautions</a:t>
            </a:r>
          </a:p>
          <a:p>
            <a:pPr marL="1066785" lvl="1" indent="-457200">
              <a:buFont typeface="+mj-lt"/>
              <a:buAutoNum type="alphaLcPeriod"/>
            </a:pPr>
            <a:r>
              <a:rPr lang="en-US" dirty="0"/>
              <a:t>Delay transfusion</a:t>
            </a:r>
          </a:p>
          <a:p>
            <a:pPr marL="1066785" lvl="1" indent="-457200">
              <a:buFont typeface="+mj-lt"/>
              <a:buAutoNum type="alphaLcPeriod"/>
            </a:pPr>
            <a:r>
              <a:rPr lang="en-US" dirty="0"/>
              <a:t>ABO, Rh, and extended matched red cell units</a:t>
            </a:r>
          </a:p>
          <a:p>
            <a:pPr marL="1066785" lvl="1" indent="-457200">
              <a:buFont typeface="+mj-lt"/>
              <a:buAutoNum type="alphaLcPeriod"/>
            </a:pPr>
            <a:r>
              <a:rPr lang="en-US" dirty="0"/>
              <a:t>Steroids +/- </a:t>
            </a:r>
            <a:r>
              <a:rPr lang="en-US" dirty="0" err="1"/>
              <a:t>IVIg</a:t>
            </a:r>
            <a:endParaRPr lang="en-US" dirty="0"/>
          </a:p>
          <a:p>
            <a:pPr marL="1066785" lvl="1" indent="-457200">
              <a:buFont typeface="+mj-lt"/>
              <a:buAutoNum type="alphaLcPeriod"/>
            </a:pPr>
            <a:r>
              <a:rPr lang="en-US" dirty="0"/>
              <a:t>Rituximab &gt;4 weeks prior to transfusion for pre-operative preparation</a:t>
            </a:r>
          </a:p>
        </p:txBody>
      </p:sp>
      <p:sp>
        <p:nvSpPr>
          <p:cNvPr id="6" name="Rectangle 5">
            <a:extLst>
              <a:ext uri="{FF2B5EF4-FFF2-40B4-BE49-F238E27FC236}">
                <a16:creationId xmlns:a16="http://schemas.microsoft.com/office/drawing/2014/main" id="{A7C64139-89EC-4AF5-B1E4-4290BC57FDF1}"/>
              </a:ext>
            </a:extLst>
          </p:cNvPr>
          <p:cNvSpPr/>
          <p:nvPr/>
        </p:nvSpPr>
        <p:spPr>
          <a:xfrm>
            <a:off x="800099" y="4169123"/>
            <a:ext cx="10352809" cy="1400400"/>
          </a:xfrm>
          <a:prstGeom prst="rect">
            <a:avLst/>
          </a:prstGeom>
          <a:noFill/>
          <a:ln w="28575">
            <a:solidFill>
              <a:srgbClr val="E23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8191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4A3A-A76D-4B65-9E53-70FBB5537284}"/>
              </a:ext>
            </a:extLst>
          </p:cNvPr>
          <p:cNvSpPr>
            <a:spLocks noGrp="1"/>
          </p:cNvSpPr>
          <p:nvPr>
            <p:ph type="title"/>
          </p:nvPr>
        </p:nvSpPr>
        <p:spPr/>
        <p:txBody>
          <a:bodyPr/>
          <a:lstStyle/>
          <a:p>
            <a:r>
              <a:rPr lang="en-US" dirty="0"/>
              <a:t>Recommendation</a:t>
            </a:r>
          </a:p>
        </p:txBody>
      </p:sp>
      <p:sp>
        <p:nvSpPr>
          <p:cNvPr id="3" name="Content Placeholder 2">
            <a:extLst>
              <a:ext uri="{FF2B5EF4-FFF2-40B4-BE49-F238E27FC236}">
                <a16:creationId xmlns:a16="http://schemas.microsoft.com/office/drawing/2014/main" id="{D89FA5F3-07D0-402E-AE1D-B0C7A97B843F}"/>
              </a:ext>
            </a:extLst>
          </p:cNvPr>
          <p:cNvSpPr>
            <a:spLocks noGrp="1"/>
          </p:cNvSpPr>
          <p:nvPr>
            <p:ph idx="1"/>
          </p:nvPr>
        </p:nvSpPr>
        <p:spPr>
          <a:xfrm>
            <a:off x="419100" y="2033093"/>
            <a:ext cx="10972800" cy="4100077"/>
          </a:xfrm>
        </p:spPr>
        <p:txBody>
          <a:bodyPr/>
          <a:lstStyle/>
          <a:p>
            <a:pPr marL="0" indent="0">
              <a:buNone/>
            </a:pPr>
            <a:r>
              <a:rPr lang="en-US" sz="2400" dirty="0"/>
              <a:t>The panel suggests </a:t>
            </a:r>
            <a:r>
              <a:rPr lang="en-US" sz="2400" b="1" u="sng" dirty="0"/>
              <a:t>immunosuppressive therapy (</a:t>
            </a:r>
            <a:r>
              <a:rPr lang="en-US" sz="2400" b="1" u="sng" dirty="0" err="1"/>
              <a:t>IVIg</a:t>
            </a:r>
            <a:r>
              <a:rPr lang="en-US" sz="2400" b="1" u="sng" dirty="0"/>
              <a:t>, steroids, and/or rituximab) over no immunosuppressive therapy in patients with SCD (all genotypes) with an acute need for transfusion and at high risk of acute hemolytic transfusion reaction or with a history of multiple reactions </a:t>
            </a:r>
            <a:r>
              <a:rPr lang="en-US" sz="2200" i="1" dirty="0"/>
              <a:t>(conditional recommendation, very low certainty in the evidence about effects)</a:t>
            </a:r>
          </a:p>
          <a:p>
            <a:r>
              <a:rPr lang="en-CA" sz="2400" dirty="0"/>
              <a:t>Ongoing discussion is needed to weigh the potential benefits and harms associated with transfusion versus the impact of ongoing life-threatening anemia </a:t>
            </a:r>
          </a:p>
          <a:p>
            <a:r>
              <a:rPr lang="en-CA" sz="2400" dirty="0"/>
              <a:t>Consider the respective mechanisms of action for choice of therapy (</a:t>
            </a:r>
            <a:r>
              <a:rPr lang="en-CA" sz="2400" dirty="0" err="1"/>
              <a:t>IVIg</a:t>
            </a:r>
            <a:r>
              <a:rPr lang="en-CA" sz="2400" dirty="0"/>
              <a:t>, steroids, and/or rituximab)</a:t>
            </a:r>
            <a:endParaRPr lang="en-US" sz="2400" dirty="0"/>
          </a:p>
          <a:p>
            <a:pPr lvl="0"/>
            <a:r>
              <a:rPr lang="en-CA" sz="2400" dirty="0"/>
              <a:t>A shared decision-making process</a:t>
            </a:r>
            <a:r>
              <a:rPr lang="en-US" sz="2400" dirty="0"/>
              <a:t> is critical</a:t>
            </a:r>
          </a:p>
        </p:txBody>
      </p:sp>
    </p:spTree>
    <p:extLst>
      <p:ext uri="{BB962C8B-B14F-4D97-AF65-F5344CB8AC3E}">
        <p14:creationId xmlns:p14="http://schemas.microsoft.com/office/powerpoint/2010/main" val="1164027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5A72-1BE3-48E7-B705-7884C03B7F07}"/>
              </a:ext>
            </a:extLst>
          </p:cNvPr>
          <p:cNvSpPr>
            <a:spLocks noGrp="1"/>
          </p:cNvSpPr>
          <p:nvPr>
            <p:ph type="title"/>
          </p:nvPr>
        </p:nvSpPr>
        <p:spPr/>
        <p:txBody>
          <a:bodyPr lIns="0" tIns="0"/>
          <a:lstStyle/>
          <a:p>
            <a:r>
              <a:rPr lang="en-CA" sz="2667" dirty="0">
                <a:solidFill>
                  <a:srgbClr val="E53E31"/>
                </a:solidFill>
                <a:latin typeface="Calibri"/>
                <a:ea typeface="Geneva" pitchFamily="37" charset="-128"/>
                <a:cs typeface="Arial"/>
              </a:rPr>
              <a:t>ASH Clinical Practice Guidelines on SCD</a:t>
            </a:r>
            <a:endParaRPr lang="en-US" dirty="0"/>
          </a:p>
        </p:txBody>
      </p:sp>
      <p:sp>
        <p:nvSpPr>
          <p:cNvPr id="3" name="Content Placeholder 2">
            <a:extLst>
              <a:ext uri="{FF2B5EF4-FFF2-40B4-BE49-F238E27FC236}">
                <a16:creationId xmlns:a16="http://schemas.microsoft.com/office/drawing/2014/main" id="{B9803716-ECDE-43B7-BAC3-BAD7182F9B7C}"/>
              </a:ext>
            </a:extLst>
          </p:cNvPr>
          <p:cNvSpPr>
            <a:spLocks noGrp="1"/>
          </p:cNvSpPr>
          <p:nvPr>
            <p:ph idx="1"/>
          </p:nvPr>
        </p:nvSpPr>
        <p:spPr/>
        <p:txBody>
          <a:bodyPr/>
          <a:lstStyle/>
          <a:p>
            <a:pPr marL="0" indent="0">
              <a:buNone/>
            </a:pPr>
            <a:r>
              <a:rPr lang="en-US" dirty="0"/>
              <a:t>1. Cardiopulmonary and Kidney Disease</a:t>
            </a:r>
          </a:p>
          <a:p>
            <a:pPr marL="0" indent="0">
              <a:buNone/>
            </a:pPr>
            <a:r>
              <a:rPr lang="en-US" dirty="0"/>
              <a:t>2. </a:t>
            </a:r>
            <a:r>
              <a:rPr lang="en-US" b="1" dirty="0"/>
              <a:t>Transfusion Support</a:t>
            </a:r>
          </a:p>
          <a:p>
            <a:pPr marL="0" indent="0">
              <a:buNone/>
            </a:pPr>
            <a:r>
              <a:rPr lang="en-US" dirty="0"/>
              <a:t>3. Cerebrovascular Disease </a:t>
            </a:r>
          </a:p>
          <a:p>
            <a:pPr marL="0" indent="0">
              <a:buNone/>
            </a:pPr>
            <a:r>
              <a:rPr lang="en-US" dirty="0"/>
              <a:t>4. Acute and Chronic Pain</a:t>
            </a:r>
          </a:p>
          <a:p>
            <a:pPr marL="0" indent="0">
              <a:buNone/>
            </a:pPr>
            <a:r>
              <a:rPr lang="en-US" dirty="0"/>
              <a:t>5. Stem Cell Transplantation </a:t>
            </a:r>
          </a:p>
        </p:txBody>
      </p:sp>
    </p:spTree>
    <p:extLst>
      <p:ext uri="{BB962C8B-B14F-4D97-AF65-F5344CB8AC3E}">
        <p14:creationId xmlns:p14="http://schemas.microsoft.com/office/powerpoint/2010/main" val="3188362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016B-0E18-134F-AE2E-CBF3433E49A4}"/>
              </a:ext>
            </a:extLst>
          </p:cNvPr>
          <p:cNvSpPr>
            <a:spLocks noGrp="1"/>
          </p:cNvSpPr>
          <p:nvPr>
            <p:ph type="title"/>
          </p:nvPr>
        </p:nvSpPr>
        <p:spPr/>
        <p:txBody>
          <a:bodyPr lIns="0" tIns="0"/>
          <a:lstStyle/>
          <a:p>
            <a:r>
              <a:rPr lang="en-US" dirty="0"/>
              <a:t>Considerations</a:t>
            </a:r>
          </a:p>
        </p:txBody>
      </p:sp>
      <p:sp>
        <p:nvSpPr>
          <p:cNvPr id="3" name="Content Placeholder 2">
            <a:extLst>
              <a:ext uri="{FF2B5EF4-FFF2-40B4-BE49-F238E27FC236}">
                <a16:creationId xmlns:a16="http://schemas.microsoft.com/office/drawing/2014/main" id="{2E3F338E-9655-1247-A451-66B2271DAAD0}"/>
              </a:ext>
            </a:extLst>
          </p:cNvPr>
          <p:cNvSpPr>
            <a:spLocks noGrp="1"/>
          </p:cNvSpPr>
          <p:nvPr>
            <p:ph idx="1"/>
          </p:nvPr>
        </p:nvSpPr>
        <p:spPr/>
        <p:txBody>
          <a:bodyPr/>
          <a:lstStyle/>
          <a:p>
            <a:pPr marL="0" indent="0">
              <a:buNone/>
            </a:pPr>
            <a:r>
              <a:rPr lang="en-CA" dirty="0"/>
              <a:t>These are rare clinical situations in which patients:</a:t>
            </a:r>
          </a:p>
          <a:p>
            <a:r>
              <a:rPr lang="en-CA" dirty="0"/>
              <a:t>are experiencing life-threatening anemia that require immediate red cell transfusion and compatible blood cannot be found (i.e., patients with alloantibodies for whom antigen-negative blood is unavailable) </a:t>
            </a:r>
          </a:p>
          <a:p>
            <a:r>
              <a:rPr lang="en-CA" dirty="0"/>
              <a:t>have a history of repeated episodes of severe hemolytic transfusion reactions with or without an antibody specificity identified (even when compatible blood is available)</a:t>
            </a:r>
            <a:endParaRPr lang="en-US" dirty="0"/>
          </a:p>
        </p:txBody>
      </p:sp>
    </p:spTree>
    <p:extLst>
      <p:ext uri="{BB962C8B-B14F-4D97-AF65-F5344CB8AC3E}">
        <p14:creationId xmlns:p14="http://schemas.microsoft.com/office/powerpoint/2010/main" val="2517343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0169-FD50-684B-B653-6099B31AF19C}"/>
              </a:ext>
            </a:extLst>
          </p:cNvPr>
          <p:cNvSpPr>
            <a:spLocks noGrp="1"/>
          </p:cNvSpPr>
          <p:nvPr>
            <p:ph type="title"/>
          </p:nvPr>
        </p:nvSpPr>
        <p:spPr/>
        <p:txBody>
          <a:bodyPr lIns="0" tIns="0"/>
          <a:lstStyle/>
          <a:p>
            <a:r>
              <a:rPr lang="en-US" dirty="0"/>
              <a:t>Considerations</a:t>
            </a:r>
          </a:p>
        </p:txBody>
      </p:sp>
      <p:sp>
        <p:nvSpPr>
          <p:cNvPr id="3" name="Content Placeholder 2">
            <a:extLst>
              <a:ext uri="{FF2B5EF4-FFF2-40B4-BE49-F238E27FC236}">
                <a16:creationId xmlns:a16="http://schemas.microsoft.com/office/drawing/2014/main" id="{93D58F0E-AAA4-B141-896A-11917E4838CB}"/>
              </a:ext>
            </a:extLst>
          </p:cNvPr>
          <p:cNvSpPr>
            <a:spLocks noGrp="1"/>
          </p:cNvSpPr>
          <p:nvPr>
            <p:ph idx="1"/>
          </p:nvPr>
        </p:nvSpPr>
        <p:spPr/>
        <p:txBody>
          <a:bodyPr/>
          <a:lstStyle/>
          <a:p>
            <a:r>
              <a:rPr lang="en-CA" dirty="0"/>
              <a:t>The morbidity and mortality associated with acute and delayed HTRs is weighed against the potential adverse effects typically experienced with immunosuppression</a:t>
            </a:r>
          </a:p>
          <a:p>
            <a:r>
              <a:rPr lang="en-CA" dirty="0"/>
              <a:t>Interventions aimed at inhibiting antibody-mediated hemolysis (i.e., </a:t>
            </a:r>
            <a:r>
              <a:rPr lang="en-CA" dirty="0" err="1"/>
              <a:t>IVIg</a:t>
            </a:r>
            <a:r>
              <a:rPr lang="en-CA" dirty="0"/>
              <a:t> and steroids) may be more effective in preventing a potential AHTR</a:t>
            </a:r>
            <a:endParaRPr lang="en-US" dirty="0"/>
          </a:p>
          <a:p>
            <a:r>
              <a:rPr lang="en-CA" dirty="0"/>
              <a:t>Efforts to prevent DHTR may benefit from immunosuppression that mitigates new alloantibody production (i.e., steroids, rituximab)</a:t>
            </a:r>
          </a:p>
        </p:txBody>
      </p:sp>
    </p:spTree>
    <p:extLst>
      <p:ext uri="{BB962C8B-B14F-4D97-AF65-F5344CB8AC3E}">
        <p14:creationId xmlns:p14="http://schemas.microsoft.com/office/powerpoint/2010/main" val="2283632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2FE8-5D0B-674C-8BEB-01F3D96B0FBC}"/>
              </a:ext>
            </a:extLst>
          </p:cNvPr>
          <p:cNvSpPr>
            <a:spLocks noGrp="1"/>
          </p:cNvSpPr>
          <p:nvPr>
            <p:ph type="title"/>
          </p:nvPr>
        </p:nvSpPr>
        <p:spPr/>
        <p:txBody>
          <a:bodyPr/>
          <a:lstStyle/>
          <a:p>
            <a:r>
              <a:rPr lang="en-US" dirty="0"/>
              <a:t>Summary of management and prevention of HTRs</a:t>
            </a:r>
          </a:p>
        </p:txBody>
      </p:sp>
      <p:sp>
        <p:nvSpPr>
          <p:cNvPr id="3" name="Content Placeholder 2">
            <a:extLst>
              <a:ext uri="{FF2B5EF4-FFF2-40B4-BE49-F238E27FC236}">
                <a16:creationId xmlns:a16="http://schemas.microsoft.com/office/drawing/2014/main" id="{069DA343-A0B0-F440-AAC2-F2430D3454D3}"/>
              </a:ext>
            </a:extLst>
          </p:cNvPr>
          <p:cNvSpPr>
            <a:spLocks noGrp="1"/>
          </p:cNvSpPr>
          <p:nvPr>
            <p:ph idx="1"/>
          </p:nvPr>
        </p:nvSpPr>
        <p:spPr>
          <a:xfrm>
            <a:off x="419100" y="2033094"/>
            <a:ext cx="10972800" cy="4590730"/>
          </a:xfrm>
        </p:spPr>
        <p:txBody>
          <a:bodyPr/>
          <a:lstStyle/>
          <a:p>
            <a:r>
              <a:rPr lang="en-CA" dirty="0"/>
              <a:t>Acute and delayed HTRs are among the most challenging complications of transfusion support in patients with SCD</a:t>
            </a:r>
          </a:p>
          <a:p>
            <a:pPr marL="0" indent="0">
              <a:buNone/>
            </a:pPr>
            <a:endParaRPr lang="en-US" dirty="0"/>
          </a:p>
          <a:p>
            <a:r>
              <a:rPr lang="en-US" dirty="0"/>
              <a:t>The panel suggests </a:t>
            </a:r>
            <a:r>
              <a:rPr lang="en-US" b="1" u="sng" dirty="0"/>
              <a:t>immunosuppressive therapy (</a:t>
            </a:r>
            <a:r>
              <a:rPr lang="en-US" b="1" u="sng" dirty="0" err="1"/>
              <a:t>IVIg</a:t>
            </a:r>
            <a:r>
              <a:rPr lang="en-US" b="1" u="sng" dirty="0"/>
              <a:t>, steroids, rituximab, and/or eculizumab) over no immunosuppressive therapy in patients with SCD (all genotypes) with a delayed hemolytic transfusion reaction and ongoing </a:t>
            </a:r>
            <a:r>
              <a:rPr lang="en-US" b="1" u="sng" dirty="0" err="1"/>
              <a:t>hyperhemolysis</a:t>
            </a:r>
            <a:r>
              <a:rPr lang="en-US" b="1" u="sng" dirty="0"/>
              <a:t> </a:t>
            </a:r>
            <a:r>
              <a:rPr lang="en-US" sz="2400" i="1" dirty="0"/>
              <a:t>(conditional recommendation, very low certainty in the evidence about effects)</a:t>
            </a:r>
            <a:endParaRPr lang="en-US" b="1" u="sng" dirty="0"/>
          </a:p>
          <a:p>
            <a:endParaRPr lang="en-US" dirty="0"/>
          </a:p>
          <a:p>
            <a:endParaRPr lang="en-US" dirty="0"/>
          </a:p>
        </p:txBody>
      </p:sp>
    </p:spTree>
    <p:extLst>
      <p:ext uri="{BB962C8B-B14F-4D97-AF65-F5344CB8AC3E}">
        <p14:creationId xmlns:p14="http://schemas.microsoft.com/office/powerpoint/2010/main" val="2531542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44B4-221E-4F9E-9330-A7EC101C2441}"/>
              </a:ext>
            </a:extLst>
          </p:cNvPr>
          <p:cNvSpPr>
            <a:spLocks noGrp="1"/>
          </p:cNvSpPr>
          <p:nvPr>
            <p:ph type="title"/>
          </p:nvPr>
        </p:nvSpPr>
        <p:spPr/>
        <p:txBody>
          <a:bodyPr/>
          <a:lstStyle/>
          <a:p>
            <a:r>
              <a:rPr lang="en-US" dirty="0"/>
              <a:t>Summary of management and prevention of HTRs</a:t>
            </a:r>
          </a:p>
        </p:txBody>
      </p:sp>
      <p:sp>
        <p:nvSpPr>
          <p:cNvPr id="3" name="Content Placeholder 2">
            <a:extLst>
              <a:ext uri="{FF2B5EF4-FFF2-40B4-BE49-F238E27FC236}">
                <a16:creationId xmlns:a16="http://schemas.microsoft.com/office/drawing/2014/main" id="{C953F697-A7A6-4567-9A73-7EA92F7530D9}"/>
              </a:ext>
            </a:extLst>
          </p:cNvPr>
          <p:cNvSpPr>
            <a:spLocks noGrp="1"/>
          </p:cNvSpPr>
          <p:nvPr>
            <p:ph idx="1"/>
          </p:nvPr>
        </p:nvSpPr>
        <p:spPr/>
        <p:txBody>
          <a:bodyPr/>
          <a:lstStyle/>
          <a:p>
            <a:r>
              <a:rPr lang="en-US" dirty="0"/>
              <a:t>The panel suggests </a:t>
            </a:r>
            <a:r>
              <a:rPr lang="en-US" b="1" u="sng" dirty="0"/>
              <a:t>immunosuppressive therapy (</a:t>
            </a:r>
            <a:r>
              <a:rPr lang="en-US" b="1" u="sng" dirty="0" err="1"/>
              <a:t>IVIg</a:t>
            </a:r>
            <a:r>
              <a:rPr lang="en-US" b="1" u="sng" dirty="0"/>
              <a:t>, steroids, and/or rituximab) over no immunosuppressive therapy in patients with SCD (all genotypes) with an acute need for transfusion and at high risk of acute hemolytic transfusion reaction or with a history of multiple reactions</a:t>
            </a:r>
            <a:r>
              <a:rPr lang="en-US" sz="2800" i="1" dirty="0"/>
              <a:t> (conditional recommendation, very low certainty in the evidence about effects)</a:t>
            </a:r>
            <a:endParaRPr lang="en-US" b="1" u="sng" dirty="0"/>
          </a:p>
          <a:p>
            <a:endParaRPr lang="en-US" dirty="0"/>
          </a:p>
        </p:txBody>
      </p:sp>
    </p:spTree>
    <p:extLst>
      <p:ext uri="{BB962C8B-B14F-4D97-AF65-F5344CB8AC3E}">
        <p14:creationId xmlns:p14="http://schemas.microsoft.com/office/powerpoint/2010/main" val="97485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r>
              <a:rPr lang="en-US" b="1" dirty="0">
                <a:latin typeface="+mn-lt"/>
              </a:rPr>
              <a:t>Case 3</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type="body" idx="1"/>
          </p:nvPr>
        </p:nvSpPr>
        <p:spPr>
          <a:xfrm>
            <a:off x="963084" y="5087939"/>
            <a:ext cx="10363200" cy="897226"/>
          </a:xfrm>
        </p:spPr>
        <p:txBody>
          <a:bodyPr>
            <a:normAutofit/>
          </a:bodyPr>
          <a:lstStyle/>
          <a:p>
            <a:r>
              <a:rPr lang="en-US" sz="2800" dirty="0"/>
              <a:t>Approach to transfusions in chronic and acute settings</a:t>
            </a:r>
          </a:p>
          <a:p>
            <a:endParaRPr lang="en-US" sz="2800" dirty="0"/>
          </a:p>
        </p:txBody>
      </p:sp>
    </p:spTree>
    <p:extLst>
      <p:ext uri="{BB962C8B-B14F-4D97-AF65-F5344CB8AC3E}">
        <p14:creationId xmlns:p14="http://schemas.microsoft.com/office/powerpoint/2010/main" val="1145279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D4BB-FE8E-B24A-8047-95282820D925}"/>
              </a:ext>
            </a:extLst>
          </p:cNvPr>
          <p:cNvSpPr>
            <a:spLocks noGrp="1"/>
          </p:cNvSpPr>
          <p:nvPr>
            <p:ph type="title"/>
          </p:nvPr>
        </p:nvSpPr>
        <p:spPr/>
        <p:txBody>
          <a:bodyPr lIns="0" tIns="0"/>
          <a:lstStyle/>
          <a:p>
            <a:r>
              <a:rPr lang="en-US" dirty="0"/>
              <a:t>Case 3</a:t>
            </a:r>
          </a:p>
        </p:txBody>
      </p:sp>
      <p:sp>
        <p:nvSpPr>
          <p:cNvPr id="3" name="Content Placeholder 2">
            <a:extLst>
              <a:ext uri="{FF2B5EF4-FFF2-40B4-BE49-F238E27FC236}">
                <a16:creationId xmlns:a16="http://schemas.microsoft.com/office/drawing/2014/main" id="{7CBAD94A-1243-1B40-8C45-AD07D3DA4620}"/>
              </a:ext>
            </a:extLst>
          </p:cNvPr>
          <p:cNvSpPr>
            <a:spLocks noGrp="1"/>
          </p:cNvSpPr>
          <p:nvPr>
            <p:ph idx="1"/>
          </p:nvPr>
        </p:nvSpPr>
        <p:spPr/>
        <p:txBody>
          <a:bodyPr/>
          <a:lstStyle/>
          <a:p>
            <a:pPr marL="0" indent="0">
              <a:buNone/>
            </a:pPr>
            <a:r>
              <a:rPr lang="en-US" dirty="0"/>
              <a:t>An 8-year-old patient with </a:t>
            </a:r>
            <a:r>
              <a:rPr lang="en-US" dirty="0" err="1"/>
              <a:t>HbSS</a:t>
            </a:r>
            <a:r>
              <a:rPr lang="en-US" dirty="0"/>
              <a:t> had a sleep study showing sleep apnea and needs a tonsillectomy and adenoidectomy. The ENT surgeon has asked for pre-operative management recommendations with regards to a transfusion plan. His hemoglobin is 7 gm/dL. The procedure will take a little over one hour. The best response is:</a:t>
            </a:r>
          </a:p>
          <a:p>
            <a:pPr marL="1066785" lvl="1" indent="-457200">
              <a:buFont typeface="+mj-lt"/>
              <a:buAutoNum type="alphaLcPeriod"/>
            </a:pPr>
            <a:r>
              <a:rPr lang="en-US" dirty="0"/>
              <a:t>no transfusion needed</a:t>
            </a:r>
          </a:p>
          <a:p>
            <a:pPr marL="1066785" lvl="1" indent="-457200">
              <a:buFont typeface="+mj-lt"/>
              <a:buAutoNum type="alphaLcPeriod"/>
            </a:pPr>
            <a:r>
              <a:rPr lang="en-US" dirty="0"/>
              <a:t>red cell exchange (automated or manual)</a:t>
            </a:r>
          </a:p>
          <a:p>
            <a:pPr marL="1066785" lvl="1" indent="-457200">
              <a:buFont typeface="+mj-lt"/>
              <a:buAutoNum type="alphaLcPeriod"/>
            </a:pPr>
            <a:r>
              <a:rPr lang="en-US" dirty="0"/>
              <a:t>simple transfusion</a:t>
            </a:r>
          </a:p>
          <a:p>
            <a:pPr marL="1066785" lvl="1" indent="-457200">
              <a:buFont typeface="+mj-lt"/>
              <a:buAutoNum type="alphaLcPeriod"/>
            </a:pPr>
            <a:r>
              <a:rPr lang="en-US" dirty="0"/>
              <a:t>1.5x maintenance intravenous hydration 12 hours prior to surgery </a:t>
            </a:r>
          </a:p>
        </p:txBody>
      </p:sp>
      <p:sp>
        <p:nvSpPr>
          <p:cNvPr id="4" name="Rectangle 3">
            <a:extLst>
              <a:ext uri="{FF2B5EF4-FFF2-40B4-BE49-F238E27FC236}">
                <a16:creationId xmlns:a16="http://schemas.microsoft.com/office/drawing/2014/main" id="{71113A91-DAAE-9046-9A99-B02B9E338043}"/>
              </a:ext>
            </a:extLst>
          </p:cNvPr>
          <p:cNvSpPr/>
          <p:nvPr/>
        </p:nvSpPr>
        <p:spPr>
          <a:xfrm>
            <a:off x="818399" y="5000773"/>
            <a:ext cx="10174202" cy="4090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7211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BA66E-FAA0-5649-A8DF-CB96F37D0DAE}"/>
              </a:ext>
            </a:extLst>
          </p:cNvPr>
          <p:cNvSpPr>
            <a:spLocks noGrp="1"/>
          </p:cNvSpPr>
          <p:nvPr>
            <p:ph type="title"/>
          </p:nvPr>
        </p:nvSpPr>
        <p:spPr/>
        <p:txBody>
          <a:bodyPr lIns="0" tIns="0"/>
          <a:lstStyle/>
          <a:p>
            <a:r>
              <a:rPr lang="en-US" dirty="0"/>
              <a:t>Recommendation</a:t>
            </a:r>
          </a:p>
        </p:txBody>
      </p:sp>
      <p:sp>
        <p:nvSpPr>
          <p:cNvPr id="3" name="Content Placeholder 2">
            <a:extLst>
              <a:ext uri="{FF2B5EF4-FFF2-40B4-BE49-F238E27FC236}">
                <a16:creationId xmlns:a16="http://schemas.microsoft.com/office/drawing/2014/main" id="{87BA5506-80C5-CB43-B93B-8E00A94956DE}"/>
              </a:ext>
            </a:extLst>
          </p:cNvPr>
          <p:cNvSpPr>
            <a:spLocks noGrp="1"/>
          </p:cNvSpPr>
          <p:nvPr>
            <p:ph idx="1"/>
          </p:nvPr>
        </p:nvSpPr>
        <p:spPr>
          <a:xfrm>
            <a:off x="419100" y="1908403"/>
            <a:ext cx="11353800" cy="3954624"/>
          </a:xfrm>
        </p:spPr>
        <p:txBody>
          <a:bodyPr/>
          <a:lstStyle/>
          <a:p>
            <a:pPr marL="0" indent="0">
              <a:buNone/>
            </a:pPr>
            <a:r>
              <a:rPr lang="en-US" sz="2400" dirty="0"/>
              <a:t>The panel </a:t>
            </a:r>
            <a:r>
              <a:rPr lang="en-US" sz="2400" b="1" u="sng" dirty="0"/>
              <a:t>suggests preoperative transfusion over no preoperative transfusion in patients with SCD undergoing surgeries requiring general anesthesia and lasting &gt;1 hour </a:t>
            </a:r>
            <a:r>
              <a:rPr lang="en-US" sz="2000" i="1" dirty="0"/>
              <a:t>(conditional recommendation, very low certainty in the evidence about effects) </a:t>
            </a:r>
          </a:p>
          <a:p>
            <a:r>
              <a:rPr lang="en-US" sz="2400" dirty="0"/>
              <a:t>Decision-making should be individualized based on:</a:t>
            </a:r>
          </a:p>
          <a:p>
            <a:pPr lvl="1"/>
            <a:r>
              <a:rPr lang="en-US" sz="2000" dirty="0"/>
              <a:t>genotype</a:t>
            </a:r>
          </a:p>
          <a:p>
            <a:pPr lvl="1"/>
            <a:r>
              <a:rPr lang="en-US" sz="2000" dirty="0"/>
              <a:t>the risk level of surgery</a:t>
            </a:r>
          </a:p>
          <a:p>
            <a:pPr lvl="1"/>
            <a:r>
              <a:rPr lang="en-US" sz="2000" dirty="0"/>
              <a:t>baseline total hemoglobin</a:t>
            </a:r>
          </a:p>
          <a:p>
            <a:pPr lvl="1"/>
            <a:r>
              <a:rPr lang="en-US" sz="2000" dirty="0"/>
              <a:t>complications with prior transfusions</a:t>
            </a:r>
          </a:p>
          <a:p>
            <a:pPr lvl="1"/>
            <a:r>
              <a:rPr lang="en-US" sz="2000" dirty="0"/>
              <a:t>disease severity</a:t>
            </a:r>
          </a:p>
          <a:p>
            <a:r>
              <a:rPr lang="en-US" sz="2400" dirty="0"/>
              <a:t>Ideal to have total hemoglobin levels of &gt;9 g/dl prior to surgery, and should provide RCE transfusion for patients who require preoperative transfusion but have a high hemoglobin level (&gt;9-10 g/dl)</a:t>
            </a:r>
          </a:p>
          <a:p>
            <a:endParaRPr lang="en-US" sz="2400" dirty="0"/>
          </a:p>
        </p:txBody>
      </p:sp>
    </p:spTree>
    <p:extLst>
      <p:ext uri="{BB962C8B-B14F-4D97-AF65-F5344CB8AC3E}">
        <p14:creationId xmlns:p14="http://schemas.microsoft.com/office/powerpoint/2010/main" val="2858470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36C0-F8D8-3848-9A11-450AD3416499}"/>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816D0549-9B17-E549-B4B1-146A7B5327FC}"/>
              </a:ext>
            </a:extLst>
          </p:cNvPr>
          <p:cNvSpPr>
            <a:spLocks noGrp="1"/>
          </p:cNvSpPr>
          <p:nvPr>
            <p:ph idx="1"/>
          </p:nvPr>
        </p:nvSpPr>
        <p:spPr/>
        <p:txBody>
          <a:bodyPr>
            <a:normAutofit fontScale="85000" lnSpcReduction="20000"/>
          </a:bodyPr>
          <a:lstStyle/>
          <a:p>
            <a:pPr>
              <a:lnSpc>
                <a:spcPct val="110000"/>
              </a:lnSpc>
            </a:pPr>
            <a:r>
              <a:rPr lang="en-US" dirty="0"/>
              <a:t>Surgical intervention results in:</a:t>
            </a:r>
          </a:p>
          <a:p>
            <a:pPr lvl="1">
              <a:lnSpc>
                <a:spcPct val="110000"/>
              </a:lnSpc>
            </a:pPr>
            <a:r>
              <a:rPr lang="en-US" dirty="0"/>
              <a:t>increased mortality and morbidity in patients with SCD who undergo surgery</a:t>
            </a:r>
          </a:p>
          <a:p>
            <a:pPr lvl="1">
              <a:lnSpc>
                <a:spcPct val="110000"/>
              </a:lnSpc>
            </a:pPr>
            <a:r>
              <a:rPr lang="en-US" dirty="0"/>
              <a:t>increased risk of postoperative pain crisis and ACS</a:t>
            </a:r>
          </a:p>
          <a:p>
            <a:pPr>
              <a:lnSpc>
                <a:spcPct val="110000"/>
              </a:lnSpc>
            </a:pPr>
            <a:r>
              <a:rPr lang="en-US" dirty="0"/>
              <a:t>Treating with preoperative blood transfusion reduces the risks of postoperative complications</a:t>
            </a:r>
          </a:p>
          <a:p>
            <a:pPr>
              <a:lnSpc>
                <a:spcPct val="110000"/>
              </a:lnSpc>
            </a:pPr>
            <a:r>
              <a:rPr lang="en-US" dirty="0"/>
              <a:t>Most beneficial in patients who are:</a:t>
            </a:r>
          </a:p>
          <a:p>
            <a:pPr lvl="1">
              <a:lnSpc>
                <a:spcPct val="110000"/>
              </a:lnSpc>
            </a:pPr>
            <a:r>
              <a:rPr lang="en-US" dirty="0"/>
              <a:t>undergoing high-risk surgery (cardiac surgery or neurosurgery), patients with a low preoperative hemoglobin level (&lt;9 g/dl), and patients with a more severe genotype (HbSS/HbSB</a:t>
            </a:r>
            <a:r>
              <a:rPr lang="en-US" baseline="30000" dirty="0"/>
              <a:t>o</a:t>
            </a:r>
            <a:r>
              <a:rPr lang="en-US" dirty="0"/>
              <a:t>thal) or phenotype </a:t>
            </a:r>
          </a:p>
          <a:p>
            <a:pPr>
              <a:lnSpc>
                <a:spcPct val="110000"/>
              </a:lnSpc>
            </a:pPr>
            <a:r>
              <a:rPr lang="en-US" dirty="0"/>
              <a:t>Less beneficial in patients who are:</a:t>
            </a:r>
          </a:p>
          <a:p>
            <a:pPr lvl="1">
              <a:lnSpc>
                <a:spcPct val="110000"/>
              </a:lnSpc>
            </a:pPr>
            <a:r>
              <a:rPr lang="en-US" dirty="0"/>
              <a:t>undergoing low-risk surgery, patients with a higher hemoglobin level (&gt;10 g/dl) or HbF level, or those with a milder genotype (</a:t>
            </a:r>
            <a:r>
              <a:rPr lang="en-US" dirty="0" err="1"/>
              <a:t>HbSC</a:t>
            </a:r>
            <a:r>
              <a:rPr lang="en-US" dirty="0"/>
              <a:t>) or phenotype</a:t>
            </a:r>
          </a:p>
        </p:txBody>
      </p:sp>
    </p:spTree>
    <p:extLst>
      <p:ext uri="{BB962C8B-B14F-4D97-AF65-F5344CB8AC3E}">
        <p14:creationId xmlns:p14="http://schemas.microsoft.com/office/powerpoint/2010/main" val="2555827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F369-72AE-2C49-BF2E-3D989CBBC426}"/>
              </a:ext>
            </a:extLst>
          </p:cNvPr>
          <p:cNvSpPr>
            <a:spLocks noGrp="1"/>
          </p:cNvSpPr>
          <p:nvPr>
            <p:ph type="title"/>
          </p:nvPr>
        </p:nvSpPr>
        <p:spPr/>
        <p:txBody>
          <a:bodyPr lIns="0" tIns="0"/>
          <a:lstStyle/>
          <a:p>
            <a:r>
              <a:rPr lang="en-US" dirty="0"/>
              <a:t>Case 3 continued</a:t>
            </a:r>
          </a:p>
        </p:txBody>
      </p:sp>
      <p:sp>
        <p:nvSpPr>
          <p:cNvPr id="3" name="Content Placeholder 2">
            <a:extLst>
              <a:ext uri="{FF2B5EF4-FFF2-40B4-BE49-F238E27FC236}">
                <a16:creationId xmlns:a16="http://schemas.microsoft.com/office/drawing/2014/main" id="{68F8C93E-1125-7B48-AC28-86084E70F33B}"/>
              </a:ext>
            </a:extLst>
          </p:cNvPr>
          <p:cNvSpPr>
            <a:spLocks noGrp="1"/>
          </p:cNvSpPr>
          <p:nvPr>
            <p:ph idx="1"/>
          </p:nvPr>
        </p:nvSpPr>
        <p:spPr/>
        <p:txBody>
          <a:bodyPr/>
          <a:lstStyle/>
          <a:p>
            <a:pPr marL="0" indent="0">
              <a:buNone/>
            </a:pPr>
            <a:r>
              <a:rPr lang="en-US" sz="2400" dirty="0"/>
              <a:t>Your patient with </a:t>
            </a:r>
            <a:r>
              <a:rPr lang="en-US" sz="2400" dirty="0" err="1"/>
              <a:t>HbSS</a:t>
            </a:r>
            <a:r>
              <a:rPr lang="en-US" sz="2400" dirty="0"/>
              <a:t> is now 12 years old and presents to the ER with right sided hemiplegia. His MRI showed findings consistent with an ischemic stroke. He was exchanged transfused acutely and will require chronic red cell transfusions as an outpatient. Your center offers simple transfusion, manual red cell exchange and automated red cell exchange. Which program should this patient be initiated on (choose all that apply)?</a:t>
            </a:r>
          </a:p>
          <a:p>
            <a:pPr marL="1066785" lvl="1" indent="-457200">
              <a:buFont typeface="+mj-lt"/>
              <a:buAutoNum type="alphaLcPeriod"/>
            </a:pPr>
            <a:endParaRPr lang="en-US" dirty="0"/>
          </a:p>
          <a:p>
            <a:pPr marL="1066785" lvl="1" indent="-457200">
              <a:buFont typeface="+mj-lt"/>
              <a:buAutoNum type="alphaLcPeriod"/>
            </a:pPr>
            <a:r>
              <a:rPr lang="en-US" dirty="0"/>
              <a:t>simple transfusion </a:t>
            </a:r>
          </a:p>
          <a:p>
            <a:pPr marL="1066785" lvl="1" indent="-457200">
              <a:buFont typeface="+mj-lt"/>
              <a:buAutoNum type="alphaLcPeriod"/>
            </a:pPr>
            <a:r>
              <a:rPr lang="en-US" dirty="0"/>
              <a:t>manual red cell exchange</a:t>
            </a:r>
          </a:p>
          <a:p>
            <a:pPr marL="1066785" lvl="1" indent="-457200">
              <a:buFont typeface="+mj-lt"/>
              <a:buAutoNum type="alphaLcPeriod"/>
            </a:pPr>
            <a:r>
              <a:rPr lang="en-US" dirty="0"/>
              <a:t>automated red cell exchange</a:t>
            </a:r>
          </a:p>
        </p:txBody>
      </p:sp>
      <p:grpSp>
        <p:nvGrpSpPr>
          <p:cNvPr id="4" name="Group 3">
            <a:extLst>
              <a:ext uri="{FF2B5EF4-FFF2-40B4-BE49-F238E27FC236}">
                <a16:creationId xmlns:a16="http://schemas.microsoft.com/office/drawing/2014/main" id="{FAD20ABC-4606-AA43-BC6E-07AD412D8B14}"/>
              </a:ext>
            </a:extLst>
          </p:cNvPr>
          <p:cNvGrpSpPr/>
          <p:nvPr/>
        </p:nvGrpSpPr>
        <p:grpSpPr>
          <a:xfrm>
            <a:off x="800100" y="4709588"/>
            <a:ext cx="5559136" cy="1254222"/>
            <a:chOff x="800100" y="4709588"/>
            <a:chExt cx="5559136" cy="1254222"/>
          </a:xfrm>
        </p:grpSpPr>
        <p:sp>
          <p:nvSpPr>
            <p:cNvPr id="5" name="Rectangle 4">
              <a:extLst>
                <a:ext uri="{FF2B5EF4-FFF2-40B4-BE49-F238E27FC236}">
                  <a16:creationId xmlns:a16="http://schemas.microsoft.com/office/drawing/2014/main" id="{256DBFA5-BF1E-7044-9DB0-56F66485B496}"/>
                </a:ext>
              </a:extLst>
            </p:cNvPr>
            <p:cNvSpPr/>
            <p:nvPr/>
          </p:nvSpPr>
          <p:spPr>
            <a:xfrm>
              <a:off x="800100" y="4709588"/>
              <a:ext cx="5559136" cy="409095"/>
            </a:xfrm>
            <a:prstGeom prst="rect">
              <a:avLst/>
            </a:prstGeom>
            <a:noFill/>
            <a:ln w="28575">
              <a:solidFill>
                <a:srgbClr val="E23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AB960BBC-4658-9D42-A6D4-7D061D50B924}"/>
                </a:ext>
              </a:extLst>
            </p:cNvPr>
            <p:cNvSpPr/>
            <p:nvPr/>
          </p:nvSpPr>
          <p:spPr>
            <a:xfrm>
              <a:off x="800100" y="5554715"/>
              <a:ext cx="5559136" cy="409095"/>
            </a:xfrm>
            <a:prstGeom prst="rect">
              <a:avLst/>
            </a:prstGeom>
            <a:noFill/>
            <a:ln w="28575">
              <a:solidFill>
                <a:srgbClr val="E23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387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9E78-5664-0646-8EB5-34D797B50119}"/>
              </a:ext>
            </a:extLst>
          </p:cNvPr>
          <p:cNvSpPr>
            <a:spLocks noGrp="1"/>
          </p:cNvSpPr>
          <p:nvPr>
            <p:ph type="title"/>
          </p:nvPr>
        </p:nvSpPr>
        <p:spPr/>
        <p:txBody>
          <a:bodyPr lIns="0" tIns="0"/>
          <a:lstStyle/>
          <a:p>
            <a:r>
              <a:rPr lang="en-US" dirty="0"/>
              <a:t>Recommendation</a:t>
            </a:r>
          </a:p>
        </p:txBody>
      </p:sp>
      <p:sp>
        <p:nvSpPr>
          <p:cNvPr id="3" name="Content Placeholder 2">
            <a:extLst>
              <a:ext uri="{FF2B5EF4-FFF2-40B4-BE49-F238E27FC236}">
                <a16:creationId xmlns:a16="http://schemas.microsoft.com/office/drawing/2014/main" id="{D67C1F0C-A07A-1A44-ADCF-36D39039165D}"/>
              </a:ext>
            </a:extLst>
          </p:cNvPr>
          <p:cNvSpPr>
            <a:spLocks noGrp="1"/>
          </p:cNvSpPr>
          <p:nvPr>
            <p:ph idx="1"/>
          </p:nvPr>
        </p:nvSpPr>
        <p:spPr/>
        <p:txBody>
          <a:bodyPr/>
          <a:lstStyle/>
          <a:p>
            <a:pPr marL="0" indent="0">
              <a:buNone/>
            </a:pPr>
            <a:r>
              <a:rPr lang="en-US" dirty="0"/>
              <a:t>The panel suggests </a:t>
            </a:r>
            <a:r>
              <a:rPr lang="en-US" b="1" u="sng" dirty="0"/>
              <a:t>using automated RCE over simple transfusion or manual RCE in patients with SCD (all genotypes) receiving chronic blood transfusions </a:t>
            </a:r>
            <a:r>
              <a:rPr lang="en-US" sz="2400" i="1" dirty="0"/>
              <a:t>(conditional recommendation, very low certainty in the evidence about effects)</a:t>
            </a:r>
          </a:p>
          <a:p>
            <a:r>
              <a:rPr lang="en-US" dirty="0"/>
              <a:t>Consideration should be given to the clinical indication, baseline and target total hemoglobin and </a:t>
            </a:r>
            <a:r>
              <a:rPr lang="en-US" dirty="0" err="1"/>
              <a:t>HbS</a:t>
            </a:r>
            <a:r>
              <a:rPr lang="en-US" dirty="0"/>
              <a:t>%, patient age, patient preferences (particularly if central venous access is needed), iron overload status and iron chelation compliance, feasibility, and availability of compatible red cells </a:t>
            </a:r>
          </a:p>
          <a:p>
            <a:endParaRPr lang="en-US" dirty="0"/>
          </a:p>
        </p:txBody>
      </p:sp>
    </p:spTree>
    <p:extLst>
      <p:ext uri="{BB962C8B-B14F-4D97-AF65-F5344CB8AC3E}">
        <p14:creationId xmlns:p14="http://schemas.microsoft.com/office/powerpoint/2010/main" val="378488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C35D-45C2-734D-B9F7-4D0104BF7B0D}"/>
              </a:ext>
            </a:extLst>
          </p:cNvPr>
          <p:cNvSpPr>
            <a:spLocks noGrp="1"/>
          </p:cNvSpPr>
          <p:nvPr>
            <p:ph type="title"/>
          </p:nvPr>
        </p:nvSpPr>
        <p:spPr/>
        <p:txBody>
          <a:bodyPr lIns="0" tIns="0"/>
          <a:lstStyle/>
          <a:p>
            <a:r>
              <a:rPr lang="en-US" dirty="0"/>
              <a:t>How were these ASH guidelines developed?</a:t>
            </a:r>
          </a:p>
        </p:txBody>
      </p:sp>
      <p:sp>
        <p:nvSpPr>
          <p:cNvPr id="6" name="Title 1">
            <a:extLst>
              <a:ext uri="{FF2B5EF4-FFF2-40B4-BE49-F238E27FC236}">
                <a16:creationId xmlns:a16="http://schemas.microsoft.com/office/drawing/2014/main" id="{706EF6D5-67F7-E547-A9AC-727587E638CB}"/>
              </a:ext>
            </a:extLst>
          </p:cNvPr>
          <p:cNvSpPr txBox="1">
            <a:spLocks/>
          </p:cNvSpPr>
          <p:nvPr/>
        </p:nvSpPr>
        <p:spPr>
          <a:xfrm>
            <a:off x="5477797" y="1428682"/>
            <a:ext cx="10972800" cy="71353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2800" b="1" dirty="0">
              <a:solidFill>
                <a:srgbClr val="FF0000"/>
              </a:solidFill>
            </a:endParaRPr>
          </a:p>
        </p:txBody>
      </p:sp>
      <p:sp>
        <p:nvSpPr>
          <p:cNvPr id="7" name="TextBox 6">
            <a:extLst>
              <a:ext uri="{FF2B5EF4-FFF2-40B4-BE49-F238E27FC236}">
                <a16:creationId xmlns:a16="http://schemas.microsoft.com/office/drawing/2014/main" id="{93C42AFA-69D8-0949-AF79-D26212AAC10C}"/>
              </a:ext>
            </a:extLst>
          </p:cNvPr>
          <p:cNvSpPr txBox="1"/>
          <p:nvPr/>
        </p:nvSpPr>
        <p:spPr>
          <a:xfrm>
            <a:off x="1044819" y="2032236"/>
            <a:ext cx="2459736" cy="3981106"/>
          </a:xfrm>
          <a:prstGeom prst="rect">
            <a:avLst/>
          </a:prstGeom>
          <a:solidFill>
            <a:srgbClr val="BEE0E4"/>
          </a:solidFill>
        </p:spPr>
        <p:txBody>
          <a:bodyPr wrap="square" rtlCol="0">
            <a:noAutofit/>
          </a:bodyPr>
          <a:lstStyle/>
          <a:p>
            <a:r>
              <a:rPr lang="en-CA" sz="2000" b="1" dirty="0">
                <a:solidFill>
                  <a:srgbClr val="E53E31"/>
                </a:solidFill>
              </a:rPr>
              <a:t>PANEL FORMATION</a:t>
            </a:r>
          </a:p>
          <a:p>
            <a:r>
              <a:rPr lang="en-CA" dirty="0">
                <a:solidFill>
                  <a:schemeClr val="tx1">
                    <a:lumMod val="50000"/>
                    <a:lumOff val="50000"/>
                  </a:schemeClr>
                </a:solidFill>
              </a:rPr>
              <a:t>Each guideline panel was formed following these key criteria:</a:t>
            </a:r>
          </a:p>
          <a:p>
            <a:pPr marL="285750" indent="-285750">
              <a:buFont typeface="Arial" panose="020B0604020202020204" pitchFamily="34" charset="0"/>
              <a:buChar char="•"/>
            </a:pPr>
            <a:r>
              <a:rPr lang="en-CA" dirty="0">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dirty="0">
                <a:solidFill>
                  <a:schemeClr val="tx1">
                    <a:lumMod val="50000"/>
                    <a:lumOff val="50000"/>
                  </a:schemeClr>
                </a:solidFill>
              </a:rPr>
              <a:t>Close attention to minimization and management of conflicts of interest</a:t>
            </a:r>
          </a:p>
        </p:txBody>
      </p:sp>
      <p:sp>
        <p:nvSpPr>
          <p:cNvPr id="8" name="TextBox 7">
            <a:extLst>
              <a:ext uri="{FF2B5EF4-FFF2-40B4-BE49-F238E27FC236}">
                <a16:creationId xmlns:a16="http://schemas.microsoft.com/office/drawing/2014/main" id="{6EDFAD83-1E97-3C4D-8176-A82D5BF802BD}"/>
              </a:ext>
            </a:extLst>
          </p:cNvPr>
          <p:cNvSpPr txBox="1"/>
          <p:nvPr/>
        </p:nvSpPr>
        <p:spPr>
          <a:xfrm>
            <a:off x="3673934" y="2032236"/>
            <a:ext cx="2459736" cy="2167805"/>
          </a:xfrm>
          <a:prstGeom prst="rect">
            <a:avLst/>
          </a:prstGeom>
          <a:solidFill>
            <a:srgbClr val="FED9B0"/>
          </a:solidFill>
        </p:spPr>
        <p:txBody>
          <a:bodyPr wrap="square" rtlCol="0">
            <a:noAutofit/>
          </a:bodyPr>
          <a:lstStyle/>
          <a:p>
            <a:r>
              <a:rPr lang="en-CA" sz="2000" b="1" dirty="0">
                <a:solidFill>
                  <a:srgbClr val="E53E31"/>
                </a:solidFill>
              </a:rPr>
              <a:t>CLINICAL QUESTIONS</a:t>
            </a:r>
          </a:p>
          <a:p>
            <a:r>
              <a:rPr lang="en-CA" dirty="0">
                <a:solidFill>
                  <a:schemeClr val="tx1">
                    <a:lumMod val="50000"/>
                    <a:lumOff val="50000"/>
                  </a:schemeClr>
                </a:solidFill>
              </a:rPr>
              <a:t>10 </a:t>
            </a:r>
            <a:r>
              <a:rPr lang="en-CA" b="1" dirty="0">
                <a:solidFill>
                  <a:schemeClr val="tx1">
                    <a:lumMod val="50000"/>
                    <a:lumOff val="50000"/>
                  </a:schemeClr>
                </a:solidFill>
              </a:rPr>
              <a:t>clinically-relevant questions </a:t>
            </a:r>
            <a:r>
              <a:rPr lang="en-CA" dirty="0">
                <a:solidFill>
                  <a:schemeClr val="tx1">
                    <a:lumMod val="50000"/>
                    <a:lumOff val="50000"/>
                  </a:schemeClr>
                </a:solidFill>
              </a:rPr>
              <a:t>generated in </a:t>
            </a:r>
            <a:r>
              <a:rPr lang="en-CA" b="1" dirty="0">
                <a:solidFill>
                  <a:schemeClr val="tx1">
                    <a:lumMod val="50000"/>
                    <a:lumOff val="50000"/>
                  </a:schemeClr>
                </a:solidFill>
              </a:rPr>
              <a:t>PICO format</a:t>
            </a:r>
            <a:r>
              <a:rPr lang="en-CA" dirty="0">
                <a:solidFill>
                  <a:schemeClr val="tx1">
                    <a:lumMod val="50000"/>
                    <a:lumOff val="50000"/>
                  </a:schemeClr>
                </a:solidFill>
              </a:rPr>
              <a:t> (population, intervention, comparison, outcome)</a:t>
            </a:r>
          </a:p>
        </p:txBody>
      </p:sp>
      <p:sp>
        <p:nvSpPr>
          <p:cNvPr id="9" name="TextBox 8">
            <a:extLst>
              <a:ext uri="{FF2B5EF4-FFF2-40B4-BE49-F238E27FC236}">
                <a16:creationId xmlns:a16="http://schemas.microsoft.com/office/drawing/2014/main" id="{51AD5CAC-13A8-CE42-8312-B028773DE804}"/>
              </a:ext>
            </a:extLst>
          </p:cNvPr>
          <p:cNvSpPr txBox="1"/>
          <p:nvPr/>
        </p:nvSpPr>
        <p:spPr>
          <a:xfrm>
            <a:off x="6303049" y="2032235"/>
            <a:ext cx="2459736" cy="4006681"/>
          </a:xfrm>
          <a:prstGeom prst="rect">
            <a:avLst/>
          </a:prstGeom>
          <a:solidFill>
            <a:srgbClr val="C9D7AF"/>
          </a:solidFill>
        </p:spPr>
        <p:txBody>
          <a:bodyPr wrap="square" rtlCol="0">
            <a:noAutofit/>
          </a:bodyPr>
          <a:lstStyle/>
          <a:p>
            <a:r>
              <a:rPr lang="en-CA" sz="2000" b="1" dirty="0">
                <a:solidFill>
                  <a:srgbClr val="E53E31"/>
                </a:solidFill>
              </a:rPr>
              <a:t>EVIDENCE SYNTHESIS</a:t>
            </a:r>
          </a:p>
          <a:p>
            <a:r>
              <a:rPr lang="en-CA" dirty="0">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dirty="0">
                <a:solidFill>
                  <a:schemeClr val="tx1">
                    <a:lumMod val="50000"/>
                    <a:lumOff val="50000"/>
                  </a:schemeClr>
                </a:solidFill>
              </a:rPr>
              <a:t>Resource use</a:t>
            </a:r>
          </a:p>
          <a:p>
            <a:pPr marL="342900" indent="-342900">
              <a:buFont typeface="Arial" panose="020B0604020202020204" pitchFamily="34" charset="0"/>
              <a:buChar char="•"/>
            </a:pPr>
            <a:r>
              <a:rPr lang="en-CA" dirty="0">
                <a:solidFill>
                  <a:schemeClr val="tx1">
                    <a:lumMod val="50000"/>
                    <a:lumOff val="50000"/>
                  </a:schemeClr>
                </a:solidFill>
              </a:rPr>
              <a:t>Feasibility</a:t>
            </a:r>
          </a:p>
          <a:p>
            <a:pPr marL="342900" indent="-342900">
              <a:buFont typeface="Arial" panose="020B0604020202020204" pitchFamily="34" charset="0"/>
              <a:buChar char="•"/>
            </a:pPr>
            <a:r>
              <a:rPr lang="en-CA" dirty="0">
                <a:solidFill>
                  <a:schemeClr val="tx1">
                    <a:lumMod val="50000"/>
                    <a:lumOff val="50000"/>
                  </a:schemeClr>
                </a:solidFill>
              </a:rPr>
              <a:t>Acceptability</a:t>
            </a:r>
          </a:p>
          <a:p>
            <a:pPr marL="342900" indent="-342900">
              <a:buFont typeface="Arial" panose="020B0604020202020204" pitchFamily="34" charset="0"/>
              <a:buChar char="•"/>
            </a:pPr>
            <a:r>
              <a:rPr lang="en-CA" dirty="0">
                <a:solidFill>
                  <a:schemeClr val="tx1">
                    <a:lumMod val="50000"/>
                    <a:lumOff val="50000"/>
                  </a:schemeClr>
                </a:solidFill>
              </a:rPr>
              <a:t>Equity</a:t>
            </a:r>
          </a:p>
          <a:p>
            <a:pPr marL="342900" indent="-342900">
              <a:buFont typeface="Arial" panose="020B0604020202020204" pitchFamily="34" charset="0"/>
              <a:buChar char="•"/>
            </a:pPr>
            <a:r>
              <a:rPr lang="en-CA" dirty="0">
                <a:solidFill>
                  <a:schemeClr val="tx1">
                    <a:lumMod val="50000"/>
                    <a:lumOff val="50000"/>
                  </a:schemeClr>
                </a:solidFill>
              </a:rPr>
              <a:t>Patient values and preferences</a:t>
            </a:r>
          </a:p>
        </p:txBody>
      </p:sp>
      <p:sp>
        <p:nvSpPr>
          <p:cNvPr id="10" name="TextBox 9">
            <a:extLst>
              <a:ext uri="{FF2B5EF4-FFF2-40B4-BE49-F238E27FC236}">
                <a16:creationId xmlns:a16="http://schemas.microsoft.com/office/drawing/2014/main" id="{E337ECD4-8588-B142-9C0B-DE63F95016FF}"/>
              </a:ext>
            </a:extLst>
          </p:cNvPr>
          <p:cNvSpPr txBox="1"/>
          <p:nvPr/>
        </p:nvSpPr>
        <p:spPr>
          <a:xfrm>
            <a:off x="3679531" y="4376267"/>
            <a:ext cx="2459736" cy="1600438"/>
          </a:xfrm>
          <a:prstGeom prst="rect">
            <a:avLst/>
          </a:prstGeom>
          <a:solidFill>
            <a:srgbClr val="FED9B0"/>
          </a:solidFill>
          <a:ln w="28575">
            <a:noFill/>
          </a:ln>
        </p:spPr>
        <p:txBody>
          <a:bodyPr wrap="square" rtlCol="0">
            <a:spAutoFit/>
          </a:bodyPr>
          <a:lstStyle/>
          <a:p>
            <a:r>
              <a:rPr lang="en-CA" sz="1400" b="1" dirty="0">
                <a:solidFill>
                  <a:schemeClr val="tx1">
                    <a:lumMod val="50000"/>
                    <a:lumOff val="50000"/>
                  </a:schemeClr>
                </a:solidFill>
              </a:rPr>
              <a:t>Example: PICO question</a:t>
            </a:r>
            <a:endParaRPr lang="en-CA" sz="1400" dirty="0">
              <a:solidFill>
                <a:schemeClr val="tx1">
                  <a:lumMod val="50000"/>
                  <a:lumOff val="50000"/>
                </a:schemeClr>
              </a:solidFill>
            </a:endParaRPr>
          </a:p>
          <a:p>
            <a:r>
              <a:rPr lang="en-CA" sz="1400" i="1" dirty="0">
                <a:solidFill>
                  <a:schemeClr val="tx1">
                    <a:lumMod val="50000"/>
                    <a:lumOff val="50000"/>
                  </a:schemeClr>
                </a:solidFill>
              </a:rPr>
              <a:t>“Should automated red cell exchange vs simple transfusion or manual red cell exchange be used for patients with SCD receiving chronic transfusions?”</a:t>
            </a:r>
          </a:p>
        </p:txBody>
      </p:sp>
      <p:sp>
        <p:nvSpPr>
          <p:cNvPr id="11" name="Rectangle 10">
            <a:extLst>
              <a:ext uri="{FF2B5EF4-FFF2-40B4-BE49-F238E27FC236}">
                <a16:creationId xmlns:a16="http://schemas.microsoft.com/office/drawing/2014/main" id="{F701924E-8473-CC49-B49D-AA3E8CD60F42}"/>
              </a:ext>
            </a:extLst>
          </p:cNvPr>
          <p:cNvSpPr/>
          <p:nvPr/>
        </p:nvSpPr>
        <p:spPr>
          <a:xfrm>
            <a:off x="8932164" y="2032236"/>
            <a:ext cx="2459736" cy="4006680"/>
          </a:xfrm>
          <a:prstGeom prst="rect">
            <a:avLst/>
          </a:prstGeom>
          <a:solidFill>
            <a:srgbClr val="8B80A3">
              <a:alpha val="47059"/>
            </a:srgbClr>
          </a:solidFill>
        </p:spPr>
        <p:txBody>
          <a:bodyPr wrap="square">
            <a:noAutofit/>
          </a:bodyPr>
          <a:lstStyle/>
          <a:p>
            <a:r>
              <a:rPr lang="en-CA" sz="2000" b="1" dirty="0">
                <a:solidFill>
                  <a:srgbClr val="E53E31"/>
                </a:solidFill>
              </a:rPr>
              <a:t>MAKING RECOMMENDATIONS </a:t>
            </a:r>
            <a:endParaRPr lang="en-CA" b="1" dirty="0">
              <a:solidFill>
                <a:srgbClr val="E53E31"/>
              </a:solidFill>
            </a:endParaRPr>
          </a:p>
          <a:p>
            <a:r>
              <a:rPr lang="en-CA" b="1" dirty="0">
                <a:solidFill>
                  <a:schemeClr val="tx1">
                    <a:lumMod val="50000"/>
                    <a:lumOff val="50000"/>
                  </a:schemeClr>
                </a:solidFill>
              </a:rPr>
              <a:t>Recommendations made </a:t>
            </a:r>
            <a:r>
              <a:rPr lang="en-CA" dirty="0">
                <a:solidFill>
                  <a:schemeClr val="tx1">
                    <a:lumMod val="50000"/>
                    <a:lumOff val="50000"/>
                  </a:schemeClr>
                </a:solidFill>
              </a:rPr>
              <a:t>by guideline panel members based on evidence for all factors.</a:t>
            </a:r>
          </a:p>
        </p:txBody>
      </p:sp>
    </p:spTree>
    <p:extLst>
      <p:ext uri="{BB962C8B-B14F-4D97-AF65-F5344CB8AC3E}">
        <p14:creationId xmlns:p14="http://schemas.microsoft.com/office/powerpoint/2010/main" val="309647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0049246-D8AD-CF4F-9B46-2B6114DC6C0A}"/>
              </a:ext>
            </a:extLst>
          </p:cNvPr>
          <p:cNvGraphicFramePr>
            <a:graphicFrameLocks noGrp="1"/>
          </p:cNvGraphicFramePr>
          <p:nvPr>
            <p:ph idx="1"/>
            <p:extLst>
              <p:ext uri="{D42A27DB-BD31-4B8C-83A1-F6EECF244321}">
                <p14:modId xmlns:p14="http://schemas.microsoft.com/office/powerpoint/2010/main" val="2736932319"/>
              </p:ext>
            </p:extLst>
          </p:nvPr>
        </p:nvGraphicFramePr>
        <p:xfrm>
          <a:off x="1082386" y="2105891"/>
          <a:ext cx="10027227" cy="3338280"/>
        </p:xfrm>
        <a:graphic>
          <a:graphicData uri="http://schemas.openxmlformats.org/drawingml/2006/table">
            <a:tbl>
              <a:tblPr firstRow="1" bandRow="1">
                <a:tableStyleId>{93296810-A885-4BE3-A3E7-6D5BEEA58F35}</a:tableStyleId>
              </a:tblPr>
              <a:tblGrid>
                <a:gridCol w="3342409">
                  <a:extLst>
                    <a:ext uri="{9D8B030D-6E8A-4147-A177-3AD203B41FA5}">
                      <a16:colId xmlns:a16="http://schemas.microsoft.com/office/drawing/2014/main" val="4192765935"/>
                    </a:ext>
                  </a:extLst>
                </a:gridCol>
                <a:gridCol w="3342409">
                  <a:extLst>
                    <a:ext uri="{9D8B030D-6E8A-4147-A177-3AD203B41FA5}">
                      <a16:colId xmlns:a16="http://schemas.microsoft.com/office/drawing/2014/main" val="877436430"/>
                    </a:ext>
                  </a:extLst>
                </a:gridCol>
                <a:gridCol w="3342409">
                  <a:extLst>
                    <a:ext uri="{9D8B030D-6E8A-4147-A177-3AD203B41FA5}">
                      <a16:colId xmlns:a16="http://schemas.microsoft.com/office/drawing/2014/main" val="1151206860"/>
                    </a:ext>
                  </a:extLst>
                </a:gridCol>
              </a:tblGrid>
              <a:tr h="539640">
                <a:tc>
                  <a:txBody>
                    <a:bodyPr/>
                    <a:lstStyle/>
                    <a:p>
                      <a:r>
                        <a:rPr lang="en-US" sz="2000" dirty="0">
                          <a:solidFill>
                            <a:schemeClr val="bg1"/>
                          </a:solidFill>
                        </a:rPr>
                        <a:t>Simple transfusion</a:t>
                      </a:r>
                    </a:p>
                  </a:txBody>
                  <a:tcPr marL="95416" marR="95416"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3D31"/>
                    </a:solidFill>
                  </a:tcPr>
                </a:tc>
                <a:tc>
                  <a:txBody>
                    <a:bodyPr/>
                    <a:lstStyle/>
                    <a:p>
                      <a:r>
                        <a:rPr lang="en-US" sz="2000" dirty="0">
                          <a:solidFill>
                            <a:schemeClr val="bg1"/>
                          </a:solidFill>
                        </a:rPr>
                        <a:t>Manual red cell exchange</a:t>
                      </a:r>
                    </a:p>
                  </a:txBody>
                  <a:tcPr marL="95416" marR="9541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3D31"/>
                    </a:solidFill>
                  </a:tcPr>
                </a:tc>
                <a:tc>
                  <a:txBody>
                    <a:bodyPr/>
                    <a:lstStyle/>
                    <a:p>
                      <a:r>
                        <a:rPr lang="en-US" sz="2000" dirty="0">
                          <a:solidFill>
                            <a:schemeClr val="bg1"/>
                          </a:solidFill>
                        </a:rPr>
                        <a:t>Automated red cell exchange</a:t>
                      </a:r>
                    </a:p>
                  </a:txBody>
                  <a:tcPr marL="95416" marR="95416"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23D31"/>
                    </a:solidFill>
                  </a:tcPr>
                </a:tc>
                <a:extLst>
                  <a:ext uri="{0D108BD9-81ED-4DB2-BD59-A6C34878D82A}">
                    <a16:rowId xmlns:a16="http://schemas.microsoft.com/office/drawing/2014/main" val="1519585494"/>
                  </a:ext>
                </a:extLst>
              </a:tr>
              <a:tr h="539640">
                <a:tc>
                  <a:txBody>
                    <a:bodyPr/>
                    <a:lstStyle/>
                    <a:p>
                      <a:r>
                        <a:rPr lang="en-US" sz="1800" b="0" dirty="0">
                          <a:solidFill>
                            <a:schemeClr val="bg1">
                              <a:lumMod val="50000"/>
                            </a:schemeClr>
                          </a:solidFill>
                        </a:rPr>
                        <a:t>Peripheral venous access</a:t>
                      </a:r>
                    </a:p>
                  </a:txBody>
                  <a:tcPr marL="95416" marR="95416"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 indwelling central catheter</a:t>
                      </a:r>
                    </a:p>
                  </a:txBody>
                  <a:tcPr marL="95416" marR="9541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bg1">
                              <a:lumMod val="50000"/>
                            </a:schemeClr>
                          </a:solidFill>
                        </a:rPr>
                        <a:t>+/- indwelling central catheter</a:t>
                      </a:r>
                    </a:p>
                  </a:txBody>
                  <a:tcPr marL="95416" marR="95416"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48703497"/>
                  </a:ext>
                </a:extLst>
              </a:tr>
              <a:tr h="539640">
                <a:tc>
                  <a:txBody>
                    <a:bodyPr/>
                    <a:lstStyle/>
                    <a:p>
                      <a:r>
                        <a:rPr lang="en-US" sz="1800" b="0" dirty="0">
                          <a:solidFill>
                            <a:schemeClr val="bg1">
                              <a:lumMod val="50000"/>
                            </a:schemeClr>
                          </a:solidFill>
                        </a:rPr>
                        <a:t>Fewest red cell exposures</a:t>
                      </a:r>
                    </a:p>
                  </a:txBody>
                  <a:tcPr marL="95416" marR="95416"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Intermediate red cell exposures</a:t>
                      </a:r>
                    </a:p>
                  </a:txBody>
                  <a:tcPr marL="95416" marR="9541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Highest red cell exposures</a:t>
                      </a:r>
                    </a:p>
                  </a:txBody>
                  <a:tcPr marL="95416" marR="95416"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93669225"/>
                  </a:ext>
                </a:extLst>
              </a:tr>
              <a:tr h="539640">
                <a:tc>
                  <a:txBody>
                    <a:bodyPr/>
                    <a:lstStyle/>
                    <a:p>
                      <a:r>
                        <a:rPr lang="en-US" sz="1800" b="0" dirty="0">
                          <a:solidFill>
                            <a:schemeClr val="bg1">
                              <a:lumMod val="50000"/>
                            </a:schemeClr>
                          </a:solidFill>
                        </a:rPr>
                        <a:t>Iron loading inevitable</a:t>
                      </a:r>
                    </a:p>
                  </a:txBody>
                  <a:tcPr marL="95416" marR="95416"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Intermediate iron loading</a:t>
                      </a:r>
                    </a:p>
                  </a:txBody>
                  <a:tcPr marL="95416" marR="9541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Minimal iron loading</a:t>
                      </a:r>
                    </a:p>
                  </a:txBody>
                  <a:tcPr marL="95416" marR="95416"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90239205"/>
                  </a:ext>
                </a:extLst>
              </a:tr>
              <a:tr h="539640">
                <a:tc>
                  <a:txBody>
                    <a:bodyPr/>
                    <a:lstStyle/>
                    <a:p>
                      <a:r>
                        <a:rPr lang="en-US" sz="1800" b="0" dirty="0">
                          <a:solidFill>
                            <a:schemeClr val="bg1">
                              <a:lumMod val="50000"/>
                            </a:schemeClr>
                          </a:solidFill>
                        </a:rPr>
                        <a:t>Potential circulatory overload</a:t>
                      </a:r>
                    </a:p>
                  </a:txBody>
                  <a:tcPr marL="95416" marR="95416"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Minimizes blood volume shifts</a:t>
                      </a:r>
                    </a:p>
                  </a:txBody>
                  <a:tcPr marL="95416" marR="9541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Maintains </a:t>
                      </a:r>
                      <a:r>
                        <a:rPr lang="en-US" sz="1800" b="0" dirty="0" err="1">
                          <a:solidFill>
                            <a:schemeClr val="bg1">
                              <a:lumMod val="50000"/>
                            </a:schemeClr>
                          </a:solidFill>
                        </a:rPr>
                        <a:t>isovolemia</a:t>
                      </a:r>
                      <a:endParaRPr lang="en-US" sz="1800" b="0" dirty="0">
                        <a:solidFill>
                          <a:schemeClr val="bg1">
                            <a:lumMod val="50000"/>
                          </a:schemeClr>
                        </a:solidFill>
                      </a:endParaRPr>
                    </a:p>
                  </a:txBody>
                  <a:tcPr marL="95416" marR="95416"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62531169"/>
                  </a:ext>
                </a:extLst>
              </a:tr>
              <a:tr h="593134">
                <a:tc>
                  <a:txBody>
                    <a:bodyPr/>
                    <a:lstStyle/>
                    <a:p>
                      <a:r>
                        <a:rPr lang="en-US" sz="1800" b="0" dirty="0">
                          <a:solidFill>
                            <a:schemeClr val="bg1">
                              <a:lumMod val="50000"/>
                            </a:schemeClr>
                          </a:solidFill>
                        </a:rPr>
                        <a:t>Potential </a:t>
                      </a:r>
                      <a:r>
                        <a:rPr lang="en-US" sz="1800" b="0" dirty="0" err="1">
                          <a:solidFill>
                            <a:schemeClr val="bg1">
                              <a:lumMod val="50000"/>
                            </a:schemeClr>
                          </a:solidFill>
                        </a:rPr>
                        <a:t>hyperviscosity</a:t>
                      </a:r>
                      <a:endParaRPr lang="en-US" sz="1800" b="0" dirty="0">
                        <a:solidFill>
                          <a:schemeClr val="bg1">
                            <a:lumMod val="50000"/>
                          </a:schemeClr>
                        </a:solidFill>
                      </a:endParaRPr>
                    </a:p>
                  </a:txBody>
                  <a:tcPr marL="95416" marR="95416"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Requires trained personnel</a:t>
                      </a:r>
                    </a:p>
                  </a:txBody>
                  <a:tcPr marL="95416" marR="9541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800" b="0" dirty="0">
                          <a:solidFill>
                            <a:schemeClr val="bg1">
                              <a:lumMod val="50000"/>
                            </a:schemeClr>
                          </a:solidFill>
                        </a:rPr>
                        <a:t>Requires specialized device and personnel</a:t>
                      </a:r>
                    </a:p>
                  </a:txBody>
                  <a:tcPr marL="95416" marR="95416"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38785819"/>
                  </a:ext>
                </a:extLst>
              </a:tr>
            </a:tbl>
          </a:graphicData>
        </a:graphic>
      </p:graphicFrame>
      <p:sp>
        <p:nvSpPr>
          <p:cNvPr id="3" name="Title 1">
            <a:extLst>
              <a:ext uri="{FF2B5EF4-FFF2-40B4-BE49-F238E27FC236}">
                <a16:creationId xmlns:a16="http://schemas.microsoft.com/office/drawing/2014/main" id="{39163F3B-0101-1946-B2C0-0042A6FC9B34}"/>
              </a:ext>
            </a:extLst>
          </p:cNvPr>
          <p:cNvSpPr>
            <a:spLocks noGrp="1"/>
          </p:cNvSpPr>
          <p:nvPr>
            <p:ph type="title"/>
          </p:nvPr>
        </p:nvSpPr>
        <p:spPr>
          <a:xfrm>
            <a:off x="419100" y="1340569"/>
            <a:ext cx="10972800" cy="713539"/>
          </a:xfrm>
        </p:spPr>
        <p:txBody>
          <a:bodyPr lIns="0" tIns="0"/>
          <a:lstStyle/>
          <a:p>
            <a:r>
              <a:rPr lang="en-US" dirty="0"/>
              <a:t>Considerations for mode of chronic transfusion therapy</a:t>
            </a:r>
          </a:p>
        </p:txBody>
      </p:sp>
    </p:spTree>
    <p:extLst>
      <p:ext uri="{BB962C8B-B14F-4D97-AF65-F5344CB8AC3E}">
        <p14:creationId xmlns:p14="http://schemas.microsoft.com/office/powerpoint/2010/main" val="3926358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639D-AB4F-1F43-B2F5-01EDDD9A3545}"/>
              </a:ext>
            </a:extLst>
          </p:cNvPr>
          <p:cNvSpPr>
            <a:spLocks noGrp="1"/>
          </p:cNvSpPr>
          <p:nvPr>
            <p:ph type="title"/>
          </p:nvPr>
        </p:nvSpPr>
        <p:spPr/>
        <p:txBody>
          <a:bodyPr lIns="0" tIns="0"/>
          <a:lstStyle/>
          <a:p>
            <a:r>
              <a:rPr lang="en-US" dirty="0">
                <a:latin typeface="+mn-lt"/>
              </a:rPr>
              <a:t>Evidence*</a:t>
            </a:r>
          </a:p>
        </p:txBody>
      </p:sp>
      <p:sp>
        <p:nvSpPr>
          <p:cNvPr id="3" name="Content Placeholder 2">
            <a:extLst>
              <a:ext uri="{FF2B5EF4-FFF2-40B4-BE49-F238E27FC236}">
                <a16:creationId xmlns:a16="http://schemas.microsoft.com/office/drawing/2014/main" id="{36379C60-A6FB-9E40-BB65-27621EF45640}"/>
              </a:ext>
            </a:extLst>
          </p:cNvPr>
          <p:cNvSpPr>
            <a:spLocks noGrp="1"/>
          </p:cNvSpPr>
          <p:nvPr>
            <p:ph idx="1"/>
          </p:nvPr>
        </p:nvSpPr>
        <p:spPr>
          <a:xfrm>
            <a:off x="419100" y="2033093"/>
            <a:ext cx="10972800" cy="4492397"/>
          </a:xfrm>
        </p:spPr>
        <p:txBody>
          <a:bodyPr>
            <a:noAutofit/>
          </a:bodyPr>
          <a:lstStyle/>
          <a:p>
            <a:pPr>
              <a:lnSpc>
                <a:spcPct val="120000"/>
              </a:lnSpc>
            </a:pPr>
            <a:r>
              <a:rPr lang="en-US" sz="2000" dirty="0"/>
              <a:t>14 comparative observational studies (total, 652 patients)</a:t>
            </a:r>
          </a:p>
          <a:p>
            <a:pPr lvl="1">
              <a:lnSpc>
                <a:spcPct val="120000"/>
              </a:lnSpc>
            </a:pPr>
            <a:r>
              <a:rPr lang="en-US" sz="1800" dirty="0"/>
              <a:t>nine studies compared automated RCE to simple transfusion </a:t>
            </a:r>
          </a:p>
          <a:p>
            <a:pPr lvl="1">
              <a:lnSpc>
                <a:spcPct val="120000"/>
              </a:lnSpc>
            </a:pPr>
            <a:r>
              <a:rPr lang="en-US" sz="1800" dirty="0"/>
              <a:t>six studies compared automated RCE to manual RCE </a:t>
            </a:r>
          </a:p>
          <a:p>
            <a:pPr>
              <a:lnSpc>
                <a:spcPct val="120000"/>
              </a:lnSpc>
            </a:pPr>
            <a:r>
              <a:rPr lang="en-US" sz="2000" dirty="0"/>
              <a:t>compared to simple transfusion, automated RCE was associated with increased red cell unit requirement but was not associated with increased alloimmunization or adverse transfusion reactions</a:t>
            </a:r>
          </a:p>
          <a:p>
            <a:pPr>
              <a:lnSpc>
                <a:spcPct val="120000"/>
              </a:lnSpc>
            </a:pPr>
            <a:r>
              <a:rPr lang="en-US" sz="2000" dirty="0"/>
              <a:t>automated RCE was associated with lower levels of iron overload</a:t>
            </a:r>
          </a:p>
          <a:p>
            <a:pPr>
              <a:lnSpc>
                <a:spcPct val="120000"/>
              </a:lnSpc>
            </a:pPr>
            <a:r>
              <a:rPr lang="en-US" sz="2000" dirty="0"/>
              <a:t>automated RCE increased the odds of achieving the desired pre-procedure </a:t>
            </a:r>
            <a:r>
              <a:rPr lang="en-US" sz="2000" dirty="0" err="1"/>
              <a:t>HbS</a:t>
            </a:r>
            <a:r>
              <a:rPr lang="en-US" sz="2000" dirty="0"/>
              <a:t> with shorter procedure duration and increased intervals between procedures </a:t>
            </a:r>
          </a:p>
          <a:p>
            <a:pPr marL="0" indent="0">
              <a:lnSpc>
                <a:spcPct val="120000"/>
              </a:lnSpc>
              <a:buNone/>
            </a:pPr>
            <a:endParaRPr lang="en-US" sz="1600" dirty="0"/>
          </a:p>
          <a:p>
            <a:pPr marL="0" indent="0">
              <a:lnSpc>
                <a:spcPct val="120000"/>
              </a:lnSpc>
              <a:buNone/>
            </a:pPr>
            <a:endParaRPr lang="en-US" sz="1600" dirty="0"/>
          </a:p>
          <a:p>
            <a:pPr marL="0" indent="0">
              <a:lnSpc>
                <a:spcPct val="120000"/>
              </a:lnSpc>
              <a:buNone/>
            </a:pPr>
            <a:r>
              <a:rPr lang="en-US" sz="1600" dirty="0"/>
              <a:t>* </a:t>
            </a:r>
            <a:r>
              <a:rPr lang="en-US" sz="1600" i="1" dirty="0"/>
              <a:t>the certainty of evidence was judged to be very low, due to imprecision, inconsistency, and/or high risk of bias </a:t>
            </a:r>
          </a:p>
          <a:p>
            <a:pPr>
              <a:lnSpc>
                <a:spcPct val="120000"/>
              </a:lnSpc>
            </a:pPr>
            <a:endParaRPr lang="en-US" sz="2000" dirty="0">
              <a:latin typeface="Helvetica" pitchFamily="2" charset="0"/>
            </a:endParaRPr>
          </a:p>
        </p:txBody>
      </p:sp>
    </p:spTree>
    <p:extLst>
      <p:ext uri="{BB962C8B-B14F-4D97-AF65-F5344CB8AC3E}">
        <p14:creationId xmlns:p14="http://schemas.microsoft.com/office/powerpoint/2010/main" val="1415790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BD11B5-13BA-9541-A244-F431D4D31D7B}"/>
              </a:ext>
            </a:extLst>
          </p:cNvPr>
          <p:cNvSpPr>
            <a:spLocks noGrp="1"/>
          </p:cNvSpPr>
          <p:nvPr>
            <p:ph type="title"/>
          </p:nvPr>
        </p:nvSpPr>
        <p:spPr/>
        <p:txBody>
          <a:bodyPr/>
          <a:lstStyle/>
          <a:p>
            <a:r>
              <a:rPr lang="en-US" dirty="0"/>
              <a:t>Summary of mode of chronic transfusion therapy</a:t>
            </a:r>
            <a:br>
              <a:rPr lang="en-US" dirty="0"/>
            </a:br>
            <a:endParaRPr lang="en-US" dirty="0"/>
          </a:p>
        </p:txBody>
      </p:sp>
      <p:sp>
        <p:nvSpPr>
          <p:cNvPr id="3" name="Content Placeholder 2">
            <a:extLst>
              <a:ext uri="{FF2B5EF4-FFF2-40B4-BE49-F238E27FC236}">
                <a16:creationId xmlns:a16="http://schemas.microsoft.com/office/drawing/2014/main" id="{1D86D6A0-BE37-ED4A-B840-B89C01EAEEF3}"/>
              </a:ext>
            </a:extLst>
          </p:cNvPr>
          <p:cNvSpPr>
            <a:spLocks noGrp="1"/>
          </p:cNvSpPr>
          <p:nvPr>
            <p:ph idx="1"/>
          </p:nvPr>
        </p:nvSpPr>
        <p:spPr/>
        <p:txBody>
          <a:bodyPr>
            <a:noAutofit/>
          </a:bodyPr>
          <a:lstStyle/>
          <a:p>
            <a:r>
              <a:rPr lang="en-US" dirty="0"/>
              <a:t>Compared to simple transfusion, the primary potential benefit of RCE is the reduced iron overload</a:t>
            </a:r>
          </a:p>
          <a:p>
            <a:r>
              <a:rPr lang="en-US" dirty="0"/>
              <a:t>Compared to manual RCE, the main benefits of automated RCE are improved </a:t>
            </a:r>
            <a:r>
              <a:rPr lang="en-US" dirty="0" err="1"/>
              <a:t>HbS</a:t>
            </a:r>
            <a:r>
              <a:rPr lang="en-US" dirty="0"/>
              <a:t> suppression, reduced procedure time, and reduced procedure frequency with no significant evidence of increased risks</a:t>
            </a:r>
          </a:p>
          <a:p>
            <a:r>
              <a:rPr lang="en-US" dirty="0"/>
              <a:t>Simple transfusion may be preferred over RCE for:</a:t>
            </a:r>
          </a:p>
          <a:p>
            <a:pPr lvl="1"/>
            <a:r>
              <a:rPr lang="en-US" dirty="0"/>
              <a:t>Young patients with small total blood volume</a:t>
            </a:r>
          </a:p>
          <a:p>
            <a:pPr lvl="1"/>
            <a:r>
              <a:rPr lang="en-US" dirty="0"/>
              <a:t>Highly </a:t>
            </a:r>
            <a:r>
              <a:rPr lang="en-US" dirty="0" err="1"/>
              <a:t>alloimmunized</a:t>
            </a:r>
            <a:r>
              <a:rPr lang="en-US" dirty="0"/>
              <a:t> patients (availability of red cell units)</a:t>
            </a:r>
          </a:p>
          <a:p>
            <a:pPr lvl="1"/>
            <a:r>
              <a:rPr lang="en-US" dirty="0"/>
              <a:t>Patients who would require an indwelling catheter </a:t>
            </a:r>
          </a:p>
          <a:p>
            <a:endParaRPr lang="en-US" dirty="0"/>
          </a:p>
        </p:txBody>
      </p:sp>
    </p:spTree>
    <p:extLst>
      <p:ext uri="{BB962C8B-B14F-4D97-AF65-F5344CB8AC3E}">
        <p14:creationId xmlns:p14="http://schemas.microsoft.com/office/powerpoint/2010/main" val="802377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C44A7-9ECA-AC41-82D7-F4854DF71EB5}"/>
              </a:ext>
            </a:extLst>
          </p:cNvPr>
          <p:cNvSpPr>
            <a:spLocks noGrp="1"/>
          </p:cNvSpPr>
          <p:nvPr>
            <p:ph type="title"/>
          </p:nvPr>
        </p:nvSpPr>
        <p:spPr/>
        <p:txBody>
          <a:bodyPr lIns="0" tIns="0"/>
          <a:lstStyle/>
          <a:p>
            <a:r>
              <a:rPr lang="en-US" dirty="0"/>
              <a:t>Case 3 continued</a:t>
            </a:r>
          </a:p>
        </p:txBody>
      </p:sp>
      <p:sp>
        <p:nvSpPr>
          <p:cNvPr id="3" name="Content Placeholder 2">
            <a:extLst>
              <a:ext uri="{FF2B5EF4-FFF2-40B4-BE49-F238E27FC236}">
                <a16:creationId xmlns:a16="http://schemas.microsoft.com/office/drawing/2014/main" id="{17E496BC-4F64-8947-97B5-B7F11C3F168D}"/>
              </a:ext>
            </a:extLst>
          </p:cNvPr>
          <p:cNvSpPr>
            <a:spLocks noGrp="1"/>
          </p:cNvSpPr>
          <p:nvPr>
            <p:ph idx="1"/>
          </p:nvPr>
        </p:nvSpPr>
        <p:spPr/>
        <p:txBody>
          <a:bodyPr/>
          <a:lstStyle/>
          <a:p>
            <a:pPr marL="0" indent="0">
              <a:buNone/>
            </a:pPr>
            <a:r>
              <a:rPr lang="en-US" dirty="0"/>
              <a:t>Your 12-year-old patient has missed several transfusion appointments for secondary stroke prophylaxis. He now presents to the emergency room with fever and cough. His chest X-ray shows a right middle lobe infiltrate and oxygen saturation is 89% and his work of breathing is rapidly escalating. You have decided to to transfuse him; which is the optimal approach?</a:t>
            </a:r>
          </a:p>
          <a:p>
            <a:pPr marL="1066785" lvl="1" indent="-457200">
              <a:buFont typeface="+mj-lt"/>
              <a:buAutoNum type="alphaLcPeriod"/>
            </a:pPr>
            <a:r>
              <a:rPr lang="en-US" dirty="0"/>
              <a:t>simple transfusion</a:t>
            </a:r>
          </a:p>
          <a:p>
            <a:pPr marL="1066785" lvl="1" indent="-457200">
              <a:buFont typeface="+mj-lt"/>
              <a:buAutoNum type="alphaLcPeriod"/>
            </a:pPr>
            <a:r>
              <a:rPr lang="en-US" dirty="0"/>
              <a:t>manual RCE </a:t>
            </a:r>
          </a:p>
          <a:p>
            <a:pPr marL="1066785" lvl="1" indent="-457200">
              <a:buFont typeface="+mj-lt"/>
              <a:buAutoNum type="alphaLcPeriod"/>
            </a:pPr>
            <a:r>
              <a:rPr lang="en-US" dirty="0"/>
              <a:t>automated RCE</a:t>
            </a:r>
          </a:p>
          <a:p>
            <a:pPr lvl="1"/>
            <a:endParaRPr lang="en-US" dirty="0"/>
          </a:p>
        </p:txBody>
      </p:sp>
      <p:sp>
        <p:nvSpPr>
          <p:cNvPr id="4" name="Rectangle 3">
            <a:extLst>
              <a:ext uri="{FF2B5EF4-FFF2-40B4-BE49-F238E27FC236}">
                <a16:creationId xmlns:a16="http://schemas.microsoft.com/office/drawing/2014/main" id="{3B17A36E-D5EA-C84E-B82C-E690C534E652}"/>
              </a:ext>
            </a:extLst>
          </p:cNvPr>
          <p:cNvSpPr/>
          <p:nvPr/>
        </p:nvSpPr>
        <p:spPr>
          <a:xfrm>
            <a:off x="800100" y="5039061"/>
            <a:ext cx="3300845" cy="4090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2535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FE2B-ACAC-9743-82EE-A8E0194C66D9}"/>
              </a:ext>
            </a:extLst>
          </p:cNvPr>
          <p:cNvSpPr>
            <a:spLocks noGrp="1"/>
          </p:cNvSpPr>
          <p:nvPr>
            <p:ph type="title"/>
          </p:nvPr>
        </p:nvSpPr>
        <p:spPr/>
        <p:txBody>
          <a:bodyPr lIns="0" tIns="0"/>
          <a:lstStyle/>
          <a:p>
            <a:r>
              <a:rPr lang="en-US" dirty="0">
                <a:latin typeface="+mn-lt"/>
              </a:rPr>
              <a:t>Recommendation</a:t>
            </a:r>
          </a:p>
        </p:txBody>
      </p:sp>
      <p:sp>
        <p:nvSpPr>
          <p:cNvPr id="3" name="Content Placeholder 2">
            <a:extLst>
              <a:ext uri="{FF2B5EF4-FFF2-40B4-BE49-F238E27FC236}">
                <a16:creationId xmlns:a16="http://schemas.microsoft.com/office/drawing/2014/main" id="{16DA85CE-91E3-CE41-B1F4-ED1CBC2422E0}"/>
              </a:ext>
            </a:extLst>
          </p:cNvPr>
          <p:cNvSpPr>
            <a:spLocks noGrp="1"/>
          </p:cNvSpPr>
          <p:nvPr>
            <p:ph idx="1"/>
          </p:nvPr>
        </p:nvSpPr>
        <p:spPr>
          <a:xfrm>
            <a:off x="419100" y="2033094"/>
            <a:ext cx="11353800" cy="3954624"/>
          </a:xfrm>
        </p:spPr>
        <p:txBody>
          <a:bodyPr>
            <a:noAutofit/>
          </a:bodyPr>
          <a:lstStyle/>
          <a:p>
            <a:pPr marL="0" indent="0">
              <a:lnSpc>
                <a:spcPct val="120000"/>
              </a:lnSpc>
              <a:buNone/>
            </a:pPr>
            <a:r>
              <a:rPr lang="en-US" sz="2400" dirty="0"/>
              <a:t>The panel suggests</a:t>
            </a:r>
            <a:r>
              <a:rPr lang="en-US" sz="2400" i="1" dirty="0"/>
              <a:t> </a:t>
            </a:r>
            <a:r>
              <a:rPr lang="en-US" sz="2400" b="1" u="sng" dirty="0"/>
              <a:t>automated RCE or manual RCE over simple transfusions in patients with SCD and severe acute chest syndrome</a:t>
            </a:r>
            <a:r>
              <a:rPr lang="en-US" sz="2400" dirty="0"/>
              <a:t> </a:t>
            </a:r>
            <a:r>
              <a:rPr lang="en-US" sz="2000" i="1" dirty="0"/>
              <a:t>(conditional recommendation, very low certainty in the evidence about effects)</a:t>
            </a:r>
          </a:p>
          <a:p>
            <a:pPr lvl="1">
              <a:lnSpc>
                <a:spcPct val="120000"/>
              </a:lnSpc>
            </a:pPr>
            <a:r>
              <a:rPr lang="en-US" sz="2000" dirty="0"/>
              <a:t>RCE for rapidly progressive ACS, not responding to initial treatment with simple transfusion, or with high pre-transfusion hemoglobin level that precludes simple transfusion</a:t>
            </a:r>
          </a:p>
          <a:p>
            <a:pPr marL="0" indent="0">
              <a:lnSpc>
                <a:spcPct val="120000"/>
              </a:lnSpc>
              <a:buNone/>
            </a:pPr>
            <a:r>
              <a:rPr lang="en-US" sz="2400" dirty="0"/>
              <a:t>The panel suggests </a:t>
            </a:r>
            <a:r>
              <a:rPr lang="en-US" sz="2400" b="1" u="sng" dirty="0"/>
              <a:t>either automated RCE, manual RCE or simple transfusions in patients with SCD and moderate acute chest syndrome</a:t>
            </a:r>
            <a:r>
              <a:rPr lang="en-US" sz="2000" i="1" dirty="0"/>
              <a:t> (conditional recommendation, very low certainty in the evidence about effects)</a:t>
            </a:r>
          </a:p>
          <a:p>
            <a:pPr lvl="1">
              <a:lnSpc>
                <a:spcPct val="120000"/>
              </a:lnSpc>
            </a:pPr>
            <a:r>
              <a:rPr lang="en-US" sz="2000" dirty="0"/>
              <a:t>insufficient evidence to support automated RCE or manual RCE over simple transfusions in patients with SCD and moderate ACS</a:t>
            </a:r>
          </a:p>
        </p:txBody>
      </p:sp>
    </p:spTree>
    <p:extLst>
      <p:ext uri="{BB962C8B-B14F-4D97-AF65-F5344CB8AC3E}">
        <p14:creationId xmlns:p14="http://schemas.microsoft.com/office/powerpoint/2010/main" val="2407998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FE2B-ACAC-9743-82EE-A8E0194C66D9}"/>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16DA85CE-91E3-CE41-B1F4-ED1CBC2422E0}"/>
              </a:ext>
            </a:extLst>
          </p:cNvPr>
          <p:cNvSpPr>
            <a:spLocks noGrp="1"/>
          </p:cNvSpPr>
          <p:nvPr>
            <p:ph idx="1"/>
          </p:nvPr>
        </p:nvSpPr>
        <p:spPr/>
        <p:txBody>
          <a:bodyPr/>
          <a:lstStyle/>
          <a:p>
            <a:endParaRPr lang="en-US" dirty="0"/>
          </a:p>
          <a:p>
            <a:endParaRPr lang="en-US" dirty="0"/>
          </a:p>
          <a:p>
            <a:endParaRPr lang="en-US" dirty="0"/>
          </a:p>
        </p:txBody>
      </p:sp>
      <p:sp>
        <p:nvSpPr>
          <p:cNvPr id="7" name="Rectangle 6">
            <a:extLst>
              <a:ext uri="{FF2B5EF4-FFF2-40B4-BE49-F238E27FC236}">
                <a16:creationId xmlns:a16="http://schemas.microsoft.com/office/drawing/2014/main" id="{D80415B5-243B-4079-8DB0-5F4E60E15729}"/>
              </a:ext>
            </a:extLst>
          </p:cNvPr>
          <p:cNvSpPr/>
          <p:nvPr/>
        </p:nvSpPr>
        <p:spPr>
          <a:xfrm>
            <a:off x="800100" y="2033094"/>
            <a:ext cx="10260724" cy="3136243"/>
          </a:xfrm>
          <a:prstGeom prst="rect">
            <a:avLst/>
          </a:prstGeom>
        </p:spPr>
        <p:txBody>
          <a:bodyPr wrap="square">
            <a:noAutofit/>
          </a:bodyPr>
          <a:lstStyle/>
          <a:p>
            <a:pPr marL="228600" lvl="0" indent="-228600">
              <a:lnSpc>
                <a:spcPct val="90000"/>
              </a:lnSpc>
              <a:spcBef>
                <a:spcPts val="1000"/>
              </a:spcBef>
              <a:buFont typeface="Arial" panose="020B0604020202020204" pitchFamily="34" charset="0"/>
              <a:buChar char="•"/>
            </a:pPr>
            <a:r>
              <a:rPr lang="en-US" sz="2400" dirty="0">
                <a:solidFill>
                  <a:schemeClr val="bg1">
                    <a:lumMod val="50000"/>
                  </a:schemeClr>
                </a:solidFill>
              </a:rPr>
              <a:t>The guideline panel determined that there is very low certainty of evidence for a net health benefit </a:t>
            </a:r>
            <a:r>
              <a:rPr lang="en-US" sz="2400" u="sng" dirty="0">
                <a:solidFill>
                  <a:schemeClr val="bg1">
                    <a:lumMod val="50000"/>
                  </a:schemeClr>
                </a:solidFill>
              </a:rPr>
              <a:t>or harm</a:t>
            </a:r>
            <a:r>
              <a:rPr lang="en-US" sz="2400" dirty="0">
                <a:solidFill>
                  <a:schemeClr val="bg1">
                    <a:lumMod val="50000"/>
                  </a:schemeClr>
                </a:solidFill>
              </a:rPr>
              <a:t> of RCE compared to simple transfusion to treat moderate or severe ACS</a:t>
            </a:r>
          </a:p>
          <a:p>
            <a:pPr marL="228600" lvl="0" indent="-228600">
              <a:lnSpc>
                <a:spcPct val="90000"/>
              </a:lnSpc>
              <a:spcBef>
                <a:spcPts val="1000"/>
              </a:spcBef>
              <a:buFont typeface="Arial" panose="020B0604020202020204" pitchFamily="34" charset="0"/>
              <a:buChar char="•"/>
            </a:pPr>
            <a:r>
              <a:rPr lang="en-US" sz="2400" dirty="0">
                <a:solidFill>
                  <a:schemeClr val="bg1">
                    <a:lumMod val="50000"/>
                  </a:schemeClr>
                </a:solidFill>
              </a:rPr>
              <a:t>Data limited with few publications, relatively few episodes of ACS that occurred mostly children, and a high likelihood of indication bias</a:t>
            </a:r>
          </a:p>
          <a:p>
            <a:pPr marL="228600" lvl="0" indent="-228600">
              <a:lnSpc>
                <a:spcPct val="90000"/>
              </a:lnSpc>
              <a:spcBef>
                <a:spcPts val="1000"/>
              </a:spcBef>
              <a:buFont typeface="Arial" panose="020B0604020202020204" pitchFamily="34" charset="0"/>
              <a:buChar char="•"/>
            </a:pPr>
            <a:r>
              <a:rPr lang="en-US" sz="2400" dirty="0">
                <a:solidFill>
                  <a:schemeClr val="bg1">
                    <a:lumMod val="50000"/>
                  </a:schemeClr>
                </a:solidFill>
              </a:rPr>
              <a:t>Although no evidence of benefit from RCE was identified, this does not imply that such an effect does not exist</a:t>
            </a:r>
          </a:p>
          <a:p>
            <a:pPr marL="228600" lvl="0" indent="-228600">
              <a:lnSpc>
                <a:spcPct val="90000"/>
              </a:lnSpc>
              <a:spcBef>
                <a:spcPts val="1000"/>
              </a:spcBef>
              <a:buFont typeface="Arial" panose="020B0604020202020204" pitchFamily="34" charset="0"/>
              <a:buChar char="•"/>
            </a:pPr>
            <a:r>
              <a:rPr lang="en-US" sz="2400" dirty="0">
                <a:solidFill>
                  <a:schemeClr val="bg1">
                    <a:lumMod val="50000"/>
                  </a:schemeClr>
                </a:solidFill>
              </a:rPr>
              <a:t>Automated RCE can reduce </a:t>
            </a:r>
            <a:r>
              <a:rPr lang="en-US" sz="2400" dirty="0" err="1">
                <a:solidFill>
                  <a:schemeClr val="bg1">
                    <a:lumMod val="50000"/>
                  </a:schemeClr>
                </a:solidFill>
              </a:rPr>
              <a:t>HbS</a:t>
            </a:r>
            <a:r>
              <a:rPr lang="en-US" sz="2400" dirty="0">
                <a:solidFill>
                  <a:schemeClr val="bg1">
                    <a:lumMod val="50000"/>
                  </a:schemeClr>
                </a:solidFill>
              </a:rPr>
              <a:t> levels more rapidly than manual RCE</a:t>
            </a:r>
          </a:p>
        </p:txBody>
      </p:sp>
    </p:spTree>
    <p:extLst>
      <p:ext uri="{BB962C8B-B14F-4D97-AF65-F5344CB8AC3E}">
        <p14:creationId xmlns:p14="http://schemas.microsoft.com/office/powerpoint/2010/main" val="3832896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D4BB-FE8E-B24A-8047-95282820D925}"/>
              </a:ext>
            </a:extLst>
          </p:cNvPr>
          <p:cNvSpPr>
            <a:spLocks noGrp="1"/>
          </p:cNvSpPr>
          <p:nvPr>
            <p:ph type="title"/>
          </p:nvPr>
        </p:nvSpPr>
        <p:spPr/>
        <p:txBody>
          <a:bodyPr lIns="0" tIns="0"/>
          <a:lstStyle/>
          <a:p>
            <a:r>
              <a:rPr lang="en-US" dirty="0"/>
              <a:t>Case 4</a:t>
            </a:r>
          </a:p>
        </p:txBody>
      </p:sp>
      <p:sp>
        <p:nvSpPr>
          <p:cNvPr id="3" name="Content Placeholder 2">
            <a:extLst>
              <a:ext uri="{FF2B5EF4-FFF2-40B4-BE49-F238E27FC236}">
                <a16:creationId xmlns:a16="http://schemas.microsoft.com/office/drawing/2014/main" id="{7CBAD94A-1243-1B40-8C45-AD07D3DA4620}"/>
              </a:ext>
            </a:extLst>
          </p:cNvPr>
          <p:cNvSpPr>
            <a:spLocks noGrp="1"/>
          </p:cNvSpPr>
          <p:nvPr>
            <p:ph idx="1"/>
          </p:nvPr>
        </p:nvSpPr>
        <p:spPr/>
        <p:txBody>
          <a:bodyPr/>
          <a:lstStyle/>
          <a:p>
            <a:pPr marL="0" indent="0">
              <a:spcAft>
                <a:spcPts val="600"/>
              </a:spcAft>
              <a:buNone/>
            </a:pPr>
            <a:r>
              <a:rPr lang="en-US" dirty="0"/>
              <a:t>A 25 year old woman with </a:t>
            </a:r>
            <a:r>
              <a:rPr lang="en-US" dirty="0" err="1"/>
              <a:t>HbSS</a:t>
            </a:r>
            <a:r>
              <a:rPr lang="en-US" dirty="0"/>
              <a:t> notifies you that she had a positive pregnancy test. The pregnancy is confirmed to be at about 8 weeks gestation. She typically has several admissions per year for </a:t>
            </a:r>
            <a:r>
              <a:rPr lang="en-US" dirty="0" err="1"/>
              <a:t>vaso</a:t>
            </a:r>
            <a:r>
              <a:rPr lang="en-US" dirty="0"/>
              <a:t>-occlusive episodes. She asks you about your plan for prenatal care as it pertains to transfusions. The best responses are (choose all that apply):</a:t>
            </a:r>
          </a:p>
          <a:p>
            <a:pPr marL="1066785" lvl="1" indent="-457200">
              <a:buFont typeface="+mj-lt"/>
              <a:buAutoNum type="alphaLcPeriod"/>
            </a:pPr>
            <a:r>
              <a:rPr lang="en-US" dirty="0"/>
              <a:t>scheduled transfusions at regular intervals</a:t>
            </a:r>
          </a:p>
          <a:p>
            <a:pPr marL="1066785" lvl="1" indent="-457200">
              <a:buFont typeface="+mj-lt"/>
              <a:buAutoNum type="alphaLcPeriod"/>
            </a:pPr>
            <a:r>
              <a:rPr lang="en-US" dirty="0"/>
              <a:t>transfusions only for acute issues (complications or lower than baseline hemoglobin)</a:t>
            </a:r>
          </a:p>
          <a:p>
            <a:pPr marL="1066785" lvl="1" indent="-457200">
              <a:buFont typeface="+mj-lt"/>
              <a:buAutoNum type="alphaLcPeriod"/>
            </a:pPr>
            <a:r>
              <a:rPr lang="en-US" dirty="0"/>
              <a:t>no transfusions during pregnancy</a:t>
            </a:r>
          </a:p>
          <a:p>
            <a:pPr marL="1066785" lvl="1" indent="-457200">
              <a:buFont typeface="+mj-lt"/>
              <a:buAutoNum type="alphaLcPeriod"/>
            </a:pPr>
            <a:r>
              <a:rPr lang="en-US" dirty="0"/>
              <a:t>medical management with fluids and hydroxyurea</a:t>
            </a:r>
          </a:p>
        </p:txBody>
      </p:sp>
      <p:sp>
        <p:nvSpPr>
          <p:cNvPr id="4" name="Rectangle 3">
            <a:extLst>
              <a:ext uri="{FF2B5EF4-FFF2-40B4-BE49-F238E27FC236}">
                <a16:creationId xmlns:a16="http://schemas.microsoft.com/office/drawing/2014/main" id="{71113A91-DAAE-9046-9A99-B02B9E338043}"/>
              </a:ext>
            </a:extLst>
          </p:cNvPr>
          <p:cNvSpPr/>
          <p:nvPr/>
        </p:nvSpPr>
        <p:spPr>
          <a:xfrm>
            <a:off x="800100" y="4158636"/>
            <a:ext cx="10020300" cy="12746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3128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D288-BECF-894D-BBFA-D393146EE1B3}"/>
              </a:ext>
            </a:extLst>
          </p:cNvPr>
          <p:cNvSpPr>
            <a:spLocks noGrp="1"/>
          </p:cNvSpPr>
          <p:nvPr>
            <p:ph type="title"/>
          </p:nvPr>
        </p:nvSpPr>
        <p:spPr/>
        <p:txBody>
          <a:bodyPr lIns="0" tIns="0"/>
          <a:lstStyle/>
          <a:p>
            <a:r>
              <a:rPr lang="en-US" dirty="0"/>
              <a:t>Recommendation</a:t>
            </a:r>
          </a:p>
        </p:txBody>
      </p:sp>
      <p:sp>
        <p:nvSpPr>
          <p:cNvPr id="3" name="Content Placeholder 2">
            <a:extLst>
              <a:ext uri="{FF2B5EF4-FFF2-40B4-BE49-F238E27FC236}">
                <a16:creationId xmlns:a16="http://schemas.microsoft.com/office/drawing/2014/main" id="{6A9F0124-011F-CF45-BE5A-741FB0A276D3}"/>
              </a:ext>
            </a:extLst>
          </p:cNvPr>
          <p:cNvSpPr>
            <a:spLocks noGrp="1"/>
          </p:cNvSpPr>
          <p:nvPr>
            <p:ph idx="1"/>
          </p:nvPr>
        </p:nvSpPr>
        <p:spPr>
          <a:xfrm>
            <a:off x="419100" y="2033094"/>
            <a:ext cx="10972800" cy="4367706"/>
          </a:xfrm>
        </p:spPr>
        <p:txBody>
          <a:bodyPr/>
          <a:lstStyle/>
          <a:p>
            <a:pPr marL="0" indent="0">
              <a:buNone/>
            </a:pPr>
            <a:r>
              <a:rPr lang="en-US" sz="2400" dirty="0"/>
              <a:t>The guideline panel suggests </a:t>
            </a:r>
            <a:r>
              <a:rPr lang="en-US" sz="2400" b="1" u="sng" dirty="0"/>
              <a:t>either prophylactic transfusion at regular intervals or standard care (transfusion when clinically indicated for a complication or hemoglobin lower than baseline) for pregnant patients with SCD (all genotypes</a:t>
            </a:r>
            <a:r>
              <a:rPr lang="en-US" sz="2400" dirty="0"/>
              <a:t>) </a:t>
            </a:r>
            <a:r>
              <a:rPr lang="en-US" sz="2000" i="1" dirty="0"/>
              <a:t>(conditional recommendation, very low certainty in the evidence about the effects)</a:t>
            </a:r>
          </a:p>
          <a:p>
            <a:r>
              <a:rPr lang="en-US" sz="2400" dirty="0"/>
              <a:t>insufficient evidence to recommend a strategy of prophylactic transfusion rather than standard care</a:t>
            </a:r>
          </a:p>
          <a:p>
            <a:r>
              <a:rPr lang="en-US" sz="2400" dirty="0"/>
              <a:t>consider prophylactic transfusion at regular intervals at the onset of pregnancy when:</a:t>
            </a:r>
          </a:p>
          <a:p>
            <a:pPr lvl="1"/>
            <a:r>
              <a:rPr lang="en-US" sz="2000" dirty="0"/>
              <a:t>history of severe SCD-related complications prior to current pregnancy to reduce recurrent pain episodes, acute chest syndrome or other (SCD-related) comorbidities</a:t>
            </a:r>
          </a:p>
          <a:p>
            <a:pPr lvl="1"/>
            <a:r>
              <a:rPr lang="en-US" sz="2000" dirty="0"/>
              <a:t>additional features of high-risk pregnancy </a:t>
            </a:r>
          </a:p>
          <a:p>
            <a:endParaRPr lang="en-US" sz="2400" dirty="0"/>
          </a:p>
          <a:p>
            <a:endParaRPr lang="en-US" sz="2400" dirty="0"/>
          </a:p>
        </p:txBody>
      </p:sp>
    </p:spTree>
    <p:extLst>
      <p:ext uri="{BB962C8B-B14F-4D97-AF65-F5344CB8AC3E}">
        <p14:creationId xmlns:p14="http://schemas.microsoft.com/office/powerpoint/2010/main" val="2140229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456BD0-34C5-4C01-8CFA-C52CE53B0A00}"/>
              </a:ext>
            </a:extLst>
          </p:cNvPr>
          <p:cNvSpPr>
            <a:spLocks noGrp="1"/>
          </p:cNvSpPr>
          <p:nvPr>
            <p:ph type="title"/>
          </p:nvPr>
        </p:nvSpPr>
        <p:spPr>
          <a:xfrm>
            <a:off x="419100" y="1445500"/>
            <a:ext cx="10972800" cy="713539"/>
          </a:xfrm>
        </p:spPr>
        <p:txBody>
          <a:bodyPr/>
          <a:lstStyle/>
          <a:p>
            <a:r>
              <a:rPr lang="en-US" dirty="0"/>
              <a:t>Rationale</a:t>
            </a:r>
          </a:p>
        </p:txBody>
      </p:sp>
      <p:sp>
        <p:nvSpPr>
          <p:cNvPr id="3" name="Content Placeholder 2">
            <a:extLst>
              <a:ext uri="{FF2B5EF4-FFF2-40B4-BE49-F238E27FC236}">
                <a16:creationId xmlns:a16="http://schemas.microsoft.com/office/drawing/2014/main" id="{EB9AB430-4F12-D64C-A0CB-4AAC767825F6}"/>
              </a:ext>
            </a:extLst>
          </p:cNvPr>
          <p:cNvSpPr>
            <a:spLocks noGrp="1"/>
          </p:cNvSpPr>
          <p:nvPr>
            <p:ph idx="1"/>
          </p:nvPr>
        </p:nvSpPr>
        <p:spPr>
          <a:xfrm>
            <a:off x="419100" y="2323474"/>
            <a:ext cx="10972800" cy="3664243"/>
          </a:xfrm>
        </p:spPr>
        <p:txBody>
          <a:bodyPr/>
          <a:lstStyle/>
          <a:p>
            <a:r>
              <a:rPr lang="en-US" sz="2400" dirty="0"/>
              <a:t>Pregnancy in SCD is associated with:</a:t>
            </a:r>
          </a:p>
          <a:p>
            <a:pPr lvl="1"/>
            <a:r>
              <a:rPr lang="en-US" sz="2000" dirty="0"/>
              <a:t>maternal and fetal morbidity and mortality</a:t>
            </a:r>
          </a:p>
          <a:p>
            <a:pPr lvl="1"/>
            <a:r>
              <a:rPr lang="en-US" sz="2000" dirty="0"/>
              <a:t>inflammatory and thrombogenic changes that promote vaso-occlusion</a:t>
            </a:r>
          </a:p>
          <a:p>
            <a:pPr lvl="1"/>
            <a:r>
              <a:rPr lang="en-US" sz="2000" dirty="0"/>
              <a:t>higher rate of SCD-related complications, including pain episodes, ACS, and death</a:t>
            </a:r>
          </a:p>
          <a:p>
            <a:pPr lvl="1"/>
            <a:r>
              <a:rPr lang="en-US" sz="2000" dirty="0"/>
              <a:t>increased risk of pregnancy-related complications, such as pre-eclampsia and miscarriage.</a:t>
            </a:r>
          </a:p>
          <a:p>
            <a:pPr lvl="1"/>
            <a:r>
              <a:rPr lang="en-US" sz="2000" dirty="0"/>
              <a:t>increased rate of fetal complications, including low birth weight, small size for gestational age, and stillbirth</a:t>
            </a:r>
          </a:p>
          <a:p>
            <a:r>
              <a:rPr lang="en-US" sz="2400" dirty="0"/>
              <a:t>Hydroxyurea is teratogenic in animal models at high doses</a:t>
            </a:r>
          </a:p>
        </p:txBody>
      </p:sp>
    </p:spTree>
    <p:extLst>
      <p:ext uri="{BB962C8B-B14F-4D97-AF65-F5344CB8AC3E}">
        <p14:creationId xmlns:p14="http://schemas.microsoft.com/office/powerpoint/2010/main" val="2437998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D7FF9EF-D12E-4535-B5FC-A8E49FFEFD4F}"/>
              </a:ext>
            </a:extLst>
          </p:cNvPr>
          <p:cNvSpPr>
            <a:spLocks noGrp="1"/>
          </p:cNvSpPr>
          <p:nvPr>
            <p:ph type="title"/>
          </p:nvPr>
        </p:nvSpPr>
        <p:spPr>
          <a:xfrm>
            <a:off x="419100" y="1400529"/>
            <a:ext cx="10972800" cy="713539"/>
          </a:xfrm>
        </p:spPr>
        <p:txBody>
          <a:bodyPr lIns="0" tIns="0"/>
          <a:lstStyle/>
          <a:p>
            <a:r>
              <a:rPr lang="en-US" dirty="0"/>
              <a:t>Evidence*</a:t>
            </a:r>
          </a:p>
        </p:txBody>
      </p:sp>
      <p:sp>
        <p:nvSpPr>
          <p:cNvPr id="3" name="Content Placeholder 2">
            <a:extLst>
              <a:ext uri="{FF2B5EF4-FFF2-40B4-BE49-F238E27FC236}">
                <a16:creationId xmlns:a16="http://schemas.microsoft.com/office/drawing/2014/main" id="{86433193-BDF7-7F40-AFCD-C2DE44EB1FD4}"/>
              </a:ext>
            </a:extLst>
          </p:cNvPr>
          <p:cNvSpPr>
            <a:spLocks noGrp="1"/>
          </p:cNvSpPr>
          <p:nvPr>
            <p:ph idx="1"/>
          </p:nvPr>
        </p:nvSpPr>
        <p:spPr>
          <a:xfrm>
            <a:off x="419100" y="1943154"/>
            <a:ext cx="10972800" cy="3954624"/>
          </a:xfrm>
        </p:spPr>
        <p:txBody>
          <a:bodyPr/>
          <a:lstStyle/>
          <a:p>
            <a:r>
              <a:rPr lang="en-US" sz="2400" dirty="0"/>
              <a:t>12 comparative observational studies and one randomized control trial (RCT) (total, 1312 patients)</a:t>
            </a:r>
          </a:p>
          <a:p>
            <a:r>
              <a:rPr lang="en-US" sz="2400" dirty="0"/>
              <a:t>RCT of scheduled vs on-demand transfusions (n=72)*</a:t>
            </a:r>
          </a:p>
          <a:p>
            <a:pPr lvl="1"/>
            <a:r>
              <a:rPr lang="en-US" sz="2000" dirty="0"/>
              <a:t>Reduced odds of pain episodes in scheduled transfusion arm</a:t>
            </a:r>
          </a:p>
          <a:p>
            <a:pPr lvl="1"/>
            <a:r>
              <a:rPr lang="en-US" sz="2000" dirty="0"/>
              <a:t>No difference in fetal complications or neonatal death</a:t>
            </a:r>
          </a:p>
          <a:p>
            <a:pPr lvl="1"/>
            <a:r>
              <a:rPr lang="en-US" sz="2000" dirty="0"/>
              <a:t>Limitations: transfusions did not begin until end of second trimester for ~25% of participants, and 44% of on demand transfusion arm required transfusions for acute anemia</a:t>
            </a:r>
          </a:p>
          <a:p>
            <a:r>
              <a:rPr lang="en-US" sz="2400" dirty="0"/>
              <a:t>Based on a lack of high-quality studies and limited data regarding the potential complications of transfusion in pregnancy, the guideline panel did not recommend prophylactic, scheduled transfusion over on-demand transfusion in pregnant women with SCD</a:t>
            </a:r>
          </a:p>
          <a:p>
            <a:pPr marL="0" indent="0">
              <a:spcBef>
                <a:spcPts val="0"/>
              </a:spcBef>
              <a:buNone/>
            </a:pPr>
            <a:r>
              <a:rPr lang="en-US" sz="2400" dirty="0"/>
              <a:t>*</a:t>
            </a:r>
            <a:r>
              <a:rPr lang="en-US" sz="1600" i="1" dirty="0"/>
              <a:t>the certainty of evidence was judged to be very low, due to imprecision, inconsistency, and/or high risk of bias</a:t>
            </a:r>
            <a:r>
              <a:rPr lang="en-US" sz="2400" i="1" dirty="0"/>
              <a:t> </a:t>
            </a:r>
          </a:p>
          <a:p>
            <a:pPr marL="0" indent="0">
              <a:buNone/>
            </a:pPr>
            <a:endParaRPr lang="en-US" sz="2400" dirty="0"/>
          </a:p>
        </p:txBody>
      </p:sp>
      <p:sp>
        <p:nvSpPr>
          <p:cNvPr id="4" name="TextBox 3">
            <a:extLst>
              <a:ext uri="{FF2B5EF4-FFF2-40B4-BE49-F238E27FC236}">
                <a16:creationId xmlns:a16="http://schemas.microsoft.com/office/drawing/2014/main" id="{C4A7482C-249E-C844-A4F1-ADABE444EF48}"/>
              </a:ext>
            </a:extLst>
          </p:cNvPr>
          <p:cNvSpPr txBox="1"/>
          <p:nvPr/>
        </p:nvSpPr>
        <p:spPr>
          <a:xfrm>
            <a:off x="9874314" y="6271126"/>
            <a:ext cx="2317686" cy="338554"/>
          </a:xfrm>
          <a:prstGeom prst="rect">
            <a:avLst/>
          </a:prstGeom>
          <a:noFill/>
        </p:spPr>
        <p:txBody>
          <a:bodyPr wrap="none" rtlCol="0">
            <a:spAutoFit/>
          </a:bodyPr>
          <a:lstStyle/>
          <a:p>
            <a:r>
              <a:rPr lang="en-US" sz="1600" dirty="0">
                <a:solidFill>
                  <a:schemeClr val="bg1">
                    <a:lumMod val="50000"/>
                  </a:schemeClr>
                </a:solidFill>
              </a:rPr>
              <a:t>* Koshy et al, NEJM, 1988</a:t>
            </a:r>
          </a:p>
        </p:txBody>
      </p:sp>
    </p:spTree>
    <p:extLst>
      <p:ext uri="{BB962C8B-B14F-4D97-AF65-F5344CB8AC3E}">
        <p14:creationId xmlns:p14="http://schemas.microsoft.com/office/powerpoint/2010/main" val="151122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9950-3D84-4EA5-9DA9-8398FE9B9ED2}"/>
              </a:ext>
            </a:extLst>
          </p:cNvPr>
          <p:cNvSpPr>
            <a:spLocks noGrp="1"/>
          </p:cNvSpPr>
          <p:nvPr>
            <p:ph type="title"/>
          </p:nvPr>
        </p:nvSpPr>
        <p:spPr/>
        <p:txBody>
          <a:bodyPr lIns="0" tIns="0"/>
          <a:lstStyle/>
          <a:p>
            <a:r>
              <a:rPr lang="en-US" dirty="0">
                <a:latin typeface="Helvetica" panose="020B0604020202020204" pitchFamily="34" charset="0"/>
                <a:cs typeface="Helvetica" panose="020B0604020202020204" pitchFamily="34" charset="0"/>
              </a:rPr>
              <a:t>How to use these recommendations</a:t>
            </a:r>
          </a:p>
        </p:txBody>
      </p:sp>
      <p:graphicFrame>
        <p:nvGraphicFramePr>
          <p:cNvPr id="6" name="Table 5">
            <a:extLst>
              <a:ext uri="{FF2B5EF4-FFF2-40B4-BE49-F238E27FC236}">
                <a16:creationId xmlns:a16="http://schemas.microsoft.com/office/drawing/2014/main" id="{B8D3F161-D48E-904F-90CF-8074E367FD7B}"/>
              </a:ext>
            </a:extLst>
          </p:cNvPr>
          <p:cNvGraphicFramePr>
            <a:graphicFrameLocks noGrp="1"/>
          </p:cNvGraphicFramePr>
          <p:nvPr>
            <p:extLst>
              <p:ext uri="{D42A27DB-BD31-4B8C-83A1-F6EECF244321}">
                <p14:modId xmlns:p14="http://schemas.microsoft.com/office/powerpoint/2010/main" val="512716301"/>
              </p:ext>
            </p:extLst>
          </p:nvPr>
        </p:nvGraphicFramePr>
        <p:xfrm>
          <a:off x="1518684" y="2852613"/>
          <a:ext cx="9124508" cy="3103566"/>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528715">
                <a:tc>
                  <a:txBody>
                    <a:bodyPr/>
                    <a:lstStyle/>
                    <a:p>
                      <a:endParaRPr lang="en-CA" sz="1800" b="1" dirty="0">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800" b="1" dirty="0">
                          <a:solidFill>
                            <a:schemeClr val="bg1"/>
                          </a:solidFill>
                        </a:rPr>
                        <a:t>STRONG Recommendation</a:t>
                      </a:r>
                    </a:p>
                    <a:p>
                      <a:pPr algn="ctr"/>
                      <a:r>
                        <a:rPr lang="en-CA" sz="1800" b="0" dirty="0">
                          <a:solidFill>
                            <a:schemeClr val="bg1"/>
                          </a:solidFill>
                        </a:rPr>
                        <a:t>(“The panel recommends…”)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CONDITIONAL Recommendation</a:t>
                      </a:r>
                    </a:p>
                    <a:p>
                      <a:pPr algn="ctr"/>
                      <a:r>
                        <a:rPr lang="en-CA" sz="1800" b="0" dirty="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6">
                <a:tc>
                  <a:txBody>
                    <a:bodyPr/>
                    <a:lstStyle/>
                    <a:p>
                      <a:r>
                        <a:rPr lang="en-CA" sz="1800" b="1" dirty="0">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800" b="1" dirty="0">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Different choices will be appropriate for different patients, depending on their values and preferences. Use </a:t>
                      </a:r>
                      <a:r>
                        <a:rPr lang="en-CA" sz="1800" b="1" dirty="0">
                          <a:solidFill>
                            <a:schemeClr val="tx1">
                              <a:lumMod val="50000"/>
                              <a:lumOff val="50000"/>
                            </a:schemeClr>
                          </a:solidFill>
                        </a:rPr>
                        <a:t>shared decision making</a:t>
                      </a:r>
                      <a:r>
                        <a:rPr lang="en-CA" sz="1800" b="0" dirty="0">
                          <a:solidFill>
                            <a:schemeClr val="tx1">
                              <a:lumMod val="50000"/>
                              <a:lumOff val="50000"/>
                            </a:schemeClr>
                          </a:solidFill>
                        </a:rPr>
                        <a:t>.</a:t>
                      </a:r>
                      <a:endParaRPr lang="en-CA" sz="1800"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extLst>
      <p:ext uri="{BB962C8B-B14F-4D97-AF65-F5344CB8AC3E}">
        <p14:creationId xmlns:p14="http://schemas.microsoft.com/office/powerpoint/2010/main" val="26780276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33B18-E9E0-0D47-BE5E-26F52AF1CCE0}"/>
              </a:ext>
            </a:extLst>
          </p:cNvPr>
          <p:cNvSpPr>
            <a:spLocks noGrp="1"/>
          </p:cNvSpPr>
          <p:nvPr>
            <p:ph type="title"/>
          </p:nvPr>
        </p:nvSpPr>
        <p:spPr>
          <a:xfrm>
            <a:off x="419100" y="1445499"/>
            <a:ext cx="10972800" cy="713539"/>
          </a:xfrm>
        </p:spPr>
        <p:txBody>
          <a:bodyPr lIns="0" tIns="0"/>
          <a:lstStyle/>
          <a:p>
            <a:r>
              <a:rPr lang="en-US" dirty="0"/>
              <a:t>Summary for transfusion in ACS, pre-operatively, and pregnancy</a:t>
            </a:r>
          </a:p>
        </p:txBody>
      </p:sp>
      <p:sp>
        <p:nvSpPr>
          <p:cNvPr id="3" name="Content Placeholder 2">
            <a:extLst>
              <a:ext uri="{FF2B5EF4-FFF2-40B4-BE49-F238E27FC236}">
                <a16:creationId xmlns:a16="http://schemas.microsoft.com/office/drawing/2014/main" id="{8E240838-CD82-3F41-9137-138C78B54A57}"/>
              </a:ext>
            </a:extLst>
          </p:cNvPr>
          <p:cNvSpPr>
            <a:spLocks noGrp="1"/>
          </p:cNvSpPr>
          <p:nvPr>
            <p:ph idx="1"/>
          </p:nvPr>
        </p:nvSpPr>
        <p:spPr>
          <a:xfrm>
            <a:off x="419100" y="2278504"/>
            <a:ext cx="10972800" cy="3814143"/>
          </a:xfrm>
        </p:spPr>
        <p:txBody>
          <a:bodyPr/>
          <a:lstStyle/>
          <a:p>
            <a:pPr marL="533399" indent="-457200"/>
            <a:r>
              <a:rPr lang="en-US" sz="2200" dirty="0"/>
              <a:t>Automated RCE or manual RCE is suggested over simple transfusions in patients with SCD and </a:t>
            </a:r>
            <a:r>
              <a:rPr lang="en-US" sz="2200" b="1" u="sng" dirty="0"/>
              <a:t>severe</a:t>
            </a:r>
            <a:r>
              <a:rPr lang="en-US" sz="2200" dirty="0"/>
              <a:t> acute chest syndrome </a:t>
            </a:r>
            <a:r>
              <a:rPr lang="en-US" sz="2200" i="1" dirty="0"/>
              <a:t>(conditional recommendation)</a:t>
            </a:r>
          </a:p>
          <a:p>
            <a:pPr marL="533399" indent="-457200"/>
            <a:r>
              <a:rPr lang="en-US" sz="2200" dirty="0"/>
              <a:t>Either automated RCE, manual RCE or simple transfusions is suggested in patients with SCD and </a:t>
            </a:r>
            <a:r>
              <a:rPr lang="en-US" sz="2200" b="1" u="sng" dirty="0"/>
              <a:t>moderate</a:t>
            </a:r>
            <a:r>
              <a:rPr lang="en-US" sz="2200" dirty="0"/>
              <a:t> acute chest syndrome </a:t>
            </a:r>
            <a:r>
              <a:rPr lang="en-US" sz="2200" i="1" dirty="0"/>
              <a:t>(conditional recommendation)</a:t>
            </a:r>
          </a:p>
          <a:p>
            <a:pPr marL="533399" indent="-457200"/>
            <a:r>
              <a:rPr lang="en-US" sz="2200" dirty="0"/>
              <a:t>Preoperative transfusion is suggested over no preoperative transfusion in patients with SCD undergoing surgeries requiring general anesthesia and lasting &gt;1 hour </a:t>
            </a:r>
            <a:r>
              <a:rPr lang="en-US" sz="2200" i="1" dirty="0"/>
              <a:t>(conditional recommendation)</a:t>
            </a:r>
          </a:p>
          <a:p>
            <a:pPr marL="533399" indent="-457200"/>
            <a:r>
              <a:rPr lang="en-US" sz="2200" b="1" u="sng" dirty="0"/>
              <a:t>Either</a:t>
            </a:r>
            <a:r>
              <a:rPr lang="en-US" sz="2200" dirty="0"/>
              <a:t> prophylactic transfusion at regular intervals or standard care (transfusion when clinically indicated for a complication or hemoglobin lower than baseline) is suggested for pregnant patients with SCD </a:t>
            </a:r>
            <a:r>
              <a:rPr lang="en-US" sz="2200" i="1" dirty="0"/>
              <a:t>(conditional recommendation)</a:t>
            </a:r>
          </a:p>
        </p:txBody>
      </p:sp>
    </p:spTree>
    <p:extLst>
      <p:ext uri="{BB962C8B-B14F-4D97-AF65-F5344CB8AC3E}">
        <p14:creationId xmlns:p14="http://schemas.microsoft.com/office/powerpoint/2010/main" val="659960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7E207-AB2A-B14C-9A56-B49E27ACE171}"/>
              </a:ext>
            </a:extLst>
          </p:cNvPr>
          <p:cNvSpPr>
            <a:spLocks noGrp="1"/>
          </p:cNvSpPr>
          <p:nvPr>
            <p:ph type="title"/>
          </p:nvPr>
        </p:nvSpPr>
        <p:spPr>
          <a:xfrm>
            <a:off x="419100" y="1400529"/>
            <a:ext cx="10972800" cy="713539"/>
          </a:xfrm>
        </p:spPr>
        <p:txBody>
          <a:bodyPr/>
          <a:lstStyle/>
          <a:p>
            <a:r>
              <a:rPr lang="en-US" dirty="0"/>
              <a:t>Additional Topics in the Guidelines</a:t>
            </a:r>
            <a:br>
              <a:rPr lang="en-US" dirty="0"/>
            </a:br>
            <a:endParaRPr lang="en-US" dirty="0"/>
          </a:p>
        </p:txBody>
      </p:sp>
      <p:sp>
        <p:nvSpPr>
          <p:cNvPr id="3" name="Content Placeholder 2">
            <a:extLst>
              <a:ext uri="{FF2B5EF4-FFF2-40B4-BE49-F238E27FC236}">
                <a16:creationId xmlns:a16="http://schemas.microsoft.com/office/drawing/2014/main" id="{7DAED5F5-FA0C-4245-BAAF-9D6EEACDF77E}"/>
              </a:ext>
            </a:extLst>
          </p:cNvPr>
          <p:cNvSpPr>
            <a:spLocks noGrp="1"/>
          </p:cNvSpPr>
          <p:nvPr>
            <p:ph idx="1"/>
          </p:nvPr>
        </p:nvSpPr>
        <p:spPr>
          <a:xfrm>
            <a:off x="419100" y="2218544"/>
            <a:ext cx="10972800" cy="3769174"/>
          </a:xfrm>
        </p:spPr>
        <p:txBody>
          <a:bodyPr/>
          <a:lstStyle/>
          <a:p>
            <a:r>
              <a:rPr lang="en-US" dirty="0"/>
              <a:t>Red cell exchange with or without </a:t>
            </a:r>
            <a:r>
              <a:rPr lang="en-US" dirty="0" err="1"/>
              <a:t>isovolemic</a:t>
            </a:r>
            <a:r>
              <a:rPr lang="en-US" dirty="0"/>
              <a:t> hemodilution for chronically transfused patients with SCD</a:t>
            </a:r>
          </a:p>
          <a:p>
            <a:r>
              <a:rPr lang="en-US" dirty="0"/>
              <a:t>Screening for </a:t>
            </a:r>
            <a:r>
              <a:rPr lang="en-US" dirty="0" err="1"/>
              <a:t>transfusional</a:t>
            </a:r>
            <a:r>
              <a:rPr lang="en-US" dirty="0"/>
              <a:t> iron overload</a:t>
            </a:r>
          </a:p>
          <a:p>
            <a:endParaRPr lang="en-US" dirty="0"/>
          </a:p>
        </p:txBody>
      </p:sp>
    </p:spTree>
    <p:extLst>
      <p:ext uri="{BB962C8B-B14F-4D97-AF65-F5344CB8AC3E}">
        <p14:creationId xmlns:p14="http://schemas.microsoft.com/office/powerpoint/2010/main" val="3644846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E532-F907-FD4F-A6C2-81FB337275D4}"/>
              </a:ext>
            </a:extLst>
          </p:cNvPr>
          <p:cNvSpPr>
            <a:spLocks noGrp="1"/>
          </p:cNvSpPr>
          <p:nvPr>
            <p:ph type="title"/>
          </p:nvPr>
        </p:nvSpPr>
        <p:spPr>
          <a:xfrm>
            <a:off x="419100" y="1400529"/>
            <a:ext cx="10972800" cy="713539"/>
          </a:xfrm>
        </p:spPr>
        <p:txBody>
          <a:bodyPr/>
          <a:lstStyle/>
          <a:p>
            <a:r>
              <a:rPr lang="en-US" dirty="0"/>
              <a:t>Future Priorities for Research</a:t>
            </a:r>
          </a:p>
        </p:txBody>
      </p:sp>
      <p:sp>
        <p:nvSpPr>
          <p:cNvPr id="3" name="Content Placeholder 2">
            <a:extLst>
              <a:ext uri="{FF2B5EF4-FFF2-40B4-BE49-F238E27FC236}">
                <a16:creationId xmlns:a16="http://schemas.microsoft.com/office/drawing/2014/main" id="{B1D8A6BD-D4AC-A946-B486-5A153CEB6F14}"/>
              </a:ext>
            </a:extLst>
          </p:cNvPr>
          <p:cNvSpPr>
            <a:spLocks noGrp="1"/>
          </p:cNvSpPr>
          <p:nvPr>
            <p:ph idx="1"/>
          </p:nvPr>
        </p:nvSpPr>
        <p:spPr>
          <a:xfrm>
            <a:off x="419100" y="2218544"/>
            <a:ext cx="10972800" cy="3769174"/>
          </a:xfrm>
        </p:spPr>
        <p:txBody>
          <a:bodyPr/>
          <a:lstStyle/>
          <a:p>
            <a:r>
              <a:rPr lang="en-US" sz="2400" dirty="0"/>
              <a:t>Comparison of serologic vs genotypic matching, notably for Rh system</a:t>
            </a:r>
          </a:p>
          <a:p>
            <a:r>
              <a:rPr lang="en-US" sz="2400" dirty="0"/>
              <a:t>Outcomes from immunomodulation used to treat or prevent hemolytic transfusion reactions</a:t>
            </a:r>
          </a:p>
          <a:p>
            <a:r>
              <a:rPr lang="en-US" sz="2400" dirty="0"/>
              <a:t>Role of red cell transfusion in pregnancy</a:t>
            </a:r>
          </a:p>
          <a:p>
            <a:r>
              <a:rPr lang="en-US" sz="2400" dirty="0"/>
              <a:t>Optimal management of pre-operative transfusion</a:t>
            </a:r>
          </a:p>
          <a:p>
            <a:r>
              <a:rPr lang="en-US" sz="2400" dirty="0"/>
              <a:t>Comparison of outcomes between simple vs exchange transfusion for patients requiring chronic red cell therapy or for treatment of acute complications </a:t>
            </a:r>
          </a:p>
          <a:p>
            <a:r>
              <a:rPr lang="en-US" sz="2400" dirty="0"/>
              <a:t>Data regarding clinical significance of varying degrees of iron overload</a:t>
            </a:r>
          </a:p>
        </p:txBody>
      </p:sp>
    </p:spTree>
    <p:extLst>
      <p:ext uri="{BB962C8B-B14F-4D97-AF65-F5344CB8AC3E}">
        <p14:creationId xmlns:p14="http://schemas.microsoft.com/office/powerpoint/2010/main" val="2592730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87CD-F510-49B4-90B4-BFA8C5C8DB79}"/>
              </a:ext>
            </a:extLst>
          </p:cNvPr>
          <p:cNvSpPr>
            <a:spLocks noGrp="1"/>
          </p:cNvSpPr>
          <p:nvPr>
            <p:ph type="title"/>
          </p:nvPr>
        </p:nvSpPr>
        <p:spPr/>
        <p:txBody>
          <a:bodyPr/>
          <a:lstStyle/>
          <a:p>
            <a:r>
              <a:rPr lang="en-US" dirty="0"/>
              <a:t>Acknowledgements </a:t>
            </a:r>
          </a:p>
        </p:txBody>
      </p:sp>
      <p:sp>
        <p:nvSpPr>
          <p:cNvPr id="3" name="Content Placeholder 2">
            <a:extLst>
              <a:ext uri="{FF2B5EF4-FFF2-40B4-BE49-F238E27FC236}">
                <a16:creationId xmlns:a16="http://schemas.microsoft.com/office/drawing/2014/main" id="{F6600C6E-C71F-4C93-AEF4-BB9EA850F52B}"/>
              </a:ext>
            </a:extLst>
          </p:cNvPr>
          <p:cNvSpPr>
            <a:spLocks noGrp="1"/>
          </p:cNvSpPr>
          <p:nvPr>
            <p:ph idx="1"/>
          </p:nvPr>
        </p:nvSpPr>
        <p:spPr/>
        <p:txBody>
          <a:bodyPr/>
          <a:lstStyle/>
          <a:p>
            <a:r>
              <a:rPr lang="en-US" dirty="0"/>
              <a:t>ASH guideline panel team members</a:t>
            </a:r>
          </a:p>
          <a:p>
            <a:r>
              <a:rPr lang="en-US" dirty="0"/>
              <a:t>Mayo Clinic Evidence-Based Practice Research Program </a:t>
            </a:r>
          </a:p>
          <a:p>
            <a:r>
              <a:rPr lang="en-CA" dirty="0"/>
              <a:t>Author of ASH VTE Slide Sets: </a:t>
            </a:r>
            <a:r>
              <a:rPr lang="en-US" b="1" dirty="0"/>
              <a:t>Ahmar U. Zaidi, MD</a:t>
            </a:r>
            <a:r>
              <a:rPr lang="en-CA" b="1" dirty="0"/>
              <a:t>, Children’s Hospital of Michigan and Stella T. Chou, Children’s Hospital of Philadelphia and University of Pennsylvania</a:t>
            </a:r>
          </a:p>
          <a:p>
            <a:endParaRPr lang="en-US" dirty="0"/>
          </a:p>
          <a:p>
            <a:r>
              <a:rPr lang="en-US" dirty="0"/>
              <a:t>See more about the ASH SCD guidelines: </a:t>
            </a:r>
            <a:r>
              <a:rPr lang="en-US" dirty="0">
                <a:hlinkClick r:id="rId2"/>
              </a:rPr>
              <a:t>https://hematology.org/scdguidelines</a:t>
            </a:r>
            <a:endParaRPr lang="en-US" dirty="0"/>
          </a:p>
        </p:txBody>
      </p:sp>
    </p:spTree>
    <p:extLst>
      <p:ext uri="{BB962C8B-B14F-4D97-AF65-F5344CB8AC3E}">
        <p14:creationId xmlns:p14="http://schemas.microsoft.com/office/powerpoint/2010/main" val="387514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85BA-DDD9-4A59-87C8-29ECAD209EBB}"/>
              </a:ext>
            </a:extLst>
          </p:cNvPr>
          <p:cNvSpPr>
            <a:spLocks noGrp="1"/>
          </p:cNvSpPr>
          <p:nvPr>
            <p:ph type="title"/>
          </p:nvPr>
        </p:nvSpPr>
        <p:spPr>
          <a:xfrm>
            <a:off x="419100" y="1430509"/>
            <a:ext cx="10972800" cy="713539"/>
          </a:xfrm>
        </p:spPr>
        <p:txBody>
          <a:bodyPr lIns="0" tIns="0"/>
          <a:lstStyle/>
          <a:p>
            <a:r>
              <a:rPr lang="en-US" dirty="0"/>
              <a:t>What do these guidelines cover?</a:t>
            </a:r>
          </a:p>
        </p:txBody>
      </p:sp>
      <p:sp>
        <p:nvSpPr>
          <p:cNvPr id="3" name="Content Placeholder 2">
            <a:extLst>
              <a:ext uri="{FF2B5EF4-FFF2-40B4-BE49-F238E27FC236}">
                <a16:creationId xmlns:a16="http://schemas.microsoft.com/office/drawing/2014/main" id="{822C4B64-A1D4-4B68-A1C6-61C73A1BA377}"/>
              </a:ext>
            </a:extLst>
          </p:cNvPr>
          <p:cNvSpPr>
            <a:spLocks noGrp="1"/>
          </p:cNvSpPr>
          <p:nvPr>
            <p:ph idx="1"/>
          </p:nvPr>
        </p:nvSpPr>
        <p:spPr>
          <a:xfrm>
            <a:off x="419100" y="2144048"/>
            <a:ext cx="10972800" cy="3843669"/>
          </a:xfrm>
        </p:spPr>
        <p:txBody>
          <a:bodyPr/>
          <a:lstStyle/>
          <a:p>
            <a:r>
              <a:rPr lang="en-US" sz="2400" dirty="0"/>
              <a:t>10 recommendations focused on red cell antigen typing and matching, indications and mode of administration (simple versus red cell exchange), as well as screening, prevention and management of alloimmunization, DHTRs and iron overload</a:t>
            </a:r>
          </a:p>
          <a:p>
            <a:r>
              <a:rPr lang="en-US" sz="2400" dirty="0"/>
              <a:t>9 recommendations were conditional </a:t>
            </a:r>
          </a:p>
          <a:p>
            <a:pPr lvl="1"/>
            <a:r>
              <a:rPr lang="en-US" sz="2000" dirty="0"/>
              <a:t>paucity of direct, high-certainty evidence for outcomes of interest</a:t>
            </a:r>
          </a:p>
          <a:p>
            <a:r>
              <a:rPr lang="en-US" sz="2400" dirty="0"/>
              <a:t>Several recommendations have moderate resource implications given the cost of transfusion and the requirement for exchange transfusion in certain patient scenarios</a:t>
            </a:r>
          </a:p>
        </p:txBody>
      </p:sp>
    </p:spTree>
    <p:extLst>
      <p:ext uri="{BB962C8B-B14F-4D97-AF65-F5344CB8AC3E}">
        <p14:creationId xmlns:p14="http://schemas.microsoft.com/office/powerpoint/2010/main" val="205860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8AC1-8B99-A548-84C4-F9C2C48BF8D2}"/>
              </a:ext>
            </a:extLst>
          </p:cNvPr>
          <p:cNvSpPr>
            <a:spLocks noGrp="1"/>
          </p:cNvSpPr>
          <p:nvPr>
            <p:ph type="title"/>
          </p:nvPr>
        </p:nvSpPr>
        <p:spPr/>
        <p:txBody>
          <a:bodyPr lIns="0" tIns="0"/>
          <a:lstStyle/>
          <a:p>
            <a:r>
              <a:rPr lang="en-US" dirty="0"/>
              <a:t>Objectives</a:t>
            </a:r>
          </a:p>
        </p:txBody>
      </p:sp>
      <p:sp>
        <p:nvSpPr>
          <p:cNvPr id="3" name="Content Placeholder 2">
            <a:extLst>
              <a:ext uri="{FF2B5EF4-FFF2-40B4-BE49-F238E27FC236}">
                <a16:creationId xmlns:a16="http://schemas.microsoft.com/office/drawing/2014/main" id="{46FFE6EB-85BC-7D46-824A-B6171B05E809}"/>
              </a:ext>
            </a:extLst>
          </p:cNvPr>
          <p:cNvSpPr>
            <a:spLocks noGrp="1"/>
          </p:cNvSpPr>
          <p:nvPr>
            <p:ph idx="1"/>
          </p:nvPr>
        </p:nvSpPr>
        <p:spPr/>
        <p:txBody>
          <a:bodyPr/>
          <a:lstStyle/>
          <a:p>
            <a:pPr marL="0" indent="0">
              <a:buNone/>
            </a:pPr>
            <a:r>
              <a:rPr lang="en-US" b="1" dirty="0"/>
              <a:t>By the end of this session, you should be able to: </a:t>
            </a:r>
          </a:p>
          <a:p>
            <a:pPr marL="514350" indent="-514350">
              <a:buFont typeface="+mj-lt"/>
              <a:buAutoNum type="arabicPeriod"/>
            </a:pPr>
            <a:r>
              <a:rPr lang="en-US" sz="2400" dirty="0"/>
              <a:t>Describe recommendations on the prevention and management of alloimmunization</a:t>
            </a:r>
          </a:p>
          <a:p>
            <a:pPr marL="514350" indent="-514350">
              <a:buFont typeface="+mj-lt"/>
              <a:buAutoNum type="arabicPeriod"/>
            </a:pPr>
            <a:r>
              <a:rPr lang="en-US" sz="2400" dirty="0"/>
              <a:t>Describe recommendations on the prevention and treatment of hemolytic transfusion reactions</a:t>
            </a:r>
          </a:p>
          <a:p>
            <a:pPr marL="514350" indent="-514350">
              <a:buFont typeface="+mj-lt"/>
              <a:buAutoNum type="arabicPeriod"/>
            </a:pPr>
            <a:r>
              <a:rPr lang="en-US" sz="2400" dirty="0"/>
              <a:t>Describe recommendations for managing transfusion therapy for patients who require chronic transfusion support, for treatment of acute chest syndrome, for pregnant patients, and for patients undergoing surgeries requiring general anesthesia</a:t>
            </a:r>
          </a:p>
        </p:txBody>
      </p:sp>
    </p:spTree>
    <p:extLst>
      <p:ext uri="{BB962C8B-B14F-4D97-AF65-F5344CB8AC3E}">
        <p14:creationId xmlns:p14="http://schemas.microsoft.com/office/powerpoint/2010/main" val="245309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lIns="0" tIns="0"/>
          <a:lstStyle/>
          <a:p>
            <a:r>
              <a:rPr lang="en-US" dirty="0">
                <a:latin typeface="+mn-lt"/>
              </a:rPr>
              <a:t>Background</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type="body" idx="1"/>
          </p:nvPr>
        </p:nvSpPr>
        <p:spPr>
          <a:xfrm>
            <a:off x="963084" y="5018882"/>
            <a:ext cx="10363200" cy="1500187"/>
          </a:xfrm>
        </p:spPr>
        <p:txBody>
          <a:bodyPr lIns="0" tIns="0"/>
          <a:lstStyle/>
          <a:p>
            <a:pPr marL="0" indent="0">
              <a:spcBef>
                <a:spcPts val="0"/>
              </a:spcBef>
              <a:buNone/>
            </a:pPr>
            <a:r>
              <a:rPr lang="en-US" sz="2800" dirty="0"/>
              <a:t>“Most patients with SCD will have received a blood transfusion by the time they reach adulthood.”</a:t>
            </a:r>
          </a:p>
          <a:p>
            <a:pPr>
              <a:spcBef>
                <a:spcPts val="0"/>
              </a:spcBef>
            </a:pPr>
            <a:endParaRPr lang="en-US" dirty="0">
              <a:latin typeface="Helvetica" pitchFamily="2" charset="0"/>
            </a:endParaRPr>
          </a:p>
        </p:txBody>
      </p:sp>
    </p:spTree>
    <p:extLst>
      <p:ext uri="{BB962C8B-B14F-4D97-AF65-F5344CB8AC3E}">
        <p14:creationId xmlns:p14="http://schemas.microsoft.com/office/powerpoint/2010/main" val="272460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DD82-6884-9E46-935F-7B9D37AA56C7}"/>
              </a:ext>
            </a:extLst>
          </p:cNvPr>
          <p:cNvSpPr>
            <a:spLocks noGrp="1"/>
          </p:cNvSpPr>
          <p:nvPr>
            <p:ph type="title"/>
          </p:nvPr>
        </p:nvSpPr>
        <p:spPr>
          <a:xfrm>
            <a:off x="419100" y="1430509"/>
            <a:ext cx="10972800" cy="713539"/>
          </a:xfrm>
        </p:spPr>
        <p:txBody>
          <a:bodyPr lIns="0" tIns="0"/>
          <a:lstStyle/>
          <a:p>
            <a:r>
              <a:rPr lang="en-US" dirty="0"/>
              <a:t>Background</a:t>
            </a:r>
          </a:p>
        </p:txBody>
      </p:sp>
      <p:sp>
        <p:nvSpPr>
          <p:cNvPr id="3" name="Content Placeholder 2">
            <a:extLst>
              <a:ext uri="{FF2B5EF4-FFF2-40B4-BE49-F238E27FC236}">
                <a16:creationId xmlns:a16="http://schemas.microsoft.com/office/drawing/2014/main" id="{E6125AD1-2401-3B41-9607-53C83AFFA2E2}"/>
              </a:ext>
            </a:extLst>
          </p:cNvPr>
          <p:cNvSpPr>
            <a:spLocks noGrp="1"/>
          </p:cNvSpPr>
          <p:nvPr>
            <p:ph idx="1"/>
          </p:nvPr>
        </p:nvSpPr>
        <p:spPr>
          <a:xfrm>
            <a:off x="419100" y="2413416"/>
            <a:ext cx="10972800" cy="3574302"/>
          </a:xfrm>
        </p:spPr>
        <p:txBody>
          <a:bodyPr/>
          <a:lstStyle/>
          <a:p>
            <a:r>
              <a:rPr lang="en-US" sz="2400" dirty="0"/>
              <a:t>Practice varies on when an extended red cell antigen profile is obtained, the extent of antigen typing, and whether serologic or molecular methods are used</a:t>
            </a:r>
          </a:p>
          <a:p>
            <a:r>
              <a:rPr lang="en-US" sz="2400" dirty="0"/>
              <a:t>Acute and delayed hemolytic transfusion reactions (HTRs) are among the most challenging complications of transfusion support in patients with SCD</a:t>
            </a:r>
          </a:p>
          <a:p>
            <a:r>
              <a:rPr lang="en-US" sz="2400" dirty="0"/>
              <a:t>Practice varies in the use and method of transfusion for treatment or prevention of complications related to SCD</a:t>
            </a:r>
          </a:p>
        </p:txBody>
      </p:sp>
    </p:spTree>
    <p:extLst>
      <p:ext uri="{BB962C8B-B14F-4D97-AF65-F5344CB8AC3E}">
        <p14:creationId xmlns:p14="http://schemas.microsoft.com/office/powerpoint/2010/main" val="17877491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5CAD1BF272BB4AB28FB997CC98540D" ma:contentTypeVersion="10" ma:contentTypeDescription="Create a new document." ma:contentTypeScope="" ma:versionID="3235dd98757e6494d92c25af154d1c3f">
  <xsd:schema xmlns:xsd="http://www.w3.org/2001/XMLSchema" xmlns:xs="http://www.w3.org/2001/XMLSchema" xmlns:p="http://schemas.microsoft.com/office/2006/metadata/properties" xmlns:ns3="97938d79-3305-41ac-9939-2054479ffa9a" targetNamespace="http://schemas.microsoft.com/office/2006/metadata/properties" ma:root="true" ma:fieldsID="3f674ac9b070d7e45d3a66fba373556f" ns3:_="">
    <xsd:import namespace="97938d79-3305-41ac-9939-2054479ffa9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938d79-3305-41ac-9939-2054479ffa9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1489A5-D058-46B6-9625-C9ECA7C57358}">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7938d79-3305-41ac-9939-2054479ffa9a"/>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F0CDA128-9A6A-4540-93DC-973674CE1BB8}">
  <ds:schemaRefs>
    <ds:schemaRef ds:uri="http://schemas.microsoft.com/sharepoint/v3/contenttype/forms"/>
  </ds:schemaRefs>
</ds:datastoreItem>
</file>

<file path=customXml/itemProps3.xml><?xml version="1.0" encoding="utf-8"?>
<ds:datastoreItem xmlns:ds="http://schemas.openxmlformats.org/officeDocument/2006/customXml" ds:itemID="{934A86F7-5AF7-478E-9E2D-4CEE01353E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938d79-3305-41ac-9939-2054479ffa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35606</TotalTime>
  <Words>4610</Words>
  <Application>Microsoft Office PowerPoint</Application>
  <PresentationFormat>Widescreen</PresentationFormat>
  <Paragraphs>361</Paragraphs>
  <Slides>53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Helvetica</vt:lpstr>
      <vt:lpstr>Times New Roman</vt:lpstr>
      <vt:lpstr>1_Office Theme</vt:lpstr>
      <vt:lpstr>PowerPoint Presentation</vt:lpstr>
      <vt:lpstr>Clinical Guidelines</vt:lpstr>
      <vt:lpstr>ASH Clinical Practice Guidelines on SCD</vt:lpstr>
      <vt:lpstr>How were these ASH guidelines developed?</vt:lpstr>
      <vt:lpstr>How to use these recommendations</vt:lpstr>
      <vt:lpstr>What do these guidelines cover?</vt:lpstr>
      <vt:lpstr>Objectives</vt:lpstr>
      <vt:lpstr>Background</vt:lpstr>
      <vt:lpstr>Background</vt:lpstr>
      <vt:lpstr>case 1</vt:lpstr>
      <vt:lpstr>Case 1: Red cell antigen profiling</vt:lpstr>
      <vt:lpstr>PowerPoint Presentation</vt:lpstr>
      <vt:lpstr>Recommendation</vt:lpstr>
      <vt:lpstr>Rationale</vt:lpstr>
      <vt:lpstr>Case 1 continued: Prophylactic red cell matching for transfusion</vt:lpstr>
      <vt:lpstr>PowerPoint Presentation</vt:lpstr>
      <vt:lpstr>Recommendation</vt:lpstr>
      <vt:lpstr>Rationale</vt:lpstr>
      <vt:lpstr>Evidence</vt:lpstr>
      <vt:lpstr>Evidence  </vt:lpstr>
      <vt:lpstr>Summary for red cell antigen typing and matching</vt:lpstr>
      <vt:lpstr>Other considerations</vt:lpstr>
      <vt:lpstr>Case 2</vt:lpstr>
      <vt:lpstr>Case 2: management of severe DHTRs</vt:lpstr>
      <vt:lpstr>Recommendation</vt:lpstr>
      <vt:lpstr>Recommendation continued</vt:lpstr>
      <vt:lpstr>Recommendation continued</vt:lpstr>
      <vt:lpstr>Case 2 continued: Preventing hemolytic transfusion reactions</vt:lpstr>
      <vt:lpstr>Recommendation</vt:lpstr>
      <vt:lpstr>Considerations</vt:lpstr>
      <vt:lpstr>Considerations</vt:lpstr>
      <vt:lpstr>Summary of management and prevention of HTRs</vt:lpstr>
      <vt:lpstr>Summary of management and prevention of HTRs</vt:lpstr>
      <vt:lpstr>Case 3</vt:lpstr>
      <vt:lpstr>Case 3</vt:lpstr>
      <vt:lpstr>Recommendation</vt:lpstr>
      <vt:lpstr>Rationale</vt:lpstr>
      <vt:lpstr>Case 3 continued</vt:lpstr>
      <vt:lpstr>Recommendation</vt:lpstr>
      <vt:lpstr>Considerations for mode of chronic transfusion therapy</vt:lpstr>
      <vt:lpstr>Evidence*</vt:lpstr>
      <vt:lpstr>Summary of mode of chronic transfusion therapy </vt:lpstr>
      <vt:lpstr>Case 3 continued</vt:lpstr>
      <vt:lpstr>Recommendation</vt:lpstr>
      <vt:lpstr>Rationale</vt:lpstr>
      <vt:lpstr>Case 4</vt:lpstr>
      <vt:lpstr>Recommendation</vt:lpstr>
      <vt:lpstr>Rationale</vt:lpstr>
      <vt:lpstr>Evidence*</vt:lpstr>
      <vt:lpstr>Summary for transfusion in ACS, pre-operatively, and pregnancy</vt:lpstr>
      <vt:lpstr>Additional Topics in the Guidelines </vt:lpstr>
      <vt:lpstr>Future Priorities for Research</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Transfusion Support</dc:title>
  <dc:creator>Ahmar Zaidi</dc:creator>
  <cp:lastModifiedBy>Starr Webb</cp:lastModifiedBy>
  <cp:revision>152</cp:revision>
  <dcterms:created xsi:type="dcterms:W3CDTF">2019-12-29T17:12:13Z</dcterms:created>
  <dcterms:modified xsi:type="dcterms:W3CDTF">2020-04-24T21:20:11Z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0x010100D45CAD1BF272BB4AB28FB997CC98540D</vt:lpwstr>
  </property>
</Properties>
</file>