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50"/>
  </p:notesMasterIdLst>
  <p:sldIdLst>
    <p:sldId id="256" r:id="rId2"/>
    <p:sldId id="332" r:id="rId3"/>
    <p:sldId id="259" r:id="rId4"/>
    <p:sldId id="260" r:id="rId5"/>
    <p:sldId id="278" r:id="rId6"/>
    <p:sldId id="262" r:id="rId7"/>
    <p:sldId id="287" r:id="rId8"/>
    <p:sldId id="311" r:id="rId9"/>
    <p:sldId id="263" r:id="rId10"/>
    <p:sldId id="277" r:id="rId11"/>
    <p:sldId id="328" r:id="rId12"/>
    <p:sldId id="264" r:id="rId13"/>
    <p:sldId id="265" r:id="rId14"/>
    <p:sldId id="266" r:id="rId15"/>
    <p:sldId id="279" r:id="rId16"/>
    <p:sldId id="269" r:id="rId17"/>
    <p:sldId id="329" r:id="rId18"/>
    <p:sldId id="268" r:id="rId19"/>
    <p:sldId id="283" r:id="rId20"/>
    <p:sldId id="312" r:id="rId21"/>
    <p:sldId id="318" r:id="rId22"/>
    <p:sldId id="331" r:id="rId23"/>
    <p:sldId id="289" r:id="rId24"/>
    <p:sldId id="272" r:id="rId25"/>
    <p:sldId id="301" r:id="rId26"/>
    <p:sldId id="302" r:id="rId27"/>
    <p:sldId id="308" r:id="rId28"/>
    <p:sldId id="309" r:id="rId29"/>
    <p:sldId id="324" r:id="rId30"/>
    <p:sldId id="325" r:id="rId31"/>
    <p:sldId id="292" r:id="rId32"/>
    <p:sldId id="280" r:id="rId33"/>
    <p:sldId id="282" r:id="rId34"/>
    <p:sldId id="307" r:id="rId35"/>
    <p:sldId id="284" r:id="rId36"/>
    <p:sldId id="285" r:id="rId37"/>
    <p:sldId id="271" r:id="rId38"/>
    <p:sldId id="291" r:id="rId39"/>
    <p:sldId id="288" r:id="rId40"/>
    <p:sldId id="314" r:id="rId41"/>
    <p:sldId id="315" r:id="rId42"/>
    <p:sldId id="316" r:id="rId43"/>
    <p:sldId id="319" r:id="rId44"/>
    <p:sldId id="320" r:id="rId45"/>
    <p:sldId id="326" r:id="rId46"/>
    <p:sldId id="327" r:id="rId47"/>
    <p:sldId id="322" r:id="rId48"/>
    <p:sldId id="32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ge hayes" initials="ph" lastIdx="1" clrIdx="0">
    <p:extLst>
      <p:ext uri="{19B8F6BF-5375-455C-9EA6-DF929625EA0E}">
        <p15:presenceInfo xmlns:p15="http://schemas.microsoft.com/office/powerpoint/2012/main" userId="c2f71a1a3adecc32" providerId="Windows Live"/>
      </p:ext>
    </p:extLst>
  </p:cmAuthor>
  <p:cmAuthor id="2" name="Kailee Boedeker" initials="KB" lastIdx="13" clrIdx="1">
    <p:extLst>
      <p:ext uri="{19B8F6BF-5375-455C-9EA6-DF929625EA0E}">
        <p15:presenceInfo xmlns:p15="http://schemas.microsoft.com/office/powerpoint/2012/main" userId="S::KBoedeker@hq.hematology.org::b77dd867-4351-4e21-a3f6-fcf19f53a39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3D33"/>
    <a:srgbClr val="F98D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5" autoAdjust="0"/>
    <p:restoredTop sz="95986"/>
  </p:normalViewPr>
  <p:slideViewPr>
    <p:cSldViewPr snapToGrid="0" snapToObjects="1">
      <p:cViewPr varScale="1">
        <p:scale>
          <a:sx n="86" d="100"/>
          <a:sy n="86" d="100"/>
        </p:scale>
        <p:origin x="33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96B79E-1192-F84E-A6BC-35EA246903E2}" type="datetimeFigureOut">
              <a:rPr lang="en-US" smtClean="0"/>
              <a:t>2/24/2021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48A6C1-79B5-644B-B13E-4E1D375D411C}" type="slidenum">
              <a:rPr lang="en-US" smtClean="0"/>
              <a:t>‹#›</a:t>
            </a:fld>
            <a:endParaRPr lang="en-US"/>
          </a:p>
        </p:txBody>
      </p:sp>
    </p:spTree>
    <p:extLst>
      <p:ext uri="{BB962C8B-B14F-4D97-AF65-F5344CB8AC3E}">
        <p14:creationId xmlns:p14="http://schemas.microsoft.com/office/powerpoint/2010/main" val="3256052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48A6C1-79B5-644B-B13E-4E1D375D411C}" type="slidenum">
              <a:rPr lang="en-US" smtClean="0"/>
              <a:t>1</a:t>
            </a:fld>
            <a:endParaRPr lang="en-US"/>
          </a:p>
        </p:txBody>
      </p:sp>
    </p:spTree>
    <p:extLst>
      <p:ext uri="{BB962C8B-B14F-4D97-AF65-F5344CB8AC3E}">
        <p14:creationId xmlns:p14="http://schemas.microsoft.com/office/powerpoint/2010/main" val="4083087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48A6C1-79B5-644B-B13E-4E1D375D411C}" type="slidenum">
              <a:rPr lang="en-US" smtClean="0"/>
              <a:t>4</a:t>
            </a:fld>
            <a:endParaRPr lang="en-US"/>
          </a:p>
        </p:txBody>
      </p:sp>
    </p:spTree>
    <p:extLst>
      <p:ext uri="{BB962C8B-B14F-4D97-AF65-F5344CB8AC3E}">
        <p14:creationId xmlns:p14="http://schemas.microsoft.com/office/powerpoint/2010/main" val="1694969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48A6C1-79B5-644B-B13E-4E1D375D411C}" type="slidenum">
              <a:rPr lang="en-US" smtClean="0"/>
              <a:t>5</a:t>
            </a:fld>
            <a:endParaRPr lang="en-US"/>
          </a:p>
        </p:txBody>
      </p:sp>
    </p:spTree>
    <p:extLst>
      <p:ext uri="{BB962C8B-B14F-4D97-AF65-F5344CB8AC3E}">
        <p14:creationId xmlns:p14="http://schemas.microsoft.com/office/powerpoint/2010/main" val="3489244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48A6C1-79B5-644B-B13E-4E1D375D411C}" type="slidenum">
              <a:rPr lang="en-US" smtClean="0"/>
              <a:t>10</a:t>
            </a:fld>
            <a:endParaRPr lang="en-US"/>
          </a:p>
        </p:txBody>
      </p:sp>
    </p:spTree>
    <p:extLst>
      <p:ext uri="{BB962C8B-B14F-4D97-AF65-F5344CB8AC3E}">
        <p14:creationId xmlns:p14="http://schemas.microsoft.com/office/powerpoint/2010/main" val="4193893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48A6C1-79B5-644B-B13E-4E1D375D411C}" type="slidenum">
              <a:rPr lang="en-US" smtClean="0"/>
              <a:t>11</a:t>
            </a:fld>
            <a:endParaRPr lang="en-US"/>
          </a:p>
        </p:txBody>
      </p:sp>
    </p:spTree>
    <p:extLst>
      <p:ext uri="{BB962C8B-B14F-4D97-AF65-F5344CB8AC3E}">
        <p14:creationId xmlns:p14="http://schemas.microsoft.com/office/powerpoint/2010/main" val="438609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48A6C1-79B5-644B-B13E-4E1D375D411C}" type="slidenum">
              <a:rPr lang="en-US" smtClean="0"/>
              <a:t>15</a:t>
            </a:fld>
            <a:endParaRPr lang="en-US"/>
          </a:p>
        </p:txBody>
      </p:sp>
    </p:spTree>
    <p:extLst>
      <p:ext uri="{BB962C8B-B14F-4D97-AF65-F5344CB8AC3E}">
        <p14:creationId xmlns:p14="http://schemas.microsoft.com/office/powerpoint/2010/main" val="2296235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48A6C1-79B5-644B-B13E-4E1D375D411C}" type="slidenum">
              <a:rPr lang="en-US" smtClean="0"/>
              <a:t>21</a:t>
            </a:fld>
            <a:endParaRPr lang="en-US"/>
          </a:p>
        </p:txBody>
      </p:sp>
    </p:spTree>
    <p:extLst>
      <p:ext uri="{BB962C8B-B14F-4D97-AF65-F5344CB8AC3E}">
        <p14:creationId xmlns:p14="http://schemas.microsoft.com/office/powerpoint/2010/main" val="1087626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48A6C1-79B5-644B-B13E-4E1D375D411C}" type="slidenum">
              <a:rPr lang="en-US" smtClean="0"/>
              <a:t>22</a:t>
            </a:fld>
            <a:endParaRPr lang="en-US"/>
          </a:p>
        </p:txBody>
      </p:sp>
    </p:spTree>
    <p:extLst>
      <p:ext uri="{BB962C8B-B14F-4D97-AF65-F5344CB8AC3E}">
        <p14:creationId xmlns:p14="http://schemas.microsoft.com/office/powerpoint/2010/main" val="17793385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5350011-D20F-3249-93CD-BC91AFEBA62B}"/>
              </a:ext>
            </a:extLst>
          </p:cNvPr>
          <p:cNvSpPr>
            <a:spLocks noGrp="1"/>
          </p:cNvSpPr>
          <p:nvPr>
            <p:ph type="ctrTitle"/>
          </p:nvPr>
        </p:nvSpPr>
        <p:spPr>
          <a:xfrm>
            <a:off x="381000" y="2895451"/>
            <a:ext cx="10363200" cy="891931"/>
          </a:xfrm>
          <a:prstGeom prst="rect">
            <a:avLst/>
          </a:prstGeom>
        </p:spPr>
        <p:txBody>
          <a:bodyPr>
            <a:normAutofit/>
          </a:bodyPr>
          <a:lstStyle>
            <a:lvl1pPr algn="l">
              <a:defRPr sz="3733" b="1" i="0" cap="none" baseline="0">
                <a:solidFill>
                  <a:srgbClr val="E33D33"/>
                </a:solidFill>
                <a:latin typeface="+mj-lt"/>
                <a:cs typeface="Arial"/>
              </a:defRPr>
            </a:lvl1pPr>
          </a:lstStyle>
          <a:p>
            <a:r>
              <a:rPr lang="en-US" dirty="0"/>
              <a:t>Click to edit Master title style</a:t>
            </a:r>
          </a:p>
        </p:txBody>
      </p:sp>
      <p:sp>
        <p:nvSpPr>
          <p:cNvPr id="9" name="Subtitle 2">
            <a:extLst>
              <a:ext uri="{FF2B5EF4-FFF2-40B4-BE49-F238E27FC236}">
                <a16:creationId xmlns:a16="http://schemas.microsoft.com/office/drawing/2014/main" id="{C571A706-163E-2F4F-8CA3-141C965C0BE4}"/>
              </a:ext>
            </a:extLst>
          </p:cNvPr>
          <p:cNvSpPr>
            <a:spLocks noGrp="1"/>
          </p:cNvSpPr>
          <p:nvPr>
            <p:ph type="subTitle" idx="1"/>
          </p:nvPr>
        </p:nvSpPr>
        <p:spPr>
          <a:xfrm>
            <a:off x="381000" y="4066360"/>
            <a:ext cx="8534400" cy="1073769"/>
          </a:xfrm>
          <a:prstGeom prst="rect">
            <a:avLst/>
          </a:prstGeom>
        </p:spPr>
        <p:txBody>
          <a:bodyPr>
            <a:normAutofit/>
          </a:bodyPr>
          <a:lstStyle>
            <a:lvl1pPr marL="0" indent="0" algn="l">
              <a:buNone/>
              <a:defRPr sz="2400" cap="all" baseline="0">
                <a:solidFill>
                  <a:schemeClr val="bg1">
                    <a:lumMod val="5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10" name="Date Placeholder 3">
            <a:extLst>
              <a:ext uri="{FF2B5EF4-FFF2-40B4-BE49-F238E27FC236}">
                <a16:creationId xmlns:a16="http://schemas.microsoft.com/office/drawing/2014/main" id="{C11ECF9C-93F7-5C4E-99B1-8ACF126411AA}"/>
              </a:ext>
            </a:extLst>
          </p:cNvPr>
          <p:cNvSpPr>
            <a:spLocks noGrp="1"/>
          </p:cNvSpPr>
          <p:nvPr>
            <p:ph type="dt" sz="half" idx="10"/>
          </p:nvPr>
        </p:nvSpPr>
        <p:spPr>
          <a:xfrm>
            <a:off x="7315201" y="6633881"/>
            <a:ext cx="3290047" cy="224120"/>
          </a:xfrm>
          <a:prstGeom prst="rect">
            <a:avLst/>
          </a:prstGeom>
        </p:spPr>
        <p:txBody>
          <a:bodyPr/>
          <a:lstStyle>
            <a:lvl1pPr>
              <a:defRPr sz="1067">
                <a:solidFill>
                  <a:schemeClr val="bg1"/>
                </a:solidFill>
              </a:defRPr>
            </a:lvl1pPr>
          </a:lstStyle>
          <a:p>
            <a:fld id="{12F42DBC-C000-474C-847A-96A1FE0230FB}" type="datetime1">
              <a:rPr lang="en-US" smtClean="0"/>
              <a:pPr/>
              <a:t>2/24/2021</a:t>
            </a:fld>
            <a:endParaRPr lang="en-US" dirty="0"/>
          </a:p>
        </p:txBody>
      </p:sp>
      <p:sp>
        <p:nvSpPr>
          <p:cNvPr id="11" name="Slide Number Placeholder 5">
            <a:extLst>
              <a:ext uri="{FF2B5EF4-FFF2-40B4-BE49-F238E27FC236}">
                <a16:creationId xmlns:a16="http://schemas.microsoft.com/office/drawing/2014/main" id="{C137C444-E7D1-074A-BE90-353424141EFF}"/>
              </a:ext>
            </a:extLst>
          </p:cNvPr>
          <p:cNvSpPr>
            <a:spLocks noGrp="1"/>
          </p:cNvSpPr>
          <p:nvPr>
            <p:ph type="sldNum" sz="quarter" idx="12"/>
          </p:nvPr>
        </p:nvSpPr>
        <p:spPr>
          <a:xfrm>
            <a:off x="8737600" y="6633882"/>
            <a:ext cx="2889624" cy="224119"/>
          </a:xfrm>
          <a:prstGeom prst="rect">
            <a:avLst/>
          </a:prstGeom>
        </p:spPr>
        <p:txBody>
          <a:bodyPr/>
          <a:lstStyle>
            <a:lvl1pPr>
              <a:defRPr sz="1200">
                <a:solidFill>
                  <a:schemeClr val="bg1"/>
                </a:solidFill>
              </a:defRPr>
            </a:lvl1pPr>
          </a:lstStyle>
          <a:p>
            <a:fld id="{D8009FEC-A01C-EB4F-9AED-98C23E3BD7AC}" type="slidenum">
              <a:rPr lang="en-US" smtClean="0"/>
              <a:pPr/>
              <a:t>‹#›</a:t>
            </a:fld>
            <a:endParaRPr lang="en-US" dirty="0"/>
          </a:p>
        </p:txBody>
      </p:sp>
    </p:spTree>
    <p:extLst>
      <p:ext uri="{BB962C8B-B14F-4D97-AF65-F5344CB8AC3E}">
        <p14:creationId xmlns:p14="http://schemas.microsoft.com/office/powerpoint/2010/main" val="1895392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4FA036-0BB5-4C4F-A586-F327237E2E25}"/>
              </a:ext>
            </a:extLst>
          </p:cNvPr>
          <p:cNvPicPr>
            <a:picLocks noChangeAspect="1"/>
          </p:cNvPicPr>
          <p:nvPr userDrawn="1"/>
        </p:nvPicPr>
        <p:blipFill>
          <a:blip r:embed="rId2"/>
          <a:stretch>
            <a:fillRect/>
          </a:stretch>
        </p:blipFill>
        <p:spPr>
          <a:xfrm>
            <a:off x="241171" y="462688"/>
            <a:ext cx="3001617" cy="570777"/>
          </a:xfrm>
          <a:prstGeom prst="rect">
            <a:avLst/>
          </a:prstGeom>
        </p:spPr>
      </p:pic>
      <p:sp>
        <p:nvSpPr>
          <p:cNvPr id="8" name="Title 1">
            <a:extLst>
              <a:ext uri="{FF2B5EF4-FFF2-40B4-BE49-F238E27FC236}">
                <a16:creationId xmlns:a16="http://schemas.microsoft.com/office/drawing/2014/main" id="{C7F4FC28-EDFC-244C-83E8-33E66D113648}"/>
              </a:ext>
            </a:extLst>
          </p:cNvPr>
          <p:cNvSpPr>
            <a:spLocks noGrp="1"/>
          </p:cNvSpPr>
          <p:nvPr>
            <p:ph type="title"/>
          </p:nvPr>
        </p:nvSpPr>
        <p:spPr>
          <a:xfrm>
            <a:off x="419100" y="1340569"/>
            <a:ext cx="10972800" cy="713539"/>
          </a:xfrm>
          <a:prstGeom prst="rect">
            <a:avLst/>
          </a:prstGeom>
        </p:spPr>
        <p:txBody>
          <a:bodyPr lIns="0" tIns="0" rIns="0" bIns="0"/>
          <a:lstStyle>
            <a:lvl1pPr>
              <a:defRPr sz="2800" b="1" cap="none" baseline="0">
                <a:solidFill>
                  <a:srgbClr val="E53E31"/>
                </a:solidFill>
                <a:latin typeface="+mj-lt"/>
              </a:defRPr>
            </a:lvl1pPr>
          </a:lstStyle>
          <a:p>
            <a:r>
              <a:rPr lang="en-US" dirty="0"/>
              <a:t>Click to edit Master title style</a:t>
            </a:r>
          </a:p>
        </p:txBody>
      </p:sp>
      <p:sp>
        <p:nvSpPr>
          <p:cNvPr id="9" name="Content Placeholder 2">
            <a:extLst>
              <a:ext uri="{FF2B5EF4-FFF2-40B4-BE49-F238E27FC236}">
                <a16:creationId xmlns:a16="http://schemas.microsoft.com/office/drawing/2014/main" id="{9CFD987F-BFDC-FD4C-B4A0-C0639173D4CC}"/>
              </a:ext>
            </a:extLst>
          </p:cNvPr>
          <p:cNvSpPr>
            <a:spLocks noGrp="1"/>
          </p:cNvSpPr>
          <p:nvPr>
            <p:ph idx="1" hasCustomPrompt="1"/>
          </p:nvPr>
        </p:nvSpPr>
        <p:spPr>
          <a:xfrm>
            <a:off x="419100" y="2033094"/>
            <a:ext cx="10972800" cy="3954624"/>
          </a:xfrm>
          <a:prstGeom prst="rect">
            <a:avLst/>
          </a:prstGeom>
        </p:spPr>
        <p:txBody>
          <a:bodyPr lIns="0" tIns="0" rIns="0" bIns="0"/>
          <a:lstStyle>
            <a:lvl1pPr>
              <a:defRPr sz="2667">
                <a:solidFill>
                  <a:schemeClr val="bg1">
                    <a:lumMod val="50000"/>
                  </a:schemeClr>
                </a:solidFill>
              </a:defRPr>
            </a:lvl1pPr>
            <a:lvl2pPr>
              <a:defRPr sz="2400">
                <a:solidFill>
                  <a:schemeClr val="bg1">
                    <a:lumMod val="50000"/>
                  </a:schemeClr>
                </a:solidFill>
              </a:defRPr>
            </a:lvl2pPr>
            <a:lvl3pPr>
              <a:defRPr sz="2133">
                <a:solidFill>
                  <a:schemeClr val="bg1">
                    <a:lumMod val="50000"/>
                  </a:schemeClr>
                </a:solidFill>
              </a:defRPr>
            </a:lvl3pPr>
            <a:lvl4pPr>
              <a:defRPr sz="1867">
                <a:solidFill>
                  <a:schemeClr val="bg1">
                    <a:lumMod val="50000"/>
                  </a:schemeClr>
                </a:solidFill>
              </a:defRPr>
            </a:lvl4pPr>
            <a:lvl5pPr>
              <a:defRPr sz="1867">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C6DA2FC3-4643-7847-B832-9722132726D6}"/>
              </a:ext>
            </a:extLst>
          </p:cNvPr>
          <p:cNvSpPr>
            <a:spLocks noGrp="1"/>
          </p:cNvSpPr>
          <p:nvPr>
            <p:ph type="dt" sz="half" idx="10"/>
          </p:nvPr>
        </p:nvSpPr>
        <p:spPr>
          <a:xfrm>
            <a:off x="7315201" y="6633881"/>
            <a:ext cx="3290047" cy="224120"/>
          </a:xfrm>
          <a:prstGeom prst="rect">
            <a:avLst/>
          </a:prstGeom>
        </p:spPr>
        <p:txBody>
          <a:bodyPr/>
          <a:lstStyle>
            <a:lvl1pPr>
              <a:defRPr sz="1067">
                <a:solidFill>
                  <a:schemeClr val="bg1"/>
                </a:solidFill>
              </a:defRPr>
            </a:lvl1pPr>
          </a:lstStyle>
          <a:p>
            <a:fld id="{12F42DBC-C000-474C-847A-96A1FE0230FB}" type="datetime1">
              <a:rPr lang="en-US" smtClean="0"/>
              <a:pPr/>
              <a:t>2/24/2021</a:t>
            </a:fld>
            <a:endParaRPr lang="en-US" dirty="0"/>
          </a:p>
        </p:txBody>
      </p:sp>
      <p:sp>
        <p:nvSpPr>
          <p:cNvPr id="12" name="Slide Number Placeholder 5">
            <a:extLst>
              <a:ext uri="{FF2B5EF4-FFF2-40B4-BE49-F238E27FC236}">
                <a16:creationId xmlns:a16="http://schemas.microsoft.com/office/drawing/2014/main" id="{84C0F3F3-6775-A14E-B9B1-62355ACDF2E3}"/>
              </a:ext>
            </a:extLst>
          </p:cNvPr>
          <p:cNvSpPr>
            <a:spLocks noGrp="1"/>
          </p:cNvSpPr>
          <p:nvPr>
            <p:ph type="sldNum" sz="quarter" idx="12"/>
          </p:nvPr>
        </p:nvSpPr>
        <p:spPr>
          <a:xfrm>
            <a:off x="8737600" y="6633882"/>
            <a:ext cx="2889624" cy="224119"/>
          </a:xfrm>
          <a:prstGeom prst="rect">
            <a:avLst/>
          </a:prstGeom>
        </p:spPr>
        <p:txBody>
          <a:bodyPr/>
          <a:lstStyle>
            <a:lvl1pPr>
              <a:defRPr sz="1200">
                <a:solidFill>
                  <a:schemeClr val="bg1"/>
                </a:solidFill>
              </a:defRPr>
            </a:lvl1pPr>
          </a:lstStyle>
          <a:p>
            <a:fld id="{D8009FEC-A01C-EB4F-9AED-98C23E3BD7AC}" type="slidenum">
              <a:rPr lang="en-US" smtClean="0"/>
              <a:pPr/>
              <a:t>‹#›</a:t>
            </a:fld>
            <a:endParaRPr lang="en-US" dirty="0"/>
          </a:p>
        </p:txBody>
      </p:sp>
    </p:spTree>
    <p:extLst>
      <p:ext uri="{BB962C8B-B14F-4D97-AF65-F5344CB8AC3E}">
        <p14:creationId xmlns:p14="http://schemas.microsoft.com/office/powerpoint/2010/main" val="535607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25D206-BC95-5449-A70B-E2A1560C4561}"/>
              </a:ext>
            </a:extLst>
          </p:cNvPr>
          <p:cNvSpPr>
            <a:spLocks noGrp="1"/>
          </p:cNvSpPr>
          <p:nvPr>
            <p:ph type="title"/>
          </p:nvPr>
        </p:nvSpPr>
        <p:spPr>
          <a:xfrm>
            <a:off x="963084" y="4406901"/>
            <a:ext cx="10363200" cy="1362075"/>
          </a:xfrm>
          <a:prstGeom prst="rect">
            <a:avLst/>
          </a:prstGeom>
        </p:spPr>
        <p:txBody>
          <a:bodyPr anchor="t"/>
          <a:lstStyle>
            <a:lvl1pPr algn="l">
              <a:defRPr sz="4267" b="0" cap="all">
                <a:solidFill>
                  <a:srgbClr val="E33D33"/>
                </a:solidFill>
              </a:defRPr>
            </a:lvl1pPr>
          </a:lstStyle>
          <a:p>
            <a:r>
              <a:rPr lang="en-US" dirty="0"/>
              <a:t>Click to edit Master title style</a:t>
            </a:r>
          </a:p>
        </p:txBody>
      </p:sp>
      <p:sp>
        <p:nvSpPr>
          <p:cNvPr id="9" name="Text Placeholder 2">
            <a:extLst>
              <a:ext uri="{FF2B5EF4-FFF2-40B4-BE49-F238E27FC236}">
                <a16:creationId xmlns:a16="http://schemas.microsoft.com/office/drawing/2014/main" id="{2B51E284-0001-C343-AFC1-0686693357C7}"/>
              </a:ext>
            </a:extLst>
          </p:cNvPr>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bg1">
                    <a:lumMod val="5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10" name="Date Placeholder 3">
            <a:extLst>
              <a:ext uri="{FF2B5EF4-FFF2-40B4-BE49-F238E27FC236}">
                <a16:creationId xmlns:a16="http://schemas.microsoft.com/office/drawing/2014/main" id="{B0F9A1A4-88DE-CA40-ABFB-D72D257CEBA6}"/>
              </a:ext>
            </a:extLst>
          </p:cNvPr>
          <p:cNvSpPr>
            <a:spLocks noGrp="1"/>
          </p:cNvSpPr>
          <p:nvPr>
            <p:ph type="dt" sz="half" idx="10"/>
          </p:nvPr>
        </p:nvSpPr>
        <p:spPr>
          <a:xfrm>
            <a:off x="7315200" y="6627447"/>
            <a:ext cx="3344984" cy="230555"/>
          </a:xfrm>
          <a:prstGeom prst="rect">
            <a:avLst/>
          </a:prstGeom>
        </p:spPr>
        <p:txBody>
          <a:bodyPr/>
          <a:lstStyle>
            <a:lvl1pPr>
              <a:defRPr sz="1067">
                <a:solidFill>
                  <a:schemeClr val="bg1"/>
                </a:solidFill>
              </a:defRPr>
            </a:lvl1pPr>
          </a:lstStyle>
          <a:p>
            <a:fld id="{1CEA077D-40D2-7645-91D9-F5061C772B13}" type="datetime1">
              <a:rPr lang="en-US" smtClean="0"/>
              <a:pPr/>
              <a:t>2/24/2021</a:t>
            </a:fld>
            <a:endParaRPr lang="en-US" dirty="0"/>
          </a:p>
        </p:txBody>
      </p:sp>
      <p:sp>
        <p:nvSpPr>
          <p:cNvPr id="11" name="Slide Number Placeholder 5">
            <a:extLst>
              <a:ext uri="{FF2B5EF4-FFF2-40B4-BE49-F238E27FC236}">
                <a16:creationId xmlns:a16="http://schemas.microsoft.com/office/drawing/2014/main" id="{69F7AC51-65ED-7044-A990-CB1CA72D8B65}"/>
              </a:ext>
            </a:extLst>
          </p:cNvPr>
          <p:cNvSpPr>
            <a:spLocks noGrp="1"/>
          </p:cNvSpPr>
          <p:nvPr>
            <p:ph type="sldNum" sz="quarter" idx="12"/>
          </p:nvPr>
        </p:nvSpPr>
        <p:spPr>
          <a:xfrm>
            <a:off x="8737600" y="6627447"/>
            <a:ext cx="2844800" cy="230555"/>
          </a:xfrm>
          <a:prstGeom prst="rect">
            <a:avLst/>
          </a:prstGeom>
        </p:spPr>
        <p:txBody>
          <a:bodyPr/>
          <a:lstStyle>
            <a:lvl1pPr>
              <a:defRPr sz="1400">
                <a:solidFill>
                  <a:schemeClr val="bg1"/>
                </a:solidFill>
              </a:defRPr>
            </a:lvl1pPr>
          </a:lstStyle>
          <a:p>
            <a:fld id="{24AA7F1F-F248-F943-913A-EBF08A13E994}" type="slidenum">
              <a:rPr lang="en-US" smtClean="0"/>
              <a:pPr/>
              <a:t>‹#›</a:t>
            </a:fld>
            <a:endParaRPr lang="en-US" dirty="0"/>
          </a:p>
        </p:txBody>
      </p:sp>
      <p:pic>
        <p:nvPicPr>
          <p:cNvPr id="7" name="Picture 6">
            <a:extLst>
              <a:ext uri="{FF2B5EF4-FFF2-40B4-BE49-F238E27FC236}">
                <a16:creationId xmlns:a16="http://schemas.microsoft.com/office/drawing/2014/main" id="{5F830D94-1EE2-F549-9E37-068325AD8BEE}"/>
              </a:ext>
            </a:extLst>
          </p:cNvPr>
          <p:cNvPicPr>
            <a:picLocks noChangeAspect="1"/>
          </p:cNvPicPr>
          <p:nvPr userDrawn="1"/>
        </p:nvPicPr>
        <p:blipFill>
          <a:blip r:embed="rId2"/>
          <a:stretch>
            <a:fillRect/>
          </a:stretch>
        </p:blipFill>
        <p:spPr>
          <a:xfrm>
            <a:off x="241171" y="462688"/>
            <a:ext cx="3001617" cy="570777"/>
          </a:xfrm>
          <a:prstGeom prst="rect">
            <a:avLst/>
          </a:prstGeom>
        </p:spPr>
      </p:pic>
    </p:spTree>
    <p:extLst>
      <p:ext uri="{BB962C8B-B14F-4D97-AF65-F5344CB8AC3E}">
        <p14:creationId xmlns:p14="http://schemas.microsoft.com/office/powerpoint/2010/main" val="1375808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A49C71A-BF34-5A49-B626-45281247267E}"/>
              </a:ext>
            </a:extLst>
          </p:cNvPr>
          <p:cNvSpPr>
            <a:spLocks noGrp="1"/>
          </p:cNvSpPr>
          <p:nvPr>
            <p:ph sz="half" idx="1"/>
          </p:nvPr>
        </p:nvSpPr>
        <p:spPr>
          <a:xfrm>
            <a:off x="381000" y="2542402"/>
            <a:ext cx="5384800" cy="3537599"/>
          </a:xfrm>
          <a:prstGeom prst="rect">
            <a:avLst/>
          </a:prstGeom>
        </p:spPr>
        <p:txBody>
          <a:bodyPr/>
          <a:lstStyle>
            <a:lvl1pPr>
              <a:defRPr sz="3200">
                <a:solidFill>
                  <a:schemeClr val="bg1">
                    <a:lumMod val="50000"/>
                  </a:schemeClr>
                </a:solidFill>
              </a:defRPr>
            </a:lvl1pPr>
            <a:lvl2pPr>
              <a:defRPr sz="2667">
                <a:solidFill>
                  <a:schemeClr val="bg1">
                    <a:lumMod val="50000"/>
                  </a:schemeClr>
                </a:solidFill>
              </a:defRPr>
            </a:lvl2pPr>
            <a:lvl3pPr>
              <a:defRPr sz="2400">
                <a:solidFill>
                  <a:schemeClr val="bg1">
                    <a:lumMod val="50000"/>
                  </a:schemeClr>
                </a:solidFill>
              </a:defRPr>
            </a:lvl3pPr>
            <a:lvl4pPr>
              <a:defRPr sz="2133">
                <a:solidFill>
                  <a:schemeClr val="bg1">
                    <a:lumMod val="50000"/>
                  </a:schemeClr>
                </a:solidFill>
              </a:defRPr>
            </a:lvl4pPr>
            <a:lvl5pPr>
              <a:defRPr sz="2133">
                <a:solidFill>
                  <a:schemeClr val="bg1">
                    <a:lumMod val="50000"/>
                  </a:schemeClr>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6A9B6648-EE1F-E245-ADDE-8B712E371C13}"/>
              </a:ext>
            </a:extLst>
          </p:cNvPr>
          <p:cNvSpPr>
            <a:spLocks noGrp="1"/>
          </p:cNvSpPr>
          <p:nvPr>
            <p:ph sz="half" idx="2"/>
          </p:nvPr>
        </p:nvSpPr>
        <p:spPr>
          <a:xfrm>
            <a:off x="5969000" y="2542402"/>
            <a:ext cx="5384800" cy="3537599"/>
          </a:xfrm>
          <a:prstGeom prst="rect">
            <a:avLst/>
          </a:prstGeom>
        </p:spPr>
        <p:txBody>
          <a:bodyPr/>
          <a:lstStyle>
            <a:lvl1pPr>
              <a:defRPr sz="3200">
                <a:solidFill>
                  <a:schemeClr val="bg1">
                    <a:lumMod val="50000"/>
                  </a:schemeClr>
                </a:solidFill>
              </a:defRPr>
            </a:lvl1pPr>
            <a:lvl2pPr>
              <a:defRPr sz="2667">
                <a:solidFill>
                  <a:schemeClr val="bg1">
                    <a:lumMod val="50000"/>
                  </a:schemeClr>
                </a:solidFill>
              </a:defRPr>
            </a:lvl2pPr>
            <a:lvl3pPr>
              <a:defRPr sz="2400">
                <a:solidFill>
                  <a:schemeClr val="bg1">
                    <a:lumMod val="50000"/>
                  </a:schemeClr>
                </a:solidFill>
              </a:defRPr>
            </a:lvl3pPr>
            <a:lvl4pPr>
              <a:defRPr sz="2133">
                <a:solidFill>
                  <a:schemeClr val="bg1">
                    <a:lumMod val="50000"/>
                  </a:schemeClr>
                </a:solidFill>
              </a:defRPr>
            </a:lvl4pPr>
            <a:lvl5pPr>
              <a:defRPr sz="2133">
                <a:solidFill>
                  <a:schemeClr val="bg1">
                    <a:lumMod val="50000"/>
                  </a:schemeClr>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5D8BE340-911B-744B-83E4-9EE0711C2BEF}"/>
              </a:ext>
            </a:extLst>
          </p:cNvPr>
          <p:cNvSpPr>
            <a:spLocks noGrp="1"/>
          </p:cNvSpPr>
          <p:nvPr>
            <p:ph type="title"/>
          </p:nvPr>
        </p:nvSpPr>
        <p:spPr>
          <a:xfrm>
            <a:off x="381000" y="1340569"/>
            <a:ext cx="10972800" cy="713539"/>
          </a:xfrm>
          <a:prstGeom prst="rect">
            <a:avLst/>
          </a:prstGeom>
        </p:spPr>
        <p:txBody>
          <a:bodyPr/>
          <a:lstStyle>
            <a:lvl1pPr>
              <a:defRPr sz="2800" b="1" cap="none" baseline="0">
                <a:solidFill>
                  <a:srgbClr val="E33D33"/>
                </a:solidFill>
              </a:defRPr>
            </a:lvl1pPr>
          </a:lstStyle>
          <a:p>
            <a:r>
              <a:rPr lang="en-US" dirty="0"/>
              <a:t>Click to edit Master title style</a:t>
            </a:r>
          </a:p>
        </p:txBody>
      </p:sp>
      <p:sp>
        <p:nvSpPr>
          <p:cNvPr id="13" name="Date Placeholder 3">
            <a:extLst>
              <a:ext uri="{FF2B5EF4-FFF2-40B4-BE49-F238E27FC236}">
                <a16:creationId xmlns:a16="http://schemas.microsoft.com/office/drawing/2014/main" id="{61DAAEEE-C169-1749-B6F4-E0AB24F7A955}"/>
              </a:ext>
            </a:extLst>
          </p:cNvPr>
          <p:cNvSpPr>
            <a:spLocks noGrp="1"/>
          </p:cNvSpPr>
          <p:nvPr>
            <p:ph type="dt" sz="half" idx="10"/>
          </p:nvPr>
        </p:nvSpPr>
        <p:spPr>
          <a:xfrm>
            <a:off x="7315201" y="6633881"/>
            <a:ext cx="3290047" cy="224120"/>
          </a:xfrm>
          <a:prstGeom prst="rect">
            <a:avLst/>
          </a:prstGeom>
        </p:spPr>
        <p:txBody>
          <a:bodyPr/>
          <a:lstStyle>
            <a:lvl1pPr>
              <a:defRPr sz="1067">
                <a:solidFill>
                  <a:schemeClr val="bg1"/>
                </a:solidFill>
              </a:defRPr>
            </a:lvl1pPr>
          </a:lstStyle>
          <a:p>
            <a:fld id="{12F42DBC-C000-474C-847A-96A1FE0230FB}" type="datetime1">
              <a:rPr lang="en-US" smtClean="0"/>
              <a:pPr/>
              <a:t>2/24/2021</a:t>
            </a:fld>
            <a:endParaRPr lang="en-US" dirty="0"/>
          </a:p>
        </p:txBody>
      </p:sp>
      <p:sp>
        <p:nvSpPr>
          <p:cNvPr id="14" name="Slide Number Placeholder 5">
            <a:extLst>
              <a:ext uri="{FF2B5EF4-FFF2-40B4-BE49-F238E27FC236}">
                <a16:creationId xmlns:a16="http://schemas.microsoft.com/office/drawing/2014/main" id="{753E8CD8-BDA9-CE43-99E8-BED990828BF9}"/>
              </a:ext>
            </a:extLst>
          </p:cNvPr>
          <p:cNvSpPr>
            <a:spLocks noGrp="1"/>
          </p:cNvSpPr>
          <p:nvPr>
            <p:ph type="sldNum" sz="quarter" idx="12"/>
          </p:nvPr>
        </p:nvSpPr>
        <p:spPr>
          <a:xfrm>
            <a:off x="8737600" y="6633882"/>
            <a:ext cx="2889624" cy="224119"/>
          </a:xfrm>
          <a:prstGeom prst="rect">
            <a:avLst/>
          </a:prstGeom>
        </p:spPr>
        <p:txBody>
          <a:bodyPr/>
          <a:lstStyle>
            <a:lvl1pPr>
              <a:defRPr sz="1200">
                <a:solidFill>
                  <a:schemeClr val="bg1"/>
                </a:solidFill>
              </a:defRPr>
            </a:lvl1pPr>
          </a:lstStyle>
          <a:p>
            <a:fld id="{D8009FEC-A01C-EB4F-9AED-98C23E3BD7AC}" type="slidenum">
              <a:rPr lang="en-US" smtClean="0"/>
              <a:pPr/>
              <a:t>‹#›</a:t>
            </a:fld>
            <a:endParaRPr lang="en-US" dirty="0"/>
          </a:p>
        </p:txBody>
      </p:sp>
      <p:pic>
        <p:nvPicPr>
          <p:cNvPr id="8" name="Picture 7">
            <a:extLst>
              <a:ext uri="{FF2B5EF4-FFF2-40B4-BE49-F238E27FC236}">
                <a16:creationId xmlns:a16="http://schemas.microsoft.com/office/drawing/2014/main" id="{0EED985B-41CA-CC47-9D53-6D27906F41D5}"/>
              </a:ext>
            </a:extLst>
          </p:cNvPr>
          <p:cNvPicPr>
            <a:picLocks noChangeAspect="1"/>
          </p:cNvPicPr>
          <p:nvPr userDrawn="1"/>
        </p:nvPicPr>
        <p:blipFill>
          <a:blip r:embed="rId2"/>
          <a:stretch>
            <a:fillRect/>
          </a:stretch>
        </p:blipFill>
        <p:spPr>
          <a:xfrm>
            <a:off x="241171" y="462688"/>
            <a:ext cx="3001617" cy="570777"/>
          </a:xfrm>
          <a:prstGeom prst="rect">
            <a:avLst/>
          </a:prstGeom>
        </p:spPr>
      </p:pic>
    </p:spTree>
    <p:extLst>
      <p:ext uri="{BB962C8B-B14F-4D97-AF65-F5344CB8AC3E}">
        <p14:creationId xmlns:p14="http://schemas.microsoft.com/office/powerpoint/2010/main" val="8706221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350966"/>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16">
          <p15:clr>
            <a:srgbClr val="F26B43"/>
          </p15:clr>
        </p15:guide>
        <p15:guide id="2" pos="240">
          <p15:clr>
            <a:srgbClr val="F26B43"/>
          </p15:clr>
        </p15:guide>
        <p15:guide id="3" orient="horz" pos="1176">
          <p15:clr>
            <a:srgbClr val="F26B43"/>
          </p15:clr>
        </p15:guide>
        <p15:guide id="4" orient="horz" pos="1272">
          <p15:clr>
            <a:srgbClr val="F26B43"/>
          </p15:clr>
        </p15:guide>
        <p15:guide id="5" orient="horz" pos="2136">
          <p15:clr>
            <a:srgbClr val="F26B43"/>
          </p15:clr>
        </p15:guide>
        <p15:guide id="6" orient="horz" pos="3984">
          <p15:clr>
            <a:srgbClr val="F26B43"/>
          </p15:clr>
        </p15:guide>
        <p15:guide id="7" pos="5112">
          <p15:clr>
            <a:srgbClr val="F26B43"/>
          </p15:clr>
        </p15:guide>
        <p15:guide id="8" pos="52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www.hematology.org/VWDguideline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ctrTitle"/>
          </p:nvPr>
        </p:nvSpPr>
        <p:spPr/>
        <p:txBody>
          <a:bodyPr>
            <a:noAutofit/>
          </a:bodyPr>
          <a:lstStyle/>
          <a:p>
            <a:r>
              <a:rPr lang="en-US" sz="3400" dirty="0"/>
              <a:t>Diagnosis and Management </a:t>
            </a:r>
            <a:br>
              <a:rPr lang="en-US" sz="3400" dirty="0"/>
            </a:br>
            <a:r>
              <a:rPr lang="en-US" sz="3400" dirty="0"/>
              <a:t>of von Willebrand Disease</a:t>
            </a:r>
          </a:p>
        </p:txBody>
      </p:sp>
      <p:sp>
        <p:nvSpPr>
          <p:cNvPr id="3" name="Subtitle 2">
            <a:extLst>
              <a:ext uri="{FF2B5EF4-FFF2-40B4-BE49-F238E27FC236}">
                <a16:creationId xmlns:a16="http://schemas.microsoft.com/office/drawing/2014/main" id="{F4F5E13F-81AA-A64A-956B-3A4AA10E375B}"/>
              </a:ext>
            </a:extLst>
          </p:cNvPr>
          <p:cNvSpPr>
            <a:spLocks noGrp="1"/>
          </p:cNvSpPr>
          <p:nvPr>
            <p:ph type="subTitle" idx="1"/>
          </p:nvPr>
        </p:nvSpPr>
        <p:spPr>
          <a:xfrm>
            <a:off x="381000" y="4066360"/>
            <a:ext cx="9646578" cy="2478278"/>
          </a:xfrm>
        </p:spPr>
        <p:txBody>
          <a:bodyPr>
            <a:noAutofit/>
          </a:bodyPr>
          <a:lstStyle/>
          <a:p>
            <a:r>
              <a:rPr lang="en-CA" sz="2800" b="1" i="1" cap="none" dirty="0"/>
              <a:t>An Educational Slide Set </a:t>
            </a:r>
          </a:p>
          <a:p>
            <a:pPr algn="l"/>
            <a:r>
              <a:rPr lang="en-US" sz="2000" cap="none" dirty="0"/>
              <a:t>ASH ISTH NHF WFH 2021 Guidelines for Diagnosis and Management </a:t>
            </a:r>
            <a:br>
              <a:rPr lang="en-US" sz="2000" cap="none" dirty="0"/>
            </a:br>
            <a:r>
              <a:rPr lang="en-US" sz="2000" cap="none" dirty="0"/>
              <a:t>of von Willebrand Disease</a:t>
            </a:r>
          </a:p>
          <a:p>
            <a:pPr algn="l"/>
            <a:endParaRPr lang="en-US" sz="100" dirty="0"/>
          </a:p>
          <a:p>
            <a:pPr algn="l"/>
            <a:endParaRPr lang="en-US" sz="100" dirty="0"/>
          </a:p>
          <a:p>
            <a:pPr algn="l">
              <a:lnSpc>
                <a:spcPct val="100000"/>
              </a:lnSpc>
              <a:spcAft>
                <a:spcPts val="1000"/>
              </a:spcAft>
            </a:pPr>
            <a:r>
              <a:rPr lang="en-US" sz="1600" b="1" cap="none" dirty="0"/>
              <a:t>Slide Set Authors:</a:t>
            </a:r>
            <a:br>
              <a:rPr lang="en-US" sz="1600" b="1" cap="none" dirty="0"/>
            </a:br>
            <a:r>
              <a:rPr lang="en-US" sz="1600" cap="none" dirty="0"/>
              <a:t>Kristin Maher, MD, PhD, University of Michigan</a:t>
            </a:r>
            <a:br>
              <a:rPr lang="en-US" sz="1600" cap="none" dirty="0"/>
            </a:br>
            <a:r>
              <a:rPr lang="en-US" sz="1600" cap="none" dirty="0"/>
              <a:t>Christopher Ng, MD, University of Colorado</a:t>
            </a:r>
          </a:p>
        </p:txBody>
      </p:sp>
    </p:spTree>
    <p:extLst>
      <p:ext uri="{BB962C8B-B14F-4D97-AF65-F5344CB8AC3E}">
        <p14:creationId xmlns:p14="http://schemas.microsoft.com/office/powerpoint/2010/main" val="2106331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Specific laboratory tests used in the diagnosis of VWD</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lstStyle/>
          <a:p>
            <a:pPr marL="0" indent="0">
              <a:buNone/>
            </a:pPr>
            <a:r>
              <a:rPr lang="en-US" dirty="0"/>
              <a:t>	</a:t>
            </a:r>
            <a:r>
              <a:rPr lang="en-US" sz="2300" dirty="0"/>
              <a:t>VWF antigen						</a:t>
            </a:r>
            <a:r>
              <a:rPr lang="en-US" sz="2300" i="1" dirty="0" err="1"/>
              <a:t>VWF:Ag</a:t>
            </a:r>
            <a:endParaRPr lang="en-US" sz="2300" i="1" dirty="0"/>
          </a:p>
          <a:p>
            <a:pPr marL="0" indent="0">
              <a:buNone/>
            </a:pPr>
            <a:r>
              <a:rPr lang="en-US" sz="2300" dirty="0"/>
              <a:t>	VWF </a:t>
            </a:r>
            <a:r>
              <a:rPr lang="en-US" sz="2300" dirty="0" err="1"/>
              <a:t>ristocetin</a:t>
            </a:r>
            <a:r>
              <a:rPr lang="en-US" sz="2300" dirty="0"/>
              <a:t> cofactor assay				</a:t>
            </a:r>
            <a:r>
              <a:rPr lang="en-US" sz="2300" i="1" dirty="0" err="1"/>
              <a:t>VWF:RCo</a:t>
            </a:r>
            <a:endParaRPr lang="en-US" sz="2300" i="1" dirty="0"/>
          </a:p>
          <a:p>
            <a:pPr marL="0" indent="0">
              <a:buNone/>
            </a:pPr>
            <a:r>
              <a:rPr lang="en-US" sz="2300" dirty="0"/>
              <a:t>	VWF binding to mutant </a:t>
            </a:r>
            <a:r>
              <a:rPr lang="en-US" sz="2300" dirty="0" err="1"/>
              <a:t>GPIb</a:t>
            </a:r>
            <a:r>
              <a:rPr lang="en-US" sz="2300" dirty="0" err="1">
                <a:latin typeface="Symbol" pitchFamily="2" charset="2"/>
              </a:rPr>
              <a:t>a</a:t>
            </a:r>
            <a:r>
              <a:rPr lang="en-US" sz="2300" dirty="0">
                <a:latin typeface="Symbol" pitchFamily="2" charset="2"/>
              </a:rPr>
              <a:t>	</a:t>
            </a:r>
            <a:r>
              <a:rPr lang="en-US" sz="2300" dirty="0"/>
              <a:t>			</a:t>
            </a:r>
            <a:r>
              <a:rPr lang="en-US" sz="2300" i="1" dirty="0" err="1"/>
              <a:t>VWF:GPIbM</a:t>
            </a:r>
            <a:endParaRPr lang="en-US" sz="2300" i="1" dirty="0"/>
          </a:p>
          <a:p>
            <a:pPr marL="0" indent="0">
              <a:buNone/>
            </a:pPr>
            <a:r>
              <a:rPr lang="en-US" sz="2300" dirty="0"/>
              <a:t>	VWF binding to recombinant </a:t>
            </a:r>
            <a:r>
              <a:rPr lang="en-US" sz="2300" dirty="0" err="1"/>
              <a:t>GPIb</a:t>
            </a:r>
            <a:r>
              <a:rPr lang="en-US" sz="2300" dirty="0" err="1">
                <a:latin typeface="Symbol" pitchFamily="2" charset="2"/>
              </a:rPr>
              <a:t>a</a:t>
            </a:r>
            <a:r>
              <a:rPr lang="en-US" sz="2300" dirty="0"/>
              <a:t>			</a:t>
            </a:r>
            <a:r>
              <a:rPr lang="en-US" sz="2300" i="1" dirty="0"/>
              <a:t>VWF: </a:t>
            </a:r>
            <a:r>
              <a:rPr lang="en-US" sz="2300" i="1" dirty="0" err="1"/>
              <a:t>GPIbR</a:t>
            </a:r>
            <a:endParaRPr lang="en-US" sz="2300" i="1" dirty="0"/>
          </a:p>
          <a:p>
            <a:pPr marL="0" indent="0">
              <a:buNone/>
            </a:pPr>
            <a:r>
              <a:rPr lang="en-US" sz="2300" i="1" dirty="0"/>
              <a:t>	</a:t>
            </a:r>
            <a:r>
              <a:rPr lang="en-US" sz="2300" dirty="0"/>
              <a:t>VWF collagen binding assay				</a:t>
            </a:r>
            <a:r>
              <a:rPr lang="en-US" sz="2300" i="1" dirty="0"/>
              <a:t>VWF:CB</a:t>
            </a:r>
          </a:p>
          <a:p>
            <a:pPr marL="0" indent="0">
              <a:buNone/>
            </a:pPr>
            <a:r>
              <a:rPr lang="en-US" sz="2300" dirty="0"/>
              <a:t>	VWF </a:t>
            </a:r>
            <a:r>
              <a:rPr lang="en-US" sz="2300" dirty="0" err="1"/>
              <a:t>propeptide</a:t>
            </a:r>
            <a:r>
              <a:rPr lang="en-US" sz="2300" dirty="0"/>
              <a:t>					</a:t>
            </a:r>
            <a:r>
              <a:rPr lang="en-US" sz="2300" i="1" dirty="0" err="1"/>
              <a:t>VWFpp</a:t>
            </a:r>
            <a:endParaRPr lang="en-US" sz="2300" i="1" dirty="0"/>
          </a:p>
          <a:p>
            <a:pPr marL="0" indent="0">
              <a:buNone/>
            </a:pPr>
            <a:r>
              <a:rPr lang="en-US" sz="2300" i="1" dirty="0"/>
              <a:t>	</a:t>
            </a:r>
            <a:r>
              <a:rPr lang="en-US" sz="2300" dirty="0"/>
              <a:t>Low dose </a:t>
            </a:r>
            <a:r>
              <a:rPr lang="en-US" sz="2300" dirty="0" err="1"/>
              <a:t>ristocetin</a:t>
            </a:r>
            <a:r>
              <a:rPr lang="en-US" sz="2300" dirty="0"/>
              <a:t>-induced platelet agglutination</a:t>
            </a:r>
            <a:r>
              <a:rPr lang="en-US" sz="2300" i="1" dirty="0"/>
              <a:t>	RIPA</a:t>
            </a:r>
          </a:p>
          <a:p>
            <a:pPr marL="0" indent="0">
              <a:buNone/>
            </a:pPr>
            <a:r>
              <a:rPr lang="en-US" sz="2300" dirty="0"/>
              <a:t>	Factor VIII clotting assay				</a:t>
            </a:r>
            <a:r>
              <a:rPr lang="en-US" sz="2300" i="1" dirty="0"/>
              <a:t>FVIII:C</a:t>
            </a:r>
          </a:p>
          <a:p>
            <a:pPr marL="0" indent="0">
              <a:buNone/>
            </a:pPr>
            <a:r>
              <a:rPr lang="en-US" sz="2300" i="1" dirty="0"/>
              <a:t>	</a:t>
            </a:r>
            <a:r>
              <a:rPr lang="en-US" sz="2300" dirty="0"/>
              <a:t>VWF factor VIII binding assay	</a:t>
            </a:r>
            <a:r>
              <a:rPr lang="en-US" sz="2300" i="1" dirty="0"/>
              <a:t>			VWF:FVIII binding</a:t>
            </a:r>
          </a:p>
          <a:p>
            <a:pPr marL="0" indent="0">
              <a:buNone/>
            </a:pPr>
            <a:endParaRPr lang="en-US" dirty="0"/>
          </a:p>
        </p:txBody>
      </p:sp>
    </p:spTree>
    <p:extLst>
      <p:ext uri="{BB962C8B-B14F-4D97-AF65-F5344CB8AC3E}">
        <p14:creationId xmlns:p14="http://schemas.microsoft.com/office/powerpoint/2010/main" val="2939646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Specific laboratory tests used in the diagnosis of VWD</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lstStyle/>
          <a:p>
            <a:pPr marL="0" indent="0">
              <a:buNone/>
            </a:pPr>
            <a:r>
              <a:rPr lang="en-US" dirty="0"/>
              <a:t>	</a:t>
            </a:r>
            <a:r>
              <a:rPr lang="en-US" sz="2300" dirty="0">
                <a:solidFill>
                  <a:srgbClr val="E43D33"/>
                </a:solidFill>
              </a:rPr>
              <a:t>VWF antigen</a:t>
            </a:r>
            <a:r>
              <a:rPr lang="en-US" sz="2300" baseline="30000" dirty="0">
                <a:solidFill>
                  <a:srgbClr val="E43D33"/>
                </a:solidFill>
              </a:rPr>
              <a:t>*</a:t>
            </a:r>
            <a:r>
              <a:rPr lang="en-US" sz="2300" dirty="0">
                <a:solidFill>
                  <a:srgbClr val="E43D33"/>
                </a:solidFill>
              </a:rPr>
              <a:t>						</a:t>
            </a:r>
            <a:r>
              <a:rPr lang="en-US" sz="2300" i="1" dirty="0" err="1">
                <a:solidFill>
                  <a:srgbClr val="E43D33"/>
                </a:solidFill>
              </a:rPr>
              <a:t>VWF:Ag</a:t>
            </a:r>
            <a:endParaRPr lang="en-US" sz="2300" i="1" dirty="0">
              <a:solidFill>
                <a:srgbClr val="E43D33"/>
              </a:solidFill>
            </a:endParaRPr>
          </a:p>
          <a:p>
            <a:pPr marL="0" indent="0">
              <a:buNone/>
            </a:pPr>
            <a:r>
              <a:rPr lang="en-US" sz="2300" dirty="0">
                <a:solidFill>
                  <a:srgbClr val="E43D33"/>
                </a:solidFill>
              </a:rPr>
              <a:t>	VWF </a:t>
            </a:r>
            <a:r>
              <a:rPr lang="en-US" sz="2300" dirty="0" err="1">
                <a:solidFill>
                  <a:srgbClr val="E43D33"/>
                </a:solidFill>
              </a:rPr>
              <a:t>ristocetin</a:t>
            </a:r>
            <a:r>
              <a:rPr lang="en-US" sz="2300" dirty="0">
                <a:solidFill>
                  <a:srgbClr val="E43D33"/>
                </a:solidFill>
              </a:rPr>
              <a:t> cofactor assay</a:t>
            </a:r>
            <a:r>
              <a:rPr lang="en-US" sz="2300" baseline="30000" dirty="0">
                <a:solidFill>
                  <a:srgbClr val="E43D33"/>
                </a:solidFill>
              </a:rPr>
              <a:t>*</a:t>
            </a:r>
            <a:r>
              <a:rPr lang="en-US" sz="2300" dirty="0">
                <a:solidFill>
                  <a:srgbClr val="E43D33"/>
                </a:solidFill>
              </a:rPr>
              <a:t>				</a:t>
            </a:r>
            <a:r>
              <a:rPr lang="en-US" sz="2300" i="1" dirty="0" err="1">
                <a:solidFill>
                  <a:srgbClr val="E43D33"/>
                </a:solidFill>
              </a:rPr>
              <a:t>VWF:RCo</a:t>
            </a:r>
            <a:endParaRPr lang="en-US" sz="2300" i="1" dirty="0">
              <a:solidFill>
                <a:srgbClr val="E43D33"/>
              </a:solidFill>
            </a:endParaRPr>
          </a:p>
          <a:p>
            <a:pPr marL="0" indent="0">
              <a:buNone/>
            </a:pPr>
            <a:r>
              <a:rPr lang="en-US" sz="2300" dirty="0"/>
              <a:t>	VWF binding to mutant </a:t>
            </a:r>
            <a:r>
              <a:rPr lang="en-US" sz="2300" dirty="0" err="1"/>
              <a:t>GPIb</a:t>
            </a:r>
            <a:r>
              <a:rPr lang="en-US" sz="2300" dirty="0" err="1">
                <a:latin typeface="Symbol" pitchFamily="2" charset="2"/>
              </a:rPr>
              <a:t>a</a:t>
            </a:r>
            <a:r>
              <a:rPr lang="en-US" sz="2300" dirty="0">
                <a:latin typeface="Symbol" pitchFamily="2" charset="2"/>
              </a:rPr>
              <a:t>	</a:t>
            </a:r>
            <a:r>
              <a:rPr lang="en-US" sz="2300" dirty="0"/>
              <a:t>			</a:t>
            </a:r>
            <a:r>
              <a:rPr lang="en-US" sz="2300" i="1" dirty="0" err="1"/>
              <a:t>VWF:GPIbM</a:t>
            </a:r>
            <a:endParaRPr lang="en-US" sz="2300" i="1" dirty="0"/>
          </a:p>
          <a:p>
            <a:pPr marL="0" indent="0">
              <a:buNone/>
            </a:pPr>
            <a:r>
              <a:rPr lang="en-US" sz="2300" dirty="0"/>
              <a:t>	VWF binding to recombinant </a:t>
            </a:r>
            <a:r>
              <a:rPr lang="en-US" sz="2300" dirty="0" err="1"/>
              <a:t>GPIb</a:t>
            </a:r>
            <a:r>
              <a:rPr lang="en-US" sz="2300" dirty="0" err="1">
                <a:latin typeface="Symbol" pitchFamily="2" charset="2"/>
              </a:rPr>
              <a:t>a</a:t>
            </a:r>
            <a:r>
              <a:rPr lang="en-US" sz="2300" dirty="0"/>
              <a:t>			</a:t>
            </a:r>
            <a:r>
              <a:rPr lang="en-US" sz="2300" i="1" dirty="0"/>
              <a:t>VWF: </a:t>
            </a:r>
            <a:r>
              <a:rPr lang="en-US" sz="2300" i="1" dirty="0" err="1"/>
              <a:t>GPIbR</a:t>
            </a:r>
            <a:endParaRPr lang="en-US" sz="2300" i="1" dirty="0"/>
          </a:p>
          <a:p>
            <a:pPr marL="0" indent="0">
              <a:buNone/>
            </a:pPr>
            <a:r>
              <a:rPr lang="en-US" sz="2300" i="1" dirty="0"/>
              <a:t>	</a:t>
            </a:r>
            <a:r>
              <a:rPr lang="en-US" sz="2300" dirty="0"/>
              <a:t>VWF collagen binding assay				</a:t>
            </a:r>
            <a:r>
              <a:rPr lang="en-US" sz="2300" i="1" dirty="0"/>
              <a:t>VWF:CB</a:t>
            </a:r>
          </a:p>
          <a:p>
            <a:pPr marL="0" indent="0">
              <a:buNone/>
            </a:pPr>
            <a:r>
              <a:rPr lang="en-US" sz="2300" dirty="0"/>
              <a:t>	VWF </a:t>
            </a:r>
            <a:r>
              <a:rPr lang="en-US" sz="2300" dirty="0" err="1"/>
              <a:t>propeptide</a:t>
            </a:r>
            <a:r>
              <a:rPr lang="en-US" sz="2300" dirty="0"/>
              <a:t>					</a:t>
            </a:r>
            <a:r>
              <a:rPr lang="en-US" sz="2300" i="1" dirty="0" err="1"/>
              <a:t>VWFpp</a:t>
            </a:r>
            <a:endParaRPr lang="en-US" sz="2300" i="1" dirty="0"/>
          </a:p>
          <a:p>
            <a:pPr marL="0" indent="0">
              <a:buNone/>
            </a:pPr>
            <a:r>
              <a:rPr lang="en-US" sz="2300" i="1" dirty="0"/>
              <a:t>	</a:t>
            </a:r>
            <a:r>
              <a:rPr lang="en-US" sz="2300" dirty="0">
                <a:solidFill>
                  <a:srgbClr val="E43D33"/>
                </a:solidFill>
              </a:rPr>
              <a:t>Low dose </a:t>
            </a:r>
            <a:r>
              <a:rPr lang="en-US" sz="2300" dirty="0" err="1">
                <a:solidFill>
                  <a:srgbClr val="E43D33"/>
                </a:solidFill>
              </a:rPr>
              <a:t>ristocetin</a:t>
            </a:r>
            <a:r>
              <a:rPr lang="en-US" sz="2300" dirty="0">
                <a:solidFill>
                  <a:srgbClr val="E43D33"/>
                </a:solidFill>
              </a:rPr>
              <a:t>-induced platelet agglutination</a:t>
            </a:r>
            <a:r>
              <a:rPr lang="en-US" sz="2300" baseline="30000" dirty="0">
                <a:solidFill>
                  <a:srgbClr val="E43D33"/>
                </a:solidFill>
              </a:rPr>
              <a:t>*</a:t>
            </a:r>
            <a:r>
              <a:rPr lang="en-US" sz="2300" i="1" dirty="0">
                <a:solidFill>
                  <a:srgbClr val="E43D33"/>
                </a:solidFill>
              </a:rPr>
              <a:t>	RIPA</a:t>
            </a:r>
          </a:p>
          <a:p>
            <a:pPr marL="0" indent="0">
              <a:buNone/>
            </a:pPr>
            <a:r>
              <a:rPr lang="en-US" sz="2300" dirty="0">
                <a:solidFill>
                  <a:srgbClr val="E43D33"/>
                </a:solidFill>
              </a:rPr>
              <a:t>	Factor VIII clotting assay</a:t>
            </a:r>
            <a:r>
              <a:rPr lang="en-US" sz="2300" baseline="30000" dirty="0">
                <a:solidFill>
                  <a:srgbClr val="E43D33"/>
                </a:solidFill>
              </a:rPr>
              <a:t>*</a:t>
            </a:r>
            <a:r>
              <a:rPr lang="en-US" sz="2300" dirty="0">
                <a:solidFill>
                  <a:srgbClr val="E43D33"/>
                </a:solidFill>
              </a:rPr>
              <a:t>				</a:t>
            </a:r>
            <a:r>
              <a:rPr lang="en-US" sz="2300" i="1" dirty="0">
                <a:solidFill>
                  <a:srgbClr val="E43D33"/>
                </a:solidFill>
              </a:rPr>
              <a:t>FVIII:C</a:t>
            </a:r>
          </a:p>
          <a:p>
            <a:pPr marL="0" indent="0">
              <a:buNone/>
            </a:pPr>
            <a:r>
              <a:rPr lang="en-US" sz="2300" i="1" dirty="0">
                <a:solidFill>
                  <a:srgbClr val="FF0000"/>
                </a:solidFill>
              </a:rPr>
              <a:t>	</a:t>
            </a:r>
            <a:r>
              <a:rPr lang="en-US" sz="2300" dirty="0"/>
              <a:t>VWF factor VIII binding assay</a:t>
            </a:r>
            <a:r>
              <a:rPr lang="en-US" sz="2300" baseline="30000" dirty="0"/>
              <a:t>	</a:t>
            </a:r>
            <a:r>
              <a:rPr lang="en-US" sz="2300" i="1" dirty="0"/>
              <a:t>			VWF:FVIII binding</a:t>
            </a:r>
          </a:p>
          <a:p>
            <a:pPr marL="0" indent="0">
              <a:buNone/>
            </a:pPr>
            <a:endParaRPr lang="en-US" dirty="0"/>
          </a:p>
        </p:txBody>
      </p:sp>
      <p:sp>
        <p:nvSpPr>
          <p:cNvPr id="4" name="TextBox 3">
            <a:extLst>
              <a:ext uri="{FF2B5EF4-FFF2-40B4-BE49-F238E27FC236}">
                <a16:creationId xmlns:a16="http://schemas.microsoft.com/office/drawing/2014/main" id="{3DDDEF5A-892F-F746-AD9A-3A7869EDDD73}"/>
              </a:ext>
            </a:extLst>
          </p:cNvPr>
          <p:cNvSpPr txBox="1"/>
          <p:nvPr/>
        </p:nvSpPr>
        <p:spPr>
          <a:xfrm>
            <a:off x="127714" y="6146803"/>
            <a:ext cx="5030165" cy="338554"/>
          </a:xfrm>
          <a:prstGeom prst="rect">
            <a:avLst/>
          </a:prstGeom>
          <a:noFill/>
        </p:spPr>
        <p:txBody>
          <a:bodyPr wrap="square" rtlCol="0">
            <a:spAutoFit/>
          </a:bodyPr>
          <a:lstStyle/>
          <a:p>
            <a:r>
              <a:rPr lang="en-US" sz="1600" b="1" i="1" baseline="30000" dirty="0">
                <a:solidFill>
                  <a:schemeClr val="tx1">
                    <a:lumMod val="50000"/>
                    <a:lumOff val="50000"/>
                  </a:schemeClr>
                </a:solidFill>
              </a:rPr>
              <a:t>*</a:t>
            </a:r>
            <a:r>
              <a:rPr lang="en-US" sz="1600" i="1" dirty="0">
                <a:solidFill>
                  <a:schemeClr val="tx1">
                    <a:lumMod val="50000"/>
                    <a:lumOff val="50000"/>
                  </a:schemeClr>
                </a:solidFill>
              </a:rPr>
              <a:t>Widely available </a:t>
            </a:r>
          </a:p>
        </p:txBody>
      </p:sp>
    </p:spTree>
    <p:extLst>
      <p:ext uri="{BB962C8B-B14F-4D97-AF65-F5344CB8AC3E}">
        <p14:creationId xmlns:p14="http://schemas.microsoft.com/office/powerpoint/2010/main" val="1253580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1: </a:t>
            </a:r>
            <a:r>
              <a:rPr lang="en-US" sz="2800" i="1" dirty="0"/>
              <a:t>Patient referred for heavy menstrual bleeding</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fontScale="92500" lnSpcReduction="10000"/>
          </a:bodyPr>
          <a:lstStyle/>
          <a:p>
            <a:pPr marL="0" indent="0">
              <a:buNone/>
            </a:pPr>
            <a:r>
              <a:rPr lang="en-US" sz="2400" dirty="0"/>
              <a:t>An 18-year-old young woman is referred for hematology evaluation because of heavy menstrual bleeding. She reached menarche at age 13 and since then has missed one day of school each month because of her period. Periods lasts 8 days and she uses super plus tampons, which she changes every 1-2 hours on her heaviest days. </a:t>
            </a:r>
          </a:p>
          <a:p>
            <a:pPr marL="0" indent="0">
              <a:buNone/>
            </a:pPr>
            <a:r>
              <a:rPr lang="en-US" sz="2400" b="1" dirty="0"/>
              <a:t>Surgical History: </a:t>
            </a:r>
            <a:r>
              <a:rPr lang="en-US" sz="2400" dirty="0"/>
              <a:t>None.</a:t>
            </a:r>
          </a:p>
          <a:p>
            <a:pPr marL="0" indent="0">
              <a:buNone/>
            </a:pPr>
            <a:r>
              <a:rPr lang="en-US" sz="2400" b="1" dirty="0"/>
              <a:t>Family History: </a:t>
            </a:r>
            <a:r>
              <a:rPr lang="en-US" sz="2400" dirty="0"/>
              <a:t>Mom also with a history of heavy menstrual bleeding and postpartum hemorrhage requiring transfusion.</a:t>
            </a:r>
          </a:p>
          <a:p>
            <a:pPr marL="0" indent="0">
              <a:buNone/>
            </a:pPr>
            <a:r>
              <a:rPr lang="en-US" sz="2400" b="1" dirty="0"/>
              <a:t>Prior Labs: </a:t>
            </a:r>
            <a:r>
              <a:rPr lang="en-US" sz="2400" i="1" dirty="0"/>
              <a:t>	Hemoglobin 11.0 g/dL (ref: 12.0 - 16.0 g/dL)</a:t>
            </a:r>
          </a:p>
          <a:p>
            <a:pPr marL="0" indent="0">
              <a:buNone/>
            </a:pPr>
            <a:r>
              <a:rPr lang="en-US" sz="2400" i="1" dirty="0"/>
              <a:t>		Ferritin 3.0 ng/mL (ref: 6.0 - 155.0 ng/mL)</a:t>
            </a:r>
          </a:p>
          <a:p>
            <a:pPr marL="0" indent="0">
              <a:buNone/>
            </a:pPr>
            <a:r>
              <a:rPr lang="en-US" sz="2400" i="1" dirty="0"/>
              <a:t>		Platelet count 250 K/</a:t>
            </a:r>
            <a:r>
              <a:rPr lang="en-US" sz="2400" i="1" dirty="0">
                <a:latin typeface="Symbol" pitchFamily="2" charset="2"/>
              </a:rPr>
              <a:t>m</a:t>
            </a:r>
            <a:r>
              <a:rPr lang="en-US" sz="2400" i="1" dirty="0"/>
              <a:t>L (ref: 150 - 400 K/</a:t>
            </a:r>
            <a:r>
              <a:rPr lang="en-US" sz="2400" i="1" dirty="0">
                <a:latin typeface="Symbol" pitchFamily="2" charset="2"/>
              </a:rPr>
              <a:t>m</a:t>
            </a:r>
            <a:r>
              <a:rPr lang="en-US" sz="2400" i="1" dirty="0"/>
              <a:t>L) </a:t>
            </a:r>
          </a:p>
          <a:p>
            <a:pPr marL="0" indent="0">
              <a:buNone/>
            </a:pPr>
            <a:r>
              <a:rPr lang="en-US" sz="2400" i="1" dirty="0"/>
              <a:t>		PT and PTT within normal limits.</a:t>
            </a:r>
          </a:p>
        </p:txBody>
      </p:sp>
    </p:spTree>
    <p:extLst>
      <p:ext uri="{BB962C8B-B14F-4D97-AF65-F5344CB8AC3E}">
        <p14:creationId xmlns:p14="http://schemas.microsoft.com/office/powerpoint/2010/main" val="1358926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1: </a:t>
            </a:r>
            <a:r>
              <a:rPr lang="en-US" sz="2800" i="1" dirty="0"/>
              <a:t>Question 1</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lstStyle/>
          <a:p>
            <a:pPr marL="0" indent="0">
              <a:buNone/>
            </a:pPr>
            <a:r>
              <a:rPr lang="en-US" sz="2400" dirty="0"/>
              <a:t>Which one of the following is the most appropriate next step in evaluation of this patient?</a:t>
            </a:r>
            <a:br>
              <a:rPr lang="en-US" sz="2400" dirty="0"/>
            </a:br>
            <a:endParaRPr lang="en-US" dirty="0"/>
          </a:p>
          <a:p>
            <a:pPr marL="514350" indent="-514350">
              <a:buAutoNum type="alphaUcPeriod"/>
            </a:pPr>
            <a:r>
              <a:rPr lang="en-US" sz="2400" dirty="0"/>
              <a:t>Administer a bleeding assessment tool (BAT), then order specific laboratory testing for VWD only if the score is abnormal.</a:t>
            </a:r>
          </a:p>
          <a:p>
            <a:pPr marL="514350" indent="-514350">
              <a:buAutoNum type="alphaUcPeriod"/>
            </a:pPr>
            <a:r>
              <a:rPr lang="en-US" sz="2400" dirty="0"/>
              <a:t>Obtain </a:t>
            </a:r>
            <a:r>
              <a:rPr lang="en-US" sz="2400" dirty="0" err="1"/>
              <a:t>VWF:Ag</a:t>
            </a:r>
            <a:r>
              <a:rPr lang="en-US" sz="2400" dirty="0"/>
              <a:t> and </a:t>
            </a:r>
            <a:r>
              <a:rPr lang="en-US" sz="2400" dirty="0" err="1"/>
              <a:t>VWF:RCo</a:t>
            </a:r>
            <a:r>
              <a:rPr lang="en-US" sz="2400" dirty="0"/>
              <a:t> assays.</a:t>
            </a:r>
          </a:p>
          <a:p>
            <a:pPr marL="514350" indent="-514350">
              <a:buAutoNum type="alphaUcPeriod"/>
            </a:pPr>
            <a:r>
              <a:rPr lang="en-US" sz="2400" dirty="0"/>
              <a:t>Obtain </a:t>
            </a:r>
            <a:r>
              <a:rPr lang="en-US" sz="2400" dirty="0" err="1"/>
              <a:t>VWF:Ag</a:t>
            </a:r>
            <a:r>
              <a:rPr lang="en-US" sz="2400" dirty="0"/>
              <a:t> and </a:t>
            </a:r>
            <a:r>
              <a:rPr lang="en-US" sz="2400" dirty="0" err="1"/>
              <a:t>VWF:GPIbM</a:t>
            </a:r>
            <a:r>
              <a:rPr lang="en-US" sz="2400" dirty="0"/>
              <a:t> assays.</a:t>
            </a:r>
          </a:p>
          <a:p>
            <a:pPr marL="514350" indent="-514350">
              <a:buAutoNum type="alphaUcPeriod"/>
            </a:pPr>
            <a:r>
              <a:rPr lang="en-US" sz="2400" dirty="0"/>
              <a:t>Obtain </a:t>
            </a:r>
            <a:r>
              <a:rPr lang="en-US" sz="2400" dirty="0" err="1"/>
              <a:t>VWF:Ag</a:t>
            </a:r>
            <a:r>
              <a:rPr lang="en-US" sz="2400" dirty="0"/>
              <a:t> and </a:t>
            </a:r>
            <a:r>
              <a:rPr lang="en-US" sz="2400" dirty="0" err="1"/>
              <a:t>VWF:GPIbM</a:t>
            </a:r>
            <a:r>
              <a:rPr lang="en-US" sz="2400" dirty="0"/>
              <a:t> assays and consider administering a BAT to document severity of bleeding.</a:t>
            </a:r>
          </a:p>
          <a:p>
            <a:pPr marL="514350" indent="-514350">
              <a:buAutoNum type="alphaUcPeriod"/>
            </a:pPr>
            <a:endParaRPr lang="en-US" dirty="0"/>
          </a:p>
          <a:p>
            <a:pPr marL="514350" indent="-514350">
              <a:buAutoNum type="alphaUcPeriod"/>
            </a:pPr>
            <a:endParaRPr lang="en-US" dirty="0"/>
          </a:p>
          <a:p>
            <a:pPr marL="514350" indent="-514350">
              <a:buAutoNum type="alphaUcPeriod"/>
            </a:pPr>
            <a:endParaRPr lang="en-US" dirty="0"/>
          </a:p>
          <a:p>
            <a:pPr marL="514350" indent="-514350">
              <a:buAutoNum type="alphaUcPeriod"/>
            </a:pPr>
            <a:endParaRPr lang="en-US" dirty="0"/>
          </a:p>
        </p:txBody>
      </p:sp>
      <p:sp>
        <p:nvSpPr>
          <p:cNvPr id="4" name="Rectangle 3">
            <a:extLst>
              <a:ext uri="{FF2B5EF4-FFF2-40B4-BE49-F238E27FC236}">
                <a16:creationId xmlns:a16="http://schemas.microsoft.com/office/drawing/2014/main" id="{1FE7908E-A099-274B-BF73-C51F681489C7}"/>
              </a:ext>
            </a:extLst>
          </p:cNvPr>
          <p:cNvSpPr/>
          <p:nvPr/>
        </p:nvSpPr>
        <p:spPr>
          <a:xfrm>
            <a:off x="249004" y="4806212"/>
            <a:ext cx="10565300" cy="8874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37222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5">
                                            <p:txEl>
                                              <p:pRg st="4" end="4"/>
                                            </p:txEl>
                                          </p:spTgt>
                                        </p:tgtEl>
                                        <p:attrNameLst>
                                          <p:attrName>style.color</p:attrName>
                                        </p:attrNameLst>
                                      </p:cBhvr>
                                      <p:to>
                                        <a:srgbClr val="F21E21"/>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Recommendation</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a:bodyPr>
          <a:lstStyle/>
          <a:p>
            <a:pPr marL="0" indent="0">
              <a:buNone/>
            </a:pPr>
            <a:r>
              <a:rPr lang="en-US" sz="2400" b="1" dirty="0"/>
              <a:t>The panel </a:t>
            </a:r>
            <a:r>
              <a:rPr lang="en-US" sz="2400" b="1" i="1" dirty="0"/>
              <a:t>recommends against </a:t>
            </a:r>
            <a:r>
              <a:rPr lang="en-US" sz="2400" b="1" dirty="0"/>
              <a:t>relying on a bleeding assessment tool (BAT) to decide whether to order specific blood testing in patients with intermediate or high probability of von Willebrand disease </a:t>
            </a:r>
            <a:r>
              <a:rPr lang="en-US" sz="2000" i="1" dirty="0"/>
              <a:t>(Strong recommendation, moderate certainty).</a:t>
            </a:r>
          </a:p>
          <a:p>
            <a:pPr marL="0" indent="0">
              <a:buNone/>
            </a:pPr>
            <a:endParaRPr lang="en-US" sz="2400" i="1" dirty="0"/>
          </a:p>
          <a:p>
            <a:pPr marL="0" indent="0">
              <a:buNone/>
            </a:pPr>
            <a:r>
              <a:rPr lang="en-US" sz="2400" i="1" dirty="0"/>
              <a:t>Beyond their utility as a screening test in the primary care setting, BATs can be used in the referral setting to assess and document the severity of bleeding.</a:t>
            </a:r>
          </a:p>
          <a:p>
            <a:pPr marL="0" indent="0">
              <a:buNone/>
            </a:pPr>
            <a:endParaRPr lang="en-US" sz="2400" b="1" dirty="0"/>
          </a:p>
          <a:p>
            <a:pPr marL="0" indent="0">
              <a:buNone/>
            </a:pPr>
            <a:endParaRPr lang="en-US" sz="2400" b="1" dirty="0"/>
          </a:p>
        </p:txBody>
      </p:sp>
    </p:spTree>
    <p:extLst>
      <p:ext uri="{BB962C8B-B14F-4D97-AF65-F5344CB8AC3E}">
        <p14:creationId xmlns:p14="http://schemas.microsoft.com/office/powerpoint/2010/main" val="305222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Recommendation</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a:bodyPr>
          <a:lstStyle/>
          <a:p>
            <a:pPr marL="0" indent="0">
              <a:buNone/>
            </a:pPr>
            <a:r>
              <a:rPr lang="en-US" sz="2400" b="1" dirty="0"/>
              <a:t>The panel </a:t>
            </a:r>
            <a:r>
              <a:rPr lang="en-US" sz="2400" b="1" i="1" dirty="0"/>
              <a:t>suggests</a:t>
            </a:r>
            <a:r>
              <a:rPr lang="en-US" sz="2400" b="1" dirty="0"/>
              <a:t> newer assays that measure the platelet-binding activity of VWF (e.g., </a:t>
            </a:r>
            <a:r>
              <a:rPr lang="en-US" sz="2400" b="1" dirty="0" err="1"/>
              <a:t>VWF:GPIbM</a:t>
            </a:r>
            <a:r>
              <a:rPr lang="en-US" sz="2400" b="1" dirty="0"/>
              <a:t>, </a:t>
            </a:r>
            <a:r>
              <a:rPr lang="en-US" sz="2400" b="1" dirty="0" err="1"/>
              <a:t>VWF:GPIbR</a:t>
            </a:r>
            <a:r>
              <a:rPr lang="en-US" sz="2400" b="1" dirty="0"/>
              <a:t>) over the VWF </a:t>
            </a:r>
            <a:r>
              <a:rPr lang="en-US" sz="2400" b="1" dirty="0" err="1"/>
              <a:t>ristocetin</a:t>
            </a:r>
            <a:r>
              <a:rPr lang="en-US" sz="2400" b="1" dirty="0"/>
              <a:t> cofactor assay. </a:t>
            </a:r>
            <a:r>
              <a:rPr lang="en-US" sz="2000" i="1" dirty="0"/>
              <a:t>(Conditional recommendation, low certainty).</a:t>
            </a:r>
          </a:p>
          <a:p>
            <a:pPr marL="0" indent="0">
              <a:buNone/>
            </a:pPr>
            <a:r>
              <a:rPr lang="en-US" sz="2400" dirty="0"/>
              <a:t>	</a:t>
            </a:r>
          </a:p>
          <a:p>
            <a:pPr marL="0" indent="0">
              <a:buNone/>
            </a:pPr>
            <a:r>
              <a:rPr lang="en-US" sz="2400" i="1" dirty="0"/>
              <a:t>Newer activity assays have a lower coefficient of variation and higher reproducibility. In addition, there is a risk of overdiagnosis of VWD in patients of African descent due to higher prevalence of VWF variants that affect </a:t>
            </a:r>
            <a:r>
              <a:rPr lang="en-US" sz="2400" i="1" dirty="0" err="1"/>
              <a:t>ristocetin</a:t>
            </a:r>
            <a:r>
              <a:rPr lang="en-US" sz="2400" i="1" dirty="0"/>
              <a:t> binding but do not affect function.</a:t>
            </a:r>
          </a:p>
        </p:txBody>
      </p:sp>
    </p:spTree>
    <p:extLst>
      <p:ext uri="{BB962C8B-B14F-4D97-AF65-F5344CB8AC3E}">
        <p14:creationId xmlns:p14="http://schemas.microsoft.com/office/powerpoint/2010/main" val="317785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1 continued</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a:bodyPr>
          <a:lstStyle/>
          <a:p>
            <a:pPr marL="0" indent="0">
              <a:buNone/>
            </a:pPr>
            <a:r>
              <a:rPr lang="en-US" sz="2200" dirty="0"/>
              <a:t>The ISTH-BAT is administered to your patient and she has a total score of 7, with points for her heavy menstrual bleeding, extensive bruising and epistaxis. (Normal range is &lt;4 in adult men, &lt;6 in adult women and &lt;3 in children.)</a:t>
            </a:r>
          </a:p>
          <a:p>
            <a:pPr marL="0" indent="0">
              <a:buNone/>
            </a:pPr>
            <a:endParaRPr lang="en-US" sz="2200" dirty="0"/>
          </a:p>
          <a:p>
            <a:pPr marL="0" indent="0">
              <a:buNone/>
            </a:pPr>
            <a:r>
              <a:rPr lang="en-US" sz="2200" dirty="0"/>
              <a:t>You obtain the following labs, which are reproducible on repeat testing:</a:t>
            </a:r>
          </a:p>
          <a:p>
            <a:pPr marL="0" indent="0">
              <a:buNone/>
            </a:pPr>
            <a:r>
              <a:rPr lang="en-US" sz="2200" dirty="0"/>
              <a:t>	</a:t>
            </a:r>
            <a:r>
              <a:rPr lang="en-US" sz="2200" i="1" dirty="0" err="1"/>
              <a:t>VWF:Ag</a:t>
            </a:r>
            <a:r>
              <a:rPr lang="en-US" sz="2200" i="1" dirty="0"/>
              <a:t> 				0.53 IU/mL</a:t>
            </a:r>
          </a:p>
          <a:p>
            <a:pPr marL="0" indent="0">
              <a:buNone/>
            </a:pPr>
            <a:r>
              <a:rPr lang="en-US" sz="2200" i="1" dirty="0"/>
              <a:t>	</a:t>
            </a:r>
            <a:r>
              <a:rPr lang="en-US" sz="2200" i="1" dirty="0" err="1"/>
              <a:t>VWF:GPIbM</a:t>
            </a:r>
            <a:r>
              <a:rPr lang="en-US" sz="2200" i="1" dirty="0"/>
              <a:t>				0.42 IU/mL</a:t>
            </a:r>
          </a:p>
          <a:p>
            <a:pPr marL="0" indent="0">
              <a:buNone/>
            </a:pPr>
            <a:r>
              <a:rPr lang="en-US" sz="2200" i="1" dirty="0"/>
              <a:t>	</a:t>
            </a:r>
            <a:r>
              <a:rPr lang="en-US" sz="2200" i="1" dirty="0" err="1"/>
              <a:t>VWF:GPIbM</a:t>
            </a:r>
            <a:r>
              <a:rPr lang="en-US" sz="2200" i="1" dirty="0"/>
              <a:t>/</a:t>
            </a:r>
            <a:r>
              <a:rPr lang="en-US" sz="2200" i="1" dirty="0" err="1"/>
              <a:t>VWF:Ag</a:t>
            </a:r>
            <a:r>
              <a:rPr lang="en-US" sz="2200" i="1" dirty="0"/>
              <a:t> ratio		0.79		</a:t>
            </a:r>
          </a:p>
          <a:p>
            <a:pPr marL="0" indent="0">
              <a:buNone/>
            </a:pPr>
            <a:r>
              <a:rPr lang="en-US" sz="2200" i="1" dirty="0"/>
              <a:t>	FVIII:C					0.70 IU/mL</a:t>
            </a:r>
          </a:p>
          <a:p>
            <a:pPr marL="0" indent="0">
              <a:buNone/>
            </a:pPr>
            <a:r>
              <a:rPr lang="en-US" sz="2200" i="1" dirty="0"/>
              <a:t>	FVIII:C/</a:t>
            </a:r>
            <a:r>
              <a:rPr lang="en-US" sz="2200" i="1" dirty="0" err="1"/>
              <a:t>VWF:Ag</a:t>
            </a:r>
            <a:r>
              <a:rPr lang="en-US" sz="2200" i="1" dirty="0"/>
              <a:t> ratio			1.32</a:t>
            </a:r>
          </a:p>
          <a:p>
            <a:pPr marL="0" indent="0">
              <a:buNone/>
            </a:pPr>
            <a:endParaRPr lang="en-US" dirty="0"/>
          </a:p>
        </p:txBody>
      </p:sp>
    </p:spTree>
    <p:extLst>
      <p:ext uri="{BB962C8B-B14F-4D97-AF65-F5344CB8AC3E}">
        <p14:creationId xmlns:p14="http://schemas.microsoft.com/office/powerpoint/2010/main" val="2280794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1: </a:t>
            </a:r>
            <a:r>
              <a:rPr lang="en-US" sz="2800" i="1" dirty="0"/>
              <a:t>Question 2</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lstStyle/>
          <a:p>
            <a:pPr marL="0" indent="0">
              <a:buNone/>
            </a:pPr>
            <a:r>
              <a:rPr lang="en-US" sz="2400" dirty="0"/>
              <a:t>Which one of the following is the most appropriate </a:t>
            </a:r>
            <a:r>
              <a:rPr lang="en-US" sz="2400" i="1" dirty="0"/>
              <a:t>next</a:t>
            </a:r>
            <a:r>
              <a:rPr lang="en-US" sz="2400" dirty="0"/>
              <a:t> step in evaluation of this patient?</a:t>
            </a:r>
          </a:p>
          <a:p>
            <a:pPr marL="0" indent="0">
              <a:buNone/>
            </a:pPr>
            <a:endParaRPr lang="en-US" dirty="0"/>
          </a:p>
          <a:p>
            <a:pPr marL="514350" indent="-514350">
              <a:buAutoNum type="alphaUcPeriod"/>
            </a:pPr>
            <a:r>
              <a:rPr lang="en-US" sz="2400" dirty="0"/>
              <a:t>Tell the patient she does not meet criteria for a diagnosis of VWD because her VWF levels are greater than 30 IU/</a:t>
            </a:r>
            <a:r>
              <a:rPr lang="en-US" sz="2400" dirty="0" err="1"/>
              <a:t>mL.</a:t>
            </a:r>
            <a:endParaRPr lang="en-US" sz="2400" dirty="0"/>
          </a:p>
          <a:p>
            <a:pPr marL="514350" indent="-514350">
              <a:buAutoNum type="alphaUcPeriod"/>
            </a:pPr>
            <a:r>
              <a:rPr lang="en-US" sz="2400" dirty="0"/>
              <a:t>Diagnose the patient with type 1 VWD and arrange for desmopressin trial with VWF levels 1- and 4-hours post administration.</a:t>
            </a:r>
          </a:p>
          <a:p>
            <a:pPr marL="514350" indent="-514350">
              <a:buAutoNum type="alphaUcPeriod"/>
            </a:pPr>
            <a:r>
              <a:rPr lang="en-US" sz="2400" dirty="0"/>
              <a:t>Diagnose the patient with type 1 VWD and obtain a VWF </a:t>
            </a:r>
            <a:r>
              <a:rPr lang="en-US" sz="2400" dirty="0" err="1"/>
              <a:t>propeptide</a:t>
            </a:r>
            <a:r>
              <a:rPr lang="en-US" sz="2400" dirty="0"/>
              <a:t> level</a:t>
            </a:r>
          </a:p>
          <a:p>
            <a:pPr marL="514350" indent="-514350">
              <a:buAutoNum type="alphaUcPeriod"/>
            </a:pPr>
            <a:r>
              <a:rPr lang="en-US" sz="2400" dirty="0"/>
              <a:t>Diagnose the patient with type 1 VWD and send targeted genetic testing.</a:t>
            </a:r>
            <a:endParaRPr lang="en-US" dirty="0"/>
          </a:p>
          <a:p>
            <a:pPr marL="514350" indent="-514350">
              <a:buAutoNum type="alphaUcPeriod"/>
            </a:pPr>
            <a:endParaRPr lang="en-US" dirty="0"/>
          </a:p>
          <a:p>
            <a:pPr marL="514350" indent="-514350">
              <a:buAutoNum type="alphaUcPeriod"/>
            </a:pPr>
            <a:endParaRPr lang="en-US" dirty="0"/>
          </a:p>
          <a:p>
            <a:pPr marL="514350" indent="-514350">
              <a:buAutoNum type="alphaUcPeriod"/>
            </a:pPr>
            <a:endParaRPr lang="en-US" dirty="0"/>
          </a:p>
        </p:txBody>
      </p:sp>
      <p:sp>
        <p:nvSpPr>
          <p:cNvPr id="4" name="Rectangle 3">
            <a:extLst>
              <a:ext uri="{FF2B5EF4-FFF2-40B4-BE49-F238E27FC236}">
                <a16:creationId xmlns:a16="http://schemas.microsoft.com/office/drawing/2014/main" id="{ABBC0574-E9D5-F84F-93F3-49693E3769FA}"/>
              </a:ext>
            </a:extLst>
          </p:cNvPr>
          <p:cNvSpPr/>
          <p:nvPr/>
        </p:nvSpPr>
        <p:spPr>
          <a:xfrm>
            <a:off x="249004" y="4023360"/>
            <a:ext cx="11272436" cy="7805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55668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5">
                                            <p:txEl>
                                              <p:pRg st="3" end="3"/>
                                            </p:txEl>
                                          </p:spTgt>
                                        </p:tgtEl>
                                        <p:attrNameLst>
                                          <p:attrName>style.color</p:attrName>
                                        </p:attrNameLst>
                                      </p:cBhvr>
                                      <p:to>
                                        <a:srgbClr val="F21E21"/>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Recommendation</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a:bodyPr>
          <a:lstStyle/>
          <a:p>
            <a:pPr marL="0" indent="0">
              <a:buNone/>
            </a:pPr>
            <a:r>
              <a:rPr lang="en-US" sz="2400" b="1" dirty="0"/>
              <a:t>The panel </a:t>
            </a:r>
            <a:r>
              <a:rPr lang="en-US" sz="2400" b="1" i="1" dirty="0"/>
              <a:t>recommends</a:t>
            </a:r>
            <a:r>
              <a:rPr lang="en-US" sz="2400" b="1" dirty="0"/>
              <a:t> a VWF level of &lt;0.30 IU/mL regardless of bleeding, and in patients with abnormal bleeding, a VWF level of &lt;0.50 IU/mL to confirm the diagnosis of type 1 VWD </a:t>
            </a:r>
            <a:r>
              <a:rPr lang="en-US" sz="2000" i="1" dirty="0"/>
              <a:t>(Strong recommendation, low certainty).</a:t>
            </a:r>
          </a:p>
          <a:p>
            <a:pPr marL="0" indent="0">
              <a:buNone/>
            </a:pPr>
            <a:endParaRPr lang="en-US" sz="2400" b="1" i="1" dirty="0"/>
          </a:p>
          <a:p>
            <a:pPr marL="0" indent="0">
              <a:buNone/>
            </a:pPr>
            <a:r>
              <a:rPr lang="en-US" sz="2400" i="1" dirty="0"/>
              <a:t>High priority is placed on not missing the diagnosis of VWD in order to ensure treatment and prevention of bleeding is provided. Definitive diagnosis is required to ensure access to care for those with a bleeding phenotype.</a:t>
            </a:r>
          </a:p>
        </p:txBody>
      </p:sp>
    </p:spTree>
    <p:extLst>
      <p:ext uri="{BB962C8B-B14F-4D97-AF65-F5344CB8AC3E}">
        <p14:creationId xmlns:p14="http://schemas.microsoft.com/office/powerpoint/2010/main" val="294759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E82D631-0526-5244-89E6-9759A82C70AF}"/>
              </a:ext>
            </a:extLst>
          </p:cNvPr>
          <p:cNvGrpSpPr/>
          <p:nvPr/>
        </p:nvGrpSpPr>
        <p:grpSpPr>
          <a:xfrm>
            <a:off x="2071601" y="1571947"/>
            <a:ext cx="9207465" cy="4891782"/>
            <a:chOff x="719364" y="1057733"/>
            <a:chExt cx="10272025" cy="5457366"/>
          </a:xfrm>
        </p:grpSpPr>
        <p:pic>
          <p:nvPicPr>
            <p:cNvPr id="19" name="Picture 18">
              <a:extLst>
                <a:ext uri="{FF2B5EF4-FFF2-40B4-BE49-F238E27FC236}">
                  <a16:creationId xmlns:a16="http://schemas.microsoft.com/office/drawing/2014/main" id="{785CCC00-020E-544B-B775-8E830429D634}"/>
                </a:ext>
              </a:extLst>
            </p:cNvPr>
            <p:cNvPicPr>
              <a:picLocks noChangeAspect="1"/>
            </p:cNvPicPr>
            <p:nvPr/>
          </p:nvPicPr>
          <p:blipFill>
            <a:blip r:embed="rId2"/>
            <a:stretch>
              <a:fillRect/>
            </a:stretch>
          </p:blipFill>
          <p:spPr>
            <a:xfrm>
              <a:off x="719364" y="1057733"/>
              <a:ext cx="10272025" cy="5457366"/>
            </a:xfrm>
            <a:prstGeom prst="rect">
              <a:avLst/>
            </a:prstGeom>
          </p:spPr>
        </p:pic>
        <p:sp>
          <p:nvSpPr>
            <p:cNvPr id="32" name="Rounded Rectangle 31">
              <a:extLst>
                <a:ext uri="{FF2B5EF4-FFF2-40B4-BE49-F238E27FC236}">
                  <a16:creationId xmlns:a16="http://schemas.microsoft.com/office/drawing/2014/main" id="{8339BBCB-B21D-1645-AF64-ABED80ADC923}"/>
                </a:ext>
              </a:extLst>
            </p:cNvPr>
            <p:cNvSpPr/>
            <p:nvPr/>
          </p:nvSpPr>
          <p:spPr>
            <a:xfrm>
              <a:off x="3019435" y="2065621"/>
              <a:ext cx="2505601" cy="1076823"/>
            </a:xfrm>
            <a:prstGeom prst="roundRect">
              <a:avLst/>
            </a:prstGeom>
            <a:noFill/>
            <a:ln w="38100">
              <a:solidFill>
                <a:srgbClr val="E43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itle 1">
            <a:extLst>
              <a:ext uri="{FF2B5EF4-FFF2-40B4-BE49-F238E27FC236}">
                <a16:creationId xmlns:a16="http://schemas.microsoft.com/office/drawing/2014/main" id="{6C5ED858-C134-034C-9227-6EEB6AB3F9BC}"/>
              </a:ext>
            </a:extLst>
          </p:cNvPr>
          <p:cNvSpPr>
            <a:spLocks noGrp="1"/>
          </p:cNvSpPr>
          <p:nvPr>
            <p:ph type="title"/>
          </p:nvPr>
        </p:nvSpPr>
        <p:spPr/>
        <p:txBody>
          <a:bodyPr>
            <a:normAutofit/>
          </a:bodyPr>
          <a:lstStyle/>
          <a:p>
            <a:pPr algn="l"/>
            <a:r>
              <a:rPr lang="en-US" sz="2800" dirty="0"/>
              <a:t>Flow chart for diagnosis of VWD subtypes:</a:t>
            </a:r>
          </a:p>
        </p:txBody>
      </p:sp>
    </p:spTree>
    <p:extLst>
      <p:ext uri="{BB962C8B-B14F-4D97-AF65-F5344CB8AC3E}">
        <p14:creationId xmlns:p14="http://schemas.microsoft.com/office/powerpoint/2010/main" val="1795926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Autofit/>
          </a:bodyPr>
          <a:lstStyle/>
          <a:p>
            <a:r>
              <a:rPr lang="en-US" sz="2600" dirty="0"/>
              <a:t>Where to find these guidelines:</a:t>
            </a:r>
          </a:p>
        </p:txBody>
      </p:sp>
      <p:sp>
        <p:nvSpPr>
          <p:cNvPr id="3" name="Content Placeholder 2">
            <a:extLst>
              <a:ext uri="{FF2B5EF4-FFF2-40B4-BE49-F238E27FC236}">
                <a16:creationId xmlns:a16="http://schemas.microsoft.com/office/drawing/2014/main" id="{9D7093FE-A9F6-8347-99C7-2E4494E36266}"/>
              </a:ext>
            </a:extLst>
          </p:cNvPr>
          <p:cNvSpPr>
            <a:spLocks noGrp="1"/>
          </p:cNvSpPr>
          <p:nvPr>
            <p:ph idx="1"/>
          </p:nvPr>
        </p:nvSpPr>
        <p:spPr>
          <a:xfrm>
            <a:off x="419100" y="1913476"/>
            <a:ext cx="6340694" cy="3954624"/>
          </a:xfrm>
        </p:spPr>
        <p:txBody>
          <a:bodyPr/>
          <a:lstStyle/>
          <a:p>
            <a:pPr marL="0" indent="0">
              <a:lnSpc>
                <a:spcPct val="100000"/>
              </a:lnSpc>
              <a:spcAft>
                <a:spcPts val="600"/>
              </a:spcAft>
              <a:buNone/>
            </a:pPr>
            <a:r>
              <a:rPr lang="en-US" sz="1800" dirty="0"/>
              <a:t>ASH ISTH NHF WFH 2021 Guidelines on the Diagnosis of von Willebrand Disease</a:t>
            </a:r>
          </a:p>
          <a:p>
            <a:pPr marL="0" indent="0">
              <a:spcAft>
                <a:spcPts val="600"/>
              </a:spcAft>
              <a:buNone/>
            </a:pPr>
            <a:r>
              <a:rPr lang="en-US" sz="1200" i="1" dirty="0"/>
              <a:t>Paula D. James, Nathan T. Connell, Barbara Ameer, Jorge Di Paola, Jeroen </a:t>
            </a:r>
            <a:r>
              <a:rPr lang="en-US" sz="1200" i="1" dirty="0" err="1"/>
              <a:t>Elkenboom</a:t>
            </a:r>
            <a:r>
              <a:rPr lang="en-US" sz="1200" i="1" dirty="0"/>
              <a:t>, Nicolas Giraud, Sandra </a:t>
            </a:r>
            <a:r>
              <a:rPr lang="en-US" sz="1200" i="1" dirty="0" err="1"/>
              <a:t>Haberichter</a:t>
            </a:r>
            <a:r>
              <a:rPr lang="en-US" sz="1200" i="1" dirty="0"/>
              <a:t>, Vicki Jacobs-Pratt, Barbara </a:t>
            </a:r>
            <a:r>
              <a:rPr lang="en-US" sz="1200" i="1" dirty="0" err="1"/>
              <a:t>Konkle</a:t>
            </a:r>
            <a:r>
              <a:rPr lang="en-US" sz="1200" i="1" dirty="0"/>
              <a:t>, Claire </a:t>
            </a:r>
            <a:r>
              <a:rPr lang="en-US" sz="1200" i="1" dirty="0" err="1"/>
              <a:t>McKlintock</a:t>
            </a:r>
            <a:r>
              <a:rPr lang="en-US" sz="1200" i="1" dirty="0"/>
              <a:t>, Simon McRae, Robert Montgomery, James S. O’Donnell, Nikole </a:t>
            </a:r>
            <a:r>
              <a:rPr lang="en-US" sz="1200" i="1" dirty="0" err="1"/>
              <a:t>Scappe</a:t>
            </a:r>
            <a:r>
              <a:rPr lang="en-US" sz="1200" i="1" dirty="0"/>
              <a:t>, Robert </a:t>
            </a:r>
            <a:r>
              <a:rPr lang="en-US" sz="1200" i="1" dirty="0" err="1"/>
              <a:t>Sidonio</a:t>
            </a:r>
            <a:r>
              <a:rPr lang="en-US" sz="1200" i="1" dirty="0"/>
              <a:t>, Jr., Veronica H. Flood, </a:t>
            </a:r>
            <a:r>
              <a:rPr lang="en-US" sz="1200" i="1" dirty="0" err="1"/>
              <a:t>Nedaa</a:t>
            </a:r>
            <a:r>
              <a:rPr lang="en-US" sz="1200" i="1" dirty="0"/>
              <a:t> </a:t>
            </a:r>
            <a:r>
              <a:rPr lang="en-US" sz="1200" i="1" dirty="0" err="1"/>
              <a:t>Husainat</a:t>
            </a:r>
            <a:r>
              <a:rPr lang="en-US" sz="1200" i="1" dirty="0"/>
              <a:t>, Mohamad A. </a:t>
            </a:r>
            <a:r>
              <a:rPr lang="en-US" sz="1200" i="1" dirty="0" err="1"/>
              <a:t>Kalot</a:t>
            </a:r>
            <a:r>
              <a:rPr lang="en-US" sz="1200" i="1" dirty="0"/>
              <a:t>, and Reem A. Mustafa</a:t>
            </a:r>
            <a:br>
              <a:rPr lang="en-US" sz="1200" i="1" dirty="0"/>
            </a:br>
            <a:br>
              <a:rPr lang="en-US" sz="2000" dirty="0"/>
            </a:br>
            <a:r>
              <a:rPr lang="en-US" sz="1000" dirty="0">
                <a:solidFill>
                  <a:srgbClr val="000000"/>
                </a:solidFill>
                <a:effectLst/>
                <a:latin typeface="Calibri" panose="020F0502020204030204" pitchFamily="34" charset="0"/>
                <a:ea typeface="Calibri" panose="020F0502020204030204" pitchFamily="34" charset="0"/>
              </a:rPr>
              <a:t>James PD, Connell NT, Ameer B, et al.  ASH ISTH NHF WFH 2021 guidelines on the diagnosis of von Willebrand disease. </a:t>
            </a:r>
            <a:r>
              <a:rPr lang="en-US" sz="1000" i="1" dirty="0">
                <a:solidFill>
                  <a:srgbClr val="000000"/>
                </a:solidFill>
                <a:effectLst/>
                <a:latin typeface="Calibri" panose="020F0502020204030204" pitchFamily="34" charset="0"/>
                <a:ea typeface="Calibri" panose="020F0502020204030204" pitchFamily="34" charset="0"/>
              </a:rPr>
              <a:t>Blood Adv. </a:t>
            </a:r>
            <a:r>
              <a:rPr lang="en-US" sz="1000" dirty="0">
                <a:solidFill>
                  <a:srgbClr val="000000"/>
                </a:solidFill>
                <a:effectLst/>
                <a:latin typeface="Calibri" panose="020F0502020204030204" pitchFamily="34" charset="0"/>
                <a:ea typeface="Calibri" panose="020F0502020204030204" pitchFamily="34" charset="0"/>
              </a:rPr>
              <a:t>2021;5(1):280-300.</a:t>
            </a:r>
            <a:endParaRPr lang="en-US" sz="1000" dirty="0">
              <a:effectLst/>
              <a:latin typeface="Calibri" panose="020F0502020204030204" pitchFamily="34" charset="0"/>
              <a:ea typeface="Calibri" panose="020F0502020204030204" pitchFamily="34" charset="0"/>
            </a:endParaRPr>
          </a:p>
          <a:p>
            <a:pPr marL="0" indent="0">
              <a:spcAft>
                <a:spcPts val="600"/>
              </a:spcAft>
              <a:buNone/>
            </a:pPr>
            <a:br>
              <a:rPr lang="en-US" sz="2000" dirty="0"/>
            </a:br>
            <a:endParaRPr lang="en-US" sz="1200" dirty="0"/>
          </a:p>
        </p:txBody>
      </p:sp>
      <p:sp>
        <p:nvSpPr>
          <p:cNvPr id="9" name="Title 1">
            <a:extLst>
              <a:ext uri="{FF2B5EF4-FFF2-40B4-BE49-F238E27FC236}">
                <a16:creationId xmlns:a16="http://schemas.microsoft.com/office/drawing/2014/main" id="{0C7A3A1F-07CC-4640-9340-37EA0FC22418}"/>
              </a:ext>
            </a:extLst>
          </p:cNvPr>
          <p:cNvSpPr txBox="1">
            <a:spLocks/>
          </p:cNvSpPr>
          <p:nvPr/>
        </p:nvSpPr>
        <p:spPr>
          <a:xfrm>
            <a:off x="419100" y="4432832"/>
            <a:ext cx="5994952" cy="4597503"/>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600"/>
              </a:spcAft>
            </a:pPr>
            <a:r>
              <a:rPr lang="en-US" sz="1800" dirty="0">
                <a:solidFill>
                  <a:schemeClr val="tx1">
                    <a:lumMod val="50000"/>
                    <a:lumOff val="50000"/>
                  </a:schemeClr>
                </a:solidFill>
                <a:latin typeface="+mn-lt"/>
              </a:rPr>
              <a:t>ASH ISTH NHF </a:t>
            </a:r>
            <a:r>
              <a:rPr lang="en-US" sz="1800">
                <a:solidFill>
                  <a:schemeClr val="tx1">
                    <a:lumMod val="50000"/>
                    <a:lumOff val="50000"/>
                  </a:schemeClr>
                </a:solidFill>
                <a:latin typeface="+mn-lt"/>
              </a:rPr>
              <a:t>WFH 2021 </a:t>
            </a:r>
            <a:r>
              <a:rPr lang="en-US" sz="1800" dirty="0">
                <a:solidFill>
                  <a:schemeClr val="tx1">
                    <a:lumMod val="50000"/>
                    <a:lumOff val="50000"/>
                  </a:schemeClr>
                </a:solidFill>
                <a:latin typeface="+mn-lt"/>
              </a:rPr>
              <a:t>Guidelines on the Management of von Willebrand Disease</a:t>
            </a:r>
          </a:p>
          <a:p>
            <a:pPr algn="l">
              <a:spcBef>
                <a:spcPts val="1000"/>
              </a:spcBef>
            </a:pPr>
            <a:r>
              <a:rPr lang="en-US" sz="1200" i="1" dirty="0">
                <a:solidFill>
                  <a:schemeClr val="tx1">
                    <a:lumMod val="50000"/>
                    <a:lumOff val="50000"/>
                  </a:schemeClr>
                </a:solidFill>
                <a:latin typeface="+mn-lt"/>
              </a:rPr>
              <a:t>Nathan T. Connell, Veronica H. Flood, Romina </a:t>
            </a:r>
            <a:r>
              <a:rPr lang="en-US" sz="1200" i="1" dirty="0" err="1">
                <a:solidFill>
                  <a:schemeClr val="tx1">
                    <a:lumMod val="50000"/>
                    <a:lumOff val="50000"/>
                  </a:schemeClr>
                </a:solidFill>
                <a:latin typeface="+mn-lt"/>
              </a:rPr>
              <a:t>Brignardello</a:t>
            </a:r>
            <a:r>
              <a:rPr lang="en-US" sz="1200" i="1" dirty="0">
                <a:solidFill>
                  <a:schemeClr val="tx1">
                    <a:lumMod val="50000"/>
                    <a:lumOff val="50000"/>
                  </a:schemeClr>
                </a:solidFill>
                <a:latin typeface="+mn-lt"/>
              </a:rPr>
              <a:t>-Petersen, </a:t>
            </a:r>
            <a:r>
              <a:rPr lang="en-US" sz="1200" i="1" dirty="0" err="1">
                <a:solidFill>
                  <a:schemeClr val="tx1">
                    <a:lumMod val="50000"/>
                    <a:lumOff val="50000"/>
                  </a:schemeClr>
                </a:solidFill>
                <a:latin typeface="+mn-lt"/>
              </a:rPr>
              <a:t>Rezan</a:t>
            </a:r>
            <a:r>
              <a:rPr lang="en-US" sz="1200" i="1" dirty="0">
                <a:solidFill>
                  <a:schemeClr val="tx1">
                    <a:lumMod val="50000"/>
                    <a:lumOff val="50000"/>
                  </a:schemeClr>
                </a:solidFill>
                <a:latin typeface="+mn-lt"/>
              </a:rPr>
              <a:t> Abdul-Kadir, Alice </a:t>
            </a:r>
            <a:r>
              <a:rPr lang="en-US" sz="1200" i="1" dirty="0" err="1">
                <a:solidFill>
                  <a:schemeClr val="tx1">
                    <a:lumMod val="50000"/>
                    <a:lumOff val="50000"/>
                  </a:schemeClr>
                </a:solidFill>
                <a:latin typeface="+mn-lt"/>
              </a:rPr>
              <a:t>Arapshian</a:t>
            </a:r>
            <a:r>
              <a:rPr lang="en-US" sz="1200" i="1" dirty="0">
                <a:solidFill>
                  <a:schemeClr val="tx1">
                    <a:lumMod val="50000"/>
                    <a:lumOff val="50000"/>
                  </a:schemeClr>
                </a:solidFill>
                <a:latin typeface="+mn-lt"/>
              </a:rPr>
              <a:t>, Susie Cooper, Jean M. Grow, Peter </a:t>
            </a:r>
            <a:r>
              <a:rPr lang="en-US" sz="1200" i="1" dirty="0" err="1">
                <a:solidFill>
                  <a:schemeClr val="tx1">
                    <a:lumMod val="50000"/>
                    <a:lumOff val="50000"/>
                  </a:schemeClr>
                </a:solidFill>
                <a:latin typeface="+mn-lt"/>
              </a:rPr>
              <a:t>Kouides</a:t>
            </a:r>
            <a:r>
              <a:rPr lang="en-US" sz="1200" i="1" dirty="0">
                <a:solidFill>
                  <a:schemeClr val="tx1">
                    <a:lumMod val="50000"/>
                    <a:lumOff val="50000"/>
                  </a:schemeClr>
                </a:solidFill>
                <a:latin typeface="+mn-lt"/>
              </a:rPr>
              <a:t>, Michael Laffan, Michelle Lavin, Frank W. G. </a:t>
            </a:r>
            <a:r>
              <a:rPr lang="en-US" sz="1200" i="1" dirty="0" err="1">
                <a:solidFill>
                  <a:schemeClr val="tx1">
                    <a:lumMod val="50000"/>
                    <a:lumOff val="50000"/>
                  </a:schemeClr>
                </a:solidFill>
                <a:latin typeface="+mn-lt"/>
              </a:rPr>
              <a:t>Leebeek</a:t>
            </a:r>
            <a:r>
              <a:rPr lang="en-US" sz="1200" i="1" dirty="0">
                <a:solidFill>
                  <a:schemeClr val="tx1">
                    <a:lumMod val="50000"/>
                    <a:lumOff val="50000"/>
                  </a:schemeClr>
                </a:solidFill>
                <a:latin typeface="+mn-lt"/>
              </a:rPr>
              <a:t>, Sarah H. O’Brien, </a:t>
            </a:r>
            <a:r>
              <a:rPr lang="en-US" sz="1200" i="1" dirty="0" err="1">
                <a:solidFill>
                  <a:schemeClr val="tx1">
                    <a:lumMod val="50000"/>
                    <a:lumOff val="50000"/>
                  </a:schemeClr>
                </a:solidFill>
                <a:latin typeface="+mn-lt"/>
              </a:rPr>
              <a:t>Margareth</a:t>
            </a:r>
            <a:r>
              <a:rPr lang="en-US" sz="1200" i="1" dirty="0">
                <a:solidFill>
                  <a:schemeClr val="tx1">
                    <a:lumMod val="50000"/>
                    <a:lumOff val="50000"/>
                  </a:schemeClr>
                </a:solidFill>
                <a:latin typeface="+mn-lt"/>
              </a:rPr>
              <a:t> C. </a:t>
            </a:r>
            <a:r>
              <a:rPr lang="en-US" sz="1200" i="1" dirty="0" err="1">
                <a:solidFill>
                  <a:schemeClr val="tx1">
                    <a:lumMod val="50000"/>
                    <a:lumOff val="50000"/>
                  </a:schemeClr>
                </a:solidFill>
                <a:latin typeface="+mn-lt"/>
              </a:rPr>
              <a:t>Ozelo</a:t>
            </a:r>
            <a:r>
              <a:rPr lang="en-US" sz="1200" i="1" dirty="0">
                <a:solidFill>
                  <a:schemeClr val="tx1">
                    <a:lumMod val="50000"/>
                    <a:lumOff val="50000"/>
                  </a:schemeClr>
                </a:solidFill>
                <a:latin typeface="+mn-lt"/>
              </a:rPr>
              <a:t>, Alberto </a:t>
            </a:r>
            <a:r>
              <a:rPr lang="en-US" sz="1200" i="1" dirty="0" err="1">
                <a:solidFill>
                  <a:schemeClr val="tx1">
                    <a:lumMod val="50000"/>
                    <a:lumOff val="50000"/>
                  </a:schemeClr>
                </a:solidFill>
                <a:latin typeface="+mn-lt"/>
              </a:rPr>
              <a:t>Tosetto</a:t>
            </a:r>
            <a:r>
              <a:rPr lang="en-US" sz="1200" i="1" dirty="0">
                <a:solidFill>
                  <a:schemeClr val="tx1">
                    <a:lumMod val="50000"/>
                    <a:lumOff val="50000"/>
                  </a:schemeClr>
                </a:solidFill>
                <a:latin typeface="+mn-lt"/>
              </a:rPr>
              <a:t>, Angela C. </a:t>
            </a:r>
            <a:r>
              <a:rPr lang="en-US" sz="1200" i="1" dirty="0" err="1">
                <a:solidFill>
                  <a:schemeClr val="tx1">
                    <a:lumMod val="50000"/>
                    <a:lumOff val="50000"/>
                  </a:schemeClr>
                </a:solidFill>
                <a:latin typeface="+mn-lt"/>
              </a:rPr>
              <a:t>Weyand</a:t>
            </a:r>
            <a:r>
              <a:rPr lang="en-US" sz="1200" i="1" dirty="0">
                <a:solidFill>
                  <a:schemeClr val="tx1">
                    <a:lumMod val="50000"/>
                    <a:lumOff val="50000"/>
                  </a:schemeClr>
                </a:solidFill>
                <a:latin typeface="+mn-lt"/>
              </a:rPr>
              <a:t>, Paula D. James, Mohamad </a:t>
            </a:r>
            <a:r>
              <a:rPr lang="en-US" sz="1200" i="1" dirty="0" err="1">
                <a:solidFill>
                  <a:schemeClr val="tx1">
                    <a:lumMod val="50000"/>
                    <a:lumOff val="50000"/>
                  </a:schemeClr>
                </a:solidFill>
                <a:latin typeface="+mn-lt"/>
              </a:rPr>
              <a:t>Kalot</a:t>
            </a:r>
            <a:r>
              <a:rPr lang="en-US" sz="1200" i="1" dirty="0">
                <a:solidFill>
                  <a:schemeClr val="tx1">
                    <a:lumMod val="50000"/>
                    <a:lumOff val="50000"/>
                  </a:schemeClr>
                </a:solidFill>
                <a:latin typeface="+mn-lt"/>
              </a:rPr>
              <a:t>, </a:t>
            </a:r>
            <a:r>
              <a:rPr lang="en-US" sz="1200" i="1" dirty="0" err="1">
                <a:solidFill>
                  <a:schemeClr val="tx1">
                    <a:lumMod val="50000"/>
                    <a:lumOff val="50000"/>
                  </a:schemeClr>
                </a:solidFill>
                <a:latin typeface="+mn-lt"/>
              </a:rPr>
              <a:t>Nedaa</a:t>
            </a:r>
            <a:r>
              <a:rPr lang="en-US" sz="1200" i="1" dirty="0">
                <a:solidFill>
                  <a:schemeClr val="tx1">
                    <a:lumMod val="50000"/>
                    <a:lumOff val="50000"/>
                  </a:schemeClr>
                </a:solidFill>
                <a:latin typeface="+mn-lt"/>
              </a:rPr>
              <a:t> </a:t>
            </a:r>
            <a:r>
              <a:rPr lang="en-US" sz="1200" i="1" dirty="0" err="1">
                <a:solidFill>
                  <a:schemeClr val="tx1">
                    <a:lumMod val="50000"/>
                    <a:lumOff val="50000"/>
                  </a:schemeClr>
                </a:solidFill>
                <a:latin typeface="+mn-lt"/>
              </a:rPr>
              <a:t>Husainat</a:t>
            </a:r>
            <a:r>
              <a:rPr lang="en-US" sz="1200" i="1" dirty="0">
                <a:solidFill>
                  <a:schemeClr val="tx1">
                    <a:lumMod val="50000"/>
                    <a:lumOff val="50000"/>
                  </a:schemeClr>
                </a:solidFill>
                <a:latin typeface="+mn-lt"/>
              </a:rPr>
              <a:t>, and Reem A. Mustafa</a:t>
            </a:r>
            <a:br>
              <a:rPr lang="en-US" sz="1200" dirty="0">
                <a:solidFill>
                  <a:schemeClr val="tx1">
                    <a:lumMod val="50000"/>
                    <a:lumOff val="50000"/>
                  </a:schemeClr>
                </a:solidFill>
                <a:latin typeface="+mn-lt"/>
              </a:rPr>
            </a:br>
            <a:br>
              <a:rPr lang="en-US" sz="1600" dirty="0">
                <a:solidFill>
                  <a:schemeClr val="tx1">
                    <a:lumMod val="50000"/>
                    <a:lumOff val="50000"/>
                  </a:schemeClr>
                </a:solidFill>
                <a:latin typeface="+mn-lt"/>
              </a:rPr>
            </a:br>
            <a:r>
              <a:rPr lang="en-US" sz="1050" dirty="0">
                <a:solidFill>
                  <a:srgbClr val="000000"/>
                </a:solidFill>
                <a:effectLst/>
                <a:latin typeface="Calibri" panose="020F0502020204030204" pitchFamily="34" charset="0"/>
                <a:ea typeface="Calibri" panose="020F0502020204030204" pitchFamily="34" charset="0"/>
              </a:rPr>
              <a:t>Connell NT, Flood VH, </a:t>
            </a:r>
            <a:r>
              <a:rPr lang="en-US" sz="1050" dirty="0" err="1">
                <a:solidFill>
                  <a:srgbClr val="000000"/>
                </a:solidFill>
                <a:effectLst/>
                <a:latin typeface="Calibri" panose="020F0502020204030204" pitchFamily="34" charset="0"/>
                <a:ea typeface="Calibri" panose="020F0502020204030204" pitchFamily="34" charset="0"/>
              </a:rPr>
              <a:t>Brignardello</a:t>
            </a:r>
            <a:r>
              <a:rPr lang="en-US" sz="1050" dirty="0">
                <a:solidFill>
                  <a:srgbClr val="000000"/>
                </a:solidFill>
                <a:effectLst/>
                <a:latin typeface="Calibri" panose="020F0502020204030204" pitchFamily="34" charset="0"/>
                <a:ea typeface="Calibri" panose="020F0502020204030204" pitchFamily="34" charset="0"/>
              </a:rPr>
              <a:t>-Petersen R, et al. ASH ISTH NHF WFH 2021 guidelines on the management of von Willebrand disease. </a:t>
            </a:r>
            <a:r>
              <a:rPr lang="en-US" sz="1050" i="1" dirty="0">
                <a:solidFill>
                  <a:srgbClr val="000000"/>
                </a:solidFill>
                <a:effectLst/>
                <a:latin typeface="Calibri" panose="020F0502020204030204" pitchFamily="34" charset="0"/>
                <a:ea typeface="Calibri" panose="020F0502020204030204" pitchFamily="34" charset="0"/>
              </a:rPr>
              <a:t>Blood Adv. </a:t>
            </a:r>
            <a:r>
              <a:rPr lang="en-US" sz="1050" dirty="0">
                <a:solidFill>
                  <a:srgbClr val="000000"/>
                </a:solidFill>
                <a:effectLst/>
                <a:latin typeface="Calibri" panose="020F0502020204030204" pitchFamily="34" charset="0"/>
                <a:ea typeface="Calibri" panose="020F0502020204030204" pitchFamily="34" charset="0"/>
              </a:rPr>
              <a:t>2021;5(1):301-325.</a:t>
            </a:r>
            <a:endParaRPr lang="en-US" sz="1050" dirty="0">
              <a:effectLst/>
              <a:latin typeface="Calibri" panose="020F0502020204030204" pitchFamily="34" charset="0"/>
              <a:ea typeface="Calibri" panose="020F0502020204030204" pitchFamily="34" charset="0"/>
            </a:endParaRPr>
          </a:p>
          <a:p>
            <a:pPr algn="l">
              <a:spcBef>
                <a:spcPts val="1000"/>
              </a:spcBef>
            </a:pPr>
            <a:br>
              <a:rPr lang="en-US" sz="2000" dirty="0">
                <a:solidFill>
                  <a:schemeClr val="tx1">
                    <a:lumMod val="50000"/>
                    <a:lumOff val="50000"/>
                  </a:schemeClr>
                </a:solidFill>
                <a:latin typeface="+mn-lt"/>
              </a:rPr>
            </a:br>
            <a:endParaRPr lang="en-US" sz="2000" dirty="0">
              <a:solidFill>
                <a:schemeClr val="tx1">
                  <a:lumMod val="50000"/>
                  <a:lumOff val="50000"/>
                </a:schemeClr>
              </a:solidFill>
              <a:latin typeface="+mn-lt"/>
            </a:endParaRPr>
          </a:p>
        </p:txBody>
      </p:sp>
      <p:pic>
        <p:nvPicPr>
          <p:cNvPr id="7" name="Picture 6" descr="Text&#10;&#10;Description automatically generated">
            <a:extLst>
              <a:ext uri="{FF2B5EF4-FFF2-40B4-BE49-F238E27FC236}">
                <a16:creationId xmlns:a16="http://schemas.microsoft.com/office/drawing/2014/main" id="{8383D131-4ACD-489D-889B-6805187BA031}"/>
              </a:ext>
            </a:extLst>
          </p:cNvPr>
          <p:cNvPicPr>
            <a:picLocks noChangeAspect="1"/>
          </p:cNvPicPr>
          <p:nvPr/>
        </p:nvPicPr>
        <p:blipFill>
          <a:blip r:embed="rId2"/>
          <a:stretch>
            <a:fillRect/>
          </a:stretch>
        </p:blipFill>
        <p:spPr>
          <a:xfrm>
            <a:off x="7217008" y="1351850"/>
            <a:ext cx="3233988" cy="4264053"/>
          </a:xfrm>
          <a:prstGeom prst="rect">
            <a:avLst/>
          </a:prstGeom>
          <a:ln>
            <a:solidFill>
              <a:schemeClr val="bg1">
                <a:lumMod val="65000"/>
              </a:schemeClr>
            </a:solidFill>
          </a:ln>
        </p:spPr>
      </p:pic>
      <p:pic>
        <p:nvPicPr>
          <p:cNvPr id="5" name="Picture 4" descr="Text&#10;&#10;Description automatically generated">
            <a:extLst>
              <a:ext uri="{FF2B5EF4-FFF2-40B4-BE49-F238E27FC236}">
                <a16:creationId xmlns:a16="http://schemas.microsoft.com/office/drawing/2014/main" id="{0A58D6CB-39DA-411F-97EA-B7B216AB7A14}"/>
              </a:ext>
            </a:extLst>
          </p:cNvPr>
          <p:cNvPicPr>
            <a:picLocks noChangeAspect="1"/>
          </p:cNvPicPr>
          <p:nvPr/>
        </p:nvPicPr>
        <p:blipFill>
          <a:blip r:embed="rId3"/>
          <a:stretch>
            <a:fillRect/>
          </a:stretch>
        </p:blipFill>
        <p:spPr>
          <a:xfrm>
            <a:off x="8555706" y="2417044"/>
            <a:ext cx="3057670" cy="4031576"/>
          </a:xfrm>
          <a:prstGeom prst="rect">
            <a:avLst/>
          </a:prstGeom>
          <a:ln>
            <a:solidFill>
              <a:schemeClr val="bg1">
                <a:lumMod val="65000"/>
              </a:schemeClr>
            </a:solidFill>
          </a:ln>
        </p:spPr>
      </p:pic>
    </p:spTree>
    <p:extLst>
      <p:ext uri="{BB962C8B-B14F-4D97-AF65-F5344CB8AC3E}">
        <p14:creationId xmlns:p14="http://schemas.microsoft.com/office/powerpoint/2010/main" val="2225972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Recommendation</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a:bodyPr>
          <a:lstStyle/>
          <a:p>
            <a:pPr marL="0" indent="0">
              <a:buNone/>
            </a:pPr>
            <a:r>
              <a:rPr lang="en-US" sz="2400" b="1" dirty="0"/>
              <a:t>The panel </a:t>
            </a:r>
            <a:r>
              <a:rPr lang="en-US" sz="2400" b="1" i="1" dirty="0"/>
              <a:t>suggests against</a:t>
            </a:r>
            <a:r>
              <a:rPr lang="en-US" sz="2400" b="1" dirty="0"/>
              <a:t> using the </a:t>
            </a:r>
            <a:r>
              <a:rPr lang="en-US" sz="2400" b="1" dirty="0" err="1"/>
              <a:t>VWFpp</a:t>
            </a:r>
            <a:r>
              <a:rPr lang="en-US" sz="2400" b="1" dirty="0"/>
              <a:t>/</a:t>
            </a:r>
            <a:r>
              <a:rPr lang="en-US" sz="2400" b="1" dirty="0" err="1"/>
              <a:t>VWF:Ag</a:t>
            </a:r>
            <a:r>
              <a:rPr lang="en-US" sz="2400" b="1" dirty="0"/>
              <a:t> (ratio of </a:t>
            </a:r>
            <a:r>
              <a:rPr lang="en-US" sz="2400" b="1" dirty="0" err="1"/>
              <a:t>propeptide</a:t>
            </a:r>
            <a:r>
              <a:rPr lang="en-US" sz="2400" b="1" dirty="0"/>
              <a:t> to antigen) and rather using a desmopressin trial with 1- and 4-hour post-administration blood work be used to confirm increased clearance in patients with VWD suspected of type 1C </a:t>
            </a:r>
            <a:r>
              <a:rPr lang="en-US" sz="2000" i="1" dirty="0"/>
              <a:t>(Conditional recommendation, low certainty).</a:t>
            </a:r>
          </a:p>
          <a:p>
            <a:pPr marL="0" indent="0">
              <a:buNone/>
            </a:pPr>
            <a:endParaRPr lang="en-US" sz="2400" b="1" i="1" dirty="0"/>
          </a:p>
          <a:p>
            <a:pPr marL="0" indent="0">
              <a:buNone/>
            </a:pPr>
            <a:r>
              <a:rPr lang="en-US" sz="2400" i="1" dirty="0"/>
              <a:t>Increased VWF clearance is now known to account for ~15-20% of cases of VWD. In general, a higher </a:t>
            </a:r>
            <a:r>
              <a:rPr lang="en-US" sz="2400" i="1" dirty="0" err="1"/>
              <a:t>VWFpp</a:t>
            </a:r>
            <a:r>
              <a:rPr lang="en-US" sz="2400" i="1" dirty="0"/>
              <a:t>/</a:t>
            </a:r>
            <a:r>
              <a:rPr lang="en-US" sz="2400" i="1" dirty="0" err="1"/>
              <a:t>VWF:Ag</a:t>
            </a:r>
            <a:r>
              <a:rPr lang="en-US" sz="2400" i="1" dirty="0"/>
              <a:t> ratio is associated with shorter VWF half life. However, it has been noted that in some patients, the ratio can be normal and the clearance of VWF rapid. </a:t>
            </a:r>
          </a:p>
        </p:txBody>
      </p:sp>
    </p:spTree>
    <p:extLst>
      <p:ext uri="{BB962C8B-B14F-4D97-AF65-F5344CB8AC3E}">
        <p14:creationId xmlns:p14="http://schemas.microsoft.com/office/powerpoint/2010/main" val="58330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8F56062-3BA0-F84F-82C6-F0683AD51B2C}"/>
              </a:ext>
            </a:extLst>
          </p:cNvPr>
          <p:cNvGrpSpPr/>
          <p:nvPr/>
        </p:nvGrpSpPr>
        <p:grpSpPr>
          <a:xfrm>
            <a:off x="2339141" y="1592493"/>
            <a:ext cx="9052759" cy="4809589"/>
            <a:chOff x="719364" y="1057733"/>
            <a:chExt cx="10272025" cy="5457366"/>
          </a:xfrm>
        </p:grpSpPr>
        <p:pic>
          <p:nvPicPr>
            <p:cNvPr id="19" name="Picture 18">
              <a:extLst>
                <a:ext uri="{FF2B5EF4-FFF2-40B4-BE49-F238E27FC236}">
                  <a16:creationId xmlns:a16="http://schemas.microsoft.com/office/drawing/2014/main" id="{785CCC00-020E-544B-B775-8E830429D634}"/>
                </a:ext>
              </a:extLst>
            </p:cNvPr>
            <p:cNvPicPr>
              <a:picLocks noChangeAspect="1"/>
            </p:cNvPicPr>
            <p:nvPr/>
          </p:nvPicPr>
          <p:blipFill>
            <a:blip r:embed="rId3"/>
            <a:stretch>
              <a:fillRect/>
            </a:stretch>
          </p:blipFill>
          <p:spPr>
            <a:xfrm>
              <a:off x="719364" y="1057733"/>
              <a:ext cx="10272025" cy="5457366"/>
            </a:xfrm>
            <a:prstGeom prst="rect">
              <a:avLst/>
            </a:prstGeom>
          </p:spPr>
        </p:pic>
        <p:sp>
          <p:nvSpPr>
            <p:cNvPr id="32" name="Rounded Rectangle 31">
              <a:extLst>
                <a:ext uri="{FF2B5EF4-FFF2-40B4-BE49-F238E27FC236}">
                  <a16:creationId xmlns:a16="http://schemas.microsoft.com/office/drawing/2014/main" id="{8339BBCB-B21D-1645-AF64-ABED80ADC923}"/>
                </a:ext>
              </a:extLst>
            </p:cNvPr>
            <p:cNvSpPr/>
            <p:nvPr/>
          </p:nvSpPr>
          <p:spPr>
            <a:xfrm>
              <a:off x="5094419" y="3780692"/>
              <a:ext cx="1253627" cy="1565031"/>
            </a:xfrm>
            <a:prstGeom prst="roundRect">
              <a:avLst/>
            </a:prstGeom>
            <a:noFill/>
            <a:ln w="38100">
              <a:solidFill>
                <a:srgbClr val="E43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itle 1">
            <a:extLst>
              <a:ext uri="{FF2B5EF4-FFF2-40B4-BE49-F238E27FC236}">
                <a16:creationId xmlns:a16="http://schemas.microsoft.com/office/drawing/2014/main" id="{6C5ED858-C134-034C-9227-6EEB6AB3F9BC}"/>
              </a:ext>
            </a:extLst>
          </p:cNvPr>
          <p:cNvSpPr>
            <a:spLocks noGrp="1"/>
          </p:cNvSpPr>
          <p:nvPr>
            <p:ph type="title"/>
          </p:nvPr>
        </p:nvSpPr>
        <p:spPr/>
        <p:txBody>
          <a:bodyPr>
            <a:normAutofit/>
          </a:bodyPr>
          <a:lstStyle/>
          <a:p>
            <a:pPr algn="l"/>
            <a:r>
              <a:rPr lang="en-US" sz="2800" dirty="0"/>
              <a:t>Flow chart for diagnosis of VWD subtypes</a:t>
            </a:r>
          </a:p>
        </p:txBody>
      </p:sp>
    </p:spTree>
    <p:extLst>
      <p:ext uri="{BB962C8B-B14F-4D97-AF65-F5344CB8AC3E}">
        <p14:creationId xmlns:p14="http://schemas.microsoft.com/office/powerpoint/2010/main" val="3756890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1 continued</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a:bodyPr>
          <a:lstStyle/>
          <a:p>
            <a:pPr marL="0" indent="0">
              <a:buNone/>
            </a:pPr>
            <a:r>
              <a:rPr lang="en-US" sz="2400" dirty="0"/>
              <a:t>Your patient responds well to trial of intravenous desmopressin with post administration labs below:</a:t>
            </a:r>
          </a:p>
          <a:p>
            <a:pPr marL="0" indent="0">
              <a:buNone/>
            </a:pPr>
            <a:r>
              <a:rPr lang="en-US" sz="2400" dirty="0"/>
              <a:t>	1 hour post infusion: 			4 hours post infusion:</a:t>
            </a:r>
          </a:p>
          <a:p>
            <a:pPr marL="0" indent="0">
              <a:buNone/>
            </a:pPr>
            <a:r>
              <a:rPr lang="en-US" sz="2400" i="1" dirty="0"/>
              <a:t>	</a:t>
            </a:r>
            <a:r>
              <a:rPr lang="en-US" sz="2400" i="1" dirty="0" err="1"/>
              <a:t>VWF:Ag</a:t>
            </a:r>
            <a:r>
              <a:rPr lang="en-US" sz="2400" i="1" dirty="0"/>
              <a:t> 	1.40 IU/mL		</a:t>
            </a:r>
            <a:r>
              <a:rPr lang="en-US" sz="2400" i="1" dirty="0" err="1"/>
              <a:t>VWF:Ag</a:t>
            </a:r>
            <a:r>
              <a:rPr lang="en-US" sz="2400" i="1" dirty="0"/>
              <a:t> 	1.02 IU/mL</a:t>
            </a:r>
          </a:p>
          <a:p>
            <a:pPr marL="0" indent="0">
              <a:buNone/>
            </a:pPr>
            <a:r>
              <a:rPr lang="en-US" sz="2400" i="1" dirty="0"/>
              <a:t>	</a:t>
            </a:r>
            <a:r>
              <a:rPr lang="en-US" sz="2400" i="1" dirty="0" err="1"/>
              <a:t>VWF:GPIbM</a:t>
            </a:r>
            <a:r>
              <a:rPr lang="en-US" sz="2400" i="1" dirty="0"/>
              <a:t> 	1.25 IU/mL		</a:t>
            </a:r>
            <a:r>
              <a:rPr lang="en-US" sz="2400" i="1" dirty="0" err="1"/>
              <a:t>VWF:GPIbM</a:t>
            </a:r>
            <a:r>
              <a:rPr lang="en-US" sz="2400" i="1" dirty="0"/>
              <a:t> 	0.93 IU/mL</a:t>
            </a:r>
          </a:p>
          <a:p>
            <a:pPr marL="0" indent="0">
              <a:buNone/>
            </a:pPr>
            <a:r>
              <a:rPr lang="en-US" sz="2400" i="1" dirty="0"/>
              <a:t>	FVIII:C 		1.50 IU/mL		FVIII:C 		1.15 IU/mL</a:t>
            </a:r>
          </a:p>
          <a:p>
            <a:pPr marL="0" indent="0">
              <a:buNone/>
            </a:pPr>
            <a:endParaRPr lang="en-US" sz="2400" i="1" dirty="0"/>
          </a:p>
          <a:p>
            <a:pPr marL="0" indent="0">
              <a:buNone/>
            </a:pPr>
            <a:r>
              <a:rPr lang="en-US" sz="2400" dirty="0"/>
              <a:t>You explain to your patient that she does not have increased clearance of VWD and desmopressin may be useful in the future for bleeding symptoms or procedures.</a:t>
            </a:r>
            <a:endParaRPr lang="en-US" sz="2400" i="1" dirty="0"/>
          </a:p>
          <a:p>
            <a:pPr marL="0" indent="0">
              <a:buNone/>
            </a:pPr>
            <a:endParaRPr lang="en-US" sz="2400" i="1" dirty="0"/>
          </a:p>
        </p:txBody>
      </p:sp>
    </p:spTree>
    <p:extLst>
      <p:ext uri="{BB962C8B-B14F-4D97-AF65-F5344CB8AC3E}">
        <p14:creationId xmlns:p14="http://schemas.microsoft.com/office/powerpoint/2010/main" val="983209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1: </a:t>
            </a:r>
            <a:r>
              <a:rPr lang="en-US" sz="2800" i="1" dirty="0"/>
              <a:t>Question 4</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lstStyle/>
          <a:p>
            <a:pPr marL="0" indent="0">
              <a:buNone/>
            </a:pPr>
            <a:r>
              <a:rPr lang="en-US" sz="2400" dirty="0"/>
              <a:t>What strategy could you use for management of your patient’s heavy menstrual bleeding?</a:t>
            </a:r>
            <a:endParaRPr lang="en-US" dirty="0"/>
          </a:p>
          <a:p>
            <a:pPr marL="514350" indent="-514350">
              <a:buAutoNum type="alphaUcPeriod"/>
            </a:pPr>
            <a:r>
              <a:rPr lang="en-US" sz="2400" dirty="0"/>
              <a:t>Initiation of hormonal therapy, such as oral contraceptive pills or levonorgestrel IUD.</a:t>
            </a:r>
          </a:p>
          <a:p>
            <a:pPr marL="514350" indent="-514350">
              <a:buAutoNum type="alphaUcPeriod"/>
            </a:pPr>
            <a:r>
              <a:rPr lang="en-US" sz="2400" dirty="0"/>
              <a:t>Use tranexamic acid, starting on the first day of menses and continuing for 3-5 days with each cycle.</a:t>
            </a:r>
          </a:p>
          <a:p>
            <a:pPr marL="514350" indent="-514350">
              <a:buAutoNum type="alphaUcPeriod"/>
            </a:pPr>
            <a:r>
              <a:rPr lang="en-US" sz="2400" dirty="0"/>
              <a:t>Use desmopressin, starting on the first day of menses and given daily for 1-3 days with each cycle.</a:t>
            </a:r>
          </a:p>
          <a:p>
            <a:pPr marL="514350" indent="-514350">
              <a:buAutoNum type="alphaUcPeriod"/>
            </a:pPr>
            <a:r>
              <a:rPr lang="en-US" sz="2400" dirty="0"/>
              <a:t>A or B</a:t>
            </a:r>
            <a:endParaRPr lang="en-US" dirty="0"/>
          </a:p>
          <a:p>
            <a:pPr marL="514350" indent="-514350">
              <a:buAutoNum type="alphaUcPeriod"/>
            </a:pPr>
            <a:endParaRPr lang="en-US" dirty="0"/>
          </a:p>
          <a:p>
            <a:pPr marL="514350" indent="-514350">
              <a:buAutoNum type="alphaUcPeriod"/>
            </a:pPr>
            <a:endParaRPr lang="en-US" dirty="0"/>
          </a:p>
          <a:p>
            <a:pPr marL="514350" indent="-514350">
              <a:buAutoNum type="alphaUcPeriod"/>
            </a:pPr>
            <a:endParaRPr lang="en-US" dirty="0"/>
          </a:p>
        </p:txBody>
      </p:sp>
      <p:sp>
        <p:nvSpPr>
          <p:cNvPr id="4" name="Rectangle 3">
            <a:extLst>
              <a:ext uri="{FF2B5EF4-FFF2-40B4-BE49-F238E27FC236}">
                <a16:creationId xmlns:a16="http://schemas.microsoft.com/office/drawing/2014/main" id="{256EA7D4-2F39-4947-9ABC-36C444150478}"/>
              </a:ext>
            </a:extLst>
          </p:cNvPr>
          <p:cNvSpPr/>
          <p:nvPr/>
        </p:nvSpPr>
        <p:spPr>
          <a:xfrm>
            <a:off x="249004" y="4769637"/>
            <a:ext cx="2165012" cy="5095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01956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5">
                                            <p:txEl>
                                              <p:pRg st="4" end="4"/>
                                            </p:txEl>
                                          </p:spTgt>
                                        </p:tgtEl>
                                        <p:attrNameLst>
                                          <p:attrName>style.color</p:attrName>
                                        </p:attrNameLst>
                                      </p:cBhvr>
                                      <p:to>
                                        <a:srgbClr val="F21E21"/>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Recommendation</a:t>
            </a:r>
          </a:p>
        </p:txBody>
      </p:sp>
      <p:sp>
        <p:nvSpPr>
          <p:cNvPr id="3" name="Content Placeholder 2">
            <a:extLst>
              <a:ext uri="{FF2B5EF4-FFF2-40B4-BE49-F238E27FC236}">
                <a16:creationId xmlns:a16="http://schemas.microsoft.com/office/drawing/2014/main" id="{732CCF3B-3C28-E841-85E2-C83E0BCB7FE4}"/>
              </a:ext>
            </a:extLst>
          </p:cNvPr>
          <p:cNvSpPr>
            <a:spLocks noGrp="1"/>
          </p:cNvSpPr>
          <p:nvPr>
            <p:ph idx="1"/>
          </p:nvPr>
        </p:nvSpPr>
        <p:spPr/>
        <p:txBody>
          <a:bodyPr/>
          <a:lstStyle/>
          <a:p>
            <a:pPr marL="0" indent="0">
              <a:buNone/>
            </a:pPr>
            <a:r>
              <a:rPr lang="en-US" sz="2400" b="1" dirty="0"/>
              <a:t>The panel </a:t>
            </a:r>
            <a:r>
              <a:rPr lang="en-US" sz="2400" b="1" i="1" dirty="0"/>
              <a:t>suggests</a:t>
            </a:r>
            <a:r>
              <a:rPr lang="en-US" sz="2400" b="1" dirty="0"/>
              <a:t> using either hormonal therapy (combined hormonal contraception or levonorgestrel-releasing IUD) or tranexamic acid over desmopressin to treat women with VWD with heavy menstrual bleeding who do not wish to conceive </a:t>
            </a:r>
            <a:r>
              <a:rPr lang="en-US" sz="2000" i="1" dirty="0"/>
              <a:t>(Conditional recommendation, low certainty).</a:t>
            </a:r>
          </a:p>
          <a:p>
            <a:pPr marL="0" indent="0">
              <a:buNone/>
            </a:pPr>
            <a:endParaRPr lang="en-US" sz="2400" b="1" dirty="0"/>
          </a:p>
          <a:p>
            <a:pPr marL="0" indent="0">
              <a:buNone/>
            </a:pPr>
            <a:r>
              <a:rPr lang="en-US" sz="2400" i="1" dirty="0"/>
              <a:t>Quality of life may be most improved with hormonal contraception, but personal values and beliefs make this less acceptable to some women. The panel judged tranexamic acid to have the least harmful undesirable effects compared to desmopressin.</a:t>
            </a:r>
          </a:p>
          <a:p>
            <a:pPr marL="0" indent="0">
              <a:buNone/>
            </a:pPr>
            <a:endParaRPr lang="en-US" sz="2400" b="1" i="1" dirty="0"/>
          </a:p>
          <a:p>
            <a:pPr marL="0" indent="0">
              <a:buNone/>
            </a:pPr>
            <a:endParaRPr lang="en-US" sz="2400" b="1" i="1" dirty="0"/>
          </a:p>
          <a:p>
            <a:endParaRPr lang="en-US" sz="2400" dirty="0"/>
          </a:p>
        </p:txBody>
      </p:sp>
    </p:spTree>
    <p:extLst>
      <p:ext uri="{BB962C8B-B14F-4D97-AF65-F5344CB8AC3E}">
        <p14:creationId xmlns:p14="http://schemas.microsoft.com/office/powerpoint/2010/main" val="3184717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1 continued</a:t>
            </a:r>
            <a:endParaRPr lang="en-US" sz="2800" i="1" dirty="0"/>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lstStyle/>
          <a:p>
            <a:pPr marL="0" indent="0">
              <a:buNone/>
            </a:pPr>
            <a:r>
              <a:rPr lang="en-US" sz="2400" dirty="0"/>
              <a:t>Your patient starts taking combined oral contraceptives and has significant improvement in her menstrual bleeding and resolution of her iron deficiency. She also continues to be free from any other bleeding symptoms.</a:t>
            </a:r>
          </a:p>
          <a:p>
            <a:pPr marL="0" indent="0">
              <a:buNone/>
            </a:pPr>
            <a:endParaRPr lang="en-US" sz="2400" dirty="0"/>
          </a:p>
          <a:p>
            <a:pPr marL="0" indent="0">
              <a:buNone/>
            </a:pPr>
            <a:r>
              <a:rPr lang="en-US" sz="2400" dirty="0"/>
              <a:t>The next time you see her she is 25 years old and wants to stop taking her oral contraceptives with the wish to become pregnant. She has many questions about management of VWD during labor and delivery.</a:t>
            </a:r>
            <a:endParaRPr lang="en-US" dirty="0"/>
          </a:p>
          <a:p>
            <a:pPr marL="514350" indent="-514350">
              <a:buAutoNum type="alphaUcPeriod"/>
            </a:pPr>
            <a:endParaRPr lang="en-US" dirty="0"/>
          </a:p>
          <a:p>
            <a:pPr marL="514350" indent="-514350">
              <a:buAutoNum type="alphaUcPeriod"/>
            </a:pPr>
            <a:endParaRPr lang="en-US" dirty="0"/>
          </a:p>
          <a:p>
            <a:pPr marL="514350" indent="-514350">
              <a:buAutoNum type="alphaUcPeriod"/>
            </a:pPr>
            <a:endParaRPr lang="en-US" dirty="0"/>
          </a:p>
        </p:txBody>
      </p:sp>
    </p:spTree>
    <p:extLst>
      <p:ext uri="{BB962C8B-B14F-4D97-AF65-F5344CB8AC3E}">
        <p14:creationId xmlns:p14="http://schemas.microsoft.com/office/powerpoint/2010/main" val="101629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1: </a:t>
            </a:r>
            <a:r>
              <a:rPr lang="en-US" sz="2800" i="1" dirty="0"/>
              <a:t>Question 5</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lnSpcReduction="10000"/>
          </a:bodyPr>
          <a:lstStyle/>
          <a:p>
            <a:pPr marL="0" indent="0">
              <a:buNone/>
            </a:pPr>
            <a:r>
              <a:rPr lang="en-US" sz="2400" dirty="0"/>
              <a:t>What of the following is correct regarding the management of VWD during labor and delivery?</a:t>
            </a:r>
          </a:p>
          <a:p>
            <a:pPr marL="0" indent="0">
              <a:buNone/>
            </a:pPr>
            <a:endParaRPr lang="en-US" dirty="0"/>
          </a:p>
          <a:p>
            <a:pPr marL="514350" indent="-514350">
              <a:buAutoNum type="alphaUcPeriod"/>
            </a:pPr>
            <a:r>
              <a:rPr lang="en-US" sz="2400" dirty="0"/>
              <a:t>Neuraxial anesthesia is contraindicated in women with VWD.</a:t>
            </a:r>
          </a:p>
          <a:p>
            <a:pPr marL="514350" indent="-514350">
              <a:buAutoNum type="alphaUcPeriod"/>
            </a:pPr>
            <a:r>
              <a:rPr lang="en-US" sz="2400" dirty="0"/>
              <a:t>VWF concentrate can be given to target a VWF activity level of 0.50-1.50 IU/mL to allow neuraxial anesthesia.</a:t>
            </a:r>
          </a:p>
          <a:p>
            <a:pPr marL="514350" indent="-514350">
              <a:buFont typeface="Arial" panose="020B0604020202020204" pitchFamily="34" charset="0"/>
              <a:buAutoNum type="alphaUcPeriod"/>
            </a:pPr>
            <a:r>
              <a:rPr lang="en-US" sz="2400" dirty="0"/>
              <a:t>VWF concentrate can be given to target a VWF activity level of &gt;1.50 IU/mL to allow neuraxial anesthesia.</a:t>
            </a:r>
          </a:p>
          <a:p>
            <a:pPr marL="514350" indent="-514350">
              <a:buAutoNum type="alphaUcPeriod"/>
            </a:pPr>
            <a:r>
              <a:rPr lang="en-US" sz="2400" dirty="0"/>
              <a:t>Tranexamic acid should not be prescribed in the postpartum period because of increased risk for thrombosis.</a:t>
            </a:r>
            <a:endParaRPr lang="en-US" dirty="0"/>
          </a:p>
          <a:p>
            <a:pPr marL="0" indent="0">
              <a:buNone/>
            </a:pPr>
            <a:endParaRPr lang="en-US" dirty="0"/>
          </a:p>
        </p:txBody>
      </p:sp>
      <p:sp>
        <p:nvSpPr>
          <p:cNvPr id="4" name="Rectangle 3">
            <a:extLst>
              <a:ext uri="{FF2B5EF4-FFF2-40B4-BE49-F238E27FC236}">
                <a16:creationId xmlns:a16="http://schemas.microsoft.com/office/drawing/2014/main" id="{0C78BF4F-4240-E645-BA5E-4F2D536351BF}"/>
              </a:ext>
            </a:extLst>
          </p:cNvPr>
          <p:cNvSpPr/>
          <p:nvPr/>
        </p:nvSpPr>
        <p:spPr>
          <a:xfrm>
            <a:off x="249004" y="3535681"/>
            <a:ext cx="11284628" cy="7135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67666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5">
                                            <p:txEl>
                                              <p:pRg st="3" end="3"/>
                                            </p:txEl>
                                          </p:spTgt>
                                        </p:tgtEl>
                                        <p:attrNameLst>
                                          <p:attrName>style.color</p:attrName>
                                        </p:attrNameLst>
                                      </p:cBhvr>
                                      <p:to>
                                        <a:srgbClr val="F21E21"/>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Recommendation</a:t>
            </a:r>
          </a:p>
        </p:txBody>
      </p:sp>
      <p:sp>
        <p:nvSpPr>
          <p:cNvPr id="3" name="Content Placeholder 2">
            <a:extLst>
              <a:ext uri="{FF2B5EF4-FFF2-40B4-BE49-F238E27FC236}">
                <a16:creationId xmlns:a16="http://schemas.microsoft.com/office/drawing/2014/main" id="{53B02F80-F388-394F-8C63-F0F64C66CF58}"/>
              </a:ext>
            </a:extLst>
          </p:cNvPr>
          <p:cNvSpPr>
            <a:spLocks noGrp="1"/>
          </p:cNvSpPr>
          <p:nvPr>
            <p:ph idx="1"/>
          </p:nvPr>
        </p:nvSpPr>
        <p:spPr/>
        <p:txBody>
          <a:bodyPr/>
          <a:lstStyle/>
          <a:p>
            <a:pPr marL="0" indent="0">
              <a:buNone/>
            </a:pPr>
            <a:r>
              <a:rPr lang="en-US" sz="2400" b="1" dirty="0"/>
              <a:t>In women with VWD for whom neuraxial anesthesia during labor is deemed suitable, the panel </a:t>
            </a:r>
            <a:r>
              <a:rPr lang="en-US" sz="2400" b="1" i="1" dirty="0"/>
              <a:t>suggests</a:t>
            </a:r>
            <a:r>
              <a:rPr lang="en-US" sz="2400" b="1" dirty="0"/>
              <a:t> targeting a VWF activity level of 0.50 to 1.50 IU/mL over targeting a level &gt;1.50 IU/mL to allow neuraxial anesthesia </a:t>
            </a:r>
            <a:r>
              <a:rPr lang="en-US" sz="2000" i="1" dirty="0"/>
              <a:t>(Conditional recommendation, very low certainty).</a:t>
            </a:r>
          </a:p>
          <a:p>
            <a:pPr marL="0" indent="0">
              <a:buNone/>
            </a:pPr>
            <a:endParaRPr lang="en-US" sz="2400" b="1" dirty="0"/>
          </a:p>
          <a:p>
            <a:pPr marL="0" indent="0">
              <a:buNone/>
            </a:pPr>
            <a:r>
              <a:rPr lang="en-US" sz="2400" i="1" dirty="0"/>
              <a:t>The panel advocates for a third trimester visit where factor VIII and VWF levels can be checked and a prospective plan formed for anesthesia and delivery. This recommendation does not assess suitability of neuraxial anesthesia itself for any given individual.</a:t>
            </a:r>
            <a:endParaRPr lang="en-US" sz="2400" b="1" i="1" dirty="0"/>
          </a:p>
          <a:p>
            <a:pPr marL="0" indent="0">
              <a:buNone/>
            </a:pPr>
            <a:endParaRPr lang="en-US" sz="2400" b="1" i="1" dirty="0"/>
          </a:p>
        </p:txBody>
      </p:sp>
      <p:sp>
        <p:nvSpPr>
          <p:cNvPr id="4" name="Content Placeholder 4">
            <a:extLst>
              <a:ext uri="{FF2B5EF4-FFF2-40B4-BE49-F238E27FC236}">
                <a16:creationId xmlns:a16="http://schemas.microsoft.com/office/drawing/2014/main" id="{B69654B9-7B39-4A4A-80BD-1E14167D308E}"/>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b="1" i="1" dirty="0"/>
          </a:p>
        </p:txBody>
      </p:sp>
    </p:spTree>
    <p:extLst>
      <p:ext uri="{BB962C8B-B14F-4D97-AF65-F5344CB8AC3E}">
        <p14:creationId xmlns:p14="http://schemas.microsoft.com/office/powerpoint/2010/main" val="144391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Recommendation</a:t>
            </a:r>
          </a:p>
        </p:txBody>
      </p:sp>
      <p:sp>
        <p:nvSpPr>
          <p:cNvPr id="3" name="Content Placeholder 2">
            <a:extLst>
              <a:ext uri="{FF2B5EF4-FFF2-40B4-BE49-F238E27FC236}">
                <a16:creationId xmlns:a16="http://schemas.microsoft.com/office/drawing/2014/main" id="{C13B539C-BD9B-0B46-996C-139211ECABFB}"/>
              </a:ext>
            </a:extLst>
          </p:cNvPr>
          <p:cNvSpPr>
            <a:spLocks noGrp="1"/>
          </p:cNvSpPr>
          <p:nvPr>
            <p:ph idx="1"/>
          </p:nvPr>
        </p:nvSpPr>
        <p:spPr/>
        <p:txBody>
          <a:bodyPr/>
          <a:lstStyle/>
          <a:p>
            <a:pPr marL="0" indent="0">
              <a:buNone/>
            </a:pPr>
            <a:r>
              <a:rPr lang="en-US" sz="2400" b="1" dirty="0"/>
              <a:t>The panel </a:t>
            </a:r>
            <a:r>
              <a:rPr lang="en-US" sz="2400" b="1" i="1" dirty="0"/>
              <a:t>suggests</a:t>
            </a:r>
            <a:r>
              <a:rPr lang="en-US" sz="2400" b="1" dirty="0"/>
              <a:t> the use of tranexamic acid over not using it in women with type 1 VWD or low VWF levels (and this may also apply to type 2 and 3 VWD) in the postpartum period </a:t>
            </a:r>
            <a:r>
              <a:rPr lang="en-US" sz="2000" i="1" dirty="0"/>
              <a:t>(Conditional recommendation, low certainty).</a:t>
            </a:r>
          </a:p>
          <a:p>
            <a:pPr marL="0" indent="0">
              <a:buNone/>
            </a:pPr>
            <a:endParaRPr lang="en-US" sz="2400" b="1" dirty="0"/>
          </a:p>
          <a:p>
            <a:pPr marL="0" indent="0">
              <a:buNone/>
            </a:pPr>
            <a:r>
              <a:rPr lang="en-US" sz="2400" i="1" dirty="0"/>
              <a:t>Tranexamic acid reduces the risk of secondary postpartum hemorrhage and may also reduce the risk of primary postpartum hemorrhage. The risk of adverse events, including thrombosis, were not estimable based on available studies but most likely to be small.</a:t>
            </a:r>
            <a:endParaRPr lang="en-US" sz="2400" b="1" i="1" dirty="0"/>
          </a:p>
          <a:p>
            <a:pPr marL="0" indent="0">
              <a:buNone/>
            </a:pPr>
            <a:endParaRPr lang="en-US" sz="2400" b="1" i="1" dirty="0"/>
          </a:p>
          <a:p>
            <a:endParaRPr lang="en-US" sz="2400" dirty="0"/>
          </a:p>
        </p:txBody>
      </p:sp>
      <p:sp>
        <p:nvSpPr>
          <p:cNvPr id="4" name="Content Placeholder 4">
            <a:extLst>
              <a:ext uri="{FF2B5EF4-FFF2-40B4-BE49-F238E27FC236}">
                <a16:creationId xmlns:a16="http://schemas.microsoft.com/office/drawing/2014/main" id="{B69654B9-7B39-4A4A-80BD-1E14167D308E}"/>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b="1" i="1" dirty="0"/>
          </a:p>
        </p:txBody>
      </p:sp>
    </p:spTree>
    <p:extLst>
      <p:ext uri="{BB962C8B-B14F-4D97-AF65-F5344CB8AC3E}">
        <p14:creationId xmlns:p14="http://schemas.microsoft.com/office/powerpoint/2010/main" val="3108150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1 summary </a:t>
            </a:r>
            <a:r>
              <a:rPr lang="en-US" sz="2800" i="1" dirty="0"/>
              <a:t>– VWD diagnosis</a:t>
            </a:r>
            <a:endParaRPr lang="en-US" sz="2800" dirty="0"/>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fontScale="92500" lnSpcReduction="10000"/>
          </a:bodyPr>
          <a:lstStyle/>
          <a:p>
            <a:r>
              <a:rPr lang="en-US" sz="2600" dirty="0"/>
              <a:t>BATs should be used as a screening tool for patients with </a:t>
            </a:r>
            <a:r>
              <a:rPr lang="en-US" sz="2600" i="1" dirty="0"/>
              <a:t>low</a:t>
            </a:r>
            <a:r>
              <a:rPr lang="en-US" sz="2600" dirty="0"/>
              <a:t> probability of VWD. </a:t>
            </a:r>
          </a:p>
          <a:p>
            <a:endParaRPr lang="en-US" sz="2600" dirty="0"/>
          </a:p>
          <a:p>
            <a:r>
              <a:rPr lang="en-US" sz="2600" dirty="0"/>
              <a:t>Newer assays of platelet-dependent VWF activity are preferred over the </a:t>
            </a:r>
            <a:r>
              <a:rPr lang="en-US" sz="2600" dirty="0" err="1"/>
              <a:t>ristocetin</a:t>
            </a:r>
            <a:r>
              <a:rPr lang="en-US" sz="2600" dirty="0"/>
              <a:t> cofactor assay.</a:t>
            </a:r>
          </a:p>
          <a:p>
            <a:endParaRPr lang="en-US" sz="2600" dirty="0"/>
          </a:p>
          <a:p>
            <a:r>
              <a:rPr lang="en-US" sz="2600" dirty="0"/>
              <a:t>A definitive diagnosis of VWD should be made in patients with abnormal bleeding and a VWF level of &lt;0.50 IU/</a:t>
            </a:r>
            <a:r>
              <a:rPr lang="en-US" sz="2600" dirty="0" err="1"/>
              <a:t>mL.</a:t>
            </a:r>
            <a:endParaRPr lang="en-US" sz="2600" dirty="0"/>
          </a:p>
          <a:p>
            <a:endParaRPr lang="en-US" sz="2600" dirty="0"/>
          </a:p>
          <a:p>
            <a:r>
              <a:rPr lang="en-US" sz="2600" dirty="0"/>
              <a:t>Desmopressin trial with 1- and 4-hour post-administration blood work should be used to confirm increased clearance in patients with VWD suspected of type 1C.</a:t>
            </a:r>
          </a:p>
          <a:p>
            <a:endParaRPr lang="en-US" sz="2600" dirty="0"/>
          </a:p>
          <a:p>
            <a:pPr marL="0" indent="0">
              <a:buNone/>
            </a:pPr>
            <a:endParaRPr lang="en-US" sz="2600" dirty="0"/>
          </a:p>
          <a:p>
            <a:pPr marL="0" indent="0">
              <a:buNone/>
            </a:pPr>
            <a:endParaRPr lang="en-US" sz="2400" dirty="0"/>
          </a:p>
          <a:p>
            <a:endParaRPr lang="en-US" sz="2400" dirty="0"/>
          </a:p>
          <a:p>
            <a:endParaRPr lang="en-US" sz="2400" dirty="0"/>
          </a:p>
        </p:txBody>
      </p:sp>
    </p:spTree>
    <p:extLst>
      <p:ext uri="{BB962C8B-B14F-4D97-AF65-F5344CB8AC3E}">
        <p14:creationId xmlns:p14="http://schemas.microsoft.com/office/powerpoint/2010/main" val="799939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600" dirty="0"/>
              <a:t>How were these guidelines developed?</a:t>
            </a:r>
            <a:br>
              <a:rPr lang="en-US" sz="2600" dirty="0"/>
            </a:br>
            <a:endParaRPr lang="en-US" sz="2600" dirty="0"/>
          </a:p>
        </p:txBody>
      </p:sp>
      <p:sp>
        <p:nvSpPr>
          <p:cNvPr id="4" name="TextBox 3">
            <a:extLst>
              <a:ext uri="{FF2B5EF4-FFF2-40B4-BE49-F238E27FC236}">
                <a16:creationId xmlns:a16="http://schemas.microsoft.com/office/drawing/2014/main" id="{D22B8F8A-BBB3-2B43-B916-78EE1361C807}"/>
              </a:ext>
            </a:extLst>
          </p:cNvPr>
          <p:cNvSpPr txBox="1"/>
          <p:nvPr/>
        </p:nvSpPr>
        <p:spPr>
          <a:xfrm>
            <a:off x="1044819" y="2032236"/>
            <a:ext cx="2459736" cy="3981106"/>
          </a:xfrm>
          <a:prstGeom prst="rect">
            <a:avLst/>
          </a:prstGeom>
          <a:solidFill>
            <a:srgbClr val="BEE0E4"/>
          </a:solidFill>
        </p:spPr>
        <p:txBody>
          <a:bodyPr wrap="square" rtlCol="0">
            <a:noAutofit/>
          </a:bodyPr>
          <a:lstStyle/>
          <a:p>
            <a:r>
              <a:rPr lang="en-CA" sz="2000" b="1" dirty="0">
                <a:solidFill>
                  <a:srgbClr val="E53E31"/>
                </a:solidFill>
              </a:rPr>
              <a:t>PANEL FORMATION</a:t>
            </a:r>
          </a:p>
          <a:p>
            <a:r>
              <a:rPr lang="en-CA" dirty="0">
                <a:solidFill>
                  <a:schemeClr val="tx1">
                    <a:lumMod val="50000"/>
                    <a:lumOff val="50000"/>
                  </a:schemeClr>
                </a:solidFill>
              </a:rPr>
              <a:t>Each guideline panel was formed following these key criteria:</a:t>
            </a:r>
          </a:p>
          <a:p>
            <a:pPr marL="285750" indent="-285750">
              <a:buFont typeface="Arial" panose="020B0604020202020204" pitchFamily="34" charset="0"/>
              <a:buChar char="•"/>
            </a:pPr>
            <a:r>
              <a:rPr lang="en-CA" dirty="0">
                <a:solidFill>
                  <a:schemeClr val="tx1">
                    <a:lumMod val="50000"/>
                    <a:lumOff val="50000"/>
                  </a:schemeClr>
                </a:solidFill>
              </a:rPr>
              <a:t>Balance of expertise (including disciplines beyond hematology, and patients)</a:t>
            </a:r>
          </a:p>
          <a:p>
            <a:pPr marL="285750" indent="-285750">
              <a:buFont typeface="Arial" panose="020B0604020202020204" pitchFamily="34" charset="0"/>
              <a:buChar char="•"/>
            </a:pPr>
            <a:r>
              <a:rPr lang="en-CA" dirty="0">
                <a:solidFill>
                  <a:schemeClr val="tx1">
                    <a:lumMod val="50000"/>
                    <a:lumOff val="50000"/>
                  </a:schemeClr>
                </a:solidFill>
              </a:rPr>
              <a:t>Close attention to minimization and management of COI</a:t>
            </a:r>
          </a:p>
        </p:txBody>
      </p:sp>
      <p:sp>
        <p:nvSpPr>
          <p:cNvPr id="5" name="TextBox 4">
            <a:extLst>
              <a:ext uri="{FF2B5EF4-FFF2-40B4-BE49-F238E27FC236}">
                <a16:creationId xmlns:a16="http://schemas.microsoft.com/office/drawing/2014/main" id="{0F9A25B1-BDE5-C840-9C5B-A7AFFD8ABD54}"/>
              </a:ext>
            </a:extLst>
          </p:cNvPr>
          <p:cNvSpPr txBox="1"/>
          <p:nvPr/>
        </p:nvSpPr>
        <p:spPr>
          <a:xfrm>
            <a:off x="3673934" y="2032236"/>
            <a:ext cx="2459736" cy="2167805"/>
          </a:xfrm>
          <a:prstGeom prst="rect">
            <a:avLst/>
          </a:prstGeom>
          <a:solidFill>
            <a:srgbClr val="FED9B0"/>
          </a:solidFill>
        </p:spPr>
        <p:txBody>
          <a:bodyPr wrap="square" rtlCol="0">
            <a:noAutofit/>
          </a:bodyPr>
          <a:lstStyle/>
          <a:p>
            <a:r>
              <a:rPr lang="en-CA" sz="2000" b="1" dirty="0">
                <a:solidFill>
                  <a:srgbClr val="E53E31"/>
                </a:solidFill>
              </a:rPr>
              <a:t>CLINICAL QUESTIONS</a:t>
            </a:r>
          </a:p>
          <a:p>
            <a:r>
              <a:rPr lang="en-CA" dirty="0">
                <a:solidFill>
                  <a:schemeClr val="tx1">
                    <a:lumMod val="50000"/>
                    <a:lumOff val="50000"/>
                  </a:schemeClr>
                </a:solidFill>
              </a:rPr>
              <a:t>10 to 20 </a:t>
            </a:r>
            <a:r>
              <a:rPr lang="en-CA" b="1" dirty="0">
                <a:solidFill>
                  <a:schemeClr val="tx1">
                    <a:lumMod val="50000"/>
                    <a:lumOff val="50000"/>
                  </a:schemeClr>
                </a:solidFill>
              </a:rPr>
              <a:t>clinically-relevant questions </a:t>
            </a:r>
            <a:r>
              <a:rPr lang="en-CA" dirty="0">
                <a:solidFill>
                  <a:schemeClr val="tx1">
                    <a:lumMod val="50000"/>
                    <a:lumOff val="50000"/>
                  </a:schemeClr>
                </a:solidFill>
              </a:rPr>
              <a:t>generated in </a:t>
            </a:r>
            <a:r>
              <a:rPr lang="en-CA" b="1" dirty="0">
                <a:solidFill>
                  <a:schemeClr val="tx1">
                    <a:lumMod val="50000"/>
                    <a:lumOff val="50000"/>
                  </a:schemeClr>
                </a:solidFill>
              </a:rPr>
              <a:t>PICO format</a:t>
            </a:r>
            <a:r>
              <a:rPr lang="en-CA" dirty="0">
                <a:solidFill>
                  <a:schemeClr val="tx1">
                    <a:lumMod val="50000"/>
                    <a:lumOff val="50000"/>
                  </a:schemeClr>
                </a:solidFill>
              </a:rPr>
              <a:t> (population, intervention, comparison, outcome)</a:t>
            </a:r>
          </a:p>
        </p:txBody>
      </p:sp>
      <p:sp>
        <p:nvSpPr>
          <p:cNvPr id="7" name="TextBox 6">
            <a:extLst>
              <a:ext uri="{FF2B5EF4-FFF2-40B4-BE49-F238E27FC236}">
                <a16:creationId xmlns:a16="http://schemas.microsoft.com/office/drawing/2014/main" id="{96A64C84-4813-C64C-BF96-04CB866F6638}"/>
              </a:ext>
            </a:extLst>
          </p:cNvPr>
          <p:cNvSpPr txBox="1"/>
          <p:nvPr/>
        </p:nvSpPr>
        <p:spPr>
          <a:xfrm>
            <a:off x="6303049" y="2032235"/>
            <a:ext cx="2459736" cy="4006681"/>
          </a:xfrm>
          <a:prstGeom prst="rect">
            <a:avLst/>
          </a:prstGeom>
          <a:solidFill>
            <a:srgbClr val="C9D7AF"/>
          </a:solidFill>
        </p:spPr>
        <p:txBody>
          <a:bodyPr wrap="square" rtlCol="0">
            <a:noAutofit/>
          </a:bodyPr>
          <a:lstStyle/>
          <a:p>
            <a:r>
              <a:rPr lang="en-CA" sz="2000" b="1" dirty="0">
                <a:solidFill>
                  <a:srgbClr val="E53E31"/>
                </a:solidFill>
              </a:rPr>
              <a:t>EVIDENCE SYNTHESIS</a:t>
            </a:r>
          </a:p>
          <a:p>
            <a:r>
              <a:rPr lang="en-CA" dirty="0">
                <a:solidFill>
                  <a:schemeClr val="tx1">
                    <a:lumMod val="50000"/>
                    <a:lumOff val="50000"/>
                  </a:schemeClr>
                </a:solidFill>
              </a:rPr>
              <a:t>Evidence summary generated for each PICO question via systematic review of health effects plus: </a:t>
            </a:r>
          </a:p>
          <a:p>
            <a:pPr marL="342900" indent="-342900">
              <a:buFont typeface="Arial" panose="020B0604020202020204" pitchFamily="34" charset="0"/>
              <a:buChar char="•"/>
            </a:pPr>
            <a:r>
              <a:rPr lang="en-CA" dirty="0">
                <a:solidFill>
                  <a:schemeClr val="tx1">
                    <a:lumMod val="50000"/>
                    <a:lumOff val="50000"/>
                  </a:schemeClr>
                </a:solidFill>
              </a:rPr>
              <a:t>Resource use</a:t>
            </a:r>
          </a:p>
          <a:p>
            <a:pPr marL="342900" indent="-342900">
              <a:buFont typeface="Arial" panose="020B0604020202020204" pitchFamily="34" charset="0"/>
              <a:buChar char="•"/>
            </a:pPr>
            <a:r>
              <a:rPr lang="en-CA" dirty="0">
                <a:solidFill>
                  <a:schemeClr val="tx1">
                    <a:lumMod val="50000"/>
                    <a:lumOff val="50000"/>
                  </a:schemeClr>
                </a:solidFill>
              </a:rPr>
              <a:t>Feasibility</a:t>
            </a:r>
          </a:p>
          <a:p>
            <a:pPr marL="342900" indent="-342900">
              <a:buFont typeface="Arial" panose="020B0604020202020204" pitchFamily="34" charset="0"/>
              <a:buChar char="•"/>
            </a:pPr>
            <a:r>
              <a:rPr lang="en-CA" dirty="0">
                <a:solidFill>
                  <a:schemeClr val="tx1">
                    <a:lumMod val="50000"/>
                    <a:lumOff val="50000"/>
                  </a:schemeClr>
                </a:solidFill>
              </a:rPr>
              <a:t>Acceptability</a:t>
            </a:r>
          </a:p>
          <a:p>
            <a:pPr marL="342900" indent="-342900">
              <a:buFont typeface="Arial" panose="020B0604020202020204" pitchFamily="34" charset="0"/>
              <a:buChar char="•"/>
            </a:pPr>
            <a:r>
              <a:rPr lang="en-CA" dirty="0">
                <a:solidFill>
                  <a:schemeClr val="tx1">
                    <a:lumMod val="50000"/>
                    <a:lumOff val="50000"/>
                  </a:schemeClr>
                </a:solidFill>
              </a:rPr>
              <a:t>Equity</a:t>
            </a:r>
          </a:p>
          <a:p>
            <a:pPr marL="342900" indent="-342900">
              <a:buFont typeface="Arial" panose="020B0604020202020204" pitchFamily="34" charset="0"/>
              <a:buChar char="•"/>
            </a:pPr>
            <a:r>
              <a:rPr lang="en-CA" dirty="0">
                <a:solidFill>
                  <a:schemeClr val="tx1">
                    <a:lumMod val="50000"/>
                    <a:lumOff val="50000"/>
                  </a:schemeClr>
                </a:solidFill>
              </a:rPr>
              <a:t>Patient values and preferences</a:t>
            </a:r>
          </a:p>
        </p:txBody>
      </p:sp>
      <p:sp>
        <p:nvSpPr>
          <p:cNvPr id="8" name="TextBox 7">
            <a:extLst>
              <a:ext uri="{FF2B5EF4-FFF2-40B4-BE49-F238E27FC236}">
                <a16:creationId xmlns:a16="http://schemas.microsoft.com/office/drawing/2014/main" id="{F67424BC-DA2D-E849-9A69-83294B97D057}"/>
              </a:ext>
            </a:extLst>
          </p:cNvPr>
          <p:cNvSpPr txBox="1"/>
          <p:nvPr/>
        </p:nvSpPr>
        <p:spPr>
          <a:xfrm>
            <a:off x="3679531" y="4376267"/>
            <a:ext cx="2459736" cy="1648976"/>
          </a:xfrm>
          <a:prstGeom prst="rect">
            <a:avLst/>
          </a:prstGeom>
          <a:solidFill>
            <a:srgbClr val="FED9B0"/>
          </a:solidFill>
          <a:ln w="28575">
            <a:noFill/>
          </a:ln>
        </p:spPr>
        <p:txBody>
          <a:bodyPr wrap="square" rtlCol="0">
            <a:noAutofit/>
          </a:bodyPr>
          <a:lstStyle/>
          <a:p>
            <a:r>
              <a:rPr lang="en-CA" sz="1400" b="1" dirty="0">
                <a:solidFill>
                  <a:schemeClr val="tx1">
                    <a:lumMod val="50000"/>
                    <a:lumOff val="50000"/>
                  </a:schemeClr>
                </a:solidFill>
              </a:rPr>
              <a:t>Example: Clinical Question</a:t>
            </a:r>
          </a:p>
          <a:p>
            <a:r>
              <a:rPr lang="en-CA" sz="1400" dirty="0">
                <a:solidFill>
                  <a:schemeClr val="tx1">
                    <a:lumMod val="50000"/>
                    <a:lumOff val="50000"/>
                  </a:schemeClr>
                </a:solidFill>
              </a:rPr>
              <a:t>“In a patients with VWD and history of severe and frequent bleeds, should routine prophylaxis with VWF concentrate or no routine prophylaxis be used?”</a:t>
            </a:r>
          </a:p>
        </p:txBody>
      </p:sp>
      <p:sp>
        <p:nvSpPr>
          <p:cNvPr id="9" name="Rectangle 8">
            <a:extLst>
              <a:ext uri="{FF2B5EF4-FFF2-40B4-BE49-F238E27FC236}">
                <a16:creationId xmlns:a16="http://schemas.microsoft.com/office/drawing/2014/main" id="{D13453B8-A3A2-5E44-BC82-DC6F49B9B064}"/>
              </a:ext>
            </a:extLst>
          </p:cNvPr>
          <p:cNvSpPr/>
          <p:nvPr/>
        </p:nvSpPr>
        <p:spPr>
          <a:xfrm>
            <a:off x="8932164" y="2032236"/>
            <a:ext cx="2459736" cy="4006680"/>
          </a:xfrm>
          <a:prstGeom prst="rect">
            <a:avLst/>
          </a:prstGeom>
          <a:solidFill>
            <a:srgbClr val="8B80A3">
              <a:alpha val="47059"/>
            </a:srgbClr>
          </a:solidFill>
        </p:spPr>
        <p:txBody>
          <a:bodyPr wrap="square">
            <a:noAutofit/>
          </a:bodyPr>
          <a:lstStyle/>
          <a:p>
            <a:r>
              <a:rPr lang="en-CA" sz="2000" b="1" dirty="0">
                <a:solidFill>
                  <a:srgbClr val="E53E31"/>
                </a:solidFill>
              </a:rPr>
              <a:t>MAKING RECOMMENDATIONS </a:t>
            </a:r>
            <a:endParaRPr lang="en-CA" b="1" dirty="0">
              <a:solidFill>
                <a:srgbClr val="E53E31"/>
              </a:solidFill>
            </a:endParaRPr>
          </a:p>
          <a:p>
            <a:r>
              <a:rPr lang="en-CA" b="1" dirty="0">
                <a:solidFill>
                  <a:schemeClr val="tx1">
                    <a:lumMod val="50000"/>
                    <a:lumOff val="50000"/>
                  </a:schemeClr>
                </a:solidFill>
              </a:rPr>
              <a:t>Recommendations made </a:t>
            </a:r>
            <a:r>
              <a:rPr lang="en-CA" dirty="0">
                <a:solidFill>
                  <a:schemeClr val="tx1">
                    <a:lumMod val="50000"/>
                    <a:lumOff val="50000"/>
                  </a:schemeClr>
                </a:solidFill>
              </a:rPr>
              <a:t>by guideline panel members based on evidence for all factors.</a:t>
            </a:r>
          </a:p>
        </p:txBody>
      </p:sp>
    </p:spTree>
    <p:extLst>
      <p:ext uri="{BB962C8B-B14F-4D97-AF65-F5344CB8AC3E}">
        <p14:creationId xmlns:p14="http://schemas.microsoft.com/office/powerpoint/2010/main" val="210903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1 summary </a:t>
            </a:r>
            <a:r>
              <a:rPr lang="en-US" sz="2800" i="1" dirty="0"/>
              <a:t>– VWD treatment</a:t>
            </a:r>
            <a:endParaRPr lang="en-US" sz="2800" dirty="0"/>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a:bodyPr>
          <a:lstStyle/>
          <a:p>
            <a:r>
              <a:rPr lang="en-US" sz="2600" dirty="0"/>
              <a:t>Hormonal therapy or tranexamic acid are recommended over desmopressin in the treatment of heavy menstrual bleeding in women with VWD.</a:t>
            </a:r>
          </a:p>
          <a:p>
            <a:endParaRPr lang="en-US" sz="2600" dirty="0"/>
          </a:p>
          <a:p>
            <a:r>
              <a:rPr lang="en-US" sz="2600" dirty="0"/>
              <a:t>VWF activity level of 0.50 to 1.50 IU/mL should be targeted to allow neuraxial anesthesia in women with VWD.</a:t>
            </a:r>
          </a:p>
          <a:p>
            <a:endParaRPr lang="en-US" sz="2600" dirty="0"/>
          </a:p>
          <a:p>
            <a:r>
              <a:rPr lang="en-US" sz="2600" dirty="0"/>
              <a:t>Tranexamic acid is recommended for prevention of postpartum hemorrhage in women with VWD.</a:t>
            </a:r>
            <a:endParaRPr lang="en-US" sz="2400" dirty="0"/>
          </a:p>
          <a:p>
            <a:endParaRPr lang="en-US" sz="2400" dirty="0"/>
          </a:p>
          <a:p>
            <a:endParaRPr lang="en-US" sz="2400" dirty="0"/>
          </a:p>
        </p:txBody>
      </p:sp>
    </p:spTree>
    <p:extLst>
      <p:ext uri="{BB962C8B-B14F-4D97-AF65-F5344CB8AC3E}">
        <p14:creationId xmlns:p14="http://schemas.microsoft.com/office/powerpoint/2010/main" val="1045908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2: </a:t>
            </a:r>
            <a:r>
              <a:rPr lang="en-US" sz="2800" i="1" dirty="0"/>
              <a:t>Patient with severe epistaxis</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fontScale="85000" lnSpcReduction="20000"/>
          </a:bodyPr>
          <a:lstStyle/>
          <a:p>
            <a:pPr marL="0" indent="0">
              <a:buNone/>
            </a:pPr>
            <a:r>
              <a:rPr lang="en-US" sz="2400" dirty="0"/>
              <a:t>A 7-year-old boy is seeing you for recurrent epistaxis and easy bruising. He has a history of moderate bruising with vaccines in the past, and mom has also occasionally noticed bruises the size of a quarter on his extremities. His nosebleeds have been much worse over the past month, and this is what prompted the referral. He has never had any surgery, but T&amp;A has been recommended because of severe sleep apnea.</a:t>
            </a:r>
          </a:p>
          <a:p>
            <a:pPr marL="0" indent="0">
              <a:buNone/>
            </a:pPr>
            <a:r>
              <a:rPr lang="en-US" sz="2400" i="1" dirty="0"/>
              <a:t>Labs (reproducible on repeat testing): </a:t>
            </a:r>
          </a:p>
          <a:p>
            <a:pPr marL="0" indent="0">
              <a:buNone/>
            </a:pPr>
            <a:r>
              <a:rPr lang="en-US" sz="2400" i="1" dirty="0"/>
              <a:t>	Platelet count 145 K/</a:t>
            </a:r>
            <a:r>
              <a:rPr lang="en-US" sz="2400" i="1" dirty="0">
                <a:latin typeface="Symbol" pitchFamily="2" charset="2"/>
              </a:rPr>
              <a:t>m</a:t>
            </a:r>
            <a:r>
              <a:rPr lang="en-US" sz="2400" i="1" dirty="0"/>
              <a:t>L (ref: 150 – 400 K/</a:t>
            </a:r>
            <a:r>
              <a:rPr lang="en-US" sz="2400" i="1" dirty="0">
                <a:latin typeface="Symbol" pitchFamily="2" charset="2"/>
              </a:rPr>
              <a:t>m</a:t>
            </a:r>
            <a:r>
              <a:rPr lang="en-US" sz="2400" i="1" dirty="0"/>
              <a:t>L)</a:t>
            </a:r>
          </a:p>
          <a:p>
            <a:pPr marL="0" indent="0">
              <a:buNone/>
            </a:pPr>
            <a:r>
              <a:rPr lang="en-US" sz="2400" i="1" dirty="0"/>
              <a:t>	PT and PTT within normal limits.</a:t>
            </a:r>
          </a:p>
          <a:p>
            <a:pPr marL="0" indent="0">
              <a:buNone/>
            </a:pPr>
            <a:r>
              <a:rPr lang="en-US" sz="2400" i="1" dirty="0"/>
              <a:t>	</a:t>
            </a:r>
            <a:r>
              <a:rPr lang="en-US" sz="2400" i="1" dirty="0" err="1"/>
              <a:t>VWF:Ag</a:t>
            </a:r>
            <a:r>
              <a:rPr lang="en-US" sz="2400" i="1" dirty="0"/>
              <a:t> 				0.41 IU/mL</a:t>
            </a:r>
          </a:p>
          <a:p>
            <a:pPr marL="0" indent="0">
              <a:buNone/>
            </a:pPr>
            <a:r>
              <a:rPr lang="en-US" sz="2400" i="1" dirty="0"/>
              <a:t>	</a:t>
            </a:r>
            <a:r>
              <a:rPr lang="en-US" sz="2400" i="1" dirty="0" err="1"/>
              <a:t>VWF:GPIbM</a:t>
            </a:r>
            <a:r>
              <a:rPr lang="en-US" sz="2400" i="1" dirty="0"/>
              <a:t>				0.25 IU/mL</a:t>
            </a:r>
          </a:p>
          <a:p>
            <a:pPr marL="0" indent="0">
              <a:buNone/>
            </a:pPr>
            <a:r>
              <a:rPr lang="en-US" sz="2400" i="1" dirty="0"/>
              <a:t>	</a:t>
            </a:r>
            <a:r>
              <a:rPr lang="en-US" sz="2400" i="1" dirty="0" err="1"/>
              <a:t>VWF:GPIbM</a:t>
            </a:r>
            <a:r>
              <a:rPr lang="en-US" sz="2400" i="1" dirty="0"/>
              <a:t>/</a:t>
            </a:r>
            <a:r>
              <a:rPr lang="en-US" sz="2400" i="1" dirty="0" err="1"/>
              <a:t>VWF:Ag</a:t>
            </a:r>
            <a:r>
              <a:rPr lang="en-US" sz="2400" i="1" dirty="0"/>
              <a:t> ratio		0.61</a:t>
            </a:r>
          </a:p>
          <a:p>
            <a:pPr marL="0" indent="0">
              <a:buNone/>
            </a:pPr>
            <a:r>
              <a:rPr lang="en-US" sz="2400" i="1" dirty="0"/>
              <a:t>	FVIII:C					0.60 IU/mL</a:t>
            </a:r>
          </a:p>
          <a:p>
            <a:pPr marL="0" indent="0">
              <a:buNone/>
            </a:pPr>
            <a:r>
              <a:rPr lang="en-US" sz="2400" i="1" dirty="0"/>
              <a:t>	FVIII:C/</a:t>
            </a:r>
            <a:r>
              <a:rPr lang="en-US" sz="2400" i="1" dirty="0" err="1"/>
              <a:t>VWF:Ag</a:t>
            </a:r>
            <a:r>
              <a:rPr lang="en-US" sz="2400" i="1" dirty="0"/>
              <a:t> ratio			1.46</a:t>
            </a:r>
          </a:p>
          <a:p>
            <a:pPr marL="0" indent="0">
              <a:buNone/>
            </a:pPr>
            <a:endParaRPr lang="en-US" sz="2400" i="1" dirty="0"/>
          </a:p>
        </p:txBody>
      </p:sp>
    </p:spTree>
    <p:extLst>
      <p:ext uri="{BB962C8B-B14F-4D97-AF65-F5344CB8AC3E}">
        <p14:creationId xmlns:p14="http://schemas.microsoft.com/office/powerpoint/2010/main" val="1035055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1: </a:t>
            </a:r>
            <a:r>
              <a:rPr lang="en-US" sz="2800" i="1" dirty="0"/>
              <a:t>Question 2.</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lstStyle/>
          <a:p>
            <a:pPr marL="0" indent="0">
              <a:buNone/>
            </a:pPr>
            <a:r>
              <a:rPr lang="en-US" sz="2400" dirty="0"/>
              <a:t>Which one of the following is the most appropriate </a:t>
            </a:r>
            <a:r>
              <a:rPr lang="en-US" sz="2400" i="1" dirty="0"/>
              <a:t>next</a:t>
            </a:r>
            <a:r>
              <a:rPr lang="en-US" sz="2400" dirty="0"/>
              <a:t> step in evaluation of this patient?</a:t>
            </a:r>
          </a:p>
          <a:p>
            <a:pPr marL="0" indent="0">
              <a:buNone/>
            </a:pPr>
            <a:endParaRPr lang="en-US" dirty="0"/>
          </a:p>
          <a:p>
            <a:pPr marL="514350" indent="-514350">
              <a:buAutoNum type="alphaUcPeriod"/>
            </a:pPr>
            <a:r>
              <a:rPr lang="en-US" sz="2400" dirty="0"/>
              <a:t>Diagnose the patient with type 1 VWD and plan for desmopressin trial.</a:t>
            </a:r>
          </a:p>
          <a:p>
            <a:pPr marL="514350" indent="-514350">
              <a:buAutoNum type="alphaUcPeriod"/>
            </a:pPr>
            <a:r>
              <a:rPr lang="en-US" sz="2400" dirty="0"/>
              <a:t>Diagnose the patient with type 1 VWD and send targeted genetic testing.</a:t>
            </a:r>
          </a:p>
          <a:p>
            <a:pPr marL="514350" indent="-514350">
              <a:buAutoNum type="alphaUcPeriod"/>
            </a:pPr>
            <a:r>
              <a:rPr lang="en-US" sz="2400" dirty="0"/>
              <a:t>Diagnose the patient with type 2 VWD and send VWF multimer analysis.</a:t>
            </a:r>
          </a:p>
          <a:p>
            <a:pPr marL="514350" indent="-514350">
              <a:buAutoNum type="alphaUcPeriod"/>
            </a:pPr>
            <a:r>
              <a:rPr lang="en-US" sz="2400" dirty="0"/>
              <a:t>Diagnose the patient with type 2 VWD and send targeted genetic testing.</a:t>
            </a:r>
          </a:p>
          <a:p>
            <a:pPr marL="514350" indent="-514350">
              <a:buAutoNum type="alphaUcPeriod"/>
            </a:pPr>
            <a:endParaRPr lang="en-US" dirty="0"/>
          </a:p>
          <a:p>
            <a:pPr marL="514350" indent="-514350">
              <a:buAutoNum type="alphaUcPeriod"/>
            </a:pPr>
            <a:endParaRPr lang="en-US" dirty="0"/>
          </a:p>
          <a:p>
            <a:pPr marL="514350" indent="-514350">
              <a:buAutoNum type="alphaUcPeriod"/>
            </a:pPr>
            <a:endParaRPr lang="en-US" dirty="0"/>
          </a:p>
          <a:p>
            <a:pPr marL="514350" indent="-514350">
              <a:buAutoNum type="alphaUcPeriod"/>
            </a:pPr>
            <a:endParaRPr lang="en-US" dirty="0"/>
          </a:p>
        </p:txBody>
      </p:sp>
      <p:sp>
        <p:nvSpPr>
          <p:cNvPr id="4" name="Rectangle 3">
            <a:extLst>
              <a:ext uri="{FF2B5EF4-FFF2-40B4-BE49-F238E27FC236}">
                <a16:creationId xmlns:a16="http://schemas.microsoft.com/office/drawing/2014/main" id="{BF7BCC7C-D807-AE45-B4EE-9A58BFB11102}"/>
              </a:ext>
            </a:extLst>
          </p:cNvPr>
          <p:cNvSpPr/>
          <p:nvPr/>
        </p:nvSpPr>
        <p:spPr>
          <a:xfrm>
            <a:off x="249004" y="4157473"/>
            <a:ext cx="10565300" cy="4632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95699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5">
                                            <p:txEl>
                                              <p:pRg st="4" end="4"/>
                                            </p:txEl>
                                          </p:spTgt>
                                        </p:tgtEl>
                                        <p:attrNameLst>
                                          <p:attrName>style.color</p:attrName>
                                        </p:attrNameLst>
                                      </p:cBhvr>
                                      <p:to>
                                        <a:srgbClr val="F21E21"/>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Recommendation</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a:bodyPr>
          <a:lstStyle/>
          <a:p>
            <a:pPr marL="0" indent="0">
              <a:buNone/>
            </a:pPr>
            <a:r>
              <a:rPr lang="en-US" sz="2400" b="1" dirty="0"/>
              <a:t>The panel </a:t>
            </a:r>
            <a:r>
              <a:rPr lang="en-US" sz="2400" b="1" i="1" dirty="0"/>
              <a:t>suggests against</a:t>
            </a:r>
            <a:r>
              <a:rPr lang="en-US" sz="2400" b="1" dirty="0"/>
              <a:t> a platelet-dependent VWF activity/</a:t>
            </a:r>
            <a:r>
              <a:rPr lang="en-US" sz="2400" b="1" dirty="0" err="1"/>
              <a:t>VWF:Ag</a:t>
            </a:r>
            <a:r>
              <a:rPr lang="en-US" sz="2400" b="1" dirty="0"/>
              <a:t> ratio &lt;0.5 cutoff , and rather using a higher cutoff of &lt;0.7 be used to confirm type 2 VWD in patients with abnormal initial VWD screen </a:t>
            </a:r>
            <a:r>
              <a:rPr lang="en-US" sz="2000" i="1" dirty="0"/>
              <a:t>(Conditional recommendation, very low certainty).</a:t>
            </a:r>
          </a:p>
          <a:p>
            <a:pPr marL="0" indent="0">
              <a:buNone/>
            </a:pPr>
            <a:endParaRPr lang="en-US" sz="2400" b="1" i="1" dirty="0"/>
          </a:p>
          <a:p>
            <a:pPr marL="0" indent="0">
              <a:buNone/>
            </a:pPr>
            <a:r>
              <a:rPr lang="en-US" sz="2400" i="1" dirty="0"/>
              <a:t>The false negative rate is much higher for the &lt;0.5 cutoff than the &lt;0.7 cutoff. False negatives in the determination of Type 2 VWD are of concern because of missing patients who would benefit from treatment.</a:t>
            </a:r>
          </a:p>
        </p:txBody>
      </p:sp>
    </p:spTree>
    <p:extLst>
      <p:ext uri="{BB962C8B-B14F-4D97-AF65-F5344CB8AC3E}">
        <p14:creationId xmlns:p14="http://schemas.microsoft.com/office/powerpoint/2010/main" val="306115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6260C53-61A3-7746-B372-65F94618A7AA}"/>
              </a:ext>
            </a:extLst>
          </p:cNvPr>
          <p:cNvGrpSpPr/>
          <p:nvPr/>
        </p:nvGrpSpPr>
        <p:grpSpPr>
          <a:xfrm>
            <a:off x="1890890" y="1623316"/>
            <a:ext cx="9110773" cy="4840411"/>
            <a:chOff x="719364" y="1057733"/>
            <a:chExt cx="10272025" cy="5457366"/>
          </a:xfrm>
        </p:grpSpPr>
        <p:pic>
          <p:nvPicPr>
            <p:cNvPr id="19" name="Picture 18">
              <a:extLst>
                <a:ext uri="{FF2B5EF4-FFF2-40B4-BE49-F238E27FC236}">
                  <a16:creationId xmlns:a16="http://schemas.microsoft.com/office/drawing/2014/main" id="{785CCC00-020E-544B-B775-8E830429D634}"/>
                </a:ext>
              </a:extLst>
            </p:cNvPr>
            <p:cNvPicPr>
              <a:picLocks noChangeAspect="1"/>
            </p:cNvPicPr>
            <p:nvPr/>
          </p:nvPicPr>
          <p:blipFill>
            <a:blip r:embed="rId2"/>
            <a:stretch>
              <a:fillRect/>
            </a:stretch>
          </p:blipFill>
          <p:spPr>
            <a:xfrm>
              <a:off x="719364" y="1057733"/>
              <a:ext cx="10272025" cy="5457366"/>
            </a:xfrm>
            <a:prstGeom prst="rect">
              <a:avLst/>
            </a:prstGeom>
          </p:spPr>
        </p:pic>
        <p:sp>
          <p:nvSpPr>
            <p:cNvPr id="2" name="Rounded Rectangle 1">
              <a:extLst>
                <a:ext uri="{FF2B5EF4-FFF2-40B4-BE49-F238E27FC236}">
                  <a16:creationId xmlns:a16="http://schemas.microsoft.com/office/drawing/2014/main" id="{18E995FD-7CA0-E040-9EDC-73D7A30F79AB}"/>
                </a:ext>
              </a:extLst>
            </p:cNvPr>
            <p:cNvSpPr/>
            <p:nvPr/>
          </p:nvSpPr>
          <p:spPr>
            <a:xfrm>
              <a:off x="5250426" y="3472192"/>
              <a:ext cx="845574" cy="316037"/>
            </a:xfrm>
            <a:prstGeom prst="roundRect">
              <a:avLst/>
            </a:prstGeom>
            <a:noFill/>
            <a:ln w="38100">
              <a:solidFill>
                <a:srgbClr val="E43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51DDC31B-6CFD-A94B-9E81-C11803BBCA7C}"/>
                </a:ext>
              </a:extLst>
            </p:cNvPr>
            <p:cNvSpPr/>
            <p:nvPr/>
          </p:nvSpPr>
          <p:spPr>
            <a:xfrm>
              <a:off x="7888983" y="3470379"/>
              <a:ext cx="845574" cy="316037"/>
            </a:xfrm>
            <a:prstGeom prst="roundRect">
              <a:avLst/>
            </a:prstGeom>
            <a:noFill/>
            <a:ln w="38100">
              <a:solidFill>
                <a:srgbClr val="E43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B5096F98-FC7F-0549-B5AE-FBF4A9DC5B3D}"/>
                </a:ext>
              </a:extLst>
            </p:cNvPr>
            <p:cNvSpPr/>
            <p:nvPr/>
          </p:nvSpPr>
          <p:spPr>
            <a:xfrm>
              <a:off x="6342186" y="2619413"/>
              <a:ext cx="2180790" cy="444254"/>
            </a:xfrm>
            <a:prstGeom prst="roundRect">
              <a:avLst/>
            </a:prstGeom>
            <a:noFill/>
            <a:ln w="38100">
              <a:solidFill>
                <a:srgbClr val="E43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itle 1">
            <a:extLst>
              <a:ext uri="{FF2B5EF4-FFF2-40B4-BE49-F238E27FC236}">
                <a16:creationId xmlns:a16="http://schemas.microsoft.com/office/drawing/2014/main" id="{6C5ED858-C134-034C-9227-6EEB6AB3F9BC}"/>
              </a:ext>
            </a:extLst>
          </p:cNvPr>
          <p:cNvSpPr>
            <a:spLocks noGrp="1"/>
          </p:cNvSpPr>
          <p:nvPr>
            <p:ph type="title"/>
          </p:nvPr>
        </p:nvSpPr>
        <p:spPr/>
        <p:txBody>
          <a:bodyPr>
            <a:normAutofit/>
          </a:bodyPr>
          <a:lstStyle/>
          <a:p>
            <a:pPr algn="l"/>
            <a:r>
              <a:rPr lang="en-US" sz="2800" dirty="0"/>
              <a:t>Flow chart for diagnosis of VWD subtypes</a:t>
            </a:r>
          </a:p>
        </p:txBody>
      </p:sp>
    </p:spTree>
    <p:extLst>
      <p:ext uri="{BB962C8B-B14F-4D97-AF65-F5344CB8AC3E}">
        <p14:creationId xmlns:p14="http://schemas.microsoft.com/office/powerpoint/2010/main" val="820360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1 continued</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a:xfrm>
            <a:off x="419100" y="2033094"/>
            <a:ext cx="5888987" cy="3954624"/>
          </a:xfrm>
        </p:spPr>
        <p:txBody>
          <a:bodyPr/>
          <a:lstStyle/>
          <a:p>
            <a:pPr marL="0" indent="0">
              <a:buNone/>
            </a:pPr>
            <a:r>
              <a:rPr lang="en-US" sz="2400" dirty="0"/>
              <a:t>You explain to your patient’s family that his lab work is concerning for type 2 VWD, where the VWF protein does not function normally. Multimer analysis shows loss of high molecular weight multimers:</a:t>
            </a:r>
          </a:p>
          <a:p>
            <a:pPr marL="0" indent="0">
              <a:buNone/>
            </a:pPr>
            <a:endParaRPr lang="en-US" sz="2400" dirty="0"/>
          </a:p>
        </p:txBody>
      </p:sp>
      <p:pic>
        <p:nvPicPr>
          <p:cNvPr id="1026" name="Picture 2" descr="VWF multimers. VWF multimer analysis. Loss of high-molecular-weight... |  Download Scientific Diagram">
            <a:extLst>
              <a:ext uri="{FF2B5EF4-FFF2-40B4-BE49-F238E27FC236}">
                <a16:creationId xmlns:a16="http://schemas.microsoft.com/office/drawing/2014/main" id="{5BADAD8B-5B1D-D64F-B55C-EAF111BD7F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33" t="13862" r="37705" b="26611"/>
          <a:stretch/>
        </p:blipFill>
        <p:spPr bwMode="auto">
          <a:xfrm>
            <a:off x="7548250" y="1500188"/>
            <a:ext cx="2346892" cy="365072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4">
            <a:extLst>
              <a:ext uri="{FF2B5EF4-FFF2-40B4-BE49-F238E27FC236}">
                <a16:creationId xmlns:a16="http://schemas.microsoft.com/office/drawing/2014/main" id="{81518ECB-0941-424E-8B2E-D2CC2B4683D9}"/>
              </a:ext>
            </a:extLst>
          </p:cNvPr>
          <p:cNvSpPr txBox="1">
            <a:spLocks/>
          </p:cNvSpPr>
          <p:nvPr/>
        </p:nvSpPr>
        <p:spPr>
          <a:xfrm>
            <a:off x="8773805" y="4999031"/>
            <a:ext cx="1163007" cy="8088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i="1" dirty="0">
                <a:solidFill>
                  <a:schemeClr val="tx1">
                    <a:lumMod val="50000"/>
                    <a:lumOff val="50000"/>
                  </a:schemeClr>
                </a:solidFill>
              </a:rPr>
              <a:t>your patient</a:t>
            </a:r>
          </a:p>
          <a:p>
            <a:pPr marL="0" indent="0">
              <a:buFont typeface="Arial" panose="020B0604020202020204" pitchFamily="34" charset="0"/>
              <a:buNone/>
            </a:pPr>
            <a:endParaRPr lang="en-US" sz="1800" i="1" dirty="0">
              <a:solidFill>
                <a:schemeClr val="tx1">
                  <a:lumMod val="50000"/>
                  <a:lumOff val="50000"/>
                </a:schemeClr>
              </a:solidFill>
            </a:endParaRPr>
          </a:p>
        </p:txBody>
      </p:sp>
      <p:sp>
        <p:nvSpPr>
          <p:cNvPr id="9" name="Content Placeholder 4">
            <a:extLst>
              <a:ext uri="{FF2B5EF4-FFF2-40B4-BE49-F238E27FC236}">
                <a16:creationId xmlns:a16="http://schemas.microsoft.com/office/drawing/2014/main" id="{211A7712-69EE-6242-B820-85C52A9C406F}"/>
              </a:ext>
            </a:extLst>
          </p:cNvPr>
          <p:cNvSpPr txBox="1">
            <a:spLocks/>
          </p:cNvSpPr>
          <p:nvPr/>
        </p:nvSpPr>
        <p:spPr>
          <a:xfrm rot="16200000">
            <a:off x="6003803" y="3190284"/>
            <a:ext cx="2513273" cy="4651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50000"/>
                    <a:lumOff val="50000"/>
                  </a:schemeClr>
                </a:solidFill>
              </a:rPr>
              <a:t>higher molecular weight</a:t>
            </a:r>
          </a:p>
          <a:p>
            <a:pPr marL="0" indent="0">
              <a:buFont typeface="Arial" panose="020B0604020202020204" pitchFamily="34" charset="0"/>
              <a:buNone/>
            </a:pPr>
            <a:endParaRPr lang="en-US" sz="1800" dirty="0">
              <a:solidFill>
                <a:schemeClr val="tx1">
                  <a:lumMod val="50000"/>
                  <a:lumOff val="50000"/>
                </a:schemeClr>
              </a:solidFill>
            </a:endParaRPr>
          </a:p>
        </p:txBody>
      </p:sp>
      <p:cxnSp>
        <p:nvCxnSpPr>
          <p:cNvPr id="4" name="Straight Arrow Connector 3">
            <a:extLst>
              <a:ext uri="{FF2B5EF4-FFF2-40B4-BE49-F238E27FC236}">
                <a16:creationId xmlns:a16="http://schemas.microsoft.com/office/drawing/2014/main" id="{37944D36-0E98-DF4C-BDCD-AE028ACB4521}"/>
              </a:ext>
            </a:extLst>
          </p:cNvPr>
          <p:cNvCxnSpPr>
            <a:cxnSpLocks/>
          </p:cNvCxnSpPr>
          <p:nvPr/>
        </p:nvCxnSpPr>
        <p:spPr>
          <a:xfrm flipV="1">
            <a:off x="7358063" y="1690688"/>
            <a:ext cx="0" cy="3464330"/>
          </a:xfrm>
          <a:prstGeom prst="straightConnector1">
            <a:avLst/>
          </a:prstGeom>
          <a:ln w="25400">
            <a:solidFill>
              <a:srgbClr val="E43D33"/>
            </a:solidFill>
            <a:tailEnd type="arrow"/>
          </a:ln>
        </p:spPr>
        <p:style>
          <a:lnRef idx="1">
            <a:schemeClr val="accent1"/>
          </a:lnRef>
          <a:fillRef idx="0">
            <a:schemeClr val="accent1"/>
          </a:fillRef>
          <a:effectRef idx="0">
            <a:schemeClr val="accent1"/>
          </a:effectRef>
          <a:fontRef idx="minor">
            <a:schemeClr val="tx1"/>
          </a:fontRef>
        </p:style>
      </p:cxnSp>
      <p:sp>
        <p:nvSpPr>
          <p:cNvPr id="11" name="Content Placeholder 4">
            <a:extLst>
              <a:ext uri="{FF2B5EF4-FFF2-40B4-BE49-F238E27FC236}">
                <a16:creationId xmlns:a16="http://schemas.microsoft.com/office/drawing/2014/main" id="{D492D709-0605-1A46-8D2D-9B7B346169BA}"/>
              </a:ext>
            </a:extLst>
          </p:cNvPr>
          <p:cNvSpPr txBox="1">
            <a:spLocks/>
          </p:cNvSpPr>
          <p:nvPr/>
        </p:nvSpPr>
        <p:spPr>
          <a:xfrm>
            <a:off x="7823200" y="4999031"/>
            <a:ext cx="1063636" cy="8088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i="1" dirty="0">
                <a:solidFill>
                  <a:schemeClr val="tx1">
                    <a:lumMod val="50000"/>
                    <a:lumOff val="50000"/>
                  </a:schemeClr>
                </a:solidFill>
              </a:rPr>
              <a:t>normal plasma</a:t>
            </a:r>
          </a:p>
          <a:p>
            <a:pPr marL="0" indent="0">
              <a:buFont typeface="Arial" panose="020B0604020202020204" pitchFamily="34" charset="0"/>
              <a:buNone/>
            </a:pPr>
            <a:endParaRPr lang="en-US" sz="1800" dirty="0">
              <a:solidFill>
                <a:schemeClr val="tx1">
                  <a:lumMod val="50000"/>
                  <a:lumOff val="50000"/>
                </a:schemeClr>
              </a:solidFill>
            </a:endParaRPr>
          </a:p>
        </p:txBody>
      </p:sp>
    </p:spTree>
    <p:extLst>
      <p:ext uri="{BB962C8B-B14F-4D97-AF65-F5344CB8AC3E}">
        <p14:creationId xmlns:p14="http://schemas.microsoft.com/office/powerpoint/2010/main" val="18426950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1: </a:t>
            </a:r>
            <a:r>
              <a:rPr lang="en-US" sz="2800" i="1" dirty="0"/>
              <a:t>Question 3</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lstStyle/>
          <a:p>
            <a:pPr marL="0" indent="0">
              <a:buNone/>
            </a:pPr>
            <a:r>
              <a:rPr lang="en-US" sz="2400" dirty="0"/>
              <a:t>Which one of the following is the most appropriate next step in evaluation of this patient?</a:t>
            </a:r>
            <a:endParaRPr lang="en-US" dirty="0"/>
          </a:p>
          <a:p>
            <a:pPr marL="514350" indent="-514350">
              <a:buAutoNum type="alphaUcPeriod"/>
            </a:pPr>
            <a:r>
              <a:rPr lang="en-US" sz="2400" dirty="0"/>
              <a:t>Arrange for a desmopressin trial.</a:t>
            </a:r>
          </a:p>
          <a:p>
            <a:pPr marL="514350" indent="-514350">
              <a:buAutoNum type="alphaUcPeriod"/>
            </a:pPr>
            <a:r>
              <a:rPr lang="en-US" sz="2400" dirty="0"/>
              <a:t>Obtain a VWF collagen binding assay (VWF:CB).</a:t>
            </a:r>
          </a:p>
          <a:p>
            <a:pPr marL="514350" indent="-514350">
              <a:buAutoNum type="alphaUcPeriod"/>
            </a:pPr>
            <a:r>
              <a:rPr lang="en-US" sz="2400" dirty="0"/>
              <a:t>Send low dose </a:t>
            </a:r>
            <a:r>
              <a:rPr lang="en-US" sz="2400" dirty="0" err="1"/>
              <a:t>ristocetin</a:t>
            </a:r>
            <a:r>
              <a:rPr lang="en-US" sz="2400" dirty="0"/>
              <a:t>-induced platelet agglutination testing.</a:t>
            </a:r>
          </a:p>
          <a:p>
            <a:pPr marL="514350" indent="-514350">
              <a:buAutoNum type="alphaUcPeriod"/>
            </a:pPr>
            <a:r>
              <a:rPr lang="en-US" sz="2400" dirty="0"/>
              <a:t>Send targeted genetic testing.</a:t>
            </a:r>
            <a:endParaRPr lang="en-US" dirty="0"/>
          </a:p>
          <a:p>
            <a:pPr marL="514350" indent="-514350">
              <a:buAutoNum type="alphaUcPeriod"/>
            </a:pPr>
            <a:endParaRPr lang="en-US" dirty="0"/>
          </a:p>
          <a:p>
            <a:pPr marL="514350" indent="-514350">
              <a:buAutoNum type="alphaUcPeriod"/>
            </a:pPr>
            <a:endParaRPr lang="en-US" dirty="0"/>
          </a:p>
          <a:p>
            <a:pPr marL="514350" indent="-514350">
              <a:buAutoNum type="alphaUcPeriod"/>
            </a:pPr>
            <a:endParaRPr lang="en-US" dirty="0"/>
          </a:p>
        </p:txBody>
      </p:sp>
      <p:sp>
        <p:nvSpPr>
          <p:cNvPr id="4" name="Rectangle 3">
            <a:extLst>
              <a:ext uri="{FF2B5EF4-FFF2-40B4-BE49-F238E27FC236}">
                <a16:creationId xmlns:a16="http://schemas.microsoft.com/office/drawing/2014/main" id="{DC79762B-E657-E444-99B5-9F56F34D7BB6}"/>
              </a:ext>
            </a:extLst>
          </p:cNvPr>
          <p:cNvSpPr/>
          <p:nvPr/>
        </p:nvSpPr>
        <p:spPr>
          <a:xfrm>
            <a:off x="249004" y="4108705"/>
            <a:ext cx="4859444" cy="487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89598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5">
                                            <p:txEl>
                                              <p:pRg st="4" end="4"/>
                                            </p:txEl>
                                          </p:spTgt>
                                        </p:tgtEl>
                                        <p:attrNameLst>
                                          <p:attrName>style.color</p:attrName>
                                        </p:attrNameLst>
                                      </p:cBhvr>
                                      <p:to>
                                        <a:srgbClr val="F21E21"/>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Recommendation</a:t>
            </a:r>
          </a:p>
        </p:txBody>
      </p:sp>
      <p:sp>
        <p:nvSpPr>
          <p:cNvPr id="3" name="Content Placeholder 2">
            <a:extLst>
              <a:ext uri="{FF2B5EF4-FFF2-40B4-BE49-F238E27FC236}">
                <a16:creationId xmlns:a16="http://schemas.microsoft.com/office/drawing/2014/main" id="{53DB543F-648B-A645-8A4D-00C57BE8AB1C}"/>
              </a:ext>
            </a:extLst>
          </p:cNvPr>
          <p:cNvSpPr>
            <a:spLocks noGrp="1"/>
          </p:cNvSpPr>
          <p:nvPr>
            <p:ph idx="1"/>
          </p:nvPr>
        </p:nvSpPr>
        <p:spPr/>
        <p:txBody>
          <a:bodyPr/>
          <a:lstStyle/>
          <a:p>
            <a:pPr marL="0" indent="0">
              <a:buNone/>
            </a:pPr>
            <a:r>
              <a:rPr lang="en-US" sz="2400" b="1" dirty="0"/>
              <a:t>The panel </a:t>
            </a:r>
            <a:r>
              <a:rPr lang="en-US" sz="2400" b="1" i="1" dirty="0"/>
              <a:t>suggests</a:t>
            </a:r>
            <a:r>
              <a:rPr lang="en-US" sz="2400" b="1" dirty="0"/>
              <a:t> targeted genetic testing over low-dose RIPA (</a:t>
            </a:r>
            <a:r>
              <a:rPr lang="en-US" sz="2400" b="1" dirty="0" err="1"/>
              <a:t>ristocetin</a:t>
            </a:r>
            <a:r>
              <a:rPr lang="en-US" sz="2400" b="1" dirty="0"/>
              <a:t> induced platelet agglutination) to diagnose type 2B VWD in patients of type 2A or 2B in need of additional testing </a:t>
            </a:r>
            <a:r>
              <a:rPr lang="en-US" sz="2000" i="1" dirty="0"/>
              <a:t>(Conditional recommendation, low certainty).</a:t>
            </a:r>
          </a:p>
          <a:p>
            <a:pPr marL="0" indent="0">
              <a:buNone/>
            </a:pPr>
            <a:endParaRPr lang="en-US" sz="2400" b="1" i="1" dirty="0"/>
          </a:p>
          <a:p>
            <a:pPr marL="0" indent="0">
              <a:buNone/>
            </a:pPr>
            <a:r>
              <a:rPr lang="en-US" sz="2400" i="1" dirty="0"/>
              <a:t>The accurate identification of type 2B VWD is important because of relevance for prognosis and treatment, and so genetic testing is recommended when available. Patients with type 2B VWD typically have a more severe bleeding phenotype. In addition, desmopressin is relatively contraindicated because it can worsen thrombocytopenia.</a:t>
            </a:r>
          </a:p>
          <a:p>
            <a:endParaRPr lang="en-US" sz="2400" dirty="0"/>
          </a:p>
        </p:txBody>
      </p:sp>
      <p:sp>
        <p:nvSpPr>
          <p:cNvPr id="4" name="Content Placeholder 4">
            <a:extLst>
              <a:ext uri="{FF2B5EF4-FFF2-40B4-BE49-F238E27FC236}">
                <a16:creationId xmlns:a16="http://schemas.microsoft.com/office/drawing/2014/main" id="{E190BC6D-4F29-D849-AB80-292BEE6CB24A}"/>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i="1" dirty="0"/>
          </a:p>
        </p:txBody>
      </p:sp>
    </p:spTree>
    <p:extLst>
      <p:ext uri="{BB962C8B-B14F-4D97-AF65-F5344CB8AC3E}">
        <p14:creationId xmlns:p14="http://schemas.microsoft.com/office/powerpoint/2010/main" val="1387798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D73307-7BFE-724B-8F6B-DFE2F2D6EC8C}"/>
              </a:ext>
            </a:extLst>
          </p:cNvPr>
          <p:cNvPicPr>
            <a:picLocks noChangeAspect="1"/>
          </p:cNvPicPr>
          <p:nvPr/>
        </p:nvPicPr>
        <p:blipFill rotWithShape="1">
          <a:blip r:embed="rId2"/>
          <a:srcRect l="6723" t="5620" r="22669" b="2223"/>
          <a:stretch/>
        </p:blipFill>
        <p:spPr>
          <a:xfrm>
            <a:off x="4479533" y="1412697"/>
            <a:ext cx="5352836" cy="5034337"/>
          </a:xfrm>
          <a:prstGeom prst="rect">
            <a:avLst/>
          </a:prstGeom>
        </p:spPr>
      </p:pic>
      <p:sp>
        <p:nvSpPr>
          <p:cNvPr id="4" name="Title 1">
            <a:extLst>
              <a:ext uri="{FF2B5EF4-FFF2-40B4-BE49-F238E27FC236}">
                <a16:creationId xmlns:a16="http://schemas.microsoft.com/office/drawing/2014/main" id="{8BB7F4E6-6412-7040-BDDE-4179B58E0D23}"/>
              </a:ext>
            </a:extLst>
          </p:cNvPr>
          <p:cNvSpPr>
            <a:spLocks noGrp="1"/>
          </p:cNvSpPr>
          <p:nvPr>
            <p:ph type="title"/>
          </p:nvPr>
        </p:nvSpPr>
        <p:spPr>
          <a:xfrm>
            <a:off x="419100" y="1340569"/>
            <a:ext cx="4060433" cy="1587566"/>
          </a:xfrm>
        </p:spPr>
        <p:txBody>
          <a:bodyPr>
            <a:normAutofit/>
          </a:bodyPr>
          <a:lstStyle/>
          <a:p>
            <a:pPr algn="l"/>
            <a:r>
              <a:rPr lang="en-US" sz="2800" dirty="0"/>
              <a:t>Flow chart for diagnosis of Type 2B VWD</a:t>
            </a:r>
          </a:p>
        </p:txBody>
      </p:sp>
    </p:spTree>
    <p:extLst>
      <p:ext uri="{BB962C8B-B14F-4D97-AF65-F5344CB8AC3E}">
        <p14:creationId xmlns:p14="http://schemas.microsoft.com/office/powerpoint/2010/main" val="4117621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1 continued</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lstStyle/>
          <a:p>
            <a:pPr marL="0" indent="0">
              <a:buNone/>
            </a:pPr>
            <a:r>
              <a:rPr lang="en-US" sz="2400" dirty="0"/>
              <a:t>Genetic testing confirms a pathogenic variant in exon 28, known to cause type 2B VWD. You explain to the family that there are medications that can be used to treat and prevent bleeding in VWD, although some of them need to be used with caution in this subtype.</a:t>
            </a:r>
          </a:p>
          <a:p>
            <a:pPr marL="0" indent="0">
              <a:buNone/>
            </a:pPr>
            <a:endParaRPr lang="en-US" sz="2400" dirty="0"/>
          </a:p>
          <a:p>
            <a:pPr marL="0" indent="0">
              <a:buNone/>
            </a:pPr>
            <a:r>
              <a:rPr lang="en-US" sz="2400" dirty="0"/>
              <a:t>Despite preventative measures for his nosebleeds, they are recurrent and for one episode he has presented to the ED with a prolonged nosebleed and a drop in hemoglobin of 3 g/dL compared to his baseline. Otolaryngology evaluated him in the ED and does not think he will benefit from cauterization or any surgical intervention.</a:t>
            </a:r>
          </a:p>
          <a:p>
            <a:pPr marL="0" indent="0">
              <a:buNone/>
            </a:pPr>
            <a:endParaRPr lang="en-US" sz="2400" dirty="0"/>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1173435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600" dirty="0"/>
              <a:t>How should clinicians use these recommendations?</a:t>
            </a:r>
            <a:br>
              <a:rPr lang="en-US" sz="2600" dirty="0"/>
            </a:br>
            <a:endParaRPr lang="en-US" sz="2600" dirty="0"/>
          </a:p>
        </p:txBody>
      </p:sp>
      <p:graphicFrame>
        <p:nvGraphicFramePr>
          <p:cNvPr id="3" name="Table 2">
            <a:extLst>
              <a:ext uri="{FF2B5EF4-FFF2-40B4-BE49-F238E27FC236}">
                <a16:creationId xmlns:a16="http://schemas.microsoft.com/office/drawing/2014/main" id="{F76E58A9-D88C-4349-92C2-7D6D9EFBD770}"/>
              </a:ext>
            </a:extLst>
          </p:cNvPr>
          <p:cNvGraphicFramePr>
            <a:graphicFrameLocks noGrp="1"/>
          </p:cNvGraphicFramePr>
          <p:nvPr>
            <p:extLst>
              <p:ext uri="{D42A27DB-BD31-4B8C-83A1-F6EECF244321}">
                <p14:modId xmlns:p14="http://schemas.microsoft.com/office/powerpoint/2010/main" val="1263761251"/>
              </p:ext>
            </p:extLst>
          </p:nvPr>
        </p:nvGraphicFramePr>
        <p:xfrm>
          <a:off x="1533746" y="2444345"/>
          <a:ext cx="9124508" cy="3073086"/>
        </p:xfrm>
        <a:graphic>
          <a:graphicData uri="http://schemas.openxmlformats.org/drawingml/2006/table">
            <a:tbl>
              <a:tblPr firstRow="1" bandRow="1">
                <a:tableStyleId>{5940675A-B579-460E-94D1-54222C63F5DA}</a:tableStyleId>
              </a:tblPr>
              <a:tblGrid>
                <a:gridCol w="1496008">
                  <a:extLst>
                    <a:ext uri="{9D8B030D-6E8A-4147-A177-3AD203B41FA5}">
                      <a16:colId xmlns:a16="http://schemas.microsoft.com/office/drawing/2014/main" val="49921947"/>
                    </a:ext>
                  </a:extLst>
                </a:gridCol>
                <a:gridCol w="3522765">
                  <a:extLst>
                    <a:ext uri="{9D8B030D-6E8A-4147-A177-3AD203B41FA5}">
                      <a16:colId xmlns:a16="http://schemas.microsoft.com/office/drawing/2014/main" val="3542235664"/>
                    </a:ext>
                  </a:extLst>
                </a:gridCol>
                <a:gridCol w="4105735">
                  <a:extLst>
                    <a:ext uri="{9D8B030D-6E8A-4147-A177-3AD203B41FA5}">
                      <a16:colId xmlns:a16="http://schemas.microsoft.com/office/drawing/2014/main" val="3062731847"/>
                    </a:ext>
                  </a:extLst>
                </a:gridCol>
              </a:tblGrid>
              <a:tr h="528715">
                <a:tc>
                  <a:txBody>
                    <a:bodyPr/>
                    <a:lstStyle/>
                    <a:p>
                      <a:endParaRPr lang="en-CA" sz="1800" b="1" dirty="0">
                        <a:solidFill>
                          <a:schemeClr val="tx1">
                            <a:lumMod val="50000"/>
                            <a:lumOff val="50000"/>
                          </a:schemeClr>
                        </a:solidFill>
                      </a:endParaRPr>
                    </a:p>
                  </a:txBody>
                  <a:tcPr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CA" sz="1800" b="1" dirty="0">
                          <a:solidFill>
                            <a:schemeClr val="bg1"/>
                          </a:solidFill>
                        </a:rPr>
                        <a:t>STRONG Recommendation</a:t>
                      </a:r>
                      <a:br>
                        <a:rPr lang="en-CA" sz="1800" b="1" dirty="0">
                          <a:solidFill>
                            <a:schemeClr val="bg1"/>
                          </a:solidFill>
                        </a:rPr>
                      </a:br>
                      <a:r>
                        <a:rPr lang="en-CA" sz="1600" b="0" dirty="0">
                          <a:solidFill>
                            <a:schemeClr val="bg1"/>
                          </a:solidFill>
                        </a:rPr>
                        <a:t>(“The panel recommends…”)</a:t>
                      </a:r>
                      <a:endParaRPr lang="en-CA" sz="1800" b="0" dirty="0">
                        <a:solidFill>
                          <a:schemeClr val="bg1"/>
                        </a:solidFill>
                      </a:endParaRPr>
                    </a:p>
                  </a:txBody>
                  <a:tcPr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53E31"/>
                    </a:solidFill>
                  </a:tcPr>
                </a:tc>
                <a:tc>
                  <a:txBody>
                    <a:bodyPr/>
                    <a:lstStyle/>
                    <a:p>
                      <a:pPr algn="ctr"/>
                      <a:r>
                        <a:rPr lang="en-CA" sz="1800" b="1" dirty="0">
                          <a:solidFill>
                            <a:schemeClr val="bg1"/>
                          </a:solidFill>
                        </a:rPr>
                        <a:t>CONDITIONAL Recommendation</a:t>
                      </a:r>
                    </a:p>
                    <a:p>
                      <a:pPr algn="ctr"/>
                      <a:r>
                        <a:rPr lang="en-CA" sz="1600" b="0" dirty="0">
                          <a:solidFill>
                            <a:schemeClr val="bg1"/>
                          </a:solidFill>
                        </a:rPr>
                        <a:t>(“The panel suggests…”)</a:t>
                      </a:r>
                    </a:p>
                  </a:txBody>
                  <a:tcPr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53E31"/>
                    </a:solidFill>
                  </a:tcPr>
                </a:tc>
                <a:extLst>
                  <a:ext uri="{0D108BD9-81ED-4DB2-BD59-A6C34878D82A}">
                    <a16:rowId xmlns:a16="http://schemas.microsoft.com/office/drawing/2014/main" val="1335236337"/>
                  </a:ext>
                </a:extLst>
              </a:tr>
              <a:tr h="956546">
                <a:tc>
                  <a:txBody>
                    <a:bodyPr/>
                    <a:lstStyle/>
                    <a:p>
                      <a:r>
                        <a:rPr lang="en-CA" sz="1800" b="1" dirty="0">
                          <a:solidFill>
                            <a:schemeClr val="tx1">
                              <a:lumMod val="50000"/>
                              <a:lumOff val="50000"/>
                            </a:schemeClr>
                          </a:solidFill>
                        </a:rPr>
                        <a:t>For patients</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CA" sz="1800" dirty="0">
                          <a:solidFill>
                            <a:schemeClr val="tx1">
                              <a:lumMod val="50000"/>
                              <a:lumOff val="50000"/>
                            </a:schemeClr>
                          </a:solidFill>
                        </a:rPr>
                        <a:t>Most individuals would want the intervention.</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CA" sz="1800" dirty="0">
                          <a:solidFill>
                            <a:schemeClr val="tx1">
                              <a:lumMod val="50000"/>
                              <a:lumOff val="50000"/>
                            </a:schemeClr>
                          </a:solidFill>
                        </a:rPr>
                        <a:t>A majority would want the intervention, but many would not.</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5416709"/>
                  </a:ext>
                </a:extLst>
              </a:tr>
              <a:tr h="1506940">
                <a:tc>
                  <a:txBody>
                    <a:bodyPr/>
                    <a:lstStyle/>
                    <a:p>
                      <a:r>
                        <a:rPr lang="en-CA" sz="1800" b="1" dirty="0">
                          <a:solidFill>
                            <a:schemeClr val="tx1">
                              <a:lumMod val="50000"/>
                              <a:lumOff val="50000"/>
                            </a:schemeClr>
                          </a:solidFill>
                        </a:rPr>
                        <a:t>For clinicians</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CA" sz="1800" dirty="0">
                          <a:solidFill>
                            <a:schemeClr val="tx1">
                              <a:lumMod val="50000"/>
                              <a:lumOff val="50000"/>
                            </a:schemeClr>
                          </a:solidFill>
                        </a:rPr>
                        <a:t>Most individuals should receive the intervention.</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CA" sz="1800" dirty="0">
                          <a:solidFill>
                            <a:schemeClr val="tx1">
                              <a:lumMod val="50000"/>
                              <a:lumOff val="50000"/>
                            </a:schemeClr>
                          </a:solidFill>
                        </a:rPr>
                        <a:t>Different choices will be appropriate for different patients, depending on their values and preferences. Use </a:t>
                      </a:r>
                      <a:r>
                        <a:rPr lang="en-CA" sz="1800" b="1" dirty="0">
                          <a:solidFill>
                            <a:schemeClr val="tx1">
                              <a:lumMod val="50000"/>
                              <a:lumOff val="50000"/>
                            </a:schemeClr>
                          </a:solidFill>
                        </a:rPr>
                        <a:t>shared decision making</a:t>
                      </a:r>
                      <a:r>
                        <a:rPr lang="en-CA" sz="1800" b="0" dirty="0">
                          <a:solidFill>
                            <a:schemeClr val="tx1">
                              <a:lumMod val="50000"/>
                              <a:lumOff val="50000"/>
                            </a:schemeClr>
                          </a:solidFill>
                        </a:rPr>
                        <a:t>.</a:t>
                      </a:r>
                      <a:endParaRPr lang="en-CA" sz="1800" dirty="0">
                        <a:solidFill>
                          <a:schemeClr val="tx1">
                            <a:lumMod val="50000"/>
                            <a:lumOff val="50000"/>
                          </a:schemeClr>
                        </a:solidFill>
                      </a:endParaRP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74822128"/>
                  </a:ext>
                </a:extLst>
              </a:tr>
            </a:tbl>
          </a:graphicData>
        </a:graphic>
      </p:graphicFrame>
    </p:spTree>
    <p:extLst>
      <p:ext uri="{BB962C8B-B14F-4D97-AF65-F5344CB8AC3E}">
        <p14:creationId xmlns:p14="http://schemas.microsoft.com/office/powerpoint/2010/main" val="1054192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2: </a:t>
            </a:r>
            <a:r>
              <a:rPr lang="en-US" sz="2800" i="1" dirty="0"/>
              <a:t>Question 2</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lstStyle/>
          <a:p>
            <a:pPr marL="0" indent="0">
              <a:buNone/>
            </a:pPr>
            <a:r>
              <a:rPr lang="en-US" sz="2400" dirty="0"/>
              <a:t>What is the most appropriate </a:t>
            </a:r>
            <a:r>
              <a:rPr lang="en-US" sz="2400" i="1" dirty="0"/>
              <a:t>next</a:t>
            </a:r>
            <a:r>
              <a:rPr lang="en-US" sz="2400" dirty="0"/>
              <a:t> step in management of this patient?</a:t>
            </a:r>
            <a:endParaRPr lang="en-US" dirty="0"/>
          </a:p>
          <a:p>
            <a:pPr marL="514350" indent="-514350">
              <a:buAutoNum type="alphaUcPeriod"/>
            </a:pPr>
            <a:r>
              <a:rPr lang="en-US" sz="2400" dirty="0"/>
              <a:t>Start an oral antifibrinolytic to be taken for 3-5 days with each episode.</a:t>
            </a:r>
          </a:p>
          <a:p>
            <a:pPr marL="514350" indent="-514350">
              <a:buAutoNum type="alphaUcPeriod"/>
            </a:pPr>
            <a:r>
              <a:rPr lang="en-US" sz="2400" dirty="0"/>
              <a:t>Increase preventative measures, including adding a humidifier in his bedroom.</a:t>
            </a:r>
          </a:p>
          <a:p>
            <a:pPr marL="514350" indent="-514350">
              <a:buFont typeface="Arial" panose="020B0604020202020204" pitchFamily="34" charset="0"/>
              <a:buAutoNum type="alphaUcPeriod"/>
            </a:pPr>
            <a:r>
              <a:rPr lang="en-US" sz="2400" dirty="0"/>
              <a:t>Refer to otolaryngology for repeat evaluation.</a:t>
            </a:r>
          </a:p>
          <a:p>
            <a:pPr marL="514350" indent="-514350">
              <a:buAutoNum type="alphaUcPeriod"/>
            </a:pPr>
            <a:r>
              <a:rPr lang="en-US" sz="2400" dirty="0"/>
              <a:t>Start weekly prophylaxis with intravenous VWF concentrate.</a:t>
            </a:r>
          </a:p>
          <a:p>
            <a:pPr marL="514350" indent="-514350">
              <a:buAutoNum type="alphaUcPeriod"/>
            </a:pPr>
            <a:endParaRPr lang="en-US" dirty="0"/>
          </a:p>
          <a:p>
            <a:pPr marL="514350" indent="-514350">
              <a:buAutoNum type="alphaUcPeriod"/>
            </a:pPr>
            <a:endParaRPr lang="en-US" dirty="0"/>
          </a:p>
          <a:p>
            <a:pPr marL="514350" indent="-514350">
              <a:buAutoNum type="alphaUcPeriod"/>
            </a:pPr>
            <a:endParaRPr lang="en-US" dirty="0"/>
          </a:p>
        </p:txBody>
      </p:sp>
      <p:sp>
        <p:nvSpPr>
          <p:cNvPr id="4" name="Rectangle 3">
            <a:extLst>
              <a:ext uri="{FF2B5EF4-FFF2-40B4-BE49-F238E27FC236}">
                <a16:creationId xmlns:a16="http://schemas.microsoft.com/office/drawing/2014/main" id="{2A99DA17-C055-F84A-BB22-456D5824F37F}"/>
              </a:ext>
            </a:extLst>
          </p:cNvPr>
          <p:cNvSpPr/>
          <p:nvPr/>
        </p:nvSpPr>
        <p:spPr>
          <a:xfrm>
            <a:off x="249004" y="3803905"/>
            <a:ext cx="8443892" cy="512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95521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5">
                                            <p:txEl>
                                              <p:pRg st="4" end="4"/>
                                            </p:txEl>
                                          </p:spTgt>
                                        </p:tgtEl>
                                        <p:attrNameLst>
                                          <p:attrName>style.color</p:attrName>
                                        </p:attrNameLst>
                                      </p:cBhvr>
                                      <p:to>
                                        <a:srgbClr val="F21E21"/>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Recommendation</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a:bodyPr>
          <a:lstStyle/>
          <a:p>
            <a:pPr marL="0" indent="0">
              <a:buNone/>
            </a:pPr>
            <a:r>
              <a:rPr lang="en-US" sz="2400" b="1" dirty="0"/>
              <a:t>In patients with VWD with a history of severe and frequent bleeds, the guideline panel </a:t>
            </a:r>
            <a:r>
              <a:rPr lang="en-US" sz="2400" b="1" i="1" dirty="0"/>
              <a:t>suggests</a:t>
            </a:r>
            <a:r>
              <a:rPr lang="en-US" sz="2400" b="1" dirty="0"/>
              <a:t> using long-term prophylaxis rather than no prophylaxis </a:t>
            </a:r>
            <a:r>
              <a:rPr lang="en-US" sz="2000" i="1" dirty="0"/>
              <a:t>(Conditional recommendation, low certainty).</a:t>
            </a:r>
          </a:p>
          <a:p>
            <a:pPr marL="0" indent="0">
              <a:buNone/>
            </a:pPr>
            <a:endParaRPr lang="en-US" sz="2400" b="1" i="1" dirty="0"/>
          </a:p>
          <a:p>
            <a:pPr marL="0" indent="0">
              <a:buNone/>
            </a:pPr>
            <a:r>
              <a:rPr lang="en-US" sz="2400" i="1" dirty="0"/>
              <a:t>Bleeding symptoms and the need for prophylaxis should be periodically assessed. Although long-term prophylaxis is not common in VWD as it is in hemophilia there are a substantial number of patients with a severe bleeding phenotype who could benefit from prophylaxis with VWF-containing concentrates.</a:t>
            </a:r>
          </a:p>
        </p:txBody>
      </p:sp>
    </p:spTree>
    <p:extLst>
      <p:ext uri="{BB962C8B-B14F-4D97-AF65-F5344CB8AC3E}">
        <p14:creationId xmlns:p14="http://schemas.microsoft.com/office/powerpoint/2010/main" val="131768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2 continued</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a:bodyPr>
          <a:lstStyle/>
          <a:p>
            <a:pPr marL="0" indent="0">
              <a:buNone/>
            </a:pPr>
            <a:r>
              <a:rPr lang="en-US" sz="2400" dirty="0"/>
              <a:t>After receiving prophylaxis for six months your patient has significant improvement in his nosebleeds. He stops his factor prophylaxis without return of significant bleeding. He continues to have severe sleep apnea however and is having trouble staying awake in school during the day. His parents want to know if there is a way to decrease the risk of excessive bleeding with tonsillectomy.</a:t>
            </a:r>
          </a:p>
          <a:p>
            <a:pPr marL="0" indent="0">
              <a:buNone/>
            </a:pPr>
            <a:endParaRPr lang="en-US" sz="2400" i="1" dirty="0"/>
          </a:p>
          <a:p>
            <a:pPr marL="0" indent="0">
              <a:buNone/>
            </a:pPr>
            <a:endParaRPr lang="en-US" sz="2400" i="1" dirty="0"/>
          </a:p>
        </p:txBody>
      </p:sp>
    </p:spTree>
    <p:extLst>
      <p:ext uri="{BB962C8B-B14F-4D97-AF65-F5344CB8AC3E}">
        <p14:creationId xmlns:p14="http://schemas.microsoft.com/office/powerpoint/2010/main" val="2118588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2: </a:t>
            </a:r>
            <a:r>
              <a:rPr lang="en-US" sz="2800" i="1" dirty="0"/>
              <a:t>Question 3</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lstStyle/>
          <a:p>
            <a:pPr marL="0" indent="0">
              <a:buNone/>
            </a:pPr>
            <a:r>
              <a:rPr lang="en-US" sz="2400" dirty="0"/>
              <a:t>What of the following is the best approach to the management of your patient around the time of his tonsillectomy?</a:t>
            </a:r>
            <a:endParaRPr lang="en-US" dirty="0"/>
          </a:p>
          <a:p>
            <a:pPr marL="514350" indent="-514350">
              <a:buAutoNum type="alphaUcPeriod"/>
            </a:pPr>
            <a:r>
              <a:rPr lang="en-US" sz="2400" dirty="0"/>
              <a:t>Give VWF factor concentrate to target trough VWF activity level ≥0.50 IU/ml for at least three days following surgery.</a:t>
            </a:r>
          </a:p>
          <a:p>
            <a:pPr marL="514350" indent="-514350">
              <a:buFont typeface="Arial" panose="020B0604020202020204" pitchFamily="34" charset="0"/>
              <a:buAutoNum type="alphaUcPeriod"/>
            </a:pPr>
            <a:r>
              <a:rPr lang="en-US" sz="2400" dirty="0"/>
              <a:t>Give VWF factor concentrate to target trough factor VIII activity level ≥0.50 IU/ml for at least three days following surgery.</a:t>
            </a:r>
          </a:p>
          <a:p>
            <a:pPr marL="514350" indent="-514350">
              <a:buFont typeface="Arial" panose="020B0604020202020204" pitchFamily="34" charset="0"/>
              <a:buAutoNum type="alphaUcPeriod"/>
            </a:pPr>
            <a:r>
              <a:rPr lang="en-US" sz="2400" dirty="0"/>
              <a:t>Give VWF factor concentrate to target both VWF and factor VIII activity levels ≥0.50 IU/ml for at least three days following surgery.</a:t>
            </a:r>
          </a:p>
          <a:p>
            <a:pPr marL="514350" indent="-514350">
              <a:buAutoNum type="alphaUcPeriod"/>
            </a:pPr>
            <a:r>
              <a:rPr lang="en-US" sz="2400" dirty="0"/>
              <a:t>Give VWF factor concentrate prior to surgery, and then tranexamic acid alone for a week following surgery.</a:t>
            </a:r>
            <a:endParaRPr lang="en-US" dirty="0"/>
          </a:p>
          <a:p>
            <a:pPr marL="514350" indent="-514350">
              <a:buAutoNum type="alphaUcPeriod"/>
            </a:pPr>
            <a:endParaRPr lang="en-US" dirty="0"/>
          </a:p>
        </p:txBody>
      </p:sp>
      <p:sp>
        <p:nvSpPr>
          <p:cNvPr id="4" name="Rectangle 3">
            <a:extLst>
              <a:ext uri="{FF2B5EF4-FFF2-40B4-BE49-F238E27FC236}">
                <a16:creationId xmlns:a16="http://schemas.microsoft.com/office/drawing/2014/main" id="{497EE407-9A34-5A48-A47F-BF773F556D6A}"/>
              </a:ext>
            </a:extLst>
          </p:cNvPr>
          <p:cNvSpPr/>
          <p:nvPr/>
        </p:nvSpPr>
        <p:spPr>
          <a:xfrm>
            <a:off x="249004" y="4328161"/>
            <a:ext cx="11369972" cy="8046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63879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5">
                                            <p:txEl>
                                              <p:pRg st="3" end="3"/>
                                            </p:txEl>
                                          </p:spTgt>
                                        </p:tgtEl>
                                        <p:attrNameLst>
                                          <p:attrName>style.color</p:attrName>
                                        </p:attrNameLst>
                                      </p:cBhvr>
                                      <p:to>
                                        <a:srgbClr val="F21E21"/>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Recommendation</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a:bodyPr>
          <a:lstStyle/>
          <a:p>
            <a:pPr marL="0" indent="0">
              <a:buNone/>
            </a:pPr>
            <a:r>
              <a:rPr lang="en-US" sz="2400" b="1" dirty="0"/>
              <a:t>The panel suggests targeting both factor VIII and VWF activity levels of ≥0.50 IU/ml for at least three days following major surgery </a:t>
            </a:r>
            <a:r>
              <a:rPr lang="en-US" sz="2000" i="1" dirty="0"/>
              <a:t>(Conditional recommendation, very low certainty).</a:t>
            </a:r>
          </a:p>
          <a:p>
            <a:pPr marL="0" indent="0">
              <a:buNone/>
            </a:pPr>
            <a:endParaRPr lang="en-US" sz="2400" b="1" i="1" dirty="0"/>
          </a:p>
          <a:p>
            <a:pPr marL="0" indent="0">
              <a:buNone/>
            </a:pPr>
            <a:r>
              <a:rPr lang="en-US" sz="2400" i="1" dirty="0"/>
              <a:t>When it is possible to keep both trough levels ≥0.50 IU/ml for at least three days, this should be the preferred option. The duration of intervention and specific trough levels can vary depending on the type of surgery.</a:t>
            </a:r>
          </a:p>
        </p:txBody>
      </p:sp>
    </p:spTree>
    <p:extLst>
      <p:ext uri="{BB962C8B-B14F-4D97-AF65-F5344CB8AC3E}">
        <p14:creationId xmlns:p14="http://schemas.microsoft.com/office/powerpoint/2010/main" val="418486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2 summary </a:t>
            </a:r>
            <a:r>
              <a:rPr lang="en-US" sz="2800" i="1" dirty="0"/>
              <a:t>– VWD diagnosis</a:t>
            </a:r>
            <a:endParaRPr lang="en-US" sz="2800" dirty="0"/>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a:bodyPr>
          <a:lstStyle/>
          <a:p>
            <a:r>
              <a:rPr lang="en-US" sz="2600" dirty="0"/>
              <a:t>A cutoff of VWF activity/</a:t>
            </a:r>
            <a:r>
              <a:rPr lang="en-US" sz="2600" dirty="0" err="1"/>
              <a:t>VWF:Ag</a:t>
            </a:r>
            <a:r>
              <a:rPr lang="en-US" sz="2600" dirty="0"/>
              <a:t> ratio of &lt;0.7 over &lt;0.5 is suggested to confirm a diagnosis of type 2 VWD.</a:t>
            </a:r>
          </a:p>
          <a:p>
            <a:endParaRPr lang="en-US" sz="2600" dirty="0"/>
          </a:p>
          <a:p>
            <a:r>
              <a:rPr lang="en-US" sz="2600" dirty="0"/>
              <a:t>Genetic testing is recommended for diagnosis of type 2B VWD, when available.</a:t>
            </a:r>
          </a:p>
          <a:p>
            <a:pPr marL="0" indent="0">
              <a:buNone/>
            </a:pPr>
            <a:endParaRPr lang="en-US" sz="2400" dirty="0"/>
          </a:p>
        </p:txBody>
      </p:sp>
    </p:spTree>
    <p:extLst>
      <p:ext uri="{BB962C8B-B14F-4D97-AF65-F5344CB8AC3E}">
        <p14:creationId xmlns:p14="http://schemas.microsoft.com/office/powerpoint/2010/main" val="20539763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2 summary </a:t>
            </a:r>
            <a:r>
              <a:rPr lang="en-US" sz="2800" i="1" dirty="0"/>
              <a:t>– VWD treatment</a:t>
            </a:r>
            <a:endParaRPr lang="en-US" sz="2800" dirty="0"/>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a:bodyPr>
          <a:lstStyle/>
          <a:p>
            <a:r>
              <a:rPr lang="en-US" sz="2600" dirty="0"/>
              <a:t>Long-term prophylaxis is recommended in patients with VWD and history of severe and frequent bleeds.</a:t>
            </a:r>
          </a:p>
          <a:p>
            <a:endParaRPr lang="en-US" sz="2600" dirty="0"/>
          </a:p>
          <a:p>
            <a:r>
              <a:rPr lang="en-US" sz="2600" dirty="0"/>
              <a:t>Both factor VIII and VWF activity levels of ≥0.50 IU/ml should be targeted for at least three days following major surgery.</a:t>
            </a:r>
          </a:p>
          <a:p>
            <a:endParaRPr lang="en-US" sz="2600" dirty="0"/>
          </a:p>
          <a:p>
            <a:endParaRPr lang="en-US" sz="2600" dirty="0"/>
          </a:p>
          <a:p>
            <a:endParaRPr lang="en-US" sz="2400" dirty="0"/>
          </a:p>
          <a:p>
            <a:endParaRPr lang="en-US" sz="2400" dirty="0"/>
          </a:p>
          <a:p>
            <a:endParaRPr lang="en-US" sz="2400" dirty="0"/>
          </a:p>
        </p:txBody>
      </p:sp>
    </p:spTree>
    <p:extLst>
      <p:ext uri="{BB962C8B-B14F-4D97-AF65-F5344CB8AC3E}">
        <p14:creationId xmlns:p14="http://schemas.microsoft.com/office/powerpoint/2010/main" val="40931896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Priorities for Future Research</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fontScale="92500" lnSpcReduction="20000"/>
          </a:bodyPr>
          <a:lstStyle/>
          <a:p>
            <a:r>
              <a:rPr lang="en-US" sz="2400" i="1" dirty="0"/>
              <a:t>Sensitivity and specificity of thresholds for VWD diagnostic tests.</a:t>
            </a:r>
          </a:p>
          <a:p>
            <a:endParaRPr lang="en-US" sz="2400" i="1" dirty="0"/>
          </a:p>
          <a:p>
            <a:r>
              <a:rPr lang="en-US" sz="2400" i="1" dirty="0"/>
              <a:t>Variability of the </a:t>
            </a:r>
            <a:r>
              <a:rPr lang="en-US" sz="2400" i="1" dirty="0" err="1"/>
              <a:t>ristocetin</a:t>
            </a:r>
            <a:r>
              <a:rPr lang="en-US" sz="2400" i="1" dirty="0"/>
              <a:t> cofactor assay in different ethnic groups.</a:t>
            </a:r>
          </a:p>
          <a:p>
            <a:endParaRPr lang="en-US" sz="2400" i="1" dirty="0"/>
          </a:p>
          <a:p>
            <a:r>
              <a:rPr lang="en-US" sz="2400" i="1" dirty="0"/>
              <a:t>Randomized clinical trial to determine whether maintaining VWF or FVIII activity levels at &gt;0.50 IU/mL for at least 3 days after surgery leads to different outcomes.</a:t>
            </a:r>
          </a:p>
          <a:p>
            <a:endParaRPr lang="en-US" sz="2400" i="1" dirty="0"/>
          </a:p>
          <a:p>
            <a:r>
              <a:rPr lang="en-US" sz="2400" i="1" dirty="0"/>
              <a:t>Efficacy and safety of the combination of hormonal therapy with tranexamic acid in women with VWD and heavy menstrual bleeding.</a:t>
            </a:r>
          </a:p>
          <a:p>
            <a:endParaRPr lang="en-US" sz="2400" i="1" dirty="0"/>
          </a:p>
          <a:p>
            <a:r>
              <a:rPr lang="en-US" sz="2400" i="1" dirty="0"/>
              <a:t>Clinical trial on prevention of PPH in women with VWD, and basic science research on understanding fibrinolysis in women during the postpartum period.</a:t>
            </a:r>
          </a:p>
        </p:txBody>
      </p:sp>
    </p:spTree>
    <p:extLst>
      <p:ext uri="{BB962C8B-B14F-4D97-AF65-F5344CB8AC3E}">
        <p14:creationId xmlns:p14="http://schemas.microsoft.com/office/powerpoint/2010/main" val="768070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Acknowledgements</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fontScale="92500" lnSpcReduction="20000"/>
          </a:bodyPr>
          <a:lstStyle/>
          <a:p>
            <a:r>
              <a:rPr lang="en-US" sz="2400" dirty="0"/>
              <a:t>ASH ISTH NHF WFH Guideline Panel team members</a:t>
            </a:r>
          </a:p>
          <a:p>
            <a:endParaRPr lang="en-US" sz="2400" dirty="0"/>
          </a:p>
          <a:p>
            <a:r>
              <a:rPr lang="en-US" sz="2400" dirty="0"/>
              <a:t>Knowledge Synthesis team members</a:t>
            </a:r>
          </a:p>
          <a:p>
            <a:r>
              <a:rPr lang="en-US" sz="2400" dirty="0"/>
              <a:t>Outcomes and Implementation Research Unity at the University of Kansas Medical Center</a:t>
            </a:r>
          </a:p>
          <a:p>
            <a:r>
              <a:rPr lang="en-US" sz="2400" dirty="0"/>
              <a:t>ASH ISTH NHF WFH von Willebrand Disease Guideline Scoping Group</a:t>
            </a:r>
          </a:p>
          <a:p>
            <a:r>
              <a:rPr lang="en-US" sz="2400" dirty="0"/>
              <a:t>Authors of ASH VWD Slide Set: </a:t>
            </a:r>
            <a:r>
              <a:rPr lang="en-US" sz="2400" b="1" cap="none" dirty="0"/>
              <a:t>Kristin Maher, MD, PhD</a:t>
            </a:r>
            <a:r>
              <a:rPr lang="en-US" sz="2400" cap="none" dirty="0"/>
              <a:t> and </a:t>
            </a:r>
            <a:r>
              <a:rPr lang="en-US" sz="2400" b="1" cap="none" dirty="0"/>
              <a:t>Christopher Ng, MD</a:t>
            </a:r>
            <a:endParaRPr lang="en-US" sz="2400" b="1" dirty="0"/>
          </a:p>
          <a:p>
            <a:endParaRPr lang="en-US" sz="2400" dirty="0"/>
          </a:p>
          <a:p>
            <a:pPr marL="0" indent="0">
              <a:buNone/>
            </a:pPr>
            <a:endParaRPr lang="en-US" sz="2400" dirty="0"/>
          </a:p>
          <a:p>
            <a:pPr marL="0" indent="0">
              <a:buNone/>
            </a:pPr>
            <a:endParaRPr lang="en-US" sz="2400" dirty="0"/>
          </a:p>
          <a:p>
            <a:pPr marL="0" indent="0">
              <a:buNone/>
            </a:pPr>
            <a:r>
              <a:rPr lang="en-US" sz="2400" dirty="0"/>
              <a:t>See more about the ASH ISTH NHF WFH VWD diagnosis and treatment guidelines at:</a:t>
            </a:r>
          </a:p>
          <a:p>
            <a:pPr marL="0" indent="0">
              <a:buNone/>
            </a:pPr>
            <a:r>
              <a:rPr lang="en-US" sz="2400" dirty="0"/>
              <a:t> </a:t>
            </a:r>
            <a:r>
              <a:rPr lang="en-US" sz="2400" dirty="0">
                <a:hlinkClick r:id="rId2"/>
              </a:rPr>
              <a:t>www.</a:t>
            </a:r>
            <a:r>
              <a:rPr lang="en-US" sz="2400" i="1" dirty="0">
                <a:hlinkClick r:id="rId2"/>
              </a:rPr>
              <a:t>hematology.org/VWDguidelines</a:t>
            </a:r>
            <a:endParaRPr lang="en-US" sz="2400" i="1" dirty="0"/>
          </a:p>
          <a:p>
            <a:pPr marL="0" indent="0">
              <a:buNone/>
            </a:pPr>
            <a:endParaRPr lang="en-US" sz="2400" dirty="0"/>
          </a:p>
          <a:p>
            <a:pPr marL="0" indent="0">
              <a:buNone/>
            </a:pPr>
            <a:endParaRPr lang="en-US" sz="2400" i="1" dirty="0"/>
          </a:p>
          <a:p>
            <a:pPr marL="0" indent="0">
              <a:buNone/>
            </a:pPr>
            <a:endParaRPr lang="en-US" sz="2400" i="1" dirty="0"/>
          </a:p>
        </p:txBody>
      </p:sp>
    </p:spTree>
    <p:extLst>
      <p:ext uri="{BB962C8B-B14F-4D97-AF65-F5344CB8AC3E}">
        <p14:creationId xmlns:p14="http://schemas.microsoft.com/office/powerpoint/2010/main" val="402240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600" dirty="0"/>
              <a:t>What these guidelines cover:</a:t>
            </a:r>
            <a:br>
              <a:rPr lang="en-US" sz="2600" dirty="0"/>
            </a:br>
            <a:endParaRPr lang="en-US" sz="2600" dirty="0"/>
          </a:p>
        </p:txBody>
      </p:sp>
      <p:sp>
        <p:nvSpPr>
          <p:cNvPr id="4" name="TextBox 3">
            <a:extLst>
              <a:ext uri="{FF2B5EF4-FFF2-40B4-BE49-F238E27FC236}">
                <a16:creationId xmlns:a16="http://schemas.microsoft.com/office/drawing/2014/main" id="{B3A2DCB8-3E91-764D-B030-E23417C430EF}"/>
              </a:ext>
            </a:extLst>
          </p:cNvPr>
          <p:cNvSpPr txBox="1"/>
          <p:nvPr/>
        </p:nvSpPr>
        <p:spPr>
          <a:xfrm>
            <a:off x="744666" y="2334000"/>
            <a:ext cx="5303519" cy="3347610"/>
          </a:xfrm>
          <a:prstGeom prst="rect">
            <a:avLst/>
          </a:prstGeom>
          <a:solidFill>
            <a:srgbClr val="BEE0E4"/>
          </a:solidFill>
          <a:ln>
            <a:noFill/>
          </a:ln>
        </p:spPr>
        <p:txBody>
          <a:bodyPr wrap="square" rtlCol="0" anchor="t" anchorCtr="0">
            <a:noAutofit/>
          </a:bodyPr>
          <a:lstStyle/>
          <a:p>
            <a:pPr>
              <a:spcBef>
                <a:spcPts val="1200"/>
              </a:spcBef>
              <a:spcAft>
                <a:spcPts val="600"/>
              </a:spcAft>
            </a:pPr>
            <a:endParaRPr lang="en-CA" sz="800" b="1" dirty="0">
              <a:solidFill>
                <a:srgbClr val="E53E31"/>
              </a:solidFill>
            </a:endParaRPr>
          </a:p>
          <a:p>
            <a:pPr>
              <a:spcAft>
                <a:spcPts val="600"/>
              </a:spcAft>
            </a:pPr>
            <a:r>
              <a:rPr lang="en-CA" sz="2000" b="1" dirty="0">
                <a:solidFill>
                  <a:srgbClr val="E53E31"/>
                </a:solidFill>
              </a:rPr>
              <a:t>DIAGNOSIS OF VWD:</a:t>
            </a:r>
          </a:p>
          <a:p>
            <a:pPr marL="285750" indent="-285750">
              <a:buFont typeface="Arial" panose="020B0604020202020204" pitchFamily="34" charset="0"/>
              <a:buChar char="•"/>
            </a:pPr>
            <a:r>
              <a:rPr lang="en-CA" sz="2000" dirty="0">
                <a:solidFill>
                  <a:schemeClr val="tx1">
                    <a:lumMod val="50000"/>
                    <a:lumOff val="50000"/>
                  </a:schemeClr>
                </a:solidFill>
              </a:rPr>
              <a:t>Use of bleeding assessment tools (BATs)</a:t>
            </a:r>
          </a:p>
          <a:p>
            <a:pPr marL="285750" indent="-285750">
              <a:buFont typeface="Arial" panose="020B0604020202020204" pitchFamily="34" charset="0"/>
              <a:buChar char="•"/>
            </a:pPr>
            <a:r>
              <a:rPr lang="en-CA" sz="2000" dirty="0">
                <a:solidFill>
                  <a:schemeClr val="tx1">
                    <a:lumMod val="50000"/>
                    <a:lumOff val="50000"/>
                  </a:schemeClr>
                </a:solidFill>
              </a:rPr>
              <a:t>Use of specific lab tests for VWD at initial diagnosis</a:t>
            </a:r>
          </a:p>
          <a:p>
            <a:pPr marL="285750" indent="-285750">
              <a:buFont typeface="Arial" panose="020B0604020202020204" pitchFamily="34" charset="0"/>
              <a:buChar char="•"/>
            </a:pPr>
            <a:r>
              <a:rPr lang="en-CA" sz="2000" dirty="0">
                <a:solidFill>
                  <a:schemeClr val="tx1">
                    <a:lumMod val="50000"/>
                    <a:lumOff val="50000"/>
                  </a:schemeClr>
                </a:solidFill>
              </a:rPr>
              <a:t>How to approach patients with VWF levels that are initially abnormal and then normalize with age</a:t>
            </a:r>
          </a:p>
          <a:p>
            <a:pPr marL="285750" indent="-285750">
              <a:buFont typeface="Arial" panose="020B0604020202020204" pitchFamily="34" charset="0"/>
              <a:buChar char="•"/>
            </a:pPr>
            <a:r>
              <a:rPr lang="en-CA" sz="2000" dirty="0">
                <a:solidFill>
                  <a:schemeClr val="tx1">
                    <a:lumMod val="50000"/>
                    <a:lumOff val="50000"/>
                  </a:schemeClr>
                </a:solidFill>
              </a:rPr>
              <a:t>Use of genetic testing in the diagnosis of VWD subtypes</a:t>
            </a:r>
          </a:p>
          <a:p>
            <a:pPr marL="285750" indent="-285750">
              <a:buFont typeface="Arial" panose="020B0604020202020204" pitchFamily="34" charset="0"/>
              <a:buChar char="•"/>
            </a:pPr>
            <a:endParaRPr lang="en-CA" sz="2200" dirty="0">
              <a:solidFill>
                <a:schemeClr val="tx1">
                  <a:lumMod val="50000"/>
                  <a:lumOff val="50000"/>
                </a:schemeClr>
              </a:solidFill>
            </a:endParaRPr>
          </a:p>
          <a:p>
            <a:pPr marL="285750" indent="-285750">
              <a:buFont typeface="Arial" panose="020B0604020202020204" pitchFamily="34" charset="0"/>
              <a:buChar char="•"/>
            </a:pPr>
            <a:endParaRPr lang="en-CA" sz="2200" dirty="0">
              <a:solidFill>
                <a:schemeClr val="tx1">
                  <a:lumMod val="50000"/>
                  <a:lumOff val="50000"/>
                </a:schemeClr>
              </a:solidFill>
            </a:endParaRPr>
          </a:p>
          <a:p>
            <a:pPr marL="285750" indent="-285750">
              <a:buFont typeface="Arial" panose="020B0604020202020204" pitchFamily="34" charset="0"/>
              <a:buChar char="•"/>
            </a:pPr>
            <a:endParaRPr lang="en-CA" sz="2200" dirty="0">
              <a:solidFill>
                <a:schemeClr val="tx1">
                  <a:lumMod val="50000"/>
                  <a:lumOff val="50000"/>
                </a:schemeClr>
              </a:solidFill>
            </a:endParaRPr>
          </a:p>
        </p:txBody>
      </p:sp>
      <p:sp>
        <p:nvSpPr>
          <p:cNvPr id="5" name="TextBox 4">
            <a:extLst>
              <a:ext uri="{FF2B5EF4-FFF2-40B4-BE49-F238E27FC236}">
                <a16:creationId xmlns:a16="http://schemas.microsoft.com/office/drawing/2014/main" id="{B886CE88-3598-8641-958F-8B4DE443E2B2}"/>
              </a:ext>
            </a:extLst>
          </p:cNvPr>
          <p:cNvSpPr txBox="1"/>
          <p:nvPr/>
        </p:nvSpPr>
        <p:spPr>
          <a:xfrm>
            <a:off x="6250471" y="2334000"/>
            <a:ext cx="5303520" cy="3347609"/>
          </a:xfrm>
          <a:prstGeom prst="rect">
            <a:avLst/>
          </a:prstGeom>
          <a:solidFill>
            <a:srgbClr val="FFD8B0"/>
          </a:solidFill>
          <a:ln>
            <a:noFill/>
          </a:ln>
        </p:spPr>
        <p:txBody>
          <a:bodyPr wrap="square" rtlCol="0" anchor="t" anchorCtr="0">
            <a:noAutofit/>
          </a:bodyPr>
          <a:lstStyle/>
          <a:p>
            <a:pPr>
              <a:spcAft>
                <a:spcPts val="600"/>
              </a:spcAft>
            </a:pPr>
            <a:endParaRPr lang="en-CA" sz="800" b="1" dirty="0">
              <a:solidFill>
                <a:srgbClr val="E53E31"/>
              </a:solidFill>
            </a:endParaRPr>
          </a:p>
          <a:p>
            <a:pPr>
              <a:spcAft>
                <a:spcPts val="600"/>
              </a:spcAft>
            </a:pPr>
            <a:r>
              <a:rPr lang="en-CA" sz="2000" b="1" dirty="0">
                <a:solidFill>
                  <a:srgbClr val="E53E31"/>
                </a:solidFill>
              </a:rPr>
              <a:t>MANAGEMENT OF VWD:</a:t>
            </a:r>
          </a:p>
          <a:p>
            <a:pPr marL="342900" indent="-342900">
              <a:buFont typeface="Arial" panose="020B0604020202020204" pitchFamily="34" charset="0"/>
              <a:buChar char="•"/>
            </a:pPr>
            <a:r>
              <a:rPr lang="en-CA" sz="2000" dirty="0">
                <a:solidFill>
                  <a:schemeClr val="tx1">
                    <a:lumMod val="50000"/>
                    <a:lumOff val="50000"/>
                  </a:schemeClr>
                </a:solidFill>
              </a:rPr>
              <a:t>Use of prophylaxis</a:t>
            </a:r>
          </a:p>
          <a:p>
            <a:pPr marL="342900" indent="-342900">
              <a:buFont typeface="Arial" panose="020B0604020202020204" pitchFamily="34" charset="0"/>
              <a:buChar char="•"/>
            </a:pPr>
            <a:r>
              <a:rPr lang="en-CA" sz="2000" dirty="0">
                <a:solidFill>
                  <a:schemeClr val="tx1">
                    <a:lumMod val="50000"/>
                    <a:lumOff val="50000"/>
                  </a:schemeClr>
                </a:solidFill>
              </a:rPr>
              <a:t>Use of the desmopressin challenge test</a:t>
            </a:r>
          </a:p>
          <a:p>
            <a:pPr marL="342900" indent="-342900">
              <a:buFont typeface="Arial" panose="020B0604020202020204" pitchFamily="34" charset="0"/>
              <a:buChar char="•"/>
            </a:pPr>
            <a:r>
              <a:rPr lang="en-CA" sz="2000" dirty="0">
                <a:solidFill>
                  <a:schemeClr val="tx1">
                    <a:lumMod val="50000"/>
                    <a:lumOff val="50000"/>
                  </a:schemeClr>
                </a:solidFill>
              </a:rPr>
              <a:t>Patients undergoing major surgery</a:t>
            </a:r>
          </a:p>
          <a:p>
            <a:pPr marL="342900" indent="-342900">
              <a:buFont typeface="Arial" panose="020B0604020202020204" pitchFamily="34" charset="0"/>
              <a:buChar char="•"/>
            </a:pPr>
            <a:r>
              <a:rPr lang="en-CA" sz="2000" dirty="0">
                <a:solidFill>
                  <a:schemeClr val="tx1">
                    <a:lumMod val="50000"/>
                    <a:lumOff val="50000"/>
                  </a:schemeClr>
                </a:solidFill>
              </a:rPr>
              <a:t>Patients undergoing minor surgery</a:t>
            </a:r>
          </a:p>
          <a:p>
            <a:pPr marL="342900" indent="-342900">
              <a:buFont typeface="Arial" panose="020B0604020202020204" pitchFamily="34" charset="0"/>
              <a:buChar char="•"/>
            </a:pPr>
            <a:r>
              <a:rPr lang="en-CA" sz="2000" dirty="0">
                <a:solidFill>
                  <a:schemeClr val="tx1">
                    <a:lumMod val="50000"/>
                    <a:lumOff val="50000"/>
                  </a:schemeClr>
                </a:solidFill>
              </a:rPr>
              <a:t>Women with VWD with heavy menstrual bleeding</a:t>
            </a:r>
          </a:p>
          <a:p>
            <a:pPr marL="342900" indent="-342900">
              <a:buFont typeface="Arial" panose="020B0604020202020204" pitchFamily="34" charset="0"/>
              <a:buChar char="•"/>
            </a:pPr>
            <a:r>
              <a:rPr lang="en-CA" sz="2000" dirty="0">
                <a:solidFill>
                  <a:schemeClr val="tx1">
                    <a:lumMod val="50000"/>
                    <a:lumOff val="50000"/>
                  </a:schemeClr>
                </a:solidFill>
              </a:rPr>
              <a:t>Women with VWD during labor and in the post-partum period</a:t>
            </a:r>
          </a:p>
          <a:p>
            <a:pPr marL="342900" indent="-342900">
              <a:buFont typeface="Arial" panose="020B0604020202020204" pitchFamily="34" charset="0"/>
              <a:buChar char="•"/>
            </a:pPr>
            <a:endParaRPr lang="en-CA" sz="2200" dirty="0">
              <a:solidFill>
                <a:schemeClr val="tx1">
                  <a:lumMod val="50000"/>
                  <a:lumOff val="50000"/>
                </a:schemeClr>
              </a:solidFill>
            </a:endParaRPr>
          </a:p>
        </p:txBody>
      </p:sp>
    </p:spTree>
    <p:extLst>
      <p:ext uri="{BB962C8B-B14F-4D97-AF65-F5344CB8AC3E}">
        <p14:creationId xmlns:p14="http://schemas.microsoft.com/office/powerpoint/2010/main" val="275861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Objectives:</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a:bodyPr>
          <a:lstStyle/>
          <a:p>
            <a:pPr marL="0" indent="0">
              <a:buNone/>
            </a:pPr>
            <a:r>
              <a:rPr lang="en-US" sz="2400" dirty="0"/>
              <a:t>By the end of this session, you should be able to:</a:t>
            </a:r>
          </a:p>
          <a:p>
            <a:r>
              <a:rPr lang="en-US" sz="2400" dirty="0"/>
              <a:t>Demonstrate appropriate use of bleeding assessment tools (BATs) in patients with suspected VWD.</a:t>
            </a:r>
          </a:p>
          <a:p>
            <a:r>
              <a:rPr lang="en-US" sz="2400" dirty="0"/>
              <a:t>Describe a strategy for achieving accurate diagnosis in patients with an abnormal screening test for VWD.</a:t>
            </a:r>
          </a:p>
          <a:p>
            <a:r>
              <a:rPr lang="en-US" sz="2400" dirty="0"/>
              <a:t>Describe indications for prophylaxis for patients with VWD.</a:t>
            </a:r>
          </a:p>
          <a:p>
            <a:r>
              <a:rPr lang="en-US" sz="2400" dirty="0"/>
              <a:t>Formulate plans for prevention of bleeding in patients with VWD in the peripartum and perioperative settings.</a:t>
            </a:r>
          </a:p>
        </p:txBody>
      </p:sp>
    </p:spTree>
    <p:extLst>
      <p:ext uri="{BB962C8B-B14F-4D97-AF65-F5344CB8AC3E}">
        <p14:creationId xmlns:p14="http://schemas.microsoft.com/office/powerpoint/2010/main" val="1527563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VWD subtypes: </a:t>
            </a:r>
            <a:r>
              <a:rPr lang="en-US" sz="2800" b="1" dirty="0"/>
              <a:t>Types with quantitative decrease in VWF</a:t>
            </a:r>
          </a:p>
        </p:txBody>
      </p:sp>
      <p:graphicFrame>
        <p:nvGraphicFramePr>
          <p:cNvPr id="4" name="Table 5">
            <a:extLst>
              <a:ext uri="{FF2B5EF4-FFF2-40B4-BE49-F238E27FC236}">
                <a16:creationId xmlns:a16="http://schemas.microsoft.com/office/drawing/2014/main" id="{319886AF-2B44-5C4B-9CB1-9AE61C62034C}"/>
              </a:ext>
            </a:extLst>
          </p:cNvPr>
          <p:cNvGraphicFramePr>
            <a:graphicFrameLocks noGrp="1"/>
          </p:cNvGraphicFramePr>
          <p:nvPr>
            <p:extLst>
              <p:ext uri="{D42A27DB-BD31-4B8C-83A1-F6EECF244321}">
                <p14:modId xmlns:p14="http://schemas.microsoft.com/office/powerpoint/2010/main" val="3831259676"/>
              </p:ext>
            </p:extLst>
          </p:nvPr>
        </p:nvGraphicFramePr>
        <p:xfrm>
          <a:off x="2615630" y="2639236"/>
          <a:ext cx="7268110" cy="2768028"/>
        </p:xfrm>
        <a:graphic>
          <a:graphicData uri="http://schemas.openxmlformats.org/drawingml/2006/table">
            <a:tbl>
              <a:tblPr firstRow="1" bandRow="1">
                <a:tableStyleId>{1FECB4D8-DB02-4DC6-A0A2-4F2EBAE1DC90}</a:tableStyleId>
              </a:tblPr>
              <a:tblGrid>
                <a:gridCol w="762979">
                  <a:extLst>
                    <a:ext uri="{9D8B030D-6E8A-4147-A177-3AD203B41FA5}">
                      <a16:colId xmlns:a16="http://schemas.microsoft.com/office/drawing/2014/main" val="1935474562"/>
                    </a:ext>
                  </a:extLst>
                </a:gridCol>
                <a:gridCol w="6505131">
                  <a:extLst>
                    <a:ext uri="{9D8B030D-6E8A-4147-A177-3AD203B41FA5}">
                      <a16:colId xmlns:a16="http://schemas.microsoft.com/office/drawing/2014/main" val="3683569238"/>
                    </a:ext>
                  </a:extLst>
                </a:gridCol>
              </a:tblGrid>
              <a:tr h="447049">
                <a:tc>
                  <a:txBody>
                    <a:bodyPr/>
                    <a:lstStyle/>
                    <a:p>
                      <a:r>
                        <a:rPr lang="en-US" sz="1800" dirty="0"/>
                        <a:t>Type</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E43D33"/>
                    </a:solidFill>
                  </a:tcPr>
                </a:tc>
                <a:tc>
                  <a:txBody>
                    <a:bodyPr/>
                    <a:lstStyle/>
                    <a:p>
                      <a:r>
                        <a:rPr lang="en-US" sz="1800" dirty="0"/>
                        <a:t>Characteristics</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E43D33"/>
                    </a:solidFill>
                  </a:tcPr>
                </a:tc>
                <a:extLst>
                  <a:ext uri="{0D108BD9-81ED-4DB2-BD59-A6C34878D82A}">
                    <a16:rowId xmlns:a16="http://schemas.microsoft.com/office/drawing/2014/main" val="3458809887"/>
                  </a:ext>
                </a:extLst>
              </a:tr>
              <a:tr h="771618">
                <a:tc>
                  <a:txBody>
                    <a:bodyPr/>
                    <a:lstStyle/>
                    <a:p>
                      <a:r>
                        <a:rPr lang="en-US" sz="1800" dirty="0">
                          <a:solidFill>
                            <a:schemeClr val="tx1">
                              <a:lumMod val="50000"/>
                              <a:lumOff val="50000"/>
                            </a:schemeClr>
                          </a:solidFill>
                        </a:rPr>
                        <a:t>1</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dirty="0">
                          <a:solidFill>
                            <a:schemeClr val="tx1">
                              <a:lumMod val="50000"/>
                              <a:lumOff val="50000"/>
                            </a:schemeClr>
                          </a:solidFill>
                        </a:rPr>
                        <a:t>Quantitative decrease in VWF with preserved ratios between VWF antigen, activity and factor VIII. Normal multimer distribution.</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58013600"/>
                  </a:ext>
                </a:extLst>
              </a:tr>
              <a:tr h="1102312">
                <a:tc>
                  <a:txBody>
                    <a:bodyPr/>
                    <a:lstStyle/>
                    <a:p>
                      <a:r>
                        <a:rPr lang="en-US" sz="1800" dirty="0">
                          <a:solidFill>
                            <a:schemeClr val="tx1">
                              <a:lumMod val="50000"/>
                              <a:lumOff val="50000"/>
                            </a:schemeClr>
                          </a:solidFill>
                        </a:rPr>
                        <a:t>1C</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50000"/>
                              <a:lumOff val="50000"/>
                            </a:schemeClr>
                          </a:solidFill>
                        </a:rPr>
                        <a:t>Quantitative decrease in VWF with preserved ratios between VWF antigen, activity and factor VIII. Increased clearance of VWF with increased </a:t>
                      </a:r>
                      <a:r>
                        <a:rPr lang="en-US" sz="1800" dirty="0" err="1">
                          <a:solidFill>
                            <a:schemeClr val="tx1">
                              <a:lumMod val="50000"/>
                              <a:lumOff val="50000"/>
                            </a:schemeClr>
                          </a:solidFill>
                        </a:rPr>
                        <a:t>propeptide</a:t>
                      </a:r>
                      <a:r>
                        <a:rPr lang="en-US" sz="1800" dirty="0">
                          <a:solidFill>
                            <a:schemeClr val="tx1">
                              <a:lumMod val="50000"/>
                              <a:lumOff val="50000"/>
                            </a:schemeClr>
                          </a:solidFill>
                        </a:rPr>
                        <a:t> compared to VWF antigen.</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24333519"/>
                  </a:ext>
                </a:extLst>
              </a:tr>
              <a:tr h="447049">
                <a:tc>
                  <a:txBody>
                    <a:bodyPr/>
                    <a:lstStyle/>
                    <a:p>
                      <a:r>
                        <a:rPr lang="en-US" sz="1800" dirty="0">
                          <a:solidFill>
                            <a:schemeClr val="tx1">
                              <a:lumMod val="50000"/>
                              <a:lumOff val="50000"/>
                            </a:schemeClr>
                          </a:solidFill>
                        </a:rPr>
                        <a:t>3</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dirty="0">
                          <a:solidFill>
                            <a:schemeClr val="tx1">
                              <a:lumMod val="50000"/>
                              <a:lumOff val="50000"/>
                            </a:schemeClr>
                          </a:solidFill>
                        </a:rPr>
                        <a:t>Absence or near absence of VWF.</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6517349"/>
                  </a:ext>
                </a:extLst>
              </a:tr>
            </a:tbl>
          </a:graphicData>
        </a:graphic>
      </p:graphicFrame>
    </p:spTree>
    <p:extLst>
      <p:ext uri="{BB962C8B-B14F-4D97-AF65-F5344CB8AC3E}">
        <p14:creationId xmlns:p14="http://schemas.microsoft.com/office/powerpoint/2010/main" val="393748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VWD subtypes: </a:t>
            </a:r>
            <a:r>
              <a:rPr lang="en-US" sz="2800" b="1" dirty="0"/>
              <a:t>Types with abnormal VWF function</a:t>
            </a:r>
          </a:p>
        </p:txBody>
      </p:sp>
      <p:graphicFrame>
        <p:nvGraphicFramePr>
          <p:cNvPr id="4" name="Table 5">
            <a:extLst>
              <a:ext uri="{FF2B5EF4-FFF2-40B4-BE49-F238E27FC236}">
                <a16:creationId xmlns:a16="http://schemas.microsoft.com/office/drawing/2014/main" id="{319886AF-2B44-5C4B-9CB1-9AE61C62034C}"/>
              </a:ext>
            </a:extLst>
          </p:cNvPr>
          <p:cNvGraphicFramePr>
            <a:graphicFrameLocks noGrp="1"/>
          </p:cNvGraphicFramePr>
          <p:nvPr>
            <p:extLst>
              <p:ext uri="{D42A27DB-BD31-4B8C-83A1-F6EECF244321}">
                <p14:modId xmlns:p14="http://schemas.microsoft.com/office/powerpoint/2010/main" val="3578906469"/>
              </p:ext>
            </p:extLst>
          </p:nvPr>
        </p:nvGraphicFramePr>
        <p:xfrm>
          <a:off x="1866044" y="2387803"/>
          <a:ext cx="8099889" cy="3566160"/>
        </p:xfrm>
        <a:graphic>
          <a:graphicData uri="http://schemas.openxmlformats.org/drawingml/2006/table">
            <a:tbl>
              <a:tblPr firstRow="1" bandRow="1">
                <a:tableStyleId>{1FECB4D8-DB02-4DC6-A0A2-4F2EBAE1DC90}</a:tableStyleId>
              </a:tblPr>
              <a:tblGrid>
                <a:gridCol w="1335816">
                  <a:extLst>
                    <a:ext uri="{9D8B030D-6E8A-4147-A177-3AD203B41FA5}">
                      <a16:colId xmlns:a16="http://schemas.microsoft.com/office/drawing/2014/main" val="1935474562"/>
                    </a:ext>
                  </a:extLst>
                </a:gridCol>
                <a:gridCol w="6764073">
                  <a:extLst>
                    <a:ext uri="{9D8B030D-6E8A-4147-A177-3AD203B41FA5}">
                      <a16:colId xmlns:a16="http://schemas.microsoft.com/office/drawing/2014/main" val="3683569238"/>
                    </a:ext>
                  </a:extLst>
                </a:gridCol>
              </a:tblGrid>
              <a:tr h="284018">
                <a:tc>
                  <a:txBody>
                    <a:bodyPr/>
                    <a:lstStyle/>
                    <a:p>
                      <a:r>
                        <a:rPr lang="en-US" sz="1600" dirty="0"/>
                        <a:t>Type</a:t>
                      </a:r>
                    </a:p>
                  </a:txBody>
                  <a:tcPr>
                    <a:lnB w="12700" cap="flat" cmpd="sng" algn="ctr">
                      <a:solidFill>
                        <a:schemeClr val="bg2">
                          <a:lumMod val="90000"/>
                        </a:schemeClr>
                      </a:solidFill>
                      <a:prstDash val="solid"/>
                      <a:round/>
                      <a:headEnd type="none" w="med" len="med"/>
                      <a:tailEnd type="none" w="med" len="med"/>
                    </a:lnB>
                    <a:solidFill>
                      <a:srgbClr val="E43D33"/>
                    </a:solidFill>
                  </a:tcPr>
                </a:tc>
                <a:tc>
                  <a:txBody>
                    <a:bodyPr/>
                    <a:lstStyle/>
                    <a:p>
                      <a:r>
                        <a:rPr lang="en-US" sz="1600" dirty="0"/>
                        <a:t>Characteristics</a:t>
                      </a:r>
                    </a:p>
                  </a:txBody>
                  <a:tcPr>
                    <a:lnB w="12700" cap="flat" cmpd="sng" algn="ctr">
                      <a:solidFill>
                        <a:schemeClr val="bg2">
                          <a:lumMod val="90000"/>
                        </a:schemeClr>
                      </a:solidFill>
                      <a:prstDash val="solid"/>
                      <a:round/>
                      <a:headEnd type="none" w="med" len="med"/>
                      <a:tailEnd type="none" w="med" len="med"/>
                    </a:lnB>
                    <a:solidFill>
                      <a:srgbClr val="E43D33"/>
                    </a:solidFill>
                  </a:tcPr>
                </a:tc>
                <a:extLst>
                  <a:ext uri="{0D108BD9-81ED-4DB2-BD59-A6C34878D82A}">
                    <a16:rowId xmlns:a16="http://schemas.microsoft.com/office/drawing/2014/main" val="3458809887"/>
                  </a:ext>
                </a:extLst>
              </a:tr>
              <a:tr h="241262">
                <a:tc>
                  <a:txBody>
                    <a:bodyPr/>
                    <a:lstStyle/>
                    <a:p>
                      <a:r>
                        <a:rPr lang="en-US" sz="1600" dirty="0">
                          <a:solidFill>
                            <a:schemeClr val="tx1">
                              <a:lumMod val="50000"/>
                              <a:lumOff val="50000"/>
                            </a:schemeClr>
                          </a:solidFill>
                        </a:rPr>
                        <a:t>2A</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dirty="0">
                          <a:solidFill>
                            <a:schemeClr val="tx1">
                              <a:lumMod val="50000"/>
                              <a:lumOff val="50000"/>
                            </a:schemeClr>
                          </a:solidFill>
                        </a:rPr>
                        <a:t>Decreased platelet-dependent VWF activity with loss of high-molecular-weight multimers.</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58013600"/>
                  </a:ext>
                </a:extLst>
              </a:tr>
              <a:tr h="329762">
                <a:tc>
                  <a:txBody>
                    <a:bodyPr/>
                    <a:lstStyle/>
                    <a:p>
                      <a:r>
                        <a:rPr lang="en-US" sz="1600" dirty="0">
                          <a:solidFill>
                            <a:schemeClr val="tx1">
                              <a:lumMod val="50000"/>
                              <a:lumOff val="50000"/>
                            </a:schemeClr>
                          </a:solidFill>
                        </a:rPr>
                        <a:t>2B</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Increased binding to platelet </a:t>
                      </a:r>
                      <a:r>
                        <a:rPr lang="en-US" sz="1600" dirty="0" err="1">
                          <a:solidFill>
                            <a:schemeClr val="tx1">
                              <a:lumMod val="50000"/>
                              <a:lumOff val="50000"/>
                            </a:schemeClr>
                          </a:solidFill>
                        </a:rPr>
                        <a:t>GPIb</a:t>
                      </a:r>
                      <a:r>
                        <a:rPr lang="en-US" sz="1600" dirty="0" err="1">
                          <a:solidFill>
                            <a:schemeClr val="tx1">
                              <a:lumMod val="50000"/>
                              <a:lumOff val="50000"/>
                            </a:schemeClr>
                          </a:solidFill>
                          <a:latin typeface="Symbol" pitchFamily="2" charset="2"/>
                        </a:rPr>
                        <a:t>a</a:t>
                      </a:r>
                      <a:r>
                        <a:rPr lang="en-US" sz="1600" dirty="0">
                          <a:solidFill>
                            <a:schemeClr val="tx1">
                              <a:lumMod val="50000"/>
                              <a:lumOff val="50000"/>
                            </a:schemeClr>
                          </a:solidFill>
                        </a:rPr>
                        <a:t>, often leading to thrombocytopenia.</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24333519"/>
                  </a:ext>
                </a:extLst>
              </a:tr>
              <a:tr h="284018">
                <a:tc>
                  <a:txBody>
                    <a:bodyPr/>
                    <a:lstStyle/>
                    <a:p>
                      <a:r>
                        <a:rPr lang="en-US" sz="1600" dirty="0">
                          <a:solidFill>
                            <a:schemeClr val="tx1">
                              <a:lumMod val="50000"/>
                              <a:lumOff val="50000"/>
                            </a:schemeClr>
                          </a:solidFill>
                        </a:rPr>
                        <a:t>2M</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dirty="0">
                          <a:solidFill>
                            <a:schemeClr val="tx1">
                              <a:lumMod val="50000"/>
                              <a:lumOff val="50000"/>
                            </a:schemeClr>
                          </a:solidFill>
                        </a:rPr>
                        <a:t>Decreased platelet-dependent VWF activity with preserved multimer pattern.</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6517349"/>
                  </a:ext>
                </a:extLst>
              </a:tr>
              <a:tr h="284018">
                <a:tc>
                  <a:txBody>
                    <a:bodyPr/>
                    <a:lstStyle/>
                    <a:p>
                      <a:r>
                        <a:rPr lang="en-US" sz="1600" dirty="0">
                          <a:solidFill>
                            <a:schemeClr val="tx1">
                              <a:lumMod val="50000"/>
                              <a:lumOff val="50000"/>
                            </a:schemeClr>
                          </a:solidFill>
                        </a:rPr>
                        <a:t>2N</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dirty="0">
                          <a:solidFill>
                            <a:schemeClr val="tx1">
                              <a:lumMod val="50000"/>
                              <a:lumOff val="50000"/>
                            </a:schemeClr>
                          </a:solidFill>
                        </a:rPr>
                        <a:t>Decreased binding of factor VIII.</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64278035"/>
                  </a:ext>
                </a:extLst>
              </a:tr>
              <a:tr h="615689">
                <a:tc>
                  <a:txBody>
                    <a:bodyPr/>
                    <a:lstStyle/>
                    <a:p>
                      <a:r>
                        <a:rPr lang="en-US" sz="1600" dirty="0">
                          <a:solidFill>
                            <a:schemeClr val="tx1">
                              <a:lumMod val="50000"/>
                              <a:lumOff val="50000"/>
                            </a:schemeClr>
                          </a:solidFill>
                        </a:rPr>
                        <a:t>Acquired von Willebrand syndrome</a:t>
                      </a:r>
                      <a:r>
                        <a:rPr lang="en-US" sz="1600" b="1" baseline="30000" dirty="0">
                          <a:solidFill>
                            <a:schemeClr val="tx1">
                              <a:lumMod val="50000"/>
                              <a:lumOff val="50000"/>
                            </a:schemeClr>
                          </a:solidFill>
                        </a:rPr>
                        <a:t>*</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dirty="0">
                          <a:solidFill>
                            <a:schemeClr val="tx1">
                              <a:lumMod val="50000"/>
                              <a:lumOff val="50000"/>
                            </a:schemeClr>
                          </a:solidFill>
                        </a:rPr>
                        <a:t>Decreased VWF and particularly loss of high-molecular-weight multimers due to shearing from mechanical forces, adsorption on tumors or autoimmune inhibitor formation.</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14699820"/>
                  </a:ext>
                </a:extLst>
              </a:tr>
              <a:tr h="436113">
                <a:tc>
                  <a:txBody>
                    <a:bodyPr/>
                    <a:lstStyle/>
                    <a:p>
                      <a:r>
                        <a:rPr lang="en-US" sz="1600" dirty="0">
                          <a:solidFill>
                            <a:schemeClr val="tx1">
                              <a:lumMod val="50000"/>
                              <a:lumOff val="50000"/>
                            </a:schemeClr>
                          </a:solidFill>
                        </a:rPr>
                        <a:t>Platelet-type VWD</a:t>
                      </a:r>
                      <a:r>
                        <a:rPr lang="en-US" sz="1600" b="1" baseline="30000" dirty="0">
                          <a:solidFill>
                            <a:schemeClr val="tx1">
                              <a:lumMod val="50000"/>
                              <a:lumOff val="50000"/>
                            </a:schemeClr>
                          </a:solidFill>
                        </a:rPr>
                        <a:t>*</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dirty="0">
                          <a:solidFill>
                            <a:schemeClr val="tx1">
                              <a:lumMod val="50000"/>
                              <a:lumOff val="50000"/>
                            </a:schemeClr>
                          </a:solidFill>
                        </a:rPr>
                        <a:t>Functional defect in platelet </a:t>
                      </a:r>
                      <a:r>
                        <a:rPr lang="en-US" sz="1600" dirty="0" err="1">
                          <a:solidFill>
                            <a:schemeClr val="tx1">
                              <a:lumMod val="50000"/>
                              <a:lumOff val="50000"/>
                            </a:schemeClr>
                          </a:solidFill>
                        </a:rPr>
                        <a:t>GPIb</a:t>
                      </a:r>
                      <a:r>
                        <a:rPr lang="en-US" sz="1600" dirty="0" err="1">
                          <a:solidFill>
                            <a:schemeClr val="tx1">
                              <a:lumMod val="50000"/>
                              <a:lumOff val="50000"/>
                            </a:schemeClr>
                          </a:solidFill>
                          <a:latin typeface="Symbol" pitchFamily="2" charset="2"/>
                        </a:rPr>
                        <a:t>a</a:t>
                      </a:r>
                      <a:r>
                        <a:rPr lang="en-US" sz="1600" dirty="0">
                          <a:solidFill>
                            <a:schemeClr val="tx1">
                              <a:lumMod val="50000"/>
                              <a:lumOff val="50000"/>
                            </a:schemeClr>
                          </a:solidFill>
                        </a:rPr>
                        <a:t>, leading to excessive binding of platelets and VWF and subsequent thrombocytopenia and loss of high molecular weight multimers.</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06114441"/>
                  </a:ext>
                </a:extLst>
              </a:tr>
            </a:tbl>
          </a:graphicData>
        </a:graphic>
      </p:graphicFrame>
      <p:sp>
        <p:nvSpPr>
          <p:cNvPr id="3" name="TextBox 2">
            <a:extLst>
              <a:ext uri="{FF2B5EF4-FFF2-40B4-BE49-F238E27FC236}">
                <a16:creationId xmlns:a16="http://schemas.microsoft.com/office/drawing/2014/main" id="{69C308F7-5CC8-D942-8C7B-2042D4E97FE3}"/>
              </a:ext>
            </a:extLst>
          </p:cNvPr>
          <p:cNvSpPr txBox="1"/>
          <p:nvPr/>
        </p:nvSpPr>
        <p:spPr>
          <a:xfrm>
            <a:off x="254906" y="6287658"/>
            <a:ext cx="5030165" cy="307777"/>
          </a:xfrm>
          <a:prstGeom prst="rect">
            <a:avLst/>
          </a:prstGeom>
          <a:noFill/>
        </p:spPr>
        <p:txBody>
          <a:bodyPr wrap="square" rtlCol="0">
            <a:spAutoFit/>
          </a:bodyPr>
          <a:lstStyle/>
          <a:p>
            <a:r>
              <a:rPr lang="en-US" sz="1400" b="1" i="1" baseline="30000" dirty="0">
                <a:solidFill>
                  <a:schemeClr val="bg1">
                    <a:lumMod val="50000"/>
                  </a:schemeClr>
                </a:solidFill>
              </a:rPr>
              <a:t>*</a:t>
            </a:r>
            <a:r>
              <a:rPr lang="en-US" sz="1400" i="1" dirty="0">
                <a:solidFill>
                  <a:schemeClr val="bg1">
                    <a:lumMod val="50000"/>
                  </a:schemeClr>
                </a:solidFill>
              </a:rPr>
              <a:t>Not addressed in these guidelines </a:t>
            </a:r>
          </a:p>
        </p:txBody>
      </p:sp>
    </p:spTree>
    <p:extLst>
      <p:ext uri="{BB962C8B-B14F-4D97-AF65-F5344CB8AC3E}">
        <p14:creationId xmlns:p14="http://schemas.microsoft.com/office/powerpoint/2010/main" val="1230335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Bleeding assessment tools (BATs)</a:t>
            </a:r>
          </a:p>
        </p:txBody>
      </p:sp>
      <p:sp>
        <p:nvSpPr>
          <p:cNvPr id="4" name="TextBox 3">
            <a:extLst>
              <a:ext uri="{FF2B5EF4-FFF2-40B4-BE49-F238E27FC236}">
                <a16:creationId xmlns:a16="http://schemas.microsoft.com/office/drawing/2014/main" id="{0DC738D2-4219-5B43-A7AE-3CF4E058CF36}"/>
              </a:ext>
            </a:extLst>
          </p:cNvPr>
          <p:cNvSpPr txBox="1"/>
          <p:nvPr/>
        </p:nvSpPr>
        <p:spPr>
          <a:xfrm>
            <a:off x="837770" y="2650969"/>
            <a:ext cx="2459736" cy="2424466"/>
          </a:xfrm>
          <a:prstGeom prst="rect">
            <a:avLst/>
          </a:prstGeom>
          <a:solidFill>
            <a:srgbClr val="BEE0E4"/>
          </a:solidFill>
        </p:spPr>
        <p:txBody>
          <a:bodyPr wrap="square" tIns="91440" rtlCol="0">
            <a:noAutofit/>
          </a:bodyPr>
          <a:lstStyle/>
          <a:p>
            <a:pPr algn="ctr"/>
            <a:r>
              <a:rPr lang="en-CA" sz="2200" b="1" dirty="0">
                <a:solidFill>
                  <a:srgbClr val="E53E31"/>
                </a:solidFill>
              </a:rPr>
              <a:t>Condensed MCDMCM</a:t>
            </a:r>
            <a:endParaRPr lang="en-CA" sz="2200" dirty="0">
              <a:solidFill>
                <a:schemeClr val="tx1">
                  <a:lumMod val="50000"/>
                  <a:lumOff val="50000"/>
                </a:schemeClr>
              </a:solidFill>
            </a:endParaRPr>
          </a:p>
          <a:p>
            <a:pPr marL="160020" indent="-160020">
              <a:buFont typeface="Arial" panose="020B0604020202020204" pitchFamily="34" charset="0"/>
              <a:buChar char="•"/>
            </a:pPr>
            <a:r>
              <a:rPr lang="en-CA" sz="2200" dirty="0">
                <a:solidFill>
                  <a:schemeClr val="tx1">
                    <a:lumMod val="50000"/>
                    <a:lumOff val="50000"/>
                  </a:schemeClr>
                </a:solidFill>
              </a:rPr>
              <a:t>Developed in 2008</a:t>
            </a:r>
          </a:p>
          <a:p>
            <a:pPr marL="160020" indent="-160020">
              <a:buFont typeface="Arial" panose="020B0604020202020204" pitchFamily="34" charset="0"/>
              <a:buChar char="•"/>
            </a:pPr>
            <a:r>
              <a:rPr lang="en-CA" sz="2200" dirty="0">
                <a:solidFill>
                  <a:schemeClr val="tx1">
                    <a:lumMod val="50000"/>
                    <a:lumOff val="50000"/>
                  </a:schemeClr>
                </a:solidFill>
              </a:rPr>
              <a:t>Administration time ~10 minutes</a:t>
            </a:r>
          </a:p>
          <a:p>
            <a:pPr algn="ctr"/>
            <a:endParaRPr lang="en-CA" sz="2200" dirty="0">
              <a:solidFill>
                <a:schemeClr val="tx1">
                  <a:lumMod val="50000"/>
                  <a:lumOff val="50000"/>
                </a:schemeClr>
              </a:solidFill>
            </a:endParaRPr>
          </a:p>
          <a:p>
            <a:pPr algn="ctr"/>
            <a:endParaRPr lang="en-CA" sz="2200" dirty="0">
              <a:solidFill>
                <a:schemeClr val="tx1">
                  <a:lumMod val="50000"/>
                  <a:lumOff val="50000"/>
                </a:schemeClr>
              </a:solidFill>
            </a:endParaRPr>
          </a:p>
        </p:txBody>
      </p:sp>
      <p:sp>
        <p:nvSpPr>
          <p:cNvPr id="6" name="TextBox 5">
            <a:extLst>
              <a:ext uri="{FF2B5EF4-FFF2-40B4-BE49-F238E27FC236}">
                <a16:creationId xmlns:a16="http://schemas.microsoft.com/office/drawing/2014/main" id="{4BAC22BE-A2EF-9842-B280-4D4AA9BB7161}"/>
              </a:ext>
            </a:extLst>
          </p:cNvPr>
          <p:cNvSpPr txBox="1"/>
          <p:nvPr/>
        </p:nvSpPr>
        <p:spPr>
          <a:xfrm>
            <a:off x="3466885" y="2650969"/>
            <a:ext cx="2459736" cy="2424466"/>
          </a:xfrm>
          <a:prstGeom prst="rect">
            <a:avLst/>
          </a:prstGeom>
          <a:solidFill>
            <a:srgbClr val="FED9B0"/>
          </a:solidFill>
        </p:spPr>
        <p:txBody>
          <a:bodyPr wrap="square" tIns="91440" rtlCol="0">
            <a:noAutofit/>
          </a:bodyPr>
          <a:lstStyle/>
          <a:p>
            <a:pPr algn="ctr"/>
            <a:r>
              <a:rPr lang="en-CA" sz="2200" b="1" dirty="0">
                <a:solidFill>
                  <a:srgbClr val="E53E31"/>
                </a:solidFill>
              </a:rPr>
              <a:t>PBQ </a:t>
            </a:r>
          </a:p>
          <a:p>
            <a:pPr algn="ctr"/>
            <a:r>
              <a:rPr lang="en-CA" sz="2200" b="1" dirty="0">
                <a:solidFill>
                  <a:srgbClr val="E53E31"/>
                </a:solidFill>
              </a:rPr>
              <a:t>(pediatric</a:t>
            </a:r>
            <a:r>
              <a:rPr lang="en-CA" sz="2000" b="1" dirty="0">
                <a:solidFill>
                  <a:srgbClr val="E53E31"/>
                </a:solidFill>
              </a:rPr>
              <a:t>)</a:t>
            </a:r>
            <a:endParaRPr lang="en-CA" sz="2200" b="1" dirty="0">
              <a:solidFill>
                <a:srgbClr val="E53E31"/>
              </a:solidFill>
            </a:endParaRPr>
          </a:p>
          <a:p>
            <a:pPr marL="160020" indent="-160020">
              <a:buFont typeface="Arial" panose="020B0604020202020204" pitchFamily="34" charset="0"/>
              <a:buChar char="•"/>
            </a:pPr>
            <a:r>
              <a:rPr lang="en-CA" sz="2200" dirty="0">
                <a:solidFill>
                  <a:schemeClr val="tx1">
                    <a:lumMod val="50000"/>
                    <a:lumOff val="50000"/>
                  </a:schemeClr>
                </a:solidFill>
              </a:rPr>
              <a:t>Developed in 2009</a:t>
            </a:r>
          </a:p>
          <a:p>
            <a:pPr marL="160020" indent="-160020">
              <a:buFont typeface="Arial" panose="020B0604020202020204" pitchFamily="34" charset="0"/>
              <a:buChar char="•"/>
            </a:pPr>
            <a:r>
              <a:rPr lang="en-CA" sz="2200" dirty="0">
                <a:solidFill>
                  <a:schemeClr val="tx1">
                    <a:lumMod val="50000"/>
                    <a:lumOff val="50000"/>
                  </a:schemeClr>
                </a:solidFill>
              </a:rPr>
              <a:t>Administration time ~20 minutes</a:t>
            </a:r>
          </a:p>
        </p:txBody>
      </p:sp>
      <p:sp>
        <p:nvSpPr>
          <p:cNvPr id="7" name="TextBox 6">
            <a:extLst>
              <a:ext uri="{FF2B5EF4-FFF2-40B4-BE49-F238E27FC236}">
                <a16:creationId xmlns:a16="http://schemas.microsoft.com/office/drawing/2014/main" id="{FB8E6AF1-82AA-5C4A-B93C-070871CAAAE3}"/>
              </a:ext>
            </a:extLst>
          </p:cNvPr>
          <p:cNvSpPr txBox="1"/>
          <p:nvPr/>
        </p:nvSpPr>
        <p:spPr>
          <a:xfrm>
            <a:off x="6096000" y="2652878"/>
            <a:ext cx="2459736" cy="2422557"/>
          </a:xfrm>
          <a:prstGeom prst="rect">
            <a:avLst/>
          </a:prstGeom>
          <a:solidFill>
            <a:srgbClr val="C9D7AF"/>
          </a:solidFill>
        </p:spPr>
        <p:txBody>
          <a:bodyPr wrap="square" tIns="91440" rtlCol="0">
            <a:noAutofit/>
          </a:bodyPr>
          <a:lstStyle/>
          <a:p>
            <a:pPr algn="ctr"/>
            <a:r>
              <a:rPr lang="en-CA" sz="2200" b="1" dirty="0">
                <a:solidFill>
                  <a:srgbClr val="E53E31"/>
                </a:solidFill>
              </a:rPr>
              <a:t>ISTH-BAT</a:t>
            </a:r>
          </a:p>
          <a:p>
            <a:pPr algn="ctr"/>
            <a:endParaRPr lang="en-CA" sz="2200" dirty="0">
              <a:solidFill>
                <a:schemeClr val="tx1">
                  <a:lumMod val="50000"/>
                  <a:lumOff val="50000"/>
                </a:schemeClr>
              </a:solidFill>
            </a:endParaRPr>
          </a:p>
          <a:p>
            <a:pPr marL="160020" indent="-160020">
              <a:buFont typeface="Arial" panose="020B0604020202020204" pitchFamily="34" charset="0"/>
              <a:buChar char="•"/>
            </a:pPr>
            <a:r>
              <a:rPr lang="en-CA" sz="2200" dirty="0">
                <a:solidFill>
                  <a:schemeClr val="tx1">
                    <a:lumMod val="50000"/>
                    <a:lumOff val="50000"/>
                  </a:schemeClr>
                </a:solidFill>
              </a:rPr>
              <a:t>Developed in 2010</a:t>
            </a:r>
          </a:p>
          <a:p>
            <a:pPr marL="160020" indent="-160020">
              <a:buFont typeface="Arial" panose="020B0604020202020204" pitchFamily="34" charset="0"/>
              <a:buChar char="•"/>
            </a:pPr>
            <a:r>
              <a:rPr lang="en-CA" sz="2200" dirty="0">
                <a:solidFill>
                  <a:schemeClr val="tx1">
                    <a:lumMod val="50000"/>
                    <a:lumOff val="50000"/>
                  </a:schemeClr>
                </a:solidFill>
              </a:rPr>
              <a:t>Administration time ~20 minutes</a:t>
            </a:r>
          </a:p>
        </p:txBody>
      </p:sp>
      <p:sp>
        <p:nvSpPr>
          <p:cNvPr id="8" name="Rectangle 7">
            <a:extLst>
              <a:ext uri="{FF2B5EF4-FFF2-40B4-BE49-F238E27FC236}">
                <a16:creationId xmlns:a16="http://schemas.microsoft.com/office/drawing/2014/main" id="{6D418B75-F38B-5843-BF81-D9E3044D10A7}"/>
              </a:ext>
            </a:extLst>
          </p:cNvPr>
          <p:cNvSpPr/>
          <p:nvPr/>
        </p:nvSpPr>
        <p:spPr>
          <a:xfrm>
            <a:off x="8725115" y="2652877"/>
            <a:ext cx="2459736" cy="2422557"/>
          </a:xfrm>
          <a:prstGeom prst="rect">
            <a:avLst/>
          </a:prstGeom>
          <a:solidFill>
            <a:srgbClr val="8B80A3">
              <a:alpha val="47059"/>
            </a:srgbClr>
          </a:solidFill>
        </p:spPr>
        <p:txBody>
          <a:bodyPr wrap="square" tIns="91440">
            <a:noAutofit/>
          </a:bodyPr>
          <a:lstStyle/>
          <a:p>
            <a:pPr algn="ctr"/>
            <a:r>
              <a:rPr lang="en-CA" sz="2200" b="1" dirty="0">
                <a:solidFill>
                  <a:srgbClr val="E53E31"/>
                </a:solidFill>
              </a:rPr>
              <a:t>SELF BAT</a:t>
            </a:r>
          </a:p>
          <a:p>
            <a:pPr algn="ctr"/>
            <a:endParaRPr lang="en-CA" sz="2200" dirty="0">
              <a:solidFill>
                <a:schemeClr val="tx1">
                  <a:lumMod val="50000"/>
                  <a:lumOff val="50000"/>
                </a:schemeClr>
              </a:solidFill>
            </a:endParaRPr>
          </a:p>
          <a:p>
            <a:pPr marL="160020" indent="-160020">
              <a:buFont typeface="Arial" panose="020B0604020202020204" pitchFamily="34" charset="0"/>
              <a:buChar char="•"/>
            </a:pPr>
            <a:r>
              <a:rPr lang="en-CA" sz="2200" dirty="0">
                <a:solidFill>
                  <a:schemeClr val="tx1">
                    <a:lumMod val="50000"/>
                    <a:lumOff val="50000"/>
                  </a:schemeClr>
                </a:solidFill>
              </a:rPr>
              <a:t>Developed in 2013</a:t>
            </a:r>
          </a:p>
          <a:p>
            <a:pPr marL="160020" indent="-160020">
              <a:buFont typeface="Arial" panose="020B0604020202020204" pitchFamily="34" charset="0"/>
              <a:buChar char="•"/>
            </a:pPr>
            <a:r>
              <a:rPr lang="en-CA" sz="2200" dirty="0">
                <a:solidFill>
                  <a:schemeClr val="tx1">
                    <a:lumMod val="50000"/>
                    <a:lumOff val="50000"/>
                  </a:schemeClr>
                </a:solidFill>
              </a:rPr>
              <a:t>Administration time ~10 minutes</a:t>
            </a:r>
          </a:p>
        </p:txBody>
      </p:sp>
    </p:spTree>
    <p:extLst>
      <p:ext uri="{BB962C8B-B14F-4D97-AF65-F5344CB8AC3E}">
        <p14:creationId xmlns:p14="http://schemas.microsoft.com/office/powerpoint/2010/main" val="55757127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{8A1636B3-4728-734C-89F9-E290C8DE4500}tf10001057</Template>
  <TotalTime>9163</TotalTime>
  <Words>4091</Words>
  <Application>Microsoft Office PowerPoint</Application>
  <PresentationFormat>Widescreen</PresentationFormat>
  <Paragraphs>344</Paragraphs>
  <Slides>48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Calibri Light</vt:lpstr>
      <vt:lpstr>Symbol</vt:lpstr>
      <vt:lpstr>1_Office Theme</vt:lpstr>
      <vt:lpstr>Diagnosis and Management  of von Willebrand Disease</vt:lpstr>
      <vt:lpstr>Where to find these guidelines:</vt:lpstr>
      <vt:lpstr>How were these guidelines developed? </vt:lpstr>
      <vt:lpstr>How should clinicians use these recommendations? </vt:lpstr>
      <vt:lpstr>What these guidelines cover: </vt:lpstr>
      <vt:lpstr>Objectives:</vt:lpstr>
      <vt:lpstr>VWD subtypes: Types with quantitative decrease in VWF</vt:lpstr>
      <vt:lpstr>VWD subtypes: Types with abnormal VWF function</vt:lpstr>
      <vt:lpstr>Bleeding assessment tools (BATs)</vt:lpstr>
      <vt:lpstr>Specific laboratory tests used in the diagnosis of VWD</vt:lpstr>
      <vt:lpstr>Specific laboratory tests used in the diagnosis of VWD</vt:lpstr>
      <vt:lpstr>Case 1: Patient referred for heavy menstrual bleeding</vt:lpstr>
      <vt:lpstr>Case 1: Question 1</vt:lpstr>
      <vt:lpstr>Recommendation</vt:lpstr>
      <vt:lpstr>Recommendation</vt:lpstr>
      <vt:lpstr>Case 1 continued</vt:lpstr>
      <vt:lpstr>Case 1: Question 2</vt:lpstr>
      <vt:lpstr>Recommendation</vt:lpstr>
      <vt:lpstr>Flow chart for diagnosis of VWD subtypes:</vt:lpstr>
      <vt:lpstr>Recommendation</vt:lpstr>
      <vt:lpstr>Flow chart for diagnosis of VWD subtypes</vt:lpstr>
      <vt:lpstr>Case 1 continued</vt:lpstr>
      <vt:lpstr>Case 1: Question 4</vt:lpstr>
      <vt:lpstr>Recommendation</vt:lpstr>
      <vt:lpstr>Case 1 continued</vt:lpstr>
      <vt:lpstr>Case 1: Question 5</vt:lpstr>
      <vt:lpstr>Recommendation</vt:lpstr>
      <vt:lpstr>Recommendation</vt:lpstr>
      <vt:lpstr>Case 1 summary – VWD diagnosis</vt:lpstr>
      <vt:lpstr>Case 1 summary – VWD treatment</vt:lpstr>
      <vt:lpstr>Case 2: Patient with severe epistaxis</vt:lpstr>
      <vt:lpstr>Case 1: Question 2.</vt:lpstr>
      <vt:lpstr>Recommendation</vt:lpstr>
      <vt:lpstr>Flow chart for diagnosis of VWD subtypes</vt:lpstr>
      <vt:lpstr>Case 1 continued</vt:lpstr>
      <vt:lpstr>Case 1: Question 3</vt:lpstr>
      <vt:lpstr>Recommendation</vt:lpstr>
      <vt:lpstr>Flow chart for diagnosis of Type 2B VWD</vt:lpstr>
      <vt:lpstr>Case 1 continued</vt:lpstr>
      <vt:lpstr>Case 2: Question 2</vt:lpstr>
      <vt:lpstr>Recommendation</vt:lpstr>
      <vt:lpstr>Case 2 continued</vt:lpstr>
      <vt:lpstr>Case 2: Question 3</vt:lpstr>
      <vt:lpstr>Recommendation</vt:lpstr>
      <vt:lpstr>Case 2 summary – VWD diagnosis</vt:lpstr>
      <vt:lpstr>Case 2 summary – VWD treatment</vt:lpstr>
      <vt:lpstr>Priorities for Future Research</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Diagnosis and Management of von Willebrand Disease</dc:title>
  <dc:creator>Kristin Maher</dc:creator>
  <cp:lastModifiedBy>Kailee Boedeker</cp:lastModifiedBy>
  <cp:revision>114</cp:revision>
  <dcterms:created xsi:type="dcterms:W3CDTF">2020-12-07T14:45:29Z</dcterms:created>
  <dcterms:modified xsi:type="dcterms:W3CDTF">2021-02-24T17:19:44Z</dcterms:modified>
</cp:coreProperties>
</file>