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6"/>
    <p:sldMasterId id="2147483798" r:id="rId7"/>
    <p:sldMasterId id="2147483805" r:id="rId8"/>
  </p:sldMasterIdLst>
  <p:notesMasterIdLst>
    <p:notesMasterId r:id="rId64"/>
  </p:notesMasterIdLst>
  <p:sldIdLst>
    <p:sldId id="263" r:id="rId9"/>
    <p:sldId id="669" r:id="rId10"/>
    <p:sldId id="686" r:id="rId11"/>
    <p:sldId id="685" r:id="rId12"/>
    <p:sldId id="765" r:id="rId13"/>
    <p:sldId id="798" r:id="rId14"/>
    <p:sldId id="316" r:id="rId15"/>
    <p:sldId id="799" r:id="rId16"/>
    <p:sldId id="800" r:id="rId17"/>
    <p:sldId id="801" r:id="rId18"/>
    <p:sldId id="700" r:id="rId19"/>
    <p:sldId id="802" r:id="rId20"/>
    <p:sldId id="803" r:id="rId21"/>
    <p:sldId id="804" r:id="rId22"/>
    <p:sldId id="805" r:id="rId23"/>
    <p:sldId id="806" r:id="rId24"/>
    <p:sldId id="807" r:id="rId25"/>
    <p:sldId id="808" r:id="rId26"/>
    <p:sldId id="840" r:id="rId27"/>
    <p:sldId id="699" r:id="rId28"/>
    <p:sldId id="766" r:id="rId29"/>
    <p:sldId id="829" r:id="rId30"/>
    <p:sldId id="830" r:id="rId31"/>
    <p:sldId id="831" r:id="rId32"/>
    <p:sldId id="832" r:id="rId33"/>
    <p:sldId id="833" r:id="rId34"/>
    <p:sldId id="834" r:id="rId35"/>
    <p:sldId id="835" r:id="rId36"/>
    <p:sldId id="836" r:id="rId37"/>
    <p:sldId id="837" r:id="rId38"/>
    <p:sldId id="838" r:id="rId39"/>
    <p:sldId id="839" r:id="rId40"/>
    <p:sldId id="767" r:id="rId41"/>
    <p:sldId id="809" r:id="rId42"/>
    <p:sldId id="810" r:id="rId43"/>
    <p:sldId id="811" r:id="rId44"/>
    <p:sldId id="812" r:id="rId45"/>
    <p:sldId id="813" r:id="rId46"/>
    <p:sldId id="814" r:id="rId47"/>
    <p:sldId id="815" r:id="rId48"/>
    <p:sldId id="816" r:id="rId49"/>
    <p:sldId id="817" r:id="rId50"/>
    <p:sldId id="818" r:id="rId51"/>
    <p:sldId id="819" r:id="rId52"/>
    <p:sldId id="820" r:id="rId53"/>
    <p:sldId id="821" r:id="rId54"/>
    <p:sldId id="822" r:id="rId55"/>
    <p:sldId id="794" r:id="rId56"/>
    <p:sldId id="824" r:id="rId57"/>
    <p:sldId id="825" r:id="rId58"/>
    <p:sldId id="797" r:id="rId59"/>
    <p:sldId id="827" r:id="rId60"/>
    <p:sldId id="828" r:id="rId61"/>
    <p:sldId id="771" r:id="rId62"/>
    <p:sldId id="770" r:id="rId63"/>
  </p:sldIdLst>
  <p:sldSz cx="9144000" cy="5143500" type="screen16x9"/>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Geneva" charset="0"/>
        <a:cs typeface="Geneva" charset="0"/>
      </a:defRPr>
    </a:lvl1pPr>
    <a:lvl2pPr marL="457200" algn="l" defTabSz="457200" rtl="0" fontAlgn="base">
      <a:spcBef>
        <a:spcPct val="0"/>
      </a:spcBef>
      <a:spcAft>
        <a:spcPct val="0"/>
      </a:spcAft>
      <a:defRPr kern="1200">
        <a:solidFill>
          <a:schemeClr val="tx1"/>
        </a:solidFill>
        <a:latin typeface="Arial" charset="0"/>
        <a:ea typeface="Geneva" charset="0"/>
        <a:cs typeface="Geneva" charset="0"/>
      </a:defRPr>
    </a:lvl2pPr>
    <a:lvl3pPr marL="914400" algn="l" defTabSz="457200" rtl="0" fontAlgn="base">
      <a:spcBef>
        <a:spcPct val="0"/>
      </a:spcBef>
      <a:spcAft>
        <a:spcPct val="0"/>
      </a:spcAft>
      <a:defRPr kern="1200">
        <a:solidFill>
          <a:schemeClr val="tx1"/>
        </a:solidFill>
        <a:latin typeface="Arial" charset="0"/>
        <a:ea typeface="Geneva" charset="0"/>
        <a:cs typeface="Geneva" charset="0"/>
      </a:defRPr>
    </a:lvl3pPr>
    <a:lvl4pPr marL="1371600" algn="l" defTabSz="457200" rtl="0" fontAlgn="base">
      <a:spcBef>
        <a:spcPct val="0"/>
      </a:spcBef>
      <a:spcAft>
        <a:spcPct val="0"/>
      </a:spcAft>
      <a:defRPr kern="1200">
        <a:solidFill>
          <a:schemeClr val="tx1"/>
        </a:solidFill>
        <a:latin typeface="Arial" charset="0"/>
        <a:ea typeface="Geneva" charset="0"/>
        <a:cs typeface="Geneva" charset="0"/>
      </a:defRPr>
    </a:lvl4pPr>
    <a:lvl5pPr marL="1828800" algn="l" defTabSz="457200" rtl="0" fontAlgn="base">
      <a:spcBef>
        <a:spcPct val="0"/>
      </a:spcBef>
      <a:spcAft>
        <a:spcPct val="0"/>
      </a:spcAft>
      <a:defRPr kern="1200">
        <a:solidFill>
          <a:schemeClr val="tx1"/>
        </a:solidFill>
        <a:latin typeface="Arial" charset="0"/>
        <a:ea typeface="Geneva" charset="0"/>
        <a:cs typeface="Geneva" charset="0"/>
      </a:defRPr>
    </a:lvl5pPr>
    <a:lvl6pPr marL="2286000" algn="l" defTabSz="457200" rtl="0" eaLnBrk="1" latinLnBrk="0" hangingPunct="1">
      <a:defRPr kern="1200">
        <a:solidFill>
          <a:schemeClr val="tx1"/>
        </a:solidFill>
        <a:latin typeface="Arial" charset="0"/>
        <a:ea typeface="Geneva" charset="0"/>
        <a:cs typeface="Geneva" charset="0"/>
      </a:defRPr>
    </a:lvl6pPr>
    <a:lvl7pPr marL="2743200" algn="l" defTabSz="457200" rtl="0" eaLnBrk="1" latinLnBrk="0" hangingPunct="1">
      <a:defRPr kern="1200">
        <a:solidFill>
          <a:schemeClr val="tx1"/>
        </a:solidFill>
        <a:latin typeface="Arial" charset="0"/>
        <a:ea typeface="Geneva" charset="0"/>
        <a:cs typeface="Geneva" charset="0"/>
      </a:defRPr>
    </a:lvl7pPr>
    <a:lvl8pPr marL="3200400" algn="l" defTabSz="457200" rtl="0" eaLnBrk="1" latinLnBrk="0" hangingPunct="1">
      <a:defRPr kern="1200">
        <a:solidFill>
          <a:schemeClr val="tx1"/>
        </a:solidFill>
        <a:latin typeface="Arial" charset="0"/>
        <a:ea typeface="Geneva" charset="0"/>
        <a:cs typeface="Geneva" charset="0"/>
      </a:defRPr>
    </a:lvl8pPr>
    <a:lvl9pPr marL="3657600" algn="l" defTabSz="457200" rtl="0" eaLnBrk="1" latinLnBrk="0" hangingPunct="1">
      <a:defRPr kern="1200">
        <a:solidFill>
          <a:schemeClr val="tx1"/>
        </a:solidFill>
        <a:latin typeface="Arial" charset="0"/>
        <a:ea typeface="Geneva" charset="0"/>
        <a:cs typeface="Geneva" charset="0"/>
      </a:defRPr>
    </a:lvl9pPr>
  </p:defaultTextStyle>
  <p:extLst>
    <p:ext uri="{521415D9-36F7-43E2-AB2F-B90AF26B5E84}">
      <p14:sectionLst xmlns:p14="http://schemas.microsoft.com/office/powerpoint/2010/main">
        <p14:section name="Default Section" id="{953143A9-B1B1-4E91-9B06-9873C794DEF1}">
          <p14:sldIdLst>
            <p14:sldId id="263"/>
            <p14:sldId id="669"/>
            <p14:sldId id="686"/>
            <p14:sldId id="685"/>
            <p14:sldId id="765"/>
            <p14:sldId id="798"/>
            <p14:sldId id="316"/>
            <p14:sldId id="799"/>
            <p14:sldId id="800"/>
            <p14:sldId id="801"/>
            <p14:sldId id="700"/>
            <p14:sldId id="802"/>
            <p14:sldId id="803"/>
            <p14:sldId id="804"/>
            <p14:sldId id="805"/>
            <p14:sldId id="806"/>
            <p14:sldId id="807"/>
            <p14:sldId id="808"/>
            <p14:sldId id="840"/>
            <p14:sldId id="699"/>
            <p14:sldId id="766"/>
            <p14:sldId id="829"/>
            <p14:sldId id="830"/>
            <p14:sldId id="831"/>
            <p14:sldId id="832"/>
            <p14:sldId id="833"/>
            <p14:sldId id="834"/>
            <p14:sldId id="835"/>
            <p14:sldId id="836"/>
            <p14:sldId id="837"/>
            <p14:sldId id="838"/>
            <p14:sldId id="839"/>
            <p14:sldId id="767"/>
            <p14:sldId id="809"/>
            <p14:sldId id="810"/>
            <p14:sldId id="811"/>
            <p14:sldId id="812"/>
            <p14:sldId id="813"/>
            <p14:sldId id="814"/>
            <p14:sldId id="815"/>
            <p14:sldId id="816"/>
            <p14:sldId id="817"/>
            <p14:sldId id="818"/>
            <p14:sldId id="819"/>
            <p14:sldId id="820"/>
            <p14:sldId id="821"/>
            <p14:sldId id="822"/>
            <p14:sldId id="794"/>
            <p14:sldId id="824"/>
            <p14:sldId id="825"/>
            <p14:sldId id="797"/>
            <p14:sldId id="827"/>
            <p14:sldId id="828"/>
            <p14:sldId id="771"/>
            <p14:sldId id="770"/>
          </p14:sldIdLst>
        </p14:section>
      </p14:sectionLst>
    </p:ext>
    <p:ext uri="{EFAFB233-063F-42B5-8137-9DF3F51BA10A}">
      <p15:sldGuideLst xmlns:p15="http://schemas.microsoft.com/office/powerpoint/2012/main">
        <p15:guide id="1" orient="horz" pos="2160">
          <p15:clr>
            <a:srgbClr val="A4A3A4"/>
          </p15:clr>
        </p15:guide>
        <p15:guide id="2" pos="2850">
          <p15:clr>
            <a:srgbClr val="A4A3A4"/>
          </p15:clr>
        </p15:guide>
        <p15:guide id="3" orient="horz" pos="162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trick Irelan" initials="PI" lastIdx="5"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10E2F"/>
    <a:srgbClr val="E9EBF5"/>
    <a:srgbClr val="B62B30"/>
    <a:srgbClr val="FFFFFF"/>
    <a:srgbClr val="CD113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456F8E7-F9A1-42A2-B33F-C409F519102D}" v="14" dt="2020-10-08T19:59:03.15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429" autoAdjust="0"/>
  </p:normalViewPr>
  <p:slideViewPr>
    <p:cSldViewPr snapToGrid="0">
      <p:cViewPr varScale="1">
        <p:scale>
          <a:sx n="140" d="100"/>
          <a:sy n="140" d="100"/>
        </p:scale>
        <p:origin x="774" y="126"/>
      </p:cViewPr>
      <p:guideLst>
        <p:guide orient="horz" pos="2160"/>
        <p:guide pos="2850"/>
        <p:guide orient="horz" pos="16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theme" Target="theme/theme1.xml"/><Relationship Id="rId7" Type="http://schemas.openxmlformats.org/officeDocument/2006/relationships/slideMaster" Target="slideMasters/slideMaster2.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presProps" Target="presProps.xml"/><Relationship Id="rId5" Type="http://schemas.openxmlformats.org/officeDocument/2006/relationships/customXml" Target="../customXml/item5.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Master" Target="slideMasters/slideMaster3.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viewProps" Target="viewProp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1.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commentAuthors" Target="commentAuthors.xml"/><Relationship Id="rId4" Type="http://schemas.openxmlformats.org/officeDocument/2006/relationships/customXml" Target="../customXml/item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DEE52B9-3E4F-4C8B-B20A-A6791CC69E77}"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CA"/>
        </a:p>
      </dgm:t>
    </dgm:pt>
    <dgm:pt modelId="{0D970DDB-C7D5-4CD1-A354-CCAAF894D67E}">
      <dgm:prSet phldrT="[Text]"/>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en-US" b="1" i="0" dirty="0">
              <a:solidFill>
                <a:schemeClr val="bg1"/>
              </a:solidFill>
              <a:latin typeface="Segoe UI" panose="020B0502040204020203" pitchFamily="34" charset="0"/>
              <a:cs typeface="Segoe UI" panose="020B0502040204020203" pitchFamily="34" charset="0"/>
            </a:rPr>
            <a:t>Baseline risk studies</a:t>
          </a:r>
          <a:endParaRPr lang="en-CA" b="1" dirty="0">
            <a:solidFill>
              <a:schemeClr val="bg1"/>
            </a:solidFill>
            <a:latin typeface="Segoe UI" panose="020B0502040204020203" pitchFamily="34" charset="0"/>
            <a:cs typeface="Segoe UI" panose="020B0502040204020203" pitchFamily="34" charset="0"/>
          </a:endParaRPr>
        </a:p>
      </dgm:t>
    </dgm:pt>
    <dgm:pt modelId="{64EC4EA9-3E88-492B-92BE-B9221BE4DA1C}" type="parTrans" cxnId="{3B288EFC-23FB-491D-8AFB-1E76951458A6}">
      <dgm:prSet/>
      <dgm:spPr/>
      <dgm:t>
        <a:bodyPr/>
        <a:lstStyle/>
        <a:p>
          <a:endParaRPr lang="en-CA">
            <a:solidFill>
              <a:schemeClr val="bg1"/>
            </a:solidFill>
            <a:latin typeface="Segoe UI" panose="020B0502040204020203" pitchFamily="34" charset="0"/>
            <a:cs typeface="Segoe UI" panose="020B0502040204020203" pitchFamily="34" charset="0"/>
          </a:endParaRPr>
        </a:p>
      </dgm:t>
    </dgm:pt>
    <dgm:pt modelId="{A2949F41-F429-4663-877F-D50B02B0CF41}" type="sibTrans" cxnId="{3B288EFC-23FB-491D-8AFB-1E76951458A6}">
      <dgm:prSet/>
      <dgm:spPr/>
      <dgm:t>
        <a:bodyPr/>
        <a:lstStyle/>
        <a:p>
          <a:endParaRPr lang="en-CA">
            <a:solidFill>
              <a:schemeClr val="bg1"/>
            </a:solidFill>
            <a:latin typeface="Segoe UI" panose="020B0502040204020203" pitchFamily="34" charset="0"/>
            <a:cs typeface="Segoe UI" panose="020B0502040204020203" pitchFamily="34" charset="0"/>
          </a:endParaRPr>
        </a:p>
      </dgm:t>
    </dgm:pt>
    <dgm:pt modelId="{BC63FE48-7128-4703-B8E2-A5E3F0C16EFE}">
      <dgm:prSet/>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en-US" b="1" i="0" dirty="0">
              <a:solidFill>
                <a:schemeClr val="bg1"/>
              </a:solidFill>
              <a:latin typeface="Segoe UI" panose="020B0502040204020203" pitchFamily="34" charset="0"/>
              <a:cs typeface="Segoe UI" panose="020B0502040204020203" pitchFamily="34" charset="0"/>
            </a:rPr>
            <a:t>Effect of anticoagulation studies</a:t>
          </a:r>
        </a:p>
      </dgm:t>
    </dgm:pt>
    <dgm:pt modelId="{AB1637C6-D6BE-43E6-8072-0188A1718863}" type="parTrans" cxnId="{DF017AF0-F559-4A95-85B3-47CC00226FDE}">
      <dgm:prSet/>
      <dgm:spPr/>
      <dgm:t>
        <a:bodyPr/>
        <a:lstStyle/>
        <a:p>
          <a:endParaRPr lang="en-CA">
            <a:solidFill>
              <a:schemeClr val="bg1"/>
            </a:solidFill>
            <a:latin typeface="Segoe UI" panose="020B0502040204020203" pitchFamily="34" charset="0"/>
            <a:cs typeface="Segoe UI" panose="020B0502040204020203" pitchFamily="34" charset="0"/>
          </a:endParaRPr>
        </a:p>
      </dgm:t>
    </dgm:pt>
    <dgm:pt modelId="{07B66992-5FAC-4AA3-A747-6E6EF18BD9AA}" type="sibTrans" cxnId="{DF017AF0-F559-4A95-85B3-47CC00226FDE}">
      <dgm:prSet/>
      <dgm:spPr/>
      <dgm:t>
        <a:bodyPr/>
        <a:lstStyle/>
        <a:p>
          <a:endParaRPr lang="en-CA">
            <a:solidFill>
              <a:schemeClr val="bg1"/>
            </a:solidFill>
            <a:latin typeface="Segoe UI" panose="020B0502040204020203" pitchFamily="34" charset="0"/>
            <a:cs typeface="Segoe UI" panose="020B0502040204020203" pitchFamily="34" charset="0"/>
          </a:endParaRPr>
        </a:p>
      </dgm:t>
    </dgm:pt>
    <dgm:pt modelId="{92E4FBF3-CAB6-4A80-9150-381A6D9C5850}">
      <dgm:prSet phldrT="[Text]"/>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en-US" b="0" i="0" dirty="0">
              <a:solidFill>
                <a:schemeClr val="tx1"/>
              </a:solidFill>
              <a:latin typeface="Segoe UI" panose="020B0502040204020203" pitchFamily="34" charset="0"/>
              <a:cs typeface="Segoe UI" panose="020B0502040204020203" pitchFamily="34" charset="0"/>
            </a:rPr>
            <a:t>Lack of definitions and/or descriptions of outcome measurement</a:t>
          </a:r>
          <a:endParaRPr lang="en-CA" dirty="0">
            <a:solidFill>
              <a:schemeClr val="tx1"/>
            </a:solidFill>
            <a:latin typeface="Segoe UI" panose="020B0502040204020203" pitchFamily="34" charset="0"/>
            <a:cs typeface="Segoe UI" panose="020B0502040204020203" pitchFamily="34" charset="0"/>
          </a:endParaRPr>
        </a:p>
      </dgm:t>
    </dgm:pt>
    <dgm:pt modelId="{F18CDA07-B9E0-40E1-95D5-EF14E9E466C5}" type="parTrans" cxnId="{57F87B2F-25D7-423D-BF48-4617FD0A07C7}">
      <dgm:prSet/>
      <dgm:spPr/>
      <dgm:t>
        <a:bodyPr/>
        <a:lstStyle/>
        <a:p>
          <a:endParaRPr lang="en-CA">
            <a:solidFill>
              <a:schemeClr val="bg1"/>
            </a:solidFill>
            <a:latin typeface="Segoe UI" panose="020B0502040204020203" pitchFamily="34" charset="0"/>
            <a:cs typeface="Segoe UI" panose="020B0502040204020203" pitchFamily="34" charset="0"/>
          </a:endParaRPr>
        </a:p>
      </dgm:t>
    </dgm:pt>
    <dgm:pt modelId="{2B633EB7-C49B-48B6-ABAD-BA06644A12AC}" type="sibTrans" cxnId="{57F87B2F-25D7-423D-BF48-4617FD0A07C7}">
      <dgm:prSet/>
      <dgm:spPr/>
      <dgm:t>
        <a:bodyPr/>
        <a:lstStyle/>
        <a:p>
          <a:endParaRPr lang="en-CA">
            <a:solidFill>
              <a:schemeClr val="bg1"/>
            </a:solidFill>
            <a:latin typeface="Segoe UI" panose="020B0502040204020203" pitchFamily="34" charset="0"/>
            <a:cs typeface="Segoe UI" panose="020B0502040204020203" pitchFamily="34" charset="0"/>
          </a:endParaRPr>
        </a:p>
      </dgm:t>
    </dgm:pt>
    <dgm:pt modelId="{ABE5AFF9-53AF-4E39-96F3-F264C022E333}">
      <dgm:prSet phldrT="[Text]"/>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en-US" b="0" i="0" dirty="0">
              <a:solidFill>
                <a:schemeClr val="tx1"/>
              </a:solidFill>
              <a:latin typeface="Segoe UI" panose="020B0502040204020203" pitchFamily="34" charset="0"/>
              <a:cs typeface="Segoe UI" panose="020B0502040204020203" pitchFamily="34" charset="0"/>
            </a:rPr>
            <a:t>Incomplete/missing follow-up</a:t>
          </a:r>
          <a:endParaRPr lang="en-CA" dirty="0">
            <a:solidFill>
              <a:schemeClr val="tx1"/>
            </a:solidFill>
            <a:latin typeface="Segoe UI" panose="020B0502040204020203" pitchFamily="34" charset="0"/>
            <a:cs typeface="Segoe UI" panose="020B0502040204020203" pitchFamily="34" charset="0"/>
          </a:endParaRPr>
        </a:p>
      </dgm:t>
    </dgm:pt>
    <dgm:pt modelId="{455DAF0D-CA84-4FF8-AD08-4D1287E21B86}" type="parTrans" cxnId="{02121B86-A5EF-458C-B6F3-0F4B1FC4E009}">
      <dgm:prSet/>
      <dgm:spPr/>
      <dgm:t>
        <a:bodyPr/>
        <a:lstStyle/>
        <a:p>
          <a:endParaRPr lang="en-CA">
            <a:solidFill>
              <a:schemeClr val="bg1"/>
            </a:solidFill>
            <a:latin typeface="Segoe UI" panose="020B0502040204020203" pitchFamily="34" charset="0"/>
            <a:cs typeface="Segoe UI" panose="020B0502040204020203" pitchFamily="34" charset="0"/>
          </a:endParaRPr>
        </a:p>
      </dgm:t>
    </dgm:pt>
    <dgm:pt modelId="{2FEC9DEA-9956-41F9-A75B-95A40A6F61A4}" type="sibTrans" cxnId="{02121B86-A5EF-458C-B6F3-0F4B1FC4E009}">
      <dgm:prSet/>
      <dgm:spPr/>
      <dgm:t>
        <a:bodyPr/>
        <a:lstStyle/>
        <a:p>
          <a:endParaRPr lang="en-CA">
            <a:solidFill>
              <a:schemeClr val="bg1"/>
            </a:solidFill>
            <a:latin typeface="Segoe UI" panose="020B0502040204020203" pitchFamily="34" charset="0"/>
            <a:cs typeface="Segoe UI" panose="020B0502040204020203" pitchFamily="34" charset="0"/>
          </a:endParaRPr>
        </a:p>
      </dgm:t>
    </dgm:pt>
    <dgm:pt modelId="{B7BE5A9B-9AEF-4380-92E3-4D26DEF41938}">
      <dgm:prSet phldrT="[Text]"/>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en-US" b="0" i="0" dirty="0">
              <a:solidFill>
                <a:schemeClr val="tx1"/>
              </a:solidFill>
              <a:latin typeface="Segoe UI" panose="020B0502040204020203" pitchFamily="34" charset="0"/>
              <a:cs typeface="Segoe UI" panose="020B0502040204020203" pitchFamily="34" charset="0"/>
            </a:rPr>
            <a:t>Incidence rates not reported (i.e. events per unit of follow-up)</a:t>
          </a:r>
          <a:endParaRPr lang="en-CA" dirty="0">
            <a:solidFill>
              <a:schemeClr val="tx1"/>
            </a:solidFill>
            <a:latin typeface="Segoe UI" panose="020B0502040204020203" pitchFamily="34" charset="0"/>
            <a:cs typeface="Segoe UI" panose="020B0502040204020203" pitchFamily="34" charset="0"/>
          </a:endParaRPr>
        </a:p>
      </dgm:t>
    </dgm:pt>
    <dgm:pt modelId="{1249BAD6-6E06-4C83-98A4-1100F17E658A}" type="parTrans" cxnId="{B1F838BA-27DB-4514-B7BB-FB49A546AB81}">
      <dgm:prSet/>
      <dgm:spPr/>
      <dgm:t>
        <a:bodyPr/>
        <a:lstStyle/>
        <a:p>
          <a:endParaRPr lang="en-CA">
            <a:solidFill>
              <a:schemeClr val="bg1"/>
            </a:solidFill>
            <a:latin typeface="Segoe UI" panose="020B0502040204020203" pitchFamily="34" charset="0"/>
            <a:cs typeface="Segoe UI" panose="020B0502040204020203" pitchFamily="34" charset="0"/>
          </a:endParaRPr>
        </a:p>
      </dgm:t>
    </dgm:pt>
    <dgm:pt modelId="{B16084DD-E42F-4C2B-B393-5B17B74EEA9A}" type="sibTrans" cxnId="{B1F838BA-27DB-4514-B7BB-FB49A546AB81}">
      <dgm:prSet/>
      <dgm:spPr/>
      <dgm:t>
        <a:bodyPr/>
        <a:lstStyle/>
        <a:p>
          <a:endParaRPr lang="en-CA">
            <a:solidFill>
              <a:schemeClr val="bg1"/>
            </a:solidFill>
            <a:latin typeface="Segoe UI" panose="020B0502040204020203" pitchFamily="34" charset="0"/>
            <a:cs typeface="Segoe UI" panose="020B0502040204020203" pitchFamily="34" charset="0"/>
          </a:endParaRPr>
        </a:p>
      </dgm:t>
    </dgm:pt>
    <dgm:pt modelId="{01989CC6-EE04-4AE8-9FC2-4F144ECC58A0}">
      <dgm:prSet/>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en-US" b="0" i="0" dirty="0">
              <a:solidFill>
                <a:schemeClr val="tx1"/>
              </a:solidFill>
              <a:latin typeface="Segoe UI" panose="020B0502040204020203" pitchFamily="34" charset="0"/>
              <a:cs typeface="Segoe UI" panose="020B0502040204020203" pitchFamily="34" charset="0"/>
            </a:rPr>
            <a:t>Confounding with use of higher intensities in selected patients</a:t>
          </a:r>
        </a:p>
      </dgm:t>
    </dgm:pt>
    <dgm:pt modelId="{67944430-79C9-4997-9C27-D2F454F8CAD3}" type="parTrans" cxnId="{D3F1A0BC-0010-4820-A801-637B78D41F01}">
      <dgm:prSet/>
      <dgm:spPr/>
      <dgm:t>
        <a:bodyPr/>
        <a:lstStyle/>
        <a:p>
          <a:endParaRPr lang="en-CA">
            <a:solidFill>
              <a:schemeClr val="bg1"/>
            </a:solidFill>
            <a:latin typeface="Segoe UI" panose="020B0502040204020203" pitchFamily="34" charset="0"/>
            <a:cs typeface="Segoe UI" panose="020B0502040204020203" pitchFamily="34" charset="0"/>
          </a:endParaRPr>
        </a:p>
      </dgm:t>
    </dgm:pt>
    <dgm:pt modelId="{A7646F2B-5C1C-4D56-B0D1-8038680585F0}" type="sibTrans" cxnId="{D3F1A0BC-0010-4820-A801-637B78D41F01}">
      <dgm:prSet/>
      <dgm:spPr/>
      <dgm:t>
        <a:bodyPr/>
        <a:lstStyle/>
        <a:p>
          <a:endParaRPr lang="en-CA">
            <a:solidFill>
              <a:schemeClr val="bg1"/>
            </a:solidFill>
            <a:latin typeface="Segoe UI" panose="020B0502040204020203" pitchFamily="34" charset="0"/>
            <a:cs typeface="Segoe UI" panose="020B0502040204020203" pitchFamily="34" charset="0"/>
          </a:endParaRPr>
        </a:p>
      </dgm:t>
    </dgm:pt>
    <dgm:pt modelId="{E5F0DBF4-EEA1-4D91-88F3-CDF727584DA4}">
      <dgm:prSet/>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en-US" b="0" i="0" dirty="0">
              <a:solidFill>
                <a:schemeClr val="tx1"/>
              </a:solidFill>
              <a:latin typeface="Segoe UI" panose="020B0502040204020203" pitchFamily="34" charset="0"/>
              <a:cs typeface="Segoe UI" panose="020B0502040204020203" pitchFamily="34" charset="0"/>
            </a:rPr>
            <a:t>Lack of details regarding reported anticoagulant intensities</a:t>
          </a:r>
        </a:p>
      </dgm:t>
    </dgm:pt>
    <dgm:pt modelId="{1E1EA219-6D42-4EB9-9BFB-2B5C1030619A}" type="parTrans" cxnId="{736D2957-65E9-4414-A517-515C7EED5079}">
      <dgm:prSet/>
      <dgm:spPr/>
      <dgm:t>
        <a:bodyPr/>
        <a:lstStyle/>
        <a:p>
          <a:endParaRPr lang="en-CA">
            <a:solidFill>
              <a:schemeClr val="bg1"/>
            </a:solidFill>
            <a:latin typeface="Segoe UI" panose="020B0502040204020203" pitchFamily="34" charset="0"/>
            <a:cs typeface="Segoe UI" panose="020B0502040204020203" pitchFamily="34" charset="0"/>
          </a:endParaRPr>
        </a:p>
      </dgm:t>
    </dgm:pt>
    <dgm:pt modelId="{99D6B64E-B5FF-4832-8673-AC10C76822E9}" type="sibTrans" cxnId="{736D2957-65E9-4414-A517-515C7EED5079}">
      <dgm:prSet/>
      <dgm:spPr/>
      <dgm:t>
        <a:bodyPr/>
        <a:lstStyle/>
        <a:p>
          <a:endParaRPr lang="en-CA">
            <a:solidFill>
              <a:schemeClr val="bg1"/>
            </a:solidFill>
            <a:latin typeface="Segoe UI" panose="020B0502040204020203" pitchFamily="34" charset="0"/>
            <a:cs typeface="Segoe UI" panose="020B0502040204020203" pitchFamily="34" charset="0"/>
          </a:endParaRPr>
        </a:p>
      </dgm:t>
    </dgm:pt>
    <dgm:pt modelId="{CA4DC69B-134A-44AC-9DBD-46E326A15F41}" type="pres">
      <dgm:prSet presAssocID="{BDEE52B9-3E4F-4C8B-B20A-A6791CC69E77}" presName="Name0" presStyleCnt="0">
        <dgm:presLayoutVars>
          <dgm:dir/>
          <dgm:animLvl val="lvl"/>
          <dgm:resizeHandles val="exact"/>
        </dgm:presLayoutVars>
      </dgm:prSet>
      <dgm:spPr/>
    </dgm:pt>
    <dgm:pt modelId="{A12A34CD-8B79-4AFC-963E-4A69096CCA32}" type="pres">
      <dgm:prSet presAssocID="{0D970DDB-C7D5-4CD1-A354-CCAAF894D67E}" presName="composite" presStyleCnt="0"/>
      <dgm:spPr/>
    </dgm:pt>
    <dgm:pt modelId="{C0BB08B1-C544-49F5-8216-31C8381AD7A4}" type="pres">
      <dgm:prSet presAssocID="{0D970DDB-C7D5-4CD1-A354-CCAAF894D67E}" presName="parTx" presStyleLbl="alignNode1" presStyleIdx="0" presStyleCnt="2">
        <dgm:presLayoutVars>
          <dgm:chMax val="0"/>
          <dgm:chPref val="0"/>
          <dgm:bulletEnabled val="1"/>
        </dgm:presLayoutVars>
      </dgm:prSet>
      <dgm:spPr/>
    </dgm:pt>
    <dgm:pt modelId="{9A1D3AE4-EF29-4517-9A86-D975BDA3C85F}" type="pres">
      <dgm:prSet presAssocID="{0D970DDB-C7D5-4CD1-A354-CCAAF894D67E}" presName="desTx" presStyleLbl="alignAccFollowNode1" presStyleIdx="0" presStyleCnt="2">
        <dgm:presLayoutVars>
          <dgm:bulletEnabled val="1"/>
        </dgm:presLayoutVars>
      </dgm:prSet>
      <dgm:spPr/>
    </dgm:pt>
    <dgm:pt modelId="{4C29AE45-CD26-44F9-9BF4-CCB1FF257CE0}" type="pres">
      <dgm:prSet presAssocID="{A2949F41-F429-4663-877F-D50B02B0CF41}" presName="space" presStyleCnt="0"/>
      <dgm:spPr/>
    </dgm:pt>
    <dgm:pt modelId="{654C1534-2929-4117-B5B4-006C3CE7C870}" type="pres">
      <dgm:prSet presAssocID="{BC63FE48-7128-4703-B8E2-A5E3F0C16EFE}" presName="composite" presStyleCnt="0"/>
      <dgm:spPr/>
    </dgm:pt>
    <dgm:pt modelId="{7EB60AA8-3BCC-4174-8F78-3726CE130D10}" type="pres">
      <dgm:prSet presAssocID="{BC63FE48-7128-4703-B8E2-A5E3F0C16EFE}" presName="parTx" presStyleLbl="alignNode1" presStyleIdx="1" presStyleCnt="2">
        <dgm:presLayoutVars>
          <dgm:chMax val="0"/>
          <dgm:chPref val="0"/>
          <dgm:bulletEnabled val="1"/>
        </dgm:presLayoutVars>
      </dgm:prSet>
      <dgm:spPr/>
    </dgm:pt>
    <dgm:pt modelId="{3895454B-E8BC-4F33-B34A-7B346BC97ED9}" type="pres">
      <dgm:prSet presAssocID="{BC63FE48-7128-4703-B8E2-A5E3F0C16EFE}" presName="desTx" presStyleLbl="alignAccFollowNode1" presStyleIdx="1" presStyleCnt="2">
        <dgm:presLayoutVars>
          <dgm:bulletEnabled val="1"/>
        </dgm:presLayoutVars>
      </dgm:prSet>
      <dgm:spPr/>
    </dgm:pt>
  </dgm:ptLst>
  <dgm:cxnLst>
    <dgm:cxn modelId="{F76CB909-9B58-4E1E-8411-8CA4B90356FF}" type="presOf" srcId="{01989CC6-EE04-4AE8-9FC2-4F144ECC58A0}" destId="{3895454B-E8BC-4F33-B34A-7B346BC97ED9}" srcOrd="0" destOrd="0" presId="urn:microsoft.com/office/officeart/2005/8/layout/hList1"/>
    <dgm:cxn modelId="{57F87B2F-25D7-423D-BF48-4617FD0A07C7}" srcId="{0D970DDB-C7D5-4CD1-A354-CCAAF894D67E}" destId="{92E4FBF3-CAB6-4A80-9150-381A6D9C5850}" srcOrd="0" destOrd="0" parTransId="{F18CDA07-B9E0-40E1-95D5-EF14E9E466C5}" sibTransId="{2B633EB7-C49B-48B6-ABAD-BA06644A12AC}"/>
    <dgm:cxn modelId="{F9A24F65-61F2-4B8D-88ED-11C3F29646A4}" type="presOf" srcId="{B7BE5A9B-9AEF-4380-92E3-4D26DEF41938}" destId="{9A1D3AE4-EF29-4517-9A86-D975BDA3C85F}" srcOrd="0" destOrd="2" presId="urn:microsoft.com/office/officeart/2005/8/layout/hList1"/>
    <dgm:cxn modelId="{958A0047-EA85-4978-8E24-90DD7A7ED89D}" type="presOf" srcId="{E5F0DBF4-EEA1-4D91-88F3-CDF727584DA4}" destId="{3895454B-E8BC-4F33-B34A-7B346BC97ED9}" srcOrd="0" destOrd="1" presId="urn:microsoft.com/office/officeart/2005/8/layout/hList1"/>
    <dgm:cxn modelId="{DE81F474-CE37-4028-A44E-48B982E4F21E}" type="presOf" srcId="{92E4FBF3-CAB6-4A80-9150-381A6D9C5850}" destId="{9A1D3AE4-EF29-4517-9A86-D975BDA3C85F}" srcOrd="0" destOrd="0" presId="urn:microsoft.com/office/officeart/2005/8/layout/hList1"/>
    <dgm:cxn modelId="{736D2957-65E9-4414-A517-515C7EED5079}" srcId="{BC63FE48-7128-4703-B8E2-A5E3F0C16EFE}" destId="{E5F0DBF4-EEA1-4D91-88F3-CDF727584DA4}" srcOrd="1" destOrd="0" parTransId="{1E1EA219-6D42-4EB9-9BFB-2B5C1030619A}" sibTransId="{99D6B64E-B5FF-4832-8673-AC10C76822E9}"/>
    <dgm:cxn modelId="{02121B86-A5EF-458C-B6F3-0F4B1FC4E009}" srcId="{0D970DDB-C7D5-4CD1-A354-CCAAF894D67E}" destId="{ABE5AFF9-53AF-4E39-96F3-F264C022E333}" srcOrd="1" destOrd="0" parTransId="{455DAF0D-CA84-4FF8-AD08-4D1287E21B86}" sibTransId="{2FEC9DEA-9956-41F9-A75B-95A40A6F61A4}"/>
    <dgm:cxn modelId="{C714D2A4-7F48-41D3-96E3-5879FA697D85}" type="presOf" srcId="{ABE5AFF9-53AF-4E39-96F3-F264C022E333}" destId="{9A1D3AE4-EF29-4517-9A86-D975BDA3C85F}" srcOrd="0" destOrd="1" presId="urn:microsoft.com/office/officeart/2005/8/layout/hList1"/>
    <dgm:cxn modelId="{3A065CB4-CACB-46FB-97A8-4E28E8021978}" type="presOf" srcId="{BDEE52B9-3E4F-4C8B-B20A-A6791CC69E77}" destId="{CA4DC69B-134A-44AC-9DBD-46E326A15F41}" srcOrd="0" destOrd="0" presId="urn:microsoft.com/office/officeart/2005/8/layout/hList1"/>
    <dgm:cxn modelId="{34BCDDB6-2B2C-4CC1-96C1-7F7E4656F367}" type="presOf" srcId="{0D970DDB-C7D5-4CD1-A354-CCAAF894D67E}" destId="{C0BB08B1-C544-49F5-8216-31C8381AD7A4}" srcOrd="0" destOrd="0" presId="urn:microsoft.com/office/officeart/2005/8/layout/hList1"/>
    <dgm:cxn modelId="{B1F838BA-27DB-4514-B7BB-FB49A546AB81}" srcId="{0D970DDB-C7D5-4CD1-A354-CCAAF894D67E}" destId="{B7BE5A9B-9AEF-4380-92E3-4D26DEF41938}" srcOrd="2" destOrd="0" parTransId="{1249BAD6-6E06-4C83-98A4-1100F17E658A}" sibTransId="{B16084DD-E42F-4C2B-B393-5B17B74EEA9A}"/>
    <dgm:cxn modelId="{D3F1A0BC-0010-4820-A801-637B78D41F01}" srcId="{BC63FE48-7128-4703-B8E2-A5E3F0C16EFE}" destId="{01989CC6-EE04-4AE8-9FC2-4F144ECC58A0}" srcOrd="0" destOrd="0" parTransId="{67944430-79C9-4997-9C27-D2F454F8CAD3}" sibTransId="{A7646F2B-5C1C-4D56-B0D1-8038680585F0}"/>
    <dgm:cxn modelId="{DCBA2ED6-AA31-4DEE-A2BA-C48314332079}" type="presOf" srcId="{BC63FE48-7128-4703-B8E2-A5E3F0C16EFE}" destId="{7EB60AA8-3BCC-4174-8F78-3726CE130D10}" srcOrd="0" destOrd="0" presId="urn:microsoft.com/office/officeart/2005/8/layout/hList1"/>
    <dgm:cxn modelId="{DF017AF0-F559-4A95-85B3-47CC00226FDE}" srcId="{BDEE52B9-3E4F-4C8B-B20A-A6791CC69E77}" destId="{BC63FE48-7128-4703-B8E2-A5E3F0C16EFE}" srcOrd="1" destOrd="0" parTransId="{AB1637C6-D6BE-43E6-8072-0188A1718863}" sibTransId="{07B66992-5FAC-4AA3-A747-6E6EF18BD9AA}"/>
    <dgm:cxn modelId="{3B288EFC-23FB-491D-8AFB-1E76951458A6}" srcId="{BDEE52B9-3E4F-4C8B-B20A-A6791CC69E77}" destId="{0D970DDB-C7D5-4CD1-A354-CCAAF894D67E}" srcOrd="0" destOrd="0" parTransId="{64EC4EA9-3E88-492B-92BE-B9221BE4DA1C}" sibTransId="{A2949F41-F429-4663-877F-D50B02B0CF41}"/>
    <dgm:cxn modelId="{2F3A1402-20FE-4FF2-A9CE-10FE1A129C74}" type="presParOf" srcId="{CA4DC69B-134A-44AC-9DBD-46E326A15F41}" destId="{A12A34CD-8B79-4AFC-963E-4A69096CCA32}" srcOrd="0" destOrd="0" presId="urn:microsoft.com/office/officeart/2005/8/layout/hList1"/>
    <dgm:cxn modelId="{3383A086-A4A9-485E-A6ED-CACAD7EB8287}" type="presParOf" srcId="{A12A34CD-8B79-4AFC-963E-4A69096CCA32}" destId="{C0BB08B1-C544-49F5-8216-31C8381AD7A4}" srcOrd="0" destOrd="0" presId="urn:microsoft.com/office/officeart/2005/8/layout/hList1"/>
    <dgm:cxn modelId="{221D9F74-399C-4F49-8ADF-D19FACD7CA0A}" type="presParOf" srcId="{A12A34CD-8B79-4AFC-963E-4A69096CCA32}" destId="{9A1D3AE4-EF29-4517-9A86-D975BDA3C85F}" srcOrd="1" destOrd="0" presId="urn:microsoft.com/office/officeart/2005/8/layout/hList1"/>
    <dgm:cxn modelId="{B0059B04-17B2-4C2C-B226-A6D213C1FF04}" type="presParOf" srcId="{CA4DC69B-134A-44AC-9DBD-46E326A15F41}" destId="{4C29AE45-CD26-44F9-9BF4-CCB1FF257CE0}" srcOrd="1" destOrd="0" presId="urn:microsoft.com/office/officeart/2005/8/layout/hList1"/>
    <dgm:cxn modelId="{BC337428-6765-473C-B8AB-384C90D24076}" type="presParOf" srcId="{CA4DC69B-134A-44AC-9DBD-46E326A15F41}" destId="{654C1534-2929-4117-B5B4-006C3CE7C870}" srcOrd="2" destOrd="0" presId="urn:microsoft.com/office/officeart/2005/8/layout/hList1"/>
    <dgm:cxn modelId="{EF3C73D9-F21D-4892-9F91-789592D8B68C}" type="presParOf" srcId="{654C1534-2929-4117-B5B4-006C3CE7C870}" destId="{7EB60AA8-3BCC-4174-8F78-3726CE130D10}" srcOrd="0" destOrd="0" presId="urn:microsoft.com/office/officeart/2005/8/layout/hList1"/>
    <dgm:cxn modelId="{8497D70C-1186-43A8-9222-35663E184DB3}" type="presParOf" srcId="{654C1534-2929-4117-B5B4-006C3CE7C870}" destId="{3895454B-E8BC-4F33-B34A-7B346BC97ED9}"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BB08B1-C544-49F5-8216-31C8381AD7A4}">
      <dsp:nvSpPr>
        <dsp:cNvPr id="0" name=""/>
        <dsp:cNvSpPr/>
      </dsp:nvSpPr>
      <dsp:spPr>
        <a:xfrm>
          <a:off x="38" y="57203"/>
          <a:ext cx="3685337" cy="749967"/>
        </a:xfrm>
        <a:prstGeom prst="rect">
          <a:avLst/>
        </a:prstGeom>
        <a:solidFill>
          <a:schemeClr val="accent1">
            <a:hueOff val="0"/>
            <a:satOff val="0"/>
            <a:lumOff val="0"/>
            <a:alphaOff val="0"/>
          </a:schemeClr>
        </a:solidFill>
        <a:ln w="1270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b="1" i="0" kern="1200" dirty="0">
              <a:solidFill>
                <a:schemeClr val="bg1"/>
              </a:solidFill>
              <a:latin typeface="Segoe UI" panose="020B0502040204020203" pitchFamily="34" charset="0"/>
              <a:cs typeface="Segoe UI" panose="020B0502040204020203" pitchFamily="34" charset="0"/>
            </a:rPr>
            <a:t>Baseline risk studies</a:t>
          </a:r>
          <a:endParaRPr lang="en-CA" sz="1900" b="1" kern="1200" dirty="0">
            <a:solidFill>
              <a:schemeClr val="bg1"/>
            </a:solidFill>
            <a:latin typeface="Segoe UI" panose="020B0502040204020203" pitchFamily="34" charset="0"/>
            <a:cs typeface="Segoe UI" panose="020B0502040204020203" pitchFamily="34" charset="0"/>
          </a:endParaRPr>
        </a:p>
      </dsp:txBody>
      <dsp:txXfrm>
        <a:off x="38" y="57203"/>
        <a:ext cx="3685337" cy="749967"/>
      </dsp:txXfrm>
    </dsp:sp>
    <dsp:sp modelId="{9A1D3AE4-EF29-4517-9A86-D975BDA3C85F}">
      <dsp:nvSpPr>
        <dsp:cNvPr id="0" name=""/>
        <dsp:cNvSpPr/>
      </dsp:nvSpPr>
      <dsp:spPr>
        <a:xfrm>
          <a:off x="38" y="807170"/>
          <a:ext cx="3685337" cy="2399129"/>
        </a:xfrm>
        <a:prstGeom prst="rect">
          <a:avLst/>
        </a:prstGeom>
        <a:solidFill>
          <a:schemeClr val="accent1">
            <a:alpha val="90000"/>
            <a:tint val="40000"/>
            <a:hueOff val="0"/>
            <a:satOff val="0"/>
            <a:lumOff val="0"/>
            <a:alphaOff val="0"/>
          </a:schemeClr>
        </a:solidFill>
        <a:ln w="1270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b="0" i="0" kern="1200" dirty="0">
              <a:solidFill>
                <a:schemeClr val="tx1"/>
              </a:solidFill>
              <a:latin typeface="Segoe UI" panose="020B0502040204020203" pitchFamily="34" charset="0"/>
              <a:cs typeface="Segoe UI" panose="020B0502040204020203" pitchFamily="34" charset="0"/>
            </a:rPr>
            <a:t>Lack of definitions and/or descriptions of outcome measurement</a:t>
          </a:r>
          <a:endParaRPr lang="en-CA" sz="1900" kern="1200" dirty="0">
            <a:solidFill>
              <a:schemeClr val="tx1"/>
            </a:solidFill>
            <a:latin typeface="Segoe UI" panose="020B0502040204020203" pitchFamily="34" charset="0"/>
            <a:cs typeface="Segoe UI" panose="020B0502040204020203" pitchFamily="34" charset="0"/>
          </a:endParaRPr>
        </a:p>
        <a:p>
          <a:pPr marL="171450" lvl="1" indent="-171450" algn="l" defTabSz="844550">
            <a:lnSpc>
              <a:spcPct val="90000"/>
            </a:lnSpc>
            <a:spcBef>
              <a:spcPct val="0"/>
            </a:spcBef>
            <a:spcAft>
              <a:spcPct val="15000"/>
            </a:spcAft>
            <a:buChar char="•"/>
          </a:pPr>
          <a:r>
            <a:rPr lang="en-US" sz="1900" b="0" i="0" kern="1200" dirty="0">
              <a:solidFill>
                <a:schemeClr val="tx1"/>
              </a:solidFill>
              <a:latin typeface="Segoe UI" panose="020B0502040204020203" pitchFamily="34" charset="0"/>
              <a:cs typeface="Segoe UI" panose="020B0502040204020203" pitchFamily="34" charset="0"/>
            </a:rPr>
            <a:t>Incomplete/missing follow-up</a:t>
          </a:r>
          <a:endParaRPr lang="en-CA" sz="1900" kern="1200" dirty="0">
            <a:solidFill>
              <a:schemeClr val="tx1"/>
            </a:solidFill>
            <a:latin typeface="Segoe UI" panose="020B0502040204020203" pitchFamily="34" charset="0"/>
            <a:cs typeface="Segoe UI" panose="020B0502040204020203" pitchFamily="34" charset="0"/>
          </a:endParaRPr>
        </a:p>
        <a:p>
          <a:pPr marL="171450" lvl="1" indent="-171450" algn="l" defTabSz="844550">
            <a:lnSpc>
              <a:spcPct val="90000"/>
            </a:lnSpc>
            <a:spcBef>
              <a:spcPct val="0"/>
            </a:spcBef>
            <a:spcAft>
              <a:spcPct val="15000"/>
            </a:spcAft>
            <a:buChar char="•"/>
          </a:pPr>
          <a:r>
            <a:rPr lang="en-US" sz="1900" b="0" i="0" kern="1200" dirty="0">
              <a:solidFill>
                <a:schemeClr val="tx1"/>
              </a:solidFill>
              <a:latin typeface="Segoe UI" panose="020B0502040204020203" pitchFamily="34" charset="0"/>
              <a:cs typeface="Segoe UI" panose="020B0502040204020203" pitchFamily="34" charset="0"/>
            </a:rPr>
            <a:t>Incidence rates not reported (i.e. events per unit of follow-up)</a:t>
          </a:r>
          <a:endParaRPr lang="en-CA" sz="1900" kern="1200" dirty="0">
            <a:solidFill>
              <a:schemeClr val="tx1"/>
            </a:solidFill>
            <a:latin typeface="Segoe UI" panose="020B0502040204020203" pitchFamily="34" charset="0"/>
            <a:cs typeface="Segoe UI" panose="020B0502040204020203" pitchFamily="34" charset="0"/>
          </a:endParaRPr>
        </a:p>
      </dsp:txBody>
      <dsp:txXfrm>
        <a:off x="38" y="807170"/>
        <a:ext cx="3685337" cy="2399129"/>
      </dsp:txXfrm>
    </dsp:sp>
    <dsp:sp modelId="{7EB60AA8-3BCC-4174-8F78-3726CE130D10}">
      <dsp:nvSpPr>
        <dsp:cNvPr id="0" name=""/>
        <dsp:cNvSpPr/>
      </dsp:nvSpPr>
      <dsp:spPr>
        <a:xfrm>
          <a:off x="4201323" y="57203"/>
          <a:ext cx="3685337" cy="749967"/>
        </a:xfrm>
        <a:prstGeom prst="rect">
          <a:avLst/>
        </a:prstGeom>
        <a:solidFill>
          <a:schemeClr val="accent1">
            <a:hueOff val="0"/>
            <a:satOff val="0"/>
            <a:lumOff val="0"/>
            <a:alphaOff val="0"/>
          </a:schemeClr>
        </a:solidFill>
        <a:ln w="1270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b="1" i="0" kern="1200" dirty="0">
              <a:solidFill>
                <a:schemeClr val="bg1"/>
              </a:solidFill>
              <a:latin typeface="Segoe UI" panose="020B0502040204020203" pitchFamily="34" charset="0"/>
              <a:cs typeface="Segoe UI" panose="020B0502040204020203" pitchFamily="34" charset="0"/>
            </a:rPr>
            <a:t>Effect of anticoagulation studies</a:t>
          </a:r>
        </a:p>
      </dsp:txBody>
      <dsp:txXfrm>
        <a:off x="4201323" y="57203"/>
        <a:ext cx="3685337" cy="749967"/>
      </dsp:txXfrm>
    </dsp:sp>
    <dsp:sp modelId="{3895454B-E8BC-4F33-B34A-7B346BC97ED9}">
      <dsp:nvSpPr>
        <dsp:cNvPr id="0" name=""/>
        <dsp:cNvSpPr/>
      </dsp:nvSpPr>
      <dsp:spPr>
        <a:xfrm>
          <a:off x="4201323" y="807170"/>
          <a:ext cx="3685337" cy="2399129"/>
        </a:xfrm>
        <a:prstGeom prst="rect">
          <a:avLst/>
        </a:prstGeom>
        <a:solidFill>
          <a:schemeClr val="accent1">
            <a:alpha val="90000"/>
            <a:tint val="40000"/>
            <a:hueOff val="0"/>
            <a:satOff val="0"/>
            <a:lumOff val="0"/>
            <a:alphaOff val="0"/>
          </a:schemeClr>
        </a:solidFill>
        <a:ln w="1270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b="0" i="0" kern="1200" dirty="0">
              <a:solidFill>
                <a:schemeClr val="tx1"/>
              </a:solidFill>
              <a:latin typeface="Segoe UI" panose="020B0502040204020203" pitchFamily="34" charset="0"/>
              <a:cs typeface="Segoe UI" panose="020B0502040204020203" pitchFamily="34" charset="0"/>
            </a:rPr>
            <a:t>Confounding with use of higher intensities in selected patients</a:t>
          </a:r>
        </a:p>
        <a:p>
          <a:pPr marL="171450" lvl="1" indent="-171450" algn="l" defTabSz="844550">
            <a:lnSpc>
              <a:spcPct val="90000"/>
            </a:lnSpc>
            <a:spcBef>
              <a:spcPct val="0"/>
            </a:spcBef>
            <a:spcAft>
              <a:spcPct val="15000"/>
            </a:spcAft>
            <a:buChar char="•"/>
          </a:pPr>
          <a:r>
            <a:rPr lang="en-US" sz="1900" b="0" i="0" kern="1200" dirty="0">
              <a:solidFill>
                <a:schemeClr val="tx1"/>
              </a:solidFill>
              <a:latin typeface="Segoe UI" panose="020B0502040204020203" pitchFamily="34" charset="0"/>
              <a:cs typeface="Segoe UI" panose="020B0502040204020203" pitchFamily="34" charset="0"/>
            </a:rPr>
            <a:t>Lack of details regarding reported anticoagulant intensities</a:t>
          </a:r>
        </a:p>
      </dsp:txBody>
      <dsp:txXfrm>
        <a:off x="4201323" y="807170"/>
        <a:ext cx="3685337" cy="2399129"/>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ea typeface="Geneva" pitchFamily="34" charset="-128"/>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6E388DC7-E9F6-284C-9857-FDA7F02FFFDF}" type="datetimeFigureOut">
              <a:rPr lang="en-US"/>
              <a:pPr/>
              <a:t>10/8/2020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ea typeface="Geneva" pitchFamily="34" charset="-128"/>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CBFAA9E6-400A-E640-A318-E520058423C6}" type="slidenum">
              <a:rPr lang="en-US"/>
              <a:pPr/>
              <a:t>‹#›</a:t>
            </a:fld>
            <a:endParaRPr lang="en-US"/>
          </a:p>
        </p:txBody>
      </p:sp>
    </p:spTree>
    <p:extLst>
      <p:ext uri="{BB962C8B-B14F-4D97-AF65-F5344CB8AC3E}">
        <p14:creationId xmlns:p14="http://schemas.microsoft.com/office/powerpoint/2010/main" val="400430097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Geneva" charset="0"/>
        <a:cs typeface="+mn-cs"/>
      </a:defRPr>
    </a:lvl1pPr>
    <a:lvl2pPr marL="457200" algn="l" rtl="0" eaLnBrk="0" fontAlgn="base" hangingPunct="0">
      <a:spcBef>
        <a:spcPct val="30000"/>
      </a:spcBef>
      <a:spcAft>
        <a:spcPct val="0"/>
      </a:spcAft>
      <a:defRPr sz="1200" kern="1200">
        <a:solidFill>
          <a:schemeClr val="tx1"/>
        </a:solidFill>
        <a:latin typeface="+mn-lt"/>
        <a:ea typeface="Geneva" charset="0"/>
        <a:cs typeface="+mn-cs"/>
      </a:defRPr>
    </a:lvl2pPr>
    <a:lvl3pPr marL="914400" algn="l" rtl="0" eaLnBrk="0" fontAlgn="base" hangingPunct="0">
      <a:spcBef>
        <a:spcPct val="30000"/>
      </a:spcBef>
      <a:spcAft>
        <a:spcPct val="0"/>
      </a:spcAft>
      <a:defRPr sz="1200" kern="1200">
        <a:solidFill>
          <a:schemeClr val="tx1"/>
        </a:solidFill>
        <a:latin typeface="+mn-lt"/>
        <a:ea typeface="Geneva" charset="0"/>
        <a:cs typeface="+mn-cs"/>
      </a:defRPr>
    </a:lvl3pPr>
    <a:lvl4pPr marL="1371600" algn="l" rtl="0" eaLnBrk="0" fontAlgn="base" hangingPunct="0">
      <a:spcBef>
        <a:spcPct val="30000"/>
      </a:spcBef>
      <a:spcAft>
        <a:spcPct val="0"/>
      </a:spcAft>
      <a:defRPr sz="1200" kern="1200">
        <a:solidFill>
          <a:schemeClr val="tx1"/>
        </a:solidFill>
        <a:latin typeface="+mn-lt"/>
        <a:ea typeface="Geneva" charset="0"/>
        <a:cs typeface="+mn-cs"/>
      </a:defRPr>
    </a:lvl4pPr>
    <a:lvl5pPr marL="1828800" algn="l" rtl="0" eaLnBrk="0" fontAlgn="base" hangingPunct="0">
      <a:spcBef>
        <a:spcPct val="30000"/>
      </a:spcBef>
      <a:spcAft>
        <a:spcPct val="0"/>
      </a:spcAft>
      <a:defRPr sz="1200" kern="1200">
        <a:solidFill>
          <a:schemeClr val="tx1"/>
        </a:solidFill>
        <a:latin typeface="+mn-lt"/>
        <a:ea typeface="Geneva"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10"/>
          </p:nvPr>
        </p:nvSpPr>
        <p:spPr/>
        <p:txBody>
          <a:bodyPr/>
          <a:lstStyle/>
          <a:p>
            <a:fld id="{47259A66-58A0-4921-9F12-4DF811F1AA61}" type="slidenum">
              <a:rPr lang="en-US" smtClean="0"/>
              <a:pPr/>
              <a:t>1</a:t>
            </a:fld>
            <a:endParaRPr lang="en-US"/>
          </a:p>
        </p:txBody>
      </p:sp>
    </p:spTree>
    <p:extLst>
      <p:ext uri="{BB962C8B-B14F-4D97-AF65-F5344CB8AC3E}">
        <p14:creationId xmlns:p14="http://schemas.microsoft.com/office/powerpoint/2010/main" val="20509894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10"/>
          </p:nvPr>
        </p:nvSpPr>
        <p:spPr/>
        <p:txBody>
          <a:bodyPr/>
          <a:lstStyle/>
          <a:p>
            <a:fld id="{47259A66-58A0-4921-9F12-4DF811F1AA61}" type="slidenum">
              <a:rPr lang="en-US" smtClean="0"/>
              <a:pPr/>
              <a:t>33</a:t>
            </a:fld>
            <a:endParaRPr lang="en-US"/>
          </a:p>
        </p:txBody>
      </p:sp>
    </p:spTree>
    <p:extLst>
      <p:ext uri="{BB962C8B-B14F-4D97-AF65-F5344CB8AC3E}">
        <p14:creationId xmlns:p14="http://schemas.microsoft.com/office/powerpoint/2010/main" val="4123699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Dawn Wall</a:t>
            </a:r>
            <a:r>
              <a:rPr lang="en-US" dirty="0"/>
              <a:t>, a seemingly impossible 3,000 foot rock face in Yosemite National Park, California which was conquered in January 2015 as a reminder that even</a:t>
            </a:r>
            <a:r>
              <a:rPr lang="en-US" baseline="0" dirty="0"/>
              <a:t> the most challenging goals are achievable including improving outcomes for people with COVID-19.</a:t>
            </a:r>
            <a:endParaRPr lang="en-CA" dirty="0"/>
          </a:p>
          <a:p>
            <a:endParaRPr lang="en-US" dirty="0"/>
          </a:p>
          <a:p>
            <a:r>
              <a:rPr lang="en-US" dirty="0"/>
              <a:t>In January 2015, Caldwell and Kevin </a:t>
            </a:r>
            <a:r>
              <a:rPr lang="en-US" dirty="0" err="1"/>
              <a:t>Jorgesen</a:t>
            </a:r>
            <a:r>
              <a:rPr lang="en-US" dirty="0"/>
              <a:t> completed the first free climb of the Dawn Wall of El Capitan in Yosemite National Park. Their 19-day ascent of the Dawn Wall was considered by some as the hardest successful rock climb in history. Caldwell and his partner Jorgeson spend six years meticulously plotting and practicing their route.</a:t>
            </a:r>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8E5918-C6DF-4223-9353-7616B5775B3C}"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Geneva"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CA" sz="1200" b="0" i="0" u="none" strike="noStrike" kern="1200" cap="none" spc="0" normalizeH="0" baseline="0" noProof="0">
              <a:ln>
                <a:noFill/>
              </a:ln>
              <a:solidFill>
                <a:prstClr val="black"/>
              </a:solidFill>
              <a:effectLst/>
              <a:uLnTx/>
              <a:uFillTx/>
              <a:latin typeface="Calibri" panose="020F0502020204030204"/>
              <a:ea typeface="Geneva" charset="0"/>
              <a:cs typeface="+mn-cs"/>
            </a:endParaRPr>
          </a:p>
        </p:txBody>
      </p:sp>
    </p:spTree>
    <p:extLst>
      <p:ext uri="{BB962C8B-B14F-4D97-AF65-F5344CB8AC3E}">
        <p14:creationId xmlns:p14="http://schemas.microsoft.com/office/powerpoint/2010/main" val="11931131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951129-22BA-451C-9D50-E4D55AF6291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Geneva"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Geneva" charset="0"/>
              <a:cs typeface="+mn-cs"/>
            </a:endParaRPr>
          </a:p>
        </p:txBody>
      </p:sp>
    </p:spTree>
    <p:extLst>
      <p:ext uri="{BB962C8B-B14F-4D97-AF65-F5344CB8AC3E}">
        <p14:creationId xmlns:p14="http://schemas.microsoft.com/office/powerpoint/2010/main" val="11535127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Observational studies</a:t>
            </a:r>
          </a:p>
          <a:p>
            <a:r>
              <a:rPr lang="en-CA" dirty="0"/>
              <a:t>Mean across studies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951129-22BA-451C-9D50-E4D55AF6291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Geneva"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Geneva" charset="0"/>
              <a:cs typeface="+mn-cs"/>
            </a:endParaRPr>
          </a:p>
        </p:txBody>
      </p:sp>
    </p:spTree>
    <p:extLst>
      <p:ext uri="{BB962C8B-B14F-4D97-AF65-F5344CB8AC3E}">
        <p14:creationId xmlns:p14="http://schemas.microsoft.com/office/powerpoint/2010/main" val="8290119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Observational studies</a:t>
            </a:r>
          </a:p>
          <a:p>
            <a:r>
              <a:rPr lang="en-CA" dirty="0"/>
              <a:t>Mean across studies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951129-22BA-451C-9D50-E4D55AF6291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Geneva"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Geneva" charset="0"/>
              <a:cs typeface="+mn-cs"/>
            </a:endParaRPr>
          </a:p>
        </p:txBody>
      </p:sp>
    </p:spTree>
    <p:extLst>
      <p:ext uri="{BB962C8B-B14F-4D97-AF65-F5344CB8AC3E}">
        <p14:creationId xmlns:p14="http://schemas.microsoft.com/office/powerpoint/2010/main" val="23069070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Observational studies</a:t>
            </a:r>
          </a:p>
          <a:p>
            <a:r>
              <a:rPr lang="en-CA" dirty="0"/>
              <a:t>Mean across studies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951129-22BA-451C-9D50-E4D55AF6291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Geneva"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Geneva" charset="0"/>
              <a:cs typeface="+mn-cs"/>
            </a:endParaRPr>
          </a:p>
        </p:txBody>
      </p:sp>
    </p:spTree>
    <p:extLst>
      <p:ext uri="{BB962C8B-B14F-4D97-AF65-F5344CB8AC3E}">
        <p14:creationId xmlns:p14="http://schemas.microsoft.com/office/powerpoint/2010/main" val="18215013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Observational studies</a:t>
            </a:r>
          </a:p>
          <a:p>
            <a:r>
              <a:rPr lang="en-CA" dirty="0"/>
              <a:t>Mean across studies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951129-22BA-451C-9D50-E4D55AF6291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Geneva"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Geneva" charset="0"/>
              <a:cs typeface="+mn-cs"/>
            </a:endParaRPr>
          </a:p>
        </p:txBody>
      </p:sp>
    </p:spTree>
    <p:extLst>
      <p:ext uri="{BB962C8B-B14F-4D97-AF65-F5344CB8AC3E}">
        <p14:creationId xmlns:p14="http://schemas.microsoft.com/office/powerpoint/2010/main" val="17256728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CA" sz="1800" b="1" dirty="0">
                <a:effectLst/>
                <a:latin typeface="Calibri" panose="020F0502020204030204" pitchFamily="34" charset="0"/>
                <a:ea typeface="Times New Roman" panose="02020603050405020304" pitchFamily="18" charset="0"/>
                <a:cs typeface="Times New Roman" panose="02020603050405020304" pitchFamily="18" charset="0"/>
              </a:rPr>
              <a:t>Overall justification</a:t>
            </a:r>
            <a:endParaRPr lang="en-CA" sz="18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CA" sz="1800" dirty="0">
                <a:effectLst/>
                <a:latin typeface="Calibri" panose="020F0502020204030204" pitchFamily="34" charset="0"/>
                <a:ea typeface="Times New Roman" panose="02020603050405020304" pitchFamily="18" charset="0"/>
                <a:cs typeface="Times New Roman" panose="02020603050405020304" pitchFamily="18" charset="0"/>
              </a:rPr>
              <a:t>Although the panel judged the certainty of evidence to be very low for both desirable and undesirable effects, the panel considered the plethora of indirect evidence supporting a dose-dependent increase in major bleeding reported with anticoagulation. Hence, the panel agreed that there was less uncertainty regarding the increase in undesirable effects (bleeding) compared with the influence on desirable effects (i.e., reduction in mortality and VTE) reported with intermediate-intensity or therapeutic-intensity anticoagulation. Without compelling evidence for benefit, the usual practice of prophylactic-intensity anticoagulation in critically ill medical patients without COVID-19 was suggested while acknowledging that individualized decision-making is required. This recommendation will be updated based on a living review of evolving evidence.</a:t>
            </a:r>
          </a:p>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951129-22BA-451C-9D50-E4D55AF6291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Geneva"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Geneva" charset="0"/>
              <a:cs typeface="+mn-cs"/>
            </a:endParaRPr>
          </a:p>
        </p:txBody>
      </p:sp>
    </p:spTree>
    <p:extLst>
      <p:ext uri="{BB962C8B-B14F-4D97-AF65-F5344CB8AC3E}">
        <p14:creationId xmlns:p14="http://schemas.microsoft.com/office/powerpoint/2010/main" val="29239824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VTE</a:t>
            </a:r>
          </a:p>
          <a:p>
            <a:pPr marL="171450" indent="-171450">
              <a:buFontTx/>
              <a:buChar char="-"/>
            </a:pPr>
            <a:r>
              <a:rPr lang="en-CA" sz="1200" dirty="0">
                <a:effectLst/>
                <a:latin typeface="Segoe UI" panose="020B0502040204020203" pitchFamily="34" charset="0"/>
                <a:cs typeface="Segoe UI" panose="020B0502040204020203" pitchFamily="34" charset="0"/>
              </a:rPr>
              <a:t>Study by </a:t>
            </a:r>
            <a:r>
              <a:rPr lang="en-CA" sz="1200" dirty="0" err="1">
                <a:effectLst/>
                <a:latin typeface="Segoe UI" panose="020B0502040204020203" pitchFamily="34" charset="0"/>
                <a:cs typeface="Segoe UI" panose="020B0502040204020203" pitchFamily="34" charset="0"/>
              </a:rPr>
              <a:t>Middeldorp</a:t>
            </a:r>
            <a:r>
              <a:rPr lang="en-CA" sz="1200" dirty="0">
                <a:effectLst/>
                <a:latin typeface="Segoe UI" panose="020B0502040204020203" pitchFamily="34" charset="0"/>
                <a:cs typeface="Segoe UI" panose="020B0502040204020203" pitchFamily="34" charset="0"/>
              </a:rPr>
              <a:t> et al. 2020 showed 0/19 patients (0%) who continued therapeutic anticoagulation for other indications during admission developed VTE compared with 39/179 of the remaining patients who received Prophylactic or Intermediate intensity anticoagulation (22%)</a:t>
            </a:r>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951129-22BA-451C-9D50-E4D55AF6291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10380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VTE</a:t>
            </a:r>
          </a:p>
          <a:p>
            <a:pPr marL="171450" indent="-171450">
              <a:buFontTx/>
              <a:buChar char="-"/>
            </a:pPr>
            <a:r>
              <a:rPr lang="en-CA" sz="1200" dirty="0">
                <a:effectLst/>
                <a:latin typeface="Segoe UI" panose="020B0502040204020203" pitchFamily="34" charset="0"/>
                <a:cs typeface="Segoe UI" panose="020B0502040204020203" pitchFamily="34" charset="0"/>
              </a:rPr>
              <a:t>Study by </a:t>
            </a:r>
            <a:r>
              <a:rPr lang="en-CA" sz="1200" dirty="0" err="1">
                <a:effectLst/>
                <a:latin typeface="Segoe UI" panose="020B0502040204020203" pitchFamily="34" charset="0"/>
                <a:cs typeface="Segoe UI" panose="020B0502040204020203" pitchFamily="34" charset="0"/>
              </a:rPr>
              <a:t>Middeldorp</a:t>
            </a:r>
            <a:r>
              <a:rPr lang="en-CA" sz="1200" dirty="0">
                <a:effectLst/>
                <a:latin typeface="Segoe UI" panose="020B0502040204020203" pitchFamily="34" charset="0"/>
                <a:cs typeface="Segoe UI" panose="020B0502040204020203" pitchFamily="34" charset="0"/>
              </a:rPr>
              <a:t> et al. 2020 showed 0/19 patients (0%) who continued therapeutic anticoagulation for other indications during admission developed VTE compared with 39/179 of the remaining patients who received Prophylactic or Intermediate intensity anticoagulation (22%)</a:t>
            </a:r>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951129-22BA-451C-9D50-E4D55AF6291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Geneva"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panose="020F0502020204030204"/>
              <a:ea typeface="Geneva" charset="0"/>
              <a:cs typeface="+mn-cs"/>
            </a:endParaRPr>
          </a:p>
        </p:txBody>
      </p:sp>
    </p:spTree>
    <p:extLst>
      <p:ext uri="{BB962C8B-B14F-4D97-AF65-F5344CB8AC3E}">
        <p14:creationId xmlns:p14="http://schemas.microsoft.com/office/powerpoint/2010/main" val="11710380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10"/>
          </p:nvPr>
        </p:nvSpPr>
        <p:spPr/>
        <p:txBody>
          <a:bodyPr/>
          <a:lstStyle/>
          <a:p>
            <a:fld id="{47259A66-58A0-4921-9F12-4DF811F1AA61}" type="slidenum">
              <a:rPr lang="en-US" smtClean="0"/>
              <a:pPr/>
              <a:t>5</a:t>
            </a:fld>
            <a:endParaRPr lang="en-US"/>
          </a:p>
        </p:txBody>
      </p:sp>
    </p:spTree>
    <p:extLst>
      <p:ext uri="{BB962C8B-B14F-4D97-AF65-F5344CB8AC3E}">
        <p14:creationId xmlns:p14="http://schemas.microsoft.com/office/powerpoint/2010/main" val="22806164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VTE</a:t>
            </a:r>
          </a:p>
          <a:p>
            <a:pPr marL="171450" indent="-171450">
              <a:buFontTx/>
              <a:buChar char="-"/>
            </a:pPr>
            <a:r>
              <a:rPr lang="en-CA" sz="1200" dirty="0">
                <a:effectLst/>
                <a:latin typeface="Segoe UI" panose="020B0502040204020203" pitchFamily="34" charset="0"/>
                <a:cs typeface="Segoe UI" panose="020B0502040204020203" pitchFamily="34" charset="0"/>
              </a:rPr>
              <a:t>Study by </a:t>
            </a:r>
            <a:r>
              <a:rPr lang="en-CA" sz="1200" dirty="0" err="1">
                <a:effectLst/>
                <a:latin typeface="Segoe UI" panose="020B0502040204020203" pitchFamily="34" charset="0"/>
                <a:cs typeface="Segoe UI" panose="020B0502040204020203" pitchFamily="34" charset="0"/>
              </a:rPr>
              <a:t>Middeldorp</a:t>
            </a:r>
            <a:r>
              <a:rPr lang="en-CA" sz="1200" dirty="0">
                <a:effectLst/>
                <a:latin typeface="Segoe UI" panose="020B0502040204020203" pitchFamily="34" charset="0"/>
                <a:cs typeface="Segoe UI" panose="020B0502040204020203" pitchFamily="34" charset="0"/>
              </a:rPr>
              <a:t> et al. 2020 showed 0/19 patients (0%) who continued therapeutic anticoagulation for other indications during admission developed VTE compared with 39/179 of the remaining patients who received Prophylactic or Intermediate intensity anticoagulation (22%)</a:t>
            </a:r>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951129-22BA-451C-9D50-E4D55AF6291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Geneva"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panose="020F0502020204030204"/>
              <a:ea typeface="Geneva" charset="0"/>
              <a:cs typeface="+mn-cs"/>
            </a:endParaRPr>
          </a:p>
        </p:txBody>
      </p:sp>
    </p:spTree>
    <p:extLst>
      <p:ext uri="{BB962C8B-B14F-4D97-AF65-F5344CB8AC3E}">
        <p14:creationId xmlns:p14="http://schemas.microsoft.com/office/powerpoint/2010/main" val="11710380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VTE</a:t>
            </a:r>
          </a:p>
          <a:p>
            <a:pPr marL="171450" indent="-171450">
              <a:buFontTx/>
              <a:buChar char="-"/>
            </a:pPr>
            <a:r>
              <a:rPr lang="en-CA" sz="1200" dirty="0">
                <a:effectLst/>
                <a:latin typeface="Segoe UI" panose="020B0502040204020203" pitchFamily="34" charset="0"/>
                <a:cs typeface="Segoe UI" panose="020B0502040204020203" pitchFamily="34" charset="0"/>
              </a:rPr>
              <a:t>Study by </a:t>
            </a:r>
            <a:r>
              <a:rPr lang="en-CA" sz="1200" dirty="0" err="1">
                <a:effectLst/>
                <a:latin typeface="Segoe UI" panose="020B0502040204020203" pitchFamily="34" charset="0"/>
                <a:cs typeface="Segoe UI" panose="020B0502040204020203" pitchFamily="34" charset="0"/>
              </a:rPr>
              <a:t>Middeldorp</a:t>
            </a:r>
            <a:r>
              <a:rPr lang="en-CA" sz="1200" dirty="0">
                <a:effectLst/>
                <a:latin typeface="Segoe UI" panose="020B0502040204020203" pitchFamily="34" charset="0"/>
                <a:cs typeface="Segoe UI" panose="020B0502040204020203" pitchFamily="34" charset="0"/>
              </a:rPr>
              <a:t> et al. 2020 showed 0/19 patients (0%) who continued therapeutic anticoagulation for other indications during admission developed VTE compared with 39/179 of the remaining patients who received Prophylactic or Intermediate intensity anticoagulation (22%)</a:t>
            </a:r>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951129-22BA-451C-9D50-E4D55AF6291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10380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CA" sz="1800" b="1" dirty="0">
                <a:effectLst/>
                <a:latin typeface="Calibri" panose="020F0502020204030204" pitchFamily="34" charset="0"/>
                <a:ea typeface="Times New Roman" panose="02020603050405020304" pitchFamily="18" charset="0"/>
                <a:cs typeface="Times New Roman" panose="02020603050405020304" pitchFamily="18" charset="0"/>
              </a:rPr>
              <a:t>Overall justification</a:t>
            </a:r>
            <a:endParaRPr lang="en-CA" sz="18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CA" sz="1800" dirty="0">
                <a:effectLst/>
                <a:latin typeface="Calibri" panose="020F0502020204030204" pitchFamily="34" charset="0"/>
                <a:ea typeface="Times New Roman" panose="02020603050405020304" pitchFamily="18" charset="0"/>
                <a:cs typeface="Times New Roman" panose="02020603050405020304" pitchFamily="18" charset="0"/>
              </a:rPr>
              <a:t>Although the panel judged the certainty of evidence to be very low for both desirable and undesirable effects, the panel considered the plethora of indirect evidence supporting a dose-dependent increase in major bleeding with anticoagulation. Hence, the panel agreed that there was less uncertainty regarding the increase in undesirable effects (bleeding) compared with the influence on desirable effects (i.e., reduction in mortality, VTE) reported with intermediate-intensity or therapeutic-intensity anticoagulation. Without compelling evidence for benefit, the usual practice of prophylactic-intensity anticoagulation in acutely ill medical patients without COVID-19 was suggested while acknowledging that individualized decision-making is required. This recommendation will be updated based on living reviews of evolving evidence.</a:t>
            </a:r>
          </a:p>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951129-22BA-451C-9D50-E4D55AF6291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Geneva"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panose="020F0502020204030204"/>
              <a:ea typeface="Geneva" charset="0"/>
              <a:cs typeface="+mn-cs"/>
            </a:endParaRPr>
          </a:p>
        </p:txBody>
      </p:sp>
    </p:spTree>
    <p:extLst>
      <p:ext uri="{BB962C8B-B14F-4D97-AF65-F5344CB8AC3E}">
        <p14:creationId xmlns:p14="http://schemas.microsoft.com/office/powerpoint/2010/main" val="27354312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chemeClr val="tx1"/>
                </a:solidFill>
                <a:latin typeface="Segoe UI" panose="020B0502040204020203" pitchFamily="34" charset="0"/>
                <a:cs typeface="Segoe UI" panose="020B0502040204020203" pitchFamily="34" charset="0"/>
              </a:rPr>
              <a:t>typically due to a large proportion still in hospital at end of study without specifying the duration of follow-up. </a:t>
            </a:r>
            <a:endParaRPr lang="en-CA" dirty="0"/>
          </a:p>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951129-22BA-451C-9D50-E4D55AF6291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Geneva"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Calibri" panose="020F0502020204030204"/>
              <a:ea typeface="Geneva" charset="0"/>
              <a:cs typeface="+mn-cs"/>
            </a:endParaRPr>
          </a:p>
        </p:txBody>
      </p:sp>
    </p:spTree>
    <p:extLst>
      <p:ext uri="{BB962C8B-B14F-4D97-AF65-F5344CB8AC3E}">
        <p14:creationId xmlns:p14="http://schemas.microsoft.com/office/powerpoint/2010/main" val="17603331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p:spPr>
      </p:sp>
      <p:sp>
        <p:nvSpPr>
          <p:cNvPr id="7987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t>New slide-Not animated</a:t>
            </a:r>
          </a:p>
        </p:txBody>
      </p:sp>
      <p:sp>
        <p:nvSpPr>
          <p:cNvPr id="4" name="Slide Number Placeholder 3"/>
          <p:cNvSpPr>
            <a:spLocks noGrp="1"/>
          </p:cNvSpPr>
          <p:nvPr>
            <p:ph type="sldNum" sz="quarter" idx="5"/>
          </p:nvPr>
        </p:nvSpPr>
        <p:spPr/>
        <p:txBody>
          <a:bodyPr/>
          <a:lstStyle/>
          <a:p>
            <a:pPr>
              <a:defRPr/>
            </a:pPr>
            <a:fld id="{193961DD-7F30-4AFD-8917-E28863137DD6}" type="slidenum">
              <a:rPr lang="en-US" smtClean="0">
                <a:solidFill>
                  <a:prstClr val="black"/>
                </a:solidFill>
              </a:rPr>
              <a:pPr>
                <a:defRPr/>
              </a:pPr>
              <a:t>7</a:t>
            </a:fld>
            <a:endParaRPr lang="en-US">
              <a:solidFill>
                <a:prstClr val="black"/>
              </a:solidFill>
            </a:endParaRPr>
          </a:p>
        </p:txBody>
      </p:sp>
    </p:spTree>
    <p:extLst>
      <p:ext uri="{BB962C8B-B14F-4D97-AF65-F5344CB8AC3E}">
        <p14:creationId xmlns:p14="http://schemas.microsoft.com/office/powerpoint/2010/main" val="36052050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Date missing</a:t>
            </a:r>
          </a:p>
        </p:txBody>
      </p:sp>
      <p:sp>
        <p:nvSpPr>
          <p:cNvPr id="4" name="Slide Number Placeholder 3"/>
          <p:cNvSpPr>
            <a:spLocks noGrp="1"/>
          </p:cNvSpPr>
          <p:nvPr>
            <p:ph type="sldNum" sz="quarter" idx="5"/>
          </p:nvPr>
        </p:nvSpPr>
        <p:spPr/>
        <p:txBody>
          <a:bodyPr/>
          <a:lstStyle/>
          <a:p>
            <a:fld id="{CBFAA9E6-400A-E640-A318-E520058423C6}" type="slidenum">
              <a:rPr lang="en-US" smtClean="0"/>
              <a:pPr/>
              <a:t>11</a:t>
            </a:fld>
            <a:endParaRPr lang="en-US"/>
          </a:p>
        </p:txBody>
      </p:sp>
    </p:spTree>
    <p:extLst>
      <p:ext uri="{BB962C8B-B14F-4D97-AF65-F5344CB8AC3E}">
        <p14:creationId xmlns:p14="http://schemas.microsoft.com/office/powerpoint/2010/main" val="36494572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Date missing</a:t>
            </a:r>
          </a:p>
        </p:txBody>
      </p:sp>
      <p:sp>
        <p:nvSpPr>
          <p:cNvPr id="4" name="Slide Number Placeholder 3"/>
          <p:cNvSpPr>
            <a:spLocks noGrp="1"/>
          </p:cNvSpPr>
          <p:nvPr>
            <p:ph type="sldNum" sz="quarter" idx="5"/>
          </p:nvPr>
        </p:nvSpPr>
        <p:spPr/>
        <p:txBody>
          <a:bodyPr/>
          <a:lstStyle/>
          <a:p>
            <a:fld id="{CBFAA9E6-400A-E640-A318-E520058423C6}" type="slidenum">
              <a:rPr lang="en-US" smtClean="0"/>
              <a:pPr/>
              <a:t>12</a:t>
            </a:fld>
            <a:endParaRPr lang="en-US"/>
          </a:p>
        </p:txBody>
      </p:sp>
    </p:spTree>
    <p:extLst>
      <p:ext uri="{BB962C8B-B14F-4D97-AF65-F5344CB8AC3E}">
        <p14:creationId xmlns:p14="http://schemas.microsoft.com/office/powerpoint/2010/main" val="36494572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Date missing</a:t>
            </a:r>
          </a:p>
        </p:txBody>
      </p:sp>
      <p:sp>
        <p:nvSpPr>
          <p:cNvPr id="4" name="Slide Number Placeholder 3"/>
          <p:cNvSpPr>
            <a:spLocks noGrp="1"/>
          </p:cNvSpPr>
          <p:nvPr>
            <p:ph type="sldNum" sz="quarter" idx="5"/>
          </p:nvPr>
        </p:nvSpPr>
        <p:spPr/>
        <p:txBody>
          <a:bodyPr/>
          <a:lstStyle/>
          <a:p>
            <a:fld id="{CBFAA9E6-400A-E640-A318-E520058423C6}" type="slidenum">
              <a:rPr lang="en-US" smtClean="0"/>
              <a:pPr/>
              <a:t>13</a:t>
            </a:fld>
            <a:endParaRPr lang="en-US"/>
          </a:p>
        </p:txBody>
      </p:sp>
    </p:spTree>
    <p:extLst>
      <p:ext uri="{BB962C8B-B14F-4D97-AF65-F5344CB8AC3E}">
        <p14:creationId xmlns:p14="http://schemas.microsoft.com/office/powerpoint/2010/main" val="25020448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practice changing evidence is identified</a:t>
            </a:r>
          </a:p>
        </p:txBody>
      </p:sp>
      <p:sp>
        <p:nvSpPr>
          <p:cNvPr id="4" name="Slide Number Placeholder 3"/>
          <p:cNvSpPr>
            <a:spLocks noGrp="1"/>
          </p:cNvSpPr>
          <p:nvPr>
            <p:ph type="sldNum" sz="quarter" idx="5"/>
          </p:nvPr>
        </p:nvSpPr>
        <p:spPr/>
        <p:txBody>
          <a:bodyPr/>
          <a:lstStyle/>
          <a:p>
            <a:fld id="{CBFAA9E6-400A-E640-A318-E520058423C6}" type="slidenum">
              <a:rPr lang="en-US" smtClean="0"/>
              <a:pPr/>
              <a:t>16</a:t>
            </a:fld>
            <a:endParaRPr lang="en-US"/>
          </a:p>
        </p:txBody>
      </p:sp>
    </p:spTree>
    <p:extLst>
      <p:ext uri="{BB962C8B-B14F-4D97-AF65-F5344CB8AC3E}">
        <p14:creationId xmlns:p14="http://schemas.microsoft.com/office/powerpoint/2010/main" val="2742580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10"/>
          </p:nvPr>
        </p:nvSpPr>
        <p:spPr/>
        <p:txBody>
          <a:bodyPr/>
          <a:lstStyle/>
          <a:p>
            <a:fld id="{47259A66-58A0-4921-9F12-4DF811F1AA61}" type="slidenum">
              <a:rPr lang="en-US" smtClean="0"/>
              <a:pPr/>
              <a:t>21</a:t>
            </a:fld>
            <a:endParaRPr lang="en-US"/>
          </a:p>
        </p:txBody>
      </p:sp>
    </p:spTree>
    <p:extLst>
      <p:ext uri="{BB962C8B-B14F-4D97-AF65-F5344CB8AC3E}">
        <p14:creationId xmlns:p14="http://schemas.microsoft.com/office/powerpoint/2010/main" val="17350820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nl-NL" dirty="0"/>
              <a:t>Patient T: extensive </a:t>
            </a:r>
            <a:r>
              <a:rPr lang="en-GB" sz="1800" b="0" i="0" u="none" strike="noStrike" baseline="0" dirty="0">
                <a:latin typeface="AdvOT596495f2"/>
              </a:rPr>
              <a:t>bilateral patchy ground-glass opacities and consolidations in predominantly peripheral distribution</a:t>
            </a:r>
            <a:endParaRPr lang="nl-NL" dirty="0"/>
          </a:p>
          <a:p>
            <a:pPr marL="0" indent="0">
              <a:buFontTx/>
              <a:buNone/>
            </a:pPr>
            <a:endParaRPr lang="nl-NL" dirty="0"/>
          </a:p>
          <a:p>
            <a:pPr marL="0" indent="0">
              <a:buFontTx/>
              <a:buNone/>
            </a:pPr>
            <a:r>
              <a:rPr lang="nl-NL" dirty="0"/>
              <a:t>Patient K: </a:t>
            </a:r>
            <a:r>
              <a:rPr lang="en-GB" b="0" i="0" dirty="0">
                <a:solidFill>
                  <a:srgbClr val="000000"/>
                </a:solidFill>
                <a:effectLst/>
                <a:latin typeface="Open Sans"/>
              </a:rPr>
              <a:t>ground-glass opacity with intralobular septal thickening (crazy-paving pattern) in right lower lobe.</a:t>
            </a:r>
            <a:endParaRPr lang="nl-NL" dirty="0"/>
          </a:p>
          <a:p>
            <a:endParaRPr lang="en-US" dirty="0"/>
          </a:p>
        </p:txBody>
      </p:sp>
      <p:sp>
        <p:nvSpPr>
          <p:cNvPr id="4" name="Slide Number Placeholder 3"/>
          <p:cNvSpPr>
            <a:spLocks noGrp="1"/>
          </p:cNvSpPr>
          <p:nvPr>
            <p:ph type="sldNum" sz="quarter" idx="5"/>
          </p:nvPr>
        </p:nvSpPr>
        <p:spPr/>
        <p:txBody>
          <a:bodyPr/>
          <a:lstStyle/>
          <a:p>
            <a:fld id="{CBFAA9E6-400A-E640-A318-E520058423C6}" type="slidenum">
              <a:rPr lang="en-US" smtClean="0"/>
              <a:pPr/>
              <a:t>22</a:t>
            </a:fld>
            <a:endParaRPr lang="en-US"/>
          </a:p>
        </p:txBody>
      </p:sp>
    </p:spTree>
    <p:extLst>
      <p:ext uri="{BB962C8B-B14F-4D97-AF65-F5344CB8AC3E}">
        <p14:creationId xmlns:p14="http://schemas.microsoft.com/office/powerpoint/2010/main" val="17864825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599852"/>
            <a:ext cx="7772400" cy="668948"/>
          </a:xfrm>
          <a:prstGeom prst="rect">
            <a:avLst/>
          </a:prstGeom>
        </p:spPr>
        <p:txBody>
          <a:bodyPr>
            <a:normAutofit/>
          </a:bodyPr>
          <a:lstStyle>
            <a:lvl1pPr algn="ctr">
              <a:defRPr sz="3200" b="0" i="0">
                <a:solidFill>
                  <a:srgbClr val="CD113B"/>
                </a:solidFill>
                <a:latin typeface="Arial"/>
                <a:cs typeface="Arial"/>
              </a:defRPr>
            </a:lvl1pPr>
          </a:lstStyle>
          <a:p>
            <a:r>
              <a:rPr lang="en-US"/>
              <a:t>Click to edit Master title style</a:t>
            </a:r>
          </a:p>
        </p:txBody>
      </p:sp>
      <p:sp>
        <p:nvSpPr>
          <p:cNvPr id="3" name="Subtitle 2"/>
          <p:cNvSpPr>
            <a:spLocks noGrp="1"/>
          </p:cNvSpPr>
          <p:nvPr>
            <p:ph type="subTitle" idx="1"/>
          </p:nvPr>
        </p:nvSpPr>
        <p:spPr>
          <a:xfrm>
            <a:off x="1304003" y="4071907"/>
            <a:ext cx="6400800" cy="805327"/>
          </a:xfrm>
          <a:prstGeom prst="rect">
            <a:avLst/>
          </a:prstGeom>
        </p:spPr>
        <p:txBody>
          <a:bodyPr>
            <a:normAutofit/>
          </a:bodyPr>
          <a:lstStyle>
            <a:lvl1pPr marL="0" indent="0" algn="ctr">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12F42DBC-C000-474C-847A-96A1FE0230FB}" type="datetime1">
              <a:rPr lang="en-US"/>
              <a:pPr/>
              <a:t>10/8/2020</a:t>
            </a:fld>
            <a:endParaRPr lang="en-US"/>
          </a:p>
        </p:txBody>
      </p:sp>
      <p:sp>
        <p:nvSpPr>
          <p:cNvPr id="6" name="Slide Number Placeholder 5"/>
          <p:cNvSpPr>
            <a:spLocks noGrp="1"/>
          </p:cNvSpPr>
          <p:nvPr>
            <p:ph type="sldNum" sz="quarter" idx="12"/>
          </p:nvPr>
        </p:nvSpPr>
        <p:spPr/>
        <p:txBody>
          <a:bodyPr/>
          <a:lstStyle>
            <a:lvl1pPr>
              <a:defRPr/>
            </a:lvl1pPr>
          </a:lstStyle>
          <a:p>
            <a:fld id="{D8009FEC-A01C-EB4F-9AED-98C23E3BD7AC}" type="slidenum">
              <a:rPr lang="en-US"/>
              <a:pPr/>
              <a:t>‹#›</a:t>
            </a:fld>
            <a:endParaRPr lang="en-US"/>
          </a:p>
        </p:txBody>
      </p:sp>
    </p:spTree>
    <p:extLst>
      <p:ext uri="{BB962C8B-B14F-4D97-AF65-F5344CB8AC3E}">
        <p14:creationId xmlns:p14="http://schemas.microsoft.com/office/powerpoint/2010/main" val="3908532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olor_background">
    <p:bg>
      <p:bgPr>
        <a:solidFill>
          <a:srgbClr val="618E7C"/>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3" y="3350329"/>
            <a:ext cx="8294913" cy="871538"/>
          </a:xfrm>
          <a:prstGeom prst="rect">
            <a:avLst/>
          </a:prstGeom>
        </p:spPr>
        <p:txBody>
          <a:bodyPr anchor="b"/>
          <a:lstStyle>
            <a:lvl1pPr algn="l">
              <a:defRPr sz="2700" b="1" baseline="0">
                <a:solidFill>
                  <a:schemeClr val="bg2"/>
                </a:solidFill>
                <a:effectLst/>
                <a:latin typeface="Calibri" pitchFamily="34" charset="0"/>
              </a:defRPr>
            </a:lvl1pPr>
          </a:lstStyle>
          <a:p>
            <a:r>
              <a:rPr lang="en-US"/>
              <a:t>Click to edit Master title style</a:t>
            </a:r>
          </a:p>
        </p:txBody>
      </p:sp>
      <p:sp>
        <p:nvSpPr>
          <p:cNvPr id="5" name="Text Placeholder 2"/>
          <p:cNvSpPr>
            <a:spLocks noGrp="1"/>
          </p:cNvSpPr>
          <p:nvPr>
            <p:ph type="body" idx="1"/>
          </p:nvPr>
        </p:nvSpPr>
        <p:spPr>
          <a:xfrm>
            <a:off x="457201" y="4425702"/>
            <a:ext cx="7772400" cy="426244"/>
          </a:xfrm>
          <a:prstGeom prst="rect">
            <a:avLst/>
          </a:prstGeom>
        </p:spPr>
        <p:txBody>
          <a:bodyPr anchor="b"/>
          <a:lstStyle>
            <a:lvl1pPr marL="0" indent="0" algn="l">
              <a:lnSpc>
                <a:spcPts val="1650"/>
              </a:lnSpc>
              <a:buNone/>
              <a:defRPr sz="1500" baseline="0">
                <a:solidFill>
                  <a:schemeClr val="bg2"/>
                </a:solidFill>
                <a:latin typeface="Calibri" pitchFamily="34" charset="0"/>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938502238"/>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152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4C4D0-B238-401E-822C-D02362E44F95}"/>
              </a:ext>
            </a:extLst>
          </p:cNvPr>
          <p:cNvSpPr>
            <a:spLocks noGrp="1"/>
          </p:cNvSpPr>
          <p:nvPr>
            <p:ph type="ctrTitle"/>
          </p:nvPr>
        </p:nvSpPr>
        <p:spPr>
          <a:xfrm>
            <a:off x="431157" y="1022378"/>
            <a:ext cx="8281686" cy="1159479"/>
          </a:xfrm>
        </p:spPr>
        <p:txBody>
          <a:bodyPr anchor="b"/>
          <a:lstStyle>
            <a:lvl1pPr algn="ctr">
              <a:defRPr sz="4500" b="1" baseline="0">
                <a:solidFill>
                  <a:schemeClr val="bg1"/>
                </a:solidFill>
                <a:latin typeface="Segoe UI Semibold" panose="020B0702040204020203" pitchFamily="34" charset="0"/>
                <a:cs typeface="Segoe UI Semibold" panose="020B0702040204020203" pitchFamily="34" charset="0"/>
              </a:defRPr>
            </a:lvl1pPr>
          </a:lstStyle>
          <a:p>
            <a:r>
              <a:rPr lang="en-US" dirty="0"/>
              <a:t>Click to edit Master title style</a:t>
            </a:r>
            <a:endParaRPr lang="en-CA" dirty="0"/>
          </a:p>
        </p:txBody>
      </p:sp>
      <p:sp>
        <p:nvSpPr>
          <p:cNvPr id="3" name="Subtitle 2">
            <a:extLst>
              <a:ext uri="{FF2B5EF4-FFF2-40B4-BE49-F238E27FC236}">
                <a16:creationId xmlns:a16="http://schemas.microsoft.com/office/drawing/2014/main" id="{823570E7-A8DB-4F7E-9D2A-1DDD44384F00}"/>
              </a:ext>
            </a:extLst>
          </p:cNvPr>
          <p:cNvSpPr>
            <a:spLocks noGrp="1"/>
          </p:cNvSpPr>
          <p:nvPr>
            <p:ph type="subTitle" idx="1"/>
          </p:nvPr>
        </p:nvSpPr>
        <p:spPr>
          <a:xfrm>
            <a:off x="628650" y="3841954"/>
            <a:ext cx="7886700" cy="683959"/>
          </a:xfrm>
        </p:spPr>
        <p:txBody>
          <a:bodyPr/>
          <a:lstStyle>
            <a:lvl1pPr marL="0" indent="0" algn="ctr">
              <a:buNone/>
              <a:defRPr sz="1800">
                <a:latin typeface="Segoe UI" panose="020B0502040204020203" pitchFamily="34" charset="0"/>
                <a:cs typeface="Segoe UI" panose="020B0502040204020203"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endParaRPr lang="en-CA" dirty="0"/>
          </a:p>
        </p:txBody>
      </p:sp>
      <p:sp>
        <p:nvSpPr>
          <p:cNvPr id="4" name="Date Placeholder 3">
            <a:extLst>
              <a:ext uri="{FF2B5EF4-FFF2-40B4-BE49-F238E27FC236}">
                <a16:creationId xmlns:a16="http://schemas.microsoft.com/office/drawing/2014/main" id="{6B3A3DD7-B8DA-45FB-BE4E-0DD1D3364C3A}"/>
              </a:ext>
            </a:extLst>
          </p:cNvPr>
          <p:cNvSpPr>
            <a:spLocks noGrp="1"/>
          </p:cNvSpPr>
          <p:nvPr>
            <p:ph type="dt" sz="half" idx="10"/>
          </p:nvPr>
        </p:nvSpPr>
        <p:spPr/>
        <p:txBody>
          <a:bodyPr/>
          <a:lstStyle>
            <a:lvl1pPr>
              <a:defRPr>
                <a:latin typeface="Segoe UI" panose="020B0502040204020203" pitchFamily="34" charset="0"/>
                <a:cs typeface="Segoe UI" panose="020B0502040204020203" pitchFamily="34" charset="0"/>
              </a:defRPr>
            </a:lvl1pPr>
          </a:lstStyle>
          <a:p>
            <a:fld id="{E481AFAD-8737-4D73-B040-31F8B2DAA7D8}" type="datetimeFigureOut">
              <a:rPr lang="en-CA" smtClean="0"/>
              <a:pPr/>
              <a:t>2020-10-08</a:t>
            </a:fld>
            <a:endParaRPr lang="en-CA"/>
          </a:p>
        </p:txBody>
      </p:sp>
      <p:sp>
        <p:nvSpPr>
          <p:cNvPr id="5" name="Footer Placeholder 4">
            <a:extLst>
              <a:ext uri="{FF2B5EF4-FFF2-40B4-BE49-F238E27FC236}">
                <a16:creationId xmlns:a16="http://schemas.microsoft.com/office/drawing/2014/main" id="{C8371F93-4EBF-4309-A81A-57A8DAC4DA15}"/>
              </a:ext>
            </a:extLst>
          </p:cNvPr>
          <p:cNvSpPr>
            <a:spLocks noGrp="1"/>
          </p:cNvSpPr>
          <p:nvPr>
            <p:ph type="ftr" sz="quarter" idx="11"/>
          </p:nvPr>
        </p:nvSpPr>
        <p:spPr/>
        <p:txBody>
          <a:bodyPr/>
          <a:lstStyle>
            <a:lvl1pPr>
              <a:defRPr>
                <a:latin typeface="Segoe UI" panose="020B0502040204020203" pitchFamily="34" charset="0"/>
                <a:cs typeface="Segoe UI" panose="020B0502040204020203" pitchFamily="34" charset="0"/>
              </a:defRPr>
            </a:lvl1pPr>
          </a:lstStyle>
          <a:p>
            <a:endParaRPr lang="en-CA"/>
          </a:p>
        </p:txBody>
      </p:sp>
      <p:sp>
        <p:nvSpPr>
          <p:cNvPr id="6" name="Slide Number Placeholder 5">
            <a:extLst>
              <a:ext uri="{FF2B5EF4-FFF2-40B4-BE49-F238E27FC236}">
                <a16:creationId xmlns:a16="http://schemas.microsoft.com/office/drawing/2014/main" id="{4EF4C062-CE78-4F22-A198-F2AC686BF9F6}"/>
              </a:ext>
            </a:extLst>
          </p:cNvPr>
          <p:cNvSpPr>
            <a:spLocks noGrp="1"/>
          </p:cNvSpPr>
          <p:nvPr>
            <p:ph type="sldNum" sz="quarter" idx="12"/>
          </p:nvPr>
        </p:nvSpPr>
        <p:spPr/>
        <p:txBody>
          <a:bodyPr/>
          <a:lstStyle>
            <a:lvl1pPr>
              <a:defRPr>
                <a:latin typeface="Segoe UI" panose="020B0502040204020203" pitchFamily="34" charset="0"/>
                <a:cs typeface="Segoe UI" panose="020B0502040204020203" pitchFamily="34" charset="0"/>
              </a:defRPr>
            </a:lvl1pPr>
          </a:lstStyle>
          <a:p>
            <a:fld id="{5983DBC5-43BD-47CC-8EA8-0434DB4049E7}" type="slidenum">
              <a:rPr lang="en-CA" smtClean="0"/>
              <a:pPr/>
              <a:t>‹#›</a:t>
            </a:fld>
            <a:endParaRPr lang="en-CA"/>
          </a:p>
        </p:txBody>
      </p:sp>
      <p:cxnSp>
        <p:nvCxnSpPr>
          <p:cNvPr id="11" name="Straight Connector 10">
            <a:extLst>
              <a:ext uri="{FF2B5EF4-FFF2-40B4-BE49-F238E27FC236}">
                <a16:creationId xmlns:a16="http://schemas.microsoft.com/office/drawing/2014/main" id="{7ED025BE-8697-4C71-A740-66C0F7564F73}"/>
              </a:ext>
            </a:extLst>
          </p:cNvPr>
          <p:cNvCxnSpPr/>
          <p:nvPr userDrawn="1"/>
        </p:nvCxnSpPr>
        <p:spPr>
          <a:xfrm>
            <a:off x="0" y="3800679"/>
            <a:ext cx="9144000" cy="0"/>
          </a:xfrm>
          <a:prstGeom prst="line">
            <a:avLst/>
          </a:prstGeom>
          <a:ln w="762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B5558CBF-B7A7-457C-9224-8CC7C2A18A1A}"/>
              </a:ext>
            </a:extLst>
          </p:cNvPr>
          <p:cNvSpPr/>
          <p:nvPr userDrawn="1"/>
        </p:nvSpPr>
        <p:spPr>
          <a:xfrm>
            <a:off x="0" y="3857528"/>
            <a:ext cx="9144000" cy="1308088"/>
          </a:xfrm>
          <a:prstGeom prst="rect">
            <a:avLst/>
          </a:prstGeom>
          <a:solidFill>
            <a:srgbClr val="002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0764352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00285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AB38B5-BE6D-4DEE-B783-B7BBA7B4C9DD}"/>
              </a:ext>
            </a:extLst>
          </p:cNvPr>
          <p:cNvSpPr/>
          <p:nvPr userDrawn="1"/>
        </p:nvSpPr>
        <p:spPr>
          <a:xfrm>
            <a:off x="0" y="-6833"/>
            <a:ext cx="9144000" cy="1308088"/>
          </a:xfrm>
          <a:prstGeom prst="rect">
            <a:avLst/>
          </a:prstGeom>
          <a:solidFill>
            <a:srgbClr val="001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b="1" dirty="0">
              <a:latin typeface="Segoe UI" panose="020B0502040204020203" pitchFamily="34" charset="0"/>
              <a:cs typeface="Segoe UI" panose="020B0502040204020203" pitchFamily="34" charset="0"/>
            </a:endParaRPr>
          </a:p>
        </p:txBody>
      </p:sp>
      <p:sp>
        <p:nvSpPr>
          <p:cNvPr id="2" name="Title 1">
            <a:extLst>
              <a:ext uri="{FF2B5EF4-FFF2-40B4-BE49-F238E27FC236}">
                <a16:creationId xmlns:a16="http://schemas.microsoft.com/office/drawing/2014/main" id="{A197ADD4-1166-4362-B69F-2BD210AB98AD}"/>
              </a:ext>
            </a:extLst>
          </p:cNvPr>
          <p:cNvSpPr>
            <a:spLocks noGrp="1"/>
          </p:cNvSpPr>
          <p:nvPr>
            <p:ph type="title"/>
          </p:nvPr>
        </p:nvSpPr>
        <p:spPr>
          <a:xfrm>
            <a:off x="215696" y="273844"/>
            <a:ext cx="7886700" cy="994172"/>
          </a:xfrm>
        </p:spPr>
        <p:txBody>
          <a:bodyPr anchor="ctr" anchorCtr="0"/>
          <a:lstStyle>
            <a:lvl1pPr>
              <a:defRPr b="1" baseline="0">
                <a:solidFill>
                  <a:schemeClr val="bg1"/>
                </a:solidFill>
                <a:latin typeface="Segoe UI Semibold" panose="020B0702040204020203" pitchFamily="34" charset="0"/>
                <a:cs typeface="Segoe UI Semibold" panose="020B0702040204020203" pitchFamily="34" charset="0"/>
              </a:defRPr>
            </a:lvl1pPr>
          </a:lstStyle>
          <a:p>
            <a:r>
              <a:rPr lang="en-US" dirty="0"/>
              <a:t>Click to edit Master title style</a:t>
            </a:r>
            <a:endParaRPr lang="en-CA" dirty="0"/>
          </a:p>
        </p:txBody>
      </p:sp>
      <p:sp>
        <p:nvSpPr>
          <p:cNvPr id="3" name="Content Placeholder 2">
            <a:extLst>
              <a:ext uri="{FF2B5EF4-FFF2-40B4-BE49-F238E27FC236}">
                <a16:creationId xmlns:a16="http://schemas.microsoft.com/office/drawing/2014/main" id="{8A42AFEF-EB36-49EE-BDA5-74E5F5C9F226}"/>
              </a:ext>
            </a:extLst>
          </p:cNvPr>
          <p:cNvSpPr>
            <a:spLocks noGrp="1"/>
          </p:cNvSpPr>
          <p:nvPr>
            <p:ph idx="1"/>
          </p:nvPr>
        </p:nvSpPr>
        <p:spPr>
          <a:xfrm>
            <a:off x="628650" y="1576658"/>
            <a:ext cx="7886700" cy="3263504"/>
          </a:xfrm>
        </p:spPr>
        <p:txBody>
          <a:bodyPr/>
          <a:lstStyle>
            <a:lvl1pPr>
              <a:defRPr>
                <a:solidFill>
                  <a:schemeClr val="bg1"/>
                </a:solidFill>
                <a:latin typeface="Segoe UI Semibold" panose="020B0702040204020203" pitchFamily="34" charset="0"/>
                <a:cs typeface="Segoe UI Semibold" panose="020B0702040204020203" pitchFamily="34" charset="0"/>
              </a:defRPr>
            </a:lvl1pPr>
            <a:lvl2pPr>
              <a:defRPr>
                <a:solidFill>
                  <a:schemeClr val="bg1"/>
                </a:solidFill>
                <a:latin typeface="Segoe UI Semibold" panose="020B0702040204020203" pitchFamily="34" charset="0"/>
                <a:cs typeface="Segoe UI Semibold" panose="020B0702040204020203" pitchFamily="34" charset="0"/>
              </a:defRPr>
            </a:lvl2pPr>
            <a:lvl3pPr>
              <a:defRPr>
                <a:solidFill>
                  <a:schemeClr val="bg1"/>
                </a:solidFill>
                <a:latin typeface="Segoe UI Semibold" panose="020B0702040204020203" pitchFamily="34" charset="0"/>
                <a:cs typeface="Segoe UI Semibold" panose="020B0702040204020203" pitchFamily="34" charset="0"/>
              </a:defRPr>
            </a:lvl3pPr>
            <a:lvl4pPr>
              <a:defRPr>
                <a:solidFill>
                  <a:schemeClr val="bg1"/>
                </a:solidFill>
                <a:latin typeface="Segoe UI Semibold" panose="020B0702040204020203" pitchFamily="34" charset="0"/>
                <a:cs typeface="Segoe UI Semibold" panose="020B0702040204020203" pitchFamily="34" charset="0"/>
              </a:defRPr>
            </a:lvl4pPr>
            <a:lvl5pPr>
              <a:defRPr>
                <a:solidFill>
                  <a:schemeClr val="bg1"/>
                </a:solidFill>
                <a:latin typeface="Segoe UI Semibold" panose="020B0702040204020203" pitchFamily="34" charset="0"/>
                <a:cs typeface="Segoe UI Semibold" panose="020B07020402040202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cxnSp>
        <p:nvCxnSpPr>
          <p:cNvPr id="10" name="Straight Connector 9">
            <a:extLst>
              <a:ext uri="{FF2B5EF4-FFF2-40B4-BE49-F238E27FC236}">
                <a16:creationId xmlns:a16="http://schemas.microsoft.com/office/drawing/2014/main" id="{07BC2B89-B8B1-46C0-B10B-062361939D4C}"/>
              </a:ext>
            </a:extLst>
          </p:cNvPr>
          <p:cNvCxnSpPr/>
          <p:nvPr userDrawn="1"/>
        </p:nvCxnSpPr>
        <p:spPr>
          <a:xfrm>
            <a:off x="0" y="1315526"/>
            <a:ext cx="9144000" cy="0"/>
          </a:xfrm>
          <a:prstGeom prst="line">
            <a:avLst/>
          </a:prstGeom>
          <a:ln w="762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35503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47C2B-C5BB-481B-96D8-336600A9CFBC}"/>
              </a:ext>
            </a:extLst>
          </p:cNvPr>
          <p:cNvSpPr>
            <a:spLocks noGrp="1"/>
          </p:cNvSpPr>
          <p:nvPr>
            <p:ph type="title"/>
          </p:nvPr>
        </p:nvSpPr>
        <p:spPr>
          <a:xfrm>
            <a:off x="623888" y="1282304"/>
            <a:ext cx="7886700" cy="2139553"/>
          </a:xfrm>
        </p:spPr>
        <p:txBody>
          <a:bodyPr anchor="b"/>
          <a:lstStyle>
            <a:lvl1pPr>
              <a:defRPr sz="4500">
                <a:latin typeface="Segoe UI Semibold" panose="020B0702040204020203" pitchFamily="34" charset="0"/>
                <a:cs typeface="Segoe UI Semibold" panose="020B0702040204020203" pitchFamily="34" charset="0"/>
              </a:defRPr>
            </a:lvl1pPr>
          </a:lstStyle>
          <a:p>
            <a:r>
              <a:rPr lang="en-US" dirty="0"/>
              <a:t>Click to edit Master title style</a:t>
            </a:r>
            <a:endParaRPr lang="en-CA" dirty="0"/>
          </a:p>
        </p:txBody>
      </p:sp>
      <p:sp>
        <p:nvSpPr>
          <p:cNvPr id="3" name="Text Placeholder 2">
            <a:extLst>
              <a:ext uri="{FF2B5EF4-FFF2-40B4-BE49-F238E27FC236}">
                <a16:creationId xmlns:a16="http://schemas.microsoft.com/office/drawing/2014/main" id="{905F8708-CF6A-4682-966D-C297BD396663}"/>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latin typeface="Segoe UI Semibold" panose="020B0702040204020203" pitchFamily="34" charset="0"/>
                <a:cs typeface="Segoe UI Semibold" panose="020B0702040204020203"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3BFB87F9-AD23-4769-8440-E24DE059FE3F}"/>
              </a:ext>
            </a:extLst>
          </p:cNvPr>
          <p:cNvSpPr>
            <a:spLocks noGrp="1"/>
          </p:cNvSpPr>
          <p:nvPr>
            <p:ph type="dt" sz="half" idx="10"/>
          </p:nvPr>
        </p:nvSpPr>
        <p:spPr/>
        <p:txBody>
          <a:bodyPr/>
          <a:lstStyle>
            <a:lvl1pPr>
              <a:defRPr>
                <a:latin typeface="Segoe UI Semibold" panose="020B0702040204020203" pitchFamily="34" charset="0"/>
                <a:cs typeface="Segoe UI Semibold" panose="020B0702040204020203" pitchFamily="34" charset="0"/>
              </a:defRPr>
            </a:lvl1pPr>
          </a:lstStyle>
          <a:p>
            <a:fld id="{E481AFAD-8737-4D73-B040-31F8B2DAA7D8}" type="datetimeFigureOut">
              <a:rPr lang="en-CA" smtClean="0"/>
              <a:pPr/>
              <a:t>2020-10-08</a:t>
            </a:fld>
            <a:endParaRPr lang="en-CA"/>
          </a:p>
        </p:txBody>
      </p:sp>
      <p:sp>
        <p:nvSpPr>
          <p:cNvPr id="5" name="Footer Placeholder 4">
            <a:extLst>
              <a:ext uri="{FF2B5EF4-FFF2-40B4-BE49-F238E27FC236}">
                <a16:creationId xmlns:a16="http://schemas.microsoft.com/office/drawing/2014/main" id="{D7FD9536-A07B-489D-8FCA-1EEBB1D616A9}"/>
              </a:ext>
            </a:extLst>
          </p:cNvPr>
          <p:cNvSpPr>
            <a:spLocks noGrp="1"/>
          </p:cNvSpPr>
          <p:nvPr>
            <p:ph type="ftr" sz="quarter" idx="11"/>
          </p:nvPr>
        </p:nvSpPr>
        <p:spPr/>
        <p:txBody>
          <a:bodyPr/>
          <a:lstStyle>
            <a:lvl1pPr>
              <a:defRPr>
                <a:latin typeface="Segoe UI Semibold" panose="020B0702040204020203" pitchFamily="34" charset="0"/>
                <a:cs typeface="Segoe UI Semibold" panose="020B0702040204020203" pitchFamily="34" charset="0"/>
              </a:defRPr>
            </a:lvl1pPr>
          </a:lstStyle>
          <a:p>
            <a:endParaRPr lang="en-CA"/>
          </a:p>
        </p:txBody>
      </p:sp>
      <p:sp>
        <p:nvSpPr>
          <p:cNvPr id="6" name="Slide Number Placeholder 5">
            <a:extLst>
              <a:ext uri="{FF2B5EF4-FFF2-40B4-BE49-F238E27FC236}">
                <a16:creationId xmlns:a16="http://schemas.microsoft.com/office/drawing/2014/main" id="{F2E05C83-5C79-475A-A0CD-12DCBBE4EA19}"/>
              </a:ext>
            </a:extLst>
          </p:cNvPr>
          <p:cNvSpPr>
            <a:spLocks noGrp="1"/>
          </p:cNvSpPr>
          <p:nvPr>
            <p:ph type="sldNum" sz="quarter" idx="12"/>
          </p:nvPr>
        </p:nvSpPr>
        <p:spPr/>
        <p:txBody>
          <a:bodyPr/>
          <a:lstStyle>
            <a:lvl1pPr>
              <a:defRPr>
                <a:latin typeface="Segoe UI Semibold" panose="020B0702040204020203" pitchFamily="34" charset="0"/>
                <a:cs typeface="Segoe UI Semibold" panose="020B0702040204020203" pitchFamily="34" charset="0"/>
              </a:defRPr>
            </a:lvl1pPr>
          </a:lstStyle>
          <a:p>
            <a:fld id="{5983DBC5-43BD-47CC-8EA8-0434DB4049E7}" type="slidenum">
              <a:rPr lang="en-CA" smtClean="0"/>
              <a:pPr/>
              <a:t>‹#›</a:t>
            </a:fld>
            <a:endParaRPr lang="en-CA"/>
          </a:p>
        </p:txBody>
      </p:sp>
      <p:sp>
        <p:nvSpPr>
          <p:cNvPr id="8" name="Subtitle 2">
            <a:extLst>
              <a:ext uri="{FF2B5EF4-FFF2-40B4-BE49-F238E27FC236}">
                <a16:creationId xmlns:a16="http://schemas.microsoft.com/office/drawing/2014/main" id="{80FC9B32-467A-4525-AB7A-A59FB1D76A74}"/>
              </a:ext>
            </a:extLst>
          </p:cNvPr>
          <p:cNvSpPr>
            <a:spLocks noGrp="1"/>
          </p:cNvSpPr>
          <p:nvPr>
            <p:ph type="subTitle" idx="13"/>
          </p:nvPr>
        </p:nvSpPr>
        <p:spPr>
          <a:xfrm>
            <a:off x="628650" y="3841954"/>
            <a:ext cx="7886700" cy="683959"/>
          </a:xfrm>
        </p:spPr>
        <p:txBody>
          <a:bodyPr/>
          <a:lstStyle>
            <a:lvl1pPr marL="0" indent="0" algn="ctr">
              <a:buNone/>
              <a:defRPr sz="1800">
                <a:latin typeface="Segoe UI Semibold" panose="020B0702040204020203" pitchFamily="34" charset="0"/>
                <a:cs typeface="Segoe UI Semibold" panose="020B0702040204020203"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endParaRPr lang="en-CA" dirty="0"/>
          </a:p>
        </p:txBody>
      </p:sp>
      <p:sp>
        <p:nvSpPr>
          <p:cNvPr id="10" name="Date Placeholder 3">
            <a:extLst>
              <a:ext uri="{FF2B5EF4-FFF2-40B4-BE49-F238E27FC236}">
                <a16:creationId xmlns:a16="http://schemas.microsoft.com/office/drawing/2014/main" id="{A090D25A-0875-4D25-9231-3B4B04393469}"/>
              </a:ext>
            </a:extLst>
          </p:cNvPr>
          <p:cNvSpPr txBox="1">
            <a:spLocks/>
          </p:cNvSpPr>
          <p:nvPr userDrawn="1"/>
        </p:nvSpPr>
        <p:spPr>
          <a:xfrm>
            <a:off x="628650" y="4767263"/>
            <a:ext cx="2057400" cy="273844"/>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Arial Rounded MT Bold" panose="020F07040305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1AFAD-8737-4D73-B040-31F8B2DAA7D8}" type="datetimeFigureOut">
              <a:rPr lang="en-CA" sz="900" smtClean="0">
                <a:latin typeface="Segoe UI Semibold" panose="020B0702040204020203" pitchFamily="34" charset="0"/>
                <a:cs typeface="Segoe UI Semibold" panose="020B0702040204020203" pitchFamily="34" charset="0"/>
              </a:rPr>
              <a:pPr/>
              <a:t>2020-10-08</a:t>
            </a:fld>
            <a:endParaRPr lang="en-CA" sz="900">
              <a:latin typeface="Segoe UI Semibold" panose="020B0702040204020203" pitchFamily="34" charset="0"/>
              <a:cs typeface="Segoe UI Semibold" panose="020B0702040204020203" pitchFamily="34" charset="0"/>
            </a:endParaRPr>
          </a:p>
        </p:txBody>
      </p:sp>
      <p:sp>
        <p:nvSpPr>
          <p:cNvPr id="11" name="Slide Number Placeholder 5">
            <a:extLst>
              <a:ext uri="{FF2B5EF4-FFF2-40B4-BE49-F238E27FC236}">
                <a16:creationId xmlns:a16="http://schemas.microsoft.com/office/drawing/2014/main" id="{49C1BC7D-DCD5-4D74-ACAC-4BC69C4415E5}"/>
              </a:ext>
            </a:extLst>
          </p:cNvPr>
          <p:cNvSpPr txBox="1">
            <a:spLocks/>
          </p:cNvSpPr>
          <p:nvPr userDrawn="1"/>
        </p:nvSpPr>
        <p:spPr>
          <a:xfrm>
            <a:off x="6457950" y="4767263"/>
            <a:ext cx="2057400" cy="273844"/>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Arial Rounded MT Bold" panose="020F07040305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83DBC5-43BD-47CC-8EA8-0434DB4049E7}" type="slidenum">
              <a:rPr lang="en-CA" sz="900" smtClean="0">
                <a:latin typeface="Segoe UI Semibold" panose="020B0702040204020203" pitchFamily="34" charset="0"/>
                <a:cs typeface="Segoe UI Semibold" panose="020B0702040204020203" pitchFamily="34" charset="0"/>
              </a:rPr>
              <a:pPr/>
              <a:t>‹#›</a:t>
            </a:fld>
            <a:endParaRPr lang="en-CA" sz="900">
              <a:latin typeface="Segoe UI Semibold" panose="020B0702040204020203" pitchFamily="34" charset="0"/>
              <a:cs typeface="Segoe UI Semibold" panose="020B0702040204020203" pitchFamily="34" charset="0"/>
            </a:endParaRPr>
          </a:p>
        </p:txBody>
      </p:sp>
      <p:cxnSp>
        <p:nvCxnSpPr>
          <p:cNvPr id="12" name="Straight Connector 11">
            <a:extLst>
              <a:ext uri="{FF2B5EF4-FFF2-40B4-BE49-F238E27FC236}">
                <a16:creationId xmlns:a16="http://schemas.microsoft.com/office/drawing/2014/main" id="{97B04CB3-9FE0-4293-95DF-FC934A1478D2}"/>
              </a:ext>
            </a:extLst>
          </p:cNvPr>
          <p:cNvCxnSpPr/>
          <p:nvPr userDrawn="1"/>
        </p:nvCxnSpPr>
        <p:spPr>
          <a:xfrm>
            <a:off x="0" y="3800679"/>
            <a:ext cx="9144000" cy="0"/>
          </a:xfrm>
          <a:prstGeom prst="line">
            <a:avLst/>
          </a:prstGeom>
          <a:ln w="762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0240C040-0C74-483E-902B-BED952A2F3F0}"/>
              </a:ext>
            </a:extLst>
          </p:cNvPr>
          <p:cNvSpPr/>
          <p:nvPr userDrawn="1"/>
        </p:nvSpPr>
        <p:spPr>
          <a:xfrm>
            <a:off x="0" y="3835405"/>
            <a:ext cx="9144000" cy="1308088"/>
          </a:xfrm>
          <a:prstGeom prst="rect">
            <a:avLst/>
          </a:prstGeom>
          <a:solidFill>
            <a:srgbClr val="002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2933106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rgbClr val="0028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90161-57DE-4F71-B920-52BADF3E8E40}"/>
              </a:ext>
            </a:extLst>
          </p:cNvPr>
          <p:cNvSpPr>
            <a:spLocks noGrp="1"/>
          </p:cNvSpPr>
          <p:nvPr>
            <p:ph type="title"/>
          </p:nvPr>
        </p:nvSpPr>
        <p:spPr/>
        <p:txBody>
          <a:bodyPr/>
          <a:lstStyle>
            <a:lvl1pPr>
              <a:defRPr>
                <a:latin typeface="Segoe UI Semibold" panose="020B0702040204020203" pitchFamily="34" charset="0"/>
                <a:cs typeface="Segoe UI Semibold" panose="020B0702040204020203" pitchFamily="34" charset="0"/>
              </a:defRPr>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74513B0C-84E3-46D4-8194-B99320B75A12}"/>
              </a:ext>
            </a:extLst>
          </p:cNvPr>
          <p:cNvSpPr>
            <a:spLocks noGrp="1"/>
          </p:cNvSpPr>
          <p:nvPr>
            <p:ph sz="half" idx="1"/>
          </p:nvPr>
        </p:nvSpPr>
        <p:spPr>
          <a:xfrm>
            <a:off x="628650" y="1369219"/>
            <a:ext cx="3886200" cy="3263504"/>
          </a:xfrm>
        </p:spPr>
        <p:txBody>
          <a:bodyPr/>
          <a:lstStyle>
            <a:lvl1pPr>
              <a:defRPr>
                <a:latin typeface="Segoe UI Semibold" panose="020B0702040204020203" pitchFamily="34" charset="0"/>
                <a:cs typeface="Segoe UI Semibold" panose="020B0702040204020203" pitchFamily="34" charset="0"/>
              </a:defRPr>
            </a:lvl1pPr>
            <a:lvl2pPr>
              <a:defRPr>
                <a:latin typeface="Segoe UI Semibold" panose="020B0702040204020203" pitchFamily="34" charset="0"/>
                <a:cs typeface="Segoe UI Semibold" panose="020B0702040204020203" pitchFamily="34" charset="0"/>
              </a:defRPr>
            </a:lvl2pPr>
            <a:lvl3pPr>
              <a:defRPr>
                <a:latin typeface="Segoe UI Semibold" panose="020B0702040204020203" pitchFamily="34" charset="0"/>
                <a:cs typeface="Segoe UI Semibold" panose="020B0702040204020203" pitchFamily="34" charset="0"/>
              </a:defRPr>
            </a:lvl3pPr>
            <a:lvl4pPr>
              <a:defRPr>
                <a:latin typeface="Segoe UI Semibold" panose="020B0702040204020203" pitchFamily="34" charset="0"/>
                <a:cs typeface="Segoe UI Semibold" panose="020B0702040204020203" pitchFamily="34" charset="0"/>
              </a:defRPr>
            </a:lvl4pPr>
            <a:lvl5pPr>
              <a:defRPr>
                <a:latin typeface="Segoe UI Semibold" panose="020B0702040204020203" pitchFamily="34" charset="0"/>
                <a:cs typeface="Segoe UI Semibold" panose="020B07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F3D9AD93-CDCC-4856-B469-60C362EF7579}"/>
              </a:ext>
            </a:extLst>
          </p:cNvPr>
          <p:cNvSpPr>
            <a:spLocks noGrp="1"/>
          </p:cNvSpPr>
          <p:nvPr>
            <p:ph sz="half" idx="2"/>
          </p:nvPr>
        </p:nvSpPr>
        <p:spPr>
          <a:xfrm>
            <a:off x="4629150" y="1369219"/>
            <a:ext cx="3886200" cy="3263504"/>
          </a:xfrm>
        </p:spPr>
        <p:txBody>
          <a:bodyPr/>
          <a:lstStyle>
            <a:lvl1pPr>
              <a:defRPr>
                <a:latin typeface="Segoe UI Semibold" panose="020B0702040204020203" pitchFamily="34" charset="0"/>
                <a:cs typeface="Segoe UI Semibold" panose="020B0702040204020203" pitchFamily="34" charset="0"/>
              </a:defRPr>
            </a:lvl1pPr>
            <a:lvl2pPr>
              <a:defRPr>
                <a:latin typeface="Segoe UI Semibold" panose="020B0702040204020203" pitchFamily="34" charset="0"/>
                <a:cs typeface="Segoe UI Semibold" panose="020B0702040204020203" pitchFamily="34" charset="0"/>
              </a:defRPr>
            </a:lvl2pPr>
            <a:lvl3pPr>
              <a:defRPr>
                <a:latin typeface="Segoe UI Semibold" panose="020B0702040204020203" pitchFamily="34" charset="0"/>
                <a:cs typeface="Segoe UI Semibold" panose="020B0702040204020203" pitchFamily="34" charset="0"/>
              </a:defRPr>
            </a:lvl3pPr>
            <a:lvl4pPr>
              <a:defRPr>
                <a:latin typeface="Segoe UI Semibold" panose="020B0702040204020203" pitchFamily="34" charset="0"/>
                <a:cs typeface="Segoe UI Semibold" panose="020B0702040204020203" pitchFamily="34" charset="0"/>
              </a:defRPr>
            </a:lvl4pPr>
            <a:lvl5pPr>
              <a:defRPr>
                <a:latin typeface="Segoe UI Semibold" panose="020B0702040204020203" pitchFamily="34" charset="0"/>
                <a:cs typeface="Segoe UI Semibold" panose="020B07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E2D750C1-F43F-4B64-8488-D689EB238255}"/>
              </a:ext>
            </a:extLst>
          </p:cNvPr>
          <p:cNvSpPr>
            <a:spLocks noGrp="1"/>
          </p:cNvSpPr>
          <p:nvPr>
            <p:ph type="dt" sz="half" idx="10"/>
          </p:nvPr>
        </p:nvSpPr>
        <p:spPr/>
        <p:txBody>
          <a:bodyPr/>
          <a:lstStyle/>
          <a:p>
            <a:fld id="{E481AFAD-8737-4D73-B040-31F8B2DAA7D8}" type="datetimeFigureOut">
              <a:rPr lang="en-CA" smtClean="0"/>
              <a:t>2020-10-08</a:t>
            </a:fld>
            <a:endParaRPr lang="en-CA"/>
          </a:p>
        </p:txBody>
      </p:sp>
      <p:sp>
        <p:nvSpPr>
          <p:cNvPr id="6" name="Footer Placeholder 5">
            <a:extLst>
              <a:ext uri="{FF2B5EF4-FFF2-40B4-BE49-F238E27FC236}">
                <a16:creationId xmlns:a16="http://schemas.microsoft.com/office/drawing/2014/main" id="{E6DC4DCF-3EB0-496A-9242-54E4AC99A095}"/>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DD04F0B2-13A8-416D-9B36-B50C8DD6DABC}"/>
              </a:ext>
            </a:extLst>
          </p:cNvPr>
          <p:cNvSpPr>
            <a:spLocks noGrp="1"/>
          </p:cNvSpPr>
          <p:nvPr>
            <p:ph type="sldNum" sz="quarter" idx="12"/>
          </p:nvPr>
        </p:nvSpPr>
        <p:spPr/>
        <p:txBody>
          <a:bodyPr/>
          <a:lstStyle/>
          <a:p>
            <a:fld id="{5983DBC5-43BD-47CC-8EA8-0434DB4049E7}" type="slidenum">
              <a:rPr lang="en-CA" smtClean="0"/>
              <a:t>‹#›</a:t>
            </a:fld>
            <a:endParaRPr lang="en-CA"/>
          </a:p>
        </p:txBody>
      </p:sp>
      <p:sp>
        <p:nvSpPr>
          <p:cNvPr id="8" name="Rectangle 7">
            <a:extLst>
              <a:ext uri="{FF2B5EF4-FFF2-40B4-BE49-F238E27FC236}">
                <a16:creationId xmlns:a16="http://schemas.microsoft.com/office/drawing/2014/main" id="{EC7AFF1C-1CE0-4944-9F45-0288CEB1D8D3}"/>
              </a:ext>
            </a:extLst>
          </p:cNvPr>
          <p:cNvSpPr/>
          <p:nvPr userDrawn="1"/>
        </p:nvSpPr>
        <p:spPr>
          <a:xfrm>
            <a:off x="0" y="-6833"/>
            <a:ext cx="9144000" cy="1308088"/>
          </a:xfrm>
          <a:prstGeom prst="rect">
            <a:avLst/>
          </a:prstGeom>
          <a:solidFill>
            <a:srgbClr val="001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Segoe UI Semibold" panose="020B0702040204020203" pitchFamily="34" charset="0"/>
              <a:cs typeface="Segoe UI Semibold" panose="020B0702040204020203" pitchFamily="34" charset="0"/>
            </a:endParaRPr>
          </a:p>
        </p:txBody>
      </p:sp>
      <p:sp>
        <p:nvSpPr>
          <p:cNvPr id="9" name="Title 1">
            <a:extLst>
              <a:ext uri="{FF2B5EF4-FFF2-40B4-BE49-F238E27FC236}">
                <a16:creationId xmlns:a16="http://schemas.microsoft.com/office/drawing/2014/main" id="{AE940732-0611-4359-A4D8-361957F4369D}"/>
              </a:ext>
            </a:extLst>
          </p:cNvPr>
          <p:cNvSpPr txBox="1">
            <a:spLocks/>
          </p:cNvSpPr>
          <p:nvPr userDrawn="1"/>
        </p:nvSpPr>
        <p:spPr>
          <a:xfrm>
            <a:off x="628650" y="273844"/>
            <a:ext cx="7886700" cy="994172"/>
          </a:xfrm>
          <a:prstGeom prst="rect">
            <a:avLst/>
          </a:prstGeom>
        </p:spPr>
        <p:txBody>
          <a:bodyPr vert="horz" lIns="68580" tIns="34290" rIns="68580" bIns="34290" rtlCol="0" anchor="ctr" anchorCtr="0">
            <a:normAutofit/>
          </a:bodyPr>
          <a:lstStyle>
            <a:lvl1pPr algn="l" defTabSz="914400" rtl="0" eaLnBrk="1" latinLnBrk="0" hangingPunct="1">
              <a:lnSpc>
                <a:spcPct val="90000"/>
              </a:lnSpc>
              <a:spcBef>
                <a:spcPct val="0"/>
              </a:spcBef>
              <a:buNone/>
              <a:defRPr sz="4400" kern="1200" baseline="0">
                <a:solidFill>
                  <a:schemeClr val="bg1"/>
                </a:solidFill>
                <a:latin typeface="Arial Rounded MT Bold" panose="020F0704030504030204" pitchFamily="34" charset="0"/>
                <a:ea typeface="+mj-ea"/>
                <a:cs typeface="Cordia New" panose="020B0502040204020203" pitchFamily="34" charset="-34"/>
              </a:defRPr>
            </a:lvl1pPr>
          </a:lstStyle>
          <a:p>
            <a:r>
              <a:rPr lang="en-US" sz="3300" b="1" dirty="0">
                <a:latin typeface="Segoe UI Semibold" panose="020B0702040204020203" pitchFamily="34" charset="0"/>
                <a:cs typeface="Segoe UI Semibold" panose="020B0702040204020203" pitchFamily="34" charset="0"/>
              </a:rPr>
              <a:t>Click to edit Master title style</a:t>
            </a:r>
            <a:endParaRPr lang="en-CA" sz="3300" b="1" dirty="0">
              <a:latin typeface="Segoe UI Semibold" panose="020B0702040204020203" pitchFamily="34" charset="0"/>
              <a:cs typeface="Segoe UI Semibold" panose="020B0702040204020203" pitchFamily="34" charset="0"/>
            </a:endParaRPr>
          </a:p>
        </p:txBody>
      </p:sp>
      <p:cxnSp>
        <p:nvCxnSpPr>
          <p:cNvPr id="11" name="Straight Connector 10">
            <a:extLst>
              <a:ext uri="{FF2B5EF4-FFF2-40B4-BE49-F238E27FC236}">
                <a16:creationId xmlns:a16="http://schemas.microsoft.com/office/drawing/2014/main" id="{2878AB05-3945-4F5D-ABE4-DA7A91FE76F3}"/>
              </a:ext>
            </a:extLst>
          </p:cNvPr>
          <p:cNvCxnSpPr/>
          <p:nvPr userDrawn="1"/>
        </p:nvCxnSpPr>
        <p:spPr>
          <a:xfrm>
            <a:off x="0" y="1315526"/>
            <a:ext cx="9144000" cy="0"/>
          </a:xfrm>
          <a:prstGeom prst="line">
            <a:avLst/>
          </a:prstGeom>
          <a:ln w="762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68606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rgbClr val="0028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74FD6-19D8-4939-9D0C-4F970AACBEDE}"/>
              </a:ext>
            </a:extLst>
          </p:cNvPr>
          <p:cNvSpPr>
            <a:spLocks noGrp="1"/>
          </p:cNvSpPr>
          <p:nvPr>
            <p:ph type="title"/>
          </p:nvPr>
        </p:nvSpPr>
        <p:spPr>
          <a:xfrm>
            <a:off x="629841" y="273844"/>
            <a:ext cx="7886700" cy="994172"/>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EFFA9B68-2C32-41A5-90E2-93BB3A582B41}"/>
              </a:ext>
            </a:extLst>
          </p:cNvPr>
          <p:cNvSpPr>
            <a:spLocks noGrp="1"/>
          </p:cNvSpPr>
          <p:nvPr>
            <p:ph type="body" idx="1"/>
          </p:nvPr>
        </p:nvSpPr>
        <p:spPr>
          <a:xfrm>
            <a:off x="629842" y="1260872"/>
            <a:ext cx="3868340" cy="617934"/>
          </a:xfrm>
        </p:spPr>
        <p:txBody>
          <a:bodyPr anchor="b"/>
          <a:lstStyle>
            <a:lvl1pPr marL="0" indent="0">
              <a:buNone/>
              <a:defRPr sz="1800" b="1">
                <a:latin typeface="Segoe UI Semibold" panose="020B0702040204020203" pitchFamily="34" charset="0"/>
                <a:cs typeface="Segoe UI Semibold" panose="020B0702040204020203"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DC272F1D-94C8-4277-A491-653FEE9838F5}"/>
              </a:ext>
            </a:extLst>
          </p:cNvPr>
          <p:cNvSpPr>
            <a:spLocks noGrp="1"/>
          </p:cNvSpPr>
          <p:nvPr>
            <p:ph sz="half" idx="2"/>
          </p:nvPr>
        </p:nvSpPr>
        <p:spPr>
          <a:xfrm>
            <a:off x="629842" y="1878806"/>
            <a:ext cx="3868340" cy="2763441"/>
          </a:xfrm>
        </p:spPr>
        <p:txBody>
          <a:bodyPr/>
          <a:lstStyle>
            <a:lvl1pPr>
              <a:defRPr>
                <a:latin typeface="Segoe UI Semibold" panose="020B0702040204020203" pitchFamily="34" charset="0"/>
                <a:cs typeface="Segoe UI Semibold" panose="020B0702040204020203" pitchFamily="34" charset="0"/>
              </a:defRPr>
            </a:lvl1pPr>
            <a:lvl2pPr>
              <a:defRPr>
                <a:latin typeface="Segoe UI Semibold" panose="020B0702040204020203" pitchFamily="34" charset="0"/>
                <a:cs typeface="Segoe UI Semibold" panose="020B0702040204020203" pitchFamily="34" charset="0"/>
              </a:defRPr>
            </a:lvl2pPr>
            <a:lvl3pPr>
              <a:defRPr>
                <a:latin typeface="Segoe UI Semibold" panose="020B0702040204020203" pitchFamily="34" charset="0"/>
                <a:cs typeface="Segoe UI Semibold" panose="020B0702040204020203" pitchFamily="34" charset="0"/>
              </a:defRPr>
            </a:lvl3pPr>
            <a:lvl4pPr>
              <a:defRPr>
                <a:latin typeface="Segoe UI Semibold" panose="020B0702040204020203" pitchFamily="34" charset="0"/>
                <a:cs typeface="Segoe UI Semibold" panose="020B0702040204020203" pitchFamily="34" charset="0"/>
              </a:defRPr>
            </a:lvl4pPr>
            <a:lvl5pPr>
              <a:defRPr>
                <a:latin typeface="Segoe UI Semibold" panose="020B0702040204020203" pitchFamily="34" charset="0"/>
                <a:cs typeface="Segoe UI Semibold" panose="020B07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92978A04-7C35-4557-980B-EE6C7A2E711E}"/>
              </a:ext>
            </a:extLst>
          </p:cNvPr>
          <p:cNvSpPr>
            <a:spLocks noGrp="1"/>
          </p:cNvSpPr>
          <p:nvPr>
            <p:ph type="body" sz="quarter" idx="3"/>
          </p:nvPr>
        </p:nvSpPr>
        <p:spPr>
          <a:xfrm>
            <a:off x="4629150" y="1260872"/>
            <a:ext cx="3887391" cy="617934"/>
          </a:xfrm>
        </p:spPr>
        <p:txBody>
          <a:bodyPr anchor="b"/>
          <a:lstStyle>
            <a:lvl1pPr marL="0" indent="0">
              <a:buNone/>
              <a:defRPr sz="1800" b="1">
                <a:latin typeface="Segoe UI Semibold" panose="020B0702040204020203" pitchFamily="34" charset="0"/>
                <a:cs typeface="Segoe UI Semibold" panose="020B0702040204020203"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FF7991A4-CB39-4DB9-B8BA-B4CEDFA39EE3}"/>
              </a:ext>
            </a:extLst>
          </p:cNvPr>
          <p:cNvSpPr>
            <a:spLocks noGrp="1"/>
          </p:cNvSpPr>
          <p:nvPr>
            <p:ph sz="quarter" idx="4"/>
          </p:nvPr>
        </p:nvSpPr>
        <p:spPr>
          <a:xfrm>
            <a:off x="4629150" y="1878806"/>
            <a:ext cx="3887391" cy="2763441"/>
          </a:xfrm>
        </p:spPr>
        <p:txBody>
          <a:bodyPr/>
          <a:lstStyle>
            <a:lvl1pPr>
              <a:defRPr>
                <a:latin typeface="Segoe UI Semibold" panose="020B0702040204020203" pitchFamily="34" charset="0"/>
                <a:cs typeface="Segoe UI Semibold" panose="020B0702040204020203" pitchFamily="34" charset="0"/>
              </a:defRPr>
            </a:lvl1pPr>
            <a:lvl2pPr>
              <a:defRPr>
                <a:latin typeface="Segoe UI Semibold" panose="020B0702040204020203" pitchFamily="34" charset="0"/>
                <a:cs typeface="Segoe UI Semibold" panose="020B0702040204020203" pitchFamily="34" charset="0"/>
              </a:defRPr>
            </a:lvl2pPr>
            <a:lvl3pPr>
              <a:defRPr>
                <a:latin typeface="Segoe UI Semibold" panose="020B0702040204020203" pitchFamily="34" charset="0"/>
                <a:cs typeface="Segoe UI Semibold" panose="020B0702040204020203" pitchFamily="34" charset="0"/>
              </a:defRPr>
            </a:lvl3pPr>
            <a:lvl4pPr>
              <a:defRPr>
                <a:latin typeface="Segoe UI Semibold" panose="020B0702040204020203" pitchFamily="34" charset="0"/>
                <a:cs typeface="Segoe UI Semibold" panose="020B0702040204020203" pitchFamily="34" charset="0"/>
              </a:defRPr>
            </a:lvl4pPr>
            <a:lvl5pPr>
              <a:defRPr>
                <a:latin typeface="Segoe UI Semibold" panose="020B0702040204020203" pitchFamily="34" charset="0"/>
                <a:cs typeface="Segoe UI Semibold" panose="020B07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9ADF3984-33D4-40CF-880C-69D3E32E2AEB}"/>
              </a:ext>
            </a:extLst>
          </p:cNvPr>
          <p:cNvSpPr>
            <a:spLocks noGrp="1"/>
          </p:cNvSpPr>
          <p:nvPr>
            <p:ph type="dt" sz="half" idx="10"/>
          </p:nvPr>
        </p:nvSpPr>
        <p:spPr/>
        <p:txBody>
          <a:bodyPr/>
          <a:lstStyle>
            <a:lvl1pPr>
              <a:defRPr>
                <a:latin typeface="Segoe UI Semibold" panose="020B0702040204020203" pitchFamily="34" charset="0"/>
                <a:cs typeface="Segoe UI Semibold" panose="020B0702040204020203" pitchFamily="34" charset="0"/>
              </a:defRPr>
            </a:lvl1pPr>
          </a:lstStyle>
          <a:p>
            <a:fld id="{E481AFAD-8737-4D73-B040-31F8B2DAA7D8}" type="datetimeFigureOut">
              <a:rPr lang="en-CA" smtClean="0"/>
              <a:pPr/>
              <a:t>2020-10-08</a:t>
            </a:fld>
            <a:endParaRPr lang="en-CA"/>
          </a:p>
        </p:txBody>
      </p:sp>
      <p:sp>
        <p:nvSpPr>
          <p:cNvPr id="8" name="Footer Placeholder 7">
            <a:extLst>
              <a:ext uri="{FF2B5EF4-FFF2-40B4-BE49-F238E27FC236}">
                <a16:creationId xmlns:a16="http://schemas.microsoft.com/office/drawing/2014/main" id="{0CF37644-CADA-415C-8C0A-6B02591D6C65}"/>
              </a:ext>
            </a:extLst>
          </p:cNvPr>
          <p:cNvSpPr>
            <a:spLocks noGrp="1"/>
          </p:cNvSpPr>
          <p:nvPr>
            <p:ph type="ftr" sz="quarter" idx="11"/>
          </p:nvPr>
        </p:nvSpPr>
        <p:spPr/>
        <p:txBody>
          <a:bodyPr/>
          <a:lstStyle>
            <a:lvl1pPr>
              <a:defRPr>
                <a:latin typeface="Segoe UI Semibold" panose="020B0702040204020203" pitchFamily="34" charset="0"/>
                <a:cs typeface="Segoe UI Semibold" panose="020B0702040204020203" pitchFamily="34" charset="0"/>
              </a:defRPr>
            </a:lvl1pPr>
          </a:lstStyle>
          <a:p>
            <a:endParaRPr lang="en-CA"/>
          </a:p>
        </p:txBody>
      </p:sp>
      <p:sp>
        <p:nvSpPr>
          <p:cNvPr id="9" name="Slide Number Placeholder 8">
            <a:extLst>
              <a:ext uri="{FF2B5EF4-FFF2-40B4-BE49-F238E27FC236}">
                <a16:creationId xmlns:a16="http://schemas.microsoft.com/office/drawing/2014/main" id="{2DC737CE-6994-4DB8-ADF6-0F172CEB4840}"/>
              </a:ext>
            </a:extLst>
          </p:cNvPr>
          <p:cNvSpPr>
            <a:spLocks noGrp="1"/>
          </p:cNvSpPr>
          <p:nvPr>
            <p:ph type="sldNum" sz="quarter" idx="12"/>
          </p:nvPr>
        </p:nvSpPr>
        <p:spPr/>
        <p:txBody>
          <a:bodyPr/>
          <a:lstStyle>
            <a:lvl1pPr>
              <a:defRPr>
                <a:latin typeface="Segoe UI Semibold" panose="020B0702040204020203" pitchFamily="34" charset="0"/>
                <a:cs typeface="Segoe UI Semibold" panose="020B0702040204020203" pitchFamily="34" charset="0"/>
              </a:defRPr>
            </a:lvl1pPr>
          </a:lstStyle>
          <a:p>
            <a:fld id="{5983DBC5-43BD-47CC-8EA8-0434DB4049E7}" type="slidenum">
              <a:rPr lang="en-CA" smtClean="0"/>
              <a:pPr/>
              <a:t>‹#›</a:t>
            </a:fld>
            <a:endParaRPr lang="en-CA"/>
          </a:p>
        </p:txBody>
      </p:sp>
      <p:sp>
        <p:nvSpPr>
          <p:cNvPr id="10" name="Rectangle 9">
            <a:extLst>
              <a:ext uri="{FF2B5EF4-FFF2-40B4-BE49-F238E27FC236}">
                <a16:creationId xmlns:a16="http://schemas.microsoft.com/office/drawing/2014/main" id="{4F0EB386-D4B2-4ABB-8AF0-84B286A34B01}"/>
              </a:ext>
            </a:extLst>
          </p:cNvPr>
          <p:cNvSpPr/>
          <p:nvPr userDrawn="1"/>
        </p:nvSpPr>
        <p:spPr>
          <a:xfrm>
            <a:off x="0" y="-6833"/>
            <a:ext cx="9144000" cy="1308088"/>
          </a:xfrm>
          <a:prstGeom prst="rect">
            <a:avLst/>
          </a:prstGeom>
          <a:solidFill>
            <a:srgbClr val="001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Arial Rounded MT Bold" panose="020F0704030504030204" pitchFamily="34" charset="0"/>
            </a:endParaRPr>
          </a:p>
        </p:txBody>
      </p:sp>
      <p:sp>
        <p:nvSpPr>
          <p:cNvPr id="11" name="Title 1">
            <a:extLst>
              <a:ext uri="{FF2B5EF4-FFF2-40B4-BE49-F238E27FC236}">
                <a16:creationId xmlns:a16="http://schemas.microsoft.com/office/drawing/2014/main" id="{99D3E849-224C-4913-891E-F7B571B639CD}"/>
              </a:ext>
            </a:extLst>
          </p:cNvPr>
          <p:cNvSpPr txBox="1">
            <a:spLocks/>
          </p:cNvSpPr>
          <p:nvPr userDrawn="1"/>
        </p:nvSpPr>
        <p:spPr>
          <a:xfrm>
            <a:off x="628650" y="273844"/>
            <a:ext cx="7886700" cy="994172"/>
          </a:xfrm>
          <a:prstGeom prst="rect">
            <a:avLst/>
          </a:prstGeom>
        </p:spPr>
        <p:txBody>
          <a:bodyPr vert="horz" lIns="68580" tIns="34290" rIns="68580" bIns="34290" rtlCol="0" anchor="ctr" anchorCtr="0">
            <a:normAutofit/>
          </a:bodyPr>
          <a:lstStyle>
            <a:lvl1pPr algn="l" defTabSz="914400" rtl="0" eaLnBrk="1" latinLnBrk="0" hangingPunct="1">
              <a:lnSpc>
                <a:spcPct val="90000"/>
              </a:lnSpc>
              <a:spcBef>
                <a:spcPct val="0"/>
              </a:spcBef>
              <a:buNone/>
              <a:defRPr sz="4400" kern="1200" baseline="0">
                <a:solidFill>
                  <a:schemeClr val="bg1"/>
                </a:solidFill>
                <a:latin typeface="Arial Rounded MT Bold" panose="020F0704030504030204" pitchFamily="34" charset="0"/>
                <a:ea typeface="+mj-ea"/>
                <a:cs typeface="Cordia New" panose="020B0502040204020203" pitchFamily="34" charset="-34"/>
              </a:defRPr>
            </a:lvl1pPr>
          </a:lstStyle>
          <a:p>
            <a:r>
              <a:rPr lang="en-US" sz="3300" b="1" dirty="0">
                <a:latin typeface="Segoe UI Semibold" panose="020B0702040204020203" pitchFamily="34" charset="0"/>
                <a:cs typeface="Segoe UI Semibold" panose="020B0702040204020203" pitchFamily="34" charset="0"/>
              </a:rPr>
              <a:t>Click to edit Master title style</a:t>
            </a:r>
            <a:endParaRPr lang="en-CA" sz="3300" b="1" dirty="0">
              <a:latin typeface="Segoe UI Semibold" panose="020B0702040204020203" pitchFamily="34" charset="0"/>
              <a:cs typeface="Segoe UI Semibold" panose="020B0702040204020203" pitchFamily="34" charset="0"/>
            </a:endParaRPr>
          </a:p>
        </p:txBody>
      </p:sp>
      <p:cxnSp>
        <p:nvCxnSpPr>
          <p:cNvPr id="13" name="Straight Connector 12">
            <a:extLst>
              <a:ext uri="{FF2B5EF4-FFF2-40B4-BE49-F238E27FC236}">
                <a16:creationId xmlns:a16="http://schemas.microsoft.com/office/drawing/2014/main" id="{6EE79135-B7D7-4A63-9FF7-688275F6DE28}"/>
              </a:ext>
            </a:extLst>
          </p:cNvPr>
          <p:cNvCxnSpPr/>
          <p:nvPr userDrawn="1"/>
        </p:nvCxnSpPr>
        <p:spPr>
          <a:xfrm>
            <a:off x="0" y="1315526"/>
            <a:ext cx="9144000" cy="0"/>
          </a:xfrm>
          <a:prstGeom prst="line">
            <a:avLst/>
          </a:prstGeom>
          <a:ln w="762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07277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rgbClr val="0028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2490B-E22E-4FE6-8B1C-137ACD649861}"/>
              </a:ext>
            </a:extLst>
          </p:cNvPr>
          <p:cNvSpPr>
            <a:spLocks noGrp="1"/>
          </p:cNvSpPr>
          <p:nvPr>
            <p:ph type="title"/>
          </p:nvPr>
        </p:nvSpPr>
        <p:spPr/>
        <p:txBody>
          <a:bodyPr/>
          <a:lstStyle>
            <a:lvl1pPr>
              <a:defRPr b="1">
                <a:latin typeface="Franklin Gothic Book" panose="020B0503020102020204" pitchFamily="34" charset="0"/>
              </a:defRPr>
            </a:lvl1pPr>
          </a:lstStyle>
          <a:p>
            <a:r>
              <a:rPr lang="en-US"/>
              <a:t>Click to edit Master title style</a:t>
            </a:r>
            <a:endParaRPr lang="en-CA"/>
          </a:p>
        </p:txBody>
      </p:sp>
      <p:sp>
        <p:nvSpPr>
          <p:cNvPr id="3" name="Date Placeholder 2">
            <a:extLst>
              <a:ext uri="{FF2B5EF4-FFF2-40B4-BE49-F238E27FC236}">
                <a16:creationId xmlns:a16="http://schemas.microsoft.com/office/drawing/2014/main" id="{1FAAE10E-8FD3-437C-86D5-A542FB4B79F8}"/>
              </a:ext>
            </a:extLst>
          </p:cNvPr>
          <p:cNvSpPr>
            <a:spLocks noGrp="1"/>
          </p:cNvSpPr>
          <p:nvPr>
            <p:ph type="dt" sz="half" idx="10"/>
          </p:nvPr>
        </p:nvSpPr>
        <p:spPr/>
        <p:txBody>
          <a:bodyPr/>
          <a:lstStyle/>
          <a:p>
            <a:fld id="{E481AFAD-8737-4D73-B040-31F8B2DAA7D8}" type="datetimeFigureOut">
              <a:rPr lang="en-CA" smtClean="0"/>
              <a:t>2020-10-08</a:t>
            </a:fld>
            <a:endParaRPr lang="en-CA"/>
          </a:p>
        </p:txBody>
      </p:sp>
      <p:sp>
        <p:nvSpPr>
          <p:cNvPr id="4" name="Footer Placeholder 3">
            <a:extLst>
              <a:ext uri="{FF2B5EF4-FFF2-40B4-BE49-F238E27FC236}">
                <a16:creationId xmlns:a16="http://schemas.microsoft.com/office/drawing/2014/main" id="{D41163D9-D66D-4D65-8392-18950E5FD29B}"/>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0B18B9AA-539B-4ED1-94BB-1294C9395B7E}"/>
              </a:ext>
            </a:extLst>
          </p:cNvPr>
          <p:cNvSpPr>
            <a:spLocks noGrp="1"/>
          </p:cNvSpPr>
          <p:nvPr>
            <p:ph type="sldNum" sz="quarter" idx="12"/>
          </p:nvPr>
        </p:nvSpPr>
        <p:spPr/>
        <p:txBody>
          <a:bodyPr/>
          <a:lstStyle/>
          <a:p>
            <a:fld id="{5983DBC5-43BD-47CC-8EA8-0434DB4049E7}" type="slidenum">
              <a:rPr lang="en-CA" smtClean="0"/>
              <a:t>‹#›</a:t>
            </a:fld>
            <a:endParaRPr lang="en-CA"/>
          </a:p>
        </p:txBody>
      </p:sp>
      <p:pic>
        <p:nvPicPr>
          <p:cNvPr id="8" name="Picture 7" descr="A picture containing clipart&#10;&#10;Description generated with very high confidence">
            <a:extLst>
              <a:ext uri="{FF2B5EF4-FFF2-40B4-BE49-F238E27FC236}">
                <a16:creationId xmlns:a16="http://schemas.microsoft.com/office/drawing/2014/main" id="{F4677D9D-4271-43C4-9FD8-5D0FFB27E76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32290" y="60108"/>
            <a:ext cx="1457210" cy="491036"/>
          </a:xfrm>
          <a:prstGeom prst="rect">
            <a:avLst/>
          </a:prstGeom>
          <a:ln w="57150">
            <a:solidFill>
              <a:schemeClr val="accent5">
                <a:lumMod val="75000"/>
              </a:schemeClr>
            </a:solidFill>
          </a:ln>
        </p:spPr>
      </p:pic>
      <p:sp>
        <p:nvSpPr>
          <p:cNvPr id="7" name="Rectangle 6">
            <a:extLst>
              <a:ext uri="{FF2B5EF4-FFF2-40B4-BE49-F238E27FC236}">
                <a16:creationId xmlns:a16="http://schemas.microsoft.com/office/drawing/2014/main" id="{CD2E7682-B80D-426E-859D-D64097DFFB25}"/>
              </a:ext>
            </a:extLst>
          </p:cNvPr>
          <p:cNvSpPr/>
          <p:nvPr userDrawn="1"/>
        </p:nvSpPr>
        <p:spPr>
          <a:xfrm>
            <a:off x="0" y="-6833"/>
            <a:ext cx="9144000" cy="1308088"/>
          </a:xfrm>
          <a:prstGeom prst="rect">
            <a:avLst/>
          </a:prstGeom>
          <a:solidFill>
            <a:srgbClr val="001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b="1">
              <a:latin typeface="Franklin Gothic Book" panose="020B0503020102020204" pitchFamily="34" charset="0"/>
            </a:endParaRPr>
          </a:p>
        </p:txBody>
      </p:sp>
      <p:sp>
        <p:nvSpPr>
          <p:cNvPr id="9" name="Title 1">
            <a:extLst>
              <a:ext uri="{FF2B5EF4-FFF2-40B4-BE49-F238E27FC236}">
                <a16:creationId xmlns:a16="http://schemas.microsoft.com/office/drawing/2014/main" id="{7B748719-B894-48F4-A868-FB416CD5B397}"/>
              </a:ext>
            </a:extLst>
          </p:cNvPr>
          <p:cNvSpPr txBox="1">
            <a:spLocks/>
          </p:cNvSpPr>
          <p:nvPr userDrawn="1"/>
        </p:nvSpPr>
        <p:spPr>
          <a:xfrm>
            <a:off x="201869" y="276130"/>
            <a:ext cx="7886700" cy="994172"/>
          </a:xfrm>
          <a:prstGeom prst="rect">
            <a:avLst/>
          </a:prstGeom>
        </p:spPr>
        <p:txBody>
          <a:bodyPr vert="horz" lIns="68580" tIns="34290" rIns="68580" bIns="34290" rtlCol="0" anchor="ctr" anchorCtr="0">
            <a:normAutofit/>
          </a:bodyPr>
          <a:lstStyle>
            <a:lvl1pPr algn="l" defTabSz="914400" rtl="0" eaLnBrk="1" latinLnBrk="0" hangingPunct="1">
              <a:lnSpc>
                <a:spcPct val="90000"/>
              </a:lnSpc>
              <a:spcBef>
                <a:spcPct val="0"/>
              </a:spcBef>
              <a:buNone/>
              <a:defRPr sz="4400" kern="1200" baseline="0">
                <a:solidFill>
                  <a:schemeClr val="bg1"/>
                </a:solidFill>
                <a:latin typeface="Arial Rounded MT Bold" panose="020F0704030504030204" pitchFamily="34" charset="0"/>
                <a:ea typeface="+mj-ea"/>
                <a:cs typeface="Cordia New" panose="020B0502040204020203" pitchFamily="34" charset="-34"/>
              </a:defRPr>
            </a:lvl1pPr>
          </a:lstStyle>
          <a:p>
            <a:r>
              <a:rPr lang="en-US" sz="3300" b="1" dirty="0">
                <a:latin typeface="Segoe UI Semibold" panose="020B0702040204020203" pitchFamily="34" charset="0"/>
                <a:cs typeface="Segoe UI Semibold" panose="020B0702040204020203" pitchFamily="34" charset="0"/>
              </a:rPr>
              <a:t>Click to edit Master title style</a:t>
            </a:r>
            <a:endParaRPr lang="en-CA" sz="3300" b="1" dirty="0">
              <a:latin typeface="Segoe UI Semibold" panose="020B0702040204020203" pitchFamily="34" charset="0"/>
              <a:cs typeface="Segoe UI Semibold" panose="020B0702040204020203" pitchFamily="34" charset="0"/>
            </a:endParaRPr>
          </a:p>
        </p:txBody>
      </p:sp>
      <p:cxnSp>
        <p:nvCxnSpPr>
          <p:cNvPr id="11" name="Straight Connector 10">
            <a:extLst>
              <a:ext uri="{FF2B5EF4-FFF2-40B4-BE49-F238E27FC236}">
                <a16:creationId xmlns:a16="http://schemas.microsoft.com/office/drawing/2014/main" id="{80113B2C-596E-4233-B8DE-AF32E3D907A5}"/>
              </a:ext>
            </a:extLst>
          </p:cNvPr>
          <p:cNvCxnSpPr/>
          <p:nvPr userDrawn="1"/>
        </p:nvCxnSpPr>
        <p:spPr>
          <a:xfrm>
            <a:off x="0" y="1315526"/>
            <a:ext cx="9144000" cy="0"/>
          </a:xfrm>
          <a:prstGeom prst="line">
            <a:avLst/>
          </a:prstGeom>
          <a:ln w="762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280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002850"/>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224E31-E0A2-445A-B7F0-521FF14291EB}"/>
              </a:ext>
            </a:extLst>
          </p:cNvPr>
          <p:cNvSpPr>
            <a:spLocks noGrp="1"/>
          </p:cNvSpPr>
          <p:nvPr>
            <p:ph type="dt" sz="half" idx="10"/>
          </p:nvPr>
        </p:nvSpPr>
        <p:spPr/>
        <p:txBody>
          <a:bodyPr/>
          <a:lstStyle/>
          <a:p>
            <a:fld id="{E481AFAD-8737-4D73-B040-31F8B2DAA7D8}" type="datetimeFigureOut">
              <a:rPr lang="en-CA" smtClean="0"/>
              <a:t>2020-10-08</a:t>
            </a:fld>
            <a:endParaRPr lang="en-CA"/>
          </a:p>
        </p:txBody>
      </p:sp>
      <p:sp>
        <p:nvSpPr>
          <p:cNvPr id="3" name="Footer Placeholder 2">
            <a:extLst>
              <a:ext uri="{FF2B5EF4-FFF2-40B4-BE49-F238E27FC236}">
                <a16:creationId xmlns:a16="http://schemas.microsoft.com/office/drawing/2014/main" id="{78328718-4903-4302-9266-DB8FF0511F7D}"/>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2F1F3AE3-0F69-44EE-BCC1-6FDAFAC3DFFB}"/>
              </a:ext>
            </a:extLst>
          </p:cNvPr>
          <p:cNvSpPr>
            <a:spLocks noGrp="1"/>
          </p:cNvSpPr>
          <p:nvPr>
            <p:ph type="sldNum" sz="quarter" idx="12"/>
          </p:nvPr>
        </p:nvSpPr>
        <p:spPr/>
        <p:txBody>
          <a:bodyPr/>
          <a:lstStyle/>
          <a:p>
            <a:fld id="{5983DBC5-43BD-47CC-8EA8-0434DB4049E7}" type="slidenum">
              <a:rPr lang="en-CA" smtClean="0"/>
              <a:t>‹#›</a:t>
            </a:fld>
            <a:endParaRPr lang="en-CA"/>
          </a:p>
        </p:txBody>
      </p:sp>
    </p:spTree>
    <p:extLst>
      <p:ext uri="{BB962C8B-B14F-4D97-AF65-F5344CB8AC3E}">
        <p14:creationId xmlns:p14="http://schemas.microsoft.com/office/powerpoint/2010/main" val="27275965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DAD77-B633-4CF7-BFEA-C2AB8C47A483}"/>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19D9543F-A294-47F9-A14E-ADDD217BB3F9}"/>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15C0A707-4159-4BAF-9010-8C199A4F0C19}"/>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F8E9888E-40CB-483D-B100-8F1C2C81B02C}"/>
              </a:ext>
            </a:extLst>
          </p:cNvPr>
          <p:cNvSpPr>
            <a:spLocks noGrp="1"/>
          </p:cNvSpPr>
          <p:nvPr>
            <p:ph type="dt" sz="half" idx="10"/>
          </p:nvPr>
        </p:nvSpPr>
        <p:spPr/>
        <p:txBody>
          <a:bodyPr/>
          <a:lstStyle/>
          <a:p>
            <a:fld id="{E481AFAD-8737-4D73-B040-31F8B2DAA7D8}" type="datetimeFigureOut">
              <a:rPr lang="en-CA" smtClean="0"/>
              <a:t>2020-10-08</a:t>
            </a:fld>
            <a:endParaRPr lang="en-CA"/>
          </a:p>
        </p:txBody>
      </p:sp>
      <p:sp>
        <p:nvSpPr>
          <p:cNvPr id="6" name="Footer Placeholder 5">
            <a:extLst>
              <a:ext uri="{FF2B5EF4-FFF2-40B4-BE49-F238E27FC236}">
                <a16:creationId xmlns:a16="http://schemas.microsoft.com/office/drawing/2014/main" id="{2C24BA33-54C9-4B1A-AACD-B2607E17FA17}"/>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6CF9B104-A50C-463B-9C76-023F80D4D01D}"/>
              </a:ext>
            </a:extLst>
          </p:cNvPr>
          <p:cNvSpPr>
            <a:spLocks noGrp="1"/>
          </p:cNvSpPr>
          <p:nvPr>
            <p:ph type="sldNum" sz="quarter" idx="12"/>
          </p:nvPr>
        </p:nvSpPr>
        <p:spPr/>
        <p:txBody>
          <a:bodyPr/>
          <a:lstStyle/>
          <a:p>
            <a:fld id="{5983DBC5-43BD-47CC-8EA8-0434DB4049E7}" type="slidenum">
              <a:rPr lang="en-CA" smtClean="0"/>
              <a:t>‹#›</a:t>
            </a:fld>
            <a:endParaRPr lang="en-CA"/>
          </a:p>
        </p:txBody>
      </p:sp>
    </p:spTree>
    <p:extLst>
      <p:ext uri="{BB962C8B-B14F-4D97-AF65-F5344CB8AC3E}">
        <p14:creationId xmlns:p14="http://schemas.microsoft.com/office/powerpoint/2010/main" val="6188725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83361-D6E2-4E0C-95A3-B290A3C91388}"/>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A52B4ECF-C0B5-4128-9A16-8E8D4B8574DE}"/>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CA"/>
          </a:p>
        </p:txBody>
      </p:sp>
      <p:sp>
        <p:nvSpPr>
          <p:cNvPr id="4" name="Text Placeholder 3">
            <a:extLst>
              <a:ext uri="{FF2B5EF4-FFF2-40B4-BE49-F238E27FC236}">
                <a16:creationId xmlns:a16="http://schemas.microsoft.com/office/drawing/2014/main" id="{7BFBEA4D-2F9C-4ED4-8023-E328C601C1FC}"/>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23A18693-2CF1-48B7-A4E6-12E524FC468B}"/>
              </a:ext>
            </a:extLst>
          </p:cNvPr>
          <p:cNvSpPr>
            <a:spLocks noGrp="1"/>
          </p:cNvSpPr>
          <p:nvPr>
            <p:ph type="dt" sz="half" idx="10"/>
          </p:nvPr>
        </p:nvSpPr>
        <p:spPr/>
        <p:txBody>
          <a:bodyPr/>
          <a:lstStyle/>
          <a:p>
            <a:fld id="{E481AFAD-8737-4D73-B040-31F8B2DAA7D8}" type="datetimeFigureOut">
              <a:rPr lang="en-CA" smtClean="0"/>
              <a:t>2020-10-08</a:t>
            </a:fld>
            <a:endParaRPr lang="en-CA"/>
          </a:p>
        </p:txBody>
      </p:sp>
      <p:sp>
        <p:nvSpPr>
          <p:cNvPr id="6" name="Footer Placeholder 5">
            <a:extLst>
              <a:ext uri="{FF2B5EF4-FFF2-40B4-BE49-F238E27FC236}">
                <a16:creationId xmlns:a16="http://schemas.microsoft.com/office/drawing/2014/main" id="{DC89B4D9-36F9-46F7-8D64-C15FFB2928BE}"/>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1473A47C-D667-44ED-8E59-DC36A1339D8B}"/>
              </a:ext>
            </a:extLst>
          </p:cNvPr>
          <p:cNvSpPr>
            <a:spLocks noGrp="1"/>
          </p:cNvSpPr>
          <p:nvPr>
            <p:ph type="sldNum" sz="quarter" idx="12"/>
          </p:nvPr>
        </p:nvSpPr>
        <p:spPr/>
        <p:txBody>
          <a:bodyPr/>
          <a:lstStyle/>
          <a:p>
            <a:fld id="{5983DBC5-43BD-47CC-8EA8-0434DB4049E7}" type="slidenum">
              <a:rPr lang="en-CA" smtClean="0"/>
              <a:t>‹#›</a:t>
            </a:fld>
            <a:endParaRPr lang="en-CA"/>
          </a:p>
        </p:txBody>
      </p:sp>
    </p:spTree>
    <p:extLst>
      <p:ext uri="{BB962C8B-B14F-4D97-AF65-F5344CB8AC3E}">
        <p14:creationId xmlns:p14="http://schemas.microsoft.com/office/powerpoint/2010/main" val="6766619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pag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fld id="{87DE6A48-BD34-9247-8CD2-A207D07E22B4}" type="datetime1">
              <a:rPr lang="en-US"/>
              <a:pPr/>
              <a:t>10/8/2020</a:t>
            </a:fld>
            <a:endParaRPr lang="en-US"/>
          </a:p>
        </p:txBody>
      </p:sp>
      <p:sp>
        <p:nvSpPr>
          <p:cNvPr id="6" name="Slide Number Placeholder 5"/>
          <p:cNvSpPr>
            <a:spLocks noGrp="1"/>
          </p:cNvSpPr>
          <p:nvPr>
            <p:ph type="sldNum" sz="quarter" idx="12"/>
          </p:nvPr>
        </p:nvSpPr>
        <p:spPr/>
        <p:txBody>
          <a:bodyPr/>
          <a:lstStyle>
            <a:lvl1pPr>
              <a:defRPr/>
            </a:lvl1pPr>
          </a:lstStyle>
          <a:p>
            <a:fld id="{02941447-81A8-E34A-8E29-11F044513D7E}" type="slidenum">
              <a:rPr lang="en-US"/>
              <a:pPr/>
              <a:t>‹#›</a:t>
            </a:fld>
            <a:endParaRPr lang="en-US"/>
          </a:p>
        </p:txBody>
      </p:sp>
      <p:sp>
        <p:nvSpPr>
          <p:cNvPr id="7" name="Title 1"/>
          <p:cNvSpPr>
            <a:spLocks noGrp="1"/>
          </p:cNvSpPr>
          <p:nvPr>
            <p:ph type="title"/>
          </p:nvPr>
        </p:nvSpPr>
        <p:spPr>
          <a:xfrm>
            <a:off x="457200" y="367840"/>
            <a:ext cx="8229600" cy="535154"/>
          </a:xfrm>
          <a:prstGeom prst="rect">
            <a:avLst/>
          </a:prstGeom>
        </p:spPr>
        <p:txBody>
          <a:bodyPr/>
          <a:lstStyle>
            <a:lvl1pPr>
              <a:defRPr>
                <a:solidFill>
                  <a:srgbClr val="CD113B"/>
                </a:solidFill>
              </a:defRPr>
            </a:lvl1pPr>
          </a:lstStyle>
          <a:p>
            <a:r>
              <a:rPr lang="en-US"/>
              <a:t>Click to edit Master title style</a:t>
            </a:r>
          </a:p>
        </p:txBody>
      </p:sp>
      <p:sp>
        <p:nvSpPr>
          <p:cNvPr id="8" name="Content Placeholder 2"/>
          <p:cNvSpPr>
            <a:spLocks noGrp="1"/>
          </p:cNvSpPr>
          <p:nvPr>
            <p:ph idx="1"/>
          </p:nvPr>
        </p:nvSpPr>
        <p:spPr>
          <a:xfrm>
            <a:off x="457200" y="1026691"/>
            <a:ext cx="8229600" cy="3710927"/>
          </a:xfrm>
          <a:prstGeom prst="rect">
            <a:avLst/>
          </a:prstGeom>
        </p:spPr>
        <p:txBody>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26831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7D11F-8B3D-40E2-897B-4619314E1841}"/>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72E9C00B-F269-4D01-AB92-760BFDF2085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DC61846B-54BF-4A0F-B3E0-E1F3EFA6A737}"/>
              </a:ext>
            </a:extLst>
          </p:cNvPr>
          <p:cNvSpPr>
            <a:spLocks noGrp="1"/>
          </p:cNvSpPr>
          <p:nvPr>
            <p:ph type="dt" sz="half" idx="10"/>
          </p:nvPr>
        </p:nvSpPr>
        <p:spPr/>
        <p:txBody>
          <a:bodyPr/>
          <a:lstStyle/>
          <a:p>
            <a:fld id="{E481AFAD-8737-4D73-B040-31F8B2DAA7D8}" type="datetimeFigureOut">
              <a:rPr lang="en-CA" smtClean="0"/>
              <a:t>2020-10-08</a:t>
            </a:fld>
            <a:endParaRPr lang="en-CA"/>
          </a:p>
        </p:txBody>
      </p:sp>
      <p:sp>
        <p:nvSpPr>
          <p:cNvPr id="5" name="Footer Placeholder 4">
            <a:extLst>
              <a:ext uri="{FF2B5EF4-FFF2-40B4-BE49-F238E27FC236}">
                <a16:creationId xmlns:a16="http://schemas.microsoft.com/office/drawing/2014/main" id="{CFB06ACD-B62B-49D9-BD21-2EADB3503D29}"/>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6E00359-3F2C-4572-A6F1-9F07CD19CC64}"/>
              </a:ext>
            </a:extLst>
          </p:cNvPr>
          <p:cNvSpPr>
            <a:spLocks noGrp="1"/>
          </p:cNvSpPr>
          <p:nvPr>
            <p:ph type="sldNum" sz="quarter" idx="12"/>
          </p:nvPr>
        </p:nvSpPr>
        <p:spPr/>
        <p:txBody>
          <a:bodyPr/>
          <a:lstStyle/>
          <a:p>
            <a:fld id="{5983DBC5-43BD-47CC-8EA8-0434DB4049E7}" type="slidenum">
              <a:rPr lang="en-CA" smtClean="0"/>
              <a:t>‹#›</a:t>
            </a:fld>
            <a:endParaRPr lang="en-CA"/>
          </a:p>
        </p:txBody>
      </p:sp>
    </p:spTree>
    <p:extLst>
      <p:ext uri="{BB962C8B-B14F-4D97-AF65-F5344CB8AC3E}">
        <p14:creationId xmlns:p14="http://schemas.microsoft.com/office/powerpoint/2010/main" val="36741380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11731B5-61E1-48EE-A4F5-8396E15AF9DA}"/>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EBAD7152-7533-4DE1-8D0E-1ADB061B06AB}"/>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6163D836-B16E-4599-A88D-13913D09B33E}"/>
              </a:ext>
            </a:extLst>
          </p:cNvPr>
          <p:cNvSpPr>
            <a:spLocks noGrp="1"/>
          </p:cNvSpPr>
          <p:nvPr>
            <p:ph type="dt" sz="half" idx="10"/>
          </p:nvPr>
        </p:nvSpPr>
        <p:spPr/>
        <p:txBody>
          <a:bodyPr/>
          <a:lstStyle/>
          <a:p>
            <a:fld id="{E481AFAD-8737-4D73-B040-31F8B2DAA7D8}" type="datetimeFigureOut">
              <a:rPr lang="en-CA" smtClean="0"/>
              <a:t>2020-10-08</a:t>
            </a:fld>
            <a:endParaRPr lang="en-CA"/>
          </a:p>
        </p:txBody>
      </p:sp>
      <p:sp>
        <p:nvSpPr>
          <p:cNvPr id="5" name="Footer Placeholder 4">
            <a:extLst>
              <a:ext uri="{FF2B5EF4-FFF2-40B4-BE49-F238E27FC236}">
                <a16:creationId xmlns:a16="http://schemas.microsoft.com/office/drawing/2014/main" id="{66837EBC-AA42-4247-AC36-30207EF37C90}"/>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BCA8F83E-CCCA-41FF-A8AA-E41458CD7779}"/>
              </a:ext>
            </a:extLst>
          </p:cNvPr>
          <p:cNvSpPr>
            <a:spLocks noGrp="1"/>
          </p:cNvSpPr>
          <p:nvPr>
            <p:ph type="sldNum" sz="quarter" idx="12"/>
          </p:nvPr>
        </p:nvSpPr>
        <p:spPr/>
        <p:txBody>
          <a:bodyPr/>
          <a:lstStyle/>
          <a:p>
            <a:fld id="{5983DBC5-43BD-47CC-8EA8-0434DB4049E7}" type="slidenum">
              <a:rPr lang="en-CA" smtClean="0"/>
              <a:t>‹#›</a:t>
            </a:fld>
            <a:endParaRPr lang="en-CA"/>
          </a:p>
        </p:txBody>
      </p:sp>
    </p:spTree>
    <p:extLst>
      <p:ext uri="{BB962C8B-B14F-4D97-AF65-F5344CB8AC3E}">
        <p14:creationId xmlns:p14="http://schemas.microsoft.com/office/powerpoint/2010/main" val="4479712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dirty="0"/>
          </a:p>
        </p:txBody>
      </p:sp>
      <p:sp>
        <p:nvSpPr>
          <p:cNvPr id="3" name="Slide Number Placeholder 2"/>
          <p:cNvSpPr>
            <a:spLocks noGrp="1"/>
          </p:cNvSpPr>
          <p:nvPr>
            <p:ph type="sldNum" sz="quarter" idx="10"/>
          </p:nvPr>
        </p:nvSpPr>
        <p:spPr/>
        <p:txBody>
          <a:bodyPr/>
          <a:lstStyle/>
          <a:p>
            <a:fld id="{5FB6EC9A-D457-4BDB-8BFB-BEEE135A3DFB}" type="slidenum">
              <a:rPr lang="en-GB" smtClean="0">
                <a:solidFill>
                  <a:srgbClr val="5F5F5F"/>
                </a:solidFill>
              </a:rPr>
              <a:pPr/>
              <a:t>‹#›</a:t>
            </a:fld>
            <a:endParaRPr lang="en-GB">
              <a:solidFill>
                <a:srgbClr val="5F5F5F"/>
              </a:solidFill>
            </a:endParaRPr>
          </a:p>
        </p:txBody>
      </p:sp>
      <p:sp>
        <p:nvSpPr>
          <p:cNvPr id="5" name="Table Placeholder 4"/>
          <p:cNvSpPr>
            <a:spLocks noGrp="1"/>
          </p:cNvSpPr>
          <p:nvPr>
            <p:ph type="tbl" sz="quarter" idx="11"/>
          </p:nvPr>
        </p:nvSpPr>
        <p:spPr>
          <a:xfrm>
            <a:off x="611189" y="1356122"/>
            <a:ext cx="8245475" cy="3294459"/>
          </a:xfrm>
        </p:spPr>
        <p:txBody>
          <a:bodyPr/>
          <a:lstStyle>
            <a:lvl1pPr>
              <a:defRPr sz="1500"/>
            </a:lvl1pPr>
          </a:lstStyle>
          <a:p>
            <a:r>
              <a:rPr lang="en-US" noProof="0"/>
              <a:t>Click icon to add table</a:t>
            </a:r>
            <a:endParaRPr lang="en-GB" noProof="0" dirty="0"/>
          </a:p>
        </p:txBody>
      </p:sp>
    </p:spTree>
    <p:extLst>
      <p:ext uri="{BB962C8B-B14F-4D97-AF65-F5344CB8AC3E}">
        <p14:creationId xmlns:p14="http://schemas.microsoft.com/office/powerpoint/2010/main" val="16503326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6" name="Text Placeholder 9"/>
          <p:cNvSpPr>
            <a:spLocks noGrp="1"/>
          </p:cNvSpPr>
          <p:nvPr>
            <p:ph type="body" sz="quarter" idx="15" hasCustomPrompt="1"/>
          </p:nvPr>
        </p:nvSpPr>
        <p:spPr bwMode="gray">
          <a:xfrm>
            <a:off x="339216" y="788671"/>
            <a:ext cx="8275320" cy="290272"/>
          </a:xfrm>
          <a:prstGeom prst="rect">
            <a:avLst/>
          </a:prstGeom>
          <a:noFill/>
        </p:spPr>
        <p:txBody>
          <a:bodyPr wrap="square" rtlCol="0">
            <a:spAutoFit/>
          </a:bodyPr>
          <a:lstStyle>
            <a:lvl1pPr marL="0" indent="0" algn="l" rtl="0" fontAlgn="base">
              <a:lnSpc>
                <a:spcPct val="85000"/>
              </a:lnSpc>
              <a:spcBef>
                <a:spcPct val="0"/>
              </a:spcBef>
              <a:spcAft>
                <a:spcPct val="0"/>
              </a:spcAft>
              <a:buNone/>
              <a:defRPr lang="en-US" sz="1500" b="0" kern="1200" smtClean="0">
                <a:solidFill>
                  <a:schemeClr val="tx1">
                    <a:lumMod val="50000"/>
                    <a:lumOff val="50000"/>
                  </a:schemeClr>
                </a:solidFill>
                <a:latin typeface="+mj-lt"/>
                <a:ea typeface="+mn-ea"/>
                <a:cs typeface="+mn-cs"/>
              </a:defRPr>
            </a:lvl1pPr>
            <a:lvl2pPr algn="l" rtl="0" fontAlgn="base">
              <a:lnSpc>
                <a:spcPct val="90000"/>
              </a:lnSpc>
              <a:spcBef>
                <a:spcPct val="0"/>
              </a:spcBef>
              <a:spcAft>
                <a:spcPct val="0"/>
              </a:spcAft>
              <a:defRPr lang="en-US" sz="1650"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1650"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1650"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1650" b="1" kern="1200" dirty="0" smtClean="0">
                <a:solidFill>
                  <a:schemeClr val="tx1"/>
                </a:solidFill>
                <a:latin typeface="Arial Narrow" pitchFamily="34" charset="0"/>
                <a:ea typeface="+mn-ea"/>
                <a:cs typeface="+mn-cs"/>
              </a:defRPr>
            </a:lvl5pPr>
          </a:lstStyle>
          <a:p>
            <a:pPr lvl="0"/>
            <a:r>
              <a:rPr lang="en-US" dirty="0"/>
              <a:t>Click to edit subtitle</a:t>
            </a:r>
          </a:p>
        </p:txBody>
      </p:sp>
      <p:sp>
        <p:nvSpPr>
          <p:cNvPr id="7" name="Text Placeholder 2"/>
          <p:cNvSpPr>
            <a:spLocks noGrp="1"/>
          </p:cNvSpPr>
          <p:nvPr>
            <p:ph type="body" sz="quarter" idx="16" hasCustomPrompt="1"/>
          </p:nvPr>
        </p:nvSpPr>
        <p:spPr bwMode="gray">
          <a:xfrm>
            <a:off x="339216" y="4890669"/>
            <a:ext cx="8275320" cy="165366"/>
          </a:xfrm>
        </p:spPr>
        <p:txBody>
          <a:bodyPr tIns="36576" bIns="36576" anchor="b">
            <a:spAutoFit/>
          </a:bodyPr>
          <a:lstStyle>
            <a:lvl1pPr marL="0" indent="0" algn="l" defTabSz="685800" rtl="0" eaLnBrk="1" latinLnBrk="0" hangingPunct="1">
              <a:lnSpc>
                <a:spcPct val="88000"/>
              </a:lnSpc>
              <a:spcBef>
                <a:spcPts val="75"/>
              </a:spcBef>
              <a:buClr>
                <a:schemeClr val="accent2"/>
              </a:buClr>
              <a:buSzPct val="85000"/>
              <a:buFont typeface="Arial" pitchFamily="34" charset="0"/>
              <a:buNone/>
              <a:tabLst/>
              <a:defRPr lang="en-US" sz="675" kern="1200" dirty="0">
                <a:solidFill>
                  <a:schemeClr val="tx1"/>
                </a:solidFill>
                <a:latin typeface="+mn-lt"/>
                <a:ea typeface="+mn-ea"/>
                <a:cs typeface="Arial" pitchFamily="34" charset="0"/>
              </a:defRPr>
            </a:lvl1pPr>
          </a:lstStyle>
          <a:p>
            <a:pPr lvl="0"/>
            <a:r>
              <a:rPr lang="en-US" dirty="0"/>
              <a:t>Click to edit source</a:t>
            </a:r>
          </a:p>
        </p:txBody>
      </p:sp>
      <p:sp>
        <p:nvSpPr>
          <p:cNvPr id="8" name="Title 7"/>
          <p:cNvSpPr>
            <a:spLocks noGrp="1"/>
          </p:cNvSpPr>
          <p:nvPr>
            <p:ph type="title"/>
          </p:nvPr>
        </p:nvSpPr>
        <p:spPr bwMode="gray"/>
        <p:txBody>
          <a:bodyPr/>
          <a:lstStyle/>
          <a:p>
            <a:r>
              <a:rPr lang="en-US"/>
              <a:t>Click to edit Master title style</a:t>
            </a:r>
          </a:p>
        </p:txBody>
      </p:sp>
    </p:spTree>
    <p:extLst>
      <p:ext uri="{BB962C8B-B14F-4D97-AF65-F5344CB8AC3E}">
        <p14:creationId xmlns:p14="http://schemas.microsoft.com/office/powerpoint/2010/main" val="21510176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a:prstGeom prst="rect">
            <a:avLst/>
          </a:prstGeom>
        </p:spPr>
        <p:txBody>
          <a:bodyPr anchor="t"/>
          <a:lstStyle>
            <a:lvl1pPr algn="l">
              <a:defRPr sz="32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a:prstGeom prst="rect">
            <a:avLst/>
          </a:prstGeo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1CEA077D-40D2-7645-91D9-F5061C772B13}" type="datetime1">
              <a:rPr lang="en-US"/>
              <a:pPr/>
              <a:t>10/8/2020</a:t>
            </a:fld>
            <a:endParaRPr lang="en-US"/>
          </a:p>
        </p:txBody>
      </p:sp>
      <p:sp>
        <p:nvSpPr>
          <p:cNvPr id="6" name="Slide Number Placeholder 5"/>
          <p:cNvSpPr>
            <a:spLocks noGrp="1"/>
          </p:cNvSpPr>
          <p:nvPr>
            <p:ph type="sldNum" sz="quarter" idx="12"/>
          </p:nvPr>
        </p:nvSpPr>
        <p:spPr/>
        <p:txBody>
          <a:bodyPr/>
          <a:lstStyle>
            <a:lvl1pPr>
              <a:defRPr/>
            </a:lvl1pPr>
          </a:lstStyle>
          <a:p>
            <a:fld id="{24AA7F1F-F248-F943-913A-EBF08A13E994}" type="slidenum">
              <a:rPr lang="en-US"/>
              <a:pPr/>
              <a:t>‹#›</a:t>
            </a:fld>
            <a:endParaRPr lang="en-US"/>
          </a:p>
        </p:txBody>
      </p:sp>
    </p:spTree>
    <p:extLst>
      <p:ext uri="{BB962C8B-B14F-4D97-AF65-F5344CB8AC3E}">
        <p14:creationId xmlns:p14="http://schemas.microsoft.com/office/powerpoint/2010/main" val="36679382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026691"/>
            <a:ext cx="4038600" cy="2653199"/>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026691"/>
            <a:ext cx="4038600" cy="2653199"/>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2112AE92-20AD-8D4C-BE5B-92E66A82D5FE}" type="datetime1">
              <a:rPr lang="en-US"/>
              <a:pPr/>
              <a:t>10/8/2020</a:t>
            </a:fld>
            <a:endParaRPr lang="en-US"/>
          </a:p>
        </p:txBody>
      </p:sp>
      <p:sp>
        <p:nvSpPr>
          <p:cNvPr id="7" name="Slide Number Placeholder 5"/>
          <p:cNvSpPr>
            <a:spLocks noGrp="1"/>
          </p:cNvSpPr>
          <p:nvPr>
            <p:ph type="sldNum" sz="quarter" idx="12"/>
          </p:nvPr>
        </p:nvSpPr>
        <p:spPr/>
        <p:txBody>
          <a:bodyPr/>
          <a:lstStyle>
            <a:lvl1pPr>
              <a:defRPr/>
            </a:lvl1pPr>
          </a:lstStyle>
          <a:p>
            <a:fld id="{590444B3-43E0-CD49-8543-3A769AE78B9D}" type="slidenum">
              <a:rPr lang="en-US"/>
              <a:pPr/>
              <a:t>‹#›</a:t>
            </a:fld>
            <a:endParaRPr lang="en-US"/>
          </a:p>
        </p:txBody>
      </p:sp>
      <p:sp>
        <p:nvSpPr>
          <p:cNvPr id="8" name="Title 1"/>
          <p:cNvSpPr>
            <a:spLocks noGrp="1"/>
          </p:cNvSpPr>
          <p:nvPr>
            <p:ph type="title"/>
          </p:nvPr>
        </p:nvSpPr>
        <p:spPr>
          <a:xfrm>
            <a:off x="457200" y="367840"/>
            <a:ext cx="8229600" cy="535154"/>
          </a:xfrm>
          <a:prstGeom prst="rect">
            <a:avLst/>
          </a:prstGeom>
        </p:spPr>
        <p:txBody>
          <a:bodyPr/>
          <a:lstStyle>
            <a:lvl1pPr>
              <a:defRPr>
                <a:solidFill>
                  <a:srgbClr val="CD113B"/>
                </a:solidFill>
              </a:defRPr>
            </a:lvl1pPr>
          </a:lstStyle>
          <a:p>
            <a:r>
              <a:rPr lang="en-US"/>
              <a:t>Click to edit Master title style</a:t>
            </a:r>
          </a:p>
        </p:txBody>
      </p:sp>
    </p:spTree>
    <p:extLst>
      <p:ext uri="{BB962C8B-B14F-4D97-AF65-F5344CB8AC3E}">
        <p14:creationId xmlns:p14="http://schemas.microsoft.com/office/powerpoint/2010/main" val="16606455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026692"/>
            <a:ext cx="5486400" cy="3545308"/>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7" name="Slide Number Placeholder 5"/>
          <p:cNvSpPr>
            <a:spLocks noGrp="1"/>
          </p:cNvSpPr>
          <p:nvPr>
            <p:ph type="sldNum" sz="quarter" idx="12"/>
          </p:nvPr>
        </p:nvSpPr>
        <p:spPr/>
        <p:txBody>
          <a:bodyPr/>
          <a:lstStyle>
            <a:lvl1pPr>
              <a:defRPr/>
            </a:lvl1pPr>
          </a:lstStyle>
          <a:p>
            <a:fld id="{7C5520E0-F525-124B-8DCB-FDFCBFF95DED}" type="slidenum">
              <a:rPr lang="en-US"/>
              <a:pPr/>
              <a:t>‹#›</a:t>
            </a:fld>
            <a:endParaRPr lang="en-US"/>
          </a:p>
        </p:txBody>
      </p:sp>
      <p:sp>
        <p:nvSpPr>
          <p:cNvPr id="8" name="Title 1"/>
          <p:cNvSpPr>
            <a:spLocks noGrp="1"/>
          </p:cNvSpPr>
          <p:nvPr>
            <p:ph type="title"/>
          </p:nvPr>
        </p:nvSpPr>
        <p:spPr>
          <a:xfrm>
            <a:off x="457200" y="367840"/>
            <a:ext cx="8229600" cy="535154"/>
          </a:xfrm>
          <a:prstGeom prst="rect">
            <a:avLst/>
          </a:prstGeom>
        </p:spPr>
        <p:txBody>
          <a:bodyPr/>
          <a:lstStyle>
            <a:lvl1pPr>
              <a:defRPr>
                <a:solidFill>
                  <a:srgbClr val="CD113B"/>
                </a:solidFill>
              </a:defRPr>
            </a:lvl1pPr>
          </a:lstStyle>
          <a:p>
            <a:r>
              <a:rPr lang="en-US"/>
              <a:t>Click to edit Master title style</a:t>
            </a:r>
          </a:p>
        </p:txBody>
      </p:sp>
    </p:spTree>
    <p:extLst>
      <p:ext uri="{BB962C8B-B14F-4D97-AF65-F5344CB8AC3E}">
        <p14:creationId xmlns:p14="http://schemas.microsoft.com/office/powerpoint/2010/main" val="17612776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2130D9C2-D998-BE44-94D7-E3E6604A49CB}" type="datetime1">
              <a:rPr lang="en-US" smtClean="0"/>
              <a:t>10/8/2020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6B2FE8-E8D7-1644-B8C2-23C728B4198A}" type="slidenum">
              <a:rPr lang="en-US" smtClean="0"/>
              <a:t>‹#›</a:t>
            </a:fld>
            <a:endParaRPr lang="en-US"/>
          </a:p>
        </p:txBody>
      </p:sp>
    </p:spTree>
    <p:extLst>
      <p:ext uri="{BB962C8B-B14F-4D97-AF65-F5344CB8AC3E}">
        <p14:creationId xmlns:p14="http://schemas.microsoft.com/office/powerpoint/2010/main" val="33156773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NCBDDD">
    <p:bg>
      <p:bgPr>
        <a:solidFill>
          <a:schemeClr val="bg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b="15491"/>
          <a:stretch/>
        </p:blipFill>
        <p:spPr>
          <a:xfrm>
            <a:off x="0" y="10"/>
            <a:ext cx="9144000" cy="907961"/>
          </a:xfrm>
          <a:prstGeom prst="rect">
            <a:avLst/>
          </a:prstGeom>
        </p:spPr>
      </p:pic>
      <p:sp>
        <p:nvSpPr>
          <p:cNvPr id="7" name="Title 1"/>
          <p:cNvSpPr>
            <a:spLocks noGrp="1"/>
          </p:cNvSpPr>
          <p:nvPr>
            <p:ph type="title"/>
          </p:nvPr>
        </p:nvSpPr>
        <p:spPr>
          <a:xfrm>
            <a:off x="457200" y="1039555"/>
            <a:ext cx="8229600" cy="866834"/>
          </a:xfrm>
          <a:prstGeom prst="rect">
            <a:avLst/>
          </a:prstGeom>
        </p:spPr>
        <p:txBody>
          <a:bodyPr/>
          <a:lstStyle>
            <a:lvl1pPr algn="l">
              <a:lnSpc>
                <a:spcPts val="2250"/>
              </a:lnSpc>
              <a:defRPr sz="2100" b="1" baseline="0">
                <a:solidFill>
                  <a:srgbClr val="76AE99"/>
                </a:solidFill>
                <a:effectLst/>
                <a:latin typeface="Calibri" pitchFamily="34" charset="0"/>
              </a:defRPr>
            </a:lvl1pPr>
          </a:lstStyle>
          <a:p>
            <a:endParaRPr lang="en-US"/>
          </a:p>
        </p:txBody>
      </p:sp>
      <p:sp>
        <p:nvSpPr>
          <p:cNvPr id="8" name="Subtitle 2"/>
          <p:cNvSpPr>
            <a:spLocks noGrp="1"/>
          </p:cNvSpPr>
          <p:nvPr>
            <p:ph type="subTitle" idx="1"/>
          </p:nvPr>
        </p:nvSpPr>
        <p:spPr>
          <a:xfrm>
            <a:off x="457200" y="2144512"/>
            <a:ext cx="6400800" cy="342900"/>
          </a:xfrm>
          <a:prstGeom prst="rect">
            <a:avLst/>
          </a:prstGeom>
        </p:spPr>
        <p:txBody>
          <a:bodyPr/>
          <a:lstStyle>
            <a:lvl1pPr marL="0" indent="0" algn="l">
              <a:buNone/>
              <a:defRPr sz="1500" b="1" baseline="0">
                <a:solidFill>
                  <a:srgbClr val="76AE99"/>
                </a:solidFill>
                <a:effectLst/>
                <a:latin typeface="Calibri"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endParaRPr lang="en-US"/>
          </a:p>
        </p:txBody>
      </p:sp>
      <p:sp>
        <p:nvSpPr>
          <p:cNvPr id="10" name="Text Placeholder 8"/>
          <p:cNvSpPr>
            <a:spLocks noGrp="1"/>
          </p:cNvSpPr>
          <p:nvPr>
            <p:ph type="body" sz="quarter" idx="10"/>
          </p:nvPr>
        </p:nvSpPr>
        <p:spPr>
          <a:xfrm>
            <a:off x="457200" y="2959514"/>
            <a:ext cx="6400800" cy="971550"/>
          </a:xfrm>
          <a:prstGeom prst="rect">
            <a:avLst/>
          </a:prstGeom>
        </p:spPr>
        <p:txBody>
          <a:bodyPr/>
          <a:lstStyle>
            <a:lvl1pPr marL="0" indent="0" algn="l">
              <a:lnSpc>
                <a:spcPts val="1500"/>
              </a:lnSpc>
              <a:buNone/>
              <a:defRPr sz="1350" baseline="0">
                <a:solidFill>
                  <a:srgbClr val="76AE99"/>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sp>
        <p:nvSpPr>
          <p:cNvPr id="6" name="TextBox 5"/>
          <p:cNvSpPr txBox="1"/>
          <p:nvPr userDrawn="1"/>
        </p:nvSpPr>
        <p:spPr>
          <a:xfrm>
            <a:off x="457200" y="90152"/>
            <a:ext cx="6903076" cy="369332"/>
          </a:xfrm>
          <a:prstGeom prst="rect">
            <a:avLst/>
          </a:prstGeom>
          <a:noFill/>
        </p:spPr>
        <p:txBody>
          <a:bodyPr wrap="square" rtlCol="0">
            <a:spAutoFit/>
          </a:bodyPr>
          <a:lstStyle/>
          <a:p>
            <a:pPr eaLnBrk="0" fontAlgn="base" hangingPunct="0">
              <a:spcBef>
                <a:spcPct val="0"/>
              </a:spcBef>
              <a:spcAft>
                <a:spcPct val="0"/>
              </a:spcAft>
            </a:pPr>
            <a:r>
              <a:rPr lang="en-US" b="1">
                <a:solidFill>
                  <a:srgbClr val="FFFFFF">
                    <a:lumMod val="95000"/>
                  </a:srgbClr>
                </a:solidFill>
                <a:latin typeface="Calibri" panose="020F0502020204030204" pitchFamily="34" charset="0"/>
              </a:rPr>
              <a:t>National Center on Birth Defects and Developmental Disabilities</a:t>
            </a:r>
          </a:p>
        </p:txBody>
      </p:sp>
    </p:spTree>
    <p:extLst>
      <p:ext uri="{BB962C8B-B14F-4D97-AF65-F5344CB8AC3E}">
        <p14:creationId xmlns:p14="http://schemas.microsoft.com/office/powerpoint/2010/main" val="1274803279"/>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857250"/>
          </a:xfrm>
          <a:prstGeom prst="rect">
            <a:avLst/>
          </a:prstGeom>
        </p:spPr>
        <p:txBody>
          <a:bodyPr anchor="b" anchorCtr="0"/>
          <a:lstStyle>
            <a:lvl1pPr algn="l">
              <a:lnSpc>
                <a:spcPts val="2250"/>
              </a:lnSpc>
              <a:defRPr sz="2100" b="1" baseline="0">
                <a:solidFill>
                  <a:srgbClr val="76AE99"/>
                </a:solidFill>
                <a:effectLst/>
                <a:latin typeface="Calibri" pitchFamily="34" charset="0"/>
              </a:defRPr>
            </a:lvl1pPr>
          </a:lstStyle>
          <a:p>
            <a:r>
              <a:rPr lang="en-US"/>
              <a:t>Bottom band: NCBDDD</a:t>
            </a:r>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88134"/>
          <a:stretch/>
        </p:blipFill>
        <p:spPr>
          <a:xfrm>
            <a:off x="0" y="5016021"/>
            <a:ext cx="9144000" cy="127486"/>
          </a:xfrm>
          <a:prstGeom prst="rect">
            <a:avLst/>
          </a:prstGeom>
        </p:spPr>
      </p:pic>
      <p:sp>
        <p:nvSpPr>
          <p:cNvPr id="6" name="Text Placeholder 7"/>
          <p:cNvSpPr>
            <a:spLocks noGrp="1"/>
          </p:cNvSpPr>
          <p:nvPr>
            <p:ph type="body" sz="quarter" idx="10"/>
          </p:nvPr>
        </p:nvSpPr>
        <p:spPr>
          <a:xfrm>
            <a:off x="457200" y="1158875"/>
            <a:ext cx="8229600" cy="3341688"/>
          </a:xfrm>
        </p:spPr>
        <p:txBody>
          <a:bodyPr/>
          <a:lstStyle>
            <a:lvl1pPr marL="257175" indent="-257175">
              <a:buClr>
                <a:srgbClr val="618E7C"/>
              </a:buClr>
              <a:buFont typeface="Wingdings" panose="05000000000000000000" pitchFamily="2" charset="2"/>
              <a:buChar char="§"/>
              <a:defRPr sz="1500">
                <a:solidFill>
                  <a:schemeClr val="accent4">
                    <a:lumMod val="75000"/>
                  </a:schemeClr>
                </a:solidFill>
              </a:defRPr>
            </a:lvl1pPr>
            <a:lvl2pPr>
              <a:buClr>
                <a:srgbClr val="B45340"/>
              </a:buClr>
              <a:defRPr sz="1500">
                <a:solidFill>
                  <a:schemeClr val="accent4">
                    <a:lumMod val="75000"/>
                  </a:schemeClr>
                </a:solidFill>
              </a:defRPr>
            </a:lvl2pPr>
            <a:lvl3pPr>
              <a:buClr>
                <a:srgbClr val="5A4099"/>
              </a:buClr>
              <a:defRPr sz="1500">
                <a:solidFill>
                  <a:schemeClr val="accent4">
                    <a:lumMod val="75000"/>
                  </a:schemeClr>
                </a:solidFill>
              </a:defRPr>
            </a:lvl3pPr>
            <a:lvl4pPr>
              <a:defRPr sz="1500">
                <a:solidFill>
                  <a:schemeClr val="accent4">
                    <a:lumMod val="75000"/>
                  </a:schemeClr>
                </a:solidFill>
              </a:defRPr>
            </a:lvl4pPr>
            <a:lvl5pPr>
              <a:defRPr sz="1500">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30302972"/>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BULLETS/DATA_2sides">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nchor="b" anchorCtr="0"/>
          <a:lstStyle>
            <a:lvl1pPr algn="l">
              <a:lnSpc>
                <a:spcPts val="2250"/>
              </a:lnSpc>
              <a:defRPr sz="2100" b="1" baseline="0">
                <a:solidFill>
                  <a:srgbClr val="618E7C"/>
                </a:solidFill>
                <a:effectLst/>
                <a:latin typeface="Calibri" pitchFamily="34" charset="0"/>
              </a:defRPr>
            </a:lvl1pPr>
          </a:lstStyle>
          <a:p>
            <a:endParaRPr lang="en-US"/>
          </a:p>
        </p:txBody>
      </p:sp>
      <p:sp>
        <p:nvSpPr>
          <p:cNvPr id="3" name="Content Placeholder 2"/>
          <p:cNvSpPr>
            <a:spLocks noGrp="1"/>
          </p:cNvSpPr>
          <p:nvPr>
            <p:ph idx="1"/>
          </p:nvPr>
        </p:nvSpPr>
        <p:spPr>
          <a:xfrm>
            <a:off x="457211" y="1200151"/>
            <a:ext cx="3879669" cy="3143250"/>
          </a:xfrm>
          <a:prstGeom prst="rect">
            <a:avLst/>
          </a:prstGeom>
        </p:spPr>
        <p:txBody>
          <a:bodyPr/>
          <a:lstStyle>
            <a:lvl1pPr marL="257175" indent="-257175">
              <a:buClr>
                <a:srgbClr val="541900"/>
              </a:buClr>
              <a:buSzPct val="70000"/>
              <a:buFont typeface="Wingdings" panose="05000000000000000000" pitchFamily="2" charset="2"/>
              <a:buChar char="§"/>
              <a:defRPr sz="1800" b="1" baseline="0">
                <a:solidFill>
                  <a:srgbClr val="000000"/>
                </a:solidFill>
                <a:latin typeface="Calibri" pitchFamily="34" charset="0"/>
              </a:defRPr>
            </a:lvl1pPr>
            <a:lvl2pPr marL="557213" indent="-214313">
              <a:buClr>
                <a:srgbClr val="005984"/>
              </a:buClr>
              <a:buSzPct val="100000"/>
              <a:buFont typeface="Arial" panose="020B0604020202020204" pitchFamily="34" charset="0"/>
              <a:buChar char="•"/>
              <a:defRPr sz="1500">
                <a:solidFill>
                  <a:schemeClr val="accent4">
                    <a:lumMod val="75000"/>
                  </a:schemeClr>
                </a:solidFill>
              </a:defRPr>
            </a:lvl2pPr>
            <a:lvl3pPr>
              <a:buClrTx/>
              <a:buSzPct val="100000"/>
              <a:buFont typeface="Arial" pitchFamily="34" charset="0"/>
              <a:buChar char="•"/>
              <a:defRPr sz="1350">
                <a:solidFill>
                  <a:schemeClr val="accent4">
                    <a:lumMod val="75000"/>
                  </a:schemeClr>
                </a:solidFill>
              </a:defRPr>
            </a:lvl3pPr>
            <a:lvl4pPr>
              <a:buClr>
                <a:schemeClr val="bg1"/>
              </a:buClr>
              <a:buSzPct val="70000"/>
              <a:buFont typeface="Courier New" pitchFamily="49" charset="0"/>
              <a:buChar char="o"/>
              <a:defRPr sz="1350" baseline="0">
                <a:solidFill>
                  <a:schemeClr val="bg2"/>
                </a:solidFill>
              </a:defRPr>
            </a:lvl4pPr>
            <a:lvl5pPr>
              <a:buClr>
                <a:schemeClr val="bg1"/>
              </a:buClr>
              <a:buSzPct val="70000"/>
              <a:buFont typeface="Arial" pitchFamily="34" charset="0"/>
              <a:buChar char="•"/>
              <a:defRPr sz="135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4807142" y="1200151"/>
            <a:ext cx="3879669" cy="3143250"/>
          </a:xfrm>
          <a:prstGeom prst="rect">
            <a:avLst/>
          </a:prstGeom>
        </p:spPr>
        <p:txBody>
          <a:bodyPr/>
          <a:lstStyle>
            <a:lvl1pPr marL="257175" indent="-257175">
              <a:buClr>
                <a:srgbClr val="541900"/>
              </a:buClr>
              <a:buSzPct val="70000"/>
              <a:buFont typeface="Wingdings" panose="05000000000000000000" pitchFamily="2" charset="2"/>
              <a:buChar char="§"/>
              <a:defRPr sz="1800" b="1" baseline="0">
                <a:solidFill>
                  <a:srgbClr val="000000"/>
                </a:solidFill>
                <a:latin typeface="Calibri" pitchFamily="34" charset="0"/>
              </a:defRPr>
            </a:lvl1pPr>
            <a:lvl2pPr marL="557213" indent="-214313">
              <a:buClr>
                <a:srgbClr val="005984"/>
              </a:buClr>
              <a:buSzPct val="100000"/>
              <a:buFont typeface="Arial" panose="020B0604020202020204" pitchFamily="34" charset="0"/>
              <a:buChar char="•"/>
              <a:defRPr sz="1500">
                <a:solidFill>
                  <a:schemeClr val="accent4">
                    <a:lumMod val="75000"/>
                  </a:schemeClr>
                </a:solidFill>
              </a:defRPr>
            </a:lvl2pPr>
            <a:lvl3pPr>
              <a:buClrTx/>
              <a:buSzPct val="100000"/>
              <a:buFont typeface="Arial" pitchFamily="34" charset="0"/>
              <a:buChar char="•"/>
              <a:defRPr sz="1350">
                <a:solidFill>
                  <a:schemeClr val="accent4">
                    <a:lumMod val="75000"/>
                  </a:schemeClr>
                </a:solidFill>
              </a:defRPr>
            </a:lvl3pPr>
            <a:lvl4pPr>
              <a:buClr>
                <a:schemeClr val="bg1"/>
              </a:buClr>
              <a:buSzPct val="70000"/>
              <a:buFont typeface="Courier New" pitchFamily="49" charset="0"/>
              <a:buChar char="o"/>
              <a:defRPr sz="1350" baseline="0">
                <a:solidFill>
                  <a:schemeClr val="bg2"/>
                </a:solidFill>
              </a:defRPr>
            </a:lvl4pPr>
            <a:lvl5pPr>
              <a:buClr>
                <a:schemeClr val="bg1"/>
              </a:buClr>
              <a:buSzPct val="70000"/>
              <a:buFont typeface="Arial" pitchFamily="34" charset="0"/>
              <a:buChar char="•"/>
              <a:defRPr sz="135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t="86642"/>
          <a:stretch/>
        </p:blipFill>
        <p:spPr>
          <a:xfrm>
            <a:off x="13" y="5044697"/>
            <a:ext cx="9134357" cy="143361"/>
          </a:xfrm>
          <a:prstGeom prst="rect">
            <a:avLst/>
          </a:prstGeom>
        </p:spPr>
      </p:pic>
    </p:spTree>
    <p:extLst>
      <p:ext uri="{BB962C8B-B14F-4D97-AF65-F5344CB8AC3E}">
        <p14:creationId xmlns:p14="http://schemas.microsoft.com/office/powerpoint/2010/main" val="1097819575"/>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5" Type="http://schemas.openxmlformats.org/officeDocument/2006/relationships/theme" Target="../theme/theme2.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5486400" y="4869657"/>
            <a:ext cx="2489200" cy="273844"/>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fld id="{96090422-FAC2-1B47-B696-15B7C4FF0E2E}" type="datetime1">
              <a:rPr lang="en-US" smtClean="0"/>
              <a:pPr/>
              <a:t>10/8/2020</a:t>
            </a:fld>
            <a:endParaRPr lang="en-US"/>
          </a:p>
        </p:txBody>
      </p:sp>
      <p:sp>
        <p:nvSpPr>
          <p:cNvPr id="6" name="Slide Number Placeholder 5"/>
          <p:cNvSpPr>
            <a:spLocks noGrp="1"/>
          </p:cNvSpPr>
          <p:nvPr>
            <p:ph type="sldNum" sz="quarter" idx="4"/>
          </p:nvPr>
        </p:nvSpPr>
        <p:spPr>
          <a:xfrm>
            <a:off x="6553200" y="4869657"/>
            <a:ext cx="2133600" cy="273844"/>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fld id="{B0ABAB64-726D-C943-9B15-2E81C6025A8E}"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58" r:id="rId1"/>
    <p:sldLayoutId id="2147483751" r:id="rId2"/>
    <p:sldLayoutId id="2147483752" r:id="rId3"/>
    <p:sldLayoutId id="2147483759" r:id="rId4"/>
    <p:sldLayoutId id="2147483755" r:id="rId5"/>
    <p:sldLayoutId id="2147483819" r:id="rId6"/>
  </p:sldLayoutIdLst>
  <p:txStyles>
    <p:titleStyle>
      <a:lvl1pPr algn="l" defTabSz="457200" rtl="0" eaLnBrk="0" fontAlgn="base" hangingPunct="0">
        <a:spcBef>
          <a:spcPct val="0"/>
        </a:spcBef>
        <a:spcAft>
          <a:spcPct val="0"/>
        </a:spcAft>
        <a:defRPr sz="3200" kern="1200">
          <a:solidFill>
            <a:srgbClr val="CD113B"/>
          </a:solidFill>
          <a:latin typeface="Arial"/>
          <a:ea typeface="Geneva" pitchFamily="37" charset="-128"/>
          <a:cs typeface="Arial"/>
        </a:defRPr>
      </a:lvl1pPr>
      <a:lvl2pPr algn="l" defTabSz="457200" rtl="0" eaLnBrk="0" fontAlgn="base" hangingPunct="0">
        <a:spcBef>
          <a:spcPct val="0"/>
        </a:spcBef>
        <a:spcAft>
          <a:spcPct val="0"/>
        </a:spcAft>
        <a:defRPr sz="3200">
          <a:solidFill>
            <a:srgbClr val="800000"/>
          </a:solidFill>
          <a:latin typeface="Times New Roman" pitchFamily="37" charset="0"/>
          <a:ea typeface="Geneva" pitchFamily="37" charset="-128"/>
          <a:cs typeface="Times New Roman" pitchFamily="18" charset="0"/>
        </a:defRPr>
      </a:lvl2pPr>
      <a:lvl3pPr algn="l" defTabSz="457200" rtl="0" eaLnBrk="0" fontAlgn="base" hangingPunct="0">
        <a:spcBef>
          <a:spcPct val="0"/>
        </a:spcBef>
        <a:spcAft>
          <a:spcPct val="0"/>
        </a:spcAft>
        <a:defRPr sz="3200">
          <a:solidFill>
            <a:srgbClr val="800000"/>
          </a:solidFill>
          <a:latin typeface="Times New Roman" pitchFamily="37" charset="0"/>
          <a:ea typeface="Geneva" pitchFamily="37" charset="-128"/>
          <a:cs typeface="Times New Roman" pitchFamily="18" charset="0"/>
        </a:defRPr>
      </a:lvl3pPr>
      <a:lvl4pPr algn="l" defTabSz="457200" rtl="0" eaLnBrk="0" fontAlgn="base" hangingPunct="0">
        <a:spcBef>
          <a:spcPct val="0"/>
        </a:spcBef>
        <a:spcAft>
          <a:spcPct val="0"/>
        </a:spcAft>
        <a:defRPr sz="3200">
          <a:solidFill>
            <a:srgbClr val="800000"/>
          </a:solidFill>
          <a:latin typeface="Times New Roman" pitchFamily="37" charset="0"/>
          <a:ea typeface="Geneva" pitchFamily="37" charset="-128"/>
          <a:cs typeface="Times New Roman" pitchFamily="18" charset="0"/>
        </a:defRPr>
      </a:lvl4pPr>
      <a:lvl5pPr algn="l" defTabSz="457200" rtl="0" eaLnBrk="0" fontAlgn="base" hangingPunct="0">
        <a:spcBef>
          <a:spcPct val="0"/>
        </a:spcBef>
        <a:spcAft>
          <a:spcPct val="0"/>
        </a:spcAft>
        <a:defRPr sz="3200">
          <a:solidFill>
            <a:srgbClr val="800000"/>
          </a:solidFill>
          <a:latin typeface="Times New Roman" pitchFamily="37" charset="0"/>
          <a:ea typeface="Geneva" pitchFamily="37" charset="-128"/>
          <a:cs typeface="Times New Roman" pitchFamily="18" charset="0"/>
        </a:defRPr>
      </a:lvl5pPr>
      <a:lvl6pPr marL="457200" algn="l" defTabSz="457200" rtl="0" fontAlgn="base">
        <a:spcBef>
          <a:spcPct val="0"/>
        </a:spcBef>
        <a:spcAft>
          <a:spcPct val="0"/>
        </a:spcAft>
        <a:defRPr sz="3200">
          <a:solidFill>
            <a:srgbClr val="800000"/>
          </a:solidFill>
          <a:latin typeface="Times New Roman" pitchFamily="37" charset="0"/>
          <a:ea typeface="Geneva" pitchFamily="37" charset="-128"/>
        </a:defRPr>
      </a:lvl6pPr>
      <a:lvl7pPr marL="914400" algn="l" defTabSz="457200" rtl="0" fontAlgn="base">
        <a:spcBef>
          <a:spcPct val="0"/>
        </a:spcBef>
        <a:spcAft>
          <a:spcPct val="0"/>
        </a:spcAft>
        <a:defRPr sz="3200">
          <a:solidFill>
            <a:srgbClr val="800000"/>
          </a:solidFill>
          <a:latin typeface="Times New Roman" pitchFamily="37" charset="0"/>
          <a:ea typeface="Geneva" pitchFamily="37" charset="-128"/>
        </a:defRPr>
      </a:lvl7pPr>
      <a:lvl8pPr marL="1371600" algn="l" defTabSz="457200" rtl="0" fontAlgn="base">
        <a:spcBef>
          <a:spcPct val="0"/>
        </a:spcBef>
        <a:spcAft>
          <a:spcPct val="0"/>
        </a:spcAft>
        <a:defRPr sz="3200">
          <a:solidFill>
            <a:srgbClr val="800000"/>
          </a:solidFill>
          <a:latin typeface="Times New Roman" pitchFamily="37" charset="0"/>
          <a:ea typeface="Geneva" pitchFamily="37" charset="-128"/>
        </a:defRPr>
      </a:lvl8pPr>
      <a:lvl9pPr marL="1828800" algn="l" defTabSz="457200" rtl="0" fontAlgn="base">
        <a:spcBef>
          <a:spcPct val="0"/>
        </a:spcBef>
        <a:spcAft>
          <a:spcPct val="0"/>
        </a:spcAft>
        <a:defRPr sz="3200">
          <a:solidFill>
            <a:srgbClr val="800000"/>
          </a:solidFill>
          <a:latin typeface="Times New Roman" pitchFamily="37" charset="0"/>
          <a:ea typeface="Geneva" pitchFamily="37" charset="-128"/>
        </a:defRPr>
      </a:lvl9pPr>
    </p:titleStyle>
    <p:bodyStyle>
      <a:lvl1pPr marL="342900" indent="-342900" algn="l" defTabSz="457200" rtl="0" eaLnBrk="0" fontAlgn="base" hangingPunct="0">
        <a:spcBef>
          <a:spcPct val="20000"/>
        </a:spcBef>
        <a:spcAft>
          <a:spcPct val="0"/>
        </a:spcAft>
        <a:buFont typeface="Arial" charset="0"/>
        <a:buChar char="•"/>
        <a:defRPr sz="2400" kern="1200">
          <a:solidFill>
            <a:schemeClr val="tx1"/>
          </a:solidFill>
          <a:latin typeface="+mn-lt"/>
          <a:ea typeface="Geneva" pitchFamily="37" charset="-128"/>
          <a:cs typeface="Geneva" pitchFamily="37" charset="-128"/>
        </a:defRPr>
      </a:lvl1pPr>
      <a:lvl2pPr marL="742950" indent="-285750" algn="l" defTabSz="457200" rtl="0" eaLnBrk="0" fontAlgn="base" hangingPunct="0">
        <a:spcBef>
          <a:spcPct val="20000"/>
        </a:spcBef>
        <a:spcAft>
          <a:spcPct val="0"/>
        </a:spcAft>
        <a:buFont typeface="Arial" charset="0"/>
        <a:buChar char="–"/>
        <a:defRPr sz="2000" kern="1200">
          <a:solidFill>
            <a:schemeClr val="tx1"/>
          </a:solidFill>
          <a:latin typeface="+mn-lt"/>
          <a:ea typeface="Geneva" pitchFamily="37" charset="-128"/>
          <a:cs typeface="+mn-cs"/>
        </a:defRPr>
      </a:lvl2pPr>
      <a:lvl3pPr marL="1143000" indent="-228600" algn="l" defTabSz="457200" rtl="0" eaLnBrk="0" fontAlgn="base" hangingPunct="0">
        <a:spcBef>
          <a:spcPct val="20000"/>
        </a:spcBef>
        <a:spcAft>
          <a:spcPct val="0"/>
        </a:spcAft>
        <a:buFont typeface="Arial" charset="0"/>
        <a:buChar char="•"/>
        <a:defRPr kern="1200">
          <a:solidFill>
            <a:schemeClr val="tx1"/>
          </a:solidFill>
          <a:latin typeface="+mn-lt"/>
          <a:ea typeface="Geneva" pitchFamily="37" charset="-128"/>
          <a:cs typeface="+mn-cs"/>
        </a:defRPr>
      </a:lvl3pPr>
      <a:lvl4pPr marL="16002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Geneva" pitchFamily="37" charset="-128"/>
          <a:cs typeface="+mn-cs"/>
        </a:defRPr>
      </a:lvl4pPr>
      <a:lvl5pPr marL="20574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Geneva" pitchFamily="37"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628650" y="1370014"/>
            <a:ext cx="7886700"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399030948"/>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Lst>
  <p:transition>
    <p:fade/>
  </p:transition>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Myriad Web Pro" panose="020B0503030403020204" pitchFamily="34" charset="0"/>
        </a:defRPr>
      </a:lvl2pPr>
      <a:lvl3pPr algn="ctr" rtl="0" eaLnBrk="0" fontAlgn="base" hangingPunct="0">
        <a:spcBef>
          <a:spcPct val="0"/>
        </a:spcBef>
        <a:spcAft>
          <a:spcPct val="0"/>
        </a:spcAft>
        <a:defRPr sz="3300">
          <a:solidFill>
            <a:schemeClr val="tx1"/>
          </a:solidFill>
          <a:latin typeface="Myriad Web Pro" panose="020B0503030403020204" pitchFamily="34" charset="0"/>
        </a:defRPr>
      </a:lvl3pPr>
      <a:lvl4pPr algn="ctr" rtl="0" eaLnBrk="0" fontAlgn="base" hangingPunct="0">
        <a:spcBef>
          <a:spcPct val="0"/>
        </a:spcBef>
        <a:spcAft>
          <a:spcPct val="0"/>
        </a:spcAft>
        <a:defRPr sz="3300">
          <a:solidFill>
            <a:schemeClr val="tx1"/>
          </a:solidFill>
          <a:latin typeface="Myriad Web Pro" panose="020B0503030403020204" pitchFamily="34" charset="0"/>
        </a:defRPr>
      </a:lvl4pPr>
      <a:lvl5pPr algn="ctr" rtl="0" eaLnBrk="0" fontAlgn="base" hangingPunct="0">
        <a:spcBef>
          <a:spcPct val="0"/>
        </a:spcBef>
        <a:spcAft>
          <a:spcPct val="0"/>
        </a:spcAft>
        <a:defRPr sz="3300">
          <a:solidFill>
            <a:schemeClr val="tx1"/>
          </a:solidFill>
          <a:latin typeface="Myriad Web Pro" panose="020B0503030403020204" pitchFamily="34" charset="0"/>
        </a:defRPr>
      </a:lvl5pPr>
      <a:lvl6pPr marL="342900" algn="ctr" rtl="0" fontAlgn="base">
        <a:spcBef>
          <a:spcPct val="0"/>
        </a:spcBef>
        <a:spcAft>
          <a:spcPct val="0"/>
        </a:spcAft>
        <a:defRPr sz="3300">
          <a:solidFill>
            <a:schemeClr val="tx1"/>
          </a:solidFill>
          <a:latin typeface="Myriad Web Pro" panose="020B0503030403020204" pitchFamily="34" charset="0"/>
        </a:defRPr>
      </a:lvl6pPr>
      <a:lvl7pPr marL="685800" algn="ctr" rtl="0" fontAlgn="base">
        <a:spcBef>
          <a:spcPct val="0"/>
        </a:spcBef>
        <a:spcAft>
          <a:spcPct val="0"/>
        </a:spcAft>
        <a:defRPr sz="3300">
          <a:solidFill>
            <a:schemeClr val="tx1"/>
          </a:solidFill>
          <a:latin typeface="Myriad Web Pro" panose="020B0503030403020204" pitchFamily="34" charset="0"/>
        </a:defRPr>
      </a:lvl7pPr>
      <a:lvl8pPr marL="1028700" algn="ctr" rtl="0" fontAlgn="base">
        <a:spcBef>
          <a:spcPct val="0"/>
        </a:spcBef>
        <a:spcAft>
          <a:spcPct val="0"/>
        </a:spcAft>
        <a:defRPr sz="3300">
          <a:solidFill>
            <a:schemeClr val="tx1"/>
          </a:solidFill>
          <a:latin typeface="Myriad Web Pro" panose="020B0503030403020204" pitchFamily="34" charset="0"/>
        </a:defRPr>
      </a:lvl8pPr>
      <a:lvl9pPr marL="1371600" algn="ctr" rtl="0" fontAlgn="base">
        <a:spcBef>
          <a:spcPct val="0"/>
        </a:spcBef>
        <a:spcAft>
          <a:spcPct val="0"/>
        </a:spcAft>
        <a:defRPr sz="3300">
          <a:solidFill>
            <a:schemeClr val="tx1"/>
          </a:solidFill>
          <a:latin typeface="Myriad Web Pro" panose="020B0503030403020204"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rgbClr val="7F7F7F"/>
          </a:solidFill>
          <a:latin typeface="Calibri" panose="020F0502020204030204" pitchFamily="34" charset="0"/>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rgbClr val="7F7F7F"/>
          </a:solidFill>
          <a:latin typeface="Calibri" panose="020F0502020204030204" pitchFamily="34" charset="0"/>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rgbClr val="7F7F7F"/>
          </a:solidFill>
          <a:latin typeface="Calibri" panose="020F0502020204030204" pitchFamily="34" charset="0"/>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rgbClr val="7F7F7F"/>
          </a:solidFill>
          <a:latin typeface="Calibri" panose="020F0502020204030204" pitchFamily="34" charset="0"/>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rgbClr val="7F7F7F"/>
          </a:solidFill>
          <a:latin typeface="Calibri" panose="020F0502020204030204" pitchFamily="34" charset="0"/>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152A"/>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CC2C64-67BE-4CCE-B975-AF530E3559C0}"/>
              </a:ext>
            </a:extLst>
          </p:cNvPr>
          <p:cNvSpPr>
            <a:spLocks noGrp="1"/>
          </p:cNvSpPr>
          <p:nvPr>
            <p:ph type="title"/>
          </p:nvPr>
        </p:nvSpPr>
        <p:spPr>
          <a:xfrm>
            <a:off x="245192" y="307777"/>
            <a:ext cx="7886700" cy="994172"/>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a:extLst>
              <a:ext uri="{FF2B5EF4-FFF2-40B4-BE49-F238E27FC236}">
                <a16:creationId xmlns:a16="http://schemas.microsoft.com/office/drawing/2014/main" id="{247BA79E-9B00-4119-86D7-FCE017B7373E}"/>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a:extLst>
              <a:ext uri="{FF2B5EF4-FFF2-40B4-BE49-F238E27FC236}">
                <a16:creationId xmlns:a16="http://schemas.microsoft.com/office/drawing/2014/main" id="{5D6C71FD-2101-415C-96B3-DF822387853C}"/>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latin typeface="Segoe UI Semibold" panose="020B0702040204020203" pitchFamily="34" charset="0"/>
                <a:cs typeface="Segoe UI Semibold" panose="020B0702040204020203" pitchFamily="34" charset="0"/>
              </a:defRPr>
            </a:lvl1pPr>
          </a:lstStyle>
          <a:p>
            <a:fld id="{E481AFAD-8737-4D73-B040-31F8B2DAA7D8}" type="datetimeFigureOut">
              <a:rPr lang="en-CA" smtClean="0"/>
              <a:pPr/>
              <a:t>2020-10-08</a:t>
            </a:fld>
            <a:endParaRPr lang="en-CA"/>
          </a:p>
        </p:txBody>
      </p:sp>
      <p:sp>
        <p:nvSpPr>
          <p:cNvPr id="5" name="Footer Placeholder 4">
            <a:extLst>
              <a:ext uri="{FF2B5EF4-FFF2-40B4-BE49-F238E27FC236}">
                <a16:creationId xmlns:a16="http://schemas.microsoft.com/office/drawing/2014/main" id="{4F265323-69EC-4958-89DA-F2D2F7F2534B}"/>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latin typeface="Segoe UI Semibold" panose="020B0702040204020203" pitchFamily="34" charset="0"/>
                <a:cs typeface="Segoe UI Semibold" panose="020B0702040204020203" pitchFamily="34" charset="0"/>
              </a:defRPr>
            </a:lvl1pPr>
          </a:lstStyle>
          <a:p>
            <a:endParaRPr lang="en-CA"/>
          </a:p>
        </p:txBody>
      </p:sp>
      <p:sp>
        <p:nvSpPr>
          <p:cNvPr id="6" name="Slide Number Placeholder 5">
            <a:extLst>
              <a:ext uri="{FF2B5EF4-FFF2-40B4-BE49-F238E27FC236}">
                <a16:creationId xmlns:a16="http://schemas.microsoft.com/office/drawing/2014/main" id="{639EA61E-1362-4CD5-8B36-09C40BCECF77}"/>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latin typeface="Segoe UI Semibold" panose="020B0702040204020203" pitchFamily="34" charset="0"/>
                <a:cs typeface="Segoe UI Semibold" panose="020B0702040204020203" pitchFamily="34" charset="0"/>
              </a:defRPr>
            </a:lvl1pPr>
          </a:lstStyle>
          <a:p>
            <a:fld id="{5983DBC5-43BD-47CC-8EA8-0434DB4049E7}" type="slidenum">
              <a:rPr lang="en-CA" smtClean="0"/>
              <a:pPr/>
              <a:t>‹#›</a:t>
            </a:fld>
            <a:endParaRPr lang="en-CA"/>
          </a:p>
        </p:txBody>
      </p:sp>
    </p:spTree>
    <p:extLst>
      <p:ext uri="{BB962C8B-B14F-4D97-AF65-F5344CB8AC3E}">
        <p14:creationId xmlns:p14="http://schemas.microsoft.com/office/powerpoint/2010/main" val="432639360"/>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 id="2147483818" r:id="rId13"/>
  </p:sldLayoutIdLst>
  <p:txStyles>
    <p:titleStyle>
      <a:lvl1pPr algn="l" defTabSz="685800" rtl="0" eaLnBrk="1" latinLnBrk="0" hangingPunct="1">
        <a:lnSpc>
          <a:spcPct val="90000"/>
        </a:lnSpc>
        <a:spcBef>
          <a:spcPct val="0"/>
        </a:spcBef>
        <a:buNone/>
        <a:defRPr sz="3300" b="1" kern="1200">
          <a:solidFill>
            <a:schemeClr val="bg1"/>
          </a:solidFill>
          <a:latin typeface="Segoe UI Semibold" panose="020B0702040204020203" pitchFamily="34" charset="0"/>
          <a:ea typeface="Segoe UI Black" panose="020B0A02040204020203" pitchFamily="34" charset="0"/>
          <a:cs typeface="Segoe UI Semibold" panose="020B0702040204020203"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bg1"/>
          </a:solidFill>
          <a:latin typeface="Segoe UI Semibold" panose="020B0702040204020203" pitchFamily="34" charset="0"/>
          <a:ea typeface="+mn-ea"/>
          <a:cs typeface="Segoe UI Semibold" panose="020B0702040204020203"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2100" kern="1200">
          <a:solidFill>
            <a:schemeClr val="bg1"/>
          </a:solidFill>
          <a:latin typeface="Segoe UI Semibold" panose="020B0702040204020203" pitchFamily="34" charset="0"/>
          <a:ea typeface="+mn-ea"/>
          <a:cs typeface="Segoe UI Semibold" panose="020B0702040204020203"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bg1"/>
          </a:solidFill>
          <a:latin typeface="Segoe UI Semibold" panose="020B0702040204020203" pitchFamily="34" charset="0"/>
          <a:ea typeface="+mn-ea"/>
          <a:cs typeface="Segoe UI Semibold" panose="020B0702040204020203"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500" kern="1200">
          <a:solidFill>
            <a:schemeClr val="bg1"/>
          </a:solidFill>
          <a:latin typeface="Segoe UI Semibold" panose="020B0702040204020203" pitchFamily="34" charset="0"/>
          <a:ea typeface="+mn-ea"/>
          <a:cs typeface="Segoe UI Semibold" panose="020B0702040204020203"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500" kern="1200">
          <a:solidFill>
            <a:schemeClr val="bg1"/>
          </a:solidFill>
          <a:latin typeface="Segoe UI Semibold" panose="020B0702040204020203" pitchFamily="34" charset="0"/>
          <a:ea typeface="+mn-ea"/>
          <a:cs typeface="Segoe UI Semibold" panose="020B0702040204020203"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8" Type="http://schemas.openxmlformats.org/officeDocument/2006/relationships/image" Target="../media/image30.png"/><Relationship Id="rId3" Type="http://schemas.microsoft.com/office/2007/relationships/hdphoto" Target="../media/hdphoto3.wdp"/><Relationship Id="rId7" Type="http://schemas.microsoft.com/office/2007/relationships/hdphoto" Target="../media/hdphoto5.wdp"/><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29.png"/><Relationship Id="rId5" Type="http://schemas.microsoft.com/office/2007/relationships/hdphoto" Target="../media/hdphoto4.wdp"/><Relationship Id="rId4" Type="http://schemas.openxmlformats.org/officeDocument/2006/relationships/image" Target="../media/image28.png"/><Relationship Id="rId9" Type="http://schemas.microsoft.com/office/2007/relationships/hdphoto" Target="../media/hdphoto6.wdp"/></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4.xml.rels><?xml version="1.0" encoding="UTF-8" standalone="yes"?>
<Relationships xmlns="http://schemas.openxmlformats.org/package/2006/relationships"><Relationship Id="rId3" Type="http://schemas.openxmlformats.org/officeDocument/2006/relationships/hyperlink" Target="http://www.hematology.org/covid-19" TargetMode="External"/><Relationship Id="rId2" Type="http://schemas.openxmlformats.org/officeDocument/2006/relationships/hyperlink" Target="http://www.hematology.org/COVIDguidelines" TargetMode="External"/><Relationship Id="rId1" Type="http://schemas.openxmlformats.org/officeDocument/2006/relationships/slideLayout" Target="../slideLayouts/slideLayout2.xml"/><Relationship Id="rId5" Type="http://schemas.openxmlformats.org/officeDocument/2006/relationships/hyperlink" Target="mailto:quality@hematology.org" TargetMode="External"/><Relationship Id="rId4" Type="http://schemas.openxmlformats.org/officeDocument/2006/relationships/hyperlink" Target="http://www.ashondemang.org/" TargetMode="External"/></Relationships>
</file>

<file path=ppt/slides/_rels/slide5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wmf"/><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s://ms.gradepro.org/"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92F0476-1966-4CD5-9E2F-6332FDA7F5A3}"/>
              </a:ext>
            </a:extLst>
          </p:cNvPr>
          <p:cNvSpPr>
            <a:spLocks noGrp="1"/>
          </p:cNvSpPr>
          <p:nvPr>
            <p:ph type="ctrTitle"/>
          </p:nvPr>
        </p:nvSpPr>
        <p:spPr/>
        <p:txBody>
          <a:bodyPr anchor="t">
            <a:normAutofit fontScale="90000"/>
          </a:bodyPr>
          <a:lstStyle/>
          <a:p>
            <a:r>
              <a:rPr lang="en-US" dirty="0">
                <a:solidFill>
                  <a:srgbClr val="B62B30"/>
                </a:solidFill>
                <a:ea typeface="Geneva"/>
              </a:rPr>
              <a:t>ASH Guidelines on Use of Anticoagulation in Patients with COVID-19</a:t>
            </a:r>
            <a:endParaRPr lang="en-US" dirty="0">
              <a:solidFill>
                <a:srgbClr val="B62B30"/>
              </a:solidFill>
            </a:endParaRPr>
          </a:p>
        </p:txBody>
      </p:sp>
      <p:sp>
        <p:nvSpPr>
          <p:cNvPr id="3" name="Subtitle 2">
            <a:extLst>
              <a:ext uri="{FF2B5EF4-FFF2-40B4-BE49-F238E27FC236}">
                <a16:creationId xmlns:a16="http://schemas.microsoft.com/office/drawing/2014/main" id="{A14E2E2D-F8D7-4ABC-B7EA-A49ECC66B959}"/>
              </a:ext>
            </a:extLst>
          </p:cNvPr>
          <p:cNvSpPr>
            <a:spLocks noGrp="1"/>
          </p:cNvSpPr>
          <p:nvPr>
            <p:ph type="subTitle" idx="1"/>
          </p:nvPr>
        </p:nvSpPr>
        <p:spPr>
          <a:xfrm>
            <a:off x="1342785" y="3509431"/>
            <a:ext cx="6458430" cy="1410776"/>
          </a:xfrm>
        </p:spPr>
        <p:txBody>
          <a:bodyPr anchor="t">
            <a:normAutofit/>
          </a:bodyPr>
          <a:lstStyle/>
          <a:p>
            <a:endParaRPr lang="en-US" sz="2400" b="1" dirty="0"/>
          </a:p>
          <a:p>
            <a:r>
              <a:rPr lang="en-US" sz="2400" dirty="0">
                <a:ea typeface="Geneva"/>
              </a:rPr>
              <a:t>October 8, 2020</a:t>
            </a:r>
          </a:p>
          <a:p>
            <a:r>
              <a:rPr lang="en-US" sz="2400" i="1" dirty="0">
                <a:ea typeface="Geneva"/>
              </a:rPr>
              <a:t>* This session is being recorded *</a:t>
            </a:r>
            <a:endParaRPr lang="en-US" sz="2400" i="1" dirty="0"/>
          </a:p>
          <a:p>
            <a:endParaRPr lang="en-US" sz="2400" b="1" dirty="0">
              <a:ea typeface="Geneva"/>
            </a:endParaRPr>
          </a:p>
          <a:p>
            <a:endParaRPr lang="en-US" dirty="0"/>
          </a:p>
        </p:txBody>
      </p:sp>
    </p:spTree>
    <p:extLst>
      <p:ext uri="{BB962C8B-B14F-4D97-AF65-F5344CB8AC3E}">
        <p14:creationId xmlns:p14="http://schemas.microsoft.com/office/powerpoint/2010/main" val="29720561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FF708-E5E9-4FC3-96C7-98D6D7E91A3C}"/>
              </a:ext>
            </a:extLst>
          </p:cNvPr>
          <p:cNvSpPr>
            <a:spLocks noGrp="1"/>
          </p:cNvSpPr>
          <p:nvPr>
            <p:ph type="title"/>
          </p:nvPr>
        </p:nvSpPr>
        <p:spPr/>
        <p:txBody>
          <a:bodyPr/>
          <a:lstStyle/>
          <a:p>
            <a:r>
              <a:rPr lang="en-US" dirty="0"/>
              <a:t>Evidence for Effect of the Intervention</a:t>
            </a:r>
          </a:p>
        </p:txBody>
      </p:sp>
      <p:sp>
        <p:nvSpPr>
          <p:cNvPr id="3" name="Content Placeholder 2">
            <a:extLst>
              <a:ext uri="{FF2B5EF4-FFF2-40B4-BE49-F238E27FC236}">
                <a16:creationId xmlns:a16="http://schemas.microsoft.com/office/drawing/2014/main" id="{1F69C0FC-4AEF-4E0A-A5D7-362A1F2649A7}"/>
              </a:ext>
            </a:extLst>
          </p:cNvPr>
          <p:cNvSpPr>
            <a:spLocks noGrp="1"/>
          </p:cNvSpPr>
          <p:nvPr>
            <p:ph idx="1"/>
          </p:nvPr>
        </p:nvSpPr>
        <p:spPr>
          <a:xfrm>
            <a:off x="526811" y="1873517"/>
            <a:ext cx="1717651" cy="334021"/>
          </a:xfrm>
        </p:spPr>
        <p:txBody>
          <a:bodyPr/>
          <a:lstStyle/>
          <a:p>
            <a:pPr marL="0" indent="0" algn="ctr">
              <a:buNone/>
            </a:pPr>
            <a:r>
              <a:rPr lang="en-US" b="1" dirty="0"/>
              <a:t>Baseline Risk</a:t>
            </a:r>
          </a:p>
        </p:txBody>
      </p:sp>
      <p:sp>
        <p:nvSpPr>
          <p:cNvPr id="5" name="Right Arrow 4"/>
          <p:cNvSpPr/>
          <p:nvPr/>
        </p:nvSpPr>
        <p:spPr>
          <a:xfrm>
            <a:off x="2886318" y="2205046"/>
            <a:ext cx="3522428" cy="69624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charset="0"/>
              <a:buNone/>
            </a:pPr>
            <a:r>
              <a:rPr lang="en-US" b="1" dirty="0"/>
              <a:t>RR = 0.40</a:t>
            </a:r>
          </a:p>
        </p:txBody>
      </p:sp>
      <p:sp>
        <p:nvSpPr>
          <p:cNvPr id="305" name="Content Placeholder 2">
            <a:extLst>
              <a:ext uri="{FF2B5EF4-FFF2-40B4-BE49-F238E27FC236}">
                <a16:creationId xmlns:a16="http://schemas.microsoft.com/office/drawing/2014/main" id="{1F69C0FC-4AEF-4E0A-A5D7-362A1F2649A7}"/>
              </a:ext>
            </a:extLst>
          </p:cNvPr>
          <p:cNvSpPr txBox="1">
            <a:spLocks/>
          </p:cNvSpPr>
          <p:nvPr/>
        </p:nvSpPr>
        <p:spPr>
          <a:xfrm>
            <a:off x="3665549" y="1871025"/>
            <a:ext cx="1717651" cy="334021"/>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2000" kern="1200">
                <a:solidFill>
                  <a:schemeClr val="tx1"/>
                </a:solidFill>
                <a:latin typeface="+mn-lt"/>
                <a:ea typeface="Geneva" pitchFamily="37" charset="-128"/>
                <a:cs typeface="Geneva" pitchFamily="37" charset="-128"/>
              </a:defRPr>
            </a:lvl1pPr>
            <a:lvl2pPr marL="742950" indent="-285750" algn="l" defTabSz="457200" rtl="0" eaLnBrk="0" fontAlgn="base" hangingPunct="0">
              <a:spcBef>
                <a:spcPct val="20000"/>
              </a:spcBef>
              <a:spcAft>
                <a:spcPct val="0"/>
              </a:spcAft>
              <a:buFont typeface="Arial" charset="0"/>
              <a:buChar char="–"/>
              <a:defRPr sz="1800" kern="1200">
                <a:solidFill>
                  <a:schemeClr val="tx1"/>
                </a:solidFill>
                <a:latin typeface="+mn-lt"/>
                <a:ea typeface="Geneva" pitchFamily="37" charset="-128"/>
                <a:cs typeface="+mn-cs"/>
              </a:defRPr>
            </a:lvl2pPr>
            <a:lvl3pPr marL="11430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Geneva" pitchFamily="37" charset="-128"/>
                <a:cs typeface="+mn-cs"/>
              </a:defRPr>
            </a:lvl3pPr>
            <a:lvl4pPr marL="1600200" indent="-228600" algn="l" defTabSz="457200" rtl="0" eaLnBrk="0" fontAlgn="base" hangingPunct="0">
              <a:spcBef>
                <a:spcPct val="20000"/>
              </a:spcBef>
              <a:spcAft>
                <a:spcPct val="0"/>
              </a:spcAft>
              <a:buFont typeface="Arial" charset="0"/>
              <a:buChar char="–"/>
              <a:defRPr sz="1400" kern="1200">
                <a:solidFill>
                  <a:schemeClr val="tx1"/>
                </a:solidFill>
                <a:latin typeface="+mn-lt"/>
                <a:ea typeface="Geneva" pitchFamily="37" charset="-128"/>
                <a:cs typeface="+mn-cs"/>
              </a:defRPr>
            </a:lvl4pPr>
            <a:lvl5pPr marL="2057400" indent="-228600" algn="l" defTabSz="457200" rtl="0" eaLnBrk="0" fontAlgn="base" hangingPunct="0">
              <a:spcBef>
                <a:spcPct val="20000"/>
              </a:spcBef>
              <a:spcAft>
                <a:spcPct val="0"/>
              </a:spcAft>
              <a:buFont typeface="Arial" charset="0"/>
              <a:buChar char="»"/>
              <a:defRPr sz="1400" kern="1200">
                <a:solidFill>
                  <a:schemeClr val="tx1"/>
                </a:solidFill>
                <a:latin typeface="+mn-lt"/>
                <a:ea typeface="Geneva" pitchFamily="37"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charset="0"/>
              <a:buNone/>
            </a:pPr>
            <a:r>
              <a:rPr lang="en-US" b="1" dirty="0"/>
              <a:t>Relative Effect</a:t>
            </a:r>
          </a:p>
        </p:txBody>
      </p:sp>
      <p:sp>
        <p:nvSpPr>
          <p:cNvPr id="307" name="Content Placeholder 2">
            <a:extLst>
              <a:ext uri="{FF2B5EF4-FFF2-40B4-BE49-F238E27FC236}">
                <a16:creationId xmlns:a16="http://schemas.microsoft.com/office/drawing/2014/main" id="{1F69C0FC-4AEF-4E0A-A5D7-362A1F2649A7}"/>
              </a:ext>
            </a:extLst>
          </p:cNvPr>
          <p:cNvSpPr txBox="1">
            <a:spLocks/>
          </p:cNvSpPr>
          <p:nvPr/>
        </p:nvSpPr>
        <p:spPr>
          <a:xfrm>
            <a:off x="6734756" y="1871025"/>
            <a:ext cx="1911832" cy="334021"/>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2000" kern="1200">
                <a:solidFill>
                  <a:schemeClr val="tx1"/>
                </a:solidFill>
                <a:latin typeface="+mn-lt"/>
                <a:ea typeface="Geneva" pitchFamily="37" charset="-128"/>
                <a:cs typeface="Geneva" pitchFamily="37" charset="-128"/>
              </a:defRPr>
            </a:lvl1pPr>
            <a:lvl2pPr marL="742950" indent="-285750" algn="l" defTabSz="457200" rtl="0" eaLnBrk="0" fontAlgn="base" hangingPunct="0">
              <a:spcBef>
                <a:spcPct val="20000"/>
              </a:spcBef>
              <a:spcAft>
                <a:spcPct val="0"/>
              </a:spcAft>
              <a:buFont typeface="Arial" charset="0"/>
              <a:buChar char="–"/>
              <a:defRPr sz="1800" kern="1200">
                <a:solidFill>
                  <a:schemeClr val="tx1"/>
                </a:solidFill>
                <a:latin typeface="+mn-lt"/>
                <a:ea typeface="Geneva" pitchFamily="37" charset="-128"/>
                <a:cs typeface="+mn-cs"/>
              </a:defRPr>
            </a:lvl2pPr>
            <a:lvl3pPr marL="11430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Geneva" pitchFamily="37" charset="-128"/>
                <a:cs typeface="+mn-cs"/>
              </a:defRPr>
            </a:lvl3pPr>
            <a:lvl4pPr marL="1600200" indent="-228600" algn="l" defTabSz="457200" rtl="0" eaLnBrk="0" fontAlgn="base" hangingPunct="0">
              <a:spcBef>
                <a:spcPct val="20000"/>
              </a:spcBef>
              <a:spcAft>
                <a:spcPct val="0"/>
              </a:spcAft>
              <a:buFont typeface="Arial" charset="0"/>
              <a:buChar char="–"/>
              <a:defRPr sz="1400" kern="1200">
                <a:solidFill>
                  <a:schemeClr val="tx1"/>
                </a:solidFill>
                <a:latin typeface="+mn-lt"/>
                <a:ea typeface="Geneva" pitchFamily="37" charset="-128"/>
                <a:cs typeface="+mn-cs"/>
              </a:defRPr>
            </a:lvl4pPr>
            <a:lvl5pPr marL="2057400" indent="-228600" algn="l" defTabSz="457200" rtl="0" eaLnBrk="0" fontAlgn="base" hangingPunct="0">
              <a:spcBef>
                <a:spcPct val="20000"/>
              </a:spcBef>
              <a:spcAft>
                <a:spcPct val="0"/>
              </a:spcAft>
              <a:buFont typeface="Arial" charset="0"/>
              <a:buChar char="»"/>
              <a:defRPr sz="1400" kern="1200">
                <a:solidFill>
                  <a:schemeClr val="tx1"/>
                </a:solidFill>
                <a:latin typeface="+mn-lt"/>
                <a:ea typeface="Geneva" pitchFamily="37"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charset="0"/>
              <a:buNone/>
            </a:pPr>
            <a:r>
              <a:rPr lang="en-US" b="1" dirty="0"/>
              <a:t>Absolute Effect</a:t>
            </a:r>
          </a:p>
        </p:txBody>
      </p:sp>
      <p:sp>
        <p:nvSpPr>
          <p:cNvPr id="9" name="Rectangle 8"/>
          <p:cNvSpPr/>
          <p:nvPr/>
        </p:nvSpPr>
        <p:spPr>
          <a:xfrm>
            <a:off x="707701" y="2368500"/>
            <a:ext cx="1351652" cy="369332"/>
          </a:xfrm>
          <a:prstGeom prst="rect">
            <a:avLst/>
          </a:prstGeom>
        </p:spPr>
        <p:txBody>
          <a:bodyPr wrap="none">
            <a:spAutoFit/>
          </a:bodyPr>
          <a:lstStyle/>
          <a:p>
            <a:pPr marL="0" indent="0" algn="ctr">
              <a:buNone/>
            </a:pPr>
            <a:r>
              <a:rPr lang="en-US" dirty="0"/>
              <a:t>5 per 1,000</a:t>
            </a:r>
          </a:p>
        </p:txBody>
      </p:sp>
      <p:sp>
        <p:nvSpPr>
          <p:cNvPr id="308" name="Rectangle 307"/>
          <p:cNvSpPr/>
          <p:nvPr/>
        </p:nvSpPr>
        <p:spPr>
          <a:xfrm>
            <a:off x="6708609" y="2368500"/>
            <a:ext cx="1980029" cy="369332"/>
          </a:xfrm>
          <a:prstGeom prst="rect">
            <a:avLst/>
          </a:prstGeom>
        </p:spPr>
        <p:txBody>
          <a:bodyPr wrap="none">
            <a:spAutoFit/>
          </a:bodyPr>
          <a:lstStyle/>
          <a:p>
            <a:pPr marL="0" indent="0" algn="ctr">
              <a:buNone/>
            </a:pPr>
            <a:r>
              <a:rPr lang="en-US" dirty="0"/>
              <a:t>3 per 1,000 fewer</a:t>
            </a:r>
          </a:p>
        </p:txBody>
      </p:sp>
    </p:spTree>
    <p:extLst>
      <p:ext uri="{BB962C8B-B14F-4D97-AF65-F5344CB8AC3E}">
        <p14:creationId xmlns:p14="http://schemas.microsoft.com/office/powerpoint/2010/main" val="17722828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FF708-E5E9-4FC3-96C7-98D6D7E91A3C}"/>
              </a:ext>
            </a:extLst>
          </p:cNvPr>
          <p:cNvSpPr>
            <a:spLocks noGrp="1"/>
          </p:cNvSpPr>
          <p:nvPr>
            <p:ph type="title"/>
          </p:nvPr>
        </p:nvSpPr>
        <p:spPr/>
        <p:txBody>
          <a:bodyPr/>
          <a:lstStyle/>
          <a:p>
            <a:r>
              <a:rPr lang="en-US" dirty="0"/>
              <a:t>GRADE Certainty of Evidence</a:t>
            </a:r>
          </a:p>
        </p:txBody>
      </p:sp>
      <p:pic>
        <p:nvPicPr>
          <p:cNvPr id="5" name="pasted-image.pdf"/>
          <p:cNvPicPr/>
          <p:nvPr/>
        </p:nvPicPr>
        <p:blipFill>
          <a:blip r:embed="rId3"/>
          <a:stretch>
            <a:fillRect/>
          </a:stretch>
        </p:blipFill>
        <p:spPr>
          <a:xfrm>
            <a:off x="1269066" y="1189766"/>
            <a:ext cx="6605868" cy="3420596"/>
          </a:xfrm>
          <a:prstGeom prst="rect">
            <a:avLst/>
          </a:prstGeom>
          <a:ln w="12700">
            <a:miter lim="400000"/>
          </a:ln>
        </p:spPr>
      </p:pic>
      <p:sp>
        <p:nvSpPr>
          <p:cNvPr id="6" name="Shape 584"/>
          <p:cNvSpPr/>
          <p:nvPr/>
        </p:nvSpPr>
        <p:spPr>
          <a:xfrm>
            <a:off x="3212327" y="3686175"/>
            <a:ext cx="3498574" cy="440552"/>
          </a:xfrm>
          <a:prstGeom prst="line">
            <a:avLst/>
          </a:prstGeom>
          <a:ln w="38100">
            <a:solidFill>
              <a:srgbClr val="FF0000"/>
            </a:solidFill>
            <a:tailEnd type="triangle"/>
          </a:ln>
          <a:effectLst>
            <a:outerShdw blurRad="38100" dist="23000" dir="5400000" rotWithShape="0">
              <a:srgbClr val="000000">
                <a:alpha val="35000"/>
              </a:srgbClr>
            </a:outerShdw>
          </a:effectLst>
        </p:spPr>
        <p:txBody>
          <a:bodyPr lIns="0" tIns="0" rIns="0" bIns="0"/>
          <a:lstStyle/>
          <a:p>
            <a:pPr lvl="0">
              <a:defRPr sz="1200">
                <a:latin typeface="+mn-lt"/>
                <a:ea typeface="+mn-ea"/>
                <a:cs typeface="+mn-cs"/>
                <a:sym typeface="Helvetica"/>
              </a:defRPr>
            </a:pPr>
            <a:endParaRPr sz="794"/>
          </a:p>
        </p:txBody>
      </p:sp>
      <p:grpSp>
        <p:nvGrpSpPr>
          <p:cNvPr id="7" name="Group 6"/>
          <p:cNvGrpSpPr/>
          <p:nvPr/>
        </p:nvGrpSpPr>
        <p:grpSpPr>
          <a:xfrm>
            <a:off x="3212326" y="3315694"/>
            <a:ext cx="3498575" cy="370481"/>
            <a:chOff x="3212326" y="3315694"/>
            <a:chExt cx="3498575" cy="370481"/>
          </a:xfrm>
        </p:grpSpPr>
        <p:sp>
          <p:nvSpPr>
            <p:cNvPr id="8" name="Shape 585"/>
            <p:cNvSpPr/>
            <p:nvPr/>
          </p:nvSpPr>
          <p:spPr>
            <a:xfrm>
              <a:off x="3212326" y="3686175"/>
              <a:ext cx="3498575" cy="0"/>
            </a:xfrm>
            <a:prstGeom prst="line">
              <a:avLst/>
            </a:prstGeom>
            <a:ln w="38100">
              <a:solidFill>
                <a:srgbClr val="FFC000"/>
              </a:solidFill>
              <a:tailEnd type="triangle"/>
            </a:ln>
            <a:effectLst>
              <a:outerShdw blurRad="38100" dist="23000" dir="5400000" rotWithShape="0">
                <a:srgbClr val="000000">
                  <a:alpha val="35000"/>
                </a:srgbClr>
              </a:outerShdw>
            </a:effectLst>
          </p:spPr>
          <p:txBody>
            <a:bodyPr lIns="0" tIns="0" rIns="0" bIns="0"/>
            <a:lstStyle/>
            <a:p>
              <a:pPr lvl="0">
                <a:defRPr sz="1200">
                  <a:latin typeface="+mn-lt"/>
                  <a:ea typeface="+mn-ea"/>
                  <a:cs typeface="+mn-cs"/>
                  <a:sym typeface="Helvetica"/>
                </a:defRPr>
              </a:pPr>
              <a:endParaRPr sz="794"/>
            </a:p>
          </p:txBody>
        </p:sp>
        <p:sp>
          <p:nvSpPr>
            <p:cNvPr id="9" name="Shape 586"/>
            <p:cNvSpPr/>
            <p:nvPr/>
          </p:nvSpPr>
          <p:spPr>
            <a:xfrm flipV="1">
              <a:off x="3212327" y="3315694"/>
              <a:ext cx="3498574" cy="370481"/>
            </a:xfrm>
            <a:prstGeom prst="line">
              <a:avLst/>
            </a:prstGeom>
            <a:ln w="38100">
              <a:solidFill>
                <a:srgbClr val="FFC000"/>
              </a:solidFill>
              <a:tailEnd type="triangle"/>
            </a:ln>
            <a:effectLst>
              <a:outerShdw blurRad="38100" dist="23000" dir="5400000" rotWithShape="0">
                <a:srgbClr val="000000">
                  <a:alpha val="35000"/>
                </a:srgbClr>
              </a:outerShdw>
            </a:effectLst>
          </p:spPr>
          <p:txBody>
            <a:bodyPr lIns="0" tIns="0" rIns="0" bIns="0"/>
            <a:lstStyle/>
            <a:p>
              <a:pPr lvl="0">
                <a:defRPr sz="1200">
                  <a:latin typeface="+mn-lt"/>
                  <a:ea typeface="+mn-ea"/>
                  <a:cs typeface="+mn-cs"/>
                  <a:sym typeface="Helvetica"/>
                </a:defRPr>
              </a:pPr>
              <a:endParaRPr sz="794"/>
            </a:p>
          </p:txBody>
        </p:sp>
      </p:grpSp>
    </p:spTree>
    <p:extLst>
      <p:ext uri="{BB962C8B-B14F-4D97-AF65-F5344CB8AC3E}">
        <p14:creationId xmlns:p14="http://schemas.microsoft.com/office/powerpoint/2010/main" val="2274586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FF708-E5E9-4FC3-96C7-98D6D7E91A3C}"/>
              </a:ext>
            </a:extLst>
          </p:cNvPr>
          <p:cNvSpPr>
            <a:spLocks noGrp="1"/>
          </p:cNvSpPr>
          <p:nvPr>
            <p:ph type="title"/>
          </p:nvPr>
        </p:nvSpPr>
        <p:spPr/>
        <p:txBody>
          <a:bodyPr/>
          <a:lstStyle/>
          <a:p>
            <a:r>
              <a:rPr lang="en-US" dirty="0"/>
              <a:t>Baseline Risk – Systematic Review</a:t>
            </a:r>
          </a:p>
        </p:txBody>
      </p:sp>
      <p:sp>
        <p:nvSpPr>
          <p:cNvPr id="3" name="Content Placeholder 2">
            <a:extLst>
              <a:ext uri="{FF2B5EF4-FFF2-40B4-BE49-F238E27FC236}">
                <a16:creationId xmlns:a16="http://schemas.microsoft.com/office/drawing/2014/main" id="{1F69C0FC-4AEF-4E0A-A5D7-362A1F2649A7}"/>
              </a:ext>
            </a:extLst>
          </p:cNvPr>
          <p:cNvSpPr>
            <a:spLocks noGrp="1"/>
          </p:cNvSpPr>
          <p:nvPr>
            <p:ph idx="1"/>
          </p:nvPr>
        </p:nvSpPr>
        <p:spPr/>
        <p:txBody>
          <a:bodyPr/>
          <a:lstStyle/>
          <a:p>
            <a:r>
              <a:rPr lang="en-US" sz="1600" dirty="0"/>
              <a:t>Incidence rate of selected outcomes:</a:t>
            </a:r>
          </a:p>
          <a:p>
            <a:pPr lvl="1"/>
            <a:r>
              <a:rPr lang="en-US" sz="1400" dirty="0"/>
              <a:t>In the two populations of interest</a:t>
            </a:r>
          </a:p>
          <a:p>
            <a:pPr lvl="1"/>
            <a:r>
              <a:rPr lang="en-US" sz="1400" dirty="0"/>
              <a:t>Among patients receiving prophylactic intensity anticoagulation</a:t>
            </a:r>
          </a:p>
          <a:p>
            <a:r>
              <a:rPr lang="en-US" sz="1600" dirty="0"/>
              <a:t>Required:</a:t>
            </a:r>
          </a:p>
          <a:p>
            <a:pPr lvl="1"/>
            <a:r>
              <a:rPr lang="en-US" sz="1400" dirty="0"/>
              <a:t>Not high risk of bias (according to simplified QUIPS)</a:t>
            </a:r>
          </a:p>
          <a:p>
            <a:pPr lvl="1"/>
            <a:r>
              <a:rPr lang="en-US" sz="1400" dirty="0"/>
              <a:t>Reporting duration of follow-up</a:t>
            </a:r>
          </a:p>
          <a:p>
            <a:r>
              <a:rPr lang="en-US" sz="1600" dirty="0"/>
              <a:t>Initial search date: 	23-JUL-2020</a:t>
            </a:r>
          </a:p>
          <a:p>
            <a:r>
              <a:rPr lang="en-US" sz="1600" dirty="0"/>
              <a:t>Screened:			14,816 citations</a:t>
            </a:r>
          </a:p>
          <a:p>
            <a:r>
              <a:rPr lang="en-US" sz="1600" dirty="0"/>
              <a:t>Included:			51 Studies</a:t>
            </a:r>
          </a:p>
          <a:p>
            <a:r>
              <a:rPr lang="en-US" sz="1600" dirty="0"/>
              <a:t>Analysis:</a:t>
            </a:r>
          </a:p>
          <a:p>
            <a:pPr lvl="1"/>
            <a:r>
              <a:rPr lang="en-US" sz="1400" dirty="0"/>
              <a:t>Pooled estimates using generalized linear mixed model</a:t>
            </a:r>
          </a:p>
          <a:p>
            <a:pPr lvl="1"/>
            <a:r>
              <a:rPr lang="en-US" sz="1400" dirty="0"/>
              <a:t>Descriptive, if only one study identified, or when pooling was considered in appropriate</a:t>
            </a:r>
          </a:p>
        </p:txBody>
      </p:sp>
    </p:spTree>
    <p:extLst>
      <p:ext uri="{BB962C8B-B14F-4D97-AF65-F5344CB8AC3E}">
        <p14:creationId xmlns:p14="http://schemas.microsoft.com/office/powerpoint/2010/main" val="9001942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FF708-E5E9-4FC3-96C7-98D6D7E91A3C}"/>
              </a:ext>
            </a:extLst>
          </p:cNvPr>
          <p:cNvSpPr>
            <a:spLocks noGrp="1"/>
          </p:cNvSpPr>
          <p:nvPr>
            <p:ph type="title"/>
          </p:nvPr>
        </p:nvSpPr>
        <p:spPr>
          <a:xfrm>
            <a:off x="457200" y="367840"/>
            <a:ext cx="8536488" cy="535154"/>
          </a:xfrm>
        </p:spPr>
        <p:txBody>
          <a:bodyPr/>
          <a:lstStyle/>
          <a:p>
            <a:r>
              <a:rPr lang="en-US" dirty="0"/>
              <a:t>Effect of Anticoagulation – Systematic Review</a:t>
            </a:r>
          </a:p>
        </p:txBody>
      </p:sp>
      <p:sp>
        <p:nvSpPr>
          <p:cNvPr id="5" name="Content Placeholder 2">
            <a:extLst>
              <a:ext uri="{FF2B5EF4-FFF2-40B4-BE49-F238E27FC236}">
                <a16:creationId xmlns:a16="http://schemas.microsoft.com/office/drawing/2014/main" id="{1F69C0FC-4AEF-4E0A-A5D7-362A1F2649A7}"/>
              </a:ext>
            </a:extLst>
          </p:cNvPr>
          <p:cNvSpPr txBox="1">
            <a:spLocks/>
          </p:cNvSpPr>
          <p:nvPr/>
        </p:nvSpPr>
        <p:spPr>
          <a:xfrm>
            <a:off x="553943" y="1083679"/>
            <a:ext cx="8229600" cy="3710927"/>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2000" kern="1200">
                <a:solidFill>
                  <a:schemeClr val="tx1"/>
                </a:solidFill>
                <a:latin typeface="+mn-lt"/>
                <a:ea typeface="Geneva" pitchFamily="37" charset="-128"/>
                <a:cs typeface="Geneva" pitchFamily="37" charset="-128"/>
              </a:defRPr>
            </a:lvl1pPr>
            <a:lvl2pPr marL="742950" indent="-285750" algn="l" defTabSz="457200" rtl="0" eaLnBrk="0" fontAlgn="base" hangingPunct="0">
              <a:spcBef>
                <a:spcPct val="20000"/>
              </a:spcBef>
              <a:spcAft>
                <a:spcPct val="0"/>
              </a:spcAft>
              <a:buFont typeface="Arial" charset="0"/>
              <a:buChar char="–"/>
              <a:defRPr sz="1800" kern="1200">
                <a:solidFill>
                  <a:schemeClr val="tx1"/>
                </a:solidFill>
                <a:latin typeface="+mn-lt"/>
                <a:ea typeface="Geneva" pitchFamily="37" charset="-128"/>
                <a:cs typeface="+mn-cs"/>
              </a:defRPr>
            </a:lvl2pPr>
            <a:lvl3pPr marL="11430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Geneva" pitchFamily="37" charset="-128"/>
                <a:cs typeface="+mn-cs"/>
              </a:defRPr>
            </a:lvl3pPr>
            <a:lvl4pPr marL="1600200" indent="-228600" algn="l" defTabSz="457200" rtl="0" eaLnBrk="0" fontAlgn="base" hangingPunct="0">
              <a:spcBef>
                <a:spcPct val="20000"/>
              </a:spcBef>
              <a:spcAft>
                <a:spcPct val="0"/>
              </a:spcAft>
              <a:buFont typeface="Arial" charset="0"/>
              <a:buChar char="–"/>
              <a:defRPr sz="1400" kern="1200">
                <a:solidFill>
                  <a:schemeClr val="tx1"/>
                </a:solidFill>
                <a:latin typeface="+mn-lt"/>
                <a:ea typeface="Geneva" pitchFamily="37" charset="-128"/>
                <a:cs typeface="+mn-cs"/>
              </a:defRPr>
            </a:lvl4pPr>
            <a:lvl5pPr marL="2057400" indent="-228600" algn="l" defTabSz="457200" rtl="0" eaLnBrk="0" fontAlgn="base" hangingPunct="0">
              <a:spcBef>
                <a:spcPct val="20000"/>
              </a:spcBef>
              <a:spcAft>
                <a:spcPct val="0"/>
              </a:spcAft>
              <a:buFont typeface="Arial" charset="0"/>
              <a:buChar char="»"/>
              <a:defRPr sz="1400" kern="1200">
                <a:solidFill>
                  <a:schemeClr val="tx1"/>
                </a:solidFill>
                <a:latin typeface="+mn-lt"/>
                <a:ea typeface="Geneva" pitchFamily="37"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t>Comparison of two or more anticoagulation intensities for prevention of VTE:</a:t>
            </a:r>
          </a:p>
          <a:p>
            <a:pPr lvl="1"/>
            <a:r>
              <a:rPr lang="en-US" sz="1400" dirty="0"/>
              <a:t>In the two populations of interest</a:t>
            </a:r>
          </a:p>
          <a:p>
            <a:pPr lvl="1"/>
            <a:r>
              <a:rPr lang="en-US" sz="1400" dirty="0"/>
              <a:t>Primarily addressing Prophylactic vs. Intermediate/Therapeutic intensity</a:t>
            </a:r>
          </a:p>
          <a:p>
            <a:r>
              <a:rPr lang="en-US" sz="1600" dirty="0"/>
              <a:t>Required:</a:t>
            </a:r>
          </a:p>
          <a:p>
            <a:pPr lvl="1"/>
            <a:r>
              <a:rPr lang="en-US" sz="1400" dirty="0"/>
              <a:t>Pre-defined definitions for Prophylactic, Intermediate, Therapeutic intensity</a:t>
            </a:r>
          </a:p>
          <a:p>
            <a:pPr lvl="1"/>
            <a:r>
              <a:rPr lang="en-US" sz="1400" dirty="0"/>
              <a:t>Risk of bias assessed with ROBINS-I</a:t>
            </a:r>
          </a:p>
          <a:p>
            <a:r>
              <a:rPr lang="en-US" sz="1600" dirty="0"/>
              <a:t>Initial search date: 	20-AUG-2020</a:t>
            </a:r>
          </a:p>
          <a:p>
            <a:r>
              <a:rPr lang="en-US" sz="1600" dirty="0"/>
              <a:t>Screened:			3,118 citations</a:t>
            </a:r>
          </a:p>
          <a:p>
            <a:r>
              <a:rPr lang="en-US" sz="1600" dirty="0"/>
              <a:t>Included:			12 Studies</a:t>
            </a:r>
          </a:p>
          <a:p>
            <a:r>
              <a:rPr lang="en-US" sz="1600" dirty="0"/>
              <a:t>Analysis:</a:t>
            </a:r>
          </a:p>
          <a:p>
            <a:pPr lvl="1"/>
            <a:r>
              <a:rPr lang="en-US" sz="1400" dirty="0"/>
              <a:t>Descriptive analysis of adjusted relative effect estimates</a:t>
            </a:r>
          </a:p>
          <a:p>
            <a:pPr lvl="1"/>
            <a:r>
              <a:rPr lang="en-US" sz="1400" dirty="0"/>
              <a:t>Pooling unadjusted relative effect estimates in meta-analysis</a:t>
            </a:r>
          </a:p>
        </p:txBody>
      </p:sp>
    </p:spTree>
    <p:extLst>
      <p:ext uri="{BB962C8B-B14F-4D97-AF65-F5344CB8AC3E}">
        <p14:creationId xmlns:p14="http://schemas.microsoft.com/office/powerpoint/2010/main" val="21671785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FF708-E5E9-4FC3-96C7-98D6D7E91A3C}"/>
              </a:ext>
            </a:extLst>
          </p:cNvPr>
          <p:cNvSpPr>
            <a:spLocks noGrp="1"/>
          </p:cNvSpPr>
          <p:nvPr>
            <p:ph type="title"/>
          </p:nvPr>
        </p:nvSpPr>
        <p:spPr>
          <a:xfrm>
            <a:off x="457200" y="367840"/>
            <a:ext cx="8536488" cy="535154"/>
          </a:xfrm>
        </p:spPr>
        <p:txBody>
          <a:bodyPr/>
          <a:lstStyle/>
          <a:p>
            <a:r>
              <a:rPr lang="en-US" dirty="0"/>
              <a:t>Evidence for Other Domains</a:t>
            </a:r>
          </a:p>
        </p:txBody>
      </p:sp>
      <p:sp>
        <p:nvSpPr>
          <p:cNvPr id="5" name="Content Placeholder 2">
            <a:extLst>
              <a:ext uri="{FF2B5EF4-FFF2-40B4-BE49-F238E27FC236}">
                <a16:creationId xmlns:a16="http://schemas.microsoft.com/office/drawing/2014/main" id="{1F69C0FC-4AEF-4E0A-A5D7-362A1F2649A7}"/>
              </a:ext>
            </a:extLst>
          </p:cNvPr>
          <p:cNvSpPr txBox="1">
            <a:spLocks/>
          </p:cNvSpPr>
          <p:nvPr/>
        </p:nvSpPr>
        <p:spPr>
          <a:xfrm>
            <a:off x="553943" y="1083679"/>
            <a:ext cx="8229600" cy="3710927"/>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2000" kern="1200">
                <a:solidFill>
                  <a:schemeClr val="tx1"/>
                </a:solidFill>
                <a:latin typeface="+mn-lt"/>
                <a:ea typeface="Geneva" pitchFamily="37" charset="-128"/>
                <a:cs typeface="Geneva" pitchFamily="37" charset="-128"/>
              </a:defRPr>
            </a:lvl1pPr>
            <a:lvl2pPr marL="742950" indent="-285750" algn="l" defTabSz="457200" rtl="0" eaLnBrk="0" fontAlgn="base" hangingPunct="0">
              <a:spcBef>
                <a:spcPct val="20000"/>
              </a:spcBef>
              <a:spcAft>
                <a:spcPct val="0"/>
              </a:spcAft>
              <a:buFont typeface="Arial" charset="0"/>
              <a:buChar char="–"/>
              <a:defRPr sz="1800" kern="1200">
                <a:solidFill>
                  <a:schemeClr val="tx1"/>
                </a:solidFill>
                <a:latin typeface="+mn-lt"/>
                <a:ea typeface="Geneva" pitchFamily="37" charset="-128"/>
                <a:cs typeface="+mn-cs"/>
              </a:defRPr>
            </a:lvl2pPr>
            <a:lvl3pPr marL="11430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Geneva" pitchFamily="37" charset="-128"/>
                <a:cs typeface="+mn-cs"/>
              </a:defRPr>
            </a:lvl3pPr>
            <a:lvl4pPr marL="1600200" indent="-228600" algn="l" defTabSz="457200" rtl="0" eaLnBrk="0" fontAlgn="base" hangingPunct="0">
              <a:spcBef>
                <a:spcPct val="20000"/>
              </a:spcBef>
              <a:spcAft>
                <a:spcPct val="0"/>
              </a:spcAft>
              <a:buFont typeface="Arial" charset="0"/>
              <a:buChar char="–"/>
              <a:defRPr sz="1400" kern="1200">
                <a:solidFill>
                  <a:schemeClr val="tx1"/>
                </a:solidFill>
                <a:latin typeface="+mn-lt"/>
                <a:ea typeface="Geneva" pitchFamily="37" charset="-128"/>
                <a:cs typeface="+mn-cs"/>
              </a:defRPr>
            </a:lvl4pPr>
            <a:lvl5pPr marL="2057400" indent="-228600" algn="l" defTabSz="457200" rtl="0" eaLnBrk="0" fontAlgn="base" hangingPunct="0">
              <a:spcBef>
                <a:spcPct val="20000"/>
              </a:spcBef>
              <a:spcAft>
                <a:spcPct val="0"/>
              </a:spcAft>
              <a:buFont typeface="Arial" charset="0"/>
              <a:buChar char="»"/>
              <a:defRPr sz="1400" kern="1200">
                <a:solidFill>
                  <a:schemeClr val="tx1"/>
                </a:solidFill>
                <a:latin typeface="+mn-lt"/>
                <a:ea typeface="Geneva" pitchFamily="37"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t>The panel considered additional Evidence-to-Decision domains to generate the recommendations:</a:t>
            </a:r>
          </a:p>
          <a:p>
            <a:pPr lvl="1"/>
            <a:r>
              <a:rPr lang="en-US" sz="1400" dirty="0"/>
              <a:t>Resource use</a:t>
            </a:r>
          </a:p>
          <a:p>
            <a:pPr lvl="1"/>
            <a:r>
              <a:rPr lang="en-US" sz="1400" dirty="0"/>
              <a:t>Cost-effectiveness</a:t>
            </a:r>
          </a:p>
          <a:p>
            <a:pPr lvl="1"/>
            <a:r>
              <a:rPr lang="en-US" sz="1400" dirty="0"/>
              <a:t>Health equity</a:t>
            </a:r>
          </a:p>
          <a:p>
            <a:pPr lvl="1"/>
            <a:r>
              <a:rPr lang="en-US" sz="1400" dirty="0"/>
              <a:t>Acceptability</a:t>
            </a:r>
          </a:p>
          <a:p>
            <a:pPr lvl="1"/>
            <a:r>
              <a:rPr lang="en-US" sz="1400" dirty="0"/>
              <a:t>Feasibility</a:t>
            </a:r>
          </a:p>
          <a:p>
            <a:pPr marL="3175" lvl="1" indent="0">
              <a:buNone/>
            </a:pPr>
            <a:endParaRPr lang="en-US" sz="1200" dirty="0"/>
          </a:p>
          <a:p>
            <a:pPr marL="341313" lvl="1" indent="-338138">
              <a:buFont typeface="Arial" panose="020B0604020202020204" pitchFamily="34" charset="0"/>
              <a:buChar char="•"/>
            </a:pPr>
            <a:r>
              <a:rPr lang="en-US" sz="1600" dirty="0"/>
              <a:t>Evidence for these domains was also sought in the two reviews</a:t>
            </a:r>
          </a:p>
          <a:p>
            <a:pPr marL="341313" lvl="1" indent="-338138">
              <a:buFont typeface="Arial" panose="020B0604020202020204" pitchFamily="34" charset="0"/>
              <a:buChar char="•"/>
            </a:pPr>
            <a:endParaRPr lang="en-US" sz="1600" dirty="0"/>
          </a:p>
          <a:p>
            <a:pPr marL="341313" lvl="1" indent="-338138">
              <a:buFont typeface="Arial" panose="020B0604020202020204" pitchFamily="34" charset="0"/>
              <a:buChar char="•"/>
            </a:pPr>
            <a:r>
              <a:rPr lang="en-US" sz="1600" dirty="0"/>
              <a:t>COVID-19 specific evidence not yet identified – the panel mainly relied on evidence from the ASH guidelines for the management of hospitalized medically ill patients, and their expertise</a:t>
            </a:r>
          </a:p>
          <a:p>
            <a:pPr marL="457200" lvl="1" indent="0">
              <a:buNone/>
            </a:pPr>
            <a:endParaRPr lang="en-US" sz="1200" dirty="0"/>
          </a:p>
        </p:txBody>
      </p:sp>
    </p:spTree>
    <p:extLst>
      <p:ext uri="{BB962C8B-B14F-4D97-AF65-F5344CB8AC3E}">
        <p14:creationId xmlns:p14="http://schemas.microsoft.com/office/powerpoint/2010/main" val="39437273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FF708-E5E9-4FC3-96C7-98D6D7E91A3C}"/>
              </a:ext>
            </a:extLst>
          </p:cNvPr>
          <p:cNvSpPr>
            <a:spLocks noGrp="1"/>
          </p:cNvSpPr>
          <p:nvPr>
            <p:ph type="title"/>
          </p:nvPr>
        </p:nvSpPr>
        <p:spPr/>
        <p:txBody>
          <a:bodyPr/>
          <a:lstStyle/>
          <a:p>
            <a:r>
              <a:rPr lang="en-US" dirty="0"/>
              <a:t>Living Phase – Systematic Reviews</a:t>
            </a:r>
          </a:p>
        </p:txBody>
      </p:sp>
      <p:sp>
        <p:nvSpPr>
          <p:cNvPr id="3" name="Content Placeholder 2">
            <a:extLst>
              <a:ext uri="{FF2B5EF4-FFF2-40B4-BE49-F238E27FC236}">
                <a16:creationId xmlns:a16="http://schemas.microsoft.com/office/drawing/2014/main" id="{1F69C0FC-4AEF-4E0A-A5D7-362A1F2649A7}"/>
              </a:ext>
            </a:extLst>
          </p:cNvPr>
          <p:cNvSpPr>
            <a:spLocks noGrp="1"/>
          </p:cNvSpPr>
          <p:nvPr>
            <p:ph idx="1"/>
          </p:nvPr>
        </p:nvSpPr>
        <p:spPr/>
        <p:txBody>
          <a:bodyPr/>
          <a:lstStyle/>
          <a:p>
            <a:pPr marL="0" indent="0">
              <a:buNone/>
            </a:pPr>
            <a:endParaRPr lang="en-US" sz="800" b="1" dirty="0">
              <a:solidFill>
                <a:srgbClr val="FF0000"/>
              </a:solidFill>
            </a:endParaRPr>
          </a:p>
          <a:p>
            <a:pPr marL="0" indent="0">
              <a:buNone/>
            </a:pPr>
            <a:r>
              <a:rPr lang="en-US" sz="1600" b="1" dirty="0">
                <a:solidFill>
                  <a:srgbClr val="FF0000"/>
                </a:solidFill>
              </a:rPr>
              <a:t>Overall</a:t>
            </a:r>
          </a:p>
          <a:p>
            <a:r>
              <a:rPr lang="en-US" sz="1300" dirty="0"/>
              <a:t>Monthly search updates</a:t>
            </a:r>
          </a:p>
          <a:p>
            <a:r>
              <a:rPr lang="en-US" sz="1300" dirty="0"/>
              <a:t>Using explicit criteria for updating analyses and publication with new important information</a:t>
            </a:r>
          </a:p>
          <a:p>
            <a:endParaRPr lang="en-US" sz="1300" dirty="0"/>
          </a:p>
          <a:p>
            <a:pPr marL="0" indent="0">
              <a:buNone/>
            </a:pPr>
            <a:r>
              <a:rPr lang="en-US" sz="1600" b="1" dirty="0">
                <a:solidFill>
                  <a:srgbClr val="FF0000"/>
                </a:solidFill>
              </a:rPr>
              <a:t>Baseline risk</a:t>
            </a:r>
            <a:endParaRPr lang="en-US" sz="1400" b="1" dirty="0">
              <a:solidFill>
                <a:schemeClr val="bg1">
                  <a:lumMod val="50000"/>
                </a:schemeClr>
              </a:solidFill>
            </a:endParaRPr>
          </a:p>
          <a:p>
            <a:r>
              <a:rPr lang="en-US" sz="1300" dirty="0"/>
              <a:t>Add evidence on prognostic factors</a:t>
            </a:r>
          </a:p>
          <a:p>
            <a:r>
              <a:rPr lang="en-US" sz="1300" dirty="0"/>
              <a:t>Search strategy &amp; eligibility criteria may become narrower as quantity and quality of evidence increases</a:t>
            </a:r>
          </a:p>
          <a:p>
            <a:r>
              <a:rPr lang="en-US" sz="1300" dirty="0"/>
              <a:t>Use of machine learning to make regular screening manageable</a:t>
            </a:r>
          </a:p>
          <a:p>
            <a:pPr marL="0" indent="0">
              <a:buNone/>
            </a:pPr>
            <a:endParaRPr lang="en-US" sz="1400" dirty="0"/>
          </a:p>
          <a:p>
            <a:pPr marL="0" indent="0">
              <a:buNone/>
            </a:pPr>
            <a:r>
              <a:rPr lang="en-US" sz="1600" b="1" dirty="0">
                <a:solidFill>
                  <a:srgbClr val="FF0000"/>
                </a:solidFill>
              </a:rPr>
              <a:t>Effect of anticoagulation intensity</a:t>
            </a:r>
            <a:endParaRPr lang="en-US" sz="1600" b="1" dirty="0">
              <a:solidFill>
                <a:schemeClr val="bg1">
                  <a:lumMod val="50000"/>
                </a:schemeClr>
              </a:solidFill>
            </a:endParaRPr>
          </a:p>
          <a:p>
            <a:r>
              <a:rPr lang="en-US" sz="1300" dirty="0"/>
              <a:t>Search strategy &amp; eligibility criteria may focus on RCTs as they become available</a:t>
            </a:r>
          </a:p>
          <a:p>
            <a:r>
              <a:rPr lang="en-US" sz="1300" dirty="0"/>
              <a:t>Update analyses with new important data (explicit criteria)</a:t>
            </a:r>
          </a:p>
        </p:txBody>
      </p:sp>
    </p:spTree>
    <p:extLst>
      <p:ext uri="{BB962C8B-B14F-4D97-AF65-F5344CB8AC3E}">
        <p14:creationId xmlns:p14="http://schemas.microsoft.com/office/powerpoint/2010/main" val="39458563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FF708-E5E9-4FC3-96C7-98D6D7E91A3C}"/>
              </a:ext>
            </a:extLst>
          </p:cNvPr>
          <p:cNvSpPr>
            <a:spLocks noGrp="1"/>
          </p:cNvSpPr>
          <p:nvPr>
            <p:ph type="title"/>
          </p:nvPr>
        </p:nvSpPr>
        <p:spPr/>
        <p:txBody>
          <a:bodyPr/>
          <a:lstStyle/>
          <a:p>
            <a:r>
              <a:rPr lang="en-US" dirty="0"/>
              <a:t>Living Phase – Recommendations</a:t>
            </a:r>
          </a:p>
        </p:txBody>
      </p:sp>
      <p:sp>
        <p:nvSpPr>
          <p:cNvPr id="3" name="Content Placeholder 2">
            <a:extLst>
              <a:ext uri="{FF2B5EF4-FFF2-40B4-BE49-F238E27FC236}">
                <a16:creationId xmlns:a16="http://schemas.microsoft.com/office/drawing/2014/main" id="{1F69C0FC-4AEF-4E0A-A5D7-362A1F2649A7}"/>
              </a:ext>
            </a:extLst>
          </p:cNvPr>
          <p:cNvSpPr>
            <a:spLocks noGrp="1"/>
          </p:cNvSpPr>
          <p:nvPr>
            <p:ph idx="1"/>
          </p:nvPr>
        </p:nvSpPr>
        <p:spPr/>
        <p:txBody>
          <a:bodyPr/>
          <a:lstStyle/>
          <a:p>
            <a:pPr marL="0" indent="0">
              <a:buNone/>
            </a:pPr>
            <a:endParaRPr lang="en-US" sz="800" b="1" dirty="0">
              <a:solidFill>
                <a:srgbClr val="FF0000"/>
              </a:solidFill>
            </a:endParaRPr>
          </a:p>
          <a:p>
            <a:r>
              <a:rPr lang="en-US" sz="1600" dirty="0"/>
              <a:t>Continue to work closely with panel and systematic review team</a:t>
            </a:r>
          </a:p>
          <a:p>
            <a:r>
              <a:rPr lang="en-US" sz="1600" dirty="0"/>
              <a:t>Reconsider recommendations when important new evidence is identified</a:t>
            </a:r>
          </a:p>
          <a:p>
            <a:r>
              <a:rPr lang="en-US" sz="1600" dirty="0"/>
              <a:t>Using explicit criteria for reconsidering recommendations</a:t>
            </a:r>
          </a:p>
          <a:p>
            <a:pPr lvl="1"/>
            <a:r>
              <a:rPr lang="en-US" sz="1400" dirty="0"/>
              <a:t>Changes in the evidence of effects (certainty, direction, magnitude)</a:t>
            </a:r>
          </a:p>
          <a:p>
            <a:pPr lvl="1"/>
            <a:r>
              <a:rPr lang="en-US" sz="1400" dirty="0"/>
              <a:t>Changes in the evidence for other Evidence-to-Decision domains (cost-effectiveness, equity, others)</a:t>
            </a:r>
          </a:p>
          <a:p>
            <a:r>
              <a:rPr lang="en-US" sz="1600" dirty="0"/>
              <a:t>Publish updated recommendations and supporting documents</a:t>
            </a:r>
          </a:p>
          <a:p>
            <a:pPr marL="0" indent="0">
              <a:buNone/>
            </a:pPr>
            <a:endParaRPr lang="en-US" sz="1400" dirty="0"/>
          </a:p>
        </p:txBody>
      </p:sp>
      <p:sp>
        <p:nvSpPr>
          <p:cNvPr id="5" name="Rectangle 4"/>
          <p:cNvSpPr/>
          <p:nvPr/>
        </p:nvSpPr>
        <p:spPr>
          <a:xfrm>
            <a:off x="573613" y="3492315"/>
            <a:ext cx="6053196" cy="523220"/>
          </a:xfrm>
          <a:prstGeom prst="rect">
            <a:avLst/>
          </a:prstGeom>
        </p:spPr>
        <p:txBody>
          <a:bodyPr wrap="none">
            <a:spAutoFit/>
          </a:bodyPr>
          <a:lstStyle/>
          <a:p>
            <a:pPr marL="0" indent="0">
              <a:buNone/>
            </a:pPr>
            <a:r>
              <a:rPr lang="en-US" sz="2800" b="1" dirty="0">
                <a:solidFill>
                  <a:srgbClr val="00B050"/>
                </a:solidFill>
              </a:rPr>
              <a:t>Timely advice for decision-makers</a:t>
            </a:r>
          </a:p>
        </p:txBody>
      </p:sp>
    </p:spTree>
    <p:extLst>
      <p:ext uri="{BB962C8B-B14F-4D97-AF65-F5344CB8AC3E}">
        <p14:creationId xmlns:p14="http://schemas.microsoft.com/office/powerpoint/2010/main" val="13809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FF708-E5E9-4FC3-96C7-98D6D7E91A3C}"/>
              </a:ext>
            </a:extLst>
          </p:cNvPr>
          <p:cNvSpPr>
            <a:spLocks noGrp="1"/>
          </p:cNvSpPr>
          <p:nvPr>
            <p:ph type="title"/>
          </p:nvPr>
        </p:nvSpPr>
        <p:spPr/>
        <p:txBody>
          <a:bodyPr/>
          <a:lstStyle/>
          <a:p>
            <a:r>
              <a:rPr lang="en-US" dirty="0"/>
              <a:t>Living Recommendations Process</a:t>
            </a:r>
          </a:p>
        </p:txBody>
      </p:sp>
      <p:sp>
        <p:nvSpPr>
          <p:cNvPr id="4" name="Rectangle 3"/>
          <p:cNvSpPr/>
          <p:nvPr/>
        </p:nvSpPr>
        <p:spPr>
          <a:xfrm>
            <a:off x="3792772" y="4827839"/>
            <a:ext cx="5351228" cy="230832"/>
          </a:xfrm>
          <a:prstGeom prst="rect">
            <a:avLst/>
          </a:prstGeom>
        </p:spPr>
        <p:txBody>
          <a:bodyPr wrap="square">
            <a:spAutoFit/>
          </a:bodyPr>
          <a:lstStyle/>
          <a:p>
            <a:r>
              <a:rPr lang="en-CA" sz="900" dirty="0">
                <a:latin typeface="+mn-lt"/>
              </a:rPr>
              <a:t>Akl EA, et al. Living systematic reviews: 4. Living guideline recommendations. J </a:t>
            </a:r>
            <a:r>
              <a:rPr lang="en-CA" sz="900" dirty="0" err="1">
                <a:latin typeface="+mn-lt"/>
              </a:rPr>
              <a:t>Clin</a:t>
            </a:r>
            <a:r>
              <a:rPr lang="en-CA" sz="900" dirty="0">
                <a:latin typeface="+mn-lt"/>
              </a:rPr>
              <a:t> </a:t>
            </a:r>
            <a:r>
              <a:rPr lang="en-CA" sz="900" dirty="0" err="1">
                <a:latin typeface="+mn-lt"/>
              </a:rPr>
              <a:t>Epidemiol</a:t>
            </a:r>
            <a:r>
              <a:rPr lang="en-CA" sz="900" dirty="0">
                <a:latin typeface="+mn-lt"/>
              </a:rPr>
              <a:t>. 2017;91:47-53.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2305" y="1017352"/>
            <a:ext cx="5187235" cy="36229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836910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FF708-E5E9-4FC3-96C7-98D6D7E91A3C}"/>
              </a:ext>
            </a:extLst>
          </p:cNvPr>
          <p:cNvSpPr>
            <a:spLocks noGrp="1"/>
          </p:cNvSpPr>
          <p:nvPr>
            <p:ph type="title"/>
          </p:nvPr>
        </p:nvSpPr>
        <p:spPr/>
        <p:txBody>
          <a:bodyPr/>
          <a:lstStyle/>
          <a:p>
            <a:r>
              <a:rPr lang="en-US" dirty="0"/>
              <a:t>Main Challenges</a:t>
            </a:r>
          </a:p>
        </p:txBody>
      </p:sp>
      <p:sp>
        <p:nvSpPr>
          <p:cNvPr id="3" name="Content Placeholder 2">
            <a:extLst>
              <a:ext uri="{FF2B5EF4-FFF2-40B4-BE49-F238E27FC236}">
                <a16:creationId xmlns:a16="http://schemas.microsoft.com/office/drawing/2014/main" id="{1F69C0FC-4AEF-4E0A-A5D7-362A1F2649A7}"/>
              </a:ext>
            </a:extLst>
          </p:cNvPr>
          <p:cNvSpPr>
            <a:spLocks noGrp="1"/>
          </p:cNvSpPr>
          <p:nvPr>
            <p:ph idx="1"/>
          </p:nvPr>
        </p:nvSpPr>
        <p:spPr/>
        <p:txBody>
          <a:bodyPr/>
          <a:lstStyle/>
          <a:p>
            <a:pPr marL="0" indent="0">
              <a:buNone/>
            </a:pPr>
            <a:r>
              <a:rPr lang="en-US" sz="1800" b="1" dirty="0">
                <a:solidFill>
                  <a:srgbClr val="FF0000"/>
                </a:solidFill>
              </a:rPr>
              <a:t>Evidence</a:t>
            </a:r>
            <a:endParaRPr lang="en-US" sz="1600" b="1" dirty="0">
              <a:solidFill>
                <a:schemeClr val="bg1">
                  <a:lumMod val="50000"/>
                </a:schemeClr>
              </a:solidFill>
            </a:endParaRPr>
          </a:p>
          <a:p>
            <a:r>
              <a:rPr lang="en-US" sz="1600" dirty="0"/>
              <a:t>Large number of citations</a:t>
            </a:r>
          </a:p>
          <a:p>
            <a:r>
              <a:rPr lang="en-US" sz="1600" dirty="0"/>
              <a:t>Incomplete reporting</a:t>
            </a:r>
          </a:p>
          <a:p>
            <a:r>
              <a:rPr lang="en-US" sz="1600" dirty="0"/>
              <a:t>Risk of bias</a:t>
            </a:r>
          </a:p>
          <a:p>
            <a:r>
              <a:rPr lang="en-US" sz="1600" dirty="0"/>
              <a:t>Imprecision</a:t>
            </a:r>
          </a:p>
          <a:p>
            <a:r>
              <a:rPr lang="en-US" sz="1600" dirty="0"/>
              <a:t>Evolving field in Living phase</a:t>
            </a:r>
          </a:p>
          <a:p>
            <a:pPr marL="0" indent="0">
              <a:buNone/>
            </a:pPr>
            <a:endParaRPr lang="en-US" sz="1600" dirty="0"/>
          </a:p>
          <a:p>
            <a:pPr marL="0" indent="0">
              <a:buNone/>
            </a:pPr>
            <a:r>
              <a:rPr lang="en-US" sz="1600" b="1" dirty="0">
                <a:solidFill>
                  <a:srgbClr val="FF0000"/>
                </a:solidFill>
              </a:rPr>
              <a:t>Recommendation formulation process</a:t>
            </a:r>
            <a:endParaRPr lang="en-US" sz="1400" b="1" dirty="0">
              <a:solidFill>
                <a:schemeClr val="bg1">
                  <a:lumMod val="50000"/>
                </a:schemeClr>
              </a:solidFill>
            </a:endParaRPr>
          </a:p>
          <a:p>
            <a:r>
              <a:rPr lang="en-US" sz="1600" dirty="0"/>
              <a:t>Very low certainty evidence</a:t>
            </a:r>
          </a:p>
          <a:p>
            <a:r>
              <a:rPr lang="en-US" sz="1600" dirty="0"/>
              <a:t>Not relying on non-COVID-19 evidence</a:t>
            </a:r>
          </a:p>
          <a:p>
            <a:r>
              <a:rPr lang="en-US" sz="1600" dirty="0"/>
              <a:t>Criteria to reconsider recommendations with important new evidence in Living phase</a:t>
            </a:r>
          </a:p>
          <a:p>
            <a:r>
              <a:rPr lang="en-US" sz="1600" dirty="0"/>
              <a:t>Provide timely and stable guidance</a:t>
            </a:r>
          </a:p>
        </p:txBody>
      </p:sp>
    </p:spTree>
    <p:extLst>
      <p:ext uri="{BB962C8B-B14F-4D97-AF65-F5344CB8AC3E}">
        <p14:creationId xmlns:p14="http://schemas.microsoft.com/office/powerpoint/2010/main" val="36914045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E92E4-C9EC-421E-93E0-8217F87E0B30}"/>
              </a:ext>
            </a:extLst>
          </p:cNvPr>
          <p:cNvSpPr>
            <a:spLocks noGrp="1"/>
          </p:cNvSpPr>
          <p:nvPr>
            <p:ph type="title"/>
          </p:nvPr>
        </p:nvSpPr>
        <p:spPr>
          <a:xfrm>
            <a:off x="457200" y="138305"/>
            <a:ext cx="8229600" cy="535154"/>
          </a:xfrm>
        </p:spPr>
        <p:txBody>
          <a:bodyPr/>
          <a:lstStyle/>
          <a:p>
            <a:r>
              <a:rPr lang="en-US" dirty="0"/>
              <a:t>Acknowledgements</a:t>
            </a:r>
          </a:p>
        </p:txBody>
      </p:sp>
      <p:sp>
        <p:nvSpPr>
          <p:cNvPr id="3" name="Content Placeholder 2">
            <a:extLst>
              <a:ext uri="{FF2B5EF4-FFF2-40B4-BE49-F238E27FC236}">
                <a16:creationId xmlns:a16="http://schemas.microsoft.com/office/drawing/2014/main" id="{757B99FE-311E-4788-ABFE-90C111172EF1}"/>
              </a:ext>
            </a:extLst>
          </p:cNvPr>
          <p:cNvSpPr>
            <a:spLocks noGrp="1"/>
          </p:cNvSpPr>
          <p:nvPr>
            <p:ph idx="1"/>
          </p:nvPr>
        </p:nvSpPr>
        <p:spPr>
          <a:xfrm>
            <a:off x="457200" y="780506"/>
            <a:ext cx="8229600" cy="3710927"/>
          </a:xfrm>
        </p:spPr>
        <p:txBody>
          <a:bodyPr/>
          <a:lstStyle/>
          <a:p>
            <a:pPr marL="0" marR="0" lvl="0" indent="0" algn="l" defTabSz="457200" rtl="0" eaLnBrk="0" fontAlgn="base" latinLnBrk="0" hangingPunct="0">
              <a:lnSpc>
                <a:spcPct val="100000"/>
              </a:lnSpc>
              <a:spcBef>
                <a:spcPct val="20000"/>
              </a:spcBef>
              <a:spcAft>
                <a:spcPct val="0"/>
              </a:spcAft>
              <a:buClrTx/>
              <a:buSzTx/>
              <a:buFont typeface="Arial" charset="0"/>
              <a:buNone/>
              <a:tabLst/>
              <a:defRPr/>
            </a:pPr>
            <a:r>
              <a:rPr lang="en-US" altLang="en-US" sz="1800" b="1" dirty="0">
                <a:solidFill>
                  <a:srgbClr val="FF0000"/>
                </a:solidFill>
                <a:latin typeface="Calibri"/>
                <a:cs typeface="Segoe UI" panose="020B0502040204020203" pitchFamily="34" charset="0"/>
              </a:rPr>
              <a:t>Guideline Panel</a:t>
            </a:r>
          </a:p>
          <a:p>
            <a:pPr marL="0" marR="0" lvl="0" indent="0" algn="l" defTabSz="457200" rtl="0" eaLnBrk="0" fontAlgn="base" latinLnBrk="0" hangingPunct="0">
              <a:lnSpc>
                <a:spcPct val="100000"/>
              </a:lnSpc>
              <a:spcBef>
                <a:spcPct val="20000"/>
              </a:spcBef>
              <a:spcAft>
                <a:spcPct val="0"/>
              </a:spcAft>
              <a:buClrTx/>
              <a:buSzTx/>
              <a:buFont typeface="Arial" charset="0"/>
              <a:buNone/>
              <a:tabLst/>
              <a:defRPr/>
            </a:pPr>
            <a:r>
              <a:rPr kumimoji="0" lang="en-US" altLang="en-US" sz="1000" b="0" i="0" u="none" strike="noStrike" cap="none" normalizeH="0" baseline="0" dirty="0" err="1">
                <a:ln>
                  <a:noFill/>
                </a:ln>
                <a:solidFill>
                  <a:srgbClr val="000000"/>
                </a:solidFill>
                <a:effectLst/>
                <a:latin typeface="Segoe UI" panose="020B0502040204020203" pitchFamily="34" charset="0"/>
                <a:ea typeface="Calibri" panose="020F0502020204030204" pitchFamily="34" charset="0"/>
                <a:cs typeface="Segoe UI" panose="020B0502040204020203" pitchFamily="34" charset="0"/>
              </a:rPr>
              <a:t>Pantep</a:t>
            </a:r>
            <a:r>
              <a:rPr kumimoji="0" lang="en-US" altLang="en-US" sz="1000" b="0" i="0" u="none" strike="noStrike" cap="none" normalizeH="0" baseline="0" dirty="0">
                <a:ln>
                  <a:noFill/>
                </a:ln>
                <a:solidFill>
                  <a:srgbClr val="000000"/>
                </a:solidFill>
                <a:effectLst/>
                <a:latin typeface="Segoe UI" panose="020B0502040204020203" pitchFamily="34" charset="0"/>
                <a:ea typeface="Calibri" panose="020F0502020204030204" pitchFamily="34" charset="0"/>
                <a:cs typeface="Segoe UI" panose="020B0502040204020203" pitchFamily="34" charset="0"/>
              </a:rPr>
              <a:t> </a:t>
            </a:r>
            <a:r>
              <a:rPr kumimoji="0" lang="en-US" altLang="en-US" sz="1000" b="0" i="0" u="none" strike="noStrike" cap="none" normalizeH="0" baseline="0" dirty="0" err="1">
                <a:ln>
                  <a:noFill/>
                </a:ln>
                <a:solidFill>
                  <a:srgbClr val="000000"/>
                </a:solidFill>
                <a:effectLst/>
                <a:latin typeface="Segoe UI" panose="020B0502040204020203" pitchFamily="34" charset="0"/>
                <a:ea typeface="Calibri" panose="020F0502020204030204" pitchFamily="34" charset="0"/>
                <a:cs typeface="Segoe UI" panose="020B0502040204020203" pitchFamily="34" charset="0"/>
              </a:rPr>
              <a:t>Angchaisuksiri</a:t>
            </a:r>
            <a:r>
              <a:rPr kumimoji="0" lang="en-US" altLang="en-US" sz="1000" b="0" i="0" u="none" strike="noStrike" cap="none" normalizeH="0" baseline="0" dirty="0">
                <a:ln>
                  <a:noFill/>
                </a:ln>
                <a:solidFill>
                  <a:srgbClr val="000000"/>
                </a:solidFill>
                <a:effectLst/>
                <a:latin typeface="Segoe UI" panose="020B0502040204020203" pitchFamily="34" charset="0"/>
                <a:ea typeface="Calibri" panose="020F0502020204030204" pitchFamily="34" charset="0"/>
                <a:cs typeface="Segoe UI" panose="020B0502040204020203" pitchFamily="34" charset="0"/>
              </a:rPr>
              <a:t>, MD (</a:t>
            </a:r>
            <a:r>
              <a:rPr kumimoji="0" lang="en-US" altLang="en-US" sz="1000" b="0" i="0" u="none" strike="noStrike" cap="none" normalizeH="0" baseline="0" dirty="0" err="1">
                <a:ln>
                  <a:noFill/>
                </a:ln>
                <a:solidFill>
                  <a:srgbClr val="000000"/>
                </a:solidFill>
                <a:effectLst/>
                <a:latin typeface="Segoe UI" panose="020B0502040204020203" pitchFamily="34" charset="0"/>
                <a:ea typeface="Calibri" panose="020F0502020204030204" pitchFamily="34" charset="0"/>
                <a:cs typeface="Segoe UI" panose="020B0502040204020203" pitchFamily="34" charset="0"/>
              </a:rPr>
              <a:t>Ramathibodi</a:t>
            </a:r>
            <a:r>
              <a:rPr kumimoji="0" lang="en-US" altLang="en-US" sz="1000" b="0" i="0" u="none" strike="noStrike" cap="none" normalizeH="0" baseline="0" dirty="0">
                <a:ln>
                  <a:noFill/>
                </a:ln>
                <a:solidFill>
                  <a:srgbClr val="000000"/>
                </a:solidFill>
                <a:effectLst/>
                <a:latin typeface="Segoe UI" panose="020B0502040204020203" pitchFamily="34" charset="0"/>
                <a:ea typeface="Calibri" panose="020F0502020204030204" pitchFamily="34" charset="0"/>
                <a:cs typeface="Segoe UI" panose="020B0502040204020203" pitchFamily="34" charset="0"/>
              </a:rPr>
              <a:t> Hospital, Mahidol University, Bangkok, Thailand)  </a:t>
            </a:r>
            <a:endParaRPr kumimoji="0" lang="en-US" altLang="en-US" sz="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Segoe UI" panose="020B0502040204020203" pitchFamily="34" charset="0"/>
                <a:ea typeface="Calibri" panose="020F0502020204030204" pitchFamily="34" charset="0"/>
                <a:cs typeface="Segoe UI" panose="020B0502040204020203" pitchFamily="34" charset="0"/>
              </a:rPr>
              <a:t>Clifton Blair (Union, New Jersey) / Patient Representative</a:t>
            </a:r>
            <a:endParaRPr kumimoji="0" lang="en-US" altLang="en-US" sz="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Segoe UI" panose="020B0502040204020203" pitchFamily="34" charset="0"/>
                <a:ea typeface="Calibri" panose="020F0502020204030204" pitchFamily="34" charset="0"/>
                <a:cs typeface="Segoe UI" panose="020B0502040204020203" pitchFamily="34" charset="0"/>
              </a:rPr>
              <a:t>Adam Cuker, MD, MS (University of Pennsylvania) / Clinical Co-chair</a:t>
            </a:r>
            <a:endParaRPr kumimoji="0" lang="en-US" altLang="en-US" sz="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Segoe UI" panose="020B0502040204020203" pitchFamily="34" charset="0"/>
                <a:ea typeface="Calibri" panose="020F0502020204030204" pitchFamily="34" charset="0"/>
                <a:cs typeface="Segoe UI" panose="020B0502040204020203" pitchFamily="34" charset="0"/>
              </a:rPr>
              <a:t>Kathryn E. Dane, PharmD (Johns Hopkins Hospital)</a:t>
            </a:r>
            <a:endParaRPr kumimoji="0" lang="en-US" altLang="en-US" sz="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Segoe UI" panose="020B0502040204020203" pitchFamily="34" charset="0"/>
                <a:ea typeface="Calibri" panose="020F0502020204030204" pitchFamily="34" charset="0"/>
                <a:cs typeface="Segoe UI" panose="020B0502040204020203" pitchFamily="34" charset="0"/>
              </a:rPr>
              <a:t>Jennifer Davila, MD (Children's Hospital at Montefiore)</a:t>
            </a:r>
            <a:endParaRPr kumimoji="0" lang="en-US" altLang="en-US" sz="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Segoe UI" panose="020B0502040204020203" pitchFamily="34" charset="0"/>
                <a:ea typeface="Calibri" panose="020F0502020204030204" pitchFamily="34" charset="0"/>
                <a:cs typeface="Segoe UI" panose="020B0502040204020203" pitchFamily="34" charset="0"/>
              </a:rPr>
              <a:t>Maria </a:t>
            </a:r>
            <a:r>
              <a:rPr kumimoji="0" lang="en-US" altLang="en-US" sz="1000" b="0" i="0" u="none" strike="noStrike" cap="none" normalizeH="0" baseline="0" dirty="0" err="1">
                <a:ln>
                  <a:noFill/>
                </a:ln>
                <a:solidFill>
                  <a:srgbClr val="000000"/>
                </a:solidFill>
                <a:effectLst/>
                <a:latin typeface="Segoe UI" panose="020B0502040204020203" pitchFamily="34" charset="0"/>
                <a:ea typeface="Calibri" panose="020F0502020204030204" pitchFamily="34" charset="0"/>
                <a:cs typeface="Segoe UI" panose="020B0502040204020203" pitchFamily="34" charset="0"/>
              </a:rPr>
              <a:t>DeSancho</a:t>
            </a:r>
            <a:r>
              <a:rPr kumimoji="0" lang="en-US" altLang="en-US" sz="1000" b="0" i="0" u="none" strike="noStrike" cap="none" normalizeH="0" baseline="0" dirty="0">
                <a:ln>
                  <a:noFill/>
                </a:ln>
                <a:solidFill>
                  <a:srgbClr val="000000"/>
                </a:solidFill>
                <a:effectLst/>
                <a:latin typeface="Segoe UI" panose="020B0502040204020203" pitchFamily="34" charset="0"/>
                <a:ea typeface="Calibri" panose="020F0502020204030204" pitchFamily="34" charset="0"/>
                <a:cs typeface="Segoe UI" panose="020B0502040204020203" pitchFamily="34" charset="0"/>
              </a:rPr>
              <a:t>, MD, MSc (Weill Cornell Medicine)  </a:t>
            </a:r>
            <a:endParaRPr kumimoji="0" lang="en-US" altLang="en-US" sz="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Segoe UI" panose="020B0502040204020203" pitchFamily="34" charset="0"/>
                <a:ea typeface="Calibri" panose="020F0502020204030204" pitchFamily="34" charset="0"/>
                <a:cs typeface="Segoe UI" panose="020B0502040204020203" pitchFamily="34" charset="0"/>
              </a:rPr>
              <a:t>David L. </a:t>
            </a:r>
            <a:r>
              <a:rPr kumimoji="0" lang="en-US" altLang="en-US" sz="1000" b="0" i="0" u="none" strike="noStrike" cap="none" normalizeH="0" baseline="0" dirty="0" err="1">
                <a:ln>
                  <a:noFill/>
                </a:ln>
                <a:solidFill>
                  <a:srgbClr val="000000"/>
                </a:solidFill>
                <a:effectLst/>
                <a:latin typeface="Segoe UI" panose="020B0502040204020203" pitchFamily="34" charset="0"/>
                <a:ea typeface="Calibri" panose="020F0502020204030204" pitchFamily="34" charset="0"/>
                <a:cs typeface="Segoe UI" panose="020B0502040204020203" pitchFamily="34" charset="0"/>
              </a:rPr>
              <a:t>Diuguid</a:t>
            </a:r>
            <a:r>
              <a:rPr kumimoji="0" lang="en-US" altLang="en-US" sz="1000" b="0" i="0" u="none" strike="noStrike" cap="none" normalizeH="0" baseline="0" dirty="0">
                <a:ln>
                  <a:noFill/>
                </a:ln>
                <a:solidFill>
                  <a:srgbClr val="000000"/>
                </a:solidFill>
                <a:effectLst/>
                <a:latin typeface="Segoe UI" panose="020B0502040204020203" pitchFamily="34" charset="0"/>
                <a:ea typeface="Calibri" panose="020F0502020204030204" pitchFamily="34" charset="0"/>
                <a:cs typeface="Segoe UI" panose="020B0502040204020203" pitchFamily="34" charset="0"/>
              </a:rPr>
              <a:t>, MD (Columbia University)</a:t>
            </a:r>
            <a:endParaRPr kumimoji="0" lang="en-US" altLang="en-US" sz="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Segoe UI" panose="020B0502040204020203" pitchFamily="34" charset="0"/>
                <a:ea typeface="Calibri" panose="020F0502020204030204" pitchFamily="34" charset="0"/>
                <a:cs typeface="Segoe UI" panose="020B0502040204020203" pitchFamily="34" charset="0"/>
              </a:rPr>
              <a:t>Daniel Griffin, MD, PhD (Columbia University and ProHealth Care, New Hyde Park, NY)</a:t>
            </a:r>
            <a:endParaRPr kumimoji="0" lang="en-US" altLang="en-US" sz="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Segoe UI" panose="020B0502040204020203" pitchFamily="34" charset="0"/>
                <a:ea typeface="Calibri" panose="020F0502020204030204" pitchFamily="34" charset="0"/>
                <a:cs typeface="Segoe UI" panose="020B0502040204020203" pitchFamily="34" charset="0"/>
              </a:rPr>
              <a:t>Susan R. Kahn, MD, MSc (McGill University)</a:t>
            </a:r>
            <a:endParaRPr kumimoji="0" lang="en-US" altLang="en-US" sz="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err="1">
                <a:ln>
                  <a:noFill/>
                </a:ln>
                <a:solidFill>
                  <a:srgbClr val="000000"/>
                </a:solidFill>
                <a:effectLst/>
                <a:latin typeface="Segoe UI" panose="020B0502040204020203" pitchFamily="34" charset="0"/>
                <a:ea typeface="Calibri" panose="020F0502020204030204" pitchFamily="34" charset="0"/>
                <a:cs typeface="Segoe UI" panose="020B0502040204020203" pitchFamily="34" charset="0"/>
              </a:rPr>
              <a:t>Frederikus</a:t>
            </a:r>
            <a:r>
              <a:rPr kumimoji="0" lang="en-US" altLang="en-US" sz="1000" b="0" i="0" u="none" strike="noStrike" cap="none" normalizeH="0" baseline="0" dirty="0">
                <a:ln>
                  <a:noFill/>
                </a:ln>
                <a:solidFill>
                  <a:srgbClr val="000000"/>
                </a:solidFill>
                <a:effectLst/>
                <a:latin typeface="Segoe UI" panose="020B0502040204020203" pitchFamily="34" charset="0"/>
                <a:ea typeface="Calibri" panose="020F0502020204030204" pitchFamily="34" charset="0"/>
                <a:cs typeface="Segoe UI" panose="020B0502040204020203" pitchFamily="34" charset="0"/>
              </a:rPr>
              <a:t> A. </a:t>
            </a:r>
            <a:r>
              <a:rPr kumimoji="0" lang="en-US" altLang="en-US" sz="1000" b="0" i="0" u="none" strike="noStrike" cap="none" normalizeH="0" baseline="0" dirty="0" err="1">
                <a:ln>
                  <a:noFill/>
                </a:ln>
                <a:solidFill>
                  <a:srgbClr val="000000"/>
                </a:solidFill>
                <a:effectLst/>
                <a:latin typeface="Segoe UI" panose="020B0502040204020203" pitchFamily="34" charset="0"/>
                <a:ea typeface="Calibri" panose="020F0502020204030204" pitchFamily="34" charset="0"/>
                <a:cs typeface="Segoe UI" panose="020B0502040204020203" pitchFamily="34" charset="0"/>
              </a:rPr>
              <a:t>Klok</a:t>
            </a:r>
            <a:r>
              <a:rPr kumimoji="0" lang="en-US" altLang="en-US" sz="1000" b="0" i="0" u="none" strike="noStrike" cap="none" normalizeH="0" baseline="0" dirty="0">
                <a:ln>
                  <a:noFill/>
                </a:ln>
                <a:solidFill>
                  <a:srgbClr val="000000"/>
                </a:solidFill>
                <a:effectLst/>
                <a:latin typeface="Segoe UI" panose="020B0502040204020203" pitchFamily="34" charset="0"/>
                <a:ea typeface="Calibri" panose="020F0502020204030204" pitchFamily="34" charset="0"/>
                <a:cs typeface="Segoe UI" panose="020B0502040204020203" pitchFamily="34" charset="0"/>
              </a:rPr>
              <a:t>, MD, PhD (Leiden University Medical Center Einthoven Laboratory)</a:t>
            </a:r>
            <a:endParaRPr kumimoji="0" lang="en-US" altLang="en-US" sz="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Segoe UI" panose="020B0502040204020203" pitchFamily="34" charset="0"/>
                <a:ea typeface="Calibri" panose="020F0502020204030204" pitchFamily="34" charset="0"/>
                <a:cs typeface="Segoe UI" panose="020B0502040204020203" pitchFamily="34" charset="0"/>
              </a:rPr>
              <a:t>Alfred Ian Lee, MD, PhD (Yale School of Medicine)</a:t>
            </a:r>
            <a:endParaRPr kumimoji="0" lang="en-US" altLang="en-US" sz="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Segoe UI" panose="020B0502040204020203" pitchFamily="34" charset="0"/>
                <a:ea typeface="Calibri" panose="020F0502020204030204" pitchFamily="34" charset="0"/>
                <a:cs typeface="Segoe UI" panose="020B0502040204020203" pitchFamily="34" charset="0"/>
              </a:rPr>
              <a:t>Reem Mustafa, MBBS, PhD, MPH (University of Kansas) / Methodology Co-chair</a:t>
            </a:r>
            <a:endParaRPr kumimoji="0" lang="en-US" altLang="en-US" sz="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Segoe UI" panose="020B0502040204020203" pitchFamily="34" charset="0"/>
                <a:ea typeface="Calibri" panose="020F0502020204030204" pitchFamily="34" charset="0"/>
                <a:cs typeface="Segoe UI" panose="020B0502040204020203" pitchFamily="34" charset="0"/>
              </a:rPr>
              <a:t>Ignacio Neumann, MD, MS (</a:t>
            </a:r>
            <a:r>
              <a:rPr kumimoji="0" lang="en-US" altLang="en-US" sz="1000" b="0" i="0" u="none" strike="noStrike" cap="none" normalizeH="0" baseline="0" dirty="0" err="1">
                <a:ln>
                  <a:noFill/>
                </a:ln>
                <a:solidFill>
                  <a:srgbClr val="000000"/>
                </a:solidFill>
                <a:effectLst/>
                <a:latin typeface="Segoe UI" panose="020B0502040204020203" pitchFamily="34" charset="0"/>
                <a:ea typeface="Calibri" panose="020F0502020204030204" pitchFamily="34" charset="0"/>
                <a:cs typeface="Segoe UI" panose="020B0502040204020203" pitchFamily="34" charset="0"/>
              </a:rPr>
              <a:t>Pontifica</a:t>
            </a:r>
            <a:r>
              <a:rPr kumimoji="0" lang="en-US" altLang="en-US" sz="1000" b="0" i="0" u="none" strike="noStrike" cap="none" normalizeH="0" baseline="0" dirty="0">
                <a:ln>
                  <a:noFill/>
                </a:ln>
                <a:solidFill>
                  <a:srgbClr val="000000"/>
                </a:solidFill>
                <a:effectLst/>
                <a:latin typeface="Segoe UI" panose="020B0502040204020203" pitchFamily="34" charset="0"/>
                <a:ea typeface="Calibri" panose="020F0502020204030204" pitchFamily="34" charset="0"/>
                <a:cs typeface="Segoe UI" panose="020B0502040204020203" pitchFamily="34" charset="0"/>
              </a:rPr>
              <a:t> Universidad </a:t>
            </a:r>
            <a:r>
              <a:rPr kumimoji="0" lang="en-US" altLang="en-US" sz="1000" b="0" i="0" u="none" strike="noStrike" cap="none" normalizeH="0" baseline="0" dirty="0" err="1">
                <a:ln>
                  <a:noFill/>
                </a:ln>
                <a:solidFill>
                  <a:srgbClr val="000000"/>
                </a:solidFill>
                <a:effectLst/>
                <a:latin typeface="Segoe UI" panose="020B0502040204020203" pitchFamily="34" charset="0"/>
                <a:ea typeface="Calibri" panose="020F0502020204030204" pitchFamily="34" charset="0"/>
                <a:cs typeface="Segoe UI" panose="020B0502040204020203" pitchFamily="34" charset="0"/>
              </a:rPr>
              <a:t>Católica</a:t>
            </a:r>
            <a:r>
              <a:rPr kumimoji="0" lang="en-US" altLang="en-US" sz="1000" b="0" i="0" u="none" strike="noStrike" cap="none" normalizeH="0" baseline="0" dirty="0">
                <a:ln>
                  <a:noFill/>
                </a:ln>
                <a:solidFill>
                  <a:srgbClr val="000000"/>
                </a:solidFill>
                <a:effectLst/>
                <a:latin typeface="Segoe UI" panose="020B0502040204020203" pitchFamily="34" charset="0"/>
                <a:ea typeface="Calibri" panose="020F0502020204030204" pitchFamily="34" charset="0"/>
                <a:cs typeface="Segoe UI" panose="020B0502040204020203" pitchFamily="34" charset="0"/>
              </a:rPr>
              <a:t> de Chile, Santiago, Chile)</a:t>
            </a:r>
            <a:endParaRPr kumimoji="0" lang="en-US" altLang="en-US" sz="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Segoe UI" panose="020B0502040204020203" pitchFamily="34" charset="0"/>
                <a:ea typeface="Calibri" panose="020F0502020204030204" pitchFamily="34" charset="0"/>
                <a:cs typeface="Segoe UI" panose="020B0502040204020203" pitchFamily="34" charset="0"/>
              </a:rPr>
              <a:t>Ashok Pai, MD (Kaiser Permanente, Oakland Medical Center)  </a:t>
            </a:r>
            <a:endParaRPr kumimoji="0" lang="en-US" altLang="en-US" sz="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Segoe UI" panose="020B0502040204020203" pitchFamily="34" charset="0"/>
                <a:ea typeface="Calibri" panose="020F0502020204030204" pitchFamily="34" charset="0"/>
                <a:cs typeface="Segoe UI" panose="020B0502040204020203" pitchFamily="34" charset="0"/>
              </a:rPr>
              <a:t>Menaka Pai, MD, MSc (McMaster University) / Ex Officio, Guideline Oversight Subcommittee</a:t>
            </a:r>
            <a:endParaRPr kumimoji="0" lang="en-US" altLang="en-US" sz="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Segoe UI" panose="020B0502040204020203" pitchFamily="34" charset="0"/>
                <a:ea typeface="Calibri" panose="020F0502020204030204" pitchFamily="34" charset="0"/>
                <a:cs typeface="Segoe UI" panose="020B0502040204020203" pitchFamily="34" charset="0"/>
              </a:rPr>
              <a:t>Marc </a:t>
            </a:r>
            <a:r>
              <a:rPr kumimoji="0" lang="en-US" altLang="en-US" sz="1000" b="0" i="0" u="none" strike="noStrike" cap="none" normalizeH="0" baseline="0" dirty="0" err="1">
                <a:ln>
                  <a:noFill/>
                </a:ln>
                <a:solidFill>
                  <a:srgbClr val="000000"/>
                </a:solidFill>
                <a:effectLst/>
                <a:latin typeface="Segoe UI" panose="020B0502040204020203" pitchFamily="34" charset="0"/>
                <a:ea typeface="Calibri" panose="020F0502020204030204" pitchFamily="34" charset="0"/>
                <a:cs typeface="Segoe UI" panose="020B0502040204020203" pitchFamily="34" charset="0"/>
              </a:rPr>
              <a:t>Righini</a:t>
            </a:r>
            <a:r>
              <a:rPr kumimoji="0" lang="en-US" altLang="en-US" sz="1000" b="0" i="0" u="none" strike="noStrike" cap="none" normalizeH="0" baseline="0" dirty="0">
                <a:ln>
                  <a:noFill/>
                </a:ln>
                <a:solidFill>
                  <a:srgbClr val="000000"/>
                </a:solidFill>
                <a:effectLst/>
                <a:latin typeface="Segoe UI" panose="020B0502040204020203" pitchFamily="34" charset="0"/>
                <a:ea typeface="Calibri" panose="020F0502020204030204" pitchFamily="34" charset="0"/>
                <a:cs typeface="Segoe UI" panose="020B0502040204020203" pitchFamily="34" charset="0"/>
              </a:rPr>
              <a:t>, MD (University of Geneva, Switzerland)  </a:t>
            </a:r>
            <a:endParaRPr kumimoji="0" lang="en-US" altLang="en-US" sz="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Segoe UI" panose="020B0502040204020203" pitchFamily="34" charset="0"/>
                <a:ea typeface="Calibri" panose="020F0502020204030204" pitchFamily="34" charset="0"/>
                <a:cs typeface="Segoe UI" panose="020B0502040204020203" pitchFamily="34" charset="0"/>
              </a:rPr>
              <a:t>Kristen M. Sanfilippo, MD, MPHS (Washington University in St. Louis)</a:t>
            </a:r>
            <a:endParaRPr kumimoji="0" lang="en-US" altLang="en-US" sz="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Segoe UI" panose="020B0502040204020203" pitchFamily="34" charset="0"/>
                <a:ea typeface="Calibri" panose="020F0502020204030204" pitchFamily="34" charset="0"/>
                <a:cs typeface="Segoe UI" panose="020B0502040204020203" pitchFamily="34" charset="0"/>
              </a:rPr>
              <a:t>Holger </a:t>
            </a:r>
            <a:r>
              <a:rPr kumimoji="0" lang="en-US" altLang="en-US" sz="1000" b="0" i="0" u="none" strike="noStrike" cap="none" normalizeH="0" baseline="0" dirty="0" err="1">
                <a:ln>
                  <a:noFill/>
                </a:ln>
                <a:solidFill>
                  <a:srgbClr val="000000"/>
                </a:solidFill>
                <a:effectLst/>
                <a:latin typeface="Segoe UI" panose="020B0502040204020203" pitchFamily="34" charset="0"/>
                <a:ea typeface="Calibri" panose="020F0502020204030204" pitchFamily="34" charset="0"/>
                <a:cs typeface="Segoe UI" panose="020B0502040204020203" pitchFamily="34" charset="0"/>
              </a:rPr>
              <a:t>Schünemann</a:t>
            </a:r>
            <a:r>
              <a:rPr kumimoji="0" lang="en-US" altLang="en-US" sz="1000" b="0" i="0" u="none" strike="noStrike" cap="none" normalizeH="0" baseline="0" dirty="0">
                <a:ln>
                  <a:noFill/>
                </a:ln>
                <a:solidFill>
                  <a:srgbClr val="000000"/>
                </a:solidFill>
                <a:effectLst/>
                <a:latin typeface="Segoe UI" panose="020B0502040204020203" pitchFamily="34" charset="0"/>
                <a:ea typeface="Calibri" panose="020F0502020204030204" pitchFamily="34" charset="0"/>
                <a:cs typeface="Segoe UI" panose="020B0502040204020203" pitchFamily="34" charset="0"/>
              </a:rPr>
              <a:t>, MD, PhD (McMaster University) / Methodology Co-chair</a:t>
            </a:r>
            <a:endParaRPr kumimoji="0" lang="en-US" altLang="en-US" sz="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Segoe UI" panose="020B0502040204020203" pitchFamily="34" charset="0"/>
                <a:ea typeface="Calibri" panose="020F0502020204030204" pitchFamily="34" charset="0"/>
                <a:cs typeface="Segoe UI" panose="020B0502040204020203" pitchFamily="34" charset="0"/>
              </a:rPr>
              <a:t>Deborah Siegal, MD, MSc (McMaster University)</a:t>
            </a:r>
            <a:endParaRPr kumimoji="0" lang="en-US" altLang="en-US" sz="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Segoe UI" panose="020B0502040204020203" pitchFamily="34" charset="0"/>
                <a:ea typeface="Calibri" panose="020F0502020204030204" pitchFamily="34" charset="0"/>
                <a:cs typeface="Segoe UI" panose="020B0502040204020203" pitchFamily="34" charset="0"/>
              </a:rPr>
              <a:t>Mike Skara (Cottage Grove, Indiana) / Patient Representative</a:t>
            </a:r>
            <a:endParaRPr kumimoji="0" lang="en-US" altLang="en-US" sz="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err="1">
                <a:ln>
                  <a:noFill/>
                </a:ln>
                <a:solidFill>
                  <a:srgbClr val="000000"/>
                </a:solidFill>
                <a:effectLst/>
                <a:latin typeface="Segoe UI" panose="020B0502040204020203" pitchFamily="34" charset="0"/>
                <a:ea typeface="Calibri" panose="020F0502020204030204" pitchFamily="34" charset="0"/>
                <a:cs typeface="Segoe UI" panose="020B0502040204020203" pitchFamily="34" charset="0"/>
              </a:rPr>
              <a:t>Kamshad</a:t>
            </a:r>
            <a:r>
              <a:rPr kumimoji="0" lang="en-US" altLang="en-US" sz="1000" b="0" i="0" u="none" strike="noStrike" cap="none" normalizeH="0" baseline="0" dirty="0">
                <a:ln>
                  <a:noFill/>
                </a:ln>
                <a:solidFill>
                  <a:srgbClr val="000000"/>
                </a:solidFill>
                <a:effectLst/>
                <a:latin typeface="Segoe UI" panose="020B0502040204020203" pitchFamily="34" charset="0"/>
                <a:ea typeface="Calibri" panose="020F0502020204030204" pitchFamily="34" charset="0"/>
                <a:cs typeface="Segoe UI" panose="020B0502040204020203" pitchFamily="34" charset="0"/>
              </a:rPr>
              <a:t> </a:t>
            </a:r>
            <a:r>
              <a:rPr kumimoji="0" lang="en-US" altLang="en-US" sz="1000" b="0" i="0" u="none" strike="noStrike" cap="none" normalizeH="0" baseline="0" dirty="0" err="1">
                <a:ln>
                  <a:noFill/>
                </a:ln>
                <a:solidFill>
                  <a:srgbClr val="000000"/>
                </a:solidFill>
                <a:effectLst/>
                <a:latin typeface="Segoe UI" panose="020B0502040204020203" pitchFamily="34" charset="0"/>
                <a:ea typeface="Calibri" panose="020F0502020204030204" pitchFamily="34" charset="0"/>
                <a:cs typeface="Segoe UI" panose="020B0502040204020203" pitchFamily="34" charset="0"/>
              </a:rPr>
              <a:t>Touri</a:t>
            </a:r>
            <a:r>
              <a:rPr kumimoji="0" lang="en-US" altLang="en-US" sz="1000" b="0" i="0" u="none" strike="noStrike" cap="none" normalizeH="0" baseline="0" dirty="0">
                <a:ln>
                  <a:noFill/>
                </a:ln>
                <a:solidFill>
                  <a:srgbClr val="000000"/>
                </a:solidFill>
                <a:effectLst/>
                <a:latin typeface="Segoe UI" panose="020B0502040204020203" pitchFamily="34" charset="0"/>
                <a:ea typeface="Calibri" panose="020F0502020204030204" pitchFamily="34" charset="0"/>
                <a:cs typeface="Segoe UI" panose="020B0502040204020203" pitchFamily="34" charset="0"/>
              </a:rPr>
              <a:t> (Ontario, Canada) / Patient Representative</a:t>
            </a:r>
            <a:endParaRPr kumimoji="0" lang="en-US" altLang="en-US" sz="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Segoe UI" panose="020B0502040204020203" pitchFamily="34" charset="0"/>
                <a:ea typeface="Calibri" panose="020F0502020204030204" pitchFamily="34" charset="0"/>
                <a:cs typeface="Segoe UI" panose="020B0502040204020203" pitchFamily="34" charset="0"/>
              </a:rPr>
              <a:t>Eric K. Tseng, MD, MSc (St. Michael's Hospital, Toronto) / Writer</a:t>
            </a:r>
            <a:endParaRPr kumimoji="0" lang="en-US" altLang="en-US" sz="1200" b="0" i="0" u="none" strike="noStrike" cap="none" normalizeH="0" baseline="0" dirty="0">
              <a:ln>
                <a:noFill/>
              </a:ln>
              <a:solidFill>
                <a:schemeClr val="tx1"/>
              </a:solidFill>
              <a:effectLst/>
              <a:latin typeface="Arial" panose="020B0604020202020204" pitchFamily="34" charset="0"/>
            </a:endParaRPr>
          </a:p>
          <a:p>
            <a:endParaRPr lang="en-US" dirty="0"/>
          </a:p>
        </p:txBody>
      </p:sp>
    </p:spTree>
    <p:extLst>
      <p:ext uri="{BB962C8B-B14F-4D97-AF65-F5344CB8AC3E}">
        <p14:creationId xmlns:p14="http://schemas.microsoft.com/office/powerpoint/2010/main" val="24840471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7D490-FB10-4FA1-A2FC-BA90664055BD}"/>
              </a:ext>
            </a:extLst>
          </p:cNvPr>
          <p:cNvSpPr>
            <a:spLocks noGrp="1"/>
          </p:cNvSpPr>
          <p:nvPr>
            <p:ph type="title"/>
          </p:nvPr>
        </p:nvSpPr>
        <p:spPr>
          <a:xfrm>
            <a:off x="2328343" y="576020"/>
            <a:ext cx="2009221" cy="584775"/>
          </a:xfrm>
        </p:spPr>
        <p:txBody>
          <a:bodyPr/>
          <a:lstStyle/>
          <a:p>
            <a:pPr algn="ctr"/>
            <a:r>
              <a:rPr lang="en-US" sz="2000" dirty="0"/>
              <a:t>Speaker</a:t>
            </a:r>
          </a:p>
        </p:txBody>
      </p:sp>
      <p:sp>
        <p:nvSpPr>
          <p:cNvPr id="3" name="Content Placeholder 2">
            <a:extLst>
              <a:ext uri="{FF2B5EF4-FFF2-40B4-BE49-F238E27FC236}">
                <a16:creationId xmlns:a16="http://schemas.microsoft.com/office/drawing/2014/main" id="{802E6A15-C93E-4556-9A63-EF9F2A4F89E0}"/>
              </a:ext>
            </a:extLst>
          </p:cNvPr>
          <p:cNvSpPr>
            <a:spLocks noGrp="1"/>
          </p:cNvSpPr>
          <p:nvPr>
            <p:ph idx="1"/>
          </p:nvPr>
        </p:nvSpPr>
        <p:spPr>
          <a:xfrm>
            <a:off x="4293256" y="3380614"/>
            <a:ext cx="2569770" cy="1309187"/>
          </a:xfrm>
        </p:spPr>
        <p:txBody>
          <a:bodyPr/>
          <a:lstStyle/>
          <a:p>
            <a:pPr marL="0" indent="0" algn="ctr">
              <a:buNone/>
            </a:pPr>
            <a:r>
              <a:rPr lang="en-US" sz="1800" b="1" dirty="0"/>
              <a:t>Deborah Siegal, MD, MSc</a:t>
            </a:r>
          </a:p>
          <a:p>
            <a:pPr marL="0" indent="0" algn="ctr">
              <a:buNone/>
            </a:pPr>
            <a:r>
              <a:rPr lang="en-US" sz="1800" dirty="0"/>
              <a:t>University of Ottawa</a:t>
            </a:r>
            <a:br>
              <a:rPr lang="en-US" dirty="0"/>
            </a:br>
            <a:br>
              <a:rPr lang="en-US" sz="1800" dirty="0"/>
            </a:br>
            <a:endParaRPr lang="en-US" sz="1800" dirty="0"/>
          </a:p>
          <a:p>
            <a:pPr marL="0" indent="0">
              <a:buNone/>
            </a:pPr>
            <a:endParaRPr lang="en-US" dirty="0"/>
          </a:p>
          <a:p>
            <a:endParaRPr lang="en-US" dirty="0"/>
          </a:p>
        </p:txBody>
      </p:sp>
      <p:sp>
        <p:nvSpPr>
          <p:cNvPr id="5" name="Content Placeholder 2">
            <a:extLst>
              <a:ext uri="{FF2B5EF4-FFF2-40B4-BE49-F238E27FC236}">
                <a16:creationId xmlns:a16="http://schemas.microsoft.com/office/drawing/2014/main" id="{619D9640-0F70-4E69-A51E-631DF1507119}"/>
              </a:ext>
            </a:extLst>
          </p:cNvPr>
          <p:cNvSpPr txBox="1">
            <a:spLocks/>
          </p:cNvSpPr>
          <p:nvPr/>
        </p:nvSpPr>
        <p:spPr>
          <a:xfrm>
            <a:off x="-53382" y="3387106"/>
            <a:ext cx="2326104" cy="1309187"/>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2000" kern="1200">
                <a:solidFill>
                  <a:schemeClr val="tx1"/>
                </a:solidFill>
                <a:latin typeface="+mn-lt"/>
                <a:ea typeface="Geneva" pitchFamily="37" charset="-128"/>
                <a:cs typeface="Geneva" pitchFamily="37" charset="-128"/>
              </a:defRPr>
            </a:lvl1pPr>
            <a:lvl2pPr marL="742950" indent="-285750" algn="l" defTabSz="457200" rtl="0" eaLnBrk="0" fontAlgn="base" hangingPunct="0">
              <a:spcBef>
                <a:spcPct val="20000"/>
              </a:spcBef>
              <a:spcAft>
                <a:spcPct val="0"/>
              </a:spcAft>
              <a:buFont typeface="Arial" charset="0"/>
              <a:buChar char="–"/>
              <a:defRPr sz="1800" kern="1200">
                <a:solidFill>
                  <a:schemeClr val="tx1"/>
                </a:solidFill>
                <a:latin typeface="+mn-lt"/>
                <a:ea typeface="Geneva" pitchFamily="37" charset="-128"/>
                <a:cs typeface="+mn-cs"/>
              </a:defRPr>
            </a:lvl2pPr>
            <a:lvl3pPr marL="11430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Geneva" pitchFamily="37" charset="-128"/>
                <a:cs typeface="+mn-cs"/>
              </a:defRPr>
            </a:lvl3pPr>
            <a:lvl4pPr marL="1600200" indent="-228600" algn="l" defTabSz="457200" rtl="0" eaLnBrk="0" fontAlgn="base" hangingPunct="0">
              <a:spcBef>
                <a:spcPct val="20000"/>
              </a:spcBef>
              <a:spcAft>
                <a:spcPct val="0"/>
              </a:spcAft>
              <a:buFont typeface="Arial" charset="0"/>
              <a:buChar char="–"/>
              <a:defRPr sz="1400" kern="1200">
                <a:solidFill>
                  <a:schemeClr val="tx1"/>
                </a:solidFill>
                <a:latin typeface="+mn-lt"/>
                <a:ea typeface="Geneva" pitchFamily="37" charset="-128"/>
                <a:cs typeface="+mn-cs"/>
              </a:defRPr>
            </a:lvl4pPr>
            <a:lvl5pPr marL="2057400" indent="-228600" algn="l" defTabSz="457200" rtl="0" eaLnBrk="0" fontAlgn="base" hangingPunct="0">
              <a:spcBef>
                <a:spcPct val="20000"/>
              </a:spcBef>
              <a:spcAft>
                <a:spcPct val="0"/>
              </a:spcAft>
              <a:buFont typeface="Arial" charset="0"/>
              <a:buChar char="»"/>
              <a:defRPr sz="1400" kern="1200">
                <a:solidFill>
                  <a:schemeClr val="tx1"/>
                </a:solidFill>
                <a:latin typeface="+mn-lt"/>
                <a:ea typeface="Geneva" pitchFamily="37"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charset="0"/>
              <a:buNone/>
            </a:pPr>
            <a:r>
              <a:rPr lang="en-US" sz="1800" b="1" dirty="0"/>
              <a:t>Adam Cuker, MD, MS</a:t>
            </a:r>
            <a:br>
              <a:rPr lang="en-US" sz="1800" dirty="0"/>
            </a:br>
            <a:r>
              <a:rPr lang="en-US" sz="1800" dirty="0"/>
              <a:t>University of Pennsylvania</a:t>
            </a:r>
            <a:br>
              <a:rPr lang="en-US" dirty="0"/>
            </a:br>
            <a:br>
              <a:rPr lang="en-US" sz="1800" dirty="0"/>
            </a:br>
            <a:endParaRPr lang="en-US" sz="1800" dirty="0"/>
          </a:p>
          <a:p>
            <a:pPr marL="0" indent="0">
              <a:buFont typeface="Arial" charset="0"/>
              <a:buNone/>
            </a:pPr>
            <a:endParaRPr lang="en-US" dirty="0"/>
          </a:p>
          <a:p>
            <a:endParaRPr lang="en-US" dirty="0"/>
          </a:p>
        </p:txBody>
      </p:sp>
      <p:sp>
        <p:nvSpPr>
          <p:cNvPr id="6" name="Content Placeholder 2">
            <a:extLst>
              <a:ext uri="{FF2B5EF4-FFF2-40B4-BE49-F238E27FC236}">
                <a16:creationId xmlns:a16="http://schemas.microsoft.com/office/drawing/2014/main" id="{7FBE6D2D-1A2D-4209-9B6D-6BD8FC2BEFEC}"/>
              </a:ext>
            </a:extLst>
          </p:cNvPr>
          <p:cNvSpPr txBox="1">
            <a:spLocks/>
          </p:cNvSpPr>
          <p:nvPr/>
        </p:nvSpPr>
        <p:spPr>
          <a:xfrm>
            <a:off x="6587120" y="3373093"/>
            <a:ext cx="2342148" cy="1309187"/>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2000" kern="1200">
                <a:solidFill>
                  <a:schemeClr val="tx1"/>
                </a:solidFill>
                <a:latin typeface="+mn-lt"/>
                <a:ea typeface="Geneva" pitchFamily="37" charset="-128"/>
                <a:cs typeface="Geneva" pitchFamily="37" charset="-128"/>
              </a:defRPr>
            </a:lvl1pPr>
            <a:lvl2pPr marL="742950" indent="-285750" algn="l" defTabSz="457200" rtl="0" eaLnBrk="0" fontAlgn="base" hangingPunct="0">
              <a:spcBef>
                <a:spcPct val="20000"/>
              </a:spcBef>
              <a:spcAft>
                <a:spcPct val="0"/>
              </a:spcAft>
              <a:buFont typeface="Arial" charset="0"/>
              <a:buChar char="–"/>
              <a:defRPr sz="1800" kern="1200">
                <a:solidFill>
                  <a:schemeClr val="tx1"/>
                </a:solidFill>
                <a:latin typeface="+mn-lt"/>
                <a:ea typeface="Geneva" pitchFamily="37" charset="-128"/>
                <a:cs typeface="+mn-cs"/>
              </a:defRPr>
            </a:lvl2pPr>
            <a:lvl3pPr marL="11430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Geneva" pitchFamily="37" charset="-128"/>
                <a:cs typeface="+mn-cs"/>
              </a:defRPr>
            </a:lvl3pPr>
            <a:lvl4pPr marL="1600200" indent="-228600" algn="l" defTabSz="457200" rtl="0" eaLnBrk="0" fontAlgn="base" hangingPunct="0">
              <a:spcBef>
                <a:spcPct val="20000"/>
              </a:spcBef>
              <a:spcAft>
                <a:spcPct val="0"/>
              </a:spcAft>
              <a:buFont typeface="Arial" charset="0"/>
              <a:buChar char="–"/>
              <a:defRPr sz="1400" kern="1200">
                <a:solidFill>
                  <a:schemeClr val="tx1"/>
                </a:solidFill>
                <a:latin typeface="+mn-lt"/>
                <a:ea typeface="Geneva" pitchFamily="37" charset="-128"/>
                <a:cs typeface="+mn-cs"/>
              </a:defRPr>
            </a:lvl4pPr>
            <a:lvl5pPr marL="2057400" indent="-228600" algn="l" defTabSz="457200" rtl="0" eaLnBrk="0" fontAlgn="base" hangingPunct="0">
              <a:spcBef>
                <a:spcPct val="20000"/>
              </a:spcBef>
              <a:spcAft>
                <a:spcPct val="0"/>
              </a:spcAft>
              <a:buFont typeface="Arial" charset="0"/>
              <a:buChar char="»"/>
              <a:defRPr sz="1400" kern="1200">
                <a:solidFill>
                  <a:schemeClr val="tx1"/>
                </a:solidFill>
                <a:latin typeface="+mn-lt"/>
                <a:ea typeface="Geneva" pitchFamily="37"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charset="0"/>
              <a:buNone/>
            </a:pPr>
            <a:r>
              <a:rPr lang="en-US" sz="1800" b="1" dirty="0"/>
              <a:t>Erik </a:t>
            </a:r>
            <a:r>
              <a:rPr lang="en-US" sz="1800" b="1" dirty="0" err="1"/>
              <a:t>Klok</a:t>
            </a:r>
            <a:r>
              <a:rPr lang="en-US" sz="1800" b="1" dirty="0"/>
              <a:t>, MD, PhD</a:t>
            </a:r>
          </a:p>
          <a:p>
            <a:pPr marL="0" indent="0" algn="ctr">
              <a:buFont typeface="Arial" charset="0"/>
              <a:buNone/>
            </a:pPr>
            <a:r>
              <a:rPr lang="en-US" sz="1800" dirty="0"/>
              <a:t>Leiden University Medical Center</a:t>
            </a:r>
            <a:br>
              <a:rPr lang="en-US" dirty="0"/>
            </a:br>
            <a:br>
              <a:rPr lang="en-US" sz="1800" dirty="0"/>
            </a:br>
            <a:endParaRPr lang="en-US" sz="1800" dirty="0"/>
          </a:p>
          <a:p>
            <a:pPr marL="0" indent="0">
              <a:buFont typeface="Arial" charset="0"/>
              <a:buNone/>
            </a:pPr>
            <a:endParaRPr lang="en-US" dirty="0"/>
          </a:p>
          <a:p>
            <a:endParaRPr lang="en-US" dirty="0"/>
          </a:p>
        </p:txBody>
      </p:sp>
      <p:sp>
        <p:nvSpPr>
          <p:cNvPr id="7" name="Title 1">
            <a:extLst>
              <a:ext uri="{FF2B5EF4-FFF2-40B4-BE49-F238E27FC236}">
                <a16:creationId xmlns:a16="http://schemas.microsoft.com/office/drawing/2014/main" id="{C618ABAC-2AA6-4B63-8242-EF273751C860}"/>
              </a:ext>
            </a:extLst>
          </p:cNvPr>
          <p:cNvSpPr txBox="1">
            <a:spLocks/>
          </p:cNvSpPr>
          <p:nvPr/>
        </p:nvSpPr>
        <p:spPr>
          <a:xfrm>
            <a:off x="6587120" y="585796"/>
            <a:ext cx="2009221" cy="584775"/>
          </a:xfrm>
          <a:prstGeom prst="rect">
            <a:avLst/>
          </a:prstGeom>
        </p:spPr>
        <p:txBody>
          <a:bodyPr/>
          <a:lstStyle>
            <a:lvl1pPr algn="l" defTabSz="457200" rtl="0" eaLnBrk="0" fontAlgn="base" hangingPunct="0">
              <a:spcBef>
                <a:spcPct val="0"/>
              </a:spcBef>
              <a:spcAft>
                <a:spcPct val="0"/>
              </a:spcAft>
              <a:defRPr sz="3200" kern="1200">
                <a:solidFill>
                  <a:srgbClr val="CD113B"/>
                </a:solidFill>
                <a:latin typeface="Arial"/>
                <a:ea typeface="Geneva" pitchFamily="37" charset="-128"/>
                <a:cs typeface="Arial"/>
              </a:defRPr>
            </a:lvl1pPr>
            <a:lvl2pPr algn="l" defTabSz="457200" rtl="0" eaLnBrk="0" fontAlgn="base" hangingPunct="0">
              <a:spcBef>
                <a:spcPct val="0"/>
              </a:spcBef>
              <a:spcAft>
                <a:spcPct val="0"/>
              </a:spcAft>
              <a:defRPr sz="3200">
                <a:solidFill>
                  <a:srgbClr val="800000"/>
                </a:solidFill>
                <a:latin typeface="Times New Roman" pitchFamily="37" charset="0"/>
                <a:ea typeface="Geneva" pitchFamily="37" charset="-128"/>
                <a:cs typeface="Times New Roman" pitchFamily="18" charset="0"/>
              </a:defRPr>
            </a:lvl2pPr>
            <a:lvl3pPr algn="l" defTabSz="457200" rtl="0" eaLnBrk="0" fontAlgn="base" hangingPunct="0">
              <a:spcBef>
                <a:spcPct val="0"/>
              </a:spcBef>
              <a:spcAft>
                <a:spcPct val="0"/>
              </a:spcAft>
              <a:defRPr sz="3200">
                <a:solidFill>
                  <a:srgbClr val="800000"/>
                </a:solidFill>
                <a:latin typeface="Times New Roman" pitchFamily="37" charset="0"/>
                <a:ea typeface="Geneva" pitchFamily="37" charset="-128"/>
                <a:cs typeface="Times New Roman" pitchFamily="18" charset="0"/>
              </a:defRPr>
            </a:lvl3pPr>
            <a:lvl4pPr algn="l" defTabSz="457200" rtl="0" eaLnBrk="0" fontAlgn="base" hangingPunct="0">
              <a:spcBef>
                <a:spcPct val="0"/>
              </a:spcBef>
              <a:spcAft>
                <a:spcPct val="0"/>
              </a:spcAft>
              <a:defRPr sz="3200">
                <a:solidFill>
                  <a:srgbClr val="800000"/>
                </a:solidFill>
                <a:latin typeface="Times New Roman" pitchFamily="37" charset="0"/>
                <a:ea typeface="Geneva" pitchFamily="37" charset="-128"/>
                <a:cs typeface="Times New Roman" pitchFamily="18" charset="0"/>
              </a:defRPr>
            </a:lvl4pPr>
            <a:lvl5pPr algn="l" defTabSz="457200" rtl="0" eaLnBrk="0" fontAlgn="base" hangingPunct="0">
              <a:spcBef>
                <a:spcPct val="0"/>
              </a:spcBef>
              <a:spcAft>
                <a:spcPct val="0"/>
              </a:spcAft>
              <a:defRPr sz="3200">
                <a:solidFill>
                  <a:srgbClr val="800000"/>
                </a:solidFill>
                <a:latin typeface="Times New Roman" pitchFamily="37" charset="0"/>
                <a:ea typeface="Geneva" pitchFamily="37" charset="-128"/>
                <a:cs typeface="Times New Roman" pitchFamily="18" charset="0"/>
              </a:defRPr>
            </a:lvl5pPr>
            <a:lvl6pPr marL="457200" algn="l" defTabSz="457200" rtl="0" fontAlgn="base">
              <a:spcBef>
                <a:spcPct val="0"/>
              </a:spcBef>
              <a:spcAft>
                <a:spcPct val="0"/>
              </a:spcAft>
              <a:defRPr sz="3200">
                <a:solidFill>
                  <a:srgbClr val="800000"/>
                </a:solidFill>
                <a:latin typeface="Times New Roman" pitchFamily="37" charset="0"/>
                <a:ea typeface="Geneva" pitchFamily="37" charset="-128"/>
              </a:defRPr>
            </a:lvl6pPr>
            <a:lvl7pPr marL="914400" algn="l" defTabSz="457200" rtl="0" fontAlgn="base">
              <a:spcBef>
                <a:spcPct val="0"/>
              </a:spcBef>
              <a:spcAft>
                <a:spcPct val="0"/>
              </a:spcAft>
              <a:defRPr sz="3200">
                <a:solidFill>
                  <a:srgbClr val="800000"/>
                </a:solidFill>
                <a:latin typeface="Times New Roman" pitchFamily="37" charset="0"/>
                <a:ea typeface="Geneva" pitchFamily="37" charset="-128"/>
              </a:defRPr>
            </a:lvl7pPr>
            <a:lvl8pPr marL="1371600" algn="l" defTabSz="457200" rtl="0" fontAlgn="base">
              <a:spcBef>
                <a:spcPct val="0"/>
              </a:spcBef>
              <a:spcAft>
                <a:spcPct val="0"/>
              </a:spcAft>
              <a:defRPr sz="3200">
                <a:solidFill>
                  <a:srgbClr val="800000"/>
                </a:solidFill>
                <a:latin typeface="Times New Roman" pitchFamily="37" charset="0"/>
                <a:ea typeface="Geneva" pitchFamily="37" charset="-128"/>
              </a:defRPr>
            </a:lvl8pPr>
            <a:lvl9pPr marL="1828800" algn="l" defTabSz="457200" rtl="0" fontAlgn="base">
              <a:spcBef>
                <a:spcPct val="0"/>
              </a:spcBef>
              <a:spcAft>
                <a:spcPct val="0"/>
              </a:spcAft>
              <a:defRPr sz="3200">
                <a:solidFill>
                  <a:srgbClr val="800000"/>
                </a:solidFill>
                <a:latin typeface="Times New Roman" pitchFamily="37" charset="0"/>
                <a:ea typeface="Geneva" pitchFamily="37" charset="-128"/>
              </a:defRPr>
            </a:lvl9pPr>
          </a:lstStyle>
          <a:p>
            <a:pPr algn="ctr"/>
            <a:r>
              <a:rPr lang="en-US" sz="2000" dirty="0"/>
              <a:t>Speaker</a:t>
            </a:r>
          </a:p>
        </p:txBody>
      </p:sp>
      <p:sp>
        <p:nvSpPr>
          <p:cNvPr id="8" name="Title 1">
            <a:extLst>
              <a:ext uri="{FF2B5EF4-FFF2-40B4-BE49-F238E27FC236}">
                <a16:creationId xmlns:a16="http://schemas.microsoft.com/office/drawing/2014/main" id="{D5EB1DD8-6521-4AA5-AF51-9AE2AD77FFF8}"/>
              </a:ext>
            </a:extLst>
          </p:cNvPr>
          <p:cNvSpPr txBox="1">
            <a:spLocks/>
          </p:cNvSpPr>
          <p:nvPr/>
        </p:nvSpPr>
        <p:spPr>
          <a:xfrm>
            <a:off x="-671512" y="568499"/>
            <a:ext cx="3563102" cy="592296"/>
          </a:xfrm>
          <a:prstGeom prst="rect">
            <a:avLst/>
          </a:prstGeom>
        </p:spPr>
        <p:txBody>
          <a:bodyPr/>
          <a:lstStyle>
            <a:lvl1pPr algn="l" defTabSz="457200" rtl="0" eaLnBrk="0" fontAlgn="base" hangingPunct="0">
              <a:spcBef>
                <a:spcPct val="0"/>
              </a:spcBef>
              <a:spcAft>
                <a:spcPct val="0"/>
              </a:spcAft>
              <a:defRPr sz="3200" kern="1200">
                <a:solidFill>
                  <a:srgbClr val="CD113B"/>
                </a:solidFill>
                <a:latin typeface="Arial"/>
                <a:ea typeface="Geneva" pitchFamily="37" charset="-128"/>
                <a:cs typeface="Arial"/>
              </a:defRPr>
            </a:lvl1pPr>
            <a:lvl2pPr algn="l" defTabSz="457200" rtl="0" eaLnBrk="0" fontAlgn="base" hangingPunct="0">
              <a:spcBef>
                <a:spcPct val="0"/>
              </a:spcBef>
              <a:spcAft>
                <a:spcPct val="0"/>
              </a:spcAft>
              <a:defRPr sz="3200">
                <a:solidFill>
                  <a:srgbClr val="800000"/>
                </a:solidFill>
                <a:latin typeface="Times New Roman" pitchFamily="37" charset="0"/>
                <a:ea typeface="Geneva" pitchFamily="37" charset="-128"/>
                <a:cs typeface="Times New Roman" pitchFamily="18" charset="0"/>
              </a:defRPr>
            </a:lvl2pPr>
            <a:lvl3pPr algn="l" defTabSz="457200" rtl="0" eaLnBrk="0" fontAlgn="base" hangingPunct="0">
              <a:spcBef>
                <a:spcPct val="0"/>
              </a:spcBef>
              <a:spcAft>
                <a:spcPct val="0"/>
              </a:spcAft>
              <a:defRPr sz="3200">
                <a:solidFill>
                  <a:srgbClr val="800000"/>
                </a:solidFill>
                <a:latin typeface="Times New Roman" pitchFamily="37" charset="0"/>
                <a:ea typeface="Geneva" pitchFamily="37" charset="-128"/>
                <a:cs typeface="Times New Roman" pitchFamily="18" charset="0"/>
              </a:defRPr>
            </a:lvl3pPr>
            <a:lvl4pPr algn="l" defTabSz="457200" rtl="0" eaLnBrk="0" fontAlgn="base" hangingPunct="0">
              <a:spcBef>
                <a:spcPct val="0"/>
              </a:spcBef>
              <a:spcAft>
                <a:spcPct val="0"/>
              </a:spcAft>
              <a:defRPr sz="3200">
                <a:solidFill>
                  <a:srgbClr val="800000"/>
                </a:solidFill>
                <a:latin typeface="Times New Roman" pitchFamily="37" charset="0"/>
                <a:ea typeface="Geneva" pitchFamily="37" charset="-128"/>
                <a:cs typeface="Times New Roman" pitchFamily="18" charset="0"/>
              </a:defRPr>
            </a:lvl4pPr>
            <a:lvl5pPr algn="l" defTabSz="457200" rtl="0" eaLnBrk="0" fontAlgn="base" hangingPunct="0">
              <a:spcBef>
                <a:spcPct val="0"/>
              </a:spcBef>
              <a:spcAft>
                <a:spcPct val="0"/>
              </a:spcAft>
              <a:defRPr sz="3200">
                <a:solidFill>
                  <a:srgbClr val="800000"/>
                </a:solidFill>
                <a:latin typeface="Times New Roman" pitchFamily="37" charset="0"/>
                <a:ea typeface="Geneva" pitchFamily="37" charset="-128"/>
                <a:cs typeface="Times New Roman" pitchFamily="18" charset="0"/>
              </a:defRPr>
            </a:lvl5pPr>
            <a:lvl6pPr marL="457200" algn="l" defTabSz="457200" rtl="0" fontAlgn="base">
              <a:spcBef>
                <a:spcPct val="0"/>
              </a:spcBef>
              <a:spcAft>
                <a:spcPct val="0"/>
              </a:spcAft>
              <a:defRPr sz="3200">
                <a:solidFill>
                  <a:srgbClr val="800000"/>
                </a:solidFill>
                <a:latin typeface="Times New Roman" pitchFamily="37" charset="0"/>
                <a:ea typeface="Geneva" pitchFamily="37" charset="-128"/>
              </a:defRPr>
            </a:lvl6pPr>
            <a:lvl7pPr marL="914400" algn="l" defTabSz="457200" rtl="0" fontAlgn="base">
              <a:spcBef>
                <a:spcPct val="0"/>
              </a:spcBef>
              <a:spcAft>
                <a:spcPct val="0"/>
              </a:spcAft>
              <a:defRPr sz="3200">
                <a:solidFill>
                  <a:srgbClr val="800000"/>
                </a:solidFill>
                <a:latin typeface="Times New Roman" pitchFamily="37" charset="0"/>
                <a:ea typeface="Geneva" pitchFamily="37" charset="-128"/>
              </a:defRPr>
            </a:lvl7pPr>
            <a:lvl8pPr marL="1371600" algn="l" defTabSz="457200" rtl="0" fontAlgn="base">
              <a:spcBef>
                <a:spcPct val="0"/>
              </a:spcBef>
              <a:spcAft>
                <a:spcPct val="0"/>
              </a:spcAft>
              <a:defRPr sz="3200">
                <a:solidFill>
                  <a:srgbClr val="800000"/>
                </a:solidFill>
                <a:latin typeface="Times New Roman" pitchFamily="37" charset="0"/>
                <a:ea typeface="Geneva" pitchFamily="37" charset="-128"/>
              </a:defRPr>
            </a:lvl8pPr>
            <a:lvl9pPr marL="1828800" algn="l" defTabSz="457200" rtl="0" fontAlgn="base">
              <a:spcBef>
                <a:spcPct val="0"/>
              </a:spcBef>
              <a:spcAft>
                <a:spcPct val="0"/>
              </a:spcAft>
              <a:defRPr sz="3200">
                <a:solidFill>
                  <a:srgbClr val="800000"/>
                </a:solidFill>
                <a:latin typeface="Times New Roman" pitchFamily="37" charset="0"/>
                <a:ea typeface="Geneva" pitchFamily="37" charset="-128"/>
              </a:defRPr>
            </a:lvl9pPr>
          </a:lstStyle>
          <a:p>
            <a:pPr algn="ctr"/>
            <a:r>
              <a:rPr lang="en-US" sz="2000" dirty="0"/>
              <a:t>Moderator</a:t>
            </a:r>
          </a:p>
        </p:txBody>
      </p:sp>
      <p:pic>
        <p:nvPicPr>
          <p:cNvPr id="9" name="Picture 8" descr="A person wearing a suit and tie smiling at the camera&#10;&#10;Description automatically generated">
            <a:extLst>
              <a:ext uri="{FF2B5EF4-FFF2-40B4-BE49-F238E27FC236}">
                <a16:creationId xmlns:a16="http://schemas.microsoft.com/office/drawing/2014/main" id="{16CF7FE0-C136-464D-9385-06B9629697F8}"/>
              </a:ext>
            </a:extLst>
          </p:cNvPr>
          <p:cNvPicPr>
            <a:picLocks noChangeAspect="1"/>
          </p:cNvPicPr>
          <p:nvPr/>
        </p:nvPicPr>
        <p:blipFill>
          <a:blip r:embed="rId2"/>
          <a:stretch>
            <a:fillRect/>
          </a:stretch>
        </p:blipFill>
        <p:spPr>
          <a:xfrm>
            <a:off x="347670" y="1113046"/>
            <a:ext cx="1524000" cy="2047875"/>
          </a:xfrm>
          <a:prstGeom prst="rect">
            <a:avLst/>
          </a:prstGeom>
        </p:spPr>
      </p:pic>
      <p:pic>
        <p:nvPicPr>
          <p:cNvPr id="10" name="Afbeelding 9">
            <a:extLst>
              <a:ext uri="{FF2B5EF4-FFF2-40B4-BE49-F238E27FC236}">
                <a16:creationId xmlns:a16="http://schemas.microsoft.com/office/drawing/2014/main" id="{DD5D6A62-5108-4B6A-9CA7-EF5FF136DF85}"/>
              </a:ext>
            </a:extLst>
          </p:cNvPr>
          <p:cNvPicPr>
            <a:picLocks noChangeAspect="1"/>
          </p:cNvPicPr>
          <p:nvPr/>
        </p:nvPicPr>
        <p:blipFill rotWithShape="1">
          <a:blip r:embed="rId3"/>
          <a:srcRect l="17338" r="21858"/>
          <a:stretch/>
        </p:blipFill>
        <p:spPr>
          <a:xfrm>
            <a:off x="6824399" y="1210207"/>
            <a:ext cx="1867590" cy="2047642"/>
          </a:xfrm>
          <a:prstGeom prst="rect">
            <a:avLst/>
          </a:prstGeom>
        </p:spPr>
      </p:pic>
      <p:sp>
        <p:nvSpPr>
          <p:cNvPr id="11" name="Title 1">
            <a:extLst>
              <a:ext uri="{FF2B5EF4-FFF2-40B4-BE49-F238E27FC236}">
                <a16:creationId xmlns:a16="http://schemas.microsoft.com/office/drawing/2014/main" id="{4881C4F8-CCAC-481C-AF64-C24FFE51C70F}"/>
              </a:ext>
            </a:extLst>
          </p:cNvPr>
          <p:cNvSpPr txBox="1">
            <a:spLocks/>
          </p:cNvSpPr>
          <p:nvPr/>
        </p:nvSpPr>
        <p:spPr>
          <a:xfrm>
            <a:off x="4659731" y="568499"/>
            <a:ext cx="1927389" cy="584775"/>
          </a:xfrm>
          <a:prstGeom prst="rect">
            <a:avLst/>
          </a:prstGeom>
        </p:spPr>
        <p:txBody>
          <a:bodyPr/>
          <a:lstStyle>
            <a:lvl1pPr algn="l" defTabSz="457200" rtl="0" eaLnBrk="0" fontAlgn="base" hangingPunct="0">
              <a:spcBef>
                <a:spcPct val="0"/>
              </a:spcBef>
              <a:spcAft>
                <a:spcPct val="0"/>
              </a:spcAft>
              <a:defRPr sz="3200" kern="1200">
                <a:solidFill>
                  <a:srgbClr val="CD113B"/>
                </a:solidFill>
                <a:latin typeface="Arial"/>
                <a:ea typeface="Geneva" pitchFamily="37" charset="-128"/>
                <a:cs typeface="Arial"/>
              </a:defRPr>
            </a:lvl1pPr>
            <a:lvl2pPr algn="l" defTabSz="457200" rtl="0" eaLnBrk="0" fontAlgn="base" hangingPunct="0">
              <a:spcBef>
                <a:spcPct val="0"/>
              </a:spcBef>
              <a:spcAft>
                <a:spcPct val="0"/>
              </a:spcAft>
              <a:defRPr sz="3200">
                <a:solidFill>
                  <a:srgbClr val="800000"/>
                </a:solidFill>
                <a:latin typeface="Times New Roman" pitchFamily="37" charset="0"/>
                <a:ea typeface="Geneva" pitchFamily="37" charset="-128"/>
                <a:cs typeface="Times New Roman" pitchFamily="18" charset="0"/>
              </a:defRPr>
            </a:lvl2pPr>
            <a:lvl3pPr algn="l" defTabSz="457200" rtl="0" eaLnBrk="0" fontAlgn="base" hangingPunct="0">
              <a:spcBef>
                <a:spcPct val="0"/>
              </a:spcBef>
              <a:spcAft>
                <a:spcPct val="0"/>
              </a:spcAft>
              <a:defRPr sz="3200">
                <a:solidFill>
                  <a:srgbClr val="800000"/>
                </a:solidFill>
                <a:latin typeface="Times New Roman" pitchFamily="37" charset="0"/>
                <a:ea typeface="Geneva" pitchFamily="37" charset="-128"/>
                <a:cs typeface="Times New Roman" pitchFamily="18" charset="0"/>
              </a:defRPr>
            </a:lvl3pPr>
            <a:lvl4pPr algn="l" defTabSz="457200" rtl="0" eaLnBrk="0" fontAlgn="base" hangingPunct="0">
              <a:spcBef>
                <a:spcPct val="0"/>
              </a:spcBef>
              <a:spcAft>
                <a:spcPct val="0"/>
              </a:spcAft>
              <a:defRPr sz="3200">
                <a:solidFill>
                  <a:srgbClr val="800000"/>
                </a:solidFill>
                <a:latin typeface="Times New Roman" pitchFamily="37" charset="0"/>
                <a:ea typeface="Geneva" pitchFamily="37" charset="-128"/>
                <a:cs typeface="Times New Roman" pitchFamily="18" charset="0"/>
              </a:defRPr>
            </a:lvl4pPr>
            <a:lvl5pPr algn="l" defTabSz="457200" rtl="0" eaLnBrk="0" fontAlgn="base" hangingPunct="0">
              <a:spcBef>
                <a:spcPct val="0"/>
              </a:spcBef>
              <a:spcAft>
                <a:spcPct val="0"/>
              </a:spcAft>
              <a:defRPr sz="3200">
                <a:solidFill>
                  <a:srgbClr val="800000"/>
                </a:solidFill>
                <a:latin typeface="Times New Roman" pitchFamily="37" charset="0"/>
                <a:ea typeface="Geneva" pitchFamily="37" charset="-128"/>
                <a:cs typeface="Times New Roman" pitchFamily="18" charset="0"/>
              </a:defRPr>
            </a:lvl5pPr>
            <a:lvl6pPr marL="457200" algn="l" defTabSz="457200" rtl="0" fontAlgn="base">
              <a:spcBef>
                <a:spcPct val="0"/>
              </a:spcBef>
              <a:spcAft>
                <a:spcPct val="0"/>
              </a:spcAft>
              <a:defRPr sz="3200">
                <a:solidFill>
                  <a:srgbClr val="800000"/>
                </a:solidFill>
                <a:latin typeface="Times New Roman" pitchFamily="37" charset="0"/>
                <a:ea typeface="Geneva" pitchFamily="37" charset="-128"/>
              </a:defRPr>
            </a:lvl6pPr>
            <a:lvl7pPr marL="914400" algn="l" defTabSz="457200" rtl="0" fontAlgn="base">
              <a:spcBef>
                <a:spcPct val="0"/>
              </a:spcBef>
              <a:spcAft>
                <a:spcPct val="0"/>
              </a:spcAft>
              <a:defRPr sz="3200">
                <a:solidFill>
                  <a:srgbClr val="800000"/>
                </a:solidFill>
                <a:latin typeface="Times New Roman" pitchFamily="37" charset="0"/>
                <a:ea typeface="Geneva" pitchFamily="37" charset="-128"/>
              </a:defRPr>
            </a:lvl7pPr>
            <a:lvl8pPr marL="1371600" algn="l" defTabSz="457200" rtl="0" fontAlgn="base">
              <a:spcBef>
                <a:spcPct val="0"/>
              </a:spcBef>
              <a:spcAft>
                <a:spcPct val="0"/>
              </a:spcAft>
              <a:defRPr sz="3200">
                <a:solidFill>
                  <a:srgbClr val="800000"/>
                </a:solidFill>
                <a:latin typeface="Times New Roman" pitchFamily="37" charset="0"/>
                <a:ea typeface="Geneva" pitchFamily="37" charset="-128"/>
              </a:defRPr>
            </a:lvl8pPr>
            <a:lvl9pPr marL="1828800" algn="l" defTabSz="457200" rtl="0" fontAlgn="base">
              <a:spcBef>
                <a:spcPct val="0"/>
              </a:spcBef>
              <a:spcAft>
                <a:spcPct val="0"/>
              </a:spcAft>
              <a:defRPr sz="3200">
                <a:solidFill>
                  <a:srgbClr val="800000"/>
                </a:solidFill>
                <a:latin typeface="Times New Roman" pitchFamily="37" charset="0"/>
                <a:ea typeface="Geneva" pitchFamily="37" charset="-128"/>
              </a:defRPr>
            </a:lvl9pPr>
          </a:lstStyle>
          <a:p>
            <a:pPr algn="ctr"/>
            <a:r>
              <a:rPr lang="en-US" sz="2000" dirty="0"/>
              <a:t>Speaker</a:t>
            </a:r>
          </a:p>
        </p:txBody>
      </p:sp>
      <p:pic>
        <p:nvPicPr>
          <p:cNvPr id="14" name="Picture 13" descr="A person wearing a suit and tie smiling at the camera&#10;&#10;Description automatically generated">
            <a:extLst>
              <a:ext uri="{FF2B5EF4-FFF2-40B4-BE49-F238E27FC236}">
                <a16:creationId xmlns:a16="http://schemas.microsoft.com/office/drawing/2014/main" id="{E9D06A80-82EE-4229-9B17-B3E99F1F9749}"/>
              </a:ext>
            </a:extLst>
          </p:cNvPr>
          <p:cNvPicPr>
            <a:picLocks noChangeAspect="1"/>
          </p:cNvPicPr>
          <p:nvPr/>
        </p:nvPicPr>
        <p:blipFill>
          <a:blip r:embed="rId4"/>
          <a:stretch>
            <a:fillRect/>
          </a:stretch>
        </p:blipFill>
        <p:spPr>
          <a:xfrm>
            <a:off x="2541039" y="1113046"/>
            <a:ext cx="1752217" cy="2190593"/>
          </a:xfrm>
          <a:prstGeom prst="rect">
            <a:avLst/>
          </a:prstGeom>
        </p:spPr>
      </p:pic>
      <p:sp>
        <p:nvSpPr>
          <p:cNvPr id="15" name="TextBox 14">
            <a:extLst>
              <a:ext uri="{FF2B5EF4-FFF2-40B4-BE49-F238E27FC236}">
                <a16:creationId xmlns:a16="http://schemas.microsoft.com/office/drawing/2014/main" id="{6516BAC1-D251-4006-B658-C1220F30E554}"/>
              </a:ext>
            </a:extLst>
          </p:cNvPr>
          <p:cNvSpPr txBox="1"/>
          <p:nvPr/>
        </p:nvSpPr>
        <p:spPr>
          <a:xfrm>
            <a:off x="2195112" y="3387106"/>
            <a:ext cx="2444070" cy="830997"/>
          </a:xfrm>
          <a:prstGeom prst="rect">
            <a:avLst/>
          </a:prstGeom>
          <a:noFill/>
        </p:spPr>
        <p:txBody>
          <a:bodyPr wrap="square" rtlCol="0">
            <a:spAutoFit/>
          </a:bodyPr>
          <a:lstStyle/>
          <a:p>
            <a:pPr algn="ctr"/>
            <a:r>
              <a:rPr lang="en-US" sz="1600" b="1" dirty="0"/>
              <a:t>Robby </a:t>
            </a:r>
            <a:r>
              <a:rPr lang="en-US" sz="1600" b="1" dirty="0" err="1"/>
              <a:t>Nieuwlaat</a:t>
            </a:r>
            <a:r>
              <a:rPr lang="en-US" sz="1600" b="1" dirty="0"/>
              <a:t>, </a:t>
            </a:r>
          </a:p>
          <a:p>
            <a:pPr algn="ctr"/>
            <a:r>
              <a:rPr lang="en-US" sz="1600" b="1" dirty="0"/>
              <a:t>PhD, MSc </a:t>
            </a:r>
          </a:p>
          <a:p>
            <a:pPr algn="ctr"/>
            <a:r>
              <a:rPr lang="en-US" sz="1600" dirty="0"/>
              <a:t>McMaster University</a:t>
            </a:r>
          </a:p>
        </p:txBody>
      </p:sp>
      <p:pic>
        <p:nvPicPr>
          <p:cNvPr id="17" name="Picture 16" descr="A person smiling for the camera&#10;&#10;Description automatically generated">
            <a:extLst>
              <a:ext uri="{FF2B5EF4-FFF2-40B4-BE49-F238E27FC236}">
                <a16:creationId xmlns:a16="http://schemas.microsoft.com/office/drawing/2014/main" id="{695D8FB2-AB73-4F57-86B9-AA40346F5907}"/>
              </a:ext>
            </a:extLst>
          </p:cNvPr>
          <p:cNvPicPr>
            <a:picLocks noChangeAspect="1"/>
          </p:cNvPicPr>
          <p:nvPr/>
        </p:nvPicPr>
        <p:blipFill>
          <a:blip r:embed="rId5"/>
          <a:stretch>
            <a:fillRect/>
          </a:stretch>
        </p:blipFill>
        <p:spPr>
          <a:xfrm>
            <a:off x="4862058" y="1160795"/>
            <a:ext cx="1447118" cy="2171076"/>
          </a:xfrm>
          <a:prstGeom prst="rect">
            <a:avLst/>
          </a:prstGeom>
        </p:spPr>
      </p:pic>
    </p:spTree>
    <p:extLst>
      <p:ext uri="{BB962C8B-B14F-4D97-AF65-F5344CB8AC3E}">
        <p14:creationId xmlns:p14="http://schemas.microsoft.com/office/powerpoint/2010/main" val="42035735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FF708-E5E9-4FC3-96C7-98D6D7E91A3C}"/>
              </a:ext>
            </a:extLst>
          </p:cNvPr>
          <p:cNvSpPr>
            <a:spLocks noGrp="1"/>
          </p:cNvSpPr>
          <p:nvPr>
            <p:ph type="title"/>
          </p:nvPr>
        </p:nvSpPr>
        <p:spPr/>
        <p:txBody>
          <a:bodyPr/>
          <a:lstStyle/>
          <a:p>
            <a:r>
              <a:rPr lang="en-US" dirty="0"/>
              <a:t>Acknowledgements</a:t>
            </a:r>
          </a:p>
        </p:txBody>
      </p:sp>
      <p:sp>
        <p:nvSpPr>
          <p:cNvPr id="3" name="Content Placeholder 2">
            <a:extLst>
              <a:ext uri="{FF2B5EF4-FFF2-40B4-BE49-F238E27FC236}">
                <a16:creationId xmlns:a16="http://schemas.microsoft.com/office/drawing/2014/main" id="{1F69C0FC-4AEF-4E0A-A5D7-362A1F2649A7}"/>
              </a:ext>
            </a:extLst>
          </p:cNvPr>
          <p:cNvSpPr>
            <a:spLocks noGrp="1"/>
          </p:cNvSpPr>
          <p:nvPr>
            <p:ph idx="1"/>
          </p:nvPr>
        </p:nvSpPr>
        <p:spPr>
          <a:xfrm>
            <a:off x="457200" y="1064733"/>
            <a:ext cx="8229600" cy="3710927"/>
          </a:xfrm>
        </p:spPr>
        <p:txBody>
          <a:bodyPr/>
          <a:lstStyle/>
          <a:p>
            <a:pPr marL="0" indent="0">
              <a:buNone/>
            </a:pPr>
            <a:endParaRPr lang="en-US" sz="1800" b="1" dirty="0">
              <a:solidFill>
                <a:srgbClr val="FF0000"/>
              </a:solidFill>
            </a:endParaRPr>
          </a:p>
          <a:p>
            <a:pPr marL="0" indent="0">
              <a:buNone/>
            </a:pPr>
            <a:r>
              <a:rPr lang="en-US" sz="1800" b="1" dirty="0">
                <a:solidFill>
                  <a:srgbClr val="FF0000"/>
                </a:solidFill>
              </a:rPr>
              <a:t>Methods Team</a:t>
            </a:r>
          </a:p>
          <a:p>
            <a:pPr marL="0" indent="0">
              <a:buNone/>
            </a:pPr>
            <a:r>
              <a:rPr lang="en-US" sz="1400" dirty="0"/>
              <a:t>Reem Mustafa, Robby Nieuwlaat, Holger </a:t>
            </a:r>
            <a:r>
              <a:rPr lang="en-US" sz="1400" dirty="0" err="1"/>
              <a:t>Schünemann</a:t>
            </a:r>
            <a:r>
              <a:rPr lang="en-US" sz="1400" dirty="0"/>
              <a:t>, Elie Akl, Kendall Alexander, Romina Brignardello-Petersen, Adam </a:t>
            </a:r>
            <a:r>
              <a:rPr lang="en-US" sz="1400" dirty="0" err="1"/>
              <a:t>Cuker</a:t>
            </a:r>
            <a:r>
              <a:rPr lang="en-US" sz="1400" dirty="0"/>
              <a:t>, Karin Dearness, Rob Kunkle, Ignacio Neumann, </a:t>
            </a:r>
            <a:r>
              <a:rPr lang="en-US" sz="1400" dirty="0" err="1"/>
              <a:t>Eddrika</a:t>
            </a:r>
            <a:r>
              <a:rPr lang="en-US" sz="1400" dirty="0"/>
              <a:t> Russell, Karla Solo, Adrienne Stevens, </a:t>
            </a:r>
            <a:r>
              <a:rPr lang="en-US" sz="1400" dirty="0" err="1"/>
              <a:t>Wojtek</a:t>
            </a:r>
            <a:r>
              <a:rPr lang="en-US" sz="1400" dirty="0"/>
              <a:t> </a:t>
            </a:r>
            <a:r>
              <a:rPr lang="en-US" sz="1400" dirty="0" err="1"/>
              <a:t>Wiercioch</a:t>
            </a:r>
            <a:endParaRPr lang="en-US" sz="1400" dirty="0"/>
          </a:p>
          <a:p>
            <a:pPr marL="0" indent="0">
              <a:buNone/>
            </a:pPr>
            <a:endParaRPr lang="en-US" sz="1800" b="1" dirty="0">
              <a:solidFill>
                <a:srgbClr val="FF0000"/>
              </a:solidFill>
            </a:endParaRPr>
          </a:p>
          <a:p>
            <a:pPr marL="0" indent="0">
              <a:buNone/>
            </a:pPr>
            <a:r>
              <a:rPr lang="en-US" sz="1800" b="1" dirty="0">
                <a:solidFill>
                  <a:srgbClr val="FF0000"/>
                </a:solidFill>
              </a:rPr>
              <a:t>Systematic Review Team</a:t>
            </a:r>
          </a:p>
          <a:p>
            <a:pPr marL="0" indent="0">
              <a:buNone/>
            </a:pPr>
            <a:r>
              <a:rPr lang="en-US" sz="1400" dirty="0" err="1"/>
              <a:t>Reyad</a:t>
            </a:r>
            <a:r>
              <a:rPr lang="en-US" sz="1400" dirty="0"/>
              <a:t> Al </a:t>
            </a:r>
            <a:r>
              <a:rPr lang="en-US" sz="1400" dirty="0" err="1"/>
              <a:t>Jabiri</a:t>
            </a:r>
            <a:r>
              <a:rPr lang="en-US" sz="1400" dirty="0"/>
              <a:t>, Yazan Al </a:t>
            </a:r>
            <a:r>
              <a:rPr lang="en-US" sz="1400" dirty="0" err="1"/>
              <a:t>Jabiri</a:t>
            </a:r>
            <a:r>
              <a:rPr lang="en-US" sz="1400" dirty="0"/>
              <a:t>, Kendall Alexander, Antonio </a:t>
            </a:r>
            <a:r>
              <a:rPr lang="en-US" sz="1400" dirty="0" err="1"/>
              <a:t>Bognanni</a:t>
            </a:r>
            <a:r>
              <a:rPr lang="en-US" sz="1400" dirty="0"/>
              <a:t>, Imad </a:t>
            </a:r>
            <a:r>
              <a:rPr lang="en-US" sz="1400" dirty="0" err="1"/>
              <a:t>Bouakl</a:t>
            </a:r>
            <a:r>
              <a:rPr lang="en-US" sz="1400" dirty="0"/>
              <a:t>, Mary Boulos, Emma Cain, Matthew Chan, Rana </a:t>
            </a:r>
            <a:r>
              <a:rPr lang="en-US" sz="1400" dirty="0" err="1"/>
              <a:t>Charide</a:t>
            </a:r>
            <a:r>
              <a:rPr lang="en-US" sz="1400" dirty="0"/>
              <a:t>, Andrea Darzi, Samer Karam, Philipp Kolb, Claudia Li, Luis Enrique </a:t>
            </a:r>
            <a:r>
              <a:rPr lang="en-US" sz="1400" dirty="0" err="1"/>
              <a:t>Colunga</a:t>
            </a:r>
            <a:r>
              <a:rPr lang="en-US" sz="1400" dirty="0"/>
              <a:t> Lozano, </a:t>
            </a:r>
            <a:r>
              <a:rPr lang="en-US" sz="1400" dirty="0" err="1"/>
              <a:t>Razan</a:t>
            </a:r>
            <a:r>
              <a:rPr lang="en-US" sz="1400" dirty="0"/>
              <a:t> Mansour, Gian Paolo Morgano, Rami Morsi, Atefeh Noori, Thomas Piggott, Yuan </a:t>
            </a:r>
            <a:r>
              <a:rPr lang="en-US" sz="1400" dirty="0" err="1"/>
              <a:t>Qiu</a:t>
            </a:r>
            <a:r>
              <a:rPr lang="en-US" sz="1400" dirty="0"/>
              <a:t>, Yetiani Roldan, Finn </a:t>
            </a:r>
            <a:r>
              <a:rPr lang="en-US" sz="1400" dirty="0" err="1"/>
              <a:t>Schünemann</a:t>
            </a:r>
            <a:r>
              <a:rPr lang="en-US" sz="1400" dirty="0"/>
              <a:t>, Giovanna </a:t>
            </a:r>
            <a:r>
              <a:rPr lang="en-US" sz="1400" dirty="0" err="1"/>
              <a:t>Schünemann</a:t>
            </a:r>
            <a:r>
              <a:rPr lang="en-US" sz="1400" dirty="0"/>
              <a:t>, Holger </a:t>
            </a:r>
            <a:r>
              <a:rPr lang="en-US" sz="1400" dirty="0" err="1"/>
              <a:t>Schünemann</a:t>
            </a:r>
            <a:r>
              <a:rPr lang="en-US" sz="1400" dirty="0"/>
              <a:t>, Matthew Ventresca, Wojtek </a:t>
            </a:r>
            <a:r>
              <a:rPr lang="en-US" sz="1400" dirty="0" err="1"/>
              <a:t>Wiercioch</a:t>
            </a:r>
            <a:r>
              <a:rPr lang="en-US" sz="1400" dirty="0"/>
              <a:t>, Robby Nieuwlaat, Karla Solo</a:t>
            </a:r>
          </a:p>
        </p:txBody>
      </p:sp>
    </p:spTree>
    <p:extLst>
      <p:ext uri="{BB962C8B-B14F-4D97-AF65-F5344CB8AC3E}">
        <p14:creationId xmlns:p14="http://schemas.microsoft.com/office/powerpoint/2010/main" val="507874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92F0476-1966-4CD5-9E2F-6332FDA7F5A3}"/>
              </a:ext>
            </a:extLst>
          </p:cNvPr>
          <p:cNvSpPr>
            <a:spLocks noGrp="1"/>
          </p:cNvSpPr>
          <p:nvPr>
            <p:ph type="ctrTitle"/>
          </p:nvPr>
        </p:nvSpPr>
        <p:spPr>
          <a:xfrm>
            <a:off x="685800" y="2571750"/>
            <a:ext cx="7772400" cy="668948"/>
          </a:xfrm>
        </p:spPr>
        <p:txBody>
          <a:bodyPr anchor="t">
            <a:normAutofit fontScale="90000"/>
          </a:bodyPr>
          <a:lstStyle/>
          <a:p>
            <a:r>
              <a:rPr lang="en-US" dirty="0">
                <a:solidFill>
                  <a:srgbClr val="B62B30"/>
                </a:solidFill>
                <a:ea typeface="Geneva"/>
              </a:rPr>
              <a:t>ASH Guidelines on Use of Anticoagulation in Patients with COVID-19</a:t>
            </a:r>
            <a:endParaRPr lang="en-US" dirty="0">
              <a:solidFill>
                <a:srgbClr val="B62B30"/>
              </a:solidFill>
            </a:endParaRPr>
          </a:p>
        </p:txBody>
      </p:sp>
      <p:sp>
        <p:nvSpPr>
          <p:cNvPr id="3" name="Subtitle 2">
            <a:extLst>
              <a:ext uri="{FF2B5EF4-FFF2-40B4-BE49-F238E27FC236}">
                <a16:creationId xmlns:a16="http://schemas.microsoft.com/office/drawing/2014/main" id="{A14E2E2D-F8D7-4ABC-B7EA-A49ECC66B959}"/>
              </a:ext>
            </a:extLst>
          </p:cNvPr>
          <p:cNvSpPr>
            <a:spLocks noGrp="1"/>
          </p:cNvSpPr>
          <p:nvPr>
            <p:ph type="subTitle" idx="1"/>
          </p:nvPr>
        </p:nvSpPr>
        <p:spPr>
          <a:xfrm>
            <a:off x="1342785" y="3509431"/>
            <a:ext cx="6458430" cy="1410776"/>
          </a:xfrm>
        </p:spPr>
        <p:txBody>
          <a:bodyPr anchor="t">
            <a:normAutofit/>
          </a:bodyPr>
          <a:lstStyle/>
          <a:p>
            <a:endParaRPr lang="en-US" sz="2400" b="1" dirty="0"/>
          </a:p>
          <a:p>
            <a:r>
              <a:rPr lang="en-US" sz="2400" dirty="0">
                <a:ea typeface="Geneva"/>
              </a:rPr>
              <a:t>Erik </a:t>
            </a:r>
            <a:r>
              <a:rPr lang="en-US" sz="2400" dirty="0" err="1">
                <a:ea typeface="Geneva"/>
              </a:rPr>
              <a:t>Klok</a:t>
            </a:r>
            <a:r>
              <a:rPr lang="en-US" sz="2400" dirty="0">
                <a:ea typeface="Geneva"/>
              </a:rPr>
              <a:t>, MD, PhD</a:t>
            </a:r>
          </a:p>
          <a:p>
            <a:r>
              <a:rPr lang="en-US" sz="2400" b="1" i="1" dirty="0">
                <a:ea typeface="Geneva"/>
              </a:rPr>
              <a:t>Leiden University Medical Center</a:t>
            </a:r>
            <a:endParaRPr lang="en-US" sz="2400" b="1" dirty="0">
              <a:ea typeface="Geneva"/>
            </a:endParaRPr>
          </a:p>
          <a:p>
            <a:endParaRPr lang="en-US" dirty="0"/>
          </a:p>
        </p:txBody>
      </p:sp>
    </p:spTree>
    <p:extLst>
      <p:ext uri="{BB962C8B-B14F-4D97-AF65-F5344CB8AC3E}">
        <p14:creationId xmlns:p14="http://schemas.microsoft.com/office/powerpoint/2010/main" val="33170460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00FDB-3145-4359-B6E8-8EF84AA760F3}"/>
              </a:ext>
            </a:extLst>
          </p:cNvPr>
          <p:cNvSpPr>
            <a:spLocks noGrp="1"/>
          </p:cNvSpPr>
          <p:nvPr>
            <p:ph type="title"/>
          </p:nvPr>
        </p:nvSpPr>
        <p:spPr/>
        <p:txBody>
          <a:bodyPr/>
          <a:lstStyle/>
          <a:p>
            <a:r>
              <a:rPr lang="en-US" dirty="0"/>
              <a:t>Case Presentations</a:t>
            </a:r>
          </a:p>
        </p:txBody>
      </p:sp>
      <p:graphicFrame>
        <p:nvGraphicFramePr>
          <p:cNvPr id="5" name="Tabel 8">
            <a:extLst>
              <a:ext uri="{FF2B5EF4-FFF2-40B4-BE49-F238E27FC236}">
                <a16:creationId xmlns:a16="http://schemas.microsoft.com/office/drawing/2014/main" id="{4D040281-4C82-4990-8AF2-357218A7AB1C}"/>
              </a:ext>
            </a:extLst>
          </p:cNvPr>
          <p:cNvGraphicFramePr>
            <a:graphicFrameLocks noGrp="1"/>
          </p:cNvGraphicFramePr>
          <p:nvPr>
            <p:extLst>
              <p:ext uri="{D42A27DB-BD31-4B8C-83A1-F6EECF244321}">
                <p14:modId xmlns:p14="http://schemas.microsoft.com/office/powerpoint/2010/main" val="228013073"/>
              </p:ext>
            </p:extLst>
          </p:nvPr>
        </p:nvGraphicFramePr>
        <p:xfrm>
          <a:off x="352421" y="952512"/>
          <a:ext cx="8439158" cy="2103120"/>
        </p:xfrm>
        <a:graphic>
          <a:graphicData uri="http://schemas.openxmlformats.org/drawingml/2006/table">
            <a:tbl>
              <a:tblPr firstRow="1" bandRow="1">
                <a:tableStyleId>{5C22544A-7EE6-4342-B048-85BDC9FD1C3A}</a:tableStyleId>
              </a:tblPr>
              <a:tblGrid>
                <a:gridCol w="4219579">
                  <a:extLst>
                    <a:ext uri="{9D8B030D-6E8A-4147-A177-3AD203B41FA5}">
                      <a16:colId xmlns:a16="http://schemas.microsoft.com/office/drawing/2014/main" val="1264156920"/>
                    </a:ext>
                  </a:extLst>
                </a:gridCol>
                <a:gridCol w="4219579">
                  <a:extLst>
                    <a:ext uri="{9D8B030D-6E8A-4147-A177-3AD203B41FA5}">
                      <a16:colId xmlns:a16="http://schemas.microsoft.com/office/drawing/2014/main" val="3718235990"/>
                    </a:ext>
                  </a:extLst>
                </a:gridCol>
              </a:tblGrid>
              <a:tr h="368698">
                <a:tc>
                  <a:txBody>
                    <a:bodyPr/>
                    <a:lstStyle/>
                    <a:p>
                      <a:pPr algn="ctr">
                        <a:lnSpc>
                          <a:spcPct val="100000"/>
                        </a:lnSpc>
                      </a:pPr>
                      <a:r>
                        <a:rPr lang="en-US" sz="2100" noProof="0" dirty="0">
                          <a:latin typeface="+mn-lt"/>
                        </a:rPr>
                        <a:t>Patient T</a:t>
                      </a:r>
                    </a:p>
                  </a:txBody>
                  <a:tcPr marL="68580" marR="68580" marT="34290" marB="34290" anchor="ctr"/>
                </a:tc>
                <a:tc>
                  <a:txBody>
                    <a:bodyPr/>
                    <a:lstStyle/>
                    <a:p>
                      <a:pPr algn="ctr">
                        <a:lnSpc>
                          <a:spcPct val="100000"/>
                        </a:lnSpc>
                      </a:pPr>
                      <a:r>
                        <a:rPr lang="en-US" sz="2100" noProof="0" dirty="0">
                          <a:latin typeface="+mn-lt"/>
                        </a:rPr>
                        <a:t>Patient K</a:t>
                      </a:r>
                    </a:p>
                  </a:txBody>
                  <a:tcPr marL="68580" marR="68580" marT="34290" marB="34290" anchor="ctr"/>
                </a:tc>
                <a:extLst>
                  <a:ext uri="{0D108BD9-81ED-4DB2-BD59-A6C34878D82A}">
                    <a16:rowId xmlns:a16="http://schemas.microsoft.com/office/drawing/2014/main" val="104497055"/>
                  </a:ext>
                </a:extLst>
              </a:tr>
              <a:tr h="332286">
                <a:tc>
                  <a:txBody>
                    <a:bodyPr/>
                    <a:lstStyle/>
                    <a:p>
                      <a:pPr algn="ctr">
                        <a:lnSpc>
                          <a:spcPct val="100000"/>
                        </a:lnSpc>
                      </a:pPr>
                      <a:r>
                        <a:rPr lang="en-US" sz="1800" noProof="0" dirty="0">
                          <a:latin typeface="+mn-lt"/>
                          <a:ea typeface="YouYuan" panose="02010509060101010101" pitchFamily="49" charset="-122"/>
                        </a:rPr>
                        <a:t>♂, Chinese, 73 </a:t>
                      </a:r>
                      <a:r>
                        <a:rPr lang="en-US" sz="1800" noProof="0" dirty="0">
                          <a:latin typeface="+mn-lt"/>
                        </a:rPr>
                        <a:t>years</a:t>
                      </a:r>
                    </a:p>
                  </a:txBody>
                  <a:tcPr marL="68580" marR="68580" marT="34290" marB="34290" anchor="ctr"/>
                </a:tc>
                <a:tc>
                  <a:txBody>
                    <a:bodyPr/>
                    <a:lstStyle/>
                    <a:p>
                      <a:pPr algn="ctr">
                        <a:lnSpc>
                          <a:spcPct val="100000"/>
                        </a:lnSpc>
                      </a:pPr>
                      <a:r>
                        <a:rPr lang="en-US" sz="1800" noProof="0" dirty="0">
                          <a:latin typeface="+mn-lt"/>
                          <a:ea typeface="YouYuan" panose="02010509060101010101" pitchFamily="49" charset="-122"/>
                        </a:rPr>
                        <a:t>♂, Caucasian, </a:t>
                      </a:r>
                      <a:r>
                        <a:rPr lang="en-US" sz="1800" noProof="0" dirty="0">
                          <a:latin typeface="+mn-lt"/>
                        </a:rPr>
                        <a:t>52 years</a:t>
                      </a:r>
                    </a:p>
                  </a:txBody>
                  <a:tcPr marL="68580" marR="68580" marT="34290" marB="34290" anchor="ctr"/>
                </a:tc>
                <a:extLst>
                  <a:ext uri="{0D108BD9-81ED-4DB2-BD59-A6C34878D82A}">
                    <a16:rowId xmlns:a16="http://schemas.microsoft.com/office/drawing/2014/main" val="800440288"/>
                  </a:ext>
                </a:extLst>
              </a:tr>
              <a:tr h="332286">
                <a:tc>
                  <a:txBody>
                    <a:bodyPr/>
                    <a:lstStyle/>
                    <a:p>
                      <a:pPr algn="ctr">
                        <a:lnSpc>
                          <a:spcPct val="100000"/>
                        </a:lnSpc>
                      </a:pPr>
                      <a:r>
                        <a:rPr lang="en-US" sz="1800" noProof="0" dirty="0">
                          <a:latin typeface="+mn-lt"/>
                        </a:rPr>
                        <a:t>BMI 34 kg/m</a:t>
                      </a:r>
                      <a:r>
                        <a:rPr lang="en-US" sz="1800" baseline="30000" noProof="0" dirty="0">
                          <a:latin typeface="+mn-lt"/>
                        </a:rPr>
                        <a:t>2</a:t>
                      </a:r>
                      <a:r>
                        <a:rPr lang="en-US" sz="1800" noProof="0" dirty="0">
                          <a:latin typeface="+mn-lt"/>
                        </a:rPr>
                        <a:t>, DM, hypertension</a:t>
                      </a:r>
                    </a:p>
                  </a:txBody>
                  <a:tcPr marL="68580" marR="68580" marT="34290" marB="34290" anchor="ctr"/>
                </a:tc>
                <a:tc>
                  <a:txBody>
                    <a:bodyPr/>
                    <a:lstStyle/>
                    <a:p>
                      <a:pPr algn="ctr">
                        <a:lnSpc>
                          <a:spcPct val="100000"/>
                        </a:lnSpc>
                      </a:pPr>
                      <a:r>
                        <a:rPr lang="en-US" sz="1800" noProof="0" dirty="0">
                          <a:latin typeface="+mn-lt"/>
                        </a:rPr>
                        <a:t>BMI 23 kg/m</a:t>
                      </a:r>
                      <a:r>
                        <a:rPr lang="en-US" sz="1800" baseline="30000" noProof="0" dirty="0">
                          <a:latin typeface="+mn-lt"/>
                        </a:rPr>
                        <a:t>2</a:t>
                      </a:r>
                      <a:r>
                        <a:rPr lang="en-US" sz="1800" noProof="0" dirty="0">
                          <a:latin typeface="+mn-lt"/>
                        </a:rPr>
                        <a:t>, Asthma</a:t>
                      </a:r>
                    </a:p>
                  </a:txBody>
                  <a:tcPr marL="68580" marR="68580" marT="34290" marB="34290" anchor="ctr"/>
                </a:tc>
                <a:extLst>
                  <a:ext uri="{0D108BD9-81ED-4DB2-BD59-A6C34878D82A}">
                    <a16:rowId xmlns:a16="http://schemas.microsoft.com/office/drawing/2014/main" val="3563834208"/>
                  </a:ext>
                </a:extLst>
              </a:tr>
              <a:tr h="332286">
                <a:tc>
                  <a:txBody>
                    <a:bodyPr/>
                    <a:lstStyle/>
                    <a:p>
                      <a:pPr algn="ctr">
                        <a:lnSpc>
                          <a:spcPct val="100000"/>
                        </a:lnSpc>
                      </a:pPr>
                      <a:r>
                        <a:rPr lang="en-US" sz="1800" noProof="0" dirty="0">
                          <a:latin typeface="+mn-lt"/>
                        </a:rPr>
                        <a:t>COVID-19 day 10</a:t>
                      </a:r>
                    </a:p>
                  </a:txBody>
                  <a:tcPr marL="68580" marR="68580" marT="34290" marB="34290" anchor="ctr"/>
                </a:tc>
                <a:tc>
                  <a:txBody>
                    <a:bodyPr/>
                    <a:lstStyle/>
                    <a:p>
                      <a:pPr algn="ctr">
                        <a:lnSpc>
                          <a:spcPct val="100000"/>
                        </a:lnSpc>
                      </a:pPr>
                      <a:r>
                        <a:rPr lang="en-US" sz="1800" noProof="0" dirty="0">
                          <a:latin typeface="+mn-lt"/>
                        </a:rPr>
                        <a:t>COVID-19 day 6</a:t>
                      </a:r>
                    </a:p>
                  </a:txBody>
                  <a:tcPr marL="68580" marR="68580" marT="34290" marB="34290" anchor="ctr"/>
                </a:tc>
                <a:extLst>
                  <a:ext uri="{0D108BD9-81ED-4DB2-BD59-A6C34878D82A}">
                    <a16:rowId xmlns:a16="http://schemas.microsoft.com/office/drawing/2014/main" val="6194748"/>
                  </a:ext>
                </a:extLst>
              </a:tr>
              <a:tr h="332286">
                <a:tc>
                  <a:txBody>
                    <a:bodyPr/>
                    <a:lstStyle/>
                    <a:p>
                      <a:pPr algn="ctr">
                        <a:lnSpc>
                          <a:spcPct val="100000"/>
                        </a:lnSpc>
                      </a:pPr>
                      <a:r>
                        <a:rPr lang="en-US" sz="1800" noProof="0" dirty="0">
                          <a:latin typeface="+mn-lt"/>
                        </a:rPr>
                        <a:t>High fever, dyspneic at rest</a:t>
                      </a:r>
                    </a:p>
                  </a:txBody>
                  <a:tcPr marL="68580" marR="68580" marT="34290" marB="34290" anchor="ctr"/>
                </a:tc>
                <a:tc>
                  <a:txBody>
                    <a:bodyPr/>
                    <a:lstStyle/>
                    <a:p>
                      <a:pPr algn="ctr">
                        <a:lnSpc>
                          <a:spcPct val="100000"/>
                        </a:lnSpc>
                      </a:pPr>
                      <a:r>
                        <a:rPr lang="en-US" sz="1800" noProof="0" dirty="0">
                          <a:latin typeface="+mn-lt"/>
                        </a:rPr>
                        <a:t>Anosmia, shortness of breath with exercise</a:t>
                      </a:r>
                    </a:p>
                  </a:txBody>
                  <a:tcPr marL="68580" marR="68580" marT="34290" marB="34290" anchor="ctr"/>
                </a:tc>
                <a:extLst>
                  <a:ext uri="{0D108BD9-81ED-4DB2-BD59-A6C34878D82A}">
                    <a16:rowId xmlns:a16="http://schemas.microsoft.com/office/drawing/2014/main" val="1822267961"/>
                  </a:ext>
                </a:extLst>
              </a:tr>
              <a:tr h="332286">
                <a:tc>
                  <a:txBody>
                    <a:bodyPr/>
                    <a:lstStyle/>
                    <a:p>
                      <a:pPr algn="ctr">
                        <a:lnSpc>
                          <a:spcPct val="100000"/>
                        </a:lnSpc>
                      </a:pPr>
                      <a:r>
                        <a:rPr lang="en-US" sz="1800" noProof="0" dirty="0">
                          <a:latin typeface="+mn-lt"/>
                        </a:rPr>
                        <a:t>HR 123/min, RR 42/min, Sat 83% at 15L O2</a:t>
                      </a:r>
                    </a:p>
                  </a:txBody>
                  <a:tcPr marL="68580" marR="68580" marT="34290" marB="34290" anchor="ctr"/>
                </a:tc>
                <a:tc>
                  <a:txBody>
                    <a:bodyPr/>
                    <a:lstStyle/>
                    <a:p>
                      <a:pPr algn="ctr">
                        <a:lnSpc>
                          <a:spcPct val="100000"/>
                        </a:lnSpc>
                      </a:pPr>
                      <a:r>
                        <a:rPr lang="en-US" sz="1800" noProof="0" dirty="0">
                          <a:latin typeface="+mn-lt"/>
                        </a:rPr>
                        <a:t>HR 95/min, RR 20/min, sat 90% at room air</a:t>
                      </a:r>
                    </a:p>
                  </a:txBody>
                  <a:tcPr marL="68580" marR="68580" marT="34290" marB="34290" anchor="ctr"/>
                </a:tc>
                <a:extLst>
                  <a:ext uri="{0D108BD9-81ED-4DB2-BD59-A6C34878D82A}">
                    <a16:rowId xmlns:a16="http://schemas.microsoft.com/office/drawing/2014/main" val="2154851956"/>
                  </a:ext>
                </a:extLst>
              </a:tr>
            </a:tbl>
          </a:graphicData>
        </a:graphic>
      </p:graphicFrame>
      <p:pic>
        <p:nvPicPr>
          <p:cNvPr id="7" name="Afbeelding 2">
            <a:extLst>
              <a:ext uri="{FF2B5EF4-FFF2-40B4-BE49-F238E27FC236}">
                <a16:creationId xmlns:a16="http://schemas.microsoft.com/office/drawing/2014/main" id="{E9BDC185-EBB8-403A-BA17-F59B6DCC4AC5}"/>
              </a:ext>
            </a:extLst>
          </p:cNvPr>
          <p:cNvPicPr>
            <a:picLocks noChangeAspect="1"/>
          </p:cNvPicPr>
          <p:nvPr/>
        </p:nvPicPr>
        <p:blipFill>
          <a:blip r:embed="rId3"/>
          <a:stretch>
            <a:fillRect/>
          </a:stretch>
        </p:blipFill>
        <p:spPr>
          <a:xfrm>
            <a:off x="1133001" y="3229831"/>
            <a:ext cx="2270302" cy="1545829"/>
          </a:xfrm>
          <a:prstGeom prst="rect">
            <a:avLst/>
          </a:prstGeom>
        </p:spPr>
      </p:pic>
      <p:pic>
        <p:nvPicPr>
          <p:cNvPr id="9" name="Afbeelding 3">
            <a:extLst>
              <a:ext uri="{FF2B5EF4-FFF2-40B4-BE49-F238E27FC236}">
                <a16:creationId xmlns:a16="http://schemas.microsoft.com/office/drawing/2014/main" id="{F0959CA8-F014-47E2-9AA7-325D6BDE8673}"/>
              </a:ext>
            </a:extLst>
          </p:cNvPr>
          <p:cNvPicPr>
            <a:picLocks noChangeAspect="1"/>
          </p:cNvPicPr>
          <p:nvPr/>
        </p:nvPicPr>
        <p:blipFill rotWithShape="1">
          <a:blip r:embed="rId4"/>
          <a:srcRect l="53083" t="5539" r="954" b="53364"/>
          <a:stretch/>
        </p:blipFill>
        <p:spPr>
          <a:xfrm>
            <a:off x="5418989" y="3229489"/>
            <a:ext cx="2406429" cy="1536322"/>
          </a:xfrm>
          <a:prstGeom prst="rect">
            <a:avLst/>
          </a:prstGeom>
        </p:spPr>
      </p:pic>
    </p:spTree>
    <p:extLst>
      <p:ext uri="{BB962C8B-B14F-4D97-AF65-F5344CB8AC3E}">
        <p14:creationId xmlns:p14="http://schemas.microsoft.com/office/powerpoint/2010/main" val="16683906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hoek 14">
            <a:extLst>
              <a:ext uri="{FF2B5EF4-FFF2-40B4-BE49-F238E27FC236}">
                <a16:creationId xmlns:a16="http://schemas.microsoft.com/office/drawing/2014/main" id="{0C04E11E-99D8-478C-B7B0-1CEB7A5C1C8A}"/>
              </a:ext>
            </a:extLst>
          </p:cNvPr>
          <p:cNvSpPr/>
          <p:nvPr/>
        </p:nvSpPr>
        <p:spPr bwMode="auto">
          <a:xfrm>
            <a:off x="261261" y="1534280"/>
            <a:ext cx="8316000" cy="2074939"/>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hangingPunct="0">
              <a:defRPr/>
            </a:pPr>
            <a:endParaRPr lang="en-US">
              <a:solidFill>
                <a:srgbClr val="FFFFFF"/>
              </a:solidFill>
              <a:latin typeface="Times" charset="0"/>
              <a:ea typeface="ＭＳ Ｐゴシック" charset="0"/>
            </a:endParaRPr>
          </a:p>
        </p:txBody>
      </p:sp>
      <p:sp>
        <p:nvSpPr>
          <p:cNvPr id="2" name="Title 1">
            <a:extLst>
              <a:ext uri="{FF2B5EF4-FFF2-40B4-BE49-F238E27FC236}">
                <a16:creationId xmlns:a16="http://schemas.microsoft.com/office/drawing/2014/main" id="{1A30A543-D392-4E3E-B556-0DA8CC5E275F}"/>
              </a:ext>
            </a:extLst>
          </p:cNvPr>
          <p:cNvSpPr>
            <a:spLocks noGrp="1"/>
          </p:cNvSpPr>
          <p:nvPr>
            <p:ph type="title"/>
          </p:nvPr>
        </p:nvSpPr>
        <p:spPr/>
        <p:txBody>
          <a:bodyPr/>
          <a:lstStyle/>
          <a:p>
            <a:r>
              <a:rPr lang="en-US" dirty="0"/>
              <a:t>Million Dollar Question</a:t>
            </a:r>
          </a:p>
        </p:txBody>
      </p:sp>
      <p:sp>
        <p:nvSpPr>
          <p:cNvPr id="4" name="Content Placeholder 2">
            <a:extLst>
              <a:ext uri="{FF2B5EF4-FFF2-40B4-BE49-F238E27FC236}">
                <a16:creationId xmlns:a16="http://schemas.microsoft.com/office/drawing/2014/main" id="{090BCC9B-62D5-48C7-BCA6-CAC338A21CA3}"/>
              </a:ext>
            </a:extLst>
          </p:cNvPr>
          <p:cNvSpPr>
            <a:spLocks noGrp="1"/>
          </p:cNvSpPr>
          <p:nvPr>
            <p:ph idx="1"/>
          </p:nvPr>
        </p:nvSpPr>
        <p:spPr>
          <a:xfrm>
            <a:off x="566739" y="1611440"/>
            <a:ext cx="7510462" cy="1920618"/>
          </a:xfrm>
        </p:spPr>
        <p:txBody>
          <a:bodyPr/>
          <a:lstStyle/>
          <a:p>
            <a:pPr>
              <a:lnSpc>
                <a:spcPct val="200000"/>
              </a:lnSpc>
            </a:pPr>
            <a:r>
              <a:rPr lang="en-US" sz="3000" b="1" dirty="0"/>
              <a:t>What would be the optimal anticoagulant strategy in these 2 patients?</a:t>
            </a:r>
          </a:p>
        </p:txBody>
      </p:sp>
    </p:spTree>
    <p:extLst>
      <p:ext uri="{BB962C8B-B14F-4D97-AF65-F5344CB8AC3E}">
        <p14:creationId xmlns:p14="http://schemas.microsoft.com/office/powerpoint/2010/main" val="29117228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1DFC0-C59D-45E6-B57C-EA8296A8E7C1}"/>
              </a:ext>
            </a:extLst>
          </p:cNvPr>
          <p:cNvSpPr>
            <a:spLocks noGrp="1"/>
          </p:cNvSpPr>
          <p:nvPr>
            <p:ph type="title"/>
          </p:nvPr>
        </p:nvSpPr>
        <p:spPr/>
        <p:txBody>
          <a:bodyPr/>
          <a:lstStyle/>
          <a:p>
            <a:r>
              <a:rPr lang="en-US" dirty="0"/>
              <a:t>COVID-19 coagulopathy: initial reports (China)</a:t>
            </a:r>
          </a:p>
        </p:txBody>
      </p:sp>
      <p:sp>
        <p:nvSpPr>
          <p:cNvPr id="5" name="Tekstvak 5">
            <a:extLst>
              <a:ext uri="{FF2B5EF4-FFF2-40B4-BE49-F238E27FC236}">
                <a16:creationId xmlns:a16="http://schemas.microsoft.com/office/drawing/2014/main" id="{4D1D145E-ACF8-405C-A261-3FD7B04EE31B}"/>
              </a:ext>
            </a:extLst>
          </p:cNvPr>
          <p:cNvSpPr txBox="1"/>
          <p:nvPr/>
        </p:nvSpPr>
        <p:spPr>
          <a:xfrm>
            <a:off x="1177859" y="4505661"/>
            <a:ext cx="1995487" cy="300082"/>
          </a:xfrm>
          <a:prstGeom prst="rect">
            <a:avLst/>
          </a:prstGeom>
          <a:noFill/>
        </p:spPr>
        <p:txBody>
          <a:bodyPr wrap="square" rtlCol="0">
            <a:spAutoFit/>
          </a:bodyPr>
          <a:lstStyle/>
          <a:p>
            <a:pPr defTabSz="685800">
              <a:defRPr/>
            </a:pPr>
            <a:r>
              <a:rPr lang="nl-NL" sz="1350" dirty="0">
                <a:solidFill>
                  <a:srgbClr val="000000"/>
                </a:solidFill>
                <a:latin typeface="Calibri" panose="020F0502020204030204"/>
                <a:ea typeface="ＭＳ Ｐゴシック"/>
              </a:rPr>
              <a:t>Wang D </a:t>
            </a:r>
            <a:r>
              <a:rPr lang="nl-NL" sz="1350" i="1" dirty="0">
                <a:solidFill>
                  <a:srgbClr val="000000"/>
                </a:solidFill>
                <a:latin typeface="Calibri" panose="020F0502020204030204"/>
                <a:ea typeface="ＭＳ Ｐゴシック"/>
              </a:rPr>
              <a:t>et al</a:t>
            </a:r>
            <a:r>
              <a:rPr lang="nl-NL" sz="1350" dirty="0">
                <a:solidFill>
                  <a:srgbClr val="000000"/>
                </a:solidFill>
                <a:latin typeface="Calibri" panose="020F0502020204030204"/>
                <a:ea typeface="ＭＳ Ｐゴシック"/>
              </a:rPr>
              <a:t>, JAMA 2020</a:t>
            </a:r>
            <a:endParaRPr lang="en-GB" sz="1350" dirty="0">
              <a:solidFill>
                <a:srgbClr val="000000"/>
              </a:solidFill>
              <a:latin typeface="Calibri" panose="020F0502020204030204"/>
              <a:ea typeface="ＭＳ Ｐゴシック"/>
            </a:endParaRPr>
          </a:p>
        </p:txBody>
      </p:sp>
      <p:pic>
        <p:nvPicPr>
          <p:cNvPr id="7" name="Afbeelding 2">
            <a:extLst>
              <a:ext uri="{FF2B5EF4-FFF2-40B4-BE49-F238E27FC236}">
                <a16:creationId xmlns:a16="http://schemas.microsoft.com/office/drawing/2014/main" id="{3A1CB204-E482-4627-AF7F-0BD4D79771A9}"/>
              </a:ext>
            </a:extLst>
          </p:cNvPr>
          <p:cNvPicPr>
            <a:picLocks noChangeAspect="1"/>
          </p:cNvPicPr>
          <p:nvPr/>
        </p:nvPicPr>
        <p:blipFill rotWithShape="1">
          <a:blip r:embed="rId2"/>
          <a:srcRect l="36838" t="32074" r="6973" b="13982"/>
          <a:stretch/>
        </p:blipFill>
        <p:spPr>
          <a:xfrm>
            <a:off x="104776" y="1479190"/>
            <a:ext cx="4141654" cy="2534549"/>
          </a:xfrm>
          <a:prstGeom prst="rect">
            <a:avLst/>
          </a:prstGeom>
        </p:spPr>
      </p:pic>
      <p:pic>
        <p:nvPicPr>
          <p:cNvPr id="9" name="Afbeelding 3">
            <a:extLst>
              <a:ext uri="{FF2B5EF4-FFF2-40B4-BE49-F238E27FC236}">
                <a16:creationId xmlns:a16="http://schemas.microsoft.com/office/drawing/2014/main" id="{2B43E5AE-7E18-445E-B62B-9FE66CF1002D}"/>
              </a:ext>
            </a:extLst>
          </p:cNvPr>
          <p:cNvPicPr>
            <a:picLocks noChangeAspect="1"/>
          </p:cNvPicPr>
          <p:nvPr/>
        </p:nvPicPr>
        <p:blipFill rotWithShape="1">
          <a:blip r:embed="rId3"/>
          <a:srcRect l="37074" t="17835" r="30228" b="44814"/>
          <a:stretch/>
        </p:blipFill>
        <p:spPr>
          <a:xfrm>
            <a:off x="5082448" y="1458477"/>
            <a:ext cx="3537743" cy="2575976"/>
          </a:xfrm>
          <a:prstGeom prst="rect">
            <a:avLst/>
          </a:prstGeom>
        </p:spPr>
      </p:pic>
      <p:sp>
        <p:nvSpPr>
          <p:cNvPr id="11" name="Tekstvak 8">
            <a:extLst>
              <a:ext uri="{FF2B5EF4-FFF2-40B4-BE49-F238E27FC236}">
                <a16:creationId xmlns:a16="http://schemas.microsoft.com/office/drawing/2014/main" id="{D79C06B3-B795-436C-B8D5-E111FEDB2A54}"/>
              </a:ext>
            </a:extLst>
          </p:cNvPr>
          <p:cNvSpPr txBox="1"/>
          <p:nvPr/>
        </p:nvSpPr>
        <p:spPr>
          <a:xfrm>
            <a:off x="6093620" y="4505661"/>
            <a:ext cx="1995487" cy="300082"/>
          </a:xfrm>
          <a:prstGeom prst="rect">
            <a:avLst/>
          </a:prstGeom>
          <a:noFill/>
        </p:spPr>
        <p:txBody>
          <a:bodyPr wrap="square" rtlCol="0">
            <a:spAutoFit/>
          </a:bodyPr>
          <a:lstStyle/>
          <a:p>
            <a:pPr defTabSz="685800">
              <a:defRPr/>
            </a:pPr>
            <a:r>
              <a:rPr lang="nl-NL" sz="1350" dirty="0" err="1">
                <a:solidFill>
                  <a:srgbClr val="000000"/>
                </a:solidFill>
                <a:latin typeface="Calibri" panose="020F0502020204030204"/>
                <a:ea typeface="ＭＳ Ｐゴシック"/>
              </a:rPr>
              <a:t>Zhou</a:t>
            </a:r>
            <a:r>
              <a:rPr lang="nl-NL" sz="1350" dirty="0">
                <a:solidFill>
                  <a:srgbClr val="000000"/>
                </a:solidFill>
                <a:latin typeface="Calibri" panose="020F0502020204030204"/>
                <a:ea typeface="ＭＳ Ｐゴシック"/>
              </a:rPr>
              <a:t> F </a:t>
            </a:r>
            <a:r>
              <a:rPr lang="nl-NL" sz="1350" i="1" dirty="0">
                <a:solidFill>
                  <a:srgbClr val="000000"/>
                </a:solidFill>
                <a:latin typeface="Calibri" panose="020F0502020204030204"/>
                <a:ea typeface="ＭＳ Ｐゴシック"/>
              </a:rPr>
              <a:t>et al</a:t>
            </a:r>
            <a:r>
              <a:rPr lang="nl-NL" sz="1350" dirty="0">
                <a:solidFill>
                  <a:srgbClr val="000000"/>
                </a:solidFill>
                <a:latin typeface="Calibri" panose="020F0502020204030204"/>
                <a:ea typeface="ＭＳ Ｐゴシック"/>
              </a:rPr>
              <a:t>, Lancet 2020</a:t>
            </a:r>
            <a:endParaRPr lang="en-GB" sz="1350" dirty="0">
              <a:solidFill>
                <a:srgbClr val="000000"/>
              </a:solidFill>
              <a:latin typeface="Calibri" panose="020F0502020204030204"/>
              <a:ea typeface="ＭＳ Ｐゴシック"/>
            </a:endParaRPr>
          </a:p>
        </p:txBody>
      </p:sp>
    </p:spTree>
    <p:extLst>
      <p:ext uri="{BB962C8B-B14F-4D97-AF65-F5344CB8AC3E}">
        <p14:creationId xmlns:p14="http://schemas.microsoft.com/office/powerpoint/2010/main" val="639470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33304-0C5C-4BA6-86A4-B7C9EB42B9E7}"/>
              </a:ext>
            </a:extLst>
          </p:cNvPr>
          <p:cNvSpPr>
            <a:spLocks noGrp="1"/>
          </p:cNvSpPr>
          <p:nvPr>
            <p:ph type="title"/>
          </p:nvPr>
        </p:nvSpPr>
        <p:spPr/>
        <p:txBody>
          <a:bodyPr/>
          <a:lstStyle/>
          <a:p>
            <a:r>
              <a:rPr lang="en-US" dirty="0"/>
              <a:t>COVID-19 coagulopathy: initial reports (China)</a:t>
            </a:r>
          </a:p>
        </p:txBody>
      </p:sp>
      <p:sp>
        <p:nvSpPr>
          <p:cNvPr id="7" name="Tekstvak 5">
            <a:extLst>
              <a:ext uri="{FF2B5EF4-FFF2-40B4-BE49-F238E27FC236}">
                <a16:creationId xmlns:a16="http://schemas.microsoft.com/office/drawing/2014/main" id="{8F03FD82-B328-458B-8B16-021213CF9121}"/>
              </a:ext>
            </a:extLst>
          </p:cNvPr>
          <p:cNvSpPr txBox="1"/>
          <p:nvPr/>
        </p:nvSpPr>
        <p:spPr>
          <a:xfrm>
            <a:off x="1177859" y="4505661"/>
            <a:ext cx="1995487" cy="300082"/>
          </a:xfrm>
          <a:prstGeom prst="rect">
            <a:avLst/>
          </a:prstGeom>
          <a:noFill/>
        </p:spPr>
        <p:txBody>
          <a:bodyPr wrap="square" rtlCol="0">
            <a:spAutoFit/>
          </a:bodyPr>
          <a:lstStyle/>
          <a:p>
            <a:pPr defTabSz="685800">
              <a:defRPr/>
            </a:pPr>
            <a:r>
              <a:rPr lang="nl-NL" sz="1350" dirty="0">
                <a:solidFill>
                  <a:srgbClr val="000000"/>
                </a:solidFill>
                <a:latin typeface="Calibri" panose="020F0502020204030204"/>
                <a:ea typeface="ＭＳ Ｐゴシック"/>
              </a:rPr>
              <a:t>Wang D </a:t>
            </a:r>
            <a:r>
              <a:rPr lang="nl-NL" sz="1350" i="1" dirty="0">
                <a:solidFill>
                  <a:srgbClr val="000000"/>
                </a:solidFill>
                <a:latin typeface="Calibri" panose="020F0502020204030204"/>
                <a:ea typeface="ＭＳ Ｐゴシック"/>
              </a:rPr>
              <a:t>et al</a:t>
            </a:r>
            <a:r>
              <a:rPr lang="nl-NL" sz="1350" dirty="0">
                <a:solidFill>
                  <a:srgbClr val="000000"/>
                </a:solidFill>
                <a:latin typeface="Calibri" panose="020F0502020204030204"/>
                <a:ea typeface="ＭＳ Ｐゴシック"/>
              </a:rPr>
              <a:t>, JAMA 2020</a:t>
            </a:r>
            <a:endParaRPr lang="en-GB" sz="1350" dirty="0">
              <a:solidFill>
                <a:srgbClr val="000000"/>
              </a:solidFill>
              <a:latin typeface="Calibri" panose="020F0502020204030204"/>
              <a:ea typeface="ＭＳ Ｐゴシック"/>
            </a:endParaRPr>
          </a:p>
        </p:txBody>
      </p:sp>
      <p:pic>
        <p:nvPicPr>
          <p:cNvPr id="9" name="Afbeelding 2">
            <a:extLst>
              <a:ext uri="{FF2B5EF4-FFF2-40B4-BE49-F238E27FC236}">
                <a16:creationId xmlns:a16="http://schemas.microsoft.com/office/drawing/2014/main" id="{0669638A-8146-421E-A3B4-2F2086DDB9D5}"/>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42000"/>
                    </a14:imgEffect>
                    <a14:imgEffect>
                      <a14:saturation sat="0"/>
                    </a14:imgEffect>
                  </a14:imgLayer>
                </a14:imgProps>
              </a:ext>
            </a:extLst>
          </a:blip>
          <a:srcRect l="36838" t="32074" r="6973" b="13982"/>
          <a:stretch/>
        </p:blipFill>
        <p:spPr>
          <a:xfrm>
            <a:off x="104776" y="1479190"/>
            <a:ext cx="4141654" cy="2534549"/>
          </a:xfrm>
          <a:prstGeom prst="rect">
            <a:avLst/>
          </a:prstGeom>
        </p:spPr>
      </p:pic>
      <p:pic>
        <p:nvPicPr>
          <p:cNvPr id="11" name="Afbeelding 3">
            <a:extLst>
              <a:ext uri="{FF2B5EF4-FFF2-40B4-BE49-F238E27FC236}">
                <a16:creationId xmlns:a16="http://schemas.microsoft.com/office/drawing/2014/main" id="{AB30ECE7-892C-4E8A-BE33-C18F1F9C1859}"/>
              </a:ext>
            </a:extLst>
          </p:cNvPr>
          <p:cNvPicPr>
            <a:picLocks noChangeAspect="1"/>
          </p:cNvPicPr>
          <p:nvPr/>
        </p:nvPicPr>
        <p:blipFill rotWithShape="1">
          <a:blip r:embed="rId4">
            <a:grayscl/>
            <a:extLst>
              <a:ext uri="{BEBA8EAE-BF5A-486C-A8C5-ECC9F3942E4B}">
                <a14:imgProps xmlns:a14="http://schemas.microsoft.com/office/drawing/2010/main">
                  <a14:imgLayer r:embed="rId5">
                    <a14:imgEffect>
                      <a14:sharpenSoften amount="-42000"/>
                    </a14:imgEffect>
                    <a14:imgEffect>
                      <a14:saturation sat="0"/>
                    </a14:imgEffect>
                  </a14:imgLayer>
                </a14:imgProps>
              </a:ext>
            </a:extLst>
          </a:blip>
          <a:srcRect l="37074" t="17835" r="30228" b="44814"/>
          <a:stretch/>
        </p:blipFill>
        <p:spPr>
          <a:xfrm>
            <a:off x="5071387" y="1458477"/>
            <a:ext cx="3537743" cy="2575976"/>
          </a:xfrm>
          <a:prstGeom prst="rect">
            <a:avLst/>
          </a:prstGeom>
        </p:spPr>
      </p:pic>
      <p:sp>
        <p:nvSpPr>
          <p:cNvPr id="13" name="Tekstvak 8">
            <a:extLst>
              <a:ext uri="{FF2B5EF4-FFF2-40B4-BE49-F238E27FC236}">
                <a16:creationId xmlns:a16="http://schemas.microsoft.com/office/drawing/2014/main" id="{2F3E06F2-9F65-4474-ACD4-7BAE9ECAB6DC}"/>
              </a:ext>
            </a:extLst>
          </p:cNvPr>
          <p:cNvSpPr txBox="1"/>
          <p:nvPr/>
        </p:nvSpPr>
        <p:spPr>
          <a:xfrm>
            <a:off x="6093620" y="4505661"/>
            <a:ext cx="1995487" cy="300082"/>
          </a:xfrm>
          <a:prstGeom prst="rect">
            <a:avLst/>
          </a:prstGeom>
          <a:noFill/>
        </p:spPr>
        <p:txBody>
          <a:bodyPr wrap="square" rtlCol="0">
            <a:spAutoFit/>
          </a:bodyPr>
          <a:lstStyle/>
          <a:p>
            <a:pPr defTabSz="685800">
              <a:defRPr/>
            </a:pPr>
            <a:r>
              <a:rPr lang="nl-NL" sz="1350" dirty="0" err="1">
                <a:solidFill>
                  <a:srgbClr val="000000"/>
                </a:solidFill>
                <a:latin typeface="Calibri" panose="020F0502020204030204"/>
                <a:ea typeface="ＭＳ Ｐゴシック"/>
              </a:rPr>
              <a:t>Zhou</a:t>
            </a:r>
            <a:r>
              <a:rPr lang="nl-NL" sz="1350" dirty="0">
                <a:solidFill>
                  <a:srgbClr val="000000"/>
                </a:solidFill>
                <a:latin typeface="Calibri" panose="020F0502020204030204"/>
                <a:ea typeface="ＭＳ Ｐゴシック"/>
              </a:rPr>
              <a:t> F </a:t>
            </a:r>
            <a:r>
              <a:rPr lang="nl-NL" sz="1350" i="1" dirty="0">
                <a:solidFill>
                  <a:srgbClr val="000000"/>
                </a:solidFill>
                <a:latin typeface="Calibri" panose="020F0502020204030204"/>
                <a:ea typeface="ＭＳ Ｐゴシック"/>
              </a:rPr>
              <a:t>et al</a:t>
            </a:r>
            <a:r>
              <a:rPr lang="nl-NL" sz="1350" dirty="0">
                <a:solidFill>
                  <a:srgbClr val="000000"/>
                </a:solidFill>
                <a:latin typeface="Calibri" panose="020F0502020204030204"/>
                <a:ea typeface="ＭＳ Ｐゴシック"/>
              </a:rPr>
              <a:t>, Lancet 2020</a:t>
            </a:r>
            <a:endParaRPr lang="en-GB" sz="1350" dirty="0">
              <a:solidFill>
                <a:srgbClr val="000000"/>
              </a:solidFill>
              <a:latin typeface="Calibri" panose="020F0502020204030204"/>
              <a:ea typeface="ＭＳ Ｐゴシック"/>
            </a:endParaRPr>
          </a:p>
        </p:txBody>
      </p:sp>
      <p:sp>
        <p:nvSpPr>
          <p:cNvPr id="15" name="Rectangle 5">
            <a:extLst>
              <a:ext uri="{FF2B5EF4-FFF2-40B4-BE49-F238E27FC236}">
                <a16:creationId xmlns:a16="http://schemas.microsoft.com/office/drawing/2014/main" id="{F3C1591D-093F-4A0B-801E-8043229C568F}"/>
              </a:ext>
            </a:extLst>
          </p:cNvPr>
          <p:cNvSpPr/>
          <p:nvPr/>
        </p:nvSpPr>
        <p:spPr bwMode="auto">
          <a:xfrm>
            <a:off x="395021" y="2018271"/>
            <a:ext cx="8283921" cy="1015873"/>
          </a:xfrm>
          <a:prstGeom prst="rect">
            <a:avLst/>
          </a:prstGeom>
          <a:solidFill>
            <a:srgbClr val="FFC000"/>
          </a:solidFill>
          <a:ln w="9525" cap="flat" cmpd="sng" algn="ctr">
            <a:solidFill>
              <a:schemeClr val="tx1">
                <a:lumMod val="95000"/>
              </a:schemeClr>
            </a:solidFill>
            <a:prstDash val="solid"/>
            <a:round/>
            <a:headEnd type="none" w="med" len="med"/>
            <a:tailEnd type="none" w="med" len="med"/>
          </a:ln>
          <a:effectLst/>
        </p:spPr>
        <p:txBody>
          <a:bodyPr vert="horz" wrap="square" lIns="945000" tIns="34290" rIns="68580" bIns="34290" numCol="1" rtlCol="0" anchor="ctr" anchorCtr="0" compatLnSpc="1">
            <a:prstTxWarp prst="textNoShape">
              <a:avLst/>
            </a:prstTxWarp>
          </a:bodyPr>
          <a:lstStyle/>
          <a:p>
            <a:pPr>
              <a:buClr>
                <a:srgbClr val="002060"/>
              </a:buClr>
              <a:defRPr/>
            </a:pPr>
            <a:endParaRPr lang="en-US" sz="2700" kern="0" baseline="100000" dirty="0">
              <a:solidFill>
                <a:srgbClr val="000000">
                  <a:lumMod val="95000"/>
                  <a:lumOff val="5000"/>
                </a:srgbClr>
              </a:solidFill>
              <a:latin typeface="+mn-lt"/>
            </a:endParaRPr>
          </a:p>
        </p:txBody>
      </p:sp>
      <p:sp>
        <p:nvSpPr>
          <p:cNvPr id="27" name="Content Placeholder 2">
            <a:extLst>
              <a:ext uri="{FF2B5EF4-FFF2-40B4-BE49-F238E27FC236}">
                <a16:creationId xmlns:a16="http://schemas.microsoft.com/office/drawing/2014/main" id="{7B034F1C-1D6D-4C87-941A-D7C33F991467}"/>
              </a:ext>
            </a:extLst>
          </p:cNvPr>
          <p:cNvSpPr txBox="1">
            <a:spLocks/>
          </p:cNvSpPr>
          <p:nvPr/>
        </p:nvSpPr>
        <p:spPr bwMode="auto">
          <a:xfrm>
            <a:off x="653924" y="2413800"/>
            <a:ext cx="8385300" cy="46312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eaLnBrk="0" fontAlgn="base" hangingPunct="0">
              <a:lnSpc>
                <a:spcPct val="120000"/>
              </a:lnSpc>
              <a:spcBef>
                <a:spcPct val="0"/>
              </a:spcBef>
              <a:spcAft>
                <a:spcPct val="0"/>
              </a:spcAft>
              <a:defRPr sz="2000">
                <a:solidFill>
                  <a:srgbClr val="000000"/>
                </a:solidFill>
                <a:latin typeface="+mn-lt"/>
                <a:ea typeface="+mn-ea"/>
                <a:cs typeface="+mn-cs"/>
              </a:defRPr>
            </a:lvl1pPr>
            <a:lvl2pPr indent="-187325" algn="l" rtl="0" eaLnBrk="0" fontAlgn="base" hangingPunct="0">
              <a:lnSpc>
                <a:spcPct val="120000"/>
              </a:lnSpc>
              <a:spcBef>
                <a:spcPct val="20000"/>
              </a:spcBef>
              <a:spcAft>
                <a:spcPct val="0"/>
              </a:spcAft>
              <a:buFont typeface="Times" pitchFamily="18" charset="0"/>
              <a:buChar char="•"/>
              <a:defRPr sz="2000">
                <a:solidFill>
                  <a:srgbClr val="000000"/>
                </a:solidFill>
                <a:latin typeface="+mn-lt"/>
                <a:ea typeface="+mn-ea"/>
              </a:defRPr>
            </a:lvl2pPr>
            <a:lvl3pPr marL="358775" indent="-185738" algn="l" rtl="0" eaLnBrk="0" fontAlgn="base" hangingPunct="0">
              <a:lnSpc>
                <a:spcPct val="120000"/>
              </a:lnSpc>
              <a:spcBef>
                <a:spcPct val="20000"/>
              </a:spcBef>
              <a:spcAft>
                <a:spcPct val="0"/>
              </a:spcAft>
              <a:buFont typeface="Times" pitchFamily="18" charset="0"/>
              <a:buChar char="•"/>
              <a:defRPr>
                <a:solidFill>
                  <a:srgbClr val="000000"/>
                </a:solidFill>
                <a:latin typeface="+mn-lt"/>
                <a:ea typeface="+mn-ea"/>
              </a:defRPr>
            </a:lvl3pPr>
            <a:lvl4pPr marL="719138" indent="-195263" algn="l" rtl="0" eaLnBrk="0" fontAlgn="base" hangingPunct="0">
              <a:lnSpc>
                <a:spcPct val="120000"/>
              </a:lnSpc>
              <a:spcBef>
                <a:spcPct val="20000"/>
              </a:spcBef>
              <a:spcAft>
                <a:spcPct val="0"/>
              </a:spcAft>
              <a:buFont typeface="Times" pitchFamily="18" charset="0"/>
              <a:buChar char="•"/>
              <a:defRPr>
                <a:solidFill>
                  <a:srgbClr val="000000"/>
                </a:solidFill>
                <a:latin typeface="+mn-lt"/>
                <a:ea typeface="+mn-ea"/>
              </a:defRPr>
            </a:lvl4pPr>
            <a:lvl5pPr marL="1079500" indent="-192088" algn="l" rtl="0" eaLnBrk="0" fontAlgn="base" hangingPunct="0">
              <a:lnSpc>
                <a:spcPct val="120000"/>
              </a:lnSpc>
              <a:spcBef>
                <a:spcPct val="20000"/>
              </a:spcBef>
              <a:spcAft>
                <a:spcPct val="0"/>
              </a:spcAft>
              <a:buFont typeface="Times" pitchFamily="18" charset="0"/>
              <a:buChar char="•"/>
              <a:defRPr>
                <a:solidFill>
                  <a:srgbClr val="000000"/>
                </a:solidFill>
                <a:latin typeface="+mn-lt"/>
                <a:ea typeface="+mn-ea"/>
              </a:defRPr>
            </a:lvl5pPr>
            <a:lvl6pPr marL="2366963" indent="-192088" algn="l" rtl="0" eaLnBrk="1" fontAlgn="base" hangingPunct="1">
              <a:lnSpc>
                <a:spcPct val="120000"/>
              </a:lnSpc>
              <a:spcBef>
                <a:spcPct val="20000"/>
              </a:spcBef>
              <a:spcAft>
                <a:spcPct val="0"/>
              </a:spcAft>
              <a:buFont typeface="Times" charset="0"/>
              <a:buChar char="•"/>
              <a:defRPr>
                <a:solidFill>
                  <a:schemeClr val="bg2"/>
                </a:solidFill>
                <a:latin typeface="+mn-lt"/>
                <a:ea typeface="+mn-ea"/>
              </a:defRPr>
            </a:lvl6pPr>
            <a:lvl7pPr marL="2824163" indent="-192088" algn="l" rtl="0" eaLnBrk="1" fontAlgn="base" hangingPunct="1">
              <a:lnSpc>
                <a:spcPct val="120000"/>
              </a:lnSpc>
              <a:spcBef>
                <a:spcPct val="20000"/>
              </a:spcBef>
              <a:spcAft>
                <a:spcPct val="0"/>
              </a:spcAft>
              <a:buFont typeface="Times" charset="0"/>
              <a:buChar char="•"/>
              <a:defRPr>
                <a:solidFill>
                  <a:schemeClr val="bg2"/>
                </a:solidFill>
                <a:latin typeface="+mn-lt"/>
                <a:ea typeface="+mn-ea"/>
              </a:defRPr>
            </a:lvl7pPr>
            <a:lvl8pPr marL="3281363" indent="-192088" algn="l" rtl="0" eaLnBrk="1" fontAlgn="base" hangingPunct="1">
              <a:lnSpc>
                <a:spcPct val="120000"/>
              </a:lnSpc>
              <a:spcBef>
                <a:spcPct val="20000"/>
              </a:spcBef>
              <a:spcAft>
                <a:spcPct val="0"/>
              </a:spcAft>
              <a:buFont typeface="Times" charset="0"/>
              <a:buChar char="•"/>
              <a:defRPr>
                <a:solidFill>
                  <a:schemeClr val="bg2"/>
                </a:solidFill>
                <a:latin typeface="+mn-lt"/>
                <a:ea typeface="+mn-ea"/>
              </a:defRPr>
            </a:lvl8pPr>
            <a:lvl9pPr marL="3738563" indent="-192088" algn="l" rtl="0" eaLnBrk="1" fontAlgn="base" hangingPunct="1">
              <a:lnSpc>
                <a:spcPct val="120000"/>
              </a:lnSpc>
              <a:spcBef>
                <a:spcPct val="20000"/>
              </a:spcBef>
              <a:spcAft>
                <a:spcPct val="0"/>
              </a:spcAft>
              <a:buFont typeface="Times" charset="0"/>
              <a:buChar char="•"/>
              <a:defRPr>
                <a:solidFill>
                  <a:schemeClr val="bg2"/>
                </a:solidFill>
                <a:latin typeface="+mn-lt"/>
                <a:ea typeface="+mn-ea"/>
              </a:defRPr>
            </a:lvl9pPr>
          </a:lstStyle>
          <a:p>
            <a:pPr marL="342900" indent="-342900">
              <a:lnSpc>
                <a:spcPts val="3000"/>
              </a:lnSpc>
              <a:spcAft>
                <a:spcPts val="1350"/>
              </a:spcAft>
              <a:buFont typeface="Wingdings" panose="05000000000000000000" pitchFamily="2" charset="2"/>
              <a:buChar char="Ø"/>
            </a:pPr>
            <a:r>
              <a:rPr lang="en-US" sz="4050" b="1" kern="0" dirty="0"/>
              <a:t>Occurrence of VTE not mentioned</a:t>
            </a:r>
          </a:p>
        </p:txBody>
      </p:sp>
    </p:spTree>
    <p:extLst>
      <p:ext uri="{BB962C8B-B14F-4D97-AF65-F5344CB8AC3E}">
        <p14:creationId xmlns:p14="http://schemas.microsoft.com/office/powerpoint/2010/main" val="19710751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F04A9-6972-459B-AC99-27BE73853B74}"/>
              </a:ext>
            </a:extLst>
          </p:cNvPr>
          <p:cNvSpPr>
            <a:spLocks noGrp="1"/>
          </p:cNvSpPr>
          <p:nvPr>
            <p:ph type="title"/>
          </p:nvPr>
        </p:nvSpPr>
        <p:spPr/>
        <p:txBody>
          <a:bodyPr/>
          <a:lstStyle/>
          <a:p>
            <a:r>
              <a:rPr lang="en-US" dirty="0"/>
              <a:t>COVID-19 coagulopathy: initial reports (Europe)</a:t>
            </a:r>
          </a:p>
        </p:txBody>
      </p:sp>
      <p:pic>
        <p:nvPicPr>
          <p:cNvPr id="5" name="Afbeelding 12">
            <a:extLst>
              <a:ext uri="{FF2B5EF4-FFF2-40B4-BE49-F238E27FC236}">
                <a16:creationId xmlns:a16="http://schemas.microsoft.com/office/drawing/2014/main" id="{41BC7517-A848-4FCD-88F3-700EF9FAC578}"/>
              </a:ext>
            </a:extLst>
          </p:cNvPr>
          <p:cNvPicPr>
            <a:picLocks noChangeAspect="1"/>
          </p:cNvPicPr>
          <p:nvPr/>
        </p:nvPicPr>
        <p:blipFill rotWithShape="1">
          <a:blip r:embed="rId2"/>
          <a:srcRect l="11023" t="24877" r="12886" b="17058"/>
          <a:stretch/>
        </p:blipFill>
        <p:spPr>
          <a:xfrm>
            <a:off x="5183342" y="1395544"/>
            <a:ext cx="3503458" cy="1704120"/>
          </a:xfrm>
          <a:prstGeom prst="rect">
            <a:avLst/>
          </a:prstGeom>
        </p:spPr>
      </p:pic>
      <p:pic>
        <p:nvPicPr>
          <p:cNvPr id="7" name="Afbeelding 11">
            <a:extLst>
              <a:ext uri="{FF2B5EF4-FFF2-40B4-BE49-F238E27FC236}">
                <a16:creationId xmlns:a16="http://schemas.microsoft.com/office/drawing/2014/main" id="{B7F76202-B665-4956-A084-8CF91B6B854B}"/>
              </a:ext>
            </a:extLst>
          </p:cNvPr>
          <p:cNvPicPr>
            <a:picLocks noChangeAspect="1"/>
          </p:cNvPicPr>
          <p:nvPr/>
        </p:nvPicPr>
        <p:blipFill rotWithShape="1">
          <a:blip r:embed="rId3"/>
          <a:srcRect l="17196" t="17747" r="18328" b="44299"/>
          <a:stretch/>
        </p:blipFill>
        <p:spPr>
          <a:xfrm>
            <a:off x="285657" y="1428919"/>
            <a:ext cx="4158692" cy="1560466"/>
          </a:xfrm>
          <a:prstGeom prst="rect">
            <a:avLst/>
          </a:prstGeom>
        </p:spPr>
      </p:pic>
      <p:pic>
        <p:nvPicPr>
          <p:cNvPr id="9" name="Afbeelding 13">
            <a:extLst>
              <a:ext uri="{FF2B5EF4-FFF2-40B4-BE49-F238E27FC236}">
                <a16:creationId xmlns:a16="http://schemas.microsoft.com/office/drawing/2014/main" id="{234E6C5A-7DE3-49D5-A876-ED78CD655C12}"/>
              </a:ext>
            </a:extLst>
          </p:cNvPr>
          <p:cNvPicPr>
            <a:picLocks noChangeAspect="1"/>
          </p:cNvPicPr>
          <p:nvPr/>
        </p:nvPicPr>
        <p:blipFill rotWithShape="1">
          <a:blip r:embed="rId4"/>
          <a:srcRect l="23571" t="22461" r="23667" b="43526"/>
          <a:stretch/>
        </p:blipFill>
        <p:spPr>
          <a:xfrm>
            <a:off x="5205457" y="3434400"/>
            <a:ext cx="3925802" cy="1613163"/>
          </a:xfrm>
          <a:prstGeom prst="rect">
            <a:avLst/>
          </a:prstGeom>
        </p:spPr>
      </p:pic>
      <p:pic>
        <p:nvPicPr>
          <p:cNvPr id="11" name="Afbeelding 14">
            <a:extLst>
              <a:ext uri="{FF2B5EF4-FFF2-40B4-BE49-F238E27FC236}">
                <a16:creationId xmlns:a16="http://schemas.microsoft.com/office/drawing/2014/main" id="{50CEAA53-ECC6-4CC7-AE88-993CB8CB3BCC}"/>
              </a:ext>
            </a:extLst>
          </p:cNvPr>
          <p:cNvPicPr>
            <a:picLocks noChangeAspect="1"/>
          </p:cNvPicPr>
          <p:nvPr/>
        </p:nvPicPr>
        <p:blipFill rotWithShape="1">
          <a:blip r:embed="rId5"/>
          <a:srcRect l="22488" t="26816" r="24465" b="48099"/>
          <a:stretch/>
        </p:blipFill>
        <p:spPr>
          <a:xfrm>
            <a:off x="0" y="3099664"/>
            <a:ext cx="4983289" cy="1502122"/>
          </a:xfrm>
          <a:prstGeom prst="rect">
            <a:avLst/>
          </a:prstGeom>
        </p:spPr>
      </p:pic>
    </p:spTree>
    <p:extLst>
      <p:ext uri="{BB962C8B-B14F-4D97-AF65-F5344CB8AC3E}">
        <p14:creationId xmlns:p14="http://schemas.microsoft.com/office/powerpoint/2010/main" val="14104044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229A5-FB62-4354-8F5C-A73A1E8D30A8}"/>
              </a:ext>
            </a:extLst>
          </p:cNvPr>
          <p:cNvSpPr>
            <a:spLocks noGrp="1"/>
          </p:cNvSpPr>
          <p:nvPr>
            <p:ph type="title"/>
          </p:nvPr>
        </p:nvSpPr>
        <p:spPr>
          <a:xfrm>
            <a:off x="449342" y="72989"/>
            <a:ext cx="8229600" cy="535154"/>
          </a:xfrm>
        </p:spPr>
        <p:txBody>
          <a:bodyPr/>
          <a:lstStyle/>
          <a:p>
            <a:r>
              <a:rPr lang="en-US" dirty="0"/>
              <a:t>COVID-19 coagulopathy: initial reports (Europe)</a:t>
            </a:r>
          </a:p>
        </p:txBody>
      </p:sp>
      <p:pic>
        <p:nvPicPr>
          <p:cNvPr id="5" name="Afbeelding 12">
            <a:extLst>
              <a:ext uri="{FF2B5EF4-FFF2-40B4-BE49-F238E27FC236}">
                <a16:creationId xmlns:a16="http://schemas.microsoft.com/office/drawing/2014/main" id="{AB3ADE0E-A904-4017-9358-B6B0CE5D8ACF}"/>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42000"/>
                    </a14:imgEffect>
                    <a14:imgEffect>
                      <a14:saturation sat="0"/>
                    </a14:imgEffect>
                  </a14:imgLayer>
                </a14:imgProps>
              </a:ext>
            </a:extLst>
          </a:blip>
          <a:srcRect l="11023" t="24877" r="12886" b="17058"/>
          <a:stretch/>
        </p:blipFill>
        <p:spPr>
          <a:xfrm>
            <a:off x="5316112" y="1157490"/>
            <a:ext cx="3508628" cy="1706635"/>
          </a:xfrm>
          <a:prstGeom prst="rect">
            <a:avLst/>
          </a:prstGeom>
        </p:spPr>
      </p:pic>
      <p:pic>
        <p:nvPicPr>
          <p:cNvPr id="7" name="Afbeelding 11">
            <a:extLst>
              <a:ext uri="{FF2B5EF4-FFF2-40B4-BE49-F238E27FC236}">
                <a16:creationId xmlns:a16="http://schemas.microsoft.com/office/drawing/2014/main" id="{1BC6851C-D779-48E4-9C5D-0BDC203B7E27}"/>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42000"/>
                    </a14:imgEffect>
                    <a14:imgEffect>
                      <a14:saturation sat="0"/>
                    </a14:imgEffect>
                  </a14:imgLayer>
                </a14:imgProps>
              </a:ext>
            </a:extLst>
          </a:blip>
          <a:srcRect l="17196" t="17747" r="18328" b="44299"/>
          <a:stretch/>
        </p:blipFill>
        <p:spPr>
          <a:xfrm>
            <a:off x="815925" y="1166105"/>
            <a:ext cx="3791439" cy="1422661"/>
          </a:xfrm>
          <a:prstGeom prst="rect">
            <a:avLst/>
          </a:prstGeom>
        </p:spPr>
      </p:pic>
      <p:pic>
        <p:nvPicPr>
          <p:cNvPr id="9" name="Afbeelding 13">
            <a:extLst>
              <a:ext uri="{FF2B5EF4-FFF2-40B4-BE49-F238E27FC236}">
                <a16:creationId xmlns:a16="http://schemas.microsoft.com/office/drawing/2014/main" id="{D03F6DEF-DC1B-40AE-B646-61EC28A81FA0}"/>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42000"/>
                    </a14:imgEffect>
                    <a14:imgEffect>
                      <a14:saturation sat="0"/>
                    </a14:imgEffect>
                  </a14:imgLayer>
                </a14:imgProps>
              </a:ext>
            </a:extLst>
          </a:blip>
          <a:srcRect l="23571" t="22461" r="23667" b="43526"/>
          <a:stretch/>
        </p:blipFill>
        <p:spPr>
          <a:xfrm>
            <a:off x="5328550" y="3388366"/>
            <a:ext cx="3397620" cy="1396126"/>
          </a:xfrm>
          <a:prstGeom prst="rect">
            <a:avLst/>
          </a:prstGeom>
        </p:spPr>
      </p:pic>
      <p:pic>
        <p:nvPicPr>
          <p:cNvPr id="11" name="Afbeelding 14">
            <a:extLst>
              <a:ext uri="{FF2B5EF4-FFF2-40B4-BE49-F238E27FC236}">
                <a16:creationId xmlns:a16="http://schemas.microsoft.com/office/drawing/2014/main" id="{9521CBE7-AD2B-4548-B4ED-88BF10F7F4CA}"/>
              </a:ext>
            </a:extLst>
          </p:cNvPr>
          <p:cNvPicPr>
            <a:picLocks noChangeAspect="1"/>
          </p:cNvPicPr>
          <p:nvPr/>
        </p:nvPicPr>
        <p:blipFill rotWithShape="1">
          <a:blip r:embed="rId8">
            <a:extLst>
              <a:ext uri="{BEBA8EAE-BF5A-486C-A8C5-ECC9F3942E4B}">
                <a14:imgProps xmlns:a14="http://schemas.microsoft.com/office/drawing/2010/main">
                  <a14:imgLayer r:embed="rId9">
                    <a14:imgEffect>
                      <a14:sharpenSoften amount="-42000"/>
                    </a14:imgEffect>
                    <a14:imgEffect>
                      <a14:saturation sat="0"/>
                    </a14:imgEffect>
                  </a14:imgLayer>
                </a14:imgProps>
              </a:ext>
            </a:extLst>
          </a:blip>
          <a:srcRect l="22488" t="26816" r="24465" b="48099"/>
          <a:stretch/>
        </p:blipFill>
        <p:spPr>
          <a:xfrm>
            <a:off x="834423" y="3144506"/>
            <a:ext cx="3896617" cy="1174564"/>
          </a:xfrm>
          <a:prstGeom prst="rect">
            <a:avLst/>
          </a:prstGeom>
        </p:spPr>
      </p:pic>
      <p:sp>
        <p:nvSpPr>
          <p:cNvPr id="13" name="Rectangle 5">
            <a:extLst>
              <a:ext uri="{FF2B5EF4-FFF2-40B4-BE49-F238E27FC236}">
                <a16:creationId xmlns:a16="http://schemas.microsoft.com/office/drawing/2014/main" id="{6A345B7F-A35F-4326-A476-AA0E447F40C1}"/>
              </a:ext>
            </a:extLst>
          </p:cNvPr>
          <p:cNvSpPr/>
          <p:nvPr/>
        </p:nvSpPr>
        <p:spPr bwMode="auto">
          <a:xfrm>
            <a:off x="395021" y="1985088"/>
            <a:ext cx="8283921" cy="1015873"/>
          </a:xfrm>
          <a:prstGeom prst="rect">
            <a:avLst/>
          </a:prstGeom>
          <a:solidFill>
            <a:srgbClr val="FFC000"/>
          </a:solidFill>
          <a:ln w="9525" cap="flat" cmpd="sng" algn="ctr">
            <a:solidFill>
              <a:schemeClr val="tx1">
                <a:lumMod val="95000"/>
              </a:schemeClr>
            </a:solidFill>
            <a:prstDash val="solid"/>
            <a:round/>
            <a:headEnd type="none" w="med" len="med"/>
            <a:tailEnd type="none" w="med" len="med"/>
          </a:ln>
          <a:effectLst/>
        </p:spPr>
        <p:txBody>
          <a:bodyPr vert="horz" wrap="square" lIns="945000" tIns="34290" rIns="68580" bIns="34290" numCol="1" rtlCol="0" anchor="ctr" anchorCtr="0" compatLnSpc="1">
            <a:prstTxWarp prst="textNoShape">
              <a:avLst/>
            </a:prstTxWarp>
          </a:bodyPr>
          <a:lstStyle/>
          <a:p>
            <a:pPr>
              <a:buClr>
                <a:srgbClr val="002060"/>
              </a:buClr>
              <a:defRPr/>
            </a:pPr>
            <a:endParaRPr lang="en-US" sz="2700" kern="0" baseline="100000" dirty="0">
              <a:solidFill>
                <a:srgbClr val="000000">
                  <a:lumMod val="95000"/>
                  <a:lumOff val="5000"/>
                </a:srgbClr>
              </a:solidFill>
              <a:latin typeface="+mn-lt"/>
            </a:endParaRPr>
          </a:p>
        </p:txBody>
      </p:sp>
      <p:sp>
        <p:nvSpPr>
          <p:cNvPr id="15" name="Tekstvak 15">
            <a:extLst>
              <a:ext uri="{FF2B5EF4-FFF2-40B4-BE49-F238E27FC236}">
                <a16:creationId xmlns:a16="http://schemas.microsoft.com/office/drawing/2014/main" id="{BCFB3105-222C-4754-9D5B-389760B12FF8}"/>
              </a:ext>
            </a:extLst>
          </p:cNvPr>
          <p:cNvSpPr txBox="1"/>
          <p:nvPr/>
        </p:nvSpPr>
        <p:spPr>
          <a:xfrm>
            <a:off x="566737" y="2338326"/>
            <a:ext cx="8005763" cy="517962"/>
          </a:xfrm>
          <a:prstGeom prst="rect">
            <a:avLst/>
          </a:prstGeom>
          <a:noFill/>
        </p:spPr>
        <p:txBody>
          <a:bodyPr wrap="square">
            <a:spAutoFit/>
          </a:bodyPr>
          <a:lstStyle/>
          <a:p>
            <a:pPr marL="342900" indent="-342900" defTabSz="685800" fontAlgn="auto">
              <a:lnSpc>
                <a:spcPts val="3000"/>
              </a:lnSpc>
              <a:spcBef>
                <a:spcPts val="0"/>
              </a:spcBef>
              <a:spcAft>
                <a:spcPts val="1350"/>
              </a:spcAft>
              <a:buFont typeface="Wingdings" panose="05000000000000000000" pitchFamily="2" charset="2"/>
              <a:buChar char="Ø"/>
              <a:defRPr/>
            </a:pPr>
            <a:r>
              <a:rPr lang="en-US" sz="4050" b="1" kern="0" dirty="0">
                <a:latin typeface="Calibri" panose="020F0502020204030204"/>
                <a:ea typeface="+mn-ea"/>
                <a:cs typeface="+mn-cs"/>
              </a:rPr>
              <a:t>Incidence of VTE </a:t>
            </a:r>
            <a:r>
              <a:rPr lang="en-US" sz="4050" b="1" kern="0" dirty="0">
                <a:latin typeface="Calibri" panose="020F0502020204030204"/>
              </a:rPr>
              <a:t>on ICU </a:t>
            </a:r>
            <a:r>
              <a:rPr lang="en-US" sz="4050" b="1" kern="0" dirty="0">
                <a:latin typeface="Calibri" panose="020F0502020204030204"/>
                <a:ea typeface="+mn-ea"/>
                <a:cs typeface="+mn-cs"/>
              </a:rPr>
              <a:t>17-70%</a:t>
            </a:r>
          </a:p>
        </p:txBody>
      </p:sp>
    </p:spTree>
    <p:extLst>
      <p:ext uri="{BB962C8B-B14F-4D97-AF65-F5344CB8AC3E}">
        <p14:creationId xmlns:p14="http://schemas.microsoft.com/office/powerpoint/2010/main" val="31221952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96E08-F67D-4268-9E67-A7C85B1AC868}"/>
              </a:ext>
            </a:extLst>
          </p:cNvPr>
          <p:cNvSpPr>
            <a:spLocks noGrp="1"/>
          </p:cNvSpPr>
          <p:nvPr>
            <p:ph type="title"/>
          </p:nvPr>
        </p:nvSpPr>
        <p:spPr/>
        <p:txBody>
          <a:bodyPr/>
          <a:lstStyle/>
          <a:p>
            <a:r>
              <a:rPr lang="en-US" dirty="0"/>
              <a:t>COVID-19 coagulopathy: autopsy studies</a:t>
            </a:r>
          </a:p>
        </p:txBody>
      </p:sp>
      <p:pic>
        <p:nvPicPr>
          <p:cNvPr id="5" name="Afbeelding 2">
            <a:extLst>
              <a:ext uri="{FF2B5EF4-FFF2-40B4-BE49-F238E27FC236}">
                <a16:creationId xmlns:a16="http://schemas.microsoft.com/office/drawing/2014/main" id="{0F2414C7-7CB7-4894-8220-B0887C7DEF06}"/>
              </a:ext>
            </a:extLst>
          </p:cNvPr>
          <p:cNvPicPr>
            <a:picLocks noGrp="1" noChangeAspect="1"/>
          </p:cNvPicPr>
          <p:nvPr>
            <p:ph idx="1"/>
          </p:nvPr>
        </p:nvPicPr>
        <p:blipFill rotWithShape="1">
          <a:blip r:embed="rId2"/>
          <a:srcRect l="22821" t="30139" r="23618" b="25870"/>
          <a:stretch/>
        </p:blipFill>
        <p:spPr>
          <a:xfrm>
            <a:off x="1028790" y="1027113"/>
            <a:ext cx="7086419" cy="3709987"/>
          </a:xfrm>
          <a:prstGeom prst="rect">
            <a:avLst/>
          </a:prstGeom>
        </p:spPr>
      </p:pic>
      <p:sp>
        <p:nvSpPr>
          <p:cNvPr id="7" name="Tekstvak 3">
            <a:extLst>
              <a:ext uri="{FF2B5EF4-FFF2-40B4-BE49-F238E27FC236}">
                <a16:creationId xmlns:a16="http://schemas.microsoft.com/office/drawing/2014/main" id="{CE6F29A2-7391-4ABC-8F2E-1E20DAD7B883}"/>
              </a:ext>
            </a:extLst>
          </p:cNvPr>
          <p:cNvSpPr txBox="1"/>
          <p:nvPr/>
        </p:nvSpPr>
        <p:spPr>
          <a:xfrm>
            <a:off x="7032005" y="4339883"/>
            <a:ext cx="2166408" cy="246221"/>
          </a:xfrm>
          <a:prstGeom prst="rect">
            <a:avLst/>
          </a:prstGeom>
          <a:noFill/>
        </p:spPr>
        <p:txBody>
          <a:bodyPr wrap="square" rtlCol="0">
            <a:spAutoFit/>
          </a:bodyPr>
          <a:lstStyle/>
          <a:p>
            <a:pPr defTabSz="685800">
              <a:defRPr/>
            </a:pPr>
            <a:r>
              <a:rPr lang="nl-NL" sz="1000" dirty="0" err="1">
                <a:solidFill>
                  <a:srgbClr val="000000"/>
                </a:solidFill>
                <a:latin typeface="Calibri" panose="020F0502020204030204"/>
                <a:ea typeface="ＭＳ Ｐゴシック"/>
              </a:rPr>
              <a:t>Wichmann</a:t>
            </a:r>
            <a:r>
              <a:rPr lang="nl-NL" sz="1000" dirty="0">
                <a:solidFill>
                  <a:srgbClr val="000000"/>
                </a:solidFill>
                <a:latin typeface="Calibri" panose="020F0502020204030204"/>
                <a:ea typeface="ＭＳ Ｐゴシック"/>
              </a:rPr>
              <a:t> D </a:t>
            </a:r>
            <a:r>
              <a:rPr lang="nl-NL" sz="1000" i="1" dirty="0">
                <a:solidFill>
                  <a:srgbClr val="000000"/>
                </a:solidFill>
                <a:latin typeface="Calibri" panose="020F0502020204030204"/>
                <a:ea typeface="ＭＳ Ｐゴシック"/>
              </a:rPr>
              <a:t>et al</a:t>
            </a:r>
            <a:r>
              <a:rPr lang="nl-NL" sz="1000" dirty="0">
                <a:solidFill>
                  <a:srgbClr val="000000"/>
                </a:solidFill>
                <a:latin typeface="Calibri" panose="020F0502020204030204"/>
                <a:ea typeface="ＭＳ Ｐゴシック"/>
              </a:rPr>
              <a:t>, Ann Int </a:t>
            </a:r>
            <a:r>
              <a:rPr lang="nl-NL" sz="1000" dirty="0" err="1">
                <a:solidFill>
                  <a:srgbClr val="000000"/>
                </a:solidFill>
                <a:latin typeface="Calibri" panose="020F0502020204030204"/>
                <a:ea typeface="ＭＳ Ｐゴシック"/>
              </a:rPr>
              <a:t>Med</a:t>
            </a:r>
            <a:r>
              <a:rPr lang="nl-NL" sz="1000" dirty="0">
                <a:solidFill>
                  <a:srgbClr val="000000"/>
                </a:solidFill>
                <a:latin typeface="Calibri" panose="020F0502020204030204"/>
                <a:ea typeface="ＭＳ Ｐゴシック"/>
              </a:rPr>
              <a:t> 2020</a:t>
            </a:r>
            <a:endParaRPr lang="en-GB" sz="1000" dirty="0">
              <a:solidFill>
                <a:srgbClr val="000000"/>
              </a:solidFill>
              <a:latin typeface="Calibri" panose="020F0502020204030204"/>
              <a:ea typeface="ＭＳ Ｐゴシック"/>
            </a:endParaRPr>
          </a:p>
        </p:txBody>
      </p:sp>
    </p:spTree>
    <p:extLst>
      <p:ext uri="{BB962C8B-B14F-4D97-AF65-F5344CB8AC3E}">
        <p14:creationId xmlns:p14="http://schemas.microsoft.com/office/powerpoint/2010/main" val="42368342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D8144-007F-4027-BFA9-499107815282}"/>
              </a:ext>
            </a:extLst>
          </p:cNvPr>
          <p:cNvSpPr>
            <a:spLocks noGrp="1"/>
          </p:cNvSpPr>
          <p:nvPr>
            <p:ph type="title"/>
          </p:nvPr>
        </p:nvSpPr>
        <p:spPr>
          <a:xfrm>
            <a:off x="457200" y="77532"/>
            <a:ext cx="8229600" cy="535154"/>
          </a:xfrm>
        </p:spPr>
        <p:txBody>
          <a:bodyPr/>
          <a:lstStyle/>
          <a:p>
            <a:r>
              <a:rPr lang="en-US" dirty="0"/>
              <a:t>COVID-19: incidence of VTE</a:t>
            </a:r>
          </a:p>
        </p:txBody>
      </p:sp>
      <p:pic>
        <p:nvPicPr>
          <p:cNvPr id="5" name="Afbeelding 2">
            <a:extLst>
              <a:ext uri="{FF2B5EF4-FFF2-40B4-BE49-F238E27FC236}">
                <a16:creationId xmlns:a16="http://schemas.microsoft.com/office/drawing/2014/main" id="{744AA9BF-1519-4B68-94D5-07F90276D547}"/>
              </a:ext>
            </a:extLst>
          </p:cNvPr>
          <p:cNvPicPr>
            <a:picLocks noChangeAspect="1"/>
          </p:cNvPicPr>
          <p:nvPr/>
        </p:nvPicPr>
        <p:blipFill rotWithShape="1">
          <a:blip r:embed="rId2"/>
          <a:srcRect l="30763" t="36236" r="34829" b="6130"/>
          <a:stretch/>
        </p:blipFill>
        <p:spPr>
          <a:xfrm>
            <a:off x="344658" y="709851"/>
            <a:ext cx="3920617" cy="4186159"/>
          </a:xfrm>
          <a:prstGeom prst="rect">
            <a:avLst/>
          </a:prstGeom>
        </p:spPr>
      </p:pic>
      <p:sp>
        <p:nvSpPr>
          <p:cNvPr id="7" name="Content Placeholder 2">
            <a:extLst>
              <a:ext uri="{FF2B5EF4-FFF2-40B4-BE49-F238E27FC236}">
                <a16:creationId xmlns:a16="http://schemas.microsoft.com/office/drawing/2014/main" id="{A67E8FB0-165A-4D66-B448-6E9B941A0847}"/>
              </a:ext>
            </a:extLst>
          </p:cNvPr>
          <p:cNvSpPr txBox="1">
            <a:spLocks/>
          </p:cNvSpPr>
          <p:nvPr/>
        </p:nvSpPr>
        <p:spPr bwMode="auto">
          <a:xfrm>
            <a:off x="4572000" y="2340187"/>
            <a:ext cx="5209868" cy="46312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eaLnBrk="0" fontAlgn="base" hangingPunct="0">
              <a:lnSpc>
                <a:spcPct val="120000"/>
              </a:lnSpc>
              <a:spcBef>
                <a:spcPct val="0"/>
              </a:spcBef>
              <a:spcAft>
                <a:spcPct val="0"/>
              </a:spcAft>
              <a:defRPr sz="2000">
                <a:solidFill>
                  <a:srgbClr val="000000"/>
                </a:solidFill>
                <a:latin typeface="+mn-lt"/>
                <a:ea typeface="+mn-ea"/>
                <a:cs typeface="+mn-cs"/>
              </a:defRPr>
            </a:lvl1pPr>
            <a:lvl2pPr indent="-187325" algn="l" rtl="0" eaLnBrk="0" fontAlgn="base" hangingPunct="0">
              <a:lnSpc>
                <a:spcPct val="120000"/>
              </a:lnSpc>
              <a:spcBef>
                <a:spcPct val="20000"/>
              </a:spcBef>
              <a:spcAft>
                <a:spcPct val="0"/>
              </a:spcAft>
              <a:buFont typeface="Times" pitchFamily="18" charset="0"/>
              <a:buChar char="•"/>
              <a:defRPr sz="2000">
                <a:solidFill>
                  <a:srgbClr val="000000"/>
                </a:solidFill>
                <a:latin typeface="+mn-lt"/>
                <a:ea typeface="+mn-ea"/>
              </a:defRPr>
            </a:lvl2pPr>
            <a:lvl3pPr marL="358775" indent="-185738" algn="l" rtl="0" eaLnBrk="0" fontAlgn="base" hangingPunct="0">
              <a:lnSpc>
                <a:spcPct val="120000"/>
              </a:lnSpc>
              <a:spcBef>
                <a:spcPct val="20000"/>
              </a:spcBef>
              <a:spcAft>
                <a:spcPct val="0"/>
              </a:spcAft>
              <a:buFont typeface="Times" pitchFamily="18" charset="0"/>
              <a:buChar char="•"/>
              <a:defRPr>
                <a:solidFill>
                  <a:srgbClr val="000000"/>
                </a:solidFill>
                <a:latin typeface="+mn-lt"/>
                <a:ea typeface="+mn-ea"/>
              </a:defRPr>
            </a:lvl3pPr>
            <a:lvl4pPr marL="719138" indent="-195263" algn="l" rtl="0" eaLnBrk="0" fontAlgn="base" hangingPunct="0">
              <a:lnSpc>
                <a:spcPct val="120000"/>
              </a:lnSpc>
              <a:spcBef>
                <a:spcPct val="20000"/>
              </a:spcBef>
              <a:spcAft>
                <a:spcPct val="0"/>
              </a:spcAft>
              <a:buFont typeface="Times" pitchFamily="18" charset="0"/>
              <a:buChar char="•"/>
              <a:defRPr>
                <a:solidFill>
                  <a:srgbClr val="000000"/>
                </a:solidFill>
                <a:latin typeface="+mn-lt"/>
                <a:ea typeface="+mn-ea"/>
              </a:defRPr>
            </a:lvl4pPr>
            <a:lvl5pPr marL="1079500" indent="-192088" algn="l" rtl="0" eaLnBrk="0" fontAlgn="base" hangingPunct="0">
              <a:lnSpc>
                <a:spcPct val="120000"/>
              </a:lnSpc>
              <a:spcBef>
                <a:spcPct val="20000"/>
              </a:spcBef>
              <a:spcAft>
                <a:spcPct val="0"/>
              </a:spcAft>
              <a:buFont typeface="Times" pitchFamily="18" charset="0"/>
              <a:buChar char="•"/>
              <a:defRPr>
                <a:solidFill>
                  <a:srgbClr val="000000"/>
                </a:solidFill>
                <a:latin typeface="+mn-lt"/>
                <a:ea typeface="+mn-ea"/>
              </a:defRPr>
            </a:lvl5pPr>
            <a:lvl6pPr marL="2366963" indent="-192088" algn="l" rtl="0" eaLnBrk="1" fontAlgn="base" hangingPunct="1">
              <a:lnSpc>
                <a:spcPct val="120000"/>
              </a:lnSpc>
              <a:spcBef>
                <a:spcPct val="20000"/>
              </a:spcBef>
              <a:spcAft>
                <a:spcPct val="0"/>
              </a:spcAft>
              <a:buFont typeface="Times" charset="0"/>
              <a:buChar char="•"/>
              <a:defRPr>
                <a:solidFill>
                  <a:schemeClr val="bg2"/>
                </a:solidFill>
                <a:latin typeface="+mn-lt"/>
                <a:ea typeface="+mn-ea"/>
              </a:defRPr>
            </a:lvl6pPr>
            <a:lvl7pPr marL="2824163" indent="-192088" algn="l" rtl="0" eaLnBrk="1" fontAlgn="base" hangingPunct="1">
              <a:lnSpc>
                <a:spcPct val="120000"/>
              </a:lnSpc>
              <a:spcBef>
                <a:spcPct val="20000"/>
              </a:spcBef>
              <a:spcAft>
                <a:spcPct val="0"/>
              </a:spcAft>
              <a:buFont typeface="Times" charset="0"/>
              <a:buChar char="•"/>
              <a:defRPr>
                <a:solidFill>
                  <a:schemeClr val="bg2"/>
                </a:solidFill>
                <a:latin typeface="+mn-lt"/>
                <a:ea typeface="+mn-ea"/>
              </a:defRPr>
            </a:lvl7pPr>
            <a:lvl8pPr marL="3281363" indent="-192088" algn="l" rtl="0" eaLnBrk="1" fontAlgn="base" hangingPunct="1">
              <a:lnSpc>
                <a:spcPct val="120000"/>
              </a:lnSpc>
              <a:spcBef>
                <a:spcPct val="20000"/>
              </a:spcBef>
              <a:spcAft>
                <a:spcPct val="0"/>
              </a:spcAft>
              <a:buFont typeface="Times" charset="0"/>
              <a:buChar char="•"/>
              <a:defRPr>
                <a:solidFill>
                  <a:schemeClr val="bg2"/>
                </a:solidFill>
                <a:latin typeface="+mn-lt"/>
                <a:ea typeface="+mn-ea"/>
              </a:defRPr>
            </a:lvl8pPr>
            <a:lvl9pPr marL="3738563" indent="-192088" algn="l" rtl="0" eaLnBrk="1" fontAlgn="base" hangingPunct="1">
              <a:lnSpc>
                <a:spcPct val="120000"/>
              </a:lnSpc>
              <a:spcBef>
                <a:spcPct val="20000"/>
              </a:spcBef>
              <a:spcAft>
                <a:spcPct val="0"/>
              </a:spcAft>
              <a:buFont typeface="Times" charset="0"/>
              <a:buChar char="•"/>
              <a:defRPr>
                <a:solidFill>
                  <a:schemeClr val="bg2"/>
                </a:solidFill>
                <a:latin typeface="+mn-lt"/>
                <a:ea typeface="+mn-ea"/>
              </a:defRPr>
            </a:lvl9pPr>
          </a:lstStyle>
          <a:p>
            <a:pPr marL="342900" indent="-342900">
              <a:lnSpc>
                <a:spcPts val="3000"/>
              </a:lnSpc>
              <a:spcAft>
                <a:spcPts val="1350"/>
              </a:spcAft>
              <a:buFont typeface="Wingdings" panose="05000000000000000000" pitchFamily="2" charset="2"/>
              <a:buChar char="Ø"/>
            </a:pPr>
            <a:r>
              <a:rPr lang="en-US" sz="3300" b="1" kern="0" dirty="0">
                <a:solidFill>
                  <a:srgbClr val="FF0000"/>
                </a:solidFill>
              </a:rPr>
              <a:t>9.5% (95%CI 7.5-12)</a:t>
            </a:r>
          </a:p>
        </p:txBody>
      </p:sp>
      <p:sp>
        <p:nvSpPr>
          <p:cNvPr id="9" name="Content Placeholder 2">
            <a:extLst>
              <a:ext uri="{FF2B5EF4-FFF2-40B4-BE49-F238E27FC236}">
                <a16:creationId xmlns:a16="http://schemas.microsoft.com/office/drawing/2014/main" id="{DA61C981-71F8-467E-8712-49A218DA322D}"/>
              </a:ext>
            </a:extLst>
          </p:cNvPr>
          <p:cNvSpPr txBox="1">
            <a:spLocks/>
          </p:cNvSpPr>
          <p:nvPr/>
        </p:nvSpPr>
        <p:spPr bwMode="auto">
          <a:xfrm>
            <a:off x="4572000" y="3739311"/>
            <a:ext cx="5209868" cy="46312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eaLnBrk="0" fontAlgn="base" hangingPunct="0">
              <a:lnSpc>
                <a:spcPct val="120000"/>
              </a:lnSpc>
              <a:spcBef>
                <a:spcPct val="0"/>
              </a:spcBef>
              <a:spcAft>
                <a:spcPct val="0"/>
              </a:spcAft>
              <a:defRPr sz="2000">
                <a:solidFill>
                  <a:srgbClr val="000000"/>
                </a:solidFill>
                <a:latin typeface="+mn-lt"/>
                <a:ea typeface="+mn-ea"/>
                <a:cs typeface="+mn-cs"/>
              </a:defRPr>
            </a:lvl1pPr>
            <a:lvl2pPr indent="-187325" algn="l" rtl="0" eaLnBrk="0" fontAlgn="base" hangingPunct="0">
              <a:lnSpc>
                <a:spcPct val="120000"/>
              </a:lnSpc>
              <a:spcBef>
                <a:spcPct val="20000"/>
              </a:spcBef>
              <a:spcAft>
                <a:spcPct val="0"/>
              </a:spcAft>
              <a:buFont typeface="Times" pitchFamily="18" charset="0"/>
              <a:buChar char="•"/>
              <a:defRPr sz="2000">
                <a:solidFill>
                  <a:srgbClr val="000000"/>
                </a:solidFill>
                <a:latin typeface="+mn-lt"/>
                <a:ea typeface="+mn-ea"/>
              </a:defRPr>
            </a:lvl2pPr>
            <a:lvl3pPr marL="358775" indent="-185738" algn="l" rtl="0" eaLnBrk="0" fontAlgn="base" hangingPunct="0">
              <a:lnSpc>
                <a:spcPct val="120000"/>
              </a:lnSpc>
              <a:spcBef>
                <a:spcPct val="20000"/>
              </a:spcBef>
              <a:spcAft>
                <a:spcPct val="0"/>
              </a:spcAft>
              <a:buFont typeface="Times" pitchFamily="18" charset="0"/>
              <a:buChar char="•"/>
              <a:defRPr>
                <a:solidFill>
                  <a:srgbClr val="000000"/>
                </a:solidFill>
                <a:latin typeface="+mn-lt"/>
                <a:ea typeface="+mn-ea"/>
              </a:defRPr>
            </a:lvl3pPr>
            <a:lvl4pPr marL="719138" indent="-195263" algn="l" rtl="0" eaLnBrk="0" fontAlgn="base" hangingPunct="0">
              <a:lnSpc>
                <a:spcPct val="120000"/>
              </a:lnSpc>
              <a:spcBef>
                <a:spcPct val="20000"/>
              </a:spcBef>
              <a:spcAft>
                <a:spcPct val="0"/>
              </a:spcAft>
              <a:buFont typeface="Times" pitchFamily="18" charset="0"/>
              <a:buChar char="•"/>
              <a:defRPr>
                <a:solidFill>
                  <a:srgbClr val="000000"/>
                </a:solidFill>
                <a:latin typeface="+mn-lt"/>
                <a:ea typeface="+mn-ea"/>
              </a:defRPr>
            </a:lvl4pPr>
            <a:lvl5pPr marL="1079500" indent="-192088" algn="l" rtl="0" eaLnBrk="0" fontAlgn="base" hangingPunct="0">
              <a:lnSpc>
                <a:spcPct val="120000"/>
              </a:lnSpc>
              <a:spcBef>
                <a:spcPct val="20000"/>
              </a:spcBef>
              <a:spcAft>
                <a:spcPct val="0"/>
              </a:spcAft>
              <a:buFont typeface="Times" pitchFamily="18" charset="0"/>
              <a:buChar char="•"/>
              <a:defRPr>
                <a:solidFill>
                  <a:srgbClr val="000000"/>
                </a:solidFill>
                <a:latin typeface="+mn-lt"/>
                <a:ea typeface="+mn-ea"/>
              </a:defRPr>
            </a:lvl5pPr>
            <a:lvl6pPr marL="2366963" indent="-192088" algn="l" rtl="0" eaLnBrk="1" fontAlgn="base" hangingPunct="1">
              <a:lnSpc>
                <a:spcPct val="120000"/>
              </a:lnSpc>
              <a:spcBef>
                <a:spcPct val="20000"/>
              </a:spcBef>
              <a:spcAft>
                <a:spcPct val="0"/>
              </a:spcAft>
              <a:buFont typeface="Times" charset="0"/>
              <a:buChar char="•"/>
              <a:defRPr>
                <a:solidFill>
                  <a:schemeClr val="bg2"/>
                </a:solidFill>
                <a:latin typeface="+mn-lt"/>
                <a:ea typeface="+mn-ea"/>
              </a:defRPr>
            </a:lvl6pPr>
            <a:lvl7pPr marL="2824163" indent="-192088" algn="l" rtl="0" eaLnBrk="1" fontAlgn="base" hangingPunct="1">
              <a:lnSpc>
                <a:spcPct val="120000"/>
              </a:lnSpc>
              <a:spcBef>
                <a:spcPct val="20000"/>
              </a:spcBef>
              <a:spcAft>
                <a:spcPct val="0"/>
              </a:spcAft>
              <a:buFont typeface="Times" charset="0"/>
              <a:buChar char="•"/>
              <a:defRPr>
                <a:solidFill>
                  <a:schemeClr val="bg2"/>
                </a:solidFill>
                <a:latin typeface="+mn-lt"/>
                <a:ea typeface="+mn-ea"/>
              </a:defRPr>
            </a:lvl7pPr>
            <a:lvl8pPr marL="3281363" indent="-192088" algn="l" rtl="0" eaLnBrk="1" fontAlgn="base" hangingPunct="1">
              <a:lnSpc>
                <a:spcPct val="120000"/>
              </a:lnSpc>
              <a:spcBef>
                <a:spcPct val="20000"/>
              </a:spcBef>
              <a:spcAft>
                <a:spcPct val="0"/>
              </a:spcAft>
              <a:buFont typeface="Times" charset="0"/>
              <a:buChar char="•"/>
              <a:defRPr>
                <a:solidFill>
                  <a:schemeClr val="bg2"/>
                </a:solidFill>
                <a:latin typeface="+mn-lt"/>
                <a:ea typeface="+mn-ea"/>
              </a:defRPr>
            </a:lvl8pPr>
            <a:lvl9pPr marL="3738563" indent="-192088" algn="l" rtl="0" eaLnBrk="1" fontAlgn="base" hangingPunct="1">
              <a:lnSpc>
                <a:spcPct val="120000"/>
              </a:lnSpc>
              <a:spcBef>
                <a:spcPct val="20000"/>
              </a:spcBef>
              <a:spcAft>
                <a:spcPct val="0"/>
              </a:spcAft>
              <a:buFont typeface="Times" charset="0"/>
              <a:buChar char="•"/>
              <a:defRPr>
                <a:solidFill>
                  <a:schemeClr val="bg2"/>
                </a:solidFill>
                <a:latin typeface="+mn-lt"/>
                <a:ea typeface="+mn-ea"/>
              </a:defRPr>
            </a:lvl9pPr>
          </a:lstStyle>
          <a:p>
            <a:pPr marL="342900" indent="-342900">
              <a:lnSpc>
                <a:spcPts val="3000"/>
              </a:lnSpc>
              <a:spcAft>
                <a:spcPts val="1350"/>
              </a:spcAft>
              <a:buFont typeface="Wingdings" panose="05000000000000000000" pitchFamily="2" charset="2"/>
              <a:buChar char="Ø"/>
            </a:pPr>
            <a:r>
              <a:rPr lang="en-US" sz="3300" b="1" kern="0" dirty="0">
                <a:solidFill>
                  <a:srgbClr val="FF0000"/>
                </a:solidFill>
              </a:rPr>
              <a:t>40% (95%CI 27-54)</a:t>
            </a:r>
          </a:p>
        </p:txBody>
      </p:sp>
      <p:sp>
        <p:nvSpPr>
          <p:cNvPr id="11" name="Tekstvak 6">
            <a:extLst>
              <a:ext uri="{FF2B5EF4-FFF2-40B4-BE49-F238E27FC236}">
                <a16:creationId xmlns:a16="http://schemas.microsoft.com/office/drawing/2014/main" id="{118FD086-88C3-4187-ACF7-18307F4A13EA}"/>
              </a:ext>
            </a:extLst>
          </p:cNvPr>
          <p:cNvSpPr txBox="1"/>
          <p:nvPr/>
        </p:nvSpPr>
        <p:spPr>
          <a:xfrm>
            <a:off x="7054184" y="4498309"/>
            <a:ext cx="1995487" cy="300082"/>
          </a:xfrm>
          <a:prstGeom prst="rect">
            <a:avLst/>
          </a:prstGeom>
          <a:noFill/>
        </p:spPr>
        <p:txBody>
          <a:bodyPr wrap="square" rtlCol="0">
            <a:spAutoFit/>
          </a:bodyPr>
          <a:lstStyle/>
          <a:p>
            <a:pPr defTabSz="685800">
              <a:defRPr/>
            </a:pPr>
            <a:r>
              <a:rPr lang="nl-NL" sz="1350" dirty="0">
                <a:solidFill>
                  <a:srgbClr val="000000"/>
                </a:solidFill>
                <a:latin typeface="Calibri" panose="020F0502020204030204"/>
                <a:ea typeface="ＭＳ Ｐゴシック"/>
              </a:rPr>
              <a:t>Nopp S </a:t>
            </a:r>
            <a:r>
              <a:rPr lang="nl-NL" sz="1350" i="1" dirty="0">
                <a:solidFill>
                  <a:srgbClr val="000000"/>
                </a:solidFill>
                <a:latin typeface="Calibri" panose="020F0502020204030204"/>
                <a:ea typeface="ＭＳ Ｐゴシック"/>
              </a:rPr>
              <a:t>et al</a:t>
            </a:r>
            <a:r>
              <a:rPr lang="nl-NL" sz="1350" dirty="0">
                <a:solidFill>
                  <a:srgbClr val="000000"/>
                </a:solidFill>
                <a:latin typeface="Calibri" panose="020F0502020204030204"/>
                <a:ea typeface="ＭＳ Ｐゴシック"/>
              </a:rPr>
              <a:t>, RPTH 2020</a:t>
            </a:r>
            <a:endParaRPr lang="en-GB" sz="1350" dirty="0">
              <a:solidFill>
                <a:srgbClr val="000000"/>
              </a:solidFill>
              <a:latin typeface="Calibri" panose="020F0502020204030204"/>
              <a:ea typeface="ＭＳ Ｐゴシック"/>
            </a:endParaRPr>
          </a:p>
        </p:txBody>
      </p:sp>
    </p:spTree>
    <p:extLst>
      <p:ext uri="{BB962C8B-B14F-4D97-AF65-F5344CB8AC3E}">
        <p14:creationId xmlns:p14="http://schemas.microsoft.com/office/powerpoint/2010/main" val="24818852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CC85C-363D-47AD-8991-14436E71914F}"/>
              </a:ext>
            </a:extLst>
          </p:cNvPr>
          <p:cNvSpPr>
            <a:spLocks noGrp="1"/>
          </p:cNvSpPr>
          <p:nvPr>
            <p:ph type="title"/>
          </p:nvPr>
        </p:nvSpPr>
        <p:spPr/>
        <p:txBody>
          <a:bodyPr/>
          <a:lstStyle/>
          <a:p>
            <a:r>
              <a:rPr lang="en-US"/>
              <a:t>Disclosures</a:t>
            </a:r>
          </a:p>
        </p:txBody>
      </p:sp>
      <p:sp>
        <p:nvSpPr>
          <p:cNvPr id="3" name="Content Placeholder 2">
            <a:extLst>
              <a:ext uri="{FF2B5EF4-FFF2-40B4-BE49-F238E27FC236}">
                <a16:creationId xmlns:a16="http://schemas.microsoft.com/office/drawing/2014/main" id="{3D1F1E68-7F64-4DED-94B2-4A342160F7C6}"/>
              </a:ext>
            </a:extLst>
          </p:cNvPr>
          <p:cNvSpPr>
            <a:spLocks noGrp="1"/>
          </p:cNvSpPr>
          <p:nvPr>
            <p:ph idx="1"/>
          </p:nvPr>
        </p:nvSpPr>
        <p:spPr/>
        <p:txBody>
          <a:bodyPr/>
          <a:lstStyle/>
          <a:p>
            <a:pPr>
              <a:spcAft>
                <a:spcPts val="800"/>
              </a:spcAft>
            </a:pPr>
            <a:r>
              <a:rPr lang="en-GB" sz="1800" dirty="0">
                <a:effectLst/>
                <a:latin typeface="Calibri" panose="020F0502020204030204" pitchFamily="34" charset="0"/>
                <a:ea typeface="Calibri" panose="020F0502020204030204" pitchFamily="34" charset="0"/>
                <a:cs typeface="Calibri" panose="020F0502020204030204" pitchFamily="34" charset="0"/>
              </a:rPr>
              <a:t>Frederikus A Klok reports research grants from Bayer, Bristol-Myers Squibb, Boehringer Ingelheim, Daiichi-Sankyo, MSD and Actelion, the Dutch Heart foundation, the Netherlands Organisation for Health Research and Development and the Dutch Thrombosis association, all outside this work.</a:t>
            </a:r>
          </a:p>
          <a:p>
            <a:pPr>
              <a:spcAft>
                <a:spcPts val="800"/>
              </a:spcAft>
            </a:pPr>
            <a:r>
              <a:rPr lang="en-GB" sz="1800" dirty="0" err="1">
                <a:latin typeface="Calibri" panose="020F0502020204030204" pitchFamily="34" charset="0"/>
                <a:ea typeface="Calibri" panose="020F0502020204030204" pitchFamily="34" charset="0"/>
                <a:cs typeface="Calibri" panose="020F0502020204030204" pitchFamily="34" charset="0"/>
              </a:rPr>
              <a:t>Dr.</a:t>
            </a:r>
            <a:r>
              <a:rPr lang="en-GB" sz="1800" dirty="0">
                <a:latin typeface="Calibri" panose="020F0502020204030204" pitchFamily="34" charset="0"/>
                <a:ea typeface="Calibri" panose="020F0502020204030204" pitchFamily="34" charset="0"/>
                <a:cs typeface="Calibri" panose="020F0502020204030204" pitchFamily="34" charset="0"/>
              </a:rPr>
              <a:t> Siegal reports payments from BMS-Pfizer, Leo Pharma, and Portola for consulting, all concluding in April 2020. She also reports ongoing research funding from Novartis and is an unpaid member of board of directors for Thrombosis Canada.</a:t>
            </a:r>
          </a:p>
          <a:p>
            <a:pPr>
              <a:spcAft>
                <a:spcPts val="800"/>
              </a:spcAft>
            </a:pPr>
            <a:r>
              <a:rPr lang="en-GB" sz="1800" dirty="0" err="1">
                <a:latin typeface="Calibri" panose="020F0502020204030204" pitchFamily="34" charset="0"/>
                <a:ea typeface="Calibri" panose="020F0502020204030204" pitchFamily="34" charset="0"/>
                <a:cs typeface="Calibri" panose="020F0502020204030204" pitchFamily="34" charset="0"/>
              </a:rPr>
              <a:t>Dr.</a:t>
            </a:r>
            <a:r>
              <a:rPr lang="en-GB" sz="1800" dirty="0">
                <a:latin typeface="Calibri" panose="020F0502020204030204" pitchFamily="34" charset="0"/>
                <a:ea typeface="Calibri" panose="020F0502020204030204" pitchFamily="34" charset="0"/>
                <a:cs typeface="Calibri" panose="020F0502020204030204" pitchFamily="34" charset="0"/>
              </a:rPr>
              <a:t> </a:t>
            </a:r>
            <a:r>
              <a:rPr lang="en-GB" sz="1800" dirty="0" err="1">
                <a:latin typeface="Calibri" panose="020F0502020204030204" pitchFamily="34" charset="0"/>
                <a:ea typeface="Calibri" panose="020F0502020204030204" pitchFamily="34" charset="0"/>
                <a:cs typeface="Calibri" panose="020F0502020204030204" pitchFamily="34" charset="0"/>
              </a:rPr>
              <a:t>Nieuwlaat</a:t>
            </a:r>
            <a:r>
              <a:rPr lang="en-GB" sz="1800" dirty="0">
                <a:latin typeface="Calibri" panose="020F0502020204030204" pitchFamily="34" charset="0"/>
                <a:ea typeface="Calibri" panose="020F0502020204030204" pitchFamily="34" charset="0"/>
                <a:cs typeface="Calibri" panose="020F0502020204030204" pitchFamily="34" charset="0"/>
              </a:rPr>
              <a:t> and </a:t>
            </a:r>
            <a:r>
              <a:rPr lang="en-GB" sz="1800" dirty="0" err="1">
                <a:latin typeface="Calibri" panose="020F0502020204030204" pitchFamily="34" charset="0"/>
                <a:ea typeface="Calibri" panose="020F0502020204030204" pitchFamily="34" charset="0"/>
                <a:cs typeface="Calibri" panose="020F0502020204030204" pitchFamily="34" charset="0"/>
              </a:rPr>
              <a:t>Dr.</a:t>
            </a:r>
            <a:r>
              <a:rPr lang="en-GB" sz="1800" dirty="0">
                <a:latin typeface="Calibri" panose="020F0502020204030204" pitchFamily="34" charset="0"/>
                <a:ea typeface="Calibri" panose="020F0502020204030204" pitchFamily="34" charset="0"/>
                <a:cs typeface="Calibri" panose="020F0502020204030204" pitchFamily="34" charset="0"/>
              </a:rPr>
              <a:t> Cuker have no conflicts to disclose.</a:t>
            </a:r>
            <a:endParaRPr lang="en-GB" sz="18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1687143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8919A-28AC-4D65-8D30-F594FC90ADCA}"/>
              </a:ext>
            </a:extLst>
          </p:cNvPr>
          <p:cNvSpPr>
            <a:spLocks noGrp="1"/>
          </p:cNvSpPr>
          <p:nvPr>
            <p:ph type="title"/>
          </p:nvPr>
        </p:nvSpPr>
        <p:spPr>
          <a:xfrm>
            <a:off x="457200" y="135724"/>
            <a:ext cx="8229600" cy="535154"/>
          </a:xfrm>
        </p:spPr>
        <p:txBody>
          <a:bodyPr/>
          <a:lstStyle/>
          <a:p>
            <a:r>
              <a:rPr lang="en-US" dirty="0"/>
              <a:t>Pathophysiology of increased VTE risk</a:t>
            </a:r>
          </a:p>
        </p:txBody>
      </p:sp>
      <p:pic>
        <p:nvPicPr>
          <p:cNvPr id="5" name="Afbeelding 8">
            <a:extLst>
              <a:ext uri="{FF2B5EF4-FFF2-40B4-BE49-F238E27FC236}">
                <a16:creationId xmlns:a16="http://schemas.microsoft.com/office/drawing/2014/main" id="{C987FC51-894F-4C89-B29A-9C71B25E2B20}"/>
              </a:ext>
            </a:extLst>
          </p:cNvPr>
          <p:cNvPicPr>
            <a:picLocks noChangeAspect="1"/>
          </p:cNvPicPr>
          <p:nvPr/>
        </p:nvPicPr>
        <p:blipFill rotWithShape="1">
          <a:blip r:embed="rId2"/>
          <a:srcRect l="26951" t="25288" r="26676" b="9477"/>
          <a:stretch/>
        </p:blipFill>
        <p:spPr>
          <a:xfrm>
            <a:off x="1151975" y="693884"/>
            <a:ext cx="4791626" cy="4313892"/>
          </a:xfrm>
          <a:prstGeom prst="rect">
            <a:avLst/>
          </a:prstGeom>
        </p:spPr>
      </p:pic>
      <p:sp>
        <p:nvSpPr>
          <p:cNvPr id="7" name="Tekstvak 1">
            <a:extLst>
              <a:ext uri="{FF2B5EF4-FFF2-40B4-BE49-F238E27FC236}">
                <a16:creationId xmlns:a16="http://schemas.microsoft.com/office/drawing/2014/main" id="{F38599CD-9872-4549-BAE2-C2D82655AA2B}"/>
              </a:ext>
            </a:extLst>
          </p:cNvPr>
          <p:cNvSpPr txBox="1"/>
          <p:nvPr/>
        </p:nvSpPr>
        <p:spPr>
          <a:xfrm>
            <a:off x="6485449" y="4416582"/>
            <a:ext cx="2474793" cy="300082"/>
          </a:xfrm>
          <a:prstGeom prst="rect">
            <a:avLst/>
          </a:prstGeom>
          <a:noFill/>
        </p:spPr>
        <p:txBody>
          <a:bodyPr wrap="square" rtlCol="0">
            <a:spAutoFit/>
          </a:bodyPr>
          <a:lstStyle/>
          <a:p>
            <a:r>
              <a:rPr lang="nl-NL" sz="1350" dirty="0">
                <a:latin typeface="+mn-lt"/>
              </a:rPr>
              <a:t>Price LC </a:t>
            </a:r>
            <a:r>
              <a:rPr lang="nl-NL" sz="1350" i="1" dirty="0">
                <a:latin typeface="+mn-lt"/>
              </a:rPr>
              <a:t>et al</a:t>
            </a:r>
            <a:r>
              <a:rPr lang="nl-NL" sz="1350" dirty="0">
                <a:latin typeface="+mn-lt"/>
              </a:rPr>
              <a:t>, </a:t>
            </a:r>
            <a:r>
              <a:rPr lang="nl-NL" sz="1350" dirty="0" err="1">
                <a:latin typeface="+mn-lt"/>
              </a:rPr>
              <a:t>Eur</a:t>
            </a:r>
            <a:r>
              <a:rPr lang="nl-NL" sz="1350" dirty="0">
                <a:latin typeface="+mn-lt"/>
              </a:rPr>
              <a:t> </a:t>
            </a:r>
            <a:r>
              <a:rPr lang="nl-NL" sz="1350" dirty="0" err="1">
                <a:latin typeface="+mn-lt"/>
              </a:rPr>
              <a:t>Respir</a:t>
            </a:r>
            <a:r>
              <a:rPr lang="nl-NL" sz="1350" dirty="0">
                <a:latin typeface="+mn-lt"/>
              </a:rPr>
              <a:t> J 2020</a:t>
            </a:r>
            <a:endParaRPr lang="en-GB" sz="1350" dirty="0">
              <a:latin typeface="+mn-lt"/>
            </a:endParaRPr>
          </a:p>
        </p:txBody>
      </p:sp>
    </p:spTree>
    <p:extLst>
      <p:ext uri="{BB962C8B-B14F-4D97-AF65-F5344CB8AC3E}">
        <p14:creationId xmlns:p14="http://schemas.microsoft.com/office/powerpoint/2010/main" val="38964365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Entrance, coming, room, house door, enter icon">
            <a:extLst>
              <a:ext uri="{FF2B5EF4-FFF2-40B4-BE49-F238E27FC236}">
                <a16:creationId xmlns:a16="http://schemas.microsoft.com/office/drawing/2014/main" id="{29BBB160-0AC1-432C-802D-4654B009D0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413" y="1681316"/>
            <a:ext cx="1780868" cy="178086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AFF6D05-6848-4442-B49F-59DE587C8633}"/>
              </a:ext>
            </a:extLst>
          </p:cNvPr>
          <p:cNvSpPr>
            <a:spLocks noGrp="1"/>
          </p:cNvSpPr>
          <p:nvPr>
            <p:ph type="title"/>
          </p:nvPr>
        </p:nvSpPr>
        <p:spPr/>
        <p:txBody>
          <a:bodyPr/>
          <a:lstStyle/>
          <a:p>
            <a:r>
              <a:rPr lang="en-GB" dirty="0"/>
              <a:t>Beneficial non-anticoagulant mechanisms?</a:t>
            </a:r>
            <a:endParaRPr lang="en-US" dirty="0"/>
          </a:p>
        </p:txBody>
      </p:sp>
      <p:pic>
        <p:nvPicPr>
          <p:cNvPr id="5" name="Picture 4" descr="Business loss, descending, graph, loss, reduction icon">
            <a:extLst>
              <a:ext uri="{FF2B5EF4-FFF2-40B4-BE49-F238E27FC236}">
                <a16:creationId xmlns:a16="http://schemas.microsoft.com/office/drawing/2014/main" id="{1D51EA81-6794-48B3-B808-59BEEDC60B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7654" y="1551011"/>
            <a:ext cx="1780869" cy="1780869"/>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5">
            <a:extLst>
              <a:ext uri="{FF2B5EF4-FFF2-40B4-BE49-F238E27FC236}">
                <a16:creationId xmlns:a16="http://schemas.microsoft.com/office/drawing/2014/main" id="{7B407AA3-C479-4747-8098-28CD3E5A4D65}"/>
              </a:ext>
            </a:extLst>
          </p:cNvPr>
          <p:cNvPicPr>
            <a:picLocks noChangeAspect="1"/>
          </p:cNvPicPr>
          <p:nvPr/>
        </p:nvPicPr>
        <p:blipFill rotWithShape="1">
          <a:blip r:embed="rId4"/>
          <a:srcRect l="17374" t="8602" r="18226" b="16021"/>
          <a:stretch/>
        </p:blipFill>
        <p:spPr>
          <a:xfrm>
            <a:off x="6658896" y="1354340"/>
            <a:ext cx="1718279" cy="2174211"/>
          </a:xfrm>
          <a:prstGeom prst="rect">
            <a:avLst/>
          </a:prstGeom>
        </p:spPr>
      </p:pic>
      <p:sp>
        <p:nvSpPr>
          <p:cNvPr id="9" name="Tekstvak 7">
            <a:extLst>
              <a:ext uri="{FF2B5EF4-FFF2-40B4-BE49-F238E27FC236}">
                <a16:creationId xmlns:a16="http://schemas.microsoft.com/office/drawing/2014/main" id="{3568C3D6-C051-4C3E-B77E-43DFD91EF091}"/>
              </a:ext>
            </a:extLst>
          </p:cNvPr>
          <p:cNvSpPr txBox="1"/>
          <p:nvPr/>
        </p:nvSpPr>
        <p:spPr>
          <a:xfrm>
            <a:off x="1144843" y="1076938"/>
            <a:ext cx="1780869" cy="2850780"/>
          </a:xfrm>
          <a:prstGeom prst="rect">
            <a:avLst/>
          </a:prstGeom>
          <a:noFill/>
        </p:spPr>
        <p:txBody>
          <a:bodyPr wrap="square" rtlCol="0">
            <a:spAutoFit/>
          </a:bodyPr>
          <a:lstStyle/>
          <a:p>
            <a:r>
              <a:rPr lang="nl-NL" sz="17925" dirty="0">
                <a:solidFill>
                  <a:srgbClr val="FF0000"/>
                </a:solidFill>
              </a:rPr>
              <a:t>X</a:t>
            </a:r>
            <a:endParaRPr lang="en-GB" sz="17925" dirty="0">
              <a:solidFill>
                <a:srgbClr val="FF0000"/>
              </a:solidFill>
            </a:endParaRPr>
          </a:p>
        </p:txBody>
      </p:sp>
      <p:sp>
        <p:nvSpPr>
          <p:cNvPr id="11" name="Content Placeholder 2">
            <a:extLst>
              <a:ext uri="{FF2B5EF4-FFF2-40B4-BE49-F238E27FC236}">
                <a16:creationId xmlns:a16="http://schemas.microsoft.com/office/drawing/2014/main" id="{7F1D12F8-93E0-4C7D-971A-EA4D919690A6}"/>
              </a:ext>
            </a:extLst>
          </p:cNvPr>
          <p:cNvSpPr txBox="1">
            <a:spLocks/>
          </p:cNvSpPr>
          <p:nvPr/>
        </p:nvSpPr>
        <p:spPr bwMode="auto">
          <a:xfrm>
            <a:off x="335526" y="3990041"/>
            <a:ext cx="2590186" cy="46312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eaLnBrk="0" fontAlgn="base" hangingPunct="0">
              <a:lnSpc>
                <a:spcPct val="120000"/>
              </a:lnSpc>
              <a:spcBef>
                <a:spcPct val="0"/>
              </a:spcBef>
              <a:spcAft>
                <a:spcPct val="0"/>
              </a:spcAft>
              <a:defRPr sz="2000">
                <a:solidFill>
                  <a:srgbClr val="000000"/>
                </a:solidFill>
                <a:latin typeface="+mn-lt"/>
                <a:ea typeface="+mn-ea"/>
                <a:cs typeface="+mn-cs"/>
              </a:defRPr>
            </a:lvl1pPr>
            <a:lvl2pPr indent="-187325" algn="l" rtl="0" eaLnBrk="0" fontAlgn="base" hangingPunct="0">
              <a:lnSpc>
                <a:spcPct val="120000"/>
              </a:lnSpc>
              <a:spcBef>
                <a:spcPct val="20000"/>
              </a:spcBef>
              <a:spcAft>
                <a:spcPct val="0"/>
              </a:spcAft>
              <a:buFont typeface="Times" pitchFamily="18" charset="0"/>
              <a:buChar char="•"/>
              <a:defRPr sz="2000">
                <a:solidFill>
                  <a:srgbClr val="000000"/>
                </a:solidFill>
                <a:latin typeface="+mn-lt"/>
                <a:ea typeface="+mn-ea"/>
              </a:defRPr>
            </a:lvl2pPr>
            <a:lvl3pPr marL="358775" indent="-185738" algn="l" rtl="0" eaLnBrk="0" fontAlgn="base" hangingPunct="0">
              <a:lnSpc>
                <a:spcPct val="120000"/>
              </a:lnSpc>
              <a:spcBef>
                <a:spcPct val="20000"/>
              </a:spcBef>
              <a:spcAft>
                <a:spcPct val="0"/>
              </a:spcAft>
              <a:buFont typeface="Times" pitchFamily="18" charset="0"/>
              <a:buChar char="•"/>
              <a:defRPr>
                <a:solidFill>
                  <a:srgbClr val="000000"/>
                </a:solidFill>
                <a:latin typeface="+mn-lt"/>
                <a:ea typeface="+mn-ea"/>
              </a:defRPr>
            </a:lvl3pPr>
            <a:lvl4pPr marL="719138" indent="-195263" algn="l" rtl="0" eaLnBrk="0" fontAlgn="base" hangingPunct="0">
              <a:lnSpc>
                <a:spcPct val="120000"/>
              </a:lnSpc>
              <a:spcBef>
                <a:spcPct val="20000"/>
              </a:spcBef>
              <a:spcAft>
                <a:spcPct val="0"/>
              </a:spcAft>
              <a:buFont typeface="Times" pitchFamily="18" charset="0"/>
              <a:buChar char="•"/>
              <a:defRPr>
                <a:solidFill>
                  <a:srgbClr val="000000"/>
                </a:solidFill>
                <a:latin typeface="+mn-lt"/>
                <a:ea typeface="+mn-ea"/>
              </a:defRPr>
            </a:lvl4pPr>
            <a:lvl5pPr marL="1079500" indent="-192088" algn="l" rtl="0" eaLnBrk="0" fontAlgn="base" hangingPunct="0">
              <a:lnSpc>
                <a:spcPct val="120000"/>
              </a:lnSpc>
              <a:spcBef>
                <a:spcPct val="20000"/>
              </a:spcBef>
              <a:spcAft>
                <a:spcPct val="0"/>
              </a:spcAft>
              <a:buFont typeface="Times" pitchFamily="18" charset="0"/>
              <a:buChar char="•"/>
              <a:defRPr>
                <a:solidFill>
                  <a:srgbClr val="000000"/>
                </a:solidFill>
                <a:latin typeface="+mn-lt"/>
                <a:ea typeface="+mn-ea"/>
              </a:defRPr>
            </a:lvl5pPr>
            <a:lvl6pPr marL="2366963" indent="-192088" algn="l" rtl="0" eaLnBrk="1" fontAlgn="base" hangingPunct="1">
              <a:lnSpc>
                <a:spcPct val="120000"/>
              </a:lnSpc>
              <a:spcBef>
                <a:spcPct val="20000"/>
              </a:spcBef>
              <a:spcAft>
                <a:spcPct val="0"/>
              </a:spcAft>
              <a:buFont typeface="Times" charset="0"/>
              <a:buChar char="•"/>
              <a:defRPr>
                <a:solidFill>
                  <a:schemeClr val="bg2"/>
                </a:solidFill>
                <a:latin typeface="+mn-lt"/>
                <a:ea typeface="+mn-ea"/>
              </a:defRPr>
            </a:lvl6pPr>
            <a:lvl7pPr marL="2824163" indent="-192088" algn="l" rtl="0" eaLnBrk="1" fontAlgn="base" hangingPunct="1">
              <a:lnSpc>
                <a:spcPct val="120000"/>
              </a:lnSpc>
              <a:spcBef>
                <a:spcPct val="20000"/>
              </a:spcBef>
              <a:spcAft>
                <a:spcPct val="0"/>
              </a:spcAft>
              <a:buFont typeface="Times" charset="0"/>
              <a:buChar char="•"/>
              <a:defRPr>
                <a:solidFill>
                  <a:schemeClr val="bg2"/>
                </a:solidFill>
                <a:latin typeface="+mn-lt"/>
                <a:ea typeface="+mn-ea"/>
              </a:defRPr>
            </a:lvl7pPr>
            <a:lvl8pPr marL="3281363" indent="-192088" algn="l" rtl="0" eaLnBrk="1" fontAlgn="base" hangingPunct="1">
              <a:lnSpc>
                <a:spcPct val="120000"/>
              </a:lnSpc>
              <a:spcBef>
                <a:spcPct val="20000"/>
              </a:spcBef>
              <a:spcAft>
                <a:spcPct val="0"/>
              </a:spcAft>
              <a:buFont typeface="Times" charset="0"/>
              <a:buChar char="•"/>
              <a:defRPr>
                <a:solidFill>
                  <a:schemeClr val="bg2"/>
                </a:solidFill>
                <a:latin typeface="+mn-lt"/>
                <a:ea typeface="+mn-ea"/>
              </a:defRPr>
            </a:lvl8pPr>
            <a:lvl9pPr marL="3738563" indent="-192088" algn="l" rtl="0" eaLnBrk="1" fontAlgn="base" hangingPunct="1">
              <a:lnSpc>
                <a:spcPct val="120000"/>
              </a:lnSpc>
              <a:spcBef>
                <a:spcPct val="20000"/>
              </a:spcBef>
              <a:spcAft>
                <a:spcPct val="0"/>
              </a:spcAft>
              <a:buFont typeface="Times" charset="0"/>
              <a:buChar char="•"/>
              <a:defRPr>
                <a:solidFill>
                  <a:schemeClr val="bg2"/>
                </a:solidFill>
                <a:latin typeface="+mn-lt"/>
                <a:ea typeface="+mn-ea"/>
              </a:defRPr>
            </a:lvl9pPr>
          </a:lstStyle>
          <a:p>
            <a:pPr algn="ctr">
              <a:lnSpc>
                <a:spcPts val="3000"/>
              </a:lnSpc>
              <a:spcAft>
                <a:spcPts val="1350"/>
              </a:spcAft>
            </a:pPr>
            <a:r>
              <a:rPr lang="en-GB" sz="2700" b="1" kern="0" dirty="0">
                <a:solidFill>
                  <a:srgbClr val="FF0000"/>
                </a:solidFill>
              </a:rPr>
              <a:t>Reduces viral entry to host cells </a:t>
            </a:r>
            <a:endParaRPr lang="en-US" sz="2700" b="1" kern="0" dirty="0">
              <a:solidFill>
                <a:srgbClr val="FF0000"/>
              </a:solidFill>
            </a:endParaRPr>
          </a:p>
        </p:txBody>
      </p:sp>
      <p:sp>
        <p:nvSpPr>
          <p:cNvPr id="13" name="Content Placeholder 2">
            <a:extLst>
              <a:ext uri="{FF2B5EF4-FFF2-40B4-BE49-F238E27FC236}">
                <a16:creationId xmlns:a16="http://schemas.microsoft.com/office/drawing/2014/main" id="{533ADF63-6BB1-4D5D-9F7A-6AFCAAB8C173}"/>
              </a:ext>
            </a:extLst>
          </p:cNvPr>
          <p:cNvSpPr txBox="1">
            <a:spLocks/>
          </p:cNvSpPr>
          <p:nvPr/>
        </p:nvSpPr>
        <p:spPr bwMode="auto">
          <a:xfrm>
            <a:off x="3322995" y="3990040"/>
            <a:ext cx="2590186" cy="46312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eaLnBrk="0" fontAlgn="base" hangingPunct="0">
              <a:lnSpc>
                <a:spcPct val="120000"/>
              </a:lnSpc>
              <a:spcBef>
                <a:spcPct val="0"/>
              </a:spcBef>
              <a:spcAft>
                <a:spcPct val="0"/>
              </a:spcAft>
              <a:defRPr sz="2000">
                <a:solidFill>
                  <a:srgbClr val="000000"/>
                </a:solidFill>
                <a:latin typeface="+mn-lt"/>
                <a:ea typeface="+mn-ea"/>
                <a:cs typeface="+mn-cs"/>
              </a:defRPr>
            </a:lvl1pPr>
            <a:lvl2pPr indent="-187325" algn="l" rtl="0" eaLnBrk="0" fontAlgn="base" hangingPunct="0">
              <a:lnSpc>
                <a:spcPct val="120000"/>
              </a:lnSpc>
              <a:spcBef>
                <a:spcPct val="20000"/>
              </a:spcBef>
              <a:spcAft>
                <a:spcPct val="0"/>
              </a:spcAft>
              <a:buFont typeface="Times" pitchFamily="18" charset="0"/>
              <a:buChar char="•"/>
              <a:defRPr sz="2000">
                <a:solidFill>
                  <a:srgbClr val="000000"/>
                </a:solidFill>
                <a:latin typeface="+mn-lt"/>
                <a:ea typeface="+mn-ea"/>
              </a:defRPr>
            </a:lvl2pPr>
            <a:lvl3pPr marL="358775" indent="-185738" algn="l" rtl="0" eaLnBrk="0" fontAlgn="base" hangingPunct="0">
              <a:lnSpc>
                <a:spcPct val="120000"/>
              </a:lnSpc>
              <a:spcBef>
                <a:spcPct val="20000"/>
              </a:spcBef>
              <a:spcAft>
                <a:spcPct val="0"/>
              </a:spcAft>
              <a:buFont typeface="Times" pitchFamily="18" charset="0"/>
              <a:buChar char="•"/>
              <a:defRPr>
                <a:solidFill>
                  <a:srgbClr val="000000"/>
                </a:solidFill>
                <a:latin typeface="+mn-lt"/>
                <a:ea typeface="+mn-ea"/>
              </a:defRPr>
            </a:lvl3pPr>
            <a:lvl4pPr marL="719138" indent="-195263" algn="l" rtl="0" eaLnBrk="0" fontAlgn="base" hangingPunct="0">
              <a:lnSpc>
                <a:spcPct val="120000"/>
              </a:lnSpc>
              <a:spcBef>
                <a:spcPct val="20000"/>
              </a:spcBef>
              <a:spcAft>
                <a:spcPct val="0"/>
              </a:spcAft>
              <a:buFont typeface="Times" pitchFamily="18" charset="0"/>
              <a:buChar char="•"/>
              <a:defRPr>
                <a:solidFill>
                  <a:srgbClr val="000000"/>
                </a:solidFill>
                <a:latin typeface="+mn-lt"/>
                <a:ea typeface="+mn-ea"/>
              </a:defRPr>
            </a:lvl4pPr>
            <a:lvl5pPr marL="1079500" indent="-192088" algn="l" rtl="0" eaLnBrk="0" fontAlgn="base" hangingPunct="0">
              <a:lnSpc>
                <a:spcPct val="120000"/>
              </a:lnSpc>
              <a:spcBef>
                <a:spcPct val="20000"/>
              </a:spcBef>
              <a:spcAft>
                <a:spcPct val="0"/>
              </a:spcAft>
              <a:buFont typeface="Times" pitchFamily="18" charset="0"/>
              <a:buChar char="•"/>
              <a:defRPr>
                <a:solidFill>
                  <a:srgbClr val="000000"/>
                </a:solidFill>
                <a:latin typeface="+mn-lt"/>
                <a:ea typeface="+mn-ea"/>
              </a:defRPr>
            </a:lvl5pPr>
            <a:lvl6pPr marL="2366963" indent="-192088" algn="l" rtl="0" eaLnBrk="1" fontAlgn="base" hangingPunct="1">
              <a:lnSpc>
                <a:spcPct val="120000"/>
              </a:lnSpc>
              <a:spcBef>
                <a:spcPct val="20000"/>
              </a:spcBef>
              <a:spcAft>
                <a:spcPct val="0"/>
              </a:spcAft>
              <a:buFont typeface="Times" charset="0"/>
              <a:buChar char="•"/>
              <a:defRPr>
                <a:solidFill>
                  <a:schemeClr val="bg2"/>
                </a:solidFill>
                <a:latin typeface="+mn-lt"/>
                <a:ea typeface="+mn-ea"/>
              </a:defRPr>
            </a:lvl6pPr>
            <a:lvl7pPr marL="2824163" indent="-192088" algn="l" rtl="0" eaLnBrk="1" fontAlgn="base" hangingPunct="1">
              <a:lnSpc>
                <a:spcPct val="120000"/>
              </a:lnSpc>
              <a:spcBef>
                <a:spcPct val="20000"/>
              </a:spcBef>
              <a:spcAft>
                <a:spcPct val="0"/>
              </a:spcAft>
              <a:buFont typeface="Times" charset="0"/>
              <a:buChar char="•"/>
              <a:defRPr>
                <a:solidFill>
                  <a:schemeClr val="bg2"/>
                </a:solidFill>
                <a:latin typeface="+mn-lt"/>
                <a:ea typeface="+mn-ea"/>
              </a:defRPr>
            </a:lvl7pPr>
            <a:lvl8pPr marL="3281363" indent="-192088" algn="l" rtl="0" eaLnBrk="1" fontAlgn="base" hangingPunct="1">
              <a:lnSpc>
                <a:spcPct val="120000"/>
              </a:lnSpc>
              <a:spcBef>
                <a:spcPct val="20000"/>
              </a:spcBef>
              <a:spcAft>
                <a:spcPct val="0"/>
              </a:spcAft>
              <a:buFont typeface="Times" charset="0"/>
              <a:buChar char="•"/>
              <a:defRPr>
                <a:solidFill>
                  <a:schemeClr val="bg2"/>
                </a:solidFill>
                <a:latin typeface="+mn-lt"/>
                <a:ea typeface="+mn-ea"/>
              </a:defRPr>
            </a:lvl8pPr>
            <a:lvl9pPr marL="3738563" indent="-192088" algn="l" rtl="0" eaLnBrk="1" fontAlgn="base" hangingPunct="1">
              <a:lnSpc>
                <a:spcPct val="120000"/>
              </a:lnSpc>
              <a:spcBef>
                <a:spcPct val="20000"/>
              </a:spcBef>
              <a:spcAft>
                <a:spcPct val="0"/>
              </a:spcAft>
              <a:buFont typeface="Times" charset="0"/>
              <a:buChar char="•"/>
              <a:defRPr>
                <a:solidFill>
                  <a:schemeClr val="bg2"/>
                </a:solidFill>
                <a:latin typeface="+mn-lt"/>
                <a:ea typeface="+mn-ea"/>
              </a:defRPr>
            </a:lvl9pPr>
          </a:lstStyle>
          <a:p>
            <a:pPr algn="ctr">
              <a:lnSpc>
                <a:spcPts val="3000"/>
              </a:lnSpc>
              <a:spcAft>
                <a:spcPts val="1350"/>
              </a:spcAft>
            </a:pPr>
            <a:r>
              <a:rPr lang="en-GB" sz="2700" b="1" kern="0" dirty="0">
                <a:solidFill>
                  <a:srgbClr val="FF0000"/>
                </a:solidFill>
              </a:rPr>
              <a:t>Reduces NET formation </a:t>
            </a:r>
            <a:endParaRPr lang="en-US" sz="2700" b="1" kern="0" dirty="0">
              <a:solidFill>
                <a:srgbClr val="FF0000"/>
              </a:solidFill>
            </a:endParaRPr>
          </a:p>
        </p:txBody>
      </p:sp>
      <p:sp>
        <p:nvSpPr>
          <p:cNvPr id="15" name="Content Placeholder 2">
            <a:extLst>
              <a:ext uri="{FF2B5EF4-FFF2-40B4-BE49-F238E27FC236}">
                <a16:creationId xmlns:a16="http://schemas.microsoft.com/office/drawing/2014/main" id="{2575F0C5-2E97-4D23-A23E-3632B26FF904}"/>
              </a:ext>
            </a:extLst>
          </p:cNvPr>
          <p:cNvSpPr txBox="1">
            <a:spLocks/>
          </p:cNvSpPr>
          <p:nvPr/>
        </p:nvSpPr>
        <p:spPr bwMode="auto">
          <a:xfrm>
            <a:off x="6310464" y="3990040"/>
            <a:ext cx="2590186" cy="46312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eaLnBrk="0" fontAlgn="base" hangingPunct="0">
              <a:lnSpc>
                <a:spcPct val="120000"/>
              </a:lnSpc>
              <a:spcBef>
                <a:spcPct val="0"/>
              </a:spcBef>
              <a:spcAft>
                <a:spcPct val="0"/>
              </a:spcAft>
              <a:defRPr sz="2000">
                <a:solidFill>
                  <a:srgbClr val="000000"/>
                </a:solidFill>
                <a:latin typeface="+mn-lt"/>
                <a:ea typeface="+mn-ea"/>
                <a:cs typeface="+mn-cs"/>
              </a:defRPr>
            </a:lvl1pPr>
            <a:lvl2pPr indent="-187325" algn="l" rtl="0" eaLnBrk="0" fontAlgn="base" hangingPunct="0">
              <a:lnSpc>
                <a:spcPct val="120000"/>
              </a:lnSpc>
              <a:spcBef>
                <a:spcPct val="20000"/>
              </a:spcBef>
              <a:spcAft>
                <a:spcPct val="0"/>
              </a:spcAft>
              <a:buFont typeface="Times" pitchFamily="18" charset="0"/>
              <a:buChar char="•"/>
              <a:defRPr sz="2000">
                <a:solidFill>
                  <a:srgbClr val="000000"/>
                </a:solidFill>
                <a:latin typeface="+mn-lt"/>
                <a:ea typeface="+mn-ea"/>
              </a:defRPr>
            </a:lvl2pPr>
            <a:lvl3pPr marL="358775" indent="-185738" algn="l" rtl="0" eaLnBrk="0" fontAlgn="base" hangingPunct="0">
              <a:lnSpc>
                <a:spcPct val="120000"/>
              </a:lnSpc>
              <a:spcBef>
                <a:spcPct val="20000"/>
              </a:spcBef>
              <a:spcAft>
                <a:spcPct val="0"/>
              </a:spcAft>
              <a:buFont typeface="Times" pitchFamily="18" charset="0"/>
              <a:buChar char="•"/>
              <a:defRPr>
                <a:solidFill>
                  <a:srgbClr val="000000"/>
                </a:solidFill>
                <a:latin typeface="+mn-lt"/>
                <a:ea typeface="+mn-ea"/>
              </a:defRPr>
            </a:lvl3pPr>
            <a:lvl4pPr marL="719138" indent="-195263" algn="l" rtl="0" eaLnBrk="0" fontAlgn="base" hangingPunct="0">
              <a:lnSpc>
                <a:spcPct val="120000"/>
              </a:lnSpc>
              <a:spcBef>
                <a:spcPct val="20000"/>
              </a:spcBef>
              <a:spcAft>
                <a:spcPct val="0"/>
              </a:spcAft>
              <a:buFont typeface="Times" pitchFamily="18" charset="0"/>
              <a:buChar char="•"/>
              <a:defRPr>
                <a:solidFill>
                  <a:srgbClr val="000000"/>
                </a:solidFill>
                <a:latin typeface="+mn-lt"/>
                <a:ea typeface="+mn-ea"/>
              </a:defRPr>
            </a:lvl4pPr>
            <a:lvl5pPr marL="1079500" indent="-192088" algn="l" rtl="0" eaLnBrk="0" fontAlgn="base" hangingPunct="0">
              <a:lnSpc>
                <a:spcPct val="120000"/>
              </a:lnSpc>
              <a:spcBef>
                <a:spcPct val="20000"/>
              </a:spcBef>
              <a:spcAft>
                <a:spcPct val="0"/>
              </a:spcAft>
              <a:buFont typeface="Times" pitchFamily="18" charset="0"/>
              <a:buChar char="•"/>
              <a:defRPr>
                <a:solidFill>
                  <a:srgbClr val="000000"/>
                </a:solidFill>
                <a:latin typeface="+mn-lt"/>
                <a:ea typeface="+mn-ea"/>
              </a:defRPr>
            </a:lvl5pPr>
            <a:lvl6pPr marL="2366963" indent="-192088" algn="l" rtl="0" eaLnBrk="1" fontAlgn="base" hangingPunct="1">
              <a:lnSpc>
                <a:spcPct val="120000"/>
              </a:lnSpc>
              <a:spcBef>
                <a:spcPct val="20000"/>
              </a:spcBef>
              <a:spcAft>
                <a:spcPct val="0"/>
              </a:spcAft>
              <a:buFont typeface="Times" charset="0"/>
              <a:buChar char="•"/>
              <a:defRPr>
                <a:solidFill>
                  <a:schemeClr val="bg2"/>
                </a:solidFill>
                <a:latin typeface="+mn-lt"/>
                <a:ea typeface="+mn-ea"/>
              </a:defRPr>
            </a:lvl6pPr>
            <a:lvl7pPr marL="2824163" indent="-192088" algn="l" rtl="0" eaLnBrk="1" fontAlgn="base" hangingPunct="1">
              <a:lnSpc>
                <a:spcPct val="120000"/>
              </a:lnSpc>
              <a:spcBef>
                <a:spcPct val="20000"/>
              </a:spcBef>
              <a:spcAft>
                <a:spcPct val="0"/>
              </a:spcAft>
              <a:buFont typeface="Times" charset="0"/>
              <a:buChar char="•"/>
              <a:defRPr>
                <a:solidFill>
                  <a:schemeClr val="bg2"/>
                </a:solidFill>
                <a:latin typeface="+mn-lt"/>
                <a:ea typeface="+mn-ea"/>
              </a:defRPr>
            </a:lvl7pPr>
            <a:lvl8pPr marL="3281363" indent="-192088" algn="l" rtl="0" eaLnBrk="1" fontAlgn="base" hangingPunct="1">
              <a:lnSpc>
                <a:spcPct val="120000"/>
              </a:lnSpc>
              <a:spcBef>
                <a:spcPct val="20000"/>
              </a:spcBef>
              <a:spcAft>
                <a:spcPct val="0"/>
              </a:spcAft>
              <a:buFont typeface="Times" charset="0"/>
              <a:buChar char="•"/>
              <a:defRPr>
                <a:solidFill>
                  <a:schemeClr val="bg2"/>
                </a:solidFill>
                <a:latin typeface="+mn-lt"/>
                <a:ea typeface="+mn-ea"/>
              </a:defRPr>
            </a:lvl8pPr>
            <a:lvl9pPr marL="3738563" indent="-192088" algn="l" rtl="0" eaLnBrk="1" fontAlgn="base" hangingPunct="1">
              <a:lnSpc>
                <a:spcPct val="120000"/>
              </a:lnSpc>
              <a:spcBef>
                <a:spcPct val="20000"/>
              </a:spcBef>
              <a:spcAft>
                <a:spcPct val="0"/>
              </a:spcAft>
              <a:buFont typeface="Times" charset="0"/>
              <a:buChar char="•"/>
              <a:defRPr>
                <a:solidFill>
                  <a:schemeClr val="bg2"/>
                </a:solidFill>
                <a:latin typeface="+mn-lt"/>
                <a:ea typeface="+mn-ea"/>
              </a:defRPr>
            </a:lvl9pPr>
          </a:lstStyle>
          <a:p>
            <a:pPr algn="ctr">
              <a:lnSpc>
                <a:spcPts val="3000"/>
              </a:lnSpc>
              <a:spcAft>
                <a:spcPts val="1350"/>
              </a:spcAft>
            </a:pPr>
            <a:r>
              <a:rPr lang="en-GB" sz="2700" b="1" kern="0" dirty="0">
                <a:solidFill>
                  <a:srgbClr val="FF0000"/>
                </a:solidFill>
              </a:rPr>
              <a:t>Inhibits </a:t>
            </a:r>
            <a:r>
              <a:rPr lang="en-GB" sz="2700" b="1" kern="0" dirty="0" err="1">
                <a:solidFill>
                  <a:srgbClr val="FF0000"/>
                </a:solidFill>
              </a:rPr>
              <a:t>heparanase</a:t>
            </a:r>
            <a:endParaRPr lang="en-US" sz="2700" b="1" kern="0" dirty="0">
              <a:solidFill>
                <a:srgbClr val="FF0000"/>
              </a:solidFill>
            </a:endParaRPr>
          </a:p>
        </p:txBody>
      </p:sp>
    </p:spTree>
    <p:extLst>
      <p:ext uri="{BB962C8B-B14F-4D97-AF65-F5344CB8AC3E}">
        <p14:creationId xmlns:p14="http://schemas.microsoft.com/office/powerpoint/2010/main" val="878369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68B74-C6E3-4541-90E3-80A725F278DA}"/>
              </a:ext>
            </a:extLst>
          </p:cNvPr>
          <p:cNvSpPr>
            <a:spLocks noGrp="1"/>
          </p:cNvSpPr>
          <p:nvPr>
            <p:ph type="title"/>
          </p:nvPr>
        </p:nvSpPr>
        <p:spPr/>
        <p:txBody>
          <a:bodyPr/>
          <a:lstStyle/>
          <a:p>
            <a:r>
              <a:rPr lang="en-US" dirty="0"/>
              <a:t>Intensive anticoagulant therapy beneficial?</a:t>
            </a:r>
          </a:p>
        </p:txBody>
      </p:sp>
      <p:pic>
        <p:nvPicPr>
          <p:cNvPr id="7" name="Afbeelding 1">
            <a:extLst>
              <a:ext uri="{FF2B5EF4-FFF2-40B4-BE49-F238E27FC236}">
                <a16:creationId xmlns:a16="http://schemas.microsoft.com/office/drawing/2014/main" id="{CD02C5EB-015B-49AD-864C-0AF892B18B8E}"/>
              </a:ext>
            </a:extLst>
          </p:cNvPr>
          <p:cNvPicPr>
            <a:picLocks noChangeAspect="1"/>
          </p:cNvPicPr>
          <p:nvPr/>
        </p:nvPicPr>
        <p:blipFill rotWithShape="1">
          <a:blip r:embed="rId2"/>
          <a:srcRect l="50204" b="8525"/>
          <a:stretch/>
        </p:blipFill>
        <p:spPr>
          <a:xfrm>
            <a:off x="1470787" y="963113"/>
            <a:ext cx="1803566" cy="1829722"/>
          </a:xfrm>
          <a:prstGeom prst="rect">
            <a:avLst/>
          </a:prstGeom>
        </p:spPr>
      </p:pic>
      <p:pic>
        <p:nvPicPr>
          <p:cNvPr id="9" name="Afbeelding 7">
            <a:extLst>
              <a:ext uri="{FF2B5EF4-FFF2-40B4-BE49-F238E27FC236}">
                <a16:creationId xmlns:a16="http://schemas.microsoft.com/office/drawing/2014/main" id="{AF5D9D92-15AF-40A8-8BF0-35695A907811}"/>
              </a:ext>
            </a:extLst>
          </p:cNvPr>
          <p:cNvPicPr>
            <a:picLocks noChangeAspect="1"/>
          </p:cNvPicPr>
          <p:nvPr/>
        </p:nvPicPr>
        <p:blipFill rotWithShape="1">
          <a:blip r:embed="rId2"/>
          <a:srcRect t="4378" r="50204" b="11291"/>
          <a:stretch/>
        </p:blipFill>
        <p:spPr>
          <a:xfrm>
            <a:off x="6155627" y="1034550"/>
            <a:ext cx="1803567" cy="1686847"/>
          </a:xfrm>
          <a:prstGeom prst="rect">
            <a:avLst/>
          </a:prstGeom>
        </p:spPr>
      </p:pic>
      <p:sp>
        <p:nvSpPr>
          <p:cNvPr id="11" name="Content Placeholder 2">
            <a:extLst>
              <a:ext uri="{FF2B5EF4-FFF2-40B4-BE49-F238E27FC236}">
                <a16:creationId xmlns:a16="http://schemas.microsoft.com/office/drawing/2014/main" id="{3359F864-3B34-42E4-93C5-5D2D3D82431A}"/>
              </a:ext>
            </a:extLst>
          </p:cNvPr>
          <p:cNvSpPr txBox="1">
            <a:spLocks/>
          </p:cNvSpPr>
          <p:nvPr/>
        </p:nvSpPr>
        <p:spPr bwMode="auto">
          <a:xfrm>
            <a:off x="106311" y="3265527"/>
            <a:ext cx="4532517" cy="46312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eaLnBrk="0" fontAlgn="base" hangingPunct="0">
              <a:lnSpc>
                <a:spcPct val="120000"/>
              </a:lnSpc>
              <a:spcBef>
                <a:spcPct val="0"/>
              </a:spcBef>
              <a:spcAft>
                <a:spcPct val="0"/>
              </a:spcAft>
              <a:defRPr sz="2000">
                <a:solidFill>
                  <a:srgbClr val="000000"/>
                </a:solidFill>
                <a:latin typeface="+mn-lt"/>
                <a:ea typeface="+mn-ea"/>
                <a:cs typeface="+mn-cs"/>
              </a:defRPr>
            </a:lvl1pPr>
            <a:lvl2pPr indent="-187325" algn="l" rtl="0" eaLnBrk="0" fontAlgn="base" hangingPunct="0">
              <a:lnSpc>
                <a:spcPct val="120000"/>
              </a:lnSpc>
              <a:spcBef>
                <a:spcPct val="20000"/>
              </a:spcBef>
              <a:spcAft>
                <a:spcPct val="0"/>
              </a:spcAft>
              <a:buFont typeface="Times" pitchFamily="18" charset="0"/>
              <a:buChar char="•"/>
              <a:defRPr sz="2000">
                <a:solidFill>
                  <a:srgbClr val="000000"/>
                </a:solidFill>
                <a:latin typeface="+mn-lt"/>
                <a:ea typeface="+mn-ea"/>
              </a:defRPr>
            </a:lvl2pPr>
            <a:lvl3pPr marL="358775" indent="-185738" algn="l" rtl="0" eaLnBrk="0" fontAlgn="base" hangingPunct="0">
              <a:lnSpc>
                <a:spcPct val="120000"/>
              </a:lnSpc>
              <a:spcBef>
                <a:spcPct val="20000"/>
              </a:spcBef>
              <a:spcAft>
                <a:spcPct val="0"/>
              </a:spcAft>
              <a:buFont typeface="Times" pitchFamily="18" charset="0"/>
              <a:buChar char="•"/>
              <a:defRPr>
                <a:solidFill>
                  <a:srgbClr val="000000"/>
                </a:solidFill>
                <a:latin typeface="+mn-lt"/>
                <a:ea typeface="+mn-ea"/>
              </a:defRPr>
            </a:lvl3pPr>
            <a:lvl4pPr marL="719138" indent="-195263" algn="l" rtl="0" eaLnBrk="0" fontAlgn="base" hangingPunct="0">
              <a:lnSpc>
                <a:spcPct val="120000"/>
              </a:lnSpc>
              <a:spcBef>
                <a:spcPct val="20000"/>
              </a:spcBef>
              <a:spcAft>
                <a:spcPct val="0"/>
              </a:spcAft>
              <a:buFont typeface="Times" pitchFamily="18" charset="0"/>
              <a:buChar char="•"/>
              <a:defRPr>
                <a:solidFill>
                  <a:srgbClr val="000000"/>
                </a:solidFill>
                <a:latin typeface="+mn-lt"/>
                <a:ea typeface="+mn-ea"/>
              </a:defRPr>
            </a:lvl4pPr>
            <a:lvl5pPr marL="1079500" indent="-192088" algn="l" rtl="0" eaLnBrk="0" fontAlgn="base" hangingPunct="0">
              <a:lnSpc>
                <a:spcPct val="120000"/>
              </a:lnSpc>
              <a:spcBef>
                <a:spcPct val="20000"/>
              </a:spcBef>
              <a:spcAft>
                <a:spcPct val="0"/>
              </a:spcAft>
              <a:buFont typeface="Times" pitchFamily="18" charset="0"/>
              <a:buChar char="•"/>
              <a:defRPr>
                <a:solidFill>
                  <a:srgbClr val="000000"/>
                </a:solidFill>
                <a:latin typeface="+mn-lt"/>
                <a:ea typeface="+mn-ea"/>
              </a:defRPr>
            </a:lvl5pPr>
            <a:lvl6pPr marL="2366963" indent="-192088" algn="l" rtl="0" eaLnBrk="1" fontAlgn="base" hangingPunct="1">
              <a:lnSpc>
                <a:spcPct val="120000"/>
              </a:lnSpc>
              <a:spcBef>
                <a:spcPct val="20000"/>
              </a:spcBef>
              <a:spcAft>
                <a:spcPct val="0"/>
              </a:spcAft>
              <a:buFont typeface="Times" charset="0"/>
              <a:buChar char="•"/>
              <a:defRPr>
                <a:solidFill>
                  <a:schemeClr val="bg2"/>
                </a:solidFill>
                <a:latin typeface="+mn-lt"/>
                <a:ea typeface="+mn-ea"/>
              </a:defRPr>
            </a:lvl6pPr>
            <a:lvl7pPr marL="2824163" indent="-192088" algn="l" rtl="0" eaLnBrk="1" fontAlgn="base" hangingPunct="1">
              <a:lnSpc>
                <a:spcPct val="120000"/>
              </a:lnSpc>
              <a:spcBef>
                <a:spcPct val="20000"/>
              </a:spcBef>
              <a:spcAft>
                <a:spcPct val="0"/>
              </a:spcAft>
              <a:buFont typeface="Times" charset="0"/>
              <a:buChar char="•"/>
              <a:defRPr>
                <a:solidFill>
                  <a:schemeClr val="bg2"/>
                </a:solidFill>
                <a:latin typeface="+mn-lt"/>
                <a:ea typeface="+mn-ea"/>
              </a:defRPr>
            </a:lvl7pPr>
            <a:lvl8pPr marL="3281363" indent="-192088" algn="l" rtl="0" eaLnBrk="1" fontAlgn="base" hangingPunct="1">
              <a:lnSpc>
                <a:spcPct val="120000"/>
              </a:lnSpc>
              <a:spcBef>
                <a:spcPct val="20000"/>
              </a:spcBef>
              <a:spcAft>
                <a:spcPct val="0"/>
              </a:spcAft>
              <a:buFont typeface="Times" charset="0"/>
              <a:buChar char="•"/>
              <a:defRPr>
                <a:solidFill>
                  <a:schemeClr val="bg2"/>
                </a:solidFill>
                <a:latin typeface="+mn-lt"/>
                <a:ea typeface="+mn-ea"/>
              </a:defRPr>
            </a:lvl8pPr>
            <a:lvl9pPr marL="3738563" indent="-192088" algn="l" rtl="0" eaLnBrk="1" fontAlgn="base" hangingPunct="1">
              <a:lnSpc>
                <a:spcPct val="120000"/>
              </a:lnSpc>
              <a:spcBef>
                <a:spcPct val="20000"/>
              </a:spcBef>
              <a:spcAft>
                <a:spcPct val="0"/>
              </a:spcAft>
              <a:buFont typeface="Times" charset="0"/>
              <a:buChar char="•"/>
              <a:defRPr>
                <a:solidFill>
                  <a:schemeClr val="bg2"/>
                </a:solidFill>
                <a:latin typeface="+mn-lt"/>
                <a:ea typeface="+mn-ea"/>
              </a:defRPr>
            </a:lvl9pPr>
          </a:lstStyle>
          <a:p>
            <a:pPr marL="428625" indent="-428625">
              <a:lnSpc>
                <a:spcPts val="3000"/>
              </a:lnSpc>
              <a:spcAft>
                <a:spcPts val="1350"/>
              </a:spcAft>
              <a:buFont typeface="Arial" panose="020B0604020202020204" pitchFamily="34" charset="0"/>
              <a:buChar char="•"/>
            </a:pPr>
            <a:r>
              <a:rPr lang="en-GB" sz="2700" b="1" kern="0" dirty="0">
                <a:solidFill>
                  <a:schemeClr val="accent6"/>
                </a:solidFill>
              </a:rPr>
              <a:t>High incidence of VTE</a:t>
            </a:r>
          </a:p>
          <a:p>
            <a:pPr marL="428625" indent="-428625">
              <a:lnSpc>
                <a:spcPts val="3000"/>
              </a:lnSpc>
              <a:spcAft>
                <a:spcPts val="1350"/>
              </a:spcAft>
              <a:buFont typeface="Arial" panose="020B0604020202020204" pitchFamily="34" charset="0"/>
              <a:buChar char="•"/>
            </a:pPr>
            <a:r>
              <a:rPr lang="en-US" sz="2700" b="1" kern="0" dirty="0">
                <a:solidFill>
                  <a:schemeClr val="accent6"/>
                </a:solidFill>
              </a:rPr>
              <a:t>Beneficial non-anticoagulant mechanisms (?)</a:t>
            </a:r>
          </a:p>
        </p:txBody>
      </p:sp>
      <p:sp>
        <p:nvSpPr>
          <p:cNvPr id="13" name="Content Placeholder 2">
            <a:extLst>
              <a:ext uri="{FF2B5EF4-FFF2-40B4-BE49-F238E27FC236}">
                <a16:creationId xmlns:a16="http://schemas.microsoft.com/office/drawing/2014/main" id="{C52AD932-D403-4CCD-B059-232D83B5896B}"/>
              </a:ext>
            </a:extLst>
          </p:cNvPr>
          <p:cNvSpPr txBox="1">
            <a:spLocks/>
          </p:cNvSpPr>
          <p:nvPr/>
        </p:nvSpPr>
        <p:spPr bwMode="auto">
          <a:xfrm>
            <a:off x="5077132" y="3265527"/>
            <a:ext cx="3960557" cy="46312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eaLnBrk="0" fontAlgn="base" hangingPunct="0">
              <a:lnSpc>
                <a:spcPct val="120000"/>
              </a:lnSpc>
              <a:spcBef>
                <a:spcPct val="0"/>
              </a:spcBef>
              <a:spcAft>
                <a:spcPct val="0"/>
              </a:spcAft>
              <a:defRPr sz="2000">
                <a:solidFill>
                  <a:srgbClr val="000000"/>
                </a:solidFill>
                <a:latin typeface="+mn-lt"/>
                <a:ea typeface="+mn-ea"/>
                <a:cs typeface="+mn-cs"/>
              </a:defRPr>
            </a:lvl1pPr>
            <a:lvl2pPr indent="-187325" algn="l" rtl="0" eaLnBrk="0" fontAlgn="base" hangingPunct="0">
              <a:lnSpc>
                <a:spcPct val="120000"/>
              </a:lnSpc>
              <a:spcBef>
                <a:spcPct val="20000"/>
              </a:spcBef>
              <a:spcAft>
                <a:spcPct val="0"/>
              </a:spcAft>
              <a:buFont typeface="Times" pitchFamily="18" charset="0"/>
              <a:buChar char="•"/>
              <a:defRPr sz="2000">
                <a:solidFill>
                  <a:srgbClr val="000000"/>
                </a:solidFill>
                <a:latin typeface="+mn-lt"/>
                <a:ea typeface="+mn-ea"/>
              </a:defRPr>
            </a:lvl2pPr>
            <a:lvl3pPr marL="358775" indent="-185738" algn="l" rtl="0" eaLnBrk="0" fontAlgn="base" hangingPunct="0">
              <a:lnSpc>
                <a:spcPct val="120000"/>
              </a:lnSpc>
              <a:spcBef>
                <a:spcPct val="20000"/>
              </a:spcBef>
              <a:spcAft>
                <a:spcPct val="0"/>
              </a:spcAft>
              <a:buFont typeface="Times" pitchFamily="18" charset="0"/>
              <a:buChar char="•"/>
              <a:defRPr>
                <a:solidFill>
                  <a:srgbClr val="000000"/>
                </a:solidFill>
                <a:latin typeface="+mn-lt"/>
                <a:ea typeface="+mn-ea"/>
              </a:defRPr>
            </a:lvl3pPr>
            <a:lvl4pPr marL="719138" indent="-195263" algn="l" rtl="0" eaLnBrk="0" fontAlgn="base" hangingPunct="0">
              <a:lnSpc>
                <a:spcPct val="120000"/>
              </a:lnSpc>
              <a:spcBef>
                <a:spcPct val="20000"/>
              </a:spcBef>
              <a:spcAft>
                <a:spcPct val="0"/>
              </a:spcAft>
              <a:buFont typeface="Times" pitchFamily="18" charset="0"/>
              <a:buChar char="•"/>
              <a:defRPr>
                <a:solidFill>
                  <a:srgbClr val="000000"/>
                </a:solidFill>
                <a:latin typeface="+mn-lt"/>
                <a:ea typeface="+mn-ea"/>
              </a:defRPr>
            </a:lvl4pPr>
            <a:lvl5pPr marL="1079500" indent="-192088" algn="l" rtl="0" eaLnBrk="0" fontAlgn="base" hangingPunct="0">
              <a:lnSpc>
                <a:spcPct val="120000"/>
              </a:lnSpc>
              <a:spcBef>
                <a:spcPct val="20000"/>
              </a:spcBef>
              <a:spcAft>
                <a:spcPct val="0"/>
              </a:spcAft>
              <a:buFont typeface="Times" pitchFamily="18" charset="0"/>
              <a:buChar char="•"/>
              <a:defRPr>
                <a:solidFill>
                  <a:srgbClr val="000000"/>
                </a:solidFill>
                <a:latin typeface="+mn-lt"/>
                <a:ea typeface="+mn-ea"/>
              </a:defRPr>
            </a:lvl5pPr>
            <a:lvl6pPr marL="2366963" indent="-192088" algn="l" rtl="0" eaLnBrk="1" fontAlgn="base" hangingPunct="1">
              <a:lnSpc>
                <a:spcPct val="120000"/>
              </a:lnSpc>
              <a:spcBef>
                <a:spcPct val="20000"/>
              </a:spcBef>
              <a:spcAft>
                <a:spcPct val="0"/>
              </a:spcAft>
              <a:buFont typeface="Times" charset="0"/>
              <a:buChar char="•"/>
              <a:defRPr>
                <a:solidFill>
                  <a:schemeClr val="bg2"/>
                </a:solidFill>
                <a:latin typeface="+mn-lt"/>
                <a:ea typeface="+mn-ea"/>
              </a:defRPr>
            </a:lvl6pPr>
            <a:lvl7pPr marL="2824163" indent="-192088" algn="l" rtl="0" eaLnBrk="1" fontAlgn="base" hangingPunct="1">
              <a:lnSpc>
                <a:spcPct val="120000"/>
              </a:lnSpc>
              <a:spcBef>
                <a:spcPct val="20000"/>
              </a:spcBef>
              <a:spcAft>
                <a:spcPct val="0"/>
              </a:spcAft>
              <a:buFont typeface="Times" charset="0"/>
              <a:buChar char="•"/>
              <a:defRPr>
                <a:solidFill>
                  <a:schemeClr val="bg2"/>
                </a:solidFill>
                <a:latin typeface="+mn-lt"/>
                <a:ea typeface="+mn-ea"/>
              </a:defRPr>
            </a:lvl7pPr>
            <a:lvl8pPr marL="3281363" indent="-192088" algn="l" rtl="0" eaLnBrk="1" fontAlgn="base" hangingPunct="1">
              <a:lnSpc>
                <a:spcPct val="120000"/>
              </a:lnSpc>
              <a:spcBef>
                <a:spcPct val="20000"/>
              </a:spcBef>
              <a:spcAft>
                <a:spcPct val="0"/>
              </a:spcAft>
              <a:buFont typeface="Times" charset="0"/>
              <a:buChar char="•"/>
              <a:defRPr>
                <a:solidFill>
                  <a:schemeClr val="bg2"/>
                </a:solidFill>
                <a:latin typeface="+mn-lt"/>
                <a:ea typeface="+mn-ea"/>
              </a:defRPr>
            </a:lvl8pPr>
            <a:lvl9pPr marL="3738563" indent="-192088" algn="l" rtl="0" eaLnBrk="1" fontAlgn="base" hangingPunct="1">
              <a:lnSpc>
                <a:spcPct val="120000"/>
              </a:lnSpc>
              <a:spcBef>
                <a:spcPct val="20000"/>
              </a:spcBef>
              <a:spcAft>
                <a:spcPct val="0"/>
              </a:spcAft>
              <a:buFont typeface="Times" charset="0"/>
              <a:buChar char="•"/>
              <a:defRPr>
                <a:solidFill>
                  <a:schemeClr val="bg2"/>
                </a:solidFill>
                <a:latin typeface="+mn-lt"/>
                <a:ea typeface="+mn-ea"/>
              </a:defRPr>
            </a:lvl9pPr>
          </a:lstStyle>
          <a:p>
            <a:pPr marL="428625" indent="-428625">
              <a:lnSpc>
                <a:spcPts val="3000"/>
              </a:lnSpc>
              <a:spcAft>
                <a:spcPts val="1350"/>
              </a:spcAft>
              <a:buFont typeface="Arial" panose="020B0604020202020204" pitchFamily="34" charset="0"/>
              <a:buChar char="•"/>
            </a:pPr>
            <a:r>
              <a:rPr lang="en-GB" sz="2700" b="1" kern="0" dirty="0">
                <a:solidFill>
                  <a:schemeClr val="accent6"/>
                </a:solidFill>
              </a:rPr>
              <a:t>Immunothrombosis</a:t>
            </a:r>
          </a:p>
          <a:p>
            <a:pPr marL="428625" indent="-428625">
              <a:lnSpc>
                <a:spcPts val="3000"/>
              </a:lnSpc>
              <a:spcAft>
                <a:spcPts val="1350"/>
              </a:spcAft>
              <a:buFont typeface="Arial" panose="020B0604020202020204" pitchFamily="34" charset="0"/>
              <a:buChar char="•"/>
            </a:pPr>
            <a:r>
              <a:rPr lang="en-GB" sz="2700" b="1" kern="0" dirty="0">
                <a:solidFill>
                  <a:schemeClr val="accent6"/>
                </a:solidFill>
              </a:rPr>
              <a:t>Overdiagnosis of VTE (?)</a:t>
            </a:r>
          </a:p>
        </p:txBody>
      </p:sp>
    </p:spTree>
    <p:extLst>
      <p:ext uri="{BB962C8B-B14F-4D97-AF65-F5344CB8AC3E}">
        <p14:creationId xmlns:p14="http://schemas.microsoft.com/office/powerpoint/2010/main" val="16616969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92F0476-1966-4CD5-9E2F-6332FDA7F5A3}"/>
              </a:ext>
            </a:extLst>
          </p:cNvPr>
          <p:cNvSpPr>
            <a:spLocks noGrp="1"/>
          </p:cNvSpPr>
          <p:nvPr>
            <p:ph type="ctrTitle"/>
          </p:nvPr>
        </p:nvSpPr>
        <p:spPr>
          <a:xfrm>
            <a:off x="685800" y="2571750"/>
            <a:ext cx="7772400" cy="668948"/>
          </a:xfrm>
        </p:spPr>
        <p:txBody>
          <a:bodyPr anchor="t">
            <a:normAutofit fontScale="90000"/>
          </a:bodyPr>
          <a:lstStyle/>
          <a:p>
            <a:r>
              <a:rPr lang="en-US" dirty="0">
                <a:solidFill>
                  <a:srgbClr val="B62B30"/>
                </a:solidFill>
                <a:ea typeface="Geneva"/>
              </a:rPr>
              <a:t>ASH Guidelines on Use of Anticoagulation in Patients with COVID-19</a:t>
            </a:r>
            <a:endParaRPr lang="en-US" dirty="0">
              <a:solidFill>
                <a:srgbClr val="B62B30"/>
              </a:solidFill>
            </a:endParaRPr>
          </a:p>
        </p:txBody>
      </p:sp>
      <p:sp>
        <p:nvSpPr>
          <p:cNvPr id="3" name="Subtitle 2">
            <a:extLst>
              <a:ext uri="{FF2B5EF4-FFF2-40B4-BE49-F238E27FC236}">
                <a16:creationId xmlns:a16="http://schemas.microsoft.com/office/drawing/2014/main" id="{A14E2E2D-F8D7-4ABC-B7EA-A49ECC66B959}"/>
              </a:ext>
            </a:extLst>
          </p:cNvPr>
          <p:cNvSpPr>
            <a:spLocks noGrp="1"/>
          </p:cNvSpPr>
          <p:nvPr>
            <p:ph type="subTitle" idx="1"/>
          </p:nvPr>
        </p:nvSpPr>
        <p:spPr>
          <a:xfrm>
            <a:off x="1342785" y="3509431"/>
            <a:ext cx="6458430" cy="1410776"/>
          </a:xfrm>
        </p:spPr>
        <p:txBody>
          <a:bodyPr anchor="t">
            <a:normAutofit/>
          </a:bodyPr>
          <a:lstStyle/>
          <a:p>
            <a:endParaRPr lang="en-US" sz="2400" b="1" dirty="0">
              <a:ea typeface="Geneva"/>
            </a:endParaRPr>
          </a:p>
          <a:p>
            <a:r>
              <a:rPr lang="en-US" sz="2400" dirty="0">
                <a:ea typeface="Geneva"/>
              </a:rPr>
              <a:t>Deborah Siegal, MD, MSc</a:t>
            </a:r>
          </a:p>
          <a:p>
            <a:r>
              <a:rPr lang="en-US" sz="2400" b="1" i="1" dirty="0">
                <a:ea typeface="Geneva"/>
              </a:rPr>
              <a:t>University of Ottawa</a:t>
            </a:r>
            <a:endParaRPr lang="en-US" dirty="0"/>
          </a:p>
        </p:txBody>
      </p:sp>
    </p:spTree>
    <p:extLst>
      <p:ext uri="{BB962C8B-B14F-4D97-AF65-F5344CB8AC3E}">
        <p14:creationId xmlns:p14="http://schemas.microsoft.com/office/powerpoint/2010/main" val="11640487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Image result for dawn wall route">
            <a:extLst>
              <a:ext uri="{FF2B5EF4-FFF2-40B4-BE49-F238E27FC236}">
                <a16:creationId xmlns:a16="http://schemas.microsoft.com/office/drawing/2014/main" id="{C60A74F6-9E8C-4BA8-9E26-D309D9A4104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599911" y="1844718"/>
            <a:ext cx="4130132" cy="3229537"/>
          </a:xfrm>
          <a:prstGeom prst="ellipse">
            <a:avLst/>
          </a:prstGeom>
          <a:noFill/>
          <a:ln>
            <a:noFill/>
          </a:ln>
        </p:spPr>
      </p:pic>
      <p:sp>
        <p:nvSpPr>
          <p:cNvPr id="4" name="Subtitle 2">
            <a:extLst>
              <a:ext uri="{FF2B5EF4-FFF2-40B4-BE49-F238E27FC236}">
                <a16:creationId xmlns:a16="http://schemas.microsoft.com/office/drawing/2014/main" id="{ED56E03F-DD96-4E36-8199-DE6E2B03D4BB}"/>
              </a:ext>
            </a:extLst>
          </p:cNvPr>
          <p:cNvSpPr txBox="1">
            <a:spLocks/>
          </p:cNvSpPr>
          <p:nvPr/>
        </p:nvSpPr>
        <p:spPr>
          <a:xfrm>
            <a:off x="355417" y="459290"/>
            <a:ext cx="8053608" cy="4614965"/>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bg1"/>
                </a:solidFill>
                <a:latin typeface="Segoe UI" panose="020B0502040204020203" pitchFamily="34" charset="0"/>
                <a:ea typeface="+mn-ea"/>
                <a:cs typeface="Segoe UI" panose="020B0502040204020203"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bg1"/>
                </a:solidFill>
                <a:latin typeface="Segoe UI Semibold" panose="020B0702040204020203" pitchFamily="34" charset="0"/>
                <a:ea typeface="+mn-ea"/>
                <a:cs typeface="Segoe UI Semibold" panose="020B0702040204020203"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bg1"/>
                </a:solidFill>
                <a:latin typeface="Segoe UI Semibold" panose="020B0702040204020203" pitchFamily="34" charset="0"/>
                <a:ea typeface="+mn-ea"/>
                <a:cs typeface="Segoe UI Semibold" panose="020B0702040204020203"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bg1"/>
                </a:solidFill>
                <a:latin typeface="Segoe UI Semibold" panose="020B0702040204020203" pitchFamily="34" charset="0"/>
                <a:ea typeface="+mn-ea"/>
                <a:cs typeface="Segoe UI Semibold" panose="020B0702040204020203"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bg1"/>
                </a:solidFill>
                <a:latin typeface="Segoe UI Semibold" panose="020B0702040204020203" pitchFamily="34" charset="0"/>
                <a:ea typeface="+mn-ea"/>
                <a:cs typeface="Segoe UI Semibold" panose="020B0702040204020203"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0"/>
              </a:spcBef>
              <a:spcAft>
                <a:spcPts val="450"/>
              </a:spcAft>
              <a:buClrTx/>
              <a:buSzTx/>
              <a:buFont typeface="Arial" panose="020B0604020202020204" pitchFamily="34" charset="0"/>
              <a:buNone/>
              <a:tabLst/>
              <a:defRPr/>
            </a:pPr>
            <a:r>
              <a:rPr kumimoji="0" lang="en-CA" sz="30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R</a:t>
            </a:r>
            <a:r>
              <a:rPr kumimoji="0" lang="en-CA" sz="3000" b="0" i="0" u="none" strike="noStrike" kern="1200" cap="none" spc="0" normalizeH="0" baseline="0" noProof="0" dirty="0" err="1">
                <a:ln>
                  <a:noFill/>
                </a:ln>
                <a:solidFill>
                  <a:prstClr val="white"/>
                </a:solidFill>
                <a:effectLst/>
                <a:uLnTx/>
                <a:uFillTx/>
                <a:latin typeface="Segoe UI Semibold" panose="020B0702040204020203" pitchFamily="34" charset="0"/>
                <a:ea typeface="+mn-ea"/>
                <a:cs typeface="Segoe UI Semibold" panose="020B0702040204020203" pitchFamily="34" charset="0"/>
              </a:rPr>
              <a:t>ecommendations</a:t>
            </a:r>
            <a:r>
              <a:rPr kumimoji="0" lang="en-CA" sz="30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 for anticoagulant dose intensity in patients with COVID-19 who do not have suspected or confirmed venous thromboembolism</a:t>
            </a:r>
          </a:p>
          <a:p>
            <a:pPr marL="0" marR="0" lvl="0" indent="0" algn="l" defTabSz="685800" rtl="0" eaLnBrk="1" fontAlgn="auto" latinLnBrk="0" hangingPunct="1">
              <a:lnSpc>
                <a:spcPct val="90000"/>
              </a:lnSpc>
              <a:spcBef>
                <a:spcPts val="0"/>
              </a:spcBef>
              <a:spcAft>
                <a:spcPts val="450"/>
              </a:spcAft>
              <a:buClrTx/>
              <a:buSzTx/>
              <a:buFont typeface="Arial" panose="020B0604020202020204" pitchFamily="34" charset="0"/>
              <a:buNone/>
              <a:tabLst/>
              <a:defRPr/>
            </a:pPr>
            <a:endParaRPr kumimoji="0" lang="en-CA" sz="30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endParaRPr>
          </a:p>
          <a:p>
            <a:pPr marL="257175" marR="0" lvl="0" indent="-257175" algn="l" defTabSz="685800" rtl="0" eaLnBrk="1" fontAlgn="auto" latinLnBrk="0" hangingPunct="1">
              <a:lnSpc>
                <a:spcPct val="90000"/>
              </a:lnSpc>
              <a:spcBef>
                <a:spcPts val="0"/>
              </a:spcBef>
              <a:spcAft>
                <a:spcPts val="450"/>
              </a:spcAft>
              <a:buClrTx/>
              <a:buSzTx/>
              <a:buFontTx/>
              <a:buChar char="-"/>
              <a:tabLst/>
              <a:defRPr/>
            </a:pPr>
            <a:r>
              <a:rPr kumimoji="0" lang="en-CA" sz="30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Critically ill patients</a:t>
            </a:r>
          </a:p>
          <a:p>
            <a:pPr marL="257175" marR="0" lvl="0" indent="-257175" algn="l" defTabSz="685800" rtl="0" eaLnBrk="1" fontAlgn="auto" latinLnBrk="0" hangingPunct="1">
              <a:lnSpc>
                <a:spcPct val="90000"/>
              </a:lnSpc>
              <a:spcBef>
                <a:spcPts val="0"/>
              </a:spcBef>
              <a:spcAft>
                <a:spcPts val="450"/>
              </a:spcAft>
              <a:buClrTx/>
              <a:buSzTx/>
              <a:buFontTx/>
              <a:buChar char="-"/>
              <a:tabLst/>
              <a:defRPr/>
            </a:pPr>
            <a:r>
              <a:rPr kumimoji="0" lang="en-CA" sz="30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Acutely ill patients</a:t>
            </a:r>
          </a:p>
        </p:txBody>
      </p:sp>
      <p:sp>
        <p:nvSpPr>
          <p:cNvPr id="3" name="TextBox 2">
            <a:extLst>
              <a:ext uri="{FF2B5EF4-FFF2-40B4-BE49-F238E27FC236}">
                <a16:creationId xmlns:a16="http://schemas.microsoft.com/office/drawing/2014/main" id="{6B379500-F1A3-4694-9359-81AE08EFFB21}"/>
              </a:ext>
            </a:extLst>
          </p:cNvPr>
          <p:cNvSpPr txBox="1"/>
          <p:nvPr/>
        </p:nvSpPr>
        <p:spPr>
          <a:xfrm>
            <a:off x="6350351" y="4889589"/>
            <a:ext cx="2608245" cy="207749"/>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CA" sz="750" b="0" i="1" u="none" strike="noStrike" kern="1200" cap="none" spc="0" normalizeH="0" baseline="0" noProof="0" dirty="0">
                <a:ln>
                  <a:noFill/>
                </a:ln>
                <a:solidFill>
                  <a:srgbClr val="E7E6E6">
                    <a:lumMod val="50000"/>
                  </a:srgbClr>
                </a:solidFill>
                <a:effectLst/>
                <a:uLnTx/>
                <a:uFillTx/>
                <a:latin typeface="Calibri" panose="020F0502020204030204"/>
                <a:ea typeface="Geneva" charset="0"/>
                <a:cs typeface="+mn-cs"/>
              </a:rPr>
              <a:t>Photograph by: Nate </a:t>
            </a:r>
            <a:r>
              <a:rPr kumimoji="0" lang="en-CA" sz="750" b="0" i="1" u="none" strike="noStrike" kern="1200" cap="none" spc="0" normalizeH="0" baseline="0" noProof="0" dirty="0" err="1">
                <a:ln>
                  <a:noFill/>
                </a:ln>
                <a:solidFill>
                  <a:srgbClr val="E7E6E6">
                    <a:lumMod val="50000"/>
                  </a:srgbClr>
                </a:solidFill>
                <a:effectLst/>
                <a:uLnTx/>
                <a:uFillTx/>
                <a:latin typeface="Calibri" panose="020F0502020204030204"/>
                <a:ea typeface="Geneva" charset="0"/>
                <a:cs typeface="+mn-cs"/>
              </a:rPr>
              <a:t>Ptacek</a:t>
            </a:r>
            <a:endParaRPr kumimoji="0" lang="en-CA" sz="750" b="0" i="0" u="none" strike="noStrike" kern="1200" cap="none" spc="0" normalizeH="0" baseline="0" noProof="0" dirty="0">
              <a:ln>
                <a:noFill/>
              </a:ln>
              <a:solidFill>
                <a:srgbClr val="E7E6E6">
                  <a:lumMod val="50000"/>
                </a:srgbClr>
              </a:solidFill>
              <a:effectLst/>
              <a:uLnTx/>
              <a:uFillTx/>
              <a:latin typeface="Calibri" panose="020F0502020204030204"/>
              <a:ea typeface="Geneva" charset="0"/>
              <a:cs typeface="+mn-cs"/>
            </a:endParaRPr>
          </a:p>
        </p:txBody>
      </p:sp>
    </p:spTree>
    <p:extLst>
      <p:ext uri="{BB962C8B-B14F-4D97-AF65-F5344CB8AC3E}">
        <p14:creationId xmlns:p14="http://schemas.microsoft.com/office/powerpoint/2010/main" val="42197248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39FD0-FFDC-4EF9-A804-C0ED0C6E7B79}"/>
              </a:ext>
            </a:extLst>
          </p:cNvPr>
          <p:cNvSpPr>
            <a:spLocks noGrp="1"/>
          </p:cNvSpPr>
          <p:nvPr>
            <p:ph type="title"/>
          </p:nvPr>
        </p:nvSpPr>
        <p:spPr/>
        <p:txBody>
          <a:bodyPr>
            <a:normAutofit fontScale="90000"/>
          </a:bodyPr>
          <a:lstStyle/>
          <a:p>
            <a:r>
              <a:rPr lang="en-CA" dirty="0"/>
              <a:t>How patients and clinicians should use these recommendations</a:t>
            </a:r>
          </a:p>
        </p:txBody>
      </p:sp>
      <p:graphicFrame>
        <p:nvGraphicFramePr>
          <p:cNvPr id="5" name="Table 4">
            <a:extLst>
              <a:ext uri="{FF2B5EF4-FFF2-40B4-BE49-F238E27FC236}">
                <a16:creationId xmlns:a16="http://schemas.microsoft.com/office/drawing/2014/main" id="{C561467C-D238-4327-9347-C6C9AFFCA1AD}"/>
              </a:ext>
            </a:extLst>
          </p:cNvPr>
          <p:cNvGraphicFramePr>
            <a:graphicFrameLocks noGrp="1"/>
          </p:cNvGraphicFramePr>
          <p:nvPr/>
        </p:nvGraphicFramePr>
        <p:xfrm>
          <a:off x="598747" y="1678202"/>
          <a:ext cx="7946508" cy="3223260"/>
        </p:xfrm>
        <a:graphic>
          <a:graphicData uri="http://schemas.openxmlformats.org/drawingml/2006/table">
            <a:tbl>
              <a:tblPr firstRow="1" bandRow="1">
                <a:tableStyleId>{5940675A-B579-460E-94D1-54222C63F5DA}</a:tableStyleId>
              </a:tblPr>
              <a:tblGrid>
                <a:gridCol w="1614820">
                  <a:extLst>
                    <a:ext uri="{9D8B030D-6E8A-4147-A177-3AD203B41FA5}">
                      <a16:colId xmlns:a16="http://schemas.microsoft.com/office/drawing/2014/main" val="49921947"/>
                    </a:ext>
                  </a:extLst>
                </a:gridCol>
                <a:gridCol w="2982433">
                  <a:extLst>
                    <a:ext uri="{9D8B030D-6E8A-4147-A177-3AD203B41FA5}">
                      <a16:colId xmlns:a16="http://schemas.microsoft.com/office/drawing/2014/main" val="3542235664"/>
                    </a:ext>
                  </a:extLst>
                </a:gridCol>
                <a:gridCol w="3349255">
                  <a:extLst>
                    <a:ext uri="{9D8B030D-6E8A-4147-A177-3AD203B41FA5}">
                      <a16:colId xmlns:a16="http://schemas.microsoft.com/office/drawing/2014/main" val="3062731847"/>
                    </a:ext>
                  </a:extLst>
                </a:gridCol>
              </a:tblGrid>
              <a:tr h="891540">
                <a:tc>
                  <a:txBody>
                    <a:bodyPr/>
                    <a:lstStyle/>
                    <a:p>
                      <a:endParaRPr lang="en-CA" sz="1800" b="1" dirty="0">
                        <a:solidFill>
                          <a:schemeClr val="tx1">
                            <a:lumMod val="50000"/>
                            <a:lumOff val="50000"/>
                          </a:schemeClr>
                        </a:solidFill>
                        <a:latin typeface="Segoe UI" panose="020B0502040204020203" pitchFamily="34" charset="0"/>
                        <a:cs typeface="Segoe UI" panose="020B0502040204020203" pitchFamily="34" charset="0"/>
                      </a:endParaRPr>
                    </a:p>
                  </a:txBody>
                  <a:tcPr marL="68580" marR="68580" marT="34290" marB="3429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1800" b="1" dirty="0">
                          <a:solidFill>
                            <a:schemeClr val="bg1"/>
                          </a:solidFill>
                          <a:latin typeface="Segoe UI" panose="020B0502040204020203" pitchFamily="34" charset="0"/>
                          <a:cs typeface="Segoe UI" panose="020B0502040204020203" pitchFamily="34" charset="0"/>
                        </a:rPr>
                        <a:t>STRONG Recommendation</a:t>
                      </a:r>
                    </a:p>
                    <a:p>
                      <a:pPr algn="ctr"/>
                      <a:r>
                        <a:rPr lang="en-CA" sz="1800" b="0" dirty="0">
                          <a:solidFill>
                            <a:schemeClr val="bg1"/>
                          </a:solidFill>
                          <a:latin typeface="Segoe UI" panose="020B0502040204020203" pitchFamily="34" charset="0"/>
                          <a:cs typeface="Segoe UI" panose="020B0502040204020203" pitchFamily="34" charset="0"/>
                        </a:rPr>
                        <a:t>(“The panel recommends…”)</a:t>
                      </a:r>
                    </a:p>
                  </a:txBody>
                  <a:tcPr marL="68580" marR="68580" marT="34290" marB="3429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CA" sz="1800" b="1" dirty="0">
                          <a:solidFill>
                            <a:schemeClr val="bg1"/>
                          </a:solidFill>
                          <a:latin typeface="Segoe UI" panose="020B0502040204020203" pitchFamily="34" charset="0"/>
                          <a:cs typeface="Segoe UI" panose="020B0502040204020203" pitchFamily="34" charset="0"/>
                        </a:rPr>
                        <a:t>CONDITIONAL Recommendation</a:t>
                      </a:r>
                    </a:p>
                    <a:p>
                      <a:pPr algn="ctr"/>
                      <a:r>
                        <a:rPr lang="en-CA" sz="1800" b="0" dirty="0">
                          <a:solidFill>
                            <a:schemeClr val="bg1"/>
                          </a:solidFill>
                          <a:latin typeface="Segoe UI" panose="020B0502040204020203" pitchFamily="34" charset="0"/>
                          <a:cs typeface="Segoe UI" panose="020B0502040204020203" pitchFamily="34" charset="0"/>
                        </a:rPr>
                        <a:t>(“The panel suggests…”)</a:t>
                      </a:r>
                    </a:p>
                  </a:txBody>
                  <a:tcPr marL="68580" marR="68580" marT="34290" marB="3429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335236337"/>
                  </a:ext>
                </a:extLst>
              </a:tr>
              <a:tr h="891540">
                <a:tc>
                  <a:txBody>
                    <a:bodyPr/>
                    <a:lstStyle/>
                    <a:p>
                      <a:r>
                        <a:rPr lang="en-CA" sz="1800" b="1" dirty="0">
                          <a:solidFill>
                            <a:sysClr val="windowText" lastClr="000000"/>
                          </a:solidFill>
                          <a:latin typeface="Segoe UI" panose="020B0502040204020203" pitchFamily="34" charset="0"/>
                          <a:cs typeface="Segoe UI" panose="020B0502040204020203" pitchFamily="34" charset="0"/>
                        </a:rPr>
                        <a:t>For patients</a:t>
                      </a:r>
                    </a:p>
                  </a:txBody>
                  <a:tcPr marL="68580" marR="68580" marT="34290" marB="34290" anchor="ctr">
                    <a:lnL w="12700" cap="flat" cmpd="sng" algn="ctr">
                      <a:solidFill>
                        <a:schemeClr val="bg1"/>
                      </a:solid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indent="0">
                        <a:buFont typeface="Arial" panose="020B0604020202020204" pitchFamily="34" charset="0"/>
                        <a:buNone/>
                      </a:pPr>
                      <a:r>
                        <a:rPr lang="en-CA" sz="1800" dirty="0">
                          <a:solidFill>
                            <a:sysClr val="windowText" lastClr="000000"/>
                          </a:solidFill>
                          <a:latin typeface="Segoe UI" panose="020B0502040204020203" pitchFamily="34" charset="0"/>
                          <a:cs typeface="Segoe UI" panose="020B0502040204020203" pitchFamily="34" charset="0"/>
                        </a:rPr>
                        <a:t>Most individuals would want the intervention.</a:t>
                      </a:r>
                    </a:p>
                  </a:txBody>
                  <a:tcPr marL="68580" marR="68580" marT="34290" marB="3429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indent="0">
                        <a:buFont typeface="Arial" panose="020B0604020202020204" pitchFamily="34" charset="0"/>
                        <a:buNone/>
                      </a:pPr>
                      <a:r>
                        <a:rPr lang="en-CA" sz="1800" dirty="0">
                          <a:solidFill>
                            <a:sysClr val="windowText" lastClr="000000"/>
                          </a:solidFill>
                          <a:latin typeface="Segoe UI" panose="020B0502040204020203" pitchFamily="34" charset="0"/>
                          <a:cs typeface="Segoe UI" panose="020B0502040204020203" pitchFamily="34" charset="0"/>
                        </a:rPr>
                        <a:t>A majority would want the intervention, but many would not.</a:t>
                      </a:r>
                    </a:p>
                  </a:txBody>
                  <a:tcPr marL="68580" marR="68580" marT="34290" marB="34290" anchor="ctr">
                    <a:lnL w="12700" cmpd="sng">
                      <a:noFill/>
                    </a:lnL>
                    <a:lnR w="12700" cap="flat" cmpd="sng" algn="ctr">
                      <a:solidFill>
                        <a:schemeClr val="bg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935416709"/>
                  </a:ext>
                </a:extLst>
              </a:tr>
              <a:tr h="1440180">
                <a:tc>
                  <a:txBody>
                    <a:bodyPr/>
                    <a:lstStyle/>
                    <a:p>
                      <a:r>
                        <a:rPr lang="en-CA" sz="1800" b="1" dirty="0">
                          <a:solidFill>
                            <a:sysClr val="windowText" lastClr="000000"/>
                          </a:solidFill>
                          <a:latin typeface="Segoe UI" panose="020B0502040204020203" pitchFamily="34" charset="0"/>
                          <a:cs typeface="Segoe UI" panose="020B0502040204020203" pitchFamily="34" charset="0"/>
                        </a:rPr>
                        <a:t>For clinicians</a:t>
                      </a:r>
                    </a:p>
                  </a:txBody>
                  <a:tcPr marL="68580" marR="68580" marT="34290" marB="34290" anchor="ctr">
                    <a:lnL w="12700" cap="flat" cmpd="sng" algn="ctr">
                      <a:solidFill>
                        <a:schemeClr val="bg1"/>
                      </a:solid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indent="0">
                        <a:buFont typeface="Arial" panose="020B0604020202020204" pitchFamily="34" charset="0"/>
                        <a:buNone/>
                      </a:pPr>
                      <a:r>
                        <a:rPr lang="en-CA" sz="1800" dirty="0">
                          <a:solidFill>
                            <a:sysClr val="windowText" lastClr="000000"/>
                          </a:solidFill>
                          <a:latin typeface="Segoe UI" panose="020B0502040204020203" pitchFamily="34" charset="0"/>
                          <a:cs typeface="Segoe UI" panose="020B0502040204020203" pitchFamily="34" charset="0"/>
                        </a:rPr>
                        <a:t>Most individuals should receive the intervention.</a:t>
                      </a:r>
                    </a:p>
                  </a:txBody>
                  <a:tcPr marL="68580" marR="68580" marT="34290" marB="3429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indent="0">
                        <a:buFont typeface="Arial" panose="020B0604020202020204" pitchFamily="34" charset="0"/>
                        <a:buNone/>
                      </a:pPr>
                      <a:r>
                        <a:rPr lang="en-CA" sz="1800" dirty="0">
                          <a:solidFill>
                            <a:sysClr val="windowText" lastClr="000000"/>
                          </a:solidFill>
                          <a:latin typeface="Segoe UI" panose="020B0502040204020203" pitchFamily="34" charset="0"/>
                          <a:cs typeface="Segoe UI" panose="020B0502040204020203" pitchFamily="34" charset="0"/>
                        </a:rPr>
                        <a:t>Different choices will be appropriate for different patients, depending on their values and preferences. Use </a:t>
                      </a:r>
                      <a:r>
                        <a:rPr lang="en-CA" sz="1800" b="0" dirty="0">
                          <a:solidFill>
                            <a:sysClr val="windowText" lastClr="000000"/>
                          </a:solidFill>
                          <a:latin typeface="Segoe UI" panose="020B0502040204020203" pitchFamily="34" charset="0"/>
                          <a:cs typeface="Segoe UI" panose="020B0502040204020203" pitchFamily="34" charset="0"/>
                        </a:rPr>
                        <a:t>shared decision making.</a:t>
                      </a:r>
                      <a:endParaRPr lang="en-CA" sz="1800" dirty="0">
                        <a:solidFill>
                          <a:sysClr val="windowText" lastClr="000000"/>
                        </a:solidFill>
                        <a:latin typeface="Segoe UI" panose="020B0502040204020203" pitchFamily="34" charset="0"/>
                        <a:cs typeface="Segoe UI" panose="020B0502040204020203" pitchFamily="34" charset="0"/>
                      </a:endParaRPr>
                    </a:p>
                  </a:txBody>
                  <a:tcPr marL="68580" marR="68580" marT="34290" marB="34290" anchor="ctr">
                    <a:lnL w="12700" cmpd="sng">
                      <a:noFill/>
                    </a:lnL>
                    <a:lnR w="12700" cap="flat" cmpd="sng" algn="ctr">
                      <a:solidFill>
                        <a:schemeClr val="bg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174822128"/>
                  </a:ext>
                </a:extLst>
              </a:tr>
            </a:tbl>
          </a:graphicData>
        </a:graphic>
      </p:graphicFrame>
    </p:spTree>
    <p:extLst>
      <p:ext uri="{BB962C8B-B14F-4D97-AF65-F5344CB8AC3E}">
        <p14:creationId xmlns:p14="http://schemas.microsoft.com/office/powerpoint/2010/main" val="42331936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74FD3-6EF1-4FE8-A0DF-FB74141D46F3}"/>
              </a:ext>
            </a:extLst>
          </p:cNvPr>
          <p:cNvSpPr>
            <a:spLocks noGrp="1"/>
          </p:cNvSpPr>
          <p:nvPr>
            <p:ph type="title"/>
          </p:nvPr>
        </p:nvSpPr>
        <p:spPr/>
        <p:txBody>
          <a:bodyPr/>
          <a:lstStyle/>
          <a:p>
            <a:r>
              <a:rPr lang="en-CA" dirty="0"/>
              <a:t>What these guidelines are about</a:t>
            </a:r>
          </a:p>
        </p:txBody>
      </p:sp>
      <p:sp>
        <p:nvSpPr>
          <p:cNvPr id="5" name="TextBox 4">
            <a:extLst>
              <a:ext uri="{FF2B5EF4-FFF2-40B4-BE49-F238E27FC236}">
                <a16:creationId xmlns:a16="http://schemas.microsoft.com/office/drawing/2014/main" id="{D40F5946-C380-4E94-A804-5E577CE00077}"/>
              </a:ext>
            </a:extLst>
          </p:cNvPr>
          <p:cNvSpPr txBox="1"/>
          <p:nvPr/>
        </p:nvSpPr>
        <p:spPr>
          <a:xfrm>
            <a:off x="914400" y="1673823"/>
            <a:ext cx="3476873" cy="1708160"/>
          </a:xfrm>
          <a:prstGeom prst="rect">
            <a:avLst/>
          </a:prstGeom>
          <a:solidFill>
            <a:schemeClr val="accent4">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CA" sz="2100" b="0" i="0" u="none" strike="noStrike" kern="1200" cap="none" spc="0" normalizeH="0" baseline="0" noProof="0" dirty="0">
                <a:ln>
                  <a:noFill/>
                </a:ln>
                <a:solidFill>
                  <a:prstClr val="black"/>
                </a:solidFill>
                <a:effectLst/>
                <a:uLnTx/>
                <a:uFillTx/>
                <a:latin typeface="Segoe UI" panose="020B0502040204020203" pitchFamily="34" charset="0"/>
                <a:ea typeface="Geneva" charset="0"/>
                <a:cs typeface="Segoe UI" panose="020B0502040204020203" pitchFamily="34" charset="0"/>
              </a:rPr>
              <a:t>Anticoagulants carry </a:t>
            </a:r>
            <a:r>
              <a:rPr kumimoji="0" lang="en-CA" sz="2100" b="1" i="0" u="sng" strike="noStrike" kern="1200" cap="none" spc="0" normalizeH="0" baseline="0" noProof="0" dirty="0">
                <a:ln>
                  <a:noFill/>
                </a:ln>
                <a:solidFill>
                  <a:prstClr val="black"/>
                </a:solidFill>
                <a:effectLst/>
                <a:uLnTx/>
                <a:uFillTx/>
                <a:latin typeface="Segoe UI" panose="020B0502040204020203" pitchFamily="34" charset="0"/>
                <a:ea typeface="Geneva" charset="0"/>
                <a:cs typeface="Segoe UI" panose="020B0502040204020203" pitchFamily="34" charset="0"/>
              </a:rPr>
              <a:t>benefits</a:t>
            </a:r>
            <a:r>
              <a:rPr kumimoji="0" lang="en-CA" sz="2100" b="1" i="0" u="none" strike="noStrike" kern="1200" cap="none" spc="0" normalizeH="0" baseline="0" noProof="0" dirty="0">
                <a:ln>
                  <a:noFill/>
                </a:ln>
                <a:solidFill>
                  <a:prstClr val="black"/>
                </a:solidFill>
                <a:effectLst/>
                <a:uLnTx/>
                <a:uFillTx/>
                <a:latin typeface="Segoe UI" panose="020B0502040204020203" pitchFamily="34" charset="0"/>
                <a:ea typeface="Geneva" charset="0"/>
                <a:cs typeface="Segoe UI" panose="020B0502040204020203" pitchFamily="34" charset="0"/>
              </a:rPr>
              <a:t> </a:t>
            </a:r>
            <a:r>
              <a:rPr kumimoji="0" lang="en-CA" sz="2100" b="0" i="0" u="none" strike="noStrike" kern="1200" cap="none" spc="0" normalizeH="0" baseline="0" noProof="0" dirty="0">
                <a:ln>
                  <a:noFill/>
                </a:ln>
                <a:solidFill>
                  <a:prstClr val="black"/>
                </a:solidFill>
                <a:effectLst/>
                <a:uLnTx/>
                <a:uFillTx/>
                <a:latin typeface="Segoe UI" panose="020B0502040204020203" pitchFamily="34" charset="0"/>
                <a:ea typeface="Geneva" charset="0"/>
                <a:cs typeface="Segoe UI" panose="020B0502040204020203" pitchFamily="34" charset="0"/>
              </a:rPr>
              <a:t>(reducing venous thromboembolism) and </a:t>
            </a:r>
            <a:r>
              <a:rPr kumimoji="0" lang="en-CA" sz="2100" b="1" i="0" u="sng" strike="noStrike" kern="1200" cap="none" spc="0" normalizeH="0" baseline="0" noProof="0" dirty="0">
                <a:ln>
                  <a:noFill/>
                </a:ln>
                <a:solidFill>
                  <a:prstClr val="black"/>
                </a:solidFill>
                <a:effectLst/>
                <a:uLnTx/>
                <a:uFillTx/>
                <a:latin typeface="Segoe UI" panose="020B0502040204020203" pitchFamily="34" charset="0"/>
                <a:ea typeface="Geneva" charset="0"/>
                <a:cs typeface="Segoe UI" panose="020B0502040204020203" pitchFamily="34" charset="0"/>
              </a:rPr>
              <a:t>risks</a:t>
            </a:r>
            <a:r>
              <a:rPr kumimoji="0" lang="en-CA" sz="2100" b="0" i="0" u="none" strike="noStrike" kern="1200" cap="none" spc="0" normalizeH="0" baseline="0" noProof="0" dirty="0">
                <a:ln>
                  <a:noFill/>
                </a:ln>
                <a:solidFill>
                  <a:prstClr val="black"/>
                </a:solidFill>
                <a:effectLst/>
                <a:uLnTx/>
                <a:uFillTx/>
                <a:latin typeface="Segoe UI" panose="020B0502040204020203" pitchFamily="34" charset="0"/>
                <a:ea typeface="Geneva" charset="0"/>
                <a:cs typeface="Segoe UI" panose="020B0502040204020203" pitchFamily="34" charset="0"/>
              </a:rPr>
              <a:t> (life-threatening bleeding)</a:t>
            </a:r>
          </a:p>
        </p:txBody>
      </p:sp>
      <p:sp>
        <p:nvSpPr>
          <p:cNvPr id="7" name="TextBox 6">
            <a:extLst>
              <a:ext uri="{FF2B5EF4-FFF2-40B4-BE49-F238E27FC236}">
                <a16:creationId xmlns:a16="http://schemas.microsoft.com/office/drawing/2014/main" id="{7116B2EF-F2CF-4D5D-AF03-FE2C4D703C31}"/>
              </a:ext>
            </a:extLst>
          </p:cNvPr>
          <p:cNvSpPr txBox="1"/>
          <p:nvPr/>
        </p:nvSpPr>
        <p:spPr>
          <a:xfrm>
            <a:off x="914401" y="3480573"/>
            <a:ext cx="7139764" cy="1384995"/>
          </a:xfrm>
          <a:prstGeom prst="rect">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CA" sz="2100" b="0" i="0" u="none" strike="noStrike" kern="1200" cap="none" spc="0" normalizeH="0" baseline="0" noProof="0" dirty="0">
                <a:ln>
                  <a:noFill/>
                </a:ln>
                <a:solidFill>
                  <a:prstClr val="black"/>
                </a:solidFill>
                <a:effectLst/>
                <a:uLnTx/>
                <a:uFillTx/>
                <a:latin typeface="Segoe UI" panose="020B0502040204020203" pitchFamily="34" charset="0"/>
                <a:ea typeface="Geneva" charset="0"/>
                <a:cs typeface="Segoe UI" panose="020B0502040204020203" pitchFamily="34" charset="0"/>
              </a:rPr>
              <a:t>This guideline focuses on </a:t>
            </a:r>
            <a:r>
              <a:rPr kumimoji="0" lang="en-CA" sz="2100" b="1" i="0" u="none" strike="noStrike" kern="1200" cap="none" spc="0" normalizeH="0" baseline="0" noProof="0" dirty="0">
                <a:ln>
                  <a:noFill/>
                </a:ln>
                <a:solidFill>
                  <a:prstClr val="black"/>
                </a:solidFill>
                <a:effectLst/>
                <a:uLnTx/>
                <a:uFillTx/>
                <a:latin typeface="Segoe UI" panose="020B0502040204020203" pitchFamily="34" charset="0"/>
                <a:ea typeface="Geneva" charset="0"/>
                <a:cs typeface="Segoe UI" panose="020B0502040204020203" pitchFamily="34" charset="0"/>
              </a:rPr>
              <a:t>anticoagulant dose intensity</a:t>
            </a:r>
            <a:r>
              <a:rPr kumimoji="0" lang="en-CA" sz="2100" b="0" i="0" u="none" strike="noStrike" kern="1200" cap="none" spc="0" normalizeH="0" baseline="0" noProof="0" dirty="0">
                <a:ln>
                  <a:noFill/>
                </a:ln>
                <a:solidFill>
                  <a:prstClr val="black"/>
                </a:solidFill>
                <a:effectLst/>
                <a:uLnTx/>
                <a:uFillTx/>
                <a:latin typeface="Segoe UI" panose="020B0502040204020203" pitchFamily="34" charset="0"/>
                <a:ea typeface="Geneva" charset="0"/>
                <a:cs typeface="Segoe UI" panose="020B0502040204020203" pitchFamily="34" charset="0"/>
              </a:rPr>
              <a:t> for critically ill and acutely ill hospitalized patients with COVID-19 who do not have suspected or confirmed venous thromboembolism</a:t>
            </a:r>
          </a:p>
        </p:txBody>
      </p:sp>
      <p:sp>
        <p:nvSpPr>
          <p:cNvPr id="9" name="TextBox 8">
            <a:extLst>
              <a:ext uri="{FF2B5EF4-FFF2-40B4-BE49-F238E27FC236}">
                <a16:creationId xmlns:a16="http://schemas.microsoft.com/office/drawing/2014/main" id="{4F7255B5-A4E2-42E4-B6C7-9A4F274E9455}"/>
              </a:ext>
            </a:extLst>
          </p:cNvPr>
          <p:cNvSpPr txBox="1"/>
          <p:nvPr/>
        </p:nvSpPr>
        <p:spPr>
          <a:xfrm>
            <a:off x="4554542" y="1673823"/>
            <a:ext cx="3499622" cy="1708160"/>
          </a:xfrm>
          <a:prstGeom prst="rect">
            <a:avLst/>
          </a:prstGeom>
          <a:solidFill>
            <a:schemeClr val="accent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CA" sz="2100" b="0" i="0" u="none" strike="noStrike" kern="1200" cap="none" spc="0" normalizeH="0" baseline="0" noProof="0" dirty="0">
                <a:ln>
                  <a:noFill/>
                </a:ln>
                <a:solidFill>
                  <a:prstClr val="white"/>
                </a:solidFill>
                <a:effectLst/>
                <a:uLnTx/>
                <a:uFillTx/>
                <a:latin typeface="Segoe UI" panose="020B0502040204020203" pitchFamily="34" charset="0"/>
                <a:ea typeface="Geneva" charset="0"/>
                <a:cs typeface="Segoe UI" panose="020B0502040204020203" pitchFamily="34" charset="0"/>
              </a:rPr>
              <a:t>Recognizing and </a:t>
            </a:r>
            <a:r>
              <a:rPr kumimoji="0" lang="en-CA" sz="2100" b="1" i="0" u="sng" strike="noStrike" kern="1200" cap="none" spc="0" normalizeH="0" baseline="0" noProof="0" dirty="0">
                <a:ln>
                  <a:noFill/>
                </a:ln>
                <a:solidFill>
                  <a:prstClr val="white"/>
                </a:solidFill>
                <a:effectLst/>
                <a:uLnTx/>
                <a:uFillTx/>
                <a:latin typeface="Segoe UI" panose="020B0502040204020203" pitchFamily="34" charset="0"/>
                <a:ea typeface="Geneva" charset="0"/>
                <a:cs typeface="Segoe UI" panose="020B0502040204020203" pitchFamily="34" charset="0"/>
              </a:rPr>
              <a:t>mitigating</a:t>
            </a:r>
            <a:r>
              <a:rPr kumimoji="0" lang="en-CA" sz="2100" b="0" i="0" u="sng" strike="noStrike" kern="1200" cap="none" spc="0" normalizeH="0" baseline="0" noProof="0" dirty="0">
                <a:ln>
                  <a:noFill/>
                </a:ln>
                <a:solidFill>
                  <a:prstClr val="white"/>
                </a:solidFill>
                <a:effectLst/>
                <a:uLnTx/>
                <a:uFillTx/>
                <a:latin typeface="Segoe UI" panose="020B0502040204020203" pitchFamily="34" charset="0"/>
                <a:ea typeface="Geneva" charset="0"/>
                <a:cs typeface="Segoe UI" panose="020B0502040204020203" pitchFamily="34" charset="0"/>
              </a:rPr>
              <a:t> </a:t>
            </a:r>
            <a:r>
              <a:rPr kumimoji="0" lang="en-CA" sz="2100" b="1" i="0" u="sng" strike="noStrike" kern="1200" cap="none" spc="0" normalizeH="0" baseline="0" noProof="0" dirty="0">
                <a:ln>
                  <a:noFill/>
                </a:ln>
                <a:solidFill>
                  <a:prstClr val="white"/>
                </a:solidFill>
                <a:effectLst/>
                <a:uLnTx/>
                <a:uFillTx/>
                <a:latin typeface="Segoe UI" panose="020B0502040204020203" pitchFamily="34" charset="0"/>
                <a:ea typeface="Geneva" charset="0"/>
                <a:cs typeface="Segoe UI" panose="020B0502040204020203" pitchFamily="34" charset="0"/>
              </a:rPr>
              <a:t>risk for harm</a:t>
            </a:r>
            <a:r>
              <a:rPr kumimoji="0" lang="en-CA" sz="2100" b="1" i="0" u="none" strike="noStrike" kern="1200" cap="none" spc="0" normalizeH="0" baseline="0" noProof="0" dirty="0">
                <a:ln>
                  <a:noFill/>
                </a:ln>
                <a:solidFill>
                  <a:prstClr val="white"/>
                </a:solidFill>
                <a:effectLst/>
                <a:uLnTx/>
                <a:uFillTx/>
                <a:latin typeface="Segoe UI" panose="020B0502040204020203" pitchFamily="34" charset="0"/>
                <a:ea typeface="Geneva" charset="0"/>
                <a:cs typeface="Segoe UI" panose="020B0502040204020203" pitchFamily="34" charset="0"/>
              </a:rPr>
              <a:t> </a:t>
            </a:r>
            <a:r>
              <a:rPr kumimoji="0" lang="en-CA" sz="2100" b="0" i="0" u="none" strike="noStrike" kern="1200" cap="none" spc="0" normalizeH="0" baseline="0" noProof="0" dirty="0">
                <a:ln>
                  <a:noFill/>
                </a:ln>
                <a:solidFill>
                  <a:prstClr val="white"/>
                </a:solidFill>
                <a:effectLst/>
                <a:uLnTx/>
                <a:uFillTx/>
                <a:latin typeface="Segoe UI" panose="020B0502040204020203" pitchFamily="34" charset="0"/>
                <a:ea typeface="Geneva" charset="0"/>
                <a:cs typeface="Segoe UI" panose="020B0502040204020203" pitchFamily="34" charset="0"/>
              </a:rPr>
              <a:t>from anticoagulants requires evidence-based approach to management</a:t>
            </a:r>
          </a:p>
        </p:txBody>
      </p:sp>
    </p:spTree>
    <p:extLst>
      <p:ext uri="{BB962C8B-B14F-4D97-AF65-F5344CB8AC3E}">
        <p14:creationId xmlns:p14="http://schemas.microsoft.com/office/powerpoint/2010/main" val="17619344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729BF-F564-4B4D-8D21-08E1F33D007D}"/>
              </a:ext>
            </a:extLst>
          </p:cNvPr>
          <p:cNvSpPr>
            <a:spLocks noGrp="1"/>
          </p:cNvSpPr>
          <p:nvPr>
            <p:ph type="title"/>
          </p:nvPr>
        </p:nvSpPr>
        <p:spPr/>
        <p:txBody>
          <a:bodyPr/>
          <a:lstStyle/>
          <a:p>
            <a:r>
              <a:rPr lang="en-CA" dirty="0"/>
              <a:t>Case 1: COVID-19 Related Critical Illness</a:t>
            </a:r>
          </a:p>
        </p:txBody>
      </p:sp>
      <p:graphicFrame>
        <p:nvGraphicFramePr>
          <p:cNvPr id="4" name="Content Placeholder 3">
            <a:extLst>
              <a:ext uri="{FF2B5EF4-FFF2-40B4-BE49-F238E27FC236}">
                <a16:creationId xmlns:a16="http://schemas.microsoft.com/office/drawing/2014/main" id="{516CD46A-408E-4841-A922-F9EC7446ABF1}"/>
              </a:ext>
            </a:extLst>
          </p:cNvPr>
          <p:cNvGraphicFramePr>
            <a:graphicFrameLocks noGrp="1"/>
          </p:cNvGraphicFramePr>
          <p:nvPr>
            <p:ph idx="1"/>
          </p:nvPr>
        </p:nvGraphicFramePr>
        <p:xfrm>
          <a:off x="305686" y="1787710"/>
          <a:ext cx="4371437" cy="2774346"/>
        </p:xfrm>
        <a:graphic>
          <a:graphicData uri="http://schemas.openxmlformats.org/drawingml/2006/table">
            <a:tbl>
              <a:tblPr firstRow="1" bandRow="1">
                <a:tableStyleId>{5C22544A-7EE6-4342-B048-85BDC9FD1C3A}</a:tableStyleId>
              </a:tblPr>
              <a:tblGrid>
                <a:gridCol w="4371437">
                  <a:extLst>
                    <a:ext uri="{9D8B030D-6E8A-4147-A177-3AD203B41FA5}">
                      <a16:colId xmlns:a16="http://schemas.microsoft.com/office/drawing/2014/main" val="3605107390"/>
                    </a:ext>
                  </a:extLst>
                </a:gridCol>
              </a:tblGrid>
              <a:tr h="468434">
                <a:tc>
                  <a:txBody>
                    <a:bodyPr/>
                    <a:lstStyle/>
                    <a:p>
                      <a:pPr algn="ctr">
                        <a:lnSpc>
                          <a:spcPct val="100000"/>
                        </a:lnSpc>
                      </a:pPr>
                      <a:r>
                        <a:rPr lang="en-US" sz="2100" noProof="0" dirty="0">
                          <a:latin typeface="Segoe UI" panose="020B0502040204020203" pitchFamily="34" charset="0"/>
                          <a:cs typeface="Segoe UI" panose="020B0502040204020203" pitchFamily="34" charset="0"/>
                        </a:rPr>
                        <a:t>Patient T</a:t>
                      </a:r>
                    </a:p>
                  </a:txBody>
                  <a:tcPr marL="68580" marR="68580" marT="34290" marB="34290" anchor="ctr"/>
                </a:tc>
                <a:extLst>
                  <a:ext uri="{0D108BD9-81ED-4DB2-BD59-A6C34878D82A}">
                    <a16:rowId xmlns:a16="http://schemas.microsoft.com/office/drawing/2014/main" val="2868471984"/>
                  </a:ext>
                </a:extLst>
              </a:tr>
              <a:tr h="422173">
                <a:tc>
                  <a:txBody>
                    <a:bodyPr/>
                    <a:lstStyle/>
                    <a:p>
                      <a:pPr algn="ctr">
                        <a:lnSpc>
                          <a:spcPct val="100000"/>
                        </a:lnSpc>
                      </a:pPr>
                      <a:r>
                        <a:rPr lang="en-US" sz="1800" noProof="0" dirty="0">
                          <a:latin typeface="Segoe UI" panose="020B0502040204020203" pitchFamily="34" charset="0"/>
                          <a:ea typeface="YouYuan" panose="02010509060101010101" pitchFamily="49" charset="-122"/>
                          <a:cs typeface="Segoe UI" panose="020B0502040204020203" pitchFamily="34" charset="0"/>
                        </a:rPr>
                        <a:t>♂, Chinese, 73 </a:t>
                      </a:r>
                      <a:r>
                        <a:rPr lang="en-US" sz="1800" noProof="0" dirty="0">
                          <a:latin typeface="Segoe UI" panose="020B0502040204020203" pitchFamily="34" charset="0"/>
                          <a:cs typeface="Segoe UI" panose="020B0502040204020203" pitchFamily="34" charset="0"/>
                        </a:rPr>
                        <a:t>years</a:t>
                      </a:r>
                    </a:p>
                  </a:txBody>
                  <a:tcPr marL="68580" marR="68580" marT="34290" marB="34290" anchor="ctr"/>
                </a:tc>
                <a:extLst>
                  <a:ext uri="{0D108BD9-81ED-4DB2-BD59-A6C34878D82A}">
                    <a16:rowId xmlns:a16="http://schemas.microsoft.com/office/drawing/2014/main" val="1706274170"/>
                  </a:ext>
                </a:extLst>
              </a:tr>
              <a:tr h="422173">
                <a:tc>
                  <a:txBody>
                    <a:bodyPr/>
                    <a:lstStyle/>
                    <a:p>
                      <a:pPr algn="ctr">
                        <a:lnSpc>
                          <a:spcPct val="100000"/>
                        </a:lnSpc>
                      </a:pPr>
                      <a:r>
                        <a:rPr lang="en-US" sz="1800" noProof="0" dirty="0">
                          <a:latin typeface="Segoe UI" panose="020B0502040204020203" pitchFamily="34" charset="0"/>
                          <a:cs typeface="Segoe UI" panose="020B0502040204020203" pitchFamily="34" charset="0"/>
                        </a:rPr>
                        <a:t>BMI 34 kg/m</a:t>
                      </a:r>
                      <a:r>
                        <a:rPr lang="en-US" sz="1800" baseline="30000" noProof="0" dirty="0">
                          <a:latin typeface="Segoe UI" panose="020B0502040204020203" pitchFamily="34" charset="0"/>
                          <a:cs typeface="Segoe UI" panose="020B0502040204020203" pitchFamily="34" charset="0"/>
                        </a:rPr>
                        <a:t>2</a:t>
                      </a:r>
                      <a:r>
                        <a:rPr lang="en-US" sz="1800" noProof="0" dirty="0">
                          <a:latin typeface="Segoe UI" panose="020B0502040204020203" pitchFamily="34" charset="0"/>
                          <a:cs typeface="Segoe UI" panose="020B0502040204020203" pitchFamily="34" charset="0"/>
                        </a:rPr>
                        <a:t>, DM, hypertension</a:t>
                      </a:r>
                    </a:p>
                  </a:txBody>
                  <a:tcPr marL="68580" marR="68580" marT="34290" marB="34290" anchor="ctr"/>
                </a:tc>
                <a:extLst>
                  <a:ext uri="{0D108BD9-81ED-4DB2-BD59-A6C34878D82A}">
                    <a16:rowId xmlns:a16="http://schemas.microsoft.com/office/drawing/2014/main" val="3377630977"/>
                  </a:ext>
                </a:extLst>
              </a:tr>
              <a:tr h="422173">
                <a:tc>
                  <a:txBody>
                    <a:bodyPr/>
                    <a:lstStyle/>
                    <a:p>
                      <a:pPr algn="ctr">
                        <a:lnSpc>
                          <a:spcPct val="100000"/>
                        </a:lnSpc>
                      </a:pPr>
                      <a:r>
                        <a:rPr lang="en-US" sz="1800" noProof="0" dirty="0">
                          <a:latin typeface="Segoe UI" panose="020B0502040204020203" pitchFamily="34" charset="0"/>
                          <a:cs typeface="Segoe UI" panose="020B0502040204020203" pitchFamily="34" charset="0"/>
                        </a:rPr>
                        <a:t>COVID-19 day 10</a:t>
                      </a:r>
                    </a:p>
                  </a:txBody>
                  <a:tcPr marL="68580" marR="68580" marT="34290" marB="34290" anchor="ctr"/>
                </a:tc>
                <a:extLst>
                  <a:ext uri="{0D108BD9-81ED-4DB2-BD59-A6C34878D82A}">
                    <a16:rowId xmlns:a16="http://schemas.microsoft.com/office/drawing/2014/main" val="1955835545"/>
                  </a:ext>
                </a:extLst>
              </a:tr>
              <a:tr h="422173">
                <a:tc>
                  <a:txBody>
                    <a:bodyPr/>
                    <a:lstStyle/>
                    <a:p>
                      <a:pPr algn="ctr">
                        <a:lnSpc>
                          <a:spcPct val="100000"/>
                        </a:lnSpc>
                      </a:pPr>
                      <a:r>
                        <a:rPr lang="en-US" sz="1800" noProof="0" dirty="0">
                          <a:latin typeface="Segoe UI" panose="020B0502040204020203" pitchFamily="34" charset="0"/>
                          <a:cs typeface="Segoe UI" panose="020B0502040204020203" pitchFamily="34" charset="0"/>
                        </a:rPr>
                        <a:t>High fever, dyspneic at rest</a:t>
                      </a:r>
                    </a:p>
                  </a:txBody>
                  <a:tcPr marL="68580" marR="68580" marT="34290" marB="34290" anchor="ctr"/>
                </a:tc>
                <a:extLst>
                  <a:ext uri="{0D108BD9-81ED-4DB2-BD59-A6C34878D82A}">
                    <a16:rowId xmlns:a16="http://schemas.microsoft.com/office/drawing/2014/main" val="3345932767"/>
                  </a:ext>
                </a:extLst>
              </a:tr>
              <a:tr h="617220">
                <a:tc>
                  <a:txBody>
                    <a:bodyPr/>
                    <a:lstStyle/>
                    <a:p>
                      <a:pPr algn="ctr">
                        <a:lnSpc>
                          <a:spcPct val="100000"/>
                        </a:lnSpc>
                      </a:pPr>
                      <a:r>
                        <a:rPr lang="en-US" sz="1800" noProof="0" dirty="0">
                          <a:latin typeface="Segoe UI" panose="020B0502040204020203" pitchFamily="34" charset="0"/>
                          <a:cs typeface="Segoe UI" panose="020B0502040204020203" pitchFamily="34" charset="0"/>
                        </a:rPr>
                        <a:t>HR 123/min, RR 42/min, Sat 83% at 15L O2</a:t>
                      </a:r>
                    </a:p>
                  </a:txBody>
                  <a:tcPr marL="68580" marR="68580" marT="34290" marB="34290" anchor="ctr"/>
                </a:tc>
                <a:extLst>
                  <a:ext uri="{0D108BD9-81ED-4DB2-BD59-A6C34878D82A}">
                    <a16:rowId xmlns:a16="http://schemas.microsoft.com/office/drawing/2014/main" val="592452341"/>
                  </a:ext>
                </a:extLst>
              </a:tr>
            </a:tbl>
          </a:graphicData>
        </a:graphic>
      </p:graphicFrame>
      <p:pic>
        <p:nvPicPr>
          <p:cNvPr id="6" name="Afbeelding 2">
            <a:extLst>
              <a:ext uri="{FF2B5EF4-FFF2-40B4-BE49-F238E27FC236}">
                <a16:creationId xmlns:a16="http://schemas.microsoft.com/office/drawing/2014/main" id="{6AB3CB6C-A349-4B9F-806D-0DC96F218017}"/>
              </a:ext>
            </a:extLst>
          </p:cNvPr>
          <p:cNvPicPr>
            <a:picLocks noChangeAspect="1"/>
          </p:cNvPicPr>
          <p:nvPr/>
        </p:nvPicPr>
        <p:blipFill>
          <a:blip r:embed="rId2"/>
          <a:stretch>
            <a:fillRect/>
          </a:stretch>
        </p:blipFill>
        <p:spPr>
          <a:xfrm>
            <a:off x="4862001" y="1791698"/>
            <a:ext cx="4026721" cy="2741760"/>
          </a:xfrm>
          <a:prstGeom prst="rect">
            <a:avLst/>
          </a:prstGeom>
        </p:spPr>
      </p:pic>
    </p:spTree>
    <p:extLst>
      <p:ext uri="{BB962C8B-B14F-4D97-AF65-F5344CB8AC3E}">
        <p14:creationId xmlns:p14="http://schemas.microsoft.com/office/powerpoint/2010/main" val="13385422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BB8F2-B904-4B42-BC16-92CC4FAA816E}"/>
              </a:ext>
            </a:extLst>
          </p:cNvPr>
          <p:cNvSpPr>
            <a:spLocks noGrp="1"/>
          </p:cNvSpPr>
          <p:nvPr>
            <p:ph type="title"/>
          </p:nvPr>
        </p:nvSpPr>
        <p:spPr/>
        <p:txBody>
          <a:bodyPr/>
          <a:lstStyle/>
          <a:p>
            <a:r>
              <a:rPr lang="en-CA" dirty="0"/>
              <a:t>Question #1</a:t>
            </a:r>
          </a:p>
        </p:txBody>
      </p:sp>
      <p:sp>
        <p:nvSpPr>
          <p:cNvPr id="6" name="Content Placeholder 5">
            <a:extLst>
              <a:ext uri="{FF2B5EF4-FFF2-40B4-BE49-F238E27FC236}">
                <a16:creationId xmlns:a16="http://schemas.microsoft.com/office/drawing/2014/main" id="{C1D84B8E-21F6-467A-8673-96346551CB0F}"/>
              </a:ext>
            </a:extLst>
          </p:cNvPr>
          <p:cNvSpPr>
            <a:spLocks noGrp="1"/>
          </p:cNvSpPr>
          <p:nvPr>
            <p:ph idx="1"/>
          </p:nvPr>
        </p:nvSpPr>
        <p:spPr/>
        <p:txBody>
          <a:bodyPr>
            <a:normAutofit/>
          </a:bodyPr>
          <a:lstStyle/>
          <a:p>
            <a:pPr marL="0" indent="0">
              <a:buNone/>
            </a:pPr>
            <a:r>
              <a:rPr lang="en-CA" sz="3000" dirty="0"/>
              <a:t>Should DOACs, LMWH, UFH, fondaparinux, </a:t>
            </a:r>
            <a:r>
              <a:rPr lang="en-CA" sz="3000" dirty="0" err="1"/>
              <a:t>argatroban</a:t>
            </a:r>
            <a:r>
              <a:rPr lang="en-CA" sz="3000" dirty="0"/>
              <a:t>, or bivalirudin at intermediate- or therapeutic-intensity vs. prophylactic-intensity be used for patients with COVID-19 related critical illness who do not have suspected or confirmed VTE?</a:t>
            </a:r>
          </a:p>
        </p:txBody>
      </p:sp>
    </p:spTree>
    <p:extLst>
      <p:ext uri="{BB962C8B-B14F-4D97-AF65-F5344CB8AC3E}">
        <p14:creationId xmlns:p14="http://schemas.microsoft.com/office/powerpoint/2010/main" val="40750806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7B624-1BCF-49D9-BAD5-1A162062B9C6}"/>
              </a:ext>
            </a:extLst>
          </p:cNvPr>
          <p:cNvSpPr>
            <a:spLocks noGrp="1"/>
          </p:cNvSpPr>
          <p:nvPr>
            <p:ph type="title"/>
          </p:nvPr>
        </p:nvSpPr>
        <p:spPr>
          <a:xfrm>
            <a:off x="383159" y="142266"/>
            <a:ext cx="8334210" cy="994172"/>
          </a:xfrm>
        </p:spPr>
        <p:txBody>
          <a:bodyPr>
            <a:noAutofit/>
          </a:bodyPr>
          <a:lstStyle/>
          <a:p>
            <a:r>
              <a:rPr lang="en-CA" sz="1800" dirty="0"/>
              <a:t>Should DOACs, LMWH, UFH, fondaparinux, </a:t>
            </a:r>
            <a:r>
              <a:rPr lang="en-CA" sz="1800" dirty="0" err="1"/>
              <a:t>argatroban</a:t>
            </a:r>
            <a:r>
              <a:rPr lang="en-CA" sz="1800" dirty="0"/>
              <a:t>, or bivalirudin at intermediate-intensity or therapeutic-intensity vs. prophylactic intensity be used for patients with COVID-19 related critical illness who do not have suspected or confirmed VTE?</a:t>
            </a:r>
          </a:p>
        </p:txBody>
      </p:sp>
      <p:graphicFrame>
        <p:nvGraphicFramePr>
          <p:cNvPr id="4" name="Content Placeholder 3">
            <a:extLst>
              <a:ext uri="{FF2B5EF4-FFF2-40B4-BE49-F238E27FC236}">
                <a16:creationId xmlns:a16="http://schemas.microsoft.com/office/drawing/2014/main" id="{1E02F7C3-6B49-44B5-8713-B5ABB63B8576}"/>
              </a:ext>
            </a:extLst>
          </p:cNvPr>
          <p:cNvGraphicFramePr>
            <a:graphicFrameLocks noGrp="1"/>
          </p:cNvGraphicFramePr>
          <p:nvPr>
            <p:ph idx="1"/>
          </p:nvPr>
        </p:nvGraphicFramePr>
        <p:xfrm>
          <a:off x="426632" y="1587110"/>
          <a:ext cx="8290737" cy="3337095"/>
        </p:xfrm>
        <a:graphic>
          <a:graphicData uri="http://schemas.openxmlformats.org/drawingml/2006/table">
            <a:tbl>
              <a:tblPr firstCol="1">
                <a:tableStyleId>{5C22544A-7EE6-4342-B048-85BDC9FD1C3A}</a:tableStyleId>
              </a:tblPr>
              <a:tblGrid>
                <a:gridCol w="1891752">
                  <a:extLst>
                    <a:ext uri="{9D8B030D-6E8A-4147-A177-3AD203B41FA5}">
                      <a16:colId xmlns:a16="http://schemas.microsoft.com/office/drawing/2014/main" val="349711028"/>
                    </a:ext>
                  </a:extLst>
                </a:gridCol>
                <a:gridCol w="6398985">
                  <a:extLst>
                    <a:ext uri="{9D8B030D-6E8A-4147-A177-3AD203B41FA5}">
                      <a16:colId xmlns:a16="http://schemas.microsoft.com/office/drawing/2014/main" val="3641781904"/>
                    </a:ext>
                  </a:extLst>
                </a:gridCol>
              </a:tblGrid>
              <a:tr h="673286">
                <a:tc>
                  <a:txBody>
                    <a:bodyPr/>
                    <a:lstStyle/>
                    <a:p>
                      <a:pPr>
                        <a:lnSpc>
                          <a:spcPct val="100000"/>
                        </a:lnSpc>
                      </a:pPr>
                      <a:r>
                        <a:rPr lang="en-CA" sz="1800" cap="all" dirty="0">
                          <a:effectLst/>
                          <a:latin typeface="Segoe UI" panose="020B0502040204020203" pitchFamily="34" charset="0"/>
                          <a:cs typeface="Segoe UI" panose="020B0502040204020203" pitchFamily="34" charset="0"/>
                        </a:rPr>
                        <a:t>Population:</a:t>
                      </a:r>
                      <a:endParaRPr lang="en-CA" sz="1800" dirty="0">
                        <a:effectLst/>
                        <a:latin typeface="Segoe UI" panose="020B0502040204020203" pitchFamily="34" charset="0"/>
                        <a:ea typeface="Times New Roman" panose="02020603050405020304" pitchFamily="18" charset="0"/>
                        <a:cs typeface="Segoe UI" panose="020B0502040204020203" pitchFamily="34" charset="0"/>
                      </a:endParaRPr>
                    </a:p>
                  </a:txBody>
                  <a:tcPr marL="35719" marR="35719" marT="35719" marB="35719"/>
                </a:tc>
                <a:tc>
                  <a:txBody>
                    <a:bodyPr/>
                    <a:lstStyle/>
                    <a:p>
                      <a:pPr>
                        <a:lnSpc>
                          <a:spcPct val="100000"/>
                        </a:lnSpc>
                      </a:pPr>
                      <a:r>
                        <a:rPr lang="en-CA" sz="1800" dirty="0">
                          <a:effectLst/>
                          <a:latin typeface="Segoe UI" panose="020B0502040204020203" pitchFamily="34" charset="0"/>
                          <a:cs typeface="Segoe UI" panose="020B0502040204020203" pitchFamily="34" charset="0"/>
                        </a:rPr>
                        <a:t>Patients with COVID-19 related </a:t>
                      </a:r>
                      <a:r>
                        <a:rPr lang="en-CA" sz="1800" b="1" i="1" dirty="0">
                          <a:effectLst/>
                          <a:latin typeface="Segoe UI" panose="020B0502040204020203" pitchFamily="34" charset="0"/>
                          <a:cs typeface="Segoe UI" panose="020B0502040204020203" pitchFamily="34" charset="0"/>
                        </a:rPr>
                        <a:t>critical illness </a:t>
                      </a:r>
                      <a:r>
                        <a:rPr lang="en-CA" sz="1800" dirty="0">
                          <a:effectLst/>
                          <a:latin typeface="Segoe UI" panose="020B0502040204020203" pitchFamily="34" charset="0"/>
                          <a:cs typeface="Segoe UI" panose="020B0502040204020203" pitchFamily="34" charset="0"/>
                        </a:rPr>
                        <a:t>who do not have suspected or confirmed VTE</a:t>
                      </a:r>
                      <a:endParaRPr lang="en-CA" sz="1800" dirty="0">
                        <a:effectLst/>
                        <a:latin typeface="Segoe UI" panose="020B0502040204020203" pitchFamily="34" charset="0"/>
                        <a:ea typeface="Times New Roman" panose="02020603050405020304" pitchFamily="18" charset="0"/>
                        <a:cs typeface="Segoe UI" panose="020B0502040204020203" pitchFamily="34" charset="0"/>
                      </a:endParaRPr>
                    </a:p>
                  </a:txBody>
                  <a:tcPr marL="35719" marR="35719" marT="35719" marB="35719"/>
                </a:tc>
                <a:extLst>
                  <a:ext uri="{0D108BD9-81ED-4DB2-BD59-A6C34878D82A}">
                    <a16:rowId xmlns:a16="http://schemas.microsoft.com/office/drawing/2014/main" val="3212082956"/>
                  </a:ext>
                </a:extLst>
              </a:tr>
              <a:tr h="678437">
                <a:tc>
                  <a:txBody>
                    <a:bodyPr/>
                    <a:lstStyle/>
                    <a:p>
                      <a:pPr>
                        <a:lnSpc>
                          <a:spcPct val="100000"/>
                        </a:lnSpc>
                      </a:pPr>
                      <a:r>
                        <a:rPr lang="en-CA" sz="1800" cap="all">
                          <a:effectLst/>
                          <a:latin typeface="Segoe UI" panose="020B0502040204020203" pitchFamily="34" charset="0"/>
                          <a:cs typeface="Segoe UI" panose="020B0502040204020203" pitchFamily="34" charset="0"/>
                        </a:rPr>
                        <a:t>Intervention:</a:t>
                      </a:r>
                      <a:endParaRPr lang="en-CA" sz="1800">
                        <a:effectLst/>
                        <a:latin typeface="Segoe UI" panose="020B0502040204020203" pitchFamily="34" charset="0"/>
                        <a:ea typeface="Times New Roman" panose="02020603050405020304" pitchFamily="18" charset="0"/>
                        <a:cs typeface="Segoe UI" panose="020B0502040204020203" pitchFamily="34" charset="0"/>
                      </a:endParaRPr>
                    </a:p>
                  </a:txBody>
                  <a:tcPr marL="35719" marR="35719" marT="35719" marB="35719"/>
                </a:tc>
                <a:tc>
                  <a:txBody>
                    <a:bodyPr/>
                    <a:lstStyle/>
                    <a:p>
                      <a:pPr>
                        <a:lnSpc>
                          <a:spcPct val="100000"/>
                        </a:lnSpc>
                      </a:pPr>
                      <a:r>
                        <a:rPr lang="en-CA" sz="1800" dirty="0">
                          <a:effectLst/>
                          <a:latin typeface="Segoe UI" panose="020B0502040204020203" pitchFamily="34" charset="0"/>
                          <a:cs typeface="Segoe UI" panose="020B0502040204020203" pitchFamily="34" charset="0"/>
                        </a:rPr>
                        <a:t>DOACs, LMWH, UFH, fondaparinux, </a:t>
                      </a:r>
                      <a:r>
                        <a:rPr lang="en-CA" sz="1800" dirty="0" err="1">
                          <a:effectLst/>
                          <a:latin typeface="Segoe UI" panose="020B0502040204020203" pitchFamily="34" charset="0"/>
                          <a:cs typeface="Segoe UI" panose="020B0502040204020203" pitchFamily="34" charset="0"/>
                        </a:rPr>
                        <a:t>argatroban</a:t>
                      </a:r>
                      <a:r>
                        <a:rPr lang="en-CA" sz="1800" dirty="0">
                          <a:effectLst/>
                          <a:latin typeface="Segoe UI" panose="020B0502040204020203" pitchFamily="34" charset="0"/>
                          <a:cs typeface="Segoe UI" panose="020B0502040204020203" pitchFamily="34" charset="0"/>
                        </a:rPr>
                        <a:t>, or bivalirudin at intermediate-intensity or therapeutic-intensity</a:t>
                      </a:r>
                      <a:endParaRPr lang="en-CA" sz="1800" dirty="0">
                        <a:effectLst/>
                        <a:latin typeface="Segoe UI" panose="020B0502040204020203" pitchFamily="34" charset="0"/>
                        <a:ea typeface="Times New Roman" panose="02020603050405020304" pitchFamily="18" charset="0"/>
                        <a:cs typeface="Segoe UI" panose="020B0502040204020203" pitchFamily="34" charset="0"/>
                      </a:endParaRPr>
                    </a:p>
                  </a:txBody>
                  <a:tcPr marL="35719" marR="35719" marT="35719" marB="35719"/>
                </a:tc>
                <a:extLst>
                  <a:ext uri="{0D108BD9-81ED-4DB2-BD59-A6C34878D82A}">
                    <a16:rowId xmlns:a16="http://schemas.microsoft.com/office/drawing/2014/main" val="777659020"/>
                  </a:ext>
                </a:extLst>
              </a:tr>
              <a:tr h="442644">
                <a:tc>
                  <a:txBody>
                    <a:bodyPr/>
                    <a:lstStyle/>
                    <a:p>
                      <a:pPr>
                        <a:lnSpc>
                          <a:spcPct val="100000"/>
                        </a:lnSpc>
                      </a:pPr>
                      <a:r>
                        <a:rPr lang="en-CA" sz="1800" cap="all">
                          <a:effectLst/>
                          <a:latin typeface="Segoe UI" panose="020B0502040204020203" pitchFamily="34" charset="0"/>
                          <a:cs typeface="Segoe UI" panose="020B0502040204020203" pitchFamily="34" charset="0"/>
                        </a:rPr>
                        <a:t>Comparison:</a:t>
                      </a:r>
                      <a:endParaRPr lang="en-CA" sz="1800">
                        <a:effectLst/>
                        <a:latin typeface="Segoe UI" panose="020B0502040204020203" pitchFamily="34" charset="0"/>
                        <a:ea typeface="Times New Roman" panose="02020603050405020304" pitchFamily="18" charset="0"/>
                        <a:cs typeface="Segoe UI" panose="020B0502040204020203" pitchFamily="34" charset="0"/>
                      </a:endParaRPr>
                    </a:p>
                  </a:txBody>
                  <a:tcPr marL="35719" marR="35719" marT="35719" marB="35719"/>
                </a:tc>
                <a:tc>
                  <a:txBody>
                    <a:bodyPr/>
                    <a:lstStyle/>
                    <a:p>
                      <a:pPr>
                        <a:lnSpc>
                          <a:spcPct val="100000"/>
                        </a:lnSpc>
                      </a:pPr>
                      <a:r>
                        <a:rPr lang="en-CA" sz="1800" dirty="0">
                          <a:effectLst/>
                          <a:latin typeface="Segoe UI" panose="020B0502040204020203" pitchFamily="34" charset="0"/>
                          <a:cs typeface="Segoe UI" panose="020B0502040204020203" pitchFamily="34" charset="0"/>
                        </a:rPr>
                        <a:t>Prophylactic-intensity</a:t>
                      </a:r>
                      <a:endParaRPr lang="en-CA" sz="1800" dirty="0">
                        <a:effectLst/>
                        <a:latin typeface="Segoe UI" panose="020B0502040204020203" pitchFamily="34" charset="0"/>
                        <a:ea typeface="Times New Roman" panose="02020603050405020304" pitchFamily="18" charset="0"/>
                        <a:cs typeface="Segoe UI" panose="020B0502040204020203" pitchFamily="34" charset="0"/>
                      </a:endParaRPr>
                    </a:p>
                  </a:txBody>
                  <a:tcPr marL="35719" marR="35719" marT="35719" marB="35719"/>
                </a:tc>
                <a:extLst>
                  <a:ext uri="{0D108BD9-81ED-4DB2-BD59-A6C34878D82A}">
                    <a16:rowId xmlns:a16="http://schemas.microsoft.com/office/drawing/2014/main" val="2032350230"/>
                  </a:ext>
                </a:extLst>
              </a:tr>
              <a:tr h="1542728">
                <a:tc>
                  <a:txBody>
                    <a:bodyPr/>
                    <a:lstStyle/>
                    <a:p>
                      <a:pPr>
                        <a:lnSpc>
                          <a:spcPct val="100000"/>
                        </a:lnSpc>
                      </a:pPr>
                      <a:r>
                        <a:rPr lang="en-CA" sz="1800" cap="all">
                          <a:effectLst/>
                          <a:latin typeface="Segoe UI" panose="020B0502040204020203" pitchFamily="34" charset="0"/>
                          <a:cs typeface="Segoe UI" panose="020B0502040204020203" pitchFamily="34" charset="0"/>
                        </a:rPr>
                        <a:t>Main outcomes:</a:t>
                      </a:r>
                      <a:endParaRPr lang="en-CA" sz="1800">
                        <a:effectLst/>
                        <a:latin typeface="Segoe UI" panose="020B0502040204020203" pitchFamily="34" charset="0"/>
                        <a:ea typeface="Times New Roman" panose="02020603050405020304" pitchFamily="18" charset="0"/>
                        <a:cs typeface="Segoe UI" panose="020B0502040204020203" pitchFamily="34" charset="0"/>
                      </a:endParaRPr>
                    </a:p>
                  </a:txBody>
                  <a:tcPr marL="35719" marR="35719" marT="35719" marB="35719"/>
                </a:tc>
                <a:tc>
                  <a:txBody>
                    <a:bodyPr/>
                    <a:lstStyle/>
                    <a:p>
                      <a:pPr>
                        <a:lnSpc>
                          <a:spcPct val="100000"/>
                        </a:lnSpc>
                      </a:pPr>
                      <a:r>
                        <a:rPr lang="en-CA" sz="1800" dirty="0">
                          <a:effectLst/>
                          <a:latin typeface="Segoe UI" panose="020B0502040204020203" pitchFamily="34" charset="0"/>
                          <a:cs typeface="Segoe UI" panose="020B0502040204020203" pitchFamily="34" charset="0"/>
                        </a:rPr>
                        <a:t>Mortality; Pulmonary embolism; Proximal lower extremity DVT; Venous thromboembolism; Major bleeding; Multiple Organ Failure; Ischemic stroke; Intracranial hemorrhage; Invasive ventilation; Limb amputation; ICU hospitalization; ST-elevation myocardial infarction;</a:t>
                      </a:r>
                      <a:endParaRPr lang="en-CA" sz="1800" dirty="0">
                        <a:effectLst/>
                        <a:latin typeface="Segoe UI" panose="020B0502040204020203" pitchFamily="34" charset="0"/>
                        <a:ea typeface="Times New Roman" panose="02020603050405020304" pitchFamily="18" charset="0"/>
                        <a:cs typeface="Segoe UI" panose="020B0502040204020203" pitchFamily="34" charset="0"/>
                      </a:endParaRPr>
                    </a:p>
                  </a:txBody>
                  <a:tcPr marL="35719" marR="35719" marT="35719" marB="35719"/>
                </a:tc>
                <a:extLst>
                  <a:ext uri="{0D108BD9-81ED-4DB2-BD59-A6C34878D82A}">
                    <a16:rowId xmlns:a16="http://schemas.microsoft.com/office/drawing/2014/main" val="950508871"/>
                  </a:ext>
                </a:extLst>
              </a:tr>
            </a:tbl>
          </a:graphicData>
        </a:graphic>
      </p:graphicFrame>
    </p:spTree>
    <p:extLst>
      <p:ext uri="{BB962C8B-B14F-4D97-AF65-F5344CB8AC3E}">
        <p14:creationId xmlns:p14="http://schemas.microsoft.com/office/powerpoint/2010/main" val="22424052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FF708-E5E9-4FC3-96C7-98D6D7E91A3C}"/>
              </a:ext>
            </a:extLst>
          </p:cNvPr>
          <p:cNvSpPr>
            <a:spLocks noGrp="1"/>
          </p:cNvSpPr>
          <p:nvPr>
            <p:ph type="title"/>
          </p:nvPr>
        </p:nvSpPr>
        <p:spPr/>
        <p:txBody>
          <a:bodyPr/>
          <a:lstStyle/>
          <a:p>
            <a:r>
              <a:rPr lang="en-US"/>
              <a:t>Housekeeping</a:t>
            </a:r>
          </a:p>
        </p:txBody>
      </p:sp>
      <p:sp>
        <p:nvSpPr>
          <p:cNvPr id="3" name="Content Placeholder 2">
            <a:extLst>
              <a:ext uri="{FF2B5EF4-FFF2-40B4-BE49-F238E27FC236}">
                <a16:creationId xmlns:a16="http://schemas.microsoft.com/office/drawing/2014/main" id="{1F69C0FC-4AEF-4E0A-A5D7-362A1F2649A7}"/>
              </a:ext>
            </a:extLst>
          </p:cNvPr>
          <p:cNvSpPr>
            <a:spLocks noGrp="1"/>
          </p:cNvSpPr>
          <p:nvPr>
            <p:ph idx="1"/>
          </p:nvPr>
        </p:nvSpPr>
        <p:spPr/>
        <p:txBody>
          <a:bodyPr/>
          <a:lstStyle/>
          <a:p>
            <a:pPr marL="0" indent="0">
              <a:buNone/>
            </a:pPr>
            <a:endParaRPr lang="en-US" sz="800" b="1">
              <a:solidFill>
                <a:srgbClr val="FF0000"/>
              </a:solidFill>
            </a:endParaRPr>
          </a:p>
          <a:p>
            <a:pPr marL="0" indent="0">
              <a:buNone/>
            </a:pPr>
            <a:r>
              <a:rPr lang="en-US" sz="1600" b="1">
                <a:solidFill>
                  <a:srgbClr val="FF0000"/>
                </a:solidFill>
              </a:rPr>
              <a:t>Submitting questions</a:t>
            </a:r>
            <a:endParaRPr lang="en-US" sz="1400" b="1">
              <a:solidFill>
                <a:schemeClr val="bg1">
                  <a:lumMod val="50000"/>
                </a:schemeClr>
              </a:solidFill>
            </a:endParaRPr>
          </a:p>
          <a:p>
            <a:r>
              <a:rPr lang="en-US" sz="1300"/>
              <a:t>Please use the chat in the tool bar on your screen to send in questions about the webinar.</a:t>
            </a:r>
          </a:p>
          <a:p>
            <a:r>
              <a:rPr lang="en-US" sz="1300"/>
              <a:t>Please submit questions as they arise. You do not have to wait for the end of a session to pose a question.</a:t>
            </a:r>
          </a:p>
          <a:p>
            <a:pPr marL="0" indent="0">
              <a:buNone/>
            </a:pPr>
            <a:endParaRPr lang="en-US" sz="800"/>
          </a:p>
          <a:p>
            <a:pPr marL="0" indent="0">
              <a:buNone/>
            </a:pPr>
            <a:r>
              <a:rPr lang="en-US" sz="1600" b="1">
                <a:solidFill>
                  <a:srgbClr val="FF0000"/>
                </a:solidFill>
              </a:rPr>
              <a:t>Technical difficulties</a:t>
            </a:r>
            <a:endParaRPr lang="en-US" sz="1400" b="1">
              <a:solidFill>
                <a:schemeClr val="bg1">
                  <a:lumMod val="50000"/>
                </a:schemeClr>
              </a:solidFill>
            </a:endParaRPr>
          </a:p>
          <a:p>
            <a:r>
              <a:rPr lang="en-US" sz="1300"/>
              <a:t>If you experience technical problems during the webinar, notify us via the chat box, and staff will assist.</a:t>
            </a:r>
          </a:p>
          <a:p>
            <a:r>
              <a:rPr lang="en-US" sz="1300"/>
              <a:t>If you get disconnected, please use the link sent to you via e-mail to reconnect.</a:t>
            </a:r>
          </a:p>
          <a:p>
            <a:pPr marL="0" indent="0">
              <a:buNone/>
            </a:pPr>
            <a:endParaRPr lang="en-US" sz="800"/>
          </a:p>
          <a:p>
            <a:pPr marL="0" indent="0">
              <a:buNone/>
            </a:pPr>
            <a:r>
              <a:rPr lang="en-US" sz="1600" b="1">
                <a:solidFill>
                  <a:srgbClr val="FF0000"/>
                </a:solidFill>
              </a:rPr>
              <a:t>Recording</a:t>
            </a:r>
          </a:p>
          <a:p>
            <a:r>
              <a:rPr lang="en-US" sz="1300"/>
              <a:t>A recording of this webinar will be made available on ASH On Demand (</a:t>
            </a:r>
            <a:r>
              <a:rPr lang="en-US" sz="1300" u="sng"/>
              <a:t>www.ashondemand.org</a:t>
            </a:r>
            <a:r>
              <a:rPr lang="en-US" sz="1300"/>
              <a:t>), ASH’s multimedia platform for on-demand viewing of its educational meetings and webinars</a:t>
            </a:r>
            <a:r>
              <a:rPr lang="en-US" sz="1400"/>
              <a:t>.</a:t>
            </a:r>
          </a:p>
        </p:txBody>
      </p:sp>
    </p:spTree>
    <p:extLst>
      <p:ext uri="{BB962C8B-B14F-4D97-AF65-F5344CB8AC3E}">
        <p14:creationId xmlns:p14="http://schemas.microsoft.com/office/powerpoint/2010/main" val="17013737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9F45BA49-DC49-4DE8-AF2B-0EAED238B26C}"/>
              </a:ext>
            </a:extLst>
          </p:cNvPr>
          <p:cNvGraphicFramePr>
            <a:graphicFrameLocks noGrp="1"/>
          </p:cNvGraphicFramePr>
          <p:nvPr/>
        </p:nvGraphicFramePr>
        <p:xfrm>
          <a:off x="269707" y="288377"/>
          <a:ext cx="8604589" cy="4737868"/>
        </p:xfrm>
        <a:graphic>
          <a:graphicData uri="http://schemas.openxmlformats.org/drawingml/2006/table">
            <a:tbl>
              <a:tblPr firstCol="1">
                <a:tableStyleId>{5C22544A-7EE6-4342-B048-85BDC9FD1C3A}</a:tableStyleId>
              </a:tblPr>
              <a:tblGrid>
                <a:gridCol w="1806752">
                  <a:extLst>
                    <a:ext uri="{9D8B030D-6E8A-4147-A177-3AD203B41FA5}">
                      <a16:colId xmlns:a16="http://schemas.microsoft.com/office/drawing/2014/main" val="3492423087"/>
                    </a:ext>
                  </a:extLst>
                </a:gridCol>
                <a:gridCol w="1176083">
                  <a:extLst>
                    <a:ext uri="{9D8B030D-6E8A-4147-A177-3AD203B41FA5}">
                      <a16:colId xmlns:a16="http://schemas.microsoft.com/office/drawing/2014/main" val="2832987424"/>
                    </a:ext>
                  </a:extLst>
                </a:gridCol>
                <a:gridCol w="1188207">
                  <a:extLst>
                    <a:ext uri="{9D8B030D-6E8A-4147-A177-3AD203B41FA5}">
                      <a16:colId xmlns:a16="http://schemas.microsoft.com/office/drawing/2014/main" val="1885726329"/>
                    </a:ext>
                  </a:extLst>
                </a:gridCol>
                <a:gridCol w="1341784">
                  <a:extLst>
                    <a:ext uri="{9D8B030D-6E8A-4147-A177-3AD203B41FA5}">
                      <a16:colId xmlns:a16="http://schemas.microsoft.com/office/drawing/2014/main" val="2732433716"/>
                    </a:ext>
                  </a:extLst>
                </a:gridCol>
                <a:gridCol w="1212456">
                  <a:extLst>
                    <a:ext uri="{9D8B030D-6E8A-4147-A177-3AD203B41FA5}">
                      <a16:colId xmlns:a16="http://schemas.microsoft.com/office/drawing/2014/main" val="1257583223"/>
                    </a:ext>
                  </a:extLst>
                </a:gridCol>
                <a:gridCol w="1879307">
                  <a:extLst>
                    <a:ext uri="{9D8B030D-6E8A-4147-A177-3AD203B41FA5}">
                      <a16:colId xmlns:a16="http://schemas.microsoft.com/office/drawing/2014/main" val="838660230"/>
                    </a:ext>
                  </a:extLst>
                </a:gridCol>
              </a:tblGrid>
              <a:tr h="325721">
                <a:tc rowSpan="2">
                  <a:txBody>
                    <a:bodyPr/>
                    <a:lstStyle/>
                    <a:p>
                      <a:pPr algn="ctr"/>
                      <a:r>
                        <a:rPr lang="en-CA" sz="1400" b="1" dirty="0">
                          <a:solidFill>
                            <a:schemeClr val="bg1"/>
                          </a:solidFill>
                          <a:effectLst/>
                          <a:latin typeface="Segoe UI" panose="020B0502040204020203" pitchFamily="34" charset="0"/>
                          <a:cs typeface="Segoe UI" panose="020B0502040204020203" pitchFamily="34" charset="0"/>
                        </a:rPr>
                        <a:t>OUTCOMES</a:t>
                      </a:r>
                      <a:endParaRPr lang="en-CA" sz="1400" b="1" dirty="0">
                        <a:solidFill>
                          <a:schemeClr val="bg1"/>
                        </a:solidFill>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solidFill>
                      <a:schemeClr val="accent1"/>
                    </a:solidFill>
                  </a:tcPr>
                </a:tc>
                <a:tc rowSpan="2">
                  <a:txBody>
                    <a:bodyPr/>
                    <a:lstStyle/>
                    <a:p>
                      <a:pPr algn="ctr"/>
                      <a:r>
                        <a:rPr lang="en-CA" sz="1400" b="1" dirty="0">
                          <a:solidFill>
                            <a:schemeClr val="bg1"/>
                          </a:solidFill>
                          <a:effectLst/>
                          <a:latin typeface="Segoe UI" panose="020B0502040204020203" pitchFamily="34" charset="0"/>
                          <a:cs typeface="Segoe UI" panose="020B0502040204020203" pitchFamily="34" charset="0"/>
                        </a:rPr>
                        <a:t>№ of participants</a:t>
                      </a:r>
                      <a:br>
                        <a:rPr lang="en-CA" sz="1400" b="1" dirty="0">
                          <a:solidFill>
                            <a:schemeClr val="bg1"/>
                          </a:solidFill>
                          <a:effectLst/>
                          <a:latin typeface="Segoe UI" panose="020B0502040204020203" pitchFamily="34" charset="0"/>
                          <a:cs typeface="Segoe UI" panose="020B0502040204020203" pitchFamily="34" charset="0"/>
                        </a:rPr>
                      </a:br>
                      <a:r>
                        <a:rPr lang="en-CA" sz="1400" b="1" dirty="0">
                          <a:solidFill>
                            <a:schemeClr val="bg1"/>
                          </a:solidFill>
                          <a:effectLst/>
                          <a:latin typeface="Segoe UI" panose="020B0502040204020203" pitchFamily="34" charset="0"/>
                          <a:cs typeface="Segoe UI" panose="020B0502040204020203" pitchFamily="34" charset="0"/>
                        </a:rPr>
                        <a:t>(studies)</a:t>
                      </a:r>
                      <a:br>
                        <a:rPr lang="en-CA" sz="1400" b="1" dirty="0">
                          <a:solidFill>
                            <a:schemeClr val="bg1"/>
                          </a:solidFill>
                          <a:effectLst/>
                          <a:latin typeface="Segoe UI" panose="020B0502040204020203" pitchFamily="34" charset="0"/>
                          <a:cs typeface="Segoe UI" panose="020B0502040204020203" pitchFamily="34" charset="0"/>
                        </a:rPr>
                      </a:br>
                      <a:endParaRPr lang="en-CA" sz="1400" b="1" dirty="0">
                        <a:solidFill>
                          <a:schemeClr val="bg1"/>
                        </a:solidFill>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solidFill>
                      <a:schemeClr val="accent1"/>
                    </a:solidFill>
                  </a:tcPr>
                </a:tc>
                <a:tc rowSpan="2">
                  <a:txBody>
                    <a:bodyPr/>
                    <a:lstStyle/>
                    <a:p>
                      <a:pPr algn="ctr"/>
                      <a:r>
                        <a:rPr lang="en-CA" sz="1400" b="1" dirty="0">
                          <a:solidFill>
                            <a:schemeClr val="bg1"/>
                          </a:solidFill>
                          <a:effectLst/>
                          <a:latin typeface="Segoe UI" panose="020B0502040204020203" pitchFamily="34" charset="0"/>
                          <a:cs typeface="Segoe UI" panose="020B0502040204020203" pitchFamily="34" charset="0"/>
                        </a:rPr>
                        <a:t>Certainty of the evidence</a:t>
                      </a:r>
                      <a:br>
                        <a:rPr lang="en-CA" sz="1400" b="1" dirty="0">
                          <a:solidFill>
                            <a:schemeClr val="bg1"/>
                          </a:solidFill>
                          <a:effectLst/>
                          <a:latin typeface="Segoe UI" panose="020B0502040204020203" pitchFamily="34" charset="0"/>
                          <a:cs typeface="Segoe UI" panose="020B0502040204020203" pitchFamily="34" charset="0"/>
                        </a:rPr>
                      </a:br>
                      <a:r>
                        <a:rPr lang="en-CA" sz="1400" b="1" dirty="0">
                          <a:solidFill>
                            <a:schemeClr val="bg1"/>
                          </a:solidFill>
                          <a:effectLst/>
                          <a:latin typeface="Segoe UI" panose="020B0502040204020203" pitchFamily="34" charset="0"/>
                          <a:cs typeface="Segoe UI" panose="020B0502040204020203" pitchFamily="34" charset="0"/>
                        </a:rPr>
                        <a:t>(GRADE)</a:t>
                      </a:r>
                      <a:endParaRPr lang="en-CA" sz="1400" b="1" dirty="0">
                        <a:solidFill>
                          <a:schemeClr val="bg1"/>
                        </a:solidFill>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solidFill>
                      <a:schemeClr val="accent1"/>
                    </a:solidFill>
                  </a:tcPr>
                </a:tc>
                <a:tc rowSpan="2">
                  <a:txBody>
                    <a:bodyPr/>
                    <a:lstStyle/>
                    <a:p>
                      <a:pPr algn="ctr"/>
                      <a:r>
                        <a:rPr lang="en-CA" sz="1400" b="1" dirty="0">
                          <a:solidFill>
                            <a:schemeClr val="bg1"/>
                          </a:solidFill>
                          <a:effectLst/>
                          <a:latin typeface="Segoe UI" panose="020B0502040204020203" pitchFamily="34" charset="0"/>
                          <a:cs typeface="Segoe UI" panose="020B0502040204020203" pitchFamily="34" charset="0"/>
                        </a:rPr>
                        <a:t>Relative effect</a:t>
                      </a:r>
                      <a:br>
                        <a:rPr lang="en-CA" sz="1400" b="1" dirty="0">
                          <a:solidFill>
                            <a:schemeClr val="bg1"/>
                          </a:solidFill>
                          <a:effectLst/>
                          <a:latin typeface="Segoe UI" panose="020B0502040204020203" pitchFamily="34" charset="0"/>
                          <a:cs typeface="Segoe UI" panose="020B0502040204020203" pitchFamily="34" charset="0"/>
                        </a:rPr>
                      </a:br>
                      <a:r>
                        <a:rPr lang="en-CA" sz="1400" b="1" dirty="0">
                          <a:solidFill>
                            <a:schemeClr val="bg1"/>
                          </a:solidFill>
                          <a:effectLst/>
                          <a:latin typeface="Segoe UI" panose="020B0502040204020203" pitchFamily="34" charset="0"/>
                          <a:cs typeface="Segoe UI" panose="020B0502040204020203" pitchFamily="34" charset="0"/>
                        </a:rPr>
                        <a:t>(95% CI)</a:t>
                      </a:r>
                      <a:endParaRPr lang="en-CA" sz="1400" b="1" dirty="0">
                        <a:solidFill>
                          <a:schemeClr val="bg1"/>
                        </a:solidFill>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solidFill>
                      <a:schemeClr val="accent1"/>
                    </a:solidFill>
                  </a:tcPr>
                </a:tc>
                <a:tc gridSpan="2">
                  <a:txBody>
                    <a:bodyPr/>
                    <a:lstStyle/>
                    <a:p>
                      <a:pPr algn="ctr"/>
                      <a:r>
                        <a:rPr lang="en-CA" sz="1400" b="1" dirty="0">
                          <a:solidFill>
                            <a:sysClr val="windowText" lastClr="000000"/>
                          </a:solidFill>
                          <a:effectLst/>
                          <a:latin typeface="Segoe UI" panose="020B0502040204020203" pitchFamily="34" charset="0"/>
                          <a:cs typeface="Segoe UI" panose="020B0502040204020203" pitchFamily="34" charset="0"/>
                        </a:rPr>
                        <a:t>Anticipated absolute effects </a:t>
                      </a:r>
                    </a:p>
                    <a:p>
                      <a:pPr algn="ctr"/>
                      <a:r>
                        <a:rPr lang="en-CA" sz="1400" b="1" dirty="0">
                          <a:solidFill>
                            <a:sysClr val="windowText" lastClr="000000"/>
                          </a:solidFill>
                          <a:effectLst/>
                          <a:latin typeface="Segoe UI" panose="020B0502040204020203" pitchFamily="34" charset="0"/>
                          <a:cs typeface="Segoe UI" panose="020B0502040204020203" pitchFamily="34" charset="0"/>
                        </a:rPr>
                        <a:t>(95% CI)</a:t>
                      </a:r>
                      <a:endParaRPr lang="en-CA" sz="1400" b="1" dirty="0">
                        <a:solidFill>
                          <a:sysClr val="windowText" lastClr="000000"/>
                        </a:solidFill>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solidFill>
                      <a:srgbClr val="E9EBF5"/>
                    </a:solidFill>
                  </a:tcPr>
                </a:tc>
                <a:tc hMerge="1">
                  <a:txBody>
                    <a:bodyPr/>
                    <a:lstStyle/>
                    <a:p>
                      <a:pPr algn="ctr"/>
                      <a:endParaRPr lang="en-CA" sz="1800" b="1" dirty="0">
                        <a:solidFill>
                          <a:sysClr val="windowText" lastClr="000000"/>
                        </a:solidFill>
                        <a:effectLst/>
                        <a:latin typeface="Segoe UI" panose="020B0502040204020203" pitchFamily="34" charset="0"/>
                        <a:ea typeface="Times New Roman" panose="02020603050405020304" pitchFamily="18" charset="0"/>
                        <a:cs typeface="Segoe UI" panose="020B0502040204020203" pitchFamily="34" charset="0"/>
                      </a:endParaRPr>
                    </a:p>
                  </a:txBody>
                  <a:tcPr marL="3341" marR="3341" marT="3341" marB="3341">
                    <a:solidFill>
                      <a:srgbClr val="E9EBF5"/>
                    </a:solidFill>
                  </a:tcPr>
                </a:tc>
                <a:extLst>
                  <a:ext uri="{0D108BD9-81ED-4DB2-BD59-A6C34878D82A}">
                    <a16:rowId xmlns:a16="http://schemas.microsoft.com/office/drawing/2014/main" val="3146487247"/>
                  </a:ext>
                </a:extLst>
              </a:tr>
              <a:tr h="854457">
                <a:tc vMerge="1">
                  <a:txBody>
                    <a:bodyPr/>
                    <a:lstStyle/>
                    <a:p>
                      <a:endParaRPr lang="en-CA"/>
                    </a:p>
                  </a:txBody>
                  <a:tcPr/>
                </a:tc>
                <a:tc vMerge="1">
                  <a:txBody>
                    <a:bodyPr/>
                    <a:lstStyle/>
                    <a:p>
                      <a:endParaRPr lang="en-CA"/>
                    </a:p>
                  </a:txBody>
                  <a:tcPr/>
                </a:tc>
                <a:tc vMerge="1">
                  <a:txBody>
                    <a:bodyPr/>
                    <a:lstStyle/>
                    <a:p>
                      <a:endParaRPr lang="en-CA"/>
                    </a:p>
                  </a:txBody>
                  <a:tcPr/>
                </a:tc>
                <a:tc vMerge="1">
                  <a:txBody>
                    <a:bodyPr/>
                    <a:lstStyle/>
                    <a:p>
                      <a:endParaRPr lang="en-CA"/>
                    </a:p>
                  </a:txBody>
                  <a:tcPr/>
                </a:tc>
                <a:tc>
                  <a:txBody>
                    <a:bodyPr/>
                    <a:lstStyle/>
                    <a:p>
                      <a:pPr algn="ctr"/>
                      <a:r>
                        <a:rPr lang="en-CA" sz="1400" b="1" dirty="0">
                          <a:effectLst/>
                          <a:latin typeface="Segoe UI" panose="020B0502040204020203" pitchFamily="34" charset="0"/>
                          <a:cs typeface="Segoe UI" panose="020B0502040204020203" pitchFamily="34" charset="0"/>
                        </a:rPr>
                        <a:t>Risk with prophylactic intensity</a:t>
                      </a:r>
                      <a:endParaRPr lang="en-CA" sz="1400" b="1" dirty="0">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tc>
                <a:tc>
                  <a:txBody>
                    <a:bodyPr/>
                    <a:lstStyle/>
                    <a:p>
                      <a:pPr algn="ctr"/>
                      <a:r>
                        <a:rPr lang="en-CA" sz="1400" b="1" dirty="0">
                          <a:effectLst/>
                          <a:latin typeface="Segoe UI" panose="020B0502040204020203" pitchFamily="34" charset="0"/>
                          <a:cs typeface="Segoe UI" panose="020B0502040204020203" pitchFamily="34" charset="0"/>
                        </a:rPr>
                        <a:t>Risk difference with anticoagulation at intermediate or therapeutic-intensity</a:t>
                      </a:r>
                      <a:endParaRPr lang="en-CA" sz="1400" b="1" dirty="0">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tc>
                <a:extLst>
                  <a:ext uri="{0D108BD9-81ED-4DB2-BD59-A6C34878D82A}">
                    <a16:rowId xmlns:a16="http://schemas.microsoft.com/office/drawing/2014/main" val="2098907843"/>
                  </a:ext>
                </a:extLst>
              </a:tr>
              <a:tr h="647308">
                <a:tc>
                  <a:txBody>
                    <a:bodyPr/>
                    <a:lstStyle/>
                    <a:p>
                      <a:r>
                        <a:rPr lang="en-CA" sz="1400" dirty="0">
                          <a:effectLst/>
                          <a:latin typeface="Segoe UI" panose="020B0502040204020203" pitchFamily="34" charset="0"/>
                          <a:cs typeface="Segoe UI" panose="020B0502040204020203" pitchFamily="34" charset="0"/>
                        </a:rPr>
                        <a:t>MORTALITY</a:t>
                      </a:r>
                      <a:br>
                        <a:rPr lang="en-CA" sz="1400" dirty="0">
                          <a:effectLst/>
                          <a:latin typeface="Segoe UI" panose="020B0502040204020203" pitchFamily="34" charset="0"/>
                          <a:cs typeface="Segoe UI" panose="020B0502040204020203" pitchFamily="34" charset="0"/>
                        </a:rPr>
                      </a:br>
                      <a:r>
                        <a:rPr lang="en-CA" sz="1400" b="0" dirty="0">
                          <a:effectLst/>
                          <a:latin typeface="Segoe UI" panose="020B0502040204020203" pitchFamily="34" charset="0"/>
                          <a:cs typeface="Segoe UI" panose="020B0502040204020203" pitchFamily="34" charset="0"/>
                        </a:rPr>
                        <a:t>follow up: range 14 days to 22 days</a:t>
                      </a:r>
                      <a:endParaRPr lang="en-CA" sz="1400" b="0" dirty="0">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tc>
                <a:tc>
                  <a:txBody>
                    <a:bodyPr/>
                    <a:lstStyle/>
                    <a:p>
                      <a:pPr algn="ctr"/>
                      <a:r>
                        <a:rPr lang="en-CA" sz="1400" dirty="0">
                          <a:effectLst/>
                          <a:latin typeface="Segoe UI" panose="020B0502040204020203" pitchFamily="34" charset="0"/>
                          <a:cs typeface="Segoe UI" panose="020B0502040204020203" pitchFamily="34" charset="0"/>
                        </a:rPr>
                        <a:t>141</a:t>
                      </a:r>
                      <a:br>
                        <a:rPr lang="en-CA" sz="1400" dirty="0">
                          <a:effectLst/>
                          <a:latin typeface="Segoe UI" panose="020B0502040204020203" pitchFamily="34" charset="0"/>
                          <a:cs typeface="Segoe UI" panose="020B0502040204020203" pitchFamily="34" charset="0"/>
                        </a:rPr>
                      </a:br>
                      <a:r>
                        <a:rPr lang="en-CA" sz="1400" dirty="0">
                          <a:effectLst/>
                          <a:latin typeface="Segoe UI" panose="020B0502040204020203" pitchFamily="34" charset="0"/>
                          <a:cs typeface="Segoe UI" panose="020B0502040204020203" pitchFamily="34" charset="0"/>
                        </a:rPr>
                        <a:t>(1 study)</a:t>
                      </a:r>
                      <a:endParaRPr lang="en-CA" sz="1400" dirty="0">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tc>
                <a:tc>
                  <a:txBody>
                    <a:bodyPr/>
                    <a:lstStyle/>
                    <a:p>
                      <a:pPr algn="ctr"/>
                      <a:r>
                        <a:rPr lang="en-CA" sz="1400" dirty="0">
                          <a:effectLst/>
                          <a:latin typeface="Segoe UI" panose="020B0502040204020203" pitchFamily="34" charset="0"/>
                          <a:cs typeface="Segoe UI" panose="020B0502040204020203" pitchFamily="34" charset="0"/>
                        </a:rPr>
                        <a:t>⨁◯◯◯</a:t>
                      </a:r>
                      <a:br>
                        <a:rPr lang="en-CA" sz="1400" dirty="0">
                          <a:effectLst/>
                          <a:latin typeface="Segoe UI" panose="020B0502040204020203" pitchFamily="34" charset="0"/>
                          <a:cs typeface="Segoe UI" panose="020B0502040204020203" pitchFamily="34" charset="0"/>
                        </a:rPr>
                      </a:br>
                      <a:r>
                        <a:rPr lang="en-CA" sz="1400" dirty="0">
                          <a:effectLst/>
                          <a:latin typeface="Segoe UI" panose="020B0502040204020203" pitchFamily="34" charset="0"/>
                          <a:cs typeface="Segoe UI" panose="020B0502040204020203" pitchFamily="34" charset="0"/>
                        </a:rPr>
                        <a:t>VERY LOW</a:t>
                      </a:r>
                      <a:endParaRPr lang="en-CA" sz="1400" dirty="0">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tc>
                <a:tc>
                  <a:txBody>
                    <a:bodyPr/>
                    <a:lstStyle/>
                    <a:p>
                      <a:pPr algn="ctr"/>
                      <a:r>
                        <a:rPr lang="en-CA" sz="1400" b="0" dirty="0">
                          <a:effectLst/>
                          <a:latin typeface="Segoe UI" panose="020B0502040204020203" pitchFamily="34" charset="0"/>
                          <a:cs typeface="Segoe UI" panose="020B0502040204020203" pitchFamily="34" charset="0"/>
                        </a:rPr>
                        <a:t>OR 0.73</a:t>
                      </a:r>
                      <a:br>
                        <a:rPr lang="en-CA" sz="1400" b="0" dirty="0">
                          <a:effectLst/>
                          <a:latin typeface="Segoe UI" panose="020B0502040204020203" pitchFamily="34" charset="0"/>
                          <a:cs typeface="Segoe UI" panose="020B0502040204020203" pitchFamily="34" charset="0"/>
                        </a:rPr>
                      </a:br>
                      <a:r>
                        <a:rPr lang="en-CA" sz="1400" b="0" dirty="0">
                          <a:effectLst/>
                          <a:latin typeface="Segoe UI" panose="020B0502040204020203" pitchFamily="34" charset="0"/>
                          <a:cs typeface="Segoe UI" panose="020B0502040204020203" pitchFamily="34" charset="0"/>
                        </a:rPr>
                        <a:t>(0.33 to 1.76)</a:t>
                      </a:r>
                      <a:endParaRPr lang="en-CA" sz="1400" b="0" dirty="0">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solidFill>
                      <a:srgbClr val="E9EBF5"/>
                    </a:solidFill>
                  </a:tcPr>
                </a:tc>
                <a:tc>
                  <a:txBody>
                    <a:bodyPr/>
                    <a:lstStyle/>
                    <a:p>
                      <a:pPr algn="ctr"/>
                      <a:r>
                        <a:rPr lang="en-CA" sz="1400" b="0" dirty="0">
                          <a:effectLst/>
                          <a:latin typeface="Segoe UI" panose="020B0502040204020203" pitchFamily="34" charset="0"/>
                          <a:cs typeface="Segoe UI" panose="020B0502040204020203" pitchFamily="34" charset="0"/>
                        </a:rPr>
                        <a:t>236 per 1,000</a:t>
                      </a:r>
                      <a:endParaRPr lang="en-CA" sz="1400" b="0" dirty="0">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solidFill>
                      <a:srgbClr val="E9EBF5"/>
                    </a:solidFill>
                  </a:tcPr>
                </a:tc>
                <a:tc>
                  <a:txBody>
                    <a:bodyPr/>
                    <a:lstStyle/>
                    <a:p>
                      <a:pPr algn="ctr"/>
                      <a:r>
                        <a:rPr lang="en-CA" sz="1400" b="0" dirty="0">
                          <a:effectLst/>
                          <a:latin typeface="Segoe UI" panose="020B0502040204020203" pitchFamily="34" charset="0"/>
                          <a:cs typeface="Segoe UI" panose="020B0502040204020203" pitchFamily="34" charset="0"/>
                        </a:rPr>
                        <a:t>52 fewer per 1,000</a:t>
                      </a:r>
                      <a:br>
                        <a:rPr lang="en-CA" sz="1400" b="0" dirty="0">
                          <a:effectLst/>
                          <a:latin typeface="Segoe UI" panose="020B0502040204020203" pitchFamily="34" charset="0"/>
                          <a:cs typeface="Segoe UI" panose="020B0502040204020203" pitchFamily="34" charset="0"/>
                        </a:rPr>
                      </a:br>
                      <a:r>
                        <a:rPr lang="en-CA" sz="1400" b="0" dirty="0">
                          <a:effectLst/>
                          <a:latin typeface="Segoe UI" panose="020B0502040204020203" pitchFamily="34" charset="0"/>
                          <a:cs typeface="Segoe UI" panose="020B0502040204020203" pitchFamily="34" charset="0"/>
                        </a:rPr>
                        <a:t>(143 fewer to 116 more)</a:t>
                      </a:r>
                      <a:endParaRPr lang="en-CA" sz="1400" b="0" dirty="0">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solidFill>
                      <a:srgbClr val="E9EBF5"/>
                    </a:solidFill>
                  </a:tcPr>
                </a:tc>
                <a:extLst>
                  <a:ext uri="{0D108BD9-81ED-4DB2-BD59-A6C34878D82A}">
                    <a16:rowId xmlns:a16="http://schemas.microsoft.com/office/drawing/2014/main" val="665134728"/>
                  </a:ext>
                </a:extLst>
              </a:tr>
              <a:tr h="647308">
                <a:tc>
                  <a:txBody>
                    <a:bodyPr/>
                    <a:lstStyle/>
                    <a:p>
                      <a:r>
                        <a:rPr lang="en-CA" sz="1400" dirty="0">
                          <a:effectLst/>
                          <a:latin typeface="Segoe UI" panose="020B0502040204020203" pitchFamily="34" charset="0"/>
                          <a:cs typeface="Segoe UI" panose="020B0502040204020203" pitchFamily="34" charset="0"/>
                        </a:rPr>
                        <a:t>PE</a:t>
                      </a:r>
                      <a:br>
                        <a:rPr lang="en-CA" sz="1400" dirty="0">
                          <a:effectLst/>
                          <a:latin typeface="Segoe UI" panose="020B0502040204020203" pitchFamily="34" charset="0"/>
                          <a:cs typeface="Segoe UI" panose="020B0502040204020203" pitchFamily="34" charset="0"/>
                        </a:rPr>
                      </a:br>
                      <a:r>
                        <a:rPr lang="en-CA" sz="1400" b="0" dirty="0">
                          <a:effectLst/>
                          <a:latin typeface="Segoe UI" panose="020B0502040204020203" pitchFamily="34" charset="0"/>
                          <a:cs typeface="Segoe UI" panose="020B0502040204020203" pitchFamily="34" charset="0"/>
                        </a:rPr>
                        <a:t>follow up: range 14 days to 20 days</a:t>
                      </a:r>
                      <a:endParaRPr lang="en-CA" sz="1400" b="0" dirty="0">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tc>
                <a:tc>
                  <a:txBody>
                    <a:bodyPr/>
                    <a:lstStyle/>
                    <a:p>
                      <a:pPr algn="ctr"/>
                      <a:r>
                        <a:rPr lang="en-CA" sz="1400" dirty="0">
                          <a:effectLst/>
                          <a:latin typeface="Segoe UI" panose="020B0502040204020203" pitchFamily="34" charset="0"/>
                          <a:cs typeface="Segoe UI" panose="020B0502040204020203" pitchFamily="34" charset="0"/>
                        </a:rPr>
                        <a:t>82</a:t>
                      </a:r>
                      <a:br>
                        <a:rPr lang="en-CA" sz="1400" dirty="0">
                          <a:effectLst/>
                          <a:latin typeface="Segoe UI" panose="020B0502040204020203" pitchFamily="34" charset="0"/>
                          <a:cs typeface="Segoe UI" panose="020B0502040204020203" pitchFamily="34" charset="0"/>
                        </a:rPr>
                      </a:br>
                      <a:r>
                        <a:rPr lang="en-CA" sz="1400" dirty="0">
                          <a:effectLst/>
                          <a:latin typeface="Segoe UI" panose="020B0502040204020203" pitchFamily="34" charset="0"/>
                          <a:cs typeface="Segoe UI" panose="020B0502040204020203" pitchFamily="34" charset="0"/>
                        </a:rPr>
                        <a:t>(1 study)</a:t>
                      </a:r>
                      <a:endParaRPr lang="en-CA" sz="1400" dirty="0">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tc>
                <a:tc>
                  <a:txBody>
                    <a:bodyPr/>
                    <a:lstStyle/>
                    <a:p>
                      <a:pPr algn="ctr"/>
                      <a:r>
                        <a:rPr lang="en-CA" sz="1400" dirty="0">
                          <a:effectLst/>
                          <a:latin typeface="Segoe UI" panose="020B0502040204020203" pitchFamily="34" charset="0"/>
                          <a:cs typeface="Segoe UI" panose="020B0502040204020203" pitchFamily="34" charset="0"/>
                        </a:rPr>
                        <a:t>⨁◯◯◯</a:t>
                      </a:r>
                      <a:br>
                        <a:rPr lang="en-CA" sz="1400" dirty="0">
                          <a:effectLst/>
                          <a:latin typeface="Segoe UI" panose="020B0502040204020203" pitchFamily="34" charset="0"/>
                          <a:cs typeface="Segoe UI" panose="020B0502040204020203" pitchFamily="34" charset="0"/>
                        </a:rPr>
                      </a:br>
                      <a:r>
                        <a:rPr lang="en-CA" sz="1400" dirty="0">
                          <a:effectLst/>
                          <a:latin typeface="Segoe UI" panose="020B0502040204020203" pitchFamily="34" charset="0"/>
                          <a:cs typeface="Segoe UI" panose="020B0502040204020203" pitchFamily="34" charset="0"/>
                        </a:rPr>
                        <a:t>VERY LOW</a:t>
                      </a:r>
                      <a:endParaRPr lang="en-CA" sz="1400" dirty="0">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tc>
                <a:tc>
                  <a:txBody>
                    <a:bodyPr/>
                    <a:lstStyle/>
                    <a:p>
                      <a:pPr algn="ctr"/>
                      <a:r>
                        <a:rPr lang="en-CA" sz="1400" dirty="0">
                          <a:effectLst/>
                          <a:latin typeface="Segoe UI" panose="020B0502040204020203" pitchFamily="34" charset="0"/>
                          <a:cs typeface="Segoe UI" panose="020B0502040204020203" pitchFamily="34" charset="0"/>
                        </a:rPr>
                        <a:t>OR 0.09</a:t>
                      </a:r>
                      <a:br>
                        <a:rPr lang="en-CA" sz="1400" dirty="0">
                          <a:effectLst/>
                          <a:latin typeface="Segoe UI" panose="020B0502040204020203" pitchFamily="34" charset="0"/>
                          <a:cs typeface="Segoe UI" panose="020B0502040204020203" pitchFamily="34" charset="0"/>
                        </a:rPr>
                      </a:br>
                      <a:r>
                        <a:rPr lang="en-CA" sz="1400" dirty="0">
                          <a:effectLst/>
                          <a:latin typeface="Segoe UI" panose="020B0502040204020203" pitchFamily="34" charset="0"/>
                          <a:cs typeface="Segoe UI" panose="020B0502040204020203" pitchFamily="34" charset="0"/>
                        </a:rPr>
                        <a:t>(0.02 to 0.57)</a:t>
                      </a:r>
                      <a:endParaRPr lang="en-CA" sz="1400" dirty="0">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tc>
                <a:tc>
                  <a:txBody>
                    <a:bodyPr/>
                    <a:lstStyle/>
                    <a:p>
                      <a:pPr algn="ctr"/>
                      <a:r>
                        <a:rPr lang="en-CA" sz="1400" dirty="0">
                          <a:effectLst/>
                          <a:latin typeface="Segoe UI" panose="020B0502040204020203" pitchFamily="34" charset="0"/>
                          <a:cs typeface="Segoe UI" panose="020B0502040204020203" pitchFamily="34" charset="0"/>
                        </a:rPr>
                        <a:t>98 per 1,000</a:t>
                      </a:r>
                      <a:endParaRPr lang="en-CA" sz="1400" dirty="0">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tc>
                <a:tc>
                  <a:txBody>
                    <a:bodyPr/>
                    <a:lstStyle/>
                    <a:p>
                      <a:pPr algn="ctr"/>
                      <a:r>
                        <a:rPr lang="en-CA" sz="1400" dirty="0">
                          <a:effectLst/>
                          <a:latin typeface="Segoe UI" panose="020B0502040204020203" pitchFamily="34" charset="0"/>
                          <a:cs typeface="Segoe UI" panose="020B0502040204020203" pitchFamily="34" charset="0"/>
                        </a:rPr>
                        <a:t>88 fewer per 1,000</a:t>
                      </a:r>
                      <a:br>
                        <a:rPr lang="en-CA" sz="1400" dirty="0">
                          <a:effectLst/>
                          <a:latin typeface="Segoe UI" panose="020B0502040204020203" pitchFamily="34" charset="0"/>
                          <a:cs typeface="Segoe UI" panose="020B0502040204020203" pitchFamily="34" charset="0"/>
                        </a:rPr>
                      </a:br>
                      <a:r>
                        <a:rPr lang="en-CA" sz="1400" dirty="0">
                          <a:effectLst/>
                          <a:latin typeface="Segoe UI" panose="020B0502040204020203" pitchFamily="34" charset="0"/>
                          <a:cs typeface="Segoe UI" panose="020B0502040204020203" pitchFamily="34" charset="0"/>
                        </a:rPr>
                        <a:t>(96 fewer to 40 fewer)</a:t>
                      </a:r>
                      <a:endParaRPr lang="en-CA" sz="1400" dirty="0">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tc>
                <a:extLst>
                  <a:ext uri="{0D108BD9-81ED-4DB2-BD59-A6C34878D82A}">
                    <a16:rowId xmlns:a16="http://schemas.microsoft.com/office/drawing/2014/main" val="2723396161"/>
                  </a:ext>
                </a:extLst>
              </a:tr>
              <a:tr h="854457">
                <a:tc>
                  <a:txBody>
                    <a:bodyPr/>
                    <a:lstStyle/>
                    <a:p>
                      <a:r>
                        <a:rPr lang="en-CA" sz="1400" dirty="0">
                          <a:effectLst/>
                          <a:latin typeface="Segoe UI" panose="020B0502040204020203" pitchFamily="34" charset="0"/>
                          <a:cs typeface="Segoe UI" panose="020B0502040204020203" pitchFamily="34" charset="0"/>
                        </a:rPr>
                        <a:t>PROXIMAL LOWER EXTREMITY DVT</a:t>
                      </a:r>
                      <a:br>
                        <a:rPr lang="en-CA" sz="1400" dirty="0">
                          <a:effectLst/>
                          <a:latin typeface="Segoe UI" panose="020B0502040204020203" pitchFamily="34" charset="0"/>
                          <a:cs typeface="Segoe UI" panose="020B0502040204020203" pitchFamily="34" charset="0"/>
                        </a:rPr>
                      </a:br>
                      <a:r>
                        <a:rPr lang="en-CA" sz="1400" b="0" dirty="0">
                          <a:effectLst/>
                          <a:latin typeface="Segoe UI" panose="020B0502040204020203" pitchFamily="34" charset="0"/>
                          <a:cs typeface="Segoe UI" panose="020B0502040204020203" pitchFamily="34" charset="0"/>
                        </a:rPr>
                        <a:t>follow up: range 14 days to 20 days</a:t>
                      </a:r>
                      <a:endParaRPr lang="en-CA" sz="1400" b="0" dirty="0">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tc>
                <a:tc>
                  <a:txBody>
                    <a:bodyPr/>
                    <a:lstStyle/>
                    <a:p>
                      <a:pPr algn="ctr"/>
                      <a:r>
                        <a:rPr lang="en-CA" sz="1400" dirty="0">
                          <a:effectLst/>
                          <a:latin typeface="Segoe UI" panose="020B0502040204020203" pitchFamily="34" charset="0"/>
                          <a:cs typeface="Segoe UI" panose="020B0502040204020203" pitchFamily="34" charset="0"/>
                        </a:rPr>
                        <a:t>41</a:t>
                      </a:r>
                      <a:br>
                        <a:rPr lang="en-CA" sz="1400" dirty="0">
                          <a:effectLst/>
                          <a:latin typeface="Segoe UI" panose="020B0502040204020203" pitchFamily="34" charset="0"/>
                          <a:cs typeface="Segoe UI" panose="020B0502040204020203" pitchFamily="34" charset="0"/>
                        </a:rPr>
                      </a:br>
                      <a:r>
                        <a:rPr lang="en-CA" sz="1400" dirty="0">
                          <a:effectLst/>
                          <a:latin typeface="Segoe UI" panose="020B0502040204020203" pitchFamily="34" charset="0"/>
                          <a:cs typeface="Segoe UI" panose="020B0502040204020203" pitchFamily="34" charset="0"/>
                        </a:rPr>
                        <a:t>(1 study)</a:t>
                      </a:r>
                      <a:endParaRPr lang="en-CA" sz="1400" dirty="0">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tc>
                <a:tc>
                  <a:txBody>
                    <a:bodyPr/>
                    <a:lstStyle/>
                    <a:p>
                      <a:pPr algn="ctr"/>
                      <a:r>
                        <a:rPr lang="en-CA" sz="1400" dirty="0">
                          <a:effectLst/>
                          <a:latin typeface="Segoe UI" panose="020B0502040204020203" pitchFamily="34" charset="0"/>
                          <a:cs typeface="Segoe UI" panose="020B0502040204020203" pitchFamily="34" charset="0"/>
                        </a:rPr>
                        <a:t>⨁◯◯◯</a:t>
                      </a:r>
                      <a:br>
                        <a:rPr lang="en-CA" sz="1400" dirty="0">
                          <a:effectLst/>
                          <a:latin typeface="Segoe UI" panose="020B0502040204020203" pitchFamily="34" charset="0"/>
                          <a:cs typeface="Segoe UI" panose="020B0502040204020203" pitchFamily="34" charset="0"/>
                        </a:rPr>
                      </a:br>
                      <a:r>
                        <a:rPr lang="en-CA" sz="1400" dirty="0">
                          <a:effectLst/>
                          <a:latin typeface="Segoe UI" panose="020B0502040204020203" pitchFamily="34" charset="0"/>
                          <a:cs typeface="Segoe UI" panose="020B0502040204020203" pitchFamily="34" charset="0"/>
                        </a:rPr>
                        <a:t>VERY LOW</a:t>
                      </a:r>
                      <a:endParaRPr lang="en-CA" sz="1400" dirty="0">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tc>
                <a:tc>
                  <a:txBody>
                    <a:bodyPr/>
                    <a:lstStyle/>
                    <a:p>
                      <a:pPr algn="ctr"/>
                      <a:r>
                        <a:rPr lang="en-CA" sz="1400" dirty="0">
                          <a:effectLst/>
                          <a:latin typeface="Segoe UI" panose="020B0502040204020203" pitchFamily="34" charset="0"/>
                          <a:cs typeface="Segoe UI" panose="020B0502040204020203" pitchFamily="34" charset="0"/>
                        </a:rPr>
                        <a:t>OR 0.35</a:t>
                      </a:r>
                      <a:br>
                        <a:rPr lang="en-CA" sz="1400" dirty="0">
                          <a:effectLst/>
                          <a:latin typeface="Segoe UI" panose="020B0502040204020203" pitchFamily="34" charset="0"/>
                          <a:cs typeface="Segoe UI" panose="020B0502040204020203" pitchFamily="34" charset="0"/>
                        </a:rPr>
                      </a:br>
                      <a:r>
                        <a:rPr lang="en-CA" sz="1400" dirty="0">
                          <a:effectLst/>
                          <a:latin typeface="Segoe UI" panose="020B0502040204020203" pitchFamily="34" charset="0"/>
                          <a:cs typeface="Segoe UI" panose="020B0502040204020203" pitchFamily="34" charset="0"/>
                        </a:rPr>
                        <a:t>(0.06 to 2.02)</a:t>
                      </a:r>
                      <a:endParaRPr lang="en-CA" sz="1400" dirty="0">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tc>
                <a:tc>
                  <a:txBody>
                    <a:bodyPr/>
                    <a:lstStyle/>
                    <a:p>
                      <a:pPr algn="ctr"/>
                      <a:r>
                        <a:rPr lang="en-CA" sz="1400" dirty="0">
                          <a:effectLst/>
                          <a:latin typeface="Segoe UI" panose="020B0502040204020203" pitchFamily="34" charset="0"/>
                          <a:cs typeface="Segoe UI" panose="020B0502040204020203" pitchFamily="34" charset="0"/>
                        </a:rPr>
                        <a:t>106 per 1,000</a:t>
                      </a:r>
                      <a:endParaRPr lang="en-CA" sz="1400" dirty="0">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tc>
                <a:tc>
                  <a:txBody>
                    <a:bodyPr/>
                    <a:lstStyle/>
                    <a:p>
                      <a:pPr algn="ctr"/>
                      <a:r>
                        <a:rPr lang="en-CA" sz="1400" dirty="0">
                          <a:effectLst/>
                          <a:latin typeface="Segoe UI" panose="020B0502040204020203" pitchFamily="34" charset="0"/>
                          <a:cs typeface="Segoe UI" panose="020B0502040204020203" pitchFamily="34" charset="0"/>
                        </a:rPr>
                        <a:t>66 fewer per 1,000</a:t>
                      </a:r>
                      <a:br>
                        <a:rPr lang="en-CA" sz="1400" dirty="0">
                          <a:effectLst/>
                          <a:latin typeface="Segoe UI" panose="020B0502040204020203" pitchFamily="34" charset="0"/>
                          <a:cs typeface="Segoe UI" panose="020B0502040204020203" pitchFamily="34" charset="0"/>
                        </a:rPr>
                      </a:br>
                      <a:r>
                        <a:rPr lang="en-CA" sz="1400" dirty="0">
                          <a:effectLst/>
                          <a:latin typeface="Segoe UI" panose="020B0502040204020203" pitchFamily="34" charset="0"/>
                          <a:cs typeface="Segoe UI" panose="020B0502040204020203" pitchFamily="34" charset="0"/>
                        </a:rPr>
                        <a:t>(99 fewer to 87 more)</a:t>
                      </a:r>
                      <a:endParaRPr lang="en-CA" sz="1400" dirty="0">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tc>
                <a:extLst>
                  <a:ext uri="{0D108BD9-81ED-4DB2-BD59-A6C34878D82A}">
                    <a16:rowId xmlns:a16="http://schemas.microsoft.com/office/drawing/2014/main" val="1710784084"/>
                  </a:ext>
                </a:extLst>
              </a:tr>
              <a:tr h="647308">
                <a:tc>
                  <a:txBody>
                    <a:bodyPr/>
                    <a:lstStyle/>
                    <a:p>
                      <a:r>
                        <a:rPr lang="en-CA" sz="1400" dirty="0">
                          <a:effectLst/>
                          <a:latin typeface="Segoe UI" panose="020B0502040204020203" pitchFamily="34" charset="0"/>
                          <a:cs typeface="Segoe UI" panose="020B0502040204020203" pitchFamily="34" charset="0"/>
                        </a:rPr>
                        <a:t>VTE (DVT or PE)</a:t>
                      </a:r>
                      <a:br>
                        <a:rPr lang="en-CA" sz="1400" dirty="0">
                          <a:effectLst/>
                          <a:latin typeface="Segoe UI" panose="020B0502040204020203" pitchFamily="34" charset="0"/>
                          <a:cs typeface="Segoe UI" panose="020B0502040204020203" pitchFamily="34" charset="0"/>
                        </a:rPr>
                      </a:br>
                      <a:r>
                        <a:rPr lang="en-CA" sz="1400" b="0" dirty="0">
                          <a:effectLst/>
                          <a:latin typeface="Segoe UI" panose="020B0502040204020203" pitchFamily="34" charset="0"/>
                          <a:cs typeface="Segoe UI" panose="020B0502040204020203" pitchFamily="34" charset="0"/>
                        </a:rPr>
                        <a:t>follow up: range 18 days to 28 days</a:t>
                      </a:r>
                      <a:endParaRPr lang="en-CA" sz="1400" b="0" dirty="0">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tc>
                <a:tc>
                  <a:txBody>
                    <a:bodyPr/>
                    <a:lstStyle/>
                    <a:p>
                      <a:pPr algn="ctr"/>
                      <a:r>
                        <a:rPr lang="en-CA" sz="1400" dirty="0">
                          <a:effectLst/>
                          <a:latin typeface="Segoe UI" panose="020B0502040204020203" pitchFamily="34" charset="0"/>
                          <a:cs typeface="Segoe UI" panose="020B0502040204020203" pitchFamily="34" charset="0"/>
                        </a:rPr>
                        <a:t>118</a:t>
                      </a:r>
                      <a:br>
                        <a:rPr lang="en-CA" sz="1400" dirty="0">
                          <a:effectLst/>
                          <a:latin typeface="Segoe UI" panose="020B0502040204020203" pitchFamily="34" charset="0"/>
                          <a:cs typeface="Segoe UI" panose="020B0502040204020203" pitchFamily="34" charset="0"/>
                        </a:rPr>
                      </a:br>
                      <a:r>
                        <a:rPr lang="en-CA" sz="1400" dirty="0">
                          <a:effectLst/>
                          <a:latin typeface="Segoe UI" panose="020B0502040204020203" pitchFamily="34" charset="0"/>
                          <a:cs typeface="Segoe UI" panose="020B0502040204020203" pitchFamily="34" charset="0"/>
                        </a:rPr>
                        <a:t>(2 studies)</a:t>
                      </a:r>
                      <a:endParaRPr lang="en-CA" sz="1400" dirty="0">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tc>
                <a:tc>
                  <a:txBody>
                    <a:bodyPr/>
                    <a:lstStyle/>
                    <a:p>
                      <a:pPr algn="ctr"/>
                      <a:r>
                        <a:rPr lang="en-CA" sz="1400" dirty="0">
                          <a:effectLst/>
                          <a:latin typeface="Segoe UI" panose="020B0502040204020203" pitchFamily="34" charset="0"/>
                          <a:cs typeface="Segoe UI" panose="020B0502040204020203" pitchFamily="34" charset="0"/>
                        </a:rPr>
                        <a:t>⨁◯◯◯</a:t>
                      </a:r>
                      <a:br>
                        <a:rPr lang="en-CA" sz="1400" dirty="0">
                          <a:effectLst/>
                          <a:latin typeface="Segoe UI" panose="020B0502040204020203" pitchFamily="34" charset="0"/>
                          <a:cs typeface="Segoe UI" panose="020B0502040204020203" pitchFamily="34" charset="0"/>
                        </a:rPr>
                      </a:br>
                      <a:r>
                        <a:rPr lang="en-CA" sz="1400" dirty="0">
                          <a:effectLst/>
                          <a:latin typeface="Segoe UI" panose="020B0502040204020203" pitchFamily="34" charset="0"/>
                          <a:cs typeface="Segoe UI" panose="020B0502040204020203" pitchFamily="34" charset="0"/>
                        </a:rPr>
                        <a:t>VERY LOW</a:t>
                      </a:r>
                      <a:endParaRPr lang="en-CA" sz="1400" dirty="0">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tc>
                <a:tc>
                  <a:txBody>
                    <a:bodyPr/>
                    <a:lstStyle/>
                    <a:p>
                      <a:pPr algn="ctr"/>
                      <a:r>
                        <a:rPr lang="en-CA" sz="1400" dirty="0">
                          <a:effectLst/>
                          <a:latin typeface="Segoe UI" panose="020B0502040204020203" pitchFamily="34" charset="0"/>
                          <a:cs typeface="Segoe UI" panose="020B0502040204020203" pitchFamily="34" charset="0"/>
                        </a:rPr>
                        <a:t>OR 0.87</a:t>
                      </a:r>
                      <a:br>
                        <a:rPr lang="en-CA" sz="1400" dirty="0">
                          <a:effectLst/>
                          <a:latin typeface="Segoe UI" panose="020B0502040204020203" pitchFamily="34" charset="0"/>
                          <a:cs typeface="Segoe UI" panose="020B0502040204020203" pitchFamily="34" charset="0"/>
                        </a:rPr>
                      </a:br>
                      <a:r>
                        <a:rPr lang="en-CA" sz="1400" dirty="0">
                          <a:effectLst/>
                          <a:latin typeface="Segoe UI" panose="020B0502040204020203" pitchFamily="34" charset="0"/>
                          <a:cs typeface="Segoe UI" panose="020B0502040204020203" pitchFamily="34" charset="0"/>
                        </a:rPr>
                        <a:t>(0.45 to 1.67)</a:t>
                      </a:r>
                      <a:endParaRPr lang="en-CA" sz="1400" dirty="0">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tc>
                <a:tc>
                  <a:txBody>
                    <a:bodyPr/>
                    <a:lstStyle/>
                    <a:p>
                      <a:pPr algn="ctr"/>
                      <a:r>
                        <a:rPr lang="en-CA" sz="1400" dirty="0">
                          <a:effectLst/>
                          <a:latin typeface="Segoe UI" panose="020B0502040204020203" pitchFamily="34" charset="0"/>
                          <a:cs typeface="Segoe UI" panose="020B0502040204020203" pitchFamily="34" charset="0"/>
                        </a:rPr>
                        <a:t>130 per 1,000</a:t>
                      </a:r>
                      <a:endParaRPr lang="en-CA" sz="1400" dirty="0">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tc>
                <a:tc>
                  <a:txBody>
                    <a:bodyPr/>
                    <a:lstStyle/>
                    <a:p>
                      <a:pPr algn="ctr"/>
                      <a:r>
                        <a:rPr lang="en-CA" sz="1400" dirty="0">
                          <a:effectLst/>
                          <a:latin typeface="Segoe UI" panose="020B0502040204020203" pitchFamily="34" charset="0"/>
                          <a:cs typeface="Segoe UI" panose="020B0502040204020203" pitchFamily="34" charset="0"/>
                        </a:rPr>
                        <a:t>15 fewer per 1,000</a:t>
                      </a:r>
                      <a:br>
                        <a:rPr lang="en-CA" sz="1400" dirty="0">
                          <a:effectLst/>
                          <a:latin typeface="Segoe UI" panose="020B0502040204020203" pitchFamily="34" charset="0"/>
                          <a:cs typeface="Segoe UI" panose="020B0502040204020203" pitchFamily="34" charset="0"/>
                        </a:rPr>
                      </a:br>
                      <a:r>
                        <a:rPr lang="en-CA" sz="1400" dirty="0">
                          <a:effectLst/>
                          <a:latin typeface="Segoe UI" panose="020B0502040204020203" pitchFamily="34" charset="0"/>
                          <a:cs typeface="Segoe UI" panose="020B0502040204020203" pitchFamily="34" charset="0"/>
                        </a:rPr>
                        <a:t>(67 fewer to 70 more)</a:t>
                      </a:r>
                      <a:endParaRPr lang="en-CA" sz="1400" dirty="0">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tc>
                <a:extLst>
                  <a:ext uri="{0D108BD9-81ED-4DB2-BD59-A6C34878D82A}">
                    <a16:rowId xmlns:a16="http://schemas.microsoft.com/office/drawing/2014/main" val="2755197569"/>
                  </a:ext>
                </a:extLst>
              </a:tr>
              <a:tr h="647308">
                <a:tc>
                  <a:txBody>
                    <a:bodyPr/>
                    <a:lstStyle/>
                    <a:p>
                      <a:r>
                        <a:rPr lang="en-CA" sz="1400" dirty="0">
                          <a:effectLst/>
                          <a:latin typeface="Segoe UI" panose="020B0502040204020203" pitchFamily="34" charset="0"/>
                          <a:cs typeface="Segoe UI" panose="020B0502040204020203" pitchFamily="34" charset="0"/>
                        </a:rPr>
                        <a:t>MAJOR BLEEDING</a:t>
                      </a:r>
                      <a:br>
                        <a:rPr lang="en-CA" sz="1400" dirty="0">
                          <a:effectLst/>
                          <a:latin typeface="Segoe UI" panose="020B0502040204020203" pitchFamily="34" charset="0"/>
                          <a:cs typeface="Segoe UI" panose="020B0502040204020203" pitchFamily="34" charset="0"/>
                        </a:rPr>
                      </a:br>
                      <a:r>
                        <a:rPr lang="en-CA" sz="1400" b="0" dirty="0">
                          <a:effectLst/>
                          <a:latin typeface="Segoe UI" panose="020B0502040204020203" pitchFamily="34" charset="0"/>
                          <a:cs typeface="Segoe UI" panose="020B0502040204020203" pitchFamily="34" charset="0"/>
                        </a:rPr>
                        <a:t>follow up: mean 16 days</a:t>
                      </a:r>
                      <a:endParaRPr lang="en-CA" sz="1400" b="0" dirty="0">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tc>
                <a:tc>
                  <a:txBody>
                    <a:bodyPr/>
                    <a:lstStyle/>
                    <a:p>
                      <a:pPr algn="ctr"/>
                      <a:r>
                        <a:rPr lang="en-CA" sz="1400" dirty="0">
                          <a:effectLst/>
                          <a:latin typeface="Segoe UI" panose="020B0502040204020203" pitchFamily="34" charset="0"/>
                          <a:cs typeface="Segoe UI" panose="020B0502040204020203" pitchFamily="34" charset="0"/>
                        </a:rPr>
                        <a:t>141</a:t>
                      </a:r>
                      <a:br>
                        <a:rPr lang="en-CA" sz="1400" dirty="0">
                          <a:effectLst/>
                          <a:latin typeface="Segoe UI" panose="020B0502040204020203" pitchFamily="34" charset="0"/>
                          <a:cs typeface="Segoe UI" panose="020B0502040204020203" pitchFamily="34" charset="0"/>
                        </a:rPr>
                      </a:br>
                      <a:r>
                        <a:rPr lang="en-CA" sz="1400" dirty="0">
                          <a:effectLst/>
                          <a:latin typeface="Segoe UI" panose="020B0502040204020203" pitchFamily="34" charset="0"/>
                          <a:cs typeface="Segoe UI" panose="020B0502040204020203" pitchFamily="34" charset="0"/>
                        </a:rPr>
                        <a:t>(1 study)</a:t>
                      </a:r>
                      <a:endParaRPr lang="en-CA" sz="1400" dirty="0">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tc>
                <a:tc>
                  <a:txBody>
                    <a:bodyPr/>
                    <a:lstStyle/>
                    <a:p>
                      <a:pPr algn="ctr"/>
                      <a:r>
                        <a:rPr lang="en-CA" sz="1400" dirty="0">
                          <a:effectLst/>
                          <a:latin typeface="Segoe UI" panose="020B0502040204020203" pitchFamily="34" charset="0"/>
                          <a:cs typeface="Segoe UI" panose="020B0502040204020203" pitchFamily="34" charset="0"/>
                        </a:rPr>
                        <a:t>⨁◯◯◯</a:t>
                      </a:r>
                      <a:br>
                        <a:rPr lang="en-CA" sz="1400" dirty="0">
                          <a:effectLst/>
                          <a:latin typeface="Segoe UI" panose="020B0502040204020203" pitchFamily="34" charset="0"/>
                          <a:cs typeface="Segoe UI" panose="020B0502040204020203" pitchFamily="34" charset="0"/>
                        </a:rPr>
                      </a:br>
                      <a:r>
                        <a:rPr lang="en-CA" sz="1400" dirty="0">
                          <a:effectLst/>
                          <a:latin typeface="Segoe UI" panose="020B0502040204020203" pitchFamily="34" charset="0"/>
                          <a:cs typeface="Segoe UI" panose="020B0502040204020203" pitchFamily="34" charset="0"/>
                        </a:rPr>
                        <a:t>VERY LOW</a:t>
                      </a:r>
                      <a:endParaRPr lang="en-CA" sz="1400" dirty="0">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tc>
                <a:tc>
                  <a:txBody>
                    <a:bodyPr/>
                    <a:lstStyle/>
                    <a:p>
                      <a:pPr algn="ctr"/>
                      <a:r>
                        <a:rPr lang="en-CA" sz="1400" dirty="0">
                          <a:effectLst/>
                          <a:latin typeface="Segoe UI" panose="020B0502040204020203" pitchFamily="34" charset="0"/>
                          <a:cs typeface="Segoe UI" panose="020B0502040204020203" pitchFamily="34" charset="0"/>
                        </a:rPr>
                        <a:t>OR 3.84</a:t>
                      </a:r>
                      <a:br>
                        <a:rPr lang="en-CA" sz="1400" dirty="0">
                          <a:effectLst/>
                          <a:latin typeface="Segoe UI" panose="020B0502040204020203" pitchFamily="34" charset="0"/>
                          <a:cs typeface="Segoe UI" panose="020B0502040204020203" pitchFamily="34" charset="0"/>
                        </a:rPr>
                      </a:br>
                      <a:r>
                        <a:rPr lang="en-CA" sz="1400" dirty="0">
                          <a:effectLst/>
                          <a:latin typeface="Segoe UI" panose="020B0502040204020203" pitchFamily="34" charset="0"/>
                          <a:cs typeface="Segoe UI" panose="020B0502040204020203" pitchFamily="34" charset="0"/>
                        </a:rPr>
                        <a:t>(1.44 to 10.21)</a:t>
                      </a:r>
                      <a:endParaRPr lang="en-CA" sz="1400" dirty="0">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tc>
                <a:tc>
                  <a:txBody>
                    <a:bodyPr/>
                    <a:lstStyle/>
                    <a:p>
                      <a:pPr algn="ctr"/>
                      <a:r>
                        <a:rPr lang="en-CA" sz="1400" dirty="0">
                          <a:effectLst/>
                          <a:latin typeface="Segoe UI" panose="020B0502040204020203" pitchFamily="34" charset="0"/>
                          <a:cs typeface="Segoe UI" panose="020B0502040204020203" pitchFamily="34" charset="0"/>
                        </a:rPr>
                        <a:t>84 per 1,000</a:t>
                      </a:r>
                      <a:endParaRPr lang="en-CA" sz="1400" dirty="0">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tc>
                <a:tc>
                  <a:txBody>
                    <a:bodyPr/>
                    <a:lstStyle/>
                    <a:p>
                      <a:pPr algn="ctr"/>
                      <a:r>
                        <a:rPr lang="en-CA" sz="1400" dirty="0">
                          <a:effectLst/>
                          <a:latin typeface="Segoe UI" panose="020B0502040204020203" pitchFamily="34" charset="0"/>
                          <a:cs typeface="Segoe UI" panose="020B0502040204020203" pitchFamily="34" charset="0"/>
                        </a:rPr>
                        <a:t>176 more per 1,000</a:t>
                      </a:r>
                    </a:p>
                    <a:p>
                      <a:pPr algn="ctr"/>
                      <a:r>
                        <a:rPr lang="en-CA" sz="1400" dirty="0">
                          <a:effectLst/>
                          <a:latin typeface="Segoe UI" panose="020B0502040204020203" pitchFamily="34" charset="0"/>
                          <a:cs typeface="Segoe UI" panose="020B0502040204020203" pitchFamily="34" charset="0"/>
                        </a:rPr>
                        <a:t>(33 more to 400 more)</a:t>
                      </a:r>
                      <a:endParaRPr lang="en-CA" sz="1400" dirty="0">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tc>
                <a:extLst>
                  <a:ext uri="{0D108BD9-81ED-4DB2-BD59-A6C34878D82A}">
                    <a16:rowId xmlns:a16="http://schemas.microsoft.com/office/drawing/2014/main" val="2089343687"/>
                  </a:ext>
                </a:extLst>
              </a:tr>
            </a:tbl>
          </a:graphicData>
        </a:graphic>
      </p:graphicFrame>
    </p:spTree>
    <p:extLst>
      <p:ext uri="{BB962C8B-B14F-4D97-AF65-F5344CB8AC3E}">
        <p14:creationId xmlns:p14="http://schemas.microsoft.com/office/powerpoint/2010/main" val="8486961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9F45BA49-DC49-4DE8-AF2B-0EAED238B26C}"/>
              </a:ext>
            </a:extLst>
          </p:cNvPr>
          <p:cNvGraphicFramePr>
            <a:graphicFrameLocks noGrp="1"/>
          </p:cNvGraphicFramePr>
          <p:nvPr/>
        </p:nvGraphicFramePr>
        <p:xfrm>
          <a:off x="269707" y="288377"/>
          <a:ext cx="8604589" cy="4737868"/>
        </p:xfrm>
        <a:graphic>
          <a:graphicData uri="http://schemas.openxmlformats.org/drawingml/2006/table">
            <a:tbl>
              <a:tblPr firstCol="1">
                <a:tableStyleId>{5C22544A-7EE6-4342-B048-85BDC9FD1C3A}</a:tableStyleId>
              </a:tblPr>
              <a:tblGrid>
                <a:gridCol w="1806752">
                  <a:extLst>
                    <a:ext uri="{9D8B030D-6E8A-4147-A177-3AD203B41FA5}">
                      <a16:colId xmlns:a16="http://schemas.microsoft.com/office/drawing/2014/main" val="3492423087"/>
                    </a:ext>
                  </a:extLst>
                </a:gridCol>
                <a:gridCol w="1176083">
                  <a:extLst>
                    <a:ext uri="{9D8B030D-6E8A-4147-A177-3AD203B41FA5}">
                      <a16:colId xmlns:a16="http://schemas.microsoft.com/office/drawing/2014/main" val="2832987424"/>
                    </a:ext>
                  </a:extLst>
                </a:gridCol>
                <a:gridCol w="1188207">
                  <a:extLst>
                    <a:ext uri="{9D8B030D-6E8A-4147-A177-3AD203B41FA5}">
                      <a16:colId xmlns:a16="http://schemas.microsoft.com/office/drawing/2014/main" val="1885726329"/>
                    </a:ext>
                  </a:extLst>
                </a:gridCol>
                <a:gridCol w="1341784">
                  <a:extLst>
                    <a:ext uri="{9D8B030D-6E8A-4147-A177-3AD203B41FA5}">
                      <a16:colId xmlns:a16="http://schemas.microsoft.com/office/drawing/2014/main" val="2732433716"/>
                    </a:ext>
                  </a:extLst>
                </a:gridCol>
                <a:gridCol w="1212456">
                  <a:extLst>
                    <a:ext uri="{9D8B030D-6E8A-4147-A177-3AD203B41FA5}">
                      <a16:colId xmlns:a16="http://schemas.microsoft.com/office/drawing/2014/main" val="1257583223"/>
                    </a:ext>
                  </a:extLst>
                </a:gridCol>
                <a:gridCol w="1879307">
                  <a:extLst>
                    <a:ext uri="{9D8B030D-6E8A-4147-A177-3AD203B41FA5}">
                      <a16:colId xmlns:a16="http://schemas.microsoft.com/office/drawing/2014/main" val="838660230"/>
                    </a:ext>
                  </a:extLst>
                </a:gridCol>
              </a:tblGrid>
              <a:tr h="325721">
                <a:tc rowSpan="2">
                  <a:txBody>
                    <a:bodyPr/>
                    <a:lstStyle/>
                    <a:p>
                      <a:pPr algn="ctr"/>
                      <a:r>
                        <a:rPr lang="en-CA" sz="1400" b="1" dirty="0">
                          <a:solidFill>
                            <a:schemeClr val="bg1"/>
                          </a:solidFill>
                          <a:effectLst/>
                          <a:latin typeface="Segoe UI" panose="020B0502040204020203" pitchFamily="34" charset="0"/>
                          <a:cs typeface="Segoe UI" panose="020B0502040204020203" pitchFamily="34" charset="0"/>
                        </a:rPr>
                        <a:t>OUTCOMES</a:t>
                      </a:r>
                      <a:endParaRPr lang="en-CA" sz="1400" b="1" dirty="0">
                        <a:solidFill>
                          <a:schemeClr val="bg1"/>
                        </a:solidFill>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solidFill>
                      <a:schemeClr val="accent1"/>
                    </a:solidFill>
                  </a:tcPr>
                </a:tc>
                <a:tc rowSpan="2">
                  <a:txBody>
                    <a:bodyPr/>
                    <a:lstStyle/>
                    <a:p>
                      <a:pPr algn="ctr"/>
                      <a:r>
                        <a:rPr lang="en-CA" sz="1400" b="1" dirty="0">
                          <a:solidFill>
                            <a:schemeClr val="bg1"/>
                          </a:solidFill>
                          <a:effectLst/>
                          <a:latin typeface="Segoe UI" panose="020B0502040204020203" pitchFamily="34" charset="0"/>
                          <a:cs typeface="Segoe UI" panose="020B0502040204020203" pitchFamily="34" charset="0"/>
                        </a:rPr>
                        <a:t>№ of participants</a:t>
                      </a:r>
                      <a:br>
                        <a:rPr lang="en-CA" sz="1400" b="1" dirty="0">
                          <a:solidFill>
                            <a:schemeClr val="bg1"/>
                          </a:solidFill>
                          <a:effectLst/>
                          <a:latin typeface="Segoe UI" panose="020B0502040204020203" pitchFamily="34" charset="0"/>
                          <a:cs typeface="Segoe UI" panose="020B0502040204020203" pitchFamily="34" charset="0"/>
                        </a:rPr>
                      </a:br>
                      <a:r>
                        <a:rPr lang="en-CA" sz="1400" b="1" dirty="0">
                          <a:solidFill>
                            <a:schemeClr val="bg1"/>
                          </a:solidFill>
                          <a:effectLst/>
                          <a:latin typeface="Segoe UI" panose="020B0502040204020203" pitchFamily="34" charset="0"/>
                          <a:cs typeface="Segoe UI" panose="020B0502040204020203" pitchFamily="34" charset="0"/>
                        </a:rPr>
                        <a:t>(studies)</a:t>
                      </a:r>
                      <a:br>
                        <a:rPr lang="en-CA" sz="1400" b="1" dirty="0">
                          <a:solidFill>
                            <a:schemeClr val="bg1"/>
                          </a:solidFill>
                          <a:effectLst/>
                          <a:latin typeface="Segoe UI" panose="020B0502040204020203" pitchFamily="34" charset="0"/>
                          <a:cs typeface="Segoe UI" panose="020B0502040204020203" pitchFamily="34" charset="0"/>
                        </a:rPr>
                      </a:br>
                      <a:endParaRPr lang="en-CA" sz="1400" b="1" dirty="0">
                        <a:solidFill>
                          <a:schemeClr val="bg1"/>
                        </a:solidFill>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solidFill>
                      <a:schemeClr val="accent1"/>
                    </a:solidFill>
                  </a:tcPr>
                </a:tc>
                <a:tc rowSpan="2">
                  <a:txBody>
                    <a:bodyPr/>
                    <a:lstStyle/>
                    <a:p>
                      <a:pPr algn="ctr"/>
                      <a:r>
                        <a:rPr lang="en-CA" sz="1400" b="1" dirty="0">
                          <a:solidFill>
                            <a:schemeClr val="bg1"/>
                          </a:solidFill>
                          <a:effectLst/>
                          <a:latin typeface="Segoe UI" panose="020B0502040204020203" pitchFamily="34" charset="0"/>
                          <a:cs typeface="Segoe UI" panose="020B0502040204020203" pitchFamily="34" charset="0"/>
                        </a:rPr>
                        <a:t>Certainty of the evidence</a:t>
                      </a:r>
                      <a:br>
                        <a:rPr lang="en-CA" sz="1400" b="1" dirty="0">
                          <a:solidFill>
                            <a:schemeClr val="bg1"/>
                          </a:solidFill>
                          <a:effectLst/>
                          <a:latin typeface="Segoe UI" panose="020B0502040204020203" pitchFamily="34" charset="0"/>
                          <a:cs typeface="Segoe UI" panose="020B0502040204020203" pitchFamily="34" charset="0"/>
                        </a:rPr>
                      </a:br>
                      <a:r>
                        <a:rPr lang="en-CA" sz="1400" b="1" dirty="0">
                          <a:solidFill>
                            <a:schemeClr val="bg1"/>
                          </a:solidFill>
                          <a:effectLst/>
                          <a:latin typeface="Segoe UI" panose="020B0502040204020203" pitchFamily="34" charset="0"/>
                          <a:cs typeface="Segoe UI" panose="020B0502040204020203" pitchFamily="34" charset="0"/>
                        </a:rPr>
                        <a:t>(GRADE)</a:t>
                      </a:r>
                      <a:endParaRPr lang="en-CA" sz="1400" b="1" dirty="0">
                        <a:solidFill>
                          <a:schemeClr val="bg1"/>
                        </a:solidFill>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solidFill>
                      <a:schemeClr val="accent1"/>
                    </a:solidFill>
                  </a:tcPr>
                </a:tc>
                <a:tc rowSpan="2">
                  <a:txBody>
                    <a:bodyPr/>
                    <a:lstStyle/>
                    <a:p>
                      <a:pPr algn="ctr"/>
                      <a:r>
                        <a:rPr lang="en-CA" sz="1400" b="1" dirty="0">
                          <a:solidFill>
                            <a:schemeClr val="bg1"/>
                          </a:solidFill>
                          <a:effectLst/>
                          <a:latin typeface="Segoe UI" panose="020B0502040204020203" pitchFamily="34" charset="0"/>
                          <a:cs typeface="Segoe UI" panose="020B0502040204020203" pitchFamily="34" charset="0"/>
                        </a:rPr>
                        <a:t>Relative effect</a:t>
                      </a:r>
                      <a:br>
                        <a:rPr lang="en-CA" sz="1400" b="1" dirty="0">
                          <a:solidFill>
                            <a:schemeClr val="bg1"/>
                          </a:solidFill>
                          <a:effectLst/>
                          <a:latin typeface="Segoe UI" panose="020B0502040204020203" pitchFamily="34" charset="0"/>
                          <a:cs typeface="Segoe UI" panose="020B0502040204020203" pitchFamily="34" charset="0"/>
                        </a:rPr>
                      </a:br>
                      <a:r>
                        <a:rPr lang="en-CA" sz="1400" b="1" dirty="0">
                          <a:solidFill>
                            <a:schemeClr val="bg1"/>
                          </a:solidFill>
                          <a:effectLst/>
                          <a:latin typeface="Segoe UI" panose="020B0502040204020203" pitchFamily="34" charset="0"/>
                          <a:cs typeface="Segoe UI" panose="020B0502040204020203" pitchFamily="34" charset="0"/>
                        </a:rPr>
                        <a:t>(95% CI)</a:t>
                      </a:r>
                      <a:endParaRPr lang="en-CA" sz="1400" b="1" dirty="0">
                        <a:solidFill>
                          <a:schemeClr val="bg1"/>
                        </a:solidFill>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solidFill>
                      <a:schemeClr val="accent1"/>
                    </a:solidFill>
                  </a:tcPr>
                </a:tc>
                <a:tc gridSpan="2">
                  <a:txBody>
                    <a:bodyPr/>
                    <a:lstStyle/>
                    <a:p>
                      <a:pPr algn="ctr"/>
                      <a:r>
                        <a:rPr lang="en-CA" sz="1400" b="1" dirty="0">
                          <a:solidFill>
                            <a:sysClr val="windowText" lastClr="000000"/>
                          </a:solidFill>
                          <a:effectLst/>
                          <a:latin typeface="Segoe UI" panose="020B0502040204020203" pitchFamily="34" charset="0"/>
                          <a:cs typeface="Segoe UI" panose="020B0502040204020203" pitchFamily="34" charset="0"/>
                        </a:rPr>
                        <a:t>Anticipated absolute effects </a:t>
                      </a:r>
                    </a:p>
                    <a:p>
                      <a:pPr algn="ctr"/>
                      <a:r>
                        <a:rPr lang="en-CA" sz="1400" b="1" dirty="0">
                          <a:solidFill>
                            <a:sysClr val="windowText" lastClr="000000"/>
                          </a:solidFill>
                          <a:effectLst/>
                          <a:latin typeface="Segoe UI" panose="020B0502040204020203" pitchFamily="34" charset="0"/>
                          <a:cs typeface="Segoe UI" panose="020B0502040204020203" pitchFamily="34" charset="0"/>
                        </a:rPr>
                        <a:t>(95% CI)</a:t>
                      </a:r>
                      <a:endParaRPr lang="en-CA" sz="1400" b="1" dirty="0">
                        <a:solidFill>
                          <a:sysClr val="windowText" lastClr="000000"/>
                        </a:solidFill>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solidFill>
                      <a:srgbClr val="E9EBF5"/>
                    </a:solidFill>
                  </a:tcPr>
                </a:tc>
                <a:tc hMerge="1">
                  <a:txBody>
                    <a:bodyPr/>
                    <a:lstStyle/>
                    <a:p>
                      <a:pPr algn="ctr"/>
                      <a:endParaRPr lang="en-CA" sz="1800" b="1" dirty="0">
                        <a:solidFill>
                          <a:sysClr val="windowText" lastClr="000000"/>
                        </a:solidFill>
                        <a:effectLst/>
                        <a:latin typeface="Segoe UI" panose="020B0502040204020203" pitchFamily="34" charset="0"/>
                        <a:ea typeface="Times New Roman" panose="02020603050405020304" pitchFamily="18" charset="0"/>
                        <a:cs typeface="Segoe UI" panose="020B0502040204020203" pitchFamily="34" charset="0"/>
                      </a:endParaRPr>
                    </a:p>
                  </a:txBody>
                  <a:tcPr marL="3341" marR="3341" marT="3341" marB="3341">
                    <a:solidFill>
                      <a:srgbClr val="E9EBF5"/>
                    </a:solidFill>
                  </a:tcPr>
                </a:tc>
                <a:extLst>
                  <a:ext uri="{0D108BD9-81ED-4DB2-BD59-A6C34878D82A}">
                    <a16:rowId xmlns:a16="http://schemas.microsoft.com/office/drawing/2014/main" val="3146487247"/>
                  </a:ext>
                </a:extLst>
              </a:tr>
              <a:tr h="854457">
                <a:tc vMerge="1">
                  <a:txBody>
                    <a:bodyPr/>
                    <a:lstStyle/>
                    <a:p>
                      <a:endParaRPr lang="en-CA"/>
                    </a:p>
                  </a:txBody>
                  <a:tcPr/>
                </a:tc>
                <a:tc vMerge="1">
                  <a:txBody>
                    <a:bodyPr/>
                    <a:lstStyle/>
                    <a:p>
                      <a:endParaRPr lang="en-CA"/>
                    </a:p>
                  </a:txBody>
                  <a:tcPr/>
                </a:tc>
                <a:tc vMerge="1">
                  <a:txBody>
                    <a:bodyPr/>
                    <a:lstStyle/>
                    <a:p>
                      <a:endParaRPr lang="en-CA"/>
                    </a:p>
                  </a:txBody>
                  <a:tcPr/>
                </a:tc>
                <a:tc vMerge="1">
                  <a:txBody>
                    <a:bodyPr/>
                    <a:lstStyle/>
                    <a:p>
                      <a:endParaRPr lang="en-CA"/>
                    </a:p>
                  </a:txBody>
                  <a:tcPr/>
                </a:tc>
                <a:tc>
                  <a:txBody>
                    <a:bodyPr/>
                    <a:lstStyle/>
                    <a:p>
                      <a:pPr algn="ctr"/>
                      <a:r>
                        <a:rPr lang="en-CA" sz="1400" b="1" dirty="0">
                          <a:effectLst/>
                          <a:latin typeface="Segoe UI" panose="020B0502040204020203" pitchFamily="34" charset="0"/>
                          <a:cs typeface="Segoe UI" panose="020B0502040204020203" pitchFamily="34" charset="0"/>
                        </a:rPr>
                        <a:t>Risk with prophylactic intensity</a:t>
                      </a:r>
                      <a:endParaRPr lang="en-CA" sz="1400" b="1" dirty="0">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tc>
                <a:tc>
                  <a:txBody>
                    <a:bodyPr/>
                    <a:lstStyle/>
                    <a:p>
                      <a:pPr algn="ctr"/>
                      <a:r>
                        <a:rPr lang="en-CA" sz="1400" b="1" dirty="0">
                          <a:effectLst/>
                          <a:latin typeface="Segoe UI" panose="020B0502040204020203" pitchFamily="34" charset="0"/>
                          <a:cs typeface="Segoe UI" panose="020B0502040204020203" pitchFamily="34" charset="0"/>
                        </a:rPr>
                        <a:t>Risk difference with anticoagulation at intermediate or therapeutic-intensity</a:t>
                      </a:r>
                      <a:endParaRPr lang="en-CA" sz="1400" b="1" dirty="0">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tc>
                <a:extLst>
                  <a:ext uri="{0D108BD9-81ED-4DB2-BD59-A6C34878D82A}">
                    <a16:rowId xmlns:a16="http://schemas.microsoft.com/office/drawing/2014/main" val="2098907843"/>
                  </a:ext>
                </a:extLst>
              </a:tr>
              <a:tr h="647308">
                <a:tc>
                  <a:txBody>
                    <a:bodyPr/>
                    <a:lstStyle/>
                    <a:p>
                      <a:r>
                        <a:rPr lang="en-CA" sz="1400" dirty="0">
                          <a:effectLst/>
                          <a:latin typeface="Segoe UI" panose="020B0502040204020203" pitchFamily="34" charset="0"/>
                          <a:cs typeface="Segoe UI" panose="020B0502040204020203" pitchFamily="34" charset="0"/>
                        </a:rPr>
                        <a:t>MORTALITY</a:t>
                      </a:r>
                      <a:br>
                        <a:rPr lang="en-CA" sz="1400" dirty="0">
                          <a:effectLst/>
                          <a:latin typeface="Segoe UI" panose="020B0502040204020203" pitchFamily="34" charset="0"/>
                          <a:cs typeface="Segoe UI" panose="020B0502040204020203" pitchFamily="34" charset="0"/>
                        </a:rPr>
                      </a:br>
                      <a:r>
                        <a:rPr lang="en-CA" sz="1400" b="0" dirty="0">
                          <a:effectLst/>
                          <a:latin typeface="Segoe UI" panose="020B0502040204020203" pitchFamily="34" charset="0"/>
                          <a:cs typeface="Segoe UI" panose="020B0502040204020203" pitchFamily="34" charset="0"/>
                        </a:rPr>
                        <a:t>follow up: range 14 days to 22 days</a:t>
                      </a:r>
                      <a:endParaRPr lang="en-CA" sz="1400" b="0" dirty="0">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tc>
                <a:tc>
                  <a:txBody>
                    <a:bodyPr/>
                    <a:lstStyle/>
                    <a:p>
                      <a:pPr algn="ctr"/>
                      <a:r>
                        <a:rPr lang="en-CA" sz="1400" b="1" dirty="0">
                          <a:effectLst/>
                          <a:latin typeface="Segoe UI" panose="020B0502040204020203" pitchFamily="34" charset="0"/>
                          <a:cs typeface="Segoe UI" panose="020B0502040204020203" pitchFamily="34" charset="0"/>
                        </a:rPr>
                        <a:t>141</a:t>
                      </a:r>
                      <a:br>
                        <a:rPr lang="en-CA" sz="1400" b="1" dirty="0">
                          <a:effectLst/>
                          <a:latin typeface="Segoe UI" panose="020B0502040204020203" pitchFamily="34" charset="0"/>
                          <a:cs typeface="Segoe UI" panose="020B0502040204020203" pitchFamily="34" charset="0"/>
                        </a:rPr>
                      </a:br>
                      <a:r>
                        <a:rPr lang="en-CA" sz="1400" b="1" dirty="0">
                          <a:effectLst/>
                          <a:latin typeface="Segoe UI" panose="020B0502040204020203" pitchFamily="34" charset="0"/>
                          <a:cs typeface="Segoe UI" panose="020B0502040204020203" pitchFamily="34" charset="0"/>
                        </a:rPr>
                        <a:t>(1 study)</a:t>
                      </a:r>
                      <a:endParaRPr lang="en-CA" sz="1400" b="1" dirty="0">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solidFill>
                      <a:schemeClr val="accent4">
                        <a:lumMod val="20000"/>
                        <a:lumOff val="80000"/>
                      </a:schemeClr>
                    </a:solidFill>
                  </a:tcPr>
                </a:tc>
                <a:tc>
                  <a:txBody>
                    <a:bodyPr/>
                    <a:lstStyle/>
                    <a:p>
                      <a:pPr algn="ctr"/>
                      <a:r>
                        <a:rPr lang="en-CA" sz="1400" b="1" dirty="0">
                          <a:effectLst/>
                          <a:latin typeface="Segoe UI" panose="020B0502040204020203" pitchFamily="34" charset="0"/>
                          <a:cs typeface="Segoe UI" panose="020B0502040204020203" pitchFamily="34" charset="0"/>
                        </a:rPr>
                        <a:t>⨁◯◯◯</a:t>
                      </a:r>
                      <a:br>
                        <a:rPr lang="en-CA" sz="1400" b="1" dirty="0">
                          <a:effectLst/>
                          <a:latin typeface="Segoe UI" panose="020B0502040204020203" pitchFamily="34" charset="0"/>
                          <a:cs typeface="Segoe UI" panose="020B0502040204020203" pitchFamily="34" charset="0"/>
                        </a:rPr>
                      </a:br>
                      <a:r>
                        <a:rPr lang="en-CA" sz="1400" b="1" dirty="0">
                          <a:effectLst/>
                          <a:latin typeface="Segoe UI" panose="020B0502040204020203" pitchFamily="34" charset="0"/>
                          <a:cs typeface="Segoe UI" panose="020B0502040204020203" pitchFamily="34" charset="0"/>
                        </a:rPr>
                        <a:t>VERY LOW</a:t>
                      </a:r>
                      <a:endParaRPr lang="en-CA" sz="1400" b="1" dirty="0">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solidFill>
                      <a:schemeClr val="accent4">
                        <a:lumMod val="20000"/>
                        <a:lumOff val="80000"/>
                      </a:schemeClr>
                    </a:solidFill>
                  </a:tcPr>
                </a:tc>
                <a:tc>
                  <a:txBody>
                    <a:bodyPr/>
                    <a:lstStyle/>
                    <a:p>
                      <a:pPr algn="ctr"/>
                      <a:r>
                        <a:rPr lang="en-CA" sz="1400" b="1" dirty="0">
                          <a:effectLst/>
                          <a:latin typeface="Segoe UI" panose="020B0502040204020203" pitchFamily="34" charset="0"/>
                          <a:cs typeface="Segoe UI" panose="020B0502040204020203" pitchFamily="34" charset="0"/>
                        </a:rPr>
                        <a:t>OR 0.73</a:t>
                      </a:r>
                      <a:br>
                        <a:rPr lang="en-CA" sz="1400" b="1" dirty="0">
                          <a:effectLst/>
                          <a:latin typeface="Segoe UI" panose="020B0502040204020203" pitchFamily="34" charset="0"/>
                          <a:cs typeface="Segoe UI" panose="020B0502040204020203" pitchFamily="34" charset="0"/>
                        </a:rPr>
                      </a:br>
                      <a:r>
                        <a:rPr lang="en-CA" sz="1400" b="1" dirty="0">
                          <a:effectLst/>
                          <a:latin typeface="Segoe UI" panose="020B0502040204020203" pitchFamily="34" charset="0"/>
                          <a:cs typeface="Segoe UI" panose="020B0502040204020203" pitchFamily="34" charset="0"/>
                        </a:rPr>
                        <a:t>(0.33 to 1.76)</a:t>
                      </a:r>
                      <a:endParaRPr lang="en-CA" sz="1400" b="1" dirty="0">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solidFill>
                      <a:schemeClr val="accent4">
                        <a:lumMod val="20000"/>
                        <a:lumOff val="80000"/>
                      </a:schemeClr>
                    </a:solidFill>
                  </a:tcPr>
                </a:tc>
                <a:tc>
                  <a:txBody>
                    <a:bodyPr/>
                    <a:lstStyle/>
                    <a:p>
                      <a:pPr algn="ctr"/>
                      <a:r>
                        <a:rPr lang="en-CA" sz="1400" b="1" dirty="0">
                          <a:effectLst/>
                          <a:latin typeface="Segoe UI" panose="020B0502040204020203" pitchFamily="34" charset="0"/>
                          <a:cs typeface="Segoe UI" panose="020B0502040204020203" pitchFamily="34" charset="0"/>
                        </a:rPr>
                        <a:t>236 per 1,000</a:t>
                      </a:r>
                      <a:endParaRPr lang="en-CA" sz="1400" b="1" dirty="0">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solidFill>
                      <a:schemeClr val="accent4">
                        <a:lumMod val="20000"/>
                        <a:lumOff val="80000"/>
                      </a:schemeClr>
                    </a:solidFill>
                  </a:tcPr>
                </a:tc>
                <a:tc>
                  <a:txBody>
                    <a:bodyPr/>
                    <a:lstStyle/>
                    <a:p>
                      <a:pPr algn="ctr"/>
                      <a:r>
                        <a:rPr lang="en-CA" sz="1400" b="1" dirty="0">
                          <a:effectLst/>
                          <a:latin typeface="Segoe UI" panose="020B0502040204020203" pitchFamily="34" charset="0"/>
                          <a:cs typeface="Segoe UI" panose="020B0502040204020203" pitchFamily="34" charset="0"/>
                        </a:rPr>
                        <a:t>52 fewer per 1,000</a:t>
                      </a:r>
                      <a:br>
                        <a:rPr lang="en-CA" sz="1400" b="1" dirty="0">
                          <a:effectLst/>
                          <a:latin typeface="Segoe UI" panose="020B0502040204020203" pitchFamily="34" charset="0"/>
                          <a:cs typeface="Segoe UI" panose="020B0502040204020203" pitchFamily="34" charset="0"/>
                        </a:rPr>
                      </a:br>
                      <a:r>
                        <a:rPr lang="en-CA" sz="1400" b="1" dirty="0">
                          <a:effectLst/>
                          <a:latin typeface="Segoe UI" panose="020B0502040204020203" pitchFamily="34" charset="0"/>
                          <a:cs typeface="Segoe UI" panose="020B0502040204020203" pitchFamily="34" charset="0"/>
                        </a:rPr>
                        <a:t>(143 fewer to 116 more)</a:t>
                      </a:r>
                      <a:endParaRPr lang="en-CA" sz="1400" b="1" dirty="0">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solidFill>
                      <a:schemeClr val="accent4">
                        <a:lumMod val="20000"/>
                        <a:lumOff val="80000"/>
                      </a:schemeClr>
                    </a:solidFill>
                  </a:tcPr>
                </a:tc>
                <a:extLst>
                  <a:ext uri="{0D108BD9-81ED-4DB2-BD59-A6C34878D82A}">
                    <a16:rowId xmlns:a16="http://schemas.microsoft.com/office/drawing/2014/main" val="665134728"/>
                  </a:ext>
                </a:extLst>
              </a:tr>
              <a:tr h="647308">
                <a:tc>
                  <a:txBody>
                    <a:bodyPr/>
                    <a:lstStyle/>
                    <a:p>
                      <a:r>
                        <a:rPr lang="en-CA" sz="1400" dirty="0">
                          <a:effectLst/>
                          <a:latin typeface="Segoe UI" panose="020B0502040204020203" pitchFamily="34" charset="0"/>
                          <a:cs typeface="Segoe UI" panose="020B0502040204020203" pitchFamily="34" charset="0"/>
                        </a:rPr>
                        <a:t>PE</a:t>
                      </a:r>
                      <a:br>
                        <a:rPr lang="en-CA" sz="1400" dirty="0">
                          <a:effectLst/>
                          <a:latin typeface="Segoe UI" panose="020B0502040204020203" pitchFamily="34" charset="0"/>
                          <a:cs typeface="Segoe UI" panose="020B0502040204020203" pitchFamily="34" charset="0"/>
                        </a:rPr>
                      </a:br>
                      <a:r>
                        <a:rPr lang="en-CA" sz="1400" b="0" dirty="0">
                          <a:effectLst/>
                          <a:latin typeface="Segoe UI" panose="020B0502040204020203" pitchFamily="34" charset="0"/>
                          <a:cs typeface="Segoe UI" panose="020B0502040204020203" pitchFamily="34" charset="0"/>
                        </a:rPr>
                        <a:t>follow up: range 14 days to 20 days</a:t>
                      </a:r>
                      <a:endParaRPr lang="en-CA" sz="1400" b="0" dirty="0">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tc>
                <a:tc>
                  <a:txBody>
                    <a:bodyPr/>
                    <a:lstStyle/>
                    <a:p>
                      <a:pPr algn="ctr"/>
                      <a:r>
                        <a:rPr lang="en-CA" sz="1400" dirty="0">
                          <a:effectLst/>
                          <a:latin typeface="Segoe UI" panose="020B0502040204020203" pitchFamily="34" charset="0"/>
                          <a:cs typeface="Segoe UI" panose="020B0502040204020203" pitchFamily="34" charset="0"/>
                        </a:rPr>
                        <a:t>82</a:t>
                      </a:r>
                      <a:br>
                        <a:rPr lang="en-CA" sz="1400" dirty="0">
                          <a:effectLst/>
                          <a:latin typeface="Segoe UI" panose="020B0502040204020203" pitchFamily="34" charset="0"/>
                          <a:cs typeface="Segoe UI" panose="020B0502040204020203" pitchFamily="34" charset="0"/>
                        </a:rPr>
                      </a:br>
                      <a:r>
                        <a:rPr lang="en-CA" sz="1400" dirty="0">
                          <a:effectLst/>
                          <a:latin typeface="Segoe UI" panose="020B0502040204020203" pitchFamily="34" charset="0"/>
                          <a:cs typeface="Segoe UI" panose="020B0502040204020203" pitchFamily="34" charset="0"/>
                        </a:rPr>
                        <a:t>(1 study)</a:t>
                      </a:r>
                      <a:endParaRPr lang="en-CA" sz="1400" dirty="0">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tc>
                <a:tc>
                  <a:txBody>
                    <a:bodyPr/>
                    <a:lstStyle/>
                    <a:p>
                      <a:pPr algn="ctr"/>
                      <a:r>
                        <a:rPr lang="en-CA" sz="1400" dirty="0">
                          <a:effectLst/>
                          <a:latin typeface="Segoe UI" panose="020B0502040204020203" pitchFamily="34" charset="0"/>
                          <a:cs typeface="Segoe UI" panose="020B0502040204020203" pitchFamily="34" charset="0"/>
                        </a:rPr>
                        <a:t>⨁◯◯◯</a:t>
                      </a:r>
                      <a:br>
                        <a:rPr lang="en-CA" sz="1400" dirty="0">
                          <a:effectLst/>
                          <a:latin typeface="Segoe UI" panose="020B0502040204020203" pitchFamily="34" charset="0"/>
                          <a:cs typeface="Segoe UI" panose="020B0502040204020203" pitchFamily="34" charset="0"/>
                        </a:rPr>
                      </a:br>
                      <a:r>
                        <a:rPr lang="en-CA" sz="1400" dirty="0">
                          <a:effectLst/>
                          <a:latin typeface="Segoe UI" panose="020B0502040204020203" pitchFamily="34" charset="0"/>
                          <a:cs typeface="Segoe UI" panose="020B0502040204020203" pitchFamily="34" charset="0"/>
                        </a:rPr>
                        <a:t>VERY LOW</a:t>
                      </a:r>
                      <a:endParaRPr lang="en-CA" sz="1400" dirty="0">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tc>
                <a:tc>
                  <a:txBody>
                    <a:bodyPr/>
                    <a:lstStyle/>
                    <a:p>
                      <a:pPr algn="ctr"/>
                      <a:r>
                        <a:rPr lang="en-CA" sz="1400" dirty="0">
                          <a:effectLst/>
                          <a:latin typeface="Segoe UI" panose="020B0502040204020203" pitchFamily="34" charset="0"/>
                          <a:cs typeface="Segoe UI" panose="020B0502040204020203" pitchFamily="34" charset="0"/>
                        </a:rPr>
                        <a:t>OR 0.09</a:t>
                      </a:r>
                      <a:br>
                        <a:rPr lang="en-CA" sz="1400" dirty="0">
                          <a:effectLst/>
                          <a:latin typeface="Segoe UI" panose="020B0502040204020203" pitchFamily="34" charset="0"/>
                          <a:cs typeface="Segoe UI" panose="020B0502040204020203" pitchFamily="34" charset="0"/>
                        </a:rPr>
                      </a:br>
                      <a:r>
                        <a:rPr lang="en-CA" sz="1400" dirty="0">
                          <a:effectLst/>
                          <a:latin typeface="Segoe UI" panose="020B0502040204020203" pitchFamily="34" charset="0"/>
                          <a:cs typeface="Segoe UI" panose="020B0502040204020203" pitchFamily="34" charset="0"/>
                        </a:rPr>
                        <a:t>(0.02 to 0.57)</a:t>
                      </a:r>
                      <a:endParaRPr lang="en-CA" sz="1400" dirty="0">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tc>
                <a:tc>
                  <a:txBody>
                    <a:bodyPr/>
                    <a:lstStyle/>
                    <a:p>
                      <a:pPr algn="ctr"/>
                      <a:r>
                        <a:rPr lang="en-CA" sz="1400" dirty="0">
                          <a:effectLst/>
                          <a:latin typeface="Segoe UI" panose="020B0502040204020203" pitchFamily="34" charset="0"/>
                          <a:cs typeface="Segoe UI" panose="020B0502040204020203" pitchFamily="34" charset="0"/>
                        </a:rPr>
                        <a:t>98 per 1,000</a:t>
                      </a:r>
                      <a:endParaRPr lang="en-CA" sz="1400" dirty="0">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tc>
                <a:tc>
                  <a:txBody>
                    <a:bodyPr/>
                    <a:lstStyle/>
                    <a:p>
                      <a:pPr algn="ctr"/>
                      <a:r>
                        <a:rPr lang="en-CA" sz="1400" dirty="0">
                          <a:effectLst/>
                          <a:latin typeface="Segoe UI" panose="020B0502040204020203" pitchFamily="34" charset="0"/>
                          <a:cs typeface="Segoe UI" panose="020B0502040204020203" pitchFamily="34" charset="0"/>
                        </a:rPr>
                        <a:t>88 fewer per 1,000</a:t>
                      </a:r>
                      <a:br>
                        <a:rPr lang="en-CA" sz="1400" dirty="0">
                          <a:effectLst/>
                          <a:latin typeface="Segoe UI" panose="020B0502040204020203" pitchFamily="34" charset="0"/>
                          <a:cs typeface="Segoe UI" panose="020B0502040204020203" pitchFamily="34" charset="0"/>
                        </a:rPr>
                      </a:br>
                      <a:r>
                        <a:rPr lang="en-CA" sz="1400" dirty="0">
                          <a:effectLst/>
                          <a:latin typeface="Segoe UI" panose="020B0502040204020203" pitchFamily="34" charset="0"/>
                          <a:cs typeface="Segoe UI" panose="020B0502040204020203" pitchFamily="34" charset="0"/>
                        </a:rPr>
                        <a:t>(96 fewer to 40 fewer)</a:t>
                      </a:r>
                      <a:endParaRPr lang="en-CA" sz="1400" dirty="0">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tc>
                <a:extLst>
                  <a:ext uri="{0D108BD9-81ED-4DB2-BD59-A6C34878D82A}">
                    <a16:rowId xmlns:a16="http://schemas.microsoft.com/office/drawing/2014/main" val="2723396161"/>
                  </a:ext>
                </a:extLst>
              </a:tr>
              <a:tr h="854457">
                <a:tc>
                  <a:txBody>
                    <a:bodyPr/>
                    <a:lstStyle/>
                    <a:p>
                      <a:r>
                        <a:rPr lang="en-CA" sz="1400" dirty="0">
                          <a:effectLst/>
                          <a:latin typeface="Segoe UI" panose="020B0502040204020203" pitchFamily="34" charset="0"/>
                          <a:cs typeface="Segoe UI" panose="020B0502040204020203" pitchFamily="34" charset="0"/>
                        </a:rPr>
                        <a:t>PROXIMAL LOWER EXTREMITY DVT</a:t>
                      </a:r>
                      <a:br>
                        <a:rPr lang="en-CA" sz="1400" dirty="0">
                          <a:effectLst/>
                          <a:latin typeface="Segoe UI" panose="020B0502040204020203" pitchFamily="34" charset="0"/>
                          <a:cs typeface="Segoe UI" panose="020B0502040204020203" pitchFamily="34" charset="0"/>
                        </a:rPr>
                      </a:br>
                      <a:r>
                        <a:rPr lang="en-CA" sz="1400" b="0" dirty="0">
                          <a:effectLst/>
                          <a:latin typeface="Segoe UI" panose="020B0502040204020203" pitchFamily="34" charset="0"/>
                          <a:cs typeface="Segoe UI" panose="020B0502040204020203" pitchFamily="34" charset="0"/>
                        </a:rPr>
                        <a:t>follow up: range 14 days to 20 days</a:t>
                      </a:r>
                      <a:endParaRPr lang="en-CA" sz="1400" b="0" dirty="0">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tc>
                <a:tc>
                  <a:txBody>
                    <a:bodyPr/>
                    <a:lstStyle/>
                    <a:p>
                      <a:pPr algn="ctr"/>
                      <a:r>
                        <a:rPr lang="en-CA" sz="1400" dirty="0">
                          <a:effectLst/>
                          <a:latin typeface="Segoe UI" panose="020B0502040204020203" pitchFamily="34" charset="0"/>
                          <a:cs typeface="Segoe UI" panose="020B0502040204020203" pitchFamily="34" charset="0"/>
                        </a:rPr>
                        <a:t>41</a:t>
                      </a:r>
                      <a:br>
                        <a:rPr lang="en-CA" sz="1400" dirty="0">
                          <a:effectLst/>
                          <a:latin typeface="Segoe UI" panose="020B0502040204020203" pitchFamily="34" charset="0"/>
                          <a:cs typeface="Segoe UI" panose="020B0502040204020203" pitchFamily="34" charset="0"/>
                        </a:rPr>
                      </a:br>
                      <a:r>
                        <a:rPr lang="en-CA" sz="1400" dirty="0">
                          <a:effectLst/>
                          <a:latin typeface="Segoe UI" panose="020B0502040204020203" pitchFamily="34" charset="0"/>
                          <a:cs typeface="Segoe UI" panose="020B0502040204020203" pitchFamily="34" charset="0"/>
                        </a:rPr>
                        <a:t>(1 study)</a:t>
                      </a:r>
                      <a:endParaRPr lang="en-CA" sz="1400" dirty="0">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tc>
                <a:tc>
                  <a:txBody>
                    <a:bodyPr/>
                    <a:lstStyle/>
                    <a:p>
                      <a:pPr algn="ctr"/>
                      <a:r>
                        <a:rPr lang="en-CA" sz="1400" dirty="0">
                          <a:effectLst/>
                          <a:latin typeface="Segoe UI" panose="020B0502040204020203" pitchFamily="34" charset="0"/>
                          <a:cs typeface="Segoe UI" panose="020B0502040204020203" pitchFamily="34" charset="0"/>
                        </a:rPr>
                        <a:t>⨁◯◯◯</a:t>
                      </a:r>
                      <a:br>
                        <a:rPr lang="en-CA" sz="1400" dirty="0">
                          <a:effectLst/>
                          <a:latin typeface="Segoe UI" panose="020B0502040204020203" pitchFamily="34" charset="0"/>
                          <a:cs typeface="Segoe UI" panose="020B0502040204020203" pitchFamily="34" charset="0"/>
                        </a:rPr>
                      </a:br>
                      <a:r>
                        <a:rPr lang="en-CA" sz="1400" dirty="0">
                          <a:effectLst/>
                          <a:latin typeface="Segoe UI" panose="020B0502040204020203" pitchFamily="34" charset="0"/>
                          <a:cs typeface="Segoe UI" panose="020B0502040204020203" pitchFamily="34" charset="0"/>
                        </a:rPr>
                        <a:t>VERY LOW</a:t>
                      </a:r>
                      <a:endParaRPr lang="en-CA" sz="1400" dirty="0">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tc>
                <a:tc>
                  <a:txBody>
                    <a:bodyPr/>
                    <a:lstStyle/>
                    <a:p>
                      <a:pPr algn="ctr"/>
                      <a:r>
                        <a:rPr lang="en-CA" sz="1400" dirty="0">
                          <a:effectLst/>
                          <a:latin typeface="Segoe UI" panose="020B0502040204020203" pitchFamily="34" charset="0"/>
                          <a:cs typeface="Segoe UI" panose="020B0502040204020203" pitchFamily="34" charset="0"/>
                        </a:rPr>
                        <a:t>OR 0.35</a:t>
                      </a:r>
                      <a:br>
                        <a:rPr lang="en-CA" sz="1400" dirty="0">
                          <a:effectLst/>
                          <a:latin typeface="Segoe UI" panose="020B0502040204020203" pitchFamily="34" charset="0"/>
                          <a:cs typeface="Segoe UI" panose="020B0502040204020203" pitchFamily="34" charset="0"/>
                        </a:rPr>
                      </a:br>
                      <a:r>
                        <a:rPr lang="en-CA" sz="1400" dirty="0">
                          <a:effectLst/>
                          <a:latin typeface="Segoe UI" panose="020B0502040204020203" pitchFamily="34" charset="0"/>
                          <a:cs typeface="Segoe UI" panose="020B0502040204020203" pitchFamily="34" charset="0"/>
                        </a:rPr>
                        <a:t>(0.06 to 2.02)</a:t>
                      </a:r>
                      <a:endParaRPr lang="en-CA" sz="1400" dirty="0">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tc>
                <a:tc>
                  <a:txBody>
                    <a:bodyPr/>
                    <a:lstStyle/>
                    <a:p>
                      <a:pPr algn="ctr"/>
                      <a:r>
                        <a:rPr lang="en-CA" sz="1400" dirty="0">
                          <a:effectLst/>
                          <a:latin typeface="Segoe UI" panose="020B0502040204020203" pitchFamily="34" charset="0"/>
                          <a:cs typeface="Segoe UI" panose="020B0502040204020203" pitchFamily="34" charset="0"/>
                        </a:rPr>
                        <a:t>106 per 1,000</a:t>
                      </a:r>
                      <a:endParaRPr lang="en-CA" sz="1400" dirty="0">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tc>
                <a:tc>
                  <a:txBody>
                    <a:bodyPr/>
                    <a:lstStyle/>
                    <a:p>
                      <a:pPr algn="ctr"/>
                      <a:r>
                        <a:rPr lang="en-CA" sz="1400" dirty="0">
                          <a:effectLst/>
                          <a:latin typeface="Segoe UI" panose="020B0502040204020203" pitchFamily="34" charset="0"/>
                          <a:cs typeface="Segoe UI" panose="020B0502040204020203" pitchFamily="34" charset="0"/>
                        </a:rPr>
                        <a:t>66 fewer per 1,000</a:t>
                      </a:r>
                      <a:br>
                        <a:rPr lang="en-CA" sz="1400" dirty="0">
                          <a:effectLst/>
                          <a:latin typeface="Segoe UI" panose="020B0502040204020203" pitchFamily="34" charset="0"/>
                          <a:cs typeface="Segoe UI" panose="020B0502040204020203" pitchFamily="34" charset="0"/>
                        </a:rPr>
                      </a:br>
                      <a:r>
                        <a:rPr lang="en-CA" sz="1400" dirty="0">
                          <a:effectLst/>
                          <a:latin typeface="Segoe UI" panose="020B0502040204020203" pitchFamily="34" charset="0"/>
                          <a:cs typeface="Segoe UI" panose="020B0502040204020203" pitchFamily="34" charset="0"/>
                        </a:rPr>
                        <a:t>(99 fewer to 87 more)</a:t>
                      </a:r>
                      <a:endParaRPr lang="en-CA" sz="1400" dirty="0">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tc>
                <a:extLst>
                  <a:ext uri="{0D108BD9-81ED-4DB2-BD59-A6C34878D82A}">
                    <a16:rowId xmlns:a16="http://schemas.microsoft.com/office/drawing/2014/main" val="1710784084"/>
                  </a:ext>
                </a:extLst>
              </a:tr>
              <a:tr h="647308">
                <a:tc>
                  <a:txBody>
                    <a:bodyPr/>
                    <a:lstStyle/>
                    <a:p>
                      <a:r>
                        <a:rPr lang="en-CA" sz="1400" dirty="0">
                          <a:effectLst/>
                          <a:latin typeface="Segoe UI" panose="020B0502040204020203" pitchFamily="34" charset="0"/>
                          <a:cs typeface="Segoe UI" panose="020B0502040204020203" pitchFamily="34" charset="0"/>
                        </a:rPr>
                        <a:t>VTE (DVT or PE)</a:t>
                      </a:r>
                      <a:br>
                        <a:rPr lang="en-CA" sz="1400" dirty="0">
                          <a:effectLst/>
                          <a:latin typeface="Segoe UI" panose="020B0502040204020203" pitchFamily="34" charset="0"/>
                          <a:cs typeface="Segoe UI" panose="020B0502040204020203" pitchFamily="34" charset="0"/>
                        </a:rPr>
                      </a:br>
                      <a:r>
                        <a:rPr lang="en-CA" sz="1400" b="0" dirty="0">
                          <a:effectLst/>
                          <a:latin typeface="Segoe UI" panose="020B0502040204020203" pitchFamily="34" charset="0"/>
                          <a:cs typeface="Segoe UI" panose="020B0502040204020203" pitchFamily="34" charset="0"/>
                        </a:rPr>
                        <a:t>follow up: range 18 days to 28 days</a:t>
                      </a:r>
                      <a:endParaRPr lang="en-CA" sz="1400" b="0" dirty="0">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tc>
                <a:tc>
                  <a:txBody>
                    <a:bodyPr/>
                    <a:lstStyle/>
                    <a:p>
                      <a:pPr algn="ctr"/>
                      <a:r>
                        <a:rPr lang="en-CA" sz="1400" dirty="0">
                          <a:effectLst/>
                          <a:latin typeface="Segoe UI" panose="020B0502040204020203" pitchFamily="34" charset="0"/>
                          <a:cs typeface="Segoe UI" panose="020B0502040204020203" pitchFamily="34" charset="0"/>
                        </a:rPr>
                        <a:t>118</a:t>
                      </a:r>
                      <a:br>
                        <a:rPr lang="en-CA" sz="1400" dirty="0">
                          <a:effectLst/>
                          <a:latin typeface="Segoe UI" panose="020B0502040204020203" pitchFamily="34" charset="0"/>
                          <a:cs typeface="Segoe UI" panose="020B0502040204020203" pitchFamily="34" charset="0"/>
                        </a:rPr>
                      </a:br>
                      <a:r>
                        <a:rPr lang="en-CA" sz="1400" dirty="0">
                          <a:effectLst/>
                          <a:latin typeface="Segoe UI" panose="020B0502040204020203" pitchFamily="34" charset="0"/>
                          <a:cs typeface="Segoe UI" panose="020B0502040204020203" pitchFamily="34" charset="0"/>
                        </a:rPr>
                        <a:t>(2 studies)</a:t>
                      </a:r>
                      <a:endParaRPr lang="en-CA" sz="1400" dirty="0">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tc>
                <a:tc>
                  <a:txBody>
                    <a:bodyPr/>
                    <a:lstStyle/>
                    <a:p>
                      <a:pPr algn="ctr"/>
                      <a:r>
                        <a:rPr lang="en-CA" sz="1400" dirty="0">
                          <a:effectLst/>
                          <a:latin typeface="Segoe UI" panose="020B0502040204020203" pitchFamily="34" charset="0"/>
                          <a:cs typeface="Segoe UI" panose="020B0502040204020203" pitchFamily="34" charset="0"/>
                        </a:rPr>
                        <a:t>⨁◯◯◯</a:t>
                      </a:r>
                      <a:br>
                        <a:rPr lang="en-CA" sz="1400" dirty="0">
                          <a:effectLst/>
                          <a:latin typeface="Segoe UI" panose="020B0502040204020203" pitchFamily="34" charset="0"/>
                          <a:cs typeface="Segoe UI" panose="020B0502040204020203" pitchFamily="34" charset="0"/>
                        </a:rPr>
                      </a:br>
                      <a:r>
                        <a:rPr lang="en-CA" sz="1400" dirty="0">
                          <a:effectLst/>
                          <a:latin typeface="Segoe UI" panose="020B0502040204020203" pitchFamily="34" charset="0"/>
                          <a:cs typeface="Segoe UI" panose="020B0502040204020203" pitchFamily="34" charset="0"/>
                        </a:rPr>
                        <a:t>VERY LOW</a:t>
                      </a:r>
                      <a:endParaRPr lang="en-CA" sz="1400" dirty="0">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tc>
                <a:tc>
                  <a:txBody>
                    <a:bodyPr/>
                    <a:lstStyle/>
                    <a:p>
                      <a:pPr algn="ctr"/>
                      <a:r>
                        <a:rPr lang="en-CA" sz="1400" dirty="0">
                          <a:effectLst/>
                          <a:latin typeface="Segoe UI" panose="020B0502040204020203" pitchFamily="34" charset="0"/>
                          <a:cs typeface="Segoe UI" panose="020B0502040204020203" pitchFamily="34" charset="0"/>
                        </a:rPr>
                        <a:t>OR 0.87</a:t>
                      </a:r>
                      <a:br>
                        <a:rPr lang="en-CA" sz="1400" dirty="0">
                          <a:effectLst/>
                          <a:latin typeface="Segoe UI" panose="020B0502040204020203" pitchFamily="34" charset="0"/>
                          <a:cs typeface="Segoe UI" panose="020B0502040204020203" pitchFamily="34" charset="0"/>
                        </a:rPr>
                      </a:br>
                      <a:r>
                        <a:rPr lang="en-CA" sz="1400" dirty="0">
                          <a:effectLst/>
                          <a:latin typeface="Segoe UI" panose="020B0502040204020203" pitchFamily="34" charset="0"/>
                          <a:cs typeface="Segoe UI" panose="020B0502040204020203" pitchFamily="34" charset="0"/>
                        </a:rPr>
                        <a:t>(0.45 to 1.67)</a:t>
                      </a:r>
                      <a:endParaRPr lang="en-CA" sz="1400" dirty="0">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tc>
                <a:tc>
                  <a:txBody>
                    <a:bodyPr/>
                    <a:lstStyle/>
                    <a:p>
                      <a:pPr algn="ctr"/>
                      <a:r>
                        <a:rPr lang="en-CA" sz="1400" dirty="0">
                          <a:effectLst/>
                          <a:latin typeface="Segoe UI" panose="020B0502040204020203" pitchFamily="34" charset="0"/>
                          <a:cs typeface="Segoe UI" panose="020B0502040204020203" pitchFamily="34" charset="0"/>
                        </a:rPr>
                        <a:t>130 per 1,000</a:t>
                      </a:r>
                      <a:endParaRPr lang="en-CA" sz="1400" dirty="0">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tc>
                <a:tc>
                  <a:txBody>
                    <a:bodyPr/>
                    <a:lstStyle/>
                    <a:p>
                      <a:pPr algn="ctr"/>
                      <a:r>
                        <a:rPr lang="en-CA" sz="1400" dirty="0">
                          <a:effectLst/>
                          <a:latin typeface="Segoe UI" panose="020B0502040204020203" pitchFamily="34" charset="0"/>
                          <a:cs typeface="Segoe UI" panose="020B0502040204020203" pitchFamily="34" charset="0"/>
                        </a:rPr>
                        <a:t>15 fewer per 1,000</a:t>
                      </a:r>
                      <a:br>
                        <a:rPr lang="en-CA" sz="1400" dirty="0">
                          <a:effectLst/>
                          <a:latin typeface="Segoe UI" panose="020B0502040204020203" pitchFamily="34" charset="0"/>
                          <a:cs typeface="Segoe UI" panose="020B0502040204020203" pitchFamily="34" charset="0"/>
                        </a:rPr>
                      </a:br>
                      <a:r>
                        <a:rPr lang="en-CA" sz="1400" dirty="0">
                          <a:effectLst/>
                          <a:latin typeface="Segoe UI" panose="020B0502040204020203" pitchFamily="34" charset="0"/>
                          <a:cs typeface="Segoe UI" panose="020B0502040204020203" pitchFamily="34" charset="0"/>
                        </a:rPr>
                        <a:t>(67 fewer to 70 more)</a:t>
                      </a:r>
                      <a:endParaRPr lang="en-CA" sz="1400" dirty="0">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tc>
                <a:extLst>
                  <a:ext uri="{0D108BD9-81ED-4DB2-BD59-A6C34878D82A}">
                    <a16:rowId xmlns:a16="http://schemas.microsoft.com/office/drawing/2014/main" val="2755197569"/>
                  </a:ext>
                </a:extLst>
              </a:tr>
              <a:tr h="647308">
                <a:tc>
                  <a:txBody>
                    <a:bodyPr/>
                    <a:lstStyle/>
                    <a:p>
                      <a:r>
                        <a:rPr lang="en-CA" sz="1400" dirty="0">
                          <a:effectLst/>
                          <a:latin typeface="Segoe UI" panose="020B0502040204020203" pitchFamily="34" charset="0"/>
                          <a:cs typeface="Segoe UI" panose="020B0502040204020203" pitchFamily="34" charset="0"/>
                        </a:rPr>
                        <a:t>MAJOR BLEEDING</a:t>
                      </a:r>
                      <a:br>
                        <a:rPr lang="en-CA" sz="1400" dirty="0">
                          <a:effectLst/>
                          <a:latin typeface="Segoe UI" panose="020B0502040204020203" pitchFamily="34" charset="0"/>
                          <a:cs typeface="Segoe UI" panose="020B0502040204020203" pitchFamily="34" charset="0"/>
                        </a:rPr>
                      </a:br>
                      <a:r>
                        <a:rPr lang="en-CA" sz="1400" b="0" dirty="0">
                          <a:effectLst/>
                          <a:latin typeface="Segoe UI" panose="020B0502040204020203" pitchFamily="34" charset="0"/>
                          <a:cs typeface="Segoe UI" panose="020B0502040204020203" pitchFamily="34" charset="0"/>
                        </a:rPr>
                        <a:t>follow up: mean 16 days</a:t>
                      </a:r>
                      <a:endParaRPr lang="en-CA" sz="1400" b="0" dirty="0">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tc>
                <a:tc>
                  <a:txBody>
                    <a:bodyPr/>
                    <a:lstStyle/>
                    <a:p>
                      <a:pPr algn="ctr"/>
                      <a:r>
                        <a:rPr lang="en-CA" sz="1400" dirty="0">
                          <a:effectLst/>
                          <a:latin typeface="Segoe UI" panose="020B0502040204020203" pitchFamily="34" charset="0"/>
                          <a:cs typeface="Segoe UI" panose="020B0502040204020203" pitchFamily="34" charset="0"/>
                        </a:rPr>
                        <a:t>141</a:t>
                      </a:r>
                      <a:br>
                        <a:rPr lang="en-CA" sz="1400" dirty="0">
                          <a:effectLst/>
                          <a:latin typeface="Segoe UI" panose="020B0502040204020203" pitchFamily="34" charset="0"/>
                          <a:cs typeface="Segoe UI" panose="020B0502040204020203" pitchFamily="34" charset="0"/>
                        </a:rPr>
                      </a:br>
                      <a:r>
                        <a:rPr lang="en-CA" sz="1400" dirty="0">
                          <a:effectLst/>
                          <a:latin typeface="Segoe UI" panose="020B0502040204020203" pitchFamily="34" charset="0"/>
                          <a:cs typeface="Segoe UI" panose="020B0502040204020203" pitchFamily="34" charset="0"/>
                        </a:rPr>
                        <a:t>(1 study)</a:t>
                      </a:r>
                      <a:endParaRPr lang="en-CA" sz="1400" dirty="0">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tc>
                <a:tc>
                  <a:txBody>
                    <a:bodyPr/>
                    <a:lstStyle/>
                    <a:p>
                      <a:pPr algn="ctr"/>
                      <a:r>
                        <a:rPr lang="en-CA" sz="1400" dirty="0">
                          <a:effectLst/>
                          <a:latin typeface="Segoe UI" panose="020B0502040204020203" pitchFamily="34" charset="0"/>
                          <a:cs typeface="Segoe UI" panose="020B0502040204020203" pitchFamily="34" charset="0"/>
                        </a:rPr>
                        <a:t>⨁◯◯◯</a:t>
                      </a:r>
                      <a:br>
                        <a:rPr lang="en-CA" sz="1400" dirty="0">
                          <a:effectLst/>
                          <a:latin typeface="Segoe UI" panose="020B0502040204020203" pitchFamily="34" charset="0"/>
                          <a:cs typeface="Segoe UI" panose="020B0502040204020203" pitchFamily="34" charset="0"/>
                        </a:rPr>
                      </a:br>
                      <a:r>
                        <a:rPr lang="en-CA" sz="1400" dirty="0">
                          <a:effectLst/>
                          <a:latin typeface="Segoe UI" panose="020B0502040204020203" pitchFamily="34" charset="0"/>
                          <a:cs typeface="Segoe UI" panose="020B0502040204020203" pitchFamily="34" charset="0"/>
                        </a:rPr>
                        <a:t>VERY LOW</a:t>
                      </a:r>
                      <a:endParaRPr lang="en-CA" sz="1400" dirty="0">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tc>
                <a:tc>
                  <a:txBody>
                    <a:bodyPr/>
                    <a:lstStyle/>
                    <a:p>
                      <a:pPr algn="ctr"/>
                      <a:r>
                        <a:rPr lang="en-CA" sz="1400" dirty="0">
                          <a:effectLst/>
                          <a:latin typeface="Segoe UI" panose="020B0502040204020203" pitchFamily="34" charset="0"/>
                          <a:cs typeface="Segoe UI" panose="020B0502040204020203" pitchFamily="34" charset="0"/>
                        </a:rPr>
                        <a:t>OR 3.84</a:t>
                      </a:r>
                      <a:br>
                        <a:rPr lang="en-CA" sz="1400" dirty="0">
                          <a:effectLst/>
                          <a:latin typeface="Segoe UI" panose="020B0502040204020203" pitchFamily="34" charset="0"/>
                          <a:cs typeface="Segoe UI" panose="020B0502040204020203" pitchFamily="34" charset="0"/>
                        </a:rPr>
                      </a:br>
                      <a:r>
                        <a:rPr lang="en-CA" sz="1400" dirty="0">
                          <a:effectLst/>
                          <a:latin typeface="Segoe UI" panose="020B0502040204020203" pitchFamily="34" charset="0"/>
                          <a:cs typeface="Segoe UI" panose="020B0502040204020203" pitchFamily="34" charset="0"/>
                        </a:rPr>
                        <a:t>(1.44 to 10.21)</a:t>
                      </a:r>
                      <a:endParaRPr lang="en-CA" sz="1400" dirty="0">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tc>
                <a:tc>
                  <a:txBody>
                    <a:bodyPr/>
                    <a:lstStyle/>
                    <a:p>
                      <a:pPr algn="ctr"/>
                      <a:r>
                        <a:rPr lang="en-CA" sz="1400" dirty="0">
                          <a:effectLst/>
                          <a:latin typeface="Segoe UI" panose="020B0502040204020203" pitchFamily="34" charset="0"/>
                          <a:cs typeface="Segoe UI" panose="020B0502040204020203" pitchFamily="34" charset="0"/>
                        </a:rPr>
                        <a:t>84 per 1,000</a:t>
                      </a:r>
                      <a:endParaRPr lang="en-CA" sz="1400" dirty="0">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tc>
                <a:tc>
                  <a:txBody>
                    <a:bodyPr/>
                    <a:lstStyle/>
                    <a:p>
                      <a:pPr algn="ctr"/>
                      <a:r>
                        <a:rPr lang="en-CA" sz="1400" dirty="0">
                          <a:effectLst/>
                          <a:latin typeface="Segoe UI" panose="020B0502040204020203" pitchFamily="34" charset="0"/>
                          <a:cs typeface="Segoe UI" panose="020B0502040204020203" pitchFamily="34" charset="0"/>
                        </a:rPr>
                        <a:t>176 more per 1,000</a:t>
                      </a:r>
                    </a:p>
                    <a:p>
                      <a:pPr algn="ctr"/>
                      <a:r>
                        <a:rPr lang="en-CA" sz="1400" dirty="0">
                          <a:effectLst/>
                          <a:latin typeface="Segoe UI" panose="020B0502040204020203" pitchFamily="34" charset="0"/>
                          <a:cs typeface="Segoe UI" panose="020B0502040204020203" pitchFamily="34" charset="0"/>
                        </a:rPr>
                        <a:t>(33 more to 400 more)</a:t>
                      </a:r>
                      <a:endParaRPr lang="en-CA" sz="1400" dirty="0">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tc>
                <a:extLst>
                  <a:ext uri="{0D108BD9-81ED-4DB2-BD59-A6C34878D82A}">
                    <a16:rowId xmlns:a16="http://schemas.microsoft.com/office/drawing/2014/main" val="2089343687"/>
                  </a:ext>
                </a:extLst>
              </a:tr>
            </a:tbl>
          </a:graphicData>
        </a:graphic>
      </p:graphicFrame>
    </p:spTree>
    <p:extLst>
      <p:ext uri="{BB962C8B-B14F-4D97-AF65-F5344CB8AC3E}">
        <p14:creationId xmlns:p14="http://schemas.microsoft.com/office/powerpoint/2010/main" val="12661540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9F45BA49-DC49-4DE8-AF2B-0EAED238B26C}"/>
              </a:ext>
            </a:extLst>
          </p:cNvPr>
          <p:cNvGraphicFramePr>
            <a:graphicFrameLocks noGrp="1"/>
          </p:cNvGraphicFramePr>
          <p:nvPr/>
        </p:nvGraphicFramePr>
        <p:xfrm>
          <a:off x="269707" y="288377"/>
          <a:ext cx="8604589" cy="4737868"/>
        </p:xfrm>
        <a:graphic>
          <a:graphicData uri="http://schemas.openxmlformats.org/drawingml/2006/table">
            <a:tbl>
              <a:tblPr firstCol="1">
                <a:tableStyleId>{5C22544A-7EE6-4342-B048-85BDC9FD1C3A}</a:tableStyleId>
              </a:tblPr>
              <a:tblGrid>
                <a:gridCol w="1806752">
                  <a:extLst>
                    <a:ext uri="{9D8B030D-6E8A-4147-A177-3AD203B41FA5}">
                      <a16:colId xmlns:a16="http://schemas.microsoft.com/office/drawing/2014/main" val="3492423087"/>
                    </a:ext>
                  </a:extLst>
                </a:gridCol>
                <a:gridCol w="1176083">
                  <a:extLst>
                    <a:ext uri="{9D8B030D-6E8A-4147-A177-3AD203B41FA5}">
                      <a16:colId xmlns:a16="http://schemas.microsoft.com/office/drawing/2014/main" val="2832987424"/>
                    </a:ext>
                  </a:extLst>
                </a:gridCol>
                <a:gridCol w="1188207">
                  <a:extLst>
                    <a:ext uri="{9D8B030D-6E8A-4147-A177-3AD203B41FA5}">
                      <a16:colId xmlns:a16="http://schemas.microsoft.com/office/drawing/2014/main" val="1885726329"/>
                    </a:ext>
                  </a:extLst>
                </a:gridCol>
                <a:gridCol w="1341784">
                  <a:extLst>
                    <a:ext uri="{9D8B030D-6E8A-4147-A177-3AD203B41FA5}">
                      <a16:colId xmlns:a16="http://schemas.microsoft.com/office/drawing/2014/main" val="2732433716"/>
                    </a:ext>
                  </a:extLst>
                </a:gridCol>
                <a:gridCol w="1212456">
                  <a:extLst>
                    <a:ext uri="{9D8B030D-6E8A-4147-A177-3AD203B41FA5}">
                      <a16:colId xmlns:a16="http://schemas.microsoft.com/office/drawing/2014/main" val="1257583223"/>
                    </a:ext>
                  </a:extLst>
                </a:gridCol>
                <a:gridCol w="1879307">
                  <a:extLst>
                    <a:ext uri="{9D8B030D-6E8A-4147-A177-3AD203B41FA5}">
                      <a16:colId xmlns:a16="http://schemas.microsoft.com/office/drawing/2014/main" val="838660230"/>
                    </a:ext>
                  </a:extLst>
                </a:gridCol>
              </a:tblGrid>
              <a:tr h="325721">
                <a:tc rowSpan="2">
                  <a:txBody>
                    <a:bodyPr/>
                    <a:lstStyle/>
                    <a:p>
                      <a:pPr algn="ctr"/>
                      <a:r>
                        <a:rPr lang="en-CA" sz="1400" b="1" dirty="0">
                          <a:solidFill>
                            <a:schemeClr val="bg1"/>
                          </a:solidFill>
                          <a:effectLst/>
                          <a:latin typeface="Segoe UI" panose="020B0502040204020203" pitchFamily="34" charset="0"/>
                          <a:cs typeface="Segoe UI" panose="020B0502040204020203" pitchFamily="34" charset="0"/>
                        </a:rPr>
                        <a:t>OUTCOMES</a:t>
                      </a:r>
                      <a:endParaRPr lang="en-CA" sz="1400" b="1" dirty="0">
                        <a:solidFill>
                          <a:schemeClr val="bg1"/>
                        </a:solidFill>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solidFill>
                      <a:schemeClr val="accent1"/>
                    </a:solidFill>
                  </a:tcPr>
                </a:tc>
                <a:tc rowSpan="2">
                  <a:txBody>
                    <a:bodyPr/>
                    <a:lstStyle/>
                    <a:p>
                      <a:pPr algn="ctr"/>
                      <a:r>
                        <a:rPr lang="en-CA" sz="1400" b="1" dirty="0">
                          <a:solidFill>
                            <a:schemeClr val="bg1"/>
                          </a:solidFill>
                          <a:effectLst/>
                          <a:latin typeface="Segoe UI" panose="020B0502040204020203" pitchFamily="34" charset="0"/>
                          <a:cs typeface="Segoe UI" panose="020B0502040204020203" pitchFamily="34" charset="0"/>
                        </a:rPr>
                        <a:t>№ of participants</a:t>
                      </a:r>
                      <a:br>
                        <a:rPr lang="en-CA" sz="1400" b="1" dirty="0">
                          <a:solidFill>
                            <a:schemeClr val="bg1"/>
                          </a:solidFill>
                          <a:effectLst/>
                          <a:latin typeface="Segoe UI" panose="020B0502040204020203" pitchFamily="34" charset="0"/>
                          <a:cs typeface="Segoe UI" panose="020B0502040204020203" pitchFamily="34" charset="0"/>
                        </a:rPr>
                      </a:br>
                      <a:r>
                        <a:rPr lang="en-CA" sz="1400" b="1" dirty="0">
                          <a:solidFill>
                            <a:schemeClr val="bg1"/>
                          </a:solidFill>
                          <a:effectLst/>
                          <a:latin typeface="Segoe UI" panose="020B0502040204020203" pitchFamily="34" charset="0"/>
                          <a:cs typeface="Segoe UI" panose="020B0502040204020203" pitchFamily="34" charset="0"/>
                        </a:rPr>
                        <a:t>(studies)</a:t>
                      </a:r>
                      <a:br>
                        <a:rPr lang="en-CA" sz="1400" b="1" dirty="0">
                          <a:solidFill>
                            <a:schemeClr val="bg1"/>
                          </a:solidFill>
                          <a:effectLst/>
                          <a:latin typeface="Segoe UI" panose="020B0502040204020203" pitchFamily="34" charset="0"/>
                          <a:cs typeface="Segoe UI" panose="020B0502040204020203" pitchFamily="34" charset="0"/>
                        </a:rPr>
                      </a:br>
                      <a:endParaRPr lang="en-CA" sz="1400" b="1" dirty="0">
                        <a:solidFill>
                          <a:schemeClr val="bg1"/>
                        </a:solidFill>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solidFill>
                      <a:schemeClr val="accent1"/>
                    </a:solidFill>
                  </a:tcPr>
                </a:tc>
                <a:tc rowSpan="2">
                  <a:txBody>
                    <a:bodyPr/>
                    <a:lstStyle/>
                    <a:p>
                      <a:pPr algn="ctr"/>
                      <a:r>
                        <a:rPr lang="en-CA" sz="1400" b="1" dirty="0">
                          <a:solidFill>
                            <a:schemeClr val="bg1"/>
                          </a:solidFill>
                          <a:effectLst/>
                          <a:latin typeface="Segoe UI" panose="020B0502040204020203" pitchFamily="34" charset="0"/>
                          <a:cs typeface="Segoe UI" panose="020B0502040204020203" pitchFamily="34" charset="0"/>
                        </a:rPr>
                        <a:t>Certainty of the evidence</a:t>
                      </a:r>
                      <a:br>
                        <a:rPr lang="en-CA" sz="1400" b="1" dirty="0">
                          <a:solidFill>
                            <a:schemeClr val="bg1"/>
                          </a:solidFill>
                          <a:effectLst/>
                          <a:latin typeface="Segoe UI" panose="020B0502040204020203" pitchFamily="34" charset="0"/>
                          <a:cs typeface="Segoe UI" panose="020B0502040204020203" pitchFamily="34" charset="0"/>
                        </a:rPr>
                      </a:br>
                      <a:r>
                        <a:rPr lang="en-CA" sz="1400" b="1" dirty="0">
                          <a:solidFill>
                            <a:schemeClr val="bg1"/>
                          </a:solidFill>
                          <a:effectLst/>
                          <a:latin typeface="Segoe UI" panose="020B0502040204020203" pitchFamily="34" charset="0"/>
                          <a:cs typeface="Segoe UI" panose="020B0502040204020203" pitchFamily="34" charset="0"/>
                        </a:rPr>
                        <a:t>(GRADE)</a:t>
                      </a:r>
                      <a:endParaRPr lang="en-CA" sz="1400" b="1" dirty="0">
                        <a:solidFill>
                          <a:schemeClr val="bg1"/>
                        </a:solidFill>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solidFill>
                      <a:schemeClr val="accent1"/>
                    </a:solidFill>
                  </a:tcPr>
                </a:tc>
                <a:tc rowSpan="2">
                  <a:txBody>
                    <a:bodyPr/>
                    <a:lstStyle/>
                    <a:p>
                      <a:pPr algn="ctr"/>
                      <a:r>
                        <a:rPr lang="en-CA" sz="1400" b="1" dirty="0">
                          <a:solidFill>
                            <a:schemeClr val="bg1"/>
                          </a:solidFill>
                          <a:effectLst/>
                          <a:latin typeface="Segoe UI" panose="020B0502040204020203" pitchFamily="34" charset="0"/>
                          <a:cs typeface="Segoe UI" panose="020B0502040204020203" pitchFamily="34" charset="0"/>
                        </a:rPr>
                        <a:t>Relative effect</a:t>
                      </a:r>
                      <a:br>
                        <a:rPr lang="en-CA" sz="1400" b="1" dirty="0">
                          <a:solidFill>
                            <a:schemeClr val="bg1"/>
                          </a:solidFill>
                          <a:effectLst/>
                          <a:latin typeface="Segoe UI" panose="020B0502040204020203" pitchFamily="34" charset="0"/>
                          <a:cs typeface="Segoe UI" panose="020B0502040204020203" pitchFamily="34" charset="0"/>
                        </a:rPr>
                      </a:br>
                      <a:r>
                        <a:rPr lang="en-CA" sz="1400" b="1" dirty="0">
                          <a:solidFill>
                            <a:schemeClr val="bg1"/>
                          </a:solidFill>
                          <a:effectLst/>
                          <a:latin typeface="Segoe UI" panose="020B0502040204020203" pitchFamily="34" charset="0"/>
                          <a:cs typeface="Segoe UI" panose="020B0502040204020203" pitchFamily="34" charset="0"/>
                        </a:rPr>
                        <a:t>(95% CI)</a:t>
                      </a:r>
                      <a:endParaRPr lang="en-CA" sz="1400" b="1" dirty="0">
                        <a:solidFill>
                          <a:schemeClr val="bg1"/>
                        </a:solidFill>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solidFill>
                      <a:schemeClr val="accent1"/>
                    </a:solidFill>
                  </a:tcPr>
                </a:tc>
                <a:tc gridSpan="2">
                  <a:txBody>
                    <a:bodyPr/>
                    <a:lstStyle/>
                    <a:p>
                      <a:pPr algn="ctr"/>
                      <a:r>
                        <a:rPr lang="en-CA" sz="1400" b="1" dirty="0">
                          <a:solidFill>
                            <a:sysClr val="windowText" lastClr="000000"/>
                          </a:solidFill>
                          <a:effectLst/>
                          <a:latin typeface="Segoe UI" panose="020B0502040204020203" pitchFamily="34" charset="0"/>
                          <a:cs typeface="Segoe UI" panose="020B0502040204020203" pitchFamily="34" charset="0"/>
                        </a:rPr>
                        <a:t>Anticipated absolute effects</a:t>
                      </a:r>
                      <a:endParaRPr lang="en-CA" sz="1400" b="1" baseline="30000" dirty="0">
                        <a:solidFill>
                          <a:sysClr val="windowText" lastClr="000000"/>
                        </a:solidFill>
                        <a:effectLst/>
                        <a:latin typeface="Segoe UI" panose="020B0502040204020203" pitchFamily="34" charset="0"/>
                        <a:cs typeface="Segoe UI" panose="020B0502040204020203" pitchFamily="34" charset="0"/>
                      </a:endParaRPr>
                    </a:p>
                    <a:p>
                      <a:pPr algn="ctr"/>
                      <a:r>
                        <a:rPr lang="en-CA" sz="1400" b="1" dirty="0">
                          <a:solidFill>
                            <a:sysClr val="windowText" lastClr="000000"/>
                          </a:solidFill>
                          <a:effectLst/>
                          <a:latin typeface="Segoe UI" panose="020B0502040204020203" pitchFamily="34" charset="0"/>
                          <a:cs typeface="Segoe UI" panose="020B0502040204020203" pitchFamily="34" charset="0"/>
                        </a:rPr>
                        <a:t>(95% CI)</a:t>
                      </a:r>
                      <a:endParaRPr lang="en-CA" sz="1400" b="1" dirty="0">
                        <a:solidFill>
                          <a:sysClr val="windowText" lastClr="000000"/>
                        </a:solidFill>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solidFill>
                      <a:srgbClr val="E9EBF5"/>
                    </a:solidFill>
                  </a:tcPr>
                </a:tc>
                <a:tc hMerge="1">
                  <a:txBody>
                    <a:bodyPr/>
                    <a:lstStyle/>
                    <a:p>
                      <a:pPr algn="ctr"/>
                      <a:endParaRPr lang="en-CA" sz="1800" b="1" dirty="0">
                        <a:solidFill>
                          <a:sysClr val="windowText" lastClr="000000"/>
                        </a:solidFill>
                        <a:effectLst/>
                        <a:latin typeface="Segoe UI" panose="020B0502040204020203" pitchFamily="34" charset="0"/>
                        <a:ea typeface="Times New Roman" panose="02020603050405020304" pitchFamily="18" charset="0"/>
                        <a:cs typeface="Segoe UI" panose="020B0502040204020203" pitchFamily="34" charset="0"/>
                      </a:endParaRPr>
                    </a:p>
                  </a:txBody>
                  <a:tcPr marL="3341" marR="3341" marT="3341" marB="3341">
                    <a:solidFill>
                      <a:srgbClr val="E9EBF5"/>
                    </a:solidFill>
                  </a:tcPr>
                </a:tc>
                <a:extLst>
                  <a:ext uri="{0D108BD9-81ED-4DB2-BD59-A6C34878D82A}">
                    <a16:rowId xmlns:a16="http://schemas.microsoft.com/office/drawing/2014/main" val="3146487247"/>
                  </a:ext>
                </a:extLst>
              </a:tr>
              <a:tr h="854457">
                <a:tc vMerge="1">
                  <a:txBody>
                    <a:bodyPr/>
                    <a:lstStyle/>
                    <a:p>
                      <a:endParaRPr lang="en-CA"/>
                    </a:p>
                  </a:txBody>
                  <a:tcPr/>
                </a:tc>
                <a:tc vMerge="1">
                  <a:txBody>
                    <a:bodyPr/>
                    <a:lstStyle/>
                    <a:p>
                      <a:endParaRPr lang="en-CA"/>
                    </a:p>
                  </a:txBody>
                  <a:tcPr/>
                </a:tc>
                <a:tc vMerge="1">
                  <a:txBody>
                    <a:bodyPr/>
                    <a:lstStyle/>
                    <a:p>
                      <a:endParaRPr lang="en-CA"/>
                    </a:p>
                  </a:txBody>
                  <a:tcPr/>
                </a:tc>
                <a:tc vMerge="1">
                  <a:txBody>
                    <a:bodyPr/>
                    <a:lstStyle/>
                    <a:p>
                      <a:endParaRPr lang="en-CA"/>
                    </a:p>
                  </a:txBody>
                  <a:tcPr/>
                </a:tc>
                <a:tc>
                  <a:txBody>
                    <a:bodyPr/>
                    <a:lstStyle/>
                    <a:p>
                      <a:pPr algn="ctr"/>
                      <a:r>
                        <a:rPr lang="en-CA" sz="1400" b="1" dirty="0">
                          <a:effectLst/>
                          <a:latin typeface="Segoe UI" panose="020B0502040204020203" pitchFamily="34" charset="0"/>
                          <a:cs typeface="Segoe UI" panose="020B0502040204020203" pitchFamily="34" charset="0"/>
                        </a:rPr>
                        <a:t>Risk with prophylactic intensity</a:t>
                      </a:r>
                      <a:endParaRPr lang="en-CA" sz="1400" b="1" dirty="0">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tc>
                <a:tc>
                  <a:txBody>
                    <a:bodyPr/>
                    <a:lstStyle/>
                    <a:p>
                      <a:pPr algn="ctr"/>
                      <a:r>
                        <a:rPr lang="en-CA" sz="1400" b="1" dirty="0">
                          <a:effectLst/>
                          <a:latin typeface="Segoe UI" panose="020B0502040204020203" pitchFamily="34" charset="0"/>
                          <a:cs typeface="Segoe UI" panose="020B0502040204020203" pitchFamily="34" charset="0"/>
                        </a:rPr>
                        <a:t>Risk difference with anticoagulation at intermediate or therapeutic-intensity</a:t>
                      </a:r>
                      <a:endParaRPr lang="en-CA" sz="1400" b="1" dirty="0">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tc>
                <a:extLst>
                  <a:ext uri="{0D108BD9-81ED-4DB2-BD59-A6C34878D82A}">
                    <a16:rowId xmlns:a16="http://schemas.microsoft.com/office/drawing/2014/main" val="2098907843"/>
                  </a:ext>
                </a:extLst>
              </a:tr>
              <a:tr h="647308">
                <a:tc>
                  <a:txBody>
                    <a:bodyPr/>
                    <a:lstStyle/>
                    <a:p>
                      <a:r>
                        <a:rPr lang="en-CA" sz="1400" dirty="0">
                          <a:effectLst/>
                          <a:latin typeface="Segoe UI" panose="020B0502040204020203" pitchFamily="34" charset="0"/>
                          <a:cs typeface="Segoe UI" panose="020B0502040204020203" pitchFamily="34" charset="0"/>
                        </a:rPr>
                        <a:t>MORTALITY</a:t>
                      </a:r>
                      <a:br>
                        <a:rPr lang="en-CA" sz="1400" dirty="0">
                          <a:effectLst/>
                          <a:latin typeface="Segoe UI" panose="020B0502040204020203" pitchFamily="34" charset="0"/>
                          <a:cs typeface="Segoe UI" panose="020B0502040204020203" pitchFamily="34" charset="0"/>
                        </a:rPr>
                      </a:br>
                      <a:r>
                        <a:rPr lang="en-CA" sz="1400" b="0" dirty="0">
                          <a:effectLst/>
                          <a:latin typeface="Segoe UI" panose="020B0502040204020203" pitchFamily="34" charset="0"/>
                          <a:cs typeface="Segoe UI" panose="020B0502040204020203" pitchFamily="34" charset="0"/>
                        </a:rPr>
                        <a:t>follow up: range 14 days to 22 days</a:t>
                      </a:r>
                      <a:endParaRPr lang="en-CA" sz="1400" b="0" dirty="0">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tc>
                <a:tc>
                  <a:txBody>
                    <a:bodyPr/>
                    <a:lstStyle/>
                    <a:p>
                      <a:pPr algn="ctr"/>
                      <a:r>
                        <a:rPr lang="en-CA" sz="1400" dirty="0">
                          <a:effectLst/>
                          <a:latin typeface="Segoe UI" panose="020B0502040204020203" pitchFamily="34" charset="0"/>
                          <a:cs typeface="Segoe UI" panose="020B0502040204020203" pitchFamily="34" charset="0"/>
                        </a:rPr>
                        <a:t>141</a:t>
                      </a:r>
                      <a:br>
                        <a:rPr lang="en-CA" sz="1400" dirty="0">
                          <a:effectLst/>
                          <a:latin typeface="Segoe UI" panose="020B0502040204020203" pitchFamily="34" charset="0"/>
                          <a:cs typeface="Segoe UI" panose="020B0502040204020203" pitchFamily="34" charset="0"/>
                        </a:rPr>
                      </a:br>
                      <a:r>
                        <a:rPr lang="en-CA" sz="1400" dirty="0">
                          <a:effectLst/>
                          <a:latin typeface="Segoe UI" panose="020B0502040204020203" pitchFamily="34" charset="0"/>
                          <a:cs typeface="Segoe UI" panose="020B0502040204020203" pitchFamily="34" charset="0"/>
                        </a:rPr>
                        <a:t>(1 study)</a:t>
                      </a:r>
                      <a:endParaRPr lang="en-CA" sz="1400" dirty="0">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tc>
                <a:tc>
                  <a:txBody>
                    <a:bodyPr/>
                    <a:lstStyle/>
                    <a:p>
                      <a:pPr algn="ctr"/>
                      <a:r>
                        <a:rPr lang="en-CA" sz="1400" dirty="0">
                          <a:effectLst/>
                          <a:latin typeface="Segoe UI" panose="020B0502040204020203" pitchFamily="34" charset="0"/>
                          <a:cs typeface="Segoe UI" panose="020B0502040204020203" pitchFamily="34" charset="0"/>
                        </a:rPr>
                        <a:t>⨁◯◯◯</a:t>
                      </a:r>
                      <a:br>
                        <a:rPr lang="en-CA" sz="1400" dirty="0">
                          <a:effectLst/>
                          <a:latin typeface="Segoe UI" panose="020B0502040204020203" pitchFamily="34" charset="0"/>
                          <a:cs typeface="Segoe UI" panose="020B0502040204020203" pitchFamily="34" charset="0"/>
                        </a:rPr>
                      </a:br>
                      <a:r>
                        <a:rPr lang="en-CA" sz="1400" dirty="0">
                          <a:effectLst/>
                          <a:latin typeface="Segoe UI" panose="020B0502040204020203" pitchFamily="34" charset="0"/>
                          <a:cs typeface="Segoe UI" panose="020B0502040204020203" pitchFamily="34" charset="0"/>
                        </a:rPr>
                        <a:t>VERY LOW</a:t>
                      </a:r>
                      <a:endParaRPr lang="en-CA" sz="1400" dirty="0">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tc>
                <a:tc>
                  <a:txBody>
                    <a:bodyPr/>
                    <a:lstStyle/>
                    <a:p>
                      <a:pPr algn="ctr"/>
                      <a:r>
                        <a:rPr lang="en-CA" sz="1400" b="0" dirty="0">
                          <a:effectLst/>
                          <a:latin typeface="Segoe UI" panose="020B0502040204020203" pitchFamily="34" charset="0"/>
                          <a:cs typeface="Segoe UI" panose="020B0502040204020203" pitchFamily="34" charset="0"/>
                        </a:rPr>
                        <a:t>OR 0.73</a:t>
                      </a:r>
                      <a:br>
                        <a:rPr lang="en-CA" sz="1400" b="0" dirty="0">
                          <a:effectLst/>
                          <a:latin typeface="Segoe UI" panose="020B0502040204020203" pitchFamily="34" charset="0"/>
                          <a:cs typeface="Segoe UI" panose="020B0502040204020203" pitchFamily="34" charset="0"/>
                        </a:rPr>
                      </a:br>
                      <a:r>
                        <a:rPr lang="en-CA" sz="1400" b="0" dirty="0">
                          <a:effectLst/>
                          <a:latin typeface="Segoe UI" panose="020B0502040204020203" pitchFamily="34" charset="0"/>
                          <a:cs typeface="Segoe UI" panose="020B0502040204020203" pitchFamily="34" charset="0"/>
                        </a:rPr>
                        <a:t>(0.33 to 1.76)</a:t>
                      </a:r>
                      <a:endParaRPr lang="en-CA" sz="1400" b="0" dirty="0">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solidFill>
                      <a:srgbClr val="E9EBF5"/>
                    </a:solidFill>
                  </a:tcPr>
                </a:tc>
                <a:tc>
                  <a:txBody>
                    <a:bodyPr/>
                    <a:lstStyle/>
                    <a:p>
                      <a:pPr algn="ctr"/>
                      <a:r>
                        <a:rPr lang="en-CA" sz="1400" b="0" dirty="0">
                          <a:effectLst/>
                          <a:latin typeface="Segoe UI" panose="020B0502040204020203" pitchFamily="34" charset="0"/>
                          <a:cs typeface="Segoe UI" panose="020B0502040204020203" pitchFamily="34" charset="0"/>
                        </a:rPr>
                        <a:t>236 per 1,000</a:t>
                      </a:r>
                      <a:endParaRPr lang="en-CA" sz="1400" b="0" dirty="0">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solidFill>
                      <a:srgbClr val="E9EBF5"/>
                    </a:solidFill>
                  </a:tcPr>
                </a:tc>
                <a:tc>
                  <a:txBody>
                    <a:bodyPr/>
                    <a:lstStyle/>
                    <a:p>
                      <a:pPr algn="ctr"/>
                      <a:r>
                        <a:rPr lang="en-CA" sz="1400" b="0" dirty="0">
                          <a:effectLst/>
                          <a:latin typeface="Segoe UI" panose="020B0502040204020203" pitchFamily="34" charset="0"/>
                          <a:cs typeface="Segoe UI" panose="020B0502040204020203" pitchFamily="34" charset="0"/>
                        </a:rPr>
                        <a:t>52 fewer per 1,000</a:t>
                      </a:r>
                      <a:br>
                        <a:rPr lang="en-CA" sz="1400" b="0" dirty="0">
                          <a:effectLst/>
                          <a:latin typeface="Segoe UI" panose="020B0502040204020203" pitchFamily="34" charset="0"/>
                          <a:cs typeface="Segoe UI" panose="020B0502040204020203" pitchFamily="34" charset="0"/>
                        </a:rPr>
                      </a:br>
                      <a:r>
                        <a:rPr lang="en-CA" sz="1400" b="0" dirty="0">
                          <a:effectLst/>
                          <a:latin typeface="Segoe UI" panose="020B0502040204020203" pitchFamily="34" charset="0"/>
                          <a:cs typeface="Segoe UI" panose="020B0502040204020203" pitchFamily="34" charset="0"/>
                        </a:rPr>
                        <a:t>(143 fewer to 116 more)</a:t>
                      </a:r>
                      <a:endParaRPr lang="en-CA" sz="1400" b="0" dirty="0">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solidFill>
                      <a:srgbClr val="E9EBF5"/>
                    </a:solidFill>
                  </a:tcPr>
                </a:tc>
                <a:extLst>
                  <a:ext uri="{0D108BD9-81ED-4DB2-BD59-A6C34878D82A}">
                    <a16:rowId xmlns:a16="http://schemas.microsoft.com/office/drawing/2014/main" val="665134728"/>
                  </a:ext>
                </a:extLst>
              </a:tr>
              <a:tr h="647308">
                <a:tc>
                  <a:txBody>
                    <a:bodyPr/>
                    <a:lstStyle/>
                    <a:p>
                      <a:r>
                        <a:rPr lang="en-CA" sz="1400" dirty="0">
                          <a:effectLst/>
                          <a:latin typeface="Segoe UI" panose="020B0502040204020203" pitchFamily="34" charset="0"/>
                          <a:cs typeface="Segoe UI" panose="020B0502040204020203" pitchFamily="34" charset="0"/>
                        </a:rPr>
                        <a:t>PE</a:t>
                      </a:r>
                      <a:br>
                        <a:rPr lang="en-CA" sz="1400" dirty="0">
                          <a:effectLst/>
                          <a:latin typeface="Segoe UI" panose="020B0502040204020203" pitchFamily="34" charset="0"/>
                          <a:cs typeface="Segoe UI" panose="020B0502040204020203" pitchFamily="34" charset="0"/>
                        </a:rPr>
                      </a:br>
                      <a:r>
                        <a:rPr lang="en-CA" sz="1400" b="0" dirty="0">
                          <a:effectLst/>
                          <a:latin typeface="Segoe UI" panose="020B0502040204020203" pitchFamily="34" charset="0"/>
                          <a:cs typeface="Segoe UI" panose="020B0502040204020203" pitchFamily="34" charset="0"/>
                        </a:rPr>
                        <a:t>follow up: range 14 days to 20 days</a:t>
                      </a:r>
                      <a:endParaRPr lang="en-CA" sz="1400" b="0" dirty="0">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tc>
                <a:tc>
                  <a:txBody>
                    <a:bodyPr/>
                    <a:lstStyle/>
                    <a:p>
                      <a:pPr algn="ctr"/>
                      <a:r>
                        <a:rPr lang="en-CA" sz="1400" b="1" dirty="0">
                          <a:effectLst/>
                          <a:latin typeface="Segoe UI" panose="020B0502040204020203" pitchFamily="34" charset="0"/>
                          <a:cs typeface="Segoe UI" panose="020B0502040204020203" pitchFamily="34" charset="0"/>
                        </a:rPr>
                        <a:t>82</a:t>
                      </a:r>
                      <a:br>
                        <a:rPr lang="en-CA" sz="1400" b="1" dirty="0">
                          <a:effectLst/>
                          <a:latin typeface="Segoe UI" panose="020B0502040204020203" pitchFamily="34" charset="0"/>
                          <a:cs typeface="Segoe UI" panose="020B0502040204020203" pitchFamily="34" charset="0"/>
                        </a:rPr>
                      </a:br>
                      <a:r>
                        <a:rPr lang="en-CA" sz="1400" b="1" dirty="0">
                          <a:effectLst/>
                          <a:latin typeface="Segoe UI" panose="020B0502040204020203" pitchFamily="34" charset="0"/>
                          <a:cs typeface="Segoe UI" panose="020B0502040204020203" pitchFamily="34" charset="0"/>
                        </a:rPr>
                        <a:t>(1 study)</a:t>
                      </a:r>
                      <a:endParaRPr lang="en-CA" sz="1400" b="1" dirty="0">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solidFill>
                      <a:schemeClr val="accent4">
                        <a:lumMod val="20000"/>
                        <a:lumOff val="80000"/>
                      </a:schemeClr>
                    </a:solidFill>
                  </a:tcPr>
                </a:tc>
                <a:tc>
                  <a:txBody>
                    <a:bodyPr/>
                    <a:lstStyle/>
                    <a:p>
                      <a:pPr algn="ctr"/>
                      <a:r>
                        <a:rPr lang="en-CA" sz="1400" b="1" dirty="0">
                          <a:effectLst/>
                          <a:latin typeface="Segoe UI" panose="020B0502040204020203" pitchFamily="34" charset="0"/>
                          <a:cs typeface="Segoe UI" panose="020B0502040204020203" pitchFamily="34" charset="0"/>
                        </a:rPr>
                        <a:t>⨁◯◯◯</a:t>
                      </a:r>
                      <a:br>
                        <a:rPr lang="en-CA" sz="1400" b="1" dirty="0">
                          <a:effectLst/>
                          <a:latin typeface="Segoe UI" panose="020B0502040204020203" pitchFamily="34" charset="0"/>
                          <a:cs typeface="Segoe UI" panose="020B0502040204020203" pitchFamily="34" charset="0"/>
                        </a:rPr>
                      </a:br>
                      <a:r>
                        <a:rPr lang="en-CA" sz="1400" b="1" dirty="0">
                          <a:effectLst/>
                          <a:latin typeface="Segoe UI" panose="020B0502040204020203" pitchFamily="34" charset="0"/>
                          <a:cs typeface="Segoe UI" panose="020B0502040204020203" pitchFamily="34" charset="0"/>
                        </a:rPr>
                        <a:t>VERY LOW</a:t>
                      </a:r>
                      <a:endParaRPr lang="en-CA" sz="1400" b="1" dirty="0">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solidFill>
                      <a:schemeClr val="accent4">
                        <a:lumMod val="20000"/>
                        <a:lumOff val="80000"/>
                      </a:schemeClr>
                    </a:solidFill>
                  </a:tcPr>
                </a:tc>
                <a:tc>
                  <a:txBody>
                    <a:bodyPr/>
                    <a:lstStyle/>
                    <a:p>
                      <a:pPr algn="ctr"/>
                      <a:r>
                        <a:rPr lang="en-CA" sz="1400" b="1" dirty="0">
                          <a:effectLst/>
                          <a:latin typeface="Segoe UI" panose="020B0502040204020203" pitchFamily="34" charset="0"/>
                          <a:cs typeface="Segoe UI" panose="020B0502040204020203" pitchFamily="34" charset="0"/>
                        </a:rPr>
                        <a:t>OR 0.09</a:t>
                      </a:r>
                      <a:br>
                        <a:rPr lang="en-CA" sz="1400" b="1" dirty="0">
                          <a:effectLst/>
                          <a:latin typeface="Segoe UI" panose="020B0502040204020203" pitchFamily="34" charset="0"/>
                          <a:cs typeface="Segoe UI" panose="020B0502040204020203" pitchFamily="34" charset="0"/>
                        </a:rPr>
                      </a:br>
                      <a:r>
                        <a:rPr lang="en-CA" sz="1400" b="1" dirty="0">
                          <a:effectLst/>
                          <a:latin typeface="Segoe UI" panose="020B0502040204020203" pitchFamily="34" charset="0"/>
                          <a:cs typeface="Segoe UI" panose="020B0502040204020203" pitchFamily="34" charset="0"/>
                        </a:rPr>
                        <a:t>(0.02 to 0.57)</a:t>
                      </a:r>
                      <a:endParaRPr lang="en-CA" sz="1400" b="1" dirty="0">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solidFill>
                      <a:schemeClr val="accent4">
                        <a:lumMod val="20000"/>
                        <a:lumOff val="80000"/>
                      </a:schemeClr>
                    </a:solidFill>
                  </a:tcPr>
                </a:tc>
                <a:tc>
                  <a:txBody>
                    <a:bodyPr/>
                    <a:lstStyle/>
                    <a:p>
                      <a:pPr algn="ctr"/>
                      <a:r>
                        <a:rPr lang="en-CA" sz="1400" b="1" dirty="0">
                          <a:effectLst/>
                          <a:latin typeface="Segoe UI" panose="020B0502040204020203" pitchFamily="34" charset="0"/>
                          <a:cs typeface="Segoe UI" panose="020B0502040204020203" pitchFamily="34" charset="0"/>
                        </a:rPr>
                        <a:t>98 per 1,000</a:t>
                      </a:r>
                      <a:endParaRPr lang="en-CA" sz="1400" b="1" dirty="0">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solidFill>
                      <a:schemeClr val="accent4">
                        <a:lumMod val="20000"/>
                        <a:lumOff val="80000"/>
                      </a:schemeClr>
                    </a:solidFill>
                  </a:tcPr>
                </a:tc>
                <a:tc>
                  <a:txBody>
                    <a:bodyPr/>
                    <a:lstStyle/>
                    <a:p>
                      <a:pPr algn="ctr"/>
                      <a:r>
                        <a:rPr lang="en-CA" sz="1400" b="1" dirty="0">
                          <a:effectLst/>
                          <a:latin typeface="Segoe UI" panose="020B0502040204020203" pitchFamily="34" charset="0"/>
                          <a:cs typeface="Segoe UI" panose="020B0502040204020203" pitchFamily="34" charset="0"/>
                        </a:rPr>
                        <a:t>88 fewer per 1,000</a:t>
                      </a:r>
                      <a:br>
                        <a:rPr lang="en-CA" sz="1400" b="1" dirty="0">
                          <a:effectLst/>
                          <a:latin typeface="Segoe UI" panose="020B0502040204020203" pitchFamily="34" charset="0"/>
                          <a:cs typeface="Segoe UI" panose="020B0502040204020203" pitchFamily="34" charset="0"/>
                        </a:rPr>
                      </a:br>
                      <a:r>
                        <a:rPr lang="en-CA" sz="1400" b="1" dirty="0">
                          <a:effectLst/>
                          <a:latin typeface="Segoe UI" panose="020B0502040204020203" pitchFamily="34" charset="0"/>
                          <a:cs typeface="Segoe UI" panose="020B0502040204020203" pitchFamily="34" charset="0"/>
                        </a:rPr>
                        <a:t>(96 fewer to 40 fewer)</a:t>
                      </a:r>
                      <a:endParaRPr lang="en-CA" sz="1400" b="1" dirty="0">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solidFill>
                      <a:schemeClr val="accent4">
                        <a:lumMod val="20000"/>
                        <a:lumOff val="80000"/>
                      </a:schemeClr>
                    </a:solidFill>
                  </a:tcPr>
                </a:tc>
                <a:extLst>
                  <a:ext uri="{0D108BD9-81ED-4DB2-BD59-A6C34878D82A}">
                    <a16:rowId xmlns:a16="http://schemas.microsoft.com/office/drawing/2014/main" val="2723396161"/>
                  </a:ext>
                </a:extLst>
              </a:tr>
              <a:tr h="854457">
                <a:tc>
                  <a:txBody>
                    <a:bodyPr/>
                    <a:lstStyle/>
                    <a:p>
                      <a:r>
                        <a:rPr lang="en-CA" sz="1400" dirty="0">
                          <a:effectLst/>
                          <a:latin typeface="Segoe UI" panose="020B0502040204020203" pitchFamily="34" charset="0"/>
                          <a:cs typeface="Segoe UI" panose="020B0502040204020203" pitchFamily="34" charset="0"/>
                        </a:rPr>
                        <a:t>PROXIMAL LOWER EXTREMITY DVT</a:t>
                      </a:r>
                      <a:br>
                        <a:rPr lang="en-CA" sz="1400" dirty="0">
                          <a:effectLst/>
                          <a:latin typeface="Segoe UI" panose="020B0502040204020203" pitchFamily="34" charset="0"/>
                          <a:cs typeface="Segoe UI" panose="020B0502040204020203" pitchFamily="34" charset="0"/>
                        </a:rPr>
                      </a:br>
                      <a:r>
                        <a:rPr lang="en-CA" sz="1400" b="0" dirty="0">
                          <a:effectLst/>
                          <a:latin typeface="Segoe UI" panose="020B0502040204020203" pitchFamily="34" charset="0"/>
                          <a:cs typeface="Segoe UI" panose="020B0502040204020203" pitchFamily="34" charset="0"/>
                        </a:rPr>
                        <a:t>follow up: range 14 days to 20 days</a:t>
                      </a:r>
                      <a:endParaRPr lang="en-CA" sz="1400" b="0" dirty="0">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tc>
                <a:tc>
                  <a:txBody>
                    <a:bodyPr/>
                    <a:lstStyle/>
                    <a:p>
                      <a:pPr algn="ctr"/>
                      <a:r>
                        <a:rPr lang="en-CA" sz="1400" b="1" dirty="0">
                          <a:effectLst/>
                          <a:latin typeface="Segoe UI" panose="020B0502040204020203" pitchFamily="34" charset="0"/>
                          <a:cs typeface="Segoe UI" panose="020B0502040204020203" pitchFamily="34" charset="0"/>
                        </a:rPr>
                        <a:t>41</a:t>
                      </a:r>
                      <a:br>
                        <a:rPr lang="en-CA" sz="1400" b="1" dirty="0">
                          <a:effectLst/>
                          <a:latin typeface="Segoe UI" panose="020B0502040204020203" pitchFamily="34" charset="0"/>
                          <a:cs typeface="Segoe UI" panose="020B0502040204020203" pitchFamily="34" charset="0"/>
                        </a:rPr>
                      </a:br>
                      <a:r>
                        <a:rPr lang="en-CA" sz="1400" b="1" dirty="0">
                          <a:effectLst/>
                          <a:latin typeface="Segoe UI" panose="020B0502040204020203" pitchFamily="34" charset="0"/>
                          <a:cs typeface="Segoe UI" panose="020B0502040204020203" pitchFamily="34" charset="0"/>
                        </a:rPr>
                        <a:t>(1 study)</a:t>
                      </a:r>
                      <a:endParaRPr lang="en-CA" sz="1400" b="1" dirty="0">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solidFill>
                      <a:schemeClr val="accent4">
                        <a:lumMod val="20000"/>
                        <a:lumOff val="80000"/>
                      </a:schemeClr>
                    </a:solidFill>
                  </a:tcPr>
                </a:tc>
                <a:tc>
                  <a:txBody>
                    <a:bodyPr/>
                    <a:lstStyle/>
                    <a:p>
                      <a:pPr algn="ctr"/>
                      <a:r>
                        <a:rPr lang="en-CA" sz="1400" b="1" dirty="0">
                          <a:effectLst/>
                          <a:latin typeface="Segoe UI" panose="020B0502040204020203" pitchFamily="34" charset="0"/>
                          <a:cs typeface="Segoe UI" panose="020B0502040204020203" pitchFamily="34" charset="0"/>
                        </a:rPr>
                        <a:t>⨁◯◯◯</a:t>
                      </a:r>
                      <a:br>
                        <a:rPr lang="en-CA" sz="1400" b="1" dirty="0">
                          <a:effectLst/>
                          <a:latin typeface="Segoe UI" panose="020B0502040204020203" pitchFamily="34" charset="0"/>
                          <a:cs typeface="Segoe UI" panose="020B0502040204020203" pitchFamily="34" charset="0"/>
                        </a:rPr>
                      </a:br>
                      <a:r>
                        <a:rPr lang="en-CA" sz="1400" b="1" dirty="0">
                          <a:effectLst/>
                          <a:latin typeface="Segoe UI" panose="020B0502040204020203" pitchFamily="34" charset="0"/>
                          <a:cs typeface="Segoe UI" panose="020B0502040204020203" pitchFamily="34" charset="0"/>
                        </a:rPr>
                        <a:t>VERY LOW</a:t>
                      </a:r>
                      <a:endParaRPr lang="en-CA" sz="1400" b="1" dirty="0">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solidFill>
                      <a:schemeClr val="accent4">
                        <a:lumMod val="20000"/>
                        <a:lumOff val="80000"/>
                      </a:schemeClr>
                    </a:solidFill>
                  </a:tcPr>
                </a:tc>
                <a:tc>
                  <a:txBody>
                    <a:bodyPr/>
                    <a:lstStyle/>
                    <a:p>
                      <a:pPr algn="ctr"/>
                      <a:r>
                        <a:rPr lang="en-CA" sz="1400" b="1" dirty="0">
                          <a:effectLst/>
                          <a:latin typeface="Segoe UI" panose="020B0502040204020203" pitchFamily="34" charset="0"/>
                          <a:cs typeface="Segoe UI" panose="020B0502040204020203" pitchFamily="34" charset="0"/>
                        </a:rPr>
                        <a:t>OR 0.35</a:t>
                      </a:r>
                      <a:br>
                        <a:rPr lang="en-CA" sz="1400" b="1" dirty="0">
                          <a:effectLst/>
                          <a:latin typeface="Segoe UI" panose="020B0502040204020203" pitchFamily="34" charset="0"/>
                          <a:cs typeface="Segoe UI" panose="020B0502040204020203" pitchFamily="34" charset="0"/>
                        </a:rPr>
                      </a:br>
                      <a:r>
                        <a:rPr lang="en-CA" sz="1400" b="1" dirty="0">
                          <a:effectLst/>
                          <a:latin typeface="Segoe UI" panose="020B0502040204020203" pitchFamily="34" charset="0"/>
                          <a:cs typeface="Segoe UI" panose="020B0502040204020203" pitchFamily="34" charset="0"/>
                        </a:rPr>
                        <a:t>(0.06 to 2.02)</a:t>
                      </a:r>
                      <a:endParaRPr lang="en-CA" sz="1400" b="1" dirty="0">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solidFill>
                      <a:schemeClr val="accent4">
                        <a:lumMod val="20000"/>
                        <a:lumOff val="80000"/>
                      </a:schemeClr>
                    </a:solidFill>
                  </a:tcPr>
                </a:tc>
                <a:tc>
                  <a:txBody>
                    <a:bodyPr/>
                    <a:lstStyle/>
                    <a:p>
                      <a:pPr algn="ctr"/>
                      <a:r>
                        <a:rPr lang="en-CA" sz="1400" b="1" dirty="0">
                          <a:effectLst/>
                          <a:latin typeface="Segoe UI" panose="020B0502040204020203" pitchFamily="34" charset="0"/>
                          <a:cs typeface="Segoe UI" panose="020B0502040204020203" pitchFamily="34" charset="0"/>
                        </a:rPr>
                        <a:t>106 per 1,000</a:t>
                      </a:r>
                      <a:endParaRPr lang="en-CA" sz="1400" b="1" dirty="0">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solidFill>
                      <a:schemeClr val="accent4">
                        <a:lumMod val="20000"/>
                        <a:lumOff val="80000"/>
                      </a:schemeClr>
                    </a:solidFill>
                  </a:tcPr>
                </a:tc>
                <a:tc>
                  <a:txBody>
                    <a:bodyPr/>
                    <a:lstStyle/>
                    <a:p>
                      <a:pPr algn="ctr"/>
                      <a:r>
                        <a:rPr lang="en-CA" sz="1400" b="1" dirty="0">
                          <a:effectLst/>
                          <a:latin typeface="Segoe UI" panose="020B0502040204020203" pitchFamily="34" charset="0"/>
                          <a:cs typeface="Segoe UI" panose="020B0502040204020203" pitchFamily="34" charset="0"/>
                        </a:rPr>
                        <a:t>66 fewer per 1,000</a:t>
                      </a:r>
                      <a:br>
                        <a:rPr lang="en-CA" sz="1400" b="1" dirty="0">
                          <a:effectLst/>
                          <a:latin typeface="Segoe UI" panose="020B0502040204020203" pitchFamily="34" charset="0"/>
                          <a:cs typeface="Segoe UI" panose="020B0502040204020203" pitchFamily="34" charset="0"/>
                        </a:rPr>
                      </a:br>
                      <a:r>
                        <a:rPr lang="en-CA" sz="1400" b="1" dirty="0">
                          <a:effectLst/>
                          <a:latin typeface="Segoe UI" panose="020B0502040204020203" pitchFamily="34" charset="0"/>
                          <a:cs typeface="Segoe UI" panose="020B0502040204020203" pitchFamily="34" charset="0"/>
                        </a:rPr>
                        <a:t>(99 fewer to 87 more)</a:t>
                      </a:r>
                      <a:endParaRPr lang="en-CA" sz="1400" b="1" dirty="0">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solidFill>
                      <a:schemeClr val="accent4">
                        <a:lumMod val="20000"/>
                        <a:lumOff val="80000"/>
                      </a:schemeClr>
                    </a:solidFill>
                  </a:tcPr>
                </a:tc>
                <a:extLst>
                  <a:ext uri="{0D108BD9-81ED-4DB2-BD59-A6C34878D82A}">
                    <a16:rowId xmlns:a16="http://schemas.microsoft.com/office/drawing/2014/main" val="1710784084"/>
                  </a:ext>
                </a:extLst>
              </a:tr>
              <a:tr h="647308">
                <a:tc>
                  <a:txBody>
                    <a:bodyPr/>
                    <a:lstStyle/>
                    <a:p>
                      <a:r>
                        <a:rPr lang="en-CA" sz="1400" dirty="0">
                          <a:effectLst/>
                          <a:latin typeface="Segoe UI" panose="020B0502040204020203" pitchFamily="34" charset="0"/>
                          <a:cs typeface="Segoe UI" panose="020B0502040204020203" pitchFamily="34" charset="0"/>
                        </a:rPr>
                        <a:t>VTE (DVT or PE)</a:t>
                      </a:r>
                      <a:br>
                        <a:rPr lang="en-CA" sz="1400" dirty="0">
                          <a:effectLst/>
                          <a:latin typeface="Segoe UI" panose="020B0502040204020203" pitchFamily="34" charset="0"/>
                          <a:cs typeface="Segoe UI" panose="020B0502040204020203" pitchFamily="34" charset="0"/>
                        </a:rPr>
                      </a:br>
                      <a:r>
                        <a:rPr lang="en-CA" sz="1400" b="0" dirty="0">
                          <a:effectLst/>
                          <a:latin typeface="Segoe UI" panose="020B0502040204020203" pitchFamily="34" charset="0"/>
                          <a:cs typeface="Segoe UI" panose="020B0502040204020203" pitchFamily="34" charset="0"/>
                        </a:rPr>
                        <a:t>follow up: range 18 days to 28 days</a:t>
                      </a:r>
                      <a:endParaRPr lang="en-CA" sz="1400" b="0" dirty="0">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tc>
                <a:tc>
                  <a:txBody>
                    <a:bodyPr/>
                    <a:lstStyle/>
                    <a:p>
                      <a:pPr algn="ctr"/>
                      <a:r>
                        <a:rPr lang="en-CA" sz="1400" b="1" dirty="0">
                          <a:effectLst/>
                          <a:latin typeface="Segoe UI" panose="020B0502040204020203" pitchFamily="34" charset="0"/>
                          <a:cs typeface="Segoe UI" panose="020B0502040204020203" pitchFamily="34" charset="0"/>
                        </a:rPr>
                        <a:t>118</a:t>
                      </a:r>
                      <a:br>
                        <a:rPr lang="en-CA" sz="1400" b="1" dirty="0">
                          <a:effectLst/>
                          <a:latin typeface="Segoe UI" panose="020B0502040204020203" pitchFamily="34" charset="0"/>
                          <a:cs typeface="Segoe UI" panose="020B0502040204020203" pitchFamily="34" charset="0"/>
                        </a:rPr>
                      </a:br>
                      <a:r>
                        <a:rPr lang="en-CA" sz="1400" b="1" dirty="0">
                          <a:effectLst/>
                          <a:latin typeface="Segoe UI" panose="020B0502040204020203" pitchFamily="34" charset="0"/>
                          <a:cs typeface="Segoe UI" panose="020B0502040204020203" pitchFamily="34" charset="0"/>
                        </a:rPr>
                        <a:t>(2 studies)</a:t>
                      </a:r>
                      <a:endParaRPr lang="en-CA" sz="1400" b="1" dirty="0">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solidFill>
                      <a:schemeClr val="accent4">
                        <a:lumMod val="20000"/>
                        <a:lumOff val="80000"/>
                      </a:schemeClr>
                    </a:solidFill>
                  </a:tcPr>
                </a:tc>
                <a:tc>
                  <a:txBody>
                    <a:bodyPr/>
                    <a:lstStyle/>
                    <a:p>
                      <a:pPr algn="ctr"/>
                      <a:r>
                        <a:rPr lang="en-CA" sz="1400" b="1" dirty="0">
                          <a:effectLst/>
                          <a:latin typeface="Segoe UI" panose="020B0502040204020203" pitchFamily="34" charset="0"/>
                          <a:cs typeface="Segoe UI" panose="020B0502040204020203" pitchFamily="34" charset="0"/>
                        </a:rPr>
                        <a:t>⨁◯◯◯</a:t>
                      </a:r>
                      <a:br>
                        <a:rPr lang="en-CA" sz="1400" b="1" dirty="0">
                          <a:effectLst/>
                          <a:latin typeface="Segoe UI" panose="020B0502040204020203" pitchFamily="34" charset="0"/>
                          <a:cs typeface="Segoe UI" panose="020B0502040204020203" pitchFamily="34" charset="0"/>
                        </a:rPr>
                      </a:br>
                      <a:r>
                        <a:rPr lang="en-CA" sz="1400" b="1" dirty="0">
                          <a:effectLst/>
                          <a:latin typeface="Segoe UI" panose="020B0502040204020203" pitchFamily="34" charset="0"/>
                          <a:cs typeface="Segoe UI" panose="020B0502040204020203" pitchFamily="34" charset="0"/>
                        </a:rPr>
                        <a:t>VERY LOW</a:t>
                      </a:r>
                      <a:endParaRPr lang="en-CA" sz="1400" b="1" dirty="0">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solidFill>
                      <a:schemeClr val="accent4">
                        <a:lumMod val="20000"/>
                        <a:lumOff val="80000"/>
                      </a:schemeClr>
                    </a:solidFill>
                  </a:tcPr>
                </a:tc>
                <a:tc>
                  <a:txBody>
                    <a:bodyPr/>
                    <a:lstStyle/>
                    <a:p>
                      <a:pPr algn="ctr"/>
                      <a:r>
                        <a:rPr lang="en-CA" sz="1400" b="1" dirty="0">
                          <a:effectLst/>
                          <a:latin typeface="Segoe UI" panose="020B0502040204020203" pitchFamily="34" charset="0"/>
                          <a:cs typeface="Segoe UI" panose="020B0502040204020203" pitchFamily="34" charset="0"/>
                        </a:rPr>
                        <a:t>OR 0.87</a:t>
                      </a:r>
                      <a:br>
                        <a:rPr lang="en-CA" sz="1400" b="1" dirty="0">
                          <a:effectLst/>
                          <a:latin typeface="Segoe UI" panose="020B0502040204020203" pitchFamily="34" charset="0"/>
                          <a:cs typeface="Segoe UI" panose="020B0502040204020203" pitchFamily="34" charset="0"/>
                        </a:rPr>
                      </a:br>
                      <a:r>
                        <a:rPr lang="en-CA" sz="1400" b="1" dirty="0">
                          <a:effectLst/>
                          <a:latin typeface="Segoe UI" panose="020B0502040204020203" pitchFamily="34" charset="0"/>
                          <a:cs typeface="Segoe UI" panose="020B0502040204020203" pitchFamily="34" charset="0"/>
                        </a:rPr>
                        <a:t>(0.45 to 1.67)</a:t>
                      </a:r>
                      <a:endParaRPr lang="en-CA" sz="1400" b="1" dirty="0">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solidFill>
                      <a:schemeClr val="accent4">
                        <a:lumMod val="20000"/>
                        <a:lumOff val="80000"/>
                      </a:schemeClr>
                    </a:solidFill>
                  </a:tcPr>
                </a:tc>
                <a:tc>
                  <a:txBody>
                    <a:bodyPr/>
                    <a:lstStyle/>
                    <a:p>
                      <a:pPr algn="ctr"/>
                      <a:r>
                        <a:rPr lang="en-CA" sz="1400" b="1" dirty="0">
                          <a:effectLst/>
                          <a:latin typeface="Segoe UI" panose="020B0502040204020203" pitchFamily="34" charset="0"/>
                          <a:cs typeface="Segoe UI" panose="020B0502040204020203" pitchFamily="34" charset="0"/>
                        </a:rPr>
                        <a:t>130 per 1,000</a:t>
                      </a:r>
                      <a:endParaRPr lang="en-CA" sz="1400" b="1" dirty="0">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solidFill>
                      <a:schemeClr val="accent4">
                        <a:lumMod val="20000"/>
                        <a:lumOff val="80000"/>
                      </a:schemeClr>
                    </a:solidFill>
                  </a:tcPr>
                </a:tc>
                <a:tc>
                  <a:txBody>
                    <a:bodyPr/>
                    <a:lstStyle/>
                    <a:p>
                      <a:pPr algn="ctr"/>
                      <a:r>
                        <a:rPr lang="en-CA" sz="1400" b="1" dirty="0">
                          <a:effectLst/>
                          <a:latin typeface="Segoe UI" panose="020B0502040204020203" pitchFamily="34" charset="0"/>
                          <a:cs typeface="Segoe UI" panose="020B0502040204020203" pitchFamily="34" charset="0"/>
                        </a:rPr>
                        <a:t>15 fewer per 1,000</a:t>
                      </a:r>
                      <a:br>
                        <a:rPr lang="en-CA" sz="1400" b="1" dirty="0">
                          <a:effectLst/>
                          <a:latin typeface="Segoe UI" panose="020B0502040204020203" pitchFamily="34" charset="0"/>
                          <a:cs typeface="Segoe UI" panose="020B0502040204020203" pitchFamily="34" charset="0"/>
                        </a:rPr>
                      </a:br>
                      <a:r>
                        <a:rPr lang="en-CA" sz="1400" b="1" dirty="0">
                          <a:effectLst/>
                          <a:latin typeface="Segoe UI" panose="020B0502040204020203" pitchFamily="34" charset="0"/>
                          <a:cs typeface="Segoe UI" panose="020B0502040204020203" pitchFamily="34" charset="0"/>
                        </a:rPr>
                        <a:t>(67 fewer to 70 more)</a:t>
                      </a:r>
                      <a:endParaRPr lang="en-CA" sz="1400" b="1" dirty="0">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solidFill>
                      <a:schemeClr val="accent4">
                        <a:lumMod val="20000"/>
                        <a:lumOff val="80000"/>
                      </a:schemeClr>
                    </a:solidFill>
                  </a:tcPr>
                </a:tc>
                <a:extLst>
                  <a:ext uri="{0D108BD9-81ED-4DB2-BD59-A6C34878D82A}">
                    <a16:rowId xmlns:a16="http://schemas.microsoft.com/office/drawing/2014/main" val="2755197569"/>
                  </a:ext>
                </a:extLst>
              </a:tr>
              <a:tr h="647308">
                <a:tc>
                  <a:txBody>
                    <a:bodyPr/>
                    <a:lstStyle/>
                    <a:p>
                      <a:r>
                        <a:rPr lang="en-CA" sz="1400" dirty="0">
                          <a:effectLst/>
                          <a:latin typeface="Segoe UI" panose="020B0502040204020203" pitchFamily="34" charset="0"/>
                          <a:cs typeface="Segoe UI" panose="020B0502040204020203" pitchFamily="34" charset="0"/>
                        </a:rPr>
                        <a:t>MAJOR BLEEDING</a:t>
                      </a:r>
                      <a:br>
                        <a:rPr lang="en-CA" sz="1400" dirty="0">
                          <a:effectLst/>
                          <a:latin typeface="Segoe UI" panose="020B0502040204020203" pitchFamily="34" charset="0"/>
                          <a:cs typeface="Segoe UI" panose="020B0502040204020203" pitchFamily="34" charset="0"/>
                        </a:rPr>
                      </a:br>
                      <a:r>
                        <a:rPr lang="en-CA" sz="1400" b="0" dirty="0">
                          <a:effectLst/>
                          <a:latin typeface="Segoe UI" panose="020B0502040204020203" pitchFamily="34" charset="0"/>
                          <a:cs typeface="Segoe UI" panose="020B0502040204020203" pitchFamily="34" charset="0"/>
                        </a:rPr>
                        <a:t>follow up: mean 16 days</a:t>
                      </a:r>
                      <a:endParaRPr lang="en-CA" sz="1400" b="0" dirty="0">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tc>
                <a:tc>
                  <a:txBody>
                    <a:bodyPr/>
                    <a:lstStyle/>
                    <a:p>
                      <a:pPr algn="ctr"/>
                      <a:r>
                        <a:rPr lang="en-CA" sz="1400" dirty="0">
                          <a:effectLst/>
                          <a:latin typeface="Segoe UI" panose="020B0502040204020203" pitchFamily="34" charset="0"/>
                          <a:cs typeface="Segoe UI" panose="020B0502040204020203" pitchFamily="34" charset="0"/>
                        </a:rPr>
                        <a:t>141</a:t>
                      </a:r>
                      <a:br>
                        <a:rPr lang="en-CA" sz="1400" dirty="0">
                          <a:effectLst/>
                          <a:latin typeface="Segoe UI" panose="020B0502040204020203" pitchFamily="34" charset="0"/>
                          <a:cs typeface="Segoe UI" panose="020B0502040204020203" pitchFamily="34" charset="0"/>
                        </a:rPr>
                      </a:br>
                      <a:r>
                        <a:rPr lang="en-CA" sz="1400" dirty="0">
                          <a:effectLst/>
                          <a:latin typeface="Segoe UI" panose="020B0502040204020203" pitchFamily="34" charset="0"/>
                          <a:cs typeface="Segoe UI" panose="020B0502040204020203" pitchFamily="34" charset="0"/>
                        </a:rPr>
                        <a:t>(1 study)</a:t>
                      </a:r>
                      <a:endParaRPr lang="en-CA" sz="1400" dirty="0">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tc>
                <a:tc>
                  <a:txBody>
                    <a:bodyPr/>
                    <a:lstStyle/>
                    <a:p>
                      <a:pPr algn="ctr"/>
                      <a:r>
                        <a:rPr lang="en-CA" sz="1400" dirty="0">
                          <a:effectLst/>
                          <a:latin typeface="Segoe UI" panose="020B0502040204020203" pitchFamily="34" charset="0"/>
                          <a:cs typeface="Segoe UI" panose="020B0502040204020203" pitchFamily="34" charset="0"/>
                        </a:rPr>
                        <a:t>⨁◯◯◯</a:t>
                      </a:r>
                      <a:br>
                        <a:rPr lang="en-CA" sz="1400" dirty="0">
                          <a:effectLst/>
                          <a:latin typeface="Segoe UI" panose="020B0502040204020203" pitchFamily="34" charset="0"/>
                          <a:cs typeface="Segoe UI" panose="020B0502040204020203" pitchFamily="34" charset="0"/>
                        </a:rPr>
                      </a:br>
                      <a:r>
                        <a:rPr lang="en-CA" sz="1400" dirty="0">
                          <a:effectLst/>
                          <a:latin typeface="Segoe UI" panose="020B0502040204020203" pitchFamily="34" charset="0"/>
                          <a:cs typeface="Segoe UI" panose="020B0502040204020203" pitchFamily="34" charset="0"/>
                        </a:rPr>
                        <a:t>VERY LOW</a:t>
                      </a:r>
                      <a:endParaRPr lang="en-CA" sz="1400" dirty="0">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tc>
                <a:tc>
                  <a:txBody>
                    <a:bodyPr/>
                    <a:lstStyle/>
                    <a:p>
                      <a:pPr algn="ctr"/>
                      <a:r>
                        <a:rPr lang="en-CA" sz="1400" dirty="0">
                          <a:effectLst/>
                          <a:latin typeface="Segoe UI" panose="020B0502040204020203" pitchFamily="34" charset="0"/>
                          <a:cs typeface="Segoe UI" panose="020B0502040204020203" pitchFamily="34" charset="0"/>
                        </a:rPr>
                        <a:t>OR 3.84</a:t>
                      </a:r>
                      <a:br>
                        <a:rPr lang="en-CA" sz="1400" dirty="0">
                          <a:effectLst/>
                          <a:latin typeface="Segoe UI" panose="020B0502040204020203" pitchFamily="34" charset="0"/>
                          <a:cs typeface="Segoe UI" panose="020B0502040204020203" pitchFamily="34" charset="0"/>
                        </a:rPr>
                      </a:br>
                      <a:r>
                        <a:rPr lang="en-CA" sz="1400" dirty="0">
                          <a:effectLst/>
                          <a:latin typeface="Segoe UI" panose="020B0502040204020203" pitchFamily="34" charset="0"/>
                          <a:cs typeface="Segoe UI" panose="020B0502040204020203" pitchFamily="34" charset="0"/>
                        </a:rPr>
                        <a:t>(1.44 to 10.21)</a:t>
                      </a:r>
                      <a:endParaRPr lang="en-CA" sz="1400" dirty="0">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tc>
                <a:tc>
                  <a:txBody>
                    <a:bodyPr/>
                    <a:lstStyle/>
                    <a:p>
                      <a:pPr algn="ctr"/>
                      <a:r>
                        <a:rPr lang="en-CA" sz="1400" dirty="0">
                          <a:effectLst/>
                          <a:latin typeface="Segoe UI" panose="020B0502040204020203" pitchFamily="34" charset="0"/>
                          <a:cs typeface="Segoe UI" panose="020B0502040204020203" pitchFamily="34" charset="0"/>
                        </a:rPr>
                        <a:t>84 per 1,000</a:t>
                      </a:r>
                      <a:endParaRPr lang="en-CA" sz="1400" dirty="0">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tc>
                <a:tc>
                  <a:txBody>
                    <a:bodyPr/>
                    <a:lstStyle/>
                    <a:p>
                      <a:pPr algn="ctr"/>
                      <a:r>
                        <a:rPr lang="en-CA" sz="1400" dirty="0">
                          <a:effectLst/>
                          <a:latin typeface="Segoe UI" panose="020B0502040204020203" pitchFamily="34" charset="0"/>
                          <a:cs typeface="Segoe UI" panose="020B0502040204020203" pitchFamily="34" charset="0"/>
                        </a:rPr>
                        <a:t>176 more per 1,000</a:t>
                      </a:r>
                    </a:p>
                    <a:p>
                      <a:pPr algn="ctr"/>
                      <a:r>
                        <a:rPr lang="en-CA" sz="1400" dirty="0">
                          <a:effectLst/>
                          <a:latin typeface="Segoe UI" panose="020B0502040204020203" pitchFamily="34" charset="0"/>
                          <a:cs typeface="Segoe UI" panose="020B0502040204020203" pitchFamily="34" charset="0"/>
                        </a:rPr>
                        <a:t>(33 more to 400 more)</a:t>
                      </a:r>
                      <a:endParaRPr lang="en-CA" sz="1400" dirty="0">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tc>
                <a:extLst>
                  <a:ext uri="{0D108BD9-81ED-4DB2-BD59-A6C34878D82A}">
                    <a16:rowId xmlns:a16="http://schemas.microsoft.com/office/drawing/2014/main" val="2089343687"/>
                  </a:ext>
                </a:extLst>
              </a:tr>
            </a:tbl>
          </a:graphicData>
        </a:graphic>
      </p:graphicFrame>
    </p:spTree>
    <p:extLst>
      <p:ext uri="{BB962C8B-B14F-4D97-AF65-F5344CB8AC3E}">
        <p14:creationId xmlns:p14="http://schemas.microsoft.com/office/powerpoint/2010/main" val="14837943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9F45BA49-DC49-4DE8-AF2B-0EAED238B26C}"/>
              </a:ext>
            </a:extLst>
          </p:cNvPr>
          <p:cNvGraphicFramePr>
            <a:graphicFrameLocks noGrp="1"/>
          </p:cNvGraphicFramePr>
          <p:nvPr/>
        </p:nvGraphicFramePr>
        <p:xfrm>
          <a:off x="269707" y="288377"/>
          <a:ext cx="8604589" cy="4737868"/>
        </p:xfrm>
        <a:graphic>
          <a:graphicData uri="http://schemas.openxmlformats.org/drawingml/2006/table">
            <a:tbl>
              <a:tblPr firstCol="1">
                <a:tableStyleId>{5C22544A-7EE6-4342-B048-85BDC9FD1C3A}</a:tableStyleId>
              </a:tblPr>
              <a:tblGrid>
                <a:gridCol w="1806752">
                  <a:extLst>
                    <a:ext uri="{9D8B030D-6E8A-4147-A177-3AD203B41FA5}">
                      <a16:colId xmlns:a16="http://schemas.microsoft.com/office/drawing/2014/main" val="3492423087"/>
                    </a:ext>
                  </a:extLst>
                </a:gridCol>
                <a:gridCol w="1176083">
                  <a:extLst>
                    <a:ext uri="{9D8B030D-6E8A-4147-A177-3AD203B41FA5}">
                      <a16:colId xmlns:a16="http://schemas.microsoft.com/office/drawing/2014/main" val="2832987424"/>
                    </a:ext>
                  </a:extLst>
                </a:gridCol>
                <a:gridCol w="1188207">
                  <a:extLst>
                    <a:ext uri="{9D8B030D-6E8A-4147-A177-3AD203B41FA5}">
                      <a16:colId xmlns:a16="http://schemas.microsoft.com/office/drawing/2014/main" val="1885726329"/>
                    </a:ext>
                  </a:extLst>
                </a:gridCol>
                <a:gridCol w="1341784">
                  <a:extLst>
                    <a:ext uri="{9D8B030D-6E8A-4147-A177-3AD203B41FA5}">
                      <a16:colId xmlns:a16="http://schemas.microsoft.com/office/drawing/2014/main" val="2732433716"/>
                    </a:ext>
                  </a:extLst>
                </a:gridCol>
                <a:gridCol w="1212456">
                  <a:extLst>
                    <a:ext uri="{9D8B030D-6E8A-4147-A177-3AD203B41FA5}">
                      <a16:colId xmlns:a16="http://schemas.microsoft.com/office/drawing/2014/main" val="1257583223"/>
                    </a:ext>
                  </a:extLst>
                </a:gridCol>
                <a:gridCol w="1879307">
                  <a:extLst>
                    <a:ext uri="{9D8B030D-6E8A-4147-A177-3AD203B41FA5}">
                      <a16:colId xmlns:a16="http://schemas.microsoft.com/office/drawing/2014/main" val="838660230"/>
                    </a:ext>
                  </a:extLst>
                </a:gridCol>
              </a:tblGrid>
              <a:tr h="325721">
                <a:tc rowSpan="2">
                  <a:txBody>
                    <a:bodyPr/>
                    <a:lstStyle/>
                    <a:p>
                      <a:pPr algn="ctr"/>
                      <a:r>
                        <a:rPr lang="en-CA" sz="1400" b="1" dirty="0">
                          <a:solidFill>
                            <a:schemeClr val="bg1"/>
                          </a:solidFill>
                          <a:effectLst/>
                          <a:latin typeface="Segoe UI" panose="020B0502040204020203" pitchFamily="34" charset="0"/>
                          <a:cs typeface="Segoe UI" panose="020B0502040204020203" pitchFamily="34" charset="0"/>
                        </a:rPr>
                        <a:t>OUTCOMES</a:t>
                      </a:r>
                      <a:endParaRPr lang="en-CA" sz="1400" b="1" dirty="0">
                        <a:solidFill>
                          <a:schemeClr val="bg1"/>
                        </a:solidFill>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solidFill>
                      <a:schemeClr val="accent1"/>
                    </a:solidFill>
                  </a:tcPr>
                </a:tc>
                <a:tc rowSpan="2">
                  <a:txBody>
                    <a:bodyPr/>
                    <a:lstStyle/>
                    <a:p>
                      <a:pPr algn="ctr"/>
                      <a:r>
                        <a:rPr lang="en-CA" sz="1400" b="1" dirty="0">
                          <a:solidFill>
                            <a:schemeClr val="bg1"/>
                          </a:solidFill>
                          <a:effectLst/>
                          <a:latin typeface="Segoe UI" panose="020B0502040204020203" pitchFamily="34" charset="0"/>
                          <a:cs typeface="Segoe UI" panose="020B0502040204020203" pitchFamily="34" charset="0"/>
                        </a:rPr>
                        <a:t>№ of participants</a:t>
                      </a:r>
                      <a:br>
                        <a:rPr lang="en-CA" sz="1400" b="1" dirty="0">
                          <a:solidFill>
                            <a:schemeClr val="bg1"/>
                          </a:solidFill>
                          <a:effectLst/>
                          <a:latin typeface="Segoe UI" panose="020B0502040204020203" pitchFamily="34" charset="0"/>
                          <a:cs typeface="Segoe UI" panose="020B0502040204020203" pitchFamily="34" charset="0"/>
                        </a:rPr>
                      </a:br>
                      <a:r>
                        <a:rPr lang="en-CA" sz="1400" b="1" dirty="0">
                          <a:solidFill>
                            <a:schemeClr val="bg1"/>
                          </a:solidFill>
                          <a:effectLst/>
                          <a:latin typeface="Segoe UI" panose="020B0502040204020203" pitchFamily="34" charset="0"/>
                          <a:cs typeface="Segoe UI" panose="020B0502040204020203" pitchFamily="34" charset="0"/>
                        </a:rPr>
                        <a:t>(studies)</a:t>
                      </a:r>
                      <a:br>
                        <a:rPr lang="en-CA" sz="1400" b="1" dirty="0">
                          <a:solidFill>
                            <a:schemeClr val="bg1"/>
                          </a:solidFill>
                          <a:effectLst/>
                          <a:latin typeface="Segoe UI" panose="020B0502040204020203" pitchFamily="34" charset="0"/>
                          <a:cs typeface="Segoe UI" panose="020B0502040204020203" pitchFamily="34" charset="0"/>
                        </a:rPr>
                      </a:br>
                      <a:endParaRPr lang="en-CA" sz="1400" b="1" dirty="0">
                        <a:solidFill>
                          <a:schemeClr val="bg1"/>
                        </a:solidFill>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solidFill>
                      <a:schemeClr val="accent1"/>
                    </a:solidFill>
                  </a:tcPr>
                </a:tc>
                <a:tc rowSpan="2">
                  <a:txBody>
                    <a:bodyPr/>
                    <a:lstStyle/>
                    <a:p>
                      <a:pPr algn="ctr"/>
                      <a:r>
                        <a:rPr lang="en-CA" sz="1400" b="1" dirty="0">
                          <a:solidFill>
                            <a:schemeClr val="bg1"/>
                          </a:solidFill>
                          <a:effectLst/>
                          <a:latin typeface="Segoe UI" panose="020B0502040204020203" pitchFamily="34" charset="0"/>
                          <a:cs typeface="Segoe UI" panose="020B0502040204020203" pitchFamily="34" charset="0"/>
                        </a:rPr>
                        <a:t>Certainty of the evidence</a:t>
                      </a:r>
                      <a:br>
                        <a:rPr lang="en-CA" sz="1400" b="1" dirty="0">
                          <a:solidFill>
                            <a:schemeClr val="bg1"/>
                          </a:solidFill>
                          <a:effectLst/>
                          <a:latin typeface="Segoe UI" panose="020B0502040204020203" pitchFamily="34" charset="0"/>
                          <a:cs typeface="Segoe UI" panose="020B0502040204020203" pitchFamily="34" charset="0"/>
                        </a:rPr>
                      </a:br>
                      <a:r>
                        <a:rPr lang="en-CA" sz="1400" b="1" dirty="0">
                          <a:solidFill>
                            <a:schemeClr val="bg1"/>
                          </a:solidFill>
                          <a:effectLst/>
                          <a:latin typeface="Segoe UI" panose="020B0502040204020203" pitchFamily="34" charset="0"/>
                          <a:cs typeface="Segoe UI" panose="020B0502040204020203" pitchFamily="34" charset="0"/>
                        </a:rPr>
                        <a:t>(GRADE)</a:t>
                      </a:r>
                      <a:endParaRPr lang="en-CA" sz="1400" b="1" dirty="0">
                        <a:solidFill>
                          <a:schemeClr val="bg1"/>
                        </a:solidFill>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solidFill>
                      <a:schemeClr val="accent1"/>
                    </a:solidFill>
                  </a:tcPr>
                </a:tc>
                <a:tc rowSpan="2">
                  <a:txBody>
                    <a:bodyPr/>
                    <a:lstStyle/>
                    <a:p>
                      <a:pPr algn="ctr"/>
                      <a:r>
                        <a:rPr lang="en-CA" sz="1400" b="1" dirty="0">
                          <a:solidFill>
                            <a:schemeClr val="bg1"/>
                          </a:solidFill>
                          <a:effectLst/>
                          <a:latin typeface="Segoe UI" panose="020B0502040204020203" pitchFamily="34" charset="0"/>
                          <a:cs typeface="Segoe UI" panose="020B0502040204020203" pitchFamily="34" charset="0"/>
                        </a:rPr>
                        <a:t>Relative effect</a:t>
                      </a:r>
                      <a:br>
                        <a:rPr lang="en-CA" sz="1400" b="1" dirty="0">
                          <a:solidFill>
                            <a:schemeClr val="bg1"/>
                          </a:solidFill>
                          <a:effectLst/>
                          <a:latin typeface="Segoe UI" panose="020B0502040204020203" pitchFamily="34" charset="0"/>
                          <a:cs typeface="Segoe UI" panose="020B0502040204020203" pitchFamily="34" charset="0"/>
                        </a:rPr>
                      </a:br>
                      <a:r>
                        <a:rPr lang="en-CA" sz="1400" b="1" dirty="0">
                          <a:solidFill>
                            <a:schemeClr val="bg1"/>
                          </a:solidFill>
                          <a:effectLst/>
                          <a:latin typeface="Segoe UI" panose="020B0502040204020203" pitchFamily="34" charset="0"/>
                          <a:cs typeface="Segoe UI" panose="020B0502040204020203" pitchFamily="34" charset="0"/>
                        </a:rPr>
                        <a:t>(95% CI)</a:t>
                      </a:r>
                      <a:endParaRPr lang="en-CA" sz="1400" b="1" dirty="0">
                        <a:solidFill>
                          <a:schemeClr val="bg1"/>
                        </a:solidFill>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solidFill>
                      <a:schemeClr val="accent1"/>
                    </a:solidFill>
                  </a:tcPr>
                </a:tc>
                <a:tc gridSpan="2">
                  <a:txBody>
                    <a:bodyPr/>
                    <a:lstStyle/>
                    <a:p>
                      <a:pPr algn="ctr"/>
                      <a:r>
                        <a:rPr lang="en-CA" sz="1400" b="1" dirty="0">
                          <a:solidFill>
                            <a:sysClr val="windowText" lastClr="000000"/>
                          </a:solidFill>
                          <a:effectLst/>
                          <a:latin typeface="Segoe UI" panose="020B0502040204020203" pitchFamily="34" charset="0"/>
                          <a:cs typeface="Segoe UI" panose="020B0502040204020203" pitchFamily="34" charset="0"/>
                        </a:rPr>
                        <a:t>Anticipated absolute effects</a:t>
                      </a:r>
                      <a:endParaRPr lang="en-CA" sz="1400" b="1" baseline="30000" dirty="0">
                        <a:solidFill>
                          <a:sysClr val="windowText" lastClr="000000"/>
                        </a:solidFill>
                        <a:effectLst/>
                        <a:latin typeface="Segoe UI" panose="020B0502040204020203" pitchFamily="34" charset="0"/>
                        <a:cs typeface="Segoe UI" panose="020B0502040204020203" pitchFamily="34" charset="0"/>
                      </a:endParaRPr>
                    </a:p>
                    <a:p>
                      <a:pPr algn="ctr"/>
                      <a:r>
                        <a:rPr lang="en-CA" sz="1400" b="1" dirty="0">
                          <a:solidFill>
                            <a:sysClr val="windowText" lastClr="000000"/>
                          </a:solidFill>
                          <a:effectLst/>
                          <a:latin typeface="Segoe UI" panose="020B0502040204020203" pitchFamily="34" charset="0"/>
                          <a:cs typeface="Segoe UI" panose="020B0502040204020203" pitchFamily="34" charset="0"/>
                        </a:rPr>
                        <a:t>(95% CI)</a:t>
                      </a:r>
                      <a:endParaRPr lang="en-CA" sz="1400" b="1" dirty="0">
                        <a:solidFill>
                          <a:sysClr val="windowText" lastClr="000000"/>
                        </a:solidFill>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solidFill>
                      <a:srgbClr val="E9EBF5"/>
                    </a:solidFill>
                  </a:tcPr>
                </a:tc>
                <a:tc hMerge="1">
                  <a:txBody>
                    <a:bodyPr/>
                    <a:lstStyle/>
                    <a:p>
                      <a:pPr algn="ctr"/>
                      <a:endParaRPr lang="en-CA" sz="1800" b="1" dirty="0">
                        <a:solidFill>
                          <a:sysClr val="windowText" lastClr="000000"/>
                        </a:solidFill>
                        <a:effectLst/>
                        <a:latin typeface="Segoe UI" panose="020B0502040204020203" pitchFamily="34" charset="0"/>
                        <a:ea typeface="Times New Roman" panose="02020603050405020304" pitchFamily="18" charset="0"/>
                        <a:cs typeface="Segoe UI" panose="020B0502040204020203" pitchFamily="34" charset="0"/>
                      </a:endParaRPr>
                    </a:p>
                  </a:txBody>
                  <a:tcPr marL="3341" marR="3341" marT="3341" marB="3341">
                    <a:solidFill>
                      <a:srgbClr val="E9EBF5"/>
                    </a:solidFill>
                  </a:tcPr>
                </a:tc>
                <a:extLst>
                  <a:ext uri="{0D108BD9-81ED-4DB2-BD59-A6C34878D82A}">
                    <a16:rowId xmlns:a16="http://schemas.microsoft.com/office/drawing/2014/main" val="3146487247"/>
                  </a:ext>
                </a:extLst>
              </a:tr>
              <a:tr h="854457">
                <a:tc vMerge="1">
                  <a:txBody>
                    <a:bodyPr/>
                    <a:lstStyle/>
                    <a:p>
                      <a:endParaRPr lang="en-CA"/>
                    </a:p>
                  </a:txBody>
                  <a:tcPr/>
                </a:tc>
                <a:tc vMerge="1">
                  <a:txBody>
                    <a:bodyPr/>
                    <a:lstStyle/>
                    <a:p>
                      <a:endParaRPr lang="en-CA"/>
                    </a:p>
                  </a:txBody>
                  <a:tcPr/>
                </a:tc>
                <a:tc vMerge="1">
                  <a:txBody>
                    <a:bodyPr/>
                    <a:lstStyle/>
                    <a:p>
                      <a:endParaRPr lang="en-CA"/>
                    </a:p>
                  </a:txBody>
                  <a:tcPr/>
                </a:tc>
                <a:tc vMerge="1">
                  <a:txBody>
                    <a:bodyPr/>
                    <a:lstStyle/>
                    <a:p>
                      <a:endParaRPr lang="en-CA"/>
                    </a:p>
                  </a:txBody>
                  <a:tcPr/>
                </a:tc>
                <a:tc>
                  <a:txBody>
                    <a:bodyPr/>
                    <a:lstStyle/>
                    <a:p>
                      <a:pPr algn="ctr"/>
                      <a:r>
                        <a:rPr lang="en-CA" sz="1400" b="1" dirty="0">
                          <a:effectLst/>
                          <a:latin typeface="Segoe UI" panose="020B0502040204020203" pitchFamily="34" charset="0"/>
                          <a:cs typeface="Segoe UI" panose="020B0502040204020203" pitchFamily="34" charset="0"/>
                        </a:rPr>
                        <a:t>Risk with prophylactic intensity</a:t>
                      </a:r>
                      <a:endParaRPr lang="en-CA" sz="1400" b="1" dirty="0">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tc>
                <a:tc>
                  <a:txBody>
                    <a:bodyPr/>
                    <a:lstStyle/>
                    <a:p>
                      <a:pPr algn="ctr"/>
                      <a:r>
                        <a:rPr lang="en-CA" sz="1400" b="1" dirty="0">
                          <a:effectLst/>
                          <a:latin typeface="Segoe UI" panose="020B0502040204020203" pitchFamily="34" charset="0"/>
                          <a:cs typeface="Segoe UI" panose="020B0502040204020203" pitchFamily="34" charset="0"/>
                        </a:rPr>
                        <a:t>Risk difference with anticoagulation at intermediate or therapeutic-intensity</a:t>
                      </a:r>
                      <a:endParaRPr lang="en-CA" sz="1400" b="1" dirty="0">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tc>
                <a:extLst>
                  <a:ext uri="{0D108BD9-81ED-4DB2-BD59-A6C34878D82A}">
                    <a16:rowId xmlns:a16="http://schemas.microsoft.com/office/drawing/2014/main" val="2098907843"/>
                  </a:ext>
                </a:extLst>
              </a:tr>
              <a:tr h="647308">
                <a:tc>
                  <a:txBody>
                    <a:bodyPr/>
                    <a:lstStyle/>
                    <a:p>
                      <a:r>
                        <a:rPr lang="en-CA" sz="1400" dirty="0">
                          <a:effectLst/>
                          <a:latin typeface="Segoe UI" panose="020B0502040204020203" pitchFamily="34" charset="0"/>
                          <a:cs typeface="Segoe UI" panose="020B0502040204020203" pitchFamily="34" charset="0"/>
                        </a:rPr>
                        <a:t>MORTALITY</a:t>
                      </a:r>
                      <a:br>
                        <a:rPr lang="en-CA" sz="1400" dirty="0">
                          <a:effectLst/>
                          <a:latin typeface="Segoe UI" panose="020B0502040204020203" pitchFamily="34" charset="0"/>
                          <a:cs typeface="Segoe UI" panose="020B0502040204020203" pitchFamily="34" charset="0"/>
                        </a:rPr>
                      </a:br>
                      <a:r>
                        <a:rPr lang="en-CA" sz="1400" b="0" dirty="0">
                          <a:effectLst/>
                          <a:latin typeface="Segoe UI" panose="020B0502040204020203" pitchFamily="34" charset="0"/>
                          <a:cs typeface="Segoe UI" panose="020B0502040204020203" pitchFamily="34" charset="0"/>
                        </a:rPr>
                        <a:t>follow up: range 14 days to 22 days</a:t>
                      </a:r>
                      <a:endParaRPr lang="en-CA" sz="1400" b="0" dirty="0">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tc>
                <a:tc>
                  <a:txBody>
                    <a:bodyPr/>
                    <a:lstStyle/>
                    <a:p>
                      <a:pPr algn="ctr"/>
                      <a:r>
                        <a:rPr lang="en-CA" sz="1400" dirty="0">
                          <a:effectLst/>
                          <a:latin typeface="Segoe UI" panose="020B0502040204020203" pitchFamily="34" charset="0"/>
                          <a:cs typeface="Segoe UI" panose="020B0502040204020203" pitchFamily="34" charset="0"/>
                        </a:rPr>
                        <a:t>141</a:t>
                      </a:r>
                      <a:br>
                        <a:rPr lang="en-CA" sz="1400" dirty="0">
                          <a:effectLst/>
                          <a:latin typeface="Segoe UI" panose="020B0502040204020203" pitchFamily="34" charset="0"/>
                          <a:cs typeface="Segoe UI" panose="020B0502040204020203" pitchFamily="34" charset="0"/>
                        </a:rPr>
                      </a:br>
                      <a:r>
                        <a:rPr lang="en-CA" sz="1400" dirty="0">
                          <a:effectLst/>
                          <a:latin typeface="Segoe UI" panose="020B0502040204020203" pitchFamily="34" charset="0"/>
                          <a:cs typeface="Segoe UI" panose="020B0502040204020203" pitchFamily="34" charset="0"/>
                        </a:rPr>
                        <a:t>(1 study)</a:t>
                      </a:r>
                      <a:endParaRPr lang="en-CA" sz="1400" dirty="0">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tc>
                <a:tc>
                  <a:txBody>
                    <a:bodyPr/>
                    <a:lstStyle/>
                    <a:p>
                      <a:pPr algn="ctr"/>
                      <a:r>
                        <a:rPr lang="en-CA" sz="1400" dirty="0">
                          <a:effectLst/>
                          <a:latin typeface="Segoe UI" panose="020B0502040204020203" pitchFamily="34" charset="0"/>
                          <a:cs typeface="Segoe UI" panose="020B0502040204020203" pitchFamily="34" charset="0"/>
                        </a:rPr>
                        <a:t>⨁◯◯◯</a:t>
                      </a:r>
                      <a:br>
                        <a:rPr lang="en-CA" sz="1400" dirty="0">
                          <a:effectLst/>
                          <a:latin typeface="Segoe UI" panose="020B0502040204020203" pitchFamily="34" charset="0"/>
                          <a:cs typeface="Segoe UI" panose="020B0502040204020203" pitchFamily="34" charset="0"/>
                        </a:rPr>
                      </a:br>
                      <a:r>
                        <a:rPr lang="en-CA" sz="1400" dirty="0">
                          <a:effectLst/>
                          <a:latin typeface="Segoe UI" panose="020B0502040204020203" pitchFamily="34" charset="0"/>
                          <a:cs typeface="Segoe UI" panose="020B0502040204020203" pitchFamily="34" charset="0"/>
                        </a:rPr>
                        <a:t>VERY LOW</a:t>
                      </a:r>
                      <a:endParaRPr lang="en-CA" sz="1400" dirty="0">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tc>
                <a:tc>
                  <a:txBody>
                    <a:bodyPr/>
                    <a:lstStyle/>
                    <a:p>
                      <a:pPr algn="ctr"/>
                      <a:r>
                        <a:rPr lang="en-CA" sz="1400" b="0" dirty="0">
                          <a:effectLst/>
                          <a:latin typeface="Segoe UI" panose="020B0502040204020203" pitchFamily="34" charset="0"/>
                          <a:cs typeface="Segoe UI" panose="020B0502040204020203" pitchFamily="34" charset="0"/>
                        </a:rPr>
                        <a:t>OR 0.73</a:t>
                      </a:r>
                      <a:br>
                        <a:rPr lang="en-CA" sz="1400" b="0" dirty="0">
                          <a:effectLst/>
                          <a:latin typeface="Segoe UI" panose="020B0502040204020203" pitchFamily="34" charset="0"/>
                          <a:cs typeface="Segoe UI" panose="020B0502040204020203" pitchFamily="34" charset="0"/>
                        </a:rPr>
                      </a:br>
                      <a:r>
                        <a:rPr lang="en-CA" sz="1400" b="0" dirty="0">
                          <a:effectLst/>
                          <a:latin typeface="Segoe UI" panose="020B0502040204020203" pitchFamily="34" charset="0"/>
                          <a:cs typeface="Segoe UI" panose="020B0502040204020203" pitchFamily="34" charset="0"/>
                        </a:rPr>
                        <a:t>(0.33 to 1.76)</a:t>
                      </a:r>
                      <a:endParaRPr lang="en-CA" sz="1400" b="0" dirty="0">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solidFill>
                      <a:srgbClr val="E9EBF5"/>
                    </a:solidFill>
                  </a:tcPr>
                </a:tc>
                <a:tc>
                  <a:txBody>
                    <a:bodyPr/>
                    <a:lstStyle/>
                    <a:p>
                      <a:pPr algn="ctr"/>
                      <a:r>
                        <a:rPr lang="en-CA" sz="1400" b="0" dirty="0">
                          <a:effectLst/>
                          <a:latin typeface="Segoe UI" panose="020B0502040204020203" pitchFamily="34" charset="0"/>
                          <a:cs typeface="Segoe UI" panose="020B0502040204020203" pitchFamily="34" charset="0"/>
                        </a:rPr>
                        <a:t>236 per 1,000</a:t>
                      </a:r>
                      <a:endParaRPr lang="en-CA" sz="1400" b="0" dirty="0">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solidFill>
                      <a:srgbClr val="E9EBF5"/>
                    </a:solidFill>
                  </a:tcPr>
                </a:tc>
                <a:tc>
                  <a:txBody>
                    <a:bodyPr/>
                    <a:lstStyle/>
                    <a:p>
                      <a:pPr algn="ctr"/>
                      <a:r>
                        <a:rPr lang="en-CA" sz="1400" b="0" dirty="0">
                          <a:effectLst/>
                          <a:latin typeface="Segoe UI" panose="020B0502040204020203" pitchFamily="34" charset="0"/>
                          <a:cs typeface="Segoe UI" panose="020B0502040204020203" pitchFamily="34" charset="0"/>
                        </a:rPr>
                        <a:t>52 fewer per 1,000</a:t>
                      </a:r>
                      <a:br>
                        <a:rPr lang="en-CA" sz="1400" b="0" dirty="0">
                          <a:effectLst/>
                          <a:latin typeface="Segoe UI" panose="020B0502040204020203" pitchFamily="34" charset="0"/>
                          <a:cs typeface="Segoe UI" panose="020B0502040204020203" pitchFamily="34" charset="0"/>
                        </a:rPr>
                      </a:br>
                      <a:r>
                        <a:rPr lang="en-CA" sz="1400" b="0" dirty="0">
                          <a:effectLst/>
                          <a:latin typeface="Segoe UI" panose="020B0502040204020203" pitchFamily="34" charset="0"/>
                          <a:cs typeface="Segoe UI" panose="020B0502040204020203" pitchFamily="34" charset="0"/>
                        </a:rPr>
                        <a:t>(143 fewer to 116 more)</a:t>
                      </a:r>
                      <a:endParaRPr lang="en-CA" sz="1400" b="0" dirty="0">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solidFill>
                      <a:srgbClr val="E9EBF5"/>
                    </a:solidFill>
                  </a:tcPr>
                </a:tc>
                <a:extLst>
                  <a:ext uri="{0D108BD9-81ED-4DB2-BD59-A6C34878D82A}">
                    <a16:rowId xmlns:a16="http://schemas.microsoft.com/office/drawing/2014/main" val="665134728"/>
                  </a:ext>
                </a:extLst>
              </a:tr>
              <a:tr h="647308">
                <a:tc>
                  <a:txBody>
                    <a:bodyPr/>
                    <a:lstStyle/>
                    <a:p>
                      <a:r>
                        <a:rPr lang="en-CA" sz="1400" dirty="0">
                          <a:effectLst/>
                          <a:latin typeface="Segoe UI" panose="020B0502040204020203" pitchFamily="34" charset="0"/>
                          <a:cs typeface="Segoe UI" panose="020B0502040204020203" pitchFamily="34" charset="0"/>
                        </a:rPr>
                        <a:t>PE</a:t>
                      </a:r>
                      <a:br>
                        <a:rPr lang="en-CA" sz="1400" dirty="0">
                          <a:effectLst/>
                          <a:latin typeface="Segoe UI" panose="020B0502040204020203" pitchFamily="34" charset="0"/>
                          <a:cs typeface="Segoe UI" panose="020B0502040204020203" pitchFamily="34" charset="0"/>
                        </a:rPr>
                      </a:br>
                      <a:r>
                        <a:rPr lang="en-CA" sz="1400" b="0" dirty="0">
                          <a:effectLst/>
                          <a:latin typeface="Segoe UI" panose="020B0502040204020203" pitchFamily="34" charset="0"/>
                          <a:cs typeface="Segoe UI" panose="020B0502040204020203" pitchFamily="34" charset="0"/>
                        </a:rPr>
                        <a:t>follow up: range 14 days to 20 days</a:t>
                      </a:r>
                      <a:endParaRPr lang="en-CA" sz="1400" b="0" dirty="0">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tc>
                <a:tc>
                  <a:txBody>
                    <a:bodyPr/>
                    <a:lstStyle/>
                    <a:p>
                      <a:pPr algn="ctr"/>
                      <a:r>
                        <a:rPr lang="en-CA" sz="1400" dirty="0">
                          <a:effectLst/>
                          <a:latin typeface="Segoe UI" panose="020B0502040204020203" pitchFamily="34" charset="0"/>
                          <a:cs typeface="Segoe UI" panose="020B0502040204020203" pitchFamily="34" charset="0"/>
                        </a:rPr>
                        <a:t>82</a:t>
                      </a:r>
                      <a:br>
                        <a:rPr lang="en-CA" sz="1400" dirty="0">
                          <a:effectLst/>
                          <a:latin typeface="Segoe UI" panose="020B0502040204020203" pitchFamily="34" charset="0"/>
                          <a:cs typeface="Segoe UI" panose="020B0502040204020203" pitchFamily="34" charset="0"/>
                        </a:rPr>
                      </a:br>
                      <a:r>
                        <a:rPr lang="en-CA" sz="1400" dirty="0">
                          <a:effectLst/>
                          <a:latin typeface="Segoe UI" panose="020B0502040204020203" pitchFamily="34" charset="0"/>
                          <a:cs typeface="Segoe UI" panose="020B0502040204020203" pitchFamily="34" charset="0"/>
                        </a:rPr>
                        <a:t>(1 study)</a:t>
                      </a:r>
                      <a:endParaRPr lang="en-CA" sz="1400" dirty="0">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tc>
                <a:tc>
                  <a:txBody>
                    <a:bodyPr/>
                    <a:lstStyle/>
                    <a:p>
                      <a:pPr algn="ctr"/>
                      <a:r>
                        <a:rPr lang="en-CA" sz="1400" dirty="0">
                          <a:effectLst/>
                          <a:latin typeface="Segoe UI" panose="020B0502040204020203" pitchFamily="34" charset="0"/>
                          <a:cs typeface="Segoe UI" panose="020B0502040204020203" pitchFamily="34" charset="0"/>
                        </a:rPr>
                        <a:t>⨁◯◯◯</a:t>
                      </a:r>
                      <a:br>
                        <a:rPr lang="en-CA" sz="1400" dirty="0">
                          <a:effectLst/>
                          <a:latin typeface="Segoe UI" panose="020B0502040204020203" pitchFamily="34" charset="0"/>
                          <a:cs typeface="Segoe UI" panose="020B0502040204020203" pitchFamily="34" charset="0"/>
                        </a:rPr>
                      </a:br>
                      <a:r>
                        <a:rPr lang="en-CA" sz="1400" dirty="0">
                          <a:effectLst/>
                          <a:latin typeface="Segoe UI" panose="020B0502040204020203" pitchFamily="34" charset="0"/>
                          <a:cs typeface="Segoe UI" panose="020B0502040204020203" pitchFamily="34" charset="0"/>
                        </a:rPr>
                        <a:t>VERY LOW</a:t>
                      </a:r>
                      <a:endParaRPr lang="en-CA" sz="1400" dirty="0">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tc>
                <a:tc>
                  <a:txBody>
                    <a:bodyPr/>
                    <a:lstStyle/>
                    <a:p>
                      <a:pPr algn="ctr"/>
                      <a:r>
                        <a:rPr lang="en-CA" sz="1400" dirty="0">
                          <a:effectLst/>
                          <a:latin typeface="Segoe UI" panose="020B0502040204020203" pitchFamily="34" charset="0"/>
                          <a:cs typeface="Segoe UI" panose="020B0502040204020203" pitchFamily="34" charset="0"/>
                        </a:rPr>
                        <a:t>OR 0.09</a:t>
                      </a:r>
                      <a:br>
                        <a:rPr lang="en-CA" sz="1400" dirty="0">
                          <a:effectLst/>
                          <a:latin typeface="Segoe UI" panose="020B0502040204020203" pitchFamily="34" charset="0"/>
                          <a:cs typeface="Segoe UI" panose="020B0502040204020203" pitchFamily="34" charset="0"/>
                        </a:rPr>
                      </a:br>
                      <a:r>
                        <a:rPr lang="en-CA" sz="1400" dirty="0">
                          <a:effectLst/>
                          <a:latin typeface="Segoe UI" panose="020B0502040204020203" pitchFamily="34" charset="0"/>
                          <a:cs typeface="Segoe UI" panose="020B0502040204020203" pitchFamily="34" charset="0"/>
                        </a:rPr>
                        <a:t>(0.02 to 0.57)</a:t>
                      </a:r>
                      <a:endParaRPr lang="en-CA" sz="1400" dirty="0">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tc>
                <a:tc>
                  <a:txBody>
                    <a:bodyPr/>
                    <a:lstStyle/>
                    <a:p>
                      <a:pPr algn="ctr"/>
                      <a:r>
                        <a:rPr lang="en-CA" sz="1400" dirty="0">
                          <a:effectLst/>
                          <a:latin typeface="Segoe UI" panose="020B0502040204020203" pitchFamily="34" charset="0"/>
                          <a:cs typeface="Segoe UI" panose="020B0502040204020203" pitchFamily="34" charset="0"/>
                        </a:rPr>
                        <a:t>98 per 1,000</a:t>
                      </a:r>
                      <a:endParaRPr lang="en-CA" sz="1400" dirty="0">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tc>
                <a:tc>
                  <a:txBody>
                    <a:bodyPr/>
                    <a:lstStyle/>
                    <a:p>
                      <a:pPr algn="ctr"/>
                      <a:r>
                        <a:rPr lang="en-CA" sz="1400" dirty="0">
                          <a:effectLst/>
                          <a:latin typeface="Segoe UI" panose="020B0502040204020203" pitchFamily="34" charset="0"/>
                          <a:cs typeface="Segoe UI" panose="020B0502040204020203" pitchFamily="34" charset="0"/>
                        </a:rPr>
                        <a:t>88 fewer per 1,000</a:t>
                      </a:r>
                      <a:br>
                        <a:rPr lang="en-CA" sz="1400" dirty="0">
                          <a:effectLst/>
                          <a:latin typeface="Segoe UI" panose="020B0502040204020203" pitchFamily="34" charset="0"/>
                          <a:cs typeface="Segoe UI" panose="020B0502040204020203" pitchFamily="34" charset="0"/>
                        </a:rPr>
                      </a:br>
                      <a:r>
                        <a:rPr lang="en-CA" sz="1400" dirty="0">
                          <a:effectLst/>
                          <a:latin typeface="Segoe UI" panose="020B0502040204020203" pitchFamily="34" charset="0"/>
                          <a:cs typeface="Segoe UI" panose="020B0502040204020203" pitchFamily="34" charset="0"/>
                        </a:rPr>
                        <a:t>(96 fewer to 40 fewer)</a:t>
                      </a:r>
                      <a:endParaRPr lang="en-CA" sz="1400" dirty="0">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tc>
                <a:extLst>
                  <a:ext uri="{0D108BD9-81ED-4DB2-BD59-A6C34878D82A}">
                    <a16:rowId xmlns:a16="http://schemas.microsoft.com/office/drawing/2014/main" val="2723396161"/>
                  </a:ext>
                </a:extLst>
              </a:tr>
              <a:tr h="854457">
                <a:tc>
                  <a:txBody>
                    <a:bodyPr/>
                    <a:lstStyle/>
                    <a:p>
                      <a:r>
                        <a:rPr lang="en-CA" sz="1400" dirty="0">
                          <a:effectLst/>
                          <a:latin typeface="Segoe UI" panose="020B0502040204020203" pitchFamily="34" charset="0"/>
                          <a:cs typeface="Segoe UI" panose="020B0502040204020203" pitchFamily="34" charset="0"/>
                        </a:rPr>
                        <a:t>PROXIMAL LOWER EXTREMITY DVT</a:t>
                      </a:r>
                      <a:br>
                        <a:rPr lang="en-CA" sz="1400" dirty="0">
                          <a:effectLst/>
                          <a:latin typeface="Segoe UI" panose="020B0502040204020203" pitchFamily="34" charset="0"/>
                          <a:cs typeface="Segoe UI" panose="020B0502040204020203" pitchFamily="34" charset="0"/>
                        </a:rPr>
                      </a:br>
                      <a:r>
                        <a:rPr lang="en-CA" sz="1400" b="0" dirty="0">
                          <a:effectLst/>
                          <a:latin typeface="Segoe UI" panose="020B0502040204020203" pitchFamily="34" charset="0"/>
                          <a:cs typeface="Segoe UI" panose="020B0502040204020203" pitchFamily="34" charset="0"/>
                        </a:rPr>
                        <a:t>follow up: range 14 days to 20 days</a:t>
                      </a:r>
                      <a:endParaRPr lang="en-CA" sz="1400" b="0" dirty="0">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tc>
                <a:tc>
                  <a:txBody>
                    <a:bodyPr/>
                    <a:lstStyle/>
                    <a:p>
                      <a:pPr algn="ctr"/>
                      <a:r>
                        <a:rPr lang="en-CA" sz="1400" dirty="0">
                          <a:effectLst/>
                          <a:latin typeface="Segoe UI" panose="020B0502040204020203" pitchFamily="34" charset="0"/>
                          <a:cs typeface="Segoe UI" panose="020B0502040204020203" pitchFamily="34" charset="0"/>
                        </a:rPr>
                        <a:t>41</a:t>
                      </a:r>
                      <a:br>
                        <a:rPr lang="en-CA" sz="1400" dirty="0">
                          <a:effectLst/>
                          <a:latin typeface="Segoe UI" panose="020B0502040204020203" pitchFamily="34" charset="0"/>
                          <a:cs typeface="Segoe UI" panose="020B0502040204020203" pitchFamily="34" charset="0"/>
                        </a:rPr>
                      </a:br>
                      <a:r>
                        <a:rPr lang="en-CA" sz="1400" dirty="0">
                          <a:effectLst/>
                          <a:latin typeface="Segoe UI" panose="020B0502040204020203" pitchFamily="34" charset="0"/>
                          <a:cs typeface="Segoe UI" panose="020B0502040204020203" pitchFamily="34" charset="0"/>
                        </a:rPr>
                        <a:t>(1 study)</a:t>
                      </a:r>
                      <a:endParaRPr lang="en-CA" sz="1400" dirty="0">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tc>
                <a:tc>
                  <a:txBody>
                    <a:bodyPr/>
                    <a:lstStyle/>
                    <a:p>
                      <a:pPr algn="ctr"/>
                      <a:r>
                        <a:rPr lang="en-CA" sz="1400" dirty="0">
                          <a:effectLst/>
                          <a:latin typeface="Segoe UI" panose="020B0502040204020203" pitchFamily="34" charset="0"/>
                          <a:cs typeface="Segoe UI" panose="020B0502040204020203" pitchFamily="34" charset="0"/>
                        </a:rPr>
                        <a:t>⨁◯◯◯</a:t>
                      </a:r>
                      <a:br>
                        <a:rPr lang="en-CA" sz="1400" dirty="0">
                          <a:effectLst/>
                          <a:latin typeface="Segoe UI" panose="020B0502040204020203" pitchFamily="34" charset="0"/>
                          <a:cs typeface="Segoe UI" panose="020B0502040204020203" pitchFamily="34" charset="0"/>
                        </a:rPr>
                      </a:br>
                      <a:r>
                        <a:rPr lang="en-CA" sz="1400" dirty="0">
                          <a:effectLst/>
                          <a:latin typeface="Segoe UI" panose="020B0502040204020203" pitchFamily="34" charset="0"/>
                          <a:cs typeface="Segoe UI" panose="020B0502040204020203" pitchFamily="34" charset="0"/>
                        </a:rPr>
                        <a:t>VERY LOW</a:t>
                      </a:r>
                      <a:endParaRPr lang="en-CA" sz="1400" dirty="0">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tc>
                <a:tc>
                  <a:txBody>
                    <a:bodyPr/>
                    <a:lstStyle/>
                    <a:p>
                      <a:pPr algn="ctr"/>
                      <a:r>
                        <a:rPr lang="en-CA" sz="1400" dirty="0">
                          <a:effectLst/>
                          <a:latin typeface="Segoe UI" panose="020B0502040204020203" pitchFamily="34" charset="0"/>
                          <a:cs typeface="Segoe UI" panose="020B0502040204020203" pitchFamily="34" charset="0"/>
                        </a:rPr>
                        <a:t>OR 0.35</a:t>
                      </a:r>
                      <a:br>
                        <a:rPr lang="en-CA" sz="1400" dirty="0">
                          <a:effectLst/>
                          <a:latin typeface="Segoe UI" panose="020B0502040204020203" pitchFamily="34" charset="0"/>
                          <a:cs typeface="Segoe UI" panose="020B0502040204020203" pitchFamily="34" charset="0"/>
                        </a:rPr>
                      </a:br>
                      <a:r>
                        <a:rPr lang="en-CA" sz="1400" dirty="0">
                          <a:effectLst/>
                          <a:latin typeface="Segoe UI" panose="020B0502040204020203" pitchFamily="34" charset="0"/>
                          <a:cs typeface="Segoe UI" panose="020B0502040204020203" pitchFamily="34" charset="0"/>
                        </a:rPr>
                        <a:t>(0.06 to 2.02)</a:t>
                      </a:r>
                      <a:endParaRPr lang="en-CA" sz="1400" dirty="0">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tc>
                <a:tc>
                  <a:txBody>
                    <a:bodyPr/>
                    <a:lstStyle/>
                    <a:p>
                      <a:pPr algn="ctr"/>
                      <a:r>
                        <a:rPr lang="en-CA" sz="1400" dirty="0">
                          <a:effectLst/>
                          <a:latin typeface="Segoe UI" panose="020B0502040204020203" pitchFamily="34" charset="0"/>
                          <a:cs typeface="Segoe UI" panose="020B0502040204020203" pitchFamily="34" charset="0"/>
                        </a:rPr>
                        <a:t>106 per 1,000</a:t>
                      </a:r>
                      <a:endParaRPr lang="en-CA" sz="1400" dirty="0">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tc>
                <a:tc>
                  <a:txBody>
                    <a:bodyPr/>
                    <a:lstStyle/>
                    <a:p>
                      <a:pPr algn="ctr"/>
                      <a:r>
                        <a:rPr lang="en-CA" sz="1400" dirty="0">
                          <a:effectLst/>
                          <a:latin typeface="Segoe UI" panose="020B0502040204020203" pitchFamily="34" charset="0"/>
                          <a:cs typeface="Segoe UI" panose="020B0502040204020203" pitchFamily="34" charset="0"/>
                        </a:rPr>
                        <a:t>66 fewer per 1,000</a:t>
                      </a:r>
                      <a:br>
                        <a:rPr lang="en-CA" sz="1400" dirty="0">
                          <a:effectLst/>
                          <a:latin typeface="Segoe UI" panose="020B0502040204020203" pitchFamily="34" charset="0"/>
                          <a:cs typeface="Segoe UI" panose="020B0502040204020203" pitchFamily="34" charset="0"/>
                        </a:rPr>
                      </a:br>
                      <a:r>
                        <a:rPr lang="en-CA" sz="1400" dirty="0">
                          <a:effectLst/>
                          <a:latin typeface="Segoe UI" panose="020B0502040204020203" pitchFamily="34" charset="0"/>
                          <a:cs typeface="Segoe UI" panose="020B0502040204020203" pitchFamily="34" charset="0"/>
                        </a:rPr>
                        <a:t>(99 fewer to 87 more)</a:t>
                      </a:r>
                      <a:endParaRPr lang="en-CA" sz="1400" dirty="0">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tc>
                <a:extLst>
                  <a:ext uri="{0D108BD9-81ED-4DB2-BD59-A6C34878D82A}">
                    <a16:rowId xmlns:a16="http://schemas.microsoft.com/office/drawing/2014/main" val="1710784084"/>
                  </a:ext>
                </a:extLst>
              </a:tr>
              <a:tr h="647308">
                <a:tc>
                  <a:txBody>
                    <a:bodyPr/>
                    <a:lstStyle/>
                    <a:p>
                      <a:r>
                        <a:rPr lang="en-CA" sz="1400" dirty="0">
                          <a:effectLst/>
                          <a:latin typeface="Segoe UI" panose="020B0502040204020203" pitchFamily="34" charset="0"/>
                          <a:cs typeface="Segoe UI" panose="020B0502040204020203" pitchFamily="34" charset="0"/>
                        </a:rPr>
                        <a:t>VTE (DVT or PE)</a:t>
                      </a:r>
                      <a:br>
                        <a:rPr lang="en-CA" sz="1400" dirty="0">
                          <a:effectLst/>
                          <a:latin typeface="Segoe UI" panose="020B0502040204020203" pitchFamily="34" charset="0"/>
                          <a:cs typeface="Segoe UI" panose="020B0502040204020203" pitchFamily="34" charset="0"/>
                        </a:rPr>
                      </a:br>
                      <a:r>
                        <a:rPr lang="en-CA" sz="1400" b="0" dirty="0">
                          <a:effectLst/>
                          <a:latin typeface="Segoe UI" panose="020B0502040204020203" pitchFamily="34" charset="0"/>
                          <a:cs typeface="Segoe UI" panose="020B0502040204020203" pitchFamily="34" charset="0"/>
                        </a:rPr>
                        <a:t>follow up: range 18 days to 28 days</a:t>
                      </a:r>
                      <a:endParaRPr lang="en-CA" sz="1400" b="0" dirty="0">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tc>
                <a:tc>
                  <a:txBody>
                    <a:bodyPr/>
                    <a:lstStyle/>
                    <a:p>
                      <a:pPr algn="ctr"/>
                      <a:r>
                        <a:rPr lang="en-CA" sz="1400" dirty="0">
                          <a:effectLst/>
                          <a:latin typeface="Segoe UI" panose="020B0502040204020203" pitchFamily="34" charset="0"/>
                          <a:cs typeface="Segoe UI" panose="020B0502040204020203" pitchFamily="34" charset="0"/>
                        </a:rPr>
                        <a:t>118</a:t>
                      </a:r>
                      <a:br>
                        <a:rPr lang="en-CA" sz="1400" dirty="0">
                          <a:effectLst/>
                          <a:latin typeface="Segoe UI" panose="020B0502040204020203" pitchFamily="34" charset="0"/>
                          <a:cs typeface="Segoe UI" panose="020B0502040204020203" pitchFamily="34" charset="0"/>
                        </a:rPr>
                      </a:br>
                      <a:r>
                        <a:rPr lang="en-CA" sz="1400" dirty="0">
                          <a:effectLst/>
                          <a:latin typeface="Segoe UI" panose="020B0502040204020203" pitchFamily="34" charset="0"/>
                          <a:cs typeface="Segoe UI" panose="020B0502040204020203" pitchFamily="34" charset="0"/>
                        </a:rPr>
                        <a:t>(2 studies)</a:t>
                      </a:r>
                      <a:endParaRPr lang="en-CA" sz="1400" dirty="0">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tc>
                <a:tc>
                  <a:txBody>
                    <a:bodyPr/>
                    <a:lstStyle/>
                    <a:p>
                      <a:pPr algn="ctr"/>
                      <a:r>
                        <a:rPr lang="en-CA" sz="1400" dirty="0">
                          <a:effectLst/>
                          <a:latin typeface="Segoe UI" panose="020B0502040204020203" pitchFamily="34" charset="0"/>
                          <a:cs typeface="Segoe UI" panose="020B0502040204020203" pitchFamily="34" charset="0"/>
                        </a:rPr>
                        <a:t>⨁◯◯◯</a:t>
                      </a:r>
                      <a:br>
                        <a:rPr lang="en-CA" sz="1400" dirty="0">
                          <a:effectLst/>
                          <a:latin typeface="Segoe UI" panose="020B0502040204020203" pitchFamily="34" charset="0"/>
                          <a:cs typeface="Segoe UI" panose="020B0502040204020203" pitchFamily="34" charset="0"/>
                        </a:rPr>
                      </a:br>
                      <a:r>
                        <a:rPr lang="en-CA" sz="1400" dirty="0">
                          <a:effectLst/>
                          <a:latin typeface="Segoe UI" panose="020B0502040204020203" pitchFamily="34" charset="0"/>
                          <a:cs typeface="Segoe UI" panose="020B0502040204020203" pitchFamily="34" charset="0"/>
                        </a:rPr>
                        <a:t>VERY LOW</a:t>
                      </a:r>
                      <a:endParaRPr lang="en-CA" sz="1400" dirty="0">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tc>
                <a:tc>
                  <a:txBody>
                    <a:bodyPr/>
                    <a:lstStyle/>
                    <a:p>
                      <a:pPr algn="ctr"/>
                      <a:r>
                        <a:rPr lang="en-CA" sz="1400" dirty="0">
                          <a:effectLst/>
                          <a:latin typeface="Segoe UI" panose="020B0502040204020203" pitchFamily="34" charset="0"/>
                          <a:cs typeface="Segoe UI" panose="020B0502040204020203" pitchFamily="34" charset="0"/>
                        </a:rPr>
                        <a:t>OR 0.87</a:t>
                      </a:r>
                      <a:br>
                        <a:rPr lang="en-CA" sz="1400" dirty="0">
                          <a:effectLst/>
                          <a:latin typeface="Segoe UI" panose="020B0502040204020203" pitchFamily="34" charset="0"/>
                          <a:cs typeface="Segoe UI" panose="020B0502040204020203" pitchFamily="34" charset="0"/>
                        </a:rPr>
                      </a:br>
                      <a:r>
                        <a:rPr lang="en-CA" sz="1400" dirty="0">
                          <a:effectLst/>
                          <a:latin typeface="Segoe UI" panose="020B0502040204020203" pitchFamily="34" charset="0"/>
                          <a:cs typeface="Segoe UI" panose="020B0502040204020203" pitchFamily="34" charset="0"/>
                        </a:rPr>
                        <a:t>(0.45 to 1.67)</a:t>
                      </a:r>
                      <a:endParaRPr lang="en-CA" sz="1400" dirty="0">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tc>
                <a:tc>
                  <a:txBody>
                    <a:bodyPr/>
                    <a:lstStyle/>
                    <a:p>
                      <a:pPr algn="ctr"/>
                      <a:r>
                        <a:rPr lang="en-CA" sz="1400" dirty="0">
                          <a:effectLst/>
                          <a:latin typeface="Segoe UI" panose="020B0502040204020203" pitchFamily="34" charset="0"/>
                          <a:cs typeface="Segoe UI" panose="020B0502040204020203" pitchFamily="34" charset="0"/>
                        </a:rPr>
                        <a:t>130 per 1,000</a:t>
                      </a:r>
                      <a:endParaRPr lang="en-CA" sz="1400" dirty="0">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tc>
                <a:tc>
                  <a:txBody>
                    <a:bodyPr/>
                    <a:lstStyle/>
                    <a:p>
                      <a:pPr algn="ctr"/>
                      <a:r>
                        <a:rPr lang="en-CA" sz="1400" dirty="0">
                          <a:effectLst/>
                          <a:latin typeface="Segoe UI" panose="020B0502040204020203" pitchFamily="34" charset="0"/>
                          <a:cs typeface="Segoe UI" panose="020B0502040204020203" pitchFamily="34" charset="0"/>
                        </a:rPr>
                        <a:t>15 fewer per 1,000</a:t>
                      </a:r>
                      <a:br>
                        <a:rPr lang="en-CA" sz="1400" dirty="0">
                          <a:effectLst/>
                          <a:latin typeface="Segoe UI" panose="020B0502040204020203" pitchFamily="34" charset="0"/>
                          <a:cs typeface="Segoe UI" panose="020B0502040204020203" pitchFamily="34" charset="0"/>
                        </a:rPr>
                      </a:br>
                      <a:r>
                        <a:rPr lang="en-CA" sz="1400" dirty="0">
                          <a:effectLst/>
                          <a:latin typeface="Segoe UI" panose="020B0502040204020203" pitchFamily="34" charset="0"/>
                          <a:cs typeface="Segoe UI" panose="020B0502040204020203" pitchFamily="34" charset="0"/>
                        </a:rPr>
                        <a:t>(67 fewer to 70 more)</a:t>
                      </a:r>
                      <a:endParaRPr lang="en-CA" sz="1400" dirty="0">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tc>
                <a:extLst>
                  <a:ext uri="{0D108BD9-81ED-4DB2-BD59-A6C34878D82A}">
                    <a16:rowId xmlns:a16="http://schemas.microsoft.com/office/drawing/2014/main" val="2755197569"/>
                  </a:ext>
                </a:extLst>
              </a:tr>
              <a:tr h="647308">
                <a:tc>
                  <a:txBody>
                    <a:bodyPr/>
                    <a:lstStyle/>
                    <a:p>
                      <a:r>
                        <a:rPr lang="en-CA" sz="1400" dirty="0">
                          <a:effectLst/>
                          <a:latin typeface="Segoe UI" panose="020B0502040204020203" pitchFamily="34" charset="0"/>
                          <a:cs typeface="Segoe UI" panose="020B0502040204020203" pitchFamily="34" charset="0"/>
                        </a:rPr>
                        <a:t>MAJOR BLEEDING</a:t>
                      </a:r>
                      <a:br>
                        <a:rPr lang="en-CA" sz="1400" dirty="0">
                          <a:effectLst/>
                          <a:latin typeface="Segoe UI" panose="020B0502040204020203" pitchFamily="34" charset="0"/>
                          <a:cs typeface="Segoe UI" panose="020B0502040204020203" pitchFamily="34" charset="0"/>
                        </a:rPr>
                      </a:br>
                      <a:r>
                        <a:rPr lang="en-CA" sz="1400" b="0" dirty="0">
                          <a:effectLst/>
                          <a:latin typeface="Segoe UI" panose="020B0502040204020203" pitchFamily="34" charset="0"/>
                          <a:cs typeface="Segoe UI" panose="020B0502040204020203" pitchFamily="34" charset="0"/>
                        </a:rPr>
                        <a:t>follow up: mean 16 days</a:t>
                      </a:r>
                      <a:endParaRPr lang="en-CA" sz="1400" b="0" dirty="0">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tc>
                <a:tc>
                  <a:txBody>
                    <a:bodyPr/>
                    <a:lstStyle/>
                    <a:p>
                      <a:pPr algn="ctr"/>
                      <a:r>
                        <a:rPr lang="en-CA" sz="1400" b="1" dirty="0">
                          <a:effectLst/>
                          <a:latin typeface="Segoe UI" panose="020B0502040204020203" pitchFamily="34" charset="0"/>
                          <a:cs typeface="Segoe UI" panose="020B0502040204020203" pitchFamily="34" charset="0"/>
                        </a:rPr>
                        <a:t>141</a:t>
                      </a:r>
                      <a:br>
                        <a:rPr lang="en-CA" sz="1400" b="1" dirty="0">
                          <a:effectLst/>
                          <a:latin typeface="Segoe UI" panose="020B0502040204020203" pitchFamily="34" charset="0"/>
                          <a:cs typeface="Segoe UI" panose="020B0502040204020203" pitchFamily="34" charset="0"/>
                        </a:rPr>
                      </a:br>
                      <a:r>
                        <a:rPr lang="en-CA" sz="1400" b="1" dirty="0">
                          <a:effectLst/>
                          <a:latin typeface="Segoe UI" panose="020B0502040204020203" pitchFamily="34" charset="0"/>
                          <a:cs typeface="Segoe UI" panose="020B0502040204020203" pitchFamily="34" charset="0"/>
                        </a:rPr>
                        <a:t>(1 study)</a:t>
                      </a:r>
                      <a:endParaRPr lang="en-CA" sz="1400" b="1" dirty="0">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solidFill>
                      <a:schemeClr val="accent4">
                        <a:lumMod val="20000"/>
                        <a:lumOff val="80000"/>
                      </a:schemeClr>
                    </a:solidFill>
                  </a:tcPr>
                </a:tc>
                <a:tc>
                  <a:txBody>
                    <a:bodyPr/>
                    <a:lstStyle/>
                    <a:p>
                      <a:pPr algn="ctr"/>
                      <a:r>
                        <a:rPr lang="en-CA" sz="1400" b="1" dirty="0">
                          <a:effectLst/>
                          <a:latin typeface="Segoe UI" panose="020B0502040204020203" pitchFamily="34" charset="0"/>
                          <a:cs typeface="Segoe UI" panose="020B0502040204020203" pitchFamily="34" charset="0"/>
                        </a:rPr>
                        <a:t>⨁◯◯◯</a:t>
                      </a:r>
                      <a:br>
                        <a:rPr lang="en-CA" sz="1400" b="1" dirty="0">
                          <a:effectLst/>
                          <a:latin typeface="Segoe UI" panose="020B0502040204020203" pitchFamily="34" charset="0"/>
                          <a:cs typeface="Segoe UI" panose="020B0502040204020203" pitchFamily="34" charset="0"/>
                        </a:rPr>
                      </a:br>
                      <a:r>
                        <a:rPr lang="en-CA" sz="1400" b="1" dirty="0">
                          <a:effectLst/>
                          <a:latin typeface="Segoe UI" panose="020B0502040204020203" pitchFamily="34" charset="0"/>
                          <a:cs typeface="Segoe UI" panose="020B0502040204020203" pitchFamily="34" charset="0"/>
                        </a:rPr>
                        <a:t>VERY LOW</a:t>
                      </a:r>
                      <a:endParaRPr lang="en-CA" sz="1400" b="1" dirty="0">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solidFill>
                      <a:schemeClr val="accent4">
                        <a:lumMod val="20000"/>
                        <a:lumOff val="80000"/>
                      </a:schemeClr>
                    </a:solidFill>
                  </a:tcPr>
                </a:tc>
                <a:tc>
                  <a:txBody>
                    <a:bodyPr/>
                    <a:lstStyle/>
                    <a:p>
                      <a:pPr algn="ctr"/>
                      <a:r>
                        <a:rPr lang="en-CA" sz="1400" b="1" dirty="0">
                          <a:effectLst/>
                          <a:latin typeface="Segoe UI" panose="020B0502040204020203" pitchFamily="34" charset="0"/>
                          <a:cs typeface="Segoe UI" panose="020B0502040204020203" pitchFamily="34" charset="0"/>
                        </a:rPr>
                        <a:t>OR 3.84</a:t>
                      </a:r>
                      <a:br>
                        <a:rPr lang="en-CA" sz="1400" b="1" dirty="0">
                          <a:effectLst/>
                          <a:latin typeface="Segoe UI" panose="020B0502040204020203" pitchFamily="34" charset="0"/>
                          <a:cs typeface="Segoe UI" panose="020B0502040204020203" pitchFamily="34" charset="0"/>
                        </a:rPr>
                      </a:br>
                      <a:r>
                        <a:rPr lang="en-CA" sz="1400" b="1" dirty="0">
                          <a:effectLst/>
                          <a:latin typeface="Segoe UI" panose="020B0502040204020203" pitchFamily="34" charset="0"/>
                          <a:cs typeface="Segoe UI" panose="020B0502040204020203" pitchFamily="34" charset="0"/>
                        </a:rPr>
                        <a:t>(1.44 to 10.21)</a:t>
                      </a:r>
                      <a:endParaRPr lang="en-CA" sz="1400" b="1" dirty="0">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solidFill>
                      <a:schemeClr val="accent4">
                        <a:lumMod val="20000"/>
                        <a:lumOff val="80000"/>
                      </a:schemeClr>
                    </a:solidFill>
                  </a:tcPr>
                </a:tc>
                <a:tc>
                  <a:txBody>
                    <a:bodyPr/>
                    <a:lstStyle/>
                    <a:p>
                      <a:pPr algn="ctr"/>
                      <a:r>
                        <a:rPr lang="en-CA" sz="1400" b="1" dirty="0">
                          <a:effectLst/>
                          <a:latin typeface="Segoe UI" panose="020B0502040204020203" pitchFamily="34" charset="0"/>
                          <a:cs typeface="Segoe UI" panose="020B0502040204020203" pitchFamily="34" charset="0"/>
                        </a:rPr>
                        <a:t>84 per 1,000</a:t>
                      </a:r>
                      <a:endParaRPr lang="en-CA" sz="1400" b="1" dirty="0">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solidFill>
                      <a:schemeClr val="accent4">
                        <a:lumMod val="20000"/>
                        <a:lumOff val="80000"/>
                      </a:schemeClr>
                    </a:solidFill>
                  </a:tcPr>
                </a:tc>
                <a:tc>
                  <a:txBody>
                    <a:bodyPr/>
                    <a:lstStyle/>
                    <a:p>
                      <a:pPr algn="ctr"/>
                      <a:r>
                        <a:rPr lang="en-CA" sz="1400" b="1" dirty="0">
                          <a:effectLst/>
                          <a:latin typeface="Segoe UI" panose="020B0502040204020203" pitchFamily="34" charset="0"/>
                          <a:cs typeface="Segoe UI" panose="020B0502040204020203" pitchFamily="34" charset="0"/>
                        </a:rPr>
                        <a:t>176 more per 1,000</a:t>
                      </a:r>
                    </a:p>
                    <a:p>
                      <a:pPr algn="ctr"/>
                      <a:r>
                        <a:rPr lang="en-CA" sz="1400" b="1" dirty="0">
                          <a:effectLst/>
                          <a:latin typeface="Segoe UI" panose="020B0502040204020203" pitchFamily="34" charset="0"/>
                          <a:cs typeface="Segoe UI" panose="020B0502040204020203" pitchFamily="34" charset="0"/>
                        </a:rPr>
                        <a:t>(33 more to 400 more)</a:t>
                      </a:r>
                      <a:endParaRPr lang="en-CA" sz="1400" b="1" dirty="0">
                        <a:effectLst/>
                        <a:latin typeface="Segoe UI" panose="020B0502040204020203" pitchFamily="34" charset="0"/>
                        <a:ea typeface="Times New Roman" panose="02020603050405020304" pitchFamily="18" charset="0"/>
                        <a:cs typeface="Segoe UI" panose="020B0502040204020203" pitchFamily="34" charset="0"/>
                      </a:endParaRPr>
                    </a:p>
                  </a:txBody>
                  <a:tcPr marL="2506" marR="2506" marT="2506" marB="2506">
                    <a:solidFill>
                      <a:schemeClr val="accent4">
                        <a:lumMod val="20000"/>
                        <a:lumOff val="80000"/>
                      </a:schemeClr>
                    </a:solidFill>
                  </a:tcPr>
                </a:tc>
                <a:extLst>
                  <a:ext uri="{0D108BD9-81ED-4DB2-BD59-A6C34878D82A}">
                    <a16:rowId xmlns:a16="http://schemas.microsoft.com/office/drawing/2014/main" val="2089343687"/>
                  </a:ext>
                </a:extLst>
              </a:tr>
            </a:tbl>
          </a:graphicData>
        </a:graphic>
      </p:graphicFrame>
    </p:spTree>
    <p:extLst>
      <p:ext uri="{BB962C8B-B14F-4D97-AF65-F5344CB8AC3E}">
        <p14:creationId xmlns:p14="http://schemas.microsoft.com/office/powerpoint/2010/main" val="33090271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213DA-94E8-4A2E-A78B-02B33014FD04}"/>
              </a:ext>
            </a:extLst>
          </p:cNvPr>
          <p:cNvSpPr>
            <a:spLocks noGrp="1"/>
          </p:cNvSpPr>
          <p:nvPr>
            <p:ph type="title"/>
          </p:nvPr>
        </p:nvSpPr>
        <p:spPr/>
        <p:txBody>
          <a:bodyPr/>
          <a:lstStyle/>
          <a:p>
            <a:r>
              <a:rPr lang="en-CA" dirty="0"/>
              <a:t>Recommendation</a:t>
            </a:r>
          </a:p>
        </p:txBody>
      </p:sp>
      <p:sp>
        <p:nvSpPr>
          <p:cNvPr id="3" name="Content Placeholder 2">
            <a:extLst>
              <a:ext uri="{FF2B5EF4-FFF2-40B4-BE49-F238E27FC236}">
                <a16:creationId xmlns:a16="http://schemas.microsoft.com/office/drawing/2014/main" id="{E2021ACB-3ECB-4B94-AE61-14AB71073B6E}"/>
              </a:ext>
            </a:extLst>
          </p:cNvPr>
          <p:cNvSpPr>
            <a:spLocks noGrp="1"/>
          </p:cNvSpPr>
          <p:nvPr>
            <p:ph idx="1"/>
          </p:nvPr>
        </p:nvSpPr>
        <p:spPr>
          <a:xfrm>
            <a:off x="263741" y="1497714"/>
            <a:ext cx="6137060" cy="1957595"/>
          </a:xfrm>
          <a:solidFill>
            <a:schemeClr val="accent1"/>
          </a:solidFill>
        </p:spPr>
        <p:txBody>
          <a:bodyPr>
            <a:normAutofit fontScale="92500" lnSpcReduction="20000"/>
          </a:bodyPr>
          <a:lstStyle/>
          <a:p>
            <a:pPr marL="0" indent="0">
              <a:lnSpc>
                <a:spcPct val="110000"/>
              </a:lnSpc>
              <a:buNone/>
            </a:pPr>
            <a:r>
              <a:rPr lang="en-US" dirty="0"/>
              <a:t>The ASH guideline panel </a:t>
            </a:r>
            <a:r>
              <a:rPr lang="en-US" u="sng" dirty="0"/>
              <a:t>suggests</a:t>
            </a:r>
            <a:r>
              <a:rPr lang="en-US" dirty="0"/>
              <a:t> using </a:t>
            </a:r>
            <a:r>
              <a:rPr lang="en-US" u="sng" dirty="0"/>
              <a:t>prophylactic-intensity</a:t>
            </a:r>
            <a:r>
              <a:rPr lang="en-US" dirty="0"/>
              <a:t> over intermediate-intensity or therapeutic-intensity anticoagulation in patients with COVID-19 related critical illness who do not have suspected or confirmed VTE</a:t>
            </a:r>
            <a:endParaRPr lang="en-CA" dirty="0"/>
          </a:p>
        </p:txBody>
      </p:sp>
      <p:sp>
        <p:nvSpPr>
          <p:cNvPr id="4" name="Content Placeholder 2">
            <a:extLst>
              <a:ext uri="{FF2B5EF4-FFF2-40B4-BE49-F238E27FC236}">
                <a16:creationId xmlns:a16="http://schemas.microsoft.com/office/drawing/2014/main" id="{71570BC0-36D4-4A2F-AE5B-659701973760}"/>
              </a:ext>
            </a:extLst>
          </p:cNvPr>
          <p:cNvSpPr txBox="1">
            <a:spLocks/>
          </p:cNvSpPr>
          <p:nvPr/>
        </p:nvSpPr>
        <p:spPr>
          <a:xfrm>
            <a:off x="256033" y="3593839"/>
            <a:ext cx="6144768" cy="1329291"/>
          </a:xfrm>
          <a:prstGeom prst="rect">
            <a:avLst/>
          </a:prstGeom>
          <a:solidFill>
            <a:schemeClr val="accent1">
              <a:lumMod val="20000"/>
              <a:lumOff val="80000"/>
            </a:schemeClr>
          </a:solidFill>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bg1"/>
                </a:solidFill>
                <a:latin typeface="Segoe UI Semibold" panose="020B0702040204020203" pitchFamily="34" charset="0"/>
                <a:ea typeface="+mn-ea"/>
                <a:cs typeface="Segoe UI Semibold" panose="020B07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Segoe UI Semibold" panose="020B0702040204020203" pitchFamily="34" charset="0"/>
                <a:ea typeface="+mn-ea"/>
                <a:cs typeface="Segoe UI Semibold" panose="020B07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Segoe UI Semibold" panose="020B0702040204020203" pitchFamily="34" charset="0"/>
                <a:ea typeface="+mn-ea"/>
                <a:cs typeface="Segoe UI Semibold" panose="020B07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Segoe UI Semibold" panose="020B0702040204020203" pitchFamily="34" charset="0"/>
                <a:ea typeface="+mn-ea"/>
                <a:cs typeface="Segoe UI Semibold" panose="020B07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Segoe UI Semibold" panose="020B0702040204020203" pitchFamily="34" charset="0"/>
                <a:ea typeface="+mn-ea"/>
                <a:cs typeface="Segoe UI Semibold" panose="020B07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rPr>
              <a:t>The panel agreed that there was </a:t>
            </a:r>
            <a:r>
              <a:rPr kumimoji="0" lang="en-US" sz="1800" b="1" i="0" u="sng"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rPr>
              <a:t>less uncertainty </a:t>
            </a:r>
            <a:r>
              <a:rPr kumimoji="0" lang="en-US" sz="1800" b="0" i="0" u="none"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rPr>
              <a:t>regarding the influence on undesirable effects (bleeding) compared with desirable effects (mortality and VTE). This was driven by extensive indirect evidence of dose-dependent effects of anticoagulation on bleeding. </a:t>
            </a:r>
            <a:endParaRPr kumimoji="0" lang="en-CA" sz="1800" b="0" i="0" u="none"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endParaRPr>
          </a:p>
        </p:txBody>
      </p:sp>
      <p:sp>
        <p:nvSpPr>
          <p:cNvPr id="6" name="TextBox 5">
            <a:extLst>
              <a:ext uri="{FF2B5EF4-FFF2-40B4-BE49-F238E27FC236}">
                <a16:creationId xmlns:a16="http://schemas.microsoft.com/office/drawing/2014/main" id="{B7F8D304-61DA-4C8A-B9EA-96D87B703DD1}"/>
              </a:ext>
            </a:extLst>
          </p:cNvPr>
          <p:cNvSpPr txBox="1"/>
          <p:nvPr/>
        </p:nvSpPr>
        <p:spPr>
          <a:xfrm>
            <a:off x="6538769" y="3573574"/>
            <a:ext cx="2328784" cy="1379865"/>
          </a:xfrm>
          <a:prstGeom prst="rect">
            <a:avLst/>
          </a:prstGeom>
          <a:solidFill>
            <a:schemeClr val="accent4">
              <a:lumMod val="20000"/>
              <a:lumOff val="80000"/>
            </a:schemeClr>
          </a:solidFill>
        </p:spPr>
        <p:txBody>
          <a:bodyPr wrap="square" rtlCol="0">
            <a:spAutoFit/>
          </a:bodyPr>
          <a:lstStyle/>
          <a:p>
            <a:pPr marL="171450" marR="0" lvl="0" indent="-171450" algn="l" defTabSz="685800" rtl="0" eaLnBrk="1" fontAlgn="auto" latinLnBrk="0" hangingPunct="1">
              <a:lnSpc>
                <a:spcPct val="100000"/>
              </a:lnSpc>
              <a:spcBef>
                <a:spcPts val="375"/>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Segoe UI Semibold" panose="020B0702040204020203" pitchFamily="34" charset="0"/>
                <a:ea typeface="Geneva" charset="0"/>
                <a:cs typeface="Segoe UI Semibold" panose="020B0702040204020203" pitchFamily="34" charset="0"/>
              </a:rPr>
              <a:t>Individualized assessment</a:t>
            </a:r>
          </a:p>
          <a:p>
            <a:pPr marL="171450" marR="0" lvl="0" indent="-171450" algn="l" defTabSz="685800" rtl="0" eaLnBrk="1" fontAlgn="auto" latinLnBrk="0" hangingPunct="1">
              <a:lnSpc>
                <a:spcPct val="100000"/>
              </a:lnSpc>
              <a:spcBef>
                <a:spcPts val="375"/>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Segoe UI Semibold" panose="020B0702040204020203" pitchFamily="34" charset="0"/>
                <a:ea typeface="Geneva" charset="0"/>
                <a:cs typeface="Segoe UI Semibold" panose="020B0702040204020203" pitchFamily="34" charset="0"/>
              </a:rPr>
              <a:t>No validated risk assessment models for in patients with COVID-19</a:t>
            </a:r>
          </a:p>
          <a:p>
            <a:pPr marL="171450" marR="0" lvl="0" indent="-171450" algn="l" defTabSz="685800" rtl="0" eaLnBrk="1" fontAlgn="auto" latinLnBrk="0" hangingPunct="1">
              <a:lnSpc>
                <a:spcPct val="100000"/>
              </a:lnSpc>
              <a:spcBef>
                <a:spcPts val="375"/>
              </a:spcBef>
              <a:spcAft>
                <a:spcPts val="0"/>
              </a:spcAft>
              <a:buClrTx/>
              <a:buSzTx/>
              <a:buFont typeface="Arial" panose="020B0604020202020204" pitchFamily="34" charset="0"/>
              <a:buChar char="•"/>
              <a:tabLst/>
              <a:defRPr/>
            </a:pPr>
            <a:r>
              <a:rPr kumimoji="0" lang="en-CA" sz="1100" b="0" i="0" u="none" strike="noStrike" kern="1200" cap="none" spc="0" normalizeH="0" baseline="0" noProof="0" dirty="0">
                <a:ln>
                  <a:noFill/>
                </a:ln>
                <a:solidFill>
                  <a:prstClr val="black"/>
                </a:solidFill>
                <a:effectLst/>
                <a:uLnTx/>
                <a:uFillTx/>
                <a:latin typeface="Segoe UI Semibold" panose="020B0702040204020203" pitchFamily="34" charset="0"/>
                <a:ea typeface="Geneva" charset="0"/>
                <a:cs typeface="Segoe UI Semibold" panose="020B0702040204020203" pitchFamily="34" charset="0"/>
              </a:rPr>
              <a:t>No direct high-quality evidence comparing different anticoagulants</a:t>
            </a:r>
          </a:p>
        </p:txBody>
      </p:sp>
      <p:sp>
        <p:nvSpPr>
          <p:cNvPr id="8" name="Content Placeholder 2">
            <a:extLst>
              <a:ext uri="{FF2B5EF4-FFF2-40B4-BE49-F238E27FC236}">
                <a16:creationId xmlns:a16="http://schemas.microsoft.com/office/drawing/2014/main" id="{E2021ACB-3ECB-4B94-AE61-14AB71073B6E}"/>
              </a:ext>
            </a:extLst>
          </p:cNvPr>
          <p:cNvSpPr txBox="1">
            <a:spLocks/>
          </p:cNvSpPr>
          <p:nvPr/>
        </p:nvSpPr>
        <p:spPr>
          <a:xfrm>
            <a:off x="6531649" y="1497714"/>
            <a:ext cx="2335904" cy="1955059"/>
          </a:xfrm>
          <a:prstGeom prst="rect">
            <a:avLst/>
          </a:prstGeom>
          <a:solidFill>
            <a:schemeClr val="accent4">
              <a:lumMod val="60000"/>
              <a:lumOff val="40000"/>
            </a:schemeClr>
          </a:solidFill>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bg1"/>
                </a:solidFill>
                <a:latin typeface="Segoe UI Semibold" panose="020B0702040204020203" pitchFamily="34" charset="0"/>
                <a:ea typeface="+mn-ea"/>
                <a:cs typeface="Segoe UI Semibold" panose="020B0702040204020203"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2100" kern="1200">
                <a:solidFill>
                  <a:schemeClr val="bg1"/>
                </a:solidFill>
                <a:latin typeface="Segoe UI Semibold" panose="020B0702040204020203" pitchFamily="34" charset="0"/>
                <a:ea typeface="+mn-ea"/>
                <a:cs typeface="Segoe UI Semibold" panose="020B0702040204020203"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bg1"/>
                </a:solidFill>
                <a:latin typeface="Segoe UI Semibold" panose="020B0702040204020203" pitchFamily="34" charset="0"/>
                <a:ea typeface="+mn-ea"/>
                <a:cs typeface="Segoe UI Semibold" panose="020B0702040204020203"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500" kern="1200">
                <a:solidFill>
                  <a:schemeClr val="bg1"/>
                </a:solidFill>
                <a:latin typeface="Segoe UI Semibold" panose="020B0702040204020203" pitchFamily="34" charset="0"/>
                <a:ea typeface="+mn-ea"/>
                <a:cs typeface="Segoe UI Semibold" panose="020B0702040204020203"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500" kern="1200">
                <a:solidFill>
                  <a:schemeClr val="bg1"/>
                </a:solidFill>
                <a:latin typeface="Segoe UI Semibold" panose="020B0702040204020203" pitchFamily="34" charset="0"/>
                <a:ea typeface="+mn-ea"/>
                <a:cs typeface="Segoe UI Semibold" panose="020B0702040204020203"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CA" sz="2000" b="0" i="0" u="none"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rPr>
              <a:t>Conditional recommendation based on </a:t>
            </a:r>
            <a:r>
              <a:rPr kumimoji="0" lang="en-CA" sz="2000" b="1" i="0" u="none"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rPr>
              <a:t>very</a:t>
            </a:r>
            <a:r>
              <a:rPr kumimoji="0" lang="en-CA" sz="2000" b="0" i="0" u="none"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rPr>
              <a:t> </a:t>
            </a:r>
            <a:r>
              <a:rPr kumimoji="0" lang="en-CA" sz="2000" b="1" i="0" u="none"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rPr>
              <a:t>low certainty </a:t>
            </a:r>
            <a:r>
              <a:rPr kumimoji="0" lang="en-CA" sz="2000" b="0" i="0" u="none"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rPr>
              <a:t>in the evidence about effects</a:t>
            </a:r>
            <a:endParaRPr kumimoji="0" lang="en-CA" sz="2000" b="0" i="0" u="none" strike="noStrike" kern="1200" cap="none" spc="0" normalizeH="0" baseline="0" noProof="0" dirty="0">
              <a:ln>
                <a:noFill/>
              </a:ln>
              <a:solidFill>
                <a:prstClr val="black">
                  <a:lumMod val="50000"/>
                  <a:lumOff val="50000"/>
                </a:prstClr>
              </a:solidFill>
              <a:effectLst/>
              <a:uLnTx/>
              <a:uFillTx/>
              <a:latin typeface="Segoe UI Semibold" panose="020B0702040204020203" pitchFamily="34" charset="0"/>
              <a:ea typeface="+mn-ea"/>
              <a:cs typeface="Segoe UI Semibold" panose="020B0702040204020203" pitchFamily="34" charset="0"/>
            </a:endParaRPr>
          </a:p>
        </p:txBody>
      </p:sp>
    </p:spTree>
    <p:extLst>
      <p:ext uri="{BB962C8B-B14F-4D97-AF65-F5344CB8AC3E}">
        <p14:creationId xmlns:p14="http://schemas.microsoft.com/office/powerpoint/2010/main" val="1259672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B65D9-3AC5-43B4-A522-406F3DEF5720}"/>
              </a:ext>
            </a:extLst>
          </p:cNvPr>
          <p:cNvSpPr>
            <a:spLocks noGrp="1"/>
          </p:cNvSpPr>
          <p:nvPr>
            <p:ph type="title"/>
          </p:nvPr>
        </p:nvSpPr>
        <p:spPr/>
        <p:txBody>
          <a:bodyPr/>
          <a:lstStyle/>
          <a:p>
            <a:r>
              <a:rPr lang="en-CA" dirty="0"/>
              <a:t>Case 2: COVID-19 related acute illness</a:t>
            </a:r>
          </a:p>
        </p:txBody>
      </p:sp>
      <p:graphicFrame>
        <p:nvGraphicFramePr>
          <p:cNvPr id="4" name="Table 3">
            <a:extLst>
              <a:ext uri="{FF2B5EF4-FFF2-40B4-BE49-F238E27FC236}">
                <a16:creationId xmlns:a16="http://schemas.microsoft.com/office/drawing/2014/main" id="{9592D8FA-0B9A-4B25-89EA-55D0DC1AFC15}"/>
              </a:ext>
            </a:extLst>
          </p:cNvPr>
          <p:cNvGraphicFramePr>
            <a:graphicFrameLocks noGrp="1"/>
          </p:cNvGraphicFramePr>
          <p:nvPr/>
        </p:nvGraphicFramePr>
        <p:xfrm>
          <a:off x="215696" y="1859646"/>
          <a:ext cx="4578645" cy="2579299"/>
        </p:xfrm>
        <a:graphic>
          <a:graphicData uri="http://schemas.openxmlformats.org/drawingml/2006/table">
            <a:tbl>
              <a:tblPr firstRow="1" bandRow="1">
                <a:tableStyleId>{5C22544A-7EE6-4342-B048-85BDC9FD1C3A}</a:tableStyleId>
              </a:tblPr>
              <a:tblGrid>
                <a:gridCol w="4578645">
                  <a:extLst>
                    <a:ext uri="{9D8B030D-6E8A-4147-A177-3AD203B41FA5}">
                      <a16:colId xmlns:a16="http://schemas.microsoft.com/office/drawing/2014/main" val="1971001359"/>
                    </a:ext>
                  </a:extLst>
                </a:gridCol>
              </a:tblGrid>
              <a:tr h="468434">
                <a:tc>
                  <a:txBody>
                    <a:bodyPr/>
                    <a:lstStyle/>
                    <a:p>
                      <a:pPr algn="ctr">
                        <a:lnSpc>
                          <a:spcPct val="100000"/>
                        </a:lnSpc>
                      </a:pPr>
                      <a:r>
                        <a:rPr lang="en-US" sz="2100" noProof="0" dirty="0">
                          <a:latin typeface="Segoe UI" panose="020B0502040204020203" pitchFamily="34" charset="0"/>
                          <a:cs typeface="Segoe UI" panose="020B0502040204020203" pitchFamily="34" charset="0"/>
                        </a:rPr>
                        <a:t>Patient K</a:t>
                      </a:r>
                    </a:p>
                  </a:txBody>
                  <a:tcPr marL="68580" marR="68580" marT="34290" marB="34290" anchor="ctr"/>
                </a:tc>
                <a:extLst>
                  <a:ext uri="{0D108BD9-81ED-4DB2-BD59-A6C34878D82A}">
                    <a16:rowId xmlns:a16="http://schemas.microsoft.com/office/drawing/2014/main" val="3499492562"/>
                  </a:ext>
                </a:extLst>
              </a:tr>
              <a:tr h="422173">
                <a:tc>
                  <a:txBody>
                    <a:bodyPr/>
                    <a:lstStyle/>
                    <a:p>
                      <a:pPr algn="ctr">
                        <a:lnSpc>
                          <a:spcPct val="100000"/>
                        </a:lnSpc>
                      </a:pPr>
                      <a:r>
                        <a:rPr lang="en-US" sz="1800" noProof="0" dirty="0">
                          <a:latin typeface="Segoe UI" panose="020B0502040204020203" pitchFamily="34" charset="0"/>
                          <a:ea typeface="YouYuan" panose="02010509060101010101" pitchFamily="49" charset="-122"/>
                          <a:cs typeface="Segoe UI" panose="020B0502040204020203" pitchFamily="34" charset="0"/>
                        </a:rPr>
                        <a:t>♂, Caucasian, </a:t>
                      </a:r>
                      <a:r>
                        <a:rPr lang="en-US" sz="1800" noProof="0" dirty="0">
                          <a:latin typeface="Segoe UI" panose="020B0502040204020203" pitchFamily="34" charset="0"/>
                          <a:cs typeface="Segoe UI" panose="020B0502040204020203" pitchFamily="34" charset="0"/>
                        </a:rPr>
                        <a:t>52 years</a:t>
                      </a:r>
                    </a:p>
                  </a:txBody>
                  <a:tcPr marL="68580" marR="68580" marT="34290" marB="34290" anchor="ctr"/>
                </a:tc>
                <a:extLst>
                  <a:ext uri="{0D108BD9-81ED-4DB2-BD59-A6C34878D82A}">
                    <a16:rowId xmlns:a16="http://schemas.microsoft.com/office/drawing/2014/main" val="2675301437"/>
                  </a:ext>
                </a:extLst>
              </a:tr>
              <a:tr h="422173">
                <a:tc>
                  <a:txBody>
                    <a:bodyPr/>
                    <a:lstStyle/>
                    <a:p>
                      <a:pPr algn="ctr">
                        <a:lnSpc>
                          <a:spcPct val="100000"/>
                        </a:lnSpc>
                      </a:pPr>
                      <a:r>
                        <a:rPr lang="en-US" sz="1800" noProof="0" dirty="0">
                          <a:latin typeface="Segoe UI" panose="020B0502040204020203" pitchFamily="34" charset="0"/>
                          <a:cs typeface="Segoe UI" panose="020B0502040204020203" pitchFamily="34" charset="0"/>
                        </a:rPr>
                        <a:t>BMI 23 kg/m</a:t>
                      </a:r>
                      <a:r>
                        <a:rPr lang="en-US" sz="1800" baseline="30000" noProof="0" dirty="0">
                          <a:latin typeface="Segoe UI" panose="020B0502040204020203" pitchFamily="34" charset="0"/>
                          <a:cs typeface="Segoe UI" panose="020B0502040204020203" pitchFamily="34" charset="0"/>
                        </a:rPr>
                        <a:t>2</a:t>
                      </a:r>
                      <a:r>
                        <a:rPr lang="en-US" sz="1800" noProof="0" dirty="0">
                          <a:latin typeface="Segoe UI" panose="020B0502040204020203" pitchFamily="34" charset="0"/>
                          <a:cs typeface="Segoe UI" panose="020B0502040204020203" pitchFamily="34" charset="0"/>
                        </a:rPr>
                        <a:t>, Asthma</a:t>
                      </a:r>
                    </a:p>
                  </a:txBody>
                  <a:tcPr marL="68580" marR="68580" marT="34290" marB="34290" anchor="ctr"/>
                </a:tc>
                <a:extLst>
                  <a:ext uri="{0D108BD9-81ED-4DB2-BD59-A6C34878D82A}">
                    <a16:rowId xmlns:a16="http://schemas.microsoft.com/office/drawing/2014/main" val="2317511211"/>
                  </a:ext>
                </a:extLst>
              </a:tr>
              <a:tr h="422173">
                <a:tc>
                  <a:txBody>
                    <a:bodyPr/>
                    <a:lstStyle/>
                    <a:p>
                      <a:pPr algn="ctr">
                        <a:lnSpc>
                          <a:spcPct val="100000"/>
                        </a:lnSpc>
                      </a:pPr>
                      <a:r>
                        <a:rPr lang="en-US" sz="1800" noProof="0" dirty="0">
                          <a:latin typeface="Segoe UI" panose="020B0502040204020203" pitchFamily="34" charset="0"/>
                          <a:cs typeface="Segoe UI" panose="020B0502040204020203" pitchFamily="34" charset="0"/>
                        </a:rPr>
                        <a:t>COVID-19 day 6</a:t>
                      </a:r>
                    </a:p>
                  </a:txBody>
                  <a:tcPr marL="68580" marR="68580" marT="34290" marB="34290" anchor="ctr"/>
                </a:tc>
                <a:extLst>
                  <a:ext uri="{0D108BD9-81ED-4DB2-BD59-A6C34878D82A}">
                    <a16:rowId xmlns:a16="http://schemas.microsoft.com/office/drawing/2014/main" val="631789058"/>
                  </a:ext>
                </a:extLst>
              </a:tr>
              <a:tr h="422173">
                <a:tc>
                  <a:txBody>
                    <a:bodyPr/>
                    <a:lstStyle/>
                    <a:p>
                      <a:pPr algn="ctr">
                        <a:lnSpc>
                          <a:spcPct val="100000"/>
                        </a:lnSpc>
                      </a:pPr>
                      <a:r>
                        <a:rPr lang="en-US" sz="1800" noProof="0" dirty="0">
                          <a:latin typeface="Segoe UI" panose="020B0502040204020203" pitchFamily="34" charset="0"/>
                          <a:cs typeface="Segoe UI" panose="020B0502040204020203" pitchFamily="34" charset="0"/>
                        </a:rPr>
                        <a:t>Anosmia, shortness of breath with exercise</a:t>
                      </a:r>
                    </a:p>
                  </a:txBody>
                  <a:tcPr marL="68580" marR="68580" marT="34290" marB="34290" anchor="ctr"/>
                </a:tc>
                <a:extLst>
                  <a:ext uri="{0D108BD9-81ED-4DB2-BD59-A6C34878D82A}">
                    <a16:rowId xmlns:a16="http://schemas.microsoft.com/office/drawing/2014/main" val="2331427825"/>
                  </a:ext>
                </a:extLst>
              </a:tr>
              <a:tr h="422173">
                <a:tc>
                  <a:txBody>
                    <a:bodyPr/>
                    <a:lstStyle/>
                    <a:p>
                      <a:pPr algn="ctr">
                        <a:lnSpc>
                          <a:spcPct val="100000"/>
                        </a:lnSpc>
                      </a:pPr>
                      <a:r>
                        <a:rPr lang="en-US" sz="1800" noProof="0" dirty="0">
                          <a:latin typeface="Segoe UI" panose="020B0502040204020203" pitchFamily="34" charset="0"/>
                          <a:cs typeface="Segoe UI" panose="020B0502040204020203" pitchFamily="34" charset="0"/>
                        </a:rPr>
                        <a:t>HR 95/min, RR 20/min, sat 90% at room air</a:t>
                      </a:r>
                    </a:p>
                  </a:txBody>
                  <a:tcPr marL="68580" marR="68580" marT="34290" marB="34290" anchor="ctr"/>
                </a:tc>
                <a:extLst>
                  <a:ext uri="{0D108BD9-81ED-4DB2-BD59-A6C34878D82A}">
                    <a16:rowId xmlns:a16="http://schemas.microsoft.com/office/drawing/2014/main" val="268921705"/>
                  </a:ext>
                </a:extLst>
              </a:tr>
            </a:tbl>
          </a:graphicData>
        </a:graphic>
      </p:graphicFrame>
      <p:pic>
        <p:nvPicPr>
          <p:cNvPr id="6" name="Afbeelding 3">
            <a:extLst>
              <a:ext uri="{FF2B5EF4-FFF2-40B4-BE49-F238E27FC236}">
                <a16:creationId xmlns:a16="http://schemas.microsoft.com/office/drawing/2014/main" id="{C0EF9E90-910E-47E5-8510-67160309BB27}"/>
              </a:ext>
            </a:extLst>
          </p:cNvPr>
          <p:cNvPicPr>
            <a:picLocks noChangeAspect="1"/>
          </p:cNvPicPr>
          <p:nvPr/>
        </p:nvPicPr>
        <p:blipFill rotWithShape="1">
          <a:blip r:embed="rId2"/>
          <a:srcRect l="53083" t="5539" r="954" b="53364"/>
          <a:stretch/>
        </p:blipFill>
        <p:spPr>
          <a:xfrm>
            <a:off x="4949842" y="1859645"/>
            <a:ext cx="4040100" cy="2579297"/>
          </a:xfrm>
          <a:prstGeom prst="rect">
            <a:avLst/>
          </a:prstGeom>
        </p:spPr>
      </p:pic>
    </p:spTree>
    <p:extLst>
      <p:ext uri="{BB962C8B-B14F-4D97-AF65-F5344CB8AC3E}">
        <p14:creationId xmlns:p14="http://schemas.microsoft.com/office/powerpoint/2010/main" val="24864248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DA355-FAE8-448D-A739-1DBA44A323CA}"/>
              </a:ext>
            </a:extLst>
          </p:cNvPr>
          <p:cNvSpPr>
            <a:spLocks noGrp="1"/>
          </p:cNvSpPr>
          <p:nvPr>
            <p:ph type="title"/>
          </p:nvPr>
        </p:nvSpPr>
        <p:spPr/>
        <p:txBody>
          <a:bodyPr/>
          <a:lstStyle/>
          <a:p>
            <a:r>
              <a:rPr lang="en-CA" dirty="0"/>
              <a:t>Question #2</a:t>
            </a:r>
          </a:p>
        </p:txBody>
      </p:sp>
      <p:sp>
        <p:nvSpPr>
          <p:cNvPr id="3" name="Content Placeholder 2">
            <a:extLst>
              <a:ext uri="{FF2B5EF4-FFF2-40B4-BE49-F238E27FC236}">
                <a16:creationId xmlns:a16="http://schemas.microsoft.com/office/drawing/2014/main" id="{6B690A4C-4B0A-4A1B-9281-6BC723FA8A2C}"/>
              </a:ext>
            </a:extLst>
          </p:cNvPr>
          <p:cNvSpPr>
            <a:spLocks noGrp="1"/>
          </p:cNvSpPr>
          <p:nvPr>
            <p:ph idx="1"/>
          </p:nvPr>
        </p:nvSpPr>
        <p:spPr/>
        <p:txBody>
          <a:bodyPr>
            <a:normAutofit/>
          </a:bodyPr>
          <a:lstStyle/>
          <a:p>
            <a:pPr marL="0" indent="0">
              <a:buNone/>
            </a:pPr>
            <a:r>
              <a:rPr lang="en-CA" sz="3000" b="1" dirty="0">
                <a:solidFill>
                  <a:srgbClr val="FFFFFF"/>
                </a:solidFill>
                <a:ea typeface="Times New Roman" panose="02020603050405020304" pitchFamily="18" charset="0"/>
              </a:rPr>
              <a:t>Should DOACs, LMWH, UFH, fondaparinux, </a:t>
            </a:r>
            <a:r>
              <a:rPr lang="en-CA" sz="3000" b="1" dirty="0" err="1">
                <a:solidFill>
                  <a:srgbClr val="FFFFFF"/>
                </a:solidFill>
                <a:ea typeface="Times New Roman" panose="02020603050405020304" pitchFamily="18" charset="0"/>
              </a:rPr>
              <a:t>argatroban</a:t>
            </a:r>
            <a:r>
              <a:rPr lang="en-CA" sz="3000" b="1" dirty="0">
                <a:solidFill>
                  <a:srgbClr val="FFFFFF"/>
                </a:solidFill>
                <a:ea typeface="Times New Roman" panose="02020603050405020304" pitchFamily="18" charset="0"/>
              </a:rPr>
              <a:t>, or bivalirudin at intermediate-intensity or therapeutic-intensity vs. prophylactic-intensity be used for patients with COVID-19 related acute illness who do not have suspected or confirmed VTE?</a:t>
            </a:r>
            <a:endParaRPr lang="en-CA" sz="3000" dirty="0"/>
          </a:p>
        </p:txBody>
      </p:sp>
    </p:spTree>
    <p:extLst>
      <p:ext uri="{BB962C8B-B14F-4D97-AF65-F5344CB8AC3E}">
        <p14:creationId xmlns:p14="http://schemas.microsoft.com/office/powerpoint/2010/main" val="472361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16A2A-22E3-488C-8E6C-474B1541D0DF}"/>
              </a:ext>
            </a:extLst>
          </p:cNvPr>
          <p:cNvSpPr>
            <a:spLocks noGrp="1"/>
          </p:cNvSpPr>
          <p:nvPr>
            <p:ph type="title"/>
          </p:nvPr>
        </p:nvSpPr>
        <p:spPr>
          <a:xfrm>
            <a:off x="215695" y="273844"/>
            <a:ext cx="8592050" cy="994172"/>
          </a:xfrm>
        </p:spPr>
        <p:txBody>
          <a:bodyPr>
            <a:noAutofit/>
          </a:bodyPr>
          <a:lstStyle/>
          <a:p>
            <a:r>
              <a:rPr lang="en-CA" sz="1800" dirty="0">
                <a:solidFill>
                  <a:srgbClr val="FFFFFF"/>
                </a:solidFill>
                <a:ea typeface="Times New Roman" panose="02020603050405020304" pitchFamily="18" charset="0"/>
              </a:rPr>
              <a:t>Should DOACs, LMWH, UFH, fondaparinux, </a:t>
            </a:r>
            <a:r>
              <a:rPr lang="en-CA" sz="1800" dirty="0" err="1">
                <a:solidFill>
                  <a:srgbClr val="FFFFFF"/>
                </a:solidFill>
                <a:ea typeface="Times New Roman" panose="02020603050405020304" pitchFamily="18" charset="0"/>
              </a:rPr>
              <a:t>argatroban</a:t>
            </a:r>
            <a:r>
              <a:rPr lang="en-CA" sz="1800" dirty="0">
                <a:solidFill>
                  <a:srgbClr val="FFFFFF"/>
                </a:solidFill>
                <a:ea typeface="Times New Roman" panose="02020603050405020304" pitchFamily="18" charset="0"/>
              </a:rPr>
              <a:t>, or bivalirudin at intermediate-intensity or therapeutic-intensity vs. prophylactic-intensity be used for patients with COVID-19 related acute illness who do not have suspected or confirmed VTE?</a:t>
            </a:r>
            <a:br>
              <a:rPr lang="en-CA" sz="1800" dirty="0"/>
            </a:br>
            <a:endParaRPr lang="en-CA" sz="1800" dirty="0"/>
          </a:p>
        </p:txBody>
      </p:sp>
      <p:graphicFrame>
        <p:nvGraphicFramePr>
          <p:cNvPr id="4" name="Table 3">
            <a:extLst>
              <a:ext uri="{FF2B5EF4-FFF2-40B4-BE49-F238E27FC236}">
                <a16:creationId xmlns:a16="http://schemas.microsoft.com/office/drawing/2014/main" id="{561D7258-96AE-4189-96BD-33BF8DD34BE9}"/>
              </a:ext>
            </a:extLst>
          </p:cNvPr>
          <p:cNvGraphicFramePr>
            <a:graphicFrameLocks noGrp="1"/>
          </p:cNvGraphicFramePr>
          <p:nvPr/>
        </p:nvGraphicFramePr>
        <p:xfrm>
          <a:off x="472249" y="1689990"/>
          <a:ext cx="8199504" cy="3028952"/>
        </p:xfrm>
        <a:graphic>
          <a:graphicData uri="http://schemas.openxmlformats.org/drawingml/2006/table">
            <a:tbl>
              <a:tblPr firstCol="1">
                <a:tableStyleId>{5C22544A-7EE6-4342-B048-85BDC9FD1C3A}</a:tableStyleId>
              </a:tblPr>
              <a:tblGrid>
                <a:gridCol w="1895725">
                  <a:extLst>
                    <a:ext uri="{9D8B030D-6E8A-4147-A177-3AD203B41FA5}">
                      <a16:colId xmlns:a16="http://schemas.microsoft.com/office/drawing/2014/main" val="2099610260"/>
                    </a:ext>
                  </a:extLst>
                </a:gridCol>
                <a:gridCol w="6303779">
                  <a:extLst>
                    <a:ext uri="{9D8B030D-6E8A-4147-A177-3AD203B41FA5}">
                      <a16:colId xmlns:a16="http://schemas.microsoft.com/office/drawing/2014/main" val="1509478728"/>
                    </a:ext>
                  </a:extLst>
                </a:gridCol>
              </a:tblGrid>
              <a:tr h="620078">
                <a:tc>
                  <a:txBody>
                    <a:bodyPr/>
                    <a:lstStyle/>
                    <a:p>
                      <a:pPr>
                        <a:lnSpc>
                          <a:spcPct val="100000"/>
                        </a:lnSpc>
                      </a:pPr>
                      <a:r>
                        <a:rPr lang="en-CA" sz="1800" cap="all">
                          <a:effectLst/>
                          <a:latin typeface="Segoe UI" panose="020B0502040204020203" pitchFamily="34" charset="0"/>
                          <a:cs typeface="Segoe UI" panose="020B0502040204020203" pitchFamily="34" charset="0"/>
                        </a:rPr>
                        <a:t>Population:</a:t>
                      </a:r>
                      <a:endParaRPr lang="en-CA" sz="1800">
                        <a:effectLst/>
                        <a:latin typeface="Segoe UI" panose="020B0502040204020203" pitchFamily="34" charset="0"/>
                        <a:ea typeface="Times New Roman" panose="02020603050405020304" pitchFamily="18" charset="0"/>
                        <a:cs typeface="Segoe UI" panose="020B0502040204020203" pitchFamily="34" charset="0"/>
                      </a:endParaRPr>
                    </a:p>
                  </a:txBody>
                  <a:tcPr marL="35719" marR="35719" marT="35719" marB="35719"/>
                </a:tc>
                <a:tc>
                  <a:txBody>
                    <a:bodyPr/>
                    <a:lstStyle/>
                    <a:p>
                      <a:pPr>
                        <a:lnSpc>
                          <a:spcPct val="100000"/>
                        </a:lnSpc>
                      </a:pPr>
                      <a:r>
                        <a:rPr lang="en-CA" sz="1800" dirty="0">
                          <a:effectLst/>
                          <a:latin typeface="Segoe UI" panose="020B0502040204020203" pitchFamily="34" charset="0"/>
                          <a:cs typeface="Segoe UI" panose="020B0502040204020203" pitchFamily="34" charset="0"/>
                        </a:rPr>
                        <a:t>Patients with COVID-19 related </a:t>
                      </a:r>
                      <a:r>
                        <a:rPr lang="en-CA" sz="1800" b="1" i="1" dirty="0">
                          <a:effectLst/>
                          <a:latin typeface="Segoe UI" panose="020B0502040204020203" pitchFamily="34" charset="0"/>
                          <a:cs typeface="Segoe UI" panose="020B0502040204020203" pitchFamily="34" charset="0"/>
                        </a:rPr>
                        <a:t>acute illness </a:t>
                      </a:r>
                      <a:r>
                        <a:rPr lang="en-CA" sz="1800" dirty="0">
                          <a:effectLst/>
                          <a:latin typeface="Segoe UI" panose="020B0502040204020203" pitchFamily="34" charset="0"/>
                          <a:cs typeface="Segoe UI" panose="020B0502040204020203" pitchFamily="34" charset="0"/>
                        </a:rPr>
                        <a:t>who do not have suspected or confirmed VTE</a:t>
                      </a:r>
                      <a:endParaRPr lang="en-CA" sz="1800" dirty="0">
                        <a:effectLst/>
                        <a:latin typeface="Segoe UI" panose="020B0502040204020203" pitchFamily="34" charset="0"/>
                        <a:ea typeface="Times New Roman" panose="02020603050405020304" pitchFamily="18" charset="0"/>
                        <a:cs typeface="Segoe UI" panose="020B0502040204020203" pitchFamily="34" charset="0"/>
                      </a:endParaRPr>
                    </a:p>
                  </a:txBody>
                  <a:tcPr marL="35719" marR="35719" marT="35719" marB="35719"/>
                </a:tc>
                <a:extLst>
                  <a:ext uri="{0D108BD9-81ED-4DB2-BD59-A6C34878D82A}">
                    <a16:rowId xmlns:a16="http://schemas.microsoft.com/office/drawing/2014/main" val="1190689078"/>
                  </a:ext>
                </a:extLst>
              </a:tr>
              <a:tr h="620078">
                <a:tc>
                  <a:txBody>
                    <a:bodyPr/>
                    <a:lstStyle/>
                    <a:p>
                      <a:pPr>
                        <a:lnSpc>
                          <a:spcPct val="100000"/>
                        </a:lnSpc>
                      </a:pPr>
                      <a:r>
                        <a:rPr lang="en-CA" sz="1800" cap="all">
                          <a:effectLst/>
                          <a:latin typeface="Segoe UI" panose="020B0502040204020203" pitchFamily="34" charset="0"/>
                          <a:cs typeface="Segoe UI" panose="020B0502040204020203" pitchFamily="34" charset="0"/>
                        </a:rPr>
                        <a:t>Intervention:</a:t>
                      </a:r>
                      <a:endParaRPr lang="en-CA" sz="1800">
                        <a:effectLst/>
                        <a:latin typeface="Segoe UI" panose="020B0502040204020203" pitchFamily="34" charset="0"/>
                        <a:ea typeface="Times New Roman" panose="02020603050405020304" pitchFamily="18" charset="0"/>
                        <a:cs typeface="Segoe UI" panose="020B0502040204020203" pitchFamily="34" charset="0"/>
                      </a:endParaRPr>
                    </a:p>
                  </a:txBody>
                  <a:tcPr marL="35719" marR="35719" marT="35719" marB="35719"/>
                </a:tc>
                <a:tc>
                  <a:txBody>
                    <a:bodyPr/>
                    <a:lstStyle/>
                    <a:p>
                      <a:pPr>
                        <a:lnSpc>
                          <a:spcPct val="100000"/>
                        </a:lnSpc>
                      </a:pPr>
                      <a:r>
                        <a:rPr lang="en-CA" sz="1800" dirty="0">
                          <a:effectLst/>
                          <a:latin typeface="Segoe UI" panose="020B0502040204020203" pitchFamily="34" charset="0"/>
                          <a:cs typeface="Segoe UI" panose="020B0502040204020203" pitchFamily="34" charset="0"/>
                        </a:rPr>
                        <a:t>DOACs, LMWH, UFH, fondaparinux, </a:t>
                      </a:r>
                      <a:r>
                        <a:rPr lang="en-CA" sz="1800" dirty="0" err="1">
                          <a:effectLst/>
                          <a:latin typeface="Segoe UI" panose="020B0502040204020203" pitchFamily="34" charset="0"/>
                          <a:cs typeface="Segoe UI" panose="020B0502040204020203" pitchFamily="34" charset="0"/>
                        </a:rPr>
                        <a:t>argatroban</a:t>
                      </a:r>
                      <a:r>
                        <a:rPr lang="en-CA" sz="1800" dirty="0">
                          <a:effectLst/>
                          <a:latin typeface="Segoe UI" panose="020B0502040204020203" pitchFamily="34" charset="0"/>
                          <a:cs typeface="Segoe UI" panose="020B0502040204020203" pitchFamily="34" charset="0"/>
                        </a:rPr>
                        <a:t>, or bivalirudin at intermediate-intensity or therapeutic-intensity</a:t>
                      </a:r>
                      <a:endParaRPr lang="en-CA" sz="1800" dirty="0">
                        <a:effectLst/>
                        <a:latin typeface="Segoe UI" panose="020B0502040204020203" pitchFamily="34" charset="0"/>
                        <a:ea typeface="Times New Roman" panose="02020603050405020304" pitchFamily="18" charset="0"/>
                        <a:cs typeface="Segoe UI" panose="020B0502040204020203" pitchFamily="34" charset="0"/>
                      </a:endParaRPr>
                    </a:p>
                  </a:txBody>
                  <a:tcPr marL="35719" marR="35719" marT="35719" marB="35719"/>
                </a:tc>
                <a:extLst>
                  <a:ext uri="{0D108BD9-81ED-4DB2-BD59-A6C34878D82A}">
                    <a16:rowId xmlns:a16="http://schemas.microsoft.com/office/drawing/2014/main" val="4276818403"/>
                  </a:ext>
                </a:extLst>
              </a:tr>
              <a:tr h="345758">
                <a:tc>
                  <a:txBody>
                    <a:bodyPr/>
                    <a:lstStyle/>
                    <a:p>
                      <a:pPr>
                        <a:lnSpc>
                          <a:spcPct val="100000"/>
                        </a:lnSpc>
                      </a:pPr>
                      <a:r>
                        <a:rPr lang="en-CA" sz="1800" cap="all">
                          <a:effectLst/>
                          <a:latin typeface="Segoe UI" panose="020B0502040204020203" pitchFamily="34" charset="0"/>
                          <a:cs typeface="Segoe UI" panose="020B0502040204020203" pitchFamily="34" charset="0"/>
                        </a:rPr>
                        <a:t>Comparison:</a:t>
                      </a:r>
                      <a:endParaRPr lang="en-CA" sz="1800">
                        <a:effectLst/>
                        <a:latin typeface="Segoe UI" panose="020B0502040204020203" pitchFamily="34" charset="0"/>
                        <a:ea typeface="Times New Roman" panose="02020603050405020304" pitchFamily="18" charset="0"/>
                        <a:cs typeface="Segoe UI" panose="020B0502040204020203" pitchFamily="34" charset="0"/>
                      </a:endParaRPr>
                    </a:p>
                  </a:txBody>
                  <a:tcPr marL="35719" marR="35719" marT="35719" marB="35719"/>
                </a:tc>
                <a:tc>
                  <a:txBody>
                    <a:bodyPr/>
                    <a:lstStyle/>
                    <a:p>
                      <a:pPr>
                        <a:lnSpc>
                          <a:spcPct val="100000"/>
                        </a:lnSpc>
                      </a:pPr>
                      <a:r>
                        <a:rPr lang="en-CA" sz="1800">
                          <a:effectLst/>
                          <a:latin typeface="Segoe UI" panose="020B0502040204020203" pitchFamily="34" charset="0"/>
                          <a:cs typeface="Segoe UI" panose="020B0502040204020203" pitchFamily="34" charset="0"/>
                        </a:rPr>
                        <a:t>Prophylactic-intensity</a:t>
                      </a:r>
                      <a:endParaRPr lang="en-CA" sz="1800">
                        <a:effectLst/>
                        <a:latin typeface="Segoe UI" panose="020B0502040204020203" pitchFamily="34" charset="0"/>
                        <a:ea typeface="Times New Roman" panose="02020603050405020304" pitchFamily="18" charset="0"/>
                        <a:cs typeface="Segoe UI" panose="020B0502040204020203" pitchFamily="34" charset="0"/>
                      </a:endParaRPr>
                    </a:p>
                  </a:txBody>
                  <a:tcPr marL="35719" marR="35719" marT="35719" marB="35719"/>
                </a:tc>
                <a:extLst>
                  <a:ext uri="{0D108BD9-81ED-4DB2-BD59-A6C34878D82A}">
                    <a16:rowId xmlns:a16="http://schemas.microsoft.com/office/drawing/2014/main" val="1157820130"/>
                  </a:ext>
                </a:extLst>
              </a:tr>
              <a:tr h="1443038">
                <a:tc>
                  <a:txBody>
                    <a:bodyPr/>
                    <a:lstStyle/>
                    <a:p>
                      <a:pPr>
                        <a:lnSpc>
                          <a:spcPct val="100000"/>
                        </a:lnSpc>
                      </a:pPr>
                      <a:r>
                        <a:rPr lang="en-CA" sz="1800" cap="all">
                          <a:effectLst/>
                          <a:latin typeface="Segoe UI" panose="020B0502040204020203" pitchFamily="34" charset="0"/>
                          <a:cs typeface="Segoe UI" panose="020B0502040204020203" pitchFamily="34" charset="0"/>
                        </a:rPr>
                        <a:t>Main outcomes:</a:t>
                      </a:r>
                      <a:endParaRPr lang="en-CA" sz="1800">
                        <a:effectLst/>
                        <a:latin typeface="Segoe UI" panose="020B0502040204020203" pitchFamily="34" charset="0"/>
                        <a:ea typeface="Times New Roman" panose="02020603050405020304" pitchFamily="18" charset="0"/>
                        <a:cs typeface="Segoe UI" panose="020B0502040204020203" pitchFamily="34" charset="0"/>
                      </a:endParaRPr>
                    </a:p>
                  </a:txBody>
                  <a:tcPr marL="35719" marR="35719" marT="35719" marB="35719"/>
                </a:tc>
                <a:tc>
                  <a:txBody>
                    <a:bodyPr/>
                    <a:lstStyle/>
                    <a:p>
                      <a:pPr>
                        <a:lnSpc>
                          <a:spcPct val="100000"/>
                        </a:lnSpc>
                      </a:pPr>
                      <a:r>
                        <a:rPr lang="en-CA" sz="1800" dirty="0">
                          <a:effectLst/>
                          <a:latin typeface="Segoe UI" panose="020B0502040204020203" pitchFamily="34" charset="0"/>
                          <a:cs typeface="Segoe UI" panose="020B0502040204020203" pitchFamily="34" charset="0"/>
                        </a:rPr>
                        <a:t>All-cause mortality; Pulmonary embolism; Proximal lower extremity DVT; Venous thromboembolism; Major bleeding; Multiple organ failure; Ischemic stroke; Intracranial hemorrhage; Invasive ventilation; Limb amputation; ICU hospitalization; ST-elevation myocardial infarction;</a:t>
                      </a:r>
                      <a:endParaRPr lang="en-CA" sz="1800" dirty="0">
                        <a:effectLst/>
                        <a:latin typeface="Segoe UI" panose="020B0502040204020203" pitchFamily="34" charset="0"/>
                        <a:ea typeface="Times New Roman" panose="02020603050405020304" pitchFamily="18" charset="0"/>
                        <a:cs typeface="Segoe UI" panose="020B0502040204020203" pitchFamily="34" charset="0"/>
                      </a:endParaRPr>
                    </a:p>
                  </a:txBody>
                  <a:tcPr marL="35719" marR="35719" marT="35719" marB="35719"/>
                </a:tc>
                <a:extLst>
                  <a:ext uri="{0D108BD9-81ED-4DB2-BD59-A6C34878D82A}">
                    <a16:rowId xmlns:a16="http://schemas.microsoft.com/office/drawing/2014/main" val="2772876978"/>
                  </a:ext>
                </a:extLst>
              </a:tr>
            </a:tbl>
          </a:graphicData>
        </a:graphic>
      </p:graphicFrame>
    </p:spTree>
    <p:extLst>
      <p:ext uri="{BB962C8B-B14F-4D97-AF65-F5344CB8AC3E}">
        <p14:creationId xmlns:p14="http://schemas.microsoft.com/office/powerpoint/2010/main" val="17600672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D384A823-7F42-493B-B082-FDA82CDC4C95}"/>
              </a:ext>
            </a:extLst>
          </p:cNvPr>
          <p:cNvGraphicFramePr>
            <a:graphicFrameLocks noGrp="1"/>
          </p:cNvGraphicFramePr>
          <p:nvPr/>
        </p:nvGraphicFramePr>
        <p:xfrm>
          <a:off x="234599" y="166232"/>
          <a:ext cx="8711889" cy="4841572"/>
        </p:xfrm>
        <a:graphic>
          <a:graphicData uri="http://schemas.openxmlformats.org/drawingml/2006/table">
            <a:tbl>
              <a:tblPr firstCol="1">
                <a:tableStyleId>{5C22544A-7EE6-4342-B048-85BDC9FD1C3A}</a:tableStyleId>
              </a:tblPr>
              <a:tblGrid>
                <a:gridCol w="1709866">
                  <a:extLst>
                    <a:ext uri="{9D8B030D-6E8A-4147-A177-3AD203B41FA5}">
                      <a16:colId xmlns:a16="http://schemas.microsoft.com/office/drawing/2014/main" val="664067345"/>
                    </a:ext>
                  </a:extLst>
                </a:gridCol>
                <a:gridCol w="1075216">
                  <a:extLst>
                    <a:ext uri="{9D8B030D-6E8A-4147-A177-3AD203B41FA5}">
                      <a16:colId xmlns:a16="http://schemas.microsoft.com/office/drawing/2014/main" val="2455683268"/>
                    </a:ext>
                  </a:extLst>
                </a:gridCol>
                <a:gridCol w="937842">
                  <a:extLst>
                    <a:ext uri="{9D8B030D-6E8A-4147-A177-3AD203B41FA5}">
                      <a16:colId xmlns:a16="http://schemas.microsoft.com/office/drawing/2014/main" val="3846814192"/>
                    </a:ext>
                  </a:extLst>
                </a:gridCol>
                <a:gridCol w="1316736">
                  <a:extLst>
                    <a:ext uri="{9D8B030D-6E8A-4147-A177-3AD203B41FA5}">
                      <a16:colId xmlns:a16="http://schemas.microsoft.com/office/drawing/2014/main" val="3522437305"/>
                    </a:ext>
                  </a:extLst>
                </a:gridCol>
                <a:gridCol w="1851363">
                  <a:extLst>
                    <a:ext uri="{9D8B030D-6E8A-4147-A177-3AD203B41FA5}">
                      <a16:colId xmlns:a16="http://schemas.microsoft.com/office/drawing/2014/main" val="2614583802"/>
                    </a:ext>
                  </a:extLst>
                </a:gridCol>
                <a:gridCol w="1820866">
                  <a:extLst>
                    <a:ext uri="{9D8B030D-6E8A-4147-A177-3AD203B41FA5}">
                      <a16:colId xmlns:a16="http://schemas.microsoft.com/office/drawing/2014/main" val="3064118919"/>
                    </a:ext>
                  </a:extLst>
                </a:gridCol>
              </a:tblGrid>
              <a:tr h="216113">
                <a:tc rowSpan="2">
                  <a:txBody>
                    <a:bodyPr/>
                    <a:lstStyle/>
                    <a:p>
                      <a:pPr algn="ctr"/>
                      <a:r>
                        <a:rPr lang="en-CA" sz="1400" dirty="0">
                          <a:effectLst/>
                          <a:latin typeface="Segoe UI" panose="020B0502040204020203" pitchFamily="34" charset="0"/>
                          <a:cs typeface="Segoe UI" panose="020B0502040204020203" pitchFamily="34" charset="0"/>
                        </a:rPr>
                        <a:t>Outcomes</a:t>
                      </a:r>
                      <a:endParaRPr lang="en-CA" sz="1400" dirty="0">
                        <a:effectLst/>
                        <a:latin typeface="Segoe UI" panose="020B0502040204020203" pitchFamily="34" charset="0"/>
                        <a:ea typeface="Times New Roman" panose="02020603050405020304" pitchFamily="18" charset="0"/>
                        <a:cs typeface="Segoe UI" panose="020B0502040204020203" pitchFamily="34" charset="0"/>
                      </a:endParaRPr>
                    </a:p>
                  </a:txBody>
                  <a:tcPr marL="5186" marR="5186" marT="5186" marB="5186"/>
                </a:tc>
                <a:tc rowSpan="2">
                  <a:txBody>
                    <a:bodyPr/>
                    <a:lstStyle/>
                    <a:p>
                      <a:pPr algn="ctr"/>
                      <a:r>
                        <a:rPr lang="en-CA" sz="1400" b="1" dirty="0">
                          <a:solidFill>
                            <a:schemeClr val="bg1"/>
                          </a:solidFill>
                          <a:effectLst/>
                          <a:latin typeface="Segoe UI" panose="020B0502040204020203" pitchFamily="34" charset="0"/>
                          <a:cs typeface="Segoe UI" panose="020B0502040204020203" pitchFamily="34" charset="0"/>
                        </a:rPr>
                        <a:t>№ of participants</a:t>
                      </a:r>
                      <a:br>
                        <a:rPr lang="en-CA" sz="1400" b="1" dirty="0">
                          <a:solidFill>
                            <a:schemeClr val="bg1"/>
                          </a:solidFill>
                          <a:effectLst/>
                          <a:latin typeface="Segoe UI" panose="020B0502040204020203" pitchFamily="34" charset="0"/>
                          <a:cs typeface="Segoe UI" panose="020B0502040204020203" pitchFamily="34" charset="0"/>
                        </a:rPr>
                      </a:br>
                      <a:r>
                        <a:rPr lang="en-CA" sz="1400" b="1" dirty="0">
                          <a:solidFill>
                            <a:schemeClr val="bg1"/>
                          </a:solidFill>
                          <a:effectLst/>
                          <a:latin typeface="Segoe UI" panose="020B0502040204020203" pitchFamily="34" charset="0"/>
                          <a:cs typeface="Segoe UI" panose="020B0502040204020203" pitchFamily="34" charset="0"/>
                        </a:rPr>
                        <a:t>(studies)</a:t>
                      </a:r>
                      <a:br>
                        <a:rPr lang="en-CA" sz="1400" b="1" dirty="0">
                          <a:solidFill>
                            <a:schemeClr val="bg1"/>
                          </a:solidFill>
                          <a:effectLst/>
                          <a:latin typeface="Segoe UI" panose="020B0502040204020203" pitchFamily="34" charset="0"/>
                          <a:cs typeface="Segoe UI" panose="020B0502040204020203" pitchFamily="34" charset="0"/>
                        </a:rPr>
                      </a:br>
                      <a:endParaRPr lang="en-CA" sz="1400" b="1" dirty="0">
                        <a:solidFill>
                          <a:schemeClr val="bg1"/>
                        </a:solidFill>
                        <a:effectLst/>
                        <a:latin typeface="Segoe UI" panose="020B0502040204020203" pitchFamily="34" charset="0"/>
                        <a:ea typeface="Times New Roman" panose="02020603050405020304" pitchFamily="18" charset="0"/>
                        <a:cs typeface="Segoe UI" panose="020B0502040204020203" pitchFamily="34" charset="0"/>
                      </a:endParaRPr>
                    </a:p>
                  </a:txBody>
                  <a:tcPr marL="5186" marR="5186" marT="5186" marB="5186">
                    <a:solidFill>
                      <a:schemeClr val="accent1"/>
                    </a:solidFill>
                  </a:tcPr>
                </a:tc>
                <a:tc rowSpan="2">
                  <a:txBody>
                    <a:bodyPr/>
                    <a:lstStyle/>
                    <a:p>
                      <a:pPr algn="ctr"/>
                      <a:r>
                        <a:rPr lang="en-CA" sz="1400" b="1" dirty="0">
                          <a:solidFill>
                            <a:schemeClr val="bg1"/>
                          </a:solidFill>
                          <a:effectLst/>
                          <a:latin typeface="Segoe UI" panose="020B0502040204020203" pitchFamily="34" charset="0"/>
                          <a:cs typeface="Segoe UI" panose="020B0502040204020203" pitchFamily="34" charset="0"/>
                        </a:rPr>
                        <a:t>Certainty of the evidence</a:t>
                      </a:r>
                      <a:br>
                        <a:rPr lang="en-CA" sz="1400" b="1" dirty="0">
                          <a:solidFill>
                            <a:schemeClr val="bg1"/>
                          </a:solidFill>
                          <a:effectLst/>
                          <a:latin typeface="Segoe UI" panose="020B0502040204020203" pitchFamily="34" charset="0"/>
                          <a:cs typeface="Segoe UI" panose="020B0502040204020203" pitchFamily="34" charset="0"/>
                        </a:rPr>
                      </a:br>
                      <a:r>
                        <a:rPr lang="en-CA" sz="1400" b="1" dirty="0">
                          <a:solidFill>
                            <a:schemeClr val="bg1"/>
                          </a:solidFill>
                          <a:effectLst/>
                          <a:latin typeface="Segoe UI" panose="020B0502040204020203" pitchFamily="34" charset="0"/>
                          <a:cs typeface="Segoe UI" panose="020B0502040204020203" pitchFamily="34" charset="0"/>
                        </a:rPr>
                        <a:t>(GRADE)</a:t>
                      </a:r>
                      <a:endParaRPr lang="en-CA" sz="1400" b="1" dirty="0">
                        <a:solidFill>
                          <a:schemeClr val="bg1"/>
                        </a:solidFill>
                        <a:effectLst/>
                        <a:latin typeface="Segoe UI" panose="020B0502040204020203" pitchFamily="34" charset="0"/>
                        <a:ea typeface="Times New Roman" panose="02020603050405020304" pitchFamily="18" charset="0"/>
                        <a:cs typeface="Segoe UI" panose="020B0502040204020203" pitchFamily="34" charset="0"/>
                      </a:endParaRPr>
                    </a:p>
                  </a:txBody>
                  <a:tcPr marL="5186" marR="5186" marT="5186" marB="5186">
                    <a:solidFill>
                      <a:schemeClr val="accent1"/>
                    </a:solidFill>
                  </a:tcPr>
                </a:tc>
                <a:tc rowSpan="2">
                  <a:txBody>
                    <a:bodyPr/>
                    <a:lstStyle/>
                    <a:p>
                      <a:pPr algn="ctr"/>
                      <a:r>
                        <a:rPr lang="en-CA" sz="1400" b="1" dirty="0">
                          <a:solidFill>
                            <a:schemeClr val="bg1"/>
                          </a:solidFill>
                          <a:effectLst/>
                          <a:latin typeface="Segoe UI" panose="020B0502040204020203" pitchFamily="34" charset="0"/>
                          <a:cs typeface="Segoe UI" panose="020B0502040204020203" pitchFamily="34" charset="0"/>
                        </a:rPr>
                        <a:t>Relative effect</a:t>
                      </a:r>
                      <a:br>
                        <a:rPr lang="en-CA" sz="1400" b="1" dirty="0">
                          <a:solidFill>
                            <a:schemeClr val="bg1"/>
                          </a:solidFill>
                          <a:effectLst/>
                          <a:latin typeface="Segoe UI" panose="020B0502040204020203" pitchFamily="34" charset="0"/>
                          <a:cs typeface="Segoe UI" panose="020B0502040204020203" pitchFamily="34" charset="0"/>
                        </a:rPr>
                      </a:br>
                      <a:r>
                        <a:rPr lang="en-CA" sz="1400" b="1" dirty="0">
                          <a:solidFill>
                            <a:schemeClr val="bg1"/>
                          </a:solidFill>
                          <a:effectLst/>
                          <a:latin typeface="Segoe UI" panose="020B0502040204020203" pitchFamily="34" charset="0"/>
                          <a:cs typeface="Segoe UI" panose="020B0502040204020203" pitchFamily="34" charset="0"/>
                        </a:rPr>
                        <a:t>(95% CI)</a:t>
                      </a:r>
                      <a:endParaRPr lang="en-CA" sz="1400" b="1" dirty="0">
                        <a:solidFill>
                          <a:schemeClr val="bg1"/>
                        </a:solidFill>
                        <a:effectLst/>
                        <a:latin typeface="Segoe UI" panose="020B0502040204020203" pitchFamily="34" charset="0"/>
                        <a:ea typeface="Times New Roman" panose="02020603050405020304" pitchFamily="18" charset="0"/>
                        <a:cs typeface="Segoe UI" panose="020B0502040204020203" pitchFamily="34" charset="0"/>
                      </a:endParaRPr>
                    </a:p>
                  </a:txBody>
                  <a:tcPr marL="5186" marR="5186" marT="5186" marB="5186">
                    <a:solidFill>
                      <a:schemeClr val="accent1"/>
                    </a:solidFill>
                  </a:tcPr>
                </a:tc>
                <a:tc gridSpan="2">
                  <a:txBody>
                    <a:bodyPr/>
                    <a:lstStyle/>
                    <a:p>
                      <a:pPr algn="ctr"/>
                      <a:r>
                        <a:rPr lang="en-CA" sz="1400" b="1" dirty="0">
                          <a:effectLst/>
                          <a:latin typeface="Segoe UI" panose="020B0502040204020203" pitchFamily="34" charset="0"/>
                          <a:cs typeface="Segoe UI" panose="020B0502040204020203" pitchFamily="34" charset="0"/>
                        </a:rPr>
                        <a:t>Anticipated absolute effects (95% CI)</a:t>
                      </a:r>
                      <a:endParaRPr lang="en-CA" sz="1400" b="1" dirty="0">
                        <a:effectLst/>
                        <a:latin typeface="Segoe UI" panose="020B0502040204020203" pitchFamily="34" charset="0"/>
                        <a:ea typeface="Times New Roman" panose="02020603050405020304" pitchFamily="18" charset="0"/>
                        <a:cs typeface="Segoe UI" panose="020B0502040204020203" pitchFamily="34" charset="0"/>
                      </a:endParaRPr>
                    </a:p>
                  </a:txBody>
                  <a:tcPr marL="5186" marR="5186" marT="5186" marB="5186">
                    <a:solidFill>
                      <a:srgbClr val="E9EBF5"/>
                    </a:solidFill>
                  </a:tcPr>
                </a:tc>
                <a:tc hMerge="1">
                  <a:txBody>
                    <a:bodyPr/>
                    <a:lstStyle/>
                    <a:p>
                      <a:endParaRPr lang="en-CA"/>
                    </a:p>
                  </a:txBody>
                  <a:tcPr/>
                </a:tc>
                <a:extLst>
                  <a:ext uri="{0D108BD9-81ED-4DB2-BD59-A6C34878D82A}">
                    <a16:rowId xmlns:a16="http://schemas.microsoft.com/office/drawing/2014/main" val="688047574"/>
                  </a:ext>
                </a:extLst>
              </a:tr>
              <a:tr h="1119177">
                <a:tc vMerge="1">
                  <a:txBody>
                    <a:bodyPr/>
                    <a:lstStyle/>
                    <a:p>
                      <a:endParaRPr lang="en-CA"/>
                    </a:p>
                  </a:txBody>
                  <a:tcPr/>
                </a:tc>
                <a:tc vMerge="1">
                  <a:txBody>
                    <a:bodyPr/>
                    <a:lstStyle/>
                    <a:p>
                      <a:endParaRPr lang="en-CA"/>
                    </a:p>
                  </a:txBody>
                  <a:tcPr/>
                </a:tc>
                <a:tc vMerge="1">
                  <a:txBody>
                    <a:bodyPr/>
                    <a:lstStyle/>
                    <a:p>
                      <a:endParaRPr lang="en-CA"/>
                    </a:p>
                  </a:txBody>
                  <a:tcPr/>
                </a:tc>
                <a:tc vMerge="1">
                  <a:txBody>
                    <a:bodyPr/>
                    <a:lstStyle/>
                    <a:p>
                      <a:endParaRPr lang="en-CA"/>
                    </a:p>
                  </a:txBody>
                  <a:tcPr/>
                </a:tc>
                <a:tc>
                  <a:txBody>
                    <a:bodyPr/>
                    <a:lstStyle/>
                    <a:p>
                      <a:pPr algn="ctr"/>
                      <a:r>
                        <a:rPr lang="en-CA" sz="1400" b="1" dirty="0">
                          <a:effectLst/>
                          <a:latin typeface="Segoe UI" panose="020B0502040204020203" pitchFamily="34" charset="0"/>
                          <a:cs typeface="Segoe UI" panose="020B0502040204020203" pitchFamily="34" charset="0"/>
                        </a:rPr>
                        <a:t>Risk with prophylactic-intensity</a:t>
                      </a:r>
                      <a:endParaRPr lang="en-CA" sz="1400" b="1" dirty="0">
                        <a:effectLst/>
                        <a:latin typeface="Segoe UI" panose="020B0502040204020203" pitchFamily="34" charset="0"/>
                        <a:ea typeface="Times New Roman" panose="02020603050405020304" pitchFamily="18" charset="0"/>
                        <a:cs typeface="Segoe UI" panose="020B0502040204020203" pitchFamily="34" charset="0"/>
                      </a:endParaRPr>
                    </a:p>
                  </a:txBody>
                  <a:tcPr marL="5186" marR="5186" marT="5186" marB="5186"/>
                </a:tc>
                <a:tc>
                  <a:txBody>
                    <a:bodyPr/>
                    <a:lstStyle/>
                    <a:p>
                      <a:pPr algn="ctr"/>
                      <a:r>
                        <a:rPr lang="en-CA" sz="1400" b="1" dirty="0">
                          <a:effectLst/>
                          <a:latin typeface="Segoe UI" panose="020B0502040204020203" pitchFamily="34" charset="0"/>
                          <a:cs typeface="Segoe UI" panose="020B0502040204020203" pitchFamily="34" charset="0"/>
                        </a:rPr>
                        <a:t>Risk difference with anticoagulation at intermediate- or therapeutic-intensity</a:t>
                      </a:r>
                      <a:endParaRPr lang="en-CA" sz="1400" b="1" dirty="0">
                        <a:effectLst/>
                        <a:latin typeface="Segoe UI" panose="020B0502040204020203" pitchFamily="34" charset="0"/>
                        <a:ea typeface="Times New Roman" panose="02020603050405020304" pitchFamily="18" charset="0"/>
                        <a:cs typeface="Segoe UI" panose="020B0502040204020203" pitchFamily="34" charset="0"/>
                      </a:endParaRPr>
                    </a:p>
                  </a:txBody>
                  <a:tcPr marL="5186" marR="5186" marT="5186" marB="5186"/>
                </a:tc>
                <a:extLst>
                  <a:ext uri="{0D108BD9-81ED-4DB2-BD59-A6C34878D82A}">
                    <a16:rowId xmlns:a16="http://schemas.microsoft.com/office/drawing/2014/main" val="1740234015"/>
                  </a:ext>
                </a:extLst>
              </a:tr>
              <a:tr h="683495">
                <a:tc>
                  <a:txBody>
                    <a:bodyPr/>
                    <a:lstStyle/>
                    <a:p>
                      <a:r>
                        <a:rPr lang="en-CA" sz="1400" dirty="0">
                          <a:effectLst/>
                          <a:latin typeface="Segoe UI" panose="020B0502040204020203" pitchFamily="34" charset="0"/>
                          <a:cs typeface="Segoe UI" panose="020B0502040204020203" pitchFamily="34" charset="0"/>
                        </a:rPr>
                        <a:t>ALL-CAUSE MORTALITY</a:t>
                      </a:r>
                      <a:br>
                        <a:rPr lang="en-CA" sz="1400" dirty="0">
                          <a:effectLst/>
                          <a:latin typeface="Segoe UI" panose="020B0502040204020203" pitchFamily="34" charset="0"/>
                          <a:cs typeface="Segoe UI" panose="020B0502040204020203" pitchFamily="34" charset="0"/>
                        </a:rPr>
                      </a:br>
                      <a:r>
                        <a:rPr lang="en-CA" sz="1400" b="0" dirty="0">
                          <a:effectLst/>
                          <a:latin typeface="Segoe UI" panose="020B0502040204020203" pitchFamily="34" charset="0"/>
                          <a:cs typeface="Segoe UI" panose="020B0502040204020203" pitchFamily="34" charset="0"/>
                        </a:rPr>
                        <a:t>follow up: 14 days</a:t>
                      </a:r>
                      <a:endParaRPr lang="en-CA" sz="1400" b="0" dirty="0">
                        <a:effectLst/>
                        <a:latin typeface="Segoe UI" panose="020B0502040204020203" pitchFamily="34" charset="0"/>
                        <a:ea typeface="Times New Roman" panose="02020603050405020304" pitchFamily="18" charset="0"/>
                        <a:cs typeface="Segoe UI" panose="020B0502040204020203" pitchFamily="34" charset="0"/>
                      </a:endParaRPr>
                    </a:p>
                  </a:txBody>
                  <a:tcPr marL="5186" marR="5186" marT="5186" marB="5186"/>
                </a:tc>
                <a:tc>
                  <a:txBody>
                    <a:bodyPr/>
                    <a:lstStyle/>
                    <a:p>
                      <a:pPr algn="ctr"/>
                      <a:r>
                        <a:rPr lang="en-CA" sz="1400" b="0" dirty="0">
                          <a:effectLst/>
                          <a:latin typeface="Segoe UI" panose="020B0502040204020203" pitchFamily="34" charset="0"/>
                          <a:cs typeface="Segoe UI" panose="020B0502040204020203" pitchFamily="34" charset="0"/>
                        </a:rPr>
                        <a:t>2626</a:t>
                      </a:r>
                      <a:br>
                        <a:rPr lang="en-CA" sz="1400" b="0" dirty="0">
                          <a:effectLst/>
                          <a:latin typeface="Segoe UI" panose="020B0502040204020203" pitchFamily="34" charset="0"/>
                          <a:cs typeface="Segoe UI" panose="020B0502040204020203" pitchFamily="34" charset="0"/>
                        </a:rPr>
                      </a:br>
                      <a:r>
                        <a:rPr lang="en-CA" sz="1400" b="0" dirty="0">
                          <a:effectLst/>
                          <a:latin typeface="Segoe UI" panose="020B0502040204020203" pitchFamily="34" charset="0"/>
                          <a:cs typeface="Segoe UI" panose="020B0502040204020203" pitchFamily="34" charset="0"/>
                        </a:rPr>
                        <a:t>(1 study)</a:t>
                      </a:r>
                      <a:endParaRPr lang="en-CA" sz="1400" b="0" dirty="0">
                        <a:effectLst/>
                        <a:latin typeface="Segoe UI" panose="020B0502040204020203" pitchFamily="34" charset="0"/>
                        <a:ea typeface="Times New Roman" panose="02020603050405020304" pitchFamily="18" charset="0"/>
                        <a:cs typeface="Segoe UI" panose="020B0502040204020203" pitchFamily="34" charset="0"/>
                      </a:endParaRPr>
                    </a:p>
                  </a:txBody>
                  <a:tcPr marL="5186" marR="5186" marT="5186" marB="5186">
                    <a:solidFill>
                      <a:srgbClr val="E9EBF5"/>
                    </a:solidFill>
                  </a:tcPr>
                </a:tc>
                <a:tc>
                  <a:txBody>
                    <a:bodyPr/>
                    <a:lstStyle/>
                    <a:p>
                      <a:pPr algn="ctr"/>
                      <a:r>
                        <a:rPr lang="en-CA" sz="1400" b="0" dirty="0">
                          <a:effectLst/>
                          <a:latin typeface="Segoe UI" panose="020B0502040204020203" pitchFamily="34" charset="0"/>
                          <a:cs typeface="Segoe UI" panose="020B0502040204020203" pitchFamily="34" charset="0"/>
                        </a:rPr>
                        <a:t>⨁◯◯◯</a:t>
                      </a:r>
                      <a:br>
                        <a:rPr lang="en-CA" sz="1400" b="0" dirty="0">
                          <a:effectLst/>
                          <a:latin typeface="Segoe UI" panose="020B0502040204020203" pitchFamily="34" charset="0"/>
                          <a:cs typeface="Segoe UI" panose="020B0502040204020203" pitchFamily="34" charset="0"/>
                        </a:rPr>
                      </a:br>
                      <a:r>
                        <a:rPr lang="en-CA" sz="1400" b="0" dirty="0">
                          <a:effectLst/>
                          <a:latin typeface="Segoe UI" panose="020B0502040204020203" pitchFamily="34" charset="0"/>
                          <a:cs typeface="Segoe UI" panose="020B0502040204020203" pitchFamily="34" charset="0"/>
                        </a:rPr>
                        <a:t>VERY LOW</a:t>
                      </a:r>
                      <a:endParaRPr lang="en-CA" sz="1400" b="0" dirty="0">
                        <a:effectLst/>
                        <a:latin typeface="Segoe UI" panose="020B0502040204020203" pitchFamily="34" charset="0"/>
                        <a:ea typeface="Times New Roman" panose="02020603050405020304" pitchFamily="18" charset="0"/>
                        <a:cs typeface="Segoe UI" panose="020B0502040204020203" pitchFamily="34" charset="0"/>
                      </a:endParaRPr>
                    </a:p>
                  </a:txBody>
                  <a:tcPr marL="5186" marR="5186" marT="5186" marB="5186">
                    <a:solidFill>
                      <a:srgbClr val="E9EBF5"/>
                    </a:solidFill>
                  </a:tcPr>
                </a:tc>
                <a:tc>
                  <a:txBody>
                    <a:bodyPr/>
                    <a:lstStyle/>
                    <a:p>
                      <a:pPr algn="ctr"/>
                      <a:r>
                        <a:rPr lang="en-CA" sz="1400" b="0" dirty="0">
                          <a:effectLst/>
                          <a:latin typeface="Segoe UI" panose="020B0502040204020203" pitchFamily="34" charset="0"/>
                          <a:cs typeface="Segoe UI" panose="020B0502040204020203" pitchFamily="34" charset="0"/>
                        </a:rPr>
                        <a:t>HR 0.86</a:t>
                      </a:r>
                      <a:br>
                        <a:rPr lang="en-CA" sz="1400" b="0" dirty="0">
                          <a:effectLst/>
                          <a:latin typeface="Segoe UI" panose="020B0502040204020203" pitchFamily="34" charset="0"/>
                          <a:cs typeface="Segoe UI" panose="020B0502040204020203" pitchFamily="34" charset="0"/>
                        </a:rPr>
                      </a:br>
                      <a:r>
                        <a:rPr lang="en-CA" sz="1400" b="0" dirty="0">
                          <a:effectLst/>
                          <a:latin typeface="Segoe UI" panose="020B0502040204020203" pitchFamily="34" charset="0"/>
                          <a:cs typeface="Segoe UI" panose="020B0502040204020203" pitchFamily="34" charset="0"/>
                        </a:rPr>
                        <a:t>(0.73 to 1.02)</a:t>
                      </a:r>
                      <a:endParaRPr lang="en-CA" sz="1400" b="0" dirty="0">
                        <a:effectLst/>
                        <a:latin typeface="Segoe UI" panose="020B0502040204020203" pitchFamily="34" charset="0"/>
                        <a:ea typeface="Times New Roman" panose="02020603050405020304" pitchFamily="18" charset="0"/>
                        <a:cs typeface="Segoe UI" panose="020B0502040204020203" pitchFamily="34" charset="0"/>
                      </a:endParaRPr>
                    </a:p>
                  </a:txBody>
                  <a:tcPr marL="5186" marR="5186" marT="5186" marB="5186">
                    <a:solidFill>
                      <a:srgbClr val="E9EBF5"/>
                    </a:solidFill>
                  </a:tcPr>
                </a:tc>
                <a:tc>
                  <a:txBody>
                    <a:bodyPr/>
                    <a:lstStyle/>
                    <a:p>
                      <a:pPr algn="ctr"/>
                      <a:r>
                        <a:rPr lang="en-CA" sz="1400" b="0" dirty="0">
                          <a:effectLst/>
                          <a:latin typeface="Segoe UI" panose="020B0502040204020203" pitchFamily="34" charset="0"/>
                          <a:cs typeface="Segoe UI" panose="020B0502040204020203" pitchFamily="34" charset="0"/>
                        </a:rPr>
                        <a:t>148 per 1,000</a:t>
                      </a:r>
                      <a:endParaRPr lang="en-CA" sz="1400" b="0" dirty="0">
                        <a:effectLst/>
                        <a:latin typeface="Segoe UI" panose="020B0502040204020203" pitchFamily="34" charset="0"/>
                        <a:ea typeface="Times New Roman" panose="02020603050405020304" pitchFamily="18" charset="0"/>
                        <a:cs typeface="Segoe UI" panose="020B0502040204020203" pitchFamily="34" charset="0"/>
                      </a:endParaRPr>
                    </a:p>
                  </a:txBody>
                  <a:tcPr marL="5186" marR="5186" marT="5186" marB="5186">
                    <a:solidFill>
                      <a:srgbClr val="E9EBF5"/>
                    </a:solidFill>
                  </a:tcPr>
                </a:tc>
                <a:tc>
                  <a:txBody>
                    <a:bodyPr/>
                    <a:lstStyle/>
                    <a:p>
                      <a:pPr algn="ctr"/>
                      <a:r>
                        <a:rPr lang="en-CA" sz="1400" b="0" dirty="0">
                          <a:effectLst/>
                          <a:latin typeface="Segoe UI" panose="020B0502040204020203" pitchFamily="34" charset="0"/>
                          <a:cs typeface="Segoe UI" panose="020B0502040204020203" pitchFamily="34" charset="0"/>
                        </a:rPr>
                        <a:t>19 fewer per 1,000</a:t>
                      </a:r>
                      <a:br>
                        <a:rPr lang="en-CA" sz="1400" b="0" dirty="0">
                          <a:effectLst/>
                          <a:latin typeface="Segoe UI" panose="020B0502040204020203" pitchFamily="34" charset="0"/>
                          <a:cs typeface="Segoe UI" panose="020B0502040204020203" pitchFamily="34" charset="0"/>
                        </a:rPr>
                      </a:br>
                      <a:r>
                        <a:rPr lang="en-CA" sz="1400" b="0" dirty="0">
                          <a:effectLst/>
                          <a:latin typeface="Segoe UI" panose="020B0502040204020203" pitchFamily="34" charset="0"/>
                          <a:cs typeface="Segoe UI" panose="020B0502040204020203" pitchFamily="34" charset="0"/>
                        </a:rPr>
                        <a:t>(38 fewer to 3 more)</a:t>
                      </a:r>
                      <a:endParaRPr lang="en-CA" sz="1400" b="0" dirty="0">
                        <a:effectLst/>
                        <a:latin typeface="Segoe UI" panose="020B0502040204020203" pitchFamily="34" charset="0"/>
                        <a:ea typeface="Times New Roman" panose="02020603050405020304" pitchFamily="18" charset="0"/>
                        <a:cs typeface="Segoe UI" panose="020B0502040204020203" pitchFamily="34" charset="0"/>
                      </a:endParaRPr>
                    </a:p>
                  </a:txBody>
                  <a:tcPr marL="5186" marR="5186" marT="5186" marB="5186">
                    <a:solidFill>
                      <a:srgbClr val="E9EBF5"/>
                    </a:solidFill>
                  </a:tcPr>
                </a:tc>
                <a:extLst>
                  <a:ext uri="{0D108BD9-81ED-4DB2-BD59-A6C34878D82A}">
                    <a16:rowId xmlns:a16="http://schemas.microsoft.com/office/drawing/2014/main" val="1076185806"/>
                  </a:ext>
                </a:extLst>
              </a:tr>
              <a:tr h="627593">
                <a:tc>
                  <a:txBody>
                    <a:bodyPr/>
                    <a:lstStyle/>
                    <a:p>
                      <a:r>
                        <a:rPr lang="en-CA" sz="1400" dirty="0">
                          <a:effectLst/>
                          <a:latin typeface="Segoe UI" panose="020B0502040204020203" pitchFamily="34" charset="0"/>
                          <a:cs typeface="Segoe UI" panose="020B0502040204020203" pitchFamily="34" charset="0"/>
                        </a:rPr>
                        <a:t>PE</a:t>
                      </a:r>
                      <a:br>
                        <a:rPr lang="en-CA" sz="1400" dirty="0">
                          <a:effectLst/>
                          <a:latin typeface="Segoe UI" panose="020B0502040204020203" pitchFamily="34" charset="0"/>
                          <a:cs typeface="Segoe UI" panose="020B0502040204020203" pitchFamily="34" charset="0"/>
                        </a:rPr>
                      </a:br>
                      <a:r>
                        <a:rPr lang="en-CA" sz="1400" b="0" dirty="0">
                          <a:effectLst/>
                          <a:latin typeface="Segoe UI" panose="020B0502040204020203" pitchFamily="34" charset="0"/>
                          <a:cs typeface="Segoe UI" panose="020B0502040204020203" pitchFamily="34" charset="0"/>
                        </a:rPr>
                        <a:t>follow up: range 4 days to 28 days</a:t>
                      </a:r>
                      <a:endParaRPr lang="en-CA" sz="1400" b="0" dirty="0">
                        <a:effectLst/>
                        <a:latin typeface="Segoe UI" panose="020B0502040204020203" pitchFamily="34" charset="0"/>
                        <a:ea typeface="Times New Roman" panose="02020603050405020304" pitchFamily="18" charset="0"/>
                        <a:cs typeface="Segoe UI" panose="020B0502040204020203" pitchFamily="34" charset="0"/>
                      </a:endParaRPr>
                    </a:p>
                  </a:txBody>
                  <a:tcPr marL="5186" marR="5186" marT="5186" marB="5186"/>
                </a:tc>
                <a:tc>
                  <a:txBody>
                    <a:bodyPr/>
                    <a:lstStyle/>
                    <a:p>
                      <a:pPr algn="ctr"/>
                      <a:r>
                        <a:rPr lang="en-CA" sz="1400" dirty="0">
                          <a:effectLst/>
                          <a:latin typeface="Segoe UI" panose="020B0502040204020203" pitchFamily="34" charset="0"/>
                          <a:cs typeface="Segoe UI" panose="020B0502040204020203" pitchFamily="34" charset="0"/>
                        </a:rPr>
                        <a:t>82</a:t>
                      </a:r>
                      <a:br>
                        <a:rPr lang="en-CA" sz="1400" dirty="0">
                          <a:effectLst/>
                          <a:latin typeface="Segoe UI" panose="020B0502040204020203" pitchFamily="34" charset="0"/>
                          <a:cs typeface="Segoe UI" panose="020B0502040204020203" pitchFamily="34" charset="0"/>
                        </a:rPr>
                      </a:br>
                      <a:r>
                        <a:rPr lang="en-CA" sz="1400" dirty="0">
                          <a:effectLst/>
                          <a:latin typeface="Segoe UI" panose="020B0502040204020203" pitchFamily="34" charset="0"/>
                          <a:cs typeface="Segoe UI" panose="020B0502040204020203" pitchFamily="34" charset="0"/>
                        </a:rPr>
                        <a:t>(1 study)</a:t>
                      </a:r>
                      <a:endParaRPr lang="en-CA" sz="1400" dirty="0">
                        <a:effectLst/>
                        <a:latin typeface="Segoe UI" panose="020B0502040204020203" pitchFamily="34" charset="0"/>
                        <a:ea typeface="Times New Roman" panose="02020603050405020304" pitchFamily="18" charset="0"/>
                        <a:cs typeface="Segoe UI" panose="020B0502040204020203" pitchFamily="34" charset="0"/>
                      </a:endParaRPr>
                    </a:p>
                  </a:txBody>
                  <a:tcPr marL="5186" marR="5186" marT="5186" marB="5186"/>
                </a:tc>
                <a:tc>
                  <a:txBody>
                    <a:bodyPr/>
                    <a:lstStyle/>
                    <a:p>
                      <a:pPr algn="ctr"/>
                      <a:r>
                        <a:rPr lang="en-CA" sz="1400" dirty="0">
                          <a:effectLst/>
                          <a:latin typeface="Segoe UI" panose="020B0502040204020203" pitchFamily="34" charset="0"/>
                          <a:cs typeface="Segoe UI" panose="020B0502040204020203" pitchFamily="34" charset="0"/>
                        </a:rPr>
                        <a:t>⨁◯◯◯</a:t>
                      </a:r>
                      <a:br>
                        <a:rPr lang="en-CA" sz="1400" dirty="0">
                          <a:effectLst/>
                          <a:latin typeface="Segoe UI" panose="020B0502040204020203" pitchFamily="34" charset="0"/>
                          <a:cs typeface="Segoe UI" panose="020B0502040204020203" pitchFamily="34" charset="0"/>
                        </a:rPr>
                      </a:br>
                      <a:r>
                        <a:rPr lang="en-CA" sz="1400" dirty="0">
                          <a:effectLst/>
                          <a:latin typeface="Segoe UI" panose="020B0502040204020203" pitchFamily="34" charset="0"/>
                          <a:cs typeface="Segoe UI" panose="020B0502040204020203" pitchFamily="34" charset="0"/>
                        </a:rPr>
                        <a:t>VERY LOW</a:t>
                      </a:r>
                      <a:endParaRPr lang="en-CA" sz="1400" dirty="0">
                        <a:effectLst/>
                        <a:latin typeface="Segoe UI" panose="020B0502040204020203" pitchFamily="34" charset="0"/>
                        <a:ea typeface="Times New Roman" panose="02020603050405020304" pitchFamily="18" charset="0"/>
                        <a:cs typeface="Segoe UI" panose="020B0502040204020203" pitchFamily="34" charset="0"/>
                      </a:endParaRPr>
                    </a:p>
                  </a:txBody>
                  <a:tcPr marL="5186" marR="5186" marT="5186" marB="5186"/>
                </a:tc>
                <a:tc>
                  <a:txBody>
                    <a:bodyPr/>
                    <a:lstStyle/>
                    <a:p>
                      <a:pPr algn="ctr"/>
                      <a:r>
                        <a:rPr lang="en-CA" sz="1400" dirty="0">
                          <a:effectLst/>
                          <a:latin typeface="Segoe UI" panose="020B0502040204020203" pitchFamily="34" charset="0"/>
                          <a:cs typeface="Segoe UI" panose="020B0502040204020203" pitchFamily="34" charset="0"/>
                        </a:rPr>
                        <a:t>OR 0.09</a:t>
                      </a:r>
                      <a:br>
                        <a:rPr lang="en-CA" sz="1400" dirty="0">
                          <a:effectLst/>
                          <a:latin typeface="Segoe UI" panose="020B0502040204020203" pitchFamily="34" charset="0"/>
                          <a:cs typeface="Segoe UI" panose="020B0502040204020203" pitchFamily="34" charset="0"/>
                        </a:rPr>
                      </a:br>
                      <a:r>
                        <a:rPr lang="en-CA" sz="1400" dirty="0">
                          <a:effectLst/>
                          <a:latin typeface="Segoe UI" panose="020B0502040204020203" pitchFamily="34" charset="0"/>
                          <a:cs typeface="Segoe UI" panose="020B0502040204020203" pitchFamily="34" charset="0"/>
                        </a:rPr>
                        <a:t>(0.02 to 0.57)</a:t>
                      </a:r>
                      <a:endParaRPr lang="en-CA" sz="1400" dirty="0">
                        <a:effectLst/>
                        <a:latin typeface="Segoe UI" panose="020B0502040204020203" pitchFamily="34" charset="0"/>
                        <a:ea typeface="Times New Roman" panose="02020603050405020304" pitchFamily="18" charset="0"/>
                        <a:cs typeface="Segoe UI" panose="020B0502040204020203" pitchFamily="34" charset="0"/>
                      </a:endParaRPr>
                    </a:p>
                  </a:txBody>
                  <a:tcPr marL="5186" marR="5186" marT="5186" marB="5186"/>
                </a:tc>
                <a:tc>
                  <a:txBody>
                    <a:bodyPr/>
                    <a:lstStyle/>
                    <a:p>
                      <a:pPr algn="ctr"/>
                      <a:r>
                        <a:rPr lang="en-CA" sz="1400" dirty="0">
                          <a:effectLst/>
                          <a:latin typeface="Segoe UI" panose="020B0502040204020203" pitchFamily="34" charset="0"/>
                          <a:cs typeface="Segoe UI" panose="020B0502040204020203" pitchFamily="34" charset="0"/>
                        </a:rPr>
                        <a:t>16 per 1,000</a:t>
                      </a:r>
                      <a:endParaRPr lang="en-CA" sz="1400" dirty="0">
                        <a:effectLst/>
                        <a:latin typeface="Segoe UI" panose="020B0502040204020203" pitchFamily="34" charset="0"/>
                        <a:ea typeface="Times New Roman" panose="02020603050405020304" pitchFamily="18" charset="0"/>
                        <a:cs typeface="Segoe UI" panose="020B0502040204020203" pitchFamily="34" charset="0"/>
                      </a:endParaRPr>
                    </a:p>
                  </a:txBody>
                  <a:tcPr marL="5186" marR="5186" marT="5186" marB="5186"/>
                </a:tc>
                <a:tc>
                  <a:txBody>
                    <a:bodyPr/>
                    <a:lstStyle/>
                    <a:p>
                      <a:pPr algn="ctr"/>
                      <a:r>
                        <a:rPr lang="en-CA" sz="1400" dirty="0">
                          <a:effectLst/>
                          <a:latin typeface="Segoe UI" panose="020B0502040204020203" pitchFamily="34" charset="0"/>
                          <a:cs typeface="Segoe UI" panose="020B0502040204020203" pitchFamily="34" charset="0"/>
                        </a:rPr>
                        <a:t>15 fewer per 1,000</a:t>
                      </a:r>
                      <a:br>
                        <a:rPr lang="en-CA" sz="1400" dirty="0">
                          <a:effectLst/>
                          <a:latin typeface="Segoe UI" panose="020B0502040204020203" pitchFamily="34" charset="0"/>
                          <a:cs typeface="Segoe UI" panose="020B0502040204020203" pitchFamily="34" charset="0"/>
                        </a:rPr>
                      </a:br>
                      <a:r>
                        <a:rPr lang="en-CA" sz="1400" dirty="0">
                          <a:effectLst/>
                          <a:latin typeface="Segoe UI" panose="020B0502040204020203" pitchFamily="34" charset="0"/>
                          <a:cs typeface="Segoe UI" panose="020B0502040204020203" pitchFamily="34" charset="0"/>
                        </a:rPr>
                        <a:t>(16 fewer to 7 fewer)</a:t>
                      </a:r>
                      <a:endParaRPr lang="en-CA" sz="1400" dirty="0">
                        <a:effectLst/>
                        <a:latin typeface="Segoe UI" panose="020B0502040204020203" pitchFamily="34" charset="0"/>
                        <a:ea typeface="Times New Roman" panose="02020603050405020304" pitchFamily="18" charset="0"/>
                        <a:cs typeface="Segoe UI" panose="020B0502040204020203" pitchFamily="34" charset="0"/>
                      </a:endParaRPr>
                    </a:p>
                  </a:txBody>
                  <a:tcPr marL="5186" marR="5186" marT="5186" marB="5186"/>
                </a:tc>
                <a:extLst>
                  <a:ext uri="{0D108BD9-81ED-4DB2-BD59-A6C34878D82A}">
                    <a16:rowId xmlns:a16="http://schemas.microsoft.com/office/drawing/2014/main" val="4106692909"/>
                  </a:ext>
                </a:extLst>
              </a:tr>
              <a:tr h="627593">
                <a:tc>
                  <a:txBody>
                    <a:bodyPr/>
                    <a:lstStyle/>
                    <a:p>
                      <a:r>
                        <a:rPr lang="en-CA" sz="1400" dirty="0">
                          <a:effectLst/>
                          <a:latin typeface="Segoe UI" panose="020B0502040204020203" pitchFamily="34" charset="0"/>
                          <a:cs typeface="Segoe UI" panose="020B0502040204020203" pitchFamily="34" charset="0"/>
                        </a:rPr>
                        <a:t>PROXIMAL LOWER EXTREMITY DVT</a:t>
                      </a:r>
                      <a:br>
                        <a:rPr lang="en-CA" sz="1400" dirty="0">
                          <a:effectLst/>
                          <a:latin typeface="Segoe UI" panose="020B0502040204020203" pitchFamily="34" charset="0"/>
                          <a:cs typeface="Segoe UI" panose="020B0502040204020203" pitchFamily="34" charset="0"/>
                        </a:rPr>
                      </a:br>
                      <a:r>
                        <a:rPr lang="en-CA" sz="1400" b="0" dirty="0">
                          <a:effectLst/>
                          <a:latin typeface="Segoe UI" panose="020B0502040204020203" pitchFamily="34" charset="0"/>
                          <a:cs typeface="Segoe UI" panose="020B0502040204020203" pitchFamily="34" charset="0"/>
                        </a:rPr>
                        <a:t>follow up: 28 days</a:t>
                      </a:r>
                      <a:endParaRPr lang="en-CA" sz="1400" b="0" dirty="0">
                        <a:effectLst/>
                        <a:latin typeface="Segoe UI" panose="020B0502040204020203" pitchFamily="34" charset="0"/>
                        <a:ea typeface="Times New Roman" panose="02020603050405020304" pitchFamily="18" charset="0"/>
                        <a:cs typeface="Segoe UI" panose="020B0502040204020203" pitchFamily="34" charset="0"/>
                      </a:endParaRPr>
                    </a:p>
                  </a:txBody>
                  <a:tcPr marL="5186" marR="5186" marT="5186" marB="5186"/>
                </a:tc>
                <a:tc>
                  <a:txBody>
                    <a:bodyPr/>
                    <a:lstStyle/>
                    <a:p>
                      <a:pPr algn="ctr"/>
                      <a:r>
                        <a:rPr lang="en-CA" sz="1400" dirty="0">
                          <a:effectLst/>
                          <a:latin typeface="Segoe UI" panose="020B0502040204020203" pitchFamily="34" charset="0"/>
                          <a:cs typeface="Segoe UI" panose="020B0502040204020203" pitchFamily="34" charset="0"/>
                        </a:rPr>
                        <a:t>41</a:t>
                      </a:r>
                      <a:br>
                        <a:rPr lang="en-CA" sz="1400" dirty="0">
                          <a:effectLst/>
                          <a:latin typeface="Segoe UI" panose="020B0502040204020203" pitchFamily="34" charset="0"/>
                          <a:cs typeface="Segoe UI" panose="020B0502040204020203" pitchFamily="34" charset="0"/>
                        </a:rPr>
                      </a:br>
                      <a:r>
                        <a:rPr lang="en-CA" sz="1400" dirty="0">
                          <a:effectLst/>
                          <a:latin typeface="Segoe UI" panose="020B0502040204020203" pitchFamily="34" charset="0"/>
                          <a:cs typeface="Segoe UI" panose="020B0502040204020203" pitchFamily="34" charset="0"/>
                        </a:rPr>
                        <a:t>(1 study)</a:t>
                      </a:r>
                      <a:endParaRPr lang="en-CA" sz="1400" dirty="0">
                        <a:effectLst/>
                        <a:latin typeface="Segoe UI" panose="020B0502040204020203" pitchFamily="34" charset="0"/>
                        <a:ea typeface="Times New Roman" panose="02020603050405020304" pitchFamily="18" charset="0"/>
                        <a:cs typeface="Segoe UI" panose="020B0502040204020203" pitchFamily="34" charset="0"/>
                      </a:endParaRPr>
                    </a:p>
                  </a:txBody>
                  <a:tcPr marL="5186" marR="5186" marT="5186" marB="5186"/>
                </a:tc>
                <a:tc>
                  <a:txBody>
                    <a:bodyPr/>
                    <a:lstStyle/>
                    <a:p>
                      <a:pPr algn="ctr"/>
                      <a:r>
                        <a:rPr lang="en-CA" sz="1400" dirty="0">
                          <a:effectLst/>
                          <a:latin typeface="Segoe UI" panose="020B0502040204020203" pitchFamily="34" charset="0"/>
                          <a:cs typeface="Segoe UI" panose="020B0502040204020203" pitchFamily="34" charset="0"/>
                        </a:rPr>
                        <a:t>⨁◯◯◯</a:t>
                      </a:r>
                      <a:br>
                        <a:rPr lang="en-CA" sz="1400" dirty="0">
                          <a:effectLst/>
                          <a:latin typeface="Segoe UI" panose="020B0502040204020203" pitchFamily="34" charset="0"/>
                          <a:cs typeface="Segoe UI" panose="020B0502040204020203" pitchFamily="34" charset="0"/>
                        </a:rPr>
                      </a:br>
                      <a:r>
                        <a:rPr lang="en-CA" sz="1400" dirty="0">
                          <a:effectLst/>
                          <a:latin typeface="Segoe UI" panose="020B0502040204020203" pitchFamily="34" charset="0"/>
                          <a:cs typeface="Segoe UI" panose="020B0502040204020203" pitchFamily="34" charset="0"/>
                        </a:rPr>
                        <a:t>VERY LOW</a:t>
                      </a:r>
                      <a:endParaRPr lang="en-CA" sz="1400" dirty="0">
                        <a:effectLst/>
                        <a:latin typeface="Segoe UI" panose="020B0502040204020203" pitchFamily="34" charset="0"/>
                        <a:ea typeface="Times New Roman" panose="02020603050405020304" pitchFamily="18" charset="0"/>
                        <a:cs typeface="Segoe UI" panose="020B0502040204020203" pitchFamily="34" charset="0"/>
                      </a:endParaRPr>
                    </a:p>
                  </a:txBody>
                  <a:tcPr marL="5186" marR="5186" marT="5186" marB="5186"/>
                </a:tc>
                <a:tc>
                  <a:txBody>
                    <a:bodyPr/>
                    <a:lstStyle/>
                    <a:p>
                      <a:pPr algn="ctr"/>
                      <a:r>
                        <a:rPr lang="en-CA" sz="1400" dirty="0">
                          <a:effectLst/>
                          <a:latin typeface="Segoe UI" panose="020B0502040204020203" pitchFamily="34" charset="0"/>
                          <a:cs typeface="Segoe UI" panose="020B0502040204020203" pitchFamily="34" charset="0"/>
                        </a:rPr>
                        <a:t>OR 0.35</a:t>
                      </a:r>
                      <a:br>
                        <a:rPr lang="en-CA" sz="1400" dirty="0">
                          <a:effectLst/>
                          <a:latin typeface="Segoe UI" panose="020B0502040204020203" pitchFamily="34" charset="0"/>
                          <a:cs typeface="Segoe UI" panose="020B0502040204020203" pitchFamily="34" charset="0"/>
                        </a:rPr>
                      </a:br>
                      <a:r>
                        <a:rPr lang="en-CA" sz="1400" dirty="0">
                          <a:effectLst/>
                          <a:latin typeface="Segoe UI" panose="020B0502040204020203" pitchFamily="34" charset="0"/>
                          <a:cs typeface="Segoe UI" panose="020B0502040204020203" pitchFamily="34" charset="0"/>
                        </a:rPr>
                        <a:t>(0.06 to 2.02)</a:t>
                      </a:r>
                      <a:endParaRPr lang="en-CA" sz="1400" dirty="0">
                        <a:effectLst/>
                        <a:latin typeface="Segoe UI" panose="020B0502040204020203" pitchFamily="34" charset="0"/>
                        <a:ea typeface="Times New Roman" panose="02020603050405020304" pitchFamily="18" charset="0"/>
                        <a:cs typeface="Segoe UI" panose="020B0502040204020203" pitchFamily="34" charset="0"/>
                      </a:endParaRPr>
                    </a:p>
                  </a:txBody>
                  <a:tcPr marL="5186" marR="5186" marT="5186" marB="5186"/>
                </a:tc>
                <a:tc>
                  <a:txBody>
                    <a:bodyPr/>
                    <a:lstStyle/>
                    <a:p>
                      <a:pPr algn="ctr"/>
                      <a:r>
                        <a:rPr lang="en-CA" sz="1400" dirty="0">
                          <a:effectLst/>
                          <a:latin typeface="Segoe UI" panose="020B0502040204020203" pitchFamily="34" charset="0"/>
                          <a:cs typeface="Segoe UI" panose="020B0502040204020203" pitchFamily="34" charset="0"/>
                        </a:rPr>
                        <a:t>20 per 1,000</a:t>
                      </a:r>
                      <a:endParaRPr lang="en-CA" sz="1400" dirty="0">
                        <a:effectLst/>
                        <a:latin typeface="Segoe UI" panose="020B0502040204020203" pitchFamily="34" charset="0"/>
                        <a:ea typeface="Times New Roman" panose="02020603050405020304" pitchFamily="18" charset="0"/>
                        <a:cs typeface="Segoe UI" panose="020B0502040204020203" pitchFamily="34" charset="0"/>
                      </a:endParaRPr>
                    </a:p>
                  </a:txBody>
                  <a:tcPr marL="5186" marR="5186" marT="5186" marB="5186"/>
                </a:tc>
                <a:tc>
                  <a:txBody>
                    <a:bodyPr/>
                    <a:lstStyle/>
                    <a:p>
                      <a:pPr algn="ctr"/>
                      <a:r>
                        <a:rPr lang="en-CA" sz="1400" dirty="0">
                          <a:effectLst/>
                          <a:latin typeface="Segoe UI" panose="020B0502040204020203" pitchFamily="34" charset="0"/>
                          <a:cs typeface="Segoe UI" panose="020B0502040204020203" pitchFamily="34" charset="0"/>
                        </a:rPr>
                        <a:t>13 fewer per 1,000</a:t>
                      </a:r>
                      <a:br>
                        <a:rPr lang="en-CA" sz="1400" dirty="0">
                          <a:effectLst/>
                          <a:latin typeface="Segoe UI" panose="020B0502040204020203" pitchFamily="34" charset="0"/>
                          <a:cs typeface="Segoe UI" panose="020B0502040204020203" pitchFamily="34" charset="0"/>
                        </a:rPr>
                      </a:br>
                      <a:r>
                        <a:rPr lang="en-CA" sz="1400" dirty="0">
                          <a:effectLst/>
                          <a:latin typeface="Segoe UI" panose="020B0502040204020203" pitchFamily="34" charset="0"/>
                          <a:cs typeface="Segoe UI" panose="020B0502040204020203" pitchFamily="34" charset="0"/>
                        </a:rPr>
                        <a:t>(18 fewer to 19 more)</a:t>
                      </a:r>
                      <a:endParaRPr lang="en-CA" sz="1400" dirty="0">
                        <a:effectLst/>
                        <a:latin typeface="Segoe UI" panose="020B0502040204020203" pitchFamily="34" charset="0"/>
                        <a:ea typeface="Times New Roman" panose="02020603050405020304" pitchFamily="18" charset="0"/>
                        <a:cs typeface="Segoe UI" panose="020B0502040204020203" pitchFamily="34" charset="0"/>
                      </a:endParaRPr>
                    </a:p>
                  </a:txBody>
                  <a:tcPr marL="5186" marR="5186" marT="5186" marB="5186"/>
                </a:tc>
                <a:extLst>
                  <a:ext uri="{0D108BD9-81ED-4DB2-BD59-A6C34878D82A}">
                    <a16:rowId xmlns:a16="http://schemas.microsoft.com/office/drawing/2014/main" val="4197785198"/>
                  </a:ext>
                </a:extLst>
              </a:tr>
              <a:tr h="627593">
                <a:tc>
                  <a:txBody>
                    <a:bodyPr/>
                    <a:lstStyle/>
                    <a:p>
                      <a:r>
                        <a:rPr lang="en-CA" sz="1400" dirty="0">
                          <a:effectLst/>
                          <a:latin typeface="Segoe UI" panose="020B0502040204020203" pitchFamily="34" charset="0"/>
                          <a:cs typeface="Segoe UI" panose="020B0502040204020203" pitchFamily="34" charset="0"/>
                        </a:rPr>
                        <a:t>VTE</a:t>
                      </a:r>
                      <a:br>
                        <a:rPr lang="en-CA" sz="1400" dirty="0">
                          <a:effectLst/>
                          <a:latin typeface="Segoe UI" panose="020B0502040204020203" pitchFamily="34" charset="0"/>
                          <a:cs typeface="Segoe UI" panose="020B0502040204020203" pitchFamily="34" charset="0"/>
                        </a:rPr>
                      </a:br>
                      <a:r>
                        <a:rPr lang="en-CA" sz="1400" b="0" dirty="0">
                          <a:effectLst/>
                          <a:latin typeface="Segoe UI" panose="020B0502040204020203" pitchFamily="34" charset="0"/>
                          <a:cs typeface="Segoe UI" panose="020B0502040204020203" pitchFamily="34" charset="0"/>
                        </a:rPr>
                        <a:t>follow up: range 6 days to 28 days</a:t>
                      </a:r>
                      <a:endParaRPr lang="en-CA" sz="1400" b="0" dirty="0">
                        <a:effectLst/>
                        <a:latin typeface="Segoe UI" panose="020B0502040204020203" pitchFamily="34" charset="0"/>
                        <a:ea typeface="Times New Roman" panose="02020603050405020304" pitchFamily="18" charset="0"/>
                        <a:cs typeface="Segoe UI" panose="020B0502040204020203" pitchFamily="34" charset="0"/>
                      </a:endParaRPr>
                    </a:p>
                  </a:txBody>
                  <a:tcPr marL="5186" marR="5186" marT="5186" marB="5186"/>
                </a:tc>
                <a:tc>
                  <a:txBody>
                    <a:bodyPr/>
                    <a:lstStyle/>
                    <a:p>
                      <a:pPr algn="ctr"/>
                      <a:r>
                        <a:rPr lang="en-CA" sz="1400" dirty="0">
                          <a:effectLst/>
                          <a:latin typeface="Segoe UI" panose="020B0502040204020203" pitchFamily="34" charset="0"/>
                          <a:cs typeface="Segoe UI" panose="020B0502040204020203" pitchFamily="34" charset="0"/>
                        </a:rPr>
                        <a:t>0</a:t>
                      </a:r>
                      <a:br>
                        <a:rPr lang="en-CA" sz="1400" dirty="0">
                          <a:effectLst/>
                          <a:latin typeface="Segoe UI" panose="020B0502040204020203" pitchFamily="34" charset="0"/>
                          <a:cs typeface="Segoe UI" panose="020B0502040204020203" pitchFamily="34" charset="0"/>
                        </a:rPr>
                      </a:br>
                      <a:r>
                        <a:rPr lang="en-CA" sz="1400" dirty="0">
                          <a:effectLst/>
                          <a:latin typeface="Segoe UI" panose="020B0502040204020203" pitchFamily="34" charset="0"/>
                          <a:cs typeface="Segoe UI" panose="020B0502040204020203" pitchFamily="34" charset="0"/>
                        </a:rPr>
                        <a:t>(1 study)</a:t>
                      </a:r>
                      <a:endParaRPr lang="en-CA" sz="1400" dirty="0">
                        <a:effectLst/>
                        <a:latin typeface="Segoe UI" panose="020B0502040204020203" pitchFamily="34" charset="0"/>
                        <a:ea typeface="Times New Roman" panose="02020603050405020304" pitchFamily="18" charset="0"/>
                        <a:cs typeface="Segoe UI" panose="020B0502040204020203" pitchFamily="34" charset="0"/>
                      </a:endParaRPr>
                    </a:p>
                  </a:txBody>
                  <a:tcPr marL="5186" marR="5186" marT="5186" marB="5186"/>
                </a:tc>
                <a:tc>
                  <a:txBody>
                    <a:bodyPr/>
                    <a:lstStyle/>
                    <a:p>
                      <a:pPr algn="ctr"/>
                      <a:r>
                        <a:rPr lang="en-CA" sz="1400" dirty="0">
                          <a:effectLst/>
                          <a:latin typeface="Segoe UI" panose="020B0502040204020203" pitchFamily="34" charset="0"/>
                          <a:cs typeface="Segoe UI" panose="020B0502040204020203" pitchFamily="34" charset="0"/>
                        </a:rPr>
                        <a:t>-</a:t>
                      </a:r>
                      <a:endParaRPr lang="en-CA" sz="1400" dirty="0">
                        <a:effectLst/>
                        <a:latin typeface="Segoe UI" panose="020B0502040204020203" pitchFamily="34" charset="0"/>
                        <a:ea typeface="Times New Roman" panose="02020603050405020304" pitchFamily="18" charset="0"/>
                        <a:cs typeface="Segoe UI" panose="020B0502040204020203" pitchFamily="34" charset="0"/>
                      </a:endParaRPr>
                    </a:p>
                  </a:txBody>
                  <a:tcPr marL="5186" marR="5186" marT="5186" marB="5186"/>
                </a:tc>
                <a:tc>
                  <a:txBody>
                    <a:bodyPr/>
                    <a:lstStyle/>
                    <a:p>
                      <a:pPr algn="ctr"/>
                      <a:r>
                        <a:rPr lang="en-CA" sz="1400" dirty="0">
                          <a:effectLst/>
                          <a:latin typeface="Segoe UI" panose="020B0502040204020203" pitchFamily="34" charset="0"/>
                          <a:cs typeface="Segoe UI" panose="020B0502040204020203" pitchFamily="34" charset="0"/>
                        </a:rPr>
                        <a:t>-</a:t>
                      </a:r>
                      <a:endParaRPr lang="en-CA" sz="1400" dirty="0">
                        <a:effectLst/>
                        <a:latin typeface="Segoe UI" panose="020B0502040204020203" pitchFamily="34" charset="0"/>
                        <a:ea typeface="Times New Roman" panose="02020603050405020304" pitchFamily="18" charset="0"/>
                        <a:cs typeface="Segoe UI" panose="020B0502040204020203" pitchFamily="34" charset="0"/>
                      </a:endParaRPr>
                    </a:p>
                  </a:txBody>
                  <a:tcPr marL="5186" marR="5186" marT="5186" marB="5186"/>
                </a:tc>
                <a:tc gridSpan="2">
                  <a:txBody>
                    <a:bodyPr/>
                    <a:lstStyle/>
                    <a:p>
                      <a:r>
                        <a:rPr lang="en-CA" sz="1400" dirty="0">
                          <a:effectLst/>
                          <a:latin typeface="Segoe UI" panose="020B0502040204020203" pitchFamily="34" charset="0"/>
                          <a:cs typeface="Segoe UI" panose="020B0502040204020203" pitchFamily="34" charset="0"/>
                        </a:rPr>
                        <a:t>Baseline (2 studies, range 2.0% to 3.1%);</a:t>
                      </a:r>
                      <a:r>
                        <a:rPr lang="en-CA" sz="1400" baseline="0" dirty="0">
                          <a:effectLst/>
                          <a:latin typeface="Segoe UI" panose="020B0502040204020203" pitchFamily="34" charset="0"/>
                          <a:cs typeface="Segoe UI" panose="020B0502040204020203" pitchFamily="34" charset="0"/>
                        </a:rPr>
                        <a:t> 0/19 (0%) on therapeutic (other indications) vs. 39/179 (22%) on </a:t>
                      </a:r>
                      <a:r>
                        <a:rPr lang="en-CA" sz="1400" baseline="0" dirty="0" err="1">
                          <a:effectLst/>
                          <a:latin typeface="Segoe UI" panose="020B0502040204020203" pitchFamily="34" charset="0"/>
                          <a:cs typeface="Segoe UI" panose="020B0502040204020203" pitchFamily="34" charset="0"/>
                        </a:rPr>
                        <a:t>proph</a:t>
                      </a:r>
                      <a:r>
                        <a:rPr lang="en-CA" sz="1400" baseline="0" dirty="0">
                          <a:effectLst/>
                          <a:latin typeface="Segoe UI" panose="020B0502040204020203" pitchFamily="34" charset="0"/>
                          <a:cs typeface="Segoe UI" panose="020B0502040204020203" pitchFamily="34" charset="0"/>
                        </a:rPr>
                        <a:t>/intermediate (1 study).</a:t>
                      </a:r>
                      <a:r>
                        <a:rPr lang="en-CA" sz="1400" dirty="0">
                          <a:effectLst/>
                          <a:latin typeface="Segoe UI" panose="020B0502040204020203" pitchFamily="34" charset="0"/>
                          <a:cs typeface="Segoe UI" panose="020B0502040204020203" pitchFamily="34" charset="0"/>
                        </a:rPr>
                        <a:t> </a:t>
                      </a:r>
                      <a:endParaRPr lang="en-CA" sz="1400" dirty="0">
                        <a:effectLst/>
                        <a:latin typeface="Segoe UI" panose="020B0502040204020203" pitchFamily="34" charset="0"/>
                        <a:ea typeface="Times New Roman" panose="02020603050405020304" pitchFamily="18" charset="0"/>
                        <a:cs typeface="Segoe UI" panose="020B0502040204020203" pitchFamily="34" charset="0"/>
                      </a:endParaRPr>
                    </a:p>
                  </a:txBody>
                  <a:tcPr marL="5186" marR="5186" marT="5186" marB="5186"/>
                </a:tc>
                <a:tc hMerge="1">
                  <a:txBody>
                    <a:bodyPr/>
                    <a:lstStyle/>
                    <a:p>
                      <a:endParaRPr lang="en-CA"/>
                    </a:p>
                  </a:txBody>
                  <a:tcPr/>
                </a:tc>
                <a:extLst>
                  <a:ext uri="{0D108BD9-81ED-4DB2-BD59-A6C34878D82A}">
                    <a16:rowId xmlns:a16="http://schemas.microsoft.com/office/drawing/2014/main" val="2986081207"/>
                  </a:ext>
                </a:extLst>
              </a:tr>
              <a:tr h="847219">
                <a:tc>
                  <a:txBody>
                    <a:bodyPr/>
                    <a:lstStyle/>
                    <a:p>
                      <a:r>
                        <a:rPr lang="en-CA" sz="1400" dirty="0">
                          <a:effectLst/>
                          <a:latin typeface="Segoe UI" panose="020B0502040204020203" pitchFamily="34" charset="0"/>
                          <a:cs typeface="Segoe UI" panose="020B0502040204020203" pitchFamily="34" charset="0"/>
                        </a:rPr>
                        <a:t>MAJOR BLEEDING</a:t>
                      </a:r>
                      <a:br>
                        <a:rPr lang="en-CA" sz="1400" dirty="0">
                          <a:effectLst/>
                          <a:latin typeface="Segoe UI" panose="020B0502040204020203" pitchFamily="34" charset="0"/>
                          <a:cs typeface="Segoe UI" panose="020B0502040204020203" pitchFamily="34" charset="0"/>
                        </a:rPr>
                      </a:br>
                      <a:r>
                        <a:rPr lang="en-CA" sz="1400" b="0" dirty="0">
                          <a:effectLst/>
                          <a:latin typeface="Segoe UI" panose="020B0502040204020203" pitchFamily="34" charset="0"/>
                          <a:cs typeface="Segoe UI" panose="020B0502040204020203" pitchFamily="34" charset="0"/>
                        </a:rPr>
                        <a:t>follow up: 14 days</a:t>
                      </a:r>
                      <a:endParaRPr lang="en-CA" sz="1400" b="0" dirty="0">
                        <a:effectLst/>
                        <a:latin typeface="Segoe UI" panose="020B0502040204020203" pitchFamily="34" charset="0"/>
                        <a:ea typeface="Times New Roman" panose="02020603050405020304" pitchFamily="18" charset="0"/>
                        <a:cs typeface="Segoe UI" panose="020B0502040204020203" pitchFamily="34" charset="0"/>
                      </a:endParaRPr>
                    </a:p>
                  </a:txBody>
                  <a:tcPr marL="5186" marR="5186" marT="5186" marB="5186"/>
                </a:tc>
                <a:tc>
                  <a:txBody>
                    <a:bodyPr/>
                    <a:lstStyle/>
                    <a:p>
                      <a:pPr algn="ctr"/>
                      <a:r>
                        <a:rPr lang="en-CA" sz="1400" dirty="0">
                          <a:effectLst/>
                          <a:latin typeface="Segoe UI" panose="020B0502040204020203" pitchFamily="34" charset="0"/>
                          <a:cs typeface="Segoe UI" panose="020B0502040204020203" pitchFamily="34" charset="0"/>
                        </a:rPr>
                        <a:t>0</a:t>
                      </a:r>
                      <a:br>
                        <a:rPr lang="en-CA" sz="1400" dirty="0">
                          <a:effectLst/>
                          <a:latin typeface="Segoe UI" panose="020B0502040204020203" pitchFamily="34" charset="0"/>
                          <a:cs typeface="Segoe UI" panose="020B0502040204020203" pitchFamily="34" charset="0"/>
                        </a:rPr>
                      </a:br>
                      <a:r>
                        <a:rPr lang="en-CA" sz="1400" dirty="0">
                          <a:effectLst/>
                          <a:latin typeface="Segoe UI" panose="020B0502040204020203" pitchFamily="34" charset="0"/>
                          <a:cs typeface="Segoe UI" panose="020B0502040204020203" pitchFamily="34" charset="0"/>
                        </a:rPr>
                        <a:t>(2 studies)</a:t>
                      </a:r>
                      <a:endParaRPr lang="en-CA" sz="1400" dirty="0">
                        <a:effectLst/>
                        <a:latin typeface="Segoe UI" panose="020B0502040204020203" pitchFamily="34" charset="0"/>
                        <a:ea typeface="Times New Roman" panose="02020603050405020304" pitchFamily="18" charset="0"/>
                        <a:cs typeface="Segoe UI" panose="020B0502040204020203" pitchFamily="34" charset="0"/>
                      </a:endParaRPr>
                    </a:p>
                  </a:txBody>
                  <a:tcPr marL="5186" marR="5186" marT="5186" marB="5186"/>
                </a:tc>
                <a:tc>
                  <a:txBody>
                    <a:bodyPr/>
                    <a:lstStyle/>
                    <a:p>
                      <a:pPr algn="ctr"/>
                      <a:r>
                        <a:rPr lang="en-CA" sz="1400" dirty="0">
                          <a:effectLst/>
                          <a:latin typeface="Segoe UI" panose="020B0502040204020203" pitchFamily="34" charset="0"/>
                          <a:cs typeface="Segoe UI" panose="020B0502040204020203" pitchFamily="34" charset="0"/>
                        </a:rPr>
                        <a:t>⨁◯◯◯</a:t>
                      </a:r>
                      <a:br>
                        <a:rPr lang="en-CA" sz="1400" dirty="0">
                          <a:effectLst/>
                          <a:latin typeface="Segoe UI" panose="020B0502040204020203" pitchFamily="34" charset="0"/>
                          <a:cs typeface="Segoe UI" panose="020B0502040204020203" pitchFamily="34" charset="0"/>
                        </a:rPr>
                      </a:br>
                      <a:r>
                        <a:rPr lang="en-CA" sz="1400" dirty="0">
                          <a:effectLst/>
                          <a:latin typeface="Segoe UI" panose="020B0502040204020203" pitchFamily="34" charset="0"/>
                          <a:cs typeface="Segoe UI" panose="020B0502040204020203" pitchFamily="34" charset="0"/>
                        </a:rPr>
                        <a:t>VERY LOW</a:t>
                      </a:r>
                      <a:endParaRPr lang="en-CA" sz="1400" dirty="0">
                        <a:effectLst/>
                        <a:latin typeface="Segoe UI" panose="020B0502040204020203" pitchFamily="34" charset="0"/>
                        <a:ea typeface="Times New Roman" panose="02020603050405020304" pitchFamily="18" charset="0"/>
                        <a:cs typeface="Segoe UI" panose="020B0502040204020203" pitchFamily="34" charset="0"/>
                      </a:endParaRPr>
                    </a:p>
                  </a:txBody>
                  <a:tcPr marL="5186" marR="5186" marT="5186" marB="5186"/>
                </a:tc>
                <a:tc>
                  <a:txBody>
                    <a:bodyPr/>
                    <a:lstStyle/>
                    <a:p>
                      <a:pPr algn="ctr"/>
                      <a:r>
                        <a:rPr lang="en-CA" sz="1400" dirty="0">
                          <a:effectLst/>
                          <a:latin typeface="Segoe UI" panose="020B0502040204020203" pitchFamily="34" charset="0"/>
                          <a:cs typeface="Segoe UI" panose="020B0502040204020203" pitchFamily="34" charset="0"/>
                        </a:rPr>
                        <a:t>-</a:t>
                      </a:r>
                      <a:endParaRPr lang="en-CA" sz="1400" dirty="0">
                        <a:effectLst/>
                        <a:latin typeface="Segoe UI" panose="020B0502040204020203" pitchFamily="34" charset="0"/>
                        <a:ea typeface="Times New Roman" panose="02020603050405020304" pitchFamily="18" charset="0"/>
                        <a:cs typeface="Segoe UI" panose="020B0502040204020203" pitchFamily="34" charset="0"/>
                      </a:endParaRPr>
                    </a:p>
                  </a:txBody>
                  <a:tcPr marL="5186" marR="5186" marT="5186" marB="5186"/>
                </a:tc>
                <a:tc gridSpan="2">
                  <a:txBody>
                    <a:bodyPr/>
                    <a:lstStyle/>
                    <a:p>
                      <a:r>
                        <a:rPr lang="en-CA" sz="1400" dirty="0">
                          <a:effectLst/>
                          <a:latin typeface="Segoe UI" panose="020B0502040204020203" pitchFamily="34" charset="0"/>
                          <a:cs typeface="Segoe UI" panose="020B0502040204020203" pitchFamily="34" charset="0"/>
                        </a:rPr>
                        <a:t>Pooled baseline risk of 1.7% (5 studies); Follow-up 4 to 12 days: lowest OR 1.42 and highest adjusted HR 3.89</a:t>
                      </a:r>
                      <a:r>
                        <a:rPr lang="en-CA" sz="1400" baseline="0" dirty="0">
                          <a:effectLst/>
                          <a:latin typeface="Segoe UI" panose="020B0502040204020203" pitchFamily="34" charset="0"/>
                          <a:cs typeface="Segoe UI" panose="020B0502040204020203" pitchFamily="34" charset="0"/>
                        </a:rPr>
                        <a:t> (</a:t>
                      </a:r>
                      <a:r>
                        <a:rPr lang="en-CA" sz="1400" dirty="0">
                          <a:effectLst/>
                          <a:latin typeface="Segoe UI" panose="020B0502040204020203" pitchFamily="34" charset="0"/>
                          <a:cs typeface="Segoe UI" panose="020B0502040204020203" pitchFamily="34" charset="0"/>
                        </a:rPr>
                        <a:t>7 more to 46 more major bleeds per 1000 patients)</a:t>
                      </a:r>
                      <a:endParaRPr lang="en-CA" sz="1400" dirty="0">
                        <a:effectLst/>
                        <a:latin typeface="Segoe UI" panose="020B0502040204020203" pitchFamily="34" charset="0"/>
                        <a:ea typeface="Times New Roman" panose="02020603050405020304" pitchFamily="18" charset="0"/>
                        <a:cs typeface="Segoe UI" panose="020B0502040204020203" pitchFamily="34" charset="0"/>
                      </a:endParaRPr>
                    </a:p>
                  </a:txBody>
                  <a:tcPr marL="5186" marR="5186" marT="5186" marB="5186"/>
                </a:tc>
                <a:tc hMerge="1">
                  <a:txBody>
                    <a:bodyPr/>
                    <a:lstStyle/>
                    <a:p>
                      <a:endParaRPr lang="en-CA"/>
                    </a:p>
                  </a:txBody>
                  <a:tcPr/>
                </a:tc>
                <a:extLst>
                  <a:ext uri="{0D108BD9-81ED-4DB2-BD59-A6C34878D82A}">
                    <a16:rowId xmlns:a16="http://schemas.microsoft.com/office/drawing/2014/main" val="3464772538"/>
                  </a:ext>
                </a:extLst>
              </a:tr>
            </a:tbl>
          </a:graphicData>
        </a:graphic>
      </p:graphicFrame>
    </p:spTree>
    <p:extLst>
      <p:ext uri="{BB962C8B-B14F-4D97-AF65-F5344CB8AC3E}">
        <p14:creationId xmlns:p14="http://schemas.microsoft.com/office/powerpoint/2010/main" val="24176295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D384A823-7F42-493B-B082-FDA82CDC4C95}"/>
              </a:ext>
            </a:extLst>
          </p:cNvPr>
          <p:cNvGraphicFramePr>
            <a:graphicFrameLocks noGrp="1"/>
          </p:cNvGraphicFramePr>
          <p:nvPr/>
        </p:nvGraphicFramePr>
        <p:xfrm>
          <a:off x="241916" y="151604"/>
          <a:ext cx="8572384" cy="4841572"/>
        </p:xfrm>
        <a:graphic>
          <a:graphicData uri="http://schemas.openxmlformats.org/drawingml/2006/table">
            <a:tbl>
              <a:tblPr firstCol="1">
                <a:tableStyleId>{5C22544A-7EE6-4342-B048-85BDC9FD1C3A}</a:tableStyleId>
              </a:tblPr>
              <a:tblGrid>
                <a:gridCol w="1682486">
                  <a:extLst>
                    <a:ext uri="{9D8B030D-6E8A-4147-A177-3AD203B41FA5}">
                      <a16:colId xmlns:a16="http://schemas.microsoft.com/office/drawing/2014/main" val="664067345"/>
                    </a:ext>
                  </a:extLst>
                </a:gridCol>
                <a:gridCol w="1057998">
                  <a:extLst>
                    <a:ext uri="{9D8B030D-6E8A-4147-A177-3AD203B41FA5}">
                      <a16:colId xmlns:a16="http://schemas.microsoft.com/office/drawing/2014/main" val="2455683268"/>
                    </a:ext>
                  </a:extLst>
                </a:gridCol>
                <a:gridCol w="1156291">
                  <a:extLst>
                    <a:ext uri="{9D8B030D-6E8A-4147-A177-3AD203B41FA5}">
                      <a16:colId xmlns:a16="http://schemas.microsoft.com/office/drawing/2014/main" val="3846814192"/>
                    </a:ext>
                  </a:extLst>
                </a:gridCol>
                <a:gridCol w="1200150">
                  <a:extLst>
                    <a:ext uri="{9D8B030D-6E8A-4147-A177-3AD203B41FA5}">
                      <a16:colId xmlns:a16="http://schemas.microsoft.com/office/drawing/2014/main" val="3522437305"/>
                    </a:ext>
                  </a:extLst>
                </a:gridCol>
                <a:gridCol w="1683751">
                  <a:extLst>
                    <a:ext uri="{9D8B030D-6E8A-4147-A177-3AD203B41FA5}">
                      <a16:colId xmlns:a16="http://schemas.microsoft.com/office/drawing/2014/main" val="2614583802"/>
                    </a:ext>
                  </a:extLst>
                </a:gridCol>
                <a:gridCol w="1791708">
                  <a:extLst>
                    <a:ext uri="{9D8B030D-6E8A-4147-A177-3AD203B41FA5}">
                      <a16:colId xmlns:a16="http://schemas.microsoft.com/office/drawing/2014/main" val="3064118919"/>
                    </a:ext>
                  </a:extLst>
                </a:gridCol>
              </a:tblGrid>
              <a:tr h="216113">
                <a:tc rowSpan="2">
                  <a:txBody>
                    <a:bodyPr/>
                    <a:lstStyle/>
                    <a:p>
                      <a:pPr algn="ctr"/>
                      <a:r>
                        <a:rPr lang="en-CA" sz="1400" dirty="0">
                          <a:effectLst/>
                          <a:latin typeface="Segoe UI" panose="020B0502040204020203" pitchFamily="34" charset="0"/>
                          <a:cs typeface="Segoe UI" panose="020B0502040204020203" pitchFamily="34" charset="0"/>
                        </a:rPr>
                        <a:t>Outcomes</a:t>
                      </a:r>
                      <a:endParaRPr lang="en-CA" sz="1400" dirty="0">
                        <a:effectLst/>
                        <a:latin typeface="Segoe UI" panose="020B0502040204020203" pitchFamily="34" charset="0"/>
                        <a:ea typeface="Times New Roman" panose="02020603050405020304" pitchFamily="18" charset="0"/>
                        <a:cs typeface="Segoe UI" panose="020B0502040204020203" pitchFamily="34" charset="0"/>
                      </a:endParaRPr>
                    </a:p>
                  </a:txBody>
                  <a:tcPr marL="5186" marR="5186" marT="5186" marB="5186"/>
                </a:tc>
                <a:tc rowSpan="2">
                  <a:txBody>
                    <a:bodyPr/>
                    <a:lstStyle/>
                    <a:p>
                      <a:pPr algn="ctr"/>
                      <a:r>
                        <a:rPr lang="en-CA" sz="1400" b="1" dirty="0">
                          <a:solidFill>
                            <a:schemeClr val="bg1"/>
                          </a:solidFill>
                          <a:effectLst/>
                          <a:latin typeface="Segoe UI" panose="020B0502040204020203" pitchFamily="34" charset="0"/>
                          <a:cs typeface="Segoe UI" panose="020B0502040204020203" pitchFamily="34" charset="0"/>
                        </a:rPr>
                        <a:t>№ of participants</a:t>
                      </a:r>
                      <a:br>
                        <a:rPr lang="en-CA" sz="1400" b="1" dirty="0">
                          <a:solidFill>
                            <a:schemeClr val="bg1"/>
                          </a:solidFill>
                          <a:effectLst/>
                          <a:latin typeface="Segoe UI" panose="020B0502040204020203" pitchFamily="34" charset="0"/>
                          <a:cs typeface="Segoe UI" panose="020B0502040204020203" pitchFamily="34" charset="0"/>
                        </a:rPr>
                      </a:br>
                      <a:r>
                        <a:rPr lang="en-CA" sz="1400" b="1" dirty="0">
                          <a:solidFill>
                            <a:schemeClr val="bg1"/>
                          </a:solidFill>
                          <a:effectLst/>
                          <a:latin typeface="Segoe UI" panose="020B0502040204020203" pitchFamily="34" charset="0"/>
                          <a:cs typeface="Segoe UI" panose="020B0502040204020203" pitchFamily="34" charset="0"/>
                        </a:rPr>
                        <a:t>(studies)</a:t>
                      </a:r>
                      <a:br>
                        <a:rPr lang="en-CA" sz="1400" b="1" dirty="0">
                          <a:solidFill>
                            <a:schemeClr val="bg1"/>
                          </a:solidFill>
                          <a:effectLst/>
                          <a:latin typeface="Segoe UI" panose="020B0502040204020203" pitchFamily="34" charset="0"/>
                          <a:cs typeface="Segoe UI" panose="020B0502040204020203" pitchFamily="34" charset="0"/>
                        </a:rPr>
                      </a:br>
                      <a:endParaRPr lang="en-CA" sz="1400" b="1" dirty="0">
                        <a:solidFill>
                          <a:schemeClr val="bg1"/>
                        </a:solidFill>
                        <a:effectLst/>
                        <a:latin typeface="Segoe UI" panose="020B0502040204020203" pitchFamily="34" charset="0"/>
                        <a:ea typeface="Times New Roman" panose="02020603050405020304" pitchFamily="18" charset="0"/>
                        <a:cs typeface="Segoe UI" panose="020B0502040204020203" pitchFamily="34" charset="0"/>
                      </a:endParaRPr>
                    </a:p>
                  </a:txBody>
                  <a:tcPr marL="5186" marR="5186" marT="5186" marB="5186">
                    <a:solidFill>
                      <a:schemeClr val="accent1"/>
                    </a:solidFill>
                  </a:tcPr>
                </a:tc>
                <a:tc rowSpan="2">
                  <a:txBody>
                    <a:bodyPr/>
                    <a:lstStyle/>
                    <a:p>
                      <a:pPr algn="ctr"/>
                      <a:r>
                        <a:rPr lang="en-CA" sz="1400" b="1" dirty="0">
                          <a:solidFill>
                            <a:schemeClr val="bg1"/>
                          </a:solidFill>
                          <a:effectLst/>
                          <a:latin typeface="Segoe UI" panose="020B0502040204020203" pitchFamily="34" charset="0"/>
                          <a:cs typeface="Segoe UI" panose="020B0502040204020203" pitchFamily="34" charset="0"/>
                        </a:rPr>
                        <a:t>Certainty of the evidence</a:t>
                      </a:r>
                      <a:br>
                        <a:rPr lang="en-CA" sz="1400" b="1" dirty="0">
                          <a:solidFill>
                            <a:schemeClr val="bg1"/>
                          </a:solidFill>
                          <a:effectLst/>
                          <a:latin typeface="Segoe UI" panose="020B0502040204020203" pitchFamily="34" charset="0"/>
                          <a:cs typeface="Segoe UI" panose="020B0502040204020203" pitchFamily="34" charset="0"/>
                        </a:rPr>
                      </a:br>
                      <a:r>
                        <a:rPr lang="en-CA" sz="1400" b="1" dirty="0">
                          <a:solidFill>
                            <a:schemeClr val="bg1"/>
                          </a:solidFill>
                          <a:effectLst/>
                          <a:latin typeface="Segoe UI" panose="020B0502040204020203" pitchFamily="34" charset="0"/>
                          <a:cs typeface="Segoe UI" panose="020B0502040204020203" pitchFamily="34" charset="0"/>
                        </a:rPr>
                        <a:t>(GRADE)</a:t>
                      </a:r>
                      <a:endParaRPr lang="en-CA" sz="1400" b="1" dirty="0">
                        <a:solidFill>
                          <a:schemeClr val="bg1"/>
                        </a:solidFill>
                        <a:effectLst/>
                        <a:latin typeface="Segoe UI" panose="020B0502040204020203" pitchFamily="34" charset="0"/>
                        <a:ea typeface="Times New Roman" panose="02020603050405020304" pitchFamily="18" charset="0"/>
                        <a:cs typeface="Segoe UI" panose="020B0502040204020203" pitchFamily="34" charset="0"/>
                      </a:endParaRPr>
                    </a:p>
                  </a:txBody>
                  <a:tcPr marL="5186" marR="5186" marT="5186" marB="5186">
                    <a:solidFill>
                      <a:schemeClr val="accent1"/>
                    </a:solidFill>
                  </a:tcPr>
                </a:tc>
                <a:tc rowSpan="2">
                  <a:txBody>
                    <a:bodyPr/>
                    <a:lstStyle/>
                    <a:p>
                      <a:pPr algn="ctr"/>
                      <a:r>
                        <a:rPr lang="en-CA" sz="1400" b="1" dirty="0">
                          <a:solidFill>
                            <a:schemeClr val="bg1"/>
                          </a:solidFill>
                          <a:effectLst/>
                          <a:latin typeface="Segoe UI" panose="020B0502040204020203" pitchFamily="34" charset="0"/>
                          <a:cs typeface="Segoe UI" panose="020B0502040204020203" pitchFamily="34" charset="0"/>
                        </a:rPr>
                        <a:t>Relative effect</a:t>
                      </a:r>
                      <a:br>
                        <a:rPr lang="en-CA" sz="1400" b="1" dirty="0">
                          <a:solidFill>
                            <a:schemeClr val="bg1"/>
                          </a:solidFill>
                          <a:effectLst/>
                          <a:latin typeface="Segoe UI" panose="020B0502040204020203" pitchFamily="34" charset="0"/>
                          <a:cs typeface="Segoe UI" panose="020B0502040204020203" pitchFamily="34" charset="0"/>
                        </a:rPr>
                      </a:br>
                      <a:r>
                        <a:rPr lang="en-CA" sz="1400" b="1" dirty="0">
                          <a:solidFill>
                            <a:schemeClr val="bg1"/>
                          </a:solidFill>
                          <a:effectLst/>
                          <a:latin typeface="Segoe UI" panose="020B0502040204020203" pitchFamily="34" charset="0"/>
                          <a:cs typeface="Segoe UI" panose="020B0502040204020203" pitchFamily="34" charset="0"/>
                        </a:rPr>
                        <a:t>(95% CI)</a:t>
                      </a:r>
                      <a:endParaRPr lang="en-CA" sz="1400" b="1" dirty="0">
                        <a:solidFill>
                          <a:schemeClr val="bg1"/>
                        </a:solidFill>
                        <a:effectLst/>
                        <a:latin typeface="Segoe UI" panose="020B0502040204020203" pitchFamily="34" charset="0"/>
                        <a:ea typeface="Times New Roman" panose="02020603050405020304" pitchFamily="18" charset="0"/>
                        <a:cs typeface="Segoe UI" panose="020B0502040204020203" pitchFamily="34" charset="0"/>
                      </a:endParaRPr>
                    </a:p>
                  </a:txBody>
                  <a:tcPr marL="5186" marR="5186" marT="5186" marB="5186">
                    <a:solidFill>
                      <a:schemeClr val="accent1"/>
                    </a:solidFill>
                  </a:tcPr>
                </a:tc>
                <a:tc gridSpan="2">
                  <a:txBody>
                    <a:bodyPr/>
                    <a:lstStyle/>
                    <a:p>
                      <a:pPr algn="ctr"/>
                      <a:r>
                        <a:rPr lang="en-CA" sz="1400" b="1" dirty="0">
                          <a:effectLst/>
                          <a:latin typeface="Segoe UI" panose="020B0502040204020203" pitchFamily="34" charset="0"/>
                          <a:cs typeface="Segoe UI" panose="020B0502040204020203" pitchFamily="34" charset="0"/>
                        </a:rPr>
                        <a:t>Anticipated absolute effects</a:t>
                      </a:r>
                      <a:r>
                        <a:rPr lang="en-CA" sz="1400" b="1" baseline="30000" dirty="0">
                          <a:effectLst/>
                          <a:latin typeface="Segoe UI" panose="020B0502040204020203" pitchFamily="34" charset="0"/>
                          <a:cs typeface="Segoe UI" panose="020B0502040204020203" pitchFamily="34" charset="0"/>
                        </a:rPr>
                        <a:t>*</a:t>
                      </a:r>
                      <a:r>
                        <a:rPr lang="en-CA" sz="1400" b="1" dirty="0">
                          <a:effectLst/>
                          <a:latin typeface="Segoe UI" panose="020B0502040204020203" pitchFamily="34" charset="0"/>
                          <a:cs typeface="Segoe UI" panose="020B0502040204020203" pitchFamily="34" charset="0"/>
                        </a:rPr>
                        <a:t> (95% CI)</a:t>
                      </a:r>
                      <a:endParaRPr lang="en-CA" sz="1400" b="1" dirty="0">
                        <a:effectLst/>
                        <a:latin typeface="Segoe UI" panose="020B0502040204020203" pitchFamily="34" charset="0"/>
                        <a:ea typeface="Times New Roman" panose="02020603050405020304" pitchFamily="18" charset="0"/>
                        <a:cs typeface="Segoe UI" panose="020B0502040204020203" pitchFamily="34" charset="0"/>
                      </a:endParaRPr>
                    </a:p>
                  </a:txBody>
                  <a:tcPr marL="5186" marR="5186" marT="5186" marB="5186">
                    <a:solidFill>
                      <a:srgbClr val="E9EBF5"/>
                    </a:solidFill>
                  </a:tcPr>
                </a:tc>
                <a:tc hMerge="1">
                  <a:txBody>
                    <a:bodyPr/>
                    <a:lstStyle/>
                    <a:p>
                      <a:endParaRPr lang="en-CA"/>
                    </a:p>
                  </a:txBody>
                  <a:tcPr/>
                </a:tc>
                <a:extLst>
                  <a:ext uri="{0D108BD9-81ED-4DB2-BD59-A6C34878D82A}">
                    <a16:rowId xmlns:a16="http://schemas.microsoft.com/office/drawing/2014/main" val="688047574"/>
                  </a:ext>
                </a:extLst>
              </a:tr>
              <a:tr h="1119177">
                <a:tc vMerge="1">
                  <a:txBody>
                    <a:bodyPr/>
                    <a:lstStyle/>
                    <a:p>
                      <a:endParaRPr lang="en-CA"/>
                    </a:p>
                  </a:txBody>
                  <a:tcPr/>
                </a:tc>
                <a:tc vMerge="1">
                  <a:txBody>
                    <a:bodyPr/>
                    <a:lstStyle/>
                    <a:p>
                      <a:endParaRPr lang="en-CA"/>
                    </a:p>
                  </a:txBody>
                  <a:tcPr/>
                </a:tc>
                <a:tc vMerge="1">
                  <a:txBody>
                    <a:bodyPr/>
                    <a:lstStyle/>
                    <a:p>
                      <a:endParaRPr lang="en-CA"/>
                    </a:p>
                  </a:txBody>
                  <a:tcPr/>
                </a:tc>
                <a:tc vMerge="1">
                  <a:txBody>
                    <a:bodyPr/>
                    <a:lstStyle/>
                    <a:p>
                      <a:endParaRPr lang="en-CA"/>
                    </a:p>
                  </a:txBody>
                  <a:tcPr/>
                </a:tc>
                <a:tc>
                  <a:txBody>
                    <a:bodyPr/>
                    <a:lstStyle/>
                    <a:p>
                      <a:pPr algn="ctr"/>
                      <a:r>
                        <a:rPr lang="en-CA" sz="1400" b="1" dirty="0">
                          <a:effectLst/>
                          <a:latin typeface="Segoe UI" panose="020B0502040204020203" pitchFamily="34" charset="0"/>
                          <a:cs typeface="Segoe UI" panose="020B0502040204020203" pitchFamily="34" charset="0"/>
                        </a:rPr>
                        <a:t>Risk with prophylactic-intensity</a:t>
                      </a:r>
                      <a:endParaRPr lang="en-CA" sz="1400" b="1" dirty="0">
                        <a:effectLst/>
                        <a:latin typeface="Segoe UI" panose="020B0502040204020203" pitchFamily="34" charset="0"/>
                        <a:ea typeface="Times New Roman" panose="02020603050405020304" pitchFamily="18" charset="0"/>
                        <a:cs typeface="Segoe UI" panose="020B0502040204020203" pitchFamily="34" charset="0"/>
                      </a:endParaRPr>
                    </a:p>
                  </a:txBody>
                  <a:tcPr marL="5186" marR="5186" marT="5186" marB="5186"/>
                </a:tc>
                <a:tc>
                  <a:txBody>
                    <a:bodyPr/>
                    <a:lstStyle/>
                    <a:p>
                      <a:pPr algn="ctr"/>
                      <a:r>
                        <a:rPr lang="en-CA" sz="1400" b="1" dirty="0">
                          <a:effectLst/>
                          <a:latin typeface="Segoe UI" panose="020B0502040204020203" pitchFamily="34" charset="0"/>
                          <a:cs typeface="Segoe UI" panose="020B0502040204020203" pitchFamily="34" charset="0"/>
                        </a:rPr>
                        <a:t>Risk difference with anticoagulation at intermediate- or therapeutic-intensity</a:t>
                      </a:r>
                      <a:endParaRPr lang="en-CA" sz="1400" b="1" dirty="0">
                        <a:effectLst/>
                        <a:latin typeface="Segoe UI" panose="020B0502040204020203" pitchFamily="34" charset="0"/>
                        <a:ea typeface="Times New Roman" panose="02020603050405020304" pitchFamily="18" charset="0"/>
                        <a:cs typeface="Segoe UI" panose="020B0502040204020203" pitchFamily="34" charset="0"/>
                      </a:endParaRPr>
                    </a:p>
                  </a:txBody>
                  <a:tcPr marL="5186" marR="5186" marT="5186" marB="5186"/>
                </a:tc>
                <a:extLst>
                  <a:ext uri="{0D108BD9-81ED-4DB2-BD59-A6C34878D82A}">
                    <a16:rowId xmlns:a16="http://schemas.microsoft.com/office/drawing/2014/main" val="1740234015"/>
                  </a:ext>
                </a:extLst>
              </a:tr>
              <a:tr h="683495">
                <a:tc>
                  <a:txBody>
                    <a:bodyPr/>
                    <a:lstStyle/>
                    <a:p>
                      <a:r>
                        <a:rPr lang="en-CA" sz="1400" dirty="0">
                          <a:effectLst/>
                          <a:latin typeface="Segoe UI" panose="020B0502040204020203" pitchFamily="34" charset="0"/>
                          <a:cs typeface="Segoe UI" panose="020B0502040204020203" pitchFamily="34" charset="0"/>
                        </a:rPr>
                        <a:t>ALL-CAUSE MORTALITY</a:t>
                      </a:r>
                      <a:br>
                        <a:rPr lang="en-CA" sz="1400" dirty="0">
                          <a:effectLst/>
                          <a:latin typeface="Segoe UI" panose="020B0502040204020203" pitchFamily="34" charset="0"/>
                          <a:cs typeface="Segoe UI" panose="020B0502040204020203" pitchFamily="34" charset="0"/>
                        </a:rPr>
                      </a:br>
                      <a:r>
                        <a:rPr lang="en-CA" sz="1400" b="0" dirty="0">
                          <a:effectLst/>
                          <a:latin typeface="Segoe UI" panose="020B0502040204020203" pitchFamily="34" charset="0"/>
                          <a:cs typeface="Segoe UI" panose="020B0502040204020203" pitchFamily="34" charset="0"/>
                        </a:rPr>
                        <a:t>follow up: 14 days</a:t>
                      </a:r>
                      <a:endParaRPr lang="en-CA" sz="1400" b="0" dirty="0">
                        <a:effectLst/>
                        <a:latin typeface="Segoe UI" panose="020B0502040204020203" pitchFamily="34" charset="0"/>
                        <a:ea typeface="Times New Roman" panose="02020603050405020304" pitchFamily="18" charset="0"/>
                        <a:cs typeface="Segoe UI" panose="020B0502040204020203" pitchFamily="34" charset="0"/>
                      </a:endParaRPr>
                    </a:p>
                  </a:txBody>
                  <a:tcPr marL="5186" marR="5186" marT="5186" marB="5186"/>
                </a:tc>
                <a:tc>
                  <a:txBody>
                    <a:bodyPr/>
                    <a:lstStyle/>
                    <a:p>
                      <a:pPr algn="ctr"/>
                      <a:r>
                        <a:rPr lang="en-CA" sz="1400" b="1" dirty="0">
                          <a:effectLst/>
                          <a:latin typeface="Segoe UI" panose="020B0502040204020203" pitchFamily="34" charset="0"/>
                          <a:cs typeface="Segoe UI" panose="020B0502040204020203" pitchFamily="34" charset="0"/>
                        </a:rPr>
                        <a:t>2626</a:t>
                      </a:r>
                      <a:br>
                        <a:rPr lang="en-CA" sz="1400" b="1" dirty="0">
                          <a:effectLst/>
                          <a:latin typeface="Segoe UI" panose="020B0502040204020203" pitchFamily="34" charset="0"/>
                          <a:cs typeface="Segoe UI" panose="020B0502040204020203" pitchFamily="34" charset="0"/>
                        </a:rPr>
                      </a:br>
                      <a:r>
                        <a:rPr lang="en-CA" sz="1400" b="1" dirty="0">
                          <a:effectLst/>
                          <a:latin typeface="Segoe UI" panose="020B0502040204020203" pitchFamily="34" charset="0"/>
                          <a:cs typeface="Segoe UI" panose="020B0502040204020203" pitchFamily="34" charset="0"/>
                        </a:rPr>
                        <a:t>(1 study)</a:t>
                      </a:r>
                      <a:endParaRPr lang="en-CA" sz="1400" b="1" dirty="0">
                        <a:effectLst/>
                        <a:latin typeface="Segoe UI" panose="020B0502040204020203" pitchFamily="34" charset="0"/>
                        <a:ea typeface="Times New Roman" panose="02020603050405020304" pitchFamily="18" charset="0"/>
                        <a:cs typeface="Segoe UI" panose="020B0502040204020203" pitchFamily="34" charset="0"/>
                      </a:endParaRPr>
                    </a:p>
                  </a:txBody>
                  <a:tcPr marL="5186" marR="5186" marT="5186" marB="5186">
                    <a:solidFill>
                      <a:schemeClr val="accent4">
                        <a:lumMod val="20000"/>
                        <a:lumOff val="80000"/>
                      </a:schemeClr>
                    </a:solidFill>
                  </a:tcPr>
                </a:tc>
                <a:tc>
                  <a:txBody>
                    <a:bodyPr/>
                    <a:lstStyle/>
                    <a:p>
                      <a:pPr algn="ctr"/>
                      <a:r>
                        <a:rPr lang="en-CA" sz="1400" b="1" dirty="0">
                          <a:effectLst/>
                          <a:latin typeface="Segoe UI" panose="020B0502040204020203" pitchFamily="34" charset="0"/>
                          <a:cs typeface="Segoe UI" panose="020B0502040204020203" pitchFamily="34" charset="0"/>
                        </a:rPr>
                        <a:t>⨁◯◯◯</a:t>
                      </a:r>
                      <a:br>
                        <a:rPr lang="en-CA" sz="1400" b="1" dirty="0">
                          <a:effectLst/>
                          <a:latin typeface="Segoe UI" panose="020B0502040204020203" pitchFamily="34" charset="0"/>
                          <a:cs typeface="Segoe UI" panose="020B0502040204020203" pitchFamily="34" charset="0"/>
                        </a:rPr>
                      </a:br>
                      <a:r>
                        <a:rPr lang="en-CA" sz="1400" b="1" dirty="0">
                          <a:effectLst/>
                          <a:latin typeface="Segoe UI" panose="020B0502040204020203" pitchFamily="34" charset="0"/>
                          <a:cs typeface="Segoe UI" panose="020B0502040204020203" pitchFamily="34" charset="0"/>
                        </a:rPr>
                        <a:t>VERY LOW</a:t>
                      </a:r>
                      <a:endParaRPr lang="en-CA" sz="1400" b="1" dirty="0">
                        <a:effectLst/>
                        <a:latin typeface="Segoe UI" panose="020B0502040204020203" pitchFamily="34" charset="0"/>
                        <a:ea typeface="Times New Roman" panose="02020603050405020304" pitchFamily="18" charset="0"/>
                        <a:cs typeface="Segoe UI" panose="020B0502040204020203" pitchFamily="34" charset="0"/>
                      </a:endParaRPr>
                    </a:p>
                  </a:txBody>
                  <a:tcPr marL="5186" marR="5186" marT="5186" marB="5186">
                    <a:solidFill>
                      <a:schemeClr val="accent4">
                        <a:lumMod val="20000"/>
                        <a:lumOff val="80000"/>
                      </a:schemeClr>
                    </a:solidFill>
                  </a:tcPr>
                </a:tc>
                <a:tc>
                  <a:txBody>
                    <a:bodyPr/>
                    <a:lstStyle/>
                    <a:p>
                      <a:pPr algn="ctr"/>
                      <a:r>
                        <a:rPr lang="en-CA" sz="1400" b="1" dirty="0">
                          <a:effectLst/>
                          <a:latin typeface="Segoe UI" panose="020B0502040204020203" pitchFamily="34" charset="0"/>
                          <a:cs typeface="Segoe UI" panose="020B0502040204020203" pitchFamily="34" charset="0"/>
                        </a:rPr>
                        <a:t>HR 0.86</a:t>
                      </a:r>
                      <a:br>
                        <a:rPr lang="en-CA" sz="1400" b="1" dirty="0">
                          <a:effectLst/>
                          <a:latin typeface="Segoe UI" panose="020B0502040204020203" pitchFamily="34" charset="0"/>
                          <a:cs typeface="Segoe UI" panose="020B0502040204020203" pitchFamily="34" charset="0"/>
                        </a:rPr>
                      </a:br>
                      <a:r>
                        <a:rPr lang="en-CA" sz="1400" b="1" dirty="0">
                          <a:effectLst/>
                          <a:latin typeface="Segoe UI" panose="020B0502040204020203" pitchFamily="34" charset="0"/>
                          <a:cs typeface="Segoe UI" panose="020B0502040204020203" pitchFamily="34" charset="0"/>
                        </a:rPr>
                        <a:t>(0.73 to 1.02)</a:t>
                      </a:r>
                      <a:endParaRPr lang="en-CA" sz="1400" b="1" dirty="0">
                        <a:effectLst/>
                        <a:latin typeface="Segoe UI" panose="020B0502040204020203" pitchFamily="34" charset="0"/>
                        <a:ea typeface="Times New Roman" panose="02020603050405020304" pitchFamily="18" charset="0"/>
                        <a:cs typeface="Segoe UI" panose="020B0502040204020203" pitchFamily="34" charset="0"/>
                      </a:endParaRPr>
                    </a:p>
                  </a:txBody>
                  <a:tcPr marL="5186" marR="5186" marT="5186" marB="5186">
                    <a:solidFill>
                      <a:schemeClr val="accent4">
                        <a:lumMod val="20000"/>
                        <a:lumOff val="80000"/>
                      </a:schemeClr>
                    </a:solidFill>
                  </a:tcPr>
                </a:tc>
                <a:tc>
                  <a:txBody>
                    <a:bodyPr/>
                    <a:lstStyle/>
                    <a:p>
                      <a:pPr algn="ctr"/>
                      <a:r>
                        <a:rPr lang="en-CA" sz="1400" b="1" dirty="0">
                          <a:effectLst/>
                          <a:latin typeface="Segoe UI" panose="020B0502040204020203" pitchFamily="34" charset="0"/>
                          <a:cs typeface="Segoe UI" panose="020B0502040204020203" pitchFamily="34" charset="0"/>
                        </a:rPr>
                        <a:t>148 per 1,000</a:t>
                      </a:r>
                      <a:endParaRPr lang="en-CA" sz="1400" b="1" dirty="0">
                        <a:effectLst/>
                        <a:latin typeface="Segoe UI" panose="020B0502040204020203" pitchFamily="34" charset="0"/>
                        <a:ea typeface="Times New Roman" panose="02020603050405020304" pitchFamily="18" charset="0"/>
                        <a:cs typeface="Segoe UI" panose="020B0502040204020203" pitchFamily="34" charset="0"/>
                      </a:endParaRPr>
                    </a:p>
                  </a:txBody>
                  <a:tcPr marL="5186" marR="5186" marT="5186" marB="5186">
                    <a:solidFill>
                      <a:schemeClr val="accent4">
                        <a:lumMod val="20000"/>
                        <a:lumOff val="80000"/>
                      </a:schemeClr>
                    </a:solidFill>
                  </a:tcPr>
                </a:tc>
                <a:tc>
                  <a:txBody>
                    <a:bodyPr/>
                    <a:lstStyle/>
                    <a:p>
                      <a:pPr algn="ctr"/>
                      <a:r>
                        <a:rPr lang="en-CA" sz="1400" b="1" dirty="0">
                          <a:effectLst/>
                          <a:latin typeface="Segoe UI" panose="020B0502040204020203" pitchFamily="34" charset="0"/>
                          <a:cs typeface="Segoe UI" panose="020B0502040204020203" pitchFamily="34" charset="0"/>
                        </a:rPr>
                        <a:t>19 fewer per 1,000</a:t>
                      </a:r>
                      <a:br>
                        <a:rPr lang="en-CA" sz="1400" b="1" dirty="0">
                          <a:effectLst/>
                          <a:latin typeface="Segoe UI" panose="020B0502040204020203" pitchFamily="34" charset="0"/>
                          <a:cs typeface="Segoe UI" panose="020B0502040204020203" pitchFamily="34" charset="0"/>
                        </a:rPr>
                      </a:br>
                      <a:r>
                        <a:rPr lang="en-CA" sz="1400" b="1" dirty="0">
                          <a:effectLst/>
                          <a:latin typeface="Segoe UI" panose="020B0502040204020203" pitchFamily="34" charset="0"/>
                          <a:cs typeface="Segoe UI" panose="020B0502040204020203" pitchFamily="34" charset="0"/>
                        </a:rPr>
                        <a:t>(38 fewer to 3 more)</a:t>
                      </a:r>
                      <a:endParaRPr lang="en-CA" sz="1400" b="1" dirty="0">
                        <a:effectLst/>
                        <a:latin typeface="Segoe UI" panose="020B0502040204020203" pitchFamily="34" charset="0"/>
                        <a:ea typeface="Times New Roman" panose="02020603050405020304" pitchFamily="18" charset="0"/>
                        <a:cs typeface="Segoe UI" panose="020B0502040204020203" pitchFamily="34" charset="0"/>
                      </a:endParaRPr>
                    </a:p>
                  </a:txBody>
                  <a:tcPr marL="5186" marR="5186" marT="5186" marB="5186">
                    <a:solidFill>
                      <a:schemeClr val="accent4">
                        <a:lumMod val="20000"/>
                        <a:lumOff val="80000"/>
                      </a:schemeClr>
                    </a:solidFill>
                  </a:tcPr>
                </a:tc>
                <a:extLst>
                  <a:ext uri="{0D108BD9-81ED-4DB2-BD59-A6C34878D82A}">
                    <a16:rowId xmlns:a16="http://schemas.microsoft.com/office/drawing/2014/main" val="1076185806"/>
                  </a:ext>
                </a:extLst>
              </a:tr>
              <a:tr h="627593">
                <a:tc>
                  <a:txBody>
                    <a:bodyPr/>
                    <a:lstStyle/>
                    <a:p>
                      <a:r>
                        <a:rPr lang="en-CA" sz="1400" dirty="0">
                          <a:effectLst/>
                          <a:latin typeface="Segoe UI" panose="020B0502040204020203" pitchFamily="34" charset="0"/>
                          <a:cs typeface="Segoe UI" panose="020B0502040204020203" pitchFamily="34" charset="0"/>
                        </a:rPr>
                        <a:t>PE</a:t>
                      </a:r>
                      <a:br>
                        <a:rPr lang="en-CA" sz="1400" dirty="0">
                          <a:effectLst/>
                          <a:latin typeface="Segoe UI" panose="020B0502040204020203" pitchFamily="34" charset="0"/>
                          <a:cs typeface="Segoe UI" panose="020B0502040204020203" pitchFamily="34" charset="0"/>
                        </a:rPr>
                      </a:br>
                      <a:r>
                        <a:rPr lang="en-CA" sz="1400" b="0" dirty="0">
                          <a:effectLst/>
                          <a:latin typeface="Segoe UI" panose="020B0502040204020203" pitchFamily="34" charset="0"/>
                          <a:cs typeface="Segoe UI" panose="020B0502040204020203" pitchFamily="34" charset="0"/>
                        </a:rPr>
                        <a:t>follow up: range 4 days to 28 days</a:t>
                      </a:r>
                      <a:endParaRPr lang="en-CA" sz="1400" b="0" dirty="0">
                        <a:effectLst/>
                        <a:latin typeface="Segoe UI" panose="020B0502040204020203" pitchFamily="34" charset="0"/>
                        <a:ea typeface="Times New Roman" panose="02020603050405020304" pitchFamily="18" charset="0"/>
                        <a:cs typeface="Segoe UI" panose="020B0502040204020203" pitchFamily="34" charset="0"/>
                      </a:endParaRPr>
                    </a:p>
                  </a:txBody>
                  <a:tcPr marL="5186" marR="5186" marT="5186" marB="5186"/>
                </a:tc>
                <a:tc>
                  <a:txBody>
                    <a:bodyPr/>
                    <a:lstStyle/>
                    <a:p>
                      <a:pPr algn="ctr"/>
                      <a:r>
                        <a:rPr lang="en-CA" sz="1400" dirty="0">
                          <a:effectLst/>
                          <a:latin typeface="Segoe UI" panose="020B0502040204020203" pitchFamily="34" charset="0"/>
                          <a:cs typeface="Segoe UI" panose="020B0502040204020203" pitchFamily="34" charset="0"/>
                        </a:rPr>
                        <a:t>82</a:t>
                      </a:r>
                      <a:br>
                        <a:rPr lang="en-CA" sz="1400" dirty="0">
                          <a:effectLst/>
                          <a:latin typeface="Segoe UI" panose="020B0502040204020203" pitchFamily="34" charset="0"/>
                          <a:cs typeface="Segoe UI" panose="020B0502040204020203" pitchFamily="34" charset="0"/>
                        </a:rPr>
                      </a:br>
                      <a:r>
                        <a:rPr lang="en-CA" sz="1400" dirty="0">
                          <a:effectLst/>
                          <a:latin typeface="Segoe UI" panose="020B0502040204020203" pitchFamily="34" charset="0"/>
                          <a:cs typeface="Segoe UI" panose="020B0502040204020203" pitchFamily="34" charset="0"/>
                        </a:rPr>
                        <a:t>(1 study)</a:t>
                      </a:r>
                      <a:endParaRPr lang="en-CA" sz="1400" dirty="0">
                        <a:effectLst/>
                        <a:latin typeface="Segoe UI" panose="020B0502040204020203" pitchFamily="34" charset="0"/>
                        <a:ea typeface="Times New Roman" panose="02020603050405020304" pitchFamily="18" charset="0"/>
                        <a:cs typeface="Segoe UI" panose="020B0502040204020203" pitchFamily="34" charset="0"/>
                      </a:endParaRPr>
                    </a:p>
                  </a:txBody>
                  <a:tcPr marL="5186" marR="5186" marT="5186" marB="5186"/>
                </a:tc>
                <a:tc>
                  <a:txBody>
                    <a:bodyPr/>
                    <a:lstStyle/>
                    <a:p>
                      <a:pPr algn="ctr"/>
                      <a:r>
                        <a:rPr lang="en-CA" sz="1400" dirty="0">
                          <a:effectLst/>
                          <a:latin typeface="Segoe UI" panose="020B0502040204020203" pitchFamily="34" charset="0"/>
                          <a:cs typeface="Segoe UI" panose="020B0502040204020203" pitchFamily="34" charset="0"/>
                        </a:rPr>
                        <a:t>⨁◯◯◯</a:t>
                      </a:r>
                      <a:br>
                        <a:rPr lang="en-CA" sz="1400" dirty="0">
                          <a:effectLst/>
                          <a:latin typeface="Segoe UI" panose="020B0502040204020203" pitchFamily="34" charset="0"/>
                          <a:cs typeface="Segoe UI" panose="020B0502040204020203" pitchFamily="34" charset="0"/>
                        </a:rPr>
                      </a:br>
                      <a:r>
                        <a:rPr lang="en-CA" sz="1400" dirty="0">
                          <a:effectLst/>
                          <a:latin typeface="Segoe UI" panose="020B0502040204020203" pitchFamily="34" charset="0"/>
                          <a:cs typeface="Segoe UI" panose="020B0502040204020203" pitchFamily="34" charset="0"/>
                        </a:rPr>
                        <a:t>VERY LOW</a:t>
                      </a:r>
                      <a:endParaRPr lang="en-CA" sz="1400" dirty="0">
                        <a:effectLst/>
                        <a:latin typeface="Segoe UI" panose="020B0502040204020203" pitchFamily="34" charset="0"/>
                        <a:ea typeface="Times New Roman" panose="02020603050405020304" pitchFamily="18" charset="0"/>
                        <a:cs typeface="Segoe UI" panose="020B0502040204020203" pitchFamily="34" charset="0"/>
                      </a:endParaRPr>
                    </a:p>
                  </a:txBody>
                  <a:tcPr marL="5186" marR="5186" marT="5186" marB="5186"/>
                </a:tc>
                <a:tc>
                  <a:txBody>
                    <a:bodyPr/>
                    <a:lstStyle/>
                    <a:p>
                      <a:pPr algn="ctr"/>
                      <a:r>
                        <a:rPr lang="en-CA" sz="1400" dirty="0">
                          <a:effectLst/>
                          <a:latin typeface="Segoe UI" panose="020B0502040204020203" pitchFamily="34" charset="0"/>
                          <a:cs typeface="Segoe UI" panose="020B0502040204020203" pitchFamily="34" charset="0"/>
                        </a:rPr>
                        <a:t>OR 0.09</a:t>
                      </a:r>
                      <a:br>
                        <a:rPr lang="en-CA" sz="1400" dirty="0">
                          <a:effectLst/>
                          <a:latin typeface="Segoe UI" panose="020B0502040204020203" pitchFamily="34" charset="0"/>
                          <a:cs typeface="Segoe UI" panose="020B0502040204020203" pitchFamily="34" charset="0"/>
                        </a:rPr>
                      </a:br>
                      <a:r>
                        <a:rPr lang="en-CA" sz="1400" dirty="0">
                          <a:effectLst/>
                          <a:latin typeface="Segoe UI" panose="020B0502040204020203" pitchFamily="34" charset="0"/>
                          <a:cs typeface="Segoe UI" panose="020B0502040204020203" pitchFamily="34" charset="0"/>
                        </a:rPr>
                        <a:t>(0.02 to 0.57)</a:t>
                      </a:r>
                      <a:endParaRPr lang="en-CA" sz="1400" dirty="0">
                        <a:effectLst/>
                        <a:latin typeface="Segoe UI" panose="020B0502040204020203" pitchFamily="34" charset="0"/>
                        <a:ea typeface="Times New Roman" panose="02020603050405020304" pitchFamily="18" charset="0"/>
                        <a:cs typeface="Segoe UI" panose="020B0502040204020203" pitchFamily="34" charset="0"/>
                      </a:endParaRPr>
                    </a:p>
                  </a:txBody>
                  <a:tcPr marL="5186" marR="5186" marT="5186" marB="5186"/>
                </a:tc>
                <a:tc>
                  <a:txBody>
                    <a:bodyPr/>
                    <a:lstStyle/>
                    <a:p>
                      <a:pPr algn="ctr"/>
                      <a:r>
                        <a:rPr lang="en-CA" sz="1400" dirty="0">
                          <a:effectLst/>
                          <a:latin typeface="Segoe UI" panose="020B0502040204020203" pitchFamily="34" charset="0"/>
                          <a:cs typeface="Segoe UI" panose="020B0502040204020203" pitchFamily="34" charset="0"/>
                        </a:rPr>
                        <a:t>16 per 1,000</a:t>
                      </a:r>
                      <a:endParaRPr lang="en-CA" sz="1400" dirty="0">
                        <a:effectLst/>
                        <a:latin typeface="Segoe UI" panose="020B0502040204020203" pitchFamily="34" charset="0"/>
                        <a:ea typeface="Times New Roman" panose="02020603050405020304" pitchFamily="18" charset="0"/>
                        <a:cs typeface="Segoe UI" panose="020B0502040204020203" pitchFamily="34" charset="0"/>
                      </a:endParaRPr>
                    </a:p>
                  </a:txBody>
                  <a:tcPr marL="5186" marR="5186" marT="5186" marB="5186"/>
                </a:tc>
                <a:tc>
                  <a:txBody>
                    <a:bodyPr/>
                    <a:lstStyle/>
                    <a:p>
                      <a:pPr algn="ctr"/>
                      <a:r>
                        <a:rPr lang="en-CA" sz="1400" dirty="0">
                          <a:effectLst/>
                          <a:latin typeface="Segoe UI" panose="020B0502040204020203" pitchFamily="34" charset="0"/>
                          <a:cs typeface="Segoe UI" panose="020B0502040204020203" pitchFamily="34" charset="0"/>
                        </a:rPr>
                        <a:t>15 fewer per 1,000</a:t>
                      </a:r>
                      <a:br>
                        <a:rPr lang="en-CA" sz="1400" dirty="0">
                          <a:effectLst/>
                          <a:latin typeface="Segoe UI" panose="020B0502040204020203" pitchFamily="34" charset="0"/>
                          <a:cs typeface="Segoe UI" panose="020B0502040204020203" pitchFamily="34" charset="0"/>
                        </a:rPr>
                      </a:br>
                      <a:r>
                        <a:rPr lang="en-CA" sz="1400" dirty="0">
                          <a:effectLst/>
                          <a:latin typeface="Segoe UI" panose="020B0502040204020203" pitchFamily="34" charset="0"/>
                          <a:cs typeface="Segoe UI" panose="020B0502040204020203" pitchFamily="34" charset="0"/>
                        </a:rPr>
                        <a:t>(16 fewer to 7 fewer)</a:t>
                      </a:r>
                      <a:endParaRPr lang="en-CA" sz="1400" dirty="0">
                        <a:effectLst/>
                        <a:latin typeface="Segoe UI" panose="020B0502040204020203" pitchFamily="34" charset="0"/>
                        <a:ea typeface="Times New Roman" panose="02020603050405020304" pitchFamily="18" charset="0"/>
                        <a:cs typeface="Segoe UI" panose="020B0502040204020203" pitchFamily="34" charset="0"/>
                      </a:endParaRPr>
                    </a:p>
                  </a:txBody>
                  <a:tcPr marL="5186" marR="5186" marT="5186" marB="5186"/>
                </a:tc>
                <a:extLst>
                  <a:ext uri="{0D108BD9-81ED-4DB2-BD59-A6C34878D82A}">
                    <a16:rowId xmlns:a16="http://schemas.microsoft.com/office/drawing/2014/main" val="4106692909"/>
                  </a:ext>
                </a:extLst>
              </a:tr>
              <a:tr h="627593">
                <a:tc>
                  <a:txBody>
                    <a:bodyPr/>
                    <a:lstStyle/>
                    <a:p>
                      <a:r>
                        <a:rPr lang="en-CA" sz="1400" dirty="0">
                          <a:effectLst/>
                          <a:latin typeface="Segoe UI" panose="020B0502040204020203" pitchFamily="34" charset="0"/>
                          <a:cs typeface="Segoe UI" panose="020B0502040204020203" pitchFamily="34" charset="0"/>
                        </a:rPr>
                        <a:t>PROXIMAL LOWER EXTREMITY DVT</a:t>
                      </a:r>
                      <a:br>
                        <a:rPr lang="en-CA" sz="1400" dirty="0">
                          <a:effectLst/>
                          <a:latin typeface="Segoe UI" panose="020B0502040204020203" pitchFamily="34" charset="0"/>
                          <a:cs typeface="Segoe UI" panose="020B0502040204020203" pitchFamily="34" charset="0"/>
                        </a:rPr>
                      </a:br>
                      <a:r>
                        <a:rPr lang="en-CA" sz="1400" b="0" dirty="0">
                          <a:effectLst/>
                          <a:latin typeface="Segoe UI" panose="020B0502040204020203" pitchFamily="34" charset="0"/>
                          <a:cs typeface="Segoe UI" panose="020B0502040204020203" pitchFamily="34" charset="0"/>
                        </a:rPr>
                        <a:t>follow up: 28 days</a:t>
                      </a:r>
                      <a:endParaRPr lang="en-CA" sz="1400" b="0" dirty="0">
                        <a:effectLst/>
                        <a:latin typeface="Segoe UI" panose="020B0502040204020203" pitchFamily="34" charset="0"/>
                        <a:ea typeface="Times New Roman" panose="02020603050405020304" pitchFamily="18" charset="0"/>
                        <a:cs typeface="Segoe UI" panose="020B0502040204020203" pitchFamily="34" charset="0"/>
                      </a:endParaRPr>
                    </a:p>
                  </a:txBody>
                  <a:tcPr marL="5186" marR="5186" marT="5186" marB="5186"/>
                </a:tc>
                <a:tc>
                  <a:txBody>
                    <a:bodyPr/>
                    <a:lstStyle/>
                    <a:p>
                      <a:pPr algn="ctr"/>
                      <a:r>
                        <a:rPr lang="en-CA" sz="1400" dirty="0">
                          <a:effectLst/>
                          <a:latin typeface="Segoe UI" panose="020B0502040204020203" pitchFamily="34" charset="0"/>
                          <a:cs typeface="Segoe UI" panose="020B0502040204020203" pitchFamily="34" charset="0"/>
                        </a:rPr>
                        <a:t>41</a:t>
                      </a:r>
                      <a:br>
                        <a:rPr lang="en-CA" sz="1400" dirty="0">
                          <a:effectLst/>
                          <a:latin typeface="Segoe UI" panose="020B0502040204020203" pitchFamily="34" charset="0"/>
                          <a:cs typeface="Segoe UI" panose="020B0502040204020203" pitchFamily="34" charset="0"/>
                        </a:rPr>
                      </a:br>
                      <a:r>
                        <a:rPr lang="en-CA" sz="1400" dirty="0">
                          <a:effectLst/>
                          <a:latin typeface="Segoe UI" panose="020B0502040204020203" pitchFamily="34" charset="0"/>
                          <a:cs typeface="Segoe UI" panose="020B0502040204020203" pitchFamily="34" charset="0"/>
                        </a:rPr>
                        <a:t>(1 study)</a:t>
                      </a:r>
                      <a:endParaRPr lang="en-CA" sz="1400" dirty="0">
                        <a:effectLst/>
                        <a:latin typeface="Segoe UI" panose="020B0502040204020203" pitchFamily="34" charset="0"/>
                        <a:ea typeface="Times New Roman" panose="02020603050405020304" pitchFamily="18" charset="0"/>
                        <a:cs typeface="Segoe UI" panose="020B0502040204020203" pitchFamily="34" charset="0"/>
                      </a:endParaRPr>
                    </a:p>
                  </a:txBody>
                  <a:tcPr marL="5186" marR="5186" marT="5186" marB="5186"/>
                </a:tc>
                <a:tc>
                  <a:txBody>
                    <a:bodyPr/>
                    <a:lstStyle/>
                    <a:p>
                      <a:pPr algn="ctr"/>
                      <a:r>
                        <a:rPr lang="en-CA" sz="1400" dirty="0">
                          <a:effectLst/>
                          <a:latin typeface="Segoe UI" panose="020B0502040204020203" pitchFamily="34" charset="0"/>
                          <a:cs typeface="Segoe UI" panose="020B0502040204020203" pitchFamily="34" charset="0"/>
                        </a:rPr>
                        <a:t>⨁◯◯◯</a:t>
                      </a:r>
                      <a:br>
                        <a:rPr lang="en-CA" sz="1400" dirty="0">
                          <a:effectLst/>
                          <a:latin typeface="Segoe UI" panose="020B0502040204020203" pitchFamily="34" charset="0"/>
                          <a:cs typeface="Segoe UI" panose="020B0502040204020203" pitchFamily="34" charset="0"/>
                        </a:rPr>
                      </a:br>
                      <a:r>
                        <a:rPr lang="en-CA" sz="1400" dirty="0">
                          <a:effectLst/>
                          <a:latin typeface="Segoe UI" panose="020B0502040204020203" pitchFamily="34" charset="0"/>
                          <a:cs typeface="Segoe UI" panose="020B0502040204020203" pitchFamily="34" charset="0"/>
                        </a:rPr>
                        <a:t>VERY LOW</a:t>
                      </a:r>
                      <a:endParaRPr lang="en-CA" sz="1400" dirty="0">
                        <a:effectLst/>
                        <a:latin typeface="Segoe UI" panose="020B0502040204020203" pitchFamily="34" charset="0"/>
                        <a:ea typeface="Times New Roman" panose="02020603050405020304" pitchFamily="18" charset="0"/>
                        <a:cs typeface="Segoe UI" panose="020B0502040204020203" pitchFamily="34" charset="0"/>
                      </a:endParaRPr>
                    </a:p>
                  </a:txBody>
                  <a:tcPr marL="5186" marR="5186" marT="5186" marB="5186"/>
                </a:tc>
                <a:tc>
                  <a:txBody>
                    <a:bodyPr/>
                    <a:lstStyle/>
                    <a:p>
                      <a:pPr algn="ctr"/>
                      <a:r>
                        <a:rPr lang="en-CA" sz="1400" dirty="0">
                          <a:effectLst/>
                          <a:latin typeface="Segoe UI" panose="020B0502040204020203" pitchFamily="34" charset="0"/>
                          <a:cs typeface="Segoe UI" panose="020B0502040204020203" pitchFamily="34" charset="0"/>
                        </a:rPr>
                        <a:t>OR 0.35</a:t>
                      </a:r>
                      <a:br>
                        <a:rPr lang="en-CA" sz="1400" dirty="0">
                          <a:effectLst/>
                          <a:latin typeface="Segoe UI" panose="020B0502040204020203" pitchFamily="34" charset="0"/>
                          <a:cs typeface="Segoe UI" panose="020B0502040204020203" pitchFamily="34" charset="0"/>
                        </a:rPr>
                      </a:br>
                      <a:r>
                        <a:rPr lang="en-CA" sz="1400" dirty="0">
                          <a:effectLst/>
                          <a:latin typeface="Segoe UI" panose="020B0502040204020203" pitchFamily="34" charset="0"/>
                          <a:cs typeface="Segoe UI" panose="020B0502040204020203" pitchFamily="34" charset="0"/>
                        </a:rPr>
                        <a:t>(0.06 to 2.02)</a:t>
                      </a:r>
                      <a:endParaRPr lang="en-CA" sz="1400" dirty="0">
                        <a:effectLst/>
                        <a:latin typeface="Segoe UI" panose="020B0502040204020203" pitchFamily="34" charset="0"/>
                        <a:ea typeface="Times New Roman" panose="02020603050405020304" pitchFamily="18" charset="0"/>
                        <a:cs typeface="Segoe UI" panose="020B0502040204020203" pitchFamily="34" charset="0"/>
                      </a:endParaRPr>
                    </a:p>
                  </a:txBody>
                  <a:tcPr marL="5186" marR="5186" marT="5186" marB="5186"/>
                </a:tc>
                <a:tc>
                  <a:txBody>
                    <a:bodyPr/>
                    <a:lstStyle/>
                    <a:p>
                      <a:pPr algn="ctr"/>
                      <a:r>
                        <a:rPr lang="en-CA" sz="1400" dirty="0">
                          <a:effectLst/>
                          <a:latin typeface="Segoe UI" panose="020B0502040204020203" pitchFamily="34" charset="0"/>
                          <a:cs typeface="Segoe UI" panose="020B0502040204020203" pitchFamily="34" charset="0"/>
                        </a:rPr>
                        <a:t>20 per 1,000</a:t>
                      </a:r>
                      <a:endParaRPr lang="en-CA" sz="1400" dirty="0">
                        <a:effectLst/>
                        <a:latin typeface="Segoe UI" panose="020B0502040204020203" pitchFamily="34" charset="0"/>
                        <a:ea typeface="Times New Roman" panose="02020603050405020304" pitchFamily="18" charset="0"/>
                        <a:cs typeface="Segoe UI" panose="020B0502040204020203" pitchFamily="34" charset="0"/>
                      </a:endParaRPr>
                    </a:p>
                  </a:txBody>
                  <a:tcPr marL="5186" marR="5186" marT="5186" marB="5186"/>
                </a:tc>
                <a:tc>
                  <a:txBody>
                    <a:bodyPr/>
                    <a:lstStyle/>
                    <a:p>
                      <a:pPr algn="ctr"/>
                      <a:r>
                        <a:rPr lang="en-CA" sz="1400" dirty="0">
                          <a:effectLst/>
                          <a:latin typeface="Segoe UI" panose="020B0502040204020203" pitchFamily="34" charset="0"/>
                          <a:cs typeface="Segoe UI" panose="020B0502040204020203" pitchFamily="34" charset="0"/>
                        </a:rPr>
                        <a:t>13 fewer per 1,000</a:t>
                      </a:r>
                      <a:br>
                        <a:rPr lang="en-CA" sz="1400" dirty="0">
                          <a:effectLst/>
                          <a:latin typeface="Segoe UI" panose="020B0502040204020203" pitchFamily="34" charset="0"/>
                          <a:cs typeface="Segoe UI" panose="020B0502040204020203" pitchFamily="34" charset="0"/>
                        </a:rPr>
                      </a:br>
                      <a:r>
                        <a:rPr lang="en-CA" sz="1400" dirty="0">
                          <a:effectLst/>
                          <a:latin typeface="Segoe UI" panose="020B0502040204020203" pitchFamily="34" charset="0"/>
                          <a:cs typeface="Segoe UI" panose="020B0502040204020203" pitchFamily="34" charset="0"/>
                        </a:rPr>
                        <a:t>(18 fewer to 19 more)</a:t>
                      </a:r>
                      <a:endParaRPr lang="en-CA" sz="1400" dirty="0">
                        <a:effectLst/>
                        <a:latin typeface="Segoe UI" panose="020B0502040204020203" pitchFamily="34" charset="0"/>
                        <a:ea typeface="Times New Roman" panose="02020603050405020304" pitchFamily="18" charset="0"/>
                        <a:cs typeface="Segoe UI" panose="020B0502040204020203" pitchFamily="34" charset="0"/>
                      </a:endParaRPr>
                    </a:p>
                  </a:txBody>
                  <a:tcPr marL="5186" marR="5186" marT="5186" marB="5186"/>
                </a:tc>
                <a:extLst>
                  <a:ext uri="{0D108BD9-81ED-4DB2-BD59-A6C34878D82A}">
                    <a16:rowId xmlns:a16="http://schemas.microsoft.com/office/drawing/2014/main" val="4197785198"/>
                  </a:ext>
                </a:extLst>
              </a:tr>
              <a:tr h="627593">
                <a:tc>
                  <a:txBody>
                    <a:bodyPr/>
                    <a:lstStyle/>
                    <a:p>
                      <a:r>
                        <a:rPr lang="en-CA" sz="1400" dirty="0">
                          <a:effectLst/>
                          <a:latin typeface="Segoe UI" panose="020B0502040204020203" pitchFamily="34" charset="0"/>
                          <a:cs typeface="Segoe UI" panose="020B0502040204020203" pitchFamily="34" charset="0"/>
                        </a:rPr>
                        <a:t>VTE</a:t>
                      </a:r>
                      <a:br>
                        <a:rPr lang="en-CA" sz="1400" dirty="0">
                          <a:effectLst/>
                          <a:latin typeface="Segoe UI" panose="020B0502040204020203" pitchFamily="34" charset="0"/>
                          <a:cs typeface="Segoe UI" panose="020B0502040204020203" pitchFamily="34" charset="0"/>
                        </a:rPr>
                      </a:br>
                      <a:r>
                        <a:rPr lang="en-CA" sz="1400" b="0" dirty="0">
                          <a:effectLst/>
                          <a:latin typeface="Segoe UI" panose="020B0502040204020203" pitchFamily="34" charset="0"/>
                          <a:cs typeface="Segoe UI" panose="020B0502040204020203" pitchFamily="34" charset="0"/>
                        </a:rPr>
                        <a:t>follow up: range 6 days to 28 days</a:t>
                      </a:r>
                      <a:endParaRPr lang="en-CA" sz="1400" b="0" dirty="0">
                        <a:effectLst/>
                        <a:latin typeface="Segoe UI" panose="020B0502040204020203" pitchFamily="34" charset="0"/>
                        <a:ea typeface="Times New Roman" panose="02020603050405020304" pitchFamily="18" charset="0"/>
                        <a:cs typeface="Segoe UI" panose="020B0502040204020203" pitchFamily="34" charset="0"/>
                      </a:endParaRPr>
                    </a:p>
                  </a:txBody>
                  <a:tcPr marL="5186" marR="5186" marT="5186" marB="5186"/>
                </a:tc>
                <a:tc>
                  <a:txBody>
                    <a:bodyPr/>
                    <a:lstStyle/>
                    <a:p>
                      <a:pPr algn="ctr"/>
                      <a:r>
                        <a:rPr lang="en-CA" sz="1400" dirty="0">
                          <a:effectLst/>
                          <a:latin typeface="Segoe UI" panose="020B0502040204020203" pitchFamily="34" charset="0"/>
                          <a:cs typeface="Segoe UI" panose="020B0502040204020203" pitchFamily="34" charset="0"/>
                        </a:rPr>
                        <a:t>0</a:t>
                      </a:r>
                      <a:br>
                        <a:rPr lang="en-CA" sz="1400" dirty="0">
                          <a:effectLst/>
                          <a:latin typeface="Segoe UI" panose="020B0502040204020203" pitchFamily="34" charset="0"/>
                          <a:cs typeface="Segoe UI" panose="020B0502040204020203" pitchFamily="34" charset="0"/>
                        </a:rPr>
                      </a:br>
                      <a:r>
                        <a:rPr lang="en-CA" sz="1400" dirty="0">
                          <a:effectLst/>
                          <a:latin typeface="Segoe UI" panose="020B0502040204020203" pitchFamily="34" charset="0"/>
                          <a:cs typeface="Segoe UI" panose="020B0502040204020203" pitchFamily="34" charset="0"/>
                        </a:rPr>
                        <a:t>(1 study)</a:t>
                      </a:r>
                      <a:endParaRPr lang="en-CA" sz="1400" dirty="0">
                        <a:effectLst/>
                        <a:latin typeface="Segoe UI" panose="020B0502040204020203" pitchFamily="34" charset="0"/>
                        <a:ea typeface="Times New Roman" panose="02020603050405020304" pitchFamily="18" charset="0"/>
                        <a:cs typeface="Segoe UI" panose="020B0502040204020203" pitchFamily="34" charset="0"/>
                      </a:endParaRPr>
                    </a:p>
                  </a:txBody>
                  <a:tcPr marL="5186" marR="5186" marT="5186" marB="5186"/>
                </a:tc>
                <a:tc>
                  <a:txBody>
                    <a:bodyPr/>
                    <a:lstStyle/>
                    <a:p>
                      <a:pPr algn="ctr"/>
                      <a:r>
                        <a:rPr lang="en-CA" sz="1400" dirty="0">
                          <a:effectLst/>
                          <a:latin typeface="Segoe UI" panose="020B0502040204020203" pitchFamily="34" charset="0"/>
                          <a:cs typeface="Segoe UI" panose="020B0502040204020203" pitchFamily="34" charset="0"/>
                        </a:rPr>
                        <a:t>-</a:t>
                      </a:r>
                      <a:endParaRPr lang="en-CA" sz="1400" dirty="0">
                        <a:effectLst/>
                        <a:latin typeface="Segoe UI" panose="020B0502040204020203" pitchFamily="34" charset="0"/>
                        <a:ea typeface="Times New Roman" panose="02020603050405020304" pitchFamily="18" charset="0"/>
                        <a:cs typeface="Segoe UI" panose="020B0502040204020203" pitchFamily="34" charset="0"/>
                      </a:endParaRPr>
                    </a:p>
                  </a:txBody>
                  <a:tcPr marL="5186" marR="5186" marT="5186" marB="5186"/>
                </a:tc>
                <a:tc>
                  <a:txBody>
                    <a:bodyPr/>
                    <a:lstStyle/>
                    <a:p>
                      <a:pPr algn="ctr"/>
                      <a:r>
                        <a:rPr lang="en-CA" sz="1400" dirty="0">
                          <a:effectLst/>
                          <a:latin typeface="Segoe UI" panose="020B0502040204020203" pitchFamily="34" charset="0"/>
                          <a:cs typeface="Segoe UI" panose="020B0502040204020203" pitchFamily="34" charset="0"/>
                        </a:rPr>
                        <a:t>-</a:t>
                      </a:r>
                      <a:endParaRPr lang="en-CA" sz="1400" dirty="0">
                        <a:effectLst/>
                        <a:latin typeface="Segoe UI" panose="020B0502040204020203" pitchFamily="34" charset="0"/>
                        <a:ea typeface="Times New Roman" panose="02020603050405020304" pitchFamily="18" charset="0"/>
                        <a:cs typeface="Segoe UI" panose="020B0502040204020203" pitchFamily="34" charset="0"/>
                      </a:endParaRPr>
                    </a:p>
                  </a:txBody>
                  <a:tcPr marL="5186" marR="5186" marT="5186" marB="5186"/>
                </a:tc>
                <a:tc gridSpan="2">
                  <a:txBody>
                    <a:bodyPr/>
                    <a:lstStyle/>
                    <a:p>
                      <a:r>
                        <a:rPr lang="en-CA" sz="1400" dirty="0">
                          <a:effectLst/>
                          <a:latin typeface="Segoe UI" panose="020B0502040204020203" pitchFamily="34" charset="0"/>
                          <a:cs typeface="Segoe UI" panose="020B0502040204020203" pitchFamily="34" charset="0"/>
                        </a:rPr>
                        <a:t>Baseline risk (2 studies, range 2.0% to 3.1%). </a:t>
                      </a:r>
                      <a:endParaRPr lang="en-CA" sz="1400" dirty="0">
                        <a:effectLst/>
                        <a:latin typeface="Segoe UI" panose="020B0502040204020203" pitchFamily="34" charset="0"/>
                        <a:ea typeface="Times New Roman" panose="02020603050405020304" pitchFamily="18" charset="0"/>
                        <a:cs typeface="Segoe UI" panose="020B0502040204020203" pitchFamily="34" charset="0"/>
                      </a:endParaRPr>
                    </a:p>
                  </a:txBody>
                  <a:tcPr marL="5186" marR="5186" marT="5186" marB="5186"/>
                </a:tc>
                <a:tc hMerge="1">
                  <a:txBody>
                    <a:bodyPr/>
                    <a:lstStyle/>
                    <a:p>
                      <a:endParaRPr lang="en-CA"/>
                    </a:p>
                  </a:txBody>
                  <a:tcPr/>
                </a:tc>
                <a:extLst>
                  <a:ext uri="{0D108BD9-81ED-4DB2-BD59-A6C34878D82A}">
                    <a16:rowId xmlns:a16="http://schemas.microsoft.com/office/drawing/2014/main" val="2986081207"/>
                  </a:ext>
                </a:extLst>
              </a:tr>
              <a:tr h="847219">
                <a:tc>
                  <a:txBody>
                    <a:bodyPr/>
                    <a:lstStyle/>
                    <a:p>
                      <a:r>
                        <a:rPr lang="en-CA" sz="1400" dirty="0">
                          <a:effectLst/>
                          <a:latin typeface="Segoe UI" panose="020B0502040204020203" pitchFamily="34" charset="0"/>
                          <a:cs typeface="Segoe UI" panose="020B0502040204020203" pitchFamily="34" charset="0"/>
                        </a:rPr>
                        <a:t>MAJOR BLEEDING</a:t>
                      </a:r>
                      <a:br>
                        <a:rPr lang="en-CA" sz="1400" dirty="0">
                          <a:effectLst/>
                          <a:latin typeface="Segoe UI" panose="020B0502040204020203" pitchFamily="34" charset="0"/>
                          <a:cs typeface="Segoe UI" panose="020B0502040204020203" pitchFamily="34" charset="0"/>
                        </a:rPr>
                      </a:br>
                      <a:r>
                        <a:rPr lang="en-CA" sz="1400" b="0" dirty="0">
                          <a:effectLst/>
                          <a:latin typeface="Segoe UI" panose="020B0502040204020203" pitchFamily="34" charset="0"/>
                          <a:cs typeface="Segoe UI" panose="020B0502040204020203" pitchFamily="34" charset="0"/>
                        </a:rPr>
                        <a:t>follow up: 14 days</a:t>
                      </a:r>
                      <a:endParaRPr lang="en-CA" sz="1400" b="0" dirty="0">
                        <a:effectLst/>
                        <a:latin typeface="Segoe UI" panose="020B0502040204020203" pitchFamily="34" charset="0"/>
                        <a:ea typeface="Times New Roman" panose="02020603050405020304" pitchFamily="18" charset="0"/>
                        <a:cs typeface="Segoe UI" panose="020B0502040204020203" pitchFamily="34" charset="0"/>
                      </a:endParaRPr>
                    </a:p>
                  </a:txBody>
                  <a:tcPr marL="5186" marR="5186" marT="5186" marB="5186"/>
                </a:tc>
                <a:tc>
                  <a:txBody>
                    <a:bodyPr/>
                    <a:lstStyle/>
                    <a:p>
                      <a:pPr algn="ctr"/>
                      <a:r>
                        <a:rPr lang="en-CA" sz="1400" dirty="0">
                          <a:effectLst/>
                          <a:latin typeface="Segoe UI" panose="020B0502040204020203" pitchFamily="34" charset="0"/>
                          <a:cs typeface="Segoe UI" panose="020B0502040204020203" pitchFamily="34" charset="0"/>
                        </a:rPr>
                        <a:t>0</a:t>
                      </a:r>
                      <a:br>
                        <a:rPr lang="en-CA" sz="1400" dirty="0">
                          <a:effectLst/>
                          <a:latin typeface="Segoe UI" panose="020B0502040204020203" pitchFamily="34" charset="0"/>
                          <a:cs typeface="Segoe UI" panose="020B0502040204020203" pitchFamily="34" charset="0"/>
                        </a:rPr>
                      </a:br>
                      <a:r>
                        <a:rPr lang="en-CA" sz="1400" dirty="0">
                          <a:effectLst/>
                          <a:latin typeface="Segoe UI" panose="020B0502040204020203" pitchFamily="34" charset="0"/>
                          <a:cs typeface="Segoe UI" panose="020B0502040204020203" pitchFamily="34" charset="0"/>
                        </a:rPr>
                        <a:t>(2 studies)</a:t>
                      </a:r>
                      <a:endParaRPr lang="en-CA" sz="1400" dirty="0">
                        <a:effectLst/>
                        <a:latin typeface="Segoe UI" panose="020B0502040204020203" pitchFamily="34" charset="0"/>
                        <a:ea typeface="Times New Roman" panose="02020603050405020304" pitchFamily="18" charset="0"/>
                        <a:cs typeface="Segoe UI" panose="020B0502040204020203" pitchFamily="34" charset="0"/>
                      </a:endParaRPr>
                    </a:p>
                  </a:txBody>
                  <a:tcPr marL="5186" marR="5186" marT="5186" marB="5186"/>
                </a:tc>
                <a:tc>
                  <a:txBody>
                    <a:bodyPr/>
                    <a:lstStyle/>
                    <a:p>
                      <a:pPr algn="ctr"/>
                      <a:r>
                        <a:rPr lang="en-CA" sz="1400" dirty="0">
                          <a:effectLst/>
                          <a:latin typeface="Segoe UI" panose="020B0502040204020203" pitchFamily="34" charset="0"/>
                          <a:cs typeface="Segoe UI" panose="020B0502040204020203" pitchFamily="34" charset="0"/>
                        </a:rPr>
                        <a:t>⨁◯◯◯</a:t>
                      </a:r>
                      <a:br>
                        <a:rPr lang="en-CA" sz="1400" dirty="0">
                          <a:effectLst/>
                          <a:latin typeface="Segoe UI" panose="020B0502040204020203" pitchFamily="34" charset="0"/>
                          <a:cs typeface="Segoe UI" panose="020B0502040204020203" pitchFamily="34" charset="0"/>
                        </a:rPr>
                      </a:br>
                      <a:r>
                        <a:rPr lang="en-CA" sz="1400" dirty="0">
                          <a:effectLst/>
                          <a:latin typeface="Segoe UI" panose="020B0502040204020203" pitchFamily="34" charset="0"/>
                          <a:cs typeface="Segoe UI" panose="020B0502040204020203" pitchFamily="34" charset="0"/>
                        </a:rPr>
                        <a:t>VERY LOW</a:t>
                      </a:r>
                      <a:endParaRPr lang="en-CA" sz="1400" dirty="0">
                        <a:effectLst/>
                        <a:latin typeface="Segoe UI" panose="020B0502040204020203" pitchFamily="34" charset="0"/>
                        <a:ea typeface="Times New Roman" panose="02020603050405020304" pitchFamily="18" charset="0"/>
                        <a:cs typeface="Segoe UI" panose="020B0502040204020203" pitchFamily="34" charset="0"/>
                      </a:endParaRPr>
                    </a:p>
                  </a:txBody>
                  <a:tcPr marL="5186" marR="5186" marT="5186" marB="5186"/>
                </a:tc>
                <a:tc>
                  <a:txBody>
                    <a:bodyPr/>
                    <a:lstStyle/>
                    <a:p>
                      <a:pPr algn="ctr"/>
                      <a:r>
                        <a:rPr lang="en-CA" sz="1400" dirty="0">
                          <a:effectLst/>
                          <a:latin typeface="Segoe UI" panose="020B0502040204020203" pitchFamily="34" charset="0"/>
                          <a:cs typeface="Segoe UI" panose="020B0502040204020203" pitchFamily="34" charset="0"/>
                        </a:rPr>
                        <a:t>-</a:t>
                      </a:r>
                      <a:endParaRPr lang="en-CA" sz="1400" dirty="0">
                        <a:effectLst/>
                        <a:latin typeface="Segoe UI" panose="020B0502040204020203" pitchFamily="34" charset="0"/>
                        <a:ea typeface="Times New Roman" panose="02020603050405020304" pitchFamily="18" charset="0"/>
                        <a:cs typeface="Segoe UI" panose="020B0502040204020203" pitchFamily="34" charset="0"/>
                      </a:endParaRPr>
                    </a:p>
                  </a:txBody>
                  <a:tcPr marL="5186" marR="5186" marT="5186" marB="5186"/>
                </a:tc>
                <a:tc gridSpan="2">
                  <a:txBody>
                    <a:bodyPr/>
                    <a:lstStyle/>
                    <a:p>
                      <a:r>
                        <a:rPr lang="en-CA" sz="1400" dirty="0">
                          <a:effectLst/>
                          <a:latin typeface="Segoe UI" panose="020B0502040204020203" pitchFamily="34" charset="0"/>
                          <a:cs typeface="Segoe UI" panose="020B0502040204020203" pitchFamily="34" charset="0"/>
                        </a:rPr>
                        <a:t>Pooled baseline risk of 1.7% (5 studies); Follow-up 4 to 12 days: lowest OR 1.42 and highest adjusted HR 3.89</a:t>
                      </a:r>
                      <a:r>
                        <a:rPr lang="en-CA" sz="1400" baseline="0" dirty="0">
                          <a:effectLst/>
                          <a:latin typeface="Segoe UI" panose="020B0502040204020203" pitchFamily="34" charset="0"/>
                          <a:cs typeface="Segoe UI" panose="020B0502040204020203" pitchFamily="34" charset="0"/>
                        </a:rPr>
                        <a:t> (</a:t>
                      </a:r>
                      <a:r>
                        <a:rPr lang="en-CA" sz="1400" dirty="0">
                          <a:effectLst/>
                          <a:latin typeface="Segoe UI" panose="020B0502040204020203" pitchFamily="34" charset="0"/>
                          <a:cs typeface="Segoe UI" panose="020B0502040204020203" pitchFamily="34" charset="0"/>
                        </a:rPr>
                        <a:t>7 more per 1000 to 46 more major bleeds per 1000 patients)</a:t>
                      </a:r>
                      <a:endParaRPr lang="en-CA" sz="1400" dirty="0">
                        <a:effectLst/>
                        <a:latin typeface="Segoe UI" panose="020B0502040204020203" pitchFamily="34" charset="0"/>
                        <a:ea typeface="Times New Roman" panose="02020603050405020304" pitchFamily="18" charset="0"/>
                        <a:cs typeface="Segoe UI" panose="020B0502040204020203" pitchFamily="34" charset="0"/>
                      </a:endParaRPr>
                    </a:p>
                  </a:txBody>
                  <a:tcPr marL="5186" marR="5186" marT="5186" marB="5186"/>
                </a:tc>
                <a:tc hMerge="1">
                  <a:txBody>
                    <a:bodyPr/>
                    <a:lstStyle/>
                    <a:p>
                      <a:endParaRPr lang="en-CA"/>
                    </a:p>
                  </a:txBody>
                  <a:tcPr/>
                </a:tc>
                <a:extLst>
                  <a:ext uri="{0D108BD9-81ED-4DB2-BD59-A6C34878D82A}">
                    <a16:rowId xmlns:a16="http://schemas.microsoft.com/office/drawing/2014/main" val="3464772538"/>
                  </a:ext>
                </a:extLst>
              </a:tr>
            </a:tbl>
          </a:graphicData>
        </a:graphic>
      </p:graphicFrame>
    </p:spTree>
    <p:extLst>
      <p:ext uri="{BB962C8B-B14F-4D97-AF65-F5344CB8AC3E}">
        <p14:creationId xmlns:p14="http://schemas.microsoft.com/office/powerpoint/2010/main" val="40291324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92F0476-1966-4CD5-9E2F-6332FDA7F5A3}"/>
              </a:ext>
            </a:extLst>
          </p:cNvPr>
          <p:cNvSpPr>
            <a:spLocks noGrp="1"/>
          </p:cNvSpPr>
          <p:nvPr>
            <p:ph type="ctrTitle"/>
          </p:nvPr>
        </p:nvSpPr>
        <p:spPr>
          <a:xfrm>
            <a:off x="685800" y="2571750"/>
            <a:ext cx="7772400" cy="668948"/>
          </a:xfrm>
        </p:spPr>
        <p:txBody>
          <a:bodyPr anchor="t">
            <a:normAutofit fontScale="90000"/>
          </a:bodyPr>
          <a:lstStyle/>
          <a:p>
            <a:r>
              <a:rPr lang="en-US" dirty="0">
                <a:solidFill>
                  <a:srgbClr val="B62B30"/>
                </a:solidFill>
                <a:ea typeface="Geneva"/>
              </a:rPr>
              <a:t>ASH Guidelines on Use of Anticoagulation in Patients with COVID-19</a:t>
            </a:r>
            <a:endParaRPr lang="en-US" dirty="0">
              <a:solidFill>
                <a:srgbClr val="B62B30"/>
              </a:solidFill>
            </a:endParaRPr>
          </a:p>
        </p:txBody>
      </p:sp>
      <p:sp>
        <p:nvSpPr>
          <p:cNvPr id="3" name="Subtitle 2">
            <a:extLst>
              <a:ext uri="{FF2B5EF4-FFF2-40B4-BE49-F238E27FC236}">
                <a16:creationId xmlns:a16="http://schemas.microsoft.com/office/drawing/2014/main" id="{A14E2E2D-F8D7-4ABC-B7EA-A49ECC66B959}"/>
              </a:ext>
            </a:extLst>
          </p:cNvPr>
          <p:cNvSpPr>
            <a:spLocks noGrp="1"/>
          </p:cNvSpPr>
          <p:nvPr>
            <p:ph type="subTitle" idx="1"/>
          </p:nvPr>
        </p:nvSpPr>
        <p:spPr>
          <a:xfrm>
            <a:off x="1342785" y="3509431"/>
            <a:ext cx="6458430" cy="1410776"/>
          </a:xfrm>
        </p:spPr>
        <p:txBody>
          <a:bodyPr anchor="t">
            <a:normAutofit/>
          </a:bodyPr>
          <a:lstStyle/>
          <a:p>
            <a:endParaRPr lang="en-US" sz="2400" b="1" dirty="0"/>
          </a:p>
          <a:p>
            <a:r>
              <a:rPr lang="en-US" sz="2400" dirty="0">
                <a:ea typeface="Geneva"/>
              </a:rPr>
              <a:t>Robby </a:t>
            </a:r>
            <a:r>
              <a:rPr lang="en-US" sz="2400" dirty="0" err="1">
                <a:ea typeface="Geneva"/>
              </a:rPr>
              <a:t>Nieuwlaat</a:t>
            </a:r>
            <a:r>
              <a:rPr lang="en-US" sz="2400" dirty="0">
                <a:ea typeface="Geneva"/>
              </a:rPr>
              <a:t>, PhD, MSc</a:t>
            </a:r>
          </a:p>
          <a:p>
            <a:r>
              <a:rPr lang="en-US" sz="2400" b="1" i="1" dirty="0">
                <a:ea typeface="Geneva"/>
              </a:rPr>
              <a:t>McMaster University</a:t>
            </a:r>
            <a:endParaRPr lang="en-US" sz="2400" b="1" dirty="0">
              <a:ea typeface="Geneva"/>
            </a:endParaRPr>
          </a:p>
          <a:p>
            <a:endParaRPr lang="en-US" dirty="0"/>
          </a:p>
        </p:txBody>
      </p:sp>
    </p:spTree>
    <p:extLst>
      <p:ext uri="{BB962C8B-B14F-4D97-AF65-F5344CB8AC3E}">
        <p14:creationId xmlns:p14="http://schemas.microsoft.com/office/powerpoint/2010/main" val="8898943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D384A823-7F42-493B-B082-FDA82CDC4C95}"/>
              </a:ext>
            </a:extLst>
          </p:cNvPr>
          <p:cNvGraphicFramePr>
            <a:graphicFrameLocks noGrp="1"/>
          </p:cNvGraphicFramePr>
          <p:nvPr/>
        </p:nvGraphicFramePr>
        <p:xfrm>
          <a:off x="241916" y="151604"/>
          <a:ext cx="8572384" cy="4841572"/>
        </p:xfrm>
        <a:graphic>
          <a:graphicData uri="http://schemas.openxmlformats.org/drawingml/2006/table">
            <a:tbl>
              <a:tblPr firstCol="1">
                <a:tableStyleId>{5C22544A-7EE6-4342-B048-85BDC9FD1C3A}</a:tableStyleId>
              </a:tblPr>
              <a:tblGrid>
                <a:gridCol w="1682486">
                  <a:extLst>
                    <a:ext uri="{9D8B030D-6E8A-4147-A177-3AD203B41FA5}">
                      <a16:colId xmlns:a16="http://schemas.microsoft.com/office/drawing/2014/main" val="664067345"/>
                    </a:ext>
                  </a:extLst>
                </a:gridCol>
                <a:gridCol w="1057998">
                  <a:extLst>
                    <a:ext uri="{9D8B030D-6E8A-4147-A177-3AD203B41FA5}">
                      <a16:colId xmlns:a16="http://schemas.microsoft.com/office/drawing/2014/main" val="2455683268"/>
                    </a:ext>
                  </a:extLst>
                </a:gridCol>
                <a:gridCol w="1156291">
                  <a:extLst>
                    <a:ext uri="{9D8B030D-6E8A-4147-A177-3AD203B41FA5}">
                      <a16:colId xmlns:a16="http://schemas.microsoft.com/office/drawing/2014/main" val="3846814192"/>
                    </a:ext>
                  </a:extLst>
                </a:gridCol>
                <a:gridCol w="1200150">
                  <a:extLst>
                    <a:ext uri="{9D8B030D-6E8A-4147-A177-3AD203B41FA5}">
                      <a16:colId xmlns:a16="http://schemas.microsoft.com/office/drawing/2014/main" val="3522437305"/>
                    </a:ext>
                  </a:extLst>
                </a:gridCol>
                <a:gridCol w="1683751">
                  <a:extLst>
                    <a:ext uri="{9D8B030D-6E8A-4147-A177-3AD203B41FA5}">
                      <a16:colId xmlns:a16="http://schemas.microsoft.com/office/drawing/2014/main" val="2614583802"/>
                    </a:ext>
                  </a:extLst>
                </a:gridCol>
                <a:gridCol w="1791708">
                  <a:extLst>
                    <a:ext uri="{9D8B030D-6E8A-4147-A177-3AD203B41FA5}">
                      <a16:colId xmlns:a16="http://schemas.microsoft.com/office/drawing/2014/main" val="3064118919"/>
                    </a:ext>
                  </a:extLst>
                </a:gridCol>
              </a:tblGrid>
              <a:tr h="216113">
                <a:tc rowSpan="2">
                  <a:txBody>
                    <a:bodyPr/>
                    <a:lstStyle/>
                    <a:p>
                      <a:pPr algn="ctr"/>
                      <a:r>
                        <a:rPr lang="en-CA" sz="1400" dirty="0">
                          <a:effectLst/>
                          <a:latin typeface="Segoe UI" panose="020B0502040204020203" pitchFamily="34" charset="0"/>
                          <a:cs typeface="Segoe UI" panose="020B0502040204020203" pitchFamily="34" charset="0"/>
                        </a:rPr>
                        <a:t>Outcomes</a:t>
                      </a:r>
                      <a:endParaRPr lang="en-CA" sz="1400" dirty="0">
                        <a:effectLst/>
                        <a:latin typeface="Segoe UI" panose="020B0502040204020203" pitchFamily="34" charset="0"/>
                        <a:ea typeface="Times New Roman" panose="02020603050405020304" pitchFamily="18" charset="0"/>
                        <a:cs typeface="Segoe UI" panose="020B0502040204020203" pitchFamily="34" charset="0"/>
                      </a:endParaRPr>
                    </a:p>
                  </a:txBody>
                  <a:tcPr marL="5186" marR="5186" marT="5186" marB="5186"/>
                </a:tc>
                <a:tc rowSpan="2">
                  <a:txBody>
                    <a:bodyPr/>
                    <a:lstStyle/>
                    <a:p>
                      <a:pPr algn="ctr"/>
                      <a:r>
                        <a:rPr lang="en-CA" sz="1400" b="1" dirty="0">
                          <a:solidFill>
                            <a:schemeClr val="bg1"/>
                          </a:solidFill>
                          <a:effectLst/>
                          <a:latin typeface="Segoe UI" panose="020B0502040204020203" pitchFamily="34" charset="0"/>
                          <a:cs typeface="Segoe UI" panose="020B0502040204020203" pitchFamily="34" charset="0"/>
                        </a:rPr>
                        <a:t>№ of participants</a:t>
                      </a:r>
                      <a:br>
                        <a:rPr lang="en-CA" sz="1400" b="1" dirty="0">
                          <a:solidFill>
                            <a:schemeClr val="bg1"/>
                          </a:solidFill>
                          <a:effectLst/>
                          <a:latin typeface="Segoe UI" panose="020B0502040204020203" pitchFamily="34" charset="0"/>
                          <a:cs typeface="Segoe UI" panose="020B0502040204020203" pitchFamily="34" charset="0"/>
                        </a:rPr>
                      </a:br>
                      <a:r>
                        <a:rPr lang="en-CA" sz="1400" b="1" dirty="0">
                          <a:solidFill>
                            <a:schemeClr val="bg1"/>
                          </a:solidFill>
                          <a:effectLst/>
                          <a:latin typeface="Segoe UI" panose="020B0502040204020203" pitchFamily="34" charset="0"/>
                          <a:cs typeface="Segoe UI" panose="020B0502040204020203" pitchFamily="34" charset="0"/>
                        </a:rPr>
                        <a:t>(studies)</a:t>
                      </a:r>
                      <a:br>
                        <a:rPr lang="en-CA" sz="1400" b="1" dirty="0">
                          <a:solidFill>
                            <a:schemeClr val="bg1"/>
                          </a:solidFill>
                          <a:effectLst/>
                          <a:latin typeface="Segoe UI" panose="020B0502040204020203" pitchFamily="34" charset="0"/>
                          <a:cs typeface="Segoe UI" panose="020B0502040204020203" pitchFamily="34" charset="0"/>
                        </a:rPr>
                      </a:br>
                      <a:endParaRPr lang="en-CA" sz="1400" b="1" dirty="0">
                        <a:solidFill>
                          <a:schemeClr val="bg1"/>
                        </a:solidFill>
                        <a:effectLst/>
                        <a:latin typeface="Segoe UI" panose="020B0502040204020203" pitchFamily="34" charset="0"/>
                        <a:ea typeface="Times New Roman" panose="02020603050405020304" pitchFamily="18" charset="0"/>
                        <a:cs typeface="Segoe UI" panose="020B0502040204020203" pitchFamily="34" charset="0"/>
                      </a:endParaRPr>
                    </a:p>
                  </a:txBody>
                  <a:tcPr marL="5186" marR="5186" marT="5186" marB="5186">
                    <a:solidFill>
                      <a:schemeClr val="accent1"/>
                    </a:solidFill>
                  </a:tcPr>
                </a:tc>
                <a:tc rowSpan="2">
                  <a:txBody>
                    <a:bodyPr/>
                    <a:lstStyle/>
                    <a:p>
                      <a:pPr algn="ctr"/>
                      <a:r>
                        <a:rPr lang="en-CA" sz="1400" b="1" dirty="0">
                          <a:solidFill>
                            <a:schemeClr val="bg1"/>
                          </a:solidFill>
                          <a:effectLst/>
                          <a:latin typeface="Segoe UI" panose="020B0502040204020203" pitchFamily="34" charset="0"/>
                          <a:cs typeface="Segoe UI" panose="020B0502040204020203" pitchFamily="34" charset="0"/>
                        </a:rPr>
                        <a:t>Certainty of the evidence</a:t>
                      </a:r>
                      <a:br>
                        <a:rPr lang="en-CA" sz="1400" b="1" dirty="0">
                          <a:solidFill>
                            <a:schemeClr val="bg1"/>
                          </a:solidFill>
                          <a:effectLst/>
                          <a:latin typeface="Segoe UI" panose="020B0502040204020203" pitchFamily="34" charset="0"/>
                          <a:cs typeface="Segoe UI" panose="020B0502040204020203" pitchFamily="34" charset="0"/>
                        </a:rPr>
                      </a:br>
                      <a:r>
                        <a:rPr lang="en-CA" sz="1400" b="1" dirty="0">
                          <a:solidFill>
                            <a:schemeClr val="bg1"/>
                          </a:solidFill>
                          <a:effectLst/>
                          <a:latin typeface="Segoe UI" panose="020B0502040204020203" pitchFamily="34" charset="0"/>
                          <a:cs typeface="Segoe UI" panose="020B0502040204020203" pitchFamily="34" charset="0"/>
                        </a:rPr>
                        <a:t>(GRADE)</a:t>
                      </a:r>
                      <a:endParaRPr lang="en-CA" sz="1400" b="1" dirty="0">
                        <a:solidFill>
                          <a:schemeClr val="bg1"/>
                        </a:solidFill>
                        <a:effectLst/>
                        <a:latin typeface="Segoe UI" panose="020B0502040204020203" pitchFamily="34" charset="0"/>
                        <a:ea typeface="Times New Roman" panose="02020603050405020304" pitchFamily="18" charset="0"/>
                        <a:cs typeface="Segoe UI" panose="020B0502040204020203" pitchFamily="34" charset="0"/>
                      </a:endParaRPr>
                    </a:p>
                  </a:txBody>
                  <a:tcPr marL="5186" marR="5186" marT="5186" marB="5186">
                    <a:solidFill>
                      <a:schemeClr val="accent1"/>
                    </a:solidFill>
                  </a:tcPr>
                </a:tc>
                <a:tc rowSpan="2">
                  <a:txBody>
                    <a:bodyPr/>
                    <a:lstStyle/>
                    <a:p>
                      <a:pPr algn="ctr"/>
                      <a:r>
                        <a:rPr lang="en-CA" sz="1400" b="1" dirty="0">
                          <a:solidFill>
                            <a:schemeClr val="bg1"/>
                          </a:solidFill>
                          <a:effectLst/>
                          <a:latin typeface="Segoe UI" panose="020B0502040204020203" pitchFamily="34" charset="0"/>
                          <a:cs typeface="Segoe UI" panose="020B0502040204020203" pitchFamily="34" charset="0"/>
                        </a:rPr>
                        <a:t>Relative effect</a:t>
                      </a:r>
                      <a:br>
                        <a:rPr lang="en-CA" sz="1400" b="1" dirty="0">
                          <a:solidFill>
                            <a:schemeClr val="bg1"/>
                          </a:solidFill>
                          <a:effectLst/>
                          <a:latin typeface="Segoe UI" panose="020B0502040204020203" pitchFamily="34" charset="0"/>
                          <a:cs typeface="Segoe UI" panose="020B0502040204020203" pitchFamily="34" charset="0"/>
                        </a:rPr>
                      </a:br>
                      <a:r>
                        <a:rPr lang="en-CA" sz="1400" b="1" dirty="0">
                          <a:solidFill>
                            <a:schemeClr val="bg1"/>
                          </a:solidFill>
                          <a:effectLst/>
                          <a:latin typeface="Segoe UI" panose="020B0502040204020203" pitchFamily="34" charset="0"/>
                          <a:cs typeface="Segoe UI" panose="020B0502040204020203" pitchFamily="34" charset="0"/>
                        </a:rPr>
                        <a:t>(95% CI)</a:t>
                      </a:r>
                      <a:endParaRPr lang="en-CA" sz="1400" b="1" dirty="0">
                        <a:solidFill>
                          <a:schemeClr val="bg1"/>
                        </a:solidFill>
                        <a:effectLst/>
                        <a:latin typeface="Segoe UI" panose="020B0502040204020203" pitchFamily="34" charset="0"/>
                        <a:ea typeface="Times New Roman" panose="02020603050405020304" pitchFamily="18" charset="0"/>
                        <a:cs typeface="Segoe UI" panose="020B0502040204020203" pitchFamily="34" charset="0"/>
                      </a:endParaRPr>
                    </a:p>
                  </a:txBody>
                  <a:tcPr marL="5186" marR="5186" marT="5186" marB="5186">
                    <a:solidFill>
                      <a:schemeClr val="accent1"/>
                    </a:solidFill>
                  </a:tcPr>
                </a:tc>
                <a:tc gridSpan="2">
                  <a:txBody>
                    <a:bodyPr/>
                    <a:lstStyle/>
                    <a:p>
                      <a:pPr algn="ctr"/>
                      <a:r>
                        <a:rPr lang="en-CA" sz="1400" b="1" dirty="0">
                          <a:effectLst/>
                          <a:latin typeface="Segoe UI" panose="020B0502040204020203" pitchFamily="34" charset="0"/>
                          <a:cs typeface="Segoe UI" panose="020B0502040204020203" pitchFamily="34" charset="0"/>
                        </a:rPr>
                        <a:t>Anticipated absolute effects</a:t>
                      </a:r>
                      <a:r>
                        <a:rPr lang="en-CA" sz="1400" b="1" baseline="30000" dirty="0">
                          <a:effectLst/>
                          <a:latin typeface="Segoe UI" panose="020B0502040204020203" pitchFamily="34" charset="0"/>
                          <a:cs typeface="Segoe UI" panose="020B0502040204020203" pitchFamily="34" charset="0"/>
                        </a:rPr>
                        <a:t>*</a:t>
                      </a:r>
                      <a:r>
                        <a:rPr lang="en-CA" sz="1400" b="1" dirty="0">
                          <a:effectLst/>
                          <a:latin typeface="Segoe UI" panose="020B0502040204020203" pitchFamily="34" charset="0"/>
                          <a:cs typeface="Segoe UI" panose="020B0502040204020203" pitchFamily="34" charset="0"/>
                        </a:rPr>
                        <a:t> (95% CI)</a:t>
                      </a:r>
                      <a:endParaRPr lang="en-CA" sz="1400" b="1" dirty="0">
                        <a:effectLst/>
                        <a:latin typeface="Segoe UI" panose="020B0502040204020203" pitchFamily="34" charset="0"/>
                        <a:ea typeface="Times New Roman" panose="02020603050405020304" pitchFamily="18" charset="0"/>
                        <a:cs typeface="Segoe UI" panose="020B0502040204020203" pitchFamily="34" charset="0"/>
                      </a:endParaRPr>
                    </a:p>
                  </a:txBody>
                  <a:tcPr marL="5186" marR="5186" marT="5186" marB="5186">
                    <a:solidFill>
                      <a:srgbClr val="E9EBF5"/>
                    </a:solidFill>
                  </a:tcPr>
                </a:tc>
                <a:tc hMerge="1">
                  <a:txBody>
                    <a:bodyPr/>
                    <a:lstStyle/>
                    <a:p>
                      <a:endParaRPr lang="en-CA"/>
                    </a:p>
                  </a:txBody>
                  <a:tcPr/>
                </a:tc>
                <a:extLst>
                  <a:ext uri="{0D108BD9-81ED-4DB2-BD59-A6C34878D82A}">
                    <a16:rowId xmlns:a16="http://schemas.microsoft.com/office/drawing/2014/main" val="688047574"/>
                  </a:ext>
                </a:extLst>
              </a:tr>
              <a:tr h="1119177">
                <a:tc vMerge="1">
                  <a:txBody>
                    <a:bodyPr/>
                    <a:lstStyle/>
                    <a:p>
                      <a:endParaRPr lang="en-CA"/>
                    </a:p>
                  </a:txBody>
                  <a:tcPr/>
                </a:tc>
                <a:tc vMerge="1">
                  <a:txBody>
                    <a:bodyPr/>
                    <a:lstStyle/>
                    <a:p>
                      <a:endParaRPr lang="en-CA"/>
                    </a:p>
                  </a:txBody>
                  <a:tcPr/>
                </a:tc>
                <a:tc vMerge="1">
                  <a:txBody>
                    <a:bodyPr/>
                    <a:lstStyle/>
                    <a:p>
                      <a:endParaRPr lang="en-CA"/>
                    </a:p>
                  </a:txBody>
                  <a:tcPr/>
                </a:tc>
                <a:tc vMerge="1">
                  <a:txBody>
                    <a:bodyPr/>
                    <a:lstStyle/>
                    <a:p>
                      <a:endParaRPr lang="en-CA"/>
                    </a:p>
                  </a:txBody>
                  <a:tcPr/>
                </a:tc>
                <a:tc>
                  <a:txBody>
                    <a:bodyPr/>
                    <a:lstStyle/>
                    <a:p>
                      <a:pPr algn="ctr"/>
                      <a:r>
                        <a:rPr lang="en-CA" sz="1400" b="1" dirty="0">
                          <a:effectLst/>
                          <a:latin typeface="Segoe UI" panose="020B0502040204020203" pitchFamily="34" charset="0"/>
                          <a:cs typeface="Segoe UI" panose="020B0502040204020203" pitchFamily="34" charset="0"/>
                        </a:rPr>
                        <a:t>Risk with prophylactic-intensity</a:t>
                      </a:r>
                      <a:endParaRPr lang="en-CA" sz="1400" b="1" dirty="0">
                        <a:effectLst/>
                        <a:latin typeface="Segoe UI" panose="020B0502040204020203" pitchFamily="34" charset="0"/>
                        <a:ea typeface="Times New Roman" panose="02020603050405020304" pitchFamily="18" charset="0"/>
                        <a:cs typeface="Segoe UI" panose="020B0502040204020203" pitchFamily="34" charset="0"/>
                      </a:endParaRPr>
                    </a:p>
                  </a:txBody>
                  <a:tcPr marL="5186" marR="5186" marT="5186" marB="5186"/>
                </a:tc>
                <a:tc>
                  <a:txBody>
                    <a:bodyPr/>
                    <a:lstStyle/>
                    <a:p>
                      <a:pPr algn="ctr"/>
                      <a:r>
                        <a:rPr lang="en-CA" sz="1400" b="1" dirty="0">
                          <a:effectLst/>
                          <a:latin typeface="Segoe UI" panose="020B0502040204020203" pitchFamily="34" charset="0"/>
                          <a:cs typeface="Segoe UI" panose="020B0502040204020203" pitchFamily="34" charset="0"/>
                        </a:rPr>
                        <a:t>Risk difference with anticoagulation at intermediate- or therapeutic-intensity</a:t>
                      </a:r>
                      <a:endParaRPr lang="en-CA" sz="1400" b="1" dirty="0">
                        <a:effectLst/>
                        <a:latin typeface="Segoe UI" panose="020B0502040204020203" pitchFamily="34" charset="0"/>
                        <a:ea typeface="Times New Roman" panose="02020603050405020304" pitchFamily="18" charset="0"/>
                        <a:cs typeface="Segoe UI" panose="020B0502040204020203" pitchFamily="34" charset="0"/>
                      </a:endParaRPr>
                    </a:p>
                  </a:txBody>
                  <a:tcPr marL="5186" marR="5186" marT="5186" marB="5186"/>
                </a:tc>
                <a:extLst>
                  <a:ext uri="{0D108BD9-81ED-4DB2-BD59-A6C34878D82A}">
                    <a16:rowId xmlns:a16="http://schemas.microsoft.com/office/drawing/2014/main" val="1740234015"/>
                  </a:ext>
                </a:extLst>
              </a:tr>
              <a:tr h="683495">
                <a:tc>
                  <a:txBody>
                    <a:bodyPr/>
                    <a:lstStyle/>
                    <a:p>
                      <a:r>
                        <a:rPr lang="en-CA" sz="1400" dirty="0">
                          <a:effectLst/>
                          <a:latin typeface="Segoe UI" panose="020B0502040204020203" pitchFamily="34" charset="0"/>
                          <a:cs typeface="Segoe UI" panose="020B0502040204020203" pitchFamily="34" charset="0"/>
                        </a:rPr>
                        <a:t>ALL-CAUSE MORTALITY</a:t>
                      </a:r>
                      <a:br>
                        <a:rPr lang="en-CA" sz="1400" dirty="0">
                          <a:effectLst/>
                          <a:latin typeface="Segoe UI" panose="020B0502040204020203" pitchFamily="34" charset="0"/>
                          <a:cs typeface="Segoe UI" panose="020B0502040204020203" pitchFamily="34" charset="0"/>
                        </a:rPr>
                      </a:br>
                      <a:r>
                        <a:rPr lang="en-CA" sz="1400" b="0" dirty="0">
                          <a:effectLst/>
                          <a:latin typeface="Segoe UI" panose="020B0502040204020203" pitchFamily="34" charset="0"/>
                          <a:cs typeface="Segoe UI" panose="020B0502040204020203" pitchFamily="34" charset="0"/>
                        </a:rPr>
                        <a:t>follow up: 14 days</a:t>
                      </a:r>
                      <a:endParaRPr lang="en-CA" sz="1400" b="0" dirty="0">
                        <a:effectLst/>
                        <a:latin typeface="Segoe UI" panose="020B0502040204020203" pitchFamily="34" charset="0"/>
                        <a:ea typeface="Times New Roman" panose="02020603050405020304" pitchFamily="18" charset="0"/>
                        <a:cs typeface="Segoe UI" panose="020B0502040204020203" pitchFamily="34" charset="0"/>
                      </a:endParaRPr>
                    </a:p>
                  </a:txBody>
                  <a:tcPr marL="5186" marR="5186" marT="5186" marB="5186"/>
                </a:tc>
                <a:tc>
                  <a:txBody>
                    <a:bodyPr/>
                    <a:lstStyle/>
                    <a:p>
                      <a:pPr algn="ctr"/>
                      <a:r>
                        <a:rPr lang="en-CA" sz="1400" b="0" dirty="0">
                          <a:effectLst/>
                          <a:latin typeface="Segoe UI" panose="020B0502040204020203" pitchFamily="34" charset="0"/>
                          <a:cs typeface="Segoe UI" panose="020B0502040204020203" pitchFamily="34" charset="0"/>
                        </a:rPr>
                        <a:t>2626</a:t>
                      </a:r>
                      <a:br>
                        <a:rPr lang="en-CA" sz="1400" b="0" dirty="0">
                          <a:effectLst/>
                          <a:latin typeface="Segoe UI" panose="020B0502040204020203" pitchFamily="34" charset="0"/>
                          <a:cs typeface="Segoe UI" panose="020B0502040204020203" pitchFamily="34" charset="0"/>
                        </a:rPr>
                      </a:br>
                      <a:r>
                        <a:rPr lang="en-CA" sz="1400" b="0" dirty="0">
                          <a:effectLst/>
                          <a:latin typeface="Segoe UI" panose="020B0502040204020203" pitchFamily="34" charset="0"/>
                          <a:cs typeface="Segoe UI" panose="020B0502040204020203" pitchFamily="34" charset="0"/>
                        </a:rPr>
                        <a:t>(1 study)</a:t>
                      </a:r>
                      <a:endParaRPr lang="en-CA" sz="1400" b="0" dirty="0">
                        <a:effectLst/>
                        <a:latin typeface="Segoe UI" panose="020B0502040204020203" pitchFamily="34" charset="0"/>
                        <a:ea typeface="Times New Roman" panose="02020603050405020304" pitchFamily="18" charset="0"/>
                        <a:cs typeface="Segoe UI" panose="020B0502040204020203" pitchFamily="34" charset="0"/>
                      </a:endParaRPr>
                    </a:p>
                  </a:txBody>
                  <a:tcPr marL="5186" marR="5186" marT="5186" marB="5186">
                    <a:solidFill>
                      <a:srgbClr val="E9EBF5"/>
                    </a:solidFill>
                  </a:tcPr>
                </a:tc>
                <a:tc>
                  <a:txBody>
                    <a:bodyPr/>
                    <a:lstStyle/>
                    <a:p>
                      <a:pPr algn="ctr"/>
                      <a:r>
                        <a:rPr lang="en-CA" sz="1400" b="0" dirty="0">
                          <a:effectLst/>
                          <a:latin typeface="Segoe UI" panose="020B0502040204020203" pitchFamily="34" charset="0"/>
                          <a:cs typeface="Segoe UI" panose="020B0502040204020203" pitchFamily="34" charset="0"/>
                        </a:rPr>
                        <a:t>⨁◯◯◯</a:t>
                      </a:r>
                      <a:br>
                        <a:rPr lang="en-CA" sz="1400" b="0" dirty="0">
                          <a:effectLst/>
                          <a:latin typeface="Segoe UI" panose="020B0502040204020203" pitchFamily="34" charset="0"/>
                          <a:cs typeface="Segoe UI" panose="020B0502040204020203" pitchFamily="34" charset="0"/>
                        </a:rPr>
                      </a:br>
                      <a:r>
                        <a:rPr lang="en-CA" sz="1400" b="0" dirty="0">
                          <a:effectLst/>
                          <a:latin typeface="Segoe UI" panose="020B0502040204020203" pitchFamily="34" charset="0"/>
                          <a:cs typeface="Segoe UI" panose="020B0502040204020203" pitchFamily="34" charset="0"/>
                        </a:rPr>
                        <a:t>VERY LOW</a:t>
                      </a:r>
                      <a:endParaRPr lang="en-CA" sz="1400" b="0" dirty="0">
                        <a:effectLst/>
                        <a:latin typeface="Segoe UI" panose="020B0502040204020203" pitchFamily="34" charset="0"/>
                        <a:ea typeface="Times New Roman" panose="02020603050405020304" pitchFamily="18" charset="0"/>
                        <a:cs typeface="Segoe UI" panose="020B0502040204020203" pitchFamily="34" charset="0"/>
                      </a:endParaRPr>
                    </a:p>
                  </a:txBody>
                  <a:tcPr marL="5186" marR="5186" marT="5186" marB="5186">
                    <a:solidFill>
                      <a:srgbClr val="E9EBF5"/>
                    </a:solidFill>
                  </a:tcPr>
                </a:tc>
                <a:tc>
                  <a:txBody>
                    <a:bodyPr/>
                    <a:lstStyle/>
                    <a:p>
                      <a:pPr algn="ctr"/>
                      <a:r>
                        <a:rPr lang="en-CA" sz="1400" b="0" dirty="0">
                          <a:effectLst/>
                          <a:latin typeface="Segoe UI" panose="020B0502040204020203" pitchFamily="34" charset="0"/>
                          <a:cs typeface="Segoe UI" panose="020B0502040204020203" pitchFamily="34" charset="0"/>
                        </a:rPr>
                        <a:t>HR 0.86</a:t>
                      </a:r>
                      <a:br>
                        <a:rPr lang="en-CA" sz="1400" b="0" dirty="0">
                          <a:effectLst/>
                          <a:latin typeface="Segoe UI" panose="020B0502040204020203" pitchFamily="34" charset="0"/>
                          <a:cs typeface="Segoe UI" panose="020B0502040204020203" pitchFamily="34" charset="0"/>
                        </a:rPr>
                      </a:br>
                      <a:r>
                        <a:rPr lang="en-CA" sz="1400" b="0" dirty="0">
                          <a:effectLst/>
                          <a:latin typeface="Segoe UI" panose="020B0502040204020203" pitchFamily="34" charset="0"/>
                          <a:cs typeface="Segoe UI" panose="020B0502040204020203" pitchFamily="34" charset="0"/>
                        </a:rPr>
                        <a:t>(0.73 to 1.02)</a:t>
                      </a:r>
                      <a:endParaRPr lang="en-CA" sz="1400" b="0" dirty="0">
                        <a:effectLst/>
                        <a:latin typeface="Segoe UI" panose="020B0502040204020203" pitchFamily="34" charset="0"/>
                        <a:ea typeface="Times New Roman" panose="02020603050405020304" pitchFamily="18" charset="0"/>
                        <a:cs typeface="Segoe UI" panose="020B0502040204020203" pitchFamily="34" charset="0"/>
                      </a:endParaRPr>
                    </a:p>
                  </a:txBody>
                  <a:tcPr marL="5186" marR="5186" marT="5186" marB="5186">
                    <a:solidFill>
                      <a:srgbClr val="E9EBF5"/>
                    </a:solidFill>
                  </a:tcPr>
                </a:tc>
                <a:tc>
                  <a:txBody>
                    <a:bodyPr/>
                    <a:lstStyle/>
                    <a:p>
                      <a:pPr algn="ctr"/>
                      <a:r>
                        <a:rPr lang="en-CA" sz="1400" b="0" dirty="0">
                          <a:effectLst/>
                          <a:latin typeface="Segoe UI" panose="020B0502040204020203" pitchFamily="34" charset="0"/>
                          <a:cs typeface="Segoe UI" panose="020B0502040204020203" pitchFamily="34" charset="0"/>
                        </a:rPr>
                        <a:t>148 per 1,000</a:t>
                      </a:r>
                      <a:endParaRPr lang="en-CA" sz="1400" b="0" dirty="0">
                        <a:effectLst/>
                        <a:latin typeface="Segoe UI" panose="020B0502040204020203" pitchFamily="34" charset="0"/>
                        <a:ea typeface="Times New Roman" panose="02020603050405020304" pitchFamily="18" charset="0"/>
                        <a:cs typeface="Segoe UI" panose="020B0502040204020203" pitchFamily="34" charset="0"/>
                      </a:endParaRPr>
                    </a:p>
                  </a:txBody>
                  <a:tcPr marL="5186" marR="5186" marT="5186" marB="5186">
                    <a:solidFill>
                      <a:srgbClr val="E9EBF5"/>
                    </a:solidFill>
                  </a:tcPr>
                </a:tc>
                <a:tc>
                  <a:txBody>
                    <a:bodyPr/>
                    <a:lstStyle/>
                    <a:p>
                      <a:pPr algn="ctr"/>
                      <a:r>
                        <a:rPr lang="en-CA" sz="1400" b="0" dirty="0">
                          <a:effectLst/>
                          <a:latin typeface="Segoe UI" panose="020B0502040204020203" pitchFamily="34" charset="0"/>
                          <a:cs typeface="Segoe UI" panose="020B0502040204020203" pitchFamily="34" charset="0"/>
                        </a:rPr>
                        <a:t>19 fewer per 1,000</a:t>
                      </a:r>
                      <a:br>
                        <a:rPr lang="en-CA" sz="1400" b="0" dirty="0">
                          <a:effectLst/>
                          <a:latin typeface="Segoe UI" panose="020B0502040204020203" pitchFamily="34" charset="0"/>
                          <a:cs typeface="Segoe UI" panose="020B0502040204020203" pitchFamily="34" charset="0"/>
                        </a:rPr>
                      </a:br>
                      <a:r>
                        <a:rPr lang="en-CA" sz="1400" b="0" dirty="0">
                          <a:effectLst/>
                          <a:latin typeface="Segoe UI" panose="020B0502040204020203" pitchFamily="34" charset="0"/>
                          <a:cs typeface="Segoe UI" panose="020B0502040204020203" pitchFamily="34" charset="0"/>
                        </a:rPr>
                        <a:t>(38 fewer to 3 more)</a:t>
                      </a:r>
                      <a:endParaRPr lang="en-CA" sz="1400" b="0" dirty="0">
                        <a:effectLst/>
                        <a:latin typeface="Segoe UI" panose="020B0502040204020203" pitchFamily="34" charset="0"/>
                        <a:ea typeface="Times New Roman" panose="02020603050405020304" pitchFamily="18" charset="0"/>
                        <a:cs typeface="Segoe UI" panose="020B0502040204020203" pitchFamily="34" charset="0"/>
                      </a:endParaRPr>
                    </a:p>
                  </a:txBody>
                  <a:tcPr marL="5186" marR="5186" marT="5186" marB="5186">
                    <a:solidFill>
                      <a:srgbClr val="E9EBF5"/>
                    </a:solidFill>
                  </a:tcPr>
                </a:tc>
                <a:extLst>
                  <a:ext uri="{0D108BD9-81ED-4DB2-BD59-A6C34878D82A}">
                    <a16:rowId xmlns:a16="http://schemas.microsoft.com/office/drawing/2014/main" val="1076185806"/>
                  </a:ext>
                </a:extLst>
              </a:tr>
              <a:tr h="627593">
                <a:tc>
                  <a:txBody>
                    <a:bodyPr/>
                    <a:lstStyle/>
                    <a:p>
                      <a:r>
                        <a:rPr lang="en-CA" sz="1400" dirty="0">
                          <a:effectLst/>
                          <a:latin typeface="Segoe UI" panose="020B0502040204020203" pitchFamily="34" charset="0"/>
                          <a:cs typeface="Segoe UI" panose="020B0502040204020203" pitchFamily="34" charset="0"/>
                        </a:rPr>
                        <a:t>PE</a:t>
                      </a:r>
                      <a:br>
                        <a:rPr lang="en-CA" sz="1400" dirty="0">
                          <a:effectLst/>
                          <a:latin typeface="Segoe UI" panose="020B0502040204020203" pitchFamily="34" charset="0"/>
                          <a:cs typeface="Segoe UI" panose="020B0502040204020203" pitchFamily="34" charset="0"/>
                        </a:rPr>
                      </a:br>
                      <a:r>
                        <a:rPr lang="en-CA" sz="1400" b="0" dirty="0">
                          <a:effectLst/>
                          <a:latin typeface="Segoe UI" panose="020B0502040204020203" pitchFamily="34" charset="0"/>
                          <a:cs typeface="Segoe UI" panose="020B0502040204020203" pitchFamily="34" charset="0"/>
                        </a:rPr>
                        <a:t>follow up: range 4 days to 28 days</a:t>
                      </a:r>
                      <a:endParaRPr lang="en-CA" sz="1400" b="0" dirty="0">
                        <a:effectLst/>
                        <a:latin typeface="Segoe UI" panose="020B0502040204020203" pitchFamily="34" charset="0"/>
                        <a:ea typeface="Times New Roman" panose="02020603050405020304" pitchFamily="18" charset="0"/>
                        <a:cs typeface="Segoe UI" panose="020B0502040204020203" pitchFamily="34" charset="0"/>
                      </a:endParaRPr>
                    </a:p>
                  </a:txBody>
                  <a:tcPr marL="5186" marR="5186" marT="5186" marB="5186"/>
                </a:tc>
                <a:tc>
                  <a:txBody>
                    <a:bodyPr/>
                    <a:lstStyle/>
                    <a:p>
                      <a:pPr algn="ctr"/>
                      <a:r>
                        <a:rPr lang="en-CA" sz="1400" b="1" dirty="0">
                          <a:effectLst/>
                          <a:latin typeface="Segoe UI" panose="020B0502040204020203" pitchFamily="34" charset="0"/>
                          <a:cs typeface="Segoe UI" panose="020B0502040204020203" pitchFamily="34" charset="0"/>
                        </a:rPr>
                        <a:t>82</a:t>
                      </a:r>
                      <a:br>
                        <a:rPr lang="en-CA" sz="1400" b="1" dirty="0">
                          <a:effectLst/>
                          <a:latin typeface="Segoe UI" panose="020B0502040204020203" pitchFamily="34" charset="0"/>
                          <a:cs typeface="Segoe UI" panose="020B0502040204020203" pitchFamily="34" charset="0"/>
                        </a:rPr>
                      </a:br>
                      <a:r>
                        <a:rPr lang="en-CA" sz="1400" b="1" dirty="0">
                          <a:effectLst/>
                          <a:latin typeface="Segoe UI" panose="020B0502040204020203" pitchFamily="34" charset="0"/>
                          <a:cs typeface="Segoe UI" panose="020B0502040204020203" pitchFamily="34" charset="0"/>
                        </a:rPr>
                        <a:t>(1 study)</a:t>
                      </a:r>
                      <a:endParaRPr lang="en-CA" sz="1400" b="1" dirty="0">
                        <a:effectLst/>
                        <a:latin typeface="Segoe UI" panose="020B0502040204020203" pitchFamily="34" charset="0"/>
                        <a:ea typeface="Times New Roman" panose="02020603050405020304" pitchFamily="18" charset="0"/>
                        <a:cs typeface="Segoe UI" panose="020B0502040204020203" pitchFamily="34" charset="0"/>
                      </a:endParaRPr>
                    </a:p>
                  </a:txBody>
                  <a:tcPr marL="5186" marR="5186" marT="5186" marB="5186">
                    <a:solidFill>
                      <a:schemeClr val="accent4">
                        <a:lumMod val="20000"/>
                        <a:lumOff val="80000"/>
                      </a:schemeClr>
                    </a:solidFill>
                  </a:tcPr>
                </a:tc>
                <a:tc>
                  <a:txBody>
                    <a:bodyPr/>
                    <a:lstStyle/>
                    <a:p>
                      <a:pPr algn="ctr"/>
                      <a:r>
                        <a:rPr lang="en-CA" sz="1400" b="1" dirty="0">
                          <a:effectLst/>
                          <a:latin typeface="Segoe UI" panose="020B0502040204020203" pitchFamily="34" charset="0"/>
                          <a:cs typeface="Segoe UI" panose="020B0502040204020203" pitchFamily="34" charset="0"/>
                        </a:rPr>
                        <a:t>⨁◯◯◯</a:t>
                      </a:r>
                      <a:br>
                        <a:rPr lang="en-CA" sz="1400" b="1" dirty="0">
                          <a:effectLst/>
                          <a:latin typeface="Segoe UI" panose="020B0502040204020203" pitchFamily="34" charset="0"/>
                          <a:cs typeface="Segoe UI" panose="020B0502040204020203" pitchFamily="34" charset="0"/>
                        </a:rPr>
                      </a:br>
                      <a:r>
                        <a:rPr lang="en-CA" sz="1400" b="1" dirty="0">
                          <a:effectLst/>
                          <a:latin typeface="Segoe UI" panose="020B0502040204020203" pitchFamily="34" charset="0"/>
                          <a:cs typeface="Segoe UI" panose="020B0502040204020203" pitchFamily="34" charset="0"/>
                        </a:rPr>
                        <a:t>VERY LOW</a:t>
                      </a:r>
                      <a:endParaRPr lang="en-CA" sz="1400" b="1" dirty="0">
                        <a:effectLst/>
                        <a:latin typeface="Segoe UI" panose="020B0502040204020203" pitchFamily="34" charset="0"/>
                        <a:ea typeface="Times New Roman" panose="02020603050405020304" pitchFamily="18" charset="0"/>
                        <a:cs typeface="Segoe UI" panose="020B0502040204020203" pitchFamily="34" charset="0"/>
                      </a:endParaRPr>
                    </a:p>
                  </a:txBody>
                  <a:tcPr marL="5186" marR="5186" marT="5186" marB="5186">
                    <a:solidFill>
                      <a:schemeClr val="accent4">
                        <a:lumMod val="20000"/>
                        <a:lumOff val="80000"/>
                      </a:schemeClr>
                    </a:solidFill>
                  </a:tcPr>
                </a:tc>
                <a:tc>
                  <a:txBody>
                    <a:bodyPr/>
                    <a:lstStyle/>
                    <a:p>
                      <a:pPr algn="ctr"/>
                      <a:r>
                        <a:rPr lang="en-CA" sz="1400" b="1" dirty="0">
                          <a:effectLst/>
                          <a:latin typeface="Segoe UI" panose="020B0502040204020203" pitchFamily="34" charset="0"/>
                          <a:cs typeface="Segoe UI" panose="020B0502040204020203" pitchFamily="34" charset="0"/>
                        </a:rPr>
                        <a:t>OR 0.09</a:t>
                      </a:r>
                      <a:br>
                        <a:rPr lang="en-CA" sz="1400" b="1" dirty="0">
                          <a:effectLst/>
                          <a:latin typeface="Segoe UI" panose="020B0502040204020203" pitchFamily="34" charset="0"/>
                          <a:cs typeface="Segoe UI" panose="020B0502040204020203" pitchFamily="34" charset="0"/>
                        </a:rPr>
                      </a:br>
                      <a:r>
                        <a:rPr lang="en-CA" sz="1400" b="1" dirty="0">
                          <a:effectLst/>
                          <a:latin typeface="Segoe UI" panose="020B0502040204020203" pitchFamily="34" charset="0"/>
                          <a:cs typeface="Segoe UI" panose="020B0502040204020203" pitchFamily="34" charset="0"/>
                        </a:rPr>
                        <a:t>(0.02 to 0.57)</a:t>
                      </a:r>
                      <a:endParaRPr lang="en-CA" sz="1400" b="1" dirty="0">
                        <a:effectLst/>
                        <a:latin typeface="Segoe UI" panose="020B0502040204020203" pitchFamily="34" charset="0"/>
                        <a:ea typeface="Times New Roman" panose="02020603050405020304" pitchFamily="18" charset="0"/>
                        <a:cs typeface="Segoe UI" panose="020B0502040204020203" pitchFamily="34" charset="0"/>
                      </a:endParaRPr>
                    </a:p>
                  </a:txBody>
                  <a:tcPr marL="5186" marR="5186" marT="5186" marB="5186">
                    <a:solidFill>
                      <a:schemeClr val="accent4">
                        <a:lumMod val="20000"/>
                        <a:lumOff val="80000"/>
                      </a:schemeClr>
                    </a:solidFill>
                  </a:tcPr>
                </a:tc>
                <a:tc>
                  <a:txBody>
                    <a:bodyPr/>
                    <a:lstStyle/>
                    <a:p>
                      <a:pPr algn="ctr"/>
                      <a:r>
                        <a:rPr lang="en-CA" sz="1400" b="1" dirty="0">
                          <a:effectLst/>
                          <a:latin typeface="Segoe UI" panose="020B0502040204020203" pitchFamily="34" charset="0"/>
                          <a:cs typeface="Segoe UI" panose="020B0502040204020203" pitchFamily="34" charset="0"/>
                        </a:rPr>
                        <a:t>16 per 1,000</a:t>
                      </a:r>
                      <a:endParaRPr lang="en-CA" sz="1400" b="1" dirty="0">
                        <a:effectLst/>
                        <a:latin typeface="Segoe UI" panose="020B0502040204020203" pitchFamily="34" charset="0"/>
                        <a:ea typeface="Times New Roman" panose="02020603050405020304" pitchFamily="18" charset="0"/>
                        <a:cs typeface="Segoe UI" panose="020B0502040204020203" pitchFamily="34" charset="0"/>
                      </a:endParaRPr>
                    </a:p>
                  </a:txBody>
                  <a:tcPr marL="5186" marR="5186" marT="5186" marB="5186">
                    <a:solidFill>
                      <a:schemeClr val="accent4">
                        <a:lumMod val="20000"/>
                        <a:lumOff val="80000"/>
                      </a:schemeClr>
                    </a:solidFill>
                  </a:tcPr>
                </a:tc>
                <a:tc>
                  <a:txBody>
                    <a:bodyPr/>
                    <a:lstStyle/>
                    <a:p>
                      <a:pPr algn="ctr"/>
                      <a:r>
                        <a:rPr lang="en-CA" sz="1400" b="1" dirty="0">
                          <a:effectLst/>
                          <a:latin typeface="Segoe UI" panose="020B0502040204020203" pitchFamily="34" charset="0"/>
                          <a:cs typeface="Segoe UI" panose="020B0502040204020203" pitchFamily="34" charset="0"/>
                        </a:rPr>
                        <a:t>15 fewer per 1,000</a:t>
                      </a:r>
                      <a:br>
                        <a:rPr lang="en-CA" sz="1400" b="1" dirty="0">
                          <a:effectLst/>
                          <a:latin typeface="Segoe UI" panose="020B0502040204020203" pitchFamily="34" charset="0"/>
                          <a:cs typeface="Segoe UI" panose="020B0502040204020203" pitchFamily="34" charset="0"/>
                        </a:rPr>
                      </a:br>
                      <a:r>
                        <a:rPr lang="en-CA" sz="1400" b="1" dirty="0">
                          <a:effectLst/>
                          <a:latin typeface="Segoe UI" panose="020B0502040204020203" pitchFamily="34" charset="0"/>
                          <a:cs typeface="Segoe UI" panose="020B0502040204020203" pitchFamily="34" charset="0"/>
                        </a:rPr>
                        <a:t>(16 fewer to 7 fewer)</a:t>
                      </a:r>
                      <a:endParaRPr lang="en-CA" sz="1400" b="1" dirty="0">
                        <a:effectLst/>
                        <a:latin typeface="Segoe UI" panose="020B0502040204020203" pitchFamily="34" charset="0"/>
                        <a:ea typeface="Times New Roman" panose="02020603050405020304" pitchFamily="18" charset="0"/>
                        <a:cs typeface="Segoe UI" panose="020B0502040204020203" pitchFamily="34" charset="0"/>
                      </a:endParaRPr>
                    </a:p>
                  </a:txBody>
                  <a:tcPr marL="5186" marR="5186" marT="5186" marB="5186">
                    <a:solidFill>
                      <a:schemeClr val="accent4">
                        <a:lumMod val="20000"/>
                        <a:lumOff val="80000"/>
                      </a:schemeClr>
                    </a:solidFill>
                  </a:tcPr>
                </a:tc>
                <a:extLst>
                  <a:ext uri="{0D108BD9-81ED-4DB2-BD59-A6C34878D82A}">
                    <a16:rowId xmlns:a16="http://schemas.microsoft.com/office/drawing/2014/main" val="4106692909"/>
                  </a:ext>
                </a:extLst>
              </a:tr>
              <a:tr h="627593">
                <a:tc>
                  <a:txBody>
                    <a:bodyPr/>
                    <a:lstStyle/>
                    <a:p>
                      <a:r>
                        <a:rPr lang="en-CA" sz="1400" dirty="0">
                          <a:effectLst/>
                          <a:latin typeface="Segoe UI" panose="020B0502040204020203" pitchFamily="34" charset="0"/>
                          <a:cs typeface="Segoe UI" panose="020B0502040204020203" pitchFamily="34" charset="0"/>
                        </a:rPr>
                        <a:t>PROXIMAL LOWER EXTREMITY DVT</a:t>
                      </a:r>
                      <a:br>
                        <a:rPr lang="en-CA" sz="1400" dirty="0">
                          <a:effectLst/>
                          <a:latin typeface="Segoe UI" panose="020B0502040204020203" pitchFamily="34" charset="0"/>
                          <a:cs typeface="Segoe UI" panose="020B0502040204020203" pitchFamily="34" charset="0"/>
                        </a:rPr>
                      </a:br>
                      <a:r>
                        <a:rPr lang="en-CA" sz="1400" b="0" dirty="0">
                          <a:effectLst/>
                          <a:latin typeface="Segoe UI" panose="020B0502040204020203" pitchFamily="34" charset="0"/>
                          <a:cs typeface="Segoe UI" panose="020B0502040204020203" pitchFamily="34" charset="0"/>
                        </a:rPr>
                        <a:t>follow up: 28 days</a:t>
                      </a:r>
                      <a:endParaRPr lang="en-CA" sz="1400" b="0" dirty="0">
                        <a:effectLst/>
                        <a:latin typeface="Segoe UI" panose="020B0502040204020203" pitchFamily="34" charset="0"/>
                        <a:ea typeface="Times New Roman" panose="02020603050405020304" pitchFamily="18" charset="0"/>
                        <a:cs typeface="Segoe UI" panose="020B0502040204020203" pitchFamily="34" charset="0"/>
                      </a:endParaRPr>
                    </a:p>
                  </a:txBody>
                  <a:tcPr marL="5186" marR="5186" marT="5186" marB="5186"/>
                </a:tc>
                <a:tc>
                  <a:txBody>
                    <a:bodyPr/>
                    <a:lstStyle/>
                    <a:p>
                      <a:pPr algn="ctr"/>
                      <a:r>
                        <a:rPr lang="en-CA" sz="1400" b="1" dirty="0">
                          <a:effectLst/>
                          <a:latin typeface="Segoe UI" panose="020B0502040204020203" pitchFamily="34" charset="0"/>
                          <a:cs typeface="Segoe UI" panose="020B0502040204020203" pitchFamily="34" charset="0"/>
                        </a:rPr>
                        <a:t>41</a:t>
                      </a:r>
                      <a:br>
                        <a:rPr lang="en-CA" sz="1400" b="1" dirty="0">
                          <a:effectLst/>
                          <a:latin typeface="Segoe UI" panose="020B0502040204020203" pitchFamily="34" charset="0"/>
                          <a:cs typeface="Segoe UI" panose="020B0502040204020203" pitchFamily="34" charset="0"/>
                        </a:rPr>
                      </a:br>
                      <a:r>
                        <a:rPr lang="en-CA" sz="1400" b="1" dirty="0">
                          <a:effectLst/>
                          <a:latin typeface="Segoe UI" panose="020B0502040204020203" pitchFamily="34" charset="0"/>
                          <a:cs typeface="Segoe UI" panose="020B0502040204020203" pitchFamily="34" charset="0"/>
                        </a:rPr>
                        <a:t>(1 study)</a:t>
                      </a:r>
                      <a:endParaRPr lang="en-CA" sz="1400" b="1" dirty="0">
                        <a:effectLst/>
                        <a:latin typeface="Segoe UI" panose="020B0502040204020203" pitchFamily="34" charset="0"/>
                        <a:ea typeface="Times New Roman" panose="02020603050405020304" pitchFamily="18" charset="0"/>
                        <a:cs typeface="Segoe UI" panose="020B0502040204020203" pitchFamily="34" charset="0"/>
                      </a:endParaRPr>
                    </a:p>
                  </a:txBody>
                  <a:tcPr marL="5186" marR="5186" marT="5186" marB="5186">
                    <a:solidFill>
                      <a:schemeClr val="accent4">
                        <a:lumMod val="20000"/>
                        <a:lumOff val="80000"/>
                      </a:schemeClr>
                    </a:solidFill>
                  </a:tcPr>
                </a:tc>
                <a:tc>
                  <a:txBody>
                    <a:bodyPr/>
                    <a:lstStyle/>
                    <a:p>
                      <a:pPr algn="ctr"/>
                      <a:r>
                        <a:rPr lang="en-CA" sz="1400" b="1" dirty="0">
                          <a:effectLst/>
                          <a:latin typeface="Segoe UI" panose="020B0502040204020203" pitchFamily="34" charset="0"/>
                          <a:cs typeface="Segoe UI" panose="020B0502040204020203" pitchFamily="34" charset="0"/>
                        </a:rPr>
                        <a:t>⨁◯◯◯</a:t>
                      </a:r>
                      <a:br>
                        <a:rPr lang="en-CA" sz="1400" b="1" dirty="0">
                          <a:effectLst/>
                          <a:latin typeface="Segoe UI" panose="020B0502040204020203" pitchFamily="34" charset="0"/>
                          <a:cs typeface="Segoe UI" panose="020B0502040204020203" pitchFamily="34" charset="0"/>
                        </a:rPr>
                      </a:br>
                      <a:r>
                        <a:rPr lang="en-CA" sz="1400" b="1" dirty="0">
                          <a:effectLst/>
                          <a:latin typeface="Segoe UI" panose="020B0502040204020203" pitchFamily="34" charset="0"/>
                          <a:cs typeface="Segoe UI" panose="020B0502040204020203" pitchFamily="34" charset="0"/>
                        </a:rPr>
                        <a:t>VERY LOW</a:t>
                      </a:r>
                      <a:endParaRPr lang="en-CA" sz="1400" b="1" dirty="0">
                        <a:effectLst/>
                        <a:latin typeface="Segoe UI" panose="020B0502040204020203" pitchFamily="34" charset="0"/>
                        <a:ea typeface="Times New Roman" panose="02020603050405020304" pitchFamily="18" charset="0"/>
                        <a:cs typeface="Segoe UI" panose="020B0502040204020203" pitchFamily="34" charset="0"/>
                      </a:endParaRPr>
                    </a:p>
                  </a:txBody>
                  <a:tcPr marL="5186" marR="5186" marT="5186" marB="5186">
                    <a:solidFill>
                      <a:schemeClr val="accent4">
                        <a:lumMod val="20000"/>
                        <a:lumOff val="80000"/>
                      </a:schemeClr>
                    </a:solidFill>
                  </a:tcPr>
                </a:tc>
                <a:tc>
                  <a:txBody>
                    <a:bodyPr/>
                    <a:lstStyle/>
                    <a:p>
                      <a:pPr algn="ctr"/>
                      <a:r>
                        <a:rPr lang="en-CA" sz="1400" b="1" dirty="0">
                          <a:effectLst/>
                          <a:latin typeface="Segoe UI" panose="020B0502040204020203" pitchFamily="34" charset="0"/>
                          <a:cs typeface="Segoe UI" panose="020B0502040204020203" pitchFamily="34" charset="0"/>
                        </a:rPr>
                        <a:t>OR 0.35</a:t>
                      </a:r>
                      <a:br>
                        <a:rPr lang="en-CA" sz="1400" b="1" dirty="0">
                          <a:effectLst/>
                          <a:latin typeface="Segoe UI" panose="020B0502040204020203" pitchFamily="34" charset="0"/>
                          <a:cs typeface="Segoe UI" panose="020B0502040204020203" pitchFamily="34" charset="0"/>
                        </a:rPr>
                      </a:br>
                      <a:r>
                        <a:rPr lang="en-CA" sz="1400" b="1" dirty="0">
                          <a:effectLst/>
                          <a:latin typeface="Segoe UI" panose="020B0502040204020203" pitchFamily="34" charset="0"/>
                          <a:cs typeface="Segoe UI" panose="020B0502040204020203" pitchFamily="34" charset="0"/>
                        </a:rPr>
                        <a:t>(0.06 to 2.02)</a:t>
                      </a:r>
                      <a:endParaRPr lang="en-CA" sz="1400" b="1" dirty="0">
                        <a:effectLst/>
                        <a:latin typeface="Segoe UI" panose="020B0502040204020203" pitchFamily="34" charset="0"/>
                        <a:ea typeface="Times New Roman" panose="02020603050405020304" pitchFamily="18" charset="0"/>
                        <a:cs typeface="Segoe UI" panose="020B0502040204020203" pitchFamily="34" charset="0"/>
                      </a:endParaRPr>
                    </a:p>
                  </a:txBody>
                  <a:tcPr marL="5186" marR="5186" marT="5186" marB="5186">
                    <a:solidFill>
                      <a:schemeClr val="accent4">
                        <a:lumMod val="20000"/>
                        <a:lumOff val="80000"/>
                      </a:schemeClr>
                    </a:solidFill>
                  </a:tcPr>
                </a:tc>
                <a:tc>
                  <a:txBody>
                    <a:bodyPr/>
                    <a:lstStyle/>
                    <a:p>
                      <a:pPr algn="ctr"/>
                      <a:r>
                        <a:rPr lang="en-CA" sz="1400" b="1" dirty="0">
                          <a:effectLst/>
                          <a:latin typeface="Segoe UI" panose="020B0502040204020203" pitchFamily="34" charset="0"/>
                          <a:cs typeface="Segoe UI" panose="020B0502040204020203" pitchFamily="34" charset="0"/>
                        </a:rPr>
                        <a:t>20 per 1,000</a:t>
                      </a:r>
                      <a:endParaRPr lang="en-CA" sz="1400" b="1" dirty="0">
                        <a:effectLst/>
                        <a:latin typeface="Segoe UI" panose="020B0502040204020203" pitchFamily="34" charset="0"/>
                        <a:ea typeface="Times New Roman" panose="02020603050405020304" pitchFamily="18" charset="0"/>
                        <a:cs typeface="Segoe UI" panose="020B0502040204020203" pitchFamily="34" charset="0"/>
                      </a:endParaRPr>
                    </a:p>
                  </a:txBody>
                  <a:tcPr marL="5186" marR="5186" marT="5186" marB="5186">
                    <a:solidFill>
                      <a:schemeClr val="accent4">
                        <a:lumMod val="20000"/>
                        <a:lumOff val="80000"/>
                      </a:schemeClr>
                    </a:solidFill>
                  </a:tcPr>
                </a:tc>
                <a:tc>
                  <a:txBody>
                    <a:bodyPr/>
                    <a:lstStyle/>
                    <a:p>
                      <a:pPr algn="ctr"/>
                      <a:r>
                        <a:rPr lang="en-CA" sz="1400" b="1" dirty="0">
                          <a:effectLst/>
                          <a:latin typeface="Segoe UI" panose="020B0502040204020203" pitchFamily="34" charset="0"/>
                          <a:cs typeface="Segoe UI" panose="020B0502040204020203" pitchFamily="34" charset="0"/>
                        </a:rPr>
                        <a:t>13 fewer per 1,000</a:t>
                      </a:r>
                      <a:br>
                        <a:rPr lang="en-CA" sz="1400" b="1" dirty="0">
                          <a:effectLst/>
                          <a:latin typeface="Segoe UI" panose="020B0502040204020203" pitchFamily="34" charset="0"/>
                          <a:cs typeface="Segoe UI" panose="020B0502040204020203" pitchFamily="34" charset="0"/>
                        </a:rPr>
                      </a:br>
                      <a:r>
                        <a:rPr lang="en-CA" sz="1400" b="1" dirty="0">
                          <a:effectLst/>
                          <a:latin typeface="Segoe UI" panose="020B0502040204020203" pitchFamily="34" charset="0"/>
                          <a:cs typeface="Segoe UI" panose="020B0502040204020203" pitchFamily="34" charset="0"/>
                        </a:rPr>
                        <a:t>(18 fewer to 19 more)</a:t>
                      </a:r>
                      <a:endParaRPr lang="en-CA" sz="1400" b="1" dirty="0">
                        <a:effectLst/>
                        <a:latin typeface="Segoe UI" panose="020B0502040204020203" pitchFamily="34" charset="0"/>
                        <a:ea typeface="Times New Roman" panose="02020603050405020304" pitchFamily="18" charset="0"/>
                        <a:cs typeface="Segoe UI" panose="020B0502040204020203" pitchFamily="34" charset="0"/>
                      </a:endParaRPr>
                    </a:p>
                  </a:txBody>
                  <a:tcPr marL="5186" marR="5186" marT="5186" marB="5186">
                    <a:solidFill>
                      <a:schemeClr val="accent4">
                        <a:lumMod val="20000"/>
                        <a:lumOff val="80000"/>
                      </a:schemeClr>
                    </a:solidFill>
                  </a:tcPr>
                </a:tc>
                <a:extLst>
                  <a:ext uri="{0D108BD9-81ED-4DB2-BD59-A6C34878D82A}">
                    <a16:rowId xmlns:a16="http://schemas.microsoft.com/office/drawing/2014/main" val="4197785198"/>
                  </a:ext>
                </a:extLst>
              </a:tr>
              <a:tr h="627593">
                <a:tc>
                  <a:txBody>
                    <a:bodyPr/>
                    <a:lstStyle/>
                    <a:p>
                      <a:r>
                        <a:rPr lang="en-CA" sz="1400" dirty="0">
                          <a:effectLst/>
                          <a:latin typeface="Segoe UI" panose="020B0502040204020203" pitchFamily="34" charset="0"/>
                          <a:cs typeface="Segoe UI" panose="020B0502040204020203" pitchFamily="34" charset="0"/>
                        </a:rPr>
                        <a:t>VTE</a:t>
                      </a:r>
                      <a:br>
                        <a:rPr lang="en-CA" sz="1400" dirty="0">
                          <a:effectLst/>
                          <a:latin typeface="Segoe UI" panose="020B0502040204020203" pitchFamily="34" charset="0"/>
                          <a:cs typeface="Segoe UI" panose="020B0502040204020203" pitchFamily="34" charset="0"/>
                        </a:rPr>
                      </a:br>
                      <a:r>
                        <a:rPr lang="en-CA" sz="1400" b="0" dirty="0">
                          <a:effectLst/>
                          <a:latin typeface="Segoe UI" panose="020B0502040204020203" pitchFamily="34" charset="0"/>
                          <a:cs typeface="Segoe UI" panose="020B0502040204020203" pitchFamily="34" charset="0"/>
                        </a:rPr>
                        <a:t>follow up: range 6 days to 28 days</a:t>
                      </a:r>
                      <a:endParaRPr lang="en-CA" sz="1400" b="0" dirty="0">
                        <a:effectLst/>
                        <a:latin typeface="Segoe UI" panose="020B0502040204020203" pitchFamily="34" charset="0"/>
                        <a:ea typeface="Times New Roman" panose="02020603050405020304" pitchFamily="18" charset="0"/>
                        <a:cs typeface="Segoe UI" panose="020B0502040204020203" pitchFamily="34" charset="0"/>
                      </a:endParaRPr>
                    </a:p>
                  </a:txBody>
                  <a:tcPr marL="5186" marR="5186" marT="5186" marB="5186"/>
                </a:tc>
                <a:tc>
                  <a:txBody>
                    <a:bodyPr/>
                    <a:lstStyle/>
                    <a:p>
                      <a:pPr algn="ctr"/>
                      <a:r>
                        <a:rPr lang="en-CA" sz="1400" b="1" dirty="0">
                          <a:effectLst/>
                          <a:latin typeface="Segoe UI" panose="020B0502040204020203" pitchFamily="34" charset="0"/>
                          <a:cs typeface="Segoe UI" panose="020B0502040204020203" pitchFamily="34" charset="0"/>
                        </a:rPr>
                        <a:t>0</a:t>
                      </a:r>
                      <a:br>
                        <a:rPr lang="en-CA" sz="1400" b="1" dirty="0">
                          <a:effectLst/>
                          <a:latin typeface="Segoe UI" panose="020B0502040204020203" pitchFamily="34" charset="0"/>
                          <a:cs typeface="Segoe UI" panose="020B0502040204020203" pitchFamily="34" charset="0"/>
                        </a:rPr>
                      </a:br>
                      <a:r>
                        <a:rPr lang="en-CA" sz="1400" b="1" dirty="0">
                          <a:effectLst/>
                          <a:latin typeface="Segoe UI" panose="020B0502040204020203" pitchFamily="34" charset="0"/>
                          <a:cs typeface="Segoe UI" panose="020B0502040204020203" pitchFamily="34" charset="0"/>
                        </a:rPr>
                        <a:t>(1 study)</a:t>
                      </a:r>
                      <a:endParaRPr lang="en-CA" sz="1400" b="1" dirty="0">
                        <a:effectLst/>
                        <a:latin typeface="Segoe UI" panose="020B0502040204020203" pitchFamily="34" charset="0"/>
                        <a:ea typeface="Times New Roman" panose="02020603050405020304" pitchFamily="18" charset="0"/>
                        <a:cs typeface="Segoe UI" panose="020B0502040204020203" pitchFamily="34" charset="0"/>
                      </a:endParaRPr>
                    </a:p>
                  </a:txBody>
                  <a:tcPr marL="5186" marR="5186" marT="5186" marB="5186">
                    <a:solidFill>
                      <a:schemeClr val="accent4">
                        <a:lumMod val="20000"/>
                        <a:lumOff val="80000"/>
                      </a:schemeClr>
                    </a:solidFill>
                  </a:tcPr>
                </a:tc>
                <a:tc>
                  <a:txBody>
                    <a:bodyPr/>
                    <a:lstStyle/>
                    <a:p>
                      <a:pPr algn="ctr"/>
                      <a:r>
                        <a:rPr lang="en-CA" sz="1400" b="1" dirty="0">
                          <a:effectLst/>
                          <a:latin typeface="Segoe UI" panose="020B0502040204020203" pitchFamily="34" charset="0"/>
                          <a:cs typeface="Segoe UI" panose="020B0502040204020203" pitchFamily="34" charset="0"/>
                        </a:rPr>
                        <a:t>-</a:t>
                      </a:r>
                      <a:endParaRPr lang="en-CA" sz="1400" b="1" dirty="0">
                        <a:effectLst/>
                        <a:latin typeface="Segoe UI" panose="020B0502040204020203" pitchFamily="34" charset="0"/>
                        <a:ea typeface="Times New Roman" panose="02020603050405020304" pitchFamily="18" charset="0"/>
                        <a:cs typeface="Segoe UI" panose="020B0502040204020203" pitchFamily="34" charset="0"/>
                      </a:endParaRPr>
                    </a:p>
                  </a:txBody>
                  <a:tcPr marL="5186" marR="5186" marT="5186" marB="5186">
                    <a:solidFill>
                      <a:schemeClr val="accent4">
                        <a:lumMod val="20000"/>
                        <a:lumOff val="80000"/>
                      </a:schemeClr>
                    </a:solidFill>
                  </a:tcPr>
                </a:tc>
                <a:tc>
                  <a:txBody>
                    <a:bodyPr/>
                    <a:lstStyle/>
                    <a:p>
                      <a:pPr algn="ctr"/>
                      <a:r>
                        <a:rPr lang="en-CA" sz="1400" b="1" dirty="0">
                          <a:effectLst/>
                          <a:latin typeface="Segoe UI" panose="020B0502040204020203" pitchFamily="34" charset="0"/>
                          <a:cs typeface="Segoe UI" panose="020B0502040204020203" pitchFamily="34" charset="0"/>
                        </a:rPr>
                        <a:t>-</a:t>
                      </a:r>
                      <a:endParaRPr lang="en-CA" sz="1400" b="1" dirty="0">
                        <a:effectLst/>
                        <a:latin typeface="Segoe UI" panose="020B0502040204020203" pitchFamily="34" charset="0"/>
                        <a:ea typeface="Times New Roman" panose="02020603050405020304" pitchFamily="18" charset="0"/>
                        <a:cs typeface="Segoe UI" panose="020B0502040204020203" pitchFamily="34" charset="0"/>
                      </a:endParaRPr>
                    </a:p>
                  </a:txBody>
                  <a:tcPr marL="5186" marR="5186" marT="5186" marB="5186">
                    <a:solidFill>
                      <a:schemeClr val="accent4">
                        <a:lumMod val="20000"/>
                        <a:lumOff val="80000"/>
                      </a:schemeClr>
                    </a:solidFill>
                  </a:tcPr>
                </a:tc>
                <a:tc gridSpan="2">
                  <a:txBody>
                    <a:bodyPr/>
                    <a:lstStyle/>
                    <a:p>
                      <a:r>
                        <a:rPr lang="en-CA" sz="1400" b="1" dirty="0">
                          <a:effectLst/>
                          <a:latin typeface="Segoe UI" panose="020B0502040204020203" pitchFamily="34" charset="0"/>
                          <a:cs typeface="Segoe UI" panose="020B0502040204020203" pitchFamily="34" charset="0"/>
                        </a:rPr>
                        <a:t>Baseline risk (2 studies, range 2.0% to 3.1%). </a:t>
                      </a:r>
                      <a:endParaRPr lang="en-CA" sz="1400" b="1" dirty="0">
                        <a:effectLst/>
                        <a:latin typeface="Segoe UI" panose="020B0502040204020203" pitchFamily="34" charset="0"/>
                        <a:ea typeface="Times New Roman" panose="02020603050405020304" pitchFamily="18" charset="0"/>
                        <a:cs typeface="Segoe UI" panose="020B0502040204020203" pitchFamily="34" charset="0"/>
                      </a:endParaRPr>
                    </a:p>
                  </a:txBody>
                  <a:tcPr marL="5186" marR="5186" marT="5186" marB="5186">
                    <a:solidFill>
                      <a:schemeClr val="accent4">
                        <a:lumMod val="20000"/>
                        <a:lumOff val="80000"/>
                      </a:schemeClr>
                    </a:solidFill>
                  </a:tcPr>
                </a:tc>
                <a:tc hMerge="1">
                  <a:txBody>
                    <a:bodyPr/>
                    <a:lstStyle/>
                    <a:p>
                      <a:endParaRPr lang="en-CA"/>
                    </a:p>
                  </a:txBody>
                  <a:tcPr/>
                </a:tc>
                <a:extLst>
                  <a:ext uri="{0D108BD9-81ED-4DB2-BD59-A6C34878D82A}">
                    <a16:rowId xmlns:a16="http://schemas.microsoft.com/office/drawing/2014/main" val="2986081207"/>
                  </a:ext>
                </a:extLst>
              </a:tr>
              <a:tr h="847219">
                <a:tc>
                  <a:txBody>
                    <a:bodyPr/>
                    <a:lstStyle/>
                    <a:p>
                      <a:r>
                        <a:rPr lang="en-CA" sz="1400" dirty="0">
                          <a:effectLst/>
                          <a:latin typeface="Segoe UI" panose="020B0502040204020203" pitchFamily="34" charset="0"/>
                          <a:cs typeface="Segoe UI" panose="020B0502040204020203" pitchFamily="34" charset="0"/>
                        </a:rPr>
                        <a:t>MAJOR BLEEDING</a:t>
                      </a:r>
                      <a:br>
                        <a:rPr lang="en-CA" sz="1400" dirty="0">
                          <a:effectLst/>
                          <a:latin typeface="Segoe UI" panose="020B0502040204020203" pitchFamily="34" charset="0"/>
                          <a:cs typeface="Segoe UI" panose="020B0502040204020203" pitchFamily="34" charset="0"/>
                        </a:rPr>
                      </a:br>
                      <a:r>
                        <a:rPr lang="en-CA" sz="1400" b="0" dirty="0">
                          <a:effectLst/>
                          <a:latin typeface="Segoe UI" panose="020B0502040204020203" pitchFamily="34" charset="0"/>
                          <a:cs typeface="Segoe UI" panose="020B0502040204020203" pitchFamily="34" charset="0"/>
                        </a:rPr>
                        <a:t>follow up: 14 days</a:t>
                      </a:r>
                      <a:endParaRPr lang="en-CA" sz="1400" b="0" dirty="0">
                        <a:effectLst/>
                        <a:latin typeface="Segoe UI" panose="020B0502040204020203" pitchFamily="34" charset="0"/>
                        <a:ea typeface="Times New Roman" panose="02020603050405020304" pitchFamily="18" charset="0"/>
                        <a:cs typeface="Segoe UI" panose="020B0502040204020203" pitchFamily="34" charset="0"/>
                      </a:endParaRPr>
                    </a:p>
                  </a:txBody>
                  <a:tcPr marL="5186" marR="5186" marT="5186" marB="5186"/>
                </a:tc>
                <a:tc>
                  <a:txBody>
                    <a:bodyPr/>
                    <a:lstStyle/>
                    <a:p>
                      <a:pPr algn="ctr"/>
                      <a:r>
                        <a:rPr lang="en-CA" sz="1400" dirty="0">
                          <a:effectLst/>
                          <a:latin typeface="Segoe UI" panose="020B0502040204020203" pitchFamily="34" charset="0"/>
                          <a:cs typeface="Segoe UI" panose="020B0502040204020203" pitchFamily="34" charset="0"/>
                        </a:rPr>
                        <a:t>0</a:t>
                      </a:r>
                      <a:br>
                        <a:rPr lang="en-CA" sz="1400" dirty="0">
                          <a:effectLst/>
                          <a:latin typeface="Segoe UI" panose="020B0502040204020203" pitchFamily="34" charset="0"/>
                          <a:cs typeface="Segoe UI" panose="020B0502040204020203" pitchFamily="34" charset="0"/>
                        </a:rPr>
                      </a:br>
                      <a:r>
                        <a:rPr lang="en-CA" sz="1400" dirty="0">
                          <a:effectLst/>
                          <a:latin typeface="Segoe UI" panose="020B0502040204020203" pitchFamily="34" charset="0"/>
                          <a:cs typeface="Segoe UI" panose="020B0502040204020203" pitchFamily="34" charset="0"/>
                        </a:rPr>
                        <a:t>(2 studies)</a:t>
                      </a:r>
                      <a:endParaRPr lang="en-CA" sz="1400" dirty="0">
                        <a:effectLst/>
                        <a:latin typeface="Segoe UI" panose="020B0502040204020203" pitchFamily="34" charset="0"/>
                        <a:ea typeface="Times New Roman" panose="02020603050405020304" pitchFamily="18" charset="0"/>
                        <a:cs typeface="Segoe UI" panose="020B0502040204020203" pitchFamily="34" charset="0"/>
                      </a:endParaRPr>
                    </a:p>
                  </a:txBody>
                  <a:tcPr marL="5186" marR="5186" marT="5186" marB="5186"/>
                </a:tc>
                <a:tc>
                  <a:txBody>
                    <a:bodyPr/>
                    <a:lstStyle/>
                    <a:p>
                      <a:pPr algn="ctr"/>
                      <a:r>
                        <a:rPr lang="en-CA" sz="1400" dirty="0">
                          <a:effectLst/>
                          <a:latin typeface="Segoe UI" panose="020B0502040204020203" pitchFamily="34" charset="0"/>
                          <a:cs typeface="Segoe UI" panose="020B0502040204020203" pitchFamily="34" charset="0"/>
                        </a:rPr>
                        <a:t>⨁◯◯◯</a:t>
                      </a:r>
                      <a:br>
                        <a:rPr lang="en-CA" sz="1400" dirty="0">
                          <a:effectLst/>
                          <a:latin typeface="Segoe UI" panose="020B0502040204020203" pitchFamily="34" charset="0"/>
                          <a:cs typeface="Segoe UI" panose="020B0502040204020203" pitchFamily="34" charset="0"/>
                        </a:rPr>
                      </a:br>
                      <a:r>
                        <a:rPr lang="en-CA" sz="1400" dirty="0">
                          <a:effectLst/>
                          <a:latin typeface="Segoe UI" panose="020B0502040204020203" pitchFamily="34" charset="0"/>
                          <a:cs typeface="Segoe UI" panose="020B0502040204020203" pitchFamily="34" charset="0"/>
                        </a:rPr>
                        <a:t>VERY LOW</a:t>
                      </a:r>
                      <a:endParaRPr lang="en-CA" sz="1400" dirty="0">
                        <a:effectLst/>
                        <a:latin typeface="Segoe UI" panose="020B0502040204020203" pitchFamily="34" charset="0"/>
                        <a:ea typeface="Times New Roman" panose="02020603050405020304" pitchFamily="18" charset="0"/>
                        <a:cs typeface="Segoe UI" panose="020B0502040204020203" pitchFamily="34" charset="0"/>
                      </a:endParaRPr>
                    </a:p>
                  </a:txBody>
                  <a:tcPr marL="5186" marR="5186" marT="5186" marB="5186"/>
                </a:tc>
                <a:tc>
                  <a:txBody>
                    <a:bodyPr/>
                    <a:lstStyle/>
                    <a:p>
                      <a:pPr algn="ctr"/>
                      <a:r>
                        <a:rPr lang="en-CA" sz="1400" dirty="0">
                          <a:effectLst/>
                          <a:latin typeface="Segoe UI" panose="020B0502040204020203" pitchFamily="34" charset="0"/>
                          <a:cs typeface="Segoe UI" panose="020B0502040204020203" pitchFamily="34" charset="0"/>
                        </a:rPr>
                        <a:t>-</a:t>
                      </a:r>
                      <a:endParaRPr lang="en-CA" sz="1400" dirty="0">
                        <a:effectLst/>
                        <a:latin typeface="Segoe UI" panose="020B0502040204020203" pitchFamily="34" charset="0"/>
                        <a:ea typeface="Times New Roman" panose="02020603050405020304" pitchFamily="18" charset="0"/>
                        <a:cs typeface="Segoe UI" panose="020B0502040204020203" pitchFamily="34" charset="0"/>
                      </a:endParaRPr>
                    </a:p>
                  </a:txBody>
                  <a:tcPr marL="5186" marR="5186" marT="5186" marB="5186"/>
                </a:tc>
                <a:tc gridSpan="2">
                  <a:txBody>
                    <a:bodyPr/>
                    <a:lstStyle/>
                    <a:p>
                      <a:r>
                        <a:rPr lang="en-CA" sz="1400" dirty="0">
                          <a:effectLst/>
                          <a:latin typeface="Segoe UI" panose="020B0502040204020203" pitchFamily="34" charset="0"/>
                          <a:cs typeface="Segoe UI" panose="020B0502040204020203" pitchFamily="34" charset="0"/>
                        </a:rPr>
                        <a:t>Pooled baseline risk of 1.7% (5 studies); Follow-up 4 to 12 days: lowest OR 1.42 and highest adjusted HR 3.89</a:t>
                      </a:r>
                      <a:r>
                        <a:rPr lang="en-CA" sz="1400" baseline="0" dirty="0">
                          <a:effectLst/>
                          <a:latin typeface="Segoe UI" panose="020B0502040204020203" pitchFamily="34" charset="0"/>
                          <a:cs typeface="Segoe UI" panose="020B0502040204020203" pitchFamily="34" charset="0"/>
                        </a:rPr>
                        <a:t> (</a:t>
                      </a:r>
                      <a:r>
                        <a:rPr lang="en-CA" sz="1400" dirty="0">
                          <a:effectLst/>
                          <a:latin typeface="Segoe UI" panose="020B0502040204020203" pitchFamily="34" charset="0"/>
                          <a:cs typeface="Segoe UI" panose="020B0502040204020203" pitchFamily="34" charset="0"/>
                        </a:rPr>
                        <a:t>7 more to 46 more major bleeds per 1000 patients)</a:t>
                      </a:r>
                      <a:endParaRPr lang="en-CA" sz="1400" dirty="0">
                        <a:effectLst/>
                        <a:latin typeface="Segoe UI" panose="020B0502040204020203" pitchFamily="34" charset="0"/>
                        <a:ea typeface="Times New Roman" panose="02020603050405020304" pitchFamily="18" charset="0"/>
                        <a:cs typeface="Segoe UI" panose="020B0502040204020203" pitchFamily="34" charset="0"/>
                      </a:endParaRPr>
                    </a:p>
                  </a:txBody>
                  <a:tcPr marL="5186" marR="5186" marT="5186" marB="5186"/>
                </a:tc>
                <a:tc hMerge="1">
                  <a:txBody>
                    <a:bodyPr/>
                    <a:lstStyle/>
                    <a:p>
                      <a:endParaRPr lang="en-CA"/>
                    </a:p>
                  </a:txBody>
                  <a:tcPr/>
                </a:tc>
                <a:extLst>
                  <a:ext uri="{0D108BD9-81ED-4DB2-BD59-A6C34878D82A}">
                    <a16:rowId xmlns:a16="http://schemas.microsoft.com/office/drawing/2014/main" val="3464772538"/>
                  </a:ext>
                </a:extLst>
              </a:tr>
            </a:tbl>
          </a:graphicData>
        </a:graphic>
      </p:graphicFrame>
    </p:spTree>
    <p:extLst>
      <p:ext uri="{BB962C8B-B14F-4D97-AF65-F5344CB8AC3E}">
        <p14:creationId xmlns:p14="http://schemas.microsoft.com/office/powerpoint/2010/main" val="4991858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D384A823-7F42-493B-B082-FDA82CDC4C95}"/>
              </a:ext>
            </a:extLst>
          </p:cNvPr>
          <p:cNvGraphicFramePr>
            <a:graphicFrameLocks noGrp="1"/>
          </p:cNvGraphicFramePr>
          <p:nvPr/>
        </p:nvGraphicFramePr>
        <p:xfrm>
          <a:off x="234599" y="166232"/>
          <a:ext cx="8711889" cy="4841572"/>
        </p:xfrm>
        <a:graphic>
          <a:graphicData uri="http://schemas.openxmlformats.org/drawingml/2006/table">
            <a:tbl>
              <a:tblPr firstCol="1">
                <a:tableStyleId>{5C22544A-7EE6-4342-B048-85BDC9FD1C3A}</a:tableStyleId>
              </a:tblPr>
              <a:tblGrid>
                <a:gridCol w="1709866">
                  <a:extLst>
                    <a:ext uri="{9D8B030D-6E8A-4147-A177-3AD203B41FA5}">
                      <a16:colId xmlns:a16="http://schemas.microsoft.com/office/drawing/2014/main" val="664067345"/>
                    </a:ext>
                  </a:extLst>
                </a:gridCol>
                <a:gridCol w="1075216">
                  <a:extLst>
                    <a:ext uri="{9D8B030D-6E8A-4147-A177-3AD203B41FA5}">
                      <a16:colId xmlns:a16="http://schemas.microsoft.com/office/drawing/2014/main" val="2455683268"/>
                    </a:ext>
                  </a:extLst>
                </a:gridCol>
                <a:gridCol w="937842">
                  <a:extLst>
                    <a:ext uri="{9D8B030D-6E8A-4147-A177-3AD203B41FA5}">
                      <a16:colId xmlns:a16="http://schemas.microsoft.com/office/drawing/2014/main" val="3846814192"/>
                    </a:ext>
                  </a:extLst>
                </a:gridCol>
                <a:gridCol w="1316736">
                  <a:extLst>
                    <a:ext uri="{9D8B030D-6E8A-4147-A177-3AD203B41FA5}">
                      <a16:colId xmlns:a16="http://schemas.microsoft.com/office/drawing/2014/main" val="3522437305"/>
                    </a:ext>
                  </a:extLst>
                </a:gridCol>
                <a:gridCol w="1851363">
                  <a:extLst>
                    <a:ext uri="{9D8B030D-6E8A-4147-A177-3AD203B41FA5}">
                      <a16:colId xmlns:a16="http://schemas.microsoft.com/office/drawing/2014/main" val="2614583802"/>
                    </a:ext>
                  </a:extLst>
                </a:gridCol>
                <a:gridCol w="1820866">
                  <a:extLst>
                    <a:ext uri="{9D8B030D-6E8A-4147-A177-3AD203B41FA5}">
                      <a16:colId xmlns:a16="http://schemas.microsoft.com/office/drawing/2014/main" val="3064118919"/>
                    </a:ext>
                  </a:extLst>
                </a:gridCol>
              </a:tblGrid>
              <a:tr h="216113">
                <a:tc rowSpan="2">
                  <a:txBody>
                    <a:bodyPr/>
                    <a:lstStyle/>
                    <a:p>
                      <a:pPr algn="ctr"/>
                      <a:r>
                        <a:rPr lang="en-CA" sz="1400" dirty="0">
                          <a:effectLst/>
                          <a:latin typeface="Segoe UI" panose="020B0502040204020203" pitchFamily="34" charset="0"/>
                          <a:cs typeface="Segoe UI" panose="020B0502040204020203" pitchFamily="34" charset="0"/>
                        </a:rPr>
                        <a:t>Outcomes</a:t>
                      </a:r>
                      <a:endParaRPr lang="en-CA" sz="1400" dirty="0">
                        <a:effectLst/>
                        <a:latin typeface="Segoe UI" panose="020B0502040204020203" pitchFamily="34" charset="0"/>
                        <a:ea typeface="Times New Roman" panose="02020603050405020304" pitchFamily="18" charset="0"/>
                        <a:cs typeface="Segoe UI" panose="020B0502040204020203" pitchFamily="34" charset="0"/>
                      </a:endParaRPr>
                    </a:p>
                  </a:txBody>
                  <a:tcPr marL="5186" marR="5186" marT="5186" marB="5186"/>
                </a:tc>
                <a:tc rowSpan="2">
                  <a:txBody>
                    <a:bodyPr/>
                    <a:lstStyle/>
                    <a:p>
                      <a:pPr algn="ctr"/>
                      <a:r>
                        <a:rPr lang="en-CA" sz="1400" b="1" dirty="0">
                          <a:solidFill>
                            <a:schemeClr val="bg1"/>
                          </a:solidFill>
                          <a:effectLst/>
                          <a:latin typeface="Segoe UI" panose="020B0502040204020203" pitchFamily="34" charset="0"/>
                          <a:cs typeface="Segoe UI" panose="020B0502040204020203" pitchFamily="34" charset="0"/>
                        </a:rPr>
                        <a:t>№ of participants</a:t>
                      </a:r>
                      <a:br>
                        <a:rPr lang="en-CA" sz="1400" b="1" dirty="0">
                          <a:solidFill>
                            <a:schemeClr val="bg1"/>
                          </a:solidFill>
                          <a:effectLst/>
                          <a:latin typeface="Segoe UI" panose="020B0502040204020203" pitchFamily="34" charset="0"/>
                          <a:cs typeface="Segoe UI" panose="020B0502040204020203" pitchFamily="34" charset="0"/>
                        </a:rPr>
                      </a:br>
                      <a:r>
                        <a:rPr lang="en-CA" sz="1400" b="1" dirty="0">
                          <a:solidFill>
                            <a:schemeClr val="bg1"/>
                          </a:solidFill>
                          <a:effectLst/>
                          <a:latin typeface="Segoe UI" panose="020B0502040204020203" pitchFamily="34" charset="0"/>
                          <a:cs typeface="Segoe UI" panose="020B0502040204020203" pitchFamily="34" charset="0"/>
                        </a:rPr>
                        <a:t>(studies)</a:t>
                      </a:r>
                      <a:br>
                        <a:rPr lang="en-CA" sz="1400" b="1" dirty="0">
                          <a:solidFill>
                            <a:schemeClr val="bg1"/>
                          </a:solidFill>
                          <a:effectLst/>
                          <a:latin typeface="Segoe UI" panose="020B0502040204020203" pitchFamily="34" charset="0"/>
                          <a:cs typeface="Segoe UI" panose="020B0502040204020203" pitchFamily="34" charset="0"/>
                        </a:rPr>
                      </a:br>
                      <a:endParaRPr lang="en-CA" sz="1400" b="1" dirty="0">
                        <a:solidFill>
                          <a:schemeClr val="bg1"/>
                        </a:solidFill>
                        <a:effectLst/>
                        <a:latin typeface="Segoe UI" panose="020B0502040204020203" pitchFamily="34" charset="0"/>
                        <a:ea typeface="Times New Roman" panose="02020603050405020304" pitchFamily="18" charset="0"/>
                        <a:cs typeface="Segoe UI" panose="020B0502040204020203" pitchFamily="34" charset="0"/>
                      </a:endParaRPr>
                    </a:p>
                  </a:txBody>
                  <a:tcPr marL="5186" marR="5186" marT="5186" marB="5186">
                    <a:solidFill>
                      <a:schemeClr val="accent1"/>
                    </a:solidFill>
                  </a:tcPr>
                </a:tc>
                <a:tc rowSpan="2">
                  <a:txBody>
                    <a:bodyPr/>
                    <a:lstStyle/>
                    <a:p>
                      <a:pPr algn="ctr"/>
                      <a:r>
                        <a:rPr lang="en-CA" sz="1400" b="1" dirty="0">
                          <a:solidFill>
                            <a:schemeClr val="bg1"/>
                          </a:solidFill>
                          <a:effectLst/>
                          <a:latin typeface="Segoe UI" panose="020B0502040204020203" pitchFamily="34" charset="0"/>
                          <a:cs typeface="Segoe UI" panose="020B0502040204020203" pitchFamily="34" charset="0"/>
                        </a:rPr>
                        <a:t>Certainty of the evidence</a:t>
                      </a:r>
                      <a:br>
                        <a:rPr lang="en-CA" sz="1400" b="1" dirty="0">
                          <a:solidFill>
                            <a:schemeClr val="bg1"/>
                          </a:solidFill>
                          <a:effectLst/>
                          <a:latin typeface="Segoe UI" panose="020B0502040204020203" pitchFamily="34" charset="0"/>
                          <a:cs typeface="Segoe UI" panose="020B0502040204020203" pitchFamily="34" charset="0"/>
                        </a:rPr>
                      </a:br>
                      <a:r>
                        <a:rPr lang="en-CA" sz="1400" b="1" dirty="0">
                          <a:solidFill>
                            <a:schemeClr val="bg1"/>
                          </a:solidFill>
                          <a:effectLst/>
                          <a:latin typeface="Segoe UI" panose="020B0502040204020203" pitchFamily="34" charset="0"/>
                          <a:cs typeface="Segoe UI" panose="020B0502040204020203" pitchFamily="34" charset="0"/>
                        </a:rPr>
                        <a:t>(GRADE)</a:t>
                      </a:r>
                      <a:endParaRPr lang="en-CA" sz="1400" b="1" dirty="0">
                        <a:solidFill>
                          <a:schemeClr val="bg1"/>
                        </a:solidFill>
                        <a:effectLst/>
                        <a:latin typeface="Segoe UI" panose="020B0502040204020203" pitchFamily="34" charset="0"/>
                        <a:ea typeface="Times New Roman" panose="02020603050405020304" pitchFamily="18" charset="0"/>
                        <a:cs typeface="Segoe UI" panose="020B0502040204020203" pitchFamily="34" charset="0"/>
                      </a:endParaRPr>
                    </a:p>
                  </a:txBody>
                  <a:tcPr marL="5186" marR="5186" marT="5186" marB="5186">
                    <a:solidFill>
                      <a:schemeClr val="accent1"/>
                    </a:solidFill>
                  </a:tcPr>
                </a:tc>
                <a:tc rowSpan="2">
                  <a:txBody>
                    <a:bodyPr/>
                    <a:lstStyle/>
                    <a:p>
                      <a:pPr algn="ctr"/>
                      <a:r>
                        <a:rPr lang="en-CA" sz="1400" b="1" dirty="0">
                          <a:solidFill>
                            <a:schemeClr val="bg1"/>
                          </a:solidFill>
                          <a:effectLst/>
                          <a:latin typeface="Segoe UI" panose="020B0502040204020203" pitchFamily="34" charset="0"/>
                          <a:cs typeface="Segoe UI" panose="020B0502040204020203" pitchFamily="34" charset="0"/>
                        </a:rPr>
                        <a:t>Relative effect</a:t>
                      </a:r>
                      <a:br>
                        <a:rPr lang="en-CA" sz="1400" b="1" dirty="0">
                          <a:solidFill>
                            <a:schemeClr val="bg1"/>
                          </a:solidFill>
                          <a:effectLst/>
                          <a:latin typeface="Segoe UI" panose="020B0502040204020203" pitchFamily="34" charset="0"/>
                          <a:cs typeface="Segoe UI" panose="020B0502040204020203" pitchFamily="34" charset="0"/>
                        </a:rPr>
                      </a:br>
                      <a:r>
                        <a:rPr lang="en-CA" sz="1400" b="1" dirty="0">
                          <a:solidFill>
                            <a:schemeClr val="bg1"/>
                          </a:solidFill>
                          <a:effectLst/>
                          <a:latin typeface="Segoe UI" panose="020B0502040204020203" pitchFamily="34" charset="0"/>
                          <a:cs typeface="Segoe UI" panose="020B0502040204020203" pitchFamily="34" charset="0"/>
                        </a:rPr>
                        <a:t>(95% CI)</a:t>
                      </a:r>
                      <a:endParaRPr lang="en-CA" sz="1400" b="1" dirty="0">
                        <a:solidFill>
                          <a:schemeClr val="bg1"/>
                        </a:solidFill>
                        <a:effectLst/>
                        <a:latin typeface="Segoe UI" panose="020B0502040204020203" pitchFamily="34" charset="0"/>
                        <a:ea typeface="Times New Roman" panose="02020603050405020304" pitchFamily="18" charset="0"/>
                        <a:cs typeface="Segoe UI" panose="020B0502040204020203" pitchFamily="34" charset="0"/>
                      </a:endParaRPr>
                    </a:p>
                  </a:txBody>
                  <a:tcPr marL="5186" marR="5186" marT="5186" marB="5186">
                    <a:solidFill>
                      <a:schemeClr val="accent1"/>
                    </a:solidFill>
                  </a:tcPr>
                </a:tc>
                <a:tc gridSpan="2">
                  <a:txBody>
                    <a:bodyPr/>
                    <a:lstStyle/>
                    <a:p>
                      <a:pPr algn="ctr"/>
                      <a:r>
                        <a:rPr lang="en-CA" sz="1400" b="1" dirty="0">
                          <a:effectLst/>
                          <a:latin typeface="Segoe UI" panose="020B0502040204020203" pitchFamily="34" charset="0"/>
                          <a:cs typeface="Segoe UI" panose="020B0502040204020203" pitchFamily="34" charset="0"/>
                        </a:rPr>
                        <a:t>Anticipated absolute effects (95% CI)</a:t>
                      </a:r>
                      <a:endParaRPr lang="en-CA" sz="1400" b="1" dirty="0">
                        <a:effectLst/>
                        <a:latin typeface="Segoe UI" panose="020B0502040204020203" pitchFamily="34" charset="0"/>
                        <a:ea typeface="Times New Roman" panose="02020603050405020304" pitchFamily="18" charset="0"/>
                        <a:cs typeface="Segoe UI" panose="020B0502040204020203" pitchFamily="34" charset="0"/>
                      </a:endParaRPr>
                    </a:p>
                  </a:txBody>
                  <a:tcPr marL="5186" marR="5186" marT="5186" marB="5186">
                    <a:solidFill>
                      <a:srgbClr val="E9EBF5"/>
                    </a:solidFill>
                  </a:tcPr>
                </a:tc>
                <a:tc hMerge="1">
                  <a:txBody>
                    <a:bodyPr/>
                    <a:lstStyle/>
                    <a:p>
                      <a:endParaRPr lang="en-CA"/>
                    </a:p>
                  </a:txBody>
                  <a:tcPr/>
                </a:tc>
                <a:extLst>
                  <a:ext uri="{0D108BD9-81ED-4DB2-BD59-A6C34878D82A}">
                    <a16:rowId xmlns:a16="http://schemas.microsoft.com/office/drawing/2014/main" val="688047574"/>
                  </a:ext>
                </a:extLst>
              </a:tr>
              <a:tr h="1119177">
                <a:tc vMerge="1">
                  <a:txBody>
                    <a:bodyPr/>
                    <a:lstStyle/>
                    <a:p>
                      <a:endParaRPr lang="en-CA"/>
                    </a:p>
                  </a:txBody>
                  <a:tcPr/>
                </a:tc>
                <a:tc vMerge="1">
                  <a:txBody>
                    <a:bodyPr/>
                    <a:lstStyle/>
                    <a:p>
                      <a:endParaRPr lang="en-CA"/>
                    </a:p>
                  </a:txBody>
                  <a:tcPr/>
                </a:tc>
                <a:tc vMerge="1">
                  <a:txBody>
                    <a:bodyPr/>
                    <a:lstStyle/>
                    <a:p>
                      <a:endParaRPr lang="en-CA"/>
                    </a:p>
                  </a:txBody>
                  <a:tcPr/>
                </a:tc>
                <a:tc vMerge="1">
                  <a:txBody>
                    <a:bodyPr/>
                    <a:lstStyle/>
                    <a:p>
                      <a:endParaRPr lang="en-CA"/>
                    </a:p>
                  </a:txBody>
                  <a:tcPr/>
                </a:tc>
                <a:tc>
                  <a:txBody>
                    <a:bodyPr/>
                    <a:lstStyle/>
                    <a:p>
                      <a:pPr algn="ctr"/>
                      <a:r>
                        <a:rPr lang="en-CA" sz="1400" b="1" dirty="0">
                          <a:effectLst/>
                          <a:latin typeface="Segoe UI" panose="020B0502040204020203" pitchFamily="34" charset="0"/>
                          <a:cs typeface="Segoe UI" panose="020B0502040204020203" pitchFamily="34" charset="0"/>
                        </a:rPr>
                        <a:t>Risk with prophylactic-intensity</a:t>
                      </a:r>
                      <a:endParaRPr lang="en-CA" sz="1400" b="1" dirty="0">
                        <a:effectLst/>
                        <a:latin typeface="Segoe UI" panose="020B0502040204020203" pitchFamily="34" charset="0"/>
                        <a:ea typeface="Times New Roman" panose="02020603050405020304" pitchFamily="18" charset="0"/>
                        <a:cs typeface="Segoe UI" panose="020B0502040204020203" pitchFamily="34" charset="0"/>
                      </a:endParaRPr>
                    </a:p>
                  </a:txBody>
                  <a:tcPr marL="5186" marR="5186" marT="5186" marB="5186"/>
                </a:tc>
                <a:tc>
                  <a:txBody>
                    <a:bodyPr/>
                    <a:lstStyle/>
                    <a:p>
                      <a:pPr algn="ctr"/>
                      <a:r>
                        <a:rPr lang="en-CA" sz="1400" b="1" dirty="0">
                          <a:effectLst/>
                          <a:latin typeface="Segoe UI" panose="020B0502040204020203" pitchFamily="34" charset="0"/>
                          <a:cs typeface="Segoe UI" panose="020B0502040204020203" pitchFamily="34" charset="0"/>
                        </a:rPr>
                        <a:t>Risk difference with anticoagulation at intermediate- or therapeutic-intensity</a:t>
                      </a:r>
                      <a:endParaRPr lang="en-CA" sz="1400" b="1" dirty="0">
                        <a:effectLst/>
                        <a:latin typeface="Segoe UI" panose="020B0502040204020203" pitchFamily="34" charset="0"/>
                        <a:ea typeface="Times New Roman" panose="02020603050405020304" pitchFamily="18" charset="0"/>
                        <a:cs typeface="Segoe UI" panose="020B0502040204020203" pitchFamily="34" charset="0"/>
                      </a:endParaRPr>
                    </a:p>
                  </a:txBody>
                  <a:tcPr marL="5186" marR="5186" marT="5186" marB="5186"/>
                </a:tc>
                <a:extLst>
                  <a:ext uri="{0D108BD9-81ED-4DB2-BD59-A6C34878D82A}">
                    <a16:rowId xmlns:a16="http://schemas.microsoft.com/office/drawing/2014/main" val="1740234015"/>
                  </a:ext>
                </a:extLst>
              </a:tr>
              <a:tr h="683495">
                <a:tc>
                  <a:txBody>
                    <a:bodyPr/>
                    <a:lstStyle/>
                    <a:p>
                      <a:r>
                        <a:rPr lang="en-CA" sz="1400" dirty="0">
                          <a:effectLst/>
                          <a:latin typeface="Segoe UI" panose="020B0502040204020203" pitchFamily="34" charset="0"/>
                          <a:cs typeface="Segoe UI" panose="020B0502040204020203" pitchFamily="34" charset="0"/>
                        </a:rPr>
                        <a:t>ALL-CAUSE MORTALITY</a:t>
                      </a:r>
                      <a:br>
                        <a:rPr lang="en-CA" sz="1400" dirty="0">
                          <a:effectLst/>
                          <a:latin typeface="Segoe UI" panose="020B0502040204020203" pitchFamily="34" charset="0"/>
                          <a:cs typeface="Segoe UI" panose="020B0502040204020203" pitchFamily="34" charset="0"/>
                        </a:rPr>
                      </a:br>
                      <a:r>
                        <a:rPr lang="en-CA" sz="1400" b="0" dirty="0">
                          <a:effectLst/>
                          <a:latin typeface="Segoe UI" panose="020B0502040204020203" pitchFamily="34" charset="0"/>
                          <a:cs typeface="Segoe UI" panose="020B0502040204020203" pitchFamily="34" charset="0"/>
                        </a:rPr>
                        <a:t>follow up: 14 days</a:t>
                      </a:r>
                      <a:endParaRPr lang="en-CA" sz="1400" b="0" dirty="0">
                        <a:effectLst/>
                        <a:latin typeface="Segoe UI" panose="020B0502040204020203" pitchFamily="34" charset="0"/>
                        <a:ea typeface="Times New Roman" panose="02020603050405020304" pitchFamily="18" charset="0"/>
                        <a:cs typeface="Segoe UI" panose="020B0502040204020203" pitchFamily="34" charset="0"/>
                      </a:endParaRPr>
                    </a:p>
                  </a:txBody>
                  <a:tcPr marL="5186" marR="5186" marT="5186" marB="5186"/>
                </a:tc>
                <a:tc>
                  <a:txBody>
                    <a:bodyPr/>
                    <a:lstStyle/>
                    <a:p>
                      <a:pPr algn="ctr"/>
                      <a:r>
                        <a:rPr lang="en-CA" sz="1400" b="0" dirty="0">
                          <a:effectLst/>
                          <a:latin typeface="Segoe UI" panose="020B0502040204020203" pitchFamily="34" charset="0"/>
                          <a:cs typeface="Segoe UI" panose="020B0502040204020203" pitchFamily="34" charset="0"/>
                        </a:rPr>
                        <a:t>2626</a:t>
                      </a:r>
                      <a:br>
                        <a:rPr lang="en-CA" sz="1400" b="0" dirty="0">
                          <a:effectLst/>
                          <a:latin typeface="Segoe UI" panose="020B0502040204020203" pitchFamily="34" charset="0"/>
                          <a:cs typeface="Segoe UI" panose="020B0502040204020203" pitchFamily="34" charset="0"/>
                        </a:rPr>
                      </a:br>
                      <a:r>
                        <a:rPr lang="en-CA" sz="1400" b="0" dirty="0">
                          <a:effectLst/>
                          <a:latin typeface="Segoe UI" panose="020B0502040204020203" pitchFamily="34" charset="0"/>
                          <a:cs typeface="Segoe UI" panose="020B0502040204020203" pitchFamily="34" charset="0"/>
                        </a:rPr>
                        <a:t>(1 study)</a:t>
                      </a:r>
                      <a:endParaRPr lang="en-CA" sz="1400" b="0" dirty="0">
                        <a:effectLst/>
                        <a:latin typeface="Segoe UI" panose="020B0502040204020203" pitchFamily="34" charset="0"/>
                        <a:ea typeface="Times New Roman" panose="02020603050405020304" pitchFamily="18" charset="0"/>
                        <a:cs typeface="Segoe UI" panose="020B0502040204020203" pitchFamily="34" charset="0"/>
                      </a:endParaRPr>
                    </a:p>
                  </a:txBody>
                  <a:tcPr marL="5186" marR="5186" marT="5186" marB="5186">
                    <a:solidFill>
                      <a:srgbClr val="E9EBF5"/>
                    </a:solidFill>
                  </a:tcPr>
                </a:tc>
                <a:tc>
                  <a:txBody>
                    <a:bodyPr/>
                    <a:lstStyle/>
                    <a:p>
                      <a:pPr algn="ctr"/>
                      <a:r>
                        <a:rPr lang="en-CA" sz="1400" b="0" dirty="0">
                          <a:effectLst/>
                          <a:latin typeface="Segoe UI" panose="020B0502040204020203" pitchFamily="34" charset="0"/>
                          <a:cs typeface="Segoe UI" panose="020B0502040204020203" pitchFamily="34" charset="0"/>
                        </a:rPr>
                        <a:t>⨁◯◯◯</a:t>
                      </a:r>
                      <a:br>
                        <a:rPr lang="en-CA" sz="1400" b="0" dirty="0">
                          <a:effectLst/>
                          <a:latin typeface="Segoe UI" panose="020B0502040204020203" pitchFamily="34" charset="0"/>
                          <a:cs typeface="Segoe UI" panose="020B0502040204020203" pitchFamily="34" charset="0"/>
                        </a:rPr>
                      </a:br>
                      <a:r>
                        <a:rPr lang="en-CA" sz="1400" b="0" dirty="0">
                          <a:effectLst/>
                          <a:latin typeface="Segoe UI" panose="020B0502040204020203" pitchFamily="34" charset="0"/>
                          <a:cs typeface="Segoe UI" panose="020B0502040204020203" pitchFamily="34" charset="0"/>
                        </a:rPr>
                        <a:t>VERY LOW</a:t>
                      </a:r>
                      <a:endParaRPr lang="en-CA" sz="1400" b="0" dirty="0">
                        <a:effectLst/>
                        <a:latin typeface="Segoe UI" panose="020B0502040204020203" pitchFamily="34" charset="0"/>
                        <a:ea typeface="Times New Roman" panose="02020603050405020304" pitchFamily="18" charset="0"/>
                        <a:cs typeface="Segoe UI" panose="020B0502040204020203" pitchFamily="34" charset="0"/>
                      </a:endParaRPr>
                    </a:p>
                  </a:txBody>
                  <a:tcPr marL="5186" marR="5186" marT="5186" marB="5186">
                    <a:solidFill>
                      <a:srgbClr val="E9EBF5"/>
                    </a:solidFill>
                  </a:tcPr>
                </a:tc>
                <a:tc>
                  <a:txBody>
                    <a:bodyPr/>
                    <a:lstStyle/>
                    <a:p>
                      <a:pPr algn="ctr"/>
                      <a:r>
                        <a:rPr lang="en-CA" sz="1400" b="0" dirty="0">
                          <a:effectLst/>
                          <a:latin typeface="Segoe UI" panose="020B0502040204020203" pitchFamily="34" charset="0"/>
                          <a:cs typeface="Segoe UI" panose="020B0502040204020203" pitchFamily="34" charset="0"/>
                        </a:rPr>
                        <a:t>HR 0.86</a:t>
                      </a:r>
                      <a:br>
                        <a:rPr lang="en-CA" sz="1400" b="0" dirty="0">
                          <a:effectLst/>
                          <a:latin typeface="Segoe UI" panose="020B0502040204020203" pitchFamily="34" charset="0"/>
                          <a:cs typeface="Segoe UI" panose="020B0502040204020203" pitchFamily="34" charset="0"/>
                        </a:rPr>
                      </a:br>
                      <a:r>
                        <a:rPr lang="en-CA" sz="1400" b="0" dirty="0">
                          <a:effectLst/>
                          <a:latin typeface="Segoe UI" panose="020B0502040204020203" pitchFamily="34" charset="0"/>
                          <a:cs typeface="Segoe UI" panose="020B0502040204020203" pitchFamily="34" charset="0"/>
                        </a:rPr>
                        <a:t>(0.73 to 1.02)</a:t>
                      </a:r>
                      <a:endParaRPr lang="en-CA" sz="1400" b="0" dirty="0">
                        <a:effectLst/>
                        <a:latin typeface="Segoe UI" panose="020B0502040204020203" pitchFamily="34" charset="0"/>
                        <a:ea typeface="Times New Roman" panose="02020603050405020304" pitchFamily="18" charset="0"/>
                        <a:cs typeface="Segoe UI" panose="020B0502040204020203" pitchFamily="34" charset="0"/>
                      </a:endParaRPr>
                    </a:p>
                  </a:txBody>
                  <a:tcPr marL="5186" marR="5186" marT="5186" marB="5186">
                    <a:solidFill>
                      <a:srgbClr val="E9EBF5"/>
                    </a:solidFill>
                  </a:tcPr>
                </a:tc>
                <a:tc>
                  <a:txBody>
                    <a:bodyPr/>
                    <a:lstStyle/>
                    <a:p>
                      <a:pPr algn="ctr"/>
                      <a:r>
                        <a:rPr lang="en-CA" sz="1400" b="0" dirty="0">
                          <a:effectLst/>
                          <a:latin typeface="Segoe UI" panose="020B0502040204020203" pitchFamily="34" charset="0"/>
                          <a:cs typeface="Segoe UI" panose="020B0502040204020203" pitchFamily="34" charset="0"/>
                        </a:rPr>
                        <a:t>148 per 1,000</a:t>
                      </a:r>
                      <a:endParaRPr lang="en-CA" sz="1400" b="0" dirty="0">
                        <a:effectLst/>
                        <a:latin typeface="Segoe UI" panose="020B0502040204020203" pitchFamily="34" charset="0"/>
                        <a:ea typeface="Times New Roman" panose="02020603050405020304" pitchFamily="18" charset="0"/>
                        <a:cs typeface="Segoe UI" panose="020B0502040204020203" pitchFamily="34" charset="0"/>
                      </a:endParaRPr>
                    </a:p>
                  </a:txBody>
                  <a:tcPr marL="5186" marR="5186" marT="5186" marB="5186">
                    <a:solidFill>
                      <a:srgbClr val="E9EBF5"/>
                    </a:solidFill>
                  </a:tcPr>
                </a:tc>
                <a:tc>
                  <a:txBody>
                    <a:bodyPr/>
                    <a:lstStyle/>
                    <a:p>
                      <a:pPr algn="ctr"/>
                      <a:r>
                        <a:rPr lang="en-CA" sz="1400" b="0" dirty="0">
                          <a:effectLst/>
                          <a:latin typeface="Segoe UI" panose="020B0502040204020203" pitchFamily="34" charset="0"/>
                          <a:cs typeface="Segoe UI" panose="020B0502040204020203" pitchFamily="34" charset="0"/>
                        </a:rPr>
                        <a:t>19 fewer per 1,000</a:t>
                      </a:r>
                      <a:br>
                        <a:rPr lang="en-CA" sz="1400" b="0" dirty="0">
                          <a:effectLst/>
                          <a:latin typeface="Segoe UI" panose="020B0502040204020203" pitchFamily="34" charset="0"/>
                          <a:cs typeface="Segoe UI" panose="020B0502040204020203" pitchFamily="34" charset="0"/>
                        </a:rPr>
                      </a:br>
                      <a:r>
                        <a:rPr lang="en-CA" sz="1400" b="0" dirty="0">
                          <a:effectLst/>
                          <a:latin typeface="Segoe UI" panose="020B0502040204020203" pitchFamily="34" charset="0"/>
                          <a:cs typeface="Segoe UI" panose="020B0502040204020203" pitchFamily="34" charset="0"/>
                        </a:rPr>
                        <a:t>(38 fewer to 3 more)</a:t>
                      </a:r>
                      <a:endParaRPr lang="en-CA" sz="1400" b="0" dirty="0">
                        <a:effectLst/>
                        <a:latin typeface="Segoe UI" panose="020B0502040204020203" pitchFamily="34" charset="0"/>
                        <a:ea typeface="Times New Roman" panose="02020603050405020304" pitchFamily="18" charset="0"/>
                        <a:cs typeface="Segoe UI" panose="020B0502040204020203" pitchFamily="34" charset="0"/>
                      </a:endParaRPr>
                    </a:p>
                  </a:txBody>
                  <a:tcPr marL="5186" marR="5186" marT="5186" marB="5186">
                    <a:solidFill>
                      <a:srgbClr val="E9EBF5"/>
                    </a:solidFill>
                  </a:tcPr>
                </a:tc>
                <a:extLst>
                  <a:ext uri="{0D108BD9-81ED-4DB2-BD59-A6C34878D82A}">
                    <a16:rowId xmlns:a16="http://schemas.microsoft.com/office/drawing/2014/main" val="1076185806"/>
                  </a:ext>
                </a:extLst>
              </a:tr>
              <a:tr h="627593">
                <a:tc>
                  <a:txBody>
                    <a:bodyPr/>
                    <a:lstStyle/>
                    <a:p>
                      <a:r>
                        <a:rPr lang="en-CA" sz="1400" dirty="0">
                          <a:effectLst/>
                          <a:latin typeface="Segoe UI" panose="020B0502040204020203" pitchFamily="34" charset="0"/>
                          <a:cs typeface="Segoe UI" panose="020B0502040204020203" pitchFamily="34" charset="0"/>
                        </a:rPr>
                        <a:t>PE</a:t>
                      </a:r>
                      <a:br>
                        <a:rPr lang="en-CA" sz="1400" dirty="0">
                          <a:effectLst/>
                          <a:latin typeface="Segoe UI" panose="020B0502040204020203" pitchFamily="34" charset="0"/>
                          <a:cs typeface="Segoe UI" panose="020B0502040204020203" pitchFamily="34" charset="0"/>
                        </a:rPr>
                      </a:br>
                      <a:r>
                        <a:rPr lang="en-CA" sz="1400" b="0" dirty="0">
                          <a:effectLst/>
                          <a:latin typeface="Segoe UI" panose="020B0502040204020203" pitchFamily="34" charset="0"/>
                          <a:cs typeface="Segoe UI" panose="020B0502040204020203" pitchFamily="34" charset="0"/>
                        </a:rPr>
                        <a:t>follow up: range 4 days to 28 days</a:t>
                      </a:r>
                      <a:endParaRPr lang="en-CA" sz="1400" b="0" dirty="0">
                        <a:effectLst/>
                        <a:latin typeface="Segoe UI" panose="020B0502040204020203" pitchFamily="34" charset="0"/>
                        <a:ea typeface="Times New Roman" panose="02020603050405020304" pitchFamily="18" charset="0"/>
                        <a:cs typeface="Segoe UI" panose="020B0502040204020203" pitchFamily="34" charset="0"/>
                      </a:endParaRPr>
                    </a:p>
                  </a:txBody>
                  <a:tcPr marL="5186" marR="5186" marT="5186" marB="5186"/>
                </a:tc>
                <a:tc>
                  <a:txBody>
                    <a:bodyPr/>
                    <a:lstStyle/>
                    <a:p>
                      <a:pPr algn="ctr"/>
                      <a:r>
                        <a:rPr lang="en-CA" sz="1400" dirty="0">
                          <a:effectLst/>
                          <a:latin typeface="Segoe UI" panose="020B0502040204020203" pitchFamily="34" charset="0"/>
                          <a:cs typeface="Segoe UI" panose="020B0502040204020203" pitchFamily="34" charset="0"/>
                        </a:rPr>
                        <a:t>82</a:t>
                      </a:r>
                      <a:br>
                        <a:rPr lang="en-CA" sz="1400" dirty="0">
                          <a:effectLst/>
                          <a:latin typeface="Segoe UI" panose="020B0502040204020203" pitchFamily="34" charset="0"/>
                          <a:cs typeface="Segoe UI" panose="020B0502040204020203" pitchFamily="34" charset="0"/>
                        </a:rPr>
                      </a:br>
                      <a:r>
                        <a:rPr lang="en-CA" sz="1400" dirty="0">
                          <a:effectLst/>
                          <a:latin typeface="Segoe UI" panose="020B0502040204020203" pitchFamily="34" charset="0"/>
                          <a:cs typeface="Segoe UI" panose="020B0502040204020203" pitchFamily="34" charset="0"/>
                        </a:rPr>
                        <a:t>(1 study)</a:t>
                      </a:r>
                      <a:endParaRPr lang="en-CA" sz="1400" dirty="0">
                        <a:effectLst/>
                        <a:latin typeface="Segoe UI" panose="020B0502040204020203" pitchFamily="34" charset="0"/>
                        <a:ea typeface="Times New Roman" panose="02020603050405020304" pitchFamily="18" charset="0"/>
                        <a:cs typeface="Segoe UI" panose="020B0502040204020203" pitchFamily="34" charset="0"/>
                      </a:endParaRPr>
                    </a:p>
                  </a:txBody>
                  <a:tcPr marL="5186" marR="5186" marT="5186" marB="5186"/>
                </a:tc>
                <a:tc>
                  <a:txBody>
                    <a:bodyPr/>
                    <a:lstStyle/>
                    <a:p>
                      <a:pPr algn="ctr"/>
                      <a:r>
                        <a:rPr lang="en-CA" sz="1400" dirty="0">
                          <a:effectLst/>
                          <a:latin typeface="Segoe UI" panose="020B0502040204020203" pitchFamily="34" charset="0"/>
                          <a:cs typeface="Segoe UI" panose="020B0502040204020203" pitchFamily="34" charset="0"/>
                        </a:rPr>
                        <a:t>⨁◯◯◯</a:t>
                      </a:r>
                      <a:br>
                        <a:rPr lang="en-CA" sz="1400" dirty="0">
                          <a:effectLst/>
                          <a:latin typeface="Segoe UI" panose="020B0502040204020203" pitchFamily="34" charset="0"/>
                          <a:cs typeface="Segoe UI" panose="020B0502040204020203" pitchFamily="34" charset="0"/>
                        </a:rPr>
                      </a:br>
                      <a:r>
                        <a:rPr lang="en-CA" sz="1400" dirty="0">
                          <a:effectLst/>
                          <a:latin typeface="Segoe UI" panose="020B0502040204020203" pitchFamily="34" charset="0"/>
                          <a:cs typeface="Segoe UI" panose="020B0502040204020203" pitchFamily="34" charset="0"/>
                        </a:rPr>
                        <a:t>VERY LOW</a:t>
                      </a:r>
                      <a:endParaRPr lang="en-CA" sz="1400" dirty="0">
                        <a:effectLst/>
                        <a:latin typeface="Segoe UI" panose="020B0502040204020203" pitchFamily="34" charset="0"/>
                        <a:ea typeface="Times New Roman" panose="02020603050405020304" pitchFamily="18" charset="0"/>
                        <a:cs typeface="Segoe UI" panose="020B0502040204020203" pitchFamily="34" charset="0"/>
                      </a:endParaRPr>
                    </a:p>
                  </a:txBody>
                  <a:tcPr marL="5186" marR="5186" marT="5186" marB="5186"/>
                </a:tc>
                <a:tc>
                  <a:txBody>
                    <a:bodyPr/>
                    <a:lstStyle/>
                    <a:p>
                      <a:pPr algn="ctr"/>
                      <a:r>
                        <a:rPr lang="en-CA" sz="1400" dirty="0">
                          <a:effectLst/>
                          <a:latin typeface="Segoe UI" panose="020B0502040204020203" pitchFamily="34" charset="0"/>
                          <a:cs typeface="Segoe UI" panose="020B0502040204020203" pitchFamily="34" charset="0"/>
                        </a:rPr>
                        <a:t>OR 0.09</a:t>
                      </a:r>
                      <a:br>
                        <a:rPr lang="en-CA" sz="1400" dirty="0">
                          <a:effectLst/>
                          <a:latin typeface="Segoe UI" panose="020B0502040204020203" pitchFamily="34" charset="0"/>
                          <a:cs typeface="Segoe UI" panose="020B0502040204020203" pitchFamily="34" charset="0"/>
                        </a:rPr>
                      </a:br>
                      <a:r>
                        <a:rPr lang="en-CA" sz="1400" dirty="0">
                          <a:effectLst/>
                          <a:latin typeface="Segoe UI" panose="020B0502040204020203" pitchFamily="34" charset="0"/>
                          <a:cs typeface="Segoe UI" panose="020B0502040204020203" pitchFamily="34" charset="0"/>
                        </a:rPr>
                        <a:t>(0.02 to 0.57)</a:t>
                      </a:r>
                      <a:endParaRPr lang="en-CA" sz="1400" dirty="0">
                        <a:effectLst/>
                        <a:latin typeface="Segoe UI" panose="020B0502040204020203" pitchFamily="34" charset="0"/>
                        <a:ea typeface="Times New Roman" panose="02020603050405020304" pitchFamily="18" charset="0"/>
                        <a:cs typeface="Segoe UI" panose="020B0502040204020203" pitchFamily="34" charset="0"/>
                      </a:endParaRPr>
                    </a:p>
                  </a:txBody>
                  <a:tcPr marL="5186" marR="5186" marT="5186" marB="5186"/>
                </a:tc>
                <a:tc>
                  <a:txBody>
                    <a:bodyPr/>
                    <a:lstStyle/>
                    <a:p>
                      <a:pPr algn="ctr"/>
                      <a:r>
                        <a:rPr lang="en-CA" sz="1400" dirty="0">
                          <a:effectLst/>
                          <a:latin typeface="Segoe UI" panose="020B0502040204020203" pitchFamily="34" charset="0"/>
                          <a:cs typeface="Segoe UI" panose="020B0502040204020203" pitchFamily="34" charset="0"/>
                        </a:rPr>
                        <a:t>16 per 1,000</a:t>
                      </a:r>
                      <a:endParaRPr lang="en-CA" sz="1400" dirty="0">
                        <a:effectLst/>
                        <a:latin typeface="Segoe UI" panose="020B0502040204020203" pitchFamily="34" charset="0"/>
                        <a:ea typeface="Times New Roman" panose="02020603050405020304" pitchFamily="18" charset="0"/>
                        <a:cs typeface="Segoe UI" panose="020B0502040204020203" pitchFamily="34" charset="0"/>
                      </a:endParaRPr>
                    </a:p>
                  </a:txBody>
                  <a:tcPr marL="5186" marR="5186" marT="5186" marB="5186"/>
                </a:tc>
                <a:tc>
                  <a:txBody>
                    <a:bodyPr/>
                    <a:lstStyle/>
                    <a:p>
                      <a:pPr algn="ctr"/>
                      <a:r>
                        <a:rPr lang="en-CA" sz="1400" dirty="0">
                          <a:effectLst/>
                          <a:latin typeface="Segoe UI" panose="020B0502040204020203" pitchFamily="34" charset="0"/>
                          <a:cs typeface="Segoe UI" panose="020B0502040204020203" pitchFamily="34" charset="0"/>
                        </a:rPr>
                        <a:t>15 fewer per 1,000</a:t>
                      </a:r>
                      <a:br>
                        <a:rPr lang="en-CA" sz="1400" dirty="0">
                          <a:effectLst/>
                          <a:latin typeface="Segoe UI" panose="020B0502040204020203" pitchFamily="34" charset="0"/>
                          <a:cs typeface="Segoe UI" panose="020B0502040204020203" pitchFamily="34" charset="0"/>
                        </a:rPr>
                      </a:br>
                      <a:r>
                        <a:rPr lang="en-CA" sz="1400" dirty="0">
                          <a:effectLst/>
                          <a:latin typeface="Segoe UI" panose="020B0502040204020203" pitchFamily="34" charset="0"/>
                          <a:cs typeface="Segoe UI" panose="020B0502040204020203" pitchFamily="34" charset="0"/>
                        </a:rPr>
                        <a:t>(16 fewer to 7 fewer)</a:t>
                      </a:r>
                      <a:endParaRPr lang="en-CA" sz="1400" dirty="0">
                        <a:effectLst/>
                        <a:latin typeface="Segoe UI" panose="020B0502040204020203" pitchFamily="34" charset="0"/>
                        <a:ea typeface="Times New Roman" panose="02020603050405020304" pitchFamily="18" charset="0"/>
                        <a:cs typeface="Segoe UI" panose="020B0502040204020203" pitchFamily="34" charset="0"/>
                      </a:endParaRPr>
                    </a:p>
                  </a:txBody>
                  <a:tcPr marL="5186" marR="5186" marT="5186" marB="5186"/>
                </a:tc>
                <a:extLst>
                  <a:ext uri="{0D108BD9-81ED-4DB2-BD59-A6C34878D82A}">
                    <a16:rowId xmlns:a16="http://schemas.microsoft.com/office/drawing/2014/main" val="4106692909"/>
                  </a:ext>
                </a:extLst>
              </a:tr>
              <a:tr h="627593">
                <a:tc>
                  <a:txBody>
                    <a:bodyPr/>
                    <a:lstStyle/>
                    <a:p>
                      <a:r>
                        <a:rPr lang="en-CA" sz="1400" dirty="0">
                          <a:effectLst/>
                          <a:latin typeface="Segoe UI" panose="020B0502040204020203" pitchFamily="34" charset="0"/>
                          <a:cs typeface="Segoe UI" panose="020B0502040204020203" pitchFamily="34" charset="0"/>
                        </a:rPr>
                        <a:t>PROXIMAL LOWER EXTREMITY DVT</a:t>
                      </a:r>
                      <a:br>
                        <a:rPr lang="en-CA" sz="1400" dirty="0">
                          <a:effectLst/>
                          <a:latin typeface="Segoe UI" panose="020B0502040204020203" pitchFamily="34" charset="0"/>
                          <a:cs typeface="Segoe UI" panose="020B0502040204020203" pitchFamily="34" charset="0"/>
                        </a:rPr>
                      </a:br>
                      <a:r>
                        <a:rPr lang="en-CA" sz="1400" b="0" dirty="0">
                          <a:effectLst/>
                          <a:latin typeface="Segoe UI" panose="020B0502040204020203" pitchFamily="34" charset="0"/>
                          <a:cs typeface="Segoe UI" panose="020B0502040204020203" pitchFamily="34" charset="0"/>
                        </a:rPr>
                        <a:t>follow up: 28 days</a:t>
                      </a:r>
                      <a:endParaRPr lang="en-CA" sz="1400" b="0" dirty="0">
                        <a:effectLst/>
                        <a:latin typeface="Segoe UI" panose="020B0502040204020203" pitchFamily="34" charset="0"/>
                        <a:ea typeface="Times New Roman" panose="02020603050405020304" pitchFamily="18" charset="0"/>
                        <a:cs typeface="Segoe UI" panose="020B0502040204020203" pitchFamily="34" charset="0"/>
                      </a:endParaRPr>
                    </a:p>
                  </a:txBody>
                  <a:tcPr marL="5186" marR="5186" marT="5186" marB="5186"/>
                </a:tc>
                <a:tc>
                  <a:txBody>
                    <a:bodyPr/>
                    <a:lstStyle/>
                    <a:p>
                      <a:pPr algn="ctr"/>
                      <a:r>
                        <a:rPr lang="en-CA" sz="1400" dirty="0">
                          <a:effectLst/>
                          <a:latin typeface="Segoe UI" panose="020B0502040204020203" pitchFamily="34" charset="0"/>
                          <a:cs typeface="Segoe UI" panose="020B0502040204020203" pitchFamily="34" charset="0"/>
                        </a:rPr>
                        <a:t>41</a:t>
                      </a:r>
                      <a:br>
                        <a:rPr lang="en-CA" sz="1400" dirty="0">
                          <a:effectLst/>
                          <a:latin typeface="Segoe UI" panose="020B0502040204020203" pitchFamily="34" charset="0"/>
                          <a:cs typeface="Segoe UI" panose="020B0502040204020203" pitchFamily="34" charset="0"/>
                        </a:rPr>
                      </a:br>
                      <a:r>
                        <a:rPr lang="en-CA" sz="1400" dirty="0">
                          <a:effectLst/>
                          <a:latin typeface="Segoe UI" panose="020B0502040204020203" pitchFamily="34" charset="0"/>
                          <a:cs typeface="Segoe UI" panose="020B0502040204020203" pitchFamily="34" charset="0"/>
                        </a:rPr>
                        <a:t>(1 study)</a:t>
                      </a:r>
                      <a:endParaRPr lang="en-CA" sz="1400" dirty="0">
                        <a:effectLst/>
                        <a:latin typeface="Segoe UI" panose="020B0502040204020203" pitchFamily="34" charset="0"/>
                        <a:ea typeface="Times New Roman" panose="02020603050405020304" pitchFamily="18" charset="0"/>
                        <a:cs typeface="Segoe UI" panose="020B0502040204020203" pitchFamily="34" charset="0"/>
                      </a:endParaRPr>
                    </a:p>
                  </a:txBody>
                  <a:tcPr marL="5186" marR="5186" marT="5186" marB="5186"/>
                </a:tc>
                <a:tc>
                  <a:txBody>
                    <a:bodyPr/>
                    <a:lstStyle/>
                    <a:p>
                      <a:pPr algn="ctr"/>
                      <a:r>
                        <a:rPr lang="en-CA" sz="1400" dirty="0">
                          <a:effectLst/>
                          <a:latin typeface="Segoe UI" panose="020B0502040204020203" pitchFamily="34" charset="0"/>
                          <a:cs typeface="Segoe UI" panose="020B0502040204020203" pitchFamily="34" charset="0"/>
                        </a:rPr>
                        <a:t>⨁◯◯◯</a:t>
                      </a:r>
                      <a:br>
                        <a:rPr lang="en-CA" sz="1400" dirty="0">
                          <a:effectLst/>
                          <a:latin typeface="Segoe UI" panose="020B0502040204020203" pitchFamily="34" charset="0"/>
                          <a:cs typeface="Segoe UI" panose="020B0502040204020203" pitchFamily="34" charset="0"/>
                        </a:rPr>
                      </a:br>
                      <a:r>
                        <a:rPr lang="en-CA" sz="1400" dirty="0">
                          <a:effectLst/>
                          <a:latin typeface="Segoe UI" panose="020B0502040204020203" pitchFamily="34" charset="0"/>
                          <a:cs typeface="Segoe UI" panose="020B0502040204020203" pitchFamily="34" charset="0"/>
                        </a:rPr>
                        <a:t>VERY LOW</a:t>
                      </a:r>
                      <a:endParaRPr lang="en-CA" sz="1400" dirty="0">
                        <a:effectLst/>
                        <a:latin typeface="Segoe UI" panose="020B0502040204020203" pitchFamily="34" charset="0"/>
                        <a:ea typeface="Times New Roman" panose="02020603050405020304" pitchFamily="18" charset="0"/>
                        <a:cs typeface="Segoe UI" panose="020B0502040204020203" pitchFamily="34" charset="0"/>
                      </a:endParaRPr>
                    </a:p>
                  </a:txBody>
                  <a:tcPr marL="5186" marR="5186" marT="5186" marB="5186"/>
                </a:tc>
                <a:tc>
                  <a:txBody>
                    <a:bodyPr/>
                    <a:lstStyle/>
                    <a:p>
                      <a:pPr algn="ctr"/>
                      <a:r>
                        <a:rPr lang="en-CA" sz="1400" dirty="0">
                          <a:effectLst/>
                          <a:latin typeface="Segoe UI" panose="020B0502040204020203" pitchFamily="34" charset="0"/>
                          <a:cs typeface="Segoe UI" panose="020B0502040204020203" pitchFamily="34" charset="0"/>
                        </a:rPr>
                        <a:t>OR 0.35</a:t>
                      </a:r>
                      <a:br>
                        <a:rPr lang="en-CA" sz="1400" dirty="0">
                          <a:effectLst/>
                          <a:latin typeface="Segoe UI" panose="020B0502040204020203" pitchFamily="34" charset="0"/>
                          <a:cs typeface="Segoe UI" panose="020B0502040204020203" pitchFamily="34" charset="0"/>
                        </a:rPr>
                      </a:br>
                      <a:r>
                        <a:rPr lang="en-CA" sz="1400" dirty="0">
                          <a:effectLst/>
                          <a:latin typeface="Segoe UI" panose="020B0502040204020203" pitchFamily="34" charset="0"/>
                          <a:cs typeface="Segoe UI" panose="020B0502040204020203" pitchFamily="34" charset="0"/>
                        </a:rPr>
                        <a:t>(0.06 to 2.02)</a:t>
                      </a:r>
                      <a:endParaRPr lang="en-CA" sz="1400" dirty="0">
                        <a:effectLst/>
                        <a:latin typeface="Segoe UI" panose="020B0502040204020203" pitchFamily="34" charset="0"/>
                        <a:ea typeface="Times New Roman" panose="02020603050405020304" pitchFamily="18" charset="0"/>
                        <a:cs typeface="Segoe UI" panose="020B0502040204020203" pitchFamily="34" charset="0"/>
                      </a:endParaRPr>
                    </a:p>
                  </a:txBody>
                  <a:tcPr marL="5186" marR="5186" marT="5186" marB="5186"/>
                </a:tc>
                <a:tc>
                  <a:txBody>
                    <a:bodyPr/>
                    <a:lstStyle/>
                    <a:p>
                      <a:pPr algn="ctr"/>
                      <a:r>
                        <a:rPr lang="en-CA" sz="1400" dirty="0">
                          <a:effectLst/>
                          <a:latin typeface="Segoe UI" panose="020B0502040204020203" pitchFamily="34" charset="0"/>
                          <a:cs typeface="Segoe UI" panose="020B0502040204020203" pitchFamily="34" charset="0"/>
                        </a:rPr>
                        <a:t>20 per 1,000</a:t>
                      </a:r>
                      <a:endParaRPr lang="en-CA" sz="1400" dirty="0">
                        <a:effectLst/>
                        <a:latin typeface="Segoe UI" panose="020B0502040204020203" pitchFamily="34" charset="0"/>
                        <a:ea typeface="Times New Roman" panose="02020603050405020304" pitchFamily="18" charset="0"/>
                        <a:cs typeface="Segoe UI" panose="020B0502040204020203" pitchFamily="34" charset="0"/>
                      </a:endParaRPr>
                    </a:p>
                  </a:txBody>
                  <a:tcPr marL="5186" marR="5186" marT="5186" marB="5186"/>
                </a:tc>
                <a:tc>
                  <a:txBody>
                    <a:bodyPr/>
                    <a:lstStyle/>
                    <a:p>
                      <a:pPr algn="ctr"/>
                      <a:r>
                        <a:rPr lang="en-CA" sz="1400" dirty="0">
                          <a:effectLst/>
                          <a:latin typeface="Segoe UI" panose="020B0502040204020203" pitchFamily="34" charset="0"/>
                          <a:cs typeface="Segoe UI" panose="020B0502040204020203" pitchFamily="34" charset="0"/>
                        </a:rPr>
                        <a:t>13 fewer per 1,000</a:t>
                      </a:r>
                      <a:br>
                        <a:rPr lang="en-CA" sz="1400" dirty="0">
                          <a:effectLst/>
                          <a:latin typeface="Segoe UI" panose="020B0502040204020203" pitchFamily="34" charset="0"/>
                          <a:cs typeface="Segoe UI" panose="020B0502040204020203" pitchFamily="34" charset="0"/>
                        </a:rPr>
                      </a:br>
                      <a:r>
                        <a:rPr lang="en-CA" sz="1400" dirty="0">
                          <a:effectLst/>
                          <a:latin typeface="Segoe UI" panose="020B0502040204020203" pitchFamily="34" charset="0"/>
                          <a:cs typeface="Segoe UI" panose="020B0502040204020203" pitchFamily="34" charset="0"/>
                        </a:rPr>
                        <a:t>(18 fewer to 19 more)</a:t>
                      </a:r>
                      <a:endParaRPr lang="en-CA" sz="1400" dirty="0">
                        <a:effectLst/>
                        <a:latin typeface="Segoe UI" panose="020B0502040204020203" pitchFamily="34" charset="0"/>
                        <a:ea typeface="Times New Roman" panose="02020603050405020304" pitchFamily="18" charset="0"/>
                        <a:cs typeface="Segoe UI" panose="020B0502040204020203" pitchFamily="34" charset="0"/>
                      </a:endParaRPr>
                    </a:p>
                  </a:txBody>
                  <a:tcPr marL="5186" marR="5186" marT="5186" marB="5186"/>
                </a:tc>
                <a:extLst>
                  <a:ext uri="{0D108BD9-81ED-4DB2-BD59-A6C34878D82A}">
                    <a16:rowId xmlns:a16="http://schemas.microsoft.com/office/drawing/2014/main" val="4197785198"/>
                  </a:ext>
                </a:extLst>
              </a:tr>
              <a:tr h="627593">
                <a:tc>
                  <a:txBody>
                    <a:bodyPr/>
                    <a:lstStyle/>
                    <a:p>
                      <a:r>
                        <a:rPr lang="en-CA" sz="1400" dirty="0">
                          <a:effectLst/>
                          <a:latin typeface="Segoe UI" panose="020B0502040204020203" pitchFamily="34" charset="0"/>
                          <a:cs typeface="Segoe UI" panose="020B0502040204020203" pitchFamily="34" charset="0"/>
                        </a:rPr>
                        <a:t>VTE</a:t>
                      </a:r>
                      <a:br>
                        <a:rPr lang="en-CA" sz="1400" dirty="0">
                          <a:effectLst/>
                          <a:latin typeface="Segoe UI" panose="020B0502040204020203" pitchFamily="34" charset="0"/>
                          <a:cs typeface="Segoe UI" panose="020B0502040204020203" pitchFamily="34" charset="0"/>
                        </a:rPr>
                      </a:br>
                      <a:r>
                        <a:rPr lang="en-CA" sz="1400" b="0" dirty="0">
                          <a:effectLst/>
                          <a:latin typeface="Segoe UI" panose="020B0502040204020203" pitchFamily="34" charset="0"/>
                          <a:cs typeface="Segoe UI" panose="020B0502040204020203" pitchFamily="34" charset="0"/>
                        </a:rPr>
                        <a:t>follow up: range 6 days to 28 days</a:t>
                      </a:r>
                      <a:endParaRPr lang="en-CA" sz="1400" b="0" dirty="0">
                        <a:effectLst/>
                        <a:latin typeface="Segoe UI" panose="020B0502040204020203" pitchFamily="34" charset="0"/>
                        <a:ea typeface="Times New Roman" panose="02020603050405020304" pitchFamily="18" charset="0"/>
                        <a:cs typeface="Segoe UI" panose="020B0502040204020203" pitchFamily="34" charset="0"/>
                      </a:endParaRPr>
                    </a:p>
                  </a:txBody>
                  <a:tcPr marL="5186" marR="5186" marT="5186" marB="5186"/>
                </a:tc>
                <a:tc>
                  <a:txBody>
                    <a:bodyPr/>
                    <a:lstStyle/>
                    <a:p>
                      <a:pPr algn="ctr"/>
                      <a:r>
                        <a:rPr lang="en-CA" sz="1400" dirty="0">
                          <a:effectLst/>
                          <a:latin typeface="Segoe UI" panose="020B0502040204020203" pitchFamily="34" charset="0"/>
                          <a:cs typeface="Segoe UI" panose="020B0502040204020203" pitchFamily="34" charset="0"/>
                        </a:rPr>
                        <a:t>0</a:t>
                      </a:r>
                      <a:br>
                        <a:rPr lang="en-CA" sz="1400" dirty="0">
                          <a:effectLst/>
                          <a:latin typeface="Segoe UI" panose="020B0502040204020203" pitchFamily="34" charset="0"/>
                          <a:cs typeface="Segoe UI" panose="020B0502040204020203" pitchFamily="34" charset="0"/>
                        </a:rPr>
                      </a:br>
                      <a:r>
                        <a:rPr lang="en-CA" sz="1400" dirty="0">
                          <a:effectLst/>
                          <a:latin typeface="Segoe UI" panose="020B0502040204020203" pitchFamily="34" charset="0"/>
                          <a:cs typeface="Segoe UI" panose="020B0502040204020203" pitchFamily="34" charset="0"/>
                        </a:rPr>
                        <a:t>(1 study)</a:t>
                      </a:r>
                      <a:endParaRPr lang="en-CA" sz="1400" dirty="0">
                        <a:effectLst/>
                        <a:latin typeface="Segoe UI" panose="020B0502040204020203" pitchFamily="34" charset="0"/>
                        <a:ea typeface="Times New Roman" panose="02020603050405020304" pitchFamily="18" charset="0"/>
                        <a:cs typeface="Segoe UI" panose="020B0502040204020203" pitchFamily="34" charset="0"/>
                      </a:endParaRPr>
                    </a:p>
                  </a:txBody>
                  <a:tcPr marL="5186" marR="5186" marT="5186" marB="5186"/>
                </a:tc>
                <a:tc>
                  <a:txBody>
                    <a:bodyPr/>
                    <a:lstStyle/>
                    <a:p>
                      <a:pPr algn="ctr"/>
                      <a:r>
                        <a:rPr lang="en-CA" sz="1400" dirty="0">
                          <a:effectLst/>
                          <a:latin typeface="Segoe UI" panose="020B0502040204020203" pitchFamily="34" charset="0"/>
                          <a:cs typeface="Segoe UI" panose="020B0502040204020203" pitchFamily="34" charset="0"/>
                        </a:rPr>
                        <a:t>-</a:t>
                      </a:r>
                      <a:endParaRPr lang="en-CA" sz="1400" dirty="0">
                        <a:effectLst/>
                        <a:latin typeface="Segoe UI" panose="020B0502040204020203" pitchFamily="34" charset="0"/>
                        <a:ea typeface="Times New Roman" panose="02020603050405020304" pitchFamily="18" charset="0"/>
                        <a:cs typeface="Segoe UI" panose="020B0502040204020203" pitchFamily="34" charset="0"/>
                      </a:endParaRPr>
                    </a:p>
                  </a:txBody>
                  <a:tcPr marL="5186" marR="5186" marT="5186" marB="5186"/>
                </a:tc>
                <a:tc>
                  <a:txBody>
                    <a:bodyPr/>
                    <a:lstStyle/>
                    <a:p>
                      <a:pPr algn="ctr"/>
                      <a:r>
                        <a:rPr lang="en-CA" sz="1400" dirty="0">
                          <a:effectLst/>
                          <a:latin typeface="Segoe UI" panose="020B0502040204020203" pitchFamily="34" charset="0"/>
                          <a:cs typeface="Segoe UI" panose="020B0502040204020203" pitchFamily="34" charset="0"/>
                        </a:rPr>
                        <a:t>-</a:t>
                      </a:r>
                      <a:endParaRPr lang="en-CA" sz="1400" dirty="0">
                        <a:effectLst/>
                        <a:latin typeface="Segoe UI" panose="020B0502040204020203" pitchFamily="34" charset="0"/>
                        <a:ea typeface="Times New Roman" panose="02020603050405020304" pitchFamily="18" charset="0"/>
                        <a:cs typeface="Segoe UI" panose="020B0502040204020203" pitchFamily="34" charset="0"/>
                      </a:endParaRPr>
                    </a:p>
                  </a:txBody>
                  <a:tcPr marL="5186" marR="5186" marT="5186" marB="5186"/>
                </a:tc>
                <a:tc gridSpan="2">
                  <a:txBody>
                    <a:bodyPr/>
                    <a:lstStyle/>
                    <a:p>
                      <a:r>
                        <a:rPr lang="en-CA" sz="1400" dirty="0">
                          <a:effectLst/>
                          <a:latin typeface="Segoe UI" panose="020B0502040204020203" pitchFamily="34" charset="0"/>
                          <a:cs typeface="Segoe UI" panose="020B0502040204020203" pitchFamily="34" charset="0"/>
                        </a:rPr>
                        <a:t>Baseline (2 studies, range 2.0% to 3.1%);</a:t>
                      </a:r>
                      <a:r>
                        <a:rPr lang="en-CA" sz="1400" baseline="0" dirty="0">
                          <a:effectLst/>
                          <a:latin typeface="Segoe UI" panose="020B0502040204020203" pitchFamily="34" charset="0"/>
                          <a:cs typeface="Segoe UI" panose="020B0502040204020203" pitchFamily="34" charset="0"/>
                        </a:rPr>
                        <a:t> 0/19 (0%) on therapeutic (other indications) vs. 39/179 (22%) on </a:t>
                      </a:r>
                      <a:r>
                        <a:rPr lang="en-CA" sz="1400" baseline="0" dirty="0" err="1">
                          <a:effectLst/>
                          <a:latin typeface="Segoe UI" panose="020B0502040204020203" pitchFamily="34" charset="0"/>
                          <a:cs typeface="Segoe UI" panose="020B0502040204020203" pitchFamily="34" charset="0"/>
                        </a:rPr>
                        <a:t>proph</a:t>
                      </a:r>
                      <a:r>
                        <a:rPr lang="en-CA" sz="1400" baseline="0" dirty="0">
                          <a:effectLst/>
                          <a:latin typeface="Segoe UI" panose="020B0502040204020203" pitchFamily="34" charset="0"/>
                          <a:cs typeface="Segoe UI" panose="020B0502040204020203" pitchFamily="34" charset="0"/>
                        </a:rPr>
                        <a:t>/intermediate (1 study).</a:t>
                      </a:r>
                      <a:r>
                        <a:rPr lang="en-CA" sz="1400" dirty="0">
                          <a:effectLst/>
                          <a:latin typeface="Segoe UI" panose="020B0502040204020203" pitchFamily="34" charset="0"/>
                          <a:cs typeface="Segoe UI" panose="020B0502040204020203" pitchFamily="34" charset="0"/>
                        </a:rPr>
                        <a:t> </a:t>
                      </a:r>
                      <a:endParaRPr lang="en-CA" sz="1400" dirty="0">
                        <a:effectLst/>
                        <a:latin typeface="Segoe UI" panose="020B0502040204020203" pitchFamily="34" charset="0"/>
                        <a:ea typeface="Times New Roman" panose="02020603050405020304" pitchFamily="18" charset="0"/>
                        <a:cs typeface="Segoe UI" panose="020B0502040204020203" pitchFamily="34" charset="0"/>
                      </a:endParaRPr>
                    </a:p>
                  </a:txBody>
                  <a:tcPr marL="5186" marR="5186" marT="5186" marB="5186"/>
                </a:tc>
                <a:tc hMerge="1">
                  <a:txBody>
                    <a:bodyPr/>
                    <a:lstStyle/>
                    <a:p>
                      <a:endParaRPr lang="en-CA"/>
                    </a:p>
                  </a:txBody>
                  <a:tcPr/>
                </a:tc>
                <a:extLst>
                  <a:ext uri="{0D108BD9-81ED-4DB2-BD59-A6C34878D82A}">
                    <a16:rowId xmlns:a16="http://schemas.microsoft.com/office/drawing/2014/main" val="2986081207"/>
                  </a:ext>
                </a:extLst>
              </a:tr>
              <a:tr h="847219">
                <a:tc>
                  <a:txBody>
                    <a:bodyPr/>
                    <a:lstStyle/>
                    <a:p>
                      <a:r>
                        <a:rPr lang="en-CA" sz="1400" dirty="0">
                          <a:effectLst/>
                          <a:latin typeface="Segoe UI" panose="020B0502040204020203" pitchFamily="34" charset="0"/>
                          <a:cs typeface="Segoe UI" panose="020B0502040204020203" pitchFamily="34" charset="0"/>
                        </a:rPr>
                        <a:t>MAJOR BLEEDING</a:t>
                      </a:r>
                      <a:br>
                        <a:rPr lang="en-CA" sz="1400" dirty="0">
                          <a:effectLst/>
                          <a:latin typeface="Segoe UI" panose="020B0502040204020203" pitchFamily="34" charset="0"/>
                          <a:cs typeface="Segoe UI" panose="020B0502040204020203" pitchFamily="34" charset="0"/>
                        </a:rPr>
                      </a:br>
                      <a:r>
                        <a:rPr lang="en-CA" sz="1400" b="0" dirty="0">
                          <a:effectLst/>
                          <a:latin typeface="Segoe UI" panose="020B0502040204020203" pitchFamily="34" charset="0"/>
                          <a:cs typeface="Segoe UI" panose="020B0502040204020203" pitchFamily="34" charset="0"/>
                        </a:rPr>
                        <a:t>follow up: 14 days</a:t>
                      </a:r>
                      <a:endParaRPr lang="en-CA" sz="1400" b="0" dirty="0">
                        <a:effectLst/>
                        <a:latin typeface="Segoe UI" panose="020B0502040204020203" pitchFamily="34" charset="0"/>
                        <a:ea typeface="Times New Roman" panose="02020603050405020304" pitchFamily="18" charset="0"/>
                        <a:cs typeface="Segoe UI" panose="020B0502040204020203" pitchFamily="34" charset="0"/>
                      </a:endParaRPr>
                    </a:p>
                  </a:txBody>
                  <a:tcPr marL="5186" marR="5186" marT="5186" marB="5186"/>
                </a:tc>
                <a:tc>
                  <a:txBody>
                    <a:bodyPr/>
                    <a:lstStyle/>
                    <a:p>
                      <a:pPr algn="ctr"/>
                      <a:r>
                        <a:rPr lang="en-CA" sz="1400" b="1" dirty="0">
                          <a:effectLst/>
                          <a:latin typeface="Segoe UI" panose="020B0502040204020203" pitchFamily="34" charset="0"/>
                          <a:cs typeface="Segoe UI" panose="020B0502040204020203" pitchFamily="34" charset="0"/>
                        </a:rPr>
                        <a:t>0</a:t>
                      </a:r>
                      <a:br>
                        <a:rPr lang="en-CA" sz="1400" b="1" dirty="0">
                          <a:effectLst/>
                          <a:latin typeface="Segoe UI" panose="020B0502040204020203" pitchFamily="34" charset="0"/>
                          <a:cs typeface="Segoe UI" panose="020B0502040204020203" pitchFamily="34" charset="0"/>
                        </a:rPr>
                      </a:br>
                      <a:r>
                        <a:rPr lang="en-CA" sz="1400" b="1" dirty="0">
                          <a:effectLst/>
                          <a:latin typeface="Segoe UI" panose="020B0502040204020203" pitchFamily="34" charset="0"/>
                          <a:cs typeface="Segoe UI" panose="020B0502040204020203" pitchFamily="34" charset="0"/>
                        </a:rPr>
                        <a:t>(2 studies)</a:t>
                      </a:r>
                      <a:endParaRPr lang="en-CA" sz="1400" b="1" dirty="0">
                        <a:effectLst/>
                        <a:latin typeface="Segoe UI" panose="020B0502040204020203" pitchFamily="34" charset="0"/>
                        <a:ea typeface="Times New Roman" panose="02020603050405020304" pitchFamily="18" charset="0"/>
                        <a:cs typeface="Segoe UI" panose="020B0502040204020203" pitchFamily="34" charset="0"/>
                      </a:endParaRPr>
                    </a:p>
                  </a:txBody>
                  <a:tcPr marL="5186" marR="5186" marT="5186" marB="5186">
                    <a:solidFill>
                      <a:schemeClr val="accent4">
                        <a:lumMod val="20000"/>
                        <a:lumOff val="80000"/>
                      </a:schemeClr>
                    </a:solidFill>
                  </a:tcPr>
                </a:tc>
                <a:tc>
                  <a:txBody>
                    <a:bodyPr/>
                    <a:lstStyle/>
                    <a:p>
                      <a:pPr algn="ctr"/>
                      <a:r>
                        <a:rPr lang="en-CA" sz="1400" b="1" dirty="0">
                          <a:effectLst/>
                          <a:latin typeface="Segoe UI" panose="020B0502040204020203" pitchFamily="34" charset="0"/>
                          <a:cs typeface="Segoe UI" panose="020B0502040204020203" pitchFamily="34" charset="0"/>
                        </a:rPr>
                        <a:t>⨁◯◯◯</a:t>
                      </a:r>
                      <a:br>
                        <a:rPr lang="en-CA" sz="1400" b="1" dirty="0">
                          <a:effectLst/>
                          <a:latin typeface="Segoe UI" panose="020B0502040204020203" pitchFamily="34" charset="0"/>
                          <a:cs typeface="Segoe UI" panose="020B0502040204020203" pitchFamily="34" charset="0"/>
                        </a:rPr>
                      </a:br>
                      <a:r>
                        <a:rPr lang="en-CA" sz="1400" b="1" dirty="0">
                          <a:effectLst/>
                          <a:latin typeface="Segoe UI" panose="020B0502040204020203" pitchFamily="34" charset="0"/>
                          <a:cs typeface="Segoe UI" panose="020B0502040204020203" pitchFamily="34" charset="0"/>
                        </a:rPr>
                        <a:t>VERY LOW</a:t>
                      </a:r>
                      <a:endParaRPr lang="en-CA" sz="1400" b="1" dirty="0">
                        <a:effectLst/>
                        <a:latin typeface="Segoe UI" panose="020B0502040204020203" pitchFamily="34" charset="0"/>
                        <a:ea typeface="Times New Roman" panose="02020603050405020304" pitchFamily="18" charset="0"/>
                        <a:cs typeface="Segoe UI" panose="020B0502040204020203" pitchFamily="34" charset="0"/>
                      </a:endParaRPr>
                    </a:p>
                  </a:txBody>
                  <a:tcPr marL="5186" marR="5186" marT="5186" marB="5186">
                    <a:solidFill>
                      <a:schemeClr val="accent4">
                        <a:lumMod val="20000"/>
                        <a:lumOff val="80000"/>
                      </a:schemeClr>
                    </a:solidFill>
                  </a:tcPr>
                </a:tc>
                <a:tc>
                  <a:txBody>
                    <a:bodyPr/>
                    <a:lstStyle/>
                    <a:p>
                      <a:pPr algn="ctr"/>
                      <a:r>
                        <a:rPr lang="en-CA" sz="1400" b="1" dirty="0">
                          <a:effectLst/>
                          <a:latin typeface="Segoe UI" panose="020B0502040204020203" pitchFamily="34" charset="0"/>
                          <a:cs typeface="Segoe UI" panose="020B0502040204020203" pitchFamily="34" charset="0"/>
                        </a:rPr>
                        <a:t>-</a:t>
                      </a:r>
                      <a:endParaRPr lang="en-CA" sz="1400" b="1" dirty="0">
                        <a:effectLst/>
                        <a:latin typeface="Segoe UI" panose="020B0502040204020203" pitchFamily="34" charset="0"/>
                        <a:ea typeface="Times New Roman" panose="02020603050405020304" pitchFamily="18" charset="0"/>
                        <a:cs typeface="Segoe UI" panose="020B0502040204020203" pitchFamily="34" charset="0"/>
                      </a:endParaRPr>
                    </a:p>
                  </a:txBody>
                  <a:tcPr marL="5186" marR="5186" marT="5186" marB="5186">
                    <a:solidFill>
                      <a:schemeClr val="accent4">
                        <a:lumMod val="20000"/>
                        <a:lumOff val="80000"/>
                      </a:schemeClr>
                    </a:solidFill>
                  </a:tcPr>
                </a:tc>
                <a:tc gridSpan="2">
                  <a:txBody>
                    <a:bodyPr/>
                    <a:lstStyle/>
                    <a:p>
                      <a:r>
                        <a:rPr lang="en-CA" sz="1400" b="1" dirty="0">
                          <a:effectLst/>
                          <a:latin typeface="Segoe UI" panose="020B0502040204020203" pitchFamily="34" charset="0"/>
                          <a:cs typeface="Segoe UI" panose="020B0502040204020203" pitchFamily="34" charset="0"/>
                        </a:rPr>
                        <a:t>Pooled baseline risk of 1.7% (5 studies); Follow-up 4 to 12 days: lowest OR 1.42 and highest adjusted HR 3.89</a:t>
                      </a:r>
                      <a:r>
                        <a:rPr lang="en-CA" sz="1400" b="1" baseline="0" dirty="0">
                          <a:effectLst/>
                          <a:latin typeface="Segoe UI" panose="020B0502040204020203" pitchFamily="34" charset="0"/>
                          <a:cs typeface="Segoe UI" panose="020B0502040204020203" pitchFamily="34" charset="0"/>
                        </a:rPr>
                        <a:t> (</a:t>
                      </a:r>
                      <a:r>
                        <a:rPr lang="en-CA" sz="1400" b="1" dirty="0">
                          <a:effectLst/>
                          <a:latin typeface="Segoe UI" panose="020B0502040204020203" pitchFamily="34" charset="0"/>
                          <a:cs typeface="Segoe UI" panose="020B0502040204020203" pitchFamily="34" charset="0"/>
                        </a:rPr>
                        <a:t>7 more to 46 more major bleeds per 1000 patients)</a:t>
                      </a:r>
                      <a:endParaRPr lang="en-CA" sz="1400" b="1" dirty="0">
                        <a:effectLst/>
                        <a:latin typeface="Segoe UI" panose="020B0502040204020203" pitchFamily="34" charset="0"/>
                        <a:ea typeface="Times New Roman" panose="02020603050405020304" pitchFamily="18" charset="0"/>
                        <a:cs typeface="Segoe UI" panose="020B0502040204020203" pitchFamily="34" charset="0"/>
                      </a:endParaRPr>
                    </a:p>
                  </a:txBody>
                  <a:tcPr marL="5186" marR="5186" marT="5186" marB="5186">
                    <a:solidFill>
                      <a:schemeClr val="accent4">
                        <a:lumMod val="20000"/>
                        <a:lumOff val="80000"/>
                      </a:schemeClr>
                    </a:solidFill>
                  </a:tcPr>
                </a:tc>
                <a:tc hMerge="1">
                  <a:txBody>
                    <a:bodyPr/>
                    <a:lstStyle/>
                    <a:p>
                      <a:endParaRPr lang="en-CA"/>
                    </a:p>
                  </a:txBody>
                  <a:tcPr/>
                </a:tc>
                <a:extLst>
                  <a:ext uri="{0D108BD9-81ED-4DB2-BD59-A6C34878D82A}">
                    <a16:rowId xmlns:a16="http://schemas.microsoft.com/office/drawing/2014/main" val="3464772538"/>
                  </a:ext>
                </a:extLst>
              </a:tr>
            </a:tbl>
          </a:graphicData>
        </a:graphic>
      </p:graphicFrame>
    </p:spTree>
    <p:extLst>
      <p:ext uri="{BB962C8B-B14F-4D97-AF65-F5344CB8AC3E}">
        <p14:creationId xmlns:p14="http://schemas.microsoft.com/office/powerpoint/2010/main" val="21738225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213DA-94E8-4A2E-A78B-02B33014FD04}"/>
              </a:ext>
            </a:extLst>
          </p:cNvPr>
          <p:cNvSpPr>
            <a:spLocks noGrp="1"/>
          </p:cNvSpPr>
          <p:nvPr>
            <p:ph type="title"/>
          </p:nvPr>
        </p:nvSpPr>
        <p:spPr/>
        <p:txBody>
          <a:bodyPr/>
          <a:lstStyle/>
          <a:p>
            <a:r>
              <a:rPr lang="en-CA" dirty="0"/>
              <a:t>Recommendation</a:t>
            </a:r>
          </a:p>
        </p:txBody>
      </p:sp>
      <p:sp>
        <p:nvSpPr>
          <p:cNvPr id="3" name="Content Placeholder 2">
            <a:extLst>
              <a:ext uri="{FF2B5EF4-FFF2-40B4-BE49-F238E27FC236}">
                <a16:creationId xmlns:a16="http://schemas.microsoft.com/office/drawing/2014/main" id="{E2021ACB-3ECB-4B94-AE61-14AB71073B6E}"/>
              </a:ext>
            </a:extLst>
          </p:cNvPr>
          <p:cNvSpPr>
            <a:spLocks noGrp="1"/>
          </p:cNvSpPr>
          <p:nvPr>
            <p:ph idx="1"/>
          </p:nvPr>
        </p:nvSpPr>
        <p:spPr>
          <a:xfrm>
            <a:off x="336894" y="1506936"/>
            <a:ext cx="6078536" cy="1945840"/>
          </a:xfrm>
          <a:solidFill>
            <a:schemeClr val="accent1"/>
          </a:solidFill>
        </p:spPr>
        <p:txBody>
          <a:bodyPr>
            <a:normAutofit fontScale="92500" lnSpcReduction="20000"/>
          </a:bodyPr>
          <a:lstStyle/>
          <a:p>
            <a:pPr marL="0" indent="0">
              <a:lnSpc>
                <a:spcPct val="110000"/>
              </a:lnSpc>
              <a:buNone/>
            </a:pPr>
            <a:r>
              <a:rPr lang="en-US" dirty="0"/>
              <a:t>The ASH guideline panel </a:t>
            </a:r>
            <a:r>
              <a:rPr lang="en-US" u="sng" dirty="0"/>
              <a:t>suggests</a:t>
            </a:r>
            <a:r>
              <a:rPr lang="en-US" dirty="0"/>
              <a:t> using </a:t>
            </a:r>
            <a:r>
              <a:rPr lang="en-US" u="sng" dirty="0"/>
              <a:t>prophylactic-intensity</a:t>
            </a:r>
            <a:r>
              <a:rPr lang="en-US" dirty="0"/>
              <a:t> over intermediate-intensity or therapeutic-intensity anticoagulation in patients with COVID-19 related acute illness who do not have suspected or confirmed VTE</a:t>
            </a:r>
            <a:endParaRPr lang="en-CA" dirty="0"/>
          </a:p>
        </p:txBody>
      </p:sp>
      <p:sp>
        <p:nvSpPr>
          <p:cNvPr id="6" name="Content Placeholder 2">
            <a:extLst>
              <a:ext uri="{FF2B5EF4-FFF2-40B4-BE49-F238E27FC236}">
                <a16:creationId xmlns:a16="http://schemas.microsoft.com/office/drawing/2014/main" id="{E2021ACB-3ECB-4B94-AE61-14AB71073B6E}"/>
              </a:ext>
            </a:extLst>
          </p:cNvPr>
          <p:cNvSpPr txBox="1">
            <a:spLocks/>
          </p:cNvSpPr>
          <p:nvPr/>
        </p:nvSpPr>
        <p:spPr>
          <a:xfrm>
            <a:off x="6560911" y="1506935"/>
            <a:ext cx="2292014" cy="1938528"/>
          </a:xfrm>
          <a:prstGeom prst="rect">
            <a:avLst/>
          </a:prstGeom>
          <a:solidFill>
            <a:schemeClr val="accent4">
              <a:lumMod val="60000"/>
              <a:lumOff val="40000"/>
            </a:schemeClr>
          </a:solidFill>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bg1"/>
                </a:solidFill>
                <a:latin typeface="Segoe UI Semibold" panose="020B0702040204020203" pitchFamily="34" charset="0"/>
                <a:ea typeface="+mn-ea"/>
                <a:cs typeface="Segoe UI Semibold" panose="020B0702040204020203"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2100" kern="1200">
                <a:solidFill>
                  <a:schemeClr val="bg1"/>
                </a:solidFill>
                <a:latin typeface="Segoe UI Semibold" panose="020B0702040204020203" pitchFamily="34" charset="0"/>
                <a:ea typeface="+mn-ea"/>
                <a:cs typeface="Segoe UI Semibold" panose="020B0702040204020203"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bg1"/>
                </a:solidFill>
                <a:latin typeface="Segoe UI Semibold" panose="020B0702040204020203" pitchFamily="34" charset="0"/>
                <a:ea typeface="+mn-ea"/>
                <a:cs typeface="Segoe UI Semibold" panose="020B0702040204020203"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500" kern="1200">
                <a:solidFill>
                  <a:schemeClr val="bg1"/>
                </a:solidFill>
                <a:latin typeface="Segoe UI Semibold" panose="020B0702040204020203" pitchFamily="34" charset="0"/>
                <a:ea typeface="+mn-ea"/>
                <a:cs typeface="Segoe UI Semibold" panose="020B0702040204020203"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500" kern="1200">
                <a:solidFill>
                  <a:schemeClr val="bg1"/>
                </a:solidFill>
                <a:latin typeface="Segoe UI Semibold" panose="020B0702040204020203" pitchFamily="34" charset="0"/>
                <a:ea typeface="+mn-ea"/>
                <a:cs typeface="Segoe UI Semibold" panose="020B0702040204020203"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CA" sz="2000" b="0" i="0" u="none"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rPr>
              <a:t>Conditional recommendation based on </a:t>
            </a:r>
            <a:r>
              <a:rPr kumimoji="0" lang="en-CA" sz="2000" b="1" i="0" u="none"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rPr>
              <a:t>very</a:t>
            </a:r>
            <a:r>
              <a:rPr kumimoji="0" lang="en-CA" sz="2000" b="0" i="0" u="none"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rPr>
              <a:t> </a:t>
            </a:r>
            <a:r>
              <a:rPr kumimoji="0" lang="en-CA" sz="2000" b="1" i="0" u="none"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rPr>
              <a:t>low certainty </a:t>
            </a:r>
            <a:r>
              <a:rPr kumimoji="0" lang="en-CA" sz="2000" b="0" i="0" u="none"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rPr>
              <a:t>in the evidence about effects</a:t>
            </a:r>
            <a:endParaRPr kumimoji="0" lang="en-CA" sz="2000" b="0" i="0" u="none" strike="noStrike" kern="1200" cap="none" spc="0" normalizeH="0" baseline="0" noProof="0" dirty="0">
              <a:ln>
                <a:noFill/>
              </a:ln>
              <a:solidFill>
                <a:prstClr val="black">
                  <a:lumMod val="50000"/>
                  <a:lumOff val="50000"/>
                </a:prstClr>
              </a:solidFill>
              <a:effectLst/>
              <a:uLnTx/>
              <a:uFillTx/>
              <a:latin typeface="Segoe UI Semibold" panose="020B0702040204020203" pitchFamily="34" charset="0"/>
              <a:ea typeface="+mn-ea"/>
              <a:cs typeface="Segoe UI Semibold" panose="020B0702040204020203" pitchFamily="34" charset="0"/>
            </a:endParaRPr>
          </a:p>
        </p:txBody>
      </p:sp>
      <p:sp>
        <p:nvSpPr>
          <p:cNvPr id="7" name="Content Placeholder 2">
            <a:extLst>
              <a:ext uri="{FF2B5EF4-FFF2-40B4-BE49-F238E27FC236}">
                <a16:creationId xmlns:a16="http://schemas.microsoft.com/office/drawing/2014/main" id="{71570BC0-36D4-4A2F-AE5B-659701973760}"/>
              </a:ext>
            </a:extLst>
          </p:cNvPr>
          <p:cNvSpPr txBox="1">
            <a:spLocks/>
          </p:cNvSpPr>
          <p:nvPr/>
        </p:nvSpPr>
        <p:spPr>
          <a:xfrm>
            <a:off x="329183" y="3566852"/>
            <a:ext cx="6086248" cy="1381546"/>
          </a:xfrm>
          <a:prstGeom prst="rect">
            <a:avLst/>
          </a:prstGeom>
          <a:solidFill>
            <a:schemeClr val="accent1">
              <a:lumMod val="20000"/>
              <a:lumOff val="80000"/>
            </a:schemeClr>
          </a:solidFill>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bg1"/>
                </a:solidFill>
                <a:latin typeface="Segoe UI Semibold" panose="020B0702040204020203" pitchFamily="34" charset="0"/>
                <a:ea typeface="+mn-ea"/>
                <a:cs typeface="Segoe UI Semibold" panose="020B07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Segoe UI Semibold" panose="020B0702040204020203" pitchFamily="34" charset="0"/>
                <a:ea typeface="+mn-ea"/>
                <a:cs typeface="Segoe UI Semibold" panose="020B07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Segoe UI Semibold" panose="020B0702040204020203" pitchFamily="34" charset="0"/>
                <a:ea typeface="+mn-ea"/>
                <a:cs typeface="Segoe UI Semibold" panose="020B07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Segoe UI Semibold" panose="020B0702040204020203" pitchFamily="34" charset="0"/>
                <a:ea typeface="+mn-ea"/>
                <a:cs typeface="Segoe UI Semibold" panose="020B07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Segoe UI Semibold" panose="020B0702040204020203" pitchFamily="34" charset="0"/>
                <a:ea typeface="+mn-ea"/>
                <a:cs typeface="Segoe UI Semibold" panose="020B07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rPr>
              <a:t>The panel agreed that there was </a:t>
            </a:r>
            <a:r>
              <a:rPr kumimoji="0" lang="en-US" sz="1800" b="1" i="0" u="sng"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rPr>
              <a:t>less uncertainty </a:t>
            </a:r>
            <a:r>
              <a:rPr kumimoji="0" lang="en-US" sz="1800" b="0" i="0" u="none"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rPr>
              <a:t>regarding the influence on undesirable effects (bleeding) compared with desirable effects (mortality and VTE). This was driven by extensive indirect evidence of dose-dependent effects of anticoagulation on bleeding. </a:t>
            </a:r>
            <a:endParaRPr kumimoji="0" lang="en-CA" sz="1800" b="0" i="0" u="none"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endParaRPr>
          </a:p>
        </p:txBody>
      </p:sp>
      <p:sp>
        <p:nvSpPr>
          <p:cNvPr id="8" name="TextBox 7">
            <a:extLst>
              <a:ext uri="{FF2B5EF4-FFF2-40B4-BE49-F238E27FC236}">
                <a16:creationId xmlns:a16="http://schemas.microsoft.com/office/drawing/2014/main" id="{B7F8D304-61DA-4C8A-B9EA-96D87B703DD1}"/>
              </a:ext>
            </a:extLst>
          </p:cNvPr>
          <p:cNvSpPr txBox="1"/>
          <p:nvPr/>
        </p:nvSpPr>
        <p:spPr>
          <a:xfrm>
            <a:off x="6560911" y="3566259"/>
            <a:ext cx="2292014" cy="1379865"/>
          </a:xfrm>
          <a:prstGeom prst="rect">
            <a:avLst/>
          </a:prstGeom>
          <a:solidFill>
            <a:schemeClr val="accent4">
              <a:lumMod val="20000"/>
              <a:lumOff val="80000"/>
            </a:schemeClr>
          </a:solidFill>
        </p:spPr>
        <p:txBody>
          <a:bodyPr wrap="square" rtlCol="0">
            <a:spAutoFit/>
          </a:bodyPr>
          <a:lstStyle/>
          <a:p>
            <a:pPr marL="171450" marR="0" lvl="0" indent="-171450" algn="l" defTabSz="685800" rtl="0" eaLnBrk="1" fontAlgn="auto" latinLnBrk="0" hangingPunct="1">
              <a:lnSpc>
                <a:spcPct val="100000"/>
              </a:lnSpc>
              <a:spcBef>
                <a:spcPts val="375"/>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Segoe UI Semibold" panose="020B0702040204020203" pitchFamily="34" charset="0"/>
                <a:ea typeface="Geneva" charset="0"/>
                <a:cs typeface="Segoe UI Semibold" panose="020B0702040204020203" pitchFamily="34" charset="0"/>
              </a:rPr>
              <a:t>Individualized assessment</a:t>
            </a:r>
          </a:p>
          <a:p>
            <a:pPr marL="171450" marR="0" lvl="0" indent="-171450" algn="l" defTabSz="685800" rtl="0" eaLnBrk="1" fontAlgn="auto" latinLnBrk="0" hangingPunct="1">
              <a:lnSpc>
                <a:spcPct val="100000"/>
              </a:lnSpc>
              <a:spcBef>
                <a:spcPts val="375"/>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Segoe UI Semibold" panose="020B0702040204020203" pitchFamily="34" charset="0"/>
                <a:ea typeface="Geneva" charset="0"/>
                <a:cs typeface="Segoe UI Semibold" panose="020B0702040204020203" pitchFamily="34" charset="0"/>
              </a:rPr>
              <a:t>No validated risk assessment models for in patients with COVID-19</a:t>
            </a:r>
          </a:p>
          <a:p>
            <a:pPr marL="171450" marR="0" lvl="0" indent="-171450" algn="l" defTabSz="685800" rtl="0" eaLnBrk="1" fontAlgn="auto" latinLnBrk="0" hangingPunct="1">
              <a:lnSpc>
                <a:spcPct val="100000"/>
              </a:lnSpc>
              <a:spcBef>
                <a:spcPts val="375"/>
              </a:spcBef>
              <a:spcAft>
                <a:spcPts val="0"/>
              </a:spcAft>
              <a:buClrTx/>
              <a:buSzTx/>
              <a:buFont typeface="Arial" panose="020B0604020202020204" pitchFamily="34" charset="0"/>
              <a:buChar char="•"/>
              <a:tabLst/>
              <a:defRPr/>
            </a:pPr>
            <a:r>
              <a:rPr kumimoji="0" lang="en-CA" sz="1100" b="0" i="0" u="none" strike="noStrike" kern="1200" cap="none" spc="0" normalizeH="0" baseline="0" noProof="0" dirty="0">
                <a:ln>
                  <a:noFill/>
                </a:ln>
                <a:solidFill>
                  <a:prstClr val="black"/>
                </a:solidFill>
                <a:effectLst/>
                <a:uLnTx/>
                <a:uFillTx/>
                <a:latin typeface="Segoe UI Semibold" panose="020B0702040204020203" pitchFamily="34" charset="0"/>
                <a:ea typeface="Geneva" charset="0"/>
                <a:cs typeface="Segoe UI Semibold" panose="020B0702040204020203" pitchFamily="34" charset="0"/>
              </a:rPr>
              <a:t>No direct high-quality evidence comparing different anticoagulants</a:t>
            </a:r>
          </a:p>
        </p:txBody>
      </p:sp>
    </p:spTree>
    <p:extLst>
      <p:ext uri="{BB962C8B-B14F-4D97-AF65-F5344CB8AC3E}">
        <p14:creationId xmlns:p14="http://schemas.microsoft.com/office/powerpoint/2010/main" val="329724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54ECF-4ADC-4FFE-A84A-06F26019BB41}"/>
              </a:ext>
            </a:extLst>
          </p:cNvPr>
          <p:cNvSpPr>
            <a:spLocks noGrp="1"/>
          </p:cNvSpPr>
          <p:nvPr>
            <p:ph type="title"/>
          </p:nvPr>
        </p:nvSpPr>
        <p:spPr/>
        <p:txBody>
          <a:bodyPr/>
          <a:lstStyle/>
          <a:p>
            <a:r>
              <a:rPr lang="en-CA" dirty="0"/>
              <a:t>Very low certainty of evidence</a:t>
            </a:r>
          </a:p>
        </p:txBody>
      </p:sp>
      <p:graphicFrame>
        <p:nvGraphicFramePr>
          <p:cNvPr id="4" name="Content Placeholder 3">
            <a:extLst>
              <a:ext uri="{FF2B5EF4-FFF2-40B4-BE49-F238E27FC236}">
                <a16:creationId xmlns:a16="http://schemas.microsoft.com/office/drawing/2014/main" id="{F8AE9DCA-844C-4348-98D0-27C86AC41181}"/>
              </a:ext>
            </a:extLst>
          </p:cNvPr>
          <p:cNvGraphicFramePr>
            <a:graphicFrameLocks noGrp="1"/>
          </p:cNvGraphicFramePr>
          <p:nvPr>
            <p:ph idx="1"/>
          </p:nvPr>
        </p:nvGraphicFramePr>
        <p:xfrm>
          <a:off x="628650" y="1576387"/>
          <a:ext cx="7886700" cy="3263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869397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CC85C-363D-47AD-8991-14436E71914F}"/>
              </a:ext>
            </a:extLst>
          </p:cNvPr>
          <p:cNvSpPr>
            <a:spLocks noGrp="1"/>
          </p:cNvSpPr>
          <p:nvPr>
            <p:ph type="title"/>
          </p:nvPr>
        </p:nvSpPr>
        <p:spPr/>
        <p:txBody>
          <a:bodyPr/>
          <a:lstStyle/>
          <a:p>
            <a:r>
              <a:rPr lang="en-US" dirty="0"/>
              <a:t>Thank you for joining today’s webinar!</a:t>
            </a:r>
          </a:p>
        </p:txBody>
      </p:sp>
      <p:sp>
        <p:nvSpPr>
          <p:cNvPr id="3" name="Content Placeholder 2">
            <a:extLst>
              <a:ext uri="{FF2B5EF4-FFF2-40B4-BE49-F238E27FC236}">
                <a16:creationId xmlns:a16="http://schemas.microsoft.com/office/drawing/2014/main" id="{3D1F1E68-7F64-4DED-94B2-4A342160F7C6}"/>
              </a:ext>
            </a:extLst>
          </p:cNvPr>
          <p:cNvSpPr>
            <a:spLocks noGrp="1"/>
          </p:cNvSpPr>
          <p:nvPr>
            <p:ph idx="1"/>
          </p:nvPr>
        </p:nvSpPr>
        <p:spPr>
          <a:xfrm>
            <a:off x="457200" y="1096875"/>
            <a:ext cx="7788442" cy="3710927"/>
          </a:xfrm>
        </p:spPr>
        <p:txBody>
          <a:bodyPr lIns="91440" tIns="45720" rIns="91440" bIns="45720" anchor="t"/>
          <a:lstStyle/>
          <a:p>
            <a:pPr>
              <a:spcAft>
                <a:spcPts val="800"/>
              </a:spcAft>
            </a:pPr>
            <a:r>
              <a:rPr lang="en-GB" sz="1600" dirty="0">
                <a:latin typeface="Calibri"/>
                <a:ea typeface="Calibri" panose="020F0502020204030204" pitchFamily="34" charset="0"/>
                <a:cs typeface="Arial"/>
              </a:rPr>
              <a:t>Visit </a:t>
            </a:r>
            <a:r>
              <a:rPr lang="en-GB" sz="1600" dirty="0">
                <a:latin typeface="Calibri"/>
                <a:ea typeface="Calibri" panose="020F0502020204030204" pitchFamily="34" charset="0"/>
                <a:cs typeface="Arial"/>
                <a:hlinkClick r:id="rId2"/>
              </a:rPr>
              <a:t>www.hematology.org/COVIDguidelines</a:t>
            </a:r>
            <a:r>
              <a:rPr lang="en-GB" sz="1600" dirty="0">
                <a:latin typeface="Calibri"/>
                <a:ea typeface="Calibri" panose="020F0502020204030204" pitchFamily="34" charset="0"/>
                <a:cs typeface="Arial"/>
              </a:rPr>
              <a:t> </a:t>
            </a:r>
            <a:r>
              <a:rPr lang="en-GB" sz="1600" dirty="0">
                <a:solidFill>
                  <a:srgbClr val="000000"/>
                </a:solidFill>
                <a:latin typeface="Calibri"/>
                <a:ea typeface="Calibri" panose="020F0502020204030204" pitchFamily="34" charset="0"/>
                <a:cs typeface="Arial"/>
              </a:rPr>
              <a:t>for access to:</a:t>
            </a:r>
            <a:endParaRPr lang="en-GB" sz="1600" dirty="0">
              <a:effectLst/>
              <a:latin typeface="Calibri"/>
              <a:ea typeface="Calibri" panose="020F0502020204030204" pitchFamily="34" charset="0"/>
              <a:cs typeface="Arial"/>
            </a:endParaRPr>
          </a:p>
          <a:p>
            <a:pPr lvl="1">
              <a:spcAft>
                <a:spcPts val="800"/>
              </a:spcAft>
            </a:pPr>
            <a:r>
              <a:rPr lang="en-GB" sz="1400" dirty="0">
                <a:latin typeface="Calibri"/>
                <a:ea typeface="Calibri" panose="020F0502020204030204" pitchFamily="34" charset="0"/>
                <a:cs typeface="Arial"/>
              </a:rPr>
              <a:t>Recommendations for anticoagulation in critically and acutely ill patients</a:t>
            </a:r>
          </a:p>
          <a:p>
            <a:pPr lvl="1">
              <a:spcAft>
                <a:spcPts val="800"/>
              </a:spcAft>
            </a:pPr>
            <a:r>
              <a:rPr lang="en-GB" sz="1400" dirty="0">
                <a:latin typeface="Calibri"/>
                <a:ea typeface="Calibri" panose="020F0502020204030204" pitchFamily="34" charset="0"/>
                <a:cs typeface="Arial"/>
              </a:rPr>
              <a:t>Public comment open until October 16</a:t>
            </a:r>
            <a:r>
              <a:rPr lang="en-GB" sz="1400" baseline="30000" dirty="0">
                <a:latin typeface="Calibri"/>
                <a:ea typeface="Calibri" panose="020F0502020204030204" pitchFamily="34" charset="0"/>
                <a:cs typeface="Arial"/>
              </a:rPr>
              <a:t>th</a:t>
            </a:r>
            <a:r>
              <a:rPr lang="en-GB" sz="1400" dirty="0">
                <a:latin typeface="Calibri"/>
                <a:ea typeface="Calibri" panose="020F0502020204030204" pitchFamily="34" charset="0"/>
                <a:cs typeface="Arial"/>
              </a:rPr>
              <a:t> </a:t>
            </a:r>
          </a:p>
          <a:p>
            <a:pPr lvl="1">
              <a:spcAft>
                <a:spcPts val="800"/>
              </a:spcAft>
            </a:pPr>
            <a:r>
              <a:rPr lang="en-GB" sz="1400" dirty="0">
                <a:latin typeface="Calibri"/>
                <a:ea typeface="Calibri" panose="020F0502020204030204" pitchFamily="34" charset="0"/>
                <a:cs typeface="Arial"/>
              </a:rPr>
              <a:t>Links to full evidence profiles and evidence to decision tables </a:t>
            </a:r>
          </a:p>
          <a:p>
            <a:pPr>
              <a:spcAft>
                <a:spcPts val="800"/>
              </a:spcAft>
            </a:pPr>
            <a:r>
              <a:rPr lang="en-GB" sz="1600" dirty="0">
                <a:latin typeface="Calibri"/>
                <a:ea typeface="Calibri" panose="020F0502020204030204" pitchFamily="34" charset="0"/>
                <a:cs typeface="Arial"/>
              </a:rPr>
              <a:t>Visit </a:t>
            </a:r>
            <a:r>
              <a:rPr lang="en-GB" sz="1600" dirty="0">
                <a:solidFill>
                  <a:srgbClr val="A10E2F"/>
                </a:solidFill>
                <a:effectLst/>
                <a:latin typeface="Calibri"/>
                <a:ea typeface="Calibri" panose="020F0502020204030204" pitchFamily="34" charset="0"/>
                <a:cs typeface="Arial"/>
                <a:hlinkClick r:id="rId3"/>
              </a:rPr>
              <a:t>www.hematology.org/covid-19</a:t>
            </a:r>
            <a:r>
              <a:rPr lang="en-GB" sz="1600" dirty="0">
                <a:solidFill>
                  <a:srgbClr val="A10E2F"/>
                </a:solidFill>
                <a:latin typeface="Calibri"/>
                <a:ea typeface="Calibri" panose="020F0502020204030204" pitchFamily="34" charset="0"/>
                <a:cs typeface="Arial"/>
              </a:rPr>
              <a:t> </a:t>
            </a:r>
            <a:r>
              <a:rPr lang="en-GB" sz="1600" dirty="0">
                <a:latin typeface="Calibri"/>
                <a:ea typeface="Calibri" panose="020F0502020204030204" pitchFamily="34" charset="0"/>
                <a:cs typeface="Arial"/>
              </a:rPr>
              <a:t>for access to:</a:t>
            </a:r>
            <a:endParaRPr lang="en-GB" sz="1600" dirty="0">
              <a:effectLst/>
              <a:latin typeface="Calibri"/>
              <a:ea typeface="Calibri" panose="020F0502020204030204" pitchFamily="34" charset="0"/>
              <a:cs typeface="Arial"/>
            </a:endParaRPr>
          </a:p>
          <a:p>
            <a:pPr lvl="1">
              <a:spcAft>
                <a:spcPts val="800"/>
              </a:spcAft>
            </a:pPr>
            <a:r>
              <a:rPr lang="en-GB" sz="1400" dirty="0">
                <a:latin typeface="Calibri"/>
                <a:ea typeface="Calibri" panose="020F0502020204030204" pitchFamily="34" charset="0"/>
                <a:cs typeface="Arial"/>
              </a:rPr>
              <a:t>FAQs about COVID-19 and clinical </a:t>
            </a:r>
            <a:r>
              <a:rPr lang="en-GB" sz="1400" dirty="0" err="1">
                <a:latin typeface="Calibri"/>
                <a:ea typeface="Calibri" panose="020F0502020204030204" pitchFamily="34" charset="0"/>
                <a:cs typeface="Arial"/>
              </a:rPr>
              <a:t>hematology</a:t>
            </a:r>
            <a:r>
              <a:rPr lang="en-GB" sz="1400" dirty="0">
                <a:latin typeface="Calibri"/>
                <a:ea typeface="Calibri" panose="020F0502020204030204" pitchFamily="34" charset="0"/>
                <a:cs typeface="Arial"/>
              </a:rPr>
              <a:t> topics</a:t>
            </a:r>
          </a:p>
          <a:p>
            <a:pPr lvl="1">
              <a:spcAft>
                <a:spcPts val="800"/>
              </a:spcAft>
            </a:pPr>
            <a:r>
              <a:rPr lang="en-GB" sz="1400" dirty="0">
                <a:latin typeface="Calibri"/>
                <a:ea typeface="Calibri" panose="020F0502020204030204" pitchFamily="34" charset="0"/>
                <a:cs typeface="Arial"/>
              </a:rPr>
              <a:t>Data summaries from the ASH RC COVID-19 registry for </a:t>
            </a:r>
            <a:r>
              <a:rPr lang="en-GB" sz="1400" dirty="0" err="1">
                <a:latin typeface="Calibri"/>
                <a:ea typeface="Calibri" panose="020F0502020204030204" pitchFamily="34" charset="0"/>
                <a:cs typeface="Arial"/>
              </a:rPr>
              <a:t>hematology</a:t>
            </a:r>
            <a:endParaRPr lang="en-GB" sz="1400" dirty="0">
              <a:latin typeface="Calibri"/>
              <a:ea typeface="Calibri" panose="020F0502020204030204" pitchFamily="34" charset="0"/>
              <a:cs typeface="Arial"/>
            </a:endParaRPr>
          </a:p>
          <a:p>
            <a:pPr lvl="1">
              <a:spcAft>
                <a:spcPts val="800"/>
              </a:spcAft>
            </a:pPr>
            <a:r>
              <a:rPr lang="en-GB" sz="1400" dirty="0">
                <a:latin typeface="Calibri"/>
                <a:ea typeface="Calibri" panose="020F0502020204030204" pitchFamily="34" charset="0"/>
                <a:cs typeface="Arial"/>
              </a:rPr>
              <a:t>Resources for clinicians, researchers, and trainees</a:t>
            </a:r>
          </a:p>
          <a:p>
            <a:pPr>
              <a:spcAft>
                <a:spcPts val="800"/>
              </a:spcAft>
            </a:pPr>
            <a:r>
              <a:rPr lang="en-GB" sz="1600" dirty="0">
                <a:latin typeface="Calibri"/>
                <a:ea typeface="Calibri" panose="020F0502020204030204" pitchFamily="34" charset="0"/>
                <a:cs typeface="Arial"/>
              </a:rPr>
              <a:t>Visit </a:t>
            </a:r>
            <a:r>
              <a:rPr lang="en-GB" sz="1600" dirty="0">
                <a:solidFill>
                  <a:srgbClr val="A10E2F"/>
                </a:solidFill>
                <a:latin typeface="Calibri"/>
                <a:ea typeface="Calibri" panose="020F0502020204030204" pitchFamily="34" charset="0"/>
                <a:cs typeface="Arial"/>
                <a:hlinkClick r:id="rId4"/>
              </a:rPr>
              <a:t>www.ashondemand.org</a:t>
            </a:r>
            <a:r>
              <a:rPr lang="en-GB" sz="1600" dirty="0">
                <a:solidFill>
                  <a:srgbClr val="A10E2F"/>
                </a:solidFill>
                <a:latin typeface="Calibri"/>
                <a:ea typeface="Calibri" panose="020F0502020204030204" pitchFamily="34" charset="0"/>
                <a:cs typeface="Arial"/>
              </a:rPr>
              <a:t> </a:t>
            </a:r>
            <a:r>
              <a:rPr lang="en-GB" sz="1600" dirty="0">
                <a:latin typeface="Calibri"/>
                <a:ea typeface="Calibri" panose="020F0502020204030204" pitchFamily="34" charset="0"/>
                <a:cs typeface="Arial"/>
              </a:rPr>
              <a:t>to view this webinar recording on ASH On Demand.</a:t>
            </a:r>
          </a:p>
          <a:p>
            <a:pPr>
              <a:spcAft>
                <a:spcPts val="800"/>
              </a:spcAft>
            </a:pPr>
            <a:r>
              <a:rPr lang="en-GB" sz="1600" dirty="0">
                <a:effectLst/>
                <a:latin typeface="Calibri"/>
                <a:ea typeface="Calibri" panose="020F0502020204030204" pitchFamily="34" charset="0"/>
                <a:cs typeface="Arial"/>
              </a:rPr>
              <a:t>If you </a:t>
            </a:r>
            <a:r>
              <a:rPr lang="en-GB" sz="1600" dirty="0">
                <a:latin typeface="Calibri"/>
                <a:ea typeface="Calibri" panose="020F0502020204030204" pitchFamily="34" charset="0"/>
                <a:cs typeface="Arial"/>
              </a:rPr>
              <a:t>have questions or feedback, please contact </a:t>
            </a:r>
            <a:r>
              <a:rPr lang="en-GB" sz="1600" dirty="0">
                <a:latin typeface="Calibri"/>
                <a:ea typeface="Calibri" panose="020F0502020204030204" pitchFamily="34" charset="0"/>
                <a:cs typeface="Arial"/>
                <a:hlinkClick r:id="rId5"/>
              </a:rPr>
              <a:t>quality@hematology.org</a:t>
            </a:r>
            <a:r>
              <a:rPr lang="en-GB" sz="1600" dirty="0">
                <a:latin typeface="Calibri"/>
                <a:ea typeface="Calibri" panose="020F0502020204030204" pitchFamily="34" charset="0"/>
                <a:cs typeface="Arial"/>
              </a:rPr>
              <a:t> </a:t>
            </a:r>
            <a:endParaRPr lang="en-GB" sz="1600" dirty="0">
              <a:effectLst/>
              <a:latin typeface="Calibri"/>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7188303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CC85C-363D-47AD-8991-14436E71914F}"/>
              </a:ext>
            </a:extLst>
          </p:cNvPr>
          <p:cNvSpPr>
            <a:spLocks noGrp="1"/>
          </p:cNvSpPr>
          <p:nvPr>
            <p:ph type="title"/>
          </p:nvPr>
        </p:nvSpPr>
        <p:spPr/>
        <p:txBody>
          <a:bodyPr/>
          <a:lstStyle/>
          <a:p>
            <a:r>
              <a:rPr lang="en-US" dirty="0"/>
              <a:t>Question &amp; Answer Panel</a:t>
            </a:r>
          </a:p>
        </p:txBody>
      </p:sp>
      <p:sp>
        <p:nvSpPr>
          <p:cNvPr id="3" name="Content Placeholder 2">
            <a:extLst>
              <a:ext uri="{FF2B5EF4-FFF2-40B4-BE49-F238E27FC236}">
                <a16:creationId xmlns:a16="http://schemas.microsoft.com/office/drawing/2014/main" id="{3D1F1E68-7F64-4DED-94B2-4A342160F7C6}"/>
              </a:ext>
            </a:extLst>
          </p:cNvPr>
          <p:cNvSpPr>
            <a:spLocks noGrp="1"/>
          </p:cNvSpPr>
          <p:nvPr>
            <p:ph idx="1"/>
          </p:nvPr>
        </p:nvSpPr>
        <p:spPr>
          <a:xfrm>
            <a:off x="457200" y="1026691"/>
            <a:ext cx="5623560" cy="3710927"/>
          </a:xfrm>
        </p:spPr>
        <p:txBody>
          <a:bodyPr/>
          <a:lstStyle/>
          <a:p>
            <a:pPr>
              <a:lnSpc>
                <a:spcPct val="150000"/>
              </a:lnSpc>
              <a:spcAft>
                <a:spcPts val="800"/>
              </a:spcAft>
            </a:pPr>
            <a:r>
              <a:rPr lang="en-GB" sz="2400" dirty="0">
                <a:effectLst/>
                <a:latin typeface="Calibri" panose="020F0502020204030204" pitchFamily="34" charset="0"/>
                <a:ea typeface="Calibri" panose="020F0502020204030204" pitchFamily="34" charset="0"/>
                <a:cs typeface="Arial" panose="020B0604020202020204" pitchFamily="34" charset="0"/>
              </a:rPr>
              <a:t>Use the Q&amp;A box to send in questions to the presenters.</a:t>
            </a:r>
          </a:p>
        </p:txBody>
      </p:sp>
      <p:pic>
        <p:nvPicPr>
          <p:cNvPr id="4" name="Picture 3">
            <a:extLst>
              <a:ext uri="{FF2B5EF4-FFF2-40B4-BE49-F238E27FC236}">
                <a16:creationId xmlns:a16="http://schemas.microsoft.com/office/drawing/2014/main" id="{1A7A3D9A-3EC2-42BC-989D-0B0A6FAA0798}"/>
              </a:ext>
            </a:extLst>
          </p:cNvPr>
          <p:cNvPicPr>
            <a:picLocks noChangeAspect="1"/>
          </p:cNvPicPr>
          <p:nvPr/>
        </p:nvPicPr>
        <p:blipFill>
          <a:blip r:embed="rId2"/>
          <a:stretch>
            <a:fillRect/>
          </a:stretch>
        </p:blipFill>
        <p:spPr>
          <a:xfrm>
            <a:off x="5703472" y="1798237"/>
            <a:ext cx="2263336" cy="1912786"/>
          </a:xfrm>
          <a:prstGeom prst="rect">
            <a:avLst/>
          </a:prstGeom>
        </p:spPr>
      </p:pic>
    </p:spTree>
    <p:extLst>
      <p:ext uri="{BB962C8B-B14F-4D97-AF65-F5344CB8AC3E}">
        <p14:creationId xmlns:p14="http://schemas.microsoft.com/office/powerpoint/2010/main" val="9735656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FF708-E5E9-4FC3-96C7-98D6D7E91A3C}"/>
              </a:ext>
            </a:extLst>
          </p:cNvPr>
          <p:cNvSpPr>
            <a:spLocks noGrp="1"/>
          </p:cNvSpPr>
          <p:nvPr>
            <p:ph type="title"/>
          </p:nvPr>
        </p:nvSpPr>
        <p:spPr/>
        <p:txBody>
          <a:bodyPr/>
          <a:lstStyle/>
          <a:p>
            <a:r>
              <a:rPr lang="en-US" dirty="0"/>
              <a:t>Methods</a:t>
            </a:r>
          </a:p>
        </p:txBody>
      </p:sp>
      <p:sp>
        <p:nvSpPr>
          <p:cNvPr id="3" name="Content Placeholder 2">
            <a:extLst>
              <a:ext uri="{FF2B5EF4-FFF2-40B4-BE49-F238E27FC236}">
                <a16:creationId xmlns:a16="http://schemas.microsoft.com/office/drawing/2014/main" id="{1F69C0FC-4AEF-4E0A-A5D7-362A1F2649A7}"/>
              </a:ext>
            </a:extLst>
          </p:cNvPr>
          <p:cNvSpPr>
            <a:spLocks noGrp="1"/>
          </p:cNvSpPr>
          <p:nvPr>
            <p:ph idx="1"/>
          </p:nvPr>
        </p:nvSpPr>
        <p:spPr>
          <a:xfrm>
            <a:off x="457200" y="963083"/>
            <a:ext cx="8229600" cy="3710927"/>
          </a:xfrm>
        </p:spPr>
        <p:txBody>
          <a:bodyPr/>
          <a:lstStyle/>
          <a:p>
            <a:pPr marL="0" indent="0">
              <a:buNone/>
            </a:pPr>
            <a:endParaRPr lang="en-US" sz="800" b="1" dirty="0">
              <a:solidFill>
                <a:srgbClr val="FF0000"/>
              </a:solidFill>
            </a:endParaRPr>
          </a:p>
          <a:p>
            <a:pPr marL="0" indent="0">
              <a:buNone/>
            </a:pPr>
            <a:r>
              <a:rPr lang="en-US" sz="1600" b="1" dirty="0">
                <a:solidFill>
                  <a:srgbClr val="FF0000"/>
                </a:solidFill>
              </a:rPr>
              <a:t>Overall</a:t>
            </a:r>
          </a:p>
          <a:p>
            <a:r>
              <a:rPr lang="en-US" sz="1300" dirty="0"/>
              <a:t>GRADE methodology for guideline recommendation development</a:t>
            </a:r>
          </a:p>
          <a:p>
            <a:r>
              <a:rPr lang="en-US" sz="1300" dirty="0"/>
              <a:t>Cochrane methodology for systematic reviews</a:t>
            </a:r>
          </a:p>
          <a:p>
            <a:pPr marL="0" indent="0">
              <a:buNone/>
            </a:pPr>
            <a:endParaRPr lang="en-US" sz="1600" b="1" dirty="0">
              <a:solidFill>
                <a:srgbClr val="FF0000"/>
              </a:solidFill>
            </a:endParaRPr>
          </a:p>
          <a:p>
            <a:pPr marL="0" indent="0">
              <a:buNone/>
            </a:pPr>
            <a:r>
              <a:rPr lang="en-US" sz="1600" b="1" dirty="0">
                <a:solidFill>
                  <a:srgbClr val="FF0000"/>
                </a:solidFill>
              </a:rPr>
              <a:t>Initial Phase</a:t>
            </a:r>
            <a:endParaRPr lang="en-US" sz="1400" b="1" dirty="0">
              <a:solidFill>
                <a:schemeClr val="bg1">
                  <a:lumMod val="50000"/>
                </a:schemeClr>
              </a:solidFill>
            </a:endParaRPr>
          </a:p>
          <a:p>
            <a:r>
              <a:rPr lang="en-US" sz="1300" dirty="0"/>
              <a:t>PICO question generation and prioritization</a:t>
            </a:r>
          </a:p>
          <a:p>
            <a:r>
              <a:rPr lang="en-US" sz="1300" dirty="0"/>
              <a:t>Selection of critical outcomes</a:t>
            </a:r>
          </a:p>
          <a:p>
            <a:r>
              <a:rPr lang="en-US" sz="1300" dirty="0"/>
              <a:t>Systematic review for baseline risk estimates</a:t>
            </a:r>
          </a:p>
          <a:p>
            <a:r>
              <a:rPr lang="en-US" sz="1300" dirty="0"/>
              <a:t>Systematic review for effect of different anticoagulation intensities</a:t>
            </a:r>
          </a:p>
          <a:p>
            <a:pPr marL="0" indent="0">
              <a:buNone/>
            </a:pPr>
            <a:endParaRPr lang="en-US" sz="800" dirty="0"/>
          </a:p>
          <a:p>
            <a:pPr marL="0" indent="0">
              <a:buNone/>
            </a:pPr>
            <a:r>
              <a:rPr lang="en-US" sz="1600" b="1" dirty="0">
                <a:solidFill>
                  <a:srgbClr val="FF0000"/>
                </a:solidFill>
              </a:rPr>
              <a:t>Living Phase</a:t>
            </a:r>
            <a:endParaRPr lang="en-US" sz="1400" b="1" dirty="0">
              <a:solidFill>
                <a:schemeClr val="bg1">
                  <a:lumMod val="50000"/>
                </a:schemeClr>
              </a:solidFill>
            </a:endParaRPr>
          </a:p>
          <a:p>
            <a:r>
              <a:rPr lang="en-US" sz="1300" dirty="0"/>
              <a:t>Monthly updated searches for baseline risk estimates and prognostic factors</a:t>
            </a:r>
          </a:p>
          <a:p>
            <a:r>
              <a:rPr lang="en-US" sz="1300" dirty="0"/>
              <a:t>Monthly updated searches for effect of different anticoagulation strategies</a:t>
            </a:r>
          </a:p>
          <a:p>
            <a:r>
              <a:rPr lang="en-US" sz="1300" dirty="0"/>
              <a:t>Revisiting guideline recommendations if new evidence meets pre-specified criteria</a:t>
            </a:r>
            <a:endParaRPr lang="en-US" sz="1400" dirty="0"/>
          </a:p>
        </p:txBody>
      </p:sp>
    </p:spTree>
    <p:extLst>
      <p:ext uri="{BB962C8B-B14F-4D97-AF65-F5344CB8AC3E}">
        <p14:creationId xmlns:p14="http://schemas.microsoft.com/office/powerpoint/2010/main" val="5164876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24"/>
          <p:cNvGrpSpPr>
            <a:grpSpLocks/>
          </p:cNvGrpSpPr>
          <p:nvPr/>
        </p:nvGrpSpPr>
        <p:grpSpPr bwMode="auto">
          <a:xfrm>
            <a:off x="1143000" y="2800350"/>
            <a:ext cx="6858000" cy="2343150"/>
            <a:chOff x="0" y="2352"/>
            <a:chExt cx="5760" cy="1968"/>
          </a:xfrm>
        </p:grpSpPr>
        <p:sp>
          <p:nvSpPr>
            <p:cNvPr id="94" name="Rectangle 93"/>
            <p:cNvSpPr/>
            <p:nvPr/>
          </p:nvSpPr>
          <p:spPr>
            <a:xfrm>
              <a:off x="0" y="2352"/>
              <a:ext cx="5760" cy="1968"/>
            </a:xfrm>
            <a:prstGeom prst="rect">
              <a:avLst/>
            </a:prstGeom>
            <a:solidFill>
              <a:schemeClr val="accent2">
                <a:alpha val="20000"/>
              </a:schemeClr>
            </a:solidFill>
            <a:ln>
              <a:solidFill>
                <a:schemeClr val="accent2">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Arial Narrow"/>
                <a:cs typeface="Arial Narrow"/>
              </a:endParaRPr>
            </a:p>
          </p:txBody>
        </p:sp>
        <p:sp>
          <p:nvSpPr>
            <p:cNvPr id="21624" name="TextBox 94"/>
            <p:cNvSpPr txBox="1">
              <a:spLocks noChangeArrowheads="1"/>
            </p:cNvSpPr>
            <p:nvPr/>
          </p:nvSpPr>
          <p:spPr bwMode="auto">
            <a:xfrm>
              <a:off x="0" y="2400"/>
              <a:ext cx="1392" cy="213"/>
            </a:xfrm>
            <a:prstGeom prst="rect">
              <a:avLst/>
            </a:prstGeom>
            <a:noFill/>
            <a:ln w="9525">
              <a:noFill/>
              <a:miter lim="800000"/>
              <a:headEnd/>
              <a:tailEnd/>
            </a:ln>
          </p:spPr>
          <p:txBody>
            <a:bodyPr>
              <a:spAutoFit/>
            </a:bodyPr>
            <a:lstStyle/>
            <a:p>
              <a:r>
                <a:rPr lang="en-US" sz="1050" b="1" i="1" dirty="0">
                  <a:solidFill>
                    <a:srgbClr val="297FD5"/>
                  </a:solidFill>
                  <a:latin typeface="Arial Narrow"/>
                  <a:cs typeface="Arial Narrow"/>
                </a:rPr>
                <a:t>Recommendation</a:t>
              </a:r>
            </a:p>
          </p:txBody>
        </p:sp>
      </p:grpSp>
      <p:pic>
        <p:nvPicPr>
          <p:cNvPr id="21541" name="Picture 21540"/>
          <p:cNvPicPr>
            <a:picLocks noChangeAspect="1"/>
          </p:cNvPicPr>
          <p:nvPr/>
        </p:nvPicPr>
        <p:blipFill>
          <a:blip r:embed="rId3"/>
          <a:stretch>
            <a:fillRect/>
          </a:stretch>
        </p:blipFill>
        <p:spPr>
          <a:xfrm>
            <a:off x="3200275" y="4114800"/>
            <a:ext cx="1162175" cy="742950"/>
          </a:xfrm>
          <a:prstGeom prst="rect">
            <a:avLst/>
          </a:prstGeom>
        </p:spPr>
      </p:pic>
      <p:grpSp>
        <p:nvGrpSpPr>
          <p:cNvPr id="2" name="Group 101"/>
          <p:cNvGrpSpPr>
            <a:grpSpLocks/>
          </p:cNvGrpSpPr>
          <p:nvPr/>
        </p:nvGrpSpPr>
        <p:grpSpPr bwMode="auto">
          <a:xfrm>
            <a:off x="1143000" y="0"/>
            <a:ext cx="6858000" cy="2743200"/>
            <a:chOff x="0" y="1752600"/>
            <a:chExt cx="9144000" cy="3657600"/>
          </a:xfrm>
        </p:grpSpPr>
        <p:sp>
          <p:nvSpPr>
            <p:cNvPr id="92" name="Rectangle 91"/>
            <p:cNvSpPr/>
            <p:nvPr/>
          </p:nvSpPr>
          <p:spPr>
            <a:xfrm>
              <a:off x="0" y="1752600"/>
              <a:ext cx="9144000" cy="3657600"/>
            </a:xfrm>
            <a:prstGeom prst="rect">
              <a:avLst/>
            </a:prstGeom>
            <a:solidFill>
              <a:schemeClr val="accent1">
                <a:alpha val="20000"/>
              </a:schemeClr>
            </a:solidFill>
            <a:ln>
              <a:solidFill>
                <a:schemeClr val="accent1">
                  <a:shade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Arial Narrow"/>
                <a:cs typeface="Arial Narrow"/>
              </a:endParaRPr>
            </a:p>
          </p:txBody>
        </p:sp>
        <p:sp>
          <p:nvSpPr>
            <p:cNvPr id="21626" name="TextBox 92"/>
            <p:cNvSpPr txBox="1">
              <a:spLocks noChangeArrowheads="1"/>
            </p:cNvSpPr>
            <p:nvPr/>
          </p:nvSpPr>
          <p:spPr bwMode="auto">
            <a:xfrm>
              <a:off x="0" y="5029200"/>
              <a:ext cx="2209800" cy="338555"/>
            </a:xfrm>
            <a:prstGeom prst="rect">
              <a:avLst/>
            </a:prstGeom>
            <a:noFill/>
            <a:ln w="9525">
              <a:noFill/>
              <a:miter lim="800000"/>
              <a:headEnd/>
              <a:tailEnd/>
            </a:ln>
          </p:spPr>
          <p:txBody>
            <a:bodyPr>
              <a:spAutoFit/>
            </a:bodyPr>
            <a:lstStyle/>
            <a:p>
              <a:r>
                <a:rPr lang="en-US" sz="1050" b="1" i="1" dirty="0">
                  <a:solidFill>
                    <a:srgbClr val="00B050"/>
                  </a:solidFill>
                  <a:latin typeface="Arial Narrow"/>
                  <a:cs typeface="Arial Narrow"/>
                </a:rPr>
                <a:t>Evidence synthesis</a:t>
              </a:r>
            </a:p>
          </p:txBody>
        </p:sp>
      </p:grpSp>
      <p:sp>
        <p:nvSpPr>
          <p:cNvPr id="7" name="TextBox 6"/>
          <p:cNvSpPr txBox="1">
            <a:spLocks noChangeArrowheads="1"/>
          </p:cNvSpPr>
          <p:nvPr/>
        </p:nvSpPr>
        <p:spPr bwMode="auto">
          <a:xfrm>
            <a:off x="1371600" y="1028700"/>
            <a:ext cx="285750" cy="1200329"/>
          </a:xfrm>
          <a:prstGeom prst="rect">
            <a:avLst/>
          </a:prstGeom>
          <a:noFill/>
          <a:ln w="9525">
            <a:solidFill>
              <a:schemeClr val="accent1"/>
            </a:solidFill>
            <a:miter lim="800000"/>
            <a:headEnd/>
            <a:tailEnd/>
          </a:ln>
        </p:spPr>
        <p:txBody>
          <a:bodyPr>
            <a:spAutoFit/>
          </a:bodyPr>
          <a:lstStyle/>
          <a:p>
            <a:pPr algn="ctr"/>
            <a:r>
              <a:rPr lang="en-US">
                <a:solidFill>
                  <a:prstClr val="black"/>
                </a:solidFill>
                <a:latin typeface="Arial Narrow"/>
                <a:cs typeface="Arial Narrow"/>
              </a:rPr>
              <a:t>P</a:t>
            </a:r>
          </a:p>
          <a:p>
            <a:pPr algn="ctr"/>
            <a:r>
              <a:rPr lang="en-US">
                <a:solidFill>
                  <a:prstClr val="black"/>
                </a:solidFill>
                <a:latin typeface="Arial Narrow"/>
                <a:cs typeface="Arial Narrow"/>
              </a:rPr>
              <a:t>I</a:t>
            </a:r>
          </a:p>
          <a:p>
            <a:pPr algn="ctr"/>
            <a:r>
              <a:rPr lang="en-US">
                <a:solidFill>
                  <a:prstClr val="black"/>
                </a:solidFill>
                <a:latin typeface="Arial Narrow"/>
                <a:cs typeface="Arial Narrow"/>
              </a:rPr>
              <a:t>C</a:t>
            </a:r>
          </a:p>
          <a:p>
            <a:pPr algn="ctr"/>
            <a:r>
              <a:rPr lang="en-US">
                <a:solidFill>
                  <a:prstClr val="black"/>
                </a:solidFill>
                <a:latin typeface="Arial Narrow"/>
                <a:cs typeface="Arial Narrow"/>
              </a:rPr>
              <a:t>O</a:t>
            </a:r>
          </a:p>
        </p:txBody>
      </p:sp>
      <p:sp>
        <p:nvSpPr>
          <p:cNvPr id="8" name="TextBox 7"/>
          <p:cNvSpPr txBox="1">
            <a:spLocks noChangeArrowheads="1"/>
          </p:cNvSpPr>
          <p:nvPr/>
        </p:nvSpPr>
        <p:spPr bwMode="auto">
          <a:xfrm>
            <a:off x="1714500" y="1028700"/>
            <a:ext cx="742950" cy="253916"/>
          </a:xfrm>
          <a:prstGeom prst="rect">
            <a:avLst/>
          </a:prstGeom>
          <a:noFill/>
          <a:ln w="9525">
            <a:noFill/>
            <a:miter lim="800000"/>
            <a:headEnd/>
            <a:tailEnd/>
          </a:ln>
        </p:spPr>
        <p:txBody>
          <a:bodyPr>
            <a:spAutoFit/>
          </a:bodyPr>
          <a:lstStyle/>
          <a:p>
            <a:r>
              <a:rPr lang="en-US" sz="1050">
                <a:solidFill>
                  <a:prstClr val="black"/>
                </a:solidFill>
                <a:latin typeface="Arial Narrow"/>
                <a:cs typeface="Arial Narrow"/>
              </a:rPr>
              <a:t>Outcome</a:t>
            </a:r>
          </a:p>
        </p:txBody>
      </p:sp>
      <p:sp>
        <p:nvSpPr>
          <p:cNvPr id="9" name="TextBox 8"/>
          <p:cNvSpPr txBox="1">
            <a:spLocks noChangeArrowheads="1"/>
          </p:cNvSpPr>
          <p:nvPr/>
        </p:nvSpPr>
        <p:spPr bwMode="auto">
          <a:xfrm>
            <a:off x="1714500" y="1257300"/>
            <a:ext cx="742950" cy="253916"/>
          </a:xfrm>
          <a:prstGeom prst="rect">
            <a:avLst/>
          </a:prstGeom>
          <a:noFill/>
          <a:ln w="9525">
            <a:noFill/>
            <a:miter lim="800000"/>
            <a:headEnd/>
            <a:tailEnd/>
          </a:ln>
        </p:spPr>
        <p:txBody>
          <a:bodyPr>
            <a:spAutoFit/>
          </a:bodyPr>
          <a:lstStyle/>
          <a:p>
            <a:r>
              <a:rPr lang="en-US" sz="1050">
                <a:solidFill>
                  <a:prstClr val="black"/>
                </a:solidFill>
                <a:latin typeface="Arial Narrow"/>
                <a:cs typeface="Arial Narrow"/>
              </a:rPr>
              <a:t>Outcome</a:t>
            </a:r>
          </a:p>
        </p:txBody>
      </p:sp>
      <p:sp>
        <p:nvSpPr>
          <p:cNvPr id="10" name="TextBox 9"/>
          <p:cNvSpPr txBox="1">
            <a:spLocks noChangeArrowheads="1"/>
          </p:cNvSpPr>
          <p:nvPr/>
        </p:nvSpPr>
        <p:spPr bwMode="auto">
          <a:xfrm>
            <a:off x="1714500" y="1485900"/>
            <a:ext cx="742950" cy="253916"/>
          </a:xfrm>
          <a:prstGeom prst="rect">
            <a:avLst/>
          </a:prstGeom>
          <a:noFill/>
          <a:ln w="9525">
            <a:noFill/>
            <a:miter lim="800000"/>
            <a:headEnd/>
            <a:tailEnd/>
          </a:ln>
        </p:spPr>
        <p:txBody>
          <a:bodyPr>
            <a:spAutoFit/>
          </a:bodyPr>
          <a:lstStyle/>
          <a:p>
            <a:r>
              <a:rPr lang="en-US" sz="1050">
                <a:solidFill>
                  <a:prstClr val="black"/>
                </a:solidFill>
                <a:latin typeface="Arial Narrow"/>
                <a:cs typeface="Arial Narrow"/>
              </a:rPr>
              <a:t>Outcome</a:t>
            </a:r>
          </a:p>
        </p:txBody>
      </p:sp>
      <p:sp>
        <p:nvSpPr>
          <p:cNvPr id="11" name="TextBox 10"/>
          <p:cNvSpPr txBox="1">
            <a:spLocks noChangeArrowheads="1"/>
          </p:cNvSpPr>
          <p:nvPr/>
        </p:nvSpPr>
        <p:spPr bwMode="auto">
          <a:xfrm>
            <a:off x="1714500" y="1714500"/>
            <a:ext cx="742950" cy="253916"/>
          </a:xfrm>
          <a:prstGeom prst="rect">
            <a:avLst/>
          </a:prstGeom>
          <a:noFill/>
          <a:ln w="9525">
            <a:noFill/>
            <a:miter lim="800000"/>
            <a:headEnd/>
            <a:tailEnd/>
          </a:ln>
        </p:spPr>
        <p:txBody>
          <a:bodyPr>
            <a:spAutoFit/>
          </a:bodyPr>
          <a:lstStyle/>
          <a:p>
            <a:r>
              <a:rPr lang="en-US" sz="1050" dirty="0">
                <a:solidFill>
                  <a:prstClr val="black"/>
                </a:solidFill>
                <a:latin typeface="Arial Narrow"/>
                <a:cs typeface="Arial Narrow"/>
              </a:rPr>
              <a:t>Outcome</a:t>
            </a:r>
          </a:p>
        </p:txBody>
      </p:sp>
      <p:sp>
        <p:nvSpPr>
          <p:cNvPr id="15" name="TextBox 14"/>
          <p:cNvSpPr txBox="1">
            <a:spLocks noChangeArrowheads="1"/>
          </p:cNvSpPr>
          <p:nvPr/>
        </p:nvSpPr>
        <p:spPr bwMode="auto">
          <a:xfrm rot="-1800000">
            <a:off x="1227535" y="414777"/>
            <a:ext cx="1310878" cy="253916"/>
          </a:xfrm>
          <a:prstGeom prst="rect">
            <a:avLst/>
          </a:prstGeom>
          <a:noFill/>
          <a:ln w="9525">
            <a:noFill/>
            <a:miter lim="800000"/>
            <a:headEnd/>
            <a:tailEnd/>
          </a:ln>
        </p:spPr>
        <p:txBody>
          <a:bodyPr>
            <a:spAutoFit/>
          </a:bodyPr>
          <a:lstStyle/>
          <a:p>
            <a:r>
              <a:rPr lang="en-US" sz="1050" b="1" dirty="0">
                <a:solidFill>
                  <a:prstClr val="black"/>
                </a:solidFill>
                <a:latin typeface="Arial Narrow"/>
                <a:cs typeface="Arial Narrow"/>
              </a:rPr>
              <a:t>Formulate  question</a:t>
            </a:r>
          </a:p>
        </p:txBody>
      </p:sp>
      <p:grpSp>
        <p:nvGrpSpPr>
          <p:cNvPr id="4" name="Group 160"/>
          <p:cNvGrpSpPr>
            <a:grpSpLocks/>
          </p:cNvGrpSpPr>
          <p:nvPr/>
        </p:nvGrpSpPr>
        <p:grpSpPr bwMode="auto">
          <a:xfrm>
            <a:off x="3118248" y="838200"/>
            <a:ext cx="1650206" cy="1162050"/>
            <a:chOff x="2633524" y="1117453"/>
            <a:chExt cx="2200909" cy="1549547"/>
          </a:xfrm>
        </p:grpSpPr>
        <p:pic>
          <p:nvPicPr>
            <p:cNvPr id="59" name="Picture 2"/>
            <p:cNvPicPr>
              <a:picLocks noChangeAspect="1" noChangeArrowheads="1"/>
            </p:cNvPicPr>
            <p:nvPr/>
          </p:nvPicPr>
          <p:blipFill>
            <a:blip r:embed="rId4" cstate="print"/>
            <a:srcRect/>
            <a:stretch>
              <a:fillRect/>
            </a:stretch>
          </p:blipFill>
          <p:spPr bwMode="auto">
            <a:xfrm>
              <a:off x="3657600" y="1143000"/>
              <a:ext cx="1176833" cy="1524000"/>
            </a:xfrm>
            <a:prstGeom prst="rect">
              <a:avLst/>
            </a:prstGeom>
            <a:noFill/>
            <a:ln w="9525">
              <a:noFill/>
              <a:miter lim="800000"/>
              <a:headEnd/>
              <a:tailEnd/>
            </a:ln>
            <a:effectLst>
              <a:outerShdw blurRad="50800" dist="38100" dir="18900000" algn="bl" rotWithShape="0">
                <a:prstClr val="black">
                  <a:alpha val="40000"/>
                </a:prstClr>
              </a:outerShdw>
            </a:effectLst>
            <a:scene3d>
              <a:camera prst="isometricOffAxis1Left"/>
              <a:lightRig rig="threePt" dir="t"/>
            </a:scene3d>
          </p:spPr>
        </p:pic>
        <p:pic>
          <p:nvPicPr>
            <p:cNvPr id="45" name="Picture 2"/>
            <p:cNvPicPr>
              <a:picLocks noChangeAspect="1" noChangeArrowheads="1"/>
            </p:cNvPicPr>
            <p:nvPr/>
          </p:nvPicPr>
          <p:blipFill>
            <a:blip r:embed="rId4" cstate="print"/>
            <a:srcRect/>
            <a:stretch>
              <a:fillRect/>
            </a:stretch>
          </p:blipFill>
          <p:spPr bwMode="auto">
            <a:xfrm>
              <a:off x="3307873" y="1117453"/>
              <a:ext cx="1176833" cy="1524000"/>
            </a:xfrm>
            <a:prstGeom prst="rect">
              <a:avLst/>
            </a:prstGeom>
            <a:noFill/>
            <a:ln w="9525">
              <a:noFill/>
              <a:miter lim="800000"/>
              <a:headEnd/>
              <a:tailEnd/>
            </a:ln>
            <a:effectLst>
              <a:outerShdw blurRad="50800" dist="38100" dir="18900000" algn="bl" rotWithShape="0">
                <a:prstClr val="black">
                  <a:alpha val="40000"/>
                </a:prstClr>
              </a:outerShdw>
            </a:effectLst>
            <a:scene3d>
              <a:camera prst="isometricOffAxis1Left"/>
              <a:lightRig rig="threePt" dir="t"/>
            </a:scene3d>
          </p:spPr>
        </p:pic>
        <p:pic>
          <p:nvPicPr>
            <p:cNvPr id="40" name="Picture 2"/>
            <p:cNvPicPr>
              <a:picLocks noChangeAspect="1" noChangeArrowheads="1"/>
            </p:cNvPicPr>
            <p:nvPr/>
          </p:nvPicPr>
          <p:blipFill>
            <a:blip r:embed="rId4" cstate="print"/>
            <a:srcRect/>
            <a:stretch>
              <a:fillRect/>
            </a:stretch>
          </p:blipFill>
          <p:spPr bwMode="auto">
            <a:xfrm>
              <a:off x="2971800" y="1143000"/>
              <a:ext cx="1176833" cy="1524000"/>
            </a:xfrm>
            <a:prstGeom prst="rect">
              <a:avLst/>
            </a:prstGeom>
            <a:noFill/>
            <a:ln w="9525">
              <a:noFill/>
              <a:miter lim="800000"/>
              <a:headEnd/>
              <a:tailEnd/>
            </a:ln>
            <a:effectLst>
              <a:outerShdw blurRad="50800" dist="38100" dir="18900000" algn="bl" rotWithShape="0">
                <a:prstClr val="black">
                  <a:alpha val="40000"/>
                </a:prstClr>
              </a:outerShdw>
            </a:effectLst>
            <a:scene3d>
              <a:camera prst="isometricOffAxis1Left"/>
              <a:lightRig rig="threePt" dir="t"/>
            </a:scene3d>
          </p:spPr>
        </p:pic>
        <p:pic>
          <p:nvPicPr>
            <p:cNvPr id="14" name="Picture 2"/>
            <p:cNvPicPr>
              <a:picLocks noChangeAspect="1" noChangeArrowheads="1"/>
            </p:cNvPicPr>
            <p:nvPr/>
          </p:nvPicPr>
          <p:blipFill>
            <a:blip r:embed="rId4" cstate="print"/>
            <a:srcRect/>
            <a:stretch>
              <a:fillRect/>
            </a:stretch>
          </p:blipFill>
          <p:spPr bwMode="auto">
            <a:xfrm>
              <a:off x="2633524" y="1117453"/>
              <a:ext cx="1176833" cy="1524000"/>
            </a:xfrm>
            <a:prstGeom prst="rect">
              <a:avLst/>
            </a:prstGeom>
            <a:noFill/>
            <a:ln w="9525">
              <a:noFill/>
              <a:miter lim="800000"/>
              <a:headEnd/>
              <a:tailEnd/>
            </a:ln>
            <a:effectLst>
              <a:outerShdw blurRad="50800" dist="38100" dir="18900000" algn="bl" rotWithShape="0">
                <a:prstClr val="black">
                  <a:alpha val="40000"/>
                </a:prstClr>
              </a:outerShdw>
            </a:effectLst>
            <a:scene3d>
              <a:camera prst="isometricOffAxis1Left"/>
              <a:lightRig rig="threePt" dir="t"/>
            </a:scene3d>
          </p:spPr>
        </p:pic>
      </p:grpSp>
      <p:sp>
        <p:nvSpPr>
          <p:cNvPr id="22" name="TextBox 21"/>
          <p:cNvSpPr txBox="1">
            <a:spLocks noChangeArrowheads="1"/>
          </p:cNvSpPr>
          <p:nvPr/>
        </p:nvSpPr>
        <p:spPr bwMode="auto">
          <a:xfrm rot="-1800000">
            <a:off x="2382441" y="481452"/>
            <a:ext cx="1120378" cy="253916"/>
          </a:xfrm>
          <a:prstGeom prst="rect">
            <a:avLst/>
          </a:prstGeom>
          <a:noFill/>
          <a:ln w="9525">
            <a:noFill/>
            <a:miter lim="800000"/>
            <a:headEnd/>
            <a:tailEnd/>
          </a:ln>
        </p:spPr>
        <p:txBody>
          <a:bodyPr>
            <a:spAutoFit/>
          </a:bodyPr>
          <a:lstStyle/>
          <a:p>
            <a:r>
              <a:rPr lang="en-US" sz="1050" dirty="0">
                <a:solidFill>
                  <a:prstClr val="black"/>
                </a:solidFill>
                <a:latin typeface="Arial Narrow"/>
                <a:cs typeface="Arial Narrow"/>
              </a:rPr>
              <a:t>Rate  importance</a:t>
            </a:r>
          </a:p>
        </p:txBody>
      </p:sp>
      <p:sp>
        <p:nvSpPr>
          <p:cNvPr id="23" name="TextBox 22"/>
          <p:cNvSpPr txBox="1">
            <a:spLocks noChangeArrowheads="1"/>
          </p:cNvSpPr>
          <p:nvPr/>
        </p:nvSpPr>
        <p:spPr bwMode="auto">
          <a:xfrm>
            <a:off x="2400300" y="1028700"/>
            <a:ext cx="571500" cy="253916"/>
          </a:xfrm>
          <a:prstGeom prst="rect">
            <a:avLst/>
          </a:prstGeom>
          <a:noFill/>
          <a:ln w="9525">
            <a:noFill/>
            <a:miter lim="800000"/>
            <a:headEnd/>
            <a:tailEnd/>
          </a:ln>
        </p:spPr>
        <p:txBody>
          <a:bodyPr>
            <a:spAutoFit/>
          </a:bodyPr>
          <a:lstStyle/>
          <a:p>
            <a:r>
              <a:rPr lang="en-US" sz="1050">
                <a:solidFill>
                  <a:prstClr val="black"/>
                </a:solidFill>
                <a:latin typeface="Arial Narrow"/>
                <a:cs typeface="Arial Narrow"/>
              </a:rPr>
              <a:t>Critical</a:t>
            </a:r>
          </a:p>
        </p:txBody>
      </p:sp>
      <p:sp>
        <p:nvSpPr>
          <p:cNvPr id="24" name="TextBox 23"/>
          <p:cNvSpPr txBox="1">
            <a:spLocks noChangeArrowheads="1"/>
          </p:cNvSpPr>
          <p:nvPr/>
        </p:nvSpPr>
        <p:spPr bwMode="auto">
          <a:xfrm>
            <a:off x="2400300" y="1485900"/>
            <a:ext cx="800100" cy="253916"/>
          </a:xfrm>
          <a:prstGeom prst="rect">
            <a:avLst/>
          </a:prstGeom>
          <a:noFill/>
          <a:ln w="9525">
            <a:noFill/>
            <a:miter lim="800000"/>
            <a:headEnd/>
            <a:tailEnd/>
          </a:ln>
        </p:spPr>
        <p:txBody>
          <a:bodyPr>
            <a:spAutoFit/>
          </a:bodyPr>
          <a:lstStyle/>
          <a:p>
            <a:r>
              <a:rPr lang="en-US" sz="1050">
                <a:solidFill>
                  <a:prstClr val="black"/>
                </a:solidFill>
                <a:latin typeface="Arial Narrow"/>
                <a:cs typeface="Arial Narrow"/>
              </a:rPr>
              <a:t>Important</a:t>
            </a:r>
          </a:p>
        </p:txBody>
      </p:sp>
      <p:sp>
        <p:nvSpPr>
          <p:cNvPr id="26" name="TextBox 25"/>
          <p:cNvSpPr txBox="1">
            <a:spLocks noChangeArrowheads="1"/>
          </p:cNvSpPr>
          <p:nvPr/>
        </p:nvSpPr>
        <p:spPr bwMode="auto">
          <a:xfrm>
            <a:off x="2400300" y="1257300"/>
            <a:ext cx="571500" cy="253916"/>
          </a:xfrm>
          <a:prstGeom prst="rect">
            <a:avLst/>
          </a:prstGeom>
          <a:noFill/>
          <a:ln w="9525">
            <a:noFill/>
            <a:miter lim="800000"/>
            <a:headEnd/>
            <a:tailEnd/>
          </a:ln>
        </p:spPr>
        <p:txBody>
          <a:bodyPr>
            <a:spAutoFit/>
          </a:bodyPr>
          <a:lstStyle/>
          <a:p>
            <a:r>
              <a:rPr lang="en-US" sz="1050">
                <a:solidFill>
                  <a:prstClr val="black"/>
                </a:solidFill>
                <a:latin typeface="Arial Narrow"/>
                <a:cs typeface="Arial Narrow"/>
              </a:rPr>
              <a:t>Critical</a:t>
            </a:r>
          </a:p>
        </p:txBody>
      </p:sp>
      <p:grpSp>
        <p:nvGrpSpPr>
          <p:cNvPr id="5" name="Group 100"/>
          <p:cNvGrpSpPr>
            <a:grpSpLocks/>
          </p:cNvGrpSpPr>
          <p:nvPr/>
        </p:nvGrpSpPr>
        <p:grpSpPr bwMode="auto">
          <a:xfrm>
            <a:off x="2400301" y="1714500"/>
            <a:ext cx="1032272" cy="427034"/>
            <a:chOff x="1676400" y="2286000"/>
            <a:chExt cx="1377083" cy="569194"/>
          </a:xfrm>
        </p:grpSpPr>
        <p:sp>
          <p:nvSpPr>
            <p:cNvPr id="21617" name="TextBox 20"/>
            <p:cNvSpPr txBox="1">
              <a:spLocks noChangeArrowheads="1"/>
            </p:cNvSpPr>
            <p:nvPr/>
          </p:nvSpPr>
          <p:spPr bwMode="auto">
            <a:xfrm>
              <a:off x="1676400" y="2286000"/>
              <a:ext cx="685800" cy="338445"/>
            </a:xfrm>
            <a:prstGeom prst="rect">
              <a:avLst/>
            </a:prstGeom>
            <a:noFill/>
            <a:ln w="9525">
              <a:noFill/>
              <a:miter lim="800000"/>
              <a:headEnd/>
              <a:tailEnd/>
            </a:ln>
          </p:spPr>
          <p:txBody>
            <a:bodyPr>
              <a:spAutoFit/>
            </a:bodyPr>
            <a:lstStyle/>
            <a:p>
              <a:r>
                <a:rPr lang="en-US" sz="1050">
                  <a:solidFill>
                    <a:prstClr val="black"/>
                  </a:solidFill>
                  <a:latin typeface="Arial Narrow"/>
                  <a:cs typeface="Arial Narrow"/>
                </a:rPr>
                <a:t>Not</a:t>
              </a:r>
            </a:p>
          </p:txBody>
        </p:sp>
        <p:sp>
          <p:nvSpPr>
            <p:cNvPr id="21618" name="TextBox 26"/>
            <p:cNvSpPr txBox="1">
              <a:spLocks noChangeArrowheads="1"/>
            </p:cNvSpPr>
            <p:nvPr/>
          </p:nvSpPr>
          <p:spPr bwMode="auto">
            <a:xfrm rot="1800000">
              <a:off x="1986684" y="2516749"/>
              <a:ext cx="1066799" cy="338445"/>
            </a:xfrm>
            <a:prstGeom prst="rect">
              <a:avLst/>
            </a:prstGeom>
            <a:noFill/>
            <a:ln w="9525">
              <a:noFill/>
              <a:miter lim="800000"/>
              <a:headEnd/>
              <a:tailEnd/>
            </a:ln>
          </p:spPr>
          <p:txBody>
            <a:bodyPr>
              <a:spAutoFit/>
            </a:bodyPr>
            <a:lstStyle/>
            <a:p>
              <a:r>
                <a:rPr lang="en-US" sz="1050">
                  <a:solidFill>
                    <a:prstClr val="black"/>
                  </a:solidFill>
                  <a:latin typeface="Arial Narrow"/>
                  <a:cs typeface="Arial Narrow"/>
                </a:rPr>
                <a:t>important</a:t>
              </a:r>
            </a:p>
          </p:txBody>
        </p:sp>
      </p:grpSp>
      <p:grpSp>
        <p:nvGrpSpPr>
          <p:cNvPr id="6" name="Group 122"/>
          <p:cNvGrpSpPr>
            <a:grpSpLocks/>
          </p:cNvGrpSpPr>
          <p:nvPr/>
        </p:nvGrpSpPr>
        <p:grpSpPr bwMode="auto">
          <a:xfrm>
            <a:off x="4594623" y="158353"/>
            <a:ext cx="1406128" cy="2247899"/>
            <a:chOff x="2899" y="133"/>
            <a:chExt cx="1181" cy="1888"/>
          </a:xfrm>
        </p:grpSpPr>
        <p:pic>
          <p:nvPicPr>
            <p:cNvPr id="21614" name="Picture 121"/>
            <p:cNvPicPr>
              <a:picLocks noChangeAspect="1" noChangeArrowheads="1"/>
            </p:cNvPicPr>
            <p:nvPr/>
          </p:nvPicPr>
          <p:blipFill>
            <a:blip r:embed="rId5" cstate="print"/>
            <a:srcRect/>
            <a:stretch>
              <a:fillRect/>
            </a:stretch>
          </p:blipFill>
          <p:spPr bwMode="auto">
            <a:xfrm>
              <a:off x="2976" y="864"/>
              <a:ext cx="1104" cy="663"/>
            </a:xfrm>
            <a:prstGeom prst="rect">
              <a:avLst/>
            </a:prstGeom>
            <a:noFill/>
            <a:ln w="9525">
              <a:noFill/>
              <a:miter lim="800000"/>
              <a:headEnd/>
              <a:tailEnd/>
            </a:ln>
          </p:spPr>
        </p:pic>
        <p:sp>
          <p:nvSpPr>
            <p:cNvPr id="21615" name="TextBox 17"/>
            <p:cNvSpPr txBox="1">
              <a:spLocks noChangeArrowheads="1"/>
            </p:cNvSpPr>
            <p:nvPr/>
          </p:nvSpPr>
          <p:spPr bwMode="auto">
            <a:xfrm rot="19800000">
              <a:off x="2899" y="133"/>
              <a:ext cx="940" cy="485"/>
            </a:xfrm>
            <a:prstGeom prst="rect">
              <a:avLst/>
            </a:prstGeom>
            <a:noFill/>
            <a:ln w="9525">
              <a:noFill/>
              <a:miter lim="800000"/>
              <a:headEnd/>
              <a:tailEnd/>
            </a:ln>
          </p:spPr>
          <p:txBody>
            <a:bodyPr>
              <a:spAutoFit/>
            </a:bodyPr>
            <a:lstStyle/>
            <a:p>
              <a:r>
                <a:rPr lang="en-US" sz="1050" dirty="0">
                  <a:solidFill>
                    <a:prstClr val="black"/>
                  </a:solidFill>
                  <a:latin typeface="Arial Narrow"/>
                  <a:cs typeface="Arial Narrow"/>
                </a:rPr>
                <a:t>Create </a:t>
              </a:r>
            </a:p>
            <a:p>
              <a:r>
                <a:rPr lang="en-US" sz="1050" dirty="0">
                  <a:solidFill>
                    <a:prstClr val="black"/>
                  </a:solidFill>
                  <a:latin typeface="Arial Narrow"/>
                  <a:cs typeface="Arial Narrow"/>
                </a:rPr>
                <a:t>evidence profile with GRADEpro</a:t>
              </a:r>
            </a:p>
          </p:txBody>
        </p:sp>
        <p:sp>
          <p:nvSpPr>
            <p:cNvPr id="21616" name="TextBox 85"/>
            <p:cNvSpPr txBox="1">
              <a:spLocks noChangeArrowheads="1"/>
            </p:cNvSpPr>
            <p:nvPr/>
          </p:nvSpPr>
          <p:spPr bwMode="auto">
            <a:xfrm>
              <a:off x="2976" y="1536"/>
              <a:ext cx="1104" cy="485"/>
            </a:xfrm>
            <a:prstGeom prst="rect">
              <a:avLst/>
            </a:prstGeom>
            <a:noFill/>
            <a:ln w="9525">
              <a:noFill/>
              <a:miter lim="800000"/>
              <a:headEnd/>
              <a:tailEnd/>
            </a:ln>
          </p:spPr>
          <p:txBody>
            <a:bodyPr>
              <a:spAutoFit/>
            </a:bodyPr>
            <a:lstStyle/>
            <a:p>
              <a:r>
                <a:rPr lang="en-US" sz="1050" dirty="0">
                  <a:solidFill>
                    <a:prstClr val="black"/>
                  </a:solidFill>
                  <a:latin typeface="Arial Narrow"/>
                  <a:cs typeface="Arial Narrow"/>
                </a:rPr>
                <a:t>Summary of findings &amp; estimate of effect for each outcome</a:t>
              </a:r>
            </a:p>
          </p:txBody>
        </p:sp>
      </p:grpSp>
      <p:grpSp>
        <p:nvGrpSpPr>
          <p:cNvPr id="12" name="Group 123"/>
          <p:cNvGrpSpPr>
            <a:grpSpLocks/>
          </p:cNvGrpSpPr>
          <p:nvPr/>
        </p:nvGrpSpPr>
        <p:grpSpPr bwMode="auto">
          <a:xfrm>
            <a:off x="6115050" y="971550"/>
            <a:ext cx="1771650" cy="3014663"/>
            <a:chOff x="4176" y="816"/>
            <a:chExt cx="1488" cy="2532"/>
          </a:xfrm>
        </p:grpSpPr>
        <p:sp>
          <p:nvSpPr>
            <p:cNvPr id="96" name="Down Arrow 95"/>
            <p:cNvSpPr/>
            <p:nvPr/>
          </p:nvSpPr>
          <p:spPr>
            <a:xfrm>
              <a:off x="4560" y="816"/>
              <a:ext cx="384" cy="1776"/>
            </a:xfrm>
            <a:prstGeom prst="downArrow">
              <a:avLst/>
            </a:prstGeom>
            <a:solidFill>
              <a:srgbClr val="00B05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Arial Narrow"/>
                <a:cs typeface="Arial Narrow"/>
              </a:endParaRPr>
            </a:p>
          </p:txBody>
        </p:sp>
        <p:sp>
          <p:nvSpPr>
            <p:cNvPr id="21613" name="TextBox 98"/>
            <p:cNvSpPr txBox="1">
              <a:spLocks noChangeArrowheads="1"/>
            </p:cNvSpPr>
            <p:nvPr/>
          </p:nvSpPr>
          <p:spPr bwMode="auto">
            <a:xfrm>
              <a:off x="4176" y="2592"/>
              <a:ext cx="1488" cy="756"/>
            </a:xfrm>
            <a:prstGeom prst="rect">
              <a:avLst/>
            </a:prstGeom>
            <a:noFill/>
            <a:ln w="9525">
              <a:solidFill>
                <a:schemeClr val="tx1"/>
              </a:solidFill>
              <a:miter lim="800000"/>
              <a:headEnd/>
              <a:tailEnd/>
            </a:ln>
          </p:spPr>
          <p:txBody>
            <a:bodyPr>
              <a:spAutoFit/>
            </a:bodyPr>
            <a:lstStyle/>
            <a:p>
              <a:pPr algn="ctr"/>
              <a:r>
                <a:rPr lang="en-US" sz="1050" b="1" dirty="0">
                  <a:solidFill>
                    <a:prstClr val="black"/>
                  </a:solidFill>
                  <a:latin typeface="Arial Narrow"/>
                  <a:cs typeface="Arial Narrow"/>
                </a:rPr>
                <a:t>Grade</a:t>
              </a:r>
              <a:r>
                <a:rPr lang="en-US" sz="1050" dirty="0">
                  <a:solidFill>
                    <a:prstClr val="black"/>
                  </a:solidFill>
                  <a:latin typeface="Arial Narrow"/>
                  <a:cs typeface="Arial Narrow"/>
                </a:rPr>
                <a:t> </a:t>
              </a:r>
              <a:r>
                <a:rPr lang="en-US" sz="1050" b="1" dirty="0">
                  <a:solidFill>
                    <a:prstClr val="black"/>
                  </a:solidFill>
                  <a:latin typeface="Arial Narrow"/>
                  <a:cs typeface="Arial Narrow"/>
                </a:rPr>
                <a:t>overall </a:t>
              </a:r>
            </a:p>
            <a:p>
              <a:pPr algn="ctr"/>
              <a:r>
                <a:rPr lang="en-US" sz="1050" b="1" dirty="0">
                  <a:solidFill>
                    <a:prstClr val="black"/>
                  </a:solidFill>
                  <a:latin typeface="Arial Narrow"/>
                  <a:cs typeface="Arial Narrow"/>
                </a:rPr>
                <a:t>quality  of  evidence </a:t>
              </a:r>
            </a:p>
            <a:p>
              <a:pPr algn="ctr"/>
              <a:r>
                <a:rPr lang="en-US" sz="1050" dirty="0">
                  <a:solidFill>
                    <a:prstClr val="black"/>
                  </a:solidFill>
                  <a:latin typeface="Arial Narrow"/>
                  <a:cs typeface="Arial Narrow"/>
                </a:rPr>
                <a:t>across outcomes based on lowest quality </a:t>
              </a:r>
            </a:p>
            <a:p>
              <a:pPr algn="ctr"/>
              <a:r>
                <a:rPr lang="en-US" sz="1050" dirty="0">
                  <a:solidFill>
                    <a:prstClr val="black"/>
                  </a:solidFill>
                  <a:latin typeface="Arial Narrow"/>
                  <a:cs typeface="Arial Narrow"/>
                </a:rPr>
                <a:t>of </a:t>
              </a:r>
              <a:r>
                <a:rPr lang="en-US" sz="1050" b="1" i="1" dirty="0">
                  <a:solidFill>
                    <a:prstClr val="black"/>
                  </a:solidFill>
                  <a:latin typeface="Arial Narrow"/>
                  <a:cs typeface="Arial Narrow"/>
                </a:rPr>
                <a:t>critical</a:t>
              </a:r>
              <a:r>
                <a:rPr lang="en-US" sz="1050" dirty="0">
                  <a:solidFill>
                    <a:prstClr val="black"/>
                  </a:solidFill>
                  <a:latin typeface="Arial Narrow"/>
                  <a:cs typeface="Arial Narrow"/>
                </a:rPr>
                <a:t> outcomes</a:t>
              </a:r>
            </a:p>
          </p:txBody>
        </p:sp>
      </p:grpSp>
      <p:grpSp>
        <p:nvGrpSpPr>
          <p:cNvPr id="13" name="Group 138"/>
          <p:cNvGrpSpPr>
            <a:grpSpLocks/>
          </p:cNvGrpSpPr>
          <p:nvPr/>
        </p:nvGrpSpPr>
        <p:grpSpPr bwMode="auto">
          <a:xfrm>
            <a:off x="3657600" y="2400300"/>
            <a:ext cx="1738313" cy="1600200"/>
            <a:chOff x="2743200" y="3276600"/>
            <a:chExt cx="2393950" cy="2209800"/>
          </a:xfrm>
        </p:grpSpPr>
        <p:grpSp>
          <p:nvGrpSpPr>
            <p:cNvPr id="17" name="Group 136"/>
            <p:cNvGrpSpPr>
              <a:grpSpLocks/>
            </p:cNvGrpSpPr>
            <p:nvPr/>
          </p:nvGrpSpPr>
          <p:grpSpPr bwMode="auto">
            <a:xfrm>
              <a:off x="2743200" y="3276600"/>
              <a:ext cx="2393950" cy="2209800"/>
              <a:chOff x="2438400" y="3124200"/>
              <a:chExt cx="2971800" cy="2743200"/>
            </a:xfrm>
          </p:grpSpPr>
          <p:grpSp>
            <p:nvGrpSpPr>
              <p:cNvPr id="18" name="Group 111"/>
              <p:cNvGrpSpPr>
                <a:grpSpLocks/>
              </p:cNvGrpSpPr>
              <p:nvPr/>
            </p:nvGrpSpPr>
            <p:grpSpPr bwMode="auto">
              <a:xfrm>
                <a:off x="2438400" y="3886200"/>
                <a:ext cx="533400" cy="711200"/>
                <a:chOff x="1600200" y="3886200"/>
                <a:chExt cx="685800" cy="914400"/>
              </a:xfrm>
            </p:grpSpPr>
            <p:sp>
              <p:nvSpPr>
                <p:cNvPr id="111" name="Flowchart: Delay 110"/>
                <p:cNvSpPr/>
                <p:nvPr/>
              </p:nvSpPr>
              <p:spPr>
                <a:xfrm rot="16200000">
                  <a:off x="1676400" y="4191000"/>
                  <a:ext cx="533400" cy="685800"/>
                </a:xfrm>
                <a:prstGeom prst="flowChartDelay">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a:effectLst>
                  <a:outerShdw blurRad="50800" dist="38100" dir="2700000" algn="tl" rotWithShape="0">
                    <a:prstClr val="black">
                      <a:alpha val="40000"/>
                    </a:prstClr>
                  </a:outerShdw>
                </a:effectLst>
                <a:scene3d>
                  <a:camera prst="orthographicFront"/>
                  <a:lightRig rig="morning"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Arial Narrow"/>
                    <a:cs typeface="Arial Narrow"/>
                  </a:endParaRPr>
                </a:p>
              </p:txBody>
            </p:sp>
            <p:sp>
              <p:nvSpPr>
                <p:cNvPr id="108" name="Oval 107"/>
                <p:cNvSpPr/>
                <p:nvPr/>
              </p:nvSpPr>
              <p:spPr>
                <a:xfrm>
                  <a:off x="1676400" y="3886200"/>
                  <a:ext cx="533400" cy="533400"/>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a:effectLst>
                  <a:outerShdw blurRad="50800" dist="38100" dir="18900000" algn="bl" rotWithShape="0">
                    <a:prstClr val="black">
                      <a:alpha val="40000"/>
                    </a:prstClr>
                  </a:outerShdw>
                </a:effectLst>
                <a:scene3d>
                  <a:camera prst="orthographicFront"/>
                  <a:lightRig rig="threePt" dir="t"/>
                </a:scene3d>
                <a:sp3d prstMaterial="dkEdge">
                  <a:bevelT w="127000" h="127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Arial Narrow"/>
                    <a:cs typeface="Arial Narrow"/>
                  </a:endParaRPr>
                </a:p>
              </p:txBody>
            </p:sp>
          </p:grpSp>
          <p:grpSp>
            <p:nvGrpSpPr>
              <p:cNvPr id="19" name="Group 112"/>
              <p:cNvGrpSpPr>
                <a:grpSpLocks/>
              </p:cNvGrpSpPr>
              <p:nvPr/>
            </p:nvGrpSpPr>
            <p:grpSpPr bwMode="auto">
              <a:xfrm>
                <a:off x="3048000" y="3657600"/>
                <a:ext cx="533400" cy="711200"/>
                <a:chOff x="1600200" y="3886200"/>
                <a:chExt cx="685800" cy="914400"/>
              </a:xfrm>
            </p:grpSpPr>
            <p:sp>
              <p:nvSpPr>
                <p:cNvPr id="114" name="Flowchart: Delay 113"/>
                <p:cNvSpPr/>
                <p:nvPr/>
              </p:nvSpPr>
              <p:spPr>
                <a:xfrm rot="16200000">
                  <a:off x="1676400" y="4191000"/>
                  <a:ext cx="533400" cy="685800"/>
                </a:xfrm>
                <a:prstGeom prst="flowChartDelay">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a:effectLst>
                  <a:outerShdw blurRad="50800" dist="38100" dir="2700000" algn="tl" rotWithShape="0">
                    <a:prstClr val="black">
                      <a:alpha val="40000"/>
                    </a:prstClr>
                  </a:outerShdw>
                </a:effectLst>
                <a:scene3d>
                  <a:camera prst="orthographicFront"/>
                  <a:lightRig rig="morning"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Arial Narrow"/>
                    <a:cs typeface="Arial Narrow"/>
                  </a:endParaRPr>
                </a:p>
              </p:txBody>
            </p:sp>
            <p:sp>
              <p:nvSpPr>
                <p:cNvPr id="115" name="Oval 114"/>
                <p:cNvSpPr/>
                <p:nvPr/>
              </p:nvSpPr>
              <p:spPr>
                <a:xfrm>
                  <a:off x="1676400" y="3886200"/>
                  <a:ext cx="533400" cy="533400"/>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a:effectLst>
                  <a:outerShdw blurRad="50800" dist="38100" dir="18900000" algn="bl" rotWithShape="0">
                    <a:prstClr val="black">
                      <a:alpha val="40000"/>
                    </a:prstClr>
                  </a:outerShdw>
                </a:effectLst>
                <a:scene3d>
                  <a:camera prst="orthographicFront"/>
                  <a:lightRig rig="threePt" dir="t"/>
                </a:scene3d>
                <a:sp3d prstMaterial="dkEdge">
                  <a:bevelT w="127000" h="127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Arial Narrow"/>
                    <a:cs typeface="Arial Narrow"/>
                  </a:endParaRPr>
                </a:p>
              </p:txBody>
            </p:sp>
          </p:grpSp>
          <p:grpSp>
            <p:nvGrpSpPr>
              <p:cNvPr id="20" name="Group 115"/>
              <p:cNvGrpSpPr>
                <a:grpSpLocks/>
              </p:cNvGrpSpPr>
              <p:nvPr/>
            </p:nvGrpSpPr>
            <p:grpSpPr bwMode="auto">
              <a:xfrm>
                <a:off x="3657600" y="3581400"/>
                <a:ext cx="533400" cy="711200"/>
                <a:chOff x="1600200" y="3886200"/>
                <a:chExt cx="685800" cy="914400"/>
              </a:xfrm>
            </p:grpSpPr>
            <p:sp>
              <p:nvSpPr>
                <p:cNvPr id="117" name="Flowchart: Delay 116"/>
                <p:cNvSpPr/>
                <p:nvPr/>
              </p:nvSpPr>
              <p:spPr>
                <a:xfrm rot="16200000">
                  <a:off x="1676400" y="4191000"/>
                  <a:ext cx="533400" cy="685800"/>
                </a:xfrm>
                <a:prstGeom prst="flowChartDelay">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a:effectLst>
                  <a:outerShdw blurRad="50800" dist="38100" dir="2700000" algn="tl" rotWithShape="0">
                    <a:prstClr val="black">
                      <a:alpha val="40000"/>
                    </a:prstClr>
                  </a:outerShdw>
                </a:effectLst>
                <a:scene3d>
                  <a:camera prst="orthographicFront"/>
                  <a:lightRig rig="morning"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Arial Narrow"/>
                    <a:cs typeface="Arial Narrow"/>
                  </a:endParaRPr>
                </a:p>
              </p:txBody>
            </p:sp>
            <p:sp>
              <p:nvSpPr>
                <p:cNvPr id="118" name="Oval 117"/>
                <p:cNvSpPr/>
                <p:nvPr/>
              </p:nvSpPr>
              <p:spPr>
                <a:xfrm>
                  <a:off x="1676400" y="3886200"/>
                  <a:ext cx="533400" cy="533400"/>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a:effectLst>
                  <a:outerShdw blurRad="50800" dist="38100" dir="18900000" algn="bl" rotWithShape="0">
                    <a:prstClr val="black">
                      <a:alpha val="40000"/>
                    </a:prstClr>
                  </a:outerShdw>
                </a:effectLst>
                <a:scene3d>
                  <a:camera prst="orthographicFront"/>
                  <a:lightRig rig="threePt" dir="t"/>
                </a:scene3d>
                <a:sp3d prstMaterial="dkEdge">
                  <a:bevelT w="127000" h="127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Arial Narrow"/>
                    <a:cs typeface="Arial Narrow"/>
                  </a:endParaRPr>
                </a:p>
              </p:txBody>
            </p:sp>
          </p:grpSp>
          <p:grpSp>
            <p:nvGrpSpPr>
              <p:cNvPr id="21" name="Group 118"/>
              <p:cNvGrpSpPr>
                <a:grpSpLocks/>
              </p:cNvGrpSpPr>
              <p:nvPr/>
            </p:nvGrpSpPr>
            <p:grpSpPr bwMode="auto">
              <a:xfrm>
                <a:off x="4267200" y="3657600"/>
                <a:ext cx="533400" cy="711200"/>
                <a:chOff x="1600200" y="3886200"/>
                <a:chExt cx="685800" cy="914400"/>
              </a:xfrm>
            </p:grpSpPr>
            <p:sp>
              <p:nvSpPr>
                <p:cNvPr id="120" name="Flowchart: Delay 119"/>
                <p:cNvSpPr/>
                <p:nvPr/>
              </p:nvSpPr>
              <p:spPr>
                <a:xfrm rot="16200000">
                  <a:off x="1676400" y="4191000"/>
                  <a:ext cx="533400" cy="685800"/>
                </a:xfrm>
                <a:prstGeom prst="flowChartDelay">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a:effectLst>
                  <a:outerShdw blurRad="50800" dist="38100" dir="2700000" algn="tl" rotWithShape="0">
                    <a:prstClr val="black">
                      <a:alpha val="40000"/>
                    </a:prstClr>
                  </a:outerShdw>
                </a:effectLst>
                <a:scene3d>
                  <a:camera prst="orthographicFront"/>
                  <a:lightRig rig="morning"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Arial Narrow"/>
                    <a:cs typeface="Arial Narrow"/>
                  </a:endParaRPr>
                </a:p>
              </p:txBody>
            </p:sp>
            <p:sp>
              <p:nvSpPr>
                <p:cNvPr id="121" name="Oval 120"/>
                <p:cNvSpPr/>
                <p:nvPr/>
              </p:nvSpPr>
              <p:spPr>
                <a:xfrm>
                  <a:off x="1676400" y="3886200"/>
                  <a:ext cx="533400" cy="533400"/>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a:effectLst>
                  <a:outerShdw blurRad="50800" dist="38100" dir="18900000" algn="bl" rotWithShape="0">
                    <a:prstClr val="black">
                      <a:alpha val="40000"/>
                    </a:prstClr>
                  </a:outerShdw>
                </a:effectLst>
                <a:scene3d>
                  <a:camera prst="orthographicFront"/>
                  <a:lightRig rig="threePt" dir="t"/>
                </a:scene3d>
                <a:sp3d prstMaterial="dkEdge">
                  <a:bevelT w="127000" h="127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Arial Narrow"/>
                    <a:cs typeface="Arial Narrow"/>
                  </a:endParaRPr>
                </a:p>
              </p:txBody>
            </p:sp>
          </p:grpSp>
          <p:grpSp>
            <p:nvGrpSpPr>
              <p:cNvPr id="27" name="Group 121"/>
              <p:cNvGrpSpPr>
                <a:grpSpLocks/>
              </p:cNvGrpSpPr>
              <p:nvPr/>
            </p:nvGrpSpPr>
            <p:grpSpPr bwMode="auto">
              <a:xfrm>
                <a:off x="4876800" y="3810000"/>
                <a:ext cx="533400" cy="711200"/>
                <a:chOff x="1600200" y="3886200"/>
                <a:chExt cx="685800" cy="914400"/>
              </a:xfrm>
            </p:grpSpPr>
            <p:sp>
              <p:nvSpPr>
                <p:cNvPr id="123" name="Flowchart: Delay 122"/>
                <p:cNvSpPr/>
                <p:nvPr/>
              </p:nvSpPr>
              <p:spPr>
                <a:xfrm rot="16200000">
                  <a:off x="1676400" y="4191000"/>
                  <a:ext cx="533400" cy="685800"/>
                </a:xfrm>
                <a:prstGeom prst="flowChartDelay">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a:effectLst>
                  <a:outerShdw blurRad="50800" dist="38100" dir="2700000" algn="tl" rotWithShape="0">
                    <a:prstClr val="black">
                      <a:alpha val="40000"/>
                    </a:prstClr>
                  </a:outerShdw>
                </a:effectLst>
                <a:scene3d>
                  <a:camera prst="orthographicFront"/>
                  <a:lightRig rig="morning"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Arial Narrow"/>
                    <a:cs typeface="Arial Narrow"/>
                  </a:endParaRPr>
                </a:p>
              </p:txBody>
            </p:sp>
            <p:sp>
              <p:nvSpPr>
                <p:cNvPr id="124" name="Oval 123"/>
                <p:cNvSpPr/>
                <p:nvPr/>
              </p:nvSpPr>
              <p:spPr>
                <a:xfrm>
                  <a:off x="1676400" y="3886200"/>
                  <a:ext cx="533400" cy="533400"/>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a:effectLst>
                  <a:outerShdw blurRad="50800" dist="38100" dir="18900000" algn="bl" rotWithShape="0">
                    <a:prstClr val="black">
                      <a:alpha val="40000"/>
                    </a:prstClr>
                  </a:outerShdw>
                </a:effectLst>
                <a:scene3d>
                  <a:camera prst="orthographicFront"/>
                  <a:lightRig rig="threePt" dir="t"/>
                </a:scene3d>
                <a:sp3d prstMaterial="dkEdge">
                  <a:bevelT w="127000" h="127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Arial Narrow"/>
                    <a:cs typeface="Arial Narrow"/>
                  </a:endParaRPr>
                </a:p>
              </p:txBody>
            </p:sp>
          </p:grpSp>
          <p:sp>
            <p:nvSpPr>
              <p:cNvPr id="105" name="Oval 104"/>
              <p:cNvSpPr/>
              <p:nvPr/>
            </p:nvSpPr>
            <p:spPr>
              <a:xfrm>
                <a:off x="2590800" y="3124200"/>
                <a:ext cx="2743200" cy="2743200"/>
              </a:xfrm>
              <a:prstGeom prst="ellipse">
                <a:avLst/>
              </a:prstGeom>
              <a:solidFill>
                <a:schemeClr val="accent4">
                  <a:lumMod val="20000"/>
                  <a:lumOff val="80000"/>
                </a:schemeClr>
              </a:solidFill>
              <a:ln>
                <a:solidFill>
                  <a:schemeClr val="accent4">
                    <a:lumMod val="20000"/>
                    <a:lumOff val="80000"/>
                  </a:schemeClr>
                </a:solidFill>
              </a:ln>
              <a:scene3d>
                <a:camera prst="orthographicFront">
                  <a:rot lat="17099997" lon="0" rev="0"/>
                </a:camera>
                <a:lightRig rig="freezing" dir="t"/>
              </a:scene3d>
              <a:sp3d>
                <a:bevelT w="101600" h="1016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Arial Narrow"/>
                  <a:cs typeface="Arial Narrow"/>
                </a:endParaRPr>
              </a:p>
            </p:txBody>
          </p:sp>
          <p:grpSp>
            <p:nvGrpSpPr>
              <p:cNvPr id="28" name="Group 124"/>
              <p:cNvGrpSpPr>
                <a:grpSpLocks/>
              </p:cNvGrpSpPr>
              <p:nvPr/>
            </p:nvGrpSpPr>
            <p:grpSpPr bwMode="auto">
              <a:xfrm>
                <a:off x="2819400" y="4343400"/>
                <a:ext cx="533400" cy="711200"/>
                <a:chOff x="1600200" y="3886200"/>
                <a:chExt cx="685800" cy="914400"/>
              </a:xfrm>
            </p:grpSpPr>
            <p:sp>
              <p:nvSpPr>
                <p:cNvPr id="126" name="Flowchart: Delay 125"/>
                <p:cNvSpPr/>
                <p:nvPr/>
              </p:nvSpPr>
              <p:spPr>
                <a:xfrm rot="16200000">
                  <a:off x="1676400" y="4191000"/>
                  <a:ext cx="533400" cy="685800"/>
                </a:xfrm>
                <a:prstGeom prst="flowChartDelay">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a:effectLst>
                  <a:outerShdw blurRad="50800" dist="38100" dir="2700000" algn="tl" rotWithShape="0">
                    <a:prstClr val="black">
                      <a:alpha val="40000"/>
                    </a:prstClr>
                  </a:outerShdw>
                </a:effectLst>
                <a:scene3d>
                  <a:camera prst="orthographicFront"/>
                  <a:lightRig rig="morning"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Arial Narrow"/>
                    <a:cs typeface="Arial Narrow"/>
                  </a:endParaRPr>
                </a:p>
              </p:txBody>
            </p:sp>
            <p:sp>
              <p:nvSpPr>
                <p:cNvPr id="127" name="Oval 126"/>
                <p:cNvSpPr/>
                <p:nvPr/>
              </p:nvSpPr>
              <p:spPr>
                <a:xfrm>
                  <a:off x="1676400" y="3886200"/>
                  <a:ext cx="533400" cy="533400"/>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a:effectLst>
                  <a:outerShdw blurRad="50800" dist="38100" dir="18900000" algn="bl" rotWithShape="0">
                    <a:prstClr val="black">
                      <a:alpha val="40000"/>
                    </a:prstClr>
                  </a:outerShdw>
                </a:effectLst>
                <a:scene3d>
                  <a:camera prst="orthographicFront"/>
                  <a:lightRig rig="threePt" dir="t"/>
                </a:scene3d>
                <a:sp3d prstMaterial="dkEdge">
                  <a:bevelT w="127000" h="127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Arial Narrow"/>
                    <a:cs typeface="Arial Narrow"/>
                  </a:endParaRPr>
                </a:p>
              </p:txBody>
            </p:sp>
          </p:grpSp>
          <p:grpSp>
            <p:nvGrpSpPr>
              <p:cNvPr id="29" name="Group 127"/>
              <p:cNvGrpSpPr>
                <a:grpSpLocks/>
              </p:cNvGrpSpPr>
              <p:nvPr/>
            </p:nvGrpSpPr>
            <p:grpSpPr bwMode="auto">
              <a:xfrm>
                <a:off x="4724400" y="4343400"/>
                <a:ext cx="533400" cy="711200"/>
                <a:chOff x="1600200" y="3886200"/>
                <a:chExt cx="685800" cy="914400"/>
              </a:xfrm>
            </p:grpSpPr>
            <p:sp>
              <p:nvSpPr>
                <p:cNvPr id="129" name="Flowchart: Delay 128"/>
                <p:cNvSpPr/>
                <p:nvPr/>
              </p:nvSpPr>
              <p:spPr>
                <a:xfrm rot="16200000">
                  <a:off x="1676400" y="4191000"/>
                  <a:ext cx="533400" cy="685800"/>
                </a:xfrm>
                <a:prstGeom prst="flowChartDelay">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a:effectLst>
                  <a:outerShdw blurRad="50800" dist="38100" dir="2700000" algn="tl" rotWithShape="0">
                    <a:prstClr val="black">
                      <a:alpha val="40000"/>
                    </a:prstClr>
                  </a:outerShdw>
                </a:effectLst>
                <a:scene3d>
                  <a:camera prst="orthographicFront"/>
                  <a:lightRig rig="morning"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Arial Narrow"/>
                    <a:cs typeface="Arial Narrow"/>
                  </a:endParaRPr>
                </a:p>
              </p:txBody>
            </p:sp>
            <p:sp>
              <p:nvSpPr>
                <p:cNvPr id="130" name="Oval 129"/>
                <p:cNvSpPr/>
                <p:nvPr/>
              </p:nvSpPr>
              <p:spPr>
                <a:xfrm>
                  <a:off x="1676400" y="3886200"/>
                  <a:ext cx="533400" cy="533400"/>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a:effectLst>
                  <a:outerShdw blurRad="50800" dist="38100" dir="18900000" algn="bl" rotWithShape="0">
                    <a:prstClr val="black">
                      <a:alpha val="40000"/>
                    </a:prstClr>
                  </a:outerShdw>
                </a:effectLst>
                <a:scene3d>
                  <a:camera prst="orthographicFront"/>
                  <a:lightRig rig="threePt" dir="t"/>
                </a:scene3d>
                <a:sp3d prstMaterial="dkEdge">
                  <a:bevelT w="127000" h="127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Arial Narrow"/>
                    <a:cs typeface="Arial Narrow"/>
                  </a:endParaRPr>
                </a:p>
              </p:txBody>
            </p:sp>
          </p:grpSp>
          <p:grpSp>
            <p:nvGrpSpPr>
              <p:cNvPr id="30" name="Group 130"/>
              <p:cNvGrpSpPr>
                <a:grpSpLocks/>
              </p:cNvGrpSpPr>
              <p:nvPr/>
            </p:nvGrpSpPr>
            <p:grpSpPr bwMode="auto">
              <a:xfrm>
                <a:off x="3429000" y="4495800"/>
                <a:ext cx="533400" cy="711200"/>
                <a:chOff x="1600200" y="3886200"/>
                <a:chExt cx="685800" cy="914400"/>
              </a:xfrm>
            </p:grpSpPr>
            <p:sp>
              <p:nvSpPr>
                <p:cNvPr id="132" name="Flowchart: Delay 131"/>
                <p:cNvSpPr/>
                <p:nvPr/>
              </p:nvSpPr>
              <p:spPr>
                <a:xfrm rot="16200000">
                  <a:off x="1676400" y="4191000"/>
                  <a:ext cx="533400" cy="685800"/>
                </a:xfrm>
                <a:prstGeom prst="flowChartDelay">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a:effectLst>
                  <a:outerShdw blurRad="50800" dist="38100" dir="2700000" algn="tl" rotWithShape="0">
                    <a:prstClr val="black">
                      <a:alpha val="40000"/>
                    </a:prstClr>
                  </a:outerShdw>
                </a:effectLst>
                <a:scene3d>
                  <a:camera prst="orthographicFront"/>
                  <a:lightRig rig="morning"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Arial Narrow"/>
                    <a:cs typeface="Arial Narrow"/>
                  </a:endParaRPr>
                </a:p>
              </p:txBody>
            </p:sp>
            <p:sp>
              <p:nvSpPr>
                <p:cNvPr id="133" name="Oval 132"/>
                <p:cNvSpPr/>
                <p:nvPr/>
              </p:nvSpPr>
              <p:spPr>
                <a:xfrm>
                  <a:off x="1676400" y="3886200"/>
                  <a:ext cx="533400" cy="533400"/>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a:effectLst>
                  <a:outerShdw blurRad="50800" dist="38100" dir="18900000" algn="bl" rotWithShape="0">
                    <a:prstClr val="black">
                      <a:alpha val="40000"/>
                    </a:prstClr>
                  </a:outerShdw>
                </a:effectLst>
                <a:scene3d>
                  <a:camera prst="orthographicFront"/>
                  <a:lightRig rig="threePt" dir="t"/>
                </a:scene3d>
                <a:sp3d prstMaterial="dkEdge">
                  <a:bevelT w="127000" h="127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Arial Narrow"/>
                    <a:cs typeface="Arial Narrow"/>
                  </a:endParaRPr>
                </a:p>
              </p:txBody>
            </p:sp>
          </p:grpSp>
          <p:grpSp>
            <p:nvGrpSpPr>
              <p:cNvPr id="21536" name="Group 133"/>
              <p:cNvGrpSpPr>
                <a:grpSpLocks/>
              </p:cNvGrpSpPr>
              <p:nvPr/>
            </p:nvGrpSpPr>
            <p:grpSpPr bwMode="auto">
              <a:xfrm>
                <a:off x="4114800" y="4495800"/>
                <a:ext cx="533400" cy="711200"/>
                <a:chOff x="1600200" y="3886200"/>
                <a:chExt cx="685800" cy="914400"/>
              </a:xfrm>
            </p:grpSpPr>
            <p:sp>
              <p:nvSpPr>
                <p:cNvPr id="135" name="Flowchart: Delay 134"/>
                <p:cNvSpPr/>
                <p:nvPr/>
              </p:nvSpPr>
              <p:spPr>
                <a:xfrm rot="16200000">
                  <a:off x="1676400" y="4191000"/>
                  <a:ext cx="533400" cy="685800"/>
                </a:xfrm>
                <a:prstGeom prst="flowChartDelay">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a:effectLst>
                  <a:outerShdw blurRad="50800" dist="38100" dir="2700000" algn="tl" rotWithShape="0">
                    <a:prstClr val="black">
                      <a:alpha val="40000"/>
                    </a:prstClr>
                  </a:outerShdw>
                </a:effectLst>
                <a:scene3d>
                  <a:camera prst="orthographicFront"/>
                  <a:lightRig rig="morning"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Arial Narrow"/>
                    <a:cs typeface="Arial Narrow"/>
                  </a:endParaRPr>
                </a:p>
              </p:txBody>
            </p:sp>
            <p:sp>
              <p:nvSpPr>
                <p:cNvPr id="136" name="Oval 135"/>
                <p:cNvSpPr/>
                <p:nvPr/>
              </p:nvSpPr>
              <p:spPr>
                <a:xfrm>
                  <a:off x="1676400" y="3886200"/>
                  <a:ext cx="533400" cy="533400"/>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a:effectLst>
                  <a:outerShdw blurRad="50800" dist="38100" dir="18900000" algn="bl" rotWithShape="0">
                    <a:prstClr val="black">
                      <a:alpha val="40000"/>
                    </a:prstClr>
                  </a:outerShdw>
                </a:effectLst>
                <a:scene3d>
                  <a:camera prst="orthographicFront"/>
                  <a:lightRig rig="threePt" dir="t"/>
                </a:scene3d>
                <a:sp3d prstMaterial="dkEdge">
                  <a:bevelT w="127000" h="127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Arial Narrow"/>
                    <a:cs typeface="Arial Narrow"/>
                  </a:endParaRPr>
                </a:p>
              </p:txBody>
            </p:sp>
          </p:grpSp>
        </p:grpSp>
        <p:sp>
          <p:nvSpPr>
            <p:cNvPr id="138" name="TextBox 137"/>
            <p:cNvSpPr txBox="1"/>
            <p:nvPr/>
          </p:nvSpPr>
          <p:spPr>
            <a:xfrm rot="582617">
              <a:off x="3361319" y="3987117"/>
              <a:ext cx="1219200" cy="637537"/>
            </a:xfrm>
            <a:prstGeom prst="rect">
              <a:avLst/>
            </a:prstGeom>
            <a:noFill/>
            <a:scene3d>
              <a:camera prst="isometricOffAxis1Top"/>
              <a:lightRig rig="threePt" dir="t"/>
            </a:scene3d>
          </p:spPr>
          <p:txBody>
            <a:bodyPr>
              <a:spAutoFit/>
            </a:bodyPr>
            <a:lstStyle/>
            <a:p>
              <a:pPr fontAlgn="auto">
                <a:spcBef>
                  <a:spcPts val="0"/>
                </a:spcBef>
                <a:spcAft>
                  <a:spcPts val="0"/>
                </a:spcAft>
                <a:defRPr/>
              </a:pPr>
              <a:r>
                <a:rPr lang="en-US" sz="2400" b="1" dirty="0">
                  <a:solidFill>
                    <a:prstClr val="black"/>
                  </a:solidFill>
                  <a:latin typeface="Arial Narrow"/>
                  <a:cs typeface="Arial Narrow"/>
                </a:rPr>
                <a:t>Panel</a:t>
              </a:r>
            </a:p>
          </p:txBody>
        </p:sp>
      </p:grpSp>
      <p:sp>
        <p:nvSpPr>
          <p:cNvPr id="144" name="TextBox 143"/>
          <p:cNvSpPr txBox="1">
            <a:spLocks noChangeArrowheads="1"/>
          </p:cNvSpPr>
          <p:nvPr/>
        </p:nvSpPr>
        <p:spPr bwMode="auto">
          <a:xfrm>
            <a:off x="6686550" y="171450"/>
            <a:ext cx="1200150" cy="738664"/>
          </a:xfrm>
          <a:prstGeom prst="rect">
            <a:avLst/>
          </a:prstGeom>
          <a:noFill/>
          <a:ln w="9525">
            <a:noFill/>
            <a:miter lim="800000"/>
            <a:headEnd/>
            <a:tailEnd/>
          </a:ln>
        </p:spPr>
        <p:txBody>
          <a:bodyPr>
            <a:spAutoFit/>
          </a:bodyPr>
          <a:lstStyle/>
          <a:p>
            <a:pPr algn="r">
              <a:defRPr/>
            </a:pPr>
            <a:r>
              <a:rPr lang="en-US" sz="1050" dirty="0">
                <a:solidFill>
                  <a:prstClr val="black"/>
                </a:solidFill>
                <a:latin typeface="Arial Narrow"/>
                <a:cs typeface="Arial Narrow"/>
              </a:rPr>
              <a:t>Randomization raises initial quality</a:t>
            </a:r>
          </a:p>
          <a:p>
            <a:pPr algn="r">
              <a:defRPr/>
            </a:pPr>
            <a:r>
              <a:rPr lang="en-US" sz="1050" dirty="0">
                <a:solidFill>
                  <a:prstClr val="black"/>
                </a:solidFill>
                <a:latin typeface="Arial Narrow"/>
                <a:cs typeface="Arial Narrow"/>
              </a:rPr>
              <a:t>RCTs: high</a:t>
            </a:r>
          </a:p>
          <a:p>
            <a:pPr algn="r">
              <a:defRPr/>
            </a:pPr>
            <a:r>
              <a:rPr lang="en-US" sz="1050" dirty="0">
                <a:solidFill>
                  <a:prstClr val="black"/>
                </a:solidFill>
                <a:latin typeface="Arial Narrow"/>
                <a:cs typeface="Arial Narrow"/>
              </a:rPr>
              <a:t>Observational: low</a:t>
            </a:r>
          </a:p>
        </p:txBody>
      </p:sp>
      <p:sp>
        <p:nvSpPr>
          <p:cNvPr id="145" name="TextBox 144"/>
          <p:cNvSpPr txBox="1">
            <a:spLocks noChangeArrowheads="1"/>
          </p:cNvSpPr>
          <p:nvPr/>
        </p:nvSpPr>
        <p:spPr bwMode="auto">
          <a:xfrm>
            <a:off x="6915150" y="914400"/>
            <a:ext cx="1085850" cy="1061829"/>
          </a:xfrm>
          <a:prstGeom prst="rect">
            <a:avLst/>
          </a:prstGeom>
          <a:noFill/>
          <a:ln w="9525">
            <a:noFill/>
            <a:miter lim="800000"/>
            <a:headEnd/>
            <a:tailEnd/>
          </a:ln>
        </p:spPr>
        <p:txBody>
          <a:bodyPr>
            <a:spAutoFit/>
          </a:bodyPr>
          <a:lstStyle/>
          <a:p>
            <a:pPr marL="169069" indent="-169069">
              <a:buFont typeface="Consolas" pitchFamily="49" charset="0"/>
              <a:buAutoNum type="arabicPeriod"/>
              <a:defRPr/>
            </a:pPr>
            <a:r>
              <a:rPr lang="en-US" sz="1050" dirty="0">
                <a:solidFill>
                  <a:prstClr val="black"/>
                </a:solidFill>
                <a:latin typeface="Arial Narrow"/>
                <a:cs typeface="Arial Narrow"/>
              </a:rPr>
              <a:t>Risk of bias</a:t>
            </a:r>
          </a:p>
          <a:p>
            <a:pPr marL="169069" indent="-169069">
              <a:buFont typeface="Consolas" pitchFamily="49" charset="0"/>
              <a:buAutoNum type="arabicPeriod"/>
              <a:defRPr/>
            </a:pPr>
            <a:r>
              <a:rPr lang="en-US" sz="1050" dirty="0">
                <a:solidFill>
                  <a:prstClr val="black"/>
                </a:solidFill>
                <a:latin typeface="Arial Narrow"/>
                <a:cs typeface="Arial Narrow"/>
              </a:rPr>
              <a:t>Inconsistency</a:t>
            </a:r>
          </a:p>
          <a:p>
            <a:pPr marL="169069" indent="-169069">
              <a:buFont typeface="Consolas" pitchFamily="49" charset="0"/>
              <a:buAutoNum type="arabicPeriod"/>
              <a:defRPr/>
            </a:pPr>
            <a:r>
              <a:rPr lang="en-US" sz="1050" dirty="0">
                <a:solidFill>
                  <a:prstClr val="black"/>
                </a:solidFill>
                <a:latin typeface="Arial Narrow"/>
                <a:cs typeface="Arial Narrow"/>
              </a:rPr>
              <a:t>Indirectness</a:t>
            </a:r>
          </a:p>
          <a:p>
            <a:pPr marL="169069" indent="-169069">
              <a:buFont typeface="Consolas" pitchFamily="49" charset="0"/>
              <a:buAutoNum type="arabicPeriod"/>
              <a:defRPr/>
            </a:pPr>
            <a:r>
              <a:rPr lang="en-US" sz="1050" dirty="0">
                <a:solidFill>
                  <a:prstClr val="black"/>
                </a:solidFill>
                <a:latin typeface="Arial Narrow"/>
                <a:cs typeface="Arial Narrow"/>
              </a:rPr>
              <a:t>Imprecision</a:t>
            </a:r>
          </a:p>
          <a:p>
            <a:pPr marL="169069" indent="-169069">
              <a:buFont typeface="Consolas" pitchFamily="49" charset="0"/>
              <a:buAutoNum type="arabicPeriod"/>
              <a:defRPr/>
            </a:pPr>
            <a:r>
              <a:rPr lang="en-US" sz="1050" dirty="0">
                <a:solidFill>
                  <a:prstClr val="black"/>
                </a:solidFill>
                <a:latin typeface="Arial Narrow"/>
                <a:cs typeface="Arial Narrow"/>
              </a:rPr>
              <a:t>Publication bias</a:t>
            </a:r>
          </a:p>
        </p:txBody>
      </p:sp>
      <p:sp>
        <p:nvSpPr>
          <p:cNvPr id="146" name="TextBox 145"/>
          <p:cNvSpPr txBox="1"/>
          <p:nvPr/>
        </p:nvSpPr>
        <p:spPr>
          <a:xfrm rot="16200000">
            <a:off x="6373416" y="1273217"/>
            <a:ext cx="857250" cy="253916"/>
          </a:xfrm>
          <a:prstGeom prst="rect">
            <a:avLst/>
          </a:prstGeom>
          <a:noFill/>
          <a:ln>
            <a:solidFill>
              <a:schemeClr val="accent1">
                <a:lumMod val="75000"/>
              </a:schemeClr>
            </a:solidFill>
          </a:ln>
        </p:spPr>
        <p:txBody>
          <a:bodyPr>
            <a:spAutoFit/>
          </a:bodyPr>
          <a:lstStyle/>
          <a:p>
            <a:pPr algn="ctr" fontAlgn="auto">
              <a:spcBef>
                <a:spcPts val="0"/>
              </a:spcBef>
              <a:spcAft>
                <a:spcPts val="0"/>
              </a:spcAft>
              <a:defRPr/>
            </a:pPr>
            <a:r>
              <a:rPr lang="en-US" sz="1050" dirty="0">
                <a:solidFill>
                  <a:prstClr val="black"/>
                </a:solidFill>
                <a:latin typeface="Arial Narrow"/>
                <a:cs typeface="Arial Narrow"/>
              </a:rPr>
              <a:t>Grade  down</a:t>
            </a:r>
          </a:p>
        </p:txBody>
      </p:sp>
      <p:sp>
        <p:nvSpPr>
          <p:cNvPr id="148" name="TextBox 147"/>
          <p:cNvSpPr txBox="1"/>
          <p:nvPr/>
        </p:nvSpPr>
        <p:spPr>
          <a:xfrm rot="16200000">
            <a:off x="6459141" y="2159042"/>
            <a:ext cx="685800" cy="253916"/>
          </a:xfrm>
          <a:prstGeom prst="rect">
            <a:avLst/>
          </a:prstGeom>
          <a:noFill/>
          <a:ln>
            <a:solidFill>
              <a:schemeClr val="accent1">
                <a:lumMod val="75000"/>
              </a:schemeClr>
            </a:solidFill>
          </a:ln>
        </p:spPr>
        <p:txBody>
          <a:bodyPr>
            <a:spAutoFit/>
          </a:bodyPr>
          <a:lstStyle/>
          <a:p>
            <a:pPr algn="ctr" fontAlgn="auto">
              <a:spcBef>
                <a:spcPts val="0"/>
              </a:spcBef>
              <a:spcAft>
                <a:spcPts val="0"/>
              </a:spcAft>
              <a:defRPr/>
            </a:pPr>
            <a:r>
              <a:rPr lang="en-US" sz="1050" dirty="0">
                <a:solidFill>
                  <a:prstClr val="black"/>
                </a:solidFill>
                <a:latin typeface="Arial Narrow"/>
                <a:cs typeface="Arial Narrow"/>
              </a:rPr>
              <a:t>Grade  up</a:t>
            </a:r>
          </a:p>
        </p:txBody>
      </p:sp>
      <p:sp>
        <p:nvSpPr>
          <p:cNvPr id="149" name="TextBox 148"/>
          <p:cNvSpPr txBox="1">
            <a:spLocks noChangeArrowheads="1"/>
          </p:cNvSpPr>
          <p:nvPr/>
        </p:nvSpPr>
        <p:spPr bwMode="auto">
          <a:xfrm>
            <a:off x="6915150" y="1885950"/>
            <a:ext cx="1085850" cy="900246"/>
          </a:xfrm>
          <a:prstGeom prst="rect">
            <a:avLst/>
          </a:prstGeom>
          <a:noFill/>
          <a:ln w="9525">
            <a:noFill/>
            <a:miter lim="800000"/>
            <a:headEnd/>
            <a:tailEnd/>
          </a:ln>
        </p:spPr>
        <p:txBody>
          <a:bodyPr>
            <a:spAutoFit/>
          </a:bodyPr>
          <a:lstStyle/>
          <a:p>
            <a:pPr marL="169069" indent="-169069">
              <a:buFont typeface="Consolas" pitchFamily="49" charset="0"/>
              <a:buAutoNum type="arabicPeriod"/>
              <a:defRPr/>
            </a:pPr>
            <a:r>
              <a:rPr lang="en-US" sz="1050" dirty="0">
                <a:solidFill>
                  <a:prstClr val="black"/>
                </a:solidFill>
                <a:latin typeface="Arial Narrow"/>
                <a:cs typeface="Arial Narrow"/>
              </a:rPr>
              <a:t>Large effect</a:t>
            </a:r>
          </a:p>
          <a:p>
            <a:pPr marL="169069" indent="-169069">
              <a:buFont typeface="Consolas" pitchFamily="49" charset="0"/>
              <a:buAutoNum type="arabicPeriod"/>
              <a:defRPr/>
            </a:pPr>
            <a:r>
              <a:rPr lang="en-US" sz="1050" dirty="0">
                <a:solidFill>
                  <a:prstClr val="black"/>
                </a:solidFill>
                <a:latin typeface="Arial Narrow"/>
                <a:cs typeface="Arial Narrow"/>
              </a:rPr>
              <a:t>Dose  response</a:t>
            </a:r>
          </a:p>
          <a:p>
            <a:pPr marL="169069" indent="-169069">
              <a:buFont typeface="Consolas" pitchFamily="49" charset="0"/>
              <a:buAutoNum type="arabicPeriod"/>
              <a:defRPr/>
            </a:pPr>
            <a:r>
              <a:rPr lang="en-US" sz="1050" spc="-75" dirty="0">
                <a:latin typeface="Arial Narrow"/>
                <a:cs typeface="Arial Narrow"/>
              </a:rPr>
              <a:t>Opposing bias</a:t>
            </a:r>
            <a:r>
              <a:rPr lang="en-US" sz="1050" dirty="0">
                <a:latin typeface="Arial Narrow"/>
                <a:cs typeface="Arial Narrow"/>
              </a:rPr>
              <a:t> &amp; Confounders</a:t>
            </a:r>
          </a:p>
        </p:txBody>
      </p:sp>
      <p:grpSp>
        <p:nvGrpSpPr>
          <p:cNvPr id="21537" name="Group 161"/>
          <p:cNvGrpSpPr>
            <a:grpSpLocks/>
          </p:cNvGrpSpPr>
          <p:nvPr/>
        </p:nvGrpSpPr>
        <p:grpSpPr bwMode="auto">
          <a:xfrm>
            <a:off x="1828800" y="1257300"/>
            <a:ext cx="2978944" cy="971550"/>
            <a:chOff x="914400" y="1676400"/>
            <a:chExt cx="3971336" cy="1295400"/>
          </a:xfrm>
        </p:grpSpPr>
        <p:cxnSp>
          <p:nvCxnSpPr>
            <p:cNvPr id="35" name="Straight Connector 34"/>
            <p:cNvCxnSpPr/>
            <p:nvPr/>
          </p:nvCxnSpPr>
          <p:spPr>
            <a:xfrm>
              <a:off x="914400" y="2590800"/>
              <a:ext cx="1142831" cy="1588"/>
            </a:xfrm>
            <a:prstGeom prst="line">
              <a:avLst/>
            </a:prstGeom>
            <a:ln w="38100">
              <a:solidFill>
                <a:srgbClr val="FFFF99"/>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2057231" y="2590800"/>
              <a:ext cx="685698" cy="381000"/>
            </a:xfrm>
            <a:prstGeom prst="line">
              <a:avLst/>
            </a:prstGeom>
            <a:ln w="38100">
              <a:solidFill>
                <a:srgbClr val="FFFF99"/>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914400" y="2286000"/>
              <a:ext cx="2304708" cy="1588"/>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914400" y="1981200"/>
              <a:ext cx="2303121" cy="31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914400" y="1676400"/>
              <a:ext cx="230312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3481007" y="1679575"/>
              <a:ext cx="76189"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3819094" y="1676400"/>
              <a:ext cx="76189"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4158769" y="1693863"/>
              <a:ext cx="76189" cy="158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3474658" y="1981200"/>
              <a:ext cx="76189"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3814333" y="1981200"/>
              <a:ext cx="76189"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4155594" y="1979613"/>
              <a:ext cx="76189" cy="158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3474658" y="2282825"/>
              <a:ext cx="76189" cy="1588"/>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3819094" y="2286000"/>
              <a:ext cx="76189" cy="1588"/>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4158769" y="2286000"/>
              <a:ext cx="76189" cy="1588"/>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4500031" y="1681163"/>
              <a:ext cx="380944" cy="1587"/>
            </a:xfrm>
            <a:prstGeom prst="line">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4503206" y="1982788"/>
              <a:ext cx="380944" cy="1587"/>
            </a:xfrm>
            <a:prstGeom prst="line">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4504792" y="2286000"/>
              <a:ext cx="380944" cy="1588"/>
            </a:xfrm>
            <a:prstGeom prst="line">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sp>
        <p:nvSpPr>
          <p:cNvPr id="87" name="TextBox 86"/>
          <p:cNvSpPr txBox="1">
            <a:spLocks noChangeArrowheads="1"/>
          </p:cNvSpPr>
          <p:nvPr/>
        </p:nvSpPr>
        <p:spPr bwMode="auto">
          <a:xfrm rot="-1800000">
            <a:off x="5788819" y="194259"/>
            <a:ext cx="971550" cy="577081"/>
          </a:xfrm>
          <a:prstGeom prst="rect">
            <a:avLst/>
          </a:prstGeom>
          <a:noFill/>
          <a:ln w="9525">
            <a:noFill/>
            <a:miter lim="800000"/>
            <a:headEnd/>
            <a:tailEnd/>
          </a:ln>
        </p:spPr>
        <p:txBody>
          <a:bodyPr>
            <a:spAutoFit/>
          </a:bodyPr>
          <a:lstStyle/>
          <a:p>
            <a:r>
              <a:rPr lang="en-US" sz="1050" dirty="0">
                <a:solidFill>
                  <a:prstClr val="black"/>
                </a:solidFill>
                <a:latin typeface="Arial Narrow"/>
                <a:cs typeface="Arial Narrow"/>
              </a:rPr>
              <a:t>Rate quality of evidence for each outcome</a:t>
            </a:r>
          </a:p>
        </p:txBody>
      </p:sp>
      <p:sp>
        <p:nvSpPr>
          <p:cNvPr id="151" name="TextBox 150"/>
          <p:cNvSpPr txBox="1">
            <a:spLocks noChangeArrowheads="1"/>
          </p:cNvSpPr>
          <p:nvPr/>
        </p:nvSpPr>
        <p:spPr bwMode="auto">
          <a:xfrm rot="-1800000">
            <a:off x="1809750" y="488001"/>
            <a:ext cx="1147763" cy="253916"/>
          </a:xfrm>
          <a:prstGeom prst="rect">
            <a:avLst/>
          </a:prstGeom>
          <a:noFill/>
          <a:ln w="9525">
            <a:noFill/>
            <a:miter lim="800000"/>
            <a:headEnd/>
            <a:tailEnd/>
          </a:ln>
        </p:spPr>
        <p:txBody>
          <a:bodyPr>
            <a:spAutoFit/>
          </a:bodyPr>
          <a:lstStyle/>
          <a:p>
            <a:r>
              <a:rPr lang="en-US" sz="1050">
                <a:solidFill>
                  <a:prstClr val="black"/>
                </a:solidFill>
                <a:latin typeface="Arial Narrow"/>
                <a:cs typeface="Arial Narrow"/>
              </a:rPr>
              <a:t>Select  outcomes</a:t>
            </a:r>
          </a:p>
        </p:txBody>
      </p:sp>
      <p:sp>
        <p:nvSpPr>
          <p:cNvPr id="91" name="TextBox 90"/>
          <p:cNvSpPr txBox="1">
            <a:spLocks noChangeArrowheads="1"/>
          </p:cNvSpPr>
          <p:nvPr/>
        </p:nvSpPr>
        <p:spPr bwMode="auto">
          <a:xfrm>
            <a:off x="6000750" y="1600200"/>
            <a:ext cx="685800" cy="253916"/>
          </a:xfrm>
          <a:prstGeom prst="rect">
            <a:avLst/>
          </a:prstGeom>
          <a:noFill/>
          <a:ln w="9525">
            <a:noFill/>
            <a:miter lim="800000"/>
            <a:headEnd/>
            <a:tailEnd/>
          </a:ln>
        </p:spPr>
        <p:txBody>
          <a:bodyPr>
            <a:spAutoFit/>
          </a:bodyPr>
          <a:lstStyle/>
          <a:p>
            <a:r>
              <a:rPr lang="en-US" sz="1050" dirty="0">
                <a:solidFill>
                  <a:prstClr val="black"/>
                </a:solidFill>
                <a:latin typeface="Arial Narrow"/>
                <a:cs typeface="Arial Narrow"/>
              </a:rPr>
              <a:t>Very low</a:t>
            </a:r>
          </a:p>
        </p:txBody>
      </p:sp>
      <p:sp>
        <p:nvSpPr>
          <p:cNvPr id="90" name="TextBox 89"/>
          <p:cNvSpPr txBox="1">
            <a:spLocks noChangeArrowheads="1"/>
          </p:cNvSpPr>
          <p:nvPr/>
        </p:nvSpPr>
        <p:spPr bwMode="auto">
          <a:xfrm>
            <a:off x="6000750" y="1428750"/>
            <a:ext cx="571500" cy="253916"/>
          </a:xfrm>
          <a:prstGeom prst="rect">
            <a:avLst/>
          </a:prstGeom>
          <a:noFill/>
          <a:ln w="9525">
            <a:noFill/>
            <a:miter lim="800000"/>
            <a:headEnd/>
            <a:tailEnd/>
          </a:ln>
        </p:spPr>
        <p:txBody>
          <a:bodyPr>
            <a:spAutoFit/>
          </a:bodyPr>
          <a:lstStyle/>
          <a:p>
            <a:r>
              <a:rPr lang="en-US" sz="1050" dirty="0">
                <a:solidFill>
                  <a:prstClr val="black"/>
                </a:solidFill>
                <a:latin typeface="Arial Narrow"/>
                <a:cs typeface="Arial Narrow"/>
              </a:rPr>
              <a:t>Low</a:t>
            </a:r>
          </a:p>
        </p:txBody>
      </p:sp>
      <p:sp>
        <p:nvSpPr>
          <p:cNvPr id="89" name="TextBox 88"/>
          <p:cNvSpPr txBox="1">
            <a:spLocks noChangeArrowheads="1"/>
          </p:cNvSpPr>
          <p:nvPr/>
        </p:nvSpPr>
        <p:spPr bwMode="auto">
          <a:xfrm>
            <a:off x="6000750" y="1257300"/>
            <a:ext cx="685800" cy="253916"/>
          </a:xfrm>
          <a:prstGeom prst="rect">
            <a:avLst/>
          </a:prstGeom>
          <a:noFill/>
          <a:ln w="9525">
            <a:noFill/>
            <a:miter lim="800000"/>
            <a:headEnd/>
            <a:tailEnd/>
          </a:ln>
        </p:spPr>
        <p:txBody>
          <a:bodyPr>
            <a:spAutoFit/>
          </a:bodyPr>
          <a:lstStyle/>
          <a:p>
            <a:r>
              <a:rPr lang="en-US" sz="1050" dirty="0">
                <a:solidFill>
                  <a:prstClr val="black"/>
                </a:solidFill>
                <a:latin typeface="Arial Narrow"/>
                <a:cs typeface="Arial Narrow"/>
              </a:rPr>
              <a:t>Moderate</a:t>
            </a:r>
          </a:p>
        </p:txBody>
      </p:sp>
      <p:sp>
        <p:nvSpPr>
          <p:cNvPr id="88" name="TextBox 87"/>
          <p:cNvSpPr txBox="1">
            <a:spLocks noChangeArrowheads="1"/>
          </p:cNvSpPr>
          <p:nvPr/>
        </p:nvSpPr>
        <p:spPr bwMode="auto">
          <a:xfrm>
            <a:off x="6000750" y="1085850"/>
            <a:ext cx="571500" cy="253916"/>
          </a:xfrm>
          <a:prstGeom prst="rect">
            <a:avLst/>
          </a:prstGeom>
          <a:noFill/>
          <a:ln w="9525">
            <a:noFill/>
            <a:miter lim="800000"/>
            <a:headEnd/>
            <a:tailEnd/>
          </a:ln>
        </p:spPr>
        <p:txBody>
          <a:bodyPr>
            <a:spAutoFit/>
          </a:bodyPr>
          <a:lstStyle/>
          <a:p>
            <a:r>
              <a:rPr lang="en-US" sz="1050" dirty="0">
                <a:solidFill>
                  <a:prstClr val="black"/>
                </a:solidFill>
                <a:latin typeface="Arial Narrow"/>
                <a:cs typeface="Arial Narrow"/>
              </a:rPr>
              <a:t>High</a:t>
            </a:r>
          </a:p>
        </p:txBody>
      </p:sp>
      <p:sp>
        <p:nvSpPr>
          <p:cNvPr id="152" name="Down Arrow 151"/>
          <p:cNvSpPr>
            <a:spLocks noChangeArrowheads="1"/>
          </p:cNvSpPr>
          <p:nvPr/>
        </p:nvSpPr>
        <p:spPr bwMode="auto">
          <a:xfrm rot="5400000">
            <a:off x="5629275" y="2943225"/>
            <a:ext cx="342900" cy="514350"/>
          </a:xfrm>
          <a:prstGeom prst="downArrow">
            <a:avLst>
              <a:gd name="adj1" fmla="val 50000"/>
              <a:gd name="adj2" fmla="val 40910"/>
            </a:avLst>
          </a:prstGeom>
          <a:solidFill>
            <a:srgbClr val="00B050">
              <a:alpha val="30000"/>
            </a:srgbClr>
          </a:solidFill>
          <a:ln w="19050" algn="ctr">
            <a:noFill/>
            <a:miter lim="800000"/>
            <a:headEnd/>
            <a:tailEnd/>
          </a:ln>
        </p:spPr>
        <p:txBody>
          <a:bodyPr rot="10800000" vert="eaVert" anchor="ctr"/>
          <a:lstStyle/>
          <a:p>
            <a:pPr algn="ctr" fontAlgn="auto">
              <a:spcBef>
                <a:spcPts val="0"/>
              </a:spcBef>
              <a:spcAft>
                <a:spcPts val="0"/>
              </a:spcAft>
            </a:pPr>
            <a:endParaRPr lang="en-US">
              <a:solidFill>
                <a:prstClr val="white"/>
              </a:solidFill>
              <a:latin typeface="Arial Narrow"/>
              <a:cs typeface="Arial Narrow"/>
            </a:endParaRPr>
          </a:p>
        </p:txBody>
      </p:sp>
      <p:sp>
        <p:nvSpPr>
          <p:cNvPr id="153" name="TextBox 152"/>
          <p:cNvSpPr txBox="1"/>
          <p:nvPr/>
        </p:nvSpPr>
        <p:spPr>
          <a:xfrm>
            <a:off x="1143000" y="3143250"/>
            <a:ext cx="2514600" cy="2192908"/>
          </a:xfrm>
          <a:prstGeom prst="rect">
            <a:avLst/>
          </a:prstGeom>
          <a:noFill/>
        </p:spPr>
        <p:txBody>
          <a:bodyPr wrap="square">
            <a:spAutoFit/>
          </a:bodyPr>
          <a:lstStyle/>
          <a:p>
            <a:pPr fontAlgn="auto">
              <a:spcBef>
                <a:spcPts val="0"/>
              </a:spcBef>
              <a:spcAft>
                <a:spcPts val="0"/>
              </a:spcAft>
              <a:defRPr/>
            </a:pPr>
            <a:r>
              <a:rPr lang="en-US" sz="1050" b="1" dirty="0">
                <a:solidFill>
                  <a:prstClr val="black"/>
                </a:solidFill>
                <a:latin typeface="Arial Narrow"/>
                <a:cs typeface="Arial Narrow"/>
              </a:rPr>
              <a:t>Grade recommendations</a:t>
            </a:r>
          </a:p>
          <a:p>
            <a:pPr fontAlgn="auto">
              <a:spcBef>
                <a:spcPts val="0"/>
              </a:spcBef>
              <a:spcAft>
                <a:spcPts val="0"/>
              </a:spcAft>
              <a:defRPr/>
            </a:pPr>
            <a:r>
              <a:rPr lang="en-US" sz="1050" b="1" dirty="0">
                <a:solidFill>
                  <a:prstClr val="black"/>
                </a:solidFill>
                <a:latin typeface="Arial Narrow"/>
                <a:cs typeface="Arial Narrow"/>
              </a:rPr>
              <a:t>(Evidence to Recommendation)</a:t>
            </a:r>
          </a:p>
          <a:p>
            <a:pPr marL="64294" indent="-64294" fontAlgn="auto">
              <a:spcBef>
                <a:spcPts val="0"/>
              </a:spcBef>
              <a:spcAft>
                <a:spcPts val="0"/>
              </a:spcAft>
              <a:buFont typeface="Arial" pitchFamily="34" charset="0"/>
              <a:buChar char="•"/>
              <a:defRPr/>
            </a:pPr>
            <a:r>
              <a:rPr lang="en-US" sz="1050" dirty="0">
                <a:solidFill>
                  <a:prstClr val="black"/>
                </a:solidFill>
                <a:latin typeface="Arial Narrow"/>
                <a:cs typeface="Arial Narrow"/>
              </a:rPr>
              <a:t>For or against (direction) </a:t>
            </a:r>
            <a:r>
              <a:rPr lang="az-Cyrl-AZ" sz="1050" dirty="0">
                <a:solidFill>
                  <a:prstClr val="black"/>
                </a:solidFill>
                <a:latin typeface="Arial Narrow"/>
                <a:cs typeface="Arial Narrow"/>
                <a:sym typeface="Symbol"/>
              </a:rPr>
              <a:t></a:t>
            </a:r>
            <a:endParaRPr lang="en-US" sz="1050" dirty="0">
              <a:solidFill>
                <a:prstClr val="black"/>
              </a:solidFill>
              <a:latin typeface="Arial Narrow"/>
              <a:cs typeface="Arial Narrow"/>
            </a:endParaRPr>
          </a:p>
          <a:p>
            <a:pPr marL="64294" indent="-64294" fontAlgn="auto">
              <a:spcBef>
                <a:spcPts val="0"/>
              </a:spcBef>
              <a:spcAft>
                <a:spcPts val="0"/>
              </a:spcAft>
              <a:buFont typeface="Arial" pitchFamily="34" charset="0"/>
              <a:buChar char="•"/>
              <a:defRPr/>
            </a:pPr>
            <a:r>
              <a:rPr lang="en-US" sz="1050" dirty="0">
                <a:solidFill>
                  <a:prstClr val="black"/>
                </a:solidFill>
                <a:latin typeface="Arial Narrow"/>
                <a:cs typeface="Arial Narrow"/>
              </a:rPr>
              <a:t>Strong or conditional/weak (strength)</a:t>
            </a:r>
          </a:p>
          <a:p>
            <a:pPr fontAlgn="auto">
              <a:spcBef>
                <a:spcPts val="0"/>
              </a:spcBef>
              <a:spcAft>
                <a:spcPts val="0"/>
              </a:spcAft>
              <a:defRPr/>
            </a:pPr>
            <a:endParaRPr lang="en-US" sz="1050" i="1" dirty="0">
              <a:solidFill>
                <a:prstClr val="black"/>
              </a:solidFill>
              <a:latin typeface="Arial Narrow"/>
              <a:cs typeface="Arial Narrow"/>
            </a:endParaRPr>
          </a:p>
          <a:p>
            <a:pPr fontAlgn="auto">
              <a:spcBef>
                <a:spcPts val="0"/>
              </a:spcBef>
              <a:spcAft>
                <a:spcPts val="0"/>
              </a:spcAft>
              <a:defRPr/>
            </a:pPr>
            <a:r>
              <a:rPr lang="en-US" sz="1050" dirty="0">
                <a:solidFill>
                  <a:prstClr val="black"/>
                </a:solidFill>
                <a:latin typeface="Arial Narrow"/>
                <a:cs typeface="Arial Narrow"/>
              </a:rPr>
              <a:t>By considering balance of consequences (evidence to recommendations):</a:t>
            </a:r>
          </a:p>
          <a:p>
            <a:pPr marL="266700" lvl="1" indent="-200025" fontAlgn="auto">
              <a:spcBef>
                <a:spcPts val="0"/>
              </a:spcBef>
              <a:spcAft>
                <a:spcPts val="0"/>
              </a:spcAft>
              <a:buSzPct val="80000"/>
              <a:buFont typeface="Wingdings" pitchFamily="2" charset="2"/>
              <a:buChar char="q"/>
              <a:defRPr/>
            </a:pPr>
            <a:r>
              <a:rPr lang="en-US" sz="1050" dirty="0">
                <a:solidFill>
                  <a:prstClr val="black"/>
                </a:solidFill>
                <a:latin typeface="Arial Narrow"/>
                <a:cs typeface="Arial Narrow"/>
              </a:rPr>
              <a:t>Quality of evidence</a:t>
            </a:r>
          </a:p>
          <a:p>
            <a:pPr marL="266700" lvl="1" indent="-200025" fontAlgn="auto">
              <a:spcBef>
                <a:spcPts val="0"/>
              </a:spcBef>
              <a:spcAft>
                <a:spcPts val="0"/>
              </a:spcAft>
              <a:buSzPct val="80000"/>
              <a:buFont typeface="Wingdings" pitchFamily="2" charset="2"/>
              <a:buChar char="q"/>
              <a:defRPr/>
            </a:pPr>
            <a:r>
              <a:rPr lang="en-US" sz="1050" dirty="0">
                <a:solidFill>
                  <a:prstClr val="black"/>
                </a:solidFill>
                <a:latin typeface="Arial Narrow"/>
                <a:cs typeface="Arial Narrow"/>
              </a:rPr>
              <a:t>Balance benefits/harms</a:t>
            </a:r>
          </a:p>
          <a:p>
            <a:pPr marL="266700" lvl="1" indent="-200025" fontAlgn="auto">
              <a:spcBef>
                <a:spcPts val="0"/>
              </a:spcBef>
              <a:spcAft>
                <a:spcPts val="0"/>
              </a:spcAft>
              <a:buSzPct val="80000"/>
              <a:buFont typeface="Wingdings" pitchFamily="2" charset="2"/>
              <a:buChar char="q"/>
              <a:defRPr/>
            </a:pPr>
            <a:r>
              <a:rPr lang="en-US" sz="1050" dirty="0">
                <a:solidFill>
                  <a:prstClr val="black"/>
                </a:solidFill>
                <a:latin typeface="Arial Narrow"/>
                <a:cs typeface="Arial Narrow"/>
              </a:rPr>
              <a:t>Values and preferences </a:t>
            </a:r>
          </a:p>
          <a:p>
            <a:pPr marL="266700" lvl="1" indent="-200025" fontAlgn="auto">
              <a:spcBef>
                <a:spcPts val="0"/>
              </a:spcBef>
              <a:spcAft>
                <a:spcPts val="0"/>
              </a:spcAft>
              <a:buSzPct val="80000"/>
              <a:buFont typeface="Wingdings" pitchFamily="2" charset="2"/>
              <a:buChar char="q"/>
              <a:defRPr/>
            </a:pPr>
            <a:r>
              <a:rPr lang="en-US" sz="1050" dirty="0">
                <a:solidFill>
                  <a:prstClr val="black"/>
                </a:solidFill>
                <a:latin typeface="Arial Narrow"/>
                <a:cs typeface="Arial Narrow"/>
              </a:rPr>
              <a:t>Feasibility, equity and acceptability</a:t>
            </a:r>
          </a:p>
          <a:p>
            <a:pPr marL="266700" indent="-200025" fontAlgn="auto">
              <a:spcBef>
                <a:spcPts val="0"/>
              </a:spcBef>
              <a:spcAft>
                <a:spcPts val="0"/>
              </a:spcAft>
              <a:buSzPct val="80000"/>
              <a:buFont typeface="Wingdings" pitchFamily="2" charset="2"/>
              <a:buChar char="q"/>
              <a:defRPr/>
            </a:pPr>
            <a:r>
              <a:rPr lang="en-US" sz="1050" dirty="0">
                <a:solidFill>
                  <a:prstClr val="black"/>
                </a:solidFill>
                <a:latin typeface="Arial Narrow"/>
                <a:cs typeface="Arial Narrow"/>
              </a:rPr>
              <a:t>Resource use (if applicable)</a:t>
            </a:r>
          </a:p>
          <a:p>
            <a:pPr marL="266700" indent="-200025" fontAlgn="auto">
              <a:spcBef>
                <a:spcPts val="0"/>
              </a:spcBef>
              <a:spcAft>
                <a:spcPts val="0"/>
              </a:spcAft>
              <a:buSzPct val="80000"/>
              <a:buFont typeface="Wingdings" pitchFamily="2" charset="2"/>
              <a:buChar char="q"/>
              <a:defRPr/>
            </a:pPr>
            <a:endParaRPr lang="en-US" sz="1050" dirty="0">
              <a:solidFill>
                <a:prstClr val="black"/>
              </a:solidFill>
              <a:latin typeface="Arial Narrow"/>
              <a:cs typeface="Arial Narrow"/>
            </a:endParaRPr>
          </a:p>
        </p:txBody>
      </p:sp>
      <p:sp>
        <p:nvSpPr>
          <p:cNvPr id="154" name="Down Arrow 153"/>
          <p:cNvSpPr/>
          <p:nvPr/>
        </p:nvSpPr>
        <p:spPr bwMode="auto">
          <a:xfrm rot="4317605">
            <a:off x="3086100" y="3063187"/>
            <a:ext cx="342900" cy="571500"/>
          </a:xfrm>
          <a:prstGeom prst="downArrow">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Arial Narrow"/>
              <a:cs typeface="Arial Narrow"/>
            </a:endParaRPr>
          </a:p>
        </p:txBody>
      </p:sp>
      <p:sp>
        <p:nvSpPr>
          <p:cNvPr id="155" name="Down Arrow 154"/>
          <p:cNvSpPr/>
          <p:nvPr/>
        </p:nvSpPr>
        <p:spPr bwMode="auto">
          <a:xfrm rot="16200000">
            <a:off x="4113145" y="4227503"/>
            <a:ext cx="354972" cy="370238"/>
          </a:xfrm>
          <a:prstGeom prst="downArrow">
            <a:avLst/>
          </a:prstGeom>
          <a:solidFill>
            <a:schemeClr val="accent6">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Arial Narrow"/>
              <a:cs typeface="Arial Narrow"/>
            </a:endParaRPr>
          </a:p>
        </p:txBody>
      </p:sp>
      <p:pic>
        <p:nvPicPr>
          <p:cNvPr id="21544" name="Picture 4"/>
          <p:cNvPicPr>
            <a:picLocks noChangeAspect="1" noChangeArrowheads="1"/>
          </p:cNvPicPr>
          <p:nvPr/>
        </p:nvPicPr>
        <p:blipFill>
          <a:blip r:embed="rId6" cstate="print"/>
          <a:srcRect/>
          <a:stretch>
            <a:fillRect/>
          </a:stretch>
        </p:blipFill>
        <p:spPr bwMode="auto">
          <a:xfrm>
            <a:off x="4784258" y="4057651"/>
            <a:ext cx="741785" cy="917012"/>
          </a:xfrm>
          <a:prstGeom prst="rect">
            <a:avLst/>
          </a:prstGeom>
          <a:noFill/>
          <a:ln w="9525">
            <a:noFill/>
            <a:miter lim="800000"/>
            <a:headEnd/>
            <a:tailEnd/>
          </a:ln>
        </p:spPr>
      </p:pic>
      <p:sp>
        <p:nvSpPr>
          <p:cNvPr id="157" name="TextBox 156"/>
          <p:cNvSpPr txBox="1">
            <a:spLocks noChangeArrowheads="1"/>
          </p:cNvSpPr>
          <p:nvPr/>
        </p:nvSpPr>
        <p:spPr bwMode="auto">
          <a:xfrm>
            <a:off x="5543550" y="4000500"/>
            <a:ext cx="3429000" cy="1546577"/>
          </a:xfrm>
          <a:prstGeom prst="rect">
            <a:avLst/>
          </a:prstGeom>
          <a:noFill/>
          <a:ln w="9525">
            <a:noFill/>
            <a:miter lim="800000"/>
            <a:headEnd/>
            <a:tailEnd/>
          </a:ln>
        </p:spPr>
        <p:txBody>
          <a:bodyPr wrap="square">
            <a:spAutoFit/>
          </a:bodyPr>
          <a:lstStyle/>
          <a:p>
            <a:pPr defTabSz="438150">
              <a:tabLst>
                <a:tab pos="2422922" algn="l"/>
              </a:tabLst>
            </a:pPr>
            <a:r>
              <a:rPr lang="en-US" sz="1050" b="1" dirty="0">
                <a:solidFill>
                  <a:prstClr val="black"/>
                </a:solidFill>
                <a:latin typeface="Arial Narrow"/>
                <a:cs typeface="Arial Narrow"/>
              </a:rPr>
              <a:t>Formulate Recommendations </a:t>
            </a:r>
            <a:r>
              <a:rPr lang="en-US" sz="1050" dirty="0">
                <a:solidFill>
                  <a:prstClr val="black"/>
                </a:solidFill>
                <a:latin typeface="Arial Narrow"/>
                <a:cs typeface="Arial Narrow"/>
              </a:rPr>
              <a:t>(</a:t>
            </a:r>
            <a:r>
              <a:rPr lang="az-Cyrl-AZ" sz="1050" dirty="0">
                <a:solidFill>
                  <a:prstClr val="black"/>
                </a:solidFill>
                <a:latin typeface="Arial Narrow"/>
                <a:cs typeface="Arial Narrow"/>
                <a:sym typeface="Symbol"/>
              </a:rPr>
              <a:t></a:t>
            </a:r>
            <a:r>
              <a:rPr lang="en-CA" sz="1050" dirty="0">
                <a:solidFill>
                  <a:prstClr val="black"/>
                </a:solidFill>
                <a:latin typeface="Arial Narrow"/>
                <a:cs typeface="Arial Narrow"/>
                <a:sym typeface="Symbol"/>
              </a:rPr>
              <a:t> | </a:t>
            </a:r>
            <a:r>
              <a:rPr lang="en-US" sz="1050" dirty="0">
                <a:solidFill>
                  <a:prstClr val="black"/>
                </a:solidFill>
                <a:latin typeface="Arial Narrow"/>
                <a:cs typeface="Arial Narrow"/>
                <a:sym typeface="Symbol"/>
              </a:rPr>
              <a:t>…</a:t>
            </a:r>
            <a:r>
              <a:rPr lang="en-US" sz="1050" dirty="0">
                <a:solidFill>
                  <a:prstClr val="black"/>
                </a:solidFill>
                <a:latin typeface="Arial Narrow"/>
                <a:cs typeface="Arial Narrow"/>
              </a:rPr>
              <a:t>)</a:t>
            </a:r>
          </a:p>
          <a:p>
            <a:pPr defTabSz="438150">
              <a:tabLst>
                <a:tab pos="2422922" algn="l"/>
              </a:tabLst>
            </a:pPr>
            <a:r>
              <a:rPr lang="en-US" sz="1050" dirty="0">
                <a:solidFill>
                  <a:prstClr val="black"/>
                </a:solidFill>
                <a:latin typeface="Arial Narrow"/>
                <a:cs typeface="Arial Narrow"/>
              </a:rPr>
              <a:t>“The panel recommends that ….should...” 	</a:t>
            </a:r>
          </a:p>
          <a:p>
            <a:pPr defTabSz="438150">
              <a:tabLst>
                <a:tab pos="2422922" algn="l"/>
              </a:tabLst>
            </a:pPr>
            <a:r>
              <a:rPr lang="en-US" sz="1050" dirty="0">
                <a:solidFill>
                  <a:prstClr val="black"/>
                </a:solidFill>
                <a:latin typeface="Arial Narrow"/>
                <a:cs typeface="Arial Narrow"/>
              </a:rPr>
              <a:t> “The panel suggests that ….should...” 	</a:t>
            </a:r>
          </a:p>
          <a:p>
            <a:pPr defTabSz="438150">
              <a:tabLst>
                <a:tab pos="2422922" algn="l"/>
              </a:tabLst>
            </a:pPr>
            <a:r>
              <a:rPr lang="en-US" sz="1050" dirty="0">
                <a:solidFill>
                  <a:prstClr val="black"/>
                </a:solidFill>
                <a:latin typeface="Arial Narrow"/>
                <a:cs typeface="Arial Narrow"/>
              </a:rPr>
              <a:t> “The panel suggests to </a:t>
            </a:r>
            <a:r>
              <a:rPr lang="en-US" sz="1050" b="1" dirty="0">
                <a:solidFill>
                  <a:prstClr val="black"/>
                </a:solidFill>
                <a:latin typeface="Arial Narrow"/>
                <a:cs typeface="Arial Narrow"/>
              </a:rPr>
              <a:t>not</a:t>
            </a:r>
            <a:r>
              <a:rPr lang="en-US" sz="1050" dirty="0">
                <a:solidFill>
                  <a:prstClr val="black"/>
                </a:solidFill>
                <a:latin typeface="Arial Narrow"/>
                <a:cs typeface="Arial Narrow"/>
              </a:rPr>
              <a:t> ...” 	</a:t>
            </a:r>
          </a:p>
          <a:p>
            <a:pPr defTabSz="438150">
              <a:tabLst>
                <a:tab pos="2422922" algn="l"/>
              </a:tabLst>
            </a:pPr>
            <a:r>
              <a:rPr lang="en-US" sz="1050" dirty="0">
                <a:solidFill>
                  <a:prstClr val="black"/>
                </a:solidFill>
                <a:latin typeface="Arial Narrow"/>
                <a:cs typeface="Arial Narrow"/>
              </a:rPr>
              <a:t> “The panel recommends to </a:t>
            </a:r>
            <a:r>
              <a:rPr lang="en-US" sz="1050" b="1" dirty="0">
                <a:solidFill>
                  <a:prstClr val="black"/>
                </a:solidFill>
                <a:latin typeface="Arial Narrow"/>
                <a:cs typeface="Arial Narrow"/>
              </a:rPr>
              <a:t>not</a:t>
            </a:r>
            <a:r>
              <a:rPr lang="en-US" sz="1050" dirty="0">
                <a:solidFill>
                  <a:prstClr val="black"/>
                </a:solidFill>
                <a:latin typeface="Arial Narrow"/>
                <a:cs typeface="Arial Narrow"/>
              </a:rPr>
              <a:t>...”</a:t>
            </a:r>
          </a:p>
          <a:p>
            <a:pPr defTabSz="438150">
              <a:tabLst>
                <a:tab pos="2422922" algn="l"/>
              </a:tabLst>
            </a:pPr>
            <a:r>
              <a:rPr lang="en-US" sz="1050" b="1" dirty="0">
                <a:solidFill>
                  <a:prstClr val="black"/>
                </a:solidFill>
                <a:latin typeface="Arial Narrow"/>
                <a:cs typeface="Arial Narrow"/>
              </a:rPr>
              <a:t>Transparency, clear, actionable</a:t>
            </a:r>
          </a:p>
          <a:p>
            <a:pPr defTabSz="438150">
              <a:tabLst>
                <a:tab pos="2422922" algn="l"/>
              </a:tabLst>
            </a:pPr>
            <a:r>
              <a:rPr lang="en-US" sz="1050" b="1" dirty="0">
                <a:solidFill>
                  <a:prstClr val="black"/>
                </a:solidFill>
                <a:latin typeface="Arial Narrow"/>
                <a:cs typeface="Arial Narrow"/>
              </a:rPr>
              <a:t>Research?</a:t>
            </a:r>
            <a:r>
              <a:rPr lang="en-US" sz="1050" dirty="0">
                <a:solidFill>
                  <a:prstClr val="black"/>
                </a:solidFill>
                <a:latin typeface="Arial Narrow"/>
                <a:cs typeface="Arial Narrow"/>
              </a:rPr>
              <a:t>	</a:t>
            </a:r>
          </a:p>
          <a:p>
            <a:pPr marL="61913" indent="-61913">
              <a:buFont typeface="Arial" pitchFamily="34" charset="0"/>
              <a:buChar char="•"/>
            </a:pPr>
            <a:endParaRPr lang="en-US" sz="1050" dirty="0">
              <a:solidFill>
                <a:prstClr val="black"/>
              </a:solidFill>
              <a:latin typeface="Arial Narrow"/>
              <a:cs typeface="Arial Narrow"/>
            </a:endParaRPr>
          </a:p>
          <a:p>
            <a:pPr marL="61913" indent="-61913">
              <a:buFont typeface="Arial" pitchFamily="34" charset="0"/>
              <a:buChar char="•"/>
            </a:pPr>
            <a:endParaRPr lang="en-US" sz="1050" dirty="0">
              <a:solidFill>
                <a:prstClr val="black"/>
              </a:solidFill>
              <a:latin typeface="Arial Narrow"/>
              <a:cs typeface="Arial Narrow"/>
            </a:endParaRPr>
          </a:p>
        </p:txBody>
      </p:sp>
      <p:sp>
        <p:nvSpPr>
          <p:cNvPr id="16" name="TextBox 15"/>
          <p:cNvSpPr txBox="1">
            <a:spLocks noChangeArrowheads="1"/>
          </p:cNvSpPr>
          <p:nvPr/>
        </p:nvSpPr>
        <p:spPr bwMode="auto">
          <a:xfrm rot="-1800000">
            <a:off x="3519488" y="205398"/>
            <a:ext cx="971550" cy="415498"/>
          </a:xfrm>
          <a:prstGeom prst="rect">
            <a:avLst/>
          </a:prstGeom>
          <a:noFill/>
          <a:ln w="9525">
            <a:noFill/>
            <a:miter lim="800000"/>
            <a:headEnd/>
            <a:tailEnd/>
          </a:ln>
        </p:spPr>
        <p:txBody>
          <a:bodyPr>
            <a:spAutoFit/>
          </a:bodyPr>
          <a:lstStyle/>
          <a:p>
            <a:r>
              <a:rPr lang="en-US" sz="1050" dirty="0">
                <a:solidFill>
                  <a:prstClr val="black"/>
                </a:solidFill>
                <a:latin typeface="Arial Narrow"/>
                <a:cs typeface="Arial Narrow"/>
              </a:rPr>
              <a:t>Outcomes across studies</a:t>
            </a:r>
          </a:p>
        </p:txBody>
      </p:sp>
      <p:sp>
        <p:nvSpPr>
          <p:cNvPr id="103" name="Down Arrow 102"/>
          <p:cNvSpPr>
            <a:spLocks noChangeArrowheads="1"/>
          </p:cNvSpPr>
          <p:nvPr/>
        </p:nvSpPr>
        <p:spPr bwMode="auto">
          <a:xfrm rot="7382581">
            <a:off x="2617175" y="1551841"/>
            <a:ext cx="342900" cy="1850231"/>
          </a:xfrm>
          <a:prstGeom prst="downArrow">
            <a:avLst>
              <a:gd name="adj1" fmla="val 50000"/>
              <a:gd name="adj2" fmla="val 40910"/>
            </a:avLst>
          </a:prstGeom>
          <a:solidFill>
            <a:srgbClr val="00B050">
              <a:alpha val="30000"/>
            </a:srgbClr>
          </a:solidFill>
          <a:ln w="19050" algn="ctr">
            <a:noFill/>
            <a:miter lim="800000"/>
            <a:headEnd/>
            <a:tailEnd/>
          </a:ln>
        </p:spPr>
        <p:txBody>
          <a:bodyPr rot="10800000" vert="eaVert" anchor="ctr"/>
          <a:lstStyle/>
          <a:p>
            <a:pPr algn="ctr" fontAlgn="auto">
              <a:spcBef>
                <a:spcPts val="0"/>
              </a:spcBef>
              <a:spcAft>
                <a:spcPts val="0"/>
              </a:spcAft>
              <a:defRPr/>
            </a:pPr>
            <a:endParaRPr lang="en-US">
              <a:solidFill>
                <a:prstClr val="white"/>
              </a:solidFill>
              <a:latin typeface="Arial Narrow"/>
              <a:cs typeface="Arial Narrow"/>
            </a:endParaRPr>
          </a:p>
        </p:txBody>
      </p:sp>
      <p:sp>
        <p:nvSpPr>
          <p:cNvPr id="104" name="Down Arrow 103"/>
          <p:cNvSpPr>
            <a:spLocks noChangeArrowheads="1"/>
          </p:cNvSpPr>
          <p:nvPr/>
        </p:nvSpPr>
        <p:spPr bwMode="auto">
          <a:xfrm rot="7536853">
            <a:off x="3400251" y="2027950"/>
            <a:ext cx="342900" cy="808435"/>
          </a:xfrm>
          <a:prstGeom prst="downArrow">
            <a:avLst>
              <a:gd name="adj1" fmla="val 50000"/>
              <a:gd name="adj2" fmla="val 40910"/>
            </a:avLst>
          </a:prstGeom>
          <a:solidFill>
            <a:srgbClr val="00B050">
              <a:alpha val="30000"/>
            </a:srgbClr>
          </a:solidFill>
          <a:ln w="19050" algn="ctr">
            <a:noFill/>
            <a:miter lim="800000"/>
            <a:headEnd/>
            <a:tailEnd/>
          </a:ln>
        </p:spPr>
        <p:txBody>
          <a:bodyPr rot="10800000" vert="eaVert" anchor="ctr"/>
          <a:lstStyle/>
          <a:p>
            <a:pPr algn="ctr" fontAlgn="auto">
              <a:spcBef>
                <a:spcPts val="0"/>
              </a:spcBef>
              <a:spcAft>
                <a:spcPts val="0"/>
              </a:spcAft>
              <a:defRPr/>
            </a:pPr>
            <a:endParaRPr lang="en-US">
              <a:solidFill>
                <a:prstClr val="white"/>
              </a:solidFill>
              <a:latin typeface="Arial Narrow"/>
              <a:cs typeface="Arial Narrow"/>
            </a:endParaRPr>
          </a:p>
        </p:txBody>
      </p:sp>
      <p:sp>
        <p:nvSpPr>
          <p:cNvPr id="106" name="Down Arrow 105"/>
          <p:cNvSpPr/>
          <p:nvPr/>
        </p:nvSpPr>
        <p:spPr bwMode="auto">
          <a:xfrm rot="16200000">
            <a:off x="4457700" y="4286250"/>
            <a:ext cx="342900" cy="342900"/>
          </a:xfrm>
          <a:prstGeom prst="downArrow">
            <a:avLst/>
          </a:prstGeom>
          <a:solidFill>
            <a:srgbClr val="FF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Arial Narrow"/>
              <a:cs typeface="Arial Narrow"/>
            </a:endParaRPr>
          </a:p>
        </p:txBody>
      </p:sp>
      <p:sp>
        <p:nvSpPr>
          <p:cNvPr id="21539" name="Rectangle 21538"/>
          <p:cNvSpPr/>
          <p:nvPr/>
        </p:nvSpPr>
        <p:spPr>
          <a:xfrm>
            <a:off x="4758033" y="3780651"/>
            <a:ext cx="1048685" cy="369332"/>
          </a:xfrm>
          <a:prstGeom prst="rect">
            <a:avLst/>
          </a:prstGeom>
        </p:spPr>
        <p:txBody>
          <a:bodyPr wrap="none">
            <a:spAutoFit/>
          </a:bodyPr>
          <a:lstStyle/>
          <a:p>
            <a:r>
              <a:rPr lang="en-US" b="1" dirty="0">
                <a:solidFill>
                  <a:prstClr val="black"/>
                </a:solidFill>
                <a:latin typeface="Arial Narrow"/>
                <a:cs typeface="Arial Narrow"/>
              </a:rPr>
              <a:t>Guideline</a:t>
            </a:r>
            <a:endParaRPr lang="en-CA" b="1" dirty="0">
              <a:solidFill>
                <a:prstClr val="black"/>
              </a:solidFill>
              <a:latin typeface="Arial Narrow"/>
              <a:cs typeface="Arial Narrow"/>
            </a:endParaRPr>
          </a:p>
        </p:txBody>
      </p:sp>
      <p:sp>
        <p:nvSpPr>
          <p:cNvPr id="107" name="Down Arrow 106"/>
          <p:cNvSpPr>
            <a:spLocks noChangeArrowheads="1"/>
          </p:cNvSpPr>
          <p:nvPr/>
        </p:nvSpPr>
        <p:spPr bwMode="auto">
          <a:xfrm rot="11944129">
            <a:off x="5037128" y="2093967"/>
            <a:ext cx="342900" cy="708776"/>
          </a:xfrm>
          <a:prstGeom prst="downArrow">
            <a:avLst>
              <a:gd name="adj1" fmla="val 50000"/>
              <a:gd name="adj2" fmla="val 40910"/>
            </a:avLst>
          </a:prstGeom>
          <a:solidFill>
            <a:srgbClr val="FF0000">
              <a:alpha val="30000"/>
            </a:srgbClr>
          </a:solidFill>
          <a:ln w="19050" algn="ctr">
            <a:noFill/>
            <a:miter lim="800000"/>
            <a:headEnd/>
            <a:tailEnd/>
          </a:ln>
        </p:spPr>
        <p:txBody>
          <a:bodyPr rot="10800000" vert="vert270" anchor="ctr"/>
          <a:lstStyle/>
          <a:p>
            <a:pPr algn="ctr" fontAlgn="auto">
              <a:spcBef>
                <a:spcPts val="0"/>
              </a:spcBef>
              <a:spcAft>
                <a:spcPts val="0"/>
              </a:spcAft>
              <a:defRPr/>
            </a:pPr>
            <a:r>
              <a:rPr lang="en-US" sz="900" dirty="0">
                <a:solidFill>
                  <a:prstClr val="black"/>
                </a:solidFill>
                <a:latin typeface="Arial Narrow"/>
                <a:cs typeface="Arial Narrow"/>
              </a:rPr>
              <a:t>Input?</a:t>
            </a:r>
          </a:p>
        </p:txBody>
      </p:sp>
      <p:sp>
        <p:nvSpPr>
          <p:cNvPr id="112" name="Rectangle 111"/>
          <p:cNvSpPr/>
          <p:nvPr/>
        </p:nvSpPr>
        <p:spPr>
          <a:xfrm rot="19686758">
            <a:off x="3331614" y="3606050"/>
            <a:ext cx="963725" cy="415498"/>
          </a:xfrm>
          <a:prstGeom prst="rect">
            <a:avLst/>
          </a:prstGeom>
        </p:spPr>
        <p:txBody>
          <a:bodyPr wrap="none">
            <a:spAutoFit/>
          </a:bodyPr>
          <a:lstStyle/>
          <a:p>
            <a:r>
              <a:rPr lang="en-US" sz="1050" b="1" dirty="0" err="1">
                <a:solidFill>
                  <a:prstClr val="black"/>
                </a:solidFill>
                <a:latin typeface="Arial Narrow"/>
                <a:cs typeface="Arial Narrow"/>
              </a:rPr>
              <a:t>EtD</a:t>
            </a:r>
            <a:r>
              <a:rPr lang="en-US" sz="1050" b="1" dirty="0">
                <a:solidFill>
                  <a:prstClr val="black"/>
                </a:solidFill>
                <a:latin typeface="Arial Narrow"/>
                <a:cs typeface="Arial Narrow"/>
              </a:rPr>
              <a:t> framework</a:t>
            </a:r>
          </a:p>
          <a:p>
            <a:r>
              <a:rPr lang="en-US" sz="1050" b="1" dirty="0" err="1">
                <a:solidFill>
                  <a:prstClr val="black"/>
                </a:solidFill>
                <a:latin typeface="Arial Narrow"/>
                <a:cs typeface="Arial Narrow"/>
              </a:rPr>
              <a:t>GRADEpro</a:t>
            </a:r>
            <a:endParaRPr lang="en-CA" sz="1050" b="1" dirty="0">
              <a:solidFill>
                <a:prstClr val="black"/>
              </a:solidFill>
              <a:latin typeface="Arial Narrow"/>
              <a:cs typeface="Arial Narrow"/>
            </a:endParaRPr>
          </a:p>
        </p:txBody>
      </p:sp>
      <p:pic>
        <p:nvPicPr>
          <p:cNvPr id="113" name="Picture 4" descr="j0300840"/>
          <p:cNvPicPr>
            <a:picLocks noChangeAspect="1" noChangeArrowheads="1"/>
          </p:cNvPicPr>
          <p:nvPr/>
        </p:nvPicPr>
        <p:blipFill>
          <a:blip r:embed="rId7" cstate="print">
            <a:duotone>
              <a:schemeClr val="accent2">
                <a:shade val="45000"/>
                <a:satMod val="135000"/>
              </a:schemeClr>
              <a:prstClr val="white"/>
            </a:duotone>
          </a:blip>
          <a:srcRect/>
          <a:stretch>
            <a:fillRect/>
          </a:stretch>
        </p:blipFill>
        <p:spPr bwMode="auto">
          <a:xfrm>
            <a:off x="3543301" y="4800600"/>
            <a:ext cx="457556" cy="342900"/>
          </a:xfrm>
          <a:prstGeom prst="rect">
            <a:avLst/>
          </a:prstGeom>
          <a:solidFill>
            <a:schemeClr val="accent2">
              <a:lumMod val="20000"/>
              <a:lumOff val="80000"/>
            </a:schemeClr>
          </a:solidFill>
          <a:ln w="9525">
            <a:noFill/>
            <a:miter lim="800000"/>
            <a:headEnd/>
            <a:tailEnd/>
          </a:ln>
        </p:spPr>
      </p:pic>
    </p:spTree>
    <p:extLst>
      <p:ext uri="{BB962C8B-B14F-4D97-AF65-F5344CB8AC3E}">
        <p14:creationId xmlns:p14="http://schemas.microsoft.com/office/powerpoint/2010/main" val="32377071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FF708-E5E9-4FC3-96C7-98D6D7E91A3C}"/>
              </a:ext>
            </a:extLst>
          </p:cNvPr>
          <p:cNvSpPr>
            <a:spLocks noGrp="1"/>
          </p:cNvSpPr>
          <p:nvPr>
            <p:ph type="title"/>
          </p:nvPr>
        </p:nvSpPr>
        <p:spPr/>
        <p:txBody>
          <a:bodyPr/>
          <a:lstStyle/>
          <a:p>
            <a:r>
              <a:rPr lang="en-US" dirty="0"/>
              <a:t>PICO Question Generation &amp; Prioritization</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70" y="3200345"/>
            <a:ext cx="4381160" cy="1001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1526" y="3200345"/>
            <a:ext cx="4381160" cy="1001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1145960" y="2178639"/>
            <a:ext cx="2544286" cy="369332"/>
          </a:xfrm>
          <a:prstGeom prst="rect">
            <a:avLst/>
          </a:prstGeom>
          <a:noFill/>
        </p:spPr>
        <p:txBody>
          <a:bodyPr wrap="none" rtlCol="0">
            <a:spAutoFit/>
          </a:bodyPr>
          <a:lstStyle/>
          <a:p>
            <a:r>
              <a:rPr lang="en-CA" b="1" dirty="0"/>
              <a:t>Critically ill COVID-19</a:t>
            </a:r>
          </a:p>
        </p:txBody>
      </p:sp>
      <p:sp>
        <p:nvSpPr>
          <p:cNvPr id="15" name="TextBox 14"/>
          <p:cNvSpPr txBox="1"/>
          <p:nvPr/>
        </p:nvSpPr>
        <p:spPr>
          <a:xfrm>
            <a:off x="5640495" y="2178639"/>
            <a:ext cx="2403222" cy="369332"/>
          </a:xfrm>
          <a:prstGeom prst="rect">
            <a:avLst/>
          </a:prstGeom>
          <a:noFill/>
        </p:spPr>
        <p:txBody>
          <a:bodyPr wrap="none" rtlCol="0">
            <a:spAutoFit/>
          </a:bodyPr>
          <a:lstStyle/>
          <a:p>
            <a:r>
              <a:rPr lang="en-CA" b="1" dirty="0"/>
              <a:t>Acutely ill COVID-19</a:t>
            </a:r>
          </a:p>
        </p:txBody>
      </p:sp>
      <p:sp>
        <p:nvSpPr>
          <p:cNvPr id="16" name="Content Placeholder 2">
            <a:extLst>
              <a:ext uri="{FF2B5EF4-FFF2-40B4-BE49-F238E27FC236}">
                <a16:creationId xmlns:a16="http://schemas.microsoft.com/office/drawing/2014/main" id="{1F69C0FC-4AEF-4E0A-A5D7-362A1F2649A7}"/>
              </a:ext>
            </a:extLst>
          </p:cNvPr>
          <p:cNvSpPr>
            <a:spLocks noGrp="1"/>
          </p:cNvSpPr>
          <p:nvPr>
            <p:ph idx="1"/>
          </p:nvPr>
        </p:nvSpPr>
        <p:spPr>
          <a:xfrm>
            <a:off x="457200" y="1026691"/>
            <a:ext cx="8229600" cy="3710927"/>
          </a:xfrm>
        </p:spPr>
        <p:txBody>
          <a:bodyPr/>
          <a:lstStyle/>
          <a:p>
            <a:pPr marL="0" indent="0">
              <a:buNone/>
            </a:pPr>
            <a:endParaRPr lang="en-US" sz="800" b="1" dirty="0">
              <a:solidFill>
                <a:srgbClr val="FF0000"/>
              </a:solidFill>
            </a:endParaRPr>
          </a:p>
          <a:p>
            <a:r>
              <a:rPr lang="en-US" sz="1300" dirty="0"/>
              <a:t>Brainstorming: inclusive list of potential PICO questions to address</a:t>
            </a:r>
          </a:p>
          <a:p>
            <a:r>
              <a:rPr lang="en-US" sz="1300" dirty="0"/>
              <a:t>Importance rating: selecting the PICO questions with the most critical importance</a:t>
            </a:r>
          </a:p>
          <a:p>
            <a:pPr marL="0" indent="0">
              <a:buNone/>
            </a:pPr>
            <a:endParaRPr lang="en-US" sz="1300" dirty="0"/>
          </a:p>
        </p:txBody>
      </p:sp>
    </p:spTree>
    <p:extLst>
      <p:ext uri="{BB962C8B-B14F-4D97-AF65-F5344CB8AC3E}">
        <p14:creationId xmlns:p14="http://schemas.microsoft.com/office/powerpoint/2010/main" val="4579542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FF708-E5E9-4FC3-96C7-98D6D7E91A3C}"/>
              </a:ext>
            </a:extLst>
          </p:cNvPr>
          <p:cNvSpPr>
            <a:spLocks noGrp="1"/>
          </p:cNvSpPr>
          <p:nvPr>
            <p:ph type="title"/>
          </p:nvPr>
        </p:nvSpPr>
        <p:spPr/>
        <p:txBody>
          <a:bodyPr/>
          <a:lstStyle/>
          <a:p>
            <a:r>
              <a:rPr lang="en-US" dirty="0"/>
              <a:t>Outcome Selection</a:t>
            </a:r>
          </a:p>
        </p:txBody>
      </p:sp>
      <p:sp>
        <p:nvSpPr>
          <p:cNvPr id="3" name="Content Placeholder 2">
            <a:extLst>
              <a:ext uri="{FF2B5EF4-FFF2-40B4-BE49-F238E27FC236}">
                <a16:creationId xmlns:a16="http://schemas.microsoft.com/office/drawing/2014/main" id="{1F69C0FC-4AEF-4E0A-A5D7-362A1F2649A7}"/>
              </a:ext>
            </a:extLst>
          </p:cNvPr>
          <p:cNvSpPr>
            <a:spLocks noGrp="1"/>
          </p:cNvSpPr>
          <p:nvPr>
            <p:ph idx="1"/>
          </p:nvPr>
        </p:nvSpPr>
        <p:spPr>
          <a:xfrm>
            <a:off x="524785" y="1066452"/>
            <a:ext cx="8229600" cy="3710927"/>
          </a:xfrm>
        </p:spPr>
        <p:txBody>
          <a:bodyPr/>
          <a:lstStyle/>
          <a:p>
            <a:r>
              <a:rPr lang="en-US" sz="1600" dirty="0"/>
              <a:t>Brainstorming: inclusive list of potential outcomes to address</a:t>
            </a:r>
          </a:p>
          <a:p>
            <a:r>
              <a:rPr lang="en-US" sz="1600" dirty="0"/>
              <a:t>Importance rating: selecting the most critical outcomes for key stakeholders</a:t>
            </a:r>
          </a:p>
          <a:p>
            <a:pPr lvl="1">
              <a:buFont typeface="Wingdings" panose="05000000000000000000" pitchFamily="2" charset="2"/>
              <a:buChar char="Ø"/>
            </a:pPr>
            <a:r>
              <a:rPr lang="en-US" sz="1500" dirty="0"/>
              <a:t>Using Health Outcome Descriptors (marker states) - </a:t>
            </a:r>
            <a:r>
              <a:rPr lang="en-US" sz="1500" dirty="0">
                <a:hlinkClick r:id="rId2"/>
              </a:rPr>
              <a:t>https://ms.gradepro.org/</a:t>
            </a:r>
            <a:r>
              <a:rPr lang="en-US" sz="1500" dirty="0"/>
              <a:t> </a:t>
            </a:r>
          </a:p>
          <a:p>
            <a:pPr marL="0" indent="0">
              <a:buNone/>
            </a:pPr>
            <a:endParaRPr lang="en-US" sz="1600" b="1" dirty="0">
              <a:solidFill>
                <a:srgbClr val="FF0000"/>
              </a:solidFill>
            </a:endParaRPr>
          </a:p>
        </p:txBody>
      </p:sp>
      <p:sp>
        <p:nvSpPr>
          <p:cNvPr id="5" name="Rectangle 4"/>
          <p:cNvSpPr/>
          <p:nvPr/>
        </p:nvSpPr>
        <p:spPr>
          <a:xfrm>
            <a:off x="469125" y="2864508"/>
            <a:ext cx="8309113" cy="1815882"/>
          </a:xfrm>
          <a:prstGeom prst="rect">
            <a:avLst/>
          </a:prstGeom>
        </p:spPr>
        <p:txBody>
          <a:bodyPr wrap="square" numCol="2">
            <a:spAutoFit/>
          </a:bodyPr>
          <a:lstStyle/>
          <a:p>
            <a:pPr marL="285750" indent="-285750">
              <a:buFont typeface="Arial" panose="020B0604020202020204" pitchFamily="34" charset="0"/>
              <a:buChar char="•"/>
            </a:pPr>
            <a:r>
              <a:rPr lang="en-US" sz="1600" dirty="0">
                <a:solidFill>
                  <a:schemeClr val="accent6">
                    <a:lumMod val="75000"/>
                  </a:schemeClr>
                </a:solidFill>
                <a:latin typeface="+mn-lt"/>
              </a:rPr>
              <a:t>All-cause mortality</a:t>
            </a:r>
          </a:p>
          <a:p>
            <a:pPr marL="285750" indent="-285750">
              <a:buFont typeface="Arial" panose="020B0604020202020204" pitchFamily="34" charset="0"/>
              <a:buChar char="•"/>
            </a:pPr>
            <a:r>
              <a:rPr lang="en-US" sz="1600" dirty="0">
                <a:solidFill>
                  <a:schemeClr val="accent6">
                    <a:lumMod val="75000"/>
                  </a:schemeClr>
                </a:solidFill>
                <a:latin typeface="+mn-lt"/>
              </a:rPr>
              <a:t>Pulmonary embolism</a:t>
            </a:r>
          </a:p>
          <a:p>
            <a:pPr marL="285750" indent="-285750">
              <a:buFont typeface="Arial" panose="020B0604020202020204" pitchFamily="34" charset="0"/>
              <a:buChar char="•"/>
            </a:pPr>
            <a:r>
              <a:rPr lang="en-US" sz="1600" dirty="0">
                <a:solidFill>
                  <a:schemeClr val="accent6">
                    <a:lumMod val="75000"/>
                  </a:schemeClr>
                </a:solidFill>
                <a:latin typeface="+mn-lt"/>
              </a:rPr>
              <a:t>Deep venous thrombosis</a:t>
            </a:r>
          </a:p>
          <a:p>
            <a:pPr marL="285750" indent="-285750">
              <a:buFont typeface="Arial" panose="020B0604020202020204" pitchFamily="34" charset="0"/>
              <a:buChar char="•"/>
            </a:pPr>
            <a:r>
              <a:rPr lang="en-US" sz="1600" dirty="0">
                <a:solidFill>
                  <a:schemeClr val="accent6">
                    <a:lumMod val="75000"/>
                  </a:schemeClr>
                </a:solidFill>
                <a:latin typeface="+mn-lt"/>
              </a:rPr>
              <a:t>Major bleeding</a:t>
            </a:r>
          </a:p>
          <a:p>
            <a:pPr marL="285750" indent="-285750">
              <a:buFont typeface="Arial" panose="020B0604020202020204" pitchFamily="34" charset="0"/>
              <a:buChar char="•"/>
            </a:pPr>
            <a:r>
              <a:rPr lang="en-US" sz="1600" dirty="0">
                <a:latin typeface="+mn-lt"/>
              </a:rPr>
              <a:t>Multi-organ failure</a:t>
            </a:r>
          </a:p>
          <a:p>
            <a:pPr marL="285750" indent="-285750">
              <a:buFont typeface="Arial" panose="020B0604020202020204" pitchFamily="34" charset="0"/>
              <a:buChar char="•"/>
            </a:pPr>
            <a:r>
              <a:rPr lang="en-US" sz="1600" dirty="0">
                <a:latin typeface="+mn-lt"/>
              </a:rPr>
              <a:t>Ischemic stroke</a:t>
            </a:r>
          </a:p>
          <a:p>
            <a:pPr marL="285750" indent="-285750">
              <a:buFont typeface="Arial" panose="020B0604020202020204" pitchFamily="34" charset="0"/>
              <a:buChar char="•"/>
            </a:pPr>
            <a:endParaRPr lang="en-US" sz="1600" dirty="0">
              <a:latin typeface="+mn-lt"/>
            </a:endParaRPr>
          </a:p>
          <a:p>
            <a:pPr marL="285750" indent="-285750">
              <a:buFont typeface="Arial" panose="020B0604020202020204" pitchFamily="34" charset="0"/>
              <a:buChar char="•"/>
            </a:pPr>
            <a:r>
              <a:rPr lang="en-US" sz="1600" dirty="0">
                <a:latin typeface="+mn-lt"/>
              </a:rPr>
              <a:t>Intracranial hemorrhage/hemorrhagic stroke</a:t>
            </a:r>
          </a:p>
          <a:p>
            <a:pPr marL="285750" indent="-285750">
              <a:buFont typeface="Arial" panose="020B0604020202020204" pitchFamily="34" charset="0"/>
              <a:buChar char="•"/>
            </a:pPr>
            <a:r>
              <a:rPr lang="en-US" sz="1600" dirty="0">
                <a:latin typeface="+mn-lt"/>
              </a:rPr>
              <a:t>Invasive mechanical ventilation</a:t>
            </a:r>
          </a:p>
          <a:p>
            <a:pPr marL="285750" indent="-285750">
              <a:buFont typeface="Arial" panose="020B0604020202020204" pitchFamily="34" charset="0"/>
              <a:buChar char="•"/>
            </a:pPr>
            <a:r>
              <a:rPr lang="en-US" sz="1600" dirty="0">
                <a:latin typeface="+mn-lt"/>
              </a:rPr>
              <a:t>Limb amputation</a:t>
            </a:r>
          </a:p>
          <a:p>
            <a:pPr marL="285750" indent="-285750">
              <a:buFont typeface="Arial" panose="020B0604020202020204" pitchFamily="34" charset="0"/>
              <a:buChar char="•"/>
            </a:pPr>
            <a:r>
              <a:rPr lang="en-US" sz="1600" dirty="0">
                <a:latin typeface="+mn-lt"/>
              </a:rPr>
              <a:t>ICU admission</a:t>
            </a:r>
          </a:p>
          <a:p>
            <a:pPr marL="285750" indent="-285750">
              <a:buFont typeface="Arial" panose="020B0604020202020204" pitchFamily="34" charset="0"/>
              <a:buChar char="•"/>
            </a:pPr>
            <a:r>
              <a:rPr lang="en-US" sz="1600" dirty="0">
                <a:latin typeface="+mn-lt"/>
              </a:rPr>
              <a:t>ST-elevation myocardial infarction</a:t>
            </a:r>
          </a:p>
          <a:p>
            <a:endParaRPr lang="en-US" sz="1600" dirty="0">
              <a:latin typeface="+mn-lt"/>
            </a:endParaRPr>
          </a:p>
        </p:txBody>
      </p:sp>
      <p:sp>
        <p:nvSpPr>
          <p:cNvPr id="7" name="Rectangle 6"/>
          <p:cNvSpPr/>
          <p:nvPr/>
        </p:nvSpPr>
        <p:spPr>
          <a:xfrm>
            <a:off x="477076" y="2506349"/>
            <a:ext cx="1684948" cy="338554"/>
          </a:xfrm>
          <a:prstGeom prst="rect">
            <a:avLst/>
          </a:prstGeom>
        </p:spPr>
        <p:txBody>
          <a:bodyPr wrap="none">
            <a:spAutoFit/>
          </a:bodyPr>
          <a:lstStyle/>
          <a:p>
            <a:pPr marL="0" indent="0">
              <a:buNone/>
            </a:pPr>
            <a:r>
              <a:rPr lang="en-US" sz="1600" b="1" dirty="0">
                <a:solidFill>
                  <a:srgbClr val="FF0000"/>
                </a:solidFill>
                <a:latin typeface="+mn-lt"/>
              </a:rPr>
              <a:t>Critical Outcomes</a:t>
            </a:r>
            <a:endParaRPr lang="en-US" sz="1600" b="1" dirty="0">
              <a:solidFill>
                <a:schemeClr val="bg1">
                  <a:lumMod val="50000"/>
                </a:schemeClr>
              </a:solidFill>
              <a:latin typeface="+mn-lt"/>
            </a:endParaRPr>
          </a:p>
        </p:txBody>
      </p:sp>
    </p:spTree>
    <p:extLst>
      <p:ext uri="{BB962C8B-B14F-4D97-AF65-F5344CB8AC3E}">
        <p14:creationId xmlns:p14="http://schemas.microsoft.com/office/powerpoint/2010/main" val="19054730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NCEH_ATSDR_combined">
  <a:themeElements>
    <a:clrScheme name="Custom 11">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customXsn xmlns="http://schemas.microsoft.com/office/2006/metadata/customXsn">
  <xsnLocation/>
  <cached>True</cached>
  <openByDefault>True</openByDefault>
  <xsnScope/>
</customXsn>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LongProperties xmlns="http://schemas.microsoft.com/office/2006/metadata/longProperties"/>
</file>

<file path=customXml/item4.xml><?xml version="1.0" encoding="utf-8"?>
<p:properties xmlns:p="http://schemas.microsoft.com/office/2006/metadata/properties" xmlns:xsi="http://www.w3.org/2001/XMLSchema-instance" xmlns:pc="http://schemas.microsoft.com/office/infopath/2007/PartnerControls">
  <documentManagement>
    <Year xmlns="7734f13f-d69e-4a97-8da2-608d071472e2">2020</Year>
    <Education_x0020_and_x0020_Training_x0020_Projects xmlns="f428f131-8437-48c9-9cdf-8fab9dca4571">Medical Educators Institute (ASH MEI)</Education_x0020_and_x0020_Training_x0020_Projects>
    <Doc_x0020_Type xmlns="7734f13f-d69e-4a97-8da2-608d071472e2">Template</Doc_x0020_Type>
    <Doc_x0020_Status xmlns="f428f131-8437-48c9-9cdf-8fab9dca4571">Draft</Doc_x0020_Status>
  </documentManagement>
</p:properties>
</file>

<file path=customXml/item5.xml><?xml version="1.0" encoding="utf-8"?>
<ct:contentTypeSchema xmlns:ct="http://schemas.microsoft.com/office/2006/metadata/contentType" xmlns:ma="http://schemas.microsoft.com/office/2006/metadata/properties/metaAttributes" ct:_="" ma:_="" ma:contentTypeName="Document" ma:contentTypeID="0x0101007F1F7905B79E4F47BF2BFF260A4C2668" ma:contentTypeVersion="84" ma:contentTypeDescription="Create a new document." ma:contentTypeScope="" ma:versionID="e277029b1ebc21fee7feb60479c7b149">
  <xsd:schema xmlns:xsd="http://www.w3.org/2001/XMLSchema" xmlns:xs="http://www.w3.org/2001/XMLSchema" xmlns:p="http://schemas.microsoft.com/office/2006/metadata/properties" xmlns:ns2="f428f131-8437-48c9-9cdf-8fab9dca4571" xmlns:ns3="7734f13f-d69e-4a97-8da2-608d071472e2" targetNamespace="http://schemas.microsoft.com/office/2006/metadata/properties" ma:root="true" ma:fieldsID="256c0d91dad2f4a101b50cf8fffb7ef4" ns2:_="" ns3:_="">
    <xsd:import namespace="f428f131-8437-48c9-9cdf-8fab9dca4571"/>
    <xsd:import namespace="7734f13f-d69e-4a97-8da2-608d071472e2"/>
    <xsd:element name="properties">
      <xsd:complexType>
        <xsd:sequence>
          <xsd:element name="documentManagement">
            <xsd:complexType>
              <xsd:all>
                <xsd:element ref="ns2:Education_x0020_and_x0020_Training_x0020_Projects" minOccurs="0"/>
                <xsd:element ref="ns3:Year" minOccurs="0"/>
                <xsd:element ref="ns3:Doc_x0020_Type" minOccurs="0"/>
                <xsd:element ref="ns3:MediaServiceMetadata" minOccurs="0"/>
                <xsd:element ref="ns3:MediaServiceFastMetadata" minOccurs="0"/>
                <xsd:element ref="ns3:MediaServiceDateTaken" minOccurs="0"/>
                <xsd:element ref="ns3:MediaServiceAutoTags" minOccurs="0"/>
                <xsd:element ref="ns2:Doc_x0020_Status" minOccurs="0"/>
                <xsd:element ref="ns2:SharedWithUsers" minOccurs="0"/>
                <xsd:element ref="ns2:SharedWithDetails"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28f131-8437-48c9-9cdf-8fab9dca4571" elementFormDefault="qualified">
    <xsd:import namespace="http://schemas.microsoft.com/office/2006/documentManagement/types"/>
    <xsd:import namespace="http://schemas.microsoft.com/office/infopath/2007/PartnerControls"/>
    <xsd:element name="Education_x0020_and_x0020_Training_x0020_Projects" ma:index="2" nillable="true" ma:displayName="Training Projects" ma:format="Dropdown" ma:indexed="true" ma:internalName="Education_x0020_and_x0020_Training_x0020_Projects" ma:readOnly="false">
      <xsd:simpleType>
        <xsd:restriction base="dms:Choice">
          <xsd:enumeration value="ACCME/CME"/>
          <xsd:enumeration value="ACGME"/>
          <xsd:enumeration value="ASH Academy"/>
          <xsd:enumeration value="Benign Hematology Curriculum (BHC)"/>
          <xsd:enumeration value="Budget"/>
          <xsd:enumeration value="Department Admin"/>
          <xsd:enumeration value="General"/>
          <xsd:enumeration value="GME General"/>
          <xsd:enumeration value="Hematology ISE"/>
          <xsd:enumeration value="Medical Educators Institute (ASH MEI)"/>
          <xsd:enumeration value="Medical Students and Residents"/>
          <xsd:enumeration value="Mid-Level Career Programs"/>
          <xsd:enumeration value="MOC"/>
          <xsd:enumeration value="Officer Call Write-Ups"/>
          <xsd:enumeration value="PIMs"/>
          <xsd:enumeration value="Recruitment &amp; Retention"/>
          <xsd:enumeration value="SAP MCQs"/>
          <xsd:enumeration value="SCD Away Elective"/>
          <xsd:enumeration value="Task Force on PhD Careers in Hematology"/>
          <xsd:enumeration value="Trainee Projects"/>
          <xsd:enumeration value="Training AWARDS General Admin"/>
          <xsd:enumeration value="Training Position Descriptions"/>
          <xsd:enumeration value="Visiting International Clinical Researcher (VICR)"/>
        </xsd:restriction>
      </xsd:simpleType>
    </xsd:element>
    <xsd:element name="Doc_x0020_Status" ma:index="15" nillable="true" ma:displayName="Doc Status" ma:default="Final" ma:format="Dropdown" ma:internalName="Doc_x0020_Status" ma:readOnly="false">
      <xsd:simpleType>
        <xsd:restriction base="dms:Choice">
          <xsd:enumeration value="Draft"/>
          <xsd:enumeration value="Review"/>
          <xsd:enumeration value="CC Review"/>
          <xsd:enumeration value="RR Review"/>
          <xsd:enumeration value="Final"/>
        </xsd:restriction>
      </xsd:simpleType>
    </xsd:element>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734f13f-d69e-4a97-8da2-608d071472e2" elementFormDefault="qualified">
    <xsd:import namespace="http://schemas.microsoft.com/office/2006/documentManagement/types"/>
    <xsd:import namespace="http://schemas.microsoft.com/office/infopath/2007/PartnerControls"/>
    <xsd:element name="Year" ma:index="3" nillable="true" ma:displayName="Year" ma:format="Dropdown" ma:indexed="true" ma:internalName="Year" ma:readOnly="false">
      <xsd:simpleType>
        <xsd:restriction base="dms:Choice">
          <xsd:enumeration value="2020"/>
          <xsd:enumeration value="2019"/>
          <xsd:enumeration value="2018"/>
          <xsd:enumeration value="2017"/>
          <xsd:enumeration value="2016"/>
          <xsd:enumeration value="2015"/>
          <xsd:enumeration value="2014"/>
          <xsd:enumeration value="2013"/>
          <xsd:enumeration value="2012"/>
          <xsd:enumeration value="2011"/>
          <xsd:enumeration value="2010"/>
          <xsd:enumeration value="2009"/>
        </xsd:restriction>
      </xsd:simpleType>
    </xsd:element>
    <xsd:element name="Doc_x0020_Type" ma:index="4" nillable="true" ma:displayName="Doc Type" ma:format="Dropdown" ma:indexed="true" ma:internalName="Doc_x0020_Type" ma:readOnly="false">
      <xsd:simpleType>
        <xsd:restriction base="dms:Choice">
          <xsd:enumeration value="Advertisement"/>
          <xsd:enumeration value="Agenda"/>
          <xsd:enumeration value="Contract"/>
          <xsd:enumeration value="E-mail"/>
          <xsd:enumeration value="Form"/>
          <xsd:enumeration value="Letter"/>
          <xsd:enumeration value="Map"/>
          <xsd:enumeration value="Meeting Notebook"/>
          <xsd:enumeration value="Memo"/>
          <xsd:enumeration value="Minutes"/>
          <xsd:enumeration value="Miscellaneous"/>
          <xsd:enumeration value="Official (Legal Docs)"/>
          <xsd:enumeration value="Policy"/>
          <xsd:enumeration value="Presentation"/>
          <xsd:enumeration value="Reference"/>
          <xsd:enumeration value="Report"/>
          <xsd:enumeration value="RFP"/>
          <xsd:enumeration value="Standard Operating Procedure (SOP)"/>
          <xsd:enumeration value="Survey"/>
          <xsd:enumeration value="Template"/>
          <xsd:enumeration value="Timeline"/>
          <xsd:enumeration value="TraineE-News"/>
          <xsd:enumeration value="Draft"/>
        </xsd:restriction>
      </xsd:simpleType>
    </xsd:element>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9"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1F833AA-C2DA-4782-A582-89CD6F727F1D}">
  <ds:schemaRefs>
    <ds:schemaRef ds:uri="http://schemas.microsoft.com/office/2006/metadata/customXsn"/>
  </ds:schemaRefs>
</ds:datastoreItem>
</file>

<file path=customXml/itemProps2.xml><?xml version="1.0" encoding="utf-8"?>
<ds:datastoreItem xmlns:ds="http://schemas.openxmlformats.org/officeDocument/2006/customXml" ds:itemID="{970B7EA5-3A0D-4427-B3A8-72663A980875}">
  <ds:schemaRefs>
    <ds:schemaRef ds:uri="http://schemas.microsoft.com/sharepoint/v3/contenttype/forms"/>
  </ds:schemaRefs>
</ds:datastoreItem>
</file>

<file path=customXml/itemProps3.xml><?xml version="1.0" encoding="utf-8"?>
<ds:datastoreItem xmlns:ds="http://schemas.openxmlformats.org/officeDocument/2006/customXml" ds:itemID="{CD53A5FE-0CFB-4783-95F1-C2557943C20C}">
  <ds:schemaRefs>
    <ds:schemaRef ds:uri="http://schemas.microsoft.com/office/2006/metadata/longProperties"/>
  </ds:schemaRefs>
</ds:datastoreItem>
</file>

<file path=customXml/itemProps4.xml><?xml version="1.0" encoding="utf-8"?>
<ds:datastoreItem xmlns:ds="http://schemas.openxmlformats.org/officeDocument/2006/customXml" ds:itemID="{24C530F2-9F99-4AAF-864C-1D493DDA5D25}">
  <ds:schemaRefs>
    <ds:schemaRef ds:uri="http://purl.org/dc/elements/1.1/"/>
    <ds:schemaRef ds:uri="http://www.w3.org/XML/1998/namespace"/>
    <ds:schemaRef ds:uri="http://schemas.microsoft.com/office/infopath/2007/PartnerControls"/>
    <ds:schemaRef ds:uri="http://purl.org/dc/terms/"/>
    <ds:schemaRef ds:uri="http://schemas.microsoft.com/office/2006/metadata/properties"/>
    <ds:schemaRef ds:uri="http://schemas.microsoft.com/office/2006/documentManagement/types"/>
    <ds:schemaRef ds:uri="http://schemas.openxmlformats.org/package/2006/metadata/core-properties"/>
    <ds:schemaRef ds:uri="7734f13f-d69e-4a97-8da2-608d071472e2"/>
    <ds:schemaRef ds:uri="f428f131-8437-48c9-9cdf-8fab9dca4571"/>
    <ds:schemaRef ds:uri="http://purl.org/dc/dcmitype/"/>
  </ds:schemaRefs>
</ds:datastoreItem>
</file>

<file path=customXml/itemProps5.xml><?xml version="1.0" encoding="utf-8"?>
<ds:datastoreItem xmlns:ds="http://schemas.openxmlformats.org/officeDocument/2006/customXml" ds:itemID="{04CA8EB4-9F82-4403-ADC8-D9BCC387749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428f131-8437-48c9-9cdf-8fab9dca4571"/>
    <ds:schemaRef ds:uri="7734f13f-d69e-4a97-8da2-608d071472e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3232</TotalTime>
  <Words>5646</Words>
  <Application>Microsoft Office PowerPoint</Application>
  <PresentationFormat>On-screen Show (16:9)</PresentationFormat>
  <Paragraphs>749</Paragraphs>
  <Slides>55</Slides>
  <Notes>23</Notes>
  <HiddenSlides>0</HiddenSlides>
  <MMClips>0</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55</vt:i4>
      </vt:variant>
    </vt:vector>
  </HeadingPairs>
  <TitlesOfParts>
    <vt:vector size="74" baseType="lpstr">
      <vt:lpstr>AdvOT596495f2</vt:lpstr>
      <vt:lpstr>Arial</vt:lpstr>
      <vt:lpstr>Arial Narrow</vt:lpstr>
      <vt:lpstr>Arial Rounded MT Bold</vt:lpstr>
      <vt:lpstr>Calibri</vt:lpstr>
      <vt:lpstr>Calibri Light</vt:lpstr>
      <vt:lpstr>Consolas</vt:lpstr>
      <vt:lpstr>Courier New</vt:lpstr>
      <vt:lpstr>Franklin Gothic Book</vt:lpstr>
      <vt:lpstr>Myriad Web Pro</vt:lpstr>
      <vt:lpstr>Open Sans</vt:lpstr>
      <vt:lpstr>Segoe UI</vt:lpstr>
      <vt:lpstr>Segoe UI Semibold</vt:lpstr>
      <vt:lpstr>Times</vt:lpstr>
      <vt:lpstr>Times New Roman</vt:lpstr>
      <vt:lpstr>Wingdings</vt:lpstr>
      <vt:lpstr>Office Theme</vt:lpstr>
      <vt:lpstr>1_NCEH_ATSDR_combined</vt:lpstr>
      <vt:lpstr>1_Office Theme</vt:lpstr>
      <vt:lpstr>ASH Guidelines on Use of Anticoagulation in Patients with COVID-19</vt:lpstr>
      <vt:lpstr>Speaker</vt:lpstr>
      <vt:lpstr>Disclosures</vt:lpstr>
      <vt:lpstr>Housekeeping</vt:lpstr>
      <vt:lpstr>ASH Guidelines on Use of Anticoagulation in Patients with COVID-19</vt:lpstr>
      <vt:lpstr>Methods</vt:lpstr>
      <vt:lpstr>PowerPoint Presentation</vt:lpstr>
      <vt:lpstr>PICO Question Generation &amp; Prioritization</vt:lpstr>
      <vt:lpstr>Outcome Selection</vt:lpstr>
      <vt:lpstr>Evidence for Effect of the Intervention</vt:lpstr>
      <vt:lpstr>GRADE Certainty of Evidence</vt:lpstr>
      <vt:lpstr>Baseline Risk – Systematic Review</vt:lpstr>
      <vt:lpstr>Effect of Anticoagulation – Systematic Review</vt:lpstr>
      <vt:lpstr>Evidence for Other Domains</vt:lpstr>
      <vt:lpstr>Living Phase – Systematic Reviews</vt:lpstr>
      <vt:lpstr>Living Phase – Recommendations</vt:lpstr>
      <vt:lpstr>Living Recommendations Process</vt:lpstr>
      <vt:lpstr>Main Challenges</vt:lpstr>
      <vt:lpstr>Acknowledgements</vt:lpstr>
      <vt:lpstr>Acknowledgements</vt:lpstr>
      <vt:lpstr>ASH Guidelines on Use of Anticoagulation in Patients with COVID-19</vt:lpstr>
      <vt:lpstr>Case Presentations</vt:lpstr>
      <vt:lpstr>Million Dollar Question</vt:lpstr>
      <vt:lpstr>COVID-19 coagulopathy: initial reports (China)</vt:lpstr>
      <vt:lpstr>COVID-19 coagulopathy: initial reports (China)</vt:lpstr>
      <vt:lpstr>COVID-19 coagulopathy: initial reports (Europe)</vt:lpstr>
      <vt:lpstr>COVID-19 coagulopathy: initial reports (Europe)</vt:lpstr>
      <vt:lpstr>COVID-19 coagulopathy: autopsy studies</vt:lpstr>
      <vt:lpstr>COVID-19: incidence of VTE</vt:lpstr>
      <vt:lpstr>Pathophysiology of increased VTE risk</vt:lpstr>
      <vt:lpstr>Beneficial non-anticoagulant mechanisms?</vt:lpstr>
      <vt:lpstr>Intensive anticoagulant therapy beneficial?</vt:lpstr>
      <vt:lpstr>ASH Guidelines on Use of Anticoagulation in Patients with COVID-19</vt:lpstr>
      <vt:lpstr>PowerPoint Presentation</vt:lpstr>
      <vt:lpstr>How patients and clinicians should use these recommendations</vt:lpstr>
      <vt:lpstr>What these guidelines are about</vt:lpstr>
      <vt:lpstr>Case 1: COVID-19 Related Critical Illness</vt:lpstr>
      <vt:lpstr>Question #1</vt:lpstr>
      <vt:lpstr>Should DOACs, LMWH, UFH, fondaparinux, argatroban, or bivalirudin at intermediate-intensity or therapeutic-intensity vs. prophylactic intensity be used for patients with COVID-19 related critical illness who do not have suspected or confirmed VTE?</vt:lpstr>
      <vt:lpstr>PowerPoint Presentation</vt:lpstr>
      <vt:lpstr>PowerPoint Presentation</vt:lpstr>
      <vt:lpstr>PowerPoint Presentation</vt:lpstr>
      <vt:lpstr>PowerPoint Presentation</vt:lpstr>
      <vt:lpstr>Recommendation</vt:lpstr>
      <vt:lpstr>Case 2: COVID-19 related acute illness</vt:lpstr>
      <vt:lpstr>Question #2</vt:lpstr>
      <vt:lpstr>Should DOACs, LMWH, UFH, fondaparinux, argatroban, or bivalirudin at intermediate-intensity or therapeutic-intensity vs. prophylactic-intensity be used for patients with COVID-19 related acute illness who do not have suspected or confirmed VTE? </vt:lpstr>
      <vt:lpstr>PowerPoint Presentation</vt:lpstr>
      <vt:lpstr>PowerPoint Presentation</vt:lpstr>
      <vt:lpstr>PowerPoint Presentation</vt:lpstr>
      <vt:lpstr>PowerPoint Presentation</vt:lpstr>
      <vt:lpstr>Recommendation</vt:lpstr>
      <vt:lpstr>Very low certainty of evidence</vt:lpstr>
      <vt:lpstr>Thank you for joining today’s webinar!</vt:lpstr>
      <vt:lpstr>Question &amp; Answer Panel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MEI Webinar Introduction Slides_Template</dc:title>
  <dc:creator>Morgan Homer</dc:creator>
  <cp:lastModifiedBy>Emily Cahill</cp:lastModifiedBy>
  <cp:revision>93</cp:revision>
  <dcterms:modified xsi:type="dcterms:W3CDTF">2020-10-09T13:17:27Z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Busines Svs Classification">
    <vt:lpwstr>General</vt:lpwstr>
  </property>
  <property fmtid="{D5CDD505-2E9C-101B-9397-08002B2CF9AE}" pid="3" name="ContentType">
    <vt:lpwstr>Document</vt:lpwstr>
  </property>
  <property fmtid="{D5CDD505-2E9C-101B-9397-08002B2CF9AE}" pid="4" name="Doc Type">
    <vt:lpwstr>Template</vt:lpwstr>
  </property>
  <property fmtid="{D5CDD505-2E9C-101B-9397-08002B2CF9AE}" pid="5" name="Employee Classification">
    <vt:lpwstr>General</vt:lpwstr>
  </property>
  <property fmtid="{D5CDD505-2E9C-101B-9397-08002B2CF9AE}" pid="6" name="Year">
    <vt:lpwstr>2010</vt:lpwstr>
  </property>
  <property fmtid="{D5CDD505-2E9C-101B-9397-08002B2CF9AE}" pid="7" name="Category">
    <vt:lpwstr>None</vt:lpwstr>
  </property>
  <property fmtid="{D5CDD505-2E9C-101B-9397-08002B2CF9AE}" pid="8" name="Doc Status">
    <vt:lpwstr>Final</vt:lpwstr>
  </property>
  <property fmtid="{D5CDD505-2E9C-101B-9397-08002B2CF9AE}" pid="9" name="Department">
    <vt:lpwstr>Communications</vt:lpwstr>
  </property>
  <property fmtid="{D5CDD505-2E9C-101B-9397-08002B2CF9AE}" pid="10" name="ContentTypeId">
    <vt:lpwstr>0x0101007F1F7905B79E4F47BF2BFF260A4C2668</vt:lpwstr>
  </property>
  <property fmtid="{D5CDD505-2E9C-101B-9397-08002B2CF9AE}" pid="11" name="ASH Committees">
    <vt:lpwstr/>
  </property>
  <property fmtid="{D5CDD505-2E9C-101B-9397-08002B2CF9AE}" pid="12" name="Awards">
    <vt:lpwstr/>
  </property>
  <property fmtid="{D5CDD505-2E9C-101B-9397-08002B2CF9AE}" pid="13" name="Blood Classification">
    <vt:lpwstr/>
  </property>
  <property fmtid="{D5CDD505-2E9C-101B-9397-08002B2CF9AE}" pid="14" name="Development Classification">
    <vt:lpwstr/>
  </property>
  <property fmtid="{D5CDD505-2E9C-101B-9397-08002B2CF9AE}" pid="15" name="Global Programs">
    <vt:lpwstr/>
  </property>
  <property fmtid="{D5CDD505-2E9C-101B-9397-08002B2CF9AE}" pid="16" name="HR Classification">
    <vt:lpwstr/>
  </property>
  <property fmtid="{D5CDD505-2E9C-101B-9397-08002B2CF9AE}" pid="17" name="Annual Meeting Classification">
    <vt:lpwstr/>
  </property>
  <property fmtid="{D5CDD505-2E9C-101B-9397-08002B2CF9AE}" pid="18" name="Education and Training Projects">
    <vt:lpwstr/>
  </property>
  <property fmtid="{D5CDD505-2E9C-101B-9397-08002B2CF9AE}" pid="19" name="ASH Dept">
    <vt:lpwstr/>
  </property>
  <property fmtid="{D5CDD505-2E9C-101B-9397-08002B2CF9AE}" pid="20" name="Month">
    <vt:lpwstr/>
  </property>
  <property fmtid="{D5CDD505-2E9C-101B-9397-08002B2CF9AE}" pid="21" name="QTR">
    <vt:lpwstr/>
  </property>
  <property fmtid="{D5CDD505-2E9C-101B-9397-08002B2CF9AE}" pid="22" name="Finance Confidential">
    <vt:lpwstr/>
  </property>
  <property fmtid="{D5CDD505-2E9C-101B-9397-08002B2CF9AE}" pid="23" name="Issue">
    <vt:lpwstr/>
  </property>
  <property fmtid="{D5CDD505-2E9C-101B-9397-08002B2CF9AE}" pid="24" name="Government Agencies">
    <vt:lpwstr/>
  </property>
  <property fmtid="{D5CDD505-2E9C-101B-9397-08002B2CF9AE}" pid="25" name="Meeting Location">
    <vt:lpwstr/>
  </property>
  <property fmtid="{D5CDD505-2E9C-101B-9397-08002B2CF9AE}" pid="26" name="Edition">
    <vt:lpwstr/>
  </property>
  <property fmtid="{D5CDD505-2E9C-101B-9397-08002B2CF9AE}" pid="27" name="HR Payroll Classification">
    <vt:lpwstr/>
  </property>
  <property fmtid="{D5CDD505-2E9C-101B-9397-08002B2CF9AE}" pid="28" name="Chapter">
    <vt:lpwstr/>
  </property>
  <property fmtid="{D5CDD505-2E9C-101B-9397-08002B2CF9AE}" pid="29" name="Finance Classification">
    <vt:lpwstr/>
  </property>
  <property fmtid="{D5CDD505-2E9C-101B-9397-08002B2CF9AE}" pid="30" name="Meeting Name">
    <vt:lpwstr/>
  </property>
  <property fmtid="{D5CDD505-2E9C-101B-9397-08002B2CF9AE}" pid="31" name="Daily News Section">
    <vt:lpwstr/>
  </property>
  <property fmtid="{D5CDD505-2E9C-101B-9397-08002B2CF9AE}" pid="32" name="Government Issues">
    <vt:lpwstr/>
  </property>
  <property fmtid="{D5CDD505-2E9C-101B-9397-08002B2CF9AE}" pid="33" name="Daily News Day">
    <vt:lpwstr/>
  </property>
  <property fmtid="{D5CDD505-2E9C-101B-9397-08002B2CF9AE}" pid="34" name="Communication Classification">
    <vt:lpwstr/>
  </property>
  <property fmtid="{D5CDD505-2E9C-101B-9397-08002B2CF9AE}" pid="35" name="Membership Classification">
    <vt:lpwstr/>
  </property>
  <property fmtid="{D5CDD505-2E9C-101B-9397-08002B2CF9AE}" pid="36" name="Meeting Owner">
    <vt:lpwstr/>
  </property>
  <property fmtid="{D5CDD505-2E9C-101B-9397-08002B2CF9AE}" pid="37" name="Year Awarded">
    <vt:lpwstr/>
  </property>
  <property fmtid="{D5CDD505-2E9C-101B-9397-08002B2CF9AE}" pid="38" name="Publication Classification">
    <vt:lpwstr/>
  </property>
  <property fmtid="{D5CDD505-2E9C-101B-9397-08002B2CF9AE}" pid="39" name="AuthorIds_UIVersion_20480">
    <vt:lpwstr>46</vt:lpwstr>
  </property>
</Properties>
</file>