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43"/>
  </p:notesMasterIdLst>
  <p:sldIdLst>
    <p:sldId id="256" r:id="rId2"/>
    <p:sldId id="332" r:id="rId3"/>
    <p:sldId id="1190" r:id="rId4"/>
    <p:sldId id="257" r:id="rId5"/>
    <p:sldId id="333" r:id="rId6"/>
    <p:sldId id="334" r:id="rId7"/>
    <p:sldId id="260" r:id="rId8"/>
    <p:sldId id="261" r:id="rId9"/>
    <p:sldId id="263" r:id="rId10"/>
    <p:sldId id="264" r:id="rId11"/>
    <p:sldId id="271" r:id="rId12"/>
    <p:sldId id="342" r:id="rId13"/>
    <p:sldId id="1192" r:id="rId14"/>
    <p:sldId id="269" r:id="rId15"/>
    <p:sldId id="303" r:id="rId16"/>
    <p:sldId id="1193" r:id="rId17"/>
    <p:sldId id="309" r:id="rId18"/>
    <p:sldId id="1194" r:id="rId19"/>
    <p:sldId id="1196" r:id="rId20"/>
    <p:sldId id="1195" r:id="rId21"/>
    <p:sldId id="1220" r:id="rId22"/>
    <p:sldId id="331" r:id="rId23"/>
    <p:sldId id="1207" r:id="rId24"/>
    <p:sldId id="1208" r:id="rId25"/>
    <p:sldId id="307" r:id="rId26"/>
    <p:sldId id="1197" r:id="rId27"/>
    <p:sldId id="1206" r:id="rId28"/>
    <p:sldId id="1199" r:id="rId29"/>
    <p:sldId id="1215" r:id="rId30"/>
    <p:sldId id="1198" r:id="rId31"/>
    <p:sldId id="1209" r:id="rId32"/>
    <p:sldId id="1210" r:id="rId33"/>
    <p:sldId id="1212" r:id="rId34"/>
    <p:sldId id="322" r:id="rId35"/>
    <p:sldId id="1214" r:id="rId36"/>
    <p:sldId id="1216" r:id="rId37"/>
    <p:sldId id="1217" r:id="rId38"/>
    <p:sldId id="330" r:id="rId39"/>
    <p:sldId id="294" r:id="rId40"/>
    <p:sldId id="1218" r:id="rId41"/>
    <p:sldId id="29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rina Bezerra" initials="MB" lastIdx="1" clrIdx="6">
    <p:extLst>
      <p:ext uri="{19B8F6BF-5375-455C-9EA6-DF929625EA0E}">
        <p15:presenceInfo xmlns:p15="http://schemas.microsoft.com/office/powerpoint/2012/main" userId="S::marina.bezerra@mci-group.com::d021dc70-e791-440a-9b7d-41b3a0964945" providerId="AD"/>
      </p:ext>
    </p:extLst>
  </p:cmAuthor>
  <p:cmAuthor id="1" name="Dan Witt" initials="DMW" lastIdx="6" clrIdx="0">
    <p:extLst>
      <p:ext uri="{19B8F6BF-5375-455C-9EA6-DF929625EA0E}">
        <p15:presenceInfo xmlns:p15="http://schemas.microsoft.com/office/powerpoint/2012/main" userId="Dan Witt" providerId="None"/>
      </p:ext>
    </p:extLst>
  </p:cmAuthor>
  <p:cmAuthor id="2" name="Eric Tseng" initials="ET" lastIdx="15" clrIdx="1">
    <p:extLst>
      <p:ext uri="{19B8F6BF-5375-455C-9EA6-DF929625EA0E}">
        <p15:presenceInfo xmlns:p15="http://schemas.microsoft.com/office/powerpoint/2012/main" userId="S::eric.tseng@mail.utoronto.ca::ff68222d-e22b-4bed-bc89-3c5383ae0691" providerId="AD"/>
      </p:ext>
    </p:extLst>
  </p:cmAuthor>
  <p:cmAuthor id="3" name="page hayes" initials="ph" lastIdx="4" clrIdx="2">
    <p:extLst>
      <p:ext uri="{19B8F6BF-5375-455C-9EA6-DF929625EA0E}">
        <p15:presenceInfo xmlns:p15="http://schemas.microsoft.com/office/powerpoint/2012/main" userId="page hayes" providerId="None"/>
      </p:ext>
    </p:extLst>
  </p:cmAuthor>
  <p:cmAuthor id="4" name="Juan Carlos Serrano" initials="JCS" lastIdx="5" clrIdx="3">
    <p:extLst>
      <p:ext uri="{19B8F6BF-5375-455C-9EA6-DF929625EA0E}">
        <p15:presenceInfo xmlns:p15="http://schemas.microsoft.com/office/powerpoint/2012/main" userId="Juan Carlos Serrano" providerId="None"/>
      </p:ext>
    </p:extLst>
  </p:cmAuthor>
  <p:cmAuthor id="5" name="Kailee Boedeker" initials="KB" lastIdx="43" clrIdx="4">
    <p:extLst>
      <p:ext uri="{19B8F6BF-5375-455C-9EA6-DF929625EA0E}">
        <p15:presenceInfo xmlns:p15="http://schemas.microsoft.com/office/powerpoint/2012/main" userId="S::KBoedeker@hq.hematology.org::b77dd867-4351-4e21-a3f6-fcf19f53a39f" providerId="AD"/>
      </p:ext>
    </p:extLst>
  </p:cmAuthor>
  <p:cmAuthor id="6" name="page hayes" initials="ph [2]" lastIdx="4" clrIdx="5">
    <p:extLst>
      <p:ext uri="{19B8F6BF-5375-455C-9EA6-DF929625EA0E}">
        <p15:presenceInfo xmlns:p15="http://schemas.microsoft.com/office/powerpoint/2012/main" userId="c2f71a1a3adecc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C4"/>
    <a:srgbClr val="FDC17B"/>
    <a:srgbClr val="FDD9B0"/>
    <a:srgbClr val="E43D31"/>
    <a:srgbClr val="C9D8B3"/>
    <a:srgbClr val="FACBAC"/>
    <a:srgbClr val="BFDFE6"/>
    <a:srgbClr val="8B80A3"/>
    <a:srgbClr val="FED9B0"/>
    <a:srgbClr val="F99E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F3615C-6FFD-43E7-BC2A-23C3C302A28E}" v="1" dt="2021-08-09T20:07:48.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86456" autoAdjust="0"/>
  </p:normalViewPr>
  <p:slideViewPr>
    <p:cSldViewPr snapToGrid="0">
      <p:cViewPr varScale="1">
        <p:scale>
          <a:sx n="74" d="100"/>
          <a:sy n="74" d="100"/>
        </p:scale>
        <p:origin x="984" y="67"/>
      </p:cViewPr>
      <p:guideLst>
        <p:guide orient="horz" pos="2160"/>
        <p:guide pos="3840"/>
      </p:guideLst>
    </p:cSldViewPr>
  </p:slideViewPr>
  <p:outlineViewPr>
    <p:cViewPr>
      <p:scale>
        <a:sx n="33" d="100"/>
        <a:sy n="33" d="100"/>
      </p:scale>
      <p:origin x="0" y="-9354"/>
    </p:cViewPr>
    <p:sldLst>
      <p:sld r:id="rId1" collapse="1"/>
    </p:sldLst>
  </p:outlineViewPr>
  <p:notesTextViewPr>
    <p:cViewPr>
      <p:scale>
        <a:sx n="3" d="2"/>
        <a:sy n="3" d="2"/>
      </p:scale>
      <p:origin x="0" y="0"/>
    </p:cViewPr>
  </p:notesTextViewPr>
  <p:sorterViewPr>
    <p:cViewPr>
      <p:scale>
        <a:sx n="100" d="100"/>
        <a:sy n="100" d="100"/>
      </p:scale>
      <p:origin x="0" y="-1056"/>
    </p:cViewPr>
  </p:sorterViewPr>
  <p:notesViewPr>
    <p:cSldViewPr snapToGrid="0">
      <p:cViewPr>
        <p:scale>
          <a:sx n="124" d="100"/>
          <a:sy n="124" d="100"/>
        </p:scale>
        <p:origin x="1368" y="-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3" Type="http://schemas.openxmlformats.org/officeDocument/2006/relationships/customXml" Target="../customXml/item3.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52"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lee Boedeker" userId="b77dd867-4351-4e21-a3f6-fcf19f53a39f" providerId="ADAL" clId="{58F3615C-6FFD-43E7-BC2A-23C3C302A28E}"/>
    <pc:docChg chg="custSel modSld">
      <pc:chgData name="Kailee Boedeker" userId="b77dd867-4351-4e21-a3f6-fcf19f53a39f" providerId="ADAL" clId="{58F3615C-6FFD-43E7-BC2A-23C3C302A28E}" dt="2021-08-09T20:09:06.805" v="14" actId="1076"/>
      <pc:docMkLst>
        <pc:docMk/>
      </pc:docMkLst>
      <pc:sldChg chg="addSp delSp modSp mod">
        <pc:chgData name="Kailee Boedeker" userId="b77dd867-4351-4e21-a3f6-fcf19f53a39f" providerId="ADAL" clId="{58F3615C-6FFD-43E7-BC2A-23C3C302A28E}" dt="2021-08-09T20:09:06.805" v="14" actId="1076"/>
        <pc:sldMkLst>
          <pc:docMk/>
          <pc:sldMk cId="934744782" sldId="332"/>
        </pc:sldMkLst>
        <pc:spChg chg="add mod">
          <ac:chgData name="Kailee Boedeker" userId="b77dd867-4351-4e21-a3f6-fcf19f53a39f" providerId="ADAL" clId="{58F3615C-6FFD-43E7-BC2A-23C3C302A28E}" dt="2021-08-09T20:09:06.805" v="14" actId="1076"/>
          <ac:spMkLst>
            <pc:docMk/>
            <pc:sldMk cId="934744782" sldId="332"/>
            <ac:spMk id="8" creationId="{1BC90449-2DC8-486D-B863-D8D78834F35C}"/>
          </ac:spMkLst>
        </pc:spChg>
        <pc:picChg chg="del mod">
          <ac:chgData name="Kailee Boedeker" userId="b77dd867-4351-4e21-a3f6-fcf19f53a39f" providerId="ADAL" clId="{58F3615C-6FFD-43E7-BC2A-23C3C302A28E}" dt="2021-08-09T20:07:50.564" v="3" actId="478"/>
          <ac:picMkLst>
            <pc:docMk/>
            <pc:sldMk cId="934744782" sldId="332"/>
            <ac:picMk id="5" creationId="{91140B46-B246-F24C-9352-1886CD64D4C6}"/>
          </ac:picMkLst>
        </pc:picChg>
        <pc:picChg chg="add mod">
          <ac:chgData name="Kailee Boedeker" userId="b77dd867-4351-4e21-a3f6-fcf19f53a39f" providerId="ADAL" clId="{58F3615C-6FFD-43E7-BC2A-23C3C302A28E}" dt="2021-08-09T20:07:57.553" v="6" actId="1076"/>
          <ac:picMkLst>
            <pc:docMk/>
            <pc:sldMk cId="934744782" sldId="332"/>
            <ac:picMk id="6" creationId="{7F0410BD-0B73-48EC-BA77-C30D7EDCC8B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1B3E-7430-49BE-93E3-84FC237EB9A5}" type="datetimeFigureOut">
              <a:rPr lang="en-CA" smtClean="0"/>
              <a:pPr/>
              <a:t>2021-08-09</a:t>
            </a:fld>
            <a:endParaRPr lang="pt-B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219AF-31E1-4C13-8A47-7C32BFDA626C}" type="slidenum">
              <a:rPr lang="en-CA" smtClean="0"/>
              <a:pPr/>
              <a:t>‹#›</a:t>
            </a:fld>
            <a:endParaRPr lang="pt-BR" dirty="0"/>
          </a:p>
        </p:txBody>
      </p:sp>
    </p:spTree>
    <p:extLst>
      <p:ext uri="{BB962C8B-B14F-4D97-AF65-F5344CB8AC3E}">
        <p14:creationId xmlns:p14="http://schemas.microsoft.com/office/powerpoint/2010/main" val="207454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a:t>
            </a:fld>
            <a:endParaRPr lang="pt-BR" dirty="0"/>
          </a:p>
        </p:txBody>
      </p:sp>
    </p:spTree>
    <p:extLst>
      <p:ext uri="{BB962C8B-B14F-4D97-AF65-F5344CB8AC3E}">
        <p14:creationId xmlns:p14="http://schemas.microsoft.com/office/powerpoint/2010/main" val="1027685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10</a:t>
            </a:fld>
            <a:endParaRPr lang="pt-BR" dirty="0"/>
          </a:p>
        </p:txBody>
      </p:sp>
    </p:spTree>
    <p:extLst>
      <p:ext uri="{BB962C8B-B14F-4D97-AF65-F5344CB8AC3E}">
        <p14:creationId xmlns:p14="http://schemas.microsoft.com/office/powerpoint/2010/main" val="3861383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b="1" dirty="0"/>
          </a:p>
          <a:p>
            <a:r>
              <a:rPr lang="es-CO" b="1" dirty="0"/>
              <a:t>O painel considerou que as consequências desejáveis do tratamento domiciliar provavelmente superam o tratamento em hospital. Provavelmente os pacientes mais informados iriam preferir o tratamento domiciliar. Entretanto, alguns pacientes podem se sentir mais seguros se forem admitidos no hospital. Além disso, os pacientes para os quais o acompanhamento pode ser difícil ou que não possam ter as instalações adequadas, provavelmente </a:t>
            </a:r>
            <a:r>
              <a:rPr lang="es-CO" b="1" dirty="0" err="1"/>
              <a:t>ficarão</a:t>
            </a:r>
            <a:r>
              <a:rPr lang="es-CO" b="1" dirty="0"/>
              <a:t> </a:t>
            </a:r>
            <a:r>
              <a:rPr lang="es-CO" b="1" dirty="0" err="1"/>
              <a:t>melhor</a:t>
            </a:r>
            <a:r>
              <a:rPr lang="es-CO" b="1" dirty="0"/>
              <a:t> se receberem o tratamento no hospital. Além disso, o tratamento em casa pode não ser viável em alguns contextos, devido ao sistema de saúde, limitações ou restrições das apólices de seguro.</a:t>
            </a:r>
          </a:p>
          <a:p>
            <a:r>
              <a:rPr lang="es-CO" b="1" dirty="0"/>
              <a:t>Considerações de implementação</a:t>
            </a:r>
          </a:p>
          <a:p>
            <a:r>
              <a:rPr lang="es-CO" b="1" dirty="0"/>
              <a:t>Embora o tratamento domiciliar seja, provavelmente, apropriado para a maioria dos pacientes, alguns deles pode, optar por um tratamento hospitalar. </a:t>
            </a:r>
            <a:r>
              <a:rPr lang="es-CO" b="1" dirty="0" err="1"/>
              <a:t>Uma</a:t>
            </a:r>
            <a:r>
              <a:rPr lang="es-CO" b="1" dirty="0"/>
              <a:t> </a:t>
            </a:r>
            <a:r>
              <a:rPr lang="es-CO" b="1" dirty="0" err="1"/>
              <a:t>abordagem</a:t>
            </a:r>
            <a:r>
              <a:rPr lang="es-CO" b="1" dirty="0"/>
              <a:t> de tomada de decisões compartilhada.</a:t>
            </a:r>
          </a:p>
          <a:p>
            <a:r>
              <a:rPr lang="es-CO" b="1" dirty="0"/>
              <a:t>A participação de uma discussão com o paciente sobre os possíveis benefícios, danos e custos das alternativas pode ser uma forma de implementar esta </a:t>
            </a:r>
            <a:r>
              <a:rPr lang="es-CO" b="1" dirty="0" err="1"/>
              <a:t>recomendação</a:t>
            </a:r>
            <a:r>
              <a:rPr lang="es-CO" b="1" dirty="0"/>
              <a:t> </a:t>
            </a:r>
            <a:r>
              <a:rPr lang="es-CO" b="1" dirty="0" err="1"/>
              <a:t>na</a:t>
            </a:r>
            <a:r>
              <a:rPr lang="es-CO" b="1" dirty="0"/>
              <a:t> </a:t>
            </a:r>
            <a:r>
              <a:rPr lang="es-CO" b="1" dirty="0" err="1"/>
              <a:t>prática</a:t>
            </a:r>
            <a:r>
              <a:rPr lang="es-CO" b="1" dirty="0"/>
              <a:t>.</a:t>
            </a:r>
            <a:endParaRPr lang="pt-BR" b="1" dirty="0"/>
          </a:p>
        </p:txBody>
      </p:sp>
      <p:sp>
        <p:nvSpPr>
          <p:cNvPr id="4" name="Slide Number Placeholder 3"/>
          <p:cNvSpPr>
            <a:spLocks noGrp="1"/>
          </p:cNvSpPr>
          <p:nvPr>
            <p:ph type="sldNum" sz="quarter" idx="10"/>
          </p:nvPr>
        </p:nvSpPr>
        <p:spPr/>
        <p:txBody>
          <a:bodyPr/>
          <a:lstStyle/>
          <a:p>
            <a:fld id="{A8A219AF-31E1-4C13-8A47-7C32BFDA626C}" type="slidenum">
              <a:rPr lang="en-CA" smtClean="0"/>
              <a:pPr/>
              <a:t>11</a:t>
            </a:fld>
            <a:endParaRPr lang="pt-BR" dirty="0"/>
          </a:p>
        </p:txBody>
      </p:sp>
    </p:spTree>
    <p:extLst>
      <p:ext uri="{BB962C8B-B14F-4D97-AF65-F5344CB8AC3E}">
        <p14:creationId xmlns:p14="http://schemas.microsoft.com/office/powerpoint/2010/main" val="1877577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12</a:t>
            </a:fld>
            <a:endParaRPr lang="pt-B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13</a:t>
            </a:fld>
            <a:endParaRPr lang="pt-BR" dirty="0"/>
          </a:p>
        </p:txBody>
      </p:sp>
    </p:spTree>
    <p:extLst>
      <p:ext uri="{BB962C8B-B14F-4D97-AF65-F5344CB8AC3E}">
        <p14:creationId xmlns:p14="http://schemas.microsoft.com/office/powerpoint/2010/main" val="1957941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14</a:t>
            </a:fld>
            <a:endParaRPr lang="pt-BR" dirty="0"/>
          </a:p>
        </p:txBody>
      </p:sp>
    </p:spTree>
    <p:extLst>
      <p:ext uri="{BB962C8B-B14F-4D97-AF65-F5344CB8AC3E}">
        <p14:creationId xmlns:p14="http://schemas.microsoft.com/office/powerpoint/2010/main" val="358913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15</a:t>
            </a:fld>
            <a:endParaRPr lang="pt-BR" dirty="0"/>
          </a:p>
        </p:txBody>
      </p:sp>
    </p:spTree>
    <p:extLst>
      <p:ext uri="{BB962C8B-B14F-4D97-AF65-F5344CB8AC3E}">
        <p14:creationId xmlns:p14="http://schemas.microsoft.com/office/powerpoint/2010/main" val="3486380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rPr>
              <a:t>O painel considerou que existe uma considerável incerteza em relação aos efeitos de longo prazo dos trombolíticos sobre o risco de síndrome pós-trombótica. Neste contexto, a</a:t>
            </a:r>
          </a:p>
          <a:p>
            <a:r>
              <a:rPr lang="es-CO" sz="1200" b="0" i="0" u="none" strike="noStrike" kern="1200" baseline="0" dirty="0">
                <a:solidFill>
                  <a:schemeClr val="tx1"/>
                </a:solidFill>
                <a:latin typeface="+mn-lt"/>
              </a:rPr>
              <a:t>O painel considerou os aspectos negativos das intervenções, como o aumento do risco de hemorragia, a carga do tratamento e seus custos. Além disso, a trombólise </a:t>
            </a:r>
          </a:p>
          <a:p>
            <a:r>
              <a:rPr lang="es-CO" sz="1200" b="0" i="0" u="none" strike="noStrike" kern="1200" baseline="0" dirty="0">
                <a:solidFill>
                  <a:schemeClr val="tx1"/>
                </a:solidFill>
                <a:latin typeface="+mn-lt"/>
              </a:rPr>
              <a:t>provavelmente só está disponível em alguns centros da região.</a:t>
            </a:r>
          </a:p>
          <a:p>
            <a:r>
              <a:rPr lang="es-CO" sz="1200" b="0" i="0" u="none" strike="noStrike" kern="1200" baseline="0" dirty="0">
                <a:solidFill>
                  <a:schemeClr val="tx1"/>
                </a:solidFill>
                <a:latin typeface="+mn-lt"/>
              </a:rPr>
              <a:t>O painel considerou que existe uma considerável incerteza em relação aos efeitos de longo prazo dos trombolíticos sobre o risco de síndrome pós-trombótica. Neste contexto, a</a:t>
            </a:r>
          </a:p>
          <a:p>
            <a:r>
              <a:rPr lang="es-CO" sz="1200" b="0" i="0" u="none" strike="noStrike" kern="1200" baseline="0" dirty="0">
                <a:solidFill>
                  <a:schemeClr val="tx1"/>
                </a:solidFill>
                <a:latin typeface="+mn-lt"/>
              </a:rPr>
              <a:t>O painel considerou os aspectos negativos das intervenções, como o aumento do risco de hemorragia, a carga do tratamento e seus custos. Além disso, a trombólise</a:t>
            </a:r>
          </a:p>
          <a:p>
            <a:r>
              <a:rPr lang="es-CO" sz="1200" b="0" i="0" u="none" strike="noStrike" kern="1200" baseline="0" dirty="0">
                <a:solidFill>
                  <a:schemeClr val="tx1"/>
                </a:solidFill>
                <a:latin typeface="+mn-lt"/>
              </a:rPr>
              <a:t>provavelmente só está disponível em alguns centros da região.</a:t>
            </a:r>
            <a:endParaRPr lang="pt-B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16</a:t>
            </a:fld>
            <a:endParaRPr lang="pt-BR"/>
          </a:p>
        </p:txBody>
      </p:sp>
    </p:spTree>
    <p:extLst>
      <p:ext uri="{BB962C8B-B14F-4D97-AF65-F5344CB8AC3E}">
        <p14:creationId xmlns:p14="http://schemas.microsoft.com/office/powerpoint/2010/main" val="2345323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17</a:t>
            </a:fld>
            <a:endParaRPr lang="pt-B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18</a:t>
            </a:fld>
            <a:endParaRPr lang="pt-B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19</a:t>
            </a:fld>
            <a:endParaRPr lang="pt-BR"/>
          </a:p>
        </p:txBody>
      </p:sp>
    </p:spTree>
    <p:extLst>
      <p:ext uri="{BB962C8B-B14F-4D97-AF65-F5344CB8AC3E}">
        <p14:creationId xmlns:p14="http://schemas.microsoft.com/office/powerpoint/2010/main" val="3465740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2</a:t>
            </a:fld>
            <a:endParaRPr lang="pt-BR" dirty="0"/>
          </a:p>
        </p:txBody>
      </p:sp>
    </p:spTree>
    <p:extLst>
      <p:ext uri="{BB962C8B-B14F-4D97-AF65-F5344CB8AC3E}">
        <p14:creationId xmlns:p14="http://schemas.microsoft.com/office/powerpoint/2010/main" val="280926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t-BR"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b="0" u="sng" dirty="0"/>
              <a:t>NOTAS: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t-BR" b="0" u="sng"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rPr>
              <a:t>Devido às evidências de qualidade muito baixa, a relação de dano/ benefício para a saúde associada ao uso inicial de doses de LMWH baseadas no peso corporal atual, em comparação com uma dosagem limitada é muito incerta, embora seja aceitável e viável. </a:t>
            </a:r>
            <a:endParaRPr lang="pt-BR"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rPr>
              <a:t>Devido a preocupações com a potencial superdosagem em pacientes de peso elevado, as potencialmente sérias consequências de de um erro terapêutico e a ausência de correlação entre concentrações supraterapêuticas do fator anti-Xa e sangramento, o painel optou por fazer uma recomendação condicional em favor de doses de LMWH baseadas no peso corporal em lugar da dosagem limitada. </a:t>
            </a:r>
            <a:endParaRPr lang="pt-BR"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pt-BR" b="0" dirty="0"/>
          </a:p>
          <a:p>
            <a:r>
              <a:rPr lang="en-CA" b="0" dirty="0"/>
              <a:t>Link da estrutura Evidência-para-decisão: </a:t>
            </a:r>
            <a:r>
              <a:rPr lang="en-CA" sz="1200" b="0" i="0" u="none" strike="noStrike" kern="1200" baseline="0" dirty="0">
                <a:solidFill>
                  <a:schemeClr val="tx1"/>
                </a:solidFill>
                <a:latin typeface="+mn-lt"/>
              </a:rPr>
              <a:t>https://dbep.gradepro.org/profile/18c9f7b9-df8a-45ec-a63a-4f517a3a23d6</a:t>
            </a:r>
            <a:endParaRPr lang="pt-BR"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20</a:t>
            </a:fld>
            <a:endParaRPr lang="pt-BR"/>
          </a:p>
        </p:txBody>
      </p:sp>
    </p:spTree>
    <p:extLst>
      <p:ext uri="{BB962C8B-B14F-4D97-AF65-F5344CB8AC3E}">
        <p14:creationId xmlns:p14="http://schemas.microsoft.com/office/powerpoint/2010/main" val="759922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22</a:t>
            </a:fld>
            <a:endParaRPr lang="pt-B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23</a:t>
            </a:fld>
            <a:endParaRPr lang="pt-BR"/>
          </a:p>
        </p:txBody>
      </p:sp>
    </p:spTree>
    <p:extLst>
      <p:ext uri="{BB962C8B-B14F-4D97-AF65-F5344CB8AC3E}">
        <p14:creationId xmlns:p14="http://schemas.microsoft.com/office/powerpoint/2010/main" val="12476666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rPr>
              <a:t>O painel considerou que existe uma incerteza considerável sobre os efeitos do uso do D-dímero para decidir a duração da anticoagulação em indivíduos com doenças não provocadas.</a:t>
            </a:r>
          </a:p>
          <a:p>
            <a:r>
              <a:rPr lang="es-CO" sz="1200" b="0" i="0" u="none" strike="noStrike" kern="1200" baseline="0" dirty="0" err="1">
                <a:solidFill>
                  <a:schemeClr val="tx1"/>
                </a:solidFill>
                <a:latin typeface="+mn-lt"/>
              </a:rPr>
              <a:t>TEV</a:t>
            </a:r>
            <a:r>
              <a:rPr lang="es-CO" sz="1200" b="0" i="0" u="none" strike="noStrike" kern="1200" baseline="0" dirty="0">
                <a:solidFill>
                  <a:schemeClr val="tx1"/>
                </a:solidFill>
                <a:latin typeface="+mn-lt"/>
              </a:rPr>
              <a:t>; e sugere o uso de anticoagulação indefinida para a maioria dos pacientes com TEV não provocado.</a:t>
            </a:r>
          </a:p>
          <a:p>
            <a:r>
              <a:rPr lang="es-CO" sz="1200" b="0" i="0" u="none" strike="noStrike" kern="1200" baseline="0" dirty="0">
                <a:solidFill>
                  <a:schemeClr val="tx1"/>
                </a:solidFill>
                <a:latin typeface="+mn-lt"/>
              </a:rPr>
              <a:t>O uso de anticoagulação indefinida provavelmente seria apropriado para a maioria dos pacientes com TEV não provocado. Entretanto, em determinadas circunstâncias, como quando os pacientes </a:t>
            </a:r>
            <a:r>
              <a:rPr lang="es-CO" sz="1200" b="0" i="0" u="none" strike="noStrike" kern="1200" baseline="0" dirty="0" err="1">
                <a:solidFill>
                  <a:schemeClr val="tx1"/>
                </a:solidFill>
                <a:latin typeface="+mn-lt"/>
              </a:rPr>
              <a:t>estão</a:t>
            </a:r>
            <a:r>
              <a:rPr lang="es-CO" sz="1200" b="0" i="0" u="none" strike="noStrike" kern="1200" baseline="0" dirty="0">
                <a:solidFill>
                  <a:schemeClr val="tx1"/>
                </a:solidFill>
                <a:latin typeface="+mn-lt"/>
              </a:rPr>
              <a:t> indecisos ou a situação clínica é difícil, os médicos e os pacientes podem utilizar o D-dímero para chegar a uma decisão final.</a:t>
            </a:r>
            <a:endParaRPr lang="pt-B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24</a:t>
            </a:fld>
            <a:endParaRPr lang="pt-BR"/>
          </a:p>
        </p:txBody>
      </p:sp>
    </p:spTree>
    <p:extLst>
      <p:ext uri="{BB962C8B-B14F-4D97-AF65-F5344CB8AC3E}">
        <p14:creationId xmlns:p14="http://schemas.microsoft.com/office/powerpoint/2010/main" val="1877547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25</a:t>
            </a:fld>
            <a:endParaRPr lang="pt-BR"/>
          </a:p>
        </p:txBody>
      </p:sp>
    </p:spTree>
    <p:extLst>
      <p:ext uri="{BB962C8B-B14F-4D97-AF65-F5344CB8AC3E}">
        <p14:creationId xmlns:p14="http://schemas.microsoft.com/office/powerpoint/2010/main" val="203511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rPr>
              <a:t>O painel considerou que a evidência da profilaxia de TEV era excessivamente</a:t>
            </a:r>
          </a:p>
          <a:p>
            <a:r>
              <a:rPr lang="es-CO" sz="1200" b="0" i="0" u="none" strike="noStrike" kern="1200" baseline="0" dirty="0">
                <a:solidFill>
                  <a:schemeClr val="tx1"/>
                </a:solidFill>
                <a:latin typeface="+mn-lt"/>
              </a:rPr>
              <a:t>indireta para emitir juízos sobre o tratamento de </a:t>
            </a:r>
            <a:r>
              <a:rPr lang="es-CO" sz="1200" b="0" i="0" u="none" strike="noStrike" kern="1200" baseline="0" dirty="0" err="1">
                <a:solidFill>
                  <a:schemeClr val="tx1"/>
                </a:solidFill>
                <a:latin typeface="+mn-lt"/>
              </a:rPr>
              <a:t>TEV</a:t>
            </a:r>
            <a:r>
              <a:rPr lang="es-CO" sz="1200" b="0" i="0" u="none" strike="noStrike" kern="1200" baseline="0" dirty="0">
                <a:solidFill>
                  <a:schemeClr val="tx1"/>
                </a:solidFill>
                <a:latin typeface="+mn-lt"/>
              </a:rPr>
              <a:t>.</a:t>
            </a:r>
          </a:p>
          <a:p>
            <a:r>
              <a:rPr lang="es-CO" sz="1200" b="0" i="0" u="none" strike="noStrike" kern="1200" baseline="0" dirty="0">
                <a:solidFill>
                  <a:schemeClr val="tx1"/>
                </a:solidFill>
                <a:latin typeface="+mn-lt"/>
              </a:rPr>
              <a:t>A maior parte das falhas dos AVK está relacionada a uma anticoagulação subótima.</a:t>
            </a:r>
          </a:p>
          <a:p>
            <a:r>
              <a:rPr lang="es-CO" sz="1200" b="0" i="0" u="none" strike="noStrike" kern="1200" baseline="0" dirty="0">
                <a:solidFill>
                  <a:schemeClr val="tx1"/>
                </a:solidFill>
                <a:latin typeface="+mn-lt"/>
              </a:rPr>
              <a:t>Pacientes que apresentam um evento de TEV com tratamento ótimo de AVK</a:t>
            </a:r>
          </a:p>
          <a:p>
            <a:r>
              <a:rPr lang="es-CO" sz="1200" b="0" i="0" u="none" strike="noStrike" kern="1200" baseline="0" dirty="0">
                <a:solidFill>
                  <a:schemeClr val="tx1"/>
                </a:solidFill>
                <a:latin typeface="+mn-lt"/>
              </a:rPr>
              <a:t>devem ser mais investigados a fundo com provas laboratoriais e radiológicas</a:t>
            </a:r>
          </a:p>
          <a:p>
            <a:r>
              <a:rPr lang="es-CO" sz="1200" b="0" i="0" u="none" strike="noStrike" kern="1200" baseline="0" dirty="0">
                <a:solidFill>
                  <a:schemeClr val="tx1"/>
                </a:solidFill>
                <a:latin typeface="+mn-lt"/>
              </a:rPr>
              <a:t>para descartar causas subjacentes como o câncer a síndrome antifosfolípide</a:t>
            </a:r>
          </a:p>
          <a:p>
            <a:r>
              <a:rPr lang="es-CO" sz="1200" b="0" i="0" u="none" strike="noStrike" kern="1200" baseline="0" dirty="0">
                <a:solidFill>
                  <a:schemeClr val="tx1"/>
                </a:solidFill>
                <a:latin typeface="+mn-lt"/>
              </a:rPr>
              <a:t>Além disso, os médicos poderiam considerar uma investigação mais a fundo, inclusive</a:t>
            </a:r>
          </a:p>
          <a:p>
            <a:r>
              <a:rPr lang="es-CO" sz="1200" b="0" i="0" u="none" strike="noStrike" kern="1200" baseline="0" dirty="0">
                <a:solidFill>
                  <a:schemeClr val="tx1"/>
                </a:solidFill>
                <a:latin typeface="+mn-lt"/>
              </a:rPr>
              <a:t>no contexto de uma anticoagulação subótima. Por exemplo, no </a:t>
            </a:r>
            <a:r>
              <a:rPr lang="es-CO" sz="1200" b="0" i="0" u="none" strike="noStrike" kern="1200" baseline="0" dirty="0" err="1">
                <a:solidFill>
                  <a:schemeClr val="tx1"/>
                </a:solidFill>
                <a:latin typeface="+mn-lt"/>
              </a:rPr>
              <a:t>DURAC</a:t>
            </a:r>
            <a:r>
              <a:rPr lang="es-CO" sz="1200" b="0" i="0" u="none" strike="noStrike" kern="1200" baseline="0" dirty="0">
                <a:solidFill>
                  <a:schemeClr val="tx1"/>
                </a:solidFill>
                <a:latin typeface="+mn-lt"/>
              </a:rPr>
              <a:t> são estudados alguns pacientes com uma TEV </a:t>
            </a:r>
            <a:r>
              <a:rPr lang="es-CO" sz="1200" b="0" i="0" u="none" strike="noStrike" kern="1200" baseline="0" dirty="0" err="1">
                <a:solidFill>
                  <a:schemeClr val="tx1"/>
                </a:solidFill>
                <a:latin typeface="+mn-lt"/>
              </a:rPr>
              <a:t>recorrente</a:t>
            </a:r>
            <a:r>
              <a:rPr lang="es-CO" sz="1200" b="0" i="0" u="none" strike="noStrike" kern="1200" baseline="0" dirty="0">
                <a:solidFill>
                  <a:schemeClr val="tx1"/>
                </a:solidFill>
                <a:latin typeface="+mn-lt"/>
              </a:rPr>
              <a:t> no contexto de um INR subterapêutico também tinha câncer.</a:t>
            </a:r>
          </a:p>
          <a:p>
            <a:r>
              <a:rPr lang="es-CO" sz="1200" b="0" i="0" u="none" strike="noStrike" kern="1200" baseline="0" dirty="0">
                <a:solidFill>
                  <a:schemeClr val="tx1"/>
                </a:solidFill>
                <a:latin typeface="+mn-lt"/>
              </a:rPr>
              <a:t>Justificação</a:t>
            </a:r>
          </a:p>
          <a:p>
            <a:r>
              <a:rPr lang="es-CO" sz="1200" b="0" i="0" u="none" strike="noStrike" kern="1200" baseline="0" dirty="0">
                <a:solidFill>
                  <a:schemeClr val="tx1"/>
                </a:solidFill>
                <a:latin typeface="+mn-lt"/>
              </a:rPr>
              <a:t>Em função da ausência direta, o painel considerou que existe uma incerteza considerável em relação aos benefícios ou danos trazidos pelo uso de HBPM em vez dos ACOD.</a:t>
            </a:r>
          </a:p>
          <a:p>
            <a:r>
              <a:rPr lang="es-CO" sz="1200" b="0" i="0" u="none" strike="noStrike" kern="1200" baseline="0" dirty="0">
                <a:solidFill>
                  <a:schemeClr val="tx1"/>
                </a:solidFill>
                <a:latin typeface="+mn-lt"/>
              </a:rPr>
              <a:t>Entretanto, é provável que os provedores tenham mais experiência com HBPM do que com DOAC. O painel reconhece que alguns pacientes podem preferir os ACOD sobre a </a:t>
            </a:r>
            <a:r>
              <a:rPr lang="es-CO" sz="1200" b="0" i="0" u="none" strike="noStrike" kern="1200" baseline="0" dirty="0" err="1">
                <a:solidFill>
                  <a:schemeClr val="tx1"/>
                </a:solidFill>
                <a:latin typeface="+mn-lt"/>
              </a:rPr>
              <a:t>HBPM</a:t>
            </a:r>
            <a:r>
              <a:rPr lang="es-CO" sz="1200" b="0" i="0" u="none" strike="noStrike" kern="1200" baseline="0" dirty="0">
                <a:solidFill>
                  <a:schemeClr val="tx1"/>
                </a:solidFill>
                <a:latin typeface="+mn-lt"/>
              </a:rPr>
              <a:t> </a:t>
            </a:r>
            <a:r>
              <a:rPr lang="es-CO" sz="1200" b="0" i="0" u="none" strike="noStrike" kern="1200" baseline="0" dirty="0" err="1">
                <a:solidFill>
                  <a:schemeClr val="tx1"/>
                </a:solidFill>
                <a:latin typeface="+mn-lt"/>
              </a:rPr>
              <a:t>em</a:t>
            </a:r>
            <a:r>
              <a:rPr lang="es-CO" sz="1200" b="0" i="0" u="none" strike="noStrike" kern="1200" baseline="0" dirty="0">
                <a:solidFill>
                  <a:schemeClr val="tx1"/>
                </a:solidFill>
                <a:latin typeface="+mn-lt"/>
              </a:rPr>
              <a:t> virtude de sua formulação oral.</a:t>
            </a:r>
            <a:endParaRPr lang="pt-BR" sz="1200" b="0" i="0" u="none" strike="noStrike" kern="1200" baseline="0" dirty="0">
              <a:solidFill>
                <a:schemeClr val="tx1"/>
              </a:solidFill>
              <a:latin typeface="+mn-lt"/>
              <a:ea typeface="+mn-ea"/>
              <a:cs typeface="+mn-cs"/>
            </a:endParaRPr>
          </a:p>
          <a:p>
            <a:endParaRPr lang="pt-BR"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26</a:t>
            </a:fld>
            <a:endParaRPr lang="pt-BR"/>
          </a:p>
        </p:txBody>
      </p:sp>
    </p:spTree>
    <p:extLst>
      <p:ext uri="{BB962C8B-B14F-4D97-AF65-F5344CB8AC3E}">
        <p14:creationId xmlns:p14="http://schemas.microsoft.com/office/powerpoint/2010/main" val="3080288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1" u="none" dirty="0"/>
              <a:t>Em função do elevado risco de recorrência em pacientes com eventos trombóticos recorrentes não provocados, o painel considerou que as consequências desejáveis dos episódios indefinidos</a:t>
            </a:r>
          </a:p>
          <a:p>
            <a:r>
              <a:rPr lang="es-CO" b="1" u="none" dirty="0"/>
              <a:t>A anticoagulação supera claramente seus riscos, carga e custos.</a:t>
            </a:r>
            <a:endParaRPr lang="pt-BR" b="1" u="none" dirty="0"/>
          </a:p>
          <a:p>
            <a:r>
              <a:rPr lang="es-CO" sz="1200" b="0" i="0" u="none" strike="noStrike" kern="1200" baseline="0" dirty="0">
                <a:solidFill>
                  <a:schemeClr val="tx1"/>
                </a:solidFill>
                <a:latin typeface="+mn-lt"/>
              </a:rPr>
              <a:t>Considerações de implementação</a:t>
            </a:r>
          </a:p>
          <a:p>
            <a:r>
              <a:rPr lang="es-CO" sz="1200" b="0" i="0" u="none" strike="noStrike" kern="1200" baseline="0" dirty="0">
                <a:solidFill>
                  <a:schemeClr val="tx1"/>
                </a:solidFill>
                <a:latin typeface="+mn-lt"/>
              </a:rPr>
              <a:t>Esta é uma recomendação forte. Portanto os provedores devem envidar esforços para implementar a anticoagulação indefinida em todos ou quase todos os pacientes com recorrência.</a:t>
            </a:r>
          </a:p>
          <a:p>
            <a:r>
              <a:rPr lang="es-CO" sz="1200" b="0" i="0" u="none" strike="noStrike" kern="1200" baseline="0" dirty="0">
                <a:solidFill>
                  <a:schemeClr val="tx1"/>
                </a:solidFill>
                <a:latin typeface="+mn-lt"/>
              </a:rPr>
              <a:t>TEV não provocado.</a:t>
            </a:r>
            <a:endParaRPr lang="pt-B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27</a:t>
            </a:fld>
            <a:endParaRPr lang="pt-BR"/>
          </a:p>
        </p:txBody>
      </p:sp>
    </p:spTree>
    <p:extLst>
      <p:ext uri="{BB962C8B-B14F-4D97-AF65-F5344CB8AC3E}">
        <p14:creationId xmlns:p14="http://schemas.microsoft.com/office/powerpoint/2010/main" val="3577330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28</a:t>
            </a:fld>
            <a:endParaRPr lang="pt-BR"/>
          </a:p>
        </p:txBody>
      </p:sp>
    </p:spTree>
    <p:extLst>
      <p:ext uri="{BB962C8B-B14F-4D97-AF65-F5344CB8AC3E}">
        <p14:creationId xmlns:p14="http://schemas.microsoft.com/office/powerpoint/2010/main" val="13973162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29</a:t>
            </a:fld>
            <a:endParaRPr lang="pt-BR"/>
          </a:p>
        </p:txBody>
      </p:sp>
    </p:spTree>
    <p:extLst>
      <p:ext uri="{BB962C8B-B14F-4D97-AF65-F5344CB8AC3E}">
        <p14:creationId xmlns:p14="http://schemas.microsoft.com/office/powerpoint/2010/main" val="2419290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30</a:t>
            </a:fld>
            <a:endParaRPr lang="pt-B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a:t>
            </a:fld>
            <a:endParaRPr lang="pt-B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31</a:t>
            </a:fld>
            <a:endParaRPr lang="pt-B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dirty="0"/>
              <a:t>Discrepância entre INR e clínico</a:t>
            </a:r>
          </a:p>
          <a:p>
            <a:r>
              <a:rPr dirty="0"/>
              <a:t>os resultados apresentados foram discutidos pelo</a:t>
            </a:r>
          </a:p>
          <a:p>
            <a:r>
              <a:rPr dirty="0"/>
              <a:t>painel. </a:t>
            </a:r>
          </a:p>
          <a:p>
            <a:r>
              <a:rPr dirty="0"/>
              <a:t>A maioria dos membros do painel (9 de 11) deu</a:t>
            </a:r>
          </a:p>
          <a:p>
            <a:r>
              <a:rPr dirty="0"/>
              <a:t>mais importância para </a:t>
            </a:r>
            <a:r>
              <a:rPr dirty="0" err="1"/>
              <a:t>os</a:t>
            </a:r>
            <a:r>
              <a:rPr dirty="0"/>
              <a:t> </a:t>
            </a:r>
            <a:r>
              <a:rPr dirty="0" err="1"/>
              <a:t>pacientes</a:t>
            </a:r>
            <a:endParaRPr dirty="0"/>
          </a:p>
          <a:p>
            <a:r>
              <a:rPr dirty="0"/>
              <a:t>resultados importantes sobre INR</a:t>
            </a:r>
          </a:p>
          <a:p>
            <a:r>
              <a:rPr dirty="0"/>
              <a:t>(substituto).</a:t>
            </a:r>
          </a:p>
          <a:p>
            <a:r>
              <a:rPr dirty="0"/>
              <a:t>O efeito de FFP na sobrecarga de volume</a:t>
            </a:r>
          </a:p>
          <a:p>
            <a:r>
              <a:rPr dirty="0"/>
              <a:t>foi discutido. O painel considerou</a:t>
            </a:r>
          </a:p>
          <a:p>
            <a:r>
              <a:rPr dirty="0"/>
              <a:t>que esta foi uma importante consideração</a:t>
            </a:r>
          </a:p>
          <a:p>
            <a:r>
              <a:rPr dirty="0"/>
              <a:t>clínica, no entanto ainda se considera</a:t>
            </a:r>
          </a:p>
          <a:p>
            <a:r>
              <a:rPr dirty="0"/>
              <a:t>o potencial benefício tão pequeno (isto é, foi</a:t>
            </a:r>
          </a:p>
          <a:p>
            <a:r>
              <a:rPr dirty="0"/>
              <a:t>atribuído mais peso ao efeito sobre</a:t>
            </a:r>
          </a:p>
          <a:p>
            <a:r>
              <a:rPr dirty="0"/>
              <a:t>hemorragia e mortalidade).</a:t>
            </a:r>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32</a:t>
            </a:fld>
            <a:endParaRPr lang="pt-BR"/>
          </a:p>
        </p:txBody>
      </p:sp>
    </p:spTree>
    <p:extLst>
      <p:ext uri="{BB962C8B-B14F-4D97-AF65-F5344CB8AC3E}">
        <p14:creationId xmlns:p14="http://schemas.microsoft.com/office/powerpoint/2010/main" val="37007273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33</a:t>
            </a:fld>
            <a:endParaRPr lang="pt-B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2050" y="4269922"/>
            <a:ext cx="5486400" cy="3600450"/>
          </a:xfrm>
        </p:spPr>
        <p:txBody>
          <a:bodyPr/>
          <a:lstStyle/>
          <a:p>
            <a:r>
              <a:rPr lang="pt-BR" b="0" dirty="0"/>
              <a:t>Esta recomendação é aplicável especificamente aos pacientes que requerem anticoagulação de longo prazo ou indefinida (apresentam um risco moderado a alto de </a:t>
            </a:r>
            <a:r>
              <a:rPr lang="pt-BR" b="0" dirty="0" err="1"/>
              <a:t>TEV</a:t>
            </a:r>
            <a:r>
              <a:rPr lang="pt-BR" b="0" dirty="0"/>
              <a:t> recorrente, não têm um risco elevado de hemorragia recorrente e estão dispostos a continuar com a terapia de anticoagulação).</a:t>
            </a:r>
          </a:p>
          <a:p>
            <a:endParaRPr lang="pt-BR" b="0" dirty="0"/>
          </a:p>
          <a:p>
            <a:r>
              <a:rPr lang="pt-BR" b="0" dirty="0"/>
              <a:t>NOTAS:</a:t>
            </a:r>
          </a:p>
          <a:p>
            <a:endParaRPr lang="pt-BR" b="0" dirty="0"/>
          </a:p>
          <a:p>
            <a:r>
              <a:rPr lang="pt-BR" b="0" dirty="0"/>
              <a:t>A retomada da anticoagulação depois de HD ou HIC foi associada a um risco reduzido de mortalidade por todas as causas (RR, 0,62 [</a:t>
            </a:r>
            <a:r>
              <a:rPr lang="pt-BR" b="0" dirty="0" err="1"/>
              <a:t>IC</a:t>
            </a:r>
            <a:r>
              <a:rPr lang="pt-BR" b="0" dirty="0"/>
              <a:t> de 95%, 0,43 a 0,89]; </a:t>
            </a:r>
            <a:r>
              <a:rPr lang="pt-BR" b="0" dirty="0" err="1"/>
              <a:t>RRA</a:t>
            </a:r>
            <a:r>
              <a:rPr lang="pt-BR" b="0" dirty="0"/>
              <a:t>, 165 mortes menos por 1.000 [</a:t>
            </a:r>
            <a:r>
              <a:rPr lang="pt-BR" b="0" dirty="0" err="1"/>
              <a:t>IC</a:t>
            </a:r>
            <a:r>
              <a:rPr lang="pt-BR" b="0" dirty="0"/>
              <a:t> de 95%, 247 menos a 48 menos por 1.000] ; certeza muito baixa) e risco reduzido tromboembolismo (RR, 0,45 [</a:t>
            </a:r>
            <a:r>
              <a:rPr lang="pt-BR" b="0" dirty="0" err="1"/>
              <a:t>IC</a:t>
            </a:r>
            <a:r>
              <a:rPr lang="pt-BR" b="0" dirty="0"/>
              <a:t> de 95%, 0,25 a 0,83]; </a:t>
            </a:r>
            <a:r>
              <a:rPr lang="pt-BR" b="0" dirty="0" err="1"/>
              <a:t>RRA</a:t>
            </a:r>
            <a:r>
              <a:rPr lang="pt-BR" b="0" dirty="0"/>
              <a:t>, 58 menos por 1.000 [</a:t>
            </a:r>
            <a:r>
              <a:rPr lang="pt-BR" b="0" dirty="0" err="1"/>
              <a:t>IC</a:t>
            </a:r>
            <a:r>
              <a:rPr lang="pt-BR" b="0" dirty="0"/>
              <a:t> de 95%, 80 menos a 18 menos por 1.000]; certeza baixa).</a:t>
            </a:r>
          </a:p>
          <a:p>
            <a:r>
              <a:rPr lang="pt-BR" b="0" dirty="0"/>
              <a:t>A retomada da anticoagulação depois de </a:t>
            </a:r>
            <a:r>
              <a:rPr lang="pt-BR" b="0" dirty="0" err="1"/>
              <a:t>GIB</a:t>
            </a:r>
            <a:r>
              <a:rPr lang="pt-BR" b="0" dirty="0"/>
              <a:t> ou HIC foi associada e um maior risco de uma hemorragia maior (RR, 1,57 [</a:t>
            </a:r>
            <a:r>
              <a:rPr lang="pt-BR" b="0" dirty="0" err="1"/>
              <a:t>IC</a:t>
            </a:r>
            <a:r>
              <a:rPr lang="pt-BR" b="0" dirty="0"/>
              <a:t> de 95%, 1,12 a 2,21; </a:t>
            </a:r>
            <a:r>
              <a:rPr lang="pt-BR" b="0" dirty="0" err="1"/>
              <a:t>RRA</a:t>
            </a:r>
            <a:r>
              <a:rPr lang="pt-BR" b="0" dirty="0"/>
              <a:t>, 43 eventos de hemorragia mais por 1.000 [</a:t>
            </a:r>
            <a:r>
              <a:rPr lang="pt-BR" b="0" dirty="0" err="1"/>
              <a:t>IC</a:t>
            </a:r>
            <a:r>
              <a:rPr lang="pt-BR" b="0" dirty="0"/>
              <a:t> de 95%, 9 mais a 92 mais por 1.000]; certeza muito baixa).</a:t>
            </a:r>
          </a:p>
          <a:p>
            <a:r>
              <a:rPr lang="pt-BR" b="0" dirty="0"/>
              <a:t>A evidência disponível foi insuficiente para permitir que o painel estabelecesse com certeza o momento ideal para a retomada do tratamento anticoagulante. Entretanto o painel determinou que aguardar pelo menos 2 semanas mas não mais de 90 dias após o episodio de hemorragia é razoável, em função dos intervalos para reiniciar a terapia de anticoagulação examinados nos estudos clínicos e de acordo com os fatores de riso específicos do paciente para trombose e hemorragia.</a:t>
            </a:r>
          </a:p>
          <a:p>
            <a:endParaRPr lang="pt-BR" b="0" dirty="0"/>
          </a:p>
          <a:p>
            <a:r>
              <a:rPr lang="pt-BR" b="0" dirty="0"/>
              <a:t>Link para o marco de evidência para: https://dbep.gradepro.org/profile/098f8dae-062b-41b2-a51e-f7cc74379f3a</a:t>
            </a:r>
            <a:endParaRPr lang="pt-BR"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34</a:t>
            </a:fld>
            <a:endParaRPr lang="pt-BR"/>
          </a:p>
        </p:txBody>
      </p:sp>
    </p:spTree>
    <p:extLst>
      <p:ext uri="{BB962C8B-B14F-4D97-AF65-F5344CB8AC3E}">
        <p14:creationId xmlns:p14="http://schemas.microsoft.com/office/powerpoint/2010/main" val="20018275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35</a:t>
            </a:fld>
            <a:endParaRPr lang="pt-B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36</a:t>
            </a:fld>
            <a:endParaRPr lang="pt-B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s-CO" sz="1200" dirty="0"/>
              <a:t>O painel considerou que, uma vez que tenha sido tomada a decisão de um tratamento indefinido, a maioria dos pacientes pode se dar melhor com a anticoagulação do que </a:t>
            </a:r>
            <a:r>
              <a:rPr lang="es-CO" sz="1200" dirty="0" err="1"/>
              <a:t>com</a:t>
            </a:r>
            <a:r>
              <a:rPr lang="es-CO" sz="1200" dirty="0"/>
              <a:t> </a:t>
            </a:r>
          </a:p>
          <a:p>
            <a:pPr marL="342900" indent="-342900">
              <a:buFont typeface="Arial" panose="020B0604020202020204" pitchFamily="34" charset="0"/>
              <a:buChar char="•"/>
            </a:pPr>
            <a:r>
              <a:rPr lang="es-CO" sz="1200" dirty="0"/>
              <a:t>a aspirina. Especificamente com os ACOD, a carga da anticoagulação provavelmente não será maior do que a carga do uso da aspirina, embora os ACOD possam ser significativamente maiores.</a:t>
            </a:r>
          </a:p>
          <a:p>
            <a:pPr marL="342900" indent="-342900">
              <a:buFont typeface="Arial" panose="020B0604020202020204" pitchFamily="34" charset="0"/>
              <a:buChar char="•"/>
            </a:pPr>
            <a:r>
              <a:rPr lang="es-CO" dirty="0"/>
              <a:t>c</a:t>
            </a:r>
            <a:r>
              <a:rPr lang="es-CO" sz="1200" dirty="0"/>
              <a:t>aro.</a:t>
            </a:r>
          </a:p>
          <a:p>
            <a:pPr marL="342900" indent="-342900">
              <a:buFont typeface="Arial" panose="020B0604020202020204" pitchFamily="34" charset="0"/>
              <a:buChar char="•"/>
            </a:pPr>
            <a:r>
              <a:rPr lang="es-CO" sz="1200" dirty="0"/>
              <a:t>A recomendação baseia-se em um ECA que compara a rivaroxabana com o AAS. O painel assumiu que os efeitos provavelmente devem ser similares para VKA e </a:t>
            </a:r>
            <a:r>
              <a:rPr lang="es-CO" sz="1200" dirty="0" err="1"/>
              <a:t>outros</a:t>
            </a:r>
            <a:endParaRPr lang="es-CO" sz="1200" dirty="0"/>
          </a:p>
          <a:p>
            <a:pPr marL="342900" indent="-342900">
              <a:buFont typeface="Arial" panose="020B0604020202020204" pitchFamily="34" charset="0"/>
              <a:buChar char="•"/>
            </a:pPr>
            <a:r>
              <a:rPr lang="es-CO" sz="1200" dirty="0"/>
              <a:t> </a:t>
            </a:r>
            <a:r>
              <a:rPr lang="es-CO" sz="1200" dirty="0" err="1"/>
              <a:t>DOACS</a:t>
            </a:r>
            <a:r>
              <a:rPr lang="es-CO" sz="1200" dirty="0"/>
              <a:t>, com base em informações indiretas.</a:t>
            </a:r>
            <a:endParaRPr lang="pt-BR" sz="1000" dirty="0">
              <a:solidFill>
                <a:schemeClr val="tx1">
                  <a:lumMod val="50000"/>
                  <a:lumOff val="50000"/>
                </a:schemeClr>
              </a:solidFill>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pPr/>
              <a:t>37</a:t>
            </a:fld>
            <a:endParaRPr lang="pt-BR"/>
          </a:p>
        </p:txBody>
      </p:sp>
    </p:spTree>
    <p:extLst>
      <p:ext uri="{BB962C8B-B14F-4D97-AF65-F5344CB8AC3E}">
        <p14:creationId xmlns:p14="http://schemas.microsoft.com/office/powerpoint/2010/main" val="3588922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pPr/>
              <a:t>38</a:t>
            </a:fld>
            <a:endParaRPr lang="pt-BR"/>
          </a:p>
        </p:txBody>
      </p:sp>
    </p:spTree>
    <p:extLst>
      <p:ext uri="{BB962C8B-B14F-4D97-AF65-F5344CB8AC3E}">
        <p14:creationId xmlns:p14="http://schemas.microsoft.com/office/powerpoint/2010/main" val="3651004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39</a:t>
            </a:fld>
            <a:endParaRPr lang="pt-BR"/>
          </a:p>
        </p:txBody>
      </p:sp>
    </p:spTree>
    <p:extLst>
      <p:ext uri="{BB962C8B-B14F-4D97-AF65-F5344CB8AC3E}">
        <p14:creationId xmlns:p14="http://schemas.microsoft.com/office/powerpoint/2010/main" val="15344044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40</a:t>
            </a:fld>
            <a:endParaRPr lang="pt-BR"/>
          </a:p>
        </p:txBody>
      </p:sp>
    </p:spTree>
    <p:extLst>
      <p:ext uri="{BB962C8B-B14F-4D97-AF65-F5344CB8AC3E}">
        <p14:creationId xmlns:p14="http://schemas.microsoft.com/office/powerpoint/2010/main" val="1041915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4</a:t>
            </a:fld>
            <a:endParaRPr lang="pt-B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41</a:t>
            </a:fld>
            <a:endParaRPr lang="pt-B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A524BB-467C-4049-A4DD-D3529C39C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E459881-D6CC-48E5-AF14-7CCE64C73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s-CO" dirty="0"/>
          </a:p>
        </p:txBody>
      </p:sp>
      <p:sp>
        <p:nvSpPr>
          <p:cNvPr id="37892" name="Slide Number Placeholder 3">
            <a:extLst>
              <a:ext uri="{FF2B5EF4-FFF2-40B4-BE49-F238E27FC236}">
                <a16:creationId xmlns:a16="http://schemas.microsoft.com/office/drawing/2014/main" id="{2C7A75C1-7684-4107-B913-363F55EC9B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CA9825F-515E-45CF-9C4F-95C027413CDD}" type="slidenum">
              <a:rPr lang="en-CA" altLang="es-CO" smtClean="0"/>
              <a:pPr/>
              <a:t>5</a:t>
            </a:fld>
            <a:endParaRPr lang="pt-BR" altLang="es-CO"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0AAE74C-D17F-406D-A45C-843B559296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EEB48D-9FA4-4F4E-8ABD-ECF955E1E5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s-CO" dirty="0"/>
          </a:p>
        </p:txBody>
      </p:sp>
      <p:sp>
        <p:nvSpPr>
          <p:cNvPr id="39940" name="Slide Number Placeholder 3">
            <a:extLst>
              <a:ext uri="{FF2B5EF4-FFF2-40B4-BE49-F238E27FC236}">
                <a16:creationId xmlns:a16="http://schemas.microsoft.com/office/drawing/2014/main" id="{4715644D-3574-4B04-A355-614E6E142A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2A90E0-5D2C-4ACD-BE12-006BECBF959B}" type="slidenum">
              <a:rPr lang="en-CA" altLang="es-CO" smtClean="0"/>
              <a:pPr/>
              <a:t>6</a:t>
            </a:fld>
            <a:endParaRPr lang="pt-BR" altLang="es-CO"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7</a:t>
            </a:fld>
            <a:endParaRPr lang="pt-BR" dirty="0"/>
          </a:p>
        </p:txBody>
      </p:sp>
    </p:spTree>
    <p:extLst>
      <p:ext uri="{BB962C8B-B14F-4D97-AF65-F5344CB8AC3E}">
        <p14:creationId xmlns:p14="http://schemas.microsoft.com/office/powerpoint/2010/main" val="3708411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pPr/>
              <a:t>8</a:t>
            </a:fld>
            <a:endParaRPr lang="pt-BR" dirty="0"/>
          </a:p>
        </p:txBody>
      </p:sp>
    </p:spTree>
    <p:extLst>
      <p:ext uri="{BB962C8B-B14F-4D97-AF65-F5344CB8AC3E}">
        <p14:creationId xmlns:p14="http://schemas.microsoft.com/office/powerpoint/2010/main" val="460720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A8A219AF-31E1-4C13-8A47-7C32BFDA626C}" type="slidenum">
              <a:rPr lang="en-CA" smtClean="0"/>
              <a:pPr/>
              <a:t>9</a:t>
            </a:fld>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95451"/>
            <a:ext cx="10363200" cy="891931"/>
          </a:xfrm>
          <a:prstGeom prst="rect">
            <a:avLst/>
          </a:prstGeom>
        </p:spPr>
        <p:txBody>
          <a:bodyPr>
            <a:normAutofit/>
          </a:bodyPr>
          <a:lstStyle>
            <a:lvl1pPr algn="ctr">
              <a:defRPr sz="3733" b="1" i="0" cap="none" baseline="0">
                <a:solidFill>
                  <a:srgbClr val="E33D33"/>
                </a:solidFill>
                <a:latin typeface="+mj-lt"/>
                <a:cs typeface="Arial"/>
              </a:defRPr>
            </a:lvl1pPr>
          </a:lstStyle>
          <a:p>
            <a:r>
              <a:rPr lang="en-US" dirty="0"/>
              <a:t>Click to edit Master title style</a:t>
            </a:r>
          </a:p>
        </p:txBody>
      </p:sp>
      <p:sp>
        <p:nvSpPr>
          <p:cNvPr id="3" name="Subtitle 2"/>
          <p:cNvSpPr>
            <a:spLocks noGrp="1"/>
          </p:cNvSpPr>
          <p:nvPr>
            <p:ph type="subTitle" idx="1"/>
          </p:nvPr>
        </p:nvSpPr>
        <p:spPr>
          <a:xfrm>
            <a:off x="1738671" y="4066360"/>
            <a:ext cx="8534400" cy="1073769"/>
          </a:xfrm>
          <a:prstGeom prst="rect">
            <a:avLst/>
          </a:prstGeom>
        </p:spPr>
        <p:txBody>
          <a:bodyPr>
            <a:normAutofit/>
          </a:bodyPr>
          <a:lstStyle>
            <a:lvl1pPr marL="0" indent="0" algn="ctr">
              <a:buNone/>
              <a:defRPr sz="2400" cap="all" baseline="0">
                <a:solidFill>
                  <a:schemeClr val="bg1">
                    <a:lumMod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8/9/2021</a:t>
            </a:fld>
            <a:endParaRPr lang="en-US" dirty="0"/>
          </a:p>
        </p:txBody>
      </p:sp>
      <p:sp>
        <p:nvSpPr>
          <p:cNvPr id="6" name="Slide Number Placeholder 5"/>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6460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419100" y="1340569"/>
            <a:ext cx="10972800" cy="713539"/>
          </a:xfrm>
          <a:prstGeom prst="rect">
            <a:avLst/>
          </a:prstGeom>
        </p:spPr>
        <p:txBody>
          <a:bodyPr/>
          <a:lstStyle>
            <a:lvl1pPr>
              <a:defRPr sz="2800" b="0" cap="none" baseline="0">
                <a:solidFill>
                  <a:srgbClr val="E53E31"/>
                </a:solidFill>
                <a:latin typeface="+mj-lt"/>
              </a:defRPr>
            </a:lvl1pPr>
          </a:lstStyle>
          <a:p>
            <a:r>
              <a:rPr lang="en-US" dirty="0"/>
              <a:t>Click to edit Master title style</a:t>
            </a:r>
          </a:p>
        </p:txBody>
      </p:sp>
      <p:sp>
        <p:nvSpPr>
          <p:cNvPr id="8" name="Content Placeholder 2"/>
          <p:cNvSpPr>
            <a:spLocks noGrp="1"/>
          </p:cNvSpPr>
          <p:nvPr>
            <p:ph idx="1"/>
          </p:nvPr>
        </p:nvSpPr>
        <p:spPr>
          <a:xfrm>
            <a:off x="419100" y="2033094"/>
            <a:ext cx="10972800" cy="3954624"/>
          </a:xfrm>
          <a:prstGeom prst="rect">
            <a:avLst/>
          </a:prstGeom>
        </p:spPr>
        <p:txBody>
          <a:bodyPr lIns="0" tIns="0" rIns="0" bIns="0"/>
          <a:lstStyle>
            <a:lvl1pPr>
              <a:defRPr sz="2400">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37619076-BE8D-2C47-946C-80856A3A48C1}"/>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0" name="Date Placeholder 3">
            <a:extLst>
              <a:ext uri="{FF2B5EF4-FFF2-40B4-BE49-F238E27FC236}">
                <a16:creationId xmlns:a16="http://schemas.microsoft.com/office/drawing/2014/main" id="{CAE195A5-01B6-9E42-A4B3-047ACDC25E46}"/>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8/9/2021</a:t>
            </a:fld>
            <a:endParaRPr lang="en-US" dirty="0"/>
          </a:p>
        </p:txBody>
      </p:sp>
      <p:sp>
        <p:nvSpPr>
          <p:cNvPr id="11" name="Slide Number Placeholder 5">
            <a:extLst>
              <a:ext uri="{FF2B5EF4-FFF2-40B4-BE49-F238E27FC236}">
                <a16:creationId xmlns:a16="http://schemas.microsoft.com/office/drawing/2014/main" id="{75AE88F0-BFDA-2D49-908A-4FE3AB1EA0C0}"/>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660538155"/>
      </p:ext>
    </p:extLst>
  </p:cSld>
  <p:clrMapOvr>
    <a:masterClrMapping/>
  </p:clrMapOvr>
  <p:extLst>
    <p:ext uri="{DCECCB84-F9BA-43D5-87BE-67443E8EF086}">
      <p15:sldGuideLst xmlns:p15="http://schemas.microsoft.com/office/powerpoint/2012/main">
        <p15:guide id="1" orient="horz" pos="840" userDrawn="1">
          <p15:clr>
            <a:srgbClr val="FBAE40"/>
          </p15:clr>
        </p15:guide>
        <p15:guide id="2" pos="264" userDrawn="1">
          <p15:clr>
            <a:srgbClr val="FBAE40"/>
          </p15:clr>
        </p15:guide>
        <p15:guide id="4" orient="horz" pos="1176" userDrawn="1">
          <p15:clr>
            <a:srgbClr val="FBAE40"/>
          </p15:clr>
        </p15:guide>
        <p15:guide id="5" orient="horz" pos="1272" userDrawn="1">
          <p15:clr>
            <a:srgbClr val="FBAE40"/>
          </p15:clr>
        </p15:guide>
        <p15:guide id="6" orient="horz" pos="2136" userDrawn="1">
          <p15:clr>
            <a:srgbClr val="FBAE40"/>
          </p15:clr>
        </p15:guide>
        <p15:guide id="7" orient="horz" pos="3984" userDrawn="1">
          <p15:clr>
            <a:srgbClr val="FBAE40"/>
          </p15:clr>
        </p15:guide>
        <p15:guide id="8" pos="5112" userDrawn="1">
          <p15:clr>
            <a:srgbClr val="FBAE40"/>
          </p15:clr>
        </p15:guide>
        <p15:guide id="9" pos="52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0" cap="all">
                <a:solidFill>
                  <a:srgbClr val="E33D33"/>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bg1">
                    <a:lumMod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7315200" y="6627447"/>
            <a:ext cx="3344984" cy="230555"/>
          </a:xfrm>
        </p:spPr>
        <p:txBody>
          <a:bodyPr/>
          <a:lstStyle>
            <a:lvl1pPr>
              <a:defRPr sz="1067">
                <a:solidFill>
                  <a:schemeClr val="bg1"/>
                </a:solidFill>
              </a:defRPr>
            </a:lvl1pPr>
          </a:lstStyle>
          <a:p>
            <a:fld id="{1CEA077D-40D2-7645-91D9-F5061C772B13}" type="datetime1">
              <a:rPr lang="en-US" smtClean="0"/>
              <a:pPr/>
              <a:t>8/9/2021</a:t>
            </a:fld>
            <a:endParaRPr lang="en-US" dirty="0"/>
          </a:p>
        </p:txBody>
      </p:sp>
      <p:sp>
        <p:nvSpPr>
          <p:cNvPr id="6" name="Slide Number Placeholder 5"/>
          <p:cNvSpPr>
            <a:spLocks noGrp="1"/>
          </p:cNvSpPr>
          <p:nvPr>
            <p:ph type="sldNum" sz="quarter" idx="12"/>
          </p:nvPr>
        </p:nvSpPr>
        <p:spPr>
          <a:xfrm>
            <a:off x="8737600" y="6627447"/>
            <a:ext cx="2844800" cy="230555"/>
          </a:xfrm>
        </p:spPr>
        <p:txBody>
          <a:bodyPr/>
          <a:lstStyle>
            <a:lvl1pPr>
              <a:defRPr sz="1400">
                <a:solidFill>
                  <a:schemeClr val="bg1"/>
                </a:solidFill>
              </a:defRPr>
            </a:lvl1pPr>
          </a:lstStyle>
          <a:p>
            <a:fld id="{24AA7F1F-F248-F943-913A-EBF08A13E994}" type="slidenum">
              <a:rPr lang="en-US" smtClean="0"/>
              <a:pPr/>
              <a:t>‹#›</a:t>
            </a:fld>
            <a:endParaRPr lang="en-US" dirty="0"/>
          </a:p>
        </p:txBody>
      </p:sp>
      <p:pic>
        <p:nvPicPr>
          <p:cNvPr id="7" name="Picture 6">
            <a:extLst>
              <a:ext uri="{FF2B5EF4-FFF2-40B4-BE49-F238E27FC236}">
                <a16:creationId xmlns:a16="http://schemas.microsoft.com/office/drawing/2014/main" id="{07C42E69-0C09-F444-A5C0-B02321CB1578}"/>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Tree>
    <p:extLst>
      <p:ext uri="{BB962C8B-B14F-4D97-AF65-F5344CB8AC3E}">
        <p14:creationId xmlns:p14="http://schemas.microsoft.com/office/powerpoint/2010/main" val="24429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AD29D21F-6040-F54A-B444-DB253958B0CB}"/>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0" name="Title 1">
            <a:extLst>
              <a:ext uri="{FF2B5EF4-FFF2-40B4-BE49-F238E27FC236}">
                <a16:creationId xmlns:a16="http://schemas.microsoft.com/office/drawing/2014/main" id="{9E890E63-09A9-CB45-AC48-FF418B992E57}"/>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8" name="Date Placeholder 3">
            <a:extLst>
              <a:ext uri="{FF2B5EF4-FFF2-40B4-BE49-F238E27FC236}">
                <a16:creationId xmlns:a16="http://schemas.microsoft.com/office/drawing/2014/main" id="{8DA6EE22-B7DB-5B4B-B5D2-2EEEFE97C8F0}"/>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8/9/2021</a:t>
            </a:fld>
            <a:endParaRPr lang="en-US" dirty="0"/>
          </a:p>
        </p:txBody>
      </p:sp>
      <p:sp>
        <p:nvSpPr>
          <p:cNvPr id="11" name="Slide Number Placeholder 5">
            <a:extLst>
              <a:ext uri="{FF2B5EF4-FFF2-40B4-BE49-F238E27FC236}">
                <a16:creationId xmlns:a16="http://schemas.microsoft.com/office/drawing/2014/main" id="{A23299B4-6F1F-0046-B254-9E3A6D5DEEF7}"/>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470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950B3E6F-7A39-CF45-ADD0-6E0AECB71508}"/>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6" name="Content Placeholder 2">
            <a:extLst>
              <a:ext uri="{FF2B5EF4-FFF2-40B4-BE49-F238E27FC236}">
                <a16:creationId xmlns:a16="http://schemas.microsoft.com/office/drawing/2014/main" id="{F9B46124-DE82-0045-B51B-9A3FACAE9727}"/>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a:extLst>
              <a:ext uri="{FF2B5EF4-FFF2-40B4-BE49-F238E27FC236}">
                <a16:creationId xmlns:a16="http://schemas.microsoft.com/office/drawing/2014/main" id="{D8A240D1-DD63-EB47-8276-86606C4338ED}"/>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8" name="Date Placeholder 3">
            <a:extLst>
              <a:ext uri="{FF2B5EF4-FFF2-40B4-BE49-F238E27FC236}">
                <a16:creationId xmlns:a16="http://schemas.microsoft.com/office/drawing/2014/main" id="{28746E5C-DBFC-7B46-ABB5-A849E20BF647}"/>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8/9/2021</a:t>
            </a:fld>
            <a:endParaRPr lang="en-US" dirty="0"/>
          </a:p>
        </p:txBody>
      </p:sp>
      <p:sp>
        <p:nvSpPr>
          <p:cNvPr id="19" name="Slide Number Placeholder 5">
            <a:extLst>
              <a:ext uri="{FF2B5EF4-FFF2-40B4-BE49-F238E27FC236}">
                <a16:creationId xmlns:a16="http://schemas.microsoft.com/office/drawing/2014/main" id="{7A71B089-2AE1-874D-8FDA-85E7D6D188BD}"/>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795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2121A57-8680-394B-BA11-63468667F461}"/>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E50F8247-89C7-B141-805B-FDE768F8728A}"/>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82373299-D979-264B-8C6E-7DADC44DF5A8}"/>
              </a:ext>
            </a:extLst>
          </p:cNvPr>
          <p:cNvPicPr>
            <a:picLocks noChangeAspect="1"/>
          </p:cNvPicPr>
          <p:nvPr userDrawn="1"/>
        </p:nvPicPr>
        <p:blipFill>
          <a:blip r:embed="rId2" cstate="print"/>
          <a:stretch>
            <a:fillRect/>
          </a:stretch>
        </p:blipFill>
        <p:spPr>
          <a:xfrm>
            <a:off x="121920" y="383635"/>
            <a:ext cx="3319632" cy="728884"/>
          </a:xfrm>
          <a:prstGeom prst="rect">
            <a:avLst/>
          </a:prstGeom>
        </p:spPr>
      </p:pic>
      <p:sp>
        <p:nvSpPr>
          <p:cNvPr id="12" name="Date Placeholder 3">
            <a:extLst>
              <a:ext uri="{FF2B5EF4-FFF2-40B4-BE49-F238E27FC236}">
                <a16:creationId xmlns:a16="http://schemas.microsoft.com/office/drawing/2014/main" id="{7DC3435A-B2B5-7448-A877-D9F307D5ECBF}"/>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8/9/2021</a:t>
            </a:fld>
            <a:endParaRPr lang="en-US" dirty="0"/>
          </a:p>
        </p:txBody>
      </p:sp>
      <p:sp>
        <p:nvSpPr>
          <p:cNvPr id="13" name="Slide Number Placeholder 5">
            <a:extLst>
              <a:ext uri="{FF2B5EF4-FFF2-40B4-BE49-F238E27FC236}">
                <a16:creationId xmlns:a16="http://schemas.microsoft.com/office/drawing/2014/main" id="{1A0CBB7F-5239-4241-A33C-606625527A92}"/>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4072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56B799B-7456-44D0-8906-276F5CBDC5C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2626" y="383054"/>
            <a:ext cx="3319288" cy="72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19099" y="1340569"/>
            <a:ext cx="10972801" cy="418113"/>
          </a:xfrm>
          <a:prstGeom prst="rect">
            <a:avLst/>
          </a:prstGeom>
        </p:spPr>
        <p:txBody>
          <a:bodyPr lIns="0" tIns="0" rIns="0" bIns="0" anchor="t" anchorCtr="0">
            <a:noAutofit/>
          </a:bodyPr>
          <a:lstStyle>
            <a:lvl1pPr>
              <a:defRPr sz="2800" b="0" cap="none" baseline="0">
                <a:solidFill>
                  <a:srgbClr val="E53E31"/>
                </a:solidFill>
                <a:latin typeface="+mn-lt"/>
              </a:defRPr>
            </a:lvl1pPr>
          </a:lstStyle>
          <a:p>
            <a:r>
              <a:rPr lang="en-US" dirty="0"/>
              <a:t>Click to edit Master title style</a:t>
            </a:r>
          </a:p>
        </p:txBody>
      </p:sp>
      <p:sp>
        <p:nvSpPr>
          <p:cNvPr id="8" name="Content Placeholder 2"/>
          <p:cNvSpPr>
            <a:spLocks noGrp="1"/>
          </p:cNvSpPr>
          <p:nvPr>
            <p:ph idx="1"/>
          </p:nvPr>
        </p:nvSpPr>
        <p:spPr>
          <a:xfrm>
            <a:off x="419099" y="2033093"/>
            <a:ext cx="10972801" cy="3954625"/>
          </a:xfrm>
          <a:prstGeom prst="rect">
            <a:avLst/>
          </a:prstGeom>
        </p:spPr>
        <p:txBody>
          <a:bodyPr lIns="0" tIns="0" rIns="0" bIns="0">
            <a:noAutofit/>
          </a:bodyPr>
          <a:lstStyle>
            <a:lvl1pPr>
              <a:defRPr sz="2666">
                <a:solidFill>
                  <a:schemeClr val="bg1">
                    <a:lumMod val="50000"/>
                  </a:schemeClr>
                </a:solidFill>
              </a:defRPr>
            </a:lvl1pPr>
            <a:lvl2pPr>
              <a:defRPr sz="2400">
                <a:solidFill>
                  <a:schemeClr val="bg1">
                    <a:lumMod val="50000"/>
                  </a:schemeClr>
                </a:solidFill>
              </a:defRPr>
            </a:lvl2pPr>
            <a:lvl3pPr>
              <a:defRPr sz="2132">
                <a:solidFill>
                  <a:schemeClr val="bg1">
                    <a:lumMod val="50000"/>
                  </a:schemeClr>
                </a:solidFill>
              </a:defRPr>
            </a:lvl3pPr>
            <a:lvl4pPr>
              <a:defRPr sz="1866">
                <a:solidFill>
                  <a:schemeClr val="bg1">
                    <a:lumMod val="50000"/>
                  </a:schemeClr>
                </a:solidFill>
              </a:defRPr>
            </a:lvl4pPr>
            <a:lvl5pPr>
              <a:defRPr sz="1866">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0524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8/9/2021</a:t>
            </a:fld>
            <a:endParaRPr lang="en-US" dirty="0"/>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dirty="0"/>
          </a:p>
        </p:txBody>
      </p:sp>
    </p:spTree>
    <p:extLst>
      <p:ext uri="{BB962C8B-B14F-4D97-AF65-F5344CB8AC3E}">
        <p14:creationId xmlns:p14="http://schemas.microsoft.com/office/powerpoint/2010/main" val="248920978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1" r:id="rId5"/>
    <p:sldLayoutId id="2147483662" r:id="rId6"/>
    <p:sldLayoutId id="2147483663" r:id="rId7"/>
  </p:sldLayoutIdLst>
  <p:txStyles>
    <p:titleStyle>
      <a:lvl1pPr algn="l" defTabSz="609585" rtl="0" eaLnBrk="0" fontAlgn="base" hangingPunct="0">
        <a:spcBef>
          <a:spcPct val="0"/>
        </a:spcBef>
        <a:spcAft>
          <a:spcPct val="0"/>
        </a:spcAft>
        <a:defRPr sz="4267" kern="1200">
          <a:solidFill>
            <a:srgbClr val="CD113B"/>
          </a:solidFill>
          <a:latin typeface="Arial"/>
          <a:ea typeface="Geneva" pitchFamily="37" charset="-128"/>
          <a:cs typeface="Arial"/>
        </a:defRPr>
      </a:lvl1pPr>
      <a:lvl2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2pPr>
      <a:lvl3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3pPr>
      <a:lvl4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4pPr>
      <a:lvl5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5pPr>
      <a:lvl6pPr marL="609585" algn="l" defTabSz="609585" rtl="0" fontAlgn="base">
        <a:spcBef>
          <a:spcPct val="0"/>
        </a:spcBef>
        <a:spcAft>
          <a:spcPct val="0"/>
        </a:spcAft>
        <a:defRPr sz="4267">
          <a:solidFill>
            <a:srgbClr val="800000"/>
          </a:solidFill>
          <a:latin typeface="Times New Roman" pitchFamily="37" charset="0"/>
          <a:ea typeface="Geneva" pitchFamily="37" charset="-128"/>
        </a:defRPr>
      </a:lvl6pPr>
      <a:lvl7pPr marL="1219170" algn="l" defTabSz="609585" rtl="0" fontAlgn="base">
        <a:spcBef>
          <a:spcPct val="0"/>
        </a:spcBef>
        <a:spcAft>
          <a:spcPct val="0"/>
        </a:spcAft>
        <a:defRPr sz="4267">
          <a:solidFill>
            <a:srgbClr val="800000"/>
          </a:solidFill>
          <a:latin typeface="Times New Roman" pitchFamily="37" charset="0"/>
          <a:ea typeface="Geneva" pitchFamily="37" charset="-128"/>
        </a:defRPr>
      </a:lvl7pPr>
      <a:lvl8pPr marL="1828754" algn="l" defTabSz="609585" rtl="0" fontAlgn="base">
        <a:spcBef>
          <a:spcPct val="0"/>
        </a:spcBef>
        <a:spcAft>
          <a:spcPct val="0"/>
        </a:spcAft>
        <a:defRPr sz="4267">
          <a:solidFill>
            <a:srgbClr val="800000"/>
          </a:solidFill>
          <a:latin typeface="Times New Roman" pitchFamily="37" charset="0"/>
          <a:ea typeface="Geneva" pitchFamily="37" charset="-128"/>
        </a:defRPr>
      </a:lvl8pPr>
      <a:lvl9pPr marL="2438339" algn="l" defTabSz="609585" rtl="0" fontAlgn="base">
        <a:spcBef>
          <a:spcPct val="0"/>
        </a:spcBef>
        <a:spcAft>
          <a:spcPct val="0"/>
        </a:spcAft>
        <a:defRPr sz="4267">
          <a:solidFill>
            <a:srgbClr val="800000"/>
          </a:solidFill>
          <a:latin typeface="Times New Roman" pitchFamily="37" charset="0"/>
          <a:ea typeface="Geneva" pitchFamily="37" charset="-128"/>
        </a:defRPr>
      </a:lvl9pPr>
    </p:titleStyle>
    <p:bodyStyle>
      <a:lvl1pPr marL="457189" indent="-457189" algn="l" defTabSz="609585" rtl="0" eaLnBrk="0" fontAlgn="base" hangingPunct="0">
        <a:spcBef>
          <a:spcPct val="20000"/>
        </a:spcBef>
        <a:spcAft>
          <a:spcPct val="0"/>
        </a:spcAft>
        <a:buFont typeface="Arial" charset="0"/>
        <a:buChar char="•"/>
        <a:defRPr sz="3200" kern="1200">
          <a:solidFill>
            <a:schemeClr val="tx1"/>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667" kern="1200">
          <a:solidFill>
            <a:schemeClr val="tx1"/>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hematology.org/VTE"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DA74-9D26-4A66-94C6-AF6D2540E113}"/>
              </a:ext>
            </a:extLst>
          </p:cNvPr>
          <p:cNvSpPr>
            <a:spLocks noGrp="1"/>
          </p:cNvSpPr>
          <p:nvPr>
            <p:ph type="ctrTitle"/>
          </p:nvPr>
        </p:nvSpPr>
        <p:spPr>
          <a:xfrm>
            <a:off x="914400" y="2774680"/>
            <a:ext cx="10363200" cy="891931"/>
          </a:xfrm>
        </p:spPr>
        <p:txBody>
          <a:bodyPr>
            <a:noAutofit/>
          </a:bodyPr>
          <a:lstStyle/>
          <a:p>
            <a:pPr algn="l">
              <a:lnSpc>
                <a:spcPts val="4200"/>
              </a:lnSpc>
            </a:pPr>
            <a:r>
              <a:rPr lang="pt-BR" sz="4000" b="0" dirty="0"/>
              <a:t>Tratamento com Terapia Anticoagulante</a:t>
            </a:r>
          </a:p>
        </p:txBody>
      </p:sp>
      <p:sp>
        <p:nvSpPr>
          <p:cNvPr id="6" name="Subtitle 2">
            <a:extLst>
              <a:ext uri="{FF2B5EF4-FFF2-40B4-BE49-F238E27FC236}">
                <a16:creationId xmlns:a16="http://schemas.microsoft.com/office/drawing/2014/main" id="{B2461E5A-55F3-D641-806A-FEC40503F555}"/>
              </a:ext>
            </a:extLst>
          </p:cNvPr>
          <p:cNvSpPr txBox="1">
            <a:spLocks/>
          </p:cNvSpPr>
          <p:nvPr/>
        </p:nvSpPr>
        <p:spPr>
          <a:xfrm>
            <a:off x="914400" y="3621533"/>
            <a:ext cx="8534400" cy="2791640"/>
          </a:xfrm>
          <a:prstGeom prst="rect">
            <a:avLst/>
          </a:prstGeom>
        </p:spPr>
        <p:txBody>
          <a:bodyPr>
            <a:noAutofit/>
          </a:bodyPr>
          <a:lstStyle>
            <a:lvl1pPr marL="0" indent="0" algn="ctr" defTabSz="609585" rtl="0" eaLnBrk="0" fontAlgn="base" hangingPunct="0">
              <a:spcBef>
                <a:spcPct val="20000"/>
              </a:spcBef>
              <a:spcAft>
                <a:spcPct val="0"/>
              </a:spcAft>
              <a:buFont typeface="Arial" charset="0"/>
              <a:buNone/>
              <a:defRPr sz="2400" kern="1200" cap="all" baseline="0">
                <a:solidFill>
                  <a:schemeClr val="bg1">
                    <a:lumMod val="50000"/>
                  </a:schemeClr>
                </a:solidFill>
                <a:latin typeface="+mn-lt"/>
                <a:ea typeface="Geneva" pitchFamily="37" charset="-128"/>
                <a:cs typeface="Geneva" pitchFamily="37" charset="-128"/>
              </a:defRPr>
            </a:lvl1pPr>
            <a:lvl2pPr marL="609585" indent="0" algn="ctr" defTabSz="609585" rtl="0" eaLnBrk="0" fontAlgn="base" hangingPunct="0">
              <a:spcBef>
                <a:spcPct val="20000"/>
              </a:spcBef>
              <a:spcAft>
                <a:spcPct val="0"/>
              </a:spcAft>
              <a:buFont typeface="Arial" charset="0"/>
              <a:buNone/>
              <a:defRPr sz="2667" kern="1200">
                <a:solidFill>
                  <a:schemeClr val="tx1">
                    <a:tint val="75000"/>
                  </a:schemeClr>
                </a:solidFill>
                <a:latin typeface="+mn-lt"/>
                <a:ea typeface="Geneva" pitchFamily="37" charset="-128"/>
                <a:cs typeface="+mn-cs"/>
              </a:defRPr>
            </a:lvl2pPr>
            <a:lvl3pPr marL="1219170" indent="0" algn="ctr" defTabSz="609585" rtl="0" eaLnBrk="0" fontAlgn="base" hangingPunct="0">
              <a:spcBef>
                <a:spcPct val="20000"/>
              </a:spcBef>
              <a:spcAft>
                <a:spcPct val="0"/>
              </a:spcAft>
              <a:buFont typeface="Arial" charset="0"/>
              <a:buNone/>
              <a:defRPr kern="1200">
                <a:solidFill>
                  <a:schemeClr val="tx1">
                    <a:tint val="75000"/>
                  </a:schemeClr>
                </a:solidFill>
                <a:latin typeface="+mn-lt"/>
                <a:ea typeface="Geneva" pitchFamily="37" charset="-128"/>
                <a:cs typeface="+mn-cs"/>
              </a:defRPr>
            </a:lvl3pPr>
            <a:lvl4pPr marL="1828754"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4pPr>
            <a:lvl5pPr marL="2438339"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algn="l"/>
            <a:r>
              <a:rPr lang="en-CA" b="1" i="1" cap="none" dirty="0"/>
              <a:t>Kit de Slides Educativos </a:t>
            </a:r>
          </a:p>
          <a:p>
            <a:pPr algn="l"/>
            <a:r>
              <a:rPr lang="en-CA" sz="2000" cap="none" dirty="0" err="1"/>
              <a:t>Sociedade</a:t>
            </a:r>
            <a:r>
              <a:rPr lang="en-CA" sz="2000" cap="none" dirty="0"/>
              <a:t> Americana de </a:t>
            </a:r>
            <a:r>
              <a:rPr lang="en-CA" sz="2000" cap="none" dirty="0" err="1"/>
              <a:t>Hematologia</a:t>
            </a:r>
            <a:r>
              <a:rPr lang="en-CA" sz="2000" cap="none" dirty="0"/>
              <a:t> – ASH |2021 </a:t>
            </a:r>
            <a:br>
              <a:rPr dirty="0"/>
            </a:br>
            <a:endParaRPr lang="pt-BR" sz="2000" cap="none" dirty="0"/>
          </a:p>
          <a:p>
            <a:pPr algn="l"/>
            <a:endParaRPr lang="pt-BR" sz="1800" b="1" cap="none" dirty="0"/>
          </a:p>
          <a:p>
            <a:pPr algn="l">
              <a:spcBef>
                <a:spcPts val="0"/>
              </a:spcBef>
            </a:pPr>
            <a:r>
              <a:rPr lang="en-US" sz="1600" b="1" cap="none" dirty="0"/>
              <a:t>Autores: </a:t>
            </a:r>
            <a:br>
              <a:rPr dirty="0"/>
            </a:br>
            <a:r>
              <a:rPr lang="en-US" sz="1600" cap="none" dirty="0"/>
              <a:t>Mario Luis Tejerina Valle, MD,  Caja</a:t>
            </a:r>
            <a:r>
              <a:rPr dirty="0"/>
              <a:t> </a:t>
            </a:r>
            <a:r>
              <a:rPr lang="en-US" sz="1600" cap="none" dirty="0"/>
              <a:t>Petrolera de Salud - Bolívia</a:t>
            </a:r>
          </a:p>
          <a:p>
            <a:pPr algn="l">
              <a:spcBef>
                <a:spcPts val="0"/>
              </a:spcBef>
            </a:pPr>
            <a:r>
              <a:rPr lang="en-CA" sz="1600" cap="none" dirty="0"/>
              <a:t>Juan Carlos Serrano Casas, MD, Universidad Central de Venezuela </a:t>
            </a:r>
          </a:p>
        </p:txBody>
      </p:sp>
    </p:spTree>
    <p:extLst>
      <p:ext uri="{BB962C8B-B14F-4D97-AF65-F5344CB8AC3E}">
        <p14:creationId xmlns:p14="http://schemas.microsoft.com/office/powerpoint/2010/main" val="423979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EBF609-4D03-C04B-9F6A-436EB1647D7D}"/>
              </a:ext>
            </a:extLst>
          </p:cNvPr>
          <p:cNvSpPr>
            <a:spLocks noGrp="1"/>
          </p:cNvSpPr>
          <p:nvPr>
            <p:ph type="title"/>
          </p:nvPr>
        </p:nvSpPr>
        <p:spPr/>
        <p:txBody>
          <a:bodyPr/>
          <a:lstStyle/>
          <a:p>
            <a:pPr marL="0" indent="0"/>
            <a:r>
              <a:rPr lang="pt-BR" sz="2500" b="0" dirty="0"/>
              <a:t>Considerando</a:t>
            </a:r>
            <a:r>
              <a:rPr lang="pt-BR" dirty="0"/>
              <a:t> </a:t>
            </a:r>
            <a:r>
              <a:rPr lang="pt-BR" sz="2500" b="0" dirty="0"/>
              <a:t>a</a:t>
            </a:r>
            <a:r>
              <a:rPr lang="pt-BR" dirty="0"/>
              <a:t> </a:t>
            </a:r>
            <a:r>
              <a:rPr lang="pt-BR" sz="2500" b="0" dirty="0"/>
              <a:t>condição</a:t>
            </a:r>
            <a:r>
              <a:rPr lang="pt-BR" dirty="0"/>
              <a:t> </a:t>
            </a:r>
            <a:r>
              <a:rPr lang="pt-BR" sz="2500" b="0" dirty="0"/>
              <a:t>clínica de baixo risco e estabilidade hemodinâmica, como você sugere realizar seu tratamento? </a:t>
            </a:r>
            <a:br>
              <a:rPr lang="pt-BR" dirty="0"/>
            </a:br>
            <a:endParaRPr lang="pt-BR" sz="2500"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34106"/>
            <a:ext cx="10972800" cy="3553943"/>
          </a:xfrm>
        </p:spPr>
        <p:txBody>
          <a:bodyPr>
            <a:noAutofit/>
          </a:bodyPr>
          <a:lstStyle/>
          <a:p>
            <a:r>
              <a:rPr lang="pt-BR" dirty="0">
                <a:solidFill>
                  <a:srgbClr val="FF0000"/>
                </a:solidFill>
              </a:rPr>
              <a:t>a</a:t>
            </a:r>
            <a:r>
              <a:rPr lang="pt-BR" dirty="0"/>
              <a:t>)Terapia fibrinolítica, hospitalizado</a:t>
            </a:r>
          </a:p>
          <a:p>
            <a:r>
              <a:rPr lang="pt-BR" dirty="0">
                <a:solidFill>
                  <a:srgbClr val="FF0000"/>
                </a:solidFill>
              </a:rPr>
              <a:t>b</a:t>
            </a:r>
            <a:r>
              <a:rPr lang="pt-BR" dirty="0"/>
              <a:t>)Tratamento hospitalar com uso de heparina não fracionada e a seguir </a:t>
            </a:r>
            <a:r>
              <a:rPr lang="pt-BR" dirty="0" err="1"/>
              <a:t>varfarina</a:t>
            </a:r>
            <a:r>
              <a:rPr lang="pt-BR" dirty="0"/>
              <a:t> </a:t>
            </a:r>
          </a:p>
          <a:p>
            <a:r>
              <a:rPr lang="pt-BR" dirty="0">
                <a:solidFill>
                  <a:srgbClr val="FF0000"/>
                </a:solidFill>
              </a:rPr>
              <a:t>c</a:t>
            </a:r>
            <a:r>
              <a:rPr lang="pt-BR" dirty="0"/>
              <a:t>)Tratamento ambulatorial com uso de ACOD, exclusivamente</a:t>
            </a:r>
          </a:p>
          <a:p>
            <a:r>
              <a:rPr lang="pt-BR" dirty="0">
                <a:solidFill>
                  <a:srgbClr val="FF0000"/>
                </a:solidFill>
              </a:rPr>
              <a:t>d</a:t>
            </a:r>
            <a:r>
              <a:rPr lang="pt-BR" dirty="0"/>
              <a:t>)Breve hospitalização com HBPM, com tratamento ambulatorial seguido de ACOD ou varfarina, conforme disponibilidade</a:t>
            </a:r>
          </a:p>
          <a:p>
            <a:r>
              <a:rPr lang="pt-BR" dirty="0"/>
              <a:t> C e D são corretas </a:t>
            </a:r>
          </a:p>
          <a:p>
            <a:endParaRPr lang="pt-BR" dirty="0"/>
          </a:p>
        </p:txBody>
      </p:sp>
      <p:sp>
        <p:nvSpPr>
          <p:cNvPr id="4" name="Rectangle 3">
            <a:extLst>
              <a:ext uri="{FF2B5EF4-FFF2-40B4-BE49-F238E27FC236}">
                <a16:creationId xmlns:a16="http://schemas.microsoft.com/office/drawing/2014/main" id="{99BAD767-7BAB-4B53-9712-EA8DCDE89366}"/>
              </a:ext>
            </a:extLst>
          </p:cNvPr>
          <p:cNvSpPr/>
          <p:nvPr/>
        </p:nvSpPr>
        <p:spPr>
          <a:xfrm>
            <a:off x="304380" y="4578523"/>
            <a:ext cx="3578303" cy="404439"/>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bg2">
                  <a:lumMod val="25000"/>
                </a:schemeClr>
              </a:solidFill>
            </a:endParaRPr>
          </a:p>
        </p:txBody>
      </p:sp>
    </p:spTree>
    <p:extLst>
      <p:ext uri="{BB962C8B-B14F-4D97-AF65-F5344CB8AC3E}">
        <p14:creationId xmlns:p14="http://schemas.microsoft.com/office/powerpoint/2010/main" val="36727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5422131" y="337020"/>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pt-BR" sz="2200" i="1">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773248277"/>
              </p:ext>
            </p:extLst>
          </p:nvPr>
        </p:nvGraphicFramePr>
        <p:xfrm>
          <a:off x="429125" y="3397785"/>
          <a:ext cx="7195204" cy="3058236"/>
        </p:xfrm>
        <a:graphic>
          <a:graphicData uri="http://schemas.openxmlformats.org/drawingml/2006/table">
            <a:tbl>
              <a:tblPr firstRow="1" bandRow="1">
                <a:tableStyleId>{5940675A-B579-460E-94D1-54222C63F5DA}</a:tableStyleId>
              </a:tblPr>
              <a:tblGrid>
                <a:gridCol w="1665404">
                  <a:extLst>
                    <a:ext uri="{9D8B030D-6E8A-4147-A177-3AD203B41FA5}">
                      <a16:colId xmlns:a16="http://schemas.microsoft.com/office/drawing/2014/main" val="325642109"/>
                    </a:ext>
                  </a:extLst>
                </a:gridCol>
                <a:gridCol w="1429247">
                  <a:extLst>
                    <a:ext uri="{9D8B030D-6E8A-4147-A177-3AD203B41FA5}">
                      <a16:colId xmlns:a16="http://schemas.microsoft.com/office/drawing/2014/main" val="815985156"/>
                    </a:ext>
                  </a:extLst>
                </a:gridCol>
                <a:gridCol w="1886400">
                  <a:extLst>
                    <a:ext uri="{9D8B030D-6E8A-4147-A177-3AD203B41FA5}">
                      <a16:colId xmlns:a16="http://schemas.microsoft.com/office/drawing/2014/main" val="1109489225"/>
                    </a:ext>
                  </a:extLst>
                </a:gridCol>
                <a:gridCol w="2214153">
                  <a:extLst>
                    <a:ext uri="{9D8B030D-6E8A-4147-A177-3AD203B41FA5}">
                      <a16:colId xmlns:a16="http://schemas.microsoft.com/office/drawing/2014/main" val="738517967"/>
                    </a:ext>
                  </a:extLst>
                </a:gridCol>
              </a:tblGrid>
              <a:tr h="302098">
                <a:tc rowSpan="2">
                  <a:txBody>
                    <a:bodyPr/>
                    <a:lstStyle/>
                    <a:p>
                      <a:pPr algn="l"/>
                      <a:r>
                        <a:rPr lang="en-CA" sz="1200" b="1" dirty="0">
                          <a:solidFill>
                            <a:schemeClr val="bg1"/>
                          </a:solidFill>
                        </a:rPr>
                        <a:t>Resultados </a:t>
                      </a:r>
                    </a:p>
                    <a:p>
                      <a:pPr algn="l"/>
                      <a:r>
                        <a:rPr lang="en-CA" sz="12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200" b="1" dirty="0">
                          <a:solidFill>
                            <a:schemeClr val="bg1"/>
                          </a:solidFill>
                        </a:rPr>
                        <a:t>Risco Relativo </a:t>
                      </a:r>
                    </a:p>
                    <a:p>
                      <a:pPr algn="ctr"/>
                      <a:r>
                        <a:rPr lang="en-CA" sz="12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200" b="1" dirty="0">
                          <a:solidFill>
                            <a:schemeClr val="bg1"/>
                          </a:solidFill>
                        </a:rPr>
                        <a:t>Efeitos absolutos</a:t>
                      </a:r>
                      <a:r>
                        <a:rPr sz="2000"/>
                        <a:t> </a:t>
                      </a:r>
                      <a:r>
                        <a:rPr lang="en-CA" sz="12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200" b="0" i="0" dirty="0">
                          <a:solidFill>
                            <a:schemeClr val="tx1">
                              <a:lumMod val="50000"/>
                              <a:lumOff val="50000"/>
                            </a:schemeClr>
                          </a:solidFill>
                        </a:rPr>
                        <a:t>Risco com tratamento Hospitalizado</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0" i="0" dirty="0">
                          <a:solidFill>
                            <a:schemeClr val="tx1">
                              <a:lumMod val="50000"/>
                              <a:lumOff val="50000"/>
                            </a:schemeClr>
                          </a:solidFill>
                        </a:rPr>
                        <a:t>Risco com tratamento Ambulatorial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200" dirty="0">
                          <a:solidFill>
                            <a:schemeClr val="tx1">
                              <a:lumMod val="50000"/>
                              <a:lumOff val="50000"/>
                            </a:schemeClr>
                          </a:solidFill>
                        </a:rPr>
                        <a:t>     Mortalidade</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RR 0.33</a:t>
                      </a:r>
                    </a:p>
                    <a:p>
                      <a:pPr algn="ctr"/>
                      <a:r>
                        <a:rPr lang="en-CA" sz="1100" dirty="0">
                          <a:solidFill>
                            <a:schemeClr val="tx1">
                              <a:lumMod val="50000"/>
                              <a:lumOff val="50000"/>
                            </a:schemeClr>
                          </a:solidFill>
                        </a:rPr>
                        <a:t>(0.01 - 7..98)</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6 </a:t>
                      </a:r>
                      <a:r>
                        <a:rPr lang="en-CA" sz="1200" dirty="0" err="1">
                          <a:solidFill>
                            <a:schemeClr val="tx1">
                              <a:lumMod val="50000"/>
                              <a:lumOff val="50000"/>
                            </a:schemeClr>
                          </a:solidFill>
                        </a:rPr>
                        <a:t>por</a:t>
                      </a:r>
                      <a:r>
                        <a:rPr lang="en-CA" sz="12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4 menos </a:t>
                      </a:r>
                      <a:r>
                        <a:rPr lang="en-CA" sz="1200" b="1" dirty="0" err="1">
                          <a:solidFill>
                            <a:schemeClr val="tx1">
                              <a:lumMod val="50000"/>
                              <a:lumOff val="50000"/>
                            </a:schemeClr>
                          </a:solidFill>
                        </a:rPr>
                        <a:t>por</a:t>
                      </a:r>
                      <a:r>
                        <a:rPr lang="en-CA" sz="1200" b="1" dirty="0">
                          <a:solidFill>
                            <a:schemeClr val="tx1">
                              <a:lumMod val="50000"/>
                              <a:lumOff val="50000"/>
                            </a:schemeClr>
                          </a:solidFill>
                        </a:rPr>
                        <a:t> 1.000</a:t>
                      </a:r>
                    </a:p>
                    <a:p>
                      <a:pPr algn="ctr"/>
                      <a:r>
                        <a:rPr lang="en-CA" sz="1200" dirty="0">
                          <a:solidFill>
                            <a:schemeClr val="tx1">
                              <a:lumMod val="50000"/>
                              <a:lumOff val="50000"/>
                            </a:schemeClr>
                          </a:solidFill>
                        </a:rPr>
                        <a:t>(6 menos a 42 mais)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2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2.95</a:t>
                      </a:r>
                    </a:p>
                    <a:p>
                      <a:pPr algn="ctr"/>
                      <a:r>
                        <a:rPr lang="en-CA" sz="1100" dirty="0">
                          <a:solidFill>
                            <a:schemeClr val="tx1">
                              <a:lumMod val="50000"/>
                              <a:lumOff val="50000"/>
                            </a:schemeClr>
                          </a:solidFill>
                        </a:rPr>
                        <a:t>(0.12-71.85)</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0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0 </a:t>
                      </a:r>
                      <a:r>
                        <a:rPr lang="en-CA" sz="1200" b="1" dirty="0" err="1">
                          <a:solidFill>
                            <a:schemeClr val="tx1">
                              <a:lumMod val="50000"/>
                              <a:lumOff val="50000"/>
                            </a:schemeClr>
                          </a:solidFill>
                        </a:rPr>
                        <a:t>por</a:t>
                      </a:r>
                      <a:r>
                        <a:rPr lang="en-CA" sz="1200" b="1" dirty="0">
                          <a:solidFill>
                            <a:schemeClr val="tx1">
                              <a:lumMod val="50000"/>
                              <a:lumOff val="50000"/>
                            </a:schemeClr>
                          </a:solidFill>
                        </a:rPr>
                        <a:t> 1.000</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200" dirty="0">
                          <a:solidFill>
                            <a:schemeClr val="tx1">
                              <a:lumMod val="50000"/>
                              <a:lumOff val="50000"/>
                            </a:schemeClr>
                          </a:solidFill>
                        </a:rPr>
                        <a:t>     TVP sintomática</a:t>
                      </a:r>
                      <a:r>
                        <a:rPr sz="2000"/>
                        <a:t> </a:t>
                      </a:r>
                    </a:p>
                    <a:p>
                      <a:pPr algn="l"/>
                      <a:r>
                        <a:rPr lang="en-CA" sz="12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Não Estimável</a:t>
                      </a:r>
                    </a:p>
                    <a:p>
                      <a:pPr algn="ct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0 x 1.000 </a:t>
                      </a:r>
                    </a:p>
                    <a:p>
                      <a:pPr algn="ctr"/>
                      <a:r>
                        <a:rPr lang="en-CA" sz="12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sz="2000"/>
                        <a:t>     </a:t>
                      </a:r>
                      <a:r>
                        <a:rPr lang="en-CA" sz="1200" dirty="0">
                          <a:solidFill>
                            <a:schemeClr val="tx1">
                              <a:lumMod val="50000"/>
                              <a:lumOff val="50000"/>
                            </a:schemeClr>
                          </a:solidFill>
                        </a:rPr>
                        <a:t>Grande Sangramento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RR 6.88</a:t>
                      </a:r>
                    </a:p>
                    <a:p>
                      <a:pPr algn="ctr"/>
                      <a:r>
                        <a:rPr lang="en-CA" sz="1100" dirty="0">
                          <a:solidFill>
                            <a:schemeClr val="tx1">
                              <a:lumMod val="50000"/>
                              <a:lumOff val="50000"/>
                            </a:schemeClr>
                          </a:solidFill>
                        </a:rPr>
                        <a:t>(0.36. - 134,1)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0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1" dirty="0">
                          <a:solidFill>
                            <a:schemeClr val="tx1">
                              <a:lumMod val="50000"/>
                              <a:lumOff val="50000"/>
                            </a:schemeClr>
                          </a:solidFill>
                        </a:rPr>
                        <a:t>0 x 1.000</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369562" y="1772255"/>
            <a:ext cx="3083469" cy="4487790"/>
          </a:xfrm>
          <a:prstGeom prst="rect">
            <a:avLst/>
          </a:prstGeom>
          <a:solidFill>
            <a:srgbClr val="FED9B0"/>
          </a:solidFill>
        </p:spPr>
        <p:txBody>
          <a:bodyPr wrap="square" rtlCol="0">
            <a:noAutofit/>
          </a:bodyPr>
          <a:lstStyle/>
          <a:p>
            <a:r>
              <a:rPr lang="pt-BR" sz="1400" b="1" dirty="0">
                <a:solidFill>
                  <a:schemeClr val="tx1">
                    <a:lumMod val="50000"/>
                    <a:lumOff val="50000"/>
                  </a:schemeClr>
                </a:solidFill>
              </a:rPr>
              <a:t>Evidência de baixa qualidade, e por essa razão a relação dano/ benefício é incerta. O painel também considerou:</a:t>
            </a:r>
          </a:p>
          <a:p>
            <a:pPr marL="160020" indent="-160020">
              <a:spcAft>
                <a:spcPts val="600"/>
              </a:spcAft>
              <a:buFont typeface="Arial" panose="020B0604020202020204" pitchFamily="34" charset="0"/>
              <a:buChar char="•"/>
            </a:pPr>
            <a:r>
              <a:rPr lang="pt-BR" sz="1400" dirty="0">
                <a:solidFill>
                  <a:schemeClr val="tx1">
                    <a:lumMod val="50000"/>
                    <a:lumOff val="50000"/>
                  </a:schemeClr>
                </a:solidFill>
              </a:rPr>
              <a:t>Esta recomendação não se aplica a pacientes com outras condições de maior risco, que exigem hospitalização, pacientes com apoio limitado ou nenhum tipo de apoio em sua residência, pacientes que não possam arcar com medicamentos ou tenham antecedentes de </a:t>
            </a:r>
            <a:r>
              <a:rPr lang="pt-BR" sz="1400" dirty="0">
                <a:solidFill>
                  <a:schemeClr val="bg1">
                    <a:lumMod val="50000"/>
                  </a:schemeClr>
                </a:solidFill>
              </a:rPr>
              <a:t>aderência insuficiente. </a:t>
            </a:r>
          </a:p>
          <a:p>
            <a:pPr marL="160020" indent="-160020">
              <a:spcAft>
                <a:spcPts val="600"/>
              </a:spcAft>
              <a:buFont typeface="Arial" panose="020B0604020202020204" pitchFamily="34" charset="0"/>
              <a:buChar char="•"/>
            </a:pPr>
            <a:r>
              <a:rPr lang="pt-BR" sz="1400" dirty="0">
                <a:solidFill>
                  <a:schemeClr val="tx1">
                    <a:lumMod val="50000"/>
                    <a:lumOff val="50000"/>
                  </a:schemeClr>
                </a:solidFill>
              </a:rPr>
              <a:t>Alto risco de sangramento também pode tornar necessário iniciar o tratamento no hospital. </a:t>
            </a:r>
          </a:p>
          <a:p>
            <a:pPr marL="160020" indent="-160020">
              <a:spcAft>
                <a:spcPts val="600"/>
              </a:spcAft>
              <a:buFont typeface="Arial" panose="020B0604020202020204" pitchFamily="34" charset="0"/>
              <a:buChar char="•"/>
            </a:pPr>
            <a:r>
              <a:rPr lang="pt-BR" sz="1400" dirty="0">
                <a:solidFill>
                  <a:schemeClr val="tx1">
                    <a:lumMod val="50000"/>
                    <a:lumOff val="50000"/>
                  </a:schemeClr>
                </a:solidFill>
              </a:rPr>
              <a:t>O tratamento em casa pode não ser viável em alguns contextos, devido a limitações do sistema de saúde ou restrições da apólice de seguro;</a:t>
            </a:r>
            <a:endParaRPr lang="pt-BR"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90256" y="4414364"/>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90256" y="4945011"/>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90256" y="5430943"/>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90256" y="5957800"/>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6" name="Group 15">
            <a:extLst>
              <a:ext uri="{FF2B5EF4-FFF2-40B4-BE49-F238E27FC236}">
                <a16:creationId xmlns:a16="http://schemas.microsoft.com/office/drawing/2014/main" id="{8A674299-614A-8E4E-994A-871973D1B4D5}"/>
              </a:ext>
            </a:extLst>
          </p:cNvPr>
          <p:cNvGrpSpPr/>
          <p:nvPr/>
        </p:nvGrpSpPr>
        <p:grpSpPr>
          <a:xfrm>
            <a:off x="7836129" y="6260450"/>
            <a:ext cx="4355871" cy="418467"/>
            <a:chOff x="6764144" y="6434793"/>
            <a:chExt cx="4355871" cy="418467"/>
          </a:xfrm>
        </p:grpSpPr>
        <p:sp>
          <p:nvSpPr>
            <p:cNvPr id="17" name="TextBox 16">
              <a:extLst>
                <a:ext uri="{FF2B5EF4-FFF2-40B4-BE49-F238E27FC236}">
                  <a16:creationId xmlns:a16="http://schemas.microsoft.com/office/drawing/2014/main" id="{89FBF09E-F056-1648-8675-052E0E4489D3}"/>
                </a:ext>
              </a:extLst>
            </p:cNvPr>
            <p:cNvSpPr txBox="1"/>
            <p:nvPr/>
          </p:nvSpPr>
          <p:spPr>
            <a:xfrm>
              <a:off x="6764144" y="6483928"/>
              <a:ext cx="4355871" cy="369332"/>
            </a:xfrm>
            <a:prstGeom prst="rect">
              <a:avLst/>
            </a:prstGeom>
            <a:noFill/>
          </p:spPr>
          <p:txBody>
            <a:bodyPr wrap="square" rtlCol="0">
              <a:spAutoFit/>
            </a:bodyPr>
            <a:lstStyle/>
            <a:p>
              <a:r>
                <a:rPr lang="pt-BR" sz="1200" dirty="0">
                  <a:solidFill>
                    <a:schemeClr val="tx1">
                      <a:lumMod val="50000"/>
                      <a:lumOff val="50000"/>
                    </a:schemeClr>
                  </a:solidFill>
                </a:rPr>
                <a:t>Qualidade da Evidência (GRADE): Baixa           Moderada</a:t>
              </a:r>
              <a:r>
                <a:rPr lang="pt-BR" dirty="0"/>
                <a:t>    </a:t>
              </a:r>
              <a:r>
                <a:rPr lang="pt-BR" sz="1200" dirty="0">
                  <a:solidFill>
                    <a:schemeClr val="tx1">
                      <a:lumMod val="50000"/>
                      <a:lumOff val="50000"/>
                    </a:schemeClr>
                  </a:solidFill>
                </a:rPr>
                <a:t>Forte</a:t>
              </a:r>
            </a:p>
          </p:txBody>
        </p:sp>
        <p:sp>
          <p:nvSpPr>
            <p:cNvPr id="18" name="Oval 17">
              <a:extLst>
                <a:ext uri="{FF2B5EF4-FFF2-40B4-BE49-F238E27FC236}">
                  <a16:creationId xmlns:a16="http://schemas.microsoft.com/office/drawing/2014/main" id="{2543121E-9547-AA4E-A627-DCEE01A6B82F}"/>
                </a:ext>
              </a:extLst>
            </p:cNvPr>
            <p:cNvSpPr/>
            <p:nvPr/>
          </p:nvSpPr>
          <p:spPr>
            <a:xfrm>
              <a:off x="9007844" y="6444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Oval 18">
              <a:extLst>
                <a:ext uri="{FF2B5EF4-FFF2-40B4-BE49-F238E27FC236}">
                  <a16:creationId xmlns:a16="http://schemas.microsoft.com/office/drawing/2014/main" id="{E3423597-36DD-C94C-8AEC-39482A460F40}"/>
                </a:ext>
              </a:extLst>
            </p:cNvPr>
            <p:cNvSpPr/>
            <p:nvPr/>
          </p:nvSpPr>
          <p:spPr>
            <a:xfrm>
              <a:off x="9912757" y="6434793"/>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Oval 19">
              <a:extLst>
                <a:ext uri="{FF2B5EF4-FFF2-40B4-BE49-F238E27FC236}">
                  <a16:creationId xmlns:a16="http://schemas.microsoft.com/office/drawing/2014/main" id="{3FA8B08F-8871-044B-A510-6FED91F1B423}"/>
                </a:ext>
              </a:extLst>
            </p:cNvPr>
            <p:cNvSpPr/>
            <p:nvPr/>
          </p:nvSpPr>
          <p:spPr>
            <a:xfrm>
              <a:off x="10586436" y="6444607"/>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    </a:t>
              </a:r>
            </a:p>
          </p:txBody>
        </p:sp>
      </p:grpSp>
      <p:sp>
        <p:nvSpPr>
          <p:cNvPr id="7" name="Title 6">
            <a:extLst>
              <a:ext uri="{FF2B5EF4-FFF2-40B4-BE49-F238E27FC236}">
                <a16:creationId xmlns:a16="http://schemas.microsoft.com/office/drawing/2014/main" id="{33A8DEFC-7BA0-1D49-810C-D4E52E9C351B}"/>
              </a:ext>
            </a:extLst>
          </p:cNvPr>
          <p:cNvSpPr>
            <a:spLocks noGrp="1"/>
          </p:cNvSpPr>
          <p:nvPr>
            <p:ph type="title"/>
          </p:nvPr>
        </p:nvSpPr>
        <p:spPr>
          <a:xfrm>
            <a:off x="419100" y="1340569"/>
            <a:ext cx="10972800" cy="713539"/>
          </a:xfrm>
        </p:spPr>
        <p:txBody>
          <a:bodyPr lIns="0"/>
          <a:lstStyle/>
          <a:p>
            <a:r>
              <a:rPr lang="pt-BR" sz="2800" b="0"/>
              <a:t>Recomendações</a:t>
            </a:r>
            <a:r>
              <a:rPr lang="pt-BR"/>
              <a:t> </a:t>
            </a:r>
            <a:endParaRPr lang="pt-BR" sz="2800" b="0"/>
          </a:p>
        </p:txBody>
      </p:sp>
      <p:sp>
        <p:nvSpPr>
          <p:cNvPr id="8" name="Content Placeholder 7">
            <a:extLst>
              <a:ext uri="{FF2B5EF4-FFF2-40B4-BE49-F238E27FC236}">
                <a16:creationId xmlns:a16="http://schemas.microsoft.com/office/drawing/2014/main" id="{762AE9D1-173D-C64E-8D81-161F4A98EF21}"/>
              </a:ext>
            </a:extLst>
          </p:cNvPr>
          <p:cNvSpPr>
            <a:spLocks noGrp="1"/>
          </p:cNvSpPr>
          <p:nvPr>
            <p:ph idx="1"/>
          </p:nvPr>
        </p:nvSpPr>
        <p:spPr>
          <a:xfrm>
            <a:off x="419100" y="2033588"/>
            <a:ext cx="7796645" cy="1567863"/>
          </a:xfrm>
        </p:spPr>
        <p:txBody>
          <a:bodyPr/>
          <a:lstStyle/>
          <a:p>
            <a:pPr marL="0" indent="0">
              <a:spcBef>
                <a:spcPts val="0"/>
              </a:spcBef>
              <a:buNone/>
            </a:pPr>
            <a:r>
              <a:rPr lang="pt-BR" sz="2000" dirty="0"/>
              <a:t>Em pacientes com </a:t>
            </a:r>
            <a:r>
              <a:rPr lang="pt-BR" sz="2000" dirty="0" err="1"/>
              <a:t>EP</a:t>
            </a:r>
            <a:r>
              <a:rPr lang="pt-BR" sz="2000" dirty="0"/>
              <a:t> e baixo risco de complicações,  o Painel Latino-Americano sugere </a:t>
            </a:r>
            <a:r>
              <a:rPr lang="pt-BR" sz="2000" b="1" u="sng" dirty="0"/>
              <a:t>o tratamento em casa ou o tratamento hospitalar</a:t>
            </a:r>
            <a:r>
              <a:rPr lang="pt-BR" dirty="0"/>
              <a:t> </a:t>
            </a:r>
            <a:r>
              <a:rPr lang="pt-BR" sz="2000" i="1" dirty="0"/>
              <a:t>(recomendação condicional, baseada em uma certeza muito baixa da evidência sobre os efeitos).</a:t>
            </a:r>
          </a:p>
          <a:p>
            <a:pPr marL="0" indent="0">
              <a:buNone/>
            </a:pPr>
            <a:r>
              <a:rPr lang="pt-BR" dirty="0"/>
              <a:t> </a:t>
            </a:r>
          </a:p>
          <a:p>
            <a:pPr marL="0" indent="0">
              <a:buNone/>
            </a:pPr>
            <a:endParaRPr lang="pt-BR" sz="2000" dirty="0"/>
          </a:p>
        </p:txBody>
      </p:sp>
    </p:spTree>
    <p:extLst>
      <p:ext uri="{BB962C8B-B14F-4D97-AF65-F5344CB8AC3E}">
        <p14:creationId xmlns:p14="http://schemas.microsoft.com/office/powerpoint/2010/main" val="32333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3328" y="1185821"/>
            <a:ext cx="10972800" cy="713539"/>
          </a:xfrm>
        </p:spPr>
        <p:txBody>
          <a:bodyPr>
            <a:noAutofit/>
          </a:bodyPr>
          <a:lstStyle/>
          <a:p>
            <a:r>
              <a:rPr lang="pt-BR" sz="2800" dirty="0"/>
              <a:t>Escore </a:t>
            </a:r>
            <a:r>
              <a:rPr lang="pt-BR" sz="2800" dirty="0" err="1"/>
              <a:t>Pesi</a:t>
            </a:r>
            <a:r>
              <a:rPr lang="pt-BR" sz="2800" dirty="0"/>
              <a:t> para classificação de severidade em </a:t>
            </a:r>
            <a:r>
              <a:rPr lang="pt-BR" sz="2800" dirty="0">
                <a:solidFill>
                  <a:srgbClr val="FF0000"/>
                </a:solidFill>
              </a:rPr>
              <a:t>EP</a:t>
            </a:r>
          </a:p>
        </p:txBody>
      </p:sp>
      <p:sp>
        <p:nvSpPr>
          <p:cNvPr id="7" name="Content Placeholder 6">
            <a:extLst>
              <a:ext uri="{FF2B5EF4-FFF2-40B4-BE49-F238E27FC236}">
                <a16:creationId xmlns:a16="http://schemas.microsoft.com/office/drawing/2014/main" id="{52F1F8E8-51BF-A941-8AAE-66C7079085E3}"/>
              </a:ext>
            </a:extLst>
          </p:cNvPr>
          <p:cNvSpPr>
            <a:spLocks noGrp="1"/>
          </p:cNvSpPr>
          <p:nvPr>
            <p:ph idx="1"/>
          </p:nvPr>
        </p:nvSpPr>
        <p:spPr>
          <a:xfrm>
            <a:off x="553328" y="1693060"/>
            <a:ext cx="10972800" cy="531166"/>
          </a:xfrm>
        </p:spPr>
        <p:txBody>
          <a:bodyPr/>
          <a:lstStyle/>
          <a:p>
            <a:pPr marL="0" indent="0">
              <a:buNone/>
            </a:pPr>
            <a:r>
              <a:rPr lang="pt-BR" sz="1400" b="1" dirty="0"/>
              <a:t>Tabela 1: Índice de Severidade de Embolia Pulmonar Original e Simplificado [Original </a:t>
            </a:r>
            <a:r>
              <a:rPr lang="pt-BR" sz="1400" b="1" dirty="0" err="1"/>
              <a:t>and</a:t>
            </a:r>
            <a:r>
              <a:rPr lang="pt-BR" sz="1400" b="1" dirty="0"/>
              <a:t> </a:t>
            </a:r>
            <a:r>
              <a:rPr lang="pt-BR" sz="1400" b="1" dirty="0" err="1"/>
              <a:t>simplified</a:t>
            </a:r>
            <a:r>
              <a:rPr lang="pt-BR" sz="1400" b="1" dirty="0"/>
              <a:t> </a:t>
            </a:r>
            <a:r>
              <a:rPr lang="pt-BR" sz="1400" b="1" dirty="0" err="1"/>
              <a:t>Pulmonary</a:t>
            </a:r>
            <a:r>
              <a:rPr lang="pt-BR" sz="1400" b="1" dirty="0"/>
              <a:t> </a:t>
            </a:r>
            <a:r>
              <a:rPr lang="pt-BR" sz="1400" b="1" dirty="0" err="1"/>
              <a:t>Embolism</a:t>
            </a:r>
            <a:r>
              <a:rPr lang="pt-BR" sz="1400" b="1" dirty="0"/>
              <a:t> </a:t>
            </a:r>
            <a:r>
              <a:rPr lang="pt-BR" sz="1400" b="1" dirty="0" err="1"/>
              <a:t>Severity</a:t>
            </a:r>
            <a:r>
              <a:rPr lang="pt-BR" sz="1400" b="1" dirty="0"/>
              <a:t> Index] (PESI).</a:t>
            </a:r>
          </a:p>
        </p:txBody>
      </p:sp>
      <p:sp>
        <p:nvSpPr>
          <p:cNvPr id="4" name="3 CuadroTexto"/>
          <p:cNvSpPr txBox="1"/>
          <p:nvPr/>
        </p:nvSpPr>
        <p:spPr>
          <a:xfrm>
            <a:off x="8878161" y="4340685"/>
            <a:ext cx="2349820" cy="584775"/>
          </a:xfrm>
          <a:prstGeom prst="rect">
            <a:avLst/>
          </a:prstGeom>
          <a:solidFill>
            <a:schemeClr val="bg1"/>
          </a:solidFill>
        </p:spPr>
        <p:txBody>
          <a:bodyPr wrap="square" rtlCol="0">
            <a:spAutoFit/>
          </a:bodyPr>
          <a:lstStyle/>
          <a:p>
            <a:r>
              <a:rPr lang="pt-BR" sz="1600" b="1" dirty="0">
                <a:solidFill>
                  <a:srgbClr val="E43D31"/>
                </a:solidFill>
              </a:rPr>
              <a:t>PACIENTE DE CLASSE I </a:t>
            </a:r>
          </a:p>
          <a:p>
            <a:r>
              <a:rPr lang="pt-BR" sz="1600" b="1" dirty="0">
                <a:solidFill>
                  <a:srgbClr val="E43D31"/>
                </a:solidFill>
              </a:rPr>
              <a:t>Baixo Risco          </a:t>
            </a:r>
          </a:p>
        </p:txBody>
      </p:sp>
      <p:sp>
        <p:nvSpPr>
          <p:cNvPr id="5" name="4 Rectángulo"/>
          <p:cNvSpPr/>
          <p:nvPr/>
        </p:nvSpPr>
        <p:spPr>
          <a:xfrm>
            <a:off x="8761388" y="2136313"/>
            <a:ext cx="2227385" cy="1999063"/>
          </a:xfrm>
          <a:prstGeom prst="rect">
            <a:avLst/>
          </a:prstGeom>
          <a:solidFill>
            <a:srgbClr val="FED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b="1" dirty="0">
                <a:solidFill>
                  <a:schemeClr val="tx1">
                    <a:lumMod val="50000"/>
                    <a:lumOff val="50000"/>
                  </a:schemeClr>
                </a:solidFill>
              </a:rPr>
              <a:t>Fibrinólise em Embolismo Pulmonar agudo</a:t>
            </a:r>
          </a:p>
          <a:p>
            <a:r>
              <a:rPr lang="pt-BR" b="1" dirty="0">
                <a:solidFill>
                  <a:schemeClr val="tx1">
                    <a:lumMod val="50000"/>
                    <a:lumOff val="50000"/>
                  </a:schemeClr>
                </a:solidFill>
              </a:rPr>
              <a:t>Em casos com instabilidade hemodinâmica franca</a:t>
            </a:r>
          </a:p>
        </p:txBody>
      </p:sp>
      <p:graphicFrame>
        <p:nvGraphicFramePr>
          <p:cNvPr id="8" name="Table 7">
            <a:extLst>
              <a:ext uri="{FF2B5EF4-FFF2-40B4-BE49-F238E27FC236}">
                <a16:creationId xmlns:a16="http://schemas.microsoft.com/office/drawing/2014/main" id="{42D6E336-127B-44AF-804A-AD81D52BF5DC}"/>
              </a:ext>
            </a:extLst>
          </p:cNvPr>
          <p:cNvGraphicFramePr>
            <a:graphicFrameLocks noGrp="1"/>
          </p:cNvGraphicFramePr>
          <p:nvPr>
            <p:extLst>
              <p:ext uri="{D42A27DB-BD31-4B8C-83A1-F6EECF244321}">
                <p14:modId xmlns:p14="http://schemas.microsoft.com/office/powerpoint/2010/main" val="51351128"/>
              </p:ext>
            </p:extLst>
          </p:nvPr>
        </p:nvGraphicFramePr>
        <p:xfrm>
          <a:off x="633396" y="1947730"/>
          <a:ext cx="7850847" cy="3641594"/>
        </p:xfrm>
        <a:graphic>
          <a:graphicData uri="http://schemas.openxmlformats.org/drawingml/2006/table">
            <a:tbl>
              <a:tblPr firstRow="1" bandRow="1">
                <a:tableStyleId>{5940675A-B579-460E-94D1-54222C63F5DA}</a:tableStyleId>
              </a:tblPr>
              <a:tblGrid>
                <a:gridCol w="3273146">
                  <a:extLst>
                    <a:ext uri="{9D8B030D-6E8A-4147-A177-3AD203B41FA5}">
                      <a16:colId xmlns:a16="http://schemas.microsoft.com/office/drawing/2014/main" val="325642109"/>
                    </a:ext>
                  </a:extLst>
                </a:gridCol>
                <a:gridCol w="2240409">
                  <a:extLst>
                    <a:ext uri="{9D8B030D-6E8A-4147-A177-3AD203B41FA5}">
                      <a16:colId xmlns:a16="http://schemas.microsoft.com/office/drawing/2014/main" val="815985156"/>
                    </a:ext>
                  </a:extLst>
                </a:gridCol>
                <a:gridCol w="2337292">
                  <a:extLst>
                    <a:ext uri="{9D8B030D-6E8A-4147-A177-3AD203B41FA5}">
                      <a16:colId xmlns:a16="http://schemas.microsoft.com/office/drawing/2014/main" val="1109489225"/>
                    </a:ext>
                  </a:extLst>
                </a:gridCol>
              </a:tblGrid>
              <a:tr h="388344">
                <a:tc>
                  <a:txBody>
                    <a:bodyPr/>
                    <a:lstStyle/>
                    <a:p>
                      <a:pPr algn="l"/>
                      <a:r>
                        <a:rPr lang="es-CO" sz="1600" b="1" dirty="0">
                          <a:solidFill>
                            <a:schemeClr val="bg1"/>
                          </a:solidFill>
                        </a:rPr>
                        <a:t>Variável</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Escore PESI (a) Original</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 Escore PESI (b) </a:t>
                      </a:r>
                      <a:r>
                        <a:rPr lang="es-CO" sz="1400" b="1" noProof="0" dirty="0">
                          <a:solidFill>
                            <a:schemeClr val="bg1"/>
                          </a:solidFill>
                        </a:rPr>
                        <a:t>Simplificado</a:t>
                      </a:r>
                    </a:p>
                  </a:txBody>
                  <a:tcPr marL="86548" marR="86548" marT="43274" marB="4327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3135809784"/>
                  </a:ext>
                </a:extLst>
              </a:tr>
              <a:tr h="259820">
                <a:tc>
                  <a:txBody>
                    <a:bodyPr/>
                    <a:lstStyle/>
                    <a:p>
                      <a:pPr algn="l"/>
                      <a:r>
                        <a:rPr lang="es-CO" sz="1400" dirty="0">
                          <a:solidFill>
                            <a:schemeClr val="tx1">
                              <a:lumMod val="50000"/>
                              <a:lumOff val="50000"/>
                            </a:schemeClr>
                          </a:solidFill>
                        </a:rPr>
                        <a:t>Idade&gt; 80 anos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Idade em anos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259820">
                <a:tc>
                  <a:txBody>
                    <a:bodyPr/>
                    <a:lstStyle/>
                    <a:p>
                      <a:pPr algn="l"/>
                      <a:r>
                        <a:rPr lang="es-CO" sz="1400" dirty="0">
                          <a:solidFill>
                            <a:schemeClr val="tx1">
                              <a:lumMod val="50000"/>
                              <a:lumOff val="50000"/>
                            </a:schemeClr>
                          </a:solidFill>
                        </a:rPr>
                        <a:t>Sexo masculino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259820">
                <a:tc>
                  <a:txBody>
                    <a:bodyPr/>
                    <a:lstStyle/>
                    <a:p>
                      <a:pPr algn="l"/>
                      <a:r>
                        <a:rPr lang="es-CO" sz="1400" dirty="0">
                          <a:solidFill>
                            <a:schemeClr val="tx1">
                              <a:lumMod val="50000"/>
                              <a:lumOff val="50000"/>
                            </a:schemeClr>
                          </a:solidFill>
                        </a:rPr>
                        <a:t>Histórico de Câncer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259820">
                <a:tc>
                  <a:txBody>
                    <a:bodyPr/>
                    <a:lstStyle/>
                    <a:p>
                      <a:pPr algn="l"/>
                      <a:r>
                        <a:rPr lang="es-CO" sz="1400" dirty="0">
                          <a:solidFill>
                            <a:schemeClr val="tx1">
                              <a:lumMod val="50000"/>
                              <a:lumOff val="50000"/>
                            </a:schemeClr>
                          </a:solidFill>
                        </a:rPr>
                        <a:t>Histórico de Falha Cardíaca</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     1 (c)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259820">
                <a:tc>
                  <a:txBody>
                    <a:bodyPr/>
                    <a:lstStyle/>
                    <a:p>
                      <a:pPr algn="l"/>
                      <a:r>
                        <a:rPr lang="es-CO" sz="1400" dirty="0">
                          <a:solidFill>
                            <a:schemeClr val="tx1">
                              <a:lumMod val="50000"/>
                              <a:lumOff val="50000"/>
                            </a:schemeClr>
                          </a:solidFill>
                        </a:rPr>
                        <a:t>Histórico de Doença Pulmonar Crônica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s-CO"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754581"/>
                  </a:ext>
                </a:extLst>
              </a:tr>
              <a:tr h="259820">
                <a:tc>
                  <a:txBody>
                    <a:bodyPr/>
                    <a:lstStyle/>
                    <a:p>
                      <a:pPr algn="l"/>
                      <a:r>
                        <a:rPr lang="es-CO" sz="1400" dirty="0">
                          <a:solidFill>
                            <a:schemeClr val="tx1">
                              <a:lumMod val="50000"/>
                              <a:lumOff val="50000"/>
                            </a:schemeClr>
                          </a:solidFill>
                        </a:rPr>
                        <a:t>Pulso ≥ 110 batimentos/ minuto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143105"/>
                  </a:ext>
                </a:extLst>
              </a:tr>
              <a:tr h="259820">
                <a:tc>
                  <a:txBody>
                    <a:bodyPr/>
                    <a:lstStyle/>
                    <a:p>
                      <a:pPr algn="l"/>
                      <a:r>
                        <a:rPr lang="es-CO" sz="1400" dirty="0">
                          <a:solidFill>
                            <a:schemeClr val="tx1">
                              <a:lumMod val="50000"/>
                              <a:lumOff val="50000"/>
                            </a:schemeClr>
                          </a:solidFill>
                        </a:rPr>
                        <a:t>Pressão Arterial Sistólica &lt; 100 mm Hg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964556"/>
                  </a:ext>
                </a:extLst>
              </a:tr>
              <a:tr h="259820">
                <a:tc>
                  <a:txBody>
                    <a:bodyPr/>
                    <a:lstStyle/>
                    <a:p>
                      <a:pPr algn="l"/>
                      <a:r>
                        <a:rPr lang="es-CO" sz="1400" dirty="0">
                          <a:solidFill>
                            <a:schemeClr val="tx1">
                              <a:lumMod val="50000"/>
                              <a:lumOff val="50000"/>
                            </a:schemeClr>
                          </a:solidFill>
                        </a:rPr>
                        <a:t>Frequência Respiratória ≥ 30 x min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01566789"/>
                  </a:ext>
                </a:extLst>
              </a:tr>
              <a:tr h="259820">
                <a:tc>
                  <a:txBody>
                    <a:bodyPr/>
                    <a:lstStyle/>
                    <a:p>
                      <a:pPr algn="l"/>
                      <a:r>
                        <a:rPr lang="es-CO" sz="1400" dirty="0">
                          <a:solidFill>
                            <a:schemeClr val="tx1">
                              <a:lumMod val="50000"/>
                              <a:lumOff val="50000"/>
                            </a:schemeClr>
                          </a:solidFill>
                        </a:rPr>
                        <a:t>Temperatura &lt; 36°C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0493736"/>
                  </a:ext>
                </a:extLst>
              </a:tr>
              <a:tr h="259820">
                <a:tc>
                  <a:txBody>
                    <a:bodyPr/>
                    <a:lstStyle/>
                    <a:p>
                      <a:pPr algn="l"/>
                      <a:r>
                        <a:rPr lang="es-CO" sz="1400" dirty="0">
                          <a:solidFill>
                            <a:schemeClr val="tx1">
                              <a:lumMod val="50000"/>
                              <a:lumOff val="50000"/>
                            </a:schemeClr>
                          </a:solidFill>
                        </a:rPr>
                        <a:t>Estado mental alterado*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+60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8734718"/>
                  </a:ext>
                </a:extLst>
              </a:tr>
              <a:tr h="259820">
                <a:tc>
                  <a:txBody>
                    <a:bodyPr/>
                    <a:lstStyle/>
                    <a:p>
                      <a:pPr algn="l"/>
                      <a:r>
                        <a:rPr lang="es-CO" sz="1400" dirty="0">
                          <a:solidFill>
                            <a:schemeClr val="tx1">
                              <a:lumMod val="50000"/>
                              <a:lumOff val="50000"/>
                            </a:schemeClr>
                          </a:solidFill>
                        </a:rPr>
                        <a:t>Saturação arterial de Oxigênio &lt; 90%*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393409"/>
                  </a:ext>
                </a:extLst>
              </a:tr>
            </a:tbl>
          </a:graphicData>
        </a:graphic>
      </p:graphicFrame>
      <p:sp>
        <p:nvSpPr>
          <p:cNvPr id="11" name="Content Placeholder 6">
            <a:extLst>
              <a:ext uri="{FF2B5EF4-FFF2-40B4-BE49-F238E27FC236}">
                <a16:creationId xmlns:a16="http://schemas.microsoft.com/office/drawing/2014/main" id="{7BF2A119-C79E-4446-AED3-4E2B3BDDEA7B}"/>
              </a:ext>
            </a:extLst>
          </p:cNvPr>
          <p:cNvSpPr txBox="1">
            <a:spLocks/>
          </p:cNvSpPr>
          <p:nvPr/>
        </p:nvSpPr>
        <p:spPr>
          <a:xfrm>
            <a:off x="238115" y="5583621"/>
            <a:ext cx="11510190" cy="936916"/>
          </a:xfrm>
          <a:prstGeom prst="rect">
            <a:avLst/>
          </a:prstGeom>
          <a:solidFill>
            <a:schemeClr val="bg1"/>
          </a:solidFill>
        </p:spPr>
        <p:txBody>
          <a:bodyPr/>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050" dirty="0">
                <a:solidFill>
                  <a:srgbClr val="000000"/>
                </a:solidFill>
                <a:effectLst/>
                <a:latin typeface="Calibri" panose="020F0502020204030204" pitchFamily="34" charset="0"/>
              </a:rPr>
              <a:t>A pontuação total de um paciente é obtida somando a idade do paciente em anos e os pontos de cada </a:t>
            </a:r>
            <a:r>
              <a:rPr lang="pt-BR" sz="1050" dirty="0" err="1">
                <a:solidFill>
                  <a:srgbClr val="000000"/>
                </a:solidFill>
                <a:effectLst/>
                <a:latin typeface="Calibri" panose="020F0502020204030204" pitchFamily="34" charset="0"/>
              </a:rPr>
              <a:t>preditor</a:t>
            </a:r>
            <a:r>
              <a:rPr lang="pt-BR" sz="1050" dirty="0">
                <a:solidFill>
                  <a:srgbClr val="000000"/>
                </a:solidFill>
                <a:effectLst/>
                <a:latin typeface="Calibri" panose="020F0502020204030204" pitchFamily="34" charset="0"/>
              </a:rPr>
              <a:t>, quando houver. A pontuação corresponde às seguintes classes de risco: Classe I (≤65 pontos), Classe II (66-85 pontos), Classe </a:t>
            </a:r>
            <a:r>
              <a:rPr lang="pt-BR" sz="1050" dirty="0" err="1">
                <a:solidFill>
                  <a:srgbClr val="000000"/>
                </a:solidFill>
                <a:effectLst/>
                <a:latin typeface="Calibri" panose="020F0502020204030204" pitchFamily="34" charset="0"/>
              </a:rPr>
              <a:t>III</a:t>
            </a:r>
            <a:r>
              <a:rPr lang="pt-BR" sz="1050" dirty="0">
                <a:solidFill>
                  <a:srgbClr val="000000"/>
                </a:solidFill>
                <a:effectLst/>
                <a:latin typeface="Calibri" panose="020F0502020204030204" pitchFamily="34" charset="0"/>
              </a:rPr>
              <a:t> (86-105 pontos), Classe </a:t>
            </a:r>
            <a:r>
              <a:rPr lang="pt-BR" sz="1050" dirty="0" err="1">
                <a:solidFill>
                  <a:srgbClr val="000000"/>
                </a:solidFill>
                <a:effectLst/>
                <a:latin typeface="Calibri" panose="020F0502020204030204" pitchFamily="34" charset="0"/>
              </a:rPr>
              <a:t>IV</a:t>
            </a:r>
            <a:r>
              <a:rPr lang="pt-BR" sz="1050" dirty="0">
                <a:solidFill>
                  <a:srgbClr val="000000"/>
                </a:solidFill>
                <a:effectLst/>
                <a:latin typeface="Calibri" panose="020F0502020204030204" pitchFamily="34" charset="0"/>
              </a:rPr>
              <a:t> (106-125 pontos) e Classe V (&gt; 125 pontos) pontos). Os pacientes nas classes de risco I e II são definidos como de baixo risco. (b) A pontuação total para um determinado paciente é obtida somando os pontos. A pontuação corresponde às seguintes classes de risco: 0 risco baixo, 1 ou mais risco alto. As células vazias S indicam que as variáveis não foram incluídas. (c) As variáveis foram combinadas em uma única categoria de doença cardiopulmonar crônica. </a:t>
            </a:r>
          </a:p>
        </p:txBody>
      </p:sp>
      <p:sp>
        <p:nvSpPr>
          <p:cNvPr id="12" name="CuadroTexto 10">
            <a:extLst>
              <a:ext uri="{FF2B5EF4-FFF2-40B4-BE49-F238E27FC236}">
                <a16:creationId xmlns:a16="http://schemas.microsoft.com/office/drawing/2014/main" id="{D299243E-458E-49F5-AC43-44CB454632AF}"/>
              </a:ext>
            </a:extLst>
          </p:cNvPr>
          <p:cNvSpPr txBox="1"/>
          <p:nvPr/>
        </p:nvSpPr>
        <p:spPr>
          <a:xfrm>
            <a:off x="133538" y="6413995"/>
            <a:ext cx="11597834" cy="230832"/>
          </a:xfrm>
          <a:prstGeom prst="rect">
            <a:avLst/>
          </a:prstGeom>
          <a:noFill/>
        </p:spPr>
        <p:txBody>
          <a:bodyPr wrap="square">
            <a:spAutoFit/>
          </a:bodyPr>
          <a:lstStyle/>
          <a:p>
            <a:pPr marL="0" indent="0">
              <a:buNone/>
            </a:pPr>
            <a:r>
              <a:rPr lang="pt-BR" sz="900" b="1">
                <a:solidFill>
                  <a:srgbClr val="000000"/>
                </a:solidFill>
                <a:effectLst/>
                <a:latin typeface="Calibri" panose="020F0502020204030204" pitchFamily="34" charset="0"/>
              </a:rPr>
              <a:t>Jiménez D, Aujesky A, Moores L et al  Grupo RIETE Simplificação do índice de gravidade da embolia pulmonar para o pronóstico em pacientes com embolia pulmonar sintomática aguda. Arch Intern Med. 2010; 170 (15): 1383-1389.</a:t>
            </a:r>
            <a:endParaRPr lang="pt-BR" sz="1000" b="1">
              <a:solidFill>
                <a:srgbClr val="FF00F1"/>
              </a:solidFill>
            </a:endParaRPr>
          </a:p>
        </p:txBody>
      </p:sp>
    </p:spTree>
    <p:extLst>
      <p:ext uri="{BB962C8B-B14F-4D97-AF65-F5344CB8AC3E}">
        <p14:creationId xmlns:p14="http://schemas.microsoft.com/office/powerpoint/2010/main" val="2420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463923" y="1850066"/>
            <a:ext cx="2661958" cy="4339650"/>
          </a:xfrm>
          <a:prstGeom prst="rect">
            <a:avLst/>
          </a:prstGeom>
          <a:solidFill>
            <a:srgbClr val="FED9B0"/>
          </a:solidFill>
        </p:spPr>
        <p:txBody>
          <a:bodyPr wrap="square" lIns="182880" rtlCol="0">
            <a:spAutoFit/>
          </a:bodyPr>
          <a:lstStyle/>
          <a:p>
            <a:r>
              <a:rPr lang="pt-BR" sz="1400" b="1" i="1" dirty="0">
                <a:solidFill>
                  <a:schemeClr val="tx1">
                    <a:lumMod val="50000"/>
                    <a:lumOff val="50000"/>
                  </a:schemeClr>
                </a:solidFill>
              </a:rPr>
              <a:t>Qualidade da Evidência Moderada. </a:t>
            </a:r>
          </a:p>
          <a:p>
            <a:r>
              <a:rPr lang="pt-BR" sz="1400" b="1" i="1" dirty="0">
                <a:solidFill>
                  <a:schemeClr val="tx1">
                    <a:lumMod val="50000"/>
                    <a:lumOff val="50000"/>
                  </a:schemeClr>
                </a:solidFill>
              </a:rPr>
              <a:t>O Painel também </a:t>
            </a:r>
            <a:r>
              <a:rPr lang="pt-BR" sz="1400" b="1" i="1" dirty="0">
                <a:solidFill>
                  <a:schemeClr val="bg1">
                    <a:lumMod val="50000"/>
                  </a:schemeClr>
                </a:solidFill>
              </a:rPr>
              <a:t>considera</a:t>
            </a:r>
            <a:r>
              <a:rPr lang="pt-BR" sz="1200" b="1" i="1" dirty="0">
                <a:solidFill>
                  <a:schemeClr val="tx1">
                    <a:lumMod val="50000"/>
                    <a:lumOff val="50000"/>
                  </a:schemeClr>
                </a:solidFill>
              </a:rPr>
              <a:t>:</a:t>
            </a:r>
          </a:p>
          <a:p>
            <a:pPr marL="102870" indent="-102870">
              <a:spcAft>
                <a:spcPts val="600"/>
              </a:spcAft>
              <a:buFont typeface="Arial" panose="020B0604020202020204" pitchFamily="34" charset="0"/>
              <a:buChar char="•"/>
            </a:pPr>
            <a:r>
              <a:rPr lang="pt-BR" sz="1600" dirty="0">
                <a:solidFill>
                  <a:schemeClr val="tx1">
                    <a:lumMod val="50000"/>
                    <a:lumOff val="50000"/>
                  </a:schemeClr>
                </a:solidFill>
              </a:rPr>
              <a:t>Os pacientes que estão bem controlados e sem complicações com </a:t>
            </a:r>
            <a:r>
              <a:rPr lang="pt-BR" sz="1600" dirty="0" err="1">
                <a:solidFill>
                  <a:schemeClr val="tx1">
                    <a:lumMod val="50000"/>
                    <a:lumOff val="50000"/>
                  </a:schemeClr>
                </a:solidFill>
              </a:rPr>
              <a:t>AVK</a:t>
            </a:r>
            <a:r>
              <a:rPr lang="pt-BR" sz="1600" dirty="0">
                <a:solidFill>
                  <a:schemeClr val="tx1">
                    <a:lumMod val="50000"/>
                    <a:lumOff val="50000"/>
                  </a:schemeClr>
                </a:solidFill>
              </a:rPr>
              <a:t> podem ser mantidos.</a:t>
            </a:r>
          </a:p>
          <a:p>
            <a:pPr marL="102870" indent="-102870">
              <a:spcAft>
                <a:spcPts val="600"/>
              </a:spcAft>
              <a:buFont typeface="Arial" panose="020B0604020202020204" pitchFamily="34" charset="0"/>
              <a:buChar char="•"/>
            </a:pPr>
            <a:r>
              <a:rPr lang="pt-BR" sz="1600" dirty="0">
                <a:solidFill>
                  <a:schemeClr val="tx1">
                    <a:lumMod val="50000"/>
                    <a:lumOff val="50000"/>
                  </a:schemeClr>
                </a:solidFill>
              </a:rPr>
              <a:t>Pacientes novos podem preferir DOAC pela facilidade do tratamento, pela </a:t>
            </a:r>
            <a:r>
              <a:rPr lang="pt-BR" sz="1600" dirty="0">
                <a:solidFill>
                  <a:schemeClr val="bg1">
                    <a:lumMod val="50000"/>
                  </a:schemeClr>
                </a:solidFill>
              </a:rPr>
              <a:t>segurança e por não necessitar de </a:t>
            </a:r>
            <a:r>
              <a:rPr lang="pt-BR" sz="1600" dirty="0">
                <a:solidFill>
                  <a:schemeClr val="tx1">
                    <a:lumMod val="50000"/>
                    <a:lumOff val="50000"/>
                  </a:schemeClr>
                </a:solidFill>
              </a:rPr>
              <a:t>INR.</a:t>
            </a:r>
          </a:p>
          <a:p>
            <a:pPr marL="102870" indent="-102870">
              <a:spcAft>
                <a:spcPts val="600"/>
              </a:spcAft>
              <a:buFont typeface="Arial" panose="020B0604020202020204" pitchFamily="34" charset="0"/>
              <a:buChar char="•"/>
            </a:pPr>
            <a:r>
              <a:rPr lang="pt-BR" sz="1600">
                <a:solidFill>
                  <a:schemeClr val="tx1">
                    <a:lumMod val="50000"/>
                    <a:lumOff val="50000"/>
                  </a:schemeClr>
                </a:solidFill>
              </a:rPr>
              <a:t>Deve ser </a:t>
            </a:r>
            <a:r>
              <a:rPr lang="pt-BR" sz="1600" dirty="0">
                <a:solidFill>
                  <a:schemeClr val="tx1">
                    <a:lumMod val="50000"/>
                    <a:lumOff val="50000"/>
                  </a:schemeClr>
                </a:solidFill>
              </a:rPr>
              <a:t>informado os riscos de tratamento DOAC, especialmente quando não há </a:t>
            </a:r>
            <a:r>
              <a:rPr lang="pt-BR" sz="1600">
                <a:solidFill>
                  <a:schemeClr val="tx1">
                    <a:lumMod val="50000"/>
                    <a:lumOff val="50000"/>
                  </a:schemeClr>
                </a:solidFill>
              </a:rPr>
              <a:t>acompanhamento próximo constante</a:t>
            </a:r>
            <a:r>
              <a:rPr lang="pt-BR" sz="1600" dirty="0">
                <a:solidFill>
                  <a:schemeClr val="tx1">
                    <a:lumMod val="50000"/>
                    <a:lumOff val="50000"/>
                  </a:schemeClr>
                </a:solidFill>
              </a:rPr>
              <a:t>.</a:t>
            </a:r>
          </a:p>
        </p:txBody>
      </p:sp>
      <p:sp>
        <p:nvSpPr>
          <p:cNvPr id="3" name="CuadroTexto 2">
            <a:extLst>
              <a:ext uri="{FF2B5EF4-FFF2-40B4-BE49-F238E27FC236}">
                <a16:creationId xmlns:a16="http://schemas.microsoft.com/office/drawing/2014/main" id="{303A23C0-9713-4CC2-B05D-55114BA3B07B}"/>
              </a:ext>
            </a:extLst>
          </p:cNvPr>
          <p:cNvSpPr txBox="1"/>
          <p:nvPr/>
        </p:nvSpPr>
        <p:spPr>
          <a:xfrm>
            <a:off x="858130" y="2871849"/>
            <a:ext cx="4529796" cy="369332"/>
          </a:xfrm>
          <a:prstGeom prst="rect">
            <a:avLst/>
          </a:prstGeom>
          <a:noFill/>
        </p:spPr>
        <p:txBody>
          <a:bodyPr wrap="square" rtlCol="0">
            <a:spAutoFit/>
          </a:bodyPr>
          <a:lstStyle/>
          <a:p>
            <a:endParaRPr lang="pt-BR"/>
          </a:p>
        </p:txBody>
      </p:sp>
      <p:grpSp>
        <p:nvGrpSpPr>
          <p:cNvPr id="11" name="Group 10">
            <a:extLst>
              <a:ext uri="{FF2B5EF4-FFF2-40B4-BE49-F238E27FC236}">
                <a16:creationId xmlns:a16="http://schemas.microsoft.com/office/drawing/2014/main" id="{5C17DA64-3FE6-8449-B8A3-F22E7FBEB78A}"/>
              </a:ext>
            </a:extLst>
          </p:cNvPr>
          <p:cNvGrpSpPr/>
          <p:nvPr/>
        </p:nvGrpSpPr>
        <p:grpSpPr>
          <a:xfrm>
            <a:off x="7836129" y="6306944"/>
            <a:ext cx="4355871" cy="371973"/>
            <a:chOff x="6764144" y="6481287"/>
            <a:chExt cx="4355871" cy="371973"/>
          </a:xfrm>
        </p:grpSpPr>
        <p:sp>
          <p:nvSpPr>
            <p:cNvPr id="12" name="TextBox 11">
              <a:extLst>
                <a:ext uri="{FF2B5EF4-FFF2-40B4-BE49-F238E27FC236}">
                  <a16:creationId xmlns:a16="http://schemas.microsoft.com/office/drawing/2014/main" id="{89192F1C-B833-BB4A-8CD6-EDB0E9B7A29A}"/>
                </a:ext>
              </a:extLst>
            </p:cNvPr>
            <p:cNvSpPr txBox="1"/>
            <p:nvPr/>
          </p:nvSpPr>
          <p:spPr>
            <a:xfrm>
              <a:off x="6764144" y="6483928"/>
              <a:ext cx="4355871" cy="369332"/>
            </a:xfrm>
            <a:prstGeom prst="rect">
              <a:avLst/>
            </a:prstGeom>
            <a:noFill/>
          </p:spPr>
          <p:txBody>
            <a:bodyPr wrap="square" rtlCol="0">
              <a:spAutoFit/>
            </a:bodyPr>
            <a:lstStyle/>
            <a:p>
              <a:r>
                <a:rPr lang="pt-BR" sz="1200">
                  <a:solidFill>
                    <a:schemeClr val="tx1">
                      <a:lumMod val="50000"/>
                      <a:lumOff val="50000"/>
                    </a:schemeClr>
                  </a:solidFill>
                </a:rPr>
                <a:t>Qualidade da Evidência (GRADE): Baixa        Moderada</a:t>
              </a:r>
              <a:r>
                <a:rPr lang="pt-BR"/>
                <a:t>       </a:t>
              </a:r>
              <a:r>
                <a:rPr lang="pt-BR" sz="1200">
                  <a:solidFill>
                    <a:schemeClr val="tx1">
                      <a:lumMod val="50000"/>
                      <a:lumOff val="50000"/>
                    </a:schemeClr>
                  </a:solidFill>
                </a:rPr>
                <a:t>Forte</a:t>
              </a:r>
            </a:p>
          </p:txBody>
        </p:sp>
        <p:sp>
          <p:nvSpPr>
            <p:cNvPr id="13" name="Oval 12">
              <a:extLst>
                <a:ext uri="{FF2B5EF4-FFF2-40B4-BE49-F238E27FC236}">
                  <a16:creationId xmlns:a16="http://schemas.microsoft.com/office/drawing/2014/main" id="{70745F71-33A6-7E49-AF58-28947D605CA2}"/>
                </a:ext>
              </a:extLst>
            </p:cNvPr>
            <p:cNvSpPr/>
            <p:nvPr/>
          </p:nvSpPr>
          <p:spPr>
            <a:xfrm>
              <a:off x="9007844" y="64911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822CBCB6-493C-C546-88D0-FE33D169F673}"/>
                </a:ext>
              </a:extLst>
            </p:cNvPr>
            <p:cNvSpPr/>
            <p:nvPr/>
          </p:nvSpPr>
          <p:spPr>
            <a:xfrm>
              <a:off x="9912757" y="6481287"/>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2CE9111F-987B-DB48-AA7D-ECE81B17C1F3}"/>
                </a:ext>
              </a:extLst>
            </p:cNvPr>
            <p:cNvSpPr/>
            <p:nvPr/>
          </p:nvSpPr>
          <p:spPr>
            <a:xfrm>
              <a:off x="10586436" y="6491101"/>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6" name="Title 5">
            <a:extLst>
              <a:ext uri="{FF2B5EF4-FFF2-40B4-BE49-F238E27FC236}">
                <a16:creationId xmlns:a16="http://schemas.microsoft.com/office/drawing/2014/main" id="{29B10846-52AA-774A-9182-C47477A31F26}"/>
              </a:ext>
            </a:extLst>
          </p:cNvPr>
          <p:cNvSpPr>
            <a:spLocks noGrp="1"/>
          </p:cNvSpPr>
          <p:nvPr>
            <p:ph type="title"/>
          </p:nvPr>
        </p:nvSpPr>
        <p:spPr>
          <a:xfrm>
            <a:off x="419100" y="1340569"/>
            <a:ext cx="10972800" cy="713539"/>
          </a:xfrm>
        </p:spPr>
        <p:txBody>
          <a:bodyPr lIns="0" tIns="0"/>
          <a:lstStyle/>
          <a:p>
            <a:r>
              <a:rPr lang="pt-BR" sz="2800" b="0" dirty="0"/>
              <a:t>Recomendação</a:t>
            </a:r>
            <a:r>
              <a:rPr lang="pt-BR" dirty="0"/>
              <a:t> </a:t>
            </a:r>
            <a:endParaRPr lang="pt-BR" sz="2800" b="0" dirty="0"/>
          </a:p>
        </p:txBody>
      </p:sp>
      <p:sp>
        <p:nvSpPr>
          <p:cNvPr id="7" name="Content Placeholder 6">
            <a:extLst>
              <a:ext uri="{FF2B5EF4-FFF2-40B4-BE49-F238E27FC236}">
                <a16:creationId xmlns:a16="http://schemas.microsoft.com/office/drawing/2014/main" id="{22A84F04-5DFC-EE4B-9AEE-200FE750CD7F}"/>
              </a:ext>
            </a:extLst>
          </p:cNvPr>
          <p:cNvSpPr>
            <a:spLocks noGrp="1"/>
          </p:cNvSpPr>
          <p:nvPr>
            <p:ph idx="1"/>
          </p:nvPr>
        </p:nvSpPr>
        <p:spPr>
          <a:xfrm>
            <a:off x="419100" y="2033588"/>
            <a:ext cx="7044956" cy="4069500"/>
          </a:xfrm>
        </p:spPr>
        <p:txBody>
          <a:bodyPr/>
          <a:lstStyle/>
          <a:p>
            <a:pPr marL="0" indent="0">
              <a:buNone/>
            </a:pPr>
            <a:r>
              <a:rPr lang="pt-BR" sz="2000" dirty="0"/>
              <a:t>Em pacientes com </a:t>
            </a:r>
            <a:r>
              <a:rPr lang="pt-BR" sz="2000" dirty="0" err="1"/>
              <a:t>TVP</a:t>
            </a:r>
            <a:r>
              <a:rPr lang="pt-BR" sz="2000" dirty="0"/>
              <a:t> ou </a:t>
            </a:r>
            <a:r>
              <a:rPr lang="pt-BR" sz="2000" dirty="0" err="1"/>
              <a:t>EP</a:t>
            </a:r>
            <a:r>
              <a:rPr lang="pt-BR" sz="2000" dirty="0"/>
              <a:t>, o Painel Latino-Americano da </a:t>
            </a:r>
            <a:r>
              <a:rPr lang="pt-BR" sz="2000" dirty="0" err="1"/>
              <a:t>ASH</a:t>
            </a:r>
            <a:r>
              <a:rPr lang="pt-BR" sz="2000" dirty="0"/>
              <a:t> sugere </a:t>
            </a:r>
            <a:r>
              <a:rPr lang="pt-BR" sz="2000" b="1" u="sng" dirty="0"/>
              <a:t>o uso de </a:t>
            </a:r>
            <a:r>
              <a:rPr lang="pt-BR" sz="2000" b="1" u="sng" dirty="0" err="1"/>
              <a:t>DOAC</a:t>
            </a:r>
            <a:r>
              <a:rPr lang="pt-BR" sz="2000" b="1" u="sng" dirty="0"/>
              <a:t> sobre </a:t>
            </a:r>
            <a:r>
              <a:rPr lang="pt-BR" sz="2000" b="1" u="sng" dirty="0" err="1"/>
              <a:t>AVK</a:t>
            </a:r>
            <a:r>
              <a:rPr lang="pt-BR" sz="2000" b="1" dirty="0"/>
              <a:t> </a:t>
            </a:r>
            <a:r>
              <a:rPr lang="pt-BR" sz="2000" i="1" dirty="0"/>
              <a:t>(recomendação condicional, baseada em certeza moderada na evidência sobre os efeitos).</a:t>
            </a:r>
          </a:p>
          <a:p>
            <a:endParaRPr lang="pt-BR" sz="2000" dirty="0"/>
          </a:p>
          <a:p>
            <a:pPr marL="0" indent="0">
              <a:buNone/>
            </a:pPr>
            <a:r>
              <a:rPr lang="pt-BR" sz="2000" b="1" dirty="0"/>
              <a:t>Evidência de pesquisa</a:t>
            </a:r>
          </a:p>
          <a:p>
            <a:pPr marL="274309" indent="-274309"/>
            <a:r>
              <a:rPr lang="pt-BR" sz="2000" dirty="0"/>
              <a:t>Não existem estudos de comparação direta entre </a:t>
            </a:r>
            <a:r>
              <a:rPr lang="pt-BR" sz="2000" dirty="0" err="1"/>
              <a:t>DOAC</a:t>
            </a:r>
            <a:r>
              <a:rPr lang="pt-BR" sz="2000" dirty="0"/>
              <a:t> e </a:t>
            </a:r>
            <a:r>
              <a:rPr lang="pt-BR" sz="2000" dirty="0" err="1"/>
              <a:t>HBPM</a:t>
            </a:r>
            <a:r>
              <a:rPr lang="pt-BR" sz="2000" dirty="0"/>
              <a:t> nesta indicação</a:t>
            </a:r>
          </a:p>
          <a:p>
            <a:pPr marL="274309" indent="-274309"/>
            <a:r>
              <a:rPr lang="pt-BR" sz="2000" dirty="0"/>
              <a:t>Evidência indireta: DOAC versus HBPM foram comparados somente em estudos de profilaxia de TEV em artroplastia de quadril e joelho, em que DOAC reduz o risco de TVP e não aumenta o sangramento.</a:t>
            </a:r>
          </a:p>
          <a:p>
            <a:pPr marL="274309" indent="-274309"/>
            <a:r>
              <a:rPr lang="pt-BR" sz="2000" dirty="0"/>
              <a:t>Na profilaxia em pacientes médicos hospitalizados, o uso de DOAC aumenta o sangramento em comparação a HBPM</a:t>
            </a:r>
          </a:p>
          <a:p>
            <a:endParaRPr lang="pt-BR" sz="2000" dirty="0"/>
          </a:p>
        </p:txBody>
      </p:sp>
    </p:spTree>
    <p:extLst>
      <p:ext uri="{BB962C8B-B14F-4D97-AF65-F5344CB8AC3E}">
        <p14:creationId xmlns:p14="http://schemas.microsoft.com/office/powerpoint/2010/main" val="427349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6FAA-8DDE-449D-B096-EA7270B44468}"/>
              </a:ext>
            </a:extLst>
          </p:cNvPr>
          <p:cNvSpPr>
            <a:spLocks noGrp="1"/>
          </p:cNvSpPr>
          <p:nvPr>
            <p:ph type="title"/>
          </p:nvPr>
        </p:nvSpPr>
        <p:spPr>
          <a:xfrm>
            <a:off x="419100" y="1340569"/>
            <a:ext cx="10972800" cy="713539"/>
          </a:xfrm>
        </p:spPr>
        <p:txBody>
          <a:bodyPr lIns="0" tIns="0" rIns="0" bIns="0"/>
          <a:lstStyle/>
          <a:p>
            <a:r>
              <a:rPr lang="en-CA" sz="2800" b="0" dirty="0"/>
              <a:t>Continuação Caso 1:</a:t>
            </a:r>
          </a:p>
        </p:txBody>
      </p:sp>
      <p:sp>
        <p:nvSpPr>
          <p:cNvPr id="3" name="Content Placeholder 2">
            <a:extLst>
              <a:ext uri="{FF2B5EF4-FFF2-40B4-BE49-F238E27FC236}">
                <a16:creationId xmlns:a16="http://schemas.microsoft.com/office/drawing/2014/main" id="{F85348DD-091C-425A-A1F7-FDAEC3D3AC7D}"/>
              </a:ext>
            </a:extLst>
          </p:cNvPr>
          <p:cNvSpPr>
            <a:spLocks noGrp="1"/>
          </p:cNvSpPr>
          <p:nvPr>
            <p:ph idx="1"/>
          </p:nvPr>
        </p:nvSpPr>
        <p:spPr>
          <a:xfrm>
            <a:off x="419100" y="2033094"/>
            <a:ext cx="10972800" cy="3954624"/>
          </a:xfrm>
        </p:spPr>
        <p:txBody>
          <a:bodyPr>
            <a:normAutofit/>
          </a:bodyPr>
          <a:lstStyle/>
          <a:p>
            <a:pPr marL="274309" indent="-274309">
              <a:spcAft>
                <a:spcPts val="600"/>
              </a:spcAft>
            </a:pPr>
            <a:r>
              <a:rPr lang="pt-BR" dirty="0"/>
              <a:t>O paciente iniciou com </a:t>
            </a:r>
            <a:r>
              <a:rPr lang="pt-BR" dirty="0" err="1"/>
              <a:t>Rivaroxabana</a:t>
            </a:r>
            <a:r>
              <a:rPr lang="pt-BR" dirty="0"/>
              <a:t> 15 mg via oral a cada 12 horas por 21 dias. Posteriormente, dos 3 aos 6 meses seguintes, recebeu 20 mg/dia.</a:t>
            </a:r>
          </a:p>
          <a:p>
            <a:pPr marL="274309" indent="-274309">
              <a:spcAft>
                <a:spcPts val="600"/>
              </a:spcAft>
            </a:pPr>
            <a:r>
              <a:rPr lang="pt-BR" dirty="0"/>
              <a:t>No segundo dia de tratamento há notável melhora do quadro respiratório, mas desenvolve muita dor e impotência funcional, e nota-se em seus exames uma </a:t>
            </a:r>
            <a:r>
              <a:rPr lang="pt-BR" dirty="0" err="1"/>
              <a:t>TVP</a:t>
            </a:r>
            <a:r>
              <a:rPr lang="pt-BR" dirty="0"/>
              <a:t> muito extensa em toda a veia femoral.</a:t>
            </a:r>
          </a:p>
          <a:p>
            <a:pPr marL="274309" indent="-274309">
              <a:spcAft>
                <a:spcPts val="600"/>
              </a:spcAft>
            </a:pPr>
            <a:r>
              <a:rPr lang="pt-BR" dirty="0"/>
              <a:t>É avaliado por cirurgia vascular para decidir a conduta.</a:t>
            </a:r>
          </a:p>
        </p:txBody>
      </p:sp>
    </p:spTree>
    <p:extLst>
      <p:ext uri="{BB962C8B-B14F-4D97-AF65-F5344CB8AC3E}">
        <p14:creationId xmlns:p14="http://schemas.microsoft.com/office/powerpoint/2010/main" val="3741905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C0C66-2B8D-EB4A-90F4-C0776AD42524}"/>
              </a:ext>
            </a:extLst>
          </p:cNvPr>
          <p:cNvSpPr>
            <a:spLocks noGrp="1"/>
          </p:cNvSpPr>
          <p:nvPr>
            <p:ph type="title"/>
          </p:nvPr>
        </p:nvSpPr>
        <p:spPr>
          <a:xfrm>
            <a:off x="419100" y="1340569"/>
            <a:ext cx="11003866" cy="1008736"/>
          </a:xfrm>
        </p:spPr>
        <p:txBody>
          <a:bodyPr/>
          <a:lstStyle/>
          <a:p>
            <a:r>
              <a:rPr lang="pt-BR" dirty="0"/>
              <a:t>O paciente é avaliado por Cirurgia Vascular e, em reunião da equipe clínica, são discutidas algumas propostas. Com qual delas você concorda?</a:t>
            </a:r>
            <a:br>
              <a:rPr lang="pt-BR" dirty="0"/>
            </a:br>
            <a:endParaRPr lang="pt-BR"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47778"/>
            <a:ext cx="10849122" cy="3539940"/>
          </a:xfrm>
        </p:spPr>
        <p:txBody>
          <a:bodyPr>
            <a:noAutofit/>
          </a:bodyPr>
          <a:lstStyle/>
          <a:p>
            <a:pPr marL="0" indent="0">
              <a:buNone/>
            </a:pPr>
            <a:endParaRPr lang="pt-BR" dirty="0"/>
          </a:p>
          <a:p>
            <a:endParaRPr lang="pt-BR" dirty="0"/>
          </a:p>
          <a:p>
            <a:pPr marL="457200" indent="-457200">
              <a:buFont typeface="+mj-lt"/>
              <a:buAutoNum type="alphaUcPeriod"/>
            </a:pPr>
            <a:r>
              <a:rPr lang="pt-BR" dirty="0"/>
              <a:t>Realizar trombectomia cirúrgica imediata</a:t>
            </a:r>
          </a:p>
          <a:p>
            <a:pPr marL="457200" indent="-457200">
              <a:buFont typeface="+mj-lt"/>
              <a:buAutoNum type="alphaUcPeriod"/>
            </a:pPr>
            <a:r>
              <a:rPr lang="pt-BR" dirty="0"/>
              <a:t>Manter somente anticoagulação com </a:t>
            </a:r>
            <a:r>
              <a:rPr lang="pt-BR" dirty="0" err="1"/>
              <a:t>Rivaroxabana</a:t>
            </a:r>
            <a:r>
              <a:rPr lang="pt-BR" dirty="0"/>
              <a:t> por 3 a 6 meses, individualizando seu risco de recorrência</a:t>
            </a:r>
          </a:p>
          <a:p>
            <a:pPr marL="457200" indent="-457200">
              <a:buFont typeface="+mj-lt"/>
              <a:buAutoNum type="alphaUcPeriod"/>
            </a:pPr>
            <a:r>
              <a:rPr lang="pt-BR" dirty="0"/>
              <a:t>Realizar trombólise EV</a:t>
            </a:r>
          </a:p>
          <a:p>
            <a:pPr marL="457200" indent="-457200">
              <a:buFont typeface="+mj-lt"/>
              <a:buAutoNum type="alphaUcPeriod"/>
            </a:pPr>
            <a:r>
              <a:rPr lang="pt-BR" dirty="0"/>
              <a:t>Realizar trombólise EV guiada por cateter</a:t>
            </a:r>
          </a:p>
        </p:txBody>
      </p:sp>
      <p:sp>
        <p:nvSpPr>
          <p:cNvPr id="4" name="Rectangle 3">
            <a:extLst>
              <a:ext uri="{FF2B5EF4-FFF2-40B4-BE49-F238E27FC236}">
                <a16:creationId xmlns:a16="http://schemas.microsoft.com/office/drawing/2014/main" id="{99BAD767-7BAB-4B53-9712-EA8DCDE89366}"/>
              </a:ext>
            </a:extLst>
          </p:cNvPr>
          <p:cNvSpPr/>
          <p:nvPr/>
        </p:nvSpPr>
        <p:spPr>
          <a:xfrm>
            <a:off x="259457" y="3319914"/>
            <a:ext cx="11338376" cy="1188782"/>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8440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3138963" y="259904"/>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pt-BR" sz="2400" i="1">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385532359"/>
              </p:ext>
            </p:extLst>
          </p:nvPr>
        </p:nvGraphicFramePr>
        <p:xfrm>
          <a:off x="429126" y="2570366"/>
          <a:ext cx="7686174" cy="3819370"/>
        </p:xfrm>
        <a:graphic>
          <a:graphicData uri="http://schemas.openxmlformats.org/drawingml/2006/table">
            <a:tbl>
              <a:tblPr firstRow="1" bandRow="1">
                <a:tableStyleId>{5940675A-B579-460E-94D1-54222C63F5DA}</a:tableStyleId>
              </a:tblPr>
              <a:tblGrid>
                <a:gridCol w="1666960">
                  <a:extLst>
                    <a:ext uri="{9D8B030D-6E8A-4147-A177-3AD203B41FA5}">
                      <a16:colId xmlns:a16="http://schemas.microsoft.com/office/drawing/2014/main" val="325642109"/>
                    </a:ext>
                  </a:extLst>
                </a:gridCol>
                <a:gridCol w="1638856">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pt-BR" sz="1100" b="1" noProof="0" dirty="0">
                          <a:solidFill>
                            <a:schemeClr val="bg1"/>
                          </a:solidFill>
                        </a:rPr>
                        <a:t>Resultados</a:t>
                      </a:r>
                      <a:r>
                        <a:rPr lang="pt-BR" sz="1800" noProof="0" dirty="0"/>
                        <a:t> </a:t>
                      </a:r>
                    </a:p>
                    <a:p>
                      <a:pPr algn="l"/>
                      <a:r>
                        <a:rPr lang="pt-BR" sz="1100" b="1" noProof="0"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pt-BR" sz="1100" b="1" noProof="0">
                          <a:solidFill>
                            <a:schemeClr val="bg1"/>
                          </a:solidFill>
                        </a:rPr>
                        <a:t>Risco Relativo</a:t>
                      </a:r>
                      <a:r>
                        <a:rPr lang="pt-BR" sz="1800" noProof="0"/>
                        <a:t> </a:t>
                      </a:r>
                    </a:p>
                    <a:p>
                      <a:pPr algn="ctr"/>
                      <a:r>
                        <a:rPr lang="pt-BR" sz="1100" b="1" noProof="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pt-BR" sz="1100" b="1" noProof="0">
                          <a:solidFill>
                            <a:schemeClr val="bg1"/>
                          </a:solidFill>
                        </a:rPr>
                        <a:t>Efeitos absolutos</a:t>
                      </a:r>
                      <a:r>
                        <a:rPr lang="pt-BR" sz="1800" noProof="0"/>
                        <a:t> </a:t>
                      </a:r>
                      <a:r>
                        <a:rPr lang="pt-BR" sz="1100" b="1" noProof="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pt-BR" sz="1100" b="0" i="0" noProof="0">
                          <a:solidFill>
                            <a:schemeClr val="tx1">
                              <a:lumMod val="50000"/>
                              <a:lumOff val="50000"/>
                            </a:schemeClr>
                          </a:solidFill>
                        </a:rPr>
                        <a:t>Risco com anticoagulante</a:t>
                      </a:r>
                      <a:r>
                        <a:rPr lang="pt-BR" sz="1800" noProof="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0" i="0" noProof="0">
                          <a:solidFill>
                            <a:schemeClr val="tx1">
                              <a:lumMod val="50000"/>
                              <a:lumOff val="50000"/>
                            </a:schemeClr>
                          </a:solidFill>
                        </a:rPr>
                        <a:t>Risco com anticoagulante + trombólise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pt-BR" sz="1800" noProof="0"/>
                        <a:t>     </a:t>
                      </a:r>
                      <a:r>
                        <a:rPr lang="pt-BR" sz="1100" noProof="0">
                          <a:solidFill>
                            <a:schemeClr val="tx1">
                              <a:lumMod val="50000"/>
                              <a:lumOff val="50000"/>
                            </a:schemeClr>
                          </a:solidFill>
                        </a:rPr>
                        <a:t>Mortalidade</a:t>
                      </a:r>
                    </a:p>
                    <a:p>
                      <a:pPr algn="l"/>
                      <a:r>
                        <a:rPr lang="pt-BR" sz="1800" noProof="0"/>
                        <a:t>     </a:t>
                      </a:r>
                      <a:r>
                        <a:rPr lang="pt-BR" sz="1100" noProof="0">
                          <a:solidFill>
                            <a:schemeClr val="tx1">
                              <a:lumMod val="50000"/>
                              <a:lumOff val="50000"/>
                            </a:schemeClr>
                          </a:solidFill>
                        </a:rPr>
                        <a:t>Tardia</a:t>
                      </a:r>
                      <a:r>
                        <a:rPr lang="pt-BR" sz="1800" noProof="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a:solidFill>
                            <a:schemeClr val="tx1">
                              <a:lumMod val="50000"/>
                              <a:lumOff val="50000"/>
                            </a:schemeClr>
                          </a:solidFill>
                        </a:rPr>
                        <a:t>RR 0.89</a:t>
                      </a:r>
                    </a:p>
                    <a:p>
                      <a:pPr algn="ctr"/>
                      <a:r>
                        <a:rPr lang="pt-BR" sz="1050" noProof="0">
                          <a:solidFill>
                            <a:schemeClr val="tx1">
                              <a:lumMod val="50000"/>
                              <a:lumOff val="50000"/>
                            </a:schemeClr>
                          </a:solidFill>
                        </a:rPr>
                        <a:t>(0.46 - 1,69)</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noProof="0" dirty="0">
                          <a:solidFill>
                            <a:schemeClr val="tx1">
                              <a:lumMod val="50000"/>
                              <a:lumOff val="50000"/>
                            </a:schemeClr>
                          </a:solidFill>
                        </a:rPr>
                        <a:t>Alto 67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dirty="0">
                          <a:solidFill>
                            <a:schemeClr val="tx1">
                              <a:lumMod val="50000"/>
                              <a:lumOff val="50000"/>
                            </a:schemeClr>
                          </a:solidFill>
                        </a:rPr>
                        <a:t>7 menos por 1.000</a:t>
                      </a:r>
                    </a:p>
                    <a:p>
                      <a:pPr algn="ctr"/>
                      <a:r>
                        <a:rPr lang="pt-BR" sz="1100" noProof="0" dirty="0">
                          <a:solidFill>
                            <a:schemeClr val="tx1">
                              <a:lumMod val="50000"/>
                              <a:lumOff val="50000"/>
                            </a:schemeClr>
                          </a:solidFill>
                        </a:rPr>
                        <a:t>(7 menos a 36 mais)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pt-BR" sz="1100" noProof="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1.33</a:t>
                      </a:r>
                    </a:p>
                    <a:p>
                      <a:pPr algn="ctr"/>
                      <a:r>
                        <a:rPr lang="pt-BR" sz="1100" kern="1200" noProof="0">
                          <a:solidFill>
                            <a:schemeClr val="tx1">
                              <a:lumMod val="50000"/>
                              <a:lumOff val="50000"/>
                            </a:schemeClr>
                          </a:solidFill>
                          <a:latin typeface="+mn-lt"/>
                        </a:rPr>
                        <a:t>(0.71 a2.46)</a:t>
                      </a:r>
                      <a:endParaRPr lang="pt-BR" sz="11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noProof="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dirty="0">
                          <a:solidFill>
                            <a:schemeClr val="tx1">
                              <a:lumMod val="50000"/>
                              <a:lumOff val="50000"/>
                            </a:schemeClr>
                          </a:solidFill>
                        </a:rPr>
                        <a:t>0 por 1.000</a:t>
                      </a:r>
                      <a:endParaRPr lang="pt-BR" sz="11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pt-BR" sz="1100" noProof="0">
                          <a:solidFill>
                            <a:schemeClr val="tx1">
                              <a:lumMod val="50000"/>
                              <a:lumOff val="50000"/>
                            </a:schemeClr>
                          </a:solidFill>
                        </a:rPr>
                        <a:t>     TVP sintomática </a:t>
                      </a:r>
                    </a:p>
                    <a:p>
                      <a:pPr algn="l"/>
                      <a:r>
                        <a:rPr lang="pt-BR" sz="1100" noProof="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0.99</a:t>
                      </a:r>
                    </a:p>
                    <a:p>
                      <a:pPr algn="ctr"/>
                      <a:r>
                        <a:rPr lang="pt-BR" sz="1100" kern="1200" noProof="0">
                          <a:solidFill>
                            <a:schemeClr val="tx1">
                              <a:lumMod val="50000"/>
                              <a:lumOff val="50000"/>
                            </a:schemeClr>
                          </a:solidFill>
                          <a:latin typeface="+mn-lt"/>
                        </a:rPr>
                        <a:t>(0.56 a 1.76)</a:t>
                      </a:r>
                      <a:endParaRPr lang="pt-BR" sz="11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noProof="0" dirty="0">
                          <a:solidFill>
                            <a:schemeClr val="tx1">
                              <a:lumMod val="50000"/>
                              <a:lumOff val="50000"/>
                            </a:schemeClr>
                          </a:solidFill>
                        </a:rPr>
                        <a:t>Alto 130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noProof="0" dirty="0">
                          <a:solidFill>
                            <a:schemeClr val="tx1">
                              <a:lumMod val="50000"/>
                              <a:lumOff val="50000"/>
                            </a:schemeClr>
                          </a:solidFill>
                        </a:rPr>
                        <a:t>1 menos x 1.000 </a:t>
                      </a:r>
                    </a:p>
                    <a:p>
                      <a:pPr algn="ctr"/>
                      <a:r>
                        <a:rPr lang="pt-BR" sz="1100" noProof="0" dirty="0">
                          <a:solidFill>
                            <a:schemeClr val="tx1">
                              <a:lumMod val="50000"/>
                              <a:lumOff val="50000"/>
                            </a:schemeClr>
                          </a:solidFill>
                        </a:rPr>
                        <a:t>(57 menos a 99 mais)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pt-BR" sz="1800" noProof="0"/>
                        <a:t>     </a:t>
                      </a:r>
                      <a:r>
                        <a:rPr lang="pt-BR" sz="1100" noProof="0">
                          <a:solidFill>
                            <a:schemeClr val="tx1">
                              <a:lumMod val="50000"/>
                              <a:lumOff val="50000"/>
                            </a:schemeClr>
                          </a:solidFill>
                        </a:rPr>
                        <a:t>Síndrome Pós    </a:t>
                      </a:r>
                    </a:p>
                    <a:p>
                      <a:pPr algn="l"/>
                      <a:r>
                        <a:rPr lang="pt-BR" sz="1800" noProof="0"/>
                        <a:t>     </a:t>
                      </a:r>
                      <a:r>
                        <a:rPr lang="pt-BR" sz="1100" noProof="0">
                          <a:solidFill>
                            <a:schemeClr val="tx1">
                              <a:lumMod val="50000"/>
                              <a:lumOff val="50000"/>
                            </a:schemeClr>
                          </a:solidFill>
                        </a:rPr>
                        <a:t>Flebítica</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0.71</a:t>
                      </a:r>
                    </a:p>
                    <a:p>
                      <a:pPr algn="ctr"/>
                      <a:r>
                        <a:rPr lang="pt-BR" sz="1100" kern="1200" noProof="0">
                          <a:solidFill>
                            <a:schemeClr val="tx1">
                              <a:lumMod val="50000"/>
                              <a:lumOff val="50000"/>
                            </a:schemeClr>
                          </a:solidFill>
                          <a:latin typeface="+mn-lt"/>
                        </a:rPr>
                        <a:t>(0.60 a 0.85)</a:t>
                      </a:r>
                      <a:endParaRPr lang="pt-BR" sz="7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kern="1200" noProof="0" dirty="0">
                          <a:solidFill>
                            <a:schemeClr val="tx1">
                              <a:lumMod val="50000"/>
                              <a:lumOff val="50000"/>
                            </a:schemeClr>
                          </a:solidFill>
                          <a:latin typeface="+mn-lt"/>
                        </a:rPr>
                        <a:t>Alto 563 por 1.000</a:t>
                      </a:r>
                      <a:endParaRPr lang="pt-BR" sz="8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dirty="0">
                          <a:solidFill>
                            <a:schemeClr val="tx1">
                              <a:lumMod val="50000"/>
                              <a:lumOff val="50000"/>
                            </a:schemeClr>
                          </a:solidFill>
                          <a:latin typeface="+mn-lt"/>
                        </a:rPr>
                        <a:t>163 menos x 1.000</a:t>
                      </a:r>
                    </a:p>
                    <a:p>
                      <a:pPr algn="ctr"/>
                      <a:r>
                        <a:rPr lang="pt-BR" sz="1100" kern="1200" noProof="0" dirty="0">
                          <a:solidFill>
                            <a:schemeClr val="tx1">
                              <a:lumMod val="50000"/>
                              <a:lumOff val="50000"/>
                            </a:schemeClr>
                          </a:solidFill>
                          <a:latin typeface="+mn-lt"/>
                        </a:rPr>
                        <a:t>(225 menos a 84 mais)</a:t>
                      </a:r>
                      <a:endParaRPr lang="pt-BR" sz="8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476406">
                <a:tc>
                  <a:txBody>
                    <a:bodyPr/>
                    <a:lstStyle/>
                    <a:p>
                      <a:pPr algn="l"/>
                      <a:r>
                        <a:rPr lang="pt-BR" sz="1800" noProof="0"/>
                        <a:t>     </a:t>
                      </a:r>
                      <a:r>
                        <a:rPr lang="pt-BR" sz="1100" noProof="0">
                          <a:solidFill>
                            <a:schemeClr val="tx1">
                              <a:lumMod val="50000"/>
                              <a:lumOff val="50000"/>
                            </a:schemeClr>
                          </a:solidFill>
                        </a:rPr>
                        <a:t>Ulceração da perna   </a:t>
                      </a:r>
                    </a:p>
                    <a:p>
                      <a:pPr algn="l"/>
                      <a:r>
                        <a:rPr lang="pt-BR" sz="1800" noProof="0"/>
                        <a:t>     </a:t>
                      </a:r>
                      <a:endParaRPr lang="pt-BR" sz="11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a:solidFill>
                            <a:schemeClr val="tx1">
                              <a:lumMod val="50000"/>
                              <a:lumOff val="50000"/>
                            </a:schemeClr>
                          </a:solidFill>
                          <a:latin typeface="+mn-lt"/>
                        </a:rPr>
                        <a:t>RR 0.75</a:t>
                      </a:r>
                    </a:p>
                    <a:p>
                      <a:pPr algn="ctr"/>
                      <a:r>
                        <a:rPr lang="pt-BR" sz="1100" kern="1200" noProof="0">
                          <a:solidFill>
                            <a:schemeClr val="tx1">
                              <a:lumMod val="50000"/>
                              <a:lumOff val="50000"/>
                            </a:schemeClr>
                          </a:solidFill>
                          <a:latin typeface="+mn-lt"/>
                        </a:rPr>
                        <a:t>(0.39 a 1.42)</a:t>
                      </a:r>
                      <a:endParaRPr lang="pt-BR" sz="7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kern="1200" noProof="0" dirty="0">
                          <a:solidFill>
                            <a:schemeClr val="tx1">
                              <a:lumMod val="50000"/>
                              <a:lumOff val="50000"/>
                            </a:schemeClr>
                          </a:solidFill>
                          <a:latin typeface="+mn-lt"/>
                        </a:rPr>
                        <a:t>Alto 30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BR" sz="1100" b="1" kern="1200" noProof="0" dirty="0">
                          <a:solidFill>
                            <a:schemeClr val="tx1">
                              <a:lumMod val="50000"/>
                              <a:lumOff val="50000"/>
                            </a:schemeClr>
                          </a:solidFill>
                          <a:latin typeface="+mn-lt"/>
                        </a:rPr>
                        <a:t>8 menos x 1.000</a:t>
                      </a:r>
                    </a:p>
                    <a:p>
                      <a:pPr algn="ctr"/>
                      <a:r>
                        <a:rPr lang="pt-BR" sz="1100" kern="1200" noProof="0" dirty="0">
                          <a:solidFill>
                            <a:schemeClr val="tx1">
                              <a:lumMod val="50000"/>
                              <a:lumOff val="50000"/>
                            </a:schemeClr>
                          </a:solidFill>
                          <a:latin typeface="+mn-lt"/>
                        </a:rPr>
                        <a:t>(18 menos a 13 mais) </a:t>
                      </a:r>
                      <a:endParaRPr lang="pt-BR" sz="11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0531832"/>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555029"/>
            <a:ext cx="2773019" cy="2977738"/>
          </a:xfrm>
          <a:prstGeom prst="rect">
            <a:avLst/>
          </a:prstGeom>
          <a:solidFill>
            <a:srgbClr val="FED9B0"/>
          </a:solidFill>
        </p:spPr>
        <p:txBody>
          <a:bodyPr wrap="square" rtlCol="0">
            <a:spAutoFit/>
          </a:bodyPr>
          <a:lstStyle/>
          <a:p>
            <a:r>
              <a:rPr lang="pt-BR" sz="1300" b="1" i="1" dirty="0">
                <a:solidFill>
                  <a:schemeClr val="tx1">
                    <a:lumMod val="50000"/>
                    <a:lumOff val="50000"/>
                  </a:schemeClr>
                </a:solidFill>
              </a:rPr>
              <a:t>Evidência de baixa qualidade, e por essa razão, a relação risco/ benefício é incerta. O painel também considerou:</a:t>
            </a:r>
          </a:p>
          <a:p>
            <a:pPr marL="102870" indent="-102870">
              <a:spcAft>
                <a:spcPts val="300"/>
              </a:spcAft>
              <a:buFont typeface="Arial" panose="020B0604020202020204" pitchFamily="34" charset="0"/>
              <a:buChar char="•"/>
            </a:pPr>
            <a:r>
              <a:rPr lang="pt-BR" sz="1300" dirty="0">
                <a:solidFill>
                  <a:schemeClr val="tx1">
                    <a:lumMod val="50000"/>
                    <a:lumOff val="50000"/>
                  </a:schemeClr>
                </a:solidFill>
              </a:rPr>
              <a:t>A trombólise seria razoável somente em casos de TVP que ameace as extremidades, com sintomas graves que não melhoram apenas com a anticoagulação e/ou  </a:t>
            </a:r>
            <a:r>
              <a:rPr lang="pt-PT" altLang="pt-BR" sz="1300" dirty="0">
                <a:solidFill>
                  <a:schemeClr val="tx1">
                    <a:lumMod val="50000"/>
                    <a:lumOff val="50000"/>
                  </a:schemeClr>
                </a:solidFill>
              </a:rPr>
              <a:t>com possibilidade de síndrome pós-flebítica devastadora.</a:t>
            </a:r>
          </a:p>
          <a:p>
            <a:pPr marL="102870" indent="-102870">
              <a:spcAft>
                <a:spcPts val="300"/>
              </a:spcAft>
              <a:buFont typeface="Arial" panose="020B0604020202020204" pitchFamily="34" charset="0"/>
              <a:buChar char="•"/>
            </a:pPr>
            <a:r>
              <a:rPr lang="pt-BR" sz="1300" dirty="0">
                <a:solidFill>
                  <a:schemeClr val="tx1">
                    <a:lumMod val="50000"/>
                    <a:lumOff val="50000"/>
                  </a:schemeClr>
                </a:solidFill>
              </a:rPr>
              <a:t>Considerar riscos basais, preferência do paciente e acesso a atenção experiente.</a:t>
            </a:r>
          </a:p>
        </p:txBody>
      </p:sp>
      <p:sp>
        <p:nvSpPr>
          <p:cNvPr id="12" name="Oval 11">
            <a:extLst>
              <a:ext uri="{FF2B5EF4-FFF2-40B4-BE49-F238E27FC236}">
                <a16:creationId xmlns:a16="http://schemas.microsoft.com/office/drawing/2014/main" id="{57CC1772-C0D3-B947-B045-9F6FB0678EEE}"/>
              </a:ext>
            </a:extLst>
          </p:cNvPr>
          <p:cNvSpPr/>
          <p:nvPr/>
        </p:nvSpPr>
        <p:spPr>
          <a:xfrm>
            <a:off x="485398" y="383748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85398" y="42864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85398" y="480340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85398" y="52664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Oval 14">
            <a:extLst>
              <a:ext uri="{FF2B5EF4-FFF2-40B4-BE49-F238E27FC236}">
                <a16:creationId xmlns:a16="http://schemas.microsoft.com/office/drawing/2014/main" id="{D6246254-01B4-418A-A8FD-4DD9D59143FF}"/>
              </a:ext>
            </a:extLst>
          </p:cNvPr>
          <p:cNvSpPr/>
          <p:nvPr/>
        </p:nvSpPr>
        <p:spPr>
          <a:xfrm>
            <a:off x="483052" y="57564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7" name="Group 26">
            <a:extLst>
              <a:ext uri="{FF2B5EF4-FFF2-40B4-BE49-F238E27FC236}">
                <a16:creationId xmlns:a16="http://schemas.microsoft.com/office/drawing/2014/main" id="{76DFF25E-1F12-BC40-932B-93E06CB8585C}"/>
              </a:ext>
            </a:extLst>
          </p:cNvPr>
          <p:cNvGrpSpPr/>
          <p:nvPr/>
        </p:nvGrpSpPr>
        <p:grpSpPr>
          <a:xfrm>
            <a:off x="7836129" y="6244952"/>
            <a:ext cx="4355871" cy="433965"/>
            <a:chOff x="6764144" y="6419295"/>
            <a:chExt cx="4355871" cy="433965"/>
          </a:xfrm>
        </p:grpSpPr>
        <p:sp>
          <p:nvSpPr>
            <p:cNvPr id="28" name="TextBox 27">
              <a:extLst>
                <a:ext uri="{FF2B5EF4-FFF2-40B4-BE49-F238E27FC236}">
                  <a16:creationId xmlns:a16="http://schemas.microsoft.com/office/drawing/2014/main" id="{0970E79C-3D46-8D4B-8372-B51318F7676A}"/>
                </a:ext>
              </a:extLst>
            </p:cNvPr>
            <p:cNvSpPr txBox="1"/>
            <p:nvPr/>
          </p:nvSpPr>
          <p:spPr>
            <a:xfrm>
              <a:off x="6764144" y="6483928"/>
              <a:ext cx="4355871" cy="369332"/>
            </a:xfrm>
            <a:prstGeom prst="rect">
              <a:avLst/>
            </a:prstGeom>
            <a:noFill/>
          </p:spPr>
          <p:txBody>
            <a:bodyPr wrap="square" rtlCol="0">
              <a:spAutoFit/>
            </a:bodyPr>
            <a:lstStyle/>
            <a:p>
              <a:r>
                <a:rPr lang="pt-BR" sz="1200">
                  <a:solidFill>
                    <a:schemeClr val="tx1">
                      <a:lumMod val="50000"/>
                      <a:lumOff val="50000"/>
                    </a:schemeClr>
                  </a:solidFill>
                </a:rPr>
                <a:t>Qualidade da Evidência (GRADE): Baixa        Moderada</a:t>
              </a:r>
              <a:r>
                <a:rPr lang="pt-BR"/>
                <a:t>       </a:t>
              </a:r>
              <a:r>
                <a:rPr lang="pt-BR" sz="1200">
                  <a:solidFill>
                    <a:schemeClr val="tx1">
                      <a:lumMod val="50000"/>
                      <a:lumOff val="50000"/>
                    </a:schemeClr>
                  </a:solidFill>
                </a:rPr>
                <a:t>Forte</a:t>
              </a:r>
            </a:p>
          </p:txBody>
        </p:sp>
        <p:sp>
          <p:nvSpPr>
            <p:cNvPr id="29" name="Oval 28">
              <a:extLst>
                <a:ext uri="{FF2B5EF4-FFF2-40B4-BE49-F238E27FC236}">
                  <a16:creationId xmlns:a16="http://schemas.microsoft.com/office/drawing/2014/main" id="{A1FEE605-CD4B-3646-B3F4-F79FA181D560}"/>
                </a:ext>
              </a:extLst>
            </p:cNvPr>
            <p:cNvSpPr/>
            <p:nvPr/>
          </p:nvSpPr>
          <p:spPr>
            <a:xfrm>
              <a:off x="8976848" y="64291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0" name="Oval 29">
              <a:extLst>
                <a:ext uri="{FF2B5EF4-FFF2-40B4-BE49-F238E27FC236}">
                  <a16:creationId xmlns:a16="http://schemas.microsoft.com/office/drawing/2014/main" id="{98B0CF45-58A5-A04E-AD24-FF3C267264C9}"/>
                </a:ext>
              </a:extLst>
            </p:cNvPr>
            <p:cNvSpPr/>
            <p:nvPr/>
          </p:nvSpPr>
          <p:spPr>
            <a:xfrm>
              <a:off x="9881761" y="6419295"/>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Oval 30">
              <a:extLst>
                <a:ext uri="{FF2B5EF4-FFF2-40B4-BE49-F238E27FC236}">
                  <a16:creationId xmlns:a16="http://schemas.microsoft.com/office/drawing/2014/main" id="{C15CFB34-6DBE-CA4B-B4A2-31AF9F98D07A}"/>
                </a:ext>
              </a:extLst>
            </p:cNvPr>
            <p:cNvSpPr/>
            <p:nvPr/>
          </p:nvSpPr>
          <p:spPr>
            <a:xfrm>
              <a:off x="10555440" y="6429109"/>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7" name="Title 6">
            <a:extLst>
              <a:ext uri="{FF2B5EF4-FFF2-40B4-BE49-F238E27FC236}">
                <a16:creationId xmlns:a16="http://schemas.microsoft.com/office/drawing/2014/main" id="{13C23883-DF4A-134F-8476-B571292D8A30}"/>
              </a:ext>
            </a:extLst>
          </p:cNvPr>
          <p:cNvSpPr>
            <a:spLocks noGrp="1"/>
          </p:cNvSpPr>
          <p:nvPr>
            <p:ph type="title"/>
          </p:nvPr>
        </p:nvSpPr>
        <p:spPr>
          <a:xfrm>
            <a:off x="419100" y="1258681"/>
            <a:ext cx="10972800" cy="713539"/>
          </a:xfrm>
        </p:spPr>
        <p:txBody>
          <a:bodyPr lIns="0"/>
          <a:lstStyle/>
          <a:p>
            <a:r>
              <a:rPr lang="pt-BR" b="0" dirty="0"/>
              <a:t>Recomendação</a:t>
            </a:r>
            <a:r>
              <a:rPr lang="pt-BR" dirty="0"/>
              <a:t> </a:t>
            </a:r>
          </a:p>
        </p:txBody>
      </p:sp>
      <p:sp>
        <p:nvSpPr>
          <p:cNvPr id="8" name="Content Placeholder 7">
            <a:extLst>
              <a:ext uri="{FF2B5EF4-FFF2-40B4-BE49-F238E27FC236}">
                <a16:creationId xmlns:a16="http://schemas.microsoft.com/office/drawing/2014/main" id="{61FB2462-09B0-534A-BFCB-0E24308B7F9B}"/>
              </a:ext>
            </a:extLst>
          </p:cNvPr>
          <p:cNvSpPr>
            <a:spLocks noGrp="1"/>
          </p:cNvSpPr>
          <p:nvPr>
            <p:ph idx="1"/>
          </p:nvPr>
        </p:nvSpPr>
        <p:spPr>
          <a:xfrm>
            <a:off x="419099" y="1705542"/>
            <a:ext cx="11459607" cy="747044"/>
          </a:xfrm>
        </p:spPr>
        <p:txBody>
          <a:bodyPr/>
          <a:lstStyle/>
          <a:p>
            <a:pPr marL="0" indent="0">
              <a:spcBef>
                <a:spcPts val="0"/>
              </a:spcBef>
              <a:buNone/>
            </a:pPr>
            <a:r>
              <a:rPr lang="pt-BR" sz="1800" dirty="0"/>
              <a:t>Em</a:t>
            </a:r>
            <a:r>
              <a:rPr lang="pt-BR" dirty="0"/>
              <a:t> </a:t>
            </a:r>
            <a:r>
              <a:rPr lang="pt-BR" sz="1800" dirty="0"/>
              <a:t>pacientes com </a:t>
            </a:r>
            <a:r>
              <a:rPr lang="pt-BR" sz="1800" dirty="0" err="1"/>
              <a:t>TVP</a:t>
            </a:r>
            <a:r>
              <a:rPr lang="pt-BR" sz="1800" dirty="0"/>
              <a:t> proximal extensa, o Painel Latino-Americano da </a:t>
            </a:r>
            <a:r>
              <a:rPr lang="pt-BR" sz="1800" dirty="0" err="1"/>
              <a:t>ASH</a:t>
            </a:r>
            <a:r>
              <a:rPr lang="pt-BR" sz="1800" dirty="0"/>
              <a:t> é</a:t>
            </a:r>
            <a:r>
              <a:rPr lang="pt-BR" dirty="0"/>
              <a:t> </a:t>
            </a:r>
            <a:r>
              <a:rPr lang="pt-BR" sz="1800" b="1" u="sng" dirty="0"/>
              <a:t>contrário à trombólise juntamente com a anticoagulação</a:t>
            </a:r>
            <a:r>
              <a:rPr lang="pt-BR" dirty="0"/>
              <a:t> </a:t>
            </a:r>
            <a:r>
              <a:rPr lang="pt-BR" sz="1800" i="1" dirty="0"/>
              <a:t>(recomendação condicional, baseada</a:t>
            </a:r>
            <a:r>
              <a:rPr lang="pt-BR" dirty="0"/>
              <a:t> </a:t>
            </a:r>
            <a:r>
              <a:rPr lang="pt-BR" sz="1800" i="1" dirty="0"/>
              <a:t>em baixa certeza</a:t>
            </a:r>
            <a:r>
              <a:rPr lang="pt-BR" dirty="0"/>
              <a:t> </a:t>
            </a:r>
            <a:r>
              <a:rPr lang="pt-BR" sz="1800" i="1" dirty="0"/>
              <a:t>na evidência</a:t>
            </a:r>
            <a:r>
              <a:rPr lang="pt-BR" dirty="0"/>
              <a:t> </a:t>
            </a:r>
            <a:r>
              <a:rPr lang="pt-BR" sz="1800" i="1" dirty="0"/>
              <a:t>sobre os efeitos).</a:t>
            </a:r>
          </a:p>
          <a:p>
            <a:pPr marL="0" indent="0">
              <a:buNone/>
            </a:pPr>
            <a:endParaRPr lang="pt-BR" sz="1800" dirty="0"/>
          </a:p>
          <a:p>
            <a:pPr marL="0" indent="0">
              <a:buNone/>
            </a:pPr>
            <a:r>
              <a:rPr lang="pt-BR" dirty="0"/>
              <a:t> </a:t>
            </a:r>
          </a:p>
          <a:p>
            <a:pPr marL="0" indent="0">
              <a:buNone/>
            </a:pPr>
            <a:endParaRPr lang="pt-BR" sz="1800" dirty="0"/>
          </a:p>
          <a:p>
            <a:pPr marL="0" indent="0">
              <a:buNone/>
            </a:pPr>
            <a:endParaRPr lang="pt-BR" sz="1800" dirty="0"/>
          </a:p>
        </p:txBody>
      </p:sp>
      <p:sp>
        <p:nvSpPr>
          <p:cNvPr id="3" name="Rectangle 1">
            <a:extLst>
              <a:ext uri="{FF2B5EF4-FFF2-40B4-BE49-F238E27FC236}">
                <a16:creationId xmlns:a16="http://schemas.microsoft.com/office/drawing/2014/main" id="{DA47829C-D9D2-4D57-8617-05D2FE8ED621}"/>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PT" altLang="pt-B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035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a:xfrm>
            <a:off x="419100" y="1340569"/>
            <a:ext cx="10972800" cy="713539"/>
          </a:xfrm>
        </p:spPr>
        <p:txBody>
          <a:bodyPr lIns="0" tIns="0" rIns="0" bIns="0"/>
          <a:lstStyle/>
          <a:p>
            <a:r>
              <a:rPr lang="en-CA" sz="2800"/>
              <a:t>Caso 1: Resumo </a:t>
            </a:r>
            <a:endParaRPr lang="pt-BR" sz="2800" dirty="0"/>
          </a:p>
        </p:txBody>
      </p:sp>
      <p:sp>
        <p:nvSpPr>
          <p:cNvPr id="4" name="TextBox 3">
            <a:extLst>
              <a:ext uri="{FF2B5EF4-FFF2-40B4-BE49-F238E27FC236}">
                <a16:creationId xmlns:a16="http://schemas.microsoft.com/office/drawing/2014/main" id="{1F308EEF-EBA2-4416-ACDE-3B35F899E6EA}"/>
              </a:ext>
            </a:extLst>
          </p:cNvPr>
          <p:cNvSpPr txBox="1"/>
          <p:nvPr/>
        </p:nvSpPr>
        <p:spPr>
          <a:xfrm>
            <a:off x="419100" y="2283130"/>
            <a:ext cx="11097986" cy="830997"/>
          </a:xfrm>
          <a:prstGeom prst="rect">
            <a:avLst/>
          </a:prstGeom>
          <a:solidFill>
            <a:srgbClr val="FED9B0">
              <a:alpha val="76078"/>
            </a:srgbClr>
          </a:solidFill>
        </p:spPr>
        <p:txBody>
          <a:bodyPr wrap="square" rtlCol="0">
            <a:spAutoFit/>
          </a:bodyPr>
          <a:lstStyle/>
          <a:p>
            <a:r>
              <a:rPr lang="es-ES" sz="2400" dirty="0">
                <a:solidFill>
                  <a:schemeClr val="tx1">
                    <a:lumMod val="50000"/>
                    <a:lumOff val="50000"/>
                  </a:schemeClr>
                </a:solidFill>
                <a:effectLst/>
                <a:latin typeface="+mj-lt"/>
              </a:rPr>
              <a:t>Em pacientes com EP e </a:t>
            </a:r>
            <a:r>
              <a:rPr lang="es-ES" sz="2400" dirty="0" err="1">
                <a:solidFill>
                  <a:schemeClr val="tx1">
                    <a:lumMod val="50000"/>
                    <a:lumOff val="50000"/>
                  </a:schemeClr>
                </a:solidFill>
                <a:effectLst/>
                <a:latin typeface="+mj-lt"/>
              </a:rPr>
              <a:t>baixo</a:t>
            </a:r>
            <a:r>
              <a:rPr lang="es-ES" sz="2400" dirty="0">
                <a:solidFill>
                  <a:schemeClr val="tx1">
                    <a:lumMod val="50000"/>
                    <a:lumOff val="50000"/>
                  </a:schemeClr>
                </a:solidFill>
                <a:effectLst/>
                <a:latin typeface="+mj-lt"/>
              </a:rPr>
              <a:t> risco de complicações é sugerido o tratamento em casa ou o tratamento hospitalar, de acordo com a disponibilidade de recursos.</a:t>
            </a:r>
            <a:endParaRPr lang="pt-BR" sz="2400" dirty="0">
              <a:solidFill>
                <a:schemeClr val="tx1">
                  <a:lumMod val="50000"/>
                  <a:lumOff val="50000"/>
                </a:schemeClr>
              </a:solidFill>
            </a:endParaRPr>
          </a:p>
        </p:txBody>
      </p:sp>
      <p:sp>
        <p:nvSpPr>
          <p:cNvPr id="6" name="TextBox 5">
            <a:extLst>
              <a:ext uri="{FF2B5EF4-FFF2-40B4-BE49-F238E27FC236}">
                <a16:creationId xmlns:a16="http://schemas.microsoft.com/office/drawing/2014/main" id="{3669F80F-F834-4045-85E9-B1F9F8F069EA}"/>
              </a:ext>
            </a:extLst>
          </p:cNvPr>
          <p:cNvSpPr txBox="1"/>
          <p:nvPr/>
        </p:nvSpPr>
        <p:spPr>
          <a:xfrm>
            <a:off x="419101" y="3343149"/>
            <a:ext cx="11097986" cy="1200329"/>
          </a:xfrm>
          <a:prstGeom prst="rect">
            <a:avLst/>
          </a:prstGeom>
          <a:solidFill>
            <a:srgbClr val="FED9B0"/>
          </a:solidFill>
        </p:spPr>
        <p:txBody>
          <a:bodyPr wrap="square" rtlCol="0">
            <a:spAutoFit/>
          </a:bodyPr>
          <a:lstStyle/>
          <a:p>
            <a:r>
              <a:rPr lang="es-ES" sz="2400" dirty="0">
                <a:solidFill>
                  <a:schemeClr val="tx1">
                    <a:lumMod val="50000"/>
                    <a:lumOff val="50000"/>
                  </a:schemeClr>
                </a:solidFill>
              </a:rPr>
              <a:t>No caso de TVP ou EP de baixo risco, planeja-se o uso de  DOAC em lugar de AVK, embora um paciente com bom controle por AVK possa ser mantido, em ambos os casos, com vigilância do risco de sangramento.</a:t>
            </a:r>
            <a:endParaRPr lang="pt-BR" sz="2400" dirty="0">
              <a:solidFill>
                <a:schemeClr val="tx1">
                  <a:lumMod val="50000"/>
                  <a:lumOff val="50000"/>
                </a:schemeClr>
              </a:solidFill>
            </a:endParaRPr>
          </a:p>
        </p:txBody>
      </p:sp>
      <p:sp>
        <p:nvSpPr>
          <p:cNvPr id="9" name="TextBox 8">
            <a:extLst>
              <a:ext uri="{FF2B5EF4-FFF2-40B4-BE49-F238E27FC236}">
                <a16:creationId xmlns:a16="http://schemas.microsoft.com/office/drawing/2014/main" id="{8D29FDD8-AEC6-4E3E-ADEA-A4D892E45FC4}"/>
              </a:ext>
            </a:extLst>
          </p:cNvPr>
          <p:cNvSpPr txBox="1"/>
          <p:nvPr/>
        </p:nvSpPr>
        <p:spPr>
          <a:xfrm>
            <a:off x="419101" y="4772500"/>
            <a:ext cx="11097986" cy="830997"/>
          </a:xfrm>
          <a:prstGeom prst="rect">
            <a:avLst/>
          </a:prstGeom>
          <a:solidFill>
            <a:srgbClr val="FDC17B"/>
          </a:solidFill>
        </p:spPr>
        <p:txBody>
          <a:bodyPr wrap="square" rtlCol="0">
            <a:spAutoFit/>
          </a:bodyPr>
          <a:lstStyle/>
          <a:p>
            <a:r>
              <a:rPr dirty="0"/>
              <a:t>Não é recomendado o uso de trombólise para trombose venosa profunda proximal extensa, para prevenção de síndrome pós-flebítica.</a:t>
            </a:r>
            <a:endParaRPr lang="pt-BR" sz="2400" dirty="0">
              <a:solidFill>
                <a:schemeClr val="bg1">
                  <a:lumMod val="50000"/>
                </a:schemeClr>
              </a:solidFill>
            </a:endParaRPr>
          </a:p>
        </p:txBody>
      </p:sp>
    </p:spTree>
    <p:extLst>
      <p:ext uri="{BB962C8B-B14F-4D97-AF65-F5344CB8AC3E}">
        <p14:creationId xmlns:p14="http://schemas.microsoft.com/office/powerpoint/2010/main" val="150401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099" y="1339850"/>
            <a:ext cx="11531895" cy="714375"/>
          </a:xfrm>
        </p:spPr>
        <p:txBody>
          <a:bodyPr lIns="0" rIns="0"/>
          <a:lstStyle/>
          <a:p>
            <a:r>
              <a:rPr lang="pt-BR" sz="2800" b="0" dirty="0"/>
              <a:t>Caso 2:  Trombose</a:t>
            </a:r>
            <a:r>
              <a:rPr lang="pt-BR" dirty="0"/>
              <a:t> </a:t>
            </a:r>
            <a:r>
              <a:rPr lang="pt-BR" sz="2800" b="0" dirty="0"/>
              <a:t>venosa profunda não provocada</a:t>
            </a:r>
            <a:r>
              <a:rPr lang="pt-BR" dirty="0"/>
              <a:t> co</a:t>
            </a:r>
            <a:r>
              <a:rPr lang="pt-BR" sz="2800" b="0" dirty="0"/>
              <a:t>m alto risco de sangramento, </a:t>
            </a:r>
            <a:r>
              <a:rPr lang="pt-BR" dirty="0"/>
              <a:t>em mulher</a:t>
            </a:r>
            <a:r>
              <a:rPr lang="pt-BR" sz="2800" b="0" dirty="0"/>
              <a:t> de 40 anos</a:t>
            </a:r>
            <a:r>
              <a:rPr lang="pt-BR" dirty="0"/>
              <a:t> </a:t>
            </a:r>
          </a:p>
        </p:txBody>
      </p:sp>
      <p:sp>
        <p:nvSpPr>
          <p:cNvPr id="6" name="Content Placeholder 5">
            <a:extLst>
              <a:ext uri="{FF2B5EF4-FFF2-40B4-BE49-F238E27FC236}">
                <a16:creationId xmlns:a16="http://schemas.microsoft.com/office/drawing/2014/main" id="{5FB35F83-D58E-EF4F-BAED-4205501197E9}"/>
              </a:ext>
            </a:extLst>
          </p:cNvPr>
          <p:cNvSpPr>
            <a:spLocks noGrp="1"/>
          </p:cNvSpPr>
          <p:nvPr>
            <p:ph idx="1"/>
          </p:nvPr>
        </p:nvSpPr>
        <p:spPr>
          <a:xfrm>
            <a:off x="419099" y="2529220"/>
            <a:ext cx="10972800" cy="3954624"/>
          </a:xfrm>
        </p:spPr>
        <p:txBody>
          <a:bodyPr/>
          <a:lstStyle/>
          <a:p>
            <a:pPr marL="274320" indent="-274320"/>
            <a:r>
              <a:rPr lang="pt-BR" sz="2000" b="1" dirty="0"/>
              <a:t>Antecedentes</a:t>
            </a:r>
            <a:r>
              <a:rPr lang="pt-BR" sz="2000" dirty="0"/>
              <a:t> </a:t>
            </a:r>
            <a:r>
              <a:rPr lang="pt-BR" sz="2000" b="1" dirty="0"/>
              <a:t>Patológicos:  </a:t>
            </a:r>
            <a:r>
              <a:rPr lang="pt-BR" sz="2000" dirty="0"/>
              <a:t>Doença ulcerosa péptica gástrica recorrente</a:t>
            </a:r>
          </a:p>
          <a:p>
            <a:pPr marL="274320" indent="-274320"/>
            <a:r>
              <a:rPr lang="pt-BR" sz="2000" b="1" dirty="0"/>
              <a:t>Medicação: </a:t>
            </a:r>
            <a:r>
              <a:rPr lang="pt-BR" sz="2000" dirty="0" err="1"/>
              <a:t>Esomeprazol</a:t>
            </a:r>
            <a:r>
              <a:rPr lang="pt-BR" sz="2000" dirty="0"/>
              <a:t> 40 mg por dia.</a:t>
            </a:r>
          </a:p>
          <a:p>
            <a:pPr marL="274320" indent="-274320"/>
            <a:r>
              <a:rPr lang="pt-BR" sz="2000" b="1" dirty="0"/>
              <a:t>Quadro Clínico: </a:t>
            </a:r>
            <a:r>
              <a:rPr lang="pt-BR" sz="2000" dirty="0"/>
              <a:t>Ao se levantar de manhã, notou desenvolvimento de edema e dor no membro inferior esquerdo, com dificuldade para caminhar. D-dímero em 1550 </a:t>
            </a:r>
            <a:r>
              <a:rPr lang="pt-BR" sz="2000" dirty="0" err="1"/>
              <a:t>ug</a:t>
            </a:r>
            <a:r>
              <a:rPr lang="pt-BR" sz="2000" dirty="0"/>
              <a:t>/L </a:t>
            </a:r>
            <a:r>
              <a:rPr lang="pt-BR" sz="2000" dirty="0" err="1"/>
              <a:t>Scan</a:t>
            </a:r>
            <a:r>
              <a:rPr lang="pt-BR" sz="2000" dirty="0"/>
              <a:t> Duplex mostrou </a:t>
            </a:r>
            <a:r>
              <a:rPr lang="pt-BR" sz="2000" dirty="0" err="1"/>
              <a:t>TVP</a:t>
            </a:r>
            <a:r>
              <a:rPr lang="pt-BR" sz="2000" dirty="0"/>
              <a:t> de veia </a:t>
            </a:r>
            <a:r>
              <a:rPr lang="pt-BR" sz="2000" dirty="0" err="1"/>
              <a:t>Ileofemoral</a:t>
            </a:r>
            <a:r>
              <a:rPr lang="pt-BR" sz="2000" dirty="0"/>
              <a:t> esquerda. Foi iniciado um tratamento com </a:t>
            </a:r>
            <a:r>
              <a:rPr lang="pt-BR" sz="2000" dirty="0" err="1"/>
              <a:t>Enoxaparina</a:t>
            </a:r>
            <a:r>
              <a:rPr lang="pt-BR" sz="2000" dirty="0"/>
              <a:t> por 5 dias e a seguir foi interrompido o uso de varfarina.</a:t>
            </a:r>
          </a:p>
          <a:p>
            <a:pPr marL="274320" indent="-274320"/>
            <a:r>
              <a:rPr lang="pt-BR" sz="2000" dirty="0"/>
              <a:t>Perfil de </a:t>
            </a:r>
            <a:r>
              <a:rPr lang="pt-BR" sz="2000" dirty="0" err="1"/>
              <a:t>trombofilias</a:t>
            </a:r>
            <a:r>
              <a:rPr lang="pt-BR" sz="2000" dirty="0"/>
              <a:t> negativo.</a:t>
            </a:r>
          </a:p>
          <a:p>
            <a:pPr marL="274320" indent="-274320"/>
            <a:r>
              <a:rPr lang="pt-BR" sz="2000" b="1" dirty="0"/>
              <a:t>Diagnóstico:  </a:t>
            </a:r>
            <a:r>
              <a:rPr lang="pt-BR" sz="2000" dirty="0"/>
              <a:t>Trombose Venosa Profunda proximal não provocada.</a:t>
            </a:r>
          </a:p>
          <a:p>
            <a:pPr marL="274320" indent="-274320"/>
            <a:endParaRPr lang="pt-BR" sz="2000" dirty="0"/>
          </a:p>
        </p:txBody>
      </p:sp>
    </p:spTree>
    <p:extLst>
      <p:ext uri="{BB962C8B-B14F-4D97-AF65-F5344CB8AC3E}">
        <p14:creationId xmlns:p14="http://schemas.microsoft.com/office/powerpoint/2010/main" val="3170228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39F9C-DAC1-754B-BFCF-D8CBCC3D0738}"/>
              </a:ext>
            </a:extLst>
          </p:cNvPr>
          <p:cNvSpPr>
            <a:spLocks noGrp="1"/>
          </p:cNvSpPr>
          <p:nvPr>
            <p:ph type="title"/>
          </p:nvPr>
        </p:nvSpPr>
        <p:spPr/>
        <p:txBody>
          <a:bodyPr/>
          <a:lstStyle/>
          <a:p>
            <a:r>
              <a:rPr dirty="0"/>
              <a:t>Considerando sua condição clínica atual, </a:t>
            </a:r>
            <a:r>
              <a:rPr lang="pt-BR" dirty="0"/>
              <a:t>quanto</a:t>
            </a:r>
            <a:r>
              <a:rPr dirty="0"/>
              <a:t> tempo você consideraria administrar a anticoagulação com varfarina?</a:t>
            </a:r>
            <a:br>
              <a:rPr dirty="0"/>
            </a:br>
            <a:endParaRPr lang="pt-BR"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endParaRPr lang="pt-BR" dirty="0"/>
          </a:p>
          <a:p>
            <a:endParaRPr lang="pt-BR" dirty="0"/>
          </a:p>
          <a:p>
            <a:pPr marL="457200" indent="-457200">
              <a:buFont typeface="+mj-lt"/>
              <a:buAutoNum type="alphaUcPeriod"/>
            </a:pPr>
            <a:r>
              <a:rPr dirty="0"/>
              <a:t>Administraria anticoagulação por 2 meses</a:t>
            </a:r>
          </a:p>
          <a:p>
            <a:pPr marL="457200" indent="-457200">
              <a:buFont typeface="+mj-lt"/>
              <a:buAutoNum type="alphaUcPeriod"/>
            </a:pPr>
            <a:r>
              <a:rPr dirty="0"/>
              <a:t>Administraria </a:t>
            </a:r>
            <a:r>
              <a:rPr dirty="0" err="1"/>
              <a:t>anticoagulação</a:t>
            </a:r>
            <a:r>
              <a:rPr dirty="0"/>
              <a:t> </a:t>
            </a:r>
            <a:r>
              <a:rPr lang="pt-BR" dirty="0"/>
              <a:t>entre</a:t>
            </a:r>
            <a:r>
              <a:rPr dirty="0"/>
              <a:t> 3 </a:t>
            </a:r>
            <a:r>
              <a:rPr lang="pt-BR" dirty="0"/>
              <a:t>e</a:t>
            </a:r>
            <a:r>
              <a:rPr dirty="0"/>
              <a:t> 6 meses</a:t>
            </a:r>
          </a:p>
          <a:p>
            <a:pPr marL="457200" indent="-457200">
              <a:buFont typeface="+mj-lt"/>
              <a:buAutoNum type="alphaUcPeriod"/>
            </a:pPr>
            <a:r>
              <a:rPr dirty="0"/>
              <a:t>Administraria anticoagulação estendida por mais de 3-6 meses e avaliaria o </a:t>
            </a:r>
            <a:r>
              <a:rPr dirty="0" err="1"/>
              <a:t>ri</a:t>
            </a:r>
            <a:r>
              <a:rPr lang="pt-BR" dirty="0"/>
              <a:t>s</a:t>
            </a:r>
            <a:r>
              <a:rPr dirty="0"/>
              <a:t>co de recorrência trombótica e sangramento</a:t>
            </a:r>
          </a:p>
          <a:p>
            <a:pPr marL="457200" indent="-457200">
              <a:buFont typeface="+mj-lt"/>
              <a:buAutoNum type="alphaUcPeriod"/>
            </a:pPr>
            <a:r>
              <a:rPr dirty="0"/>
              <a:t>Administraria anticoagulação indefinida </a:t>
            </a:r>
          </a:p>
          <a:p>
            <a:endParaRPr lang="pt-BR" dirty="0"/>
          </a:p>
        </p:txBody>
      </p:sp>
      <p:sp>
        <p:nvSpPr>
          <p:cNvPr id="4" name="Rectangle 3">
            <a:extLst>
              <a:ext uri="{FF2B5EF4-FFF2-40B4-BE49-F238E27FC236}">
                <a16:creationId xmlns:a16="http://schemas.microsoft.com/office/drawing/2014/main" id="{99BAD767-7BAB-4B53-9712-EA8DCDE89366}"/>
              </a:ext>
            </a:extLst>
          </p:cNvPr>
          <p:cNvSpPr/>
          <p:nvPr/>
        </p:nvSpPr>
        <p:spPr>
          <a:xfrm>
            <a:off x="339712" y="3782553"/>
            <a:ext cx="11052187" cy="80102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565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26F7-610E-CC46-96A6-1FAE6EA8D8EA}"/>
              </a:ext>
            </a:extLst>
          </p:cNvPr>
          <p:cNvSpPr>
            <a:spLocks noGrp="1"/>
          </p:cNvSpPr>
          <p:nvPr>
            <p:ph type="title"/>
          </p:nvPr>
        </p:nvSpPr>
        <p:spPr>
          <a:xfrm>
            <a:off x="419100" y="1387064"/>
            <a:ext cx="6663625" cy="713539"/>
          </a:xfrm>
        </p:spPr>
        <p:txBody>
          <a:bodyPr lIns="0" tIns="0" rIns="0" bIns="0"/>
          <a:lstStyle/>
          <a:p>
            <a:pPr marL="0" indent="0">
              <a:buNone/>
            </a:pPr>
            <a:r>
              <a:rPr lang="pt-BR" dirty="0"/>
              <a:t>Diretrizes de Prática Clínica sobre Tromboembolismo Venoso (TEV) para a América Latina, 2021.</a:t>
            </a:r>
          </a:p>
        </p:txBody>
      </p:sp>
      <p:sp>
        <p:nvSpPr>
          <p:cNvPr id="3" name="Content Placeholder 2">
            <a:extLst>
              <a:ext uri="{FF2B5EF4-FFF2-40B4-BE49-F238E27FC236}">
                <a16:creationId xmlns:a16="http://schemas.microsoft.com/office/drawing/2014/main" id="{D6598563-646C-4343-96F0-E7607957F55C}"/>
              </a:ext>
            </a:extLst>
          </p:cNvPr>
          <p:cNvSpPr>
            <a:spLocks noGrp="1"/>
          </p:cNvSpPr>
          <p:nvPr>
            <p:ph idx="1"/>
          </p:nvPr>
        </p:nvSpPr>
        <p:spPr>
          <a:xfrm>
            <a:off x="419100" y="2592737"/>
            <a:ext cx="7333422" cy="4033734"/>
          </a:xfrm>
        </p:spPr>
        <p:txBody>
          <a:bodyPr/>
          <a:lstStyle/>
          <a:p>
            <a:pPr marL="0" indent="0">
              <a:buNone/>
            </a:pPr>
            <a:endParaRPr dirty="0"/>
          </a:p>
          <a:p>
            <a:pPr marL="0" indent="0">
              <a:buNone/>
            </a:pPr>
            <a:endParaRPr lang="pt-BR" dirty="0"/>
          </a:p>
          <a:p>
            <a:pPr marL="0" indent="0">
              <a:buNone/>
            </a:pPr>
            <a:r>
              <a:rPr lang="en-US" sz="1600" b="0" i="0" dirty="0">
                <a:effectLst/>
              </a:rPr>
              <a:t>Ignacio Neumann, Ariel Izcovich, Ricardo Aguilar, Guillermo León Basantes, Patricia Casais, Cecilia Colorio, Cecilia Guillermo, Pedro Garcia Lazaro, Jaime Pereira, Luis Meillon, Suely</a:t>
            </a:r>
            <a:r>
              <a:rPr dirty="0"/>
              <a:t> </a:t>
            </a:r>
            <a:r>
              <a:rPr lang="en-US" sz="1600" b="0" i="0" dirty="0">
                <a:effectLst/>
              </a:rPr>
              <a:t>Meireles</a:t>
            </a:r>
            <a:r>
              <a:rPr dirty="0"/>
              <a:t> </a:t>
            </a:r>
            <a:r>
              <a:rPr lang="en-US" sz="1600" b="0" i="0" dirty="0">
                <a:effectLst/>
              </a:rPr>
              <a:t>Rezende, Juan Carlos Serrano, Mario Luis Tejerina Valle, Felipe Vera, Lorena Karzulovic, GabrielRada, Holger</a:t>
            </a:r>
            <a:r>
              <a:rPr dirty="0"/>
              <a:t> </a:t>
            </a:r>
            <a:r>
              <a:rPr lang="en-US" sz="1600" b="0" i="0" dirty="0">
                <a:effectLst/>
              </a:rPr>
              <a:t>Schunemann. </a:t>
            </a:r>
            <a:endParaRPr lang="pt-BR" sz="2800" dirty="0"/>
          </a:p>
        </p:txBody>
      </p:sp>
      <p:pic>
        <p:nvPicPr>
          <p:cNvPr id="6" name="Picture 5" descr="Text&#10;&#10;Description automatically generated">
            <a:extLst>
              <a:ext uri="{FF2B5EF4-FFF2-40B4-BE49-F238E27FC236}">
                <a16:creationId xmlns:a16="http://schemas.microsoft.com/office/drawing/2014/main" id="{7F0410BD-0B73-48EC-BA77-C30D7EDCC8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1059" y="1218236"/>
            <a:ext cx="3968465" cy="5195761"/>
          </a:xfrm>
          <a:prstGeom prst="rect">
            <a:avLst/>
          </a:prstGeom>
        </p:spPr>
      </p:pic>
      <p:sp>
        <p:nvSpPr>
          <p:cNvPr id="8" name="TextBox 7">
            <a:extLst>
              <a:ext uri="{FF2B5EF4-FFF2-40B4-BE49-F238E27FC236}">
                <a16:creationId xmlns:a16="http://schemas.microsoft.com/office/drawing/2014/main" id="{1BC90449-2DC8-486D-B863-D8D78834F35C}"/>
              </a:ext>
            </a:extLst>
          </p:cNvPr>
          <p:cNvSpPr txBox="1"/>
          <p:nvPr/>
        </p:nvSpPr>
        <p:spPr>
          <a:xfrm>
            <a:off x="419100" y="5470936"/>
            <a:ext cx="6092686" cy="577081"/>
          </a:xfrm>
          <a:prstGeom prst="rect">
            <a:avLst/>
          </a:prstGeom>
          <a:noFill/>
        </p:spPr>
        <p:txBody>
          <a:bodyPr wrap="square">
            <a:spAutoFit/>
          </a:bodyPr>
          <a:lstStyle/>
          <a:p>
            <a:pPr marL="0" marR="0"/>
            <a:r>
              <a:rPr lang="en-US" sz="1050" b="0" dirty="0">
                <a:solidFill>
                  <a:srgbClr val="000000"/>
                </a:solidFill>
                <a:effectLst/>
                <a:latin typeface="Trade Gothic Next" panose="020B0503040303020004" pitchFamily="34" charset="0"/>
                <a:ea typeface="Times New Roman" panose="02020603050405020304" pitchFamily="18" charset="0"/>
              </a:rPr>
              <a:t>Neumann I, </a:t>
            </a:r>
            <a:r>
              <a:rPr lang="en-US" sz="1050" b="0" dirty="0" err="1">
                <a:solidFill>
                  <a:srgbClr val="000000"/>
                </a:solidFill>
                <a:effectLst/>
                <a:latin typeface="Trade Gothic Next" panose="020B0503040303020004" pitchFamily="34" charset="0"/>
                <a:ea typeface="Times New Roman" panose="02020603050405020304" pitchFamily="18" charset="0"/>
              </a:rPr>
              <a:t>Izcovich</a:t>
            </a:r>
            <a:r>
              <a:rPr lang="en-US" sz="1050" b="0" dirty="0">
                <a:solidFill>
                  <a:srgbClr val="000000"/>
                </a:solidFill>
                <a:effectLst/>
                <a:latin typeface="Trade Gothic Next" panose="020B0503040303020004" pitchFamily="34" charset="0"/>
                <a:ea typeface="Times New Roman" panose="02020603050405020304" pitchFamily="18" charset="0"/>
              </a:rPr>
              <a:t> A, Aguilar R, et al. ASH, ABHH, ACHO, Grupo CAHT, Grupo</a:t>
            </a:r>
            <a:r>
              <a:rPr lang="en-US" sz="1050" b="0" dirty="0">
                <a:solidFill>
                  <a:srgbClr val="000000"/>
                </a:solidFill>
                <a:effectLst/>
                <a:latin typeface="Arial" panose="020B0604020202020204" pitchFamily="34" charset="0"/>
                <a:ea typeface="Times New Roman" panose="02020603050405020304" pitchFamily="18" charset="0"/>
              </a:rPr>
              <a:t> </a:t>
            </a:r>
            <a:r>
              <a:rPr lang="en-US" sz="1050" b="0" dirty="0">
                <a:solidFill>
                  <a:srgbClr val="000000"/>
                </a:solidFill>
                <a:effectLst/>
                <a:latin typeface="Trade Gothic Next" panose="020B0503040303020004" pitchFamily="34" charset="0"/>
                <a:ea typeface="Times New Roman" panose="02020603050405020304" pitchFamily="18" charset="0"/>
              </a:rPr>
              <a:t>CLAHT, SAH, SBHH, SHU, SOCHIHEM, SOMETH, Sociedad </a:t>
            </a:r>
            <a:r>
              <a:rPr lang="en-US" sz="1050" b="0" dirty="0" err="1">
                <a:solidFill>
                  <a:srgbClr val="000000"/>
                </a:solidFill>
                <a:effectLst/>
                <a:latin typeface="Trade Gothic Next" panose="020B0503040303020004" pitchFamily="34" charset="0"/>
                <a:ea typeface="Times New Roman" panose="02020603050405020304" pitchFamily="18" charset="0"/>
              </a:rPr>
              <a:t>Panameña</a:t>
            </a:r>
            <a:r>
              <a:rPr lang="en-US" sz="1050" b="0" dirty="0">
                <a:solidFill>
                  <a:srgbClr val="000000"/>
                </a:solidFill>
                <a:effectLst/>
                <a:latin typeface="Trade Gothic Next" panose="020B0503040303020004" pitchFamily="34" charset="0"/>
                <a:ea typeface="Times New Roman" panose="02020603050405020304" pitchFamily="18" charset="0"/>
              </a:rPr>
              <a:t> de </a:t>
            </a:r>
            <a:r>
              <a:rPr lang="en-US" sz="1050" b="0" dirty="0" err="1">
                <a:solidFill>
                  <a:srgbClr val="000000"/>
                </a:solidFill>
                <a:effectLst/>
                <a:latin typeface="Trade Gothic Next" panose="020B0503040303020004" pitchFamily="34" charset="0"/>
                <a:ea typeface="Times New Roman" panose="02020603050405020304" pitchFamily="18" charset="0"/>
              </a:rPr>
              <a:t>Hematología</a:t>
            </a:r>
            <a:r>
              <a:rPr lang="en-US" sz="1050" b="0" dirty="0">
                <a:solidFill>
                  <a:srgbClr val="000000"/>
                </a:solidFill>
                <a:effectLst/>
                <a:latin typeface="Trade Gothic Next" panose="020B0503040303020004" pitchFamily="34" charset="0"/>
                <a:ea typeface="Times New Roman" panose="02020603050405020304" pitchFamily="18" charset="0"/>
              </a:rPr>
              <a:t>, SPH, and SVH 2021 guidelines for management of venous thromboembolism in Latin America. </a:t>
            </a:r>
            <a:r>
              <a:rPr lang="en-US" sz="1050" b="0" i="1" dirty="0">
                <a:solidFill>
                  <a:srgbClr val="000000"/>
                </a:solidFill>
                <a:effectLst/>
                <a:latin typeface="Trade Gothic Next" panose="020B0503040303020004" pitchFamily="34" charset="0"/>
                <a:ea typeface="Times New Roman" panose="02020603050405020304" pitchFamily="18" charset="0"/>
              </a:rPr>
              <a:t>Blood Adv</a:t>
            </a:r>
            <a:r>
              <a:rPr lang="en-US" sz="1050" b="0" dirty="0">
                <a:solidFill>
                  <a:srgbClr val="000000"/>
                </a:solidFill>
                <a:effectLst/>
                <a:latin typeface="Trade Gothic Next" panose="020B0503040303020004" pitchFamily="34" charset="0"/>
                <a:ea typeface="Times New Roman" panose="02020603050405020304" pitchFamily="18" charset="0"/>
              </a:rPr>
              <a:t>. 2021;5(15):3032-3046.</a:t>
            </a:r>
            <a:endParaRPr lang="en-US" sz="20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347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557439985"/>
              </p:ext>
            </p:extLst>
          </p:nvPr>
        </p:nvGraphicFramePr>
        <p:xfrm>
          <a:off x="419100" y="2784487"/>
          <a:ext cx="7686174" cy="338900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488067">
                  <a:extLst>
                    <a:ext uri="{9D8B030D-6E8A-4147-A177-3AD203B41FA5}">
                      <a16:colId xmlns:a16="http://schemas.microsoft.com/office/drawing/2014/main" val="815985156"/>
                    </a:ext>
                  </a:extLst>
                </a:gridCol>
                <a:gridCol w="2268022">
                  <a:extLst>
                    <a:ext uri="{9D8B030D-6E8A-4147-A177-3AD203B41FA5}">
                      <a16:colId xmlns:a16="http://schemas.microsoft.com/office/drawing/2014/main" val="1109489225"/>
                    </a:ext>
                  </a:extLst>
                </a:gridCol>
                <a:gridCol w="2151041">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a:t>
                      </a:r>
                      <a:r>
                        <a:rPr sz="1400" dirty="0"/>
                        <a:t> </a:t>
                      </a:r>
                    </a:p>
                    <a:p>
                      <a:pPr algn="l"/>
                      <a:r>
                        <a:rPr lang="en-CA" sz="14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Risco Relativo</a:t>
                      </a:r>
                      <a:r>
                        <a:rPr sz="1400" dirty="0"/>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rPr dirty="0"/>
                        <a:t> </a:t>
                      </a:r>
                      <a:r>
                        <a:rPr lang="en-CA" sz="14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sz="1400" dirty="0" err="1"/>
                        <a:t>Risco</a:t>
                      </a:r>
                      <a:r>
                        <a:rPr sz="1400" dirty="0"/>
                        <a:t> com </a:t>
                      </a:r>
                      <a:r>
                        <a:rPr sz="1400" dirty="0" err="1"/>
                        <a:t>duração</a:t>
                      </a:r>
                      <a:r>
                        <a:rPr sz="1400" dirty="0"/>
                        <a:t> </a:t>
                      </a:r>
                      <a:r>
                        <a:rPr lang="pt-BR" sz="1400" dirty="0"/>
                        <a:t>definida </a:t>
                      </a:r>
                      <a:r>
                        <a:rPr sz="1400" dirty="0"/>
                        <a:t>de </a:t>
                      </a:r>
                      <a:r>
                        <a:rPr sz="1400" dirty="0" err="1"/>
                        <a:t>antitrombótico</a:t>
                      </a:r>
                      <a:r>
                        <a:rPr sz="1400" dirty="0"/>
                        <a:t> (12 </a:t>
                      </a:r>
                      <a:r>
                        <a:rPr sz="1400" dirty="0" err="1"/>
                        <a:t>meses</a:t>
                      </a:r>
                      <a:r>
                        <a:rPr sz="1400" dirty="0"/>
                        <a:t> </a:t>
                      </a:r>
                      <a:r>
                        <a:rPr sz="1400" dirty="0" err="1"/>
                        <a:t>ou</a:t>
                      </a:r>
                      <a:r>
                        <a:rPr sz="1400" dirty="0"/>
                        <a:t> </a:t>
                      </a:r>
                      <a:r>
                        <a:rPr sz="1400" dirty="0" err="1"/>
                        <a:t>menos</a:t>
                      </a:r>
                      <a:r>
                        <a:rPr sz="1400" dirty="0"/>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sz="1400" dirty="0" err="1"/>
                        <a:t>Risco</a:t>
                      </a:r>
                      <a:r>
                        <a:rPr sz="1400" dirty="0"/>
                        <a:t> com </a:t>
                      </a:r>
                      <a:r>
                        <a:rPr sz="1400" dirty="0" err="1"/>
                        <a:t>duração</a:t>
                      </a:r>
                      <a:r>
                        <a:rPr sz="1400" dirty="0"/>
                        <a:t> </a:t>
                      </a:r>
                      <a:r>
                        <a:rPr lang="pt-BR" sz="1400" dirty="0"/>
                        <a:t>indefinida </a:t>
                      </a:r>
                      <a:r>
                        <a:rPr sz="1400" dirty="0"/>
                        <a:t>de </a:t>
                      </a:r>
                      <a:r>
                        <a:rPr sz="1400" dirty="0" err="1"/>
                        <a:t>antitrombótico</a:t>
                      </a:r>
                      <a:r>
                        <a:rPr sz="1400" dirty="0"/>
                        <a:t> </a:t>
                      </a:r>
                      <a:endParaRPr lang="pt-BR"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69062">
                <a:tc>
                  <a:txBody>
                    <a:bodyPr/>
                    <a:lstStyle/>
                    <a:p>
                      <a:pPr algn="l"/>
                      <a:r>
                        <a:rPr dirty="0"/>
                        <a:t>     </a:t>
                      </a:r>
                      <a:r>
                        <a:rPr lang="en-CA" sz="1400" dirty="0">
                          <a:solidFill>
                            <a:schemeClr val="tx1">
                              <a:lumMod val="50000"/>
                              <a:lumOff val="50000"/>
                            </a:schemeClr>
                          </a:solidFill>
                        </a:rPr>
                        <a:t>Mortalidade</a:t>
                      </a:r>
                      <a:endParaRPr lang="pt-BR" sz="1400" dirty="0">
                        <a:solidFill>
                          <a:schemeClr val="tx1">
                            <a:lumMod val="50000"/>
                            <a:lumOff val="50000"/>
                          </a:schemeClr>
                        </a:solidFill>
                      </a:endParaRPr>
                    </a:p>
                  </a:txBody>
                  <a:tcPr marL="82390" marR="82390" marT="41195" marB="41195">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0.75</a:t>
                      </a:r>
                    </a:p>
                    <a:p>
                      <a:pPr algn="ctr"/>
                      <a:r>
                        <a:rPr lang="es-CO" sz="1400" kern="1200" dirty="0">
                          <a:solidFill>
                            <a:schemeClr val="tx1">
                              <a:lumMod val="50000"/>
                              <a:lumOff val="50000"/>
                            </a:schemeClr>
                          </a:solidFill>
                          <a:latin typeface="+mn-lt"/>
                        </a:rPr>
                        <a:t>(0.49 -1.13)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18 por 1.000</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5 menos por 1.000</a:t>
                      </a:r>
                    </a:p>
                    <a:p>
                      <a:pPr algn="ctr"/>
                      <a:r>
                        <a:rPr lang="es-CO" sz="1400" kern="1200" dirty="0">
                          <a:solidFill>
                            <a:schemeClr val="tx1">
                              <a:lumMod val="50000"/>
                              <a:lumOff val="50000"/>
                            </a:schemeClr>
                          </a:solidFill>
                          <a:latin typeface="+mn-lt"/>
                        </a:rPr>
                        <a:t>(9 menos a 2 mais) </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0.29</a:t>
                      </a:r>
                    </a:p>
                    <a:p>
                      <a:pPr algn="ctr"/>
                      <a:r>
                        <a:rPr lang="es-CO" sz="1400" b="0" kern="1200" dirty="0">
                          <a:solidFill>
                            <a:schemeClr val="tx1">
                              <a:lumMod val="50000"/>
                              <a:lumOff val="50000"/>
                            </a:schemeClr>
                          </a:solidFill>
                          <a:latin typeface="+mn-lt"/>
                        </a:rPr>
                        <a:t>(0.15 -0.56) </a:t>
                      </a:r>
                      <a:endParaRPr lang="pt-BR" sz="9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  29 por 1.000</a:t>
                      </a:r>
                      <a:endParaRPr lang="pt-BR"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21 menos por 1.000</a:t>
                      </a:r>
                    </a:p>
                    <a:p>
                      <a:pPr algn="ctr"/>
                      <a:r>
                        <a:rPr lang="es-CO" sz="1400" kern="1200" dirty="0">
                          <a:solidFill>
                            <a:schemeClr val="tx1">
                              <a:lumMod val="50000"/>
                              <a:lumOff val="50000"/>
                            </a:schemeClr>
                          </a:solidFill>
                          <a:latin typeface="+mn-lt"/>
                        </a:rPr>
                        <a:t>(25 menos a 13 menos)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sintomática </a:t>
                      </a:r>
                    </a:p>
                    <a:p>
                      <a:pPr algn="l"/>
                      <a:r>
                        <a:rPr lang="en-CA" sz="1400" dirty="0">
                          <a:solidFill>
                            <a:schemeClr val="tx1">
                              <a:lumMod val="50000"/>
                              <a:lumOff val="50000"/>
                            </a:schemeClr>
                          </a:solidFill>
                        </a:rPr>
                        <a:t>     Proximal</a:t>
                      </a:r>
                    </a:p>
                  </a:txBody>
                  <a:tcPr marL="82390" marR="82390" marT="41195" marB="41195">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0.20</a:t>
                      </a:r>
                    </a:p>
                    <a:p>
                      <a:pPr algn="ctr"/>
                      <a:r>
                        <a:rPr lang="es-CO" sz="1400" b="0" kern="1200" dirty="0">
                          <a:solidFill>
                            <a:schemeClr val="tx1">
                              <a:lumMod val="50000"/>
                              <a:lumOff val="50000"/>
                            </a:schemeClr>
                          </a:solidFill>
                          <a:latin typeface="+mn-lt"/>
                        </a:rPr>
                        <a:t>(0.12 to0.34) </a:t>
                      </a:r>
                      <a:endParaRPr lang="pt-BR" sz="6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63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50 menos por 1.000</a:t>
                      </a:r>
                    </a:p>
                    <a:p>
                      <a:pPr algn="ctr"/>
                      <a:r>
                        <a:rPr lang="es-CO" sz="1400" kern="1200" dirty="0">
                          <a:solidFill>
                            <a:schemeClr val="tx1">
                              <a:lumMod val="50000"/>
                              <a:lumOff val="50000"/>
                            </a:schemeClr>
                          </a:solidFill>
                          <a:latin typeface="+mn-lt"/>
                        </a:rPr>
                        <a:t>(56 menos a 42 menos)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dirty="0"/>
                        <a:t>     </a:t>
                      </a:r>
                      <a:r>
                        <a:rPr lang="en-CA" sz="1400" dirty="0">
                          <a:solidFill>
                            <a:schemeClr val="tx1">
                              <a:lumMod val="50000"/>
                              <a:lumOff val="50000"/>
                            </a:schemeClr>
                          </a:solidFill>
                        </a:rPr>
                        <a:t>Grande Sangramento</a:t>
                      </a:r>
                    </a:p>
                  </a:txBody>
                  <a:tcPr marL="82390" marR="82390" marT="41195" marB="41195">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2.24</a:t>
                      </a:r>
                    </a:p>
                    <a:p>
                      <a:pPr algn="ctr"/>
                      <a:r>
                        <a:rPr lang="es-CO" sz="1400" kern="1200" dirty="0">
                          <a:solidFill>
                            <a:schemeClr val="tx1">
                              <a:lumMod val="50000"/>
                              <a:lumOff val="50000"/>
                            </a:schemeClr>
                          </a:solidFill>
                          <a:latin typeface="+mn-lt"/>
                        </a:rPr>
                        <a:t>(1.49 to 3.35)</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5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6 mais por 1.000 </a:t>
                      </a:r>
                    </a:p>
                    <a:p>
                      <a:pPr algn="ctr"/>
                      <a:r>
                        <a:rPr lang="es-CO" sz="1400" kern="1200" dirty="0">
                          <a:solidFill>
                            <a:schemeClr val="tx1">
                              <a:lumMod val="50000"/>
                              <a:lumOff val="50000"/>
                            </a:schemeClr>
                          </a:solidFill>
                          <a:latin typeface="+mn-lt"/>
                        </a:rPr>
                        <a:t>(2 mais a 12 mais)</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27682" y="2784487"/>
            <a:ext cx="2989888" cy="3493264"/>
          </a:xfrm>
          <a:prstGeom prst="rect">
            <a:avLst/>
          </a:prstGeom>
          <a:solidFill>
            <a:srgbClr val="FED9B0"/>
          </a:solidFill>
        </p:spPr>
        <p:txBody>
          <a:bodyPr wrap="square" rtlCol="0">
            <a:spAutoFit/>
          </a:bodyPr>
          <a:lstStyle/>
          <a:p>
            <a:r>
              <a:rPr lang="pt-BR" sz="1350" b="1" i="1" dirty="0">
                <a:solidFill>
                  <a:schemeClr val="tx1">
                    <a:lumMod val="50000"/>
                    <a:lumOff val="50000"/>
                  </a:schemeClr>
                </a:solidFill>
              </a:rPr>
              <a:t>Evidência de qualidade moderada, e por essa razão, o painel também sugere:</a:t>
            </a:r>
          </a:p>
          <a:p>
            <a:pPr marL="102870" indent="-102870">
              <a:spcAft>
                <a:spcPts val="300"/>
              </a:spcAft>
              <a:buFont typeface="Arial" panose="020B0604020202020204" pitchFamily="34" charset="0"/>
              <a:buChar char="•"/>
            </a:pPr>
            <a:r>
              <a:rPr lang="pt-BR" sz="1350" dirty="0">
                <a:solidFill>
                  <a:schemeClr val="tx1">
                    <a:lumMod val="50000"/>
                    <a:lumOff val="50000"/>
                  </a:schemeClr>
                </a:solidFill>
              </a:rPr>
              <a:t>Deve-se considerar o risco individual de recorrência de TEV, o risco de sangramento, custos, acesso ao acompanhamento e monitoramento, além de valores e preferências dos pacientes. </a:t>
            </a:r>
          </a:p>
          <a:p>
            <a:pPr marL="102870" indent="-102870">
              <a:spcAft>
                <a:spcPts val="300"/>
              </a:spcAft>
              <a:buFont typeface="Arial" panose="020B0604020202020204" pitchFamily="34" charset="0"/>
              <a:buChar char="•"/>
            </a:pPr>
            <a:r>
              <a:rPr lang="pt-BR" sz="1350" dirty="0">
                <a:solidFill>
                  <a:schemeClr val="tx1">
                    <a:lumMod val="50000"/>
                    <a:lumOff val="50000"/>
                  </a:schemeClr>
                </a:solidFill>
              </a:rPr>
              <a:t>Esta recomendação é aplicável a pacientes com risco médio de sangramento. </a:t>
            </a:r>
          </a:p>
          <a:p>
            <a:pPr marL="102870" indent="-102870">
              <a:spcAft>
                <a:spcPts val="300"/>
              </a:spcAft>
              <a:buFont typeface="Arial" panose="020B0604020202020204" pitchFamily="34" charset="0"/>
              <a:buChar char="•"/>
            </a:pPr>
            <a:r>
              <a:rPr lang="pt-BR" sz="1350" dirty="0">
                <a:solidFill>
                  <a:schemeClr val="tx1">
                    <a:lumMod val="50000"/>
                    <a:lumOff val="50000"/>
                  </a:schemeClr>
                </a:solidFill>
              </a:rPr>
              <a:t>Risco de sangramento pode mudar com o tempo, o benefício em relação ao risco da anticoagulação deve ser reavaliado periodicamente.</a:t>
            </a:r>
            <a:endParaRPr lang="pt-BR" sz="135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503927" y="406917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2803" y="459981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2803" y="508575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500926" y="5612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11D4F820-6F47-424D-A194-3223FBAD5FBD}"/>
              </a:ext>
            </a:extLst>
          </p:cNvPr>
          <p:cNvGrpSpPr/>
          <p:nvPr/>
        </p:nvGrpSpPr>
        <p:grpSpPr>
          <a:xfrm>
            <a:off x="7836129" y="6275948"/>
            <a:ext cx="4355871" cy="310636"/>
            <a:chOff x="6764144" y="6450291"/>
            <a:chExt cx="4355871" cy="310636"/>
          </a:xfrm>
        </p:grpSpPr>
        <p:sp>
          <p:nvSpPr>
            <p:cNvPr id="22" name="TextBox 21">
              <a:extLst>
                <a:ext uri="{FF2B5EF4-FFF2-40B4-BE49-F238E27FC236}">
                  <a16:creationId xmlns:a16="http://schemas.microsoft.com/office/drawing/2014/main" id="{8E782D59-00C4-5B44-9247-28F3D89BCB1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23" name="Oval 22">
              <a:extLst>
                <a:ext uri="{FF2B5EF4-FFF2-40B4-BE49-F238E27FC236}">
                  <a16:creationId xmlns:a16="http://schemas.microsoft.com/office/drawing/2014/main" id="{184BF6F2-01E0-5C48-ADCE-80B4D6F9254B}"/>
                </a:ext>
              </a:extLst>
            </p:cNvPr>
            <p:cNvSpPr/>
            <p:nvPr/>
          </p:nvSpPr>
          <p:spPr>
            <a:xfrm>
              <a:off x="9007844" y="6460105"/>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E7BEEFF-E6D7-4845-AD13-9ECBEF4ED800}"/>
                </a:ext>
              </a:extLst>
            </p:cNvPr>
            <p:cNvSpPr/>
            <p:nvPr/>
          </p:nvSpPr>
          <p:spPr>
            <a:xfrm>
              <a:off x="9912757" y="645029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A6A99EC4-F34E-2E49-8323-DB71A9F75AF4}"/>
                </a:ext>
              </a:extLst>
            </p:cNvPr>
            <p:cNvSpPr/>
            <p:nvPr/>
          </p:nvSpPr>
          <p:spPr>
            <a:xfrm>
              <a:off x="10586436" y="6460105"/>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65364F7-FABB-C341-BEFA-C41A22E397AD}"/>
              </a:ext>
            </a:extLst>
          </p:cNvPr>
          <p:cNvSpPr>
            <a:spLocks noGrp="1"/>
          </p:cNvSpPr>
          <p:nvPr>
            <p:ph type="title"/>
          </p:nvPr>
        </p:nvSpPr>
        <p:spPr>
          <a:xfrm>
            <a:off x="419100" y="1234239"/>
            <a:ext cx="10972800" cy="713539"/>
          </a:xfrm>
        </p:spPr>
        <p:txBody>
          <a:bodyPr lIns="0"/>
          <a:lstStyle/>
          <a:p>
            <a:r>
              <a:rPr lang="en-US" b="0" dirty="0"/>
              <a:t>Recomendação</a:t>
            </a:r>
            <a:endParaRPr lang="pt-BR" b="0" dirty="0"/>
          </a:p>
        </p:txBody>
      </p:sp>
      <p:sp>
        <p:nvSpPr>
          <p:cNvPr id="5" name="Content Placeholder 4">
            <a:extLst>
              <a:ext uri="{FF2B5EF4-FFF2-40B4-BE49-F238E27FC236}">
                <a16:creationId xmlns:a16="http://schemas.microsoft.com/office/drawing/2014/main" id="{1D433B5A-31C7-1B41-9437-E3191420F39D}"/>
              </a:ext>
            </a:extLst>
          </p:cNvPr>
          <p:cNvSpPr>
            <a:spLocks noGrp="1"/>
          </p:cNvSpPr>
          <p:nvPr>
            <p:ph idx="1"/>
          </p:nvPr>
        </p:nvSpPr>
        <p:spPr>
          <a:xfrm>
            <a:off x="419100" y="1703471"/>
            <a:ext cx="10972800" cy="1075861"/>
          </a:xfrm>
        </p:spPr>
        <p:txBody>
          <a:bodyPr/>
          <a:lstStyle/>
          <a:p>
            <a:pPr marL="0" indent="0">
              <a:buNone/>
            </a:pPr>
            <a:r>
              <a:rPr lang="pt-BR" sz="1600" dirty="0"/>
              <a:t>Em</a:t>
            </a:r>
            <a:r>
              <a:rPr lang="pt-BR" dirty="0"/>
              <a:t> </a:t>
            </a:r>
            <a:r>
              <a:rPr lang="pt-BR" sz="1600" dirty="0"/>
              <a:t>pacientes com TVP ou EP não provocados, o Painel Latino-Americano da ASH sugere</a:t>
            </a:r>
            <a:r>
              <a:rPr lang="pt-BR" dirty="0"/>
              <a:t> </a:t>
            </a:r>
            <a:r>
              <a:rPr lang="pt-BR" sz="1600" b="1" u="sng" dirty="0"/>
              <a:t>manter a anticoagulação indefinida</a:t>
            </a:r>
            <a:r>
              <a:rPr lang="pt-BR" dirty="0"/>
              <a:t> </a:t>
            </a:r>
            <a:r>
              <a:rPr lang="pt-BR" sz="1600" b="1" u="sng" dirty="0"/>
              <a:t>ao invés de </a:t>
            </a:r>
            <a:r>
              <a:rPr lang="pt-BR" sz="1600" b="1" u="sng" dirty="0" err="1"/>
              <a:t>interrrompê-la</a:t>
            </a:r>
            <a:r>
              <a:rPr lang="pt-BR" sz="1600" b="1" u="sng" dirty="0"/>
              <a:t> após um período de 3 a 6 meses</a:t>
            </a:r>
            <a:r>
              <a:rPr lang="pt-BR" sz="1600" i="1" dirty="0"/>
              <a:t> (recomendação</a:t>
            </a:r>
            <a:r>
              <a:rPr lang="pt-BR" dirty="0"/>
              <a:t> </a:t>
            </a:r>
            <a:r>
              <a:rPr lang="pt-BR" sz="1600" i="1" dirty="0"/>
              <a:t>condicional</a:t>
            </a:r>
            <a:r>
              <a:rPr lang="pt-BR" dirty="0"/>
              <a:t> </a:t>
            </a:r>
            <a:r>
              <a:rPr lang="pt-BR" sz="1600" i="1" dirty="0"/>
              <a:t>baseada</a:t>
            </a:r>
            <a:r>
              <a:rPr lang="pt-BR" dirty="0"/>
              <a:t> </a:t>
            </a:r>
            <a:r>
              <a:rPr lang="pt-BR" sz="1600" i="1" dirty="0"/>
              <a:t>na certeza</a:t>
            </a:r>
            <a:r>
              <a:rPr lang="pt-BR" dirty="0"/>
              <a:t> </a:t>
            </a:r>
            <a:r>
              <a:rPr lang="pt-BR" sz="1600" i="1" dirty="0"/>
              <a:t>moderada</a:t>
            </a:r>
            <a:r>
              <a:rPr lang="pt-BR" dirty="0"/>
              <a:t> </a:t>
            </a:r>
            <a:r>
              <a:rPr lang="pt-BR" sz="1600" i="1" dirty="0"/>
              <a:t>da evidência</a:t>
            </a:r>
            <a:r>
              <a:rPr lang="pt-BR" dirty="0"/>
              <a:t> </a:t>
            </a:r>
            <a:r>
              <a:rPr lang="pt-BR" sz="1600" i="1" dirty="0"/>
              <a:t>sobre os efeitos). </a:t>
            </a:r>
            <a:endParaRPr lang="pt-BR" sz="1600" dirty="0"/>
          </a:p>
        </p:txBody>
      </p:sp>
    </p:spTree>
    <p:extLst>
      <p:ext uri="{BB962C8B-B14F-4D97-AF65-F5344CB8AC3E}">
        <p14:creationId xmlns:p14="http://schemas.microsoft.com/office/powerpoint/2010/main" val="2734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bwMode="auto">
          <a:xfrm>
            <a:off x="2717800" y="1940955"/>
            <a:ext cx="7720840" cy="4375150"/>
          </a:xfrm>
          <a:prstGeom prst="roundRect">
            <a:avLst/>
          </a:prstGeom>
          <a:solidFill>
            <a:srgbClr val="E43D31"/>
          </a:solidFill>
          <a:ln w="19050" cap="flat" cmpd="sng" algn="ctr">
            <a:solidFill>
              <a:schemeClr val="bg1"/>
            </a:solidFill>
            <a:prstDash val="solid"/>
            <a:round/>
            <a:headEnd type="none" w="med" len="med"/>
            <a:tailEnd type="none" w="med" len="med"/>
          </a:ln>
          <a:effectLst/>
        </p:spPr>
        <p:txBody>
          <a:bodyPr anchor="ctr" anchorCtr="0"/>
          <a:lstStyle/>
          <a:p>
            <a:pPr algn="r" eaLnBrk="1" hangingPunct="1">
              <a:defRPr/>
            </a:pPr>
            <a:endParaRPr lang="es-CO" b="1" dirty="0">
              <a:solidFill>
                <a:schemeClr val="bg1"/>
              </a:solidFill>
              <a:latin typeface="Arial" charset="0"/>
            </a:endParaRPr>
          </a:p>
          <a:p>
            <a:pPr algn="r">
              <a:defRPr/>
            </a:pPr>
            <a:endParaRPr lang="pt-BR" b="1" dirty="0">
              <a:solidFill>
                <a:schemeClr val="bg1"/>
              </a:solidFill>
              <a:latin typeface="Arial" charset="0"/>
            </a:endParaRPr>
          </a:p>
          <a:p>
            <a:pPr algn="r">
              <a:defRPr/>
            </a:pPr>
            <a:r>
              <a:rPr lang="pt-BR" b="1" dirty="0">
                <a:solidFill>
                  <a:schemeClr val="bg1"/>
                </a:solidFill>
                <a:latin typeface="Arial" charset="0"/>
              </a:rPr>
              <a:t>Risco de Recorrência</a:t>
            </a:r>
          </a:p>
          <a:p>
            <a:pPr algn="r">
              <a:defRPr/>
            </a:pPr>
            <a:r>
              <a:rPr lang="pt-BR" b="1" dirty="0">
                <a:solidFill>
                  <a:schemeClr val="bg1"/>
                </a:solidFill>
                <a:latin typeface="Arial" charset="0"/>
              </a:rPr>
              <a:t>depois de interrompida</a:t>
            </a:r>
          </a:p>
          <a:p>
            <a:pPr algn="r">
              <a:defRPr/>
            </a:pPr>
            <a:r>
              <a:rPr lang="pt-BR" dirty="0"/>
              <a:t> </a:t>
            </a:r>
            <a:r>
              <a:rPr lang="pt-BR" b="1" dirty="0">
                <a:solidFill>
                  <a:schemeClr val="bg1"/>
                </a:solidFill>
                <a:latin typeface="Arial" charset="0"/>
              </a:rPr>
              <a:t>a </a:t>
            </a:r>
            <a:r>
              <a:rPr lang="pt-BR" b="1" dirty="0" err="1">
                <a:solidFill>
                  <a:schemeClr val="bg1"/>
                </a:solidFill>
                <a:latin typeface="Arial" charset="0"/>
              </a:rPr>
              <a:t>anticoagulação</a:t>
            </a:r>
            <a:endParaRPr lang="pt-BR" b="1" dirty="0">
              <a:solidFill>
                <a:schemeClr val="bg1"/>
              </a:solidFill>
              <a:latin typeface="Arial" charset="0"/>
            </a:endParaRPr>
          </a:p>
          <a:p>
            <a:pPr algn="r">
              <a:defRPr/>
            </a:pPr>
            <a:endParaRPr lang="pt-BR" b="1" dirty="0">
              <a:solidFill>
                <a:schemeClr val="bg1"/>
              </a:solidFill>
              <a:latin typeface="Arial" charset="0"/>
            </a:endParaRPr>
          </a:p>
          <a:p>
            <a:pPr algn="r">
              <a:defRPr/>
            </a:pPr>
            <a:r>
              <a:rPr lang="pt-BR" dirty="0">
                <a:solidFill>
                  <a:schemeClr val="bg1"/>
                </a:solidFill>
                <a:latin typeface="Arial" charset="0"/>
              </a:rPr>
              <a:t>1) Episódio agudo   </a:t>
            </a:r>
          </a:p>
          <a:p>
            <a:pPr algn="r">
              <a:defRPr/>
            </a:pPr>
            <a:r>
              <a:rPr lang="pt-BR" dirty="0">
                <a:solidFill>
                  <a:schemeClr val="bg1"/>
                </a:solidFill>
                <a:latin typeface="Arial" charset="0"/>
              </a:rPr>
              <a:t>TEV efetivamente tratado.</a:t>
            </a:r>
          </a:p>
          <a:p>
            <a:pPr algn="r">
              <a:defRPr/>
            </a:pPr>
            <a:endParaRPr lang="pt-BR" dirty="0">
              <a:solidFill>
                <a:schemeClr val="bg1"/>
              </a:solidFill>
              <a:latin typeface="Arial" charset="0"/>
            </a:endParaRPr>
          </a:p>
          <a:p>
            <a:pPr algn="r">
              <a:defRPr/>
            </a:pPr>
            <a:r>
              <a:rPr lang="pt-BR" dirty="0">
                <a:solidFill>
                  <a:schemeClr val="bg1"/>
                </a:solidFill>
                <a:latin typeface="Arial" charset="0"/>
              </a:rPr>
              <a:t>2) Risco intrínseco</a:t>
            </a:r>
          </a:p>
          <a:p>
            <a:pPr algn="r">
              <a:defRPr/>
            </a:pPr>
            <a:r>
              <a:rPr lang="pt-BR" dirty="0">
                <a:solidFill>
                  <a:schemeClr val="bg1"/>
                </a:solidFill>
                <a:latin typeface="Arial" charset="0"/>
              </a:rPr>
              <a:t>de cada caso em TEV</a:t>
            </a:r>
          </a:p>
        </p:txBody>
      </p:sp>
      <p:sp>
        <p:nvSpPr>
          <p:cNvPr id="8" name="7 Rectángulo redondeado"/>
          <p:cNvSpPr/>
          <p:nvPr/>
        </p:nvSpPr>
        <p:spPr bwMode="auto">
          <a:xfrm>
            <a:off x="2717800" y="1940955"/>
            <a:ext cx="4032250" cy="3968750"/>
          </a:xfrm>
          <a:prstGeom prst="roundRect">
            <a:avLst/>
          </a:prstGeom>
          <a:solidFill>
            <a:srgbClr val="90CCD3"/>
          </a:solidFill>
          <a:ln w="19050" cap="flat" cmpd="sng" algn="ctr">
            <a:solidFill>
              <a:schemeClr val="bg1"/>
            </a:solidFill>
            <a:prstDash val="solid"/>
            <a:round/>
            <a:headEnd type="none" w="med" len="med"/>
            <a:tailEnd type="none" w="med" len="med"/>
          </a:ln>
          <a:effectLst/>
        </p:spPr>
        <p:txBody>
          <a:bodyPr anchor="b" anchorCtr="0"/>
          <a:lstStyle/>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latin typeface="Arial" charset="0"/>
            </a:endParaRPr>
          </a:p>
          <a:p>
            <a:pPr>
              <a:defRPr/>
            </a:pPr>
            <a:r>
              <a:rPr lang="es-CO" b="1" dirty="0">
                <a:solidFill>
                  <a:schemeClr val="bg1"/>
                </a:solidFill>
                <a:latin typeface="Arial" charset="0"/>
              </a:rPr>
              <a:t>30.3% </a:t>
            </a:r>
            <a:r>
              <a:rPr lang="es-CO" b="1" dirty="0" err="1">
                <a:solidFill>
                  <a:schemeClr val="bg1"/>
                </a:solidFill>
                <a:latin typeface="Arial" charset="0"/>
              </a:rPr>
              <a:t>depois</a:t>
            </a:r>
            <a:r>
              <a:rPr lang="es-CO" b="1" dirty="0">
                <a:solidFill>
                  <a:schemeClr val="bg1"/>
                </a:solidFill>
                <a:latin typeface="Arial" charset="0"/>
              </a:rPr>
              <a:t> de 8 anos</a:t>
            </a:r>
            <a:endParaRPr lang="pt-BR" b="1" dirty="0">
              <a:solidFill>
                <a:schemeClr val="bg1"/>
              </a:solidFill>
              <a:latin typeface="Arial" charset="0"/>
            </a:endParaRPr>
          </a:p>
        </p:txBody>
      </p:sp>
      <p:sp>
        <p:nvSpPr>
          <p:cNvPr id="7" name="6 Rectángulo redondeado"/>
          <p:cNvSpPr/>
          <p:nvPr/>
        </p:nvSpPr>
        <p:spPr bwMode="auto">
          <a:xfrm>
            <a:off x="2717800" y="1940955"/>
            <a:ext cx="3708400" cy="3328988"/>
          </a:xfrm>
          <a:prstGeom prst="roundRect">
            <a:avLst/>
          </a:prstGeom>
          <a:solidFill>
            <a:srgbClr val="8B80A3"/>
          </a:solidFill>
          <a:ln w="19050" cap="flat" cmpd="sng" algn="ctr">
            <a:solidFill>
              <a:schemeClr val="bg1"/>
            </a:solidFill>
            <a:prstDash val="solid"/>
            <a:round/>
            <a:headEnd type="none" w="med" len="med"/>
            <a:tailEnd type="none" w="med" len="med"/>
          </a:ln>
          <a:effectLst/>
        </p:spPr>
        <p:txBody>
          <a:bodyPr anchor="b" anchorCtr="0"/>
          <a:lstStyle/>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latin typeface="Arial" charset="0"/>
            </a:endParaRPr>
          </a:p>
          <a:p>
            <a:pPr>
              <a:defRPr/>
            </a:pPr>
            <a:r>
              <a:rPr lang="es-CO" b="1" dirty="0">
                <a:solidFill>
                  <a:schemeClr val="bg1"/>
                </a:solidFill>
                <a:latin typeface="Arial" charset="0"/>
              </a:rPr>
              <a:t>24.6% </a:t>
            </a:r>
            <a:r>
              <a:rPr lang="es-CO" b="1" dirty="0" err="1">
                <a:solidFill>
                  <a:schemeClr val="bg1"/>
                </a:solidFill>
                <a:latin typeface="Arial" charset="0"/>
              </a:rPr>
              <a:t>depois</a:t>
            </a:r>
            <a:r>
              <a:rPr lang="es-CO" b="1" dirty="0">
                <a:solidFill>
                  <a:schemeClr val="bg1"/>
                </a:solidFill>
                <a:latin typeface="Arial" charset="0"/>
              </a:rPr>
              <a:t> de 5 anos</a:t>
            </a:r>
          </a:p>
        </p:txBody>
      </p:sp>
      <p:sp>
        <p:nvSpPr>
          <p:cNvPr id="6" name="5 Rectángulo redondeado"/>
          <p:cNvSpPr/>
          <p:nvPr/>
        </p:nvSpPr>
        <p:spPr bwMode="auto">
          <a:xfrm>
            <a:off x="2717800" y="1940955"/>
            <a:ext cx="3384550" cy="2536825"/>
          </a:xfrm>
          <a:prstGeom prst="roundRect">
            <a:avLst/>
          </a:prstGeom>
          <a:solidFill>
            <a:srgbClr val="91AF5F"/>
          </a:solidFill>
          <a:ln w="19050" cap="flat" cmpd="sng" algn="ctr">
            <a:solidFill>
              <a:schemeClr val="bg1"/>
            </a:solidFill>
            <a:prstDash val="solid"/>
            <a:round/>
            <a:headEnd type="none" w="med" len="med"/>
            <a:tailEnd type="none" w="med" len="med"/>
          </a:ln>
          <a:effectLst/>
        </p:spPr>
        <p:txBody>
          <a:bodyPr anchor="b" anchorCtr="0"/>
          <a:lstStyle/>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defRPr/>
            </a:pPr>
            <a:r>
              <a:rPr lang="es-CO" b="1" dirty="0">
                <a:solidFill>
                  <a:schemeClr val="bg1"/>
                </a:solidFill>
                <a:latin typeface="Arial" charset="0"/>
              </a:rPr>
              <a:t>17,5% </a:t>
            </a:r>
            <a:r>
              <a:rPr lang="es-CO" b="1" dirty="0" err="1">
                <a:solidFill>
                  <a:schemeClr val="bg1"/>
                </a:solidFill>
                <a:latin typeface="Arial" charset="0"/>
              </a:rPr>
              <a:t>depois</a:t>
            </a:r>
            <a:r>
              <a:rPr lang="es-CO" b="1" dirty="0">
                <a:solidFill>
                  <a:schemeClr val="bg1"/>
                </a:solidFill>
                <a:latin typeface="Arial" charset="0"/>
              </a:rPr>
              <a:t> de 2 anos</a:t>
            </a:r>
          </a:p>
        </p:txBody>
      </p:sp>
      <p:sp>
        <p:nvSpPr>
          <p:cNvPr id="5" name="4 Rectángulo redondeado"/>
          <p:cNvSpPr/>
          <p:nvPr/>
        </p:nvSpPr>
        <p:spPr bwMode="auto">
          <a:xfrm>
            <a:off x="2717800" y="1940955"/>
            <a:ext cx="3095625" cy="1936750"/>
          </a:xfrm>
          <a:prstGeom prst="roundRect">
            <a:avLst/>
          </a:prstGeom>
          <a:solidFill>
            <a:srgbClr val="F99E19"/>
          </a:solidFill>
          <a:ln w="19050">
            <a:solidFill>
              <a:schemeClr val="bg1"/>
            </a:solidFill>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a:lstStyle/>
          <a:p>
            <a:pPr eaLnBrk="1" hangingPunct="1">
              <a:defRPr/>
            </a:pPr>
            <a:endParaRPr lang="es-CO" dirty="0">
              <a:solidFill>
                <a:srgbClr val="000000"/>
              </a:solidFill>
            </a:endParaRPr>
          </a:p>
          <a:p>
            <a:pPr eaLnBrk="1" hangingPunct="1">
              <a:defRPr/>
            </a:pPr>
            <a:endParaRPr lang="es-CO" sz="1600" dirty="0">
              <a:solidFill>
                <a:srgbClr val="000000"/>
              </a:solidFill>
            </a:endParaRPr>
          </a:p>
          <a:p>
            <a:pPr algn="ctr" eaLnBrk="1" hangingPunct="1">
              <a:defRPr/>
            </a:pPr>
            <a:endParaRPr lang="es-CO" sz="1050" dirty="0">
              <a:solidFill>
                <a:srgbClr val="000000"/>
              </a:solidFill>
            </a:endParaRPr>
          </a:p>
          <a:p>
            <a:pPr algn="ctr" eaLnBrk="1" hangingPunct="1">
              <a:defRPr/>
            </a:pPr>
            <a:endParaRPr lang="es-CO" sz="1000" dirty="0">
              <a:solidFill>
                <a:srgbClr val="000000"/>
              </a:solidFill>
            </a:endParaRPr>
          </a:p>
          <a:p>
            <a:pPr algn="ctr" eaLnBrk="1" hangingPunct="1">
              <a:defRPr/>
            </a:pPr>
            <a:r>
              <a:rPr lang="es-CO" b="1" dirty="0">
                <a:solidFill>
                  <a:srgbClr val="000000"/>
                </a:solidFill>
              </a:rPr>
              <a:t>  (incidencia TEV/anos)</a:t>
            </a:r>
          </a:p>
        </p:txBody>
      </p:sp>
      <p:sp>
        <p:nvSpPr>
          <p:cNvPr id="4" name="3 Proceso alternativo"/>
          <p:cNvSpPr/>
          <p:nvPr/>
        </p:nvSpPr>
        <p:spPr bwMode="auto">
          <a:xfrm>
            <a:off x="3109498" y="2451485"/>
            <a:ext cx="2376488" cy="407689"/>
          </a:xfrm>
          <a:prstGeom prst="flowChartAlternateProcess">
            <a:avLst/>
          </a:prstGeom>
          <a:solidFill>
            <a:schemeClr val="bg1"/>
          </a:solidFill>
          <a:ln w="9525" cap="flat" cmpd="sng" algn="ctr">
            <a:noFill/>
            <a:prstDash val="solid"/>
            <a:round/>
            <a:headEnd type="none" w="med" len="med"/>
            <a:tailEnd type="none" w="med" len="med"/>
          </a:ln>
          <a:effectLst/>
        </p:spPr>
        <p:txBody>
          <a:bodyPr/>
          <a:lstStyle/>
          <a:p>
            <a:pPr algn="ctr">
              <a:defRPr/>
            </a:pPr>
            <a:r>
              <a:rPr lang="es-CO" b="1" dirty="0">
                <a:latin typeface="Arial" charset="0"/>
              </a:rPr>
              <a:t>TEV </a:t>
            </a:r>
            <a:r>
              <a:rPr lang="es-CO" b="1" dirty="0" err="1">
                <a:latin typeface="Arial" charset="0"/>
              </a:rPr>
              <a:t>não</a:t>
            </a:r>
            <a:r>
              <a:rPr lang="es-CO" b="1" dirty="0">
                <a:latin typeface="Arial" charset="0"/>
              </a:rPr>
              <a:t> provocado</a:t>
            </a:r>
          </a:p>
        </p:txBody>
      </p:sp>
      <p:sp>
        <p:nvSpPr>
          <p:cNvPr id="237577" name="Text Box 58"/>
          <p:cNvSpPr txBox="1">
            <a:spLocks noChangeArrowheads="1"/>
          </p:cNvSpPr>
          <p:nvPr/>
        </p:nvSpPr>
        <p:spPr bwMode="auto">
          <a:xfrm>
            <a:off x="6855851" y="6316105"/>
            <a:ext cx="505438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i="1">
                <a:solidFill>
                  <a:schemeClr val="tx1"/>
                </a:solidFill>
                <a:latin typeface="Agency FB" pitchFamily="34" charset="0"/>
              </a:defRPr>
            </a:lvl1pPr>
            <a:lvl2pPr marL="742950" indent="-285750">
              <a:defRPr sz="2400" i="1">
                <a:solidFill>
                  <a:schemeClr val="tx1"/>
                </a:solidFill>
                <a:latin typeface="Agency FB" pitchFamily="34" charset="0"/>
              </a:defRPr>
            </a:lvl2pPr>
            <a:lvl3pPr marL="1143000" indent="-228600">
              <a:defRPr sz="2400" i="1">
                <a:solidFill>
                  <a:schemeClr val="tx1"/>
                </a:solidFill>
                <a:latin typeface="Agency FB" pitchFamily="34" charset="0"/>
              </a:defRPr>
            </a:lvl3pPr>
            <a:lvl4pPr marL="1600200" indent="-228600">
              <a:defRPr sz="2400" i="1">
                <a:solidFill>
                  <a:schemeClr val="tx1"/>
                </a:solidFill>
                <a:latin typeface="Agency FB" pitchFamily="34" charset="0"/>
              </a:defRPr>
            </a:lvl4pPr>
            <a:lvl5pPr marL="2057400" indent="-228600">
              <a:defRPr sz="2400" i="1">
                <a:solidFill>
                  <a:schemeClr val="tx1"/>
                </a:solidFill>
                <a:latin typeface="Agency FB" pitchFamily="34" charset="0"/>
              </a:defRPr>
            </a:lvl5pPr>
            <a:lvl6pPr marL="2514600" indent="-228600" algn="ctr" eaLnBrk="0" fontAlgn="base" hangingPunct="0">
              <a:spcBef>
                <a:spcPct val="0"/>
              </a:spcBef>
              <a:spcAft>
                <a:spcPct val="0"/>
              </a:spcAft>
              <a:defRPr sz="2400" i="1">
                <a:solidFill>
                  <a:schemeClr val="tx1"/>
                </a:solidFill>
                <a:latin typeface="Agency FB" pitchFamily="34" charset="0"/>
              </a:defRPr>
            </a:lvl6pPr>
            <a:lvl7pPr marL="2971800" indent="-228600" algn="ctr" eaLnBrk="0" fontAlgn="base" hangingPunct="0">
              <a:spcBef>
                <a:spcPct val="0"/>
              </a:spcBef>
              <a:spcAft>
                <a:spcPct val="0"/>
              </a:spcAft>
              <a:defRPr sz="2400" i="1">
                <a:solidFill>
                  <a:schemeClr val="tx1"/>
                </a:solidFill>
                <a:latin typeface="Agency FB" pitchFamily="34" charset="0"/>
              </a:defRPr>
            </a:lvl7pPr>
            <a:lvl8pPr marL="3429000" indent="-228600" algn="ctr" eaLnBrk="0" fontAlgn="base" hangingPunct="0">
              <a:spcBef>
                <a:spcPct val="0"/>
              </a:spcBef>
              <a:spcAft>
                <a:spcPct val="0"/>
              </a:spcAft>
              <a:defRPr sz="2400" i="1">
                <a:solidFill>
                  <a:schemeClr val="tx1"/>
                </a:solidFill>
                <a:latin typeface="Agency FB" pitchFamily="34" charset="0"/>
              </a:defRPr>
            </a:lvl8pPr>
            <a:lvl9pPr marL="3886200" indent="-228600" algn="ctr" eaLnBrk="0" fontAlgn="base" hangingPunct="0">
              <a:spcBef>
                <a:spcPct val="0"/>
              </a:spcBef>
              <a:spcAft>
                <a:spcPct val="0"/>
              </a:spcAft>
              <a:defRPr sz="2400" i="1">
                <a:solidFill>
                  <a:schemeClr val="tx1"/>
                </a:solidFill>
                <a:latin typeface="Agency FB" pitchFamily="34" charset="0"/>
              </a:defRPr>
            </a:lvl9pPr>
          </a:lstStyle>
          <a:p>
            <a:pPr algn="r" eaLnBrk="1" hangingPunct="1"/>
            <a:r>
              <a:rPr lang="en-US" sz="1200" dirty="0">
                <a:solidFill>
                  <a:schemeClr val="tx1">
                    <a:lumMod val="50000"/>
                    <a:lumOff val="50000"/>
                  </a:schemeClr>
                </a:solidFill>
                <a:latin typeface="Arial" charset="0"/>
                <a:ea typeface="ＭＳ Ｐゴシック" pitchFamily="34" charset="-128"/>
              </a:rPr>
              <a:t>1. </a:t>
            </a:r>
            <a:r>
              <a:rPr lang="en-US" sz="1200" dirty="0" err="1">
                <a:solidFill>
                  <a:schemeClr val="tx1">
                    <a:lumMod val="50000"/>
                    <a:lumOff val="50000"/>
                  </a:schemeClr>
                </a:solidFill>
                <a:latin typeface="Arial" charset="0"/>
                <a:ea typeface="ＭＳ Ｐゴシック" pitchFamily="34" charset="-128"/>
              </a:rPr>
              <a:t>Prandoni</a:t>
            </a:r>
            <a:r>
              <a:rPr lang="en-US" sz="1200" dirty="0">
                <a:solidFill>
                  <a:schemeClr val="tx1">
                    <a:lumMod val="50000"/>
                    <a:lumOff val="50000"/>
                  </a:schemeClr>
                </a:solidFill>
                <a:latin typeface="Arial" charset="0"/>
                <a:ea typeface="ＭＳ Ｐゴシック" pitchFamily="34" charset="-128"/>
              </a:rPr>
              <a:t> P et al. Ann Intern Med 1996; 2. </a:t>
            </a:r>
            <a:r>
              <a:rPr lang="en-US" sz="1200" dirty="0" err="1">
                <a:solidFill>
                  <a:schemeClr val="tx1">
                    <a:lumMod val="50000"/>
                    <a:lumOff val="50000"/>
                  </a:schemeClr>
                </a:solidFill>
                <a:latin typeface="Arial" charset="0"/>
                <a:ea typeface="ＭＳ Ｐゴシック" pitchFamily="34" charset="-128"/>
              </a:rPr>
              <a:t>Kearon</a:t>
            </a:r>
            <a:r>
              <a:rPr lang="en-US" sz="1200" dirty="0">
                <a:solidFill>
                  <a:schemeClr val="tx1">
                    <a:lumMod val="50000"/>
                    <a:lumOff val="50000"/>
                  </a:schemeClr>
                </a:solidFill>
                <a:latin typeface="Arial" charset="0"/>
                <a:ea typeface="ＭＳ Ｐゴシック" pitchFamily="34" charset="-128"/>
              </a:rPr>
              <a:t> C. Chest 2008</a:t>
            </a:r>
          </a:p>
        </p:txBody>
      </p:sp>
      <p:sp>
        <p:nvSpPr>
          <p:cNvPr id="11" name="Rectangle 7"/>
          <p:cNvSpPr>
            <a:spLocks noGrp="1" noChangeArrowheads="1"/>
          </p:cNvSpPr>
          <p:nvPr>
            <p:ph type="title"/>
          </p:nvPr>
        </p:nvSpPr>
        <p:spPr>
          <a:xfrm>
            <a:off x="609600" y="1325071"/>
            <a:ext cx="10972800" cy="713539"/>
          </a:xfrm>
        </p:spPr>
        <p:txBody>
          <a:bodyPr>
            <a:normAutofit/>
          </a:bodyPr>
          <a:lstStyle/>
          <a:p>
            <a:r>
              <a:rPr lang="pt-BR" dirty="0"/>
              <a:t>TEV - Risco de Recorrência</a:t>
            </a:r>
            <a:endParaRPr lang="es-ES" dirty="0"/>
          </a:p>
        </p:txBody>
      </p:sp>
    </p:spTree>
    <p:extLst>
      <p:ext uri="{BB962C8B-B14F-4D97-AF65-F5344CB8AC3E}">
        <p14:creationId xmlns:p14="http://schemas.microsoft.com/office/powerpoint/2010/main" val="260343759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7" grpId="0" animBg="1"/>
      <p:bldP spid="6" grpId="0" animBg="1"/>
      <p:bldP spid="5"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FD5-B2A7-469A-8300-5D724DD04AD4}"/>
              </a:ext>
            </a:extLst>
          </p:cNvPr>
          <p:cNvSpPr>
            <a:spLocks noGrp="1"/>
          </p:cNvSpPr>
          <p:nvPr>
            <p:ph type="title"/>
          </p:nvPr>
        </p:nvSpPr>
        <p:spPr>
          <a:xfrm>
            <a:off x="419100" y="1340569"/>
            <a:ext cx="10972800" cy="713539"/>
          </a:xfrm>
        </p:spPr>
        <p:txBody>
          <a:bodyPr lIns="0" tIns="0" rIns="0" bIns="0"/>
          <a:lstStyle/>
          <a:p>
            <a:r>
              <a:rPr lang="es-CO" sz="2800" b="0" dirty="0"/>
              <a:t>Estratificação do risco de recorrência de TEV</a:t>
            </a:r>
            <a:endParaRPr lang="pt-BR" sz="2800" b="0" dirty="0"/>
          </a:p>
        </p:txBody>
      </p:sp>
      <p:graphicFrame>
        <p:nvGraphicFramePr>
          <p:cNvPr id="4" name="Table 3">
            <a:extLst>
              <a:ext uri="{FF2B5EF4-FFF2-40B4-BE49-F238E27FC236}">
                <a16:creationId xmlns:a16="http://schemas.microsoft.com/office/drawing/2014/main" id="{4F55444E-8C68-42B3-8585-644766BDB68D}"/>
              </a:ext>
            </a:extLst>
          </p:cNvPr>
          <p:cNvGraphicFramePr>
            <a:graphicFrameLocks noGrp="1"/>
          </p:cNvGraphicFramePr>
          <p:nvPr>
            <p:extLst>
              <p:ext uri="{D42A27DB-BD31-4B8C-83A1-F6EECF244321}">
                <p14:modId xmlns:p14="http://schemas.microsoft.com/office/powerpoint/2010/main" val="1648408223"/>
              </p:ext>
            </p:extLst>
          </p:nvPr>
        </p:nvGraphicFramePr>
        <p:xfrm>
          <a:off x="818975" y="2234879"/>
          <a:ext cx="10572924" cy="3063240"/>
        </p:xfrm>
        <a:graphic>
          <a:graphicData uri="http://schemas.openxmlformats.org/drawingml/2006/table">
            <a:tbl>
              <a:tblPr firstRow="1" bandRow="1">
                <a:tableStyleId>{5940675A-B579-460E-94D1-54222C63F5DA}</a:tableStyleId>
              </a:tblPr>
              <a:tblGrid>
                <a:gridCol w="3524308">
                  <a:extLst>
                    <a:ext uri="{9D8B030D-6E8A-4147-A177-3AD203B41FA5}">
                      <a16:colId xmlns:a16="http://schemas.microsoft.com/office/drawing/2014/main" val="587890699"/>
                    </a:ext>
                  </a:extLst>
                </a:gridCol>
                <a:gridCol w="3524308">
                  <a:extLst>
                    <a:ext uri="{9D8B030D-6E8A-4147-A177-3AD203B41FA5}">
                      <a16:colId xmlns:a16="http://schemas.microsoft.com/office/drawing/2014/main" val="1132261266"/>
                    </a:ext>
                  </a:extLst>
                </a:gridCol>
                <a:gridCol w="3524308">
                  <a:extLst>
                    <a:ext uri="{9D8B030D-6E8A-4147-A177-3AD203B41FA5}">
                      <a16:colId xmlns:a16="http://schemas.microsoft.com/office/drawing/2014/main" val="1029580111"/>
                    </a:ext>
                  </a:extLst>
                </a:gridCol>
              </a:tblGrid>
              <a:tr h="383910">
                <a:tc>
                  <a:txBody>
                    <a:bodyPr/>
                    <a:lstStyle/>
                    <a:p>
                      <a:pPr algn="ctr"/>
                      <a:r>
                        <a:rPr lang="en-CA" sz="2000" b="1" dirty="0">
                          <a:solidFill>
                            <a:schemeClr val="bg1"/>
                          </a:solidFill>
                        </a:rPr>
                        <a:t>Alto Risco</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CA" sz="2000" b="1" dirty="0">
                          <a:solidFill>
                            <a:schemeClr val="bg1"/>
                          </a:solidFill>
                        </a:rPr>
                        <a:t>Risco Moderado</a:t>
                      </a:r>
                      <a:r>
                        <a:t> </a:t>
                      </a:r>
                      <a:endParaRPr lang="pt-BR" sz="20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99D1C"/>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CA" sz="2000" b="1" dirty="0">
                          <a:solidFill>
                            <a:schemeClr val="bg1"/>
                          </a:solidFill>
                        </a:rPr>
                        <a:t>Baixo Risco</a:t>
                      </a:r>
                      <a:endParaRPr lang="pt-BR" sz="20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1AF5F"/>
                    </a:solidFill>
                  </a:tcPr>
                </a:tc>
                <a:extLst>
                  <a:ext uri="{0D108BD9-81ED-4DB2-BD59-A6C34878D82A}">
                    <a16:rowId xmlns:a16="http://schemas.microsoft.com/office/drawing/2014/main" val="4067293427"/>
                  </a:ext>
                </a:extLst>
              </a:tr>
              <a:tr h="2192920">
                <a:tc>
                  <a:txBody>
                    <a:bodyPr/>
                    <a:lstStyle/>
                    <a:p>
                      <a:pPr marL="182880" indent="-182880">
                        <a:spcAft>
                          <a:spcPts val="600"/>
                        </a:spcAft>
                        <a:buFont typeface="Arial" panose="020B0604020202020204" pitchFamily="34" charset="0"/>
                        <a:buChar char="•"/>
                      </a:pPr>
                      <a:r>
                        <a:rPr lang="en-CA" sz="2000" dirty="0">
                          <a:solidFill>
                            <a:schemeClr val="tx1">
                              <a:lumMod val="50000"/>
                              <a:lumOff val="50000"/>
                            </a:schemeClr>
                          </a:solidFill>
                        </a:rPr>
                        <a:t>TEV nos últimos 3 meses</a:t>
                      </a:r>
                    </a:p>
                    <a:p>
                      <a:pPr marL="182880" indent="-182880">
                        <a:spcAft>
                          <a:spcPts val="600"/>
                        </a:spcAft>
                        <a:buFont typeface="Arial" panose="020B0604020202020204" pitchFamily="34" charset="0"/>
                        <a:buChar char="•"/>
                      </a:pPr>
                      <a:r>
                        <a:rPr lang="en-CA" sz="2000" dirty="0">
                          <a:solidFill>
                            <a:schemeClr val="tx1">
                              <a:lumMod val="50000"/>
                              <a:lumOff val="50000"/>
                            </a:schemeClr>
                          </a:solidFill>
                        </a:rPr>
                        <a:t>Deficiência de proteína C, proteína S ou antitrombina</a:t>
                      </a:r>
                      <a:endParaRPr lang="pt-BR" sz="20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000" dirty="0">
                          <a:solidFill>
                            <a:schemeClr val="tx1">
                              <a:lumMod val="50000"/>
                              <a:lumOff val="50000"/>
                            </a:schemeClr>
                          </a:solidFill>
                        </a:rPr>
                        <a:t>Síndrome</a:t>
                      </a:r>
                      <a:r>
                        <a:t> </a:t>
                      </a:r>
                      <a:r>
                        <a:rPr lang="en-CA" sz="2000" dirty="0">
                          <a:solidFill>
                            <a:schemeClr val="tx1">
                              <a:lumMod val="50000"/>
                              <a:lumOff val="50000"/>
                            </a:schemeClr>
                          </a:solidFill>
                        </a:rPr>
                        <a:t>antifosfolípide</a:t>
                      </a:r>
                      <a:endParaRPr lang="pt-BR" sz="20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000" dirty="0">
                          <a:solidFill>
                            <a:schemeClr val="tx1">
                              <a:lumMod val="50000"/>
                              <a:lumOff val="50000"/>
                            </a:schemeClr>
                          </a:solidFill>
                        </a:rPr>
                        <a:t>Múltiplas</a:t>
                      </a:r>
                      <a:r>
                        <a:t> </a:t>
                      </a:r>
                      <a:r>
                        <a:rPr lang="en-CA" sz="2000" dirty="0">
                          <a:solidFill>
                            <a:schemeClr val="tx1">
                              <a:lumMod val="50000"/>
                              <a:lumOff val="50000"/>
                            </a:schemeClr>
                          </a:solidFill>
                        </a:rPr>
                        <a:t>anomalias</a:t>
                      </a:r>
                      <a:r>
                        <a:t> </a:t>
                      </a:r>
                      <a:r>
                        <a:rPr lang="en-CA" sz="2000" dirty="0">
                          <a:solidFill>
                            <a:schemeClr val="tx1">
                              <a:lumMod val="50000"/>
                              <a:lumOff val="50000"/>
                            </a:schemeClr>
                          </a:solidFill>
                        </a:rPr>
                        <a:t>trombofílicas</a:t>
                      </a:r>
                      <a:endParaRPr lang="pt-BR" sz="20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63E30">
                        <a:alpha val="29804"/>
                      </a:srgbClr>
                    </a:solidFill>
                  </a:tcPr>
                </a:tc>
                <a:tc>
                  <a:txBody>
                    <a:bodyPr/>
                    <a:lstStyle/>
                    <a:p>
                      <a:pPr marL="182880" indent="-182880">
                        <a:spcAft>
                          <a:spcPts val="600"/>
                        </a:spcAft>
                        <a:buFont typeface="Arial" panose="020B0604020202020204" pitchFamily="34" charset="0"/>
                        <a:buChar char="•"/>
                      </a:pPr>
                      <a:r>
                        <a:rPr lang="es-CO" sz="2000" dirty="0">
                          <a:solidFill>
                            <a:schemeClr val="tx1">
                              <a:lumMod val="50000"/>
                              <a:lumOff val="50000"/>
                            </a:schemeClr>
                          </a:solidFill>
                        </a:rPr>
                        <a:t>TEV nos últimos 3-12 meses</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Fator heterozigoto V Leiden</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Mutação de protrombina 20210</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TEV recorrente</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Câncer ativo</a:t>
                      </a:r>
                    </a:p>
                    <a:p>
                      <a:pPr marL="182880" indent="-182880">
                        <a:spcAft>
                          <a:spcPts val="600"/>
                        </a:spcAft>
                        <a:buFont typeface="Arial" panose="020B0604020202020204" pitchFamily="34" charset="0"/>
                        <a:buNone/>
                      </a:pPr>
                      <a:endParaRPr lang="pt-BR" sz="20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ED9B0"/>
                    </a:solidFill>
                  </a:tcPr>
                </a:tc>
                <a:tc>
                  <a:txBody>
                    <a:bodyPr/>
                    <a:lstStyle/>
                    <a:p>
                      <a:pPr marL="182880" indent="-182880">
                        <a:spcAft>
                          <a:spcPts val="600"/>
                        </a:spcAft>
                        <a:buFont typeface="Arial" panose="020B0604020202020204" pitchFamily="34" charset="0"/>
                        <a:buChar char="•"/>
                      </a:pPr>
                      <a:r>
                        <a:rPr lang="es-CO" sz="2000" dirty="0">
                          <a:solidFill>
                            <a:schemeClr val="tx1">
                              <a:lumMod val="50000"/>
                              <a:lumOff val="50000"/>
                            </a:schemeClr>
                          </a:solidFill>
                        </a:rPr>
                        <a:t>TEV&gt; 12 meses antes</a:t>
                      </a:r>
                    </a:p>
                    <a:p>
                      <a:pPr marL="182880" indent="-182880">
                        <a:spcAft>
                          <a:spcPts val="600"/>
                        </a:spcAft>
                        <a:buFont typeface="Arial" panose="020B0604020202020204" pitchFamily="34" charset="0"/>
                        <a:buChar char="•"/>
                      </a:pPr>
                      <a:r>
                        <a:rPr lang="es-CO" sz="2000" dirty="0">
                          <a:solidFill>
                            <a:schemeClr val="tx1">
                              <a:lumMod val="50000"/>
                              <a:lumOff val="50000"/>
                            </a:schemeClr>
                          </a:solidFill>
                        </a:rPr>
                        <a:t>Sem outros fatores de risco</a:t>
                      </a:r>
                      <a:endParaRPr lang="pt-BR" sz="20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D7AF">
                        <a:alpha val="20392"/>
                      </a:srgbClr>
                    </a:solidFill>
                  </a:tcPr>
                </a:tc>
                <a:extLst>
                  <a:ext uri="{0D108BD9-81ED-4DB2-BD59-A6C34878D82A}">
                    <a16:rowId xmlns:a16="http://schemas.microsoft.com/office/drawing/2014/main" val="3430502496"/>
                  </a:ext>
                </a:extLst>
              </a:tr>
            </a:tbl>
          </a:graphicData>
        </a:graphic>
      </p:graphicFrame>
    </p:spTree>
    <p:extLst>
      <p:ext uri="{BB962C8B-B14F-4D97-AF65-F5344CB8AC3E}">
        <p14:creationId xmlns:p14="http://schemas.microsoft.com/office/powerpoint/2010/main" val="2213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46568" y="1694513"/>
            <a:ext cx="10972800" cy="1883362"/>
          </a:xfrm>
        </p:spPr>
        <p:txBody>
          <a:bodyPr>
            <a:noAutofit/>
          </a:bodyPr>
          <a:lstStyle/>
          <a:p>
            <a:pPr marL="0" indent="0">
              <a:buNone/>
            </a:pPr>
            <a:r>
              <a:rPr dirty="0"/>
              <a:t>A equipe médica que trata a paciente discute a possibilidade de utilizar o D-dímero ou as </a:t>
            </a:r>
            <a:r>
              <a:rPr dirty="0" err="1"/>
              <a:t>pontuações</a:t>
            </a:r>
            <a:r>
              <a:rPr dirty="0"/>
              <a:t> cl</a:t>
            </a:r>
            <a:r>
              <a:rPr lang="pt-BR" dirty="0"/>
              <a:t>í</a:t>
            </a:r>
            <a:r>
              <a:rPr dirty="0" err="1"/>
              <a:t>nicas</a:t>
            </a:r>
            <a:r>
              <a:rPr dirty="0"/>
              <a:t> de recorrência para orientar o uso da anticoagulação.</a:t>
            </a:r>
          </a:p>
          <a:p>
            <a:pPr marL="0" indent="0">
              <a:buNone/>
            </a:pPr>
            <a:endParaRPr lang="pt-BR" sz="2000" dirty="0">
              <a:solidFill>
                <a:schemeClr val="tx1">
                  <a:lumMod val="50000"/>
                  <a:lumOff val="50000"/>
                </a:schemeClr>
              </a:solidFill>
            </a:endParaRPr>
          </a:p>
          <a:p>
            <a:pPr marL="0" indent="0" algn="ctr">
              <a:buNone/>
            </a:pPr>
            <a:r>
              <a:rPr dirty="0">
                <a:solidFill>
                  <a:srgbClr val="E43D31"/>
                </a:solidFill>
              </a:rPr>
              <a:t>Você acredita que esta abordagem seja válida?</a:t>
            </a:r>
          </a:p>
          <a:p>
            <a:pPr marL="0" indent="0">
              <a:buNone/>
            </a:pPr>
            <a:endParaRPr lang="pt-BR" sz="1100" dirty="0">
              <a:solidFill>
                <a:schemeClr val="tx1">
                  <a:lumMod val="50000"/>
                  <a:lumOff val="50000"/>
                </a:schemeClr>
              </a:solidFill>
            </a:endParaRPr>
          </a:p>
          <a:p>
            <a:pPr marL="0" indent="0">
              <a:buNone/>
            </a:pPr>
            <a:endParaRPr lang="pt-BR" sz="2000" dirty="0">
              <a:solidFill>
                <a:schemeClr val="tx1">
                  <a:lumMod val="50000"/>
                  <a:lumOff val="50000"/>
                </a:schemeClr>
              </a:solidFill>
            </a:endParaRPr>
          </a:p>
        </p:txBody>
      </p:sp>
      <p:sp>
        <p:nvSpPr>
          <p:cNvPr id="4" name="Rectangle 3">
            <a:extLst>
              <a:ext uri="{FF2B5EF4-FFF2-40B4-BE49-F238E27FC236}">
                <a16:creationId xmlns:a16="http://schemas.microsoft.com/office/drawing/2014/main" id="{99BAD767-7BAB-4B53-9712-EA8DCDE89366}"/>
              </a:ext>
            </a:extLst>
          </p:cNvPr>
          <p:cNvSpPr/>
          <p:nvPr/>
        </p:nvSpPr>
        <p:spPr>
          <a:xfrm>
            <a:off x="8196669" y="4756950"/>
            <a:ext cx="1128084"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CuadroTexto 4">
            <a:extLst>
              <a:ext uri="{FF2B5EF4-FFF2-40B4-BE49-F238E27FC236}">
                <a16:creationId xmlns:a16="http://schemas.microsoft.com/office/drawing/2014/main" id="{6709AD09-FA51-462C-9E8D-4E8792B78E10}"/>
              </a:ext>
            </a:extLst>
          </p:cNvPr>
          <p:cNvSpPr txBox="1"/>
          <p:nvPr/>
        </p:nvSpPr>
        <p:spPr>
          <a:xfrm>
            <a:off x="3126109" y="4737683"/>
            <a:ext cx="1413993" cy="646331"/>
          </a:xfrm>
          <a:prstGeom prst="rect">
            <a:avLst/>
          </a:prstGeom>
          <a:noFill/>
        </p:spPr>
        <p:txBody>
          <a:bodyPr wrap="square" rtlCol="0">
            <a:spAutoFit/>
          </a:bodyPr>
          <a:lstStyle/>
          <a:p>
            <a:r>
              <a:rPr lang="es-CO" sz="3600" dirty="0">
                <a:solidFill>
                  <a:schemeClr val="tx1">
                    <a:lumMod val="50000"/>
                    <a:lumOff val="50000"/>
                  </a:schemeClr>
                </a:solidFill>
              </a:rPr>
              <a:t>SIM</a:t>
            </a:r>
          </a:p>
        </p:txBody>
      </p:sp>
      <p:sp>
        <p:nvSpPr>
          <p:cNvPr id="7" name="CuadroTexto 6">
            <a:extLst>
              <a:ext uri="{FF2B5EF4-FFF2-40B4-BE49-F238E27FC236}">
                <a16:creationId xmlns:a16="http://schemas.microsoft.com/office/drawing/2014/main" id="{81C2BF74-1AFB-4147-978C-F2DE931A59AD}"/>
              </a:ext>
            </a:extLst>
          </p:cNvPr>
          <p:cNvSpPr txBox="1"/>
          <p:nvPr/>
        </p:nvSpPr>
        <p:spPr>
          <a:xfrm>
            <a:off x="8236411" y="4737683"/>
            <a:ext cx="1088342" cy="646331"/>
          </a:xfrm>
          <a:prstGeom prst="rect">
            <a:avLst/>
          </a:prstGeom>
          <a:noFill/>
        </p:spPr>
        <p:txBody>
          <a:bodyPr wrap="square" rtlCol="0">
            <a:spAutoFit/>
          </a:bodyPr>
          <a:lstStyle/>
          <a:p>
            <a:r>
              <a:rPr lang="es-CO" sz="3600" dirty="0">
                <a:solidFill>
                  <a:schemeClr val="tx1">
                    <a:lumMod val="50000"/>
                    <a:lumOff val="50000"/>
                  </a:schemeClr>
                </a:solidFill>
              </a:rPr>
              <a:t>NÃO</a:t>
            </a:r>
          </a:p>
        </p:txBody>
      </p:sp>
      <p:cxnSp>
        <p:nvCxnSpPr>
          <p:cNvPr id="6" name="Straight Arrow Connector 5">
            <a:extLst>
              <a:ext uri="{FF2B5EF4-FFF2-40B4-BE49-F238E27FC236}">
                <a16:creationId xmlns:a16="http://schemas.microsoft.com/office/drawing/2014/main" id="{4F8C463E-5793-6846-810B-17A7CB818DEC}"/>
              </a:ext>
            </a:extLst>
          </p:cNvPr>
          <p:cNvCxnSpPr/>
          <p:nvPr/>
        </p:nvCxnSpPr>
        <p:spPr>
          <a:xfrm>
            <a:off x="5932968"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DECAFF7-8595-9C48-99D9-92754690B305}"/>
              </a:ext>
            </a:extLst>
          </p:cNvPr>
          <p:cNvCxnSpPr>
            <a:cxnSpLocks/>
          </p:cNvCxnSpPr>
          <p:nvPr/>
        </p:nvCxnSpPr>
        <p:spPr>
          <a:xfrm flipH="1">
            <a:off x="3629525"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78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419534078"/>
              </p:ext>
            </p:extLst>
          </p:nvPr>
        </p:nvGraphicFramePr>
        <p:xfrm>
          <a:off x="419998" y="2987966"/>
          <a:ext cx="7686174" cy="338900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a:t>
                      </a:r>
                      <a:r>
                        <a:rPr dirty="0"/>
                        <a:t> </a:t>
                      </a:r>
                    </a:p>
                    <a:p>
                      <a:pPr algn="l"/>
                      <a:r>
                        <a:rPr lang="en-CA" sz="14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Risco Relativo</a:t>
                      </a:r>
                      <a: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t> </a:t>
                      </a:r>
                      <a:r>
                        <a:rPr lang="en-CA" sz="14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Risco com anticoagulação não guiada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sz="1400" b="0" i="0" kern="1200" dirty="0" err="1">
                          <a:solidFill>
                            <a:schemeClr val="tx1">
                              <a:lumMod val="50000"/>
                              <a:lumOff val="50000"/>
                            </a:schemeClr>
                          </a:solidFill>
                          <a:latin typeface="+mn-lt"/>
                          <a:ea typeface="+mn-ea"/>
                          <a:cs typeface="+mn-cs"/>
                        </a:rPr>
                        <a:t>Risco</a:t>
                      </a:r>
                      <a:r>
                        <a:rPr sz="1400" b="0" i="0" kern="1200" dirty="0">
                          <a:solidFill>
                            <a:schemeClr val="tx1">
                              <a:lumMod val="50000"/>
                              <a:lumOff val="50000"/>
                            </a:schemeClr>
                          </a:solidFill>
                          <a:latin typeface="+mn-lt"/>
                          <a:ea typeface="+mn-ea"/>
                          <a:cs typeface="+mn-cs"/>
                        </a:rPr>
                        <a:t> com anticoagulação </a:t>
                      </a:r>
                      <a:r>
                        <a:rPr sz="1400" b="0" i="0" kern="1200" dirty="0" err="1">
                          <a:solidFill>
                            <a:schemeClr val="tx1">
                              <a:lumMod val="50000"/>
                              <a:lumOff val="50000"/>
                            </a:schemeClr>
                          </a:solidFill>
                          <a:latin typeface="+mn-lt"/>
                          <a:ea typeface="+mn-ea"/>
                          <a:cs typeface="+mn-cs"/>
                        </a:rPr>
                        <a:t>guiada</a:t>
                      </a:r>
                      <a:r>
                        <a:rPr sz="1400" b="0" i="0" kern="1200" dirty="0">
                          <a:solidFill>
                            <a:schemeClr val="tx1">
                              <a:lumMod val="50000"/>
                              <a:lumOff val="50000"/>
                            </a:schemeClr>
                          </a:solidFill>
                          <a:latin typeface="+mn-lt"/>
                          <a:ea typeface="+mn-ea"/>
                          <a:cs typeface="+mn-cs"/>
                        </a:rPr>
                        <a:t> </a:t>
                      </a:r>
                      <a:r>
                        <a:rPr sz="1400" b="0" i="0" kern="1200" dirty="0" err="1">
                          <a:solidFill>
                            <a:schemeClr val="tx1">
                              <a:lumMod val="50000"/>
                              <a:lumOff val="50000"/>
                            </a:schemeClr>
                          </a:solidFill>
                          <a:latin typeface="+mn-lt"/>
                          <a:ea typeface="+mn-ea"/>
                          <a:cs typeface="+mn-cs"/>
                        </a:rPr>
                        <a:t>por</a:t>
                      </a:r>
                      <a:r>
                        <a:rPr sz="1400" b="0" i="0" kern="1200" dirty="0">
                          <a:solidFill>
                            <a:schemeClr val="tx1">
                              <a:lumMod val="50000"/>
                              <a:lumOff val="50000"/>
                            </a:schemeClr>
                          </a:solidFill>
                          <a:latin typeface="+mn-lt"/>
                          <a:ea typeface="+mn-ea"/>
                          <a:cs typeface="+mn-cs"/>
                        </a:rPr>
                        <a:t> D-</a:t>
                      </a:r>
                      <a:r>
                        <a:rPr sz="1400" b="0" i="0" kern="1200" dirty="0" err="1">
                          <a:solidFill>
                            <a:schemeClr val="tx1">
                              <a:lumMod val="50000"/>
                              <a:lumOff val="50000"/>
                            </a:schemeClr>
                          </a:solidFill>
                          <a:latin typeface="+mn-lt"/>
                          <a:ea typeface="+mn-ea"/>
                          <a:cs typeface="+mn-cs"/>
                        </a:rPr>
                        <a:t>dímero</a:t>
                      </a:r>
                      <a:r>
                        <a:rPr sz="1400" b="0" i="0" kern="1200" dirty="0">
                          <a:solidFill>
                            <a:schemeClr val="tx1">
                              <a:lumMod val="50000"/>
                              <a:lumOff val="50000"/>
                            </a:schemeClr>
                          </a:solidFill>
                          <a:latin typeface="+mn-lt"/>
                          <a:ea typeface="+mn-ea"/>
                          <a:cs typeface="+mn-cs"/>
                        </a:rPr>
                        <a:t> e </a:t>
                      </a:r>
                      <a:r>
                        <a:rPr sz="1400" b="0" i="0" kern="1200" dirty="0" err="1">
                          <a:solidFill>
                            <a:schemeClr val="tx1">
                              <a:lumMod val="50000"/>
                              <a:lumOff val="50000"/>
                            </a:schemeClr>
                          </a:solidFill>
                          <a:latin typeface="+mn-lt"/>
                          <a:ea typeface="+mn-ea"/>
                          <a:cs typeface="+mn-cs"/>
                        </a:rPr>
                        <a:t>escores</a:t>
                      </a:r>
                      <a:endParaRPr sz="1400" b="0" i="0" kern="1200" dirty="0">
                        <a:solidFill>
                          <a:schemeClr val="tx1">
                            <a:lumMod val="50000"/>
                            <a:lumOff val="50000"/>
                          </a:schemeClr>
                        </a:solidFill>
                        <a:latin typeface="+mn-lt"/>
                        <a:ea typeface="+mn-ea"/>
                        <a:cs typeface="+mn-cs"/>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t>     </a:t>
                      </a:r>
                      <a:r>
                        <a:rPr lang="en-CA" sz="1400" b="1" dirty="0">
                          <a:solidFill>
                            <a:schemeClr val="tx1">
                              <a:lumMod val="50000"/>
                              <a:lumOff val="50000"/>
                            </a:schemeClr>
                          </a:solidFill>
                        </a:rPr>
                        <a:t>Mortalidade</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1.06</a:t>
                      </a:r>
                    </a:p>
                    <a:p>
                      <a:pPr algn="ctr"/>
                      <a:r>
                        <a:rPr lang="es-CO" sz="1400" b="0" kern="1200" dirty="0">
                          <a:solidFill>
                            <a:schemeClr val="tx1">
                              <a:lumMod val="50000"/>
                              <a:lumOff val="50000"/>
                            </a:schemeClr>
                          </a:solidFill>
                          <a:latin typeface="+mn-lt"/>
                        </a:rPr>
                        <a:t>(0.07 to18.30) </a:t>
                      </a:r>
                      <a:endParaRPr lang="pt-BR" sz="5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 </a:t>
                      </a:r>
                      <a:r>
                        <a:rPr lang="en-CA" sz="1400" dirty="0" err="1">
                          <a:solidFill>
                            <a:schemeClr val="tx1">
                              <a:lumMod val="50000"/>
                              <a:lumOff val="50000"/>
                            </a:schemeClr>
                          </a:solidFill>
                        </a:rPr>
                        <a:t>por</a:t>
                      </a:r>
                      <a:r>
                        <a:rPr lang="en-CA" sz="14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1 mais por 1.000</a:t>
                      </a:r>
                    </a:p>
                    <a:p>
                      <a:pPr algn="ctr"/>
                      <a:r>
                        <a:rPr lang="es-CO" sz="1400" kern="1200" dirty="0">
                          <a:solidFill>
                            <a:schemeClr val="tx1">
                              <a:lumMod val="50000"/>
                              <a:lumOff val="50000"/>
                            </a:schemeClr>
                          </a:solidFill>
                          <a:latin typeface="+mn-lt"/>
                        </a:rPr>
                        <a:t>(9 menos a 168 mais) </a:t>
                      </a:r>
                      <a:endParaRPr lang="pt-BR"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t>     </a:t>
                      </a:r>
                      <a:r>
                        <a:rPr lang="en-CA" sz="1600" b="1" dirty="0">
                          <a:solidFill>
                            <a:schemeClr val="tx1">
                              <a:lumMod val="50000"/>
                              <a:lumOff val="50000"/>
                            </a:schemeClr>
                          </a:solidFill>
                        </a:rPr>
                        <a:t>EP</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 RR 0.16</a:t>
                      </a:r>
                    </a:p>
                    <a:p>
                      <a:pPr algn="ctr"/>
                      <a:r>
                        <a:rPr lang="es-CO" sz="1400" kern="1200" dirty="0">
                          <a:solidFill>
                            <a:schemeClr val="tx1">
                              <a:lumMod val="50000"/>
                              <a:lumOff val="50000"/>
                            </a:schemeClr>
                          </a:solidFill>
                          <a:latin typeface="+mn-lt"/>
                        </a:rPr>
                        <a:t>(0.02 a 1.33) </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a:t>
                      </a:r>
                      <a:r>
                        <a:rPr lang="en-CA" sz="1400" dirty="0" err="1">
                          <a:solidFill>
                            <a:schemeClr val="tx1">
                              <a:lumMod val="50000"/>
                              <a:lumOff val="50000"/>
                            </a:schemeClr>
                          </a:solidFill>
                        </a:rPr>
                        <a:t>por</a:t>
                      </a:r>
                      <a:r>
                        <a:rPr lang="en-CA" sz="14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8 menos por 1.000</a:t>
                      </a:r>
                    </a:p>
                    <a:p>
                      <a:pPr algn="ctr"/>
                      <a:r>
                        <a:rPr lang="es-CO" sz="1400" kern="1200" dirty="0">
                          <a:solidFill>
                            <a:schemeClr val="tx1">
                              <a:lumMod val="50000"/>
                              <a:lumOff val="50000"/>
                            </a:schemeClr>
                          </a:solidFill>
                          <a:latin typeface="+mn-lt"/>
                        </a:rPr>
                        <a:t>(10 menos a 3 mais)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sintomática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HR 2.59 </a:t>
                      </a:r>
                    </a:p>
                    <a:p>
                      <a:pPr algn="ctr"/>
                      <a:r>
                        <a:rPr lang="es-CO" sz="1400" kern="1200" dirty="0">
                          <a:solidFill>
                            <a:schemeClr val="tx1">
                              <a:lumMod val="50000"/>
                              <a:lumOff val="50000"/>
                            </a:schemeClr>
                          </a:solidFill>
                          <a:latin typeface="+mn-lt"/>
                        </a:rPr>
                        <a:t>(1.90 a 3.52) </a:t>
                      </a:r>
                      <a:endParaRPr lang="pt-BR"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11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17 mais por 1.000</a:t>
                      </a:r>
                    </a:p>
                    <a:p>
                      <a:pPr algn="ctr"/>
                      <a:r>
                        <a:rPr lang="es-CO" sz="1400" kern="1200" dirty="0">
                          <a:solidFill>
                            <a:schemeClr val="tx1">
                              <a:lumMod val="50000"/>
                              <a:lumOff val="50000"/>
                            </a:schemeClr>
                          </a:solidFill>
                          <a:latin typeface="+mn-lt"/>
                        </a:rPr>
                        <a:t>(9 mais a 26 mais) </a:t>
                      </a:r>
                      <a:endParaRPr lang="pt-BR"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t>     </a:t>
                      </a:r>
                      <a:r>
                        <a:rPr lang="en-CA" sz="14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3.49</a:t>
                      </a:r>
                    </a:p>
                    <a:p>
                      <a:pPr algn="ctr"/>
                      <a:r>
                        <a:rPr lang="es-CO" sz="1400" kern="1200" dirty="0">
                          <a:solidFill>
                            <a:schemeClr val="tx1">
                              <a:lumMod val="50000"/>
                              <a:lumOff val="50000"/>
                            </a:schemeClr>
                          </a:solidFill>
                          <a:latin typeface="+mn-lt"/>
                        </a:rPr>
                        <a:t>(0.14 a 84.76) </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a:t>
                      </a:r>
                      <a:r>
                        <a:rPr lang="en-CA" sz="1400" dirty="0" err="1">
                          <a:solidFill>
                            <a:schemeClr val="tx1">
                              <a:lumMod val="50000"/>
                              <a:lumOff val="50000"/>
                            </a:schemeClr>
                          </a:solidFill>
                        </a:rPr>
                        <a:t>por</a:t>
                      </a:r>
                      <a:r>
                        <a:rPr lang="en-CA" sz="14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24 mais por 1.000</a:t>
                      </a:r>
                    </a:p>
                    <a:p>
                      <a:pPr algn="ctr"/>
                      <a:r>
                        <a:rPr lang="es-CO" sz="1400" kern="1200" dirty="0">
                          <a:solidFill>
                            <a:schemeClr val="tx1">
                              <a:lumMod val="50000"/>
                              <a:lumOff val="50000"/>
                            </a:schemeClr>
                          </a:solidFill>
                          <a:latin typeface="+mn-lt"/>
                        </a:rPr>
                        <a:t>(8 menos a 813 mais)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87966"/>
            <a:ext cx="2737663" cy="2970044"/>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de baixa qualidade, benefícios incertos</a:t>
            </a:r>
          </a:p>
          <a:p>
            <a:pPr marL="91440" indent="-91440">
              <a:spcAft>
                <a:spcPts val="600"/>
              </a:spcAft>
              <a:buFont typeface="Arial" panose="020B0604020202020204" pitchFamily="34" charset="0"/>
              <a:buChar char="•"/>
            </a:pPr>
            <a:r>
              <a:rPr lang="pt-BR" sz="1400" dirty="0">
                <a:solidFill>
                  <a:schemeClr val="tx1">
                    <a:lumMod val="50000"/>
                    <a:lumOff val="50000"/>
                  </a:schemeClr>
                </a:solidFill>
              </a:rPr>
              <a:t>Deve-se orientar no sentido da recomendação 8, na qual é mantida a anticoagulação indefinida com avaliação de risco de recorrência </a:t>
            </a:r>
            <a:r>
              <a:rPr lang="pt-BR" sz="1400" dirty="0" err="1">
                <a:solidFill>
                  <a:schemeClr val="tx1">
                    <a:lumMod val="50000"/>
                    <a:lumOff val="50000"/>
                  </a:schemeClr>
                </a:solidFill>
              </a:rPr>
              <a:t>vs</a:t>
            </a:r>
            <a:r>
              <a:rPr lang="pt-BR" sz="1400" dirty="0">
                <a:solidFill>
                  <a:schemeClr val="tx1">
                    <a:lumMod val="50000"/>
                    <a:lumOff val="50000"/>
                  </a:schemeClr>
                </a:solidFill>
              </a:rPr>
              <a:t> sangramento no tempo.</a:t>
            </a:r>
          </a:p>
          <a:p>
            <a:pPr marL="91440" indent="-91440">
              <a:spcAft>
                <a:spcPts val="600"/>
              </a:spcAft>
              <a:buFont typeface="Arial" panose="020B0604020202020204" pitchFamily="34" charset="0"/>
              <a:buChar char="•"/>
            </a:pPr>
            <a:r>
              <a:rPr lang="pt-BR" sz="1400" dirty="0" err="1">
                <a:solidFill>
                  <a:schemeClr val="tx1">
                    <a:lumMod val="50000"/>
                    <a:lumOff val="50000"/>
                  </a:schemeClr>
                </a:solidFill>
              </a:rPr>
              <a:t>D-dímero</a:t>
            </a:r>
            <a:r>
              <a:rPr lang="pt-BR" sz="1400" dirty="0">
                <a:solidFill>
                  <a:schemeClr val="tx1">
                    <a:lumMod val="50000"/>
                    <a:lumOff val="50000"/>
                  </a:schemeClr>
                </a:solidFill>
              </a:rPr>
              <a:t> somente ou como parte de um modelo prognóstico pode ser útil para determinar se houver muita indecisão ou se a situação clínica for difícil;</a:t>
            </a:r>
          </a:p>
        </p:txBody>
      </p:sp>
      <p:sp>
        <p:nvSpPr>
          <p:cNvPr id="12" name="Oval 11">
            <a:extLst>
              <a:ext uri="{FF2B5EF4-FFF2-40B4-BE49-F238E27FC236}">
                <a16:creationId xmlns:a16="http://schemas.microsoft.com/office/drawing/2014/main" id="{57CC1772-C0D3-B947-B045-9F6FB0678EEE}"/>
              </a:ext>
            </a:extLst>
          </p:cNvPr>
          <p:cNvSpPr/>
          <p:nvPr/>
        </p:nvSpPr>
        <p:spPr>
          <a:xfrm>
            <a:off x="466076" y="422348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66076" y="473874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66076" y="520143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66076" y="57282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1" name="Group 20">
            <a:extLst>
              <a:ext uri="{FF2B5EF4-FFF2-40B4-BE49-F238E27FC236}">
                <a16:creationId xmlns:a16="http://schemas.microsoft.com/office/drawing/2014/main" id="{AA876F8D-B72D-8248-8481-DE48EAAF5D85}"/>
              </a:ext>
            </a:extLst>
          </p:cNvPr>
          <p:cNvGrpSpPr/>
          <p:nvPr/>
        </p:nvGrpSpPr>
        <p:grpSpPr>
          <a:xfrm>
            <a:off x="7836129" y="6275948"/>
            <a:ext cx="4355871" cy="402969"/>
            <a:chOff x="6764144" y="6450291"/>
            <a:chExt cx="4355871" cy="402969"/>
          </a:xfrm>
        </p:grpSpPr>
        <p:sp>
          <p:nvSpPr>
            <p:cNvPr id="22" name="TextBox 21">
              <a:extLst>
                <a:ext uri="{FF2B5EF4-FFF2-40B4-BE49-F238E27FC236}">
                  <a16:creationId xmlns:a16="http://schemas.microsoft.com/office/drawing/2014/main" id="{DB7F88FE-F7F6-F64F-BC4B-009E56FCFE95}"/>
                </a:ext>
              </a:extLst>
            </p:cNvPr>
            <p:cNvSpPr txBox="1"/>
            <p:nvPr/>
          </p:nvSpPr>
          <p:spPr>
            <a:xfrm>
              <a:off x="6764144" y="6483928"/>
              <a:ext cx="4355871" cy="369332"/>
            </a:xfrm>
            <a:prstGeom prst="rect">
              <a:avLst/>
            </a:prstGeom>
            <a:noFill/>
          </p:spPr>
          <p:txBody>
            <a:bodyPr wrap="square" rtlCol="0">
              <a:spAutoFit/>
            </a:bodyPr>
            <a:lstStyle/>
            <a:p>
              <a:r>
                <a:rPr lang="pt-BR" sz="1200">
                  <a:solidFill>
                    <a:schemeClr val="tx1">
                      <a:lumMod val="50000"/>
                      <a:lumOff val="50000"/>
                    </a:schemeClr>
                  </a:solidFill>
                </a:rPr>
                <a:t>Qualidade da Evidência (GRADE): Baixa        Moderada</a:t>
              </a:r>
              <a:r>
                <a:rPr lang="pt-BR"/>
                <a:t>       </a:t>
              </a:r>
              <a:r>
                <a:rPr lang="pt-BR" sz="1200">
                  <a:solidFill>
                    <a:schemeClr val="tx1">
                      <a:lumMod val="50000"/>
                      <a:lumOff val="50000"/>
                    </a:schemeClr>
                  </a:solidFill>
                </a:rPr>
                <a:t>Forte</a:t>
              </a:r>
            </a:p>
          </p:txBody>
        </p:sp>
        <p:sp>
          <p:nvSpPr>
            <p:cNvPr id="23" name="Oval 22">
              <a:extLst>
                <a:ext uri="{FF2B5EF4-FFF2-40B4-BE49-F238E27FC236}">
                  <a16:creationId xmlns:a16="http://schemas.microsoft.com/office/drawing/2014/main" id="{07D21DEC-2D08-C549-A419-F37AA7617FAF}"/>
                </a:ext>
              </a:extLst>
            </p:cNvPr>
            <p:cNvSpPr/>
            <p:nvPr/>
          </p:nvSpPr>
          <p:spPr>
            <a:xfrm>
              <a:off x="9023342" y="6460105"/>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Oval 23">
              <a:extLst>
                <a:ext uri="{FF2B5EF4-FFF2-40B4-BE49-F238E27FC236}">
                  <a16:creationId xmlns:a16="http://schemas.microsoft.com/office/drawing/2014/main" id="{2CB76995-BCC6-AC44-BA10-9BB2F0EF9038}"/>
                </a:ext>
              </a:extLst>
            </p:cNvPr>
            <p:cNvSpPr/>
            <p:nvPr/>
          </p:nvSpPr>
          <p:spPr>
            <a:xfrm>
              <a:off x="9928255" y="645029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Oval 24">
              <a:extLst>
                <a:ext uri="{FF2B5EF4-FFF2-40B4-BE49-F238E27FC236}">
                  <a16:creationId xmlns:a16="http://schemas.microsoft.com/office/drawing/2014/main" id="{E0601EDC-48E5-EA4A-A6DF-1F37E552E2EE}"/>
                </a:ext>
              </a:extLst>
            </p:cNvPr>
            <p:cNvSpPr/>
            <p:nvPr/>
          </p:nvSpPr>
          <p:spPr>
            <a:xfrm>
              <a:off x="10601934" y="6460105"/>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3" name="Title 2">
            <a:extLst>
              <a:ext uri="{FF2B5EF4-FFF2-40B4-BE49-F238E27FC236}">
                <a16:creationId xmlns:a16="http://schemas.microsoft.com/office/drawing/2014/main" id="{951D4340-CFB0-F642-BF37-AF56E1850564}"/>
              </a:ext>
            </a:extLst>
          </p:cNvPr>
          <p:cNvSpPr>
            <a:spLocks noGrp="1"/>
          </p:cNvSpPr>
          <p:nvPr>
            <p:ph type="title"/>
          </p:nvPr>
        </p:nvSpPr>
        <p:spPr/>
        <p:txBody>
          <a:bodyPr lIns="0"/>
          <a:lstStyle/>
          <a:p>
            <a:r>
              <a:rPr lang="pt-BR" sz="2800" b="0"/>
              <a:t>Recomendação</a:t>
            </a:r>
          </a:p>
        </p:txBody>
      </p:sp>
      <p:sp>
        <p:nvSpPr>
          <p:cNvPr id="5" name="Content Placeholder 4">
            <a:extLst>
              <a:ext uri="{FF2B5EF4-FFF2-40B4-BE49-F238E27FC236}">
                <a16:creationId xmlns:a16="http://schemas.microsoft.com/office/drawing/2014/main" id="{D98616B1-056E-034D-BAE4-F214021ED5A0}"/>
              </a:ext>
            </a:extLst>
          </p:cNvPr>
          <p:cNvSpPr>
            <a:spLocks noGrp="1"/>
          </p:cNvSpPr>
          <p:nvPr>
            <p:ph idx="1"/>
          </p:nvPr>
        </p:nvSpPr>
        <p:spPr>
          <a:xfrm>
            <a:off x="419100" y="1905498"/>
            <a:ext cx="11124399" cy="1256536"/>
          </a:xfrm>
        </p:spPr>
        <p:txBody>
          <a:bodyPr/>
          <a:lstStyle/>
          <a:p>
            <a:pPr marL="0" indent="0">
              <a:spcBef>
                <a:spcPts val="0"/>
              </a:spcBef>
              <a:buNone/>
            </a:pPr>
            <a:r>
              <a:rPr lang="pt-BR" sz="1600" dirty="0"/>
              <a:t>Em</a:t>
            </a:r>
            <a:r>
              <a:rPr lang="pt-BR" dirty="0"/>
              <a:t> </a:t>
            </a:r>
            <a:r>
              <a:rPr lang="pt-BR" sz="1600" dirty="0"/>
              <a:t>pacientes com TVP ou EP não provocadas, o Painel Latino-Americano faz sugestão </a:t>
            </a:r>
            <a:r>
              <a:rPr lang="pt-BR" sz="1600" b="1" u="sng" dirty="0"/>
              <a:t>contra</a:t>
            </a:r>
            <a:r>
              <a:rPr lang="pt-BR" sz="1600" dirty="0"/>
              <a:t> o uso do D-dímero ou das pontuações  prognósticas para guiar a duração da anticoagulação</a:t>
            </a:r>
            <a:r>
              <a:rPr lang="pt-BR" dirty="0"/>
              <a:t> </a:t>
            </a:r>
            <a:r>
              <a:rPr lang="pt-BR" sz="1600" i="1" dirty="0"/>
              <a:t>(recomendação</a:t>
            </a:r>
            <a:r>
              <a:rPr lang="pt-BR" dirty="0"/>
              <a:t> </a:t>
            </a:r>
            <a:r>
              <a:rPr lang="pt-BR" sz="1600" i="1" dirty="0"/>
              <a:t>condicional</a:t>
            </a:r>
            <a:r>
              <a:rPr lang="pt-BR" dirty="0"/>
              <a:t> </a:t>
            </a:r>
            <a:r>
              <a:rPr lang="pt-BR" sz="1600" i="1" dirty="0"/>
              <a:t>baseada na baixa</a:t>
            </a:r>
            <a:r>
              <a:rPr lang="pt-BR" dirty="0"/>
              <a:t> </a:t>
            </a:r>
            <a:r>
              <a:rPr lang="pt-BR" sz="1600" i="1" dirty="0"/>
              <a:t>certeza em relação aos testes sobre os efeitos)</a:t>
            </a:r>
          </a:p>
          <a:p>
            <a:pPr marL="0" indent="0">
              <a:buNone/>
            </a:pPr>
            <a:endParaRPr lang="pt-BR" sz="1600" dirty="0"/>
          </a:p>
        </p:txBody>
      </p:sp>
    </p:spTree>
    <p:extLst>
      <p:ext uri="{BB962C8B-B14F-4D97-AF65-F5344CB8AC3E}">
        <p14:creationId xmlns:p14="http://schemas.microsoft.com/office/powerpoint/2010/main" val="18863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6F5B71-0A31-CD47-8CAC-F22DEB0A53BC}"/>
              </a:ext>
            </a:extLst>
          </p:cNvPr>
          <p:cNvSpPr>
            <a:spLocks noGrp="1"/>
          </p:cNvSpPr>
          <p:nvPr>
            <p:ph type="title"/>
          </p:nvPr>
        </p:nvSpPr>
        <p:spPr/>
        <p:txBody>
          <a:bodyPr lIns="0"/>
          <a:lstStyle/>
          <a:p>
            <a:r>
              <a:rPr lang="es-CO" sz="2800" b="0" dirty="0"/>
              <a:t>Continuação Caso 2:</a:t>
            </a:r>
            <a:br/>
            <a:endParaRPr lang="pt-BR"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pPr marL="0" indent="0">
              <a:buNone/>
            </a:pPr>
            <a:r>
              <a:rPr dirty="0"/>
              <a:t>A paciente manteve anticoagulação à base de varfarina com INR em faixa terapêutica, mas depois do 7</a:t>
            </a:r>
            <a:r>
              <a:rPr baseline="30000" dirty="0"/>
              <a:t>o</a:t>
            </a:r>
            <a:r>
              <a:rPr dirty="0"/>
              <a:t> mês apresentou recorrência trombótica enquanto se encontrava em tratamento.</a:t>
            </a:r>
          </a:p>
          <a:p>
            <a:pPr marL="0" indent="0">
              <a:buNone/>
            </a:pPr>
            <a:r>
              <a:rPr dirty="0"/>
              <a:t>Qual seria sua estratégia de anticoagulação e por quanto tempo você a administraria?</a:t>
            </a:r>
          </a:p>
          <a:p>
            <a:endParaRPr lang="pt-BR" sz="2000" dirty="0"/>
          </a:p>
          <a:p>
            <a:pPr marL="457200" indent="-457200">
              <a:buFont typeface="+mj-lt"/>
              <a:buAutoNum type="alphaUcPeriod"/>
            </a:pPr>
            <a:r>
              <a:rPr lang="en-CA" sz="2000" dirty="0"/>
              <a:t>Aumentaria a dose de varfarina (INR 3 a 4) com anticoagulação indefinida</a:t>
            </a:r>
            <a:endParaRPr lang="pt-BR" sz="2000" dirty="0"/>
          </a:p>
          <a:p>
            <a:pPr marL="457200" indent="-457200">
              <a:buFont typeface="+mj-lt"/>
              <a:buAutoNum type="alphaUcPeriod"/>
            </a:pPr>
            <a:r>
              <a:rPr sz="2000" dirty="0"/>
              <a:t>Mudaria a</a:t>
            </a:r>
            <a:r>
              <a:rPr lang="en-CA" sz="2000" dirty="0"/>
              <a:t> DOAC para anticoagulação</a:t>
            </a:r>
            <a:r>
              <a:rPr sz="2000" dirty="0"/>
              <a:t> </a:t>
            </a:r>
            <a:r>
              <a:rPr lang="en-CA" sz="2000" dirty="0"/>
              <a:t>indefinida</a:t>
            </a:r>
            <a:r>
              <a:rPr sz="2000" dirty="0"/>
              <a:t> </a:t>
            </a:r>
          </a:p>
          <a:p>
            <a:pPr marL="457200" indent="-457200">
              <a:buFont typeface="+mj-lt"/>
              <a:buAutoNum type="alphaUcPeriod"/>
            </a:pPr>
            <a:r>
              <a:rPr sz="2000" dirty="0"/>
              <a:t>Mudaria a</a:t>
            </a:r>
            <a:r>
              <a:rPr lang="en-CA" sz="2000" dirty="0"/>
              <a:t> DOAC para período</a:t>
            </a:r>
            <a:r>
              <a:rPr sz="2000" dirty="0"/>
              <a:t> </a:t>
            </a:r>
            <a:r>
              <a:rPr lang="en-CA" sz="2000" dirty="0"/>
              <a:t>definido por um ano, avaliando o risco de recorrência </a:t>
            </a:r>
          </a:p>
          <a:p>
            <a:pPr marL="457200" indent="-457200">
              <a:buFont typeface="+mj-lt"/>
              <a:buAutoNum type="alphaUcPeriod"/>
            </a:pPr>
            <a:r>
              <a:rPr lang="en-CA" sz="2000" dirty="0"/>
              <a:t>Indicaria</a:t>
            </a:r>
            <a:r>
              <a:rPr sz="2000" dirty="0"/>
              <a:t> </a:t>
            </a:r>
            <a:r>
              <a:rPr lang="en-CA" sz="2000" dirty="0"/>
              <a:t>anticoagulação com HBPM, com </a:t>
            </a:r>
            <a:r>
              <a:rPr lang="en-CA" sz="2000" dirty="0" err="1"/>
              <a:t>reavaliação</a:t>
            </a:r>
            <a:r>
              <a:rPr lang="en-CA" sz="2000" dirty="0"/>
              <a:t> das </a:t>
            </a:r>
            <a:r>
              <a:rPr lang="en-CA" sz="2000" dirty="0" err="1"/>
              <a:t>causas</a:t>
            </a:r>
            <a:r>
              <a:rPr lang="en-CA" sz="2000" dirty="0"/>
              <a:t> da trombose, definindo qual seria o agente oral mais apropriado</a:t>
            </a:r>
            <a:r>
              <a:rPr sz="2000" dirty="0"/>
              <a:t> </a:t>
            </a:r>
            <a:r>
              <a:rPr lang="en-CA" sz="2000" dirty="0"/>
              <a:t>para</a:t>
            </a:r>
            <a:r>
              <a:rPr sz="2000" dirty="0"/>
              <a:t> </a:t>
            </a:r>
            <a:r>
              <a:rPr lang="en-CA" sz="2000" dirty="0"/>
              <a:t>uso</a:t>
            </a:r>
            <a:r>
              <a:rPr sz="2000" dirty="0"/>
              <a:t> </a:t>
            </a:r>
            <a:r>
              <a:rPr lang="en-CA" sz="2000" dirty="0"/>
              <a:t>indefinido.</a:t>
            </a:r>
          </a:p>
          <a:p>
            <a:endParaRPr lang="pt-BR" sz="2000" dirty="0"/>
          </a:p>
          <a:p>
            <a:endParaRPr lang="pt-BR" sz="2000" dirty="0"/>
          </a:p>
        </p:txBody>
      </p:sp>
      <p:sp>
        <p:nvSpPr>
          <p:cNvPr id="4" name="Rectangle 3">
            <a:extLst>
              <a:ext uri="{FF2B5EF4-FFF2-40B4-BE49-F238E27FC236}">
                <a16:creationId xmlns:a16="http://schemas.microsoft.com/office/drawing/2014/main" id="{99BAD767-7BAB-4B53-9712-EA8DCDE89366}"/>
              </a:ext>
            </a:extLst>
          </p:cNvPr>
          <p:cNvSpPr/>
          <p:nvPr/>
        </p:nvSpPr>
        <p:spPr>
          <a:xfrm>
            <a:off x="240625" y="5072527"/>
            <a:ext cx="11151275" cy="817935"/>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CuadroTexto 1">
            <a:extLst>
              <a:ext uri="{FF2B5EF4-FFF2-40B4-BE49-F238E27FC236}">
                <a16:creationId xmlns:a16="http://schemas.microsoft.com/office/drawing/2014/main" id="{625915AD-BD96-485A-9D72-4A879FA3E5A8}"/>
              </a:ext>
            </a:extLst>
          </p:cNvPr>
          <p:cNvSpPr txBox="1"/>
          <p:nvPr/>
        </p:nvSpPr>
        <p:spPr>
          <a:xfrm>
            <a:off x="4019107" y="672346"/>
            <a:ext cx="2304670" cy="400110"/>
          </a:xfrm>
          <a:prstGeom prst="rect">
            <a:avLst/>
          </a:prstGeom>
          <a:noFill/>
        </p:spPr>
        <p:txBody>
          <a:bodyPr wrap="none" rtlCol="0">
            <a:spAutoFit/>
          </a:bodyPr>
          <a:lstStyle/>
          <a:p>
            <a:r>
              <a:rPr lang="es-CO" sz="2000" dirty="0"/>
              <a:t>Continuação Caso 2:</a:t>
            </a:r>
          </a:p>
        </p:txBody>
      </p:sp>
    </p:spTree>
    <p:extLst>
      <p:ext uri="{BB962C8B-B14F-4D97-AF65-F5344CB8AC3E}">
        <p14:creationId xmlns:p14="http://schemas.microsoft.com/office/powerpoint/2010/main" val="38088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805837" y="2137265"/>
            <a:ext cx="2737663" cy="3970318"/>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de baixa qualidade, e por essa razão o painel também considerou :</a:t>
            </a:r>
          </a:p>
          <a:p>
            <a:pPr marL="285750" indent="-285750">
              <a:buFont typeface="Arial" panose="020B0604020202020204" pitchFamily="34" charset="0"/>
              <a:buChar char="•"/>
            </a:pPr>
            <a:r>
              <a:rPr lang="pt-BR" sz="1400" dirty="0">
                <a:solidFill>
                  <a:schemeClr val="tx1">
                    <a:lumMod val="50000"/>
                    <a:lumOff val="50000"/>
                  </a:schemeClr>
                </a:solidFill>
              </a:rPr>
              <a:t>É avaliada a ampla experiência em </a:t>
            </a:r>
            <a:r>
              <a:rPr lang="pt-BR" sz="1400" dirty="0" err="1">
                <a:solidFill>
                  <a:schemeClr val="tx1">
                    <a:lumMod val="50000"/>
                    <a:lumOff val="50000"/>
                  </a:schemeClr>
                </a:solidFill>
              </a:rPr>
              <a:t>HBPM</a:t>
            </a:r>
            <a:r>
              <a:rPr lang="pt-BR" sz="1400" dirty="0">
                <a:solidFill>
                  <a:schemeClr val="tx1">
                    <a:lumMod val="50000"/>
                    <a:lumOff val="50000"/>
                  </a:schemeClr>
                </a:solidFill>
              </a:rPr>
              <a:t> para condições </a:t>
            </a:r>
            <a:r>
              <a:rPr lang="pt-BR" sz="1400" dirty="0" err="1">
                <a:solidFill>
                  <a:schemeClr val="tx1">
                    <a:lumMod val="50000"/>
                    <a:lumOff val="50000"/>
                  </a:schemeClr>
                </a:solidFill>
              </a:rPr>
              <a:t>protrombóticas</a:t>
            </a:r>
            <a:r>
              <a:rPr lang="pt-BR" sz="1400" dirty="0">
                <a:solidFill>
                  <a:schemeClr val="tx1">
                    <a:lumMod val="50000"/>
                    <a:lumOff val="50000"/>
                  </a:schemeClr>
                </a:solidFill>
              </a:rPr>
              <a:t>.</a:t>
            </a:r>
          </a:p>
          <a:p>
            <a:pPr marL="285750" indent="-285750">
              <a:buFont typeface="Arial" panose="020B0604020202020204" pitchFamily="34" charset="0"/>
              <a:buChar char="•"/>
            </a:pPr>
            <a:r>
              <a:rPr lang="pt-BR" sz="1400" dirty="0">
                <a:solidFill>
                  <a:schemeClr val="tx1">
                    <a:lumMod val="50000"/>
                    <a:lumOff val="50000"/>
                  </a:schemeClr>
                </a:solidFill>
              </a:rPr>
              <a:t>Quando demonstrado AVK em faixa abaixo do ideal, deve-se garantir um melhor ajuste da dose.</a:t>
            </a:r>
          </a:p>
          <a:p>
            <a:pPr marL="285750" indent="-285750">
              <a:buFont typeface="Arial" panose="020B0604020202020204" pitchFamily="34" charset="0"/>
              <a:buChar char="•"/>
            </a:pPr>
            <a:r>
              <a:rPr lang="pt-BR" sz="1400" dirty="0">
                <a:solidFill>
                  <a:schemeClr val="tx1">
                    <a:lumMod val="50000"/>
                    <a:lumOff val="50000"/>
                  </a:schemeClr>
                </a:solidFill>
              </a:rPr>
              <a:t>Devem ser exploradas as causas subjacentes da recorrência sob </a:t>
            </a:r>
            <a:r>
              <a:rPr lang="pt-BR" sz="1400" dirty="0" err="1">
                <a:solidFill>
                  <a:schemeClr val="tx1">
                    <a:lumMod val="50000"/>
                    <a:lumOff val="50000"/>
                  </a:schemeClr>
                </a:solidFill>
              </a:rPr>
              <a:t>AVK</a:t>
            </a:r>
            <a:r>
              <a:rPr lang="pt-BR" sz="1400" dirty="0">
                <a:solidFill>
                  <a:schemeClr val="tx1">
                    <a:lumMod val="50000"/>
                    <a:lumOff val="50000"/>
                  </a:schemeClr>
                </a:solidFill>
              </a:rPr>
              <a:t>.</a:t>
            </a:r>
          </a:p>
          <a:p>
            <a:pPr marL="285750" indent="-285750">
              <a:buFont typeface="Arial" panose="020B0604020202020204" pitchFamily="34" charset="0"/>
              <a:buChar char="•"/>
            </a:pPr>
            <a:r>
              <a:rPr lang="pt-BR" sz="1400" dirty="0">
                <a:solidFill>
                  <a:schemeClr val="tx1">
                    <a:lumMod val="50000"/>
                    <a:lumOff val="50000"/>
                  </a:schemeClr>
                </a:solidFill>
              </a:rPr>
              <a:t>A seleção final baseia-se em causa subjacente, nos valores e nas preferências do paciente, custo, e na viabilidade de cada alternativa.</a:t>
            </a:r>
            <a:endParaRPr lang="pt-BR" sz="1400" b="1" i="1" dirty="0">
              <a:solidFill>
                <a:schemeClr val="tx1">
                  <a:lumMod val="50000"/>
                  <a:lumOff val="50000"/>
                </a:schemeClr>
              </a:solidFill>
            </a:endParaRPr>
          </a:p>
        </p:txBody>
      </p:sp>
      <p:grpSp>
        <p:nvGrpSpPr>
          <p:cNvPr id="10" name="Group 9">
            <a:extLst>
              <a:ext uri="{FF2B5EF4-FFF2-40B4-BE49-F238E27FC236}">
                <a16:creationId xmlns:a16="http://schemas.microsoft.com/office/drawing/2014/main" id="{8924BF6D-6AFF-5D4D-B969-FC04A0248589}"/>
              </a:ext>
            </a:extLst>
          </p:cNvPr>
          <p:cNvGrpSpPr/>
          <p:nvPr/>
        </p:nvGrpSpPr>
        <p:grpSpPr>
          <a:xfrm>
            <a:off x="7836129" y="6291446"/>
            <a:ext cx="4355871" cy="295138"/>
            <a:chOff x="6764144" y="6465789"/>
            <a:chExt cx="4355871" cy="295138"/>
          </a:xfrm>
        </p:grpSpPr>
        <p:sp>
          <p:nvSpPr>
            <p:cNvPr id="11" name="TextBox 10">
              <a:extLst>
                <a:ext uri="{FF2B5EF4-FFF2-40B4-BE49-F238E27FC236}">
                  <a16:creationId xmlns:a16="http://schemas.microsoft.com/office/drawing/2014/main" id="{78F3AC91-06BF-9843-9380-7994CC48E14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D712F8D2-45A9-2843-94C2-1324D722E4D7}"/>
                </a:ext>
              </a:extLst>
            </p:cNvPr>
            <p:cNvSpPr/>
            <p:nvPr/>
          </p:nvSpPr>
          <p:spPr>
            <a:xfrm>
              <a:off x="8914856" y="64756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585BBCC0-8EF9-A24E-B29B-72498399E2CD}"/>
                </a:ext>
              </a:extLst>
            </p:cNvPr>
            <p:cNvSpPr/>
            <p:nvPr/>
          </p:nvSpPr>
          <p:spPr>
            <a:xfrm>
              <a:off x="9819769" y="646578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B125BDF-2044-E14E-8FE2-3B4E5D26F1A2}"/>
                </a:ext>
              </a:extLst>
            </p:cNvPr>
            <p:cNvSpPr/>
            <p:nvPr/>
          </p:nvSpPr>
          <p:spPr>
            <a:xfrm>
              <a:off x="10493448" y="647560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itle 4">
            <a:extLst>
              <a:ext uri="{FF2B5EF4-FFF2-40B4-BE49-F238E27FC236}">
                <a16:creationId xmlns:a16="http://schemas.microsoft.com/office/drawing/2014/main" id="{A91C45A4-0DD8-4043-BC80-51C5AC6CF970}"/>
              </a:ext>
            </a:extLst>
          </p:cNvPr>
          <p:cNvSpPr>
            <a:spLocks noGrp="1"/>
          </p:cNvSpPr>
          <p:nvPr>
            <p:ph type="title"/>
          </p:nvPr>
        </p:nvSpPr>
        <p:spPr/>
        <p:txBody>
          <a:bodyPr lIns="0"/>
          <a:lstStyle/>
          <a:p>
            <a:r>
              <a:rPr lang="en-CA" b="0" dirty="0">
                <a:solidFill>
                  <a:srgbClr val="E43D31"/>
                </a:solidFill>
              </a:rPr>
              <a:t>Recomendação</a:t>
            </a:r>
            <a:endParaRPr lang="pt-BR" b="0" dirty="0">
              <a:solidFill>
                <a:srgbClr val="E43D31"/>
              </a:solidFill>
            </a:endParaRPr>
          </a:p>
        </p:txBody>
      </p:sp>
      <p:sp>
        <p:nvSpPr>
          <p:cNvPr id="6" name="Content Placeholder 5">
            <a:extLst>
              <a:ext uri="{FF2B5EF4-FFF2-40B4-BE49-F238E27FC236}">
                <a16:creationId xmlns:a16="http://schemas.microsoft.com/office/drawing/2014/main" id="{551854EA-D1D0-AF4C-AE50-DEF5844DF8AD}"/>
              </a:ext>
            </a:extLst>
          </p:cNvPr>
          <p:cNvSpPr>
            <a:spLocks noGrp="1"/>
          </p:cNvSpPr>
          <p:nvPr>
            <p:ph idx="1"/>
          </p:nvPr>
        </p:nvSpPr>
        <p:spPr>
          <a:xfrm>
            <a:off x="419100" y="2033094"/>
            <a:ext cx="8215614" cy="3552142"/>
          </a:xfrm>
        </p:spPr>
        <p:txBody>
          <a:bodyPr/>
          <a:lstStyle/>
          <a:p>
            <a:pPr marL="0" indent="0">
              <a:buNone/>
            </a:pPr>
            <a:r>
              <a:rPr lang="pt-BR" sz="2000" b="1" dirty="0"/>
              <a:t>Em pacientes com </a:t>
            </a:r>
            <a:r>
              <a:rPr lang="pt-BR" sz="2000" b="1" dirty="0" err="1"/>
              <a:t>TVP</a:t>
            </a:r>
            <a:r>
              <a:rPr lang="pt-BR" sz="2000" b="1" dirty="0"/>
              <a:t> ou </a:t>
            </a:r>
            <a:r>
              <a:rPr lang="pt-BR" sz="2000" b="1" dirty="0" err="1"/>
              <a:t>EP</a:t>
            </a:r>
            <a:r>
              <a:rPr lang="pt-BR" sz="2000" b="1" dirty="0"/>
              <a:t> durante o tratamento com </a:t>
            </a:r>
            <a:r>
              <a:rPr lang="pt-BR" sz="2000" b="1" dirty="0" err="1"/>
              <a:t>VKA</a:t>
            </a:r>
            <a:r>
              <a:rPr lang="pt-BR" sz="2000" dirty="0"/>
              <a:t>, o Painel Latino-Americano da </a:t>
            </a:r>
            <a:r>
              <a:rPr lang="pt-BR" sz="2000" dirty="0" err="1"/>
              <a:t>ASH</a:t>
            </a:r>
            <a:r>
              <a:rPr lang="pt-BR" sz="2000" dirty="0"/>
              <a:t> </a:t>
            </a:r>
            <a:r>
              <a:rPr lang="pt-BR" sz="2000" b="1" u="sng" dirty="0"/>
              <a:t>sugere </a:t>
            </a:r>
            <a:r>
              <a:rPr lang="pt-BR" sz="1800" b="1" u="sng" dirty="0"/>
              <a:t>o uso de </a:t>
            </a:r>
            <a:r>
              <a:rPr lang="pt-BR" sz="1800" b="1" u="sng" dirty="0" err="1"/>
              <a:t>LMWH</a:t>
            </a:r>
            <a:r>
              <a:rPr lang="pt-BR" sz="1800" b="1" u="sng" dirty="0"/>
              <a:t> sobre </a:t>
            </a:r>
            <a:r>
              <a:rPr lang="pt-BR" sz="1800" b="1" u="sng" dirty="0" err="1"/>
              <a:t>DOAC</a:t>
            </a:r>
            <a:r>
              <a:rPr lang="pt-BR" sz="1800" i="1" dirty="0"/>
              <a:t> (recomendação condicional, baseada em certeza muito baixa na evidência sobre os efeitos).</a:t>
            </a:r>
          </a:p>
          <a:p>
            <a:pPr marL="0" indent="0">
              <a:buNone/>
            </a:pPr>
            <a:endParaRPr lang="pt-BR" sz="1800" dirty="0"/>
          </a:p>
          <a:p>
            <a:pPr marL="0" indent="0">
              <a:buNone/>
            </a:pPr>
            <a:r>
              <a:rPr lang="pt-BR" sz="1800" b="1" dirty="0"/>
              <a:t>Evidência de pesquisa</a:t>
            </a:r>
          </a:p>
          <a:p>
            <a:r>
              <a:rPr lang="pt-BR" sz="2000" dirty="0"/>
              <a:t>Não existem estudos de comparação direta entre </a:t>
            </a:r>
            <a:r>
              <a:rPr lang="pt-BR" sz="2000" dirty="0" err="1"/>
              <a:t>DOAC</a:t>
            </a:r>
            <a:r>
              <a:rPr lang="pt-BR" sz="2000" dirty="0"/>
              <a:t> e </a:t>
            </a:r>
            <a:r>
              <a:rPr lang="pt-BR" sz="2000" dirty="0" err="1"/>
              <a:t>HBPM</a:t>
            </a:r>
            <a:r>
              <a:rPr lang="pt-BR" sz="2000" dirty="0"/>
              <a:t> nesta indicação</a:t>
            </a:r>
            <a:endParaRPr lang="pt-BR" sz="1800" dirty="0"/>
          </a:p>
          <a:p>
            <a:r>
              <a:rPr lang="pt-BR" sz="2000" dirty="0"/>
              <a:t>Evidência indireta:</a:t>
            </a:r>
            <a:r>
              <a:rPr lang="pt-BR" sz="1800" dirty="0"/>
              <a:t> </a:t>
            </a:r>
            <a:r>
              <a:rPr lang="pt-BR" sz="2000" dirty="0" err="1"/>
              <a:t>DOAC</a:t>
            </a:r>
            <a:r>
              <a:rPr lang="pt-BR" sz="2000" dirty="0"/>
              <a:t> vs. </a:t>
            </a:r>
            <a:r>
              <a:rPr lang="pt-BR" sz="2000" dirty="0" err="1"/>
              <a:t>HBPM</a:t>
            </a:r>
            <a:r>
              <a:rPr lang="pt-BR" sz="2000" dirty="0"/>
              <a:t> foram comparados somente em estudos de profilaxia de TEV em artroplastia de quadril e joelho, em que </a:t>
            </a:r>
            <a:r>
              <a:rPr lang="pt-BR" sz="2000" dirty="0" err="1"/>
              <a:t>DOAC</a:t>
            </a:r>
            <a:r>
              <a:rPr lang="pt-BR" sz="2000" dirty="0"/>
              <a:t> reduz o risco de </a:t>
            </a:r>
            <a:r>
              <a:rPr lang="pt-BR" sz="2000" dirty="0" err="1"/>
              <a:t>TVP</a:t>
            </a:r>
            <a:r>
              <a:rPr lang="pt-BR" sz="2000" dirty="0"/>
              <a:t> e não aumenta o sangramento.</a:t>
            </a:r>
          </a:p>
          <a:p>
            <a:r>
              <a:rPr lang="pt-BR" sz="2000" dirty="0"/>
              <a:t>Mas na profilaxia em pacientes médicos hospitalizados, o uso de </a:t>
            </a:r>
            <a:r>
              <a:rPr lang="pt-BR" sz="2000" dirty="0" err="1"/>
              <a:t>DOAC</a:t>
            </a:r>
            <a:r>
              <a:rPr lang="pt-BR" sz="2000" dirty="0"/>
              <a:t> aumenta o sangramento em comparação com a </a:t>
            </a:r>
            <a:r>
              <a:rPr lang="pt-BR" sz="2000" dirty="0" err="1"/>
              <a:t>HBPM</a:t>
            </a:r>
            <a:r>
              <a:rPr lang="pt-BR" sz="2000" dirty="0"/>
              <a:t>.</a:t>
            </a:r>
            <a:endParaRPr lang="pt-BR" sz="1800" dirty="0"/>
          </a:p>
        </p:txBody>
      </p:sp>
    </p:spTree>
    <p:extLst>
      <p:ext uri="{BB962C8B-B14F-4D97-AF65-F5344CB8AC3E}">
        <p14:creationId xmlns:p14="http://schemas.microsoft.com/office/powerpoint/2010/main" val="14974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794380496"/>
              </p:ext>
            </p:extLst>
          </p:nvPr>
        </p:nvGraphicFramePr>
        <p:xfrm>
          <a:off x="338972" y="2932554"/>
          <a:ext cx="8124543" cy="3134758"/>
        </p:xfrm>
        <a:graphic>
          <a:graphicData uri="http://schemas.openxmlformats.org/drawingml/2006/table">
            <a:tbl>
              <a:tblPr firstRow="1" bandRow="1">
                <a:tableStyleId>{5940675A-B579-460E-94D1-54222C63F5DA}</a:tableStyleId>
              </a:tblPr>
              <a:tblGrid>
                <a:gridCol w="1880509">
                  <a:extLst>
                    <a:ext uri="{9D8B030D-6E8A-4147-A177-3AD203B41FA5}">
                      <a16:colId xmlns:a16="http://schemas.microsoft.com/office/drawing/2014/main" val="325642109"/>
                    </a:ext>
                  </a:extLst>
                </a:gridCol>
                <a:gridCol w="1613849">
                  <a:extLst>
                    <a:ext uri="{9D8B030D-6E8A-4147-A177-3AD203B41FA5}">
                      <a16:colId xmlns:a16="http://schemas.microsoft.com/office/drawing/2014/main" val="815985156"/>
                    </a:ext>
                  </a:extLst>
                </a:gridCol>
                <a:gridCol w="2240280">
                  <a:extLst>
                    <a:ext uri="{9D8B030D-6E8A-4147-A177-3AD203B41FA5}">
                      <a16:colId xmlns:a16="http://schemas.microsoft.com/office/drawing/2014/main" val="1109489225"/>
                    </a:ext>
                  </a:extLst>
                </a:gridCol>
                <a:gridCol w="2389905">
                  <a:extLst>
                    <a:ext uri="{9D8B030D-6E8A-4147-A177-3AD203B41FA5}">
                      <a16:colId xmlns:a16="http://schemas.microsoft.com/office/drawing/2014/main" val="738517967"/>
                    </a:ext>
                  </a:extLst>
                </a:gridCol>
              </a:tblGrid>
              <a:tr h="302098">
                <a:tc rowSpan="2">
                  <a:txBody>
                    <a:bodyPr/>
                    <a:lstStyle/>
                    <a:p>
                      <a:pPr algn="l"/>
                      <a:r>
                        <a:rPr lang="en-CA" sz="1200" b="1" dirty="0">
                          <a:solidFill>
                            <a:schemeClr val="bg1"/>
                          </a:solidFill>
                        </a:rPr>
                        <a:t>Resultados</a:t>
                      </a:r>
                      <a:r>
                        <a:rPr sz="2000" dirty="0"/>
                        <a:t> </a:t>
                      </a:r>
                    </a:p>
                    <a:p>
                      <a:pPr algn="l"/>
                      <a:r>
                        <a:rPr lang="en-CA" sz="12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200" b="1" dirty="0">
                          <a:solidFill>
                            <a:schemeClr val="bg1"/>
                          </a:solidFill>
                        </a:rPr>
                        <a:t>Risco Relativo</a:t>
                      </a:r>
                      <a:r>
                        <a:rPr sz="2000"/>
                        <a:t> </a:t>
                      </a:r>
                    </a:p>
                    <a:p>
                      <a:pPr algn="ctr"/>
                      <a:r>
                        <a:rPr lang="en-CA" sz="12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200" b="1" dirty="0">
                          <a:solidFill>
                            <a:schemeClr val="bg1"/>
                          </a:solidFill>
                        </a:rPr>
                        <a:t>Efeitos absolutos</a:t>
                      </a:r>
                      <a:r>
                        <a:rPr sz="2000"/>
                        <a:t> </a:t>
                      </a:r>
                      <a:r>
                        <a:rPr lang="en-CA" sz="12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sz="1200" dirty="0" err="1"/>
                        <a:t>Risco</a:t>
                      </a:r>
                      <a:r>
                        <a:rPr sz="1200" dirty="0"/>
                        <a:t> com anticoagulação de </a:t>
                      </a:r>
                      <a:r>
                        <a:rPr sz="1200" dirty="0" err="1"/>
                        <a:t>duração</a:t>
                      </a:r>
                      <a:r>
                        <a:rPr sz="1200" dirty="0"/>
                        <a:t> </a:t>
                      </a:r>
                      <a:r>
                        <a:rPr sz="1200" dirty="0" err="1"/>
                        <a:t>definida</a:t>
                      </a:r>
                      <a:r>
                        <a:rPr sz="1200" dirty="0"/>
                        <a:t> (12 </a:t>
                      </a:r>
                      <a:r>
                        <a:rPr sz="1200" dirty="0" err="1"/>
                        <a:t>meses</a:t>
                      </a:r>
                      <a:r>
                        <a:rPr sz="1200" dirty="0"/>
                        <a:t> </a:t>
                      </a:r>
                      <a:r>
                        <a:rPr sz="1200" dirty="0" err="1"/>
                        <a:t>ou</a:t>
                      </a:r>
                      <a:r>
                        <a:rPr sz="1200" dirty="0"/>
                        <a:t> </a:t>
                      </a:r>
                      <a:r>
                        <a:rPr sz="1200" dirty="0" err="1"/>
                        <a:t>menos</a:t>
                      </a:r>
                      <a:r>
                        <a:rPr sz="1200" dirty="0"/>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sz="1200" kern="1200" dirty="0" err="1">
                          <a:solidFill>
                            <a:schemeClr val="tx1"/>
                          </a:solidFill>
                          <a:latin typeface="+mn-lt"/>
                          <a:ea typeface="+mn-ea"/>
                          <a:cs typeface="+mn-cs"/>
                        </a:rPr>
                        <a:t>Risco</a:t>
                      </a:r>
                      <a:r>
                        <a:rPr sz="1200" kern="1200" dirty="0">
                          <a:solidFill>
                            <a:schemeClr val="tx1"/>
                          </a:solidFill>
                          <a:latin typeface="+mn-lt"/>
                          <a:ea typeface="+mn-ea"/>
                          <a:cs typeface="+mn-cs"/>
                        </a:rPr>
                        <a:t> com anticoagulação de </a:t>
                      </a:r>
                      <a:r>
                        <a:rPr sz="1200" kern="1200" dirty="0" err="1">
                          <a:solidFill>
                            <a:schemeClr val="tx1"/>
                          </a:solidFill>
                          <a:latin typeface="+mn-lt"/>
                          <a:ea typeface="+mn-ea"/>
                          <a:cs typeface="+mn-cs"/>
                        </a:rPr>
                        <a:t>duração</a:t>
                      </a:r>
                      <a:r>
                        <a:rPr sz="1200" kern="1200" dirty="0">
                          <a:solidFill>
                            <a:schemeClr val="tx1"/>
                          </a:solidFill>
                          <a:latin typeface="+mn-lt"/>
                          <a:ea typeface="+mn-ea"/>
                          <a:cs typeface="+mn-cs"/>
                        </a:rPr>
                        <a:t> </a:t>
                      </a:r>
                      <a:r>
                        <a:rPr sz="1200" kern="1200" dirty="0" err="1">
                          <a:solidFill>
                            <a:schemeClr val="tx1"/>
                          </a:solidFill>
                          <a:latin typeface="+mn-lt"/>
                          <a:ea typeface="+mn-ea"/>
                          <a:cs typeface="+mn-cs"/>
                        </a:rPr>
                        <a:t>indefinida</a:t>
                      </a:r>
                      <a:r>
                        <a:rPr sz="1200" kern="1200" dirty="0">
                          <a:solidFill>
                            <a:schemeClr val="tx1"/>
                          </a:solidFill>
                          <a:latin typeface="+mn-lt"/>
                          <a:ea typeface="+mn-ea"/>
                          <a:cs typeface="+mn-cs"/>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sz="2000"/>
                        <a:t>    </a:t>
                      </a:r>
                      <a:r>
                        <a:rPr lang="en-CA" sz="1200" b="1" dirty="0">
                          <a:solidFill>
                            <a:schemeClr val="tx1">
                              <a:lumMod val="50000"/>
                              <a:lumOff val="50000"/>
                            </a:schemeClr>
                          </a:solidFill>
                        </a:rPr>
                        <a:t>Mortalidade</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0.75</a:t>
                      </a:r>
                    </a:p>
                    <a:p>
                      <a:pPr marL="0" marR="0" lvl="0" indent="0" algn="ctr" defTabSz="609585" rtl="0" eaLnBrk="1" fontAlgn="auto" latinLnBrk="0" hangingPunct="1">
                        <a:lnSpc>
                          <a:spcPct val="100000"/>
                        </a:lnSpc>
                        <a:spcBef>
                          <a:spcPts val="0"/>
                        </a:spcBef>
                        <a:spcAft>
                          <a:spcPts val="0"/>
                        </a:spcAft>
                        <a:buClrTx/>
                        <a:buSzTx/>
                        <a:buFontTx/>
                        <a:buNone/>
                        <a:tabLst/>
                        <a:defRPr/>
                      </a:pPr>
                      <a:r>
                        <a:rPr lang="es-CO" sz="1200" kern="1200" dirty="0">
                          <a:solidFill>
                            <a:schemeClr val="tx1">
                              <a:lumMod val="50000"/>
                              <a:lumOff val="50000"/>
                            </a:schemeClr>
                          </a:solidFill>
                          <a:latin typeface="+mn-lt"/>
                        </a:rPr>
                        <a:t>(0.49 a 1.13) </a:t>
                      </a:r>
                      <a:endParaRPr lang="pt-BR" sz="8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16 </a:t>
                      </a:r>
                      <a:r>
                        <a:rPr lang="en-CA" sz="1200" dirty="0" err="1">
                          <a:solidFill>
                            <a:schemeClr val="tx1">
                              <a:lumMod val="50000"/>
                              <a:lumOff val="50000"/>
                            </a:schemeClr>
                          </a:solidFill>
                        </a:rPr>
                        <a:t>por</a:t>
                      </a:r>
                      <a:r>
                        <a:rPr lang="en-CA" sz="12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4 menos por 1.000</a:t>
                      </a:r>
                    </a:p>
                    <a:p>
                      <a:pPr algn="ctr"/>
                      <a:r>
                        <a:rPr lang="es-CO" sz="1200" kern="1200" dirty="0">
                          <a:solidFill>
                            <a:schemeClr val="tx1">
                              <a:lumMod val="50000"/>
                              <a:lumOff val="50000"/>
                            </a:schemeClr>
                          </a:solidFill>
                          <a:latin typeface="+mn-lt"/>
                        </a:rPr>
                        <a:t>(8 menos a 2 mais)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sz="2000"/>
                        <a:t>    </a:t>
                      </a:r>
                      <a:r>
                        <a:rPr lang="en-CA" sz="1400" b="1" dirty="0">
                          <a:solidFill>
                            <a:schemeClr val="tx1">
                              <a:lumMod val="50000"/>
                              <a:lumOff val="50000"/>
                            </a:schemeClr>
                          </a:solidFill>
                        </a:rPr>
                        <a:t>EP</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 RR 0.29</a:t>
                      </a:r>
                    </a:p>
                    <a:p>
                      <a:pPr algn="ctr"/>
                      <a:r>
                        <a:rPr lang="es-CO" sz="1200" kern="1200" dirty="0">
                          <a:solidFill>
                            <a:schemeClr val="tx1">
                              <a:lumMod val="50000"/>
                              <a:lumOff val="50000"/>
                            </a:schemeClr>
                          </a:solidFill>
                          <a:latin typeface="+mn-lt"/>
                        </a:rPr>
                        <a:t>(0.15 to 0.56) </a:t>
                      </a:r>
                      <a:endParaRPr lang="pt-BR" sz="8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29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21 menos por 1.000</a:t>
                      </a:r>
                    </a:p>
                    <a:p>
                      <a:pPr algn="ctr"/>
                      <a:r>
                        <a:rPr lang="es-CO" sz="1200" kern="1200" dirty="0">
                          <a:solidFill>
                            <a:schemeClr val="tx1">
                              <a:lumMod val="50000"/>
                              <a:lumOff val="50000"/>
                            </a:schemeClr>
                          </a:solidFill>
                          <a:latin typeface="+mn-lt"/>
                        </a:rPr>
                        <a:t>(25 menos a 13</a:t>
                      </a:r>
                    </a:p>
                    <a:p>
                      <a:pPr algn="ctr"/>
                      <a:r>
                        <a:rPr lang="es-CO" sz="1200" kern="1200" dirty="0">
                          <a:solidFill>
                            <a:schemeClr val="tx1">
                              <a:lumMod val="50000"/>
                              <a:lumOff val="50000"/>
                            </a:schemeClr>
                          </a:solidFill>
                          <a:latin typeface="+mn-lt"/>
                        </a:rPr>
                        <a:t>menos)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200" b="1" dirty="0">
                          <a:solidFill>
                            <a:schemeClr val="tx1">
                              <a:lumMod val="50000"/>
                              <a:lumOff val="50000"/>
                            </a:schemeClr>
                          </a:solidFill>
                        </a:rPr>
                        <a:t>    TVP sintomática </a:t>
                      </a:r>
                    </a:p>
                    <a:p>
                      <a:pPr algn="l"/>
                      <a:r>
                        <a:rPr lang="en-CA" sz="12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0.20 </a:t>
                      </a:r>
                    </a:p>
                    <a:p>
                      <a:pPr algn="ctr"/>
                      <a:r>
                        <a:rPr lang="es-CO" sz="1200" kern="1200" dirty="0">
                          <a:solidFill>
                            <a:schemeClr val="tx1">
                              <a:lumMod val="50000"/>
                              <a:lumOff val="50000"/>
                            </a:schemeClr>
                          </a:solidFill>
                          <a:latin typeface="+mn-lt"/>
                        </a:rPr>
                        <a:t>(0.12 a 0.34)</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kern="1200" dirty="0">
                          <a:solidFill>
                            <a:schemeClr val="tx1">
                              <a:lumMod val="50000"/>
                              <a:lumOff val="50000"/>
                            </a:schemeClr>
                          </a:solidFill>
                          <a:latin typeface="+mn-lt"/>
                        </a:rPr>
                        <a:t>63 por 1.000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50 menos por 1.000</a:t>
                      </a:r>
                    </a:p>
                    <a:p>
                      <a:pPr algn="ctr"/>
                      <a:r>
                        <a:rPr lang="es-CO" sz="1200" kern="1200" dirty="0">
                          <a:solidFill>
                            <a:schemeClr val="tx1">
                              <a:lumMod val="50000"/>
                              <a:lumOff val="50000"/>
                            </a:schemeClr>
                          </a:solidFill>
                          <a:latin typeface="+mn-lt"/>
                        </a:rPr>
                        <a:t>(56 menos a 42 menos)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sz="2000"/>
                        <a:t>    </a:t>
                      </a:r>
                      <a:r>
                        <a:rPr lang="en-CA" sz="12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2.17</a:t>
                      </a:r>
                    </a:p>
                    <a:p>
                      <a:pPr algn="ctr"/>
                      <a:r>
                        <a:rPr lang="es-CO" sz="1200" kern="1200" dirty="0">
                          <a:solidFill>
                            <a:schemeClr val="tx1">
                              <a:lumMod val="50000"/>
                              <a:lumOff val="50000"/>
                            </a:schemeClr>
                          </a:solidFill>
                          <a:latin typeface="+mn-lt"/>
                        </a:rPr>
                        <a:t>(1.40 to 3.35) </a:t>
                      </a:r>
                      <a:endParaRPr lang="pt-BR" sz="8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5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6 mais por 1.000</a:t>
                      </a:r>
                    </a:p>
                    <a:p>
                      <a:pPr algn="ctr"/>
                      <a:r>
                        <a:rPr lang="es-CO" sz="1200" kern="1200" dirty="0">
                          <a:solidFill>
                            <a:schemeClr val="tx1">
                              <a:lumMod val="50000"/>
                              <a:lumOff val="50000"/>
                            </a:schemeClr>
                          </a:solidFill>
                          <a:latin typeface="+mn-lt"/>
                        </a:rPr>
                        <a:t>(2 mais a 12 mais)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10215"/>
            <a:ext cx="2737663" cy="3539430"/>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Evidência forte de boa qualidade, com moderada certeza , o benefício é </a:t>
            </a:r>
            <a:r>
              <a:rPr lang="es-CO" sz="1400" b="1" i="1" dirty="0" err="1">
                <a:solidFill>
                  <a:schemeClr val="tx1">
                    <a:lumMod val="50000"/>
                    <a:lumOff val="50000"/>
                  </a:schemeClr>
                </a:solidFill>
              </a:rPr>
              <a:t>mais</a:t>
            </a:r>
            <a:r>
              <a:rPr lang="es-CO" sz="1400" b="1" i="1" dirty="0">
                <a:solidFill>
                  <a:schemeClr val="tx1">
                    <a:lumMod val="50000"/>
                    <a:lumOff val="50000"/>
                  </a:schemeClr>
                </a:solidFill>
              </a:rPr>
              <a:t> claro:</a:t>
            </a:r>
          </a:p>
          <a:p>
            <a:pPr marL="160020" indent="-160020">
              <a:buFont typeface="Arial" panose="020B0604020202020204" pitchFamily="34" charset="0"/>
              <a:buChar char="•"/>
            </a:pPr>
            <a:r>
              <a:rPr lang="es-ES" sz="1400" dirty="0">
                <a:solidFill>
                  <a:schemeClr val="tx1">
                    <a:lumMod val="50000"/>
                    <a:lumOff val="50000"/>
                  </a:schemeClr>
                </a:solidFill>
              </a:rPr>
              <a:t>Esta recomendação assume um risco médio de sangramento, não pode ser aplicada em casos com alta probabilidade de hemorragia.</a:t>
            </a:r>
          </a:p>
          <a:p>
            <a:pPr marL="160020" indent="-160020">
              <a:buFont typeface="Arial" panose="020B0604020202020204" pitchFamily="34" charset="0"/>
              <a:buChar char="•"/>
            </a:pPr>
            <a:r>
              <a:rPr lang="es-ES" sz="1400" dirty="0">
                <a:solidFill>
                  <a:schemeClr val="tx1">
                    <a:lumMod val="50000"/>
                    <a:lumOff val="50000"/>
                  </a:schemeClr>
                </a:solidFill>
              </a:rPr>
              <a:t>O risco de sangramento pode mudar com o tempo, e por esta razão o equilíbrio entre as consequências desejáveis e indesejáveis da anticoagulação indefinida deve ser reavaliada periodicamente.</a:t>
            </a:r>
            <a:endParaRPr lang="pt-BR" sz="1400" dirty="0">
              <a:solidFill>
                <a:schemeClr val="tx1">
                  <a:lumMod val="50000"/>
                  <a:lumOff val="50000"/>
                </a:schemeClr>
              </a:solidFill>
            </a:endParaRPr>
          </a:p>
          <a:p>
            <a:pPr marL="342900" indent="-342900">
              <a:buFont typeface="Arial" panose="020B0604020202020204" pitchFamily="34" charset="0"/>
              <a:buChar char="•"/>
            </a:pPr>
            <a:endParaRPr lang="pt-BR"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380611" y="411688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00615" y="474804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369487" y="52880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390489" y="58535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79A5E59F-35CD-6443-8CE4-FEC20BB2299C}"/>
              </a:ext>
            </a:extLst>
          </p:cNvPr>
          <p:cNvGrpSpPr/>
          <p:nvPr/>
        </p:nvGrpSpPr>
        <p:grpSpPr>
          <a:xfrm>
            <a:off x="7786078" y="6291446"/>
            <a:ext cx="4355871" cy="379146"/>
            <a:chOff x="6714093" y="6465789"/>
            <a:chExt cx="4355871" cy="379146"/>
          </a:xfrm>
        </p:grpSpPr>
        <p:sp>
          <p:nvSpPr>
            <p:cNvPr id="23" name="TextBox 22">
              <a:extLst>
                <a:ext uri="{FF2B5EF4-FFF2-40B4-BE49-F238E27FC236}">
                  <a16:creationId xmlns:a16="http://schemas.microsoft.com/office/drawing/2014/main" id="{18989DFE-E70C-B44B-AF2B-80E8FB8AEE52}"/>
                </a:ext>
              </a:extLst>
            </p:cNvPr>
            <p:cNvSpPr txBox="1"/>
            <p:nvPr/>
          </p:nvSpPr>
          <p:spPr>
            <a:xfrm>
              <a:off x="6714093" y="6475603"/>
              <a:ext cx="4355871" cy="369332"/>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a:t>
              </a:r>
              <a:r>
                <a:rPr lang="en-CA" sz="1200" dirty="0" err="1">
                  <a:solidFill>
                    <a:schemeClr val="tx1">
                      <a:lumMod val="50000"/>
                      <a:lumOff val="50000"/>
                    </a:schemeClr>
                  </a:solidFill>
                </a:rPr>
                <a:t>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24" name="Oval 23">
              <a:extLst>
                <a:ext uri="{FF2B5EF4-FFF2-40B4-BE49-F238E27FC236}">
                  <a16:creationId xmlns:a16="http://schemas.microsoft.com/office/drawing/2014/main" id="{C085349A-8AE9-D54E-A93B-DDCDC7BDA13D}"/>
                </a:ext>
              </a:extLst>
            </p:cNvPr>
            <p:cNvSpPr/>
            <p:nvPr/>
          </p:nvSpPr>
          <p:spPr>
            <a:xfrm>
              <a:off x="9007844" y="64756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B9057828-6EDD-C943-84FC-633B36D2F9C7}"/>
                </a:ext>
              </a:extLst>
            </p:cNvPr>
            <p:cNvSpPr/>
            <p:nvPr/>
          </p:nvSpPr>
          <p:spPr>
            <a:xfrm>
              <a:off x="9804270" y="646578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AC98450E-ED67-9340-AFB3-C4A09F690AC7}"/>
                </a:ext>
              </a:extLst>
            </p:cNvPr>
            <p:cNvSpPr/>
            <p:nvPr/>
          </p:nvSpPr>
          <p:spPr>
            <a:xfrm>
              <a:off x="10586436" y="647560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4CE23C1-631A-4D42-AC9C-0BBBC2D94993}"/>
              </a:ext>
            </a:extLst>
          </p:cNvPr>
          <p:cNvSpPr>
            <a:spLocks noGrp="1"/>
          </p:cNvSpPr>
          <p:nvPr>
            <p:ph type="title"/>
          </p:nvPr>
        </p:nvSpPr>
        <p:spPr/>
        <p:txBody>
          <a:bodyPr lIns="0"/>
          <a:lstStyle/>
          <a:p>
            <a:r>
              <a:rPr lang="en-US" b="0" dirty="0"/>
              <a:t>Recomendação</a:t>
            </a:r>
            <a:endParaRPr lang="pt-BR" b="0" dirty="0"/>
          </a:p>
        </p:txBody>
      </p:sp>
      <p:sp>
        <p:nvSpPr>
          <p:cNvPr id="5" name="Content Placeholder 4">
            <a:extLst>
              <a:ext uri="{FF2B5EF4-FFF2-40B4-BE49-F238E27FC236}">
                <a16:creationId xmlns:a16="http://schemas.microsoft.com/office/drawing/2014/main" id="{8CC1F2AA-36F8-FD4E-8CEF-710249F6C369}"/>
              </a:ext>
            </a:extLst>
          </p:cNvPr>
          <p:cNvSpPr>
            <a:spLocks noGrp="1"/>
          </p:cNvSpPr>
          <p:nvPr>
            <p:ph idx="1"/>
          </p:nvPr>
        </p:nvSpPr>
        <p:spPr>
          <a:xfrm>
            <a:off x="419100" y="2033094"/>
            <a:ext cx="10972800" cy="1315827"/>
          </a:xfrm>
        </p:spPr>
        <p:txBody>
          <a:bodyPr/>
          <a:lstStyle/>
          <a:p>
            <a:pPr marL="0" indent="0">
              <a:buNone/>
            </a:pPr>
            <a:r>
              <a:rPr sz="1600" b="1" dirty="0"/>
              <a:t>Em </a:t>
            </a:r>
            <a:r>
              <a:rPr lang="en-US" sz="1600" b="1" dirty="0"/>
              <a:t>pacientes com TVP ou EP recorrentes não provocados</a:t>
            </a:r>
            <a:r>
              <a:rPr lang="en-US" sz="1600" dirty="0"/>
              <a:t>, o Painel Latino-Americano da ASH </a:t>
            </a:r>
            <a:r>
              <a:rPr lang="pt-BR" sz="1600" dirty="0"/>
              <a:t>recomenda </a:t>
            </a:r>
            <a:r>
              <a:rPr lang="en-US" sz="1600" b="1" u="sng" dirty="0" err="1"/>
              <a:t>manter</a:t>
            </a:r>
            <a:r>
              <a:rPr lang="en-US" sz="1600" b="1" u="sng" dirty="0"/>
              <a:t> a anticoagulação indefinida</a:t>
            </a:r>
            <a:r>
              <a:rPr sz="1600" dirty="0"/>
              <a:t> </a:t>
            </a:r>
            <a:r>
              <a:rPr lang="en-US" sz="1600" b="1" u="sng" dirty="0"/>
              <a:t>em vez de interrompê-la após um período de 3 a 6 meses</a:t>
            </a:r>
            <a:r>
              <a:rPr lang="en-US" sz="1600" i="1" dirty="0"/>
              <a:t> (recomendação</a:t>
            </a:r>
            <a:r>
              <a:rPr sz="1600" dirty="0"/>
              <a:t> </a:t>
            </a:r>
            <a:r>
              <a:rPr lang="en-US" sz="1600" i="1" dirty="0"/>
              <a:t>forte,</a:t>
            </a:r>
            <a:r>
              <a:rPr sz="1600" dirty="0"/>
              <a:t> </a:t>
            </a:r>
            <a:r>
              <a:rPr sz="1600" i="1" dirty="0"/>
              <a:t>baseada</a:t>
            </a:r>
            <a:r>
              <a:rPr sz="1600" dirty="0"/>
              <a:t> </a:t>
            </a:r>
            <a:r>
              <a:rPr lang="en-US" sz="1600" i="1" dirty="0"/>
              <a:t>na certeza</a:t>
            </a:r>
            <a:r>
              <a:rPr sz="1600" dirty="0"/>
              <a:t> </a:t>
            </a:r>
            <a:r>
              <a:rPr lang="en-US" sz="1600" i="1" dirty="0"/>
              <a:t>moderada</a:t>
            </a:r>
            <a:r>
              <a:rPr sz="1600" dirty="0"/>
              <a:t> </a:t>
            </a:r>
            <a:r>
              <a:rPr lang="en-US" sz="1600" i="1" dirty="0"/>
              <a:t>da evidência</a:t>
            </a:r>
            <a:r>
              <a:rPr sz="1600" dirty="0"/>
              <a:t> </a:t>
            </a:r>
            <a:r>
              <a:rPr lang="en-US" sz="1600" i="1" dirty="0"/>
              <a:t>sobre os efeitos).</a:t>
            </a:r>
          </a:p>
          <a:p>
            <a:pPr marL="0" indent="0">
              <a:buNone/>
            </a:pPr>
            <a:endParaRPr lang="pt-BR" sz="1400" dirty="0"/>
          </a:p>
        </p:txBody>
      </p:sp>
    </p:spTree>
    <p:extLst>
      <p:ext uri="{BB962C8B-B14F-4D97-AF65-F5344CB8AC3E}">
        <p14:creationId xmlns:p14="http://schemas.microsoft.com/office/powerpoint/2010/main" val="21268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78DB-DC77-406B-9116-1E86ED0E405F}"/>
              </a:ext>
            </a:extLst>
          </p:cNvPr>
          <p:cNvSpPr>
            <a:spLocks noGrp="1"/>
          </p:cNvSpPr>
          <p:nvPr>
            <p:ph type="title"/>
          </p:nvPr>
        </p:nvSpPr>
        <p:spPr>
          <a:xfrm>
            <a:off x="419100" y="1340569"/>
            <a:ext cx="10972800" cy="713539"/>
          </a:xfrm>
        </p:spPr>
        <p:txBody>
          <a:bodyPr lIns="0" rIns="0"/>
          <a:lstStyle/>
          <a:p>
            <a:r>
              <a:rPr lang="pt-BR" b="0" dirty="0"/>
              <a:t>Risco de recorrência depois de suspender a anticoagulação</a:t>
            </a:r>
            <a:br>
              <a:rPr lang="pt-BR" dirty="0"/>
            </a:br>
            <a:r>
              <a:rPr lang="pt-BR" b="0" dirty="0"/>
              <a:t>Dados de estudos observacionais</a:t>
            </a:r>
          </a:p>
        </p:txBody>
      </p:sp>
      <p:sp>
        <p:nvSpPr>
          <p:cNvPr id="7" name="CuadroTexto 6">
            <a:extLst>
              <a:ext uri="{FF2B5EF4-FFF2-40B4-BE49-F238E27FC236}">
                <a16:creationId xmlns:a16="http://schemas.microsoft.com/office/drawing/2014/main" id="{B6B7EFF0-D39F-4F57-B827-3A46911F44A5}"/>
              </a:ext>
            </a:extLst>
          </p:cNvPr>
          <p:cNvSpPr txBox="1"/>
          <p:nvPr/>
        </p:nvSpPr>
        <p:spPr>
          <a:xfrm>
            <a:off x="367586" y="6009957"/>
            <a:ext cx="12330983" cy="553998"/>
          </a:xfrm>
          <a:prstGeom prst="rect">
            <a:avLst/>
          </a:prstGeom>
          <a:noFill/>
        </p:spPr>
        <p:txBody>
          <a:bodyPr wrap="square">
            <a:spAutoFit/>
          </a:bodyPr>
          <a:lstStyle/>
          <a:p>
            <a:r>
              <a:rPr lang="pt-BR" sz="1000" dirty="0">
                <a:solidFill>
                  <a:schemeClr val="tx1">
                    <a:lumMod val="50000"/>
                    <a:lumOff val="50000"/>
                  </a:schemeClr>
                </a:solidFill>
                <a:latin typeface="Calibri" panose="020F0502020204030204" pitchFamily="34" charset="0"/>
              </a:rPr>
              <a:t>1. </a:t>
            </a:r>
            <a:r>
              <a:rPr lang="pt-BR" sz="1000" dirty="0" err="1">
                <a:solidFill>
                  <a:schemeClr val="tx1">
                    <a:lumMod val="50000"/>
                    <a:lumOff val="50000"/>
                  </a:schemeClr>
                </a:solidFill>
                <a:latin typeface="Calibri" panose="020F0502020204030204" pitchFamily="34" charset="0"/>
              </a:rPr>
              <a:t>Heit</a:t>
            </a:r>
            <a:r>
              <a:rPr lang="pt-BR" sz="1000" dirty="0">
                <a:solidFill>
                  <a:schemeClr val="tx1">
                    <a:lumMod val="50000"/>
                    <a:lumOff val="50000"/>
                  </a:schemeClr>
                </a:solidFill>
                <a:latin typeface="Calibri" panose="020F0502020204030204" pitchFamily="34" charset="0"/>
              </a:rPr>
              <a:t>, John A., Spencer, Frederick A., White, Richard H.. The </a:t>
            </a:r>
            <a:r>
              <a:rPr lang="pt-BR" sz="1000" dirty="0" err="1">
                <a:solidFill>
                  <a:schemeClr val="tx1">
                    <a:lumMod val="50000"/>
                    <a:lumOff val="50000"/>
                  </a:schemeClr>
                </a:solidFill>
                <a:latin typeface="Calibri" panose="020F0502020204030204" pitchFamily="34" charset="0"/>
              </a:rPr>
              <a:t>epidemiology</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of</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venous</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thromboembolism</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Journal</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of</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Thrombosis</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and</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Thrombolysis</a:t>
            </a:r>
            <a:r>
              <a:rPr lang="pt-BR" sz="1000" dirty="0">
                <a:solidFill>
                  <a:schemeClr val="tx1">
                    <a:lumMod val="50000"/>
                    <a:lumOff val="50000"/>
                  </a:schemeClr>
                </a:solidFill>
                <a:latin typeface="Calibri" panose="020F0502020204030204" pitchFamily="34" charset="0"/>
              </a:rPr>
              <a:t>; 01/16 2016.</a:t>
            </a:r>
          </a:p>
          <a:p>
            <a:r>
              <a:rPr lang="pt-BR" sz="1000" dirty="0">
                <a:solidFill>
                  <a:schemeClr val="tx1">
                    <a:lumMod val="50000"/>
                    <a:lumOff val="50000"/>
                  </a:schemeClr>
                </a:solidFill>
                <a:latin typeface="Calibri" panose="020F0502020204030204" pitchFamily="34" charset="0"/>
              </a:rPr>
              <a:t>2. </a:t>
            </a:r>
            <a:r>
              <a:rPr lang="pt-BR" sz="1000" dirty="0" err="1">
                <a:solidFill>
                  <a:schemeClr val="tx1">
                    <a:lumMod val="50000"/>
                    <a:lumOff val="50000"/>
                  </a:schemeClr>
                </a:solidFill>
                <a:latin typeface="Calibri" panose="020F0502020204030204" pitchFamily="34" charset="0"/>
              </a:rPr>
              <a:t>Nordstrom</a:t>
            </a:r>
            <a:r>
              <a:rPr lang="pt-BR" sz="1000" dirty="0">
                <a:solidFill>
                  <a:schemeClr val="tx1">
                    <a:lumMod val="50000"/>
                    <a:lumOff val="50000"/>
                  </a:schemeClr>
                </a:solidFill>
                <a:latin typeface="Calibri" panose="020F0502020204030204" pitchFamily="34" charset="0"/>
              </a:rPr>
              <a:t>, M., </a:t>
            </a:r>
            <a:r>
              <a:rPr lang="pt-BR" sz="1000" dirty="0" err="1">
                <a:solidFill>
                  <a:schemeClr val="tx1">
                    <a:lumMod val="50000"/>
                    <a:lumOff val="50000"/>
                  </a:schemeClr>
                </a:solidFill>
                <a:latin typeface="Calibri" panose="020F0502020204030204" pitchFamily="34" charset="0"/>
              </a:rPr>
              <a:t>Lindblad</a:t>
            </a:r>
            <a:r>
              <a:rPr lang="pt-BR" sz="1000" dirty="0">
                <a:solidFill>
                  <a:schemeClr val="tx1">
                    <a:lumMod val="50000"/>
                    <a:lumOff val="50000"/>
                  </a:schemeClr>
                </a:solidFill>
                <a:latin typeface="Calibri" panose="020F0502020204030204" pitchFamily="34" charset="0"/>
              </a:rPr>
              <a:t>, B., </a:t>
            </a:r>
            <a:r>
              <a:rPr lang="pt-BR" sz="1000" dirty="0" err="1">
                <a:solidFill>
                  <a:schemeClr val="tx1">
                    <a:lumMod val="50000"/>
                    <a:lumOff val="50000"/>
                  </a:schemeClr>
                </a:solidFill>
                <a:latin typeface="Calibri" panose="020F0502020204030204" pitchFamily="34" charset="0"/>
              </a:rPr>
              <a:t>Bergqvist</a:t>
            </a:r>
            <a:r>
              <a:rPr lang="pt-BR" sz="1000" dirty="0">
                <a:solidFill>
                  <a:schemeClr val="tx1">
                    <a:lumMod val="50000"/>
                    <a:lumOff val="50000"/>
                  </a:schemeClr>
                </a:solidFill>
                <a:latin typeface="Calibri" panose="020F0502020204030204" pitchFamily="34" charset="0"/>
              </a:rPr>
              <a:t>, D., </a:t>
            </a:r>
            <a:r>
              <a:rPr lang="pt-BR" sz="1000" dirty="0" err="1">
                <a:solidFill>
                  <a:schemeClr val="tx1">
                    <a:lumMod val="50000"/>
                    <a:lumOff val="50000"/>
                  </a:schemeClr>
                </a:solidFill>
                <a:latin typeface="Calibri" panose="020F0502020204030204" pitchFamily="34" charset="0"/>
              </a:rPr>
              <a:t>Kjellstrom</a:t>
            </a:r>
            <a:r>
              <a:rPr lang="pt-BR" sz="1000" dirty="0">
                <a:solidFill>
                  <a:schemeClr val="tx1">
                    <a:lumMod val="50000"/>
                    <a:lumOff val="50000"/>
                  </a:schemeClr>
                </a:solidFill>
                <a:latin typeface="Calibri" panose="020F0502020204030204" pitchFamily="34" charset="0"/>
              </a:rPr>
              <a:t>, T.. Um estudo prospectivo da incidência de trombose venal profunda dentro de uma população urbana definida. J </a:t>
            </a:r>
            <a:r>
              <a:rPr lang="pt-BR" sz="1000" dirty="0" err="1">
                <a:solidFill>
                  <a:schemeClr val="tx1">
                    <a:lumMod val="50000"/>
                    <a:lumOff val="50000"/>
                  </a:schemeClr>
                </a:solidFill>
                <a:latin typeface="Calibri" panose="020F0502020204030204" pitchFamily="34" charset="0"/>
              </a:rPr>
              <a:t>Intern</a:t>
            </a:r>
            <a:r>
              <a:rPr lang="pt-BR" sz="1000" dirty="0">
                <a:solidFill>
                  <a:schemeClr val="tx1">
                    <a:lumMod val="50000"/>
                    <a:lumOff val="50000"/>
                  </a:schemeClr>
                </a:solidFill>
                <a:latin typeface="Calibri" panose="020F0502020204030204" pitchFamily="34" charset="0"/>
              </a:rPr>
              <a:t> Med; Agosto de 1992.</a:t>
            </a:r>
          </a:p>
          <a:p>
            <a:r>
              <a:rPr lang="pt-BR" sz="1000" dirty="0">
                <a:solidFill>
                  <a:schemeClr val="tx1">
                    <a:lumMod val="50000"/>
                    <a:lumOff val="50000"/>
                  </a:schemeClr>
                </a:solidFill>
                <a:latin typeface="Calibri" panose="020F0502020204030204" pitchFamily="34" charset="0"/>
              </a:rPr>
              <a:t>3. </a:t>
            </a:r>
            <a:r>
              <a:rPr lang="pt-BR" sz="1000" dirty="0" err="1">
                <a:solidFill>
                  <a:schemeClr val="tx1">
                    <a:lumMod val="50000"/>
                    <a:lumOff val="50000"/>
                  </a:schemeClr>
                </a:solidFill>
                <a:latin typeface="Calibri" panose="020F0502020204030204" pitchFamily="34" charset="0"/>
              </a:rPr>
              <a:t>Oger</a:t>
            </a:r>
            <a:r>
              <a:rPr lang="pt-BR" sz="1000" dirty="0">
                <a:solidFill>
                  <a:schemeClr val="tx1">
                    <a:lumMod val="50000"/>
                    <a:lumOff val="50000"/>
                  </a:schemeClr>
                </a:solidFill>
                <a:latin typeface="Calibri" panose="020F0502020204030204" pitchFamily="34" charset="0"/>
              </a:rPr>
              <a:t>, E.. Incidência de tromboembolismo venoso: um estudo baseado na comunidade na França Ocidental. EPI-GETBP </a:t>
            </a:r>
            <a:r>
              <a:rPr lang="pt-BR" sz="1000" dirty="0" err="1">
                <a:solidFill>
                  <a:schemeClr val="tx1">
                    <a:lumMod val="50000"/>
                    <a:lumOff val="50000"/>
                  </a:schemeClr>
                </a:solidFill>
                <a:latin typeface="Calibri" panose="020F0502020204030204" pitchFamily="34" charset="0"/>
              </a:rPr>
              <a:t>Study</a:t>
            </a:r>
            <a:r>
              <a:rPr lang="pt-BR" sz="1000" dirty="0">
                <a:solidFill>
                  <a:schemeClr val="tx1">
                    <a:lumMod val="50000"/>
                    <a:lumOff val="50000"/>
                  </a:schemeClr>
                </a:solidFill>
                <a:latin typeface="Calibri" panose="020F0502020204030204" pitchFamily="34" charset="0"/>
              </a:rPr>
              <a:t> Group. Groupe d'</a:t>
            </a:r>
            <a:r>
              <a:rPr lang="pt-BR" sz="1000" dirty="0" err="1">
                <a:solidFill>
                  <a:schemeClr val="tx1">
                    <a:lumMod val="50000"/>
                    <a:lumOff val="50000"/>
                  </a:schemeClr>
                </a:solidFill>
                <a:latin typeface="Calibri" panose="020F0502020204030204" pitchFamily="34" charset="0"/>
              </a:rPr>
              <a:t>Etude</a:t>
            </a:r>
            <a:r>
              <a:rPr lang="pt-BR" sz="1000" dirty="0">
                <a:solidFill>
                  <a:schemeClr val="tx1">
                    <a:lumMod val="50000"/>
                    <a:lumOff val="50000"/>
                  </a:schemeClr>
                </a:solidFill>
                <a:latin typeface="Calibri" panose="020F0502020204030204" pitchFamily="34" charset="0"/>
              </a:rPr>
              <a:t> de </a:t>
            </a:r>
            <a:r>
              <a:rPr lang="pt-BR" sz="1000" dirty="0" err="1">
                <a:solidFill>
                  <a:schemeClr val="tx1">
                    <a:lumMod val="50000"/>
                    <a:lumOff val="50000"/>
                  </a:schemeClr>
                </a:solidFill>
                <a:latin typeface="Calibri" panose="020F0502020204030204" pitchFamily="34" charset="0"/>
              </a:rPr>
              <a:t>la</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Thrombose</a:t>
            </a:r>
            <a:r>
              <a:rPr lang="pt-BR" sz="1000" dirty="0">
                <a:solidFill>
                  <a:schemeClr val="tx1">
                    <a:lumMod val="50000"/>
                    <a:lumOff val="50000"/>
                  </a:schemeClr>
                </a:solidFill>
                <a:latin typeface="Calibri" panose="020F0502020204030204" pitchFamily="34" charset="0"/>
              </a:rPr>
              <a:t> de </a:t>
            </a:r>
            <a:r>
              <a:rPr lang="pt-BR" sz="1000" dirty="0" err="1">
                <a:solidFill>
                  <a:schemeClr val="tx1">
                    <a:lumMod val="50000"/>
                    <a:lumOff val="50000"/>
                  </a:schemeClr>
                </a:solidFill>
                <a:latin typeface="Calibri" panose="020F0502020204030204" pitchFamily="34" charset="0"/>
              </a:rPr>
              <a:t>Bretagne</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Occidentale</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Thromb</a:t>
            </a:r>
            <a:r>
              <a:rPr lang="pt-BR" sz="1000" dirty="0">
                <a:solidFill>
                  <a:schemeClr val="tx1">
                    <a:lumMod val="50000"/>
                    <a:lumOff val="50000"/>
                  </a:schemeClr>
                </a:solidFill>
                <a:latin typeface="Calibri" panose="020F0502020204030204" pitchFamily="34" charset="0"/>
              </a:rPr>
              <a:t> </a:t>
            </a:r>
            <a:r>
              <a:rPr lang="pt-BR" sz="1000" dirty="0" err="1">
                <a:solidFill>
                  <a:schemeClr val="tx1">
                    <a:lumMod val="50000"/>
                    <a:lumOff val="50000"/>
                  </a:schemeClr>
                </a:solidFill>
                <a:latin typeface="Calibri" panose="020F0502020204030204" pitchFamily="34" charset="0"/>
              </a:rPr>
              <a:t>Haemost</a:t>
            </a:r>
            <a:r>
              <a:rPr lang="pt-BR" sz="1000" dirty="0">
                <a:solidFill>
                  <a:schemeClr val="tx1">
                    <a:lumMod val="50000"/>
                    <a:lumOff val="50000"/>
                  </a:schemeClr>
                </a:solidFill>
                <a:latin typeface="Calibri" panose="020F0502020204030204" pitchFamily="34" charset="0"/>
              </a:rPr>
              <a:t>; Maio de 2000.</a:t>
            </a:r>
          </a:p>
        </p:txBody>
      </p:sp>
      <p:sp>
        <p:nvSpPr>
          <p:cNvPr id="9" name="Marcador de contenido 2">
            <a:extLst>
              <a:ext uri="{FF2B5EF4-FFF2-40B4-BE49-F238E27FC236}">
                <a16:creationId xmlns:a16="http://schemas.microsoft.com/office/drawing/2014/main" id="{AF36E38F-ED30-8048-93C1-146183C6BEBB}"/>
              </a:ext>
            </a:extLst>
          </p:cNvPr>
          <p:cNvSpPr txBox="1">
            <a:spLocks/>
          </p:cNvSpPr>
          <p:nvPr/>
        </p:nvSpPr>
        <p:spPr>
          <a:xfrm>
            <a:off x="860918" y="3976577"/>
            <a:ext cx="5205523" cy="1637414"/>
          </a:xfrm>
          <a:prstGeom prst="rect">
            <a:avLst/>
          </a:prstGeom>
          <a:solidFill>
            <a:srgbClr val="C9D8B3"/>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pt-BR" sz="1600" b="1" dirty="0"/>
              <a:t>Evento provocado por um fator de risco crônico (excluindo o câncer)</a:t>
            </a:r>
          </a:p>
          <a:p>
            <a:pPr marL="182869" indent="-182869"/>
            <a:r>
              <a:rPr lang="pt-BR" sz="1600" dirty="0"/>
              <a:t>TEV recorrente = 9,7 por 100 pacientes/ano</a:t>
            </a:r>
          </a:p>
          <a:p>
            <a:pPr marL="182869" indent="-182869"/>
            <a:r>
              <a:rPr lang="pt-BR" sz="1600" dirty="0"/>
              <a:t>EP recorrente = 4,4 por 100 pacientes/ano</a:t>
            </a:r>
          </a:p>
          <a:p>
            <a:pPr marL="182869" indent="-182869"/>
            <a:r>
              <a:rPr lang="pt-BR" sz="1600" dirty="0"/>
              <a:t>TVP recorrente = 5,3 por 100 pacientes/ano</a:t>
            </a:r>
          </a:p>
          <a:p>
            <a:endParaRPr lang="pt-BR" sz="1600" dirty="0"/>
          </a:p>
        </p:txBody>
      </p:sp>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860918" y="2413591"/>
            <a:ext cx="5205523" cy="1435395"/>
          </a:xfrm>
          <a:solidFill>
            <a:srgbClr val="FED9B0"/>
          </a:solidFill>
        </p:spPr>
        <p:txBody>
          <a:bodyPr lIns="91440" tIns="91440" rIns="91440" bIns="91440"/>
          <a:lstStyle/>
          <a:p>
            <a:pPr marL="0" indent="0">
              <a:buNone/>
            </a:pPr>
            <a:r>
              <a:rPr lang="pt-BR" sz="1600" b="1" dirty="0"/>
              <a:t>Evento provocado por um fator de risco transitório</a:t>
            </a:r>
          </a:p>
          <a:p>
            <a:pPr marL="182869" indent="-182869"/>
            <a:r>
              <a:rPr lang="pt-BR" sz="1600" dirty="0"/>
              <a:t>TEV recorrente = 4,2 por 100 pacientes/ano</a:t>
            </a:r>
          </a:p>
          <a:p>
            <a:pPr marL="182869" indent="-182869"/>
            <a:r>
              <a:rPr lang="pt-BR" sz="1600" dirty="0"/>
              <a:t>EP recorrente = 1,9 por 100 pacientes/ano</a:t>
            </a:r>
          </a:p>
          <a:p>
            <a:pPr marL="182869" indent="-182869"/>
            <a:r>
              <a:rPr lang="pt-BR" sz="1600" dirty="0"/>
              <a:t>TVP recorrente = 2,3 por 100 pacientes/ano</a:t>
            </a:r>
          </a:p>
        </p:txBody>
      </p:sp>
      <p:sp>
        <p:nvSpPr>
          <p:cNvPr id="10" name="Marcador de contenido 2">
            <a:extLst>
              <a:ext uri="{FF2B5EF4-FFF2-40B4-BE49-F238E27FC236}">
                <a16:creationId xmlns:a16="http://schemas.microsoft.com/office/drawing/2014/main" id="{CFA9BAB7-08D4-1943-8E3E-3AF4ADBEA7FA}"/>
              </a:ext>
            </a:extLst>
          </p:cNvPr>
          <p:cNvSpPr txBox="1">
            <a:spLocks/>
          </p:cNvSpPr>
          <p:nvPr/>
        </p:nvSpPr>
        <p:spPr>
          <a:xfrm>
            <a:off x="6186377" y="3976577"/>
            <a:ext cx="5205523" cy="1637414"/>
          </a:xfrm>
          <a:prstGeom prst="rect">
            <a:avLst/>
          </a:prstGeom>
          <a:solidFill>
            <a:srgbClr val="FACBAC"/>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600" b="1" dirty="0"/>
              <a:t>Evento não provocado recorrente</a:t>
            </a:r>
          </a:p>
          <a:p>
            <a:pPr marL="182869" indent="-182869"/>
            <a:r>
              <a:rPr lang="pt-BR" sz="1600" dirty="0"/>
              <a:t>TEV recorrente = 12 por 100 pacientes/ano</a:t>
            </a:r>
          </a:p>
          <a:p>
            <a:pPr marL="182869" indent="-182869"/>
            <a:r>
              <a:rPr lang="pt-BR" sz="1600" dirty="0"/>
              <a:t>EP recorrente = 5,4 por 100 pacientes/ano</a:t>
            </a:r>
          </a:p>
          <a:p>
            <a:pPr marL="182869" indent="-182869"/>
            <a:r>
              <a:rPr lang="pt-BR" sz="1600" dirty="0"/>
              <a:t>TVP recorrente = 6,6 por 100 pacientes/ano</a:t>
            </a:r>
          </a:p>
        </p:txBody>
      </p:sp>
      <p:sp>
        <p:nvSpPr>
          <p:cNvPr id="11" name="Marcador de contenido 2">
            <a:extLst>
              <a:ext uri="{FF2B5EF4-FFF2-40B4-BE49-F238E27FC236}">
                <a16:creationId xmlns:a16="http://schemas.microsoft.com/office/drawing/2014/main" id="{9AFAE9BF-D11C-3447-8D8D-6DFB7A0DE44F}"/>
              </a:ext>
            </a:extLst>
          </p:cNvPr>
          <p:cNvSpPr txBox="1">
            <a:spLocks/>
          </p:cNvSpPr>
          <p:nvPr/>
        </p:nvSpPr>
        <p:spPr>
          <a:xfrm>
            <a:off x="6186377" y="2413591"/>
            <a:ext cx="5205523" cy="1435395"/>
          </a:xfrm>
          <a:prstGeom prst="rect">
            <a:avLst/>
          </a:prstGeom>
          <a:solidFill>
            <a:srgbClr val="BFDFE6"/>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600" b="1" dirty="0"/>
              <a:t>Evento não provocado</a:t>
            </a:r>
          </a:p>
          <a:p>
            <a:pPr marL="182869" indent="-182869"/>
            <a:r>
              <a:rPr lang="pt-BR" sz="1600" dirty="0"/>
              <a:t>TEV recorrente = 7,4 por 100 pacientes/ano</a:t>
            </a:r>
          </a:p>
          <a:p>
            <a:pPr marL="182869" indent="-182869"/>
            <a:r>
              <a:rPr lang="pt-BR" sz="1600" dirty="0"/>
              <a:t>EP recorrente = 3,3 por 100 pacientes/ano</a:t>
            </a:r>
          </a:p>
          <a:p>
            <a:pPr marL="182869" indent="-182869"/>
            <a:r>
              <a:rPr lang="pt-BR" sz="1600" dirty="0"/>
              <a:t>TVP recorrente = 4,1 por 100 pacientes/ano</a:t>
            </a:r>
          </a:p>
        </p:txBody>
      </p:sp>
      <p:sp>
        <p:nvSpPr>
          <p:cNvPr id="8" name="Marcador de contenido 2">
            <a:extLst>
              <a:ext uri="{FF2B5EF4-FFF2-40B4-BE49-F238E27FC236}">
                <a16:creationId xmlns:a16="http://schemas.microsoft.com/office/drawing/2014/main" id="{276B7ABD-A37A-5949-AA31-07C1B339AD47}"/>
              </a:ext>
            </a:extLst>
          </p:cNvPr>
          <p:cNvSpPr txBox="1">
            <a:spLocks/>
          </p:cNvSpPr>
          <p:nvPr/>
        </p:nvSpPr>
        <p:spPr>
          <a:xfrm>
            <a:off x="392395" y="5741582"/>
            <a:ext cx="10557687" cy="410210"/>
          </a:xfrm>
          <a:prstGeom prst="rect">
            <a:avLst/>
          </a:prstGeom>
        </p:spPr>
        <p:txBody>
          <a:bodyPr lIns="0" tIns="0" rIns="0" bIns="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pt-BR" sz="1600" dirty="0"/>
              <a:t>* As taxas de TVP e EP foram calculadas considerando que 45% dos TEV recorrentes são EP.</a:t>
            </a:r>
          </a:p>
        </p:txBody>
      </p:sp>
    </p:spTree>
    <p:extLst>
      <p:ext uri="{BB962C8B-B14F-4D97-AF65-F5344CB8AC3E}">
        <p14:creationId xmlns:p14="http://schemas.microsoft.com/office/powerpoint/2010/main" val="269389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pt-BR"/>
              <a:t> </a:t>
            </a:r>
            <a:r>
              <a:rPr lang="pt-BR" sz="2800" b="0"/>
              <a:t>Resumo Caso 2:</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4868565"/>
            <a:ext cx="11337759" cy="830997"/>
          </a:xfrm>
          <a:prstGeom prst="rect">
            <a:avLst/>
          </a:prstGeom>
          <a:solidFill>
            <a:srgbClr val="FDC17B"/>
          </a:solidFill>
        </p:spPr>
        <p:txBody>
          <a:bodyPr wrap="square" rtlCol="0">
            <a:spAutoFit/>
          </a:bodyPr>
          <a:lstStyle/>
          <a:p>
            <a:r>
              <a:rPr lang="pt-BR" sz="2400" dirty="0">
                <a:solidFill>
                  <a:schemeClr val="tx1">
                    <a:lumMod val="50000"/>
                    <a:lumOff val="50000"/>
                  </a:schemeClr>
                </a:solidFill>
                <a:effectLst/>
              </a:rPr>
              <a:t>Em pacientes com TVP ou EP durante o tratamento com VKA, é indicado, inicialmente, o uso de LMWH </a:t>
            </a:r>
            <a:r>
              <a:rPr lang="pt-BR" sz="2400" dirty="0">
                <a:solidFill>
                  <a:schemeClr val="tx1">
                    <a:lumMod val="50000"/>
                    <a:lumOff val="50000"/>
                  </a:schemeClr>
                </a:solidFill>
              </a:rPr>
              <a:t>ao invés </a:t>
            </a:r>
            <a:r>
              <a:rPr lang="pt-BR" sz="2400" dirty="0">
                <a:solidFill>
                  <a:schemeClr val="tx1">
                    <a:lumMod val="50000"/>
                    <a:lumOff val="50000"/>
                  </a:schemeClr>
                </a:solidFill>
                <a:effectLst/>
              </a:rPr>
              <a:t>de DOAC, enquanto se reavalia a anticoagulação mais eficiente.</a:t>
            </a:r>
            <a:endParaRPr lang="pt-BR"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3490436"/>
            <a:ext cx="11337758" cy="1200329"/>
          </a:xfrm>
          <a:prstGeom prst="rect">
            <a:avLst/>
          </a:prstGeom>
          <a:solidFill>
            <a:srgbClr val="FDD9B0"/>
          </a:solidFill>
        </p:spPr>
        <p:txBody>
          <a:bodyPr wrap="square">
            <a:spAutoFit/>
          </a:bodyPr>
          <a:lstStyle/>
          <a:p>
            <a:r>
              <a:rPr lang="pt-BR" sz="2400" dirty="0">
                <a:solidFill>
                  <a:schemeClr val="tx1">
                    <a:lumMod val="50000"/>
                    <a:lumOff val="50000"/>
                  </a:schemeClr>
                </a:solidFill>
                <a:effectLst/>
                <a:latin typeface="+mj-lt"/>
              </a:rPr>
              <a:t>Em casos com </a:t>
            </a:r>
            <a:r>
              <a:rPr lang="pt-BR" sz="2400" dirty="0" err="1">
                <a:solidFill>
                  <a:schemeClr val="tx1">
                    <a:lumMod val="50000"/>
                    <a:lumOff val="50000"/>
                  </a:schemeClr>
                </a:solidFill>
                <a:effectLst/>
                <a:latin typeface="+mj-lt"/>
              </a:rPr>
              <a:t>TVP</a:t>
            </a:r>
            <a:r>
              <a:rPr lang="pt-BR" sz="2400" dirty="0">
                <a:solidFill>
                  <a:schemeClr val="tx1">
                    <a:lumMod val="50000"/>
                    <a:lumOff val="50000"/>
                  </a:schemeClr>
                </a:solidFill>
                <a:effectLst/>
                <a:latin typeface="+mj-lt"/>
              </a:rPr>
              <a:t> ou </a:t>
            </a:r>
            <a:r>
              <a:rPr lang="pt-BR" sz="2400" dirty="0" err="1">
                <a:solidFill>
                  <a:schemeClr val="tx1">
                    <a:lumMod val="50000"/>
                    <a:lumOff val="50000"/>
                  </a:schemeClr>
                </a:solidFill>
                <a:effectLst/>
                <a:latin typeface="+mj-lt"/>
              </a:rPr>
              <a:t>EP</a:t>
            </a:r>
            <a:r>
              <a:rPr lang="pt-BR" sz="2400" dirty="0">
                <a:solidFill>
                  <a:schemeClr val="tx1">
                    <a:lumMod val="50000"/>
                    <a:lumOff val="50000"/>
                  </a:schemeClr>
                </a:solidFill>
                <a:effectLst/>
                <a:latin typeface="+mj-lt"/>
              </a:rPr>
              <a:t> não provocados</a:t>
            </a:r>
            <a:r>
              <a:rPr lang="pt-BR" sz="2400" dirty="0">
                <a:solidFill>
                  <a:schemeClr val="tx1">
                    <a:lumMod val="50000"/>
                    <a:lumOff val="50000"/>
                  </a:schemeClr>
                </a:solidFill>
                <a:latin typeface="+mj-lt"/>
              </a:rPr>
              <a:t>,</a:t>
            </a:r>
            <a:r>
              <a:rPr lang="pt-BR" sz="2400" dirty="0">
                <a:solidFill>
                  <a:schemeClr val="tx1">
                    <a:lumMod val="50000"/>
                    <a:lumOff val="50000"/>
                  </a:schemeClr>
                </a:solidFill>
                <a:effectLst/>
                <a:latin typeface="+mj-lt"/>
              </a:rPr>
              <a:t> a sugestão é contrária ao uso de D-dímero ou das pontuações prognósticas para guiar a duração da anticoagulação, salvo em algumas situações de muita</a:t>
            </a:r>
            <a:r>
              <a:rPr lang="pt-BR" sz="2400" dirty="0">
                <a:solidFill>
                  <a:schemeClr val="tx1">
                    <a:lumMod val="50000"/>
                    <a:lumOff val="50000"/>
                  </a:schemeClr>
                </a:solidFill>
                <a:latin typeface="+mj-lt"/>
              </a:rPr>
              <a:t> complexidade.</a:t>
            </a:r>
          </a:p>
        </p:txBody>
      </p:sp>
      <p:sp>
        <p:nvSpPr>
          <p:cNvPr id="8" name="CuadroTexto 7">
            <a:extLst>
              <a:ext uri="{FF2B5EF4-FFF2-40B4-BE49-F238E27FC236}">
                <a16:creationId xmlns:a16="http://schemas.microsoft.com/office/drawing/2014/main" id="{2373C94F-2A0C-453E-B177-494B9D363D44}"/>
              </a:ext>
            </a:extLst>
          </p:cNvPr>
          <p:cNvSpPr txBox="1"/>
          <p:nvPr/>
        </p:nvSpPr>
        <p:spPr>
          <a:xfrm>
            <a:off x="444500" y="2112307"/>
            <a:ext cx="11312358" cy="1200329"/>
          </a:xfrm>
          <a:prstGeom prst="rect">
            <a:avLst/>
          </a:prstGeom>
          <a:solidFill>
            <a:srgbClr val="FFE3C4"/>
          </a:solidFill>
        </p:spPr>
        <p:txBody>
          <a:bodyPr wrap="square">
            <a:spAutoFit/>
          </a:bodyPr>
          <a:lstStyle/>
          <a:p>
            <a:r>
              <a:rPr lang="pt-BR" sz="2400" dirty="0">
                <a:solidFill>
                  <a:schemeClr val="tx1">
                    <a:lumMod val="50000"/>
                    <a:lumOff val="50000"/>
                  </a:schemeClr>
                </a:solidFill>
                <a:effectLst/>
              </a:rPr>
              <a:t>Em pacientes com </a:t>
            </a:r>
            <a:r>
              <a:rPr lang="pt-BR" sz="2400" dirty="0" err="1">
                <a:solidFill>
                  <a:schemeClr val="tx1">
                    <a:lumMod val="50000"/>
                    <a:lumOff val="50000"/>
                  </a:schemeClr>
                </a:solidFill>
                <a:effectLst/>
              </a:rPr>
              <a:t>TVP</a:t>
            </a:r>
            <a:r>
              <a:rPr lang="pt-BR" sz="2400" dirty="0">
                <a:solidFill>
                  <a:schemeClr val="tx1">
                    <a:lumMod val="50000"/>
                    <a:lumOff val="50000"/>
                  </a:schemeClr>
                </a:solidFill>
                <a:effectLst/>
              </a:rPr>
              <a:t> ou </a:t>
            </a:r>
            <a:r>
              <a:rPr lang="pt-BR" sz="2400" dirty="0" err="1">
                <a:solidFill>
                  <a:schemeClr val="tx1">
                    <a:lumMod val="50000"/>
                    <a:lumOff val="50000"/>
                  </a:schemeClr>
                </a:solidFill>
                <a:effectLst/>
              </a:rPr>
              <a:t>EP</a:t>
            </a:r>
            <a:r>
              <a:rPr lang="pt-BR" sz="2400" dirty="0">
                <a:solidFill>
                  <a:schemeClr val="tx1">
                    <a:lumMod val="50000"/>
                    <a:lumOff val="50000"/>
                  </a:schemeClr>
                </a:solidFill>
                <a:effectLst/>
              </a:rPr>
              <a:t> não provocados ou recorrentes não provocados, sugere-se manter a anticoagulação indefinida em lugar de interrompê-la depois de um período de 3 a 6 meses. </a:t>
            </a:r>
            <a:endParaRPr lang="pt-BR" sz="2400" dirty="0">
              <a:solidFill>
                <a:schemeClr val="tx1">
                  <a:lumMod val="50000"/>
                  <a:lumOff val="50000"/>
                </a:schemeClr>
              </a:solidFill>
            </a:endParaRPr>
          </a:p>
        </p:txBody>
      </p:sp>
    </p:spTree>
    <p:extLst>
      <p:ext uri="{BB962C8B-B14F-4D97-AF65-F5344CB8AC3E}">
        <p14:creationId xmlns:p14="http://schemas.microsoft.com/office/powerpoint/2010/main" val="3245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1">
            <a:extLst>
              <a:ext uri="{FF2B5EF4-FFF2-40B4-BE49-F238E27FC236}">
                <a16:creationId xmlns:a16="http://schemas.microsoft.com/office/drawing/2014/main" id="{8EA3AF04-B59B-42DC-9EA9-DE56C826358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8996" y="1968500"/>
            <a:ext cx="2058080" cy="105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3">
            <a:extLst>
              <a:ext uri="{FF2B5EF4-FFF2-40B4-BE49-F238E27FC236}">
                <a16:creationId xmlns:a16="http://schemas.microsoft.com/office/drawing/2014/main" id="{EA0DEC6A-A947-44C6-8430-2484219A7871}"/>
              </a:ext>
            </a:extLst>
          </p:cNvPr>
          <p:cNvSpPr>
            <a:spLocks noChangeArrowheads="1"/>
          </p:cNvSpPr>
          <p:nvPr/>
        </p:nvSpPr>
        <p:spPr bwMode="auto">
          <a:xfrm>
            <a:off x="1" y="49671"/>
            <a:ext cx="184731" cy="38549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pt-BR" altLang="es-CO" sz="1905"/>
          </a:p>
        </p:txBody>
      </p:sp>
      <p:sp>
        <p:nvSpPr>
          <p:cNvPr id="40966" name="CuadroTexto 8">
            <a:extLst>
              <a:ext uri="{FF2B5EF4-FFF2-40B4-BE49-F238E27FC236}">
                <a16:creationId xmlns:a16="http://schemas.microsoft.com/office/drawing/2014/main" id="{3A763C6C-9CBF-4CF9-93D4-1E29DEBF1A76}"/>
              </a:ext>
            </a:extLst>
          </p:cNvPr>
          <p:cNvSpPr txBox="1">
            <a:spLocks noChangeArrowheads="1"/>
          </p:cNvSpPr>
          <p:nvPr/>
        </p:nvSpPr>
        <p:spPr bwMode="auto">
          <a:xfrm>
            <a:off x="9317515" y="3429000"/>
            <a:ext cx="2281041" cy="2339102"/>
          </a:xfrm>
          <a:prstGeom prst="rect">
            <a:avLst/>
          </a:prstGeom>
          <a:solidFill>
            <a:srgbClr val="FED9B0"/>
          </a:solidFill>
          <a:ln>
            <a:noFill/>
          </a:ln>
        </p:spPr>
        <p:txBody>
          <a:bodyPr wrap="square" tIns="91440" bIns="91440">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sz="1400" dirty="0">
                <a:solidFill>
                  <a:schemeClr val="tx1">
                    <a:lumMod val="50000"/>
                    <a:lumOff val="50000"/>
                  </a:schemeClr>
                </a:solidFill>
              </a:rPr>
              <a:t>GRADE-ADOLOPMENT é um método sistemático para adotar, adaptar e desenvolver recomendações baseadas em evidências, por meio de recomendações já existentes, desenvolvidas com a estrutura de GRADE.</a:t>
            </a:r>
          </a:p>
        </p:txBody>
      </p:sp>
      <p:sp>
        <p:nvSpPr>
          <p:cNvPr id="40967" name="CuadroTexto 10">
            <a:extLst>
              <a:ext uri="{FF2B5EF4-FFF2-40B4-BE49-F238E27FC236}">
                <a16:creationId xmlns:a16="http://schemas.microsoft.com/office/drawing/2014/main" id="{A6F02688-FD77-43E3-A4F4-E6A28ADCD678}"/>
              </a:ext>
            </a:extLst>
          </p:cNvPr>
          <p:cNvSpPr txBox="1">
            <a:spLocks noChangeArrowheads="1"/>
          </p:cNvSpPr>
          <p:nvPr/>
        </p:nvSpPr>
        <p:spPr bwMode="auto">
          <a:xfrm>
            <a:off x="419100" y="6129310"/>
            <a:ext cx="67040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sz="1100" dirty="0">
                <a:solidFill>
                  <a:schemeClr val="tx1">
                    <a:lumMod val="50000"/>
                    <a:lumOff val="50000"/>
                  </a:schemeClr>
                </a:solidFill>
                <a:latin typeface="Calibri" panose="020F0502020204030204" pitchFamily="34" charset="0"/>
              </a:rPr>
              <a:t>Estrutura de GRADE para adoção, adaptação e desenvolvimento de recomendações confiáveis: GRADE-ADOLOPMENT¨ (J </a:t>
            </a:r>
            <a:r>
              <a:rPr lang="pt-BR" altLang="es-CO" sz="1100" dirty="0" err="1">
                <a:solidFill>
                  <a:schemeClr val="tx1">
                    <a:lumMod val="50000"/>
                    <a:lumOff val="50000"/>
                  </a:schemeClr>
                </a:solidFill>
                <a:latin typeface="Calibri" panose="020F0502020204030204" pitchFamily="34" charset="0"/>
              </a:rPr>
              <a:t>Clin</a:t>
            </a:r>
            <a:r>
              <a:rPr lang="pt-BR" altLang="es-CO" sz="1100" dirty="0">
                <a:solidFill>
                  <a:schemeClr val="tx1">
                    <a:lumMod val="50000"/>
                    <a:lumOff val="50000"/>
                  </a:schemeClr>
                </a:solidFill>
                <a:latin typeface="Calibri" panose="020F0502020204030204" pitchFamily="34" charset="0"/>
              </a:rPr>
              <a:t> </a:t>
            </a:r>
            <a:r>
              <a:rPr lang="pt-BR" altLang="es-CO" sz="1100" dirty="0" err="1">
                <a:solidFill>
                  <a:schemeClr val="tx1">
                    <a:lumMod val="50000"/>
                    <a:lumOff val="50000"/>
                  </a:schemeClr>
                </a:solidFill>
                <a:latin typeface="Calibri" panose="020F0502020204030204" pitchFamily="34" charset="0"/>
              </a:rPr>
              <a:t>Epidemiol</a:t>
            </a:r>
            <a:r>
              <a:rPr lang="pt-BR" altLang="es-CO" sz="1100" dirty="0">
                <a:solidFill>
                  <a:schemeClr val="tx1">
                    <a:lumMod val="50000"/>
                    <a:lumOff val="50000"/>
                  </a:schemeClr>
                </a:solidFill>
                <a:latin typeface="Calibri" panose="020F0502020204030204" pitchFamily="34" charset="0"/>
              </a:rPr>
              <a:t>. 2017 Jan; 81:101-110). </a:t>
            </a:r>
            <a:endParaRPr lang="pt-BR" altLang="es-CO" sz="11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8CE5C3B3-6FE7-BB4E-8E77-ACDE22D27F5E}"/>
              </a:ext>
            </a:extLst>
          </p:cNvPr>
          <p:cNvSpPr>
            <a:spLocks noGrp="1"/>
          </p:cNvSpPr>
          <p:nvPr>
            <p:ph type="title"/>
          </p:nvPr>
        </p:nvSpPr>
        <p:spPr>
          <a:xfrm>
            <a:off x="419099" y="1340569"/>
            <a:ext cx="10972801" cy="418113"/>
          </a:xfrm>
        </p:spPr>
        <p:txBody>
          <a:bodyPr/>
          <a:lstStyle/>
          <a:p>
            <a:r>
              <a:rPr lang="pt-BR" altLang="es-CO"/>
              <a:t>Latin American ADOLOPMENT project </a:t>
            </a:r>
            <a:br>
              <a:rPr lang="pt-BR"/>
            </a:br>
            <a:endParaRPr lang="pt-BR"/>
          </a:p>
        </p:txBody>
      </p:sp>
      <p:sp>
        <p:nvSpPr>
          <p:cNvPr id="3" name="Content Placeholder 2">
            <a:extLst>
              <a:ext uri="{FF2B5EF4-FFF2-40B4-BE49-F238E27FC236}">
                <a16:creationId xmlns:a16="http://schemas.microsoft.com/office/drawing/2014/main" id="{04494773-DD64-D346-A0B8-903B13D17C09}"/>
              </a:ext>
            </a:extLst>
          </p:cNvPr>
          <p:cNvSpPr>
            <a:spLocks noGrp="1"/>
          </p:cNvSpPr>
          <p:nvPr>
            <p:ph idx="1"/>
          </p:nvPr>
        </p:nvSpPr>
        <p:spPr>
          <a:xfrm>
            <a:off x="419100" y="2033588"/>
            <a:ext cx="8169315" cy="3954462"/>
          </a:xfrm>
        </p:spPr>
        <p:txBody>
          <a:bodyPr/>
          <a:lstStyle/>
          <a:p>
            <a:pPr marL="0" indent="0">
              <a:spcBef>
                <a:spcPts val="0"/>
              </a:spcBef>
              <a:spcAft>
                <a:spcPts val="300"/>
              </a:spcAft>
              <a:buNone/>
            </a:pPr>
            <a:r>
              <a:rPr lang="pt-BR" altLang="es-CO" sz="1400" dirty="0"/>
              <a:t>O Projeto Latino-Americano de ADOLOPMENT é um esforço piloto e colaborativo das seguintes instituições:</a:t>
            </a:r>
          </a:p>
          <a:p>
            <a:pPr marL="0" indent="0">
              <a:spcBef>
                <a:spcPts val="0"/>
              </a:spcBef>
              <a:spcAft>
                <a:spcPts val="300"/>
              </a:spcAft>
              <a:buNone/>
            </a:pPr>
            <a:endParaRPr lang="pt-BR" altLang="es-CO" sz="1400" dirty="0"/>
          </a:p>
          <a:p>
            <a:pPr marL="91429" indent="-91429">
              <a:spcBef>
                <a:spcPts val="0"/>
              </a:spcBef>
              <a:spcAft>
                <a:spcPts val="300"/>
              </a:spcAft>
            </a:pPr>
            <a:r>
              <a:rPr lang="pt-BR" altLang="es-CO" sz="1400" dirty="0"/>
              <a:t>Sociedad Argentina de Hematología (SAH)</a:t>
            </a:r>
            <a:r>
              <a:rPr lang="pt-BR" sz="1400" dirty="0"/>
              <a:t> - Cecilia Colorio, MD </a:t>
            </a:r>
          </a:p>
          <a:p>
            <a:pPr marL="91429" indent="-91429">
              <a:spcBef>
                <a:spcPts val="0"/>
              </a:spcBef>
              <a:spcAft>
                <a:spcPts val="300"/>
              </a:spcAft>
            </a:pPr>
            <a:r>
              <a:rPr lang="pt-BR" altLang="es-CO" sz="1400" dirty="0"/>
              <a:t>Sociedad Boliviana de Hematología y Hemoterapia (SBHH)</a:t>
            </a:r>
            <a:r>
              <a:rPr lang="pt-BR" sz="1400" dirty="0"/>
              <a:t> - Mario Luis Tejerina Valle, MD </a:t>
            </a:r>
          </a:p>
          <a:p>
            <a:pPr marL="91429" indent="-91429">
              <a:spcBef>
                <a:spcPts val="0"/>
              </a:spcBef>
              <a:spcAft>
                <a:spcPts val="300"/>
              </a:spcAft>
            </a:pPr>
            <a:r>
              <a:rPr lang="pt-BR" altLang="es-CO" sz="1400" dirty="0"/>
              <a:t>Associação Brasileira de Hematologia, Hemoterapia e Terapia Celular (ABHH) -</a:t>
            </a:r>
            <a:r>
              <a:rPr lang="pt-BR" sz="1400" dirty="0"/>
              <a:t> Suely Meireles Rezende, MD PhD</a:t>
            </a:r>
          </a:p>
          <a:p>
            <a:pPr marL="91429" indent="-91429">
              <a:spcBef>
                <a:spcPts val="0"/>
              </a:spcBef>
              <a:spcAft>
                <a:spcPts val="300"/>
              </a:spcAft>
            </a:pPr>
            <a:r>
              <a:rPr lang="pt-BR" altLang="es-CO" sz="1400" dirty="0"/>
              <a:t>Sociedad Chilena de Hematología - </a:t>
            </a:r>
            <a:r>
              <a:rPr lang="pt-BR" sz="1400" dirty="0"/>
              <a:t>Jaime Pereira, MD </a:t>
            </a:r>
          </a:p>
          <a:p>
            <a:pPr marL="91429" indent="-91429">
              <a:spcBef>
                <a:spcPts val="0"/>
              </a:spcBef>
              <a:spcAft>
                <a:spcPts val="300"/>
              </a:spcAft>
            </a:pPr>
            <a:r>
              <a:rPr lang="pt-BR" altLang="es-CO" sz="1400" dirty="0"/>
              <a:t>Sociedad Peruana de Hematología (SPH)</a:t>
            </a:r>
            <a:r>
              <a:rPr lang="pt-BR" sz="1400" dirty="0"/>
              <a:t> - Pedro García Lázaro, MD </a:t>
            </a:r>
          </a:p>
          <a:p>
            <a:pPr marL="91429" indent="-91429">
              <a:spcBef>
                <a:spcPts val="0"/>
              </a:spcBef>
              <a:spcAft>
                <a:spcPts val="300"/>
              </a:spcAft>
            </a:pPr>
            <a:r>
              <a:rPr lang="pt-BR" altLang="es-CO" sz="1400" dirty="0"/>
              <a:t>Sociedad de Hematología </a:t>
            </a:r>
            <a:r>
              <a:rPr lang="pt-BR" altLang="es-CO" sz="1400" dirty="0" err="1"/>
              <a:t>del</a:t>
            </a:r>
            <a:r>
              <a:rPr lang="pt-BR" altLang="es-CO" sz="1400" dirty="0"/>
              <a:t> Uruguay (SHU)</a:t>
            </a:r>
            <a:r>
              <a:rPr lang="pt-BR" sz="1400" dirty="0"/>
              <a:t> - Cecilia Guillermo, MD</a:t>
            </a:r>
          </a:p>
          <a:p>
            <a:pPr marL="91429" indent="-91429">
              <a:spcBef>
                <a:spcPts val="0"/>
              </a:spcBef>
              <a:spcAft>
                <a:spcPts val="300"/>
              </a:spcAft>
            </a:pPr>
            <a:r>
              <a:rPr lang="pt-BR" altLang="es-CO" sz="1400" dirty="0"/>
              <a:t>Sociedad Venezolana de Hematología (SVH) -</a:t>
            </a:r>
            <a:r>
              <a:rPr lang="pt-BR" sz="1400" dirty="0"/>
              <a:t> Juan Carlos Serrano, MD </a:t>
            </a:r>
          </a:p>
          <a:p>
            <a:pPr marL="91429" indent="-91429">
              <a:spcBef>
                <a:spcPts val="0"/>
              </a:spcBef>
              <a:spcAft>
                <a:spcPts val="300"/>
              </a:spcAft>
            </a:pPr>
            <a:r>
              <a:rPr lang="pt-BR" altLang="es-CO" sz="1400" dirty="0"/>
              <a:t>Grupo Cooperativo </a:t>
            </a:r>
            <a:r>
              <a:rPr lang="pt-BR" altLang="es-CO" sz="1400" dirty="0" err="1"/>
              <a:t>Latinoamericano</a:t>
            </a:r>
            <a:r>
              <a:rPr lang="pt-BR" altLang="es-CO" sz="1400" dirty="0"/>
              <a:t> de </a:t>
            </a:r>
            <a:r>
              <a:rPr lang="pt-BR" altLang="es-CO" sz="1400" dirty="0" err="1"/>
              <a:t>Hemostasis</a:t>
            </a:r>
            <a:r>
              <a:rPr lang="pt-BR" altLang="es-CO" sz="1400" dirty="0"/>
              <a:t> y </a:t>
            </a:r>
            <a:r>
              <a:rPr lang="pt-BR" altLang="es-CO" sz="1400" dirty="0" err="1"/>
              <a:t>Trombosis</a:t>
            </a:r>
            <a:r>
              <a:rPr lang="pt-BR" altLang="es-CO" sz="1400" dirty="0"/>
              <a:t> (CLAHT) -</a:t>
            </a:r>
            <a:r>
              <a:rPr lang="pt-BR" sz="1400" dirty="0"/>
              <a:t> Patricia Casais, MD </a:t>
            </a:r>
          </a:p>
          <a:p>
            <a:pPr marL="91429" indent="-91429">
              <a:spcBef>
                <a:spcPts val="0"/>
              </a:spcBef>
              <a:spcAft>
                <a:spcPts val="300"/>
              </a:spcAft>
            </a:pPr>
            <a:r>
              <a:rPr lang="pt-BR" altLang="es-CO" sz="1400" dirty="0"/>
              <a:t>Asociación Mexicana de Hematología - Luis </a:t>
            </a:r>
            <a:r>
              <a:rPr lang="pt-BR" altLang="es-CO" sz="1400" dirty="0" err="1"/>
              <a:t>Meillon</a:t>
            </a:r>
            <a:r>
              <a:rPr lang="pt-BR" altLang="es-CO" sz="1400" dirty="0"/>
              <a:t> MD</a:t>
            </a:r>
          </a:p>
          <a:p>
            <a:pPr marL="91429" indent="-91429">
              <a:spcBef>
                <a:spcPts val="0"/>
              </a:spcBef>
              <a:spcAft>
                <a:spcPts val="300"/>
              </a:spcAft>
            </a:pPr>
            <a:r>
              <a:rPr lang="pt-BR" altLang="es-CO" sz="1400" dirty="0"/>
              <a:t>Asociación Colombiana de Hematología y </a:t>
            </a:r>
            <a:r>
              <a:rPr lang="pt-BR" altLang="es-CO" sz="1400" dirty="0" err="1"/>
              <a:t>Oncología</a:t>
            </a:r>
            <a:r>
              <a:rPr lang="pt-BR" altLang="es-CO" sz="1400" dirty="0"/>
              <a:t>  - Guillermo Basantes MD</a:t>
            </a:r>
          </a:p>
          <a:p>
            <a:pPr marL="91429" indent="-91429">
              <a:spcBef>
                <a:spcPts val="0"/>
              </a:spcBef>
              <a:spcAft>
                <a:spcPts val="300"/>
              </a:spcAft>
            </a:pPr>
            <a:r>
              <a:rPr lang="pt-BR" altLang="es-CO" sz="1400" dirty="0"/>
              <a:t>American </a:t>
            </a:r>
            <a:r>
              <a:rPr lang="pt-BR" altLang="es-CO" sz="1400" dirty="0" err="1"/>
              <a:t>Society</a:t>
            </a:r>
            <a:r>
              <a:rPr lang="pt-BR" altLang="es-CO" sz="1400" dirty="0"/>
              <a:t> </a:t>
            </a:r>
            <a:r>
              <a:rPr lang="pt-BR" altLang="es-CO" sz="1400" dirty="0" err="1"/>
              <a:t>of</a:t>
            </a:r>
            <a:r>
              <a:rPr lang="pt-BR" altLang="es-CO" sz="1400" dirty="0"/>
              <a:t> </a:t>
            </a:r>
            <a:r>
              <a:rPr lang="pt-BR" altLang="es-CO" sz="1400" dirty="0" err="1"/>
              <a:t>Hematology</a:t>
            </a:r>
            <a:endParaRPr lang="pt-BR" altLang="es-CO" sz="1400" dirty="0"/>
          </a:p>
          <a:p>
            <a:pPr marL="91429" indent="-91429">
              <a:spcBef>
                <a:spcPts val="0"/>
              </a:spcBef>
              <a:spcAft>
                <a:spcPts val="300"/>
              </a:spcAft>
            </a:pPr>
            <a:r>
              <a:rPr lang="pt-BR" altLang="es-CO" sz="1400" dirty="0" err="1"/>
              <a:t>MacGRADE</a:t>
            </a:r>
            <a:r>
              <a:rPr lang="pt-BR" altLang="es-CO" sz="1400" dirty="0"/>
              <a:t> Center</a:t>
            </a:r>
          </a:p>
          <a:p>
            <a:pPr marL="91429" indent="-91429">
              <a:spcBef>
                <a:spcPts val="0"/>
              </a:spcBef>
              <a:spcAft>
                <a:spcPts val="300"/>
              </a:spcAft>
            </a:pPr>
            <a:endParaRPr lang="pt-BR"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C7E5F-C261-B04C-9C4A-6EAF4FE440A1}"/>
              </a:ext>
            </a:extLst>
          </p:cNvPr>
          <p:cNvSpPr>
            <a:spLocks noGrp="1"/>
          </p:cNvSpPr>
          <p:nvPr>
            <p:ph type="title"/>
          </p:nvPr>
        </p:nvSpPr>
        <p:spPr/>
        <p:txBody>
          <a:bodyPr/>
          <a:lstStyle/>
          <a:p>
            <a:r>
              <a:rPr lang="es-CO" sz="2800" b="0" dirty="0"/>
              <a:t>Caso 3: Complicações por anticoagulação </a:t>
            </a:r>
            <a:endParaRPr lang="pt-BR" sz="2800" b="0" dirty="0"/>
          </a:p>
        </p:txBody>
      </p:sp>
      <p:sp>
        <p:nvSpPr>
          <p:cNvPr id="3" name="Marcador de contenido 2">
            <a:extLst>
              <a:ext uri="{FF2B5EF4-FFF2-40B4-BE49-F238E27FC236}">
                <a16:creationId xmlns:a16="http://schemas.microsoft.com/office/drawing/2014/main" id="{D95285B1-08E0-4EFB-8550-BD4AB49F7F76}"/>
              </a:ext>
            </a:extLst>
          </p:cNvPr>
          <p:cNvSpPr>
            <a:spLocks noGrp="1"/>
          </p:cNvSpPr>
          <p:nvPr>
            <p:ph idx="1"/>
          </p:nvPr>
        </p:nvSpPr>
        <p:spPr>
          <a:xfrm>
            <a:off x="419100" y="2033094"/>
            <a:ext cx="10972800" cy="3954624"/>
          </a:xfrm>
        </p:spPr>
        <p:txBody>
          <a:bodyPr/>
          <a:lstStyle/>
          <a:p>
            <a:pPr marL="0" indent="0">
              <a:spcAft>
                <a:spcPts val="600"/>
              </a:spcAft>
              <a:buNone/>
            </a:pPr>
            <a:r>
              <a:rPr lang="es-CO" sz="2000" b="1" dirty="0"/>
              <a:t>Antecedentes pessoais: </a:t>
            </a:r>
            <a:r>
              <a:rPr lang="es-CO" sz="2000" dirty="0"/>
              <a:t>Hipertensa, falência renal crônica (sem diálise). Há 3 meses </a:t>
            </a:r>
            <a:r>
              <a:rPr lang="es-CO" sz="2000" dirty="0" err="1"/>
              <a:t>não</a:t>
            </a:r>
            <a:r>
              <a:rPr lang="es-CO" sz="2000" dirty="0"/>
              <a:t> faz </a:t>
            </a:r>
            <a:r>
              <a:rPr lang="es-CO" sz="2000" dirty="0" err="1"/>
              <a:t>acompanhamento</a:t>
            </a:r>
            <a:r>
              <a:rPr lang="es-CO" sz="2000" dirty="0"/>
              <a:t> médico.</a:t>
            </a:r>
          </a:p>
          <a:p>
            <a:pPr marL="0" indent="0">
              <a:spcAft>
                <a:spcPts val="600"/>
              </a:spcAft>
              <a:buNone/>
            </a:pPr>
            <a:r>
              <a:rPr lang="es-CO" sz="2000" b="1" dirty="0"/>
              <a:t>Quadro Clínico: </a:t>
            </a:r>
            <a:r>
              <a:rPr lang="es-CO" sz="2000" dirty="0"/>
              <a:t>Paciente feminina de 58 anos medicada com varfarina há 1 mês, devido a prevenção de TEP recorrente não provocada. </a:t>
            </a:r>
            <a:r>
              <a:rPr lang="es-CO" sz="2000" dirty="0" err="1"/>
              <a:t>Vai</a:t>
            </a:r>
            <a:r>
              <a:rPr lang="es-CO" sz="2000" dirty="0"/>
              <a:t> </a:t>
            </a:r>
            <a:r>
              <a:rPr lang="es-CO" sz="2000" dirty="0" err="1"/>
              <a:t>ao</a:t>
            </a:r>
            <a:r>
              <a:rPr lang="es-CO" sz="2000" dirty="0"/>
              <a:t> hospital </a:t>
            </a:r>
            <a:r>
              <a:rPr lang="es-CO" sz="2000" dirty="0" err="1"/>
              <a:t>sinalizando</a:t>
            </a:r>
            <a:r>
              <a:rPr lang="es-CO" sz="2000" dirty="0"/>
              <a:t> intensa dor de cabeça, enjoos, vômitos e dificuldade para caminhar, nas 6 horas </a:t>
            </a:r>
            <a:r>
              <a:rPr lang="es-CO" sz="2000" dirty="0" err="1"/>
              <a:t>prévias</a:t>
            </a:r>
            <a:r>
              <a:rPr lang="es-CO" sz="2000" dirty="0"/>
              <a:t>. É feita uma TAC de crânio. Hemorragia subaracnoidea Fisher 3 e o INR está em 10. </a:t>
            </a:r>
          </a:p>
          <a:p>
            <a:pPr marL="0" indent="0">
              <a:spcAft>
                <a:spcPts val="600"/>
              </a:spcAft>
              <a:buNone/>
            </a:pPr>
            <a:endParaRPr lang="pt-BR" sz="2000" dirty="0"/>
          </a:p>
          <a:p>
            <a:pPr marL="0" indent="0">
              <a:spcAft>
                <a:spcPts val="600"/>
              </a:spcAft>
              <a:buNone/>
            </a:pPr>
            <a:r>
              <a:rPr lang="es-CO" sz="2000" b="1" dirty="0"/>
              <a:t>Diagnóstico: </a:t>
            </a:r>
            <a:r>
              <a:rPr lang="es-CO" sz="2000" dirty="0"/>
              <a:t>Hemorragia subaracnoidea, intoxicação por varfarina, TEP Recorrente </a:t>
            </a:r>
          </a:p>
          <a:p>
            <a:pPr marL="0" indent="0">
              <a:spcAft>
                <a:spcPts val="600"/>
              </a:spcAft>
              <a:buNone/>
            </a:pPr>
            <a:endParaRPr lang="pt-BR" sz="2000" dirty="0"/>
          </a:p>
          <a:p>
            <a:pPr marL="0" indent="0">
              <a:spcAft>
                <a:spcPts val="600"/>
              </a:spcAft>
              <a:buNone/>
            </a:pPr>
            <a:endParaRPr lang="pt-BR" sz="2000" dirty="0"/>
          </a:p>
          <a:p>
            <a:pPr marL="0" indent="0">
              <a:spcAft>
                <a:spcPts val="600"/>
              </a:spcAft>
              <a:buNone/>
            </a:pPr>
            <a:r>
              <a:rPr dirty="0"/>
              <a:t> </a:t>
            </a:r>
          </a:p>
        </p:txBody>
      </p:sp>
    </p:spTree>
    <p:extLst>
      <p:ext uri="{BB962C8B-B14F-4D97-AF65-F5344CB8AC3E}">
        <p14:creationId xmlns:p14="http://schemas.microsoft.com/office/powerpoint/2010/main" val="2431879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419100" y="2152889"/>
            <a:ext cx="10972800" cy="3630341"/>
          </a:xfrm>
        </p:spPr>
        <p:txBody>
          <a:bodyPr/>
          <a:lstStyle/>
          <a:p>
            <a:pPr marL="0" indent="0">
              <a:buNone/>
            </a:pPr>
            <a:r>
              <a:rPr lang="es-CO" sz="2000" dirty="0"/>
              <a:t>A </a:t>
            </a:r>
            <a:r>
              <a:rPr lang="es-CO" sz="2000" dirty="0" err="1"/>
              <a:t>sua</a:t>
            </a:r>
            <a:r>
              <a:rPr lang="es-CO" sz="2000" dirty="0"/>
              <a:t> paciente corre risco de vida, com Acidente Vascular Cerebral Hemorrágico (AVCH) e superdose de varfarina. </a:t>
            </a:r>
            <a:r>
              <a:rPr lang="es-CO" sz="2000" dirty="0" err="1"/>
              <a:t>Qual</a:t>
            </a:r>
            <a:r>
              <a:rPr lang="es-CO" sz="2000" dirty="0"/>
              <a:t> </a:t>
            </a:r>
            <a:r>
              <a:rPr lang="es-CO" sz="2000" dirty="0" err="1"/>
              <a:t>abordagem</a:t>
            </a:r>
            <a:r>
              <a:rPr lang="es-CO" sz="2000" dirty="0"/>
              <a:t> inicial </a:t>
            </a:r>
            <a:r>
              <a:rPr lang="es-CO" sz="2000" dirty="0" err="1"/>
              <a:t>você</a:t>
            </a:r>
            <a:r>
              <a:rPr lang="es-CO" sz="2000" dirty="0"/>
              <a:t> recomendaria para tratar essa complicação?</a:t>
            </a:r>
          </a:p>
          <a:p>
            <a:pPr marL="0" indent="0">
              <a:buNone/>
            </a:pPr>
            <a:r>
              <a:rPr dirty="0"/>
              <a:t> </a:t>
            </a:r>
          </a:p>
          <a:p>
            <a:pPr marL="331470" indent="-240030">
              <a:buFont typeface="+mj-lt"/>
              <a:buAutoNum type="alphaUcPeriod"/>
            </a:pPr>
            <a:r>
              <a:rPr lang="es-CO" sz="2000" dirty="0"/>
              <a:t>Descontinuar a varfarina</a:t>
            </a:r>
          </a:p>
          <a:p>
            <a:pPr marL="331470" indent="-240030">
              <a:buFont typeface="+mj-lt"/>
              <a:buAutoNum type="alphaUcPeriod"/>
            </a:pPr>
            <a:r>
              <a:rPr lang="es-CO" sz="2000" dirty="0"/>
              <a:t>Administrar plasma fresco congelado</a:t>
            </a:r>
          </a:p>
          <a:p>
            <a:pPr marL="331470" indent="-240030">
              <a:buFont typeface="+mj-lt"/>
              <a:buAutoNum type="alphaUcPeriod"/>
            </a:pPr>
            <a:r>
              <a:rPr lang="es-CO" sz="2000" dirty="0"/>
              <a:t>Administrar Vitamina K 5 mg EV</a:t>
            </a:r>
          </a:p>
          <a:p>
            <a:pPr marL="331470" indent="-240030">
              <a:buFont typeface="+mj-lt"/>
              <a:buAutoNum type="alphaUcPeriod"/>
            </a:pPr>
            <a:r>
              <a:rPr lang="es-CO" sz="2000" dirty="0"/>
              <a:t>Uso de concentrado de complexo protrombínico</a:t>
            </a:r>
          </a:p>
          <a:p>
            <a:pPr marL="331470" indent="-240030">
              <a:buFont typeface="+mj-lt"/>
              <a:buAutoNum type="alphaUcPeriod"/>
            </a:pPr>
            <a:r>
              <a:rPr lang="es-CO" sz="2000" dirty="0"/>
              <a:t>B e C </a:t>
            </a:r>
            <a:r>
              <a:rPr lang="es-CO" sz="2000" dirty="0" err="1"/>
              <a:t>estão</a:t>
            </a:r>
            <a:r>
              <a:rPr lang="es-CO" sz="2000" dirty="0"/>
              <a:t> corretas</a:t>
            </a:r>
          </a:p>
          <a:p>
            <a:endParaRPr lang="pt-BR" sz="2000" dirty="0"/>
          </a:p>
          <a:p>
            <a:endParaRPr lang="pt-BR" sz="2000" dirty="0"/>
          </a:p>
        </p:txBody>
      </p:sp>
      <p:sp>
        <p:nvSpPr>
          <p:cNvPr id="4" name="Rectangle 3">
            <a:extLst>
              <a:ext uri="{FF2B5EF4-FFF2-40B4-BE49-F238E27FC236}">
                <a16:creationId xmlns:a16="http://schemas.microsoft.com/office/drawing/2014/main" id="{1321A9EC-38F2-4766-8C6C-FA35425B278D}"/>
              </a:ext>
            </a:extLst>
          </p:cNvPr>
          <p:cNvSpPr/>
          <p:nvPr/>
        </p:nvSpPr>
        <p:spPr>
          <a:xfrm>
            <a:off x="277401" y="4694389"/>
            <a:ext cx="4007519" cy="3921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477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5">
            <a:extLst>
              <a:ext uri="{FF2B5EF4-FFF2-40B4-BE49-F238E27FC236}">
                <a16:creationId xmlns:a16="http://schemas.microsoft.com/office/drawing/2014/main" id="{CBB079E2-5DFD-4837-9BF8-B81BF1828941}"/>
              </a:ext>
            </a:extLst>
          </p:cNvPr>
          <p:cNvGraphicFramePr>
            <a:graphicFrameLocks noGrp="1"/>
          </p:cNvGraphicFramePr>
          <p:nvPr>
            <p:extLst>
              <p:ext uri="{D42A27DB-BD31-4B8C-83A1-F6EECF244321}">
                <p14:modId xmlns:p14="http://schemas.microsoft.com/office/powerpoint/2010/main" val="1954312360"/>
              </p:ext>
            </p:extLst>
          </p:nvPr>
        </p:nvGraphicFramePr>
        <p:xfrm>
          <a:off x="419099" y="3139320"/>
          <a:ext cx="7593167" cy="2666536"/>
        </p:xfrm>
        <a:graphic>
          <a:graphicData uri="http://schemas.openxmlformats.org/drawingml/2006/table">
            <a:tbl>
              <a:tblPr firstRow="1" bandRow="1">
                <a:tableStyleId>{5940675A-B579-460E-94D1-54222C63F5DA}</a:tableStyleId>
              </a:tblPr>
              <a:tblGrid>
                <a:gridCol w="1757517">
                  <a:extLst>
                    <a:ext uri="{9D8B030D-6E8A-4147-A177-3AD203B41FA5}">
                      <a16:colId xmlns:a16="http://schemas.microsoft.com/office/drawing/2014/main" val="325642109"/>
                    </a:ext>
                  </a:extLst>
                </a:gridCol>
                <a:gridCol w="1508297">
                  <a:extLst>
                    <a:ext uri="{9D8B030D-6E8A-4147-A177-3AD203B41FA5}">
                      <a16:colId xmlns:a16="http://schemas.microsoft.com/office/drawing/2014/main" val="815985156"/>
                    </a:ext>
                  </a:extLst>
                </a:gridCol>
                <a:gridCol w="1990736">
                  <a:extLst>
                    <a:ext uri="{9D8B030D-6E8A-4147-A177-3AD203B41FA5}">
                      <a16:colId xmlns:a16="http://schemas.microsoft.com/office/drawing/2014/main" val="1109489225"/>
                    </a:ext>
                  </a:extLst>
                </a:gridCol>
                <a:gridCol w="2336617">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a:t>
                      </a:r>
                      <a:r>
                        <a:rPr dirty="0"/>
                        <a:t> </a:t>
                      </a:r>
                    </a:p>
                    <a:p>
                      <a:pPr algn="l"/>
                      <a:r>
                        <a:rPr lang="en-CA" sz="14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Risco Relativo</a:t>
                      </a:r>
                      <a: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t> </a:t>
                      </a:r>
                      <a:r>
                        <a:rPr lang="en-CA" sz="14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Risco com Plasma fresco congelado</a:t>
                      </a:r>
                      <a:endParaRPr lang="pt-BR"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a:solidFill>
                            <a:schemeClr val="tx1">
                              <a:lumMod val="50000"/>
                              <a:lumOff val="50000"/>
                            </a:schemeClr>
                          </a:solidFill>
                        </a:rPr>
                        <a:t>Risco com CCP</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ctr"/>
                      <a:r>
                        <a:t>   </a:t>
                      </a:r>
                      <a:r>
                        <a:rPr lang="en-CA" sz="1400" b="1" dirty="0">
                          <a:solidFill>
                            <a:schemeClr val="tx1">
                              <a:lumMod val="50000"/>
                              <a:lumOff val="50000"/>
                            </a:schemeClr>
                          </a:solidFill>
                        </a:rPr>
                        <a:t>Mortalidade</a:t>
                      </a:r>
                      <a:endParaRPr lang="pt-BR"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0.92</a:t>
                      </a:r>
                    </a:p>
                    <a:p>
                      <a:pPr algn="ctr"/>
                      <a:r>
                        <a:rPr lang="es-CO" sz="1400" kern="1200" dirty="0">
                          <a:solidFill>
                            <a:schemeClr val="tx1">
                              <a:lumMod val="50000"/>
                              <a:lumOff val="50000"/>
                            </a:schemeClr>
                          </a:solidFill>
                          <a:latin typeface="+mn-lt"/>
                        </a:rPr>
                        <a:t>(0.37 a 2.28) </a:t>
                      </a:r>
                      <a:endParaRPr lang="pt-BR" sz="14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124 </a:t>
                      </a:r>
                      <a:r>
                        <a:rPr lang="en-CA" sz="1400" dirty="0" err="1">
                          <a:solidFill>
                            <a:schemeClr val="tx1">
                              <a:lumMod val="50000"/>
                              <a:lumOff val="50000"/>
                            </a:schemeClr>
                          </a:solidFill>
                        </a:rPr>
                        <a:t>por</a:t>
                      </a:r>
                      <a:r>
                        <a:rPr lang="en-CA" sz="14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10 menos por 1.000</a:t>
                      </a:r>
                    </a:p>
                    <a:p>
                      <a:pPr algn="ctr"/>
                      <a:r>
                        <a:rPr lang="es-CO" sz="1400" kern="1200" dirty="0">
                          <a:solidFill>
                            <a:schemeClr val="tx1">
                              <a:lumMod val="50000"/>
                              <a:lumOff val="50000"/>
                            </a:schemeClr>
                          </a:solidFill>
                          <a:latin typeface="+mn-lt"/>
                        </a:rPr>
                        <a:t>(78 menos a 159 mais) </a:t>
                      </a:r>
                      <a:endParaRPr lang="pt-BR"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ctr"/>
                      <a:r>
                        <a:rPr lang="en-CA" sz="1400" b="1" dirty="0">
                          <a:solidFill>
                            <a:schemeClr val="tx1">
                              <a:lumMod val="50000"/>
                              <a:lumOff val="50000"/>
                            </a:schemeClr>
                          </a:solidFill>
                        </a:rPr>
                        <a:t>   TVP (todas)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1.60 </a:t>
                      </a:r>
                    </a:p>
                    <a:p>
                      <a:pPr algn="ctr"/>
                      <a:r>
                        <a:rPr lang="es-CO" sz="1400" kern="1200" dirty="0">
                          <a:solidFill>
                            <a:schemeClr val="tx1">
                              <a:lumMod val="50000"/>
                              <a:lumOff val="50000"/>
                            </a:schemeClr>
                          </a:solidFill>
                          <a:latin typeface="+mn-lt"/>
                        </a:rPr>
                        <a:t>(0.70 a 3.62) </a:t>
                      </a:r>
                      <a:endParaRPr lang="pt-BR"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rPr>
                        <a:t>68 por 1.000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41 mais por 1.000</a:t>
                      </a:r>
                    </a:p>
                    <a:p>
                      <a:pPr algn="ctr"/>
                      <a:r>
                        <a:rPr lang="es-CO" sz="1400" kern="1200" dirty="0">
                          <a:solidFill>
                            <a:schemeClr val="tx1">
                              <a:lumMod val="50000"/>
                              <a:lumOff val="50000"/>
                            </a:schemeClr>
                          </a:solidFill>
                          <a:latin typeface="+mn-lt"/>
                        </a:rPr>
                        <a:t>(20 menos a 179 mais) </a:t>
                      </a:r>
                      <a:endParaRPr lang="pt-BR"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t>         </a:t>
                      </a:r>
                      <a:r>
                        <a:rPr lang="en-CA" sz="14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RR 1.34</a:t>
                      </a:r>
                    </a:p>
                    <a:p>
                      <a:pPr algn="ctr"/>
                      <a:r>
                        <a:rPr lang="es-CO" sz="1400" kern="1200" dirty="0">
                          <a:solidFill>
                            <a:schemeClr val="tx1">
                              <a:lumMod val="50000"/>
                              <a:lumOff val="50000"/>
                            </a:schemeClr>
                          </a:solidFill>
                          <a:latin typeface="+mn-lt"/>
                        </a:rPr>
                        <a:t>(0.78 a 2.29) </a:t>
                      </a:r>
                      <a:endParaRPr lang="pt-BR" sz="1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91 </a:t>
                      </a:r>
                      <a:r>
                        <a:rPr lang="en-CA" sz="1400" dirty="0" err="1">
                          <a:solidFill>
                            <a:schemeClr val="tx1">
                              <a:lumMod val="50000"/>
                              <a:lumOff val="50000"/>
                            </a:schemeClr>
                          </a:solidFill>
                        </a:rPr>
                        <a:t>por</a:t>
                      </a:r>
                      <a:r>
                        <a:rPr lang="en-CA" sz="14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rPr>
                        <a:t>31 mais por 1.000</a:t>
                      </a:r>
                    </a:p>
                    <a:p>
                      <a:pPr algn="ctr"/>
                      <a:r>
                        <a:rPr lang="es-CO" sz="1400" kern="1200" dirty="0">
                          <a:solidFill>
                            <a:schemeClr val="tx1">
                              <a:lumMod val="50000"/>
                              <a:lumOff val="50000"/>
                            </a:schemeClr>
                          </a:solidFill>
                          <a:latin typeface="+mn-lt"/>
                        </a:rPr>
                        <a:t>(20 menos a 117 mais) </a:t>
                      </a:r>
                      <a:endParaRPr lang="pt-BR"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4" name="TextBox 1">
            <a:extLst>
              <a:ext uri="{FF2B5EF4-FFF2-40B4-BE49-F238E27FC236}">
                <a16:creationId xmlns:a16="http://schemas.microsoft.com/office/drawing/2014/main" id="{8621185A-4D09-4B81-BD10-65FD80A1BEB6}"/>
              </a:ext>
            </a:extLst>
          </p:cNvPr>
          <p:cNvSpPr txBox="1"/>
          <p:nvPr/>
        </p:nvSpPr>
        <p:spPr>
          <a:xfrm>
            <a:off x="8447490" y="3139320"/>
            <a:ext cx="3133147" cy="3031599"/>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de baixa qualidade, e por isso o painel também considerou</a:t>
            </a:r>
            <a:r>
              <a:rPr lang="pt-BR" sz="1400" dirty="0">
                <a:solidFill>
                  <a:schemeClr val="tx1">
                    <a:lumMod val="50000"/>
                    <a:lumOff val="50000"/>
                  </a:schemeClr>
                </a:solidFill>
              </a:rPr>
              <a:t>, (baixa certeza na evidência sobre os efeitos)</a:t>
            </a:r>
            <a:r>
              <a:rPr lang="pt-BR" dirty="0"/>
              <a:t> </a:t>
            </a:r>
            <a:r>
              <a:rPr lang="pt-BR"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Não existe uma evidência significativa da segurança e eficácia nos resultados entre a administração de </a:t>
            </a:r>
            <a:r>
              <a:rPr lang="pt-BR" sz="1400" dirty="0" err="1">
                <a:solidFill>
                  <a:schemeClr val="tx1">
                    <a:lumMod val="50000"/>
                    <a:lumOff val="50000"/>
                  </a:schemeClr>
                </a:solidFill>
              </a:rPr>
              <a:t>CCP</a:t>
            </a:r>
            <a:r>
              <a:rPr lang="pt-BR" sz="1400" dirty="0">
                <a:solidFill>
                  <a:schemeClr val="tx1">
                    <a:lumMod val="50000"/>
                    <a:lumOff val="50000"/>
                  </a:schemeClr>
                </a:solidFill>
              </a:rPr>
              <a:t> e </a:t>
            </a:r>
            <a:r>
              <a:rPr lang="pt-BR" sz="1400" dirty="0" err="1">
                <a:solidFill>
                  <a:schemeClr val="tx1">
                    <a:lumMod val="50000"/>
                    <a:lumOff val="50000"/>
                  </a:schemeClr>
                </a:solidFill>
              </a:rPr>
              <a:t>PFC</a:t>
            </a:r>
            <a:r>
              <a:rPr lang="pt-BR" sz="1400" dirty="0">
                <a:solidFill>
                  <a:schemeClr val="tx1">
                    <a:lumMod val="50000"/>
                    <a:lumOff val="50000"/>
                  </a:schemeClr>
                </a:solidFill>
              </a:rPr>
              <a:t>. </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Considerar o uso de </a:t>
            </a:r>
            <a:r>
              <a:rPr lang="pt-BR" sz="1400" dirty="0" err="1">
                <a:solidFill>
                  <a:schemeClr val="tx1">
                    <a:lumMod val="50000"/>
                    <a:lumOff val="50000"/>
                  </a:schemeClr>
                </a:solidFill>
              </a:rPr>
              <a:t>CCP</a:t>
            </a:r>
            <a:r>
              <a:rPr lang="pt-BR" sz="1400" dirty="0">
                <a:solidFill>
                  <a:schemeClr val="tx1">
                    <a:lumMod val="50000"/>
                    <a:lumOff val="50000"/>
                  </a:schemeClr>
                </a:solidFill>
              </a:rPr>
              <a:t> em casos com falência cardíaca e sobrecarga de volume também em zonas com alto risco de transmissão de patógenos. </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Deve-se favorecer a opção mais rápida de acordo com a disponibilidade local e os custos na América Latina.</a:t>
            </a:r>
            <a:endParaRPr lang="pt-BR" sz="1400" b="1" i="1" dirty="0">
              <a:solidFill>
                <a:schemeClr val="tx1">
                  <a:lumMod val="50000"/>
                  <a:lumOff val="50000"/>
                </a:schemeClr>
              </a:solidFill>
            </a:endParaRPr>
          </a:p>
        </p:txBody>
      </p:sp>
      <p:grpSp>
        <p:nvGrpSpPr>
          <p:cNvPr id="17" name="Group 16">
            <a:extLst>
              <a:ext uri="{FF2B5EF4-FFF2-40B4-BE49-F238E27FC236}">
                <a16:creationId xmlns:a16="http://schemas.microsoft.com/office/drawing/2014/main" id="{8460016B-AAA7-0642-BFA7-5EDBE9BF09E4}"/>
              </a:ext>
            </a:extLst>
          </p:cNvPr>
          <p:cNvGrpSpPr/>
          <p:nvPr/>
        </p:nvGrpSpPr>
        <p:grpSpPr>
          <a:xfrm>
            <a:off x="6451912" y="6197063"/>
            <a:ext cx="4355871" cy="457689"/>
            <a:chOff x="6791757" y="6394967"/>
            <a:chExt cx="4355871" cy="457689"/>
          </a:xfrm>
        </p:grpSpPr>
        <p:sp>
          <p:nvSpPr>
            <p:cNvPr id="18" name="TextBox 17">
              <a:extLst>
                <a:ext uri="{FF2B5EF4-FFF2-40B4-BE49-F238E27FC236}">
                  <a16:creationId xmlns:a16="http://schemas.microsoft.com/office/drawing/2014/main" id="{C977461F-9CE1-3A44-9803-6D011D7FE476}"/>
                </a:ext>
              </a:extLst>
            </p:cNvPr>
            <p:cNvSpPr txBox="1"/>
            <p:nvPr/>
          </p:nvSpPr>
          <p:spPr>
            <a:xfrm>
              <a:off x="6791757" y="6483324"/>
              <a:ext cx="4355871" cy="369332"/>
            </a:xfrm>
            <a:prstGeom prst="rect">
              <a:avLst/>
            </a:prstGeom>
            <a:noFill/>
          </p:spPr>
          <p:txBody>
            <a:bodyPr wrap="square" rtlCol="0">
              <a:spAutoFit/>
            </a:bodyPr>
            <a:lstStyle/>
            <a:p>
              <a:r>
                <a:rPr lang="pt-BR" sz="1200" dirty="0">
                  <a:solidFill>
                    <a:schemeClr val="tx1">
                      <a:lumMod val="50000"/>
                      <a:lumOff val="50000"/>
                    </a:schemeClr>
                  </a:solidFill>
                </a:rPr>
                <a:t>Qualidade da Evidência (GRADE): Baixa        Moderada</a:t>
              </a:r>
              <a:r>
                <a:rPr lang="pt-BR" dirty="0"/>
                <a:t>       </a:t>
              </a:r>
              <a:r>
                <a:rPr lang="pt-BR" sz="1200" dirty="0">
                  <a:solidFill>
                    <a:schemeClr val="tx1">
                      <a:lumMod val="50000"/>
                      <a:lumOff val="50000"/>
                    </a:schemeClr>
                  </a:solidFill>
                </a:rPr>
                <a:t>Forte</a:t>
              </a:r>
            </a:p>
          </p:txBody>
        </p:sp>
        <p:sp>
          <p:nvSpPr>
            <p:cNvPr id="19" name="Oval 18">
              <a:extLst>
                <a:ext uri="{FF2B5EF4-FFF2-40B4-BE49-F238E27FC236}">
                  <a16:creationId xmlns:a16="http://schemas.microsoft.com/office/drawing/2014/main" id="{56BA212F-468C-9341-8AAA-3BED3C09E1D9}"/>
                </a:ext>
              </a:extLst>
            </p:cNvPr>
            <p:cNvSpPr/>
            <p:nvPr/>
          </p:nvSpPr>
          <p:spPr>
            <a:xfrm>
              <a:off x="8969693" y="639496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Oval 19">
              <a:extLst>
                <a:ext uri="{FF2B5EF4-FFF2-40B4-BE49-F238E27FC236}">
                  <a16:creationId xmlns:a16="http://schemas.microsoft.com/office/drawing/2014/main" id="{7B5AC75F-8ED3-0640-AEA7-A9CA81CB1B3F}"/>
                </a:ext>
              </a:extLst>
            </p:cNvPr>
            <p:cNvSpPr/>
            <p:nvPr/>
          </p:nvSpPr>
          <p:spPr>
            <a:xfrm>
              <a:off x="9819534" y="6394967"/>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Oval 20">
              <a:extLst>
                <a:ext uri="{FF2B5EF4-FFF2-40B4-BE49-F238E27FC236}">
                  <a16:creationId xmlns:a16="http://schemas.microsoft.com/office/drawing/2014/main" id="{D22930A4-7315-0440-8E7F-D9405137DF58}"/>
                </a:ext>
              </a:extLst>
            </p:cNvPr>
            <p:cNvSpPr/>
            <p:nvPr/>
          </p:nvSpPr>
          <p:spPr>
            <a:xfrm>
              <a:off x="10655111" y="6404781"/>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 name="Title 1">
            <a:extLst>
              <a:ext uri="{FF2B5EF4-FFF2-40B4-BE49-F238E27FC236}">
                <a16:creationId xmlns:a16="http://schemas.microsoft.com/office/drawing/2014/main" id="{CBB05A0F-64A3-114A-A0FC-DB26EB52CB88}"/>
              </a:ext>
            </a:extLst>
          </p:cNvPr>
          <p:cNvSpPr>
            <a:spLocks noGrp="1"/>
          </p:cNvSpPr>
          <p:nvPr>
            <p:ph type="title"/>
          </p:nvPr>
        </p:nvSpPr>
        <p:spPr>
          <a:xfrm>
            <a:off x="419100" y="1340569"/>
            <a:ext cx="10972800" cy="713539"/>
          </a:xfrm>
        </p:spPr>
        <p:txBody>
          <a:bodyPr lIns="0" rIns="0"/>
          <a:lstStyle/>
          <a:p>
            <a:r>
              <a:rPr lang="pt-BR" b="0"/>
              <a:t>Recomendação</a:t>
            </a:r>
          </a:p>
        </p:txBody>
      </p:sp>
      <p:sp>
        <p:nvSpPr>
          <p:cNvPr id="3" name="Content Placeholder 2">
            <a:extLst>
              <a:ext uri="{FF2B5EF4-FFF2-40B4-BE49-F238E27FC236}">
                <a16:creationId xmlns:a16="http://schemas.microsoft.com/office/drawing/2014/main" id="{BBDC87BB-97A4-4042-8091-84664455D4DD}"/>
              </a:ext>
            </a:extLst>
          </p:cNvPr>
          <p:cNvSpPr>
            <a:spLocks noGrp="1"/>
          </p:cNvSpPr>
          <p:nvPr>
            <p:ph idx="1"/>
          </p:nvPr>
        </p:nvSpPr>
        <p:spPr>
          <a:xfrm>
            <a:off x="419100" y="2033588"/>
            <a:ext cx="10972800" cy="1105732"/>
          </a:xfrm>
        </p:spPr>
        <p:txBody>
          <a:bodyPr/>
          <a:lstStyle/>
          <a:p>
            <a:pPr marL="0" indent="0">
              <a:buNone/>
            </a:pPr>
            <a:r>
              <a:rPr lang="pt-BR" sz="1600"/>
              <a:t>Em pacientes com sangramento potencialmente mortal relacionado com AVK durante durante o tratamento do TEV, o Painel Latino-Americano da ASH </a:t>
            </a:r>
            <a:r>
              <a:rPr lang="pt-BR" sz="1600" b="1" u="sng"/>
              <a:t>sugere o uso de PCC de 4 fatores ou PFC além da suspensão da AVK, de acordo com a disponibilidade local e as circunstâncias clínicas </a:t>
            </a:r>
            <a:r>
              <a:rPr lang="pt-BR" sz="1600" i="1"/>
              <a:t>(recomendação condicional, baseada em certeza muito baixa da evidência sobre os efeitos).</a:t>
            </a:r>
          </a:p>
          <a:p>
            <a:endParaRPr lang="pt-BR" sz="1600"/>
          </a:p>
        </p:txBody>
      </p:sp>
      <p:sp>
        <p:nvSpPr>
          <p:cNvPr id="12" name="Oval 11">
            <a:extLst>
              <a:ext uri="{FF2B5EF4-FFF2-40B4-BE49-F238E27FC236}">
                <a16:creationId xmlns:a16="http://schemas.microsoft.com/office/drawing/2014/main" id="{BC15144E-373D-4EDC-BA85-CD44DF10A695}"/>
              </a:ext>
            </a:extLst>
          </p:cNvPr>
          <p:cNvSpPr/>
          <p:nvPr/>
        </p:nvSpPr>
        <p:spPr>
          <a:xfrm>
            <a:off x="535357" y="417315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1">
            <a:extLst>
              <a:ext uri="{FF2B5EF4-FFF2-40B4-BE49-F238E27FC236}">
                <a16:creationId xmlns:a16="http://schemas.microsoft.com/office/drawing/2014/main" id="{C84FBD61-5968-4CB3-A5B7-E5CE0D23503A}"/>
              </a:ext>
            </a:extLst>
          </p:cNvPr>
          <p:cNvSpPr/>
          <p:nvPr/>
        </p:nvSpPr>
        <p:spPr>
          <a:xfrm>
            <a:off x="547077" y="466317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1">
            <a:extLst>
              <a:ext uri="{FF2B5EF4-FFF2-40B4-BE49-F238E27FC236}">
                <a16:creationId xmlns:a16="http://schemas.microsoft.com/office/drawing/2014/main" id="{0152B527-D571-4246-98A7-9ADA6EA2E1FB}"/>
              </a:ext>
            </a:extLst>
          </p:cNvPr>
          <p:cNvSpPr/>
          <p:nvPr/>
        </p:nvSpPr>
        <p:spPr>
          <a:xfrm>
            <a:off x="533009" y="52118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967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3115B-5D01-4113-8553-82FD5A324940}"/>
              </a:ext>
            </a:extLst>
          </p:cNvPr>
          <p:cNvSpPr>
            <a:spLocks noGrp="1"/>
          </p:cNvSpPr>
          <p:nvPr>
            <p:ph type="title"/>
          </p:nvPr>
        </p:nvSpPr>
        <p:spPr>
          <a:xfrm>
            <a:off x="419100" y="1340569"/>
            <a:ext cx="10972800" cy="713539"/>
          </a:xfrm>
        </p:spPr>
        <p:txBody>
          <a:bodyPr/>
          <a:lstStyle/>
          <a:p>
            <a:r>
              <a:rPr lang="es-CO" b="0" dirty="0"/>
              <a:t>Continuação  do Caso 3</a:t>
            </a:r>
          </a:p>
        </p:txBody>
      </p:sp>
      <p:sp>
        <p:nvSpPr>
          <p:cNvPr id="3" name="Marcador de contenido 2">
            <a:extLst>
              <a:ext uri="{FF2B5EF4-FFF2-40B4-BE49-F238E27FC236}">
                <a16:creationId xmlns:a16="http://schemas.microsoft.com/office/drawing/2014/main" id="{A8D849F3-38A8-41FB-A829-A7025DFC24C8}"/>
              </a:ext>
            </a:extLst>
          </p:cNvPr>
          <p:cNvSpPr>
            <a:spLocks noGrp="1"/>
          </p:cNvSpPr>
          <p:nvPr>
            <p:ph idx="1"/>
          </p:nvPr>
        </p:nvSpPr>
        <p:spPr>
          <a:xfrm>
            <a:off x="419100" y="2172578"/>
            <a:ext cx="10972800" cy="3954624"/>
          </a:xfrm>
        </p:spPr>
        <p:txBody>
          <a:bodyPr/>
          <a:lstStyle/>
          <a:p>
            <a:pPr marL="0" indent="0">
              <a:buNone/>
            </a:pPr>
            <a:r>
              <a:rPr lang="pt-BR" sz="2000" dirty="0"/>
              <a:t>A paciente foi tratada cirurgicamente com sucesso, mas considerando o sangramento, o risco de vida que correu e a recorrência da trombose não provocada, qual seria a sua estratégia de tratamento?</a:t>
            </a:r>
          </a:p>
          <a:p>
            <a:endParaRPr lang="pt-BR" sz="2000" dirty="0"/>
          </a:p>
          <a:p>
            <a:pPr marL="182880" indent="-182880">
              <a:buFont typeface="+mj-lt"/>
              <a:buAutoNum type="alphaUcPeriod"/>
            </a:pPr>
            <a:r>
              <a:rPr lang="pt-BR" sz="2000" dirty="0"/>
              <a:t> Descontinuar o tratamento anticoagulante devido ao risco de novo sangramento</a:t>
            </a:r>
          </a:p>
          <a:p>
            <a:pPr marL="182880" indent="-182880">
              <a:buFont typeface="+mj-lt"/>
              <a:buAutoNum type="alphaUcPeriod"/>
            </a:pPr>
            <a:r>
              <a:rPr lang="pt-BR" sz="2000" dirty="0"/>
              <a:t> Reiniciar a anticoagulação oral uma vez</a:t>
            </a:r>
            <a:r>
              <a:rPr lang="pt-BR" dirty="0"/>
              <a:t> </a:t>
            </a:r>
            <a:r>
              <a:rPr lang="pt-BR" sz="2000" dirty="0"/>
              <a:t>recuperada clinicamente entre 15 e 90 dias</a:t>
            </a:r>
          </a:p>
          <a:p>
            <a:pPr marL="182880" indent="-182880">
              <a:buFont typeface="+mj-lt"/>
              <a:buAutoNum type="alphaUcPeriod"/>
            </a:pPr>
            <a:r>
              <a:rPr lang="pt-BR" sz="2000" dirty="0"/>
              <a:t> Indicaria </a:t>
            </a:r>
            <a:r>
              <a:rPr lang="pt-BR" sz="2000" dirty="0" err="1"/>
              <a:t>HBPM</a:t>
            </a:r>
            <a:r>
              <a:rPr lang="pt-BR" sz="2000" dirty="0"/>
              <a:t> em uma semana</a:t>
            </a:r>
          </a:p>
          <a:p>
            <a:pPr marL="182880" indent="-182880">
              <a:buFont typeface="+mj-lt"/>
              <a:buAutoNum type="alphaUcPeriod"/>
            </a:pPr>
            <a:r>
              <a:rPr lang="pt-BR" sz="2000" dirty="0"/>
              <a:t> Indicaria AAS </a:t>
            </a:r>
          </a:p>
        </p:txBody>
      </p:sp>
      <p:sp>
        <p:nvSpPr>
          <p:cNvPr id="4" name="Rectangle 3">
            <a:extLst>
              <a:ext uri="{FF2B5EF4-FFF2-40B4-BE49-F238E27FC236}">
                <a16:creationId xmlns:a16="http://schemas.microsoft.com/office/drawing/2014/main" id="{31389724-EAD6-4969-AEBE-3409543DA573}"/>
              </a:ext>
            </a:extLst>
          </p:cNvPr>
          <p:cNvSpPr/>
          <p:nvPr/>
        </p:nvSpPr>
        <p:spPr>
          <a:xfrm>
            <a:off x="246767" y="4353432"/>
            <a:ext cx="10972800" cy="379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207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3558730858"/>
              </p:ext>
            </p:extLst>
          </p:nvPr>
        </p:nvGraphicFramePr>
        <p:xfrm>
          <a:off x="429124" y="3228456"/>
          <a:ext cx="7686174" cy="3206890"/>
        </p:xfrm>
        <a:graphic>
          <a:graphicData uri="http://schemas.openxmlformats.org/drawingml/2006/table">
            <a:tbl>
              <a:tblPr firstRow="1" bandRow="1">
                <a:tableStyleId>{5940675A-B579-460E-94D1-54222C63F5DA}</a:tableStyleId>
              </a:tblPr>
              <a:tblGrid>
                <a:gridCol w="1502707">
                  <a:extLst>
                    <a:ext uri="{9D8B030D-6E8A-4147-A177-3AD203B41FA5}">
                      <a16:colId xmlns:a16="http://schemas.microsoft.com/office/drawing/2014/main" val="325642109"/>
                    </a:ext>
                  </a:extLst>
                </a:gridCol>
                <a:gridCol w="1803110">
                  <a:extLst>
                    <a:ext uri="{9D8B030D-6E8A-4147-A177-3AD203B41FA5}">
                      <a16:colId xmlns:a16="http://schemas.microsoft.com/office/drawing/2014/main" val="815985156"/>
                    </a:ext>
                  </a:extLst>
                </a:gridCol>
                <a:gridCol w="1753548">
                  <a:extLst>
                    <a:ext uri="{9D8B030D-6E8A-4147-A177-3AD203B41FA5}">
                      <a16:colId xmlns:a16="http://schemas.microsoft.com/office/drawing/2014/main" val="1109489225"/>
                    </a:ext>
                  </a:extLst>
                </a:gridCol>
                <a:gridCol w="2626809">
                  <a:extLst>
                    <a:ext uri="{9D8B030D-6E8A-4147-A177-3AD203B41FA5}">
                      <a16:colId xmlns:a16="http://schemas.microsoft.com/office/drawing/2014/main" val="738517967"/>
                    </a:ext>
                  </a:extLst>
                </a:gridCol>
              </a:tblGrid>
              <a:tr h="307798">
                <a:tc rowSpan="2">
                  <a:txBody>
                    <a:bodyPr/>
                    <a:lstStyle/>
                    <a:p>
                      <a:r>
                        <a:rPr lang="en-CA" sz="1200" b="1" dirty="0">
                          <a:solidFill>
                            <a:schemeClr val="bg1"/>
                          </a:solidFill>
                        </a:rPr>
                        <a:t>Resultados</a:t>
                      </a:r>
                      <a:endParaRPr lang="pt-BR" sz="1200" b="1" dirty="0">
                        <a:solidFill>
                          <a:schemeClr val="bg1"/>
                        </a:solidFill>
                      </a:endParaRPr>
                    </a:p>
                    <a:p>
                      <a:r>
                        <a:rPr lang="en-CA" sz="1200" b="1" dirty="0">
                          <a:solidFill>
                            <a:schemeClr val="bg1"/>
                          </a:solidFill>
                        </a:rPr>
                        <a:t>(Qualidade da Evidência)</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rowSpan="2">
                  <a:txBody>
                    <a:bodyPr/>
                    <a:lstStyle/>
                    <a:p>
                      <a:pPr algn="ctr"/>
                      <a:r>
                        <a:rPr sz="2000" dirty="0"/>
                        <a:t> </a:t>
                      </a:r>
                      <a:r>
                        <a:rPr lang="en-CA" sz="1200" b="1" dirty="0">
                          <a:solidFill>
                            <a:schemeClr val="bg1"/>
                          </a:solidFill>
                        </a:rPr>
                        <a:t>Efeito</a:t>
                      </a:r>
                      <a:r>
                        <a:rPr sz="2000" dirty="0"/>
                        <a:t> </a:t>
                      </a:r>
                      <a:r>
                        <a:rPr lang="en-CA" sz="1200" b="1" dirty="0">
                          <a:solidFill>
                            <a:schemeClr val="bg1"/>
                          </a:solidFill>
                        </a:rPr>
                        <a:t>Relativo</a:t>
                      </a:r>
                      <a:r>
                        <a:rPr sz="2000" dirty="0"/>
                        <a:t> </a:t>
                      </a:r>
                    </a:p>
                    <a:p>
                      <a:pPr algn="ctr"/>
                      <a:r>
                        <a:rPr lang="en-CA" sz="1200" b="1" dirty="0">
                          <a:solidFill>
                            <a:schemeClr val="bg1"/>
                          </a:solidFill>
                        </a:rPr>
                        <a:t>(95% CI)</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Efeitos absolutos</a:t>
                      </a:r>
                      <a:r>
                        <a:rPr sz="2000"/>
                        <a:t> </a:t>
                      </a:r>
                      <a:r>
                        <a:rPr lang="en-CA" sz="1400" b="1" dirty="0">
                          <a:solidFill>
                            <a:schemeClr val="bg1"/>
                          </a:solidFill>
                        </a:rPr>
                        <a:t>previstos (95% CI)</a:t>
                      </a:r>
                    </a:p>
                  </a:txBody>
                  <a:tcPr marL="83945" marR="83945" marT="41972" marB="4197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475687">
                <a:tc vMerge="1">
                  <a:txBody>
                    <a:bodyPr/>
                    <a:lstStyle/>
                    <a:p>
                      <a:endParaRPr lang="en-CA"/>
                    </a:p>
                  </a:txBody>
                  <a:tcPr/>
                </a:tc>
                <a:tc vMerge="1">
                  <a:txBody>
                    <a:bodyPr/>
                    <a:lstStyle/>
                    <a:p>
                      <a:endParaRPr lang="en-CA"/>
                    </a:p>
                  </a:txBody>
                  <a:tcPr/>
                </a:tc>
                <a:tc>
                  <a:txBody>
                    <a:bodyPr/>
                    <a:lstStyle/>
                    <a:p>
                      <a:pPr algn="ctr"/>
                      <a:r>
                        <a:rPr lang="en-CA" sz="1200" b="0" i="0" dirty="0" err="1">
                          <a:solidFill>
                            <a:schemeClr val="tx1">
                              <a:lumMod val="50000"/>
                              <a:lumOff val="50000"/>
                            </a:schemeClr>
                          </a:solidFill>
                        </a:rPr>
                        <a:t>Risco</a:t>
                      </a:r>
                      <a:r>
                        <a:rPr lang="en-CA" sz="1200" b="0" i="0" dirty="0">
                          <a:solidFill>
                            <a:schemeClr val="tx1">
                              <a:lumMod val="50000"/>
                              <a:lumOff val="50000"/>
                            </a:schemeClr>
                          </a:solidFill>
                        </a:rPr>
                        <a:t> com descontinuação</a:t>
                      </a:r>
                      <a:r>
                        <a:rPr sz="2000" dirty="0"/>
                        <a:t>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0" i="0" dirty="0">
                          <a:solidFill>
                            <a:schemeClr val="tx1">
                              <a:lumMod val="50000"/>
                              <a:lumOff val="50000"/>
                            </a:schemeClr>
                          </a:solidFill>
                        </a:rPr>
                        <a:t>Diferença de risco com reinício de anticoagulação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503669">
                <a:tc>
                  <a:txBody>
                    <a:bodyPr/>
                    <a:lstStyle/>
                    <a:p>
                      <a:r>
                        <a:rPr lang="en-CA" sz="1200" dirty="0">
                          <a:solidFill>
                            <a:schemeClr val="tx1">
                              <a:lumMod val="50000"/>
                              <a:lumOff val="50000"/>
                            </a:schemeClr>
                          </a:solidFill>
                        </a:rPr>
                        <a:t>      Mortalidade</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0.59</a:t>
                      </a:r>
                    </a:p>
                    <a:p>
                      <a:pPr algn="ctr"/>
                      <a:r>
                        <a:rPr lang="en-CA" sz="1050" b="0" dirty="0">
                          <a:solidFill>
                            <a:schemeClr val="tx1">
                              <a:lumMod val="50000"/>
                              <a:lumOff val="50000"/>
                            </a:schemeClr>
                          </a:solidFill>
                        </a:rPr>
                        <a:t>(0.45 a 0.77)</a:t>
                      </a:r>
                      <a:endParaRPr lang="pt-BR" sz="14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845 de 2,455 (34.4%)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141 menos</a:t>
                      </a:r>
                      <a:r>
                        <a:rPr sz="2000" dirty="0"/>
                        <a:t> </a:t>
                      </a:r>
                      <a:r>
                        <a:rPr lang="en-CA" sz="1400" b="1" dirty="0">
                          <a:solidFill>
                            <a:schemeClr val="tx1">
                              <a:lumMod val="50000"/>
                              <a:lumOff val="50000"/>
                            </a:schemeClr>
                          </a:solidFill>
                        </a:rPr>
                        <a:t>mortes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b="0" dirty="0">
                          <a:solidFill>
                            <a:schemeClr val="tx1">
                              <a:lumMod val="50000"/>
                              <a:lumOff val="50000"/>
                            </a:schemeClr>
                          </a:solidFill>
                        </a:rPr>
                        <a:t>(79 menos a 189 mais)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31650">
                <a:tc>
                  <a:txBody>
                    <a:bodyPr/>
                    <a:lstStyle/>
                    <a:p>
                      <a:r>
                        <a:rPr lang="en-CA" sz="1200" dirty="0">
                          <a:solidFill>
                            <a:schemeClr val="tx1">
                              <a:lumMod val="50000"/>
                              <a:lumOff val="50000"/>
                            </a:schemeClr>
                          </a:solidFill>
                        </a:rPr>
                        <a:t>      EP</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0.26 </a:t>
                      </a:r>
                    </a:p>
                    <a:p>
                      <a:pPr algn="ctr"/>
                      <a:r>
                        <a:rPr lang="en-CA" sz="1200" b="0" dirty="0">
                          <a:solidFill>
                            <a:schemeClr val="tx1">
                              <a:lumMod val="50000"/>
                              <a:lumOff val="50000"/>
                            </a:schemeClr>
                          </a:solidFill>
                        </a:rPr>
                        <a:t>(0.08 a 0.82)</a:t>
                      </a:r>
                      <a:endParaRPr lang="pt-BR" sz="16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12 de 425 (2.8%)</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21 menos EP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b="0" dirty="0">
                          <a:solidFill>
                            <a:schemeClr val="tx1">
                              <a:lumMod val="50000"/>
                              <a:lumOff val="50000"/>
                            </a:schemeClr>
                          </a:solidFill>
                        </a:rPr>
                        <a:t>(5 menos a 26 menos)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31650">
                <a:tc>
                  <a:txBody>
                    <a:bodyPr/>
                    <a:lstStyle/>
                    <a:p>
                      <a:r>
                        <a:rPr lang="en-CA" sz="1200" dirty="0">
                          <a:solidFill>
                            <a:schemeClr val="tx1">
                              <a:lumMod val="50000"/>
                              <a:lumOff val="50000"/>
                            </a:schemeClr>
                          </a:solidFill>
                        </a:rPr>
                        <a:t>      TVP proximal  </a:t>
                      </a:r>
                    </a:p>
                    <a:p>
                      <a:r>
                        <a:rPr sz="2000"/>
                        <a:t>      </a:t>
                      </a:r>
                      <a:r>
                        <a:rPr lang="en-CA" sz="1200" dirty="0">
                          <a:solidFill>
                            <a:schemeClr val="tx1">
                              <a:lumMod val="50000"/>
                              <a:lumOff val="50000"/>
                            </a:schemeClr>
                          </a:solidFill>
                        </a:rPr>
                        <a:t>Sintomática</a:t>
                      </a:r>
                      <a:endParaRPr lang="pt-BR" sz="120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0.66</a:t>
                      </a:r>
                    </a:p>
                    <a:p>
                      <a:pPr algn="ctr"/>
                      <a:r>
                        <a:rPr lang="en-CA" sz="1200" dirty="0">
                          <a:solidFill>
                            <a:schemeClr val="tx1">
                              <a:lumMod val="50000"/>
                              <a:lumOff val="50000"/>
                            </a:schemeClr>
                          </a:solidFill>
                        </a:rPr>
                        <a:t>(0.25 a 1.75)</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11 de 464 (2.4%)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8 menos TVP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dirty="0">
                          <a:solidFill>
                            <a:schemeClr val="tx1">
                              <a:lumMod val="50000"/>
                              <a:lumOff val="50000"/>
                            </a:schemeClr>
                          </a:solidFill>
                        </a:rPr>
                        <a:t>(18 menos a 18 mais)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531650">
                <a:tc>
                  <a:txBody>
                    <a:bodyPr/>
                    <a:lstStyle/>
                    <a:p>
                      <a:r>
                        <a:rPr sz="2000"/>
                        <a:t>      </a:t>
                      </a:r>
                      <a:r>
                        <a:rPr lang="en-CA" sz="1200" dirty="0">
                          <a:solidFill>
                            <a:schemeClr val="tx1">
                              <a:lumMod val="50000"/>
                              <a:lumOff val="50000"/>
                            </a:schemeClr>
                          </a:solidFill>
                        </a:rPr>
                        <a:t>Grande Sangramento</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1.54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200" dirty="0">
                          <a:solidFill>
                            <a:schemeClr val="tx1">
                              <a:lumMod val="50000"/>
                              <a:lumOff val="50000"/>
                            </a:schemeClr>
                          </a:solidFill>
                        </a:rPr>
                        <a:t>(1.18 a 2.02)</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230 de 3,304 (7.0%)</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38 mais sangramentos </a:t>
                      </a:r>
                      <a:r>
                        <a:rPr lang="en-CA" sz="1400" b="1" dirty="0" err="1">
                          <a:solidFill>
                            <a:schemeClr val="tx1">
                              <a:lumMod val="50000"/>
                              <a:lumOff val="50000"/>
                            </a:schemeClr>
                          </a:solidFill>
                        </a:rPr>
                        <a:t>por</a:t>
                      </a:r>
                      <a:r>
                        <a:rPr lang="en-CA" sz="1400" b="1" dirty="0">
                          <a:solidFill>
                            <a:schemeClr val="tx1">
                              <a:lumMod val="50000"/>
                              <a:lumOff val="50000"/>
                            </a:schemeClr>
                          </a:solidFill>
                        </a:rPr>
                        <a:t> 1.000</a:t>
                      </a:r>
                    </a:p>
                    <a:p>
                      <a:pPr algn="ctr"/>
                      <a:r>
                        <a:rPr lang="en-CA" sz="1200" dirty="0">
                          <a:solidFill>
                            <a:schemeClr val="tx1">
                              <a:lumMod val="50000"/>
                              <a:lumOff val="50000"/>
                            </a:schemeClr>
                          </a:solidFill>
                        </a:rPr>
                        <a:t>(13 mais a 71 mais)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7" name="TextBox 6">
            <a:extLst>
              <a:ext uri="{FF2B5EF4-FFF2-40B4-BE49-F238E27FC236}">
                <a16:creationId xmlns:a16="http://schemas.microsoft.com/office/drawing/2014/main" id="{D4E28177-8F59-4D65-93FC-2626F523DAA6}"/>
              </a:ext>
            </a:extLst>
          </p:cNvPr>
          <p:cNvSpPr txBox="1"/>
          <p:nvPr/>
        </p:nvSpPr>
        <p:spPr>
          <a:xfrm>
            <a:off x="352731" y="2723492"/>
            <a:ext cx="11494363" cy="338554"/>
          </a:xfrm>
          <a:prstGeom prst="rect">
            <a:avLst/>
          </a:prstGeom>
          <a:noFill/>
        </p:spPr>
        <p:txBody>
          <a:bodyPr wrap="square" rtlCol="0">
            <a:spAutoFit/>
          </a:bodyPr>
          <a:lstStyle/>
          <a:p>
            <a:pPr fontAlgn="t"/>
            <a:r>
              <a:rPr lang="es-CO" sz="1600" b="1" dirty="0">
                <a:solidFill>
                  <a:schemeClr val="tx1">
                    <a:lumMod val="50000"/>
                    <a:lumOff val="50000"/>
                  </a:schemeClr>
                </a:solidFill>
              </a:rPr>
              <a:t>Retomada vs. interrupção do tratamento anticoagulante para a TEV depois de uma hemorragia maior:</a:t>
            </a:r>
            <a:endParaRPr lang="pt-BR" sz="16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7ABE7026-E992-411E-918F-11D86F7CBFCD}"/>
              </a:ext>
            </a:extLst>
          </p:cNvPr>
          <p:cNvSpPr/>
          <p:nvPr/>
        </p:nvSpPr>
        <p:spPr>
          <a:xfrm>
            <a:off x="437566" y="4112249"/>
            <a:ext cx="7658423" cy="515582"/>
          </a:xfrm>
          <a:prstGeom prst="rect">
            <a:avLst/>
          </a:prstGeom>
          <a:noFill/>
          <a:ln w="57150">
            <a:solidFill>
              <a:srgbClr val="1F9F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a:t> </a:t>
            </a:r>
          </a:p>
        </p:txBody>
      </p:sp>
      <p:sp>
        <p:nvSpPr>
          <p:cNvPr id="12" name="TextBox 11">
            <a:extLst>
              <a:ext uri="{FF2B5EF4-FFF2-40B4-BE49-F238E27FC236}">
                <a16:creationId xmlns:a16="http://schemas.microsoft.com/office/drawing/2014/main" id="{FF300F6E-0834-4EBF-BAAF-EEE36CDF255E}"/>
              </a:ext>
            </a:extLst>
          </p:cNvPr>
          <p:cNvSpPr txBox="1"/>
          <p:nvPr/>
        </p:nvSpPr>
        <p:spPr>
          <a:xfrm>
            <a:off x="8671372" y="3406030"/>
            <a:ext cx="2823409" cy="1323439"/>
          </a:xfrm>
          <a:prstGeom prst="rect">
            <a:avLst/>
          </a:prstGeom>
          <a:solidFill>
            <a:srgbClr val="FED9B0"/>
          </a:solidFill>
        </p:spPr>
        <p:txBody>
          <a:bodyPr wrap="square" rtlCol="0">
            <a:spAutoFit/>
          </a:bodyPr>
          <a:lstStyle/>
          <a:p>
            <a:r>
              <a:rPr lang="es-CO" sz="1600" dirty="0">
                <a:solidFill>
                  <a:schemeClr val="tx1">
                    <a:lumMod val="50000"/>
                    <a:lumOff val="50000"/>
                  </a:schemeClr>
                </a:solidFill>
              </a:rPr>
              <a:t>Aumento do risco de hemorragia recorrente compensado por uma melhora na mortalidade por todas as causas</a:t>
            </a:r>
            <a:endParaRPr lang="pt-BR" sz="1600" dirty="0">
              <a:solidFill>
                <a:schemeClr val="tx1">
                  <a:lumMod val="50000"/>
                  <a:lumOff val="50000"/>
                </a:schemeClr>
              </a:solidFill>
            </a:endParaRPr>
          </a:p>
        </p:txBody>
      </p:sp>
      <p:sp>
        <p:nvSpPr>
          <p:cNvPr id="13" name="TextBox 12">
            <a:extLst>
              <a:ext uri="{FF2B5EF4-FFF2-40B4-BE49-F238E27FC236}">
                <a16:creationId xmlns:a16="http://schemas.microsoft.com/office/drawing/2014/main" id="{5614E732-5A55-4EBF-8A8E-918732B1C29F}"/>
              </a:ext>
            </a:extLst>
          </p:cNvPr>
          <p:cNvSpPr txBox="1"/>
          <p:nvPr/>
        </p:nvSpPr>
        <p:spPr>
          <a:xfrm>
            <a:off x="8694515" y="4944196"/>
            <a:ext cx="2823409" cy="830997"/>
          </a:xfrm>
          <a:prstGeom prst="rect">
            <a:avLst/>
          </a:prstGeom>
          <a:solidFill>
            <a:srgbClr val="BEE0E4"/>
          </a:solidFill>
        </p:spPr>
        <p:txBody>
          <a:bodyPr wrap="square" rtlCol="0">
            <a:spAutoFit/>
          </a:bodyPr>
          <a:lstStyle/>
          <a:p>
            <a:r>
              <a:rPr lang="es-CO" sz="1600" dirty="0">
                <a:solidFill>
                  <a:schemeClr val="tx1">
                    <a:lumMod val="50000"/>
                    <a:lumOff val="50000"/>
                  </a:schemeClr>
                </a:solidFill>
              </a:rPr>
              <a:t>Aplicável a pacientes que requerem anticoagulação de longo prazo ou indefinida</a:t>
            </a:r>
            <a:endParaRPr lang="pt-BR" sz="1600" dirty="0">
              <a:solidFill>
                <a:schemeClr val="tx1">
                  <a:lumMod val="50000"/>
                  <a:lumOff val="50000"/>
                </a:schemeClr>
              </a:solidFill>
            </a:endParaRPr>
          </a:p>
        </p:txBody>
      </p:sp>
      <p:sp>
        <p:nvSpPr>
          <p:cNvPr id="28" name="Title 27">
            <a:extLst>
              <a:ext uri="{FF2B5EF4-FFF2-40B4-BE49-F238E27FC236}">
                <a16:creationId xmlns:a16="http://schemas.microsoft.com/office/drawing/2014/main" id="{FAE9CE19-B287-4946-AC55-BBB00C0E5552}"/>
              </a:ext>
            </a:extLst>
          </p:cNvPr>
          <p:cNvSpPr>
            <a:spLocks noGrp="1"/>
          </p:cNvSpPr>
          <p:nvPr>
            <p:ph type="title"/>
          </p:nvPr>
        </p:nvSpPr>
        <p:spPr>
          <a:xfrm>
            <a:off x="419100" y="1340569"/>
            <a:ext cx="10972800" cy="713539"/>
          </a:xfrm>
        </p:spPr>
        <p:txBody>
          <a:bodyPr lIns="0" tIns="0" rIns="0" bIns="0"/>
          <a:lstStyle/>
          <a:p>
            <a:r>
              <a:rPr lang="en-CA" b="0" dirty="0"/>
              <a:t>Recomendação</a:t>
            </a:r>
            <a:endParaRPr lang="pt-BR" b="0" dirty="0"/>
          </a:p>
        </p:txBody>
      </p:sp>
      <p:sp>
        <p:nvSpPr>
          <p:cNvPr id="3" name="Content Placeholder 2">
            <a:extLst>
              <a:ext uri="{FF2B5EF4-FFF2-40B4-BE49-F238E27FC236}">
                <a16:creationId xmlns:a16="http://schemas.microsoft.com/office/drawing/2014/main" id="{FF073D49-9676-B24F-8DE5-93F7EA4D9F95}"/>
              </a:ext>
            </a:extLst>
          </p:cNvPr>
          <p:cNvSpPr>
            <a:spLocks noGrp="1"/>
          </p:cNvSpPr>
          <p:nvPr>
            <p:ph idx="1"/>
          </p:nvPr>
        </p:nvSpPr>
        <p:spPr>
          <a:xfrm>
            <a:off x="419100" y="1862967"/>
            <a:ext cx="11098824" cy="860526"/>
          </a:xfrm>
        </p:spPr>
        <p:txBody>
          <a:bodyPr/>
          <a:lstStyle/>
          <a:p>
            <a:pPr marL="0" indent="0">
              <a:buNone/>
            </a:pPr>
            <a:r>
              <a:rPr sz="1600" dirty="0"/>
              <a:t>Nos</a:t>
            </a:r>
            <a:r>
              <a:rPr lang="en-US" sz="1600" dirty="0"/>
              <a:t> pacientes que recebem tratamento para TEV e sobrevivem a um episódio de sangramento maior, relacionado com a terapia</a:t>
            </a:r>
            <a:r>
              <a:rPr sz="1600" dirty="0"/>
              <a:t> </a:t>
            </a:r>
            <a:r>
              <a:rPr lang="en-US" sz="1600" dirty="0"/>
              <a:t>anticoagulação, o Painel Latino-Americano da ASH sugere</a:t>
            </a:r>
            <a:r>
              <a:rPr sz="1600" dirty="0"/>
              <a:t> </a:t>
            </a:r>
            <a:r>
              <a:rPr lang="en-US" sz="1600" b="1" u="sng" dirty="0"/>
              <a:t>a retomada da terapia de anticoagulação oral em vez da interrupção</a:t>
            </a:r>
            <a:r>
              <a:rPr sz="1600" dirty="0"/>
              <a:t> </a:t>
            </a:r>
            <a:r>
              <a:rPr lang="en-US" sz="1600" i="1" dirty="0"/>
              <a:t>(recomendação condicional</a:t>
            </a:r>
            <a:r>
              <a:rPr sz="1600" dirty="0"/>
              <a:t> </a:t>
            </a:r>
            <a:r>
              <a:rPr lang="en-US" sz="1600" i="1" dirty="0"/>
              <a:t>baseada</a:t>
            </a:r>
            <a:r>
              <a:rPr sz="1600" dirty="0"/>
              <a:t> </a:t>
            </a:r>
            <a:r>
              <a:rPr lang="en-US" sz="1600" i="1" dirty="0"/>
              <a:t>em uma certeza</a:t>
            </a:r>
            <a:r>
              <a:rPr sz="1600" i="1" dirty="0"/>
              <a:t> </a:t>
            </a:r>
            <a:r>
              <a:rPr lang="en-US" sz="1600" i="1" dirty="0"/>
              <a:t>mu</a:t>
            </a:r>
            <a:r>
              <a:rPr sz="1600" i="1" dirty="0"/>
              <a:t>ito baixa da evidência sobre os efeitos</a:t>
            </a:r>
            <a:r>
              <a:rPr lang="en-US" sz="1600" i="1" dirty="0"/>
              <a:t>).</a:t>
            </a:r>
          </a:p>
        </p:txBody>
      </p:sp>
      <p:sp>
        <p:nvSpPr>
          <p:cNvPr id="19" name="Oval 18">
            <a:extLst>
              <a:ext uri="{FF2B5EF4-FFF2-40B4-BE49-F238E27FC236}">
                <a16:creationId xmlns:a16="http://schemas.microsoft.com/office/drawing/2014/main" id="{750AE190-56EE-3845-A75B-E27A5673EAB5}"/>
              </a:ext>
            </a:extLst>
          </p:cNvPr>
          <p:cNvSpPr/>
          <p:nvPr/>
        </p:nvSpPr>
        <p:spPr>
          <a:xfrm>
            <a:off x="519193" y="43644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FD3AEDF7-E48D-0D4F-9E9F-CA3E86D186F8}"/>
              </a:ext>
            </a:extLst>
          </p:cNvPr>
          <p:cNvSpPr/>
          <p:nvPr/>
        </p:nvSpPr>
        <p:spPr>
          <a:xfrm>
            <a:off x="519193" y="49079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ED10568B-62CC-9847-B9EF-32CDEE87C805}"/>
              </a:ext>
            </a:extLst>
          </p:cNvPr>
          <p:cNvSpPr/>
          <p:nvPr/>
        </p:nvSpPr>
        <p:spPr>
          <a:xfrm>
            <a:off x="519193" y="54427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021EB176-96E3-F645-B821-8A5E6C3ED63C}"/>
              </a:ext>
            </a:extLst>
          </p:cNvPr>
          <p:cNvSpPr/>
          <p:nvPr/>
        </p:nvSpPr>
        <p:spPr>
          <a:xfrm>
            <a:off x="519193" y="59936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A059BF06-7131-CC45-9368-4FB072A89EC9}"/>
              </a:ext>
            </a:extLst>
          </p:cNvPr>
          <p:cNvGrpSpPr/>
          <p:nvPr/>
        </p:nvGrpSpPr>
        <p:grpSpPr>
          <a:xfrm>
            <a:off x="7836129" y="6275948"/>
            <a:ext cx="4355871" cy="310636"/>
            <a:chOff x="6764144" y="6450291"/>
            <a:chExt cx="4355871" cy="310636"/>
          </a:xfrm>
        </p:grpSpPr>
        <p:sp>
          <p:nvSpPr>
            <p:cNvPr id="27" name="TextBox 26">
              <a:extLst>
                <a:ext uri="{FF2B5EF4-FFF2-40B4-BE49-F238E27FC236}">
                  <a16:creationId xmlns:a16="http://schemas.microsoft.com/office/drawing/2014/main" id="{AD2D7A5A-6BFB-4E4B-B328-1AAB941A27B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Qualidade da Evidência (GRADE): Baixa        Moderada</a:t>
              </a:r>
              <a:r>
                <a:rPr dirty="0"/>
                <a:t>       </a:t>
              </a:r>
              <a:r>
                <a:rPr lang="en-CA" sz="1200" dirty="0">
                  <a:solidFill>
                    <a:schemeClr val="tx1">
                      <a:lumMod val="50000"/>
                      <a:lumOff val="50000"/>
                    </a:schemeClr>
                  </a:solidFill>
                </a:rPr>
                <a:t>Forte</a:t>
              </a:r>
              <a:endParaRPr lang="pt-BR" sz="1200" dirty="0">
                <a:solidFill>
                  <a:schemeClr val="tx1">
                    <a:lumMod val="50000"/>
                    <a:lumOff val="50000"/>
                  </a:schemeClr>
                </a:solidFill>
              </a:endParaRPr>
            </a:p>
          </p:txBody>
        </p:sp>
        <p:sp>
          <p:nvSpPr>
            <p:cNvPr id="29" name="Oval 28">
              <a:extLst>
                <a:ext uri="{FF2B5EF4-FFF2-40B4-BE49-F238E27FC236}">
                  <a16:creationId xmlns:a16="http://schemas.microsoft.com/office/drawing/2014/main" id="{6D5B1D30-F9F4-7B41-9E12-9AC9FC64CC8B}"/>
                </a:ext>
              </a:extLst>
            </p:cNvPr>
            <p:cNvSpPr/>
            <p:nvPr/>
          </p:nvSpPr>
          <p:spPr>
            <a:xfrm>
              <a:off x="9007844" y="6460105"/>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2B6FA555-2E93-6347-A06A-8412A7C233D6}"/>
                </a:ext>
              </a:extLst>
            </p:cNvPr>
            <p:cNvSpPr/>
            <p:nvPr/>
          </p:nvSpPr>
          <p:spPr>
            <a:xfrm>
              <a:off x="9912757" y="645029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83B26B73-1141-7D42-81F9-30F82957AF30}"/>
                </a:ext>
              </a:extLst>
            </p:cNvPr>
            <p:cNvSpPr/>
            <p:nvPr/>
          </p:nvSpPr>
          <p:spPr>
            <a:xfrm>
              <a:off x="10586436" y="6460105"/>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211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9" grpId="0" animBg="1"/>
      <p:bldP spid="31" grpId="0" animBg="1"/>
      <p:bldP spid="32" grpId="0" animBg="1"/>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Comentários</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885860"/>
            <a:ext cx="11081734" cy="4197555"/>
          </a:xfrm>
        </p:spPr>
        <p:txBody>
          <a:bodyPr/>
          <a:lstStyle/>
          <a:p>
            <a:r>
              <a:rPr lang="pt-BR" sz="2400" dirty="0"/>
              <a:t>A decisão de reiniciar a anticoagulação pode variar com o risco de TEP recorrente e com o risco e a severidade do sangramento.</a:t>
            </a:r>
          </a:p>
          <a:p>
            <a:r>
              <a:rPr lang="pt-BR" sz="2400" dirty="0"/>
              <a:t>Uma abordagem de tomada de decisões compartilhada que explore os valores que os pacientes atribuem à prevenção do </a:t>
            </a:r>
            <a:r>
              <a:rPr lang="pt-BR" sz="2400" dirty="0" err="1"/>
              <a:t>TEP</a:t>
            </a:r>
            <a:r>
              <a:rPr lang="pt-BR" sz="2400" dirty="0"/>
              <a:t> ou do sangramento pode ser uma forma de implementar a recomendação.</a:t>
            </a:r>
          </a:p>
          <a:p>
            <a:r>
              <a:rPr lang="pt-BR" sz="2400" dirty="0"/>
              <a:t>O tempo para reiniciar a anticoagulação permanece desconhecido e é variável dependendo das particularidades de cada paciente. É razoável uma espera de pelo menos 2 semanas, mas não mais de 90 dias após o sangramento. Entretanto, deve-se levar em consideração a possibilidade de reiniciar a anticoagulação o mais breve possível, se a causa do sangramento tiver sido identificada e corrigida. </a:t>
            </a:r>
          </a:p>
          <a:p>
            <a:endParaRPr lang="pt-BR" sz="2400" dirty="0"/>
          </a:p>
        </p:txBody>
      </p:sp>
    </p:spTree>
    <p:extLst>
      <p:ext uri="{BB962C8B-B14F-4D97-AF65-F5344CB8AC3E}">
        <p14:creationId xmlns:p14="http://schemas.microsoft.com/office/powerpoint/2010/main" val="1433053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Continuação  do Caso 3</a:t>
            </a:r>
            <a:br/>
            <a:endParaRPr lang="pt-BR" sz="2800" b="0" dirty="0"/>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917163"/>
            <a:ext cx="11081734" cy="4217823"/>
          </a:xfrm>
        </p:spPr>
        <p:txBody>
          <a:bodyPr/>
          <a:lstStyle/>
          <a:p>
            <a:r>
              <a:rPr lang="es-CO" sz="2400" dirty="0"/>
              <a:t>A paciente e seus familiares, considerando o risco hemorrágico, discutem a possibilidade de usar uma droga antitrombótica com menor risco hemorrágico. </a:t>
            </a:r>
            <a:r>
              <a:rPr lang="es-CO" sz="2400" dirty="0" err="1"/>
              <a:t>Não</a:t>
            </a:r>
            <a:r>
              <a:rPr lang="es-CO" sz="2400" dirty="0"/>
              <a:t> é candidata a uso de DOAC devido à sua </a:t>
            </a:r>
            <a:r>
              <a:rPr lang="es-CO" sz="2400" dirty="0" err="1"/>
              <a:t>falência</a:t>
            </a:r>
            <a:r>
              <a:rPr lang="es-CO" sz="2400" dirty="0"/>
              <a:t> renal. </a:t>
            </a:r>
          </a:p>
          <a:p>
            <a:r>
              <a:rPr lang="es-CO" sz="2400" dirty="0"/>
              <a:t>É discutida a possibilidade de aspirina 100 mg ao dia. </a:t>
            </a:r>
          </a:p>
          <a:p>
            <a:endParaRPr lang="pt-BR" sz="2400" dirty="0"/>
          </a:p>
          <a:p>
            <a:pPr marL="0" indent="0" algn="ctr">
              <a:buNone/>
            </a:pPr>
            <a:r>
              <a:rPr lang="es-CO" sz="2400" dirty="0">
                <a:solidFill>
                  <a:srgbClr val="E43D31"/>
                </a:solidFill>
              </a:rPr>
              <a:t>    Você está de acordo com essa abordagem?</a:t>
            </a:r>
          </a:p>
        </p:txBody>
      </p:sp>
      <p:sp>
        <p:nvSpPr>
          <p:cNvPr id="5" name="Rectangle 4">
            <a:extLst>
              <a:ext uri="{FF2B5EF4-FFF2-40B4-BE49-F238E27FC236}">
                <a16:creationId xmlns:a16="http://schemas.microsoft.com/office/drawing/2014/main" id="{1FE5129C-B60A-C545-952B-3AB1ED6EE36B}"/>
              </a:ext>
            </a:extLst>
          </p:cNvPr>
          <p:cNvSpPr/>
          <p:nvPr/>
        </p:nvSpPr>
        <p:spPr>
          <a:xfrm>
            <a:off x="8196669" y="5592958"/>
            <a:ext cx="1128084"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uadroTexto 4">
            <a:extLst>
              <a:ext uri="{FF2B5EF4-FFF2-40B4-BE49-F238E27FC236}">
                <a16:creationId xmlns:a16="http://schemas.microsoft.com/office/drawing/2014/main" id="{82BB9303-69B8-9042-9B9D-EB6C195465FB}"/>
              </a:ext>
            </a:extLst>
          </p:cNvPr>
          <p:cNvSpPr txBox="1"/>
          <p:nvPr/>
        </p:nvSpPr>
        <p:spPr>
          <a:xfrm>
            <a:off x="3126109" y="5573691"/>
            <a:ext cx="967426" cy="646331"/>
          </a:xfrm>
          <a:prstGeom prst="rect">
            <a:avLst/>
          </a:prstGeom>
          <a:noFill/>
        </p:spPr>
        <p:txBody>
          <a:bodyPr wrap="square" rtlCol="0">
            <a:spAutoFit/>
          </a:bodyPr>
          <a:lstStyle/>
          <a:p>
            <a:r>
              <a:rPr lang="es-CO" sz="3600" dirty="0">
                <a:solidFill>
                  <a:schemeClr val="tx1">
                    <a:lumMod val="50000"/>
                    <a:lumOff val="50000"/>
                  </a:schemeClr>
                </a:solidFill>
              </a:rPr>
              <a:t>SIM</a:t>
            </a:r>
          </a:p>
        </p:txBody>
      </p:sp>
      <p:sp>
        <p:nvSpPr>
          <p:cNvPr id="7" name="CuadroTexto 6">
            <a:extLst>
              <a:ext uri="{FF2B5EF4-FFF2-40B4-BE49-F238E27FC236}">
                <a16:creationId xmlns:a16="http://schemas.microsoft.com/office/drawing/2014/main" id="{D542065F-473D-4D47-BEA2-3E350C025644}"/>
              </a:ext>
            </a:extLst>
          </p:cNvPr>
          <p:cNvSpPr txBox="1"/>
          <p:nvPr/>
        </p:nvSpPr>
        <p:spPr>
          <a:xfrm>
            <a:off x="8257677" y="5573691"/>
            <a:ext cx="788999" cy="646331"/>
          </a:xfrm>
          <a:prstGeom prst="rect">
            <a:avLst/>
          </a:prstGeom>
          <a:noFill/>
        </p:spPr>
        <p:txBody>
          <a:bodyPr wrap="none" rtlCol="0">
            <a:spAutoFit/>
          </a:bodyPr>
          <a:lstStyle/>
          <a:p>
            <a:r>
              <a:rPr lang="es-CO" sz="3600" dirty="0">
                <a:solidFill>
                  <a:schemeClr val="tx1">
                    <a:lumMod val="50000"/>
                    <a:lumOff val="50000"/>
                  </a:schemeClr>
                </a:solidFill>
              </a:rPr>
              <a:t>NÃO</a:t>
            </a:r>
          </a:p>
        </p:txBody>
      </p:sp>
      <p:cxnSp>
        <p:nvCxnSpPr>
          <p:cNvPr id="8" name="Straight Arrow Connector 7">
            <a:extLst>
              <a:ext uri="{FF2B5EF4-FFF2-40B4-BE49-F238E27FC236}">
                <a16:creationId xmlns:a16="http://schemas.microsoft.com/office/drawing/2014/main" id="{2DF87DDD-C690-8248-AF82-ED7E93AF889F}"/>
              </a:ext>
            </a:extLst>
          </p:cNvPr>
          <p:cNvCxnSpPr/>
          <p:nvPr/>
        </p:nvCxnSpPr>
        <p:spPr>
          <a:xfrm>
            <a:off x="5932968"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1C4605E8-23F7-CE4F-AD2A-31FD3732450B}"/>
              </a:ext>
            </a:extLst>
          </p:cNvPr>
          <p:cNvCxnSpPr>
            <a:cxnSpLocks/>
          </p:cNvCxnSpPr>
          <p:nvPr/>
        </p:nvCxnSpPr>
        <p:spPr>
          <a:xfrm flipH="1">
            <a:off x="3629525"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760718C-BF5F-A745-A2D5-B9C50DCAB9B4}"/>
              </a:ext>
            </a:extLst>
          </p:cNvPr>
          <p:cNvSpPr txBox="1"/>
          <p:nvPr/>
        </p:nvSpPr>
        <p:spPr>
          <a:xfrm>
            <a:off x="2147777" y="482718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673421681"/>
              </p:ext>
            </p:extLst>
          </p:nvPr>
        </p:nvGraphicFramePr>
        <p:xfrm>
          <a:off x="419100" y="3131401"/>
          <a:ext cx="7686174" cy="320612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200" b="1" dirty="0">
                          <a:solidFill>
                            <a:schemeClr val="bg1"/>
                          </a:solidFill>
                        </a:rPr>
                        <a:t>Resultados</a:t>
                      </a:r>
                      <a:r>
                        <a:rPr sz="2000" dirty="0"/>
                        <a:t> </a:t>
                      </a:r>
                    </a:p>
                    <a:p>
                      <a:pPr algn="l"/>
                      <a:r>
                        <a:rPr lang="en-CA" sz="1200" b="1" dirty="0">
                          <a:solidFill>
                            <a:schemeClr val="bg1"/>
                          </a:solidFill>
                        </a:rPr>
                        <a:t>(Qualidade da Evidência)</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200" b="1" dirty="0">
                          <a:solidFill>
                            <a:schemeClr val="bg1"/>
                          </a:solidFill>
                        </a:rPr>
                        <a:t>Risco Relativo</a:t>
                      </a:r>
                      <a:r>
                        <a:rPr sz="2000"/>
                        <a:t> </a:t>
                      </a:r>
                    </a:p>
                    <a:p>
                      <a:pPr algn="ctr"/>
                      <a:r>
                        <a:rPr lang="en-CA" sz="12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200" b="1" dirty="0">
                          <a:solidFill>
                            <a:schemeClr val="bg1"/>
                          </a:solidFill>
                        </a:rPr>
                        <a:t>Efeitos absolutos</a:t>
                      </a:r>
                      <a:r>
                        <a:rPr sz="2000"/>
                        <a:t> </a:t>
                      </a:r>
                      <a:r>
                        <a:rPr lang="en-CA" sz="1200" b="1" dirty="0">
                          <a:solidFill>
                            <a:schemeClr val="bg1"/>
                          </a:solidFill>
                        </a:rPr>
                        <a:t>previstos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200" b="0" i="0" dirty="0">
                          <a:solidFill>
                            <a:schemeClr val="tx1">
                              <a:lumMod val="50000"/>
                              <a:lumOff val="50000"/>
                            </a:schemeClr>
                          </a:solidFill>
                        </a:rPr>
                        <a:t>Risco com anticoagulação padrão</a:t>
                      </a:r>
                      <a:r>
                        <a:rPr sz="200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b="0" i="0" dirty="0">
                          <a:solidFill>
                            <a:schemeClr val="tx1">
                              <a:lumMod val="50000"/>
                              <a:lumOff val="50000"/>
                            </a:schemeClr>
                          </a:solidFill>
                        </a:rPr>
                        <a:t>Risco com aspirina</a:t>
                      </a:r>
                      <a:r>
                        <a:rPr sz="2000"/>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sz="2000"/>
                        <a:t>     </a:t>
                      </a:r>
                      <a:r>
                        <a:rPr lang="en-CA" sz="1200" b="1" dirty="0">
                          <a:solidFill>
                            <a:schemeClr val="tx1">
                              <a:lumMod val="50000"/>
                              <a:lumOff val="50000"/>
                            </a:schemeClr>
                          </a:solidFill>
                        </a:rPr>
                        <a:t>Mortalidade</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0.86 </a:t>
                      </a:r>
                    </a:p>
                    <a:p>
                      <a:pPr algn="ctr"/>
                      <a:r>
                        <a:rPr lang="es-CO" sz="1200" kern="1200" dirty="0">
                          <a:solidFill>
                            <a:schemeClr val="tx1">
                              <a:lumMod val="50000"/>
                              <a:lumOff val="50000"/>
                            </a:schemeClr>
                          </a:solidFill>
                          <a:latin typeface="+mn-lt"/>
                        </a:rPr>
                        <a:t>(0.31 a 2.35) </a:t>
                      </a:r>
                      <a:endParaRPr lang="pt-BR" sz="4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7 </a:t>
                      </a:r>
                      <a:r>
                        <a:rPr lang="en-CA" sz="1200" dirty="0" err="1">
                          <a:solidFill>
                            <a:schemeClr val="tx1">
                              <a:lumMod val="50000"/>
                              <a:lumOff val="50000"/>
                            </a:schemeClr>
                          </a:solidFill>
                        </a:rPr>
                        <a:t>por</a:t>
                      </a:r>
                      <a:r>
                        <a:rPr lang="en-CA" sz="1200" dirty="0">
                          <a:solidFill>
                            <a:schemeClr val="tx1">
                              <a:lumMod val="50000"/>
                              <a:lumOff val="50000"/>
                            </a:schemeClr>
                          </a:solidFill>
                        </a:rPr>
                        <a:t>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1 menos por 1.000 </a:t>
                      </a:r>
                    </a:p>
                    <a:p>
                      <a:pPr algn="ctr"/>
                      <a:r>
                        <a:rPr lang="es-CO" sz="1200" b="1" kern="1200" dirty="0">
                          <a:solidFill>
                            <a:schemeClr val="tx1">
                              <a:lumMod val="50000"/>
                              <a:lumOff val="50000"/>
                            </a:schemeClr>
                          </a:solidFill>
                          <a:latin typeface="+mn-lt"/>
                        </a:rPr>
                        <a:t>(5 menos a 10 mais)</a:t>
                      </a:r>
                      <a:r>
                        <a:rPr sz="2000" dirty="0"/>
                        <a:t> </a:t>
                      </a:r>
                      <a:endParaRPr lang="pt-BR"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sz="2000"/>
                        <a:t>    </a:t>
                      </a:r>
                      <a:r>
                        <a:rPr lang="en-CA" sz="1400" b="1" dirty="0">
                          <a:solidFill>
                            <a:schemeClr val="tx1">
                              <a:lumMod val="50000"/>
                              <a:lumOff val="50000"/>
                            </a:schemeClr>
                          </a:solidFill>
                        </a:rPr>
                        <a:t>EP</a:t>
                      </a:r>
                      <a:endParaRPr lang="pt-BR" sz="12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3.10</a:t>
                      </a:r>
                    </a:p>
                    <a:p>
                      <a:pPr algn="ctr"/>
                      <a:r>
                        <a:rPr lang="es-CO" sz="1200" kern="1200" dirty="0">
                          <a:solidFill>
                            <a:schemeClr val="tx1">
                              <a:lumMod val="50000"/>
                              <a:lumOff val="50000"/>
                            </a:schemeClr>
                          </a:solidFill>
                          <a:latin typeface="+mn-lt"/>
                        </a:rPr>
                        <a:t>(1.24 a 7.73)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5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11 mais por 1.000</a:t>
                      </a:r>
                    </a:p>
                    <a:p>
                      <a:pPr algn="ctr"/>
                      <a:r>
                        <a:rPr lang="es-CO" sz="1200" kern="1200" dirty="0">
                          <a:solidFill>
                            <a:schemeClr val="tx1">
                              <a:lumMod val="50000"/>
                              <a:lumOff val="50000"/>
                            </a:schemeClr>
                          </a:solidFill>
                          <a:latin typeface="+mn-lt"/>
                        </a:rPr>
                        <a:t>(1 mais a 36 mais)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200" b="1" dirty="0">
                          <a:solidFill>
                            <a:schemeClr val="tx1">
                              <a:lumMod val="50000"/>
                              <a:lumOff val="50000"/>
                            </a:schemeClr>
                          </a:solidFill>
                        </a:rPr>
                        <a:t>     TVP sintomática </a:t>
                      </a:r>
                    </a:p>
                    <a:p>
                      <a:pPr algn="l"/>
                      <a:r>
                        <a:rPr lang="en-CA" sz="12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3.15 </a:t>
                      </a:r>
                    </a:p>
                    <a:p>
                      <a:pPr algn="ctr"/>
                      <a:r>
                        <a:rPr lang="es-CO" sz="1200" kern="1200" dirty="0">
                          <a:solidFill>
                            <a:schemeClr val="tx1">
                              <a:lumMod val="50000"/>
                              <a:lumOff val="50000"/>
                            </a:schemeClr>
                          </a:solidFill>
                          <a:latin typeface="+mn-lt"/>
                        </a:rPr>
                        <a:t>(1.50 a 6.63)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kern="1200" dirty="0">
                          <a:solidFill>
                            <a:schemeClr val="tx1">
                              <a:lumMod val="50000"/>
                              <a:lumOff val="50000"/>
                            </a:schemeClr>
                          </a:solidFill>
                          <a:latin typeface="+mn-lt"/>
                        </a:rPr>
                        <a:t>8 por 1.000 </a:t>
                      </a:r>
                      <a:endParaRPr lang="pt-BR"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17 mais por 1.000 </a:t>
                      </a:r>
                    </a:p>
                    <a:p>
                      <a:pPr algn="ctr"/>
                      <a:r>
                        <a:rPr lang="es-CO" sz="1200" b="1" kern="1200" dirty="0">
                          <a:solidFill>
                            <a:schemeClr val="tx1">
                              <a:lumMod val="50000"/>
                              <a:lumOff val="50000"/>
                            </a:schemeClr>
                          </a:solidFill>
                          <a:latin typeface="+mn-lt"/>
                        </a:rPr>
                        <a:t>(4 mais a 46 mais)</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sz="2000"/>
                        <a:t>     </a:t>
                      </a:r>
                      <a:r>
                        <a:rPr lang="en-CA" sz="1200" b="1" dirty="0">
                          <a:solidFill>
                            <a:schemeClr val="tx1">
                              <a:lumMod val="50000"/>
                              <a:lumOff val="50000"/>
                            </a:schemeClr>
                          </a:solidFill>
                        </a:rPr>
                        <a:t>Grande Sangramento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RR 0.49</a:t>
                      </a:r>
                    </a:p>
                    <a:p>
                      <a:pPr algn="ctr"/>
                      <a:r>
                        <a:rPr lang="es-CO" sz="1200" kern="1200" dirty="0">
                          <a:solidFill>
                            <a:schemeClr val="tx1">
                              <a:lumMod val="50000"/>
                              <a:lumOff val="50000"/>
                            </a:schemeClr>
                          </a:solidFill>
                          <a:latin typeface="+mn-lt"/>
                        </a:rPr>
                        <a:t>(0.12 a 1.95)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200" dirty="0">
                          <a:solidFill>
                            <a:schemeClr val="tx1">
                              <a:lumMod val="50000"/>
                              <a:lumOff val="50000"/>
                            </a:schemeClr>
                          </a:solidFill>
                        </a:rPr>
                        <a:t>5 </a:t>
                      </a:r>
                      <a:r>
                        <a:rPr lang="en-CA" sz="1200" dirty="0" err="1">
                          <a:solidFill>
                            <a:schemeClr val="tx1">
                              <a:lumMod val="50000"/>
                              <a:lumOff val="50000"/>
                            </a:schemeClr>
                          </a:solidFill>
                        </a:rPr>
                        <a:t>por</a:t>
                      </a:r>
                      <a:r>
                        <a:rPr lang="en-CA" sz="1200" dirty="0">
                          <a:solidFill>
                            <a:schemeClr val="tx1">
                              <a:lumMod val="50000"/>
                              <a:lumOff val="50000"/>
                            </a:schemeClr>
                          </a:solidFill>
                        </a:rPr>
                        <a:t>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200" b="1" kern="1200" dirty="0">
                          <a:solidFill>
                            <a:schemeClr val="tx1">
                              <a:lumMod val="50000"/>
                              <a:lumOff val="50000"/>
                            </a:schemeClr>
                          </a:solidFill>
                          <a:latin typeface="+mn-lt"/>
                        </a:rPr>
                        <a:t>3 menos</a:t>
                      </a:r>
                    </a:p>
                    <a:p>
                      <a:pPr algn="ctr"/>
                      <a:r>
                        <a:rPr lang="es-CO" sz="1200" b="1" kern="1200" dirty="0">
                          <a:solidFill>
                            <a:schemeClr val="tx1">
                              <a:lumMod val="50000"/>
                              <a:lumOff val="50000"/>
                            </a:schemeClr>
                          </a:solidFill>
                          <a:latin typeface="+mn-lt"/>
                        </a:rPr>
                        <a:t>por 1.000</a:t>
                      </a:r>
                    </a:p>
                    <a:p>
                      <a:pPr algn="ctr"/>
                      <a:r>
                        <a:rPr lang="es-CO" sz="1200" kern="1200" dirty="0">
                          <a:solidFill>
                            <a:schemeClr val="tx1">
                              <a:lumMod val="50000"/>
                              <a:lumOff val="50000"/>
                            </a:schemeClr>
                          </a:solidFill>
                          <a:latin typeface="+mn-lt"/>
                        </a:rPr>
                        <a:t>(5 menos a 5 mais) </a:t>
                      </a:r>
                      <a:endParaRPr lang="pt-BR" sz="1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447490" y="3139319"/>
            <a:ext cx="3133148" cy="2754600"/>
          </a:xfrm>
          <a:prstGeom prst="rect">
            <a:avLst/>
          </a:prstGeom>
          <a:solidFill>
            <a:srgbClr val="FED9B0"/>
          </a:solidFill>
        </p:spPr>
        <p:txBody>
          <a:bodyPr wrap="square" rtlCol="0">
            <a:spAutoFit/>
          </a:bodyPr>
          <a:lstStyle/>
          <a:p>
            <a:r>
              <a:rPr lang="pt-BR" sz="1400" b="1" i="1" dirty="0">
                <a:solidFill>
                  <a:schemeClr val="tx1">
                    <a:lumMod val="50000"/>
                    <a:lumOff val="50000"/>
                  </a:schemeClr>
                </a:solidFill>
              </a:rPr>
              <a:t>Evidência com moderada certeza , o benefício é mais claro:</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Em comparação com a anticoagulação de longo prazo, o tratamento com aspirina poderia aumentar o risco de TEV com todas as suas consequências negativas (custos de hospitalização, vs. riscos de doenças etc.) </a:t>
            </a:r>
          </a:p>
          <a:p>
            <a:pPr marL="102870" indent="-102870">
              <a:spcAft>
                <a:spcPts val="300"/>
              </a:spcAft>
              <a:buFont typeface="Arial" panose="020B0604020202020204" pitchFamily="34" charset="0"/>
              <a:buChar char="•"/>
            </a:pPr>
            <a:r>
              <a:rPr lang="pt-BR" sz="1400" dirty="0">
                <a:solidFill>
                  <a:schemeClr val="tx1">
                    <a:lumMod val="50000"/>
                    <a:lumOff val="50000"/>
                  </a:schemeClr>
                </a:solidFill>
              </a:rPr>
              <a:t>O painel assumiu que a rentabilidade provavelmente favorece a anticoagulação de longo prazo.</a:t>
            </a:r>
          </a:p>
          <a:p>
            <a:endParaRPr lang="pt-BR"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1024" y="413251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Oval 12">
            <a:extLst>
              <a:ext uri="{FF2B5EF4-FFF2-40B4-BE49-F238E27FC236}">
                <a16:creationId xmlns:a16="http://schemas.microsoft.com/office/drawing/2014/main" id="{841A4632-F195-8244-ACE6-479D7D98E08B}"/>
              </a:ext>
            </a:extLst>
          </p:cNvPr>
          <p:cNvSpPr/>
          <p:nvPr/>
        </p:nvSpPr>
        <p:spPr>
          <a:xfrm>
            <a:off x="462928" y="463668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Oval 13">
            <a:extLst>
              <a:ext uri="{FF2B5EF4-FFF2-40B4-BE49-F238E27FC236}">
                <a16:creationId xmlns:a16="http://schemas.microsoft.com/office/drawing/2014/main" id="{B69F4E7F-7002-4D41-843F-CBB120A49470}"/>
              </a:ext>
            </a:extLst>
          </p:cNvPr>
          <p:cNvSpPr/>
          <p:nvPr/>
        </p:nvSpPr>
        <p:spPr>
          <a:xfrm>
            <a:off x="469900" y="522744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Oval 14">
            <a:extLst>
              <a:ext uri="{FF2B5EF4-FFF2-40B4-BE49-F238E27FC236}">
                <a16:creationId xmlns:a16="http://schemas.microsoft.com/office/drawing/2014/main" id="{A49306C1-4FC2-E64A-974E-0FD25759E6EF}"/>
              </a:ext>
            </a:extLst>
          </p:cNvPr>
          <p:cNvSpPr/>
          <p:nvPr/>
        </p:nvSpPr>
        <p:spPr>
          <a:xfrm>
            <a:off x="490902" y="57929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2" name="Group 21">
            <a:extLst>
              <a:ext uri="{FF2B5EF4-FFF2-40B4-BE49-F238E27FC236}">
                <a16:creationId xmlns:a16="http://schemas.microsoft.com/office/drawing/2014/main" id="{A3C9BF12-5BDC-6E4A-BD46-CABAAA16D30D}"/>
              </a:ext>
            </a:extLst>
          </p:cNvPr>
          <p:cNvGrpSpPr/>
          <p:nvPr/>
        </p:nvGrpSpPr>
        <p:grpSpPr>
          <a:xfrm>
            <a:off x="7836129" y="6291446"/>
            <a:ext cx="4355871" cy="387471"/>
            <a:chOff x="6764144" y="6465789"/>
            <a:chExt cx="4355871" cy="387471"/>
          </a:xfrm>
        </p:grpSpPr>
        <p:sp>
          <p:nvSpPr>
            <p:cNvPr id="23" name="TextBox 22">
              <a:extLst>
                <a:ext uri="{FF2B5EF4-FFF2-40B4-BE49-F238E27FC236}">
                  <a16:creationId xmlns:a16="http://schemas.microsoft.com/office/drawing/2014/main" id="{E6A643BA-42A5-824C-B4F7-71B153E62ECF}"/>
                </a:ext>
              </a:extLst>
            </p:cNvPr>
            <p:cNvSpPr txBox="1"/>
            <p:nvPr/>
          </p:nvSpPr>
          <p:spPr>
            <a:xfrm>
              <a:off x="6764144" y="6483928"/>
              <a:ext cx="4355871" cy="369332"/>
            </a:xfrm>
            <a:prstGeom prst="rect">
              <a:avLst/>
            </a:prstGeom>
            <a:noFill/>
          </p:spPr>
          <p:txBody>
            <a:bodyPr wrap="square" rtlCol="0">
              <a:spAutoFit/>
            </a:bodyPr>
            <a:lstStyle/>
            <a:p>
              <a:r>
                <a:rPr lang="pt-BR" sz="1200" dirty="0">
                  <a:solidFill>
                    <a:schemeClr val="tx1">
                      <a:lumMod val="50000"/>
                      <a:lumOff val="50000"/>
                    </a:schemeClr>
                  </a:solidFill>
                </a:rPr>
                <a:t>Qualidade da Evidência (GRADE): Baixa        Moderada</a:t>
              </a:r>
              <a:r>
                <a:rPr lang="pt-BR" dirty="0"/>
                <a:t>      </a:t>
              </a:r>
              <a:r>
                <a:rPr lang="pt-BR" sz="1200" dirty="0">
                  <a:solidFill>
                    <a:schemeClr val="tx1">
                      <a:lumMod val="50000"/>
                      <a:lumOff val="50000"/>
                    </a:schemeClr>
                  </a:solidFill>
                </a:rPr>
                <a:t>Forte</a:t>
              </a:r>
            </a:p>
          </p:txBody>
        </p:sp>
        <p:sp>
          <p:nvSpPr>
            <p:cNvPr id="24" name="Oval 23">
              <a:extLst>
                <a:ext uri="{FF2B5EF4-FFF2-40B4-BE49-F238E27FC236}">
                  <a16:creationId xmlns:a16="http://schemas.microsoft.com/office/drawing/2014/main" id="{A0E0A7B3-842C-FE4A-870B-18BE81E13523}"/>
                </a:ext>
              </a:extLst>
            </p:cNvPr>
            <p:cNvSpPr/>
            <p:nvPr/>
          </p:nvSpPr>
          <p:spPr>
            <a:xfrm>
              <a:off x="9007844" y="64756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Oval 24">
              <a:extLst>
                <a:ext uri="{FF2B5EF4-FFF2-40B4-BE49-F238E27FC236}">
                  <a16:creationId xmlns:a16="http://schemas.microsoft.com/office/drawing/2014/main" id="{1F162B31-4937-F74F-BC6C-164BDD35117E}"/>
                </a:ext>
              </a:extLst>
            </p:cNvPr>
            <p:cNvSpPr/>
            <p:nvPr/>
          </p:nvSpPr>
          <p:spPr>
            <a:xfrm>
              <a:off x="9835267" y="646578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Oval 25">
              <a:extLst>
                <a:ext uri="{FF2B5EF4-FFF2-40B4-BE49-F238E27FC236}">
                  <a16:creationId xmlns:a16="http://schemas.microsoft.com/office/drawing/2014/main" id="{EE11E219-017F-E643-A3E8-F65936A77232}"/>
                </a:ext>
              </a:extLst>
            </p:cNvPr>
            <p:cNvSpPr/>
            <p:nvPr/>
          </p:nvSpPr>
          <p:spPr>
            <a:xfrm>
              <a:off x="10586436" y="647560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3" name="Title 2">
            <a:extLst>
              <a:ext uri="{FF2B5EF4-FFF2-40B4-BE49-F238E27FC236}">
                <a16:creationId xmlns:a16="http://schemas.microsoft.com/office/drawing/2014/main" id="{4E6E6D0D-E540-534F-A41A-89D4DFDC2A17}"/>
              </a:ext>
            </a:extLst>
          </p:cNvPr>
          <p:cNvSpPr>
            <a:spLocks noGrp="1"/>
          </p:cNvSpPr>
          <p:nvPr>
            <p:ph type="title"/>
          </p:nvPr>
        </p:nvSpPr>
        <p:spPr/>
        <p:txBody>
          <a:bodyPr/>
          <a:lstStyle/>
          <a:p>
            <a:r>
              <a:rPr lang="pt-BR" b="0"/>
              <a:t>Recomendação</a:t>
            </a:r>
          </a:p>
        </p:txBody>
      </p:sp>
      <p:sp>
        <p:nvSpPr>
          <p:cNvPr id="4" name="Content Placeholder 3">
            <a:extLst>
              <a:ext uri="{FF2B5EF4-FFF2-40B4-BE49-F238E27FC236}">
                <a16:creationId xmlns:a16="http://schemas.microsoft.com/office/drawing/2014/main" id="{C14C2552-E431-D944-AAE6-7B43455DB549}"/>
              </a:ext>
            </a:extLst>
          </p:cNvPr>
          <p:cNvSpPr>
            <a:spLocks noGrp="1"/>
          </p:cNvSpPr>
          <p:nvPr>
            <p:ph idx="1"/>
          </p:nvPr>
        </p:nvSpPr>
        <p:spPr>
          <a:xfrm>
            <a:off x="419100" y="2033094"/>
            <a:ext cx="10972800" cy="1395906"/>
          </a:xfrm>
        </p:spPr>
        <p:txBody>
          <a:bodyPr/>
          <a:lstStyle/>
          <a:p>
            <a:pPr marL="0" indent="0">
              <a:buNone/>
            </a:pPr>
            <a:r>
              <a:rPr lang="pt-BR" sz="1800" dirty="0"/>
              <a:t>Deve-se usar aspirina versus a dose padrão de anticoagulação em pacientes para os quais se prefere uma duração indefinida, depois de completar um curso de anticoagulação inicial de duração definida (12 meses ou menos). </a:t>
            </a:r>
            <a:r>
              <a:rPr lang="pt-BR" sz="1800" i="1" dirty="0"/>
              <a:t>(Recomendação</a:t>
            </a:r>
            <a:r>
              <a:rPr lang="pt-BR" dirty="0"/>
              <a:t> </a:t>
            </a:r>
            <a:r>
              <a:rPr lang="pt-BR" sz="1800" i="1" dirty="0"/>
              <a:t>condicional, baseada</a:t>
            </a:r>
            <a:r>
              <a:rPr lang="pt-BR" dirty="0"/>
              <a:t> </a:t>
            </a:r>
            <a:r>
              <a:rPr lang="pt-BR" sz="1800" i="1" dirty="0"/>
              <a:t>em uma certeza</a:t>
            </a:r>
            <a:r>
              <a:rPr lang="pt-BR" dirty="0"/>
              <a:t> </a:t>
            </a:r>
            <a:r>
              <a:rPr lang="pt-BR" sz="1800" i="1" dirty="0"/>
              <a:t>moderada</a:t>
            </a:r>
            <a:r>
              <a:rPr lang="pt-BR" dirty="0"/>
              <a:t> </a:t>
            </a:r>
            <a:r>
              <a:rPr lang="pt-BR" sz="1800" i="1" dirty="0"/>
              <a:t>na evidência).</a:t>
            </a:r>
          </a:p>
          <a:p>
            <a:pPr marL="0" indent="0">
              <a:buNone/>
            </a:pPr>
            <a:endParaRPr lang="pt-BR" sz="1800" dirty="0"/>
          </a:p>
        </p:txBody>
      </p:sp>
    </p:spTree>
    <p:extLst>
      <p:ext uri="{BB962C8B-B14F-4D97-AF65-F5344CB8AC3E}">
        <p14:creationId xmlns:p14="http://schemas.microsoft.com/office/powerpoint/2010/main" val="124730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pt-BR"/>
              <a:t> </a:t>
            </a:r>
            <a:r>
              <a:rPr lang="pt-BR" sz="2800" b="0"/>
              <a:t>Resumo Caso 3</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3565758"/>
            <a:ext cx="11337759" cy="1200329"/>
          </a:xfrm>
          <a:prstGeom prst="rect">
            <a:avLst/>
          </a:prstGeom>
          <a:solidFill>
            <a:srgbClr val="C9D7AF">
              <a:alpha val="63922"/>
            </a:srgbClr>
          </a:solidFill>
        </p:spPr>
        <p:txBody>
          <a:bodyPr wrap="square" rtlCol="0">
            <a:spAutoFit/>
          </a:bodyPr>
          <a:lstStyle/>
          <a:p>
            <a:r>
              <a:rPr lang="pt-BR" sz="2400" dirty="0">
                <a:solidFill>
                  <a:schemeClr val="tx1">
                    <a:lumMod val="50000"/>
                    <a:lumOff val="50000"/>
                  </a:schemeClr>
                </a:solidFill>
              </a:rPr>
              <a:t>Para as pessoas com </a:t>
            </a:r>
            <a:r>
              <a:rPr lang="pt-BR" sz="2400" dirty="0" err="1">
                <a:solidFill>
                  <a:schemeClr val="tx1">
                    <a:lumMod val="50000"/>
                    <a:lumOff val="50000"/>
                  </a:schemeClr>
                </a:solidFill>
              </a:rPr>
              <a:t>TEV</a:t>
            </a:r>
            <a:r>
              <a:rPr lang="pt-BR" sz="2400" dirty="0">
                <a:solidFill>
                  <a:schemeClr val="tx1">
                    <a:lumMod val="50000"/>
                    <a:lumOff val="50000"/>
                  </a:schemeClr>
                </a:solidFill>
              </a:rPr>
              <a:t> que precisam de anticoagulação indefinida, considere a possibilidade de retomar a anticoagulação dentro dos 15 a 90 dias seguintes a um episódio hemorrágico maior.</a:t>
            </a: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2068036"/>
            <a:ext cx="11163300" cy="1200329"/>
          </a:xfrm>
          <a:prstGeom prst="rect">
            <a:avLst/>
          </a:prstGeom>
          <a:solidFill>
            <a:schemeClr val="accent4">
              <a:lumMod val="60000"/>
              <a:lumOff val="40000"/>
            </a:schemeClr>
          </a:solidFill>
        </p:spPr>
        <p:txBody>
          <a:bodyPr wrap="square">
            <a:spAutoFit/>
          </a:bodyPr>
          <a:lstStyle/>
          <a:p>
            <a:r>
              <a:rPr lang="pt-BR" sz="2400" dirty="0">
                <a:solidFill>
                  <a:schemeClr val="tx1">
                    <a:lumMod val="50000"/>
                    <a:lumOff val="50000"/>
                  </a:schemeClr>
                </a:solidFill>
                <a:effectLst/>
              </a:rPr>
              <a:t>Em pacientes com sangramento potencialmente mortal relacionado com </a:t>
            </a:r>
            <a:r>
              <a:rPr lang="pt-BR" sz="2400" dirty="0" err="1">
                <a:solidFill>
                  <a:schemeClr val="tx1">
                    <a:lumMod val="50000"/>
                    <a:lumOff val="50000"/>
                  </a:schemeClr>
                </a:solidFill>
                <a:effectLst/>
              </a:rPr>
              <a:t>AVK</a:t>
            </a:r>
            <a:r>
              <a:rPr lang="pt-BR" sz="2400" dirty="0">
                <a:solidFill>
                  <a:schemeClr val="tx1">
                    <a:lumMod val="50000"/>
                    <a:lumOff val="50000"/>
                  </a:schemeClr>
                </a:solidFill>
                <a:effectLst/>
              </a:rPr>
              <a:t> durante o tratamento do TEV, considera-se o uso de </a:t>
            </a:r>
            <a:r>
              <a:rPr lang="pt-BR" sz="2400" dirty="0" err="1">
                <a:solidFill>
                  <a:schemeClr val="tx1">
                    <a:lumMod val="50000"/>
                    <a:lumOff val="50000"/>
                  </a:schemeClr>
                </a:solidFill>
                <a:effectLst/>
              </a:rPr>
              <a:t>CCP</a:t>
            </a:r>
            <a:r>
              <a:rPr lang="pt-BR" sz="2400" dirty="0">
                <a:solidFill>
                  <a:schemeClr val="tx1">
                    <a:lumMod val="50000"/>
                    <a:lumOff val="50000"/>
                  </a:schemeClr>
                </a:solidFill>
                <a:effectLst/>
              </a:rPr>
              <a:t> de 4 fatores ou </a:t>
            </a:r>
            <a:r>
              <a:rPr lang="pt-BR" sz="2400" dirty="0" err="1">
                <a:solidFill>
                  <a:schemeClr val="tx1">
                    <a:lumMod val="50000"/>
                    <a:lumOff val="50000"/>
                  </a:schemeClr>
                </a:solidFill>
                <a:effectLst/>
              </a:rPr>
              <a:t>PFC</a:t>
            </a:r>
            <a:r>
              <a:rPr lang="pt-BR" sz="2400" dirty="0">
                <a:solidFill>
                  <a:schemeClr val="tx1">
                    <a:lumMod val="50000"/>
                    <a:lumOff val="50000"/>
                  </a:schemeClr>
                </a:solidFill>
                <a:effectLst/>
              </a:rPr>
              <a:t>, juntamente com a suspensão da </a:t>
            </a:r>
            <a:r>
              <a:rPr lang="pt-BR" sz="2400" dirty="0" err="1">
                <a:solidFill>
                  <a:schemeClr val="tx1">
                    <a:lumMod val="50000"/>
                    <a:lumOff val="50000"/>
                  </a:schemeClr>
                </a:solidFill>
                <a:effectLst/>
              </a:rPr>
              <a:t>AVK</a:t>
            </a:r>
            <a:r>
              <a:rPr lang="pt-BR" sz="2400" dirty="0">
                <a:solidFill>
                  <a:schemeClr val="tx1">
                    <a:lumMod val="50000"/>
                    <a:lumOff val="50000"/>
                  </a:schemeClr>
                </a:solidFill>
                <a:effectLst/>
              </a:rPr>
              <a:t>, de acordo com a disponibilidade local. </a:t>
            </a:r>
            <a:endParaRPr lang="pt-BR" sz="2400" dirty="0">
              <a:solidFill>
                <a:schemeClr val="tx1">
                  <a:lumMod val="50000"/>
                  <a:lumOff val="50000"/>
                </a:schemeClr>
              </a:solidFill>
            </a:endParaRPr>
          </a:p>
        </p:txBody>
      </p:sp>
      <p:sp>
        <p:nvSpPr>
          <p:cNvPr id="13" name="CuadroTexto 12">
            <a:extLst>
              <a:ext uri="{FF2B5EF4-FFF2-40B4-BE49-F238E27FC236}">
                <a16:creationId xmlns:a16="http://schemas.microsoft.com/office/drawing/2014/main" id="{211867C1-BE5B-41CE-A369-CF17DE820DE1}"/>
              </a:ext>
            </a:extLst>
          </p:cNvPr>
          <p:cNvSpPr txBox="1"/>
          <p:nvPr/>
        </p:nvSpPr>
        <p:spPr>
          <a:xfrm>
            <a:off x="419099" y="5134907"/>
            <a:ext cx="11337759" cy="830997"/>
          </a:xfrm>
          <a:prstGeom prst="rect">
            <a:avLst/>
          </a:prstGeom>
          <a:solidFill>
            <a:srgbClr val="FED9B0"/>
          </a:solidFill>
        </p:spPr>
        <p:txBody>
          <a:bodyPr wrap="square">
            <a:spAutoFit/>
          </a:bodyPr>
          <a:lstStyle/>
          <a:p>
            <a:r>
              <a:rPr lang="pt-BR" sz="2400" dirty="0">
                <a:solidFill>
                  <a:schemeClr val="tx1">
                    <a:lumMod val="50000"/>
                    <a:lumOff val="50000"/>
                  </a:schemeClr>
                </a:solidFill>
              </a:rPr>
              <a:t>No uso de antitrombóticos de longo prazo, o uso de aspirina não substitui os anticoagulantes. </a:t>
            </a:r>
          </a:p>
        </p:txBody>
      </p:sp>
    </p:spTree>
    <p:extLst>
      <p:ext uri="{BB962C8B-B14F-4D97-AF65-F5344CB8AC3E}">
        <p14:creationId xmlns:p14="http://schemas.microsoft.com/office/powerpoint/2010/main" val="3984003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B83-43BD-49B1-BFB1-301EC8E652B6}"/>
              </a:ext>
            </a:extLst>
          </p:cNvPr>
          <p:cNvSpPr>
            <a:spLocks noGrp="1"/>
          </p:cNvSpPr>
          <p:nvPr>
            <p:ph type="title"/>
          </p:nvPr>
        </p:nvSpPr>
        <p:spPr>
          <a:xfrm>
            <a:off x="419100" y="1340569"/>
            <a:ext cx="10972800" cy="713539"/>
          </a:xfrm>
        </p:spPr>
        <p:txBody>
          <a:bodyPr lIns="0" tIns="0" rIns="0" bIns="0"/>
          <a:lstStyle/>
          <a:p>
            <a:r>
              <a:rPr lang="pt-BR"/>
              <a:t>Outras recomendações das Guias, não abordadas nesta discussão.</a:t>
            </a:r>
          </a:p>
        </p:txBody>
      </p:sp>
      <p:sp>
        <p:nvSpPr>
          <p:cNvPr id="3" name="Content Placeholder 2">
            <a:extLst>
              <a:ext uri="{FF2B5EF4-FFF2-40B4-BE49-F238E27FC236}">
                <a16:creationId xmlns:a16="http://schemas.microsoft.com/office/drawing/2014/main" id="{A48B75C7-33E6-4E3F-85BE-07E137C741B0}"/>
              </a:ext>
            </a:extLst>
          </p:cNvPr>
          <p:cNvSpPr>
            <a:spLocks noGrp="1"/>
          </p:cNvSpPr>
          <p:nvPr>
            <p:ph idx="1"/>
          </p:nvPr>
        </p:nvSpPr>
        <p:spPr>
          <a:xfrm>
            <a:off x="419100" y="2033094"/>
            <a:ext cx="10972800" cy="3954624"/>
          </a:xfrm>
        </p:spPr>
        <p:txBody>
          <a:bodyPr/>
          <a:lstStyle/>
          <a:p>
            <a:pPr marL="274309" indent="-274309"/>
            <a:r>
              <a:rPr lang="pt-BR" sz="2000" dirty="0"/>
              <a:t>Trombólise em </a:t>
            </a:r>
            <a:r>
              <a:rPr lang="pt-BR" sz="2000" dirty="0" err="1"/>
              <a:t>EP</a:t>
            </a:r>
            <a:r>
              <a:rPr lang="pt-BR" sz="2000" dirty="0"/>
              <a:t> submaciço baseada em ecografia ou biomarcadores compatíveis com a disfunção ventricular direita. </a:t>
            </a:r>
          </a:p>
          <a:p>
            <a:pPr marL="274309" indent="-274309"/>
            <a:r>
              <a:rPr lang="pt-BR" sz="2000" dirty="0"/>
              <a:t>Uso de meias de compressão</a:t>
            </a:r>
            <a:r>
              <a:rPr lang="pt-BR" dirty="0"/>
              <a:t> </a:t>
            </a:r>
            <a:r>
              <a:rPr lang="pt-BR" sz="2000" dirty="0"/>
              <a:t>elástica em pacientes com </a:t>
            </a:r>
            <a:r>
              <a:rPr lang="pt-BR" sz="2000" dirty="0" err="1"/>
              <a:t>TVP</a:t>
            </a:r>
            <a:r>
              <a:rPr lang="pt-BR" sz="2000" dirty="0"/>
              <a:t> e alto risco de síndrome pós-trombótica. </a:t>
            </a:r>
          </a:p>
          <a:p>
            <a:pPr marL="274309" indent="-274309"/>
            <a:r>
              <a:rPr lang="pt-BR" sz="2000" dirty="0"/>
              <a:t>Uso de DOAC em doses padrão </a:t>
            </a:r>
            <a:r>
              <a:rPr lang="pt-BR" sz="2000" i="1" dirty="0"/>
              <a:t>versus</a:t>
            </a:r>
            <a:r>
              <a:rPr lang="pt-BR" sz="2000" dirty="0"/>
              <a:t> doses mais baixas, em anticoagulação de longo prazo.</a:t>
            </a:r>
          </a:p>
          <a:p>
            <a:pPr marL="274309" indent="-274309"/>
            <a:r>
              <a:rPr lang="pt-BR" sz="2000" dirty="0"/>
              <a:t>Uso de Aspirina na prevenção primária cardiovascular associada a anticoagulação crônica. </a:t>
            </a:r>
          </a:p>
          <a:p>
            <a:pPr marL="274309" indent="-274309"/>
            <a:r>
              <a:rPr lang="pt-BR" sz="2000" dirty="0"/>
              <a:t>Definição de anticoagulação em eventos provocados recorrentes e com fatores crônicos persistentes.</a:t>
            </a:r>
          </a:p>
          <a:p>
            <a:pPr marL="274309" indent="-274309"/>
            <a:endParaRPr lang="pt-BR" sz="2000" dirty="0"/>
          </a:p>
        </p:txBody>
      </p:sp>
      <p:sp>
        <p:nvSpPr>
          <p:cNvPr id="4" name="CuadroTexto 3">
            <a:extLst>
              <a:ext uri="{FF2B5EF4-FFF2-40B4-BE49-F238E27FC236}">
                <a16:creationId xmlns:a16="http://schemas.microsoft.com/office/drawing/2014/main" id="{21B44969-EB39-423B-ABE9-232E860404C5}"/>
              </a:ext>
            </a:extLst>
          </p:cNvPr>
          <p:cNvSpPr txBox="1"/>
          <p:nvPr/>
        </p:nvSpPr>
        <p:spPr>
          <a:xfrm>
            <a:off x="786823" y="5558818"/>
            <a:ext cx="10486140" cy="461665"/>
          </a:xfrm>
          <a:prstGeom prst="rect">
            <a:avLst/>
          </a:prstGeom>
          <a:noFill/>
        </p:spPr>
        <p:txBody>
          <a:bodyPr wrap="none" rtlCol="0">
            <a:spAutoFit/>
          </a:bodyPr>
          <a:lstStyle/>
          <a:p>
            <a:r>
              <a:rPr lang="pt-BR" sz="2400" b="1">
                <a:solidFill>
                  <a:srgbClr val="E43D31"/>
                </a:solidFill>
              </a:rPr>
              <a:t>Estas primeiras 4 recomendações com certeza baixa ou muito baixa da evidência </a:t>
            </a:r>
          </a:p>
        </p:txBody>
      </p:sp>
    </p:spTree>
    <p:extLst>
      <p:ext uri="{BB962C8B-B14F-4D97-AF65-F5344CB8AC3E}">
        <p14:creationId xmlns:p14="http://schemas.microsoft.com/office/powerpoint/2010/main" val="7019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75A-C506-489A-A279-08099E0F66E7}"/>
              </a:ext>
            </a:extLst>
          </p:cNvPr>
          <p:cNvSpPr>
            <a:spLocks noGrp="1"/>
          </p:cNvSpPr>
          <p:nvPr>
            <p:ph type="title"/>
          </p:nvPr>
        </p:nvSpPr>
        <p:spPr>
          <a:xfrm>
            <a:off x="419100" y="1340569"/>
            <a:ext cx="10972800" cy="713539"/>
          </a:xfrm>
        </p:spPr>
        <p:txBody>
          <a:bodyPr lIns="0" tIns="0" rIns="0" bIns="0"/>
          <a:lstStyle/>
          <a:p>
            <a:r>
              <a:rPr lang="pt-BR" sz="2800" b="0" dirty="0"/>
              <a:t>Guias de prática</a:t>
            </a:r>
            <a:r>
              <a:rPr lang="pt-BR" dirty="0"/>
              <a:t> </a:t>
            </a:r>
            <a:r>
              <a:rPr lang="pt-BR" sz="2800" b="0" dirty="0"/>
              <a:t>clínica da ASH sobre TEV</a:t>
            </a:r>
          </a:p>
        </p:txBody>
      </p:sp>
      <p:sp>
        <p:nvSpPr>
          <p:cNvPr id="3" name="Content Placeholder 2">
            <a:extLst>
              <a:ext uri="{FF2B5EF4-FFF2-40B4-BE49-F238E27FC236}">
                <a16:creationId xmlns:a16="http://schemas.microsoft.com/office/drawing/2014/main" id="{A00B8377-9FDE-4791-9707-C7B2337F5934}"/>
              </a:ext>
            </a:extLst>
          </p:cNvPr>
          <p:cNvSpPr>
            <a:spLocks noGrp="1"/>
          </p:cNvSpPr>
          <p:nvPr>
            <p:ph idx="1"/>
          </p:nvPr>
        </p:nvSpPr>
        <p:spPr>
          <a:xfrm>
            <a:off x="419100" y="2033094"/>
            <a:ext cx="10972800" cy="3954624"/>
          </a:xfrm>
        </p:spPr>
        <p:txBody>
          <a:bodyPr>
            <a:noAutofit/>
          </a:bodyPr>
          <a:lstStyle/>
          <a:p>
            <a:pPr marL="514350" indent="-514350">
              <a:buFont typeface="+mj-lt"/>
              <a:buAutoNum type="arabicPeriod"/>
            </a:pPr>
            <a:r>
              <a:rPr lang="pt-BR" sz="2000" dirty="0"/>
              <a:t>Prevenção do TEV em pacientes cirúrgicos hospitalizados</a:t>
            </a:r>
          </a:p>
          <a:p>
            <a:pPr marL="514350" indent="-514350">
              <a:buFont typeface="+mj-lt"/>
              <a:buAutoNum type="arabicPeriod"/>
            </a:pPr>
            <a:r>
              <a:rPr lang="pt-BR" sz="2000" dirty="0"/>
              <a:t>Prevenção do TEV em pacientes médicos hospitalizados</a:t>
            </a:r>
          </a:p>
          <a:p>
            <a:pPr marL="514350" indent="-514350">
              <a:buFont typeface="+mj-lt"/>
              <a:buAutoNum type="arabicPeriod"/>
            </a:pPr>
            <a:r>
              <a:rPr lang="pt-BR" sz="2000" dirty="0"/>
              <a:t>Tratamento do TEV agudo (</a:t>
            </a:r>
            <a:r>
              <a:rPr lang="pt-BR" sz="2000" dirty="0" err="1"/>
              <a:t>TVP</a:t>
            </a:r>
            <a:r>
              <a:rPr lang="pt-BR" sz="2000" dirty="0"/>
              <a:t> e </a:t>
            </a:r>
            <a:r>
              <a:rPr lang="pt-BR" sz="2000" dirty="0" err="1"/>
              <a:t>EP</a:t>
            </a:r>
            <a:r>
              <a:rPr lang="pt-BR" sz="2000" dirty="0"/>
              <a:t>)</a:t>
            </a:r>
          </a:p>
          <a:p>
            <a:pPr marL="514350" indent="-514350">
              <a:buFont typeface="+mj-lt"/>
              <a:buAutoNum type="arabicPeriod"/>
            </a:pPr>
            <a:r>
              <a:rPr lang="pt-BR" sz="2000" dirty="0"/>
              <a:t>Tratamento com Terapia Anticoagulante</a:t>
            </a:r>
          </a:p>
          <a:p>
            <a:pPr marL="514350" indent="-514350">
              <a:buFont typeface="+mj-lt"/>
              <a:buAutoNum type="arabicPeriod"/>
            </a:pPr>
            <a:r>
              <a:rPr lang="pt-BR" sz="2000" dirty="0"/>
              <a:t>Prevenção e tratamento do TEV em pacientes com câncer</a:t>
            </a:r>
          </a:p>
          <a:p>
            <a:pPr marL="514350" indent="-514350">
              <a:buFont typeface="+mj-lt"/>
              <a:buAutoNum type="arabicPeriod"/>
            </a:pPr>
            <a:r>
              <a:rPr lang="pt-BR" sz="2000" dirty="0"/>
              <a:t>Trombocitopenia induzida por heparina (HIT)</a:t>
            </a:r>
          </a:p>
          <a:p>
            <a:pPr marL="514350" indent="-514350">
              <a:buFont typeface="+mj-lt"/>
              <a:buAutoNum type="arabicPeriod"/>
            </a:pPr>
            <a:r>
              <a:rPr lang="pt-BR" sz="2000" dirty="0"/>
              <a:t>Trombofilia</a:t>
            </a:r>
          </a:p>
          <a:p>
            <a:pPr marL="514350" indent="-514350">
              <a:buFont typeface="+mj-lt"/>
              <a:buAutoNum type="arabicPeriod"/>
            </a:pPr>
            <a:r>
              <a:rPr lang="pt-BR" sz="2000" dirty="0"/>
              <a:t>TEV pediátrico</a:t>
            </a:r>
          </a:p>
          <a:p>
            <a:pPr marL="514350" indent="-514350">
              <a:buFont typeface="+mj-lt"/>
              <a:buAutoNum type="arabicPeriod"/>
            </a:pPr>
            <a:r>
              <a:rPr lang="pt-BR" sz="2000" dirty="0"/>
              <a:t>TEV no contexto da gravidez</a:t>
            </a:r>
          </a:p>
          <a:p>
            <a:pPr marL="514350" indent="-514350">
              <a:buFont typeface="+mj-lt"/>
              <a:buAutoNum type="arabicPeriod"/>
            </a:pPr>
            <a:r>
              <a:rPr lang="pt-BR" sz="2000" dirty="0"/>
              <a:t>Diagnóstico de TEV</a:t>
            </a:r>
          </a:p>
        </p:txBody>
      </p:sp>
    </p:spTree>
    <p:extLst>
      <p:ext uri="{BB962C8B-B14F-4D97-AF65-F5344CB8AC3E}">
        <p14:creationId xmlns:p14="http://schemas.microsoft.com/office/powerpoint/2010/main" val="331324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289769"/>
            <a:ext cx="10972800" cy="713539"/>
          </a:xfrm>
        </p:spPr>
        <p:txBody>
          <a:bodyPr lIns="0" tIns="0" rIns="0" bIns="0"/>
          <a:lstStyle/>
          <a:p>
            <a:r>
              <a:rPr lang="en-CA" sz="2800" b="0" dirty="0"/>
              <a:t>Resumo</a:t>
            </a:r>
            <a:br>
              <a:rPr dirty="0"/>
            </a:br>
            <a:r>
              <a:rPr lang="pt-BR" sz="2000" dirty="0"/>
              <a:t>R</a:t>
            </a:r>
            <a:r>
              <a:rPr lang="en-CA" sz="2000" b="0" dirty="0" err="1"/>
              <a:t>etorno</a:t>
            </a:r>
            <a:r>
              <a:rPr lang="en-CA" sz="2000" b="0" dirty="0"/>
              <a:t> </a:t>
            </a:r>
            <a:r>
              <a:rPr lang="en-CA" sz="2000" b="0" dirty="0" err="1"/>
              <a:t>aos</a:t>
            </a:r>
            <a:r>
              <a:rPr lang="en-CA" sz="2000" b="0" dirty="0"/>
              <a:t> </a:t>
            </a:r>
            <a:r>
              <a:rPr lang="en-CA" sz="2000" b="0" dirty="0" err="1"/>
              <a:t>Objetivos</a:t>
            </a:r>
            <a:endParaRPr lang="pt-BR" sz="2800" b="0" dirty="0"/>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198194"/>
            <a:ext cx="10972800" cy="4139106"/>
          </a:xfrm>
        </p:spPr>
        <p:txBody>
          <a:bodyPr>
            <a:noAutofit/>
          </a:bodyPr>
          <a:lstStyle/>
          <a:p>
            <a:pPr marL="457200" indent="-457200">
              <a:spcBef>
                <a:spcPts val="0"/>
              </a:spcBef>
              <a:buFont typeface="+mj-lt"/>
              <a:buAutoNum type="arabicPeriod"/>
            </a:pPr>
            <a:r>
              <a:rPr lang="pt-BR" dirty="0"/>
              <a:t>Definir o nível de atenção e tipo de anticoagulação inicial de pacientes com TEV</a:t>
            </a:r>
          </a:p>
          <a:p>
            <a:pPr marL="876286" lvl="1" indent="-342900">
              <a:spcBef>
                <a:spcPts val="0"/>
              </a:spcBef>
              <a:spcAft>
                <a:spcPts val="600"/>
              </a:spcAft>
            </a:pPr>
            <a:r>
              <a:rPr lang="pt-BR" sz="1533" dirty="0">
                <a:solidFill>
                  <a:srgbClr val="E43D31"/>
                </a:solidFill>
              </a:rPr>
              <a:t>Casos de </a:t>
            </a:r>
            <a:r>
              <a:rPr lang="pt-BR" sz="1533" dirty="0" err="1">
                <a:solidFill>
                  <a:srgbClr val="E43D31"/>
                </a:solidFill>
              </a:rPr>
              <a:t>TVP</a:t>
            </a:r>
            <a:r>
              <a:rPr lang="pt-BR" sz="1533" dirty="0">
                <a:solidFill>
                  <a:srgbClr val="E43D31"/>
                </a:solidFill>
              </a:rPr>
              <a:t> e </a:t>
            </a:r>
            <a:r>
              <a:rPr lang="pt-BR" sz="1533" dirty="0" err="1">
                <a:solidFill>
                  <a:srgbClr val="E43D31"/>
                </a:solidFill>
              </a:rPr>
              <a:t>EP</a:t>
            </a:r>
            <a:r>
              <a:rPr lang="pt-BR" sz="1533" dirty="0">
                <a:solidFill>
                  <a:srgbClr val="E43D31"/>
                </a:solidFill>
              </a:rPr>
              <a:t> de baixo risco podem ser controlados de modo ambulatorial; na anticoagulação inicial pode ser empregado </a:t>
            </a:r>
            <a:r>
              <a:rPr lang="pt-BR" sz="1533" dirty="0" err="1">
                <a:solidFill>
                  <a:srgbClr val="E43D31"/>
                </a:solidFill>
              </a:rPr>
              <a:t>ACOD</a:t>
            </a:r>
            <a:r>
              <a:rPr lang="pt-BR" sz="1533" dirty="0">
                <a:solidFill>
                  <a:srgbClr val="E43D31"/>
                </a:solidFill>
              </a:rPr>
              <a:t>; a trombólise não é indicada em </a:t>
            </a:r>
            <a:r>
              <a:rPr lang="pt-BR" sz="1533" dirty="0" err="1">
                <a:solidFill>
                  <a:srgbClr val="E43D31"/>
                </a:solidFill>
              </a:rPr>
              <a:t>TVP</a:t>
            </a:r>
            <a:r>
              <a:rPr lang="pt-BR" sz="1533" dirty="0">
                <a:solidFill>
                  <a:srgbClr val="E43D31"/>
                </a:solidFill>
              </a:rPr>
              <a:t> extensa.</a:t>
            </a:r>
            <a:endParaRPr lang="pt-BR" sz="2133" dirty="0">
              <a:solidFill>
                <a:srgbClr val="E43D31"/>
              </a:solidFill>
            </a:endParaRPr>
          </a:p>
          <a:p>
            <a:pPr marL="457200" indent="-457200">
              <a:lnSpc>
                <a:spcPts val="2300"/>
              </a:lnSpc>
              <a:spcBef>
                <a:spcPts val="0"/>
              </a:spcBef>
              <a:buFont typeface="+mj-lt"/>
              <a:buAutoNum type="arabicPeriod"/>
            </a:pPr>
            <a:r>
              <a:rPr lang="pt-BR" dirty="0"/>
              <a:t>Estabelecer o período de anticoagulação em eventos de TEV, tanto provocados como não provocados, com ou sem recorrência, com novos TEV sob anticoagulação</a:t>
            </a:r>
            <a:endParaRPr lang="pt-BR" sz="2400" dirty="0">
              <a:solidFill>
                <a:schemeClr val="bg2">
                  <a:lumMod val="50000"/>
                </a:schemeClr>
              </a:solidFill>
            </a:endParaRPr>
          </a:p>
          <a:p>
            <a:pPr lvl="1">
              <a:spcBef>
                <a:spcPts val="0"/>
              </a:spcBef>
              <a:spcAft>
                <a:spcPts val="600"/>
              </a:spcAft>
            </a:pPr>
            <a:r>
              <a:rPr lang="pt-BR" sz="1433" dirty="0">
                <a:solidFill>
                  <a:srgbClr val="FF0000"/>
                </a:solidFill>
              </a:rPr>
              <a:t>Em TEV não provocada e recorrente deve-se orientar para anticoagulação</a:t>
            </a:r>
            <a:r>
              <a:rPr lang="pt-BR" dirty="0"/>
              <a:t> </a:t>
            </a:r>
            <a:r>
              <a:rPr lang="pt-BR" sz="1433" dirty="0">
                <a:solidFill>
                  <a:srgbClr val="FF0000"/>
                </a:solidFill>
              </a:rPr>
              <a:t>indefinida.</a:t>
            </a:r>
            <a:endParaRPr lang="pt-BR" sz="2133" dirty="0">
              <a:solidFill>
                <a:schemeClr val="bg2">
                  <a:lumMod val="50000"/>
                </a:schemeClr>
              </a:solidFill>
            </a:endParaRPr>
          </a:p>
          <a:p>
            <a:pPr marL="457200" indent="-457200">
              <a:lnSpc>
                <a:spcPts val="2300"/>
              </a:lnSpc>
              <a:spcBef>
                <a:spcPts val="0"/>
              </a:spcBef>
              <a:spcAft>
                <a:spcPts val="600"/>
              </a:spcAft>
              <a:buFont typeface="+mj-lt"/>
              <a:buAutoNum type="arabicPeriod"/>
            </a:pPr>
            <a:r>
              <a:rPr lang="pt-BR" dirty="0"/>
              <a:t>Determinar o papel das pontuações de recorrência e D-dímero em eventos não provocados.</a:t>
            </a:r>
            <a:r>
              <a:rPr lang="pt-BR" sz="2400" dirty="0">
                <a:solidFill>
                  <a:schemeClr val="bg2">
                    <a:lumMod val="50000"/>
                  </a:schemeClr>
                </a:solidFill>
              </a:rPr>
              <a:t> </a:t>
            </a:r>
          </a:p>
          <a:p>
            <a:pPr marL="952485" lvl="1" indent="-342900">
              <a:spcBef>
                <a:spcPts val="0"/>
              </a:spcBef>
              <a:spcAft>
                <a:spcPts val="600"/>
              </a:spcAft>
            </a:pPr>
            <a:r>
              <a:rPr lang="pt-BR" sz="1633" dirty="0">
                <a:solidFill>
                  <a:srgbClr val="E43D31"/>
                </a:solidFill>
              </a:rPr>
              <a:t>Não é apropriado o uso e D-dímero e Sistema de Pontuações para orientar a anticoagulação de modo rotineiro.</a:t>
            </a:r>
            <a:endParaRPr lang="pt-BR" sz="1637" dirty="0">
              <a:solidFill>
                <a:srgbClr val="E43D31"/>
              </a:solidFill>
            </a:endParaRPr>
          </a:p>
          <a:p>
            <a:pPr marL="457200" indent="-457200">
              <a:spcBef>
                <a:spcPts val="0"/>
              </a:spcBef>
              <a:buFont typeface="+mj-lt"/>
              <a:buAutoNum type="arabicPeriod"/>
            </a:pPr>
            <a:r>
              <a:rPr lang="pt-BR" dirty="0"/>
              <a:t>Tratamento das complicações por anticoagulação</a:t>
            </a:r>
            <a:endParaRPr lang="pt-BR" sz="2400" dirty="0"/>
          </a:p>
          <a:p>
            <a:pPr lvl="1" indent="-342000">
              <a:lnSpc>
                <a:spcPts val="2200"/>
              </a:lnSpc>
              <a:spcBef>
                <a:spcPts val="0"/>
              </a:spcBef>
              <a:spcAft>
                <a:spcPts val="600"/>
              </a:spcAft>
            </a:pPr>
            <a:r>
              <a:rPr lang="pt-BR" sz="1633" dirty="0">
                <a:solidFill>
                  <a:srgbClr val="E43D31"/>
                </a:solidFill>
              </a:rPr>
              <a:t>Em reversão de anticoagulação por </a:t>
            </a:r>
            <a:r>
              <a:rPr lang="pt-BR" sz="1633" dirty="0" err="1">
                <a:solidFill>
                  <a:srgbClr val="E43D31"/>
                </a:solidFill>
              </a:rPr>
              <a:t>varfarina</a:t>
            </a:r>
            <a:r>
              <a:rPr lang="pt-BR" sz="1633" dirty="0">
                <a:solidFill>
                  <a:srgbClr val="E43D31"/>
                </a:solidFill>
              </a:rPr>
              <a:t> pode ser empregado tanto </a:t>
            </a:r>
            <a:r>
              <a:rPr lang="pt-BR" sz="1633" dirty="0" err="1">
                <a:solidFill>
                  <a:srgbClr val="E43D31"/>
                </a:solidFill>
              </a:rPr>
              <a:t>CCP</a:t>
            </a:r>
            <a:r>
              <a:rPr lang="pt-BR" sz="1633" dirty="0">
                <a:solidFill>
                  <a:srgbClr val="E43D31"/>
                </a:solidFill>
              </a:rPr>
              <a:t> como </a:t>
            </a:r>
            <a:r>
              <a:rPr lang="pt-BR" sz="1633" dirty="0" err="1">
                <a:solidFill>
                  <a:srgbClr val="E43D31"/>
                </a:solidFill>
              </a:rPr>
              <a:t>PFC</a:t>
            </a:r>
            <a:r>
              <a:rPr lang="pt-BR" sz="1633" dirty="0">
                <a:solidFill>
                  <a:srgbClr val="E43D31"/>
                </a:solidFill>
              </a:rPr>
              <a:t>; depois do evento</a:t>
            </a:r>
            <a:r>
              <a:rPr lang="pt-BR" dirty="0"/>
              <a:t>  </a:t>
            </a:r>
            <a:r>
              <a:rPr lang="pt-BR" sz="1633" dirty="0">
                <a:solidFill>
                  <a:srgbClr val="E43D31"/>
                </a:solidFill>
              </a:rPr>
              <a:t>hemorrágico</a:t>
            </a:r>
            <a:r>
              <a:rPr lang="pt-BR" dirty="0"/>
              <a:t> </a:t>
            </a:r>
            <a:r>
              <a:rPr lang="pt-BR" sz="1633" dirty="0">
                <a:solidFill>
                  <a:srgbClr val="E43D31"/>
                </a:solidFill>
              </a:rPr>
              <a:t>severo é conveniente</a:t>
            </a:r>
            <a:r>
              <a:rPr lang="pt-BR" dirty="0"/>
              <a:t> </a:t>
            </a:r>
            <a:r>
              <a:rPr lang="pt-BR" sz="1633" dirty="0">
                <a:solidFill>
                  <a:srgbClr val="E43D31"/>
                </a:solidFill>
              </a:rPr>
              <a:t>reiniciar</a:t>
            </a:r>
            <a:r>
              <a:rPr lang="pt-BR" dirty="0"/>
              <a:t> </a:t>
            </a:r>
            <a:r>
              <a:rPr lang="pt-BR" sz="1633" dirty="0">
                <a:solidFill>
                  <a:srgbClr val="E43D31"/>
                </a:solidFill>
              </a:rPr>
              <a:t>anticoagulação entre 15 e 90 dias.</a:t>
            </a:r>
          </a:p>
        </p:txBody>
      </p:sp>
    </p:spTree>
    <p:extLst>
      <p:ext uri="{BB962C8B-B14F-4D97-AF65-F5344CB8AC3E}">
        <p14:creationId xmlns:p14="http://schemas.microsoft.com/office/powerpoint/2010/main" val="46831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11E9A9-7943-CB45-A77D-8169C8A9CBE7}"/>
              </a:ext>
            </a:extLst>
          </p:cNvPr>
          <p:cNvSpPr>
            <a:spLocks noGrp="1"/>
          </p:cNvSpPr>
          <p:nvPr>
            <p:ph type="title"/>
          </p:nvPr>
        </p:nvSpPr>
        <p:spPr/>
        <p:txBody>
          <a:bodyPr/>
          <a:lstStyle/>
          <a:p>
            <a:r>
              <a:rPr lang="en-CA" b="0" dirty="0"/>
              <a:t>Agradecimentos</a:t>
            </a:r>
            <a:endParaRPr lang="pt-BR" b="0" dirty="0"/>
          </a:p>
        </p:txBody>
      </p:sp>
      <p:sp>
        <p:nvSpPr>
          <p:cNvPr id="6" name="Content Placeholder 2">
            <a:extLst>
              <a:ext uri="{FF2B5EF4-FFF2-40B4-BE49-F238E27FC236}">
                <a16:creationId xmlns:a16="http://schemas.microsoft.com/office/drawing/2014/main" id="{341C5F3F-D67C-4BFC-BB16-9E8315A34AE2}"/>
              </a:ext>
            </a:extLst>
          </p:cNvPr>
          <p:cNvSpPr txBox="1">
            <a:spLocks/>
          </p:cNvSpPr>
          <p:nvPr/>
        </p:nvSpPr>
        <p:spPr>
          <a:xfrm>
            <a:off x="419100" y="2261658"/>
            <a:ext cx="10972800" cy="395462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67"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33"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2400" dirty="0"/>
              <a:t>Membros da equipe do Painel Latino-Americano de Diretrizes de TEV da ASH</a:t>
            </a:r>
          </a:p>
          <a:p>
            <a:r>
              <a:rPr lang="es-CO" sz="2400" dirty="0"/>
              <a:t>Membros da equipe da ASH</a:t>
            </a:r>
          </a:p>
          <a:p>
            <a:r>
              <a:rPr lang="es-CO" sz="2400" dirty="0"/>
              <a:t>Centro GRADE da Universidade McMaster</a:t>
            </a:r>
          </a:p>
          <a:p>
            <a:r>
              <a:rPr lang="es-CO" sz="2400" dirty="0"/>
              <a:t>Autores do ASH VTE Slide kit:</a:t>
            </a:r>
          </a:p>
          <a:p>
            <a:pPr lvl="1">
              <a:spcBef>
                <a:spcPts val="0"/>
              </a:spcBef>
            </a:pPr>
            <a:r>
              <a:rPr lang="en-US" sz="2133" cap="none" dirty="0"/>
              <a:t>Mario Luis Tejerina Valle, MD,  Caja</a:t>
            </a:r>
            <a:r>
              <a:rPr dirty="0"/>
              <a:t> </a:t>
            </a:r>
            <a:r>
              <a:rPr lang="en-US" sz="2133" cap="none" dirty="0"/>
              <a:t>Petrolera de Salud - Bolívia</a:t>
            </a:r>
          </a:p>
          <a:p>
            <a:pPr lvl="1">
              <a:spcBef>
                <a:spcPts val="0"/>
              </a:spcBef>
            </a:pPr>
            <a:r>
              <a:rPr lang="en-CA" sz="2133" cap="none" dirty="0"/>
              <a:t>Juan Carlos Serrano Casas, MD, Universidad Central de Venezuela </a:t>
            </a:r>
          </a:p>
          <a:p>
            <a:pPr marL="0" indent="0">
              <a:buNone/>
            </a:pPr>
            <a:endParaRPr lang="pt-BR" sz="2400" dirty="0"/>
          </a:p>
          <a:p>
            <a:pPr marL="0" indent="0">
              <a:buNone/>
            </a:pPr>
            <a:r>
              <a:rPr dirty="0"/>
              <a:t>Maiores informações sobre </a:t>
            </a:r>
            <a:r>
              <a:rPr lang="en-CA" sz="2400" b="1" dirty="0"/>
              <a:t>as</a:t>
            </a:r>
            <a:r>
              <a:rPr dirty="0"/>
              <a:t> </a:t>
            </a:r>
            <a:r>
              <a:rPr lang="en-CA" sz="2400" b="1" dirty="0"/>
              <a:t>Guias da ASH para TEV: </a:t>
            </a:r>
            <a:r>
              <a:rPr lang="en-CA" sz="2400" b="1" dirty="0">
                <a:solidFill>
                  <a:srgbClr val="C00000"/>
                </a:solidFill>
                <a:hlinkClick r:id="rId3">
                  <a:extLst>
                    <a:ext uri="{A12FA001-AC4F-418D-AE19-62706E023703}">
                      <ahyp:hlinkClr xmlns:ahyp="http://schemas.microsoft.com/office/drawing/2018/hyperlinkcolor" val="tx"/>
                    </a:ext>
                  </a:extLst>
                </a:hlinkClick>
              </a:rPr>
              <a:t>www.hematology.org/VTE</a:t>
            </a:r>
            <a:endParaRPr lang="en-CA" sz="2400" b="1" dirty="0">
              <a:solidFill>
                <a:srgbClr val="C00000"/>
              </a:solidFill>
            </a:endParaRPr>
          </a:p>
          <a:p>
            <a:pPr marL="0" indent="0">
              <a:buNone/>
            </a:pPr>
            <a:endParaRPr lang="en-CA" sz="2400" dirty="0"/>
          </a:p>
        </p:txBody>
      </p:sp>
    </p:spTree>
    <p:extLst>
      <p:ext uri="{BB962C8B-B14F-4D97-AF65-F5344CB8AC3E}">
        <p14:creationId xmlns:p14="http://schemas.microsoft.com/office/powerpoint/2010/main" val="176152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4D5DEEF-2556-4598-B76C-ECAD872B648B}"/>
              </a:ext>
            </a:extLst>
          </p:cNvPr>
          <p:cNvSpPr>
            <a:spLocks noGrp="1"/>
          </p:cNvSpPr>
          <p:nvPr>
            <p:ph type="title"/>
          </p:nvPr>
        </p:nvSpPr>
        <p:spPr>
          <a:xfrm>
            <a:off x="418272" y="1341007"/>
            <a:ext cx="10974143" cy="418271"/>
          </a:xfrm>
        </p:spPr>
        <p:txBody>
          <a:bodyPr>
            <a:noAutofit/>
          </a:bodyPr>
          <a:lstStyle/>
          <a:p>
            <a:pPr>
              <a:defRPr/>
            </a:pPr>
            <a:r>
              <a:rPr lang="pt-BR"/>
              <a:t>Como foram desenvolvidas as guias da ASH?</a:t>
            </a:r>
          </a:p>
        </p:txBody>
      </p:sp>
      <p:sp>
        <p:nvSpPr>
          <p:cNvPr id="13" name="TextBox 12">
            <a:extLst>
              <a:ext uri="{FF2B5EF4-FFF2-40B4-BE49-F238E27FC236}">
                <a16:creationId xmlns:a16="http://schemas.microsoft.com/office/drawing/2014/main" id="{3B45F5DF-F48B-472A-9DC0-3F6574AF6B2B}"/>
              </a:ext>
            </a:extLst>
          </p:cNvPr>
          <p:cNvSpPr txBox="1"/>
          <p:nvPr/>
        </p:nvSpPr>
        <p:spPr>
          <a:xfrm>
            <a:off x="702157" y="2033085"/>
            <a:ext cx="2460910" cy="3979451"/>
          </a:xfrm>
          <a:prstGeom prst="rect">
            <a:avLst/>
          </a:prstGeom>
          <a:solidFill>
            <a:srgbClr val="BEE0E4"/>
          </a:solidFill>
        </p:spPr>
        <p:txBody>
          <a:bodyPr/>
          <a:lstStyle/>
          <a:p>
            <a:pPr>
              <a:defRPr/>
            </a:pPr>
            <a:r>
              <a:rPr lang="pt-BR" b="1" dirty="0">
                <a:solidFill>
                  <a:srgbClr val="E43D31"/>
                </a:solidFill>
                <a:latin typeface="Calibri" panose="020F0502020204030204" pitchFamily="34" charset="0"/>
              </a:rPr>
              <a:t>FORMAÇÃO </a:t>
            </a:r>
            <a:br>
              <a:rPr lang="pt-BR" dirty="0"/>
            </a:br>
            <a:r>
              <a:rPr lang="pt-BR" b="1" dirty="0">
                <a:solidFill>
                  <a:srgbClr val="E43D31"/>
                </a:solidFill>
                <a:latin typeface="Calibri" panose="020F0502020204030204" pitchFamily="34" charset="0"/>
              </a:rPr>
              <a:t>DO PAINEL</a:t>
            </a:r>
          </a:p>
          <a:p>
            <a:pPr>
              <a:spcAft>
                <a:spcPts val="600"/>
              </a:spcAft>
              <a:defRPr/>
            </a:pPr>
            <a:r>
              <a:rPr lang="pt-BR" dirty="0">
                <a:solidFill>
                  <a:schemeClr val="tx1">
                    <a:lumMod val="50000"/>
                    <a:lumOff val="50000"/>
                  </a:schemeClr>
                </a:solidFill>
                <a:latin typeface="Calibri" panose="020F0502020204030204" pitchFamily="34" charset="0"/>
              </a:rPr>
              <a:t>Cada painel foi formado</a:t>
            </a:r>
            <a:br>
              <a:rPr lang="pt-BR" dirty="0"/>
            </a:br>
            <a:r>
              <a:rPr lang="pt-BR" dirty="0">
                <a:solidFill>
                  <a:schemeClr val="tx1">
                    <a:lumMod val="50000"/>
                    <a:lumOff val="50000"/>
                  </a:schemeClr>
                </a:solidFill>
                <a:latin typeface="Calibri" panose="020F0502020204030204" pitchFamily="34" charset="0"/>
              </a:rPr>
              <a:t>seguindo critérios-chave:</a:t>
            </a:r>
          </a:p>
          <a:p>
            <a:pPr marL="91440" indent="-91440">
              <a:spcAft>
                <a:spcPts val="300"/>
              </a:spcAft>
              <a:buFont typeface="Arial" panose="020B0604020202020204" pitchFamily="34" charset="0"/>
              <a:buChar char="•"/>
              <a:defRPr/>
            </a:pPr>
            <a:r>
              <a:rPr lang="pt-BR" sz="1693" dirty="0">
                <a:solidFill>
                  <a:schemeClr val="tx1">
                    <a:lumMod val="50000"/>
                    <a:lumOff val="50000"/>
                  </a:schemeClr>
                </a:solidFill>
                <a:latin typeface="Calibri" panose="020F0502020204030204" pitchFamily="34" charset="0"/>
              </a:rPr>
              <a:t> Experiência (incluindo disciplinas que transcendem hematologia e pacientes)</a:t>
            </a:r>
          </a:p>
          <a:p>
            <a:pPr marL="91440" indent="-91440">
              <a:spcAft>
                <a:spcPts val="300"/>
              </a:spcAft>
              <a:buFont typeface="Arial" panose="020B0604020202020204" pitchFamily="34" charset="0"/>
              <a:buChar char="•"/>
              <a:defRPr/>
            </a:pPr>
            <a:r>
              <a:rPr lang="pt-BR" sz="1693" dirty="0">
                <a:solidFill>
                  <a:schemeClr val="tx1">
                    <a:lumMod val="50000"/>
                    <a:lumOff val="50000"/>
                  </a:schemeClr>
                </a:solidFill>
                <a:latin typeface="Calibri" panose="020F0502020204030204" pitchFamily="34" charset="0"/>
              </a:rPr>
              <a:t>Atenção à minimização e gestão de COI</a:t>
            </a:r>
            <a:endParaRPr lang="pt-BR" sz="1481"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3F2AB45A-6715-4ADE-9C4F-9BE6E144F5C6}"/>
              </a:ext>
            </a:extLst>
          </p:cNvPr>
          <p:cNvSpPr txBox="1">
            <a:spLocks noChangeArrowheads="1"/>
          </p:cNvSpPr>
          <p:nvPr/>
        </p:nvSpPr>
        <p:spPr bwMode="auto">
          <a:xfrm>
            <a:off x="3331048" y="2033085"/>
            <a:ext cx="2879180" cy="2331565"/>
          </a:xfrm>
          <a:prstGeom prst="rect">
            <a:avLst/>
          </a:prstGeom>
          <a:solidFill>
            <a:srgbClr val="FED9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b="1" dirty="0">
                <a:solidFill>
                  <a:srgbClr val="E53E31"/>
                </a:solidFill>
                <a:latin typeface="Calibri" panose="020F0502020204030204" pitchFamily="34" charset="0"/>
              </a:rPr>
              <a:t>PERGUNTAS CLÍNICAS</a:t>
            </a:r>
          </a:p>
          <a:p>
            <a:r>
              <a:rPr lang="pt-BR" altLang="es-CO" dirty="0">
                <a:solidFill>
                  <a:schemeClr val="tx1">
                    <a:lumMod val="50000"/>
                    <a:lumOff val="50000"/>
                  </a:schemeClr>
                </a:solidFill>
                <a:latin typeface="Calibri" panose="020F0502020204030204" pitchFamily="34" charset="0"/>
              </a:rPr>
              <a:t>10 a 20 perguntas clinicamente relevantes geradas em formato PICO </a:t>
            </a:r>
          </a:p>
          <a:p>
            <a:pPr marL="285750" indent="-285750">
              <a:buFontTx/>
              <a:buChar char="-"/>
            </a:pPr>
            <a:r>
              <a:rPr lang="pt-BR" altLang="es-CO" dirty="0">
                <a:solidFill>
                  <a:schemeClr val="tx1">
                    <a:lumMod val="50000"/>
                    <a:lumOff val="50000"/>
                  </a:schemeClr>
                </a:solidFill>
                <a:latin typeface="Calibri" panose="020F0502020204030204" pitchFamily="34" charset="0"/>
              </a:rPr>
              <a:t>P: população</a:t>
            </a:r>
          </a:p>
          <a:p>
            <a:pPr marL="285750" indent="-285750">
              <a:buFontTx/>
              <a:buChar char="-"/>
            </a:pPr>
            <a:r>
              <a:rPr lang="pt-BR" altLang="es-CO" dirty="0">
                <a:solidFill>
                  <a:schemeClr val="tx1">
                    <a:lumMod val="50000"/>
                    <a:lumOff val="50000"/>
                  </a:schemeClr>
                </a:solidFill>
                <a:latin typeface="Calibri" panose="020F0502020204030204" pitchFamily="34" charset="0"/>
              </a:rPr>
              <a:t>I:  intervenção</a:t>
            </a:r>
          </a:p>
          <a:p>
            <a:pPr marL="285750" indent="-285750">
              <a:buFontTx/>
              <a:buChar char="-"/>
            </a:pPr>
            <a:r>
              <a:rPr lang="pt-BR" altLang="es-CO" dirty="0">
                <a:solidFill>
                  <a:schemeClr val="tx1">
                    <a:lumMod val="50000"/>
                    <a:lumOff val="50000"/>
                  </a:schemeClr>
                </a:solidFill>
                <a:latin typeface="Calibri" panose="020F0502020204030204" pitchFamily="34" charset="0"/>
              </a:rPr>
              <a:t>C: comparação </a:t>
            </a:r>
          </a:p>
          <a:p>
            <a:pPr marL="285750" indent="-285750">
              <a:buFontTx/>
              <a:buChar char="-"/>
            </a:pPr>
            <a:r>
              <a:rPr lang="pt-BR" altLang="es-CO" dirty="0">
                <a:solidFill>
                  <a:schemeClr val="tx1">
                    <a:lumMod val="50000"/>
                    <a:lumOff val="50000"/>
                  </a:schemeClr>
                </a:solidFill>
                <a:latin typeface="Calibri" panose="020F0502020204030204" pitchFamily="34" charset="0"/>
              </a:rPr>
              <a:t>O: </a:t>
            </a:r>
            <a:r>
              <a:rPr lang="pt-BR" altLang="es-CO" i="1" dirty="0" err="1">
                <a:solidFill>
                  <a:schemeClr val="tx1">
                    <a:lumMod val="50000"/>
                    <a:lumOff val="50000"/>
                  </a:schemeClr>
                </a:solidFill>
                <a:latin typeface="Calibri" panose="020F0502020204030204" pitchFamily="34" charset="0"/>
              </a:rPr>
              <a:t>outcome</a:t>
            </a:r>
            <a:r>
              <a:rPr lang="pt-BR" altLang="es-CO" dirty="0">
                <a:solidFill>
                  <a:schemeClr val="tx1">
                    <a:lumMod val="50000"/>
                    <a:lumOff val="50000"/>
                  </a:schemeClr>
                </a:solidFill>
                <a:latin typeface="Calibri" panose="020F0502020204030204" pitchFamily="34" charset="0"/>
              </a:rPr>
              <a:t>/resultado</a:t>
            </a:r>
          </a:p>
        </p:txBody>
      </p:sp>
      <p:sp>
        <p:nvSpPr>
          <p:cNvPr id="15" name="TextBox 14">
            <a:extLst>
              <a:ext uri="{FF2B5EF4-FFF2-40B4-BE49-F238E27FC236}">
                <a16:creationId xmlns:a16="http://schemas.microsoft.com/office/drawing/2014/main" id="{31E4CD13-37CE-47AF-90AF-7D9139B4BAAC}"/>
              </a:ext>
            </a:extLst>
          </p:cNvPr>
          <p:cNvSpPr txBox="1"/>
          <p:nvPr/>
        </p:nvSpPr>
        <p:spPr>
          <a:xfrm>
            <a:off x="6341251" y="2033085"/>
            <a:ext cx="2459230" cy="4004647"/>
          </a:xfrm>
          <a:prstGeom prst="rect">
            <a:avLst/>
          </a:prstGeom>
          <a:solidFill>
            <a:srgbClr val="C9D7AF"/>
          </a:solidFill>
        </p:spPr>
        <p:txBody>
          <a:bodyPr/>
          <a:lstStyle/>
          <a:p>
            <a:pPr>
              <a:defRPr/>
            </a:pPr>
            <a:r>
              <a:rPr lang="pt-BR" b="1" dirty="0">
                <a:solidFill>
                  <a:srgbClr val="E43D31"/>
                </a:solidFill>
                <a:latin typeface="Calibri" panose="020F0502020204030204" pitchFamily="34" charset="0"/>
              </a:rPr>
              <a:t>SÍNTESE DE EVIDÊNCIAS</a:t>
            </a:r>
          </a:p>
          <a:p>
            <a:pPr>
              <a:spcAft>
                <a:spcPts val="600"/>
              </a:spcAft>
              <a:defRPr/>
            </a:pPr>
            <a:r>
              <a:rPr lang="pt-BR" dirty="0">
                <a:solidFill>
                  <a:schemeClr val="tx1">
                    <a:lumMod val="50000"/>
                    <a:lumOff val="50000"/>
                  </a:schemeClr>
                </a:solidFill>
                <a:latin typeface="Calibri" panose="020F0502020204030204" pitchFamily="34" charset="0"/>
              </a:rPr>
              <a:t>Análise da evidência de cada pergunta PICO x revisão sistemática de efeitos: </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Efeitos desejáveis e indesejáveis</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Uso de recursos</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Viabilidade</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Aceitabilidade</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Acessibilidade</a:t>
            </a:r>
          </a:p>
          <a:p>
            <a:pPr marL="102870" indent="-102870">
              <a:buFont typeface="Arial" panose="020B0604020202020204" pitchFamily="34" charset="0"/>
              <a:buChar char="•"/>
              <a:defRPr/>
            </a:pPr>
            <a:r>
              <a:rPr lang="pt-BR" sz="1640" dirty="0">
                <a:solidFill>
                  <a:schemeClr val="tx1">
                    <a:lumMod val="50000"/>
                    <a:lumOff val="50000"/>
                  </a:schemeClr>
                </a:solidFill>
                <a:latin typeface="Calibri" panose="020F0502020204030204" pitchFamily="34" charset="0"/>
              </a:rPr>
              <a:t>Valores e preferências </a:t>
            </a:r>
            <a:br>
              <a:rPr lang="pt-BR" dirty="0"/>
            </a:br>
            <a:r>
              <a:rPr lang="pt-BR" sz="1640" dirty="0">
                <a:solidFill>
                  <a:schemeClr val="tx1">
                    <a:lumMod val="50000"/>
                    <a:lumOff val="50000"/>
                  </a:schemeClr>
                </a:solidFill>
                <a:latin typeface="Calibri" panose="020F0502020204030204" pitchFamily="34" charset="0"/>
              </a:rPr>
              <a:t>do paciente</a:t>
            </a:r>
            <a:endParaRPr lang="pt-BR" sz="164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23A27ACC-C83F-449D-BAED-D03087E294D5}"/>
              </a:ext>
            </a:extLst>
          </p:cNvPr>
          <p:cNvSpPr txBox="1">
            <a:spLocks noChangeArrowheads="1"/>
          </p:cNvSpPr>
          <p:nvPr/>
        </p:nvSpPr>
        <p:spPr bwMode="auto">
          <a:xfrm>
            <a:off x="3336086" y="4364651"/>
            <a:ext cx="2872461" cy="1647885"/>
          </a:xfrm>
          <a:prstGeom prst="rect">
            <a:avLst/>
          </a:prstGeom>
          <a:solidFill>
            <a:srgbClr val="FED9B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pt-BR" altLang="es-CO" sz="1481" b="1" dirty="0">
                <a:solidFill>
                  <a:schemeClr val="tx1">
                    <a:lumMod val="50000"/>
                    <a:lumOff val="50000"/>
                  </a:schemeClr>
                </a:solidFill>
                <a:latin typeface="Calibri" panose="020F0502020204030204" pitchFamily="34" charset="0"/>
              </a:rPr>
              <a:t>EXEMPLO DE PERGUNTA PICO</a:t>
            </a:r>
          </a:p>
          <a:p>
            <a:r>
              <a:rPr lang="pt-BR" altLang="es-CO" sz="1600" dirty="0">
                <a:solidFill>
                  <a:schemeClr val="tx1">
                    <a:lumMod val="50000"/>
                    <a:lumOff val="50000"/>
                  </a:schemeClr>
                </a:solidFill>
                <a:latin typeface="Calibri" panose="020F0502020204030204" pitchFamily="34" charset="0"/>
              </a:rPr>
              <a:t>Deve ser utilizada a administração antitrombótica precoce ou tardia em pacientes submetidos a cirurgia?</a:t>
            </a:r>
            <a:r>
              <a:rPr lang="pt-BR" dirty="0"/>
              <a:t> </a:t>
            </a:r>
          </a:p>
        </p:txBody>
      </p:sp>
      <p:sp>
        <p:nvSpPr>
          <p:cNvPr id="17" name="Rectangle 16">
            <a:extLst>
              <a:ext uri="{FF2B5EF4-FFF2-40B4-BE49-F238E27FC236}">
                <a16:creationId xmlns:a16="http://schemas.microsoft.com/office/drawing/2014/main" id="{20C76E0E-D261-421A-BEAB-A851B842324F}"/>
              </a:ext>
            </a:extLst>
          </p:cNvPr>
          <p:cNvSpPr/>
          <p:nvPr/>
        </p:nvSpPr>
        <p:spPr>
          <a:xfrm>
            <a:off x="8933185" y="2033086"/>
            <a:ext cx="2459230" cy="4004647"/>
          </a:xfrm>
          <a:prstGeom prst="rect">
            <a:avLst/>
          </a:prstGeom>
          <a:solidFill>
            <a:srgbClr val="8B80A3">
              <a:alpha val="47059"/>
            </a:srgbClr>
          </a:solidFill>
        </p:spPr>
        <p:txBody>
          <a:bodyPr/>
          <a:lstStyle/>
          <a:p>
            <a:pPr>
              <a:defRPr/>
            </a:pPr>
            <a:r>
              <a:rPr lang="pt-BR" b="1">
                <a:solidFill>
                  <a:srgbClr val="E43D31"/>
                </a:solidFill>
                <a:latin typeface="Calibri" panose="020F0502020204030204" pitchFamily="34" charset="0"/>
              </a:rPr>
              <a:t>REDAÇÃO DE RECOMENDAÇÕES </a:t>
            </a:r>
            <a:endParaRPr lang="pt-BR" b="1">
              <a:solidFill>
                <a:schemeClr val="tx1">
                  <a:lumMod val="50000"/>
                  <a:lumOff val="50000"/>
                </a:schemeClr>
              </a:solidFill>
              <a:latin typeface="Calibri" panose="020F0502020204030204" pitchFamily="34" charset="0"/>
              <a:cs typeface="Calibri" panose="020F0502020204030204" pitchFamily="34" charset="0"/>
            </a:endParaRPr>
          </a:p>
          <a:p>
            <a:pPr>
              <a:defRPr/>
            </a:pPr>
            <a:r>
              <a:rPr lang="pt-BR">
                <a:solidFill>
                  <a:schemeClr val="tx1">
                    <a:lumMod val="50000"/>
                    <a:lumOff val="50000"/>
                  </a:schemeClr>
                </a:solidFill>
                <a:latin typeface="Calibri" panose="020F0502020204030204" pitchFamily="34" charset="0"/>
              </a:rPr>
              <a:t>Recomendações feitas por membros do painel, baseadas em evidência de todos os fatores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FA6C-4881-4C85-A97C-32F755E3E479}"/>
              </a:ext>
            </a:extLst>
          </p:cNvPr>
          <p:cNvSpPr>
            <a:spLocks noGrp="1"/>
          </p:cNvSpPr>
          <p:nvPr>
            <p:ph type="title"/>
          </p:nvPr>
        </p:nvSpPr>
        <p:spPr>
          <a:xfrm>
            <a:off x="419099" y="1340569"/>
            <a:ext cx="10972801" cy="418113"/>
          </a:xfrm>
        </p:spPr>
        <p:txBody>
          <a:bodyPr>
            <a:noAutofit/>
          </a:bodyPr>
          <a:lstStyle/>
          <a:p>
            <a:r>
              <a:rPr dirty="0"/>
              <a:t>Como os pacientes e os médicos devem usar essas guias?</a:t>
            </a:r>
          </a:p>
        </p:txBody>
      </p:sp>
      <p:graphicFrame>
        <p:nvGraphicFramePr>
          <p:cNvPr id="6" name="Table 5">
            <a:extLst>
              <a:ext uri="{FF2B5EF4-FFF2-40B4-BE49-F238E27FC236}">
                <a16:creationId xmlns:a16="http://schemas.microsoft.com/office/drawing/2014/main" id="{F8B74E2E-F74E-4D69-B6EB-94F0525DA7FD}"/>
              </a:ext>
            </a:extLst>
          </p:cNvPr>
          <p:cNvGraphicFramePr>
            <a:graphicFrameLocks noGrp="1"/>
          </p:cNvGraphicFramePr>
          <p:nvPr>
            <p:extLst>
              <p:ext uri="{D42A27DB-BD31-4B8C-83A1-F6EECF244321}">
                <p14:modId xmlns:p14="http://schemas.microsoft.com/office/powerpoint/2010/main" val="2139891530"/>
              </p:ext>
            </p:extLst>
          </p:nvPr>
        </p:nvGraphicFramePr>
        <p:xfrm>
          <a:off x="992541" y="2535101"/>
          <a:ext cx="9825916" cy="2950607"/>
        </p:xfrm>
        <a:graphic>
          <a:graphicData uri="http://schemas.openxmlformats.org/drawingml/2006/table">
            <a:tbl>
              <a:tblPr firstRow="1" bandRow="1">
                <a:tableStyleId>{5940675A-B579-460E-94D1-54222C63F5DA}</a:tableStyleId>
              </a:tblPr>
              <a:tblGrid>
                <a:gridCol w="1611007">
                  <a:extLst>
                    <a:ext uri="{9D8B030D-6E8A-4147-A177-3AD203B41FA5}">
                      <a16:colId xmlns:a16="http://schemas.microsoft.com/office/drawing/2014/main" val="20000"/>
                    </a:ext>
                  </a:extLst>
                </a:gridCol>
                <a:gridCol w="3793563">
                  <a:extLst>
                    <a:ext uri="{9D8B030D-6E8A-4147-A177-3AD203B41FA5}">
                      <a16:colId xmlns:a16="http://schemas.microsoft.com/office/drawing/2014/main" val="20001"/>
                    </a:ext>
                  </a:extLst>
                </a:gridCol>
                <a:gridCol w="4421346">
                  <a:extLst>
                    <a:ext uri="{9D8B030D-6E8A-4147-A177-3AD203B41FA5}">
                      <a16:colId xmlns:a16="http://schemas.microsoft.com/office/drawing/2014/main" val="20002"/>
                    </a:ext>
                  </a:extLst>
                </a:gridCol>
              </a:tblGrid>
              <a:tr h="624254">
                <a:tc>
                  <a:txBody>
                    <a:bodyPr/>
                    <a:lstStyle/>
                    <a:p>
                      <a:endParaRPr lang="en-CA" sz="1800" b="1" dirty="0">
                        <a:solidFill>
                          <a:schemeClr val="tx1">
                            <a:lumMod val="50000"/>
                            <a:lumOff val="50000"/>
                          </a:schemeClr>
                        </a:solidFill>
                      </a:endParaRP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09585" rtl="0" eaLnBrk="1" fontAlgn="auto" latinLnBrk="0" hangingPunct="1">
                        <a:lnSpc>
                          <a:spcPct val="100000"/>
                        </a:lnSpc>
                        <a:spcBef>
                          <a:spcPts val="0"/>
                        </a:spcBef>
                        <a:spcAft>
                          <a:spcPts val="0"/>
                        </a:spcAft>
                        <a:buClrTx/>
                        <a:buSzTx/>
                        <a:buFontTx/>
                        <a:buNone/>
                        <a:tabLst/>
                        <a:defRPr/>
                      </a:pPr>
                      <a:r>
                        <a:rPr lang="pt-BR" sz="1800" b="1" noProof="0" dirty="0">
                          <a:solidFill>
                            <a:schemeClr val="bg1"/>
                          </a:solidFill>
                        </a:rPr>
                        <a:t>Recomendação FORTE</a:t>
                      </a:r>
                      <a:br>
                        <a:rPr lang="pt-BR" noProof="0" dirty="0"/>
                      </a:br>
                      <a:r>
                        <a:rPr lang="pt-BR" sz="1800" b="0" noProof="0" dirty="0">
                          <a:solidFill>
                            <a:schemeClr val="bg1"/>
                          </a:solidFill>
                        </a:rPr>
                        <a:t>(“O painel recomenda…”)</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a:txBody>
                    <a:bodyPr/>
                    <a:lstStyle/>
                    <a:p>
                      <a:pPr algn="ctr"/>
                      <a:r>
                        <a:rPr lang="pt-BR" sz="1800" b="1" noProof="0" dirty="0">
                          <a:solidFill>
                            <a:schemeClr val="bg1"/>
                          </a:solidFill>
                        </a:rPr>
                        <a:t>Recomendação CONDICIONAL</a:t>
                      </a:r>
                    </a:p>
                    <a:p>
                      <a:pPr algn="ctr"/>
                      <a:r>
                        <a:rPr lang="pt-BR" sz="1800" b="0" kern="1200" noProof="0" dirty="0">
                          <a:solidFill>
                            <a:schemeClr val="bg1"/>
                          </a:solidFill>
                          <a:latin typeface="+mn-lt"/>
                          <a:ea typeface="+mn-ea"/>
                          <a:cs typeface="+mn-cs"/>
                        </a:rPr>
                        <a:t>(“O  painel sugere …”)</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10000"/>
                  </a:ext>
                </a:extLst>
              </a:tr>
              <a:tr h="767384">
                <a:tc>
                  <a:txBody>
                    <a:bodyPr/>
                    <a:lstStyle/>
                    <a:p>
                      <a:r>
                        <a:rPr lang="en-CA" sz="1800" b="1" dirty="0">
                          <a:solidFill>
                            <a:schemeClr val="tx1">
                              <a:lumMod val="50000"/>
                              <a:lumOff val="50000"/>
                            </a:schemeClr>
                          </a:solidFill>
                        </a:rPr>
                        <a:t>Para pacientes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pt-BR" sz="1800" noProof="0" dirty="0">
                          <a:solidFill>
                            <a:schemeClr val="tx1">
                              <a:lumMod val="50000"/>
                              <a:lumOff val="50000"/>
                            </a:schemeClr>
                          </a:solidFill>
                        </a:rPr>
                        <a:t>A maioria dos indivíduos irão querer a intervenção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t-BR" sz="1800" noProof="0" dirty="0">
                          <a:solidFill>
                            <a:schemeClr val="tx1">
                              <a:lumMod val="50000"/>
                              <a:lumOff val="50000"/>
                            </a:schemeClr>
                          </a:solidFill>
                        </a:rPr>
                        <a:t>Alguns indivíduos, em minoria, não vão querer a intervenção.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543165">
                <a:tc>
                  <a:txBody>
                    <a:bodyPr/>
                    <a:lstStyle/>
                    <a:p>
                      <a:r>
                        <a:rPr lang="en-CA" sz="1800" b="1" dirty="0">
                          <a:solidFill>
                            <a:schemeClr val="tx1">
                              <a:lumMod val="50000"/>
                              <a:lumOff val="50000"/>
                            </a:schemeClr>
                          </a:solidFill>
                        </a:rPr>
                        <a:t>Para clínicos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t-BR" sz="1800" kern="1200" noProof="0" dirty="0">
                          <a:solidFill>
                            <a:schemeClr val="tx1">
                              <a:lumMod val="50000"/>
                              <a:lumOff val="50000"/>
                            </a:schemeClr>
                          </a:solidFill>
                          <a:latin typeface="+mn-lt"/>
                          <a:ea typeface="+mn-ea"/>
                          <a:cs typeface="+mn-cs"/>
                        </a:rPr>
                        <a:t>A maioria dos indivíduos devem receber a intervenção.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pt-BR" sz="1800" noProof="0" dirty="0">
                          <a:solidFill>
                            <a:schemeClr val="tx1">
                              <a:lumMod val="50000"/>
                              <a:lumOff val="50000"/>
                            </a:schemeClr>
                          </a:solidFill>
                        </a:rPr>
                        <a:t>Diferentes alternativas podem ser sugeridas aos pacientes, dependendo de seus valores e preferências. Utilize a tomada de decisões compartilhada.</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340569"/>
            <a:ext cx="10972800" cy="713539"/>
          </a:xfrm>
        </p:spPr>
        <p:txBody>
          <a:bodyPr lIns="0" tIns="0" rIns="0" bIns="0"/>
          <a:lstStyle/>
          <a:p>
            <a:r>
              <a:rPr lang="en-CA" sz="2800" b="0" dirty="0"/>
              <a:t>Objetivos</a:t>
            </a:r>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033094"/>
            <a:ext cx="10972800" cy="3954624"/>
          </a:xfrm>
        </p:spPr>
        <p:txBody>
          <a:bodyPr>
            <a:normAutofit fontScale="92500" lnSpcReduction="10000"/>
          </a:bodyPr>
          <a:lstStyle/>
          <a:p>
            <a:pPr marL="0" indent="0">
              <a:buNone/>
            </a:pPr>
            <a:r>
              <a:rPr lang="pt-BR" dirty="0"/>
              <a:t>No final desta sessão, você deve estar capacitado a:</a:t>
            </a:r>
          </a:p>
          <a:p>
            <a:pPr marL="514350" indent="-514350">
              <a:buFont typeface="+mj-lt"/>
              <a:buAutoNum type="arabicPeriod"/>
            </a:pPr>
            <a:endParaRPr lang="pt-BR" dirty="0"/>
          </a:p>
          <a:p>
            <a:pPr marL="514350" indent="-514350">
              <a:buFont typeface="+mj-lt"/>
              <a:buAutoNum type="arabicPeriod"/>
            </a:pPr>
            <a:r>
              <a:rPr lang="pt-BR" dirty="0"/>
              <a:t>Definir o nível de atenção e tipo de </a:t>
            </a:r>
            <a:r>
              <a:rPr lang="pt-BR" dirty="0" err="1"/>
              <a:t>anticoagulação</a:t>
            </a:r>
            <a:r>
              <a:rPr lang="pt-BR" dirty="0"/>
              <a:t> de pacientes com TEV’</a:t>
            </a:r>
          </a:p>
          <a:p>
            <a:pPr marL="514350" indent="-514350">
              <a:buFont typeface="+mj-lt"/>
              <a:buAutoNum type="arabicPeriod"/>
            </a:pPr>
            <a:endParaRPr lang="pt-BR" dirty="0"/>
          </a:p>
          <a:p>
            <a:pPr marL="514350" indent="-514350">
              <a:buFont typeface="+mj-lt"/>
              <a:buAutoNum type="arabicPeriod"/>
            </a:pPr>
            <a:r>
              <a:rPr lang="pt-BR" dirty="0"/>
              <a:t>Estabelecer o período de anticoagulação de acordo com o evento de TEV, tanto para os provocados como  para os não provocados, com ou sem recorrência, com novos eventos de </a:t>
            </a:r>
            <a:r>
              <a:rPr lang="pt-BR" dirty="0" err="1"/>
              <a:t>TEV</a:t>
            </a:r>
            <a:r>
              <a:rPr lang="pt-BR" dirty="0"/>
              <a:t> sob anticoagulação</a:t>
            </a:r>
          </a:p>
          <a:p>
            <a:pPr marL="514350" indent="-514350">
              <a:buFont typeface="+mj-lt"/>
              <a:buAutoNum type="arabicPeriod"/>
            </a:pPr>
            <a:endParaRPr lang="pt-BR" dirty="0"/>
          </a:p>
          <a:p>
            <a:pPr marL="514350" indent="-514350">
              <a:buFont typeface="+mj-lt"/>
              <a:buAutoNum type="arabicPeriod"/>
            </a:pPr>
            <a:r>
              <a:rPr lang="pt-BR" dirty="0"/>
              <a:t>Determinar o papel das pontuações de recorrência e D-dímero em eventos não provocados.</a:t>
            </a:r>
          </a:p>
          <a:p>
            <a:pPr marL="514350" indent="-514350">
              <a:buFont typeface="+mj-lt"/>
              <a:buAutoNum type="arabicPeriod"/>
            </a:pPr>
            <a:endParaRPr lang="pt-BR" dirty="0"/>
          </a:p>
          <a:p>
            <a:pPr marL="514350" indent="-514350">
              <a:buFont typeface="+mj-lt"/>
              <a:buAutoNum type="arabicPeriod"/>
            </a:pPr>
            <a:r>
              <a:rPr lang="pt-BR" dirty="0"/>
              <a:t>Tratamento das complicações por anticoagulação</a:t>
            </a:r>
          </a:p>
        </p:txBody>
      </p:sp>
    </p:spTree>
    <p:extLst>
      <p:ext uri="{BB962C8B-B14F-4D97-AF65-F5344CB8AC3E}">
        <p14:creationId xmlns:p14="http://schemas.microsoft.com/office/powerpoint/2010/main" val="279539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D92932-F046-4F23-A6F1-023EED476107}"/>
              </a:ext>
            </a:extLst>
          </p:cNvPr>
          <p:cNvSpPr txBox="1"/>
          <p:nvPr/>
        </p:nvSpPr>
        <p:spPr>
          <a:xfrm>
            <a:off x="1485208" y="2272704"/>
            <a:ext cx="4385770" cy="1938992"/>
          </a:xfrm>
          <a:prstGeom prst="rect">
            <a:avLst/>
          </a:prstGeom>
          <a:solidFill>
            <a:srgbClr val="FED9B0"/>
          </a:solidFill>
        </p:spPr>
        <p:txBody>
          <a:bodyPr wrap="square" rtlCol="0" anchor="ctr">
            <a:noAutofit/>
          </a:bodyPr>
          <a:lstStyle/>
          <a:p>
            <a:pPr algn="ctr"/>
            <a:r>
              <a:rPr lang="pt-BR" dirty="0">
                <a:solidFill>
                  <a:schemeClr val="bg1">
                    <a:lumMod val="50000"/>
                  </a:schemeClr>
                </a:solidFill>
              </a:rPr>
              <a:t>Os</a:t>
            </a:r>
            <a:r>
              <a:rPr lang="pt-BR" sz="2000" dirty="0">
                <a:solidFill>
                  <a:schemeClr val="bg1">
                    <a:lumMod val="50000"/>
                  </a:schemeClr>
                </a:solidFill>
              </a:rPr>
              <a:t> </a:t>
            </a:r>
            <a:r>
              <a:rPr lang="pt-BR" sz="2000" dirty="0">
                <a:solidFill>
                  <a:schemeClr val="tx1">
                    <a:lumMod val="50000"/>
                    <a:lumOff val="50000"/>
                  </a:schemeClr>
                </a:solidFill>
              </a:rPr>
              <a:t>anticoagulantes </a:t>
            </a:r>
            <a:r>
              <a:rPr lang="pt-BR" sz="2000" dirty="0">
                <a:solidFill>
                  <a:schemeClr val="bg1">
                    <a:lumMod val="50000"/>
                  </a:schemeClr>
                </a:solidFill>
              </a:rPr>
              <a:t>proporcionam </a:t>
            </a:r>
            <a:r>
              <a:rPr lang="pt-BR" sz="2000" dirty="0">
                <a:solidFill>
                  <a:schemeClr val="tx1">
                    <a:lumMod val="50000"/>
                    <a:lumOff val="50000"/>
                  </a:schemeClr>
                </a:solidFill>
              </a:rPr>
              <a:t>benefícios (redução da extensão do trombo, EP mortal) e riscos (hemorragia potencialmente fatal)</a:t>
            </a:r>
          </a:p>
        </p:txBody>
      </p:sp>
      <p:sp>
        <p:nvSpPr>
          <p:cNvPr id="7" name="TextBox 6">
            <a:extLst>
              <a:ext uri="{FF2B5EF4-FFF2-40B4-BE49-F238E27FC236}">
                <a16:creationId xmlns:a16="http://schemas.microsoft.com/office/drawing/2014/main" id="{173359B1-C4ED-46B3-8A75-E965935404BE}"/>
              </a:ext>
            </a:extLst>
          </p:cNvPr>
          <p:cNvSpPr txBox="1"/>
          <p:nvPr/>
        </p:nvSpPr>
        <p:spPr>
          <a:xfrm>
            <a:off x="1485207" y="4402085"/>
            <a:ext cx="8989233" cy="1217050"/>
          </a:xfrm>
          <a:prstGeom prst="rect">
            <a:avLst/>
          </a:prstGeom>
          <a:solidFill>
            <a:srgbClr val="C9D7AF"/>
          </a:solidFill>
        </p:spPr>
        <p:txBody>
          <a:bodyPr wrap="square" rtlCol="0" anchor="ctr">
            <a:noAutofit/>
          </a:bodyPr>
          <a:lstStyle/>
          <a:p>
            <a:pPr algn="ctr"/>
            <a:r>
              <a:rPr lang="pt-BR" sz="2000" dirty="0">
                <a:solidFill>
                  <a:schemeClr val="tx1">
                    <a:lumMod val="50000"/>
                    <a:lumOff val="50000"/>
                  </a:schemeClr>
                </a:solidFill>
              </a:rPr>
              <a:t>Este capítulo é centrado em terapias com anticoagulantes </a:t>
            </a:r>
            <a:br>
              <a:rPr lang="pt-BR" dirty="0"/>
            </a:br>
            <a:r>
              <a:rPr lang="pt-BR" sz="2000" dirty="0">
                <a:solidFill>
                  <a:schemeClr val="tx1">
                    <a:lumMod val="50000"/>
                    <a:lumOff val="50000"/>
                  </a:schemeClr>
                </a:solidFill>
              </a:rPr>
              <a:t>para prevenir e tratar o TEV</a:t>
            </a:r>
          </a:p>
          <a:p>
            <a:pPr algn="ctr"/>
            <a:r>
              <a:rPr lang="pt-BR" sz="2000" dirty="0">
                <a:solidFill>
                  <a:schemeClr val="tx1">
                    <a:lumMod val="50000"/>
                    <a:lumOff val="50000"/>
                  </a:schemeClr>
                </a:solidFill>
              </a:rPr>
              <a:t>(depois de selecionado o anticoagulante).</a:t>
            </a:r>
          </a:p>
        </p:txBody>
      </p:sp>
      <p:sp>
        <p:nvSpPr>
          <p:cNvPr id="9" name="TextBox 8">
            <a:extLst>
              <a:ext uri="{FF2B5EF4-FFF2-40B4-BE49-F238E27FC236}">
                <a16:creationId xmlns:a16="http://schemas.microsoft.com/office/drawing/2014/main" id="{AE554332-ABDD-4444-AA2A-CBE1C0E51A1D}"/>
              </a:ext>
            </a:extLst>
          </p:cNvPr>
          <p:cNvSpPr txBox="1"/>
          <p:nvPr/>
        </p:nvSpPr>
        <p:spPr>
          <a:xfrm>
            <a:off x="6088671" y="2288746"/>
            <a:ext cx="4385770" cy="1923604"/>
          </a:xfrm>
          <a:prstGeom prst="rect">
            <a:avLst/>
          </a:prstGeom>
          <a:solidFill>
            <a:srgbClr val="BEE0E4"/>
          </a:solidFill>
        </p:spPr>
        <p:txBody>
          <a:bodyPr wrap="square" rtlCol="0" anchor="ctr">
            <a:noAutofit/>
          </a:bodyPr>
          <a:lstStyle/>
          <a:p>
            <a:pPr algn="ctr"/>
            <a:endParaRPr lang="pt-BR" sz="2000" dirty="0">
              <a:solidFill>
                <a:schemeClr val="tx1">
                  <a:lumMod val="50000"/>
                  <a:lumOff val="50000"/>
                </a:schemeClr>
              </a:solidFill>
            </a:endParaRPr>
          </a:p>
          <a:p>
            <a:pPr algn="ctr"/>
            <a:r>
              <a:rPr lang="pt-BR" sz="2000" dirty="0">
                <a:solidFill>
                  <a:schemeClr val="tx1">
                    <a:lumMod val="50000"/>
                    <a:lumOff val="50000"/>
                  </a:schemeClr>
                </a:solidFill>
              </a:rPr>
              <a:t>Reconhecer e mitigar o risco de dano dos anticoagulantes exige uma  abordagem  de tratamento baseada em evidência</a:t>
            </a:r>
          </a:p>
          <a:p>
            <a:pPr algn="ctr"/>
            <a:endParaRPr lang="pt-BR" sz="2000" dirty="0">
              <a:solidFill>
                <a:schemeClr val="tx1">
                  <a:lumMod val="50000"/>
                  <a:lumOff val="50000"/>
                </a:schemeClr>
              </a:solidFill>
            </a:endParaRPr>
          </a:p>
        </p:txBody>
      </p:sp>
      <p:sp>
        <p:nvSpPr>
          <p:cNvPr id="12" name="Title 11">
            <a:extLst>
              <a:ext uri="{FF2B5EF4-FFF2-40B4-BE49-F238E27FC236}">
                <a16:creationId xmlns:a16="http://schemas.microsoft.com/office/drawing/2014/main" id="{B1FD7EDA-8935-4C03-96A4-5CCFA3F83FBD}"/>
              </a:ext>
            </a:extLst>
          </p:cNvPr>
          <p:cNvSpPr>
            <a:spLocks noGrp="1"/>
          </p:cNvSpPr>
          <p:nvPr>
            <p:ph type="title"/>
          </p:nvPr>
        </p:nvSpPr>
        <p:spPr>
          <a:xfrm>
            <a:off x="419100" y="1340569"/>
            <a:ext cx="10972800" cy="713539"/>
          </a:xfrm>
        </p:spPr>
        <p:txBody>
          <a:bodyPr lIns="0" tIns="0" rIns="0" bIns="0"/>
          <a:lstStyle/>
          <a:p>
            <a:r>
              <a:rPr lang="pt-BR" sz="2800" b="0"/>
              <a:t>Do que trata este capítulo?</a:t>
            </a:r>
          </a:p>
        </p:txBody>
      </p:sp>
    </p:spTree>
    <p:extLst>
      <p:ext uri="{BB962C8B-B14F-4D97-AF65-F5344CB8AC3E}">
        <p14:creationId xmlns:p14="http://schemas.microsoft.com/office/powerpoint/2010/main" val="1527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340569"/>
            <a:ext cx="10972800" cy="713539"/>
          </a:xfrm>
        </p:spPr>
        <p:txBody>
          <a:bodyPr/>
          <a:lstStyle/>
          <a:p>
            <a:r>
              <a:rPr lang="en-CA" sz="2800" b="0" dirty="0"/>
              <a:t>Caso 1:  </a:t>
            </a:r>
            <a:r>
              <a:rPr dirty="0"/>
              <a:t>Nova trombose </a:t>
            </a:r>
            <a:r>
              <a:rPr lang="en-CA" sz="2800" b="0" dirty="0"/>
              <a:t>venosa profunda e </a:t>
            </a:r>
            <a:r>
              <a:rPr dirty="0"/>
              <a:t>e</a:t>
            </a:r>
            <a:r>
              <a:rPr lang="en-CA" sz="2800" b="0" dirty="0"/>
              <a:t>mbolia</a:t>
            </a:r>
            <a:r>
              <a:rPr dirty="0"/>
              <a:t> </a:t>
            </a:r>
            <a:r>
              <a:rPr lang="en-CA" sz="2800" b="0" dirty="0"/>
              <a:t>pulmonar</a:t>
            </a:r>
            <a:r>
              <a:rPr dirty="0"/>
              <a:t> </a:t>
            </a:r>
            <a:r>
              <a:rPr lang="en-CA" sz="2800" b="0" dirty="0"/>
              <a:t>aguda</a:t>
            </a:r>
            <a:br>
              <a:rPr dirty="0"/>
            </a:br>
            <a:r>
              <a:rPr lang="pt-BR" dirty="0"/>
              <a:t>paciente </a:t>
            </a:r>
            <a:r>
              <a:rPr lang="es-VE" dirty="0">
                <a:sym typeface="Webdings" pitchFamily="18" charset="2"/>
              </a:rPr>
              <a:t>m</a:t>
            </a:r>
            <a:r>
              <a:rPr lang="es-VE" sz="2800" b="0" dirty="0">
                <a:sym typeface="Webdings" pitchFamily="18" charset="2"/>
              </a:rPr>
              <a:t>asculino de 58 anos </a:t>
            </a:r>
            <a:endParaRPr lang="pt-BR" sz="2800" b="0" dirty="0"/>
          </a:p>
        </p:txBody>
      </p:sp>
      <p:sp>
        <p:nvSpPr>
          <p:cNvPr id="6" name="Content Placeholder 5">
            <a:extLst>
              <a:ext uri="{FF2B5EF4-FFF2-40B4-BE49-F238E27FC236}">
                <a16:creationId xmlns:a16="http://schemas.microsoft.com/office/drawing/2014/main" id="{DE04694B-4D44-9C49-85A8-7DE2C64C8ADA}"/>
              </a:ext>
            </a:extLst>
          </p:cNvPr>
          <p:cNvSpPr>
            <a:spLocks noGrp="1"/>
          </p:cNvSpPr>
          <p:nvPr>
            <p:ph idx="1"/>
          </p:nvPr>
        </p:nvSpPr>
        <p:spPr>
          <a:xfrm>
            <a:off x="419100" y="2548520"/>
            <a:ext cx="10972800" cy="3613150"/>
          </a:xfrm>
        </p:spPr>
        <p:txBody>
          <a:bodyPr/>
          <a:lstStyle/>
          <a:p>
            <a:r>
              <a:rPr lang="pt-BR" sz="2000" b="1" dirty="0">
                <a:sym typeface="Webdings" pitchFamily="18" charset="2"/>
              </a:rPr>
              <a:t>Antecedentes Patológicos Prévios: </a:t>
            </a:r>
            <a:r>
              <a:rPr lang="pt-BR" sz="2000" dirty="0">
                <a:sym typeface="Webdings" pitchFamily="18" charset="2"/>
              </a:rPr>
              <a:t>Pós-operatório mediato de artroplastia de joelho direito (</a:t>
            </a:r>
            <a:r>
              <a:rPr lang="pt-BR" sz="2000" dirty="0" err="1">
                <a:sym typeface="Webdings" pitchFamily="18" charset="2"/>
              </a:rPr>
              <a:t>RTR</a:t>
            </a:r>
            <a:r>
              <a:rPr lang="pt-BR" sz="2000" dirty="0">
                <a:sym typeface="Webdings" pitchFamily="18" charset="2"/>
              </a:rPr>
              <a:t>), </a:t>
            </a:r>
            <a:r>
              <a:rPr lang="pt-BR" sz="2000" dirty="0" err="1">
                <a:sym typeface="Webdings" pitchFamily="18" charset="2"/>
              </a:rPr>
              <a:t>HTA</a:t>
            </a:r>
            <a:r>
              <a:rPr lang="pt-BR" sz="2000" dirty="0">
                <a:sym typeface="Webdings" pitchFamily="18" charset="2"/>
              </a:rPr>
              <a:t>, cardiopatia isquêmica crônica, sobrepeso (IMC 29)</a:t>
            </a:r>
          </a:p>
          <a:p>
            <a:r>
              <a:rPr lang="pt-BR" sz="2000" b="1" dirty="0">
                <a:sym typeface="Webdings" pitchFamily="18" charset="2"/>
              </a:rPr>
              <a:t>Medicação: </a:t>
            </a:r>
            <a:r>
              <a:rPr lang="pt-BR" sz="2000" dirty="0" err="1">
                <a:sym typeface="Webdings" pitchFamily="18" charset="2"/>
              </a:rPr>
              <a:t>Losartana</a:t>
            </a:r>
            <a:r>
              <a:rPr lang="pt-BR" sz="2000" dirty="0">
                <a:sym typeface="Webdings" pitchFamily="18" charset="2"/>
              </a:rPr>
              <a:t>, </a:t>
            </a:r>
            <a:r>
              <a:rPr lang="pt-BR" sz="2000" dirty="0" err="1">
                <a:sym typeface="Webdings" pitchFamily="18" charset="2"/>
              </a:rPr>
              <a:t>Carvedilol</a:t>
            </a:r>
            <a:r>
              <a:rPr lang="pt-BR" sz="2000" dirty="0">
                <a:sym typeface="Webdings" pitchFamily="18" charset="2"/>
              </a:rPr>
              <a:t>, ASA 100 mg/dia</a:t>
            </a:r>
          </a:p>
          <a:p>
            <a:r>
              <a:rPr lang="pt-BR" sz="2000" b="1" dirty="0">
                <a:sym typeface="Webdings" pitchFamily="18" charset="2"/>
              </a:rPr>
              <a:t>Quadro Clínico: </a:t>
            </a:r>
            <a:r>
              <a:rPr lang="pt-BR" sz="2000" dirty="0">
                <a:sym typeface="Webdings" pitchFamily="18" charset="2"/>
              </a:rPr>
              <a:t>Dor torácica de 24 horas associada a dispneia leve moderada. Com dor na perna direita, </a:t>
            </a:r>
            <a:r>
              <a:rPr lang="pt-BR" sz="2000" dirty="0" err="1">
                <a:sym typeface="Webdings" pitchFamily="18" charset="2"/>
              </a:rPr>
              <a:t>TA</a:t>
            </a:r>
            <a:r>
              <a:rPr lang="pt-BR" sz="2000" dirty="0">
                <a:sym typeface="Webdings" pitchFamily="18" charset="2"/>
              </a:rPr>
              <a:t> 110/77 mm Hg, pulso 96/min, </a:t>
            </a:r>
            <a:r>
              <a:rPr lang="pt-BR" sz="2000" dirty="0" err="1">
                <a:sym typeface="Webdings" pitchFamily="18" charset="2"/>
              </a:rPr>
              <a:t>FR</a:t>
            </a:r>
            <a:r>
              <a:rPr lang="pt-BR" sz="2000" dirty="0">
                <a:sym typeface="Webdings" pitchFamily="18" charset="2"/>
              </a:rPr>
              <a:t> 24/min SO2 92%. Aumento de volume e dor em todo o membro inferior direito desde 72, laboratório: D-dímero elevado, </a:t>
            </a:r>
            <a:r>
              <a:rPr lang="pt-BR" sz="2000" dirty="0">
                <a:sym typeface="Symbol"/>
              </a:rPr>
              <a:t>função renal e</a:t>
            </a:r>
            <a:r>
              <a:rPr lang="pt-BR" sz="2000" dirty="0">
                <a:sym typeface="Webdings" pitchFamily="18" charset="2"/>
              </a:rPr>
              <a:t> hepática normais, </a:t>
            </a:r>
            <a:r>
              <a:rPr lang="pt-BR" sz="2000" dirty="0" err="1">
                <a:sym typeface="Webdings" pitchFamily="18" charset="2"/>
              </a:rPr>
              <a:t>Scan</a:t>
            </a:r>
            <a:r>
              <a:rPr lang="pt-BR" sz="2000" dirty="0">
                <a:sym typeface="Webdings" pitchFamily="18" charset="2"/>
              </a:rPr>
              <a:t> Duplex mostrou extensa </a:t>
            </a:r>
            <a:r>
              <a:rPr lang="pt-BR" sz="2000" dirty="0" err="1">
                <a:sym typeface="Webdings" pitchFamily="18" charset="2"/>
              </a:rPr>
              <a:t>TVP</a:t>
            </a:r>
            <a:r>
              <a:rPr lang="pt-BR" sz="2000" dirty="0">
                <a:sym typeface="Webdings" pitchFamily="18" charset="2"/>
              </a:rPr>
              <a:t> de veia femoral e poplítea direita, </a:t>
            </a:r>
            <a:r>
              <a:rPr lang="pt-BR" sz="2000" dirty="0" err="1">
                <a:sym typeface="Webdings" pitchFamily="18" charset="2"/>
              </a:rPr>
              <a:t>TVP</a:t>
            </a:r>
            <a:r>
              <a:rPr lang="pt-BR" sz="2000" dirty="0">
                <a:sym typeface="Webdings" pitchFamily="18" charset="2"/>
              </a:rPr>
              <a:t> Femoral em </a:t>
            </a:r>
            <a:r>
              <a:rPr lang="pt-BR" sz="2000" dirty="0" err="1">
                <a:sym typeface="Webdings" pitchFamily="18" charset="2"/>
              </a:rPr>
              <a:t>Scan</a:t>
            </a:r>
            <a:r>
              <a:rPr lang="pt-BR" sz="2000" dirty="0">
                <a:sym typeface="Webdings" pitchFamily="18" charset="2"/>
              </a:rPr>
              <a:t> dúplex. </a:t>
            </a:r>
            <a:r>
              <a:rPr lang="pt-BR" sz="2000" dirty="0" err="1">
                <a:sym typeface="Webdings" pitchFamily="18" charset="2"/>
              </a:rPr>
              <a:t>AngioTAC</a:t>
            </a:r>
            <a:r>
              <a:rPr lang="pt-BR" sz="2000" dirty="0">
                <a:sym typeface="Webdings" pitchFamily="18" charset="2"/>
              </a:rPr>
              <a:t>: </a:t>
            </a:r>
            <a:r>
              <a:rPr lang="pt-BR" sz="2000" dirty="0" err="1">
                <a:sym typeface="Webdings" pitchFamily="18" charset="2"/>
              </a:rPr>
              <a:t>Embolismo</a:t>
            </a:r>
            <a:r>
              <a:rPr lang="pt-BR" sz="2000" dirty="0">
                <a:sym typeface="Webdings" pitchFamily="18" charset="2"/>
              </a:rPr>
              <a:t> pulmonar subsegmentar sem disfunção do Ventrículo Direito no Ecocardiograma.</a:t>
            </a:r>
          </a:p>
          <a:p>
            <a:r>
              <a:rPr lang="pt-BR" sz="2000" b="1" dirty="0">
                <a:sym typeface="Webdings" pitchFamily="18" charset="2"/>
              </a:rPr>
              <a:t>Diagnóstico:  </a:t>
            </a:r>
            <a:r>
              <a:rPr lang="pt-BR" sz="2000" dirty="0">
                <a:sym typeface="Webdings" pitchFamily="18" charset="2"/>
              </a:rPr>
              <a:t>Trombose Venosa Profunda proximal complicada com embolia pulmonar de padrão provocado </a:t>
            </a:r>
          </a:p>
          <a:p>
            <a:endParaRPr lang="pt-BR" sz="2000" dirty="0"/>
          </a:p>
        </p:txBody>
      </p:sp>
    </p:spTree>
    <p:extLst>
      <p:ext uri="{BB962C8B-B14F-4D97-AF65-F5344CB8AC3E}">
        <p14:creationId xmlns:p14="http://schemas.microsoft.com/office/powerpoint/2010/main" val="15844094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65FF72BD9880498F842E047A956618" ma:contentTypeVersion="12" ma:contentTypeDescription="Create a new document." ma:contentTypeScope="" ma:versionID="0d0a166a31b8b7ae55c3781ad1cd62a2">
  <xsd:schema xmlns:xsd="http://www.w3.org/2001/XMLSchema" xmlns:xs="http://www.w3.org/2001/XMLSchema" xmlns:p="http://schemas.microsoft.com/office/2006/metadata/properties" xmlns:ns2="f60e50cf-b4eb-4913-b91b-c5f6cad801d6" xmlns:ns3="f428f131-8437-48c9-9cdf-8fab9dca4571" targetNamespace="http://schemas.microsoft.com/office/2006/metadata/properties" ma:root="true" ma:fieldsID="d773cfa0f5bc58d2a898891650024a20" ns2:_="" ns3:_="">
    <xsd:import namespace="f60e50cf-b4eb-4913-b91b-c5f6cad801d6"/>
    <xsd:import namespace="f428f131-8437-48c9-9cdf-8fab9dca4571"/>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e50cf-b4eb-4913-b91b-c5f6cad80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28f131-8437-48c9-9cdf-8fab9dca45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
  <cached>True</cached>
  <openByDefault>True</openByDefault>
  <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AE4370-ADB5-4DF0-8043-F5E21B0379EC}"/>
</file>

<file path=customXml/itemProps2.xml><?xml version="1.0" encoding="utf-8"?>
<ds:datastoreItem xmlns:ds="http://schemas.openxmlformats.org/officeDocument/2006/customXml" ds:itemID="{F8C527D0-C798-4F9D-99D9-EE98E9F3579E}"/>
</file>

<file path=customXml/itemProps3.xml><?xml version="1.0" encoding="utf-8"?>
<ds:datastoreItem xmlns:ds="http://schemas.openxmlformats.org/officeDocument/2006/customXml" ds:itemID="{1908BA5C-D76F-47F0-A702-C94784B06A54}"/>
</file>

<file path=customXml/itemProps4.xml><?xml version="1.0" encoding="utf-8"?>
<ds:datastoreItem xmlns:ds="http://schemas.openxmlformats.org/officeDocument/2006/customXml" ds:itemID="{F7047272-DB9E-4F84-8911-20DDADDE8D4D}"/>
</file>

<file path=docProps/app.xml><?xml version="1.0" encoding="utf-8"?>
<Properties xmlns="http://schemas.openxmlformats.org/officeDocument/2006/extended-properties" xmlns:vt="http://schemas.openxmlformats.org/officeDocument/2006/docPropsVTypes">
  <Template/>
  <TotalTime>33354</TotalTime>
  <Words>7018</Words>
  <Application>Microsoft Office PowerPoint</Application>
  <PresentationFormat>Widescreen</PresentationFormat>
  <Paragraphs>780</Paragraphs>
  <Slides>41</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Times New Roman</vt:lpstr>
      <vt:lpstr>Trade Gothic Next</vt:lpstr>
      <vt:lpstr>1_Office Theme</vt:lpstr>
      <vt:lpstr>Tratamento com Terapia Anticoagulante</vt:lpstr>
      <vt:lpstr>Diretrizes de Prática Clínica sobre Tromboembolismo Venoso (TEV) para a América Latina, 2021.</vt:lpstr>
      <vt:lpstr>Latin American ADOLOPMENT project  </vt:lpstr>
      <vt:lpstr>Guias de prática clínica da ASH sobre TEV</vt:lpstr>
      <vt:lpstr>Como foram desenvolvidas as guias da ASH?</vt:lpstr>
      <vt:lpstr>Como os pacientes e os médicos devem usar essas guias?</vt:lpstr>
      <vt:lpstr>Objetivos</vt:lpstr>
      <vt:lpstr>Do que trata este capítulo?</vt:lpstr>
      <vt:lpstr>Caso 1:  Nova trombose venosa profunda e embolia pulmonar aguda paciente masculino de 58 anos </vt:lpstr>
      <vt:lpstr>Considerando a condição clínica de baixo risco e estabilidade hemodinâmica, como você sugere realizar seu tratamento?  </vt:lpstr>
      <vt:lpstr>Recomendações </vt:lpstr>
      <vt:lpstr>Escore Pesi para classificação de severidade em EP</vt:lpstr>
      <vt:lpstr>Recomendação </vt:lpstr>
      <vt:lpstr>Continuação Caso 1:</vt:lpstr>
      <vt:lpstr>O paciente é avaliado por Cirurgia Vascular e, em reunião da equipe clínica, são discutidas algumas propostas. Com qual delas você concorda? </vt:lpstr>
      <vt:lpstr>Recomendação </vt:lpstr>
      <vt:lpstr>Caso 1: Resumo </vt:lpstr>
      <vt:lpstr>Caso 2:  Trombose venosa profunda não provocada com alto risco de sangramento, em mulher de 40 anos </vt:lpstr>
      <vt:lpstr>Considerando sua condição clínica atual, quanto tempo você consideraria administrar a anticoagulação com varfarina? </vt:lpstr>
      <vt:lpstr>Recomendação</vt:lpstr>
      <vt:lpstr>TEV - Risco de Recorrência</vt:lpstr>
      <vt:lpstr>Estratificação do risco de recorrência de TEV</vt:lpstr>
      <vt:lpstr>PowerPoint Presentation</vt:lpstr>
      <vt:lpstr>Recomendação</vt:lpstr>
      <vt:lpstr>Continuação Caso 2: </vt:lpstr>
      <vt:lpstr>Recomendação</vt:lpstr>
      <vt:lpstr>Recomendação</vt:lpstr>
      <vt:lpstr>Risco de recorrência depois de suspender a anticoagulação Dados de estudos observacionais</vt:lpstr>
      <vt:lpstr> Resumo Caso 2:</vt:lpstr>
      <vt:lpstr>Caso 3: Complicações por anticoagulação </vt:lpstr>
      <vt:lpstr>PowerPoint Presentation</vt:lpstr>
      <vt:lpstr>Recomendação</vt:lpstr>
      <vt:lpstr>Continuação  do Caso 3</vt:lpstr>
      <vt:lpstr>Recomendação</vt:lpstr>
      <vt:lpstr>Comentários</vt:lpstr>
      <vt:lpstr>Continuação  do Caso 3 </vt:lpstr>
      <vt:lpstr>Recomendação</vt:lpstr>
      <vt:lpstr> Resumo Caso 3</vt:lpstr>
      <vt:lpstr>Outras recomendações das Guias, não abordadas nesta discussão.</vt:lpstr>
      <vt:lpstr>Resumo Retorno aos Objetivos</vt:lpstr>
      <vt:lpstr>Agradecimentos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Management of Anticoagulation Therapy</dc:title>
  <dc:creator>Eric Tseng</dc:creator>
  <cp:lastModifiedBy>Kailee Boedeker</cp:lastModifiedBy>
  <cp:revision>540</cp:revision>
  <dcterms:created xsi:type="dcterms:W3CDTF">2018-08-17T18:11:17Z</dcterms:created>
  <dcterms:modified xsi:type="dcterms:W3CDTF">2021-08-09T20:09:13Z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0x0101002065FF72BD9880498F842E047A956618</vt:lpwstr>
  </property>
</Properties>
</file>