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1280" r:id="rId3"/>
    <p:sldId id="1190" r:id="rId4"/>
    <p:sldId id="1191" r:id="rId5"/>
    <p:sldId id="333" r:id="rId6"/>
    <p:sldId id="334" r:id="rId7"/>
    <p:sldId id="260" r:id="rId8"/>
    <p:sldId id="261" r:id="rId9"/>
    <p:sldId id="1219" r:id="rId10"/>
    <p:sldId id="378" r:id="rId11"/>
    <p:sldId id="303" r:id="rId12"/>
    <p:sldId id="264" r:id="rId13"/>
    <p:sldId id="271" r:id="rId14"/>
    <p:sldId id="1221" r:id="rId15"/>
    <p:sldId id="1223" r:id="rId16"/>
    <p:sldId id="1224" r:id="rId17"/>
    <p:sldId id="1222" r:id="rId18"/>
    <p:sldId id="1225" r:id="rId19"/>
    <p:sldId id="1226" r:id="rId20"/>
    <p:sldId id="1228" r:id="rId21"/>
    <p:sldId id="1279" r:id="rId22"/>
    <p:sldId id="1229" r:id="rId23"/>
    <p:sldId id="1230" r:id="rId24"/>
    <p:sldId id="1232" r:id="rId25"/>
    <p:sldId id="1233" r:id="rId26"/>
    <p:sldId id="1234" r:id="rId27"/>
    <p:sldId id="1235" r:id="rId28"/>
    <p:sldId id="1282" r:id="rId29"/>
    <p:sldId id="1263" r:id="rId30"/>
    <p:sldId id="1243" r:id="rId31"/>
    <p:sldId id="1283" r:id="rId32"/>
    <p:sldId id="1244" r:id="rId33"/>
    <p:sldId id="1276" r:id="rId34"/>
    <p:sldId id="1245" r:id="rId35"/>
    <p:sldId id="1247" r:id="rId36"/>
    <p:sldId id="1248" r:id="rId37"/>
    <p:sldId id="1250" r:id="rId38"/>
    <p:sldId id="1284" r:id="rId39"/>
    <p:sldId id="1265" r:id="rId40"/>
    <p:sldId id="1266" r:id="rId41"/>
    <p:sldId id="1267" r:id="rId42"/>
    <p:sldId id="1275" r:id="rId43"/>
    <p:sldId id="1271" r:id="rId44"/>
    <p:sldId id="1274" r:id="rId45"/>
    <p:sldId id="1277" r:id="rId46"/>
    <p:sldId id="1220"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CBC15-3FA6-EDC4-62BC-71E66B680E41}" name="JUAN SERRANO" initials="JS" userId="1cf8a1d792089c5c" providerId="Windows Live"/>
  <p188:author id="{1470F7C9-29F7-BBBD-9B16-4425E4531F90}" name="Kailee Boedeker" initials="KB" userId="S::KBoedeker@hq.hematology.org::b77dd867-4351-4e21-a3f6-fcf19f53a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4249" autoAdjust="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p:scale>
          <a:sx n="200" d="100"/>
          <a:sy n="200" d="100"/>
        </p:scale>
        <p:origin x="240" y="-36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5AAD-96E6-4967-BF12-0EE2410CE396}"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C1AA-F593-4A7B-8C00-1FFC7E3C71D1}" type="slidenum">
              <a:rPr lang="en-US" smtClean="0"/>
              <a:t>‹nº›</a:t>
            </a:fld>
            <a:endParaRPr lang="en-US"/>
          </a:p>
        </p:txBody>
      </p:sp>
    </p:spTree>
    <p:extLst>
      <p:ext uri="{BB962C8B-B14F-4D97-AF65-F5344CB8AC3E}">
        <p14:creationId xmlns:p14="http://schemas.microsoft.com/office/powerpoint/2010/main" val="172878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As principais definições de sangramento importante variaram entre os estudos clínicos.  Para os fins desta análise, foram aplicados eventos de resultados que se enquadravam na definição de sangramento importante para estudos individuais.  A exceção foi que a necessidade de uma transfusão de sangue em si não foi considerada sangramento importante a menos que outros critérios para sangramento importante fossem atendidos. A definição de reoperação não era específica para reoperação causada por ou relacionada a sangramento importante.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11</a:t>
            </a:fld>
            <a:endParaRPr lang="en-US"/>
          </a:p>
        </p:txBody>
      </p:sp>
    </p:spTree>
    <p:extLst>
      <p:ext uri="{BB962C8B-B14F-4D97-AF65-F5344CB8AC3E}">
        <p14:creationId xmlns:p14="http://schemas.microsoft.com/office/powerpoint/2010/main" val="356028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38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pt-BR" b="1" dirty="0"/>
              <a:t>O painel considerou que as consequências desejáveis do tratamento domiciliar provavelmente compensam o tratamento hospitalar. Os pacientes mais informados provavelmente prefeririam tratamento domiciliar. No entanto, alguns pacientes podem se sentir mais seguros se internados no hospital. Além disso, os pacientes para os quais o acompanhamento pode ser difícil ou não contam com instalações adequadas, provavelmente sintam que têm melhores condições de serem tratados no hospital. Além disso, o tratamento domiciliar pode não ser viável em alguns contextos devido a limitações do sistema de saúde ou restrições da apólice de seguro.</a:t>
            </a:r>
          </a:p>
          <a:p>
            <a:r>
              <a:rPr lang="pt-BR" b="1" dirty="0"/>
              <a:t>Considerações sobre implementação</a:t>
            </a:r>
          </a:p>
          <a:p>
            <a:r>
              <a:rPr lang="pt-BR" b="1" dirty="0"/>
              <a:t>Embora o tratamento domiciliar seja provavelmente apropriado para a maioria dos pacientes, alguns pacientes podem optar pelo tratamento hospitalar. </a:t>
            </a:r>
          </a:p>
          <a:p>
            <a:r>
              <a:rPr lang="pt-BR" b="1" dirty="0"/>
              <a:t>Uma abordagem compartilhada para a tomada de decisões</a:t>
            </a:r>
          </a:p>
          <a:p>
            <a:r>
              <a:rPr lang="pt-BR" b="1" dirty="0"/>
              <a:t>O envolvimento em uma discussão com o paciente sobre os benefícios, danos e custos potenciais das alternativas pode ser uma maneira de implementar esta recomendação na prática.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57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14</a:t>
            </a:fld>
            <a:endParaRPr lang="en-US"/>
          </a:p>
        </p:txBody>
      </p:sp>
    </p:spTree>
    <p:extLst>
      <p:ext uri="{BB962C8B-B14F-4D97-AF65-F5344CB8AC3E}">
        <p14:creationId xmlns:p14="http://schemas.microsoft.com/office/powerpoint/2010/main" val="105607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pt-BR" b="1" dirty="0"/>
              <a:t>O painel considerou que as consequências desejáveis do tratamento domiciliar provavelmente compensam o tratamento hospitalar. Os pacientes mais informados provavelmente prefeririam tratamento domiciliar. No entanto, alguns pacientes podem se sentir mais seguros se internados no hospital. Além disso, os pacientes para os quais o acompanhamento pode ser difícil ou não contam com instalações adequadas, provavelmente sintam que têm melhores condições de serem tratados no hospital. Além disso, o tratamento domiciliar pode não ser viável em alguns contextos devido a limitações do sistema de saúde ou restrições da apólice de seguro.</a:t>
            </a:r>
          </a:p>
          <a:p>
            <a:r>
              <a:rPr lang="pt-BR" b="1" dirty="0"/>
              <a:t>Considerações sobre implementação</a:t>
            </a:r>
          </a:p>
          <a:p>
            <a:r>
              <a:rPr lang="pt-BR" b="1" dirty="0"/>
              <a:t>Embora o tratamento domiciliar seja provavelmente apropriado para a maioria dos pacientes, alguns pacientes podem optar pelo tratamento hospitalar. </a:t>
            </a:r>
          </a:p>
          <a:p>
            <a:r>
              <a:rPr lang="pt-BR" b="1" dirty="0"/>
              <a:t>Uma abordagem compartilhada para a tomada de decisões</a:t>
            </a:r>
          </a:p>
          <a:p>
            <a:r>
              <a:rPr lang="pt-BR" b="1" dirty="0"/>
              <a:t>O envolvimento em uma discussão com o paciente sobre os benefícios, danos e custos potenciais das alternativas pode ser uma maneira de implementar esta recomendação na prática.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2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16</a:t>
            </a:fld>
            <a:endParaRPr lang="en-US"/>
          </a:p>
        </p:txBody>
      </p:sp>
    </p:spTree>
    <p:extLst>
      <p:ext uri="{BB962C8B-B14F-4D97-AF65-F5344CB8AC3E}">
        <p14:creationId xmlns:p14="http://schemas.microsoft.com/office/powerpoint/2010/main" val="274771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17</a:t>
            </a:fld>
            <a:endParaRPr lang="en-US"/>
          </a:p>
        </p:txBody>
      </p:sp>
    </p:spTree>
    <p:extLst>
      <p:ext uri="{BB962C8B-B14F-4D97-AF65-F5344CB8AC3E}">
        <p14:creationId xmlns:p14="http://schemas.microsoft.com/office/powerpoint/2010/main" val="389574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18</a:t>
            </a:fld>
            <a:endParaRPr lang="en-US"/>
          </a:p>
        </p:txBody>
      </p:sp>
    </p:spTree>
    <p:extLst>
      <p:ext uri="{BB962C8B-B14F-4D97-AF65-F5344CB8AC3E}">
        <p14:creationId xmlns:p14="http://schemas.microsoft.com/office/powerpoint/2010/main" val="206175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19</a:t>
            </a:fld>
            <a:endParaRPr lang="en-US"/>
          </a:p>
        </p:txBody>
      </p:sp>
    </p:spTree>
    <p:extLst>
      <p:ext uri="{BB962C8B-B14F-4D97-AF65-F5344CB8AC3E}">
        <p14:creationId xmlns:p14="http://schemas.microsoft.com/office/powerpoint/2010/main" val="132844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20</a:t>
            </a:fld>
            <a:endParaRPr lang="en-US"/>
          </a:p>
        </p:txBody>
      </p:sp>
    </p:spTree>
    <p:extLst>
      <p:ext uri="{BB962C8B-B14F-4D97-AF65-F5344CB8AC3E}">
        <p14:creationId xmlns:p14="http://schemas.microsoft.com/office/powerpoint/2010/main" val="1511508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das </a:t>
            </a:r>
            <a:r>
              <a:rPr lang="en-CA" b="0" dirty="0" err="1"/>
              <a:t>estructuras</a:t>
            </a:r>
            <a:r>
              <a:rPr lang="en-CA" b="0" dirty="0"/>
              <a:t> de </a:t>
            </a:r>
            <a:r>
              <a:rPr lang="en-CA" b="0" dirty="0" err="1"/>
              <a:t>Evidência</a:t>
            </a:r>
            <a:r>
              <a:rPr lang="en-CA" b="0" dirty="0"/>
              <a:t> para </a:t>
            </a:r>
            <a:r>
              <a:rPr lang="en-CA" b="0" dirty="0" err="1"/>
              <a:t>tomada</a:t>
            </a:r>
            <a:r>
              <a:rPr lang="en-CA" b="0" dirty="0"/>
              <a:t> de </a:t>
            </a:r>
            <a:r>
              <a:rPr lang="en-CA" b="0" dirty="0" err="1"/>
              <a:t>decisão</a:t>
            </a:r>
            <a:endParaRPr lang="en-CA" b="0" dirty="0"/>
          </a:p>
          <a:p>
            <a:endParaRPr lang="en-CA" b="0" dirty="0"/>
          </a:p>
          <a:p>
            <a:r>
              <a:rPr lang="pt-BR" b="1" dirty="0"/>
              <a:t>Recomendação 14 (reparo da fratura de quadril)</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pt-BR" b="1" dirty="0"/>
              <a:t>Recomendação 15 (HBPM vs. HNF)</a:t>
            </a:r>
          </a:p>
          <a:p>
            <a:r>
              <a:rPr lang="pt-BR" sz="1200" u="sng" kern="1200" dirty="0">
                <a:solidFill>
                  <a:schemeClr val="tx1"/>
                </a:solidFill>
                <a:effectLst/>
                <a:latin typeface="+mn-lt"/>
                <a:ea typeface="+mn-ea"/>
                <a:cs typeface="+mn-cs"/>
                <a:hlinkClick r:id="rId4"/>
              </a:rPr>
              <a:t>https://guidelines.gradepro.org/profile/80C377E5-E3C0-36CD-B646-C2532AB4D4B9</a:t>
            </a:r>
            <a:endParaRPr lang="pt-BR" b="0" dirty="0"/>
          </a:p>
          <a:p>
            <a:endParaRPr lang="pt-BR" b="0" dirty="0"/>
          </a:p>
          <a:p>
            <a:r>
              <a:rPr lang="pt-BR" b="1" dirty="0"/>
              <a:t>Recomendação 16 (cirurgia geral de grande porte)</a:t>
            </a:r>
          </a:p>
          <a:p>
            <a:r>
              <a:rPr lang="pt-BR" sz="1200" u="sng" kern="1200" dirty="0">
                <a:solidFill>
                  <a:schemeClr val="tx1"/>
                </a:solidFill>
                <a:effectLst/>
                <a:latin typeface="+mn-lt"/>
                <a:ea typeface="+mn-ea"/>
                <a:cs typeface="+mn-cs"/>
                <a:hlinkClick r:id="rId5"/>
              </a:rPr>
              <a:t>https://guidelines.gradepro.org/profile/3B5A5678-B1D9-4D60-8E1F-F3AD700132F8</a:t>
            </a:r>
            <a:endParaRPr lang="pt-BR" sz="1200" u="sng" kern="1200" dirty="0">
              <a:solidFill>
                <a:schemeClr val="tx1"/>
              </a:solidFill>
              <a:effectLst/>
              <a:latin typeface="+mn-lt"/>
              <a:ea typeface="+mn-ea"/>
              <a:cs typeface="+mn-cs"/>
            </a:endParaRPr>
          </a:p>
          <a:p>
            <a:endParaRPr lang="pt-BR" b="0" dirty="0"/>
          </a:p>
          <a:p>
            <a:r>
              <a:rPr lang="pt-BR" b="1" dirty="0"/>
              <a:t>Recomendação 17 (HBPM vs. HNF)</a:t>
            </a:r>
          </a:p>
          <a:p>
            <a:r>
              <a:rPr lang="pt-BR" b="0" dirty="0"/>
              <a:t>(</a:t>
            </a:r>
            <a:r>
              <a:rPr lang="pt-BR" sz="1200" u="sng" kern="1200" dirty="0">
                <a:solidFill>
                  <a:schemeClr val="tx1"/>
                </a:solidFill>
                <a:effectLst/>
                <a:latin typeface="+mn-lt"/>
                <a:ea typeface="+mn-ea"/>
                <a:cs typeface="+mn-cs"/>
                <a:hlinkClick r:id="rId6"/>
              </a:rPr>
              <a:t>https://guidelines.gradepro.org/profile/EF7ADEA0-49F1-7E89-A0DB-DE7A9E854A2B</a:t>
            </a:r>
            <a:endParaRPr lang="pt-BR" sz="1200" u="sng" kern="1200" dirty="0">
              <a:solidFill>
                <a:schemeClr val="tx1"/>
              </a:solidFill>
              <a:effectLst/>
              <a:latin typeface="+mn-lt"/>
              <a:ea typeface="+mn-ea"/>
              <a:cs typeface="+mn-cs"/>
            </a:endParaRPr>
          </a:p>
          <a:p>
            <a:endParaRPr lang="pt-BR" sz="1200" b="0" u="sng" kern="1200" dirty="0">
              <a:solidFill>
                <a:schemeClr val="tx1"/>
              </a:solidFill>
              <a:effectLst/>
              <a:latin typeface="+mn-lt"/>
              <a:ea typeface="+mn-ea"/>
              <a:cs typeface="+mn-cs"/>
            </a:endParaRPr>
          </a:p>
          <a:p>
            <a:r>
              <a:rPr lang="pt-BR" b="1" dirty="0"/>
              <a:t>Recomendação 18 (colecistectomia laparoscópica)</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pt-BR" b="1" dirty="0"/>
              <a:t>Recomendação 25 (cirurgia cardíaca e vascular</a:t>
            </a:r>
            <a:r>
              <a:rPr lang="en-CA" b="1" dirty="0"/>
              <a:t>)</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22</a:t>
            </a:fld>
            <a:endParaRPr lang="en-US"/>
          </a:p>
        </p:txBody>
      </p:sp>
    </p:spTree>
    <p:extLst>
      <p:ext uri="{BB962C8B-B14F-4D97-AF65-F5344CB8AC3E}">
        <p14:creationId xmlns:p14="http://schemas.microsoft.com/office/powerpoint/2010/main" val="167067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NOTAS:</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Durante a última década, vários modelos quantitativos de avaliação de risco de TEV (</a:t>
            </a:r>
            <a:r>
              <a:rPr lang="pt-BR" sz="1200" kern="1200" dirty="0" err="1">
                <a:solidFill>
                  <a:schemeClr val="tx1"/>
                </a:solidFill>
                <a:effectLst/>
                <a:latin typeface="+mn-lt"/>
                <a:ea typeface="+mn-ea"/>
                <a:cs typeface="+mn-cs"/>
              </a:rPr>
              <a:t>RAMs</a:t>
            </a:r>
            <a:r>
              <a:rPr lang="pt-BR" sz="1200" kern="1200" dirty="0">
                <a:solidFill>
                  <a:schemeClr val="tx1"/>
                </a:solidFill>
                <a:effectLst/>
                <a:latin typeface="+mn-lt"/>
                <a:ea typeface="+mn-ea"/>
                <a:cs typeface="+mn-cs"/>
              </a:rPr>
              <a:t>) foram desenvolvidos para pacientes internados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dois modelos mais amplamente estudados são o escore de </a:t>
            </a:r>
            <a:r>
              <a:rPr lang="pt-BR" sz="1200" kern="1200" dirty="0" err="1">
                <a:solidFill>
                  <a:schemeClr val="tx1"/>
                </a:solidFill>
                <a:effectLst/>
                <a:latin typeface="+mn-lt"/>
                <a:ea typeface="+mn-ea"/>
                <a:cs typeface="+mn-cs"/>
              </a:rPr>
              <a:t>Padua</a:t>
            </a:r>
            <a:r>
              <a:rPr lang="pt-BR" sz="1200" kern="1200" dirty="0">
                <a:solidFill>
                  <a:schemeClr val="tx1"/>
                </a:solidFill>
                <a:effectLst/>
                <a:latin typeface="+mn-lt"/>
                <a:ea typeface="+mn-ea"/>
                <a:cs typeface="+mn-cs"/>
              </a:rPr>
              <a:t> derivado empiricamente e o escore IMPROVE derivado do banco de dados.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Ambos foram validados externamente e demonstraram uma discriminação justa na identificação de pacientes médicos internados que estão ou não em risco aumentado de TEV</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Entretanto, eles não foram amplamente validados para orientar decisões sobre quem deve receber </a:t>
            </a:r>
            <a:r>
              <a:rPr lang="pt-BR" sz="1200" kern="1200" dirty="0" err="1">
                <a:solidFill>
                  <a:schemeClr val="tx1"/>
                </a:solidFill>
                <a:effectLst/>
                <a:latin typeface="+mn-lt"/>
                <a:ea typeface="+mn-ea"/>
                <a:cs typeface="+mn-cs"/>
              </a:rPr>
              <a:t>tromboprofilaxia</a:t>
            </a:r>
            <a:r>
              <a:rPr lang="pt-BR" sz="1200" kern="1200" dirty="0">
                <a:solidFill>
                  <a:schemeClr val="tx1"/>
                </a:solidFill>
                <a:effectLst/>
                <a:latin typeface="+mn-lt"/>
                <a:ea typeface="+mn-ea"/>
                <a:cs typeface="+mn-cs"/>
              </a:rPr>
              <a:t> no hospital</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30626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24</a:t>
            </a:fld>
            <a:endParaRPr lang="en-US"/>
          </a:p>
        </p:txBody>
      </p:sp>
    </p:spTree>
    <p:extLst>
      <p:ext uri="{BB962C8B-B14F-4D97-AF65-F5344CB8AC3E}">
        <p14:creationId xmlns:p14="http://schemas.microsoft.com/office/powerpoint/2010/main" val="304485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25</a:t>
            </a:fld>
            <a:endParaRPr lang="en-US"/>
          </a:p>
        </p:txBody>
      </p:sp>
    </p:spTree>
    <p:extLst>
      <p:ext uri="{BB962C8B-B14F-4D97-AF65-F5344CB8AC3E}">
        <p14:creationId xmlns:p14="http://schemas.microsoft.com/office/powerpoint/2010/main" val="301231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26</a:t>
            </a:fld>
            <a:endParaRPr lang="en-US"/>
          </a:p>
        </p:txBody>
      </p:sp>
    </p:spTree>
    <p:extLst>
      <p:ext uri="{BB962C8B-B14F-4D97-AF65-F5344CB8AC3E}">
        <p14:creationId xmlns:p14="http://schemas.microsoft.com/office/powerpoint/2010/main" val="313009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Recomendações 1, 2 e 3</a:t>
            </a:r>
          </a:p>
          <a:p>
            <a:endParaRPr lang="en-CA" b="0" dirty="0"/>
          </a:p>
          <a:p>
            <a:r>
              <a:rPr lang="en-CA" b="0" i="0" u="sng" dirty="0"/>
              <a:t>NOTAS: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dirty="0"/>
              <a:t>Os agentes parenterais (</a:t>
            </a:r>
            <a:r>
              <a:rPr lang="pt-BR" b="1" dirty="0"/>
              <a:t>HBPM, HNF, </a:t>
            </a:r>
            <a:r>
              <a:rPr lang="pt-BR" b="1" dirty="0" err="1"/>
              <a:t>Fondaparinux</a:t>
            </a:r>
            <a:r>
              <a:rPr lang="pt-BR" dirty="0"/>
              <a:t>) reduzem o risco de EP (RR 0,59) e TVP sintomática (RR 0,28) em comparação com a ausência de profilaxia</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dirty="0"/>
              <a:t>A </a:t>
            </a:r>
            <a:r>
              <a:rPr lang="pt-BR" b="1" dirty="0"/>
              <a:t>HBPM</a:t>
            </a:r>
            <a:r>
              <a:rPr lang="pt-BR" dirty="0"/>
              <a:t> e o </a:t>
            </a:r>
            <a:r>
              <a:rPr lang="pt-BR" b="1" dirty="0" err="1"/>
              <a:t>Fondaparinux</a:t>
            </a:r>
            <a:r>
              <a:rPr lang="pt-BR" dirty="0"/>
              <a:t> são recomendados sobre a HNF devido à dosagem única diária, menor risco de trombocitopenia induzida pela heparina (TIH), e podem ser mais eficazes para a prevenção de TEV (estimativas imprecisas)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dirty="0"/>
          </a:p>
          <a:p>
            <a:r>
              <a:rPr lang="pt-BR" b="0" dirty="0"/>
              <a:t>Link </a:t>
            </a:r>
            <a:r>
              <a:rPr lang="pt-BR" dirty="0"/>
              <a:t>d</a:t>
            </a:r>
            <a:r>
              <a:rPr lang="pt-BR" b="0" dirty="0"/>
              <a:t>a estrutura de evidência para tomada de decisão</a:t>
            </a:r>
            <a:r>
              <a:rPr lang="en-CA" b="0" dirty="0"/>
              <a:t>: </a:t>
            </a:r>
            <a:r>
              <a:rPr lang="en-CA" sz="1200" b="0" i="0" u="sng" strike="noStrike" kern="1200" baseline="0" dirty="0">
                <a:solidFill>
                  <a:schemeClr val="tx1"/>
                </a:solidFill>
                <a:latin typeface="+mn-lt"/>
                <a:ea typeface="+mn-ea"/>
                <a:cs typeface="+mn-cs"/>
              </a:rPr>
              <a:t>https://dbep.gradepro.org/profile/54B577E9-7F80-3A78-B3EA-3850E9A1D432</a:t>
            </a: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658230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Recomendação 11</a:t>
            </a:r>
          </a:p>
          <a:p>
            <a:endParaRPr lang="en-CA" b="0" dirty="0"/>
          </a:p>
          <a:p>
            <a:r>
              <a:rPr lang="pt-BR" b="0" dirty="0"/>
              <a:t>Os </a:t>
            </a:r>
            <a:r>
              <a:rPr lang="pt-BR" b="0" dirty="0" err="1"/>
              <a:t>DOACs</a:t>
            </a:r>
            <a:r>
              <a:rPr lang="pt-BR" b="0" dirty="0"/>
              <a:t> estão associados a uma taxa de sangramento maior do que a HBPM profilática.</a:t>
            </a:r>
          </a:p>
          <a:p>
            <a:endParaRPr lang="pt-BR" b="0" dirty="0"/>
          </a:p>
          <a:p>
            <a:r>
              <a:rPr lang="pt-BR" b="0" dirty="0"/>
              <a:t>Para pacientes com alto risco de sangramento, a diferença de risco seria de 8 sangramentos a mais por 1.000 (2 a 22 a mais)</a:t>
            </a:r>
          </a:p>
          <a:p>
            <a:endParaRPr lang="en-CA" b="0" dirty="0"/>
          </a:p>
          <a:p>
            <a:r>
              <a:rPr lang="en-CA" b="0" u="sng" dirty="0"/>
              <a:t>NOTAS:</a:t>
            </a:r>
          </a:p>
          <a:p>
            <a:endParaRPr lang="en-CA" b="0" dirty="0"/>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painel de diretrizes determinou que há uma certeza moderada da evidência de danos líquidos à saúde dado o aumento do risco de sangramento pelo uso de um DOAC em comparação com a HBPM em pacientes internados com doenças agudas, tanto para uso hospitalar quanto para uso prolongado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Embora o painel tenha considerado que a extensão da profilaxia com um DOAC era provavelmente aceitável e viável, ela poderia aumentar a iniquidade devido ao acesso e ao custo de extensão fora do uso hospitalar</a:t>
            </a:r>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CA" dirty="0"/>
          </a:p>
          <a:p>
            <a:r>
              <a:rPr lang="pt-BR" b="0" dirty="0"/>
              <a:t>Link </a:t>
            </a:r>
            <a:r>
              <a:rPr lang="pt-BR" dirty="0"/>
              <a:t>d</a:t>
            </a:r>
            <a:r>
              <a:rPr lang="pt-BR" b="0" dirty="0"/>
              <a:t>a estrutura de evidência para a tomada de decisão</a:t>
            </a:r>
            <a:r>
              <a:rPr lang="en-CA" b="0" dirty="0"/>
              <a:t>: </a:t>
            </a:r>
            <a:r>
              <a:rPr lang="en-CA" sz="1200" b="0" i="0" u="sng" strike="noStrike" kern="1200" baseline="0" dirty="0">
                <a:solidFill>
                  <a:schemeClr val="tx1"/>
                </a:solidFill>
                <a:latin typeface="+mn-lt"/>
                <a:ea typeface="+mn-ea"/>
                <a:cs typeface="+mn-cs"/>
              </a:rPr>
              <a:t>https://guidelines.gradepro.org/profile/684ECAB2-2D90-B610-94A8-00BED6FC63FE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545480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30</a:t>
            </a:fld>
            <a:endParaRPr lang="en-US"/>
          </a:p>
        </p:txBody>
      </p:sp>
    </p:spTree>
    <p:extLst>
      <p:ext uri="{BB962C8B-B14F-4D97-AF65-F5344CB8AC3E}">
        <p14:creationId xmlns:p14="http://schemas.microsoft.com/office/powerpoint/2010/main" val="329373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a:t>
            </a:fld>
            <a:endParaRPr lang="en-US"/>
          </a:p>
        </p:txBody>
      </p:sp>
    </p:spTree>
    <p:extLst>
      <p:ext uri="{BB962C8B-B14F-4D97-AF65-F5344CB8AC3E}">
        <p14:creationId xmlns:p14="http://schemas.microsoft.com/office/powerpoint/2010/main" val="85843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Recomendação</a:t>
            </a:r>
            <a:r>
              <a:rPr lang="en-CA" b="1" dirty="0"/>
              <a:t> 10</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Há poucos dados abordando qual método mecânico é mais eficaz (1 RCT).</a:t>
            </a:r>
          </a:p>
          <a:p>
            <a:endParaRPr lang="en-CA" b="0" dirty="0"/>
          </a:p>
          <a:p>
            <a:r>
              <a:rPr lang="en-CA" b="0" u="sng" dirty="0"/>
              <a:t>NOTAS:</a:t>
            </a:r>
          </a:p>
          <a:p>
            <a:endParaRPr lang="en-CA" b="0" u="sng" dirty="0"/>
          </a:p>
          <a:p>
            <a:pPr marL="171450" indent="-171450">
              <a:buFont typeface="Arial" panose="020B0604020202020204" pitchFamily="34" charset="0"/>
              <a:buChar char="•"/>
            </a:pPr>
            <a:r>
              <a:rPr lang="pt-BR" dirty="0"/>
              <a:t>Escassez de provas sobre qual método mecânico é mais eficaz para prevenir o TEV</a:t>
            </a:r>
          </a:p>
          <a:p>
            <a:pPr marL="171450" indent="-171450">
              <a:buFont typeface="Arial" panose="020B0604020202020204" pitchFamily="34" charset="0"/>
              <a:buChar char="•"/>
            </a:pPr>
            <a:r>
              <a:rPr lang="pt-BR" dirty="0"/>
              <a:t>Qualquer uma das opções pode ser usada para aqueles com </a:t>
            </a:r>
            <a:r>
              <a:rPr lang="pt-BR" dirty="0" err="1"/>
              <a:t>contra-indicações</a:t>
            </a:r>
            <a:r>
              <a:rPr lang="pt-BR" dirty="0"/>
              <a:t> à profilaxia farmacológica, incluindo aqueles com alto risco de sangramento</a:t>
            </a:r>
          </a:p>
          <a:p>
            <a:pPr marL="171450" indent="-171450">
              <a:buFont typeface="Arial" panose="020B0604020202020204" pitchFamily="34" charset="0"/>
              <a:buChar char="•"/>
            </a:pPr>
            <a:endParaRPr lang="en-CA" b="0" dirty="0"/>
          </a:p>
          <a:p>
            <a:r>
              <a:rPr lang="pt-BR" b="0" dirty="0"/>
              <a:t>Link </a:t>
            </a:r>
            <a:r>
              <a:rPr lang="pt-BR" dirty="0"/>
              <a:t>d</a:t>
            </a:r>
            <a:r>
              <a:rPr lang="pt-BR" b="0" dirty="0"/>
              <a:t>a estrutura de evidência para tomada de decisão</a:t>
            </a:r>
            <a:r>
              <a:rPr lang="en-CA" b="0" dirty="0"/>
              <a:t>: </a:t>
            </a:r>
            <a:r>
              <a:rPr lang="en-CA" sz="1200" b="0" i="0" u="sng" strike="noStrike" kern="1200" baseline="0" dirty="0">
                <a:solidFill>
                  <a:schemeClr val="tx1"/>
                </a:solidFill>
                <a:latin typeface="+mn-lt"/>
                <a:ea typeface="+mn-ea"/>
                <a:cs typeface="+mn-cs"/>
              </a:rPr>
              <a:t>https://guidelines.gradepro.org/profile/481D40D6-31CD-153A-BB3F-1CF50F1A7B23</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dirty="0"/>
          </a:p>
        </p:txBody>
      </p:sp>
    </p:spTree>
    <p:extLst>
      <p:ext uri="{BB962C8B-B14F-4D97-AF65-F5344CB8AC3E}">
        <p14:creationId xmlns:p14="http://schemas.microsoft.com/office/powerpoint/2010/main" val="4215721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33</a:t>
            </a:fld>
            <a:endParaRPr lang="en-US"/>
          </a:p>
        </p:txBody>
      </p:sp>
    </p:spTree>
    <p:extLst>
      <p:ext uri="{BB962C8B-B14F-4D97-AF65-F5344CB8AC3E}">
        <p14:creationId xmlns:p14="http://schemas.microsoft.com/office/powerpoint/2010/main" val="2126804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34</a:t>
            </a:fld>
            <a:endParaRPr lang="en-US"/>
          </a:p>
        </p:txBody>
      </p:sp>
    </p:spTree>
    <p:extLst>
      <p:ext uri="{BB962C8B-B14F-4D97-AF65-F5344CB8AC3E}">
        <p14:creationId xmlns:p14="http://schemas.microsoft.com/office/powerpoint/2010/main" val="476845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35</a:t>
            </a:fld>
            <a:endParaRPr lang="en-US"/>
          </a:p>
        </p:txBody>
      </p:sp>
    </p:spTree>
    <p:extLst>
      <p:ext uri="{BB962C8B-B14F-4D97-AF65-F5344CB8AC3E}">
        <p14:creationId xmlns:p14="http://schemas.microsoft.com/office/powerpoint/2010/main" val="2922102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Recomendação</a:t>
            </a:r>
            <a:r>
              <a:rPr lang="en-CA" b="1" dirty="0"/>
              <a:t> 13</a:t>
            </a:r>
          </a:p>
          <a:p>
            <a:endParaRPr lang="en-CA" b="0" dirty="0"/>
          </a:p>
          <a:p>
            <a:r>
              <a:rPr lang="en-CA" b="0" u="sng" dirty="0"/>
              <a:t>NOTAS:</a:t>
            </a:r>
          </a:p>
          <a:p>
            <a:endParaRPr lang="en-CA" b="0" dirty="0"/>
          </a:p>
          <a:p>
            <a:pPr marL="171450" indent="-171450">
              <a:buFont typeface="Arial" panose="020B0604020202020204" pitchFamily="34" charset="0"/>
              <a:buChar char="•"/>
            </a:pPr>
            <a:r>
              <a:rPr lang="pt-BR" dirty="0"/>
              <a:t>Em uma revisão sistemática de quatro estudos (1 HBPM, 3 DOAC) comparando a profilaxia farmacológica hospitalar apenas com a farmacológica estendida</a:t>
            </a:r>
            <a:r>
              <a:rPr lang="en-CA" dirty="0"/>
              <a:t>:</a:t>
            </a:r>
          </a:p>
          <a:p>
            <a:pPr marL="628650" lvl="1" indent="-171450">
              <a:buFont typeface="Arial" panose="020B0604020202020204" pitchFamily="34" charset="0"/>
              <a:buChar char="•"/>
            </a:pPr>
            <a:r>
              <a:rPr lang="pt-BR" dirty="0"/>
              <a:t>A profilaxia prolongada levou a uma redução relativa na EP (RR 0,63) e TVP (RR 0,54), mas os efeitos absolutos foram pequenos (0 a 3 a menos por 1.000)</a:t>
            </a:r>
            <a:endParaRPr lang="en-CA" dirty="0"/>
          </a:p>
          <a:p>
            <a:pPr marL="628650" lvl="1" indent="-171450">
              <a:buFont typeface="Arial" panose="020B0604020202020204" pitchFamily="34" charset="0"/>
              <a:buChar char="•"/>
            </a:pPr>
            <a:r>
              <a:rPr lang="pt-BR" dirty="0"/>
              <a:t>A profilaxia estendida levou a um aumento do risco de sangramento importante </a:t>
            </a:r>
            <a:r>
              <a:rPr lang="en-CA" dirty="0"/>
              <a:t>(RR 2.09)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i="0" dirty="0"/>
              <a:t>Embora houvesse redução na EP e na TVP, os efeitos absolutos foram muito pequenos</a:t>
            </a:r>
            <a:r>
              <a:rPr lang="en-CA" sz="1200" i="0" dirty="0"/>
              <a:t>.</a:t>
            </a:r>
            <a:endParaRPr lang="en-CA" b="0" i="0" dirty="0"/>
          </a:p>
          <a:p>
            <a:pPr marL="628650" lvl="1" indent="-171450">
              <a:buFont typeface="Arial" panose="020B0604020202020204" pitchFamily="34" charset="0"/>
              <a:buChar char="•"/>
            </a:pPr>
            <a:endParaRPr lang="en-CA" b="0" dirty="0"/>
          </a:p>
          <a:p>
            <a:r>
              <a:rPr lang="pt-BR" b="0" dirty="0"/>
              <a:t>Link </a:t>
            </a:r>
            <a:r>
              <a:rPr lang="pt-BR" dirty="0"/>
              <a:t>d</a:t>
            </a:r>
            <a:r>
              <a:rPr lang="pt-BR" b="0" dirty="0"/>
              <a:t>a estrutura de evidência para tomada de decisão</a:t>
            </a:r>
            <a:r>
              <a:rPr lang="en-CA" b="0" dirty="0"/>
              <a:t>: </a:t>
            </a:r>
            <a:r>
              <a:rPr lang="en-CA" sz="1200" b="0" i="0" u="sng" strike="noStrike" kern="1200" baseline="0" dirty="0">
                <a:solidFill>
                  <a:schemeClr val="tx1"/>
                </a:solidFill>
                <a:latin typeface="+mn-lt"/>
                <a:ea typeface="+mn-ea"/>
                <a:cs typeface="+mn-cs"/>
              </a:rPr>
              <a:t>https://guidelines.gradepro.org/profile/B7E7908E-FFD0-19C4-862E-16561BEC51FE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4270287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37</a:t>
            </a:fld>
            <a:endParaRPr lang="en-US"/>
          </a:p>
        </p:txBody>
      </p:sp>
    </p:spTree>
    <p:extLst>
      <p:ext uri="{BB962C8B-B14F-4D97-AF65-F5344CB8AC3E}">
        <p14:creationId xmlns:p14="http://schemas.microsoft.com/office/powerpoint/2010/main" val="1620404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39</a:t>
            </a:fld>
            <a:endParaRPr lang="en-US"/>
          </a:p>
        </p:txBody>
      </p:sp>
    </p:spTree>
    <p:extLst>
      <p:ext uri="{BB962C8B-B14F-4D97-AF65-F5344CB8AC3E}">
        <p14:creationId xmlns:p14="http://schemas.microsoft.com/office/powerpoint/2010/main" val="310055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40</a:t>
            </a:fld>
            <a:endParaRPr lang="en-US"/>
          </a:p>
        </p:txBody>
      </p:sp>
    </p:spTree>
    <p:extLst>
      <p:ext uri="{BB962C8B-B14F-4D97-AF65-F5344CB8AC3E}">
        <p14:creationId xmlns:p14="http://schemas.microsoft.com/office/powerpoint/2010/main" val="2858929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err="1"/>
              <a:t>Recomendações</a:t>
            </a:r>
            <a:r>
              <a:rPr lang="en-CA" b="1" dirty="0"/>
              <a:t> 18 e 19</a:t>
            </a:r>
          </a:p>
          <a:p>
            <a:endParaRPr lang="en-CA" b="0" dirty="0"/>
          </a:p>
          <a:p>
            <a:r>
              <a:rPr lang="pt-BR" b="0" dirty="0"/>
              <a:t>Pacientes com risco aumentado de TEV incluem</a:t>
            </a:r>
            <a:r>
              <a:rPr lang="en-CA" b="0" dirty="0"/>
              <a:t>: </a:t>
            </a:r>
            <a:r>
              <a:rPr lang="pt-BR" sz="1200" b="1" i="1" dirty="0">
                <a:solidFill>
                  <a:srgbClr val="FF0000"/>
                </a:solidFill>
              </a:rPr>
              <a:t>cirurgia recente, TEV anterior, mulheres pós-parto, malignidade ativa, ou dois ou mais fatores de risco, incluindo combinações dos mencionados acima com terapia de reposição hormonal, obesidade ou gravidez</a:t>
            </a:r>
            <a:endParaRPr lang="en-CA" sz="1200" b="1" i="1" dirty="0">
              <a:solidFill>
                <a:srgbClr val="FF0000"/>
              </a:solidFill>
            </a:endParaRPr>
          </a:p>
          <a:p>
            <a:endParaRPr lang="en-CA" sz="1200" b="1" i="1" dirty="0">
              <a:solidFill>
                <a:srgbClr val="FF0000"/>
              </a:solidFill>
            </a:endParaRPr>
          </a:p>
          <a:p>
            <a:r>
              <a:rPr lang="pt-BR" b="0" dirty="0"/>
              <a:t>Links </a:t>
            </a:r>
            <a:r>
              <a:rPr lang="pt-BR" dirty="0"/>
              <a:t>d</a:t>
            </a:r>
            <a:r>
              <a:rPr lang="pt-BR" b="0" dirty="0"/>
              <a:t>as estruturas de evidência para tomada de decisão</a:t>
            </a:r>
            <a:r>
              <a:rPr lang="en-CA" dirty="0"/>
              <a:t>:</a:t>
            </a:r>
          </a:p>
          <a:p>
            <a:endParaRPr lang="en-CA" dirty="0"/>
          </a:p>
          <a:p>
            <a:r>
              <a:rPr lang="pt-BR" i="1" dirty="0"/>
              <a:t>Em comparação com a ausência de intervenção</a:t>
            </a:r>
            <a:r>
              <a:rPr lang="en-CA" i="1" dirty="0"/>
              <a:t>:</a:t>
            </a:r>
          </a:p>
          <a:p>
            <a:endParaRPr lang="en-CA" dirty="0"/>
          </a:p>
          <a:p>
            <a:r>
              <a:rPr lang="en-CA" dirty="0" err="1"/>
              <a:t>Meias</a:t>
            </a:r>
            <a:r>
              <a:rPr lang="en-CA" dirty="0"/>
              <a:t> de </a:t>
            </a:r>
            <a:r>
              <a:rPr lang="en-CA" dirty="0" err="1"/>
              <a:t>compressão</a:t>
            </a:r>
            <a:r>
              <a:rPr lang="en-CA" dirty="0"/>
              <a:t> </a:t>
            </a:r>
            <a:r>
              <a:rPr lang="en-CA" dirty="0" err="1"/>
              <a:t>graduadas</a:t>
            </a:r>
            <a:r>
              <a:rPr lang="en-CA" dirty="0"/>
              <a:t>: </a:t>
            </a:r>
            <a:r>
              <a:rPr lang="en-CA" u="sng" dirty="0"/>
              <a:t>https://dbep.gradepro.org/profile/C18330E4-93EB-5807-ABAB-5F926CD54CCF</a:t>
            </a:r>
            <a:endParaRPr lang="en-US" sz="1200" u="sng" kern="1200" dirty="0">
              <a:solidFill>
                <a:schemeClr val="tx1"/>
              </a:solidFill>
              <a:effectLst/>
              <a:latin typeface="+mn-lt"/>
              <a:ea typeface="+mn-ea"/>
              <a:cs typeface="+mn-cs"/>
            </a:endParaRPr>
          </a:p>
          <a:p>
            <a:r>
              <a:rPr lang="en-CA" dirty="0"/>
              <a:t>HBPM: </a:t>
            </a:r>
            <a:r>
              <a:rPr lang="en-CA" u="sng" dirty="0"/>
              <a:t>https://dbep.gradepro.org/profile/916AAFBA-F72C-2CBE-BD33-8EA86A031824</a:t>
            </a:r>
          </a:p>
          <a:p>
            <a:r>
              <a:rPr lang="en-US" sz="1200" u="none" kern="1200" dirty="0" err="1">
                <a:solidFill>
                  <a:schemeClr val="tx1"/>
                </a:solidFill>
                <a:effectLst/>
                <a:latin typeface="+mn-lt"/>
                <a:ea typeface="+mn-ea"/>
                <a:cs typeface="+mn-cs"/>
              </a:rPr>
              <a:t>Aspirina</a:t>
            </a:r>
            <a:r>
              <a:rPr lang="en-US" sz="1200"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https://dbep.gradepro.org/profile/7E083128-12E4-1EB2-9567-2E37334ECB8D</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603882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42</a:t>
            </a:fld>
            <a:endParaRPr lang="en-US"/>
          </a:p>
        </p:txBody>
      </p:sp>
    </p:spTree>
    <p:extLst>
      <p:ext uri="{BB962C8B-B14F-4D97-AF65-F5344CB8AC3E}">
        <p14:creationId xmlns:p14="http://schemas.microsoft.com/office/powerpoint/2010/main" val="314135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a:t>
            </a:fld>
            <a:endParaRPr lang="en-US"/>
          </a:p>
        </p:txBody>
      </p:sp>
    </p:spTree>
    <p:extLst>
      <p:ext uri="{BB962C8B-B14F-4D97-AF65-F5344CB8AC3E}">
        <p14:creationId xmlns:p14="http://schemas.microsoft.com/office/powerpoint/2010/main" val="3923751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43</a:t>
            </a:fld>
            <a:endParaRPr lang="en-US"/>
          </a:p>
        </p:txBody>
      </p:sp>
    </p:spTree>
    <p:extLst>
      <p:ext uri="{BB962C8B-B14F-4D97-AF65-F5344CB8AC3E}">
        <p14:creationId xmlns:p14="http://schemas.microsoft.com/office/powerpoint/2010/main" val="226718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44</a:t>
            </a:fld>
            <a:endParaRPr lang="en-US"/>
          </a:p>
        </p:txBody>
      </p:sp>
    </p:spTree>
    <p:extLst>
      <p:ext uri="{BB962C8B-B14F-4D97-AF65-F5344CB8AC3E}">
        <p14:creationId xmlns:p14="http://schemas.microsoft.com/office/powerpoint/2010/main" val="3676656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45</a:t>
            </a:fld>
            <a:endParaRPr lang="en-US"/>
          </a:p>
        </p:txBody>
      </p:sp>
    </p:spTree>
    <p:extLst>
      <p:ext uri="{BB962C8B-B14F-4D97-AF65-F5344CB8AC3E}">
        <p14:creationId xmlns:p14="http://schemas.microsoft.com/office/powerpoint/2010/main" val="2986147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46</a:t>
            </a:fld>
            <a:endParaRPr lang="en-US"/>
          </a:p>
        </p:txBody>
      </p:sp>
    </p:spTree>
    <p:extLst>
      <p:ext uri="{BB962C8B-B14F-4D97-AF65-F5344CB8AC3E}">
        <p14:creationId xmlns:p14="http://schemas.microsoft.com/office/powerpoint/2010/main" val="1460290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47</a:t>
            </a:fld>
            <a:endParaRPr lang="en-US"/>
          </a:p>
        </p:txBody>
      </p:sp>
    </p:spTree>
    <p:extLst>
      <p:ext uri="{BB962C8B-B14F-4D97-AF65-F5344CB8AC3E}">
        <p14:creationId xmlns:p14="http://schemas.microsoft.com/office/powerpoint/2010/main" val="103018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A9825F-515E-45CF-9C4F-95C027413CDD}"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A90E0-5D2C-4ACD-BE12-006BECBF959B}"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41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72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DCAC1AA-F593-4A7B-8C00-1FFC7E3C71D1}" type="slidenum">
              <a:rPr lang="en-US" smtClean="0"/>
              <a:t>9</a:t>
            </a:fld>
            <a:endParaRPr lang="en-US"/>
          </a:p>
        </p:txBody>
      </p:sp>
    </p:spTree>
    <p:extLst>
      <p:ext uri="{BB962C8B-B14F-4D97-AF65-F5344CB8AC3E}">
        <p14:creationId xmlns:p14="http://schemas.microsoft.com/office/powerpoint/2010/main" val="963704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168195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p:nvPr>
        </p:nvSpPr>
        <p:spPr>
          <a:xfrm>
            <a:off x="419100" y="2033094"/>
            <a:ext cx="10972800" cy="3954624"/>
          </a:xfrm>
          <a:prstGeom prst="rect">
            <a:avLst/>
          </a:prstGeom>
        </p:spPr>
        <p:txBody>
          <a:bodyPr lIns="0" tIns="0" rIns="0" bIns="0"/>
          <a:lstStyle>
            <a:lvl1pPr>
              <a:defRPr sz="2400">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316360075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4/5/2022</a:t>
            </a:fld>
            <a:endParaRPr lang="en-US" dirty="0"/>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‹nº›</a:t>
            </a:fld>
            <a:endParaRPr lang="en-US" dirty="0"/>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2074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8797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24843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10469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083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4/5/2022</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‹nº›</a:t>
            </a:fld>
            <a:endParaRPr lang="en-US" dirty="0"/>
          </a:p>
        </p:txBody>
      </p:sp>
    </p:spTree>
    <p:extLst>
      <p:ext uri="{BB962C8B-B14F-4D97-AF65-F5344CB8AC3E}">
        <p14:creationId xmlns:p14="http://schemas.microsoft.com/office/powerpoint/2010/main" val="478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4/5/2022</a:t>
            </a:fld>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‹nº›</a:t>
            </a:fld>
            <a:endParaRPr lang="en-US" dirty="0"/>
          </a:p>
        </p:txBody>
      </p:sp>
    </p:spTree>
    <p:extLst>
      <p:ext uri="{BB962C8B-B14F-4D97-AF65-F5344CB8AC3E}">
        <p14:creationId xmlns:p14="http://schemas.microsoft.com/office/powerpoint/2010/main" val="349908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hematology.org/VT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364434" y="2490307"/>
            <a:ext cx="11217965" cy="891931"/>
          </a:xfrm>
        </p:spPr>
        <p:txBody>
          <a:bodyPr>
            <a:noAutofit/>
          </a:bodyPr>
          <a:lstStyle/>
          <a:p>
            <a:pPr algn="l"/>
            <a:r>
              <a:rPr lang="pt-BR" sz="2400" dirty="0">
                <a:latin typeface="Calibri" panose="020F0502020204030204" pitchFamily="34" charset="0"/>
                <a:ea typeface="Calibri" panose="020F0502020204030204" pitchFamily="34" charset="0"/>
              </a:rPr>
              <a:t> </a:t>
            </a:r>
            <a:r>
              <a:rPr lang="pt-BR" sz="2800" dirty="0">
                <a:latin typeface="Calibri" panose="020F0502020204030204" pitchFamily="34" charset="0"/>
                <a:ea typeface="Calibri" panose="020F0502020204030204" pitchFamily="34" charset="0"/>
              </a:rPr>
              <a:t>Prevenção do tromboembolismo venoso em pacientes cirúrgicos, hospitalizados e viajantes de longa distância na América Latina</a:t>
            </a:r>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3621533"/>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pt-BR" sz="2400" b="1" i="1" u="none" strike="noStrike" cap="none" normalizeH="0" baseline="0" noProof="0">
                <a:ln>
                  <a:noFill/>
                </a:ln>
                <a:solidFill>
                  <a:prstClr val="white">
                    <a:lumMod val="50000"/>
                  </a:prstClr>
                </a:solidFill>
                <a:uLnTx/>
                <a:uFillTx/>
                <a:latin typeface="Calibri"/>
                <a:ea typeface="Geneva" pitchFamily="37" charset="-128"/>
              </a:rPr>
              <a:t>Kit de slides educativos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cap="none" normalizeH="0" baseline="0" noProof="0">
                <a:ln>
                  <a:noFill/>
                </a:ln>
                <a:solidFill>
                  <a:prstClr val="white">
                    <a:lumMod val="50000"/>
                  </a:prstClr>
                </a:solidFill>
                <a:uLnTx/>
                <a:uFillTx/>
                <a:latin typeface="Calibri"/>
                <a:ea typeface="Geneva" pitchFamily="37" charset="-128"/>
              </a:rPr>
              <a:t>Sociedade Americana de Hematologia - ASH | 2022</a:t>
            </a:r>
            <a:br>
              <a:rPr kumimoji="0" lang="pt-BR" sz="2000" b="0" i="0" u="none" strike="noStrike" cap="none" normalizeH="0" baseline="0" noProof="0">
                <a:ln>
                  <a:noFill/>
                </a:ln>
                <a:solidFill>
                  <a:prstClr val="white">
                    <a:lumMod val="50000"/>
                  </a:prstClr>
                </a:solidFill>
                <a:uLnTx/>
                <a:uFillTx/>
                <a:latin typeface="Calibri"/>
                <a:ea typeface="Geneva" pitchFamily="37" charset="-128"/>
              </a:rPr>
            </a:br>
            <a:endParaRPr kumimoji="0" lang="pt-BR" sz="2000" b="0" i="0" u="none" strike="noStrike" cap="none" normalizeH="0" baseline="0" noProof="0">
              <a:ln>
                <a:noFill/>
              </a:ln>
              <a:solidFill>
                <a:prstClr val="white">
                  <a:lumMod val="50000"/>
                </a:prstClr>
              </a:solidFill>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pt-BR" sz="1600" b="1" i="0" u="none" strike="noStrike" cap="none" normalizeH="0" baseline="0" noProof="0">
                <a:ln>
                  <a:noFill/>
                </a:ln>
                <a:solidFill>
                  <a:prstClr val="white">
                    <a:lumMod val="50000"/>
                  </a:prstClr>
                </a:solidFill>
                <a:uLnTx/>
                <a:uFillTx/>
                <a:latin typeface="Calibri"/>
                <a:ea typeface="Geneva" pitchFamily="37" charset="-128"/>
              </a:rPr>
              <a:t>Autores: </a:t>
            </a:r>
            <a:br>
              <a:rPr kumimoji="0" lang="pt-BR" sz="1600" b="0" i="0" u="none" strike="noStrike" cap="none" normalizeH="0" baseline="0" noProof="0">
                <a:ln>
                  <a:noFill/>
                </a:ln>
                <a:solidFill>
                  <a:prstClr val="white">
                    <a:lumMod val="50000"/>
                  </a:prstClr>
                </a:solidFill>
                <a:uLnTx/>
                <a:uFillTx/>
                <a:latin typeface="Calibri"/>
                <a:ea typeface="Geneva" pitchFamily="37" charset="-128"/>
              </a:rPr>
            </a:br>
            <a:r>
              <a:rPr kumimoji="0" lang="pt-BR" sz="1600" b="0" i="0" u="none" strike="noStrike" cap="none" normalizeH="0" baseline="0" noProof="0">
                <a:ln>
                  <a:noFill/>
                </a:ln>
                <a:solidFill>
                  <a:prstClr val="white">
                    <a:lumMod val="50000"/>
                  </a:prstClr>
                </a:solidFill>
                <a:uLnTx/>
                <a:uFillTx/>
                <a:latin typeface="Calibri"/>
                <a:ea typeface="Geneva" pitchFamily="37" charset="-128"/>
              </a:rPr>
              <a:t>Mario Luis Tejerina Valle, MD,  Caja Petrolera de Salud - Bolívia</a:t>
            </a: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pt-BR" sz="1600" b="0" i="0" u="none" strike="noStrike" cap="none" normalizeH="0" baseline="0" noProof="0">
                <a:ln>
                  <a:noFill/>
                </a:ln>
                <a:solidFill>
                  <a:prstClr val="white">
                    <a:lumMod val="50000"/>
                  </a:prstClr>
                </a:solidFill>
                <a:uLnTx/>
                <a:uFillTx/>
                <a:latin typeface="Calibri"/>
                <a:ea typeface="Geneva" pitchFamily="37" charset="-128"/>
              </a:rPr>
              <a:t>Juan Carlos Serrano Casas, MD, Universidade Central da Venezuela - Unidade Especializada em Hematologia  </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a:xfrm>
            <a:off x="419100" y="1350210"/>
            <a:ext cx="10972800" cy="713539"/>
          </a:xfrm>
        </p:spPr>
        <p:txBody>
          <a:bodyPr>
            <a:noAutofit/>
          </a:bodyPr>
          <a:lstStyle/>
          <a:p>
            <a:pPr algn="ctr"/>
            <a:r>
              <a:rPr lang="pt-BR" sz="2500"/>
              <a:t>Que resultado clínico foi mais relevante para o painel na tomada de decisão?</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167312" y="1892082"/>
            <a:ext cx="6267450" cy="3954624"/>
          </a:xfrm>
        </p:spPr>
        <p:txBody>
          <a:bodyPr>
            <a:noAutofit/>
          </a:bodyPr>
          <a:lstStyle/>
          <a:p>
            <a:pPr marL="0" indent="0">
              <a:buNone/>
            </a:pPr>
            <a:r>
              <a:rPr lang="pt-BR" sz="2800" dirty="0"/>
              <a:t> </a:t>
            </a:r>
          </a:p>
          <a:p>
            <a:pPr marL="0" indent="0">
              <a:buNone/>
            </a:pPr>
            <a:endParaRPr lang="en-CA" sz="2800" dirty="0"/>
          </a:p>
          <a:p>
            <a:pPr lvl="1"/>
            <a:r>
              <a:rPr lang="pt-BR" sz="2800" b="1" dirty="0"/>
              <a:t>Mortalidade</a:t>
            </a:r>
          </a:p>
          <a:p>
            <a:pPr lvl="1"/>
            <a:r>
              <a:rPr lang="pt-BR" sz="2800" b="1" dirty="0"/>
              <a:t>TEV sintomático, EP</a:t>
            </a:r>
            <a:r>
              <a:rPr lang="pt-BR" sz="2800" b="1" i="1" dirty="0"/>
              <a:t>, TVP proximal</a:t>
            </a:r>
            <a:br>
              <a:rPr lang="pt-BR" sz="2800" b="1" i="1" dirty="0"/>
            </a:br>
            <a:r>
              <a:rPr lang="pt-BR" sz="2800" b="1" i="1" dirty="0"/>
              <a:t>TVP distal severa </a:t>
            </a:r>
          </a:p>
          <a:p>
            <a:pPr lvl="1"/>
            <a:r>
              <a:rPr lang="pt-BR" sz="2800" b="1" dirty="0"/>
              <a:t>Maior sangramento</a:t>
            </a:r>
          </a:p>
          <a:p>
            <a:pPr lvl="1"/>
            <a:r>
              <a:rPr lang="pt-BR" sz="2800" b="1" dirty="0" err="1"/>
              <a:t>Reintervenção</a:t>
            </a:r>
            <a:r>
              <a:rPr lang="pt-BR" sz="2800" b="1" dirty="0"/>
              <a:t> </a:t>
            </a:r>
          </a:p>
          <a:p>
            <a:pPr marL="457200" lvl="1" indent="0">
              <a:buNone/>
            </a:pPr>
            <a:endParaRPr lang="en-CA" sz="2800"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611450" y="3982433"/>
            <a:ext cx="5081785" cy="2308324"/>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dirty="0">
                <a:solidFill>
                  <a:schemeClr val="tx1">
                    <a:lumMod val="65000"/>
                    <a:lumOff val="35000"/>
                  </a:schemeClr>
                </a:solidFill>
                <a:latin typeface="Calibri" panose="020F0502020204030204"/>
                <a:ea typeface="+mn-ea"/>
                <a:cs typeface="+mn-cs"/>
              </a:rPr>
              <a:t>Se os eventos sintomáticos não podem ser distinguidos dos eventos assintomáticos, uma modelagem clínica deve ser realizada para avaliar casos de TEV que possam requerer tratamento.</a:t>
            </a:r>
          </a:p>
        </p:txBody>
      </p:sp>
      <p:sp>
        <p:nvSpPr>
          <p:cNvPr id="6" name="TextBox 5">
            <a:extLst>
              <a:ext uri="{FF2B5EF4-FFF2-40B4-BE49-F238E27FC236}">
                <a16:creationId xmlns:a16="http://schemas.microsoft.com/office/drawing/2014/main" id="{2CD6EFF6-FF52-4092-9ED1-BA09BD6B0A11}"/>
              </a:ext>
            </a:extLst>
          </p:cNvPr>
          <p:cNvSpPr txBox="1"/>
          <p:nvPr/>
        </p:nvSpPr>
        <p:spPr>
          <a:xfrm>
            <a:off x="6611449" y="2647456"/>
            <a:ext cx="5081785" cy="1200329"/>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dirty="0">
                <a:solidFill>
                  <a:schemeClr val="tx1">
                    <a:lumMod val="65000"/>
                    <a:lumOff val="35000"/>
                  </a:schemeClr>
                </a:solidFill>
                <a:latin typeface="Calibri" panose="020F0502020204030204"/>
                <a:ea typeface="+mn-ea"/>
                <a:cs typeface="+mn-cs"/>
              </a:rPr>
              <a:t>Menor ênfase em eventos de TVP assintomáticos (detectados em estudos de triagem)</a:t>
            </a: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pt-BR" b="1"/>
              <a:t>Caso 1:  Abdome Agudo Cirúrgico</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1953582"/>
            <a:ext cx="10972800" cy="3954624"/>
          </a:xfrm>
        </p:spPr>
        <p:txBody>
          <a:bodyPr/>
          <a:lstStyle/>
          <a:p>
            <a:pPr marL="0" indent="0">
              <a:buNone/>
            </a:pPr>
            <a:r>
              <a:rPr lang="pt-BR" sz="2400"/>
              <a:t>Paciente do sexo masculino, 65 anos de idade, perda de peso de 10 kg, com dor na fossa ilíaca esquerda na última semana, distensão abdominal, constipação, vômitos. Tomografia abdominal mostra lesão no cólon descendente. Colonoscopia com biopsia identifica adenocarcinoma de cólon</a:t>
            </a:r>
          </a:p>
          <a:p>
            <a:pPr marL="0" indent="0">
              <a:buNone/>
            </a:pPr>
            <a:endParaRPr lang="en-CA" sz="1200" dirty="0"/>
          </a:p>
          <a:p>
            <a:pPr marL="0" indent="0">
              <a:buNone/>
            </a:pPr>
            <a:r>
              <a:rPr lang="pt-BR" sz="2400" b="1">
                <a:solidFill>
                  <a:srgbClr val="E43E31"/>
                </a:solidFill>
              </a:rPr>
              <a:t>Antecedentes: </a:t>
            </a:r>
            <a:r>
              <a:rPr lang="pt-BR" sz="2400"/>
              <a:t> Obesidade, hipertensão com doença renal leve</a:t>
            </a:r>
          </a:p>
          <a:p>
            <a:pPr marL="0" indent="0">
              <a:buNone/>
            </a:pPr>
            <a:r>
              <a:rPr lang="pt-BR" sz="2400" b="1">
                <a:solidFill>
                  <a:srgbClr val="E43E31"/>
                </a:solidFill>
              </a:rPr>
              <a:t>Medicação:</a:t>
            </a:r>
            <a:r>
              <a:rPr lang="pt-BR" sz="2400">
                <a:solidFill>
                  <a:srgbClr val="E43E31"/>
                </a:solidFill>
              </a:rPr>
              <a:t> </a:t>
            </a:r>
            <a:r>
              <a:rPr lang="pt-BR" sz="2400"/>
              <a:t>Losartana 50 mg ao dia, AAS 100 mg ao dia</a:t>
            </a:r>
          </a:p>
          <a:p>
            <a:pPr marL="0" indent="0">
              <a:buNone/>
            </a:pPr>
            <a:r>
              <a:rPr lang="pt-BR" sz="2400" b="1">
                <a:solidFill>
                  <a:srgbClr val="E43E31"/>
                </a:solidFill>
              </a:rPr>
              <a:t>Achados:  Obstrução intestinal, adenocarcinoma do cólon</a:t>
            </a:r>
          </a:p>
          <a:p>
            <a:pPr marL="0" indent="0">
              <a:buNone/>
            </a:pPr>
            <a:r>
              <a:rPr lang="pt-BR" sz="2400" b="1">
                <a:solidFill>
                  <a:srgbClr val="E43E31"/>
                </a:solidFill>
              </a:rPr>
              <a:t>Escore de Caprini: risco muito alto</a:t>
            </a:r>
          </a:p>
          <a:p>
            <a:pPr marL="0" indent="0">
              <a:buNone/>
            </a:pPr>
            <a:r>
              <a:rPr lang="pt-BR" sz="2400" b="1">
                <a:solidFill>
                  <a:srgbClr val="E43E31"/>
                </a:solidFill>
              </a:rPr>
              <a:t>Cirurgia proposta: </a:t>
            </a:r>
          </a:p>
          <a:p>
            <a:r>
              <a:rPr lang="pt-BR" sz="2400"/>
              <a:t>Hemicolectomia do cólon sigmóide, tempo de cirurgia superior a 45 min</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BF609-4D03-C04B-9F6A-436EB1647D7D}"/>
              </a:ext>
            </a:extLst>
          </p:cNvPr>
          <p:cNvSpPr>
            <a:spLocks noGrp="1"/>
          </p:cNvSpPr>
          <p:nvPr>
            <p:ph type="title"/>
          </p:nvPr>
        </p:nvSpPr>
        <p:spPr/>
        <p:txBody>
          <a:bodyPr/>
          <a:lstStyle/>
          <a:p>
            <a:pPr marL="0" indent="0"/>
            <a:r>
              <a:rPr lang="pt-BR" sz="2500" dirty="0"/>
              <a:t>Considerando sua condição clínica de alto risco de trombose em cirurgia de paciente oncológico, qual seria sua recomendação?</a:t>
            </a:r>
            <a:r>
              <a:rPr lang="pt-BR" sz="2500" b="0" dirty="0"/>
              <a:t> </a:t>
            </a:r>
            <a:br>
              <a:rPr lang="pt-BR" sz="2500" b="0" dirty="0"/>
            </a:br>
            <a:endParaRPr lang="pt-BR" sz="2500" b="0" dirty="0"/>
          </a:p>
        </p:txBody>
      </p:sp>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2759570"/>
            <a:ext cx="10972800" cy="3553943"/>
          </a:xfrm>
        </p:spPr>
        <p:txBody>
          <a:bodyPr>
            <a:noAutofit/>
          </a:bodyPr>
          <a:lstStyle/>
          <a:p>
            <a:pPr marL="457200" indent="-457200">
              <a:spcAft>
                <a:spcPts val="1200"/>
              </a:spcAft>
              <a:buFont typeface="+mj-lt"/>
              <a:buAutoNum type="alphaLcParenR"/>
            </a:pPr>
            <a:r>
              <a:rPr lang="pt-BR" dirty="0"/>
              <a:t>a) Não indicaria a tromboprofilaxia</a:t>
            </a:r>
          </a:p>
          <a:p>
            <a:pPr marL="457200" indent="-457200">
              <a:spcAft>
                <a:spcPts val="1200"/>
              </a:spcAft>
              <a:buFont typeface="+mj-lt"/>
              <a:buAutoNum type="alphaLcParenR"/>
            </a:pPr>
            <a:r>
              <a:rPr lang="pt-BR" dirty="0"/>
              <a:t>b) Indicaria só a tromboprofilaxia mecânica </a:t>
            </a:r>
          </a:p>
          <a:p>
            <a:pPr marL="457200" indent="-457200">
              <a:spcAft>
                <a:spcPts val="1200"/>
              </a:spcAft>
              <a:buFont typeface="+mj-lt"/>
              <a:buAutoNum type="alphaLcParenR"/>
            </a:pPr>
            <a:r>
              <a:rPr lang="pt-BR" dirty="0"/>
              <a:t>c) Indicaria a tromboprofilaxia farmacológica </a:t>
            </a:r>
          </a:p>
          <a:p>
            <a:pPr marL="457200" indent="-457200">
              <a:spcAft>
                <a:spcPts val="1200"/>
              </a:spcAft>
              <a:buFont typeface="+mj-lt"/>
              <a:buAutoNum type="alphaLcParenR"/>
            </a:pPr>
            <a:r>
              <a:rPr lang="pt-BR" dirty="0"/>
              <a:t>d) Indicaria só a tromboprofilaxia durante a hospitalização</a:t>
            </a:r>
          </a:p>
        </p:txBody>
      </p:sp>
      <p:sp>
        <p:nvSpPr>
          <p:cNvPr id="4" name="Rectangle 3">
            <a:extLst>
              <a:ext uri="{FF2B5EF4-FFF2-40B4-BE49-F238E27FC236}">
                <a16:creationId xmlns:a16="http://schemas.microsoft.com/office/drawing/2014/main" id="{99BAD767-7BAB-4B53-9712-EA8DCDE89366}"/>
              </a:ext>
            </a:extLst>
          </p:cNvPr>
          <p:cNvSpPr/>
          <p:nvPr/>
        </p:nvSpPr>
        <p:spPr>
          <a:xfrm>
            <a:off x="419100" y="3877708"/>
            <a:ext cx="6327181" cy="508312"/>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E7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652367763"/>
              </p:ext>
            </p:extLst>
          </p:nvPr>
        </p:nvGraphicFramePr>
        <p:xfrm>
          <a:off x="423304" y="342493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pt-BR" sz="1400" b="1">
                          <a:solidFill>
                            <a:schemeClr val="bg1"/>
                          </a:solidFill>
                        </a:rPr>
                        <a:t>Resultados </a:t>
                      </a:r>
                    </a:p>
                    <a:p>
                      <a:pPr algn="l"/>
                      <a:r>
                        <a:rPr lang="pt-BR" sz="1400" b="1">
                          <a:solidFill>
                            <a:schemeClr val="bg1"/>
                          </a:solidFill>
                        </a:rPr>
                        <a:t>(Qualidade da Evidência)</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pt-BR" sz="1400" b="1">
                          <a:solidFill>
                            <a:schemeClr val="bg1"/>
                          </a:solidFill>
                        </a:rPr>
                        <a:t>Risco Relativo </a:t>
                      </a:r>
                    </a:p>
                    <a:p>
                      <a:pPr algn="ctr"/>
                      <a:r>
                        <a:rPr lang="pt-BR"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pt-BR" sz="1400" b="1">
                          <a:solidFill>
                            <a:schemeClr val="bg1"/>
                          </a:solidFill>
                        </a:rPr>
                        <a:t>Efeitos absolutos antecipados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pt-BR" sz="1400" b="1" i="0">
                          <a:solidFill>
                            <a:schemeClr val="tx1"/>
                          </a:solidFill>
                        </a:rPr>
                        <a:t>Risco sem profilaxia</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rPr>
                        <a:t>Risco com profilaxia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pt-BR" sz="1400">
                          <a:solidFill>
                            <a:schemeClr val="tx1">
                              <a:lumMod val="50000"/>
                              <a:lumOff val="50000"/>
                            </a:schemeClr>
                          </a:solidFill>
                        </a:rPr>
                        <a:t>     Mortalidade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0,75</a:t>
                      </a:r>
                      <a:br>
                        <a:rPr lang="pt-BR" sz="1000"/>
                      </a:br>
                      <a:r>
                        <a:rPr lang="pt-BR" sz="1400" b="0" i="0">
                          <a:solidFill>
                            <a:schemeClr val="tx1"/>
                          </a:solidFill>
                          <a:latin typeface="+mn-lt"/>
                          <a:ea typeface="+mn-ea"/>
                          <a:cs typeface="+mn-cs"/>
                        </a:rPr>
                        <a:t>(0,61 a 0,93)</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6 por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4 menos por 1.000</a:t>
                      </a:r>
                      <a:br>
                        <a:rPr lang="pt-BR" sz="800"/>
                      </a:br>
                      <a:r>
                        <a:rPr lang="pt-BR" sz="1100" b="0" i="0">
                          <a:solidFill>
                            <a:schemeClr val="tx1"/>
                          </a:solidFill>
                          <a:latin typeface="+mn-lt"/>
                          <a:ea typeface="+mn-ea"/>
                          <a:cs typeface="+mn-cs"/>
                        </a:rPr>
                        <a:t>(desde 7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pt-BR" sz="1400">
                          <a:solidFill>
                            <a:schemeClr val="tx1">
                              <a:lumMod val="50000"/>
                              <a:lumOff val="50000"/>
                            </a:schemeClr>
                          </a:solidFill>
                        </a:rPr>
                        <a:t>     EP</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0,48</a:t>
                      </a:r>
                      <a:br>
                        <a:rPr lang="pt-BR" sz="1050"/>
                      </a:br>
                      <a:r>
                        <a:rPr lang="pt-BR" sz="1400" b="0" i="0">
                          <a:solidFill>
                            <a:schemeClr val="tx1"/>
                          </a:solidFill>
                          <a:latin typeface="+mn-lt"/>
                          <a:ea typeface="+mn-ea"/>
                          <a:cs typeface="+mn-cs"/>
                        </a:rPr>
                        <a:t>(0,26 a 0,88)</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6 menos por 1.000</a:t>
                      </a:r>
                      <a:br>
                        <a:rPr lang="pt-BR" sz="900"/>
                      </a:br>
                      <a:r>
                        <a:rPr lang="pt-BR" sz="1200" b="0" i="0">
                          <a:solidFill>
                            <a:schemeClr val="tx1"/>
                          </a:solidFill>
                          <a:latin typeface="+mn-lt"/>
                          <a:ea typeface="+mn-ea"/>
                          <a:cs typeface="+mn-cs"/>
                        </a:rPr>
                        <a:t>(desde 8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pt-BR" sz="1400">
                          <a:solidFill>
                            <a:schemeClr val="tx1">
                              <a:lumMod val="50000"/>
                              <a:lumOff val="50000"/>
                            </a:schemeClr>
                          </a:solidFill>
                        </a:rPr>
                        <a:t>     TVP sintomática </a:t>
                      </a:r>
                    </a:p>
                    <a:p>
                      <a:pPr algn="l"/>
                      <a:r>
                        <a:rPr lang="pt-BR" sz="1400">
                          <a:solidFill>
                            <a:schemeClr val="tx1">
                              <a:lumMod val="50000"/>
                              <a:lumOff val="50000"/>
                            </a:schemeClr>
                          </a:solidFill>
                        </a:rPr>
                        <a:t>     Proximal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0,38</a:t>
                      </a:r>
                      <a:br>
                        <a:rPr lang="pt-BR" sz="1000"/>
                      </a:br>
                      <a:r>
                        <a:rPr lang="pt-BR" sz="1400" b="0" i="0">
                          <a:solidFill>
                            <a:schemeClr val="tx1"/>
                          </a:solidFill>
                          <a:latin typeface="+mn-lt"/>
                          <a:ea typeface="+mn-ea"/>
                          <a:cs typeface="+mn-cs"/>
                        </a:rPr>
                        <a:t>(0,14 a 1,00)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7 menos por 1.000</a:t>
                      </a:r>
                      <a:br>
                        <a:rPr lang="pt-BR" sz="900"/>
                      </a:br>
                      <a:r>
                        <a:rPr lang="pt-BR" sz="1200" b="0" i="0">
                          <a:solidFill>
                            <a:schemeClr val="tx1"/>
                          </a:solidFill>
                          <a:latin typeface="+mn-lt"/>
                          <a:ea typeface="+mn-ea"/>
                          <a:cs typeface="+mn-cs"/>
                        </a:rPr>
                        <a:t>(desde 10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pt-BR" sz="1400" dirty="0">
                          <a:solidFill>
                            <a:schemeClr val="tx1">
                              <a:lumMod val="50000"/>
                              <a:lumOff val="50000"/>
                            </a:schemeClr>
                          </a:solidFill>
                        </a:rPr>
                        <a:t>     Maior     sangramento</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dirty="0">
                          <a:solidFill>
                            <a:schemeClr val="tx1"/>
                          </a:solidFill>
                          <a:latin typeface="+mn-lt"/>
                          <a:ea typeface="+mn-ea"/>
                          <a:cs typeface="+mn-cs"/>
                        </a:rPr>
                        <a:t>RR 1,24</a:t>
                      </a:r>
                      <a:br>
                        <a:rPr lang="pt-BR" sz="1000" dirty="0"/>
                      </a:br>
                      <a:r>
                        <a:rPr lang="pt-BR" sz="1400" b="0" i="0" dirty="0">
                          <a:solidFill>
                            <a:schemeClr val="tx1"/>
                          </a:solidFill>
                          <a:latin typeface="+mn-lt"/>
                          <a:ea typeface="+mn-ea"/>
                          <a:cs typeface="+mn-cs"/>
                        </a:rPr>
                        <a:t>(0,87 a 1,77)</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Não disponível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dirty="0">
                          <a:solidFill>
                            <a:schemeClr val="tx1"/>
                          </a:solidFill>
                          <a:latin typeface="+mn-lt"/>
                          <a:ea typeface="+mn-ea"/>
                          <a:cs typeface="+mn-cs"/>
                        </a:rPr>
                        <a:t>6 mais por 1.000</a:t>
                      </a:r>
                      <a:br>
                        <a:rPr lang="pt-BR" sz="1000" dirty="0"/>
                      </a:br>
                      <a:r>
                        <a:rPr lang="pt-BR" sz="1400" b="0" i="0" dirty="0">
                          <a:solidFill>
                            <a:schemeClr val="tx1"/>
                          </a:solidFill>
                          <a:latin typeface="+mn-lt"/>
                          <a:ea typeface="+mn-ea"/>
                          <a:cs typeface="+mn-cs"/>
                        </a:rPr>
                        <a:t>(desde 3 menos a 20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7878362" y="3424939"/>
            <a:ext cx="3752094" cy="2737112"/>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cap="none" normalizeH="0" baseline="0" noProof="0" dirty="0">
                <a:ln>
                  <a:noFill/>
                </a:ln>
                <a:solidFill>
                  <a:prstClr val="black">
                    <a:lumMod val="50000"/>
                    <a:lumOff val="50000"/>
                  </a:prstClr>
                </a:solidFill>
                <a:uLnTx/>
                <a:uFillTx/>
                <a:latin typeface="Calibri"/>
                <a:ea typeface="+mn-ea"/>
                <a:cs typeface="+mn-cs"/>
              </a:rPr>
              <a:t>Evidências de baixa qualidade, portanto, o benefício/prejuízo é incerto. O painel também considerou que:</a:t>
            </a:r>
          </a:p>
          <a:p>
            <a:pPr marL="285750" indent="-285750">
              <a:buFont typeface="Arial" panose="020B0604020202020204" pitchFamily="34" charset="0"/>
              <a:buChar char="•"/>
            </a:pPr>
            <a:r>
              <a:rPr lang="pt-BR" sz="1400" dirty="0"/>
              <a:t>Nos casos submetidos a grandes cirurgias com risco médio de sangramento, a profilaxia farmacológica ou mecânica são alternativas razoáveis. Entretanto, é provável que a profilaxia farmacológica seja mais fácil de ser implementada.</a:t>
            </a:r>
          </a:p>
          <a:p>
            <a:pPr marL="285750" indent="-285750">
              <a:buFont typeface="Arial" panose="020B0604020202020204" pitchFamily="34" charset="0"/>
              <a:buChar char="•"/>
            </a:pPr>
            <a:r>
              <a:rPr lang="pt-BR" sz="1400" dirty="0"/>
              <a:t>Os modelos clínicos (por exemplo, </a:t>
            </a:r>
            <a:r>
              <a:rPr lang="pt-BR" sz="1400" dirty="0" err="1"/>
              <a:t>Caprini</a:t>
            </a:r>
            <a:r>
              <a:rPr lang="pt-BR" sz="1400" dirty="0"/>
              <a:t>) são muito úteis, mas a individualização cuidadosa de cada caso deve prevalecer.</a:t>
            </a:r>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36129" y="6309585"/>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a:ln>
                    <a:noFill/>
                  </a:ln>
                  <a:solidFill>
                    <a:prstClr val="black">
                      <a:lumMod val="50000"/>
                      <a:lumOff val="50000"/>
                    </a:prstClr>
                  </a:solidFill>
                  <a:uLnTx/>
                  <a:uFillTx/>
                  <a:latin typeface="Calibri"/>
                  <a:ea typeface="+mn-ea"/>
                  <a:cs typeface="+mn-cs"/>
                </a:rPr>
                <a:t>Qualidade da Evidência (GRADE): Baixa      Moderada      Forte</a:t>
              </a: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230403" y="1268763"/>
            <a:ext cx="3425589" cy="566632"/>
          </a:xfrm>
        </p:spPr>
        <p:txBody>
          <a:bodyPr lIns="0"/>
          <a:lstStyle/>
          <a:p>
            <a:r>
              <a:rPr lang="pt-BR" sz="2800" b="0" dirty="0"/>
              <a:t>RECOMENDAÇÕES </a:t>
            </a:r>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490256" y="1901105"/>
            <a:ext cx="9651565" cy="686081"/>
          </a:xfrm>
        </p:spPr>
        <p:txBody>
          <a:bodyPr/>
          <a:lstStyle/>
          <a:p>
            <a:pPr marL="0" indent="0">
              <a:buNone/>
            </a:pPr>
            <a:r>
              <a:rPr lang="pt-BR" sz="1800" b="1" i="1" dirty="0">
                <a:solidFill>
                  <a:schemeClr val="tx1">
                    <a:lumMod val="65000"/>
                    <a:lumOff val="35000"/>
                  </a:schemeClr>
                </a:solidFill>
                <a:latin typeface="Calibri Light" panose="020F0302020204030204" pitchFamily="34" charset="0"/>
              </a:rPr>
              <a:t>A profilaxia farmacológica deve ser usada ou a profilaxia farmacológica não deve ser usada em pacientes submetidos à cirurgia geral?</a:t>
            </a:r>
            <a:r>
              <a:rPr lang="pt-BR" sz="2000" b="1" dirty="0">
                <a:solidFill>
                  <a:schemeClr val="tx1">
                    <a:lumMod val="65000"/>
                    <a:lumOff val="35000"/>
                  </a:schemeClr>
                </a:solidFill>
              </a:rPr>
              <a:t> </a:t>
            </a:r>
          </a:p>
          <a:p>
            <a:pPr marL="0" indent="0">
              <a:buNone/>
            </a:pPr>
            <a:endParaRPr lang="en-US" sz="2000" b="1" dirty="0">
              <a:solidFill>
                <a:schemeClr val="tx1">
                  <a:lumMod val="65000"/>
                  <a:lumOff val="35000"/>
                </a:schemeClr>
              </a:solidFill>
            </a:endParaRPr>
          </a:p>
        </p:txBody>
      </p:sp>
      <p:sp>
        <p:nvSpPr>
          <p:cNvPr id="21" name="CuadroTexto 20">
            <a:extLst>
              <a:ext uri="{FF2B5EF4-FFF2-40B4-BE49-F238E27FC236}">
                <a16:creationId xmlns:a16="http://schemas.microsoft.com/office/drawing/2014/main" id="{8FE9864C-EBDA-4CEB-87B7-DDE18055FF4E}"/>
              </a:ext>
            </a:extLst>
          </p:cNvPr>
          <p:cNvSpPr txBox="1"/>
          <p:nvPr/>
        </p:nvSpPr>
        <p:spPr>
          <a:xfrm>
            <a:off x="423304" y="2692630"/>
            <a:ext cx="10019409" cy="584775"/>
          </a:xfrm>
          <a:prstGeom prst="rect">
            <a:avLst/>
          </a:prstGeom>
          <a:noFill/>
        </p:spPr>
        <p:txBody>
          <a:bodyPr wrap="square">
            <a:spAutoFit/>
          </a:bodyPr>
          <a:lstStyle/>
          <a:p>
            <a:r>
              <a:rPr lang="pt-BR" sz="1600" dirty="0">
                <a:solidFill>
                  <a:schemeClr val="tx1">
                    <a:lumMod val="65000"/>
                    <a:lumOff val="35000"/>
                  </a:schemeClr>
                </a:solidFill>
                <a:latin typeface="+mj-lt"/>
              </a:rPr>
              <a:t>Em pacientes submetidos à cirurgia geral, o painel latino-americano sugere fazer a tromboprofilaxia ao invés de não fazer. (Recomendação condicional baseada na baixa certeza das evidências sobre os efeitos ⨁⨁◯◯).</a:t>
            </a: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pt-BR" b="1"/>
              <a:t>Caso 1:  Abdome Agudo Cirúrgico (continuação)</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2417408"/>
            <a:ext cx="10272346" cy="1475418"/>
          </a:xfrm>
        </p:spPr>
        <p:txBody>
          <a:bodyPr/>
          <a:lstStyle/>
          <a:p>
            <a:pPr marL="0" indent="0">
              <a:buNone/>
            </a:pPr>
            <a:r>
              <a:rPr lang="pt-BR" sz="2800" dirty="0"/>
              <a:t>O paciente foi submetido com sucesso à cirurgia, com sangramento de 200 cc. Ele está nas primeiras horas de pós-operatório. Foi planejado iniciar </a:t>
            </a:r>
            <a:r>
              <a:rPr lang="pt-BR" sz="2800" dirty="0" err="1"/>
              <a:t>trombrofilaxia</a:t>
            </a:r>
            <a:r>
              <a:rPr lang="pt-BR" sz="2800" dirty="0"/>
              <a:t> com </a:t>
            </a:r>
            <a:r>
              <a:rPr lang="pt-BR" sz="2800" dirty="0" err="1"/>
              <a:t>enoxaparina</a:t>
            </a:r>
            <a:r>
              <a:rPr lang="pt-BR" sz="2800" dirty="0"/>
              <a:t>. O grupo clínico pergunta quando será iniciada e por quanto tempo será administrada.</a:t>
            </a:r>
          </a:p>
        </p:txBody>
      </p:sp>
    </p:spTree>
    <p:extLst>
      <p:ext uri="{BB962C8B-B14F-4D97-AF65-F5344CB8AC3E}">
        <p14:creationId xmlns:p14="http://schemas.microsoft.com/office/powerpoint/2010/main" val="3533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650947460"/>
              </p:ext>
            </p:extLst>
          </p:nvPr>
        </p:nvGraphicFramePr>
        <p:xfrm>
          <a:off x="516068" y="355745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pt-BR" sz="1400" b="1">
                          <a:solidFill>
                            <a:schemeClr val="bg1"/>
                          </a:solidFill>
                        </a:rPr>
                        <a:t>Resultados </a:t>
                      </a:r>
                    </a:p>
                    <a:p>
                      <a:pPr algn="l"/>
                      <a:r>
                        <a:rPr lang="pt-BR" sz="1400" b="1">
                          <a:solidFill>
                            <a:schemeClr val="bg1"/>
                          </a:solidFill>
                        </a:rPr>
                        <a:t>(Qualidade da Evidência)</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pt-BR" sz="1400" b="1">
                          <a:solidFill>
                            <a:schemeClr val="bg1"/>
                          </a:solidFill>
                        </a:rPr>
                        <a:t>Risco Relativo </a:t>
                      </a:r>
                    </a:p>
                    <a:p>
                      <a:pPr algn="ctr"/>
                      <a:r>
                        <a:rPr lang="pt-BR"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pt-BR" sz="1400" b="1">
                          <a:solidFill>
                            <a:schemeClr val="bg1"/>
                          </a:solidFill>
                        </a:rPr>
                        <a:t>Efeitos absolutos antecipados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pt-BR" sz="1400" b="1" i="0">
                          <a:solidFill>
                            <a:schemeClr val="tx1"/>
                          </a:solidFill>
                        </a:rPr>
                        <a:t>Profilaxia precoce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rPr>
                        <a:t>Profilaxia tardia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pt-BR" sz="1400">
                          <a:solidFill>
                            <a:schemeClr val="tx1">
                              <a:lumMod val="50000"/>
                              <a:lumOff val="50000"/>
                            </a:schemeClr>
                          </a:solidFill>
                        </a:rPr>
                        <a:t>     Mortalidade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0,75</a:t>
                      </a:r>
                      <a:br>
                        <a:rPr lang="pt-BR" sz="1000"/>
                      </a:br>
                      <a:r>
                        <a:rPr lang="pt-BR" sz="1400" b="0" i="0">
                          <a:solidFill>
                            <a:schemeClr val="tx1"/>
                          </a:solidFill>
                          <a:latin typeface="+mn-lt"/>
                          <a:ea typeface="+mn-ea"/>
                          <a:cs typeface="+mn-cs"/>
                        </a:rPr>
                        <a:t>(0,61 a 0,93)</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6 por 1000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4 menos por 1.000</a:t>
                      </a:r>
                      <a:br>
                        <a:rPr lang="pt-BR" sz="800"/>
                      </a:br>
                      <a:r>
                        <a:rPr lang="pt-BR" sz="1100" b="0" i="0">
                          <a:solidFill>
                            <a:schemeClr val="tx1"/>
                          </a:solidFill>
                          <a:latin typeface="+mn-lt"/>
                          <a:ea typeface="+mn-ea"/>
                          <a:cs typeface="+mn-cs"/>
                        </a:rPr>
                        <a:t>(desde 7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pt-BR" sz="1400">
                          <a:solidFill>
                            <a:schemeClr val="tx1">
                              <a:lumMod val="50000"/>
                              <a:lumOff val="50000"/>
                            </a:schemeClr>
                          </a:solidFill>
                        </a:rPr>
                        <a:t>     EP</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0,48</a:t>
                      </a:r>
                      <a:br>
                        <a:rPr lang="pt-BR" sz="1050"/>
                      </a:br>
                      <a:r>
                        <a:rPr lang="pt-BR" sz="1400" b="0" i="0">
                          <a:solidFill>
                            <a:schemeClr val="tx1"/>
                          </a:solidFill>
                          <a:latin typeface="+mn-lt"/>
                          <a:ea typeface="+mn-ea"/>
                          <a:cs typeface="+mn-cs"/>
                        </a:rPr>
                        <a:t>(0,26 a 0,88)</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6 menos por 1.000</a:t>
                      </a:r>
                      <a:br>
                        <a:rPr lang="pt-BR" sz="900"/>
                      </a:br>
                      <a:r>
                        <a:rPr lang="pt-BR" sz="1200" b="0" i="0">
                          <a:solidFill>
                            <a:schemeClr val="tx1"/>
                          </a:solidFill>
                          <a:latin typeface="+mn-lt"/>
                          <a:ea typeface="+mn-ea"/>
                          <a:cs typeface="+mn-cs"/>
                        </a:rPr>
                        <a:t>(desde 8 menos a 1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pt-BR" sz="1400">
                          <a:solidFill>
                            <a:schemeClr val="tx1">
                              <a:lumMod val="50000"/>
                              <a:lumOff val="50000"/>
                            </a:schemeClr>
                          </a:solidFill>
                        </a:rPr>
                        <a:t>     TVP sintomática </a:t>
                      </a:r>
                    </a:p>
                    <a:p>
                      <a:pPr algn="l"/>
                      <a:r>
                        <a:rPr lang="pt-BR" sz="1400">
                          <a:solidFill>
                            <a:schemeClr val="tx1">
                              <a:lumMod val="50000"/>
                              <a:lumOff val="50000"/>
                            </a:schemeClr>
                          </a:solidFill>
                        </a:rPr>
                        <a:t>     Proximal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0,38</a:t>
                      </a:r>
                      <a:br>
                        <a:rPr lang="pt-BR" sz="1000"/>
                      </a:br>
                      <a:r>
                        <a:rPr lang="pt-BR" sz="1400" b="0" i="0">
                          <a:solidFill>
                            <a:schemeClr val="tx1"/>
                          </a:solidFill>
                          <a:latin typeface="+mn-lt"/>
                          <a:ea typeface="+mn-ea"/>
                          <a:cs typeface="+mn-cs"/>
                        </a:rPr>
                        <a:t>(0,14 a 1,00)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7 menos por 1.000</a:t>
                      </a:r>
                      <a:br>
                        <a:rPr lang="pt-BR" sz="900"/>
                      </a:br>
                      <a:r>
                        <a:rPr lang="pt-BR" sz="1200" b="0" i="0">
                          <a:solidFill>
                            <a:schemeClr val="tx1"/>
                          </a:solidFill>
                          <a:latin typeface="+mn-lt"/>
                          <a:ea typeface="+mn-ea"/>
                          <a:cs typeface="+mn-cs"/>
                        </a:rPr>
                        <a:t>(desde 10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pt-BR" sz="1400">
                          <a:solidFill>
                            <a:schemeClr val="tx1">
                              <a:lumMod val="50000"/>
                              <a:lumOff val="50000"/>
                            </a:schemeClr>
                          </a:solidFill>
                        </a:rPr>
                        <a:t>     Maior sangramento</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RR 1,24</a:t>
                      </a:r>
                      <a:br>
                        <a:rPr lang="pt-BR" sz="1000"/>
                      </a:br>
                      <a:r>
                        <a:rPr lang="pt-BR" sz="1400" b="0" i="0">
                          <a:solidFill>
                            <a:schemeClr val="tx1"/>
                          </a:solidFill>
                          <a:latin typeface="+mn-lt"/>
                          <a:ea typeface="+mn-ea"/>
                          <a:cs typeface="+mn-cs"/>
                        </a:rPr>
                        <a:t>(0,87 a 1,77)</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a:solidFill>
                            <a:schemeClr val="tx1">
                              <a:lumMod val="50000"/>
                              <a:lumOff val="50000"/>
                            </a:schemeClr>
                          </a:solidFill>
                        </a:rPr>
                        <a:t>Não disponível</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latin typeface="+mn-lt"/>
                          <a:ea typeface="+mn-ea"/>
                          <a:cs typeface="+mn-cs"/>
                        </a:rPr>
                        <a:t>6 mais por 1.000</a:t>
                      </a:r>
                      <a:br>
                        <a:rPr lang="pt-BR" sz="1000"/>
                      </a:br>
                      <a:r>
                        <a:rPr lang="pt-BR" sz="1400" b="0" i="0">
                          <a:solidFill>
                            <a:schemeClr val="tx1"/>
                          </a:solidFill>
                          <a:latin typeface="+mn-lt"/>
                          <a:ea typeface="+mn-ea"/>
                          <a:cs typeface="+mn-cs"/>
                        </a:rPr>
                        <a:t>(desde 3 menos a 20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8095562" y="3114318"/>
            <a:ext cx="3649892" cy="3028336"/>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cap="none" normalizeH="0" baseline="0" noProof="0" dirty="0">
                <a:ln>
                  <a:noFill/>
                </a:ln>
                <a:solidFill>
                  <a:schemeClr val="tx1">
                    <a:lumMod val="65000"/>
                    <a:lumOff val="35000"/>
                  </a:schemeClr>
                </a:solidFill>
                <a:uLnTx/>
                <a:uFillTx/>
                <a:latin typeface="Calibri"/>
              </a:rPr>
              <a:t>Evidências de baixa qualidade, portanto, o benefício/prejuízo é incerto. O painel também considerou que:</a:t>
            </a:r>
          </a:p>
          <a:p>
            <a:pPr marL="285750" indent="-285750">
              <a:buFont typeface="Arial" panose="020B0604020202020204" pitchFamily="34" charset="0"/>
              <a:buChar char="•"/>
            </a:pPr>
            <a:r>
              <a:rPr lang="pt-BR" sz="1600" dirty="0">
                <a:solidFill>
                  <a:schemeClr val="tx1">
                    <a:lumMod val="65000"/>
                    <a:lumOff val="35000"/>
                  </a:schemeClr>
                </a:solidFill>
              </a:rPr>
              <a:t>O horário de início deve ser avaliado individualmente com a equipe cirúrgica, considerando os riscos de tromboembolismo venoso e os riscos de sangramento. </a:t>
            </a:r>
          </a:p>
          <a:p>
            <a:pPr marL="285750" indent="-285750">
              <a:buFont typeface="Arial" panose="020B0604020202020204" pitchFamily="34" charset="0"/>
              <a:buChar char="•"/>
            </a:pPr>
            <a:r>
              <a:rPr lang="pt-BR" sz="1600" dirty="0">
                <a:solidFill>
                  <a:schemeClr val="tx1">
                    <a:lumMod val="65000"/>
                    <a:lumOff val="35000"/>
                  </a:schemeClr>
                </a:solidFill>
              </a:rPr>
              <a:t>Os pacientes que necessitam de hospitalização por um período antes da cirurgia podem se beneficiar da profilaxia.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chemeClr val="tx1">
                  <a:lumMod val="65000"/>
                  <a:lumOff val="35000"/>
                </a:schemeClr>
              </a:solidFill>
              <a:effectLst/>
              <a:uLnTx/>
              <a:uFillTx/>
              <a:latin typeface="Calibri"/>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414364"/>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4945011"/>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43094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5957800"/>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919256" y="6285921"/>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a:ln>
                    <a:noFill/>
                  </a:ln>
                  <a:solidFill>
                    <a:prstClr val="black">
                      <a:lumMod val="50000"/>
                      <a:lumOff val="50000"/>
                    </a:prstClr>
                  </a:solidFill>
                  <a:uLnTx/>
                  <a:uFillTx/>
                  <a:latin typeface="Calibri"/>
                  <a:ea typeface="+mn-ea"/>
                  <a:cs typeface="+mn-cs"/>
                </a:rPr>
                <a:t>Qualidade da Evidência (GRADE): Baixa      Moderada      Forte</a:t>
              </a:r>
            </a:p>
          </p:txBody>
        </p:sp>
        <p:sp>
          <p:nvSpPr>
            <p:cNvPr id="18" name="Oval 17">
              <a:extLst>
                <a:ext uri="{FF2B5EF4-FFF2-40B4-BE49-F238E27FC236}">
                  <a16:creationId xmlns:a16="http://schemas.microsoft.com/office/drawing/2014/main" id="{2543121E-9547-AA4E-A627-DCEE01A6B82F}"/>
                </a:ext>
              </a:extLst>
            </p:cNvPr>
            <p:cNvSpPr/>
            <p:nvPr/>
          </p:nvSpPr>
          <p:spPr>
            <a:xfrm>
              <a:off x="9301070"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10131395"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490256" y="1224059"/>
            <a:ext cx="3425589" cy="566632"/>
          </a:xfrm>
        </p:spPr>
        <p:txBody>
          <a:bodyPr lIns="0"/>
          <a:lstStyle/>
          <a:p>
            <a:r>
              <a:rPr lang="pt-BR" sz="2800" b="0" dirty="0"/>
              <a:t>RECOMENDAÇÕES </a:t>
            </a:r>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516068" y="1895225"/>
            <a:ext cx="10770439" cy="398840"/>
          </a:xfrm>
        </p:spPr>
        <p:txBody>
          <a:bodyPr/>
          <a:lstStyle/>
          <a:p>
            <a:pPr marL="0" indent="0">
              <a:buNone/>
            </a:pPr>
            <a:r>
              <a:rPr lang="pt-BR" sz="1600" b="1" i="1" dirty="0">
                <a:solidFill>
                  <a:schemeClr val="tx1">
                    <a:lumMod val="65000"/>
                    <a:lumOff val="35000"/>
                  </a:schemeClr>
                </a:solidFill>
                <a:latin typeface="+mj-lt"/>
              </a:rPr>
              <a:t>A profilaxia precoce ou tardia deve ser administrada em pacientes nos quais a </a:t>
            </a:r>
            <a:r>
              <a:rPr lang="pt-BR" sz="1600" b="1" i="1" dirty="0" err="1">
                <a:solidFill>
                  <a:schemeClr val="tx1">
                    <a:lumMod val="65000"/>
                    <a:lumOff val="35000"/>
                  </a:schemeClr>
                </a:solidFill>
                <a:latin typeface="+mj-lt"/>
              </a:rPr>
              <a:t>tromboprofilaxia</a:t>
            </a:r>
            <a:r>
              <a:rPr lang="pt-BR" sz="1600" b="1" i="1" dirty="0">
                <a:solidFill>
                  <a:schemeClr val="tx1">
                    <a:lumMod val="65000"/>
                    <a:lumOff val="35000"/>
                  </a:schemeClr>
                </a:solidFill>
                <a:latin typeface="+mj-lt"/>
              </a:rPr>
              <a:t> farmacológica é preferida? </a:t>
            </a:r>
          </a:p>
        </p:txBody>
      </p:sp>
      <p:sp>
        <p:nvSpPr>
          <p:cNvPr id="21" name="CuadroTexto 20">
            <a:extLst>
              <a:ext uri="{FF2B5EF4-FFF2-40B4-BE49-F238E27FC236}">
                <a16:creationId xmlns:a16="http://schemas.microsoft.com/office/drawing/2014/main" id="{8FE9864C-EBDA-4CEB-87B7-DDE18055FF4E}"/>
              </a:ext>
            </a:extLst>
          </p:cNvPr>
          <p:cNvSpPr txBox="1"/>
          <p:nvPr/>
        </p:nvSpPr>
        <p:spPr>
          <a:xfrm>
            <a:off x="446546" y="2480241"/>
            <a:ext cx="10593503" cy="1077218"/>
          </a:xfrm>
          <a:prstGeom prst="rect">
            <a:avLst/>
          </a:prstGeom>
          <a:noFill/>
        </p:spPr>
        <p:txBody>
          <a:bodyPr wrap="square">
            <a:spAutoFit/>
          </a:bodyPr>
          <a:lstStyle/>
          <a:p>
            <a:r>
              <a:rPr lang="pt-BR" sz="1600" dirty="0">
                <a:solidFill>
                  <a:schemeClr val="tx1">
                    <a:lumMod val="65000"/>
                    <a:lumOff val="35000"/>
                  </a:schemeClr>
                </a:solidFill>
              </a:rPr>
              <a:t>Em pacientes nos quais a </a:t>
            </a:r>
            <a:r>
              <a:rPr lang="pt-BR" sz="1600" dirty="0" err="1">
                <a:solidFill>
                  <a:schemeClr val="tx1">
                    <a:lumMod val="65000"/>
                    <a:lumOff val="35000"/>
                  </a:schemeClr>
                </a:solidFill>
              </a:rPr>
              <a:t>tromboprofilaxia</a:t>
            </a:r>
            <a:r>
              <a:rPr lang="pt-BR" sz="1600" dirty="0">
                <a:solidFill>
                  <a:schemeClr val="tx1">
                    <a:lumMod val="65000"/>
                    <a:lumOff val="35000"/>
                  </a:schemeClr>
                </a:solidFill>
              </a:rPr>
              <a:t> farmacológica é preferida, o painel latino-americano sugere a profilaxia tardia (12 horas após a cirurgia) em vez da administração precoce (antes da cirurgia).</a:t>
            </a:r>
          </a:p>
          <a:p>
            <a:r>
              <a:rPr lang="pt-BR" sz="1600" dirty="0">
                <a:solidFill>
                  <a:schemeClr val="tx1">
                    <a:lumMod val="65000"/>
                    <a:lumOff val="35000"/>
                  </a:schemeClr>
                </a:solidFill>
              </a:rPr>
              <a:t>(Recomendação condicional baseada na certeza muito baixa das evidências sobre</a:t>
            </a:r>
            <a:br>
              <a:rPr lang="pt-BR" sz="1600" dirty="0">
                <a:solidFill>
                  <a:schemeClr val="tx1">
                    <a:lumMod val="65000"/>
                    <a:lumOff val="35000"/>
                  </a:schemeClr>
                </a:solidFill>
              </a:rPr>
            </a:br>
            <a:r>
              <a:rPr lang="pt-BR" sz="1600" dirty="0">
                <a:solidFill>
                  <a:schemeClr val="tx1">
                    <a:lumMod val="65000"/>
                    <a:lumOff val="35000"/>
                  </a:schemeClr>
                </a:solidFill>
              </a:rPr>
              <a:t>os efeitos⨁◯◯).</a:t>
            </a:r>
          </a:p>
        </p:txBody>
      </p:sp>
    </p:spTree>
    <p:extLst>
      <p:ext uri="{BB962C8B-B14F-4D97-AF65-F5344CB8AC3E}">
        <p14:creationId xmlns:p14="http://schemas.microsoft.com/office/powerpoint/2010/main" val="32259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C519A-2880-49AF-9FF3-8A4619BD3283}"/>
              </a:ext>
            </a:extLst>
          </p:cNvPr>
          <p:cNvSpPr>
            <a:spLocks noGrp="1"/>
          </p:cNvSpPr>
          <p:nvPr>
            <p:ph type="title"/>
          </p:nvPr>
        </p:nvSpPr>
        <p:spPr/>
        <p:txBody>
          <a:bodyPr/>
          <a:lstStyle/>
          <a:p>
            <a:r>
              <a:rPr lang="pt-BR" sz="3600"/>
              <a:t>Justificativa </a:t>
            </a:r>
          </a:p>
        </p:txBody>
      </p:sp>
      <p:sp>
        <p:nvSpPr>
          <p:cNvPr id="5" name="Marcador de contenido 4">
            <a:extLst>
              <a:ext uri="{FF2B5EF4-FFF2-40B4-BE49-F238E27FC236}">
                <a16:creationId xmlns:a16="http://schemas.microsoft.com/office/drawing/2014/main" id="{820AE79A-5C4C-4E32-959D-647AED548FF3}"/>
              </a:ext>
            </a:extLst>
          </p:cNvPr>
          <p:cNvSpPr>
            <a:spLocks noGrp="1"/>
          </p:cNvSpPr>
          <p:nvPr>
            <p:ph idx="1"/>
          </p:nvPr>
        </p:nvSpPr>
        <p:spPr>
          <a:xfrm>
            <a:off x="419100" y="1953582"/>
            <a:ext cx="10972800" cy="3954624"/>
          </a:xfrm>
        </p:spPr>
        <p:txBody>
          <a:bodyPr/>
          <a:lstStyle/>
          <a:p>
            <a:pPr algn="l"/>
            <a:r>
              <a:rPr lang="pt-BR" sz="2800" b="0" i="0" dirty="0">
                <a:solidFill>
                  <a:schemeClr val="tx1">
                    <a:lumMod val="65000"/>
                    <a:lumOff val="35000"/>
                  </a:schemeClr>
                </a:solidFill>
                <a:latin typeface="Calibri" panose="020F0502020204030204" pitchFamily="34" charset="0"/>
              </a:rPr>
              <a:t>Esta recomendação mudou de direção. </a:t>
            </a:r>
          </a:p>
          <a:p>
            <a:r>
              <a:rPr lang="pt-BR" sz="2800" b="0" i="0" dirty="0">
                <a:solidFill>
                  <a:schemeClr val="tx1">
                    <a:lumMod val="65000"/>
                    <a:lumOff val="35000"/>
                  </a:schemeClr>
                </a:solidFill>
                <a:latin typeface="Calibri" panose="020F0502020204030204" pitchFamily="34" charset="0"/>
              </a:rPr>
              <a:t>O painel original da diretriz fez uma recomendação em favor de qualquer uma das alternativas: </a:t>
            </a:r>
            <a:r>
              <a:rPr lang="pt-BR" sz="2800" dirty="0">
                <a:solidFill>
                  <a:schemeClr val="tx1">
                    <a:lumMod val="65000"/>
                    <a:lumOff val="35000"/>
                  </a:schemeClr>
                </a:solidFill>
                <a:latin typeface="Calibri" panose="020F0502020204030204" pitchFamily="34" charset="0"/>
              </a:rPr>
              <a:t>Administração precoce ou profilaxia tardia.</a:t>
            </a:r>
            <a:r>
              <a:rPr lang="pt-BR" sz="2800" b="0" i="0" dirty="0">
                <a:solidFill>
                  <a:schemeClr val="tx1">
                    <a:lumMod val="65000"/>
                    <a:lumOff val="35000"/>
                  </a:schemeClr>
                </a:solidFill>
                <a:latin typeface="Calibri" panose="020F0502020204030204" pitchFamily="34" charset="0"/>
              </a:rPr>
              <a:t> </a:t>
            </a:r>
          </a:p>
          <a:p>
            <a:pPr algn="l"/>
            <a:r>
              <a:rPr lang="pt-BR" sz="2800" b="0" i="0" dirty="0">
                <a:solidFill>
                  <a:schemeClr val="tx1">
                    <a:lumMod val="65000"/>
                    <a:lumOff val="35000"/>
                  </a:schemeClr>
                </a:solidFill>
                <a:latin typeface="Calibri" panose="020F0502020204030204" pitchFamily="34" charset="0"/>
              </a:rPr>
              <a:t>O painel latino-americano considerou que para a maioria dos pacientes submetidos à cirurgia geral, o risco de TEV antes do procedimento era muito pequeno.</a:t>
            </a:r>
          </a:p>
          <a:p>
            <a:pPr algn="l"/>
            <a:r>
              <a:rPr lang="pt-BR" sz="2800" dirty="0">
                <a:solidFill>
                  <a:schemeClr val="tx1">
                    <a:lumMod val="65000"/>
                    <a:lumOff val="35000"/>
                  </a:schemeClr>
                </a:solidFill>
                <a:latin typeface="Calibri" panose="020F0502020204030204" pitchFamily="34" charset="0"/>
              </a:rPr>
              <a:t>O uso de profilaxia precoce pode aumentar ligeiramente o risco de sangramento durante a cirurgia, acrescenta custos e pode ser impraticável para as equipes cirúrgicas.</a:t>
            </a:r>
          </a:p>
          <a:p>
            <a:pPr marL="0" indent="0" algn="l">
              <a:buNone/>
            </a:pPr>
            <a:endParaRPr lang="es-CO" sz="2800" dirty="0">
              <a:solidFill>
                <a:schemeClr val="tx1">
                  <a:lumMod val="65000"/>
                  <a:lumOff val="35000"/>
                </a:schemeClr>
              </a:solidFill>
            </a:endParaRPr>
          </a:p>
        </p:txBody>
      </p:sp>
    </p:spTree>
    <p:extLst>
      <p:ext uri="{BB962C8B-B14F-4D97-AF65-F5344CB8AC3E}">
        <p14:creationId xmlns:p14="http://schemas.microsoft.com/office/powerpoint/2010/main" val="189360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819975-71E3-4DB9-AC2A-A28760EF0D00}"/>
              </a:ext>
            </a:extLst>
          </p:cNvPr>
          <p:cNvSpPr txBox="1"/>
          <p:nvPr/>
        </p:nvSpPr>
        <p:spPr>
          <a:xfrm>
            <a:off x="970975" y="1549186"/>
            <a:ext cx="9445233" cy="707886"/>
          </a:xfrm>
          <a:prstGeom prst="rect">
            <a:avLst/>
          </a:prstGeom>
          <a:noFill/>
        </p:spPr>
        <p:txBody>
          <a:bodyPr wrap="square">
            <a:spAutoFit/>
          </a:bodyPr>
          <a:lstStyle/>
          <a:p>
            <a:r>
              <a:rPr lang="pt-BR" sz="2000" b="1" i="1" dirty="0">
                <a:solidFill>
                  <a:schemeClr val="tx1">
                    <a:lumMod val="65000"/>
                    <a:lumOff val="35000"/>
                  </a:schemeClr>
                </a:solidFill>
                <a:latin typeface="+mj-lt"/>
              </a:rPr>
              <a:t>Deve ser usada uma profilaxia antitrombótica estendida ou padrão em pacientes nos quais é preferido o uso da profilaxia farmacológica? </a:t>
            </a:r>
          </a:p>
        </p:txBody>
      </p:sp>
      <p:sp>
        <p:nvSpPr>
          <p:cNvPr id="6" name="CuadroTexto 6">
            <a:extLst>
              <a:ext uri="{FF2B5EF4-FFF2-40B4-BE49-F238E27FC236}">
                <a16:creationId xmlns:a16="http://schemas.microsoft.com/office/drawing/2014/main" id="{84429891-164C-4771-8FF3-53C0F68C48BC}"/>
              </a:ext>
            </a:extLst>
          </p:cNvPr>
          <p:cNvSpPr txBox="1"/>
          <p:nvPr/>
        </p:nvSpPr>
        <p:spPr>
          <a:xfrm>
            <a:off x="6276754" y="2622857"/>
            <a:ext cx="3540642" cy="3395172"/>
          </a:xfrm>
          <a:prstGeom prst="rect">
            <a:avLst/>
          </a:prstGeom>
          <a:solidFill>
            <a:srgbClr val="FDDDB0"/>
          </a:solidFill>
        </p:spPr>
        <p:txBody>
          <a:bodyPr wrap="square">
            <a:noAutofit/>
          </a:bodyPr>
          <a:lstStyle/>
          <a:p>
            <a:r>
              <a:rPr lang="pt-BR" b="1" dirty="0">
                <a:solidFill>
                  <a:schemeClr val="tx1">
                    <a:lumMod val="50000"/>
                    <a:lumOff val="50000"/>
                  </a:schemeClr>
                </a:solidFill>
                <a:latin typeface="Calibri" panose="020F0502020204030204" pitchFamily="34" charset="0"/>
              </a:rPr>
              <a:t>Comentários: </a:t>
            </a:r>
          </a:p>
          <a:p>
            <a:r>
              <a:rPr lang="pt-BR" dirty="0">
                <a:solidFill>
                  <a:schemeClr val="tx1">
                    <a:lumMod val="50000"/>
                    <a:lumOff val="50000"/>
                  </a:schemeClr>
                </a:solidFill>
                <a:latin typeface="Calibri" panose="020F0502020204030204" pitchFamily="34" charset="0"/>
              </a:rPr>
              <a:t>Em pacientes com risco médio de tromboembolismo, uma profilaxia curta será mais do que suficiente. Entretanto, pacientes com câncer ou submetidos a cirurgia ortopédica podem se beneficiar de uma tromboprofilaxia estendida (4 semanas). </a:t>
            </a:r>
            <a:endParaRPr lang="es-CO" dirty="0">
              <a:solidFill>
                <a:schemeClr val="tx1">
                  <a:lumMod val="50000"/>
                  <a:lumOff val="50000"/>
                </a:schemeClr>
              </a:solidFill>
            </a:endParaRPr>
          </a:p>
        </p:txBody>
      </p:sp>
      <p:sp>
        <p:nvSpPr>
          <p:cNvPr id="8" name="CuadroTexto 8">
            <a:extLst>
              <a:ext uri="{FF2B5EF4-FFF2-40B4-BE49-F238E27FC236}">
                <a16:creationId xmlns:a16="http://schemas.microsoft.com/office/drawing/2014/main" id="{343C7275-22C6-4579-94B3-59BA21D39075}"/>
              </a:ext>
            </a:extLst>
          </p:cNvPr>
          <p:cNvSpPr txBox="1"/>
          <p:nvPr/>
        </p:nvSpPr>
        <p:spPr>
          <a:xfrm>
            <a:off x="2465937" y="2622857"/>
            <a:ext cx="3630063" cy="3416320"/>
          </a:xfrm>
          <a:prstGeom prst="rect">
            <a:avLst/>
          </a:prstGeom>
          <a:solidFill>
            <a:srgbClr val="CAD7B2"/>
          </a:solidFill>
        </p:spPr>
        <p:txBody>
          <a:bodyPr wrap="square">
            <a:spAutoFit/>
          </a:bodyPr>
          <a:lstStyle/>
          <a:p>
            <a:r>
              <a:rPr lang="pt-BR" b="1" dirty="0">
                <a:solidFill>
                  <a:schemeClr val="tx1">
                    <a:lumMod val="50000"/>
                    <a:lumOff val="50000"/>
                  </a:schemeClr>
                </a:solidFill>
                <a:latin typeface="Calibri" panose="020F0502020204030204" pitchFamily="34" charset="0"/>
              </a:rPr>
              <a:t>Recomendação </a:t>
            </a:r>
          </a:p>
          <a:p>
            <a:r>
              <a:rPr lang="pt-BR" dirty="0">
                <a:solidFill>
                  <a:schemeClr val="tx1">
                    <a:lumMod val="50000"/>
                    <a:lumOff val="50000"/>
                  </a:schemeClr>
                </a:solidFill>
                <a:latin typeface="Calibri" panose="020F0502020204030204" pitchFamily="34" charset="0"/>
              </a:rPr>
              <a:t>Em pacientes nos quais é preferido o uso da profilaxia farmacológica, o painel latino-americano</a:t>
            </a:r>
          </a:p>
          <a:p>
            <a:r>
              <a:rPr lang="pt-BR" dirty="0">
                <a:solidFill>
                  <a:schemeClr val="tx1">
                    <a:lumMod val="50000"/>
                    <a:lumOff val="50000"/>
                  </a:schemeClr>
                </a:solidFill>
                <a:latin typeface="Calibri" panose="020F0502020204030204" pitchFamily="34" charset="0"/>
              </a:rPr>
              <a:t>sugere uma profilaxia curta (de 7 a 10 dias) em vez de uma estendida (30 dias) em</a:t>
            </a:r>
          </a:p>
          <a:p>
            <a:r>
              <a:rPr lang="pt-BR" dirty="0">
                <a:solidFill>
                  <a:schemeClr val="tx1">
                    <a:lumMod val="50000"/>
                    <a:lumOff val="50000"/>
                  </a:schemeClr>
                </a:solidFill>
                <a:latin typeface="Calibri" panose="020F0502020204030204" pitchFamily="34" charset="0"/>
              </a:rPr>
              <a:t>pacientes cirúrgicos nos quais é preferida a tromboprofilaxia. </a:t>
            </a:r>
          </a:p>
          <a:p>
            <a:r>
              <a:rPr lang="pt-BR" dirty="0">
                <a:solidFill>
                  <a:schemeClr val="tx1">
                    <a:lumMod val="50000"/>
                    <a:lumOff val="50000"/>
                  </a:schemeClr>
                </a:solidFill>
                <a:latin typeface="Calibri" panose="020F0502020204030204" pitchFamily="34" charset="0"/>
              </a:rPr>
              <a:t>(Recomendação condicional baseada na certeza muito baixa das evidências sobre os efeitos⨁◯◯).</a:t>
            </a:r>
          </a:p>
        </p:txBody>
      </p:sp>
    </p:spTree>
    <p:extLst>
      <p:ext uri="{BB962C8B-B14F-4D97-AF65-F5344CB8AC3E}">
        <p14:creationId xmlns:p14="http://schemas.microsoft.com/office/powerpoint/2010/main" val="39141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6EE375-D68E-479A-8F68-A79B9856C55F}"/>
              </a:ext>
            </a:extLst>
          </p:cNvPr>
          <p:cNvPicPr>
            <a:picLocks noChangeAspect="1"/>
          </p:cNvPicPr>
          <p:nvPr/>
        </p:nvPicPr>
        <p:blipFill>
          <a:blip r:embed="rId3"/>
          <a:stretch>
            <a:fillRect/>
          </a:stretch>
        </p:blipFill>
        <p:spPr>
          <a:xfrm>
            <a:off x="4814864" y="1245704"/>
            <a:ext cx="7138595" cy="5352725"/>
          </a:xfrm>
          <a:prstGeom prst="rect">
            <a:avLst/>
          </a:prstGeom>
        </p:spPr>
      </p:pic>
      <p:sp>
        <p:nvSpPr>
          <p:cNvPr id="9" name="CuadroTexto 8">
            <a:extLst>
              <a:ext uri="{FF2B5EF4-FFF2-40B4-BE49-F238E27FC236}">
                <a16:creationId xmlns:a16="http://schemas.microsoft.com/office/drawing/2014/main" id="{7CB6554F-A9E7-4AE4-A088-5C6EE879ED1A}"/>
              </a:ext>
            </a:extLst>
          </p:cNvPr>
          <p:cNvSpPr txBox="1"/>
          <p:nvPr/>
        </p:nvSpPr>
        <p:spPr>
          <a:xfrm>
            <a:off x="530087" y="5612296"/>
            <a:ext cx="4393095" cy="800219"/>
          </a:xfrm>
          <a:prstGeom prst="rect">
            <a:avLst/>
          </a:prstGeom>
          <a:noFill/>
        </p:spPr>
        <p:txBody>
          <a:bodyPr wrap="square">
            <a:spAutoFit/>
          </a:bodyPr>
          <a:lstStyle/>
          <a:p>
            <a:r>
              <a:rPr lang="pt-BR" sz="1100" dirty="0" err="1">
                <a:solidFill>
                  <a:schemeClr val="tx1">
                    <a:lumMod val="65000"/>
                    <a:lumOff val="35000"/>
                  </a:schemeClr>
                </a:solidFill>
                <a:latin typeface="Arial" panose="020B0604020202020204" pitchFamily="34" charset="0"/>
              </a:rPr>
              <a:t>Extended</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thromboprophylaxis</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following</a:t>
            </a:r>
            <a:r>
              <a:rPr lang="pt-BR" sz="1100" dirty="0">
                <a:solidFill>
                  <a:schemeClr val="tx1">
                    <a:lumMod val="65000"/>
                    <a:lumOff val="35000"/>
                  </a:schemeClr>
                </a:solidFill>
                <a:latin typeface="Arial" panose="020B0604020202020204" pitchFamily="34" charset="0"/>
              </a:rPr>
              <a:t> major abdominal/</a:t>
            </a:r>
            <a:r>
              <a:rPr lang="pt-BR" sz="1100" dirty="0" err="1">
                <a:solidFill>
                  <a:schemeClr val="tx1">
                    <a:lumMod val="65000"/>
                    <a:lumOff val="35000"/>
                  </a:schemeClr>
                </a:solidFill>
                <a:latin typeface="Arial" panose="020B0604020202020204" pitchFamily="34" charset="0"/>
              </a:rPr>
              <a:t>pelvic</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cancer-related</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surgery</a:t>
            </a:r>
            <a:r>
              <a:rPr lang="pt-BR" sz="1100" dirty="0">
                <a:solidFill>
                  <a:schemeClr val="tx1">
                    <a:lumMod val="65000"/>
                    <a:lumOff val="35000"/>
                  </a:schemeClr>
                </a:solidFill>
                <a:latin typeface="Arial" panose="020B0604020202020204" pitchFamily="34" charset="0"/>
              </a:rPr>
              <a:t>: A </a:t>
            </a:r>
            <a:r>
              <a:rPr lang="pt-BR" sz="1100" dirty="0" err="1">
                <a:solidFill>
                  <a:schemeClr val="tx1">
                    <a:lumMod val="65000"/>
                    <a:lumOff val="35000"/>
                  </a:schemeClr>
                </a:solidFill>
                <a:latin typeface="Arial" panose="020B0604020202020204" pitchFamily="34" charset="0"/>
              </a:rPr>
              <a:t>systematic</a:t>
            </a:r>
            <a:r>
              <a:rPr lang="pt-BR" sz="1100" dirty="0">
                <a:solidFill>
                  <a:schemeClr val="tx1">
                    <a:lumMod val="65000"/>
                    <a:lumOff val="35000"/>
                  </a:schemeClr>
                </a:solidFill>
                <a:latin typeface="Arial" panose="020B0604020202020204" pitchFamily="34" charset="0"/>
              </a:rPr>
              <a:t> review and meta-</a:t>
            </a:r>
            <a:r>
              <a:rPr lang="pt-BR" sz="1100" dirty="0" err="1">
                <a:solidFill>
                  <a:schemeClr val="tx1">
                    <a:lumMod val="65000"/>
                    <a:lumOff val="35000"/>
                  </a:schemeClr>
                </a:solidFill>
                <a:latin typeface="Arial" panose="020B0604020202020204" pitchFamily="34" charset="0"/>
              </a:rPr>
              <a:t>analysis</a:t>
            </a:r>
            <a:r>
              <a:rPr lang="pt-BR" sz="1100" dirty="0">
                <a:solidFill>
                  <a:schemeClr val="tx1">
                    <a:lumMod val="65000"/>
                    <a:lumOff val="35000"/>
                  </a:schemeClr>
                </a:solidFill>
                <a:latin typeface="Arial" panose="020B0604020202020204" pitchFamily="34" charset="0"/>
              </a:rPr>
              <a:t> of </a:t>
            </a:r>
            <a:r>
              <a:rPr lang="pt-BR" sz="1100" dirty="0" err="1">
                <a:solidFill>
                  <a:schemeClr val="tx1">
                    <a:lumMod val="65000"/>
                    <a:lumOff val="35000"/>
                  </a:schemeClr>
                </a:solidFill>
                <a:latin typeface="Arial" panose="020B0604020202020204" pitchFamily="34" charset="0"/>
              </a:rPr>
              <a:t>the</a:t>
            </a:r>
            <a:r>
              <a:rPr lang="pt-BR" sz="1100" dirty="0">
                <a:solidFill>
                  <a:schemeClr val="tx1">
                    <a:lumMod val="65000"/>
                    <a:lumOff val="35000"/>
                  </a:schemeClr>
                </a:solidFill>
                <a:latin typeface="Arial" panose="020B0604020202020204" pitchFamily="34" charset="0"/>
              </a:rPr>
              <a:t> </a:t>
            </a:r>
            <a:r>
              <a:rPr lang="pt-BR" sz="1100" dirty="0" err="1">
                <a:solidFill>
                  <a:schemeClr val="tx1">
                    <a:lumMod val="65000"/>
                    <a:lumOff val="35000"/>
                  </a:schemeClr>
                </a:solidFill>
                <a:latin typeface="Arial" panose="020B0604020202020204" pitchFamily="34" charset="0"/>
              </a:rPr>
              <a:t>literature</a:t>
            </a:r>
            <a:r>
              <a:rPr lang="pt-BR" sz="1100" dirty="0">
                <a:solidFill>
                  <a:schemeClr val="tx1">
                    <a:lumMod val="65000"/>
                    <a:lumOff val="35000"/>
                  </a:schemeClr>
                </a:solidFill>
                <a:latin typeface="Arial" panose="020B0604020202020204" pitchFamily="34" charset="0"/>
              </a:rPr>
              <a:t>, </a:t>
            </a:r>
            <a:r>
              <a:rPr lang="pt-BR" sz="1000" dirty="0" err="1">
                <a:solidFill>
                  <a:schemeClr val="tx1">
                    <a:lumMod val="65000"/>
                    <a:lumOff val="35000"/>
                  </a:schemeClr>
                </a:solidFill>
                <a:latin typeface="Arial" panose="020B0604020202020204" pitchFamily="34" charset="0"/>
              </a:rPr>
              <a:t>Knoll</a:t>
            </a:r>
            <a:r>
              <a:rPr lang="pt-BR" sz="1000" dirty="0">
                <a:solidFill>
                  <a:schemeClr val="tx1">
                    <a:lumMod val="65000"/>
                    <a:lumOff val="35000"/>
                  </a:schemeClr>
                </a:solidFill>
                <a:latin typeface="Arial" panose="020B0604020202020204" pitchFamily="34" charset="0"/>
              </a:rPr>
              <a:t> W, </a:t>
            </a:r>
            <a:r>
              <a:rPr lang="pt-BR" sz="1000" dirty="0" err="1">
                <a:solidFill>
                  <a:schemeClr val="tx1">
                    <a:lumMod val="65000"/>
                    <a:lumOff val="35000"/>
                  </a:schemeClr>
                </a:solidFill>
                <a:latin typeface="Arial" panose="020B0604020202020204" pitchFamily="34" charset="0"/>
              </a:rPr>
              <a:t>Fergusson</a:t>
            </a:r>
            <a:r>
              <a:rPr lang="pt-BR" sz="1000" dirty="0">
                <a:solidFill>
                  <a:schemeClr val="tx1">
                    <a:lumMod val="65000"/>
                    <a:lumOff val="35000"/>
                  </a:schemeClr>
                </a:solidFill>
                <a:latin typeface="Arial" panose="020B0604020202020204" pitchFamily="34" charset="0"/>
              </a:rPr>
              <a:t> N, </a:t>
            </a:r>
            <a:r>
              <a:rPr lang="pt-BR" sz="1000" dirty="0" err="1">
                <a:solidFill>
                  <a:schemeClr val="tx1">
                    <a:lumMod val="65000"/>
                    <a:lumOff val="35000"/>
                  </a:schemeClr>
                </a:solidFill>
                <a:latin typeface="Arial" panose="020B0604020202020204" pitchFamily="34" charset="0"/>
              </a:rPr>
              <a:t>Ivankovic</a:t>
            </a:r>
            <a:r>
              <a:rPr lang="pt-BR" sz="1000" dirty="0">
                <a:solidFill>
                  <a:schemeClr val="tx1">
                    <a:lumMod val="65000"/>
                    <a:lumOff val="35000"/>
                  </a:schemeClr>
                </a:solidFill>
                <a:latin typeface="Arial" panose="020B0604020202020204" pitchFamily="34" charset="0"/>
              </a:rPr>
              <a:t> V et al  </a:t>
            </a:r>
            <a:r>
              <a:rPr lang="pt-BR" sz="1200" dirty="0" err="1">
                <a:solidFill>
                  <a:schemeClr val="tx1">
                    <a:lumMod val="65000"/>
                    <a:lumOff val="35000"/>
                  </a:schemeClr>
                </a:solidFill>
                <a:latin typeface="Times New Roman" panose="02020603050405020304" pitchFamily="18" charset="0"/>
              </a:rPr>
              <a:t>Thrombosis</a:t>
            </a:r>
            <a:r>
              <a:rPr lang="pt-BR" sz="1200" dirty="0">
                <a:solidFill>
                  <a:schemeClr val="tx1">
                    <a:lumMod val="65000"/>
                    <a:lumOff val="35000"/>
                  </a:schemeClr>
                </a:solidFill>
                <a:latin typeface="Times New Roman" panose="02020603050405020304" pitchFamily="18" charset="0"/>
              </a:rPr>
              <a:t> </a:t>
            </a:r>
            <a:r>
              <a:rPr lang="pt-BR" sz="1200" dirty="0" err="1">
                <a:solidFill>
                  <a:schemeClr val="tx1">
                    <a:lumMod val="65000"/>
                    <a:lumOff val="35000"/>
                  </a:schemeClr>
                </a:solidFill>
                <a:latin typeface="Times New Roman" panose="02020603050405020304" pitchFamily="18" charset="0"/>
              </a:rPr>
              <a:t>Research</a:t>
            </a:r>
            <a:r>
              <a:rPr lang="pt-BR" sz="1200" dirty="0">
                <a:solidFill>
                  <a:schemeClr val="tx1">
                    <a:lumMod val="65000"/>
                    <a:lumOff val="35000"/>
                  </a:schemeClr>
                </a:solidFill>
                <a:latin typeface="Times New Roman" panose="02020603050405020304" pitchFamily="18" charset="0"/>
              </a:rPr>
              <a:t> 204 (2021) 114–122</a:t>
            </a:r>
          </a:p>
        </p:txBody>
      </p:sp>
      <p:sp>
        <p:nvSpPr>
          <p:cNvPr id="11" name="CuadroTexto 10">
            <a:extLst>
              <a:ext uri="{FF2B5EF4-FFF2-40B4-BE49-F238E27FC236}">
                <a16:creationId xmlns:a16="http://schemas.microsoft.com/office/drawing/2014/main" id="{C8F8985C-CFB2-48E8-AEE5-B52F750B2C80}"/>
              </a:ext>
            </a:extLst>
          </p:cNvPr>
          <p:cNvSpPr txBox="1"/>
          <p:nvPr/>
        </p:nvSpPr>
        <p:spPr>
          <a:xfrm>
            <a:off x="530087" y="2471746"/>
            <a:ext cx="3796747" cy="1754326"/>
          </a:xfrm>
          <a:prstGeom prst="rect">
            <a:avLst/>
          </a:prstGeom>
          <a:noFill/>
        </p:spPr>
        <p:txBody>
          <a:bodyPr wrap="square">
            <a:spAutoFit/>
          </a:bodyPr>
          <a:lstStyle/>
          <a:p>
            <a:r>
              <a:rPr lang="pt-BR" dirty="0">
                <a:solidFill>
                  <a:schemeClr val="tx1">
                    <a:lumMod val="50000"/>
                    <a:lumOff val="50000"/>
                  </a:schemeClr>
                </a:solidFill>
              </a:rPr>
              <a:t>A tromboprofilaxia estendida com HBPM após uma cirurgia de câncer </a:t>
            </a:r>
            <a:r>
              <a:rPr lang="pt-BR" dirty="0" err="1">
                <a:solidFill>
                  <a:schemeClr val="tx1">
                    <a:lumMod val="50000"/>
                    <a:lumOff val="50000"/>
                  </a:schemeClr>
                </a:solidFill>
              </a:rPr>
              <a:t>abdominopélvica</a:t>
            </a:r>
            <a:r>
              <a:rPr lang="pt-BR" dirty="0">
                <a:solidFill>
                  <a:schemeClr val="tx1">
                    <a:lumMod val="50000"/>
                    <a:lumOff val="50000"/>
                  </a:schemeClr>
                </a:solidFill>
              </a:rPr>
              <a:t> de grande porte foi associada a uma incidência reduzida de TEV clínico sem aumento de sangramento clinicamente relevante.</a:t>
            </a:r>
          </a:p>
        </p:txBody>
      </p:sp>
    </p:spTree>
    <p:extLst>
      <p:ext uri="{BB962C8B-B14F-4D97-AF65-F5344CB8AC3E}">
        <p14:creationId xmlns:p14="http://schemas.microsoft.com/office/powerpoint/2010/main" val="340209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4869-6A9A-44E0-919A-71C5D43E8697}"/>
              </a:ext>
            </a:extLst>
          </p:cNvPr>
          <p:cNvSpPr>
            <a:spLocks noGrp="1"/>
          </p:cNvSpPr>
          <p:nvPr>
            <p:ph type="title"/>
          </p:nvPr>
        </p:nvSpPr>
        <p:spPr/>
        <p:txBody>
          <a:bodyPr/>
          <a:lstStyle/>
          <a:p>
            <a:r>
              <a:rPr lang="pt-BR"/>
              <a:t>Caso 1 (continuação)</a:t>
            </a:r>
          </a:p>
        </p:txBody>
      </p:sp>
      <p:sp>
        <p:nvSpPr>
          <p:cNvPr id="3" name="Marcador de contenido 2">
            <a:extLst>
              <a:ext uri="{FF2B5EF4-FFF2-40B4-BE49-F238E27FC236}">
                <a16:creationId xmlns:a16="http://schemas.microsoft.com/office/drawing/2014/main" id="{8D35D482-2BC8-480B-8B59-D7F1B4CC8608}"/>
              </a:ext>
            </a:extLst>
          </p:cNvPr>
          <p:cNvSpPr>
            <a:spLocks noGrp="1"/>
          </p:cNvSpPr>
          <p:nvPr>
            <p:ph idx="1"/>
          </p:nvPr>
        </p:nvSpPr>
        <p:spPr/>
        <p:txBody>
          <a:bodyPr/>
          <a:lstStyle/>
          <a:p>
            <a:pPr marL="0" indent="0">
              <a:buNone/>
            </a:pPr>
            <a:r>
              <a:rPr lang="pt-BR" dirty="0"/>
              <a:t>O paciente após uma semana de tromboprofilaxia desenvolve hemorragia digestiva alta e a </a:t>
            </a:r>
            <a:r>
              <a:rPr lang="pt-BR" dirty="0" err="1"/>
              <a:t>enoxaparina</a:t>
            </a:r>
            <a:r>
              <a:rPr lang="pt-BR" dirty="0"/>
              <a:t> é descontinuada; qual a conduta que você adotaria? </a:t>
            </a:r>
          </a:p>
          <a:p>
            <a:pPr marL="457200" indent="-457200">
              <a:buAutoNum type="alphaUcPeriod"/>
            </a:pPr>
            <a:r>
              <a:rPr lang="pt-BR" dirty="0"/>
              <a:t>Interromperia toda a </a:t>
            </a:r>
            <a:r>
              <a:rPr lang="pt-BR" dirty="0" err="1"/>
              <a:t>tromboprofilaxia</a:t>
            </a:r>
            <a:r>
              <a:rPr lang="pt-BR" dirty="0"/>
              <a:t>.</a:t>
            </a:r>
          </a:p>
          <a:p>
            <a:pPr marL="457200" indent="-457200">
              <a:buAutoNum type="alphaUcPeriod"/>
            </a:pPr>
            <a:r>
              <a:rPr lang="pt-BR" dirty="0"/>
              <a:t>Esperaria 5 dias e reiniciaria a </a:t>
            </a:r>
            <a:r>
              <a:rPr lang="pt-BR" dirty="0" err="1"/>
              <a:t>tromboprofilaxia</a:t>
            </a:r>
            <a:r>
              <a:rPr lang="pt-BR" dirty="0"/>
              <a:t> farmacológica</a:t>
            </a:r>
          </a:p>
          <a:p>
            <a:pPr marL="457200" indent="-457200">
              <a:buAutoNum type="alphaUcPeriod"/>
            </a:pPr>
            <a:r>
              <a:rPr lang="pt-BR" dirty="0"/>
              <a:t>Usaria só meias elásticas </a:t>
            </a:r>
          </a:p>
          <a:p>
            <a:pPr marL="457200" indent="-457200">
              <a:buAutoNum type="alphaUcPeriod"/>
            </a:pPr>
            <a:r>
              <a:rPr lang="pt-BR" dirty="0"/>
              <a:t>Usaria apenas compressão pneumática intermitente </a:t>
            </a:r>
          </a:p>
          <a:p>
            <a:pPr marL="457200" indent="-457200">
              <a:buFont typeface="Arial" charset="0"/>
              <a:buAutoNum type="alphaUcPeriod"/>
            </a:pPr>
            <a:r>
              <a:rPr lang="pt-BR" dirty="0"/>
              <a:t>Usaria tanto meias elásticas quanto compressão pneumática intermitente, dependendo da disponibilidade.</a:t>
            </a:r>
          </a:p>
          <a:p>
            <a:pPr marL="457200" indent="-457200">
              <a:buAutoNum type="alphaUcPeriod"/>
            </a:pPr>
            <a:endParaRPr lang="es-ES" dirty="0"/>
          </a:p>
          <a:p>
            <a:pPr marL="0" indent="0">
              <a:buNone/>
            </a:pPr>
            <a:endParaRPr lang="es-CO" sz="4000" dirty="0"/>
          </a:p>
        </p:txBody>
      </p:sp>
      <p:sp>
        <p:nvSpPr>
          <p:cNvPr id="4" name="Rectángulo 3">
            <a:extLst>
              <a:ext uri="{FF2B5EF4-FFF2-40B4-BE49-F238E27FC236}">
                <a16:creationId xmlns:a16="http://schemas.microsoft.com/office/drawing/2014/main" id="{E7734F16-E9CC-44CD-B5BF-ACB84CC08899}"/>
              </a:ext>
            </a:extLst>
          </p:cNvPr>
          <p:cNvSpPr/>
          <p:nvPr/>
        </p:nvSpPr>
        <p:spPr>
          <a:xfrm>
            <a:off x="419100" y="4585253"/>
            <a:ext cx="11136796" cy="879170"/>
          </a:xfrm>
          <a:prstGeom prst="rect">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158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a:xfrm>
            <a:off x="473613" y="1561514"/>
            <a:ext cx="9647689" cy="713539"/>
          </a:xfrm>
        </p:spPr>
        <p:txBody>
          <a:bodyPr lIns="0" tIns="0" rIns="0" bIns="0"/>
          <a:lstStyle/>
          <a:p>
            <a:pPr marL="0" indent="0">
              <a:spcAft>
                <a:spcPts val="800"/>
              </a:spcAft>
              <a:buNone/>
            </a:pPr>
            <a:r>
              <a:rPr lang="pt-BR" dirty="0"/>
              <a:t>Diretrizes </a:t>
            </a:r>
            <a:r>
              <a:rPr lang="pt-BR" sz="2800" dirty="0">
                <a:latin typeface="Calibri" panose="020F0502020204030204" pitchFamily="34" charset="0"/>
                <a:ea typeface="Calibri" panose="020F0502020204030204" pitchFamily="34" charset="0"/>
              </a:rPr>
              <a:t>2022 para prevenção do tromboembolismo venoso em pacientes cirúrgicos, hospitalizados e viajantes de longa distância na América Latina</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099" y="2787026"/>
            <a:ext cx="9647689" cy="4033734"/>
          </a:xfrm>
        </p:spPr>
        <p:txBody>
          <a:bodyPr/>
          <a:lstStyle/>
          <a:p>
            <a:pPr marL="0" indent="0">
              <a:buNone/>
            </a:pPr>
            <a:endParaRPr lang="es-CO" dirty="0"/>
          </a:p>
          <a:p>
            <a:pPr marL="0" indent="0">
              <a:buNone/>
            </a:pPr>
            <a:endParaRPr lang="en-US" dirty="0"/>
          </a:p>
          <a:p>
            <a:pPr marL="0" indent="0">
              <a:buNone/>
            </a:pPr>
            <a:r>
              <a:rPr lang="pt-BR" sz="1600" b="0" i="0" dirty="0"/>
              <a:t>Ignacio Neumann, Ariel </a:t>
            </a:r>
            <a:r>
              <a:rPr lang="pt-BR" sz="1600" b="0" i="0" dirty="0" err="1"/>
              <a:t>Izcovich</a:t>
            </a:r>
            <a:r>
              <a:rPr lang="pt-BR" sz="1600" b="0" i="0" dirty="0"/>
              <a:t>, Ricardo Aguilar, Guillermo León </a:t>
            </a:r>
            <a:r>
              <a:rPr lang="pt-BR" sz="1600" b="0" i="0" dirty="0" err="1"/>
              <a:t>Basantes</a:t>
            </a:r>
            <a:r>
              <a:rPr lang="pt-BR" sz="1600" b="0" i="0" dirty="0"/>
              <a:t>, </a:t>
            </a:r>
            <a:r>
              <a:rPr lang="pt-BR" sz="1600" b="0" i="0" dirty="0" err="1"/>
              <a:t>Patricia</a:t>
            </a:r>
            <a:r>
              <a:rPr lang="pt-BR" sz="1600" b="0" i="0" dirty="0"/>
              <a:t> Casais, Cecilia </a:t>
            </a:r>
            <a:r>
              <a:rPr lang="pt-BR" sz="1600" b="0" i="0" dirty="0" err="1"/>
              <a:t>Colorio</a:t>
            </a:r>
            <a:r>
              <a:rPr lang="pt-BR" sz="1600" b="0" i="0" dirty="0"/>
              <a:t>, Cecilia Guillermo, Pedro Garcia Lazaro, Jaime Pereira, </a:t>
            </a:r>
            <a:r>
              <a:rPr lang="pt-BR" sz="1600" b="0" i="0" dirty="0" err="1"/>
              <a:t>Luis</a:t>
            </a:r>
            <a:r>
              <a:rPr lang="pt-BR" sz="1600" b="0" i="0" dirty="0"/>
              <a:t> </a:t>
            </a:r>
            <a:r>
              <a:rPr lang="pt-BR" sz="1600" b="0" i="0" dirty="0" err="1"/>
              <a:t>Meillon</a:t>
            </a:r>
            <a:r>
              <a:rPr lang="pt-BR" sz="1600" b="0" i="0" dirty="0"/>
              <a:t>, Suely Meireles Rezende, Juan Carlos Serrano, Mario </a:t>
            </a:r>
            <a:r>
              <a:rPr lang="pt-BR" sz="1600" b="0" i="0" dirty="0" err="1"/>
              <a:t>Luis</a:t>
            </a:r>
            <a:r>
              <a:rPr lang="pt-BR" sz="1600" b="0" i="0" dirty="0"/>
              <a:t> </a:t>
            </a:r>
            <a:r>
              <a:rPr lang="pt-BR" sz="1600" b="0" i="0" dirty="0" err="1"/>
              <a:t>Tejerina</a:t>
            </a:r>
            <a:r>
              <a:rPr lang="pt-BR" sz="1600" b="0" i="0" dirty="0"/>
              <a:t> Valle, Felipe Vera, Lorena </a:t>
            </a:r>
            <a:r>
              <a:rPr lang="pt-BR" sz="1600" b="0" i="0" dirty="0" err="1"/>
              <a:t>Karzulovic</a:t>
            </a:r>
            <a:r>
              <a:rPr lang="pt-BR" sz="1600" b="0" i="0" dirty="0"/>
              <a:t>, Gabriel </a:t>
            </a:r>
            <a:r>
              <a:rPr lang="pt-BR" sz="1600" b="0" i="0" dirty="0" err="1"/>
              <a:t>Rada</a:t>
            </a:r>
            <a:r>
              <a:rPr lang="pt-BR" sz="1600" b="0" i="0" dirty="0"/>
              <a:t>, </a:t>
            </a:r>
            <a:r>
              <a:rPr lang="pt-BR" sz="1600" b="0" i="0" dirty="0" err="1"/>
              <a:t>Holger</a:t>
            </a:r>
            <a:r>
              <a:rPr lang="pt-BR" sz="1600" b="0" i="0" dirty="0"/>
              <a:t> </a:t>
            </a:r>
            <a:r>
              <a:rPr lang="pt-BR" sz="1600" b="0" i="0" dirty="0" err="1"/>
              <a:t>Schunemann</a:t>
            </a:r>
            <a:r>
              <a:rPr lang="pt-BR" sz="1600" b="0" i="0" dirty="0"/>
              <a:t>. </a:t>
            </a:r>
          </a:p>
        </p:txBody>
      </p:sp>
      <p:sp>
        <p:nvSpPr>
          <p:cNvPr id="8" name="TextBox 7">
            <a:extLst>
              <a:ext uri="{FF2B5EF4-FFF2-40B4-BE49-F238E27FC236}">
                <a16:creationId xmlns:a16="http://schemas.microsoft.com/office/drawing/2014/main" id="{EBC96721-869C-4101-AD81-EDC3916679D8}"/>
              </a:ext>
            </a:extLst>
          </p:cNvPr>
          <p:cNvSpPr txBox="1"/>
          <p:nvPr/>
        </p:nvSpPr>
        <p:spPr>
          <a:xfrm>
            <a:off x="650239" y="5481000"/>
            <a:ext cx="9877943" cy="907941"/>
          </a:xfrm>
          <a:prstGeom prst="rect">
            <a:avLst/>
          </a:prstGeom>
          <a:noFill/>
        </p:spPr>
        <p:txBody>
          <a:bodyPr wrap="square">
            <a:spAutoFit/>
          </a:bodyPr>
          <a:lstStyle/>
          <a:p>
            <a:pPr>
              <a:defRPr/>
            </a:pPr>
            <a:r>
              <a:rPr lang="pt-BR" sz="1100">
                <a:latin typeface="Palatino Linotype" panose="02040502050505030304" pitchFamily="18" charset="0"/>
                <a:ea typeface="Calibri" panose="020F0502020204030204" pitchFamily="34" charset="0"/>
              </a:rPr>
              <a:t>Neumann I, Izcovich A, Aguilar R, et al. ASH, ABHH, ACHO, Grupo CAHT, Grupo CLAHT, SAH, SBHH, SHU, SOCHIHEM, SOMETH, Sociedade Panamenha de Hematologia, SPH, and SVH 2022 guidelines for prevention of venous thromboembolism in surgical and medical patients and long-distance travelers in Latin America. </a:t>
            </a:r>
            <a:r>
              <a:rPr lang="pt-BR" sz="1100" b="0" i="0" u="none" strike="noStrike" baseline="0">
                <a:latin typeface="AkzidenzGroteskBE-Regular"/>
                <a:ea typeface="Calibri" panose="020F0502020204030204" pitchFamily="34" charset="0"/>
              </a:rPr>
              <a:t>Blood Adv. doi: 10.1182/bloodadvances.2021006482.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35517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0650-BC2A-42A2-9FCC-5E663404A2C9}"/>
              </a:ext>
            </a:extLst>
          </p:cNvPr>
          <p:cNvSpPr>
            <a:spLocks noGrp="1"/>
          </p:cNvSpPr>
          <p:nvPr>
            <p:ph type="title"/>
          </p:nvPr>
        </p:nvSpPr>
        <p:spPr>
          <a:xfrm>
            <a:off x="335572" y="1201600"/>
            <a:ext cx="7403698" cy="645562"/>
          </a:xfrm>
        </p:spPr>
        <p:txBody>
          <a:bodyPr/>
          <a:lstStyle/>
          <a:p>
            <a:r>
              <a:rPr lang="pt-BR" sz="1600" b="1" i="1" dirty="0">
                <a:solidFill>
                  <a:schemeClr val="tx1">
                    <a:lumMod val="65000"/>
                    <a:lumOff val="35000"/>
                  </a:schemeClr>
                </a:solidFill>
              </a:rPr>
              <a:t>A profilaxia de compressão pneumática ou as meias de compressão graduadas deve ser usada em pacientes onde a </a:t>
            </a:r>
            <a:r>
              <a:rPr lang="pt-BR" sz="1600" b="1" i="1" dirty="0" err="1">
                <a:solidFill>
                  <a:schemeClr val="tx1">
                    <a:lumMod val="65000"/>
                    <a:lumOff val="35000"/>
                  </a:schemeClr>
                </a:solidFill>
              </a:rPr>
              <a:t>tromboprofilaxia</a:t>
            </a:r>
            <a:r>
              <a:rPr lang="pt-BR" sz="1600" b="1" i="1" dirty="0">
                <a:solidFill>
                  <a:schemeClr val="tx1">
                    <a:lumMod val="65000"/>
                    <a:lumOff val="35000"/>
                  </a:schemeClr>
                </a:solidFill>
              </a:rPr>
              <a:t> mecânica é preferida?</a:t>
            </a:r>
          </a:p>
        </p:txBody>
      </p:sp>
      <p:sp>
        <p:nvSpPr>
          <p:cNvPr id="3" name="Marcador de contenido 2">
            <a:extLst>
              <a:ext uri="{FF2B5EF4-FFF2-40B4-BE49-F238E27FC236}">
                <a16:creationId xmlns:a16="http://schemas.microsoft.com/office/drawing/2014/main" id="{CA266748-A147-49E3-A00F-55CD5E88BCC4}"/>
              </a:ext>
            </a:extLst>
          </p:cNvPr>
          <p:cNvSpPr>
            <a:spLocks noGrp="1"/>
          </p:cNvSpPr>
          <p:nvPr>
            <p:ph idx="1"/>
          </p:nvPr>
        </p:nvSpPr>
        <p:spPr>
          <a:xfrm>
            <a:off x="335572" y="1941100"/>
            <a:ext cx="11520856" cy="577585"/>
          </a:xfrm>
        </p:spPr>
        <p:txBody>
          <a:bodyPr/>
          <a:lstStyle/>
          <a:p>
            <a:pPr marL="0" indent="0">
              <a:buNone/>
            </a:pPr>
            <a:r>
              <a:rPr lang="pt-BR" sz="1600" dirty="0">
                <a:solidFill>
                  <a:schemeClr val="tx1">
                    <a:lumMod val="65000"/>
                    <a:lumOff val="35000"/>
                  </a:schemeClr>
                </a:solidFill>
              </a:rPr>
              <a:t>Em pacientes nos quais a </a:t>
            </a:r>
            <a:r>
              <a:rPr lang="pt-BR" sz="1600" dirty="0" err="1">
                <a:solidFill>
                  <a:schemeClr val="tx1">
                    <a:lumMod val="65000"/>
                    <a:lumOff val="35000"/>
                  </a:schemeClr>
                </a:solidFill>
              </a:rPr>
              <a:t>tromboprofilaxia</a:t>
            </a:r>
            <a:r>
              <a:rPr lang="pt-BR" sz="1600" dirty="0">
                <a:solidFill>
                  <a:schemeClr val="tx1">
                    <a:lumMod val="65000"/>
                    <a:lumOff val="35000"/>
                  </a:schemeClr>
                </a:solidFill>
              </a:rPr>
              <a:t> mecânica é preferida, o painel latino-americano sugere dispositivos de compressão mecânica em vez de meias de compressão graduadas (recomendação condicional baseada na baixa certeza de </a:t>
            </a:r>
            <a:r>
              <a:rPr lang="pt-BR" sz="1600" dirty="0">
                <a:solidFill>
                  <a:schemeClr val="tx1">
                    <a:lumMod val="65000"/>
                    <a:lumOff val="35000"/>
                  </a:schemeClr>
                </a:solidFill>
                <a:latin typeface="Calibri" panose="020F0502020204030204" pitchFamily="34" charset="0"/>
              </a:rPr>
              <a:t>evidências sobre os efeitos </a:t>
            </a:r>
            <a:r>
              <a:rPr lang="pt-BR" sz="1600" dirty="0">
                <a:solidFill>
                  <a:schemeClr val="tx1">
                    <a:lumMod val="65000"/>
                    <a:lumOff val="35000"/>
                  </a:schemeClr>
                </a:solidFill>
                <a:latin typeface="Cambria Math" panose="02040503050406030204" pitchFamily="18" charset="0"/>
              </a:rPr>
              <a:t>⨁⨁◯◯</a:t>
            </a:r>
            <a:r>
              <a:rPr lang="pt-BR" sz="1600" dirty="0">
                <a:solidFill>
                  <a:schemeClr val="tx1">
                    <a:lumMod val="65000"/>
                    <a:lumOff val="35000"/>
                  </a:schemeClr>
                </a:solidFill>
                <a:latin typeface="Calibri" panose="020F0502020204030204" pitchFamily="34" charset="0"/>
              </a:rPr>
              <a:t>). </a:t>
            </a:r>
          </a:p>
        </p:txBody>
      </p:sp>
      <p:sp>
        <p:nvSpPr>
          <p:cNvPr id="5" name="CuadroTexto 4">
            <a:extLst>
              <a:ext uri="{FF2B5EF4-FFF2-40B4-BE49-F238E27FC236}">
                <a16:creationId xmlns:a16="http://schemas.microsoft.com/office/drawing/2014/main" id="{219310A2-C9AD-4DE0-A07D-CF7E1CC34108}"/>
              </a:ext>
            </a:extLst>
          </p:cNvPr>
          <p:cNvSpPr txBox="1"/>
          <p:nvPr/>
        </p:nvSpPr>
        <p:spPr>
          <a:xfrm>
            <a:off x="8733186" y="2612624"/>
            <a:ext cx="3008240" cy="3554819"/>
          </a:xfrm>
          <a:prstGeom prst="rect">
            <a:avLst/>
          </a:prstGeom>
          <a:solidFill>
            <a:schemeClr val="accent4"/>
          </a:solidFill>
        </p:spPr>
        <p:txBody>
          <a:bodyPr wrap="square">
            <a:spAutoFit/>
          </a:bodyPr>
          <a:lstStyle/>
          <a:p>
            <a:r>
              <a:rPr lang="pt-BR" sz="1500" b="1" dirty="0">
                <a:solidFill>
                  <a:srgbClr val="000000"/>
                </a:solidFill>
                <a:latin typeface="Calibri" panose="020F0502020204030204" pitchFamily="34" charset="0"/>
              </a:rPr>
              <a:t>Comentários</a:t>
            </a:r>
          </a:p>
          <a:p>
            <a:pPr marL="285750" indent="-285750">
              <a:buFont typeface="Arial" panose="020B0604020202020204" pitchFamily="34" charset="0"/>
              <a:buChar char="•"/>
            </a:pPr>
            <a:r>
              <a:rPr lang="pt-BR" sz="1500" dirty="0">
                <a:solidFill>
                  <a:srgbClr val="000000"/>
                </a:solidFill>
                <a:latin typeface="Calibri" panose="020F0502020204030204" pitchFamily="34" charset="0"/>
              </a:rPr>
              <a:t>Os dispositivos de compressão pneumática não estão disponíveis em todos os centros de saúde da América Latina. </a:t>
            </a:r>
          </a:p>
          <a:p>
            <a:pPr marL="285750" indent="-285750">
              <a:buFont typeface="Arial" panose="020B0604020202020204" pitchFamily="34" charset="0"/>
              <a:buChar char="•"/>
            </a:pPr>
            <a:r>
              <a:rPr lang="pt-BR" sz="1500" dirty="0">
                <a:solidFill>
                  <a:srgbClr val="000000"/>
                </a:solidFill>
                <a:latin typeface="Calibri" panose="020F0502020204030204" pitchFamily="34" charset="0"/>
              </a:rPr>
              <a:t>A diferença entre os dispositivos mecânicos e as meias de compressão provavelmente é pequena; portanto, as meias de compressão são uma alternativa razoável para os pacientes nos quais a profilaxia mecânica é preferida e há uma disponibilidade limitada de dispositivos. </a:t>
            </a:r>
            <a:endParaRPr lang="es-CO" sz="1500" dirty="0"/>
          </a:p>
        </p:txBody>
      </p:sp>
      <p:graphicFrame>
        <p:nvGraphicFramePr>
          <p:cNvPr id="6" name="Table 5">
            <a:extLst>
              <a:ext uri="{FF2B5EF4-FFF2-40B4-BE49-F238E27FC236}">
                <a16:creationId xmlns:a16="http://schemas.microsoft.com/office/drawing/2014/main" id="{E9D436B1-1506-4363-A0C0-5047D29631D8}"/>
              </a:ext>
            </a:extLst>
          </p:cNvPr>
          <p:cNvGraphicFramePr>
            <a:graphicFrameLocks noGrp="1"/>
          </p:cNvGraphicFramePr>
          <p:nvPr>
            <p:extLst>
              <p:ext uri="{D42A27DB-BD31-4B8C-83A1-F6EECF244321}">
                <p14:modId xmlns:p14="http://schemas.microsoft.com/office/powerpoint/2010/main" val="3830710992"/>
              </p:ext>
            </p:extLst>
          </p:nvPr>
        </p:nvGraphicFramePr>
        <p:xfrm>
          <a:off x="746628" y="2612624"/>
          <a:ext cx="7195204" cy="3273786"/>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pt-BR" sz="1400" b="1">
                          <a:solidFill>
                            <a:schemeClr val="bg1"/>
                          </a:solidFill>
                        </a:rPr>
                        <a:t>Resultados </a:t>
                      </a:r>
                    </a:p>
                    <a:p>
                      <a:pPr algn="l"/>
                      <a:r>
                        <a:rPr lang="pt-BR" sz="1400" b="1">
                          <a:solidFill>
                            <a:schemeClr val="bg1"/>
                          </a:solidFill>
                        </a:rPr>
                        <a:t>(Qualidade da Evidência)</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pt-BR" sz="1400" b="1">
                          <a:solidFill>
                            <a:schemeClr val="bg1"/>
                          </a:solidFill>
                        </a:rPr>
                        <a:t>Risco Relativo </a:t>
                      </a:r>
                    </a:p>
                    <a:p>
                      <a:pPr algn="ctr"/>
                      <a:r>
                        <a:rPr lang="pt-BR" sz="1400" b="1">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pt-BR" sz="1400" b="1">
                          <a:solidFill>
                            <a:schemeClr val="bg1"/>
                          </a:solidFill>
                        </a:rPr>
                        <a:t>Efeitos absolutos antecipados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pt-BR" sz="1400" b="1" i="0">
                          <a:solidFill>
                            <a:schemeClr val="tx1"/>
                          </a:solidFill>
                        </a:rPr>
                        <a:t>Meias elásticas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400" b="1" i="0">
                          <a:solidFill>
                            <a:schemeClr val="tx1"/>
                          </a:solidFill>
                        </a:rPr>
                        <a:t>Compressão pneumática intermitente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pt-BR" sz="1400">
                          <a:solidFill>
                            <a:schemeClr val="tx1">
                              <a:lumMod val="50000"/>
                              <a:lumOff val="50000"/>
                            </a:schemeClr>
                          </a:solidFill>
                        </a:rPr>
                        <a:t>     Mortalidade</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RR 1,04</a:t>
                      </a:r>
                      <a:br>
                        <a:rPr lang="pt-BR" sz="900"/>
                      </a:br>
                      <a:r>
                        <a:rPr lang="pt-BR" sz="1200" b="0" i="0">
                          <a:solidFill>
                            <a:schemeClr val="tx1"/>
                          </a:solidFill>
                          <a:latin typeface="+mn-lt"/>
                          <a:ea typeface="+mn-ea"/>
                          <a:cs typeface="+mn-cs"/>
                        </a:rPr>
                        <a:t>(0,16 a 6,63)</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100" b="1" i="0">
                          <a:solidFill>
                            <a:schemeClr val="tx1"/>
                          </a:solidFill>
                          <a:latin typeface="+mn-lt"/>
                          <a:ea typeface="+mn-ea"/>
                          <a:cs typeface="+mn-cs"/>
                        </a:rPr>
                        <a:t>2 mais por 1.000</a:t>
                      </a:r>
                      <a:br>
                        <a:rPr lang="pt-BR" sz="800"/>
                      </a:br>
                      <a:r>
                        <a:rPr lang="pt-BR" sz="1100" b="0" i="0">
                          <a:solidFill>
                            <a:schemeClr val="tx1"/>
                          </a:solidFill>
                          <a:latin typeface="+mn-lt"/>
                          <a:ea typeface="+mn-ea"/>
                          <a:cs typeface="+mn-cs"/>
                        </a:rPr>
                        <a:t>(desde 46 menos a 310 mais)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2 mais por 1.000</a:t>
                      </a:r>
                      <a:br>
                        <a:rPr lang="pt-BR" sz="800"/>
                      </a:br>
                      <a:r>
                        <a:rPr lang="pt-BR" sz="1200" b="0" i="0">
                          <a:solidFill>
                            <a:schemeClr val="tx1"/>
                          </a:solidFill>
                          <a:latin typeface="+mn-lt"/>
                          <a:ea typeface="+mn-ea"/>
                          <a:cs typeface="+mn-cs"/>
                        </a:rPr>
                        <a:t>(desde 41 menos a 274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pt-BR" sz="1400">
                          <a:solidFill>
                            <a:schemeClr val="tx1">
                              <a:lumMod val="50000"/>
                              <a:lumOff val="50000"/>
                            </a:schemeClr>
                          </a:solidFill>
                        </a:rPr>
                        <a:t>     EP</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100" b="1" i="0">
                          <a:solidFill>
                            <a:schemeClr val="tx1"/>
                          </a:solidFill>
                          <a:latin typeface="+mn-lt"/>
                          <a:ea typeface="+mn-ea"/>
                          <a:cs typeface="+mn-cs"/>
                        </a:rPr>
                        <a:t>RR 0,56</a:t>
                      </a:r>
                      <a:br>
                        <a:rPr lang="pt-BR" sz="1100" i="0">
                          <a:solidFill>
                            <a:schemeClr val="tx1"/>
                          </a:solidFill>
                          <a:latin typeface="+mn-lt"/>
                          <a:ea typeface="+mn-ea"/>
                          <a:cs typeface="+mn-cs"/>
                        </a:rPr>
                      </a:br>
                      <a:r>
                        <a:rPr lang="pt-BR" sz="1100" b="0" i="0">
                          <a:solidFill>
                            <a:schemeClr val="tx1"/>
                          </a:solidFill>
                          <a:latin typeface="+mn-lt"/>
                          <a:ea typeface="+mn-ea"/>
                          <a:cs typeface="+mn-cs"/>
                        </a:rPr>
                        <a:t>(0,17 a 1,86)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400"/>
                      </a:br>
                      <a:r>
                        <a:rPr lang="pt-BR" sz="1200" b="0" i="0">
                          <a:solidFill>
                            <a:schemeClr val="tx1"/>
                          </a:solidFill>
                          <a:latin typeface="+mn-lt"/>
                          <a:ea typeface="+mn-ea"/>
                          <a:cs typeface="+mn-cs"/>
                        </a:rPr>
                        <a:t>(desde 0 menos a 0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7 mais por 1.000</a:t>
                      </a:r>
                      <a:br>
                        <a:rPr lang="pt-BR" sz="800"/>
                      </a:br>
                      <a:r>
                        <a:rPr lang="pt-BR" sz="1200" b="0" i="0">
                          <a:solidFill>
                            <a:schemeClr val="tx1"/>
                          </a:solidFill>
                          <a:latin typeface="+mn-lt"/>
                          <a:ea typeface="+mn-ea"/>
                          <a:cs typeface="+mn-cs"/>
                        </a:rPr>
                        <a:t>(desde 14 menos a 14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ctr"/>
                      <a:r>
                        <a:rPr lang="pt-BR" sz="1400">
                          <a:solidFill>
                            <a:schemeClr val="tx1">
                              <a:lumMod val="50000"/>
                              <a:lumOff val="50000"/>
                            </a:schemeClr>
                          </a:solidFill>
                        </a:rPr>
                        <a:t>     TVP sintomática </a:t>
                      </a:r>
                    </a:p>
                    <a:p>
                      <a:pPr algn="ctr"/>
                      <a:r>
                        <a:rPr lang="pt-BR" sz="1400">
                          <a:solidFill>
                            <a:schemeClr val="tx1">
                              <a:lumMod val="50000"/>
                              <a:lumOff val="50000"/>
                            </a:schemeClr>
                          </a:solidFill>
                        </a:rPr>
                        <a:t>  Proximal (qualquer)</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RR 0,48</a:t>
                      </a:r>
                      <a:br>
                        <a:rPr lang="pt-BR" sz="900"/>
                      </a:br>
                      <a:r>
                        <a:rPr lang="pt-BR" sz="1200" b="0" i="0">
                          <a:solidFill>
                            <a:schemeClr val="tx1"/>
                          </a:solidFill>
                          <a:latin typeface="+mn-lt"/>
                          <a:ea typeface="+mn-ea"/>
                          <a:cs typeface="+mn-cs"/>
                        </a:rPr>
                        <a:t>(0,25 a 0,92)</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100" b="1" i="0">
                          <a:solidFill>
                            <a:schemeClr val="tx1"/>
                          </a:solidFill>
                          <a:latin typeface="+mn-lt"/>
                          <a:ea typeface="+mn-ea"/>
                          <a:cs typeface="+mn-cs"/>
                        </a:rPr>
                        <a:t>0 menos por 1.000</a:t>
                      </a:r>
                      <a:br>
                        <a:rPr lang="pt-BR" sz="700"/>
                      </a:br>
                      <a:r>
                        <a:rPr lang="pt-BR" sz="1100" b="0" i="0">
                          <a:solidFill>
                            <a:schemeClr val="tx1"/>
                          </a:solidFill>
                          <a:latin typeface="+mn-lt"/>
                          <a:ea typeface="+mn-ea"/>
                          <a:cs typeface="+mn-cs"/>
                        </a:rPr>
                        <a:t>(desde 0 menos a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26 menos por 1.000</a:t>
                      </a:r>
                      <a:br>
                        <a:rPr lang="pt-BR" sz="800"/>
                      </a:br>
                      <a:r>
                        <a:rPr lang="pt-BR" sz="1200" b="0" i="0">
                          <a:solidFill>
                            <a:schemeClr val="tx1"/>
                          </a:solidFill>
                          <a:latin typeface="+mn-lt"/>
                          <a:ea typeface="+mn-ea"/>
                          <a:cs typeface="+mn-cs"/>
                        </a:rPr>
                        <a:t>(desde 37 menos a 4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ctr"/>
                      <a:r>
                        <a:rPr lang="pt-BR" sz="1400">
                          <a:solidFill>
                            <a:schemeClr val="tx1">
                              <a:lumMod val="50000"/>
                              <a:lumOff val="50000"/>
                            </a:schemeClr>
                          </a:solidFill>
                        </a:rPr>
                        <a:t>     TVP sintomática </a:t>
                      </a:r>
                    </a:p>
                    <a:p>
                      <a:pPr algn="ctr"/>
                      <a:r>
                        <a:rPr lang="pt-BR" sz="1400">
                          <a:solidFill>
                            <a:schemeClr val="tx1">
                              <a:lumMod val="50000"/>
                              <a:lumOff val="50000"/>
                            </a:schemeClr>
                          </a:solidFill>
                        </a:rPr>
                        <a:t>  distal  (qualquer)</a:t>
                      </a:r>
                    </a:p>
                    <a:p>
                      <a:pPr algn="l" rtl="0"/>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RR 0,55</a:t>
                      </a:r>
                      <a:br>
                        <a:rPr lang="pt-BR" sz="900"/>
                      </a:br>
                      <a:r>
                        <a:rPr lang="pt-BR" sz="1200" b="0" i="0">
                          <a:solidFill>
                            <a:schemeClr val="tx1"/>
                          </a:solidFill>
                          <a:latin typeface="+mn-lt"/>
                          <a:ea typeface="+mn-ea"/>
                          <a:cs typeface="+mn-cs"/>
                        </a:rPr>
                        <a:t>(0,25 a 1,22)</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0 menos por 1.000</a:t>
                      </a:r>
                      <a:br>
                        <a:rPr lang="pt-BR" sz="900"/>
                      </a:br>
                      <a:r>
                        <a:rPr lang="pt-BR" sz="1200" b="0" i="0">
                          <a:solidFill>
                            <a:schemeClr val="tx1"/>
                          </a:solidFill>
                          <a:latin typeface="+mn-lt"/>
                          <a:ea typeface="+mn-ea"/>
                          <a:cs typeface="+mn-cs"/>
                        </a:rPr>
                        <a:t>(desde 0 menos a 0 menos)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pt-BR" sz="1200" b="1" i="0">
                          <a:solidFill>
                            <a:schemeClr val="tx1"/>
                          </a:solidFill>
                          <a:latin typeface="+mn-lt"/>
                          <a:ea typeface="+mn-ea"/>
                          <a:cs typeface="+mn-cs"/>
                        </a:rPr>
                        <a:t>66 mais por 1.000</a:t>
                      </a:r>
                      <a:br>
                        <a:rPr lang="pt-BR" sz="900"/>
                      </a:br>
                      <a:r>
                        <a:rPr lang="pt-BR" sz="1200" b="0" i="0">
                          <a:solidFill>
                            <a:schemeClr val="tx1"/>
                          </a:solidFill>
                          <a:latin typeface="+mn-lt"/>
                          <a:ea typeface="+mn-ea"/>
                          <a:cs typeface="+mn-cs"/>
                        </a:rPr>
                        <a:t>(desde 111 menos a 33 mais)</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9" name="CuadroTexto 8">
            <a:extLst>
              <a:ext uri="{FF2B5EF4-FFF2-40B4-BE49-F238E27FC236}">
                <a16:creationId xmlns:a16="http://schemas.microsoft.com/office/drawing/2014/main" id="{7D1756AA-35B7-486E-B861-787D0574F189}"/>
              </a:ext>
            </a:extLst>
          </p:cNvPr>
          <p:cNvSpPr txBox="1"/>
          <p:nvPr/>
        </p:nvSpPr>
        <p:spPr>
          <a:xfrm>
            <a:off x="1842049" y="6269141"/>
            <a:ext cx="5454677" cy="338554"/>
          </a:xfrm>
          <a:prstGeom prst="rect">
            <a:avLst/>
          </a:prstGeom>
          <a:solidFill>
            <a:schemeClr val="accent2">
              <a:lumMod val="40000"/>
              <a:lumOff val="60000"/>
            </a:schemeClr>
          </a:solidFill>
        </p:spPr>
        <p:txBody>
          <a:bodyPr wrap="square">
            <a:spAutoFit/>
          </a:bodyPr>
          <a:lstStyle/>
          <a:p>
            <a:r>
              <a:rPr lang="pt-BR" sz="1600" b="1"/>
              <a:t>Esta recomendação não mudou sua direção nem sua força.</a:t>
            </a:r>
          </a:p>
        </p:txBody>
      </p:sp>
      <p:grpSp>
        <p:nvGrpSpPr>
          <p:cNvPr id="7" name="Group 13">
            <a:extLst>
              <a:ext uri="{FF2B5EF4-FFF2-40B4-BE49-F238E27FC236}">
                <a16:creationId xmlns:a16="http://schemas.microsoft.com/office/drawing/2014/main" id="{39F4649A-BB53-4F60-B228-115CCB94DE81}"/>
              </a:ext>
            </a:extLst>
          </p:cNvPr>
          <p:cNvGrpSpPr/>
          <p:nvPr/>
        </p:nvGrpSpPr>
        <p:grpSpPr>
          <a:xfrm>
            <a:off x="7854421" y="6345076"/>
            <a:ext cx="4243829" cy="276999"/>
            <a:chOff x="6589222" y="6483927"/>
            <a:chExt cx="4243829" cy="276999"/>
          </a:xfrm>
        </p:grpSpPr>
        <p:sp>
          <p:nvSpPr>
            <p:cNvPr id="8" name="TextBox 14">
              <a:extLst>
                <a:ext uri="{FF2B5EF4-FFF2-40B4-BE49-F238E27FC236}">
                  <a16:creationId xmlns:a16="http://schemas.microsoft.com/office/drawing/2014/main" id="{094B2B20-7D8F-4DB0-BCFA-3B1EFA1D96A6}"/>
                </a:ext>
              </a:extLst>
            </p:cNvPr>
            <p:cNvSpPr txBox="1"/>
            <p:nvPr/>
          </p:nvSpPr>
          <p:spPr>
            <a:xfrm>
              <a:off x="6589222" y="6483927"/>
              <a:ext cx="4138543" cy="276999"/>
            </a:xfrm>
            <a:prstGeom prst="rect">
              <a:avLst/>
            </a:prstGeom>
            <a:noFill/>
          </p:spPr>
          <p:txBody>
            <a:bodyPr wrap="square" rtlCol="0">
              <a:spAutoFit/>
            </a:bodyPr>
            <a:lstStyle/>
            <a:p>
              <a:r>
                <a:rPr lang="pt-BR" sz="1200">
                  <a:solidFill>
                    <a:schemeClr val="tx1">
                      <a:lumMod val="50000"/>
                      <a:lumOff val="50000"/>
                    </a:schemeClr>
                  </a:solidFill>
                </a:rPr>
                <a:t>Qualidade da Evidência (GRADE): Baixa        Moderada        Forte</a:t>
              </a:r>
            </a:p>
          </p:txBody>
        </p:sp>
        <p:sp>
          <p:nvSpPr>
            <p:cNvPr id="10" name="Oval 15">
              <a:extLst>
                <a:ext uri="{FF2B5EF4-FFF2-40B4-BE49-F238E27FC236}">
                  <a16:creationId xmlns:a16="http://schemas.microsoft.com/office/drawing/2014/main" id="{19BB7D38-25F1-4D4A-BA38-F97E999D04E8}"/>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6">
              <a:extLst>
                <a:ext uri="{FF2B5EF4-FFF2-40B4-BE49-F238E27FC236}">
                  <a16:creationId xmlns:a16="http://schemas.microsoft.com/office/drawing/2014/main" id="{F7E2FFFF-AE1A-4B8A-AD79-E8901D5AF6CF}"/>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7">
              <a:extLst>
                <a:ext uri="{FF2B5EF4-FFF2-40B4-BE49-F238E27FC236}">
                  <a16:creationId xmlns:a16="http://schemas.microsoft.com/office/drawing/2014/main" id="{69037C5B-AD6D-4184-9D2E-8C7C1BE67901}"/>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35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a:xfrm>
            <a:off x="3423557" y="482153"/>
            <a:ext cx="6443774" cy="713539"/>
          </a:xfrm>
        </p:spPr>
        <p:txBody>
          <a:bodyPr/>
          <a:lstStyle/>
          <a:p>
            <a:r>
              <a:rPr lang="pt-BR"/>
              <a:t>Outras recomendações específicas</a:t>
            </a:r>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417780594"/>
              </p:ext>
            </p:extLst>
          </p:nvPr>
        </p:nvGraphicFramePr>
        <p:xfrm>
          <a:off x="762424" y="1437072"/>
          <a:ext cx="10667151" cy="4767096"/>
        </p:xfrm>
        <a:graphic>
          <a:graphicData uri="http://schemas.openxmlformats.org/drawingml/2006/table">
            <a:tbl>
              <a:tblPr firstRow="1" bandRow="1">
                <a:tableStyleId>{5940675A-B579-460E-94D1-54222C63F5DA}</a:tableStyleId>
              </a:tblPr>
              <a:tblGrid>
                <a:gridCol w="1913101">
                  <a:extLst>
                    <a:ext uri="{9D8B030D-6E8A-4147-A177-3AD203B41FA5}">
                      <a16:colId xmlns:a16="http://schemas.microsoft.com/office/drawing/2014/main" val="2239874537"/>
                    </a:ext>
                  </a:extLst>
                </a:gridCol>
                <a:gridCol w="3710609">
                  <a:extLst>
                    <a:ext uri="{9D8B030D-6E8A-4147-A177-3AD203B41FA5}">
                      <a16:colId xmlns:a16="http://schemas.microsoft.com/office/drawing/2014/main" val="2375073088"/>
                    </a:ext>
                  </a:extLst>
                </a:gridCol>
                <a:gridCol w="5043441">
                  <a:extLst>
                    <a:ext uri="{9D8B030D-6E8A-4147-A177-3AD203B41FA5}">
                      <a16:colId xmlns:a16="http://schemas.microsoft.com/office/drawing/2014/main" val="2374854176"/>
                    </a:ext>
                  </a:extLst>
                </a:gridCol>
              </a:tblGrid>
              <a:tr h="307732">
                <a:tc>
                  <a:txBody>
                    <a:bodyPr/>
                    <a:lstStyle/>
                    <a:p>
                      <a:r>
                        <a:rPr lang="pt-BR" sz="1600" b="0" dirty="0">
                          <a:solidFill>
                            <a:schemeClr val="bg1"/>
                          </a:solidFill>
                        </a:rPr>
                        <a:t>Cirurgia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pt-BR" sz="1600" b="0" dirty="0">
                          <a:solidFill>
                            <a:schemeClr val="bg1"/>
                          </a:solidFill>
                        </a:rPr>
                        <a:t>O painel recomenda (número </a:t>
                      </a:r>
                      <a:r>
                        <a:rPr lang="pt-BR" sz="1600" b="0" dirty="0" err="1">
                          <a:solidFill>
                            <a:schemeClr val="bg1"/>
                          </a:solidFill>
                        </a:rPr>
                        <a:t>Rec</a:t>
                      </a:r>
                      <a:r>
                        <a:rPr lang="pt-BR" sz="1600" b="0" dirty="0">
                          <a:solidFill>
                            <a:schemeClr val="bg1"/>
                          </a:solidFill>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pt-BR" sz="1600" b="0" dirty="0">
                          <a:solidFill>
                            <a:schemeClr val="bg1"/>
                          </a:solidFill>
                        </a:rPr>
                        <a:t>Comentários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1202952">
                <a:tc>
                  <a:txBody>
                    <a:bodyPr/>
                    <a:lstStyle/>
                    <a:p>
                      <a:r>
                        <a:rPr lang="pt-BR" sz="1800" b="0" dirty="0">
                          <a:solidFill>
                            <a:schemeClr val="tx1">
                              <a:lumMod val="50000"/>
                              <a:lumOff val="50000"/>
                            </a:schemeClr>
                          </a:solidFill>
                        </a:rPr>
                        <a:t>Cirurgia após grande trauma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800" b="0">
                          <a:solidFill>
                            <a:schemeClr val="tx1">
                              <a:lumMod val="50000"/>
                              <a:lumOff val="50000"/>
                            </a:schemeClr>
                          </a:solidFill>
                          <a:latin typeface="+mn-lt"/>
                          <a:ea typeface="+mn-ea"/>
                          <a:cs typeface="+mn-cs"/>
                        </a:rPr>
                        <a:t>Tromboprofilaxia sobre nenhuma profilaxia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600" b="0" dirty="0">
                          <a:solidFill>
                            <a:schemeClr val="tx1">
                              <a:lumMod val="50000"/>
                              <a:lumOff val="50000"/>
                            </a:schemeClr>
                          </a:solidFill>
                          <a:latin typeface="+mn-lt"/>
                          <a:ea typeface="+mn-ea"/>
                          <a:cs typeface="+mn-cs"/>
                        </a:rPr>
                        <a:t> Pacientes com moderado ou baixo risco de sangramento podem ser tratados com profilaxia farmacológica; pacientes com alto risco de sangramento, a profilaxia mecânica pode ser uma melhor opção.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1202952">
                <a:tc>
                  <a:txBody>
                    <a:bodyPr/>
                    <a:lstStyle/>
                    <a:p>
                      <a:r>
                        <a:rPr lang="pt-BR" sz="1800" b="0" dirty="0">
                          <a:solidFill>
                            <a:schemeClr val="tx1">
                              <a:lumMod val="50000"/>
                              <a:lumOff val="50000"/>
                            </a:schemeClr>
                          </a:solidFill>
                        </a:rPr>
                        <a:t>Cirurgia prostática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800" b="0" dirty="0">
                          <a:solidFill>
                            <a:schemeClr val="tx1">
                              <a:lumMod val="50000"/>
                              <a:lumOff val="50000"/>
                            </a:schemeClr>
                          </a:solidFill>
                          <a:latin typeface="+mn-lt"/>
                          <a:ea typeface="+mn-ea"/>
                          <a:cs typeface="+mn-cs"/>
                        </a:rPr>
                        <a:t> Contra a tromboprofilaxia (4 e 5 )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600" b="0">
                          <a:solidFill>
                            <a:schemeClr val="tx1">
                              <a:lumMod val="50000"/>
                              <a:lumOff val="50000"/>
                            </a:schemeClr>
                          </a:solidFill>
                          <a:latin typeface="+mn-lt"/>
                          <a:ea typeface="+mn-ea"/>
                          <a:cs typeface="+mn-cs"/>
                        </a:rPr>
                        <a:t>A ressecção transuretral ou a prostatectomia radical pode ter um risco maior de sangramento do que o paciente cirúrgico médio (casos benignos) com baixo risco de TEV, câncer ou TEV anterior que exigiria profilaxia mecânica.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755342">
                <a:tc>
                  <a:txBody>
                    <a:bodyPr/>
                    <a:lstStyle/>
                    <a:p>
                      <a:r>
                        <a:rPr lang="pt-BR" sz="1800" b="0">
                          <a:solidFill>
                            <a:schemeClr val="tx1">
                              <a:lumMod val="50000"/>
                              <a:lumOff val="50000"/>
                            </a:schemeClr>
                          </a:solidFill>
                        </a:rPr>
                        <a:t>Colecistectomia laparoscópica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800" b="0">
                          <a:solidFill>
                            <a:schemeClr val="tx1">
                              <a:lumMod val="50000"/>
                              <a:lumOff val="50000"/>
                            </a:schemeClr>
                          </a:solidFill>
                        </a:rPr>
                        <a:t>Painel sugere não usar profilaxia farmacológica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600" b="0" dirty="0">
                          <a:solidFill>
                            <a:schemeClr val="tx1">
                              <a:lumMod val="50000"/>
                              <a:lumOff val="50000"/>
                            </a:schemeClr>
                          </a:solidFill>
                        </a:rPr>
                        <a:t>Risco basal de TEV muito baixo. Grupos específicos de alto risco (</a:t>
                      </a:r>
                      <a:r>
                        <a:rPr lang="pt-BR" sz="1600" b="0" dirty="0" err="1">
                          <a:solidFill>
                            <a:schemeClr val="tx1">
                              <a:lumMod val="50000"/>
                              <a:lumOff val="50000"/>
                            </a:schemeClr>
                          </a:solidFill>
                        </a:rPr>
                        <a:t>trombofilia</a:t>
                      </a:r>
                      <a:r>
                        <a:rPr lang="pt-BR" sz="1600" b="0" dirty="0">
                          <a:solidFill>
                            <a:schemeClr val="tx1">
                              <a:lumMod val="50000"/>
                              <a:lumOff val="50000"/>
                            </a:schemeClr>
                          </a:solidFill>
                        </a:rPr>
                        <a:t>, TEV anterior, câncer) podem se beneficiar.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1202952">
                <a:tc>
                  <a:txBody>
                    <a:bodyPr/>
                    <a:lstStyle/>
                    <a:p>
                      <a:r>
                        <a:rPr lang="pt-BR" sz="1800" b="0">
                          <a:solidFill>
                            <a:schemeClr val="tx1">
                              <a:lumMod val="50000"/>
                              <a:lumOff val="50000"/>
                            </a:schemeClr>
                          </a:solidFill>
                        </a:rPr>
                        <a:t>Neurocirurgia de grande porte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800" b="0">
                          <a:solidFill>
                            <a:schemeClr val="tx1">
                              <a:lumMod val="50000"/>
                              <a:lumOff val="50000"/>
                            </a:schemeClr>
                          </a:solidFill>
                          <a:latin typeface="+mn-lt"/>
                          <a:ea typeface="+mn-ea"/>
                          <a:cs typeface="+mn-cs"/>
                        </a:rPr>
                        <a:t>É recomendada a tromboprofilaxia em vez da não profilaxia (6)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pt-BR" sz="1600" b="0" dirty="0">
                          <a:solidFill>
                            <a:schemeClr val="tx1">
                              <a:lumMod val="50000"/>
                              <a:lumOff val="50000"/>
                            </a:schemeClr>
                          </a:solidFill>
                          <a:latin typeface="+mn-lt"/>
                          <a:ea typeface="+mn-ea"/>
                          <a:cs typeface="+mn-cs"/>
                        </a:rPr>
                        <a:t> Alto risco de TEV e sangramento, quando o sangramento é alto nos primeiros dias, a profilaxia mecânica é uma opção. Uma vez que o risco de sangramento diminui, a profilaxia farmacológica pode ser usada.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8329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pt-BR"/>
              <a:t>Tromboprofilaxia em pacientes clínicos hospitalizados</a:t>
            </a:r>
          </a:p>
        </p:txBody>
      </p:sp>
      <p:sp>
        <p:nvSpPr>
          <p:cNvPr id="6" name="TextBox 5">
            <a:extLst>
              <a:ext uri="{FF2B5EF4-FFF2-40B4-BE49-F238E27FC236}">
                <a16:creationId xmlns:a16="http://schemas.microsoft.com/office/drawing/2014/main" id="{B4D92932-F046-4F23-A6F1-023EED476107}"/>
              </a:ext>
            </a:extLst>
          </p:cNvPr>
          <p:cNvSpPr txBox="1"/>
          <p:nvPr/>
        </p:nvSpPr>
        <p:spPr>
          <a:xfrm>
            <a:off x="1839436" y="1941534"/>
            <a:ext cx="4066063" cy="1615859"/>
          </a:xfrm>
          <a:prstGeom prst="rect">
            <a:avLst/>
          </a:prstGeom>
          <a:solidFill>
            <a:srgbClr val="FFD9B0"/>
          </a:solidFill>
        </p:spPr>
        <p:txBody>
          <a:bodyPr wrap="square" rtlCol="0">
            <a:noAutofit/>
          </a:bodyPr>
          <a:lstStyle/>
          <a:p>
            <a:pPr algn="ctr"/>
            <a:endParaRPr lang="pt-BR" sz="2000" b="1" dirty="0">
              <a:solidFill>
                <a:srgbClr val="E43D33"/>
              </a:solidFill>
            </a:endParaRPr>
          </a:p>
          <a:p>
            <a:pPr algn="ctr"/>
            <a:r>
              <a:rPr lang="pt-BR" sz="2000" b="1" dirty="0">
                <a:solidFill>
                  <a:srgbClr val="E43D33"/>
                </a:solidFill>
              </a:rPr>
              <a:t>Metade </a:t>
            </a:r>
            <a:r>
              <a:rPr lang="pt-BR" sz="2000" dirty="0">
                <a:solidFill>
                  <a:schemeClr val="tx1">
                    <a:lumMod val="50000"/>
                    <a:lumOff val="50000"/>
                  </a:schemeClr>
                </a:solidFill>
              </a:rPr>
              <a:t>dos eventos de TEP ocorre em pacientes cirúrgicos (24%) ou pacientes críticos (22%)</a:t>
            </a:r>
          </a:p>
        </p:txBody>
      </p:sp>
      <p:sp>
        <p:nvSpPr>
          <p:cNvPr id="7" name="TextBox 6">
            <a:extLst>
              <a:ext uri="{FF2B5EF4-FFF2-40B4-BE49-F238E27FC236}">
                <a16:creationId xmlns:a16="http://schemas.microsoft.com/office/drawing/2014/main" id="{173359B1-C4ED-46B3-8A75-E965935404BE}"/>
              </a:ext>
            </a:extLst>
          </p:cNvPr>
          <p:cNvSpPr txBox="1"/>
          <p:nvPr/>
        </p:nvSpPr>
        <p:spPr>
          <a:xfrm>
            <a:off x="1839437" y="3845490"/>
            <a:ext cx="4175222" cy="1946988"/>
          </a:xfrm>
          <a:prstGeom prst="rect">
            <a:avLst/>
          </a:prstGeom>
          <a:solidFill>
            <a:schemeClr val="accent6">
              <a:lumMod val="40000"/>
              <a:lumOff val="60000"/>
            </a:schemeClr>
          </a:solidFill>
        </p:spPr>
        <p:txBody>
          <a:bodyPr wrap="square" rtlCol="0">
            <a:noAutofit/>
          </a:bodyPr>
          <a:lstStyle/>
          <a:p>
            <a:pPr algn="ctr"/>
            <a:endParaRPr lang="en-CA" sz="2000" b="1" dirty="0">
              <a:solidFill>
                <a:srgbClr val="E43D33"/>
              </a:solidFill>
            </a:endParaRPr>
          </a:p>
          <a:p>
            <a:pPr algn="ctr"/>
            <a:endParaRPr lang="en-CA" sz="2000" b="1" dirty="0">
              <a:solidFill>
                <a:srgbClr val="E43D33"/>
              </a:solidFill>
            </a:endParaRPr>
          </a:p>
          <a:p>
            <a:pPr algn="ctr"/>
            <a:r>
              <a:rPr lang="pt-BR" sz="2000" b="1" dirty="0">
                <a:solidFill>
                  <a:srgbClr val="E43D33"/>
                </a:solidFill>
              </a:rPr>
              <a:t>40%</a:t>
            </a:r>
            <a:r>
              <a:rPr lang="pt-BR" sz="2000" dirty="0">
                <a:solidFill>
                  <a:srgbClr val="E43D33"/>
                </a:solidFill>
              </a:rPr>
              <a:t> </a:t>
            </a:r>
            <a:r>
              <a:rPr lang="pt-BR" sz="2000" dirty="0">
                <a:solidFill>
                  <a:schemeClr val="tx1">
                    <a:lumMod val="50000"/>
                    <a:lumOff val="50000"/>
                  </a:schemeClr>
                </a:solidFill>
              </a:rPr>
              <a:t>dos pacientes têm 3 ou mais fatores de risco para TEP</a:t>
            </a:r>
          </a:p>
        </p:txBody>
      </p:sp>
      <p:sp>
        <p:nvSpPr>
          <p:cNvPr id="8" name="TextBox 7">
            <a:extLst>
              <a:ext uri="{FF2B5EF4-FFF2-40B4-BE49-F238E27FC236}">
                <a16:creationId xmlns:a16="http://schemas.microsoft.com/office/drawing/2014/main" id="{99CA83CB-7D42-4528-9FAA-DD29A65A1840}"/>
              </a:ext>
            </a:extLst>
          </p:cNvPr>
          <p:cNvSpPr txBox="1"/>
          <p:nvPr/>
        </p:nvSpPr>
        <p:spPr>
          <a:xfrm>
            <a:off x="6224810" y="3865089"/>
            <a:ext cx="4066063" cy="1946988"/>
          </a:xfrm>
          <a:prstGeom prst="rect">
            <a:avLst/>
          </a:prstGeom>
          <a:solidFill>
            <a:schemeClr val="accent2">
              <a:lumMod val="40000"/>
              <a:lumOff val="60000"/>
            </a:schemeClr>
          </a:solidFill>
        </p:spPr>
        <p:txBody>
          <a:bodyPr wrap="square" rtlCol="0">
            <a:noAutofit/>
          </a:bodyPr>
          <a:lstStyle/>
          <a:p>
            <a:pPr algn="ctr"/>
            <a:endParaRPr lang="pt-BR" sz="2000" dirty="0">
              <a:solidFill>
                <a:schemeClr val="bg1">
                  <a:lumMod val="50000"/>
                </a:schemeClr>
              </a:solidFill>
            </a:endParaRPr>
          </a:p>
          <a:p>
            <a:pPr algn="ctr"/>
            <a:r>
              <a:rPr lang="pt-BR" sz="2000" dirty="0">
                <a:solidFill>
                  <a:schemeClr val="bg1">
                    <a:lumMod val="50000"/>
                  </a:schemeClr>
                </a:solidFill>
              </a:rPr>
              <a:t>Há um risco aumentado de trombose em pacientes clínicos que persiste</a:t>
            </a:r>
            <a:r>
              <a:rPr lang="pt-BR" sz="2000" b="1" dirty="0">
                <a:solidFill>
                  <a:schemeClr val="bg1">
                    <a:lumMod val="50000"/>
                  </a:schemeClr>
                </a:solidFill>
              </a:rPr>
              <a:t> </a:t>
            </a:r>
            <a:r>
              <a:rPr lang="pt-BR" sz="2000" b="1" dirty="0">
                <a:solidFill>
                  <a:srgbClr val="E43D33"/>
                </a:solidFill>
              </a:rPr>
              <a:t>45 a 60 dias</a:t>
            </a:r>
            <a:r>
              <a:rPr lang="pt-BR" sz="2000" dirty="0">
                <a:solidFill>
                  <a:srgbClr val="E43D33"/>
                </a:solidFill>
              </a:rPr>
              <a:t> </a:t>
            </a:r>
            <a:r>
              <a:rPr lang="pt-BR" sz="2000" dirty="0">
                <a:solidFill>
                  <a:schemeClr val="bg1">
                    <a:lumMod val="50000"/>
                  </a:schemeClr>
                </a:solidFill>
              </a:rPr>
              <a:t>após a alta hospitalar</a:t>
            </a:r>
          </a:p>
        </p:txBody>
      </p:sp>
      <p:sp>
        <p:nvSpPr>
          <p:cNvPr id="9" name="TextBox 8">
            <a:extLst>
              <a:ext uri="{FF2B5EF4-FFF2-40B4-BE49-F238E27FC236}">
                <a16:creationId xmlns:a16="http://schemas.microsoft.com/office/drawing/2014/main" id="{AE554332-ABDD-4444-AA2A-CBE1C0E51A1D}"/>
              </a:ext>
            </a:extLst>
          </p:cNvPr>
          <p:cNvSpPr txBox="1"/>
          <p:nvPr/>
        </p:nvSpPr>
        <p:spPr>
          <a:xfrm>
            <a:off x="6224811" y="1941535"/>
            <a:ext cx="4066063" cy="1615858"/>
          </a:xfrm>
          <a:prstGeom prst="rect">
            <a:avLst/>
          </a:prstGeom>
          <a:solidFill>
            <a:srgbClr val="BEE0E4"/>
          </a:solidFill>
        </p:spPr>
        <p:txBody>
          <a:bodyPr wrap="square" rtlCol="0">
            <a:noAutofit/>
          </a:bodyPr>
          <a:lstStyle/>
          <a:p>
            <a:pPr algn="ctr"/>
            <a:r>
              <a:rPr lang="pt-BR" sz="2000" b="1" dirty="0">
                <a:solidFill>
                  <a:srgbClr val="E43D33"/>
                </a:solidFill>
              </a:rPr>
              <a:t>Fatores de risco de TEP no hospital </a:t>
            </a:r>
            <a:r>
              <a:rPr lang="pt-BR" sz="2000" dirty="0">
                <a:solidFill>
                  <a:schemeClr val="tx1">
                    <a:lumMod val="50000"/>
                    <a:lumOff val="50000"/>
                  </a:schemeClr>
                </a:solidFill>
              </a:rPr>
              <a:t>incluem câncer, grupo etário avançado, TEP anterior, cateter central, imobilidade</a:t>
            </a:r>
          </a:p>
        </p:txBody>
      </p:sp>
    </p:spTree>
    <p:extLst>
      <p:ext uri="{BB962C8B-B14F-4D97-AF65-F5344CB8AC3E}">
        <p14:creationId xmlns:p14="http://schemas.microsoft.com/office/powerpoint/2010/main" val="23575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11FC-BAF9-4F84-AE19-0F5EDF9E6A59}"/>
              </a:ext>
            </a:extLst>
          </p:cNvPr>
          <p:cNvSpPr>
            <a:spLocks noGrp="1"/>
          </p:cNvSpPr>
          <p:nvPr>
            <p:ph type="title"/>
          </p:nvPr>
        </p:nvSpPr>
        <p:spPr/>
        <p:txBody>
          <a:bodyPr>
            <a:normAutofit fontScale="90000"/>
          </a:bodyPr>
          <a:lstStyle/>
          <a:p>
            <a:r>
              <a:rPr lang="pt-BR"/>
              <a:t>Quais pacientes correm risco de TEP no hospital?</a:t>
            </a:r>
          </a:p>
        </p:txBody>
      </p:sp>
      <p:sp>
        <p:nvSpPr>
          <p:cNvPr id="3" name="Content Placeholder 2">
            <a:extLst>
              <a:ext uri="{FF2B5EF4-FFF2-40B4-BE49-F238E27FC236}">
                <a16:creationId xmlns:a16="http://schemas.microsoft.com/office/drawing/2014/main" id="{D316AF74-6A02-435D-B1CE-5A18E38E4AF9}"/>
              </a:ext>
            </a:extLst>
          </p:cNvPr>
          <p:cNvSpPr>
            <a:spLocks noGrp="1"/>
          </p:cNvSpPr>
          <p:nvPr>
            <p:ph idx="1"/>
          </p:nvPr>
        </p:nvSpPr>
        <p:spPr>
          <a:xfrm>
            <a:off x="419100" y="1855922"/>
            <a:ext cx="10972800" cy="3954624"/>
          </a:xfrm>
        </p:spPr>
        <p:txBody>
          <a:bodyPr>
            <a:normAutofit/>
          </a:bodyPr>
          <a:lstStyle/>
          <a:p>
            <a:r>
              <a:rPr lang="pt-BR" sz="2400" dirty="0"/>
              <a:t>Os </a:t>
            </a:r>
            <a:r>
              <a:rPr lang="pt-BR" sz="2400" i="1" dirty="0"/>
              <a:t>Risk Assessment Models </a:t>
            </a:r>
            <a:r>
              <a:rPr lang="pt-BR" sz="2400" dirty="0"/>
              <a:t>(</a:t>
            </a:r>
            <a:r>
              <a:rPr lang="pt-BR" sz="2400" dirty="0" err="1"/>
              <a:t>RAMs</a:t>
            </a:r>
            <a:r>
              <a:rPr lang="pt-BR" sz="2400" dirty="0"/>
              <a:t>) podem identificar os pacientes de alto risco</a:t>
            </a:r>
          </a:p>
          <a:p>
            <a:r>
              <a:rPr lang="pt-BR" sz="2400" b="1" dirty="0"/>
              <a:t>Exemplos</a:t>
            </a:r>
            <a:r>
              <a:rPr lang="pt-BR" sz="2400" b="1" i="1" dirty="0"/>
              <a:t>:</a:t>
            </a:r>
            <a:r>
              <a:rPr lang="pt-BR" sz="2400" dirty="0"/>
              <a:t> </a:t>
            </a:r>
            <a:r>
              <a:rPr lang="pt-BR" sz="2400" dirty="0" err="1"/>
              <a:t>Padua</a:t>
            </a:r>
            <a:r>
              <a:rPr lang="pt-BR" sz="2400" dirty="0"/>
              <a:t>, IMPROVE-VTE Scores</a:t>
            </a:r>
          </a:p>
        </p:txBody>
      </p:sp>
      <p:graphicFrame>
        <p:nvGraphicFramePr>
          <p:cNvPr id="5" name="Table 4">
            <a:extLst>
              <a:ext uri="{FF2B5EF4-FFF2-40B4-BE49-F238E27FC236}">
                <a16:creationId xmlns:a16="http://schemas.microsoft.com/office/drawing/2014/main" id="{D7D8DE92-169E-4365-8FB1-20CFF5726861}"/>
              </a:ext>
            </a:extLst>
          </p:cNvPr>
          <p:cNvGraphicFramePr>
            <a:graphicFrameLocks noGrp="1"/>
          </p:cNvGraphicFramePr>
          <p:nvPr>
            <p:extLst>
              <p:ext uri="{D42A27DB-BD31-4B8C-83A1-F6EECF244321}">
                <p14:modId xmlns:p14="http://schemas.microsoft.com/office/powerpoint/2010/main" val="3461617239"/>
              </p:ext>
            </p:extLst>
          </p:nvPr>
        </p:nvGraphicFramePr>
        <p:xfrm>
          <a:off x="4054399" y="2705523"/>
          <a:ext cx="3415611" cy="3779520"/>
        </p:xfrm>
        <a:graphic>
          <a:graphicData uri="http://schemas.openxmlformats.org/drawingml/2006/table">
            <a:tbl>
              <a:tblPr firstRow="1" bandRow="1">
                <a:tableStyleId>{5940675A-B579-460E-94D1-54222C63F5DA}</a:tableStyleId>
              </a:tblPr>
              <a:tblGrid>
                <a:gridCol w="3415611">
                  <a:extLst>
                    <a:ext uri="{9D8B030D-6E8A-4147-A177-3AD203B41FA5}">
                      <a16:colId xmlns:a16="http://schemas.microsoft.com/office/drawing/2014/main" val="1115613794"/>
                    </a:ext>
                  </a:extLst>
                </a:gridCol>
              </a:tblGrid>
              <a:tr h="370840">
                <a:tc>
                  <a:txBody>
                    <a:bodyPr/>
                    <a:lstStyle/>
                    <a:p>
                      <a:r>
                        <a:rPr lang="pt-BR" sz="2000" b="1">
                          <a:solidFill>
                            <a:schemeClr val="bg1"/>
                          </a:solidFill>
                        </a:rPr>
                        <a:t>Padua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pt-BR" sz="1800" dirty="0">
                          <a:solidFill>
                            <a:schemeClr val="tx1">
                              <a:lumMod val="50000"/>
                              <a:lumOff val="50000"/>
                            </a:schemeClr>
                          </a:solidFill>
                        </a:rPr>
                        <a:t>TEP anterior</a:t>
                      </a:r>
                    </a:p>
                    <a:p>
                      <a:r>
                        <a:rPr lang="pt-BR" sz="1800" dirty="0" err="1">
                          <a:solidFill>
                            <a:schemeClr val="tx1">
                              <a:lumMod val="50000"/>
                              <a:lumOff val="50000"/>
                            </a:schemeClr>
                          </a:solidFill>
                        </a:rPr>
                        <a:t>Trombofilia</a:t>
                      </a:r>
                      <a:endParaRPr lang="pt-BR" sz="1800" dirty="0">
                        <a:solidFill>
                          <a:schemeClr val="tx1">
                            <a:lumMod val="50000"/>
                            <a:lumOff val="50000"/>
                          </a:schemeClr>
                        </a:solidFill>
                      </a:endParaRPr>
                    </a:p>
                    <a:p>
                      <a:r>
                        <a:rPr lang="pt-BR" sz="1800" dirty="0">
                          <a:solidFill>
                            <a:schemeClr val="tx1">
                              <a:lumMod val="50000"/>
                              <a:lumOff val="50000"/>
                            </a:schemeClr>
                          </a:solidFill>
                        </a:rPr>
                        <a:t>Câncer ativo</a:t>
                      </a:r>
                    </a:p>
                    <a:p>
                      <a:r>
                        <a:rPr lang="pt-BR" sz="1800" dirty="0">
                          <a:solidFill>
                            <a:schemeClr val="tx1">
                              <a:lumMod val="50000"/>
                              <a:lumOff val="50000"/>
                            </a:schemeClr>
                          </a:solidFill>
                        </a:rPr>
                        <a:t>Idade &gt; 70 anos</a:t>
                      </a:r>
                    </a:p>
                    <a:p>
                      <a:r>
                        <a:rPr lang="pt-BR" sz="1800" dirty="0">
                          <a:solidFill>
                            <a:schemeClr val="tx1">
                              <a:lumMod val="50000"/>
                              <a:lumOff val="50000"/>
                            </a:schemeClr>
                          </a:solidFill>
                        </a:rPr>
                        <a:t>Imobilidade</a:t>
                      </a:r>
                    </a:p>
                    <a:p>
                      <a:r>
                        <a:rPr lang="pt-BR" sz="1800" dirty="0">
                          <a:solidFill>
                            <a:schemeClr val="tx1">
                              <a:lumMod val="50000"/>
                              <a:lumOff val="50000"/>
                            </a:schemeClr>
                          </a:solidFill>
                        </a:rPr>
                        <a:t>Trauma/cirurgia</a:t>
                      </a:r>
                      <a:r>
                        <a:rPr lang="pt-BR" sz="1800" baseline="0" dirty="0">
                          <a:solidFill>
                            <a:schemeClr val="tx1">
                              <a:lumMod val="50000"/>
                              <a:lumOff val="50000"/>
                            </a:schemeClr>
                          </a:solidFill>
                        </a:rPr>
                        <a:t> recentes</a:t>
                      </a:r>
                    </a:p>
                    <a:p>
                      <a:r>
                        <a:rPr lang="pt-BR" sz="1800" dirty="0">
                          <a:solidFill>
                            <a:schemeClr val="tx1">
                              <a:lumMod val="50000"/>
                              <a:lumOff val="50000"/>
                            </a:schemeClr>
                          </a:solidFill>
                        </a:rPr>
                        <a:t>Insuficiência cardíaca ou respiratória</a:t>
                      </a:r>
                    </a:p>
                    <a:p>
                      <a:r>
                        <a:rPr lang="pt-BR" sz="1800" dirty="0">
                          <a:solidFill>
                            <a:schemeClr val="tx1">
                              <a:lumMod val="50000"/>
                              <a:lumOff val="50000"/>
                            </a:schemeClr>
                          </a:solidFill>
                        </a:rPr>
                        <a:t>IAM o</a:t>
                      </a:r>
                      <a:r>
                        <a:rPr lang="pt-BR" sz="1800" baseline="0" dirty="0">
                          <a:solidFill>
                            <a:schemeClr val="tx1">
                              <a:lumMod val="50000"/>
                              <a:lumOff val="50000"/>
                            </a:schemeClr>
                          </a:solidFill>
                        </a:rPr>
                        <a:t>u AVC</a:t>
                      </a:r>
                    </a:p>
                    <a:p>
                      <a:r>
                        <a:rPr lang="pt-BR" sz="1800" dirty="0">
                          <a:solidFill>
                            <a:schemeClr val="tx1">
                              <a:lumMod val="50000"/>
                              <a:lumOff val="50000"/>
                            </a:schemeClr>
                          </a:solidFill>
                        </a:rPr>
                        <a:t>Tratamento hormonal</a:t>
                      </a:r>
                    </a:p>
                    <a:p>
                      <a:r>
                        <a:rPr lang="pt-BR" sz="1800" dirty="0">
                          <a:solidFill>
                            <a:schemeClr val="tx1">
                              <a:lumMod val="50000"/>
                              <a:lumOff val="50000"/>
                            </a:schemeClr>
                          </a:solidFill>
                        </a:rPr>
                        <a:t>Obesidade (IMC &gt; 30) Infecção/</a:t>
                      </a:r>
                      <a:r>
                        <a:rPr lang="pt-BR" sz="1800" dirty="0" err="1">
                          <a:solidFill>
                            <a:schemeClr val="tx1">
                              <a:lumMod val="50000"/>
                              <a:lumOff val="50000"/>
                            </a:schemeClr>
                          </a:solidFill>
                        </a:rPr>
                        <a:t>colagenose</a:t>
                      </a:r>
                      <a:endParaRPr lang="pt-BR"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6" name="Table 5">
            <a:extLst>
              <a:ext uri="{FF2B5EF4-FFF2-40B4-BE49-F238E27FC236}">
                <a16:creationId xmlns:a16="http://schemas.microsoft.com/office/drawing/2014/main" id="{1BDE1A33-666A-4A27-A41B-915E7488C85A}"/>
              </a:ext>
            </a:extLst>
          </p:cNvPr>
          <p:cNvGraphicFramePr>
            <a:graphicFrameLocks noGrp="1"/>
          </p:cNvGraphicFramePr>
          <p:nvPr/>
        </p:nvGraphicFramePr>
        <p:xfrm>
          <a:off x="7743341" y="2997071"/>
          <a:ext cx="3172392" cy="2926080"/>
        </p:xfrm>
        <a:graphic>
          <a:graphicData uri="http://schemas.openxmlformats.org/drawingml/2006/table">
            <a:tbl>
              <a:tblPr firstRow="1" bandRow="1">
                <a:tableStyleId>{5940675A-B579-460E-94D1-54222C63F5DA}</a:tableStyleId>
              </a:tblPr>
              <a:tblGrid>
                <a:gridCol w="3172392">
                  <a:extLst>
                    <a:ext uri="{9D8B030D-6E8A-4147-A177-3AD203B41FA5}">
                      <a16:colId xmlns:a16="http://schemas.microsoft.com/office/drawing/2014/main" val="1115613794"/>
                    </a:ext>
                  </a:extLst>
                </a:gridCol>
              </a:tblGrid>
              <a:tr h="0">
                <a:tc>
                  <a:txBody>
                    <a:bodyPr/>
                    <a:lstStyle/>
                    <a:p>
                      <a:r>
                        <a:rPr lang="pt-BR" sz="2000" b="1">
                          <a:solidFill>
                            <a:schemeClr val="bg1"/>
                          </a:solidFill>
                        </a:rPr>
                        <a:t>IMPROVE-VTE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pt-BR" sz="2000">
                          <a:solidFill>
                            <a:schemeClr val="tx1">
                              <a:lumMod val="50000"/>
                              <a:lumOff val="50000"/>
                            </a:schemeClr>
                          </a:solidFill>
                        </a:rPr>
                        <a:t> TEP anterior</a:t>
                      </a:r>
                    </a:p>
                    <a:p>
                      <a:r>
                        <a:rPr lang="pt-BR" sz="2000">
                          <a:solidFill>
                            <a:schemeClr val="tx1">
                              <a:lumMod val="50000"/>
                              <a:lumOff val="50000"/>
                            </a:schemeClr>
                          </a:solidFill>
                        </a:rPr>
                        <a:t>Trombofilia</a:t>
                      </a:r>
                    </a:p>
                    <a:p>
                      <a:r>
                        <a:rPr lang="pt-BR" sz="2000">
                          <a:solidFill>
                            <a:schemeClr val="tx1">
                              <a:lumMod val="50000"/>
                              <a:lumOff val="50000"/>
                            </a:schemeClr>
                          </a:solidFill>
                        </a:rPr>
                        <a:t> Câncer ativo</a:t>
                      </a:r>
                    </a:p>
                    <a:p>
                      <a:r>
                        <a:rPr lang="pt-BR" sz="2000">
                          <a:solidFill>
                            <a:schemeClr val="tx1">
                              <a:lumMod val="50000"/>
                              <a:lumOff val="50000"/>
                            </a:schemeClr>
                          </a:solidFill>
                        </a:rPr>
                        <a:t>Idade &gt; 60 anos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000">
                          <a:solidFill>
                            <a:schemeClr val="tx1">
                              <a:lumMod val="50000"/>
                              <a:lumOff val="50000"/>
                            </a:schemeClr>
                          </a:solidFill>
                        </a:rPr>
                        <a:t>Imobilização ≥ 7 dias</a:t>
                      </a:r>
                    </a:p>
                    <a:p>
                      <a:r>
                        <a:rPr lang="pt-BR" sz="2000">
                          <a:solidFill>
                            <a:schemeClr val="tx1">
                              <a:lumMod val="50000"/>
                              <a:lumOff val="50000"/>
                            </a:schemeClr>
                          </a:solidFill>
                        </a:rPr>
                        <a:t>Paralisia de membros inferiores</a:t>
                      </a:r>
                    </a:p>
                    <a:p>
                      <a:r>
                        <a:rPr lang="pt-BR" sz="2000">
                          <a:solidFill>
                            <a:schemeClr val="tx1">
                              <a:lumMod val="50000"/>
                              <a:lumOff val="50000"/>
                            </a:schemeClr>
                          </a:solidFill>
                        </a:rPr>
                        <a:t>Admissão na UTI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sp>
        <p:nvSpPr>
          <p:cNvPr id="9" name="TextBox 8">
            <a:extLst>
              <a:ext uri="{FF2B5EF4-FFF2-40B4-BE49-F238E27FC236}">
                <a16:creationId xmlns:a16="http://schemas.microsoft.com/office/drawing/2014/main" id="{D4B68558-4443-47AF-BB5C-EC33CEB4EBEB}"/>
              </a:ext>
            </a:extLst>
          </p:cNvPr>
          <p:cNvSpPr txBox="1"/>
          <p:nvPr/>
        </p:nvSpPr>
        <p:spPr>
          <a:xfrm>
            <a:off x="1166018" y="3553662"/>
            <a:ext cx="2680561" cy="1631216"/>
          </a:xfrm>
          <a:prstGeom prst="rect">
            <a:avLst/>
          </a:prstGeom>
          <a:solidFill>
            <a:srgbClr val="FFD9B0"/>
          </a:solidFill>
        </p:spPr>
        <p:txBody>
          <a:bodyPr wrap="square" rtlCol="0">
            <a:spAutoFit/>
          </a:bodyPr>
          <a:lstStyle/>
          <a:p>
            <a:pPr algn="ctr"/>
            <a:r>
              <a:rPr lang="pt-BR" sz="2000">
                <a:solidFill>
                  <a:schemeClr val="tx1">
                    <a:lumMod val="50000"/>
                    <a:lumOff val="50000"/>
                  </a:schemeClr>
                </a:solidFill>
              </a:rPr>
              <a:t>Estes RAMs não são amplamente validados para a tomada de decisão orientada para a profilaxia.</a:t>
            </a:r>
          </a:p>
        </p:txBody>
      </p:sp>
      <p:sp>
        <p:nvSpPr>
          <p:cNvPr id="4" name="TextBox 3">
            <a:extLst>
              <a:ext uri="{FF2B5EF4-FFF2-40B4-BE49-F238E27FC236}">
                <a16:creationId xmlns:a16="http://schemas.microsoft.com/office/drawing/2014/main" id="{C631155B-BB66-45D4-8B76-5A55D09C08F1}"/>
              </a:ext>
            </a:extLst>
          </p:cNvPr>
          <p:cNvSpPr txBox="1"/>
          <p:nvPr/>
        </p:nvSpPr>
        <p:spPr>
          <a:xfrm>
            <a:off x="9701496" y="6062990"/>
            <a:ext cx="2280323" cy="523220"/>
          </a:xfrm>
          <a:prstGeom prst="rect">
            <a:avLst/>
          </a:prstGeom>
          <a:noFill/>
        </p:spPr>
        <p:txBody>
          <a:bodyPr wrap="square" rtlCol="0">
            <a:spAutoFit/>
          </a:bodyPr>
          <a:lstStyle/>
          <a:p>
            <a:r>
              <a:rPr lang="pt-BR" sz="1400">
                <a:solidFill>
                  <a:schemeClr val="tx1">
                    <a:lumMod val="50000"/>
                    <a:lumOff val="50000"/>
                  </a:schemeClr>
                </a:solidFill>
              </a:rPr>
              <a:t>Spyropoulos Chest 2011</a:t>
            </a:r>
          </a:p>
          <a:p>
            <a:r>
              <a:rPr lang="pt-BR" sz="1400">
                <a:solidFill>
                  <a:schemeClr val="tx1">
                    <a:lumMod val="50000"/>
                    <a:lumOff val="50000"/>
                  </a:schemeClr>
                </a:solidFill>
              </a:rPr>
              <a:t>Leizorovicz Circulation 2004</a:t>
            </a:r>
          </a:p>
        </p:txBody>
      </p:sp>
    </p:spTree>
    <p:extLst>
      <p:ext uri="{BB962C8B-B14F-4D97-AF65-F5344CB8AC3E}">
        <p14:creationId xmlns:p14="http://schemas.microsoft.com/office/powerpoint/2010/main" val="30620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pt-BR" b="1"/>
              <a:t>Caso clínico 2:  Paciente Médico Hospitalizado</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152361"/>
            <a:ext cx="10716539" cy="3970141"/>
          </a:xfrm>
        </p:spPr>
        <p:txBody>
          <a:bodyPr>
            <a:normAutofit/>
          </a:bodyPr>
          <a:lstStyle/>
          <a:p>
            <a:pPr marL="0" indent="0">
              <a:buNone/>
            </a:pPr>
            <a:r>
              <a:rPr lang="pt-BR" sz="2400" dirty="0"/>
              <a:t>72 anos masculino</a:t>
            </a:r>
          </a:p>
          <a:p>
            <a:pPr marL="0" indent="0">
              <a:buNone/>
            </a:pPr>
            <a:r>
              <a:rPr lang="pt-BR" sz="2400" b="1" dirty="0">
                <a:solidFill>
                  <a:srgbClr val="E43D33"/>
                </a:solidFill>
              </a:rPr>
              <a:t>Histórico médico:</a:t>
            </a:r>
            <a:r>
              <a:rPr lang="pt-BR" sz="2400" dirty="0">
                <a:solidFill>
                  <a:srgbClr val="E43D33"/>
                </a:solidFill>
              </a:rPr>
              <a:t> </a:t>
            </a:r>
            <a:r>
              <a:rPr lang="pt-BR" sz="2400" dirty="0"/>
              <a:t>DPOC, hipertensão, diabetes tipo 2, obesidade (índice [IMC] de 41 kg/m2), TEP causado há 15 anos (cirurgia ortopédica menor)</a:t>
            </a:r>
          </a:p>
          <a:p>
            <a:pPr marL="0" indent="0">
              <a:buNone/>
            </a:pPr>
            <a:r>
              <a:rPr lang="pt-BR" sz="2400" b="1" dirty="0">
                <a:solidFill>
                  <a:srgbClr val="E43D33"/>
                </a:solidFill>
              </a:rPr>
              <a:t>Medicações:</a:t>
            </a:r>
            <a:r>
              <a:rPr lang="pt-BR" sz="2400" dirty="0">
                <a:solidFill>
                  <a:srgbClr val="E43D33"/>
                </a:solidFill>
              </a:rPr>
              <a:t> </a:t>
            </a:r>
            <a:r>
              <a:rPr lang="pt-BR" sz="2400" dirty="0"/>
              <a:t> metformina, amlodipina, losartana, broncodilatador </a:t>
            </a:r>
          </a:p>
          <a:p>
            <a:pPr marL="0" indent="0">
              <a:buNone/>
            </a:pPr>
            <a:r>
              <a:rPr lang="pt-BR" sz="2400" b="1" dirty="0">
                <a:solidFill>
                  <a:srgbClr val="E43D33"/>
                </a:solidFill>
              </a:rPr>
              <a:t>Admitido: </a:t>
            </a:r>
            <a:r>
              <a:rPr lang="pt-BR" sz="2400" dirty="0"/>
              <a:t>Serviço médico com diagnóstico de pneumonia</a:t>
            </a:r>
          </a:p>
          <a:p>
            <a:pPr marL="0" indent="0">
              <a:buNone/>
            </a:pPr>
            <a:r>
              <a:rPr lang="pt-BR" sz="2400" b="1" dirty="0">
                <a:solidFill>
                  <a:srgbClr val="E43D33"/>
                </a:solidFill>
              </a:rPr>
              <a:t>Tratamento:</a:t>
            </a:r>
            <a:r>
              <a:rPr lang="pt-BR" sz="2400" dirty="0">
                <a:solidFill>
                  <a:srgbClr val="E43D33"/>
                </a:solidFill>
              </a:rPr>
              <a:t> </a:t>
            </a:r>
            <a:r>
              <a:rPr lang="pt-BR" sz="2400" dirty="0"/>
              <a:t>antibióticos, oxigenoterapia.</a:t>
            </a:r>
          </a:p>
          <a:p>
            <a:pPr marL="0" indent="0">
              <a:buNone/>
            </a:pPr>
            <a:r>
              <a:rPr lang="pt-BR" sz="2400" dirty="0"/>
              <a:t>Foi internado no hospital devido ao estado geral grave, com fraqueza, dispneia e imobilidade. Índice CURB maior de 3 </a:t>
            </a:r>
            <a:r>
              <a:rPr lang="pt-BR" sz="2400" dirty="0" err="1"/>
              <a:t>pts</a:t>
            </a:r>
            <a:r>
              <a:rPr lang="pt-BR" sz="2400" dirty="0"/>
              <a:t> </a:t>
            </a:r>
          </a:p>
        </p:txBody>
      </p:sp>
    </p:spTree>
    <p:extLst>
      <p:ext uri="{BB962C8B-B14F-4D97-AF65-F5344CB8AC3E}">
        <p14:creationId xmlns:p14="http://schemas.microsoft.com/office/powerpoint/2010/main" val="1069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pt-BR" sz="2400" b="1" dirty="0"/>
              <a:t>Qual dos seguintes aspectos você sugeriria como </a:t>
            </a:r>
            <a:r>
              <a:rPr lang="pt-BR" sz="2400" b="1" dirty="0" err="1"/>
              <a:t>tromboprofilaxia</a:t>
            </a:r>
            <a:r>
              <a:rPr lang="pt-BR" sz="2400" b="1" dirty="0"/>
              <a:t> durante a internação hospitalar?</a:t>
            </a:r>
          </a:p>
          <a:p>
            <a:pPr marL="0" indent="0">
              <a:buNone/>
            </a:pPr>
            <a:endParaRPr lang="en-CA" sz="2400" dirty="0"/>
          </a:p>
          <a:p>
            <a:pPr marL="514350" indent="-514350">
              <a:buAutoNum type="alphaUcPeriod"/>
            </a:pPr>
            <a:r>
              <a:rPr lang="pt-BR" sz="2400" dirty="0"/>
              <a:t>Heparina de Baixo Peso Molecular (HBPM) ou HNF</a:t>
            </a:r>
          </a:p>
          <a:p>
            <a:pPr marL="514350" indent="-514350">
              <a:buAutoNum type="alphaUcPeriod"/>
            </a:pPr>
            <a:r>
              <a:rPr lang="pt-BR" sz="2400" dirty="0"/>
              <a:t>Anticoagulantes orais diretos ( </a:t>
            </a:r>
            <a:r>
              <a:rPr lang="pt-BR" sz="2400" dirty="0" err="1"/>
              <a:t>Rivaroxaban</a:t>
            </a:r>
            <a:r>
              <a:rPr lang="pt-BR" sz="2400" dirty="0"/>
              <a:t> ou </a:t>
            </a:r>
            <a:r>
              <a:rPr lang="pt-BR" sz="2400" dirty="0" err="1"/>
              <a:t>Apixaban</a:t>
            </a:r>
            <a:r>
              <a:rPr lang="pt-BR" sz="2400" dirty="0"/>
              <a:t>)</a:t>
            </a:r>
          </a:p>
          <a:p>
            <a:pPr marL="514350" indent="-514350">
              <a:buAutoNum type="alphaUcPeriod"/>
            </a:pPr>
            <a:r>
              <a:rPr lang="pt-BR" sz="2400" dirty="0"/>
              <a:t>Meias de compressão graduadas</a:t>
            </a:r>
          </a:p>
          <a:p>
            <a:pPr marL="514350" indent="-514350">
              <a:buAutoNum type="alphaUcPeriod"/>
            </a:pPr>
            <a:r>
              <a:rPr lang="pt-BR" sz="2400" dirty="0"/>
              <a:t>Sem profilaxia porque tem baixo risco de trombose. </a:t>
            </a:r>
          </a:p>
        </p:txBody>
      </p:sp>
      <p:sp>
        <p:nvSpPr>
          <p:cNvPr id="4" name="Rectangle 3">
            <a:extLst>
              <a:ext uri="{FF2B5EF4-FFF2-40B4-BE49-F238E27FC236}">
                <a16:creationId xmlns:a16="http://schemas.microsoft.com/office/drawing/2014/main" id="{99BAD767-7BAB-4B53-9712-EA8DCDE89366}"/>
              </a:ext>
            </a:extLst>
          </p:cNvPr>
          <p:cNvSpPr/>
          <p:nvPr/>
        </p:nvSpPr>
        <p:spPr>
          <a:xfrm>
            <a:off x="208526" y="3052273"/>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5455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83E6-3881-4231-8AD1-28307229F3F9}"/>
              </a:ext>
            </a:extLst>
          </p:cNvPr>
          <p:cNvSpPr>
            <a:spLocks noGrp="1"/>
          </p:cNvSpPr>
          <p:nvPr>
            <p:ph type="title"/>
          </p:nvPr>
        </p:nvSpPr>
        <p:spPr/>
        <p:txBody>
          <a:bodyPr/>
          <a:lstStyle/>
          <a:p>
            <a:r>
              <a:rPr lang="pt-BR"/>
              <a:t>Fatores de risco para TEP em nosso paciente</a:t>
            </a:r>
          </a:p>
        </p:txBody>
      </p:sp>
      <p:graphicFrame>
        <p:nvGraphicFramePr>
          <p:cNvPr id="4" name="Table 3">
            <a:extLst>
              <a:ext uri="{FF2B5EF4-FFF2-40B4-BE49-F238E27FC236}">
                <a16:creationId xmlns:a16="http://schemas.microsoft.com/office/drawing/2014/main" id="{B04F09C9-4B01-4A37-9481-D68D63E49962}"/>
              </a:ext>
            </a:extLst>
          </p:cNvPr>
          <p:cNvGraphicFramePr>
            <a:graphicFrameLocks noGrp="1"/>
          </p:cNvGraphicFramePr>
          <p:nvPr/>
        </p:nvGraphicFramePr>
        <p:xfrm>
          <a:off x="1992542" y="1996440"/>
          <a:ext cx="3944795" cy="4275759"/>
        </p:xfrm>
        <a:graphic>
          <a:graphicData uri="http://schemas.openxmlformats.org/drawingml/2006/table">
            <a:tbl>
              <a:tblPr firstRow="1" bandRow="1">
                <a:tableStyleId>{5940675A-B579-460E-94D1-54222C63F5DA}</a:tableStyleId>
              </a:tblPr>
              <a:tblGrid>
                <a:gridCol w="3944795">
                  <a:extLst>
                    <a:ext uri="{9D8B030D-6E8A-4147-A177-3AD203B41FA5}">
                      <a16:colId xmlns:a16="http://schemas.microsoft.com/office/drawing/2014/main" val="1115613794"/>
                    </a:ext>
                  </a:extLst>
                </a:gridCol>
              </a:tblGrid>
              <a:tr h="496239">
                <a:tc>
                  <a:txBody>
                    <a:bodyPr/>
                    <a:lstStyle/>
                    <a:p>
                      <a:r>
                        <a:rPr lang="pt-BR" sz="2200" b="1">
                          <a:solidFill>
                            <a:schemeClr val="bg1"/>
                          </a:solidFill>
                        </a:rPr>
                        <a:t>Padua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pt-BR" sz="2200">
                          <a:solidFill>
                            <a:schemeClr val="tx1">
                              <a:lumMod val="50000"/>
                              <a:lumOff val="50000"/>
                            </a:schemeClr>
                          </a:solidFill>
                        </a:rPr>
                        <a:t>TEP anterior</a:t>
                      </a:r>
                    </a:p>
                    <a:p>
                      <a:r>
                        <a:rPr lang="pt-BR" sz="2200">
                          <a:solidFill>
                            <a:schemeClr val="tx1">
                              <a:lumMod val="50000"/>
                              <a:lumOff val="50000"/>
                            </a:schemeClr>
                          </a:solidFill>
                        </a:rPr>
                        <a:t>Trombofilia</a:t>
                      </a:r>
                    </a:p>
                    <a:p>
                      <a:r>
                        <a:rPr lang="pt-BR" sz="2200">
                          <a:solidFill>
                            <a:schemeClr val="tx1">
                              <a:lumMod val="50000"/>
                              <a:lumOff val="50000"/>
                            </a:schemeClr>
                          </a:solidFill>
                        </a:rPr>
                        <a:t>Câncer ativo</a:t>
                      </a:r>
                    </a:p>
                    <a:p>
                      <a:r>
                        <a:rPr lang="pt-BR" sz="2200">
                          <a:solidFill>
                            <a:schemeClr val="tx1">
                              <a:lumMod val="50000"/>
                              <a:lumOff val="50000"/>
                            </a:schemeClr>
                          </a:solidFill>
                        </a:rPr>
                        <a:t>Idade &gt; 70 anos</a:t>
                      </a:r>
                    </a:p>
                    <a:p>
                      <a:r>
                        <a:rPr lang="pt-BR" sz="2200">
                          <a:solidFill>
                            <a:schemeClr val="tx1">
                              <a:lumMod val="50000"/>
                              <a:lumOff val="50000"/>
                            </a:schemeClr>
                          </a:solidFill>
                        </a:rPr>
                        <a:t>Imobilidade</a:t>
                      </a:r>
                    </a:p>
                    <a:p>
                      <a:r>
                        <a:rPr lang="pt-BR" sz="2200">
                          <a:solidFill>
                            <a:schemeClr val="tx1">
                              <a:lumMod val="50000"/>
                              <a:lumOff val="50000"/>
                            </a:schemeClr>
                          </a:solidFill>
                        </a:rPr>
                        <a:t>Trauma/cirurgia recentes</a:t>
                      </a:r>
                    </a:p>
                    <a:p>
                      <a:r>
                        <a:rPr lang="pt-BR" sz="2200">
                          <a:solidFill>
                            <a:schemeClr val="tx1">
                              <a:lumMod val="50000"/>
                              <a:lumOff val="50000"/>
                            </a:schemeClr>
                          </a:solidFill>
                        </a:rPr>
                        <a:t>Insuficiência</a:t>
                      </a:r>
                      <a:r>
                        <a:rPr lang="pt-BR" sz="2200" baseline="0">
                          <a:solidFill>
                            <a:schemeClr val="tx1">
                              <a:lumMod val="50000"/>
                              <a:lumOff val="50000"/>
                            </a:schemeClr>
                          </a:solidFill>
                        </a:rPr>
                        <a:t> </a:t>
                      </a:r>
                      <a:r>
                        <a:rPr lang="pt-BR" sz="2200">
                          <a:solidFill>
                            <a:schemeClr val="tx1">
                              <a:lumMod val="50000"/>
                              <a:lumOff val="50000"/>
                            </a:schemeClr>
                          </a:solidFill>
                        </a:rPr>
                        <a:t>respiratória</a:t>
                      </a:r>
                    </a:p>
                    <a:p>
                      <a:r>
                        <a:rPr lang="pt-BR" sz="2200">
                          <a:solidFill>
                            <a:schemeClr val="tx1">
                              <a:lumMod val="50000"/>
                              <a:lumOff val="50000"/>
                            </a:schemeClr>
                          </a:solidFill>
                        </a:rPr>
                        <a:t>IAM o</a:t>
                      </a:r>
                      <a:r>
                        <a:rPr lang="pt-BR" sz="2200" baseline="0">
                          <a:solidFill>
                            <a:schemeClr val="tx1">
                              <a:lumMod val="50000"/>
                              <a:lumOff val="50000"/>
                            </a:schemeClr>
                          </a:solidFill>
                        </a:rPr>
                        <a:t>u AVC</a:t>
                      </a:r>
                    </a:p>
                    <a:p>
                      <a:r>
                        <a:rPr lang="pt-BR" sz="2200">
                          <a:solidFill>
                            <a:schemeClr val="tx1">
                              <a:lumMod val="50000"/>
                              <a:lumOff val="50000"/>
                            </a:schemeClr>
                          </a:solidFill>
                        </a:rPr>
                        <a:t>Tratamento hormonal</a:t>
                      </a:r>
                    </a:p>
                    <a:p>
                      <a:r>
                        <a:rPr lang="pt-BR" sz="2200">
                          <a:solidFill>
                            <a:schemeClr val="tx1">
                              <a:lumMod val="50000"/>
                              <a:lumOff val="50000"/>
                            </a:schemeClr>
                          </a:solidFill>
                        </a:rPr>
                        <a:t>Obesidade (IMC &gt; 30) Infecção/colagenose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5" name="Table 4">
            <a:extLst>
              <a:ext uri="{FF2B5EF4-FFF2-40B4-BE49-F238E27FC236}">
                <a16:creationId xmlns:a16="http://schemas.microsoft.com/office/drawing/2014/main" id="{79E4DE89-1CCB-47CD-89FD-B4B04B9D495A}"/>
              </a:ext>
            </a:extLst>
          </p:cNvPr>
          <p:cNvGraphicFramePr>
            <a:graphicFrameLocks noGrp="1"/>
          </p:cNvGraphicFramePr>
          <p:nvPr/>
        </p:nvGraphicFramePr>
        <p:xfrm>
          <a:off x="6868936" y="1996440"/>
          <a:ext cx="3991129" cy="2865120"/>
        </p:xfrm>
        <a:graphic>
          <a:graphicData uri="http://schemas.openxmlformats.org/drawingml/2006/table">
            <a:tbl>
              <a:tblPr firstRow="1" bandRow="1">
                <a:tableStyleId>{5940675A-B579-460E-94D1-54222C63F5DA}</a:tableStyleId>
              </a:tblPr>
              <a:tblGrid>
                <a:gridCol w="3991129">
                  <a:extLst>
                    <a:ext uri="{9D8B030D-6E8A-4147-A177-3AD203B41FA5}">
                      <a16:colId xmlns:a16="http://schemas.microsoft.com/office/drawing/2014/main" val="1115613794"/>
                    </a:ext>
                  </a:extLst>
                </a:gridCol>
              </a:tblGrid>
              <a:tr h="0">
                <a:tc>
                  <a:txBody>
                    <a:bodyPr/>
                    <a:lstStyle/>
                    <a:p>
                      <a:r>
                        <a:rPr lang="pt-BR" sz="2200" b="1">
                          <a:solidFill>
                            <a:schemeClr val="bg1"/>
                          </a:solidFill>
                        </a:rPr>
                        <a:t>IMPROVE-VTE RAM: Fatores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pt-BR" sz="2200">
                          <a:solidFill>
                            <a:schemeClr val="tx1">
                              <a:lumMod val="50000"/>
                              <a:lumOff val="50000"/>
                            </a:schemeClr>
                          </a:solidFill>
                        </a:rPr>
                        <a:t>TEP anterior</a:t>
                      </a:r>
                    </a:p>
                    <a:p>
                      <a:r>
                        <a:rPr lang="pt-BR" sz="2200">
                          <a:solidFill>
                            <a:schemeClr val="tx1">
                              <a:lumMod val="50000"/>
                              <a:lumOff val="50000"/>
                            </a:schemeClr>
                          </a:solidFill>
                        </a:rPr>
                        <a:t>Trombofilia</a:t>
                      </a:r>
                    </a:p>
                    <a:p>
                      <a:r>
                        <a:rPr lang="pt-BR" sz="2200">
                          <a:solidFill>
                            <a:schemeClr val="tx1">
                              <a:lumMod val="50000"/>
                              <a:lumOff val="50000"/>
                            </a:schemeClr>
                          </a:solidFill>
                        </a:rPr>
                        <a:t> Câncer ativo</a:t>
                      </a:r>
                    </a:p>
                    <a:p>
                      <a:r>
                        <a:rPr lang="pt-BR" sz="2200">
                          <a:solidFill>
                            <a:schemeClr val="tx1">
                              <a:lumMod val="50000"/>
                              <a:lumOff val="50000"/>
                            </a:schemeClr>
                          </a:solidFill>
                        </a:rPr>
                        <a:t>Idade &gt; 60 anos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200">
                          <a:solidFill>
                            <a:schemeClr val="tx1">
                              <a:lumMod val="50000"/>
                              <a:lumOff val="50000"/>
                            </a:schemeClr>
                          </a:solidFill>
                        </a:rPr>
                        <a:t>Imobilização ≥ 7 dias</a:t>
                      </a:r>
                    </a:p>
                    <a:p>
                      <a:r>
                        <a:rPr lang="pt-BR" sz="2200">
                          <a:solidFill>
                            <a:schemeClr val="tx1">
                              <a:lumMod val="50000"/>
                              <a:lumOff val="50000"/>
                            </a:schemeClr>
                          </a:solidFill>
                        </a:rPr>
                        <a:t>Paralisia de membros inferiores</a:t>
                      </a:r>
                    </a:p>
                    <a:p>
                      <a:r>
                        <a:rPr lang="pt-BR" sz="2200">
                          <a:solidFill>
                            <a:schemeClr val="tx1">
                              <a:lumMod val="50000"/>
                              <a:lumOff val="50000"/>
                            </a:schemeClr>
                          </a:solidFill>
                        </a:rPr>
                        <a:t>Admissão na UTI</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cxnSp>
        <p:nvCxnSpPr>
          <p:cNvPr id="7" name="Straight Arrow Connector 6">
            <a:extLst>
              <a:ext uri="{FF2B5EF4-FFF2-40B4-BE49-F238E27FC236}">
                <a16:creationId xmlns:a16="http://schemas.microsoft.com/office/drawing/2014/main" id="{301D532A-6D16-4C3E-82E6-BED2A545DD29}"/>
              </a:ext>
            </a:extLst>
          </p:cNvPr>
          <p:cNvCxnSpPr>
            <a:cxnSpLocks/>
          </p:cNvCxnSpPr>
          <p:nvPr/>
        </p:nvCxnSpPr>
        <p:spPr>
          <a:xfrm>
            <a:off x="1285660" y="3716486"/>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D2EBEB-779B-4468-931A-1204FFE9E149}"/>
              </a:ext>
            </a:extLst>
          </p:cNvPr>
          <p:cNvCxnSpPr>
            <a:cxnSpLocks/>
          </p:cNvCxnSpPr>
          <p:nvPr/>
        </p:nvCxnSpPr>
        <p:spPr>
          <a:xfrm>
            <a:off x="1285660" y="4040766"/>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3C43DF-BBC2-4344-81DF-E6274204F0EC}"/>
              </a:ext>
            </a:extLst>
          </p:cNvPr>
          <p:cNvCxnSpPr>
            <a:cxnSpLocks/>
          </p:cNvCxnSpPr>
          <p:nvPr/>
        </p:nvCxnSpPr>
        <p:spPr>
          <a:xfrm>
            <a:off x="1285660" y="4729431"/>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790431-A6DB-488F-86B7-F713F788031F}"/>
              </a:ext>
            </a:extLst>
          </p:cNvPr>
          <p:cNvCxnSpPr>
            <a:cxnSpLocks/>
          </p:cNvCxnSpPr>
          <p:nvPr/>
        </p:nvCxnSpPr>
        <p:spPr>
          <a:xfrm>
            <a:off x="1285659" y="5713729"/>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793EA4-0E04-4B21-88AF-FC5CF3E716D0}"/>
              </a:ext>
            </a:extLst>
          </p:cNvPr>
          <p:cNvCxnSpPr>
            <a:cxnSpLocks/>
          </p:cNvCxnSpPr>
          <p:nvPr/>
        </p:nvCxnSpPr>
        <p:spPr>
          <a:xfrm>
            <a:off x="1285658" y="6079260"/>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0F9DA-2AFD-43D8-B9E7-9D1B1463ABEE}"/>
              </a:ext>
            </a:extLst>
          </p:cNvPr>
          <p:cNvCxnSpPr>
            <a:cxnSpLocks/>
          </p:cNvCxnSpPr>
          <p:nvPr/>
        </p:nvCxnSpPr>
        <p:spPr>
          <a:xfrm>
            <a:off x="6175063"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C70BA-CBF6-4B0E-8D60-8F748B5E901B}"/>
              </a:ext>
            </a:extLst>
          </p:cNvPr>
          <p:cNvCxnSpPr>
            <a:cxnSpLocks/>
          </p:cNvCxnSpPr>
          <p:nvPr/>
        </p:nvCxnSpPr>
        <p:spPr>
          <a:xfrm>
            <a:off x="1285658" y="2720730"/>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376CBB-671E-4554-9A3B-7C5B868F8C2D}"/>
              </a:ext>
            </a:extLst>
          </p:cNvPr>
          <p:cNvCxnSpPr>
            <a:cxnSpLocks/>
          </p:cNvCxnSpPr>
          <p:nvPr/>
        </p:nvCxnSpPr>
        <p:spPr>
          <a:xfrm>
            <a:off x="6175063" y="2634343"/>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681570308"/>
              </p:ext>
            </p:extLst>
          </p:nvPr>
        </p:nvGraphicFramePr>
        <p:xfrm>
          <a:off x="257606" y="2968524"/>
          <a:ext cx="8375642" cy="2652931"/>
        </p:xfrm>
        <a:graphic>
          <a:graphicData uri="http://schemas.openxmlformats.org/drawingml/2006/table">
            <a:tbl>
              <a:tblPr firstRow="1" bandRow="1">
                <a:tableStyleId>{5940675A-B579-460E-94D1-54222C63F5DA}</a:tableStyleId>
              </a:tblPr>
              <a:tblGrid>
                <a:gridCol w="1838342">
                  <a:extLst>
                    <a:ext uri="{9D8B030D-6E8A-4147-A177-3AD203B41FA5}">
                      <a16:colId xmlns:a16="http://schemas.microsoft.com/office/drawing/2014/main" val="325642109"/>
                    </a:ext>
                  </a:extLst>
                </a:gridCol>
                <a:gridCol w="1574651">
                  <a:extLst>
                    <a:ext uri="{9D8B030D-6E8A-4147-A177-3AD203B41FA5}">
                      <a16:colId xmlns:a16="http://schemas.microsoft.com/office/drawing/2014/main" val="815985156"/>
                    </a:ext>
                  </a:extLst>
                </a:gridCol>
                <a:gridCol w="2429461">
                  <a:extLst>
                    <a:ext uri="{9D8B030D-6E8A-4147-A177-3AD203B41FA5}">
                      <a16:colId xmlns:a16="http://schemas.microsoft.com/office/drawing/2014/main" val="1109489225"/>
                    </a:ext>
                  </a:extLst>
                </a:gridCol>
                <a:gridCol w="2533188">
                  <a:extLst>
                    <a:ext uri="{9D8B030D-6E8A-4147-A177-3AD203B41FA5}">
                      <a16:colId xmlns:a16="http://schemas.microsoft.com/office/drawing/2014/main" val="738517967"/>
                    </a:ext>
                  </a:extLst>
                </a:gridCol>
              </a:tblGrid>
              <a:tr h="279421">
                <a:tc rowSpan="2">
                  <a:txBody>
                    <a:bodyPr/>
                    <a:lstStyle/>
                    <a:p>
                      <a:r>
                        <a:rPr lang="pt-BR" sz="1400" b="1">
                          <a:solidFill>
                            <a:schemeClr val="bg1"/>
                          </a:solidFill>
                        </a:rPr>
                        <a:t>Resultados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pt-BR" sz="1400" b="1">
                          <a:solidFill>
                            <a:schemeClr val="bg1"/>
                          </a:solidFill>
                        </a:rPr>
                        <a:t>Efeitos absolutos antecipados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33736">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Risco com HNF</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0" i="1">
                          <a:solidFill>
                            <a:schemeClr val="tx1">
                              <a:lumMod val="50000"/>
                              <a:lumOff val="50000"/>
                            </a:schemeClr>
                          </a:solidFill>
                        </a:rPr>
                        <a:t>Risco com HBPM</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2958">
                <a:tc>
                  <a:txBody>
                    <a:bodyPr/>
                    <a:lstStyle/>
                    <a:p>
                      <a:r>
                        <a:rPr lang="pt-BR" sz="1400">
                          <a:solidFill>
                            <a:schemeClr val="tx1">
                              <a:lumMod val="50000"/>
                              <a:lumOff val="50000"/>
                            </a:schemeClr>
                          </a:solidFill>
                        </a:rPr>
                        <a:t>Mortalidade</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tx1"/>
                          </a:solidFill>
                          <a:latin typeface="+mn-lt"/>
                          <a:ea typeface="+mn-ea"/>
                          <a:cs typeface="+mn-cs"/>
                        </a:rPr>
                        <a:t>  0,99</a:t>
                      </a:r>
                      <a:br>
                        <a:rPr lang="pt-BR" sz="1000"/>
                      </a:br>
                      <a:r>
                        <a:rPr lang="pt-BR" sz="1200" b="0" i="0">
                          <a:solidFill>
                            <a:schemeClr val="tx1"/>
                          </a:solidFill>
                          <a:latin typeface="+mn-lt"/>
                          <a:ea typeface="+mn-ea"/>
                          <a:cs typeface="+mn-cs"/>
                        </a:rPr>
                        <a:t>(0,82 a 1,19)</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dirty="0"/>
                        <a:t>1</a:t>
                      </a:r>
                      <a:r>
                        <a:rPr lang="pt-BR" sz="1100" b="1" i="0" dirty="0">
                          <a:solidFill>
                            <a:schemeClr val="tx1"/>
                          </a:solidFill>
                          <a:latin typeface="+mn-lt"/>
                          <a:ea typeface="+mn-ea"/>
                          <a:cs typeface="+mn-cs"/>
                        </a:rPr>
                        <a:t> </a:t>
                      </a:r>
                      <a:r>
                        <a:rPr lang="pt-BR" sz="1200" b="1" i="0" dirty="0">
                          <a:solidFill>
                            <a:schemeClr val="tx1"/>
                          </a:solidFill>
                          <a:latin typeface="+mn-lt"/>
                          <a:ea typeface="+mn-ea"/>
                          <a:cs typeface="+mn-cs"/>
                        </a:rPr>
                        <a:t>menos por 1.000</a:t>
                      </a:r>
                      <a:br>
                        <a:rPr lang="pt-BR" sz="700" dirty="0"/>
                      </a:br>
                      <a:r>
                        <a:rPr lang="pt-BR" sz="1100" b="0" i="0" dirty="0">
                          <a:solidFill>
                            <a:schemeClr val="tx1"/>
                          </a:solidFill>
                          <a:latin typeface="+mn-lt"/>
                          <a:ea typeface="+mn-ea"/>
                          <a:cs typeface="+mn-cs"/>
                        </a:rPr>
                        <a:t>(desde 2 menos a 5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1 menos  por 1.000 </a:t>
                      </a:r>
                    </a:p>
                    <a:p>
                      <a:pPr algn="ctr"/>
                      <a:r>
                        <a:rPr lang="pt-BR" sz="1200" dirty="0">
                          <a:solidFill>
                            <a:schemeClr val="tx1">
                              <a:lumMod val="50000"/>
                              <a:lumOff val="50000"/>
                            </a:schemeClr>
                          </a:solidFill>
                        </a:rPr>
                        <a:t>(9 menos a 5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2958">
                <a:tc>
                  <a:txBody>
                    <a:bodyPr/>
                    <a:lstStyle/>
                    <a:p>
                      <a:r>
                        <a:rPr lang="pt-BR" sz="1400">
                          <a:solidFill>
                            <a:schemeClr val="tx1">
                              <a:lumMod val="50000"/>
                              <a:lumOff val="50000"/>
                            </a:schemeClr>
                          </a:solidFill>
                        </a:rPr>
                        <a:t>EP</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100" b="1" i="0">
                          <a:solidFill>
                            <a:schemeClr val="tx1"/>
                          </a:solidFill>
                          <a:latin typeface="+mn-lt"/>
                          <a:ea typeface="+mn-ea"/>
                          <a:cs typeface="+mn-cs"/>
                        </a:rPr>
                        <a:t>RR 0,82</a:t>
                      </a:r>
                      <a:br>
                        <a:rPr lang="pt-BR" sz="700"/>
                      </a:br>
                      <a:r>
                        <a:rPr lang="pt-BR" sz="1100" b="0" i="0">
                          <a:solidFill>
                            <a:schemeClr val="tx1"/>
                          </a:solidFill>
                          <a:latin typeface="+mn-lt"/>
                          <a:ea typeface="+mn-ea"/>
                          <a:cs typeface="+mn-cs"/>
                        </a:rPr>
                        <a:t>(0,40 a 1,68)</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dirty="0"/>
                        <a:t>1</a:t>
                      </a:r>
                      <a:r>
                        <a:rPr lang="pt-BR" sz="1200" b="1" i="0" dirty="0">
                          <a:solidFill>
                            <a:schemeClr val="tx1"/>
                          </a:solidFill>
                          <a:latin typeface="+mn-lt"/>
                          <a:ea typeface="+mn-ea"/>
                          <a:cs typeface="+mn-cs"/>
                        </a:rPr>
                        <a:t> menos por 1.000</a:t>
                      </a:r>
                      <a:br>
                        <a:rPr lang="pt-BR" sz="900" dirty="0"/>
                      </a:br>
                      <a:r>
                        <a:rPr lang="pt-BR" sz="1200" b="0" i="0" dirty="0">
                          <a:solidFill>
                            <a:schemeClr val="tx1"/>
                          </a:solidFill>
                          <a:latin typeface="+mn-lt"/>
                          <a:ea typeface="+mn-ea"/>
                          <a:cs typeface="+mn-cs"/>
                        </a:rPr>
                        <a:t>(desde 0 menos a 0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dirty="0">
                          <a:solidFill>
                            <a:schemeClr val="tx1"/>
                          </a:solidFill>
                          <a:latin typeface="+mn-lt"/>
                          <a:ea typeface="+mn-ea"/>
                          <a:cs typeface="+mn-cs"/>
                        </a:rPr>
                        <a:t> </a:t>
                      </a:r>
                      <a:r>
                        <a:rPr lang="pt-BR" sz="1200" b="1" dirty="0"/>
                        <a:t>1</a:t>
                      </a:r>
                      <a:r>
                        <a:rPr lang="pt-BR" sz="1200" b="1" i="0" dirty="0">
                          <a:solidFill>
                            <a:schemeClr val="tx1"/>
                          </a:solidFill>
                          <a:latin typeface="+mn-lt"/>
                          <a:ea typeface="+mn-ea"/>
                          <a:cs typeface="+mn-cs"/>
                        </a:rPr>
                        <a:t> menos por 1.000</a:t>
                      </a:r>
                      <a:br>
                        <a:rPr lang="pt-BR" sz="1000" dirty="0"/>
                      </a:br>
                      <a:r>
                        <a:rPr lang="pt-BR" sz="1200" b="0" i="0" dirty="0">
                          <a:solidFill>
                            <a:schemeClr val="tx1"/>
                          </a:solidFill>
                          <a:latin typeface="+mn-lt"/>
                          <a:ea typeface="+mn-ea"/>
                          <a:cs typeface="+mn-cs"/>
                        </a:rPr>
                        <a:t>(desde 4 menos a 4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2958">
                <a:tc>
                  <a:txBody>
                    <a:bodyPr/>
                    <a:lstStyle/>
                    <a:p>
                      <a:r>
                        <a:rPr lang="pt-BR" sz="1400">
                          <a:solidFill>
                            <a:schemeClr val="tx1">
                              <a:lumMod val="50000"/>
                              <a:lumOff val="50000"/>
                            </a:schemeClr>
                          </a:solidFill>
                        </a:rPr>
                        <a:t> TVP Sintomática  proximal DVT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tx1"/>
                          </a:solidFill>
                          <a:latin typeface="+mn-lt"/>
                          <a:ea typeface="+mn-ea"/>
                          <a:cs typeface="+mn-cs"/>
                        </a:rPr>
                        <a:t>RR 0,80</a:t>
                      </a:r>
                      <a:br>
                        <a:rPr lang="pt-BR" sz="1000"/>
                      </a:br>
                      <a:r>
                        <a:rPr lang="pt-BR" sz="1200" b="0" i="0">
                          <a:solidFill>
                            <a:schemeClr val="tx1"/>
                          </a:solidFill>
                          <a:latin typeface="+mn-lt"/>
                          <a:ea typeface="+mn-ea"/>
                          <a:cs typeface="+mn-cs"/>
                        </a:rPr>
                        <a:t>(0,21 a 2,96)</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dirty="0"/>
                        <a:t>0</a:t>
                      </a:r>
                      <a:r>
                        <a:rPr lang="pt-BR" sz="1200" b="1" i="0" dirty="0">
                          <a:solidFill>
                            <a:schemeClr val="tx1"/>
                          </a:solidFill>
                          <a:latin typeface="+mn-lt"/>
                          <a:ea typeface="+mn-ea"/>
                          <a:cs typeface="+mn-cs"/>
                        </a:rPr>
                        <a:t> menos por 1.000</a:t>
                      </a:r>
                      <a:br>
                        <a:rPr lang="pt-BR" sz="900" dirty="0"/>
                      </a:br>
                      <a:r>
                        <a:rPr lang="pt-BR" sz="1200" b="0" i="0" dirty="0">
                          <a:solidFill>
                            <a:schemeClr val="tx1"/>
                          </a:solidFill>
                          <a:latin typeface="+mn-lt"/>
                          <a:ea typeface="+mn-ea"/>
                          <a:cs typeface="+mn-cs"/>
                        </a:rPr>
                        <a:t>(desde 1 menos a 4 mais) </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dirty="0">
                          <a:solidFill>
                            <a:schemeClr val="tx1"/>
                          </a:solidFill>
                          <a:latin typeface="+mn-lt"/>
                          <a:ea typeface="+mn-ea"/>
                          <a:cs typeface="+mn-cs"/>
                        </a:rPr>
                        <a:t>1 menos  por 1.000</a:t>
                      </a:r>
                    </a:p>
                    <a:p>
                      <a:pPr algn="ctr"/>
                      <a:r>
                        <a:rPr lang="pt-BR" sz="1200" b="0" i="0" kern="1200" dirty="0">
                          <a:solidFill>
                            <a:schemeClr val="tx1"/>
                          </a:solidFill>
                          <a:latin typeface="+mn-lt"/>
                          <a:ea typeface="+mn-ea"/>
                          <a:cs typeface="+mn-cs"/>
                        </a:rPr>
                        <a:t>(desde 2 menos a 5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900">
                <a:tc>
                  <a:txBody>
                    <a:bodyPr/>
                    <a:lstStyle/>
                    <a:p>
                      <a:r>
                        <a:rPr lang="pt-BR" sz="1400">
                          <a:solidFill>
                            <a:schemeClr val="tx1">
                              <a:lumMod val="50000"/>
                              <a:lumOff val="50000"/>
                            </a:schemeClr>
                          </a:solidFill>
                        </a:rPr>
                        <a:t>Maior sangramento</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000" b="1" i="0">
                          <a:solidFill>
                            <a:schemeClr val="tx1"/>
                          </a:solidFill>
                          <a:latin typeface="+mn-lt"/>
                          <a:ea typeface="+mn-ea"/>
                          <a:cs typeface="+mn-cs"/>
                        </a:rPr>
                        <a:t>RR 0,80</a:t>
                      </a:r>
                      <a:br>
                        <a:rPr lang="pt-BR" sz="1000"/>
                      </a:br>
                      <a:r>
                        <a:rPr lang="pt-BR" sz="1000" b="0" i="0">
                          <a:solidFill>
                            <a:schemeClr val="tx1"/>
                          </a:solidFill>
                          <a:latin typeface="+mn-lt"/>
                          <a:ea typeface="+mn-ea"/>
                          <a:cs typeface="+mn-cs"/>
                        </a:rPr>
                        <a:t>(0,48 a 1,31)</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rtl="0"/>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dirty="0">
                          <a:solidFill>
                            <a:schemeClr val="tx1"/>
                          </a:solidFill>
                          <a:latin typeface="+mn-lt"/>
                          <a:ea typeface="+mn-ea"/>
                          <a:cs typeface="+mn-cs"/>
                        </a:rPr>
                        <a:t>2 mais por 1.000</a:t>
                      </a:r>
                      <a:br>
                        <a:rPr lang="pt-BR" sz="1000" dirty="0"/>
                      </a:br>
                      <a:r>
                        <a:rPr lang="pt-BR" sz="1200" b="0" i="0" dirty="0">
                          <a:solidFill>
                            <a:schemeClr val="tx1"/>
                          </a:solidFill>
                          <a:latin typeface="+mn-lt"/>
                          <a:ea typeface="+mn-ea"/>
                          <a:cs typeface="+mn-cs"/>
                        </a:rPr>
                        <a:t>(desde 5 menos a 3 mais)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82138" y="2364593"/>
            <a:ext cx="9116291" cy="461665"/>
          </a:xfrm>
          <a:prstGeom prst="rect">
            <a:avLst/>
          </a:prstGeom>
          <a:noFill/>
        </p:spPr>
        <p:txBody>
          <a:bodyPr wrap="square" rtlCol="0">
            <a:spAutoFit/>
          </a:bodyPr>
          <a:lstStyle/>
          <a:p>
            <a:pPr fontAlgn="t"/>
            <a:endParaRPr lang="en-CA" sz="2400" dirty="0"/>
          </a:p>
        </p:txBody>
      </p:sp>
      <p:sp>
        <p:nvSpPr>
          <p:cNvPr id="12" name="Rectangle 11">
            <a:extLst>
              <a:ext uri="{FF2B5EF4-FFF2-40B4-BE49-F238E27FC236}">
                <a16:creationId xmlns:a16="http://schemas.microsoft.com/office/drawing/2014/main" id="{257B1B0E-E5EA-4D65-BA7B-1641DE969F41}"/>
              </a:ext>
            </a:extLst>
          </p:cNvPr>
          <p:cNvSpPr/>
          <p:nvPr/>
        </p:nvSpPr>
        <p:spPr>
          <a:xfrm>
            <a:off x="257606" y="4109174"/>
            <a:ext cx="8375643" cy="511628"/>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8">
            <a:extLst>
              <a:ext uri="{FF2B5EF4-FFF2-40B4-BE49-F238E27FC236}">
                <a16:creationId xmlns:a16="http://schemas.microsoft.com/office/drawing/2014/main" id="{907CF57E-BB57-6D45-A671-A63E9A7BB9D6}"/>
              </a:ext>
            </a:extLst>
          </p:cNvPr>
          <p:cNvSpPr>
            <a:spLocks noGrp="1"/>
          </p:cNvSpPr>
          <p:nvPr>
            <p:ph type="title"/>
          </p:nvPr>
        </p:nvSpPr>
        <p:spPr>
          <a:xfrm>
            <a:off x="385846" y="1239584"/>
            <a:ext cx="4363296" cy="418113"/>
          </a:xfrm>
        </p:spPr>
        <p:txBody>
          <a:bodyPr/>
          <a:lstStyle/>
          <a:p>
            <a:r>
              <a:rPr lang="pt-BR" sz="3200" dirty="0"/>
              <a:t>Recomendação</a:t>
            </a:r>
          </a:p>
        </p:txBody>
      </p:sp>
      <p:grpSp>
        <p:nvGrpSpPr>
          <p:cNvPr id="14" name="Group 13">
            <a:extLst>
              <a:ext uri="{FF2B5EF4-FFF2-40B4-BE49-F238E27FC236}">
                <a16:creationId xmlns:a16="http://schemas.microsoft.com/office/drawing/2014/main" id="{ACA0A335-B9D5-D84E-81D8-B02C1DD361C0}"/>
              </a:ext>
            </a:extLst>
          </p:cNvPr>
          <p:cNvGrpSpPr/>
          <p:nvPr/>
        </p:nvGrpSpPr>
        <p:grpSpPr>
          <a:xfrm>
            <a:off x="7854421" y="6345076"/>
            <a:ext cx="4243829" cy="276999"/>
            <a:chOff x="6589222" y="6483927"/>
            <a:chExt cx="4243829" cy="276999"/>
          </a:xfrm>
        </p:grpSpPr>
        <p:sp>
          <p:nvSpPr>
            <p:cNvPr id="15" name="TextBox 14">
              <a:extLst>
                <a:ext uri="{FF2B5EF4-FFF2-40B4-BE49-F238E27FC236}">
                  <a16:creationId xmlns:a16="http://schemas.microsoft.com/office/drawing/2014/main" id="{DBD6FC75-12B9-6B46-A695-1FA6C3EE451A}"/>
                </a:ext>
              </a:extLst>
            </p:cNvPr>
            <p:cNvSpPr txBox="1"/>
            <p:nvPr/>
          </p:nvSpPr>
          <p:spPr>
            <a:xfrm>
              <a:off x="6589222" y="6483927"/>
              <a:ext cx="4138543" cy="276999"/>
            </a:xfrm>
            <a:prstGeom prst="rect">
              <a:avLst/>
            </a:prstGeom>
            <a:noFill/>
          </p:spPr>
          <p:txBody>
            <a:bodyPr wrap="square" rtlCol="0">
              <a:spAutoFit/>
            </a:bodyPr>
            <a:lstStyle/>
            <a:p>
              <a:r>
                <a:rPr lang="pt-BR" sz="1200">
                  <a:solidFill>
                    <a:schemeClr val="tx1">
                      <a:lumMod val="50000"/>
                      <a:lumOff val="50000"/>
                    </a:schemeClr>
                  </a:solidFill>
                </a:rPr>
                <a:t>Qualidade da Evidência (GRADE): Baixa        Moderada        Forte</a:t>
              </a:r>
            </a:p>
          </p:txBody>
        </p:sp>
        <p:sp>
          <p:nvSpPr>
            <p:cNvPr id="16" name="Oval 15">
              <a:extLst>
                <a:ext uri="{FF2B5EF4-FFF2-40B4-BE49-F238E27FC236}">
                  <a16:creationId xmlns:a16="http://schemas.microsoft.com/office/drawing/2014/main" id="{4B104507-362B-F043-9885-C3126851BED2}"/>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00343F4-0124-FD4C-AB10-966A4E9E5515}"/>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94D4453-0BBD-4C4A-9BF4-B1D967BFF0D4}"/>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1A2F921D-A179-B643-B0C3-FD0FE6544E4F}"/>
              </a:ext>
            </a:extLst>
          </p:cNvPr>
          <p:cNvSpPr/>
          <p:nvPr/>
        </p:nvSpPr>
        <p:spPr>
          <a:xfrm>
            <a:off x="306699" y="373708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0" name="Oval 19">
            <a:extLst>
              <a:ext uri="{FF2B5EF4-FFF2-40B4-BE49-F238E27FC236}">
                <a16:creationId xmlns:a16="http://schemas.microsoft.com/office/drawing/2014/main" id="{B5A6DBB9-4358-D54A-A1A8-FF71D50DCA01}"/>
              </a:ext>
            </a:extLst>
          </p:cNvPr>
          <p:cNvSpPr/>
          <p:nvPr/>
        </p:nvSpPr>
        <p:spPr>
          <a:xfrm>
            <a:off x="306699" y="422818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2" name="Oval 21">
            <a:extLst>
              <a:ext uri="{FF2B5EF4-FFF2-40B4-BE49-F238E27FC236}">
                <a16:creationId xmlns:a16="http://schemas.microsoft.com/office/drawing/2014/main" id="{DA63238C-A310-9E4A-94D5-71841AB85045}"/>
              </a:ext>
            </a:extLst>
          </p:cNvPr>
          <p:cNvSpPr/>
          <p:nvPr/>
        </p:nvSpPr>
        <p:spPr>
          <a:xfrm>
            <a:off x="306699" y="474964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3" name="Oval 22">
            <a:extLst>
              <a:ext uri="{FF2B5EF4-FFF2-40B4-BE49-F238E27FC236}">
                <a16:creationId xmlns:a16="http://schemas.microsoft.com/office/drawing/2014/main" id="{22B0AEF8-0B6C-A243-8577-F28FDC296C5F}"/>
              </a:ext>
            </a:extLst>
          </p:cNvPr>
          <p:cNvSpPr/>
          <p:nvPr/>
        </p:nvSpPr>
        <p:spPr>
          <a:xfrm>
            <a:off x="306699" y="526373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1" name="CuadroTexto 20">
            <a:extLst>
              <a:ext uri="{FF2B5EF4-FFF2-40B4-BE49-F238E27FC236}">
                <a16:creationId xmlns:a16="http://schemas.microsoft.com/office/drawing/2014/main" id="{1D381F9B-F995-4067-AD65-8AF9E6F73E9F}"/>
              </a:ext>
            </a:extLst>
          </p:cNvPr>
          <p:cNvSpPr txBox="1"/>
          <p:nvPr/>
        </p:nvSpPr>
        <p:spPr>
          <a:xfrm>
            <a:off x="306699" y="1748717"/>
            <a:ext cx="9291730" cy="584775"/>
          </a:xfrm>
          <a:prstGeom prst="rect">
            <a:avLst/>
          </a:prstGeom>
          <a:noFill/>
        </p:spPr>
        <p:txBody>
          <a:bodyPr wrap="square">
            <a:spAutoFit/>
          </a:bodyPr>
          <a:lstStyle/>
          <a:p>
            <a:r>
              <a:rPr lang="pt-BR" sz="1600" b="1" i="1" dirty="0">
                <a:solidFill>
                  <a:srgbClr val="FF0000"/>
                </a:solidFill>
                <a:latin typeface="Calibri Light" panose="020F0302020204030204" pitchFamily="34" charset="0"/>
              </a:rPr>
              <a:t>Heparina não fracionada ou heparina de baixo peso molecular </a:t>
            </a:r>
            <a:r>
              <a:rPr lang="pt-BR" sz="1600" b="1" i="1" dirty="0">
                <a:solidFill>
                  <a:schemeClr val="tx1">
                    <a:lumMod val="65000"/>
                    <a:lumOff val="35000"/>
                  </a:schemeClr>
                </a:solidFill>
                <a:latin typeface="Calibri Light" panose="020F0302020204030204" pitchFamily="34" charset="0"/>
              </a:rPr>
              <a:t>deve ser usada em pacientes hospitalizados com doenças agudas ou críticas que exijam profilaxia farmacológica?  </a:t>
            </a:r>
          </a:p>
        </p:txBody>
      </p:sp>
      <p:sp>
        <p:nvSpPr>
          <p:cNvPr id="24" name="CuadroTexto 23">
            <a:extLst>
              <a:ext uri="{FF2B5EF4-FFF2-40B4-BE49-F238E27FC236}">
                <a16:creationId xmlns:a16="http://schemas.microsoft.com/office/drawing/2014/main" id="{DB409187-D834-4879-AA2B-B83223DF978A}"/>
              </a:ext>
            </a:extLst>
          </p:cNvPr>
          <p:cNvSpPr txBox="1"/>
          <p:nvPr/>
        </p:nvSpPr>
        <p:spPr>
          <a:xfrm>
            <a:off x="257606" y="2378912"/>
            <a:ext cx="9116290" cy="584775"/>
          </a:xfrm>
          <a:prstGeom prst="rect">
            <a:avLst/>
          </a:prstGeom>
          <a:noFill/>
        </p:spPr>
        <p:txBody>
          <a:bodyPr wrap="square">
            <a:spAutoFit/>
          </a:bodyPr>
          <a:lstStyle/>
          <a:p>
            <a:r>
              <a:rPr lang="pt-BR" sz="1600" dirty="0">
                <a:solidFill>
                  <a:schemeClr val="tx1">
                    <a:lumMod val="65000"/>
                    <a:lumOff val="35000"/>
                  </a:schemeClr>
                </a:solidFill>
              </a:rPr>
              <a:t>O painel latino-americano sugere o uso de heparina não fracionada ou de heparina de baixo peso molecular (recomendação condicional baseada em baixa certeza nas evidências sobre os efeitos ⨁⨁</a:t>
            </a:r>
            <a:r>
              <a:rPr lang="pt-BR" sz="1600" dirty="0">
                <a:solidFill>
                  <a:schemeClr val="tx1">
                    <a:lumMod val="65000"/>
                    <a:lumOff val="35000"/>
                  </a:schemeClr>
                </a:solidFill>
                <a:latin typeface="Cambria Math" panose="02040503050406030204" pitchFamily="18" charset="0"/>
              </a:rPr>
              <a:t>◯◯</a:t>
            </a:r>
            <a:r>
              <a:rPr lang="pt-BR" sz="1600" dirty="0">
                <a:solidFill>
                  <a:schemeClr val="tx1">
                    <a:lumMod val="65000"/>
                    <a:lumOff val="35000"/>
                  </a:schemeClr>
                </a:solidFill>
                <a:latin typeface="Calibri" panose="020F0502020204030204" pitchFamily="34" charset="0"/>
              </a:rPr>
              <a:t>). </a:t>
            </a:r>
          </a:p>
        </p:txBody>
      </p:sp>
      <p:sp>
        <p:nvSpPr>
          <p:cNvPr id="25" name="CuadroTexto 24">
            <a:extLst>
              <a:ext uri="{FF2B5EF4-FFF2-40B4-BE49-F238E27FC236}">
                <a16:creationId xmlns:a16="http://schemas.microsoft.com/office/drawing/2014/main" id="{6360C28B-BB98-492C-A6E5-D3E3F02E4C3E}"/>
              </a:ext>
            </a:extLst>
          </p:cNvPr>
          <p:cNvSpPr txBox="1"/>
          <p:nvPr/>
        </p:nvSpPr>
        <p:spPr>
          <a:xfrm>
            <a:off x="8768144" y="2760581"/>
            <a:ext cx="3327389" cy="3554819"/>
          </a:xfrm>
          <a:prstGeom prst="rect">
            <a:avLst/>
          </a:prstGeom>
          <a:solidFill>
            <a:schemeClr val="accent4">
              <a:lumMod val="40000"/>
              <a:lumOff val="60000"/>
            </a:schemeClr>
          </a:solidFill>
        </p:spPr>
        <p:txBody>
          <a:bodyPr wrap="square">
            <a:spAutoFit/>
          </a:bodyPr>
          <a:lstStyle/>
          <a:p>
            <a:r>
              <a:rPr lang="pt-BR" sz="1500" b="1" dirty="0">
                <a:solidFill>
                  <a:schemeClr val="tx1">
                    <a:lumMod val="65000"/>
                    <a:lumOff val="35000"/>
                  </a:schemeClr>
                </a:solidFill>
                <a:latin typeface="Calibri" panose="020F0502020204030204" pitchFamily="34" charset="0"/>
              </a:rPr>
              <a:t>Comentários</a:t>
            </a:r>
          </a:p>
          <a:p>
            <a:pPr marL="285750" indent="-285750">
              <a:buFont typeface="Arial" panose="020B0604020202020204" pitchFamily="34" charset="0"/>
              <a:buChar char="•"/>
            </a:pPr>
            <a:r>
              <a:rPr lang="pt-BR" sz="1500" dirty="0">
                <a:solidFill>
                  <a:schemeClr val="tx1">
                    <a:lumMod val="65000"/>
                    <a:lumOff val="35000"/>
                  </a:schemeClr>
                </a:solidFill>
                <a:latin typeface="Calibri" panose="020F0502020204030204" pitchFamily="34" charset="0"/>
              </a:rPr>
              <a:t>A diferença entre a heparina não fracionada e a heparina de baixo peso molecular em eventos de trombose venosa e de sangramento é muito pequena. </a:t>
            </a:r>
          </a:p>
          <a:p>
            <a:pPr marL="285750" indent="-285750">
              <a:buFont typeface="Arial" panose="020B0604020202020204" pitchFamily="34" charset="0"/>
              <a:buChar char="•"/>
            </a:pPr>
            <a:r>
              <a:rPr lang="pt-BR" sz="1500" dirty="0">
                <a:solidFill>
                  <a:schemeClr val="tx1">
                    <a:lumMod val="65000"/>
                    <a:lumOff val="35000"/>
                  </a:schemeClr>
                </a:solidFill>
                <a:latin typeface="Calibri" panose="020F0502020204030204" pitchFamily="34" charset="0"/>
              </a:rPr>
              <a:t>A heparina não fracionada pode ser uma alternativa razoável em locais onde o preço da heparina de baixo peso molecular é uma barreira. </a:t>
            </a:r>
          </a:p>
          <a:p>
            <a:pPr marL="285750" indent="-285750">
              <a:buFont typeface="Arial" panose="020B0604020202020204" pitchFamily="34" charset="0"/>
              <a:buChar char="•"/>
            </a:pPr>
            <a:r>
              <a:rPr lang="pt-BR" sz="1500" dirty="0">
                <a:solidFill>
                  <a:schemeClr val="tx1">
                    <a:lumMod val="65000"/>
                    <a:lumOff val="35000"/>
                  </a:schemeClr>
                </a:solidFill>
                <a:latin typeface="Calibri" panose="020F0502020204030204" pitchFamily="34" charset="0"/>
              </a:rPr>
              <a:t>Em situações em que o acesso à HBPM não é um problema, esta opção é uma alternativa mais conveniente para pacientes, médicos e prestadores de serviços. </a:t>
            </a:r>
          </a:p>
        </p:txBody>
      </p:sp>
      <p:sp>
        <p:nvSpPr>
          <p:cNvPr id="26" name="CuadroTexto 25">
            <a:extLst>
              <a:ext uri="{FF2B5EF4-FFF2-40B4-BE49-F238E27FC236}">
                <a16:creationId xmlns:a16="http://schemas.microsoft.com/office/drawing/2014/main" id="{A868D09B-E202-4E80-ACF4-4354BBC0EA1D}"/>
              </a:ext>
            </a:extLst>
          </p:cNvPr>
          <p:cNvSpPr txBox="1"/>
          <p:nvPr/>
        </p:nvSpPr>
        <p:spPr>
          <a:xfrm>
            <a:off x="171805" y="5805104"/>
            <a:ext cx="8547246" cy="523220"/>
          </a:xfrm>
          <a:prstGeom prst="rect">
            <a:avLst/>
          </a:prstGeom>
          <a:solidFill>
            <a:schemeClr val="tx2">
              <a:lumMod val="40000"/>
              <a:lumOff val="60000"/>
            </a:schemeClr>
          </a:solidFill>
        </p:spPr>
        <p:txBody>
          <a:bodyPr wrap="square">
            <a:spAutoFit/>
          </a:bodyPr>
          <a:lstStyle/>
          <a:p>
            <a:r>
              <a:rPr lang="pt-BR" sz="1400">
                <a:solidFill>
                  <a:schemeClr val="tx1">
                    <a:lumMod val="65000"/>
                    <a:lumOff val="35000"/>
                  </a:schemeClr>
                </a:solidFill>
              </a:rPr>
              <a:t>Esta recomendação mudou de direção. O painel original fez uma recomendação condicional a favor da HBPM, mas o painel latino-americano fez uma recomendação condicional a favor de qualquer um das duas. </a:t>
            </a:r>
          </a:p>
        </p:txBody>
      </p:sp>
    </p:spTree>
    <p:extLst>
      <p:ext uri="{BB962C8B-B14F-4D97-AF65-F5344CB8AC3E}">
        <p14:creationId xmlns:p14="http://schemas.microsoft.com/office/powerpoint/2010/main" val="26714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3"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112FC6-BD93-274E-9034-043E39CE2786}"/>
              </a:ext>
            </a:extLst>
          </p:cNvPr>
          <p:cNvSpPr/>
          <p:nvPr/>
        </p:nvSpPr>
        <p:spPr>
          <a:xfrm>
            <a:off x="6331974" y="4365523"/>
            <a:ext cx="1307692" cy="183863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2ABC703-1C10-490A-8D1C-1F4473260256}"/>
              </a:ext>
            </a:extLst>
          </p:cNvPr>
          <p:cNvSpPr>
            <a:spLocks noGrp="1"/>
          </p:cNvSpPr>
          <p:nvPr>
            <p:ph idx="1"/>
          </p:nvPr>
        </p:nvSpPr>
        <p:spPr>
          <a:xfrm>
            <a:off x="419099" y="1715041"/>
            <a:ext cx="10972801" cy="3954625"/>
          </a:xfrm>
        </p:spPr>
        <p:txBody>
          <a:bodyPr/>
          <a:lstStyle/>
          <a:p>
            <a:pPr marL="0" indent="0">
              <a:spcAft>
                <a:spcPts val="1200"/>
              </a:spcAft>
              <a:buNone/>
            </a:pPr>
            <a:r>
              <a:rPr lang="pt-BR"/>
              <a:t>Durante a revisão dos Especialistas e dos residentes no andar de medicina interna, discute-se a possibilidade de eventualmente mudar para o uso de agentes anticoagulantes diretos nessa paciente.</a:t>
            </a:r>
          </a:p>
          <a:p>
            <a:pPr marL="0" indent="0" algn="ctr">
              <a:buNone/>
            </a:pPr>
            <a:r>
              <a:rPr lang="pt-BR" b="1">
                <a:solidFill>
                  <a:srgbClr val="E43D31"/>
                </a:solidFill>
              </a:rPr>
              <a:t>Você concorda?</a:t>
            </a:r>
          </a:p>
        </p:txBody>
      </p:sp>
      <p:sp>
        <p:nvSpPr>
          <p:cNvPr id="12" name="CuadroTexto 11">
            <a:extLst>
              <a:ext uri="{FF2B5EF4-FFF2-40B4-BE49-F238E27FC236}">
                <a16:creationId xmlns:a16="http://schemas.microsoft.com/office/drawing/2014/main" id="{0C271BEB-30D1-4D7E-AB68-A7A433C0EA91}"/>
              </a:ext>
            </a:extLst>
          </p:cNvPr>
          <p:cNvSpPr txBox="1"/>
          <p:nvPr/>
        </p:nvSpPr>
        <p:spPr>
          <a:xfrm>
            <a:off x="4902450" y="5544952"/>
            <a:ext cx="386324"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cap="none" normalizeH="0" baseline="0" noProof="0">
                <a:ln>
                  <a:noFill/>
                </a:ln>
                <a:solidFill>
                  <a:srgbClr val="92D050"/>
                </a:solidFill>
                <a:uLnTx/>
                <a:uFillTx/>
                <a:latin typeface="Calibri"/>
                <a:ea typeface="+mn-ea"/>
                <a:cs typeface="+mn-cs"/>
              </a:rPr>
              <a:t>SIM </a:t>
            </a:r>
          </a:p>
        </p:txBody>
      </p:sp>
      <p:sp>
        <p:nvSpPr>
          <p:cNvPr id="13" name="CuadroTexto 12">
            <a:extLst>
              <a:ext uri="{FF2B5EF4-FFF2-40B4-BE49-F238E27FC236}">
                <a16:creationId xmlns:a16="http://schemas.microsoft.com/office/drawing/2014/main" id="{9A83C4B4-79C4-4F27-A5AE-37384AD50EC0}"/>
              </a:ext>
            </a:extLst>
          </p:cNvPr>
          <p:cNvSpPr txBox="1"/>
          <p:nvPr/>
        </p:nvSpPr>
        <p:spPr>
          <a:xfrm>
            <a:off x="6774426" y="5534195"/>
            <a:ext cx="629981"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cap="none" normalizeH="0" baseline="0" noProof="0">
                <a:ln>
                  <a:noFill/>
                </a:ln>
                <a:solidFill>
                  <a:srgbClr val="E43D31"/>
                </a:solidFill>
                <a:uLnTx/>
                <a:uFillTx/>
                <a:latin typeface="Calibri"/>
                <a:ea typeface="+mn-ea"/>
                <a:cs typeface="+mn-cs"/>
              </a:rPr>
              <a:t>NÃO </a:t>
            </a:r>
          </a:p>
        </p:txBody>
      </p:sp>
      <p:pic>
        <p:nvPicPr>
          <p:cNvPr id="4" name="Graphic 3" descr="Badge Tick1 with solid fill">
            <a:extLst>
              <a:ext uri="{FF2B5EF4-FFF2-40B4-BE49-F238E27FC236}">
                <a16:creationId xmlns:a16="http://schemas.microsoft.com/office/drawing/2014/main" id="{7EE5AAEA-FAE1-8147-A3C5-1B5970DCF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412" y="4690959"/>
            <a:ext cx="914400" cy="914400"/>
          </a:xfrm>
          <a:prstGeom prst="rect">
            <a:avLst/>
          </a:prstGeom>
        </p:spPr>
      </p:pic>
      <p:pic>
        <p:nvPicPr>
          <p:cNvPr id="7" name="Graphic 6" descr="Badge Cross with solid fill">
            <a:extLst>
              <a:ext uri="{FF2B5EF4-FFF2-40B4-BE49-F238E27FC236}">
                <a16:creationId xmlns:a16="http://schemas.microsoft.com/office/drawing/2014/main" id="{69FCCFE5-DB67-FB43-8430-F58F752AD2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4718" y="4678232"/>
            <a:ext cx="914400" cy="914400"/>
          </a:xfrm>
          <a:prstGeom prst="rect">
            <a:avLst/>
          </a:prstGeom>
        </p:spPr>
      </p:pic>
      <p:cxnSp>
        <p:nvCxnSpPr>
          <p:cNvPr id="21" name="Straight Arrow Connector 20">
            <a:extLst>
              <a:ext uri="{FF2B5EF4-FFF2-40B4-BE49-F238E27FC236}">
                <a16:creationId xmlns:a16="http://schemas.microsoft.com/office/drawing/2014/main" id="{98689123-3E77-2F48-9C09-3AA5E7230EC7}"/>
              </a:ext>
            </a:extLst>
          </p:cNvPr>
          <p:cNvCxnSpPr/>
          <p:nvPr/>
        </p:nvCxnSpPr>
        <p:spPr>
          <a:xfrm>
            <a:off x="5801032" y="3588774"/>
            <a:ext cx="973394" cy="1102185"/>
          </a:xfrm>
          <a:prstGeom prst="straightConnector1">
            <a:avLst/>
          </a:prstGeom>
          <a:ln w="53975">
            <a:solidFill>
              <a:srgbClr val="E43D3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3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96E0A6-451B-402E-889A-757E6BEE1A30}"/>
              </a:ext>
            </a:extLst>
          </p:cNvPr>
          <p:cNvGraphicFramePr>
            <a:graphicFrameLocks noGrp="1"/>
          </p:cNvGraphicFramePr>
          <p:nvPr>
            <p:extLst>
              <p:ext uri="{D42A27DB-BD31-4B8C-83A1-F6EECF244321}">
                <p14:modId xmlns:p14="http://schemas.microsoft.com/office/powerpoint/2010/main" val="3070229852"/>
              </p:ext>
            </p:extLst>
          </p:nvPr>
        </p:nvGraphicFramePr>
        <p:xfrm>
          <a:off x="543346" y="3146777"/>
          <a:ext cx="8382176" cy="311584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pt-BR" sz="1400" b="1">
                          <a:solidFill>
                            <a:schemeClr val="bg1"/>
                          </a:solidFill>
                        </a:rPr>
                        <a:t>Resultados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pt-BR" sz="1400" b="1">
                          <a:solidFill>
                            <a:schemeClr val="bg1"/>
                          </a:solidFill>
                        </a:rPr>
                        <a:t>Efeitos absolutos antecipados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Risco com HBPM profilática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0" i="1">
                          <a:solidFill>
                            <a:schemeClr val="tx1">
                              <a:lumMod val="50000"/>
                              <a:lumOff val="50000"/>
                            </a:schemeClr>
                          </a:solidFill>
                        </a:rPr>
                        <a:t>Risco com diferença com qualquer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pt-BR" sz="1400">
                          <a:solidFill>
                            <a:schemeClr val="tx1">
                              <a:lumMod val="50000"/>
                              <a:lumOff val="50000"/>
                            </a:schemeClr>
                          </a:solidFill>
                        </a:rPr>
                        <a:t>Mortalidade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0,64</a:t>
                      </a:r>
                    </a:p>
                    <a:p>
                      <a:pPr algn="ctr"/>
                      <a:r>
                        <a:rPr lang="pt-BR" sz="1100">
                          <a:solidFill>
                            <a:schemeClr val="tx1">
                              <a:lumMod val="50000"/>
                              <a:lumOff val="50000"/>
                            </a:schemeClr>
                          </a:solidFill>
                        </a:rPr>
                        <a:t>(0,21 a 1,98)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mortes menos por 1.000</a:t>
                      </a:r>
                    </a:p>
                    <a:p>
                      <a:pPr algn="ctr"/>
                      <a:r>
                        <a:rPr lang="pt-BR" sz="1400" b="1">
                          <a:solidFill>
                            <a:schemeClr val="tx1">
                              <a:lumMod val="50000"/>
                              <a:lumOff val="50000"/>
                            </a:schemeClr>
                          </a:solidFill>
                        </a:rPr>
                        <a:t>(1 menos a 1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pt-BR"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1,01</a:t>
                      </a:r>
                    </a:p>
                    <a:p>
                      <a:pPr algn="ctr"/>
                      <a:r>
                        <a:rPr lang="pt-BR" sz="1100">
                          <a:solidFill>
                            <a:schemeClr val="tx1">
                              <a:lumMod val="50000"/>
                              <a:lumOff val="50000"/>
                            </a:schemeClr>
                          </a:solidFill>
                        </a:rPr>
                        <a:t>(0,29 a 3,53)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bg1">
                              <a:lumMod val="50000"/>
                            </a:schemeClr>
                          </a:solidFill>
                          <a:latin typeface="+mn-lt"/>
                          <a:ea typeface="+mn-ea"/>
                          <a:cs typeface="+mn-cs"/>
                        </a:rPr>
                        <a:t>0 menos  por 1.000</a:t>
                      </a:r>
                    </a:p>
                    <a:p>
                      <a:pPr algn="ctr"/>
                      <a:r>
                        <a:rPr lang="pt-BR" sz="1200" b="1" i="0">
                          <a:solidFill>
                            <a:schemeClr val="bg1">
                              <a:lumMod val="50000"/>
                            </a:schemeClr>
                          </a:solidFill>
                          <a:latin typeface="+mn-lt"/>
                          <a:ea typeface="+mn-ea"/>
                          <a:cs typeface="+mn-cs"/>
                        </a:rPr>
                        <a:t>(de 3 menos a 10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EP menos por 1.000</a:t>
                      </a:r>
                    </a:p>
                    <a:p>
                      <a:pPr algn="ctr"/>
                      <a:r>
                        <a:rPr lang="pt-BR" sz="1400" b="1">
                          <a:solidFill>
                            <a:schemeClr val="tx1">
                              <a:lumMod val="50000"/>
                              <a:lumOff val="50000"/>
                            </a:schemeClr>
                          </a:solidFill>
                        </a:rPr>
                        <a:t>(1 menos a 3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pt-BR" sz="1400">
                          <a:solidFill>
                            <a:schemeClr val="tx1">
                              <a:lumMod val="50000"/>
                              <a:lumOff val="50000"/>
                            </a:schemeClr>
                          </a:solidFill>
                        </a:rPr>
                        <a:t>TVP Sintomática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1,03</a:t>
                      </a:r>
                    </a:p>
                    <a:p>
                      <a:pPr algn="ctr"/>
                      <a:r>
                        <a:rPr lang="pt-BR" sz="1100">
                          <a:solidFill>
                            <a:schemeClr val="tx1">
                              <a:lumMod val="50000"/>
                              <a:lumOff val="50000"/>
                            </a:schemeClr>
                          </a:solidFill>
                        </a:rPr>
                        <a:t>(0,34 a 3,08)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0 menos  por 1.000</a:t>
                      </a:r>
                    </a:p>
                    <a:p>
                      <a:pPr algn="ctr"/>
                      <a:r>
                        <a:rPr lang="pt-BR" sz="1400">
                          <a:solidFill>
                            <a:schemeClr val="tx1">
                              <a:lumMod val="50000"/>
                              <a:lumOff val="50000"/>
                            </a:schemeClr>
                          </a:solidFill>
                        </a:rPr>
                        <a:t>(de 1 menos a 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menos  por 1.000</a:t>
                      </a:r>
                    </a:p>
                    <a:p>
                      <a:pPr algn="ctr"/>
                      <a:r>
                        <a:rPr lang="pt-BR" sz="1400" b="1">
                          <a:solidFill>
                            <a:schemeClr val="tx1">
                              <a:lumMod val="50000"/>
                              <a:lumOff val="50000"/>
                            </a:schemeClr>
                          </a:solidFill>
                        </a:rPr>
                        <a:t>(de 1 menos a 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pt-BR" sz="1400">
                          <a:solidFill>
                            <a:schemeClr val="tx1">
                              <a:lumMod val="50000"/>
                              <a:lumOff val="50000"/>
                            </a:schemeClr>
                          </a:solidFill>
                        </a:rPr>
                        <a:t>Maior sangramento</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800" b="1">
                          <a:solidFill>
                            <a:schemeClr val="tx1">
                              <a:lumMod val="50000"/>
                              <a:lumOff val="50000"/>
                            </a:schemeClr>
                          </a:solidFill>
                        </a:rPr>
                        <a:t>1,70</a:t>
                      </a:r>
                    </a:p>
                    <a:p>
                      <a:pPr algn="ctr"/>
                      <a:r>
                        <a:rPr lang="pt-BR" sz="1200">
                          <a:solidFill>
                            <a:schemeClr val="tx1">
                              <a:lumMod val="50000"/>
                              <a:lumOff val="50000"/>
                            </a:schemeClr>
                          </a:solidFill>
                        </a:rPr>
                        <a:t>(1,02 a 2,82)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300" b="1">
                          <a:solidFill>
                            <a:schemeClr val="tx1">
                              <a:lumMod val="50000"/>
                              <a:lumOff val="50000"/>
                            </a:schemeClr>
                          </a:solidFill>
                        </a:rPr>
                        <a:t>2 sangramentos mais por 1.000</a:t>
                      </a:r>
                    </a:p>
                    <a:p>
                      <a:pPr algn="ctr"/>
                      <a:r>
                        <a:rPr lang="pt-BR" sz="1300" b="1">
                          <a:solidFill>
                            <a:schemeClr val="tx1">
                              <a:lumMod val="50000"/>
                              <a:lumOff val="50000"/>
                            </a:schemeClr>
                          </a:solidFill>
                        </a:rPr>
                        <a:t>(0 menos a 4 mais)*</a:t>
                      </a:r>
                    </a:p>
                    <a:p>
                      <a:pPr algn="l" rtl="0"/>
                      <a:endParaRPr lang="en-CA" sz="14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a:solidFill>
                            <a:schemeClr val="tx1">
                              <a:lumMod val="50000"/>
                              <a:lumOff val="50000"/>
                            </a:schemeClr>
                          </a:solidFill>
                        </a:rPr>
                        <a:t>8 mais por 1.000</a:t>
                      </a:r>
                    </a:p>
                    <a:p>
                      <a:pPr algn="ctr"/>
                      <a:r>
                        <a:rPr lang="pt-BR" sz="1400">
                          <a:solidFill>
                            <a:schemeClr val="tx1">
                              <a:lumMod val="50000"/>
                              <a:lumOff val="50000"/>
                            </a:schemeClr>
                          </a:solidFill>
                        </a:rPr>
                        <a:t>(de 0 menos a 22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EC0F97EA-60FF-46A9-9411-5A8B1F908687}"/>
              </a:ext>
            </a:extLst>
          </p:cNvPr>
          <p:cNvSpPr/>
          <p:nvPr/>
        </p:nvSpPr>
        <p:spPr>
          <a:xfrm>
            <a:off x="514002" y="5583410"/>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92EE335-1D89-472F-A9BD-D4671552F0D0}"/>
              </a:ext>
            </a:extLst>
          </p:cNvPr>
          <p:cNvSpPr txBox="1"/>
          <p:nvPr/>
        </p:nvSpPr>
        <p:spPr>
          <a:xfrm>
            <a:off x="4227445" y="6211811"/>
            <a:ext cx="3935896" cy="253916"/>
          </a:xfrm>
          <a:prstGeom prst="rect">
            <a:avLst/>
          </a:prstGeom>
          <a:noFill/>
        </p:spPr>
        <p:txBody>
          <a:bodyPr wrap="square" rtlCol="0">
            <a:spAutoFit/>
          </a:bodyPr>
          <a:lstStyle/>
          <a:p>
            <a:r>
              <a:rPr lang="pt-BR" sz="1050" dirty="0">
                <a:solidFill>
                  <a:schemeClr val="tx1">
                    <a:lumMod val="50000"/>
                    <a:lumOff val="50000"/>
                  </a:schemeClr>
                </a:solidFill>
              </a:rPr>
              <a:t>*Essas estimativas se aplicam a um baixo risco de sangramento basal</a:t>
            </a:r>
          </a:p>
        </p:txBody>
      </p:sp>
      <p:sp>
        <p:nvSpPr>
          <p:cNvPr id="13" name="Title 12">
            <a:extLst>
              <a:ext uri="{FF2B5EF4-FFF2-40B4-BE49-F238E27FC236}">
                <a16:creationId xmlns:a16="http://schemas.microsoft.com/office/drawing/2014/main" id="{00773A58-C23F-EC45-910C-90D6297ADE27}"/>
              </a:ext>
            </a:extLst>
          </p:cNvPr>
          <p:cNvSpPr>
            <a:spLocks noGrp="1"/>
          </p:cNvSpPr>
          <p:nvPr>
            <p:ph type="title"/>
          </p:nvPr>
        </p:nvSpPr>
        <p:spPr>
          <a:xfrm>
            <a:off x="419099" y="1200386"/>
            <a:ext cx="10972801" cy="418113"/>
          </a:xfrm>
        </p:spPr>
        <p:txBody>
          <a:bodyPr/>
          <a:lstStyle/>
          <a:p>
            <a:r>
              <a:rPr lang="pt-BR" dirty="0"/>
              <a:t>Recomendação</a:t>
            </a:r>
          </a:p>
        </p:txBody>
      </p:sp>
      <p:sp>
        <p:nvSpPr>
          <p:cNvPr id="14" name="Content Placeholder 13">
            <a:extLst>
              <a:ext uri="{FF2B5EF4-FFF2-40B4-BE49-F238E27FC236}">
                <a16:creationId xmlns:a16="http://schemas.microsoft.com/office/drawing/2014/main" id="{3C78B9FB-E947-094D-9188-CB29191CDA20}"/>
              </a:ext>
            </a:extLst>
          </p:cNvPr>
          <p:cNvSpPr>
            <a:spLocks noGrp="1"/>
          </p:cNvSpPr>
          <p:nvPr>
            <p:ph idx="1"/>
          </p:nvPr>
        </p:nvSpPr>
        <p:spPr>
          <a:xfrm>
            <a:off x="543346" y="2810682"/>
            <a:ext cx="8382176" cy="324729"/>
          </a:xfrm>
        </p:spPr>
        <p:txBody>
          <a:bodyPr>
            <a:noAutofit/>
          </a:bodyPr>
          <a:lstStyle/>
          <a:p>
            <a:pPr marL="0" indent="0" algn="ctr">
              <a:buNone/>
            </a:pPr>
            <a:r>
              <a:rPr lang="pt-BR" sz="1800" b="1" dirty="0">
                <a:solidFill>
                  <a:srgbClr val="91AF61"/>
                </a:solidFill>
              </a:rPr>
              <a:t>Qualquer DOAC em comparação com HBPM profilática:</a:t>
            </a:r>
          </a:p>
        </p:txBody>
      </p:sp>
      <p:sp>
        <p:nvSpPr>
          <p:cNvPr id="21" name="Oval 20">
            <a:extLst>
              <a:ext uri="{FF2B5EF4-FFF2-40B4-BE49-F238E27FC236}">
                <a16:creationId xmlns:a16="http://schemas.microsoft.com/office/drawing/2014/main" id="{5C515D5E-ED2B-604E-99AB-3074F5EFC377}"/>
              </a:ext>
            </a:extLst>
          </p:cNvPr>
          <p:cNvSpPr/>
          <p:nvPr/>
        </p:nvSpPr>
        <p:spPr>
          <a:xfrm>
            <a:off x="567008" y="4024083"/>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2" name="Oval 21">
            <a:extLst>
              <a:ext uri="{FF2B5EF4-FFF2-40B4-BE49-F238E27FC236}">
                <a16:creationId xmlns:a16="http://schemas.microsoft.com/office/drawing/2014/main" id="{5D5C2AB2-BB94-B542-B1EB-C833D58076C3}"/>
              </a:ext>
            </a:extLst>
          </p:cNvPr>
          <p:cNvSpPr/>
          <p:nvPr/>
        </p:nvSpPr>
        <p:spPr>
          <a:xfrm>
            <a:off x="567008" y="4567075"/>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3" name="Oval 22">
            <a:extLst>
              <a:ext uri="{FF2B5EF4-FFF2-40B4-BE49-F238E27FC236}">
                <a16:creationId xmlns:a16="http://schemas.microsoft.com/office/drawing/2014/main" id="{D84749D3-B924-7044-9945-ED4A978A07DE}"/>
              </a:ext>
            </a:extLst>
          </p:cNvPr>
          <p:cNvSpPr/>
          <p:nvPr/>
        </p:nvSpPr>
        <p:spPr>
          <a:xfrm>
            <a:off x="567008" y="504979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4" name="Oval 23">
            <a:extLst>
              <a:ext uri="{FF2B5EF4-FFF2-40B4-BE49-F238E27FC236}">
                <a16:creationId xmlns:a16="http://schemas.microsoft.com/office/drawing/2014/main" id="{98DBB56C-3449-8C4B-AE3F-6DBF529824EE}"/>
              </a:ext>
            </a:extLst>
          </p:cNvPr>
          <p:cNvSpPr/>
          <p:nvPr/>
        </p:nvSpPr>
        <p:spPr>
          <a:xfrm>
            <a:off x="567008" y="5637354"/>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5" name="CuadroTexto 24">
            <a:extLst>
              <a:ext uri="{FF2B5EF4-FFF2-40B4-BE49-F238E27FC236}">
                <a16:creationId xmlns:a16="http://schemas.microsoft.com/office/drawing/2014/main" id="{7DCEC024-5289-4DE4-8076-ED6B15D0B277}"/>
              </a:ext>
            </a:extLst>
          </p:cNvPr>
          <p:cNvSpPr txBox="1"/>
          <p:nvPr/>
        </p:nvSpPr>
        <p:spPr>
          <a:xfrm>
            <a:off x="186453" y="1680889"/>
            <a:ext cx="7208260" cy="523220"/>
          </a:xfrm>
          <a:prstGeom prst="rect">
            <a:avLst/>
          </a:prstGeom>
          <a:noFill/>
        </p:spPr>
        <p:txBody>
          <a:bodyPr wrap="square">
            <a:spAutoFit/>
          </a:bodyPr>
          <a:lstStyle/>
          <a:p>
            <a:r>
              <a:rPr lang="pt-BR" sz="1400" b="1" i="1" dirty="0">
                <a:solidFill>
                  <a:schemeClr val="tx1">
                    <a:lumMod val="65000"/>
                    <a:lumOff val="35000"/>
                  </a:schemeClr>
                </a:solidFill>
                <a:latin typeface="Calibri Light" panose="020F0302020204030204" pitchFamily="34" charset="0"/>
              </a:rPr>
              <a:t>Deve ser usada a </a:t>
            </a:r>
            <a:r>
              <a:rPr lang="pt-BR" sz="1400" b="1" i="1" dirty="0">
                <a:solidFill>
                  <a:srgbClr val="FF0000"/>
                </a:solidFill>
                <a:latin typeface="Calibri Light" panose="020F0302020204030204" pitchFamily="34" charset="0"/>
              </a:rPr>
              <a:t>heparina de baixo peso molecular sobre agentes anticoagulantes orais diretos </a:t>
            </a:r>
            <a:r>
              <a:rPr lang="pt-BR" sz="1400" b="1" i="1" dirty="0">
                <a:solidFill>
                  <a:schemeClr val="tx1">
                    <a:lumMod val="65000"/>
                    <a:lumOff val="35000"/>
                  </a:schemeClr>
                </a:solidFill>
                <a:latin typeface="Calibri Light" panose="020F0302020204030204" pitchFamily="34" charset="0"/>
              </a:rPr>
              <a:t>em pacientes com doenças agudas que requerem tromboprofilaxia farmacológica? </a:t>
            </a:r>
          </a:p>
        </p:txBody>
      </p:sp>
      <p:sp>
        <p:nvSpPr>
          <p:cNvPr id="26" name="CuadroTexto 25">
            <a:extLst>
              <a:ext uri="{FF2B5EF4-FFF2-40B4-BE49-F238E27FC236}">
                <a16:creationId xmlns:a16="http://schemas.microsoft.com/office/drawing/2014/main" id="{2D83BDCB-5C27-4600-AE8B-D7DB4AF9D973}"/>
              </a:ext>
            </a:extLst>
          </p:cNvPr>
          <p:cNvSpPr txBox="1"/>
          <p:nvPr/>
        </p:nvSpPr>
        <p:spPr>
          <a:xfrm>
            <a:off x="186453" y="2200802"/>
            <a:ext cx="10759843" cy="523220"/>
          </a:xfrm>
          <a:prstGeom prst="rect">
            <a:avLst/>
          </a:prstGeom>
          <a:noFill/>
        </p:spPr>
        <p:txBody>
          <a:bodyPr wrap="square">
            <a:spAutoFit/>
          </a:bodyPr>
          <a:lstStyle/>
          <a:p>
            <a:r>
              <a:rPr lang="pt-BR" sz="1400" dirty="0">
                <a:solidFill>
                  <a:schemeClr val="tx1">
                    <a:lumMod val="65000"/>
                    <a:lumOff val="35000"/>
                  </a:schemeClr>
                </a:solidFill>
              </a:rPr>
              <a:t>O</a:t>
            </a:r>
            <a:r>
              <a:rPr lang="pt-BR" sz="1400" dirty="0">
                <a:solidFill>
                  <a:schemeClr val="tx1">
                    <a:lumMod val="65000"/>
                    <a:lumOff val="35000"/>
                  </a:schemeClr>
                </a:solidFill>
                <a:latin typeface="Calibri" panose="020F0502020204030204" pitchFamily="34" charset="0"/>
              </a:rPr>
              <a:t> painel latino-americano sugere o uso da </a:t>
            </a:r>
            <a:r>
              <a:rPr lang="pt-BR" sz="1400" b="1" dirty="0">
                <a:solidFill>
                  <a:srgbClr val="FF0000"/>
                </a:solidFill>
                <a:latin typeface="Calibri" panose="020F0502020204030204" pitchFamily="34" charset="0"/>
              </a:rPr>
              <a:t>heparina de baixo peso molecular sobre os agentes anticoagulantes orais diretos na tromboprofilaxia médica  </a:t>
            </a:r>
            <a:r>
              <a:rPr lang="pt-BR" sz="1400" dirty="0">
                <a:solidFill>
                  <a:schemeClr val="tx1">
                    <a:lumMod val="65000"/>
                    <a:lumOff val="35000"/>
                  </a:schemeClr>
                </a:solidFill>
                <a:latin typeface="Calibri" panose="020F0502020204030204" pitchFamily="34" charset="0"/>
              </a:rPr>
              <a:t>(recomendação condicional baseada na certeza moderada nas evidências sobre os efeitos </a:t>
            </a:r>
            <a:r>
              <a:rPr lang="pt-BR" sz="1400" dirty="0">
                <a:solidFill>
                  <a:schemeClr val="tx1">
                    <a:lumMod val="65000"/>
                    <a:lumOff val="35000"/>
                  </a:schemeClr>
                </a:solidFill>
                <a:latin typeface="Cambria Math" panose="02040503050406030204" pitchFamily="18" charset="0"/>
              </a:rPr>
              <a:t>⨁⨁⨁◯</a:t>
            </a:r>
            <a:r>
              <a:rPr lang="pt-BR" sz="1400" dirty="0">
                <a:solidFill>
                  <a:schemeClr val="tx1">
                    <a:lumMod val="65000"/>
                    <a:lumOff val="35000"/>
                  </a:schemeClr>
                </a:solidFill>
                <a:latin typeface="Calibri" panose="020F0502020204030204" pitchFamily="34" charset="0"/>
              </a:rPr>
              <a:t>). </a:t>
            </a:r>
          </a:p>
        </p:txBody>
      </p:sp>
      <p:sp>
        <p:nvSpPr>
          <p:cNvPr id="27" name="CuadroTexto 26">
            <a:extLst>
              <a:ext uri="{FF2B5EF4-FFF2-40B4-BE49-F238E27FC236}">
                <a16:creationId xmlns:a16="http://schemas.microsoft.com/office/drawing/2014/main" id="{80B0C13B-61AD-4CDA-BF07-F9A3FB7D0E0E}"/>
              </a:ext>
            </a:extLst>
          </p:cNvPr>
          <p:cNvSpPr txBox="1"/>
          <p:nvPr/>
        </p:nvSpPr>
        <p:spPr>
          <a:xfrm>
            <a:off x="543346" y="6242633"/>
            <a:ext cx="3578086" cy="276999"/>
          </a:xfrm>
          <a:prstGeom prst="rect">
            <a:avLst/>
          </a:prstGeom>
          <a:noFill/>
        </p:spPr>
        <p:txBody>
          <a:bodyPr wrap="square">
            <a:spAutoFit/>
          </a:bodyPr>
          <a:lstStyle/>
          <a:p>
            <a:r>
              <a:rPr lang="pt-BR" sz="1200"/>
              <a:t>°°Esta recomendação mudou sua força vs original</a:t>
            </a:r>
          </a:p>
        </p:txBody>
      </p:sp>
      <p:sp>
        <p:nvSpPr>
          <p:cNvPr id="28" name="CuadroTexto 27">
            <a:extLst>
              <a:ext uri="{FF2B5EF4-FFF2-40B4-BE49-F238E27FC236}">
                <a16:creationId xmlns:a16="http://schemas.microsoft.com/office/drawing/2014/main" id="{E7405BEB-0214-40E9-9F10-41CB55F77424}"/>
              </a:ext>
            </a:extLst>
          </p:cNvPr>
          <p:cNvSpPr txBox="1"/>
          <p:nvPr/>
        </p:nvSpPr>
        <p:spPr>
          <a:xfrm>
            <a:off x="9045426" y="2507748"/>
            <a:ext cx="3105895" cy="3754874"/>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pt-BR" sz="1400" dirty="0"/>
              <a:t>Evidências de 3 estudos mostraram que uma profilaxia curta de HBPM versus una profilaxia curta e longa de DOAC aumentou o sangramento sem impacto significativo na redução do TEV. </a:t>
            </a:r>
          </a:p>
          <a:p>
            <a:pPr marL="285750" indent="-285750">
              <a:buFont typeface="Arial" panose="020B0604020202020204" pitchFamily="34" charset="0"/>
              <a:buChar char="•"/>
            </a:pPr>
            <a:r>
              <a:rPr lang="pt-BR" sz="1400" dirty="0"/>
              <a:t>O painel original deu uma forte recomendação contra a DOAC. (↑ absoluto de sangramento é pequeno: entre 0,2 e 1,2% . </a:t>
            </a:r>
          </a:p>
          <a:p>
            <a:pPr marL="285750" indent="-285750">
              <a:buFont typeface="Arial" panose="020B0604020202020204" pitchFamily="34" charset="0"/>
              <a:buChar char="•"/>
            </a:pPr>
            <a:r>
              <a:rPr lang="pt-BR" sz="1400" dirty="0"/>
              <a:t>Painel latino-americano considerou que alguns pacientes podem alterar o pequeno aumento no sangramento por conveniência do agente oral.</a:t>
            </a:r>
          </a:p>
          <a:p>
            <a:pPr marL="285750" indent="-285750">
              <a:buFont typeface="Arial" panose="020B0604020202020204" pitchFamily="34" charset="0"/>
              <a:buChar char="•"/>
            </a:pPr>
            <a:r>
              <a:rPr lang="pt-BR" sz="1400" dirty="0"/>
              <a:t>Uma recomendação condicional foi emitida</a:t>
            </a:r>
          </a:p>
        </p:txBody>
      </p:sp>
      <p:grpSp>
        <p:nvGrpSpPr>
          <p:cNvPr id="29" name="Group 13">
            <a:extLst>
              <a:ext uri="{FF2B5EF4-FFF2-40B4-BE49-F238E27FC236}">
                <a16:creationId xmlns:a16="http://schemas.microsoft.com/office/drawing/2014/main" id="{2AD4B84C-1E6B-4ADD-B910-2E0069A67B29}"/>
              </a:ext>
            </a:extLst>
          </p:cNvPr>
          <p:cNvGrpSpPr/>
          <p:nvPr/>
        </p:nvGrpSpPr>
        <p:grpSpPr>
          <a:xfrm>
            <a:off x="7854421" y="6345076"/>
            <a:ext cx="4243829" cy="276999"/>
            <a:chOff x="6589222" y="6483927"/>
            <a:chExt cx="4243829" cy="276999"/>
          </a:xfrm>
        </p:grpSpPr>
        <p:sp>
          <p:nvSpPr>
            <p:cNvPr id="30" name="TextBox 14">
              <a:extLst>
                <a:ext uri="{FF2B5EF4-FFF2-40B4-BE49-F238E27FC236}">
                  <a16:creationId xmlns:a16="http://schemas.microsoft.com/office/drawing/2014/main" id="{AAA703EF-707B-4CA9-9D00-0C0A7571ED42}"/>
                </a:ext>
              </a:extLst>
            </p:cNvPr>
            <p:cNvSpPr txBox="1"/>
            <p:nvPr/>
          </p:nvSpPr>
          <p:spPr>
            <a:xfrm>
              <a:off x="6589222" y="6483927"/>
              <a:ext cx="4138543"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31" name="Oval 15">
              <a:extLst>
                <a:ext uri="{FF2B5EF4-FFF2-40B4-BE49-F238E27FC236}">
                  <a16:creationId xmlns:a16="http://schemas.microsoft.com/office/drawing/2014/main" id="{5E45D59B-E2FD-4C88-89D3-C40B02B051A3}"/>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6">
              <a:extLst>
                <a:ext uri="{FF2B5EF4-FFF2-40B4-BE49-F238E27FC236}">
                  <a16:creationId xmlns:a16="http://schemas.microsoft.com/office/drawing/2014/main" id="{789B8D50-B892-42C1-A008-246050CE8BE6}"/>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17">
              <a:extLst>
                <a:ext uri="{FF2B5EF4-FFF2-40B4-BE49-F238E27FC236}">
                  <a16:creationId xmlns:a16="http://schemas.microsoft.com/office/drawing/2014/main" id="{E6B74549-133C-4501-9682-184DAAAFF83D}"/>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21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90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455385"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cap="none" normalizeH="0" baseline="0" noProof="0" dirty="0">
                <a:ln>
                  <a:noFill/>
                </a:ln>
                <a:solidFill>
                  <a:prstClr val="black">
                    <a:lumMod val="50000"/>
                    <a:lumOff val="50000"/>
                  </a:prstClr>
                </a:solidFill>
                <a:uLnTx/>
                <a:uFillTx/>
                <a:latin typeface="Arial" panose="020B0604020202020204" pitchFamily="34" charset="0"/>
                <a:ea typeface="MS PGothic" panose="020B0600070205080204" pitchFamily="34" charset="-128"/>
                <a:cs typeface="+mn-cs"/>
              </a:rPr>
              <a:t>O GRADE-ADOLOPMENT é um método explícito e sistemático para adotar, adaptar ou desenvolver recomendações baseadas em evidências a partir de recomendações existentes desenvolvidas utilizando a abordagem GRADE.</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100" b="0" i="0" u="none" strike="noStrike" cap="none" normalizeH="0" baseline="0" noProof="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GRADE Evidence to Decision frameworks for adoption, adaptation, and de novo development of trustworthy recommendations: GRADE-ADOLOPMENT¨ (J Clin Epidemiol. 2017 Jan; 81:101-110). </a:t>
            </a: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pt-BR"/>
              <a:t>Latin American ADOLOPMENT project </a:t>
            </a:r>
            <a:br>
              <a:rPr lang="pt-BR"/>
            </a:br>
            <a:endParaRPr lang="pt-BR"/>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8"/>
            <a:ext cx="8169315" cy="3954462"/>
          </a:xfrm>
        </p:spPr>
        <p:txBody>
          <a:bodyPr/>
          <a:lstStyle/>
          <a:p>
            <a:pPr marL="0" indent="0">
              <a:spcBef>
                <a:spcPts val="0"/>
              </a:spcBef>
              <a:spcAft>
                <a:spcPts val="300"/>
              </a:spcAft>
              <a:buNone/>
            </a:pPr>
            <a:r>
              <a:rPr lang="pt-BR" sz="1400" dirty="0"/>
              <a:t>O projeto latino-americano ADOLOPMENT é um esforço piloto de colaboração das seguintes instituições:</a:t>
            </a:r>
          </a:p>
          <a:p>
            <a:pPr marL="91429" indent="-91429">
              <a:spcBef>
                <a:spcPts val="0"/>
              </a:spcBef>
              <a:spcAft>
                <a:spcPts val="300"/>
              </a:spcAft>
            </a:pPr>
            <a:r>
              <a:rPr lang="pt-BR" sz="1400" dirty="0"/>
              <a:t>Sociedade Argentina de Hematologia (SAH) Cecilia </a:t>
            </a:r>
            <a:r>
              <a:rPr lang="pt-BR" sz="1400" dirty="0" err="1"/>
              <a:t>Colorio</a:t>
            </a:r>
            <a:r>
              <a:rPr lang="pt-BR" sz="1400" dirty="0"/>
              <a:t>, MD </a:t>
            </a:r>
          </a:p>
          <a:p>
            <a:pPr marL="91429" indent="-91429">
              <a:spcBef>
                <a:spcPts val="0"/>
              </a:spcBef>
              <a:spcAft>
                <a:spcPts val="300"/>
              </a:spcAft>
            </a:pPr>
            <a:r>
              <a:rPr lang="pt-BR" sz="1400" dirty="0"/>
              <a:t>Sociedade Boliviana de Hematologia e Hemoterapia (SBHH) Mario </a:t>
            </a:r>
            <a:r>
              <a:rPr lang="pt-BR" sz="1400" dirty="0" err="1"/>
              <a:t>Luis</a:t>
            </a:r>
            <a:r>
              <a:rPr lang="pt-BR" sz="1400" dirty="0"/>
              <a:t> </a:t>
            </a:r>
            <a:r>
              <a:rPr lang="pt-BR" sz="1400" dirty="0" err="1"/>
              <a:t>Tejerina</a:t>
            </a:r>
            <a:r>
              <a:rPr lang="pt-BR" sz="1400" dirty="0"/>
              <a:t> Valle, MD </a:t>
            </a:r>
          </a:p>
          <a:p>
            <a:pPr marL="91429" indent="-91429">
              <a:spcBef>
                <a:spcPts val="0"/>
              </a:spcBef>
              <a:spcAft>
                <a:spcPts val="300"/>
              </a:spcAft>
            </a:pPr>
            <a:r>
              <a:rPr lang="pt-BR" sz="1400" dirty="0"/>
              <a:t>Associação Brasileira de Hematologia, Hemoterapia e Terapia Celular (ABHH) Suely Meireles Rezende, MD PhD</a:t>
            </a:r>
          </a:p>
          <a:p>
            <a:pPr marL="91429" indent="-91429">
              <a:spcBef>
                <a:spcPts val="0"/>
              </a:spcBef>
              <a:spcAft>
                <a:spcPts val="300"/>
              </a:spcAft>
            </a:pPr>
            <a:r>
              <a:rPr lang="pt-BR" sz="1400" dirty="0"/>
              <a:t>Sociedade Chilena de Hematologia Jaime Pereira, MD </a:t>
            </a:r>
          </a:p>
          <a:p>
            <a:pPr marL="91429" indent="-91429">
              <a:spcBef>
                <a:spcPts val="0"/>
              </a:spcBef>
              <a:spcAft>
                <a:spcPts val="300"/>
              </a:spcAft>
            </a:pPr>
            <a:r>
              <a:rPr lang="pt-BR" sz="1400" dirty="0"/>
              <a:t>Sociedade Peruana de Hematologia (SPH) Pedro García Lázaro, MD </a:t>
            </a:r>
          </a:p>
          <a:p>
            <a:pPr marL="91429" indent="-91429">
              <a:spcBef>
                <a:spcPts val="0"/>
              </a:spcBef>
              <a:spcAft>
                <a:spcPts val="300"/>
              </a:spcAft>
            </a:pPr>
            <a:r>
              <a:rPr lang="pt-BR" sz="1400" dirty="0"/>
              <a:t>Sociedade de Hematologia do Uruguai (SHU) Cecilia Guillermo, MD</a:t>
            </a:r>
          </a:p>
          <a:p>
            <a:pPr marL="91429" indent="-91429">
              <a:spcBef>
                <a:spcPts val="0"/>
              </a:spcBef>
              <a:spcAft>
                <a:spcPts val="300"/>
              </a:spcAft>
            </a:pPr>
            <a:r>
              <a:rPr lang="pt-BR" sz="1400" dirty="0"/>
              <a:t>Sociedade Venezuelana de Hematologia (SVH) Juan Carlos Serrano, MD </a:t>
            </a:r>
          </a:p>
          <a:p>
            <a:pPr marL="91429" indent="-91429">
              <a:spcBef>
                <a:spcPts val="0"/>
              </a:spcBef>
              <a:spcAft>
                <a:spcPts val="300"/>
              </a:spcAft>
            </a:pPr>
            <a:r>
              <a:rPr lang="pt-BR" sz="1400" dirty="0"/>
              <a:t>Grupo Cooperativo Latino-Americano de Hemostasia e Trombose (CLAHT) </a:t>
            </a:r>
            <a:r>
              <a:rPr lang="pt-BR" sz="1400" dirty="0" err="1"/>
              <a:t>Patricia</a:t>
            </a:r>
            <a:r>
              <a:rPr lang="pt-BR" sz="1400" dirty="0"/>
              <a:t> Casais, MD </a:t>
            </a:r>
          </a:p>
          <a:p>
            <a:pPr marL="91429" indent="-91429">
              <a:spcBef>
                <a:spcPts val="0"/>
              </a:spcBef>
              <a:spcAft>
                <a:spcPts val="300"/>
              </a:spcAft>
            </a:pPr>
            <a:r>
              <a:rPr lang="pt-BR" sz="1400" dirty="0"/>
              <a:t>Associação Mexicana de Hematologia </a:t>
            </a:r>
            <a:r>
              <a:rPr lang="pt-BR" sz="1400" dirty="0" err="1"/>
              <a:t>Luis</a:t>
            </a:r>
            <a:r>
              <a:rPr lang="pt-BR" sz="1400" dirty="0"/>
              <a:t> </a:t>
            </a:r>
            <a:r>
              <a:rPr lang="pt-BR" sz="1400" dirty="0" err="1"/>
              <a:t>Meillon</a:t>
            </a:r>
            <a:r>
              <a:rPr lang="pt-BR" sz="1400" dirty="0"/>
              <a:t> MD</a:t>
            </a:r>
          </a:p>
          <a:p>
            <a:pPr marL="91429" indent="-91429">
              <a:spcBef>
                <a:spcPts val="0"/>
              </a:spcBef>
              <a:spcAft>
                <a:spcPts val="300"/>
              </a:spcAft>
            </a:pPr>
            <a:r>
              <a:rPr lang="pt-BR" sz="1400" dirty="0"/>
              <a:t>Associação Colombiana de Hematologia e Oncologia Guillermo </a:t>
            </a:r>
            <a:r>
              <a:rPr lang="pt-BR" sz="1400" dirty="0" err="1"/>
              <a:t>Basantes</a:t>
            </a:r>
            <a:r>
              <a:rPr lang="pt-BR" sz="1400" dirty="0"/>
              <a:t> MD</a:t>
            </a:r>
          </a:p>
          <a:p>
            <a:pPr marL="91429" indent="-91429">
              <a:spcBef>
                <a:spcPts val="0"/>
              </a:spcBef>
              <a:spcAft>
                <a:spcPts val="300"/>
              </a:spcAft>
            </a:pPr>
            <a:r>
              <a:rPr lang="pt-BR" sz="1400" dirty="0"/>
              <a:t>American Society </a:t>
            </a:r>
            <a:r>
              <a:rPr lang="pt-BR" sz="1400" dirty="0" err="1"/>
              <a:t>of</a:t>
            </a:r>
            <a:r>
              <a:rPr lang="pt-BR" sz="1400" dirty="0"/>
              <a:t> </a:t>
            </a:r>
            <a:r>
              <a:rPr lang="pt-BR" sz="1400" dirty="0" err="1"/>
              <a:t>Hematology</a:t>
            </a:r>
            <a:endParaRPr lang="pt-BR" sz="1400" dirty="0"/>
          </a:p>
          <a:p>
            <a:pPr marL="91429" indent="-91429">
              <a:spcBef>
                <a:spcPts val="0"/>
              </a:spcBef>
              <a:spcAft>
                <a:spcPts val="300"/>
              </a:spcAft>
            </a:pPr>
            <a:r>
              <a:rPr lang="pt-BR" sz="1400" dirty="0" err="1"/>
              <a:t>MacGRADE</a:t>
            </a:r>
            <a:r>
              <a:rPr lang="pt-BR" sz="1400" dirty="0"/>
              <a:t> Center</a:t>
            </a:r>
          </a:p>
          <a:p>
            <a:pPr marL="91429" indent="-91429">
              <a:spcBef>
                <a:spcPts val="0"/>
              </a:spcBef>
              <a:spcAft>
                <a:spcPts val="300"/>
              </a:spcAft>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409E3-1177-4304-9C44-14024F2C0560}"/>
              </a:ext>
            </a:extLst>
          </p:cNvPr>
          <p:cNvSpPr>
            <a:spLocks noGrp="1"/>
          </p:cNvSpPr>
          <p:nvPr>
            <p:ph idx="1"/>
          </p:nvPr>
        </p:nvSpPr>
        <p:spPr>
          <a:xfrm>
            <a:off x="419100" y="1871044"/>
            <a:ext cx="10972800" cy="3954624"/>
          </a:xfrm>
        </p:spPr>
        <p:txBody>
          <a:bodyPr>
            <a:noAutofit/>
          </a:bodyPr>
          <a:lstStyle/>
          <a:p>
            <a:pPr marL="0" indent="0">
              <a:buNone/>
            </a:pPr>
            <a:r>
              <a:rPr lang="pt-BR" sz="2400" b="1" dirty="0"/>
              <a:t>O paciente teve sangramento gastrointestinal recente. Você decide descontinuar a </a:t>
            </a:r>
            <a:r>
              <a:rPr lang="pt-BR" sz="2400" b="1" dirty="0" err="1"/>
              <a:t>tromboprofilaxia</a:t>
            </a:r>
            <a:r>
              <a:rPr lang="pt-BR" sz="2400" b="1" dirty="0"/>
              <a:t> para garantir a hemostasia.  </a:t>
            </a:r>
          </a:p>
          <a:p>
            <a:pPr marL="0" indent="0">
              <a:buNone/>
            </a:pPr>
            <a:r>
              <a:rPr lang="pt-BR" sz="2400" b="1" dirty="0"/>
              <a:t>Qual das seguintes opções de </a:t>
            </a:r>
            <a:r>
              <a:rPr lang="pt-BR" sz="2400" b="1" dirty="0" err="1"/>
              <a:t>tromboprofilaxia</a:t>
            </a:r>
            <a:r>
              <a:rPr lang="pt-BR" sz="2400" b="1" dirty="0"/>
              <a:t> você sugeriria nesse momento?</a:t>
            </a:r>
          </a:p>
          <a:p>
            <a:pPr marL="0" indent="0">
              <a:buNone/>
            </a:pPr>
            <a:endParaRPr lang="en-CA" sz="2400" dirty="0"/>
          </a:p>
          <a:p>
            <a:pPr marL="514350" indent="-514350">
              <a:buAutoNum type="alphaUcPeriod"/>
            </a:pPr>
            <a:r>
              <a:rPr lang="pt-BR" sz="2400" dirty="0"/>
              <a:t>Meias de compressão elástica</a:t>
            </a:r>
          </a:p>
          <a:p>
            <a:pPr marL="514350" indent="-514350">
              <a:buAutoNum type="alphaUcPeriod"/>
            </a:pPr>
            <a:r>
              <a:rPr lang="pt-BR" sz="2400" dirty="0"/>
              <a:t>Dispositivos de compressão pneumática</a:t>
            </a:r>
          </a:p>
          <a:p>
            <a:pPr marL="514350" indent="-514350">
              <a:buAutoNum type="alphaUcPeriod"/>
            </a:pPr>
            <a:r>
              <a:rPr lang="pt-BR" sz="2400" dirty="0"/>
              <a:t> Exercícios de panturrilha (fisioterapia)</a:t>
            </a:r>
          </a:p>
          <a:p>
            <a:pPr marL="514350" indent="-514350">
              <a:buAutoNum type="alphaUcPeriod"/>
            </a:pPr>
            <a:r>
              <a:rPr lang="pt-BR" sz="2400" dirty="0"/>
              <a:t>Não requer profilaxia mecânica</a:t>
            </a:r>
          </a:p>
          <a:p>
            <a:pPr marL="514350" indent="-514350">
              <a:buAutoNum type="alphaUcPeriod"/>
            </a:pPr>
            <a:r>
              <a:rPr lang="pt-BR" sz="2400" dirty="0"/>
              <a:t>Tanto meias elásticas quanto dispositivos de compressão pneumática são válidos </a:t>
            </a:r>
          </a:p>
        </p:txBody>
      </p:sp>
      <p:sp>
        <p:nvSpPr>
          <p:cNvPr id="4" name="Rectangle 3">
            <a:extLst>
              <a:ext uri="{FF2B5EF4-FFF2-40B4-BE49-F238E27FC236}">
                <a16:creationId xmlns:a16="http://schemas.microsoft.com/office/drawing/2014/main" id="{25413DAC-8A0A-4D42-83EC-960F276BF2CE}"/>
              </a:ext>
            </a:extLst>
          </p:cNvPr>
          <p:cNvSpPr/>
          <p:nvPr/>
        </p:nvSpPr>
        <p:spPr>
          <a:xfrm>
            <a:off x="238540" y="5261112"/>
            <a:ext cx="11153360" cy="47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219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FD0C2A-35E0-4888-89C8-0E3DCA75F4C3}"/>
              </a:ext>
            </a:extLst>
          </p:cNvPr>
          <p:cNvPicPr>
            <a:picLocks noChangeAspect="1"/>
          </p:cNvPicPr>
          <p:nvPr/>
        </p:nvPicPr>
        <p:blipFill rotWithShape="1">
          <a:blip r:embed="rId2"/>
          <a:srcRect l="7441" r="2740" b="9205"/>
          <a:stretch/>
        </p:blipFill>
        <p:spPr>
          <a:xfrm>
            <a:off x="947855" y="2148323"/>
            <a:ext cx="4664766" cy="3644349"/>
          </a:xfrm>
          <a:prstGeom prst="rect">
            <a:avLst/>
          </a:prstGeom>
        </p:spPr>
      </p:pic>
      <p:sp>
        <p:nvSpPr>
          <p:cNvPr id="6" name="CuadroTexto 5">
            <a:extLst>
              <a:ext uri="{FF2B5EF4-FFF2-40B4-BE49-F238E27FC236}">
                <a16:creationId xmlns:a16="http://schemas.microsoft.com/office/drawing/2014/main" id="{B403CF60-E253-4EB4-9017-12700E708AE1}"/>
              </a:ext>
            </a:extLst>
          </p:cNvPr>
          <p:cNvSpPr txBox="1"/>
          <p:nvPr/>
        </p:nvSpPr>
        <p:spPr>
          <a:xfrm>
            <a:off x="6151264" y="3508833"/>
            <a:ext cx="5350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cap="none" normalizeH="0" baseline="0" noProof="0">
                <a:ln>
                  <a:noFill/>
                </a:ln>
                <a:solidFill>
                  <a:prstClr val="black"/>
                </a:solidFill>
                <a:uLnTx/>
                <a:uFillTx/>
                <a:latin typeface="Calibri"/>
                <a:ea typeface="+mn-ea"/>
                <a:cs typeface="+mn-cs"/>
              </a:rPr>
              <a:t>Vs </a:t>
            </a:r>
          </a:p>
        </p:txBody>
      </p:sp>
      <p:pic>
        <p:nvPicPr>
          <p:cNvPr id="8" name="Imagen 7">
            <a:extLst>
              <a:ext uri="{FF2B5EF4-FFF2-40B4-BE49-F238E27FC236}">
                <a16:creationId xmlns:a16="http://schemas.microsoft.com/office/drawing/2014/main" id="{F9E6FDE0-02E3-426E-813B-5D46D48AEAE8}"/>
              </a:ext>
            </a:extLst>
          </p:cNvPr>
          <p:cNvPicPr>
            <a:picLocks noChangeAspect="1"/>
          </p:cNvPicPr>
          <p:nvPr/>
        </p:nvPicPr>
        <p:blipFill rotWithShape="1">
          <a:blip r:embed="rId3"/>
          <a:srcRect t="5197" r="2564" b="2182"/>
          <a:stretch/>
        </p:blipFill>
        <p:spPr>
          <a:xfrm>
            <a:off x="7258151" y="1989929"/>
            <a:ext cx="3502415" cy="3771774"/>
          </a:xfrm>
          <a:prstGeom prst="rect">
            <a:avLst/>
          </a:prstGeom>
        </p:spPr>
      </p:pic>
    </p:spTree>
    <p:extLst>
      <p:ext uri="{BB962C8B-B14F-4D97-AF65-F5344CB8AC3E}">
        <p14:creationId xmlns:p14="http://schemas.microsoft.com/office/powerpoint/2010/main" val="36674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84014-C150-F34D-BCE7-553C71463356}"/>
              </a:ext>
            </a:extLst>
          </p:cNvPr>
          <p:cNvSpPr>
            <a:spLocks noGrp="1"/>
          </p:cNvSpPr>
          <p:nvPr>
            <p:ph type="title"/>
          </p:nvPr>
        </p:nvSpPr>
        <p:spPr>
          <a:xfrm>
            <a:off x="528283" y="1453834"/>
            <a:ext cx="4790934" cy="418113"/>
          </a:xfrm>
        </p:spPr>
        <p:txBody>
          <a:bodyPr/>
          <a:lstStyle/>
          <a:p>
            <a:r>
              <a:rPr lang="pt-BR"/>
              <a:t>Recomendação 14 </a:t>
            </a:r>
          </a:p>
        </p:txBody>
      </p:sp>
      <p:sp>
        <p:nvSpPr>
          <p:cNvPr id="8" name="Content Placeholder 7">
            <a:extLst>
              <a:ext uri="{FF2B5EF4-FFF2-40B4-BE49-F238E27FC236}">
                <a16:creationId xmlns:a16="http://schemas.microsoft.com/office/drawing/2014/main" id="{72D72ADF-799C-714C-83E1-E80E753390D0}"/>
              </a:ext>
            </a:extLst>
          </p:cNvPr>
          <p:cNvSpPr>
            <a:spLocks noGrp="1"/>
          </p:cNvSpPr>
          <p:nvPr>
            <p:ph idx="1"/>
          </p:nvPr>
        </p:nvSpPr>
        <p:spPr>
          <a:xfrm>
            <a:off x="582875" y="2008739"/>
            <a:ext cx="11208793" cy="952831"/>
          </a:xfrm>
        </p:spPr>
        <p:txBody>
          <a:bodyPr>
            <a:noAutofit/>
          </a:bodyPr>
          <a:lstStyle/>
          <a:p>
            <a:pPr marL="0" indent="0">
              <a:buNone/>
            </a:pPr>
            <a:r>
              <a:rPr lang="pt-BR" sz="2000">
                <a:solidFill>
                  <a:srgbClr val="000000"/>
                </a:solidFill>
              </a:rPr>
              <a:t>Em pacientes com doenças agudas e críticas que não podem receber profilaxia farmacológica, o painel latino-americano sugere o uso de profilaxia mecânica em vez de nenhuma profilaxia (recomendação condicional baseada em evidências de certeza moderada sobre os efeitos </a:t>
            </a:r>
            <a:r>
              <a:rPr lang="pt-BR" sz="2000">
                <a:solidFill>
                  <a:srgbClr val="000000"/>
                </a:solidFill>
                <a:latin typeface="Cambria Math" panose="02040503050406030204" pitchFamily="18" charset="0"/>
              </a:rPr>
              <a:t>⨁⨁⨁◯</a:t>
            </a:r>
            <a:r>
              <a:rPr lang="pt-BR" sz="2000">
                <a:solidFill>
                  <a:srgbClr val="000000"/>
                </a:solidFill>
                <a:latin typeface="Calibri" panose="020F0502020204030204" pitchFamily="34" charset="0"/>
              </a:rPr>
              <a:t>). </a:t>
            </a:r>
          </a:p>
          <a:p>
            <a:pPr marL="0" indent="0">
              <a:buNone/>
            </a:pPr>
            <a:r>
              <a:rPr lang="pt-BR" sz="2000">
                <a:solidFill>
                  <a:srgbClr val="000000"/>
                </a:solidFill>
                <a:latin typeface="Calibri" panose="020F0502020204030204" pitchFamily="34" charset="0"/>
              </a:rPr>
              <a:t> </a:t>
            </a:r>
          </a:p>
          <a:p>
            <a:pPr marL="0" indent="0">
              <a:buNone/>
            </a:pPr>
            <a:endParaRPr lang="en-CA" sz="1050" i="1" dirty="0"/>
          </a:p>
          <a:p>
            <a:pPr marL="0" indent="0">
              <a:buNone/>
            </a:pPr>
            <a:endParaRPr lang="en-US" sz="2000" dirty="0"/>
          </a:p>
        </p:txBody>
      </p:sp>
      <p:sp>
        <p:nvSpPr>
          <p:cNvPr id="18" name="Title 6">
            <a:extLst>
              <a:ext uri="{FF2B5EF4-FFF2-40B4-BE49-F238E27FC236}">
                <a16:creationId xmlns:a16="http://schemas.microsoft.com/office/drawing/2014/main" id="{49FD3AA1-E24A-4C36-B0F8-6D0B8D9F86EE}"/>
              </a:ext>
            </a:extLst>
          </p:cNvPr>
          <p:cNvSpPr txBox="1">
            <a:spLocks/>
          </p:cNvSpPr>
          <p:nvPr/>
        </p:nvSpPr>
        <p:spPr>
          <a:xfrm>
            <a:off x="612443" y="3462333"/>
            <a:ext cx="3427296"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pt-BR"/>
              <a:t>Recomendação 15 </a:t>
            </a:r>
          </a:p>
        </p:txBody>
      </p:sp>
      <p:sp>
        <p:nvSpPr>
          <p:cNvPr id="21" name="CuadroTexto 20">
            <a:extLst>
              <a:ext uri="{FF2B5EF4-FFF2-40B4-BE49-F238E27FC236}">
                <a16:creationId xmlns:a16="http://schemas.microsoft.com/office/drawing/2014/main" id="{8256B453-F65A-4621-9814-E79D2059236E}"/>
              </a:ext>
            </a:extLst>
          </p:cNvPr>
          <p:cNvSpPr txBox="1"/>
          <p:nvPr/>
        </p:nvSpPr>
        <p:spPr>
          <a:xfrm>
            <a:off x="592527" y="3968227"/>
            <a:ext cx="10912535" cy="1323439"/>
          </a:xfrm>
          <a:prstGeom prst="rect">
            <a:avLst/>
          </a:prstGeom>
          <a:noFill/>
        </p:spPr>
        <p:txBody>
          <a:bodyPr wrap="square">
            <a:spAutoFit/>
          </a:bodyPr>
          <a:lstStyle/>
          <a:p>
            <a:r>
              <a:rPr lang="pt-BR" sz="2000" dirty="0">
                <a:solidFill>
                  <a:srgbClr val="000000"/>
                </a:solidFill>
              </a:rPr>
              <a:t>Em pacientes hospitalizados com doenças agudas e graves que necessitam de profilaxia mecânica, o painel latino-americano sugere uma dessas duas opções: dispositivos de compressão pneumática ou meias de compressão graduadas (recomendação condicional baseada em evidências de muito baixa certeza  sobre os efeitos</a:t>
            </a:r>
            <a:r>
              <a:rPr lang="pt-BR" sz="2000" dirty="0">
                <a:solidFill>
                  <a:srgbClr val="000000"/>
                </a:solidFill>
                <a:latin typeface="Calibri" panose="020F0502020204030204" pitchFamily="34" charset="0"/>
              </a:rPr>
              <a:t> </a:t>
            </a:r>
            <a:r>
              <a:rPr lang="pt-BR" sz="2000" dirty="0">
                <a:solidFill>
                  <a:srgbClr val="000000"/>
                </a:solidFill>
                <a:latin typeface="Cambria Math" panose="02040503050406030204" pitchFamily="18" charset="0"/>
              </a:rPr>
              <a:t>⨁◯◯◯</a:t>
            </a:r>
            <a:r>
              <a:rPr lang="pt-BR" sz="2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370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3E7A4F0-8980-4F4C-B365-F073A74778A4}"/>
              </a:ext>
            </a:extLst>
          </p:cNvPr>
          <p:cNvGraphicFramePr>
            <a:graphicFrameLocks noGrp="1"/>
          </p:cNvGraphicFramePr>
          <p:nvPr>
            <p:extLst>
              <p:ext uri="{D42A27DB-BD31-4B8C-83A1-F6EECF244321}">
                <p14:modId xmlns:p14="http://schemas.microsoft.com/office/powerpoint/2010/main" val="1321512648"/>
              </p:ext>
            </p:extLst>
          </p:nvPr>
        </p:nvGraphicFramePr>
        <p:xfrm>
          <a:off x="702363" y="2150529"/>
          <a:ext cx="8382176" cy="3133870"/>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pt-BR" sz="1400" b="1">
                          <a:solidFill>
                            <a:schemeClr val="bg1"/>
                          </a:solidFill>
                        </a:rPr>
                        <a:t>Resultados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pt-BR" sz="1400" b="1">
                          <a:solidFill>
                            <a:schemeClr val="bg1"/>
                          </a:solidFill>
                        </a:rPr>
                        <a:t>Efeitos absolutos antecipados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Risco com compressão pneumática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0" i="1">
                          <a:solidFill>
                            <a:schemeClr val="tx1">
                              <a:lumMod val="50000"/>
                              <a:lumOff val="50000"/>
                            </a:schemeClr>
                          </a:solidFill>
                        </a:rPr>
                        <a:t>Risco com meias elásticas de compressão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pt-BR" sz="1400" b="1" noProof="0">
                          <a:solidFill>
                            <a:schemeClr val="tx1">
                              <a:lumMod val="50000"/>
                              <a:lumOff val="50000"/>
                            </a:schemeClr>
                          </a:solidFill>
                        </a:rPr>
                        <a:t>Mortalidade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3,43</a:t>
                      </a:r>
                      <a:br>
                        <a:rPr lang="pt-BR" sz="1050" b="1"/>
                      </a:br>
                      <a:r>
                        <a:rPr lang="pt-BR" sz="1400" b="1" i="0">
                          <a:solidFill>
                            <a:schemeClr val="tx1"/>
                          </a:solidFill>
                          <a:latin typeface="+mn-lt"/>
                          <a:ea typeface="+mn-ea"/>
                          <a:cs typeface="+mn-cs"/>
                        </a:rPr>
                        <a:t>(0,15 a 79,74)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0 mortes menos por 1.000</a:t>
                      </a:r>
                    </a:p>
                    <a:p>
                      <a:pPr algn="ctr"/>
                      <a:r>
                        <a:rPr lang="pt-BR" sz="1400" b="1">
                          <a:solidFill>
                            <a:schemeClr val="tx1">
                              <a:lumMod val="50000"/>
                              <a:lumOff val="50000"/>
                            </a:schemeClr>
                          </a:solidFill>
                        </a:rPr>
                        <a:t>(0 menos a 0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pt-BR" sz="1400" b="1">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0,38</a:t>
                      </a:r>
                      <a:br>
                        <a:rPr lang="pt-BR" sz="900" b="1"/>
                      </a:br>
                      <a:r>
                        <a:rPr lang="pt-BR" sz="1400" b="1" i="0">
                          <a:solidFill>
                            <a:schemeClr val="tx1"/>
                          </a:solidFill>
                          <a:latin typeface="+mn-lt"/>
                          <a:ea typeface="+mn-ea"/>
                          <a:cs typeface="+mn-cs"/>
                        </a:rPr>
                        <a:t>(0,02 a 8,86)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bg1">
                              <a:lumMod val="50000"/>
                            </a:schemeClr>
                          </a:solidFill>
                          <a:latin typeface="+mn-lt"/>
                          <a:ea typeface="+mn-ea"/>
                          <a:cs typeface="+mn-cs"/>
                        </a:rPr>
                        <a:t>27 menos  por 1.000</a:t>
                      </a:r>
                    </a:p>
                    <a:p>
                      <a:pPr algn="ctr"/>
                      <a:r>
                        <a:rPr lang="pt-BR" sz="1200" b="1" i="0">
                          <a:solidFill>
                            <a:schemeClr val="bg1">
                              <a:lumMod val="50000"/>
                            </a:schemeClr>
                          </a:solidFill>
                          <a:latin typeface="+mn-lt"/>
                          <a:ea typeface="+mn-ea"/>
                          <a:cs typeface="+mn-cs"/>
                        </a:rPr>
                        <a:t>(de 43 menos a 342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i="0">
                          <a:solidFill>
                            <a:schemeClr val="tx1"/>
                          </a:solidFill>
                          <a:latin typeface="+mn-lt"/>
                          <a:ea typeface="+mn-ea"/>
                          <a:cs typeface="+mn-cs"/>
                        </a:rPr>
                        <a:t>1 menos  por 1.000</a:t>
                      </a:r>
                    </a:p>
                    <a:p>
                      <a:pPr algn="ctr"/>
                      <a:r>
                        <a:rPr lang="pt-BR" sz="1200" b="1" i="0">
                          <a:solidFill>
                            <a:schemeClr val="tx1"/>
                          </a:solidFill>
                          <a:latin typeface="+mn-lt"/>
                          <a:ea typeface="+mn-ea"/>
                          <a:cs typeface="+mn-cs"/>
                        </a:rPr>
                        <a:t>(de 1 menos a 8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pt-BR" sz="1400" b="1">
                          <a:solidFill>
                            <a:schemeClr val="tx1">
                              <a:lumMod val="50000"/>
                              <a:lumOff val="50000"/>
                            </a:schemeClr>
                          </a:solidFill>
                        </a:rPr>
                        <a:t>TVP </a:t>
                      </a:r>
                      <a:r>
                        <a:rPr lang="pt-BR" sz="1400" b="1" noProof="0">
                          <a:solidFill>
                            <a:schemeClr val="tx1">
                              <a:lumMod val="50000"/>
                              <a:lumOff val="50000"/>
                            </a:schemeClr>
                          </a:solidFill>
                        </a:rPr>
                        <a:t>Sintomática</a:t>
                      </a:r>
                      <a:r>
                        <a:rPr lang="pt-BR" sz="1400" b="1">
                          <a:solidFill>
                            <a:schemeClr val="tx1">
                              <a:lumMod val="50000"/>
                              <a:lumOff val="50000"/>
                            </a:schemeClr>
                          </a:solidFill>
                        </a:rPr>
                        <a:t>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a:solidFill>
                            <a:schemeClr val="tx1">
                              <a:lumMod val="50000"/>
                              <a:lumOff val="50000"/>
                            </a:schemeClr>
                          </a:solidFill>
                        </a:rPr>
                        <a:t>RR 0,16</a:t>
                      </a:r>
                    </a:p>
                    <a:p>
                      <a:pPr algn="ctr"/>
                      <a:r>
                        <a:rPr lang="pt-BR" sz="1600" b="1">
                          <a:solidFill>
                            <a:schemeClr val="tx1">
                              <a:lumMod val="50000"/>
                              <a:lumOff val="50000"/>
                            </a:schemeClr>
                          </a:solidFill>
                        </a:rPr>
                        <a:t>(0,01 a 2,98)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110 menos  por 1.000</a:t>
                      </a:r>
                    </a:p>
                    <a:p>
                      <a:pPr algn="ctr"/>
                      <a:r>
                        <a:rPr lang="pt-BR" sz="1400" b="1">
                          <a:solidFill>
                            <a:schemeClr val="tx1">
                              <a:lumMod val="50000"/>
                              <a:lumOff val="50000"/>
                            </a:schemeClr>
                          </a:solidFill>
                        </a:rPr>
                        <a:t>(de 129 menos a 258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2 menos  por 1.000</a:t>
                      </a:r>
                    </a:p>
                    <a:p>
                      <a:pPr algn="ctr"/>
                      <a:r>
                        <a:rPr lang="pt-BR" sz="1400" b="1">
                          <a:solidFill>
                            <a:schemeClr val="tx1">
                              <a:lumMod val="50000"/>
                              <a:lumOff val="50000"/>
                            </a:schemeClr>
                          </a:solidFill>
                        </a:rPr>
                        <a:t>(de 2 menos a 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pt-BR" sz="1400" b="1">
                          <a:solidFill>
                            <a:schemeClr val="tx1">
                              <a:lumMod val="50000"/>
                              <a:lumOff val="50000"/>
                            </a:schemeClr>
                          </a:solidFill>
                        </a:rPr>
                        <a:t>TVP </a:t>
                      </a:r>
                      <a:r>
                        <a:rPr lang="pt-BR" sz="1400" b="1" noProof="0">
                          <a:solidFill>
                            <a:schemeClr val="tx1">
                              <a:lumMod val="50000"/>
                              <a:lumOff val="50000"/>
                            </a:schemeClr>
                          </a:solidFill>
                        </a:rPr>
                        <a:t>Sintomática</a:t>
                      </a:r>
                      <a:r>
                        <a:rPr lang="pt-BR" sz="1400" b="1">
                          <a:solidFill>
                            <a:schemeClr val="tx1">
                              <a:lumMod val="50000"/>
                              <a:lumOff val="50000"/>
                            </a:schemeClr>
                          </a:solidFill>
                        </a:rPr>
                        <a:t> distal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0,16</a:t>
                      </a:r>
                      <a:br>
                        <a:rPr lang="pt-BR" sz="1100"/>
                      </a:br>
                      <a:r>
                        <a:rPr lang="pt-BR" sz="1400" b="0" i="0">
                          <a:solidFill>
                            <a:schemeClr val="tx1"/>
                          </a:solidFill>
                          <a:latin typeface="+mn-lt"/>
                          <a:ea typeface="+mn-ea"/>
                          <a:cs typeface="+mn-cs"/>
                        </a:rPr>
                        <a:t>(0,01 a 2,98)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200" b="1">
                          <a:solidFill>
                            <a:schemeClr val="tx1">
                              <a:lumMod val="50000"/>
                              <a:lumOff val="50000"/>
                            </a:schemeClr>
                          </a:solidFill>
                        </a:rPr>
                        <a:t>110 menos  por 1.000</a:t>
                      </a:r>
                    </a:p>
                    <a:p>
                      <a:pPr algn="ctr"/>
                      <a:r>
                        <a:rPr lang="pt-BR" sz="1200" b="1">
                          <a:solidFill>
                            <a:schemeClr val="tx1">
                              <a:lumMod val="50000"/>
                              <a:lumOff val="50000"/>
                            </a:schemeClr>
                          </a:solidFill>
                        </a:rPr>
                        <a:t>(de 129 menos a 258 mais)</a:t>
                      </a:r>
                    </a:p>
                    <a:p>
                      <a:pPr algn="l" rtl="0"/>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6 menos  por 1.000</a:t>
                      </a:r>
                    </a:p>
                    <a:p>
                      <a:pPr algn="ctr"/>
                      <a:r>
                        <a:rPr lang="pt-BR" sz="1400" b="1">
                          <a:solidFill>
                            <a:schemeClr val="tx1">
                              <a:lumMod val="50000"/>
                              <a:lumOff val="50000"/>
                            </a:schemeClr>
                          </a:solidFill>
                        </a:rPr>
                        <a:t>(de 7 menos a 14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Rectangle 11">
            <a:extLst>
              <a:ext uri="{FF2B5EF4-FFF2-40B4-BE49-F238E27FC236}">
                <a16:creationId xmlns:a16="http://schemas.microsoft.com/office/drawing/2014/main" id="{681C355A-6E67-43C8-B470-B672F444C6E4}"/>
              </a:ext>
            </a:extLst>
          </p:cNvPr>
          <p:cNvSpPr/>
          <p:nvPr/>
        </p:nvSpPr>
        <p:spPr>
          <a:xfrm>
            <a:off x="673026" y="4676686"/>
            <a:ext cx="8382177" cy="563707"/>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2">
            <a:extLst>
              <a:ext uri="{FF2B5EF4-FFF2-40B4-BE49-F238E27FC236}">
                <a16:creationId xmlns:a16="http://schemas.microsoft.com/office/drawing/2014/main" id="{9DDFF983-6207-4930-8F53-1209321B458C}"/>
              </a:ext>
            </a:extLst>
          </p:cNvPr>
          <p:cNvSpPr>
            <a:spLocks noGrp="1"/>
          </p:cNvSpPr>
          <p:nvPr>
            <p:ph type="title"/>
          </p:nvPr>
        </p:nvSpPr>
        <p:spPr>
          <a:xfrm>
            <a:off x="419099" y="1247805"/>
            <a:ext cx="10972801" cy="418113"/>
          </a:xfrm>
        </p:spPr>
        <p:txBody>
          <a:bodyPr/>
          <a:lstStyle/>
          <a:p>
            <a:r>
              <a:rPr lang="pt-BR"/>
              <a:t>Recomendação 15 (cont) </a:t>
            </a:r>
          </a:p>
        </p:txBody>
      </p:sp>
      <p:sp>
        <p:nvSpPr>
          <p:cNvPr id="13" name="Oval 20">
            <a:extLst>
              <a:ext uri="{FF2B5EF4-FFF2-40B4-BE49-F238E27FC236}">
                <a16:creationId xmlns:a16="http://schemas.microsoft.com/office/drawing/2014/main" id="{9916E7BC-423E-4228-9AE1-83202BA995AF}"/>
              </a:ext>
            </a:extLst>
          </p:cNvPr>
          <p:cNvSpPr/>
          <p:nvPr/>
        </p:nvSpPr>
        <p:spPr>
          <a:xfrm>
            <a:off x="726032" y="3175946"/>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4" name="Oval 21">
            <a:extLst>
              <a:ext uri="{FF2B5EF4-FFF2-40B4-BE49-F238E27FC236}">
                <a16:creationId xmlns:a16="http://schemas.microsoft.com/office/drawing/2014/main" id="{B61EA8D0-E129-4F08-B4D4-758FD9550462}"/>
              </a:ext>
            </a:extLst>
          </p:cNvPr>
          <p:cNvSpPr/>
          <p:nvPr/>
        </p:nvSpPr>
        <p:spPr>
          <a:xfrm>
            <a:off x="726032" y="3718938"/>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5" name="Oval 22">
            <a:extLst>
              <a:ext uri="{FF2B5EF4-FFF2-40B4-BE49-F238E27FC236}">
                <a16:creationId xmlns:a16="http://schemas.microsoft.com/office/drawing/2014/main" id="{3D98A5FC-E5CA-4803-A0C1-41BC48C1F99B}"/>
              </a:ext>
            </a:extLst>
          </p:cNvPr>
          <p:cNvSpPr/>
          <p:nvPr/>
        </p:nvSpPr>
        <p:spPr>
          <a:xfrm>
            <a:off x="726032" y="4201654"/>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6" name="Oval 23">
            <a:extLst>
              <a:ext uri="{FF2B5EF4-FFF2-40B4-BE49-F238E27FC236}">
                <a16:creationId xmlns:a16="http://schemas.microsoft.com/office/drawing/2014/main" id="{BA6757A5-F42D-47E4-8492-B65C6A563358}"/>
              </a:ext>
            </a:extLst>
          </p:cNvPr>
          <p:cNvSpPr/>
          <p:nvPr/>
        </p:nvSpPr>
        <p:spPr>
          <a:xfrm>
            <a:off x="726032" y="4789217"/>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8" name="CuadroTexto 17">
            <a:extLst>
              <a:ext uri="{FF2B5EF4-FFF2-40B4-BE49-F238E27FC236}">
                <a16:creationId xmlns:a16="http://schemas.microsoft.com/office/drawing/2014/main" id="{6BD5F6DB-16A1-49E7-A4BF-B069E4C97BF1}"/>
              </a:ext>
            </a:extLst>
          </p:cNvPr>
          <p:cNvSpPr txBox="1"/>
          <p:nvPr/>
        </p:nvSpPr>
        <p:spPr>
          <a:xfrm>
            <a:off x="702369" y="5460756"/>
            <a:ext cx="5897213" cy="307777"/>
          </a:xfrm>
          <a:prstGeom prst="rect">
            <a:avLst/>
          </a:prstGeom>
          <a:noFill/>
        </p:spPr>
        <p:txBody>
          <a:bodyPr wrap="square">
            <a:spAutoFit/>
          </a:bodyPr>
          <a:lstStyle/>
          <a:p>
            <a:r>
              <a:rPr lang="pt-BR" sz="1400"/>
              <a:t>°°Esta recomendação não mudou sua direção nem sua força</a:t>
            </a:r>
          </a:p>
        </p:txBody>
      </p:sp>
      <p:sp>
        <p:nvSpPr>
          <p:cNvPr id="19" name="CuadroTexto 18">
            <a:extLst>
              <a:ext uri="{FF2B5EF4-FFF2-40B4-BE49-F238E27FC236}">
                <a16:creationId xmlns:a16="http://schemas.microsoft.com/office/drawing/2014/main" id="{163999AD-A06A-4E7C-AE9A-DB2EBF69FD31}"/>
              </a:ext>
            </a:extLst>
          </p:cNvPr>
          <p:cNvSpPr txBox="1"/>
          <p:nvPr/>
        </p:nvSpPr>
        <p:spPr>
          <a:xfrm>
            <a:off x="9422296" y="1532638"/>
            <a:ext cx="2570929" cy="4401205"/>
          </a:xfrm>
          <a:prstGeom prst="rect">
            <a:avLst/>
          </a:prstGeom>
          <a:solidFill>
            <a:schemeClr val="accent4">
              <a:lumMod val="40000"/>
              <a:lumOff val="60000"/>
            </a:schemeClr>
          </a:solidFill>
        </p:spPr>
        <p:txBody>
          <a:bodyPr wrap="square">
            <a:spAutoFit/>
          </a:bodyPr>
          <a:lstStyle/>
          <a:p>
            <a:r>
              <a:rPr lang="pt-BR" sz="1600" b="1"/>
              <a:t>Comentários</a:t>
            </a:r>
          </a:p>
          <a:p>
            <a:pPr marL="285750" indent="-285750">
              <a:buFont typeface="Arial" panose="020B0604020202020204" pitchFamily="34" charset="0"/>
              <a:buChar char="•"/>
            </a:pPr>
            <a:r>
              <a:rPr lang="pt-BR" sz="1400"/>
              <a:t>As diferenças absolutas entre as duas modalidades em eventos trombóticos e sangramento são provavelmente pequenas.</a:t>
            </a:r>
          </a:p>
          <a:p>
            <a:pPr marL="285750" indent="-285750">
              <a:buFont typeface="Arial" panose="020B0604020202020204" pitchFamily="34" charset="0"/>
              <a:buChar char="•"/>
            </a:pPr>
            <a:r>
              <a:rPr lang="pt-BR" sz="1400"/>
              <a:t>A decisão final depende dos custos, disponibilidade e preferência dos médicos-pacientes.</a:t>
            </a:r>
          </a:p>
          <a:p>
            <a:pPr marL="285750" indent="-285750">
              <a:buFont typeface="Arial" panose="020B0604020202020204" pitchFamily="34" charset="0"/>
              <a:buChar char="•"/>
            </a:pPr>
            <a:r>
              <a:rPr lang="pt-BR" sz="1400"/>
              <a:t>Os dispositivos de pressão intermitente são geralmente ruidosos e podem interromper o sono e as meias exercem uma pressão contínua que pode ser desconfortável. </a:t>
            </a:r>
          </a:p>
          <a:p>
            <a:pPr marL="285750" indent="-285750">
              <a:buFont typeface="Arial" panose="020B0604020202020204" pitchFamily="34" charset="0"/>
              <a:buChar char="•"/>
            </a:pPr>
            <a:r>
              <a:rPr lang="pt-BR" sz="1400"/>
              <a:t> As duas modalidades devem ser usadas de acordo com as instruções do fabricante.</a:t>
            </a:r>
          </a:p>
        </p:txBody>
      </p:sp>
      <p:grpSp>
        <p:nvGrpSpPr>
          <p:cNvPr id="20" name="Group 13">
            <a:extLst>
              <a:ext uri="{FF2B5EF4-FFF2-40B4-BE49-F238E27FC236}">
                <a16:creationId xmlns:a16="http://schemas.microsoft.com/office/drawing/2014/main" id="{0E04F734-9428-40B4-B35D-F2AD88A00B36}"/>
              </a:ext>
            </a:extLst>
          </p:cNvPr>
          <p:cNvGrpSpPr/>
          <p:nvPr/>
        </p:nvGrpSpPr>
        <p:grpSpPr>
          <a:xfrm>
            <a:off x="7854421" y="6345076"/>
            <a:ext cx="4243829" cy="276999"/>
            <a:chOff x="6589222" y="6483927"/>
            <a:chExt cx="4243829" cy="276999"/>
          </a:xfrm>
        </p:grpSpPr>
        <p:sp>
          <p:nvSpPr>
            <p:cNvPr id="21" name="TextBox 14">
              <a:extLst>
                <a:ext uri="{FF2B5EF4-FFF2-40B4-BE49-F238E27FC236}">
                  <a16:creationId xmlns:a16="http://schemas.microsoft.com/office/drawing/2014/main" id="{45C2F269-17B4-4BC1-981F-584B5C3CF5A0}"/>
                </a:ext>
              </a:extLst>
            </p:cNvPr>
            <p:cNvSpPr txBox="1"/>
            <p:nvPr/>
          </p:nvSpPr>
          <p:spPr>
            <a:xfrm>
              <a:off x="6589222" y="6483927"/>
              <a:ext cx="4138543"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22" name="Oval 15">
              <a:extLst>
                <a:ext uri="{FF2B5EF4-FFF2-40B4-BE49-F238E27FC236}">
                  <a16:creationId xmlns:a16="http://schemas.microsoft.com/office/drawing/2014/main" id="{8A15309C-E0BC-4927-B0EE-6A08EA00636D}"/>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16">
              <a:extLst>
                <a:ext uri="{FF2B5EF4-FFF2-40B4-BE49-F238E27FC236}">
                  <a16:creationId xmlns:a16="http://schemas.microsoft.com/office/drawing/2014/main" id="{B64E21A1-DF33-48F8-896A-2B42E1EDEB0B}"/>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7">
              <a:extLst>
                <a:ext uri="{FF2B5EF4-FFF2-40B4-BE49-F238E27FC236}">
                  <a16:creationId xmlns:a16="http://schemas.microsoft.com/office/drawing/2014/main" id="{D2C928CF-822B-4E7A-B376-9E6DAC627727}"/>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r>
              <a:rPr lang="pt-BR" sz="2400" dirty="0"/>
              <a:t>A hemorragia gastrointestinal é resolvida e a </a:t>
            </a:r>
            <a:r>
              <a:rPr lang="pt-BR" sz="2400" dirty="0" err="1"/>
              <a:t>tromboprofilaxia</a:t>
            </a:r>
            <a:r>
              <a:rPr lang="pt-BR" sz="2400" dirty="0"/>
              <a:t> com HBPM é reiniciada alguns dias depois. Ficou internado por 9 dias e recebeu alta hospitalar com pneumonia em processo de resolução. Sua medicação habitual é prescrita.</a:t>
            </a:r>
          </a:p>
          <a:p>
            <a:pPr marL="0" indent="0">
              <a:buNone/>
            </a:pPr>
            <a:r>
              <a:rPr lang="pt-BR" sz="2400" dirty="0"/>
              <a:t>    Você recomendaria a profilaxia contra o TEP na alta hospitalar?</a:t>
            </a:r>
          </a:p>
          <a:p>
            <a:endParaRPr lang="en-CA" sz="2400" dirty="0"/>
          </a:p>
        </p:txBody>
      </p:sp>
      <p:sp>
        <p:nvSpPr>
          <p:cNvPr id="4" name="Rectángulo 3"/>
          <p:cNvSpPr/>
          <p:nvPr/>
        </p:nvSpPr>
        <p:spPr>
          <a:xfrm>
            <a:off x="2359068" y="3885145"/>
            <a:ext cx="8030636" cy="2251065"/>
          </a:xfrm>
          <a:prstGeom prst="rect">
            <a:avLst/>
          </a:prstGeom>
        </p:spPr>
        <p:txBody>
          <a:bodyPr wrap="square">
            <a:spAutoFit/>
          </a:bodyPr>
          <a:lstStyle/>
          <a:p>
            <a:pPr marL="514350" indent="-514350">
              <a:lnSpc>
                <a:spcPct val="150000"/>
              </a:lnSpc>
              <a:buAutoNum type="alphaUcPeriod"/>
            </a:pPr>
            <a:r>
              <a:rPr lang="pt-BR" sz="2400" b="1" dirty="0">
                <a:solidFill>
                  <a:schemeClr val="bg1">
                    <a:lumMod val="50000"/>
                  </a:schemeClr>
                </a:solidFill>
              </a:rPr>
              <a:t>Descontinuar a HBPM no dia da alta hospitalar</a:t>
            </a:r>
          </a:p>
          <a:p>
            <a:pPr marL="514350" indent="-514350">
              <a:lnSpc>
                <a:spcPct val="150000"/>
              </a:lnSpc>
              <a:buAutoNum type="alphaUcPeriod"/>
            </a:pPr>
            <a:r>
              <a:rPr lang="pt-BR" sz="2400" b="1" dirty="0">
                <a:solidFill>
                  <a:schemeClr val="bg1">
                    <a:lumMod val="50000"/>
                  </a:schemeClr>
                </a:solidFill>
              </a:rPr>
              <a:t>Manter a HBPM por 3 semanas </a:t>
            </a:r>
          </a:p>
          <a:p>
            <a:pPr marL="514350" indent="-514350">
              <a:lnSpc>
                <a:spcPct val="150000"/>
              </a:lnSpc>
              <a:buAutoNum type="alphaUcPeriod"/>
            </a:pPr>
            <a:r>
              <a:rPr lang="pt-BR" sz="2400" b="1" dirty="0">
                <a:solidFill>
                  <a:schemeClr val="bg1">
                    <a:lumMod val="50000"/>
                  </a:schemeClr>
                </a:solidFill>
              </a:rPr>
              <a:t>Mudar a HBPM para DOAC e continuar por 3 semanas </a:t>
            </a:r>
          </a:p>
          <a:p>
            <a:pPr marL="514350" indent="-514350">
              <a:lnSpc>
                <a:spcPct val="150000"/>
              </a:lnSpc>
              <a:buAutoNum type="alphaUcPeriod"/>
            </a:pPr>
            <a:r>
              <a:rPr lang="pt-BR" sz="2400" b="1" dirty="0">
                <a:solidFill>
                  <a:schemeClr val="bg1">
                    <a:lumMod val="50000"/>
                  </a:schemeClr>
                </a:solidFill>
              </a:rPr>
              <a:t>Meias de compressão graduadas por 3 semanas </a:t>
            </a:r>
          </a:p>
        </p:txBody>
      </p:sp>
      <p:sp>
        <p:nvSpPr>
          <p:cNvPr id="5" name="Rectangle 3">
            <a:extLst>
              <a:ext uri="{FF2B5EF4-FFF2-40B4-BE49-F238E27FC236}">
                <a16:creationId xmlns:a16="http://schemas.microsoft.com/office/drawing/2014/main" id="{61A59EA8-FA95-481F-ACCC-2DBB7EC92A21}"/>
              </a:ext>
            </a:extLst>
          </p:cNvPr>
          <p:cNvSpPr/>
          <p:nvPr/>
        </p:nvSpPr>
        <p:spPr>
          <a:xfrm>
            <a:off x="2292716" y="3885145"/>
            <a:ext cx="7606567" cy="640597"/>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208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88E6-2B21-41AE-9FEF-6D73D209BD1C}"/>
              </a:ext>
            </a:extLst>
          </p:cNvPr>
          <p:cNvSpPr>
            <a:spLocks noGrp="1"/>
          </p:cNvSpPr>
          <p:nvPr>
            <p:ph type="title"/>
          </p:nvPr>
        </p:nvSpPr>
        <p:spPr/>
        <p:txBody>
          <a:bodyPr>
            <a:normAutofit fontScale="90000"/>
          </a:bodyPr>
          <a:lstStyle/>
          <a:p>
            <a:r>
              <a:rPr lang="pt-BR"/>
              <a:t>Qual é a razão para estender a tromboprofilaxia além da alta hospitalar?</a:t>
            </a:r>
          </a:p>
        </p:txBody>
      </p:sp>
      <p:sp>
        <p:nvSpPr>
          <p:cNvPr id="3" name="Content Placeholder 2">
            <a:extLst>
              <a:ext uri="{FF2B5EF4-FFF2-40B4-BE49-F238E27FC236}">
                <a16:creationId xmlns:a16="http://schemas.microsoft.com/office/drawing/2014/main" id="{8D3D3913-3A27-405D-87D2-FE930E4B52FA}"/>
              </a:ext>
            </a:extLst>
          </p:cNvPr>
          <p:cNvSpPr>
            <a:spLocks noGrp="1"/>
          </p:cNvSpPr>
          <p:nvPr>
            <p:ph idx="1"/>
          </p:nvPr>
        </p:nvSpPr>
        <p:spPr>
          <a:xfrm>
            <a:off x="419099" y="2377650"/>
            <a:ext cx="10972801" cy="3954625"/>
          </a:xfrm>
        </p:spPr>
        <p:txBody>
          <a:bodyPr>
            <a:normAutofit/>
          </a:bodyPr>
          <a:lstStyle/>
          <a:p>
            <a:r>
              <a:rPr lang="pt-BR" sz="2400"/>
              <a:t>A maioria dos eventos hospitalares ocorre fora do hospital, no primeiro mês após a alta.</a:t>
            </a:r>
          </a:p>
          <a:p>
            <a:endParaRPr lang="en-CA" sz="2400" dirty="0"/>
          </a:p>
          <a:p>
            <a:r>
              <a:rPr lang="pt-BR" sz="2400"/>
              <a:t>O risco de TEP em pacientes clínicos é elevado mesmo 45-60 dias após a alta.</a:t>
            </a:r>
          </a:p>
          <a:p>
            <a:endParaRPr lang="en-CA" sz="2400" dirty="0"/>
          </a:p>
          <a:p>
            <a:r>
              <a:rPr lang="pt-BR" sz="2400"/>
              <a:t>A duração da profilaxia dos pacientes internados é coordenada à medida que o tempo médio de permanência hospitalar diminui. </a:t>
            </a:r>
          </a:p>
        </p:txBody>
      </p:sp>
      <p:sp>
        <p:nvSpPr>
          <p:cNvPr id="4" name="TextBox 3">
            <a:extLst>
              <a:ext uri="{FF2B5EF4-FFF2-40B4-BE49-F238E27FC236}">
                <a16:creationId xmlns:a16="http://schemas.microsoft.com/office/drawing/2014/main" id="{B65C4203-9EAA-487A-946F-FA69B6358C3A}"/>
              </a:ext>
            </a:extLst>
          </p:cNvPr>
          <p:cNvSpPr txBox="1"/>
          <p:nvPr/>
        </p:nvSpPr>
        <p:spPr>
          <a:xfrm>
            <a:off x="10089425" y="5536960"/>
            <a:ext cx="2010559" cy="954107"/>
          </a:xfrm>
          <a:prstGeom prst="rect">
            <a:avLst/>
          </a:prstGeom>
          <a:noFill/>
        </p:spPr>
        <p:txBody>
          <a:bodyPr wrap="square" rtlCol="0">
            <a:spAutoFit/>
          </a:bodyPr>
          <a:lstStyle/>
          <a:p>
            <a:r>
              <a:rPr lang="pt-BR" sz="1400">
                <a:solidFill>
                  <a:schemeClr val="tx1">
                    <a:lumMod val="50000"/>
                    <a:lumOff val="50000"/>
                  </a:schemeClr>
                </a:solidFill>
              </a:rPr>
              <a:t>Huang Am J Med 2014</a:t>
            </a:r>
          </a:p>
          <a:p>
            <a:r>
              <a:rPr lang="pt-BR" sz="1400">
                <a:solidFill>
                  <a:schemeClr val="tx1">
                    <a:lumMod val="50000"/>
                    <a:lumOff val="50000"/>
                  </a:schemeClr>
                </a:solidFill>
              </a:rPr>
              <a:t>Cohen NEJM 2016</a:t>
            </a:r>
          </a:p>
          <a:p>
            <a:r>
              <a:rPr lang="pt-BR" sz="1400">
                <a:solidFill>
                  <a:schemeClr val="tx1">
                    <a:lumMod val="50000"/>
                    <a:lumOff val="50000"/>
                  </a:schemeClr>
                </a:solidFill>
              </a:rPr>
              <a:t>Cohen NEJM 2014</a:t>
            </a:r>
          </a:p>
          <a:p>
            <a:r>
              <a:rPr lang="pt-BR" sz="1400">
                <a:solidFill>
                  <a:schemeClr val="tx1">
                    <a:lumMod val="50000"/>
                    <a:lumOff val="50000"/>
                  </a:schemeClr>
                </a:solidFill>
              </a:rPr>
              <a:t>Goldhaber NEJM 2011</a:t>
            </a:r>
          </a:p>
        </p:txBody>
      </p:sp>
    </p:spTree>
    <p:extLst>
      <p:ext uri="{BB962C8B-B14F-4D97-AF65-F5344CB8AC3E}">
        <p14:creationId xmlns:p14="http://schemas.microsoft.com/office/powerpoint/2010/main" val="3772588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067F1D-3E40-4BA3-B57E-D30183C34724}"/>
              </a:ext>
            </a:extLst>
          </p:cNvPr>
          <p:cNvGraphicFramePr>
            <a:graphicFrameLocks noGrp="1"/>
          </p:cNvGraphicFramePr>
          <p:nvPr>
            <p:extLst>
              <p:ext uri="{D42A27DB-BD31-4B8C-83A1-F6EECF244321}">
                <p14:modId xmlns:p14="http://schemas.microsoft.com/office/powerpoint/2010/main" val="3864914043"/>
              </p:ext>
            </p:extLst>
          </p:nvPr>
        </p:nvGraphicFramePr>
        <p:xfrm>
          <a:off x="567010" y="2869787"/>
          <a:ext cx="8337711" cy="2727173"/>
        </p:xfrm>
        <a:graphic>
          <a:graphicData uri="http://schemas.openxmlformats.org/drawingml/2006/table">
            <a:tbl>
              <a:tblPr firstRow="1" bandRow="1">
                <a:tableStyleId>{5940675A-B579-460E-94D1-54222C63F5DA}</a:tableStyleId>
              </a:tblPr>
              <a:tblGrid>
                <a:gridCol w="2260401">
                  <a:extLst>
                    <a:ext uri="{9D8B030D-6E8A-4147-A177-3AD203B41FA5}">
                      <a16:colId xmlns:a16="http://schemas.microsoft.com/office/drawing/2014/main" val="325642109"/>
                    </a:ext>
                  </a:extLst>
                </a:gridCol>
                <a:gridCol w="2307254">
                  <a:extLst>
                    <a:ext uri="{9D8B030D-6E8A-4147-A177-3AD203B41FA5}">
                      <a16:colId xmlns:a16="http://schemas.microsoft.com/office/drawing/2014/main" val="815985156"/>
                    </a:ext>
                  </a:extLst>
                </a:gridCol>
                <a:gridCol w="3770056">
                  <a:extLst>
                    <a:ext uri="{9D8B030D-6E8A-4147-A177-3AD203B41FA5}">
                      <a16:colId xmlns:a16="http://schemas.microsoft.com/office/drawing/2014/main" val="1109489225"/>
                    </a:ext>
                  </a:extLst>
                </a:gridCol>
              </a:tblGrid>
              <a:tr h="284832">
                <a:tc rowSpan="2">
                  <a:txBody>
                    <a:bodyPr/>
                    <a:lstStyle/>
                    <a:p>
                      <a:r>
                        <a:rPr lang="pt-BR" sz="1400" b="1">
                          <a:solidFill>
                            <a:schemeClr val="bg1"/>
                          </a:solidFill>
                        </a:rPr>
                        <a:t>Resultados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pt-BR" sz="1400" b="1">
                          <a:solidFill>
                            <a:schemeClr val="bg1"/>
                          </a:solidFill>
                        </a:rPr>
                        <a:t>Efeito Relativo: </a:t>
                      </a:r>
                    </a:p>
                    <a:p>
                      <a:pPr algn="ctr"/>
                      <a:r>
                        <a:rPr lang="pt-BR"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pt-BR" sz="1400" b="1">
                          <a:solidFill>
                            <a:schemeClr val="bg1"/>
                          </a:solidFill>
                        </a:rPr>
                        <a:t>Efeito absoluto antecipado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135809784"/>
                  </a:ext>
                </a:extLst>
              </a:tr>
              <a:tr h="349733">
                <a:tc vMerge="1">
                  <a:txBody>
                    <a:bodyPr/>
                    <a:lstStyle/>
                    <a:p>
                      <a:endParaRPr lang="en-CA"/>
                    </a:p>
                  </a:txBody>
                  <a:tcPr/>
                </a:tc>
                <a:tc vMerge="1">
                  <a:txBody>
                    <a:bodyPr/>
                    <a:lstStyle/>
                    <a:p>
                      <a:endParaRPr lang="en-CA"/>
                    </a:p>
                  </a:txBody>
                  <a:tcPr/>
                </a:tc>
                <a:tc>
                  <a:txBody>
                    <a:bodyPr/>
                    <a:lstStyle/>
                    <a:p>
                      <a:pPr algn="ctr"/>
                      <a:r>
                        <a:rPr lang="pt-BR" sz="1400" b="0" i="1">
                          <a:solidFill>
                            <a:schemeClr val="tx1">
                              <a:lumMod val="50000"/>
                              <a:lumOff val="50000"/>
                            </a:schemeClr>
                          </a:solidFill>
                        </a:rPr>
                        <a:t>Diferença no risco com a profilaxia estendida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98457">
                <a:tc>
                  <a:txBody>
                    <a:bodyPr/>
                    <a:lstStyle/>
                    <a:p>
                      <a:r>
                        <a:rPr lang="pt-BR" sz="1400">
                          <a:solidFill>
                            <a:schemeClr val="tx1">
                              <a:lumMod val="50000"/>
                              <a:lumOff val="50000"/>
                            </a:schemeClr>
                          </a:solidFill>
                        </a:rPr>
                        <a:t>Mortalidade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0,97</a:t>
                      </a:r>
                      <a:br>
                        <a:rPr lang="pt-BR" sz="1100"/>
                      </a:br>
                      <a:r>
                        <a:rPr lang="pt-BR" sz="1400" b="0" i="0">
                          <a:solidFill>
                            <a:schemeClr val="tx1"/>
                          </a:solidFill>
                          <a:latin typeface="+mn-lt"/>
                          <a:ea typeface="+mn-ea"/>
                          <a:cs typeface="+mn-cs"/>
                        </a:rPr>
                        <a:t>(0,87 a 1,08)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 menos  por 1.000</a:t>
                      </a:r>
                    </a:p>
                    <a:p>
                      <a:pPr algn="ctr"/>
                      <a:r>
                        <a:rPr lang="pt-BR" sz="1400" b="1">
                          <a:solidFill>
                            <a:schemeClr val="tx1">
                              <a:lumMod val="50000"/>
                              <a:lumOff val="50000"/>
                            </a:schemeClr>
                          </a:solidFill>
                        </a:rPr>
                        <a:t>(de 4 menos a 3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281487"/>
                  </a:ext>
                </a:extLst>
              </a:tr>
              <a:tr h="498457">
                <a:tc>
                  <a:txBody>
                    <a:bodyPr/>
                    <a:lstStyle/>
                    <a:p>
                      <a:r>
                        <a:rPr lang="pt-BR" sz="1400">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RR 0,62</a:t>
                      </a:r>
                    </a:p>
                    <a:p>
                      <a:pPr algn="ctr"/>
                      <a:r>
                        <a:rPr lang="pt-BR" sz="1400" b="1">
                          <a:solidFill>
                            <a:schemeClr val="tx1">
                              <a:lumMod val="50000"/>
                              <a:lumOff val="50000"/>
                            </a:schemeClr>
                          </a:solidFill>
                        </a:rPr>
                        <a:t>(0,39 a 0,99)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1 menos  por 1.000</a:t>
                      </a:r>
                    </a:p>
                    <a:p>
                      <a:pPr algn="ctr"/>
                      <a:r>
                        <a:rPr lang="pt-BR" sz="1400" b="1">
                          <a:solidFill>
                            <a:schemeClr val="tx1">
                              <a:lumMod val="50000"/>
                              <a:lumOff val="50000"/>
                            </a:schemeClr>
                          </a:solidFill>
                        </a:rPr>
                        <a:t>(de 2 menos a 0 menos)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8457">
                <a:tc>
                  <a:txBody>
                    <a:bodyPr/>
                    <a:lstStyle/>
                    <a:p>
                      <a:r>
                        <a:rPr lang="pt-BR" sz="1400">
                          <a:solidFill>
                            <a:schemeClr val="tx1">
                              <a:lumMod val="50000"/>
                              <a:lumOff val="50000"/>
                            </a:schemeClr>
                          </a:solidFill>
                        </a:rPr>
                        <a:t>TVP Sintomática  proximal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0,77</a:t>
                      </a:r>
                      <a:br>
                        <a:rPr lang="pt-BR" sz="1100"/>
                      </a:br>
                      <a:r>
                        <a:rPr lang="pt-BR" sz="1400" b="0" i="0">
                          <a:solidFill>
                            <a:schemeClr val="tx1"/>
                          </a:solidFill>
                          <a:latin typeface="+mn-lt"/>
                          <a:ea typeface="+mn-ea"/>
                          <a:cs typeface="+mn-cs"/>
                        </a:rPr>
                        <a:t>(0,64 a 0,93)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6 menos  por 1.000</a:t>
                      </a:r>
                    </a:p>
                    <a:p>
                      <a:pPr algn="ctr"/>
                      <a:r>
                        <a:rPr lang="pt-BR" sz="1400" b="1">
                          <a:solidFill>
                            <a:schemeClr val="tx1">
                              <a:lumMod val="50000"/>
                              <a:lumOff val="50000"/>
                            </a:schemeClr>
                          </a:solidFill>
                        </a:rPr>
                        <a:t>(de 10 menos a 2 menos)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498457">
                <a:tc>
                  <a:txBody>
                    <a:bodyPr/>
                    <a:lstStyle/>
                    <a:p>
                      <a:r>
                        <a:rPr lang="pt-BR" sz="1400">
                          <a:solidFill>
                            <a:schemeClr val="tx1">
                              <a:lumMod val="50000"/>
                              <a:lumOff val="50000"/>
                            </a:schemeClr>
                          </a:solidFill>
                        </a:rPr>
                        <a:t>Maior sangramento</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i="0">
                          <a:solidFill>
                            <a:schemeClr val="tx1"/>
                          </a:solidFill>
                          <a:latin typeface="+mn-lt"/>
                          <a:ea typeface="+mn-ea"/>
                          <a:cs typeface="+mn-cs"/>
                        </a:rPr>
                        <a:t>RR 1,84</a:t>
                      </a:r>
                      <a:br>
                        <a:rPr lang="pt-BR" sz="1100"/>
                      </a:br>
                      <a:r>
                        <a:rPr lang="pt-BR" sz="1400" b="0" i="0">
                          <a:solidFill>
                            <a:schemeClr val="tx1"/>
                          </a:solidFill>
                          <a:latin typeface="+mn-lt"/>
                          <a:ea typeface="+mn-ea"/>
                          <a:cs typeface="+mn-cs"/>
                        </a:rPr>
                        <a:t>(1,33 a 2,55)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a:solidFill>
                            <a:schemeClr val="tx1">
                              <a:lumMod val="50000"/>
                              <a:lumOff val="50000"/>
                            </a:schemeClr>
                          </a:solidFill>
                        </a:rPr>
                        <a:t>2 mais por 1.000</a:t>
                      </a:r>
                    </a:p>
                    <a:p>
                      <a:pPr algn="ctr"/>
                      <a:r>
                        <a:rPr lang="pt-BR" sz="1400" b="1">
                          <a:solidFill>
                            <a:schemeClr val="tx1">
                              <a:lumMod val="50000"/>
                              <a:lumOff val="50000"/>
                            </a:schemeClr>
                          </a:solidFill>
                        </a:rPr>
                        <a:t>(de 1 mais a 4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D0FFE2E1-CC6E-DE4F-A848-21F564BC3E70}"/>
              </a:ext>
            </a:extLst>
          </p:cNvPr>
          <p:cNvSpPr>
            <a:spLocks noGrp="1"/>
          </p:cNvSpPr>
          <p:nvPr>
            <p:ph type="title"/>
          </p:nvPr>
        </p:nvSpPr>
        <p:spPr>
          <a:xfrm>
            <a:off x="419099" y="1287561"/>
            <a:ext cx="10972801" cy="418113"/>
          </a:xfrm>
        </p:spPr>
        <p:txBody>
          <a:bodyPr/>
          <a:lstStyle/>
          <a:p>
            <a:r>
              <a:rPr lang="pt-BR"/>
              <a:t>Recomendação</a:t>
            </a:r>
          </a:p>
        </p:txBody>
      </p:sp>
      <p:sp>
        <p:nvSpPr>
          <p:cNvPr id="8" name="Content Placeholder 7">
            <a:extLst>
              <a:ext uri="{FF2B5EF4-FFF2-40B4-BE49-F238E27FC236}">
                <a16:creationId xmlns:a16="http://schemas.microsoft.com/office/drawing/2014/main" id="{96ACD36E-3B21-AD4B-A1A9-EC9485ABD765}"/>
              </a:ext>
            </a:extLst>
          </p:cNvPr>
          <p:cNvSpPr>
            <a:spLocks noGrp="1"/>
          </p:cNvSpPr>
          <p:nvPr>
            <p:ph idx="1"/>
          </p:nvPr>
        </p:nvSpPr>
        <p:spPr>
          <a:xfrm>
            <a:off x="419100" y="2158108"/>
            <a:ext cx="8485621" cy="523220"/>
          </a:xfrm>
        </p:spPr>
        <p:txBody>
          <a:bodyPr>
            <a:noAutofit/>
          </a:bodyPr>
          <a:lstStyle/>
          <a:p>
            <a:pPr marL="0" indent="0">
              <a:buNone/>
            </a:pPr>
            <a:r>
              <a:rPr lang="pt-BR" sz="1400" dirty="0"/>
              <a:t>Em pacientes com doenças agudas ou críticas, o painel recomenda uma tromboprofilaxia de curta duração em  </a:t>
            </a:r>
            <a:r>
              <a:rPr lang="pt-BR" sz="1400" b="1" u="sng" dirty="0"/>
              <a:t>pacientes hospitalizados em vez de uma tromboprofilaxia estendida</a:t>
            </a:r>
            <a:r>
              <a:rPr lang="pt-BR" sz="1400" dirty="0"/>
              <a:t> </a:t>
            </a:r>
            <a:r>
              <a:rPr lang="pt-BR" sz="1400" i="1" dirty="0"/>
              <a:t>(recomendação condicional baseada em evidências de certeza moderada sobre os efeitos).    </a:t>
            </a:r>
            <a:br>
              <a:rPr lang="pt-BR" sz="1400" i="1" dirty="0"/>
            </a:br>
            <a:endParaRPr lang="pt-BR" sz="1400" i="1" dirty="0"/>
          </a:p>
        </p:txBody>
      </p:sp>
      <p:sp>
        <p:nvSpPr>
          <p:cNvPr id="22" name="Oval 21">
            <a:extLst>
              <a:ext uri="{FF2B5EF4-FFF2-40B4-BE49-F238E27FC236}">
                <a16:creationId xmlns:a16="http://schemas.microsoft.com/office/drawing/2014/main" id="{C05CA408-8178-4D4B-A229-A65A6FBAD62C}"/>
              </a:ext>
            </a:extLst>
          </p:cNvPr>
          <p:cNvSpPr/>
          <p:nvPr/>
        </p:nvSpPr>
        <p:spPr>
          <a:xfrm>
            <a:off x="706422" y="358383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8" name="Oval 27">
            <a:extLst>
              <a:ext uri="{FF2B5EF4-FFF2-40B4-BE49-F238E27FC236}">
                <a16:creationId xmlns:a16="http://schemas.microsoft.com/office/drawing/2014/main" id="{78C86558-8875-7948-9CAB-44CFB7F6D1AB}"/>
              </a:ext>
            </a:extLst>
          </p:cNvPr>
          <p:cNvSpPr/>
          <p:nvPr/>
        </p:nvSpPr>
        <p:spPr>
          <a:xfrm>
            <a:off x="706422" y="4135911"/>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29" name="Oval 28">
            <a:extLst>
              <a:ext uri="{FF2B5EF4-FFF2-40B4-BE49-F238E27FC236}">
                <a16:creationId xmlns:a16="http://schemas.microsoft.com/office/drawing/2014/main" id="{CB769071-00AE-C24B-93B3-8FAD589B7D50}"/>
              </a:ext>
            </a:extLst>
          </p:cNvPr>
          <p:cNvSpPr/>
          <p:nvPr/>
        </p:nvSpPr>
        <p:spPr>
          <a:xfrm>
            <a:off x="706422" y="4666263"/>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30" name="Oval 29">
            <a:extLst>
              <a:ext uri="{FF2B5EF4-FFF2-40B4-BE49-F238E27FC236}">
                <a16:creationId xmlns:a16="http://schemas.microsoft.com/office/drawing/2014/main" id="{16EC4EE0-6464-124D-9E90-63226CB429E9}"/>
              </a:ext>
            </a:extLst>
          </p:cNvPr>
          <p:cNvSpPr/>
          <p:nvPr/>
        </p:nvSpPr>
        <p:spPr>
          <a:xfrm>
            <a:off x="706422" y="5238007"/>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5" name="CuadroTexto 14">
            <a:extLst>
              <a:ext uri="{FF2B5EF4-FFF2-40B4-BE49-F238E27FC236}">
                <a16:creationId xmlns:a16="http://schemas.microsoft.com/office/drawing/2014/main" id="{DECF7343-7281-4B45-A7D2-88C8633DDBC5}"/>
              </a:ext>
            </a:extLst>
          </p:cNvPr>
          <p:cNvSpPr txBox="1"/>
          <p:nvPr/>
        </p:nvSpPr>
        <p:spPr>
          <a:xfrm>
            <a:off x="327888" y="1796551"/>
            <a:ext cx="11536224" cy="323165"/>
          </a:xfrm>
          <a:prstGeom prst="rect">
            <a:avLst/>
          </a:prstGeom>
          <a:noFill/>
        </p:spPr>
        <p:txBody>
          <a:bodyPr wrap="square">
            <a:spAutoFit/>
          </a:bodyPr>
          <a:lstStyle/>
          <a:p>
            <a:r>
              <a:rPr lang="pt-BR" sz="1500" b="1" i="1" dirty="0">
                <a:solidFill>
                  <a:schemeClr val="tx1">
                    <a:lumMod val="65000"/>
                    <a:lumOff val="35000"/>
                  </a:schemeClr>
                </a:solidFill>
                <a:latin typeface="Calibri Light" panose="020F0302020204030204" pitchFamily="34" charset="0"/>
              </a:rPr>
              <a:t>Deve ser usada a tromboprofilaxia curta ou estendida em pacientes com doenças agudas ou críticas que requerem profilaxia farmacológica? </a:t>
            </a:r>
          </a:p>
        </p:txBody>
      </p:sp>
      <p:sp>
        <p:nvSpPr>
          <p:cNvPr id="17" name="CuadroTexto 16">
            <a:extLst>
              <a:ext uri="{FF2B5EF4-FFF2-40B4-BE49-F238E27FC236}">
                <a16:creationId xmlns:a16="http://schemas.microsoft.com/office/drawing/2014/main" id="{BBA7494B-F7D1-40FB-95D6-36BEE1EC5A7A}"/>
              </a:ext>
            </a:extLst>
          </p:cNvPr>
          <p:cNvSpPr txBox="1"/>
          <p:nvPr/>
        </p:nvSpPr>
        <p:spPr>
          <a:xfrm>
            <a:off x="527254" y="5737183"/>
            <a:ext cx="8377467" cy="523220"/>
          </a:xfrm>
          <a:prstGeom prst="rect">
            <a:avLst/>
          </a:prstGeom>
          <a:solidFill>
            <a:schemeClr val="tx2">
              <a:lumMod val="40000"/>
              <a:lumOff val="60000"/>
            </a:schemeClr>
          </a:solidFill>
        </p:spPr>
        <p:txBody>
          <a:bodyPr wrap="square">
            <a:spAutoFit/>
          </a:bodyPr>
          <a:lstStyle/>
          <a:p>
            <a:r>
              <a:rPr lang="pt-BR" sz="1400" dirty="0">
                <a:solidFill>
                  <a:schemeClr val="tx1">
                    <a:lumMod val="65000"/>
                    <a:lumOff val="35000"/>
                  </a:schemeClr>
                </a:solidFill>
              </a:rPr>
              <a:t>Esta recomendação mudou sua força. O painel original fez uma forte recomendação em favor da profilaxia curta, enquanto o painel latino-americano fez uma recomendação condicional.</a:t>
            </a:r>
          </a:p>
        </p:txBody>
      </p:sp>
      <p:sp>
        <p:nvSpPr>
          <p:cNvPr id="19" name="CuadroTexto 18">
            <a:extLst>
              <a:ext uri="{FF2B5EF4-FFF2-40B4-BE49-F238E27FC236}">
                <a16:creationId xmlns:a16="http://schemas.microsoft.com/office/drawing/2014/main" id="{8DB610E1-448F-45FB-9CD6-18D621BE0091}"/>
              </a:ext>
            </a:extLst>
          </p:cNvPr>
          <p:cNvSpPr txBox="1"/>
          <p:nvPr/>
        </p:nvSpPr>
        <p:spPr>
          <a:xfrm>
            <a:off x="9193323" y="2367029"/>
            <a:ext cx="2670789" cy="3893374"/>
          </a:xfrm>
          <a:prstGeom prst="rect">
            <a:avLst/>
          </a:prstGeom>
          <a:solidFill>
            <a:schemeClr val="accent4">
              <a:lumMod val="40000"/>
              <a:lumOff val="60000"/>
            </a:schemeClr>
          </a:solidFill>
        </p:spPr>
        <p:txBody>
          <a:bodyPr wrap="square">
            <a:spAutoFit/>
          </a:bodyPr>
          <a:lstStyle/>
          <a:p>
            <a:r>
              <a:rPr lang="pt-BR" sz="1300" dirty="0">
                <a:solidFill>
                  <a:schemeClr val="tx1">
                    <a:lumMod val="65000"/>
                    <a:lumOff val="35000"/>
                  </a:schemeClr>
                </a:solidFill>
              </a:rPr>
              <a:t>COMENTÁRIOS</a:t>
            </a:r>
          </a:p>
          <a:p>
            <a:pPr marL="285750" indent="-285750">
              <a:buFont typeface="Arial" panose="020B0604020202020204" pitchFamily="34" charset="0"/>
              <a:buChar char="•"/>
            </a:pPr>
            <a:r>
              <a:rPr lang="pt-BR" sz="1300" dirty="0">
                <a:solidFill>
                  <a:schemeClr val="tx1">
                    <a:lumMod val="65000"/>
                    <a:lumOff val="35000"/>
                  </a:schemeClr>
                </a:solidFill>
              </a:rPr>
              <a:t>O painel considerou que havia alguma incerteza em relação ao risco basal de TEV. Enquanto que para a maioria dos pacientes o risco inicial de TEV é pequeno.</a:t>
            </a:r>
          </a:p>
          <a:p>
            <a:pPr marL="285750" indent="-285750">
              <a:buFont typeface="Arial" panose="020B0604020202020204" pitchFamily="34" charset="0"/>
              <a:buChar char="•"/>
            </a:pPr>
            <a:r>
              <a:rPr lang="pt-BR" sz="1300" dirty="0">
                <a:solidFill>
                  <a:schemeClr val="tx1">
                    <a:lumMod val="65000"/>
                    <a:lumOff val="35000"/>
                  </a:schemeClr>
                </a:solidFill>
              </a:rPr>
              <a:t>A profilaxia estendida não resultará em benefício significativo. Há alguns pacientes com maior risco inicial de TEV que mantêm esse risco após a alta hospitalar, especialmente se precisam de reabilitação e não conseguem se locomover. </a:t>
            </a:r>
          </a:p>
          <a:p>
            <a:pPr marL="285750" indent="-285750">
              <a:buFont typeface="Arial" panose="020B0604020202020204" pitchFamily="34" charset="0"/>
              <a:buChar char="•"/>
            </a:pPr>
            <a:r>
              <a:rPr lang="pt-BR" sz="1300" dirty="0">
                <a:solidFill>
                  <a:schemeClr val="tx1">
                    <a:lumMod val="65000"/>
                    <a:lumOff val="35000"/>
                  </a:schemeClr>
                </a:solidFill>
              </a:rPr>
              <a:t>Esses pacientes podem se beneficiar de profilaxia estendida.</a:t>
            </a:r>
          </a:p>
        </p:txBody>
      </p:sp>
      <p:grpSp>
        <p:nvGrpSpPr>
          <p:cNvPr id="18" name="Group 13">
            <a:extLst>
              <a:ext uri="{FF2B5EF4-FFF2-40B4-BE49-F238E27FC236}">
                <a16:creationId xmlns:a16="http://schemas.microsoft.com/office/drawing/2014/main" id="{ED4C2B58-1B91-4A50-9CB4-D0632FB8A068}"/>
              </a:ext>
            </a:extLst>
          </p:cNvPr>
          <p:cNvGrpSpPr/>
          <p:nvPr/>
        </p:nvGrpSpPr>
        <p:grpSpPr>
          <a:xfrm>
            <a:off x="7854421" y="6345076"/>
            <a:ext cx="4243829" cy="276999"/>
            <a:chOff x="6589222" y="6483927"/>
            <a:chExt cx="4243829" cy="276999"/>
          </a:xfrm>
        </p:grpSpPr>
        <p:sp>
          <p:nvSpPr>
            <p:cNvPr id="20" name="TextBox 14">
              <a:extLst>
                <a:ext uri="{FF2B5EF4-FFF2-40B4-BE49-F238E27FC236}">
                  <a16:creationId xmlns:a16="http://schemas.microsoft.com/office/drawing/2014/main" id="{425A6859-FADD-464A-9999-647E58E3607D}"/>
                </a:ext>
              </a:extLst>
            </p:cNvPr>
            <p:cNvSpPr txBox="1"/>
            <p:nvPr/>
          </p:nvSpPr>
          <p:spPr>
            <a:xfrm>
              <a:off x="6589222" y="6483927"/>
              <a:ext cx="4138543" cy="276999"/>
            </a:xfrm>
            <a:prstGeom prst="rect">
              <a:avLst/>
            </a:prstGeom>
            <a:noFill/>
          </p:spPr>
          <p:txBody>
            <a:bodyPr wrap="square" rtlCol="0">
              <a:spAutoFit/>
            </a:bodyPr>
            <a:lstStyle/>
            <a:p>
              <a:r>
                <a:rPr lang="pt-BR" sz="1200" dirty="0">
                  <a:solidFill>
                    <a:schemeClr val="tx1">
                      <a:lumMod val="50000"/>
                      <a:lumOff val="50000"/>
                    </a:schemeClr>
                  </a:solidFill>
                </a:rPr>
                <a:t>Qualidade da Evidência (GRADE): Baixa        Moderada        Forte</a:t>
              </a:r>
            </a:p>
          </p:txBody>
        </p:sp>
        <p:sp>
          <p:nvSpPr>
            <p:cNvPr id="21" name="Oval 15">
              <a:extLst>
                <a:ext uri="{FF2B5EF4-FFF2-40B4-BE49-F238E27FC236}">
                  <a16:creationId xmlns:a16="http://schemas.microsoft.com/office/drawing/2014/main" id="{63E65D0E-4B98-4376-81E0-ED52675ABC37}"/>
                </a:ext>
              </a:extLst>
            </p:cNvPr>
            <p:cNvSpPr/>
            <p:nvPr/>
          </p:nvSpPr>
          <p:spPr>
            <a:xfrm>
              <a:off x="9120091"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16">
              <a:extLst>
                <a:ext uri="{FF2B5EF4-FFF2-40B4-BE49-F238E27FC236}">
                  <a16:creationId xmlns:a16="http://schemas.microsoft.com/office/drawing/2014/main" id="{3F42DC30-9C4B-4347-A7AF-793295AC95B5}"/>
                </a:ext>
              </a:extLst>
            </p:cNvPr>
            <p:cNvSpPr/>
            <p:nvPr/>
          </p:nvSpPr>
          <p:spPr>
            <a:xfrm>
              <a:off x="10034491"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7">
              <a:extLst>
                <a:ext uri="{FF2B5EF4-FFF2-40B4-BE49-F238E27FC236}">
                  <a16:creationId xmlns:a16="http://schemas.microsoft.com/office/drawing/2014/main" id="{205D1567-29B9-4179-8457-0D35444DB1D1}"/>
                </a:ext>
              </a:extLst>
            </p:cNvPr>
            <p:cNvSpPr/>
            <p:nvPr/>
          </p:nvSpPr>
          <p:spPr>
            <a:xfrm>
              <a:off x="1067475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654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B33-3C61-452C-851D-607A59EFCD4E}"/>
              </a:ext>
            </a:extLst>
          </p:cNvPr>
          <p:cNvSpPr>
            <a:spLocks noGrp="1"/>
          </p:cNvSpPr>
          <p:nvPr>
            <p:ph type="title"/>
          </p:nvPr>
        </p:nvSpPr>
        <p:spPr/>
        <p:txBody>
          <a:bodyPr>
            <a:normAutofit fontScale="90000"/>
          </a:bodyPr>
          <a:lstStyle/>
          <a:p>
            <a:r>
              <a:rPr lang="pt-BR"/>
              <a:t>Por que a tromboprofilaxia estendida de rotina não é recomendada atualmente?</a:t>
            </a:r>
          </a:p>
        </p:txBody>
      </p:sp>
      <p:sp>
        <p:nvSpPr>
          <p:cNvPr id="3" name="Content Placeholder 2">
            <a:extLst>
              <a:ext uri="{FF2B5EF4-FFF2-40B4-BE49-F238E27FC236}">
                <a16:creationId xmlns:a16="http://schemas.microsoft.com/office/drawing/2014/main" id="{155958C1-D598-431C-BC6F-C1C3D0444B61}"/>
              </a:ext>
            </a:extLst>
          </p:cNvPr>
          <p:cNvSpPr>
            <a:spLocks noGrp="1"/>
          </p:cNvSpPr>
          <p:nvPr>
            <p:ph idx="1"/>
          </p:nvPr>
        </p:nvSpPr>
        <p:spPr>
          <a:xfrm>
            <a:off x="419100" y="2215974"/>
            <a:ext cx="10972800" cy="3954624"/>
          </a:xfrm>
        </p:spPr>
        <p:txBody>
          <a:bodyPr>
            <a:noAutofit/>
          </a:bodyPr>
          <a:lstStyle/>
          <a:p>
            <a:r>
              <a:rPr lang="pt-BR" sz="2000" dirty="0"/>
              <a:t>A </a:t>
            </a:r>
            <a:r>
              <a:rPr lang="pt-BR" sz="2000" dirty="0" err="1"/>
              <a:t>tromboprofilaxia</a:t>
            </a:r>
            <a:r>
              <a:rPr lang="pt-BR" sz="2000" dirty="0"/>
              <a:t> estendida pode reduzir a EP e a TVP, mas o impacto absoluto na redução da EP é pequeno.</a:t>
            </a:r>
            <a:br>
              <a:rPr lang="pt-BR" sz="2000" dirty="0"/>
            </a:br>
            <a:r>
              <a:rPr lang="pt-BR" sz="2000" dirty="0"/>
              <a:t>(De 1 a 3 TEP por 1.000 pacientes tratados) número semelhante ao de eventos hemorrágicos causados.</a:t>
            </a:r>
          </a:p>
          <a:p>
            <a:endParaRPr lang="en-CA" sz="2000" dirty="0"/>
          </a:p>
          <a:p>
            <a:r>
              <a:rPr lang="pt-BR" sz="2000" dirty="0"/>
              <a:t>A profilaxia estendida não tem impacto na mortalidade</a:t>
            </a:r>
          </a:p>
          <a:p>
            <a:endParaRPr lang="en-CA" sz="2000" dirty="0"/>
          </a:p>
          <a:p>
            <a:r>
              <a:rPr lang="pt-BR" sz="2000" dirty="0"/>
              <a:t>Possivelmente os três maiores estudos (APEX, MAGELLAN, ADOPT) não selecionaram pacientes com risco suficientemente alto para TEP.</a:t>
            </a:r>
          </a:p>
          <a:p>
            <a:pPr lvl="1"/>
            <a:r>
              <a:rPr lang="pt-BR" sz="1800" dirty="0"/>
              <a:t>Entretanto, o </a:t>
            </a:r>
            <a:r>
              <a:rPr lang="pt-BR" sz="1800" b="1" dirty="0">
                <a:solidFill>
                  <a:srgbClr val="E43D33"/>
                </a:solidFill>
              </a:rPr>
              <a:t>MARINER </a:t>
            </a:r>
            <a:r>
              <a:rPr lang="pt-BR" sz="1800" b="1" dirty="0" err="1">
                <a:solidFill>
                  <a:srgbClr val="E43D33"/>
                </a:solidFill>
              </a:rPr>
              <a:t>trial</a:t>
            </a:r>
            <a:r>
              <a:rPr lang="pt-BR" sz="1800" b="1" dirty="0">
                <a:solidFill>
                  <a:srgbClr val="E43D33"/>
                </a:solidFill>
              </a:rPr>
              <a:t> </a:t>
            </a:r>
            <a:r>
              <a:rPr lang="pt-BR" sz="1800" i="1" dirty="0"/>
              <a:t>(</a:t>
            </a:r>
            <a:r>
              <a:rPr lang="pt-BR" sz="1800" i="1" dirty="0" err="1"/>
              <a:t>Spyropoulos</a:t>
            </a:r>
            <a:r>
              <a:rPr lang="pt-BR" sz="1800" i="1" dirty="0"/>
              <a:t> NEJM 2018) também não apresentou redução </a:t>
            </a:r>
            <a:r>
              <a:rPr lang="pt-BR" sz="1800" dirty="0"/>
              <a:t>significativa </a:t>
            </a:r>
            <a:br>
              <a:rPr lang="pt-BR" sz="1800" dirty="0"/>
            </a:br>
            <a:r>
              <a:rPr lang="pt-BR" sz="1800" dirty="0"/>
              <a:t>em TEP apesar do uso do </a:t>
            </a:r>
            <a:r>
              <a:rPr lang="pt-BR" sz="1800" b="1" dirty="0"/>
              <a:t>escore de risco modificado IMPROVE TEV</a:t>
            </a:r>
            <a:r>
              <a:rPr lang="pt-BR" sz="1800" dirty="0"/>
              <a:t> para selecionar pacientes clínicos de alto risco que usaram </a:t>
            </a:r>
            <a:r>
              <a:rPr lang="pt-BR" sz="1800" dirty="0" err="1"/>
              <a:t>tromboprofilaxia</a:t>
            </a:r>
            <a:r>
              <a:rPr lang="pt-BR" sz="1800" dirty="0"/>
              <a:t> estendida com </a:t>
            </a:r>
            <a:r>
              <a:rPr lang="pt-BR" sz="1800" dirty="0" err="1"/>
              <a:t>rivaroxabana</a:t>
            </a:r>
            <a:endParaRPr lang="pt-BR" sz="1800" dirty="0"/>
          </a:p>
        </p:txBody>
      </p:sp>
      <p:sp>
        <p:nvSpPr>
          <p:cNvPr id="4" name="CuadroTexto 3">
            <a:extLst>
              <a:ext uri="{FF2B5EF4-FFF2-40B4-BE49-F238E27FC236}">
                <a16:creationId xmlns:a16="http://schemas.microsoft.com/office/drawing/2014/main" id="{D80C9D37-7BBE-448F-8D60-AA06C791FD47}"/>
              </a:ext>
            </a:extLst>
          </p:cNvPr>
          <p:cNvSpPr txBox="1"/>
          <p:nvPr/>
        </p:nvSpPr>
        <p:spPr>
          <a:xfrm>
            <a:off x="4187688" y="478413"/>
            <a:ext cx="3785908" cy="646331"/>
          </a:xfrm>
          <a:prstGeom prst="rect">
            <a:avLst/>
          </a:prstGeom>
          <a:noFill/>
        </p:spPr>
        <p:txBody>
          <a:bodyPr wrap="none" rtlCol="0">
            <a:spAutoFit/>
          </a:bodyPr>
          <a:lstStyle/>
          <a:p>
            <a:r>
              <a:rPr lang="pt-BR" sz="3600"/>
              <a:t>CONSIDERAÇÕES</a:t>
            </a:r>
          </a:p>
        </p:txBody>
      </p:sp>
    </p:spTree>
    <p:extLst>
      <p:ext uri="{BB962C8B-B14F-4D97-AF65-F5344CB8AC3E}">
        <p14:creationId xmlns:p14="http://schemas.microsoft.com/office/powerpoint/2010/main" val="232215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7399B3-A75B-4B77-B4AC-4C2493A94C71}"/>
              </a:ext>
            </a:extLst>
          </p:cNvPr>
          <p:cNvPicPr>
            <a:picLocks noChangeAspect="1"/>
          </p:cNvPicPr>
          <p:nvPr/>
        </p:nvPicPr>
        <p:blipFill rotWithShape="1">
          <a:blip r:embed="rId2"/>
          <a:srcRect l="5060" t="1515" r="7983"/>
          <a:stretch/>
        </p:blipFill>
        <p:spPr>
          <a:xfrm>
            <a:off x="5568544" y="757082"/>
            <a:ext cx="5713747" cy="5807629"/>
          </a:xfrm>
          <a:prstGeom prst="rect">
            <a:avLst/>
          </a:prstGeom>
        </p:spPr>
      </p:pic>
      <p:sp>
        <p:nvSpPr>
          <p:cNvPr id="9" name="CuadroTexto 8">
            <a:extLst>
              <a:ext uri="{FF2B5EF4-FFF2-40B4-BE49-F238E27FC236}">
                <a16:creationId xmlns:a16="http://schemas.microsoft.com/office/drawing/2014/main" id="{655E43DF-D0E8-40FD-9B00-37BCB7841675}"/>
              </a:ext>
            </a:extLst>
          </p:cNvPr>
          <p:cNvSpPr txBox="1"/>
          <p:nvPr/>
        </p:nvSpPr>
        <p:spPr>
          <a:xfrm>
            <a:off x="909709" y="2317431"/>
            <a:ext cx="3264726"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noProof="0" dirty="0">
                <a:ln>
                  <a:noFill/>
                </a:ln>
                <a:solidFill>
                  <a:schemeClr val="tx1">
                    <a:lumMod val="50000"/>
                    <a:lumOff val="50000"/>
                  </a:schemeClr>
                </a:solidFill>
                <a:uLnTx/>
                <a:uFillTx/>
                <a:latin typeface="Calibri"/>
                <a:ea typeface="+mn-ea"/>
                <a:cs typeface="+mn-cs"/>
              </a:rPr>
              <a:t>“Entre os pacientes médicos hospitalizados, o prolongamento da tromboprofilaxia venosa foi associado a uma diminuição do risco de eventos de TEV, mas com um aumento do risco de sangramento sem diferenças significativas na morte relacionada ao TEV".</a:t>
            </a:r>
          </a:p>
        </p:txBody>
      </p:sp>
      <p:sp>
        <p:nvSpPr>
          <p:cNvPr id="13" name="CuadroTexto 12">
            <a:extLst>
              <a:ext uri="{FF2B5EF4-FFF2-40B4-BE49-F238E27FC236}">
                <a16:creationId xmlns:a16="http://schemas.microsoft.com/office/drawing/2014/main" id="{90898BF2-E198-4AD1-9374-69A87CDAB2E3}"/>
              </a:ext>
            </a:extLst>
          </p:cNvPr>
          <p:cNvSpPr txBox="1"/>
          <p:nvPr/>
        </p:nvSpPr>
        <p:spPr>
          <a:xfrm>
            <a:off x="348178" y="5986266"/>
            <a:ext cx="44067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1" u="none" strike="noStrike" cap="none" normalizeH="0" baseline="0" noProof="0">
                <a:ln>
                  <a:noFill/>
                </a:ln>
                <a:solidFill>
                  <a:schemeClr val="tx1">
                    <a:lumMod val="50000"/>
                    <a:lumOff val="50000"/>
                  </a:schemeClr>
                </a:solidFill>
                <a:uLnTx/>
                <a:uFillTx/>
                <a:latin typeface="Calibri"/>
                <a:ea typeface="+mn-ea"/>
                <a:cs typeface="+mn-cs"/>
              </a:rPr>
              <a:t>Extended duration of thromboprophylaxis for medically ill patients: a systematic review and meta-analysis of randomised controlled trials</a:t>
            </a:r>
          </a:p>
          <a:p>
            <a:pPr>
              <a:defRPr/>
            </a:pPr>
            <a:r>
              <a:rPr lang="pt-BR" sz="1000">
                <a:solidFill>
                  <a:schemeClr val="tx1">
                    <a:lumMod val="50000"/>
                    <a:lumOff val="50000"/>
                  </a:schemeClr>
                </a:solidFill>
              </a:rPr>
              <a:t> Zayed Y, Kheiri B, Barbarawi M Internal Medicine Journal 50 (2020) 192–199</a:t>
            </a:r>
          </a:p>
          <a:p>
            <a:pPr>
              <a:defRPr/>
            </a:pPr>
            <a:endParaRPr lang="es-CO" sz="10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Tree>
    <p:extLst>
      <p:ext uri="{BB962C8B-B14F-4D97-AF65-F5344CB8AC3E}">
        <p14:creationId xmlns:p14="http://schemas.microsoft.com/office/powerpoint/2010/main" val="375911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C1DB-8749-493F-9FA2-30E1CC388B77}"/>
              </a:ext>
            </a:extLst>
          </p:cNvPr>
          <p:cNvSpPr>
            <a:spLocks noGrp="1"/>
          </p:cNvSpPr>
          <p:nvPr>
            <p:ph type="title"/>
          </p:nvPr>
        </p:nvSpPr>
        <p:spPr>
          <a:xfrm>
            <a:off x="419099" y="1284297"/>
            <a:ext cx="10972801" cy="418113"/>
          </a:xfrm>
        </p:spPr>
        <p:txBody>
          <a:bodyPr/>
          <a:lstStyle/>
          <a:p>
            <a:r>
              <a:rPr lang="pt-BR" b="1" dirty="0"/>
              <a:t>Caso Clínico 3 </a:t>
            </a:r>
            <a:br>
              <a:rPr lang="pt-BR" b="1" dirty="0"/>
            </a:br>
            <a:r>
              <a:rPr lang="pt-BR" b="1" dirty="0"/>
              <a:t>Viajantes de longas distâncias</a:t>
            </a:r>
          </a:p>
        </p:txBody>
      </p:sp>
      <p:sp>
        <p:nvSpPr>
          <p:cNvPr id="3" name="Content Placeholder 2">
            <a:extLst>
              <a:ext uri="{FF2B5EF4-FFF2-40B4-BE49-F238E27FC236}">
                <a16:creationId xmlns:a16="http://schemas.microsoft.com/office/drawing/2014/main" id="{BAF96284-91DD-4EC2-841C-E8B3F8F19B3D}"/>
              </a:ext>
            </a:extLst>
          </p:cNvPr>
          <p:cNvSpPr>
            <a:spLocks noGrp="1"/>
          </p:cNvSpPr>
          <p:nvPr>
            <p:ph idx="1"/>
          </p:nvPr>
        </p:nvSpPr>
        <p:spPr>
          <a:xfrm>
            <a:off x="1046922" y="2033093"/>
            <a:ext cx="10664914" cy="3954625"/>
          </a:xfrm>
        </p:spPr>
        <p:txBody>
          <a:bodyPr>
            <a:normAutofit fontScale="85000" lnSpcReduction="20000"/>
          </a:bodyPr>
          <a:lstStyle/>
          <a:p>
            <a:pPr marL="0" indent="0">
              <a:buNone/>
            </a:pPr>
            <a:endParaRPr lang="en-CA" sz="2400" dirty="0"/>
          </a:p>
          <a:p>
            <a:r>
              <a:rPr lang="pt-BR" sz="2400" dirty="0"/>
              <a:t>Mulher de 53 anos com histórico de TVP não provocada há 4 anos, obesa com IMC de 38 kg/m2.  Ela não está medicada com anticoagulantes ou antiplaquetários.</a:t>
            </a:r>
          </a:p>
          <a:p>
            <a:pPr marL="0" indent="0">
              <a:buNone/>
            </a:pPr>
            <a:r>
              <a:rPr lang="pt-BR" sz="2400" dirty="0"/>
              <a:t>        Ela deve viajar de avião para Madri, será um voo longo (&gt; 4 horas).</a:t>
            </a:r>
            <a:r>
              <a:rPr lang="pt-BR" sz="2400" b="1" dirty="0"/>
              <a:t> </a:t>
            </a:r>
          </a:p>
          <a:p>
            <a:pPr marL="0" indent="0">
              <a:buNone/>
            </a:pPr>
            <a:endParaRPr lang="en-CA" sz="2400" b="1" dirty="0"/>
          </a:p>
          <a:p>
            <a:pPr marL="0" indent="0">
              <a:buNone/>
            </a:pPr>
            <a:r>
              <a:rPr lang="pt-BR" sz="2400" b="1" dirty="0"/>
              <a:t>       Qual das seguintes opções você recomendaria como método antitrombótico?</a:t>
            </a:r>
          </a:p>
          <a:p>
            <a:pPr marL="0" indent="0">
              <a:buNone/>
            </a:pPr>
            <a:endParaRPr lang="en-CA" sz="2400" dirty="0"/>
          </a:p>
          <a:p>
            <a:pPr marL="514350" indent="-514350">
              <a:lnSpc>
                <a:spcPct val="120000"/>
              </a:lnSpc>
              <a:buAutoNum type="alphaUcPeriod"/>
            </a:pPr>
            <a:r>
              <a:rPr lang="pt-BR" sz="2400" dirty="0"/>
              <a:t>HBPM</a:t>
            </a:r>
          </a:p>
          <a:p>
            <a:pPr marL="514350" indent="-514350">
              <a:lnSpc>
                <a:spcPct val="120000"/>
              </a:lnSpc>
              <a:buAutoNum type="alphaUcPeriod"/>
            </a:pPr>
            <a:r>
              <a:rPr lang="pt-BR" sz="2400" dirty="0"/>
              <a:t>Meias de compressão graduadas</a:t>
            </a:r>
          </a:p>
          <a:p>
            <a:pPr marL="514350" indent="-514350">
              <a:lnSpc>
                <a:spcPct val="120000"/>
              </a:lnSpc>
              <a:buAutoNum type="alphaUcPeriod"/>
            </a:pPr>
            <a:r>
              <a:rPr lang="pt-BR" sz="2400" dirty="0"/>
              <a:t>Aspirina</a:t>
            </a:r>
          </a:p>
          <a:p>
            <a:pPr marL="514350" indent="-514350">
              <a:lnSpc>
                <a:spcPct val="120000"/>
              </a:lnSpc>
              <a:buAutoNum type="alphaUcPeriod"/>
            </a:pPr>
            <a:r>
              <a:rPr lang="pt-BR" sz="2400" dirty="0"/>
              <a:t>Não é necessária profilaxia</a:t>
            </a:r>
          </a:p>
          <a:p>
            <a:pPr marL="514350" indent="-514350">
              <a:lnSpc>
                <a:spcPct val="120000"/>
              </a:lnSpc>
              <a:buAutoNum type="alphaUcPeriod"/>
            </a:pPr>
            <a:r>
              <a:rPr lang="pt-BR" sz="2400" dirty="0"/>
              <a:t>A e B estão corretas</a:t>
            </a:r>
          </a:p>
          <a:p>
            <a:endParaRPr lang="en-CA" sz="2400" dirty="0"/>
          </a:p>
        </p:txBody>
      </p:sp>
      <p:sp>
        <p:nvSpPr>
          <p:cNvPr id="4" name="Rectangle 4">
            <a:extLst>
              <a:ext uri="{FF2B5EF4-FFF2-40B4-BE49-F238E27FC236}">
                <a16:creationId xmlns:a16="http://schemas.microsoft.com/office/drawing/2014/main" id="{85A4BC08-5E41-4E79-9DC0-D234454BEE68}"/>
              </a:ext>
            </a:extLst>
          </p:cNvPr>
          <p:cNvSpPr/>
          <p:nvPr/>
        </p:nvSpPr>
        <p:spPr>
          <a:xfrm>
            <a:off x="840332" y="5509818"/>
            <a:ext cx="5148197" cy="45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0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pt-BR" sz="2800" b="0"/>
              <a:t>Diretrizes de prática clínica ASH sobre TEV</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pt-BR" sz="2000" b="1"/>
              <a:t>Prevenção do TEV em pacientes cirúrgicos hospitalizados</a:t>
            </a:r>
          </a:p>
          <a:p>
            <a:pPr marL="514350" indent="-514350">
              <a:buFont typeface="+mj-lt"/>
              <a:buAutoNum type="arabicPeriod"/>
            </a:pPr>
            <a:r>
              <a:rPr lang="pt-BR" sz="2000" b="1"/>
              <a:t>Prevenção do TEV em pacientes médicos hospitalizados</a:t>
            </a:r>
          </a:p>
          <a:p>
            <a:pPr marL="514350" indent="-514350">
              <a:buFont typeface="+mj-lt"/>
              <a:buAutoNum type="arabicPeriod"/>
            </a:pPr>
            <a:r>
              <a:rPr lang="pt-BR" sz="2000"/>
              <a:t>Tratamento do TEV agudo (TVP e EP)</a:t>
            </a:r>
          </a:p>
          <a:p>
            <a:pPr marL="514350" indent="-514350">
              <a:buFont typeface="+mj-lt"/>
              <a:buAutoNum type="arabicPeriod"/>
            </a:pPr>
            <a:r>
              <a:rPr lang="pt-BR" sz="2000"/>
              <a:t>Manejo ideal da terapia de anticoagulação</a:t>
            </a:r>
          </a:p>
          <a:p>
            <a:pPr marL="514350" indent="-514350">
              <a:buFont typeface="+mj-lt"/>
              <a:buAutoNum type="arabicPeriod"/>
            </a:pPr>
            <a:r>
              <a:rPr lang="pt-BR" sz="2000"/>
              <a:t>Prevenção e tratamento do TEV em pacientes com câncer</a:t>
            </a:r>
          </a:p>
          <a:p>
            <a:pPr marL="514350" indent="-514350">
              <a:buFont typeface="+mj-lt"/>
              <a:buAutoNum type="arabicPeriod"/>
            </a:pPr>
            <a:r>
              <a:rPr lang="pt-BR" sz="2000"/>
              <a:t>Trombocitopenia induzida por heparina (TIH)</a:t>
            </a:r>
          </a:p>
          <a:p>
            <a:pPr marL="514350" indent="-514350">
              <a:buFont typeface="+mj-lt"/>
              <a:buAutoNum type="arabicPeriod"/>
            </a:pPr>
            <a:r>
              <a:rPr lang="pt-BR" sz="2000"/>
              <a:t>Trombofilia</a:t>
            </a:r>
          </a:p>
          <a:p>
            <a:pPr marL="514350" indent="-514350">
              <a:buFont typeface="+mj-lt"/>
              <a:buAutoNum type="arabicPeriod"/>
            </a:pPr>
            <a:r>
              <a:rPr lang="pt-BR" sz="2000"/>
              <a:t>TEV pediátrico</a:t>
            </a:r>
          </a:p>
          <a:p>
            <a:pPr marL="514350" indent="-514350">
              <a:buFont typeface="+mj-lt"/>
              <a:buAutoNum type="arabicPeriod"/>
            </a:pPr>
            <a:r>
              <a:rPr lang="pt-BR" sz="2000"/>
              <a:t>TEV no contexto da gravidez</a:t>
            </a:r>
          </a:p>
          <a:p>
            <a:pPr marL="514350" indent="-514350">
              <a:buFont typeface="+mj-lt"/>
              <a:buAutoNum type="arabicPeriod"/>
            </a:pPr>
            <a:r>
              <a:rPr lang="pt-BR" sz="2000"/>
              <a:t>Diagnóstico do TEV</a:t>
            </a:r>
          </a:p>
        </p:txBody>
      </p:sp>
    </p:spTree>
    <p:extLst>
      <p:ext uri="{BB962C8B-B14F-4D97-AF65-F5344CB8AC3E}">
        <p14:creationId xmlns:p14="http://schemas.microsoft.com/office/powerpoint/2010/main" val="331324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527-CC97-410E-B7D4-FFD874FA60BD}"/>
              </a:ext>
            </a:extLst>
          </p:cNvPr>
          <p:cNvSpPr>
            <a:spLocks noGrp="1"/>
          </p:cNvSpPr>
          <p:nvPr>
            <p:ph type="title"/>
          </p:nvPr>
        </p:nvSpPr>
        <p:spPr/>
        <p:txBody>
          <a:bodyPr/>
          <a:lstStyle/>
          <a:p>
            <a:r>
              <a:rPr lang="pt-BR"/>
              <a:t>Viagens aéreas e TVP</a:t>
            </a:r>
          </a:p>
        </p:txBody>
      </p:sp>
      <p:sp>
        <p:nvSpPr>
          <p:cNvPr id="3" name="Content Placeholder 2">
            <a:extLst>
              <a:ext uri="{FF2B5EF4-FFF2-40B4-BE49-F238E27FC236}">
                <a16:creationId xmlns:a16="http://schemas.microsoft.com/office/drawing/2014/main" id="{B37EEB77-CAD5-4E56-9E10-36AD8DC5AE8B}"/>
              </a:ext>
            </a:extLst>
          </p:cNvPr>
          <p:cNvSpPr>
            <a:spLocks noGrp="1"/>
          </p:cNvSpPr>
          <p:nvPr>
            <p:ph idx="1"/>
          </p:nvPr>
        </p:nvSpPr>
        <p:spPr>
          <a:xfrm>
            <a:off x="286578" y="2199303"/>
            <a:ext cx="6882848" cy="2459394"/>
          </a:xfrm>
        </p:spPr>
        <p:txBody>
          <a:bodyPr/>
          <a:lstStyle/>
          <a:p>
            <a:r>
              <a:rPr lang="pt-BR" sz="2400" b="1" dirty="0"/>
              <a:t>Viagem de longa distância: </a:t>
            </a:r>
            <a:r>
              <a:rPr lang="pt-BR" sz="2400" dirty="0"/>
              <a:t>4 horas de voo ou mais</a:t>
            </a:r>
          </a:p>
          <a:p>
            <a:endParaRPr lang="en-CA" sz="2400" dirty="0"/>
          </a:p>
          <a:p>
            <a:r>
              <a:rPr lang="pt-BR" sz="2400" dirty="0"/>
              <a:t>As viagens aéreas estão associadas a um risco aumentado de 2,8 vezes maior para desenvolver TEP; que é proporcional à duração do voo</a:t>
            </a:r>
          </a:p>
        </p:txBody>
      </p:sp>
      <p:graphicFrame>
        <p:nvGraphicFramePr>
          <p:cNvPr id="6" name="Table 1">
            <a:extLst>
              <a:ext uri="{FF2B5EF4-FFF2-40B4-BE49-F238E27FC236}">
                <a16:creationId xmlns:a16="http://schemas.microsoft.com/office/drawing/2014/main" id="{3092CE70-5CA5-4595-A128-831D63092E06}"/>
              </a:ext>
            </a:extLst>
          </p:cNvPr>
          <p:cNvGraphicFramePr>
            <a:graphicFrameLocks noGrp="1"/>
          </p:cNvGraphicFramePr>
          <p:nvPr>
            <p:extLst>
              <p:ext uri="{D42A27DB-BD31-4B8C-83A1-F6EECF244321}">
                <p14:modId xmlns:p14="http://schemas.microsoft.com/office/powerpoint/2010/main" val="440932977"/>
              </p:ext>
            </p:extLst>
          </p:nvPr>
        </p:nvGraphicFramePr>
        <p:xfrm>
          <a:off x="7513982" y="2591351"/>
          <a:ext cx="4055166" cy="2926080"/>
        </p:xfrm>
        <a:graphic>
          <a:graphicData uri="http://schemas.openxmlformats.org/drawingml/2006/table">
            <a:tbl>
              <a:tblPr firstRow="1" bandRow="1">
                <a:tableStyleId>{5940675A-B579-460E-94D1-54222C63F5DA}</a:tableStyleId>
              </a:tblPr>
              <a:tblGrid>
                <a:gridCol w="4055166">
                  <a:extLst>
                    <a:ext uri="{9D8B030D-6E8A-4147-A177-3AD203B41FA5}">
                      <a16:colId xmlns:a16="http://schemas.microsoft.com/office/drawing/2014/main" val="3372873010"/>
                    </a:ext>
                  </a:extLst>
                </a:gridCol>
              </a:tblGrid>
              <a:tr h="137523">
                <a:tc>
                  <a:txBody>
                    <a:bodyPr/>
                    <a:lstStyle/>
                    <a:p>
                      <a:r>
                        <a:rPr lang="pt-BR" sz="1800" b="1">
                          <a:solidFill>
                            <a:schemeClr val="bg1"/>
                          </a:solidFill>
                        </a:rPr>
                        <a:t>Quem está em alto risco de TEV em viagens?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754538964"/>
                  </a:ext>
                </a:extLst>
              </a:tr>
              <a:tr h="1600200">
                <a:tc>
                  <a:txBody>
                    <a:bodyPr/>
                    <a:lstStyle/>
                    <a:p>
                      <a:pPr marL="342900" indent="-342900">
                        <a:buFont typeface="Arial" panose="020B0604020202020204" pitchFamily="34" charset="0"/>
                        <a:buChar char="•"/>
                      </a:pPr>
                      <a:r>
                        <a:rPr lang="pt-BR" sz="1800" dirty="0">
                          <a:solidFill>
                            <a:srgbClr val="E43D33"/>
                          </a:solidFill>
                        </a:rPr>
                        <a:t>Cirurgia</a:t>
                      </a:r>
                      <a:r>
                        <a:rPr lang="pt-BR" sz="1800" baseline="0" dirty="0">
                          <a:solidFill>
                            <a:srgbClr val="E43D33"/>
                          </a:solidFill>
                        </a:rPr>
                        <a:t> recente</a:t>
                      </a:r>
                    </a:p>
                    <a:p>
                      <a:pPr marL="342900" indent="-342900">
                        <a:buFont typeface="Arial" panose="020B0604020202020204" pitchFamily="34" charset="0"/>
                        <a:buChar char="•"/>
                      </a:pPr>
                      <a:r>
                        <a:rPr lang="pt-BR" sz="1800" dirty="0">
                          <a:solidFill>
                            <a:srgbClr val="E43D33"/>
                          </a:solidFill>
                        </a:rPr>
                        <a:t>TEP anterior</a:t>
                      </a:r>
                    </a:p>
                    <a:p>
                      <a:pPr marL="342900" indent="-342900">
                        <a:buFont typeface="Arial" panose="020B0604020202020204" pitchFamily="34" charset="0"/>
                        <a:buChar char="•"/>
                      </a:pPr>
                      <a:r>
                        <a:rPr lang="pt-BR" sz="1800" dirty="0">
                          <a:solidFill>
                            <a:srgbClr val="E43D33"/>
                          </a:solidFill>
                        </a:rPr>
                        <a:t>Puerpério</a:t>
                      </a:r>
                    </a:p>
                    <a:p>
                      <a:pPr marL="342900" indent="-342900">
                        <a:buFont typeface="Arial" panose="020B0604020202020204" pitchFamily="34" charset="0"/>
                        <a:buChar char="•"/>
                      </a:pPr>
                      <a:r>
                        <a:rPr lang="pt-BR" sz="1800" dirty="0">
                          <a:solidFill>
                            <a:srgbClr val="E43D33"/>
                          </a:solidFill>
                        </a:rPr>
                        <a:t>Câncer ativo</a:t>
                      </a:r>
                    </a:p>
                    <a:p>
                      <a:pPr marL="342900" indent="-342900">
                        <a:buFont typeface="Arial" panose="020B0604020202020204" pitchFamily="34" charset="0"/>
                        <a:buChar char="•"/>
                      </a:pPr>
                      <a:r>
                        <a:rPr lang="pt-BR" sz="1800" dirty="0"/>
                        <a:t>Mais 2 fatores de risco incluem a combinação dos fatores acima com a</a:t>
                      </a:r>
                      <a:r>
                        <a:rPr lang="pt-BR" sz="1800" dirty="0">
                          <a:solidFill>
                            <a:srgbClr val="E43D33"/>
                          </a:solidFill>
                        </a:rPr>
                        <a:t> terapia de reposição hormonal</a:t>
                      </a:r>
                      <a:r>
                        <a:rPr lang="pt-BR" sz="1800" dirty="0">
                          <a:solidFill>
                            <a:schemeClr val="tx1">
                              <a:lumMod val="50000"/>
                              <a:lumOff val="50000"/>
                            </a:schemeClr>
                          </a:solidFill>
                        </a:rPr>
                        <a:t>,</a:t>
                      </a:r>
                      <a:r>
                        <a:rPr lang="pt-BR" sz="1800" dirty="0">
                          <a:solidFill>
                            <a:srgbClr val="E43D33"/>
                          </a:solidFill>
                        </a:rPr>
                        <a:t> obesidade</a:t>
                      </a:r>
                      <a:r>
                        <a:rPr lang="pt-BR" sz="1800" dirty="0">
                          <a:solidFill>
                            <a:schemeClr val="tx1">
                              <a:lumMod val="50000"/>
                              <a:lumOff val="50000"/>
                            </a:schemeClr>
                          </a:solidFill>
                        </a:rPr>
                        <a:t> ou gravidez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1153695"/>
                  </a:ext>
                </a:extLst>
              </a:tr>
            </a:tbl>
          </a:graphicData>
        </a:graphic>
      </p:graphicFrame>
    </p:spTree>
    <p:extLst>
      <p:ext uri="{BB962C8B-B14F-4D97-AF65-F5344CB8AC3E}">
        <p14:creationId xmlns:p14="http://schemas.microsoft.com/office/powerpoint/2010/main" val="2372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2F26C1-833C-4236-A6A9-44D479C2198B}"/>
              </a:ext>
            </a:extLst>
          </p:cNvPr>
          <p:cNvSpPr txBox="1">
            <a:spLocks/>
          </p:cNvSpPr>
          <p:nvPr/>
        </p:nvSpPr>
        <p:spPr>
          <a:xfrm>
            <a:off x="5636681" y="584844"/>
            <a:ext cx="11300790" cy="25641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dirty="0"/>
          </a:p>
        </p:txBody>
      </p:sp>
      <p:sp>
        <p:nvSpPr>
          <p:cNvPr id="6" name="TextBox 5">
            <a:extLst>
              <a:ext uri="{FF2B5EF4-FFF2-40B4-BE49-F238E27FC236}">
                <a16:creationId xmlns:a16="http://schemas.microsoft.com/office/drawing/2014/main" id="{3DD04C00-22A5-418A-844A-08B54AE7CF7A}"/>
              </a:ext>
            </a:extLst>
          </p:cNvPr>
          <p:cNvSpPr txBox="1"/>
          <p:nvPr/>
        </p:nvSpPr>
        <p:spPr>
          <a:xfrm>
            <a:off x="9397262" y="3277360"/>
            <a:ext cx="2404072" cy="3123440"/>
          </a:xfrm>
          <a:prstGeom prst="rect">
            <a:avLst/>
          </a:prstGeom>
          <a:solidFill>
            <a:srgbClr val="FFD9B0"/>
          </a:solidFill>
        </p:spPr>
        <p:txBody>
          <a:bodyPr wrap="square" tIns="182880" rtlCol="0">
            <a:noAutofit/>
          </a:bodyPr>
          <a:lstStyle/>
          <a:p>
            <a:pPr marL="91440" fontAlgn="t"/>
            <a:r>
              <a:rPr lang="pt-BR" sz="1700" b="1" dirty="0">
                <a:solidFill>
                  <a:schemeClr val="tx1">
                    <a:lumMod val="65000"/>
                    <a:lumOff val="35000"/>
                  </a:schemeClr>
                </a:solidFill>
              </a:rPr>
              <a:t>Comentários</a:t>
            </a:r>
          </a:p>
          <a:p>
            <a:pPr marL="274320" indent="-182880" fontAlgn="t">
              <a:buFont typeface="Arial" panose="020B0604020202020204" pitchFamily="34" charset="0"/>
              <a:buChar char="•"/>
            </a:pPr>
            <a:r>
              <a:rPr lang="pt-BR" sz="1700" dirty="0">
                <a:solidFill>
                  <a:schemeClr val="tx1">
                    <a:lumMod val="65000"/>
                    <a:lumOff val="35000"/>
                  </a:schemeClr>
                </a:solidFill>
              </a:rPr>
              <a:t>HBPM, meias graduadas e AAS têm um pequeno benefício incerto.</a:t>
            </a:r>
          </a:p>
          <a:p>
            <a:pPr marL="274320" indent="-182880" fontAlgn="t">
              <a:buFont typeface="Arial" panose="020B0604020202020204" pitchFamily="34" charset="0"/>
              <a:buChar char="•"/>
            </a:pPr>
            <a:r>
              <a:rPr lang="pt-BR" sz="1700" dirty="0">
                <a:solidFill>
                  <a:schemeClr val="tx1">
                    <a:lumMod val="65000"/>
                    <a:lumOff val="35000"/>
                  </a:schemeClr>
                </a:solidFill>
              </a:rPr>
              <a:t>Não há evidências sobre o uso de </a:t>
            </a:r>
            <a:r>
              <a:rPr lang="pt-BR" sz="1700" dirty="0" err="1">
                <a:solidFill>
                  <a:schemeClr val="tx1">
                    <a:lumMod val="65000"/>
                    <a:lumOff val="35000"/>
                  </a:schemeClr>
                </a:solidFill>
              </a:rPr>
              <a:t>DOACs</a:t>
            </a:r>
            <a:r>
              <a:rPr lang="pt-BR" sz="1700" dirty="0">
                <a:solidFill>
                  <a:schemeClr val="tx1">
                    <a:lumMod val="65000"/>
                    <a:lumOff val="35000"/>
                  </a:schemeClr>
                </a:solidFill>
              </a:rPr>
              <a:t> para a profilaxia de trombos em </a:t>
            </a:r>
            <a:r>
              <a:rPr lang="pt-BR" sz="1700" dirty="0" err="1">
                <a:solidFill>
                  <a:schemeClr val="tx1">
                    <a:lumMod val="65000"/>
                    <a:lumOff val="35000"/>
                  </a:schemeClr>
                </a:solidFill>
              </a:rPr>
              <a:t>vôo</a:t>
            </a:r>
            <a:r>
              <a:rPr lang="pt-BR" sz="1700" dirty="0">
                <a:solidFill>
                  <a:schemeClr val="tx1">
                    <a:lumMod val="65000"/>
                    <a:lumOff val="35000"/>
                  </a:schemeClr>
                </a:solidFill>
              </a:rPr>
              <a:t>.</a:t>
            </a:r>
          </a:p>
        </p:txBody>
      </p:sp>
      <p:sp>
        <p:nvSpPr>
          <p:cNvPr id="5" name="Title 4">
            <a:extLst>
              <a:ext uri="{FF2B5EF4-FFF2-40B4-BE49-F238E27FC236}">
                <a16:creationId xmlns:a16="http://schemas.microsoft.com/office/drawing/2014/main" id="{3B819711-E767-8744-851E-DEC3D113C85D}"/>
              </a:ext>
            </a:extLst>
          </p:cNvPr>
          <p:cNvSpPr>
            <a:spLocks noGrp="1"/>
          </p:cNvSpPr>
          <p:nvPr>
            <p:ph type="title"/>
          </p:nvPr>
        </p:nvSpPr>
        <p:spPr>
          <a:xfrm>
            <a:off x="439571" y="1394777"/>
            <a:ext cx="3231677" cy="418113"/>
          </a:xfrm>
        </p:spPr>
        <p:txBody>
          <a:bodyPr/>
          <a:lstStyle/>
          <a:p>
            <a:r>
              <a:rPr lang="pt-BR" sz="3200" dirty="0"/>
              <a:t>Recomendação</a:t>
            </a:r>
          </a:p>
        </p:txBody>
      </p:sp>
      <p:sp>
        <p:nvSpPr>
          <p:cNvPr id="8" name="Content Placeholder 7">
            <a:extLst>
              <a:ext uri="{FF2B5EF4-FFF2-40B4-BE49-F238E27FC236}">
                <a16:creationId xmlns:a16="http://schemas.microsoft.com/office/drawing/2014/main" id="{652CE2FF-C6FD-114C-A957-897101A64293}"/>
              </a:ext>
            </a:extLst>
          </p:cNvPr>
          <p:cNvSpPr>
            <a:spLocks noGrp="1"/>
          </p:cNvSpPr>
          <p:nvPr>
            <p:ph idx="1"/>
          </p:nvPr>
        </p:nvSpPr>
        <p:spPr>
          <a:xfrm>
            <a:off x="439571" y="2059520"/>
            <a:ext cx="11494227" cy="1149989"/>
          </a:xfrm>
        </p:spPr>
        <p:txBody>
          <a:bodyPr/>
          <a:lstStyle/>
          <a:p>
            <a:r>
              <a:rPr lang="pt-BR" sz="1600" dirty="0"/>
              <a:t>Nas pessoas com </a:t>
            </a:r>
            <a:r>
              <a:rPr lang="pt-BR" sz="1600" b="1" dirty="0">
                <a:solidFill>
                  <a:srgbClr val="E43D33"/>
                </a:solidFill>
              </a:rPr>
              <a:t>risco aumentado de TVP</a:t>
            </a:r>
            <a:r>
              <a:rPr lang="pt-BR" sz="1600" dirty="0"/>
              <a:t>, o painel sugere o uso de meias de compressão graduadas ou profilaxia com HBPM para viagens de longa distância (</a:t>
            </a:r>
            <a:r>
              <a:rPr lang="pt-BR" sz="1600" i="1" dirty="0"/>
              <a:t>recomendação condicional baseada em evidências de certeza muito baixa sobre os efeitos</a:t>
            </a:r>
            <a:r>
              <a:rPr lang="pt-BR" sz="1600" dirty="0"/>
              <a:t>).</a:t>
            </a:r>
          </a:p>
          <a:p>
            <a:r>
              <a:rPr lang="pt-BR" sz="1600" dirty="0"/>
              <a:t>Nas pessoas com baixo risco de TVP, o painel sugere NÃO usar </a:t>
            </a:r>
            <a:r>
              <a:rPr lang="pt-BR" sz="1600" dirty="0" err="1"/>
              <a:t>tromboprofilaxia</a:t>
            </a:r>
            <a:r>
              <a:rPr lang="pt-BR" sz="1600" dirty="0"/>
              <a:t>. (recomendação condicional baseada em evidências com certeza muito baixa sobre os efeitos).</a:t>
            </a:r>
          </a:p>
        </p:txBody>
      </p:sp>
      <p:graphicFrame>
        <p:nvGraphicFramePr>
          <p:cNvPr id="9" name="Table 3">
            <a:extLst>
              <a:ext uri="{FF2B5EF4-FFF2-40B4-BE49-F238E27FC236}">
                <a16:creationId xmlns:a16="http://schemas.microsoft.com/office/drawing/2014/main" id="{4CB9D6F0-B7F8-487A-9391-361CFD92B7D7}"/>
              </a:ext>
            </a:extLst>
          </p:cNvPr>
          <p:cNvGraphicFramePr>
            <a:graphicFrameLocks noGrp="1"/>
          </p:cNvGraphicFramePr>
          <p:nvPr>
            <p:extLst>
              <p:ext uri="{D42A27DB-BD31-4B8C-83A1-F6EECF244321}">
                <p14:modId xmlns:p14="http://schemas.microsoft.com/office/powerpoint/2010/main" val="2160221669"/>
              </p:ext>
            </p:extLst>
          </p:nvPr>
        </p:nvGraphicFramePr>
        <p:xfrm>
          <a:off x="439571" y="3284657"/>
          <a:ext cx="8745372" cy="3169592"/>
        </p:xfrm>
        <a:graphic>
          <a:graphicData uri="http://schemas.openxmlformats.org/drawingml/2006/table">
            <a:tbl>
              <a:tblPr firstRow="1" bandRow="1">
                <a:tableStyleId>{5940675A-B579-460E-94D1-54222C63F5DA}</a:tableStyleId>
              </a:tblPr>
              <a:tblGrid>
                <a:gridCol w="1293695">
                  <a:extLst>
                    <a:ext uri="{9D8B030D-6E8A-4147-A177-3AD203B41FA5}">
                      <a16:colId xmlns:a16="http://schemas.microsoft.com/office/drawing/2014/main" val="1120597712"/>
                    </a:ext>
                  </a:extLst>
                </a:gridCol>
                <a:gridCol w="2129050">
                  <a:extLst>
                    <a:ext uri="{9D8B030D-6E8A-4147-A177-3AD203B41FA5}">
                      <a16:colId xmlns:a16="http://schemas.microsoft.com/office/drawing/2014/main" val="2915538475"/>
                    </a:ext>
                  </a:extLst>
                </a:gridCol>
                <a:gridCol w="5322627">
                  <a:extLst>
                    <a:ext uri="{9D8B030D-6E8A-4147-A177-3AD203B41FA5}">
                      <a16:colId xmlns:a16="http://schemas.microsoft.com/office/drawing/2014/main" val="4039757424"/>
                    </a:ext>
                  </a:extLst>
                </a:gridCol>
              </a:tblGrid>
              <a:tr h="714847">
                <a:tc>
                  <a:txBody>
                    <a:bodyPr/>
                    <a:lstStyle/>
                    <a:p>
                      <a:r>
                        <a:rPr lang="pt-BR" sz="1400" b="1" dirty="0">
                          <a:solidFill>
                            <a:schemeClr val="bg1"/>
                          </a:solidFill>
                        </a:rPr>
                        <a:t>Intervenção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pt-BR" sz="1400" b="1">
                          <a:solidFill>
                            <a:schemeClr val="bg1"/>
                          </a:solidFill>
                        </a:rPr>
                        <a:t>Efeitos relativos (RR, 95% CI) na TEV Prevenção (em comparação com a ausência de intervenção)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pt-BR" sz="1400" b="1" dirty="0">
                          <a:solidFill>
                            <a:schemeClr val="bg1"/>
                          </a:solidFill>
                        </a:rPr>
                        <a:t>Diferença absoluta de risco com cada intervenção </a:t>
                      </a:r>
                      <a:br>
                        <a:rPr lang="pt-BR" sz="1400" b="1" dirty="0">
                          <a:solidFill>
                            <a:schemeClr val="bg1"/>
                          </a:solidFill>
                        </a:rPr>
                      </a:br>
                      <a:r>
                        <a:rPr lang="pt-BR" sz="1400" b="1" i="1" dirty="0">
                          <a:solidFill>
                            <a:schemeClr val="bg1"/>
                          </a:solidFill>
                        </a:rPr>
                        <a:t>(em comparação com a ausência de profilaxia)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1974337761"/>
                  </a:ext>
                </a:extLst>
              </a:tr>
              <a:tr h="761672">
                <a:tc>
                  <a:txBody>
                    <a:bodyPr/>
                    <a:lstStyle/>
                    <a:p>
                      <a:r>
                        <a:rPr lang="pt-BR" sz="1400" b="1" dirty="0">
                          <a:solidFill>
                            <a:schemeClr val="tx1">
                              <a:lumMod val="50000"/>
                              <a:lumOff val="50000"/>
                            </a:schemeClr>
                          </a:solidFill>
                        </a:rPr>
                        <a:t>     Meias de         </a:t>
                      </a:r>
                      <a:br>
                        <a:rPr lang="pt-BR" sz="1400" b="1" dirty="0">
                          <a:solidFill>
                            <a:schemeClr val="tx1">
                              <a:lumMod val="50000"/>
                              <a:lumOff val="50000"/>
                            </a:schemeClr>
                          </a:solidFill>
                        </a:rPr>
                      </a:br>
                      <a:r>
                        <a:rPr lang="pt-BR" sz="1400" b="1" dirty="0">
                          <a:solidFill>
                            <a:schemeClr val="tx1">
                              <a:lumMod val="50000"/>
                              <a:lumOff val="50000"/>
                            </a:schemeClr>
                          </a:solidFill>
                        </a:rPr>
                        <a:t>     Compressão    </a:t>
                      </a:r>
                      <a:br>
                        <a:rPr lang="pt-BR" sz="1400" b="1" dirty="0">
                          <a:solidFill>
                            <a:schemeClr val="tx1">
                              <a:lumMod val="50000"/>
                              <a:lumOff val="50000"/>
                            </a:schemeClr>
                          </a:solidFill>
                        </a:rPr>
                      </a:br>
                      <a:r>
                        <a:rPr lang="pt-BR" sz="1400" b="1" dirty="0">
                          <a:solidFill>
                            <a:schemeClr val="tx1">
                              <a:lumMod val="50000"/>
                              <a:lumOff val="50000"/>
                            </a:schemeClr>
                          </a:solidFill>
                        </a:rPr>
                        <a:t>     Graduadas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0,10</a:t>
                      </a:r>
                    </a:p>
                    <a:p>
                      <a:pPr algn="ctr"/>
                      <a:r>
                        <a:rPr lang="pt-BR" sz="1400" dirty="0">
                          <a:solidFill>
                            <a:schemeClr val="tx1">
                              <a:lumMod val="50000"/>
                              <a:lumOff val="50000"/>
                            </a:schemeClr>
                          </a:solidFill>
                        </a:rPr>
                        <a:t>(0,04 a 0,25)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pt-BR" sz="1400" b="0" dirty="0">
                          <a:solidFill>
                            <a:schemeClr val="tx1">
                              <a:lumMod val="50000"/>
                              <a:lumOff val="50000"/>
                            </a:schemeClr>
                          </a:solidFill>
                        </a:rPr>
                        <a:t>3 EP menos por 1 milhão (de 3 menos a 3 mais)</a:t>
                      </a:r>
                    </a:p>
                    <a:p>
                      <a:pPr marL="342900" indent="-160020" algn="l">
                        <a:buFont typeface="Arial" panose="020B0604020202020204" pitchFamily="34" charset="0"/>
                        <a:buChar char="•"/>
                      </a:pPr>
                      <a:r>
                        <a:rPr lang="pt-BR" sz="1400" b="0" dirty="0">
                          <a:solidFill>
                            <a:schemeClr val="tx1">
                              <a:lumMod val="50000"/>
                              <a:lumOff val="50000"/>
                            </a:schemeClr>
                          </a:solidFill>
                        </a:rPr>
                        <a:t>1,8 de TVP assintomático menos por 10.000 (de 1,9 menos a 1.5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609709"/>
                  </a:ext>
                </a:extLst>
              </a:tr>
              <a:tr h="635179">
                <a:tc>
                  <a:txBody>
                    <a:bodyPr/>
                    <a:lstStyle/>
                    <a:p>
                      <a:r>
                        <a:rPr lang="pt-BR" sz="1400" b="1" dirty="0">
                          <a:solidFill>
                            <a:schemeClr val="tx1">
                              <a:lumMod val="50000"/>
                              <a:lumOff val="50000"/>
                            </a:schemeClr>
                          </a:solidFill>
                        </a:rPr>
                        <a:t>     HBPM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0,10</a:t>
                      </a:r>
                    </a:p>
                    <a:p>
                      <a:pPr algn="ctr"/>
                      <a:r>
                        <a:rPr lang="pt-BR" sz="1400" dirty="0">
                          <a:solidFill>
                            <a:schemeClr val="tx1">
                              <a:lumMod val="50000"/>
                              <a:lumOff val="50000"/>
                            </a:schemeClr>
                          </a:solidFill>
                        </a:rPr>
                        <a:t>(0,10 a 2,11)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pt-BR" sz="1400" dirty="0">
                          <a:solidFill>
                            <a:schemeClr val="tx1">
                              <a:lumMod val="50000"/>
                              <a:lumOff val="50000"/>
                            </a:schemeClr>
                          </a:solidFill>
                        </a:rPr>
                        <a:t>3 EP menos por 1 milhão (de 3 menos a 4 mais)</a:t>
                      </a:r>
                    </a:p>
                    <a:p>
                      <a:pPr marL="342900" indent="-160020" algn="l">
                        <a:buFont typeface="Arial" panose="020B0604020202020204" pitchFamily="34" charset="0"/>
                        <a:buChar char="•"/>
                      </a:pPr>
                      <a:r>
                        <a:rPr lang="pt-BR" sz="1400" dirty="0">
                          <a:solidFill>
                            <a:schemeClr val="tx1">
                              <a:lumMod val="50000"/>
                              <a:lumOff val="50000"/>
                            </a:schemeClr>
                          </a:solidFill>
                        </a:rPr>
                        <a:t>17,8 menos de TVP assintomático por 10.000 (de 1,9 menos a 2,2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5115349"/>
                  </a:ext>
                </a:extLst>
              </a:tr>
              <a:tr h="635179">
                <a:tc>
                  <a:txBody>
                    <a:bodyPr/>
                    <a:lstStyle/>
                    <a:p>
                      <a:r>
                        <a:rPr lang="pt-BR" sz="1400" b="1" dirty="0">
                          <a:solidFill>
                            <a:schemeClr val="tx1">
                              <a:lumMod val="50000"/>
                              <a:lumOff val="50000"/>
                            </a:schemeClr>
                          </a:solidFill>
                        </a:rPr>
                        <a:t>     Aspirina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0,70</a:t>
                      </a:r>
                    </a:p>
                    <a:p>
                      <a:pPr algn="ctr"/>
                      <a:r>
                        <a:rPr lang="pt-BR" sz="1400" dirty="0">
                          <a:solidFill>
                            <a:schemeClr val="tx1">
                              <a:lumMod val="50000"/>
                              <a:lumOff val="50000"/>
                            </a:schemeClr>
                          </a:solidFill>
                        </a:rPr>
                        <a:t>(0,13 a 4,32)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pt-BR" sz="1400" dirty="0">
                          <a:solidFill>
                            <a:schemeClr val="tx1">
                              <a:lumMod val="50000"/>
                              <a:lumOff val="50000"/>
                            </a:schemeClr>
                          </a:solidFill>
                        </a:rPr>
                        <a:t>1 EP menos por 1 milhão (de 3 menos a 12 mais)</a:t>
                      </a:r>
                    </a:p>
                    <a:p>
                      <a:pPr marL="342900" indent="-160020" algn="l">
                        <a:buFont typeface="Arial" panose="020B0604020202020204" pitchFamily="34" charset="0"/>
                        <a:buChar char="•"/>
                      </a:pPr>
                      <a:r>
                        <a:rPr lang="pt-BR" sz="1400" dirty="0">
                          <a:solidFill>
                            <a:schemeClr val="tx1">
                              <a:lumMod val="50000"/>
                              <a:lumOff val="50000"/>
                            </a:schemeClr>
                          </a:solidFill>
                        </a:rPr>
                        <a:t>0,5 menos de TVP assintomático por 10.000 (de 1,7 menos a 6,5 mais)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594833"/>
                  </a:ext>
                </a:extLst>
              </a:tr>
            </a:tbl>
          </a:graphicData>
        </a:graphic>
      </p:graphicFrame>
      <p:sp>
        <p:nvSpPr>
          <p:cNvPr id="10" name="Oval 17">
            <a:extLst>
              <a:ext uri="{FF2B5EF4-FFF2-40B4-BE49-F238E27FC236}">
                <a16:creationId xmlns:a16="http://schemas.microsoft.com/office/drawing/2014/main" id="{CA02352E-C6BE-4AA6-B870-1910AFD07942}"/>
              </a:ext>
            </a:extLst>
          </p:cNvPr>
          <p:cNvSpPr/>
          <p:nvPr/>
        </p:nvSpPr>
        <p:spPr>
          <a:xfrm>
            <a:off x="498746" y="602196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7">
            <a:extLst>
              <a:ext uri="{FF2B5EF4-FFF2-40B4-BE49-F238E27FC236}">
                <a16:creationId xmlns:a16="http://schemas.microsoft.com/office/drawing/2014/main" id="{84AD090A-B5E5-4E00-9F76-780A95DD5E8F}"/>
              </a:ext>
            </a:extLst>
          </p:cNvPr>
          <p:cNvSpPr/>
          <p:nvPr/>
        </p:nvSpPr>
        <p:spPr>
          <a:xfrm>
            <a:off x="498746" y="528242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7">
            <a:extLst>
              <a:ext uri="{FF2B5EF4-FFF2-40B4-BE49-F238E27FC236}">
                <a16:creationId xmlns:a16="http://schemas.microsoft.com/office/drawing/2014/main" id="{470D5E7D-5CA5-4118-8F8E-0BEAFD825573}"/>
              </a:ext>
            </a:extLst>
          </p:cNvPr>
          <p:cNvSpPr/>
          <p:nvPr/>
        </p:nvSpPr>
        <p:spPr>
          <a:xfrm>
            <a:off x="498746" y="453768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9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B893-32D2-4945-B479-BEF981D8C08F}"/>
              </a:ext>
            </a:extLst>
          </p:cNvPr>
          <p:cNvSpPr>
            <a:spLocks noGrp="1"/>
          </p:cNvSpPr>
          <p:nvPr>
            <p:ph type="title"/>
          </p:nvPr>
        </p:nvSpPr>
        <p:spPr>
          <a:xfrm>
            <a:off x="626806" y="1252268"/>
            <a:ext cx="8471131" cy="753998"/>
          </a:xfrm>
        </p:spPr>
        <p:txBody>
          <a:bodyPr>
            <a:normAutofit/>
          </a:bodyPr>
          <a:lstStyle/>
          <a:p>
            <a:r>
              <a:rPr lang="pt-BR" sz="2400" dirty="0"/>
              <a:t>Aplicando esta Diretriz ao paciente: </a:t>
            </a:r>
            <a:br>
              <a:rPr lang="pt-BR" sz="2400" dirty="0"/>
            </a:br>
            <a:r>
              <a:rPr lang="pt-BR" sz="2400" dirty="0"/>
              <a:t>Por que essas recomendações são “condicionais”?</a:t>
            </a:r>
          </a:p>
        </p:txBody>
      </p:sp>
      <p:sp>
        <p:nvSpPr>
          <p:cNvPr id="3" name="Content Placeholder 2">
            <a:extLst>
              <a:ext uri="{FF2B5EF4-FFF2-40B4-BE49-F238E27FC236}">
                <a16:creationId xmlns:a16="http://schemas.microsoft.com/office/drawing/2014/main" id="{5D21427D-F26D-45E4-994D-F96D45A6E02B}"/>
              </a:ext>
            </a:extLst>
          </p:cNvPr>
          <p:cNvSpPr>
            <a:spLocks noGrp="1"/>
          </p:cNvSpPr>
          <p:nvPr>
            <p:ph idx="1"/>
          </p:nvPr>
        </p:nvSpPr>
        <p:spPr>
          <a:xfrm>
            <a:off x="626806" y="2289242"/>
            <a:ext cx="10972800" cy="1824566"/>
          </a:xfrm>
        </p:spPr>
        <p:txBody>
          <a:bodyPr>
            <a:normAutofit/>
          </a:bodyPr>
          <a:lstStyle/>
          <a:p>
            <a:pPr marL="0" indent="0">
              <a:buNone/>
            </a:pPr>
            <a:r>
              <a:rPr lang="pt-BR" sz="2400" i="1" dirty="0">
                <a:solidFill>
                  <a:srgbClr val="E43D33"/>
                </a:solidFill>
              </a:rPr>
              <a:t>Mulher de 53 anos com TVP anterior não provocada e obesidade</a:t>
            </a:r>
          </a:p>
          <a:p>
            <a:endParaRPr lang="en-CA" sz="300" i="1" dirty="0">
              <a:solidFill>
                <a:srgbClr val="FF0000"/>
              </a:solidFill>
            </a:endParaRPr>
          </a:p>
          <a:p>
            <a:pPr marL="0" indent="0">
              <a:buNone/>
            </a:pPr>
            <a:r>
              <a:rPr lang="pt-BR" sz="1800" b="1" dirty="0">
                <a:solidFill>
                  <a:srgbClr val="725172"/>
                </a:solidFill>
              </a:rPr>
              <a:t>Qual é risco de ter TVP associado aos seus fatores de risco no voo?</a:t>
            </a:r>
          </a:p>
          <a:p>
            <a:pPr marL="0" indent="0">
              <a:buNone/>
            </a:pPr>
            <a:r>
              <a:rPr lang="pt-BR" sz="1800" i="1" dirty="0"/>
              <a:t>Risco anual de referência</a:t>
            </a:r>
            <a:r>
              <a:rPr lang="pt-BR" sz="1800" dirty="0"/>
              <a:t> ≈ 1 em 1.000 (idade) x 2 (obesidade) x 5 (TEV anterior) ≈ 1 em 100 por ano</a:t>
            </a:r>
          </a:p>
          <a:p>
            <a:pPr marL="0" indent="0">
              <a:buNone/>
            </a:pPr>
            <a:r>
              <a:rPr lang="pt-BR" sz="1800" i="1" dirty="0"/>
              <a:t>Risco diário de TEV</a:t>
            </a:r>
            <a:r>
              <a:rPr lang="pt-BR" sz="1800" dirty="0"/>
              <a:t> ≈ 1 em 100 x 1 em 365 dias por ano ≈ 1 em 3.650</a:t>
            </a:r>
          </a:p>
          <a:p>
            <a:pPr marL="0" indent="0">
              <a:buNone/>
            </a:pPr>
            <a:r>
              <a:rPr lang="pt-BR" sz="1800" i="1" dirty="0"/>
              <a:t>Risco de TEV por voo</a:t>
            </a:r>
            <a:r>
              <a:rPr lang="pt-BR" sz="1800" dirty="0"/>
              <a:t> ≈ 1 em 3.650 (risco diário) x 30 dias de risco x 3 (RR com voo) ≈ 3% </a:t>
            </a:r>
          </a:p>
        </p:txBody>
      </p:sp>
      <p:sp>
        <p:nvSpPr>
          <p:cNvPr id="7" name="Down Arrow 6"/>
          <p:cNvSpPr/>
          <p:nvPr/>
        </p:nvSpPr>
        <p:spPr>
          <a:xfrm rot="10800000" flipH="1">
            <a:off x="8886193" y="3664684"/>
            <a:ext cx="211744" cy="3696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CDEF51-74C6-41C5-8E23-2315EB66E594}"/>
              </a:ext>
            </a:extLst>
          </p:cNvPr>
          <p:cNvSpPr txBox="1"/>
          <p:nvPr/>
        </p:nvSpPr>
        <p:spPr>
          <a:xfrm>
            <a:off x="626806" y="4334679"/>
            <a:ext cx="6352760" cy="1477328"/>
          </a:xfrm>
          <a:prstGeom prst="rect">
            <a:avLst/>
          </a:prstGeom>
          <a:noFill/>
        </p:spPr>
        <p:txBody>
          <a:bodyPr wrap="square" rtlCol="0">
            <a:spAutoFit/>
          </a:bodyPr>
          <a:lstStyle/>
          <a:p>
            <a:r>
              <a:rPr lang="pt-BR" b="1" dirty="0">
                <a:solidFill>
                  <a:srgbClr val="725172"/>
                </a:solidFill>
              </a:rPr>
              <a:t>Qual é o benefício da </a:t>
            </a:r>
            <a:r>
              <a:rPr lang="pt-BR" b="1" dirty="0" err="1">
                <a:solidFill>
                  <a:srgbClr val="725172"/>
                </a:solidFill>
              </a:rPr>
              <a:t>tromboprofilaxia</a:t>
            </a:r>
            <a:r>
              <a:rPr lang="pt-BR" b="1" dirty="0">
                <a:solidFill>
                  <a:srgbClr val="725172"/>
                </a:solidFill>
              </a:rPr>
              <a:t> da HBPM?</a:t>
            </a:r>
          </a:p>
          <a:p>
            <a:pPr marL="285750" indent="-285750">
              <a:buFont typeface="Arial" panose="020B0604020202020204" pitchFamily="34" charset="0"/>
              <a:buChar char="•"/>
            </a:pPr>
            <a:r>
              <a:rPr lang="pt-BR" dirty="0">
                <a:solidFill>
                  <a:schemeClr val="tx1">
                    <a:lumMod val="50000"/>
                    <a:lumOff val="50000"/>
                  </a:schemeClr>
                </a:solidFill>
              </a:rPr>
              <a:t>RR 0,10 (IC 95% 0,01-2,11) em comparação com nenhuma intervenção</a:t>
            </a:r>
          </a:p>
          <a:p>
            <a:pPr marL="285750" indent="-285750">
              <a:buFont typeface="Arial" panose="020B0604020202020204" pitchFamily="34" charset="0"/>
              <a:buChar char="•"/>
            </a:pPr>
            <a:r>
              <a:rPr lang="pt-BR" i="1" dirty="0">
                <a:solidFill>
                  <a:schemeClr val="tx1">
                    <a:lumMod val="50000"/>
                    <a:lumOff val="50000"/>
                  </a:schemeClr>
                </a:solidFill>
              </a:rPr>
              <a:t>Risco de TEV aproximado por voo com HBPM</a:t>
            </a:r>
            <a:r>
              <a:rPr lang="pt-BR" dirty="0">
                <a:solidFill>
                  <a:schemeClr val="tx1">
                    <a:lumMod val="50000"/>
                    <a:lumOff val="50000"/>
                  </a:schemeClr>
                </a:solidFill>
              </a:rPr>
              <a:t> = 3% x 0,10 = 0,3% (alta incerteza, IC 95% 0,03% a 6,3%)</a:t>
            </a:r>
          </a:p>
        </p:txBody>
      </p:sp>
      <p:sp>
        <p:nvSpPr>
          <p:cNvPr id="4" name="TextBox 3">
            <a:extLst>
              <a:ext uri="{FF2B5EF4-FFF2-40B4-BE49-F238E27FC236}">
                <a16:creationId xmlns:a16="http://schemas.microsoft.com/office/drawing/2014/main" id="{89E8EBFC-791A-4C89-961A-42F1DE22F46F}"/>
              </a:ext>
            </a:extLst>
          </p:cNvPr>
          <p:cNvSpPr txBox="1"/>
          <p:nvPr/>
        </p:nvSpPr>
        <p:spPr>
          <a:xfrm>
            <a:off x="10073934" y="6187425"/>
            <a:ext cx="3051344" cy="461665"/>
          </a:xfrm>
          <a:prstGeom prst="rect">
            <a:avLst/>
          </a:prstGeom>
          <a:noFill/>
        </p:spPr>
        <p:txBody>
          <a:bodyPr wrap="square" rtlCol="0">
            <a:spAutoFit/>
          </a:bodyPr>
          <a:lstStyle/>
          <a:p>
            <a:r>
              <a:rPr lang="pt-BR" sz="1200">
                <a:solidFill>
                  <a:schemeClr val="tx1">
                    <a:lumMod val="50000"/>
                    <a:lumOff val="50000"/>
                  </a:schemeClr>
                </a:solidFill>
              </a:rPr>
              <a:t>Eichinger Arch Int Med 2008</a:t>
            </a:r>
          </a:p>
          <a:p>
            <a:r>
              <a:rPr lang="pt-BR" sz="1200">
                <a:solidFill>
                  <a:schemeClr val="tx1">
                    <a:lumMod val="50000"/>
                    <a:lumOff val="50000"/>
                  </a:schemeClr>
                </a:solidFill>
              </a:rPr>
              <a:t>Silverstein Arch Int Med 1998</a:t>
            </a:r>
          </a:p>
        </p:txBody>
      </p:sp>
      <p:sp>
        <p:nvSpPr>
          <p:cNvPr id="8" name="Content Placeholder 7">
            <a:extLst>
              <a:ext uri="{FF2B5EF4-FFF2-40B4-BE49-F238E27FC236}">
                <a16:creationId xmlns:a16="http://schemas.microsoft.com/office/drawing/2014/main" id="{45227394-CC72-4342-9A89-1582111D3F1E}"/>
              </a:ext>
            </a:extLst>
          </p:cNvPr>
          <p:cNvSpPr txBox="1">
            <a:spLocks/>
          </p:cNvSpPr>
          <p:nvPr/>
        </p:nvSpPr>
        <p:spPr>
          <a:xfrm>
            <a:off x="7885043" y="4169956"/>
            <a:ext cx="4072677" cy="1806774"/>
          </a:xfrm>
          <a:prstGeom prst="rect">
            <a:avLst/>
          </a:prstGeom>
          <a:solidFill>
            <a:schemeClr val="accent4">
              <a:lumMod val="40000"/>
              <a:lumOff val="60000"/>
            </a:schemeClr>
          </a:solidFill>
        </p:spPr>
        <p:txBody>
          <a:bodyPr lIns="0" tIns="0" rIns="0" bIns="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pt-BR" sz="1400" dirty="0">
                <a:solidFill>
                  <a:schemeClr val="tx1">
                    <a:lumMod val="65000"/>
                    <a:lumOff val="35000"/>
                  </a:schemeClr>
                </a:solidFill>
              </a:rPr>
              <a:t>COMENTÁRIOS</a:t>
            </a:r>
            <a:endParaRPr lang="pt-BR" sz="500" dirty="0">
              <a:solidFill>
                <a:schemeClr val="tx1">
                  <a:lumMod val="65000"/>
                  <a:lumOff val="35000"/>
                </a:schemeClr>
              </a:solidFill>
            </a:endParaRPr>
          </a:p>
          <a:p>
            <a:pPr marL="0" indent="0">
              <a:buNone/>
            </a:pPr>
            <a:endParaRPr lang="pt-BR" sz="400" dirty="0">
              <a:solidFill>
                <a:schemeClr val="tx1">
                  <a:lumMod val="65000"/>
                  <a:lumOff val="35000"/>
                </a:schemeClr>
              </a:solidFill>
            </a:endParaRPr>
          </a:p>
          <a:p>
            <a:r>
              <a:rPr lang="pt-BR" sz="1400" dirty="0">
                <a:solidFill>
                  <a:schemeClr val="tx1">
                    <a:lumMod val="65000"/>
                    <a:lumOff val="35000"/>
                  </a:schemeClr>
                </a:solidFill>
              </a:rPr>
              <a:t>As meias de compressão graduadas, a HBPM e a aspirina têm um efeito pequeno e incerto na prevenção de TVP e o benefício absoluto é muito pequeno.</a:t>
            </a:r>
          </a:p>
          <a:p>
            <a:r>
              <a:rPr lang="pt-BR" sz="1400" dirty="0">
                <a:solidFill>
                  <a:schemeClr val="tx1">
                    <a:lumMod val="65000"/>
                    <a:lumOff val="35000"/>
                  </a:schemeClr>
                </a:solidFill>
              </a:rPr>
              <a:t>Os médicos devem levar em consideração os fatores de risco relacionados ao paciente</a:t>
            </a:r>
          </a:p>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1254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670-CCBF-4704-B1B3-7AB2224B85BD}"/>
              </a:ext>
            </a:extLst>
          </p:cNvPr>
          <p:cNvSpPr>
            <a:spLocks noGrp="1"/>
          </p:cNvSpPr>
          <p:nvPr>
            <p:ph type="title"/>
          </p:nvPr>
        </p:nvSpPr>
        <p:spPr/>
        <p:txBody>
          <a:bodyPr/>
          <a:lstStyle/>
          <a:p>
            <a:r>
              <a:rPr lang="pt-BR" b="1"/>
              <a:t>Caso 3: </a:t>
            </a:r>
            <a:r>
              <a:rPr lang="pt-BR"/>
              <a:t>Continuação</a:t>
            </a:r>
          </a:p>
        </p:txBody>
      </p:sp>
      <p:sp>
        <p:nvSpPr>
          <p:cNvPr id="3" name="Content Placeholder 2">
            <a:extLst>
              <a:ext uri="{FF2B5EF4-FFF2-40B4-BE49-F238E27FC236}">
                <a16:creationId xmlns:a16="http://schemas.microsoft.com/office/drawing/2014/main" id="{25FF8F7D-C888-4158-BAE6-06921D6BE3A3}"/>
              </a:ext>
            </a:extLst>
          </p:cNvPr>
          <p:cNvSpPr>
            <a:spLocks noGrp="1"/>
          </p:cNvSpPr>
          <p:nvPr>
            <p:ph idx="1"/>
          </p:nvPr>
        </p:nvSpPr>
        <p:spPr/>
        <p:txBody>
          <a:bodyPr/>
          <a:lstStyle/>
          <a:p>
            <a:r>
              <a:rPr lang="pt-BR" dirty="0"/>
              <a:t>Dado que a paciente tem um histórico de TEP anterior e é obesa, justifica-se a indicação de </a:t>
            </a:r>
            <a:r>
              <a:rPr lang="pt-BR" dirty="0" err="1"/>
              <a:t>tromboprofilaxia</a:t>
            </a:r>
            <a:r>
              <a:rPr lang="pt-BR" dirty="0"/>
              <a:t>, seja com meias de compressão graduadas ou HBPM durante seu voo.</a:t>
            </a:r>
          </a:p>
          <a:p>
            <a:endParaRPr lang="en-CA" dirty="0"/>
          </a:p>
          <a:p>
            <a:r>
              <a:rPr lang="pt-BR" dirty="0"/>
              <a:t>Ela recebeu </a:t>
            </a:r>
            <a:r>
              <a:rPr lang="pt-BR" dirty="0" err="1"/>
              <a:t>tromboprofilaxia</a:t>
            </a:r>
            <a:r>
              <a:rPr lang="pt-BR" dirty="0"/>
              <a:t> com HBPM pela manhã para seu voo de 7 horas e não desenvolveu TVP.</a:t>
            </a:r>
          </a:p>
        </p:txBody>
      </p:sp>
    </p:spTree>
    <p:extLst>
      <p:ext uri="{BB962C8B-B14F-4D97-AF65-F5344CB8AC3E}">
        <p14:creationId xmlns:p14="http://schemas.microsoft.com/office/powerpoint/2010/main" val="420573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b="1"/>
              <a:t>Resumo Parte 1: </a:t>
            </a:r>
            <a:r>
              <a:rPr lang="pt-BR"/>
              <a:t>Voltando aos nossos 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a:bodyPr>
          <a:lstStyle/>
          <a:p>
            <a:pPr marL="0" indent="0">
              <a:buNone/>
            </a:pPr>
            <a:r>
              <a:rPr lang="pt-BR" sz="2000" dirty="0"/>
              <a:t>1.    </a:t>
            </a:r>
            <a:r>
              <a:rPr lang="pt-BR" sz="2400" dirty="0"/>
              <a:t>Estabelecer indicação para tromboprofilaxia em pacientes cirúrgicos. </a:t>
            </a:r>
          </a:p>
          <a:p>
            <a:r>
              <a:rPr lang="pt-BR" sz="2000" dirty="0">
                <a:solidFill>
                  <a:srgbClr val="E43D33"/>
                </a:solidFill>
              </a:rPr>
              <a:t>Uso de profilaxia em cirurgia geral com risco moderado a alto de TVP, em cirurgia pós-traumática e neurocirurgia de grande porte</a:t>
            </a:r>
          </a:p>
          <a:p>
            <a:pPr marL="0" indent="0">
              <a:buNone/>
            </a:pPr>
            <a:r>
              <a:rPr lang="pt-BR" sz="2400" dirty="0"/>
              <a:t> </a:t>
            </a:r>
          </a:p>
          <a:p>
            <a:pPr marL="457200" indent="-457200">
              <a:buAutoNum type="arabicPeriod" startAt="2"/>
            </a:pPr>
            <a:r>
              <a:rPr lang="pt-BR" sz="2400" dirty="0"/>
              <a:t>Entender o uso da profilaxia mecânica e seus tipos em cirurgia</a:t>
            </a:r>
          </a:p>
          <a:p>
            <a:r>
              <a:rPr lang="pt-BR" sz="2000" dirty="0">
                <a:solidFill>
                  <a:srgbClr val="E43D33"/>
                </a:solidFill>
              </a:rPr>
              <a:t>Pacientes com sangramento ativo ou alto risco de sangramento, ambas as opções (meias elásticas e compressão pneumática são opções válidas em nosso meio)</a:t>
            </a:r>
          </a:p>
          <a:p>
            <a:pPr lvl="1"/>
            <a:endParaRPr lang="en-CA" sz="2400" dirty="0"/>
          </a:p>
          <a:p>
            <a:pPr marL="457200" indent="-457200">
              <a:buAutoNum type="arabicPeriod" startAt="3"/>
            </a:pPr>
            <a:r>
              <a:rPr lang="pt-BR" sz="2400" dirty="0"/>
              <a:t>Início e duração da profilaxia em cirurgia. </a:t>
            </a:r>
          </a:p>
          <a:p>
            <a:r>
              <a:rPr lang="pt-BR" sz="2000" dirty="0">
                <a:solidFill>
                  <a:srgbClr val="E43D33"/>
                </a:solidFill>
              </a:rPr>
              <a:t>Início tardio da profilaxia com maior aceitação na América Latina. Preferir a profilaxia curta em cirurgia geral, reservar a profilaxia estendida em cirurgia oncológica e ortopédica.</a:t>
            </a:r>
          </a:p>
        </p:txBody>
      </p:sp>
    </p:spTree>
    <p:extLst>
      <p:ext uri="{BB962C8B-B14F-4D97-AF65-F5344CB8AC3E}">
        <p14:creationId xmlns:p14="http://schemas.microsoft.com/office/powerpoint/2010/main" val="2556931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pt-BR" b="1"/>
              <a:t>Resumo Parte 2: </a:t>
            </a:r>
            <a:r>
              <a:rPr lang="pt-BR"/>
              <a:t>Voltando aos nossos objetivos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1891431"/>
            <a:ext cx="11317789" cy="4496844"/>
          </a:xfrm>
        </p:spPr>
        <p:txBody>
          <a:bodyPr>
            <a:normAutofit/>
          </a:bodyPr>
          <a:lstStyle/>
          <a:p>
            <a:pPr marL="514350" indent="-514350">
              <a:buAutoNum type="arabicPeriod"/>
            </a:pPr>
            <a:r>
              <a:rPr lang="pt-BR" sz="2400" dirty="0"/>
              <a:t>Descrever as recomendações para tromboprofilaxia em pacientes hospitalizados com doença clínica ou aguda. </a:t>
            </a:r>
          </a:p>
          <a:p>
            <a:r>
              <a:rPr lang="pt-BR" sz="2000" dirty="0">
                <a:solidFill>
                  <a:srgbClr val="E43D33"/>
                </a:solidFill>
              </a:rPr>
              <a:t>Risk assessment models (</a:t>
            </a:r>
            <a:r>
              <a:rPr lang="pt-BR" sz="2000" dirty="0" err="1">
                <a:solidFill>
                  <a:srgbClr val="E43D33"/>
                </a:solidFill>
              </a:rPr>
              <a:t>RAMs</a:t>
            </a:r>
            <a:r>
              <a:rPr lang="pt-BR" sz="2000" dirty="0">
                <a:solidFill>
                  <a:srgbClr val="E43D33"/>
                </a:solidFill>
              </a:rPr>
              <a:t>), HBPM em comparação com </a:t>
            </a:r>
            <a:r>
              <a:rPr lang="pt-BR" sz="2000" dirty="0" err="1">
                <a:solidFill>
                  <a:srgbClr val="E43D33"/>
                </a:solidFill>
              </a:rPr>
              <a:t>DOACs</a:t>
            </a:r>
            <a:endParaRPr lang="pt-BR" sz="2000" dirty="0">
              <a:solidFill>
                <a:srgbClr val="E43D33"/>
              </a:solidFill>
            </a:endParaRPr>
          </a:p>
          <a:p>
            <a:pPr marL="514350" indent="-514350">
              <a:buAutoNum type="arabicPeriod"/>
            </a:pPr>
            <a:endParaRPr lang="en-CA" sz="2400" dirty="0"/>
          </a:p>
          <a:p>
            <a:pPr marL="514350" indent="-514350">
              <a:buAutoNum type="arabicPeriod"/>
            </a:pPr>
            <a:r>
              <a:rPr lang="pt-BR" sz="2400" dirty="0"/>
              <a:t>Descrever recomendações de tromboprofilaxia para pacientes que têm alta </a:t>
            </a:r>
            <a:r>
              <a:rPr lang="pt-BR" sz="2400" b="1" dirty="0"/>
              <a:t>hospitalar após doença aguda</a:t>
            </a:r>
            <a:r>
              <a:rPr lang="pt-BR" sz="2400" dirty="0"/>
              <a:t>.</a:t>
            </a:r>
          </a:p>
          <a:p>
            <a:r>
              <a:rPr lang="pt-BR" sz="2000" dirty="0">
                <a:solidFill>
                  <a:srgbClr val="E43D33"/>
                </a:solidFill>
              </a:rPr>
              <a:t>Profilaxia estendida versus profilaxia hospitalar, HBPM em comparação com </a:t>
            </a:r>
            <a:r>
              <a:rPr lang="pt-BR" sz="2000" dirty="0" err="1">
                <a:solidFill>
                  <a:srgbClr val="E43D33"/>
                </a:solidFill>
              </a:rPr>
              <a:t>DOACs</a:t>
            </a:r>
            <a:endParaRPr lang="pt-BR" sz="2000" dirty="0">
              <a:solidFill>
                <a:srgbClr val="E43D33"/>
              </a:solidFill>
            </a:endParaRPr>
          </a:p>
          <a:p>
            <a:pPr marL="514350" indent="-514350">
              <a:buAutoNum type="arabicPeriod"/>
            </a:pPr>
            <a:endParaRPr lang="en-CA" sz="2400" dirty="0"/>
          </a:p>
          <a:p>
            <a:pPr marL="514350" indent="-514350">
              <a:buAutoNum type="arabicPeriod"/>
            </a:pPr>
            <a:r>
              <a:rPr lang="pt-BR" sz="2400" dirty="0"/>
              <a:t>Identificar pacientes que podem se beneficiar da tromboprofilaxia em viagens de longa distâncias</a:t>
            </a:r>
          </a:p>
          <a:p>
            <a:r>
              <a:rPr lang="pt-BR" sz="2000" dirty="0">
                <a:solidFill>
                  <a:srgbClr val="E43D33"/>
                </a:solidFill>
                <a:cs typeface="+mn-cs"/>
              </a:rPr>
              <a:t>Meias de compressão </a:t>
            </a:r>
            <a:r>
              <a:rPr lang="pt-BR" sz="2000" dirty="0">
                <a:solidFill>
                  <a:srgbClr val="E43D33"/>
                </a:solidFill>
              </a:rPr>
              <a:t>graduadas ou HBPM para aqueles com fortes fatores de risco para TVP.</a:t>
            </a:r>
          </a:p>
        </p:txBody>
      </p:sp>
    </p:spTree>
    <p:extLst>
      <p:ext uri="{BB962C8B-B14F-4D97-AF65-F5344CB8AC3E}">
        <p14:creationId xmlns:p14="http://schemas.microsoft.com/office/powerpoint/2010/main" val="304880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BAD8A-3BD0-4291-9BC5-5D805D7C8482}"/>
              </a:ext>
            </a:extLst>
          </p:cNvPr>
          <p:cNvSpPr>
            <a:spLocks noGrp="1"/>
          </p:cNvSpPr>
          <p:nvPr>
            <p:ph type="title"/>
          </p:nvPr>
        </p:nvSpPr>
        <p:spPr/>
        <p:txBody>
          <a:bodyPr/>
          <a:lstStyle/>
          <a:p>
            <a:r>
              <a:rPr lang="pt-BR" b="1">
                <a:solidFill>
                  <a:srgbClr val="FF0000"/>
                </a:solidFill>
                <a:latin typeface="Arial" panose="020B0604020202020204" pitchFamily="34" charset="0"/>
              </a:rPr>
              <a:t>Mudanças nas recomendações de origem</a:t>
            </a:r>
            <a:br>
              <a:rPr lang="pt-BR" b="1">
                <a:solidFill>
                  <a:srgbClr val="FF0000"/>
                </a:solidFill>
                <a:latin typeface="Arial" panose="020B0604020202020204" pitchFamily="34" charset="0"/>
              </a:rPr>
            </a:br>
            <a:endParaRPr lang="pt-BR" b="1">
              <a:solidFill>
                <a:srgbClr val="FF0000"/>
              </a:solidFill>
              <a:latin typeface="Arial" panose="020B0604020202020204" pitchFamily="34" charset="0"/>
            </a:endParaRPr>
          </a:p>
        </p:txBody>
      </p:sp>
      <p:sp>
        <p:nvSpPr>
          <p:cNvPr id="3" name="Marcador de contenido 2">
            <a:extLst>
              <a:ext uri="{FF2B5EF4-FFF2-40B4-BE49-F238E27FC236}">
                <a16:creationId xmlns:a16="http://schemas.microsoft.com/office/drawing/2014/main" id="{657DAF79-C98A-4071-BEBC-CA86CAF78D8F}"/>
              </a:ext>
            </a:extLst>
          </p:cNvPr>
          <p:cNvSpPr>
            <a:spLocks noGrp="1"/>
          </p:cNvSpPr>
          <p:nvPr>
            <p:ph idx="1"/>
          </p:nvPr>
        </p:nvSpPr>
        <p:spPr>
          <a:xfrm>
            <a:off x="419100" y="2006590"/>
            <a:ext cx="10972800" cy="3954624"/>
          </a:xfrm>
        </p:spPr>
        <p:txBody>
          <a:bodyPr/>
          <a:lstStyle/>
          <a:p>
            <a:pPr>
              <a:lnSpc>
                <a:spcPts val="2000"/>
              </a:lnSpc>
              <a:spcAft>
                <a:spcPts val="1200"/>
              </a:spcAft>
            </a:pPr>
            <a:r>
              <a:rPr lang="pt-BR" sz="1800" dirty="0">
                <a:solidFill>
                  <a:schemeClr val="tx1">
                    <a:lumMod val="65000"/>
                    <a:lumOff val="35000"/>
                  </a:schemeClr>
                </a:solidFill>
                <a:latin typeface="Arial" panose="020B0604020202020204" pitchFamily="34" charset="0"/>
              </a:rPr>
              <a:t>O painel latino-americano concordou em 21 recomendações.  Em comparação com a diretriz original, seis recomendações mudaram de direção e quatro mudaram de força.</a:t>
            </a:r>
          </a:p>
          <a:p>
            <a:pPr>
              <a:lnSpc>
                <a:spcPts val="2000"/>
              </a:lnSpc>
              <a:spcAft>
                <a:spcPts val="1200"/>
              </a:spcAft>
            </a:pPr>
            <a:r>
              <a:rPr lang="pt-BR" sz="1800" dirty="0">
                <a:solidFill>
                  <a:schemeClr val="tx1">
                    <a:lumMod val="65000"/>
                    <a:lumOff val="35000"/>
                  </a:schemeClr>
                </a:solidFill>
                <a:latin typeface="Arial" panose="020B0604020202020204" pitchFamily="34" charset="0"/>
              </a:rPr>
              <a:t>Quatro recomendações mudaram de direção (recomendações 9, 10, 11 e 13) e duas mudaram de força (12 e 16) porque o painel latino-americano considerou que pequenas diferenças na síntese das evidências não justificavam os recursos necessários para implementar as mudanças.</a:t>
            </a:r>
          </a:p>
          <a:p>
            <a:pPr>
              <a:lnSpc>
                <a:spcPts val="2000"/>
              </a:lnSpc>
              <a:spcAft>
                <a:spcPts val="1200"/>
              </a:spcAft>
            </a:pPr>
            <a:r>
              <a:rPr lang="pt-BR" sz="1800" dirty="0">
                <a:solidFill>
                  <a:schemeClr val="tx1">
                    <a:lumMod val="65000"/>
                    <a:lumOff val="35000"/>
                  </a:schemeClr>
                </a:solidFill>
                <a:latin typeface="Arial" panose="020B0604020202020204" pitchFamily="34" charset="0"/>
              </a:rPr>
              <a:t>Houve preocupação com o acesso e o impacto na equidade em saúde em alguns lugares da região.</a:t>
            </a:r>
          </a:p>
          <a:p>
            <a:pPr>
              <a:lnSpc>
                <a:spcPts val="2000"/>
              </a:lnSpc>
              <a:spcAft>
                <a:spcPts val="1200"/>
              </a:spcAft>
            </a:pPr>
            <a:r>
              <a:rPr lang="pt-BR" sz="1800" dirty="0">
                <a:solidFill>
                  <a:schemeClr val="tx1">
                    <a:lumMod val="65000"/>
                    <a:lumOff val="35000"/>
                  </a:schemeClr>
                </a:solidFill>
                <a:latin typeface="Arial" panose="020B0604020202020204" pitchFamily="34" charset="0"/>
              </a:rPr>
              <a:t>Duas recomendações mudaram de direção (2 e 6) porque o painel latino-americano considerou as evidências indiretas adicionais sobre os efeitos da profilaxia mecânica (os entrevistados originais limitaram suas recomendações à profilaxia farmacológica)</a:t>
            </a:r>
          </a:p>
          <a:p>
            <a:pPr>
              <a:lnSpc>
                <a:spcPts val="2000"/>
              </a:lnSpc>
              <a:spcAft>
                <a:spcPts val="1200"/>
              </a:spcAft>
            </a:pPr>
            <a:r>
              <a:rPr lang="pt-BR" sz="1800" dirty="0">
                <a:solidFill>
                  <a:schemeClr val="tx1">
                    <a:lumMod val="65000"/>
                    <a:lumOff val="35000"/>
                  </a:schemeClr>
                </a:solidFill>
                <a:latin typeface="Arial" panose="020B0604020202020204" pitchFamily="34" charset="0"/>
              </a:rPr>
              <a:t>Duas recomendações (18 e 19) mudaram de força devido a considerações de valor e preferência.</a:t>
            </a:r>
          </a:p>
          <a:p>
            <a:pPr>
              <a:lnSpc>
                <a:spcPts val="2000"/>
              </a:lnSpc>
              <a:spcAft>
                <a:spcPts val="1200"/>
              </a:spcAft>
            </a:pPr>
            <a:r>
              <a:rPr lang="pt-BR" sz="1800" dirty="0">
                <a:solidFill>
                  <a:schemeClr val="tx1">
                    <a:lumMod val="65000"/>
                    <a:lumOff val="35000"/>
                  </a:schemeClr>
                </a:solidFill>
                <a:latin typeface="Arial" panose="020B0604020202020204" pitchFamily="34" charset="0"/>
              </a:rPr>
              <a:t>Os painelistas latino-americanos deram mais importância a como os pacientes podem avaliar as alternativas orais.</a:t>
            </a:r>
          </a:p>
        </p:txBody>
      </p:sp>
    </p:spTree>
    <p:extLst>
      <p:ext uri="{BB962C8B-B14F-4D97-AF65-F5344CB8AC3E}">
        <p14:creationId xmlns:p14="http://schemas.microsoft.com/office/powerpoint/2010/main" val="393997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pt-BR" b="0"/>
              <a:t>Agradecimentos</a:t>
            </a:r>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516850"/>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Membros da equipe do Painel Latino-Americano das Diretrizes de TEV da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Membros da equipe da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Centro GRADE da Universidade McMaster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400" b="0" i="0" u="none" strike="noStrike" cap="none" normalizeH="0" baseline="0" noProof="0">
                <a:ln>
                  <a:noFill/>
                </a:ln>
                <a:solidFill>
                  <a:prstClr val="white">
                    <a:lumMod val="50000"/>
                  </a:prstClr>
                </a:solidFill>
                <a:uLnTx/>
                <a:uFillTx/>
                <a:latin typeface="Calibri"/>
                <a:ea typeface="+mn-ea"/>
                <a:cs typeface="+mn-cs"/>
              </a:rPr>
              <a:t>Autores de ASH VTE kit de slides:</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pt-BR" sz="2133" b="0" i="0" u="none" strike="noStrike" cap="none" normalizeH="0" baseline="0" noProof="0">
                <a:ln>
                  <a:noFill/>
                </a:ln>
                <a:solidFill>
                  <a:prstClr val="white">
                    <a:lumMod val="50000"/>
                  </a:prstClr>
                </a:solidFill>
                <a:uLnTx/>
                <a:uFillTx/>
                <a:latin typeface="Calibri"/>
                <a:ea typeface="+mn-ea"/>
                <a:cs typeface="+mn-cs"/>
              </a:rPr>
              <a:t>Mario Luis Tejerina Valle, MD,  Caja Petrolera de Salud - Bolívia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pt-BR" sz="2133" b="0" i="0" u="none" strike="noStrike" cap="none" normalizeH="0" baseline="0" noProof="0">
                <a:ln>
                  <a:noFill/>
                </a:ln>
                <a:solidFill>
                  <a:prstClr val="white">
                    <a:lumMod val="50000"/>
                  </a:prstClr>
                </a:solidFill>
                <a:uLnTx/>
                <a:uFillTx/>
                <a:latin typeface="Calibri"/>
                <a:ea typeface="+mn-ea"/>
                <a:cs typeface="+mn-cs"/>
              </a:rPr>
              <a:t>Juan Carlos Serrano Casas, MD, Universidade Central da Venezuela Unidade Especializada em Hematologia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400" i="0" u="none" strike="noStrike" cap="none" normalizeH="0" baseline="0" noProof="0">
                <a:ln>
                  <a:noFill/>
                </a:ln>
                <a:solidFill>
                  <a:prstClr val="white">
                    <a:lumMod val="50000"/>
                  </a:prstClr>
                </a:solidFill>
                <a:uLnTx/>
                <a:uFillTx/>
                <a:latin typeface="Calibri"/>
                <a:ea typeface="+mn-ea"/>
                <a:cs typeface="+mn-cs"/>
              </a:rPr>
              <a:t>Mais informações sobre </a:t>
            </a:r>
            <a:r>
              <a:rPr kumimoji="0" lang="pt-BR" sz="2400" b="1" i="0" u="none" strike="noStrike" cap="none" normalizeH="0" baseline="0" noProof="0">
                <a:ln>
                  <a:noFill/>
                </a:ln>
                <a:solidFill>
                  <a:prstClr val="white">
                    <a:lumMod val="50000"/>
                  </a:prstClr>
                </a:solidFill>
                <a:uLnTx/>
                <a:uFillTx/>
                <a:latin typeface="Calibri"/>
                <a:ea typeface="+mn-ea"/>
                <a:cs typeface="+mn-cs"/>
              </a:rPr>
              <a:t>as Diretrizes ASH para TEV: </a:t>
            </a:r>
            <a:r>
              <a:rPr kumimoji="0" lang="pt-BR" sz="2400" b="1" i="0" u="none" strike="noStrike" cap="none" normalizeH="0" baseline="0" noProof="0">
                <a:ln>
                  <a:noFill/>
                </a:ln>
                <a:solidFill>
                  <a:srgbClr val="C00000"/>
                </a:solidFill>
                <a:uLnTx/>
                <a:uFillTx/>
                <a:latin typeface="Calibri"/>
                <a:ea typeface="+mn-ea"/>
                <a:cs typeface="+mn-cs"/>
                <a:hlinkClick r:id="rId3">
                  <a:extLst>
                    <a:ext uri="{A12FA001-AC4F-418D-AE19-62706E023703}">
                      <ahyp:hlinkClr xmlns:ahyp="http://schemas.microsoft.com/office/drawing/2018/hyperlinkcolor" val="tx"/>
                    </a:ext>
                  </a:extLst>
                </a:hlinkClick>
              </a:rPr>
              <a:t>www.hematology.org/VTE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pt-BR"/>
              <a:t>Como foram desenvolvidas as diretrizes da ASH?</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5"/>
            <a:ext cx="2460910" cy="3979451"/>
          </a:xfrm>
          <a:prstGeom prst="rect">
            <a:avLst/>
          </a:prstGeom>
          <a:solidFill>
            <a:srgbClr val="BEE0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t>FORMAÇÃO </a:t>
            </a:r>
            <a:b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br>
            <a:r>
              <a:rPr kumimoji="0" lang="pt-BR" sz="1800" b="1" i="0" u="none" strike="noStrike" cap="none" normalizeH="0" baseline="0" noProof="0" dirty="0">
                <a:ln>
                  <a:noFill/>
                </a:ln>
                <a:solidFill>
                  <a:srgbClr val="E43D31"/>
                </a:solidFill>
                <a:uLnTx/>
                <a:uFillTx/>
                <a:latin typeface="Calibri" panose="020F0502020204030204" pitchFamily="34" charset="0"/>
                <a:ea typeface="+mn-ea"/>
                <a:cs typeface="Calibri" panose="020F0502020204030204" pitchFamily="34" charset="0"/>
              </a:rPr>
              <a:t>DO PAINEL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8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Cada painel foi </a:t>
            </a:r>
            <a:br>
              <a:rPr kumimoji="0" lang="pt-BR" sz="18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br>
            <a:r>
              <a:rPr kumimoji="0" lang="pt-BR" sz="1800"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formado seguindo critérios-chave:</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pt-BR" sz="1693"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Experiência (incluindo disciplinas que transcendem a hematologia e pacientes)</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pt-BR" sz="1693" b="0" i="0" u="none" strike="noStrike" cap="none" normalizeH="0" baseline="0" noProof="0" dirty="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Atenção à minimização e gestão de COI</a:t>
            </a: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6"/>
            <a:ext cx="2879180" cy="1980975"/>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srgbClr val="E53E31"/>
                </a:solidFill>
                <a:uLnTx/>
                <a:uFillTx/>
                <a:latin typeface="Calibri" panose="020F0502020204030204" pitchFamily="34" charset="0"/>
                <a:ea typeface="MS PGothic" panose="020B0600070205080204" pitchFamily="34" charset="-128"/>
                <a:cs typeface="Calibri" panose="020F0502020204030204" pitchFamily="34" charset="0"/>
              </a:rPr>
              <a:t>PERGUNTAS CLÍNICAS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10 a 20 perguntas clinicamente relevantes geradas em formato PICO (população, intervenção, comparação e </a:t>
            </a:r>
            <a:r>
              <a:rPr kumimoji="0" lang="pt-BR" sz="1800" b="0" i="1" u="none" strike="noStrike" cap="none" normalizeH="0" baseline="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outcome</a:t>
            </a:r>
            <a:r>
              <a:rPr kumimoji="0" lang="pt-BR" sz="1800" b="0" i="0" u="none" strike="noStrike" cap="none" normalizeH="0" baseline="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/resultado)
</a:t>
            </a:r>
            <a:br>
              <a:rPr kumimoji="0" lang="pt-BR" sz="1800" b="0" i="0" u="none" strike="noStrike" cap="none" normalizeH="0" baseline="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br>
            <a:endParaRPr kumimoji="0" lang="pt-BR" sz="1800" b="0" i="0" u="none" strike="noStrike" cap="none" normalizeH="0" baseline="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4004647"/>
          </a:xfrm>
          <a:prstGeom prst="rect">
            <a:avLst/>
          </a:prstGeom>
          <a:solidFill>
            <a:srgbClr val="C9D7A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srgbClr val="E43D31"/>
                </a:solidFill>
                <a:uLnTx/>
                <a:uFillTx/>
                <a:latin typeface="Calibri" panose="020F0502020204030204" pitchFamily="34" charset="0"/>
                <a:ea typeface="+mn-ea"/>
                <a:cs typeface="Calibri" panose="020F0502020204030204" pitchFamily="34" charset="0"/>
              </a:rPr>
              <a:t>SÍNTESE DE EVIDÊNCIAS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80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Análise da evidência de cada pergunta PICO x revisão sistemática de efeitos:  </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Efeitos </a:t>
            </a:r>
            <a:r>
              <a:rPr kumimoji="0" lang="pt-BR" sz="1640" b="0" i="0" u="none" strike="noStrike" cap="none" normalizeH="0" baseline="0" noProof="0">
                <a:ln>
                  <a:noFill/>
                </a:ln>
                <a:solidFill>
                  <a:prstClr val="white">
                    <a:lumMod val="50000"/>
                  </a:prstClr>
                </a:solidFill>
                <a:uLnTx/>
                <a:uFillTx/>
                <a:latin typeface="Calibri" panose="020F0502020204030204" pitchFamily="34" charset="0"/>
                <a:ea typeface="+mn-ea"/>
                <a:cs typeface="Calibri" panose="020F0502020204030204" pitchFamily="34" charset="0"/>
              </a:rPr>
              <a:t>desejáveis</a:t>
            </a: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 e indesejáveis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Uso de recursos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Viabilidade</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Aceitabilidade</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Acessibilidade</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Valores e preferências </a:t>
            </a:r>
            <a:b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br>
            <a:r>
              <a:rPr kumimoji="0" lang="pt-BR" sz="164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do paciente</a:t>
            </a: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200030"/>
            <a:ext cx="2872461" cy="1812507"/>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81" b="1" i="0" u="none" strike="noStrike" cap="none" normalizeH="0" baseline="0" noProof="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EXEMPLO DE PERGUNTA PICO</a:t>
            </a:r>
          </a:p>
          <a:p>
            <a:pPr lvl="0">
              <a:defRPr/>
            </a:pPr>
            <a:r>
              <a:rPr lang="pt-BR" b="1">
                <a:solidFill>
                  <a:prstClr val="black">
                    <a:lumMod val="50000"/>
                    <a:lumOff val="50000"/>
                  </a:prstClr>
                </a:solidFill>
                <a:latin typeface="Calibri" panose="020F0502020204030204" pitchFamily="34" charset="0"/>
                <a:cs typeface="Calibri" panose="020F0502020204030204" pitchFamily="34" charset="0"/>
              </a:rPr>
              <a:t>Em pacientes submetidos a procedimentos neurocirúrgicos de grande porte, devemos usar </a:t>
            </a:r>
          </a:p>
          <a:p>
            <a:pPr lvl="0">
              <a:defRPr/>
            </a:pPr>
            <a:r>
              <a:rPr lang="pt-BR" b="1">
                <a:solidFill>
                  <a:prstClr val="black">
                    <a:lumMod val="50000"/>
                    <a:lumOff val="50000"/>
                  </a:prstClr>
                </a:solidFill>
                <a:latin typeface="Calibri" panose="020F0502020204030204" pitchFamily="34" charset="0"/>
                <a:ea typeface="MS PGothic" panose="020B0600070205080204" pitchFamily="34" charset="-128"/>
                <a:cs typeface="Calibri" panose="020F0502020204030204" pitchFamily="34" charset="0"/>
              </a:rPr>
              <a:t>tromboprofilaxia?</a:t>
            </a:r>
            <a:r>
              <a:rPr kumimoji="0" lang="pt-BR" sz="1600" b="0" i="0" u="none" strike="noStrike" cap="none" normalizeH="0" baseline="0" noProof="0">
                <a:ln>
                  <a:noFill/>
                </a:ln>
                <a:solidFill>
                  <a:prstClr val="black">
                    <a:lumMod val="50000"/>
                    <a:lumOff val="50000"/>
                  </a:prstClr>
                </a:solidFill>
                <a:uLnTx/>
                <a:uFillTx/>
                <a:latin typeface="Calibri" panose="020F0502020204030204" pitchFamily="34" charset="0"/>
                <a:ea typeface="MS PGothic" panose="020B0600070205080204" pitchFamily="34" charset="-128"/>
                <a:cs typeface="Calibri" panose="020F0502020204030204" pitchFamily="34" charset="0"/>
              </a:rPr>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6"/>
            <a:ext cx="2459230" cy="4004647"/>
          </a:xfrm>
          <a:prstGeom prst="rect">
            <a:avLst/>
          </a:prstGeom>
          <a:solidFill>
            <a:srgbClr val="8B80A3">
              <a:alpha val="47059"/>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cap="none" normalizeH="0" baseline="0" noProof="0">
                <a:ln>
                  <a:noFill/>
                </a:ln>
                <a:solidFill>
                  <a:srgbClr val="E43D31"/>
                </a:solidFill>
                <a:uLnTx/>
                <a:uFillTx/>
                <a:latin typeface="Calibri" panose="020F0502020204030204" pitchFamily="34" charset="0"/>
                <a:ea typeface="+mn-ea"/>
                <a:cs typeface="Calibri" panose="020F0502020204030204" pitchFamily="34" charset="0"/>
              </a:rPr>
              <a:t>REDAÇÃO DE RECOMENDAÇÕES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noProof="0">
                <a:ln>
                  <a:noFill/>
                </a:ln>
                <a:solidFill>
                  <a:prstClr val="black">
                    <a:lumMod val="50000"/>
                    <a:lumOff val="50000"/>
                  </a:prstClr>
                </a:solidFill>
                <a:uLnTx/>
                <a:uFillTx/>
                <a:latin typeface="Calibri" panose="020F0502020204030204" pitchFamily="34" charset="0"/>
                <a:ea typeface="+mn-ea"/>
                <a:cs typeface="Calibri" panose="020F0502020204030204" pitchFamily="34" charset="0"/>
              </a:rPr>
              <a:t>Recomendações feitas por membros do painel, baseadas em evidência de todos os fatores</a:t>
            </a:r>
          </a:p>
        </p:txBody>
      </p:sp>
      <p:sp>
        <p:nvSpPr>
          <p:cNvPr id="2" name="CuadroTexto 1">
            <a:extLst>
              <a:ext uri="{FF2B5EF4-FFF2-40B4-BE49-F238E27FC236}">
                <a16:creationId xmlns:a16="http://schemas.microsoft.com/office/drawing/2014/main" id="{91601805-BF70-4C29-BC91-F436A3C728BB}"/>
              </a:ext>
            </a:extLst>
          </p:cNvPr>
          <p:cNvSpPr txBox="1"/>
          <p:nvPr/>
        </p:nvSpPr>
        <p:spPr>
          <a:xfrm>
            <a:off x="4001007" y="6168327"/>
            <a:ext cx="6796156" cy="307777"/>
          </a:xfrm>
          <a:prstGeom prst="rect">
            <a:avLst/>
          </a:prstGeom>
          <a:noFill/>
        </p:spPr>
        <p:txBody>
          <a:bodyPr wrap="none" rtlCol="0">
            <a:spAutoFit/>
          </a:bodyPr>
          <a:lstStyle/>
          <a:p>
            <a:r>
              <a:rPr lang="pt-BR" sz="1400"/>
              <a:t>Perguntas PICO:  Pacientes/População, Intervenção/Indicadores, Comparar/controlar, Outcome (Resultados)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pt-BR"/>
              <a:t>Como os pacientes e médicos devem usar essas diretrizes?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1449112045"/>
              </p:ext>
            </p:extLst>
          </p:nvPr>
        </p:nvGraphicFramePr>
        <p:xfrm>
          <a:off x="992541" y="2535101"/>
          <a:ext cx="9825916" cy="301156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20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pt-BR" sz="2000" b="1">
                          <a:solidFill>
                            <a:schemeClr val="bg1"/>
                          </a:solidFill>
                        </a:rPr>
                        <a:t>Recomendação FORTE</a:t>
                      </a:r>
                      <a:br>
                        <a:rPr lang="pt-BR" sz="2000" b="1">
                          <a:solidFill>
                            <a:schemeClr val="bg1"/>
                          </a:solidFill>
                        </a:rPr>
                      </a:br>
                      <a:r>
                        <a:rPr lang="pt-BR" sz="2000" b="0">
                          <a:solidFill>
                            <a:schemeClr val="bg1"/>
                          </a:solidFill>
                        </a:rPr>
                        <a:t>(“O painel recomenda…”)</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pt-BR" sz="2000" b="1">
                          <a:solidFill>
                            <a:schemeClr val="bg1"/>
                          </a:solidFill>
                        </a:rPr>
                        <a:t>Recomendação CONDICIONAL</a:t>
                      </a:r>
                    </a:p>
                    <a:p>
                      <a:pPr algn="ctr"/>
                      <a:r>
                        <a:rPr lang="pt-BR" sz="2000" b="0">
                          <a:solidFill>
                            <a:schemeClr val="bg1"/>
                          </a:solidFill>
                        </a:rPr>
                        <a:t>(“O</a:t>
                      </a:r>
                      <a:r>
                        <a:rPr lang="pt-BR" sz="2000" b="0" baseline="0">
                          <a:solidFill>
                            <a:schemeClr val="bg1"/>
                          </a:solidFill>
                        </a:rPr>
                        <a:t> </a:t>
                      </a:r>
                      <a:r>
                        <a:rPr lang="pt-BR" sz="2000" b="0">
                          <a:solidFill>
                            <a:schemeClr val="bg1"/>
                          </a:solidFill>
                        </a:rPr>
                        <a:t> painel sugere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pt-BR" sz="2000" b="1">
                          <a:solidFill>
                            <a:schemeClr val="tx1">
                              <a:lumMod val="50000"/>
                              <a:lumOff val="50000"/>
                            </a:schemeClr>
                          </a:solidFill>
                        </a:rPr>
                        <a:t>Para pacientes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pt-BR" sz="2000" dirty="0">
                          <a:solidFill>
                            <a:schemeClr val="tx1">
                              <a:lumMod val="50000"/>
                              <a:lumOff val="50000"/>
                            </a:schemeClr>
                          </a:solidFill>
                        </a:rPr>
                        <a:t>A maioria dos indivíduos vão querer a intervenção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2000" dirty="0">
                          <a:solidFill>
                            <a:schemeClr val="tx1">
                              <a:lumMod val="50000"/>
                              <a:lumOff val="50000"/>
                            </a:schemeClr>
                          </a:solidFill>
                        </a:rPr>
                        <a:t>A maioria dos indivíduos vão querer a intervenção, mas alguns não.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pt-BR" sz="2000" b="1">
                          <a:solidFill>
                            <a:schemeClr val="tx1">
                              <a:lumMod val="50000"/>
                              <a:lumOff val="50000"/>
                            </a:schemeClr>
                          </a:solidFill>
                        </a:rPr>
                        <a:t>Para clínicos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2000" dirty="0">
                          <a:solidFill>
                            <a:schemeClr val="bg1">
                              <a:lumMod val="50000"/>
                            </a:schemeClr>
                          </a:solidFill>
                        </a:rPr>
                        <a:t>A</a:t>
                      </a:r>
                      <a:r>
                        <a:rPr lang="pt-BR" sz="2000" dirty="0">
                          <a:solidFill>
                            <a:schemeClr val="tx1">
                              <a:lumMod val="50000"/>
                              <a:lumOff val="50000"/>
                            </a:schemeClr>
                          </a:solidFill>
                        </a:rPr>
                        <a:t> </a:t>
                      </a:r>
                      <a:r>
                        <a:rPr lang="pt-BR" sz="2000" kern="1200" dirty="0">
                          <a:solidFill>
                            <a:schemeClr val="tx1">
                              <a:lumMod val="50000"/>
                              <a:lumOff val="50000"/>
                            </a:schemeClr>
                          </a:solidFill>
                          <a:latin typeface="+mn-lt"/>
                          <a:ea typeface="+mn-ea"/>
                          <a:cs typeface="+mn-cs"/>
                        </a:rPr>
                        <a:t>maioria</a:t>
                      </a:r>
                      <a:r>
                        <a:rPr lang="pt-BR" sz="2000" dirty="0">
                          <a:solidFill>
                            <a:schemeClr val="tx1">
                              <a:lumMod val="50000"/>
                              <a:lumOff val="50000"/>
                            </a:schemeClr>
                          </a:solidFill>
                        </a:rPr>
                        <a:t> </a:t>
                      </a:r>
                      <a:r>
                        <a:rPr lang="pt-BR" sz="2000" kern="1200" dirty="0">
                          <a:solidFill>
                            <a:schemeClr val="tx1">
                              <a:lumMod val="50000"/>
                              <a:lumOff val="50000"/>
                            </a:schemeClr>
                          </a:solidFill>
                          <a:latin typeface="+mn-lt"/>
                          <a:ea typeface="+mn-ea"/>
                          <a:cs typeface="+mn-cs"/>
                        </a:rPr>
                        <a:t>dos</a:t>
                      </a:r>
                      <a:r>
                        <a:rPr lang="pt-BR" sz="2000" dirty="0">
                          <a:solidFill>
                            <a:schemeClr val="tx1">
                              <a:lumMod val="50000"/>
                              <a:lumOff val="50000"/>
                            </a:schemeClr>
                          </a:solidFill>
                        </a:rPr>
                        <a:t> indivíduos </a:t>
                      </a:r>
                      <a:r>
                        <a:rPr lang="pt-BR" sz="2000" dirty="0">
                          <a:solidFill>
                            <a:schemeClr val="bg1">
                              <a:lumMod val="50000"/>
                            </a:schemeClr>
                          </a:solidFill>
                        </a:rPr>
                        <a:t>deveriam</a:t>
                      </a:r>
                      <a:r>
                        <a:rPr lang="pt-BR" sz="2000" dirty="0">
                          <a:solidFill>
                            <a:srgbClr val="FF0000"/>
                          </a:solidFill>
                        </a:rPr>
                        <a:t> </a:t>
                      </a:r>
                      <a:r>
                        <a:rPr lang="pt-BR" sz="2000" dirty="0">
                          <a:solidFill>
                            <a:schemeClr val="tx1">
                              <a:lumMod val="50000"/>
                              <a:lumOff val="50000"/>
                            </a:schemeClr>
                          </a:solidFill>
                        </a:rPr>
                        <a:t>receber a intervenção.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pt-BR" sz="2000" dirty="0">
                          <a:solidFill>
                            <a:schemeClr val="tx1">
                              <a:lumMod val="50000"/>
                              <a:lumOff val="50000"/>
                            </a:schemeClr>
                          </a:solidFill>
                        </a:rPr>
                        <a:t>Diferentes opções podem ser sugeridas aos pacientes, dependendo de seus valores e preferências. Use a tomada de decisões compartilhada.</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pt-BR" sz="2800" b="0"/>
              <a:t>Objetivos Gerais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3954624"/>
          </a:xfrm>
        </p:spPr>
        <p:txBody>
          <a:bodyPr>
            <a:normAutofit/>
          </a:bodyPr>
          <a:lstStyle/>
          <a:p>
            <a:pPr marL="514350" indent="-514350">
              <a:buFont typeface="+mj-lt"/>
              <a:buAutoNum type="arabicPeriod"/>
            </a:pPr>
            <a:r>
              <a:rPr lang="pt-BR"/>
              <a:t>Estabelecer modelos de tromboprofilaxia em pacientes cirúrgicos em termos de indicação, tipo de profilaxia, fase de início e tempo de profilaxia.</a:t>
            </a:r>
          </a:p>
          <a:p>
            <a:pPr marL="514350" indent="-514350">
              <a:buFont typeface="+mj-lt"/>
              <a:buAutoNum type="arabicPeriod"/>
            </a:pPr>
            <a:endParaRPr lang="en-CA" dirty="0"/>
          </a:p>
          <a:p>
            <a:pPr marL="514350" indent="-514350">
              <a:buFont typeface="+mj-lt"/>
              <a:buAutoNum type="arabicPeriod"/>
            </a:pPr>
            <a:r>
              <a:rPr lang="pt-BR"/>
              <a:t>Avaliação do uso da profilaxia antitrombótica em pacientes médicos com indicação, tipo de agente farmacológico, papel da profilaxia mecânica, duração da profilaxia</a:t>
            </a:r>
          </a:p>
          <a:p>
            <a:pPr marL="514350" indent="-514350">
              <a:buFont typeface="+mj-lt"/>
              <a:buAutoNum type="arabicPeriod"/>
            </a:pPr>
            <a:endParaRPr lang="en-CA" dirty="0"/>
          </a:p>
          <a:p>
            <a:pPr marL="514350" indent="-514350">
              <a:buFont typeface="+mj-lt"/>
              <a:buAutoNum type="arabicPeriod"/>
            </a:pPr>
            <a:r>
              <a:rPr lang="pt-BR"/>
              <a:t>Orientação de tromboprofilaxia em viajantes de curta e longa distância </a:t>
            </a:r>
          </a:p>
          <a:p>
            <a:pPr marL="514350" indent="-514350">
              <a:buFont typeface="+mj-lt"/>
              <a:buAutoNum type="arabicPeriod"/>
            </a:pP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27953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742109-B142-4990-9A62-31FBAF009D02}"/>
              </a:ext>
            </a:extLst>
          </p:cNvPr>
          <p:cNvSpPr>
            <a:spLocks noGrp="1"/>
          </p:cNvSpPr>
          <p:nvPr>
            <p:ph type="title"/>
          </p:nvPr>
        </p:nvSpPr>
        <p:spPr>
          <a:xfrm>
            <a:off x="3617293" y="534657"/>
            <a:ext cx="10972800" cy="713539"/>
          </a:xfrm>
        </p:spPr>
        <p:txBody>
          <a:bodyPr/>
          <a:lstStyle/>
          <a:p>
            <a:r>
              <a:rPr lang="pt-BR"/>
              <a:t>Quais são os aspectos relevantes neste capítulo?</a:t>
            </a:r>
          </a:p>
        </p:txBody>
      </p:sp>
      <p:grpSp>
        <p:nvGrpSpPr>
          <p:cNvPr id="10" name="Group 3">
            <a:extLst>
              <a:ext uri="{FF2B5EF4-FFF2-40B4-BE49-F238E27FC236}">
                <a16:creationId xmlns:a16="http://schemas.microsoft.com/office/drawing/2014/main" id="{DD7A29BC-2F46-4C59-8347-4DB73C248E80}"/>
              </a:ext>
            </a:extLst>
          </p:cNvPr>
          <p:cNvGrpSpPr/>
          <p:nvPr/>
        </p:nvGrpSpPr>
        <p:grpSpPr>
          <a:xfrm>
            <a:off x="1595324" y="2007613"/>
            <a:ext cx="8620352" cy="3494284"/>
            <a:chOff x="513348" y="1670809"/>
            <a:chExt cx="11341768" cy="2000299"/>
          </a:xfrm>
        </p:grpSpPr>
        <p:sp>
          <p:nvSpPr>
            <p:cNvPr id="11" name="TextBox 5">
              <a:extLst>
                <a:ext uri="{FF2B5EF4-FFF2-40B4-BE49-F238E27FC236}">
                  <a16:creationId xmlns:a16="http://schemas.microsoft.com/office/drawing/2014/main" id="{F57F168D-4DCF-4DC8-A0AD-95DD1FA9B357}"/>
                </a:ext>
              </a:extLst>
            </p:cNvPr>
            <p:cNvSpPr txBox="1"/>
            <p:nvPr/>
          </p:nvSpPr>
          <p:spPr>
            <a:xfrm>
              <a:off x="513348" y="1670810"/>
              <a:ext cx="5320598" cy="2000298"/>
            </a:xfrm>
            <a:prstGeom prst="rect">
              <a:avLst/>
            </a:prstGeom>
            <a:solidFill>
              <a:schemeClr val="bg2">
                <a:lumMod val="75000"/>
              </a:schemeClr>
            </a:solidFill>
          </p:spPr>
          <p:txBody>
            <a:bodyPr wrap="square" lIns="274320" tIns="274320" rIns="274320" bIns="274320" rtlCol="0" anchor="ctr">
              <a:noAutofit/>
            </a:bodyPr>
            <a:lstStyle/>
            <a:p>
              <a:r>
                <a:rPr lang="pt-BR" sz="2400" dirty="0">
                  <a:solidFill>
                    <a:schemeClr val="tx1">
                      <a:lumMod val="65000"/>
                      <a:lumOff val="35000"/>
                    </a:schemeClr>
                  </a:solidFill>
                </a:rPr>
                <a:t>A cirurgia causa 25% dos </a:t>
              </a:r>
              <a:r>
                <a:rPr lang="pt-BR" sz="2400" dirty="0" err="1">
                  <a:solidFill>
                    <a:schemeClr val="tx1">
                      <a:lumMod val="65000"/>
                      <a:lumOff val="35000"/>
                    </a:schemeClr>
                  </a:solidFill>
                </a:rPr>
                <a:t>TEVs</a:t>
              </a:r>
              <a:r>
                <a:rPr lang="pt-BR" sz="2400" dirty="0">
                  <a:solidFill>
                    <a:schemeClr val="tx1">
                      <a:lumMod val="65000"/>
                      <a:lumOff val="35000"/>
                    </a:schemeClr>
                  </a:solidFill>
                </a:rPr>
                <a:t> na comunidade, mesmo com as atuais estratégias de profilaxia, com risco variável dependendo do procedimento (por exemplo: ortopedia, neurocirurgia, CCV)</a:t>
              </a:r>
            </a:p>
          </p:txBody>
        </p:sp>
        <p:sp>
          <p:nvSpPr>
            <p:cNvPr id="15" name="TextBox 8">
              <a:extLst>
                <a:ext uri="{FF2B5EF4-FFF2-40B4-BE49-F238E27FC236}">
                  <a16:creationId xmlns:a16="http://schemas.microsoft.com/office/drawing/2014/main" id="{00FC79D0-D9EA-4798-BBE9-BA99DEF45DA9}"/>
                </a:ext>
              </a:extLst>
            </p:cNvPr>
            <p:cNvSpPr txBox="1"/>
            <p:nvPr/>
          </p:nvSpPr>
          <p:spPr>
            <a:xfrm>
              <a:off x="6099641" y="1670809"/>
              <a:ext cx="5755475" cy="2000299"/>
            </a:xfrm>
            <a:prstGeom prst="rect">
              <a:avLst/>
            </a:prstGeom>
            <a:solidFill>
              <a:schemeClr val="accent6">
                <a:lumMod val="40000"/>
                <a:lumOff val="60000"/>
              </a:schemeClr>
            </a:solidFill>
          </p:spPr>
          <p:txBody>
            <a:bodyPr wrap="square" lIns="274320" tIns="274320" rIns="274320" bIns="274320" rtlCol="0" anchor="ctr">
              <a:noAutofit/>
            </a:bodyPr>
            <a:lstStyle/>
            <a:p>
              <a:r>
                <a:rPr lang="pt-BR" sz="2800" dirty="0">
                  <a:solidFill>
                    <a:schemeClr val="tx1">
                      <a:lumMod val="65000"/>
                      <a:lumOff val="35000"/>
                    </a:schemeClr>
                  </a:solidFill>
                </a:rPr>
                <a:t>O TEV pós-cirúrgico pode ocorrer frequentemente na alta e pode causar até 50.000 mortes por ano nos Estados Unidos </a:t>
              </a:r>
            </a:p>
          </p:txBody>
        </p:sp>
      </p:grpSp>
      <p:sp>
        <p:nvSpPr>
          <p:cNvPr id="18" name="CuadroTexto 17">
            <a:extLst>
              <a:ext uri="{FF2B5EF4-FFF2-40B4-BE49-F238E27FC236}">
                <a16:creationId xmlns:a16="http://schemas.microsoft.com/office/drawing/2014/main" id="{D0552BF8-BB13-472C-A4F1-311773CEF023}"/>
              </a:ext>
            </a:extLst>
          </p:cNvPr>
          <p:cNvSpPr txBox="1"/>
          <p:nvPr/>
        </p:nvSpPr>
        <p:spPr>
          <a:xfrm>
            <a:off x="4990456" y="1348355"/>
            <a:ext cx="1555234" cy="400110"/>
          </a:xfrm>
          <a:prstGeom prst="rect">
            <a:avLst/>
          </a:prstGeom>
          <a:noFill/>
        </p:spPr>
        <p:txBody>
          <a:bodyPr wrap="none" rtlCol="0">
            <a:spAutoFit/>
          </a:bodyPr>
          <a:lstStyle/>
          <a:p>
            <a:r>
              <a:rPr lang="pt-BR" sz="2000" b="1"/>
              <a:t> EM CIRURGIA </a:t>
            </a:r>
          </a:p>
        </p:txBody>
      </p:sp>
    </p:spTree>
    <p:extLst>
      <p:ext uri="{BB962C8B-B14F-4D97-AF65-F5344CB8AC3E}">
        <p14:creationId xmlns:p14="http://schemas.microsoft.com/office/powerpoint/2010/main" val="1527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66B1-E440-47FD-B522-146C7C1CBF5B}"/>
              </a:ext>
            </a:extLst>
          </p:cNvPr>
          <p:cNvSpPr txBox="1">
            <a:spLocks/>
          </p:cNvSpPr>
          <p:nvPr/>
        </p:nvSpPr>
        <p:spPr>
          <a:xfrm>
            <a:off x="419100" y="1190162"/>
            <a:ext cx="10972800" cy="713539"/>
          </a:xfrm>
          <a:prstGeom prst="rect">
            <a:avLst/>
          </a:prstGeom>
        </p:spPr>
        <p:txBody>
          <a:bodyPr/>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pt-BR"/>
              <a:t>Em Cirurgia </a:t>
            </a:r>
          </a:p>
          <a:p>
            <a:r>
              <a:rPr lang="pt-BR"/>
              <a:t>Principais modalidades de prevenção de TEV pós-operatório</a:t>
            </a:r>
          </a:p>
        </p:txBody>
      </p:sp>
      <p:sp>
        <p:nvSpPr>
          <p:cNvPr id="5" name="TextBox 3">
            <a:extLst>
              <a:ext uri="{FF2B5EF4-FFF2-40B4-BE49-F238E27FC236}">
                <a16:creationId xmlns:a16="http://schemas.microsoft.com/office/drawing/2014/main" id="{3AA874EA-2F6D-4B71-99A2-75C4FC18C802}"/>
              </a:ext>
            </a:extLst>
          </p:cNvPr>
          <p:cNvSpPr txBox="1"/>
          <p:nvPr/>
        </p:nvSpPr>
        <p:spPr>
          <a:xfrm>
            <a:off x="1906292" y="2664517"/>
            <a:ext cx="3964215" cy="3020667"/>
          </a:xfrm>
          <a:prstGeom prst="rect">
            <a:avLst/>
          </a:prstGeom>
          <a:solidFill>
            <a:schemeClr val="accent4">
              <a:lumMod val="40000"/>
              <a:lumOff val="60000"/>
            </a:schemeClr>
          </a:solidFill>
        </p:spPr>
        <p:txBody>
          <a:bodyPr wrap="square" lIns="274320" tIns="182880" rIns="274320" bIns="274320" rtlCol="0">
            <a:noAutofit/>
          </a:bodyPr>
          <a:lstStyle/>
          <a:p>
            <a:r>
              <a:rPr lang="pt-BR" sz="2200" b="1" dirty="0">
                <a:solidFill>
                  <a:srgbClr val="E43E31"/>
                </a:solidFill>
              </a:rPr>
              <a:t>Profilaxia farmacológica</a:t>
            </a:r>
          </a:p>
          <a:p>
            <a:pPr marL="342900" indent="-342900">
              <a:buFont typeface="Arial" panose="020B0604020202020204" pitchFamily="34" charset="0"/>
              <a:buChar char="•"/>
            </a:pPr>
            <a:r>
              <a:rPr lang="pt-BR" sz="2200" dirty="0">
                <a:solidFill>
                  <a:schemeClr val="tx1">
                    <a:lumMod val="65000"/>
                    <a:lumOff val="35000"/>
                  </a:schemeClr>
                </a:solidFill>
              </a:rPr>
              <a:t>Anticoagulantes (HBPM, HNF, </a:t>
            </a:r>
            <a:r>
              <a:rPr lang="pt-BR" sz="2200" dirty="0" err="1">
                <a:solidFill>
                  <a:schemeClr val="tx1">
                    <a:lumMod val="65000"/>
                    <a:lumOff val="35000"/>
                  </a:schemeClr>
                </a:solidFill>
              </a:rPr>
              <a:t>DOACs</a:t>
            </a:r>
            <a:r>
              <a:rPr lang="pt-BR" sz="2200" dirty="0">
                <a:solidFill>
                  <a:schemeClr val="tx1">
                    <a:lumMod val="65000"/>
                    <a:lumOff val="35000"/>
                  </a:schemeClr>
                </a:solidFill>
              </a:rPr>
              <a:t>, antagonistas da vitamina K)</a:t>
            </a:r>
          </a:p>
          <a:p>
            <a:pPr marL="342900" indent="-342900">
              <a:buFont typeface="Arial" panose="020B0604020202020204" pitchFamily="34" charset="0"/>
              <a:buChar char="•"/>
            </a:pPr>
            <a:r>
              <a:rPr lang="pt-BR" sz="2200" dirty="0">
                <a:solidFill>
                  <a:schemeClr val="tx1">
                    <a:lumMod val="65000"/>
                    <a:lumOff val="35000"/>
                  </a:schemeClr>
                </a:solidFill>
              </a:rPr>
              <a:t>Agentes antiplaquetários (AAS)</a:t>
            </a:r>
          </a:p>
        </p:txBody>
      </p:sp>
      <p:sp>
        <p:nvSpPr>
          <p:cNvPr id="6" name="TextBox 4">
            <a:extLst>
              <a:ext uri="{FF2B5EF4-FFF2-40B4-BE49-F238E27FC236}">
                <a16:creationId xmlns:a16="http://schemas.microsoft.com/office/drawing/2014/main" id="{09B7A47E-925D-4D22-A100-C0194C00EFE6}"/>
              </a:ext>
            </a:extLst>
          </p:cNvPr>
          <p:cNvSpPr txBox="1"/>
          <p:nvPr/>
        </p:nvSpPr>
        <p:spPr>
          <a:xfrm>
            <a:off x="6220605" y="2664517"/>
            <a:ext cx="3964214" cy="3003321"/>
          </a:xfrm>
          <a:prstGeom prst="rect">
            <a:avLst/>
          </a:prstGeom>
          <a:solidFill>
            <a:schemeClr val="tx2">
              <a:lumMod val="40000"/>
              <a:lumOff val="60000"/>
            </a:schemeClr>
          </a:solidFill>
        </p:spPr>
        <p:txBody>
          <a:bodyPr wrap="square" lIns="274320" tIns="182880" rIns="274320" bIns="274320" rtlCol="0">
            <a:noAutofit/>
          </a:bodyPr>
          <a:lstStyle/>
          <a:p>
            <a:r>
              <a:rPr lang="pt-BR" sz="2400" b="1" dirty="0">
                <a:solidFill>
                  <a:srgbClr val="E43E31"/>
                </a:solidFill>
              </a:rPr>
              <a:t>Profilaxia mecânica</a:t>
            </a:r>
          </a:p>
          <a:p>
            <a:pPr marL="342900" indent="-342900">
              <a:buFont typeface="Arial" panose="020B0604020202020204" pitchFamily="34" charset="0"/>
              <a:buChar char="•"/>
            </a:pPr>
            <a:r>
              <a:rPr lang="pt-BR" sz="2200" dirty="0">
                <a:solidFill>
                  <a:schemeClr val="tx1">
                    <a:lumMod val="65000"/>
                    <a:lumOff val="35000"/>
                  </a:schemeClr>
                </a:solidFill>
              </a:rPr>
              <a:t>Meias de compressão graduadas</a:t>
            </a:r>
          </a:p>
          <a:p>
            <a:pPr marL="342900" indent="-342900">
              <a:buFont typeface="Arial" panose="020B0604020202020204" pitchFamily="34" charset="0"/>
              <a:buChar char="•"/>
            </a:pPr>
            <a:r>
              <a:rPr lang="pt-BR" sz="2200" dirty="0">
                <a:solidFill>
                  <a:schemeClr val="tx1">
                    <a:lumMod val="65000"/>
                    <a:lumOff val="35000"/>
                  </a:schemeClr>
                </a:solidFill>
              </a:rPr>
              <a:t>Dispositivos de compressão pneumática intermitente</a:t>
            </a:r>
          </a:p>
          <a:p>
            <a:pPr marL="342900" indent="-342900">
              <a:buFont typeface="Arial" panose="020B0604020202020204" pitchFamily="34" charset="0"/>
              <a:buChar char="•"/>
            </a:pPr>
            <a:r>
              <a:rPr lang="pt-BR" sz="2200" dirty="0">
                <a:solidFill>
                  <a:schemeClr val="tx1">
                    <a:lumMod val="65000"/>
                    <a:lumOff val="35000"/>
                  </a:schemeClr>
                </a:solidFill>
              </a:rPr>
              <a:t>Filtros IVC</a:t>
            </a:r>
          </a:p>
        </p:txBody>
      </p:sp>
    </p:spTree>
    <p:extLst>
      <p:ext uri="{BB962C8B-B14F-4D97-AF65-F5344CB8AC3E}">
        <p14:creationId xmlns:p14="http://schemas.microsoft.com/office/powerpoint/2010/main" val="210703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16" ma:contentTypeDescription="Create a new document." ma:contentTypeScope="" ma:versionID="0946031b1773674c108fc4829880ad9b">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0dc263804781e0860374e46fac0d5b10"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restriction>
      </xsd:simpleType>
    </xsd:element>
    <xsd:element name="Topic" ma:index="22" nillable="true" ma:displayName="Topic" ma:format="Dropdown" ma:internalName="Topic">
      <xsd:simpleType>
        <xsd:restriction base="dms:Choice">
          <xsd:enumeration value="SCD"/>
          <xsd:enumeration value="VTE"/>
          <xsd:enumeration value="Amyloidosis"/>
          <xsd:enumeration value="VWD"/>
          <xsd:enumeration value="ALL/AYA"/>
          <xsd:enumeration value="Choice 6"/>
          <xsd:enumeration value="Choice 7"/>
        </xsd:restriction>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opic xmlns="f60e50cf-b4eb-4913-b91b-c5f6cad801d6" xsi:nil="true"/>
    <Project xmlns="f60e50cf-b4eb-4913-b91b-c5f6cad801d6" xsi:nil="true"/>
    <WebPage xmlns="f60e50cf-b4eb-4913-b91b-c5f6cad801d6" xsi:nil="true"/>
  </documentManagement>
</p:properties>
</file>

<file path=customXml/itemProps1.xml><?xml version="1.0" encoding="utf-8"?>
<ds:datastoreItem xmlns:ds="http://schemas.openxmlformats.org/officeDocument/2006/customXml" ds:itemID="{501BBFB6-B746-49B2-A9A7-28080D039C31}"/>
</file>

<file path=customXml/itemProps2.xml><?xml version="1.0" encoding="utf-8"?>
<ds:datastoreItem xmlns:ds="http://schemas.openxmlformats.org/officeDocument/2006/customXml" ds:itemID="{EB2F461F-4E18-4C9E-83BE-3FB3D64BD11B}"/>
</file>

<file path=customXml/itemProps3.xml><?xml version="1.0" encoding="utf-8"?>
<ds:datastoreItem xmlns:ds="http://schemas.openxmlformats.org/officeDocument/2006/customXml" ds:itemID="{1D582BE5-526E-46F1-B49C-A7AA6B9A6C7E}"/>
</file>

<file path=customXml/itemProps4.xml><?xml version="1.0" encoding="utf-8"?>
<ds:datastoreItem xmlns:ds="http://schemas.openxmlformats.org/officeDocument/2006/customXml" ds:itemID="{26C8F80A-BBB6-44F4-97C8-566E345BA68A}"/>
</file>

<file path=docProps/app.xml><?xml version="1.0" encoding="utf-8"?>
<Properties xmlns="http://schemas.openxmlformats.org/officeDocument/2006/extended-properties" xmlns:vt="http://schemas.openxmlformats.org/officeDocument/2006/docPropsVTypes">
  <TotalTime>9790</TotalTime>
  <Words>7092</Words>
  <Application>Microsoft Office PowerPoint</Application>
  <PresentationFormat>Widescreen</PresentationFormat>
  <Paragraphs>750</Paragraphs>
  <Slides>47</Slides>
  <Notes>44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47</vt:i4>
      </vt:variant>
    </vt:vector>
  </HeadingPairs>
  <TitlesOfParts>
    <vt:vector size="55" baseType="lpstr">
      <vt:lpstr>AkzidenzGroteskBE-Regular</vt:lpstr>
      <vt:lpstr>Arial</vt:lpstr>
      <vt:lpstr>Calibri</vt:lpstr>
      <vt:lpstr>Calibri Light</vt:lpstr>
      <vt:lpstr>Cambria Math</vt:lpstr>
      <vt:lpstr>Palatino Linotype</vt:lpstr>
      <vt:lpstr>Times New Roman</vt:lpstr>
      <vt:lpstr>1_Office Theme</vt:lpstr>
      <vt:lpstr> Prevenção do tromboembolismo venoso em pacientes cirúrgicos, hospitalizados e viajantes de longa distância na América Latina</vt:lpstr>
      <vt:lpstr>Diretrizes 2022 para prevenção do tromboembolismo venoso em pacientes cirúrgicos, hospitalizados e viajantes de longa distância na América Latina</vt:lpstr>
      <vt:lpstr>Latin American ADOLOPMENT project  </vt:lpstr>
      <vt:lpstr>Diretrizes de prática clínica ASH sobre TEV</vt:lpstr>
      <vt:lpstr>Como foram desenvolvidas as diretrizes da ASH?</vt:lpstr>
      <vt:lpstr>Como os pacientes e médicos devem usar essas diretrizes?</vt:lpstr>
      <vt:lpstr>Objetivos Gerais</vt:lpstr>
      <vt:lpstr>Quais são os aspectos relevantes neste capítulo?</vt:lpstr>
      <vt:lpstr>Apresentação do PowerPoint</vt:lpstr>
      <vt:lpstr>Que resultado clínico foi mais relevante para o painel na tomada de decisão?</vt:lpstr>
      <vt:lpstr>Caso 1:  Abdome Agudo Cirúrgico</vt:lpstr>
      <vt:lpstr>Considerando sua condição clínica de alto risco de trombose em cirurgia de paciente oncológico, qual seria sua recomendação?  </vt:lpstr>
      <vt:lpstr>RECOMENDAÇÕES </vt:lpstr>
      <vt:lpstr>Caso 1:  Abdome Agudo Cirúrgico (continuação)</vt:lpstr>
      <vt:lpstr>RECOMENDAÇÕES </vt:lpstr>
      <vt:lpstr>Justificativa </vt:lpstr>
      <vt:lpstr>Apresentação do PowerPoint</vt:lpstr>
      <vt:lpstr>Apresentação do PowerPoint</vt:lpstr>
      <vt:lpstr>Caso 1 (continuação)</vt:lpstr>
      <vt:lpstr>A profilaxia de compressão pneumática ou as meias de compressão graduadas deve ser usada em pacientes onde a tromboprofilaxia mecânica é preferida?</vt:lpstr>
      <vt:lpstr>Outras recomendações específicas</vt:lpstr>
      <vt:lpstr>Tromboprofilaxia em pacientes clínicos hospitalizados</vt:lpstr>
      <vt:lpstr>Quais pacientes correm risco de TEP no hospital?</vt:lpstr>
      <vt:lpstr>Caso clínico 2:  Paciente Médico Hospitalizado</vt:lpstr>
      <vt:lpstr>Apresentação do PowerPoint</vt:lpstr>
      <vt:lpstr>Fatores de risco para TEP em nosso paciente</vt:lpstr>
      <vt:lpstr>Recomendação</vt:lpstr>
      <vt:lpstr>Apresentação do PowerPoint</vt:lpstr>
      <vt:lpstr>Recomendação</vt:lpstr>
      <vt:lpstr>Apresentação do PowerPoint</vt:lpstr>
      <vt:lpstr>Apresentação do PowerPoint</vt:lpstr>
      <vt:lpstr>Recomendação 14 </vt:lpstr>
      <vt:lpstr>Recomendação 15 (cont) </vt:lpstr>
      <vt:lpstr>Apresentação do PowerPoint</vt:lpstr>
      <vt:lpstr>Qual é a razão para estender a tromboprofilaxia além da alta hospitalar?</vt:lpstr>
      <vt:lpstr>Recomendação</vt:lpstr>
      <vt:lpstr>Por que a tromboprofilaxia estendida de rotina não é recomendada atualmente?</vt:lpstr>
      <vt:lpstr>Apresentação do PowerPoint</vt:lpstr>
      <vt:lpstr>Caso Clínico 3  Viajantes de longas distâncias</vt:lpstr>
      <vt:lpstr>Viagens aéreas e TVP</vt:lpstr>
      <vt:lpstr>Recomendação</vt:lpstr>
      <vt:lpstr>Aplicando esta Diretriz ao paciente:  Por que essas recomendações são “condicionais”?</vt:lpstr>
      <vt:lpstr>Caso 3: Continuação</vt:lpstr>
      <vt:lpstr>Resumo Parte 1: Voltando aos nossos objetivos</vt:lpstr>
      <vt:lpstr>Resumo Parte 2: Voltando aos nossos objetivos</vt:lpstr>
      <vt:lpstr>Mudanças nas recomendações de origem </vt:lpstr>
      <vt:lpstr>Agradecimentos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prevención del tromboembolismo venoso en pacientes quirúrgicos, hospitalizados y viajeros de larga distancia en América Latina</dc:title>
  <dc:creator>Kailee Boedeker</dc:creator>
  <cp:lastModifiedBy>Higor Ferreira</cp:lastModifiedBy>
  <cp:revision>33</cp:revision>
  <dcterms:created xsi:type="dcterms:W3CDTF">2022-01-27T19:57:34Z</dcterms:created>
  <dcterms:modified xsi:type="dcterms:W3CDTF">2022-04-05T19:33:11Z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ies>
</file>