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5"/>
  </p:sldMasterIdLst>
  <p:notesMasterIdLst>
    <p:notesMasterId r:id="rId47"/>
  </p:notesMasterIdLst>
  <p:sldIdLst>
    <p:sldId id="256" r:id="rId6"/>
    <p:sldId id="332" r:id="rId7"/>
    <p:sldId id="1190" r:id="rId8"/>
    <p:sldId id="257" r:id="rId9"/>
    <p:sldId id="333" r:id="rId10"/>
    <p:sldId id="334" r:id="rId11"/>
    <p:sldId id="260" r:id="rId12"/>
    <p:sldId id="261" r:id="rId13"/>
    <p:sldId id="263" r:id="rId14"/>
    <p:sldId id="264" r:id="rId15"/>
    <p:sldId id="271" r:id="rId16"/>
    <p:sldId id="342" r:id="rId17"/>
    <p:sldId id="1192" r:id="rId18"/>
    <p:sldId id="269" r:id="rId19"/>
    <p:sldId id="303" r:id="rId20"/>
    <p:sldId id="1193" r:id="rId21"/>
    <p:sldId id="309" r:id="rId22"/>
    <p:sldId id="1194" r:id="rId23"/>
    <p:sldId id="1196" r:id="rId24"/>
    <p:sldId id="1195" r:id="rId25"/>
    <p:sldId id="277" r:id="rId26"/>
    <p:sldId id="331" r:id="rId27"/>
    <p:sldId id="1207" r:id="rId28"/>
    <p:sldId id="1208" r:id="rId29"/>
    <p:sldId id="307" r:id="rId30"/>
    <p:sldId id="1197" r:id="rId31"/>
    <p:sldId id="1206" r:id="rId32"/>
    <p:sldId id="1199" r:id="rId33"/>
    <p:sldId id="1215" r:id="rId34"/>
    <p:sldId id="1198" r:id="rId35"/>
    <p:sldId id="1209" r:id="rId36"/>
    <p:sldId id="1210" r:id="rId37"/>
    <p:sldId id="1212" r:id="rId38"/>
    <p:sldId id="322" r:id="rId39"/>
    <p:sldId id="1214" r:id="rId40"/>
    <p:sldId id="1216" r:id="rId41"/>
    <p:sldId id="1217" r:id="rId42"/>
    <p:sldId id="330" r:id="rId43"/>
    <p:sldId id="294" r:id="rId44"/>
    <p:sldId id="1218" r:id="rId45"/>
    <p:sldId id="29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Witt" initials="DMW" lastIdx="6" clrIdx="0">
    <p:extLst>
      <p:ext uri="{19B8F6BF-5375-455C-9EA6-DF929625EA0E}">
        <p15:presenceInfo xmlns:p15="http://schemas.microsoft.com/office/powerpoint/2012/main" userId="Dan Witt" providerId="None"/>
      </p:ext>
    </p:extLst>
  </p:cmAuthor>
  <p:cmAuthor id="2" name="Eric Tseng" initials="ET" lastIdx="15" clrIdx="1">
    <p:extLst>
      <p:ext uri="{19B8F6BF-5375-455C-9EA6-DF929625EA0E}">
        <p15:presenceInfo xmlns:p15="http://schemas.microsoft.com/office/powerpoint/2012/main" userId="S::eric.tseng@mail.utoronto.ca::ff68222d-e22b-4bed-bc89-3c5383ae0691" providerId="AD"/>
      </p:ext>
    </p:extLst>
  </p:cmAuthor>
  <p:cmAuthor id="3" name="page hayes" initials="ph" lastIdx="4" clrIdx="2">
    <p:extLst>
      <p:ext uri="{19B8F6BF-5375-455C-9EA6-DF929625EA0E}">
        <p15:presenceInfo xmlns:p15="http://schemas.microsoft.com/office/powerpoint/2012/main" userId="page hayes" providerId="None"/>
      </p:ext>
    </p:extLst>
  </p:cmAuthor>
  <p:cmAuthor id="4" name="Juan Carlos Serrano" initials="JCS" lastIdx="5" clrIdx="3">
    <p:extLst>
      <p:ext uri="{19B8F6BF-5375-455C-9EA6-DF929625EA0E}">
        <p15:presenceInfo xmlns:p15="http://schemas.microsoft.com/office/powerpoint/2012/main" userId="Juan Carlos Serrano" providerId="None"/>
      </p:ext>
    </p:extLst>
  </p:cmAuthor>
  <p:cmAuthor id="5" name="Kailee Boedeker" initials="KB" lastIdx="43" clrIdx="4">
    <p:extLst>
      <p:ext uri="{19B8F6BF-5375-455C-9EA6-DF929625EA0E}">
        <p15:presenceInfo xmlns:p15="http://schemas.microsoft.com/office/powerpoint/2012/main" userId="S::KBoedeker@hq.hematology.org::b77dd867-4351-4e21-a3f6-fcf19f53a39f" providerId="AD"/>
      </p:ext>
    </p:extLst>
  </p:cmAuthor>
  <p:cmAuthor id="6" name="page hayes" initials="ph [2]" lastIdx="4" clrIdx="5">
    <p:extLst>
      <p:ext uri="{19B8F6BF-5375-455C-9EA6-DF929625EA0E}">
        <p15:presenceInfo xmlns:p15="http://schemas.microsoft.com/office/powerpoint/2012/main" userId="c2f71a1a3adecc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C4"/>
    <a:srgbClr val="FDC17B"/>
    <a:srgbClr val="FDD9B0"/>
    <a:srgbClr val="E43D31"/>
    <a:srgbClr val="C9D8B3"/>
    <a:srgbClr val="FACBAC"/>
    <a:srgbClr val="BFDFE6"/>
    <a:srgbClr val="8B80A3"/>
    <a:srgbClr val="FED9B0"/>
    <a:srgbClr val="F99E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F124E8-7BCC-46C9-A961-76BFF9DB10AB}" v="1" dt="2021-08-09T20:06:41.8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5" autoAdjust="0"/>
    <p:restoredTop sz="94291" autoAdjust="0"/>
  </p:normalViewPr>
  <p:slideViewPr>
    <p:cSldViewPr snapToGrid="0">
      <p:cViewPr varScale="1">
        <p:scale>
          <a:sx n="67" d="100"/>
          <a:sy n="67" d="100"/>
        </p:scale>
        <p:origin x="864" y="44"/>
      </p:cViewPr>
      <p:guideLst>
        <p:guide orient="horz" pos="2160"/>
        <p:guide pos="3840"/>
      </p:guideLst>
    </p:cSldViewPr>
  </p:slideViewPr>
  <p:outlineViewPr>
    <p:cViewPr>
      <p:scale>
        <a:sx n="33" d="100"/>
        <a:sy n="33" d="100"/>
      </p:scale>
      <p:origin x="0" y="-9354"/>
    </p:cViewPr>
    <p:sldLst>
      <p:sld r:id="rId1" collapse="1"/>
    </p:sldLst>
  </p:outlineViewPr>
  <p:notesTextViewPr>
    <p:cViewPr>
      <p:scale>
        <a:sx n="3" d="2"/>
        <a:sy n="3" d="2"/>
      </p:scale>
      <p:origin x="0" y="0"/>
    </p:cViewPr>
  </p:notesTextViewPr>
  <p:sorterViewPr>
    <p:cViewPr>
      <p:scale>
        <a:sx n="100" d="100"/>
        <a:sy n="100" d="100"/>
      </p:scale>
      <p:origin x="0" y="-10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1B3E-7430-49BE-93E3-84FC237EB9A5}" type="datetimeFigureOut">
              <a:rPr lang="en-CA" smtClean="0"/>
              <a:t>2021-08-10</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219AF-31E1-4C13-8A47-7C32BFDA626C}" type="slidenum">
              <a:rPr lang="en-CA" smtClean="0"/>
              <a:t>‹#›</a:t>
            </a:fld>
            <a:endParaRPr lang="en-CA" dirty="0"/>
          </a:p>
        </p:txBody>
      </p:sp>
    </p:spTree>
    <p:extLst>
      <p:ext uri="{BB962C8B-B14F-4D97-AF65-F5344CB8AC3E}">
        <p14:creationId xmlns:p14="http://schemas.microsoft.com/office/powerpoint/2010/main" val="207454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1</a:t>
            </a:fld>
            <a:endParaRPr lang="en-CA" dirty="0"/>
          </a:p>
        </p:txBody>
      </p:sp>
    </p:spTree>
    <p:extLst>
      <p:ext uri="{BB962C8B-B14F-4D97-AF65-F5344CB8AC3E}">
        <p14:creationId xmlns:p14="http://schemas.microsoft.com/office/powerpoint/2010/main" val="1027685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14</a:t>
            </a:fld>
            <a:endParaRPr lang="en-CA" dirty="0"/>
          </a:p>
        </p:txBody>
      </p:sp>
    </p:spTree>
    <p:extLst>
      <p:ext uri="{BB962C8B-B14F-4D97-AF65-F5344CB8AC3E}">
        <p14:creationId xmlns:p14="http://schemas.microsoft.com/office/powerpoint/2010/main" val="358913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15</a:t>
            </a:fld>
            <a:endParaRPr lang="en-CA" dirty="0"/>
          </a:p>
        </p:txBody>
      </p:sp>
    </p:spTree>
    <p:extLst>
      <p:ext uri="{BB962C8B-B14F-4D97-AF65-F5344CB8AC3E}">
        <p14:creationId xmlns:p14="http://schemas.microsoft.com/office/powerpoint/2010/main" val="3486380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dirty="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dirty="0">
                <a:solidFill>
                  <a:schemeClr val="tx1"/>
                </a:solidFill>
                <a:latin typeface="+mn-lt"/>
                <a:ea typeface="+mn-ea"/>
                <a:cs typeface="+mn-cs"/>
              </a:rPr>
              <a:t>probablemente solo esté disponible en algunos centros de la región.</a:t>
            </a:r>
          </a:p>
          <a:p>
            <a:r>
              <a:rPr lang="es-CO" sz="1200" b="0" i="0" u="none" strike="noStrike" kern="1200" baseline="0" dirty="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dirty="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dirty="0">
                <a:solidFill>
                  <a:schemeClr val="tx1"/>
                </a:solidFill>
                <a:latin typeface="+mn-lt"/>
                <a:ea typeface="+mn-ea"/>
                <a:cs typeface="+mn-cs"/>
              </a:rPr>
              <a:t>probablemente solo esté disponible en algunos centros de la región.</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16</a:t>
            </a:fld>
            <a:endParaRPr lang="en-CA"/>
          </a:p>
        </p:txBody>
      </p:sp>
    </p:spTree>
    <p:extLst>
      <p:ext uri="{BB962C8B-B14F-4D97-AF65-F5344CB8AC3E}">
        <p14:creationId xmlns:p14="http://schemas.microsoft.com/office/powerpoint/2010/main" val="2345323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19</a:t>
            </a:fld>
            <a:endParaRPr lang="en-CA"/>
          </a:p>
        </p:txBody>
      </p:sp>
    </p:spTree>
    <p:extLst>
      <p:ext uri="{BB962C8B-B14F-4D97-AF65-F5344CB8AC3E}">
        <p14:creationId xmlns:p14="http://schemas.microsoft.com/office/powerpoint/2010/main" val="3465740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b="0" u="sng"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u="sng"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ea typeface="+mn-ea"/>
                <a:cs typeface="+mn-cs"/>
              </a:rPr>
              <a:t>Because of the very low quality evidence, the net health benefit/harm associated with using initial LMWH doses based on actual body weight compared to capped dosing is very uncertain, though it is acceptable and feasible. </a:t>
            </a:r>
            <a:endParaRPr lang="en-CA"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ea typeface="+mn-ea"/>
                <a:cs typeface="+mn-cs"/>
              </a:rPr>
              <a:t>Due to concerns for potentially </a:t>
            </a:r>
            <a:r>
              <a:rPr lang="en-CA" sz="1200" b="0" i="0" u="none" strike="noStrike" kern="1200" baseline="0" dirty="0" err="1">
                <a:solidFill>
                  <a:schemeClr val="tx1"/>
                </a:solidFill>
                <a:latin typeface="+mn-lt"/>
                <a:ea typeface="+mn-ea"/>
                <a:cs typeface="+mn-cs"/>
              </a:rPr>
              <a:t>underdosing</a:t>
            </a:r>
            <a:r>
              <a:rPr lang="en-CA" sz="1200" b="0" i="0" u="none" strike="noStrike" kern="1200" baseline="0" dirty="0">
                <a:solidFill>
                  <a:schemeClr val="tx1"/>
                </a:solidFill>
                <a:latin typeface="+mn-lt"/>
                <a:ea typeface="+mn-ea"/>
                <a:cs typeface="+mn-cs"/>
              </a:rPr>
              <a:t> very large patients, the potentially serious consequences of therapeutic failure, and the lack of correlation between supratherapeutic anti-factor </a:t>
            </a:r>
            <a:r>
              <a:rPr lang="en-CA" sz="1200" b="0" i="0" u="none" strike="noStrike" kern="1200" baseline="0" dirty="0" err="1">
                <a:solidFill>
                  <a:schemeClr val="tx1"/>
                </a:solidFill>
                <a:latin typeface="+mn-lt"/>
                <a:ea typeface="+mn-ea"/>
                <a:cs typeface="+mn-cs"/>
              </a:rPr>
              <a:t>Xa</a:t>
            </a:r>
            <a:r>
              <a:rPr lang="en-CA" sz="1200" b="0" i="0" u="none" strike="noStrike" kern="1200" baseline="0" dirty="0">
                <a:solidFill>
                  <a:schemeClr val="tx1"/>
                </a:solidFill>
                <a:latin typeface="+mn-lt"/>
                <a:ea typeface="+mn-ea"/>
                <a:cs typeface="+mn-cs"/>
              </a:rPr>
              <a:t> concentrations and bleeding, the panel chose to make a conditional recommendation in favor of LMWH doses based on actual body weight over capped dosing. </a:t>
            </a:r>
            <a:endParaRPr lang="en-CA"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dirty="0"/>
          </a:p>
          <a:p>
            <a:r>
              <a:rPr lang="en-CA" b="0" dirty="0"/>
              <a:t>Link to Evidence-to-Decision framework: </a:t>
            </a:r>
            <a:r>
              <a:rPr lang="en-CA" sz="1200" b="0" i="0" u="none" strike="noStrike" kern="1200" baseline="0" dirty="0">
                <a:solidFill>
                  <a:schemeClr val="tx1"/>
                </a:solidFill>
                <a:latin typeface="+mn-lt"/>
                <a:ea typeface="+mn-ea"/>
                <a:cs typeface="+mn-cs"/>
              </a:rPr>
              <a:t>https://dbep.gradepro.org/profile/18c9f7b9-df8a-45ec-a63a-4f517a3a23d6</a:t>
            </a:r>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20</a:t>
            </a:fld>
            <a:endParaRPr lang="en-CA"/>
          </a:p>
        </p:txBody>
      </p:sp>
    </p:spTree>
    <p:extLst>
      <p:ext uri="{BB962C8B-B14F-4D97-AF65-F5344CB8AC3E}">
        <p14:creationId xmlns:p14="http://schemas.microsoft.com/office/powerpoint/2010/main" val="759922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23</a:t>
            </a:fld>
            <a:endParaRPr lang="en-CA"/>
          </a:p>
        </p:txBody>
      </p:sp>
    </p:spTree>
    <p:extLst>
      <p:ext uri="{BB962C8B-B14F-4D97-AF65-F5344CB8AC3E}">
        <p14:creationId xmlns:p14="http://schemas.microsoft.com/office/powerpoint/2010/main" val="1247666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existe una incertidumbre considerable sobre los efectos del uso del dímero D para decidir la duración de la anticoagulación en individuos con enfermedades no provocadas.</a:t>
            </a:r>
          </a:p>
          <a:p>
            <a:r>
              <a:rPr lang="es-CO" sz="1200" b="0" i="0" u="none" strike="noStrike" kern="1200" baseline="0" dirty="0">
                <a:solidFill>
                  <a:schemeClr val="tx1"/>
                </a:solidFill>
                <a:latin typeface="+mn-lt"/>
                <a:ea typeface="+mn-ea"/>
                <a:cs typeface="+mn-cs"/>
              </a:rPr>
              <a:t>VTE; y sugiere el uso de anticoagulación indefinida para la mayoría de los pacientes con TEV no provocada.</a:t>
            </a:r>
          </a:p>
          <a:p>
            <a:r>
              <a:rPr lang="es-CO" sz="1200" b="0" i="0" u="none" strike="noStrike" kern="1200" baseline="0" dirty="0">
                <a:solidFill>
                  <a:schemeClr val="tx1"/>
                </a:solidFill>
                <a:latin typeface="+mn-lt"/>
                <a:ea typeface="+mn-ea"/>
                <a:cs typeface="+mn-cs"/>
              </a:rPr>
              <a:t>El uso de anticoagulación indefinida probablemente sea apropiado para la mayoría de los pacientes con TEV no provocada. Sin embargo, en determinadas circunstancias, como cuando los pacientes</a:t>
            </a:r>
          </a:p>
          <a:p>
            <a:r>
              <a:rPr lang="es-CO" sz="1200" b="0" i="0" u="none" strike="noStrike" kern="1200" baseline="0" dirty="0">
                <a:solidFill>
                  <a:schemeClr val="tx1"/>
                </a:solidFill>
                <a:latin typeface="+mn-lt"/>
                <a:ea typeface="+mn-ea"/>
                <a:cs typeface="+mn-cs"/>
              </a:rPr>
              <a:t>indeciso o la situación clínica es difícil, los médicos y los pacientes pueden utilizar el dímero D para llegar a la decisión final.</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24</a:t>
            </a:fld>
            <a:endParaRPr lang="en-CA"/>
          </a:p>
        </p:txBody>
      </p:sp>
    </p:spTree>
    <p:extLst>
      <p:ext uri="{BB962C8B-B14F-4D97-AF65-F5344CB8AC3E}">
        <p14:creationId xmlns:p14="http://schemas.microsoft.com/office/powerpoint/2010/main" val="1877547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25</a:t>
            </a:fld>
            <a:endParaRPr lang="en-CA"/>
          </a:p>
        </p:txBody>
      </p:sp>
    </p:spTree>
    <p:extLst>
      <p:ext uri="{BB962C8B-B14F-4D97-AF65-F5344CB8AC3E}">
        <p14:creationId xmlns:p14="http://schemas.microsoft.com/office/powerpoint/2010/main" val="20351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la evidencia de la profilaxis de TEV era demasiado</a:t>
            </a:r>
          </a:p>
          <a:p>
            <a:r>
              <a:rPr lang="es-CO" sz="1200" b="0" i="0" u="none" strike="noStrike" kern="1200" baseline="0" dirty="0">
                <a:solidFill>
                  <a:schemeClr val="tx1"/>
                </a:solidFill>
                <a:latin typeface="+mn-lt"/>
                <a:ea typeface="+mn-ea"/>
                <a:cs typeface="+mn-cs"/>
              </a:rPr>
              <a:t>indirecto para emitir juicios sobre el tratamiento de TEV.</a:t>
            </a:r>
          </a:p>
          <a:p>
            <a:r>
              <a:rPr lang="es-CO" sz="1200" b="0" i="0" u="none" strike="noStrike" kern="1200" baseline="0" dirty="0">
                <a:solidFill>
                  <a:schemeClr val="tx1"/>
                </a:solidFill>
                <a:latin typeface="+mn-lt"/>
                <a:ea typeface="+mn-ea"/>
                <a:cs typeface="+mn-cs"/>
              </a:rPr>
              <a:t>La mayoría de los fallos de los AVK están relacionados con una anticoagulación subóptima.</a:t>
            </a:r>
          </a:p>
          <a:p>
            <a:r>
              <a:rPr lang="es-CO" sz="1200" b="0" i="0" u="none" strike="noStrike" kern="1200" baseline="0" dirty="0">
                <a:solidFill>
                  <a:schemeClr val="tx1"/>
                </a:solidFill>
                <a:latin typeface="+mn-lt"/>
                <a:ea typeface="+mn-ea"/>
                <a:cs typeface="+mn-cs"/>
              </a:rPr>
              <a:t>Pacientes que presentan un evento de TEV con tratamiento óptimo de AVK</a:t>
            </a:r>
          </a:p>
          <a:p>
            <a:r>
              <a:rPr lang="es-CO" sz="1200" b="0" i="0" u="none" strike="noStrike" kern="1200" baseline="0" dirty="0">
                <a:solidFill>
                  <a:schemeClr val="tx1"/>
                </a:solidFill>
                <a:latin typeface="+mn-lt"/>
                <a:ea typeface="+mn-ea"/>
                <a:cs typeface="+mn-cs"/>
              </a:rPr>
              <a:t>debe investigarse más a fondo con pruebas de laboratorio y radiológicas</a:t>
            </a:r>
          </a:p>
          <a:p>
            <a:r>
              <a:rPr lang="es-CO" sz="1200" b="0" i="0" u="none" strike="noStrike" kern="1200" baseline="0" dirty="0">
                <a:solidFill>
                  <a:schemeClr val="tx1"/>
                </a:solidFill>
                <a:latin typeface="+mn-lt"/>
                <a:ea typeface="+mn-ea"/>
                <a:cs typeface="+mn-cs"/>
              </a:rPr>
              <a:t>para descartar causas subyacentes como el cáncer y</a:t>
            </a:r>
          </a:p>
          <a:p>
            <a:r>
              <a:rPr lang="es-CO" sz="1200" b="0" i="0" u="none" strike="noStrike" kern="1200" baseline="0" dirty="0">
                <a:solidFill>
                  <a:schemeClr val="tx1"/>
                </a:solidFill>
                <a:latin typeface="+mn-lt"/>
                <a:ea typeface="+mn-ea"/>
                <a:cs typeface="+mn-cs"/>
              </a:rPr>
              <a:t>síndrome antifosfolípido.</a:t>
            </a:r>
          </a:p>
          <a:p>
            <a:r>
              <a:rPr lang="es-CO" sz="1200" b="0" i="0" u="none" strike="noStrike" kern="1200" baseline="0" dirty="0">
                <a:solidFill>
                  <a:schemeClr val="tx1"/>
                </a:solidFill>
                <a:latin typeface="+mn-lt"/>
                <a:ea typeface="+mn-ea"/>
                <a:cs typeface="+mn-cs"/>
              </a:rPr>
              <a:t>Además, los médicos podrían considerar una mayor investigación incluso</a:t>
            </a:r>
          </a:p>
          <a:p>
            <a:r>
              <a:rPr lang="es-CO" sz="1200" b="0" i="0" u="none" strike="noStrike" kern="1200" baseline="0" dirty="0">
                <a:solidFill>
                  <a:schemeClr val="tx1"/>
                </a:solidFill>
                <a:latin typeface="+mn-lt"/>
                <a:ea typeface="+mn-ea"/>
                <a:cs typeface="+mn-cs"/>
              </a:rPr>
              <a:t>en el contexto de una anticoagulación subóptima. Por ejemplo, en</a:t>
            </a:r>
          </a:p>
          <a:p>
            <a:r>
              <a:rPr lang="es-CO" sz="1200" b="0" i="0" u="none" strike="noStrike" kern="1200" baseline="0" dirty="0">
                <a:solidFill>
                  <a:schemeClr val="tx1"/>
                </a:solidFill>
                <a:latin typeface="+mn-lt"/>
                <a:ea typeface="+mn-ea"/>
                <a:cs typeface="+mn-cs"/>
              </a:rPr>
              <a:t>el DURAC estudia algunos pacientes con una TEV recurrente en el</a:t>
            </a:r>
          </a:p>
          <a:p>
            <a:r>
              <a:rPr lang="es-CO" sz="1200" b="0" i="0" u="none" strike="noStrike" kern="1200" baseline="0" dirty="0">
                <a:solidFill>
                  <a:schemeClr val="tx1"/>
                </a:solidFill>
                <a:latin typeface="+mn-lt"/>
                <a:ea typeface="+mn-ea"/>
                <a:cs typeface="+mn-cs"/>
              </a:rPr>
              <a:t>contexto de un INR </a:t>
            </a:r>
            <a:r>
              <a:rPr lang="es-CO" sz="1200" b="0" i="0" u="none" strike="noStrike" kern="1200" baseline="0" dirty="0" err="1">
                <a:solidFill>
                  <a:schemeClr val="tx1"/>
                </a:solidFill>
                <a:latin typeface="+mn-lt"/>
                <a:ea typeface="+mn-ea"/>
                <a:cs typeface="+mn-cs"/>
              </a:rPr>
              <a:t>subterapéutico</a:t>
            </a:r>
            <a:r>
              <a:rPr lang="es-CO" sz="1200" b="0" i="0" u="none" strike="noStrike" kern="1200" baseline="0" dirty="0">
                <a:solidFill>
                  <a:schemeClr val="tx1"/>
                </a:solidFill>
                <a:latin typeface="+mn-lt"/>
                <a:ea typeface="+mn-ea"/>
                <a:cs typeface="+mn-cs"/>
              </a:rPr>
              <a:t> también tenía cáncer.</a:t>
            </a:r>
          </a:p>
          <a:p>
            <a:r>
              <a:rPr lang="es-CO" sz="1200" b="0" i="0" u="none" strike="noStrike" kern="1200" baseline="0" dirty="0">
                <a:solidFill>
                  <a:schemeClr val="tx1"/>
                </a:solidFill>
                <a:latin typeface="+mn-lt"/>
                <a:ea typeface="+mn-ea"/>
                <a:cs typeface="+mn-cs"/>
              </a:rPr>
              <a:t>Justificación</a:t>
            </a:r>
          </a:p>
          <a:p>
            <a:r>
              <a:rPr lang="es-CO" sz="1200" b="0" i="0" u="none" strike="noStrike" kern="1200" baseline="0" dirty="0">
                <a:solidFill>
                  <a:schemeClr val="tx1"/>
                </a:solidFill>
                <a:latin typeface="+mn-lt"/>
                <a:ea typeface="+mn-ea"/>
                <a:cs typeface="+mn-cs"/>
              </a:rPr>
              <a:t>Dada la ausencia de evidencia directa, el panel consideró que existe una incertidumbre considerable con respecto a los beneficios o daños del uso de HBPM en lugar de los ACOD.</a:t>
            </a:r>
          </a:p>
          <a:p>
            <a:r>
              <a:rPr lang="es-CO" sz="1200" b="0" i="0" u="none" strike="noStrike" kern="1200" baseline="0" dirty="0">
                <a:solidFill>
                  <a:schemeClr val="tx1"/>
                </a:solidFill>
                <a:latin typeface="+mn-lt"/>
                <a:ea typeface="+mn-ea"/>
                <a:cs typeface="+mn-cs"/>
              </a:rPr>
              <a:t>Sin embargo, es probable que los proveedores tengan más experiencia con HBPM que con DOAC. El panel reconoce que algunos pacientes pueden preferir los ACOD sobre la HBPM</a:t>
            </a:r>
          </a:p>
          <a:p>
            <a:r>
              <a:rPr lang="es-CO" sz="1200" b="0" i="0" u="none" strike="noStrike" kern="1200" baseline="0" dirty="0">
                <a:solidFill>
                  <a:schemeClr val="tx1"/>
                </a:solidFill>
                <a:latin typeface="+mn-lt"/>
                <a:ea typeface="+mn-ea"/>
                <a:cs typeface="+mn-cs"/>
              </a:rPr>
              <a:t>dada su formulación oral.</a:t>
            </a:r>
            <a:endParaRPr lang="en-CA" sz="1200" b="0" i="0" u="none" strike="noStrike" kern="1200" baseline="0" dirty="0">
              <a:solidFill>
                <a:schemeClr val="tx1"/>
              </a:solidFill>
              <a:latin typeface="+mn-lt"/>
              <a:ea typeface="+mn-ea"/>
              <a:cs typeface="+mn-cs"/>
            </a:endParaRPr>
          </a:p>
          <a:p>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26</a:t>
            </a:fld>
            <a:endParaRPr lang="en-CA"/>
          </a:p>
        </p:txBody>
      </p:sp>
    </p:spTree>
    <p:extLst>
      <p:ext uri="{BB962C8B-B14F-4D97-AF65-F5344CB8AC3E}">
        <p14:creationId xmlns:p14="http://schemas.microsoft.com/office/powerpoint/2010/main" val="308028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1" u="none" dirty="0"/>
              <a:t>Dado el alto riesgo de recurrencia en pacientes con eventos trombóticos recurrentes no provocados, el panel consideró que las consecuencias deseables de los episodios indefinidos</a:t>
            </a:r>
          </a:p>
          <a:p>
            <a:r>
              <a:rPr lang="es-CO" b="1" u="none" dirty="0"/>
              <a:t>La anticoagulación supera claramente sus riesgos, carga y costos.</a:t>
            </a:r>
            <a:endParaRPr lang="en-CA" b="1" u="none" dirty="0"/>
          </a:p>
          <a:p>
            <a:r>
              <a:rPr lang="es-CO" sz="1200" b="0" i="0" u="none" strike="noStrike" kern="1200" baseline="0" dirty="0">
                <a:solidFill>
                  <a:schemeClr val="tx1"/>
                </a:solidFill>
                <a:latin typeface="+mn-lt"/>
                <a:ea typeface="+mn-ea"/>
                <a:cs typeface="+mn-cs"/>
              </a:rPr>
              <a:t>Consideraciones de implementación</a:t>
            </a:r>
          </a:p>
          <a:p>
            <a:r>
              <a:rPr lang="es-CO" sz="1200" b="0" i="0" u="none" strike="noStrike" kern="1200" baseline="0" dirty="0">
                <a:solidFill>
                  <a:schemeClr val="tx1"/>
                </a:solidFill>
                <a:latin typeface="+mn-lt"/>
                <a:ea typeface="+mn-ea"/>
                <a:cs typeface="+mn-cs"/>
              </a:rPr>
              <a:t>Esta es una recomendación fuerte. Por lo tanto, los proveedores deben hacer esfuerzos para implementar la anticoagulación indefinida en todos o casi todos los pacientes con recurrencia.</a:t>
            </a:r>
          </a:p>
          <a:p>
            <a:r>
              <a:rPr lang="es-CO" sz="1200" b="0" i="0" u="none" strike="noStrike" kern="1200" baseline="0" dirty="0">
                <a:solidFill>
                  <a:schemeClr val="tx1"/>
                </a:solidFill>
                <a:latin typeface="+mn-lt"/>
                <a:ea typeface="+mn-ea"/>
                <a:cs typeface="+mn-cs"/>
              </a:rPr>
              <a:t>TEV no provocado.</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27</a:t>
            </a:fld>
            <a:endParaRPr lang="en-CA" dirty="0"/>
          </a:p>
        </p:txBody>
      </p:sp>
    </p:spTree>
    <p:extLst>
      <p:ext uri="{BB962C8B-B14F-4D97-AF65-F5344CB8AC3E}">
        <p14:creationId xmlns:p14="http://schemas.microsoft.com/office/powerpoint/2010/main" val="357733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219AF-31E1-4C13-8A47-7C32BFDA626C}" type="slidenum">
              <a:rPr lang="en-CA" smtClean="0"/>
              <a:t>2</a:t>
            </a:fld>
            <a:endParaRPr lang="en-CA" dirty="0"/>
          </a:p>
        </p:txBody>
      </p:sp>
    </p:spTree>
    <p:extLst>
      <p:ext uri="{BB962C8B-B14F-4D97-AF65-F5344CB8AC3E}">
        <p14:creationId xmlns:p14="http://schemas.microsoft.com/office/powerpoint/2010/main" val="280926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28</a:t>
            </a:fld>
            <a:endParaRPr lang="en-CA"/>
          </a:p>
        </p:txBody>
      </p:sp>
    </p:spTree>
    <p:extLst>
      <p:ext uri="{BB962C8B-B14F-4D97-AF65-F5344CB8AC3E}">
        <p14:creationId xmlns:p14="http://schemas.microsoft.com/office/powerpoint/2010/main" val="139731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29</a:t>
            </a:fld>
            <a:endParaRPr lang="en-CA"/>
          </a:p>
        </p:txBody>
      </p:sp>
    </p:spTree>
    <p:extLst>
      <p:ext uri="{BB962C8B-B14F-4D97-AF65-F5344CB8AC3E}">
        <p14:creationId xmlns:p14="http://schemas.microsoft.com/office/powerpoint/2010/main" val="2419290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Discrepancia entre INR y clínico</a:t>
            </a:r>
          </a:p>
          <a:p>
            <a:r>
              <a:rPr lang="es-CO" dirty="0"/>
              <a:t>los resultados de los resultados fueron discutidos por el</a:t>
            </a:r>
          </a:p>
          <a:p>
            <a:r>
              <a:rPr lang="es-CO" dirty="0"/>
              <a:t>panel. </a:t>
            </a:r>
          </a:p>
          <a:p>
            <a:r>
              <a:rPr lang="es-CO" dirty="0"/>
              <a:t>La mayoría de los miembros del panel (9 de 11) dieron</a:t>
            </a:r>
          </a:p>
          <a:p>
            <a:r>
              <a:rPr lang="es-CO" dirty="0"/>
              <a:t>más importancia para los pacientes</a:t>
            </a:r>
          </a:p>
          <a:p>
            <a:r>
              <a:rPr lang="es-CO" dirty="0"/>
              <a:t>resultados importantes sobre INR</a:t>
            </a:r>
          </a:p>
          <a:p>
            <a:r>
              <a:rPr lang="es-CO" dirty="0"/>
              <a:t>(sustituto).</a:t>
            </a:r>
          </a:p>
          <a:p>
            <a:r>
              <a:rPr lang="es-CO" dirty="0"/>
              <a:t>El efecto de FFP sobre la sobrecarga de volumen</a:t>
            </a:r>
          </a:p>
          <a:p>
            <a:r>
              <a:rPr lang="es-CO" dirty="0"/>
              <a:t>fue discutido. El panel consideró</a:t>
            </a:r>
          </a:p>
          <a:p>
            <a:r>
              <a:rPr lang="es-CO" dirty="0"/>
              <a:t>esta fue una importante clínica</a:t>
            </a:r>
          </a:p>
          <a:p>
            <a:r>
              <a:rPr lang="es-CO" dirty="0"/>
              <a:t>consideración, sin embargo, todavía se considera</a:t>
            </a:r>
          </a:p>
          <a:p>
            <a:r>
              <a:rPr lang="es-CO" dirty="0"/>
              <a:t>el beneficio potencial tan pequeño (es decir, más</a:t>
            </a:r>
          </a:p>
          <a:p>
            <a:r>
              <a:rPr lang="es-CO" dirty="0"/>
              <a:t>Se le dio peso al efecto sobre</a:t>
            </a:r>
          </a:p>
          <a:p>
            <a:r>
              <a:rPr lang="es-CO" dirty="0"/>
              <a:t>hemorragia y mortalidad).</a:t>
            </a:r>
          </a:p>
        </p:txBody>
      </p:sp>
      <p:sp>
        <p:nvSpPr>
          <p:cNvPr id="4" name="Marcador de número de diapositiva 3"/>
          <p:cNvSpPr>
            <a:spLocks noGrp="1"/>
          </p:cNvSpPr>
          <p:nvPr>
            <p:ph type="sldNum" sz="quarter" idx="5"/>
          </p:nvPr>
        </p:nvSpPr>
        <p:spPr/>
        <p:txBody>
          <a:bodyPr/>
          <a:lstStyle/>
          <a:p>
            <a:fld id="{A8A219AF-31E1-4C13-8A47-7C32BFDA626C}" type="slidenum">
              <a:rPr lang="en-CA" smtClean="0"/>
              <a:t>32</a:t>
            </a:fld>
            <a:endParaRPr lang="en-CA"/>
          </a:p>
        </p:txBody>
      </p:sp>
    </p:spTree>
    <p:extLst>
      <p:ext uri="{BB962C8B-B14F-4D97-AF65-F5344CB8AC3E}">
        <p14:creationId xmlns:p14="http://schemas.microsoft.com/office/powerpoint/2010/main" val="3700727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0" dirty="0"/>
              <a:t>Esta recomendación se aplica específicamente a los pacientes que requieren anticoagulación a largo plazo o indefinida (tienen un riesgo moderado a alto de TEV recurrente, no tienen un riesgo alto de hemorragia recurrente y están dispuestos a continuar con la terapia de anticoagulación).</a:t>
            </a:r>
          </a:p>
          <a:p>
            <a:endParaRPr lang="es-CO" b="0" dirty="0"/>
          </a:p>
          <a:p>
            <a:r>
              <a:rPr lang="es-CO" b="0" dirty="0"/>
              <a:t>NOTAS:</a:t>
            </a:r>
          </a:p>
          <a:p>
            <a:endParaRPr lang="es-CO" b="0" dirty="0"/>
          </a:p>
          <a:p>
            <a:r>
              <a:rPr lang="es-CO" b="0" dirty="0"/>
              <a:t>La reanudación de la anticoagulación después de HD o HIC se asoció con un riesgo reducido de mortalidad por todas las causas (RR, 0,62 [IC del 95%, 0,43 a 0,89]; RRA, 165 muertes menos por 1000 [IC del 95%, 247 menos a 48 menos por 1000] ; certeza muy baja) y riesgo reducido de tromboembolismo (RR, 0,45 [IC del 95%, 0,25 a 0,83]; RRA, 58 menos por 1000 [IC del 95%, 80 menos a 18 menos por 1000]; certeza baja).</a:t>
            </a:r>
          </a:p>
          <a:p>
            <a:r>
              <a:rPr lang="es-CO" b="0" dirty="0"/>
              <a:t>La reanudación de la anticoagulación después de GIB o HIC se asoció con un mayor riesgo de hemorragia mayor (RR, 1,57 [IC del 95%, 1,12 a 2,21; RRA, 43 eventos de hemorragia más por 1000 [IC del 95%, 9 más a 92 más por 1000]; muy certeza baja).</a:t>
            </a:r>
          </a:p>
          <a:p>
            <a:r>
              <a:rPr lang="es-CO" b="0" dirty="0"/>
              <a:t>La evidencia disponible fue insuficiente para permitir que el panel establezca con certeza el momento óptimo para la reanudación del tratamiento anticoagulante. Sin embargo, el panel determinó que esperar al menos 2 semanas pero no más de 90 días después del episodio de hemorragia es razonable en función de los intervalos para reiniciar la terapia de anticoagulación examinados en los estudios clínicos y según los factores de riesgo específicos del paciente para trombosis y hemorragia.</a:t>
            </a:r>
          </a:p>
          <a:p>
            <a:endParaRPr lang="es-CO" b="0" dirty="0"/>
          </a:p>
          <a:p>
            <a:r>
              <a:rPr lang="es-CO" b="0" dirty="0"/>
              <a:t>Enlace al marco de evidencia a decisión: https://dbep.gradepro.org/profile/098f8dae-062b-41b2-a51e-f7cc74379f3a</a:t>
            </a:r>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34</a:t>
            </a:fld>
            <a:endParaRPr lang="en-CA"/>
          </a:p>
        </p:txBody>
      </p:sp>
    </p:spTree>
    <p:extLst>
      <p:ext uri="{BB962C8B-B14F-4D97-AF65-F5344CB8AC3E}">
        <p14:creationId xmlns:p14="http://schemas.microsoft.com/office/powerpoint/2010/main" val="2001827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s-CO" sz="1200" dirty="0"/>
              <a:t>El panel consideró que, una vez que se ha tomado la decisión de un tratamiento indefinido, la mayoría de los pacientes pueden estar mejor con anticoagulación que con</a:t>
            </a:r>
          </a:p>
          <a:p>
            <a:pPr marL="342900" indent="-342900">
              <a:buFont typeface="Arial" panose="020B0604020202020204" pitchFamily="34" charset="0"/>
              <a:buChar char="•"/>
            </a:pPr>
            <a:r>
              <a:rPr lang="es-CO" sz="1200" dirty="0"/>
              <a:t>aspirina. Específicamente con los ACOD, la carga de la anticoagulación probablemente no sea mayor que la carga del uso de aspirina, aunque los ACOD pueden ser significativamente mayores.</a:t>
            </a:r>
          </a:p>
          <a:p>
            <a:pPr marL="342900" indent="-342900">
              <a:buFont typeface="Arial" panose="020B0604020202020204" pitchFamily="34" charset="0"/>
              <a:buChar char="•"/>
            </a:pPr>
            <a:r>
              <a:rPr lang="es-CO" sz="1200" dirty="0"/>
              <a:t>costoso. La recomendación se basa en un ECA que compara el rivaroxabán con el AAS. El panel asumió que los efectos probablemente deberían ser similares para VKA y otros</a:t>
            </a:r>
          </a:p>
          <a:p>
            <a:pPr marL="342900" indent="-342900">
              <a:buFont typeface="Arial" panose="020B0604020202020204" pitchFamily="34" charset="0"/>
              <a:buChar char="•"/>
            </a:pPr>
            <a:r>
              <a:rPr lang="es-CO" sz="1200" dirty="0"/>
              <a:t>DOACS basado en información indirecta</a:t>
            </a:r>
            <a:endParaRPr lang="en-CA" sz="1000" dirty="0">
              <a:solidFill>
                <a:schemeClr val="tx1">
                  <a:lumMod val="50000"/>
                  <a:lumOff val="50000"/>
                </a:schemeClr>
              </a:solidFill>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37</a:t>
            </a:fld>
            <a:endParaRPr lang="en-CA"/>
          </a:p>
        </p:txBody>
      </p:sp>
    </p:spTree>
    <p:extLst>
      <p:ext uri="{BB962C8B-B14F-4D97-AF65-F5344CB8AC3E}">
        <p14:creationId xmlns:p14="http://schemas.microsoft.com/office/powerpoint/2010/main" val="358892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38</a:t>
            </a:fld>
            <a:endParaRPr lang="en-CA"/>
          </a:p>
        </p:txBody>
      </p:sp>
    </p:spTree>
    <p:extLst>
      <p:ext uri="{BB962C8B-B14F-4D97-AF65-F5344CB8AC3E}">
        <p14:creationId xmlns:p14="http://schemas.microsoft.com/office/powerpoint/2010/main" val="365100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39</a:t>
            </a:fld>
            <a:endParaRPr lang="en-CA"/>
          </a:p>
        </p:txBody>
      </p:sp>
    </p:spTree>
    <p:extLst>
      <p:ext uri="{BB962C8B-B14F-4D97-AF65-F5344CB8AC3E}">
        <p14:creationId xmlns:p14="http://schemas.microsoft.com/office/powerpoint/2010/main" val="15344044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40</a:t>
            </a:fld>
            <a:endParaRPr lang="en-CA"/>
          </a:p>
        </p:txBody>
      </p:sp>
    </p:spTree>
    <p:extLst>
      <p:ext uri="{BB962C8B-B14F-4D97-AF65-F5344CB8AC3E}">
        <p14:creationId xmlns:p14="http://schemas.microsoft.com/office/powerpoint/2010/main" val="1041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A524BB-467C-4049-A4DD-D3529C39C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E459881-D6CC-48E5-AF14-7CCE64C73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s-CO" dirty="0"/>
          </a:p>
        </p:txBody>
      </p:sp>
      <p:sp>
        <p:nvSpPr>
          <p:cNvPr id="37892" name="Slide Number Placeholder 3">
            <a:extLst>
              <a:ext uri="{FF2B5EF4-FFF2-40B4-BE49-F238E27FC236}">
                <a16:creationId xmlns:a16="http://schemas.microsoft.com/office/drawing/2014/main" id="{2C7A75C1-7684-4107-B913-363F55EC9B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CA9825F-515E-45CF-9C4F-95C027413CDD}" type="slidenum">
              <a:rPr lang="en-CA" altLang="es-CO" smtClean="0"/>
              <a:pPr/>
              <a:t>5</a:t>
            </a:fld>
            <a:endParaRPr lang="en-CA" altLang="es-CO" dirty="0"/>
          </a:p>
        </p:txBody>
      </p:sp>
    </p:spTree>
    <p:extLst>
      <p:ext uri="{BB962C8B-B14F-4D97-AF65-F5344CB8AC3E}">
        <p14:creationId xmlns:p14="http://schemas.microsoft.com/office/powerpoint/2010/main" val="485271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0AAE74C-D17F-406D-A45C-843B559296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EEB48D-9FA4-4F4E-8ABD-ECF955E1E5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s-CO" dirty="0"/>
          </a:p>
        </p:txBody>
      </p:sp>
      <p:sp>
        <p:nvSpPr>
          <p:cNvPr id="39940" name="Slide Number Placeholder 3">
            <a:extLst>
              <a:ext uri="{FF2B5EF4-FFF2-40B4-BE49-F238E27FC236}">
                <a16:creationId xmlns:a16="http://schemas.microsoft.com/office/drawing/2014/main" id="{4715644D-3574-4B04-A355-614E6E142A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2A90E0-5D2C-4ACD-BE12-006BECBF959B}" type="slidenum">
              <a:rPr lang="en-CA" altLang="es-CO" smtClean="0"/>
              <a:pPr/>
              <a:t>6</a:t>
            </a:fld>
            <a:endParaRPr lang="en-CA" altLang="es-CO" dirty="0"/>
          </a:p>
        </p:txBody>
      </p:sp>
    </p:spTree>
    <p:extLst>
      <p:ext uri="{BB962C8B-B14F-4D97-AF65-F5344CB8AC3E}">
        <p14:creationId xmlns:p14="http://schemas.microsoft.com/office/powerpoint/2010/main" val="1857141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7</a:t>
            </a:fld>
            <a:endParaRPr lang="en-CA" dirty="0"/>
          </a:p>
        </p:txBody>
      </p:sp>
    </p:spTree>
    <p:extLst>
      <p:ext uri="{BB962C8B-B14F-4D97-AF65-F5344CB8AC3E}">
        <p14:creationId xmlns:p14="http://schemas.microsoft.com/office/powerpoint/2010/main" val="3708411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8</a:t>
            </a:fld>
            <a:endParaRPr lang="en-CA" dirty="0"/>
          </a:p>
        </p:txBody>
      </p:sp>
    </p:spTree>
    <p:extLst>
      <p:ext uri="{BB962C8B-B14F-4D97-AF65-F5344CB8AC3E}">
        <p14:creationId xmlns:p14="http://schemas.microsoft.com/office/powerpoint/2010/main" val="46072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10</a:t>
            </a:fld>
            <a:endParaRPr lang="en-CA" dirty="0"/>
          </a:p>
        </p:txBody>
      </p:sp>
    </p:spTree>
    <p:extLst>
      <p:ext uri="{BB962C8B-B14F-4D97-AF65-F5344CB8AC3E}">
        <p14:creationId xmlns:p14="http://schemas.microsoft.com/office/powerpoint/2010/main" val="3861383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O" b="1" dirty="0"/>
          </a:p>
          <a:p>
            <a:r>
              <a:rPr lang="es-CO" b="1" dirty="0"/>
              <a:t>El panel consideró que las consecuencias deseables del tratamiento domiciliario probablemente superan al tratamiento en el hospital. Probablemente, los pacientes más informados preferirían</a:t>
            </a:r>
          </a:p>
          <a:p>
            <a:r>
              <a:rPr lang="es-CO" b="1" dirty="0"/>
              <a:t>tratamiento a domicilio. Sin embargo, algunos pacientes pueden sentirse más seguros si son admitidos en el hospital. Además, los pacientes en los que el seguimiento puede ser difícil o no pueden tener las instalaciones adecuadas probablemente estén mejor si reciben tratamiento en el hospital. Además, el tratamiento en el hogar puede no ser factible en algunos contextos debido al sistema de salud. limitaciones o restricciones de las pólizas de seguro.</a:t>
            </a:r>
          </a:p>
          <a:p>
            <a:r>
              <a:rPr lang="es-CO" b="1" dirty="0"/>
              <a:t>Consideraciones de implementación</a:t>
            </a:r>
          </a:p>
          <a:p>
            <a:r>
              <a:rPr lang="es-CO" b="1" dirty="0"/>
              <a:t>Aunque el tratamiento domiciliario probablemente sea apropiado para la mayoría de los pacientes, algunos pacientes pueden optar por un tratamiento hospitalario. Un enfoque de toma de decisiones compartida</a:t>
            </a:r>
          </a:p>
          <a:p>
            <a:r>
              <a:rPr lang="es-CO" b="1" dirty="0"/>
              <a:t>La participación de una discusión con el paciente sobre los posibles beneficios, daños y costos de las alternativas puede ser una forma de implementar esta recomendación en</a:t>
            </a:r>
          </a:p>
          <a:p>
            <a:r>
              <a:rPr lang="es-CO" b="1" dirty="0"/>
              <a:t>práctica.</a:t>
            </a:r>
            <a:endParaRPr lang="en-CA" b="1" dirty="0"/>
          </a:p>
        </p:txBody>
      </p:sp>
      <p:sp>
        <p:nvSpPr>
          <p:cNvPr id="4" name="Slide Number Placeholder 3"/>
          <p:cNvSpPr>
            <a:spLocks noGrp="1"/>
          </p:cNvSpPr>
          <p:nvPr>
            <p:ph type="sldNum" sz="quarter" idx="10"/>
          </p:nvPr>
        </p:nvSpPr>
        <p:spPr/>
        <p:txBody>
          <a:bodyPr/>
          <a:lstStyle/>
          <a:p>
            <a:fld id="{A8A219AF-31E1-4C13-8A47-7C32BFDA626C}" type="slidenum">
              <a:rPr lang="en-CA" smtClean="0"/>
              <a:t>11</a:t>
            </a:fld>
            <a:endParaRPr lang="en-CA" dirty="0"/>
          </a:p>
        </p:txBody>
      </p:sp>
    </p:spTree>
    <p:extLst>
      <p:ext uri="{BB962C8B-B14F-4D97-AF65-F5344CB8AC3E}">
        <p14:creationId xmlns:p14="http://schemas.microsoft.com/office/powerpoint/2010/main" val="1877577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13</a:t>
            </a:fld>
            <a:endParaRPr lang="en-CA" dirty="0"/>
          </a:p>
        </p:txBody>
      </p:sp>
    </p:spTree>
    <p:extLst>
      <p:ext uri="{BB962C8B-B14F-4D97-AF65-F5344CB8AC3E}">
        <p14:creationId xmlns:p14="http://schemas.microsoft.com/office/powerpoint/2010/main" val="1957941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95451"/>
            <a:ext cx="10363200" cy="891931"/>
          </a:xfrm>
          <a:prstGeom prst="rect">
            <a:avLst/>
          </a:prstGeom>
        </p:spPr>
        <p:txBody>
          <a:bodyPr>
            <a:normAutofit/>
          </a:bodyPr>
          <a:lstStyle>
            <a:lvl1pPr algn="ctr">
              <a:defRPr sz="3733" b="1" i="0" cap="none" baseline="0">
                <a:solidFill>
                  <a:srgbClr val="E33D33"/>
                </a:solidFill>
                <a:latin typeface="+mj-lt"/>
                <a:cs typeface="Arial"/>
              </a:defRPr>
            </a:lvl1pPr>
          </a:lstStyle>
          <a:p>
            <a:r>
              <a:rPr lang="en-US" dirty="0"/>
              <a:t>Click to edit Master title style</a:t>
            </a:r>
          </a:p>
        </p:txBody>
      </p:sp>
      <p:sp>
        <p:nvSpPr>
          <p:cNvPr id="3" name="Subtitle 2"/>
          <p:cNvSpPr>
            <a:spLocks noGrp="1"/>
          </p:cNvSpPr>
          <p:nvPr>
            <p:ph type="subTitle" idx="1"/>
          </p:nvPr>
        </p:nvSpPr>
        <p:spPr>
          <a:xfrm>
            <a:off x="1738671" y="4066360"/>
            <a:ext cx="8534400" cy="1073769"/>
          </a:xfrm>
          <a:prstGeom prst="rect">
            <a:avLst/>
          </a:prstGeom>
        </p:spPr>
        <p:txBody>
          <a:bodyPr>
            <a:normAutofit/>
          </a:bodyPr>
          <a:lstStyle>
            <a:lvl1pPr marL="0" indent="0" algn="ctr">
              <a:buNone/>
              <a:defRPr sz="2400" cap="all" baseline="0">
                <a:solidFill>
                  <a:schemeClr val="bg1">
                    <a:lumMod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6" name="Slide Number Placeholder 5"/>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6460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419100" y="1340569"/>
            <a:ext cx="10972800" cy="713539"/>
          </a:xfrm>
          <a:prstGeom prst="rect">
            <a:avLst/>
          </a:prstGeom>
        </p:spPr>
        <p:txBody>
          <a:bodyPr/>
          <a:lstStyle>
            <a:lvl1pPr>
              <a:defRPr sz="2800" b="0" cap="none" baseline="0">
                <a:solidFill>
                  <a:srgbClr val="E53E31"/>
                </a:solidFill>
                <a:latin typeface="+mj-lt"/>
              </a:defRPr>
            </a:lvl1pPr>
          </a:lstStyle>
          <a:p>
            <a:r>
              <a:rPr lang="en-US" dirty="0"/>
              <a:t>Click to edit Master title style</a:t>
            </a:r>
          </a:p>
        </p:txBody>
      </p:sp>
      <p:sp>
        <p:nvSpPr>
          <p:cNvPr id="8" name="Content Placeholder 2"/>
          <p:cNvSpPr>
            <a:spLocks noGrp="1"/>
          </p:cNvSpPr>
          <p:nvPr>
            <p:ph idx="1"/>
          </p:nvPr>
        </p:nvSpPr>
        <p:spPr>
          <a:xfrm>
            <a:off x="419100" y="2033094"/>
            <a:ext cx="10972800" cy="3954624"/>
          </a:xfrm>
          <a:prstGeom prst="rect">
            <a:avLst/>
          </a:prstGeom>
        </p:spPr>
        <p:txBody>
          <a:bodyPr lIns="0" tIns="0" rIns="0" bIns="0"/>
          <a:lstStyle>
            <a:lvl1pPr>
              <a:defRPr sz="2400">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37619076-BE8D-2C47-946C-80856A3A48C1}"/>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Date Placeholder 3">
            <a:extLst>
              <a:ext uri="{FF2B5EF4-FFF2-40B4-BE49-F238E27FC236}">
                <a16:creationId xmlns:a16="http://schemas.microsoft.com/office/drawing/2014/main" id="{CAE195A5-01B6-9E42-A4B3-047ACDC25E46}"/>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1" name="Slide Number Placeholder 5">
            <a:extLst>
              <a:ext uri="{FF2B5EF4-FFF2-40B4-BE49-F238E27FC236}">
                <a16:creationId xmlns:a16="http://schemas.microsoft.com/office/drawing/2014/main" id="{75AE88F0-BFDA-2D49-908A-4FE3AB1EA0C0}"/>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660538155"/>
      </p:ext>
    </p:extLst>
  </p:cSld>
  <p:clrMapOvr>
    <a:masterClrMapping/>
  </p:clrMapOvr>
  <p:extLst>
    <p:ext uri="{DCECCB84-F9BA-43D5-87BE-67443E8EF086}">
      <p15:sldGuideLst xmlns:p15="http://schemas.microsoft.com/office/powerpoint/2012/main">
        <p15:guide id="1" orient="horz" pos="840" userDrawn="1">
          <p15:clr>
            <a:srgbClr val="FBAE40"/>
          </p15:clr>
        </p15:guide>
        <p15:guide id="2" pos="264" userDrawn="1">
          <p15:clr>
            <a:srgbClr val="FBAE40"/>
          </p15:clr>
        </p15:guide>
        <p15:guide id="4" orient="horz" pos="1176" userDrawn="1">
          <p15:clr>
            <a:srgbClr val="FBAE40"/>
          </p15:clr>
        </p15:guide>
        <p15:guide id="5" orient="horz" pos="1272" userDrawn="1">
          <p15:clr>
            <a:srgbClr val="FBAE40"/>
          </p15:clr>
        </p15:guide>
        <p15:guide id="6" orient="horz" pos="2136" userDrawn="1">
          <p15:clr>
            <a:srgbClr val="FBAE40"/>
          </p15:clr>
        </p15:guide>
        <p15:guide id="7" orient="horz" pos="3984" userDrawn="1">
          <p15:clr>
            <a:srgbClr val="FBAE40"/>
          </p15:clr>
        </p15:guide>
        <p15:guide id="8" pos="5112" userDrawn="1">
          <p15:clr>
            <a:srgbClr val="FBAE40"/>
          </p15:clr>
        </p15:guide>
        <p15:guide id="9" pos="52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0" cap="all">
                <a:solidFill>
                  <a:srgbClr val="E33D33"/>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bg1">
                    <a:lumMod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7315200" y="6627447"/>
            <a:ext cx="3344984" cy="230555"/>
          </a:xfrm>
        </p:spPr>
        <p:txBody>
          <a:bodyPr/>
          <a:lstStyle>
            <a:lvl1pPr>
              <a:defRPr sz="1067">
                <a:solidFill>
                  <a:schemeClr val="bg1"/>
                </a:solidFill>
              </a:defRPr>
            </a:lvl1pPr>
          </a:lstStyle>
          <a:p>
            <a:fld id="{1CEA077D-40D2-7645-91D9-F5061C772B13}" type="datetime1">
              <a:rPr lang="en-US" smtClean="0"/>
              <a:pPr/>
              <a:t>8/10/2021</a:t>
            </a:fld>
            <a:endParaRPr lang="en-US" dirty="0"/>
          </a:p>
        </p:txBody>
      </p:sp>
      <p:sp>
        <p:nvSpPr>
          <p:cNvPr id="6" name="Slide Number Placeholder 5"/>
          <p:cNvSpPr>
            <a:spLocks noGrp="1"/>
          </p:cNvSpPr>
          <p:nvPr>
            <p:ph type="sldNum" sz="quarter" idx="12"/>
          </p:nvPr>
        </p:nvSpPr>
        <p:spPr>
          <a:xfrm>
            <a:off x="8737600" y="6627447"/>
            <a:ext cx="2844800" cy="230555"/>
          </a:xfrm>
        </p:spPr>
        <p:txBody>
          <a:bodyPr/>
          <a:lstStyle>
            <a:lvl1pPr>
              <a:defRPr sz="1400">
                <a:solidFill>
                  <a:schemeClr val="bg1"/>
                </a:solidFill>
              </a:defRPr>
            </a:lvl1pPr>
          </a:lstStyle>
          <a:p>
            <a:fld id="{24AA7F1F-F248-F943-913A-EBF08A13E994}" type="slidenum">
              <a:rPr lang="en-US" smtClean="0"/>
              <a:pPr/>
              <a:t>‹#›</a:t>
            </a:fld>
            <a:endParaRPr lang="en-US" dirty="0"/>
          </a:p>
        </p:txBody>
      </p:sp>
      <p:pic>
        <p:nvPicPr>
          <p:cNvPr id="7" name="Picture 6">
            <a:extLst>
              <a:ext uri="{FF2B5EF4-FFF2-40B4-BE49-F238E27FC236}">
                <a16:creationId xmlns:a16="http://schemas.microsoft.com/office/drawing/2014/main" id="{07C42E69-0C09-F444-A5C0-B02321CB1578}"/>
              </a:ext>
            </a:extLst>
          </p:cNvPr>
          <p:cNvPicPr>
            <a:picLocks noChangeAspect="1"/>
          </p:cNvPicPr>
          <p:nvPr userDrawn="1"/>
        </p:nvPicPr>
        <p:blipFill>
          <a:blip r:embed="rId2"/>
          <a:stretch>
            <a:fillRect/>
          </a:stretch>
        </p:blipFill>
        <p:spPr>
          <a:xfrm>
            <a:off x="121920" y="383635"/>
            <a:ext cx="3319632" cy="728884"/>
          </a:xfrm>
          <a:prstGeom prst="rect">
            <a:avLst/>
          </a:prstGeom>
        </p:spPr>
      </p:pic>
    </p:spTree>
    <p:extLst>
      <p:ext uri="{BB962C8B-B14F-4D97-AF65-F5344CB8AC3E}">
        <p14:creationId xmlns:p14="http://schemas.microsoft.com/office/powerpoint/2010/main" val="24429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AD29D21F-6040-F54A-B444-DB253958B0CB}"/>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Title 1">
            <a:extLst>
              <a:ext uri="{FF2B5EF4-FFF2-40B4-BE49-F238E27FC236}">
                <a16:creationId xmlns:a16="http://schemas.microsoft.com/office/drawing/2014/main" id="{9E890E63-09A9-CB45-AC48-FF418B992E57}"/>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8" name="Date Placeholder 3">
            <a:extLst>
              <a:ext uri="{FF2B5EF4-FFF2-40B4-BE49-F238E27FC236}">
                <a16:creationId xmlns:a16="http://schemas.microsoft.com/office/drawing/2014/main" id="{8DA6EE22-B7DB-5B4B-B5D2-2EEEFE97C8F0}"/>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1" name="Slide Number Placeholder 5">
            <a:extLst>
              <a:ext uri="{FF2B5EF4-FFF2-40B4-BE49-F238E27FC236}">
                <a16:creationId xmlns:a16="http://schemas.microsoft.com/office/drawing/2014/main" id="{A23299B4-6F1F-0046-B254-9E3A6D5DEEF7}"/>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470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950B3E6F-7A39-CF45-ADD0-6E0AECB71508}"/>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6" name="Content Placeholder 2">
            <a:extLst>
              <a:ext uri="{FF2B5EF4-FFF2-40B4-BE49-F238E27FC236}">
                <a16:creationId xmlns:a16="http://schemas.microsoft.com/office/drawing/2014/main" id="{F9B46124-DE82-0045-B51B-9A3FACAE9727}"/>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a:extLst>
              <a:ext uri="{FF2B5EF4-FFF2-40B4-BE49-F238E27FC236}">
                <a16:creationId xmlns:a16="http://schemas.microsoft.com/office/drawing/2014/main" id="{D8A240D1-DD63-EB47-8276-86606C4338ED}"/>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8" name="Date Placeholder 3">
            <a:extLst>
              <a:ext uri="{FF2B5EF4-FFF2-40B4-BE49-F238E27FC236}">
                <a16:creationId xmlns:a16="http://schemas.microsoft.com/office/drawing/2014/main" id="{28746E5C-DBFC-7B46-ABB5-A849E20BF647}"/>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9" name="Slide Number Placeholder 5">
            <a:extLst>
              <a:ext uri="{FF2B5EF4-FFF2-40B4-BE49-F238E27FC236}">
                <a16:creationId xmlns:a16="http://schemas.microsoft.com/office/drawing/2014/main" id="{7A71B089-2AE1-874D-8FDA-85E7D6D188BD}"/>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795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2121A57-8680-394B-BA11-63468667F461}"/>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E50F8247-89C7-B141-805B-FDE768F8728A}"/>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82373299-D979-264B-8C6E-7DADC44DF5A8}"/>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2" name="Date Placeholder 3">
            <a:extLst>
              <a:ext uri="{FF2B5EF4-FFF2-40B4-BE49-F238E27FC236}">
                <a16:creationId xmlns:a16="http://schemas.microsoft.com/office/drawing/2014/main" id="{7DC3435A-B2B5-7448-A877-D9F307D5ECBF}"/>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3" name="Slide Number Placeholder 5">
            <a:extLst>
              <a:ext uri="{FF2B5EF4-FFF2-40B4-BE49-F238E27FC236}">
                <a16:creationId xmlns:a16="http://schemas.microsoft.com/office/drawing/2014/main" id="{1A0CBB7F-5239-4241-A33C-606625527A92}"/>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4072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56B799B-7456-44D0-8906-276F5CBDC5C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2626" y="383054"/>
            <a:ext cx="3319288" cy="72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19099" y="1340569"/>
            <a:ext cx="10972801" cy="418113"/>
          </a:xfrm>
          <a:prstGeom prst="rect">
            <a:avLst/>
          </a:prstGeom>
        </p:spPr>
        <p:txBody>
          <a:bodyPr lIns="0" tIns="0" rIns="0" bIns="0" anchor="t" anchorCtr="0">
            <a:noAutofit/>
          </a:bodyPr>
          <a:lstStyle>
            <a:lvl1pPr>
              <a:defRPr sz="2800" b="0" cap="none" baseline="0">
                <a:solidFill>
                  <a:srgbClr val="E53E31"/>
                </a:solidFill>
                <a:latin typeface="+mn-lt"/>
              </a:defRPr>
            </a:lvl1pPr>
          </a:lstStyle>
          <a:p>
            <a:r>
              <a:rPr lang="en-US" dirty="0"/>
              <a:t>Click to edit Master title style</a:t>
            </a:r>
          </a:p>
        </p:txBody>
      </p:sp>
      <p:sp>
        <p:nvSpPr>
          <p:cNvPr id="8" name="Content Placeholder 2"/>
          <p:cNvSpPr>
            <a:spLocks noGrp="1"/>
          </p:cNvSpPr>
          <p:nvPr>
            <p:ph idx="1"/>
          </p:nvPr>
        </p:nvSpPr>
        <p:spPr>
          <a:xfrm>
            <a:off x="419099" y="2033093"/>
            <a:ext cx="10972801" cy="3954625"/>
          </a:xfrm>
          <a:prstGeom prst="rect">
            <a:avLst/>
          </a:prstGeom>
        </p:spPr>
        <p:txBody>
          <a:bodyPr lIns="0" tIns="0" rIns="0" bIns="0">
            <a:noAutofit/>
          </a:bodyPr>
          <a:lstStyle>
            <a:lvl1pPr>
              <a:defRPr sz="2666">
                <a:solidFill>
                  <a:schemeClr val="bg1">
                    <a:lumMod val="50000"/>
                  </a:schemeClr>
                </a:solidFill>
              </a:defRPr>
            </a:lvl1pPr>
            <a:lvl2pPr>
              <a:defRPr sz="2400">
                <a:solidFill>
                  <a:schemeClr val="bg1">
                    <a:lumMod val="50000"/>
                  </a:schemeClr>
                </a:solidFill>
              </a:defRPr>
            </a:lvl2pPr>
            <a:lvl3pPr>
              <a:defRPr sz="2132">
                <a:solidFill>
                  <a:schemeClr val="bg1">
                    <a:lumMod val="50000"/>
                  </a:schemeClr>
                </a:solidFill>
              </a:defRPr>
            </a:lvl3pPr>
            <a:lvl4pPr>
              <a:defRPr sz="1866">
                <a:solidFill>
                  <a:schemeClr val="bg1">
                    <a:lumMod val="50000"/>
                  </a:schemeClr>
                </a:solidFill>
              </a:defRPr>
            </a:lvl4pPr>
            <a:lvl5pPr>
              <a:defRPr sz="1866">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0524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8/10/2021</a:t>
            </a:fld>
            <a:endParaRPr lang="en-US" dirty="0"/>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dirty="0"/>
          </a:p>
        </p:txBody>
      </p:sp>
    </p:spTree>
    <p:extLst>
      <p:ext uri="{BB962C8B-B14F-4D97-AF65-F5344CB8AC3E}">
        <p14:creationId xmlns:p14="http://schemas.microsoft.com/office/powerpoint/2010/main" val="248920978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1" r:id="rId5"/>
    <p:sldLayoutId id="2147483662" r:id="rId6"/>
    <p:sldLayoutId id="2147483663" r:id="rId7"/>
  </p:sldLayoutIdLst>
  <p:txStyles>
    <p:titleStyle>
      <a:lvl1pPr algn="l" defTabSz="609585" rtl="0" eaLnBrk="0" fontAlgn="base" hangingPunct="0">
        <a:spcBef>
          <a:spcPct val="0"/>
        </a:spcBef>
        <a:spcAft>
          <a:spcPct val="0"/>
        </a:spcAft>
        <a:defRPr sz="4267" kern="1200">
          <a:solidFill>
            <a:srgbClr val="CD113B"/>
          </a:solidFill>
          <a:latin typeface="Arial"/>
          <a:ea typeface="Geneva" pitchFamily="37" charset="-128"/>
          <a:cs typeface="Arial"/>
        </a:defRPr>
      </a:lvl1pPr>
      <a:lvl2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2pPr>
      <a:lvl3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3pPr>
      <a:lvl4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4pPr>
      <a:lvl5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5pPr>
      <a:lvl6pPr marL="609585" algn="l" defTabSz="609585" rtl="0" fontAlgn="base">
        <a:spcBef>
          <a:spcPct val="0"/>
        </a:spcBef>
        <a:spcAft>
          <a:spcPct val="0"/>
        </a:spcAft>
        <a:defRPr sz="4267">
          <a:solidFill>
            <a:srgbClr val="800000"/>
          </a:solidFill>
          <a:latin typeface="Times New Roman" pitchFamily="37" charset="0"/>
          <a:ea typeface="Geneva" pitchFamily="37" charset="-128"/>
        </a:defRPr>
      </a:lvl6pPr>
      <a:lvl7pPr marL="1219170" algn="l" defTabSz="609585" rtl="0" fontAlgn="base">
        <a:spcBef>
          <a:spcPct val="0"/>
        </a:spcBef>
        <a:spcAft>
          <a:spcPct val="0"/>
        </a:spcAft>
        <a:defRPr sz="4267">
          <a:solidFill>
            <a:srgbClr val="800000"/>
          </a:solidFill>
          <a:latin typeface="Times New Roman" pitchFamily="37" charset="0"/>
          <a:ea typeface="Geneva" pitchFamily="37" charset="-128"/>
        </a:defRPr>
      </a:lvl7pPr>
      <a:lvl8pPr marL="1828754" algn="l" defTabSz="609585" rtl="0" fontAlgn="base">
        <a:spcBef>
          <a:spcPct val="0"/>
        </a:spcBef>
        <a:spcAft>
          <a:spcPct val="0"/>
        </a:spcAft>
        <a:defRPr sz="4267">
          <a:solidFill>
            <a:srgbClr val="800000"/>
          </a:solidFill>
          <a:latin typeface="Times New Roman" pitchFamily="37" charset="0"/>
          <a:ea typeface="Geneva" pitchFamily="37" charset="-128"/>
        </a:defRPr>
      </a:lvl8pPr>
      <a:lvl9pPr marL="2438339" algn="l" defTabSz="609585" rtl="0" fontAlgn="base">
        <a:spcBef>
          <a:spcPct val="0"/>
        </a:spcBef>
        <a:spcAft>
          <a:spcPct val="0"/>
        </a:spcAft>
        <a:defRPr sz="4267">
          <a:solidFill>
            <a:srgbClr val="800000"/>
          </a:solidFill>
          <a:latin typeface="Times New Roman" pitchFamily="37" charset="0"/>
          <a:ea typeface="Geneva" pitchFamily="37" charset="-128"/>
        </a:defRPr>
      </a:lvl9pPr>
    </p:titleStyle>
    <p:bodyStyle>
      <a:lvl1pPr marL="457189" indent="-457189" algn="l" defTabSz="609585" rtl="0" eaLnBrk="0" fontAlgn="base" hangingPunct="0">
        <a:spcBef>
          <a:spcPct val="20000"/>
        </a:spcBef>
        <a:spcAft>
          <a:spcPct val="0"/>
        </a:spcAft>
        <a:buFont typeface="Arial" charset="0"/>
        <a:buChar char="•"/>
        <a:defRPr sz="3200" kern="1200">
          <a:solidFill>
            <a:schemeClr val="tx1"/>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667" kern="1200">
          <a:solidFill>
            <a:schemeClr val="tx1"/>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hematology.org/V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DA74-9D26-4A66-94C6-AF6D2540E113}"/>
              </a:ext>
            </a:extLst>
          </p:cNvPr>
          <p:cNvSpPr>
            <a:spLocks noGrp="1"/>
          </p:cNvSpPr>
          <p:nvPr>
            <p:ph type="ctrTitle"/>
          </p:nvPr>
        </p:nvSpPr>
        <p:spPr>
          <a:xfrm>
            <a:off x="914400" y="2774680"/>
            <a:ext cx="10363200" cy="891931"/>
          </a:xfrm>
        </p:spPr>
        <p:txBody>
          <a:bodyPr>
            <a:noAutofit/>
          </a:bodyPr>
          <a:lstStyle/>
          <a:p>
            <a:pPr algn="l">
              <a:lnSpc>
                <a:spcPts val="4200"/>
              </a:lnSpc>
            </a:pPr>
            <a:r>
              <a:rPr lang="en-US" sz="4000" b="0" dirty="0"/>
              <a:t>Optimal Management of Anticoagulant Therapy</a:t>
            </a:r>
          </a:p>
        </p:txBody>
      </p:sp>
      <p:sp>
        <p:nvSpPr>
          <p:cNvPr id="6" name="Subtitle 2">
            <a:extLst>
              <a:ext uri="{FF2B5EF4-FFF2-40B4-BE49-F238E27FC236}">
                <a16:creationId xmlns:a16="http://schemas.microsoft.com/office/drawing/2014/main" id="{B2461E5A-55F3-D641-806A-FEC40503F555}"/>
              </a:ext>
            </a:extLst>
          </p:cNvPr>
          <p:cNvSpPr txBox="1">
            <a:spLocks/>
          </p:cNvSpPr>
          <p:nvPr/>
        </p:nvSpPr>
        <p:spPr>
          <a:xfrm>
            <a:off x="914400" y="3621533"/>
            <a:ext cx="8534400" cy="2791640"/>
          </a:xfrm>
          <a:prstGeom prst="rect">
            <a:avLst/>
          </a:prstGeom>
        </p:spPr>
        <p:txBody>
          <a:bodyPr>
            <a:noAutofit/>
          </a:bodyPr>
          <a:lstStyle>
            <a:lvl1pPr marL="0" indent="0" algn="ctr" defTabSz="609585" rtl="0" eaLnBrk="0" fontAlgn="base" hangingPunct="0">
              <a:spcBef>
                <a:spcPct val="20000"/>
              </a:spcBef>
              <a:spcAft>
                <a:spcPct val="0"/>
              </a:spcAft>
              <a:buFont typeface="Arial" charset="0"/>
              <a:buNone/>
              <a:defRPr sz="2400" kern="1200" cap="all" baseline="0">
                <a:solidFill>
                  <a:schemeClr val="bg1">
                    <a:lumMod val="50000"/>
                  </a:schemeClr>
                </a:solidFill>
                <a:latin typeface="+mn-lt"/>
                <a:ea typeface="Geneva" pitchFamily="37" charset="-128"/>
                <a:cs typeface="Geneva" pitchFamily="37" charset="-128"/>
              </a:defRPr>
            </a:lvl1pPr>
            <a:lvl2pPr marL="609585" indent="0" algn="ctr" defTabSz="609585" rtl="0" eaLnBrk="0" fontAlgn="base" hangingPunct="0">
              <a:spcBef>
                <a:spcPct val="20000"/>
              </a:spcBef>
              <a:spcAft>
                <a:spcPct val="0"/>
              </a:spcAft>
              <a:buFont typeface="Arial" charset="0"/>
              <a:buNone/>
              <a:defRPr sz="2667" kern="1200">
                <a:solidFill>
                  <a:schemeClr val="tx1">
                    <a:tint val="75000"/>
                  </a:schemeClr>
                </a:solidFill>
                <a:latin typeface="+mn-lt"/>
                <a:ea typeface="Geneva" pitchFamily="37" charset="-128"/>
                <a:cs typeface="+mn-cs"/>
              </a:defRPr>
            </a:lvl2pPr>
            <a:lvl3pPr marL="1219170" indent="0" algn="ctr" defTabSz="609585" rtl="0" eaLnBrk="0" fontAlgn="base" hangingPunct="0">
              <a:spcBef>
                <a:spcPct val="20000"/>
              </a:spcBef>
              <a:spcAft>
                <a:spcPct val="0"/>
              </a:spcAft>
              <a:buFont typeface="Arial" charset="0"/>
              <a:buNone/>
              <a:defRPr kern="1200">
                <a:solidFill>
                  <a:schemeClr val="tx1">
                    <a:tint val="75000"/>
                  </a:schemeClr>
                </a:solidFill>
                <a:latin typeface="+mn-lt"/>
                <a:ea typeface="Geneva" pitchFamily="37" charset="-128"/>
                <a:cs typeface="+mn-cs"/>
              </a:defRPr>
            </a:lvl3pPr>
            <a:lvl4pPr marL="1828754"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4pPr>
            <a:lvl5pPr marL="2438339"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algn="l"/>
            <a:r>
              <a:rPr lang="en-US" b="1" i="1" cap="none" dirty="0"/>
              <a:t>Educational Slides Set</a:t>
            </a:r>
          </a:p>
          <a:p>
            <a:pPr algn="l"/>
            <a:r>
              <a:rPr lang="en-US" sz="2000" cap="none" dirty="0"/>
              <a:t>American Society of Hematology 2021 </a:t>
            </a:r>
            <a:br>
              <a:rPr lang="en-US" sz="2000" cap="none" dirty="0"/>
            </a:br>
            <a:endParaRPr lang="en-US" sz="2000" cap="none" dirty="0"/>
          </a:p>
          <a:p>
            <a:pPr algn="l"/>
            <a:endParaRPr lang="en-US" sz="1800" b="1" cap="none" dirty="0"/>
          </a:p>
          <a:p>
            <a:pPr algn="l">
              <a:spcBef>
                <a:spcPts val="0"/>
              </a:spcBef>
            </a:pPr>
            <a:r>
              <a:rPr lang="en-US" sz="1600" b="1" cap="none" dirty="0"/>
              <a:t>Authors: </a:t>
            </a:r>
            <a:br>
              <a:rPr lang="en-US" sz="1600" cap="none" dirty="0"/>
            </a:br>
            <a:r>
              <a:rPr lang="en-US" sz="1600" cap="none" dirty="0"/>
              <a:t>Mario Luis Tejerina Valle, MD,  </a:t>
            </a:r>
            <a:r>
              <a:rPr lang="en-US" sz="1600" cap="none" dirty="0" err="1"/>
              <a:t>Caja</a:t>
            </a:r>
            <a:r>
              <a:rPr lang="en-US" sz="1600" cap="none" dirty="0"/>
              <a:t> </a:t>
            </a:r>
            <a:r>
              <a:rPr lang="en-US" sz="1600" cap="none" dirty="0" err="1"/>
              <a:t>Petrolera</a:t>
            </a:r>
            <a:r>
              <a:rPr lang="en-US" sz="1600" cap="none" dirty="0"/>
              <a:t> de </a:t>
            </a:r>
            <a:r>
              <a:rPr lang="en-US" sz="1600" cap="none" dirty="0" err="1"/>
              <a:t>Salud</a:t>
            </a:r>
            <a:r>
              <a:rPr lang="en-US" sz="1600" cap="none" dirty="0"/>
              <a:t> - Bolivia</a:t>
            </a:r>
          </a:p>
          <a:p>
            <a:pPr algn="l">
              <a:spcBef>
                <a:spcPts val="0"/>
              </a:spcBef>
            </a:pPr>
            <a:r>
              <a:rPr lang="en-US" sz="1600" cap="none" dirty="0"/>
              <a:t>Juan Carlos Serrano Casas, MD, Universidad Central de Venezuela </a:t>
            </a:r>
          </a:p>
        </p:txBody>
      </p:sp>
    </p:spTree>
    <p:extLst>
      <p:ext uri="{BB962C8B-B14F-4D97-AF65-F5344CB8AC3E}">
        <p14:creationId xmlns:p14="http://schemas.microsoft.com/office/powerpoint/2010/main" val="423979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EBF609-4D03-C04B-9F6A-436EB1647D7D}"/>
              </a:ext>
            </a:extLst>
          </p:cNvPr>
          <p:cNvSpPr>
            <a:spLocks noGrp="1"/>
          </p:cNvSpPr>
          <p:nvPr>
            <p:ph type="title"/>
          </p:nvPr>
        </p:nvSpPr>
        <p:spPr/>
        <p:txBody>
          <a:bodyPr/>
          <a:lstStyle/>
          <a:p>
            <a:pPr marL="0" indent="0"/>
            <a:r>
              <a:rPr lang="en-CA" sz="2500" b="0" dirty="0"/>
              <a:t>Considering his clinical condition of low risk and hemodynamic stability; How would you consider to conduct his treatment? </a:t>
            </a:r>
            <a:br>
              <a:rPr lang="en-CA" sz="2500" b="0" dirty="0"/>
            </a:br>
            <a:endParaRPr lang="en-CA" sz="2500"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34106"/>
            <a:ext cx="10972800" cy="3553943"/>
          </a:xfrm>
        </p:spPr>
        <p:txBody>
          <a:bodyPr>
            <a:noAutofit/>
          </a:bodyPr>
          <a:lstStyle/>
          <a:p>
            <a:r>
              <a:rPr lang="en-US" dirty="0">
                <a:solidFill>
                  <a:srgbClr val="FF0000"/>
                </a:solidFill>
              </a:rPr>
              <a:t>a</a:t>
            </a:r>
            <a:r>
              <a:rPr lang="en-US" dirty="0"/>
              <a:t>)</a:t>
            </a:r>
            <a:r>
              <a:rPr lang="en-US" b="1" i="0" dirty="0">
                <a:solidFill>
                  <a:srgbClr val="202124"/>
                </a:solidFill>
                <a:effectLst/>
                <a:latin typeface="arial" panose="020B0604020202020204" pitchFamily="34" charset="0"/>
              </a:rPr>
              <a:t> </a:t>
            </a:r>
            <a:r>
              <a:rPr lang="en-US" dirty="0"/>
              <a:t>Fibrinolytic therapy, hospitalized</a:t>
            </a:r>
          </a:p>
          <a:p>
            <a:r>
              <a:rPr lang="en-US" dirty="0">
                <a:solidFill>
                  <a:srgbClr val="FF0000"/>
                </a:solidFill>
              </a:rPr>
              <a:t>b</a:t>
            </a:r>
            <a:r>
              <a:rPr lang="en-US" dirty="0"/>
              <a:t>) Hospitalized treatment with the use of unfractionated heparin and then Warfarin </a:t>
            </a:r>
          </a:p>
          <a:p>
            <a:r>
              <a:rPr lang="en-US" dirty="0">
                <a:solidFill>
                  <a:srgbClr val="FF0000"/>
                </a:solidFill>
              </a:rPr>
              <a:t>c</a:t>
            </a:r>
            <a:r>
              <a:rPr lang="en-US" dirty="0"/>
              <a:t>)Outpatient management with the use of DOACs exclusively</a:t>
            </a:r>
          </a:p>
          <a:p>
            <a:r>
              <a:rPr lang="en-US" dirty="0">
                <a:solidFill>
                  <a:srgbClr val="FF0000"/>
                </a:solidFill>
              </a:rPr>
              <a:t>d</a:t>
            </a:r>
            <a:r>
              <a:rPr lang="en-US" dirty="0"/>
              <a:t>)Short hospitalization with LMWH, but outpatient management mainly  and then DOAC or Warfarin according to availability</a:t>
            </a:r>
          </a:p>
          <a:p>
            <a:r>
              <a:rPr lang="en-US" dirty="0"/>
              <a:t> C and D are correct  </a:t>
            </a:r>
          </a:p>
          <a:p>
            <a:endParaRPr lang="en-US" dirty="0"/>
          </a:p>
        </p:txBody>
      </p:sp>
      <p:sp>
        <p:nvSpPr>
          <p:cNvPr id="4" name="Rectangle 3">
            <a:extLst>
              <a:ext uri="{FF2B5EF4-FFF2-40B4-BE49-F238E27FC236}">
                <a16:creationId xmlns:a16="http://schemas.microsoft.com/office/drawing/2014/main" id="{99BAD767-7BAB-4B53-9712-EA8DCDE89366}"/>
              </a:ext>
            </a:extLst>
          </p:cNvPr>
          <p:cNvSpPr/>
          <p:nvPr/>
        </p:nvSpPr>
        <p:spPr>
          <a:xfrm>
            <a:off x="304380" y="4578523"/>
            <a:ext cx="3578303" cy="404439"/>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2">
                  <a:lumMod val="25000"/>
                </a:schemeClr>
              </a:solidFill>
            </a:endParaRPr>
          </a:p>
        </p:txBody>
      </p:sp>
    </p:spTree>
    <p:extLst>
      <p:ext uri="{BB962C8B-B14F-4D97-AF65-F5344CB8AC3E}">
        <p14:creationId xmlns:p14="http://schemas.microsoft.com/office/powerpoint/2010/main" val="36727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5422131" y="337020"/>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CA" sz="2200" i="1" dirty="0">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162485805"/>
              </p:ext>
            </p:extLst>
          </p:nvPr>
        </p:nvGraphicFramePr>
        <p:xfrm>
          <a:off x="429125" y="3397785"/>
          <a:ext cx="7195204" cy="3055916"/>
        </p:xfrm>
        <a:graphic>
          <a:graphicData uri="http://schemas.openxmlformats.org/drawingml/2006/table">
            <a:tbl>
              <a:tblPr firstRow="1" bandRow="1">
                <a:tableStyleId>{5940675A-B579-460E-94D1-54222C63F5DA}</a:tableStyleId>
              </a:tblPr>
              <a:tblGrid>
                <a:gridCol w="1665404">
                  <a:extLst>
                    <a:ext uri="{9D8B030D-6E8A-4147-A177-3AD203B41FA5}">
                      <a16:colId xmlns:a16="http://schemas.microsoft.com/office/drawing/2014/main" val="325642109"/>
                    </a:ext>
                  </a:extLst>
                </a:gridCol>
                <a:gridCol w="1429247">
                  <a:extLst>
                    <a:ext uri="{9D8B030D-6E8A-4147-A177-3AD203B41FA5}">
                      <a16:colId xmlns:a16="http://schemas.microsoft.com/office/drawing/2014/main" val="815985156"/>
                    </a:ext>
                  </a:extLst>
                </a:gridCol>
                <a:gridCol w="1886400">
                  <a:extLst>
                    <a:ext uri="{9D8B030D-6E8A-4147-A177-3AD203B41FA5}">
                      <a16:colId xmlns:a16="http://schemas.microsoft.com/office/drawing/2014/main" val="1109489225"/>
                    </a:ext>
                  </a:extLst>
                </a:gridCol>
                <a:gridCol w="2214153">
                  <a:extLst>
                    <a:ext uri="{9D8B030D-6E8A-4147-A177-3AD203B41FA5}">
                      <a16:colId xmlns:a16="http://schemas.microsoft.com/office/drawing/2014/main" val="738517967"/>
                    </a:ext>
                  </a:extLst>
                </a:gridCol>
              </a:tblGrid>
              <a:tr h="302098">
                <a:tc rowSpan="2">
                  <a:txBody>
                    <a:bodyPr/>
                    <a:lstStyle/>
                    <a:p>
                      <a:pPr algn="l"/>
                      <a:r>
                        <a:rPr lang="en-US" sz="1400" b="1" noProof="0" dirty="0">
                          <a:solidFill>
                            <a:schemeClr val="bg1"/>
                          </a:solidFill>
                        </a:rPr>
                        <a:t>Results </a:t>
                      </a:r>
                    </a:p>
                    <a:p>
                      <a:pPr algn="l"/>
                      <a:r>
                        <a:rPr lang="en-US" sz="1400" b="1" noProof="0" dirty="0">
                          <a:solidFill>
                            <a:schemeClr val="bg1"/>
                          </a:solidFill>
                        </a:rPr>
                        <a:t>(Quality of Evidence)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US" sz="1400" b="1" noProof="0" dirty="0">
                          <a:solidFill>
                            <a:schemeClr val="bg1"/>
                          </a:solidFill>
                        </a:rPr>
                        <a:t>Relative Risk </a:t>
                      </a:r>
                    </a:p>
                    <a:p>
                      <a:pPr algn="ctr"/>
                      <a:r>
                        <a:rPr lang="en-US" sz="1400" b="1" noProof="0"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US" sz="1400" b="1" noProof="0" dirty="0">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US" sz="1400" b="0" i="0" noProof="0" dirty="0">
                          <a:solidFill>
                            <a:schemeClr val="tx1">
                              <a:lumMod val="50000"/>
                              <a:lumOff val="50000"/>
                            </a:schemeClr>
                          </a:solidFill>
                        </a:rPr>
                        <a:t>Risk with Hospitalized Treatment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i="0" noProof="0" dirty="0">
                          <a:solidFill>
                            <a:schemeClr val="tx1">
                              <a:lumMod val="50000"/>
                              <a:lumOff val="50000"/>
                            </a:schemeClr>
                          </a:solidFill>
                        </a:rPr>
                        <a:t>Risk with Outpatient treatment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US" sz="1400" noProof="0" dirty="0">
                          <a:solidFill>
                            <a:schemeClr val="tx1">
                              <a:lumMod val="50000"/>
                              <a:lumOff val="50000"/>
                            </a:schemeClr>
                          </a:solidFill>
                        </a:rPr>
                        <a:t>     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dirty="0">
                          <a:solidFill>
                            <a:schemeClr val="tx1">
                              <a:lumMod val="50000"/>
                              <a:lumOff val="50000"/>
                            </a:schemeClr>
                          </a:solidFill>
                        </a:rPr>
                        <a:t>RR 0.33</a:t>
                      </a:r>
                    </a:p>
                    <a:p>
                      <a:pPr algn="ctr"/>
                      <a:r>
                        <a:rPr lang="en-US" sz="1200" noProof="0" dirty="0">
                          <a:solidFill>
                            <a:schemeClr val="tx1">
                              <a:lumMod val="50000"/>
                              <a:lumOff val="50000"/>
                            </a:schemeClr>
                          </a:solidFill>
                        </a:rPr>
                        <a:t>(0.01 - 7..98)</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dirty="0">
                          <a:solidFill>
                            <a:schemeClr val="tx1">
                              <a:lumMod val="50000"/>
                              <a:lumOff val="50000"/>
                            </a:schemeClr>
                          </a:solidFill>
                        </a:rPr>
                        <a:t>6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dirty="0">
                          <a:solidFill>
                            <a:schemeClr val="tx1">
                              <a:lumMod val="50000"/>
                              <a:lumOff val="50000"/>
                            </a:schemeClr>
                          </a:solidFill>
                        </a:rPr>
                        <a:t>4 minus per 1000</a:t>
                      </a:r>
                    </a:p>
                    <a:p>
                      <a:pPr algn="ctr"/>
                      <a:r>
                        <a:rPr lang="en-US" sz="1400" noProof="0" dirty="0">
                          <a:solidFill>
                            <a:schemeClr val="tx1">
                              <a:lumMod val="50000"/>
                              <a:lumOff val="50000"/>
                            </a:schemeClr>
                          </a:solidFill>
                        </a:rPr>
                        <a:t>(6 minus to 42 plus)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US" sz="1400" noProof="0" dirty="0">
                          <a:solidFill>
                            <a:schemeClr val="tx1">
                              <a:lumMod val="50000"/>
                              <a:lumOff val="50000"/>
                            </a:schemeClr>
                          </a:solidFill>
                        </a:rPr>
                        <a:t>     PE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600" b="1" noProof="0" dirty="0">
                          <a:solidFill>
                            <a:schemeClr val="tx1">
                              <a:lumMod val="50000"/>
                              <a:lumOff val="50000"/>
                            </a:schemeClr>
                          </a:solidFill>
                        </a:rPr>
                        <a:t>RR 2.95</a:t>
                      </a:r>
                    </a:p>
                    <a:p>
                      <a:pPr algn="ctr"/>
                      <a:r>
                        <a:rPr lang="en-US" sz="1200" noProof="0" dirty="0">
                          <a:solidFill>
                            <a:schemeClr val="tx1">
                              <a:lumMod val="50000"/>
                              <a:lumOff val="50000"/>
                            </a:schemeClr>
                          </a:solidFill>
                        </a:rPr>
                        <a:t>(0.12-71.85)</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dirty="0">
                          <a:solidFill>
                            <a:schemeClr val="tx1">
                              <a:lumMod val="50000"/>
                              <a:lumOff val="50000"/>
                            </a:schemeClr>
                          </a:solidFill>
                        </a:rPr>
                        <a:t>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dirty="0">
                          <a:solidFill>
                            <a:schemeClr val="tx1">
                              <a:lumMod val="50000"/>
                              <a:lumOff val="50000"/>
                            </a:schemeClr>
                          </a:solidFill>
                        </a:rPr>
                        <a:t>0 por 1000</a:t>
                      </a:r>
                      <a:endParaRPr lang="en-US" sz="14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US" sz="1400" noProof="0" dirty="0">
                          <a:solidFill>
                            <a:schemeClr val="tx1">
                              <a:lumMod val="50000"/>
                              <a:lumOff val="50000"/>
                            </a:schemeClr>
                          </a:solidFill>
                        </a:rPr>
                        <a:t>   </a:t>
                      </a:r>
                    </a:p>
                    <a:p>
                      <a:pPr algn="l"/>
                      <a:r>
                        <a:rPr lang="en-US" sz="1400" noProof="0" dirty="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dirty="0">
                          <a:solidFill>
                            <a:schemeClr val="tx1">
                              <a:lumMod val="50000"/>
                              <a:lumOff val="50000"/>
                            </a:schemeClr>
                          </a:solidFill>
                        </a:rPr>
                        <a:t>Not estimable</a:t>
                      </a:r>
                    </a:p>
                    <a:p>
                      <a:pPr algn="ctr"/>
                      <a:endParaRPr lang="en-US" sz="10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dirty="0">
                          <a:solidFill>
                            <a:schemeClr val="tx1">
                              <a:lumMod val="50000"/>
                              <a:lumOff val="50000"/>
                            </a:schemeClr>
                          </a:solidFill>
                        </a:rPr>
                        <a:t>0 x 1000 </a:t>
                      </a:r>
                    </a:p>
                    <a:p>
                      <a:pPr algn="ctr"/>
                      <a:r>
                        <a:rPr lang="en-US" sz="1400" noProof="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US" sz="1400" noProof="0" dirty="0">
                          <a:solidFill>
                            <a:schemeClr val="tx1">
                              <a:lumMod val="50000"/>
                              <a:lumOff val="50000"/>
                            </a:schemeClr>
                          </a:solidFill>
                        </a:rPr>
                        <a:t>     Greater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a:solidFill>
                            <a:schemeClr val="tx1">
                              <a:lumMod val="50000"/>
                              <a:lumOff val="50000"/>
                            </a:schemeClr>
                          </a:solidFill>
                        </a:rPr>
                        <a:t>RR 6.88</a:t>
                      </a:r>
                    </a:p>
                    <a:p>
                      <a:pPr algn="ctr"/>
                      <a:r>
                        <a:rPr lang="en-US" sz="1200" noProof="0">
                          <a:solidFill>
                            <a:schemeClr val="tx1">
                              <a:lumMod val="50000"/>
                              <a:lumOff val="50000"/>
                            </a:schemeClr>
                          </a:solidFill>
                        </a:rPr>
                        <a:t>(0.36. - 134,1)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dirty="0">
                          <a:solidFill>
                            <a:schemeClr val="tx1">
                              <a:lumMod val="50000"/>
                              <a:lumOff val="50000"/>
                            </a:schemeClr>
                          </a:solidFill>
                        </a:rPr>
                        <a:t>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noProof="0" dirty="0">
                          <a:solidFill>
                            <a:schemeClr val="tx1">
                              <a:lumMod val="50000"/>
                              <a:lumOff val="50000"/>
                            </a:schemeClr>
                          </a:solidFill>
                        </a:rPr>
                        <a:t>0 x 1000</a:t>
                      </a:r>
                      <a:endParaRPr lang="en-US" sz="14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369562" y="1772255"/>
            <a:ext cx="3083469" cy="4487790"/>
          </a:xfrm>
          <a:prstGeom prst="rect">
            <a:avLst/>
          </a:prstGeom>
          <a:solidFill>
            <a:srgbClr val="FED9B0"/>
          </a:solidFill>
        </p:spPr>
        <p:txBody>
          <a:bodyPr wrap="square" rtlCol="0">
            <a:noAutofit/>
          </a:bodyPr>
          <a:lstStyle/>
          <a:p>
            <a:r>
              <a:rPr lang="en-US" sz="1400" b="1" dirty="0">
                <a:solidFill>
                  <a:schemeClr val="tx1">
                    <a:lumMod val="50000"/>
                    <a:lumOff val="50000"/>
                  </a:schemeClr>
                </a:solidFill>
              </a:rPr>
              <a:t>Evidence of low quality, therefore benefit/ damage is uncertain. The panel also considered:</a:t>
            </a:r>
          </a:p>
          <a:p>
            <a:pPr marL="160020" indent="-160020">
              <a:spcAft>
                <a:spcPts val="600"/>
              </a:spcAft>
              <a:buFont typeface="Arial" panose="020B0604020202020204" pitchFamily="34" charset="0"/>
              <a:buChar char="•"/>
            </a:pPr>
            <a:r>
              <a:rPr lang="en-US" sz="1400" dirty="0">
                <a:solidFill>
                  <a:schemeClr val="tx1">
                    <a:lumMod val="50000"/>
                    <a:lumOff val="50000"/>
                  </a:schemeClr>
                </a:solidFill>
              </a:rPr>
              <a:t>This recommendation is not applicable to patients with other major risk conditions that require hospitalization, limited support or none at home, cannot afford drugs or have a history of deficient non-compliance. </a:t>
            </a:r>
          </a:p>
          <a:p>
            <a:pPr marL="160020" indent="-160020">
              <a:spcAft>
                <a:spcPts val="600"/>
              </a:spcAft>
              <a:buFont typeface="Arial" panose="020B0604020202020204" pitchFamily="34" charset="0"/>
              <a:buChar char="•"/>
            </a:pPr>
            <a:r>
              <a:rPr lang="en-US" sz="1400" dirty="0">
                <a:solidFill>
                  <a:schemeClr val="tx1">
                    <a:lumMod val="50000"/>
                    <a:lumOff val="50000"/>
                  </a:schemeClr>
                </a:solidFill>
              </a:rPr>
              <a:t>High risk of bleeding may also need to start treatment at the hospital. </a:t>
            </a:r>
          </a:p>
          <a:p>
            <a:pPr marL="160020" indent="-160020">
              <a:spcAft>
                <a:spcPts val="600"/>
              </a:spcAft>
              <a:buFont typeface="Arial" panose="020B0604020202020204" pitchFamily="34" charset="0"/>
              <a:buChar char="•"/>
            </a:pPr>
            <a:r>
              <a:rPr lang="en-US" sz="1400" dirty="0">
                <a:solidFill>
                  <a:schemeClr val="tx1">
                    <a:lumMod val="50000"/>
                    <a:lumOff val="50000"/>
                  </a:schemeClr>
                </a:solidFill>
              </a:rPr>
              <a:t>The treatment at home may not be feasible in certain contexts due to health system limitations or insurance policy restrictions</a:t>
            </a:r>
            <a:endParaRPr lang="en-US"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90256" y="4414364"/>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0256" y="4945011"/>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0256" y="5430943"/>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90256" y="5957800"/>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8A674299-614A-8E4E-994A-871973D1B4D5}"/>
              </a:ext>
            </a:extLst>
          </p:cNvPr>
          <p:cNvGrpSpPr/>
          <p:nvPr/>
        </p:nvGrpSpPr>
        <p:grpSpPr>
          <a:xfrm>
            <a:off x="7941365" y="5932243"/>
            <a:ext cx="4389784" cy="456251"/>
            <a:chOff x="6704970" y="6543279"/>
            <a:chExt cx="4355871" cy="370978"/>
          </a:xfrm>
        </p:grpSpPr>
        <p:sp>
          <p:nvSpPr>
            <p:cNvPr id="17" name="TextBox 16">
              <a:extLst>
                <a:ext uri="{FF2B5EF4-FFF2-40B4-BE49-F238E27FC236}">
                  <a16:creationId xmlns:a16="http://schemas.microsoft.com/office/drawing/2014/main" id="{89FBF09E-F056-1648-8675-052E0E4489D3}"/>
                </a:ext>
              </a:extLst>
            </p:cNvPr>
            <p:cNvSpPr txBox="1"/>
            <p:nvPr/>
          </p:nvSpPr>
          <p:spPr>
            <a:xfrm>
              <a:off x="6704970" y="6806725"/>
              <a:ext cx="4355871" cy="107532"/>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18" name="Oval 17">
              <a:extLst>
                <a:ext uri="{FF2B5EF4-FFF2-40B4-BE49-F238E27FC236}">
                  <a16:creationId xmlns:a16="http://schemas.microsoft.com/office/drawing/2014/main" id="{2543121E-9547-AA4E-A627-DCEE01A6B82F}"/>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3423597-36DD-C94C-8AEC-39482A460F40}"/>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FA8B08F-8871-044B-A510-6FED91F1B423}"/>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itle 6">
            <a:extLst>
              <a:ext uri="{FF2B5EF4-FFF2-40B4-BE49-F238E27FC236}">
                <a16:creationId xmlns:a16="http://schemas.microsoft.com/office/drawing/2014/main" id="{33A8DEFC-7BA0-1D49-810C-D4E52E9C351B}"/>
              </a:ext>
            </a:extLst>
          </p:cNvPr>
          <p:cNvSpPr>
            <a:spLocks noGrp="1"/>
          </p:cNvSpPr>
          <p:nvPr>
            <p:ph type="title"/>
          </p:nvPr>
        </p:nvSpPr>
        <p:spPr>
          <a:xfrm>
            <a:off x="419100" y="1340569"/>
            <a:ext cx="10972800" cy="713539"/>
          </a:xfrm>
        </p:spPr>
        <p:txBody>
          <a:bodyPr lIns="0"/>
          <a:lstStyle/>
          <a:p>
            <a:r>
              <a:rPr lang="en-CA" sz="2800" b="0" dirty="0"/>
              <a:t>Recommendations </a:t>
            </a:r>
            <a:endParaRPr lang="en-US" sz="2800" b="0" dirty="0"/>
          </a:p>
        </p:txBody>
      </p:sp>
      <p:sp>
        <p:nvSpPr>
          <p:cNvPr id="8" name="Content Placeholder 7">
            <a:extLst>
              <a:ext uri="{FF2B5EF4-FFF2-40B4-BE49-F238E27FC236}">
                <a16:creationId xmlns:a16="http://schemas.microsoft.com/office/drawing/2014/main" id="{762AE9D1-173D-C64E-8D81-161F4A98EF21}"/>
              </a:ext>
            </a:extLst>
          </p:cNvPr>
          <p:cNvSpPr>
            <a:spLocks noGrp="1"/>
          </p:cNvSpPr>
          <p:nvPr>
            <p:ph idx="1"/>
          </p:nvPr>
        </p:nvSpPr>
        <p:spPr>
          <a:xfrm>
            <a:off x="429125" y="2033589"/>
            <a:ext cx="7786620" cy="1227256"/>
          </a:xfrm>
        </p:spPr>
        <p:txBody>
          <a:bodyPr/>
          <a:lstStyle/>
          <a:p>
            <a:pPr marL="0" indent="0">
              <a:buNone/>
            </a:pPr>
            <a:r>
              <a:rPr lang="en-US" sz="2000" dirty="0"/>
              <a:t>For patients with PE and low complication risks, the Latin American Panel suggests </a:t>
            </a:r>
            <a:r>
              <a:rPr lang="en-US" sz="2000" b="1" u="sng" dirty="0"/>
              <a:t>treatment at home or hospital treatment</a:t>
            </a:r>
            <a:r>
              <a:rPr lang="en-US" sz="2000" i="1" dirty="0"/>
              <a:t> (conditional recommendation, based on a very low certainty of the evidence on the effects).</a:t>
            </a:r>
          </a:p>
          <a:p>
            <a:pPr marL="0" indent="0">
              <a:buNone/>
            </a:pPr>
            <a:r>
              <a:rPr lang="en-US" sz="2000" dirty="0"/>
              <a:t> </a:t>
            </a:r>
          </a:p>
          <a:p>
            <a:pPr marL="0" indent="0">
              <a:buNone/>
            </a:pPr>
            <a:r>
              <a:rPr lang="en-US" sz="2000" dirty="0"/>
              <a:t>			</a:t>
            </a:r>
          </a:p>
        </p:txBody>
      </p:sp>
    </p:spTree>
    <p:extLst>
      <p:ext uri="{BB962C8B-B14F-4D97-AF65-F5344CB8AC3E}">
        <p14:creationId xmlns:p14="http://schemas.microsoft.com/office/powerpoint/2010/main" val="32333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3328" y="1185821"/>
            <a:ext cx="10972800" cy="713539"/>
          </a:xfrm>
        </p:spPr>
        <p:txBody>
          <a:bodyPr>
            <a:noAutofit/>
          </a:bodyPr>
          <a:lstStyle/>
          <a:p>
            <a:r>
              <a:rPr lang="en-US" sz="2800" dirty="0" err="1"/>
              <a:t>Pesi</a:t>
            </a:r>
            <a:r>
              <a:rPr lang="en-US" sz="2800" dirty="0"/>
              <a:t> score for </a:t>
            </a:r>
            <a:r>
              <a:rPr lang="en-US" sz="2800" dirty="0">
                <a:solidFill>
                  <a:srgbClr val="FF0000"/>
                </a:solidFill>
              </a:rPr>
              <a:t>PE </a:t>
            </a:r>
            <a:r>
              <a:rPr lang="en-US" sz="2800" dirty="0"/>
              <a:t>severity classification</a:t>
            </a:r>
            <a:endParaRPr lang="en-US" sz="2800" dirty="0">
              <a:solidFill>
                <a:srgbClr val="FF0000"/>
              </a:solidFill>
            </a:endParaRPr>
          </a:p>
        </p:txBody>
      </p:sp>
      <p:sp>
        <p:nvSpPr>
          <p:cNvPr id="7" name="Content Placeholder 6">
            <a:extLst>
              <a:ext uri="{FF2B5EF4-FFF2-40B4-BE49-F238E27FC236}">
                <a16:creationId xmlns:a16="http://schemas.microsoft.com/office/drawing/2014/main" id="{52F1F8E8-51BF-A941-8AAE-66C7079085E3}"/>
              </a:ext>
            </a:extLst>
          </p:cNvPr>
          <p:cNvSpPr>
            <a:spLocks noGrp="1"/>
          </p:cNvSpPr>
          <p:nvPr>
            <p:ph idx="1"/>
          </p:nvPr>
        </p:nvSpPr>
        <p:spPr>
          <a:xfrm>
            <a:off x="553328" y="1693060"/>
            <a:ext cx="10972800" cy="531166"/>
          </a:xfrm>
        </p:spPr>
        <p:txBody>
          <a:bodyPr/>
          <a:lstStyle/>
          <a:p>
            <a:pPr marL="0" indent="0">
              <a:buNone/>
            </a:pPr>
            <a:r>
              <a:rPr lang="en-US" sz="1400" b="1" dirty="0"/>
              <a:t>Table 1: Original and simplified Pulmonary Embolism Severity Index (PESI).</a:t>
            </a:r>
          </a:p>
        </p:txBody>
      </p:sp>
      <p:sp>
        <p:nvSpPr>
          <p:cNvPr id="4" name="3 CuadroTexto"/>
          <p:cNvSpPr txBox="1"/>
          <p:nvPr/>
        </p:nvSpPr>
        <p:spPr>
          <a:xfrm>
            <a:off x="8878161" y="4340685"/>
            <a:ext cx="2227385" cy="646331"/>
          </a:xfrm>
          <a:prstGeom prst="rect">
            <a:avLst/>
          </a:prstGeom>
          <a:solidFill>
            <a:schemeClr val="bg1"/>
          </a:solidFill>
        </p:spPr>
        <p:txBody>
          <a:bodyPr wrap="square" rtlCol="0">
            <a:spAutoFit/>
          </a:bodyPr>
          <a:lstStyle/>
          <a:p>
            <a:r>
              <a:rPr lang="en-US" b="1" dirty="0">
                <a:solidFill>
                  <a:srgbClr val="E43D31"/>
                </a:solidFill>
              </a:rPr>
              <a:t>PATIENT CLASS I </a:t>
            </a:r>
          </a:p>
          <a:p>
            <a:r>
              <a:rPr lang="en-US" b="1" dirty="0">
                <a:solidFill>
                  <a:srgbClr val="E43D31"/>
                </a:solidFill>
              </a:rPr>
              <a:t>Low Risk</a:t>
            </a:r>
          </a:p>
        </p:txBody>
      </p:sp>
      <p:sp>
        <p:nvSpPr>
          <p:cNvPr id="5" name="4 Rectángulo"/>
          <p:cNvSpPr/>
          <p:nvPr/>
        </p:nvSpPr>
        <p:spPr>
          <a:xfrm>
            <a:off x="8761388" y="2136313"/>
            <a:ext cx="2227385" cy="1999063"/>
          </a:xfrm>
          <a:prstGeom prst="rect">
            <a:avLst/>
          </a:prstGeom>
          <a:solidFill>
            <a:srgbClr val="FED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lumMod val="50000"/>
                    <a:lumOff val="50000"/>
                  </a:schemeClr>
                </a:solidFill>
              </a:rPr>
              <a:t>Fibrinolysis in Acute Pulmonary Embolism</a:t>
            </a:r>
          </a:p>
          <a:p>
            <a:r>
              <a:rPr lang="en-US" b="1" dirty="0">
                <a:solidFill>
                  <a:schemeClr val="tx1">
                    <a:lumMod val="50000"/>
                    <a:lumOff val="50000"/>
                  </a:schemeClr>
                </a:solidFill>
              </a:rPr>
              <a:t>in cases with clear </a:t>
            </a:r>
            <a:r>
              <a:rPr lang="en-US" b="1" dirty="0" err="1">
                <a:solidFill>
                  <a:schemeClr val="tx1">
                    <a:lumMod val="50000"/>
                    <a:lumOff val="50000"/>
                  </a:schemeClr>
                </a:solidFill>
              </a:rPr>
              <a:t>haemodynamic</a:t>
            </a:r>
            <a:r>
              <a:rPr lang="en-US" b="1" dirty="0">
                <a:solidFill>
                  <a:schemeClr val="tx1">
                    <a:lumMod val="50000"/>
                    <a:lumOff val="50000"/>
                  </a:schemeClr>
                </a:solidFill>
              </a:rPr>
              <a:t> instability</a:t>
            </a:r>
          </a:p>
        </p:txBody>
      </p:sp>
      <p:graphicFrame>
        <p:nvGraphicFramePr>
          <p:cNvPr id="8" name="Table 7">
            <a:extLst>
              <a:ext uri="{FF2B5EF4-FFF2-40B4-BE49-F238E27FC236}">
                <a16:creationId xmlns:a16="http://schemas.microsoft.com/office/drawing/2014/main" id="{42D6E336-127B-44AF-804A-AD81D52BF5DC}"/>
              </a:ext>
            </a:extLst>
          </p:cNvPr>
          <p:cNvGraphicFramePr>
            <a:graphicFrameLocks noGrp="1"/>
          </p:cNvGraphicFramePr>
          <p:nvPr>
            <p:extLst>
              <p:ext uri="{D42A27DB-BD31-4B8C-83A1-F6EECF244321}">
                <p14:modId xmlns:p14="http://schemas.microsoft.com/office/powerpoint/2010/main" val="2432049861"/>
              </p:ext>
            </p:extLst>
          </p:nvPr>
        </p:nvGraphicFramePr>
        <p:xfrm>
          <a:off x="633396" y="1947730"/>
          <a:ext cx="7853219" cy="3641594"/>
        </p:xfrm>
        <a:graphic>
          <a:graphicData uri="http://schemas.openxmlformats.org/drawingml/2006/table">
            <a:tbl>
              <a:tblPr firstRow="1" bandRow="1">
                <a:tableStyleId>{5940675A-B579-460E-94D1-54222C63F5DA}</a:tableStyleId>
              </a:tblPr>
              <a:tblGrid>
                <a:gridCol w="3275518">
                  <a:extLst>
                    <a:ext uri="{9D8B030D-6E8A-4147-A177-3AD203B41FA5}">
                      <a16:colId xmlns:a16="http://schemas.microsoft.com/office/drawing/2014/main" val="325642109"/>
                    </a:ext>
                  </a:extLst>
                </a:gridCol>
                <a:gridCol w="2240409">
                  <a:extLst>
                    <a:ext uri="{9D8B030D-6E8A-4147-A177-3AD203B41FA5}">
                      <a16:colId xmlns:a16="http://schemas.microsoft.com/office/drawing/2014/main" val="815985156"/>
                    </a:ext>
                  </a:extLst>
                </a:gridCol>
                <a:gridCol w="2337292">
                  <a:extLst>
                    <a:ext uri="{9D8B030D-6E8A-4147-A177-3AD203B41FA5}">
                      <a16:colId xmlns:a16="http://schemas.microsoft.com/office/drawing/2014/main" val="1109489225"/>
                    </a:ext>
                  </a:extLst>
                </a:gridCol>
              </a:tblGrid>
              <a:tr h="388344">
                <a:tc>
                  <a:txBody>
                    <a:bodyPr/>
                    <a:lstStyle/>
                    <a:p>
                      <a:pPr algn="l"/>
                      <a:r>
                        <a:rPr lang="en-US" sz="1600" b="1">
                          <a:solidFill>
                            <a:schemeClr val="bg1"/>
                          </a:solidFill>
                        </a:rPr>
                        <a:t>Variable</a:t>
                      </a:r>
                      <a:endParaRPr lang="en-US" sz="1600" b="1" dirty="0">
                        <a:solidFill>
                          <a:schemeClr val="bg1"/>
                        </a:solidFill>
                      </a:endParaRP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US" sz="1400" b="1">
                          <a:solidFill>
                            <a:schemeClr val="bg1"/>
                          </a:solidFill>
                        </a:rPr>
                        <a:t>PESI (a) Original Score</a:t>
                      </a:r>
                      <a:endParaRPr lang="en-US" sz="1400" b="1" dirty="0">
                        <a:solidFill>
                          <a:schemeClr val="bg1"/>
                        </a:solidFill>
                      </a:endParaRP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US" sz="1400" b="1">
                          <a:solidFill>
                            <a:schemeClr val="bg1"/>
                          </a:solidFill>
                        </a:rPr>
                        <a:t> PESI (b) </a:t>
                      </a:r>
                      <a:r>
                        <a:rPr lang="en-US" sz="1400" b="1" noProof="0">
                          <a:solidFill>
                            <a:schemeClr val="bg1"/>
                          </a:solidFill>
                        </a:rPr>
                        <a:t>Simplified </a:t>
                      </a:r>
                      <a:r>
                        <a:rPr lang="en-US" sz="1400" b="1">
                          <a:solidFill>
                            <a:schemeClr val="bg1"/>
                          </a:solidFill>
                        </a:rPr>
                        <a:t>Score</a:t>
                      </a:r>
                      <a:endParaRPr lang="en-US" sz="1400" b="1" noProof="0" dirty="0">
                        <a:solidFill>
                          <a:schemeClr val="bg1"/>
                        </a:solidFill>
                      </a:endParaRPr>
                    </a:p>
                  </a:txBody>
                  <a:tcPr marL="86548" marR="86548" marT="43274" marB="4327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3135809784"/>
                  </a:ext>
                </a:extLst>
              </a:tr>
              <a:tr h="259820">
                <a:tc>
                  <a:txBody>
                    <a:bodyPr/>
                    <a:lstStyle/>
                    <a:p>
                      <a:pPr algn="l"/>
                      <a:r>
                        <a:rPr lang="en-US" sz="1400">
                          <a:solidFill>
                            <a:schemeClr val="tx1">
                              <a:lumMod val="50000"/>
                              <a:lumOff val="50000"/>
                            </a:schemeClr>
                          </a:solidFill>
                        </a:rPr>
                        <a:t>Age&gt; 80 years</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Age in years</a:t>
                      </a:r>
                      <a:endParaRPr lang="en-US" sz="14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259820">
                <a:tc>
                  <a:txBody>
                    <a:bodyPr/>
                    <a:lstStyle/>
                    <a:p>
                      <a:pPr algn="l"/>
                      <a:r>
                        <a:rPr lang="en-US" sz="1400">
                          <a:solidFill>
                            <a:schemeClr val="tx1">
                              <a:lumMod val="50000"/>
                              <a:lumOff val="50000"/>
                            </a:schemeClr>
                          </a:solidFill>
                        </a:rPr>
                        <a:t>Male</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+10</a:t>
                      </a:r>
                      <a:endParaRPr lang="en-US" sz="14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259820">
                <a:tc>
                  <a:txBody>
                    <a:bodyPr/>
                    <a:lstStyle/>
                    <a:p>
                      <a:pPr algn="l"/>
                      <a:r>
                        <a:rPr lang="en-US" sz="1400" dirty="0">
                          <a:solidFill>
                            <a:schemeClr val="tx1">
                              <a:lumMod val="50000"/>
                              <a:lumOff val="50000"/>
                            </a:schemeClr>
                          </a:solidFill>
                        </a:rPr>
                        <a:t>History of Cancer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+30</a:t>
                      </a:r>
                      <a:endParaRPr lang="en-US" sz="14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259820">
                <a:tc>
                  <a:txBody>
                    <a:bodyPr/>
                    <a:lstStyle/>
                    <a:p>
                      <a:pPr algn="l"/>
                      <a:r>
                        <a:rPr lang="en-US" sz="1400" dirty="0">
                          <a:solidFill>
                            <a:schemeClr val="tx1">
                              <a:lumMod val="50000"/>
                              <a:lumOff val="50000"/>
                            </a:schemeClr>
                          </a:solidFill>
                        </a:rPr>
                        <a:t>History of Heart Failure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a:solidFill>
                            <a:schemeClr val="tx1">
                              <a:lumMod val="50000"/>
                              <a:lumOff val="50000"/>
                            </a:schemeClr>
                          </a:solidFill>
                        </a:rPr>
                        <a:t>+10</a:t>
                      </a:r>
                      <a:endParaRPr lang="en-US" sz="14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     1 (c)</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259820">
                <a:tc>
                  <a:txBody>
                    <a:bodyPr/>
                    <a:lstStyle/>
                    <a:p>
                      <a:pPr algn="l"/>
                      <a:r>
                        <a:rPr lang="en-US" sz="1400">
                          <a:solidFill>
                            <a:schemeClr val="tx1">
                              <a:lumMod val="50000"/>
                              <a:lumOff val="50000"/>
                            </a:schemeClr>
                          </a:solidFill>
                        </a:rPr>
                        <a:t>History of Chronic Pulmonary Disease</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754581"/>
                  </a:ext>
                </a:extLst>
              </a:tr>
              <a:tr h="259820">
                <a:tc>
                  <a:txBody>
                    <a:bodyPr/>
                    <a:lstStyle/>
                    <a:p>
                      <a:pPr algn="l"/>
                      <a:r>
                        <a:rPr lang="en-US" sz="1400" dirty="0">
                          <a:solidFill>
                            <a:schemeClr val="tx1">
                              <a:lumMod val="50000"/>
                              <a:lumOff val="50000"/>
                            </a:schemeClr>
                          </a:solidFill>
                        </a:rPr>
                        <a:t>Pulse ≥ 110 beats /minute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1</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143105"/>
                  </a:ext>
                </a:extLst>
              </a:tr>
              <a:tr h="259820">
                <a:tc>
                  <a:txBody>
                    <a:bodyPr/>
                    <a:lstStyle/>
                    <a:p>
                      <a:pPr algn="l"/>
                      <a:r>
                        <a:rPr lang="en-US" sz="1400" dirty="0">
                          <a:solidFill>
                            <a:schemeClr val="tx1">
                              <a:lumMod val="50000"/>
                              <a:lumOff val="50000"/>
                            </a:schemeClr>
                          </a:solidFill>
                        </a:rPr>
                        <a:t>Systolic Arterial pressure &lt; 100 mm Hg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+30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964556"/>
                  </a:ext>
                </a:extLst>
              </a:tr>
              <a:tr h="259820">
                <a:tc>
                  <a:txBody>
                    <a:bodyPr/>
                    <a:lstStyle/>
                    <a:p>
                      <a:pPr algn="l"/>
                      <a:r>
                        <a:rPr lang="en-US" sz="1400" dirty="0">
                          <a:solidFill>
                            <a:schemeClr val="tx1">
                              <a:lumMod val="50000"/>
                              <a:lumOff val="50000"/>
                            </a:schemeClr>
                          </a:solidFill>
                        </a:rPr>
                        <a:t>Respiratory Frequency ≥ 30 x min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01566789"/>
                  </a:ext>
                </a:extLst>
              </a:tr>
              <a:tr h="259820">
                <a:tc>
                  <a:txBody>
                    <a:bodyPr/>
                    <a:lstStyle/>
                    <a:p>
                      <a:pPr algn="l"/>
                      <a:r>
                        <a:rPr lang="en-US" sz="1400" dirty="0">
                          <a:solidFill>
                            <a:schemeClr val="tx1">
                              <a:lumMod val="50000"/>
                              <a:lumOff val="50000"/>
                            </a:schemeClr>
                          </a:solidFill>
                        </a:rPr>
                        <a:t>Temperature &lt; 36°C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0493736"/>
                  </a:ext>
                </a:extLst>
              </a:tr>
              <a:tr h="259820">
                <a:tc>
                  <a:txBody>
                    <a:bodyPr/>
                    <a:lstStyle/>
                    <a:p>
                      <a:pPr algn="l"/>
                      <a:r>
                        <a:rPr lang="en-US" sz="1400" dirty="0">
                          <a:solidFill>
                            <a:schemeClr val="tx1">
                              <a:lumMod val="50000"/>
                              <a:lumOff val="50000"/>
                            </a:schemeClr>
                          </a:solidFill>
                        </a:rPr>
                        <a:t>Altered Mental Status*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+60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8734718"/>
                  </a:ext>
                </a:extLst>
              </a:tr>
              <a:tr h="259820">
                <a:tc>
                  <a:txBody>
                    <a:bodyPr/>
                    <a:lstStyle/>
                    <a:p>
                      <a:pPr algn="l"/>
                      <a:r>
                        <a:rPr lang="en-US" sz="1400" dirty="0">
                          <a:solidFill>
                            <a:schemeClr val="tx1">
                              <a:lumMod val="50000"/>
                              <a:lumOff val="50000"/>
                            </a:schemeClr>
                          </a:solidFill>
                        </a:rPr>
                        <a:t>Arterial Oxygen Saturation &lt; 90%*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a:solidFill>
                            <a:schemeClr val="tx1">
                              <a:lumMod val="50000"/>
                              <a:lumOff val="50000"/>
                            </a:schemeClr>
                          </a:solidFill>
                        </a:rPr>
                        <a:t>+20</a:t>
                      </a:r>
                      <a:endParaRPr lang="en-US"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393409"/>
                  </a:ext>
                </a:extLst>
              </a:tr>
            </a:tbl>
          </a:graphicData>
        </a:graphic>
      </p:graphicFrame>
      <p:sp>
        <p:nvSpPr>
          <p:cNvPr id="11" name="Content Placeholder 6">
            <a:extLst>
              <a:ext uri="{FF2B5EF4-FFF2-40B4-BE49-F238E27FC236}">
                <a16:creationId xmlns:a16="http://schemas.microsoft.com/office/drawing/2014/main" id="{7BF2A119-C79E-4446-AED3-4E2B3BDDEA7B}"/>
              </a:ext>
            </a:extLst>
          </p:cNvPr>
          <p:cNvSpPr txBox="1">
            <a:spLocks/>
          </p:cNvSpPr>
          <p:nvPr/>
        </p:nvSpPr>
        <p:spPr>
          <a:xfrm>
            <a:off x="238115" y="5562355"/>
            <a:ext cx="11510190" cy="936916"/>
          </a:xfrm>
          <a:prstGeom prst="rect">
            <a:avLst/>
          </a:prstGeom>
          <a:solidFill>
            <a:schemeClr val="bg1"/>
          </a:solidFill>
        </p:spPr>
        <p:txBody>
          <a:bodyPr/>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100" dirty="0">
                <a:solidFill>
                  <a:srgbClr val="000000"/>
                </a:solidFill>
                <a:effectLst/>
                <a:latin typeface="Calibri" panose="020F0502020204030204" pitchFamily="34" charset="0"/>
              </a:rPr>
              <a:t>The patient total punctuation is obtained by adding up patient age in year and the points of each predictor when present. The score corresponds to the following risk classes: class I (≤65 points), class II (66-85 points), class III (86-105 points), class IV (106-125 points) and class V (&gt; 125 points). Patients under risk classes I and II are defined as of low risk. (b) </a:t>
            </a:r>
            <a:r>
              <a:rPr lang="en-US" sz="1100" dirty="0">
                <a:solidFill>
                  <a:srgbClr val="000000"/>
                </a:solidFill>
                <a:latin typeface="Calibri" panose="020F0502020204030204" pitchFamily="34" charset="0"/>
              </a:rPr>
              <a:t>A patient total score is obtained by adding up the points</a:t>
            </a:r>
            <a:r>
              <a:rPr lang="en-US" sz="1100" dirty="0">
                <a:solidFill>
                  <a:srgbClr val="000000"/>
                </a:solidFill>
                <a:effectLst/>
                <a:latin typeface="Calibri" panose="020F0502020204030204" pitchFamily="34" charset="0"/>
              </a:rPr>
              <a:t>. The score is sorted out according to the following risk classes: 0 low risk, 1 or more high risk. Empty cells S indicate that variables have not been included. (c) Variables have been combined into one sole </a:t>
            </a:r>
            <a:r>
              <a:rPr lang="en-US" sz="1100" dirty="0">
                <a:solidFill>
                  <a:srgbClr val="000000"/>
                </a:solidFill>
                <a:latin typeface="Calibri" panose="020F0502020204030204" pitchFamily="34" charset="0"/>
              </a:rPr>
              <a:t>category of Chronic Cardiopulmonary Disease</a:t>
            </a:r>
            <a:r>
              <a:rPr lang="en-US" sz="1100" dirty="0">
                <a:solidFill>
                  <a:srgbClr val="000000"/>
                </a:solidFill>
                <a:effectLst/>
                <a:latin typeface="Calibri" panose="020F0502020204030204" pitchFamily="34" charset="0"/>
              </a:rPr>
              <a:t>. </a:t>
            </a:r>
          </a:p>
        </p:txBody>
      </p:sp>
      <p:sp>
        <p:nvSpPr>
          <p:cNvPr id="12" name="CuadroTexto 10">
            <a:extLst>
              <a:ext uri="{FF2B5EF4-FFF2-40B4-BE49-F238E27FC236}">
                <a16:creationId xmlns:a16="http://schemas.microsoft.com/office/drawing/2014/main" id="{D299243E-458E-49F5-AC43-44CB454632AF}"/>
              </a:ext>
            </a:extLst>
          </p:cNvPr>
          <p:cNvSpPr txBox="1"/>
          <p:nvPr/>
        </p:nvSpPr>
        <p:spPr>
          <a:xfrm>
            <a:off x="133538" y="6413995"/>
            <a:ext cx="11597834" cy="230832"/>
          </a:xfrm>
          <a:prstGeom prst="rect">
            <a:avLst/>
          </a:prstGeom>
          <a:noFill/>
        </p:spPr>
        <p:txBody>
          <a:bodyPr wrap="square">
            <a:spAutoFit/>
          </a:bodyPr>
          <a:lstStyle/>
          <a:p>
            <a:pPr marL="0" indent="0">
              <a:buNone/>
            </a:pPr>
            <a:r>
              <a:rPr lang="es-CO" sz="900" b="1" dirty="0">
                <a:solidFill>
                  <a:srgbClr val="000000"/>
                </a:solidFill>
                <a:effectLst/>
                <a:latin typeface="Calibri" panose="020F0502020204030204" pitchFamily="34" charset="0"/>
              </a:rPr>
              <a:t>Jiménez D, Aujesky A, Moores L et al  Grupo RIETE Simplificación del índice de gravedad de la embolia pulmonar para el pronóstico en pacientes con embolia pulmonar sintomática aguda. Arch Intern Med. 2010; 170 (15): 1383-1389</a:t>
            </a:r>
            <a:r>
              <a:rPr lang="en-US" sz="900" b="1" dirty="0">
                <a:solidFill>
                  <a:srgbClr val="000000"/>
                </a:solidFill>
                <a:effectLst/>
                <a:latin typeface="Calibri" panose="020F0502020204030204" pitchFamily="34" charset="0"/>
              </a:rPr>
              <a:t>.</a:t>
            </a:r>
            <a:endParaRPr lang="en-US" sz="1000" b="1" dirty="0">
              <a:solidFill>
                <a:srgbClr val="FF00F1"/>
              </a:solidFill>
            </a:endParaRPr>
          </a:p>
        </p:txBody>
      </p:sp>
    </p:spTree>
    <p:extLst>
      <p:ext uri="{BB962C8B-B14F-4D97-AF65-F5344CB8AC3E}">
        <p14:creationId xmlns:p14="http://schemas.microsoft.com/office/powerpoint/2010/main" val="2420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463923" y="1850066"/>
            <a:ext cx="2661958" cy="3708708"/>
          </a:xfrm>
          <a:prstGeom prst="rect">
            <a:avLst/>
          </a:prstGeom>
          <a:solidFill>
            <a:srgbClr val="FED9B0"/>
          </a:solidFill>
        </p:spPr>
        <p:txBody>
          <a:bodyPr wrap="square" lIns="182880" rtlCol="0">
            <a:spAutoFit/>
          </a:bodyPr>
          <a:lstStyle/>
          <a:p>
            <a:r>
              <a:rPr lang="en-US" sz="1400" b="1" i="1" dirty="0">
                <a:solidFill>
                  <a:schemeClr val="tx1">
                    <a:lumMod val="50000"/>
                    <a:lumOff val="50000"/>
                  </a:schemeClr>
                </a:solidFill>
              </a:rPr>
              <a:t>Moderate Quality of evidence.</a:t>
            </a:r>
          </a:p>
          <a:p>
            <a:pPr>
              <a:spcAft>
                <a:spcPts val="600"/>
              </a:spcAft>
            </a:pPr>
            <a:r>
              <a:rPr lang="en-US" sz="1400" b="1" i="1" dirty="0">
                <a:solidFill>
                  <a:schemeClr val="tx1">
                    <a:lumMod val="50000"/>
                    <a:lumOff val="50000"/>
                  </a:schemeClr>
                </a:solidFill>
              </a:rPr>
              <a:t>The </a:t>
            </a:r>
            <a:r>
              <a:rPr lang="en-US" sz="1400" b="1" i="1" dirty="0">
                <a:solidFill>
                  <a:schemeClr val="bg1">
                    <a:lumMod val="50000"/>
                  </a:schemeClr>
                </a:solidFill>
              </a:rPr>
              <a:t>Panel also considers that</a:t>
            </a:r>
            <a:r>
              <a:rPr lang="en-US" sz="1200" b="1" i="1" dirty="0">
                <a:solidFill>
                  <a:schemeClr val="tx1">
                    <a:lumMod val="50000"/>
                    <a:lumOff val="50000"/>
                  </a:schemeClr>
                </a:solidFill>
              </a:rPr>
              <a:t>:</a:t>
            </a:r>
          </a:p>
          <a:p>
            <a:pPr marL="102870" indent="-102870">
              <a:spcAft>
                <a:spcPts val="600"/>
              </a:spcAft>
              <a:buFont typeface="Arial" panose="020B0604020202020204" pitchFamily="34" charset="0"/>
              <a:buChar char="•"/>
            </a:pPr>
            <a:r>
              <a:rPr lang="en-US" sz="1600" dirty="0">
                <a:solidFill>
                  <a:schemeClr val="tx1">
                    <a:lumMod val="50000"/>
                    <a:lumOff val="50000"/>
                  </a:schemeClr>
                </a:solidFill>
              </a:rPr>
              <a:t>Patients well controlled and with no complications can remain with AVK. </a:t>
            </a:r>
          </a:p>
          <a:p>
            <a:pPr marL="102870" indent="-102870">
              <a:spcAft>
                <a:spcPts val="600"/>
              </a:spcAft>
              <a:buFont typeface="Arial" panose="020B0604020202020204" pitchFamily="34" charset="0"/>
              <a:buChar char="•"/>
            </a:pPr>
            <a:r>
              <a:rPr lang="en-US" sz="1600" dirty="0">
                <a:solidFill>
                  <a:schemeClr val="tx1">
                    <a:lumMod val="50000"/>
                    <a:lumOff val="50000"/>
                  </a:schemeClr>
                </a:solidFill>
              </a:rPr>
              <a:t> Cases de Novo may prefer DOAC with regards to safety, load of treatment</a:t>
            </a:r>
            <a:r>
              <a:rPr lang="en-US" sz="1600" dirty="0">
                <a:solidFill>
                  <a:schemeClr val="bg1">
                    <a:lumMod val="50000"/>
                  </a:schemeClr>
                </a:solidFill>
              </a:rPr>
              <a:t>, difficulties to monitor </a:t>
            </a:r>
            <a:r>
              <a:rPr lang="en-US" sz="1600" dirty="0">
                <a:solidFill>
                  <a:schemeClr val="tx1">
                    <a:lumMod val="50000"/>
                    <a:lumOff val="50000"/>
                  </a:schemeClr>
                </a:solidFill>
              </a:rPr>
              <a:t> the INR.</a:t>
            </a:r>
          </a:p>
          <a:p>
            <a:pPr marL="102870" indent="-102870">
              <a:spcAft>
                <a:spcPts val="600"/>
              </a:spcAft>
              <a:buFont typeface="Arial" panose="020B0604020202020204" pitchFamily="34" charset="0"/>
              <a:buChar char="•"/>
            </a:pPr>
            <a:r>
              <a:rPr lang="en-US" sz="1600" dirty="0">
                <a:solidFill>
                  <a:schemeClr val="tx1">
                    <a:lumMod val="50000"/>
                    <a:lumOff val="50000"/>
                  </a:schemeClr>
                </a:solidFill>
              </a:rPr>
              <a:t>Increase vigilance for the risk of bleeding with DOAC, even more so when domiciled far away.</a:t>
            </a:r>
          </a:p>
        </p:txBody>
      </p:sp>
      <p:sp>
        <p:nvSpPr>
          <p:cNvPr id="3" name="CuadroTexto 2">
            <a:extLst>
              <a:ext uri="{FF2B5EF4-FFF2-40B4-BE49-F238E27FC236}">
                <a16:creationId xmlns:a16="http://schemas.microsoft.com/office/drawing/2014/main" id="{303A23C0-9713-4CC2-B05D-55114BA3B07B}"/>
              </a:ext>
            </a:extLst>
          </p:cNvPr>
          <p:cNvSpPr txBox="1"/>
          <p:nvPr/>
        </p:nvSpPr>
        <p:spPr>
          <a:xfrm>
            <a:off x="858130" y="2871849"/>
            <a:ext cx="4529796" cy="369332"/>
          </a:xfrm>
          <a:prstGeom prst="rect">
            <a:avLst/>
          </a:prstGeom>
          <a:noFill/>
        </p:spPr>
        <p:txBody>
          <a:bodyPr wrap="square" rtlCol="0">
            <a:spAutoFit/>
          </a:bodyPr>
          <a:lstStyle/>
          <a:p>
            <a:endParaRPr lang="es-CO" dirty="0"/>
          </a:p>
        </p:txBody>
      </p:sp>
      <p:grpSp>
        <p:nvGrpSpPr>
          <p:cNvPr id="11" name="Group 10">
            <a:extLst>
              <a:ext uri="{FF2B5EF4-FFF2-40B4-BE49-F238E27FC236}">
                <a16:creationId xmlns:a16="http://schemas.microsoft.com/office/drawing/2014/main" id="{5C17DA64-3FE6-8449-B8A3-F22E7FBEB78A}"/>
              </a:ext>
            </a:extLst>
          </p:cNvPr>
          <p:cNvGrpSpPr/>
          <p:nvPr/>
        </p:nvGrpSpPr>
        <p:grpSpPr>
          <a:xfrm>
            <a:off x="8090452" y="6068268"/>
            <a:ext cx="4101548" cy="1025215"/>
            <a:chOff x="7145740" y="6608517"/>
            <a:chExt cx="4355871" cy="333429"/>
          </a:xfrm>
        </p:grpSpPr>
        <p:sp>
          <p:nvSpPr>
            <p:cNvPr id="12" name="TextBox 11">
              <a:extLst>
                <a:ext uri="{FF2B5EF4-FFF2-40B4-BE49-F238E27FC236}">
                  <a16:creationId xmlns:a16="http://schemas.microsoft.com/office/drawing/2014/main" id="{89192F1C-B833-BB4A-8CD6-EDB0E9B7A29A}"/>
                </a:ext>
              </a:extLst>
            </p:cNvPr>
            <p:cNvSpPr txBox="1"/>
            <p:nvPr/>
          </p:nvSpPr>
          <p:spPr>
            <a:xfrm>
              <a:off x="7145740" y="6664947"/>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13" name="Oval 12">
              <a:extLst>
                <a:ext uri="{FF2B5EF4-FFF2-40B4-BE49-F238E27FC236}">
                  <a16:creationId xmlns:a16="http://schemas.microsoft.com/office/drawing/2014/main" id="{70745F71-33A6-7E49-AF58-28947D605CA2}"/>
                </a:ext>
              </a:extLst>
            </p:cNvPr>
            <p:cNvSpPr/>
            <p:nvPr/>
          </p:nvSpPr>
          <p:spPr>
            <a:xfrm>
              <a:off x="8992939" y="6619841"/>
              <a:ext cx="241814" cy="61405"/>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822CBCB6-493C-C546-88D0-FE33D169F673}"/>
                </a:ext>
              </a:extLst>
            </p:cNvPr>
            <p:cNvSpPr/>
            <p:nvPr/>
          </p:nvSpPr>
          <p:spPr>
            <a:xfrm>
              <a:off x="9701114" y="6608517"/>
              <a:ext cx="241814" cy="79259"/>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2CE9111F-987B-DB48-AA7D-ECE81B17C1F3}"/>
                </a:ext>
              </a:extLst>
            </p:cNvPr>
            <p:cNvSpPr/>
            <p:nvPr/>
          </p:nvSpPr>
          <p:spPr>
            <a:xfrm>
              <a:off x="10457705" y="6619841"/>
              <a:ext cx="241814" cy="67935"/>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Title 5">
            <a:extLst>
              <a:ext uri="{FF2B5EF4-FFF2-40B4-BE49-F238E27FC236}">
                <a16:creationId xmlns:a16="http://schemas.microsoft.com/office/drawing/2014/main" id="{29B10846-52AA-774A-9182-C47477A31F26}"/>
              </a:ext>
            </a:extLst>
          </p:cNvPr>
          <p:cNvSpPr>
            <a:spLocks noGrp="1"/>
          </p:cNvSpPr>
          <p:nvPr>
            <p:ph type="title"/>
          </p:nvPr>
        </p:nvSpPr>
        <p:spPr>
          <a:xfrm>
            <a:off x="419100" y="1340569"/>
            <a:ext cx="10972800" cy="713539"/>
          </a:xfrm>
        </p:spPr>
        <p:txBody>
          <a:bodyPr lIns="0" tIns="0"/>
          <a:lstStyle/>
          <a:p>
            <a:r>
              <a:rPr lang="en-CA" sz="2800" b="0" dirty="0"/>
              <a:t>Recommendation </a:t>
            </a:r>
          </a:p>
        </p:txBody>
      </p:sp>
      <p:sp>
        <p:nvSpPr>
          <p:cNvPr id="7" name="Content Placeholder 6">
            <a:extLst>
              <a:ext uri="{FF2B5EF4-FFF2-40B4-BE49-F238E27FC236}">
                <a16:creationId xmlns:a16="http://schemas.microsoft.com/office/drawing/2014/main" id="{22A84F04-5DFC-EE4B-9AEE-200FE750CD7F}"/>
              </a:ext>
            </a:extLst>
          </p:cNvPr>
          <p:cNvSpPr>
            <a:spLocks noGrp="1"/>
          </p:cNvSpPr>
          <p:nvPr>
            <p:ph idx="1"/>
          </p:nvPr>
        </p:nvSpPr>
        <p:spPr>
          <a:xfrm>
            <a:off x="419100" y="2033588"/>
            <a:ext cx="7044956" cy="4069500"/>
          </a:xfrm>
        </p:spPr>
        <p:txBody>
          <a:bodyPr/>
          <a:lstStyle/>
          <a:p>
            <a:pPr marL="0" indent="0">
              <a:buNone/>
            </a:pPr>
            <a:r>
              <a:rPr lang="en-US" sz="2000" dirty="0"/>
              <a:t>For patients with con DVP or PE, the ASH Latin American Panel suggests </a:t>
            </a:r>
            <a:r>
              <a:rPr lang="en-US" sz="2000" b="1" u="sng" dirty="0"/>
              <a:t>the use of DOAC over AVK </a:t>
            </a:r>
            <a:r>
              <a:rPr lang="en-US" sz="2000" i="1" dirty="0"/>
              <a:t>(conditional recommendation, based on moderate certainty of evidences about the effects).</a:t>
            </a:r>
          </a:p>
          <a:p>
            <a:endParaRPr lang="en-US" sz="2000" dirty="0"/>
          </a:p>
          <a:p>
            <a:pPr marL="0" indent="0">
              <a:buNone/>
            </a:pPr>
            <a:r>
              <a:rPr lang="en-US" sz="2000" b="1" dirty="0"/>
              <a:t>Evidences of Research</a:t>
            </a:r>
          </a:p>
          <a:p>
            <a:pPr marL="274309" indent="-274309"/>
            <a:r>
              <a:rPr lang="en-US" sz="2000" dirty="0"/>
              <a:t>There are no direct comparison trials between DOAC and HBPM on this indication</a:t>
            </a:r>
          </a:p>
          <a:p>
            <a:pPr marL="274309" indent="-274309"/>
            <a:r>
              <a:rPr lang="en-US" sz="2000" dirty="0"/>
              <a:t>Indirect Evidences: DOAC vs HBPM have been compared only on VTE prophylaxis trials on hip and knee replacements, where DOAC reduces the risk of DVT de TVP with no increase of bleeding.</a:t>
            </a:r>
          </a:p>
          <a:p>
            <a:pPr marL="274309" indent="-274309"/>
            <a:r>
              <a:rPr lang="en-US" sz="2000" dirty="0"/>
              <a:t>However, in prophylaxis for hospitalized medical patients, the use of DOAC increases bleeding if compared to HBPM</a:t>
            </a:r>
          </a:p>
          <a:p>
            <a:endParaRPr lang="en-US" sz="2000" dirty="0"/>
          </a:p>
        </p:txBody>
      </p:sp>
    </p:spTree>
    <p:extLst>
      <p:ext uri="{BB962C8B-B14F-4D97-AF65-F5344CB8AC3E}">
        <p14:creationId xmlns:p14="http://schemas.microsoft.com/office/powerpoint/2010/main" val="427349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6FAA-8DDE-449D-B096-EA7270B44468}"/>
              </a:ext>
            </a:extLst>
          </p:cNvPr>
          <p:cNvSpPr>
            <a:spLocks noGrp="1"/>
          </p:cNvSpPr>
          <p:nvPr>
            <p:ph type="title"/>
          </p:nvPr>
        </p:nvSpPr>
        <p:spPr>
          <a:xfrm>
            <a:off x="419100" y="1340569"/>
            <a:ext cx="10972800" cy="713539"/>
          </a:xfrm>
        </p:spPr>
        <p:txBody>
          <a:bodyPr lIns="0" tIns="0" rIns="0" bIns="0"/>
          <a:lstStyle/>
          <a:p>
            <a:r>
              <a:rPr lang="en-CA" sz="2800" b="0" dirty="0"/>
              <a:t>Case 1 (Continued):</a:t>
            </a:r>
          </a:p>
        </p:txBody>
      </p:sp>
      <p:sp>
        <p:nvSpPr>
          <p:cNvPr id="3" name="Content Placeholder 2">
            <a:extLst>
              <a:ext uri="{FF2B5EF4-FFF2-40B4-BE49-F238E27FC236}">
                <a16:creationId xmlns:a16="http://schemas.microsoft.com/office/drawing/2014/main" id="{F85348DD-091C-425A-A1F7-FDAEC3D3AC7D}"/>
              </a:ext>
            </a:extLst>
          </p:cNvPr>
          <p:cNvSpPr>
            <a:spLocks noGrp="1"/>
          </p:cNvSpPr>
          <p:nvPr>
            <p:ph idx="1"/>
          </p:nvPr>
        </p:nvSpPr>
        <p:spPr>
          <a:xfrm>
            <a:off x="419100" y="2033094"/>
            <a:ext cx="10972800" cy="3954624"/>
          </a:xfrm>
        </p:spPr>
        <p:txBody>
          <a:bodyPr>
            <a:normAutofit/>
          </a:bodyPr>
          <a:lstStyle/>
          <a:p>
            <a:pPr marL="274309" indent="-274309">
              <a:spcAft>
                <a:spcPts val="600"/>
              </a:spcAft>
            </a:pPr>
            <a:r>
              <a:rPr lang="en-CA" dirty="0"/>
              <a:t>The patient was started on oral Rivaroxaban 15 mg every 12 hours for 21 days, then received 20 mg day for the following 3 and 6 months </a:t>
            </a:r>
          </a:p>
          <a:p>
            <a:pPr marL="274309" indent="-274309">
              <a:spcAft>
                <a:spcPts val="600"/>
              </a:spcAft>
            </a:pPr>
            <a:r>
              <a:rPr lang="en-CA" dirty="0"/>
              <a:t>On day 2 of treatment, there is substantial improvement of the respiratory condition, but with development of much pain and functional helplessness and evaluations highlight a pronounced extensive DVT throughout the femoral vein.</a:t>
            </a:r>
          </a:p>
          <a:p>
            <a:pPr marL="274309" indent="-274309">
              <a:spcAft>
                <a:spcPts val="600"/>
              </a:spcAft>
            </a:pPr>
            <a:r>
              <a:rPr lang="en-CA" dirty="0"/>
              <a:t>Assessed for vascular surgery to decide on the approach</a:t>
            </a:r>
          </a:p>
        </p:txBody>
      </p:sp>
    </p:spTree>
    <p:extLst>
      <p:ext uri="{BB962C8B-B14F-4D97-AF65-F5344CB8AC3E}">
        <p14:creationId xmlns:p14="http://schemas.microsoft.com/office/powerpoint/2010/main" val="3741905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C0C66-2B8D-EB4A-90F4-C0776AD42524}"/>
              </a:ext>
            </a:extLst>
          </p:cNvPr>
          <p:cNvSpPr>
            <a:spLocks noGrp="1"/>
          </p:cNvSpPr>
          <p:nvPr>
            <p:ph type="title"/>
          </p:nvPr>
        </p:nvSpPr>
        <p:spPr>
          <a:xfrm>
            <a:off x="419100" y="1340569"/>
            <a:ext cx="11003866" cy="1008736"/>
          </a:xfrm>
        </p:spPr>
        <p:txBody>
          <a:bodyPr/>
          <a:lstStyle/>
          <a:p>
            <a:r>
              <a:rPr lang="en-US" dirty="0"/>
              <a:t>The patient is assessed for Vascular Surgery, and the following proposals are discussed in the clinical team meeting; Which one do you agree with?</a:t>
            </a:r>
            <a:br>
              <a:rPr lang="en-US" dirty="0"/>
            </a:br>
            <a:endParaRPr lang="en-US"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47778"/>
            <a:ext cx="10849122" cy="3539940"/>
          </a:xfrm>
        </p:spPr>
        <p:txBody>
          <a:bodyPr>
            <a:noAutofit/>
          </a:bodyPr>
          <a:lstStyle/>
          <a:p>
            <a:pPr marL="0" indent="0">
              <a:buNone/>
            </a:pPr>
            <a:endParaRPr lang="en-US" dirty="0"/>
          </a:p>
          <a:p>
            <a:endParaRPr lang="en-US" dirty="0"/>
          </a:p>
          <a:p>
            <a:pPr marL="457200" indent="-457200">
              <a:buFont typeface="+mj-lt"/>
              <a:buAutoNum type="alphaUcPeriod"/>
            </a:pPr>
            <a:r>
              <a:rPr lang="en-US" dirty="0"/>
              <a:t>Perform immediate surgical </a:t>
            </a:r>
            <a:r>
              <a:rPr lang="en-US" dirty="0" err="1"/>
              <a:t>thrombectomy</a:t>
            </a:r>
            <a:endParaRPr lang="en-US" dirty="0"/>
          </a:p>
          <a:p>
            <a:pPr marL="457200" indent="-457200">
              <a:buFont typeface="+mj-lt"/>
              <a:buAutoNum type="alphaUcPeriod"/>
            </a:pPr>
            <a:r>
              <a:rPr lang="en-US" dirty="0"/>
              <a:t>Keep only anticoagulation with Rivaroxaban for 3 to 6 months, individualizing recurrence risk.</a:t>
            </a:r>
          </a:p>
          <a:p>
            <a:pPr marL="457200" indent="-457200">
              <a:buFont typeface="+mj-lt"/>
              <a:buAutoNum type="alphaUcPeriod"/>
            </a:pPr>
            <a:r>
              <a:rPr lang="en-US" dirty="0"/>
              <a:t>Perform IV thrombolysis </a:t>
            </a:r>
          </a:p>
          <a:p>
            <a:pPr marL="457200" indent="-457200">
              <a:buFont typeface="+mj-lt"/>
              <a:buAutoNum type="alphaUcPeriod"/>
            </a:pPr>
            <a:r>
              <a:rPr lang="en-US" dirty="0"/>
              <a:t>Perform catheter guided thrombolysis.</a:t>
            </a:r>
          </a:p>
        </p:txBody>
      </p:sp>
      <p:sp>
        <p:nvSpPr>
          <p:cNvPr id="4" name="Rectangle 3">
            <a:extLst>
              <a:ext uri="{FF2B5EF4-FFF2-40B4-BE49-F238E27FC236}">
                <a16:creationId xmlns:a16="http://schemas.microsoft.com/office/drawing/2014/main" id="{99BAD767-7BAB-4B53-9712-EA8DCDE89366}"/>
              </a:ext>
            </a:extLst>
          </p:cNvPr>
          <p:cNvSpPr/>
          <p:nvPr/>
        </p:nvSpPr>
        <p:spPr>
          <a:xfrm>
            <a:off x="259457" y="3362446"/>
            <a:ext cx="11338376" cy="804440"/>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8440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3138963" y="259904"/>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en-CA" sz="2400" i="1" dirty="0">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559237915"/>
              </p:ext>
            </p:extLst>
          </p:nvPr>
        </p:nvGraphicFramePr>
        <p:xfrm>
          <a:off x="429126" y="2829678"/>
          <a:ext cx="7686174" cy="3394840"/>
        </p:xfrm>
        <a:graphic>
          <a:graphicData uri="http://schemas.openxmlformats.org/drawingml/2006/table">
            <a:tbl>
              <a:tblPr firstRow="1" bandRow="1">
                <a:tableStyleId>{5940675A-B579-460E-94D1-54222C63F5DA}</a:tableStyleId>
              </a:tblPr>
              <a:tblGrid>
                <a:gridCol w="1666960">
                  <a:extLst>
                    <a:ext uri="{9D8B030D-6E8A-4147-A177-3AD203B41FA5}">
                      <a16:colId xmlns:a16="http://schemas.microsoft.com/office/drawing/2014/main" val="325642109"/>
                    </a:ext>
                  </a:extLst>
                </a:gridCol>
                <a:gridCol w="1638856">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US" sz="1400" b="1" noProof="0" dirty="0">
                          <a:solidFill>
                            <a:schemeClr val="bg1"/>
                          </a:solidFill>
                        </a:rPr>
                        <a:t>Results </a:t>
                      </a:r>
                    </a:p>
                    <a:p>
                      <a:pPr algn="l"/>
                      <a:r>
                        <a:rPr lang="en-US" sz="1400" b="1" noProof="0" dirty="0">
                          <a:solidFill>
                            <a:schemeClr val="bg1"/>
                          </a:solidFill>
                        </a:rPr>
                        <a:t>(Quality of Evidence)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Relative Risk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Risk with anticoagulant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a:solidFill>
                            <a:schemeClr val="tx1">
                              <a:lumMod val="50000"/>
                              <a:lumOff val="50000"/>
                            </a:schemeClr>
                          </a:solidFill>
                        </a:rPr>
                        <a:t>Risk with anticoagulant + Thrombolysis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Late Mortality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0.89</a:t>
                      </a:r>
                    </a:p>
                    <a:p>
                      <a:pPr algn="ctr"/>
                      <a:r>
                        <a:rPr lang="en-CA" sz="1200" dirty="0">
                          <a:solidFill>
                            <a:schemeClr val="tx1">
                              <a:lumMod val="50000"/>
                              <a:lumOff val="50000"/>
                            </a:schemeClr>
                          </a:solidFill>
                        </a:rPr>
                        <a:t>(0.46 - 1,69)</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High 67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7 minus per 1000</a:t>
                      </a:r>
                    </a:p>
                    <a:p>
                      <a:pPr algn="ctr"/>
                      <a:r>
                        <a:rPr lang="en-CA" sz="1400" dirty="0">
                          <a:solidFill>
                            <a:schemeClr val="tx1">
                              <a:lumMod val="50000"/>
                              <a:lumOff val="50000"/>
                            </a:schemeClr>
                          </a:solidFill>
                        </a:rPr>
                        <a:t>(7 minus to 36 plus)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PE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1.33</a:t>
                      </a:r>
                    </a:p>
                    <a:p>
                      <a:pPr algn="ctr"/>
                      <a:r>
                        <a:rPr lang="es-CO" sz="1400" kern="1200" dirty="0">
                          <a:solidFill>
                            <a:schemeClr val="tx1">
                              <a:lumMod val="50000"/>
                              <a:lumOff val="50000"/>
                            </a:schemeClr>
                          </a:solidFill>
                          <a:latin typeface="+mn-lt"/>
                          <a:ea typeface="+mn-ea"/>
                          <a:cs typeface="+mn-cs"/>
                        </a:rPr>
                        <a:t>(0.71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2.46)</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per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0.99</a:t>
                      </a:r>
                    </a:p>
                    <a:p>
                      <a:pPr algn="ctr"/>
                      <a:r>
                        <a:rPr lang="es-CO" sz="1400" kern="1200" dirty="0">
                          <a:solidFill>
                            <a:schemeClr val="tx1">
                              <a:lumMod val="50000"/>
                              <a:lumOff val="50000"/>
                            </a:schemeClr>
                          </a:solidFill>
                          <a:latin typeface="+mn-lt"/>
                          <a:ea typeface="+mn-ea"/>
                          <a:cs typeface="+mn-cs"/>
                        </a:rPr>
                        <a:t>(0.56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1.76)</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High 130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1 minus x 1000 </a:t>
                      </a:r>
                    </a:p>
                    <a:p>
                      <a:pPr algn="ctr"/>
                      <a:r>
                        <a:rPr lang="en-CA" sz="1400" dirty="0">
                          <a:solidFill>
                            <a:schemeClr val="tx1">
                              <a:lumMod val="50000"/>
                              <a:lumOff val="50000"/>
                            </a:schemeClr>
                          </a:solidFill>
                        </a:rPr>
                        <a:t>(57 minus to 99 plus)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Post </a:t>
                      </a:r>
                      <a:r>
                        <a:rPr lang="en-CA" sz="1400" dirty="0" err="1">
                          <a:solidFill>
                            <a:schemeClr val="tx1">
                              <a:lumMod val="50000"/>
                              <a:lumOff val="50000"/>
                            </a:schemeClr>
                          </a:solidFill>
                        </a:rPr>
                        <a:t>phlebitic</a:t>
                      </a:r>
                      <a:r>
                        <a:rPr lang="en-CA" sz="1400" dirty="0">
                          <a:solidFill>
                            <a:schemeClr val="tx1">
                              <a:lumMod val="50000"/>
                              <a:lumOff val="50000"/>
                            </a:schemeClr>
                          </a:solidFill>
                        </a:rPr>
                        <a:t> syndrome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0.71</a:t>
                      </a:r>
                    </a:p>
                    <a:p>
                      <a:pPr algn="ctr"/>
                      <a:r>
                        <a:rPr lang="es-CO" sz="1400" kern="1200" dirty="0">
                          <a:solidFill>
                            <a:schemeClr val="tx1">
                              <a:lumMod val="50000"/>
                              <a:lumOff val="50000"/>
                            </a:schemeClr>
                          </a:solidFill>
                          <a:latin typeface="+mn-lt"/>
                          <a:ea typeface="+mn-ea"/>
                          <a:cs typeface="+mn-cs"/>
                        </a:rPr>
                        <a:t>(0.60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0.85)</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High 563 per 1,000</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163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x 1000</a:t>
                      </a:r>
                    </a:p>
                    <a:p>
                      <a:pPr algn="ctr"/>
                      <a:r>
                        <a:rPr lang="es-CO" sz="1400" kern="1200" dirty="0">
                          <a:solidFill>
                            <a:schemeClr val="tx1">
                              <a:lumMod val="50000"/>
                              <a:lumOff val="50000"/>
                            </a:schemeClr>
                          </a:solidFill>
                          <a:latin typeface="+mn-lt"/>
                          <a:ea typeface="+mn-ea"/>
                          <a:cs typeface="+mn-cs"/>
                        </a:rPr>
                        <a:t>(225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84 </a:t>
                      </a:r>
                      <a:r>
                        <a:rPr lang="es-CO" sz="1400" kern="1200" dirty="0" err="1">
                          <a:solidFill>
                            <a:schemeClr val="tx1">
                              <a:lumMod val="50000"/>
                              <a:lumOff val="50000"/>
                            </a:schemeClr>
                          </a:solidFill>
                          <a:latin typeface="+mn-lt"/>
                          <a:ea typeface="+mn-ea"/>
                          <a:cs typeface="+mn-cs"/>
                        </a:rPr>
                        <a:t>less</a:t>
                      </a:r>
                      <a:r>
                        <a:rPr lang="es-CO" sz="1400" kern="1200" dirty="0">
                          <a:solidFill>
                            <a:schemeClr val="tx1">
                              <a:lumMod val="50000"/>
                              <a:lumOff val="50000"/>
                            </a:schemeClr>
                          </a:solidFill>
                          <a:latin typeface="+mn-lt"/>
                          <a:ea typeface="+mn-ea"/>
                          <a:cs typeface="+mn-cs"/>
                        </a:rPr>
                        <a:t>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476406">
                <a:tc>
                  <a:txBody>
                    <a:bodyPr/>
                    <a:lstStyle/>
                    <a:p>
                      <a:pPr algn="l"/>
                      <a:r>
                        <a:rPr lang="en-CA" sz="1400" dirty="0">
                          <a:solidFill>
                            <a:schemeClr val="tx1">
                              <a:lumMod val="50000"/>
                              <a:lumOff val="50000"/>
                            </a:schemeClr>
                          </a:solidFill>
                        </a:rPr>
                        <a:t>     Leg ulcer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algn="ctr"/>
                      <a:r>
                        <a:rPr lang="es-CO" sz="1400" kern="1200" dirty="0">
                          <a:solidFill>
                            <a:schemeClr val="tx1">
                              <a:lumMod val="50000"/>
                              <a:lumOff val="50000"/>
                            </a:schemeClr>
                          </a:solidFill>
                          <a:latin typeface="+mn-lt"/>
                          <a:ea typeface="+mn-ea"/>
                          <a:cs typeface="+mn-cs"/>
                        </a:rPr>
                        <a:t>(0.39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1.42)</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High 30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8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x 1000</a:t>
                      </a:r>
                    </a:p>
                    <a:p>
                      <a:pPr algn="ctr"/>
                      <a:r>
                        <a:rPr lang="es-CO" sz="1400" kern="1200" dirty="0">
                          <a:solidFill>
                            <a:schemeClr val="tx1">
                              <a:lumMod val="50000"/>
                              <a:lumOff val="50000"/>
                            </a:schemeClr>
                          </a:solidFill>
                          <a:latin typeface="+mn-lt"/>
                          <a:ea typeface="+mn-ea"/>
                          <a:cs typeface="+mn-cs"/>
                        </a:rPr>
                        <a:t>(18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13 plus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0531832"/>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814341"/>
            <a:ext cx="2773019" cy="2931572"/>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Evidence of low quality, therefore benefit /damage is uncertain. The Panel also considered:</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Thrombolysis to be reasonable in cases of DVT threatening limbs, with severe symptoms that do not improve with anticoagulation only and or with iliofemoral DVT with high risk of PFS and low-medium risk of</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To take in account basal risks, patient preference and access to experimented care.</a:t>
            </a:r>
          </a:p>
        </p:txBody>
      </p:sp>
      <p:sp>
        <p:nvSpPr>
          <p:cNvPr id="12" name="Oval 11">
            <a:extLst>
              <a:ext uri="{FF2B5EF4-FFF2-40B4-BE49-F238E27FC236}">
                <a16:creationId xmlns:a16="http://schemas.microsoft.com/office/drawing/2014/main" id="{57CC1772-C0D3-B947-B045-9F6FB0678EEE}"/>
              </a:ext>
            </a:extLst>
          </p:cNvPr>
          <p:cNvSpPr/>
          <p:nvPr/>
        </p:nvSpPr>
        <p:spPr>
          <a:xfrm>
            <a:off x="485398" y="383748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85398" y="42864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85398" y="480340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85398" y="52664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14">
            <a:extLst>
              <a:ext uri="{FF2B5EF4-FFF2-40B4-BE49-F238E27FC236}">
                <a16:creationId xmlns:a16="http://schemas.microsoft.com/office/drawing/2014/main" id="{D6246254-01B4-418A-A8FD-4DD9D59143FF}"/>
              </a:ext>
            </a:extLst>
          </p:cNvPr>
          <p:cNvSpPr/>
          <p:nvPr/>
        </p:nvSpPr>
        <p:spPr>
          <a:xfrm>
            <a:off x="483052" y="57564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76DFF25E-1F12-BC40-932B-93E06CB8585C}"/>
              </a:ext>
            </a:extLst>
          </p:cNvPr>
          <p:cNvGrpSpPr/>
          <p:nvPr/>
        </p:nvGrpSpPr>
        <p:grpSpPr>
          <a:xfrm>
            <a:off x="7836129" y="6074718"/>
            <a:ext cx="4355871" cy="398679"/>
            <a:chOff x="6764144" y="6362248"/>
            <a:chExt cx="4355871" cy="398679"/>
          </a:xfrm>
        </p:grpSpPr>
        <p:sp>
          <p:nvSpPr>
            <p:cNvPr id="28" name="TextBox 27">
              <a:extLst>
                <a:ext uri="{FF2B5EF4-FFF2-40B4-BE49-F238E27FC236}">
                  <a16:creationId xmlns:a16="http://schemas.microsoft.com/office/drawing/2014/main" id="{0970E79C-3D46-8D4B-8372-B51318F7676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29" name="Oval 28">
              <a:extLst>
                <a:ext uri="{FF2B5EF4-FFF2-40B4-BE49-F238E27FC236}">
                  <a16:creationId xmlns:a16="http://schemas.microsoft.com/office/drawing/2014/main" id="{A1FEE605-CD4B-3646-B3F4-F79FA181D560}"/>
                </a:ext>
              </a:extLst>
            </p:cNvPr>
            <p:cNvSpPr/>
            <p:nvPr/>
          </p:nvSpPr>
          <p:spPr>
            <a:xfrm>
              <a:off x="8632514" y="63622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98B0CF45-58A5-A04E-AD24-FF3C267264C9}"/>
                </a:ext>
              </a:extLst>
            </p:cNvPr>
            <p:cNvSpPr/>
            <p:nvPr/>
          </p:nvSpPr>
          <p:spPr>
            <a:xfrm>
              <a:off x="9279010" y="6362248"/>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C15CFB34-6DBE-CA4B-B4A2-31AF9F98D07A}"/>
                </a:ext>
              </a:extLst>
            </p:cNvPr>
            <p:cNvSpPr/>
            <p:nvPr/>
          </p:nvSpPr>
          <p:spPr>
            <a:xfrm>
              <a:off x="10120365" y="6362248"/>
              <a:ext cx="158294" cy="158295"/>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itle 6">
            <a:extLst>
              <a:ext uri="{FF2B5EF4-FFF2-40B4-BE49-F238E27FC236}">
                <a16:creationId xmlns:a16="http://schemas.microsoft.com/office/drawing/2014/main" id="{13C23883-DF4A-134F-8476-B571292D8A30}"/>
              </a:ext>
            </a:extLst>
          </p:cNvPr>
          <p:cNvSpPr>
            <a:spLocks noGrp="1"/>
          </p:cNvSpPr>
          <p:nvPr>
            <p:ph type="title"/>
          </p:nvPr>
        </p:nvSpPr>
        <p:spPr/>
        <p:txBody>
          <a:bodyPr lIns="0"/>
          <a:lstStyle/>
          <a:p>
            <a:r>
              <a:rPr lang="en-US" b="0" dirty="0"/>
              <a:t>Recommendation </a:t>
            </a:r>
          </a:p>
        </p:txBody>
      </p:sp>
      <p:sp>
        <p:nvSpPr>
          <p:cNvPr id="8" name="Content Placeholder 7">
            <a:extLst>
              <a:ext uri="{FF2B5EF4-FFF2-40B4-BE49-F238E27FC236}">
                <a16:creationId xmlns:a16="http://schemas.microsoft.com/office/drawing/2014/main" id="{61FB2462-09B0-534A-BFCB-0E24308B7F9B}"/>
              </a:ext>
            </a:extLst>
          </p:cNvPr>
          <p:cNvSpPr>
            <a:spLocks noGrp="1"/>
          </p:cNvSpPr>
          <p:nvPr>
            <p:ph idx="1"/>
          </p:nvPr>
        </p:nvSpPr>
        <p:spPr>
          <a:xfrm>
            <a:off x="419099" y="2033094"/>
            <a:ext cx="11459607" cy="747044"/>
          </a:xfrm>
        </p:spPr>
        <p:txBody>
          <a:bodyPr/>
          <a:lstStyle/>
          <a:p>
            <a:pPr marL="0" indent="0">
              <a:buNone/>
            </a:pPr>
            <a:r>
              <a:rPr lang="en-US" sz="1800" dirty="0"/>
              <a:t>In patients with extensive proximal DVT, the ASH Latin American Panel suggests </a:t>
            </a:r>
            <a:r>
              <a:rPr lang="en-US" sz="1800" b="1" u="sng" dirty="0"/>
              <a:t>against the thrombolysis in addition to anticoagulation </a:t>
            </a:r>
            <a:r>
              <a:rPr lang="en-US" sz="1800" i="1" dirty="0"/>
              <a:t>(conditional recommendation, based on low certainty of the evidence on the effects).</a:t>
            </a:r>
          </a:p>
          <a:p>
            <a:pPr marL="0" indent="0">
              <a:buNone/>
            </a:pPr>
            <a:endParaRPr lang="en-US" sz="1800" dirty="0"/>
          </a:p>
          <a:p>
            <a:pPr marL="0" indent="0">
              <a:buNone/>
            </a:pPr>
            <a:r>
              <a:rPr lang="en-US" sz="1800" dirty="0"/>
              <a:t> </a:t>
            </a:r>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296035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a:xfrm>
            <a:off x="419100" y="1340569"/>
            <a:ext cx="10972800" cy="713539"/>
          </a:xfrm>
        </p:spPr>
        <p:txBody>
          <a:bodyPr lIns="0" tIns="0" rIns="0" bIns="0"/>
          <a:lstStyle/>
          <a:p>
            <a:r>
              <a:rPr lang="en-CA" sz="2800" dirty="0"/>
              <a:t>Case 1: Summary </a:t>
            </a:r>
          </a:p>
        </p:txBody>
      </p:sp>
      <p:sp>
        <p:nvSpPr>
          <p:cNvPr id="4" name="TextBox 3">
            <a:extLst>
              <a:ext uri="{FF2B5EF4-FFF2-40B4-BE49-F238E27FC236}">
                <a16:creationId xmlns:a16="http://schemas.microsoft.com/office/drawing/2014/main" id="{1F308EEF-EBA2-4416-ACDE-3B35F899E6EA}"/>
              </a:ext>
            </a:extLst>
          </p:cNvPr>
          <p:cNvSpPr txBox="1"/>
          <p:nvPr/>
        </p:nvSpPr>
        <p:spPr>
          <a:xfrm>
            <a:off x="419100" y="2283130"/>
            <a:ext cx="11097986" cy="830997"/>
          </a:xfrm>
          <a:prstGeom prst="rect">
            <a:avLst/>
          </a:prstGeom>
          <a:solidFill>
            <a:srgbClr val="FED9B0">
              <a:alpha val="76078"/>
            </a:srgbClr>
          </a:solidFill>
        </p:spPr>
        <p:txBody>
          <a:bodyPr wrap="square" rtlCol="0">
            <a:spAutoFit/>
          </a:bodyPr>
          <a:lstStyle/>
          <a:p>
            <a:r>
              <a:rPr lang="en-US" sz="2400" dirty="0">
                <a:solidFill>
                  <a:schemeClr val="tx1">
                    <a:lumMod val="50000"/>
                    <a:lumOff val="50000"/>
                  </a:schemeClr>
                </a:solidFill>
                <a:latin typeface="+mj-lt"/>
                <a:ea typeface="Times New Roman" panose="02020603050405020304" pitchFamily="18" charset="0"/>
                <a:cs typeface="Times New Roman" panose="02020603050405020304" pitchFamily="18" charset="0"/>
              </a:rPr>
              <a:t>For p</a:t>
            </a:r>
            <a:r>
              <a:rPr lang="en-US" sz="2400" dirty="0">
                <a:solidFill>
                  <a:schemeClr val="tx1">
                    <a:lumMod val="50000"/>
                    <a:lumOff val="50000"/>
                  </a:schemeClr>
                </a:solidFill>
                <a:effectLst/>
                <a:latin typeface="+mj-lt"/>
                <a:ea typeface="Times New Roman" panose="02020603050405020304" pitchFamily="18" charset="0"/>
                <a:cs typeface="Times New Roman" panose="02020603050405020304" pitchFamily="18" charset="0"/>
              </a:rPr>
              <a:t>atients with PE and low risk of complications, suggestion of treatment either at home or hospital, according to availability of resources</a:t>
            </a:r>
            <a:r>
              <a:rPr lang="en-US" sz="2400" dirty="0">
                <a:solidFill>
                  <a:schemeClr val="tx1">
                    <a:lumMod val="50000"/>
                    <a:lumOff val="50000"/>
                  </a:schemeClr>
                </a:solidFill>
                <a:effectLst/>
                <a:latin typeface="+mj-lt"/>
                <a:ea typeface="Times New Roman" panose="02020603050405020304" pitchFamily="18" charset="0"/>
              </a:rPr>
              <a:t>.</a:t>
            </a:r>
            <a:endParaRPr lang="en-US" sz="2400" dirty="0">
              <a:solidFill>
                <a:schemeClr val="tx1">
                  <a:lumMod val="50000"/>
                  <a:lumOff val="50000"/>
                </a:schemeClr>
              </a:solidFill>
            </a:endParaRPr>
          </a:p>
        </p:txBody>
      </p:sp>
      <p:sp>
        <p:nvSpPr>
          <p:cNvPr id="6" name="TextBox 5">
            <a:extLst>
              <a:ext uri="{FF2B5EF4-FFF2-40B4-BE49-F238E27FC236}">
                <a16:creationId xmlns:a16="http://schemas.microsoft.com/office/drawing/2014/main" id="{3669F80F-F834-4045-85E9-B1F9F8F069EA}"/>
              </a:ext>
            </a:extLst>
          </p:cNvPr>
          <p:cNvSpPr txBox="1"/>
          <p:nvPr/>
        </p:nvSpPr>
        <p:spPr>
          <a:xfrm>
            <a:off x="419101" y="3343149"/>
            <a:ext cx="11097986" cy="830997"/>
          </a:xfrm>
          <a:prstGeom prst="rect">
            <a:avLst/>
          </a:prstGeom>
          <a:solidFill>
            <a:srgbClr val="FED9B0"/>
          </a:solidFill>
        </p:spPr>
        <p:txBody>
          <a:bodyPr wrap="square" rtlCol="0">
            <a:spAutoFit/>
          </a:bodyPr>
          <a:lstStyle/>
          <a:p>
            <a:r>
              <a:rPr lang="en-US" sz="2400" dirty="0">
                <a:solidFill>
                  <a:schemeClr val="tx1">
                    <a:lumMod val="50000"/>
                    <a:lumOff val="50000"/>
                  </a:schemeClr>
                </a:solidFill>
                <a:ea typeface="Times New Roman" panose="02020603050405020304" pitchFamily="18" charset="0"/>
              </a:rPr>
              <a:t>In case of low-risk PE or DVT plan the use of DOAC over AVK, even if well controlled patients can be maintained with AVK, in both cases monitor the risk of bleeding. </a:t>
            </a:r>
            <a:endParaRPr lang="en-US" sz="2400" dirty="0">
              <a:solidFill>
                <a:schemeClr val="tx1">
                  <a:lumMod val="50000"/>
                  <a:lumOff val="50000"/>
                </a:schemeClr>
              </a:solidFill>
            </a:endParaRPr>
          </a:p>
        </p:txBody>
      </p:sp>
      <p:sp>
        <p:nvSpPr>
          <p:cNvPr id="9" name="TextBox 8">
            <a:extLst>
              <a:ext uri="{FF2B5EF4-FFF2-40B4-BE49-F238E27FC236}">
                <a16:creationId xmlns:a16="http://schemas.microsoft.com/office/drawing/2014/main" id="{8D29FDD8-AEC6-4E3E-ADEA-A4D892E45FC4}"/>
              </a:ext>
            </a:extLst>
          </p:cNvPr>
          <p:cNvSpPr txBox="1"/>
          <p:nvPr/>
        </p:nvSpPr>
        <p:spPr>
          <a:xfrm>
            <a:off x="419101" y="4772500"/>
            <a:ext cx="11097986" cy="830997"/>
          </a:xfrm>
          <a:prstGeom prst="rect">
            <a:avLst/>
          </a:prstGeom>
          <a:solidFill>
            <a:srgbClr val="FDC17B"/>
          </a:solidFill>
        </p:spPr>
        <p:txBody>
          <a:bodyPr wrap="square" rtlCol="0">
            <a:spAutoFit/>
          </a:bodyPr>
          <a:lstStyle/>
          <a:p>
            <a:r>
              <a:rPr lang="en-CA" sz="2400" dirty="0">
                <a:solidFill>
                  <a:schemeClr val="tx1">
                    <a:lumMod val="50000"/>
                    <a:lumOff val="50000"/>
                  </a:schemeClr>
                </a:solidFill>
              </a:rPr>
              <a:t>Thrombolysis is not recommended in extensive proximal venous thrombolysis, for the prevention of </a:t>
            </a:r>
            <a:r>
              <a:rPr lang="en-CA" sz="2400" dirty="0" err="1">
                <a:solidFill>
                  <a:schemeClr val="tx1">
                    <a:lumMod val="50000"/>
                    <a:lumOff val="50000"/>
                  </a:schemeClr>
                </a:solidFill>
              </a:rPr>
              <a:t>postphlebitic</a:t>
            </a:r>
            <a:r>
              <a:rPr lang="en-CA" sz="2400" dirty="0">
                <a:solidFill>
                  <a:schemeClr val="tx1">
                    <a:lumMod val="50000"/>
                    <a:lumOff val="50000"/>
                  </a:schemeClr>
                </a:solidFill>
              </a:rPr>
              <a:t> syndrome.</a:t>
            </a:r>
            <a:endParaRPr lang="en-CA" sz="2400" dirty="0">
              <a:solidFill>
                <a:schemeClr val="bg1">
                  <a:lumMod val="50000"/>
                </a:schemeClr>
              </a:solidFill>
            </a:endParaRPr>
          </a:p>
        </p:txBody>
      </p:sp>
    </p:spTree>
    <p:extLst>
      <p:ext uri="{BB962C8B-B14F-4D97-AF65-F5344CB8AC3E}">
        <p14:creationId xmlns:p14="http://schemas.microsoft.com/office/powerpoint/2010/main" val="150401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099" y="1339850"/>
            <a:ext cx="11531895" cy="714375"/>
          </a:xfrm>
        </p:spPr>
        <p:txBody>
          <a:bodyPr lIns="0" rIns="0"/>
          <a:lstStyle/>
          <a:p>
            <a:r>
              <a:rPr lang="en-CA" sz="2800" b="0" dirty="0"/>
              <a:t>Case 2:  Deep venous thrombosis not provoked with </a:t>
            </a:r>
            <a:r>
              <a:rPr lang="en-CA" dirty="0"/>
              <a:t>high risk of bleeding</a:t>
            </a:r>
            <a:br>
              <a:rPr lang="en-CA" sz="2800" b="0" dirty="0"/>
            </a:br>
            <a:r>
              <a:rPr lang="en-CA" dirty="0"/>
              <a:t>Woman -</a:t>
            </a:r>
            <a:r>
              <a:rPr lang="en-CA" sz="2800" b="0" dirty="0"/>
              <a:t> 40 years of age</a:t>
            </a:r>
          </a:p>
        </p:txBody>
      </p:sp>
      <p:sp>
        <p:nvSpPr>
          <p:cNvPr id="6" name="Content Placeholder 5">
            <a:extLst>
              <a:ext uri="{FF2B5EF4-FFF2-40B4-BE49-F238E27FC236}">
                <a16:creationId xmlns:a16="http://schemas.microsoft.com/office/drawing/2014/main" id="{5FB35F83-D58E-EF4F-BAED-4205501197E9}"/>
              </a:ext>
            </a:extLst>
          </p:cNvPr>
          <p:cNvSpPr>
            <a:spLocks noGrp="1"/>
          </p:cNvSpPr>
          <p:nvPr>
            <p:ph idx="1"/>
          </p:nvPr>
        </p:nvSpPr>
        <p:spPr>
          <a:xfrm>
            <a:off x="419100" y="2405234"/>
            <a:ext cx="10972800" cy="3954624"/>
          </a:xfrm>
        </p:spPr>
        <p:txBody>
          <a:bodyPr/>
          <a:lstStyle/>
          <a:p>
            <a:pPr marL="274320" indent="-274320"/>
            <a:r>
              <a:rPr lang="en-US" sz="2000" b="1" dirty="0"/>
              <a:t>Pathological History:  </a:t>
            </a:r>
            <a:r>
              <a:rPr lang="en-US" sz="2000" dirty="0"/>
              <a:t>Recurrent gastric peptic ulcer disease</a:t>
            </a:r>
          </a:p>
          <a:p>
            <a:pPr marL="274320" indent="-274320"/>
            <a:r>
              <a:rPr lang="en-US" sz="2000" b="1" dirty="0"/>
              <a:t>Medication: </a:t>
            </a:r>
            <a:r>
              <a:rPr lang="en-US" sz="2000" dirty="0" err="1"/>
              <a:t>Esomeprazol</a:t>
            </a:r>
            <a:r>
              <a:rPr lang="en-US" sz="2000" dirty="0"/>
              <a:t> 40 mg day</a:t>
            </a:r>
          </a:p>
          <a:p>
            <a:pPr marL="274320" indent="-274320">
              <a:buNone/>
            </a:pPr>
            <a:endParaRPr lang="en-US" sz="2000" dirty="0"/>
          </a:p>
          <a:p>
            <a:pPr marL="274320" indent="-274320"/>
            <a:r>
              <a:rPr lang="en-US" sz="2000" b="1" dirty="0"/>
              <a:t>Clinical Profile: </a:t>
            </a:r>
            <a:r>
              <a:rPr lang="en-US" sz="2000" dirty="0"/>
              <a:t>As she rises from bed in the morning,  she notices the development of edema and pain in the left inferior limb, difficulty to walk. Dimer-D on 1550 ug/L Scan Duplex showed left </a:t>
            </a:r>
            <a:r>
              <a:rPr lang="en-US" sz="2000" dirty="0" err="1"/>
              <a:t>Ileofemoral</a:t>
            </a:r>
            <a:r>
              <a:rPr lang="en-US" sz="2000" dirty="0"/>
              <a:t> DVT. Started treatment with Enoxaparin for 5 days then she is kept on Warfarin</a:t>
            </a:r>
          </a:p>
          <a:p>
            <a:pPr marL="274320" indent="-274320"/>
            <a:r>
              <a:rPr lang="en-US" sz="2000" dirty="0"/>
              <a:t>Thrombophilia profile negative</a:t>
            </a:r>
          </a:p>
          <a:p>
            <a:pPr marL="274320" indent="-274320"/>
            <a:endParaRPr lang="en-US" sz="2000" dirty="0"/>
          </a:p>
          <a:p>
            <a:pPr marL="274320" indent="-274320"/>
            <a:r>
              <a:rPr lang="en-US" sz="2000" b="1" dirty="0"/>
              <a:t>Diagnosis:  </a:t>
            </a:r>
            <a:r>
              <a:rPr lang="en-US" sz="2000" dirty="0"/>
              <a:t>Proximal Deep Venous Thrombosis unprovoked</a:t>
            </a:r>
          </a:p>
          <a:p>
            <a:pPr marL="274320" indent="-274320"/>
            <a:endParaRPr lang="en-US" sz="2000" dirty="0"/>
          </a:p>
        </p:txBody>
      </p:sp>
    </p:spTree>
    <p:extLst>
      <p:ext uri="{BB962C8B-B14F-4D97-AF65-F5344CB8AC3E}">
        <p14:creationId xmlns:p14="http://schemas.microsoft.com/office/powerpoint/2010/main" val="3170228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39F9C-DAC1-754B-BFCF-D8CBCC3D0738}"/>
              </a:ext>
            </a:extLst>
          </p:cNvPr>
          <p:cNvSpPr>
            <a:spLocks noGrp="1"/>
          </p:cNvSpPr>
          <p:nvPr>
            <p:ph type="title"/>
          </p:nvPr>
        </p:nvSpPr>
        <p:spPr/>
        <p:txBody>
          <a:bodyPr/>
          <a:lstStyle/>
          <a:p>
            <a:r>
              <a:rPr lang="en-US" dirty="0"/>
              <a:t>Considering her current clinical condition how long would you consider to give anticoagulation with warfarin?</a:t>
            </a:r>
            <a:br>
              <a:rPr lang="en-US" dirty="0"/>
            </a:br>
            <a:endParaRPr lang="en-US"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endParaRPr lang="en-US" dirty="0"/>
          </a:p>
          <a:p>
            <a:endParaRPr lang="en-US" dirty="0"/>
          </a:p>
          <a:p>
            <a:pPr marL="457200" indent="-457200">
              <a:buFont typeface="+mj-lt"/>
              <a:buAutoNum type="alphaUcPeriod"/>
            </a:pPr>
            <a:r>
              <a:rPr lang="en-US" dirty="0"/>
              <a:t>I would give anticoagulation for 2 months</a:t>
            </a:r>
          </a:p>
          <a:p>
            <a:pPr marL="457200" indent="-457200">
              <a:buFont typeface="+mj-lt"/>
              <a:buAutoNum type="alphaUcPeriod"/>
            </a:pPr>
            <a:r>
              <a:rPr lang="en-US" dirty="0"/>
              <a:t>I would give anticoagulation for 3 to 6 months only</a:t>
            </a:r>
          </a:p>
          <a:p>
            <a:pPr marL="457200" indent="-457200">
              <a:buFont typeface="+mj-lt"/>
              <a:buAutoNum type="alphaUcPeriod"/>
            </a:pPr>
            <a:r>
              <a:rPr lang="en-US" dirty="0"/>
              <a:t>I would give anticoagulation extended to beyond 3 – 6 months and would assess for the risk of thrombotic recurrence and bleeding</a:t>
            </a:r>
          </a:p>
          <a:p>
            <a:pPr marL="457200" indent="-457200">
              <a:buFont typeface="+mj-lt"/>
              <a:buAutoNum type="alphaUcPeriod"/>
            </a:pPr>
            <a:r>
              <a:rPr lang="en-US" dirty="0"/>
              <a:t>I would give her anticoagulation </a:t>
            </a:r>
            <a:r>
              <a:rPr lang="en-US" dirty="0" err="1"/>
              <a:t>indefinetely</a:t>
            </a:r>
            <a:endParaRPr lang="en-US" dirty="0"/>
          </a:p>
          <a:p>
            <a:endParaRPr lang="en-US" dirty="0"/>
          </a:p>
        </p:txBody>
      </p:sp>
      <p:sp>
        <p:nvSpPr>
          <p:cNvPr id="4" name="Rectangle 3">
            <a:extLst>
              <a:ext uri="{FF2B5EF4-FFF2-40B4-BE49-F238E27FC236}">
                <a16:creationId xmlns:a16="http://schemas.microsoft.com/office/drawing/2014/main" id="{99BAD767-7BAB-4B53-9712-EA8DCDE89366}"/>
              </a:ext>
            </a:extLst>
          </p:cNvPr>
          <p:cNvSpPr/>
          <p:nvPr/>
        </p:nvSpPr>
        <p:spPr>
          <a:xfrm>
            <a:off x="339712" y="3782553"/>
            <a:ext cx="11052187" cy="80102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565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26F7-610E-CC46-96A6-1FAE6EA8D8EA}"/>
              </a:ext>
            </a:extLst>
          </p:cNvPr>
          <p:cNvSpPr>
            <a:spLocks noGrp="1"/>
          </p:cNvSpPr>
          <p:nvPr>
            <p:ph type="title"/>
          </p:nvPr>
        </p:nvSpPr>
        <p:spPr/>
        <p:txBody>
          <a:bodyPr lIns="0" tIns="0" rIns="0" bIns="0"/>
          <a:lstStyle/>
          <a:p>
            <a:r>
              <a:rPr lang="en-US" sz="2800" b="0" dirty="0">
                <a:solidFill>
                  <a:srgbClr val="E43D31"/>
                </a:solidFill>
              </a:rPr>
              <a:t>Clinical Guidelines</a:t>
            </a:r>
          </a:p>
        </p:txBody>
      </p:sp>
      <p:sp>
        <p:nvSpPr>
          <p:cNvPr id="3" name="Content Placeholder 2">
            <a:extLst>
              <a:ext uri="{FF2B5EF4-FFF2-40B4-BE49-F238E27FC236}">
                <a16:creationId xmlns:a16="http://schemas.microsoft.com/office/drawing/2014/main" id="{D6598563-646C-4343-96F0-E7607957F55C}"/>
              </a:ext>
            </a:extLst>
          </p:cNvPr>
          <p:cNvSpPr>
            <a:spLocks noGrp="1"/>
          </p:cNvSpPr>
          <p:nvPr>
            <p:ph idx="1"/>
          </p:nvPr>
        </p:nvSpPr>
        <p:spPr>
          <a:xfrm>
            <a:off x="419100" y="2019300"/>
            <a:ext cx="7333422" cy="4033734"/>
          </a:xfrm>
        </p:spPr>
        <p:txBody>
          <a:bodyPr/>
          <a:lstStyle/>
          <a:p>
            <a:pPr marL="0" indent="0">
              <a:buNone/>
            </a:pPr>
            <a:r>
              <a:rPr lang="en-US" dirty="0"/>
              <a:t>American Society of Hematology 2021</a:t>
            </a:r>
          </a:p>
          <a:p>
            <a:pPr marL="0" indent="0">
              <a:buNone/>
            </a:pPr>
            <a:r>
              <a:rPr lang="en-US" dirty="0"/>
              <a:t>Guidelines for management of venous thromboembolism in Latin America</a:t>
            </a:r>
          </a:p>
          <a:p>
            <a:pPr marL="0" indent="0">
              <a:buNone/>
            </a:pPr>
            <a:r>
              <a:rPr lang="en-US" sz="1600" b="0" i="0" dirty="0">
                <a:effectLst/>
              </a:rPr>
              <a:t>Ignacio Neumann, Ariel </a:t>
            </a:r>
            <a:r>
              <a:rPr lang="en-US" sz="1600" b="0" i="0" dirty="0" err="1">
                <a:effectLst/>
              </a:rPr>
              <a:t>Izcovich</a:t>
            </a:r>
            <a:r>
              <a:rPr lang="en-US" sz="1600" b="0" i="0" dirty="0">
                <a:effectLst/>
              </a:rPr>
              <a:t>, Ricardo Aguilar, Guillermo León </a:t>
            </a:r>
            <a:r>
              <a:rPr lang="en-US" sz="1600" b="0" i="0" dirty="0" err="1">
                <a:effectLst/>
              </a:rPr>
              <a:t>Basantes</a:t>
            </a:r>
            <a:r>
              <a:rPr lang="en-US" sz="1600" b="0" i="0" dirty="0">
                <a:effectLst/>
              </a:rPr>
              <a:t>, Patricia </a:t>
            </a:r>
            <a:r>
              <a:rPr lang="en-US" sz="1600" b="0" i="0" dirty="0" err="1">
                <a:effectLst/>
              </a:rPr>
              <a:t>Casais</a:t>
            </a:r>
            <a:r>
              <a:rPr lang="en-US" sz="1600" b="0" i="0" dirty="0">
                <a:effectLst/>
              </a:rPr>
              <a:t>, Cecilia </a:t>
            </a:r>
            <a:r>
              <a:rPr lang="en-US" sz="1600" b="0" i="0" dirty="0" err="1">
                <a:effectLst/>
              </a:rPr>
              <a:t>Colorio</a:t>
            </a:r>
            <a:r>
              <a:rPr lang="en-US" sz="1600" b="0" i="0" dirty="0">
                <a:effectLst/>
              </a:rPr>
              <a:t>, Cecilia Guillermo, Pedro Garcia Lazaro, Jaime Pereira, Luis </a:t>
            </a:r>
            <a:r>
              <a:rPr lang="en-US" sz="1600" b="0" i="0" dirty="0" err="1">
                <a:effectLst/>
              </a:rPr>
              <a:t>Meillon</a:t>
            </a:r>
            <a:r>
              <a:rPr lang="en-US" sz="1600" b="0" i="0" dirty="0">
                <a:effectLst/>
              </a:rPr>
              <a:t>, </a:t>
            </a:r>
            <a:r>
              <a:rPr lang="en-US" sz="1600" b="0" i="0" dirty="0" err="1">
                <a:effectLst/>
              </a:rPr>
              <a:t>Suely</a:t>
            </a:r>
            <a:r>
              <a:rPr lang="en-US" sz="1600" b="0" i="0" dirty="0">
                <a:effectLst/>
              </a:rPr>
              <a:t> </a:t>
            </a:r>
            <a:r>
              <a:rPr lang="en-US" sz="1600" b="0" i="0" dirty="0" err="1">
                <a:effectLst/>
              </a:rPr>
              <a:t>Meireles</a:t>
            </a:r>
            <a:r>
              <a:rPr lang="en-US" sz="1600" b="0" i="0" dirty="0">
                <a:effectLst/>
              </a:rPr>
              <a:t> Rezende, Juan Carlos Serrano, Mario Luis Tejerina Valle, Felipe Vera, Lorena </a:t>
            </a:r>
            <a:r>
              <a:rPr lang="en-US" sz="1600" b="0" i="0" dirty="0" err="1">
                <a:effectLst/>
              </a:rPr>
              <a:t>Karzulovic</a:t>
            </a:r>
            <a:r>
              <a:rPr lang="en-US" sz="1600" b="0" i="0" dirty="0">
                <a:effectLst/>
              </a:rPr>
              <a:t>, </a:t>
            </a:r>
            <a:r>
              <a:rPr lang="en-US" sz="1600" b="0" i="0" dirty="0" err="1">
                <a:effectLst/>
              </a:rPr>
              <a:t>GabrielRada</a:t>
            </a:r>
            <a:r>
              <a:rPr lang="en-US" sz="1600" b="0" i="0" dirty="0">
                <a:effectLst/>
              </a:rPr>
              <a:t>, Holger </a:t>
            </a:r>
            <a:r>
              <a:rPr lang="en-US" sz="1600" b="0" i="0" dirty="0" err="1">
                <a:effectLst/>
              </a:rPr>
              <a:t>Schunemann</a:t>
            </a:r>
            <a:r>
              <a:rPr lang="en-US" sz="1600" b="0" i="0" dirty="0">
                <a:effectLst/>
              </a:rPr>
              <a:t>. </a:t>
            </a:r>
            <a:endParaRPr lang="en-US" sz="2800" dirty="0"/>
          </a:p>
        </p:txBody>
      </p:sp>
      <p:pic>
        <p:nvPicPr>
          <p:cNvPr id="6" name="Picture 5" descr="Text&#10;&#10;Description automatically generated">
            <a:extLst>
              <a:ext uri="{FF2B5EF4-FFF2-40B4-BE49-F238E27FC236}">
                <a16:creationId xmlns:a16="http://schemas.microsoft.com/office/drawing/2014/main" id="{059AA0A7-7BB8-40F9-970B-46B017DF79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6342" y="1207219"/>
            <a:ext cx="4045158" cy="5296172"/>
          </a:xfrm>
          <a:prstGeom prst="rect">
            <a:avLst/>
          </a:prstGeom>
        </p:spPr>
      </p:pic>
      <p:sp>
        <p:nvSpPr>
          <p:cNvPr id="8" name="TextBox 7">
            <a:extLst>
              <a:ext uri="{FF2B5EF4-FFF2-40B4-BE49-F238E27FC236}">
                <a16:creationId xmlns:a16="http://schemas.microsoft.com/office/drawing/2014/main" id="{8E11EE90-69F6-4A29-B698-A0DD6A014416}"/>
              </a:ext>
            </a:extLst>
          </p:cNvPr>
          <p:cNvSpPr txBox="1"/>
          <p:nvPr/>
        </p:nvSpPr>
        <p:spPr>
          <a:xfrm>
            <a:off x="463032" y="5475953"/>
            <a:ext cx="6096000" cy="577081"/>
          </a:xfrm>
          <a:prstGeom prst="rect">
            <a:avLst/>
          </a:prstGeom>
          <a:noFill/>
        </p:spPr>
        <p:txBody>
          <a:bodyPr wrap="square">
            <a:spAutoFit/>
          </a:bodyPr>
          <a:lstStyle/>
          <a:p>
            <a:pPr marL="0" marR="0"/>
            <a:r>
              <a:rPr lang="en-US" sz="1050" b="0" dirty="0">
                <a:solidFill>
                  <a:srgbClr val="000000"/>
                </a:solidFill>
                <a:effectLst/>
                <a:latin typeface="Trade Gothic Next" panose="020B0503040303020004" pitchFamily="34" charset="0"/>
                <a:ea typeface="Times New Roman" panose="02020603050405020304" pitchFamily="18" charset="0"/>
              </a:rPr>
              <a:t>Neumann I, </a:t>
            </a:r>
            <a:r>
              <a:rPr lang="en-US" sz="1050" b="0" dirty="0" err="1">
                <a:solidFill>
                  <a:srgbClr val="000000"/>
                </a:solidFill>
                <a:effectLst/>
                <a:latin typeface="Trade Gothic Next" panose="020B0503040303020004" pitchFamily="34" charset="0"/>
                <a:ea typeface="Times New Roman" panose="02020603050405020304" pitchFamily="18" charset="0"/>
              </a:rPr>
              <a:t>Izcovich</a:t>
            </a:r>
            <a:r>
              <a:rPr lang="en-US" sz="1050" b="0" dirty="0">
                <a:solidFill>
                  <a:srgbClr val="000000"/>
                </a:solidFill>
                <a:effectLst/>
                <a:latin typeface="Trade Gothic Next" panose="020B0503040303020004" pitchFamily="34" charset="0"/>
                <a:ea typeface="Times New Roman" panose="02020603050405020304" pitchFamily="18" charset="0"/>
              </a:rPr>
              <a:t> A, Aguilar R, et al. ASH, ABHH, ACHO, Grupo CAHT, Grupo</a:t>
            </a:r>
            <a:r>
              <a:rPr lang="en-US" sz="1050" b="0" dirty="0">
                <a:solidFill>
                  <a:srgbClr val="000000"/>
                </a:solidFill>
                <a:effectLst/>
                <a:latin typeface="Arial" panose="020B0604020202020204" pitchFamily="34" charset="0"/>
                <a:ea typeface="Times New Roman" panose="02020603050405020304" pitchFamily="18" charset="0"/>
              </a:rPr>
              <a:t> </a:t>
            </a:r>
            <a:r>
              <a:rPr lang="en-US" sz="1050" b="0" dirty="0">
                <a:solidFill>
                  <a:srgbClr val="000000"/>
                </a:solidFill>
                <a:effectLst/>
                <a:latin typeface="Trade Gothic Next" panose="020B0503040303020004" pitchFamily="34" charset="0"/>
                <a:ea typeface="Times New Roman" panose="02020603050405020304" pitchFamily="18" charset="0"/>
              </a:rPr>
              <a:t>CLAHT, SAH, SBHH, SHU, SOCHIHEM, SOMETH, Sociedad </a:t>
            </a:r>
            <a:r>
              <a:rPr lang="en-US" sz="1050" b="0" dirty="0" err="1">
                <a:solidFill>
                  <a:srgbClr val="000000"/>
                </a:solidFill>
                <a:effectLst/>
                <a:latin typeface="Trade Gothic Next" panose="020B0503040303020004" pitchFamily="34" charset="0"/>
                <a:ea typeface="Times New Roman" panose="02020603050405020304" pitchFamily="18" charset="0"/>
              </a:rPr>
              <a:t>Panameña</a:t>
            </a:r>
            <a:r>
              <a:rPr lang="en-US" sz="1050" b="0" dirty="0">
                <a:solidFill>
                  <a:srgbClr val="000000"/>
                </a:solidFill>
                <a:effectLst/>
                <a:latin typeface="Trade Gothic Next" panose="020B0503040303020004" pitchFamily="34" charset="0"/>
                <a:ea typeface="Times New Roman" panose="02020603050405020304" pitchFamily="18" charset="0"/>
              </a:rPr>
              <a:t> de </a:t>
            </a:r>
            <a:r>
              <a:rPr lang="en-US" sz="1050" b="0" dirty="0" err="1">
                <a:solidFill>
                  <a:srgbClr val="000000"/>
                </a:solidFill>
                <a:effectLst/>
                <a:latin typeface="Trade Gothic Next" panose="020B0503040303020004" pitchFamily="34" charset="0"/>
                <a:ea typeface="Times New Roman" panose="02020603050405020304" pitchFamily="18" charset="0"/>
              </a:rPr>
              <a:t>Hematología</a:t>
            </a:r>
            <a:r>
              <a:rPr lang="en-US" sz="1050" b="0" dirty="0">
                <a:solidFill>
                  <a:srgbClr val="000000"/>
                </a:solidFill>
                <a:effectLst/>
                <a:latin typeface="Trade Gothic Next" panose="020B0503040303020004" pitchFamily="34" charset="0"/>
                <a:ea typeface="Times New Roman" panose="02020603050405020304" pitchFamily="18" charset="0"/>
              </a:rPr>
              <a:t>, SPH, and SVH 2021 guidelines for management of venous thromboembolism in Latin America. </a:t>
            </a:r>
            <a:r>
              <a:rPr lang="en-US" sz="1050" b="0" i="1" dirty="0">
                <a:solidFill>
                  <a:srgbClr val="000000"/>
                </a:solidFill>
                <a:effectLst/>
                <a:latin typeface="Trade Gothic Next" panose="020B0503040303020004" pitchFamily="34" charset="0"/>
                <a:ea typeface="Times New Roman" panose="02020603050405020304" pitchFamily="18" charset="0"/>
              </a:rPr>
              <a:t>Blood Adv</a:t>
            </a:r>
            <a:r>
              <a:rPr lang="en-US" sz="1050" b="0" dirty="0">
                <a:solidFill>
                  <a:srgbClr val="000000"/>
                </a:solidFill>
                <a:effectLst/>
                <a:latin typeface="Trade Gothic Next" panose="020B0503040303020004" pitchFamily="34" charset="0"/>
                <a:ea typeface="Times New Roman" panose="02020603050405020304" pitchFamily="18" charset="0"/>
              </a:rPr>
              <a:t>. 2021;5(15):3032-3046.</a:t>
            </a:r>
            <a:endParaRPr lang="en-US" sz="20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347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4261597145"/>
              </p:ext>
            </p:extLst>
          </p:nvPr>
        </p:nvGraphicFramePr>
        <p:xfrm>
          <a:off x="419100" y="2858918"/>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488067">
                  <a:extLst>
                    <a:ext uri="{9D8B030D-6E8A-4147-A177-3AD203B41FA5}">
                      <a16:colId xmlns:a16="http://schemas.microsoft.com/office/drawing/2014/main" val="815985156"/>
                    </a:ext>
                  </a:extLst>
                </a:gridCol>
                <a:gridCol w="2053825">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Results </a:t>
                      </a:r>
                    </a:p>
                    <a:p>
                      <a:pPr algn="l"/>
                      <a:r>
                        <a:rPr lang="en-CA" sz="1400" b="1" dirty="0">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Relative Risk</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Risk with defined antithrombotic duration (12 months or less)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a:solidFill>
                            <a:schemeClr val="tx1">
                              <a:lumMod val="50000"/>
                              <a:lumOff val="50000"/>
                            </a:schemeClr>
                          </a:solidFill>
                        </a:rPr>
                        <a:t>Risk with undefined antithrombotic duration</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69062">
                <a:tc>
                  <a:txBody>
                    <a:bodyPr/>
                    <a:lstStyle/>
                    <a:p>
                      <a:pPr algn="l"/>
                      <a:r>
                        <a:rPr lang="en-CA" sz="1400" dirty="0">
                          <a:solidFill>
                            <a:schemeClr val="tx1">
                              <a:lumMod val="50000"/>
                              <a:lumOff val="50000"/>
                            </a:schemeClr>
                          </a:solidFill>
                        </a:rPr>
                        <a:t>     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algn="ctr"/>
                      <a:r>
                        <a:rPr lang="es-CO" sz="1400" kern="1200" dirty="0">
                          <a:solidFill>
                            <a:schemeClr val="tx1">
                              <a:lumMod val="50000"/>
                              <a:lumOff val="50000"/>
                            </a:schemeClr>
                          </a:solidFill>
                          <a:latin typeface="+mn-lt"/>
                          <a:ea typeface="+mn-ea"/>
                          <a:cs typeface="+mn-cs"/>
                        </a:rPr>
                        <a:t>(0.49 -1.13)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18 por 1,000</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per 1,000</a:t>
                      </a:r>
                    </a:p>
                    <a:p>
                      <a:pPr algn="ctr"/>
                      <a:r>
                        <a:rPr lang="es-CO" sz="1400" kern="1200" dirty="0">
                          <a:solidFill>
                            <a:schemeClr val="tx1">
                              <a:lumMod val="50000"/>
                              <a:lumOff val="50000"/>
                            </a:schemeClr>
                          </a:solidFill>
                          <a:latin typeface="+mn-lt"/>
                          <a:ea typeface="+mn-ea"/>
                          <a:cs typeface="+mn-cs"/>
                        </a:rPr>
                        <a:t>(9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2 plus) </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PE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0.29</a:t>
                      </a:r>
                    </a:p>
                    <a:p>
                      <a:pPr algn="ctr"/>
                      <a:r>
                        <a:rPr lang="es-CO" sz="1400" b="0" kern="1200" dirty="0">
                          <a:solidFill>
                            <a:schemeClr val="tx1">
                              <a:lumMod val="50000"/>
                              <a:lumOff val="50000"/>
                            </a:schemeClr>
                          </a:solidFill>
                          <a:latin typeface="+mn-lt"/>
                          <a:ea typeface="+mn-ea"/>
                          <a:cs typeface="+mn-cs"/>
                        </a:rPr>
                        <a:t>(0.15 -0.56) </a:t>
                      </a:r>
                      <a:endParaRPr lang="en-CA" sz="9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  29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21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per 1,000</a:t>
                      </a:r>
                    </a:p>
                    <a:p>
                      <a:pPr algn="ctr"/>
                      <a:r>
                        <a:rPr lang="es-CO" sz="1400" kern="1200" dirty="0">
                          <a:solidFill>
                            <a:schemeClr val="tx1">
                              <a:lumMod val="50000"/>
                              <a:lumOff val="50000"/>
                            </a:schemeClr>
                          </a:solidFill>
                          <a:latin typeface="+mn-lt"/>
                          <a:ea typeface="+mn-ea"/>
                          <a:cs typeface="+mn-cs"/>
                        </a:rPr>
                        <a:t>(25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13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Proximal symptomatic DVT.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0.20</a:t>
                      </a:r>
                    </a:p>
                    <a:p>
                      <a:pPr algn="ctr"/>
                      <a:r>
                        <a:rPr lang="es-CO" sz="1400" b="0" kern="1200" dirty="0">
                          <a:solidFill>
                            <a:schemeClr val="tx1">
                              <a:lumMod val="50000"/>
                              <a:lumOff val="50000"/>
                            </a:schemeClr>
                          </a:solidFill>
                          <a:latin typeface="+mn-lt"/>
                          <a:ea typeface="+mn-ea"/>
                          <a:cs typeface="+mn-cs"/>
                        </a:rPr>
                        <a:t>(0.12 </a:t>
                      </a:r>
                      <a:r>
                        <a:rPr lang="es-CO" sz="1400" b="0" kern="1200" dirty="0" err="1">
                          <a:solidFill>
                            <a:schemeClr val="tx1">
                              <a:lumMod val="50000"/>
                              <a:lumOff val="50000"/>
                            </a:schemeClr>
                          </a:solidFill>
                          <a:latin typeface="+mn-lt"/>
                          <a:ea typeface="+mn-ea"/>
                          <a:cs typeface="+mn-cs"/>
                        </a:rPr>
                        <a:t>to</a:t>
                      </a:r>
                      <a:r>
                        <a:rPr lang="es-CO" sz="1400" b="0" kern="1200" dirty="0">
                          <a:solidFill>
                            <a:schemeClr val="tx1">
                              <a:lumMod val="50000"/>
                              <a:lumOff val="50000"/>
                            </a:schemeClr>
                          </a:solidFill>
                          <a:latin typeface="+mn-lt"/>
                          <a:ea typeface="+mn-ea"/>
                          <a:cs typeface="+mn-cs"/>
                        </a:rPr>
                        <a:t> 0.34) </a:t>
                      </a:r>
                      <a:endParaRPr lang="en-CA" sz="6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63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50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por 1,000</a:t>
                      </a:r>
                    </a:p>
                    <a:p>
                      <a:pPr algn="ctr"/>
                      <a:r>
                        <a:rPr lang="es-CO" sz="1400" kern="1200" dirty="0">
                          <a:solidFill>
                            <a:schemeClr val="tx1">
                              <a:lumMod val="50000"/>
                              <a:lumOff val="50000"/>
                            </a:schemeClr>
                          </a:solidFill>
                          <a:latin typeface="+mn-lt"/>
                          <a:ea typeface="+mn-ea"/>
                          <a:cs typeface="+mn-cs"/>
                        </a:rPr>
                        <a:t>(56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42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2.24</a:t>
                      </a:r>
                    </a:p>
                    <a:p>
                      <a:pPr algn="ctr"/>
                      <a:r>
                        <a:rPr lang="es-CO" sz="1400" kern="1200" dirty="0">
                          <a:solidFill>
                            <a:schemeClr val="tx1">
                              <a:lumMod val="50000"/>
                              <a:lumOff val="50000"/>
                            </a:schemeClr>
                          </a:solidFill>
                          <a:latin typeface="+mn-lt"/>
                          <a:ea typeface="+mn-ea"/>
                          <a:cs typeface="+mn-cs"/>
                        </a:rPr>
                        <a:t>(1.49 to 3.35)</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5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6 plus por 1,000 </a:t>
                      </a:r>
                    </a:p>
                    <a:p>
                      <a:pPr algn="ctr"/>
                      <a:r>
                        <a:rPr lang="es-CO" sz="1400" kern="1200" dirty="0">
                          <a:solidFill>
                            <a:schemeClr val="tx1">
                              <a:lumMod val="50000"/>
                              <a:lumOff val="50000"/>
                            </a:schemeClr>
                          </a:solidFill>
                          <a:latin typeface="+mn-lt"/>
                          <a:ea typeface="+mn-ea"/>
                          <a:cs typeface="+mn-cs"/>
                        </a:rPr>
                        <a:t>(2 plus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12 plus)</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27682" y="2858918"/>
            <a:ext cx="2989888" cy="3185487"/>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Moderate evidence, so the panel considered that:</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The individual risk of DVT recurrence, risk of bleeding, costs, access to follow up and monitoring should be considered, in addition to patient values and preferences. </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This recommendation is applied to patients with average risk of bleeding. </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The risk of bleeding may change with time, benefit vs risk of anticoagulation should be reassessed  periodically.</a:t>
            </a:r>
            <a:endParaRPr lang="en-US"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503927" y="406917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2803" y="459981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2803" y="508575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500926" y="5612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11D4F820-6F47-424D-A194-3223FBAD5FBD}"/>
              </a:ext>
            </a:extLst>
          </p:cNvPr>
          <p:cNvGrpSpPr/>
          <p:nvPr/>
        </p:nvGrpSpPr>
        <p:grpSpPr>
          <a:xfrm>
            <a:off x="8144690" y="6078965"/>
            <a:ext cx="4355871" cy="446420"/>
            <a:chOff x="7072705" y="6273187"/>
            <a:chExt cx="4355871" cy="446420"/>
          </a:xfrm>
        </p:grpSpPr>
        <p:sp>
          <p:nvSpPr>
            <p:cNvPr id="22" name="TextBox 21">
              <a:extLst>
                <a:ext uri="{FF2B5EF4-FFF2-40B4-BE49-F238E27FC236}">
                  <a16:creationId xmlns:a16="http://schemas.microsoft.com/office/drawing/2014/main" id="{8E782D59-00C4-5B44-9247-28F3D89BCB1A}"/>
                </a:ext>
              </a:extLst>
            </p:cNvPr>
            <p:cNvSpPr txBox="1"/>
            <p:nvPr/>
          </p:nvSpPr>
          <p:spPr>
            <a:xfrm>
              <a:off x="7072705" y="644260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23" name="Oval 22">
              <a:extLst>
                <a:ext uri="{FF2B5EF4-FFF2-40B4-BE49-F238E27FC236}">
                  <a16:creationId xmlns:a16="http://schemas.microsoft.com/office/drawing/2014/main" id="{184BF6F2-01E0-5C48-ADCE-80B4D6F9254B}"/>
                </a:ext>
              </a:extLst>
            </p:cNvPr>
            <p:cNvSpPr/>
            <p:nvPr/>
          </p:nvSpPr>
          <p:spPr>
            <a:xfrm>
              <a:off x="8869199" y="62731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E7BEEFF-E6D7-4845-AD13-9ECBEF4ED800}"/>
                </a:ext>
              </a:extLst>
            </p:cNvPr>
            <p:cNvSpPr/>
            <p:nvPr/>
          </p:nvSpPr>
          <p:spPr>
            <a:xfrm>
              <a:off x="9636636" y="6288576"/>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A6A99EC4-F34E-2E49-8323-DB71A9F75AF4}"/>
                </a:ext>
              </a:extLst>
            </p:cNvPr>
            <p:cNvSpPr/>
            <p:nvPr/>
          </p:nvSpPr>
          <p:spPr>
            <a:xfrm>
              <a:off x="10404073" y="6273187"/>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65364F7-FABB-C341-BEFA-C41A22E397AD}"/>
              </a:ext>
            </a:extLst>
          </p:cNvPr>
          <p:cNvSpPr>
            <a:spLocks noGrp="1"/>
          </p:cNvSpPr>
          <p:nvPr>
            <p:ph type="title"/>
          </p:nvPr>
        </p:nvSpPr>
        <p:spPr/>
        <p:txBody>
          <a:bodyPr lIns="0"/>
          <a:lstStyle/>
          <a:p>
            <a:r>
              <a:rPr lang="en-US" b="0" dirty="0"/>
              <a:t>Recommendation</a:t>
            </a:r>
          </a:p>
        </p:txBody>
      </p:sp>
      <p:sp>
        <p:nvSpPr>
          <p:cNvPr id="5" name="Content Placeholder 4">
            <a:extLst>
              <a:ext uri="{FF2B5EF4-FFF2-40B4-BE49-F238E27FC236}">
                <a16:creationId xmlns:a16="http://schemas.microsoft.com/office/drawing/2014/main" id="{1D433B5A-31C7-1B41-9437-E3191420F39D}"/>
              </a:ext>
            </a:extLst>
          </p:cNvPr>
          <p:cNvSpPr>
            <a:spLocks noGrp="1"/>
          </p:cNvSpPr>
          <p:nvPr>
            <p:ph idx="1"/>
          </p:nvPr>
        </p:nvSpPr>
        <p:spPr>
          <a:xfrm>
            <a:off x="419100" y="2033094"/>
            <a:ext cx="10972800" cy="1075861"/>
          </a:xfrm>
        </p:spPr>
        <p:txBody>
          <a:bodyPr/>
          <a:lstStyle/>
          <a:p>
            <a:pPr marL="0" indent="0">
              <a:buNone/>
            </a:pPr>
            <a:r>
              <a:rPr lang="en-US" sz="1600" dirty="0"/>
              <a:t>For patients with unprovoked PE or DVT, the ASH Latin American Panel suggests to </a:t>
            </a:r>
            <a:r>
              <a:rPr lang="en-US" sz="1600" b="1" u="sng" dirty="0"/>
              <a:t>keep anticoagulation indefinitely over the interruption after a period of 3 to 6 months</a:t>
            </a:r>
            <a:r>
              <a:rPr lang="en-US" sz="1600" i="1" dirty="0"/>
              <a:t> (conditional recommendation based on the moderate certainty of the evidence on the effects).</a:t>
            </a:r>
            <a:endParaRPr lang="en-US" sz="1600" dirty="0"/>
          </a:p>
        </p:txBody>
      </p:sp>
    </p:spTree>
    <p:extLst>
      <p:ext uri="{BB962C8B-B14F-4D97-AF65-F5344CB8AC3E}">
        <p14:creationId xmlns:p14="http://schemas.microsoft.com/office/powerpoint/2010/main" val="2734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bwMode="auto">
          <a:xfrm>
            <a:off x="2717800" y="1940955"/>
            <a:ext cx="7720840" cy="4375150"/>
          </a:xfrm>
          <a:prstGeom prst="roundRect">
            <a:avLst/>
          </a:prstGeom>
          <a:solidFill>
            <a:srgbClr val="E43D31"/>
          </a:solidFill>
          <a:ln w="19050" cap="flat" cmpd="sng" algn="ctr">
            <a:solidFill>
              <a:schemeClr val="bg1"/>
            </a:solidFill>
            <a:prstDash val="solid"/>
            <a:round/>
            <a:headEnd type="none" w="med" len="med"/>
            <a:tailEnd type="none" w="med" len="med"/>
          </a:ln>
          <a:effectLst/>
        </p:spPr>
        <p:txBody>
          <a:bodyPr anchor="ctr" anchorCtr="0"/>
          <a:lstStyle/>
          <a:p>
            <a:pPr algn="r" eaLnBrk="1" hangingPunct="1">
              <a:defRPr/>
            </a:pPr>
            <a:endParaRPr lang="en-US" b="1" dirty="0">
              <a:solidFill>
                <a:schemeClr val="bg1"/>
              </a:solidFill>
              <a:latin typeface="Arial" charset="0"/>
            </a:endParaRPr>
          </a:p>
          <a:p>
            <a:pPr algn="r" eaLnBrk="1" hangingPunct="1">
              <a:defRPr/>
            </a:pPr>
            <a:r>
              <a:rPr lang="en-US" b="1" dirty="0">
                <a:solidFill>
                  <a:schemeClr val="bg1"/>
                </a:solidFill>
                <a:latin typeface="Arial" charset="0"/>
              </a:rPr>
              <a:t>Recurrence Risk</a:t>
            </a:r>
          </a:p>
          <a:p>
            <a:pPr algn="r" eaLnBrk="1" hangingPunct="1">
              <a:defRPr/>
            </a:pPr>
            <a:r>
              <a:rPr lang="en-US" b="1" dirty="0">
                <a:solidFill>
                  <a:schemeClr val="bg1"/>
                </a:solidFill>
                <a:latin typeface="Arial" charset="0"/>
              </a:rPr>
              <a:t>after stopping</a:t>
            </a:r>
          </a:p>
          <a:p>
            <a:pPr algn="r" eaLnBrk="1" hangingPunct="1">
              <a:defRPr/>
            </a:pPr>
            <a:r>
              <a:rPr lang="en-US" b="1" dirty="0">
                <a:solidFill>
                  <a:schemeClr val="bg1"/>
                </a:solidFill>
                <a:latin typeface="Arial" charset="0"/>
              </a:rPr>
              <a:t> anticoagulation</a:t>
            </a:r>
          </a:p>
          <a:p>
            <a:pPr algn="r" eaLnBrk="1" hangingPunct="1">
              <a:defRPr/>
            </a:pPr>
            <a:endParaRPr lang="en-US" b="1" dirty="0">
              <a:solidFill>
                <a:schemeClr val="bg1"/>
              </a:solidFill>
              <a:latin typeface="Arial" charset="0"/>
            </a:endParaRPr>
          </a:p>
          <a:p>
            <a:pPr algn="r" eaLnBrk="1" hangingPunct="1">
              <a:defRPr/>
            </a:pPr>
            <a:r>
              <a:rPr lang="en-US" dirty="0">
                <a:solidFill>
                  <a:schemeClr val="bg1"/>
                </a:solidFill>
                <a:latin typeface="Arial" charset="0"/>
              </a:rPr>
              <a:t>1) Acute Episode</a:t>
            </a:r>
          </a:p>
          <a:p>
            <a:pPr algn="r">
              <a:defRPr/>
            </a:pPr>
            <a:r>
              <a:rPr lang="en-US" dirty="0">
                <a:solidFill>
                  <a:schemeClr val="bg1"/>
                </a:solidFill>
                <a:latin typeface="Arial" charset="0"/>
              </a:rPr>
              <a:t>of VTE effectively treated.</a:t>
            </a:r>
          </a:p>
          <a:p>
            <a:pPr algn="r" eaLnBrk="1" hangingPunct="1">
              <a:defRPr/>
            </a:pPr>
            <a:endParaRPr lang="en-US" dirty="0">
              <a:solidFill>
                <a:schemeClr val="bg1"/>
              </a:solidFill>
              <a:latin typeface="Arial" charset="0"/>
            </a:endParaRPr>
          </a:p>
          <a:p>
            <a:pPr algn="r" eaLnBrk="1" hangingPunct="1">
              <a:defRPr/>
            </a:pPr>
            <a:r>
              <a:rPr lang="en-US" dirty="0">
                <a:solidFill>
                  <a:schemeClr val="bg1"/>
                </a:solidFill>
                <a:latin typeface="Arial" charset="0"/>
              </a:rPr>
              <a:t>2) Intrinsic Risk</a:t>
            </a:r>
          </a:p>
          <a:p>
            <a:pPr algn="r">
              <a:defRPr/>
            </a:pPr>
            <a:r>
              <a:rPr lang="en-US" dirty="0">
                <a:solidFill>
                  <a:schemeClr val="bg1"/>
                </a:solidFill>
                <a:latin typeface="Arial" charset="0"/>
              </a:rPr>
              <a:t>of each case in VTE</a:t>
            </a:r>
          </a:p>
        </p:txBody>
      </p:sp>
      <p:sp>
        <p:nvSpPr>
          <p:cNvPr id="8" name="7 Rectángulo redondeado"/>
          <p:cNvSpPr/>
          <p:nvPr/>
        </p:nvSpPr>
        <p:spPr bwMode="auto">
          <a:xfrm>
            <a:off x="2717800" y="1940955"/>
            <a:ext cx="4032250" cy="3968750"/>
          </a:xfrm>
          <a:prstGeom prst="roundRect">
            <a:avLst/>
          </a:prstGeom>
          <a:solidFill>
            <a:srgbClr val="90CCD3"/>
          </a:solidFill>
          <a:ln w="19050" cap="flat" cmpd="sng" algn="ctr">
            <a:solidFill>
              <a:schemeClr val="bg1"/>
            </a:solidFill>
            <a:prstDash val="solid"/>
            <a:round/>
            <a:headEnd type="none" w="med" len="med"/>
            <a:tailEnd type="none" w="med" len="med"/>
          </a:ln>
          <a:effectLst/>
        </p:spPr>
        <p:txBody>
          <a:bodyPr anchor="b" anchorCtr="0"/>
          <a:lstStyle/>
          <a:p>
            <a:pPr algn="r" eaLnBrk="1" hangingPunct="1">
              <a:defRPr/>
            </a:pPr>
            <a:endParaRPr lang="en-US" b="1" dirty="0">
              <a:solidFill>
                <a:schemeClr val="bg1"/>
              </a:solidFill>
              <a:latin typeface="Arial" charset="0"/>
            </a:endParaRPr>
          </a:p>
          <a:p>
            <a:pPr algn="r" eaLnBrk="1" hangingPunct="1">
              <a:defRPr/>
            </a:pPr>
            <a:endParaRPr lang="en-US" b="1" dirty="0">
              <a:solidFill>
                <a:schemeClr val="bg1"/>
              </a:solidFill>
              <a:latin typeface="Arial" charset="0"/>
            </a:endParaRPr>
          </a:p>
          <a:p>
            <a:pPr algn="r" eaLnBrk="1" hangingPunct="1">
              <a:defRPr/>
            </a:pPr>
            <a:endParaRPr lang="en-US" b="1" dirty="0">
              <a:solidFill>
                <a:schemeClr val="bg1"/>
              </a:solidFill>
              <a:latin typeface="Arial" charset="0"/>
            </a:endParaRPr>
          </a:p>
          <a:p>
            <a:pPr algn="r" eaLnBrk="1" hangingPunct="1">
              <a:defRPr/>
            </a:pPr>
            <a:endParaRPr lang="en-US" b="1" dirty="0">
              <a:solidFill>
                <a:schemeClr val="bg1"/>
              </a:solidFill>
              <a:latin typeface="Arial" charset="0"/>
            </a:endParaRPr>
          </a:p>
          <a:p>
            <a:pPr algn="r" eaLnBrk="1" hangingPunct="1">
              <a:defRPr/>
            </a:pPr>
            <a:endParaRPr lang="en-US" b="1" dirty="0">
              <a:solidFill>
                <a:schemeClr val="bg1"/>
              </a:solidFill>
              <a:latin typeface="Arial" charset="0"/>
            </a:endParaRPr>
          </a:p>
          <a:p>
            <a:pPr algn="r" eaLnBrk="1" hangingPunct="1">
              <a:defRPr/>
            </a:pPr>
            <a:endParaRPr lang="en-US" b="1" dirty="0">
              <a:solidFill>
                <a:schemeClr val="bg1"/>
              </a:solidFill>
              <a:latin typeface="Arial" charset="0"/>
            </a:endParaRPr>
          </a:p>
          <a:p>
            <a:pPr algn="r" eaLnBrk="1" hangingPunct="1">
              <a:defRPr/>
            </a:pPr>
            <a:endParaRPr lang="en-US" b="1" dirty="0">
              <a:solidFill>
                <a:schemeClr val="bg1"/>
              </a:solidFill>
              <a:latin typeface="Arial" charset="0"/>
            </a:endParaRPr>
          </a:p>
          <a:p>
            <a:pPr eaLnBrk="1" hangingPunct="1">
              <a:defRPr/>
            </a:pPr>
            <a:endParaRPr lang="en-US" b="1" dirty="0">
              <a:solidFill>
                <a:schemeClr val="bg1"/>
              </a:solidFill>
              <a:latin typeface="Arial" charset="0"/>
            </a:endParaRPr>
          </a:p>
          <a:p>
            <a:pPr eaLnBrk="1" hangingPunct="1">
              <a:defRPr/>
            </a:pPr>
            <a:endParaRPr lang="en-US" b="1" dirty="0">
              <a:solidFill>
                <a:schemeClr val="bg1"/>
              </a:solidFill>
              <a:latin typeface="Arial" charset="0"/>
            </a:endParaRPr>
          </a:p>
          <a:p>
            <a:pPr eaLnBrk="1" hangingPunct="1">
              <a:defRPr/>
            </a:pPr>
            <a:endParaRPr lang="en-US" b="1" dirty="0">
              <a:solidFill>
                <a:schemeClr val="bg1"/>
              </a:solidFill>
              <a:latin typeface="Arial" charset="0"/>
            </a:endParaRPr>
          </a:p>
          <a:p>
            <a:pPr eaLnBrk="1" hangingPunct="1">
              <a:defRPr/>
            </a:pPr>
            <a:endParaRPr lang="en-US" b="1" dirty="0">
              <a:solidFill>
                <a:schemeClr val="bg1"/>
              </a:solidFill>
              <a:latin typeface="Arial" charset="0"/>
            </a:endParaRPr>
          </a:p>
          <a:p>
            <a:pPr eaLnBrk="1" hangingPunct="1">
              <a:defRPr/>
            </a:pPr>
            <a:endParaRPr lang="en-US" b="1" dirty="0">
              <a:solidFill>
                <a:schemeClr val="bg1"/>
              </a:solidFill>
              <a:latin typeface="Arial" charset="0"/>
            </a:endParaRPr>
          </a:p>
          <a:p>
            <a:pPr eaLnBrk="1" hangingPunct="1">
              <a:defRPr/>
            </a:pPr>
            <a:r>
              <a:rPr lang="en-US" b="1" dirty="0">
                <a:solidFill>
                  <a:schemeClr val="bg1"/>
                </a:solidFill>
                <a:latin typeface="Arial" charset="0"/>
              </a:rPr>
              <a:t>30.3% after 8 years</a:t>
            </a:r>
          </a:p>
        </p:txBody>
      </p:sp>
      <p:sp>
        <p:nvSpPr>
          <p:cNvPr id="7" name="6 Rectángulo redondeado"/>
          <p:cNvSpPr/>
          <p:nvPr/>
        </p:nvSpPr>
        <p:spPr bwMode="auto">
          <a:xfrm>
            <a:off x="2717800" y="1940955"/>
            <a:ext cx="3708400" cy="3328988"/>
          </a:xfrm>
          <a:prstGeom prst="roundRect">
            <a:avLst/>
          </a:prstGeom>
          <a:solidFill>
            <a:srgbClr val="8B80A3"/>
          </a:solidFill>
          <a:ln w="19050" cap="flat" cmpd="sng" algn="ctr">
            <a:solidFill>
              <a:schemeClr val="bg1"/>
            </a:solidFill>
            <a:prstDash val="solid"/>
            <a:round/>
            <a:headEnd type="none" w="med" len="med"/>
            <a:tailEnd type="none" w="med" len="med"/>
          </a:ln>
          <a:effectLst/>
        </p:spPr>
        <p:txBody>
          <a:bodyPr anchor="b" anchorCtr="0"/>
          <a:lstStyle/>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endParaRPr lang="en-US" b="1" dirty="0">
              <a:solidFill>
                <a:srgbClr val="000000"/>
              </a:solidFill>
              <a:latin typeface="Arial" charset="0"/>
            </a:endParaRPr>
          </a:p>
          <a:p>
            <a:pPr eaLnBrk="1" hangingPunct="1">
              <a:defRPr/>
            </a:pPr>
            <a:r>
              <a:rPr lang="en-US" b="1" dirty="0">
                <a:solidFill>
                  <a:schemeClr val="bg1"/>
                </a:solidFill>
                <a:latin typeface="Arial" charset="0"/>
              </a:rPr>
              <a:t>24.6% after 5 years</a:t>
            </a:r>
          </a:p>
        </p:txBody>
      </p:sp>
      <p:sp>
        <p:nvSpPr>
          <p:cNvPr id="6" name="5 Rectángulo redondeado"/>
          <p:cNvSpPr/>
          <p:nvPr/>
        </p:nvSpPr>
        <p:spPr bwMode="auto">
          <a:xfrm>
            <a:off x="2735263" y="1940955"/>
            <a:ext cx="3384550" cy="2536825"/>
          </a:xfrm>
          <a:prstGeom prst="roundRect">
            <a:avLst/>
          </a:prstGeom>
          <a:solidFill>
            <a:srgbClr val="91AF5F"/>
          </a:solidFill>
          <a:ln w="19050" cap="flat" cmpd="sng" algn="ctr">
            <a:solidFill>
              <a:schemeClr val="bg1"/>
            </a:solidFill>
            <a:prstDash val="solid"/>
            <a:round/>
            <a:headEnd type="none" w="med" len="med"/>
            <a:tailEnd type="none" w="med" len="med"/>
          </a:ln>
          <a:effectLst/>
        </p:spPr>
        <p:txBody>
          <a:bodyPr anchor="b" anchorCtr="0"/>
          <a:lstStyle/>
          <a:p>
            <a:pPr algn="ctr" eaLnBrk="1" hangingPunct="1">
              <a:defRPr/>
            </a:pPr>
            <a:endParaRPr lang="en-US" b="1" dirty="0">
              <a:solidFill>
                <a:schemeClr val="bg1"/>
              </a:solidFill>
              <a:latin typeface="Arial" charset="0"/>
            </a:endParaRPr>
          </a:p>
          <a:p>
            <a:pPr algn="ctr" eaLnBrk="1" hangingPunct="1">
              <a:defRPr/>
            </a:pPr>
            <a:endParaRPr lang="en-US" b="1" dirty="0">
              <a:solidFill>
                <a:schemeClr val="bg1"/>
              </a:solidFill>
              <a:latin typeface="Arial" charset="0"/>
            </a:endParaRPr>
          </a:p>
          <a:p>
            <a:pPr algn="ctr" eaLnBrk="1" hangingPunct="1">
              <a:defRPr/>
            </a:pPr>
            <a:endParaRPr lang="en-US" b="1" dirty="0">
              <a:solidFill>
                <a:schemeClr val="bg1"/>
              </a:solidFill>
              <a:latin typeface="Arial" charset="0"/>
            </a:endParaRPr>
          </a:p>
          <a:p>
            <a:pPr algn="ctr" eaLnBrk="1" hangingPunct="1">
              <a:defRPr/>
            </a:pPr>
            <a:endParaRPr lang="en-US" b="1" dirty="0">
              <a:solidFill>
                <a:schemeClr val="bg1"/>
              </a:solidFill>
              <a:latin typeface="Arial" charset="0"/>
            </a:endParaRPr>
          </a:p>
          <a:p>
            <a:pPr algn="ctr" eaLnBrk="1" hangingPunct="1">
              <a:defRPr/>
            </a:pPr>
            <a:endParaRPr lang="en-US" b="1" dirty="0">
              <a:solidFill>
                <a:schemeClr val="bg1"/>
              </a:solidFill>
              <a:latin typeface="Arial" charset="0"/>
            </a:endParaRPr>
          </a:p>
          <a:p>
            <a:pPr algn="ctr" eaLnBrk="1" hangingPunct="1">
              <a:defRPr/>
            </a:pPr>
            <a:endParaRPr lang="en-US" b="1" dirty="0">
              <a:solidFill>
                <a:schemeClr val="bg1"/>
              </a:solidFill>
              <a:latin typeface="Arial" charset="0"/>
            </a:endParaRPr>
          </a:p>
          <a:p>
            <a:pPr algn="ctr" eaLnBrk="1" hangingPunct="1">
              <a:defRPr/>
            </a:pPr>
            <a:endParaRPr lang="en-US" b="1" dirty="0">
              <a:solidFill>
                <a:schemeClr val="bg1"/>
              </a:solidFill>
              <a:latin typeface="Arial" charset="0"/>
            </a:endParaRPr>
          </a:p>
          <a:p>
            <a:pPr eaLnBrk="1" hangingPunct="1">
              <a:defRPr/>
            </a:pPr>
            <a:r>
              <a:rPr lang="en-US" b="1" dirty="0">
                <a:solidFill>
                  <a:schemeClr val="bg1"/>
                </a:solidFill>
                <a:latin typeface="Arial" charset="0"/>
              </a:rPr>
              <a:t>17.5% after 2 years</a:t>
            </a:r>
          </a:p>
        </p:txBody>
      </p:sp>
      <p:sp>
        <p:nvSpPr>
          <p:cNvPr id="5" name="4 Rectángulo redondeado"/>
          <p:cNvSpPr/>
          <p:nvPr/>
        </p:nvSpPr>
        <p:spPr bwMode="auto">
          <a:xfrm>
            <a:off x="2717800" y="1940955"/>
            <a:ext cx="3095625" cy="1936750"/>
          </a:xfrm>
          <a:prstGeom prst="roundRect">
            <a:avLst/>
          </a:prstGeom>
          <a:solidFill>
            <a:srgbClr val="F99E19"/>
          </a:solidFill>
          <a:ln w="19050">
            <a:solidFill>
              <a:schemeClr val="bg1"/>
            </a:solidFill>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a:lstStyle/>
          <a:p>
            <a:pPr eaLnBrk="1" hangingPunct="1">
              <a:defRPr/>
            </a:pPr>
            <a:endParaRPr lang="es-CO" dirty="0">
              <a:solidFill>
                <a:srgbClr val="000000"/>
              </a:solidFill>
            </a:endParaRPr>
          </a:p>
          <a:p>
            <a:pPr eaLnBrk="1" hangingPunct="1">
              <a:defRPr/>
            </a:pPr>
            <a:endParaRPr lang="es-CO" sz="1600" dirty="0">
              <a:solidFill>
                <a:srgbClr val="000000"/>
              </a:solidFill>
            </a:endParaRPr>
          </a:p>
          <a:p>
            <a:pPr algn="ctr" eaLnBrk="1" hangingPunct="1">
              <a:defRPr/>
            </a:pPr>
            <a:endParaRPr lang="es-CO" sz="1050" dirty="0">
              <a:solidFill>
                <a:srgbClr val="000000"/>
              </a:solidFill>
            </a:endParaRPr>
          </a:p>
          <a:p>
            <a:pPr algn="ctr" eaLnBrk="1" hangingPunct="1">
              <a:defRPr/>
            </a:pPr>
            <a:endParaRPr lang="es-CO" sz="1000" dirty="0">
              <a:solidFill>
                <a:srgbClr val="000000"/>
              </a:solidFill>
            </a:endParaRPr>
          </a:p>
          <a:p>
            <a:pPr algn="ctr">
              <a:defRPr/>
            </a:pPr>
            <a:r>
              <a:rPr lang="es-CO" b="1" dirty="0">
                <a:solidFill>
                  <a:srgbClr val="000000"/>
                </a:solidFill>
              </a:rPr>
              <a:t> </a:t>
            </a:r>
            <a:r>
              <a:rPr lang="en-US" b="1" dirty="0">
                <a:solidFill>
                  <a:srgbClr val="000000"/>
                </a:solidFill>
              </a:rPr>
              <a:t>VTE unprovoked (incidence VTE/years)</a:t>
            </a:r>
          </a:p>
        </p:txBody>
      </p:sp>
      <p:sp>
        <p:nvSpPr>
          <p:cNvPr id="4" name="3 Proceso alternativo"/>
          <p:cNvSpPr/>
          <p:nvPr/>
        </p:nvSpPr>
        <p:spPr bwMode="auto">
          <a:xfrm>
            <a:off x="3109498" y="2451485"/>
            <a:ext cx="2376488" cy="407689"/>
          </a:xfrm>
          <a:prstGeom prst="flowChartAlternateProcess">
            <a:avLst/>
          </a:prstGeom>
          <a:solidFill>
            <a:schemeClr val="bg1"/>
          </a:solidFill>
          <a:ln w="9525" cap="flat" cmpd="sng" algn="ctr">
            <a:noFill/>
            <a:prstDash val="solid"/>
            <a:round/>
            <a:headEnd type="none" w="med" len="med"/>
            <a:tailEnd type="none" w="med" len="med"/>
          </a:ln>
          <a:effectLst/>
        </p:spPr>
        <p:txBody>
          <a:bodyPr/>
          <a:lstStyle/>
          <a:p>
            <a:pPr algn="ctr">
              <a:defRPr/>
            </a:pPr>
            <a:r>
              <a:rPr lang="en-US" sz="1600" b="1" dirty="0">
                <a:latin typeface="Arial" charset="0"/>
              </a:rPr>
              <a:t>Unprovoked VTE</a:t>
            </a:r>
          </a:p>
        </p:txBody>
      </p:sp>
      <p:sp>
        <p:nvSpPr>
          <p:cNvPr id="237577" name="Text Box 58"/>
          <p:cNvSpPr txBox="1">
            <a:spLocks noChangeArrowheads="1"/>
          </p:cNvSpPr>
          <p:nvPr/>
        </p:nvSpPr>
        <p:spPr bwMode="auto">
          <a:xfrm>
            <a:off x="6855851" y="6316105"/>
            <a:ext cx="505438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i="1">
                <a:solidFill>
                  <a:schemeClr val="tx1"/>
                </a:solidFill>
                <a:latin typeface="Agency FB" pitchFamily="34" charset="0"/>
              </a:defRPr>
            </a:lvl1pPr>
            <a:lvl2pPr marL="742950" indent="-285750">
              <a:defRPr sz="2400" i="1">
                <a:solidFill>
                  <a:schemeClr val="tx1"/>
                </a:solidFill>
                <a:latin typeface="Agency FB" pitchFamily="34" charset="0"/>
              </a:defRPr>
            </a:lvl2pPr>
            <a:lvl3pPr marL="1143000" indent="-228600">
              <a:defRPr sz="2400" i="1">
                <a:solidFill>
                  <a:schemeClr val="tx1"/>
                </a:solidFill>
                <a:latin typeface="Agency FB" pitchFamily="34" charset="0"/>
              </a:defRPr>
            </a:lvl3pPr>
            <a:lvl4pPr marL="1600200" indent="-228600">
              <a:defRPr sz="2400" i="1">
                <a:solidFill>
                  <a:schemeClr val="tx1"/>
                </a:solidFill>
                <a:latin typeface="Agency FB" pitchFamily="34" charset="0"/>
              </a:defRPr>
            </a:lvl4pPr>
            <a:lvl5pPr marL="2057400" indent="-228600">
              <a:defRPr sz="2400" i="1">
                <a:solidFill>
                  <a:schemeClr val="tx1"/>
                </a:solidFill>
                <a:latin typeface="Agency FB" pitchFamily="34" charset="0"/>
              </a:defRPr>
            </a:lvl5pPr>
            <a:lvl6pPr marL="2514600" indent="-228600" algn="ctr" eaLnBrk="0" fontAlgn="base" hangingPunct="0">
              <a:spcBef>
                <a:spcPct val="0"/>
              </a:spcBef>
              <a:spcAft>
                <a:spcPct val="0"/>
              </a:spcAft>
              <a:defRPr sz="2400" i="1">
                <a:solidFill>
                  <a:schemeClr val="tx1"/>
                </a:solidFill>
                <a:latin typeface="Agency FB" pitchFamily="34" charset="0"/>
              </a:defRPr>
            </a:lvl6pPr>
            <a:lvl7pPr marL="2971800" indent="-228600" algn="ctr" eaLnBrk="0" fontAlgn="base" hangingPunct="0">
              <a:spcBef>
                <a:spcPct val="0"/>
              </a:spcBef>
              <a:spcAft>
                <a:spcPct val="0"/>
              </a:spcAft>
              <a:defRPr sz="2400" i="1">
                <a:solidFill>
                  <a:schemeClr val="tx1"/>
                </a:solidFill>
                <a:latin typeface="Agency FB" pitchFamily="34" charset="0"/>
              </a:defRPr>
            </a:lvl7pPr>
            <a:lvl8pPr marL="3429000" indent="-228600" algn="ctr" eaLnBrk="0" fontAlgn="base" hangingPunct="0">
              <a:spcBef>
                <a:spcPct val="0"/>
              </a:spcBef>
              <a:spcAft>
                <a:spcPct val="0"/>
              </a:spcAft>
              <a:defRPr sz="2400" i="1">
                <a:solidFill>
                  <a:schemeClr val="tx1"/>
                </a:solidFill>
                <a:latin typeface="Agency FB" pitchFamily="34" charset="0"/>
              </a:defRPr>
            </a:lvl8pPr>
            <a:lvl9pPr marL="3886200" indent="-228600" algn="ctr" eaLnBrk="0" fontAlgn="base" hangingPunct="0">
              <a:spcBef>
                <a:spcPct val="0"/>
              </a:spcBef>
              <a:spcAft>
                <a:spcPct val="0"/>
              </a:spcAft>
              <a:defRPr sz="2400" i="1">
                <a:solidFill>
                  <a:schemeClr val="tx1"/>
                </a:solidFill>
                <a:latin typeface="Agency FB" pitchFamily="34" charset="0"/>
              </a:defRPr>
            </a:lvl9pPr>
          </a:lstStyle>
          <a:p>
            <a:pPr algn="r" eaLnBrk="1" hangingPunct="1"/>
            <a:r>
              <a:rPr lang="en-US" sz="1200" dirty="0">
                <a:solidFill>
                  <a:schemeClr val="tx1">
                    <a:lumMod val="50000"/>
                    <a:lumOff val="50000"/>
                  </a:schemeClr>
                </a:solidFill>
                <a:latin typeface="Arial" charset="0"/>
                <a:ea typeface="ＭＳ Ｐゴシック" pitchFamily="34" charset="-128"/>
              </a:rPr>
              <a:t>1. </a:t>
            </a:r>
            <a:r>
              <a:rPr lang="en-US" sz="1200" dirty="0" err="1">
                <a:solidFill>
                  <a:schemeClr val="tx1">
                    <a:lumMod val="50000"/>
                    <a:lumOff val="50000"/>
                  </a:schemeClr>
                </a:solidFill>
                <a:latin typeface="Arial" charset="0"/>
                <a:ea typeface="ＭＳ Ｐゴシック" pitchFamily="34" charset="-128"/>
              </a:rPr>
              <a:t>Prandoni</a:t>
            </a:r>
            <a:r>
              <a:rPr lang="en-US" sz="1200" dirty="0">
                <a:solidFill>
                  <a:schemeClr val="tx1">
                    <a:lumMod val="50000"/>
                    <a:lumOff val="50000"/>
                  </a:schemeClr>
                </a:solidFill>
                <a:latin typeface="Arial" charset="0"/>
                <a:ea typeface="ＭＳ Ｐゴシック" pitchFamily="34" charset="-128"/>
              </a:rPr>
              <a:t> P et al. Ann Intern Med 1996; 2. </a:t>
            </a:r>
            <a:r>
              <a:rPr lang="en-US" sz="1200" dirty="0" err="1">
                <a:solidFill>
                  <a:schemeClr val="tx1">
                    <a:lumMod val="50000"/>
                    <a:lumOff val="50000"/>
                  </a:schemeClr>
                </a:solidFill>
                <a:latin typeface="Arial" charset="0"/>
                <a:ea typeface="ＭＳ Ｐゴシック" pitchFamily="34" charset="-128"/>
              </a:rPr>
              <a:t>Kearon</a:t>
            </a:r>
            <a:r>
              <a:rPr lang="en-US" sz="1200" dirty="0">
                <a:solidFill>
                  <a:schemeClr val="tx1">
                    <a:lumMod val="50000"/>
                    <a:lumOff val="50000"/>
                  </a:schemeClr>
                </a:solidFill>
                <a:latin typeface="Arial" charset="0"/>
                <a:ea typeface="ＭＳ Ｐゴシック" pitchFamily="34" charset="-128"/>
              </a:rPr>
              <a:t> C. Chest 2008</a:t>
            </a:r>
          </a:p>
        </p:txBody>
      </p:sp>
      <p:sp>
        <p:nvSpPr>
          <p:cNvPr id="11" name="Rectangle 7"/>
          <p:cNvSpPr>
            <a:spLocks noGrp="1" noChangeArrowheads="1"/>
          </p:cNvSpPr>
          <p:nvPr>
            <p:ph type="title"/>
          </p:nvPr>
        </p:nvSpPr>
        <p:spPr>
          <a:xfrm>
            <a:off x="609600" y="1340569"/>
            <a:ext cx="10972800" cy="713539"/>
          </a:xfrm>
        </p:spPr>
        <p:txBody>
          <a:bodyPr>
            <a:normAutofit/>
          </a:bodyPr>
          <a:lstStyle/>
          <a:p>
            <a:r>
              <a:rPr lang="en-US" dirty="0"/>
              <a:t>VTE – Recurrence Risk</a:t>
            </a:r>
          </a:p>
        </p:txBody>
      </p:sp>
    </p:spTree>
    <p:extLst>
      <p:ext uri="{BB962C8B-B14F-4D97-AF65-F5344CB8AC3E}">
        <p14:creationId xmlns:p14="http://schemas.microsoft.com/office/powerpoint/2010/main" val="239566496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7" grpId="0" animBg="1"/>
      <p:bldP spid="6" grpId="0" animBg="1"/>
      <p:bldP spid="5"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FD5-B2A7-469A-8300-5D724DD04AD4}"/>
              </a:ext>
            </a:extLst>
          </p:cNvPr>
          <p:cNvSpPr>
            <a:spLocks noGrp="1"/>
          </p:cNvSpPr>
          <p:nvPr>
            <p:ph type="title"/>
          </p:nvPr>
        </p:nvSpPr>
        <p:spPr>
          <a:xfrm>
            <a:off x="419100" y="1340569"/>
            <a:ext cx="10972800" cy="713539"/>
          </a:xfrm>
        </p:spPr>
        <p:txBody>
          <a:bodyPr lIns="0" tIns="0" rIns="0" bIns="0"/>
          <a:lstStyle/>
          <a:p>
            <a:r>
              <a:rPr lang="en-US" sz="2800" b="0" dirty="0"/>
              <a:t>Stratification of the Recurrence Risk of VTE</a:t>
            </a:r>
          </a:p>
        </p:txBody>
      </p:sp>
      <p:graphicFrame>
        <p:nvGraphicFramePr>
          <p:cNvPr id="4" name="Table 3">
            <a:extLst>
              <a:ext uri="{FF2B5EF4-FFF2-40B4-BE49-F238E27FC236}">
                <a16:creationId xmlns:a16="http://schemas.microsoft.com/office/drawing/2014/main" id="{4F55444E-8C68-42B3-8585-644766BDB68D}"/>
              </a:ext>
            </a:extLst>
          </p:cNvPr>
          <p:cNvGraphicFramePr>
            <a:graphicFrameLocks noGrp="1"/>
          </p:cNvGraphicFramePr>
          <p:nvPr>
            <p:extLst>
              <p:ext uri="{D42A27DB-BD31-4B8C-83A1-F6EECF244321}">
                <p14:modId xmlns:p14="http://schemas.microsoft.com/office/powerpoint/2010/main" val="1030437316"/>
              </p:ext>
            </p:extLst>
          </p:nvPr>
        </p:nvGraphicFramePr>
        <p:xfrm>
          <a:off x="818975" y="2234879"/>
          <a:ext cx="10572924" cy="2697480"/>
        </p:xfrm>
        <a:graphic>
          <a:graphicData uri="http://schemas.openxmlformats.org/drawingml/2006/table">
            <a:tbl>
              <a:tblPr firstRow="1" bandRow="1">
                <a:tableStyleId>{5940675A-B579-460E-94D1-54222C63F5DA}</a:tableStyleId>
              </a:tblPr>
              <a:tblGrid>
                <a:gridCol w="3524308">
                  <a:extLst>
                    <a:ext uri="{9D8B030D-6E8A-4147-A177-3AD203B41FA5}">
                      <a16:colId xmlns:a16="http://schemas.microsoft.com/office/drawing/2014/main" val="587890699"/>
                    </a:ext>
                  </a:extLst>
                </a:gridCol>
                <a:gridCol w="3524308">
                  <a:extLst>
                    <a:ext uri="{9D8B030D-6E8A-4147-A177-3AD203B41FA5}">
                      <a16:colId xmlns:a16="http://schemas.microsoft.com/office/drawing/2014/main" val="1132261266"/>
                    </a:ext>
                  </a:extLst>
                </a:gridCol>
                <a:gridCol w="3524308">
                  <a:extLst>
                    <a:ext uri="{9D8B030D-6E8A-4147-A177-3AD203B41FA5}">
                      <a16:colId xmlns:a16="http://schemas.microsoft.com/office/drawing/2014/main" val="1029580111"/>
                    </a:ext>
                  </a:extLst>
                </a:gridCol>
              </a:tblGrid>
              <a:tr h="383910">
                <a:tc>
                  <a:txBody>
                    <a:bodyPr/>
                    <a:lstStyle/>
                    <a:p>
                      <a:pPr algn="ctr"/>
                      <a:r>
                        <a:rPr lang="en-US" sz="2000" b="1" noProof="0">
                          <a:solidFill>
                            <a:schemeClr val="bg1"/>
                          </a:solidFill>
                        </a:rPr>
                        <a:t>High Risk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US" sz="2000" b="1" noProof="0">
                          <a:solidFill>
                            <a:schemeClr val="bg1"/>
                          </a:solidFill>
                        </a:rPr>
                        <a:t>Moderate Risk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99D1C"/>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US" sz="2000" b="1" noProof="0">
                          <a:solidFill>
                            <a:schemeClr val="bg1"/>
                          </a:solidFill>
                        </a:rPr>
                        <a:t>Low Risk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1AF5F"/>
                    </a:solidFill>
                  </a:tcPr>
                </a:tc>
                <a:extLst>
                  <a:ext uri="{0D108BD9-81ED-4DB2-BD59-A6C34878D82A}">
                    <a16:rowId xmlns:a16="http://schemas.microsoft.com/office/drawing/2014/main" val="4067293427"/>
                  </a:ext>
                </a:extLst>
              </a:tr>
              <a:tr h="2192920">
                <a:tc>
                  <a:txBody>
                    <a:bodyPr/>
                    <a:lstStyle/>
                    <a:p>
                      <a:pPr marL="182880" indent="-182880">
                        <a:spcAft>
                          <a:spcPts val="600"/>
                        </a:spcAft>
                        <a:buFont typeface="Arial" panose="020B0604020202020204" pitchFamily="34" charset="0"/>
                        <a:buChar char="•"/>
                      </a:pPr>
                      <a:r>
                        <a:rPr lang="en-US" sz="2000" noProof="0">
                          <a:solidFill>
                            <a:schemeClr val="tx1">
                              <a:lumMod val="50000"/>
                              <a:lumOff val="50000"/>
                            </a:schemeClr>
                          </a:solidFill>
                        </a:rPr>
                        <a:t>VTE in the last 3 months</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Deficiency of protein C, protein S or antithrombin</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Antiphospholipid syndrome</a:t>
                      </a:r>
                    </a:p>
                    <a:p>
                      <a:pPr marL="182880" indent="-182880">
                        <a:spcAft>
                          <a:spcPts val="600"/>
                        </a:spcAft>
                        <a:buFont typeface="Arial" panose="020B0604020202020204" pitchFamily="34" charset="0"/>
                        <a:buChar char="•"/>
                      </a:pPr>
                      <a:r>
                        <a:rPr lang="en-US" sz="2000" noProof="0">
                          <a:solidFill>
                            <a:schemeClr val="tx1">
                              <a:lumMod val="50000"/>
                              <a:lumOff val="50000"/>
                            </a:schemeClr>
                          </a:solidFill>
                        </a:rPr>
                        <a:t>Multiple thrombophilic anomalies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63E30">
                        <a:alpha val="29804"/>
                      </a:srgbClr>
                    </a:solidFill>
                  </a:tcPr>
                </a:tc>
                <a:tc>
                  <a:txBody>
                    <a:bodyPr/>
                    <a:lstStyle/>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VTE in the last 3-12 months</a:t>
                      </a:r>
                    </a:p>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Heterozygous V Leiden Factor</a:t>
                      </a:r>
                    </a:p>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20210 prothrombin mutation</a:t>
                      </a:r>
                    </a:p>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Recurrent VTE</a:t>
                      </a:r>
                    </a:p>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Active Cancer</a:t>
                      </a:r>
                    </a:p>
                    <a:p>
                      <a:pPr marL="182880" indent="-182880">
                        <a:spcAft>
                          <a:spcPts val="600"/>
                        </a:spcAft>
                        <a:buFont typeface="Arial" panose="020B0604020202020204" pitchFamily="34" charset="0"/>
                        <a:buNone/>
                      </a:pPr>
                      <a:endParaRPr lang="en-US" sz="2000" noProof="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ED9B0"/>
                    </a:solidFill>
                  </a:tcPr>
                </a:tc>
                <a:tc>
                  <a:txBody>
                    <a:bodyPr/>
                    <a:lstStyle/>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VTE&gt; 12 months before</a:t>
                      </a:r>
                    </a:p>
                    <a:p>
                      <a:pPr marL="182880" indent="-182880">
                        <a:spcAft>
                          <a:spcPts val="600"/>
                        </a:spcAft>
                        <a:buFont typeface="Arial" panose="020B0604020202020204" pitchFamily="34" charset="0"/>
                        <a:buChar char="•"/>
                      </a:pPr>
                      <a:r>
                        <a:rPr lang="en-US" sz="2000" noProof="0" dirty="0">
                          <a:solidFill>
                            <a:schemeClr val="tx1">
                              <a:lumMod val="50000"/>
                              <a:lumOff val="50000"/>
                            </a:schemeClr>
                          </a:solidFill>
                        </a:rPr>
                        <a:t>No other risk factors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D7AF">
                        <a:alpha val="20392"/>
                      </a:srgbClr>
                    </a:solidFill>
                  </a:tcPr>
                </a:tc>
                <a:extLst>
                  <a:ext uri="{0D108BD9-81ED-4DB2-BD59-A6C34878D82A}">
                    <a16:rowId xmlns:a16="http://schemas.microsoft.com/office/drawing/2014/main" val="3430502496"/>
                  </a:ext>
                </a:extLst>
              </a:tr>
            </a:tbl>
          </a:graphicData>
        </a:graphic>
      </p:graphicFrame>
    </p:spTree>
    <p:extLst>
      <p:ext uri="{BB962C8B-B14F-4D97-AF65-F5344CB8AC3E}">
        <p14:creationId xmlns:p14="http://schemas.microsoft.com/office/powerpoint/2010/main" val="2213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46568" y="1694513"/>
            <a:ext cx="10972800" cy="1883362"/>
          </a:xfrm>
        </p:spPr>
        <p:txBody>
          <a:bodyPr>
            <a:noAutofit/>
          </a:bodyPr>
          <a:lstStyle/>
          <a:p>
            <a:pPr marL="0" indent="0">
              <a:buNone/>
            </a:pPr>
            <a:r>
              <a:rPr lang="en-CA" dirty="0">
                <a:solidFill>
                  <a:schemeClr val="tx1">
                    <a:lumMod val="50000"/>
                    <a:lumOff val="50000"/>
                  </a:schemeClr>
                </a:solidFill>
              </a:rPr>
              <a:t>Members of t</a:t>
            </a:r>
            <a:r>
              <a:rPr lang="en-CA" sz="2400" dirty="0">
                <a:solidFill>
                  <a:schemeClr val="tx1">
                    <a:lumMod val="50000"/>
                    <a:lumOff val="50000"/>
                  </a:schemeClr>
                </a:solidFill>
              </a:rPr>
              <a:t>he medical team treating the patient discuss the possibility of using Dimer-D or recurrence clinical scores to guide the use of anticoagulation.</a:t>
            </a:r>
          </a:p>
          <a:p>
            <a:pPr marL="0" indent="0">
              <a:buNone/>
            </a:pPr>
            <a:endParaRPr lang="en-CA" sz="2000" dirty="0">
              <a:solidFill>
                <a:schemeClr val="tx1">
                  <a:lumMod val="50000"/>
                  <a:lumOff val="50000"/>
                </a:schemeClr>
              </a:solidFill>
            </a:endParaRPr>
          </a:p>
          <a:p>
            <a:pPr marL="0" indent="0" algn="ctr">
              <a:buNone/>
            </a:pPr>
            <a:r>
              <a:rPr lang="en-CA" dirty="0">
                <a:solidFill>
                  <a:srgbClr val="E43D31"/>
                </a:solidFill>
              </a:rPr>
              <a:t>Do you think this is a valid approach</a:t>
            </a:r>
            <a:r>
              <a:rPr lang="en-CA" sz="2400" dirty="0">
                <a:solidFill>
                  <a:srgbClr val="E43D31"/>
                </a:solidFill>
              </a:rPr>
              <a:t>?</a:t>
            </a:r>
          </a:p>
          <a:p>
            <a:pPr marL="0" indent="0">
              <a:buNone/>
            </a:pPr>
            <a:endParaRPr lang="en-CA" sz="1100" dirty="0">
              <a:solidFill>
                <a:schemeClr val="tx1">
                  <a:lumMod val="50000"/>
                  <a:lumOff val="50000"/>
                </a:schemeClr>
              </a:solidFill>
            </a:endParaRPr>
          </a:p>
          <a:p>
            <a:pPr marL="0" indent="0">
              <a:buNone/>
            </a:pPr>
            <a:endParaRPr lang="en-CA" sz="2000" dirty="0">
              <a:solidFill>
                <a:schemeClr val="tx1">
                  <a:lumMod val="50000"/>
                  <a:lumOff val="50000"/>
                </a:schemeClr>
              </a:solidFill>
            </a:endParaRPr>
          </a:p>
        </p:txBody>
      </p:sp>
      <p:sp>
        <p:nvSpPr>
          <p:cNvPr id="4" name="Rectangle 3">
            <a:extLst>
              <a:ext uri="{FF2B5EF4-FFF2-40B4-BE49-F238E27FC236}">
                <a16:creationId xmlns:a16="http://schemas.microsoft.com/office/drawing/2014/main" id="{99BAD767-7BAB-4B53-9712-EA8DCDE89366}"/>
              </a:ext>
            </a:extLst>
          </p:cNvPr>
          <p:cNvSpPr/>
          <p:nvPr/>
        </p:nvSpPr>
        <p:spPr>
          <a:xfrm>
            <a:off x="8196669" y="4756950"/>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CuadroTexto 4">
            <a:extLst>
              <a:ext uri="{FF2B5EF4-FFF2-40B4-BE49-F238E27FC236}">
                <a16:creationId xmlns:a16="http://schemas.microsoft.com/office/drawing/2014/main" id="{6709AD09-FA51-462C-9E8D-4E8792B78E10}"/>
              </a:ext>
            </a:extLst>
          </p:cNvPr>
          <p:cNvSpPr txBox="1"/>
          <p:nvPr/>
        </p:nvSpPr>
        <p:spPr>
          <a:xfrm>
            <a:off x="3126109" y="4737683"/>
            <a:ext cx="1127839" cy="646331"/>
          </a:xfrm>
          <a:prstGeom prst="rect">
            <a:avLst/>
          </a:prstGeom>
          <a:noFill/>
        </p:spPr>
        <p:txBody>
          <a:bodyPr wrap="square" rtlCol="0">
            <a:spAutoFit/>
          </a:bodyPr>
          <a:lstStyle/>
          <a:p>
            <a:r>
              <a:rPr lang="es-CO" sz="3600" dirty="0">
                <a:solidFill>
                  <a:schemeClr val="tx1">
                    <a:lumMod val="50000"/>
                    <a:lumOff val="50000"/>
                  </a:schemeClr>
                </a:solidFill>
              </a:rPr>
              <a:t>YES</a:t>
            </a:r>
          </a:p>
        </p:txBody>
      </p:sp>
      <p:sp>
        <p:nvSpPr>
          <p:cNvPr id="7" name="CuadroTexto 6">
            <a:extLst>
              <a:ext uri="{FF2B5EF4-FFF2-40B4-BE49-F238E27FC236}">
                <a16:creationId xmlns:a16="http://schemas.microsoft.com/office/drawing/2014/main" id="{81C2BF74-1AFB-4147-978C-F2DE931A59AD}"/>
              </a:ext>
            </a:extLst>
          </p:cNvPr>
          <p:cNvSpPr txBox="1"/>
          <p:nvPr/>
        </p:nvSpPr>
        <p:spPr>
          <a:xfrm>
            <a:off x="8236411" y="4737683"/>
            <a:ext cx="788999" cy="646331"/>
          </a:xfrm>
          <a:prstGeom prst="rect">
            <a:avLst/>
          </a:prstGeom>
          <a:noFill/>
        </p:spPr>
        <p:txBody>
          <a:bodyPr wrap="none" rtlCol="0">
            <a:spAutoFit/>
          </a:bodyPr>
          <a:lstStyle/>
          <a:p>
            <a:r>
              <a:rPr lang="es-CO" sz="3600" dirty="0">
                <a:solidFill>
                  <a:schemeClr val="tx1">
                    <a:lumMod val="50000"/>
                    <a:lumOff val="50000"/>
                  </a:schemeClr>
                </a:solidFill>
              </a:rPr>
              <a:t>NO</a:t>
            </a:r>
          </a:p>
        </p:txBody>
      </p:sp>
      <p:cxnSp>
        <p:nvCxnSpPr>
          <p:cNvPr id="6" name="Straight Arrow Connector 5">
            <a:extLst>
              <a:ext uri="{FF2B5EF4-FFF2-40B4-BE49-F238E27FC236}">
                <a16:creationId xmlns:a16="http://schemas.microsoft.com/office/drawing/2014/main" id="{4F8C463E-5793-6846-810B-17A7CB818DEC}"/>
              </a:ext>
            </a:extLst>
          </p:cNvPr>
          <p:cNvCxnSpPr/>
          <p:nvPr/>
        </p:nvCxnSpPr>
        <p:spPr>
          <a:xfrm>
            <a:off x="5932968"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DECAFF7-8595-9C48-99D9-92754690B305}"/>
              </a:ext>
            </a:extLst>
          </p:cNvPr>
          <p:cNvCxnSpPr>
            <a:cxnSpLocks/>
          </p:cNvCxnSpPr>
          <p:nvPr/>
        </p:nvCxnSpPr>
        <p:spPr>
          <a:xfrm flipH="1">
            <a:off x="3629525"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78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319803704"/>
              </p:ext>
            </p:extLst>
          </p:nvPr>
        </p:nvGraphicFramePr>
        <p:xfrm>
          <a:off x="419998" y="2987966"/>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US" sz="1400" b="1" noProof="0" dirty="0">
                          <a:solidFill>
                            <a:schemeClr val="bg1"/>
                          </a:solidFill>
                        </a:rPr>
                        <a:t>Results </a:t>
                      </a:r>
                    </a:p>
                    <a:p>
                      <a:pPr algn="l"/>
                      <a:r>
                        <a:rPr lang="en-US" sz="1400" b="1" noProof="0" dirty="0">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US" sz="1400" b="1" noProof="0" dirty="0">
                          <a:solidFill>
                            <a:schemeClr val="bg1"/>
                          </a:solidFill>
                        </a:rPr>
                        <a:t>Relative Risk</a:t>
                      </a:r>
                    </a:p>
                    <a:p>
                      <a:pPr algn="ctr"/>
                      <a:r>
                        <a:rPr lang="en-US" sz="1400" b="1" noProof="0"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US" sz="1400" b="1" noProof="0" dirty="0">
                          <a:solidFill>
                            <a:schemeClr val="bg1"/>
                          </a:solidFill>
                        </a:rPr>
                        <a:t>Absolute Anticipated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US" sz="1400" b="0" i="0" noProof="0">
                          <a:solidFill>
                            <a:schemeClr val="tx1">
                              <a:lumMod val="50000"/>
                              <a:lumOff val="50000"/>
                            </a:schemeClr>
                          </a:solidFill>
                        </a:rPr>
                        <a:t>Riesgo con anticoagulación no guiada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i="0" noProof="0" dirty="0">
                          <a:solidFill>
                            <a:schemeClr val="tx1">
                              <a:lumMod val="50000"/>
                              <a:lumOff val="50000"/>
                            </a:schemeClr>
                          </a:solidFill>
                        </a:rPr>
                        <a:t>Risk with anticoagulation guided by Dimer-D and scores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US" sz="1400" noProof="0" dirty="0">
                          <a:solidFill>
                            <a:schemeClr val="tx1">
                              <a:lumMod val="50000"/>
                              <a:lumOff val="50000"/>
                            </a:schemeClr>
                          </a:solidFill>
                        </a:rPr>
                        <a:t>     </a:t>
                      </a:r>
                      <a:r>
                        <a:rPr lang="en-US" sz="1400" b="1" noProof="0" dirty="0">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RR 1.06</a:t>
                      </a:r>
                    </a:p>
                    <a:p>
                      <a:pPr algn="ctr"/>
                      <a:r>
                        <a:rPr lang="en-US" sz="1400" b="0" kern="1200" noProof="0" dirty="0">
                          <a:solidFill>
                            <a:schemeClr val="tx1">
                              <a:lumMod val="50000"/>
                              <a:lumOff val="50000"/>
                            </a:schemeClr>
                          </a:solidFill>
                          <a:latin typeface="+mn-lt"/>
                          <a:ea typeface="+mn-ea"/>
                          <a:cs typeface="+mn-cs"/>
                        </a:rPr>
                        <a:t>(0.07 to 18.30) </a:t>
                      </a:r>
                      <a:endParaRPr lang="en-US" sz="500" b="0" noProof="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dirty="0">
                          <a:solidFill>
                            <a:schemeClr val="tx1">
                              <a:lumMod val="50000"/>
                              <a:lumOff val="50000"/>
                            </a:schemeClr>
                          </a:solidFill>
                        </a:rPr>
                        <a:t>1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1 plus </a:t>
                      </a:r>
                      <a:r>
                        <a:rPr lang="en-US" sz="1400" noProof="0" dirty="0">
                          <a:solidFill>
                            <a:schemeClr val="tx1">
                              <a:lumMod val="50000"/>
                              <a:lumOff val="50000"/>
                            </a:schemeClr>
                          </a:solidFill>
                        </a:rPr>
                        <a:t>per</a:t>
                      </a:r>
                      <a:r>
                        <a:rPr lang="en-US" sz="1400" b="1" kern="1200" noProof="0" dirty="0">
                          <a:solidFill>
                            <a:schemeClr val="tx1">
                              <a:lumMod val="50000"/>
                              <a:lumOff val="50000"/>
                            </a:schemeClr>
                          </a:solidFill>
                          <a:latin typeface="+mn-lt"/>
                          <a:ea typeface="+mn-ea"/>
                          <a:cs typeface="+mn-cs"/>
                        </a:rPr>
                        <a:t> 1,000</a:t>
                      </a:r>
                    </a:p>
                    <a:p>
                      <a:pPr algn="ctr"/>
                      <a:r>
                        <a:rPr lang="en-US" sz="1400" kern="1200" noProof="0" dirty="0">
                          <a:solidFill>
                            <a:schemeClr val="tx1">
                              <a:lumMod val="50000"/>
                              <a:lumOff val="50000"/>
                            </a:schemeClr>
                          </a:solidFill>
                          <a:latin typeface="+mn-lt"/>
                          <a:ea typeface="+mn-ea"/>
                          <a:cs typeface="+mn-cs"/>
                        </a:rPr>
                        <a:t>(9 minus </a:t>
                      </a:r>
                      <a:r>
                        <a:rPr lang="en-US" sz="1400" b="0" kern="1200" noProof="0" dirty="0">
                          <a:solidFill>
                            <a:schemeClr val="tx1">
                              <a:lumMod val="50000"/>
                              <a:lumOff val="50000"/>
                            </a:schemeClr>
                          </a:solidFill>
                          <a:latin typeface="+mn-lt"/>
                          <a:ea typeface="+mn-ea"/>
                          <a:cs typeface="+mn-cs"/>
                        </a:rPr>
                        <a:t>to</a:t>
                      </a:r>
                      <a:r>
                        <a:rPr lang="en-US" sz="1400" kern="1200" noProof="0" dirty="0">
                          <a:solidFill>
                            <a:schemeClr val="tx1">
                              <a:lumMod val="50000"/>
                              <a:lumOff val="50000"/>
                            </a:schemeClr>
                          </a:solidFill>
                          <a:latin typeface="+mn-lt"/>
                          <a:ea typeface="+mn-ea"/>
                          <a:cs typeface="+mn-cs"/>
                        </a:rPr>
                        <a:t> 168 plus) </a:t>
                      </a:r>
                      <a:endParaRPr lang="en-US" sz="6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US" sz="1400" noProof="0" dirty="0">
                          <a:solidFill>
                            <a:schemeClr val="tx1">
                              <a:lumMod val="50000"/>
                              <a:lumOff val="50000"/>
                            </a:schemeClr>
                          </a:solidFill>
                        </a:rPr>
                        <a:t>     </a:t>
                      </a:r>
                      <a:r>
                        <a:rPr lang="en-US" sz="1600" b="1" noProof="0" dirty="0">
                          <a:solidFill>
                            <a:schemeClr val="tx1">
                              <a:lumMod val="50000"/>
                              <a:lumOff val="50000"/>
                            </a:schemeClr>
                          </a:solidFill>
                        </a:rPr>
                        <a:t>PE</a:t>
                      </a:r>
                      <a:endParaRPr lang="en-US" sz="1400" b="1"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 RR 0.16</a:t>
                      </a:r>
                    </a:p>
                    <a:p>
                      <a:pPr algn="ctr"/>
                      <a:r>
                        <a:rPr lang="en-US" sz="1400" kern="1200" noProof="0" dirty="0">
                          <a:solidFill>
                            <a:schemeClr val="tx1">
                              <a:lumMod val="50000"/>
                              <a:lumOff val="50000"/>
                            </a:schemeClr>
                          </a:solidFill>
                          <a:latin typeface="+mn-lt"/>
                          <a:ea typeface="+mn-ea"/>
                          <a:cs typeface="+mn-cs"/>
                        </a:rPr>
                        <a:t>(0.02 to 1.33) </a:t>
                      </a:r>
                      <a:endParaRPr lang="en-US" sz="5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dirty="0">
                          <a:solidFill>
                            <a:schemeClr val="tx1">
                              <a:lumMod val="50000"/>
                              <a:lumOff val="50000"/>
                            </a:schemeClr>
                          </a:solidFill>
                        </a:rPr>
                        <a:t>10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8 minus por 1,000</a:t>
                      </a:r>
                    </a:p>
                    <a:p>
                      <a:pPr algn="ctr"/>
                      <a:r>
                        <a:rPr lang="en-US" sz="1400" kern="1200" noProof="0" dirty="0">
                          <a:solidFill>
                            <a:schemeClr val="tx1">
                              <a:lumMod val="50000"/>
                              <a:lumOff val="50000"/>
                            </a:schemeClr>
                          </a:solidFill>
                          <a:latin typeface="+mn-lt"/>
                          <a:ea typeface="+mn-ea"/>
                          <a:cs typeface="+mn-cs"/>
                        </a:rPr>
                        <a:t>(10 minus </a:t>
                      </a:r>
                      <a:r>
                        <a:rPr lang="en-US" sz="1400" b="0" kern="1200" noProof="0" dirty="0">
                          <a:solidFill>
                            <a:schemeClr val="tx1">
                              <a:lumMod val="50000"/>
                              <a:lumOff val="50000"/>
                            </a:schemeClr>
                          </a:solidFill>
                          <a:latin typeface="+mn-lt"/>
                          <a:ea typeface="+mn-ea"/>
                          <a:cs typeface="+mn-cs"/>
                        </a:rPr>
                        <a:t>to</a:t>
                      </a:r>
                      <a:r>
                        <a:rPr lang="en-US" sz="1400" kern="1200" noProof="0" dirty="0">
                          <a:solidFill>
                            <a:schemeClr val="tx1">
                              <a:lumMod val="50000"/>
                              <a:lumOff val="50000"/>
                            </a:schemeClr>
                          </a:solidFill>
                          <a:latin typeface="+mn-lt"/>
                          <a:ea typeface="+mn-ea"/>
                          <a:cs typeface="+mn-cs"/>
                        </a:rPr>
                        <a:t> 3 plus) </a:t>
                      </a:r>
                      <a:endParaRPr lang="en-US" sz="10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US" sz="1400" b="1" noProof="0" dirty="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HR 2.59 </a:t>
                      </a:r>
                    </a:p>
                    <a:p>
                      <a:pPr algn="ctr"/>
                      <a:r>
                        <a:rPr lang="en-US" sz="1400" kern="1200" noProof="0" dirty="0">
                          <a:solidFill>
                            <a:schemeClr val="tx1">
                              <a:lumMod val="50000"/>
                              <a:lumOff val="50000"/>
                            </a:schemeClr>
                          </a:solidFill>
                          <a:latin typeface="+mn-lt"/>
                          <a:ea typeface="+mn-ea"/>
                          <a:cs typeface="+mn-cs"/>
                        </a:rPr>
                        <a:t>(1.90 to 3.52) </a:t>
                      </a:r>
                      <a:endParaRPr lang="en-US" sz="2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kern="1200" noProof="0" dirty="0">
                          <a:solidFill>
                            <a:schemeClr val="tx1">
                              <a:lumMod val="50000"/>
                              <a:lumOff val="50000"/>
                            </a:schemeClr>
                          </a:solidFill>
                          <a:latin typeface="+mn-lt"/>
                          <a:ea typeface="+mn-ea"/>
                          <a:cs typeface="+mn-cs"/>
                        </a:rPr>
                        <a:t>11 </a:t>
                      </a:r>
                      <a:r>
                        <a:rPr lang="en-US" sz="1400" noProof="0" dirty="0">
                          <a:solidFill>
                            <a:schemeClr val="tx1">
                              <a:lumMod val="50000"/>
                              <a:lumOff val="50000"/>
                            </a:schemeClr>
                          </a:solidFill>
                        </a:rPr>
                        <a:t>per</a:t>
                      </a:r>
                      <a:r>
                        <a:rPr lang="en-US" sz="1400" kern="1200" noProof="0" dirty="0">
                          <a:solidFill>
                            <a:schemeClr val="tx1">
                              <a:lumMod val="50000"/>
                              <a:lumOff val="50000"/>
                            </a:schemeClr>
                          </a:solidFill>
                          <a:latin typeface="+mn-lt"/>
                          <a:ea typeface="+mn-ea"/>
                          <a:cs typeface="+mn-cs"/>
                        </a:rPr>
                        <a:t> 1000 </a:t>
                      </a:r>
                      <a:endParaRPr lang="en-US" sz="10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17 mas por 1000</a:t>
                      </a:r>
                    </a:p>
                    <a:p>
                      <a:pPr algn="ctr"/>
                      <a:r>
                        <a:rPr lang="en-US" sz="1400" kern="1200" noProof="0" dirty="0">
                          <a:solidFill>
                            <a:schemeClr val="tx1">
                              <a:lumMod val="50000"/>
                              <a:lumOff val="50000"/>
                            </a:schemeClr>
                          </a:solidFill>
                          <a:latin typeface="+mn-lt"/>
                          <a:ea typeface="+mn-ea"/>
                          <a:cs typeface="+mn-cs"/>
                        </a:rPr>
                        <a:t>(9 plus </a:t>
                      </a:r>
                      <a:r>
                        <a:rPr lang="en-US" sz="1400" b="0" kern="1200" noProof="0" dirty="0">
                          <a:solidFill>
                            <a:schemeClr val="tx1">
                              <a:lumMod val="50000"/>
                              <a:lumOff val="50000"/>
                            </a:schemeClr>
                          </a:solidFill>
                          <a:latin typeface="+mn-lt"/>
                          <a:ea typeface="+mn-ea"/>
                          <a:cs typeface="+mn-cs"/>
                        </a:rPr>
                        <a:t>to</a:t>
                      </a:r>
                      <a:r>
                        <a:rPr lang="en-US" sz="1400" kern="1200" noProof="0" dirty="0">
                          <a:solidFill>
                            <a:schemeClr val="tx1">
                              <a:lumMod val="50000"/>
                              <a:lumOff val="50000"/>
                            </a:schemeClr>
                          </a:solidFill>
                          <a:latin typeface="+mn-lt"/>
                          <a:ea typeface="+mn-ea"/>
                          <a:cs typeface="+mn-cs"/>
                        </a:rPr>
                        <a:t> 26 plus) </a:t>
                      </a:r>
                      <a:endParaRPr lang="en-US" sz="14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US" sz="1400" noProof="0" dirty="0">
                          <a:solidFill>
                            <a:schemeClr val="tx1">
                              <a:lumMod val="50000"/>
                              <a:lumOff val="50000"/>
                            </a:schemeClr>
                          </a:solidFill>
                        </a:rPr>
                        <a:t>     </a:t>
                      </a:r>
                      <a:r>
                        <a:rPr lang="en-US" sz="1400" b="1" noProof="0" dirty="0">
                          <a:solidFill>
                            <a:schemeClr val="tx1">
                              <a:lumMod val="50000"/>
                              <a:lumOff val="50000"/>
                            </a:schemeClr>
                          </a:solidFill>
                        </a:rPr>
                        <a:t>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RR 3.49</a:t>
                      </a:r>
                    </a:p>
                    <a:p>
                      <a:pPr algn="ctr"/>
                      <a:r>
                        <a:rPr lang="en-US" sz="1400" kern="1200" noProof="0" dirty="0">
                          <a:solidFill>
                            <a:schemeClr val="tx1">
                              <a:lumMod val="50000"/>
                              <a:lumOff val="50000"/>
                            </a:schemeClr>
                          </a:solidFill>
                          <a:latin typeface="+mn-lt"/>
                          <a:ea typeface="+mn-ea"/>
                          <a:cs typeface="+mn-cs"/>
                        </a:rPr>
                        <a:t>(0.14 to 84.76) </a:t>
                      </a:r>
                      <a:endParaRPr lang="en-US" sz="5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dirty="0">
                          <a:solidFill>
                            <a:schemeClr val="tx1">
                              <a:lumMod val="50000"/>
                              <a:lumOff val="50000"/>
                            </a:schemeClr>
                          </a:solidFill>
                        </a:rPr>
                        <a:t>10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24 mas por 1,000</a:t>
                      </a:r>
                    </a:p>
                    <a:p>
                      <a:pPr algn="ctr"/>
                      <a:r>
                        <a:rPr lang="en-US" sz="1400" kern="1200" noProof="0" dirty="0">
                          <a:solidFill>
                            <a:schemeClr val="tx1">
                              <a:lumMod val="50000"/>
                              <a:lumOff val="50000"/>
                            </a:schemeClr>
                          </a:solidFill>
                          <a:latin typeface="+mn-lt"/>
                          <a:ea typeface="+mn-ea"/>
                          <a:cs typeface="+mn-cs"/>
                        </a:rPr>
                        <a:t>(8 minus </a:t>
                      </a:r>
                      <a:r>
                        <a:rPr lang="en-US" sz="1400" b="0" kern="1200" noProof="0" dirty="0">
                          <a:solidFill>
                            <a:schemeClr val="tx1">
                              <a:lumMod val="50000"/>
                              <a:lumOff val="50000"/>
                            </a:schemeClr>
                          </a:solidFill>
                          <a:latin typeface="+mn-lt"/>
                          <a:ea typeface="+mn-ea"/>
                          <a:cs typeface="+mn-cs"/>
                        </a:rPr>
                        <a:t>to</a:t>
                      </a:r>
                      <a:r>
                        <a:rPr lang="en-US" sz="1400" kern="1200" noProof="0" dirty="0">
                          <a:solidFill>
                            <a:schemeClr val="tx1">
                              <a:lumMod val="50000"/>
                              <a:lumOff val="50000"/>
                            </a:schemeClr>
                          </a:solidFill>
                          <a:latin typeface="+mn-lt"/>
                          <a:ea typeface="+mn-ea"/>
                          <a:cs typeface="+mn-cs"/>
                        </a:rPr>
                        <a:t> 813 plus) </a:t>
                      </a:r>
                      <a:endParaRPr lang="en-US" sz="10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87966"/>
            <a:ext cx="2737663" cy="2754600"/>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Evidence of low quality, uncertain benefits:</a:t>
            </a:r>
          </a:p>
          <a:p>
            <a:pPr marL="91440" indent="-91440">
              <a:spcAft>
                <a:spcPts val="600"/>
              </a:spcAft>
              <a:buFont typeface="Arial" panose="020B0604020202020204" pitchFamily="34" charset="0"/>
              <a:buChar char="•"/>
            </a:pPr>
            <a:r>
              <a:rPr lang="en-US" sz="1400" dirty="0">
                <a:solidFill>
                  <a:schemeClr val="tx1">
                    <a:lumMod val="50000"/>
                    <a:lumOff val="50000"/>
                  </a:schemeClr>
                </a:solidFill>
              </a:rPr>
              <a:t>Should guide towards recommendation 8, undefined anticoagulation is maintained with recurrence risk vs bleeding assessed with time</a:t>
            </a:r>
          </a:p>
          <a:p>
            <a:pPr marL="91440" indent="-91440">
              <a:spcAft>
                <a:spcPts val="600"/>
              </a:spcAft>
              <a:buFont typeface="Arial" panose="020B0604020202020204" pitchFamily="34" charset="0"/>
              <a:buChar char="•"/>
            </a:pPr>
            <a:r>
              <a:rPr lang="en-US" sz="1400" dirty="0">
                <a:solidFill>
                  <a:schemeClr val="tx1">
                    <a:lumMod val="50000"/>
                    <a:lumOff val="50000"/>
                  </a:schemeClr>
                </a:solidFill>
              </a:rPr>
              <a:t>Dimer-D only as part of a prognostic model may be useful to determine there is much indecision or difficult clinical situation.</a:t>
            </a:r>
          </a:p>
        </p:txBody>
      </p:sp>
      <p:sp>
        <p:nvSpPr>
          <p:cNvPr id="12" name="Oval 11">
            <a:extLst>
              <a:ext uri="{FF2B5EF4-FFF2-40B4-BE49-F238E27FC236}">
                <a16:creationId xmlns:a16="http://schemas.microsoft.com/office/drawing/2014/main" id="{57CC1772-C0D3-B947-B045-9F6FB0678EEE}"/>
              </a:ext>
            </a:extLst>
          </p:cNvPr>
          <p:cNvSpPr/>
          <p:nvPr/>
        </p:nvSpPr>
        <p:spPr>
          <a:xfrm>
            <a:off x="466076" y="422348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66076" y="473874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66076" y="520143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66076" y="57282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AA876F8D-B72D-8248-8481-DE48EAAF5D85}"/>
              </a:ext>
            </a:extLst>
          </p:cNvPr>
          <p:cNvGrpSpPr/>
          <p:nvPr/>
        </p:nvGrpSpPr>
        <p:grpSpPr>
          <a:xfrm>
            <a:off x="7836129" y="6172338"/>
            <a:ext cx="4355871" cy="414246"/>
            <a:chOff x="6764144" y="6346681"/>
            <a:chExt cx="4355871" cy="414246"/>
          </a:xfrm>
        </p:grpSpPr>
        <p:sp>
          <p:nvSpPr>
            <p:cNvPr id="22" name="TextBox 21">
              <a:extLst>
                <a:ext uri="{FF2B5EF4-FFF2-40B4-BE49-F238E27FC236}">
                  <a16:creationId xmlns:a16="http://schemas.microsoft.com/office/drawing/2014/main" id="{DB7F88FE-F7F6-F64F-BC4B-009E56FCFE95}"/>
                </a:ext>
              </a:extLst>
            </p:cNvPr>
            <p:cNvSpPr txBox="1"/>
            <p:nvPr/>
          </p:nvSpPr>
          <p:spPr>
            <a:xfrm>
              <a:off x="6764144" y="6483928"/>
              <a:ext cx="4355871" cy="276999"/>
            </a:xfrm>
            <a:prstGeom prst="rect">
              <a:avLst/>
            </a:prstGeom>
            <a:noFill/>
          </p:spPr>
          <p:txBody>
            <a:bodyPr wrap="square" rtlCol="0">
              <a:spAutoFit/>
            </a:bodyPr>
            <a:lstStyle/>
            <a:p>
              <a:r>
                <a:rPr lang="en-US" sz="1200" dirty="0">
                  <a:solidFill>
                    <a:schemeClr val="tx1">
                      <a:lumMod val="50000"/>
                      <a:lumOff val="50000"/>
                    </a:schemeClr>
                  </a:solidFill>
                </a:rPr>
                <a:t>Evidence Quality (GRADE): Low        Moderate       Strong</a:t>
              </a:r>
            </a:p>
          </p:txBody>
        </p:sp>
        <p:sp>
          <p:nvSpPr>
            <p:cNvPr id="23" name="Oval 22">
              <a:extLst>
                <a:ext uri="{FF2B5EF4-FFF2-40B4-BE49-F238E27FC236}">
                  <a16:creationId xmlns:a16="http://schemas.microsoft.com/office/drawing/2014/main" id="{07D21DEC-2D08-C549-A419-F37AA7617FAF}"/>
                </a:ext>
              </a:extLst>
            </p:cNvPr>
            <p:cNvSpPr/>
            <p:nvPr/>
          </p:nvSpPr>
          <p:spPr>
            <a:xfrm>
              <a:off x="8592758" y="635267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2CB76995-BCC6-AC44-BA10-9BB2F0EF9038}"/>
                </a:ext>
              </a:extLst>
            </p:cNvPr>
            <p:cNvSpPr/>
            <p:nvPr/>
          </p:nvSpPr>
          <p:spPr>
            <a:xfrm>
              <a:off x="9338644" y="6346681"/>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E0601EDC-48E5-EA4A-A6DF-1F37E552E2EE}"/>
                </a:ext>
              </a:extLst>
            </p:cNvPr>
            <p:cNvSpPr/>
            <p:nvPr/>
          </p:nvSpPr>
          <p:spPr>
            <a:xfrm>
              <a:off x="10071035" y="6367576"/>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951D4340-CFB0-F642-BF37-AF56E1850564}"/>
              </a:ext>
            </a:extLst>
          </p:cNvPr>
          <p:cNvSpPr>
            <a:spLocks noGrp="1"/>
          </p:cNvSpPr>
          <p:nvPr>
            <p:ph type="title"/>
          </p:nvPr>
        </p:nvSpPr>
        <p:spPr/>
        <p:txBody>
          <a:bodyPr lIns="0"/>
          <a:lstStyle/>
          <a:p>
            <a:r>
              <a:rPr lang="en-US" sz="2800" b="0" dirty="0"/>
              <a:t>Recommendation</a:t>
            </a:r>
          </a:p>
        </p:txBody>
      </p:sp>
      <p:sp>
        <p:nvSpPr>
          <p:cNvPr id="5" name="Content Placeholder 4">
            <a:extLst>
              <a:ext uri="{FF2B5EF4-FFF2-40B4-BE49-F238E27FC236}">
                <a16:creationId xmlns:a16="http://schemas.microsoft.com/office/drawing/2014/main" id="{D98616B1-056E-034D-BAE4-F214021ED5A0}"/>
              </a:ext>
            </a:extLst>
          </p:cNvPr>
          <p:cNvSpPr>
            <a:spLocks noGrp="1"/>
          </p:cNvSpPr>
          <p:nvPr>
            <p:ph idx="1"/>
          </p:nvPr>
        </p:nvSpPr>
        <p:spPr>
          <a:xfrm>
            <a:off x="419101" y="2033094"/>
            <a:ext cx="10785928" cy="1256536"/>
          </a:xfrm>
        </p:spPr>
        <p:txBody>
          <a:bodyPr/>
          <a:lstStyle/>
          <a:p>
            <a:pPr marL="0" indent="0">
              <a:buNone/>
            </a:pPr>
            <a:r>
              <a:rPr lang="en-US" sz="1600" dirty="0"/>
              <a:t>For patients with unprovoked PE of DVT, the Latin American Panel suggests to be </a:t>
            </a:r>
            <a:r>
              <a:rPr lang="en-US" sz="1600" b="1" u="sng" dirty="0"/>
              <a:t>against </a:t>
            </a:r>
            <a:r>
              <a:rPr lang="en-US" sz="1600" dirty="0"/>
              <a:t>the use of Dimer - D or prognosis scores to guide the duration of the anticoagulation </a:t>
            </a:r>
            <a:r>
              <a:rPr lang="en-US" sz="1600" i="1" dirty="0"/>
              <a:t>(conditional recommendation based on low certainty on proofs of the effects)</a:t>
            </a:r>
          </a:p>
          <a:p>
            <a:pPr marL="0" indent="0">
              <a:buNone/>
            </a:pPr>
            <a:endParaRPr lang="en-US" sz="1600" dirty="0"/>
          </a:p>
        </p:txBody>
      </p:sp>
    </p:spTree>
    <p:extLst>
      <p:ext uri="{BB962C8B-B14F-4D97-AF65-F5344CB8AC3E}">
        <p14:creationId xmlns:p14="http://schemas.microsoft.com/office/powerpoint/2010/main" val="18863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6F5B71-0A31-CD47-8CAC-F22DEB0A53BC}"/>
              </a:ext>
            </a:extLst>
          </p:cNvPr>
          <p:cNvSpPr>
            <a:spLocks noGrp="1"/>
          </p:cNvSpPr>
          <p:nvPr>
            <p:ph type="title"/>
          </p:nvPr>
        </p:nvSpPr>
        <p:spPr/>
        <p:txBody>
          <a:bodyPr lIns="0"/>
          <a:lstStyle/>
          <a:p>
            <a:r>
              <a:rPr lang="en-US" sz="2800" b="0" dirty="0"/>
              <a:t>Case 2 (continued)</a:t>
            </a:r>
            <a:br>
              <a:rPr lang="en-US" sz="2800" b="0" dirty="0"/>
            </a:br>
            <a:endParaRPr lang="en-US"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pPr marL="0" indent="0">
              <a:buNone/>
            </a:pPr>
            <a:r>
              <a:rPr lang="en-US" sz="2000" dirty="0"/>
              <a:t>The patient was kept on anticoagulation with warfarin within therapeutic INR range,  but as of the 7 month shows thrombotic recurrence whilst under treatment.</a:t>
            </a:r>
          </a:p>
          <a:p>
            <a:pPr marL="0" indent="0">
              <a:buNone/>
            </a:pPr>
            <a:r>
              <a:rPr lang="en-US" sz="2000" dirty="0"/>
              <a:t>What would be your anticoagulation strategy and for how long?</a:t>
            </a:r>
          </a:p>
          <a:p>
            <a:endParaRPr lang="en-US" sz="2000" dirty="0"/>
          </a:p>
          <a:p>
            <a:pPr marL="457200" indent="-457200">
              <a:buFont typeface="+mj-lt"/>
              <a:buAutoNum type="alphaUcPeriod"/>
            </a:pPr>
            <a:r>
              <a:rPr lang="en-US" sz="2000" dirty="0"/>
              <a:t>I would increase the warfarin dose (INR 3 to 4) with indefinite anticoagulation</a:t>
            </a:r>
          </a:p>
          <a:p>
            <a:pPr marL="457200" indent="-457200">
              <a:buFont typeface="+mj-lt"/>
              <a:buAutoNum type="alphaUcPeriod"/>
            </a:pPr>
            <a:r>
              <a:rPr lang="en-US" sz="2000" dirty="0"/>
              <a:t>I would change to DOAC within indefinite anticoagulation</a:t>
            </a:r>
          </a:p>
          <a:p>
            <a:pPr marL="457200" indent="-457200">
              <a:buFont typeface="+mj-lt"/>
              <a:buAutoNum type="alphaUcPeriod"/>
            </a:pPr>
            <a:r>
              <a:rPr lang="en-US" sz="2000" dirty="0"/>
              <a:t>I would change to DOAC within definite period for a year assessing the recurrence risk</a:t>
            </a:r>
          </a:p>
          <a:p>
            <a:pPr marL="457200" indent="-457200">
              <a:buFont typeface="+mj-lt"/>
              <a:buAutoNum type="alphaUcPeriod"/>
            </a:pPr>
            <a:r>
              <a:rPr lang="en-US" sz="2000" dirty="0"/>
              <a:t>I would recommend anticoagulation with HBPM, with re-assessment of causes of thrombosis, then defining what the most appropriate oral agent for indefinite use.</a:t>
            </a:r>
          </a:p>
          <a:p>
            <a:endParaRPr lang="en-US" sz="2000" dirty="0"/>
          </a:p>
          <a:p>
            <a:endParaRPr lang="en-US" sz="2000" dirty="0"/>
          </a:p>
        </p:txBody>
      </p:sp>
      <p:sp>
        <p:nvSpPr>
          <p:cNvPr id="4" name="Rectangle 3">
            <a:extLst>
              <a:ext uri="{FF2B5EF4-FFF2-40B4-BE49-F238E27FC236}">
                <a16:creationId xmlns:a16="http://schemas.microsoft.com/office/drawing/2014/main" id="{99BAD767-7BAB-4B53-9712-EA8DCDE89366}"/>
              </a:ext>
            </a:extLst>
          </p:cNvPr>
          <p:cNvSpPr/>
          <p:nvPr/>
        </p:nvSpPr>
        <p:spPr>
          <a:xfrm>
            <a:off x="240625" y="4487712"/>
            <a:ext cx="11151275" cy="817935"/>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CuadroTexto 1">
            <a:extLst>
              <a:ext uri="{FF2B5EF4-FFF2-40B4-BE49-F238E27FC236}">
                <a16:creationId xmlns:a16="http://schemas.microsoft.com/office/drawing/2014/main" id="{625915AD-BD96-485A-9D72-4A879FA3E5A8}"/>
              </a:ext>
            </a:extLst>
          </p:cNvPr>
          <p:cNvSpPr txBox="1"/>
          <p:nvPr/>
        </p:nvSpPr>
        <p:spPr>
          <a:xfrm>
            <a:off x="4019107" y="672346"/>
            <a:ext cx="2304670" cy="400110"/>
          </a:xfrm>
          <a:prstGeom prst="rect">
            <a:avLst/>
          </a:prstGeom>
          <a:noFill/>
        </p:spPr>
        <p:txBody>
          <a:bodyPr wrap="none" rtlCol="0">
            <a:spAutoFit/>
          </a:bodyPr>
          <a:lstStyle/>
          <a:p>
            <a:r>
              <a:rPr lang="es-CO" sz="2000" dirty="0"/>
              <a:t>Continuación Caso 2</a:t>
            </a:r>
          </a:p>
        </p:txBody>
      </p:sp>
    </p:spTree>
    <p:extLst>
      <p:ext uri="{BB962C8B-B14F-4D97-AF65-F5344CB8AC3E}">
        <p14:creationId xmlns:p14="http://schemas.microsoft.com/office/powerpoint/2010/main" val="38088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805837" y="2137265"/>
            <a:ext cx="2737663" cy="3754874"/>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Evidence of low quality, therefore the panel has also considered:</a:t>
            </a:r>
          </a:p>
          <a:p>
            <a:pPr marL="285750" indent="-285750">
              <a:buFont typeface="Arial" panose="020B0604020202020204" pitchFamily="34" charset="0"/>
              <a:buChar char="•"/>
            </a:pPr>
            <a:r>
              <a:rPr lang="en-US" sz="1400" dirty="0">
                <a:solidFill>
                  <a:schemeClr val="tx1">
                    <a:lumMod val="50000"/>
                    <a:lumOff val="50000"/>
                  </a:schemeClr>
                </a:solidFill>
              </a:rPr>
              <a:t>To appraise the vast experience in HBPM for prothrombotic conditions.</a:t>
            </a:r>
          </a:p>
          <a:p>
            <a:pPr marL="285750" indent="-285750">
              <a:buFont typeface="Arial" panose="020B0604020202020204" pitchFamily="34" charset="0"/>
              <a:buChar char="•"/>
            </a:pPr>
            <a:r>
              <a:rPr lang="en-US" sz="1400" dirty="0">
                <a:solidFill>
                  <a:schemeClr val="tx1">
                    <a:lumMod val="50000"/>
                    <a:lumOff val="50000"/>
                  </a:schemeClr>
                </a:solidFill>
              </a:rPr>
              <a:t>Not to demonstrate AVK in suboptimal range. A better dose adjustment must be guaranteed.</a:t>
            </a:r>
          </a:p>
          <a:p>
            <a:pPr marL="285750" indent="-285750">
              <a:buFont typeface="Arial" panose="020B0604020202020204" pitchFamily="34" charset="0"/>
              <a:buChar char="•"/>
            </a:pPr>
            <a:r>
              <a:rPr lang="en-US" sz="1400" dirty="0">
                <a:solidFill>
                  <a:schemeClr val="tx1">
                    <a:lumMod val="50000"/>
                    <a:lumOff val="50000"/>
                  </a:schemeClr>
                </a:solidFill>
              </a:rPr>
              <a:t>The need to explore the underlying causes of the recurrence under AVK</a:t>
            </a:r>
          </a:p>
          <a:p>
            <a:pPr marL="285750" indent="-285750">
              <a:buFont typeface="Arial" panose="020B0604020202020204" pitchFamily="34" charset="0"/>
              <a:buChar char="•"/>
            </a:pPr>
            <a:r>
              <a:rPr lang="en-US" sz="1400" dirty="0">
                <a:solidFill>
                  <a:schemeClr val="tx1">
                    <a:lumMod val="50000"/>
                    <a:lumOff val="50000"/>
                  </a:schemeClr>
                </a:solidFill>
              </a:rPr>
              <a:t>Final selection based on the underlying cause, patient values and preferences, cost and viability of each alternative.</a:t>
            </a:r>
            <a:endParaRPr lang="en-US" sz="1400" b="1" i="1" dirty="0">
              <a:solidFill>
                <a:schemeClr val="tx1">
                  <a:lumMod val="50000"/>
                  <a:lumOff val="50000"/>
                </a:schemeClr>
              </a:solidFill>
            </a:endParaRPr>
          </a:p>
        </p:txBody>
      </p:sp>
      <p:grpSp>
        <p:nvGrpSpPr>
          <p:cNvPr id="10" name="Group 9">
            <a:extLst>
              <a:ext uri="{FF2B5EF4-FFF2-40B4-BE49-F238E27FC236}">
                <a16:creationId xmlns:a16="http://schemas.microsoft.com/office/drawing/2014/main" id="{8924BF6D-6AFF-5D4D-B969-FC04A0248589}"/>
              </a:ext>
            </a:extLst>
          </p:cNvPr>
          <p:cNvGrpSpPr/>
          <p:nvPr/>
        </p:nvGrpSpPr>
        <p:grpSpPr>
          <a:xfrm>
            <a:off x="7887344" y="6084859"/>
            <a:ext cx="4355871" cy="402665"/>
            <a:chOff x="6764144" y="6358262"/>
            <a:chExt cx="4355871" cy="402665"/>
          </a:xfrm>
        </p:grpSpPr>
        <p:sp>
          <p:nvSpPr>
            <p:cNvPr id="11" name="TextBox 10">
              <a:extLst>
                <a:ext uri="{FF2B5EF4-FFF2-40B4-BE49-F238E27FC236}">
                  <a16:creationId xmlns:a16="http://schemas.microsoft.com/office/drawing/2014/main" id="{78F3AC91-06BF-9843-9380-7994CC48E14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12" name="Oval 11">
              <a:extLst>
                <a:ext uri="{FF2B5EF4-FFF2-40B4-BE49-F238E27FC236}">
                  <a16:creationId xmlns:a16="http://schemas.microsoft.com/office/drawing/2014/main" id="{D712F8D2-45A9-2843-94C2-1324D722E4D7}"/>
                </a:ext>
              </a:extLst>
            </p:cNvPr>
            <p:cNvSpPr/>
            <p:nvPr/>
          </p:nvSpPr>
          <p:spPr>
            <a:xfrm>
              <a:off x="8559296" y="635826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585BBCC0-8EF9-A24E-B29B-72498399E2CD}"/>
                </a:ext>
              </a:extLst>
            </p:cNvPr>
            <p:cNvSpPr/>
            <p:nvPr/>
          </p:nvSpPr>
          <p:spPr>
            <a:xfrm>
              <a:off x="9258469" y="6359826"/>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B125BDF-2044-E14E-8FE2-3B4E5D26F1A2}"/>
                </a:ext>
              </a:extLst>
            </p:cNvPr>
            <p:cNvSpPr/>
            <p:nvPr/>
          </p:nvSpPr>
          <p:spPr>
            <a:xfrm>
              <a:off x="10030948" y="6358262"/>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itle 4">
            <a:extLst>
              <a:ext uri="{FF2B5EF4-FFF2-40B4-BE49-F238E27FC236}">
                <a16:creationId xmlns:a16="http://schemas.microsoft.com/office/drawing/2014/main" id="{A91C45A4-0DD8-4043-BC80-51C5AC6CF970}"/>
              </a:ext>
            </a:extLst>
          </p:cNvPr>
          <p:cNvSpPr>
            <a:spLocks noGrp="1"/>
          </p:cNvSpPr>
          <p:nvPr>
            <p:ph type="title"/>
          </p:nvPr>
        </p:nvSpPr>
        <p:spPr/>
        <p:txBody>
          <a:bodyPr lIns="0"/>
          <a:lstStyle/>
          <a:p>
            <a:r>
              <a:rPr lang="en-US" b="0" dirty="0">
                <a:solidFill>
                  <a:srgbClr val="E43D31"/>
                </a:solidFill>
                <a:cs typeface="Arial" panose="020B0604020202020204" pitchFamily="34" charset="0"/>
              </a:rPr>
              <a:t>Recommendation</a:t>
            </a:r>
            <a:endParaRPr lang="en-US" b="0" dirty="0">
              <a:solidFill>
                <a:srgbClr val="E43D31"/>
              </a:solidFill>
            </a:endParaRPr>
          </a:p>
        </p:txBody>
      </p:sp>
      <p:sp>
        <p:nvSpPr>
          <p:cNvPr id="6" name="Content Placeholder 5">
            <a:extLst>
              <a:ext uri="{FF2B5EF4-FFF2-40B4-BE49-F238E27FC236}">
                <a16:creationId xmlns:a16="http://schemas.microsoft.com/office/drawing/2014/main" id="{551854EA-D1D0-AF4C-AE50-DEF5844DF8AD}"/>
              </a:ext>
            </a:extLst>
          </p:cNvPr>
          <p:cNvSpPr>
            <a:spLocks noGrp="1"/>
          </p:cNvSpPr>
          <p:nvPr>
            <p:ph idx="1"/>
          </p:nvPr>
        </p:nvSpPr>
        <p:spPr>
          <a:xfrm>
            <a:off x="419100" y="2033094"/>
            <a:ext cx="8215614" cy="3552142"/>
          </a:xfrm>
        </p:spPr>
        <p:txBody>
          <a:bodyPr/>
          <a:lstStyle/>
          <a:p>
            <a:pPr marL="0" indent="0">
              <a:buNone/>
            </a:pPr>
            <a:r>
              <a:rPr lang="en-US" sz="2000" b="1" dirty="0"/>
              <a:t>For patients with DVT or PE </a:t>
            </a:r>
            <a:r>
              <a:rPr lang="en-US" sz="2000" dirty="0"/>
              <a:t>during the </a:t>
            </a:r>
            <a:r>
              <a:rPr lang="en-US" sz="2000" b="1" dirty="0"/>
              <a:t>VKA </a:t>
            </a:r>
            <a:r>
              <a:rPr lang="en-US" sz="2000" dirty="0"/>
              <a:t>treatment, the ASH Latin American Panel </a:t>
            </a:r>
            <a:r>
              <a:rPr lang="en-US" sz="2000" b="1" u="sng" dirty="0"/>
              <a:t>suggests the use of LMWH over DOAC</a:t>
            </a:r>
            <a:r>
              <a:rPr lang="en-US" sz="2000" dirty="0"/>
              <a:t> </a:t>
            </a:r>
            <a:r>
              <a:rPr lang="en-US" sz="2000" i="1" dirty="0"/>
              <a:t>(conditional recommendation, based on a very low certainty of the evidence of the effects).</a:t>
            </a:r>
          </a:p>
          <a:p>
            <a:pPr marL="0" indent="0">
              <a:buNone/>
            </a:pPr>
            <a:endParaRPr lang="en-US" sz="2000" dirty="0"/>
          </a:p>
          <a:p>
            <a:pPr marL="0" indent="0">
              <a:buNone/>
            </a:pPr>
            <a:r>
              <a:rPr lang="en-US" sz="2000" b="1" dirty="0"/>
              <a:t>Research Evidences</a:t>
            </a:r>
          </a:p>
          <a:p>
            <a:r>
              <a:rPr lang="en-US" sz="2000" dirty="0"/>
              <a:t>There are no direct comparison trials between DOAC and HBPM in this indication</a:t>
            </a:r>
          </a:p>
          <a:p>
            <a:r>
              <a:rPr lang="en-US" sz="2000" dirty="0"/>
              <a:t>Indirect Evidence: DOAC vs HBPM have been compared in VTE prophylaxis trials in hip and knee replacement, in which DOAC reduces the risk of DTV and there is no bleeding increase.</a:t>
            </a:r>
          </a:p>
          <a:p>
            <a:r>
              <a:rPr lang="en-US" sz="2000" dirty="0"/>
              <a:t>However, prophylaxis in hospitalized medical patients, the use of DOAC increases bleeding when compared to HBPM</a:t>
            </a:r>
          </a:p>
          <a:p>
            <a:endParaRPr lang="en-US" sz="2000" dirty="0"/>
          </a:p>
        </p:txBody>
      </p:sp>
    </p:spTree>
    <p:extLst>
      <p:ext uri="{BB962C8B-B14F-4D97-AF65-F5344CB8AC3E}">
        <p14:creationId xmlns:p14="http://schemas.microsoft.com/office/powerpoint/2010/main" val="14974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244129644"/>
              </p:ext>
            </p:extLst>
          </p:nvPr>
        </p:nvGraphicFramePr>
        <p:xfrm>
          <a:off x="338973" y="2932554"/>
          <a:ext cx="7686174" cy="3287062"/>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119403">
                  <a:extLst>
                    <a:ext uri="{9D8B030D-6E8A-4147-A177-3AD203B41FA5}">
                      <a16:colId xmlns:a16="http://schemas.microsoft.com/office/drawing/2014/main" val="1109489225"/>
                    </a:ext>
                  </a:extLst>
                </a:gridCol>
                <a:gridCol w="2260955">
                  <a:extLst>
                    <a:ext uri="{9D8B030D-6E8A-4147-A177-3AD203B41FA5}">
                      <a16:colId xmlns:a16="http://schemas.microsoft.com/office/drawing/2014/main" val="738517967"/>
                    </a:ext>
                  </a:extLst>
                </a:gridCol>
              </a:tblGrid>
              <a:tr h="302098">
                <a:tc rowSpan="2">
                  <a:txBody>
                    <a:bodyPr/>
                    <a:lstStyle/>
                    <a:p>
                      <a:pPr algn="l"/>
                      <a:r>
                        <a:rPr lang="en-US" sz="1400" b="1" noProof="0">
                          <a:solidFill>
                            <a:schemeClr val="bg1"/>
                          </a:solidFill>
                        </a:rPr>
                        <a:t>Results </a:t>
                      </a:r>
                    </a:p>
                    <a:p>
                      <a:pPr algn="l"/>
                      <a:r>
                        <a:rPr lang="en-US" sz="1400" b="1" noProof="0">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US" sz="1400" b="1" noProof="0">
                          <a:solidFill>
                            <a:schemeClr val="bg1"/>
                          </a:solidFill>
                        </a:rPr>
                        <a:t>Riesgo Relativo </a:t>
                      </a:r>
                    </a:p>
                    <a:p>
                      <a:pPr algn="ctr"/>
                      <a:r>
                        <a:rPr lang="en-US" sz="1400" b="1" noProof="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US" sz="1400" b="1" noProof="0">
                          <a:solidFill>
                            <a:schemeClr val="bg1"/>
                          </a:solidFill>
                        </a:rPr>
                        <a:t>Anticipated Absolute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US" sz="1400" b="0" i="0" noProof="0">
                          <a:solidFill>
                            <a:schemeClr val="tx1">
                              <a:lumMod val="50000"/>
                              <a:lumOff val="50000"/>
                            </a:schemeClr>
                          </a:solidFill>
                        </a:rPr>
                        <a:t>Risk with defined duration  anticoagulation (12 months or less)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i="0" noProof="0">
                          <a:solidFill>
                            <a:schemeClr val="tx1">
                              <a:lumMod val="50000"/>
                              <a:lumOff val="50000"/>
                            </a:schemeClr>
                          </a:solidFill>
                        </a:rPr>
                        <a:t>Risk with undefined duration anticoagulation</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US" sz="1400" noProof="0">
                          <a:solidFill>
                            <a:schemeClr val="tx1">
                              <a:lumMod val="50000"/>
                              <a:lumOff val="50000"/>
                            </a:schemeClr>
                          </a:solidFill>
                        </a:rPr>
                        <a:t>    </a:t>
                      </a:r>
                      <a:r>
                        <a:rPr lang="en-US" sz="1400" b="1" noProof="0">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0.75</a:t>
                      </a:r>
                    </a:p>
                    <a:p>
                      <a:pPr marL="0" marR="0" lvl="0" indent="0" algn="ctr" defTabSz="609585" rtl="0" eaLnBrk="1" fontAlgn="auto" latinLnBrk="0" hangingPunct="1">
                        <a:lnSpc>
                          <a:spcPct val="100000"/>
                        </a:lnSpc>
                        <a:spcBef>
                          <a:spcPts val="0"/>
                        </a:spcBef>
                        <a:spcAft>
                          <a:spcPts val="0"/>
                        </a:spcAft>
                        <a:buClrTx/>
                        <a:buSzTx/>
                        <a:buFontTx/>
                        <a:buNone/>
                        <a:tabLst/>
                        <a:defRPr/>
                      </a:pPr>
                      <a:r>
                        <a:rPr lang="en-US" sz="1400" kern="1200" noProof="0">
                          <a:solidFill>
                            <a:schemeClr val="tx1">
                              <a:lumMod val="50000"/>
                              <a:lumOff val="50000"/>
                            </a:schemeClr>
                          </a:solidFill>
                          <a:latin typeface="+mn-lt"/>
                          <a:ea typeface="+mn-ea"/>
                          <a:cs typeface="+mn-cs"/>
                        </a:rPr>
                        <a:t>(0.49 to1.13) </a:t>
                      </a:r>
                      <a:endParaRPr lang="en-US" sz="900" noProof="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16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4 minus per 1,000</a:t>
                      </a:r>
                    </a:p>
                    <a:p>
                      <a:pPr algn="ctr"/>
                      <a:r>
                        <a:rPr lang="en-US" sz="1400" kern="1200" noProof="0">
                          <a:solidFill>
                            <a:schemeClr val="tx1">
                              <a:lumMod val="50000"/>
                              <a:lumOff val="50000"/>
                            </a:schemeClr>
                          </a:solidFill>
                          <a:latin typeface="+mn-lt"/>
                          <a:ea typeface="+mn-ea"/>
                          <a:cs typeface="+mn-cs"/>
                        </a:rPr>
                        <a:t>(8 minus to 2 plus)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US" sz="1400" noProof="0">
                          <a:solidFill>
                            <a:schemeClr val="tx1">
                              <a:lumMod val="50000"/>
                              <a:lumOff val="50000"/>
                            </a:schemeClr>
                          </a:solidFill>
                        </a:rPr>
                        <a:t>    </a:t>
                      </a:r>
                      <a:r>
                        <a:rPr lang="en-US" sz="1600" b="1" noProof="0">
                          <a:solidFill>
                            <a:schemeClr val="tx1">
                              <a:lumMod val="50000"/>
                              <a:lumOff val="50000"/>
                            </a:schemeClr>
                          </a:solidFill>
                        </a:rPr>
                        <a:t>PE</a:t>
                      </a:r>
                      <a:endParaRPr lang="en-US" sz="1400" b="1"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 RR 0.29</a:t>
                      </a:r>
                    </a:p>
                    <a:p>
                      <a:pPr algn="ctr"/>
                      <a:r>
                        <a:rPr lang="en-US" sz="1400" kern="1200" noProof="0">
                          <a:solidFill>
                            <a:schemeClr val="tx1">
                              <a:lumMod val="50000"/>
                              <a:lumOff val="50000"/>
                            </a:schemeClr>
                          </a:solidFill>
                          <a:latin typeface="+mn-lt"/>
                          <a:ea typeface="+mn-ea"/>
                          <a:cs typeface="+mn-cs"/>
                        </a:rPr>
                        <a:t>(0.15 to 0.56) </a:t>
                      </a:r>
                      <a:endParaRPr lang="en-US" sz="9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29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21 minus per 1,000</a:t>
                      </a:r>
                    </a:p>
                    <a:p>
                      <a:pPr algn="ctr"/>
                      <a:r>
                        <a:rPr lang="en-US" sz="1400" kern="1200" noProof="0" dirty="0">
                          <a:solidFill>
                            <a:schemeClr val="tx1">
                              <a:lumMod val="50000"/>
                              <a:lumOff val="50000"/>
                            </a:schemeClr>
                          </a:solidFill>
                          <a:latin typeface="+mn-lt"/>
                          <a:ea typeface="+mn-ea"/>
                          <a:cs typeface="+mn-cs"/>
                        </a:rPr>
                        <a:t>(25 minus to 13</a:t>
                      </a:r>
                    </a:p>
                    <a:p>
                      <a:pPr algn="ctr"/>
                      <a:r>
                        <a:rPr lang="en-US" sz="1400" kern="1200" noProof="0" dirty="0">
                          <a:solidFill>
                            <a:schemeClr val="tx1">
                              <a:lumMod val="50000"/>
                              <a:lumOff val="50000"/>
                            </a:schemeClr>
                          </a:solidFill>
                          <a:latin typeface="+mn-lt"/>
                          <a:ea typeface="+mn-ea"/>
                          <a:cs typeface="+mn-cs"/>
                        </a:rPr>
                        <a:t>minus) </a:t>
                      </a:r>
                      <a:endParaRPr lang="en-US" sz="10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US" sz="1400" b="1" noProof="0">
                          <a:solidFill>
                            <a:schemeClr val="tx1">
                              <a:lumMod val="50000"/>
                              <a:lumOff val="50000"/>
                            </a:schemeClr>
                          </a:solidFill>
                        </a:rPr>
                        <a:t>    Proximal Symptomatic DVT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0.20 </a:t>
                      </a:r>
                    </a:p>
                    <a:p>
                      <a:pPr algn="ctr"/>
                      <a:r>
                        <a:rPr lang="en-US" sz="1400" kern="1200" noProof="0">
                          <a:solidFill>
                            <a:schemeClr val="tx1">
                              <a:lumMod val="50000"/>
                              <a:lumOff val="50000"/>
                            </a:schemeClr>
                          </a:solidFill>
                          <a:latin typeface="+mn-lt"/>
                          <a:ea typeface="+mn-ea"/>
                          <a:cs typeface="+mn-cs"/>
                        </a:rPr>
                        <a:t>(0.12 to 0.34)</a:t>
                      </a:r>
                      <a:endParaRPr lang="en-US" sz="6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kern="1200" noProof="0">
                          <a:solidFill>
                            <a:schemeClr val="tx1">
                              <a:lumMod val="50000"/>
                              <a:lumOff val="50000"/>
                            </a:schemeClr>
                          </a:solidFill>
                          <a:latin typeface="+mn-lt"/>
                          <a:ea typeface="+mn-ea"/>
                          <a:cs typeface="+mn-cs"/>
                        </a:rPr>
                        <a:t>63 por 1000 </a:t>
                      </a:r>
                      <a:endParaRPr lang="en-US" sz="10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50 minus per 1,000</a:t>
                      </a:r>
                    </a:p>
                    <a:p>
                      <a:pPr algn="ctr"/>
                      <a:r>
                        <a:rPr lang="en-US" sz="1400" kern="1200" noProof="0">
                          <a:solidFill>
                            <a:schemeClr val="tx1">
                              <a:lumMod val="50000"/>
                              <a:lumOff val="50000"/>
                            </a:schemeClr>
                          </a:solidFill>
                          <a:latin typeface="+mn-lt"/>
                          <a:ea typeface="+mn-ea"/>
                          <a:cs typeface="+mn-cs"/>
                        </a:rPr>
                        <a:t>(56 minus to 42 minus) </a:t>
                      </a:r>
                      <a:endParaRPr lang="en-US" sz="14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US" sz="1400" b="1" noProof="0">
                          <a:solidFill>
                            <a:schemeClr val="tx1">
                              <a:lumMod val="50000"/>
                              <a:lumOff val="50000"/>
                            </a:schemeClr>
                          </a:solidFill>
                        </a:rPr>
                        <a:t>    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a:solidFill>
                            <a:schemeClr val="tx1">
                              <a:lumMod val="50000"/>
                              <a:lumOff val="50000"/>
                            </a:schemeClr>
                          </a:solidFill>
                          <a:latin typeface="+mn-lt"/>
                          <a:ea typeface="+mn-ea"/>
                          <a:cs typeface="+mn-cs"/>
                        </a:rPr>
                        <a:t>RR 2.17</a:t>
                      </a:r>
                    </a:p>
                    <a:p>
                      <a:pPr algn="ctr"/>
                      <a:r>
                        <a:rPr lang="en-US" sz="1400" kern="1200" noProof="0">
                          <a:solidFill>
                            <a:schemeClr val="tx1">
                              <a:lumMod val="50000"/>
                              <a:lumOff val="50000"/>
                            </a:schemeClr>
                          </a:solidFill>
                          <a:latin typeface="+mn-lt"/>
                          <a:ea typeface="+mn-ea"/>
                          <a:cs typeface="+mn-cs"/>
                        </a:rPr>
                        <a:t>(1.40 to 3.35) </a:t>
                      </a:r>
                      <a:endParaRPr lang="en-US" sz="900" noProof="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noProof="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1" kern="1200" noProof="0" dirty="0">
                          <a:solidFill>
                            <a:schemeClr val="tx1">
                              <a:lumMod val="50000"/>
                              <a:lumOff val="50000"/>
                            </a:schemeClr>
                          </a:solidFill>
                          <a:latin typeface="+mn-lt"/>
                          <a:ea typeface="+mn-ea"/>
                          <a:cs typeface="+mn-cs"/>
                        </a:rPr>
                        <a:t>6 plus per 1,000</a:t>
                      </a:r>
                    </a:p>
                    <a:p>
                      <a:pPr algn="ctr"/>
                      <a:r>
                        <a:rPr lang="en-US" sz="1400" kern="1200" noProof="0" dirty="0">
                          <a:solidFill>
                            <a:schemeClr val="tx1">
                              <a:lumMod val="50000"/>
                              <a:lumOff val="50000"/>
                            </a:schemeClr>
                          </a:solidFill>
                          <a:latin typeface="+mn-lt"/>
                          <a:ea typeface="+mn-ea"/>
                          <a:cs typeface="+mn-cs"/>
                        </a:rPr>
                        <a:t>(2 plus to 12 plus) </a:t>
                      </a:r>
                      <a:endParaRPr lang="en-US" sz="1000" noProof="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10215"/>
            <a:ext cx="2737663" cy="3108543"/>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Strong evidence of Good quality, moderate certainty, the Benefit is clearer:</a:t>
            </a:r>
          </a:p>
          <a:p>
            <a:pPr marL="160020" indent="-160020">
              <a:buFont typeface="Arial" panose="020B0604020202020204" pitchFamily="34" charset="0"/>
              <a:buChar char="•"/>
            </a:pPr>
            <a:r>
              <a:rPr lang="en-US" sz="1400" dirty="0">
                <a:solidFill>
                  <a:schemeClr val="tx1">
                    <a:lumMod val="50000"/>
                    <a:lumOff val="50000"/>
                  </a:schemeClr>
                </a:solidFill>
              </a:rPr>
              <a:t>This recommendation assumes the average risk of bleeding, it cannot be applied in cases with high probability of hemorrhage.</a:t>
            </a:r>
          </a:p>
          <a:p>
            <a:pPr marL="160020" indent="-160020">
              <a:buFont typeface="Arial" panose="020B0604020202020204" pitchFamily="34" charset="0"/>
              <a:buChar char="•"/>
            </a:pPr>
            <a:r>
              <a:rPr lang="en-US" sz="1400" dirty="0">
                <a:solidFill>
                  <a:schemeClr val="tx1">
                    <a:lumMod val="50000"/>
                    <a:lumOff val="50000"/>
                  </a:schemeClr>
                </a:solidFill>
              </a:rPr>
              <a:t>The risk of bleeding may change with time, so the balance between desirable and undesirable consequences of indefinite anticoagulation must be often re-assessed</a:t>
            </a:r>
          </a:p>
          <a:p>
            <a:pPr marL="342900" indent="-342900">
              <a:buFont typeface="Arial" panose="020B0604020202020204" pitchFamily="34" charset="0"/>
              <a:buChar char="•"/>
            </a:pPr>
            <a:endParaRPr lang="en-US"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380611" y="411688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00615" y="474804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369487" y="52880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390489" y="58535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79A5E59F-35CD-6443-8CE4-FEC20BB2299C}"/>
              </a:ext>
            </a:extLst>
          </p:cNvPr>
          <p:cNvGrpSpPr/>
          <p:nvPr/>
        </p:nvGrpSpPr>
        <p:grpSpPr>
          <a:xfrm>
            <a:off x="7836129" y="6151291"/>
            <a:ext cx="4355871" cy="435293"/>
            <a:chOff x="6764144" y="6325634"/>
            <a:chExt cx="4355871" cy="435293"/>
          </a:xfrm>
        </p:grpSpPr>
        <p:sp>
          <p:nvSpPr>
            <p:cNvPr id="23" name="TextBox 22">
              <a:extLst>
                <a:ext uri="{FF2B5EF4-FFF2-40B4-BE49-F238E27FC236}">
                  <a16:creationId xmlns:a16="http://schemas.microsoft.com/office/drawing/2014/main" id="{18989DFE-E70C-B44B-AF2B-80E8FB8AEE52}"/>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24" name="Oval 23">
              <a:extLst>
                <a:ext uri="{FF2B5EF4-FFF2-40B4-BE49-F238E27FC236}">
                  <a16:creationId xmlns:a16="http://schemas.microsoft.com/office/drawing/2014/main" id="{C085349A-8AE9-D54E-A93B-DDCDC7BDA13D}"/>
                </a:ext>
              </a:extLst>
            </p:cNvPr>
            <p:cNvSpPr/>
            <p:nvPr/>
          </p:nvSpPr>
          <p:spPr>
            <a:xfrm>
              <a:off x="8589776" y="632563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B9057828-6EDD-C943-84FC-633B36D2F9C7}"/>
                </a:ext>
              </a:extLst>
            </p:cNvPr>
            <p:cNvSpPr/>
            <p:nvPr/>
          </p:nvSpPr>
          <p:spPr>
            <a:xfrm>
              <a:off x="9288949" y="6325634"/>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AC98450E-ED67-9340-AFB3-C4A09F690AC7}"/>
                </a:ext>
              </a:extLst>
            </p:cNvPr>
            <p:cNvSpPr/>
            <p:nvPr/>
          </p:nvSpPr>
          <p:spPr>
            <a:xfrm>
              <a:off x="10046188" y="6325634"/>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4CE23C1-631A-4D42-AC9C-0BBBC2D94993}"/>
              </a:ext>
            </a:extLst>
          </p:cNvPr>
          <p:cNvSpPr>
            <a:spLocks noGrp="1"/>
          </p:cNvSpPr>
          <p:nvPr>
            <p:ph type="title"/>
          </p:nvPr>
        </p:nvSpPr>
        <p:spPr/>
        <p:txBody>
          <a:bodyPr lIns="0"/>
          <a:lstStyle/>
          <a:p>
            <a:r>
              <a:rPr lang="en-US" b="0" dirty="0"/>
              <a:t>Recommendation</a:t>
            </a:r>
          </a:p>
        </p:txBody>
      </p:sp>
      <p:sp>
        <p:nvSpPr>
          <p:cNvPr id="5" name="Content Placeholder 4">
            <a:extLst>
              <a:ext uri="{FF2B5EF4-FFF2-40B4-BE49-F238E27FC236}">
                <a16:creationId xmlns:a16="http://schemas.microsoft.com/office/drawing/2014/main" id="{8CC1F2AA-36F8-FD4E-8CEF-710249F6C369}"/>
              </a:ext>
            </a:extLst>
          </p:cNvPr>
          <p:cNvSpPr>
            <a:spLocks noGrp="1"/>
          </p:cNvSpPr>
          <p:nvPr>
            <p:ph idx="1"/>
          </p:nvPr>
        </p:nvSpPr>
        <p:spPr>
          <a:xfrm>
            <a:off x="419100" y="2033094"/>
            <a:ext cx="10972800" cy="1315827"/>
          </a:xfrm>
        </p:spPr>
        <p:txBody>
          <a:bodyPr/>
          <a:lstStyle/>
          <a:p>
            <a:pPr marL="0" indent="0">
              <a:buNone/>
            </a:pPr>
            <a:r>
              <a:rPr lang="en-US" sz="1600" b="1" dirty="0"/>
              <a:t>For patients with unprovoked recurrent PE or DVT</a:t>
            </a:r>
            <a:r>
              <a:rPr lang="en-US" sz="1600" dirty="0"/>
              <a:t>, the ASH Latin American Panel recommends to </a:t>
            </a:r>
            <a:r>
              <a:rPr lang="en-US" sz="1600" b="1" u="sng" dirty="0"/>
              <a:t>maintain indefinite anticoagulation over the its interruption after a period of 3 to 6 months </a:t>
            </a:r>
            <a:r>
              <a:rPr lang="en-US" sz="1600" i="1" dirty="0"/>
              <a:t>(strong recommendation, based on moderate certainty of the evidence on the effects).</a:t>
            </a:r>
          </a:p>
          <a:p>
            <a:pPr marL="0" indent="0">
              <a:buNone/>
            </a:pPr>
            <a:endParaRPr lang="en-US" sz="1400" dirty="0"/>
          </a:p>
        </p:txBody>
      </p:sp>
    </p:spTree>
    <p:extLst>
      <p:ext uri="{BB962C8B-B14F-4D97-AF65-F5344CB8AC3E}">
        <p14:creationId xmlns:p14="http://schemas.microsoft.com/office/powerpoint/2010/main" val="21268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78DB-DC77-406B-9116-1E86ED0E405F}"/>
              </a:ext>
            </a:extLst>
          </p:cNvPr>
          <p:cNvSpPr>
            <a:spLocks noGrp="1"/>
          </p:cNvSpPr>
          <p:nvPr>
            <p:ph type="title"/>
          </p:nvPr>
        </p:nvSpPr>
        <p:spPr>
          <a:xfrm>
            <a:off x="419100" y="1340569"/>
            <a:ext cx="10972800" cy="713539"/>
          </a:xfrm>
        </p:spPr>
        <p:txBody>
          <a:bodyPr lIns="0" rIns="0"/>
          <a:lstStyle/>
          <a:p>
            <a:r>
              <a:rPr lang="en-US" b="0" dirty="0"/>
              <a:t>Recurrence Risk after suspending anticoagulation</a:t>
            </a:r>
            <a:br>
              <a:rPr lang="en-US" b="0" dirty="0"/>
            </a:br>
            <a:r>
              <a:rPr lang="en-US" b="0" dirty="0"/>
              <a:t>Observational Studies Data</a:t>
            </a:r>
          </a:p>
        </p:txBody>
      </p:sp>
      <p:sp>
        <p:nvSpPr>
          <p:cNvPr id="7" name="CuadroTexto 6">
            <a:extLst>
              <a:ext uri="{FF2B5EF4-FFF2-40B4-BE49-F238E27FC236}">
                <a16:creationId xmlns:a16="http://schemas.microsoft.com/office/drawing/2014/main" id="{B6B7EFF0-D39F-4F57-B827-3A46911F44A5}"/>
              </a:ext>
            </a:extLst>
          </p:cNvPr>
          <p:cNvSpPr txBox="1"/>
          <p:nvPr/>
        </p:nvSpPr>
        <p:spPr>
          <a:xfrm>
            <a:off x="367586" y="6009957"/>
            <a:ext cx="12330983" cy="553998"/>
          </a:xfrm>
          <a:prstGeom prst="rect">
            <a:avLst/>
          </a:prstGeom>
          <a:noFill/>
        </p:spPr>
        <p:txBody>
          <a:bodyPr wrap="square">
            <a:spAutoFit/>
          </a:bodyPr>
          <a:lstStyle/>
          <a:p>
            <a:r>
              <a:rPr lang="en-US" sz="1000" dirty="0">
                <a:solidFill>
                  <a:schemeClr val="tx1">
                    <a:lumMod val="50000"/>
                    <a:lumOff val="50000"/>
                  </a:schemeClr>
                </a:solidFill>
                <a:latin typeface="Calibri" panose="020F0502020204030204" pitchFamily="34" charset="0"/>
              </a:rPr>
              <a:t>1. </a:t>
            </a:r>
            <a:r>
              <a:rPr lang="en-US" sz="1000" dirty="0" err="1">
                <a:solidFill>
                  <a:schemeClr val="tx1">
                    <a:lumMod val="50000"/>
                    <a:lumOff val="50000"/>
                  </a:schemeClr>
                </a:solidFill>
                <a:latin typeface="Calibri" panose="020F0502020204030204" pitchFamily="34" charset="0"/>
              </a:rPr>
              <a:t>Heit</a:t>
            </a:r>
            <a:r>
              <a:rPr lang="en-US" sz="1000" dirty="0">
                <a:solidFill>
                  <a:schemeClr val="tx1">
                    <a:lumMod val="50000"/>
                    <a:lumOff val="50000"/>
                  </a:schemeClr>
                </a:solidFill>
                <a:latin typeface="Calibri" panose="020F0502020204030204" pitchFamily="34" charset="0"/>
              </a:rPr>
              <a:t>, John A., Spencer, Frederick A., White, Richard H.. The epidemiology of venous thromboembolism. Journal of Thrombosis and Thrombolysis; 01/16 2016.</a:t>
            </a:r>
          </a:p>
          <a:p>
            <a:r>
              <a:rPr lang="en-US" sz="1000" dirty="0">
                <a:solidFill>
                  <a:schemeClr val="tx1">
                    <a:lumMod val="50000"/>
                    <a:lumOff val="50000"/>
                  </a:schemeClr>
                </a:solidFill>
                <a:latin typeface="Calibri" panose="020F0502020204030204" pitchFamily="34" charset="0"/>
              </a:rPr>
              <a:t>2. Nordstrom, M., Lindblad, B., Bergqvist, D., </a:t>
            </a:r>
            <a:r>
              <a:rPr lang="en-US" sz="1000" dirty="0" err="1">
                <a:solidFill>
                  <a:schemeClr val="tx1">
                    <a:lumMod val="50000"/>
                    <a:lumOff val="50000"/>
                  </a:schemeClr>
                </a:solidFill>
                <a:latin typeface="Calibri" panose="020F0502020204030204" pitchFamily="34" charset="0"/>
              </a:rPr>
              <a:t>Kjellstrom</a:t>
            </a:r>
            <a:r>
              <a:rPr lang="en-US" sz="1000" dirty="0">
                <a:solidFill>
                  <a:schemeClr val="tx1">
                    <a:lumMod val="50000"/>
                    <a:lumOff val="50000"/>
                  </a:schemeClr>
                </a:solidFill>
                <a:latin typeface="Calibri" panose="020F0502020204030204" pitchFamily="34" charset="0"/>
              </a:rPr>
              <a:t>, T.. A prospective study of the incidence of deep-vein thrombosis within a defined urban population. J Intern </a:t>
            </a:r>
            <a:r>
              <a:rPr lang="es-CO" sz="1000" dirty="0" err="1">
                <a:solidFill>
                  <a:schemeClr val="tx1">
                    <a:lumMod val="50000"/>
                    <a:lumOff val="50000"/>
                  </a:schemeClr>
                </a:solidFill>
                <a:latin typeface="Calibri" panose="020F0502020204030204" pitchFamily="34" charset="0"/>
              </a:rPr>
              <a:t>Med</a:t>
            </a:r>
            <a:r>
              <a:rPr lang="es-CO" sz="1000" dirty="0">
                <a:solidFill>
                  <a:schemeClr val="tx1">
                    <a:lumMod val="50000"/>
                    <a:lumOff val="50000"/>
                  </a:schemeClr>
                </a:solidFill>
                <a:latin typeface="Calibri" panose="020F0502020204030204" pitchFamily="34" charset="0"/>
              </a:rPr>
              <a:t>; </a:t>
            </a:r>
            <a:r>
              <a:rPr lang="es-CO" sz="1000" dirty="0" err="1">
                <a:solidFill>
                  <a:schemeClr val="tx1">
                    <a:lumMod val="50000"/>
                    <a:lumOff val="50000"/>
                  </a:schemeClr>
                </a:solidFill>
                <a:latin typeface="Calibri" panose="020F0502020204030204" pitchFamily="34" charset="0"/>
              </a:rPr>
              <a:t>Aug</a:t>
            </a:r>
            <a:r>
              <a:rPr lang="es-CO" sz="1000" dirty="0">
                <a:solidFill>
                  <a:schemeClr val="tx1">
                    <a:lumMod val="50000"/>
                    <a:lumOff val="50000"/>
                  </a:schemeClr>
                </a:solidFill>
                <a:latin typeface="Calibri" panose="020F0502020204030204" pitchFamily="34" charset="0"/>
              </a:rPr>
              <a:t> 1992.</a:t>
            </a:r>
          </a:p>
          <a:p>
            <a:r>
              <a:rPr lang="en-US" sz="1000" dirty="0">
                <a:solidFill>
                  <a:schemeClr val="tx1">
                    <a:lumMod val="50000"/>
                    <a:lumOff val="50000"/>
                  </a:schemeClr>
                </a:solidFill>
                <a:latin typeface="Calibri" panose="020F0502020204030204" pitchFamily="34" charset="0"/>
              </a:rPr>
              <a:t>3. </a:t>
            </a:r>
            <a:r>
              <a:rPr lang="en-US" sz="1000" dirty="0" err="1">
                <a:solidFill>
                  <a:schemeClr val="tx1">
                    <a:lumMod val="50000"/>
                    <a:lumOff val="50000"/>
                  </a:schemeClr>
                </a:solidFill>
                <a:latin typeface="Calibri" panose="020F0502020204030204" pitchFamily="34" charset="0"/>
              </a:rPr>
              <a:t>Oger</a:t>
            </a:r>
            <a:r>
              <a:rPr lang="en-US" sz="1000" dirty="0">
                <a:solidFill>
                  <a:schemeClr val="tx1">
                    <a:lumMod val="50000"/>
                    <a:lumOff val="50000"/>
                  </a:schemeClr>
                </a:solidFill>
                <a:latin typeface="Calibri" panose="020F0502020204030204" pitchFamily="34" charset="0"/>
              </a:rPr>
              <a:t>, E.. Incidence of venous thromboembolism: a community-based study in Western France. EPI-GETBP Study Group. Groupe </a:t>
            </a:r>
            <a:r>
              <a:rPr lang="en-US" sz="1000" dirty="0" err="1">
                <a:solidFill>
                  <a:schemeClr val="tx1">
                    <a:lumMod val="50000"/>
                    <a:lumOff val="50000"/>
                  </a:schemeClr>
                </a:solidFill>
                <a:latin typeface="Calibri" panose="020F0502020204030204" pitchFamily="34" charset="0"/>
              </a:rPr>
              <a:t>d'Etude</a:t>
            </a:r>
            <a:r>
              <a:rPr lang="en-US" sz="1000" dirty="0">
                <a:solidFill>
                  <a:schemeClr val="tx1">
                    <a:lumMod val="50000"/>
                    <a:lumOff val="50000"/>
                  </a:schemeClr>
                </a:solidFill>
                <a:latin typeface="Calibri" panose="020F0502020204030204" pitchFamily="34" charset="0"/>
              </a:rPr>
              <a:t> de la Thrombose de Bretagne Occidentale. Thromb Haemost; May 2000.</a:t>
            </a:r>
          </a:p>
        </p:txBody>
      </p:sp>
      <p:sp>
        <p:nvSpPr>
          <p:cNvPr id="9" name="Marcador de contenido 2">
            <a:extLst>
              <a:ext uri="{FF2B5EF4-FFF2-40B4-BE49-F238E27FC236}">
                <a16:creationId xmlns:a16="http://schemas.microsoft.com/office/drawing/2014/main" id="{AF36E38F-ED30-8048-93C1-146183C6BEBB}"/>
              </a:ext>
            </a:extLst>
          </p:cNvPr>
          <p:cNvSpPr txBox="1">
            <a:spLocks/>
          </p:cNvSpPr>
          <p:nvPr/>
        </p:nvSpPr>
        <p:spPr>
          <a:xfrm>
            <a:off x="860918" y="3976577"/>
            <a:ext cx="5205523" cy="1637414"/>
          </a:xfrm>
          <a:prstGeom prst="rect">
            <a:avLst/>
          </a:prstGeom>
          <a:solidFill>
            <a:srgbClr val="C9D8B3"/>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en-US" sz="1600" b="1" dirty="0"/>
              <a:t>Event provoked by a chronic risk factor</a:t>
            </a:r>
            <a:br>
              <a:rPr lang="en-US" sz="1600" b="1" dirty="0"/>
            </a:br>
            <a:r>
              <a:rPr lang="en-US" sz="1600" b="1" dirty="0"/>
              <a:t>(cancer excluded)</a:t>
            </a:r>
          </a:p>
          <a:p>
            <a:pPr marL="182869" indent="-182869"/>
            <a:r>
              <a:rPr lang="en-US" sz="1600" dirty="0"/>
              <a:t>EVT recurrent = 9,7 per 100 patient-year</a:t>
            </a:r>
          </a:p>
          <a:p>
            <a:pPr marL="182869" indent="-182869"/>
            <a:r>
              <a:rPr lang="en-US" sz="1600" dirty="0"/>
              <a:t>PE recurrent = 4,4 per 100 patient-year</a:t>
            </a:r>
          </a:p>
          <a:p>
            <a:pPr marL="182869" indent="-182869"/>
            <a:r>
              <a:rPr lang="en-US" sz="1600" dirty="0"/>
              <a:t>DVT recurrent = 5,3 per 100 patient-year</a:t>
            </a:r>
          </a:p>
          <a:p>
            <a:endParaRPr lang="en-US" sz="1600" dirty="0"/>
          </a:p>
        </p:txBody>
      </p:sp>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860918" y="2413591"/>
            <a:ext cx="5205523" cy="1435395"/>
          </a:xfrm>
          <a:solidFill>
            <a:srgbClr val="FED9B0"/>
          </a:solidFill>
        </p:spPr>
        <p:txBody>
          <a:bodyPr lIns="91440" tIns="91440" rIns="91440" bIns="91440"/>
          <a:lstStyle/>
          <a:p>
            <a:pPr marL="0" indent="0">
              <a:buNone/>
            </a:pPr>
            <a:r>
              <a:rPr lang="en-US" sz="1600" b="1" dirty="0"/>
              <a:t>Event provoked by a transitory risk factor</a:t>
            </a:r>
          </a:p>
          <a:p>
            <a:pPr marL="182869" indent="-182869"/>
            <a:r>
              <a:rPr lang="en-US" sz="1600" dirty="0"/>
              <a:t>EVT recurrent = 4,2 per 100 patient-year</a:t>
            </a:r>
          </a:p>
          <a:p>
            <a:pPr marL="182869" indent="-182869"/>
            <a:r>
              <a:rPr lang="en-US" sz="1600" dirty="0"/>
              <a:t>PE recurrent = 1,9 per 100 patient-year</a:t>
            </a:r>
          </a:p>
          <a:p>
            <a:pPr marL="182869" indent="-182869"/>
            <a:r>
              <a:rPr lang="en-US" sz="1600" dirty="0"/>
              <a:t>DVT recurrent= 2,3 per 100 patient-year</a:t>
            </a:r>
          </a:p>
        </p:txBody>
      </p:sp>
      <p:sp>
        <p:nvSpPr>
          <p:cNvPr id="10" name="Marcador de contenido 2">
            <a:extLst>
              <a:ext uri="{FF2B5EF4-FFF2-40B4-BE49-F238E27FC236}">
                <a16:creationId xmlns:a16="http://schemas.microsoft.com/office/drawing/2014/main" id="{CFA9BAB7-08D4-1943-8E3E-3AF4ADBEA7FA}"/>
              </a:ext>
            </a:extLst>
          </p:cNvPr>
          <p:cNvSpPr txBox="1">
            <a:spLocks/>
          </p:cNvSpPr>
          <p:nvPr/>
        </p:nvSpPr>
        <p:spPr>
          <a:xfrm>
            <a:off x="6186377" y="3976577"/>
            <a:ext cx="5205523" cy="1637414"/>
          </a:xfrm>
          <a:prstGeom prst="rect">
            <a:avLst/>
          </a:prstGeom>
          <a:solidFill>
            <a:srgbClr val="FACBAC"/>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600" b="1" dirty="0"/>
              <a:t>Recurrent Unprovoked Event</a:t>
            </a:r>
          </a:p>
          <a:p>
            <a:pPr marL="182869" indent="-182869"/>
            <a:r>
              <a:rPr lang="en-US" sz="1600" dirty="0"/>
              <a:t>EVT recurrent = 12 per 100 patient-year </a:t>
            </a:r>
          </a:p>
          <a:p>
            <a:pPr marL="182869" indent="-182869"/>
            <a:r>
              <a:rPr lang="en-US" sz="1600" dirty="0"/>
              <a:t>PE recurrent = 5,4 per 100 patient-year</a:t>
            </a:r>
          </a:p>
          <a:p>
            <a:pPr marL="182869" indent="-182869"/>
            <a:r>
              <a:rPr lang="en-US" sz="1600" dirty="0"/>
              <a:t>DVT recurrent = 6,6 per 100 patient-year</a:t>
            </a:r>
          </a:p>
        </p:txBody>
      </p:sp>
      <p:sp>
        <p:nvSpPr>
          <p:cNvPr id="11" name="Marcador de contenido 2">
            <a:extLst>
              <a:ext uri="{FF2B5EF4-FFF2-40B4-BE49-F238E27FC236}">
                <a16:creationId xmlns:a16="http://schemas.microsoft.com/office/drawing/2014/main" id="{9AFAE9BF-D11C-3447-8D8D-6DFB7A0DE44F}"/>
              </a:ext>
            </a:extLst>
          </p:cNvPr>
          <p:cNvSpPr txBox="1">
            <a:spLocks/>
          </p:cNvSpPr>
          <p:nvPr/>
        </p:nvSpPr>
        <p:spPr>
          <a:xfrm>
            <a:off x="6186377" y="2413591"/>
            <a:ext cx="5205523" cy="1435395"/>
          </a:xfrm>
          <a:prstGeom prst="rect">
            <a:avLst/>
          </a:prstGeom>
          <a:solidFill>
            <a:srgbClr val="BFDFE6"/>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600" b="1" dirty="0"/>
              <a:t>Unprovoked Event</a:t>
            </a:r>
          </a:p>
          <a:p>
            <a:pPr marL="182869" indent="-182869"/>
            <a:r>
              <a:rPr lang="en-US" sz="1600" dirty="0"/>
              <a:t>EVT recurrent = 7,4 per 100 patient-year</a:t>
            </a:r>
          </a:p>
          <a:p>
            <a:pPr marL="182869" indent="-182869"/>
            <a:r>
              <a:rPr lang="en-US" sz="1600" dirty="0"/>
              <a:t>PE recurrent = 3,3 per 100 patient-year</a:t>
            </a:r>
          </a:p>
          <a:p>
            <a:pPr marL="182869" indent="-182869"/>
            <a:r>
              <a:rPr lang="en-US" sz="1600" dirty="0"/>
              <a:t>DVT recurrent = 4,1 per 100 patient-year</a:t>
            </a:r>
          </a:p>
        </p:txBody>
      </p:sp>
      <p:sp>
        <p:nvSpPr>
          <p:cNvPr id="8" name="Marcador de contenido 2">
            <a:extLst>
              <a:ext uri="{FF2B5EF4-FFF2-40B4-BE49-F238E27FC236}">
                <a16:creationId xmlns:a16="http://schemas.microsoft.com/office/drawing/2014/main" id="{276B7ABD-A37A-5949-AA31-07C1B339AD47}"/>
              </a:ext>
            </a:extLst>
          </p:cNvPr>
          <p:cNvSpPr txBox="1">
            <a:spLocks/>
          </p:cNvSpPr>
          <p:nvPr/>
        </p:nvSpPr>
        <p:spPr>
          <a:xfrm>
            <a:off x="392395" y="5741582"/>
            <a:ext cx="10557687" cy="410210"/>
          </a:xfrm>
          <a:prstGeom prst="rect">
            <a:avLst/>
          </a:prstGeom>
        </p:spPr>
        <p:txBody>
          <a:bodyPr lIns="0" tIns="0" rIns="0" bIns="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sz="1600" dirty="0"/>
              <a:t>* DVT and PE rates were calculated assuming that 45% de of recurrent EVT are PE.</a:t>
            </a:r>
          </a:p>
        </p:txBody>
      </p:sp>
    </p:spTree>
    <p:extLst>
      <p:ext uri="{BB962C8B-B14F-4D97-AF65-F5344CB8AC3E}">
        <p14:creationId xmlns:p14="http://schemas.microsoft.com/office/powerpoint/2010/main" val="269389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dirty="0"/>
              <a:t>Case 2:</a:t>
            </a:r>
            <a:r>
              <a:rPr lang="en-CA" dirty="0"/>
              <a:t> Summary</a:t>
            </a:r>
            <a:r>
              <a:rPr lang="en-CA" sz="2800" b="0" dirty="0"/>
              <a:t> </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4868565"/>
            <a:ext cx="11337759" cy="830997"/>
          </a:xfrm>
          <a:prstGeom prst="rect">
            <a:avLst/>
          </a:prstGeom>
          <a:solidFill>
            <a:srgbClr val="FDC17B"/>
          </a:solidFill>
        </p:spPr>
        <p:txBody>
          <a:bodyPr wrap="square" rtlCol="0">
            <a:spAutoFit/>
          </a:bodyPr>
          <a:lstStyle/>
          <a:p>
            <a:r>
              <a:rPr lang="en-US" sz="2400" dirty="0">
                <a:solidFill>
                  <a:schemeClr val="tx1">
                    <a:lumMod val="50000"/>
                    <a:lumOff val="50000"/>
                  </a:schemeClr>
                </a:solidFill>
                <a:effectLst/>
                <a:ea typeface="Times New Roman" panose="02020603050405020304" pitchFamily="18" charset="0"/>
              </a:rPr>
              <a:t>In patients with DVT or PE during the VKA treatment, suggestion to use LMWH over DOAC initially, while a mo</a:t>
            </a:r>
            <a:r>
              <a:rPr lang="en-US" sz="2400" dirty="0">
                <a:solidFill>
                  <a:schemeClr val="tx1">
                    <a:lumMod val="50000"/>
                    <a:lumOff val="50000"/>
                  </a:schemeClr>
                </a:solidFill>
                <a:ea typeface="Times New Roman" panose="02020603050405020304" pitchFamily="18" charset="0"/>
              </a:rPr>
              <a:t>re efficient anticoagulation is proposed.</a:t>
            </a:r>
            <a:endParaRPr lang="en-US"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3490436"/>
            <a:ext cx="11337758" cy="1200329"/>
          </a:xfrm>
          <a:prstGeom prst="rect">
            <a:avLst/>
          </a:prstGeom>
          <a:solidFill>
            <a:srgbClr val="FDD9B0"/>
          </a:solidFill>
        </p:spPr>
        <p:txBody>
          <a:bodyPr wrap="square">
            <a:spAutoFit/>
          </a:bodyPr>
          <a:lstStyle/>
          <a:p>
            <a:r>
              <a:rPr lang="en-US" sz="2400" dirty="0">
                <a:solidFill>
                  <a:schemeClr val="tx1">
                    <a:lumMod val="50000"/>
                    <a:lumOff val="50000"/>
                  </a:schemeClr>
                </a:solidFill>
                <a:effectLst/>
                <a:latin typeface="+mj-lt"/>
                <a:ea typeface="Times New Roman" panose="02020603050405020304" pitchFamily="18" charset="0"/>
              </a:rPr>
              <a:t>In cases of unprovoked PE or DVT, suggestion to oppose the use of Dimer-D or prognostic scores to guide the duration of the anticoagulation, except for some very complex situations</a:t>
            </a:r>
            <a:endParaRPr lang="en-US" sz="2400" dirty="0">
              <a:solidFill>
                <a:schemeClr val="tx1">
                  <a:lumMod val="50000"/>
                  <a:lumOff val="50000"/>
                </a:schemeClr>
              </a:solidFill>
              <a:latin typeface="+mj-lt"/>
            </a:endParaRPr>
          </a:p>
        </p:txBody>
      </p:sp>
      <p:sp>
        <p:nvSpPr>
          <p:cNvPr id="8" name="CuadroTexto 7">
            <a:extLst>
              <a:ext uri="{FF2B5EF4-FFF2-40B4-BE49-F238E27FC236}">
                <a16:creationId xmlns:a16="http://schemas.microsoft.com/office/drawing/2014/main" id="{2373C94F-2A0C-453E-B177-494B9D363D44}"/>
              </a:ext>
            </a:extLst>
          </p:cNvPr>
          <p:cNvSpPr txBox="1"/>
          <p:nvPr/>
        </p:nvSpPr>
        <p:spPr>
          <a:xfrm>
            <a:off x="444500" y="2112307"/>
            <a:ext cx="11312358" cy="830997"/>
          </a:xfrm>
          <a:prstGeom prst="rect">
            <a:avLst/>
          </a:prstGeom>
          <a:solidFill>
            <a:srgbClr val="FFE3C4"/>
          </a:solidFill>
        </p:spPr>
        <p:txBody>
          <a:bodyPr wrap="square">
            <a:spAutoFit/>
          </a:bodyPr>
          <a:lstStyle/>
          <a:p>
            <a:r>
              <a:rPr lang="en-US" sz="2400" dirty="0">
                <a:solidFill>
                  <a:schemeClr val="tx1">
                    <a:lumMod val="50000"/>
                    <a:lumOff val="50000"/>
                  </a:schemeClr>
                </a:solidFill>
                <a:effectLst/>
                <a:ea typeface="Times New Roman" panose="02020603050405020304" pitchFamily="18" charset="0"/>
              </a:rPr>
              <a:t>For patients with unprovoked or recurrent unprovoked DTV </a:t>
            </a:r>
            <a:r>
              <a:rPr lang="en-US" sz="2400" dirty="0">
                <a:solidFill>
                  <a:schemeClr val="tx1">
                    <a:lumMod val="50000"/>
                    <a:lumOff val="50000"/>
                  </a:schemeClr>
                </a:solidFill>
                <a:ea typeface="Times New Roman" panose="02020603050405020304" pitchFamily="18" charset="0"/>
              </a:rPr>
              <a:t>or PE</a:t>
            </a:r>
            <a:r>
              <a:rPr lang="en-US" sz="2400" dirty="0">
                <a:solidFill>
                  <a:schemeClr val="tx1">
                    <a:lumMod val="50000"/>
                    <a:lumOff val="50000"/>
                  </a:schemeClr>
                </a:solidFill>
                <a:effectLst/>
                <a:ea typeface="Times New Roman" panose="02020603050405020304" pitchFamily="18" charset="0"/>
              </a:rPr>
              <a:t>, suggestion to maintain indefinite anticoagulation over its interruption after a period of 3 to 6 months</a:t>
            </a:r>
            <a:endParaRPr lang="en-US" sz="2400" dirty="0">
              <a:solidFill>
                <a:schemeClr val="tx1">
                  <a:lumMod val="50000"/>
                  <a:lumOff val="50000"/>
                </a:schemeClr>
              </a:solidFill>
            </a:endParaRPr>
          </a:p>
        </p:txBody>
      </p:sp>
    </p:spTree>
    <p:extLst>
      <p:ext uri="{BB962C8B-B14F-4D97-AF65-F5344CB8AC3E}">
        <p14:creationId xmlns:p14="http://schemas.microsoft.com/office/powerpoint/2010/main" val="3245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1">
            <a:extLst>
              <a:ext uri="{FF2B5EF4-FFF2-40B4-BE49-F238E27FC236}">
                <a16:creationId xmlns:a16="http://schemas.microsoft.com/office/drawing/2014/main" id="{8EA3AF04-B59B-42DC-9EA9-DE56C82635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8996" y="1968500"/>
            <a:ext cx="2058080" cy="105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3">
            <a:extLst>
              <a:ext uri="{FF2B5EF4-FFF2-40B4-BE49-F238E27FC236}">
                <a16:creationId xmlns:a16="http://schemas.microsoft.com/office/drawing/2014/main" id="{EA0DEC6A-A947-44C6-8430-2484219A7871}"/>
              </a:ext>
            </a:extLst>
          </p:cNvPr>
          <p:cNvSpPr>
            <a:spLocks noChangeArrowheads="1"/>
          </p:cNvSpPr>
          <p:nvPr/>
        </p:nvSpPr>
        <p:spPr bwMode="auto">
          <a:xfrm>
            <a:off x="1" y="49671"/>
            <a:ext cx="184731" cy="38549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es-CO" altLang="es-CO" sz="1905" dirty="0"/>
          </a:p>
        </p:txBody>
      </p:sp>
      <p:sp>
        <p:nvSpPr>
          <p:cNvPr id="40966" name="CuadroTexto 8">
            <a:extLst>
              <a:ext uri="{FF2B5EF4-FFF2-40B4-BE49-F238E27FC236}">
                <a16:creationId xmlns:a16="http://schemas.microsoft.com/office/drawing/2014/main" id="{3A763C6C-9CBF-4CF9-93D4-1E29DEBF1A76}"/>
              </a:ext>
            </a:extLst>
          </p:cNvPr>
          <p:cNvSpPr txBox="1">
            <a:spLocks noChangeArrowheads="1"/>
          </p:cNvSpPr>
          <p:nvPr/>
        </p:nvSpPr>
        <p:spPr bwMode="auto">
          <a:xfrm>
            <a:off x="9317515" y="3429000"/>
            <a:ext cx="2281041" cy="2339102"/>
          </a:xfrm>
          <a:prstGeom prst="rect">
            <a:avLst/>
          </a:prstGeom>
          <a:solidFill>
            <a:srgbClr val="FED9B0"/>
          </a:solidFill>
          <a:ln>
            <a:noFill/>
          </a:ln>
        </p:spPr>
        <p:txBody>
          <a:bodyPr wrap="square" tIns="91440" bIns="91440">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400" dirty="0">
                <a:solidFill>
                  <a:schemeClr val="tx1">
                    <a:lumMod val="50000"/>
                    <a:lumOff val="50000"/>
                  </a:schemeClr>
                </a:solidFill>
              </a:rPr>
              <a:t>GRADE-ADOLOPMENT is an explicit and systematic method to adopt, adapt or develop recommendations based on evidence starting from an existing recommendation developed under GRADE approach.</a:t>
            </a:r>
          </a:p>
        </p:txBody>
      </p:sp>
      <p:sp>
        <p:nvSpPr>
          <p:cNvPr id="40967" name="CuadroTexto 10">
            <a:extLst>
              <a:ext uri="{FF2B5EF4-FFF2-40B4-BE49-F238E27FC236}">
                <a16:creationId xmlns:a16="http://schemas.microsoft.com/office/drawing/2014/main" id="{A6F02688-FD77-43E3-A4F4-E6A28ADCD678}"/>
              </a:ext>
            </a:extLst>
          </p:cNvPr>
          <p:cNvSpPr txBox="1">
            <a:spLocks noChangeArrowheads="1"/>
          </p:cNvSpPr>
          <p:nvPr/>
        </p:nvSpPr>
        <p:spPr bwMode="auto">
          <a:xfrm>
            <a:off x="419100" y="6129310"/>
            <a:ext cx="67040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100" dirty="0">
                <a:solidFill>
                  <a:schemeClr val="tx1">
                    <a:lumMod val="50000"/>
                    <a:lumOff val="50000"/>
                  </a:schemeClr>
                </a:solidFill>
                <a:latin typeface="Calibri" panose="020F0502020204030204" pitchFamily="34" charset="0"/>
                <a:cs typeface="Calibri" panose="020F0502020204030204" pitchFamily="34" charset="0"/>
              </a:rPr>
              <a:t>GRADE Evidence to Decision frameworks for adoption, adaptation, and de novo development of trustworthy recommendations: GRADE-ADOLOPMENT¨ (J Clin Epidemiol. 2017 Jan; 81:101-110). </a:t>
            </a:r>
            <a:endParaRPr lang="es-CO" altLang="es-CO" sz="11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8CE5C3B3-6FE7-BB4E-8E77-ACDE22D27F5E}"/>
              </a:ext>
            </a:extLst>
          </p:cNvPr>
          <p:cNvSpPr>
            <a:spLocks noGrp="1"/>
          </p:cNvSpPr>
          <p:nvPr>
            <p:ph type="title"/>
          </p:nvPr>
        </p:nvSpPr>
        <p:spPr>
          <a:xfrm>
            <a:off x="419099" y="1340569"/>
            <a:ext cx="10972801" cy="418113"/>
          </a:xfrm>
        </p:spPr>
        <p:txBody>
          <a:bodyPr/>
          <a:lstStyle/>
          <a:p>
            <a:r>
              <a:rPr lang="en-US" altLang="es-CO" dirty="0"/>
              <a:t>Latin American ADOLOPMENT project </a:t>
            </a:r>
            <a:br>
              <a:rPr lang="en-US" altLang="es-CO" dirty="0"/>
            </a:br>
            <a:endParaRPr lang="en-US" dirty="0"/>
          </a:p>
        </p:txBody>
      </p:sp>
      <p:sp>
        <p:nvSpPr>
          <p:cNvPr id="3" name="Content Placeholder 2">
            <a:extLst>
              <a:ext uri="{FF2B5EF4-FFF2-40B4-BE49-F238E27FC236}">
                <a16:creationId xmlns:a16="http://schemas.microsoft.com/office/drawing/2014/main" id="{04494773-DD64-D346-A0B8-903B13D17C09}"/>
              </a:ext>
            </a:extLst>
          </p:cNvPr>
          <p:cNvSpPr>
            <a:spLocks noGrp="1"/>
          </p:cNvSpPr>
          <p:nvPr>
            <p:ph idx="1"/>
          </p:nvPr>
        </p:nvSpPr>
        <p:spPr>
          <a:xfrm>
            <a:off x="419100" y="2033588"/>
            <a:ext cx="8169315" cy="3954462"/>
          </a:xfrm>
        </p:spPr>
        <p:txBody>
          <a:bodyPr/>
          <a:lstStyle/>
          <a:p>
            <a:pPr marL="91429" indent="-91429">
              <a:spcBef>
                <a:spcPts val="0"/>
              </a:spcBef>
              <a:spcAft>
                <a:spcPts val="300"/>
              </a:spcAft>
            </a:pPr>
            <a:r>
              <a:rPr lang="en-US" altLang="es-CO" sz="1400" dirty="0"/>
              <a:t>The Latin American ADOLOPMENT project is a pilot collaborative effort of the following institutions</a:t>
            </a:r>
          </a:p>
          <a:p>
            <a:pPr marL="91429" indent="-91429">
              <a:spcBef>
                <a:spcPts val="0"/>
              </a:spcBef>
              <a:spcAft>
                <a:spcPts val="300"/>
              </a:spcAft>
            </a:pPr>
            <a:r>
              <a:rPr lang="en-US" altLang="es-CO" sz="1400" dirty="0"/>
              <a:t>Argentine Society of Hematology (SAH)</a:t>
            </a:r>
            <a:r>
              <a:rPr lang="en-US" sz="1400" dirty="0"/>
              <a:t> Cecilia </a:t>
            </a:r>
            <a:r>
              <a:rPr lang="en-US" sz="1400" dirty="0" err="1"/>
              <a:t>Colorio</a:t>
            </a:r>
            <a:r>
              <a:rPr lang="en-US" sz="1400" dirty="0"/>
              <a:t>, MD </a:t>
            </a:r>
          </a:p>
          <a:p>
            <a:pPr marL="91429" indent="-91429">
              <a:spcBef>
                <a:spcPts val="0"/>
              </a:spcBef>
              <a:spcAft>
                <a:spcPts val="300"/>
              </a:spcAft>
            </a:pPr>
            <a:r>
              <a:rPr lang="en-US" altLang="es-CO" sz="1400" dirty="0"/>
              <a:t>Bolivian Society of Hematology and Hemotherapy (SBHH)</a:t>
            </a:r>
            <a:r>
              <a:rPr lang="en-US" sz="1400" dirty="0"/>
              <a:t> Mario Luis Tejerina Valle, MD </a:t>
            </a:r>
          </a:p>
          <a:p>
            <a:pPr marL="91429" indent="-91429">
              <a:spcBef>
                <a:spcPts val="0"/>
              </a:spcBef>
              <a:spcAft>
                <a:spcPts val="300"/>
              </a:spcAft>
            </a:pPr>
            <a:r>
              <a:rPr lang="en-US" altLang="es-CO" sz="1400" dirty="0"/>
              <a:t>Brazilian Association of Hematology, Hemotherapy and Cellular Therapy (ABHH)</a:t>
            </a:r>
            <a:r>
              <a:rPr lang="en-US" sz="1400" dirty="0"/>
              <a:t> </a:t>
            </a:r>
            <a:r>
              <a:rPr lang="en-US" sz="1400" dirty="0" err="1"/>
              <a:t>Suely</a:t>
            </a:r>
            <a:r>
              <a:rPr lang="en-US" sz="1400" dirty="0"/>
              <a:t> </a:t>
            </a:r>
            <a:r>
              <a:rPr lang="en-US" sz="1400" dirty="0" err="1"/>
              <a:t>Meireles</a:t>
            </a:r>
            <a:r>
              <a:rPr lang="en-US" sz="1400" dirty="0"/>
              <a:t> Rezende, MD PhD</a:t>
            </a:r>
          </a:p>
          <a:p>
            <a:pPr marL="91429" indent="-91429">
              <a:spcBef>
                <a:spcPts val="0"/>
              </a:spcBef>
              <a:spcAft>
                <a:spcPts val="300"/>
              </a:spcAft>
            </a:pPr>
            <a:r>
              <a:rPr lang="en-US" altLang="es-CO" sz="1400" dirty="0"/>
              <a:t>Chilean Society of Hematology </a:t>
            </a:r>
            <a:r>
              <a:rPr lang="en-US" sz="1400" dirty="0"/>
              <a:t>Jaime Pereira, MD </a:t>
            </a:r>
          </a:p>
          <a:p>
            <a:pPr marL="91429" indent="-91429">
              <a:spcBef>
                <a:spcPts val="0"/>
              </a:spcBef>
              <a:spcAft>
                <a:spcPts val="300"/>
              </a:spcAft>
            </a:pPr>
            <a:r>
              <a:rPr lang="en-US" altLang="es-CO" sz="1400" dirty="0"/>
              <a:t>Peruvian Society of Hematology (SPH)</a:t>
            </a:r>
            <a:r>
              <a:rPr lang="en-US" sz="1400" dirty="0"/>
              <a:t> Pedro García </a:t>
            </a:r>
            <a:r>
              <a:rPr lang="en-US" sz="1400" dirty="0" err="1"/>
              <a:t>Lázaro</a:t>
            </a:r>
            <a:r>
              <a:rPr lang="en-US" sz="1400" dirty="0"/>
              <a:t>, MD </a:t>
            </a:r>
          </a:p>
          <a:p>
            <a:pPr marL="91429" indent="-91429">
              <a:spcBef>
                <a:spcPts val="0"/>
              </a:spcBef>
              <a:spcAft>
                <a:spcPts val="300"/>
              </a:spcAft>
            </a:pPr>
            <a:r>
              <a:rPr lang="en-US" altLang="es-CO" sz="1400" dirty="0"/>
              <a:t>Society of Hematology of Uruguay (SHU)</a:t>
            </a:r>
            <a:r>
              <a:rPr lang="en-US" sz="1400" dirty="0"/>
              <a:t> Cecilia Guillermo, MD</a:t>
            </a:r>
          </a:p>
          <a:p>
            <a:pPr marL="91429" indent="-91429">
              <a:spcBef>
                <a:spcPts val="0"/>
              </a:spcBef>
              <a:spcAft>
                <a:spcPts val="300"/>
              </a:spcAft>
            </a:pPr>
            <a:r>
              <a:rPr lang="en-US" altLang="es-CO" sz="1400" dirty="0"/>
              <a:t>Venezuelan Society of Hematology (SVH)</a:t>
            </a:r>
            <a:r>
              <a:rPr lang="en-US" sz="1400" dirty="0"/>
              <a:t> Juan Carlos Serrano, MD </a:t>
            </a:r>
          </a:p>
          <a:p>
            <a:pPr marL="91429" indent="-91429">
              <a:spcBef>
                <a:spcPts val="0"/>
              </a:spcBef>
              <a:spcAft>
                <a:spcPts val="300"/>
              </a:spcAft>
            </a:pPr>
            <a:r>
              <a:rPr lang="en-US" altLang="es-CO" sz="1400" dirty="0"/>
              <a:t>Latin American Cooperative Group of Hemostasis and Thrombosis (CLAHT)</a:t>
            </a:r>
            <a:r>
              <a:rPr lang="en-US" sz="1400" dirty="0"/>
              <a:t> Patricia </a:t>
            </a:r>
            <a:r>
              <a:rPr lang="en-US" sz="1400" dirty="0" err="1"/>
              <a:t>Casais</a:t>
            </a:r>
            <a:r>
              <a:rPr lang="en-US" sz="1400" dirty="0"/>
              <a:t>, MD </a:t>
            </a:r>
          </a:p>
          <a:p>
            <a:pPr marL="91429" indent="-91429">
              <a:spcBef>
                <a:spcPts val="0"/>
              </a:spcBef>
              <a:spcAft>
                <a:spcPts val="300"/>
              </a:spcAft>
            </a:pPr>
            <a:r>
              <a:rPr lang="en-US" altLang="es-CO" sz="1400" dirty="0"/>
              <a:t>Mexican Association of Hematology Luis </a:t>
            </a:r>
            <a:r>
              <a:rPr lang="en-US" altLang="es-CO" sz="1400" dirty="0" err="1"/>
              <a:t>Meillon</a:t>
            </a:r>
            <a:r>
              <a:rPr lang="en-US" altLang="es-CO" sz="1400" dirty="0"/>
              <a:t> MD</a:t>
            </a:r>
          </a:p>
          <a:p>
            <a:pPr marL="91429" indent="-91429">
              <a:spcBef>
                <a:spcPts val="0"/>
              </a:spcBef>
              <a:spcAft>
                <a:spcPts val="300"/>
              </a:spcAft>
            </a:pPr>
            <a:r>
              <a:rPr lang="en-US" altLang="es-CO" sz="1400" dirty="0"/>
              <a:t>Colombian Association of Hematology and Oncology Guillermo </a:t>
            </a:r>
            <a:r>
              <a:rPr lang="en-US" altLang="es-CO" sz="1400" dirty="0" err="1"/>
              <a:t>Basantes</a:t>
            </a:r>
            <a:r>
              <a:rPr lang="en-US" altLang="es-CO" sz="1400" dirty="0"/>
              <a:t> MD</a:t>
            </a:r>
          </a:p>
          <a:p>
            <a:pPr marL="91429" indent="-91429">
              <a:spcBef>
                <a:spcPts val="0"/>
              </a:spcBef>
              <a:spcAft>
                <a:spcPts val="300"/>
              </a:spcAft>
            </a:pPr>
            <a:r>
              <a:rPr lang="en-US" altLang="es-CO" sz="1400" dirty="0"/>
              <a:t>American Society of Hematology</a:t>
            </a:r>
          </a:p>
          <a:p>
            <a:pPr marL="91429" indent="-91429">
              <a:spcBef>
                <a:spcPts val="0"/>
              </a:spcBef>
              <a:spcAft>
                <a:spcPts val="300"/>
              </a:spcAft>
            </a:pPr>
            <a:r>
              <a:rPr lang="en-US" altLang="es-CO" sz="1400" dirty="0" err="1"/>
              <a:t>MacGRADE</a:t>
            </a:r>
            <a:r>
              <a:rPr lang="en-US" altLang="es-CO" sz="1400" dirty="0"/>
              <a:t> Center</a:t>
            </a:r>
          </a:p>
          <a:p>
            <a:pPr marL="91429" indent="-91429">
              <a:spcBef>
                <a:spcPts val="0"/>
              </a:spcBef>
              <a:spcAft>
                <a:spcPts val="300"/>
              </a:spcAft>
            </a:pPr>
            <a:endParaRPr lang="en-US"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C7E5F-C261-B04C-9C4A-6EAF4FE440A1}"/>
              </a:ext>
            </a:extLst>
          </p:cNvPr>
          <p:cNvSpPr>
            <a:spLocks noGrp="1"/>
          </p:cNvSpPr>
          <p:nvPr>
            <p:ph type="title"/>
          </p:nvPr>
        </p:nvSpPr>
        <p:spPr/>
        <p:txBody>
          <a:bodyPr/>
          <a:lstStyle/>
          <a:p>
            <a:r>
              <a:rPr lang="en-US" sz="2800" b="0" dirty="0"/>
              <a:t>Caso 3. Complicatio</a:t>
            </a:r>
            <a:r>
              <a:rPr lang="en-US" dirty="0"/>
              <a:t>ns due to </a:t>
            </a:r>
            <a:r>
              <a:rPr lang="en-US" sz="2800" b="0" dirty="0"/>
              <a:t>anticoagulation </a:t>
            </a:r>
          </a:p>
        </p:txBody>
      </p:sp>
      <p:sp>
        <p:nvSpPr>
          <p:cNvPr id="3" name="Marcador de contenido 2">
            <a:extLst>
              <a:ext uri="{FF2B5EF4-FFF2-40B4-BE49-F238E27FC236}">
                <a16:creationId xmlns:a16="http://schemas.microsoft.com/office/drawing/2014/main" id="{D95285B1-08E0-4EFB-8550-BD4AB49F7F76}"/>
              </a:ext>
            </a:extLst>
          </p:cNvPr>
          <p:cNvSpPr>
            <a:spLocks noGrp="1"/>
          </p:cNvSpPr>
          <p:nvPr>
            <p:ph idx="1"/>
          </p:nvPr>
        </p:nvSpPr>
        <p:spPr>
          <a:xfrm>
            <a:off x="419100" y="2033094"/>
            <a:ext cx="10972800" cy="3954624"/>
          </a:xfrm>
        </p:spPr>
        <p:txBody>
          <a:bodyPr/>
          <a:lstStyle/>
          <a:p>
            <a:pPr marL="0" indent="0">
              <a:spcAft>
                <a:spcPts val="600"/>
              </a:spcAft>
              <a:buNone/>
            </a:pPr>
            <a:r>
              <a:rPr lang="en-US" sz="2000" b="1" dirty="0"/>
              <a:t>Personal History: </a:t>
            </a:r>
            <a:r>
              <a:rPr lang="en-US" sz="2000" dirty="0"/>
              <a:t>Hypertension, Chronic Renal Failure  (no dialysis). Has not attended medical control for 3 months.</a:t>
            </a:r>
          </a:p>
          <a:p>
            <a:pPr marL="0" indent="0">
              <a:spcAft>
                <a:spcPts val="600"/>
              </a:spcAft>
              <a:buNone/>
            </a:pPr>
            <a:r>
              <a:rPr lang="en-US" sz="2000" b="1" dirty="0"/>
              <a:t>Clinical Profile: </a:t>
            </a:r>
            <a:r>
              <a:rPr lang="en-US" sz="2000" dirty="0"/>
              <a:t>Female patient, 58 years of age, on Warfarin for 1 month for prevention of recurrent unprovoked PTE. Goes to hospital complaining of headache, dizziness, vomit and difficulty to move around in those 6 previous hours. CAT of skull performed Subarachnoid hemorrhage Fisher 3 and the INR is 10. </a:t>
            </a:r>
          </a:p>
          <a:p>
            <a:pPr marL="0" indent="0">
              <a:spcAft>
                <a:spcPts val="600"/>
              </a:spcAft>
              <a:buNone/>
            </a:pPr>
            <a:endParaRPr lang="en-US" sz="2000" dirty="0"/>
          </a:p>
          <a:p>
            <a:pPr marL="0" indent="0">
              <a:spcAft>
                <a:spcPts val="600"/>
              </a:spcAft>
              <a:buNone/>
            </a:pPr>
            <a:r>
              <a:rPr lang="en-US" sz="2000" b="1" dirty="0"/>
              <a:t>Diagnosis: </a:t>
            </a:r>
            <a:r>
              <a:rPr lang="en-US" sz="2000" dirty="0"/>
              <a:t>Subarachnoid hemorrhage, Warfarin intoxication, recurrent PTE</a:t>
            </a:r>
          </a:p>
          <a:p>
            <a:pPr marL="0" indent="0">
              <a:spcAft>
                <a:spcPts val="600"/>
              </a:spcAft>
              <a:buNone/>
            </a:pPr>
            <a:endParaRPr lang="en-US" sz="2000" dirty="0"/>
          </a:p>
          <a:p>
            <a:pPr marL="0" indent="0">
              <a:spcAft>
                <a:spcPts val="600"/>
              </a:spcAft>
              <a:buNone/>
            </a:pPr>
            <a:endParaRPr lang="en-US" sz="2000" dirty="0"/>
          </a:p>
          <a:p>
            <a:pPr marL="0" indent="0">
              <a:spcAft>
                <a:spcPts val="600"/>
              </a:spcAft>
              <a:buNone/>
            </a:pPr>
            <a:r>
              <a:rPr lang="en-US" sz="2000" dirty="0"/>
              <a:t> </a:t>
            </a:r>
          </a:p>
        </p:txBody>
      </p:sp>
    </p:spTree>
    <p:extLst>
      <p:ext uri="{BB962C8B-B14F-4D97-AF65-F5344CB8AC3E}">
        <p14:creationId xmlns:p14="http://schemas.microsoft.com/office/powerpoint/2010/main" val="2431879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419100" y="2152889"/>
            <a:ext cx="10972800" cy="3630341"/>
          </a:xfrm>
        </p:spPr>
        <p:txBody>
          <a:bodyPr/>
          <a:lstStyle/>
          <a:p>
            <a:pPr marL="0" indent="0">
              <a:buNone/>
            </a:pPr>
            <a:r>
              <a:rPr lang="en-US" sz="2000" dirty="0"/>
              <a:t>Your patient is in vital emergency, with Hemorrhagic Cerebrovascular Accident (HCVA) and warfarin overdose. What would be the initial management recommendation to approach this case?</a:t>
            </a:r>
          </a:p>
          <a:p>
            <a:pPr marL="0" indent="0">
              <a:buNone/>
            </a:pPr>
            <a:r>
              <a:rPr lang="en-US" sz="2000" dirty="0"/>
              <a:t> </a:t>
            </a:r>
          </a:p>
          <a:p>
            <a:pPr marL="331470" indent="-240030">
              <a:buFont typeface="+mj-lt"/>
              <a:buAutoNum type="alphaUcPeriod"/>
            </a:pPr>
            <a:r>
              <a:rPr lang="en-US" sz="2000" dirty="0"/>
              <a:t>Discontinue warfarin</a:t>
            </a:r>
          </a:p>
          <a:p>
            <a:pPr marL="331470" indent="-240030">
              <a:buFont typeface="+mj-lt"/>
              <a:buAutoNum type="alphaUcPeriod"/>
            </a:pPr>
            <a:r>
              <a:rPr lang="en-US" sz="2000" dirty="0"/>
              <a:t>Give plasma fresh frozen plasma</a:t>
            </a:r>
          </a:p>
          <a:p>
            <a:pPr marL="331470" indent="-240030">
              <a:buFont typeface="+mj-lt"/>
              <a:buAutoNum type="alphaUcPeriod"/>
            </a:pPr>
            <a:r>
              <a:rPr lang="en-US" sz="2000" dirty="0"/>
              <a:t>Give Vitamin K 5 mg IV</a:t>
            </a:r>
          </a:p>
          <a:p>
            <a:pPr marL="331470" indent="-240030">
              <a:buFont typeface="+mj-lt"/>
              <a:buAutoNum type="alphaUcPeriod"/>
            </a:pPr>
            <a:r>
              <a:rPr lang="en-US" sz="2000" dirty="0"/>
              <a:t>Use of </a:t>
            </a:r>
            <a:r>
              <a:rPr lang="en-US" sz="2000" i="0" dirty="0">
                <a:solidFill>
                  <a:srgbClr val="5F6368"/>
                </a:solidFill>
                <a:effectLst/>
              </a:rPr>
              <a:t>Prothrombin complex concentrate</a:t>
            </a:r>
            <a:endParaRPr lang="en-US" sz="2000" dirty="0"/>
          </a:p>
          <a:p>
            <a:pPr marL="331470" indent="-240030">
              <a:buFont typeface="+mj-lt"/>
              <a:buAutoNum type="alphaUcPeriod"/>
            </a:pPr>
            <a:r>
              <a:rPr lang="en-US" sz="2000" dirty="0"/>
              <a:t>B and D are correct</a:t>
            </a:r>
          </a:p>
          <a:p>
            <a:endParaRPr lang="en-US" sz="2000" dirty="0"/>
          </a:p>
          <a:p>
            <a:endParaRPr lang="en-US" sz="2000" dirty="0"/>
          </a:p>
        </p:txBody>
      </p:sp>
      <p:sp>
        <p:nvSpPr>
          <p:cNvPr id="4" name="Rectangle 3">
            <a:extLst>
              <a:ext uri="{FF2B5EF4-FFF2-40B4-BE49-F238E27FC236}">
                <a16:creationId xmlns:a16="http://schemas.microsoft.com/office/drawing/2014/main" id="{1321A9EC-38F2-4766-8C6C-FA35425B278D}"/>
              </a:ext>
            </a:extLst>
          </p:cNvPr>
          <p:cNvSpPr/>
          <p:nvPr/>
        </p:nvSpPr>
        <p:spPr>
          <a:xfrm>
            <a:off x="277401" y="4619958"/>
            <a:ext cx="4007519" cy="3921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477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5">
            <a:extLst>
              <a:ext uri="{FF2B5EF4-FFF2-40B4-BE49-F238E27FC236}">
                <a16:creationId xmlns:a16="http://schemas.microsoft.com/office/drawing/2014/main" id="{CBB079E2-5DFD-4837-9BF8-B81BF1828941}"/>
              </a:ext>
            </a:extLst>
          </p:cNvPr>
          <p:cNvGraphicFramePr>
            <a:graphicFrameLocks noGrp="1"/>
          </p:cNvGraphicFramePr>
          <p:nvPr>
            <p:extLst>
              <p:ext uri="{D42A27DB-BD31-4B8C-83A1-F6EECF244321}">
                <p14:modId xmlns:p14="http://schemas.microsoft.com/office/powerpoint/2010/main" val="646079896"/>
              </p:ext>
            </p:extLst>
          </p:nvPr>
        </p:nvGraphicFramePr>
        <p:xfrm>
          <a:off x="419099" y="3139320"/>
          <a:ext cx="7593167" cy="2363926"/>
        </p:xfrm>
        <a:graphic>
          <a:graphicData uri="http://schemas.openxmlformats.org/drawingml/2006/table">
            <a:tbl>
              <a:tblPr firstRow="1" bandRow="1">
                <a:tableStyleId>{5940675A-B579-460E-94D1-54222C63F5DA}</a:tableStyleId>
              </a:tblPr>
              <a:tblGrid>
                <a:gridCol w="1757517">
                  <a:extLst>
                    <a:ext uri="{9D8B030D-6E8A-4147-A177-3AD203B41FA5}">
                      <a16:colId xmlns:a16="http://schemas.microsoft.com/office/drawing/2014/main" val="325642109"/>
                    </a:ext>
                  </a:extLst>
                </a:gridCol>
                <a:gridCol w="1508297">
                  <a:extLst>
                    <a:ext uri="{9D8B030D-6E8A-4147-A177-3AD203B41FA5}">
                      <a16:colId xmlns:a16="http://schemas.microsoft.com/office/drawing/2014/main" val="815985156"/>
                    </a:ext>
                  </a:extLst>
                </a:gridCol>
                <a:gridCol w="1990736">
                  <a:extLst>
                    <a:ext uri="{9D8B030D-6E8A-4147-A177-3AD203B41FA5}">
                      <a16:colId xmlns:a16="http://schemas.microsoft.com/office/drawing/2014/main" val="1109489225"/>
                    </a:ext>
                  </a:extLst>
                </a:gridCol>
                <a:gridCol w="2336617">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Results </a:t>
                      </a:r>
                    </a:p>
                    <a:p>
                      <a:pPr algn="l"/>
                      <a:r>
                        <a:rPr lang="en-CA" sz="1400" b="1" dirty="0">
                          <a:solidFill>
                            <a:schemeClr val="bg1"/>
                          </a:solidFill>
                        </a:rPr>
                        <a:t>(Evidence Quality)</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Relative Risk</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Anticipated Absolute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Risk with Frozen Fresh Plasma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a:solidFill>
                            <a:schemeClr val="tx1">
                              <a:lumMod val="50000"/>
                              <a:lumOff val="50000"/>
                            </a:schemeClr>
                          </a:solidFill>
                        </a:rPr>
                        <a:t>Risk with CCP</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ctr"/>
                      <a:r>
                        <a:rPr lang="en-CA" sz="1400" dirty="0">
                          <a:solidFill>
                            <a:schemeClr val="tx1">
                              <a:lumMod val="50000"/>
                              <a:lumOff val="50000"/>
                            </a:schemeClr>
                          </a:solidFill>
                        </a:rPr>
                        <a:t>   </a:t>
                      </a:r>
                      <a:r>
                        <a:rPr lang="en-CA" sz="1400" b="1" dirty="0">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0.92</a:t>
                      </a:r>
                    </a:p>
                    <a:p>
                      <a:pPr algn="ctr"/>
                      <a:r>
                        <a:rPr lang="es-CO" sz="1400" kern="1200" dirty="0">
                          <a:solidFill>
                            <a:schemeClr val="tx1">
                              <a:lumMod val="50000"/>
                              <a:lumOff val="50000"/>
                            </a:schemeClr>
                          </a:solidFill>
                          <a:latin typeface="+mn-lt"/>
                          <a:ea typeface="+mn-ea"/>
                          <a:cs typeface="+mn-cs"/>
                        </a:rPr>
                        <a:t>(0.37 a 2.28) </a:t>
                      </a:r>
                      <a:endParaRPr lang="en-CA" sz="14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124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10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per 1000</a:t>
                      </a:r>
                    </a:p>
                    <a:p>
                      <a:pPr algn="ctr"/>
                      <a:r>
                        <a:rPr lang="es-CO" sz="1400" kern="1200" dirty="0">
                          <a:solidFill>
                            <a:schemeClr val="tx1">
                              <a:lumMod val="50000"/>
                              <a:lumOff val="50000"/>
                            </a:schemeClr>
                          </a:solidFill>
                          <a:latin typeface="+mn-lt"/>
                          <a:ea typeface="+mn-ea"/>
                          <a:cs typeface="+mn-cs"/>
                        </a:rPr>
                        <a:t>(78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to 159 plus ) </a:t>
                      </a:r>
                      <a:endParaRPr lang="en-CA"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ctr"/>
                      <a:r>
                        <a:rPr lang="en-CA" sz="1400" b="1" dirty="0">
                          <a:solidFill>
                            <a:schemeClr val="tx1">
                              <a:lumMod val="50000"/>
                              <a:lumOff val="50000"/>
                            </a:schemeClr>
                          </a:solidFill>
                        </a:rPr>
                        <a:t>   DVT (all)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1.60 </a:t>
                      </a:r>
                    </a:p>
                    <a:p>
                      <a:pPr algn="ctr"/>
                      <a:r>
                        <a:rPr lang="es-CO" sz="1400" kern="1200" dirty="0">
                          <a:solidFill>
                            <a:schemeClr val="tx1">
                              <a:lumMod val="50000"/>
                              <a:lumOff val="50000"/>
                            </a:schemeClr>
                          </a:solidFill>
                          <a:latin typeface="+mn-lt"/>
                          <a:ea typeface="+mn-ea"/>
                          <a:cs typeface="+mn-cs"/>
                        </a:rPr>
                        <a:t>(0.70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3.62)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68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41 plus per 1000</a:t>
                      </a:r>
                    </a:p>
                    <a:p>
                      <a:pPr algn="ctr"/>
                      <a:r>
                        <a:rPr lang="es-CO" sz="1400" kern="1200" dirty="0">
                          <a:solidFill>
                            <a:schemeClr val="tx1">
                              <a:lumMod val="50000"/>
                              <a:lumOff val="50000"/>
                            </a:schemeClr>
                          </a:solidFill>
                          <a:latin typeface="+mn-lt"/>
                          <a:ea typeface="+mn-ea"/>
                          <a:cs typeface="+mn-cs"/>
                        </a:rPr>
                        <a:t>(20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 179 plus)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Major Bleeding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1.34</a:t>
                      </a:r>
                    </a:p>
                    <a:p>
                      <a:pPr algn="ctr"/>
                      <a:r>
                        <a:rPr lang="es-CO" sz="1400" kern="1200" dirty="0">
                          <a:solidFill>
                            <a:schemeClr val="tx1">
                              <a:lumMod val="50000"/>
                              <a:lumOff val="50000"/>
                            </a:schemeClr>
                          </a:solidFill>
                          <a:latin typeface="+mn-lt"/>
                          <a:ea typeface="+mn-ea"/>
                          <a:cs typeface="+mn-cs"/>
                        </a:rPr>
                        <a:t>(0.78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2.29) </a:t>
                      </a:r>
                      <a:endParaRPr lang="en-CA" sz="1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91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31 plus per 1000</a:t>
                      </a:r>
                    </a:p>
                    <a:p>
                      <a:pPr algn="ctr"/>
                      <a:r>
                        <a:rPr lang="es-CO" sz="1400" kern="1200" dirty="0">
                          <a:solidFill>
                            <a:schemeClr val="tx1">
                              <a:lumMod val="50000"/>
                              <a:lumOff val="50000"/>
                            </a:schemeClr>
                          </a:solidFill>
                          <a:latin typeface="+mn-lt"/>
                          <a:ea typeface="+mn-ea"/>
                          <a:cs typeface="+mn-cs"/>
                        </a:rPr>
                        <a:t>(20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a:t>
                      </a:r>
                      <a:r>
                        <a:rPr lang="es-CO" sz="1400" kern="1200" dirty="0" err="1">
                          <a:solidFill>
                            <a:schemeClr val="tx1">
                              <a:lumMod val="50000"/>
                              <a:lumOff val="50000"/>
                            </a:schemeClr>
                          </a:solidFill>
                          <a:latin typeface="+mn-lt"/>
                          <a:ea typeface="+mn-ea"/>
                          <a:cs typeface="+mn-cs"/>
                        </a:rPr>
                        <a:t>to</a:t>
                      </a:r>
                      <a:r>
                        <a:rPr lang="es-CO" sz="1400" kern="1200" dirty="0">
                          <a:solidFill>
                            <a:schemeClr val="tx1">
                              <a:lumMod val="50000"/>
                              <a:lumOff val="50000"/>
                            </a:schemeClr>
                          </a:solidFill>
                          <a:latin typeface="+mn-lt"/>
                          <a:ea typeface="+mn-ea"/>
                          <a:cs typeface="+mn-cs"/>
                        </a:rPr>
                        <a:t> 117 plus)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4" name="TextBox 1">
            <a:extLst>
              <a:ext uri="{FF2B5EF4-FFF2-40B4-BE49-F238E27FC236}">
                <a16:creationId xmlns:a16="http://schemas.microsoft.com/office/drawing/2014/main" id="{8621185A-4D09-4B81-BD10-65FD80A1BEB6}"/>
              </a:ext>
            </a:extLst>
          </p:cNvPr>
          <p:cNvSpPr txBox="1"/>
          <p:nvPr/>
        </p:nvSpPr>
        <p:spPr>
          <a:xfrm>
            <a:off x="8447490" y="3139320"/>
            <a:ext cx="3133147" cy="2970044"/>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Low quality evidence, therefore the panel also considered</a:t>
            </a:r>
            <a:r>
              <a:rPr lang="en-US" sz="1400" dirty="0">
                <a:solidFill>
                  <a:schemeClr val="tx1">
                    <a:lumMod val="50000"/>
                    <a:lumOff val="50000"/>
                  </a:schemeClr>
                </a:solidFill>
              </a:rPr>
              <a:t>, (low certainty of the evidence on the effects)</a:t>
            </a:r>
            <a:r>
              <a:rPr lang="en-US" sz="1400" b="1" i="1" dirty="0">
                <a:solidFill>
                  <a:schemeClr val="tx1">
                    <a:lumMod val="50000"/>
                    <a:lumOff val="50000"/>
                  </a:schemeClr>
                </a:solidFill>
              </a:rPr>
              <a:t> :</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There is no substantial evidence in safety and efficacy of results between CCP and PFC. </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To consider the use of CCP in cases of heart failure and volume overload, in addition zones with high risk of pathogen transmission. </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We should favor the fastest option according to local availability and costs in Latin America.</a:t>
            </a:r>
            <a:endParaRPr lang="en-US" sz="1400" b="1" i="1" dirty="0">
              <a:solidFill>
                <a:schemeClr val="tx1">
                  <a:lumMod val="50000"/>
                  <a:lumOff val="50000"/>
                </a:schemeClr>
              </a:solidFill>
            </a:endParaRPr>
          </a:p>
        </p:txBody>
      </p:sp>
      <p:grpSp>
        <p:nvGrpSpPr>
          <p:cNvPr id="17" name="Group 16">
            <a:extLst>
              <a:ext uri="{FF2B5EF4-FFF2-40B4-BE49-F238E27FC236}">
                <a16:creationId xmlns:a16="http://schemas.microsoft.com/office/drawing/2014/main" id="{8460016B-AAA7-0642-BFA7-5EDBE9BF09E4}"/>
              </a:ext>
            </a:extLst>
          </p:cNvPr>
          <p:cNvGrpSpPr/>
          <p:nvPr/>
        </p:nvGrpSpPr>
        <p:grpSpPr>
          <a:xfrm>
            <a:off x="7224766" y="6160924"/>
            <a:ext cx="4355871" cy="374303"/>
            <a:chOff x="6764144" y="6386624"/>
            <a:chExt cx="4355871" cy="374303"/>
          </a:xfrm>
        </p:grpSpPr>
        <p:sp>
          <p:nvSpPr>
            <p:cNvPr id="18" name="TextBox 17">
              <a:extLst>
                <a:ext uri="{FF2B5EF4-FFF2-40B4-BE49-F238E27FC236}">
                  <a16:creationId xmlns:a16="http://schemas.microsoft.com/office/drawing/2014/main" id="{C977461F-9CE1-3A44-9803-6D011D7FE476}"/>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19" name="Oval 18">
              <a:extLst>
                <a:ext uri="{FF2B5EF4-FFF2-40B4-BE49-F238E27FC236}">
                  <a16:creationId xmlns:a16="http://schemas.microsoft.com/office/drawing/2014/main" id="{56BA212F-468C-9341-8AAA-3BED3C09E1D9}"/>
                </a:ext>
              </a:extLst>
            </p:cNvPr>
            <p:cNvSpPr/>
            <p:nvPr/>
          </p:nvSpPr>
          <p:spPr>
            <a:xfrm>
              <a:off x="8588423" y="63947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7B5AC75F-8ED3-0640-AEA7-A9CA81CB1B3F}"/>
                </a:ext>
              </a:extLst>
            </p:cNvPr>
            <p:cNvSpPr/>
            <p:nvPr/>
          </p:nvSpPr>
          <p:spPr>
            <a:xfrm>
              <a:off x="9395147" y="6386624"/>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D22930A4-7315-0440-8E7F-D9405137DF58}"/>
                </a:ext>
              </a:extLst>
            </p:cNvPr>
            <p:cNvSpPr/>
            <p:nvPr/>
          </p:nvSpPr>
          <p:spPr>
            <a:xfrm>
              <a:off x="10178434" y="6394799"/>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BB05A0F-64A3-114A-A0FC-DB26EB52CB88}"/>
              </a:ext>
            </a:extLst>
          </p:cNvPr>
          <p:cNvSpPr>
            <a:spLocks noGrp="1"/>
          </p:cNvSpPr>
          <p:nvPr>
            <p:ph type="title"/>
          </p:nvPr>
        </p:nvSpPr>
        <p:spPr>
          <a:xfrm>
            <a:off x="419100" y="1340569"/>
            <a:ext cx="10972800" cy="713539"/>
          </a:xfrm>
        </p:spPr>
        <p:txBody>
          <a:bodyPr lIns="0" rIns="0"/>
          <a:lstStyle/>
          <a:p>
            <a:r>
              <a:rPr lang="en-US" b="0" dirty="0"/>
              <a:t>Recommendation</a:t>
            </a:r>
          </a:p>
        </p:txBody>
      </p:sp>
      <p:sp>
        <p:nvSpPr>
          <p:cNvPr id="3" name="Content Placeholder 2">
            <a:extLst>
              <a:ext uri="{FF2B5EF4-FFF2-40B4-BE49-F238E27FC236}">
                <a16:creationId xmlns:a16="http://schemas.microsoft.com/office/drawing/2014/main" id="{BBDC87BB-97A4-4042-8091-84664455D4DD}"/>
              </a:ext>
            </a:extLst>
          </p:cNvPr>
          <p:cNvSpPr>
            <a:spLocks noGrp="1"/>
          </p:cNvSpPr>
          <p:nvPr>
            <p:ph idx="1"/>
          </p:nvPr>
        </p:nvSpPr>
        <p:spPr>
          <a:xfrm>
            <a:off x="419100" y="2033588"/>
            <a:ext cx="10972800" cy="1105732"/>
          </a:xfrm>
        </p:spPr>
        <p:txBody>
          <a:bodyPr/>
          <a:lstStyle/>
          <a:p>
            <a:pPr marL="0" indent="0">
              <a:buNone/>
            </a:pPr>
            <a:r>
              <a:rPr lang="en-US" sz="1600" dirty="0"/>
              <a:t>For patients with potential lethal bleeding related to AVK during the VTE treatment, the ASH Latin American Panel </a:t>
            </a:r>
            <a:r>
              <a:rPr lang="en-US" sz="1600" b="1" u="sng" dirty="0"/>
              <a:t>suggests the use of 4 factor PCC or PFC in addition to the interruption of AVK, according to local availability and clinical circumstances </a:t>
            </a:r>
            <a:r>
              <a:rPr lang="en-US" sz="1600" i="1" dirty="0"/>
              <a:t>(conditional recommendation, based on a very low certainty of the evidence on the effects).</a:t>
            </a:r>
          </a:p>
          <a:p>
            <a:endParaRPr lang="en-US" sz="1600" dirty="0"/>
          </a:p>
        </p:txBody>
      </p:sp>
      <p:sp>
        <p:nvSpPr>
          <p:cNvPr id="12" name="Oval 11">
            <a:extLst>
              <a:ext uri="{FF2B5EF4-FFF2-40B4-BE49-F238E27FC236}">
                <a16:creationId xmlns:a16="http://schemas.microsoft.com/office/drawing/2014/main" id="{BC15144E-373D-4EDC-BA85-CD44DF10A695}"/>
              </a:ext>
            </a:extLst>
          </p:cNvPr>
          <p:cNvSpPr/>
          <p:nvPr/>
        </p:nvSpPr>
        <p:spPr>
          <a:xfrm>
            <a:off x="535357" y="417315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1">
            <a:extLst>
              <a:ext uri="{FF2B5EF4-FFF2-40B4-BE49-F238E27FC236}">
                <a16:creationId xmlns:a16="http://schemas.microsoft.com/office/drawing/2014/main" id="{C84FBD61-5968-4CB3-A5B7-E5CE0D23503A}"/>
              </a:ext>
            </a:extLst>
          </p:cNvPr>
          <p:cNvSpPr/>
          <p:nvPr/>
        </p:nvSpPr>
        <p:spPr>
          <a:xfrm>
            <a:off x="547077" y="466317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1">
            <a:extLst>
              <a:ext uri="{FF2B5EF4-FFF2-40B4-BE49-F238E27FC236}">
                <a16:creationId xmlns:a16="http://schemas.microsoft.com/office/drawing/2014/main" id="{0152B527-D571-4246-98A7-9ADA6EA2E1FB}"/>
              </a:ext>
            </a:extLst>
          </p:cNvPr>
          <p:cNvSpPr/>
          <p:nvPr/>
        </p:nvSpPr>
        <p:spPr>
          <a:xfrm>
            <a:off x="533009" y="52118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967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3115B-5D01-4113-8553-82FD5A324940}"/>
              </a:ext>
            </a:extLst>
          </p:cNvPr>
          <p:cNvSpPr>
            <a:spLocks noGrp="1"/>
          </p:cNvSpPr>
          <p:nvPr>
            <p:ph type="title"/>
          </p:nvPr>
        </p:nvSpPr>
        <p:spPr>
          <a:xfrm>
            <a:off x="419100" y="1340569"/>
            <a:ext cx="10972800" cy="713539"/>
          </a:xfrm>
        </p:spPr>
        <p:txBody>
          <a:bodyPr/>
          <a:lstStyle/>
          <a:p>
            <a:r>
              <a:rPr lang="en-US" b="0" dirty="0"/>
              <a:t>Case 3 (continued)</a:t>
            </a:r>
          </a:p>
        </p:txBody>
      </p:sp>
      <p:sp>
        <p:nvSpPr>
          <p:cNvPr id="3" name="Marcador de contenido 2">
            <a:extLst>
              <a:ext uri="{FF2B5EF4-FFF2-40B4-BE49-F238E27FC236}">
                <a16:creationId xmlns:a16="http://schemas.microsoft.com/office/drawing/2014/main" id="{A8D849F3-38A8-41FB-A829-A7025DFC24C8}"/>
              </a:ext>
            </a:extLst>
          </p:cNvPr>
          <p:cNvSpPr>
            <a:spLocks noGrp="1"/>
          </p:cNvSpPr>
          <p:nvPr>
            <p:ph idx="1"/>
          </p:nvPr>
        </p:nvSpPr>
        <p:spPr>
          <a:xfrm>
            <a:off x="419100" y="2033094"/>
            <a:ext cx="10972800" cy="3954624"/>
          </a:xfrm>
        </p:spPr>
        <p:txBody>
          <a:bodyPr/>
          <a:lstStyle/>
          <a:p>
            <a:pPr marL="0" indent="0">
              <a:buNone/>
            </a:pPr>
            <a:r>
              <a:rPr lang="en-US" sz="2000" dirty="0"/>
              <a:t>The patient received successful surgical intervention, considering life threatening bleeding she had and the unprovoked recurrent thrombosis.</a:t>
            </a:r>
          </a:p>
          <a:p>
            <a:pPr marL="0" indent="0">
              <a:buNone/>
            </a:pPr>
            <a:endParaRPr lang="en-US" sz="2000" dirty="0"/>
          </a:p>
          <a:p>
            <a:pPr marL="0" indent="0">
              <a:buNone/>
            </a:pPr>
            <a:r>
              <a:rPr lang="en-US" sz="2000" dirty="0"/>
              <a:t>What would be your treatment strategy?</a:t>
            </a:r>
          </a:p>
          <a:p>
            <a:endParaRPr lang="en-US" sz="2000" dirty="0"/>
          </a:p>
          <a:p>
            <a:pPr marL="182880" indent="-182880">
              <a:buFont typeface="+mj-lt"/>
              <a:buAutoNum type="alphaUcPeriod"/>
            </a:pPr>
            <a:r>
              <a:rPr lang="en-US" sz="2000" dirty="0"/>
              <a:t> Discontinue anticoagulant due to high risk of new bleeding</a:t>
            </a:r>
          </a:p>
          <a:p>
            <a:pPr marL="182880" indent="-182880">
              <a:buFont typeface="+mj-lt"/>
              <a:buAutoNum type="alphaUcPeriod"/>
            </a:pPr>
            <a:r>
              <a:rPr lang="en-US" sz="2000" dirty="0"/>
              <a:t> Re-start oral anticoagulation once she has been clinically recovered between 15 and 90 days</a:t>
            </a:r>
          </a:p>
          <a:p>
            <a:pPr marL="182880" indent="-182880">
              <a:buFont typeface="+mj-lt"/>
              <a:buAutoNum type="alphaUcPeriod"/>
            </a:pPr>
            <a:r>
              <a:rPr lang="en-US" sz="2000" dirty="0"/>
              <a:t> Recommend HBPM in one week</a:t>
            </a:r>
          </a:p>
          <a:p>
            <a:pPr marL="182880" indent="-182880">
              <a:buFont typeface="+mj-lt"/>
              <a:buAutoNum type="alphaUcPeriod"/>
            </a:pPr>
            <a:r>
              <a:rPr lang="en-US" sz="2000" dirty="0"/>
              <a:t> Recommend AAS </a:t>
            </a:r>
          </a:p>
        </p:txBody>
      </p:sp>
      <p:sp>
        <p:nvSpPr>
          <p:cNvPr id="4" name="Rectangle 3">
            <a:extLst>
              <a:ext uri="{FF2B5EF4-FFF2-40B4-BE49-F238E27FC236}">
                <a16:creationId xmlns:a16="http://schemas.microsoft.com/office/drawing/2014/main" id="{31389724-EAD6-4969-AEBE-3409543DA573}"/>
              </a:ext>
            </a:extLst>
          </p:cNvPr>
          <p:cNvSpPr/>
          <p:nvPr/>
        </p:nvSpPr>
        <p:spPr>
          <a:xfrm>
            <a:off x="246767" y="4171416"/>
            <a:ext cx="10972800" cy="379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207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420743972"/>
              </p:ext>
            </p:extLst>
          </p:nvPr>
        </p:nvGraphicFramePr>
        <p:xfrm>
          <a:off x="429124" y="3409217"/>
          <a:ext cx="7686174" cy="3063984"/>
        </p:xfrm>
        <a:graphic>
          <a:graphicData uri="http://schemas.openxmlformats.org/drawingml/2006/table">
            <a:tbl>
              <a:tblPr firstRow="1" bandRow="1">
                <a:tableStyleId>{5940675A-B579-460E-94D1-54222C63F5DA}</a:tableStyleId>
              </a:tblPr>
              <a:tblGrid>
                <a:gridCol w="1502707">
                  <a:extLst>
                    <a:ext uri="{9D8B030D-6E8A-4147-A177-3AD203B41FA5}">
                      <a16:colId xmlns:a16="http://schemas.microsoft.com/office/drawing/2014/main" val="325642109"/>
                    </a:ext>
                  </a:extLst>
                </a:gridCol>
                <a:gridCol w="1803110">
                  <a:extLst>
                    <a:ext uri="{9D8B030D-6E8A-4147-A177-3AD203B41FA5}">
                      <a16:colId xmlns:a16="http://schemas.microsoft.com/office/drawing/2014/main" val="815985156"/>
                    </a:ext>
                  </a:extLst>
                </a:gridCol>
                <a:gridCol w="1753548">
                  <a:extLst>
                    <a:ext uri="{9D8B030D-6E8A-4147-A177-3AD203B41FA5}">
                      <a16:colId xmlns:a16="http://schemas.microsoft.com/office/drawing/2014/main" val="1109489225"/>
                    </a:ext>
                  </a:extLst>
                </a:gridCol>
                <a:gridCol w="2626809">
                  <a:extLst>
                    <a:ext uri="{9D8B030D-6E8A-4147-A177-3AD203B41FA5}">
                      <a16:colId xmlns:a16="http://schemas.microsoft.com/office/drawing/2014/main" val="738517967"/>
                    </a:ext>
                  </a:extLst>
                </a:gridCol>
              </a:tblGrid>
              <a:tr h="307798">
                <a:tc rowSpan="2">
                  <a:txBody>
                    <a:bodyPr/>
                    <a:lstStyle/>
                    <a:p>
                      <a:r>
                        <a:rPr lang="en-CA" sz="1300" b="1" dirty="0">
                          <a:solidFill>
                            <a:schemeClr val="bg1"/>
                          </a:solidFill>
                        </a:rPr>
                        <a:t>Results</a:t>
                      </a:r>
                    </a:p>
                    <a:p>
                      <a:r>
                        <a:rPr lang="en-CA" sz="1300" b="1" dirty="0">
                          <a:solidFill>
                            <a:schemeClr val="bg1"/>
                          </a:solidFill>
                        </a:rPr>
                        <a:t>(Evidence Quality)</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rowSpan="2">
                  <a:txBody>
                    <a:bodyPr/>
                    <a:lstStyle/>
                    <a:p>
                      <a:pPr algn="ctr"/>
                      <a:r>
                        <a:rPr lang="en-CA" sz="1300" b="1" dirty="0">
                          <a:solidFill>
                            <a:schemeClr val="bg1"/>
                          </a:solidFill>
                        </a:rPr>
                        <a:t> Relative Effect</a:t>
                      </a:r>
                    </a:p>
                    <a:p>
                      <a:pPr algn="ctr"/>
                      <a:r>
                        <a:rPr lang="en-CA" sz="1300" b="1" dirty="0">
                          <a:solidFill>
                            <a:schemeClr val="bg1"/>
                          </a:solidFill>
                        </a:rPr>
                        <a:t>(95% CI)</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gridSpan="2">
                  <a:txBody>
                    <a:bodyPr/>
                    <a:lstStyle/>
                    <a:p>
                      <a:pPr algn="ctr"/>
                      <a:r>
                        <a:rPr lang="en-CA" sz="1500" b="1" dirty="0">
                          <a:solidFill>
                            <a:schemeClr val="bg1"/>
                          </a:solidFill>
                        </a:rPr>
                        <a:t>Anticipated Absolute Effects (95% CI)</a:t>
                      </a:r>
                    </a:p>
                  </a:txBody>
                  <a:tcPr marL="83945" marR="83945" marT="41972" marB="4197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475687">
                <a:tc vMerge="1">
                  <a:txBody>
                    <a:bodyPr/>
                    <a:lstStyle/>
                    <a:p>
                      <a:endParaRPr lang="en-CA"/>
                    </a:p>
                  </a:txBody>
                  <a:tcPr/>
                </a:tc>
                <a:tc vMerge="1">
                  <a:txBody>
                    <a:bodyPr/>
                    <a:lstStyle/>
                    <a:p>
                      <a:endParaRPr lang="en-CA"/>
                    </a:p>
                  </a:txBody>
                  <a:tcPr/>
                </a:tc>
                <a:tc>
                  <a:txBody>
                    <a:bodyPr/>
                    <a:lstStyle/>
                    <a:p>
                      <a:pPr algn="ctr"/>
                      <a:r>
                        <a:rPr lang="en-CA" sz="1300" b="0" i="0" dirty="0">
                          <a:solidFill>
                            <a:schemeClr val="tx1">
                              <a:lumMod val="50000"/>
                              <a:lumOff val="50000"/>
                            </a:schemeClr>
                          </a:solidFill>
                        </a:rPr>
                        <a:t>Risk with Discontinuation</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b="0" i="0" dirty="0">
                          <a:solidFill>
                            <a:schemeClr val="tx1">
                              <a:lumMod val="50000"/>
                              <a:lumOff val="50000"/>
                            </a:schemeClr>
                          </a:solidFill>
                        </a:rPr>
                        <a:t>Difference of Risk with resume of anticoagulation</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503669">
                <a:tc>
                  <a:txBody>
                    <a:bodyPr/>
                    <a:lstStyle/>
                    <a:p>
                      <a:r>
                        <a:rPr lang="en-CA" sz="1300" dirty="0">
                          <a:solidFill>
                            <a:schemeClr val="tx1">
                              <a:lumMod val="50000"/>
                              <a:lumOff val="50000"/>
                            </a:schemeClr>
                          </a:solidFill>
                        </a:rPr>
                        <a:t>      Mortality</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0.59</a:t>
                      </a:r>
                    </a:p>
                    <a:p>
                      <a:pPr algn="ctr"/>
                      <a:r>
                        <a:rPr lang="en-CA" sz="1100" b="0" dirty="0">
                          <a:solidFill>
                            <a:schemeClr val="tx1">
                              <a:lumMod val="50000"/>
                              <a:lumOff val="50000"/>
                            </a:schemeClr>
                          </a:solidFill>
                        </a:rPr>
                        <a:t>(0.45 to 0.77)</a:t>
                      </a:r>
                      <a:endParaRPr lang="en-CA" sz="15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845 of 2,455 (34.4%)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141 less deaths per 1000</a:t>
                      </a:r>
                    </a:p>
                    <a:p>
                      <a:pPr algn="ctr"/>
                      <a:r>
                        <a:rPr lang="en-CA" sz="1300" b="0" dirty="0">
                          <a:solidFill>
                            <a:schemeClr val="tx1">
                              <a:lumMod val="50000"/>
                              <a:lumOff val="50000"/>
                            </a:schemeClr>
                          </a:solidFill>
                        </a:rPr>
                        <a:t>(79 minus to 189 plus)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31650">
                <a:tc>
                  <a:txBody>
                    <a:bodyPr/>
                    <a:lstStyle/>
                    <a:p>
                      <a:r>
                        <a:rPr lang="en-CA" sz="1300" dirty="0">
                          <a:solidFill>
                            <a:schemeClr val="tx1">
                              <a:lumMod val="50000"/>
                              <a:lumOff val="50000"/>
                            </a:schemeClr>
                          </a:solidFill>
                        </a:rPr>
                        <a:t>      PE</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0.26 </a:t>
                      </a:r>
                    </a:p>
                    <a:p>
                      <a:pPr algn="ctr"/>
                      <a:r>
                        <a:rPr lang="en-CA" sz="1300" b="0" dirty="0">
                          <a:solidFill>
                            <a:schemeClr val="tx1">
                              <a:lumMod val="50000"/>
                              <a:lumOff val="50000"/>
                            </a:schemeClr>
                          </a:solidFill>
                        </a:rPr>
                        <a:t>(0.08 to 0.82)</a:t>
                      </a:r>
                      <a:endParaRPr lang="en-CA" sz="17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12 of 425 (2.8%)</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21 less PE per 1000</a:t>
                      </a:r>
                    </a:p>
                    <a:p>
                      <a:pPr algn="ctr"/>
                      <a:r>
                        <a:rPr lang="en-CA" sz="1300" b="0" dirty="0">
                          <a:solidFill>
                            <a:schemeClr val="tx1">
                              <a:lumMod val="50000"/>
                              <a:lumOff val="50000"/>
                            </a:schemeClr>
                          </a:solidFill>
                        </a:rPr>
                        <a:t>( 5 minus to 26 minus)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31650">
                <a:tc>
                  <a:txBody>
                    <a:bodyPr/>
                    <a:lstStyle/>
                    <a:p>
                      <a:r>
                        <a:rPr lang="en-CA" sz="1300" dirty="0">
                          <a:solidFill>
                            <a:schemeClr val="tx1">
                              <a:lumMod val="50000"/>
                              <a:lumOff val="50000"/>
                            </a:schemeClr>
                          </a:solidFill>
                        </a:rPr>
                        <a:t>      Symptomatic Proximal DVT</a:t>
                      </a:r>
                    </a:p>
                    <a:p>
                      <a:r>
                        <a:rPr lang="en-CA" sz="1300" dirty="0">
                          <a:solidFill>
                            <a:schemeClr val="tx1">
                              <a:lumMod val="50000"/>
                              <a:lumOff val="50000"/>
                            </a:schemeClr>
                          </a:solidFill>
                        </a:rPr>
                        <a:t>      </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0.66</a:t>
                      </a:r>
                    </a:p>
                    <a:p>
                      <a:pPr algn="ctr"/>
                      <a:r>
                        <a:rPr lang="en-CA" sz="1300" dirty="0">
                          <a:solidFill>
                            <a:schemeClr val="tx1">
                              <a:lumMod val="50000"/>
                              <a:lumOff val="50000"/>
                            </a:schemeClr>
                          </a:solidFill>
                        </a:rPr>
                        <a:t>(0.25 to 1.75)</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11 of 464 (2.4%)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8 less DVT per 1,000</a:t>
                      </a:r>
                    </a:p>
                    <a:p>
                      <a:pPr algn="ctr"/>
                      <a:r>
                        <a:rPr lang="en-CA" sz="1300" dirty="0">
                          <a:solidFill>
                            <a:schemeClr val="tx1">
                              <a:lumMod val="50000"/>
                              <a:lumOff val="50000"/>
                            </a:schemeClr>
                          </a:solidFill>
                        </a:rPr>
                        <a:t>(18 minus to 18 plus)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531650">
                <a:tc>
                  <a:txBody>
                    <a:bodyPr/>
                    <a:lstStyle/>
                    <a:p>
                      <a:r>
                        <a:rPr lang="en-CA" sz="1300" dirty="0">
                          <a:solidFill>
                            <a:schemeClr val="tx1">
                              <a:lumMod val="50000"/>
                              <a:lumOff val="50000"/>
                            </a:schemeClr>
                          </a:solidFill>
                        </a:rPr>
                        <a:t>      Major Bleeding</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1.54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300" dirty="0">
                          <a:solidFill>
                            <a:schemeClr val="tx1">
                              <a:lumMod val="50000"/>
                              <a:lumOff val="50000"/>
                            </a:schemeClr>
                          </a:solidFill>
                        </a:rPr>
                        <a:t>(1.18 to 2.02)</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230 of 3,304 (7.0%)</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38 more bleeding per 1000</a:t>
                      </a:r>
                    </a:p>
                    <a:p>
                      <a:pPr algn="ctr"/>
                      <a:r>
                        <a:rPr lang="en-CA" sz="1300" dirty="0">
                          <a:solidFill>
                            <a:schemeClr val="tx1">
                              <a:lumMod val="50000"/>
                              <a:lumOff val="50000"/>
                            </a:schemeClr>
                          </a:solidFill>
                        </a:rPr>
                        <a:t>(13 plus to 71 plus)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7" name="TextBox 6">
            <a:extLst>
              <a:ext uri="{FF2B5EF4-FFF2-40B4-BE49-F238E27FC236}">
                <a16:creationId xmlns:a16="http://schemas.microsoft.com/office/drawing/2014/main" id="{D4E28177-8F59-4D65-93FC-2626F523DAA6}"/>
              </a:ext>
            </a:extLst>
          </p:cNvPr>
          <p:cNvSpPr txBox="1"/>
          <p:nvPr/>
        </p:nvSpPr>
        <p:spPr>
          <a:xfrm>
            <a:off x="352731" y="2914886"/>
            <a:ext cx="11494363" cy="338554"/>
          </a:xfrm>
          <a:prstGeom prst="rect">
            <a:avLst/>
          </a:prstGeom>
          <a:noFill/>
        </p:spPr>
        <p:txBody>
          <a:bodyPr wrap="square" rtlCol="0">
            <a:spAutoFit/>
          </a:bodyPr>
          <a:lstStyle/>
          <a:p>
            <a:pPr fontAlgn="t"/>
            <a:r>
              <a:rPr lang="en-US" sz="1600" b="1" dirty="0">
                <a:solidFill>
                  <a:schemeClr val="tx1">
                    <a:lumMod val="50000"/>
                    <a:lumOff val="50000"/>
                  </a:schemeClr>
                </a:solidFill>
              </a:rPr>
              <a:t>Resume vs interrupt anticoagulant treatment for VET in the wake of a major bleeding:</a:t>
            </a:r>
            <a:endParaRPr lang="en-US" sz="16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7ABE7026-E992-411E-918F-11D86F7CBFCD}"/>
              </a:ext>
            </a:extLst>
          </p:cNvPr>
          <p:cNvSpPr/>
          <p:nvPr/>
        </p:nvSpPr>
        <p:spPr>
          <a:xfrm>
            <a:off x="395034" y="4186680"/>
            <a:ext cx="7658423" cy="515582"/>
          </a:xfrm>
          <a:prstGeom prst="rect">
            <a:avLst/>
          </a:prstGeom>
          <a:noFill/>
          <a:ln w="57150">
            <a:solidFill>
              <a:srgbClr val="1F9F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a:t> </a:t>
            </a:r>
          </a:p>
        </p:txBody>
      </p:sp>
      <p:sp>
        <p:nvSpPr>
          <p:cNvPr id="12" name="TextBox 11">
            <a:extLst>
              <a:ext uri="{FF2B5EF4-FFF2-40B4-BE49-F238E27FC236}">
                <a16:creationId xmlns:a16="http://schemas.microsoft.com/office/drawing/2014/main" id="{FF300F6E-0834-4EBF-BAAF-EEE36CDF255E}"/>
              </a:ext>
            </a:extLst>
          </p:cNvPr>
          <p:cNvSpPr txBox="1"/>
          <p:nvPr/>
        </p:nvSpPr>
        <p:spPr>
          <a:xfrm>
            <a:off x="8671372" y="3406030"/>
            <a:ext cx="2823409" cy="1077218"/>
          </a:xfrm>
          <a:prstGeom prst="rect">
            <a:avLst/>
          </a:prstGeom>
          <a:solidFill>
            <a:srgbClr val="FED9B0"/>
          </a:solidFill>
        </p:spPr>
        <p:txBody>
          <a:bodyPr wrap="square" rtlCol="0">
            <a:spAutoFit/>
          </a:bodyPr>
          <a:lstStyle/>
          <a:p>
            <a:r>
              <a:rPr lang="en-US" sz="1600" dirty="0">
                <a:solidFill>
                  <a:schemeClr val="tx1">
                    <a:lumMod val="50000"/>
                    <a:lumOff val="50000"/>
                  </a:schemeClr>
                </a:solidFill>
              </a:rPr>
              <a:t>Increased risk of recurrent hemorrhage offset by an improvement on mortality due to all causes</a:t>
            </a:r>
          </a:p>
        </p:txBody>
      </p:sp>
      <p:sp>
        <p:nvSpPr>
          <p:cNvPr id="13" name="TextBox 12">
            <a:extLst>
              <a:ext uri="{FF2B5EF4-FFF2-40B4-BE49-F238E27FC236}">
                <a16:creationId xmlns:a16="http://schemas.microsoft.com/office/drawing/2014/main" id="{5614E732-5A55-4EBF-8A8E-918732B1C29F}"/>
              </a:ext>
            </a:extLst>
          </p:cNvPr>
          <p:cNvSpPr txBox="1"/>
          <p:nvPr/>
        </p:nvSpPr>
        <p:spPr>
          <a:xfrm>
            <a:off x="8694515" y="4944196"/>
            <a:ext cx="2823409" cy="830997"/>
          </a:xfrm>
          <a:prstGeom prst="rect">
            <a:avLst/>
          </a:prstGeom>
          <a:solidFill>
            <a:srgbClr val="BEE0E4"/>
          </a:solidFill>
        </p:spPr>
        <p:txBody>
          <a:bodyPr wrap="square" rtlCol="0">
            <a:spAutoFit/>
          </a:bodyPr>
          <a:lstStyle/>
          <a:p>
            <a:r>
              <a:rPr lang="en-US" sz="1600" dirty="0">
                <a:solidFill>
                  <a:schemeClr val="tx1">
                    <a:lumMod val="50000"/>
                    <a:lumOff val="50000"/>
                  </a:schemeClr>
                </a:solidFill>
              </a:rPr>
              <a:t>Applied to patients that require anticoagulation for long or indefinitely.  </a:t>
            </a:r>
          </a:p>
        </p:txBody>
      </p:sp>
      <p:sp>
        <p:nvSpPr>
          <p:cNvPr id="28" name="Title 27">
            <a:extLst>
              <a:ext uri="{FF2B5EF4-FFF2-40B4-BE49-F238E27FC236}">
                <a16:creationId xmlns:a16="http://schemas.microsoft.com/office/drawing/2014/main" id="{FAE9CE19-B287-4946-AC55-BBB00C0E5552}"/>
              </a:ext>
            </a:extLst>
          </p:cNvPr>
          <p:cNvSpPr>
            <a:spLocks noGrp="1"/>
          </p:cNvSpPr>
          <p:nvPr>
            <p:ph type="title"/>
          </p:nvPr>
        </p:nvSpPr>
        <p:spPr>
          <a:xfrm>
            <a:off x="419100" y="1340569"/>
            <a:ext cx="10972800" cy="713539"/>
          </a:xfrm>
        </p:spPr>
        <p:txBody>
          <a:bodyPr lIns="0" tIns="0" rIns="0" bIns="0"/>
          <a:lstStyle/>
          <a:p>
            <a:r>
              <a:rPr lang="en-US" b="0"/>
              <a:t>Recommendation</a:t>
            </a:r>
            <a:endParaRPr lang="en-US" b="0" dirty="0"/>
          </a:p>
        </p:txBody>
      </p:sp>
      <p:sp>
        <p:nvSpPr>
          <p:cNvPr id="3" name="Content Placeholder 2">
            <a:extLst>
              <a:ext uri="{FF2B5EF4-FFF2-40B4-BE49-F238E27FC236}">
                <a16:creationId xmlns:a16="http://schemas.microsoft.com/office/drawing/2014/main" id="{FF073D49-9676-B24F-8DE5-93F7EA4D9F95}"/>
              </a:ext>
            </a:extLst>
          </p:cNvPr>
          <p:cNvSpPr>
            <a:spLocks noGrp="1"/>
          </p:cNvSpPr>
          <p:nvPr>
            <p:ph idx="1"/>
          </p:nvPr>
        </p:nvSpPr>
        <p:spPr/>
        <p:txBody>
          <a:bodyPr/>
          <a:lstStyle/>
          <a:p>
            <a:pPr marL="0" indent="0">
              <a:buNone/>
            </a:pPr>
            <a:r>
              <a:rPr lang="en-US" sz="1600" dirty="0"/>
              <a:t>For patients that receive treatment to VET and survive a major bleeding episode related to the anticoagulation therapy, the ASH Latin American Panel suggests </a:t>
            </a:r>
            <a:r>
              <a:rPr lang="en-US" sz="1600" b="1" u="sng" dirty="0"/>
              <a:t>to resume oral anticoagulation therapy upon interruption </a:t>
            </a:r>
            <a:r>
              <a:rPr lang="en-US" sz="1600" i="1" dirty="0"/>
              <a:t>(conditional recommendation based on the very low certainty of the evidence on the effects).	</a:t>
            </a:r>
          </a:p>
        </p:txBody>
      </p:sp>
      <p:sp>
        <p:nvSpPr>
          <p:cNvPr id="19" name="Oval 18">
            <a:extLst>
              <a:ext uri="{FF2B5EF4-FFF2-40B4-BE49-F238E27FC236}">
                <a16:creationId xmlns:a16="http://schemas.microsoft.com/office/drawing/2014/main" id="{750AE190-56EE-3845-A75B-E27A5673EAB5}"/>
              </a:ext>
            </a:extLst>
          </p:cNvPr>
          <p:cNvSpPr/>
          <p:nvPr/>
        </p:nvSpPr>
        <p:spPr>
          <a:xfrm>
            <a:off x="519193" y="43644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FD3AEDF7-E48D-0D4F-9E9F-CA3E86D186F8}"/>
              </a:ext>
            </a:extLst>
          </p:cNvPr>
          <p:cNvSpPr/>
          <p:nvPr/>
        </p:nvSpPr>
        <p:spPr>
          <a:xfrm>
            <a:off x="519193" y="49079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ED10568B-62CC-9847-B9EF-32CDEE87C805}"/>
              </a:ext>
            </a:extLst>
          </p:cNvPr>
          <p:cNvSpPr/>
          <p:nvPr/>
        </p:nvSpPr>
        <p:spPr>
          <a:xfrm>
            <a:off x="519193" y="54427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021EB176-96E3-F645-B821-8A5E6C3ED63C}"/>
              </a:ext>
            </a:extLst>
          </p:cNvPr>
          <p:cNvSpPr/>
          <p:nvPr/>
        </p:nvSpPr>
        <p:spPr>
          <a:xfrm>
            <a:off x="519193" y="59936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A059BF06-7131-CC45-9368-4FB072A89EC9}"/>
              </a:ext>
            </a:extLst>
          </p:cNvPr>
          <p:cNvGrpSpPr/>
          <p:nvPr/>
        </p:nvGrpSpPr>
        <p:grpSpPr>
          <a:xfrm>
            <a:off x="7836129" y="6156994"/>
            <a:ext cx="4355871" cy="429590"/>
            <a:chOff x="6764144" y="6331337"/>
            <a:chExt cx="4355871" cy="429590"/>
          </a:xfrm>
        </p:grpSpPr>
        <p:sp>
          <p:nvSpPr>
            <p:cNvPr id="27" name="TextBox 26">
              <a:extLst>
                <a:ext uri="{FF2B5EF4-FFF2-40B4-BE49-F238E27FC236}">
                  <a16:creationId xmlns:a16="http://schemas.microsoft.com/office/drawing/2014/main" id="{AD2D7A5A-6BFB-4E4B-B328-1AAB941A27B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29" name="Oval 28">
              <a:extLst>
                <a:ext uri="{FF2B5EF4-FFF2-40B4-BE49-F238E27FC236}">
                  <a16:creationId xmlns:a16="http://schemas.microsoft.com/office/drawing/2014/main" id="{6D5B1D30-F9F4-7B41-9E12-9AC9FC64CC8B}"/>
                </a:ext>
              </a:extLst>
            </p:cNvPr>
            <p:cNvSpPr/>
            <p:nvPr/>
          </p:nvSpPr>
          <p:spPr>
            <a:xfrm>
              <a:off x="8724593" y="63313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2B6FA555-2E93-6347-A06A-8412A7C233D6}"/>
                </a:ext>
              </a:extLst>
            </p:cNvPr>
            <p:cNvSpPr/>
            <p:nvPr/>
          </p:nvSpPr>
          <p:spPr>
            <a:xfrm>
              <a:off x="9301653" y="6348347"/>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83B26B73-1141-7D42-81F9-30F82957AF30}"/>
                </a:ext>
              </a:extLst>
            </p:cNvPr>
            <p:cNvSpPr/>
            <p:nvPr/>
          </p:nvSpPr>
          <p:spPr>
            <a:xfrm>
              <a:off x="9878713" y="6348347"/>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211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9" grpId="0" animBg="1"/>
      <p:bldP spid="31" grpId="0" animBg="1"/>
      <p:bldP spid="32" grpId="0" animBg="1"/>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n-US" sz="2800" b="0" dirty="0"/>
              <a:t>Comments</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790163"/>
            <a:ext cx="11081734" cy="4197555"/>
          </a:xfrm>
        </p:spPr>
        <p:txBody>
          <a:bodyPr/>
          <a:lstStyle/>
          <a:p>
            <a:r>
              <a:rPr lang="en-US" dirty="0"/>
              <a:t>The decision to resume anticoagulation may vary according to the risk of recurrent P</a:t>
            </a:r>
            <a:r>
              <a:rPr lang="en-US" sz="2400" dirty="0"/>
              <a:t>TE and </a:t>
            </a:r>
            <a:r>
              <a:rPr lang="en-US" dirty="0"/>
              <a:t>the risk and severity of bleeding</a:t>
            </a:r>
            <a:r>
              <a:rPr lang="en-US" sz="2400" dirty="0"/>
              <a:t>.</a:t>
            </a:r>
          </a:p>
          <a:p>
            <a:r>
              <a:rPr lang="en-US" sz="2400" dirty="0"/>
              <a:t>An approach of decisions shared that </a:t>
            </a:r>
            <a:r>
              <a:rPr lang="en-US" dirty="0"/>
              <a:t>explore values given by patients to the prevention of PTE or bleeding may be a form of implementing the recommendation</a:t>
            </a:r>
            <a:r>
              <a:rPr lang="en-US" sz="2400" dirty="0"/>
              <a:t>.</a:t>
            </a:r>
          </a:p>
          <a:p>
            <a:r>
              <a:rPr lang="en-US" sz="2400" dirty="0"/>
              <a:t>Time to resume anticoagulation remains unknown and it varies depending on particularities of each patient. It is reasonable to consider waiting for at least 2 weeks, but no longer than 90 days after the bleeding episode. However, anticoagulation should be considered to resume </a:t>
            </a:r>
            <a:r>
              <a:rPr lang="en-US" dirty="0"/>
              <a:t>as early </a:t>
            </a:r>
            <a:r>
              <a:rPr lang="en-US" dirty="0" err="1"/>
              <a:t>sa</a:t>
            </a:r>
            <a:r>
              <a:rPr lang="en-US" dirty="0"/>
              <a:t> possible if bleeding cause was identified and corrected</a:t>
            </a:r>
            <a:r>
              <a:rPr lang="en-US" sz="2400" dirty="0"/>
              <a:t>. </a:t>
            </a:r>
          </a:p>
          <a:p>
            <a:endParaRPr lang="en-US" sz="2400" dirty="0"/>
          </a:p>
        </p:txBody>
      </p:sp>
    </p:spTree>
    <p:extLst>
      <p:ext uri="{BB962C8B-B14F-4D97-AF65-F5344CB8AC3E}">
        <p14:creationId xmlns:p14="http://schemas.microsoft.com/office/powerpoint/2010/main" val="1433053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n-US" sz="2800" b="0" dirty="0"/>
              <a:t>Case 3 (continued</a:t>
            </a:r>
            <a:r>
              <a:rPr lang="en-US" dirty="0"/>
              <a:t>)</a:t>
            </a:r>
            <a:br>
              <a:rPr lang="en-US" sz="2800" b="0" dirty="0"/>
            </a:br>
            <a:r>
              <a:rPr lang="en-US" sz="2800" b="0" dirty="0"/>
              <a:t> </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917163"/>
            <a:ext cx="11081734" cy="4217823"/>
          </a:xfrm>
        </p:spPr>
        <p:txBody>
          <a:bodyPr/>
          <a:lstStyle/>
          <a:p>
            <a:r>
              <a:rPr lang="en-US" sz="2400" dirty="0"/>
              <a:t>Patient and family members, considering the hemorrhagic risk, discuss the possibility of using antithrombotic drug of lowe</a:t>
            </a:r>
            <a:r>
              <a:rPr lang="en-US" dirty="0"/>
              <a:t>r hemorrhagic risk</a:t>
            </a:r>
            <a:r>
              <a:rPr lang="en-US" sz="2400" dirty="0"/>
              <a:t>, she is not </a:t>
            </a:r>
            <a:r>
              <a:rPr lang="en-US" dirty="0"/>
              <a:t>a candidate to </a:t>
            </a:r>
            <a:r>
              <a:rPr lang="en-US" sz="2400" dirty="0"/>
              <a:t>DOAC due to renal failure, </a:t>
            </a:r>
          </a:p>
          <a:p>
            <a:r>
              <a:rPr lang="en-US" sz="2400" dirty="0"/>
              <a:t>Debate about the possibility of aspirin 100 mg day. </a:t>
            </a:r>
          </a:p>
          <a:p>
            <a:endParaRPr lang="en-US" sz="2400" dirty="0"/>
          </a:p>
          <a:p>
            <a:pPr marL="0" indent="0" algn="ctr">
              <a:buNone/>
            </a:pPr>
            <a:r>
              <a:rPr lang="en-US" sz="2400" dirty="0">
                <a:solidFill>
                  <a:srgbClr val="E43D31"/>
                </a:solidFill>
              </a:rPr>
              <a:t>    Do you agree with this approach?</a:t>
            </a:r>
          </a:p>
        </p:txBody>
      </p:sp>
      <p:sp>
        <p:nvSpPr>
          <p:cNvPr id="5" name="Rectangle 4">
            <a:extLst>
              <a:ext uri="{FF2B5EF4-FFF2-40B4-BE49-F238E27FC236}">
                <a16:creationId xmlns:a16="http://schemas.microsoft.com/office/drawing/2014/main" id="{1FE5129C-B60A-C545-952B-3AB1ED6EE36B}"/>
              </a:ext>
            </a:extLst>
          </p:cNvPr>
          <p:cNvSpPr/>
          <p:nvPr/>
        </p:nvSpPr>
        <p:spPr>
          <a:xfrm>
            <a:off x="8196669" y="5592958"/>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uadroTexto 4">
            <a:extLst>
              <a:ext uri="{FF2B5EF4-FFF2-40B4-BE49-F238E27FC236}">
                <a16:creationId xmlns:a16="http://schemas.microsoft.com/office/drawing/2014/main" id="{82BB9303-69B8-9042-9B9D-EB6C195465FB}"/>
              </a:ext>
            </a:extLst>
          </p:cNvPr>
          <p:cNvSpPr txBox="1"/>
          <p:nvPr/>
        </p:nvSpPr>
        <p:spPr>
          <a:xfrm>
            <a:off x="3126109" y="5573691"/>
            <a:ext cx="1100834" cy="646331"/>
          </a:xfrm>
          <a:prstGeom prst="rect">
            <a:avLst/>
          </a:prstGeom>
          <a:noFill/>
        </p:spPr>
        <p:txBody>
          <a:bodyPr wrap="square" rtlCol="0">
            <a:spAutoFit/>
          </a:bodyPr>
          <a:lstStyle/>
          <a:p>
            <a:r>
              <a:rPr lang="es-CO" sz="3600" dirty="0">
                <a:solidFill>
                  <a:schemeClr val="tx1">
                    <a:lumMod val="50000"/>
                    <a:lumOff val="50000"/>
                  </a:schemeClr>
                </a:solidFill>
              </a:rPr>
              <a:t>YES</a:t>
            </a:r>
          </a:p>
        </p:txBody>
      </p:sp>
      <p:sp>
        <p:nvSpPr>
          <p:cNvPr id="7" name="CuadroTexto 6">
            <a:extLst>
              <a:ext uri="{FF2B5EF4-FFF2-40B4-BE49-F238E27FC236}">
                <a16:creationId xmlns:a16="http://schemas.microsoft.com/office/drawing/2014/main" id="{D542065F-473D-4D47-BEA2-3E350C025644}"/>
              </a:ext>
            </a:extLst>
          </p:cNvPr>
          <p:cNvSpPr txBox="1"/>
          <p:nvPr/>
        </p:nvSpPr>
        <p:spPr>
          <a:xfrm>
            <a:off x="8236411" y="5573691"/>
            <a:ext cx="788999" cy="646331"/>
          </a:xfrm>
          <a:prstGeom prst="rect">
            <a:avLst/>
          </a:prstGeom>
          <a:noFill/>
        </p:spPr>
        <p:txBody>
          <a:bodyPr wrap="none" rtlCol="0">
            <a:spAutoFit/>
          </a:bodyPr>
          <a:lstStyle/>
          <a:p>
            <a:r>
              <a:rPr lang="es-CO" sz="3600" dirty="0">
                <a:solidFill>
                  <a:schemeClr val="tx1">
                    <a:lumMod val="50000"/>
                    <a:lumOff val="50000"/>
                  </a:schemeClr>
                </a:solidFill>
              </a:rPr>
              <a:t>NO</a:t>
            </a:r>
          </a:p>
        </p:txBody>
      </p:sp>
      <p:cxnSp>
        <p:nvCxnSpPr>
          <p:cNvPr id="8" name="Straight Arrow Connector 7">
            <a:extLst>
              <a:ext uri="{FF2B5EF4-FFF2-40B4-BE49-F238E27FC236}">
                <a16:creationId xmlns:a16="http://schemas.microsoft.com/office/drawing/2014/main" id="{2DF87DDD-C690-8248-AF82-ED7E93AF889F}"/>
              </a:ext>
            </a:extLst>
          </p:cNvPr>
          <p:cNvCxnSpPr/>
          <p:nvPr/>
        </p:nvCxnSpPr>
        <p:spPr>
          <a:xfrm>
            <a:off x="5932968"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1C4605E8-23F7-CE4F-AD2A-31FD3732450B}"/>
              </a:ext>
            </a:extLst>
          </p:cNvPr>
          <p:cNvCxnSpPr>
            <a:cxnSpLocks/>
          </p:cNvCxnSpPr>
          <p:nvPr/>
        </p:nvCxnSpPr>
        <p:spPr>
          <a:xfrm flipH="1">
            <a:off x="3629525"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760718C-BF5F-A745-A2D5-B9C50DCAB9B4}"/>
              </a:ext>
            </a:extLst>
          </p:cNvPr>
          <p:cNvSpPr txBox="1"/>
          <p:nvPr/>
        </p:nvSpPr>
        <p:spPr>
          <a:xfrm>
            <a:off x="2147777" y="482718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474919706"/>
              </p:ext>
            </p:extLst>
          </p:nvPr>
        </p:nvGraphicFramePr>
        <p:xfrm>
          <a:off x="419100" y="3131401"/>
          <a:ext cx="7686174" cy="329975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Results</a:t>
                      </a:r>
                    </a:p>
                    <a:p>
                      <a:pPr algn="l"/>
                      <a:r>
                        <a:rPr lang="en-CA" sz="1400" b="1" dirty="0">
                          <a:solidFill>
                            <a:schemeClr val="bg1"/>
                          </a:solidFill>
                        </a:rPr>
                        <a:t>(Evidence</a:t>
                      </a:r>
                      <a:r>
                        <a:rPr lang="en-CA" sz="1400" b="1" baseline="0" dirty="0">
                          <a:solidFill>
                            <a:schemeClr val="bg1"/>
                          </a:solidFill>
                        </a:rPr>
                        <a:t> Quality</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Relative Risk</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Anticipated Absolute Effects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a:solidFill>
                            <a:schemeClr val="tx1">
                              <a:lumMod val="50000"/>
                              <a:lumOff val="50000"/>
                            </a:schemeClr>
                          </a:solidFill>
                        </a:rPr>
                        <a:t>Risk with</a:t>
                      </a:r>
                      <a:r>
                        <a:rPr lang="en-CA" sz="1400" b="0" i="0" baseline="0" dirty="0">
                          <a:solidFill>
                            <a:schemeClr val="tx1">
                              <a:lumMod val="50000"/>
                              <a:lumOff val="50000"/>
                            </a:schemeClr>
                          </a:solidFill>
                        </a:rPr>
                        <a:t> standard </a:t>
                      </a:r>
                      <a:r>
                        <a:rPr lang="en-CA" sz="1400" b="0" i="0" dirty="0">
                          <a:solidFill>
                            <a:schemeClr val="tx1">
                              <a:lumMod val="50000"/>
                              <a:lumOff val="50000"/>
                            </a:schemeClr>
                          </a:solidFill>
                        </a:rPr>
                        <a:t>anticoagulation</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a:solidFill>
                            <a:schemeClr val="tx1">
                              <a:lumMod val="50000"/>
                              <a:lumOff val="50000"/>
                            </a:schemeClr>
                          </a:solidFill>
                        </a:rPr>
                        <a:t>Risk with aspirin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Mortality</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0.86 </a:t>
                      </a:r>
                    </a:p>
                    <a:p>
                      <a:pPr algn="ctr"/>
                      <a:r>
                        <a:rPr lang="es-CO" sz="1400" kern="1200" dirty="0">
                          <a:solidFill>
                            <a:schemeClr val="tx1">
                              <a:lumMod val="50000"/>
                              <a:lumOff val="50000"/>
                            </a:schemeClr>
                          </a:solidFill>
                          <a:latin typeface="+mn-lt"/>
                          <a:ea typeface="+mn-ea"/>
                          <a:cs typeface="+mn-cs"/>
                        </a:rPr>
                        <a:t>(0.31 to 2.35)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7 per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per 1000 </a:t>
                      </a:r>
                    </a:p>
                    <a:p>
                      <a:pPr algn="ctr"/>
                      <a:r>
                        <a:rPr lang="es-CO" sz="1400" b="1" kern="1200" dirty="0">
                          <a:solidFill>
                            <a:schemeClr val="tx1">
                              <a:lumMod val="50000"/>
                              <a:lumOff val="50000"/>
                            </a:schemeClr>
                          </a:solidFill>
                          <a:latin typeface="+mn-lt"/>
                          <a:ea typeface="+mn-ea"/>
                          <a:cs typeface="+mn-cs"/>
                        </a:rPr>
                        <a:t>(5 </a:t>
                      </a:r>
                      <a:r>
                        <a:rPr lang="es-CO" sz="1400" b="1" kern="1200" dirty="0" err="1">
                          <a:solidFill>
                            <a:schemeClr val="tx1">
                              <a:lumMod val="50000"/>
                              <a:lumOff val="50000"/>
                            </a:schemeClr>
                          </a:solidFill>
                          <a:latin typeface="+mn-lt"/>
                          <a:ea typeface="+mn-ea"/>
                          <a:cs typeface="+mn-cs"/>
                        </a:rPr>
                        <a:t>minus</a:t>
                      </a:r>
                      <a:r>
                        <a:rPr lang="es-CO" sz="1400" b="1" kern="1200" dirty="0">
                          <a:solidFill>
                            <a:schemeClr val="tx1">
                              <a:lumMod val="50000"/>
                              <a:lumOff val="50000"/>
                            </a:schemeClr>
                          </a:solidFill>
                          <a:latin typeface="+mn-lt"/>
                          <a:ea typeface="+mn-ea"/>
                          <a:cs typeface="+mn-cs"/>
                        </a:rPr>
                        <a:t> to</a:t>
                      </a:r>
                      <a:r>
                        <a:rPr lang="es-CO" sz="1400" b="1" kern="1200" baseline="0" dirty="0">
                          <a:solidFill>
                            <a:schemeClr val="tx1">
                              <a:lumMod val="50000"/>
                              <a:lumOff val="50000"/>
                            </a:schemeClr>
                          </a:solidFill>
                          <a:latin typeface="+mn-lt"/>
                          <a:ea typeface="+mn-ea"/>
                          <a:cs typeface="+mn-cs"/>
                        </a:rPr>
                        <a:t> </a:t>
                      </a:r>
                      <a:r>
                        <a:rPr lang="es-CO" sz="1400" b="1" kern="1200" dirty="0">
                          <a:solidFill>
                            <a:schemeClr val="tx1">
                              <a:lumMod val="50000"/>
                              <a:lumOff val="50000"/>
                            </a:schemeClr>
                          </a:solidFill>
                          <a:latin typeface="+mn-lt"/>
                          <a:ea typeface="+mn-ea"/>
                          <a:cs typeface="+mn-cs"/>
                        </a:rPr>
                        <a:t>10 plus</a:t>
                      </a:r>
                      <a:r>
                        <a:rPr lang="es-CO" sz="1400" kern="1200" dirty="0">
                          <a:solidFill>
                            <a:schemeClr val="tx1">
                              <a:lumMod val="50000"/>
                              <a:lumOff val="50000"/>
                            </a:schemeClr>
                          </a:solidFill>
                          <a:latin typeface="+mn-lt"/>
                          <a:ea typeface="+mn-ea"/>
                          <a:cs typeface="+mn-cs"/>
                        </a:rPr>
                        <a:t>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PE</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3.10</a:t>
                      </a:r>
                    </a:p>
                    <a:p>
                      <a:pPr algn="ctr"/>
                      <a:r>
                        <a:rPr lang="es-CO" sz="1400" kern="1200" dirty="0">
                          <a:solidFill>
                            <a:schemeClr val="tx1">
                              <a:lumMod val="50000"/>
                              <a:lumOff val="50000"/>
                            </a:schemeClr>
                          </a:solidFill>
                          <a:latin typeface="+mn-lt"/>
                          <a:ea typeface="+mn-ea"/>
                          <a:cs typeface="+mn-cs"/>
                        </a:rPr>
                        <a:t>(1.24 to 7.73)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11 plus</a:t>
                      </a:r>
                      <a:r>
                        <a:rPr lang="es-CO" sz="1400" kern="1200" dirty="0">
                          <a:solidFill>
                            <a:schemeClr val="tx1">
                              <a:lumMod val="50000"/>
                              <a:lumOff val="50000"/>
                            </a:schemeClr>
                          </a:solidFill>
                          <a:latin typeface="+mn-lt"/>
                          <a:ea typeface="+mn-ea"/>
                          <a:cs typeface="+mn-cs"/>
                        </a:rPr>
                        <a:t> </a:t>
                      </a:r>
                      <a:r>
                        <a:rPr lang="es-CO" sz="1400" b="1" kern="1200" dirty="0">
                          <a:solidFill>
                            <a:schemeClr val="tx1">
                              <a:lumMod val="50000"/>
                              <a:lumOff val="50000"/>
                            </a:schemeClr>
                          </a:solidFill>
                          <a:latin typeface="+mn-lt"/>
                          <a:ea typeface="+mn-ea"/>
                          <a:cs typeface="+mn-cs"/>
                        </a:rPr>
                        <a:t>per 1,000</a:t>
                      </a:r>
                    </a:p>
                    <a:p>
                      <a:pPr algn="ctr"/>
                      <a:r>
                        <a:rPr lang="es-CO" sz="1400" kern="1200" dirty="0">
                          <a:solidFill>
                            <a:schemeClr val="tx1">
                              <a:lumMod val="50000"/>
                              <a:lumOff val="50000"/>
                            </a:schemeClr>
                          </a:solidFill>
                          <a:latin typeface="+mn-lt"/>
                          <a:ea typeface="+mn-ea"/>
                          <a:cs typeface="+mn-cs"/>
                        </a:rPr>
                        <a:t>(1 mas a 36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Proximal Symptomatic DVT. </a:t>
                      </a:r>
                    </a:p>
                    <a:p>
                      <a:pPr algn="l"/>
                      <a:r>
                        <a:rPr lang="en-CA" sz="1400" b="1" dirty="0">
                          <a:solidFill>
                            <a:schemeClr val="tx1">
                              <a:lumMod val="50000"/>
                              <a:lumOff val="50000"/>
                            </a:schemeClr>
                          </a:solidFill>
                        </a:rPr>
                        <a:t>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3.15 </a:t>
                      </a:r>
                    </a:p>
                    <a:p>
                      <a:pPr algn="ctr"/>
                      <a:r>
                        <a:rPr lang="es-CO" sz="1400" kern="1200" dirty="0">
                          <a:solidFill>
                            <a:schemeClr val="tx1">
                              <a:lumMod val="50000"/>
                              <a:lumOff val="50000"/>
                            </a:schemeClr>
                          </a:solidFill>
                          <a:latin typeface="+mn-lt"/>
                          <a:ea typeface="+mn-ea"/>
                          <a:cs typeface="+mn-cs"/>
                        </a:rPr>
                        <a:t>(1.50 to 6.63)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8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17 plus</a:t>
                      </a:r>
                      <a:r>
                        <a:rPr lang="es-CO" sz="1400" kern="1200" dirty="0">
                          <a:solidFill>
                            <a:schemeClr val="tx1">
                              <a:lumMod val="50000"/>
                              <a:lumOff val="50000"/>
                            </a:schemeClr>
                          </a:solidFill>
                          <a:latin typeface="+mn-lt"/>
                          <a:ea typeface="+mn-ea"/>
                          <a:cs typeface="+mn-cs"/>
                        </a:rPr>
                        <a:t> </a:t>
                      </a:r>
                      <a:r>
                        <a:rPr lang="es-CO" sz="1400" b="1" kern="1200" dirty="0">
                          <a:solidFill>
                            <a:schemeClr val="tx1">
                              <a:lumMod val="50000"/>
                              <a:lumOff val="50000"/>
                            </a:schemeClr>
                          </a:solidFill>
                          <a:latin typeface="+mn-lt"/>
                          <a:ea typeface="+mn-ea"/>
                          <a:cs typeface="+mn-cs"/>
                        </a:rPr>
                        <a:t>per 1000 </a:t>
                      </a:r>
                    </a:p>
                    <a:p>
                      <a:pPr algn="ctr"/>
                      <a:r>
                        <a:rPr lang="es-CO" sz="1400" b="1" kern="1200" dirty="0">
                          <a:solidFill>
                            <a:schemeClr val="tx1">
                              <a:lumMod val="50000"/>
                              <a:lumOff val="50000"/>
                            </a:schemeClr>
                          </a:solidFill>
                          <a:latin typeface="+mn-lt"/>
                          <a:ea typeface="+mn-ea"/>
                          <a:cs typeface="+mn-cs"/>
                        </a:rPr>
                        <a:t>(4 plus to 46 plus)</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Major</a:t>
                      </a:r>
                      <a:r>
                        <a:rPr lang="en-CA" sz="1400" b="1" baseline="0" dirty="0">
                          <a:solidFill>
                            <a:schemeClr val="tx1">
                              <a:lumMod val="50000"/>
                              <a:lumOff val="50000"/>
                            </a:schemeClr>
                          </a:solidFill>
                        </a:rPr>
                        <a:t> Bleeding</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0.49</a:t>
                      </a:r>
                    </a:p>
                    <a:p>
                      <a:pPr algn="ctr"/>
                      <a:r>
                        <a:rPr lang="es-CO" sz="1400" kern="1200" dirty="0">
                          <a:solidFill>
                            <a:schemeClr val="tx1">
                              <a:lumMod val="50000"/>
                              <a:lumOff val="50000"/>
                            </a:schemeClr>
                          </a:solidFill>
                          <a:latin typeface="+mn-lt"/>
                          <a:ea typeface="+mn-ea"/>
                          <a:cs typeface="+mn-cs"/>
                        </a:rPr>
                        <a:t>(0.12 to 1.95)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per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3 menos</a:t>
                      </a:r>
                    </a:p>
                    <a:p>
                      <a:pPr algn="ctr"/>
                      <a:r>
                        <a:rPr lang="es-CO" sz="1400" b="1" kern="1200" dirty="0">
                          <a:solidFill>
                            <a:schemeClr val="tx1">
                              <a:lumMod val="50000"/>
                              <a:lumOff val="50000"/>
                            </a:schemeClr>
                          </a:solidFill>
                          <a:latin typeface="+mn-lt"/>
                          <a:ea typeface="+mn-ea"/>
                          <a:cs typeface="+mn-cs"/>
                        </a:rPr>
                        <a:t>per 1,000</a:t>
                      </a:r>
                    </a:p>
                    <a:p>
                      <a:pPr algn="ctr"/>
                      <a:r>
                        <a:rPr lang="es-CO" sz="1400" kern="1200" dirty="0">
                          <a:solidFill>
                            <a:schemeClr val="tx1">
                              <a:lumMod val="50000"/>
                              <a:lumOff val="50000"/>
                            </a:schemeClr>
                          </a:solidFill>
                          <a:latin typeface="+mn-lt"/>
                          <a:ea typeface="+mn-ea"/>
                          <a:cs typeface="+mn-cs"/>
                        </a:rPr>
                        <a:t>(5 </a:t>
                      </a:r>
                      <a:r>
                        <a:rPr lang="es-CO" sz="1400" kern="1200" dirty="0" err="1">
                          <a:solidFill>
                            <a:schemeClr val="tx1">
                              <a:lumMod val="50000"/>
                              <a:lumOff val="50000"/>
                            </a:schemeClr>
                          </a:solidFill>
                          <a:latin typeface="+mn-lt"/>
                          <a:ea typeface="+mn-ea"/>
                          <a:cs typeface="+mn-cs"/>
                        </a:rPr>
                        <a:t>minus</a:t>
                      </a:r>
                      <a:r>
                        <a:rPr lang="es-CO" sz="1400" kern="1200" dirty="0">
                          <a:solidFill>
                            <a:schemeClr val="tx1">
                              <a:lumMod val="50000"/>
                              <a:lumOff val="50000"/>
                            </a:schemeClr>
                          </a:solidFill>
                          <a:latin typeface="+mn-lt"/>
                          <a:ea typeface="+mn-ea"/>
                          <a:cs typeface="+mn-cs"/>
                        </a:rPr>
                        <a:t> to 5 plus)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447490" y="3139319"/>
            <a:ext cx="3133148" cy="2754600"/>
          </a:xfrm>
          <a:prstGeom prst="rect">
            <a:avLst/>
          </a:prstGeom>
          <a:solidFill>
            <a:srgbClr val="FED9B0"/>
          </a:solidFill>
        </p:spPr>
        <p:txBody>
          <a:bodyPr wrap="square" rtlCol="0">
            <a:spAutoFit/>
          </a:bodyPr>
          <a:lstStyle/>
          <a:p>
            <a:r>
              <a:rPr lang="en-US" sz="1400" b="1" i="1" dirty="0">
                <a:solidFill>
                  <a:schemeClr val="tx1">
                    <a:lumMod val="50000"/>
                    <a:lumOff val="50000"/>
                  </a:schemeClr>
                </a:solidFill>
              </a:rPr>
              <a:t>Evidence with moderate certainty, the benefit is clearer:</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Compared with long term anticoagulation , the treatment with Aspirin could increase the risk of  VTE with all negative consequences (hospitalization costs, vs disease risks, etc.), </a:t>
            </a:r>
          </a:p>
          <a:p>
            <a:pPr marL="102870" indent="-102870">
              <a:spcAft>
                <a:spcPts val="300"/>
              </a:spcAft>
              <a:buFont typeface="Arial" panose="020B0604020202020204" pitchFamily="34" charset="0"/>
              <a:buChar char="•"/>
            </a:pPr>
            <a:r>
              <a:rPr lang="en-US" sz="1400" dirty="0">
                <a:solidFill>
                  <a:schemeClr val="tx1">
                    <a:lumMod val="50000"/>
                    <a:lumOff val="50000"/>
                  </a:schemeClr>
                </a:solidFill>
              </a:rPr>
              <a:t>The panel assumed that cost effectiveness favors long term anticoagulation.</a:t>
            </a:r>
          </a:p>
          <a:p>
            <a:endParaRPr lang="en-US"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1024" y="413251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62928" y="463668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69900" y="522744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90902" y="57929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A3C9BF12-5BDC-6E4A-BD46-CABAAA16D30D}"/>
              </a:ext>
            </a:extLst>
          </p:cNvPr>
          <p:cNvGrpSpPr/>
          <p:nvPr/>
        </p:nvGrpSpPr>
        <p:grpSpPr>
          <a:xfrm>
            <a:off x="7836129" y="6151291"/>
            <a:ext cx="4355871" cy="435293"/>
            <a:chOff x="6764144" y="6325634"/>
            <a:chExt cx="4355871" cy="435293"/>
          </a:xfrm>
        </p:grpSpPr>
        <p:sp>
          <p:nvSpPr>
            <p:cNvPr id="23" name="TextBox 22">
              <a:extLst>
                <a:ext uri="{FF2B5EF4-FFF2-40B4-BE49-F238E27FC236}">
                  <a16:creationId xmlns:a16="http://schemas.microsoft.com/office/drawing/2014/main" id="{E6A643BA-42A5-824C-B4F7-71B153E62ECF}"/>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Evidence Quality (GRADE): Low Moderate Strong</a:t>
              </a:r>
            </a:p>
          </p:txBody>
        </p:sp>
        <p:sp>
          <p:nvSpPr>
            <p:cNvPr id="24" name="Oval 23">
              <a:extLst>
                <a:ext uri="{FF2B5EF4-FFF2-40B4-BE49-F238E27FC236}">
                  <a16:creationId xmlns:a16="http://schemas.microsoft.com/office/drawing/2014/main" id="{A0E0A7B3-842C-FE4A-870B-18BE81E13523}"/>
                </a:ext>
              </a:extLst>
            </p:cNvPr>
            <p:cNvSpPr/>
            <p:nvPr/>
          </p:nvSpPr>
          <p:spPr>
            <a:xfrm>
              <a:off x="8597455" y="632563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1F162B31-4937-F74F-BC6C-164BDD35117E}"/>
                </a:ext>
              </a:extLst>
            </p:cNvPr>
            <p:cNvSpPr/>
            <p:nvPr/>
          </p:nvSpPr>
          <p:spPr>
            <a:xfrm>
              <a:off x="9067044" y="6325872"/>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EE11E219-017F-E643-A3E8-F65936A77232}"/>
                </a:ext>
              </a:extLst>
            </p:cNvPr>
            <p:cNvSpPr/>
            <p:nvPr/>
          </p:nvSpPr>
          <p:spPr>
            <a:xfrm>
              <a:off x="9566540" y="6325634"/>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4E6E6D0D-E540-534F-A41A-89D4DFDC2A17}"/>
              </a:ext>
            </a:extLst>
          </p:cNvPr>
          <p:cNvSpPr>
            <a:spLocks noGrp="1"/>
          </p:cNvSpPr>
          <p:nvPr>
            <p:ph type="title"/>
          </p:nvPr>
        </p:nvSpPr>
        <p:spPr/>
        <p:txBody>
          <a:bodyPr/>
          <a:lstStyle/>
          <a:p>
            <a:r>
              <a:rPr lang="en-US" b="0" dirty="0"/>
              <a:t>Recommendation</a:t>
            </a:r>
          </a:p>
        </p:txBody>
      </p:sp>
      <p:sp>
        <p:nvSpPr>
          <p:cNvPr id="4" name="Content Placeholder 3">
            <a:extLst>
              <a:ext uri="{FF2B5EF4-FFF2-40B4-BE49-F238E27FC236}">
                <a16:creationId xmlns:a16="http://schemas.microsoft.com/office/drawing/2014/main" id="{C14C2552-E431-D944-AAE6-7B43455DB549}"/>
              </a:ext>
            </a:extLst>
          </p:cNvPr>
          <p:cNvSpPr>
            <a:spLocks noGrp="1"/>
          </p:cNvSpPr>
          <p:nvPr>
            <p:ph idx="1"/>
          </p:nvPr>
        </p:nvSpPr>
        <p:spPr>
          <a:xfrm>
            <a:off x="419100" y="2033094"/>
            <a:ext cx="10972800" cy="1395906"/>
          </a:xfrm>
        </p:spPr>
        <p:txBody>
          <a:bodyPr/>
          <a:lstStyle/>
          <a:p>
            <a:pPr marL="0" indent="0">
              <a:buNone/>
            </a:pPr>
            <a:r>
              <a:rPr lang="en-US" sz="1800" dirty="0"/>
              <a:t>Should Aspirin be used versus standard dose of anticoagulation in patients to whom an indefinite duration is preferred, after completing an initial anticoagulation course of defined duration (12 months or less). </a:t>
            </a:r>
            <a:r>
              <a:rPr lang="en-US" sz="1800" i="1" dirty="0"/>
              <a:t>(Conditional Recommendation, based on a moderate certainty of the evidence).</a:t>
            </a:r>
          </a:p>
          <a:p>
            <a:pPr marL="0" indent="0">
              <a:buNone/>
            </a:pPr>
            <a:endParaRPr lang="en-US" sz="1800" dirty="0"/>
          </a:p>
        </p:txBody>
      </p:sp>
    </p:spTree>
    <p:extLst>
      <p:ext uri="{BB962C8B-B14F-4D97-AF65-F5344CB8AC3E}">
        <p14:creationId xmlns:p14="http://schemas.microsoft.com/office/powerpoint/2010/main" val="124730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dirty="0"/>
              <a:t> Summary Case 3</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3565758"/>
            <a:ext cx="11337759" cy="830997"/>
          </a:xfrm>
          <a:prstGeom prst="rect">
            <a:avLst/>
          </a:prstGeom>
          <a:solidFill>
            <a:srgbClr val="C9D7AF">
              <a:alpha val="63922"/>
            </a:srgbClr>
          </a:solidFill>
        </p:spPr>
        <p:txBody>
          <a:bodyPr wrap="square" rtlCol="0">
            <a:spAutoFit/>
          </a:bodyPr>
          <a:lstStyle/>
          <a:p>
            <a:r>
              <a:rPr lang="en-US" sz="2400" dirty="0">
                <a:solidFill>
                  <a:schemeClr val="tx1">
                    <a:lumMod val="50000"/>
                    <a:lumOff val="50000"/>
                  </a:schemeClr>
                </a:solidFill>
              </a:rPr>
              <a:t>For patients with VTE who require indefinite anticoagulation, consider the possibility of resuming anticoagulation within 15 to 90 days after a major hemorrhagic episode.</a:t>
            </a: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2068036"/>
            <a:ext cx="11163300" cy="1200329"/>
          </a:xfrm>
          <a:prstGeom prst="rect">
            <a:avLst/>
          </a:prstGeom>
          <a:solidFill>
            <a:schemeClr val="accent4">
              <a:lumMod val="60000"/>
              <a:lumOff val="40000"/>
            </a:schemeClr>
          </a:solidFill>
        </p:spPr>
        <p:txBody>
          <a:bodyPr wrap="square">
            <a:spAutoFit/>
          </a:bodyPr>
          <a:lstStyle/>
          <a:p>
            <a:r>
              <a:rPr lang="en-US" sz="2400" dirty="0">
                <a:solidFill>
                  <a:schemeClr val="tx1">
                    <a:lumMod val="50000"/>
                    <a:lumOff val="50000"/>
                  </a:schemeClr>
                </a:solidFill>
                <a:effectLst/>
                <a:ea typeface="Times New Roman" panose="02020603050405020304" pitchFamily="18" charset="0"/>
              </a:rPr>
              <a:t>For patients with potentially mortal bleeding related to AVK during the treatment of VTE, th</a:t>
            </a:r>
            <a:r>
              <a:rPr lang="en-US" sz="2400" dirty="0">
                <a:solidFill>
                  <a:schemeClr val="tx1">
                    <a:lumMod val="50000"/>
                    <a:lumOff val="50000"/>
                  </a:schemeClr>
                </a:solidFill>
                <a:ea typeface="Times New Roman" panose="02020603050405020304" pitchFamily="18" charset="0"/>
              </a:rPr>
              <a:t>e use of </a:t>
            </a:r>
            <a:r>
              <a:rPr lang="en-US" sz="2400" dirty="0">
                <a:solidFill>
                  <a:schemeClr val="tx1">
                    <a:lumMod val="50000"/>
                    <a:lumOff val="50000"/>
                  </a:schemeClr>
                </a:solidFill>
                <a:effectLst/>
                <a:ea typeface="Times New Roman" panose="02020603050405020304" pitchFamily="18" charset="0"/>
              </a:rPr>
              <a:t>4 factor CCP or PFC is considered in addition to the interruption of AVK, according to local availability.</a:t>
            </a:r>
            <a:endParaRPr lang="en-US" sz="2400" dirty="0">
              <a:solidFill>
                <a:schemeClr val="tx1">
                  <a:lumMod val="50000"/>
                  <a:lumOff val="50000"/>
                </a:schemeClr>
              </a:solidFill>
            </a:endParaRPr>
          </a:p>
        </p:txBody>
      </p:sp>
      <p:sp>
        <p:nvSpPr>
          <p:cNvPr id="13" name="CuadroTexto 12">
            <a:extLst>
              <a:ext uri="{FF2B5EF4-FFF2-40B4-BE49-F238E27FC236}">
                <a16:creationId xmlns:a16="http://schemas.microsoft.com/office/drawing/2014/main" id="{211867C1-BE5B-41CE-A369-CF17DE820DE1}"/>
              </a:ext>
            </a:extLst>
          </p:cNvPr>
          <p:cNvSpPr txBox="1"/>
          <p:nvPr/>
        </p:nvSpPr>
        <p:spPr>
          <a:xfrm>
            <a:off x="419099" y="5134907"/>
            <a:ext cx="11337759" cy="830997"/>
          </a:xfrm>
          <a:prstGeom prst="rect">
            <a:avLst/>
          </a:prstGeom>
          <a:solidFill>
            <a:srgbClr val="FED9B0"/>
          </a:solidFill>
        </p:spPr>
        <p:txBody>
          <a:bodyPr wrap="square">
            <a:spAutoFit/>
          </a:bodyPr>
          <a:lstStyle/>
          <a:p>
            <a:r>
              <a:rPr lang="en-US" sz="2400" dirty="0">
                <a:solidFill>
                  <a:schemeClr val="tx1">
                    <a:lumMod val="50000"/>
                    <a:lumOff val="50000"/>
                  </a:schemeClr>
                </a:solidFill>
                <a:ea typeface="Times New Roman" panose="02020603050405020304" pitchFamily="18" charset="0"/>
              </a:rPr>
              <a:t>For the use of long term antithrombotic agents, the use of Aspirin does not replace anticoagulants. </a:t>
            </a:r>
            <a:endParaRPr lang="en-US" sz="2400" dirty="0">
              <a:solidFill>
                <a:schemeClr val="tx1">
                  <a:lumMod val="50000"/>
                  <a:lumOff val="50000"/>
                </a:schemeClr>
              </a:solidFill>
            </a:endParaRPr>
          </a:p>
        </p:txBody>
      </p:sp>
    </p:spTree>
    <p:extLst>
      <p:ext uri="{BB962C8B-B14F-4D97-AF65-F5344CB8AC3E}">
        <p14:creationId xmlns:p14="http://schemas.microsoft.com/office/powerpoint/2010/main" val="3984003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B83-43BD-49B1-BFB1-301EC8E652B6}"/>
              </a:ext>
            </a:extLst>
          </p:cNvPr>
          <p:cNvSpPr>
            <a:spLocks noGrp="1"/>
          </p:cNvSpPr>
          <p:nvPr>
            <p:ph type="title"/>
          </p:nvPr>
        </p:nvSpPr>
        <p:spPr>
          <a:xfrm>
            <a:off x="419100" y="1340569"/>
            <a:ext cx="10972800" cy="713539"/>
          </a:xfrm>
        </p:spPr>
        <p:txBody>
          <a:bodyPr lIns="0" tIns="0" rIns="0" bIns="0"/>
          <a:lstStyle/>
          <a:p>
            <a:r>
              <a:rPr lang="en-US" dirty="0"/>
              <a:t>Other Guide Recommendations not approached in this discussion.</a:t>
            </a:r>
          </a:p>
        </p:txBody>
      </p:sp>
      <p:sp>
        <p:nvSpPr>
          <p:cNvPr id="3" name="Content Placeholder 2">
            <a:extLst>
              <a:ext uri="{FF2B5EF4-FFF2-40B4-BE49-F238E27FC236}">
                <a16:creationId xmlns:a16="http://schemas.microsoft.com/office/drawing/2014/main" id="{A48B75C7-33E6-4E3F-85BE-07E137C741B0}"/>
              </a:ext>
            </a:extLst>
          </p:cNvPr>
          <p:cNvSpPr>
            <a:spLocks noGrp="1"/>
          </p:cNvSpPr>
          <p:nvPr>
            <p:ph idx="1"/>
          </p:nvPr>
        </p:nvSpPr>
        <p:spPr>
          <a:xfrm>
            <a:off x="419100" y="2033094"/>
            <a:ext cx="10972800" cy="3954624"/>
          </a:xfrm>
        </p:spPr>
        <p:txBody>
          <a:bodyPr/>
          <a:lstStyle/>
          <a:p>
            <a:pPr marL="274309" indent="-274309"/>
            <a:r>
              <a:rPr lang="en-US" sz="2000" dirty="0"/>
              <a:t>Thrombolysis in </a:t>
            </a:r>
            <a:r>
              <a:rPr lang="en-US" sz="2000" dirty="0" err="1"/>
              <a:t>submassive</a:t>
            </a:r>
            <a:r>
              <a:rPr lang="en-US" sz="2000" dirty="0"/>
              <a:t> PE based with eco or biomarkers compatible with the right ventricle dysfunction. </a:t>
            </a:r>
          </a:p>
          <a:p>
            <a:pPr marL="274309" indent="-274309"/>
            <a:r>
              <a:rPr lang="en-US" sz="2000" dirty="0"/>
              <a:t>Use of compression stockings by patients with DVT and high risk of post-thrombotic syndrome. </a:t>
            </a:r>
          </a:p>
          <a:p>
            <a:pPr marL="274309" indent="-274309"/>
            <a:r>
              <a:rPr lang="en-US" sz="2000" dirty="0"/>
              <a:t>Use of DOAC standard dose vs lower doses in long term anticoagulation</a:t>
            </a:r>
          </a:p>
          <a:p>
            <a:pPr marL="274309" indent="-274309"/>
            <a:r>
              <a:rPr lang="en-US" sz="2000" dirty="0"/>
              <a:t>Use of Aspirin in cardiovascular primary prevention associated with chronic anticoagulation</a:t>
            </a:r>
          </a:p>
          <a:p>
            <a:pPr marL="274309" indent="-274309"/>
            <a:r>
              <a:rPr lang="en-US" sz="2000" dirty="0"/>
              <a:t>Definition of anticoagulation in recurrent provoked events and with persistent chronic factors</a:t>
            </a:r>
          </a:p>
          <a:p>
            <a:pPr marL="274309" indent="-274309"/>
            <a:endParaRPr lang="en-US" sz="2000" dirty="0"/>
          </a:p>
        </p:txBody>
      </p:sp>
      <p:sp>
        <p:nvSpPr>
          <p:cNvPr id="4" name="CuadroTexto 3">
            <a:extLst>
              <a:ext uri="{FF2B5EF4-FFF2-40B4-BE49-F238E27FC236}">
                <a16:creationId xmlns:a16="http://schemas.microsoft.com/office/drawing/2014/main" id="{21B44969-EB39-423B-ABE9-232E860404C5}"/>
              </a:ext>
            </a:extLst>
          </p:cNvPr>
          <p:cNvSpPr txBox="1"/>
          <p:nvPr/>
        </p:nvSpPr>
        <p:spPr>
          <a:xfrm>
            <a:off x="786823" y="5558818"/>
            <a:ext cx="10078913" cy="461665"/>
          </a:xfrm>
          <a:prstGeom prst="rect">
            <a:avLst/>
          </a:prstGeom>
          <a:noFill/>
        </p:spPr>
        <p:txBody>
          <a:bodyPr wrap="none" rtlCol="0">
            <a:spAutoFit/>
          </a:bodyPr>
          <a:lstStyle/>
          <a:p>
            <a:r>
              <a:rPr lang="en-US" sz="2400" b="1" dirty="0">
                <a:solidFill>
                  <a:srgbClr val="E43D31"/>
                </a:solidFill>
              </a:rPr>
              <a:t>Those first 4 recommendations with low or very low certainty of the evidence</a:t>
            </a:r>
          </a:p>
        </p:txBody>
      </p:sp>
    </p:spTree>
    <p:extLst>
      <p:ext uri="{BB962C8B-B14F-4D97-AF65-F5344CB8AC3E}">
        <p14:creationId xmlns:p14="http://schemas.microsoft.com/office/powerpoint/2010/main" val="7019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75A-C506-489A-A279-08099E0F66E7}"/>
              </a:ext>
            </a:extLst>
          </p:cNvPr>
          <p:cNvSpPr>
            <a:spLocks noGrp="1"/>
          </p:cNvSpPr>
          <p:nvPr>
            <p:ph type="title"/>
          </p:nvPr>
        </p:nvSpPr>
        <p:spPr>
          <a:xfrm>
            <a:off x="419100" y="1340569"/>
            <a:ext cx="10972800" cy="713539"/>
          </a:xfrm>
        </p:spPr>
        <p:txBody>
          <a:bodyPr lIns="0" tIns="0" rIns="0" bIns="0"/>
          <a:lstStyle/>
          <a:p>
            <a:r>
              <a:rPr lang="en-CA" dirty="0"/>
              <a:t>ASH Clinical Practice Guidelines </a:t>
            </a:r>
            <a:r>
              <a:rPr lang="en-CA" sz="2800" b="0" dirty="0"/>
              <a:t>on VTE</a:t>
            </a:r>
          </a:p>
        </p:txBody>
      </p:sp>
      <p:sp>
        <p:nvSpPr>
          <p:cNvPr id="3" name="Content Placeholder 2">
            <a:extLst>
              <a:ext uri="{FF2B5EF4-FFF2-40B4-BE49-F238E27FC236}">
                <a16:creationId xmlns:a16="http://schemas.microsoft.com/office/drawing/2014/main" id="{A00B8377-9FDE-4791-9707-C7B2337F5934}"/>
              </a:ext>
            </a:extLst>
          </p:cNvPr>
          <p:cNvSpPr>
            <a:spLocks noGrp="1"/>
          </p:cNvSpPr>
          <p:nvPr>
            <p:ph idx="1"/>
          </p:nvPr>
        </p:nvSpPr>
        <p:spPr>
          <a:xfrm>
            <a:off x="419100" y="2033094"/>
            <a:ext cx="10972800" cy="3954624"/>
          </a:xfrm>
        </p:spPr>
        <p:txBody>
          <a:bodyPr>
            <a:noAutofit/>
          </a:bodyPr>
          <a:lstStyle/>
          <a:p>
            <a:pPr marL="514350" indent="-514350">
              <a:buFont typeface="+mj-lt"/>
              <a:buAutoNum type="arabicPeriod"/>
            </a:pPr>
            <a:r>
              <a:rPr lang="en-US" sz="2000" dirty="0"/>
              <a:t>VTE prevention in hospitalized surgical patients</a:t>
            </a:r>
          </a:p>
          <a:p>
            <a:pPr marL="514350" indent="-514350">
              <a:buFont typeface="+mj-lt"/>
              <a:buAutoNum type="arabicPeriod"/>
            </a:pPr>
            <a:r>
              <a:rPr lang="en-US" sz="2000" dirty="0"/>
              <a:t>VTE prevention in hospitalized medical patients</a:t>
            </a:r>
          </a:p>
          <a:p>
            <a:pPr marL="514350" indent="-514350">
              <a:buFont typeface="+mj-lt"/>
              <a:buAutoNum type="arabicPeriod"/>
            </a:pPr>
            <a:r>
              <a:rPr lang="en-US" sz="2000" dirty="0"/>
              <a:t>Acute VTE Treatment (DVT y PE)</a:t>
            </a:r>
          </a:p>
          <a:p>
            <a:pPr marL="514350" indent="-514350">
              <a:buFont typeface="+mj-lt"/>
              <a:buAutoNum type="arabicPeriod"/>
            </a:pPr>
            <a:r>
              <a:rPr lang="en-US" sz="2000" b="1" dirty="0"/>
              <a:t>Optimum Management of Anticoagulation Therapy</a:t>
            </a:r>
          </a:p>
          <a:p>
            <a:pPr marL="514350" indent="-514350">
              <a:buFont typeface="+mj-lt"/>
              <a:buAutoNum type="arabicPeriod"/>
            </a:pPr>
            <a:r>
              <a:rPr lang="en-US" sz="2000" dirty="0"/>
              <a:t>VTE Prevention and Treatment in cancer patients</a:t>
            </a:r>
          </a:p>
          <a:p>
            <a:pPr marL="514350" indent="-514350">
              <a:buFont typeface="+mj-lt"/>
              <a:buAutoNum type="arabicPeriod"/>
            </a:pPr>
            <a:r>
              <a:rPr lang="en-US" sz="2000" dirty="0"/>
              <a:t>Heparin-induced Thrombocytopenia (HIT)</a:t>
            </a:r>
          </a:p>
          <a:p>
            <a:pPr marL="514350" indent="-514350">
              <a:buFont typeface="+mj-lt"/>
              <a:buAutoNum type="arabicPeriod"/>
            </a:pPr>
            <a:r>
              <a:rPr lang="en-US" sz="2000" dirty="0"/>
              <a:t>Thrombophilia</a:t>
            </a:r>
          </a:p>
          <a:p>
            <a:pPr marL="514350" indent="-514350">
              <a:buFont typeface="+mj-lt"/>
              <a:buAutoNum type="arabicPeriod"/>
            </a:pPr>
            <a:r>
              <a:rPr lang="en-US" sz="2000" dirty="0"/>
              <a:t>Pediatric VTE</a:t>
            </a:r>
          </a:p>
          <a:p>
            <a:pPr marL="514350" indent="-514350">
              <a:buFont typeface="+mj-lt"/>
              <a:buAutoNum type="arabicPeriod"/>
            </a:pPr>
            <a:r>
              <a:rPr lang="en-US" sz="2000" dirty="0"/>
              <a:t>VTE in the context of pregnancy</a:t>
            </a:r>
          </a:p>
          <a:p>
            <a:pPr marL="514350" indent="-514350">
              <a:buFont typeface="+mj-lt"/>
              <a:buAutoNum type="arabicPeriod"/>
            </a:pPr>
            <a:r>
              <a:rPr lang="en-US" sz="2000" dirty="0"/>
              <a:t>VTE Diagnosis</a:t>
            </a:r>
          </a:p>
        </p:txBody>
      </p:sp>
    </p:spTree>
    <p:extLst>
      <p:ext uri="{BB962C8B-B14F-4D97-AF65-F5344CB8AC3E}">
        <p14:creationId xmlns:p14="http://schemas.microsoft.com/office/powerpoint/2010/main" val="331324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289769"/>
            <a:ext cx="10972800" cy="713539"/>
          </a:xfrm>
        </p:spPr>
        <p:txBody>
          <a:bodyPr lIns="0" tIns="0" rIns="0" bIns="0"/>
          <a:lstStyle/>
          <a:p>
            <a:r>
              <a:rPr lang="en-US" sz="2800" b="0" dirty="0"/>
              <a:t>Summary</a:t>
            </a:r>
            <a:br>
              <a:rPr lang="en-US" sz="2800" b="0" dirty="0"/>
            </a:br>
            <a:r>
              <a:rPr lang="en-US" sz="2000" b="0" dirty="0"/>
              <a:t>Back to Goals</a:t>
            </a:r>
            <a:endParaRPr lang="en-US" sz="2800" b="0" dirty="0"/>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198194"/>
            <a:ext cx="10972800" cy="4139106"/>
          </a:xfrm>
        </p:spPr>
        <p:txBody>
          <a:bodyPr>
            <a:noAutofit/>
          </a:bodyPr>
          <a:lstStyle/>
          <a:p>
            <a:pPr marL="457200" indent="-457200">
              <a:buFont typeface="+mj-lt"/>
              <a:buAutoNum type="arabicPeriod"/>
            </a:pPr>
            <a:r>
              <a:rPr lang="en-US" sz="2400" dirty="0"/>
              <a:t>Define the attention level and type of initial anticoagulation of patients with </a:t>
            </a:r>
            <a:r>
              <a:rPr lang="en-US" dirty="0"/>
              <a:t>VTE</a:t>
            </a:r>
            <a:endParaRPr lang="en-US" sz="2400" dirty="0"/>
          </a:p>
          <a:p>
            <a:pPr marL="876286" lvl="1" indent="-342900"/>
            <a:r>
              <a:rPr lang="en-US" sz="1533" dirty="0">
                <a:solidFill>
                  <a:srgbClr val="E43D31"/>
                </a:solidFill>
              </a:rPr>
              <a:t>Cases of low risk PE and DVT can be managed as out-patients, for initial anticoagulation ACOD, thrombolysis is not indicated for extensive DVT</a:t>
            </a:r>
            <a:endParaRPr lang="en-US" sz="2133" dirty="0">
              <a:solidFill>
                <a:srgbClr val="E43D31"/>
              </a:solidFill>
            </a:endParaRPr>
          </a:p>
          <a:p>
            <a:pPr marL="457200" indent="-457200">
              <a:buFont typeface="+mj-lt"/>
              <a:buAutoNum type="arabicPeriod"/>
            </a:pPr>
            <a:r>
              <a:rPr lang="en-US" sz="2400" dirty="0">
                <a:solidFill>
                  <a:schemeClr val="bg2">
                    <a:lumMod val="50000"/>
                  </a:schemeClr>
                </a:solidFill>
              </a:rPr>
              <a:t>Establish anticoagulation period in VTE, provoked and unprovoked with or without recurrence, with new VTE under anticoagulation</a:t>
            </a:r>
          </a:p>
          <a:p>
            <a:pPr lvl="1"/>
            <a:r>
              <a:rPr lang="en-US" sz="1433" dirty="0">
                <a:solidFill>
                  <a:srgbClr val="FF0000"/>
                </a:solidFill>
              </a:rPr>
              <a:t>In unprovoked recurrent VTE guidance towards indefinite anticoagulation</a:t>
            </a:r>
            <a:endParaRPr lang="en-US" sz="2133" dirty="0">
              <a:solidFill>
                <a:schemeClr val="bg2">
                  <a:lumMod val="50000"/>
                </a:schemeClr>
              </a:solidFill>
            </a:endParaRPr>
          </a:p>
          <a:p>
            <a:pPr marL="457200" indent="-457200">
              <a:buFont typeface="+mj-lt"/>
              <a:buAutoNum type="arabicPeriod"/>
            </a:pPr>
            <a:r>
              <a:rPr lang="en-US" sz="2400" dirty="0">
                <a:solidFill>
                  <a:schemeClr val="bg2">
                    <a:lumMod val="50000"/>
                  </a:schemeClr>
                </a:solidFill>
              </a:rPr>
              <a:t>Determine the Role of recurrence and Dimer-D scores in </a:t>
            </a:r>
            <a:r>
              <a:rPr lang="en-US" dirty="0">
                <a:solidFill>
                  <a:schemeClr val="bg2">
                    <a:lumMod val="50000"/>
                  </a:schemeClr>
                </a:solidFill>
              </a:rPr>
              <a:t>unprovoked events</a:t>
            </a:r>
            <a:r>
              <a:rPr lang="en-US" sz="2400" dirty="0">
                <a:solidFill>
                  <a:schemeClr val="bg2">
                    <a:lumMod val="50000"/>
                  </a:schemeClr>
                </a:solidFill>
              </a:rPr>
              <a:t>. </a:t>
            </a:r>
          </a:p>
          <a:p>
            <a:pPr marL="952485" lvl="1" indent="-342900"/>
            <a:r>
              <a:rPr lang="en-US" sz="1633" dirty="0">
                <a:solidFill>
                  <a:srgbClr val="E43D31"/>
                </a:solidFill>
              </a:rPr>
              <a:t>Not appropriate the use of Dimer-D and Score System to guide routine anticoagulation</a:t>
            </a:r>
            <a:endParaRPr lang="en-US" sz="1637" dirty="0">
              <a:solidFill>
                <a:srgbClr val="E43D31"/>
              </a:solidFill>
            </a:endParaRPr>
          </a:p>
          <a:p>
            <a:pPr marL="457200" indent="-457200">
              <a:buFont typeface="+mj-lt"/>
              <a:buAutoNum type="arabicPeriod"/>
            </a:pPr>
            <a:r>
              <a:rPr lang="en-US" sz="2400" dirty="0"/>
              <a:t>Manage complications </a:t>
            </a:r>
            <a:r>
              <a:rPr lang="en-US" dirty="0"/>
              <a:t>caused by anticoagulation</a:t>
            </a:r>
            <a:endParaRPr lang="en-US" sz="2400" dirty="0"/>
          </a:p>
          <a:p>
            <a:pPr lvl="1"/>
            <a:r>
              <a:rPr lang="en-US" sz="1633" dirty="0">
                <a:solidFill>
                  <a:srgbClr val="E43D31"/>
                </a:solidFill>
              </a:rPr>
              <a:t>Both CCP and PFC can be used to reverse Warfarin anticoagulation, in the wake of a severe hemorrhagic event, it is suitable to restart anticoagulation between 15 and 90 days</a:t>
            </a:r>
          </a:p>
        </p:txBody>
      </p:sp>
    </p:spTree>
    <p:extLst>
      <p:ext uri="{BB962C8B-B14F-4D97-AF65-F5344CB8AC3E}">
        <p14:creationId xmlns:p14="http://schemas.microsoft.com/office/powerpoint/2010/main" val="46831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11E9A9-7943-CB45-A77D-8169C8A9CBE7}"/>
              </a:ext>
            </a:extLst>
          </p:cNvPr>
          <p:cNvSpPr>
            <a:spLocks noGrp="1"/>
          </p:cNvSpPr>
          <p:nvPr>
            <p:ph type="title"/>
          </p:nvPr>
        </p:nvSpPr>
        <p:spPr/>
        <p:txBody>
          <a:bodyPr/>
          <a:lstStyle/>
          <a:p>
            <a:r>
              <a:rPr lang="en-US" b="0" dirty="0"/>
              <a:t>Gratitude </a:t>
            </a:r>
          </a:p>
        </p:txBody>
      </p:sp>
      <p:sp>
        <p:nvSpPr>
          <p:cNvPr id="6" name="Content Placeholder 2">
            <a:extLst>
              <a:ext uri="{FF2B5EF4-FFF2-40B4-BE49-F238E27FC236}">
                <a16:creationId xmlns:a16="http://schemas.microsoft.com/office/drawing/2014/main" id="{341C5F3F-D67C-4BFC-BB16-9E8315A34AE2}"/>
              </a:ext>
            </a:extLst>
          </p:cNvPr>
          <p:cNvSpPr txBox="1">
            <a:spLocks/>
          </p:cNvSpPr>
          <p:nvPr/>
        </p:nvSpPr>
        <p:spPr>
          <a:xfrm>
            <a:off x="419100" y="2516850"/>
            <a:ext cx="10972800" cy="395462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67"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33"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Team members of the ASH Latin American Panel of Guidelines on VTE</a:t>
            </a:r>
          </a:p>
          <a:p>
            <a:r>
              <a:rPr lang="en-US" sz="2400" dirty="0"/>
              <a:t>ASH Team Members</a:t>
            </a:r>
          </a:p>
          <a:p>
            <a:r>
              <a:rPr lang="en-US" sz="2400" dirty="0"/>
              <a:t>GRADE Center - McMaster University</a:t>
            </a:r>
          </a:p>
          <a:p>
            <a:r>
              <a:rPr lang="en-US" sz="2400" dirty="0"/>
              <a:t>ASH VTE Slide kit authors:</a:t>
            </a:r>
          </a:p>
          <a:p>
            <a:pPr lvl="1">
              <a:spcBef>
                <a:spcPts val="0"/>
              </a:spcBef>
            </a:pPr>
            <a:r>
              <a:rPr lang="en-US" sz="2133" cap="none" dirty="0"/>
              <a:t>Mario Luis Tejerina Valle, MD,  </a:t>
            </a:r>
            <a:r>
              <a:rPr lang="en-US" sz="2133" cap="none" dirty="0" err="1"/>
              <a:t>Caja</a:t>
            </a:r>
            <a:r>
              <a:rPr lang="en-US" sz="2133" cap="none" dirty="0"/>
              <a:t> </a:t>
            </a:r>
            <a:r>
              <a:rPr lang="en-US" sz="2133" cap="none" dirty="0" err="1"/>
              <a:t>Petrolera</a:t>
            </a:r>
            <a:r>
              <a:rPr lang="en-US" sz="2133" cap="none" dirty="0"/>
              <a:t> de </a:t>
            </a:r>
            <a:r>
              <a:rPr lang="en-US" sz="2133" cap="none" dirty="0" err="1"/>
              <a:t>Salud</a:t>
            </a:r>
            <a:r>
              <a:rPr lang="en-US" sz="2133" cap="none" dirty="0"/>
              <a:t> - Bolivia</a:t>
            </a:r>
          </a:p>
          <a:p>
            <a:pPr lvl="1">
              <a:spcBef>
                <a:spcPts val="0"/>
              </a:spcBef>
            </a:pPr>
            <a:r>
              <a:rPr lang="en-US" sz="2133" cap="none" dirty="0"/>
              <a:t>Juan Carlos Serrano Casas, MD, Universidad Central de Venezuela </a:t>
            </a:r>
          </a:p>
          <a:p>
            <a:pPr marL="0" indent="0">
              <a:buNone/>
            </a:pPr>
            <a:endParaRPr lang="en-US" sz="2400" dirty="0"/>
          </a:p>
          <a:p>
            <a:pPr marL="0" indent="0">
              <a:buNone/>
            </a:pPr>
            <a:r>
              <a:rPr lang="en-US" sz="2400" dirty="0"/>
              <a:t>For more information on the </a:t>
            </a:r>
            <a:r>
              <a:rPr lang="en-US" sz="2400" b="1" dirty="0"/>
              <a:t>ASH Guidelines on VTE: </a:t>
            </a:r>
            <a:r>
              <a:rPr lang="en-US" sz="2400" b="1" dirty="0">
                <a:solidFill>
                  <a:srgbClr val="C00000"/>
                </a:solidFill>
                <a:hlinkClick r:id="rId2">
                  <a:extLst>
                    <a:ext uri="{A12FA001-AC4F-418D-AE19-62706E023703}">
                      <ahyp:hlinkClr xmlns:ahyp="http://schemas.microsoft.com/office/drawing/2018/hyperlinkcolor" val="tx"/>
                    </a:ext>
                  </a:extLst>
                </a:hlinkClick>
              </a:rPr>
              <a:t>www.hematology.org/VTE</a:t>
            </a:r>
            <a:endParaRPr lang="en-US" sz="2400" b="1" dirty="0">
              <a:solidFill>
                <a:srgbClr val="C00000"/>
              </a:solidFill>
            </a:endParaRPr>
          </a:p>
          <a:p>
            <a:pPr marL="0" indent="0">
              <a:buNone/>
            </a:pPr>
            <a:endParaRPr lang="en-US" sz="2400" dirty="0"/>
          </a:p>
        </p:txBody>
      </p:sp>
    </p:spTree>
    <p:extLst>
      <p:ext uri="{BB962C8B-B14F-4D97-AF65-F5344CB8AC3E}">
        <p14:creationId xmlns:p14="http://schemas.microsoft.com/office/powerpoint/2010/main" val="176152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4D5DEEF-2556-4598-B76C-ECAD872B648B}"/>
              </a:ext>
            </a:extLst>
          </p:cNvPr>
          <p:cNvSpPr>
            <a:spLocks noGrp="1"/>
          </p:cNvSpPr>
          <p:nvPr>
            <p:ph type="title"/>
          </p:nvPr>
        </p:nvSpPr>
        <p:spPr>
          <a:xfrm>
            <a:off x="418272" y="1341007"/>
            <a:ext cx="10974143" cy="418271"/>
          </a:xfrm>
        </p:spPr>
        <p:txBody>
          <a:bodyPr>
            <a:noAutofit/>
          </a:bodyPr>
          <a:lstStyle/>
          <a:p>
            <a:pPr>
              <a:defRPr/>
            </a:pPr>
            <a:r>
              <a:rPr lang="en-US" dirty="0"/>
              <a:t>How are the ASH Guidelines developed?</a:t>
            </a:r>
          </a:p>
        </p:txBody>
      </p:sp>
      <p:sp>
        <p:nvSpPr>
          <p:cNvPr id="13" name="TextBox 12">
            <a:extLst>
              <a:ext uri="{FF2B5EF4-FFF2-40B4-BE49-F238E27FC236}">
                <a16:creationId xmlns:a16="http://schemas.microsoft.com/office/drawing/2014/main" id="{3B45F5DF-F48B-472A-9DC0-3F6574AF6B2B}"/>
              </a:ext>
            </a:extLst>
          </p:cNvPr>
          <p:cNvSpPr txBox="1"/>
          <p:nvPr/>
        </p:nvSpPr>
        <p:spPr>
          <a:xfrm>
            <a:off x="702157" y="2033085"/>
            <a:ext cx="2460910" cy="3979451"/>
          </a:xfrm>
          <a:prstGeom prst="rect">
            <a:avLst/>
          </a:prstGeom>
          <a:solidFill>
            <a:srgbClr val="BEE0E4"/>
          </a:solidFill>
        </p:spPr>
        <p:txBody>
          <a:bodyPr/>
          <a:lstStyle/>
          <a:p>
            <a:pPr>
              <a:defRPr/>
            </a:pPr>
            <a:r>
              <a:rPr lang="en-US" b="1" dirty="0">
                <a:solidFill>
                  <a:srgbClr val="E43D31"/>
                </a:solidFill>
                <a:latin typeface="Calibri" panose="020F0502020204030204" pitchFamily="34" charset="0"/>
                <a:cs typeface="Calibri" panose="020F0502020204030204" pitchFamily="34" charset="0"/>
              </a:rPr>
              <a:t>PANEL CONFIRMATION</a:t>
            </a:r>
          </a:p>
          <a:p>
            <a:pPr>
              <a:spcAft>
                <a:spcPts val="600"/>
              </a:spcAft>
              <a:defRPr/>
            </a:pPr>
            <a:r>
              <a:rPr lang="en-US" dirty="0">
                <a:solidFill>
                  <a:schemeClr val="tx1">
                    <a:lumMod val="50000"/>
                    <a:lumOff val="50000"/>
                  </a:schemeClr>
                </a:solidFill>
                <a:latin typeface="Calibri" panose="020F0502020204030204" pitchFamily="34" charset="0"/>
                <a:cs typeface="Calibri" panose="020F0502020204030204" pitchFamily="34" charset="0"/>
              </a:rPr>
              <a:t>Each panel was formed based on key criteria:</a:t>
            </a:r>
          </a:p>
          <a:p>
            <a:pPr marL="91440" indent="-91440">
              <a:spcAft>
                <a:spcPts val="300"/>
              </a:spcAft>
              <a:buFont typeface="Arial" panose="020B0604020202020204" pitchFamily="34" charset="0"/>
              <a:buChar char="•"/>
              <a:defRPr/>
            </a:pPr>
            <a:r>
              <a:rPr lang="en-US" sz="1693" dirty="0">
                <a:solidFill>
                  <a:schemeClr val="tx1">
                    <a:lumMod val="50000"/>
                    <a:lumOff val="50000"/>
                  </a:schemeClr>
                </a:solidFill>
                <a:latin typeface="Calibri" panose="020F0502020204030204" pitchFamily="34" charset="0"/>
                <a:cs typeface="Calibri" panose="020F0502020204030204" pitchFamily="34" charset="0"/>
              </a:rPr>
              <a:t>Balanced experience (including disciplines beyond hematology and patients)</a:t>
            </a:r>
          </a:p>
          <a:p>
            <a:pPr marL="91440" indent="-91440">
              <a:spcAft>
                <a:spcPts val="300"/>
              </a:spcAft>
              <a:buFont typeface="Arial" panose="020B0604020202020204" pitchFamily="34" charset="0"/>
              <a:buChar char="•"/>
              <a:defRPr/>
            </a:pPr>
            <a:r>
              <a:rPr lang="en-US" sz="1693" dirty="0">
                <a:solidFill>
                  <a:schemeClr val="tx1">
                    <a:lumMod val="50000"/>
                    <a:lumOff val="50000"/>
                  </a:schemeClr>
                </a:solidFill>
                <a:latin typeface="Calibri" panose="020F0502020204030204" pitchFamily="34" charset="0"/>
                <a:cs typeface="Calibri" panose="020F0502020204030204" pitchFamily="34" charset="0"/>
              </a:rPr>
              <a:t>Attention to COI minimization and management</a:t>
            </a:r>
            <a:endParaRPr lang="en-US" sz="1481"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3F2AB45A-6715-4ADE-9C4F-9BE6E144F5C6}"/>
              </a:ext>
            </a:extLst>
          </p:cNvPr>
          <p:cNvSpPr txBox="1">
            <a:spLocks noChangeArrowheads="1"/>
          </p:cNvSpPr>
          <p:nvPr/>
        </p:nvSpPr>
        <p:spPr bwMode="auto">
          <a:xfrm>
            <a:off x="3331048" y="2033086"/>
            <a:ext cx="2879180" cy="2166944"/>
          </a:xfrm>
          <a:prstGeom prst="rect">
            <a:avLst/>
          </a:prstGeom>
          <a:solidFill>
            <a:srgbClr val="FED9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b="1" dirty="0">
                <a:solidFill>
                  <a:srgbClr val="E53E31"/>
                </a:solidFill>
                <a:latin typeface="Calibri" panose="020F0502020204030204" pitchFamily="34" charset="0"/>
                <a:cs typeface="Calibri" panose="020F0502020204030204" pitchFamily="34" charset="0"/>
              </a:rPr>
              <a:t>CLINICAL QUESTIONS</a:t>
            </a:r>
          </a:p>
          <a:p>
            <a:r>
              <a:rPr lang="en-US" altLang="es-CO" dirty="0">
                <a:solidFill>
                  <a:schemeClr val="tx1">
                    <a:lumMod val="50000"/>
                    <a:lumOff val="50000"/>
                  </a:schemeClr>
                </a:solidFill>
                <a:latin typeface="Calibri" panose="020F0502020204030204" pitchFamily="34" charset="0"/>
                <a:cs typeface="Calibri" panose="020F0502020204030204" pitchFamily="34" charset="0"/>
              </a:rPr>
              <a:t>10 to 20 clinically relevant questions worked out on PICO format (population, intervention, comparison and outcome)</a:t>
            </a:r>
          </a:p>
        </p:txBody>
      </p:sp>
      <p:sp>
        <p:nvSpPr>
          <p:cNvPr id="15" name="TextBox 14">
            <a:extLst>
              <a:ext uri="{FF2B5EF4-FFF2-40B4-BE49-F238E27FC236}">
                <a16:creationId xmlns:a16="http://schemas.microsoft.com/office/drawing/2014/main" id="{31E4CD13-37CE-47AF-90AF-7D9139B4BAAC}"/>
              </a:ext>
            </a:extLst>
          </p:cNvPr>
          <p:cNvSpPr txBox="1"/>
          <p:nvPr/>
        </p:nvSpPr>
        <p:spPr>
          <a:xfrm>
            <a:off x="6341251" y="2033085"/>
            <a:ext cx="2459230" cy="4004647"/>
          </a:xfrm>
          <a:prstGeom prst="rect">
            <a:avLst/>
          </a:prstGeom>
          <a:solidFill>
            <a:srgbClr val="C9D7AF"/>
          </a:solidFill>
        </p:spPr>
        <p:txBody>
          <a:bodyPr/>
          <a:lstStyle/>
          <a:p>
            <a:pPr>
              <a:defRPr/>
            </a:pPr>
            <a:r>
              <a:rPr lang="en-US" b="1" dirty="0">
                <a:solidFill>
                  <a:srgbClr val="E43D31"/>
                </a:solidFill>
                <a:latin typeface="Calibri" panose="020F0502020204030204" pitchFamily="34" charset="0"/>
                <a:cs typeface="Calibri" panose="020F0502020204030204" pitchFamily="34" charset="0"/>
              </a:rPr>
              <a:t>SYNTHESIS OF EVIDENCES </a:t>
            </a:r>
          </a:p>
          <a:p>
            <a:pPr>
              <a:spcAft>
                <a:spcPts val="600"/>
              </a:spcAft>
              <a:defRPr/>
            </a:pPr>
            <a:r>
              <a:rPr lang="en-US" dirty="0">
                <a:solidFill>
                  <a:schemeClr val="tx1">
                    <a:lumMod val="50000"/>
                    <a:lumOff val="50000"/>
                  </a:schemeClr>
                </a:solidFill>
                <a:latin typeface="Calibri" panose="020F0502020204030204" pitchFamily="34" charset="0"/>
                <a:cs typeface="Calibri" panose="020F0502020204030204" pitchFamily="34" charset="0"/>
              </a:rPr>
              <a:t>Analysis of evidence of each PICO question x systematic review of effects: </a:t>
            </a:r>
          </a:p>
          <a:p>
            <a:pPr marL="102870" indent="-102870">
              <a:buFont typeface="Arial" panose="020B0604020202020204" pitchFamily="34" charset="0"/>
              <a:buChar char="•"/>
              <a:defRPr/>
            </a:pPr>
            <a:r>
              <a:rPr lang="en-US" sz="1640" dirty="0">
                <a:solidFill>
                  <a:schemeClr val="tx1">
                    <a:lumMod val="50000"/>
                    <a:lumOff val="50000"/>
                  </a:schemeClr>
                </a:solidFill>
                <a:latin typeface="Calibri" panose="020F0502020204030204" pitchFamily="34" charset="0"/>
                <a:cs typeface="Calibri" panose="020F0502020204030204" pitchFamily="34" charset="0"/>
              </a:rPr>
              <a:t>Desirable and Undesirable Effects</a:t>
            </a:r>
          </a:p>
          <a:p>
            <a:pPr marL="102870" indent="-102870">
              <a:buFont typeface="Arial" panose="020B0604020202020204" pitchFamily="34" charset="0"/>
              <a:buChar char="•"/>
              <a:defRPr/>
            </a:pPr>
            <a:r>
              <a:rPr lang="en-US" sz="1640" dirty="0">
                <a:solidFill>
                  <a:schemeClr val="tx1">
                    <a:lumMod val="50000"/>
                    <a:lumOff val="50000"/>
                  </a:schemeClr>
                </a:solidFill>
                <a:latin typeface="Calibri" panose="020F0502020204030204" pitchFamily="34" charset="0"/>
                <a:cs typeface="Calibri" panose="020F0502020204030204" pitchFamily="34" charset="0"/>
              </a:rPr>
              <a:t>Use of Resources</a:t>
            </a:r>
          </a:p>
          <a:p>
            <a:pPr marL="102870" indent="-102870">
              <a:buFont typeface="Arial" panose="020B0604020202020204" pitchFamily="34" charset="0"/>
              <a:buChar char="•"/>
              <a:defRPr/>
            </a:pPr>
            <a:r>
              <a:rPr lang="en-US" sz="1640" dirty="0">
                <a:solidFill>
                  <a:schemeClr val="tx1">
                    <a:lumMod val="50000"/>
                    <a:lumOff val="50000"/>
                  </a:schemeClr>
                </a:solidFill>
                <a:latin typeface="Calibri" panose="020F0502020204030204" pitchFamily="34" charset="0"/>
                <a:cs typeface="Calibri" panose="020F0502020204030204" pitchFamily="34" charset="0"/>
              </a:rPr>
              <a:t>Feasibility</a:t>
            </a:r>
          </a:p>
          <a:p>
            <a:pPr marL="102870" indent="-102870">
              <a:buFont typeface="Arial" panose="020B0604020202020204" pitchFamily="34" charset="0"/>
              <a:buChar char="•"/>
              <a:defRPr/>
            </a:pPr>
            <a:r>
              <a:rPr lang="en-US" sz="1640" dirty="0">
                <a:solidFill>
                  <a:schemeClr val="tx1">
                    <a:lumMod val="50000"/>
                    <a:lumOff val="50000"/>
                  </a:schemeClr>
                </a:solidFill>
                <a:latin typeface="Calibri" panose="020F0502020204030204" pitchFamily="34" charset="0"/>
                <a:cs typeface="Calibri" panose="020F0502020204030204" pitchFamily="34" charset="0"/>
              </a:rPr>
              <a:t>Acceptability</a:t>
            </a:r>
          </a:p>
          <a:p>
            <a:pPr marL="102870" indent="-102870">
              <a:buFont typeface="Arial" panose="020B0604020202020204" pitchFamily="34" charset="0"/>
              <a:buChar char="•"/>
              <a:defRPr/>
            </a:pPr>
            <a:r>
              <a:rPr lang="en-US" sz="1640" dirty="0">
                <a:solidFill>
                  <a:schemeClr val="tx1">
                    <a:lumMod val="50000"/>
                    <a:lumOff val="50000"/>
                  </a:schemeClr>
                </a:solidFill>
                <a:latin typeface="Calibri" panose="020F0502020204030204" pitchFamily="34" charset="0"/>
                <a:cs typeface="Calibri" panose="020F0502020204030204" pitchFamily="34" charset="0"/>
              </a:rPr>
              <a:t>Accessibility</a:t>
            </a:r>
          </a:p>
          <a:p>
            <a:pPr marL="102870" indent="-102870">
              <a:buFont typeface="Arial" panose="020B0604020202020204" pitchFamily="34" charset="0"/>
              <a:buChar char="•"/>
              <a:defRPr/>
            </a:pPr>
            <a:r>
              <a:rPr lang="en-US" sz="1640" dirty="0">
                <a:solidFill>
                  <a:schemeClr val="tx1">
                    <a:lumMod val="50000"/>
                    <a:lumOff val="50000"/>
                  </a:schemeClr>
                </a:solidFill>
                <a:latin typeface="Calibri" panose="020F0502020204030204" pitchFamily="34" charset="0"/>
                <a:cs typeface="Calibri" panose="020F0502020204030204" pitchFamily="34" charset="0"/>
              </a:rPr>
              <a:t>Patient Values and Preferences</a:t>
            </a:r>
            <a:br>
              <a:rPr lang="en-US" sz="1640" dirty="0">
                <a:solidFill>
                  <a:schemeClr val="tx1">
                    <a:lumMod val="50000"/>
                    <a:lumOff val="50000"/>
                  </a:schemeClr>
                </a:solidFill>
                <a:latin typeface="Calibri" panose="020F0502020204030204" pitchFamily="34" charset="0"/>
                <a:cs typeface="Calibri" panose="020F0502020204030204" pitchFamily="34" charset="0"/>
              </a:rPr>
            </a:br>
            <a:endParaRPr lang="en-US" sz="164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23A27ACC-C83F-449D-BAED-D03087E294D5}"/>
              </a:ext>
            </a:extLst>
          </p:cNvPr>
          <p:cNvSpPr txBox="1">
            <a:spLocks noChangeArrowheads="1"/>
          </p:cNvSpPr>
          <p:nvPr/>
        </p:nvSpPr>
        <p:spPr bwMode="auto">
          <a:xfrm>
            <a:off x="3336086" y="4364651"/>
            <a:ext cx="2872461" cy="1647885"/>
          </a:xfrm>
          <a:prstGeom prst="rect">
            <a:avLst/>
          </a:prstGeom>
          <a:solidFill>
            <a:srgbClr val="FED9B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481" b="1" dirty="0">
                <a:solidFill>
                  <a:schemeClr val="tx1">
                    <a:lumMod val="50000"/>
                    <a:lumOff val="50000"/>
                  </a:schemeClr>
                </a:solidFill>
                <a:latin typeface="Calibri" panose="020F0502020204030204" pitchFamily="34" charset="0"/>
                <a:cs typeface="Calibri" panose="020F0502020204030204" pitchFamily="34" charset="0"/>
              </a:rPr>
              <a:t>EXAMPLE OF PICO QUESTION</a:t>
            </a:r>
          </a:p>
          <a:p>
            <a:r>
              <a:rPr lang="en-US" altLang="es-CO" sz="1600" dirty="0">
                <a:solidFill>
                  <a:schemeClr val="tx1">
                    <a:lumMod val="50000"/>
                    <a:lumOff val="50000"/>
                  </a:schemeClr>
                </a:solidFill>
                <a:latin typeface="Calibri" panose="020F0502020204030204" pitchFamily="34" charset="0"/>
                <a:cs typeface="Calibri" panose="020F0502020204030204" pitchFamily="34" charset="0"/>
              </a:rPr>
              <a:t>Should antithrombotic agents be administered early or late to patients submitted to surgery? </a:t>
            </a:r>
          </a:p>
        </p:txBody>
      </p:sp>
      <p:sp>
        <p:nvSpPr>
          <p:cNvPr id="17" name="Rectangle 16">
            <a:extLst>
              <a:ext uri="{FF2B5EF4-FFF2-40B4-BE49-F238E27FC236}">
                <a16:creationId xmlns:a16="http://schemas.microsoft.com/office/drawing/2014/main" id="{20C76E0E-D261-421A-BEAB-A851B842324F}"/>
              </a:ext>
            </a:extLst>
          </p:cNvPr>
          <p:cNvSpPr/>
          <p:nvPr/>
        </p:nvSpPr>
        <p:spPr>
          <a:xfrm>
            <a:off x="8933185" y="2033086"/>
            <a:ext cx="2459230" cy="4004647"/>
          </a:xfrm>
          <a:prstGeom prst="rect">
            <a:avLst/>
          </a:prstGeom>
          <a:solidFill>
            <a:srgbClr val="8B80A3">
              <a:alpha val="47059"/>
            </a:srgbClr>
          </a:solidFill>
        </p:spPr>
        <p:txBody>
          <a:bodyPr/>
          <a:lstStyle/>
          <a:p>
            <a:pPr>
              <a:defRPr/>
            </a:pPr>
            <a:r>
              <a:rPr lang="en-US" b="1" dirty="0">
                <a:solidFill>
                  <a:srgbClr val="E43D31"/>
                </a:solidFill>
                <a:latin typeface="Calibri" panose="020F0502020204030204" pitchFamily="34" charset="0"/>
                <a:cs typeface="Calibri" panose="020F0502020204030204" pitchFamily="34" charset="0"/>
              </a:rPr>
              <a:t>RECORD OF RECOMMENDATIONS</a:t>
            </a:r>
            <a:endParaRPr lang="en-US" b="1" dirty="0">
              <a:solidFill>
                <a:schemeClr val="tx1">
                  <a:lumMod val="50000"/>
                  <a:lumOff val="50000"/>
                </a:schemeClr>
              </a:solidFill>
              <a:latin typeface="Calibri" panose="020F0502020204030204" pitchFamily="34" charset="0"/>
              <a:cs typeface="Calibri" panose="020F0502020204030204" pitchFamily="34" charset="0"/>
            </a:endParaRPr>
          </a:p>
          <a:p>
            <a:pPr>
              <a:defRPr/>
            </a:pPr>
            <a:r>
              <a:rPr lang="en-US" dirty="0">
                <a:solidFill>
                  <a:schemeClr val="tx1">
                    <a:lumMod val="50000"/>
                    <a:lumOff val="50000"/>
                  </a:schemeClr>
                </a:solidFill>
                <a:latin typeface="Calibri" panose="020F0502020204030204" pitchFamily="34" charset="0"/>
                <a:cs typeface="Calibri" panose="020F0502020204030204" pitchFamily="34" charset="0"/>
              </a:rPr>
              <a:t>Recommendations made by panel members based on evidences of all factors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FA6C-4881-4C85-A97C-32F755E3E479}"/>
              </a:ext>
            </a:extLst>
          </p:cNvPr>
          <p:cNvSpPr>
            <a:spLocks noGrp="1"/>
          </p:cNvSpPr>
          <p:nvPr>
            <p:ph type="title"/>
          </p:nvPr>
        </p:nvSpPr>
        <p:spPr>
          <a:xfrm>
            <a:off x="419099" y="1340569"/>
            <a:ext cx="10972801" cy="418113"/>
          </a:xfrm>
        </p:spPr>
        <p:txBody>
          <a:bodyPr>
            <a:noAutofit/>
          </a:bodyPr>
          <a:lstStyle/>
          <a:p>
            <a:r>
              <a:rPr lang="en-US" dirty="0"/>
              <a:t>How should patients and physicians use these guidelines?</a:t>
            </a:r>
          </a:p>
        </p:txBody>
      </p:sp>
      <p:graphicFrame>
        <p:nvGraphicFramePr>
          <p:cNvPr id="6" name="Table 5">
            <a:extLst>
              <a:ext uri="{FF2B5EF4-FFF2-40B4-BE49-F238E27FC236}">
                <a16:creationId xmlns:a16="http://schemas.microsoft.com/office/drawing/2014/main" id="{F8B74E2E-F74E-4D69-B6EB-94F0525DA7FD}"/>
              </a:ext>
            </a:extLst>
          </p:cNvPr>
          <p:cNvGraphicFramePr>
            <a:graphicFrameLocks noGrp="1"/>
          </p:cNvGraphicFramePr>
          <p:nvPr>
            <p:extLst>
              <p:ext uri="{D42A27DB-BD31-4B8C-83A1-F6EECF244321}">
                <p14:modId xmlns:p14="http://schemas.microsoft.com/office/powerpoint/2010/main" val="1955670875"/>
              </p:ext>
            </p:extLst>
          </p:nvPr>
        </p:nvGraphicFramePr>
        <p:xfrm>
          <a:off x="992541" y="2535101"/>
          <a:ext cx="9825916" cy="2950607"/>
        </p:xfrm>
        <a:graphic>
          <a:graphicData uri="http://schemas.openxmlformats.org/drawingml/2006/table">
            <a:tbl>
              <a:tblPr firstRow="1" bandRow="1">
                <a:tableStyleId>{5940675A-B579-460E-94D1-54222C63F5DA}</a:tableStyleId>
              </a:tblPr>
              <a:tblGrid>
                <a:gridCol w="1611007">
                  <a:extLst>
                    <a:ext uri="{9D8B030D-6E8A-4147-A177-3AD203B41FA5}">
                      <a16:colId xmlns:a16="http://schemas.microsoft.com/office/drawing/2014/main" val="20000"/>
                    </a:ext>
                  </a:extLst>
                </a:gridCol>
                <a:gridCol w="3793563">
                  <a:extLst>
                    <a:ext uri="{9D8B030D-6E8A-4147-A177-3AD203B41FA5}">
                      <a16:colId xmlns:a16="http://schemas.microsoft.com/office/drawing/2014/main" val="20001"/>
                    </a:ext>
                  </a:extLst>
                </a:gridCol>
                <a:gridCol w="4421346">
                  <a:extLst>
                    <a:ext uri="{9D8B030D-6E8A-4147-A177-3AD203B41FA5}">
                      <a16:colId xmlns:a16="http://schemas.microsoft.com/office/drawing/2014/main" val="20002"/>
                    </a:ext>
                  </a:extLst>
                </a:gridCol>
              </a:tblGrid>
              <a:tr h="624254">
                <a:tc>
                  <a:txBody>
                    <a:bodyPr/>
                    <a:lstStyle/>
                    <a:p>
                      <a:endParaRPr lang="en-US" sz="1800" b="1" noProof="0">
                        <a:solidFill>
                          <a:schemeClr val="tx1">
                            <a:lumMod val="50000"/>
                            <a:lumOff val="50000"/>
                          </a:schemeClr>
                        </a:solidFill>
                      </a:endParaRP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09585" rtl="0" eaLnBrk="1" fontAlgn="auto" latinLnBrk="0" hangingPunct="1">
                        <a:lnSpc>
                          <a:spcPct val="100000"/>
                        </a:lnSpc>
                        <a:spcBef>
                          <a:spcPts val="0"/>
                        </a:spcBef>
                        <a:spcAft>
                          <a:spcPts val="0"/>
                        </a:spcAft>
                        <a:buClrTx/>
                        <a:buSzTx/>
                        <a:buFontTx/>
                        <a:buNone/>
                        <a:tabLst/>
                        <a:defRPr/>
                      </a:pPr>
                      <a:r>
                        <a:rPr lang="en-US" sz="1800" b="1" noProof="0" dirty="0">
                          <a:solidFill>
                            <a:schemeClr val="bg1"/>
                          </a:solidFill>
                        </a:rPr>
                        <a:t>STRONG Recommendation</a:t>
                      </a:r>
                      <a:br>
                        <a:rPr lang="en-US" sz="1800" b="1" noProof="0" dirty="0">
                          <a:solidFill>
                            <a:schemeClr val="bg1"/>
                          </a:solidFill>
                        </a:rPr>
                      </a:br>
                      <a:r>
                        <a:rPr lang="en-US" sz="1800" b="0" noProof="0" dirty="0">
                          <a:solidFill>
                            <a:schemeClr val="bg1"/>
                          </a:solidFill>
                        </a:rPr>
                        <a:t>(“The panel recommends …”)</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a:txBody>
                    <a:bodyPr/>
                    <a:lstStyle/>
                    <a:p>
                      <a:pPr algn="ctr"/>
                      <a:r>
                        <a:rPr lang="en-US" sz="1800" b="1" noProof="0" dirty="0">
                          <a:solidFill>
                            <a:schemeClr val="bg1"/>
                          </a:solidFill>
                        </a:rPr>
                        <a:t> CONDITIONAL Recommendation</a:t>
                      </a:r>
                    </a:p>
                    <a:p>
                      <a:pPr algn="ctr"/>
                      <a:r>
                        <a:rPr lang="en-US" sz="1800" b="0" noProof="0" dirty="0">
                          <a:solidFill>
                            <a:schemeClr val="bg1"/>
                          </a:solidFill>
                        </a:rPr>
                        <a:t>(“</a:t>
                      </a:r>
                      <a:r>
                        <a:rPr lang="en-US" sz="1800" b="0" noProof="0" dirty="0">
                          <a:solidFill>
                            <a:schemeClr val="bg1">
                              <a:lumMod val="95000"/>
                            </a:schemeClr>
                          </a:solidFill>
                        </a:rPr>
                        <a:t>The panel suggests</a:t>
                      </a:r>
                      <a:r>
                        <a:rPr lang="en-US" sz="1800" b="0" baseline="0" noProof="0" dirty="0">
                          <a:solidFill>
                            <a:schemeClr val="bg1">
                              <a:lumMod val="95000"/>
                            </a:schemeClr>
                          </a:solidFill>
                        </a:rPr>
                        <a:t> </a:t>
                      </a:r>
                      <a:r>
                        <a:rPr lang="en-US" sz="1800" b="0" noProof="0" dirty="0">
                          <a:solidFill>
                            <a:schemeClr val="bg1"/>
                          </a:solidFill>
                        </a:rPr>
                        <a:t>…”)</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10000"/>
                  </a:ext>
                </a:extLst>
              </a:tr>
              <a:tr h="767384">
                <a:tc>
                  <a:txBody>
                    <a:bodyPr/>
                    <a:lstStyle/>
                    <a:p>
                      <a:r>
                        <a:rPr lang="en-US" sz="1800" b="1" noProof="0" dirty="0">
                          <a:solidFill>
                            <a:schemeClr val="tx1">
                              <a:lumMod val="50000"/>
                              <a:lumOff val="50000"/>
                            </a:schemeClr>
                          </a:solidFill>
                        </a:rPr>
                        <a:t>For Patients</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n-US" sz="1800" noProof="0" dirty="0">
                          <a:solidFill>
                            <a:schemeClr val="tx1">
                              <a:lumMod val="50000"/>
                              <a:lumOff val="50000"/>
                            </a:schemeClr>
                          </a:solidFill>
                        </a:rPr>
                        <a:t>Most individuals will be for the intervention</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noProof="0" dirty="0">
                          <a:solidFill>
                            <a:schemeClr val="tx1">
                              <a:lumMod val="50000"/>
                              <a:lumOff val="50000"/>
                            </a:schemeClr>
                          </a:solidFill>
                        </a:rPr>
                        <a:t>Most individuals will be for the intervention, but several will not.</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543165">
                <a:tc>
                  <a:txBody>
                    <a:bodyPr/>
                    <a:lstStyle/>
                    <a:p>
                      <a:r>
                        <a:rPr lang="en-US" sz="1800" b="1" noProof="0" dirty="0">
                          <a:solidFill>
                            <a:schemeClr val="tx1">
                              <a:lumMod val="50000"/>
                              <a:lumOff val="50000"/>
                            </a:schemeClr>
                          </a:solidFill>
                        </a:rPr>
                        <a:t>For Doctors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noProof="0" dirty="0">
                          <a:solidFill>
                            <a:schemeClr val="tx1">
                              <a:lumMod val="50000"/>
                              <a:lumOff val="50000"/>
                            </a:schemeClr>
                          </a:solidFill>
                        </a:rPr>
                        <a:t>Most individuals should receive intervention.</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n-US" sz="1800" noProof="0" dirty="0">
                          <a:solidFill>
                            <a:schemeClr val="tx1">
                              <a:lumMod val="50000"/>
                              <a:lumOff val="50000"/>
                            </a:schemeClr>
                          </a:solidFill>
                        </a:rPr>
                        <a:t>Different adequate options for different patients, depending on their values and preferences. Make use of shared decisions.</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340569"/>
            <a:ext cx="10972800" cy="713539"/>
          </a:xfrm>
        </p:spPr>
        <p:txBody>
          <a:bodyPr lIns="0" tIns="0" rIns="0" bIns="0"/>
          <a:lstStyle/>
          <a:p>
            <a:r>
              <a:rPr lang="en-US" sz="2800" b="0" dirty="0"/>
              <a:t>Goals</a:t>
            </a:r>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033094"/>
            <a:ext cx="10972800" cy="3954624"/>
          </a:xfrm>
        </p:spPr>
        <p:txBody>
          <a:bodyPr>
            <a:normAutofit lnSpcReduction="10000"/>
          </a:bodyPr>
          <a:lstStyle/>
          <a:p>
            <a:pPr marL="514350" indent="-514350">
              <a:buFont typeface="+mj-lt"/>
              <a:buAutoNum type="arabicPeriod"/>
            </a:pPr>
            <a:r>
              <a:rPr lang="en-US" dirty="0"/>
              <a:t>By the end of this session, you will be prepared to:</a:t>
            </a:r>
          </a:p>
          <a:p>
            <a:pPr marL="514350" indent="-514350">
              <a:buFont typeface="+mj-lt"/>
              <a:buAutoNum type="arabicPeriod"/>
            </a:pPr>
            <a:endParaRPr lang="en-US" dirty="0"/>
          </a:p>
          <a:p>
            <a:pPr marL="514350" indent="-514350">
              <a:buFont typeface="+mj-lt"/>
              <a:buAutoNum type="arabicPeriod"/>
            </a:pPr>
            <a:r>
              <a:rPr lang="en-US" dirty="0"/>
              <a:t>Define the level of care and type of initial anticoagulation of VTE patients</a:t>
            </a:r>
          </a:p>
          <a:p>
            <a:pPr marL="514350" indent="-514350">
              <a:buFont typeface="+mj-lt"/>
              <a:buAutoNum type="arabicPeriod"/>
            </a:pPr>
            <a:endParaRPr lang="en-US" dirty="0"/>
          </a:p>
          <a:p>
            <a:pPr marL="514350" indent="-514350">
              <a:buFont typeface="+mj-lt"/>
              <a:buAutoNum type="arabicPeriod"/>
            </a:pPr>
            <a:r>
              <a:rPr lang="en-US" dirty="0"/>
              <a:t>Establish the anticoagulation period according to the VTE event, provoked or not provoked with or without recurrence, with new VTE events under anticoagulation</a:t>
            </a:r>
          </a:p>
          <a:p>
            <a:pPr marL="514350" indent="-514350">
              <a:buFont typeface="+mj-lt"/>
              <a:buAutoNum type="arabicPeriod"/>
            </a:pPr>
            <a:endParaRPr lang="en-US" dirty="0"/>
          </a:p>
          <a:p>
            <a:pPr marL="514350" indent="-514350">
              <a:buFont typeface="+mj-lt"/>
              <a:buAutoNum type="arabicPeriod"/>
            </a:pPr>
            <a:r>
              <a:rPr lang="en-US" dirty="0"/>
              <a:t>Determine the role of both scores of recurrence and D-dimer in provoked events.</a:t>
            </a:r>
          </a:p>
          <a:p>
            <a:pPr marL="514350" indent="-514350">
              <a:buFont typeface="+mj-lt"/>
              <a:buAutoNum type="arabicPeriod"/>
            </a:pPr>
            <a:endParaRPr lang="en-US" dirty="0"/>
          </a:p>
          <a:p>
            <a:pPr marL="514350" indent="-514350">
              <a:buFont typeface="+mj-lt"/>
              <a:buAutoNum type="arabicPeriod"/>
            </a:pPr>
            <a:r>
              <a:rPr lang="en-US" dirty="0"/>
              <a:t>Management of complications due to anticoagulation</a:t>
            </a:r>
          </a:p>
        </p:txBody>
      </p:sp>
    </p:spTree>
    <p:extLst>
      <p:ext uri="{BB962C8B-B14F-4D97-AF65-F5344CB8AC3E}">
        <p14:creationId xmlns:p14="http://schemas.microsoft.com/office/powerpoint/2010/main" val="279539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D92932-F046-4F23-A6F1-023EED476107}"/>
              </a:ext>
            </a:extLst>
          </p:cNvPr>
          <p:cNvSpPr txBox="1"/>
          <p:nvPr/>
        </p:nvSpPr>
        <p:spPr>
          <a:xfrm>
            <a:off x="1485208" y="2272704"/>
            <a:ext cx="4385770" cy="1938992"/>
          </a:xfrm>
          <a:prstGeom prst="rect">
            <a:avLst/>
          </a:prstGeom>
          <a:solidFill>
            <a:srgbClr val="FED9B0"/>
          </a:solidFill>
        </p:spPr>
        <p:txBody>
          <a:bodyPr wrap="square" rtlCol="0" anchor="ctr">
            <a:noAutofit/>
          </a:bodyPr>
          <a:lstStyle/>
          <a:p>
            <a:pPr algn="ctr"/>
            <a:r>
              <a:rPr lang="en-US" sz="2000" dirty="0">
                <a:solidFill>
                  <a:schemeClr val="tx1">
                    <a:lumMod val="50000"/>
                    <a:lumOff val="50000"/>
                  </a:schemeClr>
                </a:solidFill>
              </a:rPr>
              <a:t>Anticoagulants </a:t>
            </a:r>
            <a:r>
              <a:rPr lang="en-US" sz="2000" dirty="0">
                <a:solidFill>
                  <a:schemeClr val="bg1">
                    <a:lumMod val="50000"/>
                  </a:schemeClr>
                </a:solidFill>
              </a:rPr>
              <a:t>bring benefits </a:t>
            </a:r>
            <a:r>
              <a:rPr lang="en-US" sz="2000" dirty="0">
                <a:solidFill>
                  <a:schemeClr val="tx1">
                    <a:lumMod val="50000"/>
                    <a:lumOff val="50000"/>
                  </a:schemeClr>
                </a:solidFill>
              </a:rPr>
              <a:t>(reduction in thrombus extension, mortal PE) and risks (potentially lethal hemorrhage)</a:t>
            </a:r>
          </a:p>
        </p:txBody>
      </p:sp>
      <p:sp>
        <p:nvSpPr>
          <p:cNvPr id="7" name="TextBox 6">
            <a:extLst>
              <a:ext uri="{FF2B5EF4-FFF2-40B4-BE49-F238E27FC236}">
                <a16:creationId xmlns:a16="http://schemas.microsoft.com/office/drawing/2014/main" id="{173359B1-C4ED-46B3-8A75-E965935404BE}"/>
              </a:ext>
            </a:extLst>
          </p:cNvPr>
          <p:cNvSpPr txBox="1"/>
          <p:nvPr/>
        </p:nvSpPr>
        <p:spPr>
          <a:xfrm>
            <a:off x="1485207" y="4402085"/>
            <a:ext cx="8989233" cy="1217050"/>
          </a:xfrm>
          <a:prstGeom prst="rect">
            <a:avLst/>
          </a:prstGeom>
          <a:solidFill>
            <a:srgbClr val="C9D7AF"/>
          </a:solidFill>
        </p:spPr>
        <p:txBody>
          <a:bodyPr wrap="square" rtlCol="0" anchor="ctr">
            <a:noAutofit/>
          </a:bodyPr>
          <a:lstStyle/>
          <a:p>
            <a:pPr algn="ctr"/>
            <a:r>
              <a:rPr lang="en-US" sz="2000" dirty="0">
                <a:solidFill>
                  <a:schemeClr val="tx1">
                    <a:lumMod val="50000"/>
                    <a:lumOff val="50000"/>
                  </a:schemeClr>
                </a:solidFill>
              </a:rPr>
              <a:t>This chapter focus on the optimal management of anticoagulants for the prevention and treatment of TVE</a:t>
            </a:r>
          </a:p>
          <a:p>
            <a:pPr algn="ctr"/>
            <a:r>
              <a:rPr lang="en-US" sz="2000" dirty="0">
                <a:solidFill>
                  <a:schemeClr val="tx1">
                    <a:lumMod val="50000"/>
                    <a:lumOff val="50000"/>
                  </a:schemeClr>
                </a:solidFill>
              </a:rPr>
              <a:t>(after choosing the anticoagulant).</a:t>
            </a:r>
          </a:p>
        </p:txBody>
      </p:sp>
      <p:sp>
        <p:nvSpPr>
          <p:cNvPr id="9" name="TextBox 8">
            <a:extLst>
              <a:ext uri="{FF2B5EF4-FFF2-40B4-BE49-F238E27FC236}">
                <a16:creationId xmlns:a16="http://schemas.microsoft.com/office/drawing/2014/main" id="{AE554332-ABDD-4444-AA2A-CBE1C0E51A1D}"/>
              </a:ext>
            </a:extLst>
          </p:cNvPr>
          <p:cNvSpPr txBox="1"/>
          <p:nvPr/>
        </p:nvSpPr>
        <p:spPr>
          <a:xfrm>
            <a:off x="6088671" y="2288746"/>
            <a:ext cx="4385770" cy="1923604"/>
          </a:xfrm>
          <a:prstGeom prst="rect">
            <a:avLst/>
          </a:prstGeom>
          <a:solidFill>
            <a:srgbClr val="BEE0E4"/>
          </a:solidFill>
        </p:spPr>
        <p:txBody>
          <a:bodyPr wrap="square" rtlCol="0" anchor="ctr">
            <a:noAutofit/>
          </a:bodyPr>
          <a:lstStyle/>
          <a:p>
            <a:pPr algn="ctr"/>
            <a:endParaRPr lang="es-CO" sz="2000" dirty="0">
              <a:solidFill>
                <a:schemeClr val="tx1">
                  <a:lumMod val="50000"/>
                  <a:lumOff val="50000"/>
                </a:schemeClr>
              </a:solidFill>
            </a:endParaRPr>
          </a:p>
          <a:p>
            <a:pPr algn="ctr"/>
            <a:r>
              <a:rPr lang="en-US" sz="2000" dirty="0">
                <a:solidFill>
                  <a:schemeClr val="tx1">
                    <a:lumMod val="50000"/>
                    <a:lumOff val="50000"/>
                  </a:schemeClr>
                </a:solidFill>
              </a:rPr>
              <a:t>Recognition and mitigation of the risks of damage from anticoagulants is achieved thru a management approach based on evidences</a:t>
            </a:r>
          </a:p>
          <a:p>
            <a:pPr algn="ctr"/>
            <a:endParaRPr lang="en-CA" sz="2000" dirty="0">
              <a:solidFill>
                <a:schemeClr val="tx1">
                  <a:lumMod val="50000"/>
                  <a:lumOff val="50000"/>
                </a:schemeClr>
              </a:solidFill>
            </a:endParaRPr>
          </a:p>
        </p:txBody>
      </p:sp>
      <p:sp>
        <p:nvSpPr>
          <p:cNvPr id="12" name="Title 11">
            <a:extLst>
              <a:ext uri="{FF2B5EF4-FFF2-40B4-BE49-F238E27FC236}">
                <a16:creationId xmlns:a16="http://schemas.microsoft.com/office/drawing/2014/main" id="{B1FD7EDA-8935-4C03-96A4-5CCFA3F83FBD}"/>
              </a:ext>
            </a:extLst>
          </p:cNvPr>
          <p:cNvSpPr>
            <a:spLocks noGrp="1"/>
          </p:cNvSpPr>
          <p:nvPr>
            <p:ph type="title"/>
          </p:nvPr>
        </p:nvSpPr>
        <p:spPr>
          <a:xfrm>
            <a:off x="419100" y="1340569"/>
            <a:ext cx="10972800" cy="713539"/>
          </a:xfrm>
        </p:spPr>
        <p:txBody>
          <a:bodyPr lIns="0" tIns="0" rIns="0" bIns="0"/>
          <a:lstStyle/>
          <a:p>
            <a:r>
              <a:rPr lang="en-CA" sz="2800" b="0" dirty="0"/>
              <a:t>What is this chapter about?</a:t>
            </a:r>
          </a:p>
        </p:txBody>
      </p:sp>
    </p:spTree>
    <p:extLst>
      <p:ext uri="{BB962C8B-B14F-4D97-AF65-F5344CB8AC3E}">
        <p14:creationId xmlns:p14="http://schemas.microsoft.com/office/powerpoint/2010/main" val="1527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340569"/>
            <a:ext cx="10972800" cy="713539"/>
          </a:xfrm>
        </p:spPr>
        <p:txBody>
          <a:bodyPr/>
          <a:lstStyle/>
          <a:p>
            <a:r>
              <a:rPr lang="en-US" sz="2800" b="0" dirty="0"/>
              <a:t>Case 1:  New deep venous thrombosis and acute pulmonary embolism</a:t>
            </a:r>
            <a:br>
              <a:rPr lang="en-US" sz="2800" b="0" dirty="0"/>
            </a:br>
            <a:r>
              <a:rPr lang="en-US" dirty="0">
                <a:sym typeface="Webdings" pitchFamily="18" charset="2"/>
              </a:rPr>
              <a:t>Male - </a:t>
            </a:r>
            <a:r>
              <a:rPr lang="en-US" sz="2800" b="0" dirty="0">
                <a:sym typeface="Webdings" pitchFamily="18" charset="2"/>
              </a:rPr>
              <a:t>58 years of age</a:t>
            </a:r>
            <a:endParaRPr lang="en-US" sz="2800" b="0" dirty="0"/>
          </a:p>
        </p:txBody>
      </p:sp>
      <p:sp>
        <p:nvSpPr>
          <p:cNvPr id="6" name="Content Placeholder 5">
            <a:extLst>
              <a:ext uri="{FF2B5EF4-FFF2-40B4-BE49-F238E27FC236}">
                <a16:creationId xmlns:a16="http://schemas.microsoft.com/office/drawing/2014/main" id="{DE04694B-4D44-9C49-85A8-7DE2C64C8ADA}"/>
              </a:ext>
            </a:extLst>
          </p:cNvPr>
          <p:cNvSpPr>
            <a:spLocks noGrp="1"/>
          </p:cNvSpPr>
          <p:nvPr>
            <p:ph idx="1"/>
          </p:nvPr>
        </p:nvSpPr>
        <p:spPr>
          <a:xfrm>
            <a:off x="419100" y="2548520"/>
            <a:ext cx="10972800" cy="3613150"/>
          </a:xfrm>
        </p:spPr>
        <p:txBody>
          <a:bodyPr/>
          <a:lstStyle/>
          <a:p>
            <a:r>
              <a:rPr lang="en-US" sz="2000" b="1" dirty="0">
                <a:sym typeface="Webdings" pitchFamily="18" charset="2"/>
              </a:rPr>
              <a:t>Previous pathological history: </a:t>
            </a:r>
            <a:r>
              <a:rPr lang="en-US" sz="2000" dirty="0">
                <a:sym typeface="Webdings" pitchFamily="18" charset="2"/>
              </a:rPr>
              <a:t>Post-Operative between right kneecap replacement (TKR), AHT, chronic ischemic cardiomyopathy, overweight (BMI 29)</a:t>
            </a:r>
          </a:p>
          <a:p>
            <a:r>
              <a:rPr lang="en-US" sz="2000" b="1" dirty="0">
                <a:sym typeface="Webdings" pitchFamily="18" charset="2"/>
              </a:rPr>
              <a:t>Medication: </a:t>
            </a:r>
            <a:r>
              <a:rPr lang="en-US" sz="2000" dirty="0">
                <a:sym typeface="Webdings" pitchFamily="18" charset="2"/>
              </a:rPr>
              <a:t>Losartan, Carvedilol, ASA 100 mg/day</a:t>
            </a:r>
          </a:p>
          <a:p>
            <a:r>
              <a:rPr lang="en-US" sz="2000" b="1" dirty="0">
                <a:sym typeface="Webdings" pitchFamily="18" charset="2"/>
              </a:rPr>
              <a:t>Clinical Profile: </a:t>
            </a:r>
            <a:r>
              <a:rPr lang="en-US" sz="2000" dirty="0">
                <a:sym typeface="Webdings" pitchFamily="18" charset="2"/>
              </a:rPr>
              <a:t>Chest pain for 24 hours associates to mild moderate </a:t>
            </a:r>
            <a:r>
              <a:rPr lang="en-US" sz="2000" dirty="0" err="1">
                <a:sym typeface="Webdings" pitchFamily="18" charset="2"/>
              </a:rPr>
              <a:t>dyspnoea</a:t>
            </a:r>
            <a:r>
              <a:rPr lang="en-US" sz="2000" dirty="0">
                <a:sym typeface="Webdings" pitchFamily="18" charset="2"/>
              </a:rPr>
              <a:t>. Pain on right leg, AT 110/77 mmHg, pulse 96/min, RF 24/min SO2 92%. Increase of volume and pain over the entire right inferior limb from the last 72, lab: Dimer- D elevated, normal </a:t>
            </a:r>
            <a:r>
              <a:rPr lang="en-US" sz="2000" dirty="0">
                <a:sym typeface="Symbol"/>
              </a:rPr>
              <a:t>renal and hepatic</a:t>
            </a:r>
            <a:r>
              <a:rPr lang="en-US" sz="2000" dirty="0">
                <a:sym typeface="Webdings" pitchFamily="18" charset="2"/>
              </a:rPr>
              <a:t> functions, Scan Duplex showed extensive DVT of femoral and right popliteal vein, Femoral DVT in Scan duplex. </a:t>
            </a:r>
            <a:r>
              <a:rPr lang="en-US" sz="2000" dirty="0" err="1">
                <a:sym typeface="Webdings" pitchFamily="18" charset="2"/>
              </a:rPr>
              <a:t>AngioTAC</a:t>
            </a:r>
            <a:r>
              <a:rPr lang="en-US" sz="2000" dirty="0">
                <a:sym typeface="Webdings" pitchFamily="18" charset="2"/>
              </a:rPr>
              <a:t>: Subsegmental Pulmonary embolism without Right Ventricular dysfunction on Echocardiogram.</a:t>
            </a:r>
          </a:p>
          <a:p>
            <a:r>
              <a:rPr lang="en-US" sz="2000" b="1" dirty="0">
                <a:sym typeface="Webdings" pitchFamily="18" charset="2"/>
              </a:rPr>
              <a:t>Diagnosis:  </a:t>
            </a:r>
            <a:r>
              <a:rPr lang="en-US" sz="2000" dirty="0">
                <a:sym typeface="Webdings" pitchFamily="18" charset="2"/>
              </a:rPr>
              <a:t>Proximal Deep Vein Thrombosis complicated with pattern provoked pulmonary embolism</a:t>
            </a:r>
          </a:p>
          <a:p>
            <a:endParaRPr lang="en-US" sz="2000" dirty="0"/>
          </a:p>
        </p:txBody>
      </p:sp>
    </p:spTree>
    <p:extLst>
      <p:ext uri="{BB962C8B-B14F-4D97-AF65-F5344CB8AC3E}">
        <p14:creationId xmlns:p14="http://schemas.microsoft.com/office/powerpoint/2010/main" val="15844094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65FF72BD9880498F842E047A956618" ma:contentTypeVersion="12" ma:contentTypeDescription="Create a new document." ma:contentTypeScope="" ma:versionID="0d0a166a31b8b7ae55c3781ad1cd62a2">
  <xsd:schema xmlns:xsd="http://www.w3.org/2001/XMLSchema" xmlns:xs="http://www.w3.org/2001/XMLSchema" xmlns:p="http://schemas.microsoft.com/office/2006/metadata/properties" xmlns:ns2="f60e50cf-b4eb-4913-b91b-c5f6cad801d6" xmlns:ns3="f428f131-8437-48c9-9cdf-8fab9dca4571" targetNamespace="http://schemas.microsoft.com/office/2006/metadata/properties" ma:root="true" ma:fieldsID="d773cfa0f5bc58d2a898891650024a20" ns2:_="" ns3:_="">
    <xsd:import namespace="f60e50cf-b4eb-4913-b91b-c5f6cad801d6"/>
    <xsd:import namespace="f428f131-8437-48c9-9cdf-8fab9dca4571"/>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e50cf-b4eb-4913-b91b-c5f6cad80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28f131-8437-48c9-9cdf-8fab9dca45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
  <cached>True</cached>
  <openByDefault>True</openByDefault>
  <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D84B40-1EE8-44B2-8DBC-37EBD65A58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e50cf-b4eb-4913-b91b-c5f6cad801d6"/>
    <ds:schemaRef ds:uri="f428f131-8437-48c9-9cdf-8fab9dca4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3B8C7B-1C37-4996-A908-B3D48A620DA2}">
  <ds:schemaRefs>
    <ds:schemaRef ds:uri="http://schemas.microsoft.com/office/2006/metadata/customXsn"/>
  </ds:schemaRefs>
</ds:datastoreItem>
</file>

<file path=customXml/itemProps3.xml><?xml version="1.0" encoding="utf-8"?>
<ds:datastoreItem xmlns:ds="http://schemas.openxmlformats.org/officeDocument/2006/customXml" ds:itemID="{AD07A103-05BE-4639-9923-D2B73DDA07A4}">
  <ds:schemaRefs>
    <ds:schemaRef ds:uri="http://schemas.microsoft.com/sharepoint/v3/contenttype/forms"/>
  </ds:schemaRefs>
</ds:datastoreItem>
</file>

<file path=customXml/itemProps4.xml><?xml version="1.0" encoding="utf-8"?>
<ds:datastoreItem xmlns:ds="http://schemas.openxmlformats.org/officeDocument/2006/customXml" ds:itemID="{ED1F28FD-E579-4A54-A91E-EF700A8562F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34145</TotalTime>
  <Words>6672</Words>
  <Application>Microsoft Office PowerPoint</Application>
  <PresentationFormat>Widescreen</PresentationFormat>
  <Paragraphs>764</Paragraphs>
  <Slides>41</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arial</vt:lpstr>
      <vt:lpstr>Calibri</vt:lpstr>
      <vt:lpstr>Times New Roman</vt:lpstr>
      <vt:lpstr>Trade Gothic Next</vt:lpstr>
      <vt:lpstr>1_Office Theme</vt:lpstr>
      <vt:lpstr>Optimal Management of Anticoagulant Therapy</vt:lpstr>
      <vt:lpstr>Clinical Guidelines</vt:lpstr>
      <vt:lpstr>Latin American ADOLOPMENT project  </vt:lpstr>
      <vt:lpstr>ASH Clinical Practice Guidelines on VTE</vt:lpstr>
      <vt:lpstr>How are the ASH Guidelines developed?</vt:lpstr>
      <vt:lpstr>How should patients and physicians use these guidelines?</vt:lpstr>
      <vt:lpstr>Goals</vt:lpstr>
      <vt:lpstr>What is this chapter about?</vt:lpstr>
      <vt:lpstr>Case 1:  New deep venous thrombosis and acute pulmonary embolism Male - 58 years of age</vt:lpstr>
      <vt:lpstr>Considering his clinical condition of low risk and hemodynamic stability; How would you consider to conduct his treatment?  </vt:lpstr>
      <vt:lpstr>Recommendations </vt:lpstr>
      <vt:lpstr>Pesi score for PE severity classification</vt:lpstr>
      <vt:lpstr>Recommendation </vt:lpstr>
      <vt:lpstr>Case 1 (Continued):</vt:lpstr>
      <vt:lpstr>The patient is assessed for Vascular Surgery, and the following proposals are discussed in the clinical team meeting; Which one do you agree with? </vt:lpstr>
      <vt:lpstr>Recommendation </vt:lpstr>
      <vt:lpstr>Case 1: Summary </vt:lpstr>
      <vt:lpstr>Case 2:  Deep venous thrombosis not provoked with high risk of bleeding Woman - 40 years of age</vt:lpstr>
      <vt:lpstr>Considering her current clinical condition how long would you consider to give anticoagulation with warfarin? </vt:lpstr>
      <vt:lpstr>Recommendation</vt:lpstr>
      <vt:lpstr>VTE – Recurrence Risk</vt:lpstr>
      <vt:lpstr>Stratification of the Recurrence Risk of VTE</vt:lpstr>
      <vt:lpstr>PowerPoint Presentation</vt:lpstr>
      <vt:lpstr>Recommendation</vt:lpstr>
      <vt:lpstr>Case 2 (continued) </vt:lpstr>
      <vt:lpstr>Recommendation</vt:lpstr>
      <vt:lpstr>Recommendation</vt:lpstr>
      <vt:lpstr>Recurrence Risk after suspending anticoagulation Observational Studies Data</vt:lpstr>
      <vt:lpstr>Case 2: Summary </vt:lpstr>
      <vt:lpstr>Caso 3. Complications due to anticoagulation </vt:lpstr>
      <vt:lpstr>PowerPoint Presentation</vt:lpstr>
      <vt:lpstr>Recommendation</vt:lpstr>
      <vt:lpstr>Case 3 (continued)</vt:lpstr>
      <vt:lpstr>Recommendation</vt:lpstr>
      <vt:lpstr>Comments</vt:lpstr>
      <vt:lpstr>Case 3 (continued)  </vt:lpstr>
      <vt:lpstr>Recommendation</vt:lpstr>
      <vt:lpstr> Summary Case 3</vt:lpstr>
      <vt:lpstr>Other Guide Recommendations not approached in this discussion.</vt:lpstr>
      <vt:lpstr>Summary Back to Goals</vt:lpstr>
      <vt:lpstr>Gratitude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Management of Anticoagulation Therapy</dc:title>
  <dc:creator>Eric Tseng</dc:creator>
  <cp:lastModifiedBy>Akaliza Shalita</cp:lastModifiedBy>
  <cp:revision>507</cp:revision>
  <dcterms:created xsi:type="dcterms:W3CDTF">2018-08-17T18:11:17Z</dcterms:created>
  <dcterms:modified xsi:type="dcterms:W3CDTF">2021-08-10T15:06:16Z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0x0101002065FF72BD9880498F842E047A956618</vt:lpwstr>
  </property>
</Properties>
</file>