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42"/>
  </p:notesMasterIdLst>
  <p:sldIdLst>
    <p:sldId id="256" r:id="rId2"/>
    <p:sldId id="296" r:id="rId3"/>
    <p:sldId id="257" r:id="rId4"/>
    <p:sldId id="304" r:id="rId5"/>
    <p:sldId id="305" r:id="rId6"/>
    <p:sldId id="261" r:id="rId7"/>
    <p:sldId id="262" r:id="rId8"/>
    <p:sldId id="265" r:id="rId9"/>
    <p:sldId id="307" r:id="rId10"/>
    <p:sldId id="263" r:id="rId11"/>
    <p:sldId id="264" r:id="rId12"/>
    <p:sldId id="306" r:id="rId13"/>
    <p:sldId id="271" r:id="rId14"/>
    <p:sldId id="270" r:id="rId15"/>
    <p:sldId id="272" r:id="rId16"/>
    <p:sldId id="269" r:id="rId17"/>
    <p:sldId id="274" r:id="rId18"/>
    <p:sldId id="276" r:id="rId19"/>
    <p:sldId id="278" r:id="rId20"/>
    <p:sldId id="279" r:id="rId21"/>
    <p:sldId id="280" r:id="rId22"/>
    <p:sldId id="282" r:id="rId23"/>
    <p:sldId id="283" r:id="rId24"/>
    <p:sldId id="284" r:id="rId25"/>
    <p:sldId id="286" r:id="rId26"/>
    <p:sldId id="285" r:id="rId27"/>
    <p:sldId id="287" r:id="rId28"/>
    <p:sldId id="302" r:id="rId29"/>
    <p:sldId id="288" r:id="rId30"/>
    <p:sldId id="290" r:id="rId31"/>
    <p:sldId id="291" r:id="rId32"/>
    <p:sldId id="292" r:id="rId33"/>
    <p:sldId id="293" r:id="rId34"/>
    <p:sldId id="303" r:id="rId35"/>
    <p:sldId id="297" r:id="rId36"/>
    <p:sldId id="295" r:id="rId37"/>
    <p:sldId id="294" r:id="rId38"/>
    <p:sldId id="298" r:id="rId39"/>
    <p:sldId id="273" r:id="rId40"/>
    <p:sldId id="299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ushman, Mary" initials="CM" lastIdx="27" clrIdx="0">
    <p:extLst>
      <p:ext uri="{19B8F6BF-5375-455C-9EA6-DF929625EA0E}">
        <p15:presenceInfo xmlns:p15="http://schemas.microsoft.com/office/powerpoint/2012/main" userId="S-1-5-21-1390067357-1383384898-725345543-3979" providerId="AD"/>
      </p:ext>
    </p:extLst>
  </p:cmAuthor>
  <p:cmAuthor id="2" name="Eric Tseng" initials="ET" lastIdx="11" clrIdx="1">
    <p:extLst>
      <p:ext uri="{19B8F6BF-5375-455C-9EA6-DF929625EA0E}">
        <p15:presenceInfo xmlns:p15="http://schemas.microsoft.com/office/powerpoint/2012/main" userId="S::eric.tseng@mail.utoronto.ca::ff68222d-e22b-4bed-bc89-3c5383ae0691" providerId="AD"/>
      </p:ext>
    </p:extLst>
  </p:cmAuthor>
  <p:cmAuthor id="3" name="Eric Tseng" initials="ET [2]" lastIdx="5" clrIdx="2">
    <p:extLst>
      <p:ext uri="{19B8F6BF-5375-455C-9EA6-DF929625EA0E}">
        <p15:presenceInfo xmlns:p15="http://schemas.microsoft.com/office/powerpoint/2012/main" userId="93b0b056d346d470" providerId="Windows Live"/>
      </p:ext>
    </p:extLst>
  </p:cmAuthor>
  <p:cmAuthor id="4" name="page hayes" initials="ph" lastIdx="4" clrIdx="3">
    <p:extLst>
      <p:ext uri="{19B8F6BF-5375-455C-9EA6-DF929625EA0E}">
        <p15:presenceInfo xmlns:p15="http://schemas.microsoft.com/office/powerpoint/2012/main" userId="page hay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3D33"/>
    <a:srgbClr val="FFD9B0"/>
    <a:srgbClr val="91AF61"/>
    <a:srgbClr val="725172"/>
    <a:srgbClr val="FA9D1C"/>
    <a:srgbClr val="BEE0E4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51" autoAdjust="0"/>
    <p:restoredTop sz="78113" autoAdjust="0"/>
  </p:normalViewPr>
  <p:slideViewPr>
    <p:cSldViewPr snapToGrid="0">
      <p:cViewPr varScale="1">
        <p:scale>
          <a:sx n="93" d="100"/>
          <a:sy n="93" d="100"/>
        </p:scale>
        <p:origin x="96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D1B3E-7430-49BE-93E3-84FC237EB9A5}" type="datetimeFigureOut">
              <a:rPr lang="en-CA" smtClean="0"/>
              <a:t>2019-05-17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219AF-31E1-4C13-8A47-7C32BFDA62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4549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0088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Recommendation 10</a:t>
            </a:r>
          </a:p>
          <a:p>
            <a:endParaRPr lang="en-CA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/>
              <a:t>There is scarce data addressing which mechanical method is more effective (1 RCT).</a:t>
            </a:r>
          </a:p>
          <a:p>
            <a:endParaRPr lang="en-CA" b="0" dirty="0"/>
          </a:p>
          <a:p>
            <a:r>
              <a:rPr lang="en-CA" b="0" u="sng" dirty="0"/>
              <a:t>NOTES:</a:t>
            </a:r>
          </a:p>
          <a:p>
            <a:endParaRPr lang="en-CA" b="0" u="sng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Paucity of evidence concerning which mechanical method is more effective for preventing VTE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Either option can be used for those with contraindications to pharmacological prophylaxis, including those at high bleeding risk</a:t>
            </a:r>
          </a:p>
          <a:p>
            <a:endParaRPr lang="en-CA" b="0" dirty="0"/>
          </a:p>
          <a:p>
            <a:r>
              <a:rPr lang="en-CA" b="0" dirty="0"/>
              <a:t>Link to Evidence-to-Decision framework: </a:t>
            </a:r>
            <a:r>
              <a:rPr lang="en-CA" sz="1200" b="0" i="0" u="sng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https://guidelines.gradepro.org/profile/481D40D6-31CD-153A-BB3F-1CF50F1A7B23</a:t>
            </a:r>
            <a:endParaRPr lang="en-CA" b="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2624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Recommendation 13</a:t>
            </a:r>
          </a:p>
          <a:p>
            <a:endParaRPr lang="en-CA" b="0" dirty="0"/>
          </a:p>
          <a:p>
            <a:r>
              <a:rPr lang="en-CA" b="0" u="sng" dirty="0"/>
              <a:t>NOTES:</a:t>
            </a:r>
          </a:p>
          <a:p>
            <a:endParaRPr lang="en-CA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In a systematic review of four studies (1 LMWH, 3 DOAC) comparing inpatient-only versus extended pharmacologic prophylaxis: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dirty="0"/>
              <a:t>Extended prophylaxis led to relative reduction in PE (RR 0.63) and DVT (RR 0.54), but absolute effects were small (0 to 3 fewer per 1,000)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dirty="0"/>
              <a:t>Extended prophylaxis led to increase in risk of major bleeding (RR 2.09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1200" i="0" dirty="0"/>
              <a:t>While there was reduction in PE and DVT, absolute effects were very small.</a:t>
            </a:r>
            <a:endParaRPr lang="en-CA" b="0" i="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CA" b="0" dirty="0"/>
          </a:p>
          <a:p>
            <a:r>
              <a:rPr lang="en-CA" b="0" dirty="0"/>
              <a:t>Link to Evidence-to-Decision framework: </a:t>
            </a:r>
            <a:r>
              <a:rPr lang="en-CA" sz="1200" b="0" i="0" u="sng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https://guidelines.gradepro.org/profile/B7E7908E-FFD0-19C4-862E-16561BEC51FE</a:t>
            </a:r>
            <a:endParaRPr lang="en-CA" b="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8753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Recommendation 12</a:t>
            </a:r>
          </a:p>
          <a:p>
            <a:endParaRPr lang="en-CA" b="0" dirty="0"/>
          </a:p>
          <a:p>
            <a:r>
              <a:rPr lang="en-CA" b="0" u="sng" dirty="0"/>
              <a:t>NOTES:</a:t>
            </a:r>
          </a:p>
          <a:p>
            <a:endParaRPr lang="en-CA" b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Extended prophylaxis with DOACs also led to more bleeding, compared with LMWH in-hospital only</a:t>
            </a:r>
            <a:endParaRPr lang="en-CA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When comparing DOACs extended beyond discharge </a:t>
            </a:r>
            <a:r>
              <a:rPr lang="en-CA" i="1" dirty="0"/>
              <a:t>versus</a:t>
            </a:r>
            <a:r>
              <a:rPr lang="en-CA" dirty="0"/>
              <a:t> non-DOACs given in-hospital only, patients receiving DOACs: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CA" dirty="0"/>
              <a:t>Had lower risk of PE (RR 0.67) and symptomatic DVT (RR 0.62), but very low absolute risk reduction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CA" dirty="0"/>
              <a:t>Had higher risk of major bleeding (RR 1.99)</a:t>
            </a:r>
          </a:p>
          <a:p>
            <a:endParaRPr lang="en-CA" b="0" dirty="0"/>
          </a:p>
          <a:p>
            <a:r>
              <a:rPr lang="en-CA" b="0" dirty="0"/>
              <a:t>Link to Evidence-to-Decision framework: </a:t>
            </a:r>
            <a:r>
              <a:rPr lang="en-CA" sz="1200" b="0" i="0" u="sng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https://guidelines.gradepro.org/profile/200AE04A-D3F5-16AC-BEFE-A9E99C2A3900</a:t>
            </a:r>
            <a:endParaRPr lang="en-CA" b="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59339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Recommendations 18 and 19</a:t>
            </a:r>
          </a:p>
          <a:p>
            <a:endParaRPr lang="en-CA" b="0" dirty="0"/>
          </a:p>
          <a:p>
            <a:r>
              <a:rPr lang="en-CA" b="0" dirty="0"/>
              <a:t>Patients at increased VTE risk include: </a:t>
            </a:r>
            <a:r>
              <a:rPr lang="en-CA" sz="1200" b="1" i="1" dirty="0">
                <a:solidFill>
                  <a:srgbClr val="FF0000"/>
                </a:solidFill>
              </a:rPr>
              <a:t>recent surgery, prior VTE, postpartum women, active malignancy, or two or more risk factors including combinations of the above with hormone replacement therapy, obesity, or pregnancy</a:t>
            </a:r>
          </a:p>
          <a:p>
            <a:endParaRPr lang="en-CA" sz="1200" b="1" i="1" dirty="0">
              <a:solidFill>
                <a:srgbClr val="FF0000"/>
              </a:solidFill>
            </a:endParaRPr>
          </a:p>
          <a:p>
            <a:r>
              <a:rPr lang="en-CA" dirty="0"/>
              <a:t>Links to Evidence-to-Decision frameworks:</a:t>
            </a:r>
          </a:p>
          <a:p>
            <a:endParaRPr lang="en-CA" dirty="0"/>
          </a:p>
          <a:p>
            <a:r>
              <a:rPr lang="en-CA" i="1" dirty="0"/>
              <a:t>Compared with no intervention:</a:t>
            </a:r>
          </a:p>
          <a:p>
            <a:endParaRPr lang="en-CA" dirty="0"/>
          </a:p>
          <a:p>
            <a:r>
              <a:rPr lang="en-CA" dirty="0"/>
              <a:t>Graduated compression stockings: </a:t>
            </a:r>
            <a:r>
              <a:rPr lang="en-CA" u="sng" dirty="0"/>
              <a:t>https://dbep.gradepro.org/profile/C18330E4-93EB-5807-ABAB-5F926CD54CCF</a:t>
            </a:r>
            <a:endParaRPr lang="en-US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dirty="0"/>
              <a:t>LMWH: </a:t>
            </a:r>
            <a:r>
              <a:rPr lang="en-CA" u="sng" dirty="0"/>
              <a:t>https://dbep.gradepro.org/profile/916AAFBA-F72C-2CBE-BD33-8EA86A031824</a:t>
            </a:r>
          </a:p>
          <a:p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Aspirin: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https://dbep.gradepro.org/profile/7E083128-12E4-1EB2-9567-2E37334ECB8D</a:t>
            </a:r>
            <a:endParaRPr lang="en-CA" b="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14126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1" dirty="0"/>
              <a:t>Recommendations 18 and 19</a:t>
            </a:r>
          </a:p>
          <a:p>
            <a:endParaRPr lang="en-CA" dirty="0"/>
          </a:p>
          <a:p>
            <a:r>
              <a:rPr lang="en-CA" u="sng" dirty="0"/>
              <a:t>NOTES:</a:t>
            </a:r>
          </a:p>
          <a:p>
            <a:endParaRPr lang="en-CA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Given the extremely small absolute effect sizes, clinicians must take into account patient-centered factors including acceptability, ease of use, and cost</a:t>
            </a:r>
          </a:p>
          <a:p>
            <a:endParaRPr lang="en-CA" dirty="0"/>
          </a:p>
          <a:p>
            <a:r>
              <a:rPr lang="en-CA" dirty="0"/>
              <a:t>Links to Evidence-to-Decision frameworks:</a:t>
            </a:r>
          </a:p>
          <a:p>
            <a:endParaRPr lang="en-CA" dirty="0"/>
          </a:p>
          <a:p>
            <a:r>
              <a:rPr lang="en-CA" i="1" dirty="0"/>
              <a:t>Compared with no intervention:</a:t>
            </a:r>
          </a:p>
          <a:p>
            <a:endParaRPr lang="en-CA" dirty="0"/>
          </a:p>
          <a:p>
            <a:r>
              <a:rPr lang="en-CA" dirty="0"/>
              <a:t>Graduated compression stockings: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https://guidelines.gradepro.org/profile/C18330E4-93EB-5807-ABAB-5F926CD54CCF</a:t>
            </a:r>
          </a:p>
          <a:p>
            <a:r>
              <a:rPr lang="en-CA" dirty="0"/>
              <a:t>LMWH: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https://guidelines.gradepro.org/profile/916AAFBA-F72C-2CBE-BD33-8EA86A031824</a:t>
            </a:r>
          </a:p>
          <a:p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Aspirin: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https://guidelines.gradepro.org/profile/7E083128-12E4-1EB2-9567-2E37334ECB8D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4091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Recommendation 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4852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29 areas for further research were identified based on gaps in evidence identified during the guideline development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38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4073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3290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8376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u="sng" dirty="0"/>
              <a:t>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 the last decade, several quantitative VTE risk assessment models (RAMs) were developed for medical inpatients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two most extensively studied are the empirically-derived Padua score and the database-derived IMPROVE score.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Both have been externally validated and showed fair discrimination in identifying medical inpatients who are and are not at increased risk of VTE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they have not been extensively validated for guiding decisions about who should receive thromboprophylaxis in hospital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3121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Recommendations 1, 2, and 3</a:t>
            </a:r>
          </a:p>
          <a:p>
            <a:endParaRPr lang="en-CA" b="0" dirty="0"/>
          </a:p>
          <a:p>
            <a:r>
              <a:rPr lang="en-CA" b="0" i="0" u="sng" dirty="0"/>
              <a:t>NOTES:</a:t>
            </a:r>
          </a:p>
          <a:p>
            <a:endParaRPr lang="en-CA" b="0" i="0" u="none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Parenteral agents (</a:t>
            </a:r>
            <a:r>
              <a:rPr lang="en-CA" b="1" dirty="0"/>
              <a:t>LMWH, UFH, Fondaparinux</a:t>
            </a:r>
            <a:r>
              <a:rPr lang="en-CA" dirty="0"/>
              <a:t>) reduce the risk of PE (RR 0.59) and symptomatic DVT (RR 0.28) compared with no prophylaxis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b="1" dirty="0"/>
              <a:t>LMWH</a:t>
            </a:r>
            <a:r>
              <a:rPr lang="en-CA" dirty="0"/>
              <a:t> and </a:t>
            </a:r>
            <a:r>
              <a:rPr lang="en-CA" b="1" dirty="0"/>
              <a:t>Fondaparinux</a:t>
            </a:r>
            <a:r>
              <a:rPr lang="en-CA" dirty="0"/>
              <a:t> are recommended over UFH due to once-daily dosing, lower risk of heparin-induced thrombocytopenia (HIT), and may be more effective for VTE prevention (imprecise estimates)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CA" b="0" dirty="0"/>
          </a:p>
          <a:p>
            <a:r>
              <a:rPr lang="en-CA" b="0" dirty="0"/>
              <a:t>Link to Evidence-to-Decision framework: </a:t>
            </a:r>
            <a:r>
              <a:rPr lang="en-CA" sz="1200" b="0" i="0" u="sng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https://dbep.gradepro.org/profile/54B577E9-7F80-3A78-B3EA-3850E9A1D432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7577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Recommendation 6</a:t>
            </a:r>
          </a:p>
          <a:p>
            <a:endParaRPr lang="en-CA" b="1" dirty="0"/>
          </a:p>
          <a:p>
            <a:r>
              <a:rPr lang="en-CA" b="0" u="sng" dirty="0"/>
              <a:t>NOTES:</a:t>
            </a:r>
          </a:p>
          <a:p>
            <a:endParaRPr lang="en-CA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Mechanical methods include graduated compression stockings and pneumatic compression devices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b="1" i="1" dirty="0"/>
              <a:t>Uncommon adverse effects: </a:t>
            </a:r>
            <a:r>
              <a:rPr lang="en-CA" dirty="0"/>
              <a:t>risk of falls, ischemia and limb ulceration in patients with peripheral vascular disease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Mechanical methods are associated with higher risk of PE (RR 1.54) and symptomatic DVT (RR 2.20) compared with pharmacologic prophylaxis (although imprecise estimates)</a:t>
            </a:r>
          </a:p>
          <a:p>
            <a:endParaRPr lang="en-CA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0" dirty="0"/>
              <a:t>Link to Evidence-to-Decision framework: </a:t>
            </a:r>
            <a:r>
              <a:rPr lang="en-CA" sz="1200" b="0" i="0" u="sng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https://guidelines.gradepro.org/profile/95794127-BD67-D33B-BCDA-3FF49A76A6F2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4552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Recommendation 11</a:t>
            </a:r>
          </a:p>
          <a:p>
            <a:endParaRPr lang="en-CA" b="0" dirty="0"/>
          </a:p>
          <a:p>
            <a:r>
              <a:rPr lang="en-CA" b="0" dirty="0"/>
              <a:t>DOACs are associated with a higher rate of major bleeding than prophylactic LMWH.</a:t>
            </a:r>
          </a:p>
          <a:p>
            <a:endParaRPr lang="en-CA" b="0" dirty="0"/>
          </a:p>
          <a:p>
            <a:r>
              <a:rPr lang="en-CA" b="0" dirty="0"/>
              <a:t>For patients at high risk of bleeding, risk difference would be 8 more bleeds per 1,000 (2 more to 22 more)</a:t>
            </a:r>
          </a:p>
          <a:p>
            <a:endParaRPr lang="en-CA" b="0" dirty="0"/>
          </a:p>
          <a:p>
            <a:r>
              <a:rPr lang="en-CA" b="0" u="sng" dirty="0"/>
              <a:t>NOTES:</a:t>
            </a:r>
          </a:p>
          <a:p>
            <a:endParaRPr lang="en-CA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guideline panel determined that there is moderate certainty of the evidence for net health harm given the increased bleeding risk from using a DOAC compared with LMWH in acutely ill medical inpatients, both for inpatient use and extended use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 the panel judged that extending prophylaxis with a DOAC was probably both acceptable and feasible, it could increase inequity due to access and cost of extended out of hospital use.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  <a:p>
            <a:r>
              <a:rPr lang="en-CA" b="0" dirty="0"/>
              <a:t>Link to Evidence-to-Decision framework: </a:t>
            </a:r>
            <a:r>
              <a:rPr lang="en-CA" sz="1200" b="0" i="0" u="sng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https://guidelines.gradepro.org/profile/684ECAB2-2D90-B610-94A8-00BED6FC63FE</a:t>
            </a:r>
            <a:endParaRPr lang="en-CA" b="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4739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Recommendation 5</a:t>
            </a:r>
          </a:p>
          <a:p>
            <a:endParaRPr lang="en-CA" b="0" dirty="0"/>
          </a:p>
          <a:p>
            <a:r>
              <a:rPr lang="en-CA" b="0" u="sng" dirty="0"/>
              <a:t>NOTES:</a:t>
            </a:r>
          </a:p>
          <a:p>
            <a:endParaRPr lang="en-CA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Compared with UFH, LMWH demonstrates: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CA" dirty="0"/>
              <a:t>Moderate reduction in mortality (RR 0.90), PE (0.80), and DVT (RR 0.87)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CA" dirty="0"/>
              <a:t>No difference in major bleeding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CA" dirty="0"/>
              <a:t>Reduction in heparin-induced thrombocytopenia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panel made a conditional recommendation because of remaining uncertainty about the exact magnitude of the effect and because critically ill medical patients with renal failure and hepatic failure may require alternative options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b="0" dirty="0"/>
          </a:p>
          <a:p>
            <a:r>
              <a:rPr lang="en-CA" b="0" dirty="0"/>
              <a:t>Link to Evidence-to-Decision framework: </a:t>
            </a:r>
            <a:r>
              <a:rPr lang="en-CA" sz="1200" b="0" i="0" u="sng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https://guidelines.gradepro.org/profile/FDD22673-C5BB-8A63-A715-5D225B808EA2</a:t>
            </a:r>
            <a:endParaRPr lang="en-CA" b="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9683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Recommendation 9</a:t>
            </a:r>
          </a:p>
          <a:p>
            <a:endParaRPr lang="en-CA" b="0" dirty="0"/>
          </a:p>
          <a:p>
            <a:r>
              <a:rPr lang="en-CA" sz="1200" dirty="0"/>
              <a:t>There is no clear evidence that adding mechanical to pharmacologic prophylaxis in high-risk patients is helpful</a:t>
            </a:r>
            <a:endParaRPr lang="en-CA" b="0" dirty="0"/>
          </a:p>
          <a:p>
            <a:endParaRPr lang="en-CA" b="0" dirty="0"/>
          </a:p>
          <a:p>
            <a:r>
              <a:rPr lang="en-CA" b="0" u="sng" dirty="0"/>
              <a:t>NOTES:</a:t>
            </a:r>
          </a:p>
          <a:p>
            <a:endParaRPr lang="en-CA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Data extrapolated from trauma and stroke patients: adding mechanical prophylaxis may reduce PE (RR 0.35) and proximal DVT (RR 0.13), but very serious imprecision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Benefit of combined pharmacologic and mechanical prophylaxis is very uncertain, so undesirable effects of combined prophylaxis (including cost-effectiveness) were felt to outweigh possible benefits</a:t>
            </a:r>
          </a:p>
          <a:p>
            <a:endParaRPr lang="en-CA" b="0" dirty="0"/>
          </a:p>
          <a:p>
            <a:r>
              <a:rPr lang="en-CA" b="0" dirty="0"/>
              <a:t>Link to Evidence-to-Decision framework: </a:t>
            </a:r>
            <a:r>
              <a:rPr lang="en-CA" sz="1200" b="0" i="0" u="sng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https://guidelines.gradepro.org/profile/DBB3AAE6-C0E9-1F2D-947D-4ED4A2B15E33</a:t>
            </a:r>
            <a:endParaRPr lang="en-CA" b="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219AF-31E1-4C13-8A47-7C32BFDA626C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8691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CA0E541-4D51-5042-8A3D-1D17DE71E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895451"/>
            <a:ext cx="10363200" cy="89193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1" i="0" cap="none" baseline="0">
                <a:solidFill>
                  <a:srgbClr val="E33D33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4EE4C47-1D71-E340-8A3A-F7E61DAFBE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066360"/>
            <a:ext cx="8534400" cy="10737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cap="all" baseline="0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40508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E8A94-977B-4D29-80D1-9B856C353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37" y="1997529"/>
            <a:ext cx="10400817" cy="763929"/>
          </a:xfrm>
        </p:spPr>
        <p:txBody>
          <a:bodyPr anchor="t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464AC-1144-48A8-BEF3-A60E75357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937" y="2622563"/>
            <a:ext cx="10943863" cy="4209266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088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4" userDrawn="1">
          <p15:clr>
            <a:srgbClr val="FBAE40"/>
          </p15:clr>
        </p15:guide>
        <p15:guide id="2" pos="5112" userDrawn="1">
          <p15:clr>
            <a:srgbClr val="FBAE40"/>
          </p15:clr>
        </p15:guide>
        <p15:guide id="3" pos="5280" userDrawn="1">
          <p15:clr>
            <a:srgbClr val="FBAE40"/>
          </p15:clr>
        </p15:guide>
        <p15:guide id="4" orient="horz" pos="2136" userDrawn="1">
          <p15:clr>
            <a:srgbClr val="FBAE40"/>
          </p15:clr>
        </p15:guide>
        <p15:guide id="5" orient="horz" pos="1272" userDrawn="1">
          <p15:clr>
            <a:srgbClr val="FBAE40"/>
          </p15:clr>
        </p15:guide>
        <p15:guide id="6" orient="horz" pos="1176" userDrawn="1">
          <p15:clr>
            <a:srgbClr val="FBAE40"/>
          </p15:clr>
        </p15:guide>
        <p15:guide id="7" orient="horz" pos="840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19100" y="1340569"/>
            <a:ext cx="10972800" cy="41811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2800" b="0" cap="none" baseline="0">
                <a:solidFill>
                  <a:srgbClr val="E53E3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100" y="2033094"/>
            <a:ext cx="10972800" cy="39546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667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133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867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867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619076-BE8D-2C47-946C-80856A3A48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1920" y="383635"/>
            <a:ext cx="3319632" cy="72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238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40">
          <p15:clr>
            <a:srgbClr val="FBAE40"/>
          </p15:clr>
        </p15:guide>
        <p15:guide id="2" pos="264">
          <p15:clr>
            <a:srgbClr val="FBAE40"/>
          </p15:clr>
        </p15:guide>
        <p15:guide id="4" orient="horz" pos="1176">
          <p15:clr>
            <a:srgbClr val="FBAE40"/>
          </p15:clr>
        </p15:guide>
        <p15:guide id="5" orient="horz" pos="1272">
          <p15:clr>
            <a:srgbClr val="FBAE40"/>
          </p15:clr>
        </p15:guide>
        <p15:guide id="6" orient="horz" pos="2136">
          <p15:clr>
            <a:srgbClr val="FBAE40"/>
          </p15:clr>
        </p15:guide>
        <p15:guide id="7" orient="horz" pos="3984">
          <p15:clr>
            <a:srgbClr val="FBAE40"/>
          </p15:clr>
        </p15:guide>
        <p15:guide id="8" pos="5112">
          <p15:clr>
            <a:srgbClr val="FBAE40"/>
          </p15:clr>
        </p15:guide>
        <p15:guide id="9" pos="52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91843B-7C82-426B-A6C2-5A5B36C9C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7562"/>
            <a:ext cx="10515600" cy="10567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8DDCB-1C57-47F6-8678-A51FB3038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63261"/>
            <a:ext cx="10515600" cy="4113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7288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7" r:id="rId2"/>
    <p:sldLayoutId id="214748365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E43D3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matology.org/vte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3DA74-9D26-4A66-94C6-AF6D2540E1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/>
              <a:t>Prophylaxis for Hospitalized and Non-Hospitalized </a:t>
            </a:r>
            <a:br>
              <a:rPr lang="en-CA" b="1" dirty="0"/>
            </a:br>
            <a:r>
              <a:rPr lang="en-CA" b="1" dirty="0"/>
              <a:t>Medical Patients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756DBC-3F5B-B048-918C-3155D9CC9EDD}"/>
              </a:ext>
            </a:extLst>
          </p:cNvPr>
          <p:cNvSpPr txBox="1">
            <a:spLocks/>
          </p:cNvSpPr>
          <p:nvPr/>
        </p:nvSpPr>
        <p:spPr>
          <a:xfrm>
            <a:off x="914400" y="4066360"/>
            <a:ext cx="8534400" cy="2397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cap="all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b="1" i="1" cap="none" dirty="0"/>
              <a:t>An Educational Slide Set </a:t>
            </a:r>
          </a:p>
          <a:p>
            <a:pPr algn="l"/>
            <a:r>
              <a:rPr lang="en-CA" sz="2000" cap="none" dirty="0"/>
              <a:t>American Society of Hematology 2018 Guidelines </a:t>
            </a:r>
            <a:br>
              <a:rPr lang="en-CA" sz="2000" cap="none" dirty="0"/>
            </a:br>
            <a:r>
              <a:rPr lang="en-CA" sz="2000" cap="none" dirty="0"/>
              <a:t>for Management of Venous Thromboembolism</a:t>
            </a:r>
          </a:p>
          <a:p>
            <a:pPr algn="l"/>
            <a:endParaRPr lang="en-US" sz="1800" b="1" cap="none" dirty="0"/>
          </a:p>
          <a:p>
            <a:pPr algn="l"/>
            <a:r>
              <a:rPr lang="en-US" sz="1600" b="1" cap="none" dirty="0"/>
              <a:t>Slide set authors: </a:t>
            </a:r>
            <a:br>
              <a:rPr lang="en-US" sz="1600" cap="none" dirty="0"/>
            </a:br>
            <a:r>
              <a:rPr lang="en-US" sz="1600" cap="none" dirty="0"/>
              <a:t>Eric Tseng MD </a:t>
            </a:r>
            <a:r>
              <a:rPr lang="en-US" sz="1600" cap="none" dirty="0" err="1"/>
              <a:t>MScCH</a:t>
            </a:r>
            <a:r>
              <a:rPr lang="en-US" sz="1600" cap="none" dirty="0"/>
              <a:t>, University of Toronto</a:t>
            </a:r>
            <a:br>
              <a:rPr lang="en-US" sz="1600" cap="none" dirty="0"/>
            </a:br>
            <a:r>
              <a:rPr lang="en-US" sz="1600" cap="none" dirty="0"/>
              <a:t>Mary Cushman MD MSc, University of Vermont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4239790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37DBE-1FC1-4A5C-AF5D-12ADDFF48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Case: </a:t>
            </a:r>
            <a:r>
              <a:rPr lang="en-CA" dirty="0"/>
              <a:t>Medical Inpatient Admission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2CFE8-9DEB-4D59-8C10-2A204532A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/>
              <a:t>82 year old male</a:t>
            </a:r>
          </a:p>
          <a:p>
            <a:pPr marL="0" indent="0">
              <a:buNone/>
            </a:pPr>
            <a:r>
              <a:rPr lang="en-CA" sz="2400" b="1" dirty="0">
                <a:solidFill>
                  <a:srgbClr val="E43D33"/>
                </a:solidFill>
              </a:rPr>
              <a:t>Past Medical History:</a:t>
            </a:r>
            <a:r>
              <a:rPr lang="en-CA" sz="2400" dirty="0">
                <a:solidFill>
                  <a:srgbClr val="E43D33"/>
                </a:solidFill>
              </a:rPr>
              <a:t> </a:t>
            </a:r>
            <a:r>
              <a:rPr lang="en-CA" sz="2400" dirty="0"/>
              <a:t>Emphysema, type 2 diabetes, obesity (body mass index [BMI] of 42 kg/m</a:t>
            </a:r>
            <a:r>
              <a:rPr lang="en-CA" sz="2400" baseline="30000" dirty="0"/>
              <a:t>2</a:t>
            </a:r>
            <a:r>
              <a:rPr lang="en-CA" sz="2400" dirty="0"/>
              <a:t>), provoked DVT 15 years ago (after appendectomy)</a:t>
            </a:r>
          </a:p>
          <a:p>
            <a:pPr marL="0" indent="0">
              <a:buNone/>
            </a:pPr>
            <a:r>
              <a:rPr lang="en-CA" sz="2400" b="1" dirty="0">
                <a:solidFill>
                  <a:srgbClr val="E43D33"/>
                </a:solidFill>
              </a:rPr>
              <a:t>Medications:</a:t>
            </a:r>
            <a:r>
              <a:rPr lang="en-CA" sz="2400" dirty="0">
                <a:solidFill>
                  <a:srgbClr val="E43D33"/>
                </a:solidFill>
              </a:rPr>
              <a:t> </a:t>
            </a:r>
            <a:r>
              <a:rPr lang="en-CA" sz="2400" dirty="0"/>
              <a:t>Tiotropium, metformin, amlodipine, ramipril</a:t>
            </a:r>
          </a:p>
          <a:p>
            <a:pPr marL="0" indent="0">
              <a:buNone/>
            </a:pPr>
            <a:r>
              <a:rPr lang="en-CA" sz="2400" b="1" dirty="0">
                <a:solidFill>
                  <a:srgbClr val="E43D33"/>
                </a:solidFill>
              </a:rPr>
              <a:t>Admitted to: </a:t>
            </a:r>
            <a:r>
              <a:rPr lang="en-CA" sz="2400" dirty="0"/>
              <a:t>Internal Medicine Ward with pneumonia</a:t>
            </a:r>
          </a:p>
          <a:p>
            <a:pPr marL="0" indent="0">
              <a:buNone/>
            </a:pPr>
            <a:r>
              <a:rPr lang="en-CA" sz="2400" b="1" dirty="0">
                <a:solidFill>
                  <a:srgbClr val="E43D33"/>
                </a:solidFill>
              </a:rPr>
              <a:t>Treated with:</a:t>
            </a:r>
            <a:r>
              <a:rPr lang="en-CA" sz="2400" dirty="0">
                <a:solidFill>
                  <a:srgbClr val="E43D33"/>
                </a:solidFill>
              </a:rPr>
              <a:t> </a:t>
            </a:r>
            <a:r>
              <a:rPr lang="en-CA" sz="2400" dirty="0"/>
              <a:t>antibiotics, supplemental oxygen</a:t>
            </a:r>
          </a:p>
          <a:p>
            <a:pPr marL="0" indent="0">
              <a:buNone/>
            </a:pPr>
            <a:r>
              <a:rPr lang="en-CA" sz="2400" dirty="0"/>
              <a:t>He is not ambulating on the ward due to dyspnea and generalized weakness.</a:t>
            </a:r>
          </a:p>
        </p:txBody>
      </p:sp>
    </p:spTree>
    <p:extLst>
      <p:ext uri="{BB962C8B-B14F-4D97-AF65-F5344CB8AC3E}">
        <p14:creationId xmlns:p14="http://schemas.microsoft.com/office/powerpoint/2010/main" val="158440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5A2E2-2418-4A9F-BB60-6BEB0FFA2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866900"/>
            <a:ext cx="10972800" cy="3954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400" b="1" dirty="0"/>
              <a:t>Which ONE of the following options would you suggest for thromboprophylaxis during this medical inpatient’s hospital admission?</a:t>
            </a:r>
          </a:p>
          <a:p>
            <a:pPr marL="0" indent="0">
              <a:buNone/>
            </a:pPr>
            <a:endParaRPr lang="en-CA" sz="2400" dirty="0"/>
          </a:p>
          <a:p>
            <a:pPr marL="514350" indent="-514350">
              <a:buAutoNum type="alphaUcPeriod"/>
            </a:pPr>
            <a:r>
              <a:rPr lang="en-CA" sz="2400" dirty="0"/>
              <a:t>Subcutaneous low molecular weight heparin (LMWH)</a:t>
            </a:r>
          </a:p>
          <a:p>
            <a:pPr marL="514350" indent="-514350">
              <a:buAutoNum type="alphaUcPeriod"/>
            </a:pPr>
            <a:r>
              <a:rPr lang="en-CA" sz="2400" dirty="0"/>
              <a:t>Direct oral anticoagulant (Betrixaban, Rivaroxaban, or Apixaban)</a:t>
            </a:r>
          </a:p>
          <a:p>
            <a:pPr marL="514350" indent="-514350">
              <a:buAutoNum type="alphaUcPeriod"/>
            </a:pPr>
            <a:r>
              <a:rPr lang="en-CA" sz="2400" dirty="0"/>
              <a:t>Graduated compression stockings</a:t>
            </a:r>
          </a:p>
          <a:p>
            <a:pPr marL="514350" indent="-514350">
              <a:buAutoNum type="alphaUcPeriod"/>
            </a:pPr>
            <a:r>
              <a:rPr lang="en-CA" sz="2400" dirty="0"/>
              <a:t>No prophylaxis because patient is low thrombosis risk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BAD767-7BAB-4B53-9712-EA8DCDE89366}"/>
              </a:ext>
            </a:extLst>
          </p:cNvPr>
          <p:cNvSpPr/>
          <p:nvPr/>
        </p:nvSpPr>
        <p:spPr>
          <a:xfrm>
            <a:off x="208526" y="3052273"/>
            <a:ext cx="8784657" cy="4633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/>
          </a:p>
        </p:txBody>
      </p:sp>
    </p:spTree>
    <p:extLst>
      <p:ext uri="{BB962C8B-B14F-4D97-AF65-F5344CB8AC3E}">
        <p14:creationId xmlns:p14="http://schemas.microsoft.com/office/powerpoint/2010/main" val="367274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883E6-3881-4231-8AD1-28307229F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Our patient’s risk factors for VTE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04F09C9-4B01-4A37-9481-D68D63E499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845128"/>
              </p:ext>
            </p:extLst>
          </p:nvPr>
        </p:nvGraphicFramePr>
        <p:xfrm>
          <a:off x="1992542" y="1996440"/>
          <a:ext cx="3415611" cy="420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15611">
                  <a:extLst>
                    <a:ext uri="{9D8B030D-6E8A-4147-A177-3AD203B41FA5}">
                      <a16:colId xmlns:a16="http://schemas.microsoft.com/office/drawing/2014/main" val="1115613794"/>
                    </a:ext>
                  </a:extLst>
                </a:gridCol>
              </a:tblGrid>
              <a:tr h="373010">
                <a:tc>
                  <a:txBody>
                    <a:bodyPr/>
                    <a:lstStyle/>
                    <a:p>
                      <a:r>
                        <a:rPr lang="en-CA" sz="2200" b="1" dirty="0">
                          <a:solidFill>
                            <a:schemeClr val="bg1"/>
                          </a:solidFill>
                        </a:rPr>
                        <a:t>Padua RAM: Factors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3D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255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Previous VTE</a:t>
                      </a:r>
                    </a:p>
                    <a:p>
                      <a:r>
                        <a:rPr lang="en-CA" sz="2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Thrombophilia</a:t>
                      </a:r>
                    </a:p>
                    <a:p>
                      <a:r>
                        <a:rPr lang="en-CA" sz="2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Active cancer</a:t>
                      </a:r>
                    </a:p>
                    <a:p>
                      <a:r>
                        <a:rPr lang="en-CA" sz="2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Age &gt; 70 years</a:t>
                      </a:r>
                    </a:p>
                    <a:p>
                      <a:r>
                        <a:rPr lang="en-CA" sz="2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Reduced mobility</a:t>
                      </a:r>
                    </a:p>
                    <a:p>
                      <a:r>
                        <a:rPr lang="en-CA" sz="2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Recent trauma/surgery</a:t>
                      </a:r>
                    </a:p>
                    <a:p>
                      <a:r>
                        <a:rPr lang="en-CA" sz="2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Heart or respiratory failure</a:t>
                      </a:r>
                    </a:p>
                    <a:p>
                      <a:r>
                        <a:rPr lang="en-CA" sz="2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Acute MI or stroke</a:t>
                      </a:r>
                    </a:p>
                    <a:p>
                      <a:r>
                        <a:rPr lang="en-CA" sz="2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Hormonal treatment</a:t>
                      </a:r>
                    </a:p>
                    <a:p>
                      <a:r>
                        <a:rPr lang="en-CA" sz="2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Obesity (BMI &gt; 30) Infection/rheumatologic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25004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9E4DE89-1CCB-47CD-89FD-B4B04B9D49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665131"/>
              </p:ext>
            </p:extLst>
          </p:nvPr>
        </p:nvGraphicFramePr>
        <p:xfrm>
          <a:off x="6868937" y="1996440"/>
          <a:ext cx="3465508" cy="2865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65508">
                  <a:extLst>
                    <a:ext uri="{9D8B030D-6E8A-4147-A177-3AD203B41FA5}">
                      <a16:colId xmlns:a16="http://schemas.microsoft.com/office/drawing/2014/main" val="11156137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CA" sz="2200" b="1" dirty="0">
                          <a:solidFill>
                            <a:schemeClr val="bg1"/>
                          </a:solidFill>
                        </a:rPr>
                        <a:t>IMPROVE-VTE RAM: Factors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3D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255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Previous VTE</a:t>
                      </a:r>
                    </a:p>
                    <a:p>
                      <a:r>
                        <a:rPr lang="en-CA" sz="2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Thrombophilia</a:t>
                      </a:r>
                    </a:p>
                    <a:p>
                      <a:r>
                        <a:rPr lang="en-CA" sz="2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Active cancer</a:t>
                      </a:r>
                    </a:p>
                    <a:p>
                      <a:r>
                        <a:rPr lang="en-CA" sz="2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Age &gt; 60 years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Immobilization of ≥ 7 days</a:t>
                      </a:r>
                    </a:p>
                    <a:p>
                      <a:r>
                        <a:rPr lang="en-CA" sz="2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Lower limb paralysis</a:t>
                      </a:r>
                    </a:p>
                    <a:p>
                      <a:r>
                        <a:rPr lang="en-CA" sz="2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ICU/CCU stay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250045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01D532A-6D16-4C3E-82E6-BED2A545DD29}"/>
              </a:ext>
            </a:extLst>
          </p:cNvPr>
          <p:cNvCxnSpPr>
            <a:cxnSpLocks/>
          </p:cNvCxnSpPr>
          <p:nvPr/>
        </p:nvCxnSpPr>
        <p:spPr>
          <a:xfrm>
            <a:off x="1285660" y="3636974"/>
            <a:ext cx="639393" cy="0"/>
          </a:xfrm>
          <a:prstGeom prst="straightConnector1">
            <a:avLst/>
          </a:prstGeom>
          <a:ln w="76200">
            <a:solidFill>
              <a:srgbClr val="E43D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8D2EBEB-779B-4468-931A-1204FFE9E149}"/>
              </a:ext>
            </a:extLst>
          </p:cNvPr>
          <p:cNvCxnSpPr>
            <a:cxnSpLocks/>
          </p:cNvCxnSpPr>
          <p:nvPr/>
        </p:nvCxnSpPr>
        <p:spPr>
          <a:xfrm>
            <a:off x="1285660" y="3961254"/>
            <a:ext cx="639393" cy="0"/>
          </a:xfrm>
          <a:prstGeom prst="straightConnector1">
            <a:avLst/>
          </a:prstGeom>
          <a:ln w="76200">
            <a:solidFill>
              <a:srgbClr val="E43D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B3C43DF-BBC2-4344-81DF-E6274204F0EC}"/>
              </a:ext>
            </a:extLst>
          </p:cNvPr>
          <p:cNvCxnSpPr>
            <a:cxnSpLocks/>
          </p:cNvCxnSpPr>
          <p:nvPr/>
        </p:nvCxnSpPr>
        <p:spPr>
          <a:xfrm>
            <a:off x="1285660" y="4649919"/>
            <a:ext cx="639393" cy="0"/>
          </a:xfrm>
          <a:prstGeom prst="straightConnector1">
            <a:avLst/>
          </a:prstGeom>
          <a:ln w="76200">
            <a:solidFill>
              <a:srgbClr val="E43D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6790431-A6DB-488F-86B7-F713F788031F}"/>
              </a:ext>
            </a:extLst>
          </p:cNvPr>
          <p:cNvCxnSpPr>
            <a:cxnSpLocks/>
          </p:cNvCxnSpPr>
          <p:nvPr/>
        </p:nvCxnSpPr>
        <p:spPr>
          <a:xfrm>
            <a:off x="1285659" y="5634217"/>
            <a:ext cx="639393" cy="0"/>
          </a:xfrm>
          <a:prstGeom prst="straightConnector1">
            <a:avLst/>
          </a:prstGeom>
          <a:ln w="76200">
            <a:solidFill>
              <a:srgbClr val="E43D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4793EA4-0E04-4B21-88AF-FC5CF3E716D0}"/>
              </a:ext>
            </a:extLst>
          </p:cNvPr>
          <p:cNvCxnSpPr>
            <a:cxnSpLocks/>
          </p:cNvCxnSpPr>
          <p:nvPr/>
        </p:nvCxnSpPr>
        <p:spPr>
          <a:xfrm>
            <a:off x="1285658" y="5999748"/>
            <a:ext cx="639393" cy="0"/>
          </a:xfrm>
          <a:prstGeom prst="straightConnector1">
            <a:avLst/>
          </a:prstGeom>
          <a:ln w="76200">
            <a:solidFill>
              <a:srgbClr val="E43D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EA0F9DA-2AFD-43D8-B9E7-9D1B1463ABEE}"/>
              </a:ext>
            </a:extLst>
          </p:cNvPr>
          <p:cNvCxnSpPr>
            <a:cxnSpLocks/>
          </p:cNvCxnSpPr>
          <p:nvPr/>
        </p:nvCxnSpPr>
        <p:spPr>
          <a:xfrm>
            <a:off x="6175063" y="3636974"/>
            <a:ext cx="639393" cy="0"/>
          </a:xfrm>
          <a:prstGeom prst="straightConnector1">
            <a:avLst/>
          </a:prstGeom>
          <a:ln w="76200">
            <a:solidFill>
              <a:srgbClr val="E43D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B6C70BA-CBF6-4B0E-8D60-8F748B5E901B}"/>
              </a:ext>
            </a:extLst>
          </p:cNvPr>
          <p:cNvCxnSpPr>
            <a:cxnSpLocks/>
          </p:cNvCxnSpPr>
          <p:nvPr/>
        </p:nvCxnSpPr>
        <p:spPr>
          <a:xfrm>
            <a:off x="1285658" y="2641218"/>
            <a:ext cx="639393" cy="0"/>
          </a:xfrm>
          <a:prstGeom prst="straightConnector1">
            <a:avLst/>
          </a:prstGeom>
          <a:ln w="76200">
            <a:solidFill>
              <a:srgbClr val="E43D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7376CBB-671E-4554-9A3B-7C5B868F8C2D}"/>
              </a:ext>
            </a:extLst>
          </p:cNvPr>
          <p:cNvCxnSpPr>
            <a:cxnSpLocks/>
          </p:cNvCxnSpPr>
          <p:nvPr/>
        </p:nvCxnSpPr>
        <p:spPr>
          <a:xfrm>
            <a:off x="6175063" y="2634343"/>
            <a:ext cx="639393" cy="0"/>
          </a:xfrm>
          <a:prstGeom prst="straightConnector1">
            <a:avLst/>
          </a:prstGeom>
          <a:ln w="76200">
            <a:solidFill>
              <a:srgbClr val="E43D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3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FB33BCF-E393-4961-BBFB-BF907C800025}"/>
              </a:ext>
            </a:extLst>
          </p:cNvPr>
          <p:cNvSpPr txBox="1">
            <a:spLocks/>
          </p:cNvSpPr>
          <p:nvPr/>
        </p:nvSpPr>
        <p:spPr>
          <a:xfrm>
            <a:off x="4439069" y="263109"/>
            <a:ext cx="11188931" cy="197867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CA" sz="2400" i="1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E4029AD-A2E5-4ED2-BA64-015BFF5141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127581"/>
              </p:ext>
            </p:extLst>
          </p:nvPr>
        </p:nvGraphicFramePr>
        <p:xfrm>
          <a:off x="1918728" y="3468140"/>
          <a:ext cx="8375642" cy="27459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8342">
                  <a:extLst>
                    <a:ext uri="{9D8B030D-6E8A-4147-A177-3AD203B41FA5}">
                      <a16:colId xmlns:a16="http://schemas.microsoft.com/office/drawing/2014/main" val="325642109"/>
                    </a:ext>
                  </a:extLst>
                </a:gridCol>
                <a:gridCol w="1574651">
                  <a:extLst>
                    <a:ext uri="{9D8B030D-6E8A-4147-A177-3AD203B41FA5}">
                      <a16:colId xmlns:a16="http://schemas.microsoft.com/office/drawing/2014/main" val="815985156"/>
                    </a:ext>
                  </a:extLst>
                </a:gridCol>
                <a:gridCol w="2429461">
                  <a:extLst>
                    <a:ext uri="{9D8B030D-6E8A-4147-A177-3AD203B41FA5}">
                      <a16:colId xmlns:a16="http://schemas.microsoft.com/office/drawing/2014/main" val="1109489225"/>
                    </a:ext>
                  </a:extLst>
                </a:gridCol>
                <a:gridCol w="2533188">
                  <a:extLst>
                    <a:ext uri="{9D8B030D-6E8A-4147-A177-3AD203B41FA5}">
                      <a16:colId xmlns:a16="http://schemas.microsoft.com/office/drawing/2014/main" val="738517967"/>
                    </a:ext>
                  </a:extLst>
                </a:gridCol>
              </a:tblGrid>
              <a:tr h="279421">
                <a:tc rowSpan="2">
                  <a:txBody>
                    <a:bodyPr/>
                    <a:lstStyle/>
                    <a:p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Outcomes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3D3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Relative effect: </a:t>
                      </a:r>
                    </a:p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RR (95% CI)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3D3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Anticipated absolute effects (95% CI)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3D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809784"/>
                  </a:ext>
                </a:extLst>
              </a:tr>
              <a:tr h="333736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with no parenteral anticoagulant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difference with parenteral anticoagulant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830735"/>
                  </a:ext>
                </a:extLst>
              </a:tr>
              <a:tr h="502958"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Mortality</a:t>
                      </a:r>
                    </a:p>
                  </a:txBody>
                  <a:tcPr marL="27432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0.97 </a:t>
                      </a:r>
                    </a:p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(0.91 to 1.04)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69 per 1,000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 fewer deaths per 1,000 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(6 fewer to 3 more)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598946"/>
                  </a:ext>
                </a:extLst>
              </a:tr>
              <a:tr h="502958"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</a:t>
                      </a:r>
                    </a:p>
                  </a:txBody>
                  <a:tcPr marL="27432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0.59</a:t>
                      </a:r>
                    </a:p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(0.45 to 0.78) 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10 per 1,000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 fewer PE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(6 fewer to 2 fewer)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586795"/>
                  </a:ext>
                </a:extLst>
              </a:tr>
              <a:tr h="502958"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Symptomatic proximal DVT</a:t>
                      </a:r>
                    </a:p>
                  </a:txBody>
                  <a:tcPr marL="27432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0.28</a:t>
                      </a:r>
                    </a:p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(0.06 to 1.37)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 per 1,000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 fewer DVT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(4 fewer to 1 more)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894961"/>
                  </a:ext>
                </a:extLst>
              </a:tr>
              <a:tr h="530900"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Major bleeding</a:t>
                      </a:r>
                    </a:p>
                  </a:txBody>
                  <a:tcPr marL="27432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1.48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(0.81 to 2.71)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7 per 1,000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 more bleeds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(1 fewer to 12 more)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3645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4E28177-8F59-4D65-93FC-2626F523DAA6}"/>
              </a:ext>
            </a:extLst>
          </p:cNvPr>
          <p:cNvSpPr txBox="1"/>
          <p:nvPr/>
        </p:nvSpPr>
        <p:spPr>
          <a:xfrm>
            <a:off x="482138" y="2364593"/>
            <a:ext cx="911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endParaRPr lang="en-CA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7B1B0E-E5EA-4D65-BA7B-1641DE969F41}"/>
              </a:ext>
            </a:extLst>
          </p:cNvPr>
          <p:cNvSpPr/>
          <p:nvPr/>
        </p:nvSpPr>
        <p:spPr>
          <a:xfrm>
            <a:off x="1918727" y="4651097"/>
            <a:ext cx="8375643" cy="511628"/>
          </a:xfrm>
          <a:prstGeom prst="rect">
            <a:avLst/>
          </a:prstGeom>
          <a:noFill/>
          <a:ln w="38100">
            <a:solidFill>
              <a:srgbClr val="91AF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07CF57E-BB57-6D45-A671-A63E9A7BB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Recommendation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7F5799E-E53D-B64B-8AD5-BDB97A27C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886604"/>
            <a:ext cx="10910032" cy="2423394"/>
          </a:xfrm>
        </p:spPr>
        <p:txBody>
          <a:bodyPr>
            <a:noAutofit/>
          </a:bodyPr>
          <a:lstStyle/>
          <a:p>
            <a:r>
              <a:rPr lang="en-CA" sz="1600" dirty="0"/>
              <a:t>In </a:t>
            </a:r>
            <a:r>
              <a:rPr lang="en-CA" sz="1600" b="1" dirty="0">
                <a:solidFill>
                  <a:srgbClr val="E43D33"/>
                </a:solidFill>
              </a:rPr>
              <a:t>acutely ill medical patients</a:t>
            </a:r>
            <a:r>
              <a:rPr lang="en-CA" sz="1600" dirty="0"/>
              <a:t>, the panel suggests using </a:t>
            </a:r>
            <a:r>
              <a:rPr lang="en-CA" sz="1600" b="1" u="sng" dirty="0"/>
              <a:t>UFH, LMWH, or fondaparinux</a:t>
            </a:r>
            <a:r>
              <a:rPr lang="en-CA" sz="1600" b="1" dirty="0"/>
              <a:t> </a:t>
            </a:r>
            <a:r>
              <a:rPr lang="en-CA" sz="1600" dirty="0"/>
              <a:t>rather than no parenteral anticoagulant </a:t>
            </a:r>
            <a:r>
              <a:rPr lang="en-CA" sz="1600" i="1" dirty="0"/>
              <a:t>(conditional recommendation, low certainty)</a:t>
            </a:r>
          </a:p>
          <a:p>
            <a:r>
              <a:rPr lang="en-CA" sz="1600" dirty="0"/>
              <a:t>The panel suggests using LMWH </a:t>
            </a:r>
            <a:r>
              <a:rPr lang="en-CA" sz="1600" i="1" dirty="0"/>
              <a:t>(low certainty) </a:t>
            </a:r>
            <a:r>
              <a:rPr lang="en-CA" sz="1600" dirty="0"/>
              <a:t>or fondaparinux </a:t>
            </a:r>
            <a:r>
              <a:rPr lang="en-CA" sz="1600" i="1" dirty="0"/>
              <a:t>(very low certainty) </a:t>
            </a:r>
            <a:r>
              <a:rPr lang="en-CA" sz="1600" dirty="0"/>
              <a:t>rather than UFH </a:t>
            </a:r>
            <a:r>
              <a:rPr lang="en-CA" sz="1600" i="1" dirty="0"/>
              <a:t>(conditional recommendation)</a:t>
            </a:r>
          </a:p>
          <a:p>
            <a:pPr marL="0" indent="0" algn="ctr">
              <a:buNone/>
            </a:pPr>
            <a:r>
              <a:rPr lang="en-CA" sz="1800" b="1" dirty="0">
                <a:solidFill>
                  <a:srgbClr val="91AF61"/>
                </a:solidFill>
              </a:rPr>
              <a:t>Parenteral anticoagulant </a:t>
            </a:r>
            <a:r>
              <a:rPr lang="en-CA" sz="1800" dirty="0"/>
              <a:t>compared with </a:t>
            </a:r>
            <a:r>
              <a:rPr lang="en-CA" sz="1800" b="1" dirty="0">
                <a:solidFill>
                  <a:srgbClr val="91AF61"/>
                </a:solidFill>
              </a:rPr>
              <a:t>no parenteral anticoagulant</a:t>
            </a:r>
            <a:r>
              <a:rPr lang="en-CA" sz="1800" dirty="0"/>
              <a:t>:</a:t>
            </a:r>
            <a:endParaRPr lang="en-CA" sz="1800" i="1" dirty="0"/>
          </a:p>
          <a:p>
            <a:endParaRPr lang="en-US" sz="18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A0A335-B9D5-D84E-81D8-B02C1DD361C0}"/>
              </a:ext>
            </a:extLst>
          </p:cNvPr>
          <p:cNvGrpSpPr/>
          <p:nvPr/>
        </p:nvGrpSpPr>
        <p:grpSpPr>
          <a:xfrm>
            <a:off x="8053457" y="6345076"/>
            <a:ext cx="4138543" cy="276999"/>
            <a:chOff x="6589222" y="6483927"/>
            <a:chExt cx="4138543" cy="27699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BD6FC75-12B9-6B46-A695-1FA6C3EE451A}"/>
                </a:ext>
              </a:extLst>
            </p:cNvPr>
            <p:cNvSpPr txBox="1"/>
            <p:nvPr/>
          </p:nvSpPr>
          <p:spPr>
            <a:xfrm>
              <a:off x="6589222" y="6483927"/>
              <a:ext cx="41385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Quality of Evidence (GRADE): Low        Moderate        Strong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104507-362B-F043-9885-C3126851BED2}"/>
                </a:ext>
              </a:extLst>
            </p:cNvPr>
            <p:cNvSpPr/>
            <p:nvPr/>
          </p:nvSpPr>
          <p:spPr>
            <a:xfrm>
              <a:off x="8792203" y="6543279"/>
              <a:ext cx="158294" cy="158294"/>
            </a:xfrm>
            <a:prstGeom prst="ellipse">
              <a:avLst/>
            </a:prstGeom>
            <a:solidFill>
              <a:srgbClr val="E43E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00343F4-0124-FD4C-AB10-966A4E9E5515}"/>
                </a:ext>
              </a:extLst>
            </p:cNvPr>
            <p:cNvSpPr/>
            <p:nvPr/>
          </p:nvSpPr>
          <p:spPr>
            <a:xfrm>
              <a:off x="9706603" y="6543279"/>
              <a:ext cx="158294" cy="158294"/>
            </a:xfrm>
            <a:prstGeom prst="ellipse">
              <a:avLst/>
            </a:prstGeom>
            <a:solidFill>
              <a:srgbClr val="F99D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94D4453-0BBD-4C4A-9BF4-B1D967BFF0D4}"/>
                </a:ext>
              </a:extLst>
            </p:cNvPr>
            <p:cNvSpPr/>
            <p:nvPr/>
          </p:nvSpPr>
          <p:spPr>
            <a:xfrm>
              <a:off x="10399877" y="6543279"/>
              <a:ext cx="158294" cy="158294"/>
            </a:xfrm>
            <a:prstGeom prst="ellipse">
              <a:avLst/>
            </a:prstGeom>
            <a:solidFill>
              <a:srgbClr val="91A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1A2F921D-A179-B643-B0C3-FD0FE6544E4F}"/>
              </a:ext>
            </a:extLst>
          </p:cNvPr>
          <p:cNvSpPr/>
          <p:nvPr/>
        </p:nvSpPr>
        <p:spPr>
          <a:xfrm>
            <a:off x="1971733" y="4364881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A6DBB9-4358-D54A-A1A8-FF71D50DCA01}"/>
              </a:ext>
            </a:extLst>
          </p:cNvPr>
          <p:cNvSpPr/>
          <p:nvPr/>
        </p:nvSpPr>
        <p:spPr>
          <a:xfrm>
            <a:off x="1971733" y="4855981"/>
            <a:ext cx="158294" cy="158294"/>
          </a:xfrm>
          <a:prstGeom prst="ellipse">
            <a:avLst/>
          </a:prstGeom>
          <a:solidFill>
            <a:srgbClr val="FA9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A63238C-A310-9E4A-94D5-71841AB85045}"/>
              </a:ext>
            </a:extLst>
          </p:cNvPr>
          <p:cNvSpPr/>
          <p:nvPr/>
        </p:nvSpPr>
        <p:spPr>
          <a:xfrm>
            <a:off x="1971733" y="5377441"/>
            <a:ext cx="158294" cy="158294"/>
          </a:xfrm>
          <a:prstGeom prst="ellipse">
            <a:avLst/>
          </a:prstGeom>
          <a:solidFill>
            <a:srgbClr val="FA9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2B0AEF8-0B6C-A243-8577-F28FDC296C5F}"/>
              </a:ext>
            </a:extLst>
          </p:cNvPr>
          <p:cNvSpPr/>
          <p:nvPr/>
        </p:nvSpPr>
        <p:spPr>
          <a:xfrm>
            <a:off x="1971733" y="5891531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331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21C3F63-9362-4E84-A46C-CC227FAD3FD1}"/>
              </a:ext>
            </a:extLst>
          </p:cNvPr>
          <p:cNvSpPr txBox="1">
            <a:spLocks/>
          </p:cNvSpPr>
          <p:nvPr/>
        </p:nvSpPr>
        <p:spPr>
          <a:xfrm>
            <a:off x="6096000" y="727862"/>
            <a:ext cx="11629249" cy="15134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CA" sz="2400" i="1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FA583DF-1B44-452F-AA0E-6D6C4B6DF5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130821"/>
              </p:ext>
            </p:extLst>
          </p:nvPr>
        </p:nvGraphicFramePr>
        <p:xfrm>
          <a:off x="1918727" y="3445942"/>
          <a:ext cx="8375643" cy="28907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8343">
                  <a:extLst>
                    <a:ext uri="{9D8B030D-6E8A-4147-A177-3AD203B41FA5}">
                      <a16:colId xmlns:a16="http://schemas.microsoft.com/office/drawing/2014/main" val="325642109"/>
                    </a:ext>
                  </a:extLst>
                </a:gridCol>
                <a:gridCol w="1574651">
                  <a:extLst>
                    <a:ext uri="{9D8B030D-6E8A-4147-A177-3AD203B41FA5}">
                      <a16:colId xmlns:a16="http://schemas.microsoft.com/office/drawing/2014/main" val="815985156"/>
                    </a:ext>
                  </a:extLst>
                </a:gridCol>
                <a:gridCol w="2429462">
                  <a:extLst>
                    <a:ext uri="{9D8B030D-6E8A-4147-A177-3AD203B41FA5}">
                      <a16:colId xmlns:a16="http://schemas.microsoft.com/office/drawing/2014/main" val="1109489225"/>
                    </a:ext>
                  </a:extLst>
                </a:gridCol>
                <a:gridCol w="2533187">
                  <a:extLst>
                    <a:ext uri="{9D8B030D-6E8A-4147-A177-3AD203B41FA5}">
                      <a16:colId xmlns:a16="http://schemas.microsoft.com/office/drawing/2014/main" val="738517967"/>
                    </a:ext>
                  </a:extLst>
                </a:gridCol>
              </a:tblGrid>
              <a:tr h="270514">
                <a:tc rowSpan="2">
                  <a:txBody>
                    <a:bodyPr/>
                    <a:lstStyle/>
                    <a:p>
                      <a:r>
                        <a:rPr lang="en-CA" sz="1200" b="1" dirty="0">
                          <a:solidFill>
                            <a:schemeClr val="bg1"/>
                          </a:solidFill>
                        </a:rPr>
                        <a:t>Outcomes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3D3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CA" sz="1200" b="1" dirty="0">
                          <a:solidFill>
                            <a:schemeClr val="bg1"/>
                          </a:solidFill>
                        </a:rPr>
                        <a:t>Relative effect: </a:t>
                      </a:r>
                    </a:p>
                    <a:p>
                      <a:pPr algn="ctr"/>
                      <a:r>
                        <a:rPr lang="en-CA" sz="1200" b="1" dirty="0">
                          <a:solidFill>
                            <a:schemeClr val="bg1"/>
                          </a:solidFill>
                        </a:rPr>
                        <a:t>RR (95% CI)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3D3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1200" b="1" dirty="0">
                          <a:solidFill>
                            <a:schemeClr val="bg1"/>
                          </a:solidFill>
                        </a:rPr>
                        <a:t>Anticipated absolute effects (95% CI)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3D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809784"/>
                  </a:ext>
                </a:extLst>
              </a:tr>
              <a:tr h="467563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with pharmacologic prophylaxis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difference with mechanical prophylaxis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830735"/>
                  </a:ext>
                </a:extLst>
              </a:tr>
              <a:tr h="510971"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Mortality</a:t>
                      </a:r>
                    </a:p>
                  </a:txBody>
                  <a:tcPr marL="2743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0.95</a:t>
                      </a:r>
                      <a:endParaRPr lang="en-CA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CA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(0.42 to 1.13)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18 per 1,000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 fewer death per 1,000</a:t>
                      </a:r>
                    </a:p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(11 fewer to 21 more)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207548"/>
                  </a:ext>
                </a:extLst>
              </a:tr>
              <a:tr h="510971"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</a:t>
                      </a:r>
                    </a:p>
                  </a:txBody>
                  <a:tcPr marL="2743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1.54</a:t>
                      </a:r>
                      <a:endParaRPr lang="en-CA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CA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(0.48 to 4.93)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 per 1,000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 more PE per 1,000</a:t>
                      </a:r>
                    </a:p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(1 fewer to 4 more)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586795"/>
                  </a:ext>
                </a:extLst>
              </a:tr>
              <a:tr h="510971"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Symptomatic proximal DVT</a:t>
                      </a:r>
                    </a:p>
                  </a:txBody>
                  <a:tcPr marL="2743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2.20</a:t>
                      </a:r>
                      <a:endParaRPr lang="en-CA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CA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(0.22 to 22.09)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 per 1,000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 more DVT per 1,000</a:t>
                      </a:r>
                    </a:p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(1 fewer to 38 more)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894961"/>
                  </a:ext>
                </a:extLst>
              </a:tr>
              <a:tr h="510971"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Major bleeding</a:t>
                      </a:r>
                    </a:p>
                  </a:txBody>
                  <a:tcPr marL="2743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0.87</a:t>
                      </a:r>
                      <a:endParaRPr lang="en-CA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(0.25 to 3.08)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28 per 1,000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 fewer bleeds per 1,000</a:t>
                      </a:r>
                    </a:p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(21 fewer to 58 more)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36454"/>
                  </a:ext>
                </a:extLst>
              </a:tr>
            </a:tbl>
          </a:graphicData>
        </a:graphic>
      </p:graphicFrame>
      <p:sp>
        <p:nvSpPr>
          <p:cNvPr id="11" name="Title 10">
            <a:extLst>
              <a:ext uri="{FF2B5EF4-FFF2-40B4-BE49-F238E27FC236}">
                <a16:creationId xmlns:a16="http://schemas.microsoft.com/office/drawing/2014/main" id="{1ABAB6E9-0344-664D-B508-1B7259155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Recommendation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CC4F83E-61B1-7E45-9BAD-8569B767D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834090"/>
            <a:ext cx="10972800" cy="3954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1800" dirty="0"/>
              <a:t>In </a:t>
            </a:r>
            <a:r>
              <a:rPr lang="en-CA" sz="1800" b="1" dirty="0">
                <a:solidFill>
                  <a:srgbClr val="E43D33"/>
                </a:solidFill>
              </a:rPr>
              <a:t>acutely or critically ill medical patients</a:t>
            </a:r>
            <a:r>
              <a:rPr lang="en-CA" sz="1800" dirty="0"/>
              <a:t>, the panel suggests using </a:t>
            </a:r>
            <a:r>
              <a:rPr lang="en-CA" sz="1800" b="1" u="sng" dirty="0"/>
              <a:t>pharmacological VTE prophylaxis over mechanical prophylaxis</a:t>
            </a:r>
            <a:r>
              <a:rPr lang="en-CA" sz="1800" dirty="0"/>
              <a:t> </a:t>
            </a:r>
            <a:r>
              <a:rPr lang="en-CA" sz="1800" i="1" dirty="0"/>
              <a:t>(conditional recommendation, very low certainty)</a:t>
            </a:r>
          </a:p>
          <a:p>
            <a:pPr marL="0" indent="0">
              <a:buNone/>
            </a:pPr>
            <a:endParaRPr lang="en-CA" sz="1800" i="1" dirty="0"/>
          </a:p>
          <a:p>
            <a:pPr marL="0" indent="0" algn="ctr">
              <a:buNone/>
            </a:pPr>
            <a:r>
              <a:rPr lang="en-CA" sz="1800" b="1" dirty="0">
                <a:solidFill>
                  <a:srgbClr val="91AF61"/>
                </a:solidFill>
              </a:rPr>
              <a:t>Pharmacologic prophylaxis </a:t>
            </a:r>
            <a:r>
              <a:rPr lang="en-CA" sz="1800" dirty="0"/>
              <a:t>compared with </a:t>
            </a:r>
            <a:r>
              <a:rPr lang="en-CA" sz="1800" b="1" dirty="0">
                <a:solidFill>
                  <a:srgbClr val="91AF61"/>
                </a:solidFill>
              </a:rPr>
              <a:t>mechanical prophylaxis </a:t>
            </a:r>
            <a:br>
              <a:rPr lang="en-CA" sz="1800" b="1" dirty="0">
                <a:solidFill>
                  <a:schemeClr val="accent1"/>
                </a:solidFill>
              </a:rPr>
            </a:br>
            <a:r>
              <a:rPr lang="en-CA" sz="1800" i="1" dirty="0"/>
              <a:t>(graduated compression stockings or pneumatic compression devices)</a:t>
            </a:r>
            <a:r>
              <a:rPr lang="en-CA" sz="1800" dirty="0"/>
              <a:t>:</a:t>
            </a:r>
          </a:p>
          <a:p>
            <a:endParaRPr lang="en-US" sz="18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7F6CABE-22D0-DD4A-9C04-72D4B06A2573}"/>
              </a:ext>
            </a:extLst>
          </p:cNvPr>
          <p:cNvGrpSpPr/>
          <p:nvPr/>
        </p:nvGrpSpPr>
        <p:grpSpPr>
          <a:xfrm>
            <a:off x="8053457" y="6345076"/>
            <a:ext cx="4138543" cy="276999"/>
            <a:chOff x="6589222" y="6483927"/>
            <a:chExt cx="4138543" cy="27699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57F3DC6-D3A7-4542-A8E0-C8F7BA989C76}"/>
                </a:ext>
              </a:extLst>
            </p:cNvPr>
            <p:cNvSpPr txBox="1"/>
            <p:nvPr/>
          </p:nvSpPr>
          <p:spPr>
            <a:xfrm>
              <a:off x="6589222" y="6483927"/>
              <a:ext cx="41385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Quality of Evidence (GRADE): Low        Moderate        Strong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B9FA934-7E2A-8A4C-8C3D-E6153B1F737E}"/>
                </a:ext>
              </a:extLst>
            </p:cNvPr>
            <p:cNvSpPr/>
            <p:nvPr/>
          </p:nvSpPr>
          <p:spPr>
            <a:xfrm>
              <a:off x="8792203" y="6543279"/>
              <a:ext cx="158294" cy="158294"/>
            </a:xfrm>
            <a:prstGeom prst="ellipse">
              <a:avLst/>
            </a:prstGeom>
            <a:solidFill>
              <a:srgbClr val="E43E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744FF40-F5A1-CE4B-92C7-F3621C2C57A7}"/>
                </a:ext>
              </a:extLst>
            </p:cNvPr>
            <p:cNvSpPr/>
            <p:nvPr/>
          </p:nvSpPr>
          <p:spPr>
            <a:xfrm>
              <a:off x="9706603" y="6543279"/>
              <a:ext cx="158294" cy="158294"/>
            </a:xfrm>
            <a:prstGeom prst="ellipse">
              <a:avLst/>
            </a:prstGeom>
            <a:solidFill>
              <a:srgbClr val="F99D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9D6104C-4AC3-BA48-88FF-5B4AB115708E}"/>
                </a:ext>
              </a:extLst>
            </p:cNvPr>
            <p:cNvSpPr/>
            <p:nvPr/>
          </p:nvSpPr>
          <p:spPr>
            <a:xfrm>
              <a:off x="10399877" y="6543279"/>
              <a:ext cx="158294" cy="158294"/>
            </a:xfrm>
            <a:prstGeom prst="ellipse">
              <a:avLst/>
            </a:prstGeom>
            <a:solidFill>
              <a:srgbClr val="91A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19F97E80-7643-B945-B471-321C93D575E4}"/>
              </a:ext>
            </a:extLst>
          </p:cNvPr>
          <p:cNvSpPr/>
          <p:nvPr/>
        </p:nvSpPr>
        <p:spPr>
          <a:xfrm>
            <a:off x="1971733" y="4364881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6947BF6-E7DE-8944-AA13-9D7829CBC5D3}"/>
              </a:ext>
            </a:extLst>
          </p:cNvPr>
          <p:cNvSpPr/>
          <p:nvPr/>
        </p:nvSpPr>
        <p:spPr>
          <a:xfrm>
            <a:off x="1971733" y="4876159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0EFC843-4A02-1741-9CDF-60167E8B86F5}"/>
              </a:ext>
            </a:extLst>
          </p:cNvPr>
          <p:cNvSpPr/>
          <p:nvPr/>
        </p:nvSpPr>
        <p:spPr>
          <a:xfrm>
            <a:off x="1971733" y="5387436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D227A94-6D08-A746-96A8-549E67B66AE3}"/>
              </a:ext>
            </a:extLst>
          </p:cNvPr>
          <p:cNvSpPr/>
          <p:nvPr/>
        </p:nvSpPr>
        <p:spPr>
          <a:xfrm>
            <a:off x="1971733" y="5898713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961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290B57E-3A1E-406D-933E-4BA8A599884F}"/>
              </a:ext>
            </a:extLst>
          </p:cNvPr>
          <p:cNvSpPr txBox="1">
            <a:spLocks/>
          </p:cNvSpPr>
          <p:nvPr/>
        </p:nvSpPr>
        <p:spPr>
          <a:xfrm>
            <a:off x="4112342" y="741807"/>
            <a:ext cx="10515600" cy="11935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CA" sz="2400" i="1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A96E0A6-451B-402E-889A-757E6BEE1A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047482"/>
              </p:ext>
            </p:extLst>
          </p:nvPr>
        </p:nvGraphicFramePr>
        <p:xfrm>
          <a:off x="1918728" y="3197914"/>
          <a:ext cx="8382176" cy="28974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9776">
                  <a:extLst>
                    <a:ext uri="{9D8B030D-6E8A-4147-A177-3AD203B41FA5}">
                      <a16:colId xmlns:a16="http://schemas.microsoft.com/office/drawing/2014/main" val="325642109"/>
                    </a:ext>
                  </a:extLst>
                </a:gridCol>
                <a:gridCol w="1575879">
                  <a:extLst>
                    <a:ext uri="{9D8B030D-6E8A-4147-A177-3AD203B41FA5}">
                      <a16:colId xmlns:a16="http://schemas.microsoft.com/office/drawing/2014/main" val="815985156"/>
                    </a:ext>
                  </a:extLst>
                </a:gridCol>
                <a:gridCol w="2431357">
                  <a:extLst>
                    <a:ext uri="{9D8B030D-6E8A-4147-A177-3AD203B41FA5}">
                      <a16:colId xmlns:a16="http://schemas.microsoft.com/office/drawing/2014/main" val="1109489225"/>
                    </a:ext>
                  </a:extLst>
                </a:gridCol>
                <a:gridCol w="2535164">
                  <a:extLst>
                    <a:ext uri="{9D8B030D-6E8A-4147-A177-3AD203B41FA5}">
                      <a16:colId xmlns:a16="http://schemas.microsoft.com/office/drawing/2014/main" val="738517967"/>
                    </a:ext>
                  </a:extLst>
                </a:gridCol>
              </a:tblGrid>
              <a:tr h="294786">
                <a:tc rowSpan="2">
                  <a:txBody>
                    <a:bodyPr/>
                    <a:lstStyle/>
                    <a:p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Outcomes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3D3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Relative effect: </a:t>
                      </a:r>
                    </a:p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RR (95% CI)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3D3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Anticipated absolute effects (95% CI)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3D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809784"/>
                  </a:ext>
                </a:extLst>
              </a:tr>
              <a:tr h="398045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with prophylactic LMWH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difference with any DOAC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830735"/>
                  </a:ext>
                </a:extLst>
              </a:tr>
              <a:tr h="530615"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Mortality</a:t>
                      </a:r>
                    </a:p>
                  </a:txBody>
                  <a:tcPr marL="2743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0.64</a:t>
                      </a:r>
                      <a:endParaRPr lang="en-CA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(0.21 to 1.98)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 per 1,000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 fewer deaths per 1,000 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(1 fewer to 1 more)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598946"/>
                  </a:ext>
                </a:extLst>
              </a:tr>
              <a:tr h="530615"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</a:t>
                      </a:r>
                    </a:p>
                  </a:txBody>
                  <a:tcPr marL="2743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1.01</a:t>
                      </a:r>
                      <a:endParaRPr lang="en-CA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(0.29 to 3.53)</a:t>
                      </a:r>
                      <a:endParaRPr lang="en-CA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 per 1,000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 fewer PE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(1 fewer to 3 more)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586795"/>
                  </a:ext>
                </a:extLst>
              </a:tr>
              <a:tr h="530615"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Symptomatic proximal DVT</a:t>
                      </a:r>
                    </a:p>
                  </a:txBody>
                  <a:tcPr marL="2743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1.03</a:t>
                      </a:r>
                      <a:endParaRPr lang="en-CA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(0.34 to 3.08)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 per 1,000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 fewer DVT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(1 fewer to 4 more)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894961"/>
                  </a:ext>
                </a:extLst>
              </a:tr>
              <a:tr h="530615"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Major bleeding</a:t>
                      </a:r>
                    </a:p>
                  </a:txBody>
                  <a:tcPr marL="2743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1.70</a:t>
                      </a:r>
                    </a:p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(1.02 to 2.82)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 per 1,000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 more bleeds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 fewer to 4 more)*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36454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EC0F97EA-60FF-46A9-9411-5A8B1F908687}"/>
              </a:ext>
            </a:extLst>
          </p:cNvPr>
          <p:cNvSpPr/>
          <p:nvPr/>
        </p:nvSpPr>
        <p:spPr>
          <a:xfrm>
            <a:off x="1918727" y="5543654"/>
            <a:ext cx="8382177" cy="563707"/>
          </a:xfrm>
          <a:prstGeom prst="rect">
            <a:avLst/>
          </a:prstGeom>
          <a:noFill/>
          <a:ln w="38100">
            <a:solidFill>
              <a:srgbClr val="91AF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2EE335-1D89-472F-A9BD-D4671552F0D0}"/>
              </a:ext>
            </a:extLst>
          </p:cNvPr>
          <p:cNvSpPr txBox="1"/>
          <p:nvPr/>
        </p:nvSpPr>
        <p:spPr>
          <a:xfrm>
            <a:off x="10414732" y="5191392"/>
            <a:ext cx="14313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*these estimates apply to low baseline bleeding risk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00773A58-C23F-EC45-910C-90D6297AD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Recommendation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C78B9FB-E947-094D-9188-CB29191CD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793528"/>
            <a:ext cx="10972800" cy="8959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1800" dirty="0"/>
              <a:t>In acutely ill hospitalized </a:t>
            </a:r>
            <a:r>
              <a:rPr lang="en-CA" sz="1800" b="1" dirty="0">
                <a:solidFill>
                  <a:srgbClr val="E43D33"/>
                </a:solidFill>
              </a:rPr>
              <a:t>medical patients</a:t>
            </a:r>
            <a:r>
              <a:rPr lang="en-CA" sz="1800" dirty="0"/>
              <a:t>, the panel recommends using </a:t>
            </a:r>
            <a:r>
              <a:rPr lang="en-CA" sz="1800" b="1" u="sng" dirty="0"/>
              <a:t>LMWH over DOACs</a:t>
            </a:r>
            <a:r>
              <a:rPr lang="en-CA" sz="1800" dirty="0"/>
              <a:t> for VTE prophylaxis </a:t>
            </a:r>
            <a:r>
              <a:rPr lang="en-CA" sz="1800" i="1" dirty="0"/>
              <a:t>(strong recommendation, moderate certainty)</a:t>
            </a:r>
          </a:p>
          <a:p>
            <a:pPr marL="0" indent="0">
              <a:buNone/>
            </a:pPr>
            <a:endParaRPr lang="en-US" sz="1800" dirty="0">
              <a:solidFill>
                <a:srgbClr val="91AF61"/>
              </a:solidFill>
            </a:endParaRPr>
          </a:p>
          <a:p>
            <a:pPr marL="0" indent="0" algn="ctr">
              <a:buNone/>
            </a:pPr>
            <a:r>
              <a:rPr lang="en-CA" sz="1800" b="1" dirty="0">
                <a:solidFill>
                  <a:srgbClr val="91AF61"/>
                </a:solidFill>
              </a:rPr>
              <a:t>Any DOAC</a:t>
            </a:r>
            <a:r>
              <a:rPr lang="en-CA" sz="1800" dirty="0">
                <a:solidFill>
                  <a:srgbClr val="91AF61"/>
                </a:solidFill>
              </a:rPr>
              <a:t> </a:t>
            </a:r>
            <a:r>
              <a:rPr lang="en-CA" sz="1800" dirty="0"/>
              <a:t>compared with </a:t>
            </a:r>
            <a:r>
              <a:rPr lang="en-CA" sz="1800" b="1" dirty="0">
                <a:solidFill>
                  <a:srgbClr val="91AF61"/>
                </a:solidFill>
              </a:rPr>
              <a:t>prophylactic LMWH</a:t>
            </a:r>
            <a:r>
              <a:rPr lang="en-CA" sz="1800" dirty="0"/>
              <a:t>:</a:t>
            </a:r>
          </a:p>
          <a:p>
            <a:endParaRPr lang="en-US" sz="18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95D4494-433B-C744-BBE4-D46FD613D401}"/>
              </a:ext>
            </a:extLst>
          </p:cNvPr>
          <p:cNvGrpSpPr/>
          <p:nvPr/>
        </p:nvGrpSpPr>
        <p:grpSpPr>
          <a:xfrm>
            <a:off x="8053457" y="6345076"/>
            <a:ext cx="4138543" cy="276999"/>
            <a:chOff x="6589222" y="6483927"/>
            <a:chExt cx="4138543" cy="27699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67525BA-6295-2C41-A903-E125B6B08A5D}"/>
                </a:ext>
              </a:extLst>
            </p:cNvPr>
            <p:cNvSpPr txBox="1"/>
            <p:nvPr/>
          </p:nvSpPr>
          <p:spPr>
            <a:xfrm>
              <a:off x="6589222" y="6483927"/>
              <a:ext cx="41385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Quality of Evidence (GRADE): Low        Moderate        Strong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CD026D0-03A4-234A-98F1-B4B505DDB06F}"/>
                </a:ext>
              </a:extLst>
            </p:cNvPr>
            <p:cNvSpPr/>
            <p:nvPr/>
          </p:nvSpPr>
          <p:spPr>
            <a:xfrm>
              <a:off x="8792203" y="6543279"/>
              <a:ext cx="158294" cy="158294"/>
            </a:xfrm>
            <a:prstGeom prst="ellipse">
              <a:avLst/>
            </a:prstGeom>
            <a:solidFill>
              <a:srgbClr val="E43E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348E31E-DC65-5742-B7D2-82B7474B3FF8}"/>
                </a:ext>
              </a:extLst>
            </p:cNvPr>
            <p:cNvSpPr/>
            <p:nvPr/>
          </p:nvSpPr>
          <p:spPr>
            <a:xfrm>
              <a:off x="9706603" y="6543279"/>
              <a:ext cx="158294" cy="158294"/>
            </a:xfrm>
            <a:prstGeom prst="ellipse">
              <a:avLst/>
            </a:prstGeom>
            <a:solidFill>
              <a:srgbClr val="F99D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D5768C6-02C8-FC43-B90A-93F474553A27}"/>
                </a:ext>
              </a:extLst>
            </p:cNvPr>
            <p:cNvSpPr/>
            <p:nvPr/>
          </p:nvSpPr>
          <p:spPr>
            <a:xfrm>
              <a:off x="10399877" y="6543279"/>
              <a:ext cx="158294" cy="158294"/>
            </a:xfrm>
            <a:prstGeom prst="ellipse">
              <a:avLst/>
            </a:prstGeom>
            <a:solidFill>
              <a:srgbClr val="91A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5C515D5E-ED2B-604E-99AB-3074F5EFC377}"/>
              </a:ext>
            </a:extLst>
          </p:cNvPr>
          <p:cNvSpPr/>
          <p:nvPr/>
        </p:nvSpPr>
        <p:spPr>
          <a:xfrm>
            <a:off x="1971733" y="4116847"/>
            <a:ext cx="158294" cy="158294"/>
          </a:xfrm>
          <a:prstGeom prst="ellipse">
            <a:avLst/>
          </a:prstGeom>
          <a:solidFill>
            <a:srgbClr val="91A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D5C2AB2-BB94-B542-B1EB-C833D58076C3}"/>
              </a:ext>
            </a:extLst>
          </p:cNvPr>
          <p:cNvSpPr/>
          <p:nvPr/>
        </p:nvSpPr>
        <p:spPr>
          <a:xfrm>
            <a:off x="1971733" y="4659839"/>
            <a:ext cx="158294" cy="158294"/>
          </a:xfrm>
          <a:prstGeom prst="ellipse">
            <a:avLst/>
          </a:prstGeom>
          <a:solidFill>
            <a:srgbClr val="FA9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84749D3-B924-7044-9945-ED4A978A07DE}"/>
              </a:ext>
            </a:extLst>
          </p:cNvPr>
          <p:cNvSpPr/>
          <p:nvPr/>
        </p:nvSpPr>
        <p:spPr>
          <a:xfrm>
            <a:off x="1971733" y="5142555"/>
            <a:ext cx="158294" cy="158294"/>
          </a:xfrm>
          <a:prstGeom prst="ellipse">
            <a:avLst/>
          </a:prstGeom>
          <a:solidFill>
            <a:srgbClr val="FA9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8DBB56C-3449-8C4B-AE3F-6DBF529824EE}"/>
              </a:ext>
            </a:extLst>
          </p:cNvPr>
          <p:cNvSpPr/>
          <p:nvPr/>
        </p:nvSpPr>
        <p:spPr>
          <a:xfrm>
            <a:off x="1971733" y="5730118"/>
            <a:ext cx="158294" cy="158294"/>
          </a:xfrm>
          <a:prstGeom prst="ellipse">
            <a:avLst/>
          </a:prstGeom>
          <a:solidFill>
            <a:srgbClr val="91A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634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348DD-091C-425A-A1F7-FDAEC3D3A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033094"/>
            <a:ext cx="6433113" cy="3954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/>
              <a:t>You start VTE prophylaxis with </a:t>
            </a:r>
            <a:r>
              <a:rPr lang="en-CA" sz="2400" b="1" dirty="0"/>
              <a:t>prophylactic LMWH </a:t>
            </a:r>
            <a:r>
              <a:rPr lang="en-CA" sz="2400" dirty="0"/>
              <a:t>for this internal medicine admission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sz="2400" dirty="0"/>
              <a:t>Two days into the hospital admission, your patient is admitted to the </a:t>
            </a:r>
            <a:r>
              <a:rPr lang="en-CA" sz="2400" b="1" dirty="0"/>
              <a:t>critical care unit </a:t>
            </a:r>
            <a:r>
              <a:rPr lang="en-CA" sz="2400" dirty="0"/>
              <a:t>with respiratory failure and septic shock</a:t>
            </a:r>
          </a:p>
          <a:p>
            <a:r>
              <a:rPr lang="en-CA" sz="2400" dirty="0"/>
              <a:t>He is intubated and started on vasopressors</a:t>
            </a:r>
          </a:p>
          <a:p>
            <a:r>
              <a:rPr lang="en-CA" sz="2400" dirty="0"/>
              <a:t>His labs: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5D6679F-BFF0-450D-ABFE-0ACBFC8CDE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532151"/>
              </p:ext>
            </p:extLst>
          </p:nvPr>
        </p:nvGraphicFramePr>
        <p:xfrm>
          <a:off x="7390501" y="3007755"/>
          <a:ext cx="3495287" cy="2148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7326">
                  <a:extLst>
                    <a:ext uri="{9D8B030D-6E8A-4147-A177-3AD203B41FA5}">
                      <a16:colId xmlns:a16="http://schemas.microsoft.com/office/drawing/2014/main" val="2427748859"/>
                    </a:ext>
                  </a:extLst>
                </a:gridCol>
                <a:gridCol w="2117961">
                  <a:extLst>
                    <a:ext uri="{9D8B030D-6E8A-4147-A177-3AD203B41FA5}">
                      <a16:colId xmlns:a16="http://schemas.microsoft.com/office/drawing/2014/main" val="1244900745"/>
                    </a:ext>
                  </a:extLst>
                </a:gridCol>
              </a:tblGrid>
              <a:tr h="333839">
                <a:tc gridSpan="2">
                  <a:txBody>
                    <a:bodyPr/>
                    <a:lstStyle/>
                    <a:p>
                      <a:pPr algn="ctr"/>
                      <a:r>
                        <a:rPr lang="en-CA" sz="2000" b="1" dirty="0">
                          <a:solidFill>
                            <a:schemeClr val="bg1"/>
                          </a:solidFill>
                        </a:rPr>
                        <a:t>Labs</a:t>
                      </a:r>
                      <a:r>
                        <a:rPr lang="en-CA" sz="2000" b="1" baseline="0" dirty="0">
                          <a:solidFill>
                            <a:schemeClr val="bg1"/>
                          </a:solidFill>
                        </a:rPr>
                        <a:t> on Transfer to ICU</a:t>
                      </a:r>
                      <a:endParaRPr lang="en-CA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3D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014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Hemoglobin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12.0 g/dL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083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Platelets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103 x 10</a:t>
                      </a:r>
                      <a:r>
                        <a:rPr lang="en-CA" sz="1800" baseline="30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9/</a:t>
                      </a:r>
                      <a:r>
                        <a:rPr lang="en-CA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L</a:t>
                      </a:r>
                      <a:endParaRPr lang="en-CA" sz="1800" baseline="30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931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Leukocytes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15.6 x 10</a:t>
                      </a:r>
                      <a:r>
                        <a:rPr lang="en-CA" sz="1800" baseline="30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9/</a:t>
                      </a:r>
                      <a:r>
                        <a:rPr lang="en-CA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L</a:t>
                      </a:r>
                      <a:endParaRPr lang="en-CA" sz="1800" baseline="30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990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Creatinine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1.47 mg/dL (eGFR 49 mL/min/1.73 m</a:t>
                      </a:r>
                      <a:r>
                        <a:rPr lang="en-CA" sz="1800" baseline="30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</a:t>
                      </a:r>
                      <a:r>
                        <a:rPr lang="en-CA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179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190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80F18-6545-403A-AA3B-D2AFA3DF8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648" y="1854815"/>
            <a:ext cx="10972800" cy="39546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2400" b="1" dirty="0"/>
              <a:t>Your patient has been transferred to the intensive care unit (ICU), and has mild thrombocytopenia and acute kidney injury. </a:t>
            </a:r>
          </a:p>
          <a:p>
            <a:pPr marL="0" indent="0">
              <a:buNone/>
            </a:pPr>
            <a:endParaRPr lang="en-CA" sz="2400" b="1" dirty="0"/>
          </a:p>
          <a:p>
            <a:pPr marL="0" indent="0">
              <a:buNone/>
            </a:pPr>
            <a:r>
              <a:rPr lang="en-CA" sz="2400" b="1" dirty="0"/>
              <a:t>Which ONE of the following options would you recommend for thromboprophylaxis now?</a:t>
            </a:r>
          </a:p>
          <a:p>
            <a:pPr marL="0" indent="0">
              <a:buNone/>
            </a:pPr>
            <a:endParaRPr lang="en-CA" sz="2400" dirty="0"/>
          </a:p>
          <a:p>
            <a:pPr marL="514350" indent="-514350">
              <a:buAutoNum type="alphaUcPeriod"/>
            </a:pPr>
            <a:r>
              <a:rPr lang="en-CA" sz="2400" dirty="0"/>
              <a:t>Subcutaneous LMWH</a:t>
            </a:r>
          </a:p>
          <a:p>
            <a:pPr marL="514350" indent="-514350">
              <a:buAutoNum type="alphaUcPeriod"/>
            </a:pPr>
            <a:r>
              <a:rPr lang="en-CA" sz="2400" dirty="0"/>
              <a:t>Subcutaneous Unfractionated Heparin (UFH)</a:t>
            </a:r>
          </a:p>
          <a:p>
            <a:pPr marL="514350" indent="-514350">
              <a:buAutoNum type="alphaUcPeriod"/>
            </a:pPr>
            <a:r>
              <a:rPr lang="en-CA" sz="2400" dirty="0"/>
              <a:t>Graduated Compression Stockings</a:t>
            </a:r>
          </a:p>
          <a:p>
            <a:pPr marL="514350" indent="-514350">
              <a:buAutoNum type="alphaUcPeriod"/>
            </a:pPr>
            <a:r>
              <a:rPr lang="en-CA" sz="2400" dirty="0"/>
              <a:t>Graduated Compression Stockings combined with LMWH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EA7D4D-A1E0-4C53-95E6-169C126365D9}"/>
              </a:ext>
            </a:extLst>
          </p:cNvPr>
          <p:cNvSpPr/>
          <p:nvPr/>
        </p:nvSpPr>
        <p:spPr>
          <a:xfrm>
            <a:off x="508700" y="4012618"/>
            <a:ext cx="7894148" cy="446739"/>
          </a:xfrm>
          <a:prstGeom prst="rect">
            <a:avLst/>
          </a:prstGeom>
          <a:noFill/>
          <a:ln w="28575">
            <a:solidFill>
              <a:srgbClr val="E43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187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21C3F63-9362-4E84-A46C-CC227FAD3FD1}"/>
              </a:ext>
            </a:extLst>
          </p:cNvPr>
          <p:cNvSpPr txBox="1">
            <a:spLocks/>
          </p:cNvSpPr>
          <p:nvPr/>
        </p:nvSpPr>
        <p:spPr>
          <a:xfrm>
            <a:off x="5504875" y="784091"/>
            <a:ext cx="10515600" cy="13800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z="2600" i="1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C8B8969-DF0E-45DC-8EAB-10A336D2AF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61324"/>
              </p:ext>
            </p:extLst>
          </p:nvPr>
        </p:nvGraphicFramePr>
        <p:xfrm>
          <a:off x="419100" y="3124200"/>
          <a:ext cx="7696200" cy="3352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0016">
                  <a:extLst>
                    <a:ext uri="{9D8B030D-6E8A-4147-A177-3AD203B41FA5}">
                      <a16:colId xmlns:a16="http://schemas.microsoft.com/office/drawing/2014/main" val="325642109"/>
                    </a:ext>
                  </a:extLst>
                </a:gridCol>
                <a:gridCol w="1547189">
                  <a:extLst>
                    <a:ext uri="{9D8B030D-6E8A-4147-A177-3AD203B41FA5}">
                      <a16:colId xmlns:a16="http://schemas.microsoft.com/office/drawing/2014/main" val="815985156"/>
                    </a:ext>
                  </a:extLst>
                </a:gridCol>
                <a:gridCol w="1489457">
                  <a:extLst>
                    <a:ext uri="{9D8B030D-6E8A-4147-A177-3AD203B41FA5}">
                      <a16:colId xmlns:a16="http://schemas.microsoft.com/office/drawing/2014/main" val="1109489225"/>
                    </a:ext>
                  </a:extLst>
                </a:gridCol>
                <a:gridCol w="2759538">
                  <a:extLst>
                    <a:ext uri="{9D8B030D-6E8A-4147-A177-3AD203B41FA5}">
                      <a16:colId xmlns:a16="http://schemas.microsoft.com/office/drawing/2014/main" val="738517967"/>
                    </a:ext>
                  </a:extLst>
                </a:gridCol>
              </a:tblGrid>
              <a:tr h="268558">
                <a:tc rowSpan="2">
                  <a:txBody>
                    <a:bodyPr/>
                    <a:lstStyle/>
                    <a:p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Outcomes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3D3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Relative effect: </a:t>
                      </a:r>
                    </a:p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RR (95% CI)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3D3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Anticipated absolute effects (95% CI)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3D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809784"/>
                  </a:ext>
                </a:extLst>
              </a:tr>
              <a:tr h="293282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with UFH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difference with LMWH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830735"/>
                  </a:ext>
                </a:extLst>
              </a:tr>
              <a:tr h="475140"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Mortality</a:t>
                      </a:r>
                    </a:p>
                  </a:txBody>
                  <a:tcPr marL="2743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0.90</a:t>
                      </a:r>
                    </a:p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(0.75 to 1.08)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243 per 1,000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24 fewer deaths per 1,000 </a:t>
                      </a:r>
                    </a:p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(61 fewer to 19 more)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598946"/>
                  </a:ext>
                </a:extLst>
              </a:tr>
              <a:tr h="468517"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</a:t>
                      </a:r>
                    </a:p>
                  </a:txBody>
                  <a:tcPr marL="2743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0.80</a:t>
                      </a:r>
                      <a:endParaRPr lang="en-CA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(0.44 to 1.46)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11 per 1,000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 fewer PE per 1,000</a:t>
                      </a:r>
                    </a:p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(6 fewer to 5 more)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586795"/>
                  </a:ext>
                </a:extLst>
              </a:tr>
              <a:tr h="468517"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Symptomatic proximal DVT</a:t>
                      </a:r>
                    </a:p>
                  </a:txBody>
                  <a:tcPr marL="2743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0.87</a:t>
                      </a:r>
                      <a:endParaRPr lang="en-CA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(0.60 to 1.25)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25 per 1,000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 fewer DVT per 1,000</a:t>
                      </a:r>
                    </a:p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(10 fewer to 6 more)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894961"/>
                  </a:ext>
                </a:extLst>
              </a:tr>
              <a:tr h="468517"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Major bleeding</a:t>
                      </a:r>
                    </a:p>
                  </a:txBody>
                  <a:tcPr marL="2743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0.98</a:t>
                      </a:r>
                      <a:endParaRPr lang="en-CA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(0.76 to 1.27)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53 per 1,000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 fewer bleeds per 1,000</a:t>
                      </a:r>
                    </a:p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(13 fewer to 14 more)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36454"/>
                  </a:ext>
                </a:extLst>
              </a:tr>
              <a:tr h="468517"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Heparin-induced thrombocytopenia</a:t>
                      </a:r>
                    </a:p>
                  </a:txBody>
                  <a:tcPr marL="2743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0.42</a:t>
                      </a:r>
                      <a:endParaRPr lang="en-CA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(0.15 to 1.18)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 per 1,000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 fewer episodes per 1,000</a:t>
                      </a:r>
                    </a:p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(5 fewer to 1 more)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37622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E520807-C8F8-40D2-AC0F-EBAE65C0D27C}"/>
              </a:ext>
            </a:extLst>
          </p:cNvPr>
          <p:cNvSpPr txBox="1"/>
          <p:nvPr/>
        </p:nvSpPr>
        <p:spPr>
          <a:xfrm>
            <a:off x="8941077" y="3159146"/>
            <a:ext cx="2228493" cy="1631216"/>
          </a:xfrm>
          <a:prstGeom prst="rect">
            <a:avLst/>
          </a:prstGeom>
          <a:solidFill>
            <a:srgbClr val="FFD9B0"/>
          </a:solidFill>
        </p:spPr>
        <p:txBody>
          <a:bodyPr wrap="square" rtlCol="0">
            <a:spAutoFit/>
          </a:bodyPr>
          <a:lstStyle/>
          <a:p>
            <a:pPr fontAlgn="t"/>
            <a: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Critically ill patients may require other prophylaxis options due to </a:t>
            </a:r>
            <a:r>
              <a:rPr lang="en-CA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hepatic or renal dysfunction.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84A15FE-38DF-C543-A960-C822337D6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Recommendation</a:t>
            </a:r>
            <a:br>
              <a:rPr lang="en-CA" dirty="0"/>
            </a:b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CD22480-DBB8-9A41-903A-C58653848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866900"/>
            <a:ext cx="10972800" cy="11207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1800" dirty="0"/>
              <a:t>In </a:t>
            </a:r>
            <a:r>
              <a:rPr lang="en-CA" sz="1800" b="1" dirty="0">
                <a:solidFill>
                  <a:srgbClr val="E43D33"/>
                </a:solidFill>
              </a:rPr>
              <a:t>critically ill medical patients</a:t>
            </a:r>
            <a:r>
              <a:rPr lang="en-CA" sz="1800" dirty="0"/>
              <a:t>, the panel suggests using </a:t>
            </a:r>
            <a:r>
              <a:rPr lang="en-CA" sz="1800" b="1" u="sng" dirty="0"/>
              <a:t>LMWH over UFH</a:t>
            </a:r>
            <a:r>
              <a:rPr lang="en-CA" sz="1800" dirty="0"/>
              <a:t> </a:t>
            </a:r>
            <a:br>
              <a:rPr lang="en-CA" sz="1800" dirty="0"/>
            </a:br>
            <a:r>
              <a:rPr lang="en-CA" sz="1800" i="1" dirty="0"/>
              <a:t>(conditional recommendation, moderate certainty) </a:t>
            </a:r>
            <a:br>
              <a:rPr lang="en-CA" sz="1800" i="1" dirty="0"/>
            </a:br>
            <a:endParaRPr lang="en-CA" sz="1800" i="1" dirty="0"/>
          </a:p>
          <a:p>
            <a:pPr marL="0" indent="0">
              <a:buNone/>
            </a:pPr>
            <a:r>
              <a:rPr lang="en-CA" sz="1800" b="1" dirty="0">
                <a:solidFill>
                  <a:srgbClr val="91AF61"/>
                </a:solidFill>
              </a:rPr>
              <a:t>LMWH</a:t>
            </a:r>
            <a:r>
              <a:rPr lang="en-CA" sz="1800" b="1" dirty="0"/>
              <a:t> </a:t>
            </a:r>
            <a:r>
              <a:rPr lang="en-CA" sz="1800" dirty="0"/>
              <a:t>compared with </a:t>
            </a:r>
            <a:r>
              <a:rPr lang="en-CA" sz="1800" b="1" dirty="0">
                <a:solidFill>
                  <a:srgbClr val="91AF61"/>
                </a:solidFill>
              </a:rPr>
              <a:t>UFH</a:t>
            </a:r>
            <a:r>
              <a:rPr lang="en-CA" sz="1800" b="1" dirty="0"/>
              <a:t> </a:t>
            </a:r>
            <a:r>
              <a:rPr lang="en-CA" sz="1800" dirty="0"/>
              <a:t>in critically ill patients:</a:t>
            </a:r>
          </a:p>
          <a:p>
            <a:endParaRPr lang="en-CA" sz="1800" i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B00D737-28A6-2841-BB60-BED025B1D650}"/>
              </a:ext>
            </a:extLst>
          </p:cNvPr>
          <p:cNvGrpSpPr/>
          <p:nvPr/>
        </p:nvGrpSpPr>
        <p:grpSpPr>
          <a:xfrm>
            <a:off x="8053457" y="6345076"/>
            <a:ext cx="4138543" cy="276999"/>
            <a:chOff x="6589222" y="6483927"/>
            <a:chExt cx="4138543" cy="27699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B50EFF3-FF4A-CA4C-B62A-7E68E7CE72AC}"/>
                </a:ext>
              </a:extLst>
            </p:cNvPr>
            <p:cNvSpPr txBox="1"/>
            <p:nvPr/>
          </p:nvSpPr>
          <p:spPr>
            <a:xfrm>
              <a:off x="6589222" y="6483927"/>
              <a:ext cx="41385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Quality of Evidence (GRADE): Low        Moderate        Strong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F194F5F-1427-3540-9E27-140DC9C7B340}"/>
                </a:ext>
              </a:extLst>
            </p:cNvPr>
            <p:cNvSpPr/>
            <p:nvPr/>
          </p:nvSpPr>
          <p:spPr>
            <a:xfrm>
              <a:off x="8792203" y="6543279"/>
              <a:ext cx="158294" cy="158294"/>
            </a:xfrm>
            <a:prstGeom prst="ellipse">
              <a:avLst/>
            </a:prstGeom>
            <a:solidFill>
              <a:srgbClr val="E43E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899E473-125D-3645-AE0C-538E6561B3B1}"/>
                </a:ext>
              </a:extLst>
            </p:cNvPr>
            <p:cNvSpPr/>
            <p:nvPr/>
          </p:nvSpPr>
          <p:spPr>
            <a:xfrm>
              <a:off x="9706603" y="6543279"/>
              <a:ext cx="158294" cy="158294"/>
            </a:xfrm>
            <a:prstGeom prst="ellipse">
              <a:avLst/>
            </a:prstGeom>
            <a:solidFill>
              <a:srgbClr val="F99D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597FC51-0A79-3846-A6A9-BD4028FA5A15}"/>
                </a:ext>
              </a:extLst>
            </p:cNvPr>
            <p:cNvSpPr/>
            <p:nvPr/>
          </p:nvSpPr>
          <p:spPr>
            <a:xfrm>
              <a:off x="10399877" y="6543279"/>
              <a:ext cx="158294" cy="158294"/>
            </a:xfrm>
            <a:prstGeom prst="ellipse">
              <a:avLst/>
            </a:prstGeom>
            <a:solidFill>
              <a:srgbClr val="91A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4406F22F-BBE8-C942-8D86-27FF331D3C0B}"/>
              </a:ext>
            </a:extLst>
          </p:cNvPr>
          <p:cNvSpPr/>
          <p:nvPr/>
        </p:nvSpPr>
        <p:spPr>
          <a:xfrm>
            <a:off x="476929" y="3918106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1DC8C05-24E8-164B-BA65-5C18C003B974}"/>
              </a:ext>
            </a:extLst>
          </p:cNvPr>
          <p:cNvSpPr/>
          <p:nvPr/>
        </p:nvSpPr>
        <p:spPr>
          <a:xfrm>
            <a:off x="476929" y="4464570"/>
            <a:ext cx="158294" cy="158294"/>
          </a:xfrm>
          <a:prstGeom prst="ellipse">
            <a:avLst/>
          </a:prstGeom>
          <a:solidFill>
            <a:srgbClr val="E4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9A4204C-91D0-5841-B767-CFE80686C3E3}"/>
              </a:ext>
            </a:extLst>
          </p:cNvPr>
          <p:cNvSpPr/>
          <p:nvPr/>
        </p:nvSpPr>
        <p:spPr>
          <a:xfrm>
            <a:off x="476929" y="5019791"/>
            <a:ext cx="158294" cy="158294"/>
          </a:xfrm>
          <a:prstGeom prst="ellipse">
            <a:avLst/>
          </a:prstGeom>
          <a:solidFill>
            <a:srgbClr val="FA9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A496C4C-BE22-DE4B-85D1-24200168979D}"/>
              </a:ext>
            </a:extLst>
          </p:cNvPr>
          <p:cNvSpPr/>
          <p:nvPr/>
        </p:nvSpPr>
        <p:spPr>
          <a:xfrm>
            <a:off x="476929" y="5565046"/>
            <a:ext cx="158294" cy="158294"/>
          </a:xfrm>
          <a:prstGeom prst="ellipse">
            <a:avLst/>
          </a:prstGeom>
          <a:solidFill>
            <a:srgbClr val="FA9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F9214C2-1C66-554D-A047-5618D1D1B63D}"/>
              </a:ext>
            </a:extLst>
          </p:cNvPr>
          <p:cNvSpPr/>
          <p:nvPr/>
        </p:nvSpPr>
        <p:spPr>
          <a:xfrm>
            <a:off x="476929" y="6103188"/>
            <a:ext cx="158294" cy="158294"/>
          </a:xfrm>
          <a:prstGeom prst="ellipse">
            <a:avLst/>
          </a:prstGeom>
          <a:solidFill>
            <a:srgbClr val="FA9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433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90C4170-EB94-47A1-8A64-07AC67A929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280026"/>
              </p:ext>
            </p:extLst>
          </p:nvPr>
        </p:nvGraphicFramePr>
        <p:xfrm>
          <a:off x="1918728" y="3429000"/>
          <a:ext cx="8337710" cy="2895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0017">
                  <a:extLst>
                    <a:ext uri="{9D8B030D-6E8A-4147-A177-3AD203B41FA5}">
                      <a16:colId xmlns:a16="http://schemas.microsoft.com/office/drawing/2014/main" val="325642109"/>
                    </a:ext>
                  </a:extLst>
                </a:gridCol>
                <a:gridCol w="1567519">
                  <a:extLst>
                    <a:ext uri="{9D8B030D-6E8A-4147-A177-3AD203B41FA5}">
                      <a16:colId xmlns:a16="http://schemas.microsoft.com/office/drawing/2014/main" val="815985156"/>
                    </a:ext>
                  </a:extLst>
                </a:gridCol>
                <a:gridCol w="2418459">
                  <a:extLst>
                    <a:ext uri="{9D8B030D-6E8A-4147-A177-3AD203B41FA5}">
                      <a16:colId xmlns:a16="http://schemas.microsoft.com/office/drawing/2014/main" val="1109489225"/>
                    </a:ext>
                  </a:extLst>
                </a:gridCol>
                <a:gridCol w="2521715">
                  <a:extLst>
                    <a:ext uri="{9D8B030D-6E8A-4147-A177-3AD203B41FA5}">
                      <a16:colId xmlns:a16="http://schemas.microsoft.com/office/drawing/2014/main" val="738517967"/>
                    </a:ext>
                  </a:extLst>
                </a:gridCol>
              </a:tblGrid>
              <a:tr h="296985">
                <a:tc rowSpan="2">
                  <a:txBody>
                    <a:bodyPr/>
                    <a:lstStyle/>
                    <a:p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Outcomes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3D3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Relative effect: </a:t>
                      </a:r>
                    </a:p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RR (95% CI)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3D3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1200" b="1" dirty="0">
                          <a:solidFill>
                            <a:schemeClr val="bg1"/>
                          </a:solidFill>
                        </a:rPr>
                        <a:t>Anticipated absolute effects (95% CI)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3D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809784"/>
                  </a:ext>
                </a:extLst>
              </a:tr>
              <a:tr h="519723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with pharmacologic prophylaxis alone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difference with combined prophylaxis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830735"/>
                  </a:ext>
                </a:extLst>
              </a:tr>
              <a:tr h="519723"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Mortality</a:t>
                      </a:r>
                    </a:p>
                  </a:txBody>
                  <a:tcPr marL="2743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0.50</a:t>
                      </a:r>
                      <a:endParaRPr lang="en-CA" sz="1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CA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(0.05 to 5.30)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8 per 1,000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 fewer deaths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(8 fewer to 34 more)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70345"/>
                  </a:ext>
                </a:extLst>
              </a:tr>
              <a:tr h="519723"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</a:t>
                      </a:r>
                    </a:p>
                  </a:txBody>
                  <a:tcPr marL="2743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0.35</a:t>
                      </a:r>
                      <a:endParaRPr lang="en-CA" sz="1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CA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(0.05 to 2.22)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 per 1,000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 fewer PE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(1 fewer to 1 more)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586795"/>
                  </a:ext>
                </a:extLst>
              </a:tr>
              <a:tr h="519723"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Symptomatic proximal DVT</a:t>
                      </a:r>
                    </a:p>
                  </a:txBody>
                  <a:tcPr marL="2743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0.13</a:t>
                      </a:r>
                    </a:p>
                    <a:p>
                      <a:pPr algn="ctr"/>
                      <a:r>
                        <a:rPr lang="en-CA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(0.04 to 0.40)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 per 1,000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 fewer DVT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(2 fewer to 1 fewer)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894961"/>
                  </a:ext>
                </a:extLst>
              </a:tr>
              <a:tr h="519723"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Major bleeding</a:t>
                      </a:r>
                    </a:p>
                  </a:txBody>
                  <a:tcPr marL="2743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2.83</a:t>
                      </a:r>
                    </a:p>
                    <a:p>
                      <a:pPr algn="ctr"/>
                      <a:r>
                        <a:rPr lang="en-CA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(0.30 to 26.70)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28 per 1,000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51 more bleeds per 1,000</a:t>
                      </a:r>
                    </a:p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(20 fewer to 720 more)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36454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0B1169BD-C39F-0F44-B196-DE0CB738F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Recommendation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5CF640B-4154-4445-8260-004E7184F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920452"/>
            <a:ext cx="10972800" cy="13578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1800" dirty="0"/>
              <a:t>In </a:t>
            </a:r>
            <a:r>
              <a:rPr lang="en-CA" sz="1800" b="1" dirty="0">
                <a:solidFill>
                  <a:srgbClr val="E43D33"/>
                </a:solidFill>
              </a:rPr>
              <a:t>acutely and critically ill medical patients</a:t>
            </a:r>
            <a:r>
              <a:rPr lang="en-CA" sz="1800" dirty="0"/>
              <a:t>, the panel </a:t>
            </a:r>
            <a:r>
              <a:rPr lang="en-CA" sz="1800" b="1" u="sng" dirty="0"/>
              <a:t>suggests pharmacological VTE prophylaxis alone</a:t>
            </a:r>
            <a:r>
              <a:rPr lang="en-CA" sz="1800" dirty="0"/>
              <a:t> over mechanical combined with pharmacological VTE prophylaxis </a:t>
            </a:r>
            <a:r>
              <a:rPr lang="en-CA" sz="1800" i="1" dirty="0"/>
              <a:t>(conditional recommendation, very low certainty) </a:t>
            </a:r>
          </a:p>
          <a:p>
            <a:pPr marL="0" indent="0" algn="ctr">
              <a:buNone/>
            </a:pPr>
            <a:endParaRPr lang="en-CA" sz="1800" b="1" dirty="0">
              <a:solidFill>
                <a:srgbClr val="91AF61"/>
              </a:solidFill>
            </a:endParaRPr>
          </a:p>
          <a:p>
            <a:pPr marL="0" indent="0" algn="ctr">
              <a:buNone/>
            </a:pPr>
            <a:r>
              <a:rPr lang="en-CA" sz="1800" b="1" dirty="0">
                <a:solidFill>
                  <a:srgbClr val="91AF61"/>
                </a:solidFill>
              </a:rPr>
              <a:t>Mechanical combined with pharmacologic </a:t>
            </a:r>
            <a:r>
              <a:rPr lang="en-CA" sz="1800" dirty="0"/>
              <a:t>compared with </a:t>
            </a:r>
            <a:r>
              <a:rPr lang="en-CA" sz="1800" b="1" dirty="0">
                <a:solidFill>
                  <a:srgbClr val="91AF61"/>
                </a:solidFill>
              </a:rPr>
              <a:t>pharmacologic alone</a:t>
            </a:r>
            <a:r>
              <a:rPr lang="en-CA" sz="1800" dirty="0"/>
              <a:t>:</a:t>
            </a:r>
          </a:p>
          <a:p>
            <a:endParaRPr lang="en-US" sz="18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451A6D0-1C54-B941-80B9-5BA5D594E81F}"/>
              </a:ext>
            </a:extLst>
          </p:cNvPr>
          <p:cNvGrpSpPr/>
          <p:nvPr/>
        </p:nvGrpSpPr>
        <p:grpSpPr>
          <a:xfrm>
            <a:off x="8053457" y="6345076"/>
            <a:ext cx="4138543" cy="276999"/>
            <a:chOff x="6589222" y="6483927"/>
            <a:chExt cx="4138543" cy="27699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8BC04CB-F552-C244-921A-DA7EB84B23D9}"/>
                </a:ext>
              </a:extLst>
            </p:cNvPr>
            <p:cNvSpPr txBox="1"/>
            <p:nvPr/>
          </p:nvSpPr>
          <p:spPr>
            <a:xfrm>
              <a:off x="6589222" y="6483927"/>
              <a:ext cx="41385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Quality of Evidence (GRADE): Low        Moderate        Strong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AB67E5E-9F79-F942-BD03-6427710864D3}"/>
                </a:ext>
              </a:extLst>
            </p:cNvPr>
            <p:cNvSpPr/>
            <p:nvPr/>
          </p:nvSpPr>
          <p:spPr>
            <a:xfrm>
              <a:off x="8792203" y="6543279"/>
              <a:ext cx="158294" cy="158294"/>
            </a:xfrm>
            <a:prstGeom prst="ellipse">
              <a:avLst/>
            </a:prstGeom>
            <a:solidFill>
              <a:srgbClr val="E43E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B6F2D4C-65C0-574B-863B-280766884C27}"/>
                </a:ext>
              </a:extLst>
            </p:cNvPr>
            <p:cNvSpPr/>
            <p:nvPr/>
          </p:nvSpPr>
          <p:spPr>
            <a:xfrm>
              <a:off x="9706603" y="6543279"/>
              <a:ext cx="158294" cy="158294"/>
            </a:xfrm>
            <a:prstGeom prst="ellipse">
              <a:avLst/>
            </a:prstGeom>
            <a:solidFill>
              <a:srgbClr val="F99D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16083AC-985E-0E44-B8E8-5477AC9E78E8}"/>
                </a:ext>
              </a:extLst>
            </p:cNvPr>
            <p:cNvSpPr/>
            <p:nvPr/>
          </p:nvSpPr>
          <p:spPr>
            <a:xfrm>
              <a:off x="10399877" y="6543279"/>
              <a:ext cx="158294" cy="158294"/>
            </a:xfrm>
            <a:prstGeom prst="ellipse">
              <a:avLst/>
            </a:prstGeom>
            <a:solidFill>
              <a:srgbClr val="91A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AF2D9BA4-B1EC-5741-8A9B-F499C59A5CB2}"/>
              </a:ext>
            </a:extLst>
          </p:cNvPr>
          <p:cNvSpPr/>
          <p:nvPr/>
        </p:nvSpPr>
        <p:spPr>
          <a:xfrm>
            <a:off x="1971733" y="4454922"/>
            <a:ext cx="158294" cy="158294"/>
          </a:xfrm>
          <a:prstGeom prst="ellipse">
            <a:avLst/>
          </a:prstGeom>
          <a:solidFill>
            <a:srgbClr val="E43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8FC58AD-3FF5-094F-B094-55E4AC65CF08}"/>
              </a:ext>
            </a:extLst>
          </p:cNvPr>
          <p:cNvSpPr/>
          <p:nvPr/>
        </p:nvSpPr>
        <p:spPr>
          <a:xfrm>
            <a:off x="1971733" y="4948698"/>
            <a:ext cx="158294" cy="158294"/>
          </a:xfrm>
          <a:prstGeom prst="ellipse">
            <a:avLst/>
          </a:prstGeom>
          <a:solidFill>
            <a:srgbClr val="E43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1DF2931-F6FC-5548-A451-4F8368B629FB}"/>
              </a:ext>
            </a:extLst>
          </p:cNvPr>
          <p:cNvSpPr/>
          <p:nvPr/>
        </p:nvSpPr>
        <p:spPr>
          <a:xfrm>
            <a:off x="1971733" y="5450953"/>
            <a:ext cx="158294" cy="158294"/>
          </a:xfrm>
          <a:prstGeom prst="ellipse">
            <a:avLst/>
          </a:prstGeom>
          <a:solidFill>
            <a:srgbClr val="E43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1A3C469-1155-9A45-9595-DEF3D05EE20F}"/>
              </a:ext>
            </a:extLst>
          </p:cNvPr>
          <p:cNvSpPr/>
          <p:nvPr/>
        </p:nvSpPr>
        <p:spPr>
          <a:xfrm>
            <a:off x="1971733" y="5972161"/>
            <a:ext cx="158294" cy="158294"/>
          </a:xfrm>
          <a:prstGeom prst="ellipse">
            <a:avLst/>
          </a:prstGeom>
          <a:solidFill>
            <a:srgbClr val="E43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6270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1FF65-B137-40C2-AAFC-25C1575B3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033094"/>
            <a:ext cx="7696200" cy="3954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American Society of Hematology 2018 guidelines for management of venous thromboembolism: prophylaxis for hospitalized and non-hospitalized medical patients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/>
              <a:t>Holger J. </a:t>
            </a:r>
            <a:r>
              <a:rPr lang="en-US" sz="2000" dirty="0" err="1"/>
              <a:t>Schünemann</a:t>
            </a:r>
            <a:r>
              <a:rPr lang="en-US" sz="2000" dirty="0"/>
              <a:t>, Mary Cushman, Allison E. Burnett, Susan R. Kahn, Jan Beyer-</a:t>
            </a:r>
            <a:r>
              <a:rPr lang="en-US" sz="2000" dirty="0" err="1"/>
              <a:t>Westendorf</a:t>
            </a:r>
            <a:r>
              <a:rPr lang="en-US" sz="2000" dirty="0"/>
              <a:t>, Frederick A. Spencer, </a:t>
            </a:r>
            <a:r>
              <a:rPr lang="en-US" sz="2000" dirty="0" err="1"/>
              <a:t>Suely</a:t>
            </a:r>
            <a:r>
              <a:rPr lang="en-US" sz="2000" dirty="0"/>
              <a:t> M. Rezende, Neil A. </a:t>
            </a:r>
            <a:r>
              <a:rPr lang="en-US" sz="2000" dirty="0" err="1"/>
              <a:t>Zakai</a:t>
            </a:r>
            <a:r>
              <a:rPr lang="en-US" sz="2000" dirty="0"/>
              <a:t>, Kenneth A. Bauer, Francesco </a:t>
            </a:r>
            <a:r>
              <a:rPr lang="en-US" sz="2000" dirty="0" err="1"/>
              <a:t>Dentali</a:t>
            </a:r>
            <a:r>
              <a:rPr lang="en-US" sz="2000" dirty="0"/>
              <a:t>, Jill Lansing, Sara </a:t>
            </a:r>
            <a:r>
              <a:rPr lang="en-US" sz="2000" dirty="0" err="1"/>
              <a:t>Balduzzi</a:t>
            </a:r>
            <a:r>
              <a:rPr lang="en-US" sz="2000" dirty="0"/>
              <a:t>, Andrea Darzi, Gian Paolo </a:t>
            </a:r>
            <a:r>
              <a:rPr lang="en-US" sz="2000" dirty="0" err="1"/>
              <a:t>Morgano</a:t>
            </a:r>
            <a:r>
              <a:rPr lang="en-US" sz="2000" dirty="0"/>
              <a:t>, Ignacio Neumann, Robby </a:t>
            </a:r>
            <a:r>
              <a:rPr lang="en-US" sz="2000" dirty="0" err="1"/>
              <a:t>Nieuwlaat</a:t>
            </a:r>
            <a:r>
              <a:rPr lang="en-US" sz="2000" dirty="0"/>
              <a:t>, Juan J. </a:t>
            </a:r>
            <a:r>
              <a:rPr lang="en-US" sz="2000" dirty="0" err="1"/>
              <a:t>Yepes-Nuñez</a:t>
            </a:r>
            <a:r>
              <a:rPr lang="en-US" sz="2000" dirty="0"/>
              <a:t>, Yuan Zhang, and Wojtek </a:t>
            </a:r>
            <a:r>
              <a:rPr lang="en-US" sz="2000" dirty="0" err="1"/>
              <a:t>Wiercioch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CA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7AFA51-3AC0-AF48-B086-9962794AA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114" y="2022128"/>
            <a:ext cx="3169545" cy="422841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1960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05F3B-56CA-472F-84A6-6CB18B9EB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Case:</a:t>
            </a:r>
            <a:r>
              <a:rPr lang="en-CA" dirty="0"/>
              <a:t> Back to our patient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E5C17-5EAF-4E4A-9AD3-E00CA511A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033094"/>
            <a:ext cx="5676900" cy="3954624"/>
          </a:xfrm>
        </p:spPr>
        <p:txBody>
          <a:bodyPr>
            <a:noAutofit/>
          </a:bodyPr>
          <a:lstStyle/>
          <a:p>
            <a:r>
              <a:rPr lang="en-CA" sz="2400" dirty="0"/>
              <a:t>You decide to continue </a:t>
            </a:r>
            <a:r>
              <a:rPr lang="en-CA" sz="2400" b="1" dirty="0"/>
              <a:t>prophylactic LMWH without mechanical prophylaxis </a:t>
            </a:r>
            <a:r>
              <a:rPr lang="en-CA" sz="2400" dirty="0"/>
              <a:t>after your patient’s transfer to the ICU</a:t>
            </a:r>
          </a:p>
          <a:p>
            <a:endParaRPr lang="en-CA" sz="2400" dirty="0"/>
          </a:p>
          <a:p>
            <a:r>
              <a:rPr lang="en-CA" sz="2400" dirty="0"/>
              <a:t>Three days into his ICU admission, he develops </a:t>
            </a:r>
            <a:r>
              <a:rPr lang="en-CA" sz="2400" b="1" dirty="0"/>
              <a:t>upper GI bleeding</a:t>
            </a:r>
            <a:endParaRPr lang="en-CA" sz="2400" dirty="0"/>
          </a:p>
          <a:p>
            <a:endParaRPr lang="en-CA" sz="2400" dirty="0"/>
          </a:p>
          <a:p>
            <a:r>
              <a:rPr lang="en-CA" sz="2400" dirty="0"/>
              <a:t>Gastroscopy reveals a small gastric ulcer with a visible bleeding vessel; this vessel is clipped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F71CB52-7174-458C-B38B-BFB5EF333D45}"/>
              </a:ext>
            </a:extLst>
          </p:cNvPr>
          <p:cNvSpPr txBox="1">
            <a:spLocks/>
          </p:cNvSpPr>
          <p:nvPr/>
        </p:nvSpPr>
        <p:spPr>
          <a:xfrm>
            <a:off x="838200" y="1591311"/>
            <a:ext cx="10248900" cy="923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CA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7FC38FD-59D6-4042-855D-7CE7BF56FB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368947"/>
              </p:ext>
            </p:extLst>
          </p:nvPr>
        </p:nvGraphicFramePr>
        <p:xfrm>
          <a:off x="7039693" y="2892736"/>
          <a:ext cx="3495287" cy="202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3681">
                  <a:extLst>
                    <a:ext uri="{9D8B030D-6E8A-4147-A177-3AD203B41FA5}">
                      <a16:colId xmlns:a16="http://schemas.microsoft.com/office/drawing/2014/main" val="2427748859"/>
                    </a:ext>
                  </a:extLst>
                </a:gridCol>
                <a:gridCol w="1931606">
                  <a:extLst>
                    <a:ext uri="{9D8B030D-6E8A-4147-A177-3AD203B41FA5}">
                      <a16:colId xmlns:a16="http://schemas.microsoft.com/office/drawing/2014/main" val="12449007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CA" sz="1800" b="1" dirty="0">
                          <a:solidFill>
                            <a:schemeClr val="bg1"/>
                          </a:solidFill>
                        </a:rPr>
                        <a:t>Hemoglobin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3D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7.5 g/dL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083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800" b="1" dirty="0">
                          <a:solidFill>
                            <a:schemeClr val="bg1"/>
                          </a:solidFill>
                        </a:rPr>
                        <a:t>Platelets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3D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88 x 10</a:t>
                      </a:r>
                      <a:r>
                        <a:rPr lang="en-CA" sz="1800" baseline="30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9/</a:t>
                      </a:r>
                      <a:r>
                        <a:rPr lang="en-CA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L</a:t>
                      </a:r>
                      <a:endParaRPr lang="en-CA" sz="1800" baseline="30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931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800" b="1" dirty="0">
                          <a:solidFill>
                            <a:schemeClr val="bg1"/>
                          </a:solidFill>
                        </a:rPr>
                        <a:t>Leukocytes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3D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13.0 x 10</a:t>
                      </a:r>
                      <a:r>
                        <a:rPr lang="en-CA" sz="1800" baseline="30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9/</a:t>
                      </a:r>
                      <a:r>
                        <a:rPr lang="en-CA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L</a:t>
                      </a:r>
                      <a:endParaRPr lang="en-CA" sz="1800" baseline="30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990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800" b="1" dirty="0">
                          <a:solidFill>
                            <a:schemeClr val="bg1"/>
                          </a:solidFill>
                        </a:rPr>
                        <a:t>Creatinine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3D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1.47 mg/</a:t>
                      </a:r>
                      <a:r>
                        <a:rPr lang="en-CA" sz="18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dL</a:t>
                      </a:r>
                      <a:r>
                        <a:rPr lang="en-CA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</a:t>
                      </a:r>
                      <a:br>
                        <a:rPr lang="en-CA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</a:br>
                      <a:r>
                        <a:rPr lang="en-CA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(eGFR 49 mL/min/1.73 m</a:t>
                      </a:r>
                      <a:r>
                        <a:rPr lang="en-CA" sz="1800" baseline="30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</a:t>
                      </a:r>
                      <a:r>
                        <a:rPr lang="en-CA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179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957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409E3-1177-4304-9C44-14024F2C0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871044"/>
            <a:ext cx="10972800" cy="3954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000" b="1" dirty="0"/>
              <a:t>Your patient has had recent upper GI bleeding. You decide to withhold pharmacologic prophylaxis to ensure hemostasis. </a:t>
            </a:r>
          </a:p>
          <a:p>
            <a:pPr marL="0" indent="0">
              <a:buNone/>
            </a:pPr>
            <a:endParaRPr lang="en-CA" sz="2000" b="1" dirty="0"/>
          </a:p>
          <a:p>
            <a:pPr marL="0" indent="0">
              <a:buNone/>
            </a:pPr>
            <a:r>
              <a:rPr lang="en-CA" sz="2000" b="1" dirty="0"/>
              <a:t>Which of the following options for thromboprophylaxis would you suggest at this time?</a:t>
            </a:r>
          </a:p>
          <a:p>
            <a:pPr marL="0" indent="0">
              <a:buNone/>
            </a:pPr>
            <a:endParaRPr lang="en-CA" sz="2000" dirty="0"/>
          </a:p>
          <a:p>
            <a:pPr marL="514350" indent="-514350">
              <a:buAutoNum type="alphaUcPeriod"/>
            </a:pPr>
            <a:r>
              <a:rPr lang="en-CA" sz="2000" dirty="0"/>
              <a:t>Graduated Compression Stockings</a:t>
            </a:r>
          </a:p>
          <a:p>
            <a:pPr marL="514350" indent="-514350">
              <a:buAutoNum type="alphaUcPeriod"/>
            </a:pPr>
            <a:r>
              <a:rPr lang="en-CA" sz="2000" dirty="0"/>
              <a:t>Pneumatic Compression Devices</a:t>
            </a:r>
          </a:p>
          <a:p>
            <a:pPr marL="514350" indent="-514350">
              <a:buAutoNum type="alphaUcPeriod"/>
            </a:pPr>
            <a:r>
              <a:rPr lang="en-CA" sz="2000" dirty="0"/>
              <a:t>Calf exercises</a:t>
            </a:r>
          </a:p>
          <a:p>
            <a:pPr marL="514350" indent="-514350">
              <a:buAutoNum type="alphaUcPeriod"/>
            </a:pPr>
            <a:r>
              <a:rPr lang="en-CA" sz="2000" dirty="0"/>
              <a:t>No mechanical prophylaxis is needed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413DAC-8A0A-4D42-83EC-960F276BF2CE}"/>
              </a:ext>
            </a:extLst>
          </p:cNvPr>
          <p:cNvSpPr/>
          <p:nvPr/>
        </p:nvSpPr>
        <p:spPr>
          <a:xfrm>
            <a:off x="254644" y="3703895"/>
            <a:ext cx="4664598" cy="3819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673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98FE0D2-24A8-4117-ABBE-6EFEB083CD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783564"/>
              </p:ext>
            </p:extLst>
          </p:nvPr>
        </p:nvGraphicFramePr>
        <p:xfrm>
          <a:off x="1378680" y="3238754"/>
          <a:ext cx="8337710" cy="29303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0017">
                  <a:extLst>
                    <a:ext uri="{9D8B030D-6E8A-4147-A177-3AD203B41FA5}">
                      <a16:colId xmlns:a16="http://schemas.microsoft.com/office/drawing/2014/main" val="325642109"/>
                    </a:ext>
                  </a:extLst>
                </a:gridCol>
                <a:gridCol w="1567519">
                  <a:extLst>
                    <a:ext uri="{9D8B030D-6E8A-4147-A177-3AD203B41FA5}">
                      <a16:colId xmlns:a16="http://schemas.microsoft.com/office/drawing/2014/main" val="815985156"/>
                    </a:ext>
                  </a:extLst>
                </a:gridCol>
                <a:gridCol w="2418459">
                  <a:extLst>
                    <a:ext uri="{9D8B030D-6E8A-4147-A177-3AD203B41FA5}">
                      <a16:colId xmlns:a16="http://schemas.microsoft.com/office/drawing/2014/main" val="1109489225"/>
                    </a:ext>
                  </a:extLst>
                </a:gridCol>
                <a:gridCol w="2521715">
                  <a:extLst>
                    <a:ext uri="{9D8B030D-6E8A-4147-A177-3AD203B41FA5}">
                      <a16:colId xmlns:a16="http://schemas.microsoft.com/office/drawing/2014/main" val="738517967"/>
                    </a:ext>
                  </a:extLst>
                </a:gridCol>
              </a:tblGrid>
              <a:tr h="366288">
                <a:tc rowSpan="2">
                  <a:txBody>
                    <a:bodyPr/>
                    <a:lstStyle/>
                    <a:p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Outcomes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3D3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Relative effect: </a:t>
                      </a:r>
                    </a:p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RR (95% CI)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3D3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Anticipated absolute effects (95% CI)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3D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809784"/>
                  </a:ext>
                </a:extLst>
              </a:tr>
              <a:tr h="641005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with graduated compression stockings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difference with pneumatic compression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830735"/>
                  </a:ext>
                </a:extLst>
              </a:tr>
              <a:tr h="641005"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Mortality</a:t>
                      </a:r>
                    </a:p>
                  </a:txBody>
                  <a:tcPr marL="2743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3.43</a:t>
                      </a:r>
                      <a:endParaRPr lang="en-CA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(0.15 to 79.74)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 per 1,000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 fewer deaths per 1,000</a:t>
                      </a:r>
                    </a:p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 fewer to 0 fewer)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117891"/>
                  </a:ext>
                </a:extLst>
              </a:tr>
              <a:tr h="641005"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</a:t>
                      </a:r>
                    </a:p>
                  </a:txBody>
                  <a:tcPr marL="2743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0.38</a:t>
                      </a:r>
                      <a:endParaRPr lang="en-CA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(0.02 to 8.86)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43 per 1,000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27 fewer PE per 1,000</a:t>
                      </a:r>
                    </a:p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(43 fewer to 342 more)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586795"/>
                  </a:ext>
                </a:extLst>
              </a:tr>
              <a:tr h="641005"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Symptomatic proximal DVT</a:t>
                      </a:r>
                    </a:p>
                  </a:txBody>
                  <a:tcPr marL="2743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0.16</a:t>
                      </a:r>
                    </a:p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(0.01 to 2.98)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130 per 1,000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110 fewer DVT per 1,000</a:t>
                      </a:r>
                    </a:p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(129 fewer to 258 more)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894961"/>
                  </a:ext>
                </a:extLst>
              </a:tr>
            </a:tbl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44584014-C150-F34D-BCE7-553C71463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Recommendation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2D72ADF-799C-714C-83E1-E80E75339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766242"/>
            <a:ext cx="9995632" cy="6964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1800" dirty="0"/>
              <a:t>In </a:t>
            </a:r>
            <a:r>
              <a:rPr lang="en-CA" sz="1800" b="1" dirty="0">
                <a:solidFill>
                  <a:srgbClr val="E43D33"/>
                </a:solidFill>
              </a:rPr>
              <a:t>acutely and critically ill medical patients </a:t>
            </a:r>
            <a:r>
              <a:rPr lang="en-CA" sz="1800" dirty="0"/>
              <a:t>who are not receiving pharmacological VTE prophylaxis, the panel suggests </a:t>
            </a:r>
            <a:r>
              <a:rPr lang="en-CA" sz="1800" b="1" u="sng" dirty="0"/>
              <a:t>either pneumatic compression devices or graduated compression stockings</a:t>
            </a:r>
            <a:r>
              <a:rPr lang="en-CA" sz="1800" dirty="0"/>
              <a:t> for VTE prophylaxis </a:t>
            </a:r>
            <a:r>
              <a:rPr lang="en-CA" sz="1800" i="1" dirty="0"/>
              <a:t>(conditional recommendation, very low certainty) </a:t>
            </a:r>
          </a:p>
          <a:p>
            <a:pPr marL="0" indent="0">
              <a:buNone/>
            </a:pPr>
            <a:endParaRPr lang="en-CA" sz="1000" i="1" dirty="0"/>
          </a:p>
          <a:p>
            <a:pPr marL="0" indent="0" algn="ctr">
              <a:buNone/>
            </a:pPr>
            <a:r>
              <a:rPr lang="en-CA" sz="1800" b="1" dirty="0">
                <a:solidFill>
                  <a:srgbClr val="91AF61"/>
                </a:solidFill>
              </a:rPr>
              <a:t>Pneumatic compression devices </a:t>
            </a:r>
            <a:r>
              <a:rPr lang="en-CA" sz="1800" dirty="0"/>
              <a:t>compared with </a:t>
            </a:r>
            <a:r>
              <a:rPr lang="en-CA" sz="1800" b="1" dirty="0">
                <a:solidFill>
                  <a:srgbClr val="91AF61"/>
                </a:solidFill>
              </a:rPr>
              <a:t>graduated compression stockings</a:t>
            </a:r>
            <a:r>
              <a:rPr lang="en-CA" sz="1800" dirty="0"/>
              <a:t>:</a:t>
            </a:r>
          </a:p>
          <a:p>
            <a:pPr marL="0" indent="0">
              <a:buNone/>
            </a:pPr>
            <a:endParaRPr lang="en-US" sz="1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CEC2978-4E88-F94E-9448-6FFCD8CEA011}"/>
              </a:ext>
            </a:extLst>
          </p:cNvPr>
          <p:cNvGrpSpPr/>
          <p:nvPr/>
        </p:nvGrpSpPr>
        <p:grpSpPr>
          <a:xfrm>
            <a:off x="8053457" y="6345076"/>
            <a:ext cx="4138543" cy="276999"/>
            <a:chOff x="6589222" y="6483927"/>
            <a:chExt cx="4138543" cy="27699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A52A2FD-10E3-1F40-9A8C-0D0AB7E0C3AC}"/>
                </a:ext>
              </a:extLst>
            </p:cNvPr>
            <p:cNvSpPr txBox="1"/>
            <p:nvPr/>
          </p:nvSpPr>
          <p:spPr>
            <a:xfrm>
              <a:off x="6589222" y="6483927"/>
              <a:ext cx="41385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Quality of Evidence (GRADE): Low        Moderate        Strong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351EA16-5D48-A344-8AE7-C34838315D79}"/>
                </a:ext>
              </a:extLst>
            </p:cNvPr>
            <p:cNvSpPr/>
            <p:nvPr/>
          </p:nvSpPr>
          <p:spPr>
            <a:xfrm>
              <a:off x="8792203" y="6543279"/>
              <a:ext cx="158294" cy="158294"/>
            </a:xfrm>
            <a:prstGeom prst="ellipse">
              <a:avLst/>
            </a:prstGeom>
            <a:solidFill>
              <a:srgbClr val="E43E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D374884-4C77-6B4B-9A31-F957A3A38738}"/>
                </a:ext>
              </a:extLst>
            </p:cNvPr>
            <p:cNvSpPr/>
            <p:nvPr/>
          </p:nvSpPr>
          <p:spPr>
            <a:xfrm>
              <a:off x="9706603" y="6543279"/>
              <a:ext cx="158294" cy="158294"/>
            </a:xfrm>
            <a:prstGeom prst="ellipse">
              <a:avLst/>
            </a:prstGeom>
            <a:solidFill>
              <a:srgbClr val="F99D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2190F87-E172-2D4F-A969-FDEE0E99D654}"/>
                </a:ext>
              </a:extLst>
            </p:cNvPr>
            <p:cNvSpPr/>
            <p:nvPr/>
          </p:nvSpPr>
          <p:spPr>
            <a:xfrm>
              <a:off x="10399877" y="6543279"/>
              <a:ext cx="158294" cy="158294"/>
            </a:xfrm>
            <a:prstGeom prst="ellipse">
              <a:avLst/>
            </a:prstGeom>
            <a:solidFill>
              <a:srgbClr val="91A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A27E9A65-A392-4B4C-B610-EDEBD7801F1D}"/>
              </a:ext>
            </a:extLst>
          </p:cNvPr>
          <p:cNvSpPr/>
          <p:nvPr/>
        </p:nvSpPr>
        <p:spPr>
          <a:xfrm>
            <a:off x="1451832" y="4474872"/>
            <a:ext cx="158294" cy="158294"/>
          </a:xfrm>
          <a:prstGeom prst="ellipse">
            <a:avLst/>
          </a:prstGeom>
          <a:solidFill>
            <a:srgbClr val="E43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E076563-052B-814E-A50E-3C622C7536A0}"/>
              </a:ext>
            </a:extLst>
          </p:cNvPr>
          <p:cNvSpPr/>
          <p:nvPr/>
        </p:nvSpPr>
        <p:spPr>
          <a:xfrm>
            <a:off x="1451832" y="5133240"/>
            <a:ext cx="158294" cy="158294"/>
          </a:xfrm>
          <a:prstGeom prst="ellipse">
            <a:avLst/>
          </a:prstGeom>
          <a:solidFill>
            <a:srgbClr val="E43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0129268-FE5A-0041-B515-3D4C29C8739C}"/>
              </a:ext>
            </a:extLst>
          </p:cNvPr>
          <p:cNvSpPr/>
          <p:nvPr/>
        </p:nvSpPr>
        <p:spPr>
          <a:xfrm>
            <a:off x="1451832" y="5800752"/>
            <a:ext cx="158294" cy="158294"/>
          </a:xfrm>
          <a:prstGeom prst="ellipse">
            <a:avLst/>
          </a:prstGeom>
          <a:solidFill>
            <a:srgbClr val="E43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62982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86FAA-8DDE-449D-B096-EA7270B44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Case continued:</a:t>
            </a:r>
            <a:r>
              <a:rPr lang="en-CA" dirty="0"/>
              <a:t> Discharge from hospital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348DD-091C-425A-A1F7-FDAEC3D3A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Your patient recovers from his upper GI bleed and septic shock, and is transferred back to the internal medicine ward. </a:t>
            </a:r>
          </a:p>
          <a:p>
            <a:endParaRPr lang="en-CA" sz="2400" dirty="0"/>
          </a:p>
          <a:p>
            <a:r>
              <a:rPr lang="en-CA" sz="2400" dirty="0"/>
              <a:t>Within a few days he is started back on LMWH for pharmacologic VTE prophylaxis.</a:t>
            </a:r>
          </a:p>
          <a:p>
            <a:endParaRPr lang="en-CA" sz="2400" dirty="0"/>
          </a:p>
          <a:p>
            <a:r>
              <a:rPr lang="en-CA" sz="2400" dirty="0"/>
              <a:t>He has been in hospital for a total of 9 days and is being discharged back to his home, as his pneumonia has resolved.</a:t>
            </a:r>
          </a:p>
        </p:txBody>
      </p:sp>
    </p:spTree>
    <p:extLst>
      <p:ext uri="{BB962C8B-B14F-4D97-AF65-F5344CB8AC3E}">
        <p14:creationId xmlns:p14="http://schemas.microsoft.com/office/powerpoint/2010/main" val="91023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93B40-43AE-41F7-A8AA-412CBD41D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866900"/>
            <a:ext cx="10972800" cy="3954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000" b="1" dirty="0"/>
              <a:t>You are discharging your patient after an acute medical illness. He has received prophylaxis with LMWH in hospital for 9 days. He is ambulatory and back on his usual medications.</a:t>
            </a:r>
          </a:p>
          <a:p>
            <a:pPr marL="0" indent="0">
              <a:buNone/>
            </a:pPr>
            <a:endParaRPr lang="en-CA" sz="2000" b="1" dirty="0"/>
          </a:p>
          <a:p>
            <a:pPr marL="0" indent="0">
              <a:buNone/>
            </a:pPr>
            <a:r>
              <a:rPr lang="en-CA" sz="2000" b="1" dirty="0"/>
              <a:t>What would you recommend on discharge for VTE prophylaxis?</a:t>
            </a:r>
          </a:p>
          <a:p>
            <a:pPr marL="0" indent="0">
              <a:buNone/>
            </a:pPr>
            <a:endParaRPr lang="en-CA" sz="2000" dirty="0"/>
          </a:p>
          <a:p>
            <a:pPr marL="514350" indent="-514350">
              <a:buAutoNum type="alphaUcPeriod"/>
            </a:pPr>
            <a:r>
              <a:rPr lang="en-CA" sz="2000" dirty="0"/>
              <a:t>Stop LMWH on the day of discharge</a:t>
            </a:r>
          </a:p>
          <a:p>
            <a:pPr marL="514350" indent="-514350">
              <a:buAutoNum type="alphaUcPeriod"/>
            </a:pPr>
            <a:r>
              <a:rPr lang="en-CA" sz="2000" dirty="0"/>
              <a:t>Extend LMWH for 3 weeks post-discharge</a:t>
            </a:r>
          </a:p>
          <a:p>
            <a:pPr marL="514350" indent="-514350">
              <a:buAutoNum type="alphaUcPeriod"/>
            </a:pPr>
            <a:r>
              <a:rPr lang="en-CA" sz="2000" dirty="0"/>
              <a:t>Switch LMWH on discharge to a DOAC, and continue the DOAC for 3 weeks post-discharge</a:t>
            </a:r>
          </a:p>
          <a:p>
            <a:pPr marL="514350" indent="-514350">
              <a:buAutoNum type="alphaUcPeriod"/>
            </a:pPr>
            <a:r>
              <a:rPr lang="en-CA" sz="2000" dirty="0"/>
              <a:t>Graduated compression stockings for 3 weeks post-discharge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A59EA8-FA95-481F-ACCC-2DBB7EC92A21}"/>
              </a:ext>
            </a:extLst>
          </p:cNvPr>
          <p:cNvSpPr/>
          <p:nvPr/>
        </p:nvSpPr>
        <p:spPr>
          <a:xfrm>
            <a:off x="294986" y="3611309"/>
            <a:ext cx="5801014" cy="484093"/>
          </a:xfrm>
          <a:prstGeom prst="rect">
            <a:avLst/>
          </a:prstGeom>
          <a:noFill/>
          <a:ln w="28575">
            <a:solidFill>
              <a:srgbClr val="E43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781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488E6-2B21-41AE-9FEF-6D73D209B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What is the rationale for extending VTE prophylaxis beyond hospital discharge?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D3913-3A27-405D-87D2-FE930E4B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Most hospital-related VTE events occur </a:t>
            </a:r>
            <a:r>
              <a:rPr lang="en-CA" sz="2400" b="1" dirty="0"/>
              <a:t>out of hospital,</a:t>
            </a:r>
            <a:r>
              <a:rPr lang="en-CA" sz="2400" dirty="0"/>
              <a:t> in the first month after discharge</a:t>
            </a:r>
          </a:p>
          <a:p>
            <a:endParaRPr lang="en-CA" sz="2400" dirty="0"/>
          </a:p>
          <a:p>
            <a:r>
              <a:rPr lang="en-CA" sz="2400" dirty="0"/>
              <a:t>VTE risk in medical patients is elevated for 45-60 days post-discharge</a:t>
            </a:r>
          </a:p>
          <a:p>
            <a:endParaRPr lang="en-CA" sz="2400" dirty="0"/>
          </a:p>
          <a:p>
            <a:r>
              <a:rPr lang="en-CA" sz="2400" dirty="0"/>
              <a:t>Duration of inpatient prophylaxis is shortening as the average hospital length of stay decreases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5C4203-9EAA-487A-946F-FA69B6358C3A}"/>
              </a:ext>
            </a:extLst>
          </p:cNvPr>
          <p:cNvSpPr txBox="1"/>
          <p:nvPr/>
        </p:nvSpPr>
        <p:spPr>
          <a:xfrm>
            <a:off x="10089425" y="5536960"/>
            <a:ext cx="20105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Huang Am J Med 2014</a:t>
            </a:r>
          </a:p>
          <a:p>
            <a:r>
              <a:rPr lang="en-CA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Cohen NEJM 2016</a:t>
            </a:r>
          </a:p>
          <a:p>
            <a:r>
              <a:rPr lang="en-CA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Cohen NEJM 2014</a:t>
            </a:r>
          </a:p>
          <a:p>
            <a:r>
              <a:rPr lang="en-CA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Goldhaber NEJM 2011</a:t>
            </a:r>
          </a:p>
        </p:txBody>
      </p:sp>
    </p:spTree>
    <p:extLst>
      <p:ext uri="{BB962C8B-B14F-4D97-AF65-F5344CB8AC3E}">
        <p14:creationId xmlns:p14="http://schemas.microsoft.com/office/powerpoint/2010/main" val="353026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9067F1D-3E40-4BA3-B57E-D30183C347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62903"/>
              </p:ext>
            </p:extLst>
          </p:nvPr>
        </p:nvGraphicFramePr>
        <p:xfrm>
          <a:off x="1918728" y="3148076"/>
          <a:ext cx="8337711" cy="28490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0401">
                  <a:extLst>
                    <a:ext uri="{9D8B030D-6E8A-4147-A177-3AD203B41FA5}">
                      <a16:colId xmlns:a16="http://schemas.microsoft.com/office/drawing/2014/main" val="325642109"/>
                    </a:ext>
                  </a:extLst>
                </a:gridCol>
                <a:gridCol w="2307254">
                  <a:extLst>
                    <a:ext uri="{9D8B030D-6E8A-4147-A177-3AD203B41FA5}">
                      <a16:colId xmlns:a16="http://schemas.microsoft.com/office/drawing/2014/main" val="815985156"/>
                    </a:ext>
                  </a:extLst>
                </a:gridCol>
                <a:gridCol w="3770056">
                  <a:extLst>
                    <a:ext uri="{9D8B030D-6E8A-4147-A177-3AD203B41FA5}">
                      <a16:colId xmlns:a16="http://schemas.microsoft.com/office/drawing/2014/main" val="1109489225"/>
                    </a:ext>
                  </a:extLst>
                </a:gridCol>
              </a:tblGrid>
              <a:tr h="284832">
                <a:tc rowSpan="2">
                  <a:txBody>
                    <a:bodyPr/>
                    <a:lstStyle/>
                    <a:p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Outcomes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3D3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Relative effect: </a:t>
                      </a:r>
                    </a:p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RR (95% CI)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3D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Anticipated absolute effects (95% CI)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3D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809784"/>
                  </a:ext>
                </a:extLst>
              </a:tr>
              <a:tr h="349733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difference with extended prophylaxis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830735"/>
                  </a:ext>
                </a:extLst>
              </a:tr>
              <a:tr h="498457"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Mortality</a:t>
                      </a:r>
                    </a:p>
                  </a:txBody>
                  <a:tcPr marL="2743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1.00</a:t>
                      </a:r>
                      <a:endParaRPr lang="en-CA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(0.89 to 1.12)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 fewer deaths per 1,000</a:t>
                      </a:r>
                    </a:p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(5 fewer to 5 fewer)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281487"/>
                  </a:ext>
                </a:extLst>
              </a:tr>
              <a:tr h="498457"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</a:t>
                      </a:r>
                    </a:p>
                  </a:txBody>
                  <a:tcPr marL="2743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0.63</a:t>
                      </a:r>
                      <a:endParaRPr lang="en-CA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(0.39 to 1.03)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 fewer PE per 1,000</a:t>
                      </a:r>
                    </a:p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(3 fewer to 0 fewer)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586795"/>
                  </a:ext>
                </a:extLst>
              </a:tr>
              <a:tr h="498457"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Symptomatic proximal DVT</a:t>
                      </a:r>
                    </a:p>
                  </a:txBody>
                  <a:tcPr marL="2743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0.54</a:t>
                      </a:r>
                      <a:endParaRPr lang="en-CA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(0.32 to 0.91)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 fewer DVT per 1,000</a:t>
                      </a:r>
                    </a:p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(4 fewer to 1 fewer)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894961"/>
                  </a:ext>
                </a:extLst>
              </a:tr>
              <a:tr h="498457"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Major bleeding</a:t>
                      </a:r>
                    </a:p>
                  </a:txBody>
                  <a:tcPr marL="2743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2.09</a:t>
                      </a:r>
                      <a:endParaRPr lang="en-CA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(1.33 to 3.27)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 more bleeds per 1,000</a:t>
                      </a:r>
                    </a:p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(1 more to 8 more)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3645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D0FFE2E1-CC6E-DE4F-A848-21F564BC3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Recommendation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6ACD36E-3B21-AD4B-A1A9-EC9485ABD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866900"/>
            <a:ext cx="10972800" cy="962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1800" dirty="0"/>
              <a:t>In acutely ill hospitalized medical patients, the panel recommends </a:t>
            </a:r>
            <a:r>
              <a:rPr lang="en-CA" sz="1800" b="1" u="sng" dirty="0"/>
              <a:t>inpatient over inpatient plus extended duration outpatient VTE prophylaxis</a:t>
            </a:r>
            <a:r>
              <a:rPr lang="en-CA" sz="1800" dirty="0"/>
              <a:t> </a:t>
            </a:r>
            <a:r>
              <a:rPr lang="en-CA" sz="1800" i="1" dirty="0"/>
              <a:t>(strong recommendation, moderate certainty).</a:t>
            </a:r>
            <a:br>
              <a:rPr lang="en-CA" sz="1800" i="1" dirty="0"/>
            </a:br>
            <a:endParaRPr lang="en-CA" sz="1800" i="1" dirty="0"/>
          </a:p>
          <a:p>
            <a:pPr marL="0" indent="0" algn="ctr">
              <a:buNone/>
            </a:pPr>
            <a:r>
              <a:rPr lang="en-CA" sz="1800" b="1" dirty="0">
                <a:solidFill>
                  <a:srgbClr val="91AF61"/>
                </a:solidFill>
              </a:rPr>
              <a:t>Extended prophylaxis (30-40 days) </a:t>
            </a:r>
            <a:r>
              <a:rPr lang="en-CA" sz="1800" dirty="0"/>
              <a:t>compared with </a:t>
            </a:r>
            <a:r>
              <a:rPr lang="en-CA" sz="1800" b="1" dirty="0">
                <a:solidFill>
                  <a:srgbClr val="91AF61"/>
                </a:solidFill>
              </a:rPr>
              <a:t>in-hospital prophylaxis</a:t>
            </a:r>
            <a:r>
              <a:rPr lang="en-CA" sz="1800" dirty="0">
                <a:solidFill>
                  <a:srgbClr val="91AF61"/>
                </a:solidFill>
              </a:rPr>
              <a:t> </a:t>
            </a:r>
            <a:r>
              <a:rPr lang="en-CA" sz="1800" dirty="0"/>
              <a:t>(any agent):</a:t>
            </a:r>
            <a:endParaRPr lang="en-US" sz="180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05CA408-8178-4D4B-A229-A65A6FBAD62C}"/>
              </a:ext>
            </a:extLst>
          </p:cNvPr>
          <p:cNvSpPr/>
          <p:nvPr/>
        </p:nvSpPr>
        <p:spPr>
          <a:xfrm>
            <a:off x="1991880" y="3994643"/>
            <a:ext cx="158294" cy="158294"/>
          </a:xfrm>
          <a:prstGeom prst="ellipse">
            <a:avLst/>
          </a:prstGeom>
          <a:solidFill>
            <a:srgbClr val="E43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A513BB7-C2F5-4846-B34E-B8C7CCEB280D}"/>
              </a:ext>
            </a:extLst>
          </p:cNvPr>
          <p:cNvGrpSpPr/>
          <p:nvPr/>
        </p:nvGrpSpPr>
        <p:grpSpPr>
          <a:xfrm>
            <a:off x="8053457" y="6345076"/>
            <a:ext cx="4138543" cy="276999"/>
            <a:chOff x="6589222" y="6483927"/>
            <a:chExt cx="4138543" cy="27699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EBFD9E4-1D4D-8448-A64E-6EA8EB6DFC72}"/>
                </a:ext>
              </a:extLst>
            </p:cNvPr>
            <p:cNvSpPr txBox="1"/>
            <p:nvPr/>
          </p:nvSpPr>
          <p:spPr>
            <a:xfrm>
              <a:off x="6589222" y="6483927"/>
              <a:ext cx="41385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Quality of Evidence (GRADE): Low        Moderate        Strong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34458FB-2020-8244-85B4-41E0CC01A7FC}"/>
                </a:ext>
              </a:extLst>
            </p:cNvPr>
            <p:cNvSpPr/>
            <p:nvPr/>
          </p:nvSpPr>
          <p:spPr>
            <a:xfrm>
              <a:off x="8792203" y="6543279"/>
              <a:ext cx="158294" cy="158294"/>
            </a:xfrm>
            <a:prstGeom prst="ellipse">
              <a:avLst/>
            </a:prstGeom>
            <a:solidFill>
              <a:srgbClr val="E43E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6F1FDF2-A9A5-C84B-9F6B-6E36D0C2CC42}"/>
                </a:ext>
              </a:extLst>
            </p:cNvPr>
            <p:cNvSpPr/>
            <p:nvPr/>
          </p:nvSpPr>
          <p:spPr>
            <a:xfrm>
              <a:off x="9706603" y="6543279"/>
              <a:ext cx="158294" cy="158294"/>
            </a:xfrm>
            <a:prstGeom prst="ellipse">
              <a:avLst/>
            </a:prstGeom>
            <a:solidFill>
              <a:srgbClr val="F99D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1BB822F-3DF5-9541-8CBC-D7D0066C4DD2}"/>
                </a:ext>
              </a:extLst>
            </p:cNvPr>
            <p:cNvSpPr/>
            <p:nvPr/>
          </p:nvSpPr>
          <p:spPr>
            <a:xfrm>
              <a:off x="10399877" y="6543279"/>
              <a:ext cx="158294" cy="158294"/>
            </a:xfrm>
            <a:prstGeom prst="ellipse">
              <a:avLst/>
            </a:prstGeom>
            <a:solidFill>
              <a:srgbClr val="91A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78C86558-8875-7948-9CAB-44CFB7F6D1AB}"/>
              </a:ext>
            </a:extLst>
          </p:cNvPr>
          <p:cNvSpPr/>
          <p:nvPr/>
        </p:nvSpPr>
        <p:spPr>
          <a:xfrm>
            <a:off x="1991880" y="4546723"/>
            <a:ext cx="158294" cy="158294"/>
          </a:xfrm>
          <a:prstGeom prst="ellipse">
            <a:avLst/>
          </a:prstGeom>
          <a:solidFill>
            <a:srgbClr val="E43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B769071-00AE-C24B-93B3-8FAD589B7D50}"/>
              </a:ext>
            </a:extLst>
          </p:cNvPr>
          <p:cNvSpPr/>
          <p:nvPr/>
        </p:nvSpPr>
        <p:spPr>
          <a:xfrm>
            <a:off x="1991880" y="5077075"/>
            <a:ext cx="158294" cy="158294"/>
          </a:xfrm>
          <a:prstGeom prst="ellipse">
            <a:avLst/>
          </a:prstGeom>
          <a:solidFill>
            <a:srgbClr val="FA9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6EC4EE0-6464-124D-9E90-63226CB429E9}"/>
              </a:ext>
            </a:extLst>
          </p:cNvPr>
          <p:cNvSpPr/>
          <p:nvPr/>
        </p:nvSpPr>
        <p:spPr>
          <a:xfrm>
            <a:off x="1991880" y="5648819"/>
            <a:ext cx="158294" cy="158294"/>
          </a:xfrm>
          <a:prstGeom prst="ellipse">
            <a:avLst/>
          </a:prstGeom>
          <a:solidFill>
            <a:srgbClr val="FA9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48120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5E46453-5E7D-4856-956A-12BC0E9F0F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542565"/>
              </p:ext>
            </p:extLst>
          </p:nvPr>
        </p:nvGraphicFramePr>
        <p:xfrm>
          <a:off x="1918060" y="3068295"/>
          <a:ext cx="8338378" cy="2956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8522">
                  <a:extLst>
                    <a:ext uri="{9D8B030D-6E8A-4147-A177-3AD203B41FA5}">
                      <a16:colId xmlns:a16="http://schemas.microsoft.com/office/drawing/2014/main" val="325642109"/>
                    </a:ext>
                  </a:extLst>
                </a:gridCol>
                <a:gridCol w="1343981">
                  <a:extLst>
                    <a:ext uri="{9D8B030D-6E8A-4147-A177-3AD203B41FA5}">
                      <a16:colId xmlns:a16="http://schemas.microsoft.com/office/drawing/2014/main" val="815985156"/>
                    </a:ext>
                  </a:extLst>
                </a:gridCol>
                <a:gridCol w="2691570">
                  <a:extLst>
                    <a:ext uri="{9D8B030D-6E8A-4147-A177-3AD203B41FA5}">
                      <a16:colId xmlns:a16="http://schemas.microsoft.com/office/drawing/2014/main" val="1109489225"/>
                    </a:ext>
                  </a:extLst>
                </a:gridCol>
                <a:gridCol w="2624305">
                  <a:extLst>
                    <a:ext uri="{9D8B030D-6E8A-4147-A177-3AD203B41FA5}">
                      <a16:colId xmlns:a16="http://schemas.microsoft.com/office/drawing/2014/main" val="3025085478"/>
                    </a:ext>
                  </a:extLst>
                </a:gridCol>
              </a:tblGrid>
              <a:tr h="275472">
                <a:tc rowSpan="2">
                  <a:txBody>
                    <a:bodyPr/>
                    <a:lstStyle/>
                    <a:p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Outcomes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3D3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Relative effect: RR (95% CI)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3D3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Anticipated absolute effects (95% CI)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3D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18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809784"/>
                  </a:ext>
                </a:extLst>
              </a:tr>
              <a:tr h="468302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with shorter duration non-DOAC inpatient prophylaxis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Risk difference with extended prophylaxis with DOAC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830735"/>
                  </a:ext>
                </a:extLst>
              </a:tr>
              <a:tr h="495850"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Mortality</a:t>
                      </a:r>
                    </a:p>
                  </a:txBody>
                  <a:tcPr marL="2743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1.01</a:t>
                      </a:r>
                    </a:p>
                    <a:p>
                      <a:pPr algn="ctr"/>
                      <a:r>
                        <a:rPr lang="en-CA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(0.89 to 1.14)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49 per 1,000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 fewer deaths per 1,000</a:t>
                      </a:r>
                    </a:p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(5 fewer to 7 more)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964378"/>
                  </a:ext>
                </a:extLst>
              </a:tr>
              <a:tr h="495850"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</a:t>
                      </a:r>
                    </a:p>
                  </a:txBody>
                  <a:tcPr marL="2743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0.67</a:t>
                      </a:r>
                    </a:p>
                    <a:p>
                      <a:pPr algn="ctr"/>
                      <a:r>
                        <a:rPr lang="en-CA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(0.41 to 1.09)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 per 1,000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 fewer PE per 1,000</a:t>
                      </a:r>
                    </a:p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(2 fewer to 0 fewer)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586795"/>
                  </a:ext>
                </a:extLst>
              </a:tr>
              <a:tr h="495850"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Symptomatic proximal DVT</a:t>
                      </a:r>
                    </a:p>
                  </a:txBody>
                  <a:tcPr marL="2743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0.62</a:t>
                      </a:r>
                      <a:endParaRPr lang="en-CA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CA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(0.36 to 1.05)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 per 1,000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 fewer DVT per 1,000</a:t>
                      </a:r>
                    </a:p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(4 fewer to 0 fewer)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894961"/>
                  </a:ext>
                </a:extLst>
              </a:tr>
              <a:tr h="495850"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Major bleeding</a:t>
                      </a:r>
                    </a:p>
                  </a:txBody>
                  <a:tcPr marL="2743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1.99</a:t>
                      </a:r>
                      <a:endParaRPr lang="en-CA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CA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(1.08 to 3.65)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 per 1,000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 more bleeds per 1,000</a:t>
                      </a:r>
                    </a:p>
                    <a:p>
                      <a:pPr algn="ctr"/>
                      <a:r>
                        <a:rPr lang="en-CA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 more to 10 more)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36454"/>
                  </a:ext>
                </a:extLst>
              </a:tr>
            </a:tbl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4C5388F5-F846-E44D-94C0-189F446D9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Recommendation</a:t>
            </a:r>
            <a:br>
              <a:rPr lang="en-CA" dirty="0"/>
            </a:b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97D2ABB-38D8-D14E-8EC1-EFFE36E42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9" y="1820560"/>
            <a:ext cx="10751739" cy="832452"/>
          </a:xfrm>
        </p:spPr>
        <p:txBody>
          <a:bodyPr/>
          <a:lstStyle/>
          <a:p>
            <a:pPr marL="0" indent="0">
              <a:buNone/>
            </a:pPr>
            <a:r>
              <a:rPr lang="en-CA" sz="1800" dirty="0"/>
              <a:t>In acutely ill hospitalized medical patients, the panel recommends </a:t>
            </a:r>
            <a:r>
              <a:rPr lang="en-CA" sz="1800" b="1" u="sng" dirty="0"/>
              <a:t>inpatient VTE prophylaxis with LMWH only</a:t>
            </a:r>
            <a:r>
              <a:rPr lang="en-CA" sz="1800" dirty="0"/>
              <a:t>, rather than inpatient and extended duration outpatient VTE prophylaxis with DOACs </a:t>
            </a:r>
            <a:r>
              <a:rPr lang="en-CA" sz="1800" i="1" dirty="0"/>
              <a:t>(strong recommendation, moderate certainty)</a:t>
            </a:r>
            <a:endParaRPr lang="en-CA" sz="1800" i="1" dirty="0">
              <a:solidFill>
                <a:srgbClr val="91AF61"/>
              </a:solidFill>
            </a:endParaRPr>
          </a:p>
          <a:p>
            <a:pPr marL="0" indent="0" algn="ctr">
              <a:buNone/>
            </a:pPr>
            <a:r>
              <a:rPr lang="en-CA" sz="1800" b="1" dirty="0">
                <a:solidFill>
                  <a:srgbClr val="91AF61"/>
                </a:solidFill>
              </a:rPr>
              <a:t>Extended DOAC prophylaxis (30-40 days) </a:t>
            </a:r>
            <a:r>
              <a:rPr lang="en-CA" sz="1800" dirty="0"/>
              <a:t>compared with </a:t>
            </a:r>
            <a:r>
              <a:rPr lang="en-CA" sz="1800" b="1" dirty="0">
                <a:solidFill>
                  <a:srgbClr val="91AF61"/>
                </a:solidFill>
              </a:rPr>
              <a:t>shorter LMWH prophylaxis</a:t>
            </a:r>
            <a:r>
              <a:rPr lang="en-CA" sz="1800" dirty="0">
                <a:solidFill>
                  <a:srgbClr val="725172"/>
                </a:solidFill>
              </a:rPr>
              <a:t>:</a:t>
            </a:r>
          </a:p>
          <a:p>
            <a:pPr marL="0" indent="0">
              <a:buNone/>
            </a:pPr>
            <a:endParaRPr lang="en-CA" sz="1800" i="1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02BB637-AAD7-EB4B-A633-6CB37D9865D1}"/>
              </a:ext>
            </a:extLst>
          </p:cNvPr>
          <p:cNvSpPr/>
          <p:nvPr/>
        </p:nvSpPr>
        <p:spPr>
          <a:xfrm>
            <a:off x="1991880" y="4056073"/>
            <a:ext cx="158294" cy="158294"/>
          </a:xfrm>
          <a:prstGeom prst="ellipse">
            <a:avLst/>
          </a:prstGeom>
          <a:solidFill>
            <a:srgbClr val="FA9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6595B0B-C2B1-C049-BA8D-09A3C0B1F333}"/>
              </a:ext>
            </a:extLst>
          </p:cNvPr>
          <p:cNvGrpSpPr/>
          <p:nvPr/>
        </p:nvGrpSpPr>
        <p:grpSpPr>
          <a:xfrm>
            <a:off x="8053457" y="6345076"/>
            <a:ext cx="4138543" cy="276999"/>
            <a:chOff x="6589222" y="6483927"/>
            <a:chExt cx="4138543" cy="27699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09F1348-00ED-4B4F-9DC5-B53E29676430}"/>
                </a:ext>
              </a:extLst>
            </p:cNvPr>
            <p:cNvSpPr txBox="1"/>
            <p:nvPr/>
          </p:nvSpPr>
          <p:spPr>
            <a:xfrm>
              <a:off x="6589222" y="6483927"/>
              <a:ext cx="41385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Quality of Evidence (GRADE): Low        Moderate        Strong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598DF06-4B6C-B049-AE5D-F930A13F5EDF}"/>
                </a:ext>
              </a:extLst>
            </p:cNvPr>
            <p:cNvSpPr/>
            <p:nvPr/>
          </p:nvSpPr>
          <p:spPr>
            <a:xfrm>
              <a:off x="8792203" y="6543279"/>
              <a:ext cx="158294" cy="158294"/>
            </a:xfrm>
            <a:prstGeom prst="ellipse">
              <a:avLst/>
            </a:prstGeom>
            <a:solidFill>
              <a:srgbClr val="E43E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92B4C81-8410-BF41-9A0E-54EF6070D8B1}"/>
                </a:ext>
              </a:extLst>
            </p:cNvPr>
            <p:cNvSpPr/>
            <p:nvPr/>
          </p:nvSpPr>
          <p:spPr>
            <a:xfrm>
              <a:off x="9706603" y="6543279"/>
              <a:ext cx="158294" cy="158294"/>
            </a:xfrm>
            <a:prstGeom prst="ellipse">
              <a:avLst/>
            </a:prstGeom>
            <a:solidFill>
              <a:srgbClr val="F99D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F11A81D-E946-5046-899B-7E79562FB7F3}"/>
                </a:ext>
              </a:extLst>
            </p:cNvPr>
            <p:cNvSpPr/>
            <p:nvPr/>
          </p:nvSpPr>
          <p:spPr>
            <a:xfrm>
              <a:off x="10399877" y="6543279"/>
              <a:ext cx="158294" cy="158294"/>
            </a:xfrm>
            <a:prstGeom prst="ellipse">
              <a:avLst/>
            </a:prstGeom>
            <a:solidFill>
              <a:srgbClr val="91A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1F5C23C5-2F39-5A4A-B41B-7CD76AF66EF5}"/>
              </a:ext>
            </a:extLst>
          </p:cNvPr>
          <p:cNvSpPr/>
          <p:nvPr/>
        </p:nvSpPr>
        <p:spPr>
          <a:xfrm>
            <a:off x="1991880" y="4602537"/>
            <a:ext cx="158294" cy="158294"/>
          </a:xfrm>
          <a:prstGeom prst="ellipse">
            <a:avLst/>
          </a:prstGeom>
          <a:solidFill>
            <a:srgbClr val="FA9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345E017-35B4-6545-8D8D-3422C011C05C}"/>
              </a:ext>
            </a:extLst>
          </p:cNvPr>
          <p:cNvSpPr/>
          <p:nvPr/>
        </p:nvSpPr>
        <p:spPr>
          <a:xfrm>
            <a:off x="1991880" y="5149001"/>
            <a:ext cx="158294" cy="158294"/>
          </a:xfrm>
          <a:prstGeom prst="ellipse">
            <a:avLst/>
          </a:prstGeom>
          <a:solidFill>
            <a:srgbClr val="FA9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F02428C-AB9F-FE45-9C9E-6585356EC65D}"/>
              </a:ext>
            </a:extLst>
          </p:cNvPr>
          <p:cNvSpPr/>
          <p:nvPr/>
        </p:nvSpPr>
        <p:spPr>
          <a:xfrm>
            <a:off x="1991880" y="5671951"/>
            <a:ext cx="158294" cy="158294"/>
          </a:xfrm>
          <a:prstGeom prst="ellipse">
            <a:avLst/>
          </a:prstGeom>
          <a:solidFill>
            <a:srgbClr val="91A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64145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40B33-3C61-452C-851D-607A59EFC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In summary, why is routine post-discharge extended prophylaxis currently not recommended?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958C1-D598-431C-BC6F-C1C3D0444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215974"/>
            <a:ext cx="10972800" cy="3954624"/>
          </a:xfrm>
        </p:spPr>
        <p:txBody>
          <a:bodyPr>
            <a:noAutofit/>
          </a:bodyPr>
          <a:lstStyle/>
          <a:p>
            <a:r>
              <a:rPr lang="en-CA" sz="2000" dirty="0"/>
              <a:t>Extended prophylaxis </a:t>
            </a:r>
            <a:r>
              <a:rPr lang="en-CA" sz="2000" b="1" i="1" dirty="0"/>
              <a:t>may</a:t>
            </a:r>
            <a:r>
              <a:rPr lang="en-CA" sz="2000" dirty="0"/>
              <a:t> reduce PE and DVT, but </a:t>
            </a:r>
            <a:r>
              <a:rPr lang="en-CA" sz="2000" u="sng" dirty="0"/>
              <a:t>absolute impact on VTE reduction is very small</a:t>
            </a:r>
            <a:r>
              <a:rPr lang="en-CA" sz="2000" dirty="0"/>
              <a:t> </a:t>
            </a:r>
            <a:br>
              <a:rPr lang="en-CA" sz="2000" dirty="0"/>
            </a:br>
            <a:r>
              <a:rPr lang="en-CA" sz="2000" dirty="0"/>
              <a:t>(1 to 3 fewer VTE per 1,000 patients treated), and is similar to number of bleeding events caused</a:t>
            </a:r>
          </a:p>
          <a:p>
            <a:endParaRPr lang="en-CA" sz="2000" dirty="0"/>
          </a:p>
          <a:p>
            <a:r>
              <a:rPr lang="en-CA" sz="2000" dirty="0"/>
              <a:t>Extended prophylaxis does not impact mortality</a:t>
            </a:r>
          </a:p>
          <a:p>
            <a:endParaRPr lang="en-CA" sz="2000" dirty="0"/>
          </a:p>
          <a:p>
            <a:r>
              <a:rPr lang="en-CA" sz="2000" dirty="0"/>
              <a:t>Possible that the three included RCTs (APEX, MAGELLAN, ADOPT) did not select patients at sufficiently high risk for VTE</a:t>
            </a:r>
          </a:p>
          <a:p>
            <a:pPr lvl="1"/>
            <a:r>
              <a:rPr lang="en-CA" sz="1800" dirty="0"/>
              <a:t>However, the recent </a:t>
            </a:r>
            <a:r>
              <a:rPr lang="en-CA" sz="1800" b="1" dirty="0">
                <a:solidFill>
                  <a:srgbClr val="E43D33"/>
                </a:solidFill>
              </a:rPr>
              <a:t>MARINER trial </a:t>
            </a:r>
            <a:r>
              <a:rPr lang="en-CA" sz="1800" i="1" dirty="0"/>
              <a:t>(Spyropoulos NEJM 2018)</a:t>
            </a:r>
            <a:r>
              <a:rPr lang="en-CA" sz="1800" b="1" i="1" dirty="0">
                <a:solidFill>
                  <a:srgbClr val="FF0000"/>
                </a:solidFill>
              </a:rPr>
              <a:t> </a:t>
            </a:r>
            <a:r>
              <a:rPr lang="en-CA" sz="1800" dirty="0"/>
              <a:t>also did not show significant reduction </a:t>
            </a:r>
            <a:br>
              <a:rPr lang="en-CA" sz="1800" dirty="0"/>
            </a:br>
            <a:r>
              <a:rPr lang="en-CA" sz="1800" dirty="0"/>
              <a:t>in VTE despite use of a </a:t>
            </a:r>
            <a:r>
              <a:rPr lang="en-CA" sz="1800" b="1" dirty="0"/>
              <a:t>modified IMPROVE VTE risk score</a:t>
            </a:r>
            <a:r>
              <a:rPr lang="en-CA" sz="1800" dirty="0"/>
              <a:t> to select high-risk medical inpatients for </a:t>
            </a:r>
            <a:br>
              <a:rPr lang="en-CA" sz="1800" dirty="0"/>
            </a:br>
            <a:r>
              <a:rPr lang="en-CA" sz="1800" dirty="0"/>
              <a:t>extended prophylaxis with rivaroxaban</a:t>
            </a:r>
          </a:p>
        </p:txBody>
      </p:sp>
    </p:spTree>
    <p:extLst>
      <p:ext uri="{BB962C8B-B14F-4D97-AF65-F5344CB8AC3E}">
        <p14:creationId xmlns:p14="http://schemas.microsoft.com/office/powerpoint/2010/main" val="27390741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C1DB-8749-493F-9FA2-30E1CC388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Case Conclusion </a:t>
            </a:r>
            <a:r>
              <a:rPr lang="en-CA" dirty="0"/>
              <a:t>and a Visitor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96284-91DD-4EC2-841C-E8B3F8F19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On discharge you stop LMWH, and he does not receive extended VTE prophylaxis out of hospital. He recovers and does not develop VTE.</a:t>
            </a:r>
          </a:p>
          <a:p>
            <a:endParaRPr lang="en-CA" sz="2400" dirty="0"/>
          </a:p>
          <a:p>
            <a:r>
              <a:rPr lang="en-CA" sz="2400" dirty="0"/>
              <a:t>Two months later, the patient’s 50 year old niece decides to visit him from England (7 hour flight to Baltimore). </a:t>
            </a:r>
          </a:p>
          <a:p>
            <a:endParaRPr lang="en-CA" sz="2400" dirty="0"/>
          </a:p>
          <a:p>
            <a:r>
              <a:rPr lang="en-CA" sz="2400" dirty="0"/>
              <a:t>She is has a history of unprovoked DVT 4 years ago, and her BMI is 38 kg/m</a:t>
            </a:r>
            <a:r>
              <a:rPr lang="en-CA" sz="2400" baseline="30000" dirty="0"/>
              <a:t>2</a:t>
            </a:r>
            <a:r>
              <a:rPr lang="en-CA" sz="2400" dirty="0"/>
              <a:t>. She is currently not on anticoagulant or antiplatelet therapy.</a:t>
            </a:r>
          </a:p>
        </p:txBody>
      </p:sp>
    </p:spTree>
    <p:extLst>
      <p:ext uri="{BB962C8B-B14F-4D97-AF65-F5344CB8AC3E}">
        <p14:creationId xmlns:p14="http://schemas.microsoft.com/office/powerpoint/2010/main" val="2682057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0B75A-C506-489A-A279-08099E0F6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ASH Clinical Practice Guidelines on VTE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B8377-9FDE-4791-9707-C7B2337F5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Prevention of VTE in Surgical Hospitalized Patients</a:t>
            </a:r>
          </a:p>
          <a:p>
            <a:pPr marL="514350" indent="-514350">
              <a:buFont typeface="+mj-lt"/>
              <a:buAutoNum type="arabicPeriod"/>
            </a:pPr>
            <a:r>
              <a:rPr lang="en-CA" b="1" dirty="0">
                <a:solidFill>
                  <a:schemeClr val="tx1"/>
                </a:solidFill>
              </a:rPr>
              <a:t>Prophylaxis in Hospitalized and Non-Hospitalized Medical Patients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Treatment of Acute VTE (DVT and PE)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Optimal Management of Anticoagulation Therapy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Prevention and Treatment of VTE in Patients with Cancer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Heparin-Induced Thrombocytopenia (HIT)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Thrombophilia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Pediatric VTE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VTE in the Context of Pregnancy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Diagnosis of VTE</a:t>
            </a:r>
          </a:p>
        </p:txBody>
      </p:sp>
    </p:spTree>
    <p:extLst>
      <p:ext uri="{BB962C8B-B14F-4D97-AF65-F5344CB8AC3E}">
        <p14:creationId xmlns:p14="http://schemas.microsoft.com/office/powerpoint/2010/main" val="33132464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93B40-43AE-41F7-A8AA-412CBD41D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866900"/>
            <a:ext cx="10972800" cy="3954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400" b="1" dirty="0"/>
              <a:t>This patient’s niece has a history of unprovoked VTE, and her BMI is 38. She is boarding a long-distance flight (&gt; 4 hours). </a:t>
            </a:r>
          </a:p>
          <a:p>
            <a:pPr marL="0" indent="0">
              <a:buNone/>
            </a:pPr>
            <a:endParaRPr lang="en-CA" sz="2400" b="1" dirty="0"/>
          </a:p>
          <a:p>
            <a:pPr marL="0" indent="0">
              <a:buNone/>
            </a:pPr>
            <a:r>
              <a:rPr lang="en-CA" sz="2400" b="1" dirty="0"/>
              <a:t>What would you suggest for VTE prophylaxis during her flight?</a:t>
            </a:r>
          </a:p>
          <a:p>
            <a:pPr marL="0" indent="0">
              <a:buNone/>
            </a:pPr>
            <a:endParaRPr lang="en-CA" sz="2400" dirty="0"/>
          </a:p>
          <a:p>
            <a:pPr marL="514350" indent="-514350">
              <a:buAutoNum type="alphaUcPeriod"/>
            </a:pPr>
            <a:r>
              <a:rPr lang="en-CA" sz="2400" dirty="0"/>
              <a:t>LMWH</a:t>
            </a:r>
          </a:p>
          <a:p>
            <a:pPr marL="514350" indent="-514350">
              <a:buAutoNum type="alphaUcPeriod"/>
            </a:pPr>
            <a:r>
              <a:rPr lang="en-CA" sz="2400" dirty="0"/>
              <a:t>Graduated compression stockings</a:t>
            </a:r>
          </a:p>
          <a:p>
            <a:pPr marL="514350" indent="-514350">
              <a:buAutoNum type="alphaUcPeriod"/>
            </a:pPr>
            <a:r>
              <a:rPr lang="en-CA" sz="2400" dirty="0"/>
              <a:t>Aspirin</a:t>
            </a:r>
          </a:p>
          <a:p>
            <a:pPr marL="514350" indent="-514350">
              <a:buAutoNum type="alphaUcPeriod"/>
            </a:pPr>
            <a:r>
              <a:rPr lang="en-CA" sz="2400" dirty="0"/>
              <a:t>No prophylaxis is needed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A4BC08-5E41-4E79-9DC0-D234454BEE68}"/>
              </a:ext>
            </a:extLst>
          </p:cNvPr>
          <p:cNvSpPr/>
          <p:nvPr/>
        </p:nvSpPr>
        <p:spPr>
          <a:xfrm>
            <a:off x="287269" y="3998657"/>
            <a:ext cx="5592324" cy="8734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185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CA527-CC97-410E-B7D4-FFD874FA6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Air Travel and VTE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EEB77-CAD5-4E56-9E10-36AD8DC5A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b="1" dirty="0"/>
              <a:t>Long-distance travelers: </a:t>
            </a:r>
            <a:r>
              <a:rPr lang="en-CA" sz="2400" dirty="0"/>
              <a:t>4-hour flight or longer</a:t>
            </a:r>
          </a:p>
          <a:p>
            <a:endParaRPr lang="en-CA" sz="2400" dirty="0"/>
          </a:p>
          <a:p>
            <a:r>
              <a:rPr lang="en-CA" sz="2400" dirty="0"/>
              <a:t>Air travel associated with 2.8-fold increase in risk of VTE; risk increases with flight duration</a:t>
            </a:r>
          </a:p>
          <a:p>
            <a:endParaRPr lang="en-CA" sz="2400" dirty="0"/>
          </a:p>
          <a:p>
            <a:r>
              <a:rPr lang="en-CA" sz="2400" dirty="0"/>
              <a:t>Several risk factors increase risk of VTE multiplicatively with risk of prolonged air travel</a:t>
            </a:r>
          </a:p>
          <a:p>
            <a:pPr lvl="1"/>
            <a:r>
              <a:rPr lang="en-CA" sz="2000" dirty="0"/>
              <a:t>Pregnancy, cancer, plaster casts, hormonal therapy, oral contraception</a:t>
            </a:r>
          </a:p>
        </p:txBody>
      </p:sp>
    </p:spTree>
    <p:extLst>
      <p:ext uri="{BB962C8B-B14F-4D97-AF65-F5344CB8AC3E}">
        <p14:creationId xmlns:p14="http://schemas.microsoft.com/office/powerpoint/2010/main" val="33794024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B2F26C1-833C-4236-A6A9-44D479C2198B}"/>
              </a:ext>
            </a:extLst>
          </p:cNvPr>
          <p:cNvSpPr txBox="1">
            <a:spLocks/>
          </p:cNvSpPr>
          <p:nvPr/>
        </p:nvSpPr>
        <p:spPr>
          <a:xfrm>
            <a:off x="5636681" y="584844"/>
            <a:ext cx="11300790" cy="256411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z="26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D04C00-22A5-418A-844A-08B54AE7CF7A}"/>
              </a:ext>
            </a:extLst>
          </p:cNvPr>
          <p:cNvSpPr txBox="1"/>
          <p:nvPr/>
        </p:nvSpPr>
        <p:spPr>
          <a:xfrm>
            <a:off x="6722292" y="3416300"/>
            <a:ext cx="2503902" cy="2651760"/>
          </a:xfrm>
          <a:prstGeom prst="rect">
            <a:avLst/>
          </a:prstGeom>
          <a:solidFill>
            <a:srgbClr val="FFD9B0"/>
          </a:solidFill>
        </p:spPr>
        <p:txBody>
          <a:bodyPr wrap="square" tIns="182880" rtlCol="0">
            <a:noAutofit/>
          </a:bodyPr>
          <a:lstStyle/>
          <a:p>
            <a:pPr marL="274320" indent="-182880" fontAlgn="t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LMWH, stockings, and ASA have small, uncertain benefit</a:t>
            </a:r>
          </a:p>
          <a:p>
            <a:pPr marL="274320" indent="-182880" fontAlgn="t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There is no evidence regarding use of DOACs for prophylaxis during air travel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8B91A2E-FF42-41F5-901D-BA1DDB294D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264648"/>
              </p:ext>
            </p:extLst>
          </p:nvPr>
        </p:nvGraphicFramePr>
        <p:xfrm>
          <a:off x="2946547" y="3416300"/>
          <a:ext cx="3521035" cy="265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1035">
                  <a:extLst>
                    <a:ext uri="{9D8B030D-6E8A-4147-A177-3AD203B41FA5}">
                      <a16:colId xmlns:a16="http://schemas.microsoft.com/office/drawing/2014/main" val="3372873010"/>
                    </a:ext>
                  </a:extLst>
                </a:gridCol>
              </a:tblGrid>
              <a:tr h="314452">
                <a:tc>
                  <a:txBody>
                    <a:bodyPr/>
                    <a:lstStyle/>
                    <a:p>
                      <a:r>
                        <a:rPr lang="en-CA" sz="1800" b="1" dirty="0">
                          <a:solidFill>
                            <a:schemeClr val="bg1"/>
                          </a:solidFill>
                        </a:rPr>
                        <a:t>Who is at increased risk?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3D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538964"/>
                  </a:ext>
                </a:extLst>
              </a:tr>
              <a:tr h="160020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CA" sz="1800" dirty="0">
                          <a:solidFill>
                            <a:srgbClr val="E43D33"/>
                          </a:solidFill>
                        </a:rPr>
                        <a:t>Recent surgery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CA" sz="1800" dirty="0">
                          <a:solidFill>
                            <a:srgbClr val="E43D33"/>
                          </a:solidFill>
                        </a:rPr>
                        <a:t>Prior VTE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CA" sz="1800" dirty="0">
                          <a:solidFill>
                            <a:srgbClr val="E43D33"/>
                          </a:solidFill>
                        </a:rPr>
                        <a:t>Postpartum women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CA" sz="1800" dirty="0">
                          <a:solidFill>
                            <a:srgbClr val="E43D33"/>
                          </a:solidFill>
                        </a:rPr>
                        <a:t>Active malignancy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CA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2+ risk factors including combinations of the above with </a:t>
                      </a:r>
                      <a:r>
                        <a:rPr lang="en-CA" sz="1800" dirty="0">
                          <a:solidFill>
                            <a:srgbClr val="FF0000"/>
                          </a:solidFill>
                        </a:rPr>
                        <a:t>hor</a:t>
                      </a:r>
                      <a:r>
                        <a:rPr lang="en-CA" sz="1800" dirty="0">
                          <a:solidFill>
                            <a:srgbClr val="E43D33"/>
                          </a:solidFill>
                        </a:rPr>
                        <a:t>monal replacement therapy</a:t>
                      </a:r>
                      <a:r>
                        <a:rPr lang="en-CA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,</a:t>
                      </a:r>
                      <a:r>
                        <a:rPr lang="en-CA" sz="1800" dirty="0">
                          <a:solidFill>
                            <a:srgbClr val="E43D33"/>
                          </a:solidFill>
                        </a:rPr>
                        <a:t> obesity</a:t>
                      </a:r>
                      <a:r>
                        <a:rPr lang="en-CA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, or </a:t>
                      </a:r>
                      <a:r>
                        <a:rPr lang="en-CA" sz="1800" dirty="0">
                          <a:solidFill>
                            <a:srgbClr val="E43D33"/>
                          </a:solidFill>
                        </a:rPr>
                        <a:t>pregnancy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153695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3B819711-E767-8744-851E-DEC3D113C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Recommendation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52CE2FF-C6FD-114C-A957-897101A64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874070"/>
            <a:ext cx="10972800" cy="1357806"/>
          </a:xfrm>
        </p:spPr>
        <p:txBody>
          <a:bodyPr/>
          <a:lstStyle/>
          <a:p>
            <a:r>
              <a:rPr lang="en-CA" sz="2000" dirty="0"/>
              <a:t>In people at </a:t>
            </a:r>
            <a:r>
              <a:rPr lang="en-CA" sz="2000" b="1" dirty="0">
                <a:solidFill>
                  <a:srgbClr val="E43D33"/>
                </a:solidFill>
              </a:rPr>
              <a:t>increased VTE risk </a:t>
            </a:r>
            <a:r>
              <a:rPr lang="en-CA" sz="2000" dirty="0"/>
              <a:t>the panel suggests using </a:t>
            </a:r>
            <a:r>
              <a:rPr lang="en-CA" sz="2000" b="1" u="sng" dirty="0"/>
              <a:t>graduated compression stockings or prophylactic LMWH</a:t>
            </a:r>
            <a:r>
              <a:rPr lang="en-CA" sz="2000" dirty="0"/>
              <a:t> for long-distance travel </a:t>
            </a:r>
            <a:r>
              <a:rPr lang="en-CA" sz="2000" i="1" dirty="0"/>
              <a:t>(conditional recommendation, very low certainty)</a:t>
            </a:r>
          </a:p>
          <a:p>
            <a:r>
              <a:rPr lang="en-CA" sz="2000" dirty="0"/>
              <a:t>If compression stockings or LMWH are not used, aspirin should be used instead of no prophylaxis </a:t>
            </a:r>
            <a:r>
              <a:rPr lang="en-CA" sz="2000" i="1" dirty="0"/>
              <a:t>(conditional recommendation, very low certainty)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0327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5466A7-FABD-DB48-AEDC-5FF9815EF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333500"/>
            <a:ext cx="10972800" cy="1205484"/>
          </a:xfrm>
        </p:spPr>
        <p:txBody>
          <a:bodyPr/>
          <a:lstStyle/>
          <a:p>
            <a:pPr marL="0" indent="0">
              <a:buNone/>
            </a:pPr>
            <a:r>
              <a:rPr lang="en-CA" sz="2800" dirty="0">
                <a:solidFill>
                  <a:srgbClr val="E43D33"/>
                </a:solidFill>
              </a:rPr>
              <a:t>Stockings, LMWH, and aspirin have small, very uncertain effects on VTE prevention – and the estimated absolute benefits are very small</a:t>
            </a:r>
            <a:endParaRPr lang="en-US" sz="2800" dirty="0">
              <a:solidFill>
                <a:srgbClr val="E43D33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633DDCA-D182-4CF9-9405-7DE11F2223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465629"/>
              </p:ext>
            </p:extLst>
          </p:nvPr>
        </p:nvGraphicFramePr>
        <p:xfrm>
          <a:off x="1817994" y="2929812"/>
          <a:ext cx="8932418" cy="29769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1897">
                  <a:extLst>
                    <a:ext uri="{9D8B030D-6E8A-4147-A177-3AD203B41FA5}">
                      <a16:colId xmlns:a16="http://schemas.microsoft.com/office/drawing/2014/main" val="1120597712"/>
                    </a:ext>
                  </a:extLst>
                </a:gridCol>
                <a:gridCol w="1828316">
                  <a:extLst>
                    <a:ext uri="{9D8B030D-6E8A-4147-A177-3AD203B41FA5}">
                      <a16:colId xmlns:a16="http://schemas.microsoft.com/office/drawing/2014/main" val="2915538475"/>
                    </a:ext>
                  </a:extLst>
                </a:gridCol>
                <a:gridCol w="5892205">
                  <a:extLst>
                    <a:ext uri="{9D8B030D-6E8A-4147-A177-3AD203B41FA5}">
                      <a16:colId xmlns:a16="http://schemas.microsoft.com/office/drawing/2014/main" val="4039757424"/>
                    </a:ext>
                  </a:extLst>
                </a:gridCol>
              </a:tblGrid>
              <a:tr h="714847">
                <a:tc>
                  <a:txBody>
                    <a:bodyPr/>
                    <a:lstStyle/>
                    <a:p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Intervention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3D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Relative Effects (RR, 95% CI) on VTE Prevention (</a:t>
                      </a:r>
                      <a:r>
                        <a:rPr lang="en-CA" sz="1400" b="1" i="1" dirty="0">
                          <a:solidFill>
                            <a:schemeClr val="bg1"/>
                          </a:solidFill>
                        </a:rPr>
                        <a:t>compared with no intervention</a:t>
                      </a:r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3D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</a:rPr>
                        <a:t>Absolute Risk Difference with each intervention </a:t>
                      </a:r>
                      <a:br>
                        <a:rPr lang="en-CA" sz="14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CA" sz="1400" b="1" i="1" dirty="0">
                          <a:solidFill>
                            <a:schemeClr val="bg1"/>
                          </a:solidFill>
                        </a:rPr>
                        <a:t>(compared with no prophylaxis)</a:t>
                      </a:r>
                      <a:endParaRPr lang="en-CA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3D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337761"/>
                  </a:ext>
                </a:extLst>
              </a:tr>
              <a:tr h="761672">
                <a:tc>
                  <a:txBody>
                    <a:bodyPr/>
                    <a:lstStyle/>
                    <a:p>
                      <a:r>
                        <a:rPr lang="en-CA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Graduated Compression Stockings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0.10</a:t>
                      </a:r>
                      <a:endParaRPr lang="en-CA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CA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(0.04 to 0.25)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160020" algn="l">
                        <a:buFont typeface="Arial" panose="020B0604020202020204" pitchFamily="34" charset="0"/>
                        <a:buChar char="•"/>
                      </a:pPr>
                      <a:r>
                        <a:rPr lang="en-CA" sz="1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 fewer PE per 1,000,000 (3 fewer to 3 fewer)</a:t>
                      </a:r>
                    </a:p>
                    <a:p>
                      <a:pPr marL="342900" indent="-160020" algn="l">
                        <a:buFont typeface="Arial" panose="020B0604020202020204" pitchFamily="34" charset="0"/>
                        <a:buChar char="•"/>
                      </a:pPr>
                      <a:r>
                        <a:rPr lang="en-CA" sz="1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1.8 fewer asymptomatic DVT per 10,000 (1.9 fewer to 1.5 fewer)</a:t>
                      </a:r>
                      <a:endParaRPr lang="en-CA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609709"/>
                  </a:ext>
                </a:extLst>
              </a:tr>
              <a:tr h="635179">
                <a:tc>
                  <a:txBody>
                    <a:bodyPr/>
                    <a:lstStyle/>
                    <a:p>
                      <a:r>
                        <a:rPr lang="en-CA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LMWH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0.10</a:t>
                      </a:r>
                    </a:p>
                    <a:p>
                      <a:pPr algn="ctr"/>
                      <a:r>
                        <a:rPr lang="en-CA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(0.10 to 2.11)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160020" algn="l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 fewer PE per 1,000,000 (3 fewer to 4 more)</a:t>
                      </a:r>
                    </a:p>
                    <a:p>
                      <a:pPr marL="342900" indent="-160020" algn="l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17.8 fewer asymptomatic DVT per 10,000 (1.9 fewer to 2.2 more)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115349"/>
                  </a:ext>
                </a:extLst>
              </a:tr>
              <a:tr h="635179">
                <a:tc>
                  <a:txBody>
                    <a:bodyPr/>
                    <a:lstStyle/>
                    <a:p>
                      <a:r>
                        <a:rPr lang="en-CA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Aspirin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0.75</a:t>
                      </a:r>
                    </a:p>
                    <a:p>
                      <a:pPr algn="ctr"/>
                      <a:r>
                        <a:rPr lang="en-CA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(0.13 to 4.32)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160020" algn="l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 fewer PE per 1,000,000 (3 fewer to 12 more)</a:t>
                      </a:r>
                    </a:p>
                    <a:p>
                      <a:pPr marL="342900" indent="-160020" algn="l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0.5 fewer asymptomatic DVT per 10,000 (1.7 fewer to 6.5 more)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594833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436A912E-EBA1-DF43-B234-17909A9BFB0A}"/>
              </a:ext>
            </a:extLst>
          </p:cNvPr>
          <p:cNvSpPr/>
          <p:nvPr/>
        </p:nvSpPr>
        <p:spPr>
          <a:xfrm>
            <a:off x="3303695" y="4073108"/>
            <a:ext cx="158294" cy="158294"/>
          </a:xfrm>
          <a:prstGeom prst="ellipse">
            <a:avLst/>
          </a:prstGeom>
          <a:solidFill>
            <a:srgbClr val="E43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77A1C2-A5EF-E044-A272-1086EFD8B0B9}"/>
              </a:ext>
            </a:extLst>
          </p:cNvPr>
          <p:cNvGrpSpPr/>
          <p:nvPr/>
        </p:nvGrpSpPr>
        <p:grpSpPr>
          <a:xfrm>
            <a:off x="8053457" y="6345076"/>
            <a:ext cx="4138543" cy="276999"/>
            <a:chOff x="6589222" y="6483927"/>
            <a:chExt cx="4138543" cy="27699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F266E80-812E-904E-9D5E-9CF6C5DEE7C2}"/>
                </a:ext>
              </a:extLst>
            </p:cNvPr>
            <p:cNvSpPr txBox="1"/>
            <p:nvPr/>
          </p:nvSpPr>
          <p:spPr>
            <a:xfrm>
              <a:off x="6589222" y="6483927"/>
              <a:ext cx="41385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Quality of Evidence (GRADE): Low        Moderate        Strong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50049FA-046A-E247-8F81-E39D138D70D7}"/>
                </a:ext>
              </a:extLst>
            </p:cNvPr>
            <p:cNvSpPr/>
            <p:nvPr/>
          </p:nvSpPr>
          <p:spPr>
            <a:xfrm>
              <a:off x="8792203" y="6543279"/>
              <a:ext cx="158294" cy="158294"/>
            </a:xfrm>
            <a:prstGeom prst="ellipse">
              <a:avLst/>
            </a:prstGeom>
            <a:solidFill>
              <a:srgbClr val="E43E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2A1342C-72AC-EB4A-BC45-A5C6C8B30968}"/>
                </a:ext>
              </a:extLst>
            </p:cNvPr>
            <p:cNvSpPr/>
            <p:nvPr/>
          </p:nvSpPr>
          <p:spPr>
            <a:xfrm>
              <a:off x="9706603" y="6543279"/>
              <a:ext cx="158294" cy="158294"/>
            </a:xfrm>
            <a:prstGeom prst="ellipse">
              <a:avLst/>
            </a:prstGeom>
            <a:solidFill>
              <a:srgbClr val="F99D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D9A7B05-3EFE-1746-9172-EAD50CAFF046}"/>
                </a:ext>
              </a:extLst>
            </p:cNvPr>
            <p:cNvSpPr/>
            <p:nvPr/>
          </p:nvSpPr>
          <p:spPr>
            <a:xfrm>
              <a:off x="10399877" y="6543279"/>
              <a:ext cx="158294" cy="158294"/>
            </a:xfrm>
            <a:prstGeom prst="ellipse">
              <a:avLst/>
            </a:prstGeom>
            <a:solidFill>
              <a:srgbClr val="91A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2E1F0BDE-6FE4-B149-AAB0-E5DFB966EEA5}"/>
              </a:ext>
            </a:extLst>
          </p:cNvPr>
          <p:cNvSpPr/>
          <p:nvPr/>
        </p:nvSpPr>
        <p:spPr>
          <a:xfrm>
            <a:off x="3303695" y="4875524"/>
            <a:ext cx="158294" cy="158294"/>
          </a:xfrm>
          <a:prstGeom prst="ellipse">
            <a:avLst/>
          </a:prstGeom>
          <a:solidFill>
            <a:srgbClr val="E43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FCBA091-8E2A-2449-918D-81352D75326B}"/>
              </a:ext>
            </a:extLst>
          </p:cNvPr>
          <p:cNvSpPr/>
          <p:nvPr/>
        </p:nvSpPr>
        <p:spPr>
          <a:xfrm>
            <a:off x="3303695" y="5479289"/>
            <a:ext cx="158294" cy="158294"/>
          </a:xfrm>
          <a:prstGeom prst="ellipse">
            <a:avLst/>
          </a:prstGeom>
          <a:solidFill>
            <a:srgbClr val="E43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27193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FB893-32D2-4945-B479-BEF981D8C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Applying these guidelines to our patient: why are these recommendations “conditional?”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1427D-F26D-45E4-994D-F96D45A6E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202426"/>
            <a:ext cx="10972800" cy="3785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i="1" dirty="0">
                <a:solidFill>
                  <a:srgbClr val="E43D33"/>
                </a:solidFill>
              </a:rPr>
              <a:t>50 year old female with prior unprovoked VTE and obesity</a:t>
            </a:r>
          </a:p>
          <a:p>
            <a:endParaRPr lang="en-CA" sz="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CA" sz="2000" b="1" dirty="0">
                <a:solidFill>
                  <a:srgbClr val="725172"/>
                </a:solidFill>
              </a:rPr>
              <a:t>What is her approximate risk of VTE in association with her flight?</a:t>
            </a:r>
          </a:p>
          <a:p>
            <a:pPr marL="0" indent="0">
              <a:buNone/>
            </a:pPr>
            <a:r>
              <a:rPr lang="en-CA" sz="2000" i="1" dirty="0"/>
              <a:t>Baseline annual risk </a:t>
            </a:r>
            <a:r>
              <a:rPr lang="en-CA" sz="2000" dirty="0"/>
              <a:t>≈ 1 in 1,000 (age) x 2 (obesity) x 5 (prior VTE) ≈ 1 in 100 per year</a:t>
            </a:r>
          </a:p>
          <a:p>
            <a:pPr marL="0" indent="0">
              <a:buNone/>
            </a:pPr>
            <a:r>
              <a:rPr lang="en-CA" sz="2000" i="1" dirty="0"/>
              <a:t>Daily VTE risk </a:t>
            </a:r>
            <a:r>
              <a:rPr lang="en-CA" sz="2000" dirty="0"/>
              <a:t>≈ 1 in 100 x 1 in 365 days per year ≈ 1 in 3,650</a:t>
            </a:r>
          </a:p>
          <a:p>
            <a:pPr marL="0" indent="0">
              <a:buNone/>
            </a:pPr>
            <a:r>
              <a:rPr lang="en-CA" sz="2000" i="1" dirty="0"/>
              <a:t>VTE risk per flight</a:t>
            </a:r>
            <a:r>
              <a:rPr lang="en-CA" sz="2000" dirty="0"/>
              <a:t> ≈ 1 in 3,650 (daily risk) x 30 days of risk x 3 (RR   with flight) ≈ 3% </a:t>
            </a:r>
          </a:p>
        </p:txBody>
      </p:sp>
      <p:sp>
        <p:nvSpPr>
          <p:cNvPr id="7" name="Down Arrow 6"/>
          <p:cNvSpPr/>
          <p:nvPr/>
        </p:nvSpPr>
        <p:spPr>
          <a:xfrm rot="10800000" flipH="1">
            <a:off x="7047232" y="4046334"/>
            <a:ext cx="184826" cy="3696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CDEF51-74C6-41C5-8E23-2315EB66E594}"/>
              </a:ext>
            </a:extLst>
          </p:cNvPr>
          <p:cNvSpPr txBox="1"/>
          <p:nvPr/>
        </p:nvSpPr>
        <p:spPr>
          <a:xfrm>
            <a:off x="419100" y="4572000"/>
            <a:ext cx="117728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rgbClr val="725172"/>
                </a:solidFill>
              </a:rPr>
              <a:t>What is the benefit of LMWH prophylaxis?</a:t>
            </a:r>
          </a:p>
          <a:p>
            <a: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RR 0.10 (95% CI 0.01-2.11) compared with no intervention</a:t>
            </a:r>
          </a:p>
          <a:p>
            <a:r>
              <a:rPr lang="en-CA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Approximate VTE risk per flight with LMWH </a:t>
            </a:r>
            <a: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 3% x 0.10 = 0.3% (high uncertainty, 95% CI 0.03% to 6.3%)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E8EBFC-791A-4C89-961A-42F1DE22F46F}"/>
              </a:ext>
            </a:extLst>
          </p:cNvPr>
          <p:cNvSpPr txBox="1"/>
          <p:nvPr/>
        </p:nvSpPr>
        <p:spPr>
          <a:xfrm>
            <a:off x="10073934" y="6187425"/>
            <a:ext cx="305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Eichinger</a:t>
            </a:r>
            <a:r>
              <a:rPr lang="en-CA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Arch Int Med 2008</a:t>
            </a:r>
          </a:p>
          <a:p>
            <a:r>
              <a:rPr lang="en-CA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Silverstein Arch Int Med 1998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C32758-EF78-4A85-A116-93609052136F}"/>
              </a:ext>
            </a:extLst>
          </p:cNvPr>
          <p:cNvSpPr txBox="1"/>
          <p:nvPr/>
        </p:nvSpPr>
        <p:spPr>
          <a:xfrm>
            <a:off x="2822738" y="2180135"/>
            <a:ext cx="6165523" cy="3108543"/>
          </a:xfrm>
          <a:prstGeom prst="rect">
            <a:avLst/>
          </a:prstGeom>
          <a:solidFill>
            <a:srgbClr val="FFD9B0"/>
          </a:solidFill>
        </p:spPr>
        <p:txBody>
          <a:bodyPr wrap="square" rtlCol="0">
            <a:spAutoFit/>
          </a:bodyPr>
          <a:lstStyle/>
          <a:p>
            <a:pPr algn="ctr" fontAlgn="t"/>
            <a:endParaRPr lang="en-CA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 fontAlgn="t"/>
            <a:r>
              <a:rPr lang="en-CA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There is very low certainty and small absolute effect size in these estimates</a:t>
            </a:r>
          </a:p>
          <a:p>
            <a:pPr algn="ctr" fontAlgn="t"/>
            <a:endParaRPr lang="en-CA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 fontAlgn="t"/>
            <a:r>
              <a:rPr lang="en-CA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Physicians must take patient-centered factors into account</a:t>
            </a:r>
          </a:p>
          <a:p>
            <a:pPr algn="ctr" fontAlgn="t"/>
            <a:endParaRPr lang="en-CA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41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03A9A-E7B9-4C61-9721-1AABA2952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/>
              <a:t>However, patients without VTE risk factors do not merit prophylaxis </a:t>
            </a:r>
            <a:br>
              <a:rPr lang="en-CA" dirty="0"/>
            </a:br>
            <a:r>
              <a:rPr lang="en-CA" dirty="0"/>
              <a:t>for air travel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13676A-3CA9-2443-8687-5637C46EB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9" y="2436217"/>
            <a:ext cx="10640787" cy="3954624"/>
          </a:xfrm>
        </p:spPr>
        <p:txBody>
          <a:bodyPr/>
          <a:lstStyle/>
          <a:p>
            <a:pPr marL="0" indent="0">
              <a:buNone/>
            </a:pPr>
            <a:r>
              <a:rPr lang="en-CA" sz="2400" dirty="0">
                <a:solidFill>
                  <a:srgbClr val="E43D33"/>
                </a:solidFill>
              </a:rPr>
              <a:t>Recommendation</a:t>
            </a:r>
          </a:p>
          <a:p>
            <a:pPr marL="0" indent="0">
              <a:buNone/>
            </a:pPr>
            <a:r>
              <a:rPr lang="en-CA" sz="2000" dirty="0"/>
              <a:t>In long-distance travelers </a:t>
            </a:r>
            <a:r>
              <a:rPr lang="en-CA" sz="2000" b="1" dirty="0">
                <a:solidFill>
                  <a:srgbClr val="E43D33"/>
                </a:solidFill>
              </a:rPr>
              <a:t>without risk factors for VTE</a:t>
            </a:r>
            <a:r>
              <a:rPr lang="en-CA" sz="2000" dirty="0"/>
              <a:t>, the panel suggests </a:t>
            </a:r>
            <a:r>
              <a:rPr lang="en-CA" sz="2000" b="1" u="sng" dirty="0"/>
              <a:t>not using graduated compression stockings, LMWH, or aspirin</a:t>
            </a:r>
            <a:r>
              <a:rPr lang="en-CA" sz="2000" dirty="0"/>
              <a:t> for VTE prophylaxis </a:t>
            </a:r>
            <a:r>
              <a:rPr lang="en-CA" sz="2000" i="1" dirty="0"/>
              <a:t>(conditional recommendation, </a:t>
            </a:r>
            <a:br>
              <a:rPr lang="en-CA" sz="2000" i="1" dirty="0"/>
            </a:br>
            <a:r>
              <a:rPr lang="en-CA" sz="2000" i="1" dirty="0"/>
              <a:t>very low certainty)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03540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BA670-CCBF-4704-B1B3-7AB2224B8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Case: </a:t>
            </a:r>
            <a:r>
              <a:rPr lang="en-CA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F8F7D-C888-4158-BAE6-06921D6BE3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Given her history of previous VTE and obesity, you feel that she merits VTE prophylaxis either with graduated compression stockings or LMWH during her flight.</a:t>
            </a:r>
          </a:p>
          <a:p>
            <a:endParaRPr lang="en-CA" dirty="0"/>
          </a:p>
          <a:p>
            <a:r>
              <a:rPr lang="en-CA" dirty="0"/>
              <a:t>She receives prophylactic LMWH on the morning of her 7-hour flight, and does not develop VTE.</a:t>
            </a:r>
          </a:p>
        </p:txBody>
      </p:sp>
    </p:spTree>
    <p:extLst>
      <p:ext uri="{BB962C8B-B14F-4D97-AF65-F5344CB8AC3E}">
        <p14:creationId xmlns:p14="http://schemas.microsoft.com/office/powerpoint/2010/main" val="22466741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88B83-43BD-49B1-BFB1-301EC8E65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Other guideline recommendations that were not covered in this presentation</a:t>
            </a:r>
            <a:endParaRPr lang="en-CA" strike="sngStri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B75C7-33E6-4E3F-85BE-07E137C74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2400" i="1" dirty="0"/>
              <a:t>For these topics, conditional recommendations were made based on weak or very weak quality of evidence</a:t>
            </a:r>
          </a:p>
          <a:p>
            <a:endParaRPr lang="en-CA" sz="2400" dirty="0"/>
          </a:p>
          <a:p>
            <a:r>
              <a:rPr lang="en-CA" sz="2400" dirty="0"/>
              <a:t>Medical outpatients with </a:t>
            </a:r>
            <a:r>
              <a:rPr lang="en-CA" sz="2400" b="1" dirty="0"/>
              <a:t>minor provoking risk factors </a:t>
            </a:r>
            <a:r>
              <a:rPr lang="en-CA" sz="2400" dirty="0"/>
              <a:t>for VTE (immobility, minor injury, illness, infection)</a:t>
            </a:r>
          </a:p>
          <a:p>
            <a:endParaRPr lang="en-CA" sz="2400" dirty="0"/>
          </a:p>
          <a:p>
            <a:r>
              <a:rPr lang="en-CA" sz="2400" b="1" dirty="0"/>
              <a:t>Chronically ill </a:t>
            </a:r>
            <a:r>
              <a:rPr lang="en-CA" sz="2400" dirty="0"/>
              <a:t>medical patients or </a:t>
            </a:r>
            <a:r>
              <a:rPr lang="en-CA" sz="2400" b="1" dirty="0"/>
              <a:t>nursing home </a:t>
            </a:r>
            <a:r>
              <a:rPr lang="en-CA" sz="2400" dirty="0"/>
              <a:t>patients</a:t>
            </a:r>
          </a:p>
        </p:txBody>
      </p:sp>
    </p:spTree>
    <p:extLst>
      <p:ext uri="{BB962C8B-B14F-4D97-AF65-F5344CB8AC3E}">
        <p14:creationId xmlns:p14="http://schemas.microsoft.com/office/powerpoint/2010/main" val="7019816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F8ED3-7A9E-4FF0-A99B-08D111C93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Some of the 29 identified future priorities for research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E8ED7-A2C9-4813-B75C-71A713A8C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000" dirty="0"/>
              <a:t>Optimal prophylaxis dosing for obese, underweight, renal patients</a:t>
            </a:r>
          </a:p>
          <a:p>
            <a:r>
              <a:rPr lang="en-CA" sz="2000" dirty="0"/>
              <a:t>Utility of mechanical prophylaxis in medical outpatients at high risk</a:t>
            </a:r>
          </a:p>
          <a:p>
            <a:r>
              <a:rPr lang="en-CA" sz="2000" dirty="0"/>
              <a:t>Bleeding and thrombosis risk estimation in medical and critically ill patients</a:t>
            </a:r>
          </a:p>
          <a:p>
            <a:r>
              <a:rPr lang="en-CA" sz="2000" dirty="0"/>
              <a:t>More study of post discharge measures to prevent VTE</a:t>
            </a:r>
          </a:p>
          <a:p>
            <a:r>
              <a:rPr lang="en-CA" sz="2000" dirty="0"/>
              <a:t>Comparison of different forms of mechanical prophylaxis to each other</a:t>
            </a:r>
          </a:p>
          <a:p>
            <a:r>
              <a:rPr lang="en-CA" sz="2000" dirty="0"/>
              <a:t>Comparison of combined approaches (mechanical plus pharmacologic) versus pharmacologic prophylaxis alone</a:t>
            </a:r>
          </a:p>
          <a:p>
            <a:r>
              <a:rPr lang="en-CA" sz="2000" dirty="0"/>
              <a:t>Utility of prophylaxis in high-risk chronically ill/nursing home patients</a:t>
            </a:r>
          </a:p>
          <a:p>
            <a:r>
              <a:rPr lang="en-CA" sz="2000" dirty="0"/>
              <a:t>Effectiveness and safety of DOACs for prophylaxis during air travel</a:t>
            </a:r>
          </a:p>
        </p:txBody>
      </p:sp>
    </p:spTree>
    <p:extLst>
      <p:ext uri="{BB962C8B-B14F-4D97-AF65-F5344CB8AC3E}">
        <p14:creationId xmlns:p14="http://schemas.microsoft.com/office/powerpoint/2010/main" val="38910139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E35898D-686D-42BC-AEB6-ABDCE921A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In Summary: </a:t>
            </a:r>
            <a:r>
              <a:rPr lang="en-CA" dirty="0"/>
              <a:t>Back to our Objectives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A44482-248D-4035-AF9D-C5527DEA0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CA" sz="2400" dirty="0"/>
              <a:t>Describe VTE prophylaxis recommendations for patients hospitalized with a </a:t>
            </a:r>
            <a:r>
              <a:rPr lang="en-CA" sz="2400" b="1" dirty="0"/>
              <a:t>medical illness</a:t>
            </a:r>
            <a:r>
              <a:rPr lang="en-CA" sz="2400" dirty="0"/>
              <a:t> or </a:t>
            </a:r>
            <a:r>
              <a:rPr lang="en-CA" sz="2400" b="1" dirty="0"/>
              <a:t>critical illness</a:t>
            </a:r>
          </a:p>
          <a:p>
            <a:pPr lvl="1"/>
            <a:r>
              <a:rPr lang="en-CA" sz="2000" dirty="0">
                <a:solidFill>
                  <a:srgbClr val="E43D33"/>
                </a:solidFill>
              </a:rPr>
              <a:t>Risk assessment models, LMWH compared with DOACs</a:t>
            </a:r>
          </a:p>
          <a:p>
            <a:pPr marL="514350" indent="-514350">
              <a:buAutoNum type="arabicPeriod"/>
            </a:pPr>
            <a:endParaRPr lang="en-CA" sz="2400" dirty="0"/>
          </a:p>
          <a:p>
            <a:pPr marL="514350" indent="-514350">
              <a:buAutoNum type="arabicPeriod"/>
            </a:pPr>
            <a:r>
              <a:rPr lang="en-CA" sz="2400" dirty="0"/>
              <a:t>Describe VTE prophylaxis recommendations for patients </a:t>
            </a:r>
            <a:r>
              <a:rPr lang="en-CA" sz="2400" b="1" dirty="0"/>
              <a:t>discharged from hospital </a:t>
            </a:r>
            <a:r>
              <a:rPr lang="en-CA" sz="2400" dirty="0"/>
              <a:t>after an acute medical illness</a:t>
            </a:r>
          </a:p>
          <a:p>
            <a:pPr lvl="1"/>
            <a:r>
              <a:rPr lang="en-CA" sz="2000" dirty="0">
                <a:solidFill>
                  <a:srgbClr val="E43D33"/>
                </a:solidFill>
              </a:rPr>
              <a:t>Extended versus in-hospital prophylaxis, LMWH compared with DOACs</a:t>
            </a:r>
          </a:p>
          <a:p>
            <a:pPr marL="514350" indent="-514350">
              <a:buAutoNum type="arabicPeriod"/>
            </a:pPr>
            <a:endParaRPr lang="en-CA" sz="2400" dirty="0"/>
          </a:p>
          <a:p>
            <a:pPr marL="514350" indent="-514350">
              <a:buAutoNum type="arabicPeriod"/>
            </a:pPr>
            <a:r>
              <a:rPr lang="en-CA" sz="2400" dirty="0"/>
              <a:t>Identify when </a:t>
            </a:r>
            <a:r>
              <a:rPr lang="en-CA" sz="2400" b="1" dirty="0"/>
              <a:t>long-distance travelers </a:t>
            </a:r>
            <a:r>
              <a:rPr lang="en-CA" sz="2400" dirty="0"/>
              <a:t>may benefit from receiving VTE prophylaxis</a:t>
            </a:r>
          </a:p>
          <a:p>
            <a:pPr lvl="1"/>
            <a:r>
              <a:rPr lang="en-CA" sz="2000" dirty="0">
                <a:solidFill>
                  <a:srgbClr val="E43D33"/>
                </a:solidFill>
              </a:rPr>
              <a:t>Graduated compression stockings or LMWH for those with strong VTE risk factors</a:t>
            </a:r>
          </a:p>
        </p:txBody>
      </p:sp>
    </p:spTree>
    <p:extLst>
      <p:ext uri="{BB962C8B-B14F-4D97-AF65-F5344CB8AC3E}">
        <p14:creationId xmlns:p14="http://schemas.microsoft.com/office/powerpoint/2010/main" val="1390639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3F29491D-5519-1E4F-A4FA-D5233732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How were these ASH guidelines developed?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F94D0E-FEFA-1444-8991-F3EF59B3ED95}"/>
              </a:ext>
            </a:extLst>
          </p:cNvPr>
          <p:cNvSpPr txBox="1"/>
          <p:nvPr/>
        </p:nvSpPr>
        <p:spPr>
          <a:xfrm>
            <a:off x="1044819" y="2032236"/>
            <a:ext cx="2459736" cy="3981106"/>
          </a:xfrm>
          <a:prstGeom prst="rect">
            <a:avLst/>
          </a:prstGeom>
          <a:solidFill>
            <a:srgbClr val="BEE0E4"/>
          </a:solidFill>
        </p:spPr>
        <p:txBody>
          <a:bodyPr wrap="square" rtlCol="0">
            <a:noAutofit/>
          </a:bodyPr>
          <a:lstStyle/>
          <a:p>
            <a:r>
              <a:rPr lang="en-CA" sz="2000" b="1" dirty="0">
                <a:solidFill>
                  <a:srgbClr val="E53E31"/>
                </a:solidFill>
              </a:rPr>
              <a:t>PANEL FORMATION</a:t>
            </a:r>
          </a:p>
          <a:p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Each guideline panel was formed following these key criteria: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Balance of expertise (including disciplines beyond hematology, and patients)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Close attention to minimization and management of COI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12856F-2EC2-2543-943B-F99D84EB55D9}"/>
              </a:ext>
            </a:extLst>
          </p:cNvPr>
          <p:cNvSpPr txBox="1"/>
          <p:nvPr/>
        </p:nvSpPr>
        <p:spPr>
          <a:xfrm>
            <a:off x="3673934" y="2032236"/>
            <a:ext cx="2459736" cy="2167805"/>
          </a:xfrm>
          <a:prstGeom prst="rect">
            <a:avLst/>
          </a:prstGeom>
          <a:solidFill>
            <a:srgbClr val="FED9B0"/>
          </a:solidFill>
        </p:spPr>
        <p:txBody>
          <a:bodyPr wrap="square" rtlCol="0">
            <a:noAutofit/>
          </a:bodyPr>
          <a:lstStyle/>
          <a:p>
            <a:r>
              <a:rPr lang="en-CA" sz="2000" b="1" dirty="0">
                <a:solidFill>
                  <a:srgbClr val="E53E31"/>
                </a:solidFill>
              </a:rPr>
              <a:t>CLINICAL QUESTIONS</a:t>
            </a:r>
          </a:p>
          <a:p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 to 20 </a:t>
            </a:r>
            <a:r>
              <a:rPr lang="en-CA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clinically-relevant questions </a:t>
            </a: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generated in </a:t>
            </a:r>
            <a:r>
              <a:rPr lang="en-CA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PICO format</a:t>
            </a: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(population, intervention, comparison, outcome)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F22E81-1B16-D44E-AF8A-22333361B2AB}"/>
              </a:ext>
            </a:extLst>
          </p:cNvPr>
          <p:cNvSpPr txBox="1"/>
          <p:nvPr/>
        </p:nvSpPr>
        <p:spPr>
          <a:xfrm>
            <a:off x="6303049" y="2032235"/>
            <a:ext cx="2459736" cy="4006681"/>
          </a:xfrm>
          <a:prstGeom prst="rect">
            <a:avLst/>
          </a:prstGeom>
          <a:solidFill>
            <a:srgbClr val="C9D7AF"/>
          </a:solidFill>
        </p:spPr>
        <p:txBody>
          <a:bodyPr wrap="square" rtlCol="0">
            <a:noAutofit/>
          </a:bodyPr>
          <a:lstStyle/>
          <a:p>
            <a:r>
              <a:rPr lang="en-CA" sz="2000" b="1" dirty="0">
                <a:solidFill>
                  <a:srgbClr val="E53E31"/>
                </a:solidFill>
              </a:rPr>
              <a:t>EVIDENCE SYNTHESIS</a:t>
            </a:r>
          </a:p>
          <a:p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Evidence summary generated for each PICO question via systematic review of health effects plus: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Resource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Feasibility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Acceptability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Equity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Patient values and preferences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7E6440-A3E7-5048-80D7-D3EED9D8AEE2}"/>
              </a:ext>
            </a:extLst>
          </p:cNvPr>
          <p:cNvSpPr txBox="1"/>
          <p:nvPr/>
        </p:nvSpPr>
        <p:spPr>
          <a:xfrm>
            <a:off x="3679531" y="4376267"/>
            <a:ext cx="2459736" cy="1648976"/>
          </a:xfrm>
          <a:prstGeom prst="rect">
            <a:avLst/>
          </a:prstGeom>
          <a:solidFill>
            <a:srgbClr val="FED9B0"/>
          </a:solidFill>
          <a:ln w="28575">
            <a:noFill/>
          </a:ln>
        </p:spPr>
        <p:txBody>
          <a:bodyPr wrap="square" rtlCol="0">
            <a:noAutofit/>
          </a:bodyPr>
          <a:lstStyle/>
          <a:p>
            <a:r>
              <a:rPr lang="en-CA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Example: PICO question</a:t>
            </a:r>
            <a:endParaRPr lang="en-CA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CA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“Should LMWH versus UFH be used for VTE prophylaxis in critically ill patients?”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66A36E-9CB9-8C4D-8E7B-8BCEF4A01197}"/>
              </a:ext>
            </a:extLst>
          </p:cNvPr>
          <p:cNvSpPr/>
          <p:nvPr/>
        </p:nvSpPr>
        <p:spPr>
          <a:xfrm>
            <a:off x="8932164" y="2032236"/>
            <a:ext cx="2459736" cy="4006680"/>
          </a:xfrm>
          <a:prstGeom prst="rect">
            <a:avLst/>
          </a:prstGeom>
          <a:solidFill>
            <a:srgbClr val="8B80A3">
              <a:alpha val="47059"/>
            </a:srgbClr>
          </a:solidFill>
        </p:spPr>
        <p:txBody>
          <a:bodyPr wrap="square">
            <a:noAutofit/>
          </a:bodyPr>
          <a:lstStyle/>
          <a:p>
            <a:r>
              <a:rPr lang="en-CA" sz="2000" b="1" dirty="0">
                <a:solidFill>
                  <a:srgbClr val="E53E31"/>
                </a:solidFill>
              </a:rPr>
              <a:t>MAKING RECOMMENDATIONS </a:t>
            </a:r>
            <a:endParaRPr lang="en-CA" b="1" dirty="0">
              <a:solidFill>
                <a:srgbClr val="E53E31"/>
              </a:solidFill>
            </a:endParaRPr>
          </a:p>
          <a:p>
            <a:r>
              <a:rPr lang="en-CA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Recommendations made </a:t>
            </a: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 guideline panel members based on evidence for all factors.</a:t>
            </a:r>
          </a:p>
        </p:txBody>
      </p:sp>
    </p:spTree>
    <p:extLst>
      <p:ext uri="{BB962C8B-B14F-4D97-AF65-F5344CB8AC3E}">
        <p14:creationId xmlns:p14="http://schemas.microsoft.com/office/powerpoint/2010/main" val="203181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CB80B-6BB9-4FEC-97F6-F52DEF377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Acknowledgements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110D96E-AE7E-4A68-B5EF-BB5D7F8A8C40}"/>
              </a:ext>
            </a:extLst>
          </p:cNvPr>
          <p:cNvSpPr txBox="1">
            <a:spLocks/>
          </p:cNvSpPr>
          <p:nvPr/>
        </p:nvSpPr>
        <p:spPr>
          <a:xfrm>
            <a:off x="419100" y="2083894"/>
            <a:ext cx="10972800" cy="39546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 dirty="0"/>
              <a:t>ASH Guideline Panel team members</a:t>
            </a:r>
          </a:p>
          <a:p>
            <a:r>
              <a:rPr lang="en-CA" sz="2400" dirty="0"/>
              <a:t>Knowledge Synthesis team members</a:t>
            </a:r>
          </a:p>
          <a:p>
            <a:r>
              <a:rPr lang="en-CA" sz="2400" dirty="0"/>
              <a:t>McMaster University GRADE Centre</a:t>
            </a:r>
          </a:p>
          <a:p>
            <a:r>
              <a:rPr lang="en-CA" sz="2500" dirty="0"/>
              <a:t>Author of ASH VTE Slide Sets: </a:t>
            </a:r>
            <a:r>
              <a:rPr lang="en-CA" sz="2500" b="1" dirty="0"/>
              <a:t>Eric Tseng MD </a:t>
            </a:r>
            <a:r>
              <a:rPr lang="en-CA" sz="2500" b="1" dirty="0" err="1"/>
              <a:t>MScCH</a:t>
            </a:r>
            <a:r>
              <a:rPr lang="en-CA" sz="2500" b="1" dirty="0"/>
              <a:t>, University of Toronto</a:t>
            </a:r>
            <a:r>
              <a:rPr lang="en-CA" sz="2500" dirty="0"/>
              <a:t> and </a:t>
            </a:r>
            <a:r>
              <a:rPr lang="en-US" sz="2500" b="1" dirty="0"/>
              <a:t>Mary Cushman MD MSc, University of Vermont</a:t>
            </a:r>
            <a:endParaRPr lang="en-CA" sz="2500" b="1" dirty="0"/>
          </a:p>
          <a:p>
            <a:pPr marL="0" indent="0">
              <a:buFont typeface="Arial" panose="020B0604020202020204" pitchFamily="34" charset="0"/>
              <a:buNone/>
            </a:pPr>
            <a:endParaRPr lang="en-CA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2400" dirty="0"/>
              <a:t>See more about the </a:t>
            </a:r>
            <a:r>
              <a:rPr lang="en-CA" sz="2400" b="1" dirty="0"/>
              <a:t>ASH VTE guidelines </a:t>
            </a:r>
            <a:r>
              <a:rPr lang="en-CA" sz="2400" dirty="0"/>
              <a:t>at </a:t>
            </a:r>
            <a:r>
              <a:rPr lang="en-CA" sz="2400" dirty="0">
                <a:hlinkClick r:id="rId2"/>
              </a:rPr>
              <a:t>www.hematology.org/vte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761529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1F55E-1F8A-4BF9-ABF2-7CF90873A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How patients and clinicians should use these recommendations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6E65E91-5F95-4046-A7CE-C8A1D2149C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361196"/>
              </p:ext>
            </p:extLst>
          </p:nvPr>
        </p:nvGraphicFramePr>
        <p:xfrm>
          <a:off x="1518684" y="2852613"/>
          <a:ext cx="9124508" cy="30730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6008">
                  <a:extLst>
                    <a:ext uri="{9D8B030D-6E8A-4147-A177-3AD203B41FA5}">
                      <a16:colId xmlns:a16="http://schemas.microsoft.com/office/drawing/2014/main" val="49921947"/>
                    </a:ext>
                  </a:extLst>
                </a:gridCol>
                <a:gridCol w="3522765">
                  <a:extLst>
                    <a:ext uri="{9D8B030D-6E8A-4147-A177-3AD203B41FA5}">
                      <a16:colId xmlns:a16="http://schemas.microsoft.com/office/drawing/2014/main" val="3542235664"/>
                    </a:ext>
                  </a:extLst>
                </a:gridCol>
                <a:gridCol w="4105735">
                  <a:extLst>
                    <a:ext uri="{9D8B030D-6E8A-4147-A177-3AD203B41FA5}">
                      <a16:colId xmlns:a16="http://schemas.microsoft.com/office/drawing/2014/main" val="3062731847"/>
                    </a:ext>
                  </a:extLst>
                </a:gridCol>
              </a:tblGrid>
              <a:tr h="528715">
                <a:tc>
                  <a:txBody>
                    <a:bodyPr/>
                    <a:lstStyle/>
                    <a:p>
                      <a:endParaRPr lang="en-CA" sz="1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1" dirty="0">
                          <a:solidFill>
                            <a:schemeClr val="bg1"/>
                          </a:solidFill>
                        </a:rPr>
                        <a:t>STRONG Recommendation</a:t>
                      </a:r>
                      <a:br>
                        <a:rPr lang="en-CA" sz="18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CA" sz="1600" b="0" dirty="0">
                          <a:solidFill>
                            <a:schemeClr val="bg1"/>
                          </a:solidFill>
                        </a:rPr>
                        <a:t>(“The panel recommends…”)</a:t>
                      </a:r>
                      <a:endParaRPr lang="en-CA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chemeClr val="bg1"/>
                          </a:solidFill>
                        </a:rPr>
                        <a:t>CONDITIONAL Recommendation</a:t>
                      </a:r>
                    </a:p>
                    <a:p>
                      <a:pPr algn="ctr"/>
                      <a:r>
                        <a:rPr lang="en-CA" sz="1600" b="0" dirty="0">
                          <a:solidFill>
                            <a:schemeClr val="bg1"/>
                          </a:solidFill>
                        </a:rPr>
                        <a:t>(“The panel suggests…”)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3E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236337"/>
                  </a:ext>
                </a:extLst>
              </a:tr>
              <a:tr h="956546">
                <a:tc>
                  <a:txBody>
                    <a:bodyPr/>
                    <a:lstStyle/>
                    <a:p>
                      <a:r>
                        <a:rPr lang="en-CA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For patients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Most individuals would want the intervention.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 majority would want the intervention, but many would not.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416709"/>
                  </a:ext>
                </a:extLst>
              </a:tr>
              <a:tr h="1506940">
                <a:tc>
                  <a:txBody>
                    <a:bodyPr/>
                    <a:lstStyle/>
                    <a:p>
                      <a:r>
                        <a:rPr lang="en-CA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For clinicians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Most individuals should receive the intervention.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Different choices will be appropriate for different patients, depending on their values and preferences. Use </a:t>
                      </a:r>
                      <a:r>
                        <a:rPr lang="en-CA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shared decision making</a:t>
                      </a:r>
                      <a:r>
                        <a:rPr lang="en-CA" sz="18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.</a:t>
                      </a:r>
                      <a:endParaRPr lang="en-CA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822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1233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FB659-BABE-4E48-831C-69CC3792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VTE in medical inpatients is common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D92932-F046-4F23-A6F1-023EED476107}"/>
              </a:ext>
            </a:extLst>
          </p:cNvPr>
          <p:cNvSpPr txBox="1"/>
          <p:nvPr/>
        </p:nvSpPr>
        <p:spPr>
          <a:xfrm>
            <a:off x="1948596" y="2913078"/>
            <a:ext cx="4066063" cy="1200329"/>
          </a:xfrm>
          <a:prstGeom prst="rect">
            <a:avLst/>
          </a:prstGeom>
          <a:solidFill>
            <a:srgbClr val="FFD9B0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CA" sz="2400" b="1" dirty="0">
                <a:solidFill>
                  <a:srgbClr val="E43D33"/>
                </a:solidFill>
              </a:rPr>
              <a:t>Half</a:t>
            </a:r>
            <a:r>
              <a:rPr lang="en-CA" sz="2400" b="1" dirty="0">
                <a:solidFill>
                  <a:srgbClr val="FF0000"/>
                </a:solidFill>
              </a:rPr>
              <a:t> </a:t>
            </a:r>
            <a:r>
              <a:rPr lang="en-CA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of VTE events occur due to hospital admission for surgery (24%) or medical illness (22%)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3359B1-C4ED-46B3-8A75-E965935404BE}"/>
              </a:ext>
            </a:extLst>
          </p:cNvPr>
          <p:cNvSpPr txBox="1"/>
          <p:nvPr/>
        </p:nvSpPr>
        <p:spPr>
          <a:xfrm>
            <a:off x="1948595" y="4387819"/>
            <a:ext cx="4066063" cy="12199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CA" sz="2400" b="1" dirty="0">
                <a:solidFill>
                  <a:srgbClr val="E43D33"/>
                </a:solidFill>
              </a:rPr>
              <a:t>40%</a:t>
            </a:r>
            <a:r>
              <a:rPr lang="en-CA" sz="2400" dirty="0">
                <a:solidFill>
                  <a:srgbClr val="E43D33"/>
                </a:solidFill>
              </a:rPr>
              <a:t> </a:t>
            </a:r>
            <a:r>
              <a:rPr lang="en-CA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of hospitalized patients have 3 or more risk factors </a:t>
            </a:r>
            <a:br>
              <a:rPr lang="en-CA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CA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 VTE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CA83CB-7D42-4528-9FAA-DD29A65A1840}"/>
              </a:ext>
            </a:extLst>
          </p:cNvPr>
          <p:cNvSpPr txBox="1"/>
          <p:nvPr/>
        </p:nvSpPr>
        <p:spPr>
          <a:xfrm>
            <a:off x="6224811" y="4387819"/>
            <a:ext cx="4066063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CA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Increase in thrombosis risk in medical inpatients persists</a:t>
            </a:r>
            <a:r>
              <a:rPr lang="en-CA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CA" sz="2400" b="1" dirty="0">
                <a:solidFill>
                  <a:srgbClr val="E43D33"/>
                </a:solidFill>
              </a:rPr>
              <a:t>45 to 60 days</a:t>
            </a:r>
            <a:r>
              <a:rPr lang="en-CA" sz="2400" dirty="0">
                <a:solidFill>
                  <a:srgbClr val="E43D33"/>
                </a:solidFill>
              </a:rPr>
              <a:t> </a:t>
            </a:r>
            <a:r>
              <a:rPr lang="en-CA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after discharge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554332-ABDD-4444-AA2A-CBE1C0E51A1D}"/>
              </a:ext>
            </a:extLst>
          </p:cNvPr>
          <p:cNvSpPr txBox="1"/>
          <p:nvPr/>
        </p:nvSpPr>
        <p:spPr>
          <a:xfrm>
            <a:off x="6224811" y="2913078"/>
            <a:ext cx="4066063" cy="1200329"/>
          </a:xfrm>
          <a:prstGeom prst="rect">
            <a:avLst/>
          </a:prstGeom>
          <a:solidFill>
            <a:srgbClr val="BEE0E4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CA" sz="2400" b="1" dirty="0">
                <a:solidFill>
                  <a:srgbClr val="E43D33"/>
                </a:solidFill>
              </a:rPr>
              <a:t>Risk factors for VTE in hospital </a:t>
            </a:r>
            <a:r>
              <a:rPr lang="en-CA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include cancer, older age, prior VTE, central lines, immobility</a:t>
            </a:r>
          </a:p>
        </p:txBody>
      </p:sp>
    </p:spTree>
    <p:extLst>
      <p:ext uri="{BB962C8B-B14F-4D97-AF65-F5344CB8AC3E}">
        <p14:creationId xmlns:p14="http://schemas.microsoft.com/office/powerpoint/2010/main" val="1527768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0AEA385-A800-E54F-9C33-F1E58EE0F0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7" r="24264"/>
          <a:stretch/>
        </p:blipFill>
        <p:spPr>
          <a:xfrm>
            <a:off x="6395724" y="2299522"/>
            <a:ext cx="1986276" cy="22980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886CE9-46E1-4AA7-A674-F2F2E2A78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Patient groups addressed in this chapter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B0E723-8D2B-4244-968F-9B2332E29151}"/>
              </a:ext>
            </a:extLst>
          </p:cNvPr>
          <p:cNvSpPr txBox="1"/>
          <p:nvPr/>
        </p:nvSpPr>
        <p:spPr>
          <a:xfrm>
            <a:off x="3559574" y="4794206"/>
            <a:ext cx="23459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solidFill>
                  <a:srgbClr val="91AF61"/>
                </a:solidFill>
              </a:rPr>
              <a:t>Critically Ill Patient</a:t>
            </a:r>
          </a:p>
          <a:p>
            <a:pPr algn="ctr"/>
            <a:r>
              <a:rPr lang="en-C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Patients suffering from immediately life-threatening illness requiring admission to intensive care unit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EAE434-E25E-4ED8-BFBD-773440C975B8}"/>
              </a:ext>
            </a:extLst>
          </p:cNvPr>
          <p:cNvSpPr txBox="1"/>
          <p:nvPr/>
        </p:nvSpPr>
        <p:spPr>
          <a:xfrm>
            <a:off x="866837" y="4794206"/>
            <a:ext cx="21410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solidFill>
                  <a:srgbClr val="91AF61"/>
                </a:solidFill>
              </a:rPr>
              <a:t>Acutely Ill </a:t>
            </a:r>
            <a:br>
              <a:rPr lang="en-CA" sz="1600" b="1" dirty="0">
                <a:solidFill>
                  <a:srgbClr val="91AF61"/>
                </a:solidFill>
              </a:rPr>
            </a:br>
            <a:r>
              <a:rPr lang="en-CA" sz="1600" b="1" dirty="0">
                <a:solidFill>
                  <a:srgbClr val="91AF61"/>
                </a:solidFill>
              </a:rPr>
              <a:t>Medical Patient</a:t>
            </a:r>
          </a:p>
          <a:p>
            <a:pPr algn="ctr"/>
            <a:r>
              <a:rPr lang="en-C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Patients hospitalized for medical illness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5928D2-EE01-4253-A4BB-F8AD6612E5C3}"/>
              </a:ext>
            </a:extLst>
          </p:cNvPr>
          <p:cNvSpPr txBox="1"/>
          <p:nvPr/>
        </p:nvSpPr>
        <p:spPr>
          <a:xfrm>
            <a:off x="6250118" y="4794206"/>
            <a:ext cx="23459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solidFill>
                  <a:srgbClr val="91AF61"/>
                </a:solidFill>
              </a:rPr>
              <a:t>Chronically Ill </a:t>
            </a:r>
            <a:br>
              <a:rPr lang="en-CA" sz="1600" b="1" dirty="0">
                <a:solidFill>
                  <a:srgbClr val="91AF61"/>
                </a:solidFill>
              </a:rPr>
            </a:br>
            <a:r>
              <a:rPr lang="en-CA" sz="1600" b="1" dirty="0">
                <a:solidFill>
                  <a:srgbClr val="91AF61"/>
                </a:solidFill>
              </a:rPr>
              <a:t>Medical Patient</a:t>
            </a:r>
          </a:p>
          <a:p>
            <a:pPr algn="ctr"/>
            <a:r>
              <a:rPr lang="en-C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Those with medical conditions who may be cared for in long-term care facilities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9C5FC2-CF61-49F0-A2C3-72E7CECDBA61}"/>
              </a:ext>
            </a:extLst>
          </p:cNvPr>
          <p:cNvSpPr txBox="1"/>
          <p:nvPr/>
        </p:nvSpPr>
        <p:spPr>
          <a:xfrm>
            <a:off x="9121476" y="4794206"/>
            <a:ext cx="19842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solidFill>
                  <a:srgbClr val="91AF61"/>
                </a:solidFill>
              </a:rPr>
              <a:t>Long-distance Traveler</a:t>
            </a:r>
          </a:p>
          <a:p>
            <a:pPr algn="ctr"/>
            <a:r>
              <a:rPr lang="en-C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Those traveling by air for ≥ 4 hours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5FBD7E-6843-E542-A3C8-99DD7FAFC8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44" b="23175"/>
          <a:stretch/>
        </p:blipFill>
        <p:spPr>
          <a:xfrm>
            <a:off x="9121476" y="2300747"/>
            <a:ext cx="1984297" cy="22968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FABEAD-A378-DB4E-B625-EA44D2B710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9" r="34387"/>
          <a:stretch/>
        </p:blipFill>
        <p:spPr>
          <a:xfrm>
            <a:off x="3669972" y="2292327"/>
            <a:ext cx="1986276" cy="23052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7BA7FF-EE39-844C-A7F9-4B8B83A36F4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" r="39482"/>
          <a:stretch/>
        </p:blipFill>
        <p:spPr>
          <a:xfrm>
            <a:off x="944219" y="2290166"/>
            <a:ext cx="1986277" cy="230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582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E11FC-BAF9-4F84-AE19-0F5EDF9E6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Who is at risk for VTE in hospital?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6AF74-6A02-435D-B1CE-5A18E38E4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855922"/>
            <a:ext cx="10972800" cy="3954624"/>
          </a:xfrm>
        </p:spPr>
        <p:txBody>
          <a:bodyPr>
            <a:normAutofit/>
          </a:bodyPr>
          <a:lstStyle/>
          <a:p>
            <a:r>
              <a:rPr lang="en-CA" sz="2400" dirty="0"/>
              <a:t>Risk Assessment Models (RAMs) can identify inpatients at high risk</a:t>
            </a:r>
          </a:p>
          <a:p>
            <a:r>
              <a:rPr lang="en-CA" sz="2400" b="1" i="1" dirty="0"/>
              <a:t>Examples:</a:t>
            </a:r>
            <a:r>
              <a:rPr lang="en-CA" sz="2400" dirty="0"/>
              <a:t> Padua, IMPROVE-VTE Scores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7D8DE92-169E-4365-8FB1-20CFF57268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827502"/>
              </p:ext>
            </p:extLst>
          </p:nvPr>
        </p:nvGraphicFramePr>
        <p:xfrm>
          <a:off x="4054399" y="2997071"/>
          <a:ext cx="3415611" cy="3505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15611">
                  <a:extLst>
                    <a:ext uri="{9D8B030D-6E8A-4147-A177-3AD203B41FA5}">
                      <a16:colId xmlns:a16="http://schemas.microsoft.com/office/drawing/2014/main" val="11156137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2000" b="1" dirty="0">
                          <a:solidFill>
                            <a:schemeClr val="bg1"/>
                          </a:solidFill>
                        </a:rPr>
                        <a:t>Padua RAM: Factors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3D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255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Previous VTE</a:t>
                      </a:r>
                    </a:p>
                    <a:p>
                      <a:r>
                        <a:rPr lang="en-CA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Thrombophilia</a:t>
                      </a:r>
                    </a:p>
                    <a:p>
                      <a:r>
                        <a:rPr lang="en-CA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Active cancer</a:t>
                      </a:r>
                    </a:p>
                    <a:p>
                      <a:r>
                        <a:rPr lang="en-CA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Age &gt; 70 years</a:t>
                      </a:r>
                    </a:p>
                    <a:p>
                      <a:r>
                        <a:rPr lang="en-CA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Reduced mobility</a:t>
                      </a:r>
                    </a:p>
                    <a:p>
                      <a:r>
                        <a:rPr lang="en-CA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Recent trauma/surgery</a:t>
                      </a:r>
                    </a:p>
                    <a:p>
                      <a:r>
                        <a:rPr lang="en-CA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Heart or respiratory failure</a:t>
                      </a:r>
                    </a:p>
                    <a:p>
                      <a:r>
                        <a:rPr lang="en-CA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Acute MI or stroke</a:t>
                      </a:r>
                    </a:p>
                    <a:p>
                      <a:r>
                        <a:rPr lang="en-CA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Hormonal treatment</a:t>
                      </a:r>
                    </a:p>
                    <a:p>
                      <a:r>
                        <a:rPr lang="en-CA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Obesity (BMI &gt; 30) Infection/rheumatologic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25004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BDE1A33-666A-4A27-A41B-915E7488C8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116271"/>
              </p:ext>
            </p:extLst>
          </p:nvPr>
        </p:nvGraphicFramePr>
        <p:xfrm>
          <a:off x="7743341" y="2997071"/>
          <a:ext cx="3172392" cy="2621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72392">
                  <a:extLst>
                    <a:ext uri="{9D8B030D-6E8A-4147-A177-3AD203B41FA5}">
                      <a16:colId xmlns:a16="http://schemas.microsoft.com/office/drawing/2014/main" val="11156137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CA" sz="2000" b="1" dirty="0">
                          <a:solidFill>
                            <a:schemeClr val="bg1"/>
                          </a:solidFill>
                        </a:rPr>
                        <a:t>IMPROVE-VTE RAM: Factors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3D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255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Previous VTE</a:t>
                      </a:r>
                    </a:p>
                    <a:p>
                      <a:r>
                        <a:rPr lang="en-CA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Thrombophilia</a:t>
                      </a:r>
                    </a:p>
                    <a:p>
                      <a:r>
                        <a:rPr lang="en-CA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Active cancer</a:t>
                      </a:r>
                    </a:p>
                    <a:p>
                      <a:r>
                        <a:rPr lang="en-CA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Age &gt; 60 years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Immobilization of ≥ 7 days</a:t>
                      </a:r>
                    </a:p>
                    <a:p>
                      <a:r>
                        <a:rPr lang="en-CA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Lower limb paralysis</a:t>
                      </a:r>
                    </a:p>
                    <a:p>
                      <a:r>
                        <a:rPr lang="en-CA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ICU/CCU stay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25004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4B68558-4443-47AF-BB5C-EC33CEB4EBEB}"/>
              </a:ext>
            </a:extLst>
          </p:cNvPr>
          <p:cNvSpPr txBox="1"/>
          <p:nvPr/>
        </p:nvSpPr>
        <p:spPr>
          <a:xfrm>
            <a:off x="1166018" y="2997071"/>
            <a:ext cx="2680561" cy="1323439"/>
          </a:xfrm>
          <a:prstGeom prst="rect">
            <a:avLst/>
          </a:prstGeom>
          <a:solidFill>
            <a:srgbClr val="FFD9B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These RAMs are not extensively validated for guiding decisions about prophylaxis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31155B-BB66-45D4-8B76-5A55D09C08F1}"/>
              </a:ext>
            </a:extLst>
          </p:cNvPr>
          <p:cNvSpPr txBox="1"/>
          <p:nvPr/>
        </p:nvSpPr>
        <p:spPr>
          <a:xfrm>
            <a:off x="9701496" y="6062990"/>
            <a:ext cx="2280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Spyropoulos</a:t>
            </a:r>
            <a:r>
              <a:rPr lang="en-CA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Chest 2011</a:t>
            </a:r>
          </a:p>
          <a:p>
            <a:r>
              <a:rPr lang="en-CA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Leizorovicz</a:t>
            </a:r>
            <a:r>
              <a:rPr lang="en-CA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Circulation 2004</a:t>
            </a:r>
          </a:p>
        </p:txBody>
      </p:sp>
    </p:spTree>
    <p:extLst>
      <p:ext uri="{BB962C8B-B14F-4D97-AF65-F5344CB8AC3E}">
        <p14:creationId xmlns:p14="http://schemas.microsoft.com/office/powerpoint/2010/main" val="367679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20E78-ED84-4BF5-B2CF-B0F3AE911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340569"/>
            <a:ext cx="10072126" cy="418113"/>
          </a:xfrm>
        </p:spPr>
        <p:txBody>
          <a:bodyPr>
            <a:noAutofit/>
          </a:bodyPr>
          <a:lstStyle/>
          <a:p>
            <a:r>
              <a:rPr lang="en-CA" dirty="0"/>
              <a:t>The following outcomes were rated by the panel as critical to decision-making: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08879-B1CF-4403-9C49-27E7EFCE6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369976"/>
            <a:ext cx="10972800" cy="3954624"/>
          </a:xfrm>
        </p:spPr>
        <p:txBody>
          <a:bodyPr>
            <a:normAutofit/>
          </a:bodyPr>
          <a:lstStyle/>
          <a:p>
            <a:r>
              <a:rPr lang="en-CA" sz="2400" dirty="0"/>
              <a:t>High value was placed on avoiding these outcomes</a:t>
            </a:r>
          </a:p>
          <a:p>
            <a:r>
              <a:rPr lang="en-CA" sz="2400" dirty="0"/>
              <a:t>Asymptomatic VTE were not considered critical outcomes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360348-87FF-44BD-8882-B53D43AF7CA1}"/>
              </a:ext>
            </a:extLst>
          </p:cNvPr>
          <p:cNvSpPr txBox="1"/>
          <p:nvPr/>
        </p:nvSpPr>
        <p:spPr>
          <a:xfrm>
            <a:off x="3128619" y="3711917"/>
            <a:ext cx="6723304" cy="1569660"/>
          </a:xfrm>
          <a:prstGeom prst="rect">
            <a:avLst/>
          </a:prstGeom>
          <a:solidFill>
            <a:srgbClr val="FFD9B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Mortality</a:t>
            </a:r>
          </a:p>
          <a:p>
            <a:r>
              <a:rPr lang="en-CA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Pulmonary Embolism (PE)</a:t>
            </a:r>
          </a:p>
          <a:p>
            <a:r>
              <a:rPr lang="en-CA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Moderate to Severe Deep Vein Thrombosis (DVT)</a:t>
            </a:r>
          </a:p>
          <a:p>
            <a:r>
              <a:rPr lang="en-CA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Major Bleeding</a:t>
            </a:r>
          </a:p>
        </p:txBody>
      </p:sp>
    </p:spTree>
    <p:extLst>
      <p:ext uri="{BB962C8B-B14F-4D97-AF65-F5344CB8AC3E}">
        <p14:creationId xmlns:p14="http://schemas.microsoft.com/office/powerpoint/2010/main" val="343497940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6005</TotalTime>
  <Words>4682</Words>
  <Application>Microsoft Office PowerPoint</Application>
  <PresentationFormat>Widescreen</PresentationFormat>
  <Paragraphs>743</Paragraphs>
  <Slides>40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Wingdings</vt:lpstr>
      <vt:lpstr>1_Office Theme</vt:lpstr>
      <vt:lpstr>Prophylaxis for Hospitalized and Non-Hospitalized  Medical Patients</vt:lpstr>
      <vt:lpstr>PowerPoint Presentation</vt:lpstr>
      <vt:lpstr>ASH Clinical Practice Guidelines on VTE</vt:lpstr>
      <vt:lpstr>How were these ASH guidelines developed?</vt:lpstr>
      <vt:lpstr>How patients and clinicians should use these recommendations</vt:lpstr>
      <vt:lpstr>VTE in medical inpatients is common</vt:lpstr>
      <vt:lpstr>Patient groups addressed in this chapter</vt:lpstr>
      <vt:lpstr>Who is at risk for VTE in hospital?</vt:lpstr>
      <vt:lpstr>The following outcomes were rated by the panel as critical to decision-making:</vt:lpstr>
      <vt:lpstr>Case: Medical Inpatient Admission</vt:lpstr>
      <vt:lpstr>PowerPoint Presentation</vt:lpstr>
      <vt:lpstr>Our patient’s risk factors for VTE</vt:lpstr>
      <vt:lpstr>Recommendation</vt:lpstr>
      <vt:lpstr>Recommendation</vt:lpstr>
      <vt:lpstr>Recommendation</vt:lpstr>
      <vt:lpstr>PowerPoint Presentation</vt:lpstr>
      <vt:lpstr>PowerPoint Presentation</vt:lpstr>
      <vt:lpstr>Recommendation </vt:lpstr>
      <vt:lpstr>Recommendation</vt:lpstr>
      <vt:lpstr>Case: Back to our patient</vt:lpstr>
      <vt:lpstr>PowerPoint Presentation</vt:lpstr>
      <vt:lpstr>Recommendation</vt:lpstr>
      <vt:lpstr>Case continued: Discharge from hospital</vt:lpstr>
      <vt:lpstr>PowerPoint Presentation</vt:lpstr>
      <vt:lpstr>What is the rationale for extending VTE prophylaxis beyond hospital discharge?</vt:lpstr>
      <vt:lpstr>Recommendation</vt:lpstr>
      <vt:lpstr>Recommendation </vt:lpstr>
      <vt:lpstr>In summary, why is routine post-discharge extended prophylaxis currently not recommended?</vt:lpstr>
      <vt:lpstr>Case Conclusion and a Visitor</vt:lpstr>
      <vt:lpstr>PowerPoint Presentation</vt:lpstr>
      <vt:lpstr>Air Travel and VTE</vt:lpstr>
      <vt:lpstr>Recommendation</vt:lpstr>
      <vt:lpstr>PowerPoint Presentation</vt:lpstr>
      <vt:lpstr>Applying these guidelines to our patient: why are these recommendations “conditional?”</vt:lpstr>
      <vt:lpstr>However, patients without VTE risk factors do not merit prophylaxis  for air travel</vt:lpstr>
      <vt:lpstr>Case: Conclusion</vt:lpstr>
      <vt:lpstr>Other guideline recommendations that were not covered in this presentation</vt:lpstr>
      <vt:lpstr>Some of the 29 identified future priorities for research </vt:lpstr>
      <vt:lpstr>In Summary: Back to our Objectives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Prophylaxis for Hospitalized and Non-Hospitalized Medical Patients</dc:title>
  <dc:creator>Eric Tseng</dc:creator>
  <cp:lastModifiedBy>David Willard</cp:lastModifiedBy>
  <cp:revision>224</cp:revision>
  <dcterms:created xsi:type="dcterms:W3CDTF">2018-08-17T18:11:17Z</dcterms:created>
  <dcterms:modified xsi:type="dcterms:W3CDTF">2019-05-17T19:11:56Z</dcterms:modified>
</cp:coreProperties>
</file>