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9"/>
  </p:notesMasterIdLst>
  <p:sldIdLst>
    <p:sldId id="257" r:id="rId2"/>
    <p:sldId id="296" r:id="rId3"/>
    <p:sldId id="297" r:id="rId4"/>
    <p:sldId id="350" r:id="rId5"/>
    <p:sldId id="259" r:id="rId6"/>
    <p:sldId id="260" r:id="rId7"/>
    <p:sldId id="261" r:id="rId8"/>
    <p:sldId id="351" r:id="rId9"/>
    <p:sldId id="263" r:id="rId10"/>
    <p:sldId id="352" r:id="rId11"/>
    <p:sldId id="264" r:id="rId12"/>
    <p:sldId id="353" r:id="rId13"/>
    <p:sldId id="354" r:id="rId14"/>
    <p:sldId id="356" r:id="rId15"/>
    <p:sldId id="355" r:id="rId16"/>
    <p:sldId id="357" r:id="rId17"/>
    <p:sldId id="386" r:id="rId18"/>
    <p:sldId id="358" r:id="rId19"/>
    <p:sldId id="359" r:id="rId20"/>
    <p:sldId id="363" r:id="rId21"/>
    <p:sldId id="367" r:id="rId22"/>
    <p:sldId id="365" r:id="rId23"/>
    <p:sldId id="364" r:id="rId24"/>
    <p:sldId id="361" r:id="rId25"/>
    <p:sldId id="362" r:id="rId26"/>
    <p:sldId id="368" r:id="rId27"/>
    <p:sldId id="369" r:id="rId28"/>
    <p:sldId id="366" r:id="rId29"/>
    <p:sldId id="370" r:id="rId30"/>
    <p:sldId id="371" r:id="rId31"/>
    <p:sldId id="384" r:id="rId32"/>
    <p:sldId id="372" r:id="rId33"/>
    <p:sldId id="373" r:id="rId34"/>
    <p:sldId id="374" r:id="rId35"/>
    <p:sldId id="385" r:id="rId36"/>
    <p:sldId id="376" r:id="rId37"/>
    <p:sldId id="377" r:id="rId38"/>
    <p:sldId id="378" r:id="rId39"/>
    <p:sldId id="379" r:id="rId40"/>
    <p:sldId id="383" r:id="rId41"/>
    <p:sldId id="382" r:id="rId42"/>
    <p:sldId id="380" r:id="rId43"/>
    <p:sldId id="381" r:id="rId44"/>
    <p:sldId id="294" r:id="rId45"/>
    <p:sldId id="298" r:id="rId46"/>
    <p:sldId id="310" r:id="rId47"/>
    <p:sldId id="2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Witt" initials="DMW" lastIdx="6" clrIdx="0">
    <p:extLst>
      <p:ext uri="{19B8F6BF-5375-455C-9EA6-DF929625EA0E}">
        <p15:presenceInfo xmlns:p15="http://schemas.microsoft.com/office/powerpoint/2012/main" userId="Dan Witt" providerId="None"/>
      </p:ext>
    </p:extLst>
  </p:cmAuthor>
  <p:cmAuthor id="2" name="Eric Tseng" initials="ET" lastIdx="38" clrIdx="1">
    <p:extLst>
      <p:ext uri="{19B8F6BF-5375-455C-9EA6-DF929625EA0E}">
        <p15:presenceInfo xmlns:p15="http://schemas.microsoft.com/office/powerpoint/2012/main" userId="S::eric.tseng@mail.utoronto.ca::ff68222d-e22b-4bed-bc89-3c5383ae0691" providerId="AD"/>
      </p:ext>
    </p:extLst>
  </p:cmAuthor>
  <p:cmAuthor id="3" name="page hayes" initials="ph" lastIdx="4" clrIdx="2">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E30"/>
    <a:srgbClr val="FEC27B"/>
    <a:srgbClr val="FDDBB0"/>
    <a:srgbClr val="FEE3C2"/>
    <a:srgbClr val="FDDAB0"/>
    <a:srgbClr val="BEE0E4"/>
    <a:srgbClr val="FED9B0"/>
    <a:srgbClr val="C9D7AF"/>
    <a:srgbClr val="91CCD3"/>
    <a:srgbClr val="BF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2675" autoAdjust="0"/>
  </p:normalViewPr>
  <p:slideViewPr>
    <p:cSldViewPr snapToGrid="0">
      <p:cViewPr varScale="1">
        <p:scale>
          <a:sx n="54" d="100"/>
          <a:sy n="54" d="100"/>
        </p:scale>
        <p:origin x="1579" y="48"/>
      </p:cViewPr>
      <p:guideLst>
        <p:guide orient="horz" pos="2184"/>
        <p:guide pos="3840"/>
      </p:guideLst>
    </p:cSldViewPr>
  </p:slideViewPr>
  <p:outlineViewPr>
    <p:cViewPr>
      <p:scale>
        <a:sx n="33" d="100"/>
        <a:sy n="33" d="100"/>
      </p:scale>
      <p:origin x="0" y="-536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2020-09-23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6205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169230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91431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9</a:t>
            </a:r>
          </a:p>
          <a:p>
            <a:pPr defTabSz="929305">
              <a:defRPr/>
            </a:pPr>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We found one observational study (17 children total) from 1996, and two indirect observational studies from adults with cancer. In terms of available data, the adult data constituted almost 90%.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Benefits: The relative effects were not estimable from the data due to the lack of direct comparisons. The outcomes of interest included VTE progression or recurrence, PE, CVAD associated sepsis and mortality; however, the frequency of these outcomes cannot be determined.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Harms and Burden: The relative effects were not estimable from the data. The outcomes of interest included major bleeding, and complications from further CVAD insertion; however, the frequency of these outcomes cannot be determined. </a:t>
            </a:r>
            <a:endParaRPr lang="en-CA" b="0" dirty="0"/>
          </a:p>
          <a:p>
            <a:pPr defTabSz="929305">
              <a:defRPr/>
            </a:pPr>
            <a:endParaRPr lang="en-CA" b="0" dirty="0"/>
          </a:p>
          <a:p>
            <a:pPr defTabSz="929305">
              <a:defRPr/>
            </a:pPr>
            <a:r>
              <a:rPr lang="en-CA" b="0" dirty="0"/>
              <a:t>Link to Evidence-to-Decision framework: </a:t>
            </a:r>
          </a:p>
          <a:p>
            <a:pPr defTabSz="929305">
              <a:defRPr/>
            </a:pPr>
            <a:r>
              <a:rPr lang="en-CA" b="0" dirty="0"/>
              <a:t>https://dbep.gradepro.org/profile/BDDAFF9D-CD59-3452-A6F2-63F58FF77613</a:t>
            </a:r>
          </a:p>
        </p:txBody>
      </p:sp>
      <p:sp>
        <p:nvSpPr>
          <p:cNvPr id="4" name="Slide Number Placeholder 3"/>
          <p:cNvSpPr>
            <a:spLocks noGrp="1"/>
          </p:cNvSpPr>
          <p:nvPr>
            <p:ph type="sldNum" sz="quarter" idx="10"/>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322588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8a</a:t>
            </a:r>
          </a:p>
          <a:p>
            <a:pPr defTabSz="929305">
              <a:defRPr/>
            </a:pPr>
            <a:endParaRPr lang="en-CA" b="0" dirty="0"/>
          </a:p>
          <a:p>
            <a:pPr defTabSz="929305">
              <a:defRPr/>
            </a:pPr>
            <a:r>
              <a:rPr lang="en-CA" b="0" dirty="0"/>
              <a:t>For mortality and DVT data there were 2 RCTs. For infant bleeding data, there were 4 RCTs. In addition, in the ETDs there are different risks calculated for data from observational studies alone.</a:t>
            </a:r>
          </a:p>
          <a:p>
            <a:pPr defTabSz="929305">
              <a:defRPr/>
            </a:pPr>
            <a:endParaRPr lang="en-CA" b="0" dirty="0"/>
          </a:p>
          <a:p>
            <a:pPr defTabSz="929305">
              <a:defRPr/>
            </a:pPr>
            <a:r>
              <a:rPr lang="en-CA" b="0" dirty="0"/>
              <a:t>Data summarized in this table are from RCTs only.</a:t>
            </a:r>
          </a:p>
          <a:p>
            <a:pPr defTabSz="929305">
              <a:defRPr/>
            </a:pPr>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 guideline panel determined that there is a very low certainty evidence for a net health benefit from using AT replacement. The evidence considered was inherently indirect. The panel agreed that for any child with any VTE, the first line of treatment is anticoagulation, independent of their AT level (hence, no plasma AT measurements would be required). </a:t>
            </a:r>
            <a:endParaRPr lang="en-CA" b="0"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Based on the body of available evidence, it is likely that AT does not alter the risk of developing progressive VTE and increases the risk of bleeding, in the setting of being a relatively expensive therapy. </a:t>
            </a:r>
            <a:endParaRPr lang="en-CA" b="0" dirty="0"/>
          </a:p>
          <a:p>
            <a:pPr defTabSz="929305">
              <a:defRPr/>
            </a:pPr>
            <a:endParaRPr lang="en-CA" b="0" dirty="0"/>
          </a:p>
          <a:p>
            <a:pPr defTabSz="929305">
              <a:defRPr/>
            </a:pPr>
            <a:r>
              <a:rPr lang="en-CA" b="0" dirty="0"/>
              <a:t>Link to Evidence-to-Decision framework:</a:t>
            </a:r>
          </a:p>
          <a:p>
            <a:pPr defTabSz="929305">
              <a:defRPr/>
            </a:pPr>
            <a:r>
              <a:rPr lang="en-CA" b="0" dirty="0"/>
              <a:t>https://dbep.gradepro.org/profile/D8365671-A826-6983-A9DF-31A72BF91664</a:t>
            </a:r>
          </a:p>
          <a:p>
            <a:pPr defTabSz="929305">
              <a:defRPr/>
            </a:pP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10108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Recommendation 8a</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Link to Evidence-to-Decision framework: </a:t>
            </a:r>
          </a:p>
          <a:p>
            <a:r>
              <a:rPr lang="en-CA" dirty="0"/>
              <a:t>https://dbep.gradepro.org/profile/D8365671-A826-6983-A9DF-31A72BF91664</a:t>
            </a:r>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397588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22</a:t>
            </a:fld>
            <a:endParaRPr lang="en-CA"/>
          </a:p>
        </p:txBody>
      </p:sp>
    </p:spTree>
    <p:extLst>
      <p:ext uri="{BB962C8B-B14F-4D97-AF65-F5344CB8AC3E}">
        <p14:creationId xmlns:p14="http://schemas.microsoft.com/office/powerpoint/2010/main" val="215815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440055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endParaRPr lang="en-CA" b="0" dirty="0"/>
          </a:p>
          <a:p>
            <a:pPr defTabSz="929305">
              <a:defRPr/>
            </a:pPr>
            <a:endParaRPr lang="en-CA" b="0" dirty="0"/>
          </a:p>
          <a:p>
            <a:pPr defTabSz="929305">
              <a:defRPr/>
            </a:pPr>
            <a:r>
              <a:rPr lang="en-CA" b="0" u="sng" dirty="0"/>
              <a:t>NOTE:</a:t>
            </a:r>
          </a:p>
          <a:p>
            <a:pPr defTabSz="929305">
              <a:defRPr/>
            </a:pPr>
            <a:endParaRPr lang="en-CA" b="0" u="none" dirty="0"/>
          </a:p>
          <a:p>
            <a:pPr defTabSz="929305">
              <a:defRPr/>
            </a:pPr>
            <a:r>
              <a:rPr lang="en-CA" b="0" u="none" dirty="0"/>
              <a:t>We should also note, however, that if there is line is still functioning but the symptoms or extent of thrombosis is worsening, there are recommendations from ASH about what to do (Recommendation 12):</a:t>
            </a:r>
          </a:p>
          <a:p>
            <a:pPr defTabSz="929305">
              <a:defRPr/>
            </a:pPr>
            <a:endParaRPr lang="en-CA" b="0" u="none" dirty="0"/>
          </a:p>
          <a:p>
            <a:r>
              <a:rPr lang="en-CA" sz="1200" b="1" i="0" u="none" strike="noStrike" kern="1200" baseline="0" dirty="0">
                <a:solidFill>
                  <a:schemeClr val="tx1"/>
                </a:solidFill>
                <a:latin typeface="+mn-lt"/>
                <a:ea typeface="+mn-ea"/>
                <a:cs typeface="+mn-cs"/>
              </a:rPr>
              <a:t>Recommendation 12. </a:t>
            </a:r>
            <a:r>
              <a:rPr lang="en-CA" sz="1200" b="0" i="0" u="none" strike="noStrike" kern="1200" baseline="0" dirty="0">
                <a:solidFill>
                  <a:schemeClr val="tx1"/>
                </a:solidFill>
                <a:latin typeface="+mn-lt"/>
                <a:ea typeface="+mn-ea"/>
                <a:cs typeface="+mn-cs"/>
              </a:rPr>
              <a:t>The ASH guideline panel </a:t>
            </a:r>
            <a:r>
              <a:rPr lang="en-CA" sz="1200" b="0" i="1" u="none" strike="noStrike" kern="1200" baseline="0" dirty="0">
                <a:solidFill>
                  <a:schemeClr val="tx1"/>
                </a:solidFill>
                <a:latin typeface="+mn-lt"/>
                <a:ea typeface="+mn-ea"/>
                <a:cs typeface="+mn-cs"/>
              </a:rPr>
              <a:t>suggests </a:t>
            </a:r>
            <a:r>
              <a:rPr lang="en-CA" sz="1200" b="0" i="0" u="none" strike="noStrike" kern="1200" baseline="0" dirty="0">
                <a:solidFill>
                  <a:schemeClr val="tx1"/>
                </a:solidFill>
                <a:latin typeface="+mn-lt"/>
                <a:ea typeface="+mn-ea"/>
                <a:cs typeface="+mn-cs"/>
              </a:rPr>
              <a:t>either removal or no removal of a functioning CVAD in pediatric patients who have symptomatic CVAD-related thrombosis with worsening signs or symptoms despite anticoagulation and who continue to require venous access. (conditional recommendation based on very low certainty in the evidence about effects). </a:t>
            </a:r>
            <a:r>
              <a:rPr lang="en-CA" sz="1200" b="1" i="0" u="none" strike="noStrike" kern="1200" baseline="0" dirty="0">
                <a:solidFill>
                  <a:schemeClr val="tx1"/>
                </a:solidFill>
                <a:latin typeface="+mn-lt"/>
                <a:ea typeface="+mn-ea"/>
                <a:cs typeface="+mn-cs"/>
              </a:rPr>
              <a:t>Remarks</a:t>
            </a:r>
            <a:r>
              <a:rPr lang="en-CA" sz="1200" b="0" i="0" u="none" strike="noStrike" kern="1200" baseline="0" dirty="0">
                <a:solidFill>
                  <a:schemeClr val="tx1"/>
                </a:solidFill>
                <a:latin typeface="+mn-lt"/>
                <a:ea typeface="+mn-ea"/>
                <a:cs typeface="+mn-cs"/>
              </a:rPr>
              <a:t>: The panel considered the variability in value placed by families and clinicians on maintaining line access compared to potential risk of infection and further thrombus progression, which will vary for individual patients. If alternative venous access is readily available, then removal of CVAD in setting of worsening VTE symptoms despite anticoagulation is appropriate. However, in some children, venous access is paramount</a:t>
            </a:r>
            <a:r>
              <a:rPr lang="en-CA" sz="1200" b="1" i="0" u="none" strike="noStrike" kern="1200" baseline="0" dirty="0">
                <a:solidFill>
                  <a:schemeClr val="tx1"/>
                </a:solidFill>
                <a:latin typeface="+mn-lt"/>
                <a:ea typeface="+mn-ea"/>
                <a:cs typeface="+mn-cs"/>
              </a:rPr>
              <a:t>. </a:t>
            </a:r>
            <a:endParaRPr lang="en-CA" b="0" u="none" dirty="0"/>
          </a:p>
          <a:p>
            <a:pPr defTabSz="929305">
              <a:defRPr/>
            </a:pPr>
            <a:endParaRPr lang="en-CA" b="0" dirty="0"/>
          </a:p>
          <a:p>
            <a:pPr defTabSz="929305">
              <a:defRPr/>
            </a:pPr>
            <a:r>
              <a:rPr lang="en-CA" b="0" dirty="0"/>
              <a:t>Links to Evidence-to-Decision frameworks: </a:t>
            </a:r>
          </a:p>
          <a:p>
            <a:pPr defTabSz="929305">
              <a:defRPr/>
            </a:pPr>
            <a:r>
              <a:rPr lang="en-CA" b="0" dirty="0"/>
              <a:t>Recommendation 10: https://dbep.gradepro.org/profile/A4167AA9-BA38-6722-B782-8BAF7C45CE2E</a:t>
            </a:r>
          </a:p>
          <a:p>
            <a:pPr defTabSz="929305">
              <a:defRPr/>
            </a:pPr>
            <a:r>
              <a:rPr lang="en-CA" b="0" u="none" dirty="0"/>
              <a:t>Recommendation 12: https://dbep.gradepro.org/profile/CA585A6A-0BF5-E4C4-9254-3ACF16E1CAF1</a:t>
            </a:r>
          </a:p>
        </p:txBody>
      </p:sp>
      <p:sp>
        <p:nvSpPr>
          <p:cNvPr id="4" name="Slide Number Placeholder 3"/>
          <p:cNvSpPr>
            <a:spLocks noGrp="1"/>
          </p:cNvSpPr>
          <p:nvPr>
            <p:ph type="sldNum" sz="quarter" idx="10"/>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3180569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11</a:t>
            </a:r>
          </a:p>
          <a:p>
            <a:pPr defTabSz="929305">
              <a:defRPr/>
            </a:pPr>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Previous publications have recommended delaying removal until after 3 to 5 days of anticoagulation to reduce the risk of embolic phenomenon on CVAD removal (especially in children with known or potential right to left shunts).</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There are no outcome data to support an optimal timing of CVAD removal and this recommendation is based on anecdotal experience and first principles.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 panel noted that pragmatic decisions (surgeon/operating suite availability) often determine timing of CVAD removal.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In cases where the thrombosis clinically deteriorates despite adequate anticoagulation, the decision to remove or not remove a functioning CVAD must be made on an individual basis considering the factors outlined in this discussion: availability of further vascular access; requirement for vascular access to treat underlying condition successfully; balance of perceived risk from underlying condition; surgical removal of CVAD versus progressive thrombosis. </a:t>
            </a:r>
            <a:endParaRPr lang="en-CA" b="0" dirty="0"/>
          </a:p>
          <a:p>
            <a:pPr defTabSz="929305">
              <a:defRPr/>
            </a:pPr>
            <a:endParaRPr lang="en-CA" b="0" dirty="0"/>
          </a:p>
          <a:p>
            <a:pPr defTabSz="929305">
              <a:defRPr/>
            </a:pPr>
            <a:r>
              <a:rPr lang="en-CA" b="0" dirty="0"/>
              <a:t>Link to Evidence-to-Decision framework: </a:t>
            </a:r>
          </a:p>
          <a:p>
            <a:pPr defTabSz="929305">
              <a:defRPr/>
            </a:pPr>
            <a:r>
              <a:rPr lang="en-CA" b="0" dirty="0"/>
              <a:t>https://dbep.gradepro.org/profile/C44908D9-AF3D-8876-9ADB-36EDB1E99080</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248461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176896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346998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8b</a:t>
            </a:r>
          </a:p>
          <a:p>
            <a:pPr defTabSz="929305">
              <a:defRPr/>
            </a:pPr>
            <a:endParaRPr lang="en-CA" b="0" dirty="0"/>
          </a:p>
          <a:p>
            <a:pPr defTabSz="929305">
              <a:defRPr/>
            </a:pPr>
            <a:r>
              <a:rPr lang="en-CA" b="0" dirty="0"/>
              <a:t>Link to Evidence-to-Decision framework: </a:t>
            </a:r>
            <a:endParaRPr lang="en-CA" b="0" u="sng" dirty="0"/>
          </a:p>
          <a:p>
            <a:pPr defTabSz="929305">
              <a:defRPr/>
            </a:pPr>
            <a:r>
              <a:rPr lang="en-CA" b="0" dirty="0"/>
              <a:t>https://dbep.gradepro.org/profile/D8365671-A826-6983-A9DF-31A72BF91664</a:t>
            </a:r>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2436656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25294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28229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1908535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pPr defTabSz="929305">
              <a:defRPr/>
            </a:pPr>
            <a:endParaRPr lang="en-CA" b="0" dirty="0"/>
          </a:p>
          <a:p>
            <a:pPr defTabSz="929305">
              <a:defRPr/>
            </a:pPr>
            <a:r>
              <a:rPr lang="en-CA" b="0" u="sng" dirty="0"/>
              <a:t>NOTES:</a:t>
            </a:r>
          </a:p>
          <a:p>
            <a:pPr defTabSz="929305">
              <a:defRPr/>
            </a:pPr>
            <a:endParaRPr lang="en-CA" b="0" u="none"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We identified a number of observational studies in children, primarily single arm studies with no comparison, that provided data on the outcomes of interest (mortality, recurrent VTE, PE, major bleeding); however, the total number of children involved across all studies was less than 1000.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Most studies did not separate symptomatic from asymptomatic thrombosis, limiting the ability to differentiate the effects between the two groups.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 heterogeneity of VTE in children (obstructive CVAD-related, non-obstructive CVAD-related; upper limb venous system, lower limb venous system, intracardiac, cerebral </a:t>
            </a:r>
            <a:r>
              <a:rPr lang="en-CA" sz="1200" b="0" i="0" u="none" strike="noStrike" kern="1200" baseline="0" dirty="0" err="1">
                <a:solidFill>
                  <a:schemeClr val="tx1"/>
                </a:solidFill>
                <a:latin typeface="+mn-lt"/>
                <a:ea typeface="+mn-ea"/>
                <a:cs typeface="+mn-cs"/>
              </a:rPr>
              <a:t>sino</a:t>
            </a:r>
            <a:r>
              <a:rPr lang="en-CA" sz="1200" b="0" i="0" u="none" strike="noStrike" kern="1200" baseline="0" dirty="0">
                <a:solidFill>
                  <a:schemeClr val="tx1"/>
                </a:solidFill>
                <a:latin typeface="+mn-lt"/>
                <a:ea typeface="+mn-ea"/>
                <a:cs typeface="+mn-cs"/>
              </a:rPr>
              <a:t> venous) and the heterogeneity of the underlying physiology (age, comorbidities, need for vascular access for life-saving treatment, presence or absence of right to left shunt making paradoxical emboli possible) led the panel to make a conditional recommendation for either anticoagulation or no anticoagulation based on individual patient factors </a:t>
            </a:r>
            <a:endParaRPr lang="en-CA" b="0" u="none" dirty="0"/>
          </a:p>
          <a:p>
            <a:pPr defTabSz="929305">
              <a:defRPr/>
            </a:pPr>
            <a:endParaRPr lang="en-CA" b="0" dirty="0"/>
          </a:p>
          <a:p>
            <a:pPr defTabSz="929305">
              <a:defRPr/>
            </a:pPr>
            <a:r>
              <a:rPr lang="en-CA" b="0" dirty="0"/>
              <a:t>Link to Evidence-to-Decision framework: </a:t>
            </a:r>
          </a:p>
          <a:p>
            <a:pPr defTabSz="929305">
              <a:defRPr/>
            </a:pPr>
            <a:r>
              <a:rPr lang="en-CA" b="0" dirty="0"/>
              <a:t>https://dbep.gradepro.org/profile/1E7B252C-9900-0D58-A1C3-565C2392037F</a:t>
            </a:r>
          </a:p>
        </p:txBody>
      </p:sp>
      <p:sp>
        <p:nvSpPr>
          <p:cNvPr id="4" name="Slide Number Placeholder 3"/>
          <p:cNvSpPr>
            <a:spLocks noGrp="1"/>
          </p:cNvSpPr>
          <p:nvPr>
            <p:ph type="sldNum" sz="quarter" idx="10"/>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3846165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1736737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 (anticoagulation for symptomatic VTE)</a:t>
            </a:r>
          </a:p>
          <a:p>
            <a:pPr defTabSz="929305">
              <a:defRPr/>
            </a:pPr>
            <a:endParaRPr lang="en-CA" b="0" dirty="0"/>
          </a:p>
          <a:p>
            <a:pPr defTabSz="929305">
              <a:defRPr/>
            </a:pPr>
            <a:r>
              <a:rPr lang="en-CA" b="0" dirty="0"/>
              <a:t>Link to Evidence-to-Decision framework: </a:t>
            </a:r>
          </a:p>
          <a:p>
            <a:pPr defTabSz="929305">
              <a:defRPr/>
            </a:pPr>
            <a:r>
              <a:rPr lang="en-CA" b="0" dirty="0"/>
              <a:t>https://dbep.gradepro.org/profile/FDD6C7B9-CE9A-F699-84B4-FDDE3EA0D129</a:t>
            </a:r>
          </a:p>
          <a:p>
            <a:pPr defTabSz="929305">
              <a:defRPr/>
            </a:pPr>
            <a:endParaRPr lang="en-CA" b="0" u="sng" dirty="0"/>
          </a:p>
          <a:p>
            <a:r>
              <a:rPr lang="en-CA" b="1" dirty="0"/>
              <a:t>Recommendation 7 (IVC filter)</a:t>
            </a:r>
          </a:p>
          <a:p>
            <a:pPr defTabSz="929305">
              <a:defRPr/>
            </a:pPr>
            <a:endParaRPr lang="en-CA" b="0" dirty="0"/>
          </a:p>
          <a:p>
            <a:pPr defTabSz="929305">
              <a:defRPr/>
            </a:pPr>
            <a:r>
              <a:rPr lang="en-CA" b="0" u="sng" dirty="0"/>
              <a:t>NOTES:</a:t>
            </a:r>
          </a:p>
          <a:p>
            <a:pPr defTabSz="929305">
              <a:defRPr/>
            </a:pPr>
            <a:endParaRPr lang="en-CA" b="0" u="none" dirty="0"/>
          </a:p>
          <a:p>
            <a:pPr marL="171450" indent="-171450" defTabSz="929305">
              <a:buFont typeface="Arial" panose="020B0604020202020204" pitchFamily="34" charset="0"/>
              <a:buChar char="•"/>
              <a:defRPr/>
            </a:pPr>
            <a:r>
              <a:rPr lang="en-CA" b="0" u="none" dirty="0"/>
              <a:t>IVC filters should be temporary, and there should always be a clear plan for removal</a:t>
            </a:r>
          </a:p>
          <a:p>
            <a:pPr marL="171450" indent="-171450" defTabSz="929305">
              <a:buFont typeface="Arial" panose="020B0604020202020204" pitchFamily="34" charset="0"/>
              <a:buChar char="•"/>
              <a:defRPr/>
            </a:pPr>
            <a:r>
              <a:rPr lang="en-CA" b="0" u="none" dirty="0"/>
              <a:t>When the absolute contraindication is resolved, restarting anticoagulation and removal of the filter is appropriate</a:t>
            </a:r>
          </a:p>
          <a:p>
            <a:pPr marL="171450" indent="-171450" defTabSz="929305">
              <a:buFont typeface="Arial" panose="020B0604020202020204" pitchFamily="34" charset="0"/>
              <a:buChar char="•"/>
              <a:defRPr/>
            </a:pPr>
            <a:r>
              <a:rPr lang="en-CA" b="0" u="none" dirty="0"/>
              <a:t>Not feasible to insert IVC filters in children who weight &lt; 10 kg</a:t>
            </a:r>
          </a:p>
          <a:p>
            <a:pPr defTabSz="929305">
              <a:defRPr/>
            </a:pPr>
            <a:endParaRPr lang="en-CA" b="0" dirty="0"/>
          </a:p>
          <a:p>
            <a:pPr defTabSz="929305">
              <a:defRPr/>
            </a:pPr>
            <a:r>
              <a:rPr lang="en-CA" b="0" dirty="0"/>
              <a:t>Link to Evidence-to-Decision framework: </a:t>
            </a:r>
          </a:p>
          <a:p>
            <a:pPr defTabSz="929305">
              <a:defRPr/>
            </a:pPr>
            <a:r>
              <a:rPr lang="en-CA" b="0" dirty="0"/>
              <a:t>https://dbep.gradepro.org/profile/653D785A-0A24-55D4-B2DA-EAF9A0B68F73</a:t>
            </a:r>
          </a:p>
        </p:txBody>
      </p:sp>
      <p:sp>
        <p:nvSpPr>
          <p:cNvPr id="4" name="Slide Number Placeholder 3"/>
          <p:cNvSpPr>
            <a:spLocks noGrp="1"/>
          </p:cNvSpPr>
          <p:nvPr>
            <p:ph type="sldNum" sz="quarter" idx="10"/>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3920631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CA" b="1" u="none" dirty="0"/>
              <a:t>Recommendation 3 (thrombolysis for DVT)</a:t>
            </a:r>
          </a:p>
          <a:p>
            <a:pPr defTabSz="929305">
              <a:defRPr/>
            </a:pPr>
            <a:endParaRPr lang="en-CA" b="1" u="none" dirty="0"/>
          </a:p>
          <a:p>
            <a:pPr defTabSz="929305">
              <a:defRPr/>
            </a:pPr>
            <a:r>
              <a:rPr lang="en-CA" b="0" u="sng" dirty="0"/>
              <a:t>NOTES:</a:t>
            </a:r>
          </a:p>
          <a:p>
            <a:pPr defTabSz="929305">
              <a:defRPr/>
            </a:pPr>
            <a:endParaRPr lang="en-CA" b="1" u="none"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 guideline panel determined that there is a very low certainty evidence for a net health benefit/harm from using thrombolysis.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Based on the body of available evidence, it is unlikely that thrombolysis reduces the risk of developing recurrent VTE or PE, and it is likely that thrombolysis increases the risk of bleeding.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Thus, thrombolysis use should be restricted to limb- or life-threatening cases where anticoagulation alone is unlikely to be successful and hence the bleeding risk of thrombolysis becomes more acceptable.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There is very low certainty that there is an effect of thrombolysis on other outcomes. However, because there is no published information about other outcomes, the fact that we did not find evidence of an effect on these outcomes does not imply that such an effect does not exist. </a:t>
            </a:r>
            <a:endParaRPr lang="en-CA" b="1" u="none" dirty="0"/>
          </a:p>
          <a:p>
            <a:pPr defTabSz="929305">
              <a:defRPr/>
            </a:pPr>
            <a:endParaRPr lang="en-CA" b="1" u="none" dirty="0"/>
          </a:p>
          <a:p>
            <a:pPr defTabSz="929305">
              <a:defRPr/>
            </a:pPr>
            <a:r>
              <a:rPr lang="en-CA" b="0" u="none" dirty="0"/>
              <a:t>Link to Evidence-to-Decision framework:</a:t>
            </a:r>
          </a:p>
          <a:p>
            <a:pPr defTabSz="929305">
              <a:defRPr/>
            </a:pPr>
            <a:r>
              <a:rPr lang="en-CA" b="0" u="none" dirty="0"/>
              <a:t>https://dbep.gradepro.org/profile/5C226833-1A26-4AB2-95C3-2F9B31E7BB3A </a:t>
            </a:r>
          </a:p>
        </p:txBody>
      </p:sp>
      <p:sp>
        <p:nvSpPr>
          <p:cNvPr id="4" name="Slide Number Placeholder 3"/>
          <p:cNvSpPr>
            <a:spLocks noGrp="1"/>
          </p:cNvSpPr>
          <p:nvPr>
            <p:ph type="sldNum" sz="quarter" idx="10"/>
          </p:nvPr>
        </p:nvSpPr>
        <p:spPr/>
        <p:txBody>
          <a:bodyPr/>
          <a:lstStyle/>
          <a:p>
            <a:fld id="{A8A219AF-31E1-4C13-8A47-7C32BFDA626C}" type="slidenum">
              <a:rPr lang="en-CA" smtClean="0"/>
              <a:t>38</a:t>
            </a:fld>
            <a:endParaRPr lang="en-CA"/>
          </a:p>
        </p:txBody>
      </p:sp>
    </p:spTree>
    <p:extLst>
      <p:ext uri="{BB962C8B-B14F-4D97-AF65-F5344CB8AC3E}">
        <p14:creationId xmlns:p14="http://schemas.microsoft.com/office/powerpoint/2010/main" val="4055226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14</a:t>
            </a:r>
          </a:p>
          <a:p>
            <a:endParaRPr lang="en-CA" b="0" dirty="0"/>
          </a:p>
          <a:p>
            <a:r>
              <a:rPr lang="en-CA" b="0" u="sng" dirty="0"/>
              <a:t>NOTES:</a:t>
            </a:r>
          </a:p>
          <a:p>
            <a:endParaRPr lang="en-CA" b="0" u="sng"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guideline panel determined that there is very low certainty evidence for a net health harm from using anticoagulation for longer than 3 months compared to 3 months for provoked VTE.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However, in patients who have persistence of the causative risk factor for the provoked DVT/PE, longer anticoagulation could be considered.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is very low certainty that there is an effect of prolonged therapy on other outcomes.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However, because there is no published information about other outcomes, the fact that we did not find evidence of an effect on these outcomes does not imply that such an effect does not exist. </a:t>
            </a:r>
            <a:endParaRPr lang="en-CA" b="0" u="sng" dirty="0"/>
          </a:p>
          <a:p>
            <a:endParaRPr lang="en-CA" b="0" dirty="0"/>
          </a:p>
          <a:p>
            <a:r>
              <a:rPr lang="en-CA" b="0" dirty="0"/>
              <a:t>Link to Evidence-to-Decision framework:</a:t>
            </a:r>
          </a:p>
          <a:p>
            <a:r>
              <a:rPr lang="en-CA" b="0" dirty="0"/>
              <a:t>https://dbep.gradepro.org/profile/2E1C434B-6F67-8FD1-A024-825139E46E5D</a:t>
            </a:r>
          </a:p>
        </p:txBody>
      </p:sp>
      <p:sp>
        <p:nvSpPr>
          <p:cNvPr id="4" name="Slide Number Placeholder 3"/>
          <p:cNvSpPr>
            <a:spLocks noGrp="1"/>
          </p:cNvSpPr>
          <p:nvPr>
            <p:ph type="sldNum" sz="quarter" idx="5"/>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3129273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278461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347678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13</a:t>
            </a:r>
          </a:p>
          <a:p>
            <a:pPr defTabSz="929305">
              <a:defRPr/>
            </a:pPr>
            <a:endParaRPr lang="en-CA" b="0" dirty="0"/>
          </a:p>
          <a:p>
            <a:pPr defTabSz="929305">
              <a:defRPr/>
            </a:pPr>
            <a:r>
              <a:rPr lang="en-CA" b="0" u="sng" dirty="0"/>
              <a:t>NOTES:</a:t>
            </a:r>
          </a:p>
          <a:p>
            <a:pPr defTabSz="929305">
              <a:defRPr/>
            </a:pPr>
            <a:endParaRPr lang="en-CA" b="0" u="none" dirty="0"/>
          </a:p>
          <a:p>
            <a:pPr defTabSz="929305">
              <a:defRPr/>
            </a:pPr>
            <a:endParaRPr lang="en-CA" b="0" dirty="0"/>
          </a:p>
          <a:p>
            <a:pPr defTabSz="929305">
              <a:defRPr/>
            </a:pPr>
            <a:r>
              <a:rPr lang="en-CA" b="0" dirty="0"/>
              <a:t>Link to Evidence-to-Decision framework: </a:t>
            </a:r>
          </a:p>
          <a:p>
            <a:pPr defTabSz="929305">
              <a:defRPr/>
            </a:pPr>
            <a:r>
              <a:rPr lang="en-CA" b="0" dirty="0"/>
              <a:t>https://dbep.gradepro.org/profile/2659D77A-5DB5-576B-B87B-465B64CD90BC</a:t>
            </a:r>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3212710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43</a:t>
            </a:fld>
            <a:endParaRPr lang="en-CA"/>
          </a:p>
        </p:txBody>
      </p:sp>
    </p:spTree>
    <p:extLst>
      <p:ext uri="{BB962C8B-B14F-4D97-AF65-F5344CB8AC3E}">
        <p14:creationId xmlns:p14="http://schemas.microsoft.com/office/powerpoint/2010/main" val="4016219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44</a:t>
            </a:fld>
            <a:endParaRPr lang="en-CA"/>
          </a:p>
        </p:txBody>
      </p:sp>
    </p:spTree>
    <p:extLst>
      <p:ext uri="{BB962C8B-B14F-4D97-AF65-F5344CB8AC3E}">
        <p14:creationId xmlns:p14="http://schemas.microsoft.com/office/powerpoint/2010/main" val="2684181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45</a:t>
            </a:fld>
            <a:endParaRPr lang="en-CA"/>
          </a:p>
        </p:txBody>
      </p:sp>
    </p:spTree>
    <p:extLst>
      <p:ext uri="{BB962C8B-B14F-4D97-AF65-F5344CB8AC3E}">
        <p14:creationId xmlns:p14="http://schemas.microsoft.com/office/powerpoint/2010/main" val="356077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300744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353702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170440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19</a:t>
            </a:r>
          </a:p>
          <a:p>
            <a:pPr defTabSz="929305">
              <a:defRPr/>
            </a:pPr>
            <a:endParaRPr lang="en-CA" b="0" dirty="0"/>
          </a:p>
          <a:p>
            <a:pPr defTabSz="929305">
              <a:defRPr/>
            </a:pPr>
            <a:r>
              <a:rPr lang="en-CA" b="0" u="sng" dirty="0"/>
              <a:t>NOTES:</a:t>
            </a:r>
          </a:p>
          <a:p>
            <a:pPr defTabSz="929305">
              <a:defRPr/>
            </a:pPr>
            <a:endParaRPr lang="en-CA" b="0" dirty="0"/>
          </a:p>
          <a:p>
            <a:pPr defTabSz="929305">
              <a:defRPr/>
            </a:pPr>
            <a:r>
              <a:rPr lang="en-CA" b="0" dirty="0"/>
              <a:t>Benefits:</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In the patients (n=66) who received no anticoagulation mortality was 3%, no resolution of RVT 6.1%, long-term renal impairment 73%, and hypertension (measured in 3 studies, n=20 patients) 15%.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In the group who received anticoagulation alone (n=85), the respective outcomes were mortality 0%, no resolution of RVT 0%, long-term renal impairment 75%, and hypertension (measured in 3 studies, n=20) 10%.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Direct comparison of these outcomes is very difficult given the likely significant selection bias as to which patients were offered which therapy. </a:t>
            </a:r>
            <a:endParaRPr lang="en-CA" b="0" dirty="0"/>
          </a:p>
          <a:p>
            <a:pPr defTabSz="929305">
              <a:defRPr/>
            </a:pPr>
            <a:endParaRPr lang="en-CA" b="0" dirty="0"/>
          </a:p>
          <a:p>
            <a:pPr defTabSz="929305">
              <a:defRPr/>
            </a:pPr>
            <a:r>
              <a:rPr lang="en-CA" b="0" dirty="0"/>
              <a:t>Harms and Burden:</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In the patients (n=66) who received no anticoagulation the major bleeding rate was 6%. In the group who received anticoagulation alone (n=85), the major bleeding rate was 5%, and for patients who received thrombolysis as well as anticoagulation (n=24) the major bleeding rate was 21%.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Direct comparison of these outcomes is very difficult given the likely significant selection bias as to which patients were offered which therapy.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 panel noted that bleeding may occur in RVT in the absence of anticoagulation depending on gestation, severity of accompanying thrombocytopenia and on the involvement of the adrenal glands in the renal/peri-renal infarction.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 panel also noted that bleeding risks with the use of heparinoids will increase substantially in the presence of renal failure. </a:t>
            </a:r>
            <a:endParaRPr lang="en-CA" b="0" dirty="0"/>
          </a:p>
          <a:p>
            <a:pPr defTabSz="929305">
              <a:defRPr/>
            </a:pPr>
            <a:endParaRPr lang="en-CA" b="0" dirty="0"/>
          </a:p>
          <a:p>
            <a:pPr defTabSz="929305">
              <a:defRPr/>
            </a:pPr>
            <a:r>
              <a:rPr lang="en-CA" b="0" dirty="0"/>
              <a:t>Link to Evidence-to-Decision framework: https://www.dropbox.com/s/n0dhpp45ai1f8oc/SUPPLEMENT%2023%20-Q19.docx?dl=0</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322268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Recommendation 20</a:t>
            </a:r>
          </a:p>
          <a:p>
            <a:pPr defTabSz="929305">
              <a:defRPr/>
            </a:pPr>
            <a:endParaRPr lang="en-CA" sz="1200" b="0" dirty="0"/>
          </a:p>
          <a:p>
            <a:pPr defTabSz="929305">
              <a:defRPr/>
            </a:pPr>
            <a:r>
              <a:rPr lang="en-CA" sz="1200" b="0" u="sng" dirty="0"/>
              <a:t>NOTES:</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RVT may present as unilateral disease with extension into the inferior vena cava, in which case the risk of embolic phenomenon is thought to be higher and the risk of loss of an entire kidney higher, but not necessarily considered life-threatening.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In contrast RVT may also present as bilateral disease with deterioration of renal function which is almost always life-threatening in neonates because of the practical difficulties of adequately dialyzing small infants.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 treatment and outcomes as described in the observational studies was not able to be clearly sorted by these different disease severities. </a:t>
            </a:r>
            <a:endParaRPr lang="en-CA" sz="1200" b="0" u="none" dirty="0"/>
          </a:p>
          <a:p>
            <a:pPr defTabSz="929305">
              <a:defRPr/>
            </a:pPr>
            <a:endParaRPr lang="en-CA" sz="1200" b="0" dirty="0"/>
          </a:p>
          <a:p>
            <a:pPr defTabSz="929305">
              <a:defRPr/>
            </a:pPr>
            <a:r>
              <a:rPr lang="en-CA" sz="1200" b="0" dirty="0"/>
              <a:t>Link to Evidence-to-Decision framework: </a:t>
            </a:r>
          </a:p>
          <a:p>
            <a:pPr defTabSz="929305">
              <a:defRPr/>
            </a:pPr>
            <a:r>
              <a:rPr lang="en-CA" sz="1200" b="0" dirty="0"/>
              <a:t>https://dbep.gradepro.org/profile/716BDA58-AAAD-AD65-AD04-6AC5F0DDFD9A</a:t>
            </a:r>
            <a:endParaRPr lang="en-CA" sz="120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197823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1925326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64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lIns="0" tIns="0" rIns="0" bIns="0"/>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66053815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264" userDrawn="1">
          <p15:clr>
            <a:srgbClr val="FBAE40"/>
          </p15:clr>
        </p15:guide>
        <p15:guide id="4" orient="horz" pos="1200" userDrawn="1">
          <p15:clr>
            <a:srgbClr val="FBAE40"/>
          </p15:clr>
        </p15:guide>
        <p15:guide id="5" orient="horz" pos="1272" userDrawn="1">
          <p15:clr>
            <a:srgbClr val="FBAE40"/>
          </p15:clr>
        </p15:guide>
        <p15:guide id="6" orient="horz" pos="2136" userDrawn="1">
          <p15:clr>
            <a:srgbClr val="FBAE40"/>
          </p15:clr>
        </p15:guide>
        <p15:guide id="7" orient="horz" pos="3984" userDrawn="1">
          <p15:clr>
            <a:srgbClr val="FBAE40"/>
          </p15:clr>
        </p15:guide>
        <p15:guide id="8" pos="5112" userDrawn="1">
          <p15:clr>
            <a:srgbClr val="FBAE40"/>
          </p15:clr>
        </p15:guide>
        <p15:guide id="9" pos="52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47016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9/23/2020</a:t>
            </a:fld>
            <a:endParaRPr lang="en-US"/>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a:p>
        </p:txBody>
      </p:sp>
    </p:spTree>
    <p:extLst>
      <p:ext uri="{BB962C8B-B14F-4D97-AF65-F5344CB8AC3E}">
        <p14:creationId xmlns:p14="http://schemas.microsoft.com/office/powerpoint/2010/main" val="24892097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9"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hematology.org/VTEguidelin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95451"/>
            <a:ext cx="10363200" cy="891931"/>
          </a:xfrm>
        </p:spPr>
        <p:txBody>
          <a:bodyPr>
            <a:normAutofit/>
          </a:bodyPr>
          <a:lstStyle/>
          <a:p>
            <a:pPr algn="l"/>
            <a:r>
              <a:rPr lang="en-CA" b="0" dirty="0"/>
              <a:t>Treatment of Pediatric Venous Thromboembolism</a:t>
            </a:r>
          </a:p>
        </p:txBody>
      </p:sp>
      <p:sp>
        <p:nvSpPr>
          <p:cNvPr id="6" name="Subtitle 2">
            <a:extLst>
              <a:ext uri="{FF2B5EF4-FFF2-40B4-BE49-F238E27FC236}">
                <a16:creationId xmlns:a16="http://schemas.microsoft.com/office/drawing/2014/main" id="{9A7A0DF7-3A2B-8846-AACF-AB69A37D8BA5}"/>
              </a:ext>
            </a:extLst>
          </p:cNvPr>
          <p:cNvSpPr>
            <a:spLocks noGrp="1"/>
          </p:cNvSpPr>
          <p:nvPr>
            <p:ph type="subTitle" idx="1"/>
          </p:nvPr>
        </p:nvSpPr>
        <p:spPr>
          <a:xfrm>
            <a:off x="914400" y="4066360"/>
            <a:ext cx="8534400" cy="2791640"/>
          </a:xfrm>
        </p:spPr>
        <p:txBody>
          <a:bodyPr>
            <a:noAutofit/>
          </a:bodyPr>
          <a:lstStyle/>
          <a:p>
            <a:pPr algn="l"/>
            <a:r>
              <a:rPr lang="en-CA" b="1" i="1" cap="none" dirty="0"/>
              <a:t>An Educational Slide Set </a:t>
            </a:r>
          </a:p>
          <a:p>
            <a:pPr algn="l"/>
            <a:r>
              <a:rPr lang="en-CA" sz="2000" cap="none" dirty="0"/>
              <a:t>American Society of Hematology 2018 Guidelines </a:t>
            </a:r>
            <a:br>
              <a:rPr lang="en-CA" sz="2000" cap="none" dirty="0"/>
            </a:br>
            <a:r>
              <a:rPr lang="en-CA" sz="2000" cap="none" dirty="0"/>
              <a:t>for Management of Venous Thromboembolism</a:t>
            </a:r>
          </a:p>
          <a:p>
            <a:pPr algn="l"/>
            <a:endParaRPr lang="en-US" sz="1800" b="1" cap="none" dirty="0"/>
          </a:p>
          <a:p>
            <a:pPr algn="l"/>
            <a:r>
              <a:rPr lang="en-US" sz="1600" b="1" cap="none" dirty="0"/>
              <a:t>Slide set authors: </a:t>
            </a:r>
            <a:br>
              <a:rPr lang="en-US" sz="1600" cap="none" dirty="0"/>
            </a:br>
            <a:r>
              <a:rPr lang="en-US" sz="1600" cap="none" dirty="0"/>
              <a:t>E</a:t>
            </a:r>
            <a:r>
              <a:rPr lang="en-CA" sz="1600" cap="none" dirty="0" err="1"/>
              <a:t>ric</a:t>
            </a:r>
            <a:r>
              <a:rPr lang="en-CA" sz="1600" cap="none" dirty="0"/>
              <a:t> Tseng MD, </a:t>
            </a:r>
            <a:r>
              <a:rPr lang="en-CA" sz="1600" cap="none" dirty="0" err="1"/>
              <a:t>MScCH</a:t>
            </a:r>
            <a:r>
              <a:rPr lang="en-CA" sz="1600" cap="none" dirty="0"/>
              <a:t>, University of Toronto and </a:t>
            </a:r>
            <a:br>
              <a:rPr lang="en-CA" sz="1600" cap="none" dirty="0"/>
            </a:br>
            <a:r>
              <a:rPr lang="en-CA" sz="1600" cap="none" dirty="0"/>
              <a:t>Paul </a:t>
            </a:r>
            <a:r>
              <a:rPr lang="en-CA" sz="1600" cap="none" dirty="0" err="1"/>
              <a:t>Monagle</a:t>
            </a:r>
            <a:r>
              <a:rPr lang="en-CA" sz="1600" cap="none" dirty="0"/>
              <a:t> MD, MBBS MSc, University of Melbourne</a:t>
            </a:r>
          </a:p>
        </p:txBody>
      </p:sp>
    </p:spTree>
    <p:extLst>
      <p:ext uri="{BB962C8B-B14F-4D97-AF65-F5344CB8AC3E}">
        <p14:creationId xmlns:p14="http://schemas.microsoft.com/office/powerpoint/2010/main" val="186448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a:lstStyle/>
          <a:p>
            <a:r>
              <a:rPr lang="en-CA" dirty="0"/>
              <a:t>Case 1: Gross Hematuria in a Neonate</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p:txBody>
          <a:bodyPr/>
          <a:lstStyle/>
          <a:p>
            <a:pPr marL="0" indent="0">
              <a:buNone/>
            </a:pPr>
            <a:r>
              <a:rPr lang="en-CA" b="1" dirty="0"/>
              <a:t>Doppler ultrasound</a:t>
            </a:r>
            <a:r>
              <a:rPr lang="en-CA" dirty="0"/>
              <a:t>: swollen echogenic left kidney with prominent medullary pyramids, absent renal venous flow with occlusive clot visualised in the renal vein extending to the junction with the inferior vena cava</a:t>
            </a:r>
          </a:p>
          <a:p>
            <a:pPr marL="0" indent="0">
              <a:buNone/>
            </a:pPr>
            <a:r>
              <a:rPr lang="en-CA" i="1" dirty="0"/>
              <a:t>	</a:t>
            </a:r>
          </a:p>
          <a:p>
            <a:pPr marL="0" indent="0">
              <a:buNone/>
            </a:pPr>
            <a:r>
              <a:rPr lang="en-CA" i="1" dirty="0"/>
              <a:t>Consistent with </a:t>
            </a:r>
            <a:r>
              <a:rPr lang="en-CA" i="1" u="sng" dirty="0"/>
              <a:t>unilateral (left) renal vein thrombosis</a:t>
            </a:r>
            <a:r>
              <a:rPr lang="en-CA" i="1" dirty="0"/>
              <a:t> without 	extension to inferior vena cava.</a:t>
            </a:r>
          </a:p>
          <a:p>
            <a:endParaRPr lang="en-CA" dirty="0"/>
          </a:p>
        </p:txBody>
      </p:sp>
    </p:spTree>
    <p:extLst>
      <p:ext uri="{BB962C8B-B14F-4D97-AF65-F5344CB8AC3E}">
        <p14:creationId xmlns:p14="http://schemas.microsoft.com/office/powerpoint/2010/main" val="262830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905000"/>
            <a:ext cx="10972800" cy="4082718"/>
          </a:xfrm>
        </p:spPr>
        <p:txBody>
          <a:bodyPr>
            <a:noAutofit/>
          </a:bodyPr>
          <a:lstStyle/>
          <a:p>
            <a:pPr marL="0" indent="0">
              <a:buNone/>
            </a:pPr>
            <a:r>
              <a:rPr lang="en-CA" sz="2400" b="1" dirty="0"/>
              <a:t>This neonate has developed unilateral renal vein thrombosis (RVT), without extension to the IVC. His platelet count is 90 x 10</a:t>
            </a:r>
            <a:r>
              <a:rPr lang="en-CA" sz="2400" b="1" baseline="30000" dirty="0"/>
              <a:t>9</a:t>
            </a:r>
            <a:r>
              <a:rPr lang="en-CA" sz="2400" b="1" dirty="0"/>
              <a:t>/L and he is hemodynamically stable.</a:t>
            </a:r>
          </a:p>
          <a:p>
            <a:pPr marL="0" indent="0">
              <a:buNone/>
            </a:pPr>
            <a:endParaRPr lang="en-CA" sz="2400" dirty="0"/>
          </a:p>
          <a:p>
            <a:pPr marL="0" indent="0">
              <a:buNone/>
            </a:pPr>
            <a:r>
              <a:rPr lang="en-CA" sz="2400" b="1" dirty="0"/>
              <a:t>What would you suggest as the next step in his management?</a:t>
            </a:r>
          </a:p>
          <a:p>
            <a:pPr marL="0" indent="0">
              <a:buNone/>
            </a:pPr>
            <a:endParaRPr lang="en-CA" sz="2400" dirty="0"/>
          </a:p>
          <a:p>
            <a:pPr marL="514350" indent="-514350">
              <a:buAutoNum type="alphaUcPeriod"/>
            </a:pPr>
            <a:r>
              <a:rPr lang="en-CA" sz="2400" dirty="0"/>
              <a:t>No anticoagulation, repeat ultrasound to ensure no extension</a:t>
            </a:r>
          </a:p>
          <a:p>
            <a:pPr marL="514350" indent="-514350">
              <a:buAutoNum type="alphaUcPeriod"/>
            </a:pPr>
            <a:r>
              <a:rPr lang="en-CA" sz="2400" dirty="0"/>
              <a:t>Anticoagulation therapy</a:t>
            </a:r>
          </a:p>
          <a:p>
            <a:pPr marL="514350" indent="-514350">
              <a:buAutoNum type="alphaUcPeriod"/>
            </a:pPr>
            <a:r>
              <a:rPr lang="en-CA" sz="2400" dirty="0"/>
              <a:t>Thrombolytic therapy</a:t>
            </a:r>
          </a:p>
          <a:p>
            <a:pPr marL="514350" indent="-514350">
              <a:buAutoNum type="alphaUcPeriod"/>
            </a:pPr>
            <a:r>
              <a:rPr lang="en-CA" sz="2400" dirty="0"/>
              <a:t>Surgical thrombectomy</a:t>
            </a:r>
          </a:p>
        </p:txBody>
      </p:sp>
      <p:sp>
        <p:nvSpPr>
          <p:cNvPr id="4" name="Rectangle 3">
            <a:extLst>
              <a:ext uri="{FF2B5EF4-FFF2-40B4-BE49-F238E27FC236}">
                <a16:creationId xmlns:a16="http://schemas.microsoft.com/office/drawing/2014/main" id="{99BAD767-7BAB-4B53-9712-EA8DCDE89366}"/>
              </a:ext>
            </a:extLst>
          </p:cNvPr>
          <p:cNvSpPr/>
          <p:nvPr/>
        </p:nvSpPr>
        <p:spPr>
          <a:xfrm>
            <a:off x="266805" y="4459458"/>
            <a:ext cx="4831561" cy="407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4282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7515770" y="1092187"/>
            <a:ext cx="11333748" cy="309004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2400" dirty="0"/>
          </a:p>
        </p:txBody>
      </p:sp>
      <p:sp>
        <p:nvSpPr>
          <p:cNvPr id="2" name="TextBox 1">
            <a:extLst>
              <a:ext uri="{FF2B5EF4-FFF2-40B4-BE49-F238E27FC236}">
                <a16:creationId xmlns:a16="http://schemas.microsoft.com/office/drawing/2014/main" id="{64E8869A-A1CD-4F5A-8E48-55DDD2FB3BCE}"/>
              </a:ext>
            </a:extLst>
          </p:cNvPr>
          <p:cNvSpPr txBox="1"/>
          <p:nvPr/>
        </p:nvSpPr>
        <p:spPr>
          <a:xfrm>
            <a:off x="899110" y="4314082"/>
            <a:ext cx="3199371" cy="2146195"/>
          </a:xfrm>
          <a:prstGeom prst="rect">
            <a:avLst/>
          </a:prstGeom>
          <a:solidFill>
            <a:srgbClr val="FED9B0"/>
          </a:solidFill>
        </p:spPr>
        <p:txBody>
          <a:bodyPr wrap="square" rtlCol="0" anchor="t" anchorCtr="0">
            <a:noAutofit/>
          </a:bodyPr>
          <a:lstStyle/>
          <a:p>
            <a:r>
              <a:rPr lang="en-CA" dirty="0">
                <a:solidFill>
                  <a:schemeClr val="tx1">
                    <a:lumMod val="50000"/>
                    <a:lumOff val="50000"/>
                  </a:schemeClr>
                </a:solidFill>
              </a:rPr>
              <a:t>Anticoagulation considered to have potential benefit when </a:t>
            </a:r>
            <a:r>
              <a:rPr lang="en-CA" b="1" i="1" dirty="0">
                <a:solidFill>
                  <a:srgbClr val="E63E30"/>
                </a:solidFill>
              </a:rPr>
              <a:t>long term benefits</a:t>
            </a:r>
            <a:r>
              <a:rPr lang="en-CA" dirty="0">
                <a:solidFill>
                  <a:srgbClr val="E63E30"/>
                </a:solidFill>
              </a:rPr>
              <a:t> </a:t>
            </a:r>
            <a:r>
              <a:rPr lang="en-CA" dirty="0">
                <a:solidFill>
                  <a:schemeClr val="tx1">
                    <a:lumMod val="50000"/>
                    <a:lumOff val="50000"/>
                  </a:schemeClr>
                </a:solidFill>
              </a:rPr>
              <a:t>considered: </a:t>
            </a:r>
          </a:p>
          <a:p>
            <a:pPr marL="342900" indent="-160020">
              <a:buFont typeface="Arial" panose="020B0604020202020204" pitchFamily="34" charset="0"/>
              <a:buChar char="•"/>
            </a:pPr>
            <a:r>
              <a:rPr lang="en-CA" dirty="0">
                <a:solidFill>
                  <a:schemeClr val="tx1">
                    <a:lumMod val="50000"/>
                    <a:lumOff val="50000"/>
                  </a:schemeClr>
                </a:solidFill>
              </a:rPr>
              <a:t>Avoiding hypertension</a:t>
            </a:r>
          </a:p>
          <a:p>
            <a:pPr marL="342900" indent="-160020">
              <a:buFont typeface="Arial" panose="020B0604020202020204" pitchFamily="34" charset="0"/>
              <a:buChar char="•"/>
            </a:pPr>
            <a:r>
              <a:rPr lang="en-CA" dirty="0">
                <a:solidFill>
                  <a:schemeClr val="tx1">
                    <a:lumMod val="50000"/>
                    <a:lumOff val="50000"/>
                  </a:schemeClr>
                </a:solidFill>
              </a:rPr>
              <a:t>Potential renal damage</a:t>
            </a:r>
          </a:p>
        </p:txBody>
      </p:sp>
      <p:sp>
        <p:nvSpPr>
          <p:cNvPr id="5" name="TextBox 4">
            <a:extLst>
              <a:ext uri="{FF2B5EF4-FFF2-40B4-BE49-F238E27FC236}">
                <a16:creationId xmlns:a16="http://schemas.microsoft.com/office/drawing/2014/main" id="{A05F48DD-8B47-419E-9AD1-4E8982227F5B}"/>
              </a:ext>
            </a:extLst>
          </p:cNvPr>
          <p:cNvSpPr txBox="1"/>
          <p:nvPr/>
        </p:nvSpPr>
        <p:spPr>
          <a:xfrm>
            <a:off x="4307717" y="4317912"/>
            <a:ext cx="3547902" cy="2142365"/>
          </a:xfrm>
          <a:prstGeom prst="rect">
            <a:avLst/>
          </a:prstGeom>
          <a:solidFill>
            <a:srgbClr val="BEE0E4"/>
          </a:solidFill>
        </p:spPr>
        <p:txBody>
          <a:bodyPr wrap="square" rtlCol="0" anchor="t" anchorCtr="0">
            <a:noAutofit/>
          </a:bodyPr>
          <a:lstStyle/>
          <a:p>
            <a:r>
              <a:rPr lang="en-CA" dirty="0">
                <a:solidFill>
                  <a:schemeClr val="tx1">
                    <a:lumMod val="50000"/>
                    <a:lumOff val="50000"/>
                  </a:schemeClr>
                </a:solidFill>
              </a:rPr>
              <a:t>Anticoagulation likely more important with:</a:t>
            </a:r>
            <a:endParaRPr lang="en-CA" b="1" i="1" dirty="0">
              <a:solidFill>
                <a:srgbClr val="E63E30"/>
              </a:solidFill>
            </a:endParaRPr>
          </a:p>
          <a:p>
            <a:pPr marL="285750" indent="-285750">
              <a:buFont typeface="Arial" panose="020B0604020202020204" pitchFamily="34" charset="0"/>
              <a:buChar char="•"/>
            </a:pPr>
            <a:r>
              <a:rPr lang="en-CA" b="1" i="1" dirty="0">
                <a:solidFill>
                  <a:srgbClr val="E63E30"/>
                </a:solidFill>
              </a:rPr>
              <a:t>Bilateral RVT </a:t>
            </a:r>
            <a:r>
              <a:rPr lang="en-CA" dirty="0">
                <a:solidFill>
                  <a:schemeClr val="tx1">
                    <a:lumMod val="50000"/>
                    <a:lumOff val="50000"/>
                  </a:schemeClr>
                </a:solidFill>
              </a:rPr>
              <a:t>(life-threatening due to acute renal dysfunction)</a:t>
            </a:r>
            <a:endParaRPr lang="en-CA" b="1" i="1" dirty="0">
              <a:solidFill>
                <a:srgbClr val="E63E30"/>
              </a:solidFill>
            </a:endParaRPr>
          </a:p>
          <a:p>
            <a:pPr marL="285750" indent="-285750">
              <a:buFont typeface="Arial" panose="020B0604020202020204" pitchFamily="34" charset="0"/>
              <a:buChar char="•"/>
            </a:pPr>
            <a:r>
              <a:rPr lang="en-CA" b="1" i="1" dirty="0">
                <a:solidFill>
                  <a:srgbClr val="E63E30"/>
                </a:solidFill>
              </a:rPr>
              <a:t>Progression to IVC </a:t>
            </a:r>
            <a:r>
              <a:rPr lang="en-CA" dirty="0">
                <a:solidFill>
                  <a:schemeClr val="tx1">
                    <a:lumMod val="50000"/>
                    <a:lumOff val="50000"/>
                  </a:schemeClr>
                </a:solidFill>
              </a:rPr>
              <a:t>(higher embolic risk)</a:t>
            </a:r>
          </a:p>
        </p:txBody>
      </p:sp>
      <p:sp>
        <p:nvSpPr>
          <p:cNvPr id="6" name="TextBox 5">
            <a:extLst>
              <a:ext uri="{FF2B5EF4-FFF2-40B4-BE49-F238E27FC236}">
                <a16:creationId xmlns:a16="http://schemas.microsoft.com/office/drawing/2014/main" id="{59DFCB88-2B1B-43F6-8DD0-0C5F0AD6BA05}"/>
              </a:ext>
            </a:extLst>
          </p:cNvPr>
          <p:cNvSpPr txBox="1"/>
          <p:nvPr/>
        </p:nvSpPr>
        <p:spPr>
          <a:xfrm>
            <a:off x="8064854" y="4325060"/>
            <a:ext cx="3611331" cy="2135218"/>
          </a:xfrm>
          <a:prstGeom prst="rect">
            <a:avLst/>
          </a:prstGeom>
          <a:solidFill>
            <a:srgbClr val="C9D7AF"/>
          </a:solidFill>
        </p:spPr>
        <p:txBody>
          <a:bodyPr wrap="square" rtlCol="0" anchor="t" anchorCtr="0">
            <a:noAutofit/>
          </a:bodyPr>
          <a:lstStyle/>
          <a:p>
            <a:r>
              <a:rPr lang="en-CA" b="1" dirty="0">
                <a:solidFill>
                  <a:srgbClr val="E63E30"/>
                </a:solidFill>
              </a:rPr>
              <a:t>Bleeding risk </a:t>
            </a:r>
            <a:r>
              <a:rPr lang="en-CA" dirty="0">
                <a:solidFill>
                  <a:schemeClr val="tx1">
                    <a:lumMod val="50000"/>
                    <a:lumOff val="50000"/>
                  </a:schemeClr>
                </a:solidFill>
              </a:rPr>
              <a:t>with treatment is likely impacted by </a:t>
            </a:r>
          </a:p>
          <a:p>
            <a:pPr marL="342900" indent="-160020">
              <a:buFont typeface="Arial" panose="020B0604020202020204" pitchFamily="34" charset="0"/>
              <a:buChar char="•"/>
            </a:pPr>
            <a:r>
              <a:rPr lang="en-CA" dirty="0">
                <a:solidFill>
                  <a:schemeClr val="tx1">
                    <a:lumMod val="50000"/>
                    <a:lumOff val="50000"/>
                  </a:schemeClr>
                </a:solidFill>
              </a:rPr>
              <a:t>Severity of disease</a:t>
            </a:r>
          </a:p>
          <a:p>
            <a:pPr marL="342900" indent="-160020">
              <a:buFont typeface="Arial" panose="020B0604020202020204" pitchFamily="34" charset="0"/>
              <a:buChar char="•"/>
            </a:pPr>
            <a:r>
              <a:rPr lang="en-CA" dirty="0">
                <a:solidFill>
                  <a:schemeClr val="tx1">
                    <a:lumMod val="50000"/>
                    <a:lumOff val="50000"/>
                  </a:schemeClr>
                </a:solidFill>
              </a:rPr>
              <a:t>Age, gestational age</a:t>
            </a:r>
          </a:p>
          <a:p>
            <a:pPr marL="342900" indent="-160020">
              <a:buFont typeface="Arial" panose="020B0604020202020204" pitchFamily="34" charset="0"/>
              <a:buChar char="•"/>
            </a:pPr>
            <a:r>
              <a:rPr lang="en-CA" dirty="0">
                <a:solidFill>
                  <a:schemeClr val="tx1">
                    <a:lumMod val="50000"/>
                    <a:lumOff val="50000"/>
                  </a:schemeClr>
                </a:solidFill>
              </a:rPr>
              <a:t>Degree of thrombocytopenia,</a:t>
            </a:r>
          </a:p>
          <a:p>
            <a:pPr marL="342900" indent="-160020">
              <a:buFont typeface="Arial" panose="020B0604020202020204" pitchFamily="34" charset="0"/>
              <a:buChar char="•"/>
            </a:pPr>
            <a:r>
              <a:rPr lang="en-CA" dirty="0">
                <a:solidFill>
                  <a:schemeClr val="tx1">
                    <a:lumMod val="50000"/>
                    <a:lumOff val="50000"/>
                  </a:schemeClr>
                </a:solidFill>
              </a:rPr>
              <a:t>Degree of renal dysfunction</a:t>
            </a:r>
          </a:p>
          <a:p>
            <a:pPr marL="342900" indent="-160020">
              <a:buFont typeface="Arial" panose="020B0604020202020204" pitchFamily="34" charset="0"/>
              <a:buChar char="•"/>
            </a:pPr>
            <a:r>
              <a:rPr lang="en-CA" dirty="0">
                <a:solidFill>
                  <a:schemeClr val="tx1">
                    <a:lumMod val="50000"/>
                    <a:lumOff val="50000"/>
                  </a:schemeClr>
                </a:solidFill>
              </a:rPr>
              <a:t>Involvement of adrenal glands</a:t>
            </a:r>
          </a:p>
        </p:txBody>
      </p:sp>
      <p:sp>
        <p:nvSpPr>
          <p:cNvPr id="3" name="Title 2">
            <a:extLst>
              <a:ext uri="{FF2B5EF4-FFF2-40B4-BE49-F238E27FC236}">
                <a16:creationId xmlns:a16="http://schemas.microsoft.com/office/drawing/2014/main" id="{FEC77CC7-C6EF-394C-8461-4C5AC83BE0D8}"/>
              </a:ext>
            </a:extLst>
          </p:cNvPr>
          <p:cNvSpPr>
            <a:spLocks noGrp="1"/>
          </p:cNvSpPr>
          <p:nvPr>
            <p:ph type="title"/>
          </p:nvPr>
        </p:nvSpPr>
        <p:spPr/>
        <p:txBody>
          <a:bodyPr/>
          <a:lstStyle/>
          <a:p>
            <a:r>
              <a:rPr lang="en-CA" dirty="0"/>
              <a:t>Recommendation</a:t>
            </a:r>
            <a:br>
              <a:rPr lang="en-CA" sz="3600" dirty="0"/>
            </a:br>
            <a:endParaRPr lang="en-US" dirty="0"/>
          </a:p>
        </p:txBody>
      </p:sp>
      <p:sp>
        <p:nvSpPr>
          <p:cNvPr id="7" name="Content Placeholder 6">
            <a:extLst>
              <a:ext uri="{FF2B5EF4-FFF2-40B4-BE49-F238E27FC236}">
                <a16:creationId xmlns:a16="http://schemas.microsoft.com/office/drawing/2014/main" id="{AE20AE42-9309-BD43-9E40-FE6793407170}"/>
              </a:ext>
            </a:extLst>
          </p:cNvPr>
          <p:cNvSpPr>
            <a:spLocks noGrp="1"/>
          </p:cNvSpPr>
          <p:nvPr>
            <p:ph idx="1"/>
          </p:nvPr>
        </p:nvSpPr>
        <p:spPr>
          <a:xfrm>
            <a:off x="419100" y="1912620"/>
            <a:ext cx="11413348" cy="2149140"/>
          </a:xfrm>
        </p:spPr>
        <p:txBody>
          <a:bodyPr/>
          <a:lstStyle/>
          <a:p>
            <a:pPr marL="0" indent="0">
              <a:buNone/>
            </a:pPr>
            <a:r>
              <a:rPr lang="en-CA" sz="2400" dirty="0"/>
              <a:t>The panel suggests </a:t>
            </a:r>
            <a:r>
              <a:rPr lang="en-CA" sz="2400" b="1" u="sng" dirty="0"/>
              <a:t>using anticoagulation</a:t>
            </a:r>
            <a:r>
              <a:rPr lang="en-CA" sz="2400" dirty="0"/>
              <a:t> rather than no anticoagulation in </a:t>
            </a:r>
            <a:r>
              <a:rPr lang="en-CA" sz="2400" b="1" dirty="0">
                <a:solidFill>
                  <a:srgbClr val="E63E30"/>
                </a:solidFill>
              </a:rPr>
              <a:t>neonates with RVT</a:t>
            </a:r>
            <a:r>
              <a:rPr lang="en-CA" sz="2400" dirty="0">
                <a:solidFill>
                  <a:srgbClr val="E63E30"/>
                </a:solidFill>
              </a:rPr>
              <a:t> </a:t>
            </a:r>
            <a:r>
              <a:rPr lang="en-CA" sz="2400" i="1" dirty="0"/>
              <a:t>(conditional recommendation, very low certainty)</a:t>
            </a:r>
          </a:p>
          <a:p>
            <a:pPr marL="0" indent="0">
              <a:buNone/>
            </a:pPr>
            <a:endParaRPr lang="en-CA" sz="1200" i="1" dirty="0"/>
          </a:p>
          <a:p>
            <a:pPr marL="0" indent="0">
              <a:buNone/>
            </a:pPr>
            <a:r>
              <a:rPr lang="en-CA" sz="1800" u="sng" dirty="0"/>
              <a:t>NOTES:</a:t>
            </a:r>
          </a:p>
          <a:p>
            <a:pPr indent="-182869"/>
            <a:r>
              <a:rPr lang="en-CA" sz="1800" dirty="0"/>
              <a:t>9 observational studies in children (total 175 patients) – case reports and case series</a:t>
            </a:r>
          </a:p>
          <a:p>
            <a:pPr indent="-182869"/>
            <a:r>
              <a:rPr lang="en-CA" sz="1800" dirty="0"/>
              <a:t>Direct comparison of outcomes difficult as high likelihood of selection bias for which neonates were offered anticoagulation or not</a:t>
            </a:r>
          </a:p>
          <a:p>
            <a:pPr marL="0" indent="0">
              <a:buNone/>
            </a:pPr>
            <a:endParaRPr lang="en-US" sz="2000" dirty="0"/>
          </a:p>
        </p:txBody>
      </p:sp>
    </p:spTree>
    <p:extLst>
      <p:ext uri="{BB962C8B-B14F-4D97-AF65-F5344CB8AC3E}">
        <p14:creationId xmlns:p14="http://schemas.microsoft.com/office/powerpoint/2010/main" val="22989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dirty="0"/>
          </a:p>
        </p:txBody>
      </p:sp>
      <p:sp>
        <p:nvSpPr>
          <p:cNvPr id="5" name="TextBox 4">
            <a:extLst>
              <a:ext uri="{FF2B5EF4-FFF2-40B4-BE49-F238E27FC236}">
                <a16:creationId xmlns:a16="http://schemas.microsoft.com/office/drawing/2014/main" id="{B4E7A81E-E6D1-452D-B304-6070748D6297}"/>
              </a:ext>
            </a:extLst>
          </p:cNvPr>
          <p:cNvSpPr txBox="1"/>
          <p:nvPr/>
        </p:nvSpPr>
        <p:spPr>
          <a:xfrm>
            <a:off x="704958" y="5074146"/>
            <a:ext cx="10782083" cy="707886"/>
          </a:xfrm>
          <a:prstGeom prst="rect">
            <a:avLst/>
          </a:prstGeom>
          <a:noFill/>
          <a:ln w="28575">
            <a:noFill/>
          </a:ln>
        </p:spPr>
        <p:txBody>
          <a:bodyPr wrap="square" rtlCol="0">
            <a:spAutoFit/>
          </a:bodyPr>
          <a:lstStyle/>
          <a:p>
            <a:r>
              <a:rPr lang="en-CA" sz="2000" dirty="0">
                <a:solidFill>
                  <a:schemeClr val="tx1">
                    <a:lumMod val="50000"/>
                    <a:lumOff val="50000"/>
                  </a:schemeClr>
                </a:solidFill>
              </a:rPr>
              <a:t>In observational studies of patients receiving thrombolysis (n = 24), outcomes were mortality 0%, no resolution of RVT 8%, long-term renal impairment 75%, hypertension 22%; major bleeding 21%</a:t>
            </a:r>
          </a:p>
        </p:txBody>
      </p:sp>
      <p:cxnSp>
        <p:nvCxnSpPr>
          <p:cNvPr id="7" name="Straight Arrow Connector 6">
            <a:extLst>
              <a:ext uri="{FF2B5EF4-FFF2-40B4-BE49-F238E27FC236}">
                <a16:creationId xmlns:a16="http://schemas.microsoft.com/office/drawing/2014/main" id="{8887958F-E12A-490B-98E8-F6FF9C18D7EB}"/>
              </a:ext>
            </a:extLst>
          </p:cNvPr>
          <p:cNvCxnSpPr>
            <a:cxnSpLocks/>
          </p:cNvCxnSpPr>
          <p:nvPr/>
        </p:nvCxnSpPr>
        <p:spPr>
          <a:xfrm>
            <a:off x="4722986" y="3353175"/>
            <a:ext cx="2604797" cy="0"/>
          </a:xfrm>
          <a:prstGeom prst="straightConnector1">
            <a:avLst/>
          </a:prstGeom>
          <a:ln w="76200"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1322CDFB-0D82-45AF-B88B-FA5F49057CD0}"/>
              </a:ext>
            </a:extLst>
          </p:cNvPr>
          <p:cNvSpPr txBox="1"/>
          <p:nvPr/>
        </p:nvSpPr>
        <p:spPr>
          <a:xfrm>
            <a:off x="6935996" y="2275957"/>
            <a:ext cx="4172477" cy="2246769"/>
          </a:xfrm>
          <a:prstGeom prst="rect">
            <a:avLst/>
          </a:prstGeom>
          <a:solidFill>
            <a:srgbClr val="C9D7AF"/>
          </a:solidFill>
          <a:ln w="28575">
            <a:noFill/>
          </a:ln>
        </p:spPr>
        <p:txBody>
          <a:bodyPr wrap="square" rtlCol="0">
            <a:spAutoFit/>
          </a:bodyPr>
          <a:lstStyle/>
          <a:p>
            <a:r>
              <a:rPr lang="en-CA" sz="2000" b="1" i="1" u="sng" dirty="0">
                <a:solidFill>
                  <a:schemeClr val="tx1">
                    <a:lumMod val="50000"/>
                    <a:lumOff val="50000"/>
                  </a:schemeClr>
                </a:solidFill>
              </a:rPr>
              <a:t>In cases with </a:t>
            </a:r>
            <a:r>
              <a:rPr lang="en-CA" sz="2000" b="1" i="1" u="sng" dirty="0">
                <a:solidFill>
                  <a:srgbClr val="E63E30"/>
                </a:solidFill>
              </a:rPr>
              <a:t>life-threatening RVT </a:t>
            </a:r>
            <a:br>
              <a:rPr lang="en-CA" sz="2000" b="1" i="1" u="sng" dirty="0"/>
            </a:br>
            <a:r>
              <a:rPr lang="en-CA" sz="2000" b="1" i="1" u="sng" dirty="0">
                <a:solidFill>
                  <a:schemeClr val="tx1">
                    <a:lumMod val="50000"/>
                    <a:lumOff val="50000"/>
                  </a:schemeClr>
                </a:solidFill>
              </a:rPr>
              <a:t>(ex. bilateral):</a:t>
            </a:r>
          </a:p>
          <a:p>
            <a:pPr marL="342900" indent="-342900">
              <a:buFont typeface="Arial" panose="020B0604020202020204" pitchFamily="34" charset="0"/>
              <a:buChar char="•"/>
            </a:pPr>
            <a:r>
              <a:rPr lang="en-CA" sz="2000" dirty="0">
                <a:solidFill>
                  <a:schemeClr val="tx1">
                    <a:lumMod val="50000"/>
                    <a:lumOff val="50000"/>
                  </a:schemeClr>
                </a:solidFill>
              </a:rPr>
              <a:t>Potential benefits of thrombolysis felt outweigh risks</a:t>
            </a:r>
          </a:p>
          <a:p>
            <a:pPr marL="342900" indent="-342900">
              <a:buFont typeface="Arial" panose="020B0604020202020204" pitchFamily="34" charset="0"/>
              <a:buChar char="•"/>
            </a:pPr>
            <a:r>
              <a:rPr lang="en-CA" sz="2000" b="1" dirty="0">
                <a:solidFill>
                  <a:schemeClr val="tx1">
                    <a:lumMod val="50000"/>
                    <a:lumOff val="50000"/>
                  </a:schemeClr>
                </a:solidFill>
              </a:rPr>
              <a:t>Thrombolysis suggested</a:t>
            </a:r>
          </a:p>
          <a:p>
            <a:r>
              <a:rPr lang="en-CA" sz="2000" i="1" dirty="0">
                <a:solidFill>
                  <a:schemeClr val="tx1">
                    <a:lumMod val="50000"/>
                    <a:lumOff val="50000"/>
                  </a:schemeClr>
                </a:solidFill>
              </a:rPr>
              <a:t>(conditional recommendation, very low certainty)</a:t>
            </a:r>
          </a:p>
        </p:txBody>
      </p:sp>
      <p:sp>
        <p:nvSpPr>
          <p:cNvPr id="10" name="TextBox 9">
            <a:extLst>
              <a:ext uri="{FF2B5EF4-FFF2-40B4-BE49-F238E27FC236}">
                <a16:creationId xmlns:a16="http://schemas.microsoft.com/office/drawing/2014/main" id="{8BAE2369-3AC3-4DE8-9A8A-E81CFF681BA2}"/>
              </a:ext>
            </a:extLst>
          </p:cNvPr>
          <p:cNvSpPr txBox="1"/>
          <p:nvPr/>
        </p:nvSpPr>
        <p:spPr>
          <a:xfrm>
            <a:off x="1005681" y="2275957"/>
            <a:ext cx="4299249" cy="2246769"/>
          </a:xfrm>
          <a:prstGeom prst="rect">
            <a:avLst/>
          </a:prstGeom>
          <a:solidFill>
            <a:srgbClr val="FED9B0"/>
          </a:solidFill>
          <a:ln w="28575">
            <a:noFill/>
          </a:ln>
        </p:spPr>
        <p:txBody>
          <a:bodyPr wrap="square" rtlCol="0">
            <a:spAutoFit/>
          </a:bodyPr>
          <a:lstStyle/>
          <a:p>
            <a:r>
              <a:rPr lang="en-CA" sz="2000" b="1" i="1" u="sng" dirty="0">
                <a:solidFill>
                  <a:schemeClr val="tx1">
                    <a:lumMod val="50000"/>
                    <a:lumOff val="50000"/>
                  </a:schemeClr>
                </a:solidFill>
              </a:rPr>
              <a:t>In cases with </a:t>
            </a:r>
            <a:r>
              <a:rPr lang="en-CA" sz="2000" b="1" i="1" u="sng" dirty="0">
                <a:solidFill>
                  <a:srgbClr val="E63E30"/>
                </a:solidFill>
              </a:rPr>
              <a:t>non-life threatening RVT </a:t>
            </a:r>
            <a:r>
              <a:rPr lang="en-CA" sz="2000" b="1" i="1" u="sng" dirty="0">
                <a:solidFill>
                  <a:schemeClr val="tx1">
                    <a:lumMod val="50000"/>
                    <a:lumOff val="50000"/>
                  </a:schemeClr>
                </a:solidFill>
              </a:rPr>
              <a:t>(ex. unilateral):</a:t>
            </a:r>
          </a:p>
          <a:p>
            <a:pPr marL="342900" indent="-342900">
              <a:buFont typeface="Arial" panose="020B0604020202020204" pitchFamily="34" charset="0"/>
              <a:buChar char="•"/>
            </a:pPr>
            <a:r>
              <a:rPr lang="en-CA" sz="2000" dirty="0">
                <a:solidFill>
                  <a:schemeClr val="tx1">
                    <a:lumMod val="50000"/>
                    <a:lumOff val="50000"/>
                  </a:schemeClr>
                </a:solidFill>
              </a:rPr>
              <a:t>High value placed on avoiding bleeding</a:t>
            </a:r>
          </a:p>
          <a:p>
            <a:pPr marL="342900" indent="-342900">
              <a:buFont typeface="Arial" panose="020B0604020202020204" pitchFamily="34" charset="0"/>
              <a:buChar char="•"/>
            </a:pPr>
            <a:r>
              <a:rPr lang="en-CA" sz="2000" b="1" dirty="0">
                <a:solidFill>
                  <a:schemeClr val="tx1">
                    <a:lumMod val="50000"/>
                    <a:lumOff val="50000"/>
                  </a:schemeClr>
                </a:solidFill>
              </a:rPr>
              <a:t>Thrombolysis not recommended</a:t>
            </a:r>
          </a:p>
          <a:p>
            <a:r>
              <a:rPr lang="en-CA" sz="2000" i="1" dirty="0">
                <a:solidFill>
                  <a:schemeClr val="tx1">
                    <a:lumMod val="50000"/>
                    <a:lumOff val="50000"/>
                  </a:schemeClr>
                </a:solidFill>
              </a:rPr>
              <a:t>(strong recommendation, very low certainty)</a:t>
            </a:r>
          </a:p>
        </p:txBody>
      </p:sp>
      <p:sp>
        <p:nvSpPr>
          <p:cNvPr id="2" name="Title 1">
            <a:extLst>
              <a:ext uri="{FF2B5EF4-FFF2-40B4-BE49-F238E27FC236}">
                <a16:creationId xmlns:a16="http://schemas.microsoft.com/office/drawing/2014/main" id="{CA625C5E-5D2A-6B4E-B83C-586C233FF01F}"/>
              </a:ext>
            </a:extLst>
          </p:cNvPr>
          <p:cNvSpPr>
            <a:spLocks noGrp="1"/>
          </p:cNvSpPr>
          <p:nvPr>
            <p:ph type="title"/>
          </p:nvPr>
        </p:nvSpPr>
        <p:spPr>
          <a:xfrm>
            <a:off x="419100" y="1340569"/>
            <a:ext cx="10972800" cy="713539"/>
          </a:xfrm>
        </p:spPr>
        <p:txBody>
          <a:bodyPr/>
          <a:lstStyle/>
          <a:p>
            <a:r>
              <a:rPr lang="en-CA" dirty="0"/>
              <a:t>Recommendation</a:t>
            </a:r>
            <a:br>
              <a:rPr lang="en-CA" sz="3600" dirty="0"/>
            </a:br>
            <a:endParaRPr lang="en-US" dirty="0"/>
          </a:p>
        </p:txBody>
      </p:sp>
    </p:spTree>
    <p:extLst>
      <p:ext uri="{BB962C8B-B14F-4D97-AF65-F5344CB8AC3E}">
        <p14:creationId xmlns:p14="http://schemas.microsoft.com/office/powerpoint/2010/main" val="26448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a:lstStyle/>
          <a:p>
            <a:r>
              <a:rPr lang="en-CA" dirty="0"/>
              <a:t>Case 1: Conclusion</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p:txBody>
          <a:bodyPr>
            <a:normAutofit fontScale="92500" lnSpcReduction="10000"/>
          </a:bodyPr>
          <a:lstStyle/>
          <a:p>
            <a:r>
              <a:rPr lang="en-CA" dirty="0"/>
              <a:t>Your patient with unilateral RVT is started on therapeutic anticoagulation with LMWH</a:t>
            </a:r>
          </a:p>
          <a:p>
            <a:endParaRPr lang="en-CA" dirty="0"/>
          </a:p>
          <a:p>
            <a:r>
              <a:rPr lang="en-CA" dirty="0"/>
              <a:t>Within 48 hours his hematuria resolves and he remains clinically stable, with no progression of thrombosis</a:t>
            </a:r>
          </a:p>
          <a:p>
            <a:endParaRPr lang="en-CA" dirty="0"/>
          </a:p>
          <a:p>
            <a:r>
              <a:rPr lang="en-CA" dirty="0"/>
              <a:t>He continues LMWH on discharge, and his ultrasound at 12 weeks demonstrates partial recanalization of the left renal vein</a:t>
            </a:r>
          </a:p>
          <a:p>
            <a:endParaRPr lang="en-CA" dirty="0"/>
          </a:p>
          <a:p>
            <a:r>
              <a:rPr lang="en-CA" dirty="0"/>
              <a:t>Long term follow up of blood pressure and renal function will be required </a:t>
            </a:r>
          </a:p>
        </p:txBody>
      </p:sp>
    </p:spTree>
    <p:extLst>
      <p:ext uri="{BB962C8B-B14F-4D97-AF65-F5344CB8AC3E}">
        <p14:creationId xmlns:p14="http://schemas.microsoft.com/office/powerpoint/2010/main" val="386373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Case 1: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1290386" y="2013426"/>
            <a:ext cx="9658360" cy="1200329"/>
          </a:xfrm>
          <a:prstGeom prst="rect">
            <a:avLst/>
          </a:prstGeom>
          <a:solidFill>
            <a:srgbClr val="CDE8EB"/>
          </a:solidFill>
        </p:spPr>
        <p:txBody>
          <a:bodyPr wrap="square" rtlCol="0">
            <a:spAutoFit/>
          </a:bodyPr>
          <a:lstStyle/>
          <a:p>
            <a:r>
              <a:rPr lang="en-CA" sz="2400" dirty="0">
                <a:solidFill>
                  <a:schemeClr val="tx1">
                    <a:lumMod val="50000"/>
                    <a:lumOff val="50000"/>
                  </a:schemeClr>
                </a:solidFill>
              </a:rPr>
              <a:t>Anticoagulation without thrombolysis is recommended as front-line therapy for all RVT, but especially in neonates with bilateral disease or extension to the IVC</a:t>
            </a:r>
          </a:p>
        </p:txBody>
      </p:sp>
      <p:sp>
        <p:nvSpPr>
          <p:cNvPr id="6" name="TextBox 5">
            <a:extLst>
              <a:ext uri="{FF2B5EF4-FFF2-40B4-BE49-F238E27FC236}">
                <a16:creationId xmlns:a16="http://schemas.microsoft.com/office/drawing/2014/main" id="{3669F80F-F834-4045-85E9-B1F9F8F069EA}"/>
              </a:ext>
            </a:extLst>
          </p:cNvPr>
          <p:cNvSpPr txBox="1"/>
          <p:nvPr/>
        </p:nvSpPr>
        <p:spPr>
          <a:xfrm>
            <a:off x="1290385" y="3504940"/>
            <a:ext cx="9658361" cy="1200329"/>
          </a:xfrm>
          <a:prstGeom prst="rect">
            <a:avLst/>
          </a:prstGeom>
          <a:solidFill>
            <a:srgbClr val="BFE0E3"/>
          </a:solidFill>
        </p:spPr>
        <p:txBody>
          <a:bodyPr wrap="square" rtlCol="0">
            <a:spAutoFit/>
          </a:bodyPr>
          <a:lstStyle/>
          <a:p>
            <a:r>
              <a:rPr lang="en-CA" sz="2400" dirty="0">
                <a:solidFill>
                  <a:schemeClr val="tx1">
                    <a:lumMod val="50000"/>
                    <a:lumOff val="50000"/>
                  </a:schemeClr>
                </a:solidFill>
              </a:rPr>
              <a:t>Decisions about anticoagulation should consider both immediate consequences and long-term potential benefits to renal function and avoidance of hypertension</a:t>
            </a:r>
          </a:p>
        </p:txBody>
      </p:sp>
      <p:sp>
        <p:nvSpPr>
          <p:cNvPr id="5" name="TextBox 4">
            <a:extLst>
              <a:ext uri="{FF2B5EF4-FFF2-40B4-BE49-F238E27FC236}">
                <a16:creationId xmlns:a16="http://schemas.microsoft.com/office/drawing/2014/main" id="{23AEB968-3A80-44D4-B027-6C8FC8336DED}"/>
              </a:ext>
            </a:extLst>
          </p:cNvPr>
          <p:cNvSpPr txBox="1"/>
          <p:nvPr/>
        </p:nvSpPr>
        <p:spPr>
          <a:xfrm>
            <a:off x="1290385" y="4996455"/>
            <a:ext cx="9658361" cy="830997"/>
          </a:xfrm>
          <a:prstGeom prst="rect">
            <a:avLst/>
          </a:prstGeom>
          <a:solidFill>
            <a:srgbClr val="91CCD3"/>
          </a:solidFill>
        </p:spPr>
        <p:txBody>
          <a:bodyPr wrap="square" rtlCol="0">
            <a:spAutoFit/>
          </a:bodyPr>
          <a:lstStyle/>
          <a:p>
            <a:r>
              <a:rPr lang="en-CA" sz="2400" dirty="0">
                <a:solidFill>
                  <a:schemeClr val="tx1">
                    <a:lumMod val="50000"/>
                    <a:lumOff val="50000"/>
                  </a:schemeClr>
                </a:solidFill>
              </a:rPr>
              <a:t>Therapy should consider risks for bleeding, including degree of thrombocytopenia, renal dysfunction, and patient age</a:t>
            </a:r>
          </a:p>
        </p:txBody>
      </p:sp>
    </p:spTree>
    <p:extLst>
      <p:ext uri="{BB962C8B-B14F-4D97-AF65-F5344CB8AC3E}">
        <p14:creationId xmlns:p14="http://schemas.microsoft.com/office/powerpoint/2010/main" val="414012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u="sng" dirty="0"/>
              <a:t>Case 2: CVAD-Related Thrombosis in ALL</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spcBef>
                <a:spcPts val="0"/>
              </a:spcBef>
              <a:spcAft>
                <a:spcPts val="1200"/>
              </a:spcAft>
              <a:buNone/>
            </a:pPr>
            <a:r>
              <a:rPr lang="en-CA" sz="2400" dirty="0"/>
              <a:t>10 year old female with acute lymphoblastic leukemia (ALL)</a:t>
            </a:r>
            <a:endParaRPr lang="en-CA" sz="2400" b="1" dirty="0">
              <a:solidFill>
                <a:srgbClr val="FF0000"/>
              </a:solidFill>
            </a:endParaRPr>
          </a:p>
          <a:p>
            <a:pPr marL="0" indent="0">
              <a:spcBef>
                <a:spcPts val="0"/>
              </a:spcBef>
              <a:spcAft>
                <a:spcPts val="1200"/>
              </a:spcAft>
              <a:buNone/>
            </a:pPr>
            <a:r>
              <a:rPr lang="en-CA" sz="2400" b="1" dirty="0">
                <a:solidFill>
                  <a:srgbClr val="E63E30"/>
                </a:solidFill>
              </a:rPr>
              <a:t>Chemotherapy: </a:t>
            </a:r>
            <a:r>
              <a:rPr lang="en-CA" sz="2400" dirty="0"/>
              <a:t>Receiving induction with asparaginase-containing chemotherapy via Hickman </a:t>
            </a:r>
            <a:r>
              <a:rPr lang="en-CA" sz="2400" b="1" dirty="0"/>
              <a:t>central venous access device (CVAD)</a:t>
            </a:r>
            <a:endParaRPr lang="en-CA" sz="2400" b="1" dirty="0">
              <a:solidFill>
                <a:srgbClr val="FF0000"/>
              </a:solidFill>
            </a:endParaRPr>
          </a:p>
          <a:p>
            <a:pPr marL="0" indent="0">
              <a:spcBef>
                <a:spcPts val="0"/>
              </a:spcBef>
              <a:spcAft>
                <a:spcPts val="1200"/>
              </a:spcAft>
              <a:buNone/>
            </a:pPr>
            <a:r>
              <a:rPr lang="en-CA" sz="2400" b="1" dirty="0">
                <a:solidFill>
                  <a:srgbClr val="E63E30"/>
                </a:solidFill>
              </a:rPr>
              <a:t>Presents to oncology clinic with: </a:t>
            </a:r>
            <a:r>
              <a:rPr lang="en-CA" sz="2400" dirty="0"/>
              <a:t>36 hours of right upper arm and forearm swelling and redness. The line is functioning normally for administration of chemotherapy and regular flushing.</a:t>
            </a:r>
          </a:p>
        </p:txBody>
      </p:sp>
    </p:spTree>
    <p:extLst>
      <p:ext uri="{BB962C8B-B14F-4D97-AF65-F5344CB8AC3E}">
        <p14:creationId xmlns:p14="http://schemas.microsoft.com/office/powerpoint/2010/main" val="148594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5B45-EDFA-41FF-A8D2-25900E027E16}"/>
              </a:ext>
            </a:extLst>
          </p:cNvPr>
          <p:cNvSpPr>
            <a:spLocks noGrp="1"/>
          </p:cNvSpPr>
          <p:nvPr>
            <p:ph type="title"/>
          </p:nvPr>
        </p:nvSpPr>
        <p:spPr/>
        <p:txBody>
          <a:bodyPr/>
          <a:lstStyle/>
          <a:p>
            <a:r>
              <a:rPr lang="en-CA" u="sng" dirty="0"/>
              <a:t>Case 2: CVAD-Related Thrombosis in ALL</a:t>
            </a:r>
          </a:p>
        </p:txBody>
      </p:sp>
      <p:sp>
        <p:nvSpPr>
          <p:cNvPr id="3" name="Content Placeholder 2">
            <a:extLst>
              <a:ext uri="{FF2B5EF4-FFF2-40B4-BE49-F238E27FC236}">
                <a16:creationId xmlns:a16="http://schemas.microsoft.com/office/drawing/2014/main" id="{A38DA1FF-E257-459A-807C-7D9E526B1E44}"/>
              </a:ext>
            </a:extLst>
          </p:cNvPr>
          <p:cNvSpPr>
            <a:spLocks noGrp="1"/>
          </p:cNvSpPr>
          <p:nvPr>
            <p:ph idx="1"/>
          </p:nvPr>
        </p:nvSpPr>
        <p:spPr/>
        <p:txBody>
          <a:bodyPr/>
          <a:lstStyle/>
          <a:p>
            <a:pPr marL="0" indent="0">
              <a:buNone/>
            </a:pPr>
            <a:r>
              <a:rPr lang="en-CA" sz="2400" b="1" dirty="0">
                <a:solidFill>
                  <a:srgbClr val="E63E30"/>
                </a:solidFill>
              </a:rPr>
              <a:t>Doppler ultrasound of right upper extremity:</a:t>
            </a:r>
            <a:r>
              <a:rPr lang="en-CA" sz="2400" dirty="0">
                <a:solidFill>
                  <a:srgbClr val="E63E30"/>
                </a:solidFill>
              </a:rPr>
              <a:t> </a:t>
            </a:r>
            <a:endParaRPr lang="en-CA" sz="2400" dirty="0"/>
          </a:p>
          <a:p>
            <a:r>
              <a:rPr lang="en-CA" sz="2400" dirty="0"/>
              <a:t>Non-compressibility at </a:t>
            </a:r>
            <a:r>
              <a:rPr lang="en-CA" sz="2400" b="1" dirty="0"/>
              <a:t>right internal jugular vein</a:t>
            </a:r>
            <a:r>
              <a:rPr lang="en-CA" sz="2400" dirty="0"/>
              <a:t>. </a:t>
            </a:r>
          </a:p>
          <a:p>
            <a:r>
              <a:rPr lang="en-CA" sz="2400" dirty="0"/>
              <a:t>On Doppler flow, the clot extends into the subclavian vein, although the brachiocephalic vein and superior vena cava appear patent. </a:t>
            </a:r>
            <a:endParaRPr lang="en-CA" sz="2400" b="1" dirty="0">
              <a:solidFill>
                <a:srgbClr val="FF0000"/>
              </a:solidFill>
            </a:endParaRPr>
          </a:p>
        </p:txBody>
      </p:sp>
    </p:spTree>
    <p:extLst>
      <p:ext uri="{BB962C8B-B14F-4D97-AF65-F5344CB8AC3E}">
        <p14:creationId xmlns:p14="http://schemas.microsoft.com/office/powerpoint/2010/main" val="74762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68818"/>
            <a:ext cx="10972800" cy="3954624"/>
          </a:xfrm>
        </p:spPr>
        <p:txBody>
          <a:bodyPr>
            <a:noAutofit/>
          </a:bodyPr>
          <a:lstStyle/>
          <a:p>
            <a:pPr marL="0" indent="0">
              <a:buNone/>
            </a:pPr>
            <a:r>
              <a:rPr lang="en-CA" sz="2400" b="1" dirty="0"/>
              <a:t>Your patient who is receiving asparaginase-based chemotherapy has an acute central line-associated right internal jugular vein DVT. The line is functioning properly. She requires additional treatments for induction chemotherapy</a:t>
            </a:r>
          </a:p>
          <a:p>
            <a:pPr marL="0" indent="0">
              <a:buNone/>
            </a:pPr>
            <a:endParaRPr lang="en-CA" sz="2400" dirty="0"/>
          </a:p>
          <a:p>
            <a:pPr marL="0" indent="0">
              <a:buNone/>
            </a:pPr>
            <a:r>
              <a:rPr lang="en-CA" sz="2400" b="1" dirty="0"/>
              <a:t>In addition to providing anticoagulant therapy, what would you suggest next in her management?</a:t>
            </a:r>
          </a:p>
          <a:p>
            <a:pPr marL="0" indent="0">
              <a:buNone/>
            </a:pPr>
            <a:endParaRPr lang="en-CA" sz="2400" dirty="0"/>
          </a:p>
          <a:p>
            <a:pPr marL="457200" indent="-457200">
              <a:buAutoNum type="alphaUcPeriod"/>
            </a:pPr>
            <a:r>
              <a:rPr lang="en-CA" sz="2400" dirty="0"/>
              <a:t>Remove central line, provide antithrombin (AT) replacement</a:t>
            </a:r>
          </a:p>
          <a:p>
            <a:pPr marL="457200" indent="-457200">
              <a:buAutoNum type="alphaUcPeriod"/>
            </a:pPr>
            <a:r>
              <a:rPr lang="en-CA" sz="2400" dirty="0"/>
              <a:t>Remove central line, </a:t>
            </a:r>
            <a:r>
              <a:rPr lang="en-CA" sz="2400" b="1" i="1" dirty="0"/>
              <a:t>do not</a:t>
            </a:r>
            <a:r>
              <a:rPr lang="en-CA" sz="2400" dirty="0"/>
              <a:t> provide AT replacement</a:t>
            </a:r>
          </a:p>
          <a:p>
            <a:pPr marL="457200" indent="-457200">
              <a:buAutoNum type="alphaUcPeriod"/>
            </a:pPr>
            <a:r>
              <a:rPr lang="en-CA" sz="2400" dirty="0"/>
              <a:t>Do not remove central line, provide AT replacement</a:t>
            </a:r>
          </a:p>
          <a:p>
            <a:pPr marL="457200" indent="-457200">
              <a:buAutoNum type="alphaUcPeriod"/>
            </a:pPr>
            <a:r>
              <a:rPr lang="en-CA" sz="2400" dirty="0"/>
              <a:t>Do not remove central line, </a:t>
            </a:r>
            <a:r>
              <a:rPr lang="en-CA" sz="2400" b="1" i="1" dirty="0"/>
              <a:t>do not</a:t>
            </a:r>
            <a:r>
              <a:rPr lang="en-CA" sz="2400" dirty="0"/>
              <a:t> provide AT replacement</a:t>
            </a:r>
          </a:p>
        </p:txBody>
      </p:sp>
      <p:sp>
        <p:nvSpPr>
          <p:cNvPr id="5" name="Rectangle 4">
            <a:extLst>
              <a:ext uri="{FF2B5EF4-FFF2-40B4-BE49-F238E27FC236}">
                <a16:creationId xmlns:a16="http://schemas.microsoft.com/office/drawing/2014/main" id="{8542C8D0-05A0-4D6B-B182-59B317F49C1A}"/>
              </a:ext>
            </a:extLst>
          </p:cNvPr>
          <p:cNvSpPr/>
          <p:nvPr/>
        </p:nvSpPr>
        <p:spPr>
          <a:xfrm>
            <a:off x="250288" y="5725459"/>
            <a:ext cx="8527261" cy="463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04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E398-CE5A-6A45-9E00-6A5D0B7192E3}"/>
              </a:ext>
            </a:extLst>
          </p:cNvPr>
          <p:cNvSpPr>
            <a:spLocks noGrp="1"/>
          </p:cNvSpPr>
          <p:nvPr>
            <p:ph type="title"/>
          </p:nvPr>
        </p:nvSpPr>
        <p:spPr/>
        <p:txBody>
          <a:bodyPr/>
          <a:lstStyle/>
          <a:p>
            <a:r>
              <a:rPr lang="en-CA" dirty="0"/>
              <a:t>Recommendation</a:t>
            </a:r>
            <a:br>
              <a:rPr lang="en-CA" sz="3600" dirty="0"/>
            </a:br>
            <a:endParaRPr lang="en-US" dirty="0"/>
          </a:p>
        </p:txBody>
      </p:sp>
      <p:sp>
        <p:nvSpPr>
          <p:cNvPr id="3" name="Content Placeholder 2">
            <a:extLst>
              <a:ext uri="{FF2B5EF4-FFF2-40B4-BE49-F238E27FC236}">
                <a16:creationId xmlns:a16="http://schemas.microsoft.com/office/drawing/2014/main" id="{4A2A4443-0AA8-5C4B-B7F3-9BE8CB96BA37}"/>
              </a:ext>
            </a:extLst>
          </p:cNvPr>
          <p:cNvSpPr>
            <a:spLocks noGrp="1"/>
          </p:cNvSpPr>
          <p:nvPr>
            <p:ph idx="1"/>
          </p:nvPr>
        </p:nvSpPr>
        <p:spPr/>
        <p:txBody>
          <a:bodyPr/>
          <a:lstStyle/>
          <a:p>
            <a:pPr marL="0" indent="0">
              <a:buNone/>
            </a:pPr>
            <a:r>
              <a:rPr lang="en-CA" sz="2400" dirty="0"/>
              <a:t>The panel suggests </a:t>
            </a:r>
            <a:r>
              <a:rPr lang="en-CA" sz="2400" b="1" u="sng" dirty="0"/>
              <a:t>no removal</a:t>
            </a:r>
            <a:r>
              <a:rPr lang="en-CA" sz="2400" dirty="0"/>
              <a:t> rather than removal of a </a:t>
            </a:r>
            <a:r>
              <a:rPr lang="en-CA" sz="2400" b="1" dirty="0">
                <a:solidFill>
                  <a:srgbClr val="E63E30"/>
                </a:solidFill>
              </a:rPr>
              <a:t>functioning CVAD</a:t>
            </a:r>
            <a:r>
              <a:rPr lang="en-CA" sz="2400" dirty="0"/>
              <a:t>, in pediatric patients with symptomatic CVAD-related thrombosis who continue to require venous access </a:t>
            </a:r>
            <a:r>
              <a:rPr lang="en-CA" sz="2400" i="1" dirty="0"/>
              <a:t>(conditional recommendation, very low certainty)</a:t>
            </a:r>
          </a:p>
          <a:p>
            <a:pPr marL="0" indent="0">
              <a:buNone/>
            </a:pPr>
            <a:endParaRPr lang="en-CA" sz="2400" i="1" dirty="0"/>
          </a:p>
          <a:p>
            <a:pPr marL="0" indent="0">
              <a:buNone/>
            </a:pPr>
            <a:endParaRPr lang="en-CA" sz="1400" i="1" dirty="0"/>
          </a:p>
          <a:p>
            <a:pPr marL="0" indent="0">
              <a:buNone/>
            </a:pPr>
            <a:r>
              <a:rPr lang="en-CA" sz="2400" u="sng" dirty="0"/>
              <a:t>Remarks:</a:t>
            </a:r>
          </a:p>
          <a:p>
            <a:pPr indent="-182869"/>
            <a:r>
              <a:rPr lang="en-CA" sz="2400" dirty="0"/>
              <a:t>High value on avoiding insertion of another CVAD in children who may have limited access sites</a:t>
            </a:r>
          </a:p>
          <a:p>
            <a:pPr indent="-182869"/>
            <a:r>
              <a:rPr lang="en-CA" sz="2400" dirty="0"/>
              <a:t>Placing another line may cause new endothelial injury and be thrombogenic</a:t>
            </a:r>
          </a:p>
          <a:p>
            <a:endParaRPr lang="en-US" sz="2400" dirty="0"/>
          </a:p>
        </p:txBody>
      </p:sp>
    </p:spTree>
    <p:extLst>
      <p:ext uri="{BB962C8B-B14F-4D97-AF65-F5344CB8AC3E}">
        <p14:creationId xmlns:p14="http://schemas.microsoft.com/office/powerpoint/2010/main" val="325543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0F42C6D-2BC2-9B42-82E6-8B8CAD1BCEE3}"/>
              </a:ext>
            </a:extLst>
          </p:cNvPr>
          <p:cNvSpPr txBox="1">
            <a:spLocks/>
          </p:cNvSpPr>
          <p:nvPr/>
        </p:nvSpPr>
        <p:spPr>
          <a:xfrm>
            <a:off x="419100" y="2019300"/>
            <a:ext cx="7333422" cy="4033734"/>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dirty="0"/>
              <a:t>American Society of Hematology 2018 guidelines for management of venous thromboembolism: treatment of pediatric venous thromboembolism</a:t>
            </a:r>
          </a:p>
          <a:p>
            <a:pPr marL="0" indent="0">
              <a:buFont typeface="Arial" charset="0"/>
              <a:buNone/>
            </a:pPr>
            <a:endParaRPr lang="en-US" dirty="0"/>
          </a:p>
          <a:p>
            <a:pPr marL="0" indent="0">
              <a:buNone/>
            </a:pPr>
            <a:r>
              <a:rPr lang="en-US" sz="2000" dirty="0"/>
              <a:t>Paul </a:t>
            </a:r>
            <a:r>
              <a:rPr lang="en-US" sz="2000" dirty="0" err="1"/>
              <a:t>Monagle</a:t>
            </a:r>
            <a:r>
              <a:rPr lang="en-US" sz="2000" dirty="0"/>
              <a:t>, Carlos A. </a:t>
            </a:r>
            <a:r>
              <a:rPr lang="en-US" sz="2000" dirty="0" err="1"/>
              <a:t>Cuello</a:t>
            </a:r>
            <a:r>
              <a:rPr lang="en-US" sz="2000" dirty="0"/>
              <a:t>, Caitlin Augustine, Mariana Bonduel, Leonardo R. </a:t>
            </a:r>
            <a:r>
              <a:rPr lang="en-US" sz="2000" dirty="0" err="1"/>
              <a:t>Brandão</a:t>
            </a:r>
            <a:r>
              <a:rPr lang="en-US" sz="2000" dirty="0"/>
              <a:t>, Tammy </a:t>
            </a:r>
            <a:r>
              <a:rPr lang="en-US" sz="2000" dirty="0" err="1"/>
              <a:t>Capman</a:t>
            </a:r>
            <a:r>
              <a:rPr lang="en-US" sz="2000" dirty="0"/>
              <a:t>, Anthony K. C. Chan, Sheila Hanson, Christoph Male, Joerg </a:t>
            </a:r>
            <a:r>
              <a:rPr lang="en-US" sz="2000" dirty="0" err="1"/>
              <a:t>Meerpohl</a:t>
            </a:r>
            <a:r>
              <a:rPr lang="en-US" sz="2000" dirty="0"/>
              <a:t>, Fiona Newall, Sarah H. O’Brien, Leslie </a:t>
            </a:r>
            <a:r>
              <a:rPr lang="en-US" sz="2000" dirty="0" err="1"/>
              <a:t>Raffini</a:t>
            </a:r>
            <a:r>
              <a:rPr lang="en-US" sz="2000" dirty="0"/>
              <a:t>, </a:t>
            </a:r>
            <a:r>
              <a:rPr lang="en-US" sz="2000" dirty="0" err="1"/>
              <a:t>Heleen</a:t>
            </a:r>
            <a:r>
              <a:rPr lang="en-US" sz="2000" dirty="0"/>
              <a:t> van </a:t>
            </a:r>
            <a:r>
              <a:rPr lang="en-US" sz="2000" dirty="0" err="1"/>
              <a:t>Ommen</a:t>
            </a:r>
            <a:r>
              <a:rPr lang="en-US" sz="2000" dirty="0"/>
              <a:t>, John </a:t>
            </a:r>
            <a:r>
              <a:rPr lang="en-US" sz="2000" dirty="0" err="1"/>
              <a:t>Wiernikowski</a:t>
            </a:r>
            <a:r>
              <a:rPr lang="en-US" sz="2000" dirty="0"/>
              <a:t>, Suzan Williams, </a:t>
            </a:r>
            <a:r>
              <a:rPr lang="en-US" sz="2000" dirty="0" err="1"/>
              <a:t>Meha</a:t>
            </a:r>
            <a:r>
              <a:rPr lang="en-US" sz="2000" dirty="0"/>
              <a:t> Bhatt, John J. Riva, </a:t>
            </a:r>
            <a:r>
              <a:rPr lang="en-US" sz="2000" dirty="0" err="1"/>
              <a:t>Yetiani</a:t>
            </a:r>
            <a:r>
              <a:rPr lang="en-US" sz="2000" dirty="0"/>
              <a:t> Roldan, Nicole Schwab, </a:t>
            </a:r>
            <a:r>
              <a:rPr lang="en-US" sz="2000" dirty="0" err="1"/>
              <a:t>Reem</a:t>
            </a:r>
            <a:r>
              <a:rPr lang="en-US" sz="2000" dirty="0"/>
              <a:t> A. Mustafa, and Sara K. </a:t>
            </a:r>
            <a:r>
              <a:rPr lang="en-US" sz="2000" dirty="0" err="1"/>
              <a:t>Vesely</a:t>
            </a:r>
            <a:endParaRPr lang="en-US" sz="2000" dirty="0"/>
          </a:p>
          <a:p>
            <a:pPr marL="0" indent="0">
              <a:buNone/>
            </a:pPr>
            <a:endParaRPr lang="en-US" dirty="0"/>
          </a:p>
          <a:p>
            <a:pPr marL="0" indent="0">
              <a:buFont typeface="Arial" charset="0"/>
              <a:buNone/>
            </a:pPr>
            <a:endParaRPr lang="en-US" dirty="0"/>
          </a:p>
        </p:txBody>
      </p:sp>
      <p:pic>
        <p:nvPicPr>
          <p:cNvPr id="11" name="Picture 10">
            <a:extLst>
              <a:ext uri="{FF2B5EF4-FFF2-40B4-BE49-F238E27FC236}">
                <a16:creationId xmlns:a16="http://schemas.microsoft.com/office/drawing/2014/main" id="{B2EF3097-332A-034E-96FA-879E6392A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4757" y="2026599"/>
            <a:ext cx="3204260" cy="4219472"/>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780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78A65C-2F82-4DDC-AC85-F4439C3F01FB}"/>
              </a:ext>
            </a:extLst>
          </p:cNvPr>
          <p:cNvGraphicFramePr>
            <a:graphicFrameLocks noGrp="1"/>
          </p:cNvGraphicFramePr>
          <p:nvPr>
            <p:extLst>
              <p:ext uri="{D42A27DB-BD31-4B8C-83A1-F6EECF244321}">
                <p14:modId xmlns:p14="http://schemas.microsoft.com/office/powerpoint/2010/main" val="1525698900"/>
              </p:ext>
            </p:extLst>
          </p:nvPr>
        </p:nvGraphicFramePr>
        <p:xfrm>
          <a:off x="447405" y="3426792"/>
          <a:ext cx="7667897" cy="2895600"/>
        </p:xfrm>
        <a:graphic>
          <a:graphicData uri="http://schemas.openxmlformats.org/drawingml/2006/table">
            <a:tbl>
              <a:tblPr firstRow="1" bandRow="1">
                <a:tableStyleId>{5940675A-B579-460E-94D1-54222C63F5DA}</a:tableStyleId>
              </a:tblPr>
              <a:tblGrid>
                <a:gridCol w="1873764">
                  <a:extLst>
                    <a:ext uri="{9D8B030D-6E8A-4147-A177-3AD203B41FA5}">
                      <a16:colId xmlns:a16="http://schemas.microsoft.com/office/drawing/2014/main" val="325642109"/>
                    </a:ext>
                  </a:extLst>
                </a:gridCol>
                <a:gridCol w="1434905">
                  <a:extLst>
                    <a:ext uri="{9D8B030D-6E8A-4147-A177-3AD203B41FA5}">
                      <a16:colId xmlns:a16="http://schemas.microsoft.com/office/drawing/2014/main" val="815985156"/>
                    </a:ext>
                  </a:extLst>
                </a:gridCol>
                <a:gridCol w="1808409">
                  <a:extLst>
                    <a:ext uri="{9D8B030D-6E8A-4147-A177-3AD203B41FA5}">
                      <a16:colId xmlns:a16="http://schemas.microsoft.com/office/drawing/2014/main" val="1109489225"/>
                    </a:ext>
                  </a:extLst>
                </a:gridCol>
                <a:gridCol w="2550819">
                  <a:extLst>
                    <a:ext uri="{9D8B030D-6E8A-4147-A177-3AD203B41FA5}">
                      <a16:colId xmlns:a16="http://schemas.microsoft.com/office/drawing/2014/main" val="738517967"/>
                    </a:ext>
                  </a:extLst>
                </a:gridCol>
              </a:tblGrid>
              <a:tr h="318111">
                <a:tc rowSpan="2">
                  <a:txBody>
                    <a:bodyPr/>
                    <a:lstStyle/>
                    <a:p>
                      <a:r>
                        <a:rPr lang="en-CA" sz="1600" b="1" dirty="0">
                          <a:solidFill>
                            <a:schemeClr val="bg1"/>
                          </a:solidFill>
                        </a:rPr>
                        <a:t>Outcomes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63E30"/>
                    </a:solidFill>
                  </a:tcPr>
                </a:tc>
                <a:tc rowSpan="2">
                  <a:txBody>
                    <a:bodyPr/>
                    <a:lstStyle/>
                    <a:p>
                      <a:pPr algn="ctr"/>
                      <a:r>
                        <a:rPr lang="en-CA" sz="1600" b="1" dirty="0">
                          <a:solidFill>
                            <a:schemeClr val="bg1"/>
                          </a:solidFill>
                        </a:rPr>
                        <a:t>Relative effect </a:t>
                      </a:r>
                      <a:br>
                        <a:rPr lang="en-CA" sz="1600" b="1" dirty="0">
                          <a:solidFill>
                            <a:schemeClr val="bg1"/>
                          </a:solidFill>
                        </a:rPr>
                      </a:br>
                      <a:r>
                        <a:rPr lang="en-CA" sz="1600" b="1" dirty="0">
                          <a:solidFill>
                            <a:schemeClr val="bg1"/>
                          </a:solidFill>
                        </a:rPr>
                        <a:t>(95%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63E30"/>
                    </a:solidFill>
                  </a:tcPr>
                </a:tc>
                <a:tc gridSpan="2">
                  <a:txBody>
                    <a:bodyPr/>
                    <a:lstStyle/>
                    <a:p>
                      <a:pPr algn="ctr"/>
                      <a:r>
                        <a:rPr lang="en-CA" sz="1600" b="1" dirty="0">
                          <a:solidFill>
                            <a:schemeClr val="bg1"/>
                          </a:solidFill>
                        </a:rPr>
                        <a:t>Anticipated absolute effects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63E30"/>
                    </a:solidFill>
                  </a:tcPr>
                </a:tc>
                <a:tc hMerge="1">
                  <a:txBody>
                    <a:bodyPr/>
                    <a:lstStyle/>
                    <a:p>
                      <a:endParaRPr lang="en-CA" sz="2400" dirty="0"/>
                    </a:p>
                  </a:txBody>
                  <a:tcPr/>
                </a:tc>
                <a:extLst>
                  <a:ext uri="{0D108BD9-81ED-4DB2-BD59-A6C34878D82A}">
                    <a16:rowId xmlns:a16="http://schemas.microsoft.com/office/drawing/2014/main" val="3135809784"/>
                  </a:ext>
                </a:extLst>
              </a:tr>
              <a:tr h="562811">
                <a:tc vMerge="1">
                  <a:txBody>
                    <a:bodyPr/>
                    <a:lstStyle/>
                    <a:p>
                      <a:endParaRPr lang="en-CA"/>
                    </a:p>
                  </a:txBody>
                  <a:tcPr/>
                </a:tc>
                <a:tc vMerge="1">
                  <a:txBody>
                    <a:bodyPr/>
                    <a:lstStyle/>
                    <a:p>
                      <a:endParaRPr lang="en-CA"/>
                    </a:p>
                  </a:txBody>
                  <a:tcPr/>
                </a:tc>
                <a:tc>
                  <a:txBody>
                    <a:bodyPr/>
                    <a:lstStyle/>
                    <a:p>
                      <a:pPr algn="ctr"/>
                      <a:r>
                        <a:rPr lang="en-CA" sz="1600" b="0" i="1" dirty="0">
                          <a:solidFill>
                            <a:schemeClr val="tx1">
                              <a:lumMod val="50000"/>
                              <a:lumOff val="50000"/>
                            </a:schemeClr>
                          </a:solidFill>
                        </a:rPr>
                        <a:t>Risk with no AT replacement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600" b="0" i="1" dirty="0">
                          <a:solidFill>
                            <a:schemeClr val="tx1">
                              <a:lumMod val="50000"/>
                              <a:lumOff val="50000"/>
                            </a:schemeClr>
                          </a:solidFill>
                        </a:rPr>
                        <a:t>Risk difference with AT replacement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541919">
                <a:tc>
                  <a:txBody>
                    <a:bodyPr/>
                    <a:lstStyle/>
                    <a:p>
                      <a:r>
                        <a:rPr lang="en-CA" sz="1600" dirty="0">
                          <a:solidFill>
                            <a:schemeClr val="tx1">
                              <a:lumMod val="50000"/>
                              <a:lumOff val="50000"/>
                            </a:schemeClr>
                          </a:solidFill>
                        </a:rPr>
                        <a:t>Mortality</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800" b="1" dirty="0">
                          <a:solidFill>
                            <a:schemeClr val="tx1">
                              <a:lumMod val="50000"/>
                              <a:lumOff val="50000"/>
                            </a:schemeClr>
                          </a:solidFill>
                        </a:rPr>
                        <a:t>RR 1.63</a:t>
                      </a:r>
                    </a:p>
                    <a:p>
                      <a:pPr algn="ctr"/>
                      <a:r>
                        <a:rPr lang="en-CA" sz="1400" dirty="0">
                          <a:solidFill>
                            <a:schemeClr val="tx1">
                              <a:lumMod val="50000"/>
                              <a:lumOff val="50000"/>
                            </a:schemeClr>
                          </a:solidFill>
                        </a:rPr>
                        <a:t>(0.25 to 10.52)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600" dirty="0">
                          <a:solidFill>
                            <a:schemeClr val="tx1">
                              <a:lumMod val="50000"/>
                              <a:lumOff val="50000"/>
                            </a:schemeClr>
                          </a:solidFill>
                        </a:rPr>
                        <a:t>42 per 1,000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600" b="1" dirty="0">
                          <a:solidFill>
                            <a:schemeClr val="tx1">
                              <a:lumMod val="50000"/>
                              <a:lumOff val="50000"/>
                            </a:schemeClr>
                          </a:solidFill>
                        </a:rPr>
                        <a:t>27 more deaths per 1,000 </a:t>
                      </a:r>
                    </a:p>
                    <a:p>
                      <a:pPr algn="ctr"/>
                      <a:r>
                        <a:rPr lang="en-CA" sz="1400" dirty="0">
                          <a:solidFill>
                            <a:schemeClr val="tx1">
                              <a:lumMod val="50000"/>
                              <a:lumOff val="50000"/>
                            </a:schemeClr>
                          </a:solidFill>
                        </a:rPr>
                        <a:t>(32 fewer to 401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770096">
                <a:tc>
                  <a:txBody>
                    <a:bodyPr/>
                    <a:lstStyle/>
                    <a:p>
                      <a:r>
                        <a:rPr lang="en-CA" sz="1600" dirty="0">
                          <a:solidFill>
                            <a:schemeClr val="tx1">
                              <a:lumMod val="50000"/>
                              <a:lumOff val="50000"/>
                            </a:schemeClr>
                          </a:solidFill>
                        </a:rPr>
                        <a:t>DVT (symptomatic and asymptomatic)</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800" b="1" dirty="0">
                          <a:solidFill>
                            <a:schemeClr val="tx1">
                              <a:lumMod val="50000"/>
                              <a:lumOff val="50000"/>
                            </a:schemeClr>
                          </a:solidFill>
                        </a:rPr>
                        <a:t>RR 0.71</a:t>
                      </a:r>
                    </a:p>
                    <a:p>
                      <a:pPr algn="ctr"/>
                      <a:r>
                        <a:rPr lang="en-CA" sz="1400" dirty="0">
                          <a:solidFill>
                            <a:schemeClr val="tx1">
                              <a:lumMod val="50000"/>
                              <a:lumOff val="50000"/>
                            </a:schemeClr>
                          </a:solidFill>
                        </a:rPr>
                        <a:t>(0.36 to 1.39)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600" dirty="0">
                          <a:solidFill>
                            <a:schemeClr val="tx1">
                              <a:lumMod val="50000"/>
                              <a:lumOff val="50000"/>
                            </a:schemeClr>
                          </a:solidFill>
                        </a:rPr>
                        <a:t>342 per 1,000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600" b="1" dirty="0">
                          <a:solidFill>
                            <a:schemeClr val="tx1">
                              <a:lumMod val="50000"/>
                              <a:lumOff val="50000"/>
                            </a:schemeClr>
                          </a:solidFill>
                        </a:rPr>
                        <a:t>99 fewer DVT per 1,000</a:t>
                      </a:r>
                    </a:p>
                    <a:p>
                      <a:pPr algn="ctr"/>
                      <a:r>
                        <a:rPr lang="en-CA" sz="1400" dirty="0">
                          <a:solidFill>
                            <a:schemeClr val="tx1">
                              <a:lumMod val="50000"/>
                              <a:lumOff val="50000"/>
                            </a:schemeClr>
                          </a:solidFill>
                        </a:rPr>
                        <a:t>(219 fewer to 134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41919">
                <a:tc>
                  <a:txBody>
                    <a:bodyPr/>
                    <a:lstStyle/>
                    <a:p>
                      <a:r>
                        <a:rPr lang="en-CA" sz="1600" dirty="0">
                          <a:solidFill>
                            <a:schemeClr val="tx1">
                              <a:lumMod val="50000"/>
                              <a:lumOff val="50000"/>
                            </a:schemeClr>
                          </a:solidFill>
                        </a:rPr>
                        <a:t>Infant bleeding - severe</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800" b="1" dirty="0">
                          <a:solidFill>
                            <a:schemeClr val="tx1">
                              <a:lumMod val="50000"/>
                              <a:lumOff val="50000"/>
                            </a:schemeClr>
                          </a:solidFill>
                        </a:rPr>
                        <a:t>RR 1.20</a:t>
                      </a:r>
                    </a:p>
                    <a:p>
                      <a:pPr algn="ctr"/>
                      <a:r>
                        <a:rPr lang="en-CA" sz="1400" dirty="0">
                          <a:solidFill>
                            <a:schemeClr val="tx1">
                              <a:lumMod val="50000"/>
                              <a:lumOff val="50000"/>
                            </a:schemeClr>
                          </a:solidFill>
                        </a:rPr>
                        <a:t>(0.87 to 1.64)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600" dirty="0">
                          <a:solidFill>
                            <a:schemeClr val="tx1">
                              <a:lumMod val="50000"/>
                              <a:lumOff val="50000"/>
                            </a:schemeClr>
                          </a:solidFill>
                        </a:rPr>
                        <a:t>220 per 1,000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600" b="1" dirty="0">
                          <a:solidFill>
                            <a:schemeClr val="tx1">
                              <a:lumMod val="50000"/>
                              <a:lumOff val="50000"/>
                            </a:schemeClr>
                          </a:solidFill>
                        </a:rPr>
                        <a:t>44 more bleeds per 1,000</a:t>
                      </a:r>
                    </a:p>
                    <a:p>
                      <a:pPr algn="ctr"/>
                      <a:r>
                        <a:rPr lang="en-CA" sz="1400" dirty="0">
                          <a:solidFill>
                            <a:schemeClr val="tx1">
                              <a:lumMod val="50000"/>
                              <a:lumOff val="50000"/>
                            </a:schemeClr>
                          </a:solidFill>
                        </a:rPr>
                        <a:t>(29 fewer to 140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bl>
          </a:graphicData>
        </a:graphic>
      </p:graphicFrame>
      <p:sp>
        <p:nvSpPr>
          <p:cNvPr id="6" name="TextBox 5">
            <a:extLst>
              <a:ext uri="{FF2B5EF4-FFF2-40B4-BE49-F238E27FC236}">
                <a16:creationId xmlns:a16="http://schemas.microsoft.com/office/drawing/2014/main" id="{E4CA31C6-A615-4D56-96FB-4175599CEA75}"/>
              </a:ext>
            </a:extLst>
          </p:cNvPr>
          <p:cNvSpPr txBox="1"/>
          <p:nvPr/>
        </p:nvSpPr>
        <p:spPr>
          <a:xfrm>
            <a:off x="360335" y="3009040"/>
            <a:ext cx="9675062" cy="369332"/>
          </a:xfrm>
          <a:prstGeom prst="rect">
            <a:avLst/>
          </a:prstGeom>
          <a:noFill/>
        </p:spPr>
        <p:txBody>
          <a:bodyPr wrap="square" rtlCol="0">
            <a:spAutoFit/>
          </a:bodyPr>
          <a:lstStyle/>
          <a:p>
            <a:pPr fontAlgn="t"/>
            <a:r>
              <a:rPr lang="en-CA" b="1" dirty="0">
                <a:solidFill>
                  <a:srgbClr val="0070C0"/>
                </a:solidFill>
              </a:rPr>
              <a:t>AT replacement with anticoagulation </a:t>
            </a:r>
            <a:r>
              <a:rPr lang="en-CA" dirty="0">
                <a:solidFill>
                  <a:schemeClr val="tx1">
                    <a:lumMod val="50000"/>
                    <a:lumOff val="50000"/>
                  </a:schemeClr>
                </a:solidFill>
              </a:rPr>
              <a:t>versus </a:t>
            </a:r>
            <a:r>
              <a:rPr lang="en-CA" b="1" dirty="0">
                <a:solidFill>
                  <a:srgbClr val="0070C0"/>
                </a:solidFill>
              </a:rPr>
              <a:t>anticoagulation alone </a:t>
            </a:r>
            <a:r>
              <a:rPr lang="en-CA" dirty="0">
                <a:solidFill>
                  <a:schemeClr val="tx1">
                    <a:lumMod val="50000"/>
                    <a:lumOff val="50000"/>
                  </a:schemeClr>
                </a:solidFill>
              </a:rPr>
              <a:t>for DVT, PE, or CSVT:</a:t>
            </a:r>
          </a:p>
        </p:txBody>
      </p:sp>
      <p:sp>
        <p:nvSpPr>
          <p:cNvPr id="8" name="Rectangle 7">
            <a:extLst>
              <a:ext uri="{FF2B5EF4-FFF2-40B4-BE49-F238E27FC236}">
                <a16:creationId xmlns:a16="http://schemas.microsoft.com/office/drawing/2014/main" id="{8CDCFA32-BA74-448C-BBDA-7BA6EA30E78E}"/>
              </a:ext>
            </a:extLst>
          </p:cNvPr>
          <p:cNvSpPr/>
          <p:nvPr/>
        </p:nvSpPr>
        <p:spPr>
          <a:xfrm>
            <a:off x="395815" y="5753685"/>
            <a:ext cx="7719485" cy="557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8972777B-D44D-494C-8F67-18E85FBE475D}"/>
              </a:ext>
            </a:extLst>
          </p:cNvPr>
          <p:cNvSpPr txBox="1"/>
          <p:nvPr/>
        </p:nvSpPr>
        <p:spPr>
          <a:xfrm>
            <a:off x="8858314" y="3549194"/>
            <a:ext cx="2528828" cy="2308324"/>
          </a:xfrm>
          <a:prstGeom prst="rect">
            <a:avLst/>
          </a:prstGeom>
          <a:solidFill>
            <a:srgbClr val="FED9B0"/>
          </a:solidFill>
        </p:spPr>
        <p:txBody>
          <a:bodyPr wrap="square" rtlCol="0">
            <a:spAutoFit/>
          </a:bodyPr>
          <a:lstStyle/>
          <a:p>
            <a:r>
              <a:rPr lang="en-CA" b="1" i="1" dirty="0">
                <a:solidFill>
                  <a:schemeClr val="tx1">
                    <a:lumMod val="50000"/>
                    <a:lumOff val="50000"/>
                  </a:schemeClr>
                </a:solidFill>
              </a:rPr>
              <a:t>Very low certainty about benefits and adverse effects</a:t>
            </a:r>
            <a:r>
              <a:rPr lang="en-CA" dirty="0">
                <a:solidFill>
                  <a:schemeClr val="tx1">
                    <a:lumMod val="50000"/>
                    <a:lumOff val="50000"/>
                  </a:schemeClr>
                </a:solidFill>
              </a:rPr>
              <a:t>. </a:t>
            </a:r>
            <a:r>
              <a:rPr lang="en-CA" b="1" dirty="0">
                <a:solidFill>
                  <a:schemeClr val="tx1">
                    <a:lumMod val="50000"/>
                    <a:lumOff val="50000"/>
                  </a:schemeClr>
                </a:solidFill>
              </a:rPr>
              <a:t>However: </a:t>
            </a:r>
          </a:p>
          <a:p>
            <a:pPr marL="285750" indent="-285750">
              <a:buFont typeface="Arial" panose="020B0604020202020204" pitchFamily="34" charset="0"/>
              <a:buChar char="•"/>
            </a:pPr>
            <a:r>
              <a:rPr lang="en-CA" dirty="0">
                <a:solidFill>
                  <a:schemeClr val="tx1">
                    <a:lumMod val="50000"/>
                    <a:lumOff val="50000"/>
                  </a:schemeClr>
                </a:solidFill>
              </a:rPr>
              <a:t>No evidence that AT reduces risk of progressive VTE</a:t>
            </a:r>
          </a:p>
          <a:p>
            <a:pPr marL="285750" indent="-285750">
              <a:buFont typeface="Arial" panose="020B0604020202020204" pitchFamily="34" charset="0"/>
              <a:buChar char="•"/>
            </a:pPr>
            <a:r>
              <a:rPr lang="en-CA" dirty="0">
                <a:solidFill>
                  <a:schemeClr val="tx1">
                    <a:lumMod val="50000"/>
                    <a:lumOff val="50000"/>
                  </a:schemeClr>
                </a:solidFill>
              </a:rPr>
              <a:t>Possible that it may increase bleeding</a:t>
            </a:r>
          </a:p>
        </p:txBody>
      </p:sp>
      <p:sp>
        <p:nvSpPr>
          <p:cNvPr id="2" name="Title 1">
            <a:extLst>
              <a:ext uri="{FF2B5EF4-FFF2-40B4-BE49-F238E27FC236}">
                <a16:creationId xmlns:a16="http://schemas.microsoft.com/office/drawing/2014/main" id="{12C3DD9C-5F6E-0843-A716-C6EF9FE92C08}"/>
              </a:ext>
            </a:extLst>
          </p:cNvPr>
          <p:cNvSpPr>
            <a:spLocks noGrp="1"/>
          </p:cNvSpPr>
          <p:nvPr>
            <p:ph type="title"/>
          </p:nvPr>
        </p:nvSpPr>
        <p:spPr/>
        <p:txBody>
          <a:bodyPr/>
          <a:lstStyle/>
          <a:p>
            <a:r>
              <a:rPr lang="en-CA" dirty="0"/>
              <a:t>Recommendation</a:t>
            </a:r>
            <a:br>
              <a:rPr lang="en-CA" sz="3600" dirty="0"/>
            </a:br>
            <a:endParaRPr lang="en-US" dirty="0"/>
          </a:p>
        </p:txBody>
      </p:sp>
      <p:sp>
        <p:nvSpPr>
          <p:cNvPr id="3" name="Content Placeholder 2">
            <a:extLst>
              <a:ext uri="{FF2B5EF4-FFF2-40B4-BE49-F238E27FC236}">
                <a16:creationId xmlns:a16="http://schemas.microsoft.com/office/drawing/2014/main" id="{268D559F-3A31-AF44-97D7-E4BAD5A04A75}"/>
              </a:ext>
            </a:extLst>
          </p:cNvPr>
          <p:cNvSpPr>
            <a:spLocks noGrp="1"/>
          </p:cNvSpPr>
          <p:nvPr>
            <p:ph idx="1"/>
          </p:nvPr>
        </p:nvSpPr>
        <p:spPr>
          <a:xfrm>
            <a:off x="447405" y="1810657"/>
            <a:ext cx="10972800" cy="974460"/>
          </a:xfrm>
        </p:spPr>
        <p:txBody>
          <a:bodyPr/>
          <a:lstStyle/>
          <a:p>
            <a:pPr marL="0" indent="0">
              <a:buNone/>
            </a:pPr>
            <a:r>
              <a:rPr lang="en-CA" sz="2000" dirty="0"/>
              <a:t>The panel suggests </a:t>
            </a:r>
            <a:r>
              <a:rPr lang="en-CA" sz="2000" b="1" u="sng" dirty="0"/>
              <a:t>against using AT replacement therapy</a:t>
            </a:r>
            <a:r>
              <a:rPr lang="en-CA" sz="2000" b="1" dirty="0"/>
              <a:t> </a:t>
            </a:r>
            <a:r>
              <a:rPr lang="en-CA" sz="2000" dirty="0"/>
              <a:t>in addition to standard anticoagulation, and rather use standard anticoagulation alone in pediatric patients with </a:t>
            </a:r>
            <a:r>
              <a:rPr lang="en-CA" sz="2000" b="1" dirty="0">
                <a:solidFill>
                  <a:srgbClr val="E63E30"/>
                </a:solidFill>
              </a:rPr>
              <a:t>DVT/PE/cerebral vein thrombosis</a:t>
            </a:r>
            <a:r>
              <a:rPr lang="en-CA" sz="2000" dirty="0"/>
              <a:t> (CSVT) </a:t>
            </a:r>
            <a:r>
              <a:rPr lang="en-CA" sz="2000" i="1" dirty="0"/>
              <a:t>(conditional recommendation, very low certainty)</a:t>
            </a:r>
          </a:p>
        </p:txBody>
      </p:sp>
      <p:grpSp>
        <p:nvGrpSpPr>
          <p:cNvPr id="12" name="Group 11">
            <a:extLst>
              <a:ext uri="{FF2B5EF4-FFF2-40B4-BE49-F238E27FC236}">
                <a16:creationId xmlns:a16="http://schemas.microsoft.com/office/drawing/2014/main" id="{5C43B5D5-E8CB-A241-B507-44FC405A5492}"/>
              </a:ext>
            </a:extLst>
          </p:cNvPr>
          <p:cNvGrpSpPr/>
          <p:nvPr/>
        </p:nvGrpSpPr>
        <p:grpSpPr>
          <a:xfrm>
            <a:off x="8053457" y="6345076"/>
            <a:ext cx="4138543" cy="276999"/>
            <a:chOff x="6589222" y="6483927"/>
            <a:chExt cx="4138543" cy="276999"/>
          </a:xfrm>
        </p:grpSpPr>
        <p:sp>
          <p:nvSpPr>
            <p:cNvPr id="13" name="TextBox 12">
              <a:extLst>
                <a:ext uri="{FF2B5EF4-FFF2-40B4-BE49-F238E27FC236}">
                  <a16:creationId xmlns:a16="http://schemas.microsoft.com/office/drawing/2014/main" id="{C81C89FE-7052-D74F-BE08-53B824200E74}"/>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4" name="Oval 13">
              <a:extLst>
                <a:ext uri="{FF2B5EF4-FFF2-40B4-BE49-F238E27FC236}">
                  <a16:creationId xmlns:a16="http://schemas.microsoft.com/office/drawing/2014/main" id="{ACA3782B-CEC7-A34D-A2C8-85A19DC4AFB4}"/>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035D837-7F4A-DC4D-B802-10DAA2A8C25B}"/>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D52E6D4-590D-9147-ABD9-844CC79A0F61}"/>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0489CB41-6BAE-D84F-A9C5-7CFFE2A0F955}"/>
              </a:ext>
            </a:extLst>
          </p:cNvPr>
          <p:cNvSpPr/>
          <p:nvPr/>
        </p:nvSpPr>
        <p:spPr>
          <a:xfrm>
            <a:off x="530696" y="454506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0352F11-8395-7944-826D-26CB93023573}"/>
              </a:ext>
            </a:extLst>
          </p:cNvPr>
          <p:cNvSpPr/>
          <p:nvPr/>
        </p:nvSpPr>
        <p:spPr>
          <a:xfrm>
            <a:off x="530696" y="502239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49191D9-D59B-BA4E-B3F4-A60D5F1A09B5}"/>
              </a:ext>
            </a:extLst>
          </p:cNvPr>
          <p:cNvSpPr/>
          <p:nvPr/>
        </p:nvSpPr>
        <p:spPr>
          <a:xfrm>
            <a:off x="530696" y="585052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77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E7D8-F098-4D3C-B7F9-44BA57051CD4}"/>
              </a:ext>
            </a:extLst>
          </p:cNvPr>
          <p:cNvSpPr>
            <a:spLocks noGrp="1"/>
          </p:cNvSpPr>
          <p:nvPr>
            <p:ph type="title"/>
          </p:nvPr>
        </p:nvSpPr>
        <p:spPr/>
        <p:txBody>
          <a:bodyPr>
            <a:noAutofit/>
          </a:bodyPr>
          <a:lstStyle/>
          <a:p>
            <a:r>
              <a:rPr lang="en-CA" sz="2600" b="1" dirty="0"/>
              <a:t>Caveat: </a:t>
            </a:r>
            <a:r>
              <a:rPr lang="en-CA" sz="2600" dirty="0"/>
              <a:t>Subgroups when AT replacement might be justified, if the patient is failing to clinically respond to initial anticoagulation</a:t>
            </a:r>
          </a:p>
        </p:txBody>
      </p:sp>
      <p:sp>
        <p:nvSpPr>
          <p:cNvPr id="3" name="Content Placeholder 2">
            <a:extLst>
              <a:ext uri="{FF2B5EF4-FFF2-40B4-BE49-F238E27FC236}">
                <a16:creationId xmlns:a16="http://schemas.microsoft.com/office/drawing/2014/main" id="{5490B798-FA23-4404-AAA5-031F5B65FD7C}"/>
              </a:ext>
            </a:extLst>
          </p:cNvPr>
          <p:cNvSpPr>
            <a:spLocks noGrp="1"/>
          </p:cNvSpPr>
          <p:nvPr>
            <p:ph idx="1"/>
          </p:nvPr>
        </p:nvSpPr>
        <p:spPr>
          <a:xfrm>
            <a:off x="1955800" y="2755900"/>
            <a:ext cx="8280400" cy="3086100"/>
          </a:xfrm>
          <a:solidFill>
            <a:srgbClr val="FED9B0"/>
          </a:solidFill>
          <a:ln w="28575">
            <a:noFill/>
          </a:ln>
        </p:spPr>
        <p:txBody>
          <a:bodyPr wrap="square" lIns="274320" tIns="548640" anchor="ctr">
            <a:noAutofit/>
          </a:bodyPr>
          <a:lstStyle/>
          <a:p>
            <a:pPr marL="182869" indent="-182869"/>
            <a:r>
              <a:rPr lang="en-CA" sz="2000" dirty="0"/>
              <a:t>Children with age-appropriate low level of AT</a:t>
            </a:r>
          </a:p>
          <a:p>
            <a:pPr marL="182869" indent="-182869"/>
            <a:r>
              <a:rPr lang="en-CA" sz="2000" dirty="0"/>
              <a:t>Children with ALL on induction chemotherapy using asparaginase</a:t>
            </a:r>
          </a:p>
          <a:p>
            <a:pPr marL="182869" indent="-182869"/>
            <a:r>
              <a:rPr lang="en-CA" sz="2000" dirty="0"/>
              <a:t>Nephrotic syndrome</a:t>
            </a:r>
          </a:p>
          <a:p>
            <a:pPr marL="182869" indent="-182869"/>
            <a:r>
              <a:rPr lang="en-CA" sz="2000" dirty="0"/>
              <a:t>Neonates</a:t>
            </a:r>
          </a:p>
          <a:p>
            <a:pPr marL="182869" indent="-182869"/>
            <a:r>
              <a:rPr lang="en-CA" sz="2000" dirty="0"/>
              <a:t>Liver transplant patients</a:t>
            </a:r>
          </a:p>
          <a:p>
            <a:pPr marL="182869" indent="-182869"/>
            <a:r>
              <a:rPr lang="en-CA" sz="2000" dirty="0"/>
              <a:t>Disseminated intravascular coagulation and VTE</a:t>
            </a:r>
          </a:p>
          <a:p>
            <a:pPr marL="182869" indent="-182869"/>
            <a:r>
              <a:rPr lang="en-CA" sz="2000" dirty="0"/>
              <a:t>Known inherited AT deficiency</a:t>
            </a:r>
          </a:p>
          <a:p>
            <a:pPr marL="0" indent="0">
              <a:buNone/>
            </a:pPr>
            <a:endParaRPr lang="en-CA" sz="2000" dirty="0"/>
          </a:p>
          <a:p>
            <a:endParaRPr lang="en-CA" sz="2000" dirty="0"/>
          </a:p>
        </p:txBody>
      </p:sp>
    </p:spTree>
    <p:extLst>
      <p:ext uri="{BB962C8B-B14F-4D97-AF65-F5344CB8AC3E}">
        <p14:creationId xmlns:p14="http://schemas.microsoft.com/office/powerpoint/2010/main" val="266154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Case 2: Continued</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fontScale="92500" lnSpcReduction="20000"/>
          </a:bodyPr>
          <a:lstStyle/>
          <a:p>
            <a:r>
              <a:rPr lang="en-CA" dirty="0"/>
              <a:t>You start your patient on standard anticoagulation with LMWH, and despite dose escalation, the anti </a:t>
            </a:r>
            <a:r>
              <a:rPr lang="en-CA" dirty="0" err="1"/>
              <a:t>Xa</a:t>
            </a:r>
            <a:r>
              <a:rPr lang="en-CA" dirty="0"/>
              <a:t> levels remain sub-therapeutic. After 7 days, there has been worsening in arm swelling and discomfort</a:t>
            </a:r>
          </a:p>
          <a:p>
            <a:endParaRPr lang="en-CA" dirty="0"/>
          </a:p>
          <a:p>
            <a:r>
              <a:rPr lang="en-CA" dirty="0"/>
              <a:t>The oncology nurses now report they are having substantial difficulty using the line, and are unable to flush it or administer chemotherapy</a:t>
            </a:r>
          </a:p>
          <a:p>
            <a:endParaRPr lang="en-CA" dirty="0"/>
          </a:p>
          <a:p>
            <a:r>
              <a:rPr lang="en-CA" dirty="0"/>
              <a:t>You repeat a doppler ultrasound of the right upper extremity. </a:t>
            </a:r>
            <a:r>
              <a:rPr lang="en-CA" b="1" dirty="0"/>
              <a:t>It now demonstrates extension of DVT</a:t>
            </a:r>
            <a:r>
              <a:rPr lang="en-CA" dirty="0"/>
              <a:t>, with thrombus in the internal jugular, subclavian, brachiocephalic vein and superior vena cava (previously only internal jugular vein)</a:t>
            </a:r>
            <a:endParaRPr lang="en-CA" b="1" dirty="0">
              <a:solidFill>
                <a:srgbClr val="FF0000"/>
              </a:solidFill>
            </a:endParaRPr>
          </a:p>
        </p:txBody>
      </p:sp>
    </p:spTree>
    <p:extLst>
      <p:ext uri="{BB962C8B-B14F-4D97-AF65-F5344CB8AC3E}">
        <p14:creationId xmlns:p14="http://schemas.microsoft.com/office/powerpoint/2010/main" val="107696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905000"/>
            <a:ext cx="10972800" cy="3954624"/>
          </a:xfrm>
        </p:spPr>
        <p:txBody>
          <a:bodyPr>
            <a:noAutofit/>
          </a:bodyPr>
          <a:lstStyle/>
          <a:p>
            <a:pPr marL="0" indent="0">
              <a:buNone/>
            </a:pPr>
            <a:r>
              <a:rPr lang="en-CA" sz="2000" b="1" dirty="0"/>
              <a:t>Your patient who is receiving asparaginase-based chemotherapy for ALL has developed progression of thrombosis despite standard anticoagulation therapy with LMWH. The line is not functioning properly anymore. </a:t>
            </a:r>
          </a:p>
          <a:p>
            <a:pPr marL="0" indent="0">
              <a:buNone/>
            </a:pPr>
            <a:endParaRPr lang="en-CA" sz="2000" b="1" dirty="0"/>
          </a:p>
          <a:p>
            <a:pPr marL="0" indent="0">
              <a:buNone/>
            </a:pPr>
            <a:r>
              <a:rPr lang="en-CA" sz="2000" b="1" dirty="0"/>
              <a:t>Should the central venous catheter be removed?</a:t>
            </a:r>
          </a:p>
          <a:p>
            <a:pPr marL="0" indent="0">
              <a:buNone/>
            </a:pPr>
            <a:endParaRPr lang="en-CA" sz="2000" dirty="0"/>
          </a:p>
          <a:p>
            <a:pPr marL="457200" indent="-457200">
              <a:buAutoNum type="alphaUcPeriod"/>
            </a:pPr>
            <a:r>
              <a:rPr lang="en-CA" sz="2000" dirty="0"/>
              <a:t>Yes, it should be removed as soon as practicable</a:t>
            </a:r>
          </a:p>
          <a:p>
            <a:pPr marL="457200" indent="-457200">
              <a:buAutoNum type="alphaUcPeriod"/>
            </a:pPr>
            <a:r>
              <a:rPr lang="en-CA" sz="2000" dirty="0"/>
              <a:t>Yes, but removal should be delayed until end of anticoagulation treatment</a:t>
            </a:r>
          </a:p>
          <a:p>
            <a:pPr marL="457200" indent="-457200">
              <a:buAutoNum type="alphaUcPeriod"/>
            </a:pPr>
            <a:r>
              <a:rPr lang="en-CA" sz="2000" dirty="0"/>
              <a:t>No, because removal may cause pulmonary embolism</a:t>
            </a:r>
          </a:p>
          <a:p>
            <a:pPr marL="457200" indent="-457200">
              <a:buAutoNum type="alphaUcPeriod"/>
            </a:pPr>
            <a:r>
              <a:rPr lang="en-CA" sz="2000" dirty="0"/>
              <a:t>No, because removal may precipitate endothelial injury and worsening DVT</a:t>
            </a:r>
          </a:p>
        </p:txBody>
      </p:sp>
      <p:sp>
        <p:nvSpPr>
          <p:cNvPr id="5" name="Rectangle 4">
            <a:extLst>
              <a:ext uri="{FF2B5EF4-FFF2-40B4-BE49-F238E27FC236}">
                <a16:creationId xmlns:a16="http://schemas.microsoft.com/office/drawing/2014/main" id="{0DB8137A-C263-4B77-9236-9E6206B9E42A}"/>
              </a:ext>
            </a:extLst>
          </p:cNvPr>
          <p:cNvSpPr/>
          <p:nvPr/>
        </p:nvSpPr>
        <p:spPr>
          <a:xfrm>
            <a:off x="253457" y="3945147"/>
            <a:ext cx="5842543" cy="356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159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2715126" y="464338"/>
            <a:ext cx="11333748" cy="173832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i="1" dirty="0"/>
          </a:p>
        </p:txBody>
      </p:sp>
      <p:sp>
        <p:nvSpPr>
          <p:cNvPr id="2" name="TextBox 1">
            <a:extLst>
              <a:ext uri="{FF2B5EF4-FFF2-40B4-BE49-F238E27FC236}">
                <a16:creationId xmlns:a16="http://schemas.microsoft.com/office/drawing/2014/main" id="{8E8A4B84-1C12-4E69-8CDC-7CF53FB697D6}"/>
              </a:ext>
            </a:extLst>
          </p:cNvPr>
          <p:cNvSpPr txBox="1"/>
          <p:nvPr/>
        </p:nvSpPr>
        <p:spPr>
          <a:xfrm>
            <a:off x="8393503" y="2524623"/>
            <a:ext cx="2781299" cy="1905000"/>
          </a:xfrm>
          <a:prstGeom prst="rect">
            <a:avLst/>
          </a:prstGeom>
          <a:solidFill>
            <a:srgbClr val="FED9B0"/>
          </a:solidFill>
        </p:spPr>
        <p:txBody>
          <a:bodyPr wrap="square" rtlCol="0">
            <a:noAutofit/>
          </a:bodyPr>
          <a:lstStyle/>
          <a:p>
            <a:r>
              <a:rPr lang="en-CA" b="1" i="1" dirty="0">
                <a:solidFill>
                  <a:schemeClr val="tx1">
                    <a:lumMod val="50000"/>
                    <a:lumOff val="50000"/>
                  </a:schemeClr>
                </a:solidFill>
              </a:rPr>
              <a:t>Overriding principle:</a:t>
            </a:r>
            <a:r>
              <a:rPr lang="en-CA" dirty="0">
                <a:solidFill>
                  <a:schemeClr val="tx1">
                    <a:lumMod val="50000"/>
                    <a:lumOff val="50000"/>
                  </a:schemeClr>
                </a:solidFill>
              </a:rPr>
              <a:t> any central access device should be removed as soon as feasible within the confines of the overall treatment of the child</a:t>
            </a:r>
          </a:p>
        </p:txBody>
      </p:sp>
      <p:sp>
        <p:nvSpPr>
          <p:cNvPr id="3" name="Title 2">
            <a:extLst>
              <a:ext uri="{FF2B5EF4-FFF2-40B4-BE49-F238E27FC236}">
                <a16:creationId xmlns:a16="http://schemas.microsoft.com/office/drawing/2014/main" id="{90D66EAD-5CC5-B648-B2EE-32865131BBF5}"/>
              </a:ext>
            </a:extLst>
          </p:cNvPr>
          <p:cNvSpPr>
            <a:spLocks noGrp="1"/>
          </p:cNvSpPr>
          <p:nvPr>
            <p:ph type="title"/>
          </p:nvPr>
        </p:nvSpPr>
        <p:spPr>
          <a:xfrm>
            <a:off x="430602" y="1845892"/>
            <a:ext cx="10972800" cy="713539"/>
          </a:xfrm>
        </p:spPr>
        <p:txBody>
          <a:bodyPr/>
          <a:lstStyle/>
          <a:p>
            <a:r>
              <a:rPr lang="en-CA" sz="2800" dirty="0"/>
              <a:t>Recommendation</a:t>
            </a:r>
            <a:br>
              <a:rPr lang="en-CA" dirty="0"/>
            </a:br>
            <a:endParaRPr lang="en-US" dirty="0"/>
          </a:p>
        </p:txBody>
      </p:sp>
      <p:sp>
        <p:nvSpPr>
          <p:cNvPr id="5" name="Content Placeholder 4">
            <a:extLst>
              <a:ext uri="{FF2B5EF4-FFF2-40B4-BE49-F238E27FC236}">
                <a16:creationId xmlns:a16="http://schemas.microsoft.com/office/drawing/2014/main" id="{1648CE2C-CE6E-F146-BA2D-05CBAB903BF6}"/>
              </a:ext>
            </a:extLst>
          </p:cNvPr>
          <p:cNvSpPr>
            <a:spLocks noGrp="1"/>
          </p:cNvSpPr>
          <p:nvPr>
            <p:ph idx="1"/>
          </p:nvPr>
        </p:nvSpPr>
        <p:spPr>
          <a:xfrm>
            <a:off x="430602" y="2538417"/>
            <a:ext cx="7696200" cy="3224706"/>
          </a:xfrm>
        </p:spPr>
        <p:txBody>
          <a:bodyPr/>
          <a:lstStyle/>
          <a:p>
            <a:pPr marL="0" indent="0">
              <a:buNone/>
            </a:pPr>
            <a:r>
              <a:rPr lang="en-CA" sz="2800" dirty="0"/>
              <a:t>The panel recommends </a:t>
            </a:r>
            <a:r>
              <a:rPr lang="en-CA" sz="2800" b="1" u="sng" dirty="0"/>
              <a:t>removal rather than no removal</a:t>
            </a:r>
            <a:r>
              <a:rPr lang="en-CA" sz="2800" dirty="0"/>
              <a:t> of a </a:t>
            </a:r>
            <a:r>
              <a:rPr lang="en-CA" sz="2800" b="1" dirty="0">
                <a:solidFill>
                  <a:srgbClr val="E63E30"/>
                </a:solidFill>
              </a:rPr>
              <a:t>non-functioning or unneeded CVAD</a:t>
            </a:r>
            <a:r>
              <a:rPr lang="en-CA" sz="2800" dirty="0"/>
              <a:t>, in pediatric patients with symptomatic CVAD-related thrombosis </a:t>
            </a:r>
            <a:r>
              <a:rPr lang="en-CA" sz="2800" i="1" dirty="0"/>
              <a:t>(strong recommendation, very low certainty)</a:t>
            </a:r>
          </a:p>
          <a:p>
            <a:pPr marL="0" indent="0">
              <a:buNone/>
            </a:pPr>
            <a:endParaRPr lang="en-US" sz="2800" dirty="0"/>
          </a:p>
        </p:txBody>
      </p:sp>
    </p:spTree>
    <p:extLst>
      <p:ext uri="{BB962C8B-B14F-4D97-AF65-F5344CB8AC3E}">
        <p14:creationId xmlns:p14="http://schemas.microsoft.com/office/powerpoint/2010/main" val="300356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4212-ADC6-459D-997B-A8B23E2CDA94}"/>
              </a:ext>
            </a:extLst>
          </p:cNvPr>
          <p:cNvSpPr>
            <a:spLocks noGrp="1"/>
          </p:cNvSpPr>
          <p:nvPr>
            <p:ph type="title"/>
          </p:nvPr>
        </p:nvSpPr>
        <p:spPr>
          <a:xfrm>
            <a:off x="419100" y="1340570"/>
            <a:ext cx="10972800" cy="516986"/>
          </a:xfrm>
        </p:spPr>
        <p:txBody>
          <a:bodyPr/>
          <a:lstStyle/>
          <a:p>
            <a:r>
              <a:rPr lang="en-CA" dirty="0"/>
              <a:t>Anticoagulation should be started before device removal, to reduce embolic risk</a:t>
            </a:r>
          </a:p>
        </p:txBody>
      </p:sp>
      <p:sp>
        <p:nvSpPr>
          <p:cNvPr id="5" name="Content Placeholder 4">
            <a:extLst>
              <a:ext uri="{FF2B5EF4-FFF2-40B4-BE49-F238E27FC236}">
                <a16:creationId xmlns:a16="http://schemas.microsoft.com/office/drawing/2014/main" id="{6F0D5633-B50B-4742-97A8-60A547B18348}"/>
              </a:ext>
            </a:extLst>
          </p:cNvPr>
          <p:cNvSpPr>
            <a:spLocks noGrp="1"/>
          </p:cNvSpPr>
          <p:nvPr>
            <p:ph idx="1"/>
          </p:nvPr>
        </p:nvSpPr>
        <p:spPr>
          <a:xfrm>
            <a:off x="419100" y="2239449"/>
            <a:ext cx="10972800" cy="1599742"/>
          </a:xfrm>
        </p:spPr>
        <p:txBody>
          <a:bodyPr/>
          <a:lstStyle/>
          <a:p>
            <a:pPr marL="0" indent="0">
              <a:buFont typeface="Arial" panose="020B0604020202020204" pitchFamily="34" charset="0"/>
              <a:buNone/>
            </a:pPr>
            <a:r>
              <a:rPr lang="en-CA" sz="2000" dirty="0">
                <a:solidFill>
                  <a:srgbClr val="E63E30"/>
                </a:solidFill>
              </a:rPr>
              <a:t>Recommendation</a:t>
            </a:r>
          </a:p>
          <a:p>
            <a:pPr marL="0" indent="0">
              <a:buNone/>
            </a:pPr>
            <a:r>
              <a:rPr lang="en-CA" sz="2000" dirty="0"/>
              <a:t>The panel </a:t>
            </a:r>
            <a:r>
              <a:rPr lang="en-CA" sz="2000" b="1" u="sng" dirty="0"/>
              <a:t>suggests delayed removal of a CVAD until after initiation of anticoagulation </a:t>
            </a:r>
            <a:r>
              <a:rPr lang="en-CA" sz="2000" dirty="0"/>
              <a:t>(days) rather than immediate removal in pediatric patients with symptomatic central venous line-related thrombosis who no longer require venous access or </a:t>
            </a:r>
            <a:r>
              <a:rPr lang="en-CA" sz="2000" b="1" dirty="0">
                <a:solidFill>
                  <a:srgbClr val="E63E30"/>
                </a:solidFill>
              </a:rPr>
              <a:t>their CVAD is non-functioning</a:t>
            </a:r>
            <a:r>
              <a:rPr lang="en-CA" sz="2000" dirty="0">
                <a:solidFill>
                  <a:srgbClr val="E63E30"/>
                </a:solidFill>
              </a:rPr>
              <a:t> </a:t>
            </a:r>
            <a:r>
              <a:rPr lang="en-CA" sz="2000" i="1" dirty="0"/>
              <a:t>(condition recommendation, very low certainty)</a:t>
            </a:r>
          </a:p>
          <a:p>
            <a:endParaRPr lang="en-US" sz="2000" dirty="0"/>
          </a:p>
        </p:txBody>
      </p:sp>
      <p:sp>
        <p:nvSpPr>
          <p:cNvPr id="8" name="TextBox 7">
            <a:extLst>
              <a:ext uri="{FF2B5EF4-FFF2-40B4-BE49-F238E27FC236}">
                <a16:creationId xmlns:a16="http://schemas.microsoft.com/office/drawing/2014/main" id="{9B76A85C-FC00-4E94-B71F-D955FFBCF9C0}"/>
              </a:ext>
            </a:extLst>
          </p:cNvPr>
          <p:cNvSpPr txBox="1"/>
          <p:nvPr/>
        </p:nvSpPr>
        <p:spPr>
          <a:xfrm>
            <a:off x="419100" y="4024531"/>
            <a:ext cx="5459896" cy="1631216"/>
          </a:xfrm>
          <a:prstGeom prst="rect">
            <a:avLst/>
          </a:prstGeom>
          <a:solidFill>
            <a:srgbClr val="FED9B0"/>
          </a:solidFill>
        </p:spPr>
        <p:txBody>
          <a:bodyPr wrap="square" rtlCol="0">
            <a:noAutofit/>
          </a:bodyPr>
          <a:lstStyle/>
          <a:p>
            <a:r>
              <a:rPr lang="en-CA" sz="2000" b="1" dirty="0">
                <a:solidFill>
                  <a:schemeClr val="tx1">
                    <a:lumMod val="50000"/>
                    <a:lumOff val="50000"/>
                  </a:schemeClr>
                </a:solidFill>
              </a:rPr>
              <a:t>Optimal Timing of Removal? Uncertain.</a:t>
            </a:r>
          </a:p>
          <a:p>
            <a:r>
              <a:rPr lang="en-CA" sz="2000" dirty="0">
                <a:solidFill>
                  <a:schemeClr val="tx1">
                    <a:lumMod val="50000"/>
                    <a:lumOff val="50000"/>
                  </a:schemeClr>
                </a:solidFill>
              </a:rPr>
              <a:t>A few (3 to 5) days of anticoagulation are felt to reduce potential risk of emboli leading to PE or paradoxical stroke, although quality of evidence uncertain as no outcome data</a:t>
            </a:r>
          </a:p>
        </p:txBody>
      </p:sp>
      <p:sp>
        <p:nvSpPr>
          <p:cNvPr id="9" name="TextBox 8">
            <a:extLst>
              <a:ext uri="{FF2B5EF4-FFF2-40B4-BE49-F238E27FC236}">
                <a16:creationId xmlns:a16="http://schemas.microsoft.com/office/drawing/2014/main" id="{3B87D488-E288-4D0C-B1F2-FCC2C0E6747E}"/>
              </a:ext>
            </a:extLst>
          </p:cNvPr>
          <p:cNvSpPr txBox="1"/>
          <p:nvPr/>
        </p:nvSpPr>
        <p:spPr>
          <a:xfrm>
            <a:off x="6206900" y="4024531"/>
            <a:ext cx="5459896" cy="1015663"/>
          </a:xfrm>
          <a:prstGeom prst="rect">
            <a:avLst/>
          </a:prstGeom>
          <a:solidFill>
            <a:srgbClr val="C9D7AF"/>
          </a:solidFill>
        </p:spPr>
        <p:txBody>
          <a:bodyPr wrap="square" rtlCol="0">
            <a:spAutoFit/>
          </a:bodyPr>
          <a:lstStyle/>
          <a:p>
            <a:r>
              <a:rPr lang="en-CA" sz="2000" b="1" dirty="0">
                <a:solidFill>
                  <a:schemeClr val="tx1">
                    <a:lumMod val="50000"/>
                    <a:lumOff val="50000"/>
                  </a:schemeClr>
                </a:solidFill>
              </a:rPr>
              <a:t>Considerations affecting timing:</a:t>
            </a:r>
          </a:p>
          <a:p>
            <a:pPr marL="342900" indent="-342900">
              <a:buFont typeface="Arial" panose="020B0604020202020204" pitchFamily="34" charset="0"/>
              <a:buChar char="•"/>
            </a:pPr>
            <a:r>
              <a:rPr lang="en-CA" sz="2000" dirty="0">
                <a:solidFill>
                  <a:schemeClr val="tx1">
                    <a:lumMod val="50000"/>
                    <a:lumOff val="50000"/>
                  </a:schemeClr>
                </a:solidFill>
              </a:rPr>
              <a:t>Known or suspected right to left shunt</a:t>
            </a:r>
          </a:p>
          <a:p>
            <a:pPr marL="342900" indent="-342900">
              <a:buFont typeface="Arial" panose="020B0604020202020204" pitchFamily="34" charset="0"/>
              <a:buChar char="•"/>
            </a:pPr>
            <a:r>
              <a:rPr lang="en-CA" sz="2000" dirty="0">
                <a:solidFill>
                  <a:schemeClr val="tx1">
                    <a:lumMod val="50000"/>
                    <a:lumOff val="50000"/>
                  </a:schemeClr>
                </a:solidFill>
              </a:rPr>
              <a:t>Surgeon, operating room availability</a:t>
            </a:r>
          </a:p>
        </p:txBody>
      </p:sp>
      <p:sp>
        <p:nvSpPr>
          <p:cNvPr id="3" name="TextBox 2"/>
          <p:cNvSpPr txBox="1"/>
          <p:nvPr/>
        </p:nvSpPr>
        <p:spPr>
          <a:xfrm>
            <a:off x="6206900" y="5225534"/>
            <a:ext cx="5574250" cy="1015663"/>
          </a:xfrm>
          <a:prstGeom prst="rect">
            <a:avLst/>
          </a:prstGeom>
          <a:noFill/>
        </p:spPr>
        <p:txBody>
          <a:bodyPr wrap="square" rtlCol="0">
            <a:spAutoFit/>
          </a:bodyPr>
          <a:lstStyle/>
          <a:p>
            <a:r>
              <a:rPr lang="en-AU" sz="2000" dirty="0">
                <a:solidFill>
                  <a:schemeClr val="tx1">
                    <a:lumMod val="50000"/>
                    <a:lumOff val="50000"/>
                  </a:schemeClr>
                </a:solidFill>
              </a:rPr>
              <a:t>In this case the child has already received 7 days therapy, so can proceed to remove as soon as possible </a:t>
            </a:r>
          </a:p>
        </p:txBody>
      </p:sp>
    </p:spTree>
    <p:extLst>
      <p:ext uri="{BB962C8B-B14F-4D97-AF65-F5344CB8AC3E}">
        <p14:creationId xmlns:p14="http://schemas.microsoft.com/office/powerpoint/2010/main" val="72635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914408"/>
            <a:ext cx="10972800" cy="3954624"/>
          </a:xfrm>
        </p:spPr>
        <p:txBody>
          <a:bodyPr>
            <a:noAutofit/>
          </a:bodyPr>
          <a:lstStyle/>
          <a:p>
            <a:pPr marL="0" indent="0">
              <a:buNone/>
            </a:pPr>
            <a:r>
              <a:rPr lang="en-CA" sz="2000" b="1" dirty="0"/>
              <a:t>Your patient who is receiving asparaginase-based chemotherapy has developed progressive thrombosis despite standard anticoagulation therapy with LMWH. The line is not functioning properly anymore. </a:t>
            </a:r>
          </a:p>
          <a:p>
            <a:pPr marL="0" indent="0">
              <a:buNone/>
            </a:pPr>
            <a:endParaRPr lang="en-CA" sz="2000" b="1" dirty="0"/>
          </a:p>
          <a:p>
            <a:pPr marL="0" indent="0">
              <a:buNone/>
            </a:pPr>
            <a:r>
              <a:rPr lang="en-CA" sz="2000" b="1" dirty="0"/>
              <a:t>What would you suggest for management of her antithrombotic therapy at this point?</a:t>
            </a:r>
          </a:p>
          <a:p>
            <a:pPr marL="0" indent="0">
              <a:buNone/>
            </a:pPr>
            <a:endParaRPr lang="en-CA" sz="2000" dirty="0"/>
          </a:p>
          <a:p>
            <a:pPr marL="457200" indent="-457200">
              <a:buAutoNum type="alphaUcPeriod"/>
            </a:pPr>
            <a:r>
              <a:rPr lang="en-CA" sz="2000" dirty="0"/>
              <a:t>Continue with current LMWH regimen</a:t>
            </a:r>
          </a:p>
          <a:p>
            <a:pPr marL="457200" indent="-457200">
              <a:buAutoNum type="alphaUcPeriod"/>
            </a:pPr>
            <a:r>
              <a:rPr lang="en-CA" sz="2000" dirty="0"/>
              <a:t>Switch anticoagulant therapy to intravenous unfractionated heparin</a:t>
            </a:r>
          </a:p>
          <a:p>
            <a:pPr marL="457200" indent="-457200">
              <a:buAutoNum type="alphaUcPeriod"/>
            </a:pPr>
            <a:r>
              <a:rPr lang="en-CA" sz="2000" dirty="0"/>
              <a:t>Add empiric AT replacement therapy to current LMWH regimen</a:t>
            </a:r>
          </a:p>
          <a:p>
            <a:pPr marL="457200" indent="-457200">
              <a:buAutoNum type="alphaUcPeriod"/>
            </a:pPr>
            <a:r>
              <a:rPr lang="en-CA" sz="2000" dirty="0"/>
              <a:t>Measure AT activity level, and if low then add AT replacement therapy to current LMWH regimen</a:t>
            </a:r>
          </a:p>
          <a:p>
            <a:pPr marL="457200" indent="-457200">
              <a:buAutoNum type="alphaUcPeriod"/>
            </a:pPr>
            <a:endParaRPr lang="en-CA" sz="2000" dirty="0"/>
          </a:p>
        </p:txBody>
      </p:sp>
      <p:sp>
        <p:nvSpPr>
          <p:cNvPr id="4" name="Rectangle 3">
            <a:extLst>
              <a:ext uri="{FF2B5EF4-FFF2-40B4-BE49-F238E27FC236}">
                <a16:creationId xmlns:a16="http://schemas.microsoft.com/office/drawing/2014/main" id="{9226FD30-21CB-41CA-B5A0-E511663EA7F5}"/>
              </a:ext>
            </a:extLst>
          </p:cNvPr>
          <p:cNvSpPr/>
          <p:nvPr/>
        </p:nvSpPr>
        <p:spPr>
          <a:xfrm>
            <a:off x="285837" y="4728749"/>
            <a:ext cx="10718800" cy="419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034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32BA97-16F1-4758-B7F3-D44B285A4D9E}"/>
              </a:ext>
            </a:extLst>
          </p:cNvPr>
          <p:cNvSpPr txBox="1"/>
          <p:nvPr/>
        </p:nvSpPr>
        <p:spPr>
          <a:xfrm>
            <a:off x="636104" y="4385608"/>
            <a:ext cx="5459896" cy="1323439"/>
          </a:xfrm>
          <a:prstGeom prst="rect">
            <a:avLst/>
          </a:prstGeom>
          <a:solidFill>
            <a:srgbClr val="FED9B0"/>
          </a:solidFill>
        </p:spPr>
        <p:txBody>
          <a:bodyPr wrap="square" rtlCol="0">
            <a:spAutoFit/>
          </a:bodyPr>
          <a:lstStyle/>
          <a:p>
            <a:r>
              <a:rPr lang="en-CA" sz="2000" dirty="0">
                <a:solidFill>
                  <a:schemeClr val="tx1">
                    <a:lumMod val="50000"/>
                    <a:lumOff val="50000"/>
                  </a:schemeClr>
                </a:solidFill>
              </a:rPr>
              <a:t>Antithrombin replacement would be commenced if there was continuous thrombus growth and/or </a:t>
            </a:r>
            <a:r>
              <a:rPr lang="en-CA" sz="2000" b="1" i="1" dirty="0">
                <a:solidFill>
                  <a:schemeClr val="tx1">
                    <a:lumMod val="50000"/>
                    <a:lumOff val="50000"/>
                  </a:schemeClr>
                </a:solidFill>
              </a:rPr>
              <a:t>failure of clinical response despite adequate anticoagulation</a:t>
            </a:r>
          </a:p>
        </p:txBody>
      </p:sp>
      <p:sp>
        <p:nvSpPr>
          <p:cNvPr id="6" name="Rectangle 5">
            <a:extLst>
              <a:ext uri="{FF2B5EF4-FFF2-40B4-BE49-F238E27FC236}">
                <a16:creationId xmlns:a16="http://schemas.microsoft.com/office/drawing/2014/main" id="{15B9AE6A-5B7B-4DE1-9DD0-14C28D9A660D}"/>
              </a:ext>
            </a:extLst>
          </p:cNvPr>
          <p:cNvSpPr/>
          <p:nvPr/>
        </p:nvSpPr>
        <p:spPr>
          <a:xfrm>
            <a:off x="6324844" y="4385608"/>
            <a:ext cx="5242560" cy="1015663"/>
          </a:xfrm>
          <a:prstGeom prst="rect">
            <a:avLst/>
          </a:prstGeom>
          <a:solidFill>
            <a:srgbClr val="C9D7AF"/>
          </a:solidFill>
        </p:spPr>
        <p:txBody>
          <a:bodyPr wrap="square">
            <a:spAutoFit/>
          </a:bodyPr>
          <a:lstStyle/>
          <a:p>
            <a:r>
              <a:rPr lang="en-CA" sz="2000" dirty="0">
                <a:solidFill>
                  <a:schemeClr val="tx1">
                    <a:lumMod val="50000"/>
                    <a:lumOff val="50000"/>
                  </a:schemeClr>
                </a:solidFill>
              </a:rPr>
              <a:t>However, there is no evidence to suggest improved outcomes in these patients with AT replacement</a:t>
            </a:r>
          </a:p>
        </p:txBody>
      </p:sp>
      <p:sp>
        <p:nvSpPr>
          <p:cNvPr id="2" name="Title 1">
            <a:extLst>
              <a:ext uri="{FF2B5EF4-FFF2-40B4-BE49-F238E27FC236}">
                <a16:creationId xmlns:a16="http://schemas.microsoft.com/office/drawing/2014/main" id="{BC9CCA7B-7060-184C-8DCE-3DD964AEB6A5}"/>
              </a:ext>
            </a:extLst>
          </p:cNvPr>
          <p:cNvSpPr>
            <a:spLocks noGrp="1"/>
          </p:cNvSpPr>
          <p:nvPr>
            <p:ph type="title"/>
          </p:nvPr>
        </p:nvSpPr>
        <p:spPr/>
        <p:txBody>
          <a:bodyPr/>
          <a:lstStyle/>
          <a:p>
            <a:r>
              <a:rPr lang="en-CA" dirty="0"/>
              <a:t>Recommendation</a:t>
            </a:r>
            <a:br>
              <a:rPr lang="en-CA" sz="3600" dirty="0"/>
            </a:br>
            <a:endParaRPr lang="en-US" dirty="0"/>
          </a:p>
        </p:txBody>
      </p:sp>
      <p:sp>
        <p:nvSpPr>
          <p:cNvPr id="3" name="Content Placeholder 2">
            <a:extLst>
              <a:ext uri="{FF2B5EF4-FFF2-40B4-BE49-F238E27FC236}">
                <a16:creationId xmlns:a16="http://schemas.microsoft.com/office/drawing/2014/main" id="{CD1E391C-49B7-7448-B9B3-F1AD2763D135}"/>
              </a:ext>
            </a:extLst>
          </p:cNvPr>
          <p:cNvSpPr>
            <a:spLocks noGrp="1"/>
          </p:cNvSpPr>
          <p:nvPr>
            <p:ph idx="1"/>
          </p:nvPr>
        </p:nvSpPr>
        <p:spPr>
          <a:xfrm>
            <a:off x="419100" y="2033094"/>
            <a:ext cx="10972800" cy="2157906"/>
          </a:xfrm>
        </p:spPr>
        <p:txBody>
          <a:bodyPr/>
          <a:lstStyle/>
          <a:p>
            <a:pPr marL="0" indent="0">
              <a:buFont typeface="Arial" panose="020B0604020202020204" pitchFamily="34" charset="0"/>
              <a:buNone/>
            </a:pPr>
            <a:r>
              <a:rPr lang="en-CA" sz="2000" dirty="0"/>
              <a:t>The panel suggests </a:t>
            </a:r>
            <a:r>
              <a:rPr lang="en-CA" sz="2000" b="1" u="sng" dirty="0"/>
              <a:t>using AT replacement therapy</a:t>
            </a:r>
            <a:r>
              <a:rPr lang="en-CA" sz="2000" dirty="0"/>
              <a:t> in addition to standard anticoagulation rather than standard anticoagulation alone in pediatric patients with DVT/PE/CSVT </a:t>
            </a:r>
            <a:r>
              <a:rPr lang="en-CA" sz="2000" b="1" dirty="0"/>
              <a:t>who:</a:t>
            </a:r>
          </a:p>
          <a:p>
            <a:pPr indent="-274309"/>
            <a:r>
              <a:rPr lang="en-CA" sz="2000" b="1" dirty="0">
                <a:solidFill>
                  <a:srgbClr val="E63E30"/>
                </a:solidFill>
              </a:rPr>
              <a:t>Have failed to respond clinically to standard anticoagulation treatment</a:t>
            </a:r>
            <a:r>
              <a:rPr lang="en-CA" sz="2000" dirty="0">
                <a:solidFill>
                  <a:srgbClr val="E63E30"/>
                </a:solidFill>
              </a:rPr>
              <a:t> </a:t>
            </a:r>
            <a:r>
              <a:rPr lang="en-CA" sz="2000" dirty="0">
                <a:solidFill>
                  <a:schemeClr val="bg2">
                    <a:lumMod val="50000"/>
                  </a:schemeClr>
                </a:solidFill>
              </a:rPr>
              <a:t>and </a:t>
            </a:r>
          </a:p>
          <a:p>
            <a:pPr indent="-274309"/>
            <a:r>
              <a:rPr lang="en-CA" sz="2000" dirty="0"/>
              <a:t>In whom subsequent measurement of AT concentrations reveals </a:t>
            </a:r>
            <a:r>
              <a:rPr lang="en-CA" sz="2000" b="1" dirty="0">
                <a:solidFill>
                  <a:srgbClr val="E63E30"/>
                </a:solidFill>
              </a:rPr>
              <a:t>low AT levels </a:t>
            </a:r>
            <a:r>
              <a:rPr lang="en-CA" sz="2000" dirty="0"/>
              <a:t>based on age appropriate reference ranges </a:t>
            </a:r>
            <a:r>
              <a:rPr lang="en-CA" sz="2000" i="1" dirty="0"/>
              <a:t>(conditional recommendation, very low certainty)</a:t>
            </a:r>
          </a:p>
          <a:p>
            <a:endParaRPr lang="en-US" sz="2000" dirty="0"/>
          </a:p>
        </p:txBody>
      </p:sp>
    </p:spTree>
    <p:extLst>
      <p:ext uri="{BB962C8B-B14F-4D97-AF65-F5344CB8AC3E}">
        <p14:creationId xmlns:p14="http://schemas.microsoft.com/office/powerpoint/2010/main" val="6945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Case 2: Conclusion</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r>
              <a:rPr lang="en-CA" sz="2400" dirty="0"/>
              <a:t>You measure an antithrombin activity level and determine that it is low: </a:t>
            </a:r>
            <a:r>
              <a:rPr lang="en-CA" sz="2400" b="1" dirty="0"/>
              <a:t>AT activity 0.12 U/mL </a:t>
            </a:r>
            <a:r>
              <a:rPr lang="en-CA" sz="2400" dirty="0"/>
              <a:t>(normal &gt; 0.80)</a:t>
            </a:r>
          </a:p>
          <a:p>
            <a:endParaRPr lang="en-CA" sz="2400" b="1" dirty="0">
              <a:solidFill>
                <a:srgbClr val="FF0000"/>
              </a:solidFill>
            </a:endParaRPr>
          </a:p>
          <a:p>
            <a:r>
              <a:rPr lang="en-CA" sz="2400" dirty="0"/>
              <a:t>You supplement standard LMWH anticoagulation with AT concentrate, and within 3 days there is symptomatic improvement</a:t>
            </a:r>
          </a:p>
          <a:p>
            <a:endParaRPr lang="en-CA" sz="2400" dirty="0"/>
          </a:p>
          <a:p>
            <a:r>
              <a:rPr lang="en-CA" sz="2400" dirty="0"/>
              <a:t>The CVAD is removed, and a central venous catheter is placed at another venous access site for subsequent chemotherapy treatments</a:t>
            </a:r>
          </a:p>
        </p:txBody>
      </p:sp>
    </p:spTree>
    <p:extLst>
      <p:ext uri="{BB962C8B-B14F-4D97-AF65-F5344CB8AC3E}">
        <p14:creationId xmlns:p14="http://schemas.microsoft.com/office/powerpoint/2010/main" val="396931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Case 2: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34473" y="2431167"/>
            <a:ext cx="11060964" cy="830997"/>
          </a:xfrm>
          <a:prstGeom prst="rect">
            <a:avLst/>
          </a:prstGeom>
          <a:solidFill>
            <a:srgbClr val="FED9B0"/>
          </a:solidFill>
        </p:spPr>
        <p:txBody>
          <a:bodyPr wrap="square" rtlCol="0">
            <a:spAutoFit/>
          </a:bodyPr>
          <a:lstStyle/>
          <a:p>
            <a:r>
              <a:rPr lang="en-CA" sz="2400" dirty="0">
                <a:solidFill>
                  <a:schemeClr val="tx1">
                    <a:lumMod val="50000"/>
                    <a:lumOff val="50000"/>
                  </a:schemeClr>
                </a:solidFill>
              </a:rPr>
              <a:t>When thrombosis occurs in association with a CVAD, the CVAD should only be removed if it is no longer functional or if its use is no longer required</a:t>
            </a:r>
          </a:p>
        </p:txBody>
      </p:sp>
      <p:sp>
        <p:nvSpPr>
          <p:cNvPr id="6" name="TextBox 5">
            <a:extLst>
              <a:ext uri="{FF2B5EF4-FFF2-40B4-BE49-F238E27FC236}">
                <a16:creationId xmlns:a16="http://schemas.microsoft.com/office/drawing/2014/main" id="{3669F80F-F834-4045-85E9-B1F9F8F069EA}"/>
              </a:ext>
            </a:extLst>
          </p:cNvPr>
          <p:cNvSpPr txBox="1"/>
          <p:nvPr/>
        </p:nvSpPr>
        <p:spPr>
          <a:xfrm>
            <a:off x="434473" y="3419901"/>
            <a:ext cx="11115208" cy="830997"/>
          </a:xfrm>
          <a:prstGeom prst="rect">
            <a:avLst/>
          </a:prstGeom>
          <a:solidFill>
            <a:srgbClr val="FDDAB0"/>
          </a:solidFill>
        </p:spPr>
        <p:txBody>
          <a:bodyPr wrap="square" rtlCol="0">
            <a:spAutoFit/>
          </a:bodyPr>
          <a:lstStyle/>
          <a:p>
            <a:r>
              <a:rPr lang="en-CA" sz="2400" dirty="0">
                <a:solidFill>
                  <a:schemeClr val="tx1">
                    <a:lumMod val="50000"/>
                    <a:lumOff val="50000"/>
                  </a:schemeClr>
                </a:solidFill>
              </a:rPr>
              <a:t>AT replacement therapy is not routinely recommended for the treatment of pediatric DVT, PE, or CSVT</a:t>
            </a:r>
          </a:p>
        </p:txBody>
      </p:sp>
      <p:sp>
        <p:nvSpPr>
          <p:cNvPr id="5" name="TextBox 4">
            <a:extLst>
              <a:ext uri="{FF2B5EF4-FFF2-40B4-BE49-F238E27FC236}">
                <a16:creationId xmlns:a16="http://schemas.microsoft.com/office/drawing/2014/main" id="{23AEB968-3A80-44D4-B027-6C8FC8336DED}"/>
              </a:ext>
            </a:extLst>
          </p:cNvPr>
          <p:cNvSpPr txBox="1"/>
          <p:nvPr/>
        </p:nvSpPr>
        <p:spPr>
          <a:xfrm>
            <a:off x="434473" y="4408635"/>
            <a:ext cx="11115208" cy="1200329"/>
          </a:xfrm>
          <a:prstGeom prst="rect">
            <a:avLst/>
          </a:prstGeom>
          <a:solidFill>
            <a:srgbClr val="FEC27B"/>
          </a:solidFill>
        </p:spPr>
        <p:txBody>
          <a:bodyPr wrap="square" rtlCol="0">
            <a:spAutoFit/>
          </a:bodyPr>
          <a:lstStyle/>
          <a:p>
            <a:r>
              <a:rPr lang="en-CA" sz="2400" dirty="0">
                <a:solidFill>
                  <a:schemeClr val="tx1">
                    <a:lumMod val="50000"/>
                    <a:lumOff val="50000"/>
                  </a:schemeClr>
                </a:solidFill>
              </a:rPr>
              <a:t>Certain subgroups may benefit from the addition of AT replacement to anticoagulation if they fail to respond to standard anticoagulation and their AT level is low, including those receiving asparaginase</a:t>
            </a:r>
          </a:p>
        </p:txBody>
      </p:sp>
    </p:spTree>
    <p:extLst>
      <p:ext uri="{BB962C8B-B14F-4D97-AF65-F5344CB8AC3E}">
        <p14:creationId xmlns:p14="http://schemas.microsoft.com/office/powerpoint/2010/main" val="184809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dirty="0">
                <a:solidFill>
                  <a:schemeClr val="tx1">
                    <a:lumMod val="50000"/>
                    <a:lumOff val="50000"/>
                  </a:schemeClr>
                </a:solidFill>
              </a:rPr>
              <a:t>Prevention of VTE in Surgical Hospitalized Patients</a:t>
            </a:r>
          </a:p>
          <a:p>
            <a:pPr marL="514350" indent="-514350">
              <a:buFont typeface="+mj-lt"/>
              <a:buAutoNum type="arabicPeriod"/>
            </a:pPr>
            <a:r>
              <a:rPr lang="en-CA" dirty="0">
                <a:solidFill>
                  <a:schemeClr val="tx1">
                    <a:lumMod val="50000"/>
                    <a:lumOff val="50000"/>
                  </a:schemeClr>
                </a:solidFill>
              </a:rPr>
              <a:t>Prevention of VTE in Medical Hospitalized Patients</a:t>
            </a:r>
          </a:p>
          <a:p>
            <a:pPr marL="514350" indent="-514350">
              <a:buFont typeface="+mj-lt"/>
              <a:buAutoNum type="arabicPeriod"/>
            </a:pPr>
            <a:r>
              <a:rPr lang="en-CA" dirty="0">
                <a:solidFill>
                  <a:schemeClr val="tx1">
                    <a:lumMod val="50000"/>
                    <a:lumOff val="50000"/>
                  </a:schemeClr>
                </a:solidFill>
              </a:rPr>
              <a:t>Treatment of Acute VTE (DVT and PE)</a:t>
            </a:r>
          </a:p>
          <a:p>
            <a:pPr marL="514350" indent="-514350">
              <a:buFont typeface="+mj-lt"/>
              <a:buAutoNum type="arabicPeriod"/>
            </a:pPr>
            <a:r>
              <a:rPr lang="en-CA" dirty="0">
                <a:solidFill>
                  <a:schemeClr val="bg2">
                    <a:lumMod val="50000"/>
                  </a:schemeClr>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dirty="0">
                <a:solidFill>
                  <a:schemeClr val="tx1">
                    <a:lumMod val="50000"/>
                    <a:lumOff val="50000"/>
                  </a:schemeClr>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b="1" dirty="0">
                <a:solidFill>
                  <a:schemeClr val="tx1"/>
                </a:solidFill>
              </a:rPr>
              <a:t>Pediatric VTE</a:t>
            </a:r>
          </a:p>
          <a:p>
            <a:pPr marL="514350" indent="-514350">
              <a:buFont typeface="+mj-lt"/>
              <a:buAutoNum type="arabicPeriod"/>
            </a:pPr>
            <a:r>
              <a:rPr lang="en-CA" dirty="0">
                <a:solidFill>
                  <a:schemeClr val="bg2">
                    <a:lumMod val="50000"/>
                  </a:schemeClr>
                </a:solidFill>
              </a:rPr>
              <a:t>VTE in the Context of Pregnancy</a:t>
            </a:r>
          </a:p>
          <a:p>
            <a:pPr marL="514350" indent="-514350">
              <a:buFont typeface="+mj-lt"/>
              <a:buAutoNum type="arabicPeriod"/>
            </a:pPr>
            <a:r>
              <a:rPr lang="en-CA" dirty="0">
                <a:solidFill>
                  <a:schemeClr val="tx1">
                    <a:lumMod val="50000"/>
                    <a:lumOff val="50000"/>
                  </a:schemeClr>
                </a:solidFill>
              </a:rPr>
              <a:t>Diagnosis of VTE</a:t>
            </a:r>
          </a:p>
        </p:txBody>
      </p:sp>
    </p:spTree>
    <p:extLst>
      <p:ext uri="{BB962C8B-B14F-4D97-AF65-F5344CB8AC3E}">
        <p14:creationId xmlns:p14="http://schemas.microsoft.com/office/powerpoint/2010/main" val="580031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en-CA" u="sng" dirty="0"/>
              <a:t>Case 3: Asymptomatic DVT</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marL="0" indent="0">
              <a:spcAft>
                <a:spcPts val="600"/>
              </a:spcAft>
              <a:buNone/>
            </a:pPr>
            <a:r>
              <a:rPr lang="en-CA" sz="2400" dirty="0"/>
              <a:t>4 year old female </a:t>
            </a:r>
            <a:endParaRPr lang="en-CA" sz="2400" b="1" dirty="0">
              <a:solidFill>
                <a:srgbClr val="FF0000"/>
              </a:solidFill>
            </a:endParaRPr>
          </a:p>
          <a:p>
            <a:pPr marL="0" indent="0">
              <a:spcAft>
                <a:spcPts val="600"/>
              </a:spcAft>
              <a:buNone/>
            </a:pPr>
            <a:endParaRPr lang="en-CA" sz="2400" b="1" dirty="0">
              <a:solidFill>
                <a:srgbClr val="E63E30"/>
              </a:solidFill>
            </a:endParaRPr>
          </a:p>
          <a:p>
            <a:pPr marL="0" indent="0">
              <a:spcAft>
                <a:spcPts val="600"/>
              </a:spcAft>
              <a:buNone/>
            </a:pPr>
            <a:r>
              <a:rPr lang="en-CA" sz="2400" b="1" dirty="0">
                <a:solidFill>
                  <a:srgbClr val="E63E30"/>
                </a:solidFill>
              </a:rPr>
              <a:t>Surgery: </a:t>
            </a:r>
            <a:r>
              <a:rPr lang="en-CA" sz="2400" dirty="0"/>
              <a:t>Underwent open repair of ventricular septal defect (VSD). Intra-operatively a right internal jugular vein </a:t>
            </a:r>
            <a:r>
              <a:rPr lang="en-CA" sz="2400" b="1" dirty="0"/>
              <a:t>central venous catheter </a:t>
            </a:r>
            <a:r>
              <a:rPr lang="en-CA" sz="2400" dirty="0"/>
              <a:t>was inserted.</a:t>
            </a:r>
            <a:endParaRPr lang="en-CA" sz="2400" b="1" dirty="0">
              <a:solidFill>
                <a:srgbClr val="FF0000"/>
              </a:solidFill>
            </a:endParaRPr>
          </a:p>
          <a:p>
            <a:pPr marL="0" indent="0">
              <a:spcAft>
                <a:spcPts val="600"/>
              </a:spcAft>
              <a:buNone/>
            </a:pPr>
            <a:endParaRPr lang="en-CA" sz="2400" b="1" dirty="0">
              <a:solidFill>
                <a:srgbClr val="E63E30"/>
              </a:solidFill>
            </a:endParaRPr>
          </a:p>
          <a:p>
            <a:pPr marL="0" indent="0">
              <a:spcAft>
                <a:spcPts val="600"/>
              </a:spcAft>
              <a:buNone/>
            </a:pPr>
            <a:r>
              <a:rPr lang="en-CA" sz="2400" b="1" dirty="0">
                <a:solidFill>
                  <a:srgbClr val="E63E30"/>
                </a:solidFill>
              </a:rPr>
              <a:t>Post-operatively: </a:t>
            </a:r>
            <a:r>
              <a:rPr lang="en-CA" sz="2400" dirty="0"/>
              <a:t>Recovering well. Central venous catheter was removed immediately post operative. </a:t>
            </a:r>
          </a:p>
        </p:txBody>
      </p:sp>
    </p:spTree>
    <p:extLst>
      <p:ext uri="{BB962C8B-B14F-4D97-AF65-F5344CB8AC3E}">
        <p14:creationId xmlns:p14="http://schemas.microsoft.com/office/powerpoint/2010/main" val="370850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5024-2BF6-4868-9DC2-D9A3CCC76355}"/>
              </a:ext>
            </a:extLst>
          </p:cNvPr>
          <p:cNvSpPr>
            <a:spLocks noGrp="1"/>
          </p:cNvSpPr>
          <p:nvPr>
            <p:ph type="title"/>
          </p:nvPr>
        </p:nvSpPr>
        <p:spPr/>
        <p:txBody>
          <a:bodyPr/>
          <a:lstStyle/>
          <a:p>
            <a:r>
              <a:rPr lang="en-CA" u="sng" dirty="0"/>
              <a:t>Case 3: Asymptomatic DVT</a:t>
            </a:r>
          </a:p>
        </p:txBody>
      </p:sp>
      <p:sp>
        <p:nvSpPr>
          <p:cNvPr id="3" name="Content Placeholder 2">
            <a:extLst>
              <a:ext uri="{FF2B5EF4-FFF2-40B4-BE49-F238E27FC236}">
                <a16:creationId xmlns:a16="http://schemas.microsoft.com/office/drawing/2014/main" id="{92409474-0325-459D-B639-FD29E63A04E6}"/>
              </a:ext>
            </a:extLst>
          </p:cNvPr>
          <p:cNvSpPr>
            <a:spLocks noGrp="1"/>
          </p:cNvSpPr>
          <p:nvPr>
            <p:ph idx="1"/>
          </p:nvPr>
        </p:nvSpPr>
        <p:spPr/>
        <p:txBody>
          <a:bodyPr/>
          <a:lstStyle/>
          <a:p>
            <a:pPr marL="0" indent="0">
              <a:buNone/>
            </a:pPr>
            <a:r>
              <a:rPr lang="en-CA" b="1" dirty="0">
                <a:solidFill>
                  <a:srgbClr val="E63E30"/>
                </a:solidFill>
              </a:rPr>
              <a:t>Currently:</a:t>
            </a:r>
            <a:r>
              <a:rPr lang="en-CA" dirty="0">
                <a:solidFill>
                  <a:srgbClr val="E63E30"/>
                </a:solidFill>
              </a:rPr>
              <a:t>  </a:t>
            </a:r>
            <a:r>
              <a:rPr lang="en-CA" dirty="0"/>
              <a:t>3 days since surgery, she undergoes routine echocardiography to review VSD closure. Thought that there was something abnormal in superior vena cava. </a:t>
            </a:r>
          </a:p>
          <a:p>
            <a:pPr marL="0" indent="0">
              <a:buNone/>
            </a:pPr>
            <a:endParaRPr lang="en-CA" b="1" dirty="0">
              <a:solidFill>
                <a:srgbClr val="FF0000"/>
              </a:solidFill>
            </a:endParaRPr>
          </a:p>
          <a:p>
            <a:pPr marL="0" indent="0">
              <a:buNone/>
            </a:pPr>
            <a:r>
              <a:rPr lang="en-CA" b="1" dirty="0">
                <a:solidFill>
                  <a:srgbClr val="E63E30"/>
                </a:solidFill>
              </a:rPr>
              <a:t>Ultrasound: </a:t>
            </a:r>
            <a:r>
              <a:rPr lang="en-CA" dirty="0"/>
              <a:t>Non-occlusive thrombus noted in right internal jugular vain extending down into superior vena cava, but not into right atrium. No DVT in remaining veins of the upper extremity.</a:t>
            </a:r>
          </a:p>
        </p:txBody>
      </p:sp>
    </p:spTree>
    <p:extLst>
      <p:ext uri="{BB962C8B-B14F-4D97-AF65-F5344CB8AC3E}">
        <p14:creationId xmlns:p14="http://schemas.microsoft.com/office/powerpoint/2010/main" val="42166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p:txBody>
          <a:bodyPr>
            <a:noAutofit/>
          </a:bodyPr>
          <a:lstStyle/>
          <a:p>
            <a:pPr marL="0" indent="0">
              <a:buNone/>
            </a:pPr>
            <a:r>
              <a:rPr lang="en-CA" sz="2000" b="1" dirty="0"/>
              <a:t>You have diagnosed your patient with an asymptomatic non-occlusive DVT in the internal jugular vein and superior vena cava, which was likely provoked by a central venous catheter that has been removed.</a:t>
            </a:r>
          </a:p>
          <a:p>
            <a:pPr marL="0" indent="0">
              <a:buNone/>
            </a:pPr>
            <a:endParaRPr lang="en-CA" sz="2000" b="1" dirty="0"/>
          </a:p>
          <a:p>
            <a:pPr marL="0" indent="0">
              <a:buNone/>
            </a:pPr>
            <a:r>
              <a:rPr lang="en-CA" sz="2000" b="1" dirty="0"/>
              <a:t>What management would you suggest for this patient’s asymptomatic DVT?</a:t>
            </a:r>
          </a:p>
          <a:p>
            <a:pPr marL="0" indent="0">
              <a:buNone/>
            </a:pPr>
            <a:endParaRPr lang="en-CA" sz="2000" dirty="0"/>
          </a:p>
          <a:p>
            <a:pPr marL="457200" indent="-457200">
              <a:buAutoNum type="alphaUcPeriod"/>
            </a:pPr>
            <a:r>
              <a:rPr lang="en-CA" sz="2000" dirty="0"/>
              <a:t>Therapeutic anticoagulation</a:t>
            </a:r>
          </a:p>
          <a:p>
            <a:pPr marL="457200" indent="-457200">
              <a:buAutoNum type="alphaUcPeriod"/>
            </a:pPr>
            <a:r>
              <a:rPr lang="en-CA" sz="2000" dirty="0"/>
              <a:t>No anticoagulation, as this was an incidental finding</a:t>
            </a:r>
          </a:p>
          <a:p>
            <a:pPr marL="457200" indent="-457200">
              <a:buAutoNum type="alphaUcPeriod"/>
            </a:pPr>
            <a:r>
              <a:rPr lang="en-CA" sz="2000" dirty="0"/>
              <a:t>No anticoagulation, repeat ultrasound within 1 week to ensure no extension</a:t>
            </a:r>
          </a:p>
          <a:p>
            <a:pPr marL="457200" indent="-457200">
              <a:buAutoNum type="alphaUcPeriod"/>
            </a:pPr>
            <a:r>
              <a:rPr lang="en-CA" sz="2000" dirty="0"/>
              <a:t>Graduated compression stockings</a:t>
            </a:r>
          </a:p>
          <a:p>
            <a:pPr marL="457200" indent="-457200">
              <a:buAutoNum type="alphaUcPeriod"/>
            </a:pPr>
            <a:r>
              <a:rPr lang="en-CA" sz="2000" dirty="0"/>
              <a:t>Intermittent pneumatic compression devices</a:t>
            </a:r>
          </a:p>
        </p:txBody>
      </p:sp>
      <p:sp>
        <p:nvSpPr>
          <p:cNvPr id="4" name="Rectangle 3">
            <a:extLst>
              <a:ext uri="{FF2B5EF4-FFF2-40B4-BE49-F238E27FC236}">
                <a16:creationId xmlns:a16="http://schemas.microsoft.com/office/drawing/2014/main" id="{9226FD30-21CB-41CA-B5A0-E511663EA7F5}"/>
              </a:ext>
            </a:extLst>
          </p:cNvPr>
          <p:cNvSpPr/>
          <p:nvPr/>
        </p:nvSpPr>
        <p:spPr>
          <a:xfrm>
            <a:off x="268825" y="3764337"/>
            <a:ext cx="8822251" cy="1146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8055D8F4-5A5B-416E-AA03-75D9A3A8308C}"/>
              </a:ext>
            </a:extLst>
          </p:cNvPr>
          <p:cNvSpPr txBox="1"/>
          <p:nvPr/>
        </p:nvSpPr>
        <p:spPr>
          <a:xfrm>
            <a:off x="9241351" y="3983475"/>
            <a:ext cx="2300824" cy="707886"/>
          </a:xfrm>
          <a:prstGeom prst="rect">
            <a:avLst/>
          </a:prstGeom>
          <a:noFill/>
        </p:spPr>
        <p:txBody>
          <a:bodyPr wrap="square" rtlCol="0">
            <a:spAutoFit/>
          </a:bodyPr>
          <a:lstStyle/>
          <a:p>
            <a:r>
              <a:rPr lang="en-CA" sz="2000" b="1" dirty="0">
                <a:solidFill>
                  <a:srgbClr val="E63E30"/>
                </a:solidFill>
              </a:rPr>
              <a:t>A, B, or C are all reasonable options.</a:t>
            </a:r>
          </a:p>
        </p:txBody>
      </p:sp>
    </p:spTree>
    <p:extLst>
      <p:ext uri="{BB962C8B-B14F-4D97-AF65-F5344CB8AC3E}">
        <p14:creationId xmlns:p14="http://schemas.microsoft.com/office/powerpoint/2010/main" val="10517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6773280" y="873575"/>
            <a:ext cx="11548639" cy="259352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b="1" dirty="0"/>
          </a:p>
        </p:txBody>
      </p:sp>
      <p:sp>
        <p:nvSpPr>
          <p:cNvPr id="3" name="TextBox 2">
            <a:extLst>
              <a:ext uri="{FF2B5EF4-FFF2-40B4-BE49-F238E27FC236}">
                <a16:creationId xmlns:a16="http://schemas.microsoft.com/office/drawing/2014/main" id="{BC9E8300-3B80-4E52-B603-5415D0710B72}"/>
              </a:ext>
            </a:extLst>
          </p:cNvPr>
          <p:cNvSpPr txBox="1"/>
          <p:nvPr/>
        </p:nvSpPr>
        <p:spPr>
          <a:xfrm>
            <a:off x="1237724" y="5075997"/>
            <a:ext cx="9622421" cy="707886"/>
          </a:xfrm>
          <a:prstGeom prst="rect">
            <a:avLst/>
          </a:prstGeom>
          <a:solidFill>
            <a:srgbClr val="FDDAB0"/>
          </a:solidFill>
          <a:ln w="28575">
            <a:noFill/>
          </a:ln>
        </p:spPr>
        <p:txBody>
          <a:bodyPr wrap="square" rtlCol="0">
            <a:spAutoFit/>
          </a:bodyPr>
          <a:lstStyle/>
          <a:p>
            <a:pPr algn="ctr"/>
            <a:r>
              <a:rPr lang="en-CA" sz="2000" b="1" dirty="0">
                <a:solidFill>
                  <a:schemeClr val="tx1">
                    <a:lumMod val="50000"/>
                    <a:lumOff val="50000"/>
                  </a:schemeClr>
                </a:solidFill>
              </a:rPr>
              <a:t>Natural history and effects of anticoagulant therapy for asymptomatic VTE in children is uncertain. Treatment decision should be individualized </a:t>
            </a:r>
            <a:endParaRPr lang="en-CA" sz="2000" dirty="0">
              <a:solidFill>
                <a:schemeClr val="tx1">
                  <a:lumMod val="50000"/>
                  <a:lumOff val="50000"/>
                </a:schemeClr>
              </a:solidFill>
            </a:endParaRPr>
          </a:p>
        </p:txBody>
      </p:sp>
      <p:sp>
        <p:nvSpPr>
          <p:cNvPr id="2" name="Title 1">
            <a:extLst>
              <a:ext uri="{FF2B5EF4-FFF2-40B4-BE49-F238E27FC236}">
                <a16:creationId xmlns:a16="http://schemas.microsoft.com/office/drawing/2014/main" id="{4326B0D0-FBBB-D54A-B686-175A13C1E42D}"/>
              </a:ext>
            </a:extLst>
          </p:cNvPr>
          <p:cNvSpPr>
            <a:spLocks noGrp="1"/>
          </p:cNvSpPr>
          <p:nvPr>
            <p:ph type="title"/>
          </p:nvPr>
        </p:nvSpPr>
        <p:spPr/>
        <p:txBody>
          <a:bodyPr/>
          <a:lstStyle/>
          <a:p>
            <a:r>
              <a:rPr lang="en-CA" dirty="0"/>
              <a:t>Recommendation</a:t>
            </a:r>
            <a:br>
              <a:rPr lang="en-CA" sz="3600" dirty="0"/>
            </a:br>
            <a:endParaRPr lang="en-US" dirty="0"/>
          </a:p>
        </p:txBody>
      </p:sp>
      <p:sp>
        <p:nvSpPr>
          <p:cNvPr id="5" name="Content Placeholder 4">
            <a:extLst>
              <a:ext uri="{FF2B5EF4-FFF2-40B4-BE49-F238E27FC236}">
                <a16:creationId xmlns:a16="http://schemas.microsoft.com/office/drawing/2014/main" id="{A2AF10FD-D7C9-F64C-864A-078859C81F32}"/>
              </a:ext>
            </a:extLst>
          </p:cNvPr>
          <p:cNvSpPr>
            <a:spLocks noGrp="1"/>
          </p:cNvSpPr>
          <p:nvPr>
            <p:ph idx="1"/>
          </p:nvPr>
        </p:nvSpPr>
        <p:spPr>
          <a:xfrm>
            <a:off x="419100" y="2033094"/>
            <a:ext cx="10972800" cy="3466006"/>
          </a:xfrm>
        </p:spPr>
        <p:txBody>
          <a:bodyPr/>
          <a:lstStyle/>
          <a:p>
            <a:pPr marL="0" indent="0">
              <a:buFont typeface="Arial" panose="020B0604020202020204" pitchFamily="34" charset="0"/>
              <a:buNone/>
            </a:pPr>
            <a:r>
              <a:rPr lang="en-CA" sz="2000" dirty="0"/>
              <a:t>The panel suggests either using </a:t>
            </a:r>
            <a:r>
              <a:rPr lang="en-CA" sz="2000" b="1" u="sng" dirty="0"/>
              <a:t>anticoagulation or no anticoagulation</a:t>
            </a:r>
            <a:r>
              <a:rPr lang="en-CA" sz="2000" dirty="0"/>
              <a:t> in pediatric patients with </a:t>
            </a:r>
            <a:r>
              <a:rPr lang="en-CA" sz="2000" b="1" dirty="0">
                <a:solidFill>
                  <a:srgbClr val="E63E30"/>
                </a:solidFill>
              </a:rPr>
              <a:t>asymptomatic DVT or PE </a:t>
            </a:r>
            <a:r>
              <a:rPr lang="en-CA" sz="2000" i="1" dirty="0"/>
              <a:t>(conditional recommendation, very low certainty)</a:t>
            </a:r>
          </a:p>
          <a:p>
            <a:endParaRPr lang="en-CA" sz="2000" i="1" dirty="0"/>
          </a:p>
          <a:p>
            <a:pPr marL="0" indent="0">
              <a:buNone/>
            </a:pPr>
            <a:r>
              <a:rPr lang="en-CA" sz="1800" b="1" u="sng" dirty="0"/>
              <a:t>Remarks:</a:t>
            </a:r>
          </a:p>
          <a:p>
            <a:pPr indent="-182869"/>
            <a:r>
              <a:rPr lang="en-CA" sz="1800" dirty="0"/>
              <a:t>Adult data suggests that treatment of most asymptomatic VTE is not required</a:t>
            </a:r>
          </a:p>
          <a:p>
            <a:pPr indent="-182869"/>
            <a:r>
              <a:rPr lang="en-CA" sz="1800" dirty="0"/>
              <a:t>Challenging to extrapolate to children given differences in anatomy, pathophysiology</a:t>
            </a:r>
          </a:p>
          <a:p>
            <a:pPr indent="-182869"/>
            <a:r>
              <a:rPr lang="en-CA" sz="1800" dirty="0"/>
              <a:t>Routine radiological screening for asymptomatic VTE should not be done</a:t>
            </a:r>
          </a:p>
          <a:p>
            <a:pPr indent="-182869"/>
            <a:r>
              <a:rPr lang="en-CA" sz="1800" dirty="0"/>
              <a:t>If detected, </a:t>
            </a:r>
            <a:r>
              <a:rPr lang="en-CA" sz="1800" b="1" dirty="0"/>
              <a:t>decision to treat or not treat should be individualized</a:t>
            </a:r>
          </a:p>
          <a:p>
            <a:endParaRPr lang="en-US" sz="2000" dirty="0"/>
          </a:p>
        </p:txBody>
      </p:sp>
    </p:spTree>
    <p:extLst>
      <p:ext uri="{BB962C8B-B14F-4D97-AF65-F5344CB8AC3E}">
        <p14:creationId xmlns:p14="http://schemas.microsoft.com/office/powerpoint/2010/main" val="503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en-CA" dirty="0"/>
              <a:t>Case 3: Continued</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indent="-182869"/>
            <a:r>
              <a:rPr lang="en-CA" dirty="0"/>
              <a:t>You decide to withhold anticoagulant therapy, given that the burden of thrombus is small and the line has already been removed</a:t>
            </a:r>
          </a:p>
          <a:p>
            <a:pPr indent="-182869"/>
            <a:endParaRPr lang="en-CA" b="1" dirty="0"/>
          </a:p>
          <a:p>
            <a:pPr indent="-182869"/>
            <a:r>
              <a:rPr lang="en-CA" dirty="0"/>
              <a:t>You monitor her with a repeat ultrasound of the neck in 6 days, and the thrombus that was previously visualized is significantly reduced in size</a:t>
            </a:r>
          </a:p>
          <a:p>
            <a:pPr indent="-182869"/>
            <a:endParaRPr lang="en-CA" dirty="0"/>
          </a:p>
          <a:p>
            <a:pPr indent="-182869"/>
            <a:r>
              <a:rPr lang="en-CA" dirty="0"/>
              <a:t>She is discharged home from hospital without anticoagulant therapy</a:t>
            </a:r>
          </a:p>
        </p:txBody>
      </p:sp>
    </p:spTree>
    <p:extLst>
      <p:ext uri="{BB962C8B-B14F-4D97-AF65-F5344CB8AC3E}">
        <p14:creationId xmlns:p14="http://schemas.microsoft.com/office/powerpoint/2010/main" val="3204789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E007-B6B5-4D36-8B55-E59DDCB0978D}"/>
              </a:ext>
            </a:extLst>
          </p:cNvPr>
          <p:cNvSpPr>
            <a:spLocks noGrp="1"/>
          </p:cNvSpPr>
          <p:nvPr>
            <p:ph type="title"/>
          </p:nvPr>
        </p:nvSpPr>
        <p:spPr/>
        <p:txBody>
          <a:bodyPr/>
          <a:lstStyle/>
          <a:p>
            <a:r>
              <a:rPr lang="en-CA" dirty="0"/>
              <a:t>Case 3: Continued</a:t>
            </a:r>
          </a:p>
        </p:txBody>
      </p:sp>
      <p:sp>
        <p:nvSpPr>
          <p:cNvPr id="3" name="Content Placeholder 2">
            <a:extLst>
              <a:ext uri="{FF2B5EF4-FFF2-40B4-BE49-F238E27FC236}">
                <a16:creationId xmlns:a16="http://schemas.microsoft.com/office/drawing/2014/main" id="{C49E466F-1AD1-4FC4-84E8-DDF4747B2D62}"/>
              </a:ext>
            </a:extLst>
          </p:cNvPr>
          <p:cNvSpPr>
            <a:spLocks noGrp="1"/>
          </p:cNvSpPr>
          <p:nvPr>
            <p:ph idx="1"/>
          </p:nvPr>
        </p:nvSpPr>
        <p:spPr/>
        <p:txBody>
          <a:bodyPr>
            <a:normAutofit fontScale="92500" lnSpcReduction="10000"/>
          </a:bodyPr>
          <a:lstStyle/>
          <a:p>
            <a:pPr indent="-182869"/>
            <a:r>
              <a:rPr lang="en-CA" dirty="0"/>
              <a:t>6 months later, after investigation for complex arrhythmias, she undergoes a cardiac catheter procedure to ablate an accessory pathway and is accessed via her right femoral vein. </a:t>
            </a:r>
          </a:p>
          <a:p>
            <a:pPr indent="-182869"/>
            <a:endParaRPr lang="en-CA" dirty="0"/>
          </a:p>
          <a:p>
            <a:pPr indent="-182869"/>
            <a:r>
              <a:rPr lang="en-CA" dirty="0"/>
              <a:t>The next day, she develops right leg pain and swelling. Compression ultrasound of the affected leg reveals an </a:t>
            </a:r>
            <a:r>
              <a:rPr lang="en-CA" b="1" dirty="0">
                <a:solidFill>
                  <a:srgbClr val="E63E30"/>
                </a:solidFill>
              </a:rPr>
              <a:t>occlusive DVT involving the femoral and popliteal veins</a:t>
            </a:r>
            <a:r>
              <a:rPr lang="en-CA" dirty="0"/>
              <a:t>. </a:t>
            </a:r>
          </a:p>
          <a:p>
            <a:pPr indent="-182869"/>
            <a:endParaRPr lang="en-CA" dirty="0"/>
          </a:p>
          <a:p>
            <a:pPr indent="-182869"/>
            <a:r>
              <a:rPr lang="en-CA" dirty="0"/>
              <a:t>Repeat imaging of her neck at this time shows total resolution of her initial asymptomatic thrombosis. </a:t>
            </a:r>
          </a:p>
          <a:p>
            <a:pPr indent="-182869"/>
            <a:endParaRPr lang="en-CA" dirty="0"/>
          </a:p>
        </p:txBody>
      </p:sp>
    </p:spTree>
    <p:extLst>
      <p:ext uri="{BB962C8B-B14F-4D97-AF65-F5344CB8AC3E}">
        <p14:creationId xmlns:p14="http://schemas.microsoft.com/office/powerpoint/2010/main" val="574966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92300"/>
            <a:ext cx="11315700" cy="3954624"/>
          </a:xfrm>
        </p:spPr>
        <p:txBody>
          <a:bodyPr>
            <a:noAutofit/>
          </a:bodyPr>
          <a:lstStyle/>
          <a:p>
            <a:pPr marL="0" indent="0">
              <a:buNone/>
            </a:pPr>
            <a:r>
              <a:rPr lang="en-CA" sz="2000" b="1" dirty="0"/>
              <a:t>Your patient now has a symptomatic proximal DVT, provoked by cardiac catheter in her right femoral vein. </a:t>
            </a:r>
          </a:p>
          <a:p>
            <a:pPr marL="0" indent="0">
              <a:buNone/>
            </a:pPr>
            <a:endParaRPr lang="en-CA" sz="2000" b="1" dirty="0"/>
          </a:p>
          <a:p>
            <a:pPr marL="0" indent="0">
              <a:buNone/>
            </a:pPr>
            <a:r>
              <a:rPr lang="en-CA" sz="2000" b="1" dirty="0"/>
              <a:t>What management would you recommend for her DVT?</a:t>
            </a:r>
          </a:p>
          <a:p>
            <a:pPr marL="0" indent="0">
              <a:buNone/>
            </a:pPr>
            <a:endParaRPr lang="en-CA" sz="2000" b="1" dirty="0"/>
          </a:p>
          <a:p>
            <a:pPr marL="457200" indent="-457200">
              <a:buAutoNum type="alphaUcPeriod"/>
            </a:pPr>
            <a:r>
              <a:rPr lang="en-CA" sz="2000" dirty="0"/>
              <a:t>No anticoagulation, as the procedure is over and she no longer has right to left shunting since her surgery</a:t>
            </a:r>
          </a:p>
          <a:p>
            <a:pPr marL="457200" indent="-457200">
              <a:buAutoNum type="alphaUcPeriod"/>
            </a:pPr>
            <a:r>
              <a:rPr lang="en-CA" sz="2000" dirty="0"/>
              <a:t>Anticoagulation therapy</a:t>
            </a:r>
          </a:p>
          <a:p>
            <a:pPr marL="457200" indent="-457200">
              <a:buAutoNum type="alphaUcPeriod"/>
            </a:pPr>
            <a:r>
              <a:rPr lang="en-CA" sz="2000" dirty="0"/>
              <a:t>Catheter-directed thrombolysis followed by anticoagulation</a:t>
            </a:r>
          </a:p>
          <a:p>
            <a:pPr marL="457200" indent="-457200">
              <a:buAutoNum type="alphaUcPeriod"/>
            </a:pPr>
            <a:r>
              <a:rPr lang="en-CA" sz="2000" dirty="0"/>
              <a:t>Surgical thrombectomy followed by anticoagulation</a:t>
            </a:r>
          </a:p>
          <a:p>
            <a:pPr marL="457200" indent="-457200">
              <a:buAutoNum type="alphaUcPeriod"/>
            </a:pPr>
            <a:r>
              <a:rPr lang="en-CA" sz="2000" dirty="0"/>
              <a:t>Insertion of prophylactic IVC filter, to reduce risk of PE</a:t>
            </a:r>
          </a:p>
          <a:p>
            <a:pPr marL="457200" indent="-457200">
              <a:buAutoNum type="alphaUcPeriod"/>
            </a:pPr>
            <a:endParaRPr lang="en-CA" sz="2000" dirty="0"/>
          </a:p>
        </p:txBody>
      </p:sp>
      <p:sp>
        <p:nvSpPr>
          <p:cNvPr id="4" name="Rectangle 3">
            <a:extLst>
              <a:ext uri="{FF2B5EF4-FFF2-40B4-BE49-F238E27FC236}">
                <a16:creationId xmlns:a16="http://schemas.microsoft.com/office/drawing/2014/main" id="{9226FD30-21CB-41CA-B5A0-E511663EA7F5}"/>
              </a:ext>
            </a:extLst>
          </p:cNvPr>
          <p:cNvSpPr/>
          <p:nvPr/>
        </p:nvSpPr>
        <p:spPr>
          <a:xfrm>
            <a:off x="203201" y="3659725"/>
            <a:ext cx="3606800" cy="4197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037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65080" y="600972"/>
            <a:ext cx="11548639" cy="259352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p:txBody>
      </p:sp>
      <p:sp>
        <p:nvSpPr>
          <p:cNvPr id="2" name="TextBox 1">
            <a:extLst>
              <a:ext uri="{FF2B5EF4-FFF2-40B4-BE49-F238E27FC236}">
                <a16:creationId xmlns:a16="http://schemas.microsoft.com/office/drawing/2014/main" id="{02A46CA9-B6CF-4ABC-98BF-D616EB84D971}"/>
              </a:ext>
            </a:extLst>
          </p:cNvPr>
          <p:cNvSpPr txBox="1"/>
          <p:nvPr/>
        </p:nvSpPr>
        <p:spPr>
          <a:xfrm>
            <a:off x="358140" y="3683000"/>
            <a:ext cx="5737860" cy="1938992"/>
          </a:xfrm>
          <a:prstGeom prst="rect">
            <a:avLst/>
          </a:prstGeom>
          <a:noFill/>
        </p:spPr>
        <p:txBody>
          <a:bodyPr wrap="square" rtlCol="0">
            <a:spAutoFit/>
          </a:bodyPr>
          <a:lstStyle/>
          <a:p>
            <a:r>
              <a:rPr lang="en-CA" sz="2000" b="1" u="sng" dirty="0">
                <a:solidFill>
                  <a:schemeClr val="tx1">
                    <a:lumMod val="50000"/>
                    <a:lumOff val="50000"/>
                  </a:schemeClr>
                </a:solidFill>
              </a:rPr>
              <a:t>Remarks:</a:t>
            </a:r>
          </a:p>
          <a:p>
            <a:pPr marL="342900" indent="-342900">
              <a:buFont typeface="Arial" panose="020B0604020202020204" pitchFamily="34" charset="0"/>
              <a:buChar char="•"/>
            </a:pPr>
            <a:r>
              <a:rPr lang="en-CA" sz="2000" dirty="0">
                <a:solidFill>
                  <a:schemeClr val="tx1">
                    <a:lumMod val="50000"/>
                    <a:lumOff val="50000"/>
                  </a:schemeClr>
                </a:solidFill>
              </a:rPr>
              <a:t>Majority of evidence for treatment of VTE in children is extrapolated from adults</a:t>
            </a:r>
          </a:p>
          <a:p>
            <a:pPr marL="342900" indent="-342900">
              <a:buFont typeface="Arial" panose="020B0604020202020204" pitchFamily="34" charset="0"/>
              <a:buChar char="•"/>
            </a:pPr>
            <a:r>
              <a:rPr lang="en-CA" sz="2000" dirty="0">
                <a:solidFill>
                  <a:schemeClr val="tx1">
                    <a:lumMod val="50000"/>
                    <a:lumOff val="50000"/>
                  </a:schemeClr>
                </a:solidFill>
              </a:rPr>
              <a:t>Most VTE occurs in sick hospitalized children, in whom VTE is often life-threatening</a:t>
            </a:r>
          </a:p>
          <a:p>
            <a:endParaRPr lang="en-CA" sz="2000" dirty="0">
              <a:solidFill>
                <a:schemeClr val="tx1">
                  <a:lumMod val="50000"/>
                  <a:lumOff val="50000"/>
                </a:schemeClr>
              </a:solidFill>
            </a:endParaRPr>
          </a:p>
        </p:txBody>
      </p:sp>
      <p:sp>
        <p:nvSpPr>
          <p:cNvPr id="5" name="TextBox 4">
            <a:extLst>
              <a:ext uri="{FF2B5EF4-FFF2-40B4-BE49-F238E27FC236}">
                <a16:creationId xmlns:a16="http://schemas.microsoft.com/office/drawing/2014/main" id="{B8A6E633-9B57-461C-A478-41C7F1921EC9}"/>
              </a:ext>
            </a:extLst>
          </p:cNvPr>
          <p:cNvSpPr txBox="1"/>
          <p:nvPr/>
        </p:nvSpPr>
        <p:spPr>
          <a:xfrm>
            <a:off x="6259830" y="3810822"/>
            <a:ext cx="4968240" cy="1631216"/>
          </a:xfrm>
          <a:prstGeom prst="rect">
            <a:avLst/>
          </a:prstGeom>
          <a:solidFill>
            <a:srgbClr val="FDDAB0"/>
          </a:solidFill>
          <a:ln w="28575">
            <a:noFill/>
          </a:ln>
        </p:spPr>
        <p:txBody>
          <a:bodyPr wrap="square" rtlCol="0">
            <a:spAutoFit/>
          </a:bodyPr>
          <a:lstStyle/>
          <a:p>
            <a:r>
              <a:rPr lang="en-CA" sz="2000" b="1" dirty="0">
                <a:solidFill>
                  <a:schemeClr val="tx1">
                    <a:lumMod val="50000"/>
                    <a:lumOff val="50000"/>
                  </a:schemeClr>
                </a:solidFill>
              </a:rPr>
              <a:t>Reserve IVC filter use for:</a:t>
            </a:r>
          </a:p>
          <a:p>
            <a:pPr marL="342900" indent="-342900">
              <a:buFont typeface="Arial" panose="020B0604020202020204" pitchFamily="34" charset="0"/>
              <a:buChar char="•"/>
            </a:pPr>
            <a:r>
              <a:rPr lang="en-CA" sz="2000" dirty="0">
                <a:solidFill>
                  <a:schemeClr val="tx1">
                    <a:lumMod val="50000"/>
                    <a:lumOff val="50000"/>
                  </a:schemeClr>
                </a:solidFill>
              </a:rPr>
              <a:t>DVT with absolute contraindication to anticoagulation</a:t>
            </a:r>
          </a:p>
          <a:p>
            <a:pPr marL="342900" indent="-342900">
              <a:buFont typeface="Arial" panose="020B0604020202020204" pitchFamily="34" charset="0"/>
              <a:buChar char="•"/>
            </a:pPr>
            <a:r>
              <a:rPr lang="en-CA" sz="2000" dirty="0">
                <a:solidFill>
                  <a:schemeClr val="tx1">
                    <a:lumMod val="50000"/>
                    <a:lumOff val="50000"/>
                  </a:schemeClr>
                </a:solidFill>
              </a:rPr>
              <a:t>Failure of adequate anticoagulant therapy, if filter felt to reduce embolic risk</a:t>
            </a:r>
            <a:endParaRPr lang="en-CA" dirty="0">
              <a:solidFill>
                <a:schemeClr val="tx1">
                  <a:lumMod val="50000"/>
                  <a:lumOff val="50000"/>
                </a:schemeClr>
              </a:solidFill>
            </a:endParaRPr>
          </a:p>
        </p:txBody>
      </p:sp>
      <p:sp>
        <p:nvSpPr>
          <p:cNvPr id="3" name="Title 2">
            <a:extLst>
              <a:ext uri="{FF2B5EF4-FFF2-40B4-BE49-F238E27FC236}">
                <a16:creationId xmlns:a16="http://schemas.microsoft.com/office/drawing/2014/main" id="{F47E38CE-8E10-2040-98C6-8C6B0CB670EB}"/>
              </a:ext>
            </a:extLst>
          </p:cNvPr>
          <p:cNvSpPr>
            <a:spLocks noGrp="1"/>
          </p:cNvSpPr>
          <p:nvPr>
            <p:ph type="title"/>
          </p:nvPr>
        </p:nvSpPr>
        <p:spPr/>
        <p:txBody>
          <a:bodyPr/>
          <a:lstStyle/>
          <a:p>
            <a:r>
              <a:rPr lang="en-CA" dirty="0"/>
              <a:t>Recommendations</a:t>
            </a:r>
            <a:br>
              <a:rPr lang="en-CA" sz="3600" dirty="0"/>
            </a:br>
            <a:endParaRPr lang="en-US" dirty="0"/>
          </a:p>
        </p:txBody>
      </p:sp>
      <p:sp>
        <p:nvSpPr>
          <p:cNvPr id="6" name="Content Placeholder 5">
            <a:extLst>
              <a:ext uri="{FF2B5EF4-FFF2-40B4-BE49-F238E27FC236}">
                <a16:creationId xmlns:a16="http://schemas.microsoft.com/office/drawing/2014/main" id="{90447703-C960-9D46-BFA5-F7E02488385E}"/>
              </a:ext>
            </a:extLst>
          </p:cNvPr>
          <p:cNvSpPr>
            <a:spLocks noGrp="1"/>
          </p:cNvSpPr>
          <p:nvPr>
            <p:ph idx="1"/>
          </p:nvPr>
        </p:nvSpPr>
        <p:spPr>
          <a:xfrm>
            <a:off x="419100" y="2033094"/>
            <a:ext cx="10972800" cy="1901000"/>
          </a:xfrm>
        </p:spPr>
        <p:txBody>
          <a:bodyPr/>
          <a:lstStyle/>
          <a:p>
            <a:r>
              <a:rPr lang="en-CA" sz="2000" dirty="0"/>
              <a:t>The panel recommends </a:t>
            </a:r>
            <a:r>
              <a:rPr lang="en-CA" sz="2000" b="1" u="sng" dirty="0"/>
              <a:t>using anticoagulation</a:t>
            </a:r>
            <a:r>
              <a:rPr lang="en-CA" sz="2000" dirty="0"/>
              <a:t> rather than no anticoagulation in pediatric patients with </a:t>
            </a:r>
            <a:r>
              <a:rPr lang="en-CA" sz="2000" b="1" dirty="0">
                <a:solidFill>
                  <a:srgbClr val="E63E30"/>
                </a:solidFill>
              </a:rPr>
              <a:t>symptomatic DVT or PE </a:t>
            </a:r>
            <a:r>
              <a:rPr lang="en-CA" sz="2000" i="1" dirty="0"/>
              <a:t>(strong recommendation, very low certainty)</a:t>
            </a:r>
          </a:p>
          <a:p>
            <a:r>
              <a:rPr lang="en-CA" sz="2000" dirty="0"/>
              <a:t>The panel suggests </a:t>
            </a:r>
            <a:r>
              <a:rPr lang="en-CA" sz="2000" b="1" u="sng" dirty="0"/>
              <a:t>against using IVC filter</a:t>
            </a:r>
            <a:r>
              <a:rPr lang="en-CA" sz="2000" dirty="0"/>
              <a:t>, and rather use anticoagulation alone in pediatric patients with </a:t>
            </a:r>
            <a:r>
              <a:rPr lang="en-CA" sz="2000" b="1" dirty="0">
                <a:solidFill>
                  <a:srgbClr val="E63E30"/>
                </a:solidFill>
              </a:rPr>
              <a:t>symptomatic DVT or PE </a:t>
            </a:r>
            <a:r>
              <a:rPr lang="en-CA" sz="2000" i="1" dirty="0"/>
              <a:t>(conditional recommendation, very low certainty)</a:t>
            </a:r>
            <a:endParaRPr lang="en-CA" sz="2000" dirty="0"/>
          </a:p>
          <a:p>
            <a:endParaRPr lang="en-US" sz="2000" dirty="0"/>
          </a:p>
        </p:txBody>
      </p:sp>
    </p:spTree>
    <p:extLst>
      <p:ext uri="{BB962C8B-B14F-4D97-AF65-F5344CB8AC3E}">
        <p14:creationId xmlns:p14="http://schemas.microsoft.com/office/powerpoint/2010/main" val="21581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5617580" y="981173"/>
            <a:ext cx="11548639" cy="159022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p:txBody>
      </p:sp>
      <p:sp>
        <p:nvSpPr>
          <p:cNvPr id="2" name="TextBox 1">
            <a:extLst>
              <a:ext uri="{FF2B5EF4-FFF2-40B4-BE49-F238E27FC236}">
                <a16:creationId xmlns:a16="http://schemas.microsoft.com/office/drawing/2014/main" id="{548724E3-A471-4A2D-97BB-09669792E417}"/>
              </a:ext>
            </a:extLst>
          </p:cNvPr>
          <p:cNvSpPr txBox="1"/>
          <p:nvPr/>
        </p:nvSpPr>
        <p:spPr>
          <a:xfrm>
            <a:off x="1084262" y="3390900"/>
            <a:ext cx="4864100" cy="2862322"/>
          </a:xfrm>
          <a:prstGeom prst="rect">
            <a:avLst/>
          </a:prstGeom>
          <a:solidFill>
            <a:srgbClr val="FDDAB0"/>
          </a:solidFill>
        </p:spPr>
        <p:txBody>
          <a:bodyPr wrap="square" rtlCol="0">
            <a:noAutofit/>
          </a:bodyPr>
          <a:lstStyle/>
          <a:p>
            <a:r>
              <a:rPr lang="en-CA" sz="2000" dirty="0">
                <a:solidFill>
                  <a:schemeClr val="tx1">
                    <a:lumMod val="50000"/>
                    <a:lumOff val="50000"/>
                  </a:schemeClr>
                </a:solidFill>
              </a:rPr>
              <a:t>Pooled data from 15 observational studies in children reporting clinical outcomes with thrombolysis for DVT:</a:t>
            </a:r>
          </a:p>
          <a:p>
            <a:endParaRPr lang="en-CA" sz="2000" dirty="0">
              <a:solidFill>
                <a:schemeClr val="tx1">
                  <a:lumMod val="50000"/>
                  <a:lumOff val="50000"/>
                </a:schemeClr>
              </a:solidFill>
            </a:endParaRPr>
          </a:p>
          <a:p>
            <a:pPr marL="342900" indent="-342900">
              <a:buFont typeface="Arial" panose="020B0604020202020204" pitchFamily="34" charset="0"/>
              <a:buChar char="•"/>
            </a:pPr>
            <a:r>
              <a:rPr lang="en-CA" sz="2000" dirty="0">
                <a:solidFill>
                  <a:schemeClr val="tx1">
                    <a:lumMod val="50000"/>
                    <a:lumOff val="50000"/>
                  </a:schemeClr>
                </a:solidFill>
              </a:rPr>
              <a:t>Mortality: 3.6% </a:t>
            </a:r>
          </a:p>
          <a:p>
            <a:pPr marL="342900" indent="-342900">
              <a:buFont typeface="Arial" panose="020B0604020202020204" pitchFamily="34" charset="0"/>
              <a:buChar char="•"/>
            </a:pPr>
            <a:r>
              <a:rPr lang="en-CA" sz="2000" dirty="0">
                <a:solidFill>
                  <a:schemeClr val="tx1">
                    <a:lumMod val="50000"/>
                    <a:lumOff val="50000"/>
                  </a:schemeClr>
                </a:solidFill>
              </a:rPr>
              <a:t>Progressive VTE or failure of VTE resolution: 22.2%</a:t>
            </a:r>
          </a:p>
          <a:p>
            <a:pPr marL="342900" indent="-342900">
              <a:buFont typeface="Arial" panose="020B0604020202020204" pitchFamily="34" charset="0"/>
              <a:buChar char="•"/>
            </a:pPr>
            <a:r>
              <a:rPr lang="en-CA" sz="2000" dirty="0">
                <a:solidFill>
                  <a:schemeClr val="tx1">
                    <a:lumMod val="50000"/>
                    <a:lumOff val="50000"/>
                  </a:schemeClr>
                </a:solidFill>
              </a:rPr>
              <a:t>Major bleeding: 5.7%</a:t>
            </a:r>
          </a:p>
          <a:p>
            <a:pPr marL="342900" indent="-342900">
              <a:buFont typeface="Arial" panose="020B0604020202020204" pitchFamily="34" charset="0"/>
              <a:buChar char="•"/>
            </a:pPr>
            <a:r>
              <a:rPr lang="en-CA" sz="2000" dirty="0">
                <a:solidFill>
                  <a:schemeClr val="tx1">
                    <a:lumMod val="50000"/>
                    <a:lumOff val="50000"/>
                  </a:schemeClr>
                </a:solidFill>
              </a:rPr>
              <a:t>Post-thrombotic syndrome: 9.5%</a:t>
            </a:r>
          </a:p>
        </p:txBody>
      </p:sp>
      <p:sp>
        <p:nvSpPr>
          <p:cNvPr id="6" name="TextBox 5">
            <a:extLst>
              <a:ext uri="{FF2B5EF4-FFF2-40B4-BE49-F238E27FC236}">
                <a16:creationId xmlns:a16="http://schemas.microsoft.com/office/drawing/2014/main" id="{C8902781-31D9-4B18-B861-100FE33480B3}"/>
              </a:ext>
            </a:extLst>
          </p:cNvPr>
          <p:cNvSpPr txBox="1"/>
          <p:nvPr/>
        </p:nvSpPr>
        <p:spPr>
          <a:xfrm>
            <a:off x="6367461" y="3390900"/>
            <a:ext cx="4864100" cy="2862322"/>
          </a:xfrm>
          <a:prstGeom prst="rect">
            <a:avLst/>
          </a:prstGeom>
          <a:solidFill>
            <a:srgbClr val="BEE0E4"/>
          </a:solidFill>
        </p:spPr>
        <p:txBody>
          <a:bodyPr wrap="square" rtlCol="0">
            <a:noAutofit/>
          </a:bodyPr>
          <a:lstStyle/>
          <a:p>
            <a:r>
              <a:rPr lang="en-CA" sz="2000" dirty="0">
                <a:solidFill>
                  <a:schemeClr val="tx1">
                    <a:lumMod val="50000"/>
                    <a:lumOff val="50000"/>
                  </a:schemeClr>
                </a:solidFill>
              </a:rPr>
              <a:t>Based on this limited data and extrapolation from adults, unlikely that thrombolysis reduces risk of recurrent VTE, but likely increases risk of bleeding.</a:t>
            </a:r>
          </a:p>
          <a:p>
            <a:endParaRPr lang="en-CA" sz="2000" dirty="0">
              <a:solidFill>
                <a:schemeClr val="tx1">
                  <a:lumMod val="50000"/>
                  <a:lumOff val="50000"/>
                </a:schemeClr>
              </a:solidFill>
            </a:endParaRPr>
          </a:p>
          <a:p>
            <a:r>
              <a:rPr lang="en-CA" sz="2000" b="1" i="1" dirty="0">
                <a:solidFill>
                  <a:schemeClr val="tx1">
                    <a:lumMod val="50000"/>
                    <a:lumOff val="50000"/>
                  </a:schemeClr>
                </a:solidFill>
              </a:rPr>
              <a:t>Therefore, thrombolysis should be restricted to limb- or life-threatening cases.</a:t>
            </a:r>
          </a:p>
        </p:txBody>
      </p:sp>
      <p:sp>
        <p:nvSpPr>
          <p:cNvPr id="3" name="Title 2">
            <a:extLst>
              <a:ext uri="{FF2B5EF4-FFF2-40B4-BE49-F238E27FC236}">
                <a16:creationId xmlns:a16="http://schemas.microsoft.com/office/drawing/2014/main" id="{76D89E16-E283-1947-986B-A1D8A7B4FF33}"/>
              </a:ext>
            </a:extLst>
          </p:cNvPr>
          <p:cNvSpPr>
            <a:spLocks noGrp="1"/>
          </p:cNvSpPr>
          <p:nvPr>
            <p:ph type="title"/>
          </p:nvPr>
        </p:nvSpPr>
        <p:spPr/>
        <p:txBody>
          <a:bodyPr/>
          <a:lstStyle/>
          <a:p>
            <a:r>
              <a:rPr lang="en-CA" dirty="0"/>
              <a:t>Recommendation</a:t>
            </a:r>
            <a:br>
              <a:rPr lang="en-CA" sz="3600" dirty="0"/>
            </a:br>
            <a:endParaRPr lang="en-US" dirty="0"/>
          </a:p>
        </p:txBody>
      </p:sp>
      <p:sp>
        <p:nvSpPr>
          <p:cNvPr id="5" name="Content Placeholder 4">
            <a:extLst>
              <a:ext uri="{FF2B5EF4-FFF2-40B4-BE49-F238E27FC236}">
                <a16:creationId xmlns:a16="http://schemas.microsoft.com/office/drawing/2014/main" id="{E9BA25B9-1762-CD4B-841F-01F5C2859271}"/>
              </a:ext>
            </a:extLst>
          </p:cNvPr>
          <p:cNvSpPr>
            <a:spLocks noGrp="1"/>
          </p:cNvSpPr>
          <p:nvPr>
            <p:ph idx="1"/>
          </p:nvPr>
        </p:nvSpPr>
        <p:spPr>
          <a:xfrm>
            <a:off x="419100" y="2033094"/>
            <a:ext cx="10972800" cy="1855734"/>
          </a:xfrm>
        </p:spPr>
        <p:txBody>
          <a:bodyPr/>
          <a:lstStyle/>
          <a:p>
            <a:pPr marL="0" indent="0">
              <a:buNone/>
            </a:pPr>
            <a:r>
              <a:rPr lang="en-CA" sz="2400" dirty="0"/>
              <a:t>The panel suggests </a:t>
            </a:r>
            <a:r>
              <a:rPr lang="en-CA" sz="2400" b="1" u="sng" dirty="0"/>
              <a:t>against using thrombolysis</a:t>
            </a:r>
            <a:r>
              <a:rPr lang="en-CA" sz="2400" b="1" dirty="0"/>
              <a:t> </a:t>
            </a:r>
            <a:r>
              <a:rPr lang="en-CA" sz="2400" dirty="0"/>
              <a:t>followed by anticoagulation, and rather use anticoagulation alone </a:t>
            </a:r>
            <a:r>
              <a:rPr lang="en-CA" sz="2400" b="1" dirty="0">
                <a:solidFill>
                  <a:srgbClr val="E63E30"/>
                </a:solidFill>
              </a:rPr>
              <a:t>in pediatric patients with DVT</a:t>
            </a:r>
            <a:r>
              <a:rPr lang="en-CA" sz="2400" dirty="0">
                <a:solidFill>
                  <a:srgbClr val="E63E30"/>
                </a:solidFill>
              </a:rPr>
              <a:t> </a:t>
            </a:r>
            <a:r>
              <a:rPr lang="en-CA" sz="2400" i="1" dirty="0"/>
              <a:t>(conditional recommendation, very low certainty)</a:t>
            </a:r>
            <a:endParaRPr lang="en-CA" sz="2400" dirty="0"/>
          </a:p>
          <a:p>
            <a:pPr marL="0" indent="0">
              <a:buNone/>
            </a:pPr>
            <a:endParaRPr lang="en-US" sz="2400" dirty="0"/>
          </a:p>
        </p:txBody>
      </p:sp>
    </p:spTree>
    <p:extLst>
      <p:ext uri="{BB962C8B-B14F-4D97-AF65-F5344CB8AC3E}">
        <p14:creationId xmlns:p14="http://schemas.microsoft.com/office/powerpoint/2010/main" val="982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6DC7-F900-4126-AFE5-50E31C55A302}"/>
              </a:ext>
            </a:extLst>
          </p:cNvPr>
          <p:cNvSpPr>
            <a:spLocks noGrp="1"/>
          </p:cNvSpPr>
          <p:nvPr>
            <p:ph type="title"/>
          </p:nvPr>
        </p:nvSpPr>
        <p:spPr/>
        <p:txBody>
          <a:bodyPr/>
          <a:lstStyle/>
          <a:p>
            <a:r>
              <a:rPr lang="en-CA" dirty="0"/>
              <a:t>Provoked VTE should only be treated with 3 months or less in pediatric patients</a:t>
            </a:r>
          </a:p>
        </p:txBody>
      </p:sp>
      <p:sp>
        <p:nvSpPr>
          <p:cNvPr id="3" name="Content Placeholder 2">
            <a:extLst>
              <a:ext uri="{FF2B5EF4-FFF2-40B4-BE49-F238E27FC236}">
                <a16:creationId xmlns:a16="http://schemas.microsoft.com/office/drawing/2014/main" id="{E76A2BC3-77D7-D44D-9A34-57C1861E1A7D}"/>
              </a:ext>
            </a:extLst>
          </p:cNvPr>
          <p:cNvSpPr>
            <a:spLocks noGrp="1"/>
          </p:cNvSpPr>
          <p:nvPr>
            <p:ph idx="1"/>
          </p:nvPr>
        </p:nvSpPr>
        <p:spPr>
          <a:xfrm>
            <a:off x="419100" y="2033094"/>
            <a:ext cx="10972800" cy="1357806"/>
          </a:xfrm>
        </p:spPr>
        <p:txBody>
          <a:bodyPr/>
          <a:lstStyle/>
          <a:p>
            <a:pPr marL="0" indent="0">
              <a:buFont typeface="Arial" panose="020B0604020202020204" pitchFamily="34" charset="0"/>
              <a:buNone/>
            </a:pPr>
            <a:r>
              <a:rPr lang="en-CA" sz="2000" dirty="0">
                <a:solidFill>
                  <a:srgbClr val="E63E30"/>
                </a:solidFill>
              </a:rPr>
              <a:t>Recommendation</a:t>
            </a:r>
          </a:p>
          <a:p>
            <a:pPr marL="0" indent="0">
              <a:buNone/>
            </a:pPr>
            <a:r>
              <a:rPr lang="en-CA" sz="2000" dirty="0"/>
              <a:t>The panel suggests using anticoagulation for </a:t>
            </a:r>
            <a:r>
              <a:rPr lang="en-CA" sz="2000" b="1" u="sng" dirty="0"/>
              <a:t>3 months or less</a:t>
            </a:r>
            <a:r>
              <a:rPr lang="en-CA" sz="2000" b="1" dirty="0"/>
              <a:t> </a:t>
            </a:r>
            <a:r>
              <a:rPr lang="en-CA" sz="2000" dirty="0"/>
              <a:t>rather than anticoagulation for longer than 3 months in pediatric patients with </a:t>
            </a:r>
            <a:r>
              <a:rPr lang="en-CA" sz="2000" b="1" dirty="0">
                <a:solidFill>
                  <a:srgbClr val="FF0000"/>
                </a:solidFill>
              </a:rPr>
              <a:t>provoked DVT or PE</a:t>
            </a:r>
            <a:r>
              <a:rPr lang="en-CA" sz="2000" dirty="0"/>
              <a:t> </a:t>
            </a:r>
            <a:r>
              <a:rPr lang="en-CA" sz="2000" i="1" dirty="0"/>
              <a:t>(conditional recommendation, very low certainty)</a:t>
            </a:r>
          </a:p>
          <a:p>
            <a:pPr marL="0" indent="0">
              <a:buNone/>
            </a:pPr>
            <a:endParaRPr lang="en-CA" sz="2000" dirty="0"/>
          </a:p>
          <a:p>
            <a:pPr marL="0" indent="0">
              <a:buNone/>
            </a:pPr>
            <a:endParaRPr lang="en-CA" sz="2000" dirty="0"/>
          </a:p>
          <a:p>
            <a:endParaRPr lang="en-US" sz="2000" dirty="0"/>
          </a:p>
        </p:txBody>
      </p:sp>
      <p:sp>
        <p:nvSpPr>
          <p:cNvPr id="4" name="Content Placeholder 2">
            <a:extLst>
              <a:ext uri="{FF2B5EF4-FFF2-40B4-BE49-F238E27FC236}">
                <a16:creationId xmlns:a16="http://schemas.microsoft.com/office/drawing/2014/main" id="{C77D5879-4F58-4BE8-82ED-B9B9419407FD}"/>
              </a:ext>
            </a:extLst>
          </p:cNvPr>
          <p:cNvSpPr txBox="1">
            <a:spLocks/>
          </p:cNvSpPr>
          <p:nvPr/>
        </p:nvSpPr>
        <p:spPr>
          <a:xfrm>
            <a:off x="6417680" y="2019300"/>
            <a:ext cx="11548639" cy="159022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2400" dirty="0"/>
          </a:p>
        </p:txBody>
      </p:sp>
      <p:sp>
        <p:nvSpPr>
          <p:cNvPr id="5" name="TextBox 4">
            <a:extLst>
              <a:ext uri="{FF2B5EF4-FFF2-40B4-BE49-F238E27FC236}">
                <a16:creationId xmlns:a16="http://schemas.microsoft.com/office/drawing/2014/main" id="{3C824BFD-AAF3-4967-A571-476CB0BBC1B4}"/>
              </a:ext>
            </a:extLst>
          </p:cNvPr>
          <p:cNvSpPr txBox="1"/>
          <p:nvPr/>
        </p:nvSpPr>
        <p:spPr>
          <a:xfrm>
            <a:off x="2631493" y="3390900"/>
            <a:ext cx="7572374" cy="2481263"/>
          </a:xfrm>
          <a:prstGeom prst="rect">
            <a:avLst/>
          </a:prstGeom>
          <a:solidFill>
            <a:srgbClr val="FDDAB0"/>
          </a:solidFill>
          <a:ln w="28575">
            <a:noFill/>
          </a:ln>
        </p:spPr>
        <p:txBody>
          <a:bodyPr wrap="square" bIns="91440" rtlCol="0">
            <a:noAutofit/>
          </a:bodyPr>
          <a:lstStyle/>
          <a:p>
            <a:pPr>
              <a:spcAft>
                <a:spcPts val="1200"/>
              </a:spcAft>
            </a:pPr>
            <a:r>
              <a:rPr lang="en-CA" sz="2000" dirty="0">
                <a:solidFill>
                  <a:schemeClr val="tx1">
                    <a:lumMod val="50000"/>
                    <a:lumOff val="50000"/>
                  </a:schemeClr>
                </a:solidFill>
              </a:rPr>
              <a:t>Pediatric data from one observational study (n = 90) demonstrated possible reduction in VTE recurrence, but used variable durations of therapy.</a:t>
            </a:r>
            <a:endParaRPr lang="en-CA" sz="2000" b="1" dirty="0">
              <a:solidFill>
                <a:schemeClr val="tx1">
                  <a:lumMod val="50000"/>
                  <a:lumOff val="50000"/>
                </a:schemeClr>
              </a:solidFill>
            </a:endParaRPr>
          </a:p>
          <a:p>
            <a:pPr>
              <a:spcAft>
                <a:spcPts val="1200"/>
              </a:spcAft>
            </a:pPr>
            <a:r>
              <a:rPr lang="en-CA" sz="2000" b="1" dirty="0">
                <a:solidFill>
                  <a:schemeClr val="tx1">
                    <a:lumMod val="50000"/>
                    <a:lumOff val="50000"/>
                  </a:schemeClr>
                </a:solidFill>
              </a:rPr>
              <a:t>Optimal duration of anticoagulation is unknown.</a:t>
            </a:r>
            <a:r>
              <a:rPr lang="en-CA" sz="2000" dirty="0">
                <a:solidFill>
                  <a:schemeClr val="tx1">
                    <a:lumMod val="50000"/>
                    <a:lumOff val="50000"/>
                  </a:schemeClr>
                </a:solidFill>
              </a:rPr>
              <a:t> Extrapolation from adult data suggests that treating beyond 3 months not needed.</a:t>
            </a:r>
          </a:p>
          <a:p>
            <a:pPr>
              <a:spcAft>
                <a:spcPts val="1200"/>
              </a:spcAft>
            </a:pPr>
            <a:r>
              <a:rPr lang="en-CA" sz="2000" b="1" i="1" dirty="0">
                <a:solidFill>
                  <a:schemeClr val="tx1">
                    <a:lumMod val="50000"/>
                    <a:lumOff val="50000"/>
                  </a:schemeClr>
                </a:solidFill>
              </a:rPr>
              <a:t>However, if provoking risk factor persists, consider longer duration.</a:t>
            </a:r>
          </a:p>
        </p:txBody>
      </p:sp>
    </p:spTree>
    <p:extLst>
      <p:ext uri="{BB962C8B-B14F-4D97-AF65-F5344CB8AC3E}">
        <p14:creationId xmlns:p14="http://schemas.microsoft.com/office/powerpoint/2010/main" val="19521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24C3CB-597C-8842-82F7-4EFDE00609AE}"/>
              </a:ext>
            </a:extLst>
          </p:cNvPr>
          <p:cNvSpPr>
            <a:spLocks noGrp="1"/>
          </p:cNvSpPr>
          <p:nvPr>
            <p:ph type="title"/>
          </p:nvPr>
        </p:nvSpPr>
        <p:spPr>
          <a:xfrm>
            <a:off x="419100" y="1340569"/>
            <a:ext cx="10972800" cy="713539"/>
          </a:xfrm>
        </p:spPr>
        <p:txBody>
          <a:bodyPr lIns="0" tIns="0" rIns="0" bIns="0"/>
          <a:lstStyle/>
          <a:p>
            <a:r>
              <a:rPr lang="en-CA" sz="2800" dirty="0"/>
              <a:t>How were these ASH guidelines developed?</a:t>
            </a:r>
          </a:p>
        </p:txBody>
      </p:sp>
      <p:sp>
        <p:nvSpPr>
          <p:cNvPr id="12" name="TextBox 11">
            <a:extLst>
              <a:ext uri="{FF2B5EF4-FFF2-40B4-BE49-F238E27FC236}">
                <a16:creationId xmlns:a16="http://schemas.microsoft.com/office/drawing/2014/main" id="{89D29A0A-5DB0-2146-B1DC-0A2DE21050F0}"/>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a:t>
            </a:r>
            <a:r>
              <a:rPr lang="en-CA" b="1" dirty="0">
                <a:solidFill>
                  <a:schemeClr val="tx1">
                    <a:lumMod val="50000"/>
                    <a:lumOff val="50000"/>
                  </a:schemeClr>
                </a:solidFill>
              </a:rPr>
              <a:t>guideline panel</a:t>
            </a:r>
            <a:r>
              <a:rPr lang="en-CA"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
        <p:nvSpPr>
          <p:cNvPr id="13" name="TextBox 12">
            <a:extLst>
              <a:ext uri="{FF2B5EF4-FFF2-40B4-BE49-F238E27FC236}">
                <a16:creationId xmlns:a16="http://schemas.microsoft.com/office/drawing/2014/main" id="{BF56DE98-C6B0-4B43-B955-F09AE8BF5E19}"/>
              </a:ext>
            </a:extLst>
          </p:cNvPr>
          <p:cNvSpPr txBox="1"/>
          <p:nvPr/>
        </p:nvSpPr>
        <p:spPr>
          <a:xfrm>
            <a:off x="3673934" y="2032236"/>
            <a:ext cx="2459736" cy="2167805"/>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to 20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14" name="TextBox 13">
            <a:extLst>
              <a:ext uri="{FF2B5EF4-FFF2-40B4-BE49-F238E27FC236}">
                <a16:creationId xmlns:a16="http://schemas.microsoft.com/office/drawing/2014/main" id="{CC918534-2EA9-0648-A04C-E14CA2B85015}"/>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15" name="TextBox 14">
            <a:extLst>
              <a:ext uri="{FF2B5EF4-FFF2-40B4-BE49-F238E27FC236}">
                <a16:creationId xmlns:a16="http://schemas.microsoft.com/office/drawing/2014/main" id="{3594DD09-C512-854A-ACA3-4CA23486A782}"/>
              </a:ext>
            </a:extLst>
          </p:cNvPr>
          <p:cNvSpPr txBox="1"/>
          <p:nvPr/>
        </p:nvSpPr>
        <p:spPr>
          <a:xfrm>
            <a:off x="3679531" y="4376267"/>
            <a:ext cx="2459736" cy="1637075"/>
          </a:xfrm>
          <a:prstGeom prst="rect">
            <a:avLst/>
          </a:prstGeom>
          <a:solidFill>
            <a:srgbClr val="FED9B0"/>
          </a:solidFill>
          <a:ln w="28575">
            <a:noFill/>
          </a:ln>
        </p:spPr>
        <p:txBody>
          <a:bodyPr wrap="square" rtlCol="0">
            <a:no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“Should anticoagulation versus no therapy be used in neonates with renal vein thrombosis?”</a:t>
            </a:r>
          </a:p>
        </p:txBody>
      </p:sp>
      <p:sp>
        <p:nvSpPr>
          <p:cNvPr id="16" name="Rectangle 15">
            <a:extLst>
              <a:ext uri="{FF2B5EF4-FFF2-40B4-BE49-F238E27FC236}">
                <a16:creationId xmlns:a16="http://schemas.microsoft.com/office/drawing/2014/main" id="{8E775C9E-F471-A845-8429-D89832F69364}"/>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12226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920316"/>
            <a:ext cx="10972800" cy="3954624"/>
          </a:xfrm>
        </p:spPr>
        <p:txBody>
          <a:bodyPr>
            <a:noAutofit/>
          </a:bodyPr>
          <a:lstStyle/>
          <a:p>
            <a:pPr marL="0" indent="0">
              <a:buNone/>
            </a:pPr>
            <a:r>
              <a:rPr lang="en-CA" sz="2000" b="1" dirty="0"/>
              <a:t>You start your patient on therapeutic anticoagulation with LMWH. You need to make arrangements for her outpatient anticoagulant management.</a:t>
            </a:r>
          </a:p>
          <a:p>
            <a:pPr marL="0" indent="0">
              <a:buNone/>
            </a:pPr>
            <a:endParaRPr lang="en-CA" sz="2000" b="1" dirty="0"/>
          </a:p>
          <a:p>
            <a:pPr marL="0" indent="0">
              <a:buNone/>
            </a:pPr>
            <a:r>
              <a:rPr lang="en-CA" sz="2000" b="1" dirty="0"/>
              <a:t>Which of the following anticoagulants would you suggest as maintenance anticoagulation therapy after the first few days of LMWH?</a:t>
            </a:r>
          </a:p>
          <a:p>
            <a:pPr marL="0" indent="0">
              <a:buNone/>
            </a:pPr>
            <a:endParaRPr lang="en-CA" sz="2000" dirty="0"/>
          </a:p>
          <a:p>
            <a:pPr marL="457200" indent="-457200">
              <a:buAutoNum type="alphaUcPeriod"/>
            </a:pPr>
            <a:r>
              <a:rPr lang="en-CA" sz="2000" dirty="0"/>
              <a:t>LMWH</a:t>
            </a:r>
          </a:p>
          <a:p>
            <a:pPr marL="457200" indent="-457200">
              <a:buAutoNum type="alphaUcPeriod"/>
            </a:pPr>
            <a:r>
              <a:rPr lang="en-CA" sz="2000" dirty="0"/>
              <a:t>Vitamin K antagonist</a:t>
            </a:r>
          </a:p>
          <a:p>
            <a:pPr marL="457200" indent="-457200">
              <a:buAutoNum type="alphaUcPeriod"/>
            </a:pPr>
            <a:r>
              <a:rPr lang="en-CA" sz="2000" dirty="0"/>
              <a:t>Rivaroxaban</a:t>
            </a:r>
          </a:p>
          <a:p>
            <a:pPr marL="457200" indent="-457200">
              <a:buAutoNum type="alphaUcPeriod"/>
            </a:pPr>
            <a:r>
              <a:rPr lang="en-CA" sz="2000" dirty="0"/>
              <a:t>Subcutaneous unfractionated heparin</a:t>
            </a:r>
          </a:p>
          <a:p>
            <a:pPr marL="457200" indent="-457200">
              <a:buAutoNum type="alphaUcPeriod"/>
            </a:pPr>
            <a:r>
              <a:rPr lang="en-CA" sz="2000" dirty="0"/>
              <a:t>Fondaparinux</a:t>
            </a:r>
          </a:p>
        </p:txBody>
      </p:sp>
      <p:sp>
        <p:nvSpPr>
          <p:cNvPr id="4" name="Rectangle 3">
            <a:extLst>
              <a:ext uri="{FF2B5EF4-FFF2-40B4-BE49-F238E27FC236}">
                <a16:creationId xmlns:a16="http://schemas.microsoft.com/office/drawing/2014/main" id="{9226FD30-21CB-41CA-B5A0-E511663EA7F5}"/>
              </a:ext>
            </a:extLst>
          </p:cNvPr>
          <p:cNvSpPr/>
          <p:nvPr/>
        </p:nvSpPr>
        <p:spPr>
          <a:xfrm>
            <a:off x="254006" y="3971925"/>
            <a:ext cx="3742683" cy="7515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8055D8F4-5A5B-416E-AA03-75D9A3A8308C}"/>
              </a:ext>
            </a:extLst>
          </p:cNvPr>
          <p:cNvSpPr txBox="1"/>
          <p:nvPr/>
        </p:nvSpPr>
        <p:spPr>
          <a:xfrm>
            <a:off x="4161783" y="3897628"/>
            <a:ext cx="2767013" cy="830997"/>
          </a:xfrm>
          <a:prstGeom prst="rect">
            <a:avLst/>
          </a:prstGeom>
          <a:noFill/>
        </p:spPr>
        <p:txBody>
          <a:bodyPr wrap="square" rtlCol="0">
            <a:spAutoFit/>
          </a:bodyPr>
          <a:lstStyle/>
          <a:p>
            <a:r>
              <a:rPr lang="en-CA" sz="2400" b="1" dirty="0">
                <a:solidFill>
                  <a:srgbClr val="E63E30"/>
                </a:solidFill>
              </a:rPr>
              <a:t>A or B are reasonable options</a:t>
            </a:r>
          </a:p>
        </p:txBody>
      </p:sp>
    </p:spTree>
    <p:extLst>
      <p:ext uri="{BB962C8B-B14F-4D97-AF65-F5344CB8AC3E}">
        <p14:creationId xmlns:p14="http://schemas.microsoft.com/office/powerpoint/2010/main" val="9556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7093955" y="797375"/>
            <a:ext cx="11548639" cy="259352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2000" dirty="0"/>
          </a:p>
        </p:txBody>
      </p:sp>
      <p:sp>
        <p:nvSpPr>
          <p:cNvPr id="2" name="TextBox 1">
            <a:extLst>
              <a:ext uri="{FF2B5EF4-FFF2-40B4-BE49-F238E27FC236}">
                <a16:creationId xmlns:a16="http://schemas.microsoft.com/office/drawing/2014/main" id="{A8A70383-9623-43AD-9D1C-EA4DAB9F9F24}"/>
              </a:ext>
            </a:extLst>
          </p:cNvPr>
          <p:cNvSpPr txBox="1"/>
          <p:nvPr/>
        </p:nvSpPr>
        <p:spPr>
          <a:xfrm>
            <a:off x="9615489" y="6324600"/>
            <a:ext cx="2747962" cy="307777"/>
          </a:xfrm>
          <a:prstGeom prst="rect">
            <a:avLst/>
          </a:prstGeom>
          <a:noFill/>
        </p:spPr>
        <p:txBody>
          <a:bodyPr wrap="square" rtlCol="0">
            <a:spAutoFit/>
          </a:bodyPr>
          <a:lstStyle/>
          <a:p>
            <a:r>
              <a:rPr lang="en-CA" sz="1400" dirty="0" err="1">
                <a:solidFill>
                  <a:schemeClr val="tx1">
                    <a:lumMod val="50000"/>
                    <a:lumOff val="50000"/>
                  </a:schemeClr>
                </a:solidFill>
              </a:rPr>
              <a:t>Massicotte</a:t>
            </a:r>
            <a:r>
              <a:rPr lang="en-CA" sz="1400" dirty="0">
                <a:solidFill>
                  <a:schemeClr val="tx1">
                    <a:lumMod val="50000"/>
                    <a:lumOff val="50000"/>
                  </a:schemeClr>
                </a:solidFill>
              </a:rPr>
              <a:t> </a:t>
            </a:r>
            <a:r>
              <a:rPr lang="en-CA" sz="1400" dirty="0" err="1">
                <a:solidFill>
                  <a:schemeClr val="tx1">
                    <a:lumMod val="50000"/>
                    <a:lumOff val="50000"/>
                  </a:schemeClr>
                </a:solidFill>
              </a:rPr>
              <a:t>Thrombos</a:t>
            </a:r>
            <a:r>
              <a:rPr lang="en-CA" sz="1400" dirty="0">
                <a:solidFill>
                  <a:schemeClr val="tx1">
                    <a:lumMod val="50000"/>
                    <a:lumOff val="50000"/>
                  </a:schemeClr>
                </a:solidFill>
              </a:rPr>
              <a:t> Res 2003</a:t>
            </a:r>
          </a:p>
        </p:txBody>
      </p:sp>
      <p:sp>
        <p:nvSpPr>
          <p:cNvPr id="3" name="TextBox 2">
            <a:extLst>
              <a:ext uri="{FF2B5EF4-FFF2-40B4-BE49-F238E27FC236}">
                <a16:creationId xmlns:a16="http://schemas.microsoft.com/office/drawing/2014/main" id="{C3A00261-C542-4AE0-B20F-3865477F9250}"/>
              </a:ext>
            </a:extLst>
          </p:cNvPr>
          <p:cNvSpPr txBox="1"/>
          <p:nvPr/>
        </p:nvSpPr>
        <p:spPr>
          <a:xfrm>
            <a:off x="2254249" y="4337533"/>
            <a:ext cx="7683501" cy="1938992"/>
          </a:xfrm>
          <a:prstGeom prst="rect">
            <a:avLst/>
          </a:prstGeom>
          <a:solidFill>
            <a:srgbClr val="FDDAB0"/>
          </a:solidFill>
        </p:spPr>
        <p:txBody>
          <a:bodyPr wrap="square" rtlCol="0">
            <a:spAutoFit/>
          </a:bodyPr>
          <a:lstStyle/>
          <a:p>
            <a:r>
              <a:rPr lang="en-CA" sz="2400" dirty="0">
                <a:solidFill>
                  <a:schemeClr val="tx1">
                    <a:lumMod val="50000"/>
                    <a:lumOff val="50000"/>
                  </a:schemeClr>
                </a:solidFill>
              </a:rPr>
              <a:t>In the absence of robust pediatric-specific data, </a:t>
            </a:r>
            <a:r>
              <a:rPr lang="en-CA" sz="2400" b="1" i="1" dirty="0">
                <a:solidFill>
                  <a:schemeClr val="tx1">
                    <a:lumMod val="50000"/>
                    <a:lumOff val="50000"/>
                  </a:schemeClr>
                </a:solidFill>
              </a:rPr>
              <a:t>decision regarding LMWH compared with VKA should consider:</a:t>
            </a:r>
          </a:p>
          <a:p>
            <a:pPr marL="285750" indent="-285750">
              <a:buFont typeface="Arial" panose="020B0604020202020204" pitchFamily="34" charset="0"/>
              <a:buChar char="•"/>
            </a:pPr>
            <a:r>
              <a:rPr lang="en-CA" sz="2400" dirty="0">
                <a:solidFill>
                  <a:schemeClr val="tx1">
                    <a:lumMod val="50000"/>
                    <a:lumOff val="50000"/>
                  </a:schemeClr>
                </a:solidFill>
              </a:rPr>
              <a:t>Patient values and preferences</a:t>
            </a:r>
          </a:p>
          <a:p>
            <a:pPr marL="285750" indent="-285750">
              <a:buFont typeface="Arial" panose="020B0604020202020204" pitchFamily="34" charset="0"/>
              <a:buChar char="•"/>
            </a:pPr>
            <a:r>
              <a:rPr lang="en-CA" sz="2400" dirty="0">
                <a:solidFill>
                  <a:schemeClr val="tx1">
                    <a:lumMod val="50000"/>
                    <a:lumOff val="50000"/>
                  </a:schemeClr>
                </a:solidFill>
              </a:rPr>
              <a:t>Health services resource, infrastructure, and support</a:t>
            </a:r>
          </a:p>
          <a:p>
            <a:pPr marL="285750" indent="-285750">
              <a:buFont typeface="Arial" panose="020B0604020202020204" pitchFamily="34" charset="0"/>
              <a:buChar char="•"/>
            </a:pPr>
            <a:r>
              <a:rPr lang="en-CA" sz="2400" dirty="0">
                <a:solidFill>
                  <a:schemeClr val="tx1">
                    <a:lumMod val="50000"/>
                    <a:lumOff val="50000"/>
                  </a:schemeClr>
                </a:solidFill>
              </a:rPr>
              <a:t>Underlying condition, comorbidities, other medications</a:t>
            </a:r>
          </a:p>
        </p:txBody>
      </p:sp>
      <p:sp>
        <p:nvSpPr>
          <p:cNvPr id="5" name="Title 4">
            <a:extLst>
              <a:ext uri="{FF2B5EF4-FFF2-40B4-BE49-F238E27FC236}">
                <a16:creationId xmlns:a16="http://schemas.microsoft.com/office/drawing/2014/main" id="{E56A5F68-3CC9-2D42-8E8C-B6BB18303029}"/>
              </a:ext>
            </a:extLst>
          </p:cNvPr>
          <p:cNvSpPr>
            <a:spLocks noGrp="1"/>
          </p:cNvSpPr>
          <p:nvPr>
            <p:ph type="title"/>
          </p:nvPr>
        </p:nvSpPr>
        <p:spPr/>
        <p:txBody>
          <a:bodyPr/>
          <a:lstStyle/>
          <a:p>
            <a:r>
              <a:rPr lang="en-CA" dirty="0"/>
              <a:t>Recommendations</a:t>
            </a:r>
            <a:br>
              <a:rPr lang="en-CA" sz="3600" dirty="0"/>
            </a:br>
            <a:endParaRPr lang="en-US" dirty="0"/>
          </a:p>
        </p:txBody>
      </p:sp>
      <p:sp>
        <p:nvSpPr>
          <p:cNvPr id="6" name="Content Placeholder 5">
            <a:extLst>
              <a:ext uri="{FF2B5EF4-FFF2-40B4-BE49-F238E27FC236}">
                <a16:creationId xmlns:a16="http://schemas.microsoft.com/office/drawing/2014/main" id="{FDBDB469-7212-4946-9D82-1EDD01DEFCF4}"/>
              </a:ext>
            </a:extLst>
          </p:cNvPr>
          <p:cNvSpPr>
            <a:spLocks noGrp="1"/>
          </p:cNvSpPr>
          <p:nvPr>
            <p:ph idx="1"/>
          </p:nvPr>
        </p:nvSpPr>
        <p:spPr>
          <a:xfrm>
            <a:off x="419100" y="2033094"/>
            <a:ext cx="10972800" cy="2153144"/>
          </a:xfrm>
        </p:spPr>
        <p:txBody>
          <a:bodyPr/>
          <a:lstStyle/>
          <a:p>
            <a:pPr marL="0" indent="0">
              <a:buNone/>
            </a:pPr>
            <a:r>
              <a:rPr lang="en-CA" sz="2000" dirty="0"/>
              <a:t>The panel suggests using either </a:t>
            </a:r>
            <a:r>
              <a:rPr lang="en-CA" sz="2000" b="1" u="sng" dirty="0"/>
              <a:t>LMWH or vitamin K antagonists (VKA)</a:t>
            </a:r>
            <a:r>
              <a:rPr lang="en-CA" sz="2000" dirty="0"/>
              <a:t> in pediatric patients with </a:t>
            </a:r>
            <a:r>
              <a:rPr lang="en-CA" sz="2000" b="1" dirty="0">
                <a:solidFill>
                  <a:srgbClr val="E63E30"/>
                </a:solidFill>
              </a:rPr>
              <a:t>symptomatic DVT or PE </a:t>
            </a:r>
            <a:r>
              <a:rPr lang="en-CA" sz="2000" i="1" dirty="0"/>
              <a:t>(conditional recommendation, very low certainty)</a:t>
            </a:r>
          </a:p>
          <a:p>
            <a:r>
              <a:rPr lang="en-CA" sz="2000" dirty="0"/>
              <a:t>One RCT (REVIVE) stopped early due to low recruitment (n = 76)</a:t>
            </a:r>
          </a:p>
          <a:p>
            <a:pPr lvl="1"/>
            <a:r>
              <a:rPr lang="en-CA" sz="1800" dirty="0"/>
              <a:t>Wide confidence intervals preclude conclusions regarding clinical impact on VTE outcomes or bleeding</a:t>
            </a:r>
          </a:p>
          <a:p>
            <a:r>
              <a:rPr lang="en-CA" sz="2000" dirty="0"/>
              <a:t>18 observational studies using either VKA or LMWH (mostly case series)</a:t>
            </a:r>
          </a:p>
          <a:p>
            <a:pPr lvl="1"/>
            <a:r>
              <a:rPr lang="en-CA" sz="1800" dirty="0"/>
              <a:t>Challenging to draw firm conclusions</a:t>
            </a:r>
          </a:p>
          <a:p>
            <a:endParaRPr lang="en-US" sz="2400" dirty="0"/>
          </a:p>
        </p:txBody>
      </p:sp>
    </p:spTree>
    <p:extLst>
      <p:ext uri="{BB962C8B-B14F-4D97-AF65-F5344CB8AC3E}">
        <p14:creationId xmlns:p14="http://schemas.microsoft.com/office/powerpoint/2010/main" val="186046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CE93-408C-409D-ACD6-B3A3145C891B}"/>
              </a:ext>
            </a:extLst>
          </p:cNvPr>
          <p:cNvSpPr>
            <a:spLocks noGrp="1"/>
          </p:cNvSpPr>
          <p:nvPr>
            <p:ph type="title"/>
          </p:nvPr>
        </p:nvSpPr>
        <p:spPr/>
        <p:txBody>
          <a:bodyPr/>
          <a:lstStyle/>
          <a:p>
            <a:r>
              <a:rPr lang="en-CA" dirty="0"/>
              <a:t>Case 3: Conclusion</a:t>
            </a:r>
          </a:p>
        </p:txBody>
      </p:sp>
      <p:sp>
        <p:nvSpPr>
          <p:cNvPr id="3" name="Content Placeholder 2">
            <a:extLst>
              <a:ext uri="{FF2B5EF4-FFF2-40B4-BE49-F238E27FC236}">
                <a16:creationId xmlns:a16="http://schemas.microsoft.com/office/drawing/2014/main" id="{71F5CD88-CD8C-4EC6-B8B0-D1D435A339E1}"/>
              </a:ext>
            </a:extLst>
          </p:cNvPr>
          <p:cNvSpPr>
            <a:spLocks noGrp="1"/>
          </p:cNvSpPr>
          <p:nvPr>
            <p:ph idx="1"/>
          </p:nvPr>
        </p:nvSpPr>
        <p:spPr/>
        <p:txBody>
          <a:bodyPr>
            <a:normAutofit/>
          </a:bodyPr>
          <a:lstStyle/>
          <a:p>
            <a:r>
              <a:rPr lang="en-CA" dirty="0"/>
              <a:t>The patient and family decide to continue with LMWH after discharge</a:t>
            </a:r>
          </a:p>
          <a:p>
            <a:endParaRPr lang="en-CA" dirty="0"/>
          </a:p>
          <a:p>
            <a:r>
              <a:rPr lang="en-CA" dirty="0"/>
              <a:t>The parents are taught injection technique, and you check to ensure their private drug coverage provides access to LMWH</a:t>
            </a:r>
          </a:p>
          <a:p>
            <a:endParaRPr lang="en-CA" dirty="0"/>
          </a:p>
          <a:p>
            <a:r>
              <a:rPr lang="en-CA" dirty="0"/>
              <a:t>They provide anticoagulant therapy for a total of 3 months. Her symptoms of DVT completely resolve within 2 weeks and she has complete radiological resolution at 3 months. </a:t>
            </a:r>
          </a:p>
        </p:txBody>
      </p:sp>
    </p:spTree>
    <p:extLst>
      <p:ext uri="{BB962C8B-B14F-4D97-AF65-F5344CB8AC3E}">
        <p14:creationId xmlns:p14="http://schemas.microsoft.com/office/powerpoint/2010/main" val="116867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Case 3: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85273" y="2060598"/>
            <a:ext cx="11115208" cy="830997"/>
          </a:xfrm>
          <a:prstGeom prst="rect">
            <a:avLst/>
          </a:prstGeom>
          <a:solidFill>
            <a:srgbClr val="FEE3C2"/>
          </a:solidFill>
        </p:spPr>
        <p:txBody>
          <a:bodyPr wrap="square" rtlCol="0">
            <a:spAutoFit/>
          </a:bodyPr>
          <a:lstStyle/>
          <a:p>
            <a:r>
              <a:rPr lang="en-CA" sz="2400" dirty="0">
                <a:solidFill>
                  <a:schemeClr val="tx1">
                    <a:lumMod val="50000"/>
                    <a:lumOff val="50000"/>
                  </a:schemeClr>
                </a:solidFill>
              </a:rPr>
              <a:t>The management of asymptomatic VTE should be an individualized decision based on patient-specific risks for recurrent VTE and bleeding</a:t>
            </a:r>
          </a:p>
        </p:txBody>
      </p:sp>
      <p:sp>
        <p:nvSpPr>
          <p:cNvPr id="6" name="TextBox 5">
            <a:extLst>
              <a:ext uri="{FF2B5EF4-FFF2-40B4-BE49-F238E27FC236}">
                <a16:creationId xmlns:a16="http://schemas.microsoft.com/office/drawing/2014/main" id="{3669F80F-F834-4045-85E9-B1F9F8F069EA}"/>
              </a:ext>
            </a:extLst>
          </p:cNvPr>
          <p:cNvSpPr txBox="1"/>
          <p:nvPr/>
        </p:nvSpPr>
        <p:spPr>
          <a:xfrm>
            <a:off x="485273" y="3099807"/>
            <a:ext cx="11115208" cy="830997"/>
          </a:xfrm>
          <a:prstGeom prst="rect">
            <a:avLst/>
          </a:prstGeom>
          <a:solidFill>
            <a:srgbClr val="FDDBB0"/>
          </a:solidFill>
        </p:spPr>
        <p:txBody>
          <a:bodyPr wrap="square" rtlCol="0">
            <a:spAutoFit/>
          </a:bodyPr>
          <a:lstStyle/>
          <a:p>
            <a:r>
              <a:rPr lang="en-CA" sz="2400" dirty="0">
                <a:solidFill>
                  <a:schemeClr val="tx1">
                    <a:lumMod val="50000"/>
                    <a:lumOff val="50000"/>
                  </a:schemeClr>
                </a:solidFill>
              </a:rPr>
              <a:t>Thrombolysis and IVC filters should not routinely be used in the management of DVT or PE in children</a:t>
            </a:r>
          </a:p>
        </p:txBody>
      </p:sp>
      <p:sp>
        <p:nvSpPr>
          <p:cNvPr id="5" name="TextBox 4">
            <a:extLst>
              <a:ext uri="{FF2B5EF4-FFF2-40B4-BE49-F238E27FC236}">
                <a16:creationId xmlns:a16="http://schemas.microsoft.com/office/drawing/2014/main" id="{23AEB968-3A80-44D4-B027-6C8FC8336DED}"/>
              </a:ext>
            </a:extLst>
          </p:cNvPr>
          <p:cNvSpPr txBox="1"/>
          <p:nvPr/>
        </p:nvSpPr>
        <p:spPr>
          <a:xfrm>
            <a:off x="485273" y="4122102"/>
            <a:ext cx="11115208" cy="830997"/>
          </a:xfrm>
          <a:prstGeom prst="rect">
            <a:avLst/>
          </a:prstGeom>
          <a:solidFill>
            <a:srgbClr val="FEC27B"/>
          </a:solidFill>
        </p:spPr>
        <p:txBody>
          <a:bodyPr wrap="square" rtlCol="0">
            <a:spAutoFit/>
          </a:bodyPr>
          <a:lstStyle/>
          <a:p>
            <a:r>
              <a:rPr lang="en-CA" sz="2400" dirty="0">
                <a:solidFill>
                  <a:schemeClr val="tx1">
                    <a:lumMod val="50000"/>
                    <a:lumOff val="50000"/>
                  </a:schemeClr>
                </a:solidFill>
              </a:rPr>
              <a:t>The choice between LMWH and vitamin K antagonist for maintenance anticoagulation should be made in a process of shared decision-making with patients and their families</a:t>
            </a:r>
          </a:p>
        </p:txBody>
      </p:sp>
    </p:spTree>
    <p:extLst>
      <p:ext uri="{BB962C8B-B14F-4D97-AF65-F5344CB8AC3E}">
        <p14:creationId xmlns:p14="http://schemas.microsoft.com/office/powerpoint/2010/main" val="2624845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B83-43BD-49B1-BFB1-301EC8E652B6}"/>
              </a:ext>
            </a:extLst>
          </p:cNvPr>
          <p:cNvSpPr>
            <a:spLocks noGrp="1"/>
          </p:cNvSpPr>
          <p:nvPr>
            <p:ph type="title"/>
          </p:nvPr>
        </p:nvSpPr>
        <p:spPr/>
        <p:txBody>
          <a:bodyPr/>
          <a:lstStyle/>
          <a:p>
            <a:r>
              <a:rPr lang="en-CA" dirty="0"/>
              <a:t>Other guideline recommendations that were not covered in this session</a:t>
            </a:r>
          </a:p>
        </p:txBody>
      </p:sp>
      <p:sp>
        <p:nvSpPr>
          <p:cNvPr id="3" name="Content Placeholder 2">
            <a:extLst>
              <a:ext uri="{FF2B5EF4-FFF2-40B4-BE49-F238E27FC236}">
                <a16:creationId xmlns:a16="http://schemas.microsoft.com/office/drawing/2014/main" id="{A48B75C7-33E6-4E3F-85BE-07E137C741B0}"/>
              </a:ext>
            </a:extLst>
          </p:cNvPr>
          <p:cNvSpPr>
            <a:spLocks noGrp="1"/>
          </p:cNvSpPr>
          <p:nvPr>
            <p:ph idx="1"/>
          </p:nvPr>
        </p:nvSpPr>
        <p:spPr/>
        <p:txBody>
          <a:bodyPr>
            <a:normAutofit lnSpcReduction="10000"/>
          </a:bodyPr>
          <a:lstStyle/>
          <a:p>
            <a:pPr marL="0" indent="0">
              <a:buNone/>
            </a:pPr>
            <a:r>
              <a:rPr lang="en-CA" i="1" dirty="0"/>
              <a:t>For these topics, conditional recommendations were made based on weak or very weak quality of evidence</a:t>
            </a:r>
          </a:p>
          <a:p>
            <a:endParaRPr lang="en-CA" dirty="0"/>
          </a:p>
          <a:p>
            <a:r>
              <a:rPr lang="en-CA" dirty="0"/>
              <a:t>Role of thrombolysis for </a:t>
            </a:r>
            <a:r>
              <a:rPr lang="en-CA" dirty="0" err="1"/>
              <a:t>submassive</a:t>
            </a:r>
            <a:r>
              <a:rPr lang="en-CA" dirty="0"/>
              <a:t> and massive PE</a:t>
            </a:r>
          </a:p>
          <a:p>
            <a:r>
              <a:rPr lang="en-CA" dirty="0"/>
              <a:t>Management of unprovoked DVT or PE</a:t>
            </a:r>
          </a:p>
          <a:p>
            <a:r>
              <a:rPr lang="en-CA" dirty="0"/>
              <a:t>CVAD-related superficial venous thrombosis</a:t>
            </a:r>
          </a:p>
          <a:p>
            <a:r>
              <a:rPr lang="en-CA" dirty="0"/>
              <a:t>Right atrial thrombosis</a:t>
            </a:r>
          </a:p>
          <a:p>
            <a:r>
              <a:rPr lang="en-CA" dirty="0"/>
              <a:t>Unusual locations: cerebral vein thrombosis, portal vein thrombosis</a:t>
            </a:r>
          </a:p>
          <a:p>
            <a:r>
              <a:rPr lang="en-CA" dirty="0"/>
              <a:t>Purpura fulminans due to homozygous Protein C Deficiency</a:t>
            </a:r>
          </a:p>
          <a:p>
            <a:endParaRPr lang="en-CA" dirty="0"/>
          </a:p>
        </p:txBody>
      </p:sp>
    </p:spTree>
    <p:extLst>
      <p:ext uri="{BB962C8B-B14F-4D97-AF65-F5344CB8AC3E}">
        <p14:creationId xmlns:p14="http://schemas.microsoft.com/office/powerpoint/2010/main" val="3245113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dirty="0"/>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p:txBody>
          <a:bodyPr>
            <a:normAutofit/>
          </a:bodyPr>
          <a:lstStyle/>
          <a:p>
            <a:r>
              <a:rPr lang="en-CA" dirty="0"/>
              <a:t>More data regarding baseline risk of RVT</a:t>
            </a:r>
          </a:p>
          <a:p>
            <a:r>
              <a:rPr lang="en-CA" dirty="0"/>
              <a:t>Identifying subgroups of RVT who would benefit from thrombolysis</a:t>
            </a:r>
          </a:p>
          <a:p>
            <a:r>
              <a:rPr lang="en-CA" dirty="0"/>
              <a:t>Effect of antithrombin replacement in different pediatric subgroups</a:t>
            </a:r>
          </a:p>
          <a:p>
            <a:r>
              <a:rPr lang="en-CA" dirty="0"/>
              <a:t>Optimal duration of therapy for different provoking risk factors</a:t>
            </a:r>
          </a:p>
          <a:p>
            <a:r>
              <a:rPr lang="en-CA" dirty="0"/>
              <a:t>Impact of age on optimal duration of therapy for provoked VTE</a:t>
            </a:r>
          </a:p>
          <a:p>
            <a:r>
              <a:rPr lang="en-CA" dirty="0"/>
              <a:t>Data regarding natural history of asymptomatic VTE</a:t>
            </a:r>
          </a:p>
          <a:p>
            <a:r>
              <a:rPr lang="en-CA" dirty="0"/>
              <a:t>Role of catheter directed thrombolysis for DVT in children</a:t>
            </a:r>
          </a:p>
        </p:txBody>
      </p:sp>
    </p:spTree>
    <p:extLst>
      <p:ext uri="{BB962C8B-B14F-4D97-AF65-F5344CB8AC3E}">
        <p14:creationId xmlns:p14="http://schemas.microsoft.com/office/powerpoint/2010/main" val="246180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In Summary: 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fontScale="77500" lnSpcReduction="20000"/>
          </a:bodyPr>
          <a:lstStyle/>
          <a:p>
            <a:pPr marL="514350" indent="-514350">
              <a:buFont typeface="+mj-lt"/>
              <a:buAutoNum type="arabicPeriod"/>
            </a:pPr>
            <a:r>
              <a:rPr lang="en-CA" dirty="0"/>
              <a:t>Describe recommendations for the management of </a:t>
            </a:r>
            <a:r>
              <a:rPr lang="en-CA" u="sng" dirty="0"/>
              <a:t>renal vein thrombosis</a:t>
            </a:r>
            <a:r>
              <a:rPr lang="en-CA" dirty="0"/>
              <a:t> in neonates</a:t>
            </a:r>
          </a:p>
          <a:p>
            <a:pPr lvl="1">
              <a:buFont typeface="Wingdings" panose="05000000000000000000" pitchFamily="2" charset="2"/>
              <a:buChar char="§"/>
            </a:pPr>
            <a:r>
              <a:rPr lang="en-CA" dirty="0">
                <a:solidFill>
                  <a:srgbClr val="E63E30"/>
                </a:solidFill>
              </a:rPr>
              <a:t>Anticoagulation for non-life threatening cases; consider thrombolysis for life-threatening cases</a:t>
            </a:r>
          </a:p>
          <a:p>
            <a:pPr lvl="1"/>
            <a:endParaRPr lang="en-CA" dirty="0"/>
          </a:p>
          <a:p>
            <a:pPr marL="514350" indent="-514350">
              <a:buFont typeface="+mj-lt"/>
              <a:buAutoNum type="arabicPeriod"/>
            </a:pPr>
            <a:r>
              <a:rPr lang="en-CA" dirty="0"/>
              <a:t>Describe recommendations for the management of </a:t>
            </a:r>
            <a:r>
              <a:rPr lang="en-CA" u="sng" dirty="0"/>
              <a:t>VTE associated with central venous access devices (CVAD)</a:t>
            </a:r>
            <a:r>
              <a:rPr lang="en-CA" dirty="0"/>
              <a:t> in children </a:t>
            </a:r>
          </a:p>
          <a:p>
            <a:pPr marL="876286" lvl="1" indent="-342900">
              <a:buFont typeface="Wingdings" panose="05000000000000000000" pitchFamily="2" charset="2"/>
              <a:buChar char="§"/>
            </a:pPr>
            <a:r>
              <a:rPr lang="en-CA" dirty="0">
                <a:solidFill>
                  <a:srgbClr val="E63E30"/>
                </a:solidFill>
              </a:rPr>
              <a:t>Anticoagulation is first-line therapy for symptomatic CVAD-associated VTE</a:t>
            </a:r>
          </a:p>
          <a:p>
            <a:pPr marL="876286" lvl="1" indent="-342900">
              <a:buFont typeface="Wingdings" panose="05000000000000000000" pitchFamily="2" charset="2"/>
              <a:buChar char="§"/>
            </a:pPr>
            <a:r>
              <a:rPr lang="en-CA" dirty="0">
                <a:solidFill>
                  <a:srgbClr val="E63E30"/>
                </a:solidFill>
              </a:rPr>
              <a:t>Removal or non-removal of CVAD depends on its functional status and patient treatment requirements</a:t>
            </a:r>
          </a:p>
          <a:p>
            <a:pPr marL="514350" indent="-514350">
              <a:buAutoNum type="arabicPeriod"/>
            </a:pPr>
            <a:endParaRPr lang="en-CA" dirty="0"/>
          </a:p>
          <a:p>
            <a:pPr marL="514350" indent="-514350">
              <a:buAutoNum type="arabicPeriod"/>
            </a:pPr>
            <a:r>
              <a:rPr lang="en-CA" dirty="0"/>
              <a:t>Describe recommendations for the management of </a:t>
            </a:r>
            <a:r>
              <a:rPr lang="en-CA" u="sng" dirty="0"/>
              <a:t>symptomatic and asymptomatic VTE</a:t>
            </a:r>
            <a:r>
              <a:rPr lang="en-CA" dirty="0"/>
              <a:t> in children</a:t>
            </a:r>
          </a:p>
          <a:p>
            <a:pPr lvl="1">
              <a:buFont typeface="Wingdings" panose="05000000000000000000" pitchFamily="2" charset="2"/>
              <a:buChar char="§"/>
            </a:pPr>
            <a:r>
              <a:rPr lang="en-CA" dirty="0">
                <a:solidFill>
                  <a:srgbClr val="E63E30"/>
                </a:solidFill>
              </a:rPr>
              <a:t>Symptomatic VTE should be treated with LMWH or vitamin K antagonist</a:t>
            </a:r>
          </a:p>
          <a:p>
            <a:pPr lvl="1">
              <a:buFont typeface="Wingdings" panose="05000000000000000000" pitchFamily="2" charset="2"/>
              <a:buChar char="§"/>
            </a:pPr>
            <a:r>
              <a:rPr lang="en-CA" dirty="0">
                <a:solidFill>
                  <a:srgbClr val="E63E30"/>
                </a:solidFill>
              </a:rPr>
              <a:t>Management of asymptomatic VTE should be individualized</a:t>
            </a:r>
          </a:p>
        </p:txBody>
      </p:sp>
    </p:spTree>
    <p:extLst>
      <p:ext uri="{BB962C8B-B14F-4D97-AF65-F5344CB8AC3E}">
        <p14:creationId xmlns:p14="http://schemas.microsoft.com/office/powerpoint/2010/main" val="304430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dirty="0"/>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a:normAutofit/>
          </a:bodyPr>
          <a:lstStyle/>
          <a:p>
            <a:r>
              <a:rPr lang="en-CA" sz="2400" dirty="0"/>
              <a:t>ASH Guideline Panel team members</a:t>
            </a:r>
          </a:p>
          <a:p>
            <a:r>
              <a:rPr lang="en-CA" sz="2400" dirty="0"/>
              <a:t>Knowledge Synthesis team members</a:t>
            </a:r>
          </a:p>
          <a:p>
            <a:r>
              <a:rPr lang="en-CA" sz="2400" dirty="0"/>
              <a:t>McMaster University GRADE Centre</a:t>
            </a:r>
          </a:p>
          <a:p>
            <a:r>
              <a:rPr lang="en-CA" sz="2400" dirty="0"/>
              <a:t>Author of ASH VTE Slide Sets: </a:t>
            </a:r>
            <a:r>
              <a:rPr lang="en-CA" sz="2400" b="1" dirty="0"/>
              <a:t>Eric Tseng MD </a:t>
            </a:r>
            <a:r>
              <a:rPr lang="en-CA" sz="2400" b="1" dirty="0" err="1"/>
              <a:t>MScCH</a:t>
            </a:r>
            <a:r>
              <a:rPr lang="en-CA" sz="2400" b="1" dirty="0"/>
              <a:t>, University of Toronto</a:t>
            </a:r>
            <a:r>
              <a:rPr lang="en-CA" sz="2400" dirty="0"/>
              <a:t> and </a:t>
            </a:r>
            <a:r>
              <a:rPr lang="en-CA" sz="2400" b="1" dirty="0"/>
              <a:t>Paul </a:t>
            </a:r>
            <a:r>
              <a:rPr lang="en-CA" sz="2400" b="1" dirty="0" err="1"/>
              <a:t>Monagle</a:t>
            </a:r>
            <a:r>
              <a:rPr lang="en-CA" sz="2400" b="1" dirty="0"/>
              <a:t> MD MBBS MSc, University of Melbourne, Royal Children’s Hospital</a:t>
            </a:r>
          </a:p>
          <a:p>
            <a:pPr marL="0" indent="0">
              <a:buNone/>
            </a:pPr>
            <a:endParaRPr lang="en-CA" sz="2400" dirty="0"/>
          </a:p>
          <a:p>
            <a:pPr marL="0" indent="0">
              <a:buNone/>
            </a:pPr>
            <a:r>
              <a:rPr lang="en-CA" sz="2400" dirty="0"/>
              <a:t>See more about the </a:t>
            </a:r>
            <a:r>
              <a:rPr lang="en-CA" sz="2400" b="1" dirty="0"/>
              <a:t>ASH VTE guidelines </a:t>
            </a:r>
            <a:r>
              <a:rPr lang="en-CA" sz="2400" dirty="0"/>
              <a:t>at </a:t>
            </a:r>
            <a:r>
              <a:rPr lang="en-CA" sz="2400" dirty="0">
                <a:hlinkClick r:id="rId2"/>
              </a:rPr>
              <a:t>http://www.hematology.org/VTEguidelines</a:t>
            </a:r>
            <a:endParaRPr lang="en-CA" sz="2400" dirty="0"/>
          </a:p>
        </p:txBody>
      </p:sp>
    </p:spTree>
    <p:extLst>
      <p:ext uri="{BB962C8B-B14F-4D97-AF65-F5344CB8AC3E}">
        <p14:creationId xmlns:p14="http://schemas.microsoft.com/office/powerpoint/2010/main" val="116373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dirty="0"/>
              <a:t>How patients and clinicians should use these recommendations</a:t>
            </a:r>
          </a:p>
        </p:txBody>
      </p:sp>
      <p:graphicFrame>
        <p:nvGraphicFramePr>
          <p:cNvPr id="5" name="Table 4">
            <a:extLst>
              <a:ext uri="{FF2B5EF4-FFF2-40B4-BE49-F238E27FC236}">
                <a16:creationId xmlns:a16="http://schemas.microsoft.com/office/drawing/2014/main" id="{843B839B-644B-A14B-BB93-037AAF1AA2C4}"/>
              </a:ext>
            </a:extLst>
          </p:cNvPr>
          <p:cNvGraphicFramePr>
            <a:graphicFrameLocks noGrp="1"/>
          </p:cNvGraphicFramePr>
          <p:nvPr>
            <p:extLst>
              <p:ext uri="{D42A27DB-BD31-4B8C-83A1-F6EECF244321}">
                <p14:modId xmlns:p14="http://schemas.microsoft.com/office/powerpoint/2010/main" val="4290825965"/>
              </p:ext>
            </p:extLst>
          </p:nvPr>
        </p:nvGraphicFramePr>
        <p:xfrm>
          <a:off x="1518684" y="2525230"/>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STRONG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19913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fontScale="92500" lnSpcReduction="10000"/>
          </a:bodyPr>
          <a:lstStyle/>
          <a:p>
            <a:pPr marL="0" indent="0">
              <a:buNone/>
            </a:pPr>
            <a:r>
              <a:rPr lang="en-CA" b="1" dirty="0"/>
              <a:t>By the end of this session, you should be able to</a:t>
            </a:r>
          </a:p>
          <a:p>
            <a:pPr marL="0" indent="0">
              <a:buNone/>
            </a:pPr>
            <a:endParaRPr lang="en-CA" dirty="0"/>
          </a:p>
          <a:p>
            <a:pPr marL="514350" indent="-514350">
              <a:buAutoNum type="arabicPeriod"/>
            </a:pPr>
            <a:r>
              <a:rPr lang="en-CA" dirty="0"/>
              <a:t>Describe recommendations for the management of </a:t>
            </a:r>
            <a:r>
              <a:rPr lang="en-CA" u="sng" dirty="0"/>
              <a:t>renal vein thrombosis</a:t>
            </a:r>
            <a:r>
              <a:rPr lang="en-CA" dirty="0"/>
              <a:t> in neonates</a:t>
            </a:r>
            <a:endParaRPr lang="en-CA" u="sng" dirty="0"/>
          </a:p>
          <a:p>
            <a:pPr marL="514350" indent="-514350">
              <a:buAutoNum type="arabicPeriod"/>
            </a:pPr>
            <a:endParaRPr lang="en-CA" dirty="0"/>
          </a:p>
          <a:p>
            <a:pPr marL="514350" indent="-514350">
              <a:buAutoNum type="arabicPeriod"/>
            </a:pPr>
            <a:r>
              <a:rPr lang="en-CA" dirty="0"/>
              <a:t>Describe recommendations for the management of </a:t>
            </a:r>
            <a:r>
              <a:rPr lang="en-CA" u="sng" dirty="0"/>
              <a:t>VTE associated with central venous access devices (CVAD)</a:t>
            </a:r>
            <a:r>
              <a:rPr lang="en-CA" dirty="0"/>
              <a:t> in children</a:t>
            </a:r>
          </a:p>
          <a:p>
            <a:pPr marL="514350" indent="-514350">
              <a:buAutoNum type="arabicPeriod"/>
            </a:pPr>
            <a:endParaRPr lang="en-CA" dirty="0"/>
          </a:p>
          <a:p>
            <a:pPr marL="514350" indent="-514350">
              <a:buAutoNum type="arabicPeriod"/>
            </a:pPr>
            <a:r>
              <a:rPr lang="en-CA" dirty="0"/>
              <a:t>Describe recommendations for the management of </a:t>
            </a:r>
            <a:r>
              <a:rPr lang="en-CA" u="sng" dirty="0"/>
              <a:t>symptomatic and asymptomatic VTE</a:t>
            </a:r>
            <a:r>
              <a:rPr lang="en-CA" dirty="0"/>
              <a:t> in children</a:t>
            </a:r>
          </a:p>
          <a:p>
            <a:pPr marL="514350" indent="-514350">
              <a:buAutoNum type="arabicPeriod"/>
            </a:pPr>
            <a:endParaRPr lang="en-CA" u="sng" dirty="0"/>
          </a:p>
        </p:txBody>
      </p:sp>
    </p:spTree>
    <p:extLst>
      <p:ext uri="{BB962C8B-B14F-4D97-AF65-F5344CB8AC3E}">
        <p14:creationId xmlns:p14="http://schemas.microsoft.com/office/powerpoint/2010/main" val="92198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6114419" y="2426252"/>
            <a:ext cx="4399228" cy="1597108"/>
          </a:xfrm>
          <a:prstGeom prst="rect">
            <a:avLst/>
          </a:prstGeom>
          <a:solidFill>
            <a:schemeClr val="accent4">
              <a:lumMod val="20000"/>
              <a:lumOff val="80000"/>
            </a:schemeClr>
          </a:solidFill>
        </p:spPr>
        <p:txBody>
          <a:bodyPr wrap="square" rtlCol="0" anchor="ctr">
            <a:noAutofit/>
          </a:bodyPr>
          <a:lstStyle/>
          <a:p>
            <a:pPr algn="ctr"/>
            <a:r>
              <a:rPr lang="en-CA" sz="2400" dirty="0">
                <a:solidFill>
                  <a:schemeClr val="tx1">
                    <a:lumMod val="50000"/>
                    <a:lumOff val="50000"/>
                  </a:schemeClr>
                </a:solidFill>
              </a:rPr>
              <a:t>The rate of VTE in children is increased by </a:t>
            </a:r>
            <a:r>
              <a:rPr lang="en-CA" sz="2400" b="1" dirty="0">
                <a:solidFill>
                  <a:srgbClr val="E63E30"/>
                </a:solidFill>
              </a:rPr>
              <a:t>100 to 1,000 times </a:t>
            </a:r>
            <a:r>
              <a:rPr lang="en-CA" sz="2400" dirty="0">
                <a:solidFill>
                  <a:schemeClr val="tx1">
                    <a:lumMod val="50000"/>
                    <a:lumOff val="50000"/>
                  </a:schemeClr>
                </a:solidFill>
              </a:rPr>
              <a:t>in hospitalized children</a:t>
            </a:r>
          </a:p>
        </p:txBody>
      </p:sp>
      <p:sp>
        <p:nvSpPr>
          <p:cNvPr id="9" name="TextBox 8">
            <a:extLst>
              <a:ext uri="{FF2B5EF4-FFF2-40B4-BE49-F238E27FC236}">
                <a16:creationId xmlns:a16="http://schemas.microsoft.com/office/drawing/2014/main" id="{AE554332-ABDD-4444-AA2A-CBE1C0E51A1D}"/>
              </a:ext>
            </a:extLst>
          </p:cNvPr>
          <p:cNvSpPr txBox="1"/>
          <p:nvPr/>
        </p:nvSpPr>
        <p:spPr>
          <a:xfrm>
            <a:off x="1580662" y="4395504"/>
            <a:ext cx="4200376" cy="1723942"/>
          </a:xfrm>
          <a:prstGeom prst="rect">
            <a:avLst/>
          </a:prstGeom>
          <a:solidFill>
            <a:schemeClr val="accent5">
              <a:lumMod val="20000"/>
              <a:lumOff val="80000"/>
            </a:schemeClr>
          </a:solidFill>
        </p:spPr>
        <p:txBody>
          <a:bodyPr wrap="square" rtlCol="0" anchor="ctr">
            <a:noAutofit/>
          </a:bodyPr>
          <a:lstStyle/>
          <a:p>
            <a:pPr algn="ctr"/>
            <a:r>
              <a:rPr lang="en-CA" sz="2400" dirty="0">
                <a:solidFill>
                  <a:schemeClr val="tx1">
                    <a:lumMod val="50000"/>
                    <a:lumOff val="50000"/>
                  </a:schemeClr>
                </a:solidFill>
              </a:rPr>
              <a:t>Presence of </a:t>
            </a:r>
            <a:r>
              <a:rPr lang="en-CA" sz="2400" b="1" dirty="0">
                <a:solidFill>
                  <a:srgbClr val="E63E30"/>
                </a:solidFill>
              </a:rPr>
              <a:t>central venous catheter</a:t>
            </a:r>
            <a:r>
              <a:rPr lang="en-CA" sz="2400" dirty="0">
                <a:solidFill>
                  <a:schemeClr val="tx1">
                    <a:lumMod val="50000"/>
                    <a:lumOff val="50000"/>
                  </a:schemeClr>
                </a:solidFill>
              </a:rPr>
              <a:t> is main precipitant for VTE in neonates (90% of all VTE) and other children (60%+)</a:t>
            </a:r>
            <a:endParaRPr lang="en-CA" sz="2400" b="1" dirty="0">
              <a:solidFill>
                <a:schemeClr val="tx1">
                  <a:lumMod val="50000"/>
                  <a:lumOff val="50000"/>
                </a:schemeClr>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p:txBody>
          <a:bodyPr/>
          <a:lstStyle/>
          <a:p>
            <a:r>
              <a:rPr lang="en-CA" dirty="0"/>
              <a:t>Pediatric venous thrombosis is a disease primarily of sick children</a:t>
            </a:r>
          </a:p>
        </p:txBody>
      </p:sp>
      <p:sp>
        <p:nvSpPr>
          <p:cNvPr id="8" name="TextBox 7">
            <a:extLst>
              <a:ext uri="{FF2B5EF4-FFF2-40B4-BE49-F238E27FC236}">
                <a16:creationId xmlns:a16="http://schemas.microsoft.com/office/drawing/2014/main" id="{7D431369-ED22-471C-8B5E-BF6BF831D638}"/>
              </a:ext>
            </a:extLst>
          </p:cNvPr>
          <p:cNvSpPr txBox="1"/>
          <p:nvPr/>
        </p:nvSpPr>
        <p:spPr>
          <a:xfrm>
            <a:off x="1580662" y="2426252"/>
            <a:ext cx="4200376" cy="1597108"/>
          </a:xfrm>
          <a:prstGeom prst="rect">
            <a:avLst/>
          </a:prstGeom>
          <a:solidFill>
            <a:schemeClr val="accent6">
              <a:lumMod val="20000"/>
              <a:lumOff val="80000"/>
            </a:schemeClr>
          </a:solidFill>
        </p:spPr>
        <p:txBody>
          <a:bodyPr wrap="square" rtlCol="0" anchor="ctr">
            <a:noAutofit/>
          </a:bodyPr>
          <a:lstStyle/>
          <a:p>
            <a:pPr algn="ctr"/>
            <a:r>
              <a:rPr lang="en-CA" sz="2400" dirty="0">
                <a:solidFill>
                  <a:schemeClr val="tx1">
                    <a:lumMod val="50000"/>
                    <a:lumOff val="50000"/>
                  </a:schemeClr>
                </a:solidFill>
              </a:rPr>
              <a:t>VTE in the general pediatric population is </a:t>
            </a:r>
            <a:r>
              <a:rPr lang="en-CA" sz="2400" b="1" dirty="0">
                <a:solidFill>
                  <a:srgbClr val="E63E30"/>
                </a:solidFill>
              </a:rPr>
              <a:t>rare</a:t>
            </a:r>
            <a:r>
              <a:rPr lang="en-CA" sz="2400" dirty="0">
                <a:solidFill>
                  <a:schemeClr val="tx1">
                    <a:lumMod val="50000"/>
                    <a:lumOff val="50000"/>
                  </a:schemeClr>
                </a:solidFill>
              </a:rPr>
              <a:t> (0.07 to 0.14 per 10,000 children)</a:t>
            </a:r>
          </a:p>
        </p:txBody>
      </p:sp>
      <p:sp>
        <p:nvSpPr>
          <p:cNvPr id="10" name="TextBox 9">
            <a:extLst>
              <a:ext uri="{FF2B5EF4-FFF2-40B4-BE49-F238E27FC236}">
                <a16:creationId xmlns:a16="http://schemas.microsoft.com/office/drawing/2014/main" id="{F0A0DD8D-4BCA-486F-9AE7-ECF0B6B24C27}"/>
              </a:ext>
            </a:extLst>
          </p:cNvPr>
          <p:cNvSpPr txBox="1"/>
          <p:nvPr/>
        </p:nvSpPr>
        <p:spPr>
          <a:xfrm>
            <a:off x="6114420" y="4395504"/>
            <a:ext cx="4399227" cy="1723942"/>
          </a:xfrm>
          <a:prstGeom prst="rect">
            <a:avLst/>
          </a:prstGeom>
          <a:solidFill>
            <a:schemeClr val="accent2">
              <a:lumMod val="40000"/>
              <a:lumOff val="60000"/>
            </a:schemeClr>
          </a:solidFill>
        </p:spPr>
        <p:txBody>
          <a:bodyPr wrap="square" rtlCol="0" anchor="ctr">
            <a:noAutofit/>
          </a:bodyPr>
          <a:lstStyle/>
          <a:p>
            <a:pPr algn="ctr"/>
            <a:r>
              <a:rPr lang="en-CA" sz="2400" dirty="0">
                <a:solidFill>
                  <a:schemeClr val="tx1">
                    <a:lumMod val="50000"/>
                    <a:lumOff val="50000"/>
                  </a:schemeClr>
                </a:solidFill>
              </a:rPr>
              <a:t>There are no anticoagulant drugs approved for use in children, with </a:t>
            </a:r>
            <a:r>
              <a:rPr lang="en-CA" sz="2400" b="1" dirty="0">
                <a:solidFill>
                  <a:srgbClr val="E63E30"/>
                </a:solidFill>
              </a:rPr>
              <a:t>little pediatric-specific VTE research</a:t>
            </a:r>
          </a:p>
        </p:txBody>
      </p:sp>
    </p:spTree>
    <p:extLst>
      <p:ext uri="{BB962C8B-B14F-4D97-AF65-F5344CB8AC3E}">
        <p14:creationId xmlns:p14="http://schemas.microsoft.com/office/powerpoint/2010/main" val="14842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A9D0-9102-4DA7-8D7F-E44B5F73CE2F}"/>
              </a:ext>
            </a:extLst>
          </p:cNvPr>
          <p:cNvSpPr>
            <a:spLocks noGrp="1"/>
          </p:cNvSpPr>
          <p:nvPr>
            <p:ph type="title"/>
          </p:nvPr>
        </p:nvSpPr>
        <p:spPr/>
        <p:txBody>
          <a:bodyPr/>
          <a:lstStyle/>
          <a:p>
            <a:r>
              <a:rPr lang="en-CA" dirty="0"/>
              <a:t>What this guidelines chapter is about</a:t>
            </a:r>
          </a:p>
        </p:txBody>
      </p:sp>
      <p:sp>
        <p:nvSpPr>
          <p:cNvPr id="3" name="Content Placeholder 2">
            <a:extLst>
              <a:ext uri="{FF2B5EF4-FFF2-40B4-BE49-F238E27FC236}">
                <a16:creationId xmlns:a16="http://schemas.microsoft.com/office/drawing/2014/main" id="{E33A1F53-5E72-42DA-88FF-5F58E287226F}"/>
              </a:ext>
            </a:extLst>
          </p:cNvPr>
          <p:cNvSpPr>
            <a:spLocks noGrp="1"/>
          </p:cNvSpPr>
          <p:nvPr>
            <p:ph idx="1"/>
          </p:nvPr>
        </p:nvSpPr>
        <p:spPr/>
        <p:txBody>
          <a:bodyPr>
            <a:normAutofit/>
          </a:bodyPr>
          <a:lstStyle/>
          <a:p>
            <a:r>
              <a:rPr lang="en-CA" sz="2400" b="1" i="1" dirty="0"/>
              <a:t>Whether to treat</a:t>
            </a:r>
            <a:r>
              <a:rPr lang="en-CA" sz="2400" dirty="0"/>
              <a:t> and </a:t>
            </a:r>
            <a:r>
              <a:rPr lang="en-CA" sz="2400" b="1" i="1" dirty="0"/>
              <a:t>what type of treatment </a:t>
            </a:r>
            <a:r>
              <a:rPr lang="en-CA" sz="2400" dirty="0"/>
              <a:t>in different scenarios</a:t>
            </a:r>
          </a:p>
          <a:p>
            <a:pPr lvl="1"/>
            <a:r>
              <a:rPr lang="en-CA" sz="2000" dirty="0"/>
              <a:t>Mostly does </a:t>
            </a:r>
            <a:r>
              <a:rPr lang="en-CA" sz="2000" i="1" dirty="0"/>
              <a:t>not</a:t>
            </a:r>
            <a:r>
              <a:rPr lang="en-CA" sz="2000" dirty="0"/>
              <a:t> address optimal use of anticoagulants (dose, intensity, duration) or monitoring</a:t>
            </a:r>
          </a:p>
          <a:p>
            <a:endParaRPr lang="en-CA" sz="2400" dirty="0"/>
          </a:p>
          <a:p>
            <a:r>
              <a:rPr lang="en-CA" sz="2400" b="1" i="1" dirty="0"/>
              <a:t>Anticoagulation</a:t>
            </a:r>
            <a:r>
              <a:rPr lang="en-CA" sz="2400" dirty="0"/>
              <a:t> refers to unfractionated heparin (UFH), low molecular weight heparin (LMWH), fondaparinux, vitamin K antagonists (VKA)</a:t>
            </a:r>
          </a:p>
          <a:p>
            <a:pPr lvl="1"/>
            <a:r>
              <a:rPr lang="en-CA" sz="2000" i="1" dirty="0"/>
              <a:t>Direct oral anticoagulants </a:t>
            </a:r>
            <a:r>
              <a:rPr lang="en-CA" sz="2000" dirty="0"/>
              <a:t>outside scope of guidelines given paucity of published pharmacokinetic, safety, or efficacy studies in children</a:t>
            </a:r>
          </a:p>
        </p:txBody>
      </p:sp>
    </p:spTree>
    <p:extLst>
      <p:ext uri="{BB962C8B-B14F-4D97-AF65-F5344CB8AC3E}">
        <p14:creationId xmlns:p14="http://schemas.microsoft.com/office/powerpoint/2010/main" val="167199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Case 1: Gross Hematuria in a Neonate</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dirty="0"/>
              <a:t>3,800 gram male infant </a:t>
            </a:r>
          </a:p>
          <a:p>
            <a:pPr marL="0" indent="0">
              <a:buNone/>
            </a:pPr>
            <a:endParaRPr lang="en-CA" dirty="0"/>
          </a:p>
          <a:p>
            <a:pPr marL="0" indent="0">
              <a:buNone/>
            </a:pPr>
            <a:r>
              <a:rPr lang="en-CA" dirty="0"/>
              <a:t>Born at 39 weeks gestational age to 35 year old mother with gestational diabetes managed by diet and insulin during pregnancy </a:t>
            </a:r>
          </a:p>
          <a:p>
            <a:pPr marL="0" indent="0">
              <a:buNone/>
            </a:pPr>
            <a:endParaRPr lang="en-CA" b="1" dirty="0">
              <a:solidFill>
                <a:srgbClr val="FF0000"/>
              </a:solidFill>
            </a:endParaRPr>
          </a:p>
          <a:p>
            <a:pPr marL="0" indent="0">
              <a:buNone/>
            </a:pPr>
            <a:r>
              <a:rPr lang="en-CA" dirty="0">
                <a:solidFill>
                  <a:srgbClr val="E63E30"/>
                </a:solidFill>
              </a:rPr>
              <a:t>On Day 1: </a:t>
            </a:r>
            <a:r>
              <a:rPr lang="en-CA" b="1" dirty="0"/>
              <a:t>Gross hematuria</a:t>
            </a:r>
            <a:r>
              <a:rPr lang="en-CA" dirty="0"/>
              <a:t> and </a:t>
            </a:r>
            <a:r>
              <a:rPr lang="en-CA" b="1" dirty="0"/>
              <a:t>palpable mass</a:t>
            </a:r>
            <a:r>
              <a:rPr lang="en-CA" dirty="0"/>
              <a:t> in left mid-abdomen. Leukocytes 25 x 10</a:t>
            </a:r>
            <a:r>
              <a:rPr lang="en-CA" baseline="30000" dirty="0"/>
              <a:t>9</a:t>
            </a:r>
            <a:r>
              <a:rPr lang="en-CA" dirty="0"/>
              <a:t>/L, platelets 90 x 10</a:t>
            </a:r>
            <a:r>
              <a:rPr lang="en-CA" baseline="30000" dirty="0"/>
              <a:t>9</a:t>
            </a:r>
            <a:r>
              <a:rPr lang="en-CA" dirty="0"/>
              <a:t>/L. Serum creatinine is normal. Blood pressure is 85/40 (normal)</a:t>
            </a:r>
          </a:p>
          <a:p>
            <a:pPr marL="0" indent="0">
              <a:buNone/>
            </a:pPr>
            <a:endParaRPr lang="en-CA" dirty="0"/>
          </a:p>
          <a:p>
            <a:pPr marL="0" indent="0">
              <a:buNone/>
            </a:pPr>
            <a:endParaRPr lang="en-CA" b="1" dirty="0">
              <a:solidFill>
                <a:srgbClr val="FF0000"/>
              </a:solidFill>
            </a:endParaRPr>
          </a:p>
        </p:txBody>
      </p:sp>
    </p:spTree>
    <p:extLst>
      <p:ext uri="{BB962C8B-B14F-4D97-AF65-F5344CB8AC3E}">
        <p14:creationId xmlns:p14="http://schemas.microsoft.com/office/powerpoint/2010/main" val="187438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14636</TotalTime>
  <Words>5538</Words>
  <Application>Microsoft Office PowerPoint</Application>
  <PresentationFormat>Widescreen</PresentationFormat>
  <Paragraphs>544</Paragraphs>
  <Slides>47</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1_Office Theme</vt:lpstr>
      <vt:lpstr>Treatment of Pediatric Venous Thromboembolism</vt:lpstr>
      <vt:lpstr>PowerPoint Presentation</vt:lpstr>
      <vt:lpstr>ASH Clinical Practice Guidelines on VTE</vt:lpstr>
      <vt:lpstr>How were these ASH guidelines developed?</vt:lpstr>
      <vt:lpstr>How patients and clinicians should use these recommendations</vt:lpstr>
      <vt:lpstr>Objectives</vt:lpstr>
      <vt:lpstr>Pediatric venous thrombosis is a disease primarily of sick children</vt:lpstr>
      <vt:lpstr>What this guidelines chapter is about</vt:lpstr>
      <vt:lpstr>Case 1: Gross Hematuria in a Neonate</vt:lpstr>
      <vt:lpstr>Case 1: Gross Hematuria in a Neonate</vt:lpstr>
      <vt:lpstr>PowerPoint Presentation</vt:lpstr>
      <vt:lpstr>Recommendation </vt:lpstr>
      <vt:lpstr>Recommendation </vt:lpstr>
      <vt:lpstr>Case 1: Conclusion</vt:lpstr>
      <vt:lpstr>Case 1: Summary</vt:lpstr>
      <vt:lpstr>Case 2: CVAD-Related Thrombosis in ALL</vt:lpstr>
      <vt:lpstr>Case 2: CVAD-Related Thrombosis in ALL</vt:lpstr>
      <vt:lpstr>PowerPoint Presentation</vt:lpstr>
      <vt:lpstr>Recommendation </vt:lpstr>
      <vt:lpstr>Recommendation </vt:lpstr>
      <vt:lpstr>Caveat: Subgroups when AT replacement might be justified, if the patient is failing to clinically respond to initial anticoagulation</vt:lpstr>
      <vt:lpstr>Case 2: Continued</vt:lpstr>
      <vt:lpstr>PowerPoint Presentation</vt:lpstr>
      <vt:lpstr>Recommendation </vt:lpstr>
      <vt:lpstr>Anticoagulation should be started before device removal, to reduce embolic risk</vt:lpstr>
      <vt:lpstr>PowerPoint Presentation</vt:lpstr>
      <vt:lpstr>Recommendation </vt:lpstr>
      <vt:lpstr>Case 2: Conclusion</vt:lpstr>
      <vt:lpstr>Case 2: Summary</vt:lpstr>
      <vt:lpstr>Case 3: Asymptomatic DVT</vt:lpstr>
      <vt:lpstr>Case 3: Asymptomatic DVT</vt:lpstr>
      <vt:lpstr>PowerPoint Presentation</vt:lpstr>
      <vt:lpstr>Recommendation </vt:lpstr>
      <vt:lpstr>Case 3: Continued</vt:lpstr>
      <vt:lpstr>Case 3: Continued</vt:lpstr>
      <vt:lpstr>PowerPoint Presentation</vt:lpstr>
      <vt:lpstr>Recommendations </vt:lpstr>
      <vt:lpstr>Recommendation </vt:lpstr>
      <vt:lpstr>Provoked VTE should only be treated with 3 months or less in pediatric patients</vt:lpstr>
      <vt:lpstr>PowerPoint Presentation</vt:lpstr>
      <vt:lpstr>Recommendations </vt:lpstr>
      <vt:lpstr>Case 3: Conclusion</vt:lpstr>
      <vt:lpstr>Case 3: Summary</vt:lpstr>
      <vt:lpstr>Other guideline recommendations that were not covered in this session</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Pediatric Venous Thromboembolism</dc:title>
  <dc:creator>Eric Tseng</dc:creator>
  <cp:lastModifiedBy>Kailee Boedeker</cp:lastModifiedBy>
  <cp:revision>320</cp:revision>
  <dcterms:created xsi:type="dcterms:W3CDTF">2018-08-17T18:11:17Z</dcterms:created>
  <dcterms:modified xsi:type="dcterms:W3CDTF">2020-09-23T13:55:28Z</dcterms:modified>
</cp:coreProperties>
</file>