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96" r:id="rId3"/>
    <p:sldId id="257" r:id="rId4"/>
    <p:sldId id="258" r:id="rId5"/>
    <p:sldId id="259" r:id="rId6"/>
    <p:sldId id="302" r:id="rId7"/>
    <p:sldId id="261" r:id="rId8"/>
    <p:sldId id="303" r:id="rId9"/>
    <p:sldId id="308" r:id="rId10"/>
    <p:sldId id="264" r:id="rId11"/>
    <p:sldId id="271" r:id="rId12"/>
    <p:sldId id="306" r:id="rId13"/>
    <p:sldId id="309" r:id="rId14"/>
    <p:sldId id="307" r:id="rId15"/>
    <p:sldId id="310" r:id="rId16"/>
    <p:sldId id="311" r:id="rId17"/>
    <p:sldId id="312" r:id="rId18"/>
    <p:sldId id="313" r:id="rId19"/>
    <p:sldId id="314" r:id="rId20"/>
    <p:sldId id="316" r:id="rId21"/>
    <p:sldId id="315" r:id="rId22"/>
    <p:sldId id="317" r:id="rId23"/>
    <p:sldId id="318" r:id="rId24"/>
    <p:sldId id="319" r:id="rId25"/>
    <p:sldId id="322" r:id="rId26"/>
    <p:sldId id="320" r:id="rId27"/>
    <p:sldId id="321" r:id="rId28"/>
    <p:sldId id="324" r:id="rId29"/>
    <p:sldId id="325" r:id="rId30"/>
    <p:sldId id="326" r:id="rId31"/>
    <p:sldId id="327" r:id="rId32"/>
    <p:sldId id="328" r:id="rId33"/>
    <p:sldId id="305" r:id="rId34"/>
    <p:sldId id="341" r:id="rId35"/>
    <p:sldId id="329" r:id="rId36"/>
    <p:sldId id="330" r:id="rId37"/>
    <p:sldId id="331" r:id="rId38"/>
    <p:sldId id="332" r:id="rId39"/>
    <p:sldId id="333" r:id="rId40"/>
    <p:sldId id="334" r:id="rId41"/>
    <p:sldId id="335" r:id="rId42"/>
    <p:sldId id="336" r:id="rId43"/>
    <p:sldId id="338" r:id="rId44"/>
    <p:sldId id="339" r:id="rId45"/>
    <p:sldId id="337" r:id="rId46"/>
    <p:sldId id="29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Tseng" initials="ET" lastIdx="10" clrIdx="0">
    <p:extLst>
      <p:ext uri="{19B8F6BF-5375-455C-9EA6-DF929625EA0E}">
        <p15:presenceInfo xmlns:p15="http://schemas.microsoft.com/office/powerpoint/2012/main" userId="S::eric.tseng@mail.utoronto.ca::ff68222d-e22b-4bed-bc89-3c5383ae0691" providerId="AD"/>
      </p:ext>
    </p:extLst>
  </p:cmAuthor>
  <p:cmAuthor id="2" name="page hayes" initials="ph" lastIdx="2" clrIdx="1">
    <p:extLst>
      <p:ext uri="{19B8F6BF-5375-455C-9EA6-DF929625EA0E}">
        <p15:presenceInfo xmlns:p15="http://schemas.microsoft.com/office/powerpoint/2012/main" userId="page hay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E31"/>
    <a:srgbClr val="BFE0E5"/>
    <a:srgbClr val="FDDAB0"/>
    <a:srgbClr val="1DA0AC"/>
    <a:srgbClr val="FF3300"/>
    <a:srgbClr val="CAD6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3CB89-44DF-45CE-BE53-3287059CD3A5}" v="1" dt="2020-09-23T13:58:08.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68535" autoAdjust="0"/>
  </p:normalViewPr>
  <p:slideViewPr>
    <p:cSldViewPr snapToGrid="0">
      <p:cViewPr varScale="1">
        <p:scale>
          <a:sx n="86" d="100"/>
          <a:sy n="86" d="100"/>
        </p:scale>
        <p:origin x="331" y="5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2020-09-23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a:p>
        </p:txBody>
      </p:sp>
    </p:spTree>
    <p:extLst>
      <p:ext uri="{BB962C8B-B14F-4D97-AF65-F5344CB8AC3E}">
        <p14:creationId xmlns:p14="http://schemas.microsoft.com/office/powerpoint/2010/main" val="1171931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10</a:t>
            </a:fld>
            <a:endParaRPr lang="en-CA"/>
          </a:p>
        </p:txBody>
      </p:sp>
    </p:spTree>
    <p:extLst>
      <p:ext uri="{BB962C8B-B14F-4D97-AF65-F5344CB8AC3E}">
        <p14:creationId xmlns:p14="http://schemas.microsoft.com/office/powerpoint/2010/main" val="72230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2.1</a:t>
            </a:r>
          </a:p>
          <a:p>
            <a:endParaRPr lang="en-CA" b="0" dirty="0"/>
          </a:p>
          <a:p>
            <a:r>
              <a:rPr lang="en-CA" b="0" i="0" u="sng" dirty="0"/>
              <a:t>NOTES:</a:t>
            </a:r>
          </a:p>
          <a:p>
            <a:endParaRPr lang="en-CA"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The recommendation encompasses an entire diagnostic algorithm that incorporates standardized clinical probability model (4Ts score), immunoassay, and functional testing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t>Link to Evidence-to-Decision framework: </a:t>
            </a:r>
            <a:r>
              <a:rPr lang="en-US" sz="1200" u="none" kern="1200" dirty="0">
                <a:solidFill>
                  <a:schemeClr val="tx1"/>
                </a:solidFill>
                <a:effectLst/>
                <a:latin typeface="+mn-lt"/>
                <a:ea typeface="+mn-ea"/>
                <a:cs typeface="+mn-cs"/>
              </a:rPr>
              <a:t>https://dbep.gradepro.org/profile/883a6eac-0bee-42b7-a788-f5998a4191d7</a:t>
            </a:r>
            <a:endParaRPr lang="en-C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11</a:t>
            </a:fld>
            <a:endParaRPr lang="en-CA"/>
          </a:p>
        </p:txBody>
      </p:sp>
    </p:spTree>
    <p:extLst>
      <p:ext uri="{BB962C8B-B14F-4D97-AF65-F5344CB8AC3E}">
        <p14:creationId xmlns:p14="http://schemas.microsoft.com/office/powerpoint/2010/main" val="1877577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12</a:t>
            </a:fld>
            <a:endParaRPr lang="en-CA"/>
          </a:p>
        </p:txBody>
      </p:sp>
    </p:spTree>
    <p:extLst>
      <p:ext uri="{BB962C8B-B14F-4D97-AF65-F5344CB8AC3E}">
        <p14:creationId xmlns:p14="http://schemas.microsoft.com/office/powerpoint/2010/main" val="1474315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endParaRPr lang="en-CA" dirty="0"/>
          </a:p>
          <a:p>
            <a:pPr marL="171450" indent="-171450">
              <a:buFont typeface="Arial" panose="020B0604020202020204" pitchFamily="34" charset="0"/>
              <a:buChar char="•"/>
            </a:pPr>
            <a:r>
              <a:rPr lang="en-CA" dirty="0"/>
              <a:t>Functional assays are technically more challenging and not routinely performed at most medical centres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Different immunoassays and functional assays are available. The choice of assay may be influenced by diagnostic accuracy, availability, cost, feasibility, and turnaround time</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14</a:t>
            </a:fld>
            <a:endParaRPr lang="en-CA"/>
          </a:p>
        </p:txBody>
      </p:sp>
    </p:spTree>
    <p:extLst>
      <p:ext uri="{BB962C8B-B14F-4D97-AF65-F5344CB8AC3E}">
        <p14:creationId xmlns:p14="http://schemas.microsoft.com/office/powerpoint/2010/main" val="3371537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2.1</a:t>
            </a:r>
          </a:p>
          <a:p>
            <a:endParaRPr lang="en-CA" b="0" dirty="0"/>
          </a:p>
          <a:p>
            <a:r>
              <a:rPr lang="en-CA" b="0" i="0" u="sng" dirty="0"/>
              <a:t>NOTES:</a:t>
            </a:r>
          </a:p>
          <a:p>
            <a:endParaRPr lang="en-CA"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The recommendation encompasses an entire diagnostic algorithm that incorporates standardized clinical probability model (4Ts score), immunoassay, and functional testing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t>Link to Evidence-to-Decision framework: </a:t>
            </a:r>
            <a:r>
              <a:rPr lang="en-US" sz="1200" u="none" kern="1200" dirty="0">
                <a:solidFill>
                  <a:schemeClr val="tx1"/>
                </a:solidFill>
                <a:effectLst/>
                <a:latin typeface="+mn-lt"/>
                <a:ea typeface="+mn-ea"/>
                <a:cs typeface="+mn-cs"/>
              </a:rPr>
              <a:t>https://dbep.gradepro.org/profile/883a6eac-0bee-42b7-a788-f5998a4191d7</a:t>
            </a:r>
            <a:endParaRPr lang="en-C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15</a:t>
            </a:fld>
            <a:endParaRPr lang="en-CA"/>
          </a:p>
        </p:txBody>
      </p:sp>
    </p:spTree>
    <p:extLst>
      <p:ext uri="{BB962C8B-B14F-4D97-AF65-F5344CB8AC3E}">
        <p14:creationId xmlns:p14="http://schemas.microsoft.com/office/powerpoint/2010/main" val="2080941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2.1</a:t>
            </a:r>
          </a:p>
          <a:p>
            <a:endParaRPr lang="en-CA" b="0" dirty="0"/>
          </a:p>
          <a:p>
            <a:r>
              <a:rPr lang="en-CA" b="0" u="sng" dirty="0"/>
              <a:t>NOTES:</a:t>
            </a:r>
          </a:p>
          <a:p>
            <a:endParaRPr lang="en-CA" b="0" dirty="0"/>
          </a:p>
          <a:p>
            <a:pPr marL="171450" indent="-171450">
              <a:buFont typeface="Arial" panose="020B0604020202020204" pitchFamily="34" charset="0"/>
              <a:buChar char="•"/>
            </a:pPr>
            <a:r>
              <a:rPr lang="en-CA" b="0" dirty="0"/>
              <a:t>In the ASH guidelines, this diagnostic algorithm was tested based on expected population prevalence of HIT in patients with suspected HIT (11%) </a:t>
            </a:r>
          </a:p>
          <a:p>
            <a:r>
              <a:rPr lang="en-CA" b="0" dirty="0"/>
              <a:t>It was compared with other diagnostic algorithms, and found to optimize the number of false negatives and false positives</a:t>
            </a:r>
          </a:p>
          <a:p>
            <a:endParaRPr lang="en-CA" b="0" dirty="0"/>
          </a:p>
          <a:p>
            <a:r>
              <a:rPr lang="en-CA" b="1" i="1" dirty="0"/>
              <a:t>If one applies this diagnostic algorithm to 1000 patients, would see </a:t>
            </a:r>
          </a:p>
          <a:p>
            <a:pPr marL="171450" indent="-171450">
              <a:buFont typeface="Arial" panose="020B0604020202020204" pitchFamily="34" charset="0"/>
              <a:buChar char="•"/>
            </a:pPr>
            <a:r>
              <a:rPr lang="en-CA" b="0" dirty="0"/>
              <a:t>100 correct HIT diagnosis (true positive)</a:t>
            </a:r>
          </a:p>
          <a:p>
            <a:pPr marL="171450" indent="-171450">
              <a:buFont typeface="Arial" panose="020B0604020202020204" pitchFamily="34" charset="0"/>
              <a:buChar char="•"/>
            </a:pPr>
            <a:r>
              <a:rPr lang="en-CA" b="0" dirty="0"/>
              <a:t>890 correctly identified as not having HIT (true negative)</a:t>
            </a:r>
          </a:p>
          <a:p>
            <a:pPr marL="171450" indent="-171450">
              <a:buFont typeface="Arial" panose="020B0604020202020204" pitchFamily="34" charset="0"/>
              <a:buChar char="•"/>
            </a:pPr>
            <a:r>
              <a:rPr lang="en-CA" b="0" dirty="0"/>
              <a:t>10 missed diagnoses of HIT (false negatives)</a:t>
            </a:r>
          </a:p>
          <a:p>
            <a:pPr marL="171450" indent="-171450">
              <a:buFont typeface="Arial" panose="020B0604020202020204" pitchFamily="34" charset="0"/>
              <a:buChar char="•"/>
            </a:pPr>
            <a:r>
              <a:rPr lang="en-CA" b="0" dirty="0"/>
              <a:t>0 incorrect diagnoses of HIT (false positives)</a:t>
            </a:r>
          </a:p>
          <a:p>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t>Link to Evidence-to-Decision framework: </a:t>
            </a:r>
            <a:r>
              <a:rPr lang="en-US" sz="1200" u="none" kern="1200" dirty="0">
                <a:solidFill>
                  <a:schemeClr val="tx1"/>
                </a:solidFill>
                <a:effectLst/>
                <a:latin typeface="+mn-lt"/>
                <a:ea typeface="+mn-ea"/>
                <a:cs typeface="+mn-cs"/>
              </a:rPr>
              <a:t>https://dbep.gradepro.org/profile/883a6eac-0bee-42b7-a788-f5998a4191d7</a:t>
            </a:r>
            <a:endParaRPr lang="en-C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8A219AF-31E1-4C13-8A47-7C32BFDA626C}" type="slidenum">
              <a:rPr lang="en-CA" smtClean="0"/>
              <a:t>16</a:t>
            </a:fld>
            <a:endParaRPr lang="en-CA"/>
          </a:p>
        </p:txBody>
      </p:sp>
    </p:spTree>
    <p:extLst>
      <p:ext uri="{BB962C8B-B14F-4D97-AF65-F5344CB8AC3E}">
        <p14:creationId xmlns:p14="http://schemas.microsoft.com/office/powerpoint/2010/main" val="1518750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2.4, 2.5, 2.6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t>Links to Evidence-to-Decision frameworks: </a:t>
            </a:r>
            <a:r>
              <a:rPr lang="en-US" sz="1200" u="sng" kern="1200" dirty="0">
                <a:solidFill>
                  <a:schemeClr val="tx1"/>
                </a:solidFill>
                <a:effectLst/>
                <a:latin typeface="+mn-lt"/>
                <a:ea typeface="+mn-ea"/>
                <a:cs typeface="+mn-cs"/>
              </a:rPr>
              <a:t>https://dbep.gradepro.org/profile/15d951fb-5481-492e-9518-bd44091b4198</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18</a:t>
            </a:fld>
            <a:endParaRPr lang="en-CA"/>
          </a:p>
        </p:txBody>
      </p:sp>
    </p:spTree>
    <p:extLst>
      <p:ext uri="{BB962C8B-B14F-4D97-AF65-F5344CB8AC3E}">
        <p14:creationId xmlns:p14="http://schemas.microsoft.com/office/powerpoint/2010/main" val="3241602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3.2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t>Link to Evidence-to-Decision framework: </a:t>
            </a:r>
            <a:r>
              <a:rPr lang="en-US" sz="1200" u="none" kern="1200" dirty="0">
                <a:solidFill>
                  <a:schemeClr val="tx1"/>
                </a:solidFill>
                <a:effectLst/>
                <a:latin typeface="+mn-lt"/>
                <a:ea typeface="+mn-ea"/>
                <a:cs typeface="+mn-cs"/>
              </a:rPr>
              <a:t>https://dbep.gradepro.org/profile/D1230F84-C07C-BBF8-9214-2AB5D71750A3</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19</a:t>
            </a:fld>
            <a:endParaRPr lang="en-CA"/>
          </a:p>
        </p:txBody>
      </p:sp>
    </p:spTree>
    <p:extLst>
      <p:ext uri="{BB962C8B-B14F-4D97-AF65-F5344CB8AC3E}">
        <p14:creationId xmlns:p14="http://schemas.microsoft.com/office/powerpoint/2010/main" val="3806880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3.6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t>Link to Evidence-to-Decision framework: </a:t>
            </a:r>
            <a:r>
              <a:rPr lang="en-US" sz="1200" u="none" kern="1200" dirty="0">
                <a:solidFill>
                  <a:schemeClr val="tx1"/>
                </a:solidFill>
                <a:effectLst/>
                <a:latin typeface="+mn-lt"/>
                <a:ea typeface="+mn-ea"/>
                <a:cs typeface="+mn-cs"/>
              </a:rPr>
              <a:t>https://dbep.gradepro.org/profile/0B5351AD-4CFF-7A8F-8E7E-F9B9307A1441</a:t>
            </a:r>
            <a:endParaRPr lang="en-C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20</a:t>
            </a:fld>
            <a:endParaRPr lang="en-CA"/>
          </a:p>
        </p:txBody>
      </p:sp>
    </p:spTree>
    <p:extLst>
      <p:ext uri="{BB962C8B-B14F-4D97-AF65-F5344CB8AC3E}">
        <p14:creationId xmlns:p14="http://schemas.microsoft.com/office/powerpoint/2010/main" val="3773137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21</a:t>
            </a:fld>
            <a:endParaRPr lang="en-CA"/>
          </a:p>
        </p:txBody>
      </p:sp>
    </p:spTree>
    <p:extLst>
      <p:ext uri="{BB962C8B-B14F-4D97-AF65-F5344CB8AC3E}">
        <p14:creationId xmlns:p14="http://schemas.microsoft.com/office/powerpoint/2010/main" val="174201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CA"/>
          </a:p>
        </p:txBody>
      </p:sp>
    </p:spTree>
    <p:extLst>
      <p:ext uri="{BB962C8B-B14F-4D97-AF65-F5344CB8AC3E}">
        <p14:creationId xmlns:p14="http://schemas.microsoft.com/office/powerpoint/2010/main" val="1015061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22</a:t>
            </a:fld>
            <a:endParaRPr lang="en-CA"/>
          </a:p>
        </p:txBody>
      </p:sp>
    </p:spTree>
    <p:extLst>
      <p:ext uri="{BB962C8B-B14F-4D97-AF65-F5344CB8AC3E}">
        <p14:creationId xmlns:p14="http://schemas.microsoft.com/office/powerpoint/2010/main" val="4237565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3.5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Platelet count recovery occurs within 7 days in 90% of cases, though it may take weeks in a minority of patients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Initiation of VKA prior to platelet count recovery is associated with trivial benefit and large harm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t>Link to Evidence-to-Decision framework:</a:t>
            </a:r>
            <a:r>
              <a:rPr lang="en-US" b="0" u="none" dirty="0"/>
              <a:t> https://dbep.gradepro.org/profile/2EDAF7FC-665F-302A-97CA-ED3B70A9A133</a:t>
            </a:r>
            <a:endParaRPr lang="en-C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3121873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3.1</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Link to Evidence-to-Decision Frameworks</a:t>
            </a:r>
            <a:r>
              <a:rPr lang="en-CA" b="0"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https://dbep.gradepro.org/profile/86423A6B-5963-B7EC-ABE9-EC0124002ED0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https://dbep.gradepro.org/profile/5CBFE061-894E-B073-A792-28DC54FA7F25</a:t>
            </a:r>
          </a:p>
        </p:txBody>
      </p:sp>
      <p:sp>
        <p:nvSpPr>
          <p:cNvPr id="4" name="Slide Number Placeholder 3"/>
          <p:cNvSpPr>
            <a:spLocks noGrp="1"/>
          </p:cNvSpPr>
          <p:nvPr>
            <p:ph type="sldNum" sz="quarter" idx="5"/>
          </p:nvPr>
        </p:nvSpPr>
        <p:spPr/>
        <p:txBody>
          <a:bodyPr/>
          <a:lstStyle/>
          <a:p>
            <a:fld id="{A8A219AF-31E1-4C13-8A47-7C32BFDA626C}" type="slidenum">
              <a:rPr lang="en-CA" smtClean="0"/>
              <a:t>24</a:t>
            </a:fld>
            <a:endParaRPr lang="en-CA"/>
          </a:p>
        </p:txBody>
      </p:sp>
    </p:spTree>
    <p:extLst>
      <p:ext uri="{BB962C8B-B14F-4D97-AF65-F5344CB8AC3E}">
        <p14:creationId xmlns:p14="http://schemas.microsoft.com/office/powerpoint/2010/main" val="2829088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3.1</a:t>
            </a:r>
          </a:p>
          <a:p>
            <a:endParaRPr lang="en-CA" b="0" dirty="0"/>
          </a:p>
          <a:p>
            <a:r>
              <a:rPr lang="en-CA" b="0" u="sng" dirty="0"/>
              <a:t>NOTES: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benefits of discontinuing heparin and starting a non-heparin anticoagulant (compared to discontinuing heparin alone or discontinuing heparin and starting VKA) may result in large reductions in death and thrombotic events; however, harms (such as major bleeding) may be moderate.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Harms (such as major bleeding) may be greater in critically ill patients and patients with certain comorbidities.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benefits and harms of the effects of DOACs compare favorably to those associated with the use of parenteral non-heparin anticoagulants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oral medications are probably acceptable to patients and may become increasingly acceptable to clinicians as the evidence base and experience grow.</a:t>
            </a:r>
            <a:endParaRPr lang="en-CA" b="0" dirty="0"/>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Link to Evidence-to-Decision Frameworks: </a:t>
            </a:r>
            <a:endParaRPr lang="en-CA"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https://dbep.gradepro.org/profile/86423A6B-5963-B7EC-ABE9-EC0124002ED0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https://dbep.gradepro.org/profile/5CBFE061-894E-B073-A792-28DC54FA7F25</a:t>
            </a:r>
          </a:p>
          <a:p>
            <a:endParaRPr lang="en-US" sz="1200" b="0" u="sng" kern="1200" dirty="0">
              <a:solidFill>
                <a:schemeClr val="tx1"/>
              </a:solidFill>
              <a:effectLst/>
              <a:latin typeface="+mn-lt"/>
              <a:ea typeface="+mn-ea"/>
              <a:cs typeface="+mn-cs"/>
            </a:endParaRPr>
          </a:p>
          <a:p>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25</a:t>
            </a:fld>
            <a:endParaRPr lang="en-CA"/>
          </a:p>
        </p:txBody>
      </p:sp>
    </p:spTree>
    <p:extLst>
      <p:ext uri="{BB962C8B-B14F-4D97-AF65-F5344CB8AC3E}">
        <p14:creationId xmlns:p14="http://schemas.microsoft.com/office/powerpoint/2010/main" val="2055761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26</a:t>
            </a:fld>
            <a:endParaRPr lang="en-CA"/>
          </a:p>
        </p:txBody>
      </p:sp>
    </p:spTree>
    <p:extLst>
      <p:ext uri="{BB962C8B-B14F-4D97-AF65-F5344CB8AC3E}">
        <p14:creationId xmlns:p14="http://schemas.microsoft.com/office/powerpoint/2010/main" val="1881740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endParaRPr lang="en-CA" dirty="0"/>
          </a:p>
          <a:p>
            <a:r>
              <a:rPr lang="en-CA" dirty="0"/>
              <a:t>Danaparoid bolus dosing: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&lt;60 kg, 1,500 units</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60–75 kg, 2,250 units</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75–90 kg, 3,000 units</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&gt;90 kg, 3,750 units</a:t>
            </a:r>
            <a:endParaRPr lang="en-CA" sz="1200" kern="1200" dirty="0">
              <a:solidFill>
                <a:schemeClr val="tx1"/>
              </a:solidFill>
              <a:effectLst/>
              <a:latin typeface="+mn-lt"/>
              <a:ea typeface="+mn-ea"/>
              <a:cs typeface="+mn-cs"/>
            </a:endParaRPr>
          </a:p>
          <a:p>
            <a:endParaRPr lang="en-CA" dirty="0"/>
          </a:p>
          <a:p>
            <a:r>
              <a:rPr lang="en-CA" dirty="0"/>
              <a:t>Various dosing regimens for the DOACs, including Rivaroxaban, have been reported</a:t>
            </a:r>
          </a:p>
        </p:txBody>
      </p:sp>
      <p:sp>
        <p:nvSpPr>
          <p:cNvPr id="4" name="Slide Number Placeholder 3"/>
          <p:cNvSpPr>
            <a:spLocks noGrp="1"/>
          </p:cNvSpPr>
          <p:nvPr>
            <p:ph type="sldNum" sz="quarter" idx="5"/>
          </p:nvPr>
        </p:nvSpPr>
        <p:spPr/>
        <p:txBody>
          <a:bodyPr/>
          <a:lstStyle/>
          <a:p>
            <a:fld id="{A8A219AF-31E1-4C13-8A47-7C32BFDA626C}" type="slidenum">
              <a:rPr lang="en-CA" smtClean="0"/>
              <a:t>27</a:t>
            </a:fld>
            <a:endParaRPr lang="en-CA"/>
          </a:p>
        </p:txBody>
      </p:sp>
    </p:spTree>
    <p:extLst>
      <p:ext uri="{BB962C8B-B14F-4D97-AF65-F5344CB8AC3E}">
        <p14:creationId xmlns:p14="http://schemas.microsoft.com/office/powerpoint/2010/main" val="3462966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3.7</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There may be benefits of screening for silent DVTs when the findings would change clinical practice; however, this is uncertain. Ultrasound studies identified silent lower extremity DVT in 12-44% of asymptomatic HIT patients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While no study reported on the prevalence of silent upper extremity DVT among persons with HIT, symptomatic upper extremity DVT is common in HIT patients with a CVC (14/145) and uncommon in those without a CVC (0/115)(65). The panel agreed that there may be benefit to screening patients with CVC for upper extremity DVT in the limb where the CVC has been placed due to the high baseline prevalence of CVC-associated upper extremity DVT and the moderate risk of PE associated with upper extremity DVT.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t>Link to Evidence-to-Decision framework: </a:t>
            </a:r>
            <a:r>
              <a:rPr lang="en-CA" sz="1200" b="0" i="0" u="none" strike="noStrike" kern="1200" baseline="0" dirty="0">
                <a:solidFill>
                  <a:schemeClr val="tx1"/>
                </a:solidFill>
                <a:latin typeface="+mn-lt"/>
                <a:ea typeface="+mn-ea"/>
                <a:cs typeface="+mn-cs"/>
              </a:rPr>
              <a:t>https://dbep.gradepro.org/profile/52FE6F09-0233-F65B-BA7A-5ADB96E1007D</a:t>
            </a:r>
          </a:p>
        </p:txBody>
      </p:sp>
      <p:sp>
        <p:nvSpPr>
          <p:cNvPr id="4" name="Slide Number Placeholder 3"/>
          <p:cNvSpPr>
            <a:spLocks noGrp="1"/>
          </p:cNvSpPr>
          <p:nvPr>
            <p:ph type="sldNum" sz="quarter" idx="10"/>
          </p:nvPr>
        </p:nvSpPr>
        <p:spPr/>
        <p:txBody>
          <a:bodyPr/>
          <a:lstStyle/>
          <a:p>
            <a:fld id="{A8A219AF-31E1-4C13-8A47-7C32BFDA626C}" type="slidenum">
              <a:rPr lang="en-CA" smtClean="0"/>
              <a:t>30</a:t>
            </a:fld>
            <a:endParaRPr lang="en-CA"/>
          </a:p>
        </p:txBody>
      </p:sp>
    </p:spTree>
    <p:extLst>
      <p:ext uri="{BB962C8B-B14F-4D97-AF65-F5344CB8AC3E}">
        <p14:creationId xmlns:p14="http://schemas.microsoft.com/office/powerpoint/2010/main" val="3729995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32</a:t>
            </a:fld>
            <a:endParaRPr lang="en-CA"/>
          </a:p>
        </p:txBody>
      </p:sp>
    </p:spTree>
    <p:extLst>
      <p:ext uri="{BB962C8B-B14F-4D97-AF65-F5344CB8AC3E}">
        <p14:creationId xmlns:p14="http://schemas.microsoft.com/office/powerpoint/2010/main" val="3300324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NOTES: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Patients with </a:t>
            </a:r>
            <a:r>
              <a:rPr lang="en-US" sz="1200" i="1" kern="1200" dirty="0">
                <a:solidFill>
                  <a:schemeClr val="tx1"/>
                </a:solidFill>
                <a:effectLst/>
                <a:latin typeface="+mn-lt"/>
                <a:ea typeface="+mn-ea"/>
                <a:cs typeface="+mn-cs"/>
              </a:rPr>
              <a:t>suspected HIT</a:t>
            </a:r>
            <a:r>
              <a:rPr lang="en-US" sz="1200" kern="1200" dirty="0">
                <a:solidFill>
                  <a:schemeClr val="tx1"/>
                </a:solidFill>
                <a:effectLst/>
                <a:latin typeface="+mn-lt"/>
                <a:ea typeface="+mn-ea"/>
                <a:cs typeface="+mn-cs"/>
              </a:rPr>
              <a:t> are those who are thought to have HIT on clinical grounds but for whom confirmatory laboratory test results are not yet available.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Once the diagnosis is confirmed, the patient is labeled as having </a:t>
            </a:r>
            <a:r>
              <a:rPr lang="en-US" sz="1200" i="1" kern="1200" dirty="0">
                <a:solidFill>
                  <a:schemeClr val="tx1"/>
                </a:solidFill>
                <a:effectLst/>
                <a:latin typeface="+mn-lt"/>
                <a:ea typeface="+mn-ea"/>
                <a:cs typeface="+mn-cs"/>
              </a:rPr>
              <a:t>acute HIT</a:t>
            </a:r>
            <a:r>
              <a:rPr lang="en-US" sz="1200" kern="1200" dirty="0">
                <a:solidFill>
                  <a:schemeClr val="tx1"/>
                </a:solidFill>
                <a:effectLst/>
                <a:latin typeface="+mn-lt"/>
                <a:ea typeface="+mn-ea"/>
                <a:cs typeface="+mn-cs"/>
              </a:rPr>
              <a:t>, a highly prothrombotic phase which persists until platelet count recovery.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Subacute HIT A</a:t>
            </a:r>
            <a:r>
              <a:rPr lang="en-US" sz="1200" kern="1200" dirty="0">
                <a:solidFill>
                  <a:schemeClr val="tx1"/>
                </a:solidFill>
                <a:effectLst/>
                <a:latin typeface="+mn-lt"/>
                <a:ea typeface="+mn-ea"/>
                <a:cs typeface="+mn-cs"/>
              </a:rPr>
              <a:t> is the phase following platelet count recovery but before the functional assay becomes negative.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Subacute HIT B</a:t>
            </a:r>
            <a:r>
              <a:rPr lang="en-US" sz="1200" kern="1200" dirty="0">
                <a:solidFill>
                  <a:schemeClr val="tx1"/>
                </a:solidFill>
                <a:effectLst/>
                <a:latin typeface="+mn-lt"/>
                <a:ea typeface="+mn-ea"/>
                <a:cs typeface="+mn-cs"/>
              </a:rPr>
              <a:t> is the interval after the functional assay becomes negative but before the immunoassay becomes negative.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Finally, once anti-PF4/heparin antibodies are no longer detectable by immunoassay, the patient is said to have </a:t>
            </a:r>
            <a:r>
              <a:rPr lang="en-US" sz="1200" i="1" kern="1200" dirty="0">
                <a:solidFill>
                  <a:schemeClr val="tx1"/>
                </a:solidFill>
                <a:effectLst/>
                <a:latin typeface="+mn-lt"/>
                <a:ea typeface="+mn-ea"/>
                <a:cs typeface="+mn-cs"/>
              </a:rPr>
              <a:t>remote HIT</a:t>
            </a:r>
            <a:r>
              <a:rPr lang="en-US" sz="1200"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33</a:t>
            </a:fld>
            <a:endParaRPr lang="en-CA"/>
          </a:p>
        </p:txBody>
      </p:sp>
    </p:spTree>
    <p:extLst>
      <p:ext uri="{BB962C8B-B14F-4D97-AF65-F5344CB8AC3E}">
        <p14:creationId xmlns:p14="http://schemas.microsoft.com/office/powerpoint/2010/main" val="2072287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4.2</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t>Link to Evidence-to-Decision framework:</a:t>
            </a:r>
            <a:r>
              <a:rPr lang="en-US" b="0" dirty="0"/>
              <a:t> https://dbep.gradepro.org/profile/DA1DC8AA-C703-3D20-8DEC-32208503CEED</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34</a:t>
            </a:fld>
            <a:endParaRPr lang="en-CA"/>
          </a:p>
        </p:txBody>
      </p:sp>
    </p:spTree>
    <p:extLst>
      <p:ext uri="{BB962C8B-B14F-4D97-AF65-F5344CB8AC3E}">
        <p14:creationId xmlns:p14="http://schemas.microsoft.com/office/powerpoint/2010/main" val="373738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3</a:t>
            </a:fld>
            <a:endParaRPr lang="en-CA"/>
          </a:p>
        </p:txBody>
      </p:sp>
    </p:spTree>
    <p:extLst>
      <p:ext uri="{BB962C8B-B14F-4D97-AF65-F5344CB8AC3E}">
        <p14:creationId xmlns:p14="http://schemas.microsoft.com/office/powerpoint/2010/main" val="2827281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35</a:t>
            </a:fld>
            <a:endParaRPr lang="en-CA"/>
          </a:p>
        </p:txBody>
      </p:sp>
    </p:spTree>
    <p:extLst>
      <p:ext uri="{BB962C8B-B14F-4D97-AF65-F5344CB8AC3E}">
        <p14:creationId xmlns:p14="http://schemas.microsoft.com/office/powerpoint/2010/main" val="3015835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2032431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2.2</a:t>
            </a:r>
          </a:p>
          <a:p>
            <a:endParaRPr lang="en-CA" b="0" dirty="0"/>
          </a:p>
          <a:p>
            <a:r>
              <a:rPr lang="en-CA" b="0" i="0" u="sng" dirty="0"/>
              <a:t>NOTES:</a:t>
            </a:r>
          </a:p>
          <a:p>
            <a:endParaRPr lang="en-CA"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The recommendation encompasses an entire diagnostic algorithm that incorporates standardized clinical probability model (4Ts score), immunoassay, and functional testing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t>Link to Evidence-to-Decision framework: </a:t>
            </a:r>
            <a:r>
              <a:rPr lang="en-US" sz="1200" u="none" kern="1200" dirty="0">
                <a:solidFill>
                  <a:schemeClr val="tx1"/>
                </a:solidFill>
                <a:effectLst/>
                <a:latin typeface="+mn-lt"/>
                <a:ea typeface="+mn-ea"/>
                <a:cs typeface="+mn-cs"/>
              </a:rPr>
              <a:t>https://dbep.gradepro.org/profile/883a6eac-0bee-42b7-a788-f5998a4191d7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40</a:t>
            </a:fld>
            <a:endParaRPr lang="en-CA"/>
          </a:p>
        </p:txBody>
      </p:sp>
    </p:spTree>
    <p:extLst>
      <p:ext uri="{BB962C8B-B14F-4D97-AF65-F5344CB8AC3E}">
        <p14:creationId xmlns:p14="http://schemas.microsoft.com/office/powerpoint/2010/main" val="2613899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2.1</a:t>
            </a:r>
          </a:p>
          <a:p>
            <a:endParaRPr lang="en-CA" b="0" dirty="0"/>
          </a:p>
          <a:p>
            <a:r>
              <a:rPr lang="en-CA" b="0" dirty="0"/>
              <a:t>In the ASH guidelines, this diagnostic algorithm was tested based on expected population prevalence of HIT in patients with suspected HIT (11%) </a:t>
            </a:r>
          </a:p>
          <a:p>
            <a:r>
              <a:rPr lang="en-CA" b="0" dirty="0"/>
              <a:t>It was compared with other diagnostic algorithms, and found to optimize the number of false negatives and false positives</a:t>
            </a:r>
          </a:p>
          <a:p>
            <a:endParaRPr lang="en-CA" b="0" dirty="0"/>
          </a:p>
          <a:p>
            <a:r>
              <a:rPr lang="en-CA" b="0" dirty="0"/>
              <a:t>If one applies this diagnostic algorithm to 1000 patients, would see </a:t>
            </a:r>
          </a:p>
          <a:p>
            <a:pPr marL="171450" indent="-171450">
              <a:buFont typeface="Arial" panose="020B0604020202020204" pitchFamily="34" charset="0"/>
              <a:buChar char="•"/>
            </a:pPr>
            <a:r>
              <a:rPr lang="en-CA" b="0" dirty="0"/>
              <a:t>100 correct HIT diagnosis (true positive)</a:t>
            </a:r>
          </a:p>
          <a:p>
            <a:pPr marL="171450" indent="-171450">
              <a:buFont typeface="Arial" panose="020B0604020202020204" pitchFamily="34" charset="0"/>
              <a:buChar char="•"/>
            </a:pPr>
            <a:r>
              <a:rPr lang="en-CA" b="0" dirty="0"/>
              <a:t>890 correctly identified as not having HIT (true negative)</a:t>
            </a:r>
          </a:p>
          <a:p>
            <a:pPr marL="171450" indent="-171450">
              <a:buFont typeface="Arial" panose="020B0604020202020204" pitchFamily="34" charset="0"/>
              <a:buChar char="•"/>
            </a:pPr>
            <a:r>
              <a:rPr lang="en-CA" b="0" dirty="0"/>
              <a:t>10 missed diagnoses of HIT (false negatives)</a:t>
            </a:r>
          </a:p>
          <a:p>
            <a:pPr marL="171450" indent="-171450">
              <a:buFont typeface="Arial" panose="020B0604020202020204" pitchFamily="34" charset="0"/>
              <a:buChar char="•"/>
            </a:pPr>
            <a:r>
              <a:rPr lang="en-CA" b="0" dirty="0"/>
              <a:t>0 incorrect diagnoses of HIT (false positives)</a:t>
            </a:r>
          </a:p>
          <a:p>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t>Link to Evidence-to-Decision framework</a:t>
            </a:r>
            <a:r>
              <a:rPr lang="en-US" b="0" dirty="0"/>
              <a:t>: </a:t>
            </a:r>
            <a:r>
              <a:rPr lang="en-US" sz="1200" u="none" kern="1200" dirty="0">
                <a:solidFill>
                  <a:schemeClr val="tx1"/>
                </a:solidFill>
                <a:effectLst/>
                <a:latin typeface="+mn-lt"/>
                <a:ea typeface="+mn-ea"/>
                <a:cs typeface="+mn-cs"/>
              </a:rPr>
              <a:t>https://dbep.gradepro.org/profile/883a6eac-0bee-42b7-a788-f5998a4191d7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8A219AF-31E1-4C13-8A47-7C32BFDA626C}" type="slidenum">
              <a:rPr lang="en-CA" smtClean="0"/>
              <a:t>41</a:t>
            </a:fld>
            <a:endParaRPr lang="en-CA"/>
          </a:p>
        </p:txBody>
      </p:sp>
    </p:spTree>
    <p:extLst>
      <p:ext uri="{BB962C8B-B14F-4D97-AF65-F5344CB8AC3E}">
        <p14:creationId xmlns:p14="http://schemas.microsoft.com/office/powerpoint/2010/main" val="1968619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42</a:t>
            </a:fld>
            <a:endParaRPr lang="en-CA"/>
          </a:p>
        </p:txBody>
      </p:sp>
    </p:spTree>
    <p:extLst>
      <p:ext uri="{BB962C8B-B14F-4D97-AF65-F5344CB8AC3E}">
        <p14:creationId xmlns:p14="http://schemas.microsoft.com/office/powerpoint/2010/main" val="253660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8A219AF-31E1-4C13-8A47-7C32BFDA626C}" type="slidenum">
              <a:rPr lang="en-CA" smtClean="0"/>
              <a:t>46</a:t>
            </a:fld>
            <a:endParaRPr lang="en-CA"/>
          </a:p>
        </p:txBody>
      </p:sp>
    </p:spTree>
    <p:extLst>
      <p:ext uri="{BB962C8B-B14F-4D97-AF65-F5344CB8AC3E}">
        <p14:creationId xmlns:p14="http://schemas.microsoft.com/office/powerpoint/2010/main" val="43760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4</a:t>
            </a:fld>
            <a:endParaRPr lang="en-CA"/>
          </a:p>
        </p:txBody>
      </p:sp>
    </p:spTree>
    <p:extLst>
      <p:ext uri="{BB962C8B-B14F-4D97-AF65-F5344CB8AC3E}">
        <p14:creationId xmlns:p14="http://schemas.microsoft.com/office/powerpoint/2010/main" val="117167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259837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6</a:t>
            </a:fld>
            <a:endParaRPr lang="en-CA"/>
          </a:p>
        </p:txBody>
      </p:sp>
    </p:spTree>
    <p:extLst>
      <p:ext uri="{BB962C8B-B14F-4D97-AF65-F5344CB8AC3E}">
        <p14:creationId xmlns:p14="http://schemas.microsoft.com/office/powerpoint/2010/main" val="427095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u="sng" dirty="0"/>
              <a:t>NOTES:</a:t>
            </a:r>
          </a:p>
          <a:p>
            <a:pPr marL="0" indent="0">
              <a:buFont typeface="Arial" panose="020B0604020202020204" pitchFamily="34" charset="0"/>
              <a:buNone/>
            </a:pPr>
            <a:endParaRPr lang="en-CA" dirty="0"/>
          </a:p>
          <a:p>
            <a:pPr marL="171450" indent="-171450">
              <a:buFont typeface="Arial" panose="020B0604020202020204" pitchFamily="34" charset="0"/>
              <a:buChar char="•"/>
            </a:pPr>
            <a:r>
              <a:rPr lang="en-CA" dirty="0"/>
              <a:t>12 million inpatients in US exposed to heparin annually</a:t>
            </a:r>
          </a:p>
          <a:p>
            <a:pPr marL="171450" indent="-171450">
              <a:buFont typeface="Arial" panose="020B0604020202020204" pitchFamily="34" charset="0"/>
              <a:buChar char="•"/>
            </a:pPr>
            <a:r>
              <a:rPr lang="en-CA" dirty="0"/>
              <a:t>Incidence of HIT ranges from &lt;0.1% to 7% depending on type of heparin, duration of exposure, patient population</a:t>
            </a:r>
          </a:p>
          <a:p>
            <a:pPr marL="171450" indent="-171450">
              <a:buFont typeface="Arial" panose="020B0604020202020204" pitchFamily="34" charset="0"/>
              <a:buChar char="•"/>
            </a:pPr>
            <a:r>
              <a:rPr lang="en-CA" dirty="0"/>
              <a:t>Untreated HIT carries 5% to 10% daily risk of thrombosis, amputation, or death</a:t>
            </a:r>
          </a:p>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7</a:t>
            </a:fld>
            <a:endParaRPr lang="en-CA"/>
          </a:p>
        </p:txBody>
      </p:sp>
    </p:spTree>
    <p:extLst>
      <p:ext uri="{BB962C8B-B14F-4D97-AF65-F5344CB8AC3E}">
        <p14:creationId xmlns:p14="http://schemas.microsoft.com/office/powerpoint/2010/main" val="2971735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8</a:t>
            </a:fld>
            <a:endParaRPr lang="en-CA"/>
          </a:p>
        </p:txBody>
      </p:sp>
    </p:spTree>
    <p:extLst>
      <p:ext uri="{BB962C8B-B14F-4D97-AF65-F5344CB8AC3E}">
        <p14:creationId xmlns:p14="http://schemas.microsoft.com/office/powerpoint/2010/main" val="1909734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9</a:t>
            </a:fld>
            <a:endParaRPr lang="en-CA"/>
          </a:p>
        </p:txBody>
      </p:sp>
    </p:spTree>
    <p:extLst>
      <p:ext uri="{BB962C8B-B14F-4D97-AF65-F5344CB8AC3E}">
        <p14:creationId xmlns:p14="http://schemas.microsoft.com/office/powerpoint/2010/main" val="3508994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350011-D20F-3249-93CD-BC91AFEBA62B}"/>
              </a:ext>
            </a:extLst>
          </p:cNvPr>
          <p:cNvSpPr>
            <a:spLocks noGrp="1"/>
          </p:cNvSpPr>
          <p:nvPr>
            <p:ph type="ctrTitle"/>
          </p:nvPr>
        </p:nvSpPr>
        <p:spPr>
          <a:xfrm>
            <a:off x="381000" y="2895451"/>
            <a:ext cx="10363200" cy="891931"/>
          </a:xfrm>
          <a:prstGeom prst="rect">
            <a:avLst/>
          </a:prstGeom>
        </p:spPr>
        <p:txBody>
          <a:bodyPr>
            <a:normAutofit/>
          </a:bodyPr>
          <a:lstStyle>
            <a:lvl1pPr algn="l">
              <a:defRPr sz="3733" b="1" i="0" cap="none" baseline="0">
                <a:solidFill>
                  <a:srgbClr val="E33D33"/>
                </a:solidFill>
                <a:latin typeface="+mj-lt"/>
                <a:cs typeface="Arial"/>
              </a:defRPr>
            </a:lvl1pPr>
          </a:lstStyle>
          <a:p>
            <a:r>
              <a:rPr lang="en-US" dirty="0"/>
              <a:t>Click to edit Master title style</a:t>
            </a:r>
          </a:p>
        </p:txBody>
      </p:sp>
      <p:sp>
        <p:nvSpPr>
          <p:cNvPr id="9" name="Subtitle 2">
            <a:extLst>
              <a:ext uri="{FF2B5EF4-FFF2-40B4-BE49-F238E27FC236}">
                <a16:creationId xmlns:a16="http://schemas.microsoft.com/office/drawing/2014/main" id="{C571A706-163E-2F4F-8CA3-141C965C0BE4}"/>
              </a:ext>
            </a:extLst>
          </p:cNvPr>
          <p:cNvSpPr>
            <a:spLocks noGrp="1"/>
          </p:cNvSpPr>
          <p:nvPr>
            <p:ph type="subTitle" idx="1"/>
          </p:nvPr>
        </p:nvSpPr>
        <p:spPr>
          <a:xfrm>
            <a:off x="381000" y="4066360"/>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10" name="Date Placeholder 3">
            <a:extLst>
              <a:ext uri="{FF2B5EF4-FFF2-40B4-BE49-F238E27FC236}">
                <a16:creationId xmlns:a16="http://schemas.microsoft.com/office/drawing/2014/main" id="{C11ECF9C-93F7-5C4E-99B1-8ACF126411AA}"/>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11" name="Slide Number Placeholder 5">
            <a:extLst>
              <a:ext uri="{FF2B5EF4-FFF2-40B4-BE49-F238E27FC236}">
                <a16:creationId xmlns:a16="http://schemas.microsoft.com/office/drawing/2014/main" id="{C137C444-E7D1-074A-BE90-353424141EFF}"/>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3632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F4FC28-EDFC-244C-83E8-33E66D113648}"/>
              </a:ext>
            </a:extLst>
          </p:cNvPr>
          <p:cNvSpPr>
            <a:spLocks noGrp="1"/>
          </p:cNvSpPr>
          <p:nvPr>
            <p:ph type="title"/>
          </p:nvPr>
        </p:nvSpPr>
        <p:spPr>
          <a:xfrm>
            <a:off x="419100" y="1340569"/>
            <a:ext cx="10972800" cy="713539"/>
          </a:xfrm>
          <a:prstGeom prst="rect">
            <a:avLst/>
          </a:prstGeom>
        </p:spPr>
        <p:txBody>
          <a:bodyPr/>
          <a:lstStyle>
            <a:lvl1pPr>
              <a:defRPr sz="2800" b="1" cap="none" baseline="0">
                <a:solidFill>
                  <a:srgbClr val="E53E31"/>
                </a:solidFill>
                <a:latin typeface="+mj-lt"/>
              </a:defRPr>
            </a:lvl1pPr>
          </a:lstStyle>
          <a:p>
            <a:r>
              <a:rPr lang="en-US" dirty="0"/>
              <a:t>Click to edit Master title style</a:t>
            </a:r>
          </a:p>
        </p:txBody>
      </p:sp>
      <p:sp>
        <p:nvSpPr>
          <p:cNvPr id="9" name="Content Placeholder 2">
            <a:extLst>
              <a:ext uri="{FF2B5EF4-FFF2-40B4-BE49-F238E27FC236}">
                <a16:creationId xmlns:a16="http://schemas.microsoft.com/office/drawing/2014/main" id="{9CFD987F-BFDC-FD4C-B4A0-C0639173D4CC}"/>
              </a:ext>
            </a:extLst>
          </p:cNvPr>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F3179DD2-62A1-214D-936D-683385E7F8D6}"/>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1" name="Date Placeholder 3">
            <a:extLst>
              <a:ext uri="{FF2B5EF4-FFF2-40B4-BE49-F238E27FC236}">
                <a16:creationId xmlns:a16="http://schemas.microsoft.com/office/drawing/2014/main" id="{C6DA2FC3-4643-7847-B832-9722132726D6}"/>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12" name="Slide Number Placeholder 5">
            <a:extLst>
              <a:ext uri="{FF2B5EF4-FFF2-40B4-BE49-F238E27FC236}">
                <a16:creationId xmlns:a16="http://schemas.microsoft.com/office/drawing/2014/main" id="{84C0F3F3-6775-A14E-B9B1-62355ACDF2E3}"/>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251105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125D206-BC95-5449-A70B-E2A1560C4561}"/>
              </a:ext>
            </a:extLst>
          </p:cNvPr>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2B51E284-0001-C343-AFC1-0686693357C7}"/>
              </a:ext>
            </a:extLst>
          </p:cNvPr>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10" name="Date Placeholder 3">
            <a:extLst>
              <a:ext uri="{FF2B5EF4-FFF2-40B4-BE49-F238E27FC236}">
                <a16:creationId xmlns:a16="http://schemas.microsoft.com/office/drawing/2014/main" id="{B0F9A1A4-88DE-CA40-ABFB-D72D257CEBA6}"/>
              </a:ext>
            </a:extLst>
          </p:cNvPr>
          <p:cNvSpPr>
            <a:spLocks noGrp="1"/>
          </p:cNvSpPr>
          <p:nvPr>
            <p:ph type="dt" sz="half" idx="10"/>
          </p:nvPr>
        </p:nvSpPr>
        <p:spPr>
          <a:xfrm>
            <a:off x="7315200" y="6627447"/>
            <a:ext cx="3344984" cy="230555"/>
          </a:xfrm>
          <a:prstGeom prst="rect">
            <a:avLst/>
          </a:prstGeom>
        </p:spPr>
        <p:txBody>
          <a:bodyPr/>
          <a:lstStyle>
            <a:lvl1pPr>
              <a:defRPr sz="1067">
                <a:solidFill>
                  <a:schemeClr val="bg1"/>
                </a:solidFill>
              </a:defRPr>
            </a:lvl1pPr>
          </a:lstStyle>
          <a:p>
            <a:fld id="{1CEA077D-40D2-7645-91D9-F5061C772B13}" type="datetime1">
              <a:rPr lang="en-US" smtClean="0"/>
              <a:pPr/>
              <a:t>9/23/2020</a:t>
            </a:fld>
            <a:endParaRPr lang="en-US"/>
          </a:p>
        </p:txBody>
      </p:sp>
      <p:sp>
        <p:nvSpPr>
          <p:cNvPr id="11" name="Slide Number Placeholder 5">
            <a:extLst>
              <a:ext uri="{FF2B5EF4-FFF2-40B4-BE49-F238E27FC236}">
                <a16:creationId xmlns:a16="http://schemas.microsoft.com/office/drawing/2014/main" id="{69F7AC51-65ED-7044-A990-CB1CA72D8B65}"/>
              </a:ext>
            </a:extLst>
          </p:cNvPr>
          <p:cNvSpPr>
            <a:spLocks noGrp="1"/>
          </p:cNvSpPr>
          <p:nvPr>
            <p:ph type="sldNum" sz="quarter" idx="12"/>
          </p:nvPr>
        </p:nvSpPr>
        <p:spPr>
          <a:xfrm>
            <a:off x="8737600" y="6627447"/>
            <a:ext cx="2844800" cy="230555"/>
          </a:xfrm>
          <a:prstGeom prst="rect">
            <a:avLst/>
          </a:prstGeom>
        </p:spPr>
        <p:txBody>
          <a:bodyPr/>
          <a:lstStyle>
            <a:lvl1pPr>
              <a:defRPr sz="1400">
                <a:solidFill>
                  <a:schemeClr val="bg1"/>
                </a:solidFill>
              </a:defRPr>
            </a:lvl1pPr>
          </a:lstStyle>
          <a:p>
            <a:fld id="{24AA7F1F-F248-F943-913A-EBF08A13E994}" type="slidenum">
              <a:rPr lang="en-US" smtClean="0"/>
              <a:pPr/>
              <a:t>‹#›</a:t>
            </a:fld>
            <a:endParaRPr lang="en-US"/>
          </a:p>
        </p:txBody>
      </p:sp>
      <p:pic>
        <p:nvPicPr>
          <p:cNvPr id="12" name="Picture 11">
            <a:extLst>
              <a:ext uri="{FF2B5EF4-FFF2-40B4-BE49-F238E27FC236}">
                <a16:creationId xmlns:a16="http://schemas.microsoft.com/office/drawing/2014/main" id="{A46B594F-A4AF-094E-80B7-3DF0E04DE1EB}"/>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251579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A49C71A-BF34-5A49-B626-45281247267E}"/>
              </a:ext>
            </a:extLst>
          </p:cNvPr>
          <p:cNvSpPr>
            <a:spLocks noGrp="1"/>
          </p:cNvSpPr>
          <p:nvPr>
            <p:ph sz="half" idx="1"/>
          </p:nvPr>
        </p:nvSpPr>
        <p:spPr>
          <a:xfrm>
            <a:off x="3810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6A9B6648-EE1F-E245-ADDE-8B712E371C13}"/>
              </a:ext>
            </a:extLst>
          </p:cNvPr>
          <p:cNvSpPr>
            <a:spLocks noGrp="1"/>
          </p:cNvSpPr>
          <p:nvPr>
            <p:ph sz="half" idx="2"/>
          </p:nvPr>
        </p:nvSpPr>
        <p:spPr>
          <a:xfrm>
            <a:off x="59690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09468968-D831-4845-B357-9D2DEECCE2A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2" name="Title 1">
            <a:extLst>
              <a:ext uri="{FF2B5EF4-FFF2-40B4-BE49-F238E27FC236}">
                <a16:creationId xmlns:a16="http://schemas.microsoft.com/office/drawing/2014/main" id="{5D8BE340-911B-744B-83E4-9EE0711C2BEF}"/>
              </a:ext>
            </a:extLst>
          </p:cNvPr>
          <p:cNvSpPr>
            <a:spLocks noGrp="1"/>
          </p:cNvSpPr>
          <p:nvPr>
            <p:ph type="title"/>
          </p:nvPr>
        </p:nvSpPr>
        <p:spPr>
          <a:xfrm>
            <a:off x="381000" y="1340569"/>
            <a:ext cx="10972800" cy="713539"/>
          </a:xfrm>
          <a:prstGeom prst="rect">
            <a:avLst/>
          </a:prstGeom>
        </p:spPr>
        <p:txBody>
          <a:bodyPr/>
          <a:lstStyle>
            <a:lvl1pPr>
              <a:defRPr sz="2800" b="1" cap="none" baseline="0">
                <a:solidFill>
                  <a:srgbClr val="E33D33"/>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61DAAEEE-C169-1749-B6F4-E0AB24F7A955}"/>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14" name="Slide Number Placeholder 5">
            <a:extLst>
              <a:ext uri="{FF2B5EF4-FFF2-40B4-BE49-F238E27FC236}">
                <a16:creationId xmlns:a16="http://schemas.microsoft.com/office/drawing/2014/main" id="{753E8CD8-BDA9-CE43-99E8-BED990828BF9}"/>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4268855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83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userDrawn="1">
          <p15:clr>
            <a:srgbClr val="F26B43"/>
          </p15:clr>
        </p15:guide>
        <p15:guide id="2" pos="240" userDrawn="1">
          <p15:clr>
            <a:srgbClr val="F26B43"/>
          </p15:clr>
        </p15:guide>
        <p15:guide id="3" orient="horz" pos="1176" userDrawn="1">
          <p15:clr>
            <a:srgbClr val="F26B43"/>
          </p15:clr>
        </p15:guide>
        <p15:guide id="4" orient="horz" pos="1272" userDrawn="1">
          <p15:clr>
            <a:srgbClr val="F26B43"/>
          </p15:clr>
        </p15:guide>
        <p15:guide id="5" orient="horz" pos="2136" userDrawn="1">
          <p15:clr>
            <a:srgbClr val="F26B43"/>
          </p15:clr>
        </p15:guide>
        <p15:guide id="6" orient="horz" pos="3984" userDrawn="1">
          <p15:clr>
            <a:srgbClr val="F26B43"/>
          </p15:clr>
        </p15:guide>
        <p15:guide id="7" pos="5112" userDrawn="1">
          <p15:clr>
            <a:srgbClr val="F26B43"/>
          </p15:clr>
        </p15:guide>
        <p15:guide id="8" pos="52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hematology.org/VTEguidelin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871680"/>
            <a:ext cx="10105784" cy="2387600"/>
          </a:xfrm>
        </p:spPr>
        <p:txBody>
          <a:bodyPr>
            <a:normAutofit/>
          </a:bodyPr>
          <a:lstStyle/>
          <a:p>
            <a:r>
              <a:rPr lang="en-CA" sz="4000" dirty="0"/>
              <a:t>Diagnosis &amp; Management </a:t>
            </a:r>
            <a:br>
              <a:rPr lang="en-CA" sz="4000" dirty="0"/>
            </a:br>
            <a:r>
              <a:rPr lang="en-CA" sz="4000" dirty="0"/>
              <a:t>of Heparin-Induced Thrombocytopenia</a:t>
            </a:r>
          </a:p>
        </p:txBody>
      </p:sp>
      <p:sp>
        <p:nvSpPr>
          <p:cNvPr id="6" name="Subtitle 2">
            <a:extLst>
              <a:ext uri="{FF2B5EF4-FFF2-40B4-BE49-F238E27FC236}">
                <a16:creationId xmlns:a16="http://schemas.microsoft.com/office/drawing/2014/main" id="{386FD400-FFBA-DB4B-85B9-C542D9708817}"/>
              </a:ext>
            </a:extLst>
          </p:cNvPr>
          <p:cNvSpPr txBox="1">
            <a:spLocks/>
          </p:cNvSpPr>
          <p:nvPr/>
        </p:nvSpPr>
        <p:spPr>
          <a:xfrm>
            <a:off x="914400" y="4164334"/>
            <a:ext cx="8534400"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a:r>
              <a:rPr lang="en-CA" b="1" i="1" cap="none" dirty="0"/>
              <a:t>An Educational Slide Set </a:t>
            </a:r>
          </a:p>
          <a:p>
            <a:pPr algn="l"/>
            <a:r>
              <a:rPr lang="en-CA" sz="2000" cap="none" dirty="0"/>
              <a:t>American Society of Hematology 2018 Guidelines </a:t>
            </a:r>
            <a:br>
              <a:rPr lang="en-CA" sz="2000" cap="none" dirty="0"/>
            </a:br>
            <a:r>
              <a:rPr lang="en-CA" sz="2000" cap="none" dirty="0"/>
              <a:t>for Management of Venous Thromboembolism</a:t>
            </a:r>
          </a:p>
          <a:p>
            <a:pPr algn="l"/>
            <a:endParaRPr lang="en-US" sz="1800" b="1" cap="none" dirty="0"/>
          </a:p>
          <a:p>
            <a:pPr algn="l">
              <a:spcBef>
                <a:spcPts val="0"/>
              </a:spcBef>
            </a:pPr>
            <a:r>
              <a:rPr lang="en-US" sz="1600" b="1" cap="none" dirty="0"/>
              <a:t>Slide set authors: 	</a:t>
            </a:r>
          </a:p>
          <a:p>
            <a:pPr algn="l">
              <a:spcBef>
                <a:spcPts val="0"/>
              </a:spcBef>
            </a:pPr>
            <a:r>
              <a:rPr lang="en-US" sz="1600" cap="none" dirty="0"/>
              <a:t>E</a:t>
            </a:r>
            <a:r>
              <a:rPr lang="en-CA" sz="1600" cap="none" dirty="0" err="1"/>
              <a:t>ric</a:t>
            </a:r>
            <a:r>
              <a:rPr lang="en-CA" sz="1600" cap="none" dirty="0"/>
              <a:t> Tseng MD </a:t>
            </a:r>
            <a:r>
              <a:rPr lang="en-CA" sz="1600" cap="none" dirty="0" err="1"/>
              <a:t>MScCH</a:t>
            </a:r>
            <a:r>
              <a:rPr lang="en-CA" sz="1600" cap="none" dirty="0"/>
              <a:t>, University of Toronto</a:t>
            </a:r>
          </a:p>
          <a:p>
            <a:pPr algn="l">
              <a:spcBef>
                <a:spcPts val="0"/>
              </a:spcBef>
            </a:pPr>
            <a:r>
              <a:rPr lang="en-CA" sz="1600" cap="none" dirty="0"/>
              <a:t>Adam </a:t>
            </a:r>
            <a:r>
              <a:rPr lang="en-CA" sz="1600" cap="none" dirty="0" err="1"/>
              <a:t>Cuker</a:t>
            </a:r>
            <a:r>
              <a:rPr lang="en-CA" sz="1600" cap="none" dirty="0"/>
              <a:t> MD MS, University of Pennsylvania </a:t>
            </a:r>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24925"/>
            <a:ext cx="10972800" cy="3954624"/>
          </a:xfrm>
          <a:prstGeom prst="rect">
            <a:avLst/>
          </a:prstGeom>
        </p:spPr>
        <p:txBody>
          <a:bodyPr>
            <a:noAutofit/>
          </a:bodyPr>
          <a:lstStyle/>
          <a:p>
            <a:pPr marL="0" indent="0">
              <a:buNone/>
            </a:pPr>
            <a:r>
              <a:rPr lang="en-CA" sz="2400" b="1" dirty="0"/>
              <a:t>Considering your patient’s progressive thrombocytopenia and heparin exposure, you are concerned about the possibility of HIT.</a:t>
            </a:r>
          </a:p>
          <a:p>
            <a:pPr marL="0" indent="0">
              <a:buNone/>
            </a:pPr>
            <a:r>
              <a:rPr lang="en-CA" sz="2400" b="1" dirty="0"/>
              <a:t>Which of the following most accurately describes his clinical probability of HIT?</a:t>
            </a:r>
          </a:p>
          <a:p>
            <a:pPr marL="0" indent="0">
              <a:buNone/>
            </a:pPr>
            <a:endParaRPr lang="en-CA" sz="2400" dirty="0"/>
          </a:p>
          <a:p>
            <a:pPr marL="514350" indent="-514350">
              <a:buAutoNum type="alphaUcPeriod"/>
            </a:pPr>
            <a:r>
              <a:rPr lang="en-CA" sz="2400" dirty="0"/>
              <a:t>Probably low probability, given overall clinical context</a:t>
            </a:r>
          </a:p>
          <a:p>
            <a:pPr marL="514350" indent="-514350">
              <a:buAutoNum type="alphaUcPeriod"/>
            </a:pPr>
            <a:r>
              <a:rPr lang="en-CA" sz="2400" dirty="0"/>
              <a:t>Probably high probability, given overall clinical context</a:t>
            </a:r>
          </a:p>
          <a:p>
            <a:pPr marL="514350" indent="-514350">
              <a:buAutoNum type="alphaUcPeriod"/>
            </a:pPr>
            <a:r>
              <a:rPr lang="en-CA" sz="2400" dirty="0"/>
              <a:t>Low probability, based on 4Ts score</a:t>
            </a:r>
          </a:p>
          <a:p>
            <a:pPr marL="514350" indent="-514350">
              <a:buAutoNum type="alphaUcPeriod"/>
            </a:pPr>
            <a:r>
              <a:rPr lang="en-CA" sz="2400" dirty="0"/>
              <a:t>Intermediate probability, based on 4Ts score</a:t>
            </a:r>
          </a:p>
          <a:p>
            <a:pPr marL="514350" indent="-514350">
              <a:buAutoNum type="alphaUcPeriod"/>
            </a:pPr>
            <a:r>
              <a:rPr lang="en-CA" sz="2400" dirty="0"/>
              <a:t>High probability, based on 4Ts score</a:t>
            </a:r>
          </a:p>
        </p:txBody>
      </p:sp>
      <p:sp>
        <p:nvSpPr>
          <p:cNvPr id="4" name="Rectangle 3">
            <a:extLst>
              <a:ext uri="{FF2B5EF4-FFF2-40B4-BE49-F238E27FC236}">
                <a16:creationId xmlns:a16="http://schemas.microsoft.com/office/drawing/2014/main" id="{99BAD767-7BAB-4B53-9712-EA8DCDE89366}"/>
              </a:ext>
            </a:extLst>
          </p:cNvPr>
          <p:cNvSpPr/>
          <p:nvPr/>
        </p:nvSpPr>
        <p:spPr>
          <a:xfrm>
            <a:off x="186846" y="5306000"/>
            <a:ext cx="6066295" cy="458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501534" y="733520"/>
            <a:ext cx="11188931" cy="547477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dirty="0"/>
          </a:p>
        </p:txBody>
      </p:sp>
      <p:sp>
        <p:nvSpPr>
          <p:cNvPr id="2" name="Title 1">
            <a:extLst>
              <a:ext uri="{FF2B5EF4-FFF2-40B4-BE49-F238E27FC236}">
                <a16:creationId xmlns:a16="http://schemas.microsoft.com/office/drawing/2014/main" id="{2F14D588-62DB-E34B-9C33-0978E03FEEB3}"/>
              </a:ext>
            </a:extLst>
          </p:cNvPr>
          <p:cNvSpPr>
            <a:spLocks noGrp="1"/>
          </p:cNvSpPr>
          <p:nvPr>
            <p:ph type="title"/>
          </p:nvPr>
        </p:nvSpPr>
        <p:spPr/>
        <p:txBody>
          <a:bodyPr lIns="0" tIns="0" rIns="0" bIns="0"/>
          <a:lstStyle/>
          <a:p>
            <a:r>
              <a:rPr lang="en-CA" dirty="0"/>
              <a:t>Recommendation</a:t>
            </a:r>
            <a:endParaRPr lang="en-US" dirty="0"/>
          </a:p>
        </p:txBody>
      </p:sp>
      <p:sp>
        <p:nvSpPr>
          <p:cNvPr id="3" name="Content Placeholder 2">
            <a:extLst>
              <a:ext uri="{FF2B5EF4-FFF2-40B4-BE49-F238E27FC236}">
                <a16:creationId xmlns:a16="http://schemas.microsoft.com/office/drawing/2014/main" id="{94E9FCDA-F0F4-7F47-ABC7-E7FD7BEF1AE5}"/>
              </a:ext>
            </a:extLst>
          </p:cNvPr>
          <p:cNvSpPr>
            <a:spLocks noGrp="1"/>
          </p:cNvSpPr>
          <p:nvPr>
            <p:ph idx="1"/>
          </p:nvPr>
        </p:nvSpPr>
        <p:spPr/>
        <p:txBody>
          <a:bodyPr/>
          <a:lstStyle/>
          <a:p>
            <a:pPr marL="0" indent="0">
              <a:buNone/>
            </a:pPr>
            <a:r>
              <a:rPr lang="en-CA" sz="2400" dirty="0"/>
              <a:t>In patients with </a:t>
            </a:r>
            <a:r>
              <a:rPr lang="en-CA" sz="2400" b="1" dirty="0">
                <a:solidFill>
                  <a:srgbClr val="E53E31"/>
                </a:solidFill>
              </a:rPr>
              <a:t>suspected HIT</a:t>
            </a:r>
            <a:r>
              <a:rPr lang="en-CA" sz="2400" dirty="0"/>
              <a:t>, the panel recommends using the </a:t>
            </a:r>
            <a:r>
              <a:rPr lang="en-CA" sz="2400" b="1" u="sng" dirty="0"/>
              <a:t>4Ts score </a:t>
            </a:r>
            <a:r>
              <a:rPr lang="en-CA" sz="2400" dirty="0"/>
              <a:t>to estimate the probability of HIT </a:t>
            </a:r>
            <a:r>
              <a:rPr lang="en-CA" sz="2400" b="1" u="sng" dirty="0"/>
              <a:t>rather than a gestalt approach</a:t>
            </a:r>
            <a:r>
              <a:rPr lang="en-CA" sz="2400" dirty="0"/>
              <a:t> </a:t>
            </a:r>
            <a:r>
              <a:rPr lang="en-CA" sz="2400" i="1" dirty="0"/>
              <a:t>(strong recommendation, moderate certainty)</a:t>
            </a:r>
          </a:p>
          <a:p>
            <a:endParaRPr lang="en-CA" sz="2800" dirty="0"/>
          </a:p>
          <a:p>
            <a:pPr marL="0" indent="0">
              <a:buNone/>
            </a:pPr>
            <a:r>
              <a:rPr lang="en-CA" sz="2000" b="1" dirty="0"/>
              <a:t>Remarks:</a:t>
            </a:r>
          </a:p>
          <a:p>
            <a:r>
              <a:rPr lang="en-CA" sz="2000" dirty="0"/>
              <a:t>Missing or inaccurate information may lead to a faulty 4Ts score and inappropriate management </a:t>
            </a:r>
          </a:p>
          <a:p>
            <a:r>
              <a:rPr lang="en-CA" sz="2000" dirty="0"/>
              <a:t>Every effort should be made to obtain </a:t>
            </a:r>
            <a:r>
              <a:rPr lang="en-CA" sz="2000" b="1" i="1" dirty="0"/>
              <a:t>accurate and complete information </a:t>
            </a:r>
            <a:r>
              <a:rPr lang="en-CA" sz="2000" dirty="0"/>
              <a:t>necessary to calculate the 4Ts score. If key information is missing it may be prudent to err on the side of a higher 4Ts score.</a:t>
            </a:r>
          </a:p>
          <a:p>
            <a:r>
              <a:rPr lang="en-CA" sz="2000" dirty="0"/>
              <a:t>Reassess frequently. If there is a change in clinical picture, the 4Ts score should be recalculated.</a:t>
            </a:r>
          </a:p>
          <a:p>
            <a:endParaRPr lang="en-US" dirty="0"/>
          </a:p>
        </p:txBody>
      </p:sp>
    </p:spTree>
    <p:extLst>
      <p:ext uri="{BB962C8B-B14F-4D97-AF65-F5344CB8AC3E}">
        <p14:creationId xmlns:p14="http://schemas.microsoft.com/office/powerpoint/2010/main" val="323331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D39E-840B-4F5C-A066-C075D9CEF4A2}"/>
              </a:ext>
            </a:extLst>
          </p:cNvPr>
          <p:cNvSpPr>
            <a:spLocks noGrp="1"/>
          </p:cNvSpPr>
          <p:nvPr>
            <p:ph type="title"/>
          </p:nvPr>
        </p:nvSpPr>
        <p:spPr>
          <a:xfrm>
            <a:off x="419100" y="1340568"/>
            <a:ext cx="4648846" cy="1201153"/>
          </a:xfrm>
          <a:prstGeom prst="rect">
            <a:avLst/>
          </a:prstGeom>
        </p:spPr>
        <p:txBody>
          <a:bodyPr lIns="0" tIns="0" rIns="0" bIns="0">
            <a:normAutofit/>
          </a:bodyPr>
          <a:lstStyle/>
          <a:p>
            <a:r>
              <a:rPr lang="en-CA" b="1" dirty="0"/>
              <a:t>The 4Ts Score: </a:t>
            </a:r>
            <a:r>
              <a:rPr lang="en-CA" dirty="0"/>
              <a:t>Clinical Probability Model</a:t>
            </a:r>
          </a:p>
        </p:txBody>
      </p:sp>
      <p:sp>
        <p:nvSpPr>
          <p:cNvPr id="5" name="TextBox 4">
            <a:extLst>
              <a:ext uri="{FF2B5EF4-FFF2-40B4-BE49-F238E27FC236}">
                <a16:creationId xmlns:a16="http://schemas.microsoft.com/office/drawing/2014/main" id="{21E4CDFD-C461-4E7F-9AED-BBEB15D2C0A6}"/>
              </a:ext>
            </a:extLst>
          </p:cNvPr>
          <p:cNvSpPr txBox="1"/>
          <p:nvPr/>
        </p:nvSpPr>
        <p:spPr>
          <a:xfrm>
            <a:off x="408156" y="4002831"/>
            <a:ext cx="4597797" cy="1631216"/>
          </a:xfrm>
          <a:prstGeom prst="rect">
            <a:avLst/>
          </a:prstGeom>
          <a:solidFill>
            <a:srgbClr val="BFE0E5"/>
          </a:solidFill>
          <a:ln>
            <a:noFill/>
          </a:ln>
        </p:spPr>
        <p:txBody>
          <a:bodyPr wrap="square" rtlCol="0">
            <a:spAutoFit/>
          </a:bodyPr>
          <a:lstStyle/>
          <a:p>
            <a:r>
              <a:rPr lang="en-CA" sz="2000" b="1" dirty="0">
                <a:solidFill>
                  <a:schemeClr val="tx1">
                    <a:lumMod val="50000"/>
                    <a:lumOff val="50000"/>
                  </a:schemeClr>
                </a:solidFill>
              </a:rPr>
              <a:t>HIGH probability: </a:t>
            </a:r>
            <a:r>
              <a:rPr lang="en-CA" sz="2000" dirty="0">
                <a:solidFill>
                  <a:schemeClr val="tx1">
                    <a:lumMod val="50000"/>
                    <a:lumOff val="50000"/>
                  </a:schemeClr>
                </a:solidFill>
              </a:rPr>
              <a:t>6-8 points</a:t>
            </a:r>
          </a:p>
          <a:p>
            <a:endParaRPr lang="en-CA" sz="2000" dirty="0">
              <a:solidFill>
                <a:schemeClr val="tx1">
                  <a:lumMod val="50000"/>
                  <a:lumOff val="50000"/>
                </a:schemeClr>
              </a:solidFill>
            </a:endParaRPr>
          </a:p>
          <a:p>
            <a:r>
              <a:rPr lang="en-CA" sz="2000" b="1" dirty="0">
                <a:solidFill>
                  <a:schemeClr val="tx1">
                    <a:lumMod val="50000"/>
                    <a:lumOff val="50000"/>
                  </a:schemeClr>
                </a:solidFill>
              </a:rPr>
              <a:t>INTERMEDIATE probability: </a:t>
            </a:r>
            <a:r>
              <a:rPr lang="en-CA" sz="2000" dirty="0">
                <a:solidFill>
                  <a:schemeClr val="tx1">
                    <a:lumMod val="50000"/>
                    <a:lumOff val="50000"/>
                  </a:schemeClr>
                </a:solidFill>
              </a:rPr>
              <a:t>4-5 points</a:t>
            </a:r>
          </a:p>
          <a:p>
            <a:br>
              <a:rPr lang="en-CA" sz="2000" b="1" dirty="0">
                <a:solidFill>
                  <a:schemeClr val="tx1">
                    <a:lumMod val="50000"/>
                    <a:lumOff val="50000"/>
                  </a:schemeClr>
                </a:solidFill>
              </a:rPr>
            </a:br>
            <a:r>
              <a:rPr lang="en-CA" sz="2000" b="1" dirty="0">
                <a:solidFill>
                  <a:schemeClr val="tx1">
                    <a:lumMod val="50000"/>
                    <a:lumOff val="50000"/>
                  </a:schemeClr>
                </a:solidFill>
              </a:rPr>
              <a:t>LOW probability: </a:t>
            </a:r>
            <a:r>
              <a:rPr lang="en-CA" sz="2000" dirty="0">
                <a:solidFill>
                  <a:schemeClr val="tx1">
                    <a:lumMod val="50000"/>
                    <a:lumOff val="50000"/>
                  </a:schemeClr>
                </a:solidFill>
              </a:rPr>
              <a:t>≤ 3 points</a:t>
            </a:r>
          </a:p>
        </p:txBody>
      </p:sp>
      <p:sp>
        <p:nvSpPr>
          <p:cNvPr id="6" name="TextBox 5">
            <a:extLst>
              <a:ext uri="{FF2B5EF4-FFF2-40B4-BE49-F238E27FC236}">
                <a16:creationId xmlns:a16="http://schemas.microsoft.com/office/drawing/2014/main" id="{271758B3-9883-4A29-B9C9-EED58D9418A1}"/>
              </a:ext>
            </a:extLst>
          </p:cNvPr>
          <p:cNvSpPr txBox="1"/>
          <p:nvPr/>
        </p:nvSpPr>
        <p:spPr>
          <a:xfrm>
            <a:off x="312820" y="5818768"/>
            <a:ext cx="5173580" cy="584775"/>
          </a:xfrm>
          <a:prstGeom prst="rect">
            <a:avLst/>
          </a:prstGeom>
          <a:noFill/>
        </p:spPr>
        <p:txBody>
          <a:bodyPr wrap="square" rtlCol="0">
            <a:spAutoFit/>
          </a:bodyPr>
          <a:lstStyle/>
          <a:p>
            <a:r>
              <a:rPr lang="en-CA" sz="1600" dirty="0">
                <a:solidFill>
                  <a:schemeClr val="tx1">
                    <a:lumMod val="50000"/>
                    <a:lumOff val="50000"/>
                  </a:schemeClr>
                </a:solidFill>
              </a:rPr>
              <a:t>Lo </a:t>
            </a:r>
            <a:r>
              <a:rPr lang="en-CA" sz="1600" i="1" dirty="0">
                <a:solidFill>
                  <a:schemeClr val="tx1">
                    <a:lumMod val="50000"/>
                    <a:lumOff val="50000"/>
                  </a:schemeClr>
                </a:solidFill>
              </a:rPr>
              <a:t>J </a:t>
            </a:r>
            <a:r>
              <a:rPr lang="en-CA" sz="1600" i="1" dirty="0" err="1">
                <a:solidFill>
                  <a:schemeClr val="tx1">
                    <a:lumMod val="50000"/>
                    <a:lumOff val="50000"/>
                  </a:schemeClr>
                </a:solidFill>
              </a:rPr>
              <a:t>Thromb</a:t>
            </a:r>
            <a:r>
              <a:rPr lang="en-CA" sz="1600" i="1" dirty="0">
                <a:solidFill>
                  <a:schemeClr val="tx1">
                    <a:lumMod val="50000"/>
                    <a:lumOff val="50000"/>
                  </a:schemeClr>
                </a:solidFill>
              </a:rPr>
              <a:t> </a:t>
            </a:r>
            <a:r>
              <a:rPr lang="en-CA" sz="1600" i="1" dirty="0" err="1">
                <a:solidFill>
                  <a:schemeClr val="tx1">
                    <a:lumMod val="50000"/>
                    <a:lumOff val="50000"/>
                  </a:schemeClr>
                </a:solidFill>
              </a:rPr>
              <a:t>Haemost</a:t>
            </a:r>
            <a:r>
              <a:rPr lang="en-CA" sz="1600" i="1" dirty="0">
                <a:solidFill>
                  <a:schemeClr val="tx1">
                    <a:lumMod val="50000"/>
                    <a:lumOff val="50000"/>
                  </a:schemeClr>
                </a:solidFill>
              </a:rPr>
              <a:t> </a:t>
            </a:r>
            <a:r>
              <a:rPr lang="en-CA" sz="1600" dirty="0">
                <a:solidFill>
                  <a:schemeClr val="tx1">
                    <a:lumMod val="50000"/>
                    <a:lumOff val="50000"/>
                  </a:schemeClr>
                </a:solidFill>
              </a:rPr>
              <a:t>2006 </a:t>
            </a:r>
          </a:p>
          <a:p>
            <a:r>
              <a:rPr lang="en-CA" sz="1600" dirty="0">
                <a:solidFill>
                  <a:schemeClr val="tx1">
                    <a:lumMod val="50000"/>
                    <a:lumOff val="50000"/>
                  </a:schemeClr>
                </a:solidFill>
              </a:rPr>
              <a:t>ASH 2009 Clinical Guide</a:t>
            </a:r>
          </a:p>
        </p:txBody>
      </p:sp>
      <p:sp>
        <p:nvSpPr>
          <p:cNvPr id="7" name="TextBox 6">
            <a:extLst>
              <a:ext uri="{FF2B5EF4-FFF2-40B4-BE49-F238E27FC236}">
                <a16:creationId xmlns:a16="http://schemas.microsoft.com/office/drawing/2014/main" id="{3033B1E3-E483-4B92-8ABC-8CB0BEE5B06A}"/>
              </a:ext>
            </a:extLst>
          </p:cNvPr>
          <p:cNvSpPr txBox="1"/>
          <p:nvPr/>
        </p:nvSpPr>
        <p:spPr>
          <a:xfrm>
            <a:off x="381000" y="2274668"/>
            <a:ext cx="4624033" cy="1631216"/>
          </a:xfrm>
          <a:prstGeom prst="rect">
            <a:avLst/>
          </a:prstGeom>
          <a:solidFill>
            <a:srgbClr val="FDDAB0"/>
          </a:solidFill>
        </p:spPr>
        <p:txBody>
          <a:bodyPr wrap="square" rtlCol="0">
            <a:spAutoFit/>
          </a:bodyPr>
          <a:lstStyle/>
          <a:p>
            <a:r>
              <a:rPr lang="en-CA" sz="2000" b="1" u="sng" dirty="0">
                <a:solidFill>
                  <a:schemeClr val="tx1">
                    <a:lumMod val="50000"/>
                    <a:lumOff val="50000"/>
                  </a:schemeClr>
                </a:solidFill>
              </a:rPr>
              <a:t>Our patient:</a:t>
            </a:r>
            <a:endParaRPr lang="en-CA" sz="2000" dirty="0">
              <a:solidFill>
                <a:schemeClr val="tx1">
                  <a:lumMod val="50000"/>
                  <a:lumOff val="50000"/>
                </a:schemeClr>
              </a:solidFill>
            </a:endParaRPr>
          </a:p>
          <a:p>
            <a:r>
              <a:rPr lang="en-CA" sz="2000" dirty="0">
                <a:solidFill>
                  <a:schemeClr val="tx1">
                    <a:lumMod val="50000"/>
                    <a:lumOff val="50000"/>
                  </a:schemeClr>
                </a:solidFill>
              </a:rPr>
              <a:t>Platelets 67, &gt; 50% drop.</a:t>
            </a:r>
          </a:p>
          <a:p>
            <a:r>
              <a:rPr lang="en-CA" sz="2000" dirty="0">
                <a:solidFill>
                  <a:schemeClr val="tx1">
                    <a:lumMod val="50000"/>
                    <a:lumOff val="50000"/>
                  </a:schemeClr>
                </a:solidFill>
              </a:rPr>
              <a:t>Onset of drop on day +6.</a:t>
            </a:r>
          </a:p>
          <a:p>
            <a:r>
              <a:rPr lang="en-CA" sz="2000" dirty="0">
                <a:solidFill>
                  <a:schemeClr val="tx1">
                    <a:lumMod val="50000"/>
                    <a:lumOff val="50000"/>
                  </a:schemeClr>
                </a:solidFill>
              </a:rPr>
              <a:t>No thrombosis.</a:t>
            </a:r>
          </a:p>
          <a:p>
            <a:r>
              <a:rPr lang="en-CA" sz="2000" dirty="0">
                <a:solidFill>
                  <a:schemeClr val="tx1">
                    <a:lumMod val="50000"/>
                    <a:lumOff val="50000"/>
                  </a:schemeClr>
                </a:solidFill>
              </a:rPr>
              <a:t>No other cause for thrombocytopenia.</a:t>
            </a:r>
          </a:p>
        </p:txBody>
      </p:sp>
      <p:pic>
        <p:nvPicPr>
          <p:cNvPr id="4" name="Picture 3">
            <a:extLst>
              <a:ext uri="{FF2B5EF4-FFF2-40B4-BE49-F238E27FC236}">
                <a16:creationId xmlns:a16="http://schemas.microsoft.com/office/drawing/2014/main" id="{6D5DCA52-73F3-43BA-9A18-BEB7AE29E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103" y="2198293"/>
            <a:ext cx="6113610" cy="3332871"/>
          </a:xfrm>
          <a:prstGeom prst="rect">
            <a:avLst/>
          </a:prstGeom>
        </p:spPr>
      </p:pic>
      <p:sp>
        <p:nvSpPr>
          <p:cNvPr id="8" name="Rectangle 7">
            <a:extLst>
              <a:ext uri="{FF2B5EF4-FFF2-40B4-BE49-F238E27FC236}">
                <a16:creationId xmlns:a16="http://schemas.microsoft.com/office/drawing/2014/main" id="{4B35F772-162F-41DB-B245-B5A1762B502D}"/>
              </a:ext>
            </a:extLst>
          </p:cNvPr>
          <p:cNvSpPr/>
          <p:nvPr/>
        </p:nvSpPr>
        <p:spPr>
          <a:xfrm>
            <a:off x="7107353" y="2523459"/>
            <a:ext cx="1554638" cy="495567"/>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3F2E0B97-584D-43EB-B44E-5D31019B39EC}"/>
              </a:ext>
            </a:extLst>
          </p:cNvPr>
          <p:cNvSpPr/>
          <p:nvPr/>
        </p:nvSpPr>
        <p:spPr>
          <a:xfrm>
            <a:off x="7107353" y="3044141"/>
            <a:ext cx="1547549" cy="1036513"/>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09788B7C-639E-47D0-BAB2-C2F8634C03D5}"/>
              </a:ext>
            </a:extLst>
          </p:cNvPr>
          <p:cNvSpPr/>
          <p:nvPr/>
        </p:nvSpPr>
        <p:spPr>
          <a:xfrm>
            <a:off x="10243595" y="4132162"/>
            <a:ext cx="1643605" cy="949124"/>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8C028E7A-7595-432A-881B-4D832634FF9C}"/>
              </a:ext>
            </a:extLst>
          </p:cNvPr>
          <p:cNvSpPr/>
          <p:nvPr/>
        </p:nvSpPr>
        <p:spPr>
          <a:xfrm>
            <a:off x="7107352" y="5066414"/>
            <a:ext cx="1533373" cy="373688"/>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FBB84304-851D-4C80-B149-8FB7DF49C2CA}"/>
              </a:ext>
            </a:extLst>
          </p:cNvPr>
          <p:cNvSpPr/>
          <p:nvPr/>
        </p:nvSpPr>
        <p:spPr>
          <a:xfrm>
            <a:off x="408155" y="4002832"/>
            <a:ext cx="3249445" cy="439025"/>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Tree>
    <p:extLst>
      <p:ext uri="{BB962C8B-B14F-4D97-AF65-F5344CB8AC3E}">
        <p14:creationId xmlns:p14="http://schemas.microsoft.com/office/powerpoint/2010/main" val="151132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1866900"/>
            <a:ext cx="10972800" cy="3954624"/>
          </a:xfrm>
          <a:prstGeom prst="rect">
            <a:avLst/>
          </a:prstGeom>
        </p:spPr>
        <p:txBody>
          <a:bodyPr>
            <a:noAutofit/>
          </a:bodyPr>
          <a:lstStyle/>
          <a:p>
            <a:pPr marL="0" indent="0">
              <a:buNone/>
            </a:pPr>
            <a:r>
              <a:rPr lang="en-CA" sz="2400" b="1" dirty="0"/>
              <a:t>Your patient’s 4Ts score indicates a </a:t>
            </a:r>
            <a:r>
              <a:rPr lang="en-CA" sz="2400" b="1" u="sng" dirty="0"/>
              <a:t>high clinical probability</a:t>
            </a:r>
            <a:r>
              <a:rPr lang="en-CA" sz="2400" b="1" dirty="0"/>
              <a:t> for HIT. </a:t>
            </a:r>
          </a:p>
          <a:p>
            <a:pPr marL="0" indent="0">
              <a:buNone/>
            </a:pPr>
            <a:endParaRPr lang="en-CA" sz="2400" b="1" dirty="0"/>
          </a:p>
          <a:p>
            <a:pPr marL="0" indent="0">
              <a:buNone/>
            </a:pPr>
            <a:r>
              <a:rPr lang="en-CA" sz="2400" b="1" dirty="0"/>
              <a:t>What diagnostic tests would you recommend at this point to confirm or exclude a diagnosis of HIT?</a:t>
            </a:r>
          </a:p>
          <a:p>
            <a:pPr marL="0" indent="0">
              <a:buNone/>
            </a:pPr>
            <a:endParaRPr lang="en-CA" sz="2400" dirty="0"/>
          </a:p>
          <a:p>
            <a:pPr marL="514350" indent="-514350">
              <a:buAutoNum type="alphaUcPeriod"/>
            </a:pPr>
            <a:r>
              <a:rPr lang="en-CA" sz="2400" dirty="0"/>
              <a:t>None; patient is high probability and diagnosis is confirmed</a:t>
            </a:r>
          </a:p>
          <a:p>
            <a:pPr marL="514350" indent="-514350">
              <a:buAutoNum type="alphaUcPeriod"/>
            </a:pPr>
            <a:r>
              <a:rPr lang="en-CA" sz="2400" dirty="0"/>
              <a:t>Immunoassay only (ex. HIT PF4/heparin ELISA)</a:t>
            </a:r>
          </a:p>
          <a:p>
            <a:pPr marL="514350" indent="-514350">
              <a:buAutoNum type="alphaUcPeriod"/>
            </a:pPr>
            <a:r>
              <a:rPr lang="en-CA" sz="2400" dirty="0"/>
              <a:t>Functional test only (ex. serotonin release assay)</a:t>
            </a:r>
          </a:p>
          <a:p>
            <a:pPr marL="514350" indent="-514350">
              <a:buAutoNum type="alphaUcPeriod"/>
            </a:pPr>
            <a:r>
              <a:rPr lang="en-CA" sz="2400" dirty="0"/>
              <a:t>Immunoassay, and if positive then perform functional test</a:t>
            </a:r>
          </a:p>
        </p:txBody>
      </p:sp>
      <p:sp>
        <p:nvSpPr>
          <p:cNvPr id="4" name="Rectangle 3">
            <a:extLst>
              <a:ext uri="{FF2B5EF4-FFF2-40B4-BE49-F238E27FC236}">
                <a16:creationId xmlns:a16="http://schemas.microsoft.com/office/drawing/2014/main" id="{99BAD767-7BAB-4B53-9712-EA8DCDE89366}"/>
              </a:ext>
            </a:extLst>
          </p:cNvPr>
          <p:cNvSpPr/>
          <p:nvPr/>
        </p:nvSpPr>
        <p:spPr>
          <a:xfrm>
            <a:off x="436096" y="5290543"/>
            <a:ext cx="8343678" cy="5227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0333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03E5-D35D-4455-A1E7-1BB06D583D89}"/>
              </a:ext>
            </a:extLst>
          </p:cNvPr>
          <p:cNvSpPr>
            <a:spLocks noGrp="1"/>
          </p:cNvSpPr>
          <p:nvPr>
            <p:ph type="title"/>
          </p:nvPr>
        </p:nvSpPr>
        <p:spPr>
          <a:prstGeom prst="rect">
            <a:avLst/>
          </a:prstGeom>
        </p:spPr>
        <p:txBody>
          <a:bodyPr lIns="0" tIns="0" rIns="0" bIns="0"/>
          <a:lstStyle/>
          <a:p>
            <a:r>
              <a:rPr lang="en-CA" dirty="0"/>
              <a:t>Laboratory Diagnostic Testing for HIT</a:t>
            </a:r>
          </a:p>
        </p:txBody>
      </p:sp>
      <p:graphicFrame>
        <p:nvGraphicFramePr>
          <p:cNvPr id="4" name="Table 3">
            <a:extLst>
              <a:ext uri="{FF2B5EF4-FFF2-40B4-BE49-F238E27FC236}">
                <a16:creationId xmlns:a16="http://schemas.microsoft.com/office/drawing/2014/main" id="{E13FD31B-0C55-4F83-9504-425C1B6D0B6B}"/>
              </a:ext>
            </a:extLst>
          </p:cNvPr>
          <p:cNvGraphicFramePr>
            <a:graphicFrameLocks noGrp="1"/>
          </p:cNvGraphicFramePr>
          <p:nvPr>
            <p:extLst>
              <p:ext uri="{D42A27DB-BD31-4B8C-83A1-F6EECF244321}">
                <p14:modId xmlns:p14="http://schemas.microsoft.com/office/powerpoint/2010/main" val="3683418427"/>
              </p:ext>
            </p:extLst>
          </p:nvPr>
        </p:nvGraphicFramePr>
        <p:xfrm>
          <a:off x="1363639" y="2827390"/>
          <a:ext cx="9786582" cy="2468880"/>
        </p:xfrm>
        <a:graphic>
          <a:graphicData uri="http://schemas.openxmlformats.org/drawingml/2006/table">
            <a:tbl>
              <a:tblPr firstRow="1" bandRow="1">
                <a:tableStyleId>{5940675A-B579-460E-94D1-54222C63F5DA}</a:tableStyleId>
              </a:tblPr>
              <a:tblGrid>
                <a:gridCol w="4893291">
                  <a:extLst>
                    <a:ext uri="{9D8B030D-6E8A-4147-A177-3AD203B41FA5}">
                      <a16:colId xmlns:a16="http://schemas.microsoft.com/office/drawing/2014/main" val="473771991"/>
                    </a:ext>
                  </a:extLst>
                </a:gridCol>
                <a:gridCol w="4893291">
                  <a:extLst>
                    <a:ext uri="{9D8B030D-6E8A-4147-A177-3AD203B41FA5}">
                      <a16:colId xmlns:a16="http://schemas.microsoft.com/office/drawing/2014/main" val="606643686"/>
                    </a:ext>
                  </a:extLst>
                </a:gridCol>
              </a:tblGrid>
              <a:tr h="0">
                <a:tc>
                  <a:txBody>
                    <a:bodyPr/>
                    <a:lstStyle/>
                    <a:p>
                      <a:r>
                        <a:rPr lang="en-CA" sz="2400" b="1" dirty="0">
                          <a:solidFill>
                            <a:schemeClr val="bg1"/>
                          </a:solidFill>
                        </a:rPr>
                        <a:t>HIT Immunoassay Tests</a:t>
                      </a:r>
                    </a:p>
                    <a:p>
                      <a:r>
                        <a:rPr lang="en-CA" sz="1800" i="1" dirty="0">
                          <a:solidFill>
                            <a:schemeClr val="bg1"/>
                          </a:solidFill>
                        </a:rPr>
                        <a:t>Detect the presence of anti-PF4/heparin antibodies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r>
                        <a:rPr lang="en-CA" sz="2400" b="1" dirty="0">
                          <a:solidFill>
                            <a:schemeClr val="bg1"/>
                          </a:solidFill>
                        </a:rPr>
                        <a:t>Functional HIT Assays</a:t>
                      </a:r>
                    </a:p>
                    <a:p>
                      <a:r>
                        <a:rPr lang="en-CA" sz="1800" i="1" dirty="0">
                          <a:solidFill>
                            <a:schemeClr val="bg1"/>
                          </a:solidFill>
                        </a:rPr>
                        <a:t>Assays that detect antibodies capable of binding and activating platelets</a:t>
                      </a:r>
                      <a:endParaRPr lang="en-CA" sz="2000" i="1" dirty="0">
                        <a:solidFill>
                          <a:schemeClr val="bg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752523806"/>
                  </a:ext>
                </a:extLst>
              </a:tr>
              <a:tr h="370840">
                <a:tc>
                  <a:txBody>
                    <a:bodyPr/>
                    <a:lstStyle/>
                    <a:p>
                      <a:pPr marL="342900" indent="-342900">
                        <a:buFont typeface="Arial" panose="020B0604020202020204" pitchFamily="34" charset="0"/>
                        <a:buChar char="•"/>
                      </a:pPr>
                      <a:r>
                        <a:rPr lang="en-CA" sz="1800" dirty="0">
                          <a:solidFill>
                            <a:schemeClr val="tx1">
                              <a:lumMod val="50000"/>
                              <a:lumOff val="50000"/>
                            </a:schemeClr>
                          </a:solidFill>
                        </a:rPr>
                        <a:t>ELISA (detect IgG)</a:t>
                      </a:r>
                    </a:p>
                    <a:p>
                      <a:pPr marL="342900" indent="-342900">
                        <a:buFont typeface="Arial" panose="020B0604020202020204" pitchFamily="34" charset="0"/>
                        <a:buChar char="•"/>
                      </a:pPr>
                      <a:r>
                        <a:rPr lang="en-CA" sz="1800" dirty="0">
                          <a:solidFill>
                            <a:schemeClr val="tx1">
                              <a:lumMod val="50000"/>
                              <a:lumOff val="50000"/>
                            </a:schemeClr>
                          </a:solidFill>
                        </a:rPr>
                        <a:t>ELISA (detect </a:t>
                      </a:r>
                      <a:r>
                        <a:rPr lang="en-CA" sz="1800" dirty="0" err="1">
                          <a:solidFill>
                            <a:schemeClr val="tx1">
                              <a:lumMod val="50000"/>
                              <a:lumOff val="50000"/>
                            </a:schemeClr>
                          </a:solidFill>
                        </a:rPr>
                        <a:t>polyspecific</a:t>
                      </a:r>
                      <a:r>
                        <a:rPr lang="en-CA" sz="1800" dirty="0">
                          <a:solidFill>
                            <a:schemeClr val="tx1">
                              <a:lumMod val="50000"/>
                              <a:lumOff val="50000"/>
                            </a:schemeClr>
                          </a:solidFill>
                        </a:rPr>
                        <a:t> antibodies)</a:t>
                      </a:r>
                    </a:p>
                    <a:p>
                      <a:pPr marL="342900" indent="-342900">
                        <a:buFont typeface="Arial" panose="020B0604020202020204" pitchFamily="34" charset="0"/>
                        <a:buChar char="•"/>
                      </a:pPr>
                      <a:r>
                        <a:rPr lang="en-CA" sz="1800" dirty="0">
                          <a:solidFill>
                            <a:schemeClr val="tx1">
                              <a:lumMod val="50000"/>
                              <a:lumOff val="50000"/>
                            </a:schemeClr>
                          </a:solidFill>
                        </a:rPr>
                        <a:t>IgG-specific chemiluminescent assay</a:t>
                      </a:r>
                    </a:p>
                    <a:p>
                      <a:pPr marL="342900" indent="-342900">
                        <a:buFont typeface="Arial" panose="020B0604020202020204" pitchFamily="34" charset="0"/>
                        <a:buChar char="•"/>
                      </a:pPr>
                      <a:r>
                        <a:rPr lang="en-CA" sz="1800" dirty="0">
                          <a:solidFill>
                            <a:schemeClr val="tx1">
                              <a:lumMod val="50000"/>
                              <a:lumOff val="50000"/>
                            </a:schemeClr>
                          </a:solidFill>
                        </a:rPr>
                        <a:t>Particle gel immunoassay (</a:t>
                      </a:r>
                      <a:r>
                        <a:rPr lang="en-CA" sz="1800" dirty="0" err="1">
                          <a:solidFill>
                            <a:schemeClr val="tx1">
                              <a:lumMod val="50000"/>
                              <a:lumOff val="50000"/>
                            </a:schemeClr>
                          </a:solidFill>
                        </a:rPr>
                        <a:t>PaGIA</a:t>
                      </a:r>
                      <a:r>
                        <a:rPr lang="en-CA" sz="1800" dirty="0">
                          <a:solidFill>
                            <a:schemeClr val="tx1">
                              <a:lumMod val="50000"/>
                              <a:lumOff val="50000"/>
                            </a:schemeClr>
                          </a:solidFill>
                        </a:rPr>
                        <a:t>)</a:t>
                      </a:r>
                    </a:p>
                    <a:p>
                      <a:pPr marL="342900" indent="-342900">
                        <a:buFont typeface="Arial" panose="020B0604020202020204" pitchFamily="34" charset="0"/>
                        <a:buChar char="•"/>
                      </a:pPr>
                      <a:r>
                        <a:rPr lang="en-CA" sz="1800" dirty="0">
                          <a:solidFill>
                            <a:schemeClr val="tx1">
                              <a:lumMod val="50000"/>
                              <a:lumOff val="50000"/>
                            </a:schemeClr>
                          </a:solidFill>
                        </a:rPr>
                        <a:t>Latex agglutination assay</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457200" indent="-457200">
                        <a:buFont typeface="Arial" panose="020B0604020202020204" pitchFamily="34" charset="0"/>
                        <a:buChar char="•"/>
                      </a:pPr>
                      <a:r>
                        <a:rPr lang="en-CA" sz="1800" dirty="0">
                          <a:solidFill>
                            <a:schemeClr val="tx1">
                              <a:lumMod val="50000"/>
                              <a:lumOff val="50000"/>
                            </a:schemeClr>
                          </a:solidFill>
                        </a:rPr>
                        <a:t>Serotonin release assay (SRA)</a:t>
                      </a:r>
                    </a:p>
                    <a:p>
                      <a:pPr marL="457200" indent="-457200">
                        <a:buFont typeface="Arial" panose="020B0604020202020204" pitchFamily="34" charset="0"/>
                        <a:buChar char="•"/>
                      </a:pPr>
                      <a:r>
                        <a:rPr lang="en-CA" sz="1800" dirty="0">
                          <a:solidFill>
                            <a:schemeClr val="tx1">
                              <a:lumMod val="50000"/>
                              <a:lumOff val="50000"/>
                            </a:schemeClr>
                          </a:solidFill>
                        </a:rPr>
                        <a:t>Heparin-induced platelet activation test (HIPA)</a:t>
                      </a:r>
                    </a:p>
                    <a:p>
                      <a:pPr marL="457200" indent="-457200">
                        <a:buFont typeface="Arial" panose="020B0604020202020204" pitchFamily="34" charset="0"/>
                        <a:buChar char="•"/>
                      </a:pPr>
                      <a:r>
                        <a:rPr lang="en-CA" sz="1800" dirty="0">
                          <a:solidFill>
                            <a:schemeClr val="tx1">
                              <a:lumMod val="50000"/>
                              <a:lumOff val="50000"/>
                            </a:schemeClr>
                          </a:solidFill>
                        </a:rPr>
                        <a:t>Platelet aggregation test (PAT)</a:t>
                      </a:r>
                    </a:p>
                    <a:p>
                      <a:pPr marL="457200" indent="-457200">
                        <a:buFont typeface="Arial" panose="020B0604020202020204" pitchFamily="34" charset="0"/>
                        <a:buChar char="•"/>
                      </a:pPr>
                      <a:r>
                        <a:rPr lang="en-CA" sz="1800" dirty="0">
                          <a:solidFill>
                            <a:schemeClr val="tx1">
                              <a:lumMod val="50000"/>
                              <a:lumOff val="50000"/>
                            </a:schemeClr>
                          </a:solidFill>
                        </a:rPr>
                        <a:t>Flow cytometry-based assays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41633229"/>
                  </a:ext>
                </a:extLst>
              </a:tr>
            </a:tbl>
          </a:graphicData>
        </a:graphic>
      </p:graphicFrame>
    </p:spTree>
    <p:extLst>
      <p:ext uri="{BB962C8B-B14F-4D97-AF65-F5344CB8AC3E}">
        <p14:creationId xmlns:p14="http://schemas.microsoft.com/office/powerpoint/2010/main" val="339847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3845235" y="2566032"/>
            <a:ext cx="11188931" cy="4592458"/>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2" name="Title 1">
            <a:extLst>
              <a:ext uri="{FF2B5EF4-FFF2-40B4-BE49-F238E27FC236}">
                <a16:creationId xmlns:a16="http://schemas.microsoft.com/office/drawing/2014/main" id="{2207E6BA-9665-DA49-BA0B-A67B4C0A89BB}"/>
              </a:ext>
            </a:extLst>
          </p:cNvPr>
          <p:cNvSpPr>
            <a:spLocks noGrp="1"/>
          </p:cNvSpPr>
          <p:nvPr>
            <p:ph type="title"/>
          </p:nvPr>
        </p:nvSpPr>
        <p:spPr>
          <a:xfrm>
            <a:off x="419100" y="1340569"/>
            <a:ext cx="10972800" cy="713539"/>
          </a:xfrm>
        </p:spPr>
        <p:txBody>
          <a:bodyPr/>
          <a:lstStyle/>
          <a:p>
            <a:r>
              <a:rPr lang="en-CA" dirty="0"/>
              <a:t>Recommendation</a:t>
            </a:r>
            <a:br>
              <a:rPr lang="en-CA" dirty="0"/>
            </a:br>
            <a:endParaRPr lang="en-US" dirty="0"/>
          </a:p>
        </p:txBody>
      </p:sp>
      <p:sp>
        <p:nvSpPr>
          <p:cNvPr id="3" name="Content Placeholder 2">
            <a:extLst>
              <a:ext uri="{FF2B5EF4-FFF2-40B4-BE49-F238E27FC236}">
                <a16:creationId xmlns:a16="http://schemas.microsoft.com/office/drawing/2014/main" id="{BDFB05FE-E64D-C241-A5FF-953944392279}"/>
              </a:ext>
            </a:extLst>
          </p:cNvPr>
          <p:cNvSpPr>
            <a:spLocks noGrp="1"/>
          </p:cNvSpPr>
          <p:nvPr>
            <p:ph idx="1"/>
          </p:nvPr>
        </p:nvSpPr>
        <p:spPr>
          <a:xfrm>
            <a:off x="419100" y="2033094"/>
            <a:ext cx="10972800" cy="3954624"/>
          </a:xfrm>
        </p:spPr>
        <p:txBody>
          <a:bodyPr/>
          <a:lstStyle/>
          <a:p>
            <a:r>
              <a:rPr lang="en-CA" sz="2000" dirty="0"/>
              <a:t>If there is an </a:t>
            </a:r>
            <a:r>
              <a:rPr lang="en-CA" sz="2000" b="1" dirty="0">
                <a:solidFill>
                  <a:srgbClr val="E53E31"/>
                </a:solidFill>
              </a:rPr>
              <a:t>intermediate- or high-probability 4Ts score</a:t>
            </a:r>
            <a:r>
              <a:rPr lang="en-CA" sz="2000" dirty="0"/>
              <a:t>, the panel </a:t>
            </a:r>
            <a:r>
              <a:rPr lang="en-CA" sz="2000" b="1" u="sng" dirty="0"/>
              <a:t>recommends an immunoassay</a:t>
            </a:r>
            <a:r>
              <a:rPr lang="en-CA" sz="2000" dirty="0"/>
              <a:t> </a:t>
            </a:r>
            <a:r>
              <a:rPr lang="en-CA" sz="2000" i="1" dirty="0"/>
              <a:t>(strong recommendation, moderate certainty)</a:t>
            </a:r>
          </a:p>
          <a:p>
            <a:r>
              <a:rPr lang="en-CA" sz="2000" dirty="0"/>
              <a:t>If the </a:t>
            </a:r>
            <a:r>
              <a:rPr lang="en-CA" sz="2000" b="1" dirty="0">
                <a:solidFill>
                  <a:srgbClr val="E53E31"/>
                </a:solidFill>
              </a:rPr>
              <a:t>immunoassay is positive</a:t>
            </a:r>
            <a:r>
              <a:rPr lang="en-CA" sz="2000" dirty="0">
                <a:solidFill>
                  <a:srgbClr val="E53E31"/>
                </a:solidFill>
              </a:rPr>
              <a:t> </a:t>
            </a:r>
            <a:r>
              <a:rPr lang="en-CA" sz="2000" dirty="0"/>
              <a:t>and a functional assay is available (locally or as a send-out test to a reference laboratory), the panel suggests a </a:t>
            </a:r>
            <a:r>
              <a:rPr lang="en-CA" sz="2000" b="1" u="sng" dirty="0"/>
              <a:t>functional assay</a:t>
            </a:r>
            <a:r>
              <a:rPr lang="en-CA" sz="2000" dirty="0"/>
              <a:t> </a:t>
            </a:r>
            <a:r>
              <a:rPr lang="en-CA" sz="2000" i="1" dirty="0"/>
              <a:t>(conditional recommendation, moderate certainty)</a:t>
            </a:r>
          </a:p>
          <a:p>
            <a:endParaRPr lang="en-CA" dirty="0"/>
          </a:p>
          <a:p>
            <a:pPr marL="0" indent="0">
              <a:buNone/>
            </a:pPr>
            <a:r>
              <a:rPr lang="en-CA" sz="2000" b="1" dirty="0"/>
              <a:t>Remark:</a:t>
            </a:r>
          </a:p>
          <a:p>
            <a:r>
              <a:rPr lang="en-CA" sz="2000" dirty="0"/>
              <a:t>Likelihood of HIT increases with a higher 4Ts score and a higher ELISA OD (</a:t>
            </a:r>
            <a:r>
              <a:rPr lang="en-CA" sz="2000" u="sng" dirty="0"/>
              <a:t>O</a:t>
            </a:r>
            <a:r>
              <a:rPr lang="en-CA" sz="2000" dirty="0"/>
              <a:t>ptical </a:t>
            </a:r>
            <a:r>
              <a:rPr lang="en-CA" sz="2000" u="sng" dirty="0"/>
              <a:t>D</a:t>
            </a:r>
            <a:r>
              <a:rPr lang="en-CA" sz="2000" dirty="0"/>
              <a:t>ensity)</a:t>
            </a:r>
          </a:p>
          <a:p>
            <a:endParaRPr lang="en-US" dirty="0"/>
          </a:p>
        </p:txBody>
      </p:sp>
    </p:spTree>
    <p:extLst>
      <p:ext uri="{BB962C8B-B14F-4D97-AF65-F5344CB8AC3E}">
        <p14:creationId xmlns:p14="http://schemas.microsoft.com/office/powerpoint/2010/main" val="342481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0108F-BF5C-DD4E-8F97-B4242D8900E2}"/>
              </a:ext>
            </a:extLst>
          </p:cNvPr>
          <p:cNvSpPr>
            <a:spLocks noGrp="1"/>
          </p:cNvSpPr>
          <p:nvPr>
            <p:ph idx="1"/>
          </p:nvPr>
        </p:nvSpPr>
        <p:spPr>
          <a:xfrm>
            <a:off x="419100" y="2033094"/>
            <a:ext cx="5676900" cy="3954624"/>
          </a:xfrm>
        </p:spPr>
        <p:txBody>
          <a:bodyPr/>
          <a:lstStyle/>
          <a:p>
            <a:pPr marL="0" indent="0">
              <a:buNone/>
            </a:pPr>
            <a:r>
              <a:rPr lang="en-CA" sz="2800" dirty="0"/>
              <a:t>A </a:t>
            </a:r>
            <a:r>
              <a:rPr lang="en-CA" sz="2800" b="1" i="1" dirty="0"/>
              <a:t>diagnostic algorithm </a:t>
            </a:r>
            <a:r>
              <a:rPr lang="en-CA" sz="2800" dirty="0"/>
              <a:t>of </a:t>
            </a:r>
            <a:r>
              <a:rPr lang="en-CA" sz="2800" b="1" dirty="0">
                <a:solidFill>
                  <a:srgbClr val="E53E31"/>
                </a:solidFill>
              </a:rPr>
              <a:t>intermediate/high 4Ts score</a:t>
            </a:r>
            <a:r>
              <a:rPr lang="en-CA" sz="2800" dirty="0"/>
              <a:t>, followed by </a:t>
            </a:r>
            <a:r>
              <a:rPr lang="en-CA" sz="2800" b="1" dirty="0">
                <a:solidFill>
                  <a:srgbClr val="1DA0AC"/>
                </a:solidFill>
              </a:rPr>
              <a:t>immunoassay</a:t>
            </a:r>
            <a:r>
              <a:rPr lang="en-CA" sz="2800" dirty="0"/>
              <a:t>, followed by </a:t>
            </a:r>
            <a:r>
              <a:rPr lang="en-CA" sz="2800" b="1" dirty="0">
                <a:solidFill>
                  <a:srgbClr val="00B050"/>
                </a:solidFill>
              </a:rPr>
              <a:t>functional testing</a:t>
            </a:r>
            <a:r>
              <a:rPr lang="en-CA" sz="2800" dirty="0">
                <a:solidFill>
                  <a:srgbClr val="00B050"/>
                </a:solidFill>
              </a:rPr>
              <a:t> </a:t>
            </a:r>
            <a:r>
              <a:rPr lang="en-CA" sz="2800" dirty="0"/>
              <a:t>results in: </a:t>
            </a:r>
          </a:p>
          <a:p>
            <a:pPr lvl="1"/>
            <a:r>
              <a:rPr lang="en-CA" sz="2533" dirty="0"/>
              <a:t>Few false negatives (missed HIT diagnoses), and </a:t>
            </a:r>
          </a:p>
          <a:p>
            <a:pPr lvl="1"/>
            <a:r>
              <a:rPr lang="en-CA" sz="2533" dirty="0"/>
              <a:t>Few or no false positives (incorrect diagnoses of HIT)</a:t>
            </a:r>
            <a:endParaRPr lang="en-US" dirty="0"/>
          </a:p>
        </p:txBody>
      </p:sp>
      <p:pic>
        <p:nvPicPr>
          <p:cNvPr id="6" name="Picture 5">
            <a:extLst>
              <a:ext uri="{FF2B5EF4-FFF2-40B4-BE49-F238E27FC236}">
                <a16:creationId xmlns:a16="http://schemas.microsoft.com/office/drawing/2014/main" id="{25645C5E-95A7-44B0-8FF9-FF4750595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468" y="477672"/>
            <a:ext cx="4294898" cy="6220197"/>
          </a:xfrm>
          <a:prstGeom prst="rect">
            <a:avLst/>
          </a:prstGeom>
        </p:spPr>
      </p:pic>
      <p:sp>
        <p:nvSpPr>
          <p:cNvPr id="10" name="TextBox 9">
            <a:extLst>
              <a:ext uri="{FF2B5EF4-FFF2-40B4-BE49-F238E27FC236}">
                <a16:creationId xmlns:a16="http://schemas.microsoft.com/office/drawing/2014/main" id="{06635682-D6CE-4874-AA4F-1974419F1743}"/>
              </a:ext>
            </a:extLst>
          </p:cNvPr>
          <p:cNvSpPr txBox="1"/>
          <p:nvPr/>
        </p:nvSpPr>
        <p:spPr>
          <a:xfrm>
            <a:off x="9921922" y="2702257"/>
            <a:ext cx="2142699" cy="2060979"/>
          </a:xfrm>
          <a:prstGeom prst="rect">
            <a:avLst/>
          </a:prstGeom>
          <a:solidFill>
            <a:srgbClr val="BFE0E5"/>
          </a:solidFill>
        </p:spPr>
        <p:txBody>
          <a:bodyPr wrap="square" rtlCol="0">
            <a:spAutoFit/>
          </a:bodyPr>
          <a:lstStyle/>
          <a:p>
            <a:r>
              <a:rPr lang="en-CA" sz="1600" b="1" u="sng" dirty="0">
                <a:solidFill>
                  <a:schemeClr val="tx1">
                    <a:lumMod val="50000"/>
                    <a:lumOff val="50000"/>
                  </a:schemeClr>
                </a:solidFill>
              </a:rPr>
              <a:t>A functional assay may not be necessary</a:t>
            </a:r>
            <a:r>
              <a:rPr lang="en-CA" sz="1600" dirty="0">
                <a:solidFill>
                  <a:schemeClr val="tx1">
                    <a:lumMod val="50000"/>
                    <a:lumOff val="50000"/>
                  </a:schemeClr>
                </a:solidFill>
              </a:rPr>
              <a:t> for patients with high probability 4Ts score and very strongly positive immunoassay (ELISA value of </a:t>
            </a:r>
            <a:r>
              <a:rPr lang="en-CA" sz="1600" b="1" dirty="0">
                <a:solidFill>
                  <a:schemeClr val="tx1">
                    <a:lumMod val="50000"/>
                    <a:lumOff val="50000"/>
                  </a:schemeClr>
                </a:solidFill>
              </a:rPr>
              <a:t>&gt; 2.0 OD units</a:t>
            </a:r>
            <a:r>
              <a:rPr lang="en-CA" sz="1600" dirty="0">
                <a:solidFill>
                  <a:schemeClr val="tx1">
                    <a:lumMod val="50000"/>
                    <a:lumOff val="50000"/>
                  </a:schemeClr>
                </a:solidFill>
              </a:rPr>
              <a:t>)</a:t>
            </a:r>
          </a:p>
        </p:txBody>
      </p:sp>
    </p:spTree>
    <p:extLst>
      <p:ext uri="{BB962C8B-B14F-4D97-AF65-F5344CB8AC3E}">
        <p14:creationId xmlns:p14="http://schemas.microsoft.com/office/powerpoint/2010/main" val="262530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a:prstGeom prst="rect">
            <a:avLst/>
          </a:prstGeom>
        </p:spPr>
        <p:txBody>
          <a:bodyPr>
            <a:noAutofit/>
          </a:bodyPr>
          <a:lstStyle/>
          <a:p>
            <a:pPr marL="0" indent="0">
              <a:buNone/>
            </a:pPr>
            <a:r>
              <a:rPr lang="en-CA" sz="2000" b="1" dirty="0"/>
              <a:t>Your patient’s 4Ts score indicates </a:t>
            </a:r>
            <a:r>
              <a:rPr lang="en-CA" sz="2000" b="1" u="sng" dirty="0"/>
              <a:t>high probability</a:t>
            </a:r>
            <a:r>
              <a:rPr lang="en-CA" sz="2000" b="1" dirty="0"/>
              <a:t> for HIT, and you have sent off the HIT ELISA (result is pending). Currently, your patient is receiving subcutaneous UFH 5,000 units twice daily.</a:t>
            </a:r>
          </a:p>
          <a:p>
            <a:pPr marL="0" indent="0">
              <a:buNone/>
            </a:pPr>
            <a:endParaRPr lang="en-CA" sz="2000" b="1" dirty="0"/>
          </a:p>
          <a:p>
            <a:pPr marL="0" indent="0">
              <a:buNone/>
            </a:pPr>
            <a:r>
              <a:rPr lang="en-CA" sz="2000" b="1" dirty="0"/>
              <a:t>What management strategy would you recommend while awaiting the HIT ELISA test results?</a:t>
            </a:r>
          </a:p>
          <a:p>
            <a:pPr marL="0" indent="0">
              <a:buNone/>
            </a:pPr>
            <a:endParaRPr lang="en-CA" sz="2000" dirty="0"/>
          </a:p>
          <a:p>
            <a:pPr marL="514350" indent="-514350">
              <a:buAutoNum type="alphaUcPeriod"/>
            </a:pPr>
            <a:r>
              <a:rPr lang="en-CA" sz="2000" dirty="0"/>
              <a:t>Continue heparin as the diagnosis of HIT is not confirmed</a:t>
            </a:r>
          </a:p>
          <a:p>
            <a:pPr marL="514350" indent="-514350">
              <a:buAutoNum type="alphaUcPeriod"/>
            </a:pPr>
            <a:r>
              <a:rPr lang="en-CA" sz="2000" dirty="0"/>
              <a:t>Stop heparin, wait for ELISA result</a:t>
            </a:r>
          </a:p>
          <a:p>
            <a:pPr marL="514350" indent="-514350">
              <a:buAutoNum type="alphaUcPeriod"/>
            </a:pPr>
            <a:r>
              <a:rPr lang="en-CA" sz="2000" dirty="0"/>
              <a:t>Stop heparin, start non-heparin anticoagulant at prophylactic intensity</a:t>
            </a:r>
          </a:p>
          <a:p>
            <a:pPr marL="514350" indent="-514350">
              <a:buAutoNum type="alphaUcPeriod"/>
            </a:pPr>
            <a:r>
              <a:rPr lang="en-CA" sz="2000" dirty="0"/>
              <a:t>Stop heparin, start non-heparin anticoagulant at therapeutic intensity</a:t>
            </a:r>
          </a:p>
          <a:p>
            <a:pPr marL="514350" indent="-514350">
              <a:buAutoNum type="alphaUcPeriod"/>
            </a:pPr>
            <a:r>
              <a:rPr lang="en-CA" sz="2000" dirty="0"/>
              <a:t>Stop heparin, transfuse platelets</a:t>
            </a:r>
          </a:p>
        </p:txBody>
      </p:sp>
      <p:sp>
        <p:nvSpPr>
          <p:cNvPr id="4" name="Rectangle 3">
            <a:extLst>
              <a:ext uri="{FF2B5EF4-FFF2-40B4-BE49-F238E27FC236}">
                <a16:creationId xmlns:a16="http://schemas.microsoft.com/office/drawing/2014/main" id="{99BAD767-7BAB-4B53-9712-EA8DCDE89366}"/>
              </a:ext>
            </a:extLst>
          </p:cNvPr>
          <p:cNvSpPr/>
          <p:nvPr/>
        </p:nvSpPr>
        <p:spPr>
          <a:xfrm>
            <a:off x="278439" y="4889716"/>
            <a:ext cx="8380506" cy="4018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9351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6AB8E-77A7-47F8-92F6-779FD3E44842}"/>
              </a:ext>
            </a:extLst>
          </p:cNvPr>
          <p:cNvSpPr txBox="1"/>
          <p:nvPr/>
        </p:nvSpPr>
        <p:spPr>
          <a:xfrm>
            <a:off x="381000" y="4980153"/>
            <a:ext cx="11178654" cy="1200329"/>
          </a:xfrm>
          <a:prstGeom prst="rect">
            <a:avLst/>
          </a:prstGeom>
          <a:solidFill>
            <a:srgbClr val="FDDAB0"/>
          </a:solidFill>
        </p:spPr>
        <p:txBody>
          <a:bodyPr wrap="square" rtlCol="0">
            <a:spAutoFit/>
          </a:bodyPr>
          <a:lstStyle/>
          <a:p>
            <a:r>
              <a:rPr lang="en-CA" sz="2400" dirty="0">
                <a:solidFill>
                  <a:schemeClr val="tx1">
                    <a:lumMod val="50000"/>
                    <a:lumOff val="50000"/>
                  </a:schemeClr>
                </a:solidFill>
              </a:rPr>
              <a:t>In patients with </a:t>
            </a:r>
            <a:r>
              <a:rPr lang="en-CA" sz="2400" b="1" dirty="0">
                <a:solidFill>
                  <a:srgbClr val="E53E31"/>
                </a:solidFill>
              </a:rPr>
              <a:t>INTERMEDIATE-risk 4Ts score </a:t>
            </a:r>
            <a:r>
              <a:rPr lang="en-CA" sz="2400" dirty="0">
                <a:solidFill>
                  <a:schemeClr val="tx1">
                    <a:lumMod val="50000"/>
                    <a:lumOff val="50000"/>
                  </a:schemeClr>
                </a:solidFill>
              </a:rPr>
              <a:t>who have high bleeding risk, there could be greater harm with therapeutic-intensity treatment (bleeding) with less potential benefit, because fewer such patients will have HIT</a:t>
            </a:r>
          </a:p>
        </p:txBody>
      </p:sp>
      <p:sp>
        <p:nvSpPr>
          <p:cNvPr id="2" name="Title 1">
            <a:extLst>
              <a:ext uri="{FF2B5EF4-FFF2-40B4-BE49-F238E27FC236}">
                <a16:creationId xmlns:a16="http://schemas.microsoft.com/office/drawing/2014/main" id="{DCDF9618-1E4D-E94B-AFE4-8DE58C9D0B66}"/>
              </a:ext>
            </a:extLst>
          </p:cNvPr>
          <p:cNvSpPr>
            <a:spLocks noGrp="1"/>
          </p:cNvSpPr>
          <p:nvPr>
            <p:ph type="title"/>
          </p:nvPr>
        </p:nvSpPr>
        <p:spPr/>
        <p:txBody>
          <a:bodyPr lIns="0" tIns="0" rIns="0" bIns="0"/>
          <a:lstStyle/>
          <a:p>
            <a:r>
              <a:rPr lang="en-CA" dirty="0"/>
              <a:t>Recommendation</a:t>
            </a:r>
            <a:endParaRPr lang="en-US" dirty="0"/>
          </a:p>
        </p:txBody>
      </p:sp>
      <p:sp>
        <p:nvSpPr>
          <p:cNvPr id="5" name="Content Placeholder 4">
            <a:extLst>
              <a:ext uri="{FF2B5EF4-FFF2-40B4-BE49-F238E27FC236}">
                <a16:creationId xmlns:a16="http://schemas.microsoft.com/office/drawing/2014/main" id="{F054F746-1413-C541-BE74-10664CB8B642}"/>
              </a:ext>
            </a:extLst>
          </p:cNvPr>
          <p:cNvSpPr>
            <a:spLocks noGrp="1"/>
          </p:cNvSpPr>
          <p:nvPr>
            <p:ph idx="1"/>
          </p:nvPr>
        </p:nvSpPr>
        <p:spPr>
          <a:xfrm>
            <a:off x="419100" y="2033094"/>
            <a:ext cx="10963133" cy="2716327"/>
          </a:xfrm>
        </p:spPr>
        <p:txBody>
          <a:bodyPr/>
          <a:lstStyle/>
          <a:p>
            <a:pPr marL="0" indent="0">
              <a:buNone/>
            </a:pPr>
            <a:r>
              <a:rPr lang="en-CA" sz="2000" b="1" i="1" dirty="0">
                <a:solidFill>
                  <a:srgbClr val="E53E31"/>
                </a:solidFill>
              </a:rPr>
              <a:t>In patients with suspected HIT and </a:t>
            </a:r>
            <a:r>
              <a:rPr lang="en-CA" sz="2000" b="1" i="1" u="sng" dirty="0">
                <a:solidFill>
                  <a:srgbClr val="E53E31"/>
                </a:solidFill>
              </a:rPr>
              <a:t>HIGH PROBABILITY</a:t>
            </a:r>
            <a:r>
              <a:rPr lang="en-CA" sz="2000" b="1" i="1" dirty="0">
                <a:solidFill>
                  <a:srgbClr val="E53E31"/>
                </a:solidFill>
              </a:rPr>
              <a:t> 4Ts score:</a:t>
            </a:r>
          </a:p>
          <a:p>
            <a:r>
              <a:rPr lang="en-CA" sz="2000" dirty="0"/>
              <a:t>The panel recommends discontinuation of heparin and initiation of a non-heparin anticoagulant at </a:t>
            </a:r>
            <a:r>
              <a:rPr lang="en-CA" sz="2000" b="1" u="sng" dirty="0"/>
              <a:t>therapeutic intensity</a:t>
            </a:r>
            <a:r>
              <a:rPr lang="en-CA" sz="2000" dirty="0"/>
              <a:t> </a:t>
            </a:r>
            <a:r>
              <a:rPr lang="en-CA" sz="2000" i="1" dirty="0"/>
              <a:t>(strong recommendation, moderate certainty)</a:t>
            </a:r>
          </a:p>
          <a:p>
            <a:pPr marL="0" indent="0">
              <a:buNone/>
            </a:pPr>
            <a:r>
              <a:rPr lang="en-CA" sz="2000" b="1" i="1" dirty="0">
                <a:solidFill>
                  <a:srgbClr val="E53E31"/>
                </a:solidFill>
              </a:rPr>
              <a:t>In patients with suspected HIT and </a:t>
            </a:r>
            <a:r>
              <a:rPr lang="en-CA" sz="2000" b="1" i="1" u="sng" dirty="0">
                <a:solidFill>
                  <a:srgbClr val="E53E31"/>
                </a:solidFill>
              </a:rPr>
              <a:t>INTERMEDIATE PROBABILITY</a:t>
            </a:r>
            <a:r>
              <a:rPr lang="en-CA" sz="2000" b="1" i="1" dirty="0">
                <a:solidFill>
                  <a:srgbClr val="E53E31"/>
                </a:solidFill>
              </a:rPr>
              <a:t> 4Ts score:</a:t>
            </a:r>
          </a:p>
          <a:p>
            <a:r>
              <a:rPr lang="en-CA" sz="2000" dirty="0"/>
              <a:t>The panel recommends </a:t>
            </a:r>
            <a:r>
              <a:rPr lang="en-CA" sz="2000" b="1" u="sng" dirty="0"/>
              <a:t>discontinuation of heparin </a:t>
            </a:r>
            <a:r>
              <a:rPr lang="en-CA" sz="2000" i="1" dirty="0"/>
              <a:t>(strong recommendation, moderate certainty)</a:t>
            </a:r>
          </a:p>
          <a:p>
            <a:r>
              <a:rPr lang="en-CA" sz="2000" dirty="0"/>
              <a:t>The panel suggests initiation of non-heparin anticoagulant at </a:t>
            </a:r>
            <a:r>
              <a:rPr lang="en-CA" sz="2000" b="1" u="sng" dirty="0"/>
              <a:t>prophylactic intensity </a:t>
            </a:r>
            <a:r>
              <a:rPr lang="en-CA" sz="2000" dirty="0"/>
              <a:t>if patient is at high bleeding risk, </a:t>
            </a:r>
            <a:r>
              <a:rPr lang="en-CA" sz="2000" b="1" u="sng" dirty="0"/>
              <a:t>therapeutic intensity </a:t>
            </a:r>
            <a:r>
              <a:rPr lang="en-CA" sz="2000" dirty="0"/>
              <a:t>if patient not at high bleeding risk</a:t>
            </a:r>
          </a:p>
          <a:p>
            <a:endParaRPr lang="en-US" sz="2000" dirty="0"/>
          </a:p>
        </p:txBody>
      </p:sp>
    </p:spTree>
    <p:extLst>
      <p:ext uri="{BB962C8B-B14F-4D97-AF65-F5344CB8AC3E}">
        <p14:creationId xmlns:p14="http://schemas.microsoft.com/office/powerpoint/2010/main" val="2771613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71FA-9856-4821-986D-D9BC9BE53B0B}"/>
              </a:ext>
            </a:extLst>
          </p:cNvPr>
          <p:cNvSpPr>
            <a:spLocks noGrp="1"/>
          </p:cNvSpPr>
          <p:nvPr>
            <p:ph type="title"/>
          </p:nvPr>
        </p:nvSpPr>
        <p:spPr>
          <a:prstGeom prst="rect">
            <a:avLst/>
          </a:prstGeom>
        </p:spPr>
        <p:txBody>
          <a:bodyPr/>
          <a:lstStyle/>
          <a:p>
            <a:r>
              <a:rPr lang="en-CA" dirty="0"/>
              <a:t>Therapeutic versus Prophylactic Intensity</a:t>
            </a:r>
          </a:p>
        </p:txBody>
      </p:sp>
      <p:sp>
        <p:nvSpPr>
          <p:cNvPr id="3" name="Content Placeholder 2">
            <a:extLst>
              <a:ext uri="{FF2B5EF4-FFF2-40B4-BE49-F238E27FC236}">
                <a16:creationId xmlns:a16="http://schemas.microsoft.com/office/drawing/2014/main" id="{87A1B54B-F305-430B-AE99-9FA95E994FF1}"/>
              </a:ext>
            </a:extLst>
          </p:cNvPr>
          <p:cNvSpPr>
            <a:spLocks noGrp="1"/>
          </p:cNvSpPr>
          <p:nvPr>
            <p:ph idx="1"/>
          </p:nvPr>
        </p:nvSpPr>
        <p:spPr>
          <a:prstGeom prst="rect">
            <a:avLst/>
          </a:prstGeom>
        </p:spPr>
        <p:txBody>
          <a:bodyPr/>
          <a:lstStyle/>
          <a:p>
            <a:r>
              <a:rPr lang="en-CA" sz="2400" b="1" dirty="0"/>
              <a:t>Non-heparin anticoagulant at therapeutic intensity</a:t>
            </a:r>
            <a:r>
              <a:rPr lang="en-CA" sz="2400" dirty="0"/>
              <a:t> is recommended over prophylactic intensity based on </a:t>
            </a:r>
            <a:r>
              <a:rPr lang="en-CA" sz="2400" i="1" dirty="0"/>
              <a:t>very low certainty of evidence</a:t>
            </a:r>
          </a:p>
          <a:p>
            <a:pPr lvl="1"/>
            <a:r>
              <a:rPr lang="en-CA" sz="2000" dirty="0"/>
              <a:t>3 small studies comparing therapeutic versus prophylactic anticoagulation with Danaparoid, </a:t>
            </a:r>
            <a:r>
              <a:rPr lang="en-CA" sz="2000" dirty="0" err="1"/>
              <a:t>Lepirudin</a:t>
            </a:r>
            <a:r>
              <a:rPr lang="en-CA" sz="2000" dirty="0"/>
              <a:t>, or Fondaparinux</a:t>
            </a:r>
          </a:p>
          <a:p>
            <a:pPr lvl="1"/>
            <a:r>
              <a:rPr lang="en-CA" sz="2000" dirty="0"/>
              <a:t>Danaparoid showed 50% reduction in thrombosis with therapeutic dosing</a:t>
            </a:r>
          </a:p>
          <a:p>
            <a:pPr lvl="1"/>
            <a:r>
              <a:rPr lang="en-CA" sz="2000" dirty="0"/>
              <a:t>No difference in outcomes with </a:t>
            </a:r>
            <a:r>
              <a:rPr lang="en-CA" sz="2000" dirty="0" err="1"/>
              <a:t>Lepirudin</a:t>
            </a:r>
            <a:r>
              <a:rPr lang="en-CA" sz="2000" dirty="0"/>
              <a:t> and </a:t>
            </a:r>
            <a:r>
              <a:rPr lang="en-CA" sz="2000" dirty="0" err="1"/>
              <a:t>Fondaprainux</a:t>
            </a:r>
            <a:endParaRPr lang="en-CA" sz="2000" dirty="0"/>
          </a:p>
          <a:p>
            <a:endParaRPr lang="en-CA" sz="2400" dirty="0"/>
          </a:p>
          <a:p>
            <a:r>
              <a:rPr lang="en-CA" sz="2400" dirty="0"/>
              <a:t>However, strong recommendation based on likely large magnitude of benefit (prevention of thrombosis)</a:t>
            </a:r>
          </a:p>
        </p:txBody>
      </p:sp>
      <p:sp>
        <p:nvSpPr>
          <p:cNvPr id="4" name="TextBox 3">
            <a:extLst>
              <a:ext uri="{FF2B5EF4-FFF2-40B4-BE49-F238E27FC236}">
                <a16:creationId xmlns:a16="http://schemas.microsoft.com/office/drawing/2014/main" id="{E8A79806-30BE-4A26-83D5-F37593F640E5}"/>
              </a:ext>
            </a:extLst>
          </p:cNvPr>
          <p:cNvSpPr txBox="1"/>
          <p:nvPr/>
        </p:nvSpPr>
        <p:spPr>
          <a:xfrm>
            <a:off x="9471785" y="5744615"/>
            <a:ext cx="3320716" cy="738664"/>
          </a:xfrm>
          <a:prstGeom prst="rect">
            <a:avLst/>
          </a:prstGeom>
          <a:noFill/>
        </p:spPr>
        <p:txBody>
          <a:bodyPr wrap="square" rtlCol="0">
            <a:spAutoFit/>
          </a:bodyPr>
          <a:lstStyle/>
          <a:p>
            <a:r>
              <a:rPr lang="en-CA" sz="1400" dirty="0" err="1">
                <a:solidFill>
                  <a:schemeClr val="tx1">
                    <a:lumMod val="50000"/>
                    <a:lumOff val="50000"/>
                  </a:schemeClr>
                </a:solidFill>
              </a:rPr>
              <a:t>Schindewolf</a:t>
            </a:r>
            <a:r>
              <a:rPr lang="en-CA" sz="1400" dirty="0">
                <a:solidFill>
                  <a:schemeClr val="tx1">
                    <a:lumMod val="50000"/>
                    <a:lumOff val="50000"/>
                  </a:schemeClr>
                </a:solidFill>
              </a:rPr>
              <a:t> </a:t>
            </a:r>
            <a:r>
              <a:rPr lang="en-CA" sz="1400" i="1" dirty="0" err="1">
                <a:solidFill>
                  <a:schemeClr val="tx1">
                    <a:lumMod val="50000"/>
                    <a:lumOff val="50000"/>
                  </a:schemeClr>
                </a:solidFill>
              </a:rPr>
              <a:t>Thromb</a:t>
            </a:r>
            <a:r>
              <a:rPr lang="en-CA" sz="1400" i="1" dirty="0">
                <a:solidFill>
                  <a:schemeClr val="tx1">
                    <a:lumMod val="50000"/>
                    <a:lumOff val="50000"/>
                  </a:schemeClr>
                </a:solidFill>
              </a:rPr>
              <a:t> Res </a:t>
            </a:r>
            <a:r>
              <a:rPr lang="en-CA" sz="1400" dirty="0">
                <a:solidFill>
                  <a:schemeClr val="tx1">
                    <a:lumMod val="50000"/>
                    <a:lumOff val="50000"/>
                  </a:schemeClr>
                </a:solidFill>
              </a:rPr>
              <a:t>2012</a:t>
            </a:r>
          </a:p>
          <a:p>
            <a:r>
              <a:rPr lang="en-CA" sz="1400" dirty="0" err="1">
                <a:solidFill>
                  <a:schemeClr val="tx1">
                    <a:lumMod val="50000"/>
                    <a:lumOff val="50000"/>
                  </a:schemeClr>
                </a:solidFill>
              </a:rPr>
              <a:t>Greinacher</a:t>
            </a:r>
            <a:r>
              <a:rPr lang="en-CA" sz="1400" dirty="0">
                <a:solidFill>
                  <a:schemeClr val="tx1">
                    <a:lumMod val="50000"/>
                    <a:lumOff val="50000"/>
                  </a:schemeClr>
                </a:solidFill>
              </a:rPr>
              <a:t> A </a:t>
            </a:r>
            <a:r>
              <a:rPr lang="en-CA" sz="1400" i="1" dirty="0">
                <a:solidFill>
                  <a:schemeClr val="tx1">
                    <a:lumMod val="50000"/>
                    <a:lumOff val="50000"/>
                  </a:schemeClr>
                </a:solidFill>
              </a:rPr>
              <a:t>Circulation</a:t>
            </a:r>
            <a:r>
              <a:rPr lang="en-CA" sz="1400" dirty="0">
                <a:solidFill>
                  <a:schemeClr val="tx1">
                    <a:lumMod val="50000"/>
                    <a:lumOff val="50000"/>
                  </a:schemeClr>
                </a:solidFill>
              </a:rPr>
              <a:t> 1999</a:t>
            </a:r>
          </a:p>
          <a:p>
            <a:r>
              <a:rPr lang="en-CA" sz="1400" dirty="0" err="1">
                <a:solidFill>
                  <a:schemeClr val="tx1">
                    <a:lumMod val="50000"/>
                    <a:lumOff val="50000"/>
                  </a:schemeClr>
                </a:solidFill>
              </a:rPr>
              <a:t>Farner</a:t>
            </a:r>
            <a:r>
              <a:rPr lang="en-CA" sz="1400" dirty="0">
                <a:solidFill>
                  <a:schemeClr val="tx1">
                    <a:lumMod val="50000"/>
                    <a:lumOff val="50000"/>
                  </a:schemeClr>
                </a:solidFill>
              </a:rPr>
              <a:t> </a:t>
            </a:r>
            <a:r>
              <a:rPr lang="en-CA" sz="1400" i="1" dirty="0" err="1">
                <a:solidFill>
                  <a:schemeClr val="tx1">
                    <a:lumMod val="50000"/>
                    <a:lumOff val="50000"/>
                  </a:schemeClr>
                </a:solidFill>
              </a:rPr>
              <a:t>Thromb</a:t>
            </a:r>
            <a:r>
              <a:rPr lang="en-CA" sz="1400" i="1" dirty="0">
                <a:solidFill>
                  <a:schemeClr val="tx1">
                    <a:lumMod val="50000"/>
                    <a:lumOff val="50000"/>
                  </a:schemeClr>
                </a:solidFill>
              </a:rPr>
              <a:t> </a:t>
            </a:r>
            <a:r>
              <a:rPr lang="en-CA" sz="1400" i="1" dirty="0" err="1">
                <a:solidFill>
                  <a:schemeClr val="tx1">
                    <a:lumMod val="50000"/>
                    <a:lumOff val="50000"/>
                  </a:schemeClr>
                </a:solidFill>
              </a:rPr>
              <a:t>Haemost</a:t>
            </a:r>
            <a:r>
              <a:rPr lang="en-CA" sz="1400" dirty="0">
                <a:solidFill>
                  <a:schemeClr val="tx1">
                    <a:lumMod val="50000"/>
                    <a:lumOff val="50000"/>
                  </a:schemeClr>
                </a:solidFill>
              </a:rPr>
              <a:t> 2001</a:t>
            </a:r>
          </a:p>
        </p:txBody>
      </p:sp>
    </p:spTree>
    <p:extLst>
      <p:ext uri="{BB962C8B-B14F-4D97-AF65-F5344CB8AC3E}">
        <p14:creationId xmlns:p14="http://schemas.microsoft.com/office/powerpoint/2010/main" val="3756578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2FC12B-0D55-9B4E-AB9E-6C3BC7BDD7E0}"/>
              </a:ext>
            </a:extLst>
          </p:cNvPr>
          <p:cNvSpPr>
            <a:spLocks noGrp="1"/>
          </p:cNvSpPr>
          <p:nvPr>
            <p:ph type="title"/>
          </p:nvPr>
        </p:nvSpPr>
        <p:spPr>
          <a:xfrm>
            <a:off x="419100" y="1340569"/>
            <a:ext cx="10972800" cy="713539"/>
          </a:xfrm>
        </p:spPr>
        <p:txBody>
          <a:bodyPr lIns="0" tIns="0" rIns="0" bIns="0"/>
          <a:lstStyle/>
          <a:p>
            <a:r>
              <a:rPr lang="en-US" sz="2800" dirty="0"/>
              <a:t>Clinical Guidelines</a:t>
            </a:r>
          </a:p>
        </p:txBody>
      </p:sp>
      <p:sp>
        <p:nvSpPr>
          <p:cNvPr id="4" name="Content Placeholder 2">
            <a:extLst>
              <a:ext uri="{FF2B5EF4-FFF2-40B4-BE49-F238E27FC236}">
                <a16:creationId xmlns:a16="http://schemas.microsoft.com/office/drawing/2014/main" id="{33C2CFAB-BCF9-A742-B74C-0FBA3BDE0873}"/>
              </a:ext>
            </a:extLst>
          </p:cNvPr>
          <p:cNvSpPr>
            <a:spLocks noGrp="1"/>
          </p:cNvSpPr>
          <p:nvPr>
            <p:ph idx="1"/>
          </p:nvPr>
        </p:nvSpPr>
        <p:spPr>
          <a:xfrm>
            <a:off x="419100" y="2019300"/>
            <a:ext cx="7333422" cy="4033734"/>
          </a:xfrm>
        </p:spPr>
        <p:txBody>
          <a:bodyPr/>
          <a:lstStyle/>
          <a:p>
            <a:pPr marL="0" indent="0">
              <a:buNone/>
            </a:pPr>
            <a:r>
              <a:rPr lang="en-US" dirty="0"/>
              <a:t>American Society of Hematology 2018 guidelines for management of venous thromboembolism: heparin-induced thrombocytopenia</a:t>
            </a:r>
          </a:p>
          <a:p>
            <a:pPr marL="0" indent="0">
              <a:buNone/>
            </a:pPr>
            <a:endParaRPr lang="en-US" dirty="0"/>
          </a:p>
          <a:p>
            <a:pPr marL="0" indent="0">
              <a:buNone/>
            </a:pPr>
            <a:r>
              <a:rPr lang="en-US" sz="2000" dirty="0"/>
              <a:t>Adam </a:t>
            </a:r>
            <a:r>
              <a:rPr lang="en-US" sz="2000" dirty="0" err="1"/>
              <a:t>Cuker</a:t>
            </a:r>
            <a:r>
              <a:rPr lang="en-US" sz="2000" dirty="0"/>
              <a:t>, </a:t>
            </a:r>
            <a:r>
              <a:rPr lang="en-US" sz="2000" dirty="0" err="1"/>
              <a:t>Gowthami</a:t>
            </a:r>
            <a:r>
              <a:rPr lang="en-US" sz="2000" dirty="0"/>
              <a:t> M. </a:t>
            </a:r>
            <a:r>
              <a:rPr lang="en-US" sz="2000" dirty="0" err="1"/>
              <a:t>Arepally</a:t>
            </a:r>
            <a:r>
              <a:rPr lang="en-US" sz="2000" dirty="0"/>
              <a:t>, </a:t>
            </a:r>
            <a:r>
              <a:rPr lang="en-US" sz="2000" dirty="0" err="1"/>
              <a:t>Beng</a:t>
            </a:r>
            <a:r>
              <a:rPr lang="en-US" sz="2000" dirty="0"/>
              <a:t> H. Chong, Douglas B. Cines, Andreas </a:t>
            </a:r>
            <a:r>
              <a:rPr lang="en-US" sz="2000" dirty="0" err="1"/>
              <a:t>Greinacher</a:t>
            </a:r>
            <a:r>
              <a:rPr lang="en-US" sz="2000" dirty="0"/>
              <a:t>, Yves Gruel, Lori A. </a:t>
            </a:r>
            <a:r>
              <a:rPr lang="en-US" sz="2000" dirty="0" err="1"/>
              <a:t>Linkins</a:t>
            </a:r>
            <a:r>
              <a:rPr lang="en-US" sz="2000" dirty="0"/>
              <a:t>, Stephen B. Rodner, </a:t>
            </a:r>
            <a:r>
              <a:rPr lang="en-US" sz="2000" dirty="0" err="1"/>
              <a:t>Sixten</a:t>
            </a:r>
            <a:r>
              <a:rPr lang="en-US" sz="2000" dirty="0"/>
              <a:t> </a:t>
            </a:r>
            <a:r>
              <a:rPr lang="en-US" sz="2000" dirty="0" err="1"/>
              <a:t>Selleng</a:t>
            </a:r>
            <a:r>
              <a:rPr lang="en-US" sz="2000" dirty="0"/>
              <a:t>, Theodore E. </a:t>
            </a:r>
            <a:r>
              <a:rPr lang="en-US" sz="2000" dirty="0" err="1"/>
              <a:t>Warkentin</a:t>
            </a:r>
            <a:r>
              <a:rPr lang="en-US" sz="2000" dirty="0"/>
              <a:t>, Ashleigh </a:t>
            </a:r>
            <a:r>
              <a:rPr lang="en-US" sz="2000" dirty="0" err="1"/>
              <a:t>Wex</a:t>
            </a:r>
            <a:r>
              <a:rPr lang="en-US" sz="2000" dirty="0"/>
              <a:t>, </a:t>
            </a:r>
            <a:r>
              <a:rPr lang="en-US" sz="2000" dirty="0" err="1"/>
              <a:t>Reem</a:t>
            </a:r>
            <a:r>
              <a:rPr lang="en-US" sz="2000" dirty="0"/>
              <a:t> A. Mustafa, Rebecca L. Morgan, and Nancy </a:t>
            </a:r>
            <a:r>
              <a:rPr lang="en-US" sz="2000" dirty="0" err="1"/>
              <a:t>Santesso</a:t>
            </a:r>
            <a:endParaRPr lang="en-US" sz="2000" baseline="30000" dirty="0"/>
          </a:p>
          <a:p>
            <a:pPr marL="0" indent="0">
              <a:buNone/>
            </a:pPr>
            <a:endParaRPr lang="en-US" dirty="0"/>
          </a:p>
        </p:txBody>
      </p:sp>
      <p:pic>
        <p:nvPicPr>
          <p:cNvPr id="5" name="Picture 4">
            <a:extLst>
              <a:ext uri="{FF2B5EF4-FFF2-40B4-BE49-F238E27FC236}">
                <a16:creationId xmlns:a16="http://schemas.microsoft.com/office/drawing/2014/main" id="{735F71F9-66D7-A644-99C7-00DE6F65D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2026599"/>
            <a:ext cx="3209775" cy="4219472"/>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196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B172D0-6753-42F0-BC6D-5DDA38E0AE57}"/>
              </a:ext>
            </a:extLst>
          </p:cNvPr>
          <p:cNvSpPr txBox="1"/>
          <p:nvPr/>
        </p:nvSpPr>
        <p:spPr>
          <a:xfrm>
            <a:off x="287383" y="4347516"/>
            <a:ext cx="11534503" cy="1323439"/>
          </a:xfrm>
          <a:prstGeom prst="rect">
            <a:avLst/>
          </a:prstGeom>
          <a:solidFill>
            <a:srgbClr val="FDDAB0"/>
          </a:solidFill>
          <a:ln>
            <a:noFill/>
          </a:ln>
        </p:spPr>
        <p:txBody>
          <a:bodyPr wrap="square" rtlCol="0">
            <a:spAutoFit/>
          </a:bodyPr>
          <a:lstStyle/>
          <a:p>
            <a:r>
              <a:rPr lang="en-CA" sz="2000" b="1" dirty="0">
                <a:solidFill>
                  <a:schemeClr val="tx1">
                    <a:lumMod val="50000"/>
                    <a:lumOff val="50000"/>
                  </a:schemeClr>
                </a:solidFill>
              </a:rPr>
              <a:t>Low certainty for beneficial or adverse effects of platelet transfusions in HIT</a:t>
            </a:r>
            <a:endParaRPr lang="en-CA" sz="2000" dirty="0">
              <a:solidFill>
                <a:schemeClr val="tx1">
                  <a:lumMod val="50000"/>
                  <a:lumOff val="50000"/>
                </a:schemeClr>
              </a:solidFill>
            </a:endParaRPr>
          </a:p>
          <a:p>
            <a:r>
              <a:rPr lang="en-CA" sz="2000" b="1" dirty="0">
                <a:solidFill>
                  <a:srgbClr val="E53E31"/>
                </a:solidFill>
              </a:rPr>
              <a:t>Mixed results from observational studies</a:t>
            </a:r>
          </a:p>
          <a:p>
            <a:pPr marL="800100" lvl="1" indent="-342900">
              <a:buFont typeface="Wingdings" panose="05000000000000000000" pitchFamily="2" charset="2"/>
              <a:buChar char="à"/>
            </a:pPr>
            <a:r>
              <a:rPr lang="en-CA" sz="2000" dirty="0">
                <a:solidFill>
                  <a:schemeClr val="tx1">
                    <a:lumMod val="50000"/>
                    <a:lumOff val="50000"/>
                  </a:schemeClr>
                </a:solidFill>
              </a:rPr>
              <a:t> One large database study (n = 6,332) suggested increase in arterial thrombotic events (adjusted odds ratio 3.4, 95% CI 1.2 to 9.5); other small cohort studies suggest no difference</a:t>
            </a:r>
          </a:p>
        </p:txBody>
      </p:sp>
      <p:sp>
        <p:nvSpPr>
          <p:cNvPr id="6" name="TextBox 5">
            <a:extLst>
              <a:ext uri="{FF2B5EF4-FFF2-40B4-BE49-F238E27FC236}">
                <a16:creationId xmlns:a16="http://schemas.microsoft.com/office/drawing/2014/main" id="{F833A3DD-46BB-4626-8221-20FF352BD3C2}"/>
              </a:ext>
            </a:extLst>
          </p:cNvPr>
          <p:cNvSpPr txBox="1"/>
          <p:nvPr/>
        </p:nvSpPr>
        <p:spPr>
          <a:xfrm>
            <a:off x="9328540" y="6035009"/>
            <a:ext cx="3180521" cy="523220"/>
          </a:xfrm>
          <a:prstGeom prst="rect">
            <a:avLst/>
          </a:prstGeom>
          <a:noFill/>
        </p:spPr>
        <p:txBody>
          <a:bodyPr wrap="square" rtlCol="0">
            <a:spAutoFit/>
          </a:bodyPr>
          <a:lstStyle/>
          <a:p>
            <a:r>
              <a:rPr lang="en-CA" sz="1400" dirty="0">
                <a:solidFill>
                  <a:schemeClr val="tx1">
                    <a:lumMod val="50000"/>
                    <a:lumOff val="50000"/>
                  </a:schemeClr>
                </a:solidFill>
              </a:rPr>
              <a:t>Goel </a:t>
            </a:r>
            <a:r>
              <a:rPr lang="en-CA" sz="1400" i="1" dirty="0">
                <a:solidFill>
                  <a:schemeClr val="tx1">
                    <a:lumMod val="50000"/>
                    <a:lumOff val="50000"/>
                  </a:schemeClr>
                </a:solidFill>
              </a:rPr>
              <a:t>Blood </a:t>
            </a:r>
            <a:r>
              <a:rPr lang="en-CA" sz="1400" dirty="0">
                <a:solidFill>
                  <a:schemeClr val="tx1">
                    <a:lumMod val="50000"/>
                    <a:lumOff val="50000"/>
                  </a:schemeClr>
                </a:solidFill>
              </a:rPr>
              <a:t>2015</a:t>
            </a:r>
          </a:p>
          <a:p>
            <a:r>
              <a:rPr lang="en-CA" sz="1400" dirty="0" err="1">
                <a:solidFill>
                  <a:schemeClr val="tx1">
                    <a:lumMod val="50000"/>
                    <a:lumOff val="50000"/>
                  </a:schemeClr>
                </a:solidFill>
              </a:rPr>
              <a:t>Refaai</a:t>
            </a:r>
            <a:r>
              <a:rPr lang="en-CA" sz="1400" dirty="0">
                <a:solidFill>
                  <a:schemeClr val="tx1">
                    <a:lumMod val="50000"/>
                    <a:lumOff val="50000"/>
                  </a:schemeClr>
                </a:solidFill>
              </a:rPr>
              <a:t> </a:t>
            </a:r>
            <a:r>
              <a:rPr lang="en-CA" sz="1400" i="1" dirty="0">
                <a:solidFill>
                  <a:schemeClr val="tx1">
                    <a:lumMod val="50000"/>
                    <a:lumOff val="50000"/>
                  </a:schemeClr>
                </a:solidFill>
              </a:rPr>
              <a:t>J </a:t>
            </a:r>
            <a:r>
              <a:rPr lang="en-CA" sz="1400" i="1" dirty="0" err="1">
                <a:solidFill>
                  <a:schemeClr val="tx1">
                    <a:lumMod val="50000"/>
                    <a:lumOff val="50000"/>
                  </a:schemeClr>
                </a:solidFill>
              </a:rPr>
              <a:t>Thromb</a:t>
            </a:r>
            <a:r>
              <a:rPr lang="en-CA" sz="1400" i="1" dirty="0">
                <a:solidFill>
                  <a:schemeClr val="tx1">
                    <a:lumMod val="50000"/>
                    <a:lumOff val="50000"/>
                  </a:schemeClr>
                </a:solidFill>
              </a:rPr>
              <a:t> </a:t>
            </a:r>
            <a:r>
              <a:rPr lang="en-CA" sz="1400" i="1" dirty="0" err="1">
                <a:solidFill>
                  <a:schemeClr val="tx1">
                    <a:lumMod val="50000"/>
                    <a:lumOff val="50000"/>
                  </a:schemeClr>
                </a:solidFill>
              </a:rPr>
              <a:t>Haemost</a:t>
            </a:r>
            <a:r>
              <a:rPr lang="en-CA" sz="1400" dirty="0">
                <a:solidFill>
                  <a:schemeClr val="tx1">
                    <a:lumMod val="50000"/>
                    <a:lumOff val="50000"/>
                  </a:schemeClr>
                </a:solidFill>
              </a:rPr>
              <a:t> 2010</a:t>
            </a:r>
          </a:p>
        </p:txBody>
      </p:sp>
      <p:sp>
        <p:nvSpPr>
          <p:cNvPr id="2" name="Title 1">
            <a:extLst>
              <a:ext uri="{FF2B5EF4-FFF2-40B4-BE49-F238E27FC236}">
                <a16:creationId xmlns:a16="http://schemas.microsoft.com/office/drawing/2014/main" id="{4513B7CD-D4AC-E442-A997-374B34BD324F}"/>
              </a:ext>
            </a:extLst>
          </p:cNvPr>
          <p:cNvSpPr>
            <a:spLocks noGrp="1"/>
          </p:cNvSpPr>
          <p:nvPr>
            <p:ph type="title"/>
          </p:nvPr>
        </p:nvSpPr>
        <p:spPr/>
        <p:txBody>
          <a:bodyPr lIns="0" tIns="0" rIns="0" bIns="0"/>
          <a:lstStyle/>
          <a:p>
            <a:r>
              <a:rPr lang="en-CA" dirty="0"/>
              <a:t>Recommendation</a:t>
            </a:r>
            <a:br>
              <a:rPr lang="en-CA" dirty="0"/>
            </a:br>
            <a:endParaRPr lang="en-US" dirty="0"/>
          </a:p>
        </p:txBody>
      </p:sp>
      <p:sp>
        <p:nvSpPr>
          <p:cNvPr id="3" name="Content Placeholder 2">
            <a:extLst>
              <a:ext uri="{FF2B5EF4-FFF2-40B4-BE49-F238E27FC236}">
                <a16:creationId xmlns:a16="http://schemas.microsoft.com/office/drawing/2014/main" id="{D955E373-91AC-D44C-ACAE-459419CB378E}"/>
              </a:ext>
            </a:extLst>
          </p:cNvPr>
          <p:cNvSpPr>
            <a:spLocks noGrp="1"/>
          </p:cNvSpPr>
          <p:nvPr>
            <p:ph idx="1"/>
          </p:nvPr>
        </p:nvSpPr>
        <p:spPr>
          <a:xfrm>
            <a:off x="419100" y="2033094"/>
            <a:ext cx="10972800" cy="3954624"/>
          </a:xfrm>
        </p:spPr>
        <p:txBody>
          <a:bodyPr/>
          <a:lstStyle/>
          <a:p>
            <a:pPr marL="0" indent="0">
              <a:buNone/>
            </a:pPr>
            <a:r>
              <a:rPr lang="en-CA" dirty="0"/>
              <a:t>In patients with HIT who are at average bleeding risk, the panel suggests </a:t>
            </a:r>
            <a:r>
              <a:rPr lang="en-CA" b="1" u="sng" dirty="0"/>
              <a:t>against routine platelet transfusion</a:t>
            </a:r>
            <a:r>
              <a:rPr lang="en-CA" dirty="0"/>
              <a:t> </a:t>
            </a:r>
            <a:r>
              <a:rPr lang="en-CA" i="1" dirty="0"/>
              <a:t>(conditional recommendation, low certainty)</a:t>
            </a:r>
          </a:p>
          <a:p>
            <a:pPr marL="0" indent="0">
              <a:buNone/>
            </a:pPr>
            <a:endParaRPr lang="en-CA" sz="2000" b="1" u="sng" dirty="0"/>
          </a:p>
          <a:p>
            <a:pPr marL="0" indent="0">
              <a:buNone/>
            </a:pPr>
            <a:r>
              <a:rPr lang="en-CA" sz="2000" b="1" dirty="0"/>
              <a:t>Remark:</a:t>
            </a:r>
          </a:p>
          <a:p>
            <a:r>
              <a:rPr lang="en-CA" sz="2000" dirty="0"/>
              <a:t>Platelet transfusion may be an option for patients with active bleeding or at high bleeding risk</a:t>
            </a:r>
          </a:p>
          <a:p>
            <a:pPr marL="0" indent="0">
              <a:buNone/>
            </a:pPr>
            <a:endParaRPr lang="en-US" dirty="0"/>
          </a:p>
        </p:txBody>
      </p:sp>
    </p:spTree>
    <p:extLst>
      <p:ext uri="{BB962C8B-B14F-4D97-AF65-F5344CB8AC3E}">
        <p14:creationId xmlns:p14="http://schemas.microsoft.com/office/powerpoint/2010/main" val="138859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a:prstGeom prst="rect">
            <a:avLst/>
          </a:prstGeom>
        </p:spPr>
        <p:txBody>
          <a:bodyPr lIns="0" tIns="0" rIns="0" bIns="0"/>
          <a:lstStyle/>
          <a:p>
            <a:r>
              <a:rPr lang="en-CA" b="1" dirty="0"/>
              <a:t>Case 1: </a:t>
            </a:r>
            <a:r>
              <a:rPr lang="en-CA" dirty="0"/>
              <a:t>HIT Laboratory Test Results</a:t>
            </a:r>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prstGeom prst="rect">
            <a:avLst/>
          </a:prstGeom>
        </p:spPr>
        <p:txBody>
          <a:bodyPr/>
          <a:lstStyle/>
          <a:p>
            <a:r>
              <a:rPr lang="en-CA" sz="2400" dirty="0"/>
              <a:t>Your HIT immunoassay (ELISA) results are reported back that afternoon as </a:t>
            </a:r>
            <a:r>
              <a:rPr lang="en-CA" sz="2400" b="1" dirty="0">
                <a:solidFill>
                  <a:srgbClr val="E53E31"/>
                </a:solidFill>
              </a:rPr>
              <a:t>optical density (OD) = 1.8 </a:t>
            </a:r>
            <a:r>
              <a:rPr lang="en-CA" sz="2400" dirty="0"/>
              <a:t>(NORMAL OD is &lt; 0.4 at your lab).</a:t>
            </a:r>
          </a:p>
          <a:p>
            <a:endParaRPr lang="en-CA" sz="2400" dirty="0"/>
          </a:p>
          <a:p>
            <a:r>
              <a:rPr lang="en-CA" sz="2400" dirty="0"/>
              <a:t>You ask your lab to send a sample to your local reference lab for a confirmatory functional assay (</a:t>
            </a:r>
            <a:r>
              <a:rPr lang="en-CA" sz="2400" b="1" dirty="0">
                <a:solidFill>
                  <a:srgbClr val="E53E31"/>
                </a:solidFill>
              </a:rPr>
              <a:t>serotonin release assay</a:t>
            </a:r>
            <a:r>
              <a:rPr lang="en-CA" sz="2400" dirty="0"/>
              <a:t>).</a:t>
            </a:r>
          </a:p>
          <a:p>
            <a:endParaRPr lang="en-CA" sz="2400" dirty="0"/>
          </a:p>
          <a:p>
            <a:r>
              <a:rPr lang="en-CA" sz="2400" dirty="0"/>
              <a:t>Your patient continues to be clinically stable with no symptoms or signs of pulmonary embolism, deep vein thrombosis, or arterial thrombosis.</a:t>
            </a:r>
          </a:p>
        </p:txBody>
      </p:sp>
    </p:spTree>
    <p:extLst>
      <p:ext uri="{BB962C8B-B14F-4D97-AF65-F5344CB8AC3E}">
        <p14:creationId xmlns:p14="http://schemas.microsoft.com/office/powerpoint/2010/main" val="335884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a:prstGeom prst="rect">
            <a:avLst/>
          </a:prstGeom>
        </p:spPr>
        <p:txBody>
          <a:bodyPr>
            <a:noAutofit/>
          </a:bodyPr>
          <a:lstStyle/>
          <a:p>
            <a:pPr marL="0" indent="0">
              <a:buNone/>
            </a:pPr>
            <a:r>
              <a:rPr lang="en-CA" sz="2000" b="1" dirty="0"/>
              <a:t>Your patient has acute isolated HIT (without thrombosis), and platelet count is currently 67.</a:t>
            </a:r>
          </a:p>
          <a:p>
            <a:pPr marL="0" indent="0">
              <a:buNone/>
            </a:pPr>
            <a:endParaRPr lang="en-CA" sz="2000" b="1" dirty="0"/>
          </a:p>
          <a:p>
            <a:pPr marL="0" indent="0">
              <a:buNone/>
            </a:pPr>
            <a:r>
              <a:rPr lang="en-CA" sz="2000" b="1" dirty="0"/>
              <a:t>Which of the following non-heparin anticoagulants would NOT be appropriate at this point?</a:t>
            </a:r>
          </a:p>
          <a:p>
            <a:pPr marL="0" indent="0">
              <a:buNone/>
            </a:pPr>
            <a:endParaRPr lang="en-CA" sz="2000" dirty="0"/>
          </a:p>
          <a:p>
            <a:pPr marL="514350" indent="-514350">
              <a:buAutoNum type="alphaUcPeriod"/>
            </a:pPr>
            <a:r>
              <a:rPr lang="en-CA" sz="2000" dirty="0" err="1"/>
              <a:t>Argatroban</a:t>
            </a:r>
            <a:endParaRPr lang="en-CA" sz="2000" dirty="0"/>
          </a:p>
          <a:p>
            <a:pPr marL="514350" indent="-514350">
              <a:buAutoNum type="alphaUcPeriod"/>
            </a:pPr>
            <a:r>
              <a:rPr lang="en-CA" sz="2000" dirty="0"/>
              <a:t>Warfarin (vitamin K antagonist)</a:t>
            </a:r>
          </a:p>
          <a:p>
            <a:pPr marL="514350" indent="-514350">
              <a:buAutoNum type="alphaUcPeriod"/>
            </a:pPr>
            <a:r>
              <a:rPr lang="en-CA" sz="2000" dirty="0"/>
              <a:t>Rivaroxaban</a:t>
            </a:r>
          </a:p>
          <a:p>
            <a:pPr marL="514350" indent="-514350">
              <a:buAutoNum type="alphaUcPeriod"/>
            </a:pPr>
            <a:r>
              <a:rPr lang="en-CA" sz="2000" dirty="0"/>
              <a:t>Fondaparinux</a:t>
            </a:r>
          </a:p>
          <a:p>
            <a:pPr marL="514350" indent="-514350">
              <a:buAutoNum type="alphaUcPeriod"/>
            </a:pPr>
            <a:r>
              <a:rPr lang="en-CA" sz="2000" dirty="0"/>
              <a:t>Danaparoid</a:t>
            </a:r>
          </a:p>
        </p:txBody>
      </p:sp>
      <p:sp>
        <p:nvSpPr>
          <p:cNvPr id="4" name="Rectangle 3">
            <a:extLst>
              <a:ext uri="{FF2B5EF4-FFF2-40B4-BE49-F238E27FC236}">
                <a16:creationId xmlns:a16="http://schemas.microsoft.com/office/drawing/2014/main" id="{99BAD767-7BAB-4B53-9712-EA8DCDE89366}"/>
              </a:ext>
            </a:extLst>
          </p:cNvPr>
          <p:cNvSpPr/>
          <p:nvPr/>
        </p:nvSpPr>
        <p:spPr>
          <a:xfrm>
            <a:off x="169783" y="3803955"/>
            <a:ext cx="4522987" cy="3942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0389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65649F-EF44-F841-B20A-EECBDF0DA993}"/>
              </a:ext>
            </a:extLst>
          </p:cNvPr>
          <p:cNvSpPr>
            <a:spLocks noGrp="1"/>
          </p:cNvSpPr>
          <p:nvPr>
            <p:ph type="title"/>
          </p:nvPr>
        </p:nvSpPr>
        <p:spPr>
          <a:xfrm>
            <a:off x="318892" y="1403199"/>
            <a:ext cx="10972800" cy="713539"/>
          </a:xfrm>
        </p:spPr>
        <p:txBody>
          <a:bodyPr/>
          <a:lstStyle/>
          <a:p>
            <a:r>
              <a:rPr lang="en-CA" dirty="0"/>
              <a:t>Recommendation</a:t>
            </a:r>
            <a:br>
              <a:rPr lang="en-CA" dirty="0"/>
            </a:br>
            <a:endParaRPr lang="en-US" dirty="0"/>
          </a:p>
        </p:txBody>
      </p:sp>
      <p:sp>
        <p:nvSpPr>
          <p:cNvPr id="5" name="Content Placeholder 4">
            <a:extLst>
              <a:ext uri="{FF2B5EF4-FFF2-40B4-BE49-F238E27FC236}">
                <a16:creationId xmlns:a16="http://schemas.microsoft.com/office/drawing/2014/main" id="{9257ECE0-3620-0B47-9908-E8A39E16D799}"/>
              </a:ext>
            </a:extLst>
          </p:cNvPr>
          <p:cNvSpPr>
            <a:spLocks noGrp="1"/>
          </p:cNvSpPr>
          <p:nvPr>
            <p:ph idx="1"/>
          </p:nvPr>
        </p:nvSpPr>
        <p:spPr/>
        <p:txBody>
          <a:bodyPr/>
          <a:lstStyle/>
          <a:p>
            <a:pPr marL="0" indent="0">
              <a:buNone/>
            </a:pPr>
            <a:r>
              <a:rPr lang="en-CA" sz="2400" dirty="0"/>
              <a:t>In patients with </a:t>
            </a:r>
            <a:r>
              <a:rPr lang="en-CA" sz="2400" b="1" dirty="0">
                <a:solidFill>
                  <a:srgbClr val="E53E31"/>
                </a:solidFill>
              </a:rPr>
              <a:t>acute HITT or acute isolated HIT</a:t>
            </a:r>
            <a:r>
              <a:rPr lang="en-CA" sz="2400" dirty="0"/>
              <a:t>, the panel recommends </a:t>
            </a:r>
            <a:r>
              <a:rPr lang="en-CA" sz="2400" b="1" u="sng" dirty="0"/>
              <a:t>against initiation of a VKA prior to platelet count recovery</a:t>
            </a:r>
            <a:r>
              <a:rPr lang="en-CA" sz="2400" dirty="0"/>
              <a:t> (platelets ≥ 150 x 10</a:t>
            </a:r>
            <a:r>
              <a:rPr lang="en-CA" sz="2400" baseline="30000" dirty="0"/>
              <a:t>9</a:t>
            </a:r>
            <a:r>
              <a:rPr lang="en-CA" sz="2400" dirty="0"/>
              <a:t>/L) (</a:t>
            </a:r>
            <a:r>
              <a:rPr lang="en-CA" sz="2400" i="1" dirty="0"/>
              <a:t>strong recommendation, moderate certainty)</a:t>
            </a:r>
          </a:p>
          <a:p>
            <a:pPr marL="0" indent="0">
              <a:buNone/>
            </a:pPr>
            <a:endParaRPr lang="en-CA" sz="1800" b="1" dirty="0"/>
          </a:p>
          <a:p>
            <a:pPr marL="0" indent="0">
              <a:buNone/>
            </a:pPr>
            <a:r>
              <a:rPr lang="en-CA" sz="1800" b="1" dirty="0"/>
              <a:t>Remarks:</a:t>
            </a:r>
          </a:p>
          <a:p>
            <a:r>
              <a:rPr lang="en-CA" sz="1800" dirty="0"/>
              <a:t>Also applies to those taking VKA at onset of acute HITT or acute isolated HIT</a:t>
            </a:r>
          </a:p>
          <a:p>
            <a:r>
              <a:rPr lang="en-CA" sz="1800" dirty="0"/>
              <a:t>In these patients, VKA would be discontinued and intravenous Vitamin K administered concomitant with initiation of a non-heparin anticoagulant</a:t>
            </a:r>
          </a:p>
          <a:p>
            <a:endParaRPr lang="en-US" sz="2400" dirty="0"/>
          </a:p>
        </p:txBody>
      </p:sp>
      <p:graphicFrame>
        <p:nvGraphicFramePr>
          <p:cNvPr id="6" name="Table 5">
            <a:extLst>
              <a:ext uri="{FF2B5EF4-FFF2-40B4-BE49-F238E27FC236}">
                <a16:creationId xmlns:a16="http://schemas.microsoft.com/office/drawing/2014/main" id="{50710F90-96F2-9449-BEE8-E52AD0BC518C}"/>
              </a:ext>
            </a:extLst>
          </p:cNvPr>
          <p:cNvGraphicFramePr>
            <a:graphicFrameLocks noGrp="1"/>
          </p:cNvGraphicFramePr>
          <p:nvPr>
            <p:extLst>
              <p:ext uri="{D42A27DB-BD31-4B8C-83A1-F6EECF244321}">
                <p14:modId xmlns:p14="http://schemas.microsoft.com/office/powerpoint/2010/main" val="3101794956"/>
              </p:ext>
            </p:extLst>
          </p:nvPr>
        </p:nvGraphicFramePr>
        <p:xfrm>
          <a:off x="381000" y="5182484"/>
          <a:ext cx="11178656" cy="640080"/>
        </p:xfrm>
        <a:graphic>
          <a:graphicData uri="http://schemas.openxmlformats.org/drawingml/2006/table">
            <a:tbl>
              <a:tblPr firstRow="1" bandRow="1">
                <a:tableStyleId>{5940675A-B579-460E-94D1-54222C63F5DA}</a:tableStyleId>
              </a:tblPr>
              <a:tblGrid>
                <a:gridCol w="3030940">
                  <a:extLst>
                    <a:ext uri="{9D8B030D-6E8A-4147-A177-3AD203B41FA5}">
                      <a16:colId xmlns:a16="http://schemas.microsoft.com/office/drawing/2014/main" val="166274431"/>
                    </a:ext>
                  </a:extLst>
                </a:gridCol>
                <a:gridCol w="2036929">
                  <a:extLst>
                    <a:ext uri="{9D8B030D-6E8A-4147-A177-3AD203B41FA5}">
                      <a16:colId xmlns:a16="http://schemas.microsoft.com/office/drawing/2014/main" val="621551481"/>
                    </a:ext>
                  </a:extLst>
                </a:gridCol>
                <a:gridCol w="2036929">
                  <a:extLst>
                    <a:ext uri="{9D8B030D-6E8A-4147-A177-3AD203B41FA5}">
                      <a16:colId xmlns:a16="http://schemas.microsoft.com/office/drawing/2014/main" val="1629840346"/>
                    </a:ext>
                  </a:extLst>
                </a:gridCol>
                <a:gridCol w="2036929">
                  <a:extLst>
                    <a:ext uri="{9D8B030D-6E8A-4147-A177-3AD203B41FA5}">
                      <a16:colId xmlns:a16="http://schemas.microsoft.com/office/drawing/2014/main" val="3809558929"/>
                    </a:ext>
                  </a:extLst>
                </a:gridCol>
                <a:gridCol w="2036929">
                  <a:extLst>
                    <a:ext uri="{9D8B030D-6E8A-4147-A177-3AD203B41FA5}">
                      <a16:colId xmlns:a16="http://schemas.microsoft.com/office/drawing/2014/main" val="2469938422"/>
                    </a:ext>
                  </a:extLst>
                </a:gridCol>
              </a:tblGrid>
              <a:tr h="194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dirty="0">
                          <a:solidFill>
                            <a:schemeClr val="bg1"/>
                          </a:solidFill>
                        </a:rPr>
                        <a:t>In case series, early initiation of VKA associated:</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50000"/>
                              <a:lumOff val="50000"/>
                            </a:schemeClr>
                          </a:solidFill>
                        </a:rPr>
                        <a:t>Warfarin-induced skin necrosis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50000"/>
                              <a:lumOff val="50000"/>
                            </a:schemeClr>
                          </a:solidFill>
                        </a:rPr>
                        <a:t>Venous limb gangrene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50000"/>
                              <a:lumOff val="50000"/>
                            </a:schemeClr>
                          </a:solidFill>
                        </a:rPr>
                        <a:t>Recurrent thrombosis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50000"/>
                              <a:lumOff val="50000"/>
                            </a:schemeClr>
                          </a:solidFill>
                        </a:rPr>
                        <a:t>Limb amputation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3079478"/>
                  </a:ext>
                </a:extLst>
              </a:tr>
            </a:tbl>
          </a:graphicData>
        </a:graphic>
      </p:graphicFrame>
    </p:spTree>
    <p:extLst>
      <p:ext uri="{BB962C8B-B14F-4D97-AF65-F5344CB8AC3E}">
        <p14:creationId xmlns:p14="http://schemas.microsoft.com/office/powerpoint/2010/main" val="2249137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9C252-C78C-B34A-875F-A90A7C69D89D}"/>
              </a:ext>
            </a:extLst>
          </p:cNvPr>
          <p:cNvSpPr>
            <a:spLocks noGrp="1"/>
          </p:cNvSpPr>
          <p:nvPr>
            <p:ph idx="1"/>
          </p:nvPr>
        </p:nvSpPr>
        <p:spPr>
          <a:xfrm>
            <a:off x="419100" y="2033094"/>
            <a:ext cx="10972800" cy="3954624"/>
          </a:xfrm>
        </p:spPr>
        <p:txBody>
          <a:bodyPr/>
          <a:lstStyle/>
          <a:p>
            <a:r>
              <a:rPr lang="en-CA" sz="2000" dirty="0"/>
              <a:t>In patients with acute HIT complicated by thrombosis (HITT) or acute HIT without thrombosis (isolated HIT), the panel </a:t>
            </a:r>
            <a:r>
              <a:rPr lang="en-CA" sz="2000" i="1" dirty="0"/>
              <a:t>recommends</a:t>
            </a:r>
            <a:r>
              <a:rPr lang="en-CA" sz="2000" dirty="0"/>
              <a:t> </a:t>
            </a:r>
            <a:r>
              <a:rPr lang="en-CA" sz="2000" b="1" u="sng" dirty="0"/>
              <a:t>discontinuation of heparin</a:t>
            </a:r>
            <a:r>
              <a:rPr lang="en-CA" sz="2000" b="1" dirty="0"/>
              <a:t> </a:t>
            </a:r>
            <a:r>
              <a:rPr lang="en-CA" sz="2000" dirty="0"/>
              <a:t>and initiation of a </a:t>
            </a:r>
            <a:r>
              <a:rPr lang="en-CA" sz="2000" b="1" u="sng" dirty="0"/>
              <a:t>non-heparin anticoagulant</a:t>
            </a:r>
            <a:r>
              <a:rPr lang="en-CA" sz="2000" b="1" dirty="0"/>
              <a:t> </a:t>
            </a:r>
            <a:r>
              <a:rPr lang="en-CA" sz="2000" dirty="0"/>
              <a:t>(</a:t>
            </a:r>
            <a:r>
              <a:rPr lang="en-CA" sz="2000" i="1" dirty="0"/>
              <a:t>strong recommendation, moderate certainty)</a:t>
            </a:r>
          </a:p>
          <a:p>
            <a:endParaRPr lang="en-CA" sz="2000" dirty="0"/>
          </a:p>
          <a:p>
            <a:r>
              <a:rPr lang="en-CA" sz="2000" dirty="0"/>
              <a:t>The panel suggests </a:t>
            </a:r>
            <a:r>
              <a:rPr lang="en-CA" sz="2000" b="1" dirty="0" err="1">
                <a:solidFill>
                  <a:srgbClr val="E53E31"/>
                </a:solidFill>
              </a:rPr>
              <a:t>argatroban</a:t>
            </a:r>
            <a:r>
              <a:rPr lang="en-CA" sz="2000" b="1" dirty="0">
                <a:solidFill>
                  <a:srgbClr val="E53E31"/>
                </a:solidFill>
              </a:rPr>
              <a:t>, bivalirudin, danaparoid, fondaparinux or a direct oral anticoagulant (DOAC)</a:t>
            </a:r>
          </a:p>
          <a:p>
            <a:endParaRPr lang="en-US" sz="2000" dirty="0"/>
          </a:p>
        </p:txBody>
      </p:sp>
      <p:sp>
        <p:nvSpPr>
          <p:cNvPr id="2" name="Title 1">
            <a:extLst>
              <a:ext uri="{FF2B5EF4-FFF2-40B4-BE49-F238E27FC236}">
                <a16:creationId xmlns:a16="http://schemas.microsoft.com/office/drawing/2014/main" id="{CB91E27D-99CA-A948-BAB3-C40B7C333125}"/>
              </a:ext>
            </a:extLst>
          </p:cNvPr>
          <p:cNvSpPr>
            <a:spLocks noGrp="1"/>
          </p:cNvSpPr>
          <p:nvPr>
            <p:ph type="title"/>
          </p:nvPr>
        </p:nvSpPr>
        <p:spPr/>
        <p:txBody>
          <a:bodyPr/>
          <a:lstStyle/>
          <a:p>
            <a:r>
              <a:rPr lang="en-CA" dirty="0"/>
              <a:t>Recommendation</a:t>
            </a:r>
            <a:br>
              <a:rPr lang="en-CA" dirty="0"/>
            </a:br>
            <a:endParaRPr lang="en-US" dirty="0"/>
          </a:p>
        </p:txBody>
      </p:sp>
    </p:spTree>
    <p:extLst>
      <p:ext uri="{BB962C8B-B14F-4D97-AF65-F5344CB8AC3E}">
        <p14:creationId xmlns:p14="http://schemas.microsoft.com/office/powerpoint/2010/main" val="3481096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115F-C360-45E1-A0F3-4D9FAAD4C76A}"/>
              </a:ext>
            </a:extLst>
          </p:cNvPr>
          <p:cNvSpPr>
            <a:spLocks noGrp="1"/>
          </p:cNvSpPr>
          <p:nvPr>
            <p:ph type="title"/>
          </p:nvPr>
        </p:nvSpPr>
        <p:spPr>
          <a:prstGeom prst="rect">
            <a:avLst/>
          </a:prstGeom>
        </p:spPr>
        <p:txBody>
          <a:bodyPr/>
          <a:lstStyle/>
          <a:p>
            <a:r>
              <a:rPr lang="en-CA" dirty="0"/>
              <a:t>Rationale for Anticoagulant Selection</a:t>
            </a:r>
          </a:p>
        </p:txBody>
      </p:sp>
      <p:sp>
        <p:nvSpPr>
          <p:cNvPr id="3" name="Content Placeholder 2">
            <a:extLst>
              <a:ext uri="{FF2B5EF4-FFF2-40B4-BE49-F238E27FC236}">
                <a16:creationId xmlns:a16="http://schemas.microsoft.com/office/drawing/2014/main" id="{15B2D91B-5A15-41E3-86F7-EA966E11656A}"/>
              </a:ext>
            </a:extLst>
          </p:cNvPr>
          <p:cNvSpPr>
            <a:spLocks noGrp="1"/>
          </p:cNvSpPr>
          <p:nvPr>
            <p:ph idx="1"/>
          </p:nvPr>
        </p:nvSpPr>
        <p:spPr>
          <a:prstGeom prst="rect">
            <a:avLst/>
          </a:prstGeom>
        </p:spPr>
        <p:txBody>
          <a:bodyPr>
            <a:normAutofit/>
          </a:bodyPr>
          <a:lstStyle/>
          <a:p>
            <a:r>
              <a:rPr lang="en-CA" sz="2000" b="1" dirty="0"/>
              <a:t>Using a non-heparin anticoagulant </a:t>
            </a:r>
            <a:r>
              <a:rPr lang="en-CA" sz="2000" i="1" dirty="0"/>
              <a:t>(compared with stopping heparin +/- starting VKA) </a:t>
            </a:r>
            <a:r>
              <a:rPr lang="en-CA" sz="2000" dirty="0"/>
              <a:t>associated with:</a:t>
            </a:r>
          </a:p>
          <a:p>
            <a:pPr lvl="1"/>
            <a:r>
              <a:rPr lang="en-CA" sz="2000" dirty="0"/>
              <a:t>Fewer thrombotic events</a:t>
            </a:r>
          </a:p>
          <a:p>
            <a:pPr lvl="1"/>
            <a:r>
              <a:rPr lang="en-CA" sz="2000" dirty="0"/>
              <a:t>BUT probably increase in risk of major bleeding</a:t>
            </a:r>
          </a:p>
          <a:p>
            <a:pPr lvl="1"/>
            <a:endParaRPr lang="en-CA" sz="2000" b="1" dirty="0"/>
          </a:p>
          <a:p>
            <a:r>
              <a:rPr lang="en-CA" sz="2000" b="1" dirty="0"/>
              <a:t>No direct comparisons of DOACs </a:t>
            </a:r>
            <a:r>
              <a:rPr lang="en-CA" sz="2000" dirty="0"/>
              <a:t>vs. parenteral anticoagulants in HIT</a:t>
            </a:r>
          </a:p>
          <a:p>
            <a:endParaRPr lang="en-CA" sz="2000" b="1" dirty="0"/>
          </a:p>
          <a:p>
            <a:r>
              <a:rPr lang="en-CA" sz="2000" b="1" dirty="0"/>
              <a:t>Small numbers of patients treated with DOACs in case series</a:t>
            </a:r>
          </a:p>
          <a:p>
            <a:pPr lvl="1"/>
            <a:r>
              <a:rPr lang="en-CA" sz="2000" dirty="0"/>
              <a:t>Few thrombotic events </a:t>
            </a:r>
            <a:r>
              <a:rPr lang="en-CA" sz="2000" i="1" dirty="0">
                <a:solidFill>
                  <a:srgbClr val="E53E31"/>
                </a:solidFill>
              </a:rPr>
              <a:t>(rivaroxaban 1/46, apixaban 0/12, dabigatran 1/11)</a:t>
            </a:r>
          </a:p>
          <a:p>
            <a:pPr lvl="1"/>
            <a:r>
              <a:rPr lang="en-CA" sz="2000" dirty="0"/>
              <a:t>Benefits and harms of DOACs compare favorably to parenteral agents</a:t>
            </a:r>
          </a:p>
        </p:txBody>
      </p:sp>
    </p:spTree>
    <p:extLst>
      <p:ext uri="{BB962C8B-B14F-4D97-AF65-F5344CB8AC3E}">
        <p14:creationId xmlns:p14="http://schemas.microsoft.com/office/powerpoint/2010/main" val="4207041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5FC6F8-BF2E-41EF-BB31-6A83FBDE08B5}"/>
              </a:ext>
            </a:extLst>
          </p:cNvPr>
          <p:cNvGraphicFramePr>
            <a:graphicFrameLocks noGrp="1"/>
          </p:cNvGraphicFramePr>
          <p:nvPr>
            <p:extLst>
              <p:ext uri="{D42A27DB-BD31-4B8C-83A1-F6EECF244321}">
                <p14:modId xmlns:p14="http://schemas.microsoft.com/office/powerpoint/2010/main" val="1367962945"/>
              </p:ext>
            </p:extLst>
          </p:nvPr>
        </p:nvGraphicFramePr>
        <p:xfrm>
          <a:off x="1066231" y="2330924"/>
          <a:ext cx="10059537" cy="3564909"/>
        </p:xfrm>
        <a:graphic>
          <a:graphicData uri="http://schemas.openxmlformats.org/drawingml/2006/table">
            <a:tbl>
              <a:tblPr firstRow="1" bandRow="1">
                <a:tableStyleId>{5940675A-B579-460E-94D1-54222C63F5DA}</a:tableStyleId>
              </a:tblPr>
              <a:tblGrid>
                <a:gridCol w="2748857">
                  <a:extLst>
                    <a:ext uri="{9D8B030D-6E8A-4147-A177-3AD203B41FA5}">
                      <a16:colId xmlns:a16="http://schemas.microsoft.com/office/drawing/2014/main" val="1114792834"/>
                    </a:ext>
                  </a:extLst>
                </a:gridCol>
                <a:gridCol w="7310680">
                  <a:extLst>
                    <a:ext uri="{9D8B030D-6E8A-4147-A177-3AD203B41FA5}">
                      <a16:colId xmlns:a16="http://schemas.microsoft.com/office/drawing/2014/main" val="2059226949"/>
                    </a:ext>
                  </a:extLst>
                </a:gridCol>
              </a:tblGrid>
              <a:tr h="495692">
                <a:tc>
                  <a:txBody>
                    <a:bodyPr/>
                    <a:lstStyle/>
                    <a:p>
                      <a:r>
                        <a:rPr lang="en-CA" sz="2000" b="1" dirty="0">
                          <a:solidFill>
                            <a:schemeClr val="bg1"/>
                          </a:solidFill>
                        </a:rPr>
                        <a:t>Clinical Context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r>
                        <a:rPr lang="en-CA" sz="2000" b="1" dirty="0">
                          <a:solidFill>
                            <a:schemeClr val="bg1"/>
                          </a:solidFill>
                        </a:rPr>
                        <a:t>Implications for Anticoagulant Selection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470888989"/>
                  </a:ext>
                </a:extLst>
              </a:tr>
              <a:tr h="1036522">
                <a:tc>
                  <a:txBody>
                    <a:bodyPr/>
                    <a:lstStyle/>
                    <a:p>
                      <a:r>
                        <a:rPr lang="en-CA" sz="1800" b="0" dirty="0">
                          <a:solidFill>
                            <a:schemeClr val="tx1">
                              <a:lumMod val="50000"/>
                              <a:lumOff val="50000"/>
                            </a:schemeClr>
                          </a:solidFill>
                        </a:rPr>
                        <a:t>Critical illness</a:t>
                      </a:r>
                    </a:p>
                    <a:p>
                      <a:r>
                        <a:rPr lang="en-CA" sz="1800" b="0" dirty="0">
                          <a:solidFill>
                            <a:schemeClr val="tx1">
                              <a:lumMod val="50000"/>
                              <a:lumOff val="50000"/>
                            </a:schemeClr>
                          </a:solidFill>
                        </a:rPr>
                        <a:t>Increased bleeding risk</a:t>
                      </a:r>
                    </a:p>
                    <a:p>
                      <a:r>
                        <a:rPr lang="en-CA" sz="1800" b="0" dirty="0">
                          <a:solidFill>
                            <a:schemeClr val="tx1">
                              <a:lumMod val="50000"/>
                              <a:lumOff val="50000"/>
                            </a:schemeClr>
                          </a:solidFill>
                        </a:rPr>
                        <a:t>Possible urgent procedures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800" b="1" dirty="0" err="1">
                          <a:solidFill>
                            <a:srgbClr val="E53E31"/>
                          </a:solidFill>
                        </a:rPr>
                        <a:t>Argatroban</a:t>
                      </a:r>
                      <a:r>
                        <a:rPr lang="en-CA" sz="1800" b="1" dirty="0">
                          <a:solidFill>
                            <a:srgbClr val="E53E31"/>
                          </a:solidFill>
                        </a:rPr>
                        <a:t> </a:t>
                      </a:r>
                      <a:r>
                        <a:rPr lang="en-CA" sz="1800" b="0" dirty="0">
                          <a:solidFill>
                            <a:schemeClr val="bg2">
                              <a:lumMod val="50000"/>
                            </a:schemeClr>
                          </a:solidFill>
                        </a:rPr>
                        <a:t>or</a:t>
                      </a:r>
                      <a:r>
                        <a:rPr lang="en-CA" sz="1800" b="1" dirty="0">
                          <a:solidFill>
                            <a:srgbClr val="E53E31"/>
                          </a:solidFill>
                        </a:rPr>
                        <a:t> Bivalirudin</a:t>
                      </a:r>
                      <a:r>
                        <a:rPr lang="en-CA" sz="1800" b="1" dirty="0">
                          <a:solidFill>
                            <a:schemeClr val="tx1">
                              <a:lumMod val="50000"/>
                              <a:lumOff val="50000"/>
                            </a:schemeClr>
                          </a:solidFill>
                        </a:rPr>
                        <a:t> </a:t>
                      </a:r>
                      <a:r>
                        <a:rPr lang="en-CA" sz="1800" dirty="0">
                          <a:solidFill>
                            <a:schemeClr val="tx1">
                              <a:lumMod val="50000"/>
                              <a:lumOff val="50000"/>
                            </a:schemeClr>
                          </a:solidFill>
                        </a:rPr>
                        <a:t>(shorter duration of effect)</a:t>
                      </a:r>
                    </a:p>
                    <a:p>
                      <a:pPr marL="342900" indent="-342900">
                        <a:buFont typeface="Arial" panose="020B0604020202020204" pitchFamily="34" charset="0"/>
                        <a:buChar char="•"/>
                      </a:pPr>
                      <a:r>
                        <a:rPr lang="en-CA" sz="1800" dirty="0">
                          <a:solidFill>
                            <a:schemeClr val="tx1">
                              <a:lumMod val="50000"/>
                              <a:lumOff val="50000"/>
                            </a:schemeClr>
                          </a:solidFill>
                        </a:rPr>
                        <a:t>If </a:t>
                      </a:r>
                      <a:r>
                        <a:rPr lang="en-CA" sz="1800" b="1" i="1" dirty="0">
                          <a:solidFill>
                            <a:schemeClr val="tx1">
                              <a:lumMod val="50000"/>
                              <a:lumOff val="50000"/>
                            </a:schemeClr>
                          </a:solidFill>
                        </a:rPr>
                        <a:t>moderate or severe hepatic dysfunction </a:t>
                      </a:r>
                      <a:r>
                        <a:rPr lang="en-CA" sz="1800" dirty="0">
                          <a:solidFill>
                            <a:schemeClr val="tx1">
                              <a:lumMod val="50000"/>
                              <a:lumOff val="50000"/>
                            </a:schemeClr>
                          </a:solidFill>
                        </a:rPr>
                        <a:t>(Childs-Pugh B or C), may be advisable to avoid </a:t>
                      </a:r>
                      <a:r>
                        <a:rPr lang="en-CA" sz="1800" dirty="0" err="1">
                          <a:solidFill>
                            <a:schemeClr val="tx1">
                              <a:lumMod val="50000"/>
                              <a:lumOff val="50000"/>
                            </a:schemeClr>
                          </a:solidFill>
                        </a:rPr>
                        <a:t>argatroban</a:t>
                      </a:r>
                      <a:r>
                        <a:rPr lang="en-CA" sz="1800" dirty="0">
                          <a:solidFill>
                            <a:schemeClr val="tx1">
                              <a:lumMod val="50000"/>
                              <a:lumOff val="50000"/>
                            </a:schemeClr>
                          </a:solidFill>
                        </a:rPr>
                        <a:t> or use a reduced dose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1505163"/>
                  </a:ext>
                </a:extLst>
              </a:tr>
              <a:tr h="1133914">
                <a:tc>
                  <a:txBody>
                    <a:bodyPr/>
                    <a:lstStyle/>
                    <a:p>
                      <a:r>
                        <a:rPr lang="en-CA" sz="1800" b="0" dirty="0">
                          <a:solidFill>
                            <a:schemeClr val="tx1">
                              <a:lumMod val="50000"/>
                              <a:lumOff val="50000"/>
                            </a:schemeClr>
                          </a:solidFill>
                        </a:rPr>
                        <a:t>Life- or limb-threatening VTE (massive PE or venous limb gangrene)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800" dirty="0">
                          <a:solidFill>
                            <a:schemeClr val="tx1">
                              <a:lumMod val="50000"/>
                              <a:lumOff val="50000"/>
                            </a:schemeClr>
                          </a:solidFill>
                        </a:rPr>
                        <a:t>Parenteral non-heparin anticoagulant preferred (</a:t>
                      </a:r>
                      <a:r>
                        <a:rPr lang="en-CA" sz="1800" b="1" dirty="0" err="1">
                          <a:solidFill>
                            <a:srgbClr val="E53E31"/>
                          </a:solidFill>
                        </a:rPr>
                        <a:t>Argatroban</a:t>
                      </a:r>
                      <a:r>
                        <a:rPr lang="en-CA" sz="1800" b="1" dirty="0">
                          <a:solidFill>
                            <a:srgbClr val="E53E31"/>
                          </a:solidFill>
                        </a:rPr>
                        <a:t>, Bivalirudin, Danaparoid, Fondaparinux</a:t>
                      </a:r>
                      <a:r>
                        <a:rPr lang="en-CA" sz="1800" dirty="0">
                          <a:solidFill>
                            <a:schemeClr val="tx1">
                              <a:lumMod val="50000"/>
                              <a:lumOff val="50000"/>
                            </a:schemeClr>
                          </a:solidFill>
                        </a:rPr>
                        <a:t>) </a:t>
                      </a:r>
                    </a:p>
                    <a:p>
                      <a:pPr marL="457200" indent="-457200">
                        <a:buFont typeface="Arial" panose="020B0604020202020204" pitchFamily="34" charset="0"/>
                        <a:buChar char="•"/>
                      </a:pPr>
                      <a:r>
                        <a:rPr lang="en-CA" sz="1800" i="1" dirty="0">
                          <a:solidFill>
                            <a:schemeClr val="tx1">
                              <a:lumMod val="50000"/>
                              <a:lumOff val="50000"/>
                            </a:schemeClr>
                          </a:solidFill>
                        </a:rPr>
                        <a:t>Few such patients treated with DOACs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43005853"/>
                  </a:ext>
                </a:extLst>
              </a:tr>
              <a:tr h="898781">
                <a:tc>
                  <a:txBody>
                    <a:bodyPr/>
                    <a:lstStyle/>
                    <a:p>
                      <a:r>
                        <a:rPr lang="en-CA" sz="1800" b="0" dirty="0">
                          <a:solidFill>
                            <a:schemeClr val="tx1">
                              <a:lumMod val="50000"/>
                              <a:lumOff val="50000"/>
                            </a:schemeClr>
                          </a:solidFill>
                        </a:rPr>
                        <a:t>Clinically stable patients at average bleeding risk</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800" b="1" dirty="0">
                          <a:solidFill>
                            <a:srgbClr val="E53E31"/>
                          </a:solidFill>
                        </a:rPr>
                        <a:t>Fondaparinux </a:t>
                      </a:r>
                      <a:r>
                        <a:rPr lang="en-CA" sz="1800" b="0" dirty="0">
                          <a:solidFill>
                            <a:schemeClr val="bg2">
                              <a:lumMod val="50000"/>
                            </a:schemeClr>
                          </a:solidFill>
                        </a:rPr>
                        <a:t>or</a:t>
                      </a:r>
                      <a:r>
                        <a:rPr lang="en-CA" sz="1800" b="1" dirty="0">
                          <a:solidFill>
                            <a:schemeClr val="bg2">
                              <a:lumMod val="50000"/>
                            </a:schemeClr>
                          </a:solidFill>
                        </a:rPr>
                        <a:t> </a:t>
                      </a:r>
                      <a:r>
                        <a:rPr lang="en-CA" sz="1800" b="1" dirty="0">
                          <a:solidFill>
                            <a:srgbClr val="E53E31"/>
                          </a:solidFill>
                        </a:rPr>
                        <a:t>DOACs</a:t>
                      </a:r>
                      <a:r>
                        <a:rPr lang="en-CA" sz="1800" b="0" dirty="0">
                          <a:solidFill>
                            <a:schemeClr val="bg2">
                              <a:lumMod val="50000"/>
                            </a:schemeClr>
                          </a:solidFill>
                        </a:rPr>
                        <a:t> </a:t>
                      </a:r>
                      <a:r>
                        <a:rPr lang="en-CA" sz="1800" b="0" dirty="0">
                          <a:solidFill>
                            <a:schemeClr val="tx1">
                              <a:lumMod val="50000"/>
                              <a:lumOff val="50000"/>
                            </a:schemeClr>
                          </a:solidFill>
                        </a:rPr>
                        <a:t>reasonable</a:t>
                      </a:r>
                    </a:p>
                    <a:p>
                      <a:pPr marL="457200" indent="-457200">
                        <a:buFont typeface="Arial" panose="020B0604020202020204" pitchFamily="34" charset="0"/>
                        <a:buChar char="•"/>
                      </a:pPr>
                      <a:r>
                        <a:rPr lang="en-CA" sz="1800" b="0" dirty="0">
                          <a:solidFill>
                            <a:schemeClr val="tx1">
                              <a:lumMod val="50000"/>
                              <a:lumOff val="50000"/>
                            </a:schemeClr>
                          </a:solidFill>
                        </a:rPr>
                        <a:t>Most published DOAC experience with Rivaroxaban</a:t>
                      </a:r>
                      <a:endParaRPr lang="en-CA" sz="1800" b="1" dirty="0">
                        <a:solidFill>
                          <a:schemeClr val="tx1">
                            <a:lumMod val="50000"/>
                            <a:lumOff val="50000"/>
                          </a:schemeClr>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6593428"/>
                  </a:ext>
                </a:extLst>
              </a:tr>
            </a:tbl>
          </a:graphicData>
        </a:graphic>
      </p:graphicFrame>
      <p:sp>
        <p:nvSpPr>
          <p:cNvPr id="3" name="Title 1">
            <a:extLst>
              <a:ext uri="{FF2B5EF4-FFF2-40B4-BE49-F238E27FC236}">
                <a16:creationId xmlns:a16="http://schemas.microsoft.com/office/drawing/2014/main" id="{656C126D-25DF-4D4F-A9B2-18A006AC429B}"/>
              </a:ext>
            </a:extLst>
          </p:cNvPr>
          <p:cNvSpPr>
            <a:spLocks noGrp="1"/>
          </p:cNvSpPr>
          <p:nvPr>
            <p:ph type="title"/>
          </p:nvPr>
        </p:nvSpPr>
        <p:spPr>
          <a:xfrm>
            <a:off x="419100" y="1340569"/>
            <a:ext cx="10972800" cy="713539"/>
          </a:xfrm>
          <a:prstGeom prst="rect">
            <a:avLst/>
          </a:prstGeom>
        </p:spPr>
        <p:txBody>
          <a:bodyPr/>
          <a:lstStyle/>
          <a:p>
            <a:r>
              <a:rPr lang="en-CA" dirty="0"/>
              <a:t>Rationale for Anticoagulant Selection</a:t>
            </a:r>
          </a:p>
        </p:txBody>
      </p:sp>
    </p:spTree>
    <p:extLst>
      <p:ext uri="{BB962C8B-B14F-4D97-AF65-F5344CB8AC3E}">
        <p14:creationId xmlns:p14="http://schemas.microsoft.com/office/powerpoint/2010/main" val="3903830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47293F-19D5-4CAA-A356-0C47F7D72BD7}"/>
              </a:ext>
            </a:extLst>
          </p:cNvPr>
          <p:cNvGraphicFramePr>
            <a:graphicFrameLocks noGrp="1"/>
          </p:cNvGraphicFramePr>
          <p:nvPr>
            <p:extLst>
              <p:ext uri="{D42A27DB-BD31-4B8C-83A1-F6EECF244321}">
                <p14:modId xmlns:p14="http://schemas.microsoft.com/office/powerpoint/2010/main" val="3589483290"/>
              </p:ext>
            </p:extLst>
          </p:nvPr>
        </p:nvGraphicFramePr>
        <p:xfrm>
          <a:off x="616341" y="1513536"/>
          <a:ext cx="11107086" cy="4744638"/>
        </p:xfrm>
        <a:graphic>
          <a:graphicData uri="http://schemas.openxmlformats.org/drawingml/2006/table">
            <a:tbl>
              <a:tblPr firstRow="1" bandRow="1">
                <a:tableStyleId>{5940675A-B579-460E-94D1-54222C63F5DA}</a:tableStyleId>
              </a:tblPr>
              <a:tblGrid>
                <a:gridCol w="2292826">
                  <a:extLst>
                    <a:ext uri="{9D8B030D-6E8A-4147-A177-3AD203B41FA5}">
                      <a16:colId xmlns:a16="http://schemas.microsoft.com/office/drawing/2014/main" val="830269023"/>
                    </a:ext>
                  </a:extLst>
                </a:gridCol>
                <a:gridCol w="5893639">
                  <a:extLst>
                    <a:ext uri="{9D8B030D-6E8A-4147-A177-3AD203B41FA5}">
                      <a16:colId xmlns:a16="http://schemas.microsoft.com/office/drawing/2014/main" val="558234492"/>
                    </a:ext>
                  </a:extLst>
                </a:gridCol>
                <a:gridCol w="2920621">
                  <a:extLst>
                    <a:ext uri="{9D8B030D-6E8A-4147-A177-3AD203B41FA5}">
                      <a16:colId xmlns:a16="http://schemas.microsoft.com/office/drawing/2014/main" val="3866378420"/>
                    </a:ext>
                  </a:extLst>
                </a:gridCol>
              </a:tblGrid>
              <a:tr h="267197">
                <a:tc>
                  <a:txBody>
                    <a:bodyPr/>
                    <a:lstStyle/>
                    <a:p>
                      <a:r>
                        <a:rPr lang="en-CA" sz="1800" b="1" dirty="0">
                          <a:solidFill>
                            <a:schemeClr val="bg1"/>
                          </a:solidFill>
                        </a:rPr>
                        <a:t>Anticoagulant</a:t>
                      </a:r>
                    </a:p>
                    <a:p>
                      <a:r>
                        <a:rPr lang="en-CA" sz="1800" b="1" dirty="0">
                          <a:solidFill>
                            <a:schemeClr val="bg1"/>
                          </a:solidFill>
                        </a:rPr>
                        <a:t>(mechanism, route)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r>
                        <a:rPr lang="en-CA" sz="1800" b="1" dirty="0">
                          <a:solidFill>
                            <a:schemeClr val="bg1"/>
                          </a:solidFill>
                        </a:rPr>
                        <a:t>Dosing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r>
                        <a:rPr lang="en-CA" sz="1800" b="1" dirty="0">
                          <a:solidFill>
                            <a:schemeClr val="bg1"/>
                          </a:solidFill>
                        </a:rPr>
                        <a:t>Clearance &amp; Monitoring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2156197862"/>
                  </a:ext>
                </a:extLst>
              </a:tr>
              <a:tr h="812718">
                <a:tc>
                  <a:txBody>
                    <a:bodyPr/>
                    <a:lstStyle/>
                    <a:p>
                      <a:r>
                        <a:rPr lang="en-CA" sz="1800" b="1" dirty="0" err="1">
                          <a:solidFill>
                            <a:schemeClr val="tx1">
                              <a:lumMod val="50000"/>
                              <a:lumOff val="50000"/>
                            </a:schemeClr>
                          </a:solidFill>
                        </a:rPr>
                        <a:t>Argatroban</a:t>
                      </a:r>
                      <a:endParaRPr lang="en-CA" sz="1800" b="1" dirty="0">
                        <a:solidFill>
                          <a:schemeClr val="tx1">
                            <a:lumMod val="50000"/>
                            <a:lumOff val="50000"/>
                          </a:schemeClr>
                        </a:solidFill>
                      </a:endParaRPr>
                    </a:p>
                    <a:p>
                      <a:r>
                        <a:rPr lang="en-CA" sz="1400" dirty="0">
                          <a:solidFill>
                            <a:schemeClr val="tx1">
                              <a:lumMod val="50000"/>
                              <a:lumOff val="50000"/>
                            </a:schemeClr>
                          </a:solidFill>
                        </a:rPr>
                        <a:t>(direct thrombin inhibitor)</a:t>
                      </a:r>
                    </a:p>
                    <a:p>
                      <a:r>
                        <a:rPr lang="en-CA" sz="1400" dirty="0">
                          <a:solidFill>
                            <a:schemeClr val="tx1">
                              <a:lumMod val="50000"/>
                              <a:lumOff val="50000"/>
                            </a:schemeClr>
                          </a:solidFill>
                        </a:rPr>
                        <a:t>IV</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600" b="1" i="1" dirty="0">
                          <a:solidFill>
                            <a:schemeClr val="tx1">
                              <a:lumMod val="50000"/>
                              <a:lumOff val="50000"/>
                            </a:schemeClr>
                          </a:solidFill>
                        </a:rPr>
                        <a:t>Bolus: </a:t>
                      </a:r>
                      <a:r>
                        <a:rPr lang="en-CA" sz="1600" dirty="0">
                          <a:solidFill>
                            <a:schemeClr val="tx1">
                              <a:lumMod val="50000"/>
                              <a:lumOff val="50000"/>
                            </a:schemeClr>
                          </a:solidFill>
                        </a:rPr>
                        <a:t>None</a:t>
                      </a:r>
                    </a:p>
                    <a:p>
                      <a:r>
                        <a:rPr lang="en-CA" sz="1600" b="1" i="1" dirty="0">
                          <a:solidFill>
                            <a:schemeClr val="tx1">
                              <a:lumMod val="50000"/>
                              <a:lumOff val="50000"/>
                            </a:schemeClr>
                          </a:solidFill>
                        </a:rPr>
                        <a:t>Infusion: </a:t>
                      </a:r>
                      <a:r>
                        <a:rPr lang="en-CA" sz="1600" dirty="0">
                          <a:solidFill>
                            <a:schemeClr val="tx1">
                              <a:lumMod val="50000"/>
                              <a:lumOff val="50000"/>
                            </a:schemeClr>
                          </a:solidFill>
                        </a:rPr>
                        <a:t>STANDARD (2 mcg/kg/min), REDUCED DOSE for liver dysfunction, CHF, post-cardiac surgery (0.5-1.2 mcg/kg/min)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CA" sz="1600" dirty="0">
                          <a:solidFill>
                            <a:schemeClr val="tx1">
                              <a:lumMod val="50000"/>
                              <a:lumOff val="50000"/>
                            </a:schemeClr>
                          </a:solidFill>
                        </a:rPr>
                        <a:t>Hepatobiliary clearance</a:t>
                      </a:r>
                    </a:p>
                    <a:p>
                      <a:pPr marL="285750" indent="-285750">
                        <a:buFont typeface="Arial" panose="020B0604020202020204" pitchFamily="34" charset="0"/>
                        <a:buChar char="•"/>
                      </a:pPr>
                      <a:r>
                        <a:rPr lang="en-CA" sz="1600" dirty="0">
                          <a:solidFill>
                            <a:schemeClr val="tx1">
                              <a:lumMod val="50000"/>
                              <a:lumOff val="50000"/>
                            </a:schemeClr>
                          </a:solidFill>
                        </a:rPr>
                        <a:t>Adjusted to </a:t>
                      </a:r>
                      <a:r>
                        <a:rPr lang="en-CA" sz="1600" dirty="0" err="1">
                          <a:solidFill>
                            <a:schemeClr val="tx1">
                              <a:lumMod val="50000"/>
                              <a:lumOff val="50000"/>
                            </a:schemeClr>
                          </a:solidFill>
                        </a:rPr>
                        <a:t>aPTT</a:t>
                      </a:r>
                      <a:r>
                        <a:rPr lang="en-CA" sz="1600" dirty="0">
                          <a:solidFill>
                            <a:schemeClr val="tx1">
                              <a:lumMod val="50000"/>
                              <a:lumOff val="50000"/>
                            </a:schemeClr>
                          </a:solidFill>
                        </a:rPr>
                        <a:t> 1.5-3.0 times baseline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7488286"/>
                  </a:ext>
                </a:extLst>
              </a:tr>
              <a:tr h="812718">
                <a:tc>
                  <a:txBody>
                    <a:bodyPr/>
                    <a:lstStyle/>
                    <a:p>
                      <a:r>
                        <a:rPr lang="en-CA" sz="1800" b="1" dirty="0">
                          <a:solidFill>
                            <a:schemeClr val="tx1">
                              <a:lumMod val="50000"/>
                              <a:lumOff val="50000"/>
                            </a:schemeClr>
                          </a:solidFill>
                        </a:rPr>
                        <a:t>Bivalirudin</a:t>
                      </a:r>
                    </a:p>
                    <a:p>
                      <a:r>
                        <a:rPr lang="en-CA" sz="1400" dirty="0">
                          <a:solidFill>
                            <a:schemeClr val="tx1">
                              <a:lumMod val="50000"/>
                              <a:lumOff val="50000"/>
                            </a:schemeClr>
                          </a:solidFill>
                        </a:rPr>
                        <a:t>(direct thrombin inhibitor)</a:t>
                      </a:r>
                    </a:p>
                    <a:p>
                      <a:r>
                        <a:rPr lang="en-CA" sz="1400" dirty="0">
                          <a:solidFill>
                            <a:schemeClr val="tx1">
                              <a:lumMod val="50000"/>
                              <a:lumOff val="50000"/>
                            </a:schemeClr>
                          </a:solidFill>
                        </a:rPr>
                        <a:t>IV</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600" b="1" i="1" dirty="0">
                          <a:solidFill>
                            <a:schemeClr val="tx1">
                              <a:lumMod val="50000"/>
                              <a:lumOff val="50000"/>
                            </a:schemeClr>
                          </a:solidFill>
                        </a:rPr>
                        <a:t>Bolus: </a:t>
                      </a:r>
                      <a:r>
                        <a:rPr lang="en-CA" sz="1600" dirty="0">
                          <a:solidFill>
                            <a:schemeClr val="tx1">
                              <a:lumMod val="50000"/>
                              <a:lumOff val="50000"/>
                            </a:schemeClr>
                          </a:solidFill>
                        </a:rPr>
                        <a:t>None</a:t>
                      </a:r>
                    </a:p>
                    <a:p>
                      <a:r>
                        <a:rPr lang="en-CA" sz="1600" b="1" i="1" dirty="0">
                          <a:solidFill>
                            <a:schemeClr val="tx1">
                              <a:lumMod val="50000"/>
                              <a:lumOff val="50000"/>
                            </a:schemeClr>
                          </a:solidFill>
                        </a:rPr>
                        <a:t>Infusion: </a:t>
                      </a:r>
                      <a:r>
                        <a:rPr lang="en-CA" sz="1600" dirty="0">
                          <a:solidFill>
                            <a:schemeClr val="tx1">
                              <a:lumMod val="50000"/>
                              <a:lumOff val="50000"/>
                            </a:schemeClr>
                          </a:solidFill>
                        </a:rPr>
                        <a:t>STANDARD (0.15 mg/kg/hr); consider REDUCED DOSE for renal or liver dysfunction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CA" sz="1600" dirty="0">
                          <a:solidFill>
                            <a:schemeClr val="tx1">
                              <a:lumMod val="50000"/>
                              <a:lumOff val="50000"/>
                            </a:schemeClr>
                          </a:solidFill>
                        </a:rPr>
                        <a:t>Enzymatic clearance</a:t>
                      </a:r>
                    </a:p>
                    <a:p>
                      <a:pPr marL="285750" indent="-285750">
                        <a:buFont typeface="Arial" panose="020B0604020202020204" pitchFamily="34" charset="0"/>
                        <a:buChar char="•"/>
                      </a:pPr>
                      <a:r>
                        <a:rPr lang="en-CA" sz="1600" dirty="0">
                          <a:solidFill>
                            <a:schemeClr val="tx1">
                              <a:lumMod val="50000"/>
                              <a:lumOff val="50000"/>
                            </a:schemeClr>
                          </a:solidFill>
                        </a:rPr>
                        <a:t>Adjusted to </a:t>
                      </a:r>
                      <a:r>
                        <a:rPr lang="en-CA" sz="1600" dirty="0" err="1">
                          <a:solidFill>
                            <a:schemeClr val="tx1">
                              <a:lumMod val="50000"/>
                              <a:lumOff val="50000"/>
                            </a:schemeClr>
                          </a:solidFill>
                        </a:rPr>
                        <a:t>aPTT</a:t>
                      </a:r>
                      <a:r>
                        <a:rPr lang="en-CA" sz="1600" dirty="0">
                          <a:solidFill>
                            <a:schemeClr val="tx1">
                              <a:lumMod val="50000"/>
                              <a:lumOff val="50000"/>
                            </a:schemeClr>
                          </a:solidFill>
                        </a:rPr>
                        <a:t> 1.5-2.5 times baseline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99186958"/>
                  </a:ext>
                </a:extLst>
              </a:tr>
              <a:tr h="812718">
                <a:tc>
                  <a:txBody>
                    <a:bodyPr/>
                    <a:lstStyle/>
                    <a:p>
                      <a:r>
                        <a:rPr lang="en-CA" sz="1800" b="1" dirty="0">
                          <a:solidFill>
                            <a:schemeClr val="tx1">
                              <a:lumMod val="50000"/>
                              <a:lumOff val="50000"/>
                            </a:schemeClr>
                          </a:solidFill>
                        </a:rPr>
                        <a:t>Danaparoid</a:t>
                      </a:r>
                    </a:p>
                    <a:p>
                      <a:r>
                        <a:rPr lang="en-CA" sz="1400" b="0" dirty="0">
                          <a:solidFill>
                            <a:schemeClr val="tx1">
                              <a:lumMod val="50000"/>
                              <a:lumOff val="50000"/>
                            </a:schemeClr>
                          </a:solidFill>
                        </a:rPr>
                        <a:t>(indirect </a:t>
                      </a:r>
                      <a:r>
                        <a:rPr lang="en-CA" sz="1400" b="0" dirty="0" err="1">
                          <a:solidFill>
                            <a:schemeClr val="tx1">
                              <a:lumMod val="50000"/>
                              <a:lumOff val="50000"/>
                            </a:schemeClr>
                          </a:solidFill>
                        </a:rPr>
                        <a:t>Xa</a:t>
                      </a:r>
                      <a:r>
                        <a:rPr lang="en-CA" sz="1400" b="0" dirty="0">
                          <a:solidFill>
                            <a:schemeClr val="tx1">
                              <a:lumMod val="50000"/>
                              <a:lumOff val="50000"/>
                            </a:schemeClr>
                          </a:solidFill>
                        </a:rPr>
                        <a:t> inhibitor)</a:t>
                      </a:r>
                    </a:p>
                    <a:p>
                      <a:r>
                        <a:rPr lang="en-CA" sz="1400" b="0" dirty="0">
                          <a:solidFill>
                            <a:schemeClr val="tx1">
                              <a:lumMod val="50000"/>
                              <a:lumOff val="50000"/>
                            </a:schemeClr>
                          </a:solidFill>
                        </a:rPr>
                        <a:t>IV</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600" b="1" i="1" dirty="0">
                          <a:solidFill>
                            <a:schemeClr val="tx1">
                              <a:lumMod val="50000"/>
                              <a:lumOff val="50000"/>
                            </a:schemeClr>
                          </a:solidFill>
                        </a:rPr>
                        <a:t>Bolus: </a:t>
                      </a:r>
                      <a:r>
                        <a:rPr lang="en-CA" sz="1600" dirty="0">
                          <a:solidFill>
                            <a:schemeClr val="tx1">
                              <a:lumMod val="50000"/>
                              <a:lumOff val="50000"/>
                            </a:schemeClr>
                          </a:solidFill>
                        </a:rPr>
                        <a:t>Weight-based (1500-3750 units)</a:t>
                      </a:r>
                    </a:p>
                    <a:p>
                      <a:r>
                        <a:rPr lang="en-CA" sz="1600" b="1" i="1" dirty="0">
                          <a:solidFill>
                            <a:schemeClr val="tx1">
                              <a:lumMod val="50000"/>
                              <a:lumOff val="50000"/>
                            </a:schemeClr>
                          </a:solidFill>
                        </a:rPr>
                        <a:t>Infusion: </a:t>
                      </a:r>
                      <a:r>
                        <a:rPr lang="en-CA" sz="1600" dirty="0">
                          <a:solidFill>
                            <a:schemeClr val="tx1">
                              <a:lumMod val="50000"/>
                              <a:lumOff val="50000"/>
                            </a:schemeClr>
                          </a:solidFill>
                        </a:rPr>
                        <a:t>INITIAL ACCELERATED (400 units/hr x 4 hr, then 300 units/hr x 4 hr), then MAINTENANCE (150-200 units/hr)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CA" sz="1600" dirty="0">
                          <a:solidFill>
                            <a:schemeClr val="tx1">
                              <a:lumMod val="50000"/>
                              <a:lumOff val="50000"/>
                            </a:schemeClr>
                          </a:solidFill>
                        </a:rPr>
                        <a:t>Renal clearance</a:t>
                      </a:r>
                    </a:p>
                    <a:p>
                      <a:pPr marL="285750" indent="-285750">
                        <a:buFont typeface="Arial" panose="020B0604020202020204" pitchFamily="34" charset="0"/>
                        <a:buChar char="•"/>
                      </a:pPr>
                      <a:r>
                        <a:rPr lang="en-CA" sz="1600" dirty="0">
                          <a:solidFill>
                            <a:schemeClr val="tx1">
                              <a:lumMod val="50000"/>
                              <a:lumOff val="50000"/>
                            </a:schemeClr>
                          </a:solidFill>
                        </a:rPr>
                        <a:t>Adjusted to anti-</a:t>
                      </a:r>
                      <a:r>
                        <a:rPr lang="en-CA" sz="1600" dirty="0" err="1">
                          <a:solidFill>
                            <a:schemeClr val="tx1">
                              <a:lumMod val="50000"/>
                              <a:lumOff val="50000"/>
                            </a:schemeClr>
                          </a:solidFill>
                        </a:rPr>
                        <a:t>Xa</a:t>
                      </a:r>
                      <a:r>
                        <a:rPr lang="en-CA" sz="1600" dirty="0">
                          <a:solidFill>
                            <a:schemeClr val="tx1">
                              <a:lumMod val="50000"/>
                              <a:lumOff val="50000"/>
                            </a:schemeClr>
                          </a:solidFill>
                        </a:rPr>
                        <a:t> activity 0.5-0.8 units/mL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438746"/>
                  </a:ext>
                </a:extLst>
              </a:tr>
              <a:tr h="812718">
                <a:tc>
                  <a:txBody>
                    <a:bodyPr/>
                    <a:lstStyle/>
                    <a:p>
                      <a:r>
                        <a:rPr lang="en-CA" sz="1800" b="1" dirty="0">
                          <a:solidFill>
                            <a:schemeClr val="tx1">
                              <a:lumMod val="50000"/>
                              <a:lumOff val="50000"/>
                            </a:schemeClr>
                          </a:solidFill>
                        </a:rPr>
                        <a:t>Fondaparinux</a:t>
                      </a:r>
                    </a:p>
                    <a:p>
                      <a:r>
                        <a:rPr lang="en-CA" sz="1400" b="0" dirty="0">
                          <a:solidFill>
                            <a:schemeClr val="tx1">
                              <a:lumMod val="50000"/>
                              <a:lumOff val="50000"/>
                            </a:schemeClr>
                          </a:solidFill>
                        </a:rPr>
                        <a:t>(indirect </a:t>
                      </a:r>
                      <a:r>
                        <a:rPr lang="en-CA" sz="1400" b="0" dirty="0" err="1">
                          <a:solidFill>
                            <a:schemeClr val="tx1">
                              <a:lumMod val="50000"/>
                              <a:lumOff val="50000"/>
                            </a:schemeClr>
                          </a:solidFill>
                        </a:rPr>
                        <a:t>Xa</a:t>
                      </a:r>
                      <a:r>
                        <a:rPr lang="en-CA" sz="1400" b="0" dirty="0">
                          <a:solidFill>
                            <a:schemeClr val="tx1">
                              <a:lumMod val="50000"/>
                              <a:lumOff val="50000"/>
                            </a:schemeClr>
                          </a:solidFill>
                        </a:rPr>
                        <a:t> inhibitor)</a:t>
                      </a:r>
                    </a:p>
                    <a:p>
                      <a:r>
                        <a:rPr lang="en-CA" sz="1400" b="0" dirty="0">
                          <a:solidFill>
                            <a:schemeClr val="tx1">
                              <a:lumMod val="50000"/>
                              <a:lumOff val="50000"/>
                            </a:schemeClr>
                          </a:solidFill>
                        </a:rPr>
                        <a:t>SC</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600" dirty="0">
                          <a:solidFill>
                            <a:schemeClr val="tx1">
                              <a:lumMod val="50000"/>
                              <a:lumOff val="50000"/>
                            </a:schemeClr>
                          </a:solidFill>
                        </a:rPr>
                        <a:t>&lt; 50 kg </a:t>
                      </a:r>
                      <a:r>
                        <a:rPr lang="en-CA" sz="1600" dirty="0">
                          <a:solidFill>
                            <a:schemeClr val="tx1">
                              <a:lumMod val="50000"/>
                              <a:lumOff val="50000"/>
                            </a:schemeClr>
                          </a:solidFill>
                          <a:sym typeface="Wingdings" panose="05000000000000000000" pitchFamily="2" charset="2"/>
                        </a:rPr>
                        <a:t> 5 kg daily</a:t>
                      </a:r>
                    </a:p>
                    <a:p>
                      <a:r>
                        <a:rPr lang="en-CA" sz="1600" dirty="0">
                          <a:solidFill>
                            <a:schemeClr val="tx1">
                              <a:lumMod val="50000"/>
                              <a:lumOff val="50000"/>
                            </a:schemeClr>
                          </a:solidFill>
                          <a:sym typeface="Wingdings" panose="05000000000000000000" pitchFamily="2" charset="2"/>
                        </a:rPr>
                        <a:t>50-100 kg  7.5 mg daily</a:t>
                      </a:r>
                    </a:p>
                    <a:p>
                      <a:r>
                        <a:rPr lang="en-CA" sz="1600" dirty="0">
                          <a:solidFill>
                            <a:schemeClr val="tx1">
                              <a:lumMod val="50000"/>
                              <a:lumOff val="50000"/>
                            </a:schemeClr>
                          </a:solidFill>
                          <a:sym typeface="Wingdings" panose="05000000000000000000" pitchFamily="2" charset="2"/>
                        </a:rPr>
                        <a:t>&gt; 100 kg  10 mg daily</a:t>
                      </a:r>
                      <a:endParaRPr lang="en-CA" sz="16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CA" sz="1600" dirty="0">
                          <a:solidFill>
                            <a:schemeClr val="tx1">
                              <a:lumMod val="50000"/>
                              <a:lumOff val="50000"/>
                            </a:schemeClr>
                          </a:solidFill>
                        </a:rPr>
                        <a:t>Renal clearance</a:t>
                      </a:r>
                    </a:p>
                    <a:p>
                      <a:pPr marL="285750" indent="-285750">
                        <a:buFont typeface="Arial" panose="020B0604020202020204" pitchFamily="34" charset="0"/>
                        <a:buChar char="•"/>
                      </a:pPr>
                      <a:r>
                        <a:rPr lang="en-CA" sz="1600" dirty="0">
                          <a:solidFill>
                            <a:schemeClr val="tx1">
                              <a:lumMod val="50000"/>
                              <a:lumOff val="50000"/>
                            </a:schemeClr>
                          </a:solidFill>
                        </a:rPr>
                        <a:t>No monitoring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251389"/>
                  </a:ext>
                </a:extLst>
              </a:tr>
              <a:tr h="812718">
                <a:tc>
                  <a:txBody>
                    <a:bodyPr/>
                    <a:lstStyle/>
                    <a:p>
                      <a:r>
                        <a:rPr lang="en-CA" sz="1800" b="1" dirty="0">
                          <a:solidFill>
                            <a:schemeClr val="tx1">
                              <a:lumMod val="50000"/>
                              <a:lumOff val="50000"/>
                            </a:schemeClr>
                          </a:solidFill>
                        </a:rPr>
                        <a:t>Rivaroxaban</a:t>
                      </a:r>
                    </a:p>
                    <a:p>
                      <a:r>
                        <a:rPr lang="en-CA" sz="1400" dirty="0">
                          <a:solidFill>
                            <a:schemeClr val="tx1">
                              <a:lumMod val="50000"/>
                              <a:lumOff val="50000"/>
                            </a:schemeClr>
                          </a:solidFill>
                        </a:rPr>
                        <a:t>(direct </a:t>
                      </a:r>
                      <a:r>
                        <a:rPr lang="en-CA" sz="1400" dirty="0" err="1">
                          <a:solidFill>
                            <a:schemeClr val="tx1">
                              <a:lumMod val="50000"/>
                              <a:lumOff val="50000"/>
                            </a:schemeClr>
                          </a:solidFill>
                        </a:rPr>
                        <a:t>Xa</a:t>
                      </a:r>
                      <a:r>
                        <a:rPr lang="en-CA" sz="1400" dirty="0">
                          <a:solidFill>
                            <a:schemeClr val="tx1">
                              <a:lumMod val="50000"/>
                              <a:lumOff val="50000"/>
                            </a:schemeClr>
                          </a:solidFill>
                        </a:rPr>
                        <a:t> inhibitor)</a:t>
                      </a:r>
                    </a:p>
                    <a:p>
                      <a:r>
                        <a:rPr lang="en-CA" sz="1400" dirty="0">
                          <a:solidFill>
                            <a:schemeClr val="tx1">
                              <a:lumMod val="50000"/>
                              <a:lumOff val="50000"/>
                            </a:schemeClr>
                          </a:solidFill>
                        </a:rPr>
                        <a:t>PO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600" b="1" i="1" dirty="0">
                          <a:solidFill>
                            <a:schemeClr val="tx1">
                              <a:lumMod val="50000"/>
                              <a:lumOff val="50000"/>
                            </a:schemeClr>
                          </a:solidFill>
                        </a:rPr>
                        <a:t>HITT:</a:t>
                      </a:r>
                      <a:r>
                        <a:rPr lang="en-CA" sz="1600" i="1" dirty="0">
                          <a:solidFill>
                            <a:schemeClr val="tx1">
                              <a:lumMod val="50000"/>
                              <a:lumOff val="50000"/>
                            </a:schemeClr>
                          </a:solidFill>
                        </a:rPr>
                        <a:t> </a:t>
                      </a:r>
                      <a:r>
                        <a:rPr lang="en-CA" sz="1600" dirty="0">
                          <a:solidFill>
                            <a:schemeClr val="tx1">
                              <a:lumMod val="50000"/>
                              <a:lumOff val="50000"/>
                            </a:schemeClr>
                          </a:solidFill>
                        </a:rPr>
                        <a:t>15 mg twice daily x 3 weeks, then 20 mg daily</a:t>
                      </a:r>
                    </a:p>
                    <a:p>
                      <a:r>
                        <a:rPr lang="en-CA" sz="1600" b="1" i="1" dirty="0">
                          <a:solidFill>
                            <a:schemeClr val="tx1">
                              <a:lumMod val="50000"/>
                              <a:lumOff val="50000"/>
                            </a:schemeClr>
                          </a:solidFill>
                        </a:rPr>
                        <a:t>Isolated HIT:</a:t>
                      </a:r>
                      <a:r>
                        <a:rPr lang="en-CA" sz="1600" i="1" dirty="0">
                          <a:solidFill>
                            <a:schemeClr val="tx1">
                              <a:lumMod val="50000"/>
                              <a:lumOff val="50000"/>
                            </a:schemeClr>
                          </a:solidFill>
                        </a:rPr>
                        <a:t> </a:t>
                      </a:r>
                      <a:r>
                        <a:rPr lang="en-CA" sz="1600" dirty="0">
                          <a:solidFill>
                            <a:schemeClr val="tx1">
                              <a:lumMod val="50000"/>
                              <a:lumOff val="50000"/>
                            </a:schemeClr>
                          </a:solidFill>
                        </a:rPr>
                        <a:t>15 mg twice daily until platelet count recovery (≥ 150)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CA" sz="1600" dirty="0">
                          <a:solidFill>
                            <a:schemeClr val="tx1">
                              <a:lumMod val="50000"/>
                              <a:lumOff val="50000"/>
                            </a:schemeClr>
                          </a:solidFill>
                        </a:rPr>
                        <a:t>Renal clearance</a:t>
                      </a:r>
                    </a:p>
                    <a:p>
                      <a:pPr marL="285750" indent="-285750">
                        <a:buFont typeface="Arial" panose="020B0604020202020204" pitchFamily="34" charset="0"/>
                        <a:buChar char="•"/>
                      </a:pPr>
                      <a:r>
                        <a:rPr lang="en-CA" sz="1600" dirty="0">
                          <a:solidFill>
                            <a:schemeClr val="tx1">
                              <a:lumMod val="50000"/>
                              <a:lumOff val="50000"/>
                            </a:schemeClr>
                          </a:solidFill>
                        </a:rPr>
                        <a:t>No monitoring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35135513"/>
                  </a:ext>
                </a:extLst>
              </a:tr>
            </a:tbl>
          </a:graphicData>
        </a:graphic>
      </p:graphicFrame>
      <p:sp>
        <p:nvSpPr>
          <p:cNvPr id="5" name="Rectangle 4">
            <a:extLst>
              <a:ext uri="{FF2B5EF4-FFF2-40B4-BE49-F238E27FC236}">
                <a16:creationId xmlns:a16="http://schemas.microsoft.com/office/drawing/2014/main" id="{13ADD53A-E944-446C-B3E7-42BA89F50B50}"/>
              </a:ext>
            </a:extLst>
          </p:cNvPr>
          <p:cNvSpPr/>
          <p:nvPr/>
        </p:nvSpPr>
        <p:spPr>
          <a:xfrm>
            <a:off x="2906973" y="5459104"/>
            <a:ext cx="5895833" cy="764275"/>
          </a:xfrm>
          <a:prstGeom prst="rect">
            <a:avLst/>
          </a:prstGeom>
          <a:noFill/>
          <a:ln w="57150">
            <a:solidFill>
              <a:srgbClr val="1D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0394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a:prstGeom prst="rect">
            <a:avLst/>
          </a:prstGeom>
        </p:spPr>
        <p:txBody>
          <a:bodyPr lIns="0" tIns="0" rIns="0" bIns="0"/>
          <a:lstStyle/>
          <a:p>
            <a:r>
              <a:rPr lang="en-CA" b="1" dirty="0"/>
              <a:t>Case 1: </a:t>
            </a:r>
            <a:r>
              <a:rPr lang="en-CA" dirty="0"/>
              <a:t>Treatment</a:t>
            </a:r>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prstGeom prst="rect">
            <a:avLst/>
          </a:prstGeom>
        </p:spPr>
        <p:txBody>
          <a:bodyPr>
            <a:normAutofit/>
          </a:bodyPr>
          <a:lstStyle/>
          <a:p>
            <a:r>
              <a:rPr lang="en-CA" dirty="0"/>
              <a:t>You decide to start your patient on rivaroxaban 15 mg PO BID and discontinue subcutaneous UFH.</a:t>
            </a:r>
          </a:p>
          <a:p>
            <a:endParaRPr lang="en-CA" dirty="0"/>
          </a:p>
          <a:p>
            <a:r>
              <a:rPr lang="en-CA" dirty="0"/>
              <a:t>Over the next 8 days, your patient’s platelet count gradually rises from 67 to 165, and there is no evidence of bleeding.</a:t>
            </a:r>
          </a:p>
        </p:txBody>
      </p:sp>
    </p:spTree>
    <p:extLst>
      <p:ext uri="{BB962C8B-B14F-4D97-AF65-F5344CB8AC3E}">
        <p14:creationId xmlns:p14="http://schemas.microsoft.com/office/powerpoint/2010/main" val="179159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1700122"/>
            <a:ext cx="10972800" cy="3954624"/>
          </a:xfrm>
          <a:prstGeom prst="rect">
            <a:avLst/>
          </a:prstGeom>
        </p:spPr>
        <p:txBody>
          <a:bodyPr>
            <a:noAutofit/>
          </a:bodyPr>
          <a:lstStyle/>
          <a:p>
            <a:pPr marL="0" indent="0">
              <a:buNone/>
            </a:pPr>
            <a:r>
              <a:rPr lang="en-CA" sz="2400" b="1" dirty="0"/>
              <a:t>Your patient has no symptoms of deep vein thrombosis or pulmonary embolism. </a:t>
            </a:r>
          </a:p>
          <a:p>
            <a:pPr marL="0" indent="0">
              <a:buNone/>
            </a:pPr>
            <a:endParaRPr lang="en-CA" sz="2400" b="1" dirty="0"/>
          </a:p>
          <a:p>
            <a:pPr marL="0" indent="0">
              <a:buNone/>
            </a:pPr>
            <a:r>
              <a:rPr lang="en-CA" sz="2400" b="1" dirty="0"/>
              <a:t>Which of the following tests would you suggest to screen for asymptomatic VTE?</a:t>
            </a:r>
          </a:p>
          <a:p>
            <a:pPr marL="0" indent="0">
              <a:buNone/>
            </a:pPr>
            <a:endParaRPr lang="en-CA" sz="2400" dirty="0"/>
          </a:p>
          <a:p>
            <a:pPr marL="514350" indent="-514350">
              <a:buAutoNum type="alphaUcPeriod"/>
            </a:pPr>
            <a:r>
              <a:rPr lang="en-CA" sz="2400" dirty="0"/>
              <a:t>There are no symptoms, so imaging is not indicated</a:t>
            </a:r>
          </a:p>
          <a:p>
            <a:pPr marL="514350" indent="-514350">
              <a:buFont typeface="Arial" panose="020B0604020202020204" pitchFamily="34" charset="0"/>
              <a:buAutoNum type="alphaUcPeriod"/>
            </a:pPr>
            <a:r>
              <a:rPr lang="en-CA" sz="2400" dirty="0"/>
              <a:t>Bilateral upper extremity compression ultrasound (US)</a:t>
            </a:r>
          </a:p>
          <a:p>
            <a:pPr marL="514350" indent="-514350">
              <a:buFont typeface="Arial" panose="020B0604020202020204" pitchFamily="34" charset="0"/>
              <a:buAutoNum type="alphaUcPeriod"/>
            </a:pPr>
            <a:r>
              <a:rPr lang="en-CA" sz="2400" dirty="0"/>
              <a:t>Bilateral lower extremity compression ultrasound (US)</a:t>
            </a:r>
          </a:p>
          <a:p>
            <a:pPr marL="514350" indent="-514350">
              <a:buAutoNum type="alphaUcPeriod"/>
            </a:pPr>
            <a:r>
              <a:rPr lang="en-CA" sz="2400" dirty="0"/>
              <a:t>CT pulmonary angiogram</a:t>
            </a:r>
          </a:p>
          <a:p>
            <a:pPr marL="514350" indent="-514350">
              <a:buAutoNum type="alphaUcPeriod"/>
            </a:pPr>
            <a:r>
              <a:rPr lang="en-CA" sz="2400" dirty="0"/>
              <a:t>Choices C &amp; D</a:t>
            </a:r>
          </a:p>
        </p:txBody>
      </p:sp>
      <p:sp>
        <p:nvSpPr>
          <p:cNvPr id="4" name="Rectangle 3">
            <a:extLst>
              <a:ext uri="{FF2B5EF4-FFF2-40B4-BE49-F238E27FC236}">
                <a16:creationId xmlns:a16="http://schemas.microsoft.com/office/drawing/2014/main" id="{99BAD767-7BAB-4B53-9712-EA8DCDE89366}"/>
              </a:ext>
            </a:extLst>
          </p:cNvPr>
          <p:cNvSpPr/>
          <p:nvPr/>
        </p:nvSpPr>
        <p:spPr>
          <a:xfrm>
            <a:off x="359257" y="4366997"/>
            <a:ext cx="7554041" cy="4350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3862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a:prstGeom prst="rect">
            <a:avLst/>
          </a:prstGeom>
        </p:spPr>
        <p:txBody>
          <a:bodyPr lIns="0" tIns="0" rIns="0" bIns="0"/>
          <a:lstStyle/>
          <a:p>
            <a:r>
              <a:rPr lang="en-CA" dirty="0"/>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a:prstGeom prst="rect">
            <a:avLst/>
          </a:prstGeom>
        </p:spPr>
        <p:txBody>
          <a:bodyPr>
            <a:normAutofit fontScale="92500" lnSpcReduction="20000"/>
          </a:bodyPr>
          <a:lstStyle/>
          <a:p>
            <a:pPr marL="514350" indent="-514350">
              <a:buFont typeface="+mj-lt"/>
              <a:buAutoNum type="arabicPeriod"/>
            </a:pPr>
            <a:r>
              <a:rPr lang="en-CA" dirty="0">
                <a:solidFill>
                  <a:schemeClr val="tx1">
                    <a:lumMod val="50000"/>
                    <a:lumOff val="50000"/>
                  </a:schemeClr>
                </a:solidFill>
              </a:rPr>
              <a:t>Prevention of VTE in Surgical Hospitalized Patients</a:t>
            </a:r>
          </a:p>
          <a:p>
            <a:pPr marL="514350" indent="-514350">
              <a:buFont typeface="+mj-lt"/>
              <a:buAutoNum type="arabicPeriod"/>
            </a:pPr>
            <a:r>
              <a:rPr lang="en-CA" dirty="0">
                <a:solidFill>
                  <a:schemeClr val="bg2">
                    <a:lumMod val="50000"/>
                  </a:schemeClr>
                </a:solidFill>
              </a:rPr>
              <a:t>Prevention of VTE in Medical Hospitalized Patients</a:t>
            </a:r>
          </a:p>
          <a:p>
            <a:pPr marL="514350" indent="-514350">
              <a:buFont typeface="+mj-lt"/>
              <a:buAutoNum type="arabicPeriod"/>
            </a:pPr>
            <a:r>
              <a:rPr lang="en-CA" dirty="0">
                <a:solidFill>
                  <a:schemeClr val="tx1">
                    <a:lumMod val="50000"/>
                    <a:lumOff val="50000"/>
                  </a:schemeClr>
                </a:solidFill>
              </a:rPr>
              <a:t>Treatment of Acute VTE (DVT and PE)</a:t>
            </a:r>
          </a:p>
          <a:p>
            <a:pPr marL="514350" indent="-514350">
              <a:buFont typeface="+mj-lt"/>
              <a:buAutoNum type="arabicPeriod"/>
            </a:pPr>
            <a:r>
              <a:rPr lang="en-CA" dirty="0">
                <a:solidFill>
                  <a:schemeClr val="tx1">
                    <a:lumMod val="50000"/>
                    <a:lumOff val="50000"/>
                  </a:schemeClr>
                </a:solidFill>
              </a:rPr>
              <a:t>Optimal Management of Anticoagulation Therapy</a:t>
            </a:r>
          </a:p>
          <a:p>
            <a:pPr marL="514350" indent="-514350">
              <a:buFont typeface="+mj-lt"/>
              <a:buAutoNum type="arabicPeriod"/>
            </a:pPr>
            <a:r>
              <a:rPr lang="en-CA" dirty="0">
                <a:solidFill>
                  <a:schemeClr val="tx1">
                    <a:lumMod val="50000"/>
                    <a:lumOff val="50000"/>
                  </a:schemeClr>
                </a:solidFill>
              </a:rPr>
              <a:t>Prevention and Treatment of VTE in Patients with Cancer</a:t>
            </a:r>
          </a:p>
          <a:p>
            <a:pPr marL="514350" indent="-514350">
              <a:buFont typeface="+mj-lt"/>
              <a:buAutoNum type="arabicPeriod"/>
            </a:pPr>
            <a:r>
              <a:rPr lang="en-CA" b="1" dirty="0">
                <a:solidFill>
                  <a:schemeClr val="tx1"/>
                </a:solidFill>
              </a:rPr>
              <a:t>Heparin-Induced Thrombocytopenia (HIT)</a:t>
            </a:r>
          </a:p>
          <a:p>
            <a:pPr marL="514350" indent="-514350">
              <a:buFont typeface="+mj-lt"/>
              <a:buAutoNum type="arabicPeriod"/>
            </a:pPr>
            <a:r>
              <a:rPr lang="en-CA" dirty="0">
                <a:solidFill>
                  <a:schemeClr val="tx1">
                    <a:lumMod val="50000"/>
                    <a:lumOff val="50000"/>
                  </a:schemeClr>
                </a:solidFill>
              </a:rPr>
              <a:t>Thrombophilia</a:t>
            </a:r>
          </a:p>
          <a:p>
            <a:pPr marL="514350" indent="-514350">
              <a:buFont typeface="+mj-lt"/>
              <a:buAutoNum type="arabicPeriod"/>
            </a:pPr>
            <a:r>
              <a:rPr lang="en-CA" dirty="0">
                <a:solidFill>
                  <a:schemeClr val="tx1">
                    <a:lumMod val="50000"/>
                    <a:lumOff val="50000"/>
                  </a:schemeClr>
                </a:solidFill>
              </a:rPr>
              <a:t>Pediatric VTE</a:t>
            </a:r>
          </a:p>
          <a:p>
            <a:pPr marL="514350" indent="-514350">
              <a:buFont typeface="+mj-lt"/>
              <a:buAutoNum type="arabicPeriod"/>
            </a:pPr>
            <a:r>
              <a:rPr lang="en-CA" dirty="0">
                <a:solidFill>
                  <a:schemeClr val="tx1">
                    <a:lumMod val="50000"/>
                    <a:lumOff val="50000"/>
                  </a:schemeClr>
                </a:solidFill>
              </a:rPr>
              <a:t>VTE in the Context of Pregnancy</a:t>
            </a:r>
          </a:p>
          <a:p>
            <a:pPr marL="514350" indent="-514350">
              <a:buFont typeface="+mj-lt"/>
              <a:buAutoNum type="arabicPeriod"/>
            </a:pPr>
            <a:r>
              <a:rPr lang="en-CA" dirty="0">
                <a:solidFill>
                  <a:schemeClr val="tx1">
                    <a:lumMod val="50000"/>
                    <a:lumOff val="50000"/>
                  </a:schemeClr>
                </a:solidFill>
              </a:rPr>
              <a:t>Diagnosis of VTE</a:t>
            </a:r>
          </a:p>
        </p:txBody>
      </p:sp>
    </p:spTree>
    <p:extLst>
      <p:ext uri="{BB962C8B-B14F-4D97-AF65-F5344CB8AC3E}">
        <p14:creationId xmlns:p14="http://schemas.microsoft.com/office/powerpoint/2010/main" val="331324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32534F-5C0C-42FF-ABD0-B3368BAC8A3E}"/>
              </a:ext>
            </a:extLst>
          </p:cNvPr>
          <p:cNvSpPr txBox="1"/>
          <p:nvPr/>
        </p:nvSpPr>
        <p:spPr>
          <a:xfrm>
            <a:off x="8382000" y="2015512"/>
            <a:ext cx="2631743" cy="1938992"/>
          </a:xfrm>
          <a:prstGeom prst="rect">
            <a:avLst/>
          </a:prstGeom>
          <a:solidFill>
            <a:srgbClr val="FDDAB0"/>
          </a:solidFill>
        </p:spPr>
        <p:txBody>
          <a:bodyPr wrap="square" rtlCol="0">
            <a:spAutoFit/>
          </a:bodyPr>
          <a:lstStyle/>
          <a:p>
            <a:r>
              <a:rPr lang="en-CA" sz="2000" i="1" dirty="0">
                <a:solidFill>
                  <a:schemeClr val="tx1">
                    <a:lumMod val="50000"/>
                    <a:lumOff val="50000"/>
                  </a:schemeClr>
                </a:solidFill>
              </a:rPr>
              <a:t>Ultrasound studies have identified silent lower extremity DVT in 12-44% of asymptomatic patients with HIT</a:t>
            </a:r>
          </a:p>
        </p:txBody>
      </p:sp>
      <p:sp>
        <p:nvSpPr>
          <p:cNvPr id="2" name="Title 1">
            <a:extLst>
              <a:ext uri="{FF2B5EF4-FFF2-40B4-BE49-F238E27FC236}">
                <a16:creationId xmlns:a16="http://schemas.microsoft.com/office/drawing/2014/main" id="{55E5FCB4-2D60-B74E-9B7D-0674AB15E25E}"/>
              </a:ext>
            </a:extLst>
          </p:cNvPr>
          <p:cNvSpPr>
            <a:spLocks noGrp="1"/>
          </p:cNvSpPr>
          <p:nvPr>
            <p:ph type="title"/>
          </p:nvPr>
        </p:nvSpPr>
        <p:spPr>
          <a:xfrm>
            <a:off x="321334" y="1340569"/>
            <a:ext cx="10972800" cy="713539"/>
          </a:xfrm>
        </p:spPr>
        <p:txBody>
          <a:bodyPr/>
          <a:lstStyle/>
          <a:p>
            <a:r>
              <a:rPr lang="en-CA" dirty="0"/>
              <a:t>Recommendation</a:t>
            </a:r>
            <a:br>
              <a:rPr lang="en-CA" dirty="0"/>
            </a:br>
            <a:endParaRPr lang="en-US" dirty="0"/>
          </a:p>
        </p:txBody>
      </p:sp>
      <p:sp>
        <p:nvSpPr>
          <p:cNvPr id="5" name="Content Placeholder 4">
            <a:extLst>
              <a:ext uri="{FF2B5EF4-FFF2-40B4-BE49-F238E27FC236}">
                <a16:creationId xmlns:a16="http://schemas.microsoft.com/office/drawing/2014/main" id="{CBF50CDC-6526-214A-90DF-E9031FE8AF87}"/>
              </a:ext>
            </a:extLst>
          </p:cNvPr>
          <p:cNvSpPr>
            <a:spLocks noGrp="1"/>
          </p:cNvSpPr>
          <p:nvPr>
            <p:ph idx="1"/>
          </p:nvPr>
        </p:nvSpPr>
        <p:spPr>
          <a:xfrm>
            <a:off x="419100" y="2033094"/>
            <a:ext cx="7696200" cy="3954624"/>
          </a:xfrm>
        </p:spPr>
        <p:txBody>
          <a:bodyPr/>
          <a:lstStyle/>
          <a:p>
            <a:pPr marL="0" indent="0">
              <a:buNone/>
            </a:pPr>
            <a:r>
              <a:rPr lang="en-CA" sz="2000" dirty="0"/>
              <a:t>In patients with </a:t>
            </a:r>
            <a:r>
              <a:rPr lang="en-CA" sz="2000" b="1" dirty="0">
                <a:solidFill>
                  <a:srgbClr val="E53E31"/>
                </a:solidFill>
              </a:rPr>
              <a:t>acute isolated HIT</a:t>
            </a:r>
            <a:r>
              <a:rPr lang="en-CA" sz="2000" dirty="0"/>
              <a:t>, the panel suggests:</a:t>
            </a:r>
          </a:p>
          <a:p>
            <a:endParaRPr lang="en-CA" sz="2000" b="1" u="sng" dirty="0"/>
          </a:p>
          <a:p>
            <a:r>
              <a:rPr lang="en-CA" sz="2000" b="1" u="sng" dirty="0"/>
              <a:t>Bilateral lower extremity compression US</a:t>
            </a:r>
            <a:r>
              <a:rPr lang="en-CA" sz="2000" dirty="0"/>
              <a:t> to screen for asymptomatic proximal DVT </a:t>
            </a:r>
            <a:r>
              <a:rPr lang="en-CA" sz="2000" i="1" dirty="0"/>
              <a:t>(conditional recommendation, very low certainty)</a:t>
            </a:r>
          </a:p>
          <a:p>
            <a:endParaRPr lang="en-CA" sz="2000" b="1" u="sng" dirty="0"/>
          </a:p>
          <a:p>
            <a:r>
              <a:rPr lang="en-CA" sz="2000" b="1" u="sng" dirty="0"/>
              <a:t>Upper-extremity US</a:t>
            </a:r>
            <a:r>
              <a:rPr lang="en-CA" sz="2000" dirty="0"/>
              <a:t> in patients with an upper extremity central venous catheter, in the limb with the catheter, to screen for asymptomatic DVT </a:t>
            </a:r>
            <a:r>
              <a:rPr lang="en-CA" sz="2000" i="1" dirty="0"/>
              <a:t>(conditional recommendation, very low certainty)</a:t>
            </a:r>
            <a:endParaRPr lang="en-CA" sz="2000" dirty="0"/>
          </a:p>
        </p:txBody>
      </p:sp>
    </p:spTree>
    <p:extLst>
      <p:ext uri="{BB962C8B-B14F-4D97-AF65-F5344CB8AC3E}">
        <p14:creationId xmlns:p14="http://schemas.microsoft.com/office/powerpoint/2010/main" val="109011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9465-A7D0-4001-A68D-CFFA2DC766F9}"/>
              </a:ext>
            </a:extLst>
          </p:cNvPr>
          <p:cNvSpPr>
            <a:spLocks noGrp="1"/>
          </p:cNvSpPr>
          <p:nvPr>
            <p:ph type="title"/>
          </p:nvPr>
        </p:nvSpPr>
        <p:spPr>
          <a:prstGeom prst="rect">
            <a:avLst/>
          </a:prstGeom>
        </p:spPr>
        <p:txBody>
          <a:bodyPr lIns="0" tIns="0" rIns="0" bIns="0"/>
          <a:lstStyle/>
          <a:p>
            <a:r>
              <a:rPr lang="en-CA" b="1" dirty="0"/>
              <a:t>Case 1:</a:t>
            </a:r>
            <a:r>
              <a:rPr lang="en-CA" dirty="0"/>
              <a:t> HITT</a:t>
            </a:r>
          </a:p>
        </p:txBody>
      </p:sp>
      <p:sp>
        <p:nvSpPr>
          <p:cNvPr id="3" name="Content Placeholder 2">
            <a:extLst>
              <a:ext uri="{FF2B5EF4-FFF2-40B4-BE49-F238E27FC236}">
                <a16:creationId xmlns:a16="http://schemas.microsoft.com/office/drawing/2014/main" id="{F15DB3F2-5A6A-4A11-83E8-50F794B1F08D}"/>
              </a:ext>
            </a:extLst>
          </p:cNvPr>
          <p:cNvSpPr>
            <a:spLocks noGrp="1"/>
          </p:cNvSpPr>
          <p:nvPr>
            <p:ph idx="1"/>
          </p:nvPr>
        </p:nvSpPr>
        <p:spPr>
          <a:prstGeom prst="rect">
            <a:avLst/>
          </a:prstGeom>
        </p:spPr>
        <p:txBody>
          <a:bodyPr>
            <a:normAutofit/>
          </a:bodyPr>
          <a:lstStyle/>
          <a:p>
            <a:r>
              <a:rPr lang="en-CA" sz="2400" dirty="0"/>
              <a:t>He is found to have an </a:t>
            </a:r>
            <a:r>
              <a:rPr lang="en-CA" sz="2400" b="1" dirty="0"/>
              <a:t>occlusive left popliteal vein DVT</a:t>
            </a:r>
            <a:r>
              <a:rPr lang="en-CA" sz="2400" dirty="0"/>
              <a:t>. He continues rivaroxaban 15 mg BID for 3 weeks, then takes rivaroxaban 20 mg daily for a total of 3 months. </a:t>
            </a:r>
          </a:p>
          <a:p>
            <a:endParaRPr lang="en-CA" sz="2400" dirty="0"/>
          </a:p>
          <a:p>
            <a:r>
              <a:rPr lang="en-CA" sz="2400" dirty="0"/>
              <a:t>At 3 months, his platelet count is normal (205 x 10</a:t>
            </a:r>
            <a:r>
              <a:rPr lang="en-CA" sz="2400" baseline="30000" dirty="0"/>
              <a:t>9</a:t>
            </a:r>
            <a:r>
              <a:rPr lang="en-CA" sz="2400" dirty="0"/>
              <a:t>/L) and he is at his baseline health status. You ask him to stop rivaroxaban.</a:t>
            </a:r>
          </a:p>
          <a:p>
            <a:endParaRPr lang="en-CA" sz="2400" dirty="0"/>
          </a:p>
          <a:p>
            <a:r>
              <a:rPr lang="en-CA" sz="2400" dirty="0"/>
              <a:t>15 months later, he returns to hospital with CHF again and is found to have severe aortic stenosis, with an aortic valve area of 0.6 cm</a:t>
            </a:r>
            <a:r>
              <a:rPr lang="en-CA" sz="2400" baseline="30000" dirty="0"/>
              <a:t>2</a:t>
            </a:r>
            <a:r>
              <a:rPr lang="en-CA" sz="2400" dirty="0"/>
              <a:t>. He requires a valve replacement.</a:t>
            </a:r>
          </a:p>
        </p:txBody>
      </p:sp>
    </p:spTree>
    <p:extLst>
      <p:ext uri="{BB962C8B-B14F-4D97-AF65-F5344CB8AC3E}">
        <p14:creationId xmlns:p14="http://schemas.microsoft.com/office/powerpoint/2010/main" val="3547692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20336"/>
            <a:ext cx="10972800" cy="3954624"/>
          </a:xfrm>
          <a:prstGeom prst="rect">
            <a:avLst/>
          </a:prstGeom>
        </p:spPr>
        <p:txBody>
          <a:bodyPr>
            <a:noAutofit/>
          </a:bodyPr>
          <a:lstStyle/>
          <a:p>
            <a:pPr marL="0" indent="0">
              <a:buNone/>
            </a:pPr>
            <a:r>
              <a:rPr lang="en-CA" sz="2000" b="1" dirty="0"/>
              <a:t>Your patient with a history of HITT requires open heart surgery, with intraoperative anticoagulation while on pump. His platelet count is normal. You repeat his HIT ELISA and OD is 0.2 (NORMAL &lt; 0.4). </a:t>
            </a:r>
          </a:p>
          <a:p>
            <a:pPr marL="0" indent="0">
              <a:buNone/>
            </a:pPr>
            <a:endParaRPr lang="en-CA" sz="2000" b="1" dirty="0"/>
          </a:p>
          <a:p>
            <a:pPr marL="0" indent="0">
              <a:buNone/>
            </a:pPr>
            <a:r>
              <a:rPr lang="en-CA" sz="2000" b="1" dirty="0"/>
              <a:t>What would you suggest that your patient receive for intraoperative anticoagulation?</a:t>
            </a:r>
          </a:p>
          <a:p>
            <a:pPr marL="0" indent="0">
              <a:buNone/>
            </a:pPr>
            <a:endParaRPr lang="en-CA" sz="2000" dirty="0"/>
          </a:p>
          <a:p>
            <a:pPr marL="514350" indent="-514350">
              <a:buAutoNum type="alphaUcPeriod"/>
            </a:pPr>
            <a:r>
              <a:rPr lang="en-CA" sz="2000" dirty="0"/>
              <a:t>Preoperative plasma exchange and intraoperative heparin</a:t>
            </a:r>
          </a:p>
          <a:p>
            <a:pPr marL="514350" indent="-514350">
              <a:buAutoNum type="alphaUcPeriod"/>
            </a:pPr>
            <a:r>
              <a:rPr lang="en-CA" sz="2000" dirty="0"/>
              <a:t>Intraoperative heparin only</a:t>
            </a:r>
          </a:p>
          <a:p>
            <a:pPr marL="514350" indent="-514350">
              <a:buAutoNum type="alphaUcPeriod"/>
            </a:pPr>
            <a:r>
              <a:rPr lang="en-CA" sz="2000" dirty="0"/>
              <a:t>Intraoperative heparin with an antiplatelet agent</a:t>
            </a:r>
          </a:p>
          <a:p>
            <a:pPr marL="514350" indent="-514350">
              <a:buAutoNum type="alphaUcPeriod"/>
            </a:pPr>
            <a:r>
              <a:rPr lang="en-CA" sz="2000" dirty="0"/>
              <a:t>Intraoperative bivalirudin only</a:t>
            </a:r>
          </a:p>
          <a:p>
            <a:pPr marL="514350" indent="-514350">
              <a:buAutoNum type="alphaUcPeriod"/>
            </a:pPr>
            <a:r>
              <a:rPr lang="en-CA" sz="2000" dirty="0"/>
              <a:t>Intraoperative bivalirudin with an antiplatelet agent</a:t>
            </a:r>
          </a:p>
        </p:txBody>
      </p:sp>
      <p:sp>
        <p:nvSpPr>
          <p:cNvPr id="4" name="Rectangle 3">
            <a:extLst>
              <a:ext uri="{FF2B5EF4-FFF2-40B4-BE49-F238E27FC236}">
                <a16:creationId xmlns:a16="http://schemas.microsoft.com/office/drawing/2014/main" id="{99BAD767-7BAB-4B53-9712-EA8DCDE89366}"/>
              </a:ext>
            </a:extLst>
          </p:cNvPr>
          <p:cNvSpPr/>
          <p:nvPr/>
        </p:nvSpPr>
        <p:spPr>
          <a:xfrm>
            <a:off x="226808" y="4030100"/>
            <a:ext cx="4674328" cy="4230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6463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5540F-1FC6-4997-ABC1-8D6054972625}"/>
              </a:ext>
            </a:extLst>
          </p:cNvPr>
          <p:cNvSpPr>
            <a:spLocks noGrp="1"/>
          </p:cNvSpPr>
          <p:nvPr>
            <p:ph type="title"/>
          </p:nvPr>
        </p:nvSpPr>
        <p:spPr>
          <a:prstGeom prst="rect">
            <a:avLst/>
          </a:prstGeom>
        </p:spPr>
        <p:txBody>
          <a:bodyPr/>
          <a:lstStyle/>
          <a:p>
            <a:r>
              <a:rPr lang="en-CA" dirty="0"/>
              <a:t>Five Phases of HIT</a:t>
            </a:r>
          </a:p>
        </p:txBody>
      </p:sp>
      <p:graphicFrame>
        <p:nvGraphicFramePr>
          <p:cNvPr id="4" name="Table 3">
            <a:extLst>
              <a:ext uri="{FF2B5EF4-FFF2-40B4-BE49-F238E27FC236}">
                <a16:creationId xmlns:a16="http://schemas.microsoft.com/office/drawing/2014/main" id="{E1A5AB33-2C34-4E5F-99B0-7C3A49D2003A}"/>
              </a:ext>
            </a:extLst>
          </p:cNvPr>
          <p:cNvGraphicFramePr>
            <a:graphicFrameLocks noGrp="1"/>
          </p:cNvGraphicFramePr>
          <p:nvPr>
            <p:extLst>
              <p:ext uri="{D42A27DB-BD31-4B8C-83A1-F6EECF244321}">
                <p14:modId xmlns:p14="http://schemas.microsoft.com/office/powerpoint/2010/main" val="2355653676"/>
              </p:ext>
            </p:extLst>
          </p:nvPr>
        </p:nvGraphicFramePr>
        <p:xfrm>
          <a:off x="952769" y="2346846"/>
          <a:ext cx="10286464" cy="3150439"/>
        </p:xfrm>
        <a:graphic>
          <a:graphicData uri="http://schemas.openxmlformats.org/drawingml/2006/table">
            <a:tbl>
              <a:tblPr firstCol="1" bandRow="1">
                <a:tableStyleId>{5940675A-B579-460E-94D1-54222C63F5DA}</a:tableStyleId>
              </a:tblPr>
              <a:tblGrid>
                <a:gridCol w="2571616">
                  <a:extLst>
                    <a:ext uri="{9D8B030D-6E8A-4147-A177-3AD203B41FA5}">
                      <a16:colId xmlns:a16="http://schemas.microsoft.com/office/drawing/2014/main" val="3533085444"/>
                    </a:ext>
                  </a:extLst>
                </a:gridCol>
                <a:gridCol w="2571616">
                  <a:extLst>
                    <a:ext uri="{9D8B030D-6E8A-4147-A177-3AD203B41FA5}">
                      <a16:colId xmlns:a16="http://schemas.microsoft.com/office/drawing/2014/main" val="2442165484"/>
                    </a:ext>
                  </a:extLst>
                </a:gridCol>
                <a:gridCol w="2571616">
                  <a:extLst>
                    <a:ext uri="{9D8B030D-6E8A-4147-A177-3AD203B41FA5}">
                      <a16:colId xmlns:a16="http://schemas.microsoft.com/office/drawing/2014/main" val="2856707972"/>
                    </a:ext>
                  </a:extLst>
                </a:gridCol>
                <a:gridCol w="2571616">
                  <a:extLst>
                    <a:ext uri="{9D8B030D-6E8A-4147-A177-3AD203B41FA5}">
                      <a16:colId xmlns:a16="http://schemas.microsoft.com/office/drawing/2014/main" val="1970274298"/>
                    </a:ext>
                  </a:extLst>
                </a:gridCol>
              </a:tblGrid>
              <a:tr h="396354">
                <a:tc>
                  <a:txBody>
                    <a:bodyPr/>
                    <a:lstStyle/>
                    <a:p>
                      <a:pPr algn="l">
                        <a:lnSpc>
                          <a:spcPct val="100000"/>
                        </a:lnSpc>
                        <a:spcBef>
                          <a:spcPts val="0"/>
                        </a:spcBef>
                        <a:spcAft>
                          <a:spcPts val="0"/>
                        </a:spcAft>
                      </a:pPr>
                      <a:r>
                        <a:rPr lang="en-US" sz="2000" b="1" dirty="0">
                          <a:solidFill>
                            <a:schemeClr val="bg1"/>
                          </a:solidFill>
                          <a:effectLst/>
                        </a:rPr>
                        <a:t>Phase</a:t>
                      </a:r>
                      <a:endParaRPr lang="en-CA" sz="2000" b="1"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pPr algn="ctr">
                        <a:lnSpc>
                          <a:spcPct val="100000"/>
                        </a:lnSpc>
                        <a:spcBef>
                          <a:spcPts val="0"/>
                        </a:spcBef>
                        <a:spcAft>
                          <a:spcPts val="0"/>
                        </a:spcAft>
                      </a:pPr>
                      <a:r>
                        <a:rPr lang="en-US" sz="2000" b="1" dirty="0">
                          <a:solidFill>
                            <a:schemeClr val="bg1"/>
                          </a:solidFill>
                          <a:effectLst/>
                        </a:rPr>
                        <a:t>Platelet count</a:t>
                      </a:r>
                      <a:endParaRPr lang="en-CA" sz="2000" b="1"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pPr algn="ctr">
                        <a:lnSpc>
                          <a:spcPct val="100000"/>
                        </a:lnSpc>
                        <a:spcBef>
                          <a:spcPts val="0"/>
                        </a:spcBef>
                        <a:spcAft>
                          <a:spcPts val="0"/>
                        </a:spcAft>
                      </a:pPr>
                      <a:r>
                        <a:rPr lang="en-US" sz="2000" b="1" dirty="0">
                          <a:solidFill>
                            <a:schemeClr val="bg1"/>
                          </a:solidFill>
                          <a:effectLst/>
                        </a:rPr>
                        <a:t>Immunoassay</a:t>
                      </a:r>
                      <a:endParaRPr lang="en-CA" sz="2000" b="1"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pPr algn="ctr">
                        <a:lnSpc>
                          <a:spcPct val="100000"/>
                        </a:lnSpc>
                        <a:spcBef>
                          <a:spcPts val="0"/>
                        </a:spcBef>
                        <a:spcAft>
                          <a:spcPts val="0"/>
                        </a:spcAft>
                      </a:pPr>
                      <a:r>
                        <a:rPr lang="en-US" sz="2000" b="1" dirty="0">
                          <a:solidFill>
                            <a:schemeClr val="bg1"/>
                          </a:solidFill>
                          <a:effectLst/>
                        </a:rPr>
                        <a:t>Functional assay</a:t>
                      </a:r>
                      <a:endParaRPr lang="en-CA" sz="2000" b="1"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03256293"/>
                  </a:ext>
                </a:extLst>
              </a:tr>
              <a:tr h="550817">
                <a:tc>
                  <a:txBody>
                    <a:bodyPr/>
                    <a:lstStyle/>
                    <a:p>
                      <a:pPr algn="just">
                        <a:lnSpc>
                          <a:spcPct val="150000"/>
                        </a:lnSpc>
                        <a:spcBef>
                          <a:spcPts val="600"/>
                        </a:spcBef>
                        <a:spcAft>
                          <a:spcPts val="0"/>
                        </a:spcAft>
                      </a:pPr>
                      <a:r>
                        <a:rPr lang="en-US" sz="2000" b="1" dirty="0">
                          <a:solidFill>
                            <a:schemeClr val="tx1">
                              <a:lumMod val="50000"/>
                              <a:lumOff val="50000"/>
                            </a:schemeClr>
                          </a:solidFill>
                          <a:effectLst/>
                        </a:rPr>
                        <a:t>Suspected HIT</a:t>
                      </a:r>
                      <a:endParaRPr lang="en-CA" sz="2000" b="1"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dirty="0">
                          <a:solidFill>
                            <a:schemeClr val="tx1">
                              <a:lumMod val="50000"/>
                              <a:lumOff val="50000"/>
                            </a:schemeClr>
                          </a:solidFill>
                          <a:effectLst/>
                        </a:rPr>
                        <a:t>Decreased</a:t>
                      </a:r>
                      <a:endParaRPr lang="en-CA" sz="20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dirty="0">
                          <a:solidFill>
                            <a:schemeClr val="tx1">
                              <a:lumMod val="50000"/>
                              <a:lumOff val="50000"/>
                            </a:schemeClr>
                          </a:solidFill>
                          <a:effectLst/>
                        </a:rPr>
                        <a:t>?</a:t>
                      </a:r>
                      <a:endParaRPr lang="en-CA" sz="20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dirty="0">
                          <a:solidFill>
                            <a:schemeClr val="tx1">
                              <a:lumMod val="50000"/>
                              <a:lumOff val="50000"/>
                            </a:schemeClr>
                          </a:solidFill>
                          <a:effectLst/>
                        </a:rPr>
                        <a:t>?</a:t>
                      </a:r>
                      <a:endParaRPr lang="en-CA" sz="20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3445794"/>
                  </a:ext>
                </a:extLst>
              </a:tr>
              <a:tr h="550817">
                <a:tc>
                  <a:txBody>
                    <a:bodyPr/>
                    <a:lstStyle/>
                    <a:p>
                      <a:pPr algn="just">
                        <a:lnSpc>
                          <a:spcPct val="150000"/>
                        </a:lnSpc>
                        <a:spcBef>
                          <a:spcPts val="600"/>
                        </a:spcBef>
                        <a:spcAft>
                          <a:spcPts val="0"/>
                        </a:spcAft>
                      </a:pPr>
                      <a:r>
                        <a:rPr lang="en-US" sz="2000" b="1">
                          <a:solidFill>
                            <a:schemeClr val="tx1">
                              <a:lumMod val="50000"/>
                              <a:lumOff val="50000"/>
                            </a:schemeClr>
                          </a:solidFill>
                          <a:effectLst/>
                        </a:rPr>
                        <a:t>Acute HIT</a:t>
                      </a:r>
                      <a:endParaRPr lang="en-CA" sz="2000" b="1">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Decreased</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dirty="0">
                          <a:solidFill>
                            <a:schemeClr val="tx1">
                              <a:lumMod val="50000"/>
                              <a:lumOff val="50000"/>
                            </a:schemeClr>
                          </a:solidFill>
                          <a:effectLst/>
                        </a:rPr>
                        <a:t>+</a:t>
                      </a:r>
                      <a:endParaRPr lang="en-CA" sz="20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dirty="0">
                          <a:solidFill>
                            <a:schemeClr val="tx1">
                              <a:lumMod val="50000"/>
                              <a:lumOff val="50000"/>
                            </a:schemeClr>
                          </a:solidFill>
                          <a:effectLst/>
                        </a:rPr>
                        <a:t>+</a:t>
                      </a:r>
                      <a:endParaRPr lang="en-CA" sz="20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1876361"/>
                  </a:ext>
                </a:extLst>
              </a:tr>
              <a:tr h="550817">
                <a:tc>
                  <a:txBody>
                    <a:bodyPr/>
                    <a:lstStyle/>
                    <a:p>
                      <a:pPr algn="just">
                        <a:lnSpc>
                          <a:spcPct val="150000"/>
                        </a:lnSpc>
                        <a:spcBef>
                          <a:spcPts val="600"/>
                        </a:spcBef>
                        <a:spcAft>
                          <a:spcPts val="0"/>
                        </a:spcAft>
                      </a:pPr>
                      <a:r>
                        <a:rPr lang="en-US" sz="2000" b="1">
                          <a:solidFill>
                            <a:schemeClr val="tx1">
                              <a:lumMod val="50000"/>
                              <a:lumOff val="50000"/>
                            </a:schemeClr>
                          </a:solidFill>
                          <a:effectLst/>
                        </a:rPr>
                        <a:t>Subacute HIT A</a:t>
                      </a:r>
                      <a:endParaRPr lang="en-CA" sz="2000" b="1">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Normal</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dirty="0">
                          <a:solidFill>
                            <a:schemeClr val="tx1">
                              <a:lumMod val="50000"/>
                              <a:lumOff val="50000"/>
                            </a:schemeClr>
                          </a:solidFill>
                          <a:effectLst/>
                        </a:rPr>
                        <a:t>+</a:t>
                      </a:r>
                      <a:endParaRPr lang="en-CA" sz="20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9242771"/>
                  </a:ext>
                </a:extLst>
              </a:tr>
              <a:tr h="550817">
                <a:tc>
                  <a:txBody>
                    <a:bodyPr/>
                    <a:lstStyle/>
                    <a:p>
                      <a:pPr algn="just">
                        <a:lnSpc>
                          <a:spcPct val="150000"/>
                        </a:lnSpc>
                        <a:spcBef>
                          <a:spcPts val="600"/>
                        </a:spcBef>
                        <a:spcAft>
                          <a:spcPts val="0"/>
                        </a:spcAft>
                      </a:pPr>
                      <a:r>
                        <a:rPr lang="en-US" sz="2000" b="1">
                          <a:solidFill>
                            <a:schemeClr val="tx1">
                              <a:lumMod val="50000"/>
                              <a:lumOff val="50000"/>
                            </a:schemeClr>
                          </a:solidFill>
                          <a:effectLst/>
                        </a:rPr>
                        <a:t>Subacute HIT B</a:t>
                      </a:r>
                      <a:endParaRPr lang="en-CA" sz="2000" b="1">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Normal</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dirty="0">
                          <a:solidFill>
                            <a:schemeClr val="tx1">
                              <a:lumMod val="50000"/>
                              <a:lumOff val="50000"/>
                            </a:schemeClr>
                          </a:solidFill>
                          <a:effectLst/>
                        </a:rPr>
                        <a:t>–</a:t>
                      </a:r>
                      <a:endParaRPr lang="en-CA" sz="20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1554489"/>
                  </a:ext>
                </a:extLst>
              </a:tr>
              <a:tr h="550817">
                <a:tc>
                  <a:txBody>
                    <a:bodyPr/>
                    <a:lstStyle/>
                    <a:p>
                      <a:pPr algn="just">
                        <a:lnSpc>
                          <a:spcPct val="150000"/>
                        </a:lnSpc>
                        <a:spcBef>
                          <a:spcPts val="600"/>
                        </a:spcBef>
                        <a:spcAft>
                          <a:spcPts val="0"/>
                        </a:spcAft>
                      </a:pPr>
                      <a:r>
                        <a:rPr lang="en-US" sz="2000" b="1" dirty="0">
                          <a:solidFill>
                            <a:schemeClr val="tx1">
                              <a:lumMod val="50000"/>
                              <a:lumOff val="50000"/>
                            </a:schemeClr>
                          </a:solidFill>
                          <a:effectLst/>
                        </a:rPr>
                        <a:t>Remote HIT</a:t>
                      </a:r>
                      <a:endParaRPr lang="en-CA" sz="2000" b="1"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dirty="0">
                          <a:solidFill>
                            <a:schemeClr val="tx1">
                              <a:lumMod val="50000"/>
                              <a:lumOff val="50000"/>
                            </a:schemeClr>
                          </a:solidFill>
                          <a:effectLst/>
                        </a:rPr>
                        <a:t>Normal</a:t>
                      </a:r>
                      <a:endParaRPr lang="en-CA" sz="20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dirty="0">
                          <a:solidFill>
                            <a:schemeClr val="tx1">
                              <a:lumMod val="50000"/>
                              <a:lumOff val="50000"/>
                            </a:schemeClr>
                          </a:solidFill>
                          <a:effectLst/>
                        </a:rPr>
                        <a:t>–</a:t>
                      </a:r>
                      <a:endParaRPr lang="en-CA" sz="20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dirty="0">
                          <a:solidFill>
                            <a:schemeClr val="tx1">
                              <a:lumMod val="50000"/>
                              <a:lumOff val="50000"/>
                            </a:schemeClr>
                          </a:solidFill>
                          <a:effectLst/>
                        </a:rPr>
                        <a:t>–</a:t>
                      </a:r>
                      <a:endParaRPr lang="en-CA" sz="20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7433780"/>
                  </a:ext>
                </a:extLst>
              </a:tr>
            </a:tbl>
          </a:graphicData>
        </a:graphic>
      </p:graphicFrame>
    </p:spTree>
    <p:extLst>
      <p:ext uri="{BB962C8B-B14F-4D97-AF65-F5344CB8AC3E}">
        <p14:creationId xmlns:p14="http://schemas.microsoft.com/office/powerpoint/2010/main" val="3326240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7F5C-C263-2A46-8AE5-96BC545C48E6}"/>
              </a:ext>
            </a:extLst>
          </p:cNvPr>
          <p:cNvSpPr>
            <a:spLocks noGrp="1"/>
          </p:cNvSpPr>
          <p:nvPr>
            <p:ph type="title"/>
          </p:nvPr>
        </p:nvSpPr>
        <p:spPr/>
        <p:txBody>
          <a:bodyPr lIns="0" tIns="0" rIns="0" bIns="0"/>
          <a:lstStyle/>
          <a:p>
            <a:r>
              <a:rPr lang="en-CA" dirty="0"/>
              <a:t>Recommendation</a:t>
            </a:r>
            <a:br>
              <a:rPr lang="en-CA" dirty="0"/>
            </a:br>
            <a:endParaRPr lang="en-US" dirty="0"/>
          </a:p>
        </p:txBody>
      </p:sp>
      <p:sp>
        <p:nvSpPr>
          <p:cNvPr id="3" name="Content Placeholder 2">
            <a:extLst>
              <a:ext uri="{FF2B5EF4-FFF2-40B4-BE49-F238E27FC236}">
                <a16:creationId xmlns:a16="http://schemas.microsoft.com/office/drawing/2014/main" id="{68A9D8DD-08A9-014F-9A01-05A8F844D2A8}"/>
              </a:ext>
            </a:extLst>
          </p:cNvPr>
          <p:cNvSpPr>
            <a:spLocks noGrp="1"/>
          </p:cNvSpPr>
          <p:nvPr>
            <p:ph idx="1"/>
          </p:nvPr>
        </p:nvSpPr>
        <p:spPr/>
        <p:txBody>
          <a:bodyPr/>
          <a:lstStyle/>
          <a:p>
            <a:pPr marL="0" indent="0">
              <a:buNone/>
            </a:pPr>
            <a:r>
              <a:rPr lang="en-CA" sz="2000" dirty="0"/>
              <a:t>In patients with </a:t>
            </a:r>
            <a:r>
              <a:rPr lang="en-CA" sz="2000" b="1" dirty="0">
                <a:solidFill>
                  <a:srgbClr val="E53E31"/>
                </a:solidFill>
              </a:rPr>
              <a:t>subacute HIT B or remote HIT who require cardiovascular surgery</a:t>
            </a:r>
            <a:r>
              <a:rPr lang="en-CA" sz="2000" dirty="0"/>
              <a:t>, the panel suggests </a:t>
            </a:r>
            <a:r>
              <a:rPr lang="en-CA" sz="2000" b="1" u="sng" dirty="0"/>
              <a:t>intraoperative anticoagulation with heparin </a:t>
            </a:r>
            <a:r>
              <a:rPr lang="en-CA" sz="2000" dirty="0"/>
              <a:t>rather than treatment with a non-heparin anticoagulant, plasma exchange and heparin, or heparin combined with antiplatelet agent </a:t>
            </a:r>
            <a:r>
              <a:rPr lang="en-CA" sz="2000" i="1" dirty="0"/>
              <a:t>(conditional recommendation, very low certainty)</a:t>
            </a:r>
          </a:p>
          <a:p>
            <a:endParaRPr lang="en-CA" sz="2400" i="1" dirty="0"/>
          </a:p>
          <a:p>
            <a:pPr marL="0" indent="0">
              <a:buNone/>
            </a:pPr>
            <a:r>
              <a:rPr lang="en-CA" sz="1800" b="1" dirty="0"/>
              <a:t>Remarks:</a:t>
            </a:r>
          </a:p>
          <a:p>
            <a:r>
              <a:rPr lang="en-CA" sz="1800" dirty="0"/>
              <a:t>Treatment with heparin would be </a:t>
            </a:r>
            <a:r>
              <a:rPr lang="en-CA" sz="1800" b="1" i="1" dirty="0"/>
              <a:t>limited to the intraoperative settin</a:t>
            </a:r>
            <a:r>
              <a:rPr lang="en-CA" sz="1800" dirty="0"/>
              <a:t>g, and avoided before and after surgery</a:t>
            </a:r>
          </a:p>
          <a:p>
            <a:r>
              <a:rPr lang="en-CA" sz="1800" b="1" i="1" dirty="0"/>
              <a:t>Postoperative platelet count monitoring </a:t>
            </a:r>
            <a:r>
              <a:rPr lang="en-CA" sz="1800" dirty="0"/>
              <a:t>for HIT may be necessary, even when postoperative heparin is not given, because “delayed-onset (autoimmune) HIT” beginning 5 to 10 days after intraoperative heparin exposure has been reported</a:t>
            </a:r>
          </a:p>
          <a:p>
            <a:endParaRPr lang="en-US" sz="2400" dirty="0"/>
          </a:p>
        </p:txBody>
      </p:sp>
    </p:spTree>
    <p:extLst>
      <p:ext uri="{BB962C8B-B14F-4D97-AF65-F5344CB8AC3E}">
        <p14:creationId xmlns:p14="http://schemas.microsoft.com/office/powerpoint/2010/main" val="3221270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9465-A7D0-4001-A68D-CFFA2DC766F9}"/>
              </a:ext>
            </a:extLst>
          </p:cNvPr>
          <p:cNvSpPr>
            <a:spLocks noGrp="1"/>
          </p:cNvSpPr>
          <p:nvPr>
            <p:ph type="title"/>
          </p:nvPr>
        </p:nvSpPr>
        <p:spPr>
          <a:prstGeom prst="rect">
            <a:avLst/>
          </a:prstGeom>
        </p:spPr>
        <p:txBody>
          <a:bodyPr lIns="0" tIns="0" rIns="0" bIns="0"/>
          <a:lstStyle/>
          <a:p>
            <a:r>
              <a:rPr lang="en-CA" b="1" u="sng" dirty="0"/>
              <a:t>Case 2: </a:t>
            </a:r>
            <a:r>
              <a:rPr lang="en-CA" u="sng" dirty="0"/>
              <a:t>Medical Inpatient Admission</a:t>
            </a:r>
          </a:p>
        </p:txBody>
      </p:sp>
      <p:sp>
        <p:nvSpPr>
          <p:cNvPr id="3" name="Content Placeholder 2">
            <a:extLst>
              <a:ext uri="{FF2B5EF4-FFF2-40B4-BE49-F238E27FC236}">
                <a16:creationId xmlns:a16="http://schemas.microsoft.com/office/drawing/2014/main" id="{F15DB3F2-5A6A-4A11-83E8-50F794B1F08D}"/>
              </a:ext>
            </a:extLst>
          </p:cNvPr>
          <p:cNvSpPr>
            <a:spLocks noGrp="1"/>
          </p:cNvSpPr>
          <p:nvPr>
            <p:ph idx="1"/>
          </p:nvPr>
        </p:nvSpPr>
        <p:spPr>
          <a:prstGeom prst="rect">
            <a:avLst/>
          </a:prstGeom>
        </p:spPr>
        <p:txBody>
          <a:bodyPr>
            <a:normAutofit/>
          </a:bodyPr>
          <a:lstStyle/>
          <a:p>
            <a:pPr marL="0" indent="0">
              <a:buNone/>
            </a:pPr>
            <a:r>
              <a:rPr lang="en-CA" sz="2400" dirty="0"/>
              <a:t>82 year old male</a:t>
            </a:r>
          </a:p>
          <a:p>
            <a:pPr marL="0" indent="0">
              <a:buNone/>
            </a:pPr>
            <a:r>
              <a:rPr lang="en-CA" sz="2400" b="1" dirty="0">
                <a:solidFill>
                  <a:srgbClr val="E53E31"/>
                </a:solidFill>
              </a:rPr>
              <a:t>Past Medical History: </a:t>
            </a:r>
            <a:r>
              <a:rPr lang="en-CA" sz="2400" dirty="0"/>
              <a:t>Diabetes, hypertension, congestive heart failure</a:t>
            </a:r>
          </a:p>
          <a:p>
            <a:pPr marL="0" indent="0">
              <a:buNone/>
            </a:pPr>
            <a:r>
              <a:rPr lang="en-CA" sz="2400" b="1" dirty="0">
                <a:solidFill>
                  <a:srgbClr val="E53E31"/>
                </a:solidFill>
              </a:rPr>
              <a:t>Medications:</a:t>
            </a:r>
            <a:r>
              <a:rPr lang="en-CA" sz="2400" dirty="0">
                <a:solidFill>
                  <a:srgbClr val="E53E31"/>
                </a:solidFill>
              </a:rPr>
              <a:t> </a:t>
            </a:r>
            <a:r>
              <a:rPr lang="en-CA" sz="2400" dirty="0"/>
              <a:t>Metformin, ramipril, aspirin, furosemide</a:t>
            </a:r>
          </a:p>
          <a:p>
            <a:pPr marL="0" indent="0">
              <a:buNone/>
            </a:pPr>
            <a:r>
              <a:rPr lang="en-CA" sz="2400" b="1" dirty="0">
                <a:solidFill>
                  <a:srgbClr val="E53E31"/>
                </a:solidFill>
              </a:rPr>
              <a:t>Admitted to: </a:t>
            </a:r>
            <a:r>
              <a:rPr lang="en-CA" sz="2400" dirty="0"/>
              <a:t>Internal Medicine ward with exacerbation of congestive heart failure, secondary to poor compliance with diet and diuretics</a:t>
            </a:r>
          </a:p>
          <a:p>
            <a:pPr marL="0" indent="0">
              <a:buNone/>
            </a:pPr>
            <a:r>
              <a:rPr lang="en-CA" sz="2400" b="1" dirty="0">
                <a:solidFill>
                  <a:srgbClr val="E53E31"/>
                </a:solidFill>
              </a:rPr>
              <a:t>Treated with:</a:t>
            </a:r>
            <a:r>
              <a:rPr lang="en-CA" sz="2400" dirty="0">
                <a:solidFill>
                  <a:srgbClr val="E53E31"/>
                </a:solidFill>
              </a:rPr>
              <a:t> </a:t>
            </a:r>
          </a:p>
          <a:p>
            <a:r>
              <a:rPr lang="en-CA" sz="2400" dirty="0"/>
              <a:t>Intravenous furosemide, nitroglycerin patch</a:t>
            </a:r>
          </a:p>
          <a:p>
            <a:r>
              <a:rPr lang="en-CA" sz="2400" b="1" i="1" dirty="0"/>
              <a:t>Subcutaneous unfractionated heparin (UFH) </a:t>
            </a:r>
            <a:r>
              <a:rPr lang="en-CA" sz="2400" dirty="0"/>
              <a:t>5,000 IU Q12H started on admission date for DVT prophylaxis</a:t>
            </a:r>
          </a:p>
        </p:txBody>
      </p:sp>
    </p:spTree>
    <p:extLst>
      <p:ext uri="{BB962C8B-B14F-4D97-AF65-F5344CB8AC3E}">
        <p14:creationId xmlns:p14="http://schemas.microsoft.com/office/powerpoint/2010/main" val="169058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E589-F3EC-4BA0-A78E-5A064F3BC9FC}"/>
              </a:ext>
            </a:extLst>
          </p:cNvPr>
          <p:cNvSpPr>
            <a:spLocks noGrp="1"/>
          </p:cNvSpPr>
          <p:nvPr>
            <p:ph type="title"/>
          </p:nvPr>
        </p:nvSpPr>
        <p:spPr>
          <a:prstGeom prst="rect">
            <a:avLst/>
          </a:prstGeom>
        </p:spPr>
        <p:txBody>
          <a:bodyPr lIns="0" tIns="0" rIns="0" bIns="0"/>
          <a:lstStyle/>
          <a:p>
            <a:r>
              <a:rPr lang="en-CA" b="1" dirty="0"/>
              <a:t>Case 2: </a:t>
            </a:r>
            <a:r>
              <a:rPr lang="en-CA" dirty="0"/>
              <a:t>Medical Inpatient Admission</a:t>
            </a:r>
          </a:p>
        </p:txBody>
      </p:sp>
      <p:sp>
        <p:nvSpPr>
          <p:cNvPr id="3" name="Content Placeholder 2">
            <a:extLst>
              <a:ext uri="{FF2B5EF4-FFF2-40B4-BE49-F238E27FC236}">
                <a16:creationId xmlns:a16="http://schemas.microsoft.com/office/drawing/2014/main" id="{87603389-237B-4A40-9893-FBC66F297BC5}"/>
              </a:ext>
            </a:extLst>
          </p:cNvPr>
          <p:cNvSpPr>
            <a:spLocks noGrp="1"/>
          </p:cNvSpPr>
          <p:nvPr>
            <p:ph idx="1"/>
          </p:nvPr>
        </p:nvSpPr>
        <p:spPr>
          <a:prstGeom prst="rect">
            <a:avLst/>
          </a:prstGeom>
        </p:spPr>
        <p:txBody>
          <a:bodyPr/>
          <a:lstStyle/>
          <a:p>
            <a:r>
              <a:rPr lang="en-CA" sz="2400" b="1" dirty="0">
                <a:solidFill>
                  <a:srgbClr val="E53E31"/>
                </a:solidFill>
              </a:rPr>
              <a:t>Bloodwork: </a:t>
            </a:r>
            <a:r>
              <a:rPr lang="en-CA" sz="2400" b="1" dirty="0">
                <a:solidFill>
                  <a:schemeClr val="tx1">
                    <a:lumMod val="50000"/>
                    <a:lumOff val="50000"/>
                  </a:schemeClr>
                </a:solidFill>
              </a:rPr>
              <a:t>Day 0 is admission date</a:t>
            </a:r>
          </a:p>
          <a:p>
            <a:r>
              <a:rPr lang="en-CA" sz="2400" dirty="0">
                <a:solidFill>
                  <a:schemeClr val="tx1">
                    <a:lumMod val="50000"/>
                    <a:lumOff val="50000"/>
                  </a:schemeClr>
                </a:solidFill>
              </a:rPr>
              <a:t>No fever, no other new medications. Normal blood pressure and heart rate. No signs or symptoms of venous thromboembolism</a:t>
            </a:r>
          </a:p>
          <a:p>
            <a:r>
              <a:rPr lang="en-CA" sz="2400" dirty="0">
                <a:solidFill>
                  <a:schemeClr val="tx1">
                    <a:lumMod val="50000"/>
                    <a:lumOff val="50000"/>
                  </a:schemeClr>
                </a:solidFill>
              </a:rPr>
              <a:t>No bruising or bleeding</a:t>
            </a:r>
          </a:p>
          <a:p>
            <a:r>
              <a:rPr lang="en-CA" sz="2400" dirty="0">
                <a:solidFill>
                  <a:schemeClr val="tx1">
                    <a:lumMod val="50000"/>
                    <a:lumOff val="50000"/>
                  </a:schemeClr>
                </a:solidFill>
              </a:rPr>
              <a:t>No exposures to heparin in the 3 months prior to this admission</a:t>
            </a:r>
          </a:p>
          <a:p>
            <a:endParaRPr lang="en-CA" sz="2400" dirty="0">
              <a:solidFill>
                <a:schemeClr val="tx1">
                  <a:lumMod val="50000"/>
                  <a:lumOff val="50000"/>
                </a:schemeClr>
              </a:solidFill>
            </a:endParaRPr>
          </a:p>
        </p:txBody>
      </p:sp>
      <p:graphicFrame>
        <p:nvGraphicFramePr>
          <p:cNvPr id="14" name="Table 13">
            <a:extLst>
              <a:ext uri="{FF2B5EF4-FFF2-40B4-BE49-F238E27FC236}">
                <a16:creationId xmlns:a16="http://schemas.microsoft.com/office/drawing/2014/main" id="{8AA5CEEF-8696-FF4B-B164-87337A7C67A4}"/>
              </a:ext>
            </a:extLst>
          </p:cNvPr>
          <p:cNvGraphicFramePr>
            <a:graphicFrameLocks noGrp="1"/>
          </p:cNvGraphicFramePr>
          <p:nvPr>
            <p:extLst>
              <p:ext uri="{D42A27DB-BD31-4B8C-83A1-F6EECF244321}">
                <p14:modId xmlns:p14="http://schemas.microsoft.com/office/powerpoint/2010/main" val="1340713201"/>
              </p:ext>
            </p:extLst>
          </p:nvPr>
        </p:nvGraphicFramePr>
        <p:xfrm>
          <a:off x="335676" y="4866420"/>
          <a:ext cx="2756568" cy="741680"/>
        </p:xfrm>
        <a:graphic>
          <a:graphicData uri="http://schemas.openxmlformats.org/drawingml/2006/table">
            <a:tbl>
              <a:tblPr firstRow="1" bandRow="1">
                <a:tableStyleId>{5940675A-B579-460E-94D1-54222C63F5DA}</a:tableStyleId>
              </a:tblPr>
              <a:tblGrid>
                <a:gridCol w="2756568">
                  <a:extLst>
                    <a:ext uri="{9D8B030D-6E8A-4147-A177-3AD203B41FA5}">
                      <a16:colId xmlns:a16="http://schemas.microsoft.com/office/drawing/2014/main" val="4184616585"/>
                    </a:ext>
                  </a:extLst>
                </a:gridCol>
              </a:tblGrid>
              <a:tr h="370840">
                <a:tc>
                  <a:txBody>
                    <a:bodyPr/>
                    <a:lstStyle/>
                    <a:p>
                      <a:r>
                        <a:rPr lang="en-CA" sz="1800" b="1" dirty="0">
                          <a:solidFill>
                            <a:schemeClr val="bg1"/>
                          </a:solidFill>
                        </a:rPr>
                        <a:t>Date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r>
                        <a:rPr lang="en-CA" sz="1800" dirty="0">
                          <a:solidFill>
                            <a:schemeClr val="tx1">
                              <a:lumMod val="50000"/>
                              <a:lumOff val="50000"/>
                            </a:schemeClr>
                          </a:solidFill>
                        </a:rPr>
                        <a:t>Platelets (x 10</a:t>
                      </a:r>
                      <a:r>
                        <a:rPr lang="en-CA" sz="1800" baseline="30000" dirty="0">
                          <a:solidFill>
                            <a:schemeClr val="tx1">
                              <a:lumMod val="50000"/>
                              <a:lumOff val="50000"/>
                            </a:schemeClr>
                          </a:solidFill>
                        </a:rPr>
                        <a:t>9</a:t>
                      </a:r>
                      <a:r>
                        <a:rPr lang="en-CA" sz="1800"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5" name="Table 14">
            <a:extLst>
              <a:ext uri="{FF2B5EF4-FFF2-40B4-BE49-F238E27FC236}">
                <a16:creationId xmlns:a16="http://schemas.microsoft.com/office/drawing/2014/main" id="{6B5E36C7-C6E2-AA49-A717-86D54E231F5A}"/>
              </a:ext>
            </a:extLst>
          </p:cNvPr>
          <p:cNvGraphicFramePr>
            <a:graphicFrameLocks noGrp="1"/>
          </p:cNvGraphicFramePr>
          <p:nvPr>
            <p:extLst>
              <p:ext uri="{D42A27DB-BD31-4B8C-83A1-F6EECF244321}">
                <p14:modId xmlns:p14="http://schemas.microsoft.com/office/powerpoint/2010/main" val="271281304"/>
              </p:ext>
            </p:extLst>
          </p:nvPr>
        </p:nvGraphicFramePr>
        <p:xfrm>
          <a:off x="3276728" y="4866420"/>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Day 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200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6" name="Table 15">
            <a:extLst>
              <a:ext uri="{FF2B5EF4-FFF2-40B4-BE49-F238E27FC236}">
                <a16:creationId xmlns:a16="http://schemas.microsoft.com/office/drawing/2014/main" id="{D8D00FE1-B5E5-E346-B3F7-ABE9F1637522}"/>
              </a:ext>
            </a:extLst>
          </p:cNvPr>
          <p:cNvGraphicFramePr>
            <a:graphicFrameLocks noGrp="1"/>
          </p:cNvGraphicFramePr>
          <p:nvPr>
            <p:extLst>
              <p:ext uri="{D42A27DB-BD31-4B8C-83A1-F6EECF244321}">
                <p14:modId xmlns:p14="http://schemas.microsoft.com/office/powerpoint/2010/main" val="1044337370"/>
              </p:ext>
            </p:extLst>
          </p:nvPr>
        </p:nvGraphicFramePr>
        <p:xfrm>
          <a:off x="4366256"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220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7" name="Table 16">
            <a:extLst>
              <a:ext uri="{FF2B5EF4-FFF2-40B4-BE49-F238E27FC236}">
                <a16:creationId xmlns:a16="http://schemas.microsoft.com/office/drawing/2014/main" id="{AB2F3F50-67F3-A34C-ABA2-861EF6AE6C3D}"/>
              </a:ext>
            </a:extLst>
          </p:cNvPr>
          <p:cNvGraphicFramePr>
            <a:graphicFrameLocks noGrp="1"/>
          </p:cNvGraphicFramePr>
          <p:nvPr>
            <p:extLst>
              <p:ext uri="{D42A27DB-BD31-4B8C-83A1-F6EECF244321}">
                <p14:modId xmlns:p14="http://schemas.microsoft.com/office/powerpoint/2010/main" val="3900528612"/>
              </p:ext>
            </p:extLst>
          </p:nvPr>
        </p:nvGraphicFramePr>
        <p:xfrm>
          <a:off x="5455784"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+2</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206</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8" name="Table 17">
            <a:extLst>
              <a:ext uri="{FF2B5EF4-FFF2-40B4-BE49-F238E27FC236}">
                <a16:creationId xmlns:a16="http://schemas.microsoft.com/office/drawing/2014/main" id="{E7721581-CA5A-0D47-B13D-66DF1270DEC7}"/>
              </a:ext>
            </a:extLst>
          </p:cNvPr>
          <p:cNvGraphicFramePr>
            <a:graphicFrameLocks noGrp="1"/>
          </p:cNvGraphicFramePr>
          <p:nvPr>
            <p:extLst>
              <p:ext uri="{D42A27DB-BD31-4B8C-83A1-F6EECF244321}">
                <p14:modId xmlns:p14="http://schemas.microsoft.com/office/powerpoint/2010/main" val="1356327948"/>
              </p:ext>
            </p:extLst>
          </p:nvPr>
        </p:nvGraphicFramePr>
        <p:xfrm>
          <a:off x="6545312"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+3</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145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9" name="Table 18">
            <a:extLst>
              <a:ext uri="{FF2B5EF4-FFF2-40B4-BE49-F238E27FC236}">
                <a16:creationId xmlns:a16="http://schemas.microsoft.com/office/drawing/2014/main" id="{CCC944C5-4593-8F49-B418-2325FF7641A4}"/>
              </a:ext>
            </a:extLst>
          </p:cNvPr>
          <p:cNvGraphicFramePr>
            <a:graphicFrameLocks noGrp="1"/>
          </p:cNvGraphicFramePr>
          <p:nvPr>
            <p:extLst>
              <p:ext uri="{D42A27DB-BD31-4B8C-83A1-F6EECF244321}">
                <p14:modId xmlns:p14="http://schemas.microsoft.com/office/powerpoint/2010/main" val="1926097575"/>
              </p:ext>
            </p:extLst>
          </p:nvPr>
        </p:nvGraphicFramePr>
        <p:xfrm>
          <a:off x="7652882"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+4</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140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20" name="Table 19">
            <a:extLst>
              <a:ext uri="{FF2B5EF4-FFF2-40B4-BE49-F238E27FC236}">
                <a16:creationId xmlns:a16="http://schemas.microsoft.com/office/drawing/2014/main" id="{E9FD90B6-8A33-254A-A84D-0783D4254144}"/>
              </a:ext>
            </a:extLst>
          </p:cNvPr>
          <p:cNvGraphicFramePr>
            <a:graphicFrameLocks noGrp="1"/>
          </p:cNvGraphicFramePr>
          <p:nvPr>
            <p:extLst>
              <p:ext uri="{D42A27DB-BD31-4B8C-83A1-F6EECF244321}">
                <p14:modId xmlns:p14="http://schemas.microsoft.com/office/powerpoint/2010/main" val="3375420150"/>
              </p:ext>
            </p:extLst>
          </p:nvPr>
        </p:nvGraphicFramePr>
        <p:xfrm>
          <a:off x="8760452" y="4856449"/>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145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21" name="Table 20">
            <a:extLst>
              <a:ext uri="{FF2B5EF4-FFF2-40B4-BE49-F238E27FC236}">
                <a16:creationId xmlns:a16="http://schemas.microsoft.com/office/drawing/2014/main" id="{A49FA8C9-7B55-2C4A-9152-28328AE588E4}"/>
              </a:ext>
            </a:extLst>
          </p:cNvPr>
          <p:cNvGraphicFramePr>
            <a:graphicFrameLocks noGrp="1"/>
          </p:cNvGraphicFramePr>
          <p:nvPr>
            <p:extLst>
              <p:ext uri="{D42A27DB-BD31-4B8C-83A1-F6EECF244321}">
                <p14:modId xmlns:p14="http://schemas.microsoft.com/office/powerpoint/2010/main" val="4273270326"/>
              </p:ext>
            </p:extLst>
          </p:nvPr>
        </p:nvGraphicFramePr>
        <p:xfrm>
          <a:off x="9862006"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+6</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130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22" name="Table 21">
            <a:extLst>
              <a:ext uri="{FF2B5EF4-FFF2-40B4-BE49-F238E27FC236}">
                <a16:creationId xmlns:a16="http://schemas.microsoft.com/office/drawing/2014/main" id="{B728896F-2360-2A41-820C-16D7A43A2489}"/>
              </a:ext>
            </a:extLst>
          </p:cNvPr>
          <p:cNvGraphicFramePr>
            <a:graphicFrameLocks noGrp="1"/>
          </p:cNvGraphicFramePr>
          <p:nvPr>
            <p:extLst>
              <p:ext uri="{D42A27DB-BD31-4B8C-83A1-F6EECF244321}">
                <p14:modId xmlns:p14="http://schemas.microsoft.com/office/powerpoint/2010/main" val="3032560376"/>
              </p:ext>
            </p:extLst>
          </p:nvPr>
        </p:nvGraphicFramePr>
        <p:xfrm>
          <a:off x="10939508" y="4857814"/>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+7</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125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spTree>
    <p:extLst>
      <p:ext uri="{BB962C8B-B14F-4D97-AF65-F5344CB8AC3E}">
        <p14:creationId xmlns:p14="http://schemas.microsoft.com/office/powerpoint/2010/main" val="969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23081" y="1687995"/>
            <a:ext cx="10972800" cy="3954624"/>
          </a:xfrm>
          <a:prstGeom prst="rect">
            <a:avLst/>
          </a:prstGeom>
        </p:spPr>
        <p:txBody>
          <a:bodyPr>
            <a:noAutofit/>
          </a:bodyPr>
          <a:lstStyle/>
          <a:p>
            <a:pPr marL="0" indent="0">
              <a:buNone/>
            </a:pPr>
            <a:r>
              <a:rPr lang="en-CA" sz="2400" b="1" dirty="0"/>
              <a:t>Considering your patient’s progressive thrombocytopenia and heparin exposure, you are concerned about the possibility of HIT.</a:t>
            </a:r>
          </a:p>
          <a:p>
            <a:pPr marL="0" indent="0">
              <a:buNone/>
            </a:pPr>
            <a:endParaRPr lang="en-CA" sz="2400" b="1" dirty="0"/>
          </a:p>
          <a:p>
            <a:pPr marL="0" indent="0">
              <a:buNone/>
            </a:pPr>
            <a:r>
              <a:rPr lang="en-CA" sz="2400" b="1" dirty="0"/>
              <a:t>Which of the following most accurately describes his clinical probability of HIT?</a:t>
            </a:r>
          </a:p>
          <a:p>
            <a:pPr marL="0" indent="0">
              <a:buNone/>
            </a:pPr>
            <a:endParaRPr lang="en-CA" sz="2400" dirty="0"/>
          </a:p>
          <a:p>
            <a:pPr marL="514350" indent="-514350">
              <a:buAutoNum type="alphaUcPeriod"/>
            </a:pPr>
            <a:r>
              <a:rPr lang="en-CA" sz="2400" dirty="0"/>
              <a:t>Probably low probability, given overall clinical context</a:t>
            </a:r>
          </a:p>
          <a:p>
            <a:pPr marL="514350" indent="-514350">
              <a:buAutoNum type="alphaUcPeriod"/>
            </a:pPr>
            <a:r>
              <a:rPr lang="en-CA" sz="2400" dirty="0"/>
              <a:t>Probably high probability, given overall clinical context</a:t>
            </a:r>
          </a:p>
          <a:p>
            <a:pPr marL="514350" indent="-514350">
              <a:buAutoNum type="alphaUcPeriod"/>
            </a:pPr>
            <a:r>
              <a:rPr lang="en-CA" sz="2400" dirty="0"/>
              <a:t>Low probability, based on 4Ts score</a:t>
            </a:r>
          </a:p>
          <a:p>
            <a:pPr marL="514350" indent="-514350">
              <a:buAutoNum type="alphaUcPeriod"/>
            </a:pPr>
            <a:r>
              <a:rPr lang="en-CA" sz="2400" dirty="0"/>
              <a:t>Intermediate probability, based on 4Ts score</a:t>
            </a:r>
          </a:p>
          <a:p>
            <a:pPr marL="514350" indent="-514350">
              <a:buAutoNum type="alphaUcPeriod"/>
            </a:pPr>
            <a:r>
              <a:rPr lang="en-CA" sz="2400" dirty="0"/>
              <a:t>High probability, based on 4Ts score</a:t>
            </a:r>
          </a:p>
        </p:txBody>
      </p:sp>
      <p:sp>
        <p:nvSpPr>
          <p:cNvPr id="4" name="Rectangle 3">
            <a:extLst>
              <a:ext uri="{FF2B5EF4-FFF2-40B4-BE49-F238E27FC236}">
                <a16:creationId xmlns:a16="http://schemas.microsoft.com/office/drawing/2014/main" id="{99BAD767-7BAB-4B53-9712-EA8DCDE89366}"/>
              </a:ext>
            </a:extLst>
          </p:cNvPr>
          <p:cNvSpPr/>
          <p:nvPr/>
        </p:nvSpPr>
        <p:spPr>
          <a:xfrm>
            <a:off x="272362" y="4703360"/>
            <a:ext cx="5630839" cy="4228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8961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D39E-840B-4F5C-A066-C075D9CEF4A2}"/>
              </a:ext>
            </a:extLst>
          </p:cNvPr>
          <p:cNvSpPr>
            <a:spLocks noGrp="1"/>
          </p:cNvSpPr>
          <p:nvPr>
            <p:ph type="title"/>
          </p:nvPr>
        </p:nvSpPr>
        <p:spPr>
          <a:xfrm>
            <a:off x="419100" y="1340569"/>
            <a:ext cx="4821640" cy="1143324"/>
          </a:xfrm>
          <a:prstGeom prst="rect">
            <a:avLst/>
          </a:prstGeom>
        </p:spPr>
        <p:txBody>
          <a:bodyPr>
            <a:normAutofit/>
          </a:bodyPr>
          <a:lstStyle/>
          <a:p>
            <a:r>
              <a:rPr lang="en-CA" b="1" dirty="0"/>
              <a:t>The 4Ts Score: </a:t>
            </a:r>
            <a:r>
              <a:rPr lang="en-CA" dirty="0"/>
              <a:t>Clinical Probability Model</a:t>
            </a:r>
          </a:p>
        </p:txBody>
      </p:sp>
      <p:sp>
        <p:nvSpPr>
          <p:cNvPr id="6" name="TextBox 5">
            <a:extLst>
              <a:ext uri="{FF2B5EF4-FFF2-40B4-BE49-F238E27FC236}">
                <a16:creationId xmlns:a16="http://schemas.microsoft.com/office/drawing/2014/main" id="{271758B3-9883-4A29-B9C9-EED58D9418A1}"/>
              </a:ext>
            </a:extLst>
          </p:cNvPr>
          <p:cNvSpPr txBox="1"/>
          <p:nvPr/>
        </p:nvSpPr>
        <p:spPr>
          <a:xfrm>
            <a:off x="312820" y="6055895"/>
            <a:ext cx="2951748" cy="523220"/>
          </a:xfrm>
          <a:prstGeom prst="rect">
            <a:avLst/>
          </a:prstGeom>
          <a:noFill/>
        </p:spPr>
        <p:txBody>
          <a:bodyPr wrap="square" rtlCol="0">
            <a:spAutoFit/>
          </a:bodyPr>
          <a:lstStyle/>
          <a:p>
            <a:r>
              <a:rPr lang="en-CA" sz="1400" dirty="0">
                <a:solidFill>
                  <a:schemeClr val="tx1">
                    <a:lumMod val="50000"/>
                    <a:lumOff val="50000"/>
                  </a:schemeClr>
                </a:solidFill>
              </a:rPr>
              <a:t>Lo </a:t>
            </a:r>
            <a:r>
              <a:rPr lang="en-CA" sz="1400" i="1" dirty="0">
                <a:solidFill>
                  <a:schemeClr val="tx1">
                    <a:lumMod val="50000"/>
                    <a:lumOff val="50000"/>
                  </a:schemeClr>
                </a:solidFill>
              </a:rPr>
              <a:t>J </a:t>
            </a:r>
            <a:r>
              <a:rPr lang="en-CA" sz="1400" i="1" dirty="0" err="1">
                <a:solidFill>
                  <a:schemeClr val="tx1">
                    <a:lumMod val="50000"/>
                    <a:lumOff val="50000"/>
                  </a:schemeClr>
                </a:solidFill>
              </a:rPr>
              <a:t>Thromb</a:t>
            </a:r>
            <a:r>
              <a:rPr lang="en-CA" sz="1400" i="1" dirty="0">
                <a:solidFill>
                  <a:schemeClr val="tx1">
                    <a:lumMod val="50000"/>
                    <a:lumOff val="50000"/>
                  </a:schemeClr>
                </a:solidFill>
              </a:rPr>
              <a:t> </a:t>
            </a:r>
            <a:r>
              <a:rPr lang="en-CA" sz="1400" i="1" dirty="0" err="1">
                <a:solidFill>
                  <a:schemeClr val="tx1">
                    <a:lumMod val="50000"/>
                    <a:lumOff val="50000"/>
                  </a:schemeClr>
                </a:solidFill>
              </a:rPr>
              <a:t>Haemost</a:t>
            </a:r>
            <a:r>
              <a:rPr lang="en-CA" sz="1400" i="1" dirty="0">
                <a:solidFill>
                  <a:schemeClr val="tx1">
                    <a:lumMod val="50000"/>
                    <a:lumOff val="50000"/>
                  </a:schemeClr>
                </a:solidFill>
              </a:rPr>
              <a:t> </a:t>
            </a:r>
            <a:r>
              <a:rPr lang="en-CA" sz="1400" dirty="0">
                <a:solidFill>
                  <a:schemeClr val="tx1">
                    <a:lumMod val="50000"/>
                    <a:lumOff val="50000"/>
                  </a:schemeClr>
                </a:solidFill>
              </a:rPr>
              <a:t>2006</a:t>
            </a:r>
          </a:p>
          <a:p>
            <a:r>
              <a:rPr lang="en-CA" sz="1400" dirty="0">
                <a:solidFill>
                  <a:schemeClr val="tx1">
                    <a:lumMod val="50000"/>
                    <a:lumOff val="50000"/>
                  </a:schemeClr>
                </a:solidFill>
              </a:rPr>
              <a:t>ASH 2009 Clinical Guide</a:t>
            </a:r>
          </a:p>
        </p:txBody>
      </p:sp>
      <p:grpSp>
        <p:nvGrpSpPr>
          <p:cNvPr id="3" name="Group 2">
            <a:extLst>
              <a:ext uri="{FF2B5EF4-FFF2-40B4-BE49-F238E27FC236}">
                <a16:creationId xmlns:a16="http://schemas.microsoft.com/office/drawing/2014/main" id="{BDB7BD69-69E1-F84F-A0AB-89C1B803F5CE}"/>
              </a:ext>
            </a:extLst>
          </p:cNvPr>
          <p:cNvGrpSpPr/>
          <p:nvPr/>
        </p:nvGrpSpPr>
        <p:grpSpPr>
          <a:xfrm>
            <a:off x="5360794" y="2174078"/>
            <a:ext cx="6516961" cy="3552760"/>
            <a:chOff x="4490245" y="1534518"/>
            <a:chExt cx="7486734" cy="4081438"/>
          </a:xfrm>
        </p:grpSpPr>
        <p:pic>
          <p:nvPicPr>
            <p:cNvPr id="4" name="Picture 3">
              <a:extLst>
                <a:ext uri="{FF2B5EF4-FFF2-40B4-BE49-F238E27FC236}">
                  <a16:creationId xmlns:a16="http://schemas.microsoft.com/office/drawing/2014/main" id="{6D5DCA52-73F3-43BA-9A18-BEB7AE29E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0245" y="1534518"/>
              <a:ext cx="7486734" cy="4081438"/>
            </a:xfrm>
            <a:prstGeom prst="rect">
              <a:avLst/>
            </a:prstGeom>
          </p:spPr>
        </p:pic>
        <p:sp>
          <p:nvSpPr>
            <p:cNvPr id="8" name="Rectangle 7">
              <a:extLst>
                <a:ext uri="{FF2B5EF4-FFF2-40B4-BE49-F238E27FC236}">
                  <a16:creationId xmlns:a16="http://schemas.microsoft.com/office/drawing/2014/main" id="{4B35F772-162F-41DB-B245-B5A1762B502D}"/>
                </a:ext>
              </a:extLst>
            </p:cNvPr>
            <p:cNvSpPr/>
            <p:nvPr/>
          </p:nvSpPr>
          <p:spPr>
            <a:xfrm>
              <a:off x="8061553" y="1917796"/>
              <a:ext cx="1870616" cy="605597"/>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3F2E0B97-584D-43EB-B44E-5D31019B39EC}"/>
                </a:ext>
              </a:extLst>
            </p:cNvPr>
            <p:cNvSpPr/>
            <p:nvPr/>
          </p:nvSpPr>
          <p:spPr>
            <a:xfrm>
              <a:off x="9993475" y="2581550"/>
              <a:ext cx="1858518" cy="1291154"/>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09788B7C-639E-47D0-BAB2-C2F8634C03D5}"/>
                </a:ext>
              </a:extLst>
            </p:cNvPr>
            <p:cNvSpPr/>
            <p:nvPr/>
          </p:nvSpPr>
          <p:spPr>
            <a:xfrm>
              <a:off x="9991881" y="3922198"/>
              <a:ext cx="1860112" cy="1091534"/>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8C028E7A-7595-432A-881B-4D832634FF9C}"/>
                </a:ext>
              </a:extLst>
            </p:cNvPr>
            <p:cNvSpPr/>
            <p:nvPr/>
          </p:nvSpPr>
          <p:spPr>
            <a:xfrm>
              <a:off x="6125476" y="5089748"/>
              <a:ext cx="1877812" cy="422051"/>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TextBox 4">
            <a:extLst>
              <a:ext uri="{FF2B5EF4-FFF2-40B4-BE49-F238E27FC236}">
                <a16:creationId xmlns:a16="http://schemas.microsoft.com/office/drawing/2014/main" id="{21E4CDFD-C461-4E7F-9AED-BBEB15D2C0A6}"/>
              </a:ext>
            </a:extLst>
          </p:cNvPr>
          <p:cNvSpPr txBox="1"/>
          <p:nvPr/>
        </p:nvSpPr>
        <p:spPr>
          <a:xfrm>
            <a:off x="381000" y="4276159"/>
            <a:ext cx="4627728" cy="1631216"/>
          </a:xfrm>
          <a:prstGeom prst="rect">
            <a:avLst/>
          </a:prstGeom>
          <a:solidFill>
            <a:srgbClr val="BFE0E5"/>
          </a:solidFill>
          <a:ln>
            <a:noFill/>
          </a:ln>
        </p:spPr>
        <p:txBody>
          <a:bodyPr wrap="square" rtlCol="0">
            <a:spAutoFit/>
          </a:bodyPr>
          <a:lstStyle/>
          <a:p>
            <a:r>
              <a:rPr lang="en-CA" sz="2000" b="1" dirty="0">
                <a:solidFill>
                  <a:schemeClr val="tx1">
                    <a:lumMod val="50000"/>
                    <a:lumOff val="50000"/>
                  </a:schemeClr>
                </a:solidFill>
              </a:rPr>
              <a:t>HIGH probability: </a:t>
            </a:r>
            <a:r>
              <a:rPr lang="en-CA" sz="2000" dirty="0">
                <a:solidFill>
                  <a:schemeClr val="tx1">
                    <a:lumMod val="50000"/>
                    <a:lumOff val="50000"/>
                  </a:schemeClr>
                </a:solidFill>
              </a:rPr>
              <a:t>6-8 points</a:t>
            </a:r>
          </a:p>
          <a:p>
            <a:endParaRPr lang="en-CA" sz="2000" dirty="0">
              <a:solidFill>
                <a:schemeClr val="tx1">
                  <a:lumMod val="50000"/>
                  <a:lumOff val="50000"/>
                </a:schemeClr>
              </a:solidFill>
            </a:endParaRPr>
          </a:p>
          <a:p>
            <a:r>
              <a:rPr lang="en-CA" sz="2000" b="1" dirty="0">
                <a:solidFill>
                  <a:schemeClr val="tx1">
                    <a:lumMod val="50000"/>
                    <a:lumOff val="50000"/>
                  </a:schemeClr>
                </a:solidFill>
              </a:rPr>
              <a:t>INTERMEDIATE probability: </a:t>
            </a:r>
            <a:r>
              <a:rPr lang="en-CA" sz="2000" dirty="0">
                <a:solidFill>
                  <a:schemeClr val="tx1">
                    <a:lumMod val="50000"/>
                    <a:lumOff val="50000"/>
                  </a:schemeClr>
                </a:solidFill>
              </a:rPr>
              <a:t>4-5 points</a:t>
            </a:r>
          </a:p>
          <a:p>
            <a:endParaRPr lang="en-CA" sz="2000" dirty="0">
              <a:solidFill>
                <a:schemeClr val="tx1">
                  <a:lumMod val="50000"/>
                  <a:lumOff val="50000"/>
                </a:schemeClr>
              </a:solidFill>
            </a:endParaRPr>
          </a:p>
          <a:p>
            <a:r>
              <a:rPr lang="en-CA" sz="2000" b="1" dirty="0">
                <a:solidFill>
                  <a:schemeClr val="tx1">
                    <a:lumMod val="50000"/>
                    <a:lumOff val="50000"/>
                  </a:schemeClr>
                </a:solidFill>
              </a:rPr>
              <a:t>LOW probability: </a:t>
            </a:r>
            <a:r>
              <a:rPr lang="en-CA" sz="2000" dirty="0">
                <a:solidFill>
                  <a:schemeClr val="tx1">
                    <a:lumMod val="50000"/>
                    <a:lumOff val="50000"/>
                  </a:schemeClr>
                </a:solidFill>
              </a:rPr>
              <a:t>≤ 3 points</a:t>
            </a:r>
          </a:p>
        </p:txBody>
      </p:sp>
      <p:sp>
        <p:nvSpPr>
          <p:cNvPr id="7" name="TextBox 6">
            <a:extLst>
              <a:ext uri="{FF2B5EF4-FFF2-40B4-BE49-F238E27FC236}">
                <a16:creationId xmlns:a16="http://schemas.microsoft.com/office/drawing/2014/main" id="{3033B1E3-E483-4B92-8ABC-8CB0BEE5B06A}"/>
              </a:ext>
            </a:extLst>
          </p:cNvPr>
          <p:cNvSpPr txBox="1"/>
          <p:nvPr/>
        </p:nvSpPr>
        <p:spPr>
          <a:xfrm>
            <a:off x="381000" y="2575292"/>
            <a:ext cx="4627728" cy="1631216"/>
          </a:xfrm>
          <a:prstGeom prst="rect">
            <a:avLst/>
          </a:prstGeom>
          <a:solidFill>
            <a:srgbClr val="FDDAB0"/>
          </a:solidFill>
        </p:spPr>
        <p:txBody>
          <a:bodyPr wrap="square" rtlCol="0">
            <a:spAutoFit/>
          </a:bodyPr>
          <a:lstStyle/>
          <a:p>
            <a:r>
              <a:rPr lang="en-CA" sz="2000" b="1" u="sng" dirty="0">
                <a:solidFill>
                  <a:schemeClr val="tx1">
                    <a:lumMod val="50000"/>
                    <a:lumOff val="50000"/>
                  </a:schemeClr>
                </a:solidFill>
              </a:rPr>
              <a:t>Our patient:</a:t>
            </a:r>
            <a:endParaRPr lang="en-CA" sz="2000" dirty="0">
              <a:solidFill>
                <a:schemeClr val="tx1">
                  <a:lumMod val="50000"/>
                  <a:lumOff val="50000"/>
                </a:schemeClr>
              </a:solidFill>
            </a:endParaRPr>
          </a:p>
          <a:p>
            <a:r>
              <a:rPr lang="en-CA" sz="2000" dirty="0">
                <a:solidFill>
                  <a:schemeClr val="tx1">
                    <a:lumMod val="50000"/>
                    <a:lumOff val="50000"/>
                  </a:schemeClr>
                </a:solidFill>
              </a:rPr>
              <a:t>Platelets 125, 30-50% drop</a:t>
            </a:r>
          </a:p>
          <a:p>
            <a:r>
              <a:rPr lang="en-CA" sz="2000" dirty="0">
                <a:solidFill>
                  <a:schemeClr val="tx1">
                    <a:lumMod val="50000"/>
                    <a:lumOff val="50000"/>
                  </a:schemeClr>
                </a:solidFill>
              </a:rPr>
              <a:t>Drop at Day +2</a:t>
            </a:r>
          </a:p>
          <a:p>
            <a:r>
              <a:rPr lang="en-CA" sz="2000" dirty="0">
                <a:solidFill>
                  <a:schemeClr val="tx1">
                    <a:lumMod val="50000"/>
                    <a:lumOff val="50000"/>
                  </a:schemeClr>
                </a:solidFill>
              </a:rPr>
              <a:t>No thrombosis</a:t>
            </a:r>
          </a:p>
          <a:p>
            <a:r>
              <a:rPr lang="en-CA" sz="2000" dirty="0">
                <a:solidFill>
                  <a:schemeClr val="tx1">
                    <a:lumMod val="50000"/>
                    <a:lumOff val="50000"/>
                  </a:schemeClr>
                </a:solidFill>
              </a:rPr>
              <a:t>No other cause for thrombocytopenia </a:t>
            </a:r>
          </a:p>
        </p:txBody>
      </p:sp>
      <p:sp>
        <p:nvSpPr>
          <p:cNvPr id="12" name="Rectangle 11">
            <a:extLst>
              <a:ext uri="{FF2B5EF4-FFF2-40B4-BE49-F238E27FC236}">
                <a16:creationId xmlns:a16="http://schemas.microsoft.com/office/drawing/2014/main" id="{FBB84304-851D-4C80-B149-8FB7DF49C2CA}"/>
              </a:ext>
            </a:extLst>
          </p:cNvPr>
          <p:cNvSpPr/>
          <p:nvPr/>
        </p:nvSpPr>
        <p:spPr>
          <a:xfrm>
            <a:off x="381001" y="5523217"/>
            <a:ext cx="3208360" cy="427207"/>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6172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44152" y="1677156"/>
            <a:ext cx="10972800" cy="3954624"/>
          </a:xfrm>
          <a:prstGeom prst="rect">
            <a:avLst/>
          </a:prstGeom>
        </p:spPr>
        <p:txBody>
          <a:bodyPr>
            <a:noAutofit/>
          </a:bodyPr>
          <a:lstStyle/>
          <a:p>
            <a:pPr marL="0" indent="0">
              <a:buNone/>
            </a:pPr>
            <a:r>
              <a:rPr lang="en-CA" sz="2400" b="1" dirty="0"/>
              <a:t>Your patient’s 4Ts score (3) indicates a </a:t>
            </a:r>
            <a:r>
              <a:rPr lang="en-CA" sz="2400" b="1" u="sng" dirty="0"/>
              <a:t>low clinical probability</a:t>
            </a:r>
            <a:r>
              <a:rPr lang="en-CA" sz="2400" b="1" dirty="0"/>
              <a:t> for HIT. </a:t>
            </a:r>
          </a:p>
          <a:p>
            <a:pPr marL="0" indent="0">
              <a:buNone/>
            </a:pPr>
            <a:endParaRPr lang="en-CA" sz="2400" b="1" dirty="0"/>
          </a:p>
          <a:p>
            <a:pPr marL="0" indent="0">
              <a:buNone/>
            </a:pPr>
            <a:r>
              <a:rPr lang="en-CA" sz="2400" b="1" dirty="0"/>
              <a:t>What diagnostic tests would you recommend at this point to confirm or exclude a diagnosis of HIT?</a:t>
            </a:r>
          </a:p>
          <a:p>
            <a:pPr marL="0" indent="0">
              <a:buNone/>
            </a:pPr>
            <a:endParaRPr lang="en-CA" sz="2400" dirty="0"/>
          </a:p>
          <a:p>
            <a:pPr marL="514350" indent="-514350">
              <a:buAutoNum type="alphaUcPeriod"/>
            </a:pPr>
            <a:r>
              <a:rPr lang="en-CA" sz="2400" dirty="0"/>
              <a:t>None; patient is low probability and HIT is highly unlikely</a:t>
            </a:r>
          </a:p>
          <a:p>
            <a:pPr marL="514350" indent="-514350">
              <a:buAutoNum type="alphaUcPeriod"/>
            </a:pPr>
            <a:r>
              <a:rPr lang="en-CA" sz="2400" dirty="0"/>
              <a:t>Immunoassay only (ex. HIT PF4/heparin ELISA)</a:t>
            </a:r>
          </a:p>
          <a:p>
            <a:pPr marL="514350" indent="-514350">
              <a:buAutoNum type="alphaUcPeriod"/>
            </a:pPr>
            <a:r>
              <a:rPr lang="en-CA" sz="2400" dirty="0"/>
              <a:t>Functional test only (ex. serotonin release assay)</a:t>
            </a:r>
          </a:p>
          <a:p>
            <a:pPr marL="514350" indent="-514350">
              <a:buAutoNum type="alphaUcPeriod"/>
            </a:pPr>
            <a:r>
              <a:rPr lang="en-CA" sz="2400" dirty="0"/>
              <a:t>Immunoassay, and if positive then perform functional test</a:t>
            </a:r>
          </a:p>
        </p:txBody>
      </p:sp>
      <p:sp>
        <p:nvSpPr>
          <p:cNvPr id="4" name="Rectangle 3">
            <a:extLst>
              <a:ext uri="{FF2B5EF4-FFF2-40B4-BE49-F238E27FC236}">
                <a16:creationId xmlns:a16="http://schemas.microsoft.com/office/drawing/2014/main" id="{99BAD767-7BAB-4B53-9712-EA8DCDE89366}"/>
              </a:ext>
            </a:extLst>
          </p:cNvPr>
          <p:cNvSpPr/>
          <p:nvPr/>
        </p:nvSpPr>
        <p:spPr>
          <a:xfrm>
            <a:off x="244539" y="3730522"/>
            <a:ext cx="8149988" cy="4503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036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8F838E7-D6EC-2842-8317-83F8DEF0A22A}"/>
              </a:ext>
            </a:extLst>
          </p:cNvPr>
          <p:cNvSpPr>
            <a:spLocks noGrp="1"/>
          </p:cNvSpPr>
          <p:nvPr>
            <p:ph type="title"/>
          </p:nvPr>
        </p:nvSpPr>
        <p:spPr>
          <a:xfrm>
            <a:off x="419100" y="1340569"/>
            <a:ext cx="10972800" cy="713539"/>
          </a:xfrm>
        </p:spPr>
        <p:txBody>
          <a:bodyPr lIns="0" tIns="0" rIns="0" bIns="0"/>
          <a:lstStyle/>
          <a:p>
            <a:r>
              <a:rPr lang="en-CA" sz="2800" dirty="0"/>
              <a:t>How were these ASH guidelines developed?</a:t>
            </a:r>
          </a:p>
        </p:txBody>
      </p:sp>
      <p:sp>
        <p:nvSpPr>
          <p:cNvPr id="17" name="TextBox 16">
            <a:extLst>
              <a:ext uri="{FF2B5EF4-FFF2-40B4-BE49-F238E27FC236}">
                <a16:creationId xmlns:a16="http://schemas.microsoft.com/office/drawing/2014/main" id="{32886B5D-A20A-A145-8C55-FEA84E01F429}"/>
              </a:ext>
            </a:extLst>
          </p:cNvPr>
          <p:cNvSpPr txBox="1"/>
          <p:nvPr/>
        </p:nvSpPr>
        <p:spPr>
          <a:xfrm>
            <a:off x="1044819" y="2032236"/>
            <a:ext cx="2459736" cy="3981106"/>
          </a:xfrm>
          <a:prstGeom prst="rect">
            <a:avLst/>
          </a:prstGeom>
          <a:solidFill>
            <a:srgbClr val="BEE0E4"/>
          </a:solidFill>
        </p:spPr>
        <p:txBody>
          <a:bodyPr wrap="square" rtlCol="0">
            <a:noAutofit/>
          </a:bodyPr>
          <a:lstStyle/>
          <a:p>
            <a:r>
              <a:rPr lang="en-CA" sz="2000" b="1" dirty="0">
                <a:solidFill>
                  <a:srgbClr val="E53E31"/>
                </a:solidFill>
              </a:rPr>
              <a:t>PANEL FORMATION</a:t>
            </a:r>
          </a:p>
          <a:p>
            <a:r>
              <a:rPr lang="en-CA" dirty="0">
                <a:solidFill>
                  <a:schemeClr val="tx1">
                    <a:lumMod val="50000"/>
                    <a:lumOff val="50000"/>
                  </a:schemeClr>
                </a:solidFill>
              </a:rPr>
              <a:t>Each </a:t>
            </a:r>
            <a:r>
              <a:rPr lang="en-CA" b="1" dirty="0">
                <a:solidFill>
                  <a:schemeClr val="tx1">
                    <a:lumMod val="50000"/>
                    <a:lumOff val="50000"/>
                  </a:schemeClr>
                </a:solidFill>
              </a:rPr>
              <a:t>guideline panel</a:t>
            </a:r>
            <a:r>
              <a:rPr lang="en-CA" dirty="0">
                <a:solidFill>
                  <a:schemeClr val="tx1">
                    <a:lumMod val="50000"/>
                    <a:lumOff val="50000"/>
                  </a:schemeClr>
                </a:solidFill>
              </a:rPr>
              <a:t> was formed following these key criteria:</a:t>
            </a:r>
          </a:p>
          <a:p>
            <a:pPr marL="285750" indent="-285750">
              <a:buFont typeface="Arial" panose="020B0604020202020204" pitchFamily="34" charset="0"/>
              <a:buChar char="•"/>
            </a:pPr>
            <a:r>
              <a:rPr lang="en-CA" dirty="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dirty="0">
                <a:solidFill>
                  <a:schemeClr val="tx1">
                    <a:lumMod val="50000"/>
                    <a:lumOff val="50000"/>
                  </a:schemeClr>
                </a:solidFill>
              </a:rPr>
              <a:t>Close attention to minimization and management of conflicts of interest</a:t>
            </a:r>
          </a:p>
        </p:txBody>
      </p:sp>
      <p:sp>
        <p:nvSpPr>
          <p:cNvPr id="18" name="TextBox 17">
            <a:extLst>
              <a:ext uri="{FF2B5EF4-FFF2-40B4-BE49-F238E27FC236}">
                <a16:creationId xmlns:a16="http://schemas.microsoft.com/office/drawing/2014/main" id="{CB3811E5-28CD-FA42-A735-AF6DD0FDDA6B}"/>
              </a:ext>
            </a:extLst>
          </p:cNvPr>
          <p:cNvSpPr txBox="1"/>
          <p:nvPr/>
        </p:nvSpPr>
        <p:spPr>
          <a:xfrm>
            <a:off x="3673934" y="2032236"/>
            <a:ext cx="2459736" cy="2167805"/>
          </a:xfrm>
          <a:prstGeom prst="rect">
            <a:avLst/>
          </a:prstGeom>
          <a:solidFill>
            <a:srgbClr val="FED9B0"/>
          </a:solidFill>
        </p:spPr>
        <p:txBody>
          <a:bodyPr wrap="square" rtlCol="0">
            <a:noAutofit/>
          </a:bodyPr>
          <a:lstStyle/>
          <a:p>
            <a:r>
              <a:rPr lang="en-CA" sz="2000" b="1" dirty="0">
                <a:solidFill>
                  <a:srgbClr val="E53E31"/>
                </a:solidFill>
              </a:rPr>
              <a:t>CLINICAL QUESTIONS</a:t>
            </a:r>
          </a:p>
          <a:p>
            <a:r>
              <a:rPr lang="en-CA" dirty="0">
                <a:solidFill>
                  <a:schemeClr val="tx1">
                    <a:lumMod val="50000"/>
                    <a:lumOff val="50000"/>
                  </a:schemeClr>
                </a:solidFill>
              </a:rPr>
              <a:t>10 to 20 </a:t>
            </a:r>
            <a:r>
              <a:rPr lang="en-CA" b="1" dirty="0">
                <a:solidFill>
                  <a:schemeClr val="tx1">
                    <a:lumMod val="50000"/>
                    <a:lumOff val="50000"/>
                  </a:schemeClr>
                </a:solidFill>
              </a:rPr>
              <a:t>clinically-relevant questions </a:t>
            </a:r>
            <a:r>
              <a:rPr lang="en-CA" dirty="0">
                <a:solidFill>
                  <a:schemeClr val="tx1">
                    <a:lumMod val="50000"/>
                    <a:lumOff val="50000"/>
                  </a:schemeClr>
                </a:solidFill>
              </a:rPr>
              <a:t>generated in </a:t>
            </a:r>
            <a:r>
              <a:rPr lang="en-CA" b="1" dirty="0">
                <a:solidFill>
                  <a:schemeClr val="tx1">
                    <a:lumMod val="50000"/>
                    <a:lumOff val="50000"/>
                  </a:schemeClr>
                </a:solidFill>
              </a:rPr>
              <a:t>PICO format</a:t>
            </a:r>
            <a:r>
              <a:rPr lang="en-CA" dirty="0">
                <a:solidFill>
                  <a:schemeClr val="tx1">
                    <a:lumMod val="50000"/>
                    <a:lumOff val="50000"/>
                  </a:schemeClr>
                </a:solidFill>
              </a:rPr>
              <a:t> (population, intervention, comparison, outcome)</a:t>
            </a:r>
          </a:p>
        </p:txBody>
      </p:sp>
      <p:sp>
        <p:nvSpPr>
          <p:cNvPr id="19" name="TextBox 18">
            <a:extLst>
              <a:ext uri="{FF2B5EF4-FFF2-40B4-BE49-F238E27FC236}">
                <a16:creationId xmlns:a16="http://schemas.microsoft.com/office/drawing/2014/main" id="{1D9DF973-CA49-1748-AF08-6BD6E5057145}"/>
              </a:ext>
            </a:extLst>
          </p:cNvPr>
          <p:cNvSpPr txBox="1"/>
          <p:nvPr/>
        </p:nvSpPr>
        <p:spPr>
          <a:xfrm>
            <a:off x="6303049" y="2032235"/>
            <a:ext cx="2459736" cy="4006681"/>
          </a:xfrm>
          <a:prstGeom prst="rect">
            <a:avLst/>
          </a:prstGeom>
          <a:solidFill>
            <a:srgbClr val="C9D7AF"/>
          </a:solidFill>
        </p:spPr>
        <p:txBody>
          <a:bodyPr wrap="square" rtlCol="0">
            <a:noAutofit/>
          </a:bodyPr>
          <a:lstStyle/>
          <a:p>
            <a:r>
              <a:rPr lang="en-CA" sz="2000" b="1" dirty="0">
                <a:solidFill>
                  <a:srgbClr val="E53E31"/>
                </a:solidFill>
              </a:rPr>
              <a:t>EVIDENCE SYNTHESIS</a:t>
            </a:r>
          </a:p>
          <a:p>
            <a:r>
              <a:rPr lang="en-CA" dirty="0">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dirty="0">
                <a:solidFill>
                  <a:schemeClr val="tx1">
                    <a:lumMod val="50000"/>
                    <a:lumOff val="50000"/>
                  </a:schemeClr>
                </a:solidFill>
              </a:rPr>
              <a:t>Resource use</a:t>
            </a:r>
          </a:p>
          <a:p>
            <a:pPr marL="342900" indent="-342900">
              <a:buFont typeface="Arial" panose="020B0604020202020204" pitchFamily="34" charset="0"/>
              <a:buChar char="•"/>
            </a:pPr>
            <a:r>
              <a:rPr lang="en-CA" dirty="0">
                <a:solidFill>
                  <a:schemeClr val="tx1">
                    <a:lumMod val="50000"/>
                    <a:lumOff val="50000"/>
                  </a:schemeClr>
                </a:solidFill>
              </a:rPr>
              <a:t>Feasibility</a:t>
            </a:r>
          </a:p>
          <a:p>
            <a:pPr marL="342900" indent="-342900">
              <a:buFont typeface="Arial" panose="020B0604020202020204" pitchFamily="34" charset="0"/>
              <a:buChar char="•"/>
            </a:pPr>
            <a:r>
              <a:rPr lang="en-CA" dirty="0">
                <a:solidFill>
                  <a:schemeClr val="tx1">
                    <a:lumMod val="50000"/>
                    <a:lumOff val="50000"/>
                  </a:schemeClr>
                </a:solidFill>
              </a:rPr>
              <a:t>Acceptability</a:t>
            </a:r>
          </a:p>
          <a:p>
            <a:pPr marL="342900" indent="-342900">
              <a:buFont typeface="Arial" panose="020B0604020202020204" pitchFamily="34" charset="0"/>
              <a:buChar char="•"/>
            </a:pPr>
            <a:r>
              <a:rPr lang="en-CA" dirty="0">
                <a:solidFill>
                  <a:schemeClr val="tx1">
                    <a:lumMod val="50000"/>
                    <a:lumOff val="50000"/>
                  </a:schemeClr>
                </a:solidFill>
              </a:rPr>
              <a:t>Equity</a:t>
            </a:r>
          </a:p>
          <a:p>
            <a:pPr marL="342900" indent="-342900">
              <a:buFont typeface="Arial" panose="020B0604020202020204" pitchFamily="34" charset="0"/>
              <a:buChar char="•"/>
            </a:pPr>
            <a:r>
              <a:rPr lang="en-CA" dirty="0">
                <a:solidFill>
                  <a:schemeClr val="tx1">
                    <a:lumMod val="50000"/>
                    <a:lumOff val="50000"/>
                  </a:schemeClr>
                </a:solidFill>
              </a:rPr>
              <a:t>Patient values and preferences</a:t>
            </a:r>
          </a:p>
        </p:txBody>
      </p:sp>
      <p:sp>
        <p:nvSpPr>
          <p:cNvPr id="20" name="TextBox 19">
            <a:extLst>
              <a:ext uri="{FF2B5EF4-FFF2-40B4-BE49-F238E27FC236}">
                <a16:creationId xmlns:a16="http://schemas.microsoft.com/office/drawing/2014/main" id="{A6FBC4BE-4B9A-5E4F-B610-5AAF7899D57B}"/>
              </a:ext>
            </a:extLst>
          </p:cNvPr>
          <p:cNvSpPr txBox="1"/>
          <p:nvPr/>
        </p:nvSpPr>
        <p:spPr>
          <a:xfrm>
            <a:off x="3679531" y="4376267"/>
            <a:ext cx="2459736" cy="1600438"/>
          </a:xfrm>
          <a:prstGeom prst="rect">
            <a:avLst/>
          </a:prstGeom>
          <a:solidFill>
            <a:srgbClr val="FED9B0"/>
          </a:solidFill>
          <a:ln w="28575">
            <a:noFill/>
          </a:ln>
        </p:spPr>
        <p:txBody>
          <a:bodyPr wrap="square" rtlCol="0">
            <a:spAutoFit/>
          </a:bodyPr>
          <a:lstStyle/>
          <a:p>
            <a:r>
              <a:rPr lang="en-CA" sz="1400" b="1" dirty="0">
                <a:solidFill>
                  <a:schemeClr val="tx1">
                    <a:lumMod val="50000"/>
                    <a:lumOff val="50000"/>
                  </a:schemeClr>
                </a:solidFill>
              </a:rPr>
              <a:t>Example: PICO question</a:t>
            </a:r>
            <a:endParaRPr lang="en-CA" sz="1400" dirty="0">
              <a:solidFill>
                <a:schemeClr val="tx1">
                  <a:lumMod val="50000"/>
                  <a:lumOff val="50000"/>
                </a:schemeClr>
              </a:solidFill>
            </a:endParaRPr>
          </a:p>
          <a:p>
            <a:r>
              <a:rPr lang="en-CA" sz="1400" dirty="0">
                <a:solidFill>
                  <a:schemeClr val="tx1">
                    <a:lumMod val="50000"/>
                    <a:lumOff val="50000"/>
                  </a:schemeClr>
                </a:solidFill>
              </a:rPr>
              <a:t>“In patients with suspected HIT and an intermediate probability 4Ts score, should non-heparin anticoagulants be provided at therapeutic or prophylactic intensity?”</a:t>
            </a:r>
          </a:p>
        </p:txBody>
      </p:sp>
      <p:sp>
        <p:nvSpPr>
          <p:cNvPr id="21" name="Rectangle 20">
            <a:extLst>
              <a:ext uri="{FF2B5EF4-FFF2-40B4-BE49-F238E27FC236}">
                <a16:creationId xmlns:a16="http://schemas.microsoft.com/office/drawing/2014/main" id="{A30715FD-2ED3-6043-9FE5-05FD9DCC68C7}"/>
              </a:ext>
            </a:extLst>
          </p:cNvPr>
          <p:cNvSpPr/>
          <p:nvPr/>
        </p:nvSpPr>
        <p:spPr>
          <a:xfrm>
            <a:off x="8932164" y="2032236"/>
            <a:ext cx="2459736" cy="4006680"/>
          </a:xfrm>
          <a:prstGeom prst="rect">
            <a:avLst/>
          </a:prstGeom>
          <a:solidFill>
            <a:srgbClr val="8B80A3">
              <a:alpha val="47059"/>
            </a:srgbClr>
          </a:solidFill>
        </p:spPr>
        <p:txBody>
          <a:bodyPr wrap="square">
            <a:noAutofit/>
          </a:bodyPr>
          <a:lstStyle/>
          <a:p>
            <a:r>
              <a:rPr lang="en-CA" sz="2000" b="1" dirty="0">
                <a:solidFill>
                  <a:srgbClr val="E53E31"/>
                </a:solidFill>
              </a:rPr>
              <a:t>MAKING RECOMMENDATIONS </a:t>
            </a:r>
            <a:endParaRPr lang="en-CA" b="1" dirty="0">
              <a:solidFill>
                <a:srgbClr val="E53E31"/>
              </a:solidFill>
            </a:endParaRPr>
          </a:p>
          <a:p>
            <a:r>
              <a:rPr lang="en-CA" b="1" dirty="0">
                <a:solidFill>
                  <a:schemeClr val="tx1">
                    <a:lumMod val="50000"/>
                    <a:lumOff val="50000"/>
                  </a:schemeClr>
                </a:solidFill>
              </a:rPr>
              <a:t>Recommendations made </a:t>
            </a:r>
            <a:r>
              <a:rPr lang="en-CA" dirty="0">
                <a:solidFill>
                  <a:schemeClr val="tx1">
                    <a:lumMod val="50000"/>
                    <a:lumOff val="50000"/>
                  </a:schemeClr>
                </a:solidFill>
              </a:rPr>
              <a:t>by guideline panel members based on evidence for all factors.</a:t>
            </a:r>
          </a:p>
        </p:txBody>
      </p:sp>
    </p:spTree>
    <p:extLst>
      <p:ext uri="{BB962C8B-B14F-4D97-AF65-F5344CB8AC3E}">
        <p14:creationId xmlns:p14="http://schemas.microsoft.com/office/powerpoint/2010/main" val="16238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CED8-4E99-2F45-8063-5575D9BB2A1D}"/>
              </a:ext>
            </a:extLst>
          </p:cNvPr>
          <p:cNvSpPr>
            <a:spLocks noGrp="1"/>
          </p:cNvSpPr>
          <p:nvPr>
            <p:ph type="title"/>
          </p:nvPr>
        </p:nvSpPr>
        <p:spPr>
          <a:xfrm>
            <a:off x="312629" y="1415725"/>
            <a:ext cx="10972800" cy="713539"/>
          </a:xfrm>
        </p:spPr>
        <p:txBody>
          <a:bodyPr/>
          <a:lstStyle/>
          <a:p>
            <a:r>
              <a:rPr lang="en-CA" dirty="0"/>
              <a:t>Recommendation</a:t>
            </a:r>
            <a:br>
              <a:rPr lang="en-CA" dirty="0"/>
            </a:br>
            <a:endParaRPr lang="en-US" dirty="0"/>
          </a:p>
        </p:txBody>
      </p:sp>
      <p:sp>
        <p:nvSpPr>
          <p:cNvPr id="3" name="Content Placeholder 2">
            <a:extLst>
              <a:ext uri="{FF2B5EF4-FFF2-40B4-BE49-F238E27FC236}">
                <a16:creationId xmlns:a16="http://schemas.microsoft.com/office/drawing/2014/main" id="{E4DF5394-AE71-FF42-95D6-1E20F888ED5C}"/>
              </a:ext>
            </a:extLst>
          </p:cNvPr>
          <p:cNvSpPr>
            <a:spLocks noGrp="1"/>
          </p:cNvSpPr>
          <p:nvPr>
            <p:ph idx="1"/>
          </p:nvPr>
        </p:nvSpPr>
        <p:spPr/>
        <p:txBody>
          <a:bodyPr/>
          <a:lstStyle/>
          <a:p>
            <a:pPr marL="0" indent="0">
              <a:buNone/>
            </a:pPr>
            <a:r>
              <a:rPr lang="en-CA" dirty="0"/>
              <a:t>In patients with suspected HIT and </a:t>
            </a:r>
            <a:r>
              <a:rPr lang="en-CA" b="1" dirty="0">
                <a:solidFill>
                  <a:srgbClr val="E53E31"/>
                </a:solidFill>
              </a:rPr>
              <a:t>low probability 4Ts score</a:t>
            </a:r>
            <a:r>
              <a:rPr lang="en-CA" dirty="0"/>
              <a:t>, the panel recommends </a:t>
            </a:r>
            <a:r>
              <a:rPr lang="en-CA" b="1" u="sng" dirty="0"/>
              <a:t>against HIT laboratory testing</a:t>
            </a:r>
            <a:r>
              <a:rPr lang="en-CA" b="1" dirty="0"/>
              <a:t> </a:t>
            </a:r>
            <a:r>
              <a:rPr lang="en-CA" i="1" dirty="0"/>
              <a:t>(strong recommendation, moderate certainty)</a:t>
            </a:r>
          </a:p>
          <a:p>
            <a:endParaRPr lang="en-CA" dirty="0"/>
          </a:p>
          <a:p>
            <a:pPr marL="0" indent="0">
              <a:buNone/>
            </a:pPr>
            <a:r>
              <a:rPr lang="en-CA" sz="2000" b="1" dirty="0"/>
              <a:t>Remark:</a:t>
            </a:r>
          </a:p>
          <a:p>
            <a:r>
              <a:rPr lang="en-CA" sz="2000" dirty="0"/>
              <a:t>HIT laboratory testing may be appropriate for patients with a low probability 4Ts score if there is uncertainty about the 4Ts score (for example, due to missing data)</a:t>
            </a:r>
          </a:p>
          <a:p>
            <a:endParaRPr lang="en-US" dirty="0"/>
          </a:p>
        </p:txBody>
      </p:sp>
    </p:spTree>
    <p:extLst>
      <p:ext uri="{BB962C8B-B14F-4D97-AF65-F5344CB8AC3E}">
        <p14:creationId xmlns:p14="http://schemas.microsoft.com/office/powerpoint/2010/main" val="2839641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645C5E-95A7-44B0-8FF9-FF4750595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253" y="273608"/>
            <a:ext cx="4357446" cy="6310784"/>
          </a:xfrm>
          <a:prstGeom prst="rect">
            <a:avLst/>
          </a:prstGeom>
        </p:spPr>
      </p:pic>
    </p:spTree>
    <p:extLst>
      <p:ext uri="{BB962C8B-B14F-4D97-AF65-F5344CB8AC3E}">
        <p14:creationId xmlns:p14="http://schemas.microsoft.com/office/powerpoint/2010/main" val="1877110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E589-F3EC-4BA0-A78E-5A064F3BC9FC}"/>
              </a:ext>
            </a:extLst>
          </p:cNvPr>
          <p:cNvSpPr>
            <a:spLocks noGrp="1"/>
          </p:cNvSpPr>
          <p:nvPr>
            <p:ph type="title"/>
          </p:nvPr>
        </p:nvSpPr>
        <p:spPr>
          <a:prstGeom prst="rect">
            <a:avLst/>
          </a:prstGeom>
        </p:spPr>
        <p:txBody>
          <a:bodyPr/>
          <a:lstStyle/>
          <a:p>
            <a:r>
              <a:rPr lang="en-CA" b="1" dirty="0"/>
              <a:t>Case 2: </a:t>
            </a:r>
            <a:r>
              <a:rPr lang="en-CA" dirty="0"/>
              <a:t>Resolution</a:t>
            </a:r>
          </a:p>
        </p:txBody>
      </p:sp>
      <p:sp>
        <p:nvSpPr>
          <p:cNvPr id="3" name="Content Placeholder 2">
            <a:extLst>
              <a:ext uri="{FF2B5EF4-FFF2-40B4-BE49-F238E27FC236}">
                <a16:creationId xmlns:a16="http://schemas.microsoft.com/office/drawing/2014/main" id="{87603389-237B-4A40-9893-FBC66F297BC5}"/>
              </a:ext>
            </a:extLst>
          </p:cNvPr>
          <p:cNvSpPr>
            <a:spLocks noGrp="1"/>
          </p:cNvSpPr>
          <p:nvPr>
            <p:ph idx="1"/>
          </p:nvPr>
        </p:nvSpPr>
        <p:spPr>
          <a:prstGeom prst="rect">
            <a:avLst/>
          </a:prstGeom>
        </p:spPr>
        <p:txBody>
          <a:bodyPr/>
          <a:lstStyle/>
          <a:p>
            <a:r>
              <a:rPr lang="en-CA" sz="2400" dirty="0"/>
              <a:t>Given his low clinical probability, you elect not to send his HIT ELISA assay or functional assay. He continues to receive SC heparin.</a:t>
            </a:r>
          </a:p>
          <a:p>
            <a:endParaRPr lang="en-CA" sz="2400" dirty="0"/>
          </a:p>
          <a:p>
            <a:r>
              <a:rPr lang="en-CA" sz="2400" dirty="0"/>
              <a:t>With treatment for CHF, his thrombocytopenia improves. He is discharged with a follow-up outpatient CBC to ensure resolution of thrombocytopenia</a:t>
            </a:r>
          </a:p>
        </p:txBody>
      </p:sp>
      <p:graphicFrame>
        <p:nvGraphicFramePr>
          <p:cNvPr id="37" name="Table 36">
            <a:extLst>
              <a:ext uri="{FF2B5EF4-FFF2-40B4-BE49-F238E27FC236}">
                <a16:creationId xmlns:a16="http://schemas.microsoft.com/office/drawing/2014/main" id="{E4A8829E-3D7E-D84F-B0DE-925B70717ACA}"/>
              </a:ext>
            </a:extLst>
          </p:cNvPr>
          <p:cNvGraphicFramePr>
            <a:graphicFrameLocks noGrp="1"/>
          </p:cNvGraphicFramePr>
          <p:nvPr>
            <p:extLst>
              <p:ext uri="{D42A27DB-BD31-4B8C-83A1-F6EECF244321}">
                <p14:modId xmlns:p14="http://schemas.microsoft.com/office/powerpoint/2010/main" val="2047298124"/>
              </p:ext>
            </p:extLst>
          </p:nvPr>
        </p:nvGraphicFramePr>
        <p:xfrm>
          <a:off x="335676" y="4561617"/>
          <a:ext cx="2756568" cy="741680"/>
        </p:xfrm>
        <a:graphic>
          <a:graphicData uri="http://schemas.openxmlformats.org/drawingml/2006/table">
            <a:tbl>
              <a:tblPr firstRow="1" bandRow="1">
                <a:tableStyleId>{5940675A-B579-460E-94D1-54222C63F5DA}</a:tableStyleId>
              </a:tblPr>
              <a:tblGrid>
                <a:gridCol w="2756568">
                  <a:extLst>
                    <a:ext uri="{9D8B030D-6E8A-4147-A177-3AD203B41FA5}">
                      <a16:colId xmlns:a16="http://schemas.microsoft.com/office/drawing/2014/main" val="4184616585"/>
                    </a:ext>
                  </a:extLst>
                </a:gridCol>
              </a:tblGrid>
              <a:tr h="370840">
                <a:tc>
                  <a:txBody>
                    <a:bodyPr/>
                    <a:lstStyle/>
                    <a:p>
                      <a:r>
                        <a:rPr lang="en-CA" sz="1800" b="1" dirty="0">
                          <a:solidFill>
                            <a:schemeClr val="bg1"/>
                          </a:solidFill>
                        </a:rPr>
                        <a:t>Date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r>
                        <a:rPr lang="en-CA" sz="1800" dirty="0">
                          <a:solidFill>
                            <a:schemeClr val="tx1">
                              <a:lumMod val="50000"/>
                              <a:lumOff val="50000"/>
                            </a:schemeClr>
                          </a:solidFill>
                        </a:rPr>
                        <a:t>Platelets (x 10</a:t>
                      </a:r>
                      <a:r>
                        <a:rPr lang="en-CA" sz="1800" baseline="30000" dirty="0">
                          <a:solidFill>
                            <a:schemeClr val="tx1">
                              <a:lumMod val="50000"/>
                              <a:lumOff val="50000"/>
                            </a:schemeClr>
                          </a:solidFill>
                        </a:rPr>
                        <a:t>9</a:t>
                      </a:r>
                      <a:r>
                        <a:rPr lang="en-CA" sz="1800"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38" name="Table 37">
            <a:extLst>
              <a:ext uri="{FF2B5EF4-FFF2-40B4-BE49-F238E27FC236}">
                <a16:creationId xmlns:a16="http://schemas.microsoft.com/office/drawing/2014/main" id="{F702D504-044E-C84A-92FC-7FAEBD121978}"/>
              </a:ext>
            </a:extLst>
          </p:cNvPr>
          <p:cNvGraphicFramePr>
            <a:graphicFrameLocks noGrp="1"/>
          </p:cNvGraphicFramePr>
          <p:nvPr>
            <p:extLst>
              <p:ext uri="{D42A27DB-BD31-4B8C-83A1-F6EECF244321}">
                <p14:modId xmlns:p14="http://schemas.microsoft.com/office/powerpoint/2010/main" val="2064997539"/>
              </p:ext>
            </p:extLst>
          </p:nvPr>
        </p:nvGraphicFramePr>
        <p:xfrm>
          <a:off x="3276728" y="4561617"/>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Day 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200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39" name="Table 38">
            <a:extLst>
              <a:ext uri="{FF2B5EF4-FFF2-40B4-BE49-F238E27FC236}">
                <a16:creationId xmlns:a16="http://schemas.microsoft.com/office/drawing/2014/main" id="{FD0C12D3-F43E-3347-A950-721AA52C30D3}"/>
              </a:ext>
            </a:extLst>
          </p:cNvPr>
          <p:cNvGraphicFramePr>
            <a:graphicFrameLocks noGrp="1"/>
          </p:cNvGraphicFramePr>
          <p:nvPr>
            <p:extLst>
              <p:ext uri="{D42A27DB-BD31-4B8C-83A1-F6EECF244321}">
                <p14:modId xmlns:p14="http://schemas.microsoft.com/office/powerpoint/2010/main" val="2211988362"/>
              </p:ext>
            </p:extLst>
          </p:nvPr>
        </p:nvGraphicFramePr>
        <p:xfrm>
          <a:off x="4366256" y="4560879"/>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220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0" name="Table 39">
            <a:extLst>
              <a:ext uri="{FF2B5EF4-FFF2-40B4-BE49-F238E27FC236}">
                <a16:creationId xmlns:a16="http://schemas.microsoft.com/office/drawing/2014/main" id="{2FC6AB55-DB64-834F-9DCE-5C8481B75D48}"/>
              </a:ext>
            </a:extLst>
          </p:cNvPr>
          <p:cNvGraphicFramePr>
            <a:graphicFrameLocks noGrp="1"/>
          </p:cNvGraphicFramePr>
          <p:nvPr>
            <p:extLst>
              <p:ext uri="{D42A27DB-BD31-4B8C-83A1-F6EECF244321}">
                <p14:modId xmlns:p14="http://schemas.microsoft.com/office/powerpoint/2010/main" val="738287307"/>
              </p:ext>
            </p:extLst>
          </p:nvPr>
        </p:nvGraphicFramePr>
        <p:xfrm>
          <a:off x="5455784" y="4560879"/>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+2</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206</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1" name="Table 40">
            <a:extLst>
              <a:ext uri="{FF2B5EF4-FFF2-40B4-BE49-F238E27FC236}">
                <a16:creationId xmlns:a16="http://schemas.microsoft.com/office/drawing/2014/main" id="{5CF34765-6ED2-E84D-9D77-F7CD8B91E025}"/>
              </a:ext>
            </a:extLst>
          </p:cNvPr>
          <p:cNvGraphicFramePr>
            <a:graphicFrameLocks noGrp="1"/>
          </p:cNvGraphicFramePr>
          <p:nvPr>
            <p:extLst>
              <p:ext uri="{D42A27DB-BD31-4B8C-83A1-F6EECF244321}">
                <p14:modId xmlns:p14="http://schemas.microsoft.com/office/powerpoint/2010/main" val="3935298054"/>
              </p:ext>
            </p:extLst>
          </p:nvPr>
        </p:nvGraphicFramePr>
        <p:xfrm>
          <a:off x="6545312" y="4560879"/>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+3</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145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2" name="Table 41">
            <a:extLst>
              <a:ext uri="{FF2B5EF4-FFF2-40B4-BE49-F238E27FC236}">
                <a16:creationId xmlns:a16="http://schemas.microsoft.com/office/drawing/2014/main" id="{8A962882-3EB5-C244-92FA-AA98CB4075AC}"/>
              </a:ext>
            </a:extLst>
          </p:cNvPr>
          <p:cNvGraphicFramePr>
            <a:graphicFrameLocks noGrp="1"/>
          </p:cNvGraphicFramePr>
          <p:nvPr>
            <p:extLst>
              <p:ext uri="{D42A27DB-BD31-4B8C-83A1-F6EECF244321}">
                <p14:modId xmlns:p14="http://schemas.microsoft.com/office/powerpoint/2010/main" val="2971842871"/>
              </p:ext>
            </p:extLst>
          </p:nvPr>
        </p:nvGraphicFramePr>
        <p:xfrm>
          <a:off x="7652882" y="4560879"/>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+4</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140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3" name="Table 42">
            <a:extLst>
              <a:ext uri="{FF2B5EF4-FFF2-40B4-BE49-F238E27FC236}">
                <a16:creationId xmlns:a16="http://schemas.microsoft.com/office/drawing/2014/main" id="{B94E0BF5-C3C3-2A47-91E4-A1708FEEEC08}"/>
              </a:ext>
            </a:extLst>
          </p:cNvPr>
          <p:cNvGraphicFramePr>
            <a:graphicFrameLocks noGrp="1"/>
          </p:cNvGraphicFramePr>
          <p:nvPr>
            <p:extLst>
              <p:ext uri="{D42A27DB-BD31-4B8C-83A1-F6EECF244321}">
                <p14:modId xmlns:p14="http://schemas.microsoft.com/office/powerpoint/2010/main" val="842525349"/>
              </p:ext>
            </p:extLst>
          </p:nvPr>
        </p:nvGraphicFramePr>
        <p:xfrm>
          <a:off x="8760452" y="4551646"/>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145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4" name="Table 43">
            <a:extLst>
              <a:ext uri="{FF2B5EF4-FFF2-40B4-BE49-F238E27FC236}">
                <a16:creationId xmlns:a16="http://schemas.microsoft.com/office/drawing/2014/main" id="{A83522AC-4B6E-9149-9C7F-E8B55B85E868}"/>
              </a:ext>
            </a:extLst>
          </p:cNvPr>
          <p:cNvGraphicFramePr>
            <a:graphicFrameLocks noGrp="1"/>
          </p:cNvGraphicFramePr>
          <p:nvPr>
            <p:extLst>
              <p:ext uri="{D42A27DB-BD31-4B8C-83A1-F6EECF244321}">
                <p14:modId xmlns:p14="http://schemas.microsoft.com/office/powerpoint/2010/main" val="2051584563"/>
              </p:ext>
            </p:extLst>
          </p:nvPr>
        </p:nvGraphicFramePr>
        <p:xfrm>
          <a:off x="9862006" y="4560879"/>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+6</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130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5" name="Table 44">
            <a:extLst>
              <a:ext uri="{FF2B5EF4-FFF2-40B4-BE49-F238E27FC236}">
                <a16:creationId xmlns:a16="http://schemas.microsoft.com/office/drawing/2014/main" id="{EE87E8B2-D5D1-D841-8C3D-D9A200A42166}"/>
              </a:ext>
            </a:extLst>
          </p:cNvPr>
          <p:cNvGraphicFramePr>
            <a:graphicFrameLocks noGrp="1"/>
          </p:cNvGraphicFramePr>
          <p:nvPr>
            <p:extLst>
              <p:ext uri="{D42A27DB-BD31-4B8C-83A1-F6EECF244321}">
                <p14:modId xmlns:p14="http://schemas.microsoft.com/office/powerpoint/2010/main" val="446023786"/>
              </p:ext>
            </p:extLst>
          </p:nvPr>
        </p:nvGraphicFramePr>
        <p:xfrm>
          <a:off x="10939508" y="4553011"/>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+7</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125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6" name="Table 45">
            <a:extLst>
              <a:ext uri="{FF2B5EF4-FFF2-40B4-BE49-F238E27FC236}">
                <a16:creationId xmlns:a16="http://schemas.microsoft.com/office/drawing/2014/main" id="{78B2EAE3-3053-604F-BA04-8CD08B4DE267}"/>
              </a:ext>
            </a:extLst>
          </p:cNvPr>
          <p:cNvGraphicFramePr>
            <a:graphicFrameLocks noGrp="1"/>
          </p:cNvGraphicFramePr>
          <p:nvPr>
            <p:extLst>
              <p:ext uri="{D42A27DB-BD31-4B8C-83A1-F6EECF244321}">
                <p14:modId xmlns:p14="http://schemas.microsoft.com/office/powerpoint/2010/main" val="2592768389"/>
              </p:ext>
            </p:extLst>
          </p:nvPr>
        </p:nvGraphicFramePr>
        <p:xfrm>
          <a:off x="337950" y="5437348"/>
          <a:ext cx="2756568" cy="741680"/>
        </p:xfrm>
        <a:graphic>
          <a:graphicData uri="http://schemas.openxmlformats.org/drawingml/2006/table">
            <a:tbl>
              <a:tblPr firstRow="1" bandRow="1">
                <a:tableStyleId>{5940675A-B579-460E-94D1-54222C63F5DA}</a:tableStyleId>
              </a:tblPr>
              <a:tblGrid>
                <a:gridCol w="2756568">
                  <a:extLst>
                    <a:ext uri="{9D8B030D-6E8A-4147-A177-3AD203B41FA5}">
                      <a16:colId xmlns:a16="http://schemas.microsoft.com/office/drawing/2014/main" val="4184616585"/>
                    </a:ext>
                  </a:extLst>
                </a:gridCol>
              </a:tblGrid>
              <a:tr h="370840">
                <a:tc>
                  <a:txBody>
                    <a:bodyPr/>
                    <a:lstStyle/>
                    <a:p>
                      <a:r>
                        <a:rPr lang="en-CA" sz="1800" b="1" dirty="0">
                          <a:solidFill>
                            <a:schemeClr val="bg1"/>
                          </a:solidFill>
                        </a:rPr>
                        <a:t>Date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r>
                        <a:rPr lang="en-CA" sz="1800" dirty="0">
                          <a:solidFill>
                            <a:schemeClr val="tx1">
                              <a:lumMod val="50000"/>
                              <a:lumOff val="50000"/>
                            </a:schemeClr>
                          </a:solidFill>
                        </a:rPr>
                        <a:t>Platelets (x 10</a:t>
                      </a:r>
                      <a:r>
                        <a:rPr lang="en-CA" sz="1800" baseline="30000" dirty="0">
                          <a:solidFill>
                            <a:schemeClr val="tx1">
                              <a:lumMod val="50000"/>
                              <a:lumOff val="50000"/>
                            </a:schemeClr>
                          </a:solidFill>
                        </a:rPr>
                        <a:t>9</a:t>
                      </a:r>
                      <a:r>
                        <a:rPr lang="en-CA" sz="1800"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7" name="Table 46">
            <a:extLst>
              <a:ext uri="{FF2B5EF4-FFF2-40B4-BE49-F238E27FC236}">
                <a16:creationId xmlns:a16="http://schemas.microsoft.com/office/drawing/2014/main" id="{30FC8DBA-3F48-1148-8832-821FCD09A909}"/>
              </a:ext>
            </a:extLst>
          </p:cNvPr>
          <p:cNvGraphicFramePr>
            <a:graphicFrameLocks noGrp="1"/>
          </p:cNvGraphicFramePr>
          <p:nvPr>
            <p:extLst>
              <p:ext uri="{D42A27DB-BD31-4B8C-83A1-F6EECF244321}">
                <p14:modId xmlns:p14="http://schemas.microsoft.com/office/powerpoint/2010/main" val="1778638068"/>
              </p:ext>
            </p:extLst>
          </p:nvPr>
        </p:nvGraphicFramePr>
        <p:xfrm>
          <a:off x="3287688" y="5428453"/>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+8</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145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8" name="Table 47">
            <a:extLst>
              <a:ext uri="{FF2B5EF4-FFF2-40B4-BE49-F238E27FC236}">
                <a16:creationId xmlns:a16="http://schemas.microsoft.com/office/drawing/2014/main" id="{7A365E2E-576D-8944-9A37-E5AF863CD2A3}"/>
              </a:ext>
            </a:extLst>
          </p:cNvPr>
          <p:cNvGraphicFramePr>
            <a:graphicFrameLocks noGrp="1"/>
          </p:cNvGraphicFramePr>
          <p:nvPr>
            <p:extLst>
              <p:ext uri="{D42A27DB-BD31-4B8C-83A1-F6EECF244321}">
                <p14:modId xmlns:p14="http://schemas.microsoft.com/office/powerpoint/2010/main" val="771512957"/>
              </p:ext>
            </p:extLst>
          </p:nvPr>
        </p:nvGraphicFramePr>
        <p:xfrm>
          <a:off x="4367808" y="5428453"/>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+9</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160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9" name="Table 48">
            <a:extLst>
              <a:ext uri="{FF2B5EF4-FFF2-40B4-BE49-F238E27FC236}">
                <a16:creationId xmlns:a16="http://schemas.microsoft.com/office/drawing/2014/main" id="{8FD4F64F-EDE4-A44E-B637-344671A714BD}"/>
              </a:ext>
            </a:extLst>
          </p:cNvPr>
          <p:cNvGraphicFramePr>
            <a:graphicFrameLocks noGrp="1"/>
          </p:cNvGraphicFramePr>
          <p:nvPr>
            <p:extLst>
              <p:ext uri="{D42A27DB-BD31-4B8C-83A1-F6EECF244321}">
                <p14:modId xmlns:p14="http://schemas.microsoft.com/office/powerpoint/2010/main" val="2173129387"/>
              </p:ext>
            </p:extLst>
          </p:nvPr>
        </p:nvGraphicFramePr>
        <p:xfrm>
          <a:off x="5447928" y="5428453"/>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+20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165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spTree>
    <p:extLst>
      <p:ext uri="{BB962C8B-B14F-4D97-AF65-F5344CB8AC3E}">
        <p14:creationId xmlns:p14="http://schemas.microsoft.com/office/powerpoint/2010/main" val="363734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BC15-108C-4496-B756-CCA2D9A473BE}"/>
              </a:ext>
            </a:extLst>
          </p:cNvPr>
          <p:cNvSpPr>
            <a:spLocks noGrp="1"/>
          </p:cNvSpPr>
          <p:nvPr>
            <p:ph type="title"/>
          </p:nvPr>
        </p:nvSpPr>
        <p:spPr>
          <a:prstGeom prst="rect">
            <a:avLst/>
          </a:prstGeom>
        </p:spPr>
        <p:txBody>
          <a:bodyPr lIns="0" tIns="0" rIns="0" bIns="0"/>
          <a:lstStyle/>
          <a:p>
            <a:r>
              <a:rPr lang="en-CA" dirty="0"/>
              <a:t>Additional Topics in these Guidelines</a:t>
            </a:r>
          </a:p>
        </p:txBody>
      </p:sp>
      <p:sp>
        <p:nvSpPr>
          <p:cNvPr id="3" name="Content Placeholder 2">
            <a:extLst>
              <a:ext uri="{FF2B5EF4-FFF2-40B4-BE49-F238E27FC236}">
                <a16:creationId xmlns:a16="http://schemas.microsoft.com/office/drawing/2014/main" id="{6F25C31F-B7D3-4C40-B79F-90253D1BC557}"/>
              </a:ext>
            </a:extLst>
          </p:cNvPr>
          <p:cNvSpPr>
            <a:spLocks noGrp="1"/>
          </p:cNvSpPr>
          <p:nvPr>
            <p:ph idx="1"/>
          </p:nvPr>
        </p:nvSpPr>
        <p:spPr>
          <a:prstGeom prst="rect">
            <a:avLst/>
          </a:prstGeom>
        </p:spPr>
        <p:txBody>
          <a:bodyPr/>
          <a:lstStyle/>
          <a:p>
            <a:r>
              <a:rPr lang="en-CA" dirty="0"/>
              <a:t>Platelet count monitoring in patients receiving heparin</a:t>
            </a:r>
          </a:p>
          <a:p>
            <a:r>
              <a:rPr lang="en-CA" dirty="0"/>
              <a:t>Prophylactic IVC filter insertion in the setting of acute HIT</a:t>
            </a:r>
          </a:p>
          <a:p>
            <a:r>
              <a:rPr lang="en-CA" dirty="0"/>
              <a:t>Duration of non-heparin anticoagulant therapy in acute isolated HIT</a:t>
            </a:r>
          </a:p>
          <a:p>
            <a:r>
              <a:rPr lang="en-CA" dirty="0"/>
              <a:t>Anticoagulant management for percutaneous coronary intervention in patients with acute HIT or previous history of HIT</a:t>
            </a:r>
          </a:p>
          <a:p>
            <a:r>
              <a:rPr lang="en-CA" dirty="0"/>
              <a:t>Anticoagulant therapy for HIT in renal replacement therapy</a:t>
            </a:r>
          </a:p>
          <a:p>
            <a:endParaRPr lang="en-CA" dirty="0"/>
          </a:p>
        </p:txBody>
      </p:sp>
    </p:spTree>
    <p:extLst>
      <p:ext uri="{BB962C8B-B14F-4D97-AF65-F5344CB8AC3E}">
        <p14:creationId xmlns:p14="http://schemas.microsoft.com/office/powerpoint/2010/main" val="3044241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BA13-29CC-4AF1-9839-5A95413038A6}"/>
              </a:ext>
            </a:extLst>
          </p:cNvPr>
          <p:cNvSpPr>
            <a:spLocks noGrp="1"/>
          </p:cNvSpPr>
          <p:nvPr>
            <p:ph type="title"/>
          </p:nvPr>
        </p:nvSpPr>
        <p:spPr>
          <a:prstGeom prst="rect">
            <a:avLst/>
          </a:prstGeom>
        </p:spPr>
        <p:txBody>
          <a:bodyPr lIns="0" tIns="0" rIns="0" bIns="0"/>
          <a:lstStyle/>
          <a:p>
            <a:r>
              <a:rPr lang="en-CA" dirty="0"/>
              <a:t>Areas of Future Investigation</a:t>
            </a:r>
          </a:p>
        </p:txBody>
      </p:sp>
      <p:sp>
        <p:nvSpPr>
          <p:cNvPr id="3" name="Content Placeholder 2">
            <a:extLst>
              <a:ext uri="{FF2B5EF4-FFF2-40B4-BE49-F238E27FC236}">
                <a16:creationId xmlns:a16="http://schemas.microsoft.com/office/drawing/2014/main" id="{FD808FC4-D1E3-4A26-8A89-79B4ABD03485}"/>
              </a:ext>
            </a:extLst>
          </p:cNvPr>
          <p:cNvSpPr>
            <a:spLocks noGrp="1"/>
          </p:cNvSpPr>
          <p:nvPr>
            <p:ph idx="1"/>
          </p:nvPr>
        </p:nvSpPr>
        <p:spPr>
          <a:prstGeom prst="rect">
            <a:avLst/>
          </a:prstGeom>
        </p:spPr>
        <p:txBody>
          <a:bodyPr/>
          <a:lstStyle/>
          <a:p>
            <a:r>
              <a:rPr lang="en-CA" dirty="0"/>
              <a:t>Development of novel HIT immunoassays and functional assays</a:t>
            </a:r>
          </a:p>
          <a:p>
            <a:r>
              <a:rPr lang="en-CA" dirty="0"/>
              <a:t>Outcomes from treatment of acute HIT with DOACs</a:t>
            </a:r>
          </a:p>
          <a:p>
            <a:r>
              <a:rPr lang="en-CA" dirty="0"/>
              <a:t>Comparisons of DOACs and parenteral non-heparin anticoagulants</a:t>
            </a:r>
          </a:p>
          <a:p>
            <a:r>
              <a:rPr lang="en-CA" dirty="0"/>
              <a:t>Role of concomitant antiplatelet and anticoagulant therapy in HIT</a:t>
            </a:r>
          </a:p>
          <a:p>
            <a:r>
              <a:rPr lang="en-CA" dirty="0"/>
              <a:t>Impact of screening for asymptomatic DVT in acute isolated HIT</a:t>
            </a:r>
          </a:p>
          <a:p>
            <a:r>
              <a:rPr lang="en-CA" dirty="0"/>
              <a:t>Optimal duration of anticoagulation in acute isolated HIT</a:t>
            </a:r>
          </a:p>
          <a:p>
            <a:r>
              <a:rPr lang="en-CA" dirty="0"/>
              <a:t>Intraoperative anticoagulant management for cardiovascular surgery</a:t>
            </a:r>
          </a:p>
        </p:txBody>
      </p:sp>
    </p:spTree>
    <p:extLst>
      <p:ext uri="{BB962C8B-B14F-4D97-AF65-F5344CB8AC3E}">
        <p14:creationId xmlns:p14="http://schemas.microsoft.com/office/powerpoint/2010/main" val="2501438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5FE1-902D-44D3-A553-2AFD02BC9962}"/>
              </a:ext>
            </a:extLst>
          </p:cNvPr>
          <p:cNvSpPr>
            <a:spLocks noGrp="1"/>
          </p:cNvSpPr>
          <p:nvPr>
            <p:ph type="title"/>
          </p:nvPr>
        </p:nvSpPr>
        <p:spPr>
          <a:xfrm>
            <a:off x="361590" y="1340569"/>
            <a:ext cx="10972800" cy="713539"/>
          </a:xfrm>
          <a:prstGeom prst="rect">
            <a:avLst/>
          </a:prstGeom>
        </p:spPr>
        <p:txBody>
          <a:bodyPr/>
          <a:lstStyle/>
          <a:p>
            <a:r>
              <a:rPr lang="en-CA" b="1" dirty="0"/>
              <a:t>In Summary: </a:t>
            </a:r>
            <a:r>
              <a:rPr lang="en-CA" dirty="0"/>
              <a:t>Back to our Objectives</a:t>
            </a:r>
          </a:p>
        </p:txBody>
      </p:sp>
      <p:sp>
        <p:nvSpPr>
          <p:cNvPr id="3" name="Content Placeholder 2">
            <a:extLst>
              <a:ext uri="{FF2B5EF4-FFF2-40B4-BE49-F238E27FC236}">
                <a16:creationId xmlns:a16="http://schemas.microsoft.com/office/drawing/2014/main" id="{3A45E74C-47C9-4885-B835-3EB89939A609}"/>
              </a:ext>
            </a:extLst>
          </p:cNvPr>
          <p:cNvSpPr>
            <a:spLocks noGrp="1"/>
          </p:cNvSpPr>
          <p:nvPr>
            <p:ph idx="1"/>
          </p:nvPr>
        </p:nvSpPr>
        <p:spPr>
          <a:prstGeom prst="rect">
            <a:avLst/>
          </a:prstGeom>
        </p:spPr>
        <p:txBody>
          <a:bodyPr>
            <a:normAutofit fontScale="92500" lnSpcReduction="10000"/>
          </a:bodyPr>
          <a:lstStyle/>
          <a:p>
            <a:pPr marL="514350" indent="-514350">
              <a:buAutoNum type="arabicPeriod"/>
            </a:pPr>
            <a:r>
              <a:rPr lang="en-CA" dirty="0"/>
              <a:t>Describe a </a:t>
            </a:r>
            <a:r>
              <a:rPr lang="en-CA" u="sng" dirty="0"/>
              <a:t>diagnostic algorithm</a:t>
            </a:r>
            <a:r>
              <a:rPr lang="en-CA" dirty="0"/>
              <a:t> for patients with suspected heparin-induced thrombocytopenia (HIT)</a:t>
            </a:r>
          </a:p>
          <a:p>
            <a:pPr lvl="1"/>
            <a:r>
              <a:rPr lang="en-CA" dirty="0">
                <a:solidFill>
                  <a:srgbClr val="E53E31"/>
                </a:solidFill>
              </a:rPr>
              <a:t>4Ts score, immunoassay, functional assay</a:t>
            </a:r>
          </a:p>
          <a:p>
            <a:pPr lvl="1"/>
            <a:endParaRPr lang="en-CA" dirty="0">
              <a:solidFill>
                <a:srgbClr val="FF0000"/>
              </a:solidFill>
            </a:endParaRPr>
          </a:p>
          <a:p>
            <a:pPr marL="514350" indent="-514350">
              <a:buAutoNum type="arabicPeriod"/>
            </a:pPr>
            <a:r>
              <a:rPr lang="en-CA" dirty="0"/>
              <a:t>Compare </a:t>
            </a:r>
            <a:r>
              <a:rPr lang="en-CA" u="sng" dirty="0"/>
              <a:t>non-heparin anticoagulants</a:t>
            </a:r>
            <a:r>
              <a:rPr lang="en-CA" dirty="0"/>
              <a:t> for treatment of acute HIT</a:t>
            </a:r>
          </a:p>
          <a:p>
            <a:pPr lvl="1"/>
            <a:r>
              <a:rPr lang="en-CA" dirty="0">
                <a:solidFill>
                  <a:srgbClr val="E53E31"/>
                </a:solidFill>
              </a:rPr>
              <a:t>DOACs or parenteral options (</a:t>
            </a:r>
            <a:r>
              <a:rPr lang="en-CA" dirty="0" err="1">
                <a:solidFill>
                  <a:srgbClr val="E53E31"/>
                </a:solidFill>
              </a:rPr>
              <a:t>Argatroban</a:t>
            </a:r>
            <a:r>
              <a:rPr lang="en-CA" dirty="0">
                <a:solidFill>
                  <a:srgbClr val="E53E31"/>
                </a:solidFill>
              </a:rPr>
              <a:t>, Fondaparinux, Danaparoid, Bivalirudin)</a:t>
            </a:r>
          </a:p>
          <a:p>
            <a:pPr lvl="1"/>
            <a:endParaRPr lang="en-CA" dirty="0"/>
          </a:p>
          <a:p>
            <a:pPr marL="514350" indent="-514350">
              <a:buAutoNum type="arabicPeriod"/>
            </a:pPr>
            <a:r>
              <a:rPr lang="en-CA" dirty="0"/>
              <a:t>Describe recommendations for managing anticoagulation for </a:t>
            </a:r>
            <a:r>
              <a:rPr lang="en-CA" u="sng" dirty="0"/>
              <a:t>cardiac surgery</a:t>
            </a:r>
            <a:r>
              <a:rPr lang="en-CA" dirty="0"/>
              <a:t> in patients with a previous history of HIT</a:t>
            </a:r>
          </a:p>
          <a:p>
            <a:pPr lvl="1"/>
            <a:r>
              <a:rPr lang="en-CA" dirty="0">
                <a:solidFill>
                  <a:srgbClr val="E53E31"/>
                </a:solidFill>
              </a:rPr>
              <a:t>Determination of HIT clinical status with ELISA and/or functional assay helps to determine intraoperative anticoagulation plan</a:t>
            </a:r>
          </a:p>
        </p:txBody>
      </p:sp>
    </p:spTree>
    <p:extLst>
      <p:ext uri="{BB962C8B-B14F-4D97-AF65-F5344CB8AC3E}">
        <p14:creationId xmlns:p14="http://schemas.microsoft.com/office/powerpoint/2010/main" val="4191343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a:prstGeom prst="rect">
            <a:avLst/>
          </a:prstGeom>
        </p:spPr>
        <p:txBody>
          <a:bodyPr/>
          <a:lstStyle/>
          <a:p>
            <a:r>
              <a:rPr lang="en-CA" dirty="0"/>
              <a:t>Acknowledgements</a:t>
            </a:r>
          </a:p>
        </p:txBody>
      </p:sp>
      <p:sp>
        <p:nvSpPr>
          <p:cNvPr id="3" name="Content Placeholder 2">
            <a:extLst>
              <a:ext uri="{FF2B5EF4-FFF2-40B4-BE49-F238E27FC236}">
                <a16:creationId xmlns:a16="http://schemas.microsoft.com/office/drawing/2014/main" id="{312188CC-0829-495A-870F-168102C9D1EE}"/>
              </a:ext>
            </a:extLst>
          </p:cNvPr>
          <p:cNvSpPr>
            <a:spLocks noGrp="1"/>
          </p:cNvSpPr>
          <p:nvPr>
            <p:ph idx="1"/>
          </p:nvPr>
        </p:nvSpPr>
        <p:spPr>
          <a:prstGeom prst="rect">
            <a:avLst/>
          </a:prstGeom>
        </p:spPr>
        <p:txBody>
          <a:bodyPr>
            <a:normAutofit/>
          </a:bodyPr>
          <a:lstStyle/>
          <a:p>
            <a:r>
              <a:rPr lang="en-CA" dirty="0"/>
              <a:t>ASH Guideline Panel team members</a:t>
            </a:r>
          </a:p>
          <a:p>
            <a:r>
              <a:rPr lang="en-CA" dirty="0"/>
              <a:t>Knowledge Synthesis team members</a:t>
            </a:r>
          </a:p>
          <a:p>
            <a:r>
              <a:rPr lang="en-CA" dirty="0"/>
              <a:t>McMaster University GRADE Centre</a:t>
            </a:r>
          </a:p>
          <a:p>
            <a:r>
              <a:rPr lang="en-CA" sz="2700" dirty="0"/>
              <a:t>Author of ASH VTE Slide Sets: </a:t>
            </a:r>
            <a:r>
              <a:rPr lang="en-CA" sz="2700" b="1" dirty="0"/>
              <a:t>Eric Tseng MD </a:t>
            </a:r>
            <a:r>
              <a:rPr lang="en-CA" sz="2700" b="1" dirty="0" err="1"/>
              <a:t>MScCH</a:t>
            </a:r>
            <a:r>
              <a:rPr lang="en-CA" sz="2700" b="1" dirty="0"/>
              <a:t>, University of Toronto</a:t>
            </a:r>
            <a:r>
              <a:rPr lang="en-CA" sz="2700" dirty="0"/>
              <a:t> and </a:t>
            </a:r>
            <a:r>
              <a:rPr lang="en-US" sz="2700" b="1" dirty="0"/>
              <a:t>Adam </a:t>
            </a:r>
            <a:r>
              <a:rPr lang="en-US" sz="2700" b="1" dirty="0" err="1"/>
              <a:t>Cuker</a:t>
            </a:r>
            <a:r>
              <a:rPr lang="en-US" sz="2700" b="1" dirty="0"/>
              <a:t> MD MS, University of Pennsylvania</a:t>
            </a:r>
            <a:endParaRPr lang="en-CA" sz="2700" b="1" dirty="0"/>
          </a:p>
          <a:p>
            <a:endParaRPr lang="en-CA" dirty="0"/>
          </a:p>
          <a:p>
            <a:pPr marL="0" indent="0">
              <a:buNone/>
            </a:pPr>
            <a:r>
              <a:rPr lang="en-CA" sz="2400" dirty="0"/>
              <a:t>See more about the </a:t>
            </a:r>
            <a:r>
              <a:rPr lang="en-CA" sz="2400" b="1" dirty="0"/>
              <a:t>ASH VTE guidelines </a:t>
            </a:r>
            <a:r>
              <a:rPr lang="en-CA" sz="2400" dirty="0"/>
              <a:t>at </a:t>
            </a:r>
            <a:r>
              <a:rPr lang="en-CA" sz="2000" dirty="0">
                <a:hlinkClick r:id="rId3"/>
              </a:rPr>
              <a:t>http://www.hematology.org/VTEguidelines</a:t>
            </a:r>
            <a:endParaRPr lang="en-CA" sz="2000" dirty="0"/>
          </a:p>
          <a:p>
            <a:pPr marL="0" indent="0">
              <a:buNone/>
            </a:pPr>
            <a:r>
              <a:rPr lang="en-CA" dirty="0"/>
              <a:t>Don’t miss our updated </a:t>
            </a:r>
            <a:r>
              <a:rPr lang="en-CA" b="1" dirty="0"/>
              <a:t>HIT Pocket Guide</a:t>
            </a:r>
            <a:r>
              <a:rPr lang="en-CA" dirty="0"/>
              <a:t>!</a:t>
            </a:r>
          </a:p>
        </p:txBody>
      </p:sp>
    </p:spTree>
    <p:extLst>
      <p:ext uri="{BB962C8B-B14F-4D97-AF65-F5344CB8AC3E}">
        <p14:creationId xmlns:p14="http://schemas.microsoft.com/office/powerpoint/2010/main" val="176152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121B42-AC5C-584D-816C-62548110AB75}"/>
              </a:ext>
            </a:extLst>
          </p:cNvPr>
          <p:cNvSpPr>
            <a:spLocks noGrp="1"/>
          </p:cNvSpPr>
          <p:nvPr>
            <p:ph type="title"/>
          </p:nvPr>
        </p:nvSpPr>
        <p:spPr>
          <a:xfrm>
            <a:off x="381000" y="1340569"/>
            <a:ext cx="10972800" cy="713539"/>
          </a:xfrm>
        </p:spPr>
        <p:txBody>
          <a:bodyPr/>
          <a:lstStyle/>
          <a:p>
            <a:r>
              <a:rPr lang="en-CA" dirty="0"/>
              <a:t>How patients and clinicians should use these recommendations</a:t>
            </a:r>
            <a:endParaRPr lang="en-US" sz="3200" dirty="0"/>
          </a:p>
        </p:txBody>
      </p:sp>
      <p:graphicFrame>
        <p:nvGraphicFramePr>
          <p:cNvPr id="8" name="Table 7">
            <a:extLst>
              <a:ext uri="{FF2B5EF4-FFF2-40B4-BE49-F238E27FC236}">
                <a16:creationId xmlns:a16="http://schemas.microsoft.com/office/drawing/2014/main" id="{24CB933A-D97B-C740-87F2-D1260C965A0D}"/>
              </a:ext>
            </a:extLst>
          </p:cNvPr>
          <p:cNvGraphicFramePr>
            <a:graphicFrameLocks noGrp="1"/>
          </p:cNvGraphicFramePr>
          <p:nvPr>
            <p:extLst>
              <p:ext uri="{D42A27DB-BD31-4B8C-83A1-F6EECF244321}">
                <p14:modId xmlns:p14="http://schemas.microsoft.com/office/powerpoint/2010/main" val="1204813465"/>
              </p:ext>
            </p:extLst>
          </p:nvPr>
        </p:nvGraphicFramePr>
        <p:xfrm>
          <a:off x="1518684" y="2525230"/>
          <a:ext cx="9124508" cy="3103566"/>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528715">
                <a:tc>
                  <a:txBody>
                    <a:bodyPr/>
                    <a:lstStyle/>
                    <a:p>
                      <a:endParaRPr lang="en-CA" sz="1800" b="1" dirty="0">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800" b="1" dirty="0">
                          <a:solidFill>
                            <a:schemeClr val="bg1"/>
                          </a:solidFill>
                        </a:rPr>
                        <a:t>STRONG 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dirty="0">
                          <a:solidFill>
                            <a:schemeClr val="bg1"/>
                          </a:solidFill>
                        </a:rPr>
                        <a:t>(“The panel recommends…”)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CONDITIONAL 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dirty="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6">
                <a:tc>
                  <a:txBody>
                    <a:bodyPr/>
                    <a:lstStyle/>
                    <a:p>
                      <a:r>
                        <a:rPr lang="en-CA" sz="1800" b="1" dirty="0">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800" b="1" dirty="0">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Different choices will be appropriate for different patients, depending on their values and preferences. Use </a:t>
                      </a:r>
                      <a:r>
                        <a:rPr lang="en-CA" sz="1800" b="1" dirty="0">
                          <a:solidFill>
                            <a:schemeClr val="tx1">
                              <a:lumMod val="50000"/>
                              <a:lumOff val="50000"/>
                            </a:schemeClr>
                          </a:solidFill>
                        </a:rPr>
                        <a:t>shared decision making</a:t>
                      </a:r>
                      <a:r>
                        <a:rPr lang="en-CA" sz="1800" b="0" dirty="0">
                          <a:solidFill>
                            <a:schemeClr val="tx1">
                              <a:lumMod val="50000"/>
                              <a:lumOff val="50000"/>
                            </a:schemeClr>
                          </a:solidFill>
                        </a:rPr>
                        <a:t>.</a:t>
                      </a:r>
                      <a:endParaRPr lang="en-CA" sz="1800"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2325144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5FE1-902D-44D3-A553-2AFD02BC9962}"/>
              </a:ext>
            </a:extLst>
          </p:cNvPr>
          <p:cNvSpPr>
            <a:spLocks noGrp="1"/>
          </p:cNvSpPr>
          <p:nvPr>
            <p:ph type="title"/>
          </p:nvPr>
        </p:nvSpPr>
        <p:spPr>
          <a:xfrm>
            <a:off x="381000" y="1305761"/>
            <a:ext cx="10972800" cy="713539"/>
          </a:xfrm>
          <a:prstGeom prst="rect">
            <a:avLst/>
          </a:prstGeom>
        </p:spPr>
        <p:txBody>
          <a:bodyPr lIns="0" tIns="0" rIns="0" bIns="0"/>
          <a:lstStyle/>
          <a:p>
            <a:r>
              <a:rPr lang="en-CA" dirty="0"/>
              <a:t>Objectives</a:t>
            </a:r>
          </a:p>
        </p:txBody>
      </p:sp>
      <p:sp>
        <p:nvSpPr>
          <p:cNvPr id="3" name="Content Placeholder 2">
            <a:extLst>
              <a:ext uri="{FF2B5EF4-FFF2-40B4-BE49-F238E27FC236}">
                <a16:creationId xmlns:a16="http://schemas.microsoft.com/office/drawing/2014/main" id="{3A45E74C-47C9-4885-B835-3EB89939A609}"/>
              </a:ext>
            </a:extLst>
          </p:cNvPr>
          <p:cNvSpPr>
            <a:spLocks noGrp="1"/>
          </p:cNvSpPr>
          <p:nvPr>
            <p:ph idx="1"/>
          </p:nvPr>
        </p:nvSpPr>
        <p:spPr>
          <a:prstGeom prst="rect">
            <a:avLst/>
          </a:prstGeom>
        </p:spPr>
        <p:txBody>
          <a:bodyPr>
            <a:noAutofit/>
          </a:bodyPr>
          <a:lstStyle/>
          <a:p>
            <a:pPr marL="0" indent="0">
              <a:buNone/>
            </a:pPr>
            <a:r>
              <a:rPr lang="en-CA" sz="2400" b="1" dirty="0"/>
              <a:t>By the end of this module, you should be able to</a:t>
            </a:r>
          </a:p>
          <a:p>
            <a:pPr marL="0" indent="0">
              <a:buNone/>
            </a:pPr>
            <a:endParaRPr lang="en-CA" sz="2400" dirty="0"/>
          </a:p>
          <a:p>
            <a:pPr marL="514350" indent="-514350">
              <a:buAutoNum type="arabicPeriod"/>
            </a:pPr>
            <a:r>
              <a:rPr lang="en-CA" sz="2400" dirty="0"/>
              <a:t>Describe a </a:t>
            </a:r>
            <a:r>
              <a:rPr lang="en-CA" sz="2400" u="sng" dirty="0">
                <a:solidFill>
                  <a:schemeClr val="bg2">
                    <a:lumMod val="50000"/>
                  </a:schemeClr>
                </a:solidFill>
              </a:rPr>
              <a:t>diagnostic algorithm</a:t>
            </a:r>
            <a:r>
              <a:rPr lang="en-CA" sz="2400" dirty="0">
                <a:solidFill>
                  <a:schemeClr val="bg2">
                    <a:lumMod val="50000"/>
                  </a:schemeClr>
                </a:solidFill>
              </a:rPr>
              <a:t> </a:t>
            </a:r>
            <a:r>
              <a:rPr lang="en-CA" sz="2400" dirty="0"/>
              <a:t>for patients with suspected heparin-induced thrombocytopenia (HIT)</a:t>
            </a:r>
          </a:p>
          <a:p>
            <a:pPr marL="514350" indent="-514350">
              <a:buAutoNum type="arabicPeriod"/>
            </a:pPr>
            <a:endParaRPr lang="en-CA" sz="2400" dirty="0">
              <a:solidFill>
                <a:schemeClr val="bg2">
                  <a:lumMod val="50000"/>
                </a:schemeClr>
              </a:solidFill>
            </a:endParaRPr>
          </a:p>
          <a:p>
            <a:pPr marL="514350" indent="-514350">
              <a:buAutoNum type="arabicPeriod"/>
            </a:pPr>
            <a:r>
              <a:rPr lang="en-CA" sz="2400" dirty="0">
                <a:solidFill>
                  <a:schemeClr val="bg2">
                    <a:lumMod val="50000"/>
                  </a:schemeClr>
                </a:solidFill>
              </a:rPr>
              <a:t>Compare </a:t>
            </a:r>
            <a:r>
              <a:rPr lang="en-CA" sz="2400" u="sng" dirty="0">
                <a:solidFill>
                  <a:schemeClr val="bg2">
                    <a:lumMod val="50000"/>
                  </a:schemeClr>
                </a:solidFill>
              </a:rPr>
              <a:t>non-heparin anticoagulants</a:t>
            </a:r>
            <a:r>
              <a:rPr lang="en-CA" sz="2400" dirty="0">
                <a:solidFill>
                  <a:srgbClr val="E53E31"/>
                </a:solidFill>
              </a:rPr>
              <a:t> </a:t>
            </a:r>
            <a:r>
              <a:rPr lang="en-CA" sz="2400" dirty="0"/>
              <a:t>for the treatment of acute HIT</a:t>
            </a:r>
          </a:p>
          <a:p>
            <a:pPr marL="514350" indent="-514350">
              <a:buAutoNum type="arabicPeriod"/>
            </a:pPr>
            <a:endParaRPr lang="en-CA" sz="2400" dirty="0"/>
          </a:p>
          <a:p>
            <a:pPr marL="514350" indent="-514350">
              <a:buAutoNum type="arabicPeriod"/>
            </a:pPr>
            <a:r>
              <a:rPr lang="en-CA" sz="2400" dirty="0"/>
              <a:t>Describe recommendations for managing anticoagulation for </a:t>
            </a:r>
            <a:r>
              <a:rPr lang="en-CA" sz="2400" u="sng" dirty="0">
                <a:solidFill>
                  <a:schemeClr val="bg2">
                    <a:lumMod val="50000"/>
                  </a:schemeClr>
                </a:solidFill>
              </a:rPr>
              <a:t>cardiac surgery</a:t>
            </a:r>
            <a:r>
              <a:rPr lang="en-CA" sz="2400" dirty="0">
                <a:solidFill>
                  <a:srgbClr val="E53E31"/>
                </a:solidFill>
              </a:rPr>
              <a:t> </a:t>
            </a:r>
            <a:r>
              <a:rPr lang="en-CA" sz="2400" dirty="0"/>
              <a:t>in patients with a previous history of HIT</a:t>
            </a:r>
          </a:p>
        </p:txBody>
      </p:sp>
    </p:spTree>
    <p:extLst>
      <p:ext uri="{BB962C8B-B14F-4D97-AF65-F5344CB8AC3E}">
        <p14:creationId xmlns:p14="http://schemas.microsoft.com/office/powerpoint/2010/main" val="269805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B659-BABE-4E48-831C-69CC37925F5A}"/>
              </a:ext>
            </a:extLst>
          </p:cNvPr>
          <p:cNvSpPr>
            <a:spLocks noGrp="1"/>
          </p:cNvSpPr>
          <p:nvPr>
            <p:ph type="title"/>
          </p:nvPr>
        </p:nvSpPr>
        <p:spPr>
          <a:prstGeom prst="rect">
            <a:avLst/>
          </a:prstGeom>
        </p:spPr>
        <p:txBody>
          <a:bodyPr/>
          <a:lstStyle/>
          <a:p>
            <a:r>
              <a:rPr lang="en-CA" dirty="0"/>
              <a:t>HIT is a profoundly hypercoagulable state</a:t>
            </a:r>
          </a:p>
        </p:txBody>
      </p:sp>
      <p:sp>
        <p:nvSpPr>
          <p:cNvPr id="6" name="TextBox 5">
            <a:extLst>
              <a:ext uri="{FF2B5EF4-FFF2-40B4-BE49-F238E27FC236}">
                <a16:creationId xmlns:a16="http://schemas.microsoft.com/office/drawing/2014/main" id="{B4D92932-F046-4F23-A6F1-023EED476107}"/>
              </a:ext>
            </a:extLst>
          </p:cNvPr>
          <p:cNvSpPr txBox="1"/>
          <p:nvPr/>
        </p:nvSpPr>
        <p:spPr>
          <a:xfrm>
            <a:off x="1569637" y="2388976"/>
            <a:ext cx="4514710" cy="1836183"/>
          </a:xfrm>
          <a:prstGeom prst="rect">
            <a:avLst/>
          </a:prstGeom>
          <a:solidFill>
            <a:srgbClr val="FDDAB0"/>
          </a:solidFill>
        </p:spPr>
        <p:txBody>
          <a:bodyPr wrap="square" rtlCol="0" anchor="ctr">
            <a:noAutofit/>
          </a:bodyPr>
          <a:lstStyle/>
          <a:p>
            <a:pPr algn="ctr"/>
            <a:r>
              <a:rPr lang="en-CA" sz="2400" dirty="0">
                <a:solidFill>
                  <a:schemeClr val="tx1">
                    <a:lumMod val="50000"/>
                    <a:lumOff val="50000"/>
                  </a:schemeClr>
                </a:solidFill>
              </a:rPr>
              <a:t>HIT is an iatrogenic disorder usually mediated by IgG antibodies that bind </a:t>
            </a:r>
            <a:r>
              <a:rPr lang="en-CA" sz="2400" b="1" dirty="0">
                <a:solidFill>
                  <a:srgbClr val="E53E31"/>
                </a:solidFill>
              </a:rPr>
              <a:t>PF4-heparin</a:t>
            </a:r>
            <a:r>
              <a:rPr lang="en-CA" sz="2400" dirty="0"/>
              <a:t> </a:t>
            </a:r>
            <a:r>
              <a:rPr lang="en-CA" sz="2400" dirty="0">
                <a:solidFill>
                  <a:schemeClr val="tx1">
                    <a:lumMod val="50000"/>
                    <a:lumOff val="50000"/>
                  </a:schemeClr>
                </a:solidFill>
              </a:rPr>
              <a:t>complexes </a:t>
            </a:r>
          </a:p>
        </p:txBody>
      </p:sp>
      <p:sp>
        <p:nvSpPr>
          <p:cNvPr id="7" name="TextBox 6">
            <a:extLst>
              <a:ext uri="{FF2B5EF4-FFF2-40B4-BE49-F238E27FC236}">
                <a16:creationId xmlns:a16="http://schemas.microsoft.com/office/drawing/2014/main" id="{173359B1-C4ED-46B3-8A75-E965935404BE}"/>
              </a:ext>
            </a:extLst>
          </p:cNvPr>
          <p:cNvSpPr txBox="1"/>
          <p:nvPr/>
        </p:nvSpPr>
        <p:spPr>
          <a:xfrm>
            <a:off x="1569636" y="4483126"/>
            <a:ext cx="4514710" cy="1384995"/>
          </a:xfrm>
          <a:prstGeom prst="rect">
            <a:avLst/>
          </a:prstGeom>
          <a:solidFill>
            <a:srgbClr val="CAD6B0"/>
          </a:solidFill>
        </p:spPr>
        <p:txBody>
          <a:bodyPr wrap="square" rtlCol="0" anchor="ctr">
            <a:noAutofit/>
          </a:bodyPr>
          <a:lstStyle/>
          <a:p>
            <a:pPr algn="ctr"/>
            <a:r>
              <a:rPr lang="en-CA" sz="2400" b="1" dirty="0">
                <a:solidFill>
                  <a:srgbClr val="E53E31"/>
                </a:solidFill>
              </a:rPr>
              <a:t>One-third to one-half </a:t>
            </a:r>
            <a:r>
              <a:rPr lang="en-CA" sz="2400" dirty="0">
                <a:solidFill>
                  <a:schemeClr val="tx1">
                    <a:lumMod val="50000"/>
                    <a:lumOff val="50000"/>
                  </a:schemeClr>
                </a:solidFill>
              </a:rPr>
              <a:t>of patients with HIT develop venous, arterial, or microvascular thrombosis</a:t>
            </a:r>
          </a:p>
        </p:txBody>
      </p:sp>
      <p:sp>
        <p:nvSpPr>
          <p:cNvPr id="8" name="TextBox 7">
            <a:extLst>
              <a:ext uri="{FF2B5EF4-FFF2-40B4-BE49-F238E27FC236}">
                <a16:creationId xmlns:a16="http://schemas.microsoft.com/office/drawing/2014/main" id="{99CA83CB-7D42-4528-9FAA-DD29A65A1840}"/>
              </a:ext>
            </a:extLst>
          </p:cNvPr>
          <p:cNvSpPr txBox="1"/>
          <p:nvPr/>
        </p:nvSpPr>
        <p:spPr>
          <a:xfrm>
            <a:off x="6309799" y="4483126"/>
            <a:ext cx="4883718" cy="1384995"/>
          </a:xfrm>
          <a:prstGeom prst="rect">
            <a:avLst/>
          </a:prstGeom>
          <a:solidFill>
            <a:schemeClr val="accent2">
              <a:lumMod val="40000"/>
              <a:lumOff val="60000"/>
            </a:schemeClr>
          </a:solidFill>
        </p:spPr>
        <p:txBody>
          <a:bodyPr wrap="square" rtlCol="0" anchor="ctr">
            <a:noAutofit/>
          </a:bodyPr>
          <a:lstStyle/>
          <a:p>
            <a:pPr algn="ctr"/>
            <a:r>
              <a:rPr lang="en-CA" sz="2400" b="1" dirty="0">
                <a:solidFill>
                  <a:srgbClr val="E53E31"/>
                </a:solidFill>
              </a:rPr>
              <a:t>Unfractionated heparin (UFH) </a:t>
            </a:r>
            <a:r>
              <a:rPr lang="en-CA" sz="2400" dirty="0">
                <a:solidFill>
                  <a:schemeClr val="tx1">
                    <a:lumMod val="50000"/>
                    <a:lumOff val="50000"/>
                  </a:schemeClr>
                </a:solidFill>
              </a:rPr>
              <a:t>associated with 10-fold increase in risk of HIT compared with LMWH</a:t>
            </a:r>
          </a:p>
        </p:txBody>
      </p:sp>
      <p:sp>
        <p:nvSpPr>
          <p:cNvPr id="9" name="TextBox 8">
            <a:extLst>
              <a:ext uri="{FF2B5EF4-FFF2-40B4-BE49-F238E27FC236}">
                <a16:creationId xmlns:a16="http://schemas.microsoft.com/office/drawing/2014/main" id="{AE554332-ABDD-4444-AA2A-CBE1C0E51A1D}"/>
              </a:ext>
            </a:extLst>
          </p:cNvPr>
          <p:cNvSpPr txBox="1"/>
          <p:nvPr/>
        </p:nvSpPr>
        <p:spPr>
          <a:xfrm>
            <a:off x="6309799" y="2388976"/>
            <a:ext cx="4883718" cy="1857904"/>
          </a:xfrm>
          <a:prstGeom prst="rect">
            <a:avLst/>
          </a:prstGeom>
          <a:solidFill>
            <a:srgbClr val="BFE0E5"/>
          </a:solidFill>
        </p:spPr>
        <p:txBody>
          <a:bodyPr wrap="square" rtlCol="0" anchor="ctr">
            <a:noAutofit/>
          </a:bodyPr>
          <a:lstStyle/>
          <a:p>
            <a:pPr algn="ctr"/>
            <a:r>
              <a:rPr lang="en-CA" sz="2400" dirty="0">
                <a:solidFill>
                  <a:schemeClr val="tx1">
                    <a:lumMod val="50000"/>
                    <a:lumOff val="50000"/>
                  </a:schemeClr>
                </a:solidFill>
              </a:rPr>
              <a:t>These antibodies cause a </a:t>
            </a:r>
            <a:r>
              <a:rPr lang="en-CA" sz="2400" b="1" dirty="0">
                <a:solidFill>
                  <a:srgbClr val="E53E31"/>
                </a:solidFill>
              </a:rPr>
              <a:t>hypercoagulable state </a:t>
            </a:r>
            <a:r>
              <a:rPr lang="en-CA" sz="2400" dirty="0">
                <a:solidFill>
                  <a:schemeClr val="tx1">
                    <a:lumMod val="50000"/>
                    <a:lumOff val="50000"/>
                  </a:schemeClr>
                </a:solidFill>
              </a:rPr>
              <a:t>by activating platelets and procoagulant microparticles</a:t>
            </a:r>
          </a:p>
        </p:txBody>
      </p:sp>
    </p:spTree>
    <p:extLst>
      <p:ext uri="{BB962C8B-B14F-4D97-AF65-F5344CB8AC3E}">
        <p14:creationId xmlns:p14="http://schemas.microsoft.com/office/powerpoint/2010/main" val="152776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a:prstGeom prst="rect">
            <a:avLst/>
          </a:prstGeom>
        </p:spPr>
        <p:txBody>
          <a:bodyPr lIns="0" tIns="0" rIns="0" bIns="0"/>
          <a:lstStyle/>
          <a:p>
            <a:r>
              <a:rPr lang="en-CA" b="1" dirty="0"/>
              <a:t>Case 1: </a:t>
            </a:r>
            <a:r>
              <a:rPr lang="en-CA" dirty="0"/>
              <a:t>Medical Inpatient Admission</a:t>
            </a:r>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prstGeom prst="rect">
            <a:avLst/>
          </a:prstGeom>
        </p:spPr>
        <p:txBody>
          <a:bodyPr/>
          <a:lstStyle/>
          <a:p>
            <a:pPr marL="0" indent="0">
              <a:buNone/>
            </a:pPr>
            <a:r>
              <a:rPr lang="en-CA" sz="2400" dirty="0"/>
              <a:t>82 year old male</a:t>
            </a:r>
          </a:p>
          <a:p>
            <a:pPr marL="0" indent="0">
              <a:buNone/>
            </a:pPr>
            <a:r>
              <a:rPr lang="en-CA" sz="2400" b="1" dirty="0">
                <a:solidFill>
                  <a:srgbClr val="E53E31"/>
                </a:solidFill>
              </a:rPr>
              <a:t>Past Medical History: </a:t>
            </a:r>
            <a:r>
              <a:rPr lang="en-CA" sz="2400" dirty="0"/>
              <a:t>Diabetes, hypertension, congestive heart failure</a:t>
            </a:r>
          </a:p>
          <a:p>
            <a:pPr marL="0" indent="0">
              <a:buNone/>
            </a:pPr>
            <a:r>
              <a:rPr lang="en-CA" sz="2400" b="1" dirty="0">
                <a:solidFill>
                  <a:srgbClr val="E53E31"/>
                </a:solidFill>
              </a:rPr>
              <a:t>Medications:</a:t>
            </a:r>
            <a:r>
              <a:rPr lang="en-CA" sz="2400" dirty="0">
                <a:solidFill>
                  <a:srgbClr val="E53E31"/>
                </a:solidFill>
              </a:rPr>
              <a:t> </a:t>
            </a:r>
            <a:r>
              <a:rPr lang="en-CA" sz="2400" dirty="0"/>
              <a:t>Metformin, ramipril, aspirin, furosemide</a:t>
            </a:r>
          </a:p>
          <a:p>
            <a:pPr marL="0" indent="0">
              <a:buNone/>
            </a:pPr>
            <a:r>
              <a:rPr lang="en-CA" sz="2400" b="1" dirty="0">
                <a:solidFill>
                  <a:srgbClr val="E53E31"/>
                </a:solidFill>
              </a:rPr>
              <a:t>Admitted to: </a:t>
            </a:r>
            <a:r>
              <a:rPr lang="en-CA" sz="2400" dirty="0"/>
              <a:t>Internal Medicine ward with exacerbation of congestive heart failure, secondary to poor compliance with diet and diuretics</a:t>
            </a:r>
          </a:p>
          <a:p>
            <a:pPr marL="0" indent="0">
              <a:buNone/>
            </a:pPr>
            <a:r>
              <a:rPr lang="en-CA" sz="2400" b="1" dirty="0">
                <a:solidFill>
                  <a:srgbClr val="E53E31"/>
                </a:solidFill>
              </a:rPr>
              <a:t>Treated with:</a:t>
            </a:r>
            <a:r>
              <a:rPr lang="en-CA" sz="2400" dirty="0">
                <a:solidFill>
                  <a:srgbClr val="E53E31"/>
                </a:solidFill>
              </a:rPr>
              <a:t> </a:t>
            </a:r>
          </a:p>
          <a:p>
            <a:r>
              <a:rPr lang="en-CA" sz="2400" dirty="0"/>
              <a:t>Intravenous furosemide, nitroglycerin patch</a:t>
            </a:r>
          </a:p>
          <a:p>
            <a:r>
              <a:rPr lang="en-CA" sz="2400" b="1" i="1" dirty="0"/>
              <a:t>Subcutaneous unfractionated heparin (UFH) </a:t>
            </a:r>
            <a:r>
              <a:rPr lang="en-CA" sz="2400" dirty="0"/>
              <a:t>5,000 IU Q12H started on admission date for DVT prophylaxis</a:t>
            </a:r>
          </a:p>
        </p:txBody>
      </p:sp>
    </p:spTree>
    <p:extLst>
      <p:ext uri="{BB962C8B-B14F-4D97-AF65-F5344CB8AC3E}">
        <p14:creationId xmlns:p14="http://schemas.microsoft.com/office/powerpoint/2010/main" val="294147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E589-F3EC-4BA0-A78E-5A064F3BC9FC}"/>
              </a:ext>
            </a:extLst>
          </p:cNvPr>
          <p:cNvSpPr>
            <a:spLocks noGrp="1"/>
          </p:cNvSpPr>
          <p:nvPr>
            <p:ph type="title"/>
          </p:nvPr>
        </p:nvSpPr>
        <p:spPr>
          <a:prstGeom prst="rect">
            <a:avLst/>
          </a:prstGeom>
        </p:spPr>
        <p:txBody>
          <a:bodyPr lIns="0" tIns="0" rIns="0" bIns="0"/>
          <a:lstStyle/>
          <a:p>
            <a:r>
              <a:rPr lang="en-CA" b="1" dirty="0"/>
              <a:t>Case 1: </a:t>
            </a:r>
            <a:r>
              <a:rPr lang="en-CA" dirty="0"/>
              <a:t>Medical Inpatient Admission</a:t>
            </a:r>
          </a:p>
        </p:txBody>
      </p:sp>
      <p:sp>
        <p:nvSpPr>
          <p:cNvPr id="3" name="Content Placeholder 2">
            <a:extLst>
              <a:ext uri="{FF2B5EF4-FFF2-40B4-BE49-F238E27FC236}">
                <a16:creationId xmlns:a16="http://schemas.microsoft.com/office/drawing/2014/main" id="{87603389-237B-4A40-9893-FBC66F297BC5}"/>
              </a:ext>
            </a:extLst>
          </p:cNvPr>
          <p:cNvSpPr>
            <a:spLocks noGrp="1"/>
          </p:cNvSpPr>
          <p:nvPr>
            <p:ph idx="1"/>
          </p:nvPr>
        </p:nvSpPr>
        <p:spPr>
          <a:prstGeom prst="rect">
            <a:avLst/>
          </a:prstGeom>
        </p:spPr>
        <p:txBody>
          <a:bodyPr/>
          <a:lstStyle/>
          <a:p>
            <a:r>
              <a:rPr lang="en-CA" b="1" dirty="0">
                <a:solidFill>
                  <a:srgbClr val="E53E31"/>
                </a:solidFill>
              </a:rPr>
              <a:t>Bloodwork: </a:t>
            </a:r>
            <a:r>
              <a:rPr lang="en-CA" b="1" dirty="0"/>
              <a:t>Day 0 is admission date</a:t>
            </a:r>
          </a:p>
          <a:p>
            <a:r>
              <a:rPr lang="en-CA" dirty="0"/>
              <a:t>No fever, no other new medications. Normal blood pressure and heart rate. No signs or symptoms of venous thromboembolism.</a:t>
            </a:r>
          </a:p>
          <a:p>
            <a:r>
              <a:rPr lang="en-CA" dirty="0"/>
              <a:t>No bleeding or bruising</a:t>
            </a:r>
          </a:p>
          <a:p>
            <a:r>
              <a:rPr lang="en-CA" dirty="0"/>
              <a:t>No exposure to heparin in the 3 months prior to this admission</a:t>
            </a:r>
          </a:p>
          <a:p>
            <a:endParaRPr lang="en-CA" dirty="0"/>
          </a:p>
        </p:txBody>
      </p:sp>
      <p:graphicFrame>
        <p:nvGraphicFramePr>
          <p:cNvPr id="14" name="Table 13">
            <a:extLst>
              <a:ext uri="{FF2B5EF4-FFF2-40B4-BE49-F238E27FC236}">
                <a16:creationId xmlns:a16="http://schemas.microsoft.com/office/drawing/2014/main" id="{36CB9B93-C7AA-F64B-B624-F98DD54A459E}"/>
              </a:ext>
            </a:extLst>
          </p:cNvPr>
          <p:cNvGraphicFramePr>
            <a:graphicFrameLocks noGrp="1"/>
          </p:cNvGraphicFramePr>
          <p:nvPr>
            <p:extLst>
              <p:ext uri="{D42A27DB-BD31-4B8C-83A1-F6EECF244321}">
                <p14:modId xmlns:p14="http://schemas.microsoft.com/office/powerpoint/2010/main" val="1148998362"/>
              </p:ext>
            </p:extLst>
          </p:nvPr>
        </p:nvGraphicFramePr>
        <p:xfrm>
          <a:off x="335676" y="4866420"/>
          <a:ext cx="2756568" cy="741680"/>
        </p:xfrm>
        <a:graphic>
          <a:graphicData uri="http://schemas.openxmlformats.org/drawingml/2006/table">
            <a:tbl>
              <a:tblPr firstRow="1" bandRow="1">
                <a:tableStyleId>{5940675A-B579-460E-94D1-54222C63F5DA}</a:tableStyleId>
              </a:tblPr>
              <a:tblGrid>
                <a:gridCol w="2756568">
                  <a:extLst>
                    <a:ext uri="{9D8B030D-6E8A-4147-A177-3AD203B41FA5}">
                      <a16:colId xmlns:a16="http://schemas.microsoft.com/office/drawing/2014/main" val="4184616585"/>
                    </a:ext>
                  </a:extLst>
                </a:gridCol>
              </a:tblGrid>
              <a:tr h="370840">
                <a:tc>
                  <a:txBody>
                    <a:bodyPr/>
                    <a:lstStyle/>
                    <a:p>
                      <a:r>
                        <a:rPr lang="en-CA" sz="1800" b="1" dirty="0">
                          <a:solidFill>
                            <a:schemeClr val="bg1"/>
                          </a:solidFill>
                        </a:rPr>
                        <a:t>Date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r>
                        <a:rPr lang="en-CA" sz="1800" dirty="0">
                          <a:solidFill>
                            <a:schemeClr val="tx1">
                              <a:lumMod val="50000"/>
                              <a:lumOff val="50000"/>
                            </a:schemeClr>
                          </a:solidFill>
                        </a:rPr>
                        <a:t>Platelets (x 10</a:t>
                      </a:r>
                      <a:r>
                        <a:rPr lang="en-CA" sz="1800" baseline="30000" dirty="0">
                          <a:solidFill>
                            <a:schemeClr val="tx1">
                              <a:lumMod val="50000"/>
                              <a:lumOff val="50000"/>
                            </a:schemeClr>
                          </a:solidFill>
                        </a:rPr>
                        <a:t>9</a:t>
                      </a:r>
                      <a:r>
                        <a:rPr lang="en-CA" sz="1800"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5" name="Table 14">
            <a:extLst>
              <a:ext uri="{FF2B5EF4-FFF2-40B4-BE49-F238E27FC236}">
                <a16:creationId xmlns:a16="http://schemas.microsoft.com/office/drawing/2014/main" id="{557A668F-5045-8242-8F9F-1C86D089A25D}"/>
              </a:ext>
            </a:extLst>
          </p:cNvPr>
          <p:cNvGraphicFramePr>
            <a:graphicFrameLocks noGrp="1"/>
          </p:cNvGraphicFramePr>
          <p:nvPr>
            <p:extLst>
              <p:ext uri="{D42A27DB-BD31-4B8C-83A1-F6EECF244321}">
                <p14:modId xmlns:p14="http://schemas.microsoft.com/office/powerpoint/2010/main" val="579801876"/>
              </p:ext>
            </p:extLst>
          </p:nvPr>
        </p:nvGraphicFramePr>
        <p:xfrm>
          <a:off x="3276728" y="4866420"/>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Day 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200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6" name="Table 15">
            <a:extLst>
              <a:ext uri="{FF2B5EF4-FFF2-40B4-BE49-F238E27FC236}">
                <a16:creationId xmlns:a16="http://schemas.microsoft.com/office/drawing/2014/main" id="{2F0F78C3-678C-C540-94BC-F6447A40A42B}"/>
              </a:ext>
            </a:extLst>
          </p:cNvPr>
          <p:cNvGraphicFramePr>
            <a:graphicFrameLocks noGrp="1"/>
          </p:cNvGraphicFramePr>
          <p:nvPr>
            <p:extLst>
              <p:ext uri="{D42A27DB-BD31-4B8C-83A1-F6EECF244321}">
                <p14:modId xmlns:p14="http://schemas.microsoft.com/office/powerpoint/2010/main" val="4240940751"/>
              </p:ext>
            </p:extLst>
          </p:nvPr>
        </p:nvGraphicFramePr>
        <p:xfrm>
          <a:off x="4366256"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220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7" name="Table 16">
            <a:extLst>
              <a:ext uri="{FF2B5EF4-FFF2-40B4-BE49-F238E27FC236}">
                <a16:creationId xmlns:a16="http://schemas.microsoft.com/office/drawing/2014/main" id="{39361DC3-EFE4-6047-9E20-92C3B84B7D62}"/>
              </a:ext>
            </a:extLst>
          </p:cNvPr>
          <p:cNvGraphicFramePr>
            <a:graphicFrameLocks noGrp="1"/>
          </p:cNvGraphicFramePr>
          <p:nvPr>
            <p:extLst>
              <p:ext uri="{D42A27DB-BD31-4B8C-83A1-F6EECF244321}">
                <p14:modId xmlns:p14="http://schemas.microsoft.com/office/powerpoint/2010/main" val="1528936978"/>
              </p:ext>
            </p:extLst>
          </p:nvPr>
        </p:nvGraphicFramePr>
        <p:xfrm>
          <a:off x="5455784"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+2</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206</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8" name="Table 17">
            <a:extLst>
              <a:ext uri="{FF2B5EF4-FFF2-40B4-BE49-F238E27FC236}">
                <a16:creationId xmlns:a16="http://schemas.microsoft.com/office/drawing/2014/main" id="{0AF749EC-9167-6140-B275-0EC98D49A672}"/>
              </a:ext>
            </a:extLst>
          </p:cNvPr>
          <p:cNvGraphicFramePr>
            <a:graphicFrameLocks noGrp="1"/>
          </p:cNvGraphicFramePr>
          <p:nvPr>
            <p:extLst>
              <p:ext uri="{D42A27DB-BD31-4B8C-83A1-F6EECF244321}">
                <p14:modId xmlns:p14="http://schemas.microsoft.com/office/powerpoint/2010/main" val="751017203"/>
              </p:ext>
            </p:extLst>
          </p:nvPr>
        </p:nvGraphicFramePr>
        <p:xfrm>
          <a:off x="6545312"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+3</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210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9" name="Table 18">
            <a:extLst>
              <a:ext uri="{FF2B5EF4-FFF2-40B4-BE49-F238E27FC236}">
                <a16:creationId xmlns:a16="http://schemas.microsoft.com/office/drawing/2014/main" id="{44399747-59A1-DA4B-AEB7-01DF022AD286}"/>
              </a:ext>
            </a:extLst>
          </p:cNvPr>
          <p:cNvGraphicFramePr>
            <a:graphicFrameLocks noGrp="1"/>
          </p:cNvGraphicFramePr>
          <p:nvPr>
            <p:extLst>
              <p:ext uri="{D42A27DB-BD31-4B8C-83A1-F6EECF244321}">
                <p14:modId xmlns:p14="http://schemas.microsoft.com/office/powerpoint/2010/main" val="1752544738"/>
              </p:ext>
            </p:extLst>
          </p:nvPr>
        </p:nvGraphicFramePr>
        <p:xfrm>
          <a:off x="7652882"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+4</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220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20" name="Table 19">
            <a:extLst>
              <a:ext uri="{FF2B5EF4-FFF2-40B4-BE49-F238E27FC236}">
                <a16:creationId xmlns:a16="http://schemas.microsoft.com/office/drawing/2014/main" id="{F56D421B-2826-2144-BD46-2EA2C6284F70}"/>
              </a:ext>
            </a:extLst>
          </p:cNvPr>
          <p:cNvGraphicFramePr>
            <a:graphicFrameLocks noGrp="1"/>
          </p:cNvGraphicFramePr>
          <p:nvPr>
            <p:extLst>
              <p:ext uri="{D42A27DB-BD31-4B8C-83A1-F6EECF244321}">
                <p14:modId xmlns:p14="http://schemas.microsoft.com/office/powerpoint/2010/main" val="1334280966"/>
              </p:ext>
            </p:extLst>
          </p:nvPr>
        </p:nvGraphicFramePr>
        <p:xfrm>
          <a:off x="8760452" y="4856449"/>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230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21" name="Table 20">
            <a:extLst>
              <a:ext uri="{FF2B5EF4-FFF2-40B4-BE49-F238E27FC236}">
                <a16:creationId xmlns:a16="http://schemas.microsoft.com/office/drawing/2014/main" id="{A2E4B4FF-BBDB-FA48-B046-84AAAE6F5FA5}"/>
              </a:ext>
            </a:extLst>
          </p:cNvPr>
          <p:cNvGraphicFramePr>
            <a:graphicFrameLocks noGrp="1"/>
          </p:cNvGraphicFramePr>
          <p:nvPr>
            <p:extLst>
              <p:ext uri="{D42A27DB-BD31-4B8C-83A1-F6EECF244321}">
                <p14:modId xmlns:p14="http://schemas.microsoft.com/office/powerpoint/2010/main" val="635562762"/>
              </p:ext>
            </p:extLst>
          </p:nvPr>
        </p:nvGraphicFramePr>
        <p:xfrm>
          <a:off x="9862006"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+6</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150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22" name="Table 21">
            <a:extLst>
              <a:ext uri="{FF2B5EF4-FFF2-40B4-BE49-F238E27FC236}">
                <a16:creationId xmlns:a16="http://schemas.microsoft.com/office/drawing/2014/main" id="{B833EA69-D2A4-1340-A53E-D2300DEF6B45}"/>
              </a:ext>
            </a:extLst>
          </p:cNvPr>
          <p:cNvGraphicFramePr>
            <a:graphicFrameLocks noGrp="1"/>
          </p:cNvGraphicFramePr>
          <p:nvPr>
            <p:extLst>
              <p:ext uri="{D42A27DB-BD31-4B8C-83A1-F6EECF244321}">
                <p14:modId xmlns:p14="http://schemas.microsoft.com/office/powerpoint/2010/main" val="3424485117"/>
              </p:ext>
            </p:extLst>
          </p:nvPr>
        </p:nvGraphicFramePr>
        <p:xfrm>
          <a:off x="10939508" y="4857814"/>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dirty="0">
                          <a:solidFill>
                            <a:schemeClr val="bg1"/>
                          </a:solidFill>
                        </a:rPr>
                        <a:t>+7</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dirty="0">
                          <a:solidFill>
                            <a:schemeClr val="tx1">
                              <a:lumMod val="50000"/>
                              <a:lumOff val="50000"/>
                            </a:schemeClr>
                          </a:solidFill>
                        </a:rPr>
                        <a:t>67</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spTree>
    <p:extLst>
      <p:ext uri="{BB962C8B-B14F-4D97-AF65-F5344CB8AC3E}">
        <p14:creationId xmlns:p14="http://schemas.microsoft.com/office/powerpoint/2010/main" val="8544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6596</TotalTime>
  <Words>4627</Words>
  <Application>Microsoft Office PowerPoint</Application>
  <PresentationFormat>Widescreen</PresentationFormat>
  <Paragraphs>631</Paragraphs>
  <Slides>46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Wingdings</vt:lpstr>
      <vt:lpstr>Office Theme</vt:lpstr>
      <vt:lpstr>Diagnosis &amp; Management  of Heparin-Induced Thrombocytopenia</vt:lpstr>
      <vt:lpstr>Clinical Guidelines</vt:lpstr>
      <vt:lpstr>ASH Clinical Practice Guidelines on VTE</vt:lpstr>
      <vt:lpstr>How were these ASH guidelines developed?</vt:lpstr>
      <vt:lpstr>How patients and clinicians should use these recommendations</vt:lpstr>
      <vt:lpstr>Objectives</vt:lpstr>
      <vt:lpstr>HIT is a profoundly hypercoagulable state</vt:lpstr>
      <vt:lpstr>Case 1: Medical Inpatient Admission</vt:lpstr>
      <vt:lpstr>Case 1: Medical Inpatient Admission</vt:lpstr>
      <vt:lpstr>PowerPoint Presentation</vt:lpstr>
      <vt:lpstr>Recommendation</vt:lpstr>
      <vt:lpstr>The 4Ts Score: Clinical Probability Model</vt:lpstr>
      <vt:lpstr>PowerPoint Presentation</vt:lpstr>
      <vt:lpstr>Laboratory Diagnostic Testing for HIT</vt:lpstr>
      <vt:lpstr>Recommendation </vt:lpstr>
      <vt:lpstr>PowerPoint Presentation</vt:lpstr>
      <vt:lpstr>PowerPoint Presentation</vt:lpstr>
      <vt:lpstr>Recommendation</vt:lpstr>
      <vt:lpstr>Therapeutic versus Prophylactic Intensity</vt:lpstr>
      <vt:lpstr>Recommendation </vt:lpstr>
      <vt:lpstr>Case 1: HIT Laboratory Test Results</vt:lpstr>
      <vt:lpstr>PowerPoint Presentation</vt:lpstr>
      <vt:lpstr>Recommendation </vt:lpstr>
      <vt:lpstr>Recommendation </vt:lpstr>
      <vt:lpstr>Rationale for Anticoagulant Selection</vt:lpstr>
      <vt:lpstr>Rationale for Anticoagulant Selection</vt:lpstr>
      <vt:lpstr>PowerPoint Presentation</vt:lpstr>
      <vt:lpstr>Case 1: Treatment</vt:lpstr>
      <vt:lpstr>PowerPoint Presentation</vt:lpstr>
      <vt:lpstr>Recommendation </vt:lpstr>
      <vt:lpstr>Case 1: HITT</vt:lpstr>
      <vt:lpstr>PowerPoint Presentation</vt:lpstr>
      <vt:lpstr>Five Phases of HIT</vt:lpstr>
      <vt:lpstr>Recommendation </vt:lpstr>
      <vt:lpstr>Case 2: Medical Inpatient Admission</vt:lpstr>
      <vt:lpstr>Case 2: Medical Inpatient Admission</vt:lpstr>
      <vt:lpstr>PowerPoint Presentation</vt:lpstr>
      <vt:lpstr>The 4Ts Score: Clinical Probability Model</vt:lpstr>
      <vt:lpstr>PowerPoint Presentation</vt:lpstr>
      <vt:lpstr>Recommendation </vt:lpstr>
      <vt:lpstr>PowerPoint Presentation</vt:lpstr>
      <vt:lpstr>Case 2: Resolution</vt:lpstr>
      <vt:lpstr>Additional Topics in these Guidelines</vt:lpstr>
      <vt:lpstr>Areas of Future Investigation</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&amp; Management of Heparin-Induced Thrombocytopenia</dc:title>
  <dc:creator>Eric Tseng</dc:creator>
  <cp:lastModifiedBy>Kailee Boedeker</cp:lastModifiedBy>
  <cp:revision>257</cp:revision>
  <dcterms:created xsi:type="dcterms:W3CDTF">2018-08-17T18:11:17Z</dcterms:created>
  <dcterms:modified xsi:type="dcterms:W3CDTF">2020-09-23T13:58:11Z</dcterms:modified>
</cp:coreProperties>
</file>