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96" r:id="rId3"/>
    <p:sldId id="257" r:id="rId4"/>
    <p:sldId id="365" r:id="rId5"/>
    <p:sldId id="259" r:id="rId6"/>
    <p:sldId id="369" r:id="rId7"/>
    <p:sldId id="261" r:id="rId8"/>
    <p:sldId id="332" r:id="rId9"/>
    <p:sldId id="366" r:id="rId10"/>
    <p:sldId id="335" r:id="rId11"/>
    <p:sldId id="333" r:id="rId12"/>
    <p:sldId id="334" r:id="rId13"/>
    <p:sldId id="263" r:id="rId14"/>
    <p:sldId id="264" r:id="rId15"/>
    <p:sldId id="319" r:id="rId16"/>
    <p:sldId id="337" r:id="rId17"/>
    <p:sldId id="338" r:id="rId18"/>
    <p:sldId id="339" r:id="rId19"/>
    <p:sldId id="336" r:id="rId20"/>
    <p:sldId id="347" r:id="rId21"/>
    <p:sldId id="340" r:id="rId22"/>
    <p:sldId id="341" r:id="rId23"/>
    <p:sldId id="342" r:id="rId24"/>
    <p:sldId id="343" r:id="rId25"/>
    <p:sldId id="344" r:id="rId26"/>
    <p:sldId id="345" r:id="rId27"/>
    <p:sldId id="346" r:id="rId28"/>
    <p:sldId id="309" r:id="rId29"/>
    <p:sldId id="348" r:id="rId30"/>
    <p:sldId id="349" r:id="rId31"/>
    <p:sldId id="350" r:id="rId32"/>
    <p:sldId id="351" r:id="rId33"/>
    <p:sldId id="352" r:id="rId34"/>
    <p:sldId id="353" r:id="rId35"/>
    <p:sldId id="368" r:id="rId36"/>
    <p:sldId id="354" r:id="rId37"/>
    <p:sldId id="355" r:id="rId38"/>
    <p:sldId id="357" r:id="rId39"/>
    <p:sldId id="356" r:id="rId40"/>
    <p:sldId id="358" r:id="rId41"/>
    <p:sldId id="359" r:id="rId42"/>
    <p:sldId id="360" r:id="rId43"/>
    <p:sldId id="361" r:id="rId44"/>
    <p:sldId id="362" r:id="rId45"/>
    <p:sldId id="363" r:id="rId46"/>
    <p:sldId id="364" r:id="rId47"/>
    <p:sldId id="367" r:id="rId48"/>
    <p:sldId id="298" r:id="rId49"/>
    <p:sldId id="273" r:id="rId50"/>
    <p:sldId id="29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Tseng" initials="ET" lastIdx="7" clrIdx="0">
    <p:extLst>
      <p:ext uri="{19B8F6BF-5375-455C-9EA6-DF929625EA0E}">
        <p15:presenceInfo xmlns:p15="http://schemas.microsoft.com/office/powerpoint/2012/main" userId="S::eric.tseng@mail.utoronto.ca::ff68222d-e22b-4bed-bc89-3c5383ae0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E31"/>
    <a:srgbClr val="E43D33"/>
    <a:srgbClr val="FDC17B"/>
    <a:srgbClr val="FEDBB1"/>
    <a:srgbClr val="FFE3C4"/>
    <a:srgbClr val="5388AE"/>
    <a:srgbClr val="1F9FAC"/>
    <a:srgbClr val="FED9AF"/>
    <a:srgbClr val="FCC27B"/>
    <a:srgbClr val="FFDB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5387A-E9D2-4403-B4FC-2A56276F48F7}" v="1" dt="2020-09-23T13:58:39.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0" autoAdjust="0"/>
    <p:restoredTop sz="66752" autoAdjust="0"/>
  </p:normalViewPr>
  <p:slideViewPr>
    <p:cSldViewPr snapToGrid="0">
      <p:cViewPr varScale="1">
        <p:scale>
          <a:sx n="57" d="100"/>
          <a:sy n="57" d="100"/>
        </p:scale>
        <p:origin x="172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2020-09-23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a:p>
        </p:txBody>
      </p:sp>
    </p:spTree>
    <p:extLst>
      <p:ext uri="{BB962C8B-B14F-4D97-AF65-F5344CB8AC3E}">
        <p14:creationId xmlns:p14="http://schemas.microsoft.com/office/powerpoint/2010/main" val="102768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u="sng" dirty="0"/>
              <a:t>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Did not cover other sites (cerebral, splanchnic, ovarian, retinal vein thrombosis)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These guidelines limited only to these commonly available diagnostic tests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p:txBody>
      </p:sp>
      <p:sp>
        <p:nvSpPr>
          <p:cNvPr id="4" name="Slide Number Placeholder 3"/>
          <p:cNvSpPr>
            <a:spLocks noGrp="1"/>
          </p:cNvSpPr>
          <p:nvPr>
            <p:ph type="sldNum" sz="quarter" idx="5"/>
          </p:nvPr>
        </p:nvSpPr>
        <p:spPr/>
        <p:txBody>
          <a:bodyPr/>
          <a:lstStyle/>
          <a:p>
            <a:fld id="{A8A219AF-31E1-4C13-8A47-7C32BFDA626C}" type="slidenum">
              <a:rPr lang="en-CA" smtClean="0"/>
              <a:t>12</a:t>
            </a:fld>
            <a:endParaRPr lang="en-CA"/>
          </a:p>
        </p:txBody>
      </p:sp>
    </p:spTree>
    <p:extLst>
      <p:ext uri="{BB962C8B-B14F-4D97-AF65-F5344CB8AC3E}">
        <p14:creationId xmlns:p14="http://schemas.microsoft.com/office/powerpoint/2010/main" val="103972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13</a:t>
            </a:fld>
            <a:endParaRPr lang="en-CA"/>
          </a:p>
        </p:txBody>
      </p:sp>
    </p:spTree>
    <p:extLst>
      <p:ext uri="{BB962C8B-B14F-4D97-AF65-F5344CB8AC3E}">
        <p14:creationId xmlns:p14="http://schemas.microsoft.com/office/powerpoint/2010/main" val="1073975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14</a:t>
            </a:fld>
            <a:endParaRPr lang="en-CA"/>
          </a:p>
        </p:txBody>
      </p:sp>
    </p:spTree>
    <p:extLst>
      <p:ext uri="{BB962C8B-B14F-4D97-AF65-F5344CB8AC3E}">
        <p14:creationId xmlns:p14="http://schemas.microsoft.com/office/powerpoint/2010/main" val="3861383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a:t>
            </a:r>
          </a:p>
          <a:p>
            <a:pPr defTabSz="929305">
              <a:defRPr/>
            </a:pPr>
            <a:endParaRPr lang="en-CA" b="0" dirty="0"/>
          </a:p>
          <a:p>
            <a:pPr defTabSz="929305">
              <a:defRPr/>
            </a:pPr>
            <a:r>
              <a:rPr lang="en-CA" b="0" u="sng" dirty="0"/>
              <a:t>NOTES:</a:t>
            </a:r>
          </a:p>
          <a:p>
            <a:pPr defTabSz="929305">
              <a:defRPr/>
            </a:pPr>
            <a:endParaRPr lang="en-CA" b="0" dirty="0"/>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For a population with intermediate clinical probability of PE, threshold criteria were met by pathways starting with D-dimer where patients with a positive D-dimer subsequently underwent testing by CTPA or VQ scan, then patients with non-diagnostic VQ scans received CTPA. </a:t>
            </a:r>
          </a:p>
          <a:p>
            <a:pPr marL="171450" indent="-171450" defTabSz="929305">
              <a:buFont typeface="Arial" panose="020B0604020202020204" pitchFamily="34" charset="0"/>
              <a:buChar char="•"/>
              <a:defRPr/>
            </a:pPr>
            <a:r>
              <a:rPr lang="en-CA" sz="1200" b="1" i="0" u="none" strike="noStrike" kern="1200" baseline="0" dirty="0">
                <a:solidFill>
                  <a:schemeClr val="tx1"/>
                </a:solidFill>
                <a:latin typeface="+mn-lt"/>
                <a:ea typeface="+mn-ea"/>
                <a:cs typeface="+mn-cs"/>
              </a:rPr>
              <a:t>Pathways with no follow-up testing for positive D-dimer patients resulted in a large number of false positive results.</a:t>
            </a:r>
            <a:r>
              <a:rPr lang="en-CA" sz="1200" b="0" i="0" u="none" strike="noStrike" kern="1200" baseline="0" dirty="0">
                <a:solidFill>
                  <a:schemeClr val="tx1"/>
                </a:solidFill>
                <a:latin typeface="+mn-lt"/>
                <a:ea typeface="+mn-ea"/>
                <a:cs typeface="+mn-cs"/>
              </a:rPr>
              <a:t> CTPA used as the sole diagnostic tool was adequate for meeting these threshold criteria. The addition of subsequent tests including D-dimer, proximal ultrasound, or VQ scan after CTPA increased the false positive rate beyond acceptable criteria. </a:t>
            </a:r>
            <a:endParaRPr lang="en-CA" b="0" dirty="0"/>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CA" sz="1200" b="0" i="0" u="none" strike="noStrike" kern="1200" baseline="0" dirty="0">
                <a:solidFill>
                  <a:schemeClr val="tx1"/>
                </a:solidFill>
                <a:latin typeface="+mn-lt"/>
                <a:ea typeface="+mn-ea"/>
                <a:cs typeface="+mn-cs"/>
              </a:rPr>
              <a:t>https://guidelines.gradepro.org/profile/2d575b1d-8e36-43db-8805-713732e1508a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15</a:t>
            </a:fld>
            <a:endParaRPr lang="en-CA"/>
          </a:p>
        </p:txBody>
      </p:sp>
    </p:spTree>
    <p:extLst>
      <p:ext uri="{BB962C8B-B14F-4D97-AF65-F5344CB8AC3E}">
        <p14:creationId xmlns:p14="http://schemas.microsoft.com/office/powerpoint/2010/main" val="4147483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17</a:t>
            </a:fld>
            <a:endParaRPr lang="en-CA"/>
          </a:p>
        </p:txBody>
      </p:sp>
    </p:spTree>
    <p:extLst>
      <p:ext uri="{BB962C8B-B14F-4D97-AF65-F5344CB8AC3E}">
        <p14:creationId xmlns:p14="http://schemas.microsoft.com/office/powerpoint/2010/main" val="432782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 and 2b</a:t>
            </a:r>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CA" sz="1200" b="0" i="0" u="none" strike="noStrike" kern="1200" baseline="0" dirty="0">
                <a:solidFill>
                  <a:schemeClr val="tx1"/>
                </a:solidFill>
                <a:latin typeface="+mn-lt"/>
                <a:ea typeface="+mn-ea"/>
                <a:cs typeface="+mn-cs"/>
              </a:rPr>
              <a:t>https://guidelines.gradepro.org/profile/2d575b1d-8e36-43db-8805-713732e1508a</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18</a:t>
            </a:fld>
            <a:endParaRPr lang="en-CA"/>
          </a:p>
        </p:txBody>
      </p:sp>
    </p:spTree>
    <p:extLst>
      <p:ext uri="{BB962C8B-B14F-4D97-AF65-F5344CB8AC3E}">
        <p14:creationId xmlns:p14="http://schemas.microsoft.com/office/powerpoint/2010/main" val="2651893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a:t>
            </a:r>
          </a:p>
          <a:p>
            <a:pPr defTabSz="929305">
              <a:defRPr/>
            </a:pPr>
            <a:endParaRPr lang="en-CA" b="0" dirty="0"/>
          </a:p>
          <a:p>
            <a:pPr defTabSz="929305">
              <a:defRPr/>
            </a:pPr>
            <a:r>
              <a:rPr lang="en-CA" b="0" u="sng" dirty="0"/>
              <a:t>NOTES:</a:t>
            </a:r>
          </a:p>
          <a:p>
            <a:pPr defTabSz="929305">
              <a:defRPr/>
            </a:pPr>
            <a:endParaRPr lang="en-CA" b="0" dirty="0"/>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For a population with intermediate clinical probability of PE, threshold criteria were met by pathways starting with D-dimer where patients with a positive D-dimer subsequently underwent testing by CTPA or VQ scan, then patients with non-diagnostic VQ scans received CTPA. </a:t>
            </a:r>
          </a:p>
          <a:p>
            <a:pPr marL="171450" indent="-171450" defTabSz="929305">
              <a:buFont typeface="Arial" panose="020B0604020202020204" pitchFamily="34" charset="0"/>
              <a:buChar char="•"/>
              <a:defRPr/>
            </a:pPr>
            <a:r>
              <a:rPr lang="en-CA" sz="1200" b="1" i="0" u="none" strike="noStrike" kern="1200" baseline="0" dirty="0">
                <a:solidFill>
                  <a:schemeClr val="tx1"/>
                </a:solidFill>
                <a:latin typeface="+mn-lt"/>
                <a:ea typeface="+mn-ea"/>
                <a:cs typeface="+mn-cs"/>
              </a:rPr>
              <a:t>Pathways with no follow-up testing for positive D-dimer patients resulted in a large number of false positive results.</a:t>
            </a:r>
            <a:r>
              <a:rPr lang="en-CA" sz="1200" b="0" i="0" u="none" strike="noStrike" kern="1200" baseline="0" dirty="0">
                <a:solidFill>
                  <a:schemeClr val="tx1"/>
                </a:solidFill>
                <a:latin typeface="+mn-lt"/>
                <a:ea typeface="+mn-ea"/>
                <a:cs typeface="+mn-cs"/>
              </a:rPr>
              <a:t> CTPA used as the sole diagnostic tool was adequate for meeting these threshold criteria. The addition of subsequent tests including D-dimer, proximal ultrasound, or VQ scan after CTPA increased the false positive rate beyond acceptable criteria. </a:t>
            </a:r>
            <a:endParaRPr lang="en-CA" b="0" dirty="0"/>
          </a:p>
          <a:p>
            <a:pPr marL="174245" indent="-174245">
              <a:buFont typeface="Arial" panose="020B0604020202020204" pitchFamily="34" charset="0"/>
              <a:buChar char="•"/>
            </a:pPr>
            <a:endParaRPr lang="en-CA" b="0" dirty="0"/>
          </a:p>
          <a:p>
            <a:pPr defTabSz="929305">
              <a:defRPr/>
            </a:pPr>
            <a:r>
              <a:rPr lang="en-CA" b="0" dirty="0"/>
              <a:t>Link to Evidence-to-Decision framework: </a:t>
            </a:r>
            <a:r>
              <a:rPr lang="en-CA" sz="1200" b="0" i="0" u="none" strike="noStrike" kern="1200" baseline="0" dirty="0">
                <a:solidFill>
                  <a:schemeClr val="tx1"/>
                </a:solidFill>
                <a:latin typeface="+mn-lt"/>
                <a:ea typeface="+mn-ea"/>
                <a:cs typeface="+mn-cs"/>
              </a:rPr>
              <a:t>https://guidelines.gradepro.org/profile/2d575b1d-8e36-43db-8805-713732e1508a</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19</a:t>
            </a:fld>
            <a:endParaRPr lang="en-CA"/>
          </a:p>
        </p:txBody>
      </p:sp>
    </p:spTree>
    <p:extLst>
      <p:ext uri="{BB962C8B-B14F-4D97-AF65-F5344CB8AC3E}">
        <p14:creationId xmlns:p14="http://schemas.microsoft.com/office/powerpoint/2010/main" val="1253534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20</a:t>
            </a:fld>
            <a:endParaRPr lang="en-CA"/>
          </a:p>
        </p:txBody>
      </p:sp>
    </p:spTree>
    <p:extLst>
      <p:ext uri="{BB962C8B-B14F-4D97-AF65-F5344CB8AC3E}">
        <p14:creationId xmlns:p14="http://schemas.microsoft.com/office/powerpoint/2010/main" val="4131191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21</a:t>
            </a:fld>
            <a:endParaRPr lang="en-CA"/>
          </a:p>
        </p:txBody>
      </p:sp>
    </p:spTree>
    <p:extLst>
      <p:ext uri="{BB962C8B-B14F-4D97-AF65-F5344CB8AC3E}">
        <p14:creationId xmlns:p14="http://schemas.microsoft.com/office/powerpoint/2010/main" val="3094877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3a</a:t>
            </a:r>
          </a:p>
          <a:p>
            <a:pPr defTabSz="929305">
              <a:defRPr/>
            </a:pPr>
            <a:endParaRPr lang="en-CA" b="0" dirty="0"/>
          </a:p>
          <a:p>
            <a:pPr defTabSz="929305">
              <a:defRPr/>
            </a:pPr>
            <a:r>
              <a:rPr lang="en-CA" b="0" u="sng" dirty="0"/>
              <a:t>NOTES:</a:t>
            </a:r>
          </a:p>
          <a:p>
            <a:pPr marL="0" indent="0">
              <a:buFont typeface="Arial" panose="020B0604020202020204" pitchFamily="34" charset="0"/>
              <a:buNone/>
            </a:pPr>
            <a:endParaRPr lang="en-CA" b="0" dirty="0"/>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For a population with high clinical probability of PE, a negative CTPA alone did not meet the threshold criteria.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addition of subsequent tests including D-dimer, proximal ultrasound or VQ scan after CTPA met threshold criteria.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Specifically, after negative CTPA, additional testing with proximal ultrasound, positive D-dimer followed by proximal ultrasound or VQ scan where non-diagnostic scans were followed by proximal ultrasound met threshold criteria for acceptability.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panel felt that the rate of false negative scans for clinically significant PE was low, and that additional testing was unlikely to be of value.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However, the panel acknowledged there may be clinical circumstances where additional testing following a negative CTPA may be considered based on clinical judgment. </a:t>
            </a:r>
            <a:endParaRPr lang="en-CA" b="0" dirty="0"/>
          </a:p>
          <a:p>
            <a:pPr marL="0" indent="0">
              <a:buFont typeface="Arial" panose="020B0604020202020204" pitchFamily="34" charset="0"/>
              <a:buNone/>
            </a:pPr>
            <a:endParaRPr lang="en-CA" b="0" dirty="0"/>
          </a:p>
          <a:p>
            <a:pPr defTabSz="929305">
              <a:defRPr/>
            </a:pPr>
            <a:r>
              <a:rPr lang="en-CA" b="0" dirty="0"/>
              <a:t>Link to Evidence-to-Decision framework: </a:t>
            </a:r>
            <a:r>
              <a:rPr lang="en-CA" sz="1200" b="0" i="0" u="none" strike="noStrike" kern="1200" baseline="0" dirty="0">
                <a:solidFill>
                  <a:schemeClr val="tx1"/>
                </a:solidFill>
                <a:latin typeface="+mn-lt"/>
                <a:ea typeface="+mn-ea"/>
                <a:cs typeface="+mn-cs"/>
              </a:rPr>
              <a:t>https://guidelines.gradepro.org/profile/6affa6fc-0c1c-44e0-a901-2558ee36032b</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22</a:t>
            </a:fld>
            <a:endParaRPr lang="en-CA"/>
          </a:p>
        </p:txBody>
      </p:sp>
    </p:spTree>
    <p:extLst>
      <p:ext uri="{BB962C8B-B14F-4D97-AF65-F5344CB8AC3E}">
        <p14:creationId xmlns:p14="http://schemas.microsoft.com/office/powerpoint/2010/main" val="377632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CA"/>
          </a:p>
        </p:txBody>
      </p:sp>
    </p:spTree>
    <p:extLst>
      <p:ext uri="{BB962C8B-B14F-4D97-AF65-F5344CB8AC3E}">
        <p14:creationId xmlns:p14="http://schemas.microsoft.com/office/powerpoint/2010/main" val="3385558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a:t>
            </a:r>
          </a:p>
          <a:p>
            <a:pPr defTabSz="929305">
              <a:defRPr/>
            </a:pPr>
            <a:endParaRPr lang="en-CA" b="0" dirty="0"/>
          </a:p>
          <a:p>
            <a:pPr defTabSz="929305">
              <a:defRPr/>
            </a:pPr>
            <a:r>
              <a:rPr lang="en-CA" b="0" u="sng" dirty="0"/>
              <a:t>NOTES:</a:t>
            </a:r>
          </a:p>
          <a:p>
            <a:pPr defTabSz="929305">
              <a:defRPr/>
            </a:pPr>
            <a:endParaRPr lang="en-CA" b="0" dirty="0"/>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For a population with intermediate clinical probability of PE, threshold criteria were met by pathways starting with D-dimer where patients with a positive D-dimer subsequently underwent testing by CTPA or VQ scan, then patients with non-diagnostic VQ scans received CTPA. </a:t>
            </a:r>
          </a:p>
          <a:p>
            <a:pPr marL="171450" indent="-171450" defTabSz="929305">
              <a:buFont typeface="Arial" panose="020B0604020202020204" pitchFamily="34" charset="0"/>
              <a:buChar char="•"/>
              <a:defRPr/>
            </a:pPr>
            <a:r>
              <a:rPr lang="en-CA" sz="1200" b="1" i="0" u="none" strike="noStrike" kern="1200" baseline="0" dirty="0">
                <a:solidFill>
                  <a:schemeClr val="tx1"/>
                </a:solidFill>
                <a:latin typeface="+mn-lt"/>
                <a:ea typeface="+mn-ea"/>
                <a:cs typeface="+mn-cs"/>
              </a:rPr>
              <a:t>Pathways with no follow-up testing for positive D-dimer patients resulted in a large number of false positive results.</a:t>
            </a:r>
            <a:r>
              <a:rPr lang="en-CA" sz="1200" b="0" i="0" u="none" strike="noStrike" kern="1200" baseline="0" dirty="0">
                <a:solidFill>
                  <a:schemeClr val="tx1"/>
                </a:solidFill>
                <a:latin typeface="+mn-lt"/>
                <a:ea typeface="+mn-ea"/>
                <a:cs typeface="+mn-cs"/>
              </a:rPr>
              <a:t> CTPA used as the sole diagnostic tool was adequate for meeting these threshold criteria. The addition of subsequent tests including D-dimer, proximal ultrasound, or VQ scan after CTPA increased the false positive rate beyond acceptable criteria. </a:t>
            </a:r>
            <a:endParaRPr lang="en-CA" b="0" dirty="0"/>
          </a:p>
          <a:p>
            <a:pPr marL="174245" indent="-174245">
              <a:buFont typeface="Arial" panose="020B0604020202020204" pitchFamily="34" charset="0"/>
              <a:buChar char="•"/>
            </a:pPr>
            <a:endParaRPr lang="en-CA" b="0" dirty="0"/>
          </a:p>
          <a:p>
            <a:pPr defTabSz="929305">
              <a:defRPr/>
            </a:pPr>
            <a:r>
              <a:rPr lang="en-CA" b="0" dirty="0"/>
              <a:t>Link to Evidence-to-Decision framework: https://guidelines.gradepro.org/profile/2d575b1d-8e36-43db-8805-713732e1508a</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500456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25</a:t>
            </a:fld>
            <a:endParaRPr lang="en-CA"/>
          </a:p>
        </p:txBody>
      </p:sp>
    </p:spTree>
    <p:extLst>
      <p:ext uri="{BB962C8B-B14F-4D97-AF65-F5344CB8AC3E}">
        <p14:creationId xmlns:p14="http://schemas.microsoft.com/office/powerpoint/2010/main" val="2690086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4</a:t>
            </a:r>
          </a:p>
          <a:p>
            <a:pPr defTabSz="929305">
              <a:defRPr/>
            </a:pPr>
            <a:endParaRPr lang="en-CA" b="0" dirty="0"/>
          </a:p>
          <a:p>
            <a:pPr defTabSz="929305">
              <a:defRPr/>
            </a:pPr>
            <a:r>
              <a:rPr lang="en-CA" b="0" u="sng" dirty="0"/>
              <a:t>NOTES:</a:t>
            </a:r>
          </a:p>
          <a:p>
            <a:pPr marL="0" indent="0">
              <a:buFont typeface="Arial" panose="020B0604020202020204" pitchFamily="34" charset="0"/>
              <a:buNone/>
            </a:pPr>
            <a:endParaRPr lang="en-CA" b="0" dirty="0"/>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Wells and Geneva scores, while not specifically validated in patients with recurrent PE, did include previous VTE as a risk factor</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guideline panel determined that for D-dimer, there is high certainty evidence for using D-dimer to exclude PE in patients with low PTP/prevalence, moderate certainty evidence in patients with intermediate PTP/prevalence and very low/low evidence in patients with suspected recurrence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There is a need to validate clinical prediction rules for patients with recurrent PE</a:t>
            </a:r>
          </a:p>
          <a:p>
            <a:pPr marL="171450" indent="-171450">
              <a:buFont typeface="Arial" panose="020B0604020202020204" pitchFamily="34" charset="0"/>
              <a:buChar char="•"/>
            </a:pPr>
            <a:endParaRPr lang="en-CA" b="0" dirty="0"/>
          </a:p>
          <a:p>
            <a:pPr defTabSz="929305">
              <a:defRPr/>
            </a:pPr>
            <a:r>
              <a:rPr lang="en-CA" b="0" dirty="0"/>
              <a:t>Link to Evidence-to-Decision framework: </a:t>
            </a:r>
            <a:r>
              <a:rPr lang="en-CA" sz="1200" b="0" i="0" u="none" strike="noStrike" kern="1200" baseline="0" dirty="0">
                <a:solidFill>
                  <a:schemeClr val="tx1"/>
                </a:solidFill>
                <a:latin typeface="+mn-lt"/>
                <a:ea typeface="+mn-ea"/>
                <a:cs typeface="+mn-cs"/>
              </a:rPr>
              <a:t>https://guidelines.gradepro.org/profile/dc56e5e0-1329-450a-882f-b7c96b1572ef</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26</a:t>
            </a:fld>
            <a:endParaRPr lang="en-CA"/>
          </a:p>
        </p:txBody>
      </p:sp>
    </p:spTree>
    <p:extLst>
      <p:ext uri="{BB962C8B-B14F-4D97-AF65-F5344CB8AC3E}">
        <p14:creationId xmlns:p14="http://schemas.microsoft.com/office/powerpoint/2010/main" val="3771612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4</a:t>
            </a:r>
          </a:p>
          <a:p>
            <a:pPr defTabSz="929305">
              <a:defRPr/>
            </a:pPr>
            <a:endParaRPr lang="en-CA" b="0" dirty="0"/>
          </a:p>
          <a:p>
            <a:pPr defTabSz="929305">
              <a:defRPr/>
            </a:pPr>
            <a:r>
              <a:rPr lang="en-CA" b="0" u="sng" dirty="0"/>
              <a:t>NOTES:</a:t>
            </a:r>
          </a:p>
          <a:p>
            <a:pPr marL="0" indent="0">
              <a:buFont typeface="Arial" panose="020B0604020202020204" pitchFamily="34" charset="0"/>
              <a:buNone/>
            </a:pPr>
            <a:endParaRPr lang="en-CA" b="0" dirty="0"/>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Although additional testing following a negative CTPA improved acceptable false negative and misdiagnosis rates in our modelling, the panel felt that the false negative rate for clinically significant PE was low and that routine additional testing following a negative CTPA should only be considered on an individual basis. </a:t>
            </a:r>
          </a:p>
          <a:p>
            <a:pPr marL="171450" indent="-171450">
              <a:buFont typeface="Arial" panose="020B0604020202020204" pitchFamily="34" charset="0"/>
              <a:buChar char="•"/>
            </a:pPr>
            <a:endParaRPr lang="en-CA" b="0" dirty="0"/>
          </a:p>
          <a:p>
            <a:pPr defTabSz="929305">
              <a:defRPr/>
            </a:pPr>
            <a:r>
              <a:rPr lang="en-CA" b="0" dirty="0"/>
              <a:t>Link to Evidence-to-Decision framework: </a:t>
            </a:r>
            <a:r>
              <a:rPr lang="en-CA" sz="1200" b="0" i="0" u="none" strike="noStrike" kern="1200" baseline="0" dirty="0">
                <a:solidFill>
                  <a:schemeClr val="tx1"/>
                </a:solidFill>
                <a:latin typeface="+mn-lt"/>
                <a:ea typeface="+mn-ea"/>
                <a:cs typeface="+mn-cs"/>
              </a:rPr>
              <a:t>https://guidelines.gradepro.org/profile/dc56e5e0-1329-450a-882f-b7c96b1572ef</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27</a:t>
            </a:fld>
            <a:endParaRPr lang="en-CA"/>
          </a:p>
        </p:txBody>
      </p:sp>
    </p:spTree>
    <p:extLst>
      <p:ext uri="{BB962C8B-B14F-4D97-AF65-F5344CB8AC3E}">
        <p14:creationId xmlns:p14="http://schemas.microsoft.com/office/powerpoint/2010/main" val="1010888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29</a:t>
            </a:fld>
            <a:endParaRPr lang="en-CA"/>
          </a:p>
        </p:txBody>
      </p:sp>
    </p:spTree>
    <p:extLst>
      <p:ext uri="{BB962C8B-B14F-4D97-AF65-F5344CB8AC3E}">
        <p14:creationId xmlns:p14="http://schemas.microsoft.com/office/powerpoint/2010/main" val="448841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30</a:t>
            </a:fld>
            <a:endParaRPr lang="en-CA"/>
          </a:p>
        </p:txBody>
      </p:sp>
    </p:spTree>
    <p:extLst>
      <p:ext uri="{BB962C8B-B14F-4D97-AF65-F5344CB8AC3E}">
        <p14:creationId xmlns:p14="http://schemas.microsoft.com/office/powerpoint/2010/main" val="3856131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7a</a:t>
            </a:r>
          </a:p>
          <a:p>
            <a:pPr defTabSz="929305">
              <a:defRPr/>
            </a:pPr>
            <a:endParaRPr lang="en-CA" b="0" dirty="0"/>
          </a:p>
          <a:p>
            <a:pPr defTabSz="929305">
              <a:defRPr/>
            </a:pPr>
            <a:r>
              <a:rPr lang="en-CA" b="0" dirty="0"/>
              <a:t>Link to Evidence-to-Decision framework: https://dbep.gradepro.org/profile/514261d1-957b-4bd0-a137-74cb6878e1f1</a:t>
            </a:r>
          </a:p>
        </p:txBody>
      </p:sp>
      <p:sp>
        <p:nvSpPr>
          <p:cNvPr id="4" name="Slide Number Placeholder 3"/>
          <p:cNvSpPr>
            <a:spLocks noGrp="1"/>
          </p:cNvSpPr>
          <p:nvPr>
            <p:ph type="sldNum" sz="quarter" idx="10"/>
          </p:nvPr>
        </p:nvSpPr>
        <p:spPr/>
        <p:txBody>
          <a:bodyPr/>
          <a:lstStyle/>
          <a:p>
            <a:fld id="{A8A219AF-31E1-4C13-8A47-7C32BFDA626C}" type="slidenum">
              <a:rPr lang="en-CA" smtClean="0"/>
              <a:t>31</a:t>
            </a:fld>
            <a:endParaRPr lang="en-CA"/>
          </a:p>
        </p:txBody>
      </p:sp>
    </p:spTree>
    <p:extLst>
      <p:ext uri="{BB962C8B-B14F-4D97-AF65-F5344CB8AC3E}">
        <p14:creationId xmlns:p14="http://schemas.microsoft.com/office/powerpoint/2010/main" val="3863037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NOTES:</a:t>
            </a:r>
          </a:p>
          <a:p>
            <a:endParaRPr lang="en-CA" u="sng" dirty="0"/>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For a population with high clinical probability of DVT, proximal or whole leg ultrasound used as the sole diagnostic tool was not adequate for meeting the threshold criteria.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addition of subsequent tests such as D-dimer or serial ultrasound made the pathway acceptable, as long as positive D-dimer results were followed up with serial ultrasound.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Pathways with no follow-up testing for positive D-dimer results yielded a large number of false positive results.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Pathways starting with D-dimer resulted in a large number of false negative results despite follow-up testing for positive D-dimer results.</a:t>
            </a:r>
            <a:endParaRPr lang="en-CA" u="sng" dirty="0"/>
          </a:p>
        </p:txBody>
      </p:sp>
      <p:sp>
        <p:nvSpPr>
          <p:cNvPr id="4" name="Slide Number Placeholder 3"/>
          <p:cNvSpPr>
            <a:spLocks noGrp="1"/>
          </p:cNvSpPr>
          <p:nvPr>
            <p:ph type="sldNum" sz="quarter" idx="5"/>
          </p:nvPr>
        </p:nvSpPr>
        <p:spPr/>
        <p:txBody>
          <a:bodyPr/>
          <a:lstStyle/>
          <a:p>
            <a:fld id="{A8A219AF-31E1-4C13-8A47-7C32BFDA626C}" type="slidenum">
              <a:rPr lang="en-CA" smtClean="0"/>
              <a:t>32</a:t>
            </a:fld>
            <a:endParaRPr lang="en-CA"/>
          </a:p>
        </p:txBody>
      </p:sp>
    </p:spTree>
    <p:extLst>
      <p:ext uri="{BB962C8B-B14F-4D97-AF65-F5344CB8AC3E}">
        <p14:creationId xmlns:p14="http://schemas.microsoft.com/office/powerpoint/2010/main" val="1977046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10"/>
          </p:nvPr>
        </p:nvSpPr>
        <p:spPr/>
        <p:txBody>
          <a:bodyPr/>
          <a:lstStyle/>
          <a:p>
            <a:fld id="{A8A219AF-31E1-4C13-8A47-7C32BFDA626C}" type="slidenum">
              <a:rPr lang="en-CA" smtClean="0"/>
              <a:t>34</a:t>
            </a:fld>
            <a:endParaRPr lang="en-CA"/>
          </a:p>
        </p:txBody>
      </p:sp>
    </p:spTree>
    <p:extLst>
      <p:ext uri="{BB962C8B-B14F-4D97-AF65-F5344CB8AC3E}">
        <p14:creationId xmlns:p14="http://schemas.microsoft.com/office/powerpoint/2010/main" val="1023490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289591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4</a:t>
            </a:fld>
            <a:endParaRPr lang="en-CA"/>
          </a:p>
        </p:txBody>
      </p:sp>
    </p:spTree>
    <p:extLst>
      <p:ext uri="{BB962C8B-B14F-4D97-AF65-F5344CB8AC3E}">
        <p14:creationId xmlns:p14="http://schemas.microsoft.com/office/powerpoint/2010/main" val="1853290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7a</a:t>
            </a:r>
          </a:p>
          <a:p>
            <a:pPr defTabSz="929305">
              <a:defRPr/>
            </a:pPr>
            <a:endParaRPr lang="en-CA" b="0" dirty="0"/>
          </a:p>
          <a:p>
            <a:pPr defTabSz="929305">
              <a:defRPr/>
            </a:pPr>
            <a:r>
              <a:rPr lang="en-CA" b="0" u="sng" dirty="0"/>
              <a:t>NOTES:</a:t>
            </a:r>
          </a:p>
          <a:p>
            <a:pPr defTabSz="929305">
              <a:defRPr/>
            </a:pPr>
            <a:endParaRPr lang="en-CA" b="0" u="sng" dirty="0"/>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The guideline panel determined that for D-dimer, there is high certainty evidence for using D-dimer to exclude DVT in patients with low prevalence/PTP.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In an intermediate prevalence population with a prevalence of approximately 15%, there is moderate certainty evidence for D-dimer, but as the prevalence increases, the utility of D-dimer decreases.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There is low/very low certainty evidence for using D-dimer as the initial test in patients with suspected recurrent DVT who are determined to have an unlikely PTP using a clinical prediction rule.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There is moderate certainty evidence for using proximal or whole leg ultrasound in an intermediate and high prevalence population, with serial proximal ultrasound or additional testing in high prevalence populations.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There is a need to validate clinical prediction rules for patients with suspected recurrent DVT, and to validate ultrasound criteria for recurrent DVT in patients with abnormal ultrasound findings to distinguish acute from chronic DVT. </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Studies are ongoing of newer modalities such as MRI direct thrombus imaging to assess for acute or chronic thrombus (119).</a:t>
            </a:r>
          </a:p>
          <a:p>
            <a:pPr marL="171450" indent="-171450" defTabSz="929305">
              <a:buFont typeface="Arial" panose="020B0604020202020204" pitchFamily="34" charset="0"/>
              <a:buChar char="•"/>
              <a:defRPr/>
            </a:pPr>
            <a:r>
              <a:rPr lang="en-CA" sz="1200" b="0" i="0" u="none" strike="noStrike" kern="1200" baseline="0" dirty="0">
                <a:solidFill>
                  <a:schemeClr val="tx1"/>
                </a:solidFill>
                <a:latin typeface="+mn-lt"/>
                <a:ea typeface="+mn-ea"/>
                <a:cs typeface="+mn-cs"/>
              </a:rPr>
              <a:t> The clinical relevance of ultrasound detection of distal (calf) vein thrombosis is uncertain, and research into optimal management is needed. </a:t>
            </a:r>
            <a:endParaRPr lang="en-CA" b="0" u="sng" dirty="0"/>
          </a:p>
          <a:p>
            <a:pPr defTabSz="929305">
              <a:defRPr/>
            </a:pPr>
            <a:endParaRPr lang="en-CA" b="0" dirty="0"/>
          </a:p>
          <a:p>
            <a:pPr defTabSz="929305">
              <a:defRPr/>
            </a:pPr>
            <a:r>
              <a:rPr lang="en-CA" b="0" dirty="0"/>
              <a:t>Link to Evidence-to-Decision framework: </a:t>
            </a:r>
            <a:r>
              <a:rPr lang="en-CA" sz="1200" b="0" i="0" u="none" strike="noStrike" kern="1200" baseline="0" dirty="0">
                <a:solidFill>
                  <a:schemeClr val="tx1"/>
                </a:solidFill>
                <a:latin typeface="+mn-lt"/>
                <a:ea typeface="+mn-ea"/>
                <a:cs typeface="+mn-cs"/>
              </a:rPr>
              <a:t>https://dbep.gradepro.org/profile/514261d1-957b-4bd0-a137-74cb6878e1f1</a:t>
            </a:r>
          </a:p>
          <a:p>
            <a:pPr defTabSz="929305">
              <a:defRPr/>
            </a:pPr>
            <a:endParaRPr lang="en-CA" b="0" dirty="0"/>
          </a:p>
        </p:txBody>
      </p:sp>
      <p:sp>
        <p:nvSpPr>
          <p:cNvPr id="4" name="Slide Number Placeholder 3"/>
          <p:cNvSpPr>
            <a:spLocks noGrp="1"/>
          </p:cNvSpPr>
          <p:nvPr>
            <p:ph type="sldNum" sz="quarter" idx="10"/>
          </p:nvPr>
        </p:nvSpPr>
        <p:spPr/>
        <p:txBody>
          <a:bodyPr/>
          <a:lstStyle/>
          <a:p>
            <a:fld id="{A8A219AF-31E1-4C13-8A47-7C32BFDA626C}" type="slidenum">
              <a:rPr lang="en-CA" smtClean="0"/>
              <a:t>37</a:t>
            </a:fld>
            <a:endParaRPr lang="en-CA"/>
          </a:p>
        </p:txBody>
      </p:sp>
    </p:spTree>
    <p:extLst>
      <p:ext uri="{BB962C8B-B14F-4D97-AF65-F5344CB8AC3E}">
        <p14:creationId xmlns:p14="http://schemas.microsoft.com/office/powerpoint/2010/main" val="641357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38</a:t>
            </a:fld>
            <a:endParaRPr lang="en-CA"/>
          </a:p>
        </p:txBody>
      </p:sp>
    </p:spTree>
    <p:extLst>
      <p:ext uri="{BB962C8B-B14F-4D97-AF65-F5344CB8AC3E}">
        <p14:creationId xmlns:p14="http://schemas.microsoft.com/office/powerpoint/2010/main" val="2290923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39</a:t>
            </a:fld>
            <a:endParaRPr lang="en-CA"/>
          </a:p>
        </p:txBody>
      </p:sp>
    </p:spTree>
    <p:extLst>
      <p:ext uri="{BB962C8B-B14F-4D97-AF65-F5344CB8AC3E}">
        <p14:creationId xmlns:p14="http://schemas.microsoft.com/office/powerpoint/2010/main" val="837602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43</a:t>
            </a:fld>
            <a:endParaRPr lang="en-CA"/>
          </a:p>
        </p:txBody>
      </p:sp>
    </p:spTree>
    <p:extLst>
      <p:ext uri="{BB962C8B-B14F-4D97-AF65-F5344CB8AC3E}">
        <p14:creationId xmlns:p14="http://schemas.microsoft.com/office/powerpoint/2010/main" val="540449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7a</a:t>
            </a:r>
          </a:p>
          <a:p>
            <a:pPr defTabSz="929305">
              <a:defRPr/>
            </a:pPr>
            <a:endParaRPr lang="en-CA" b="0" dirty="0"/>
          </a:p>
          <a:p>
            <a:pPr defTabSz="929305">
              <a:defRPr/>
            </a:pPr>
            <a:r>
              <a:rPr lang="en-CA" b="0" i="0" u="sng" dirty="0"/>
              <a:t>NOTES:</a:t>
            </a:r>
          </a:p>
          <a:p>
            <a:pPr defTabSz="929305">
              <a:defRPr/>
            </a:pPr>
            <a:endParaRPr lang="en-CA" b="0" dirty="0"/>
          </a:p>
          <a:p>
            <a:pPr defTabSz="929305">
              <a:defRPr/>
            </a:pPr>
            <a:r>
              <a:rPr lang="en-CA" sz="1200" b="0" i="1" u="none" strike="noStrike" kern="1200" baseline="0" dirty="0">
                <a:solidFill>
                  <a:schemeClr val="tx1"/>
                </a:solidFill>
                <a:latin typeface="+mn-lt"/>
                <a:ea typeface="+mn-ea"/>
                <a:cs typeface="+mn-cs"/>
              </a:rPr>
              <a:t>Conditional </a:t>
            </a:r>
            <a:r>
              <a:rPr lang="en-CA" sz="1200" b="0" i="0" u="none" strike="noStrike" kern="1200" baseline="0" dirty="0">
                <a:solidFill>
                  <a:schemeClr val="tx1"/>
                </a:solidFill>
                <a:latin typeface="+mn-lt"/>
                <a:ea typeface="+mn-ea"/>
                <a:cs typeface="+mn-cs"/>
              </a:rPr>
              <a:t>recommendation for </a:t>
            </a:r>
            <a:r>
              <a:rPr lang="en-CA" sz="1200" b="1" i="0" u="none" strike="noStrike" kern="1200" baseline="0" dirty="0">
                <a:solidFill>
                  <a:schemeClr val="tx1"/>
                </a:solidFill>
                <a:latin typeface="+mn-lt"/>
                <a:ea typeface="+mn-ea"/>
                <a:cs typeface="+mn-cs"/>
              </a:rPr>
              <a:t>D-dimer </a:t>
            </a:r>
            <a:r>
              <a:rPr lang="en-CA" sz="1200" b="0" i="0" u="none" strike="noStrike" kern="1200" baseline="0" dirty="0">
                <a:solidFill>
                  <a:schemeClr val="tx1"/>
                </a:solidFill>
                <a:latin typeface="+mn-lt"/>
                <a:ea typeface="+mn-ea"/>
                <a:cs typeface="+mn-cs"/>
              </a:rPr>
              <a:t>based on </a:t>
            </a:r>
            <a:r>
              <a:rPr lang="en-CA" sz="1200" b="0" i="1" u="none" strike="noStrike" kern="1200" baseline="0" dirty="0">
                <a:solidFill>
                  <a:schemeClr val="tx1"/>
                </a:solidFill>
                <a:latin typeface="+mn-lt"/>
                <a:ea typeface="+mn-ea"/>
                <a:cs typeface="+mn-cs"/>
              </a:rPr>
              <a:t>very low </a:t>
            </a:r>
            <a:r>
              <a:rPr lang="en-CA" sz="1200" b="0" i="0" u="none" strike="noStrike" kern="1200" baseline="0" dirty="0">
                <a:solidFill>
                  <a:schemeClr val="tx1"/>
                </a:solidFill>
                <a:latin typeface="+mn-lt"/>
                <a:ea typeface="+mn-ea"/>
                <a:cs typeface="+mn-cs"/>
              </a:rPr>
              <a:t>certainty in the evidence of effects on clinical outcomes and </a:t>
            </a:r>
            <a:r>
              <a:rPr lang="en-CA" sz="1200" b="0" i="1" u="none" strike="noStrike" kern="1200" baseline="0" dirty="0">
                <a:solidFill>
                  <a:schemeClr val="tx1"/>
                </a:solidFill>
                <a:latin typeface="+mn-lt"/>
                <a:ea typeface="+mn-ea"/>
                <a:cs typeface="+mn-cs"/>
              </a:rPr>
              <a:t>moderate </a:t>
            </a:r>
            <a:r>
              <a:rPr lang="en-CA" sz="1200" b="0" i="0" u="none" strike="noStrike" kern="1200" baseline="0" dirty="0">
                <a:solidFill>
                  <a:schemeClr val="tx1"/>
                </a:solidFill>
                <a:latin typeface="+mn-lt"/>
                <a:ea typeface="+mn-ea"/>
                <a:cs typeface="+mn-cs"/>
              </a:rPr>
              <a:t>certainty in the evidence from diagnostic accuracy studies </a:t>
            </a:r>
          </a:p>
          <a:p>
            <a:pPr defTabSz="929305">
              <a:defRPr/>
            </a:pPr>
            <a:endParaRPr lang="en-CA" sz="1200" b="0" i="0" u="none" strike="noStrike" kern="1200" baseline="0" dirty="0">
              <a:solidFill>
                <a:schemeClr val="tx1"/>
              </a:solidFill>
              <a:latin typeface="+mn-lt"/>
              <a:ea typeface="+mn-ea"/>
              <a:cs typeface="+mn-cs"/>
            </a:endParaRPr>
          </a:p>
          <a:p>
            <a:pPr defTabSz="929305">
              <a:defRPr/>
            </a:pPr>
            <a:r>
              <a:rPr lang="en-CA" sz="1200" b="0" i="1" u="none" strike="noStrike" kern="1200" baseline="0" dirty="0">
                <a:solidFill>
                  <a:schemeClr val="tx1"/>
                </a:solidFill>
                <a:latin typeface="+mn-lt"/>
                <a:ea typeface="+mn-ea"/>
                <a:cs typeface="+mn-cs"/>
              </a:rPr>
              <a:t>Conditional </a:t>
            </a:r>
            <a:r>
              <a:rPr lang="en-CA" sz="1200" b="0" i="0" u="none" strike="noStrike" kern="1200" baseline="0" dirty="0">
                <a:solidFill>
                  <a:schemeClr val="tx1"/>
                </a:solidFill>
                <a:latin typeface="+mn-lt"/>
                <a:ea typeface="+mn-ea"/>
                <a:cs typeface="+mn-cs"/>
              </a:rPr>
              <a:t>recommendation for </a:t>
            </a:r>
            <a:r>
              <a:rPr lang="en-CA" sz="1200" b="1" i="0" u="none" strike="noStrike" kern="1200" baseline="0" dirty="0">
                <a:solidFill>
                  <a:schemeClr val="tx1"/>
                </a:solidFill>
                <a:latin typeface="+mn-lt"/>
                <a:ea typeface="+mn-ea"/>
                <a:cs typeface="+mn-cs"/>
              </a:rPr>
              <a:t>duplex ultrasound </a:t>
            </a:r>
            <a:r>
              <a:rPr lang="en-CA" sz="1200" b="0" i="0" u="none" strike="noStrike" kern="1200" baseline="0" dirty="0">
                <a:solidFill>
                  <a:schemeClr val="tx1"/>
                </a:solidFill>
                <a:latin typeface="+mn-lt"/>
                <a:ea typeface="+mn-ea"/>
                <a:cs typeface="+mn-cs"/>
              </a:rPr>
              <a:t>based on </a:t>
            </a:r>
            <a:r>
              <a:rPr lang="en-CA" sz="1200" b="0" i="1" u="none" strike="noStrike" kern="1200" baseline="0" dirty="0">
                <a:solidFill>
                  <a:schemeClr val="tx1"/>
                </a:solidFill>
                <a:latin typeface="+mn-lt"/>
                <a:ea typeface="+mn-ea"/>
                <a:cs typeface="+mn-cs"/>
              </a:rPr>
              <a:t>very low </a:t>
            </a:r>
            <a:r>
              <a:rPr lang="en-CA" sz="1200" b="0" i="0" u="none" strike="noStrike" kern="1200" baseline="0" dirty="0">
                <a:solidFill>
                  <a:schemeClr val="tx1"/>
                </a:solidFill>
                <a:latin typeface="+mn-lt"/>
                <a:ea typeface="+mn-ea"/>
                <a:cs typeface="+mn-cs"/>
              </a:rPr>
              <a:t>certainty in the evidence of effects on clinical outcomes and </a:t>
            </a:r>
            <a:r>
              <a:rPr lang="en-CA" sz="1200" b="0" i="1" u="none" strike="noStrike" kern="1200" baseline="0" dirty="0">
                <a:solidFill>
                  <a:schemeClr val="tx1"/>
                </a:solidFill>
                <a:latin typeface="+mn-lt"/>
                <a:ea typeface="+mn-ea"/>
                <a:cs typeface="+mn-cs"/>
              </a:rPr>
              <a:t>low </a:t>
            </a:r>
            <a:r>
              <a:rPr lang="en-CA" sz="1200" b="0" i="0" u="none" strike="noStrike" kern="1200" baseline="0" dirty="0">
                <a:solidFill>
                  <a:schemeClr val="tx1"/>
                </a:solidFill>
                <a:latin typeface="+mn-lt"/>
                <a:ea typeface="+mn-ea"/>
                <a:cs typeface="+mn-cs"/>
              </a:rPr>
              <a:t>certainty in the evidence from diagnostic accuracy studies </a:t>
            </a:r>
          </a:p>
          <a:p>
            <a:pPr defTabSz="929305">
              <a:defRPr/>
            </a:pPr>
            <a:endParaRPr lang="en-CA" sz="1200" b="0" i="0" u="none" strike="noStrike" kern="1200" baseline="0" dirty="0">
              <a:solidFill>
                <a:schemeClr val="tx1"/>
              </a:solidFill>
              <a:latin typeface="+mn-lt"/>
              <a:ea typeface="+mn-ea"/>
              <a:cs typeface="+mn-cs"/>
            </a:endParaRPr>
          </a:p>
          <a:p>
            <a:pPr defTabSz="929305">
              <a:defRPr/>
            </a:pPr>
            <a:r>
              <a:rPr lang="en-CA" sz="1200" b="0" i="0" u="none" strike="noStrike" kern="1200" baseline="0" dirty="0">
                <a:solidFill>
                  <a:schemeClr val="tx1"/>
                </a:solidFill>
                <a:latin typeface="+mn-lt"/>
                <a:ea typeface="+mn-ea"/>
                <a:cs typeface="+mn-cs"/>
              </a:rPr>
              <a:t>The guideline panel determined that there is low certainty evidence for using D-dimer to exclude upper extremity DVT in patients with low PTP/prevalence. There is moderate certainty evidence for using duplex ultrasound in patients with a positive D-dimer and in patients with high prevalence. There is a need to further evaluate clinical prediction rules when assessing patients with suspected upper extremity DVT. </a:t>
            </a:r>
          </a:p>
          <a:p>
            <a:pPr defTabSz="929305">
              <a:defRPr/>
            </a:pPr>
            <a:endParaRPr lang="en-CA" b="0" dirty="0"/>
          </a:p>
          <a:p>
            <a:pPr defTabSz="929305">
              <a:defRPr/>
            </a:pPr>
            <a:r>
              <a:rPr lang="en-CA" b="0" dirty="0"/>
              <a:t>Link to Evidence-to-Decision framework: </a:t>
            </a:r>
            <a:r>
              <a:rPr lang="en-CA" sz="1200" b="0" i="0" u="none" strike="noStrike" kern="1200" baseline="0" dirty="0">
                <a:solidFill>
                  <a:schemeClr val="tx1"/>
                </a:solidFill>
                <a:latin typeface="+mn-lt"/>
                <a:ea typeface="+mn-ea"/>
                <a:cs typeface="+mn-cs"/>
              </a:rPr>
              <a:t>https://dbep.gradepro.org/profile/514261d1-957b-4bd0-a137-74cb6878e1f1</a:t>
            </a:r>
            <a:endParaRPr lang="en-CA" b="0" dirty="0"/>
          </a:p>
        </p:txBody>
      </p:sp>
      <p:sp>
        <p:nvSpPr>
          <p:cNvPr id="4" name="Slide Number Placeholder 3"/>
          <p:cNvSpPr>
            <a:spLocks noGrp="1"/>
          </p:cNvSpPr>
          <p:nvPr>
            <p:ph type="sldNum" sz="quarter" idx="10"/>
          </p:nvPr>
        </p:nvSpPr>
        <p:spPr/>
        <p:txBody>
          <a:bodyPr/>
          <a:lstStyle/>
          <a:p>
            <a:fld id="{A8A219AF-31E1-4C13-8A47-7C32BFDA626C}" type="slidenum">
              <a:rPr lang="en-CA" smtClean="0"/>
              <a:t>44</a:t>
            </a:fld>
            <a:endParaRPr lang="en-CA"/>
          </a:p>
        </p:txBody>
      </p:sp>
    </p:spTree>
    <p:extLst>
      <p:ext uri="{BB962C8B-B14F-4D97-AF65-F5344CB8AC3E}">
        <p14:creationId xmlns:p14="http://schemas.microsoft.com/office/powerpoint/2010/main" val="587086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NOTES:</a:t>
            </a:r>
          </a:p>
          <a:p>
            <a:endParaRPr lang="en-CA" dirty="0"/>
          </a:p>
          <a:p>
            <a:r>
              <a:rPr lang="en-CA" dirty="0"/>
              <a:t>Comparing the diagnostic algorithms for “unlikely” and “likely” PTP for UEDVT (our patient is “likely”, on the right)</a:t>
            </a:r>
          </a:p>
        </p:txBody>
      </p:sp>
      <p:sp>
        <p:nvSpPr>
          <p:cNvPr id="4" name="Slide Number Placeholder 3"/>
          <p:cNvSpPr>
            <a:spLocks noGrp="1"/>
          </p:cNvSpPr>
          <p:nvPr>
            <p:ph type="sldNum" sz="quarter" idx="5"/>
          </p:nvPr>
        </p:nvSpPr>
        <p:spPr/>
        <p:txBody>
          <a:bodyPr/>
          <a:lstStyle/>
          <a:p>
            <a:fld id="{A8A219AF-31E1-4C13-8A47-7C32BFDA626C}" type="slidenum">
              <a:rPr lang="en-CA" smtClean="0"/>
              <a:t>45</a:t>
            </a:fld>
            <a:endParaRPr lang="en-CA"/>
          </a:p>
        </p:txBody>
      </p:sp>
    </p:spTree>
    <p:extLst>
      <p:ext uri="{BB962C8B-B14F-4D97-AF65-F5344CB8AC3E}">
        <p14:creationId xmlns:p14="http://schemas.microsoft.com/office/powerpoint/2010/main" val="3249747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48</a:t>
            </a:fld>
            <a:endParaRPr lang="en-CA"/>
          </a:p>
        </p:txBody>
      </p:sp>
    </p:spTree>
    <p:extLst>
      <p:ext uri="{BB962C8B-B14F-4D97-AF65-F5344CB8AC3E}">
        <p14:creationId xmlns:p14="http://schemas.microsoft.com/office/powerpoint/2010/main" val="3374073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49</a:t>
            </a:fld>
            <a:endParaRPr lang="en-CA"/>
          </a:p>
        </p:txBody>
      </p:sp>
    </p:spTree>
    <p:extLst>
      <p:ext uri="{BB962C8B-B14F-4D97-AF65-F5344CB8AC3E}">
        <p14:creationId xmlns:p14="http://schemas.microsoft.com/office/powerpoint/2010/main" val="274423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5</a:t>
            </a:fld>
            <a:endParaRPr lang="en-CA"/>
          </a:p>
        </p:txBody>
      </p:sp>
    </p:spTree>
    <p:extLst>
      <p:ext uri="{BB962C8B-B14F-4D97-AF65-F5344CB8AC3E}">
        <p14:creationId xmlns:p14="http://schemas.microsoft.com/office/powerpoint/2010/main" val="259837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7</a:t>
            </a:fld>
            <a:endParaRPr lang="en-CA"/>
          </a:p>
        </p:txBody>
      </p:sp>
    </p:spTree>
    <p:extLst>
      <p:ext uri="{BB962C8B-B14F-4D97-AF65-F5344CB8AC3E}">
        <p14:creationId xmlns:p14="http://schemas.microsoft.com/office/powerpoint/2010/main" val="46072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8</a:t>
            </a:fld>
            <a:endParaRPr lang="en-CA"/>
          </a:p>
        </p:txBody>
      </p:sp>
    </p:spTree>
    <p:extLst>
      <p:ext uri="{BB962C8B-B14F-4D97-AF65-F5344CB8AC3E}">
        <p14:creationId xmlns:p14="http://schemas.microsoft.com/office/powerpoint/2010/main" val="81809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NOTES:</a:t>
            </a:r>
          </a:p>
          <a:p>
            <a:endParaRPr lang="en-CA" u="none" dirty="0"/>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If using the two-level Wells Score for PE, the scoring is: PE unlikely ≤ 4 points, PE likely &gt; 4 points</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If using the revised Geneva score, a simplified version exists (</a:t>
            </a:r>
            <a:r>
              <a:rPr lang="en-CA" sz="1200" b="0" i="0" u="none" strike="noStrike" kern="1200" baseline="0" dirty="0" err="1">
                <a:solidFill>
                  <a:schemeClr val="tx1"/>
                </a:solidFill>
                <a:latin typeface="+mn-lt"/>
                <a:ea typeface="+mn-ea"/>
                <a:cs typeface="+mn-cs"/>
              </a:rPr>
              <a:t>Klok</a:t>
            </a:r>
            <a:r>
              <a:rPr lang="en-CA" sz="1200" b="0" i="0" u="none" strike="noStrike" kern="1200" baseline="0" dirty="0">
                <a:solidFill>
                  <a:schemeClr val="tx1"/>
                </a:solidFill>
                <a:latin typeface="+mn-lt"/>
                <a:ea typeface="+mn-ea"/>
                <a:cs typeface="+mn-cs"/>
              </a:rPr>
              <a:t> JAMA Intern Med 2008) in which all components are awarded 1 point; scores can be trichotomized (low PTP 0-1 points, intermediate PTP 2-4 points, high PTP 5 or more points)</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scope of this guideline does not include a review of existing clinical decision rules or comparisons between different rules. It is assumed the user will utilize a validated method to determine PTP.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In patients with suspected pulmonary embolism (PE), this guideline assumed the prevalence of PE in patients with low, intermediate and high PTP to be ≤5%, 20% (+/-10%) and ≥50%, respectively.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In patients with suspected deep vein thrombosis (DVT) of the lower extremities, the prevalence of DVT in patients with low, intermediate and high PTP was estimated at ≤10%, 25% (+/-10%) and ≥50%, respectively.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In patients with suspected upper extremity DVT, the prevalence in patients with likely and unlikely probability was estimated at 10% and 40%. </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9</a:t>
            </a:fld>
            <a:endParaRPr lang="en-CA"/>
          </a:p>
        </p:txBody>
      </p:sp>
    </p:spTree>
    <p:extLst>
      <p:ext uri="{BB962C8B-B14F-4D97-AF65-F5344CB8AC3E}">
        <p14:creationId xmlns:p14="http://schemas.microsoft.com/office/powerpoint/2010/main" val="2393787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NOTES:</a:t>
            </a:r>
          </a:p>
          <a:p>
            <a:endParaRPr lang="en-CA" u="none" dirty="0"/>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If using the two-tier Wells Score for DVT, the scoring is: DVT unlikely: 1 point or less, DVT likely: 2 points or more</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scope of this guideline does not include a review of existing clinical decision rules or comparisons between different rules. It is assumed the user will utilize a validated method to determine PTP.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In patients with suspected pulmonary embolism (PE), this guideline assumed the prevalence of PE in patients with low, intermediate and high PTP to be ≤5%, 20% (+/-10%) and ≥50%, respectively.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In patients with suspected deep vein thrombosis (DVT) of the lower extremities, the prevalence of DVT in patients with low, intermediate and high PTP was estimated at ≤10%, 25% (+/-10%) and ≥50%, respectively.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In patients with suspected upper extremity DVT, the prevalence in patients with likely and unlikely probability was estimated at 10% and 40%. </a:t>
            </a:r>
            <a:endParaRPr lang="en-CA" u="none" dirty="0"/>
          </a:p>
        </p:txBody>
      </p:sp>
      <p:sp>
        <p:nvSpPr>
          <p:cNvPr id="4" name="Slide Number Placeholder 3"/>
          <p:cNvSpPr>
            <a:spLocks noGrp="1"/>
          </p:cNvSpPr>
          <p:nvPr>
            <p:ph type="sldNum" sz="quarter" idx="5"/>
          </p:nvPr>
        </p:nvSpPr>
        <p:spPr/>
        <p:txBody>
          <a:bodyPr/>
          <a:lstStyle/>
          <a:p>
            <a:fld id="{A8A219AF-31E1-4C13-8A47-7C32BFDA626C}" type="slidenum">
              <a:rPr lang="en-CA" smtClean="0"/>
              <a:t>10</a:t>
            </a:fld>
            <a:endParaRPr lang="en-CA"/>
          </a:p>
        </p:txBody>
      </p:sp>
    </p:spTree>
    <p:extLst>
      <p:ext uri="{BB962C8B-B14F-4D97-AF65-F5344CB8AC3E}">
        <p14:creationId xmlns:p14="http://schemas.microsoft.com/office/powerpoint/2010/main" val="317845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NOTES:</a:t>
            </a:r>
          </a:p>
          <a:p>
            <a:endParaRPr lang="en-CA"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Diagnostic tests for VTE are subject to error and the ability of these diagnostic tests to accurately diagnose VTE is dependent on the prevalence of VTE in the population.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 rate of </a:t>
            </a:r>
            <a:r>
              <a:rPr lang="en-CA" sz="1200" b="0" i="1" u="none" strike="noStrike" kern="1200" baseline="0" dirty="0">
                <a:solidFill>
                  <a:schemeClr val="tx1"/>
                </a:solidFill>
                <a:latin typeface="+mn-lt"/>
                <a:ea typeface="+mn-ea"/>
                <a:cs typeface="+mn-cs"/>
              </a:rPr>
              <a:t>true positive </a:t>
            </a:r>
            <a:r>
              <a:rPr lang="en-CA" sz="1200" b="0" i="0" u="none" strike="noStrike" kern="1200" baseline="0" dirty="0">
                <a:solidFill>
                  <a:schemeClr val="tx1"/>
                </a:solidFill>
                <a:latin typeface="+mn-lt"/>
                <a:ea typeface="+mn-ea"/>
                <a:cs typeface="+mn-cs"/>
              </a:rPr>
              <a:t>(TP; patients correctly identified as having VTE), </a:t>
            </a:r>
            <a:r>
              <a:rPr lang="en-CA" sz="1200" b="0" i="1" u="none" strike="noStrike" kern="1200" baseline="0" dirty="0">
                <a:solidFill>
                  <a:schemeClr val="tx1"/>
                </a:solidFill>
                <a:latin typeface="+mn-lt"/>
                <a:ea typeface="+mn-ea"/>
                <a:cs typeface="+mn-cs"/>
              </a:rPr>
              <a:t>true negative </a:t>
            </a:r>
            <a:r>
              <a:rPr lang="en-CA" sz="1200" b="0" i="0" u="none" strike="noStrike" kern="1200" baseline="0" dirty="0">
                <a:solidFill>
                  <a:schemeClr val="tx1"/>
                </a:solidFill>
                <a:latin typeface="+mn-lt"/>
                <a:ea typeface="+mn-ea"/>
                <a:cs typeface="+mn-cs"/>
              </a:rPr>
              <a:t>(TN; patients correctly identified as not having VTE), </a:t>
            </a:r>
            <a:r>
              <a:rPr lang="en-CA" sz="1200" b="0" i="1" u="none" strike="noStrike" kern="1200" baseline="0" dirty="0">
                <a:solidFill>
                  <a:schemeClr val="tx1"/>
                </a:solidFill>
                <a:latin typeface="+mn-lt"/>
                <a:ea typeface="+mn-ea"/>
                <a:cs typeface="+mn-cs"/>
              </a:rPr>
              <a:t>false positive </a:t>
            </a:r>
            <a:r>
              <a:rPr lang="en-CA" sz="1200" b="0" i="0" u="none" strike="noStrike" kern="1200" baseline="0" dirty="0">
                <a:solidFill>
                  <a:schemeClr val="tx1"/>
                </a:solidFill>
                <a:latin typeface="+mn-lt"/>
                <a:ea typeface="+mn-ea"/>
                <a:cs typeface="+mn-cs"/>
              </a:rPr>
              <a:t>(FP; patients incorrectly identified as having VTE) and </a:t>
            </a:r>
            <a:r>
              <a:rPr lang="en-CA" sz="1200" b="0" i="1" u="none" strike="noStrike" kern="1200" baseline="0" dirty="0">
                <a:solidFill>
                  <a:schemeClr val="tx1"/>
                </a:solidFill>
                <a:latin typeface="+mn-lt"/>
                <a:ea typeface="+mn-ea"/>
                <a:cs typeface="+mn-cs"/>
              </a:rPr>
              <a:t>false negative </a:t>
            </a:r>
            <a:r>
              <a:rPr lang="en-CA" sz="1200" b="0" i="0" u="none" strike="noStrike" kern="1200" baseline="0" dirty="0">
                <a:solidFill>
                  <a:schemeClr val="tx1"/>
                </a:solidFill>
                <a:latin typeface="+mn-lt"/>
                <a:ea typeface="+mn-ea"/>
                <a:cs typeface="+mn-cs"/>
              </a:rPr>
              <a:t>(FN; patients incorrectly identified as not having VTE) test results can be determined for a single diagnostic test or one or more tests in a diagnostic strategy, where the results of the prior test influence the performance of a subsequent test. </a:t>
            </a:r>
          </a:p>
          <a:p>
            <a:pPr marL="171450" indent="-171450">
              <a:buFont typeface="Arial" panose="020B0604020202020204" pitchFamily="34" charset="0"/>
              <a:buChar char="•"/>
            </a:pPr>
            <a:r>
              <a:rPr lang="en-CA" u="none" dirty="0"/>
              <a:t>Determining the optimal diagnostic strategy is based on defining acceptable ‘misdiagnosis’ rates of false negative and positive results based on patients’ and physicians’ values and preferences, risk associated with different tests, cost and feasibility</a:t>
            </a:r>
          </a:p>
        </p:txBody>
      </p:sp>
      <p:sp>
        <p:nvSpPr>
          <p:cNvPr id="4" name="Slide Number Placeholder 3"/>
          <p:cNvSpPr>
            <a:spLocks noGrp="1"/>
          </p:cNvSpPr>
          <p:nvPr>
            <p:ph type="sldNum" sz="quarter" idx="5"/>
          </p:nvPr>
        </p:nvSpPr>
        <p:spPr/>
        <p:txBody>
          <a:bodyPr/>
          <a:lstStyle/>
          <a:p>
            <a:fld id="{A8A219AF-31E1-4C13-8A47-7C32BFDA626C}" type="slidenum">
              <a:rPr lang="en-CA" smtClean="0"/>
              <a:t>11</a:t>
            </a:fld>
            <a:endParaRPr lang="en-CA"/>
          </a:p>
        </p:txBody>
      </p:sp>
    </p:spTree>
    <p:extLst>
      <p:ext uri="{BB962C8B-B14F-4D97-AF65-F5344CB8AC3E}">
        <p14:creationId xmlns:p14="http://schemas.microsoft.com/office/powerpoint/2010/main" val="264530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C8CD-1DEB-4164-8475-063015A6F8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8DCC329-AF79-41B9-89D8-4EC77FCDCB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5B669A9-BEB3-4B6C-A83C-D1825B5F6BFE}"/>
              </a:ext>
            </a:extLst>
          </p:cNvPr>
          <p:cNvSpPr>
            <a:spLocks noGrp="1"/>
          </p:cNvSpPr>
          <p:nvPr>
            <p:ph type="dt" sz="half" idx="10"/>
          </p:nvPr>
        </p:nvSpPr>
        <p:spPr/>
        <p:txBody>
          <a:bodyPr/>
          <a:lstStyle/>
          <a:p>
            <a:fld id="{27F2488B-84B7-466D-93CB-888CBEA1C648}" type="datetimeFigureOut">
              <a:rPr lang="en-CA" smtClean="0"/>
              <a:t>2020-09-23</a:t>
            </a:fld>
            <a:endParaRPr lang="en-CA"/>
          </a:p>
        </p:txBody>
      </p:sp>
      <p:sp>
        <p:nvSpPr>
          <p:cNvPr id="5" name="Footer Placeholder 4">
            <a:extLst>
              <a:ext uri="{FF2B5EF4-FFF2-40B4-BE49-F238E27FC236}">
                <a16:creationId xmlns:a16="http://schemas.microsoft.com/office/drawing/2014/main" id="{9B40794B-4140-43C8-9A90-C6E7CD4DCE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6C18FE7-37A3-4C18-9265-D505C68098B4}"/>
              </a:ext>
            </a:extLst>
          </p:cNvPr>
          <p:cNvSpPr>
            <a:spLocks noGrp="1"/>
          </p:cNvSpPr>
          <p:nvPr>
            <p:ph type="sldNum" sz="quarter" idx="12"/>
          </p:nvPr>
        </p:nvSpPr>
        <p:spPr/>
        <p:txBody>
          <a:bodyPr/>
          <a:lstStyle/>
          <a:p>
            <a:fld id="{5567EB92-034B-43AA-B861-AD2C6436B8E1}" type="slidenum">
              <a:rPr lang="en-CA" smtClean="0"/>
              <a:t>‹#›</a:t>
            </a:fld>
            <a:endParaRPr lang="en-CA"/>
          </a:p>
        </p:txBody>
      </p:sp>
      <p:sp>
        <p:nvSpPr>
          <p:cNvPr id="7" name="Rectangle 6">
            <a:extLst>
              <a:ext uri="{FF2B5EF4-FFF2-40B4-BE49-F238E27FC236}">
                <a16:creationId xmlns:a16="http://schemas.microsoft.com/office/drawing/2014/main" id="{B4743F0D-BDBA-4BD6-9957-F4A7C7E956F0}"/>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32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9/23/2020</a:t>
            </a:fld>
            <a:endParaRPr lang="en-US"/>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103887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9/23/2020</a:t>
            </a:fld>
            <a:endParaRPr lang="en-US"/>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1756962546"/>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A94-977B-4D29-80D1-9B856C3535FA}"/>
              </a:ext>
            </a:extLst>
          </p:cNvPr>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2AA464AC-1144-48A8-BEF3-A60E753578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CAA1F2-8836-4274-99AB-F9316D4236EB}"/>
              </a:ext>
            </a:extLst>
          </p:cNvPr>
          <p:cNvSpPr>
            <a:spLocks noGrp="1"/>
          </p:cNvSpPr>
          <p:nvPr>
            <p:ph type="dt" sz="half" idx="10"/>
          </p:nvPr>
        </p:nvSpPr>
        <p:spPr/>
        <p:txBody>
          <a:bodyPr/>
          <a:lstStyle/>
          <a:p>
            <a:fld id="{27F2488B-84B7-466D-93CB-888CBEA1C648}" type="datetimeFigureOut">
              <a:rPr lang="en-CA" smtClean="0"/>
              <a:t>2020-09-23</a:t>
            </a:fld>
            <a:endParaRPr lang="en-CA"/>
          </a:p>
        </p:txBody>
      </p:sp>
      <p:sp>
        <p:nvSpPr>
          <p:cNvPr id="5" name="Footer Placeholder 4">
            <a:extLst>
              <a:ext uri="{FF2B5EF4-FFF2-40B4-BE49-F238E27FC236}">
                <a16:creationId xmlns:a16="http://schemas.microsoft.com/office/drawing/2014/main" id="{75DC29A5-4F3D-4DBA-A209-0C6313F150D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E1A7E5C-3350-4828-A56B-0F9D01D64A9F}"/>
              </a:ext>
            </a:extLst>
          </p:cNvPr>
          <p:cNvSpPr>
            <a:spLocks noGrp="1"/>
          </p:cNvSpPr>
          <p:nvPr>
            <p:ph type="sldNum" sz="quarter" idx="12"/>
          </p:nvPr>
        </p:nvSpPr>
        <p:spPr/>
        <p:txBody>
          <a:bodyPr/>
          <a:lstStyle/>
          <a:p>
            <a:fld id="{5567EB92-034B-43AA-B861-AD2C6436B8E1}" type="slidenum">
              <a:rPr lang="en-CA" smtClean="0"/>
              <a:t>‹#›</a:t>
            </a:fld>
            <a:endParaRPr lang="en-CA"/>
          </a:p>
        </p:txBody>
      </p:sp>
      <p:sp>
        <p:nvSpPr>
          <p:cNvPr id="7" name="Rectangle 6">
            <a:extLst>
              <a:ext uri="{FF2B5EF4-FFF2-40B4-BE49-F238E27FC236}">
                <a16:creationId xmlns:a16="http://schemas.microsoft.com/office/drawing/2014/main" id="{A74F2729-20EE-4592-B56E-2360ECC98B0B}"/>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1105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15F8-30AF-4EC7-A3F1-FA139131BD9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8BCF5DB-E216-4210-8F16-71BA38121F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4210C53-B753-4622-8A73-513FD2934A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B56E49F-C3FE-4A38-9E05-A86B39DB0081}"/>
              </a:ext>
            </a:extLst>
          </p:cNvPr>
          <p:cNvSpPr>
            <a:spLocks noGrp="1"/>
          </p:cNvSpPr>
          <p:nvPr>
            <p:ph type="dt" sz="half" idx="10"/>
          </p:nvPr>
        </p:nvSpPr>
        <p:spPr/>
        <p:txBody>
          <a:bodyPr/>
          <a:lstStyle/>
          <a:p>
            <a:fld id="{27F2488B-84B7-466D-93CB-888CBEA1C648}" type="datetimeFigureOut">
              <a:rPr lang="en-CA" smtClean="0"/>
              <a:t>2020-09-23</a:t>
            </a:fld>
            <a:endParaRPr lang="en-CA"/>
          </a:p>
        </p:txBody>
      </p:sp>
      <p:sp>
        <p:nvSpPr>
          <p:cNvPr id="6" name="Footer Placeholder 5">
            <a:extLst>
              <a:ext uri="{FF2B5EF4-FFF2-40B4-BE49-F238E27FC236}">
                <a16:creationId xmlns:a16="http://schemas.microsoft.com/office/drawing/2014/main" id="{2863CC38-69EA-419C-AB9F-4B912BF66ED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C7E2849-54EF-4D02-8938-1788AF592586}"/>
              </a:ext>
            </a:extLst>
          </p:cNvPr>
          <p:cNvSpPr>
            <a:spLocks noGrp="1"/>
          </p:cNvSpPr>
          <p:nvPr>
            <p:ph type="sldNum" sz="quarter" idx="12"/>
          </p:nvPr>
        </p:nvSpPr>
        <p:spPr/>
        <p:txBody>
          <a:bodyPr/>
          <a:lstStyle/>
          <a:p>
            <a:fld id="{5567EB92-034B-43AA-B861-AD2C6436B8E1}" type="slidenum">
              <a:rPr lang="en-CA" smtClean="0"/>
              <a:t>‹#›</a:t>
            </a:fld>
            <a:endParaRPr lang="en-CA"/>
          </a:p>
        </p:txBody>
      </p:sp>
      <p:sp>
        <p:nvSpPr>
          <p:cNvPr id="8" name="Rectangle 7">
            <a:extLst>
              <a:ext uri="{FF2B5EF4-FFF2-40B4-BE49-F238E27FC236}">
                <a16:creationId xmlns:a16="http://schemas.microsoft.com/office/drawing/2014/main" id="{2C01E4AB-E75C-46AA-BE90-157ADD99FE82}"/>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6885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4854-C195-48BB-A778-E04716330F0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3B6C7B9-EE88-4BF0-A9AC-73D7B8016E6F}"/>
              </a:ext>
            </a:extLst>
          </p:cNvPr>
          <p:cNvSpPr>
            <a:spLocks noGrp="1"/>
          </p:cNvSpPr>
          <p:nvPr>
            <p:ph type="dt" sz="half" idx="10"/>
          </p:nvPr>
        </p:nvSpPr>
        <p:spPr/>
        <p:txBody>
          <a:bodyPr/>
          <a:lstStyle/>
          <a:p>
            <a:fld id="{27F2488B-84B7-466D-93CB-888CBEA1C648}" type="datetimeFigureOut">
              <a:rPr lang="en-CA" smtClean="0"/>
              <a:t>2020-09-23</a:t>
            </a:fld>
            <a:endParaRPr lang="en-CA"/>
          </a:p>
        </p:txBody>
      </p:sp>
      <p:sp>
        <p:nvSpPr>
          <p:cNvPr id="4" name="Footer Placeholder 3">
            <a:extLst>
              <a:ext uri="{FF2B5EF4-FFF2-40B4-BE49-F238E27FC236}">
                <a16:creationId xmlns:a16="http://schemas.microsoft.com/office/drawing/2014/main" id="{682D3CD8-57D8-4456-9778-CFC74825B7B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9278F98-F974-4AC6-8306-F1A7E491846E}"/>
              </a:ext>
            </a:extLst>
          </p:cNvPr>
          <p:cNvSpPr>
            <a:spLocks noGrp="1"/>
          </p:cNvSpPr>
          <p:nvPr>
            <p:ph type="sldNum" sz="quarter" idx="12"/>
          </p:nvPr>
        </p:nvSpPr>
        <p:spPr/>
        <p:txBody>
          <a:bodyPr/>
          <a:lstStyle/>
          <a:p>
            <a:fld id="{5567EB92-034B-43AA-B861-AD2C6436B8E1}" type="slidenum">
              <a:rPr lang="en-CA" smtClean="0"/>
              <a:t>‹#›</a:t>
            </a:fld>
            <a:endParaRPr lang="en-CA"/>
          </a:p>
        </p:txBody>
      </p:sp>
      <p:sp>
        <p:nvSpPr>
          <p:cNvPr id="6" name="Rectangle 5">
            <a:extLst>
              <a:ext uri="{FF2B5EF4-FFF2-40B4-BE49-F238E27FC236}">
                <a16:creationId xmlns:a16="http://schemas.microsoft.com/office/drawing/2014/main" id="{A0F37C3C-D2CD-4D87-A4AB-87907C8217CA}"/>
              </a:ext>
            </a:extLst>
          </p:cNvPr>
          <p:cNvSpPr/>
          <p:nvPr userDrawn="1"/>
        </p:nvSpPr>
        <p:spPr>
          <a:xfrm>
            <a:off x="0" y="0"/>
            <a:ext cx="12192000" cy="1975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5984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1843B-7C82-426B-A6C2-5A5B36C9C11A}"/>
              </a:ext>
            </a:extLst>
          </p:cNvPr>
          <p:cNvSpPr>
            <a:spLocks noGrp="1"/>
          </p:cNvSpPr>
          <p:nvPr>
            <p:ph type="title"/>
          </p:nvPr>
        </p:nvSpPr>
        <p:spPr>
          <a:xfrm>
            <a:off x="838200" y="1207562"/>
            <a:ext cx="10515600" cy="1056739"/>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BDA8DDCB-1C57-47F6-8678-A51FB3038E0A}"/>
              </a:ext>
            </a:extLst>
          </p:cNvPr>
          <p:cNvSpPr>
            <a:spLocks noGrp="1"/>
          </p:cNvSpPr>
          <p:nvPr>
            <p:ph type="body" idx="1"/>
          </p:nvPr>
        </p:nvSpPr>
        <p:spPr>
          <a:xfrm>
            <a:off x="838200" y="2063261"/>
            <a:ext cx="10515600" cy="41137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713931CE-D726-453A-92E5-2C226236B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2488B-84B7-466D-93CB-888CBEA1C648}" type="datetimeFigureOut">
              <a:rPr lang="en-CA" smtClean="0"/>
              <a:t>2020-09-23</a:t>
            </a:fld>
            <a:endParaRPr lang="en-CA"/>
          </a:p>
        </p:txBody>
      </p:sp>
      <p:sp>
        <p:nvSpPr>
          <p:cNvPr id="5" name="Footer Placeholder 4">
            <a:extLst>
              <a:ext uri="{FF2B5EF4-FFF2-40B4-BE49-F238E27FC236}">
                <a16:creationId xmlns:a16="http://schemas.microsoft.com/office/drawing/2014/main" id="{353F5B48-546C-4F59-B777-CCBA9EC67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36E6879-C471-402A-B560-3F7B83261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7EB92-034B-43AA-B861-AD2C6436B8E1}" type="slidenum">
              <a:rPr lang="en-CA" smtClean="0"/>
              <a:t>‹#›</a:t>
            </a:fld>
            <a:endParaRPr lang="en-CA"/>
          </a:p>
        </p:txBody>
      </p:sp>
    </p:spTree>
    <p:extLst>
      <p:ext uri="{BB962C8B-B14F-4D97-AF65-F5344CB8AC3E}">
        <p14:creationId xmlns:p14="http://schemas.microsoft.com/office/powerpoint/2010/main" val="39098348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0" r:id="rId4"/>
    <p:sldLayoutId id="2147483652" r:id="rId5"/>
    <p:sldLayoutId id="2147483654" r:id="rId6"/>
  </p:sldLayoutIdLst>
  <p:txStyles>
    <p:titleStyle>
      <a:lvl1pPr algn="l" defTabSz="914400" rtl="0" eaLnBrk="1" latinLnBrk="0" hangingPunct="1">
        <a:lnSpc>
          <a:spcPct val="90000"/>
        </a:lnSpc>
        <a:spcBef>
          <a:spcPct val="0"/>
        </a:spcBef>
        <a:buNone/>
        <a:defRPr sz="3600" kern="1200">
          <a:solidFill>
            <a:srgbClr val="E43D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www.hematology.org/VTEguideline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895451"/>
            <a:ext cx="10363200" cy="891931"/>
          </a:xfrm>
        </p:spPr>
        <p:txBody>
          <a:bodyPr>
            <a:normAutofit/>
          </a:bodyPr>
          <a:lstStyle/>
          <a:p>
            <a:pPr algn="l"/>
            <a:r>
              <a:rPr lang="en-CA" b="1" dirty="0"/>
              <a:t>Diagnosis of Venous Thromboembolism</a:t>
            </a:r>
          </a:p>
        </p:txBody>
      </p:sp>
      <p:sp>
        <p:nvSpPr>
          <p:cNvPr id="6" name="Subtitle 2">
            <a:extLst>
              <a:ext uri="{FF2B5EF4-FFF2-40B4-BE49-F238E27FC236}">
                <a16:creationId xmlns:a16="http://schemas.microsoft.com/office/drawing/2014/main" id="{F831702B-1D01-4984-975F-2A2FF1541BF2}"/>
              </a:ext>
            </a:extLst>
          </p:cNvPr>
          <p:cNvSpPr txBox="1">
            <a:spLocks/>
          </p:cNvSpPr>
          <p:nvPr/>
        </p:nvSpPr>
        <p:spPr>
          <a:xfrm>
            <a:off x="914400" y="4066360"/>
            <a:ext cx="8534400" cy="23977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cap="all" baseline="0">
                <a:solidFill>
                  <a:schemeClr val="bg1">
                    <a:lumMod val="50000"/>
                  </a:schemeClr>
                </a:solidFill>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r>
              <a:rPr lang="en-CA" b="1" i="1" cap="none" dirty="0"/>
              <a:t>An Educational Slide Set </a:t>
            </a:r>
          </a:p>
          <a:p>
            <a:pPr algn="l"/>
            <a:r>
              <a:rPr lang="en-CA" sz="2000" cap="none" dirty="0"/>
              <a:t>American Society of Hematology 2018 Guidelines </a:t>
            </a:r>
            <a:br>
              <a:rPr lang="en-CA" sz="2000" cap="none" dirty="0"/>
            </a:br>
            <a:r>
              <a:rPr lang="en-CA" sz="2000" cap="none" dirty="0"/>
              <a:t>for Management of Venous Thromboembolism</a:t>
            </a:r>
          </a:p>
          <a:p>
            <a:pPr algn="l"/>
            <a:endParaRPr lang="en-US" sz="1800" b="1" cap="none" dirty="0"/>
          </a:p>
          <a:p>
            <a:pPr algn="l"/>
            <a:r>
              <a:rPr lang="en-US" sz="1600" b="1" cap="none" dirty="0"/>
              <a:t>Slide set authors: </a:t>
            </a:r>
            <a:br>
              <a:rPr lang="en-US" sz="1600" cap="none" dirty="0"/>
            </a:br>
            <a:r>
              <a:rPr lang="en-US" sz="1600" cap="none" dirty="0"/>
              <a:t>Eric Tseng MD </a:t>
            </a:r>
            <a:r>
              <a:rPr lang="en-US" sz="1600" cap="none" dirty="0" err="1"/>
              <a:t>MScCH</a:t>
            </a:r>
            <a:r>
              <a:rPr lang="en-US" sz="1600" cap="none" dirty="0"/>
              <a:t>, University of Toronto</a:t>
            </a:r>
            <a:br>
              <a:rPr lang="en-US" sz="1600" cap="none" dirty="0"/>
            </a:br>
            <a:r>
              <a:rPr lang="en-US" sz="1600" cap="none" dirty="0"/>
              <a:t>Wendy Lim MD MSc, McMaster University</a:t>
            </a:r>
          </a:p>
          <a:p>
            <a:pPr algn="l"/>
            <a:endParaRPr lang="en-CA" sz="2000" dirty="0"/>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C6C2-ECF1-491A-819B-1F785F17B269}"/>
              </a:ext>
            </a:extLst>
          </p:cNvPr>
          <p:cNvSpPr>
            <a:spLocks noGrp="1"/>
          </p:cNvSpPr>
          <p:nvPr>
            <p:ph type="title"/>
          </p:nvPr>
        </p:nvSpPr>
        <p:spPr/>
        <p:txBody>
          <a:bodyPr/>
          <a:lstStyle/>
          <a:p>
            <a:r>
              <a:rPr lang="en-CA" dirty="0"/>
              <a:t>Clinical prediction rules (PTP) for DVT:</a:t>
            </a:r>
          </a:p>
        </p:txBody>
      </p:sp>
      <p:sp>
        <p:nvSpPr>
          <p:cNvPr id="4" name="Rectangle 3">
            <a:extLst>
              <a:ext uri="{FF2B5EF4-FFF2-40B4-BE49-F238E27FC236}">
                <a16:creationId xmlns:a16="http://schemas.microsoft.com/office/drawing/2014/main" id="{63DFF534-2F1C-4786-BADC-DCDCC5C3C73E}"/>
              </a:ext>
            </a:extLst>
          </p:cNvPr>
          <p:cNvSpPr/>
          <p:nvPr/>
        </p:nvSpPr>
        <p:spPr>
          <a:xfrm>
            <a:off x="9528450" y="5908100"/>
            <a:ext cx="2530201" cy="646331"/>
          </a:xfrm>
          <a:prstGeom prst="rect">
            <a:avLst/>
          </a:prstGeom>
        </p:spPr>
        <p:txBody>
          <a:bodyPr wrap="square">
            <a:spAutoFit/>
          </a:bodyPr>
          <a:lstStyle/>
          <a:p>
            <a:r>
              <a:rPr lang="en-CA" sz="1200" dirty="0">
                <a:solidFill>
                  <a:schemeClr val="tx1">
                    <a:lumMod val="50000"/>
                    <a:lumOff val="50000"/>
                  </a:schemeClr>
                </a:solidFill>
              </a:rPr>
              <a:t>Wells NEJM 2003</a:t>
            </a:r>
          </a:p>
          <a:p>
            <a:r>
              <a:rPr lang="en-CA" sz="1200" dirty="0" err="1">
                <a:solidFill>
                  <a:schemeClr val="tx1">
                    <a:lumMod val="50000"/>
                    <a:lumOff val="50000"/>
                  </a:schemeClr>
                </a:solidFill>
              </a:rPr>
              <a:t>Constans</a:t>
            </a:r>
            <a:r>
              <a:rPr lang="en-CA" sz="1200" dirty="0">
                <a:solidFill>
                  <a:schemeClr val="tx1">
                    <a:lumMod val="50000"/>
                    <a:lumOff val="50000"/>
                  </a:schemeClr>
                </a:solidFill>
              </a:rPr>
              <a:t> </a:t>
            </a:r>
            <a:r>
              <a:rPr lang="en-CA" sz="1200" dirty="0" err="1">
                <a:solidFill>
                  <a:schemeClr val="tx1">
                    <a:lumMod val="50000"/>
                    <a:lumOff val="50000"/>
                  </a:schemeClr>
                </a:solidFill>
              </a:rPr>
              <a:t>Thromb</a:t>
            </a:r>
            <a:r>
              <a:rPr lang="en-CA" sz="1200" dirty="0">
                <a:solidFill>
                  <a:schemeClr val="tx1">
                    <a:lumMod val="50000"/>
                    <a:lumOff val="50000"/>
                  </a:schemeClr>
                </a:solidFill>
              </a:rPr>
              <a:t> </a:t>
            </a:r>
            <a:r>
              <a:rPr lang="en-CA" sz="1200" dirty="0" err="1">
                <a:solidFill>
                  <a:schemeClr val="tx1">
                    <a:lumMod val="50000"/>
                    <a:lumOff val="50000"/>
                  </a:schemeClr>
                </a:solidFill>
              </a:rPr>
              <a:t>Haemost</a:t>
            </a:r>
            <a:r>
              <a:rPr lang="en-CA" sz="1200" dirty="0">
                <a:solidFill>
                  <a:schemeClr val="tx1">
                    <a:lumMod val="50000"/>
                    <a:lumOff val="50000"/>
                  </a:schemeClr>
                </a:solidFill>
              </a:rPr>
              <a:t> 2008</a:t>
            </a:r>
          </a:p>
          <a:p>
            <a:r>
              <a:rPr lang="en-CA" sz="1200" dirty="0" err="1">
                <a:solidFill>
                  <a:schemeClr val="tx1">
                    <a:lumMod val="50000"/>
                    <a:lumOff val="50000"/>
                  </a:schemeClr>
                </a:solidFill>
              </a:rPr>
              <a:t>Kleinjan</a:t>
            </a:r>
            <a:r>
              <a:rPr lang="en-CA" sz="1200" dirty="0">
                <a:solidFill>
                  <a:schemeClr val="tx1">
                    <a:lumMod val="50000"/>
                    <a:lumOff val="50000"/>
                  </a:schemeClr>
                </a:solidFill>
              </a:rPr>
              <a:t> Ann Intern Med 2014</a:t>
            </a:r>
          </a:p>
        </p:txBody>
      </p:sp>
      <p:graphicFrame>
        <p:nvGraphicFramePr>
          <p:cNvPr id="16" name="Table 15">
            <a:extLst>
              <a:ext uri="{FF2B5EF4-FFF2-40B4-BE49-F238E27FC236}">
                <a16:creationId xmlns:a16="http://schemas.microsoft.com/office/drawing/2014/main" id="{6376C56E-AFFA-4E38-B00B-727ED5374120}"/>
              </a:ext>
            </a:extLst>
          </p:cNvPr>
          <p:cNvGraphicFramePr>
            <a:graphicFrameLocks noGrp="1"/>
          </p:cNvGraphicFramePr>
          <p:nvPr>
            <p:extLst>
              <p:ext uri="{D42A27DB-BD31-4B8C-83A1-F6EECF244321}">
                <p14:modId xmlns:p14="http://schemas.microsoft.com/office/powerpoint/2010/main" val="2773924627"/>
              </p:ext>
            </p:extLst>
          </p:nvPr>
        </p:nvGraphicFramePr>
        <p:xfrm>
          <a:off x="6478003" y="2019300"/>
          <a:ext cx="3722839" cy="2658843"/>
        </p:xfrm>
        <a:graphic>
          <a:graphicData uri="http://schemas.openxmlformats.org/drawingml/2006/table">
            <a:tbl>
              <a:tblPr firstRow="1" bandRow="1">
                <a:tableStyleId>{5940675A-B579-460E-94D1-54222C63F5DA}</a:tableStyleId>
              </a:tblPr>
              <a:tblGrid>
                <a:gridCol w="2784104">
                  <a:extLst>
                    <a:ext uri="{9D8B030D-6E8A-4147-A177-3AD203B41FA5}">
                      <a16:colId xmlns:a16="http://schemas.microsoft.com/office/drawing/2014/main" val="3899270574"/>
                    </a:ext>
                  </a:extLst>
                </a:gridCol>
                <a:gridCol w="938735">
                  <a:extLst>
                    <a:ext uri="{9D8B030D-6E8A-4147-A177-3AD203B41FA5}">
                      <a16:colId xmlns:a16="http://schemas.microsoft.com/office/drawing/2014/main" val="3095504583"/>
                    </a:ext>
                  </a:extLst>
                </a:gridCol>
              </a:tblGrid>
              <a:tr h="275207">
                <a:tc gridSpan="2">
                  <a:txBody>
                    <a:bodyPr/>
                    <a:lstStyle/>
                    <a:p>
                      <a:r>
                        <a:rPr lang="en-CA" sz="2400" b="1" dirty="0" err="1">
                          <a:solidFill>
                            <a:schemeClr val="bg1"/>
                          </a:solidFill>
                        </a:rPr>
                        <a:t>Constans</a:t>
                      </a:r>
                      <a:r>
                        <a:rPr lang="en-CA" sz="2400" b="1" dirty="0">
                          <a:solidFill>
                            <a:schemeClr val="bg1"/>
                          </a:solidFill>
                        </a:rPr>
                        <a:t> Score for Upper Extremity DVT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2448644659"/>
                  </a:ext>
                </a:extLst>
              </a:tr>
              <a:tr h="372843">
                <a:tc>
                  <a:txBody>
                    <a:bodyPr/>
                    <a:lstStyle/>
                    <a:p>
                      <a:r>
                        <a:rPr lang="en-CA" sz="1800" b="1" dirty="0">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dirty="0">
                          <a:solidFill>
                            <a:schemeClr val="bg1"/>
                          </a:solidFill>
                        </a:rPr>
                        <a:t>Points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50000"/>
                              <a:lumOff val="50000"/>
                            </a:schemeClr>
                          </a:solidFill>
                        </a:rPr>
                        <a:t>Venous material (central catheter, pacemaker)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50000"/>
                              <a:lumOff val="50000"/>
                            </a:schemeClr>
                          </a:solidFill>
                        </a:rPr>
                        <a:t>Localized pain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50000"/>
                              <a:lumOff val="50000"/>
                            </a:schemeClr>
                          </a:solidFill>
                        </a:rPr>
                        <a:t>Unilateral edema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50000"/>
                              <a:lumOff val="50000"/>
                            </a:schemeClr>
                          </a:solidFill>
                        </a:rPr>
                        <a:t>Alternate diagnosis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1</a:t>
                      </a:r>
                    </a:p>
                    <a:p>
                      <a:pPr algn="ctr"/>
                      <a:endParaRPr lang="en-CA" sz="1800" dirty="0">
                        <a:solidFill>
                          <a:schemeClr val="tx1">
                            <a:lumMod val="50000"/>
                            <a:lumOff val="50000"/>
                          </a:schemeClr>
                        </a:solidFill>
                      </a:endParaRP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graphicFrame>
        <p:nvGraphicFramePr>
          <p:cNvPr id="17" name="Table 16">
            <a:extLst>
              <a:ext uri="{FF2B5EF4-FFF2-40B4-BE49-F238E27FC236}">
                <a16:creationId xmlns:a16="http://schemas.microsoft.com/office/drawing/2014/main" id="{C2D37E5B-9C98-451C-8B95-D9CB4133C085}"/>
              </a:ext>
            </a:extLst>
          </p:cNvPr>
          <p:cNvGraphicFramePr>
            <a:graphicFrameLocks noGrp="1"/>
          </p:cNvGraphicFramePr>
          <p:nvPr>
            <p:extLst>
              <p:ext uri="{D42A27DB-BD31-4B8C-83A1-F6EECF244321}">
                <p14:modId xmlns:p14="http://schemas.microsoft.com/office/powerpoint/2010/main" val="3459233601"/>
              </p:ext>
            </p:extLst>
          </p:nvPr>
        </p:nvGraphicFramePr>
        <p:xfrm>
          <a:off x="2147921" y="2060614"/>
          <a:ext cx="4057013" cy="3662680"/>
        </p:xfrm>
        <a:graphic>
          <a:graphicData uri="http://schemas.openxmlformats.org/drawingml/2006/table">
            <a:tbl>
              <a:tblPr firstRow="1" bandRow="1">
                <a:tableStyleId>{5940675A-B579-460E-94D1-54222C63F5DA}</a:tableStyleId>
              </a:tblPr>
              <a:tblGrid>
                <a:gridCol w="2952134">
                  <a:extLst>
                    <a:ext uri="{9D8B030D-6E8A-4147-A177-3AD203B41FA5}">
                      <a16:colId xmlns:a16="http://schemas.microsoft.com/office/drawing/2014/main" val="3899270574"/>
                    </a:ext>
                  </a:extLst>
                </a:gridCol>
                <a:gridCol w="1104879">
                  <a:extLst>
                    <a:ext uri="{9D8B030D-6E8A-4147-A177-3AD203B41FA5}">
                      <a16:colId xmlns:a16="http://schemas.microsoft.com/office/drawing/2014/main" val="3978969902"/>
                    </a:ext>
                  </a:extLst>
                </a:gridCol>
              </a:tblGrid>
              <a:tr h="370840">
                <a:tc gridSpan="2">
                  <a:txBody>
                    <a:bodyPr/>
                    <a:lstStyle/>
                    <a:p>
                      <a:r>
                        <a:rPr lang="en-CA" sz="2400" b="1" dirty="0">
                          <a:solidFill>
                            <a:schemeClr val="bg1"/>
                          </a:solidFill>
                        </a:rPr>
                        <a:t>Wells Score for Leg DVT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302110519"/>
                  </a:ext>
                </a:extLst>
              </a:tr>
              <a:tr h="370840">
                <a:tc>
                  <a:txBody>
                    <a:bodyPr/>
                    <a:lstStyle/>
                    <a:p>
                      <a:r>
                        <a:rPr lang="en-CA" sz="1800" b="1" dirty="0">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dirty="0">
                          <a:solidFill>
                            <a:schemeClr val="bg1"/>
                          </a:solidFill>
                        </a:rPr>
                        <a:t>Points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370840">
                <a:tc>
                  <a:txBody>
                    <a:bodyPr/>
                    <a:lstStyle/>
                    <a:p>
                      <a:r>
                        <a:rPr lang="en-CA" sz="1800" dirty="0">
                          <a:solidFill>
                            <a:schemeClr val="tx1">
                              <a:lumMod val="50000"/>
                              <a:lumOff val="50000"/>
                            </a:schemeClr>
                          </a:solidFill>
                        </a:rPr>
                        <a:t>Active cancer</a:t>
                      </a:r>
                    </a:p>
                    <a:p>
                      <a:r>
                        <a:rPr lang="en-CA" sz="1800" dirty="0">
                          <a:solidFill>
                            <a:schemeClr val="tx1">
                              <a:lumMod val="50000"/>
                              <a:lumOff val="50000"/>
                            </a:schemeClr>
                          </a:solidFill>
                        </a:rPr>
                        <a:t>Localized tenderness</a:t>
                      </a:r>
                    </a:p>
                    <a:p>
                      <a:r>
                        <a:rPr lang="en-CA" sz="1800" dirty="0">
                          <a:solidFill>
                            <a:schemeClr val="tx1">
                              <a:lumMod val="50000"/>
                              <a:lumOff val="50000"/>
                            </a:schemeClr>
                          </a:solidFill>
                        </a:rPr>
                        <a:t>Entire leg swollen</a:t>
                      </a:r>
                    </a:p>
                    <a:p>
                      <a:r>
                        <a:rPr lang="en-CA" sz="1800" dirty="0">
                          <a:solidFill>
                            <a:schemeClr val="tx1">
                              <a:lumMod val="50000"/>
                              <a:lumOff val="50000"/>
                            </a:schemeClr>
                          </a:solidFill>
                        </a:rPr>
                        <a:t>Calf swelling &gt; 3 cm</a:t>
                      </a:r>
                    </a:p>
                    <a:p>
                      <a:r>
                        <a:rPr lang="en-CA" sz="1800" dirty="0">
                          <a:solidFill>
                            <a:schemeClr val="tx1">
                              <a:lumMod val="50000"/>
                              <a:lumOff val="50000"/>
                            </a:schemeClr>
                          </a:solidFill>
                        </a:rPr>
                        <a:t>Pitting edema</a:t>
                      </a:r>
                    </a:p>
                    <a:p>
                      <a:r>
                        <a:rPr lang="en-CA" sz="1800" dirty="0">
                          <a:solidFill>
                            <a:schemeClr val="tx1">
                              <a:lumMod val="50000"/>
                              <a:lumOff val="50000"/>
                            </a:schemeClr>
                          </a:solidFill>
                        </a:rPr>
                        <a:t>Collateral superficial veins</a:t>
                      </a:r>
                    </a:p>
                    <a:p>
                      <a:r>
                        <a:rPr lang="en-CA" sz="1800" dirty="0">
                          <a:solidFill>
                            <a:schemeClr val="tx1">
                              <a:lumMod val="50000"/>
                              <a:lumOff val="50000"/>
                            </a:schemeClr>
                          </a:solidFill>
                        </a:rPr>
                        <a:t>Previous DVT</a:t>
                      </a:r>
                    </a:p>
                    <a:p>
                      <a:r>
                        <a:rPr lang="en-CA" sz="1800" dirty="0">
                          <a:solidFill>
                            <a:schemeClr val="tx1">
                              <a:lumMod val="50000"/>
                              <a:lumOff val="50000"/>
                            </a:schemeClr>
                          </a:solidFill>
                        </a:rPr>
                        <a:t>Bedridden/surgery</a:t>
                      </a:r>
                    </a:p>
                    <a:p>
                      <a:r>
                        <a:rPr lang="en-CA" sz="1800" dirty="0">
                          <a:solidFill>
                            <a:schemeClr val="tx1">
                              <a:lumMod val="50000"/>
                              <a:lumOff val="50000"/>
                            </a:schemeClr>
                          </a:solidFill>
                        </a:rPr>
                        <a:t>Paralysis</a:t>
                      </a:r>
                    </a:p>
                    <a:p>
                      <a:r>
                        <a:rPr lang="en-CA" sz="1800" dirty="0">
                          <a:solidFill>
                            <a:schemeClr val="tx1">
                              <a:lumMod val="50000"/>
                              <a:lumOff val="50000"/>
                            </a:schemeClr>
                          </a:solidFill>
                        </a:rPr>
                        <a:t>Alternate diagnosis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-2</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sp>
        <p:nvSpPr>
          <p:cNvPr id="18" name="TextBox 17">
            <a:extLst>
              <a:ext uri="{FF2B5EF4-FFF2-40B4-BE49-F238E27FC236}">
                <a16:creationId xmlns:a16="http://schemas.microsoft.com/office/drawing/2014/main" id="{DA2E0D94-062E-47AC-8495-37089431B491}"/>
              </a:ext>
            </a:extLst>
          </p:cNvPr>
          <p:cNvSpPr txBox="1"/>
          <p:nvPr/>
        </p:nvSpPr>
        <p:spPr>
          <a:xfrm>
            <a:off x="2147921" y="5838348"/>
            <a:ext cx="4397604" cy="738664"/>
          </a:xfrm>
          <a:prstGeom prst="rect">
            <a:avLst/>
          </a:prstGeom>
          <a:noFill/>
        </p:spPr>
        <p:txBody>
          <a:bodyPr wrap="square" lIns="0" tIns="0" rIns="0" bIns="0" rtlCol="0">
            <a:spAutoFit/>
          </a:bodyPr>
          <a:lstStyle/>
          <a:p>
            <a:r>
              <a:rPr lang="en-CA" sz="1600" b="1" dirty="0">
                <a:solidFill>
                  <a:schemeClr val="tx1">
                    <a:lumMod val="50000"/>
                    <a:lumOff val="50000"/>
                  </a:schemeClr>
                </a:solidFill>
              </a:rPr>
              <a:t>Score ≥ 3: </a:t>
            </a:r>
            <a:r>
              <a:rPr lang="en-CA" sz="1600" dirty="0">
                <a:solidFill>
                  <a:schemeClr val="tx1">
                    <a:lumMod val="50000"/>
                    <a:lumOff val="50000"/>
                  </a:schemeClr>
                </a:solidFill>
              </a:rPr>
              <a:t>high PTP (≥ 50% prevalence)</a:t>
            </a:r>
          </a:p>
          <a:p>
            <a:r>
              <a:rPr lang="en-CA" sz="1600" b="1" dirty="0">
                <a:solidFill>
                  <a:schemeClr val="tx1">
                    <a:lumMod val="50000"/>
                    <a:lumOff val="50000"/>
                  </a:schemeClr>
                </a:solidFill>
              </a:rPr>
              <a:t>Score 1 to 2: </a:t>
            </a:r>
            <a:r>
              <a:rPr lang="en-CA" sz="1600" dirty="0">
                <a:solidFill>
                  <a:schemeClr val="tx1">
                    <a:lumMod val="50000"/>
                    <a:lumOff val="50000"/>
                  </a:schemeClr>
                </a:solidFill>
              </a:rPr>
              <a:t>intermediate PTP (~25%)</a:t>
            </a:r>
          </a:p>
          <a:p>
            <a:r>
              <a:rPr lang="en-CA" sz="1600" b="1" dirty="0">
                <a:solidFill>
                  <a:schemeClr val="tx1">
                    <a:lumMod val="50000"/>
                    <a:lumOff val="50000"/>
                  </a:schemeClr>
                </a:solidFill>
              </a:rPr>
              <a:t>Score 0 or lower: </a:t>
            </a:r>
            <a:r>
              <a:rPr lang="en-CA" sz="1600" dirty="0">
                <a:solidFill>
                  <a:schemeClr val="tx1">
                    <a:lumMod val="50000"/>
                    <a:lumOff val="50000"/>
                  </a:schemeClr>
                </a:solidFill>
              </a:rPr>
              <a:t>low PTP (≤ 10%)</a:t>
            </a:r>
          </a:p>
        </p:txBody>
      </p:sp>
      <p:sp>
        <p:nvSpPr>
          <p:cNvPr id="19" name="TextBox 18">
            <a:extLst>
              <a:ext uri="{FF2B5EF4-FFF2-40B4-BE49-F238E27FC236}">
                <a16:creationId xmlns:a16="http://schemas.microsoft.com/office/drawing/2014/main" id="{90C3F03B-5266-4157-A8AC-E10CF736E199}"/>
              </a:ext>
            </a:extLst>
          </p:cNvPr>
          <p:cNvSpPr txBox="1"/>
          <p:nvPr/>
        </p:nvSpPr>
        <p:spPr>
          <a:xfrm>
            <a:off x="6478003" y="4780782"/>
            <a:ext cx="4842462" cy="492443"/>
          </a:xfrm>
          <a:prstGeom prst="rect">
            <a:avLst/>
          </a:prstGeom>
          <a:noFill/>
        </p:spPr>
        <p:txBody>
          <a:bodyPr wrap="square" lIns="0" tIns="0" rIns="0" bIns="0" rtlCol="0">
            <a:spAutoFit/>
          </a:bodyPr>
          <a:lstStyle/>
          <a:p>
            <a:r>
              <a:rPr lang="en-CA" sz="1600" b="1" dirty="0">
                <a:solidFill>
                  <a:schemeClr val="tx1">
                    <a:lumMod val="50000"/>
                    <a:lumOff val="50000"/>
                  </a:schemeClr>
                </a:solidFill>
              </a:rPr>
              <a:t>Score 2 to 3: </a:t>
            </a:r>
            <a:r>
              <a:rPr lang="en-CA" sz="1600" dirty="0">
                <a:solidFill>
                  <a:schemeClr val="tx1">
                    <a:lumMod val="50000"/>
                    <a:lumOff val="50000"/>
                  </a:schemeClr>
                </a:solidFill>
              </a:rPr>
              <a:t>likely PTP (~40% prevalence)</a:t>
            </a:r>
          </a:p>
          <a:p>
            <a:r>
              <a:rPr lang="en-CA" sz="1600" b="1" dirty="0">
                <a:solidFill>
                  <a:schemeClr val="tx1">
                    <a:lumMod val="50000"/>
                    <a:lumOff val="50000"/>
                  </a:schemeClr>
                </a:solidFill>
              </a:rPr>
              <a:t>Score ≤ 1: </a:t>
            </a:r>
            <a:r>
              <a:rPr lang="en-CA" sz="1600" dirty="0">
                <a:solidFill>
                  <a:schemeClr val="tx1">
                    <a:lumMod val="50000"/>
                    <a:lumOff val="50000"/>
                  </a:schemeClr>
                </a:solidFill>
              </a:rPr>
              <a:t>unlikely PTP (~10%)</a:t>
            </a:r>
          </a:p>
        </p:txBody>
      </p:sp>
    </p:spTree>
    <p:extLst>
      <p:ext uri="{BB962C8B-B14F-4D97-AF65-F5344CB8AC3E}">
        <p14:creationId xmlns:p14="http://schemas.microsoft.com/office/powerpoint/2010/main" val="361090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7E0A-E445-430E-B019-B961C28ABF2A}"/>
              </a:ext>
            </a:extLst>
          </p:cNvPr>
          <p:cNvSpPr>
            <a:spLocks noGrp="1"/>
          </p:cNvSpPr>
          <p:nvPr>
            <p:ph type="title"/>
          </p:nvPr>
        </p:nvSpPr>
        <p:spPr/>
        <p:txBody>
          <a:bodyPr/>
          <a:lstStyle/>
          <a:p>
            <a:r>
              <a:rPr lang="en-CA" dirty="0"/>
              <a:t>Test Accuracy</a:t>
            </a:r>
          </a:p>
        </p:txBody>
      </p:sp>
      <p:sp>
        <p:nvSpPr>
          <p:cNvPr id="3" name="Content Placeholder 2">
            <a:extLst>
              <a:ext uri="{FF2B5EF4-FFF2-40B4-BE49-F238E27FC236}">
                <a16:creationId xmlns:a16="http://schemas.microsoft.com/office/drawing/2014/main" id="{096D5033-15BB-4144-B753-DDBA0B648519}"/>
              </a:ext>
            </a:extLst>
          </p:cNvPr>
          <p:cNvSpPr>
            <a:spLocks noGrp="1"/>
          </p:cNvSpPr>
          <p:nvPr>
            <p:ph idx="1"/>
          </p:nvPr>
        </p:nvSpPr>
        <p:spPr>
          <a:xfrm>
            <a:off x="419100" y="2033094"/>
            <a:ext cx="10972800" cy="3189759"/>
          </a:xfrm>
        </p:spPr>
        <p:txBody>
          <a:bodyPr/>
          <a:lstStyle/>
          <a:p>
            <a:r>
              <a:rPr lang="en-CA" dirty="0"/>
              <a:t>No diagnostic test for VTE is perfectly accurate</a:t>
            </a:r>
          </a:p>
          <a:p>
            <a:pPr lvl="1"/>
            <a:r>
              <a:rPr lang="en-CA" dirty="0"/>
              <a:t>True positive (TP), true negative (TN), false positive (FP), false negative (FN)</a:t>
            </a:r>
            <a:endParaRPr lang="en-CA" dirty="0">
              <a:solidFill>
                <a:srgbClr val="FF0000"/>
              </a:solidFill>
            </a:endParaRPr>
          </a:p>
          <a:p>
            <a:r>
              <a:rPr lang="en-CA" dirty="0">
                <a:solidFill>
                  <a:srgbClr val="E63E31"/>
                </a:solidFill>
              </a:rPr>
              <a:t>Diagnostic test accuracy </a:t>
            </a:r>
            <a:r>
              <a:rPr lang="en-CA" dirty="0"/>
              <a:t>obtained from: </a:t>
            </a:r>
          </a:p>
          <a:p>
            <a:pPr marL="914400" lvl="1" indent="-457200">
              <a:buAutoNum type="arabicParenR"/>
            </a:pPr>
            <a:r>
              <a:rPr lang="en-CA" dirty="0"/>
              <a:t>studies evaluating diagnostic tests (CTPA, D-Dimer, etc.) compared to reference standard</a:t>
            </a:r>
          </a:p>
          <a:p>
            <a:pPr marL="914400" lvl="1" indent="-457200">
              <a:buAutoNum type="arabicParenR"/>
            </a:pPr>
            <a:r>
              <a:rPr lang="en-CA" dirty="0"/>
              <a:t>management studies</a:t>
            </a:r>
          </a:p>
        </p:txBody>
      </p:sp>
      <p:sp>
        <p:nvSpPr>
          <p:cNvPr id="4" name="TextBox 3">
            <a:extLst>
              <a:ext uri="{FF2B5EF4-FFF2-40B4-BE49-F238E27FC236}">
                <a16:creationId xmlns:a16="http://schemas.microsoft.com/office/drawing/2014/main" id="{EF308B71-AE5E-4739-ACAE-DDB77B7B06C4}"/>
              </a:ext>
            </a:extLst>
          </p:cNvPr>
          <p:cNvSpPr txBox="1"/>
          <p:nvPr/>
        </p:nvSpPr>
        <p:spPr>
          <a:xfrm>
            <a:off x="838200" y="5222853"/>
            <a:ext cx="2719647" cy="1077218"/>
          </a:xfrm>
          <a:prstGeom prst="rect">
            <a:avLst/>
          </a:prstGeom>
          <a:solidFill>
            <a:srgbClr val="FFD8B0"/>
          </a:solidFill>
          <a:ln w="19050">
            <a:noFill/>
          </a:ln>
        </p:spPr>
        <p:txBody>
          <a:bodyPr wrap="square" rtlCol="0" anchor="ctr" anchorCtr="0">
            <a:noAutofit/>
          </a:bodyPr>
          <a:lstStyle/>
          <a:p>
            <a:pPr algn="ctr">
              <a:lnSpc>
                <a:spcPts val="2100"/>
              </a:lnSpc>
            </a:pPr>
            <a:r>
              <a:rPr lang="en-CA" sz="2200" b="1" dirty="0">
                <a:solidFill>
                  <a:srgbClr val="E63E31"/>
                </a:solidFill>
              </a:rPr>
              <a:t>Pre-test probability </a:t>
            </a:r>
          </a:p>
          <a:p>
            <a:pPr algn="ctr">
              <a:lnSpc>
                <a:spcPts val="2100"/>
              </a:lnSpc>
            </a:pPr>
            <a:r>
              <a:rPr lang="en-CA" sz="2200" dirty="0">
                <a:solidFill>
                  <a:schemeClr val="tx1">
                    <a:lumMod val="50000"/>
                    <a:lumOff val="50000"/>
                  </a:schemeClr>
                </a:solidFill>
              </a:rPr>
              <a:t>(Prevalence of VTE in a group)</a:t>
            </a:r>
          </a:p>
        </p:txBody>
      </p:sp>
      <p:sp>
        <p:nvSpPr>
          <p:cNvPr id="5" name="TextBox 4">
            <a:extLst>
              <a:ext uri="{FF2B5EF4-FFF2-40B4-BE49-F238E27FC236}">
                <a16:creationId xmlns:a16="http://schemas.microsoft.com/office/drawing/2014/main" id="{B562DC57-55EB-4252-AEEF-6557A136F171}"/>
              </a:ext>
            </a:extLst>
          </p:cNvPr>
          <p:cNvSpPr txBox="1"/>
          <p:nvPr/>
        </p:nvSpPr>
        <p:spPr>
          <a:xfrm>
            <a:off x="4824150" y="5222853"/>
            <a:ext cx="2284615" cy="1077217"/>
          </a:xfrm>
          <a:prstGeom prst="rect">
            <a:avLst/>
          </a:prstGeom>
          <a:solidFill>
            <a:srgbClr val="BEE0E4"/>
          </a:solidFill>
          <a:ln>
            <a:noFill/>
          </a:ln>
        </p:spPr>
        <p:txBody>
          <a:bodyPr wrap="square" rtlCol="0" anchor="ctr" anchorCtr="0">
            <a:noAutofit/>
          </a:bodyPr>
          <a:lstStyle/>
          <a:p>
            <a:pPr algn="ctr">
              <a:lnSpc>
                <a:spcPts val="2100"/>
              </a:lnSpc>
            </a:pPr>
            <a:r>
              <a:rPr lang="en-CA" sz="2200" b="1" dirty="0">
                <a:solidFill>
                  <a:srgbClr val="E63E31"/>
                </a:solidFill>
              </a:rPr>
              <a:t>Diagnostic test accuracy</a:t>
            </a:r>
          </a:p>
        </p:txBody>
      </p:sp>
      <p:sp>
        <p:nvSpPr>
          <p:cNvPr id="6" name="TextBox 5">
            <a:extLst>
              <a:ext uri="{FF2B5EF4-FFF2-40B4-BE49-F238E27FC236}">
                <a16:creationId xmlns:a16="http://schemas.microsoft.com/office/drawing/2014/main" id="{BF1F8126-15EF-4953-984B-A7E427A17F81}"/>
              </a:ext>
            </a:extLst>
          </p:cNvPr>
          <p:cNvSpPr txBox="1"/>
          <p:nvPr/>
        </p:nvSpPr>
        <p:spPr>
          <a:xfrm>
            <a:off x="8539939" y="5222853"/>
            <a:ext cx="2284615" cy="1077218"/>
          </a:xfrm>
          <a:prstGeom prst="rect">
            <a:avLst/>
          </a:prstGeom>
          <a:solidFill>
            <a:srgbClr val="C9D7AF"/>
          </a:solidFill>
          <a:ln>
            <a:noFill/>
          </a:ln>
        </p:spPr>
        <p:txBody>
          <a:bodyPr wrap="square" rtlCol="0" anchor="ctr" anchorCtr="0">
            <a:noAutofit/>
          </a:bodyPr>
          <a:lstStyle/>
          <a:p>
            <a:pPr algn="ctr">
              <a:lnSpc>
                <a:spcPts val="2100"/>
              </a:lnSpc>
            </a:pPr>
            <a:r>
              <a:rPr lang="en-CA" sz="2200" b="1" dirty="0">
                <a:solidFill>
                  <a:schemeClr val="tx1">
                    <a:lumMod val="50000"/>
                    <a:lumOff val="50000"/>
                  </a:schemeClr>
                </a:solidFill>
              </a:rPr>
              <a:t>Post-test probability </a:t>
            </a:r>
            <a:br>
              <a:rPr lang="en-CA" sz="2200" b="1" dirty="0">
                <a:solidFill>
                  <a:schemeClr val="tx1">
                    <a:lumMod val="50000"/>
                    <a:lumOff val="50000"/>
                  </a:schemeClr>
                </a:solidFill>
              </a:rPr>
            </a:br>
            <a:r>
              <a:rPr lang="en-CA" sz="2200" b="1" dirty="0">
                <a:solidFill>
                  <a:schemeClr val="tx1">
                    <a:lumMod val="50000"/>
                    <a:lumOff val="50000"/>
                  </a:schemeClr>
                </a:solidFill>
              </a:rPr>
              <a:t>of VTE</a:t>
            </a:r>
          </a:p>
        </p:txBody>
      </p:sp>
      <p:sp>
        <p:nvSpPr>
          <p:cNvPr id="8" name="Plus Sign 7">
            <a:extLst>
              <a:ext uri="{FF2B5EF4-FFF2-40B4-BE49-F238E27FC236}">
                <a16:creationId xmlns:a16="http://schemas.microsoft.com/office/drawing/2014/main" id="{AAF41BB7-1812-4017-8B48-A63326E51383}"/>
              </a:ext>
            </a:extLst>
          </p:cNvPr>
          <p:cNvSpPr/>
          <p:nvPr/>
        </p:nvSpPr>
        <p:spPr>
          <a:xfrm>
            <a:off x="3923605" y="5460239"/>
            <a:ext cx="658092" cy="602450"/>
          </a:xfrm>
          <a:prstGeom prst="mathPl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lumMod val="50000"/>
                  <a:lumOff val="50000"/>
                </a:schemeClr>
              </a:solidFill>
            </a:endParaRPr>
          </a:p>
        </p:txBody>
      </p:sp>
      <p:sp>
        <p:nvSpPr>
          <p:cNvPr id="9" name="Equals 8">
            <a:extLst>
              <a:ext uri="{FF2B5EF4-FFF2-40B4-BE49-F238E27FC236}">
                <a16:creationId xmlns:a16="http://schemas.microsoft.com/office/drawing/2014/main" id="{56147C82-20D3-4B52-99C3-83CE5CBFD4D8}"/>
              </a:ext>
            </a:extLst>
          </p:cNvPr>
          <p:cNvSpPr/>
          <p:nvPr/>
        </p:nvSpPr>
        <p:spPr>
          <a:xfrm>
            <a:off x="7474523" y="5345964"/>
            <a:ext cx="777240" cy="830997"/>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lumMod val="50000"/>
                  <a:lumOff val="50000"/>
                </a:schemeClr>
              </a:solidFill>
            </a:endParaRPr>
          </a:p>
        </p:txBody>
      </p:sp>
    </p:spTree>
    <p:extLst>
      <p:ext uri="{BB962C8B-B14F-4D97-AF65-F5344CB8AC3E}">
        <p14:creationId xmlns:p14="http://schemas.microsoft.com/office/powerpoint/2010/main" val="3228145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5DE1-41DB-4273-896D-1335EEFCE891}"/>
              </a:ext>
            </a:extLst>
          </p:cNvPr>
          <p:cNvSpPr>
            <a:spLocks noGrp="1"/>
          </p:cNvSpPr>
          <p:nvPr>
            <p:ph type="title"/>
          </p:nvPr>
        </p:nvSpPr>
        <p:spPr/>
        <p:txBody>
          <a:bodyPr/>
          <a:lstStyle/>
          <a:p>
            <a:r>
              <a:rPr lang="en-CA" dirty="0"/>
              <a:t>What these guidelines cover:</a:t>
            </a:r>
          </a:p>
        </p:txBody>
      </p:sp>
      <p:sp>
        <p:nvSpPr>
          <p:cNvPr id="4" name="TextBox 3">
            <a:extLst>
              <a:ext uri="{FF2B5EF4-FFF2-40B4-BE49-F238E27FC236}">
                <a16:creationId xmlns:a16="http://schemas.microsoft.com/office/drawing/2014/main" id="{36AB2E8F-E107-4DE7-9D60-98F9A52B7924}"/>
              </a:ext>
            </a:extLst>
          </p:cNvPr>
          <p:cNvSpPr txBox="1"/>
          <p:nvPr/>
        </p:nvSpPr>
        <p:spPr>
          <a:xfrm>
            <a:off x="1283449" y="2465338"/>
            <a:ext cx="4747952" cy="2308324"/>
          </a:xfrm>
          <a:prstGeom prst="rect">
            <a:avLst/>
          </a:prstGeom>
          <a:solidFill>
            <a:srgbClr val="BEE0E4"/>
          </a:solidFill>
          <a:ln>
            <a:noFill/>
          </a:ln>
        </p:spPr>
        <p:txBody>
          <a:bodyPr wrap="square" rtlCol="0" anchor="t" anchorCtr="0">
            <a:noAutofit/>
          </a:bodyPr>
          <a:lstStyle/>
          <a:p>
            <a:r>
              <a:rPr lang="en-CA" sz="2200" b="1" dirty="0">
                <a:solidFill>
                  <a:schemeClr val="tx1">
                    <a:lumMod val="50000"/>
                    <a:lumOff val="50000"/>
                  </a:schemeClr>
                </a:solidFill>
              </a:rPr>
              <a:t>Diagnosis of these sites of VTE:</a:t>
            </a:r>
          </a:p>
          <a:p>
            <a:pPr marL="285750" indent="-285750">
              <a:buFont typeface="Arial" panose="020B0604020202020204" pitchFamily="34" charset="0"/>
              <a:buChar char="•"/>
            </a:pPr>
            <a:r>
              <a:rPr lang="en-CA" sz="2200" dirty="0">
                <a:solidFill>
                  <a:schemeClr val="tx1">
                    <a:lumMod val="50000"/>
                    <a:lumOff val="50000"/>
                  </a:schemeClr>
                </a:solidFill>
              </a:rPr>
              <a:t>PE</a:t>
            </a:r>
          </a:p>
          <a:p>
            <a:pPr marL="285750" indent="-285750">
              <a:buFont typeface="Arial" panose="020B0604020202020204" pitchFamily="34" charset="0"/>
              <a:buChar char="•"/>
            </a:pPr>
            <a:r>
              <a:rPr lang="en-CA" sz="2200" dirty="0">
                <a:solidFill>
                  <a:schemeClr val="tx1">
                    <a:lumMod val="50000"/>
                    <a:lumOff val="50000"/>
                  </a:schemeClr>
                </a:solidFill>
              </a:rPr>
              <a:t>DVT of lower and upper extremities</a:t>
            </a:r>
          </a:p>
          <a:p>
            <a:pPr marL="285750" indent="-285750">
              <a:buFont typeface="Arial" panose="020B0604020202020204" pitchFamily="34" charset="0"/>
              <a:buChar char="•"/>
            </a:pPr>
            <a:r>
              <a:rPr lang="en-CA" sz="2200" dirty="0">
                <a:solidFill>
                  <a:schemeClr val="tx1">
                    <a:lumMod val="50000"/>
                    <a:lumOff val="50000"/>
                  </a:schemeClr>
                </a:solidFill>
              </a:rPr>
              <a:t>Recurrent PE and DVT</a:t>
            </a:r>
          </a:p>
        </p:txBody>
      </p:sp>
      <p:sp>
        <p:nvSpPr>
          <p:cNvPr id="5" name="TextBox 4">
            <a:extLst>
              <a:ext uri="{FF2B5EF4-FFF2-40B4-BE49-F238E27FC236}">
                <a16:creationId xmlns:a16="http://schemas.microsoft.com/office/drawing/2014/main" id="{9B5ADFBD-CB21-4620-BFFC-DA05898D5703}"/>
              </a:ext>
            </a:extLst>
          </p:cNvPr>
          <p:cNvSpPr txBox="1"/>
          <p:nvPr/>
        </p:nvSpPr>
        <p:spPr>
          <a:xfrm>
            <a:off x="6231426" y="2465338"/>
            <a:ext cx="5055699" cy="2308324"/>
          </a:xfrm>
          <a:prstGeom prst="rect">
            <a:avLst/>
          </a:prstGeom>
          <a:solidFill>
            <a:srgbClr val="FFD8B0"/>
          </a:solidFill>
          <a:ln>
            <a:noFill/>
          </a:ln>
        </p:spPr>
        <p:txBody>
          <a:bodyPr wrap="square" rtlCol="0" anchor="t" anchorCtr="0">
            <a:noAutofit/>
          </a:bodyPr>
          <a:lstStyle/>
          <a:p>
            <a:r>
              <a:rPr lang="en-CA" sz="2200" b="1" dirty="0">
                <a:solidFill>
                  <a:schemeClr val="tx1">
                    <a:lumMod val="50000"/>
                    <a:lumOff val="50000"/>
                  </a:schemeClr>
                </a:solidFill>
              </a:rPr>
              <a:t>Using these common diagnostic tests:</a:t>
            </a:r>
          </a:p>
          <a:p>
            <a:pPr marL="342900" indent="-342900">
              <a:buFont typeface="Arial" panose="020B0604020202020204" pitchFamily="34" charset="0"/>
              <a:buChar char="•"/>
            </a:pPr>
            <a:r>
              <a:rPr lang="en-CA" sz="2200" dirty="0">
                <a:solidFill>
                  <a:schemeClr val="tx1">
                    <a:lumMod val="50000"/>
                    <a:lumOff val="50000"/>
                  </a:schemeClr>
                </a:solidFill>
              </a:rPr>
              <a:t>Highly-sensitive D-dimer</a:t>
            </a:r>
          </a:p>
          <a:p>
            <a:pPr marL="342900" indent="-342900">
              <a:buFont typeface="Arial" panose="020B0604020202020204" pitchFamily="34" charset="0"/>
              <a:buChar char="•"/>
            </a:pPr>
            <a:r>
              <a:rPr lang="en-CA" sz="2200" dirty="0">
                <a:solidFill>
                  <a:schemeClr val="tx1">
                    <a:lumMod val="50000"/>
                    <a:lumOff val="50000"/>
                  </a:schemeClr>
                </a:solidFill>
              </a:rPr>
              <a:t>VQ scan</a:t>
            </a:r>
          </a:p>
          <a:p>
            <a:pPr marL="342900" indent="-342900">
              <a:buFont typeface="Arial" panose="020B0604020202020204" pitchFamily="34" charset="0"/>
              <a:buChar char="•"/>
            </a:pPr>
            <a:r>
              <a:rPr lang="en-CA" sz="2200" dirty="0">
                <a:solidFill>
                  <a:schemeClr val="tx1">
                    <a:lumMod val="50000"/>
                    <a:lumOff val="50000"/>
                  </a:schemeClr>
                </a:solidFill>
              </a:rPr>
              <a:t>Multidetector CTPA</a:t>
            </a:r>
          </a:p>
          <a:p>
            <a:pPr marL="342900" indent="-342900">
              <a:buFont typeface="Arial" panose="020B0604020202020204" pitchFamily="34" charset="0"/>
              <a:buChar char="•"/>
            </a:pPr>
            <a:r>
              <a:rPr lang="en-CA" sz="2200" dirty="0">
                <a:solidFill>
                  <a:schemeClr val="tx1">
                    <a:lumMod val="50000"/>
                    <a:lumOff val="50000"/>
                  </a:schemeClr>
                </a:solidFill>
              </a:rPr>
              <a:t>Compression +/- doppler US of proximal leg veins or whole leg US</a:t>
            </a:r>
          </a:p>
        </p:txBody>
      </p:sp>
      <p:sp>
        <p:nvSpPr>
          <p:cNvPr id="8" name="TextBox 7">
            <a:extLst>
              <a:ext uri="{FF2B5EF4-FFF2-40B4-BE49-F238E27FC236}">
                <a16:creationId xmlns:a16="http://schemas.microsoft.com/office/drawing/2014/main" id="{46614E40-D34B-412D-821F-4A47DAF53BDF}"/>
              </a:ext>
            </a:extLst>
          </p:cNvPr>
          <p:cNvSpPr txBox="1"/>
          <p:nvPr/>
        </p:nvSpPr>
        <p:spPr>
          <a:xfrm>
            <a:off x="1283449" y="4970351"/>
            <a:ext cx="10003676" cy="973249"/>
          </a:xfrm>
          <a:prstGeom prst="rect">
            <a:avLst/>
          </a:prstGeom>
          <a:solidFill>
            <a:srgbClr val="C9D7AF"/>
          </a:solidFill>
        </p:spPr>
        <p:txBody>
          <a:bodyPr wrap="square" rtlCol="0" anchor="ctr" anchorCtr="0">
            <a:noAutofit/>
          </a:bodyPr>
          <a:lstStyle/>
          <a:p>
            <a:pPr algn="ctr"/>
            <a:r>
              <a:rPr lang="en-CA" sz="2200" b="1" dirty="0">
                <a:solidFill>
                  <a:schemeClr val="tx1">
                    <a:lumMod val="50000"/>
                    <a:lumOff val="50000"/>
                  </a:schemeClr>
                </a:solidFill>
              </a:rPr>
              <a:t>All permutations of these tests were modeled for different </a:t>
            </a:r>
            <a:r>
              <a:rPr lang="en-CA" sz="2200" b="1" dirty="0">
                <a:solidFill>
                  <a:srgbClr val="E63E31"/>
                </a:solidFill>
              </a:rPr>
              <a:t>pre-test probabilities</a:t>
            </a:r>
            <a:r>
              <a:rPr lang="en-CA" sz="2200" b="1" dirty="0">
                <a:solidFill>
                  <a:schemeClr val="tx1">
                    <a:lumMod val="50000"/>
                    <a:lumOff val="50000"/>
                  </a:schemeClr>
                </a:solidFill>
              </a:rPr>
              <a:t>, then compared with diagnostic studies to derive diagnostic algorithms.</a:t>
            </a:r>
            <a:endParaRPr lang="en-CA" sz="2200" dirty="0">
              <a:solidFill>
                <a:schemeClr val="tx1">
                  <a:lumMod val="50000"/>
                  <a:lumOff val="50000"/>
                </a:schemeClr>
              </a:solidFill>
            </a:endParaRPr>
          </a:p>
        </p:txBody>
      </p:sp>
    </p:spTree>
    <p:extLst>
      <p:ext uri="{BB962C8B-B14F-4D97-AF65-F5344CB8AC3E}">
        <p14:creationId xmlns:p14="http://schemas.microsoft.com/office/powerpoint/2010/main" val="269308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dirty="0"/>
              <a:t>Case 1: Suspected Pulmonary Embolism</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CA" sz="2400" dirty="0"/>
              <a:t>70 year old female</a:t>
            </a:r>
          </a:p>
          <a:p>
            <a:pPr marL="0" indent="0">
              <a:buNone/>
            </a:pPr>
            <a:r>
              <a:rPr lang="en-CA" sz="2400" b="1" dirty="0">
                <a:solidFill>
                  <a:srgbClr val="E63E31"/>
                </a:solidFill>
              </a:rPr>
              <a:t>Past Medical History:</a:t>
            </a:r>
            <a:r>
              <a:rPr lang="en-CA" sz="2400" dirty="0">
                <a:solidFill>
                  <a:srgbClr val="E63E31"/>
                </a:solidFill>
              </a:rPr>
              <a:t> </a:t>
            </a:r>
            <a:r>
              <a:rPr lang="en-CA" sz="2400" dirty="0"/>
              <a:t>Emphysema, diabetes, obesity (weight 160 kg)</a:t>
            </a:r>
            <a:endParaRPr lang="en-CA" sz="2400" b="1" dirty="0">
              <a:solidFill>
                <a:srgbClr val="FF0000"/>
              </a:solidFill>
            </a:endParaRPr>
          </a:p>
          <a:p>
            <a:pPr marL="0" indent="0">
              <a:buNone/>
            </a:pPr>
            <a:r>
              <a:rPr lang="en-CA" sz="2400" b="1" dirty="0">
                <a:solidFill>
                  <a:srgbClr val="E63E31"/>
                </a:solidFill>
              </a:rPr>
              <a:t>Medications:</a:t>
            </a:r>
            <a:r>
              <a:rPr lang="en-CA" sz="2400" dirty="0">
                <a:solidFill>
                  <a:srgbClr val="E63E31"/>
                </a:solidFill>
              </a:rPr>
              <a:t> </a:t>
            </a:r>
            <a:r>
              <a:rPr lang="en-CA" sz="2400" dirty="0"/>
              <a:t>Tiotropium, salbutamol, metformin</a:t>
            </a:r>
            <a:endParaRPr lang="en-CA" sz="2400" b="1" dirty="0">
              <a:solidFill>
                <a:srgbClr val="FF0000"/>
              </a:solidFill>
            </a:endParaRPr>
          </a:p>
          <a:p>
            <a:pPr marL="0" indent="0">
              <a:buNone/>
            </a:pPr>
            <a:r>
              <a:rPr lang="en-CA" sz="2400" b="1" dirty="0">
                <a:solidFill>
                  <a:srgbClr val="E63E31"/>
                </a:solidFill>
              </a:rPr>
              <a:t>Seen in the Emergency Department with: </a:t>
            </a:r>
            <a:r>
              <a:rPr lang="en-CA" sz="2400" b="1" dirty="0"/>
              <a:t>chest pain, hemoptysis x 12 hr</a:t>
            </a:r>
          </a:p>
        </p:txBody>
      </p:sp>
      <p:sp>
        <p:nvSpPr>
          <p:cNvPr id="5" name="TextBox 4">
            <a:extLst>
              <a:ext uri="{FF2B5EF4-FFF2-40B4-BE49-F238E27FC236}">
                <a16:creationId xmlns:a16="http://schemas.microsoft.com/office/drawing/2014/main" id="{9F1A7139-95EF-4970-B552-DA2A08AD8712}"/>
              </a:ext>
            </a:extLst>
          </p:cNvPr>
          <p:cNvSpPr txBox="1"/>
          <p:nvPr/>
        </p:nvSpPr>
        <p:spPr>
          <a:xfrm>
            <a:off x="958516" y="4210301"/>
            <a:ext cx="3625516" cy="1938992"/>
          </a:xfrm>
          <a:prstGeom prst="rect">
            <a:avLst/>
          </a:prstGeom>
          <a:solidFill>
            <a:srgbClr val="BEE0E4"/>
          </a:solidFill>
        </p:spPr>
        <p:txBody>
          <a:bodyPr wrap="square" rtlCol="0">
            <a:spAutoFit/>
          </a:bodyPr>
          <a:lstStyle/>
          <a:p>
            <a:pPr marL="342900" indent="-342900">
              <a:buFont typeface="Arial" panose="020B0604020202020204" pitchFamily="34" charset="0"/>
              <a:buChar char="•"/>
            </a:pPr>
            <a:r>
              <a:rPr lang="en-CA" sz="2000" dirty="0">
                <a:solidFill>
                  <a:schemeClr val="tx1">
                    <a:lumMod val="50000"/>
                    <a:lumOff val="50000"/>
                  </a:schemeClr>
                </a:solidFill>
              </a:rPr>
              <a:t>No DVT symptoms, no prior VTE. No recent surgery, immobilization, or active cancer. </a:t>
            </a:r>
          </a:p>
          <a:p>
            <a:pPr marL="342900" indent="-342900">
              <a:buFont typeface="Arial" panose="020B0604020202020204" pitchFamily="34" charset="0"/>
              <a:buChar char="•"/>
            </a:pPr>
            <a:r>
              <a:rPr lang="en-CA" sz="2000" dirty="0">
                <a:solidFill>
                  <a:schemeClr val="tx1">
                    <a:lumMod val="50000"/>
                    <a:lumOff val="50000"/>
                  </a:schemeClr>
                </a:solidFill>
              </a:rPr>
              <a:t>Recently had viral upper respiratory infection</a:t>
            </a:r>
          </a:p>
        </p:txBody>
      </p:sp>
      <p:sp>
        <p:nvSpPr>
          <p:cNvPr id="6" name="TextBox 5">
            <a:extLst>
              <a:ext uri="{FF2B5EF4-FFF2-40B4-BE49-F238E27FC236}">
                <a16:creationId xmlns:a16="http://schemas.microsoft.com/office/drawing/2014/main" id="{51026F57-061F-4553-B14B-A08D86E42A86}"/>
              </a:ext>
            </a:extLst>
          </p:cNvPr>
          <p:cNvSpPr txBox="1"/>
          <p:nvPr/>
        </p:nvSpPr>
        <p:spPr>
          <a:xfrm>
            <a:off x="4770521" y="4210301"/>
            <a:ext cx="3818021" cy="1938992"/>
          </a:xfrm>
          <a:prstGeom prst="rect">
            <a:avLst/>
          </a:prstGeom>
          <a:solidFill>
            <a:srgbClr val="FFD8B0"/>
          </a:solidFill>
        </p:spPr>
        <p:txBody>
          <a:bodyPr wrap="square" rtlCol="0">
            <a:noAutofit/>
          </a:bodyPr>
          <a:lstStyle/>
          <a:p>
            <a:pPr>
              <a:spcAft>
                <a:spcPts val="600"/>
              </a:spcAft>
            </a:pPr>
            <a:r>
              <a:rPr lang="en-CA" sz="2000" u="sng" dirty="0">
                <a:solidFill>
                  <a:schemeClr val="tx1">
                    <a:lumMod val="50000"/>
                    <a:lumOff val="50000"/>
                  </a:schemeClr>
                </a:solidFill>
              </a:rPr>
              <a:t>Exam:</a:t>
            </a:r>
            <a:r>
              <a:rPr lang="en-CA" sz="2000" dirty="0">
                <a:solidFill>
                  <a:schemeClr val="tx1">
                    <a:lumMod val="50000"/>
                    <a:lumOff val="50000"/>
                  </a:schemeClr>
                </a:solidFill>
              </a:rPr>
              <a:t> </a:t>
            </a:r>
            <a:r>
              <a:rPr lang="en-CA" sz="2000" b="1" dirty="0">
                <a:solidFill>
                  <a:schemeClr val="tx1">
                    <a:lumMod val="50000"/>
                    <a:lumOff val="50000"/>
                  </a:schemeClr>
                </a:solidFill>
              </a:rPr>
              <a:t>heart rate 120</a:t>
            </a:r>
            <a:r>
              <a:rPr lang="en-CA" sz="2000" dirty="0">
                <a:solidFill>
                  <a:schemeClr val="tx1">
                    <a:lumMod val="50000"/>
                    <a:lumOff val="50000"/>
                  </a:schemeClr>
                </a:solidFill>
              </a:rPr>
              <a:t>, oxygen saturation 93% on room air, no leg swelling or edema</a:t>
            </a:r>
            <a:endParaRPr lang="en-CA" sz="2000" u="sng" dirty="0">
              <a:solidFill>
                <a:schemeClr val="tx1">
                  <a:lumMod val="50000"/>
                  <a:lumOff val="50000"/>
                </a:schemeClr>
              </a:solidFill>
            </a:endParaRPr>
          </a:p>
          <a:p>
            <a:pPr>
              <a:spcAft>
                <a:spcPts val="600"/>
              </a:spcAft>
            </a:pPr>
            <a:r>
              <a:rPr lang="en-CA" sz="2000" u="sng" dirty="0">
                <a:solidFill>
                  <a:schemeClr val="tx1">
                    <a:lumMod val="50000"/>
                    <a:lumOff val="50000"/>
                  </a:schemeClr>
                </a:solidFill>
              </a:rPr>
              <a:t>Chest X-Ray:</a:t>
            </a:r>
            <a:r>
              <a:rPr lang="en-CA" sz="2000" dirty="0">
                <a:solidFill>
                  <a:schemeClr val="tx1">
                    <a:lumMod val="50000"/>
                    <a:lumOff val="50000"/>
                  </a:schemeClr>
                </a:solidFill>
              </a:rPr>
              <a:t> hyperinflation consistent with emphysema.</a:t>
            </a:r>
          </a:p>
        </p:txBody>
      </p:sp>
      <p:sp>
        <p:nvSpPr>
          <p:cNvPr id="7" name="TextBox 6">
            <a:extLst>
              <a:ext uri="{FF2B5EF4-FFF2-40B4-BE49-F238E27FC236}">
                <a16:creationId xmlns:a16="http://schemas.microsoft.com/office/drawing/2014/main" id="{C8ADD795-2B67-49F0-AAB9-2A61D5658BBE}"/>
              </a:ext>
            </a:extLst>
          </p:cNvPr>
          <p:cNvSpPr txBox="1"/>
          <p:nvPr/>
        </p:nvSpPr>
        <p:spPr>
          <a:xfrm>
            <a:off x="8775031" y="4394967"/>
            <a:ext cx="2803358" cy="1631216"/>
          </a:xfrm>
          <a:prstGeom prst="rect">
            <a:avLst/>
          </a:prstGeom>
          <a:noFill/>
        </p:spPr>
        <p:txBody>
          <a:bodyPr wrap="square" rtlCol="0">
            <a:spAutoFit/>
          </a:bodyPr>
          <a:lstStyle/>
          <a:p>
            <a:r>
              <a:rPr lang="en-CA" sz="2000" dirty="0">
                <a:solidFill>
                  <a:schemeClr val="tx1">
                    <a:lumMod val="50000"/>
                    <a:lumOff val="50000"/>
                  </a:schemeClr>
                </a:solidFill>
              </a:rPr>
              <a:t>You determine her clinical </a:t>
            </a:r>
            <a:r>
              <a:rPr lang="en-CA" sz="2000" b="1" dirty="0">
                <a:solidFill>
                  <a:schemeClr val="tx1">
                    <a:lumMod val="50000"/>
                    <a:lumOff val="50000"/>
                  </a:schemeClr>
                </a:solidFill>
              </a:rPr>
              <a:t>pre-test probability </a:t>
            </a:r>
            <a:r>
              <a:rPr lang="en-CA" sz="2000" dirty="0">
                <a:solidFill>
                  <a:schemeClr val="tx1">
                    <a:lumMod val="50000"/>
                    <a:lumOff val="50000"/>
                  </a:schemeClr>
                </a:solidFill>
              </a:rPr>
              <a:t>(by Wells Score) to be </a:t>
            </a:r>
            <a:r>
              <a:rPr lang="en-CA" sz="2000" b="1" u="sng" dirty="0">
                <a:solidFill>
                  <a:schemeClr val="tx1">
                    <a:lumMod val="50000"/>
                    <a:lumOff val="50000"/>
                  </a:schemeClr>
                </a:solidFill>
              </a:rPr>
              <a:t>intermediate </a:t>
            </a:r>
            <a:r>
              <a:rPr lang="en-CA" sz="2000" dirty="0">
                <a:solidFill>
                  <a:schemeClr val="tx1">
                    <a:lumMod val="50000"/>
                    <a:lumOff val="50000"/>
                  </a:schemeClr>
                </a:solidFill>
              </a:rPr>
              <a:t>(2.5 points)</a:t>
            </a:r>
          </a:p>
        </p:txBody>
      </p:sp>
    </p:spTree>
    <p:extLst>
      <p:ext uri="{BB962C8B-B14F-4D97-AF65-F5344CB8AC3E}">
        <p14:creationId xmlns:p14="http://schemas.microsoft.com/office/powerpoint/2010/main" val="15844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1854863"/>
            <a:ext cx="10972800" cy="3954624"/>
          </a:xfrm>
        </p:spPr>
        <p:txBody>
          <a:bodyPr>
            <a:noAutofit/>
          </a:bodyPr>
          <a:lstStyle/>
          <a:p>
            <a:pPr marL="0" indent="0">
              <a:buNone/>
            </a:pPr>
            <a:r>
              <a:rPr lang="en-CA" sz="2000" b="1" dirty="0"/>
              <a:t>Your patient has </a:t>
            </a:r>
            <a:r>
              <a:rPr lang="en-CA" sz="2000" b="1" u="sng" dirty="0"/>
              <a:t>intermediate pre-test probability</a:t>
            </a:r>
            <a:r>
              <a:rPr lang="en-CA" sz="2000" b="1" dirty="0"/>
              <a:t> for PE. </a:t>
            </a:r>
          </a:p>
          <a:p>
            <a:pPr marL="0" indent="0">
              <a:buNone/>
            </a:pPr>
            <a:endParaRPr lang="en-CA" sz="2000" b="1" dirty="0"/>
          </a:p>
          <a:p>
            <a:pPr marL="0" indent="0">
              <a:buNone/>
            </a:pPr>
            <a:r>
              <a:rPr lang="en-CA" sz="2000" b="1" dirty="0"/>
              <a:t>Which ONE of the following tests would you suggest to exclude a diagnosis of PE?</a:t>
            </a:r>
          </a:p>
          <a:p>
            <a:pPr marL="0" indent="0">
              <a:buNone/>
            </a:pPr>
            <a:endParaRPr lang="en-CA" sz="2000" dirty="0"/>
          </a:p>
          <a:p>
            <a:pPr marL="514350" indent="-514350">
              <a:buAutoNum type="alphaUcPeriod"/>
            </a:pPr>
            <a:r>
              <a:rPr lang="en-CA" sz="2000" dirty="0"/>
              <a:t>CTPA</a:t>
            </a:r>
          </a:p>
          <a:p>
            <a:pPr marL="514350" indent="-514350">
              <a:buAutoNum type="alphaUcPeriod"/>
            </a:pPr>
            <a:r>
              <a:rPr lang="en-CA" sz="2000" dirty="0"/>
              <a:t>High-sensitivity D-dimer</a:t>
            </a:r>
          </a:p>
          <a:p>
            <a:pPr marL="514350" indent="-514350">
              <a:buAutoNum type="alphaUcPeriod"/>
            </a:pPr>
            <a:r>
              <a:rPr lang="en-CA" sz="2000" dirty="0"/>
              <a:t>Bilateral compression ultrasound of the legs</a:t>
            </a:r>
          </a:p>
          <a:p>
            <a:pPr marL="514350" indent="-514350">
              <a:buAutoNum type="alphaUcPeriod"/>
            </a:pPr>
            <a:r>
              <a:rPr lang="en-CA" sz="2000" dirty="0"/>
              <a:t>Electrocardiogram</a:t>
            </a:r>
          </a:p>
          <a:p>
            <a:pPr marL="514350" indent="-514350">
              <a:buAutoNum type="alphaUcPeriod"/>
            </a:pPr>
            <a:r>
              <a:rPr lang="en-CA" sz="2000" dirty="0"/>
              <a:t>Chest X-Ray</a:t>
            </a:r>
          </a:p>
        </p:txBody>
      </p:sp>
      <p:sp>
        <p:nvSpPr>
          <p:cNvPr id="4" name="Rectangle 3">
            <a:extLst>
              <a:ext uri="{FF2B5EF4-FFF2-40B4-BE49-F238E27FC236}">
                <a16:creationId xmlns:a16="http://schemas.microsoft.com/office/drawing/2014/main" id="{99BAD767-7BAB-4B53-9712-EA8DCDE89366}"/>
              </a:ext>
            </a:extLst>
          </p:cNvPr>
          <p:cNvSpPr/>
          <p:nvPr/>
        </p:nvSpPr>
        <p:spPr>
          <a:xfrm>
            <a:off x="416911" y="3772022"/>
            <a:ext cx="3511909" cy="435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4A665C-E7C7-4D4D-8623-1C8BE6E93454}"/>
              </a:ext>
            </a:extLst>
          </p:cNvPr>
          <p:cNvSpPr txBox="1"/>
          <p:nvPr/>
        </p:nvSpPr>
        <p:spPr>
          <a:xfrm>
            <a:off x="8382000" y="2033094"/>
            <a:ext cx="2876550" cy="1569660"/>
          </a:xfrm>
          <a:prstGeom prst="rect">
            <a:avLst/>
          </a:prstGeom>
          <a:solidFill>
            <a:srgbClr val="FFD8B0"/>
          </a:solidFill>
          <a:ln w="28575">
            <a:noFill/>
          </a:ln>
        </p:spPr>
        <p:txBody>
          <a:bodyPr wrap="square" rtlCol="0">
            <a:noAutofit/>
          </a:bodyPr>
          <a:lstStyle/>
          <a:p>
            <a:r>
              <a:rPr lang="en-CA" sz="2000" dirty="0">
                <a:solidFill>
                  <a:schemeClr val="tx1">
                    <a:lumMod val="50000"/>
                    <a:lumOff val="50000"/>
                  </a:schemeClr>
                </a:solidFill>
              </a:rPr>
              <a:t>The same diagnostic strategy (</a:t>
            </a:r>
            <a:r>
              <a:rPr lang="en-CA" sz="2000" b="1" dirty="0">
                <a:solidFill>
                  <a:srgbClr val="E63E31"/>
                </a:solidFill>
              </a:rPr>
              <a:t>starting with D-dimer</a:t>
            </a:r>
            <a:r>
              <a:rPr lang="en-CA" sz="2000" dirty="0">
                <a:solidFill>
                  <a:schemeClr val="tx1">
                    <a:lumMod val="50000"/>
                    <a:lumOff val="50000"/>
                  </a:schemeClr>
                </a:solidFill>
              </a:rPr>
              <a:t>) is recommended for patients with</a:t>
            </a:r>
            <a:r>
              <a:rPr lang="en-CA" sz="2000" b="1" dirty="0">
                <a:solidFill>
                  <a:schemeClr val="tx1">
                    <a:lumMod val="50000"/>
                    <a:lumOff val="50000"/>
                  </a:schemeClr>
                </a:solidFill>
              </a:rPr>
              <a:t> </a:t>
            </a:r>
            <a:r>
              <a:rPr lang="en-CA" sz="2000" b="1" u="sng" dirty="0">
                <a:solidFill>
                  <a:schemeClr val="tx1">
                    <a:lumMod val="50000"/>
                    <a:lumOff val="50000"/>
                  </a:schemeClr>
                </a:solidFill>
              </a:rPr>
              <a:t>low PTP</a:t>
            </a:r>
            <a:endParaRPr lang="en-CA" sz="2000" dirty="0">
              <a:solidFill>
                <a:schemeClr val="tx1">
                  <a:lumMod val="50000"/>
                  <a:lumOff val="50000"/>
                </a:schemeClr>
              </a:solidFill>
            </a:endParaRPr>
          </a:p>
        </p:txBody>
      </p:sp>
      <p:sp>
        <p:nvSpPr>
          <p:cNvPr id="7" name="Title 6">
            <a:extLst>
              <a:ext uri="{FF2B5EF4-FFF2-40B4-BE49-F238E27FC236}">
                <a16:creationId xmlns:a16="http://schemas.microsoft.com/office/drawing/2014/main" id="{45ECD8B0-B7E6-6E4B-ADED-8C46F3906B86}"/>
              </a:ext>
            </a:extLst>
          </p:cNvPr>
          <p:cNvSpPr>
            <a:spLocks noGrp="1"/>
          </p:cNvSpPr>
          <p:nvPr>
            <p:ph type="title"/>
          </p:nvPr>
        </p:nvSpPr>
        <p:spPr>
          <a:xfrm>
            <a:off x="419100" y="1340569"/>
            <a:ext cx="10972800" cy="692525"/>
          </a:xfrm>
        </p:spPr>
        <p:txBody>
          <a:bodyPr>
            <a:normAutofit/>
          </a:bodyPr>
          <a:lstStyle/>
          <a:p>
            <a:r>
              <a:rPr lang="en-CA" dirty="0"/>
              <a:t>Recommendation</a:t>
            </a:r>
            <a:endParaRPr lang="en-US" dirty="0"/>
          </a:p>
        </p:txBody>
      </p:sp>
      <p:sp>
        <p:nvSpPr>
          <p:cNvPr id="8" name="Content Placeholder 7">
            <a:extLst>
              <a:ext uri="{FF2B5EF4-FFF2-40B4-BE49-F238E27FC236}">
                <a16:creationId xmlns:a16="http://schemas.microsoft.com/office/drawing/2014/main" id="{6D179312-E97B-8840-9EEF-F62E8B22C250}"/>
              </a:ext>
            </a:extLst>
          </p:cNvPr>
          <p:cNvSpPr>
            <a:spLocks noGrp="1"/>
          </p:cNvSpPr>
          <p:nvPr>
            <p:ph idx="1"/>
          </p:nvPr>
        </p:nvSpPr>
        <p:spPr>
          <a:xfrm>
            <a:off x="419100" y="2033094"/>
            <a:ext cx="7696200" cy="3954624"/>
          </a:xfrm>
        </p:spPr>
        <p:txBody>
          <a:bodyPr>
            <a:noAutofit/>
          </a:bodyPr>
          <a:lstStyle/>
          <a:p>
            <a:pPr marL="0" indent="0">
              <a:buNone/>
            </a:pPr>
            <a:r>
              <a:rPr lang="en-CA" sz="2400" dirty="0"/>
              <a:t>The panel suggests using a strategy </a:t>
            </a:r>
            <a:r>
              <a:rPr lang="en-CA" sz="2400" b="1" dirty="0">
                <a:solidFill>
                  <a:srgbClr val="E63E31"/>
                </a:solidFill>
              </a:rPr>
              <a:t>starting with D-dimer</a:t>
            </a:r>
            <a:r>
              <a:rPr lang="en-CA" sz="2400" dirty="0">
                <a:solidFill>
                  <a:srgbClr val="E63E31"/>
                </a:solidFill>
              </a:rPr>
              <a:t> </a:t>
            </a:r>
            <a:r>
              <a:rPr lang="en-CA" sz="2400" dirty="0"/>
              <a:t>for excluding PE in a population with </a:t>
            </a:r>
            <a:r>
              <a:rPr lang="en-CA" sz="2400" b="1" u="sng" dirty="0"/>
              <a:t>intermediate prevalence/PTP</a:t>
            </a:r>
            <a:r>
              <a:rPr lang="en-CA" sz="2400" dirty="0"/>
              <a:t> (approximately 20%), followed by VQ scan or CTPA in patients requiring additional testing </a:t>
            </a:r>
            <a:r>
              <a:rPr lang="en-CA" sz="2000" i="1" dirty="0"/>
              <a:t>(conditional recommendation, high certainty on clinical outcomes, moderate certainty on diagnostic accuracy)</a:t>
            </a:r>
          </a:p>
          <a:p>
            <a:pPr marL="0" indent="0">
              <a:buNone/>
            </a:pPr>
            <a:endParaRPr lang="en-CA" sz="2400" i="1" dirty="0"/>
          </a:p>
          <a:p>
            <a:pPr marL="0" indent="0">
              <a:buNone/>
            </a:pPr>
            <a:r>
              <a:rPr lang="en-CA" sz="2000" b="1" dirty="0"/>
              <a:t>Remarks:</a:t>
            </a:r>
          </a:p>
          <a:p>
            <a:r>
              <a:rPr lang="en-CA" sz="2000" dirty="0"/>
              <a:t>If D-dimer strategy is followed, a </a:t>
            </a:r>
            <a:r>
              <a:rPr lang="en-CA" sz="2000" b="1" dirty="0"/>
              <a:t>highly-sensitive D-dimer assay</a:t>
            </a:r>
            <a:r>
              <a:rPr lang="en-CA" sz="2000" dirty="0"/>
              <a:t> is required</a:t>
            </a:r>
          </a:p>
          <a:p>
            <a:r>
              <a:rPr lang="en-CA" sz="2000" dirty="0"/>
              <a:t>A negative D-dimer rules out PE, and no additional testing or anticoagulation is required</a:t>
            </a:r>
          </a:p>
          <a:p>
            <a:endParaRPr lang="en-US" dirty="0"/>
          </a:p>
        </p:txBody>
      </p:sp>
    </p:spTree>
    <p:extLst>
      <p:ext uri="{BB962C8B-B14F-4D97-AF65-F5344CB8AC3E}">
        <p14:creationId xmlns:p14="http://schemas.microsoft.com/office/powerpoint/2010/main" val="413589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6277-7138-4471-B2A7-2D2254ADF33E}"/>
              </a:ext>
            </a:extLst>
          </p:cNvPr>
          <p:cNvSpPr>
            <a:spLocks noGrp="1"/>
          </p:cNvSpPr>
          <p:nvPr>
            <p:ph type="title"/>
          </p:nvPr>
        </p:nvSpPr>
        <p:spPr/>
        <p:txBody>
          <a:bodyPr/>
          <a:lstStyle/>
          <a:p>
            <a:r>
              <a:rPr lang="en-CA" dirty="0"/>
              <a:t>D-dimer thresholds</a:t>
            </a:r>
          </a:p>
        </p:txBody>
      </p:sp>
      <p:sp>
        <p:nvSpPr>
          <p:cNvPr id="3" name="Content Placeholder 2">
            <a:extLst>
              <a:ext uri="{FF2B5EF4-FFF2-40B4-BE49-F238E27FC236}">
                <a16:creationId xmlns:a16="http://schemas.microsoft.com/office/drawing/2014/main" id="{C56050E9-92B5-40DC-8C5F-C05D27E566BB}"/>
              </a:ext>
            </a:extLst>
          </p:cNvPr>
          <p:cNvSpPr>
            <a:spLocks noGrp="1"/>
          </p:cNvSpPr>
          <p:nvPr>
            <p:ph idx="1"/>
          </p:nvPr>
        </p:nvSpPr>
        <p:spPr/>
        <p:txBody>
          <a:bodyPr>
            <a:normAutofit/>
          </a:bodyPr>
          <a:lstStyle/>
          <a:p>
            <a:r>
              <a:rPr lang="en-CA" sz="2400" dirty="0">
                <a:solidFill>
                  <a:srgbClr val="E63E31"/>
                </a:solidFill>
              </a:rPr>
              <a:t>D-dimer has limited utility in the following patient groups</a:t>
            </a:r>
            <a:r>
              <a:rPr lang="en-CA" sz="2400" dirty="0"/>
              <a:t>, due to high frequency of positive results with standard thresholds</a:t>
            </a:r>
          </a:p>
          <a:p>
            <a:pPr lvl="1"/>
            <a:r>
              <a:rPr lang="en-CA" sz="2000" dirty="0"/>
              <a:t>Hospitalized patients</a:t>
            </a:r>
          </a:p>
          <a:p>
            <a:pPr lvl="1"/>
            <a:r>
              <a:rPr lang="en-CA" sz="2000" dirty="0"/>
              <a:t>Post-surgical</a:t>
            </a:r>
          </a:p>
          <a:p>
            <a:pPr lvl="1"/>
            <a:r>
              <a:rPr lang="en-CA" sz="2000" dirty="0"/>
              <a:t>Pregnancy</a:t>
            </a:r>
          </a:p>
          <a:p>
            <a:endParaRPr lang="en-CA" sz="2400" dirty="0"/>
          </a:p>
          <a:p>
            <a:r>
              <a:rPr lang="en-CA" sz="2400" dirty="0"/>
              <a:t>Use of </a:t>
            </a:r>
            <a:r>
              <a:rPr lang="en-CA" sz="2400" dirty="0">
                <a:solidFill>
                  <a:srgbClr val="E63E31"/>
                </a:solidFill>
              </a:rPr>
              <a:t>“age-adjusted” D-dimer </a:t>
            </a:r>
            <a:r>
              <a:rPr lang="en-CA" sz="2400" dirty="0" err="1"/>
              <a:t>cutoff</a:t>
            </a:r>
            <a:r>
              <a:rPr lang="en-CA" sz="2400" dirty="0"/>
              <a:t> in outpatients older than 50 years is as safe as standard </a:t>
            </a:r>
            <a:r>
              <a:rPr lang="en-CA" sz="2400" dirty="0" err="1"/>
              <a:t>cutoff</a:t>
            </a:r>
            <a:r>
              <a:rPr lang="en-CA" sz="2400" dirty="0"/>
              <a:t> and increases diagnostic utility</a:t>
            </a:r>
          </a:p>
          <a:p>
            <a:pPr lvl="1"/>
            <a:r>
              <a:rPr lang="en-CA" sz="2000" b="1" dirty="0"/>
              <a:t>Age-adjusted </a:t>
            </a:r>
            <a:r>
              <a:rPr lang="en-CA" sz="2000" b="1" dirty="0" err="1"/>
              <a:t>cutoff</a:t>
            </a:r>
            <a:r>
              <a:rPr lang="en-CA" sz="2000" b="1" dirty="0"/>
              <a:t> = Age (years) x 10 µg/L </a:t>
            </a:r>
            <a:r>
              <a:rPr lang="en-CA" sz="2000" dirty="0"/>
              <a:t>(using D-dimer assays with a </a:t>
            </a:r>
            <a:r>
              <a:rPr lang="en-CA" sz="2000" dirty="0" err="1"/>
              <a:t>cutoff</a:t>
            </a:r>
            <a:r>
              <a:rPr lang="en-CA" sz="2000" dirty="0"/>
              <a:t> of 500 µg/L)</a:t>
            </a:r>
          </a:p>
        </p:txBody>
      </p:sp>
      <p:sp>
        <p:nvSpPr>
          <p:cNvPr id="4" name="TextBox 3">
            <a:extLst>
              <a:ext uri="{FF2B5EF4-FFF2-40B4-BE49-F238E27FC236}">
                <a16:creationId xmlns:a16="http://schemas.microsoft.com/office/drawing/2014/main" id="{4028C897-F770-4879-A446-14AE9F0BC55F}"/>
              </a:ext>
            </a:extLst>
          </p:cNvPr>
          <p:cNvSpPr txBox="1"/>
          <p:nvPr/>
        </p:nvSpPr>
        <p:spPr>
          <a:xfrm>
            <a:off x="10537657" y="6311900"/>
            <a:ext cx="1632285" cy="307777"/>
          </a:xfrm>
          <a:prstGeom prst="rect">
            <a:avLst/>
          </a:prstGeom>
          <a:noFill/>
        </p:spPr>
        <p:txBody>
          <a:bodyPr wrap="square" rtlCol="0">
            <a:spAutoFit/>
          </a:bodyPr>
          <a:lstStyle/>
          <a:p>
            <a:r>
              <a:rPr lang="en-CA" sz="1400" dirty="0" err="1">
                <a:solidFill>
                  <a:schemeClr val="tx1">
                    <a:lumMod val="50000"/>
                    <a:lumOff val="50000"/>
                  </a:schemeClr>
                </a:solidFill>
              </a:rPr>
              <a:t>Righini</a:t>
            </a:r>
            <a:r>
              <a:rPr lang="en-CA" sz="1400" dirty="0">
                <a:solidFill>
                  <a:schemeClr val="tx1">
                    <a:lumMod val="50000"/>
                    <a:lumOff val="50000"/>
                  </a:schemeClr>
                </a:solidFill>
              </a:rPr>
              <a:t> JAMA 2014</a:t>
            </a:r>
          </a:p>
        </p:txBody>
      </p:sp>
    </p:spTree>
    <p:extLst>
      <p:ext uri="{BB962C8B-B14F-4D97-AF65-F5344CB8AC3E}">
        <p14:creationId xmlns:p14="http://schemas.microsoft.com/office/powerpoint/2010/main" val="399098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71662"/>
            <a:ext cx="10972800" cy="3954624"/>
          </a:xfrm>
        </p:spPr>
        <p:txBody>
          <a:bodyPr>
            <a:noAutofit/>
          </a:bodyPr>
          <a:lstStyle/>
          <a:p>
            <a:pPr marL="0" indent="0">
              <a:buNone/>
            </a:pPr>
            <a:r>
              <a:rPr lang="en-CA" sz="2000" b="1" dirty="0"/>
              <a:t>Your 70 year old patient’s D-dimer result is </a:t>
            </a:r>
            <a:r>
              <a:rPr lang="en-CA" sz="2000" b="1" u="sng" dirty="0"/>
              <a:t>845</a:t>
            </a:r>
            <a:r>
              <a:rPr lang="en-CA" sz="2000" u="sng" dirty="0"/>
              <a:t> </a:t>
            </a:r>
            <a:r>
              <a:rPr lang="en-CA" sz="2000" b="1" u="sng" dirty="0"/>
              <a:t>µg/L</a:t>
            </a:r>
            <a:r>
              <a:rPr lang="en-CA" sz="2000" b="1" dirty="0"/>
              <a:t> (NORMAL &lt; 500 µg/L, NORMAL age-adjusted D-Dimer &lt; 700 µg/L). </a:t>
            </a:r>
          </a:p>
          <a:p>
            <a:pPr marL="0" indent="0">
              <a:buNone/>
            </a:pPr>
            <a:endParaRPr lang="en-CA" sz="2000" b="1" dirty="0"/>
          </a:p>
          <a:p>
            <a:pPr marL="0" indent="0">
              <a:buNone/>
            </a:pPr>
            <a:r>
              <a:rPr lang="en-CA" sz="2000" b="1" dirty="0"/>
              <a:t>What diagnostic test would you suggest next to exclude PE?</a:t>
            </a:r>
          </a:p>
          <a:p>
            <a:pPr marL="0" indent="0">
              <a:buNone/>
            </a:pPr>
            <a:endParaRPr lang="en-CA" sz="2000" dirty="0"/>
          </a:p>
          <a:p>
            <a:pPr marL="514350" indent="-514350">
              <a:buAutoNum type="alphaUcPeriod"/>
            </a:pPr>
            <a:r>
              <a:rPr lang="en-CA" sz="2000" dirty="0"/>
              <a:t>Stop investigating (positive D-dimer is diagnostic for PE)</a:t>
            </a:r>
          </a:p>
          <a:p>
            <a:pPr marL="514350" indent="-514350">
              <a:buAutoNum type="alphaUcPeriod"/>
            </a:pPr>
            <a:r>
              <a:rPr lang="en-CA" sz="2000" dirty="0"/>
              <a:t>Serial D-dimer test every 8 hours x 3</a:t>
            </a:r>
          </a:p>
          <a:p>
            <a:pPr marL="514350" indent="-514350">
              <a:buAutoNum type="alphaUcPeriod"/>
            </a:pPr>
            <a:r>
              <a:rPr lang="en-CA" sz="2000" dirty="0"/>
              <a:t>CTPA</a:t>
            </a:r>
          </a:p>
          <a:p>
            <a:pPr marL="514350" indent="-514350">
              <a:buAutoNum type="alphaUcPeriod"/>
            </a:pPr>
            <a:r>
              <a:rPr lang="en-CA" sz="2000" dirty="0"/>
              <a:t>VQ scan</a:t>
            </a:r>
          </a:p>
          <a:p>
            <a:pPr marL="514350" indent="-514350">
              <a:buAutoNum type="alphaUcPeriod"/>
            </a:pPr>
            <a:r>
              <a:rPr lang="en-CA" sz="2000" dirty="0"/>
              <a:t>Chest X-Ray</a:t>
            </a:r>
          </a:p>
        </p:txBody>
      </p:sp>
      <p:sp>
        <p:nvSpPr>
          <p:cNvPr id="4" name="Rectangle 3">
            <a:extLst>
              <a:ext uri="{FF2B5EF4-FFF2-40B4-BE49-F238E27FC236}">
                <a16:creationId xmlns:a16="http://schemas.microsoft.com/office/drawing/2014/main" id="{99BAD767-7BAB-4B53-9712-EA8DCDE89366}"/>
              </a:ext>
            </a:extLst>
          </p:cNvPr>
          <p:cNvSpPr/>
          <p:nvPr/>
        </p:nvSpPr>
        <p:spPr>
          <a:xfrm>
            <a:off x="158858" y="4485537"/>
            <a:ext cx="2111644" cy="3809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330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56EAA-38F1-4E64-9A3D-75E5583FBA64}"/>
              </a:ext>
            </a:extLst>
          </p:cNvPr>
          <p:cNvSpPr txBox="1"/>
          <p:nvPr/>
        </p:nvSpPr>
        <p:spPr>
          <a:xfrm>
            <a:off x="8382000" y="2033093"/>
            <a:ext cx="3380874" cy="2337515"/>
          </a:xfrm>
          <a:prstGeom prst="rect">
            <a:avLst/>
          </a:prstGeom>
          <a:solidFill>
            <a:schemeClr val="accent6">
              <a:lumMod val="20000"/>
              <a:lumOff val="80000"/>
            </a:schemeClr>
          </a:solidFill>
        </p:spPr>
        <p:txBody>
          <a:bodyPr wrap="square" rtlCol="0">
            <a:noAutofit/>
          </a:bodyPr>
          <a:lstStyle/>
          <a:p>
            <a:r>
              <a:rPr lang="en-CA" sz="2000" b="1" dirty="0">
                <a:solidFill>
                  <a:schemeClr val="tx1">
                    <a:lumMod val="50000"/>
                    <a:lumOff val="50000"/>
                  </a:schemeClr>
                </a:solidFill>
              </a:rPr>
              <a:t>The likelihood of a diagnostic VQ result (normal or high probability) </a:t>
            </a:r>
            <a:r>
              <a:rPr lang="en-CA" sz="2000" dirty="0">
                <a:solidFill>
                  <a:schemeClr val="tx1">
                    <a:lumMod val="50000"/>
                    <a:lumOff val="50000"/>
                  </a:schemeClr>
                </a:solidFill>
              </a:rPr>
              <a:t>is </a:t>
            </a:r>
            <a:r>
              <a:rPr lang="en-CA" sz="2000" u="sng" dirty="0">
                <a:solidFill>
                  <a:schemeClr val="tx1">
                    <a:lumMod val="50000"/>
                    <a:lumOff val="50000"/>
                  </a:schemeClr>
                </a:solidFill>
              </a:rPr>
              <a:t>less</a:t>
            </a:r>
            <a:r>
              <a:rPr lang="en-CA" sz="2000" dirty="0">
                <a:solidFill>
                  <a:schemeClr val="tx1">
                    <a:lumMod val="50000"/>
                    <a:lumOff val="50000"/>
                  </a:schemeClr>
                </a:solidFill>
              </a:rPr>
              <a:t> likely in older individuals, those with pre-existing lung disease, and those with an abnormal chest x-ray.</a:t>
            </a:r>
          </a:p>
        </p:txBody>
      </p:sp>
      <p:sp>
        <p:nvSpPr>
          <p:cNvPr id="5" name="TextBox 4">
            <a:extLst>
              <a:ext uri="{FF2B5EF4-FFF2-40B4-BE49-F238E27FC236}">
                <a16:creationId xmlns:a16="http://schemas.microsoft.com/office/drawing/2014/main" id="{B7F13F76-0B8D-425F-816F-5F071A95F75A}"/>
              </a:ext>
            </a:extLst>
          </p:cNvPr>
          <p:cNvSpPr txBox="1"/>
          <p:nvPr/>
        </p:nvSpPr>
        <p:spPr>
          <a:xfrm>
            <a:off x="8382000" y="4645019"/>
            <a:ext cx="3380874" cy="1527181"/>
          </a:xfrm>
          <a:prstGeom prst="rect">
            <a:avLst/>
          </a:prstGeom>
          <a:solidFill>
            <a:schemeClr val="accent2">
              <a:lumMod val="20000"/>
              <a:lumOff val="80000"/>
            </a:schemeClr>
          </a:solidFill>
        </p:spPr>
        <p:txBody>
          <a:bodyPr wrap="square" rtlCol="0">
            <a:noAutofit/>
          </a:bodyPr>
          <a:lstStyle/>
          <a:p>
            <a:r>
              <a:rPr lang="en-CA" sz="2000" i="1" dirty="0">
                <a:solidFill>
                  <a:schemeClr val="tx1">
                    <a:lumMod val="50000"/>
                    <a:lumOff val="50000"/>
                  </a:schemeClr>
                </a:solidFill>
              </a:rPr>
              <a:t>Our patient is 70 years old with pre-existing lung disease and an abnormal chest x-ray, so CTPA preferred.</a:t>
            </a:r>
          </a:p>
        </p:txBody>
      </p:sp>
      <p:sp>
        <p:nvSpPr>
          <p:cNvPr id="7" name="Title 6">
            <a:extLst>
              <a:ext uri="{FF2B5EF4-FFF2-40B4-BE49-F238E27FC236}">
                <a16:creationId xmlns:a16="http://schemas.microsoft.com/office/drawing/2014/main" id="{152B25E8-33E5-C24F-BBC7-A96EC7E9376D}"/>
              </a:ext>
            </a:extLst>
          </p:cNvPr>
          <p:cNvSpPr>
            <a:spLocks noGrp="1"/>
          </p:cNvSpPr>
          <p:nvPr>
            <p:ph type="title"/>
          </p:nvPr>
        </p:nvSpPr>
        <p:spPr>
          <a:xfrm>
            <a:off x="419100" y="1340569"/>
            <a:ext cx="10972800" cy="902569"/>
          </a:xfrm>
        </p:spPr>
        <p:txBody>
          <a:bodyPr/>
          <a:lstStyle/>
          <a:p>
            <a:r>
              <a:rPr lang="en-CA" dirty="0"/>
              <a:t>Recommendations</a:t>
            </a:r>
            <a:endParaRPr lang="en-US" dirty="0"/>
          </a:p>
        </p:txBody>
      </p:sp>
      <p:sp>
        <p:nvSpPr>
          <p:cNvPr id="8" name="Content Placeholder 7">
            <a:extLst>
              <a:ext uri="{FF2B5EF4-FFF2-40B4-BE49-F238E27FC236}">
                <a16:creationId xmlns:a16="http://schemas.microsoft.com/office/drawing/2014/main" id="{3C8084C8-3F84-C641-8341-69EC483BD5D1}"/>
              </a:ext>
            </a:extLst>
          </p:cNvPr>
          <p:cNvSpPr>
            <a:spLocks noGrp="1"/>
          </p:cNvSpPr>
          <p:nvPr>
            <p:ph idx="1"/>
          </p:nvPr>
        </p:nvSpPr>
        <p:spPr>
          <a:xfrm>
            <a:off x="419100" y="2033094"/>
            <a:ext cx="7696200" cy="3954624"/>
          </a:xfrm>
        </p:spPr>
        <p:txBody>
          <a:bodyPr>
            <a:noAutofit/>
          </a:bodyPr>
          <a:lstStyle/>
          <a:p>
            <a:r>
              <a:rPr lang="en-CA" sz="2400" dirty="0"/>
              <a:t>The panel recommends against using a positive D-dimer alone to diagnose PE</a:t>
            </a:r>
          </a:p>
          <a:p>
            <a:r>
              <a:rPr lang="en-CA" sz="2400" dirty="0"/>
              <a:t>Patients who are likely to have a </a:t>
            </a:r>
            <a:r>
              <a:rPr lang="en-CA" sz="2400" b="1" dirty="0">
                <a:solidFill>
                  <a:srgbClr val="E63E31"/>
                </a:solidFill>
              </a:rPr>
              <a:t>non-diagnostic VQ scan </a:t>
            </a:r>
            <a:r>
              <a:rPr lang="en-CA" sz="2400" dirty="0"/>
              <a:t>should undergo </a:t>
            </a:r>
            <a:r>
              <a:rPr lang="en-CA" sz="2400" b="1" u="sng" dirty="0"/>
              <a:t>CTPA</a:t>
            </a:r>
          </a:p>
          <a:p>
            <a:pPr marL="0" indent="0">
              <a:buNone/>
            </a:pPr>
            <a:endParaRPr lang="en-CA" sz="2400" i="1" dirty="0"/>
          </a:p>
          <a:p>
            <a:pPr marL="0" indent="0">
              <a:buNone/>
            </a:pPr>
            <a:r>
              <a:rPr lang="en-CA" sz="2000" b="1" dirty="0"/>
              <a:t>Remarks:</a:t>
            </a:r>
          </a:p>
          <a:p>
            <a:r>
              <a:rPr lang="en-CA" sz="2000" dirty="0"/>
              <a:t>VQ scan preferred over CTPA as subsequent test </a:t>
            </a:r>
            <a:r>
              <a:rPr lang="en-CA" sz="2000" i="1" dirty="0"/>
              <a:t>(after D-Dimer)</a:t>
            </a:r>
            <a:r>
              <a:rPr lang="en-CA" sz="2000" dirty="0"/>
              <a:t> to limit radiation exposure </a:t>
            </a:r>
            <a:r>
              <a:rPr lang="en-CA" sz="2000" b="1" dirty="0">
                <a:solidFill>
                  <a:srgbClr val="E63E31"/>
                </a:solidFill>
              </a:rPr>
              <a:t>in patients likely to have a diagnostic scan</a:t>
            </a:r>
            <a:r>
              <a:rPr lang="en-CA" sz="2000" dirty="0"/>
              <a:t>, in centers with availability and expertise for interpretation</a:t>
            </a:r>
          </a:p>
          <a:p>
            <a:r>
              <a:rPr lang="en-CA" sz="2000" b="1" dirty="0"/>
              <a:t>However, CTPA preferred when VQ scan is not feasible</a:t>
            </a:r>
          </a:p>
          <a:p>
            <a:endParaRPr lang="en-US" sz="2400" dirty="0"/>
          </a:p>
        </p:txBody>
      </p:sp>
    </p:spTree>
    <p:extLst>
      <p:ext uri="{BB962C8B-B14F-4D97-AF65-F5344CB8AC3E}">
        <p14:creationId xmlns:p14="http://schemas.microsoft.com/office/powerpoint/2010/main" val="22096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98A20-EEAC-4037-8056-512972C7FB76}"/>
              </a:ext>
            </a:extLst>
          </p:cNvPr>
          <p:cNvPicPr>
            <a:picLocks noChangeAspect="1"/>
          </p:cNvPicPr>
          <p:nvPr/>
        </p:nvPicPr>
        <p:blipFill>
          <a:blip r:embed="rId3"/>
          <a:stretch>
            <a:fillRect/>
          </a:stretch>
        </p:blipFill>
        <p:spPr>
          <a:xfrm>
            <a:off x="4801633" y="1333500"/>
            <a:ext cx="6590267" cy="5238750"/>
          </a:xfrm>
          <a:prstGeom prst="rect">
            <a:avLst/>
          </a:prstGeom>
        </p:spPr>
      </p:pic>
      <p:sp>
        <p:nvSpPr>
          <p:cNvPr id="9" name="Rectangle 8">
            <a:extLst>
              <a:ext uri="{FF2B5EF4-FFF2-40B4-BE49-F238E27FC236}">
                <a16:creationId xmlns:a16="http://schemas.microsoft.com/office/drawing/2014/main" id="{1E644FF9-D3B6-434D-B26C-8D71919358DC}"/>
              </a:ext>
            </a:extLst>
          </p:cNvPr>
          <p:cNvSpPr/>
          <p:nvPr/>
        </p:nvSpPr>
        <p:spPr>
          <a:xfrm>
            <a:off x="6201323" y="2627429"/>
            <a:ext cx="1206066" cy="429459"/>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42479EA1-A197-4B6A-AF27-7F20A41A89F4}"/>
              </a:ext>
            </a:extLst>
          </p:cNvPr>
          <p:cNvSpPr/>
          <p:nvPr/>
        </p:nvSpPr>
        <p:spPr>
          <a:xfrm>
            <a:off x="6201322" y="3171067"/>
            <a:ext cx="1206066" cy="429459"/>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667BE802-6E21-4191-87A4-A6D93169463F}"/>
              </a:ext>
            </a:extLst>
          </p:cNvPr>
          <p:cNvSpPr/>
          <p:nvPr/>
        </p:nvSpPr>
        <p:spPr>
          <a:xfrm>
            <a:off x="6890700" y="3708564"/>
            <a:ext cx="1206066" cy="429459"/>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869D3BDF-93DD-4F60-B672-E7825D9E3069}"/>
              </a:ext>
            </a:extLst>
          </p:cNvPr>
          <p:cNvSpPr/>
          <p:nvPr/>
        </p:nvSpPr>
        <p:spPr>
          <a:xfrm>
            <a:off x="6890699" y="5291538"/>
            <a:ext cx="1206066" cy="429459"/>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4BDF585E-57F7-B74C-A4D4-296CD1A0F09C}"/>
              </a:ext>
            </a:extLst>
          </p:cNvPr>
          <p:cNvSpPr>
            <a:spLocks noGrp="1"/>
          </p:cNvSpPr>
          <p:nvPr>
            <p:ph type="title"/>
          </p:nvPr>
        </p:nvSpPr>
        <p:spPr>
          <a:xfrm>
            <a:off x="419100" y="1340569"/>
            <a:ext cx="5021001" cy="1414206"/>
          </a:xfrm>
        </p:spPr>
        <p:txBody>
          <a:bodyPr>
            <a:normAutofit/>
          </a:bodyPr>
          <a:lstStyle/>
          <a:p>
            <a:r>
              <a:rPr lang="en-CA" dirty="0"/>
              <a:t>Flow chart for Diagnosis of PE in patients with </a:t>
            </a:r>
            <a:r>
              <a:rPr lang="en-CA" b="1" dirty="0">
                <a:solidFill>
                  <a:srgbClr val="E63E31"/>
                </a:solidFill>
              </a:rPr>
              <a:t>intermediate PTP</a:t>
            </a:r>
            <a:br>
              <a:rPr lang="en-CA" b="1" dirty="0">
                <a:solidFill>
                  <a:srgbClr val="FF0000"/>
                </a:solidFill>
              </a:rPr>
            </a:br>
            <a:endParaRPr lang="en-US" dirty="0"/>
          </a:p>
        </p:txBody>
      </p:sp>
      <p:sp>
        <p:nvSpPr>
          <p:cNvPr id="5" name="Content Placeholder 4">
            <a:extLst>
              <a:ext uri="{FF2B5EF4-FFF2-40B4-BE49-F238E27FC236}">
                <a16:creationId xmlns:a16="http://schemas.microsoft.com/office/drawing/2014/main" id="{DCEE22B3-0E04-A041-A758-CC5C09EECB33}"/>
              </a:ext>
            </a:extLst>
          </p:cNvPr>
          <p:cNvSpPr>
            <a:spLocks noGrp="1"/>
          </p:cNvSpPr>
          <p:nvPr>
            <p:ph idx="1"/>
          </p:nvPr>
        </p:nvSpPr>
        <p:spPr>
          <a:xfrm>
            <a:off x="419101" y="2437036"/>
            <a:ext cx="3473682" cy="4420964"/>
          </a:xfrm>
        </p:spPr>
        <p:txBody>
          <a:bodyPr>
            <a:normAutofit/>
          </a:bodyPr>
          <a:lstStyle/>
          <a:p>
            <a:pPr marL="0" indent="0">
              <a:buNone/>
            </a:pPr>
            <a:r>
              <a:rPr lang="en-CA" sz="2000" dirty="0"/>
              <a:t>CDR = Clinical Decision Rule (</a:t>
            </a:r>
            <a:r>
              <a:rPr lang="en-CA" sz="2000" dirty="0" err="1"/>
              <a:t>ie</a:t>
            </a:r>
            <a:r>
              <a:rPr lang="en-CA" sz="2000" dirty="0"/>
              <a:t>. Wells Score or Geneva Score)</a:t>
            </a:r>
          </a:p>
          <a:p>
            <a:pPr marL="0" indent="0">
              <a:buNone/>
            </a:pPr>
            <a:endParaRPr lang="en-US" sz="2400" dirty="0"/>
          </a:p>
        </p:txBody>
      </p:sp>
    </p:spTree>
    <p:extLst>
      <p:ext uri="{BB962C8B-B14F-4D97-AF65-F5344CB8AC3E}">
        <p14:creationId xmlns:p14="http://schemas.microsoft.com/office/powerpoint/2010/main" val="309219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0BEB22E-65E1-F54D-8C31-AEDB83BD0C6F}"/>
              </a:ext>
            </a:extLst>
          </p:cNvPr>
          <p:cNvSpPr>
            <a:spLocks noGrp="1"/>
          </p:cNvSpPr>
          <p:nvPr>
            <p:ph idx="1"/>
          </p:nvPr>
        </p:nvSpPr>
        <p:spPr>
          <a:xfrm>
            <a:off x="419100" y="2033094"/>
            <a:ext cx="7696200" cy="3954624"/>
          </a:xfrm>
        </p:spPr>
        <p:txBody>
          <a:bodyPr/>
          <a:lstStyle/>
          <a:p>
            <a:pPr marL="0" indent="0">
              <a:buNone/>
            </a:pPr>
            <a:r>
              <a:rPr lang="en-US" dirty="0"/>
              <a:t>American Society of Hematology 2018 guidelines for management of venous thromboembolism: diagnosis of venous thromboembolism</a:t>
            </a:r>
          </a:p>
          <a:p>
            <a:pPr marL="0" indent="0">
              <a:buNone/>
            </a:pPr>
            <a:endParaRPr lang="en-US" dirty="0"/>
          </a:p>
          <a:p>
            <a:pPr marL="0" indent="0">
              <a:buNone/>
            </a:pPr>
            <a:r>
              <a:rPr lang="en-US" sz="2000" dirty="0"/>
              <a:t>Wendy Lim, Grégoire Le Gal, Shannon M. Bates, Marc </a:t>
            </a:r>
            <a:r>
              <a:rPr lang="en-US" sz="2000" dirty="0" err="1"/>
              <a:t>Righini</a:t>
            </a:r>
            <a:r>
              <a:rPr lang="en-US" sz="2000" dirty="0"/>
              <a:t>, Linda B. </a:t>
            </a:r>
            <a:r>
              <a:rPr lang="en-US" sz="2000" dirty="0" err="1"/>
              <a:t>Haramati</a:t>
            </a:r>
            <a:r>
              <a:rPr lang="en-US" sz="2000" dirty="0"/>
              <a:t>, Eddy Lang, Jeffrey Kline, Sonja </a:t>
            </a:r>
            <a:r>
              <a:rPr lang="en-US" sz="2000" dirty="0" err="1"/>
              <a:t>Chasteen</a:t>
            </a:r>
            <a:r>
              <a:rPr lang="en-US" sz="2000" dirty="0"/>
              <a:t>, Marcia Snyder, </a:t>
            </a:r>
            <a:r>
              <a:rPr lang="en-US" sz="2000" dirty="0" err="1"/>
              <a:t>Payal</a:t>
            </a:r>
            <a:r>
              <a:rPr lang="en-US" sz="2000" dirty="0"/>
              <a:t> Patel, </a:t>
            </a:r>
            <a:r>
              <a:rPr lang="en-US" sz="2000" dirty="0" err="1"/>
              <a:t>Meha</a:t>
            </a:r>
            <a:r>
              <a:rPr lang="en-US" sz="2000" dirty="0"/>
              <a:t> Bhatt, </a:t>
            </a:r>
            <a:r>
              <a:rPr lang="en-US" sz="2000" dirty="0" err="1"/>
              <a:t>Parth</a:t>
            </a:r>
            <a:r>
              <a:rPr lang="en-US" sz="2000" dirty="0"/>
              <a:t> Patel, Cody Braun, </a:t>
            </a:r>
            <a:r>
              <a:rPr lang="en-US" sz="2000" dirty="0" err="1"/>
              <a:t>Housne</a:t>
            </a:r>
            <a:r>
              <a:rPr lang="en-US" sz="2000" dirty="0"/>
              <a:t> Begum, Wojtek </a:t>
            </a:r>
            <a:r>
              <a:rPr lang="en-US" sz="2000" dirty="0" err="1"/>
              <a:t>Wiercioch</a:t>
            </a:r>
            <a:r>
              <a:rPr lang="en-US" sz="2000" dirty="0"/>
              <a:t>, Holger J. </a:t>
            </a:r>
            <a:r>
              <a:rPr lang="en-US" sz="2000" dirty="0" err="1"/>
              <a:t>Schünemann</a:t>
            </a:r>
            <a:r>
              <a:rPr lang="en-US" sz="2000" dirty="0"/>
              <a:t>, and </a:t>
            </a:r>
            <a:r>
              <a:rPr lang="en-US" sz="2000" dirty="0" err="1"/>
              <a:t>Reem</a:t>
            </a:r>
            <a:r>
              <a:rPr lang="en-US" sz="2000" dirty="0"/>
              <a:t> A. Mustafa</a:t>
            </a:r>
            <a:endParaRPr lang="en-US" sz="2000" baseline="30000" dirty="0"/>
          </a:p>
          <a:p>
            <a:pPr marL="0" indent="0">
              <a:buNone/>
            </a:pPr>
            <a:endParaRPr lang="en-US" dirty="0"/>
          </a:p>
        </p:txBody>
      </p:sp>
      <p:pic>
        <p:nvPicPr>
          <p:cNvPr id="7" name="Picture 6">
            <a:extLst>
              <a:ext uri="{FF2B5EF4-FFF2-40B4-BE49-F238E27FC236}">
                <a16:creationId xmlns:a16="http://schemas.microsoft.com/office/drawing/2014/main" id="{A8CCBB38-5F29-C549-9952-4711A72290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310" y="2022128"/>
            <a:ext cx="3195154" cy="4228414"/>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1960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38DB-62DE-418B-A2A8-5DA49679809E}"/>
              </a:ext>
            </a:extLst>
          </p:cNvPr>
          <p:cNvSpPr>
            <a:spLocks noGrp="1"/>
          </p:cNvSpPr>
          <p:nvPr>
            <p:ph type="title"/>
          </p:nvPr>
        </p:nvSpPr>
        <p:spPr/>
        <p:txBody>
          <a:bodyPr>
            <a:normAutofit/>
          </a:bodyPr>
          <a:lstStyle/>
          <a:p>
            <a:r>
              <a:rPr lang="en-CA" dirty="0"/>
              <a:t>Imaging considerations for VQ scan and CTPA in suspected PE</a:t>
            </a:r>
          </a:p>
        </p:txBody>
      </p:sp>
      <p:graphicFrame>
        <p:nvGraphicFramePr>
          <p:cNvPr id="4" name="Table 3">
            <a:extLst>
              <a:ext uri="{FF2B5EF4-FFF2-40B4-BE49-F238E27FC236}">
                <a16:creationId xmlns:a16="http://schemas.microsoft.com/office/drawing/2014/main" id="{96C3D859-C3A4-4705-B3D0-4FAD2B129670}"/>
              </a:ext>
            </a:extLst>
          </p:cNvPr>
          <p:cNvGraphicFramePr>
            <a:graphicFrameLocks noGrp="1"/>
          </p:cNvGraphicFramePr>
          <p:nvPr>
            <p:extLst>
              <p:ext uri="{D42A27DB-BD31-4B8C-83A1-F6EECF244321}">
                <p14:modId xmlns:p14="http://schemas.microsoft.com/office/powerpoint/2010/main" val="855412071"/>
              </p:ext>
            </p:extLst>
          </p:nvPr>
        </p:nvGraphicFramePr>
        <p:xfrm>
          <a:off x="1360322" y="2194267"/>
          <a:ext cx="9655341" cy="4130333"/>
        </p:xfrm>
        <a:graphic>
          <a:graphicData uri="http://schemas.openxmlformats.org/drawingml/2006/table">
            <a:tbl>
              <a:tblPr firstRow="1" bandRow="1">
                <a:tableStyleId>{5940675A-B579-460E-94D1-54222C63F5DA}</a:tableStyleId>
              </a:tblPr>
              <a:tblGrid>
                <a:gridCol w="7230978">
                  <a:extLst>
                    <a:ext uri="{9D8B030D-6E8A-4147-A177-3AD203B41FA5}">
                      <a16:colId xmlns:a16="http://schemas.microsoft.com/office/drawing/2014/main" val="1582441802"/>
                    </a:ext>
                  </a:extLst>
                </a:gridCol>
                <a:gridCol w="1295651">
                  <a:extLst>
                    <a:ext uri="{9D8B030D-6E8A-4147-A177-3AD203B41FA5}">
                      <a16:colId xmlns:a16="http://schemas.microsoft.com/office/drawing/2014/main" val="165007151"/>
                    </a:ext>
                  </a:extLst>
                </a:gridCol>
                <a:gridCol w="1128712">
                  <a:extLst>
                    <a:ext uri="{9D8B030D-6E8A-4147-A177-3AD203B41FA5}">
                      <a16:colId xmlns:a16="http://schemas.microsoft.com/office/drawing/2014/main" val="1040425105"/>
                    </a:ext>
                  </a:extLst>
                </a:gridCol>
              </a:tblGrid>
              <a:tr h="416271">
                <a:tc>
                  <a:txBody>
                    <a:bodyPr/>
                    <a:lstStyle/>
                    <a:p>
                      <a:r>
                        <a:rPr lang="en-CA" sz="2000" b="1" dirty="0">
                          <a:solidFill>
                            <a:schemeClr val="bg1"/>
                          </a:solidFill>
                        </a:rPr>
                        <a:t>Clinical Criteria or Concern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2000" b="1" dirty="0">
                          <a:solidFill>
                            <a:schemeClr val="bg1"/>
                          </a:solidFill>
                        </a:rPr>
                        <a:t>VQ Scan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2000" b="1" dirty="0">
                          <a:solidFill>
                            <a:schemeClr val="bg1"/>
                          </a:solidFill>
                        </a:rPr>
                        <a:t>CTPA</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96474635"/>
                  </a:ext>
                </a:extLst>
              </a:tr>
              <a:tr h="337642">
                <a:tc>
                  <a:txBody>
                    <a:bodyPr/>
                    <a:lstStyle/>
                    <a:p>
                      <a:r>
                        <a:rPr lang="en-CA" sz="1600" dirty="0">
                          <a:solidFill>
                            <a:schemeClr val="tx1">
                              <a:lumMod val="50000"/>
                              <a:lumOff val="50000"/>
                            </a:schemeClr>
                          </a:solidFill>
                        </a:rPr>
                        <a:t>At risk for reaction to contrast media requiring premedication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1569188"/>
                  </a:ext>
                </a:extLst>
              </a:tr>
              <a:tr h="337642">
                <a:tc>
                  <a:txBody>
                    <a:bodyPr/>
                    <a:lstStyle/>
                    <a:p>
                      <a:r>
                        <a:rPr lang="en-CA" sz="1600" dirty="0">
                          <a:solidFill>
                            <a:schemeClr val="tx1">
                              <a:lumMod val="50000"/>
                              <a:lumOff val="50000"/>
                            </a:schemeClr>
                          </a:solidFill>
                        </a:rPr>
                        <a:t>Concern over radiation to female breast issue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56183052"/>
                  </a:ext>
                </a:extLst>
              </a:tr>
              <a:tr h="337642">
                <a:tc>
                  <a:txBody>
                    <a:bodyPr/>
                    <a:lstStyle/>
                    <a:p>
                      <a:r>
                        <a:rPr lang="en-CA" sz="1600" dirty="0">
                          <a:solidFill>
                            <a:schemeClr val="tx1">
                              <a:lumMod val="50000"/>
                              <a:lumOff val="50000"/>
                            </a:schemeClr>
                          </a:solidFill>
                        </a:rPr>
                        <a:t>Renal insufficiency</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36596498"/>
                  </a:ext>
                </a:extLst>
              </a:tr>
              <a:tr h="337642">
                <a:tc>
                  <a:txBody>
                    <a:bodyPr/>
                    <a:lstStyle/>
                    <a:p>
                      <a:r>
                        <a:rPr lang="en-CA" sz="1600" dirty="0">
                          <a:solidFill>
                            <a:schemeClr val="tx1">
                              <a:lumMod val="50000"/>
                              <a:lumOff val="50000"/>
                            </a:schemeClr>
                          </a:solidFill>
                        </a:rPr>
                        <a:t>Suspected VTE recurrence or treatment failure with index PE diagnosed by VQ scan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0968068"/>
                  </a:ext>
                </a:extLst>
              </a:tr>
              <a:tr h="337642">
                <a:tc>
                  <a:txBody>
                    <a:bodyPr/>
                    <a:lstStyle/>
                    <a:p>
                      <a:r>
                        <a:rPr lang="en-CA" sz="1600" dirty="0">
                          <a:solidFill>
                            <a:schemeClr val="tx1">
                              <a:lumMod val="50000"/>
                              <a:lumOff val="50000"/>
                            </a:schemeClr>
                          </a:solidFill>
                        </a:rPr>
                        <a:t>Suspected VTE recurrence or treatment failure with index PE diagnosed by CTPA</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9141979"/>
                  </a:ext>
                </a:extLst>
              </a:tr>
              <a:tr h="337642">
                <a:tc>
                  <a:txBody>
                    <a:bodyPr/>
                    <a:lstStyle/>
                    <a:p>
                      <a:r>
                        <a:rPr lang="en-CA" sz="1600" dirty="0">
                          <a:solidFill>
                            <a:schemeClr val="tx1">
                              <a:lumMod val="50000"/>
                              <a:lumOff val="50000"/>
                            </a:schemeClr>
                          </a:solidFill>
                        </a:rPr>
                        <a:t>Concern over radiation to fetus (especially in first trimester)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7214118"/>
                  </a:ext>
                </a:extLst>
              </a:tr>
              <a:tr h="337642">
                <a:tc>
                  <a:txBody>
                    <a:bodyPr/>
                    <a:lstStyle/>
                    <a:p>
                      <a:r>
                        <a:rPr lang="en-CA" sz="1600" dirty="0">
                          <a:solidFill>
                            <a:schemeClr val="tx1">
                              <a:lumMod val="50000"/>
                              <a:lumOff val="50000"/>
                            </a:schemeClr>
                          </a:solidFill>
                        </a:rPr>
                        <a:t>Minimizing risk of missed VTE at 3 months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8109199"/>
                  </a:ext>
                </a:extLst>
              </a:tr>
              <a:tr h="337642">
                <a:tc>
                  <a:txBody>
                    <a:bodyPr/>
                    <a:lstStyle/>
                    <a:p>
                      <a:r>
                        <a:rPr lang="en-CA" sz="1600" dirty="0">
                          <a:solidFill>
                            <a:schemeClr val="tx1">
                              <a:lumMod val="50000"/>
                              <a:lumOff val="50000"/>
                            </a:schemeClr>
                          </a:solidFill>
                        </a:rPr>
                        <a:t>Timely result required and both modalities accessible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6684351"/>
                  </a:ext>
                </a:extLst>
              </a:tr>
              <a:tr h="337642">
                <a:tc>
                  <a:txBody>
                    <a:bodyPr/>
                    <a:lstStyle/>
                    <a:p>
                      <a:r>
                        <a:rPr lang="en-CA" sz="1600" dirty="0">
                          <a:solidFill>
                            <a:schemeClr val="tx1">
                              <a:lumMod val="50000"/>
                              <a:lumOff val="50000"/>
                            </a:schemeClr>
                          </a:solidFill>
                        </a:rPr>
                        <a:t>Alternative or concomitant diagnoses actively sought (ex. cancer)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9496747"/>
                  </a:ext>
                </a:extLst>
              </a:tr>
              <a:tr h="337642">
                <a:tc>
                  <a:txBody>
                    <a:bodyPr/>
                    <a:lstStyle/>
                    <a:p>
                      <a:r>
                        <a:rPr lang="en-CA" sz="1600" dirty="0">
                          <a:solidFill>
                            <a:schemeClr val="tx1">
                              <a:lumMod val="50000"/>
                              <a:lumOff val="50000"/>
                            </a:schemeClr>
                          </a:solidFill>
                        </a:rPr>
                        <a:t>Abnormalities present on plain radiograph (hyperinflation, effusion)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9214492"/>
                  </a:ext>
                </a:extLst>
              </a:tr>
              <a:tr h="337642">
                <a:tc>
                  <a:txBody>
                    <a:bodyPr/>
                    <a:lstStyle/>
                    <a:p>
                      <a:r>
                        <a:rPr lang="en-CA" sz="1600" dirty="0">
                          <a:solidFill>
                            <a:schemeClr val="tx1">
                              <a:lumMod val="50000"/>
                              <a:lumOff val="50000"/>
                            </a:schemeClr>
                          </a:solidFill>
                        </a:rPr>
                        <a:t>Limited institutional access or expertise in Nuclear Medicine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600" b="1" dirty="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9825689"/>
                  </a:ext>
                </a:extLst>
              </a:tr>
            </a:tbl>
          </a:graphicData>
        </a:graphic>
      </p:graphicFrame>
    </p:spTree>
    <p:extLst>
      <p:ext uri="{BB962C8B-B14F-4D97-AF65-F5344CB8AC3E}">
        <p14:creationId xmlns:p14="http://schemas.microsoft.com/office/powerpoint/2010/main" val="10136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en-CA" sz="2400" b="1" i="1" dirty="0"/>
              <a:t>ASIDE: </a:t>
            </a:r>
            <a:r>
              <a:rPr lang="en-CA" sz="2400" b="1" dirty="0"/>
              <a:t>Imagine, instead, that your patient had initially been </a:t>
            </a:r>
            <a:r>
              <a:rPr lang="en-CA" sz="2400" b="1" u="sng" dirty="0"/>
              <a:t>high PTP</a:t>
            </a:r>
            <a:r>
              <a:rPr lang="en-CA" sz="2400" b="1" dirty="0"/>
              <a:t> for PE (</a:t>
            </a:r>
            <a:r>
              <a:rPr lang="en-CA" sz="2400" b="1" i="1" dirty="0"/>
              <a:t>orthopedic surgery 2 weeks ago, and signs of DVT on exam</a:t>
            </a:r>
            <a:r>
              <a:rPr lang="en-CA" sz="2400" b="1" dirty="0"/>
              <a:t>) with Wells Score of 7.</a:t>
            </a:r>
          </a:p>
          <a:p>
            <a:pPr marL="0" indent="0">
              <a:buNone/>
            </a:pPr>
            <a:endParaRPr lang="en-CA" sz="2400" b="1" dirty="0"/>
          </a:p>
          <a:p>
            <a:pPr marL="0" indent="0">
              <a:buNone/>
            </a:pPr>
            <a:r>
              <a:rPr lang="en-CA" sz="2400" b="1" dirty="0"/>
              <a:t>In this case, what initial diagnostic test would you suggest?</a:t>
            </a:r>
          </a:p>
          <a:p>
            <a:pPr marL="0" indent="0">
              <a:buNone/>
            </a:pPr>
            <a:endParaRPr lang="en-CA" sz="2400" dirty="0"/>
          </a:p>
          <a:p>
            <a:pPr marL="514350" indent="-514350">
              <a:buAutoNum type="alphaUcPeriod"/>
            </a:pPr>
            <a:r>
              <a:rPr lang="en-CA" sz="2400" dirty="0"/>
              <a:t>CTPA</a:t>
            </a:r>
          </a:p>
          <a:p>
            <a:pPr marL="514350" indent="-514350">
              <a:buAutoNum type="alphaUcPeriod"/>
            </a:pPr>
            <a:r>
              <a:rPr lang="en-CA" sz="2400" dirty="0"/>
              <a:t>High-sensitivity D-dimer</a:t>
            </a:r>
          </a:p>
          <a:p>
            <a:pPr marL="514350" indent="-514350">
              <a:buAutoNum type="alphaUcPeriod"/>
            </a:pPr>
            <a:r>
              <a:rPr lang="en-CA" sz="2400" dirty="0"/>
              <a:t>Bilateral compression ultrasound of the legs</a:t>
            </a:r>
          </a:p>
          <a:p>
            <a:pPr marL="514350" indent="-514350">
              <a:buAutoNum type="alphaUcPeriod"/>
            </a:pPr>
            <a:r>
              <a:rPr lang="en-CA" sz="2400" dirty="0"/>
              <a:t>Electrocardiogram</a:t>
            </a:r>
          </a:p>
          <a:p>
            <a:pPr marL="514350" indent="-514350">
              <a:buAutoNum type="alphaUcPeriod"/>
            </a:pPr>
            <a:r>
              <a:rPr lang="en-CA" sz="2400" dirty="0"/>
              <a:t>Chest X-Ray</a:t>
            </a:r>
          </a:p>
        </p:txBody>
      </p:sp>
      <p:sp>
        <p:nvSpPr>
          <p:cNvPr id="4" name="Rectangle 3">
            <a:extLst>
              <a:ext uri="{FF2B5EF4-FFF2-40B4-BE49-F238E27FC236}">
                <a16:creationId xmlns:a16="http://schemas.microsoft.com/office/drawing/2014/main" id="{99BAD767-7BAB-4B53-9712-EA8DCDE89366}"/>
              </a:ext>
            </a:extLst>
          </p:cNvPr>
          <p:cNvSpPr/>
          <p:nvPr/>
        </p:nvSpPr>
        <p:spPr>
          <a:xfrm>
            <a:off x="209379" y="4000500"/>
            <a:ext cx="2448390" cy="3714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Tree>
    <p:extLst>
      <p:ext uri="{BB962C8B-B14F-4D97-AF65-F5344CB8AC3E}">
        <p14:creationId xmlns:p14="http://schemas.microsoft.com/office/powerpoint/2010/main" val="6258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EB20BB-289D-2D4B-BEA8-CD4FB1C56353}"/>
              </a:ext>
            </a:extLst>
          </p:cNvPr>
          <p:cNvSpPr>
            <a:spLocks noGrp="1"/>
          </p:cNvSpPr>
          <p:nvPr>
            <p:ph type="title"/>
          </p:nvPr>
        </p:nvSpPr>
        <p:spPr>
          <a:xfrm>
            <a:off x="419100" y="1340569"/>
            <a:ext cx="10972800" cy="678731"/>
          </a:xfrm>
        </p:spPr>
        <p:txBody>
          <a:bodyPr>
            <a:normAutofit/>
          </a:bodyPr>
          <a:lstStyle/>
          <a:p>
            <a:r>
              <a:rPr lang="en-CA" dirty="0"/>
              <a:t>Recommendation</a:t>
            </a:r>
            <a:endParaRPr lang="en-US" dirty="0"/>
          </a:p>
        </p:txBody>
      </p:sp>
      <p:sp>
        <p:nvSpPr>
          <p:cNvPr id="6" name="Content Placeholder 5">
            <a:extLst>
              <a:ext uri="{FF2B5EF4-FFF2-40B4-BE49-F238E27FC236}">
                <a16:creationId xmlns:a16="http://schemas.microsoft.com/office/drawing/2014/main" id="{2D8DE133-DFDF-DF43-A539-2AAB0842E242}"/>
              </a:ext>
            </a:extLst>
          </p:cNvPr>
          <p:cNvSpPr>
            <a:spLocks noGrp="1"/>
          </p:cNvSpPr>
          <p:nvPr>
            <p:ph idx="1"/>
          </p:nvPr>
        </p:nvSpPr>
        <p:spPr/>
        <p:txBody>
          <a:bodyPr>
            <a:noAutofit/>
          </a:bodyPr>
          <a:lstStyle/>
          <a:p>
            <a:pPr marL="0" indent="0">
              <a:buNone/>
            </a:pPr>
            <a:r>
              <a:rPr lang="en-CA" sz="2400" dirty="0"/>
              <a:t>The panel suggests using a strategy </a:t>
            </a:r>
            <a:r>
              <a:rPr lang="en-CA" sz="2400" b="1" dirty="0">
                <a:solidFill>
                  <a:srgbClr val="E63E31"/>
                </a:solidFill>
              </a:rPr>
              <a:t>starting with CTPA </a:t>
            </a:r>
            <a:r>
              <a:rPr lang="en-CA" sz="2400" dirty="0"/>
              <a:t>for assessing patients suspected of having PE in a population with </a:t>
            </a:r>
            <a:r>
              <a:rPr lang="en-CA" sz="2400" b="1" u="sng" dirty="0"/>
              <a:t>high PTP (≥50%)</a:t>
            </a:r>
            <a:r>
              <a:rPr lang="en-CA" sz="2400" b="1" dirty="0"/>
              <a:t> </a:t>
            </a:r>
            <a:r>
              <a:rPr lang="en-CA" sz="2000" i="1" dirty="0"/>
              <a:t>(conditional </a:t>
            </a:r>
            <a:r>
              <a:rPr lang="en-CA" sz="1800" i="1" dirty="0"/>
              <a:t>recommendation, very low certainty for clinical outcomes, moderate certainty for diagnostic accuracy)</a:t>
            </a:r>
          </a:p>
          <a:p>
            <a:pPr marL="0" indent="0">
              <a:buNone/>
            </a:pPr>
            <a:endParaRPr lang="en-CA" sz="2000" i="1" dirty="0"/>
          </a:p>
          <a:p>
            <a:pPr marL="0" indent="0">
              <a:buNone/>
            </a:pPr>
            <a:r>
              <a:rPr lang="en-CA" sz="2000" b="1" dirty="0"/>
              <a:t>Remarks:</a:t>
            </a:r>
          </a:p>
          <a:p>
            <a:r>
              <a:rPr lang="en-CA" sz="2000" dirty="0"/>
              <a:t>If CTPA is not feasible (contrast dye allergy, renal impairment, unavailability), VQ scan may be acceptable if non-diagnostic scans are followed by additional testing</a:t>
            </a:r>
          </a:p>
          <a:p>
            <a:r>
              <a:rPr lang="en-CA" sz="2000" dirty="0"/>
              <a:t>When clinical suspicion for PE remains high after negative initial CTPA, </a:t>
            </a:r>
            <a:r>
              <a:rPr lang="en-CA" sz="2000" b="1" dirty="0"/>
              <a:t>additional testing </a:t>
            </a:r>
            <a:r>
              <a:rPr lang="en-CA" sz="2000" dirty="0"/>
              <a:t>with VQ scan or proximal ultrasound of lower extremities may be considered</a:t>
            </a:r>
          </a:p>
          <a:p>
            <a:endParaRPr lang="en-US" dirty="0"/>
          </a:p>
        </p:txBody>
      </p:sp>
    </p:spTree>
    <p:extLst>
      <p:ext uri="{BB962C8B-B14F-4D97-AF65-F5344CB8AC3E}">
        <p14:creationId xmlns:p14="http://schemas.microsoft.com/office/powerpoint/2010/main" val="53502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7C5BEB-DCF4-449E-934A-FE8B1679B55F}"/>
              </a:ext>
            </a:extLst>
          </p:cNvPr>
          <p:cNvPicPr>
            <a:picLocks noChangeAspect="1"/>
          </p:cNvPicPr>
          <p:nvPr/>
        </p:nvPicPr>
        <p:blipFill>
          <a:blip r:embed="rId3"/>
          <a:stretch>
            <a:fillRect/>
          </a:stretch>
        </p:blipFill>
        <p:spPr>
          <a:xfrm>
            <a:off x="5155544" y="1333500"/>
            <a:ext cx="5323041" cy="5167313"/>
          </a:xfrm>
          <a:prstGeom prst="rect">
            <a:avLst/>
          </a:prstGeom>
        </p:spPr>
      </p:pic>
      <p:sp>
        <p:nvSpPr>
          <p:cNvPr id="3" name="Rectangle 2">
            <a:extLst>
              <a:ext uri="{FF2B5EF4-FFF2-40B4-BE49-F238E27FC236}">
                <a16:creationId xmlns:a16="http://schemas.microsoft.com/office/drawing/2014/main" id="{D4290ED1-46B7-4D7F-BF57-360392877011}"/>
              </a:ext>
            </a:extLst>
          </p:cNvPr>
          <p:cNvSpPr/>
          <p:nvPr/>
        </p:nvSpPr>
        <p:spPr>
          <a:xfrm>
            <a:off x="7122277" y="2496718"/>
            <a:ext cx="926530" cy="406539"/>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33812F67-2D14-4EA3-900A-F74620912DAA}"/>
              </a:ext>
            </a:extLst>
          </p:cNvPr>
          <p:cNvSpPr/>
          <p:nvPr/>
        </p:nvSpPr>
        <p:spPr>
          <a:xfrm>
            <a:off x="7122277" y="3023012"/>
            <a:ext cx="926530" cy="406539"/>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5">
            <a:extLst>
              <a:ext uri="{FF2B5EF4-FFF2-40B4-BE49-F238E27FC236}">
                <a16:creationId xmlns:a16="http://schemas.microsoft.com/office/drawing/2014/main" id="{022C0C30-5E56-024E-9EB4-0161008181B5}"/>
              </a:ext>
            </a:extLst>
          </p:cNvPr>
          <p:cNvSpPr>
            <a:spLocks noGrp="1"/>
          </p:cNvSpPr>
          <p:nvPr>
            <p:ph type="title"/>
          </p:nvPr>
        </p:nvSpPr>
        <p:spPr>
          <a:xfrm>
            <a:off x="419100" y="1340569"/>
            <a:ext cx="5395913" cy="1562688"/>
          </a:xfrm>
        </p:spPr>
        <p:txBody>
          <a:bodyPr>
            <a:normAutofit/>
          </a:bodyPr>
          <a:lstStyle/>
          <a:p>
            <a:pPr marL="0" indent="0"/>
            <a:r>
              <a:rPr lang="en-CA" dirty="0"/>
              <a:t>Flow chart for Diagnosis of PE in patients with </a:t>
            </a:r>
            <a:r>
              <a:rPr lang="en-CA" b="1" dirty="0">
                <a:solidFill>
                  <a:srgbClr val="E63E31"/>
                </a:solidFill>
              </a:rPr>
              <a:t>high PTP</a:t>
            </a:r>
            <a:endParaRPr lang="en-US" dirty="0"/>
          </a:p>
        </p:txBody>
      </p:sp>
    </p:spTree>
    <p:extLst>
      <p:ext uri="{BB962C8B-B14F-4D97-AF65-F5344CB8AC3E}">
        <p14:creationId xmlns:p14="http://schemas.microsoft.com/office/powerpoint/2010/main" val="111966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B9E5-8581-4BCC-B4C2-5C283A1D7B7A}"/>
              </a:ext>
            </a:extLst>
          </p:cNvPr>
          <p:cNvSpPr>
            <a:spLocks noGrp="1"/>
          </p:cNvSpPr>
          <p:nvPr>
            <p:ph type="title"/>
          </p:nvPr>
        </p:nvSpPr>
        <p:spPr/>
        <p:txBody>
          <a:bodyPr/>
          <a:lstStyle/>
          <a:p>
            <a:r>
              <a:rPr lang="en-CA" dirty="0"/>
              <a:t>Case 1: Continued</a:t>
            </a:r>
          </a:p>
        </p:txBody>
      </p:sp>
      <p:sp>
        <p:nvSpPr>
          <p:cNvPr id="3" name="Content Placeholder 2">
            <a:extLst>
              <a:ext uri="{FF2B5EF4-FFF2-40B4-BE49-F238E27FC236}">
                <a16:creationId xmlns:a16="http://schemas.microsoft.com/office/drawing/2014/main" id="{7CEAD73E-71EB-4055-B120-B293AD2C7C58}"/>
              </a:ext>
            </a:extLst>
          </p:cNvPr>
          <p:cNvSpPr>
            <a:spLocks noGrp="1"/>
          </p:cNvSpPr>
          <p:nvPr>
            <p:ph idx="1"/>
          </p:nvPr>
        </p:nvSpPr>
        <p:spPr/>
        <p:txBody>
          <a:bodyPr>
            <a:normAutofit/>
          </a:bodyPr>
          <a:lstStyle/>
          <a:p>
            <a:r>
              <a:rPr lang="en-CA" sz="2400" dirty="0"/>
              <a:t>Your patient is found to have acute bilateral segmental pulmonary emboli on CTPA. </a:t>
            </a:r>
          </a:p>
          <a:p>
            <a:endParaRPr lang="en-CA" sz="2400" dirty="0"/>
          </a:p>
          <a:p>
            <a:r>
              <a:rPr lang="en-CA" sz="2400" dirty="0"/>
              <a:t>She is started on a direct oral anticoagulant and treated for 3 months. At the end of treatment she feels back to her prior baseline.</a:t>
            </a:r>
          </a:p>
          <a:p>
            <a:endParaRPr lang="en-CA" sz="2400" dirty="0"/>
          </a:p>
          <a:p>
            <a:r>
              <a:rPr lang="en-CA" sz="2400" dirty="0"/>
              <a:t>3 years later, she returns with chest pain, dyspnea, and signs of right leg DVT. She has been having hemoptysis and is tachycardic. </a:t>
            </a:r>
            <a:r>
              <a:rPr lang="en-CA" sz="2400" b="1" dirty="0"/>
              <a:t>You feel that she is “</a:t>
            </a:r>
            <a:r>
              <a:rPr lang="en-CA" sz="2400" b="1" i="1" dirty="0"/>
              <a:t>high (likely)</a:t>
            </a:r>
            <a:r>
              <a:rPr lang="en-CA" sz="2400" b="1" dirty="0"/>
              <a:t>” PTP for recurrent PE (Wells score of 7)</a:t>
            </a:r>
          </a:p>
        </p:txBody>
      </p:sp>
    </p:spTree>
    <p:extLst>
      <p:ext uri="{BB962C8B-B14F-4D97-AF65-F5344CB8AC3E}">
        <p14:creationId xmlns:p14="http://schemas.microsoft.com/office/powerpoint/2010/main" val="1151554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en-CA" sz="2000" b="1" dirty="0"/>
              <a:t>You are concerned about the possibility of recurrent PE. You feel that your patient has </a:t>
            </a:r>
            <a:r>
              <a:rPr lang="en-CA" sz="2000" b="1" u="sng" dirty="0"/>
              <a:t>highly/likely</a:t>
            </a:r>
            <a:r>
              <a:rPr lang="en-CA" sz="2000" b="1" dirty="0"/>
              <a:t> PTP.</a:t>
            </a:r>
          </a:p>
          <a:p>
            <a:pPr marL="0" indent="0">
              <a:buNone/>
            </a:pPr>
            <a:endParaRPr lang="en-CA" sz="2000" dirty="0"/>
          </a:p>
          <a:p>
            <a:pPr marL="0" indent="0">
              <a:buNone/>
            </a:pPr>
            <a:r>
              <a:rPr lang="en-CA" sz="2000" b="1" dirty="0"/>
              <a:t>What test would you suggest to exclude recurrent PE?</a:t>
            </a:r>
          </a:p>
          <a:p>
            <a:pPr marL="0" indent="0">
              <a:buNone/>
            </a:pPr>
            <a:endParaRPr lang="en-CA" sz="2000" dirty="0"/>
          </a:p>
          <a:p>
            <a:pPr marL="514350" indent="-514350">
              <a:buAutoNum type="alphaUcPeriod"/>
            </a:pPr>
            <a:r>
              <a:rPr lang="en-CA" sz="2000" dirty="0"/>
              <a:t>CTPA</a:t>
            </a:r>
          </a:p>
          <a:p>
            <a:pPr marL="514350" indent="-514350">
              <a:buAutoNum type="alphaUcPeriod"/>
            </a:pPr>
            <a:r>
              <a:rPr lang="en-CA" sz="2000" dirty="0"/>
              <a:t>High-sensitivity D-dimer</a:t>
            </a:r>
          </a:p>
          <a:p>
            <a:pPr marL="514350" indent="-514350">
              <a:buAutoNum type="alphaUcPeriod"/>
            </a:pPr>
            <a:r>
              <a:rPr lang="en-CA" sz="2000" dirty="0"/>
              <a:t>Bilateral compression ultrasound of the legs</a:t>
            </a:r>
          </a:p>
          <a:p>
            <a:pPr marL="514350" indent="-514350">
              <a:buAutoNum type="alphaUcPeriod"/>
            </a:pPr>
            <a:r>
              <a:rPr lang="en-CA" sz="2000" dirty="0"/>
              <a:t>Electrocardiogram</a:t>
            </a:r>
          </a:p>
          <a:p>
            <a:pPr marL="514350" indent="-514350">
              <a:buAutoNum type="alphaUcPeriod"/>
            </a:pPr>
            <a:r>
              <a:rPr lang="en-CA" sz="2000" dirty="0"/>
              <a:t>Chest X-Ray</a:t>
            </a:r>
          </a:p>
        </p:txBody>
      </p:sp>
      <p:sp>
        <p:nvSpPr>
          <p:cNvPr id="4" name="Rectangle 3">
            <a:extLst>
              <a:ext uri="{FF2B5EF4-FFF2-40B4-BE49-F238E27FC236}">
                <a16:creationId xmlns:a16="http://schemas.microsoft.com/office/drawing/2014/main" id="{99BAD767-7BAB-4B53-9712-EA8DCDE89366}"/>
              </a:ext>
            </a:extLst>
          </p:cNvPr>
          <p:cNvSpPr/>
          <p:nvPr/>
        </p:nvSpPr>
        <p:spPr>
          <a:xfrm>
            <a:off x="255147" y="3417860"/>
            <a:ext cx="1827438" cy="4013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058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458201" y="1080198"/>
            <a:ext cx="11333748" cy="2229864"/>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400" dirty="0"/>
          </a:p>
        </p:txBody>
      </p:sp>
      <p:sp>
        <p:nvSpPr>
          <p:cNvPr id="2" name="TextBox 1">
            <a:extLst>
              <a:ext uri="{FF2B5EF4-FFF2-40B4-BE49-F238E27FC236}">
                <a16:creationId xmlns:a16="http://schemas.microsoft.com/office/drawing/2014/main" id="{F936A57F-D3C8-478C-9617-CFCF83480FEB}"/>
              </a:ext>
            </a:extLst>
          </p:cNvPr>
          <p:cNvSpPr txBox="1"/>
          <p:nvPr/>
        </p:nvSpPr>
        <p:spPr>
          <a:xfrm>
            <a:off x="1852128" y="3681314"/>
            <a:ext cx="4205774" cy="2366989"/>
          </a:xfrm>
          <a:prstGeom prst="rect">
            <a:avLst/>
          </a:prstGeom>
          <a:solidFill>
            <a:srgbClr val="FFD8B0"/>
          </a:solidFill>
          <a:ln w="19050">
            <a:noFill/>
          </a:ln>
        </p:spPr>
        <p:txBody>
          <a:bodyPr wrap="square" rtlCol="0">
            <a:noAutofit/>
          </a:bodyPr>
          <a:lstStyle/>
          <a:p>
            <a:r>
              <a:rPr lang="en-CA" sz="2000" dirty="0">
                <a:solidFill>
                  <a:schemeClr val="tx1">
                    <a:lumMod val="50000"/>
                    <a:lumOff val="50000"/>
                  </a:schemeClr>
                </a:solidFill>
              </a:rPr>
              <a:t>In studies examining this diagnostic strategy for recurrent PE, </a:t>
            </a:r>
            <a:r>
              <a:rPr lang="en-CA" sz="2000" b="1" dirty="0">
                <a:solidFill>
                  <a:schemeClr val="tx1">
                    <a:lumMod val="50000"/>
                    <a:lumOff val="50000"/>
                  </a:schemeClr>
                </a:solidFill>
              </a:rPr>
              <a:t>the Wells and Geneva Scores </a:t>
            </a:r>
            <a:r>
              <a:rPr lang="en-CA" sz="2000" dirty="0">
                <a:solidFill>
                  <a:schemeClr val="tx1">
                    <a:lumMod val="50000"/>
                    <a:lumOff val="50000"/>
                  </a:schemeClr>
                </a:solidFill>
              </a:rPr>
              <a:t>were used as clinical prediction rules. </a:t>
            </a:r>
          </a:p>
          <a:p>
            <a:r>
              <a:rPr lang="en-CA" sz="2000" u="sng" dirty="0">
                <a:solidFill>
                  <a:schemeClr val="tx1">
                    <a:lumMod val="50000"/>
                    <a:lumOff val="50000"/>
                  </a:schemeClr>
                </a:solidFill>
              </a:rPr>
              <a:t>Note:</a:t>
            </a:r>
            <a:r>
              <a:rPr lang="en-CA" sz="2000" b="1" dirty="0">
                <a:solidFill>
                  <a:schemeClr val="tx1">
                    <a:lumMod val="50000"/>
                    <a:lumOff val="50000"/>
                  </a:schemeClr>
                </a:solidFill>
              </a:rPr>
              <a:t> </a:t>
            </a:r>
            <a:r>
              <a:rPr lang="en-CA" sz="2000" dirty="0">
                <a:solidFill>
                  <a:schemeClr val="tx1">
                    <a:lumMod val="50000"/>
                    <a:lumOff val="50000"/>
                  </a:schemeClr>
                </a:solidFill>
              </a:rPr>
              <a:t>they have not been specifically validated in patients with suspected recurrent PE</a:t>
            </a:r>
          </a:p>
        </p:txBody>
      </p:sp>
      <p:sp>
        <p:nvSpPr>
          <p:cNvPr id="6" name="TextBox 5">
            <a:extLst>
              <a:ext uri="{FF2B5EF4-FFF2-40B4-BE49-F238E27FC236}">
                <a16:creationId xmlns:a16="http://schemas.microsoft.com/office/drawing/2014/main" id="{967331A0-DADC-430C-A29D-A26F460C72CA}"/>
              </a:ext>
            </a:extLst>
          </p:cNvPr>
          <p:cNvSpPr txBox="1"/>
          <p:nvPr/>
        </p:nvSpPr>
        <p:spPr>
          <a:xfrm>
            <a:off x="6363103" y="3681315"/>
            <a:ext cx="4171628" cy="2366988"/>
          </a:xfrm>
          <a:prstGeom prst="rect">
            <a:avLst/>
          </a:prstGeom>
          <a:solidFill>
            <a:srgbClr val="BEE0E4"/>
          </a:solidFill>
          <a:ln w="19050">
            <a:noFill/>
          </a:ln>
        </p:spPr>
        <p:txBody>
          <a:bodyPr wrap="square" rtlCol="0">
            <a:noAutofit/>
          </a:bodyPr>
          <a:lstStyle/>
          <a:p>
            <a:r>
              <a:rPr lang="en-CA" sz="2000" dirty="0">
                <a:solidFill>
                  <a:schemeClr val="tx1">
                    <a:lumMod val="50000"/>
                    <a:lumOff val="50000"/>
                  </a:schemeClr>
                </a:solidFill>
              </a:rPr>
              <a:t>If prior imaging is available, </a:t>
            </a:r>
            <a:r>
              <a:rPr lang="en-CA" sz="2000" b="1" i="1" dirty="0">
                <a:solidFill>
                  <a:schemeClr val="tx1">
                    <a:lumMod val="50000"/>
                    <a:lumOff val="50000"/>
                  </a:schemeClr>
                </a:solidFill>
              </a:rPr>
              <a:t>comparison of previous and current imaging </a:t>
            </a:r>
            <a:r>
              <a:rPr lang="en-CA" sz="2000" dirty="0">
                <a:solidFill>
                  <a:schemeClr val="tx1">
                    <a:lumMod val="50000"/>
                    <a:lumOff val="50000"/>
                  </a:schemeClr>
                </a:solidFill>
              </a:rPr>
              <a:t>warranted to determine if findings are new and represent recurrent PE</a:t>
            </a:r>
          </a:p>
        </p:txBody>
      </p:sp>
      <p:sp>
        <p:nvSpPr>
          <p:cNvPr id="3" name="TextBox 2">
            <a:extLst>
              <a:ext uri="{FF2B5EF4-FFF2-40B4-BE49-F238E27FC236}">
                <a16:creationId xmlns:a16="http://schemas.microsoft.com/office/drawing/2014/main" id="{E4749AD6-C2D9-4630-A801-46D0B4502110}"/>
              </a:ext>
            </a:extLst>
          </p:cNvPr>
          <p:cNvSpPr txBox="1"/>
          <p:nvPr/>
        </p:nvSpPr>
        <p:spPr>
          <a:xfrm>
            <a:off x="9344025" y="6048303"/>
            <a:ext cx="2697819" cy="523220"/>
          </a:xfrm>
          <a:prstGeom prst="rect">
            <a:avLst/>
          </a:prstGeom>
          <a:noFill/>
        </p:spPr>
        <p:txBody>
          <a:bodyPr wrap="square" rtlCol="0">
            <a:spAutoFit/>
          </a:bodyPr>
          <a:lstStyle/>
          <a:p>
            <a:r>
              <a:rPr lang="en-CA" sz="1400" dirty="0" err="1">
                <a:solidFill>
                  <a:schemeClr val="tx1">
                    <a:lumMod val="50000"/>
                    <a:lumOff val="50000"/>
                  </a:schemeClr>
                </a:solidFill>
              </a:rPr>
              <a:t>Mos</a:t>
            </a:r>
            <a:r>
              <a:rPr lang="en-CA" sz="1400" dirty="0">
                <a:solidFill>
                  <a:schemeClr val="tx1">
                    <a:lumMod val="50000"/>
                    <a:lumOff val="50000"/>
                  </a:schemeClr>
                </a:solidFill>
              </a:rPr>
              <a:t> </a:t>
            </a:r>
            <a:r>
              <a:rPr lang="en-CA" sz="1400" dirty="0" err="1">
                <a:solidFill>
                  <a:schemeClr val="tx1">
                    <a:lumMod val="50000"/>
                    <a:lumOff val="50000"/>
                  </a:schemeClr>
                </a:solidFill>
              </a:rPr>
              <a:t>Thromb</a:t>
            </a:r>
            <a:r>
              <a:rPr lang="en-CA" sz="1400" dirty="0">
                <a:solidFill>
                  <a:schemeClr val="tx1">
                    <a:lumMod val="50000"/>
                    <a:lumOff val="50000"/>
                  </a:schemeClr>
                </a:solidFill>
              </a:rPr>
              <a:t> Res 2014</a:t>
            </a:r>
          </a:p>
          <a:p>
            <a:r>
              <a:rPr lang="en-CA" sz="1400" dirty="0" err="1">
                <a:solidFill>
                  <a:schemeClr val="tx1">
                    <a:lumMod val="50000"/>
                    <a:lumOff val="50000"/>
                  </a:schemeClr>
                </a:solidFill>
              </a:rPr>
              <a:t>Nijkeuter</a:t>
            </a:r>
            <a:r>
              <a:rPr lang="en-CA" sz="1400" dirty="0">
                <a:solidFill>
                  <a:schemeClr val="tx1">
                    <a:lumMod val="50000"/>
                    <a:lumOff val="50000"/>
                  </a:schemeClr>
                </a:solidFill>
              </a:rPr>
              <a:t> </a:t>
            </a:r>
            <a:r>
              <a:rPr lang="en-CA" sz="1400" dirty="0" err="1">
                <a:solidFill>
                  <a:schemeClr val="tx1">
                    <a:lumMod val="50000"/>
                    <a:lumOff val="50000"/>
                  </a:schemeClr>
                </a:solidFill>
              </a:rPr>
              <a:t>Thromb</a:t>
            </a:r>
            <a:r>
              <a:rPr lang="en-CA" sz="1400" dirty="0">
                <a:solidFill>
                  <a:schemeClr val="tx1">
                    <a:lumMod val="50000"/>
                    <a:lumOff val="50000"/>
                  </a:schemeClr>
                </a:solidFill>
              </a:rPr>
              <a:t> </a:t>
            </a:r>
            <a:r>
              <a:rPr lang="en-CA" sz="1400" dirty="0" err="1">
                <a:solidFill>
                  <a:schemeClr val="tx1">
                    <a:lumMod val="50000"/>
                    <a:lumOff val="50000"/>
                  </a:schemeClr>
                </a:solidFill>
              </a:rPr>
              <a:t>Haemost</a:t>
            </a:r>
            <a:r>
              <a:rPr lang="en-CA" sz="1400" dirty="0">
                <a:solidFill>
                  <a:schemeClr val="tx1">
                    <a:lumMod val="50000"/>
                    <a:lumOff val="50000"/>
                  </a:schemeClr>
                </a:solidFill>
              </a:rPr>
              <a:t> 2007</a:t>
            </a:r>
          </a:p>
        </p:txBody>
      </p:sp>
      <p:sp>
        <p:nvSpPr>
          <p:cNvPr id="8" name="Title 7">
            <a:extLst>
              <a:ext uri="{FF2B5EF4-FFF2-40B4-BE49-F238E27FC236}">
                <a16:creationId xmlns:a16="http://schemas.microsoft.com/office/drawing/2014/main" id="{3DDF8DD6-369C-3041-A4B9-98A0F0214699}"/>
              </a:ext>
            </a:extLst>
          </p:cNvPr>
          <p:cNvSpPr>
            <a:spLocks noGrp="1"/>
          </p:cNvSpPr>
          <p:nvPr>
            <p:ph type="title"/>
          </p:nvPr>
        </p:nvSpPr>
        <p:spPr/>
        <p:txBody>
          <a:bodyPr>
            <a:normAutofit/>
          </a:bodyPr>
          <a:lstStyle/>
          <a:p>
            <a:r>
              <a:rPr lang="en-CA" dirty="0"/>
              <a:t>Recommendation</a:t>
            </a:r>
            <a:endParaRPr lang="en-US" dirty="0"/>
          </a:p>
        </p:txBody>
      </p:sp>
      <p:sp>
        <p:nvSpPr>
          <p:cNvPr id="9" name="Content Placeholder 8">
            <a:extLst>
              <a:ext uri="{FF2B5EF4-FFF2-40B4-BE49-F238E27FC236}">
                <a16:creationId xmlns:a16="http://schemas.microsoft.com/office/drawing/2014/main" id="{C0CCF7DF-A866-2649-87CA-A3AC703F25AB}"/>
              </a:ext>
            </a:extLst>
          </p:cNvPr>
          <p:cNvSpPr>
            <a:spLocks noGrp="1"/>
          </p:cNvSpPr>
          <p:nvPr>
            <p:ph idx="1"/>
          </p:nvPr>
        </p:nvSpPr>
        <p:spPr>
          <a:xfrm>
            <a:off x="419100" y="2033094"/>
            <a:ext cx="10972800" cy="2053131"/>
          </a:xfrm>
        </p:spPr>
        <p:txBody>
          <a:bodyPr>
            <a:normAutofit/>
          </a:bodyPr>
          <a:lstStyle/>
          <a:p>
            <a:r>
              <a:rPr lang="en-CA" sz="2400" dirty="0"/>
              <a:t>Patients with a </a:t>
            </a:r>
            <a:r>
              <a:rPr lang="en-CA" sz="2400" b="1" dirty="0">
                <a:solidFill>
                  <a:srgbClr val="E63E31"/>
                </a:solidFill>
              </a:rPr>
              <a:t>positive D-dimer, or those who have a likely PTP </a:t>
            </a:r>
            <a:r>
              <a:rPr lang="en-CA" sz="2400" dirty="0"/>
              <a:t>should undergo </a:t>
            </a:r>
            <a:r>
              <a:rPr lang="en-CA" sz="2400" b="1" u="sng" dirty="0"/>
              <a:t>CTPA</a:t>
            </a:r>
            <a:r>
              <a:rPr lang="en-CA" sz="2400" dirty="0"/>
              <a:t> </a:t>
            </a:r>
            <a:r>
              <a:rPr lang="en-CA" sz="1800" i="1" dirty="0"/>
              <a:t>(conditional recommendation, low certainty for clinical outcomes, moderate certainty on diagnostic accuracy)</a:t>
            </a:r>
            <a:endParaRPr lang="en-CA" sz="1800" dirty="0"/>
          </a:p>
          <a:p>
            <a:r>
              <a:rPr lang="en-CA" sz="2400" dirty="0"/>
              <a:t>The panel suggests using a strategy </a:t>
            </a:r>
            <a:r>
              <a:rPr lang="en-CA" sz="2400" b="1" u="sng" dirty="0"/>
              <a:t>starting with D-dimer</a:t>
            </a:r>
            <a:r>
              <a:rPr lang="en-CA" sz="2400" dirty="0"/>
              <a:t> for excluding recurrent PE in a population with </a:t>
            </a:r>
            <a:r>
              <a:rPr lang="en-CA" sz="2400" b="1" dirty="0">
                <a:solidFill>
                  <a:srgbClr val="E63E31"/>
                </a:solidFill>
              </a:rPr>
              <a:t>unlikely PTP</a:t>
            </a:r>
            <a:r>
              <a:rPr lang="en-CA" sz="2400" dirty="0"/>
              <a:t>.</a:t>
            </a:r>
          </a:p>
          <a:p>
            <a:endParaRPr lang="en-US" sz="2400" dirty="0"/>
          </a:p>
        </p:txBody>
      </p:sp>
    </p:spTree>
    <p:extLst>
      <p:ext uri="{BB962C8B-B14F-4D97-AF65-F5344CB8AC3E}">
        <p14:creationId xmlns:p14="http://schemas.microsoft.com/office/powerpoint/2010/main" val="284795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B7B279-4848-418E-BA4E-5CA6DC287F25}"/>
              </a:ext>
            </a:extLst>
          </p:cNvPr>
          <p:cNvPicPr>
            <a:picLocks noChangeAspect="1"/>
          </p:cNvPicPr>
          <p:nvPr/>
        </p:nvPicPr>
        <p:blipFill>
          <a:blip r:embed="rId3"/>
          <a:stretch>
            <a:fillRect/>
          </a:stretch>
        </p:blipFill>
        <p:spPr>
          <a:xfrm>
            <a:off x="6218784" y="1333500"/>
            <a:ext cx="3793032" cy="5224463"/>
          </a:xfrm>
          <a:prstGeom prst="rect">
            <a:avLst/>
          </a:prstGeom>
        </p:spPr>
      </p:pic>
      <p:sp>
        <p:nvSpPr>
          <p:cNvPr id="6" name="Rectangle 5">
            <a:extLst>
              <a:ext uri="{FF2B5EF4-FFF2-40B4-BE49-F238E27FC236}">
                <a16:creationId xmlns:a16="http://schemas.microsoft.com/office/drawing/2014/main" id="{CA8EE6FA-9FDA-46B6-860C-BBE5335E1444}"/>
              </a:ext>
            </a:extLst>
          </p:cNvPr>
          <p:cNvSpPr/>
          <p:nvPr/>
        </p:nvSpPr>
        <p:spPr>
          <a:xfrm>
            <a:off x="8381999" y="3022600"/>
            <a:ext cx="939801" cy="431800"/>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FCAF4129-58EF-4BC6-BBC5-C273BE69892A}"/>
              </a:ext>
            </a:extLst>
          </p:cNvPr>
          <p:cNvSpPr/>
          <p:nvPr/>
        </p:nvSpPr>
        <p:spPr>
          <a:xfrm>
            <a:off x="8268939" y="4731751"/>
            <a:ext cx="1171394" cy="470325"/>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E15FAEB1-7916-4703-A171-A8D59B5E73C5}"/>
              </a:ext>
            </a:extLst>
          </p:cNvPr>
          <p:cNvSpPr/>
          <p:nvPr/>
        </p:nvSpPr>
        <p:spPr>
          <a:xfrm>
            <a:off x="7814733" y="5406562"/>
            <a:ext cx="973668" cy="426971"/>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E4319C43-6099-4C28-849C-7A553DBB7AC7}"/>
              </a:ext>
            </a:extLst>
          </p:cNvPr>
          <p:cNvSpPr/>
          <p:nvPr/>
        </p:nvSpPr>
        <p:spPr>
          <a:xfrm>
            <a:off x="7399867" y="5997734"/>
            <a:ext cx="982132" cy="470325"/>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6">
            <a:extLst>
              <a:ext uri="{FF2B5EF4-FFF2-40B4-BE49-F238E27FC236}">
                <a16:creationId xmlns:a16="http://schemas.microsoft.com/office/drawing/2014/main" id="{51481CB5-14AE-874D-948E-DFB23FF4D6A0}"/>
              </a:ext>
            </a:extLst>
          </p:cNvPr>
          <p:cNvSpPr>
            <a:spLocks noGrp="1"/>
          </p:cNvSpPr>
          <p:nvPr>
            <p:ph type="title"/>
          </p:nvPr>
        </p:nvSpPr>
        <p:spPr/>
        <p:txBody>
          <a:bodyPr>
            <a:normAutofit/>
          </a:bodyPr>
          <a:lstStyle/>
          <a:p>
            <a:r>
              <a:rPr lang="en-CA" dirty="0"/>
              <a:t>Flow chart for Diagnosis </a:t>
            </a:r>
            <a:r>
              <a:rPr lang="en-CA" dirty="0">
                <a:solidFill>
                  <a:srgbClr val="E63E31"/>
                </a:solidFill>
              </a:rPr>
              <a:t>of </a:t>
            </a:r>
            <a:r>
              <a:rPr lang="en-CA" b="1" dirty="0">
                <a:solidFill>
                  <a:srgbClr val="E63E31"/>
                </a:solidFill>
              </a:rPr>
              <a:t>recurrent PE</a:t>
            </a:r>
            <a:endParaRPr lang="en-US" dirty="0">
              <a:solidFill>
                <a:srgbClr val="E63E31"/>
              </a:solidFill>
            </a:endParaRPr>
          </a:p>
        </p:txBody>
      </p:sp>
      <p:sp>
        <p:nvSpPr>
          <p:cNvPr id="8" name="Content Placeholder 7">
            <a:extLst>
              <a:ext uri="{FF2B5EF4-FFF2-40B4-BE49-F238E27FC236}">
                <a16:creationId xmlns:a16="http://schemas.microsoft.com/office/drawing/2014/main" id="{2C9F6F1B-1F01-D942-A326-DE867FFEB29D}"/>
              </a:ext>
            </a:extLst>
          </p:cNvPr>
          <p:cNvSpPr>
            <a:spLocks noGrp="1"/>
          </p:cNvSpPr>
          <p:nvPr>
            <p:ph idx="1"/>
          </p:nvPr>
        </p:nvSpPr>
        <p:spPr>
          <a:xfrm>
            <a:off x="419100" y="2033094"/>
            <a:ext cx="5260527" cy="3954624"/>
          </a:xfrm>
        </p:spPr>
        <p:txBody>
          <a:bodyPr/>
          <a:lstStyle/>
          <a:p>
            <a:pPr marL="0" indent="0">
              <a:buNone/>
            </a:pPr>
            <a:r>
              <a:rPr lang="en-CA" sz="2400" b="1" dirty="0"/>
              <a:t>Case 1: Continued</a:t>
            </a:r>
            <a:endParaRPr lang="en-CA" sz="2400" dirty="0"/>
          </a:p>
          <a:p>
            <a:pPr marL="457200" indent="-457200"/>
            <a:r>
              <a:rPr lang="en-CA" sz="2400" dirty="0"/>
              <a:t>Your patient’s PTP is high/likely, so you arrange for CTPA</a:t>
            </a:r>
          </a:p>
          <a:p>
            <a:pPr marL="457200" indent="-457200"/>
            <a:r>
              <a:rPr lang="en-CA" sz="2400" dirty="0"/>
              <a:t>The CTPA does not demonstrate PE, and recurrent PE is ruled out</a:t>
            </a:r>
          </a:p>
          <a:p>
            <a:endParaRPr lang="en-US" dirty="0"/>
          </a:p>
        </p:txBody>
      </p:sp>
    </p:spTree>
    <p:extLst>
      <p:ext uri="{BB962C8B-B14F-4D97-AF65-F5344CB8AC3E}">
        <p14:creationId xmlns:p14="http://schemas.microsoft.com/office/powerpoint/2010/main" val="214307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dirty="0"/>
              <a:t>Case 1: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419100" y="1988621"/>
            <a:ext cx="11168063" cy="830997"/>
          </a:xfrm>
          <a:prstGeom prst="rect">
            <a:avLst/>
          </a:prstGeom>
          <a:solidFill>
            <a:srgbClr val="FFE3C4"/>
          </a:solidFill>
        </p:spPr>
        <p:txBody>
          <a:bodyPr wrap="square" rtlCol="0">
            <a:spAutoFit/>
          </a:bodyPr>
          <a:lstStyle/>
          <a:p>
            <a:r>
              <a:rPr lang="en-CA" sz="2400" dirty="0">
                <a:solidFill>
                  <a:schemeClr val="tx1">
                    <a:lumMod val="50000"/>
                    <a:lumOff val="50000"/>
                  </a:schemeClr>
                </a:solidFill>
              </a:rPr>
              <a:t>In patients with low or intermediate PTP for PE, a high-sensitivity D-dimer, if negative, can safely exclude PE with no additional testing</a:t>
            </a:r>
          </a:p>
        </p:txBody>
      </p:sp>
      <p:sp>
        <p:nvSpPr>
          <p:cNvPr id="6" name="TextBox 5">
            <a:extLst>
              <a:ext uri="{FF2B5EF4-FFF2-40B4-BE49-F238E27FC236}">
                <a16:creationId xmlns:a16="http://schemas.microsoft.com/office/drawing/2014/main" id="{3669F80F-F834-4045-85E9-B1F9F8F069EA}"/>
              </a:ext>
            </a:extLst>
          </p:cNvPr>
          <p:cNvSpPr txBox="1"/>
          <p:nvPr/>
        </p:nvSpPr>
        <p:spPr>
          <a:xfrm>
            <a:off x="419100" y="3049556"/>
            <a:ext cx="11168063" cy="830997"/>
          </a:xfrm>
          <a:prstGeom prst="rect">
            <a:avLst/>
          </a:prstGeom>
          <a:solidFill>
            <a:srgbClr val="FFDBAF"/>
          </a:solidFill>
        </p:spPr>
        <p:txBody>
          <a:bodyPr wrap="square" rtlCol="0">
            <a:spAutoFit/>
          </a:bodyPr>
          <a:lstStyle/>
          <a:p>
            <a:r>
              <a:rPr lang="en-CA" sz="2400" dirty="0">
                <a:solidFill>
                  <a:schemeClr val="tx1">
                    <a:lumMod val="50000"/>
                    <a:lumOff val="50000"/>
                  </a:schemeClr>
                </a:solidFill>
              </a:rPr>
              <a:t>CTPA is preferred over VQ scan in individuals who are likely to have a non-diagnostic VQ result, including patients who are elderly or who have pre-existing lung disease</a:t>
            </a:r>
          </a:p>
        </p:txBody>
      </p:sp>
      <p:sp>
        <p:nvSpPr>
          <p:cNvPr id="9" name="TextBox 8">
            <a:extLst>
              <a:ext uri="{FF2B5EF4-FFF2-40B4-BE49-F238E27FC236}">
                <a16:creationId xmlns:a16="http://schemas.microsoft.com/office/drawing/2014/main" id="{8D29FDD8-AEC6-4E3E-ADEA-A4D892E45FC4}"/>
              </a:ext>
            </a:extLst>
          </p:cNvPr>
          <p:cNvSpPr txBox="1"/>
          <p:nvPr/>
        </p:nvSpPr>
        <p:spPr>
          <a:xfrm>
            <a:off x="419101" y="4110491"/>
            <a:ext cx="11168062" cy="1200329"/>
          </a:xfrm>
          <a:prstGeom prst="rect">
            <a:avLst/>
          </a:prstGeom>
          <a:solidFill>
            <a:srgbClr val="FCC27B"/>
          </a:solidFill>
        </p:spPr>
        <p:txBody>
          <a:bodyPr wrap="square" rtlCol="0">
            <a:spAutoFit/>
          </a:bodyPr>
          <a:lstStyle/>
          <a:p>
            <a:r>
              <a:rPr lang="en-CA" sz="2400" dirty="0">
                <a:solidFill>
                  <a:schemeClr val="tx1">
                    <a:lumMod val="50000"/>
                    <a:lumOff val="50000"/>
                  </a:schemeClr>
                </a:solidFill>
              </a:rPr>
              <a:t>Patients with suspected recurrent PE should be stratified into likely or unlikely PTP to determine subsequent testing, although clinical prediction rules have not been extensively validated for recurrent PE</a:t>
            </a:r>
          </a:p>
        </p:txBody>
      </p:sp>
    </p:spTree>
    <p:extLst>
      <p:ext uri="{BB962C8B-B14F-4D97-AF65-F5344CB8AC3E}">
        <p14:creationId xmlns:p14="http://schemas.microsoft.com/office/powerpoint/2010/main" val="632606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dirty="0"/>
              <a:t>Case 2: Suspected Deep Vein Thrombosis</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CA" sz="2400" dirty="0"/>
              <a:t>45 year old male</a:t>
            </a:r>
          </a:p>
          <a:p>
            <a:pPr marL="0" indent="0">
              <a:buNone/>
            </a:pPr>
            <a:r>
              <a:rPr lang="en-CA" sz="2400" b="1" dirty="0">
                <a:solidFill>
                  <a:srgbClr val="E63E31"/>
                </a:solidFill>
              </a:rPr>
              <a:t>Past Medical History:</a:t>
            </a:r>
            <a:r>
              <a:rPr lang="en-CA" sz="2400" dirty="0">
                <a:solidFill>
                  <a:srgbClr val="E63E31"/>
                </a:solidFill>
              </a:rPr>
              <a:t> </a:t>
            </a:r>
            <a:r>
              <a:rPr lang="en-CA" sz="2400" dirty="0"/>
              <a:t>Hypertension, lung cancer</a:t>
            </a:r>
            <a:endParaRPr lang="en-CA" sz="2400" b="1" dirty="0">
              <a:solidFill>
                <a:srgbClr val="FF0000"/>
              </a:solidFill>
            </a:endParaRPr>
          </a:p>
          <a:p>
            <a:pPr marL="0" indent="0">
              <a:buNone/>
            </a:pPr>
            <a:r>
              <a:rPr lang="en-CA" sz="2400" b="1" dirty="0">
                <a:solidFill>
                  <a:srgbClr val="E63E31"/>
                </a:solidFill>
              </a:rPr>
              <a:t>Medications:</a:t>
            </a:r>
            <a:r>
              <a:rPr lang="en-CA" sz="2400" dirty="0">
                <a:solidFill>
                  <a:srgbClr val="E63E31"/>
                </a:solidFill>
              </a:rPr>
              <a:t> </a:t>
            </a:r>
            <a:r>
              <a:rPr lang="en-CA" sz="2400" dirty="0"/>
              <a:t>Ramipril, amlodipine, chemotherapy (cisplatin/gemcitabine)</a:t>
            </a:r>
            <a:endParaRPr lang="en-CA" sz="2400" b="1" dirty="0">
              <a:solidFill>
                <a:srgbClr val="FF0000"/>
              </a:solidFill>
            </a:endParaRPr>
          </a:p>
          <a:p>
            <a:pPr marL="0" indent="0">
              <a:buNone/>
            </a:pPr>
            <a:r>
              <a:rPr lang="en-CA" sz="2400" b="1" dirty="0">
                <a:solidFill>
                  <a:srgbClr val="E63E31"/>
                </a:solidFill>
              </a:rPr>
              <a:t>Seen in the Emergency Department with: </a:t>
            </a:r>
            <a:r>
              <a:rPr lang="en-CA" sz="2400" b="1" dirty="0"/>
              <a:t>left calf pain and swelling x 48 hr</a:t>
            </a:r>
          </a:p>
        </p:txBody>
      </p:sp>
      <p:sp>
        <p:nvSpPr>
          <p:cNvPr id="7" name="TextBox 6">
            <a:extLst>
              <a:ext uri="{FF2B5EF4-FFF2-40B4-BE49-F238E27FC236}">
                <a16:creationId xmlns:a16="http://schemas.microsoft.com/office/drawing/2014/main" id="{C8ADD795-2B67-49F0-AAB9-2A61D5658BBE}"/>
              </a:ext>
            </a:extLst>
          </p:cNvPr>
          <p:cNvSpPr txBox="1"/>
          <p:nvPr/>
        </p:nvSpPr>
        <p:spPr>
          <a:xfrm>
            <a:off x="8775031" y="4737249"/>
            <a:ext cx="3148264" cy="1015663"/>
          </a:xfrm>
          <a:prstGeom prst="rect">
            <a:avLst/>
          </a:prstGeom>
          <a:noFill/>
        </p:spPr>
        <p:txBody>
          <a:bodyPr wrap="square" rtlCol="0">
            <a:spAutoFit/>
          </a:bodyPr>
          <a:lstStyle/>
          <a:p>
            <a:r>
              <a:rPr lang="en-CA" sz="2000" dirty="0">
                <a:solidFill>
                  <a:schemeClr val="tx1">
                    <a:lumMod val="50000"/>
                    <a:lumOff val="50000"/>
                  </a:schemeClr>
                </a:solidFill>
              </a:rPr>
              <a:t>You determine his </a:t>
            </a:r>
            <a:r>
              <a:rPr lang="en-CA" sz="2000" b="1" dirty="0">
                <a:solidFill>
                  <a:schemeClr val="tx1">
                    <a:lumMod val="50000"/>
                    <a:lumOff val="50000"/>
                  </a:schemeClr>
                </a:solidFill>
              </a:rPr>
              <a:t>clinical pre-test probability to be high </a:t>
            </a:r>
            <a:r>
              <a:rPr lang="en-CA" sz="2000" dirty="0">
                <a:solidFill>
                  <a:schemeClr val="tx1">
                    <a:lumMod val="50000"/>
                    <a:lumOff val="50000"/>
                  </a:schemeClr>
                </a:solidFill>
              </a:rPr>
              <a:t>(by Wells Score = 4)</a:t>
            </a:r>
          </a:p>
        </p:txBody>
      </p:sp>
      <p:sp>
        <p:nvSpPr>
          <p:cNvPr id="8" name="TextBox 7">
            <a:extLst>
              <a:ext uri="{FF2B5EF4-FFF2-40B4-BE49-F238E27FC236}">
                <a16:creationId xmlns:a16="http://schemas.microsoft.com/office/drawing/2014/main" id="{56B55EBE-2908-5A48-86E8-B57EB5C88B34}"/>
              </a:ext>
            </a:extLst>
          </p:cNvPr>
          <p:cNvSpPr txBox="1"/>
          <p:nvPr/>
        </p:nvSpPr>
        <p:spPr>
          <a:xfrm>
            <a:off x="958516" y="4210300"/>
            <a:ext cx="3625516" cy="2246769"/>
          </a:xfrm>
          <a:prstGeom prst="rect">
            <a:avLst/>
          </a:prstGeom>
          <a:solidFill>
            <a:srgbClr val="BEE0E4"/>
          </a:solidFill>
        </p:spPr>
        <p:txBody>
          <a:bodyPr wrap="square" rtlCol="0">
            <a:noAutofit/>
          </a:bodyPr>
          <a:lstStyle/>
          <a:p>
            <a:pPr marL="342900" indent="-160020">
              <a:buFont typeface="Arial" panose="020B0604020202020204" pitchFamily="34" charset="0"/>
              <a:buChar char="•"/>
            </a:pPr>
            <a:r>
              <a:rPr lang="en-CA" sz="2000" dirty="0">
                <a:solidFill>
                  <a:schemeClr val="tx1">
                    <a:lumMod val="50000"/>
                    <a:lumOff val="50000"/>
                  </a:schemeClr>
                </a:solidFill>
              </a:rPr>
              <a:t>No recent surgery or immobilization</a:t>
            </a:r>
          </a:p>
          <a:p>
            <a:pPr marL="342900" indent="-160020">
              <a:buFont typeface="Arial" panose="020B0604020202020204" pitchFamily="34" charset="0"/>
              <a:buChar char="•"/>
            </a:pPr>
            <a:r>
              <a:rPr lang="en-CA" sz="2000" dirty="0">
                <a:solidFill>
                  <a:schemeClr val="tx1">
                    <a:lumMod val="50000"/>
                    <a:lumOff val="50000"/>
                  </a:schemeClr>
                </a:solidFill>
              </a:rPr>
              <a:t>Receiving chemotherapy</a:t>
            </a:r>
          </a:p>
          <a:p>
            <a:pPr marL="342900" indent="-160020">
              <a:buFont typeface="Arial" panose="020B0604020202020204" pitchFamily="34" charset="0"/>
              <a:buChar char="•"/>
            </a:pPr>
            <a:r>
              <a:rPr lang="en-CA" sz="2000" dirty="0">
                <a:solidFill>
                  <a:schemeClr val="tx1">
                    <a:lumMod val="50000"/>
                    <a:lumOff val="50000"/>
                  </a:schemeClr>
                </a:solidFill>
              </a:rPr>
              <a:t>No chest pain, dyspnea</a:t>
            </a:r>
          </a:p>
          <a:p>
            <a:pPr marL="342900" indent="-160020">
              <a:buFont typeface="Arial" panose="020B0604020202020204" pitchFamily="34" charset="0"/>
              <a:buChar char="•"/>
            </a:pPr>
            <a:r>
              <a:rPr lang="en-CA" sz="2000" dirty="0">
                <a:solidFill>
                  <a:schemeClr val="tx1">
                    <a:lumMod val="50000"/>
                    <a:lumOff val="50000"/>
                  </a:schemeClr>
                </a:solidFill>
              </a:rPr>
              <a:t>No varicose veins</a:t>
            </a:r>
          </a:p>
        </p:txBody>
      </p:sp>
      <p:sp>
        <p:nvSpPr>
          <p:cNvPr id="9" name="TextBox 8">
            <a:extLst>
              <a:ext uri="{FF2B5EF4-FFF2-40B4-BE49-F238E27FC236}">
                <a16:creationId xmlns:a16="http://schemas.microsoft.com/office/drawing/2014/main" id="{B6EB2523-997F-2F4C-A472-043CF96FC217}"/>
              </a:ext>
            </a:extLst>
          </p:cNvPr>
          <p:cNvSpPr txBox="1"/>
          <p:nvPr/>
        </p:nvSpPr>
        <p:spPr>
          <a:xfrm>
            <a:off x="4770521" y="4210301"/>
            <a:ext cx="3818021" cy="2246769"/>
          </a:xfrm>
          <a:prstGeom prst="rect">
            <a:avLst/>
          </a:prstGeom>
          <a:solidFill>
            <a:srgbClr val="FFD8B0"/>
          </a:solidFill>
        </p:spPr>
        <p:txBody>
          <a:bodyPr wrap="square" rtlCol="0">
            <a:noAutofit/>
          </a:bodyPr>
          <a:lstStyle/>
          <a:p>
            <a:r>
              <a:rPr lang="en-CA" sz="2000" u="sng" dirty="0">
                <a:solidFill>
                  <a:schemeClr val="tx1">
                    <a:lumMod val="50000"/>
                    <a:lumOff val="50000"/>
                  </a:schemeClr>
                </a:solidFill>
              </a:rPr>
              <a:t>Exam:</a:t>
            </a:r>
            <a:r>
              <a:rPr lang="en-CA" sz="2000" dirty="0">
                <a:solidFill>
                  <a:schemeClr val="tx1">
                    <a:lumMod val="50000"/>
                    <a:lumOff val="50000"/>
                  </a:schemeClr>
                </a:solidFill>
              </a:rPr>
              <a:t> heart rate 80, oxygen saturation 97% on room air.</a:t>
            </a:r>
          </a:p>
          <a:p>
            <a:pPr marL="342900" indent="-160020">
              <a:buFont typeface="Arial" panose="020B0604020202020204" pitchFamily="34" charset="0"/>
              <a:buChar char="•"/>
            </a:pPr>
            <a:r>
              <a:rPr lang="en-CA" sz="2000" dirty="0">
                <a:solidFill>
                  <a:schemeClr val="tx1">
                    <a:lumMod val="50000"/>
                    <a:lumOff val="50000"/>
                  </a:schemeClr>
                </a:solidFill>
              </a:rPr>
              <a:t>Left calf circumference 5 cm greater than right calf</a:t>
            </a:r>
          </a:p>
          <a:p>
            <a:pPr marL="342900" indent="-160020">
              <a:buFont typeface="Arial" panose="020B0604020202020204" pitchFamily="34" charset="0"/>
              <a:buChar char="•"/>
            </a:pPr>
            <a:r>
              <a:rPr lang="en-CA" sz="2000" dirty="0">
                <a:solidFill>
                  <a:schemeClr val="tx1">
                    <a:lumMod val="50000"/>
                    <a:lumOff val="50000"/>
                  </a:schemeClr>
                </a:solidFill>
              </a:rPr>
              <a:t>Localized tenderness along venous system</a:t>
            </a:r>
          </a:p>
          <a:p>
            <a:pPr marL="342900" indent="-160020">
              <a:buFont typeface="Arial" panose="020B0604020202020204" pitchFamily="34" charset="0"/>
              <a:buChar char="•"/>
            </a:pPr>
            <a:r>
              <a:rPr lang="en-CA" sz="2000" dirty="0">
                <a:solidFill>
                  <a:schemeClr val="tx1">
                    <a:lumMod val="50000"/>
                    <a:lumOff val="50000"/>
                  </a:schemeClr>
                </a:solidFill>
              </a:rPr>
              <a:t>Pitting edema in left leg</a:t>
            </a:r>
          </a:p>
        </p:txBody>
      </p:sp>
    </p:spTree>
    <p:extLst>
      <p:ext uri="{BB962C8B-B14F-4D97-AF65-F5344CB8AC3E}">
        <p14:creationId xmlns:p14="http://schemas.microsoft.com/office/powerpoint/2010/main" val="27642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p:txBody>
          <a:bodyPr/>
          <a:lstStyle/>
          <a:p>
            <a:r>
              <a:rPr lang="en-CA" dirty="0"/>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p:txBody>
          <a:bodyPr>
            <a:normAutofit fontScale="92500" lnSpcReduction="20000"/>
          </a:bodyPr>
          <a:lstStyle/>
          <a:p>
            <a:pPr marL="514350" indent="-514350">
              <a:buFont typeface="+mj-lt"/>
              <a:buAutoNum type="arabicPeriod"/>
            </a:pPr>
            <a:r>
              <a:rPr lang="en-CA" dirty="0">
                <a:solidFill>
                  <a:schemeClr val="tx1">
                    <a:lumMod val="50000"/>
                    <a:lumOff val="50000"/>
                  </a:schemeClr>
                </a:solidFill>
              </a:rPr>
              <a:t>Prevention of VTE in Surgical Hospitalized Patients</a:t>
            </a:r>
          </a:p>
          <a:p>
            <a:pPr marL="514350" indent="-514350">
              <a:buFont typeface="+mj-lt"/>
              <a:buAutoNum type="arabicPeriod"/>
            </a:pPr>
            <a:r>
              <a:rPr lang="en-CA" dirty="0">
                <a:solidFill>
                  <a:schemeClr val="tx1">
                    <a:lumMod val="50000"/>
                    <a:lumOff val="50000"/>
                  </a:schemeClr>
                </a:solidFill>
              </a:rPr>
              <a:t>Prevention of VTE in Medical Hospitalized Patients</a:t>
            </a:r>
          </a:p>
          <a:p>
            <a:pPr marL="514350" indent="-514350">
              <a:buFont typeface="+mj-lt"/>
              <a:buAutoNum type="arabicPeriod"/>
            </a:pPr>
            <a:r>
              <a:rPr lang="en-CA" dirty="0">
                <a:solidFill>
                  <a:schemeClr val="bg2">
                    <a:lumMod val="50000"/>
                  </a:schemeClr>
                </a:solidFill>
              </a:rPr>
              <a:t>Treatment of Acute VTE (DVT and PE)</a:t>
            </a:r>
          </a:p>
          <a:p>
            <a:pPr marL="514350" indent="-514350">
              <a:buFont typeface="+mj-lt"/>
              <a:buAutoNum type="arabicPeriod"/>
            </a:pPr>
            <a:r>
              <a:rPr lang="en-CA" dirty="0">
                <a:solidFill>
                  <a:schemeClr val="bg2">
                    <a:lumMod val="50000"/>
                  </a:schemeClr>
                </a:solidFill>
              </a:rPr>
              <a:t>Optimal Management of Anticoagulation Therapy</a:t>
            </a:r>
          </a:p>
          <a:p>
            <a:pPr marL="514350" indent="-514350">
              <a:buFont typeface="+mj-lt"/>
              <a:buAutoNum type="arabicPeriod"/>
            </a:pPr>
            <a:r>
              <a:rPr lang="en-CA" dirty="0">
                <a:solidFill>
                  <a:schemeClr val="tx1">
                    <a:lumMod val="50000"/>
                    <a:lumOff val="50000"/>
                  </a:schemeClr>
                </a:solidFill>
              </a:rPr>
              <a:t>Prevention and Treatment of VTE in Patients with Cancer</a:t>
            </a:r>
          </a:p>
          <a:p>
            <a:pPr marL="514350" indent="-514350">
              <a:buFont typeface="+mj-lt"/>
              <a:buAutoNum type="arabicPeriod"/>
            </a:pPr>
            <a:r>
              <a:rPr lang="en-CA" dirty="0">
                <a:solidFill>
                  <a:schemeClr val="tx1">
                    <a:lumMod val="50000"/>
                    <a:lumOff val="50000"/>
                  </a:schemeClr>
                </a:solidFill>
              </a:rPr>
              <a:t>Heparin-Induced Thrombocytopenia (HIT)</a:t>
            </a:r>
          </a:p>
          <a:p>
            <a:pPr marL="514350" indent="-514350">
              <a:buFont typeface="+mj-lt"/>
              <a:buAutoNum type="arabicPeriod"/>
            </a:pPr>
            <a:r>
              <a:rPr lang="en-CA" dirty="0">
                <a:solidFill>
                  <a:schemeClr val="tx1">
                    <a:lumMod val="50000"/>
                    <a:lumOff val="50000"/>
                  </a:schemeClr>
                </a:solidFill>
              </a:rPr>
              <a:t>Thrombophilia</a:t>
            </a:r>
          </a:p>
          <a:p>
            <a:pPr marL="514350" indent="-514350">
              <a:buFont typeface="+mj-lt"/>
              <a:buAutoNum type="arabicPeriod"/>
            </a:pPr>
            <a:r>
              <a:rPr lang="en-CA" dirty="0">
                <a:solidFill>
                  <a:schemeClr val="tx1">
                    <a:lumMod val="50000"/>
                    <a:lumOff val="50000"/>
                  </a:schemeClr>
                </a:solidFill>
              </a:rPr>
              <a:t>Pediatric VTE</a:t>
            </a:r>
          </a:p>
          <a:p>
            <a:pPr marL="514350" indent="-514350">
              <a:buFont typeface="+mj-lt"/>
              <a:buAutoNum type="arabicPeriod"/>
            </a:pPr>
            <a:r>
              <a:rPr lang="en-CA" dirty="0">
                <a:solidFill>
                  <a:schemeClr val="tx1">
                    <a:lumMod val="50000"/>
                    <a:lumOff val="50000"/>
                  </a:schemeClr>
                </a:solidFill>
              </a:rPr>
              <a:t>VTE in the Context of Pregnancy</a:t>
            </a:r>
          </a:p>
          <a:p>
            <a:pPr marL="514350" indent="-514350">
              <a:buFont typeface="+mj-lt"/>
              <a:buAutoNum type="arabicPeriod"/>
            </a:pPr>
            <a:r>
              <a:rPr lang="en-CA" b="1" dirty="0">
                <a:solidFill>
                  <a:schemeClr val="tx1"/>
                </a:solidFill>
              </a:rPr>
              <a:t>Diagnosis of VTE</a:t>
            </a:r>
          </a:p>
        </p:txBody>
      </p:sp>
    </p:spTree>
    <p:extLst>
      <p:ext uri="{BB962C8B-B14F-4D97-AF65-F5344CB8AC3E}">
        <p14:creationId xmlns:p14="http://schemas.microsoft.com/office/powerpoint/2010/main" val="331324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4120818"/>
          </a:xfrm>
        </p:spPr>
        <p:txBody>
          <a:bodyPr>
            <a:noAutofit/>
          </a:bodyPr>
          <a:lstStyle/>
          <a:p>
            <a:pPr marL="0" indent="0">
              <a:buNone/>
            </a:pPr>
            <a:r>
              <a:rPr lang="en-CA" sz="2400" b="1" dirty="0"/>
              <a:t>Your patient with </a:t>
            </a:r>
            <a:r>
              <a:rPr lang="en-CA" sz="2400" b="1" u="sng" dirty="0"/>
              <a:t>high PTP</a:t>
            </a:r>
            <a:r>
              <a:rPr lang="en-CA" sz="2400" b="1" dirty="0"/>
              <a:t> undergoes a left leg proximal compression ultrasound. The ultrasound does not demonstrate evidence of DVT.</a:t>
            </a:r>
          </a:p>
          <a:p>
            <a:pPr marL="0" indent="0">
              <a:buNone/>
            </a:pPr>
            <a:endParaRPr lang="en-CA" sz="2400" dirty="0"/>
          </a:p>
          <a:p>
            <a:pPr marL="0" indent="0">
              <a:buNone/>
            </a:pPr>
            <a:r>
              <a:rPr lang="en-CA" sz="2400" b="1" dirty="0"/>
              <a:t>Which diagnostic test would you suggest next?</a:t>
            </a:r>
          </a:p>
          <a:p>
            <a:pPr marL="0" indent="0">
              <a:buNone/>
            </a:pPr>
            <a:endParaRPr lang="en-CA" sz="2400" dirty="0"/>
          </a:p>
          <a:p>
            <a:pPr marL="514350" indent="-514350">
              <a:buAutoNum type="alphaUcPeriod"/>
            </a:pPr>
            <a:r>
              <a:rPr lang="en-CA" sz="2400" dirty="0"/>
              <a:t>Stop investigations as his ultrasound is negative</a:t>
            </a:r>
          </a:p>
          <a:p>
            <a:pPr marL="514350" indent="-514350">
              <a:buAutoNum type="alphaUcPeriod"/>
            </a:pPr>
            <a:r>
              <a:rPr lang="en-CA" sz="2400" dirty="0"/>
              <a:t>Serial proximal compression ultrasound within one week</a:t>
            </a:r>
          </a:p>
          <a:p>
            <a:pPr marL="514350" indent="-514350">
              <a:buAutoNum type="alphaUcPeriod"/>
            </a:pPr>
            <a:r>
              <a:rPr lang="en-CA" sz="2400" dirty="0"/>
              <a:t>High-sensitivity D-dimer</a:t>
            </a:r>
          </a:p>
          <a:p>
            <a:pPr marL="514350" indent="-514350">
              <a:buAutoNum type="alphaUcPeriod"/>
            </a:pPr>
            <a:r>
              <a:rPr lang="en-CA" sz="2400" dirty="0"/>
              <a:t>Venography</a:t>
            </a:r>
          </a:p>
          <a:p>
            <a:pPr marL="514350" indent="-514350">
              <a:buAutoNum type="alphaUcPeriod"/>
            </a:pPr>
            <a:r>
              <a:rPr lang="en-CA" sz="2400" dirty="0"/>
              <a:t>CTPA</a:t>
            </a:r>
          </a:p>
        </p:txBody>
      </p:sp>
      <p:sp>
        <p:nvSpPr>
          <p:cNvPr id="4" name="Rectangle 3">
            <a:extLst>
              <a:ext uri="{FF2B5EF4-FFF2-40B4-BE49-F238E27FC236}">
                <a16:creationId xmlns:a16="http://schemas.microsoft.com/office/drawing/2014/main" id="{99BAD767-7BAB-4B53-9712-EA8DCDE89366}"/>
              </a:ext>
            </a:extLst>
          </p:cNvPr>
          <p:cNvSpPr/>
          <p:nvPr/>
        </p:nvSpPr>
        <p:spPr>
          <a:xfrm>
            <a:off x="204535" y="4443412"/>
            <a:ext cx="9328618" cy="3714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3904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CC2719-4DFF-4447-8E01-28251A6BEDBC}"/>
              </a:ext>
            </a:extLst>
          </p:cNvPr>
          <p:cNvSpPr>
            <a:spLocks noGrp="1"/>
          </p:cNvSpPr>
          <p:nvPr>
            <p:ph type="title"/>
          </p:nvPr>
        </p:nvSpPr>
        <p:spPr>
          <a:xfrm>
            <a:off x="419100" y="1340569"/>
            <a:ext cx="10972800" cy="692525"/>
          </a:xfrm>
        </p:spPr>
        <p:txBody>
          <a:bodyPr/>
          <a:lstStyle/>
          <a:p>
            <a:r>
              <a:rPr lang="en-CA" dirty="0"/>
              <a:t>Recommendation</a:t>
            </a:r>
            <a:endParaRPr lang="en-US" dirty="0"/>
          </a:p>
        </p:txBody>
      </p:sp>
      <p:sp>
        <p:nvSpPr>
          <p:cNvPr id="6" name="Content Placeholder 5">
            <a:extLst>
              <a:ext uri="{FF2B5EF4-FFF2-40B4-BE49-F238E27FC236}">
                <a16:creationId xmlns:a16="http://schemas.microsoft.com/office/drawing/2014/main" id="{0769F60A-9F06-0F4F-8648-EC7BD8FC173C}"/>
              </a:ext>
            </a:extLst>
          </p:cNvPr>
          <p:cNvSpPr>
            <a:spLocks noGrp="1"/>
          </p:cNvSpPr>
          <p:nvPr>
            <p:ph idx="1"/>
          </p:nvPr>
        </p:nvSpPr>
        <p:spPr/>
        <p:txBody>
          <a:bodyPr>
            <a:noAutofit/>
          </a:bodyPr>
          <a:lstStyle/>
          <a:p>
            <a:r>
              <a:rPr lang="en-CA" sz="2400" dirty="0"/>
              <a:t>The panel suggests using a strategy </a:t>
            </a:r>
            <a:r>
              <a:rPr lang="en-CA" sz="2400" b="1" dirty="0">
                <a:solidFill>
                  <a:srgbClr val="E63E31"/>
                </a:solidFill>
              </a:rPr>
              <a:t>starting with proximal lower extremity or whole leg ultrasound</a:t>
            </a:r>
            <a:r>
              <a:rPr lang="en-CA" sz="2400" dirty="0"/>
              <a:t> for assessing patients suspected of having DVT in a population with </a:t>
            </a:r>
            <a:r>
              <a:rPr lang="en-CA" sz="2400" b="1" u="sng" dirty="0"/>
              <a:t>high prevalence/PTP</a:t>
            </a:r>
            <a:r>
              <a:rPr lang="en-CA" sz="2400" dirty="0"/>
              <a:t> (≥50%).</a:t>
            </a:r>
          </a:p>
          <a:p>
            <a:r>
              <a:rPr lang="en-CA" sz="2400" b="1" i="1" dirty="0"/>
              <a:t>This should be followed by serial ultrasound if the initial ultrasound is negative and no alternative diagnosis is identified</a:t>
            </a:r>
            <a:r>
              <a:rPr lang="en-CA" sz="2400" dirty="0"/>
              <a:t> </a:t>
            </a:r>
            <a:r>
              <a:rPr lang="en-CA" sz="2000" i="1" dirty="0"/>
              <a:t>(conditional recommendation, very low certainty on clinical outcomes, high certainty on diagnostic accuracy)</a:t>
            </a:r>
            <a:endParaRPr lang="en-CA" sz="2000" b="1" i="1" dirty="0"/>
          </a:p>
          <a:p>
            <a:pPr marL="0" indent="0">
              <a:buNone/>
            </a:pPr>
            <a:endParaRPr lang="en-CA" sz="3200" i="1" dirty="0"/>
          </a:p>
          <a:p>
            <a:pPr marL="0" indent="0">
              <a:buNone/>
            </a:pPr>
            <a:r>
              <a:rPr lang="en-CA" sz="2000" b="1" dirty="0"/>
              <a:t>Remarks:</a:t>
            </a:r>
          </a:p>
          <a:p>
            <a:r>
              <a:rPr lang="en-CA" sz="2000" dirty="0"/>
              <a:t>If a two-level clinical decision rule (</a:t>
            </a:r>
            <a:r>
              <a:rPr lang="en-CA" sz="2000" dirty="0" err="1"/>
              <a:t>ie</a:t>
            </a:r>
            <a:r>
              <a:rPr lang="en-CA" sz="2000" dirty="0"/>
              <a:t>. likely vs. unlikely) is utilized, this recommendation corresponds to the “likely DVT” category</a:t>
            </a:r>
          </a:p>
          <a:p>
            <a:endParaRPr lang="en-US" sz="2400" dirty="0"/>
          </a:p>
        </p:txBody>
      </p:sp>
    </p:spTree>
    <p:extLst>
      <p:ext uri="{BB962C8B-B14F-4D97-AF65-F5344CB8AC3E}">
        <p14:creationId xmlns:p14="http://schemas.microsoft.com/office/powerpoint/2010/main" val="1949424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C4C8FE8-0855-7640-A58F-BD655CD7E486}"/>
              </a:ext>
            </a:extLst>
          </p:cNvPr>
          <p:cNvSpPr>
            <a:spLocks noGrp="1"/>
          </p:cNvSpPr>
          <p:nvPr>
            <p:ph idx="1"/>
          </p:nvPr>
        </p:nvSpPr>
        <p:spPr>
          <a:xfrm>
            <a:off x="419100" y="2279160"/>
            <a:ext cx="3281363" cy="3954624"/>
          </a:xfrm>
        </p:spPr>
        <p:txBody>
          <a:bodyPr/>
          <a:lstStyle/>
          <a:p>
            <a:pPr marL="0" indent="0">
              <a:buNone/>
            </a:pPr>
            <a:r>
              <a:rPr lang="en-CA" sz="2400" dirty="0"/>
              <a:t>For patients at </a:t>
            </a:r>
            <a:r>
              <a:rPr lang="en-CA" sz="2400" b="1" u="sng" dirty="0"/>
              <a:t>high PTP</a:t>
            </a:r>
            <a:r>
              <a:rPr lang="en-CA" sz="2400" dirty="0"/>
              <a:t>, a single proximal or whole leg US is not sufficient to rule out DVT.</a:t>
            </a:r>
          </a:p>
          <a:p>
            <a:pPr marL="0" indent="0">
              <a:buNone/>
            </a:pPr>
            <a:endParaRPr lang="en-CA" sz="2400" dirty="0"/>
          </a:p>
          <a:p>
            <a:pPr marL="0" indent="0">
              <a:buNone/>
            </a:pPr>
            <a:r>
              <a:rPr lang="en-CA" sz="2400" dirty="0"/>
              <a:t>Subsequent testing with serial US is required.</a:t>
            </a:r>
          </a:p>
          <a:p>
            <a:pPr marL="0" indent="0">
              <a:buNone/>
            </a:pPr>
            <a:endParaRPr lang="en-US" dirty="0"/>
          </a:p>
        </p:txBody>
      </p:sp>
      <p:pic>
        <p:nvPicPr>
          <p:cNvPr id="4" name="Picture 3">
            <a:extLst>
              <a:ext uri="{FF2B5EF4-FFF2-40B4-BE49-F238E27FC236}">
                <a16:creationId xmlns:a16="http://schemas.microsoft.com/office/drawing/2014/main" id="{0216FA13-2D01-4703-A358-E487CA63BED5}"/>
              </a:ext>
            </a:extLst>
          </p:cNvPr>
          <p:cNvPicPr>
            <a:picLocks noChangeAspect="1"/>
          </p:cNvPicPr>
          <p:nvPr/>
        </p:nvPicPr>
        <p:blipFill>
          <a:blip r:embed="rId3"/>
          <a:stretch>
            <a:fillRect/>
          </a:stretch>
        </p:blipFill>
        <p:spPr>
          <a:xfrm>
            <a:off x="6033372" y="1332246"/>
            <a:ext cx="4404015" cy="5240004"/>
          </a:xfrm>
          <a:prstGeom prst="rect">
            <a:avLst/>
          </a:prstGeom>
        </p:spPr>
      </p:pic>
      <p:sp>
        <p:nvSpPr>
          <p:cNvPr id="6" name="Rectangle 5">
            <a:extLst>
              <a:ext uri="{FF2B5EF4-FFF2-40B4-BE49-F238E27FC236}">
                <a16:creationId xmlns:a16="http://schemas.microsoft.com/office/drawing/2014/main" id="{522C2ACC-26F9-4073-ABFE-69C1FA14CD4D}"/>
              </a:ext>
            </a:extLst>
          </p:cNvPr>
          <p:cNvSpPr/>
          <p:nvPr/>
        </p:nvSpPr>
        <p:spPr>
          <a:xfrm>
            <a:off x="8645984" y="3117934"/>
            <a:ext cx="1026938" cy="369545"/>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56377E17-E77D-49CA-A8A7-EAC55A581A2C}"/>
              </a:ext>
            </a:extLst>
          </p:cNvPr>
          <p:cNvSpPr/>
          <p:nvPr/>
        </p:nvSpPr>
        <p:spPr>
          <a:xfrm>
            <a:off x="8645984" y="3582813"/>
            <a:ext cx="1026938" cy="502965"/>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3095E426-B539-4D61-8CF0-F8D0881830AC}"/>
              </a:ext>
            </a:extLst>
          </p:cNvPr>
          <p:cNvSpPr/>
          <p:nvPr/>
        </p:nvSpPr>
        <p:spPr>
          <a:xfrm>
            <a:off x="8165403" y="4439995"/>
            <a:ext cx="945958" cy="408703"/>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B30B6161-02FC-4419-AA13-EA4DF930477E}"/>
              </a:ext>
            </a:extLst>
          </p:cNvPr>
          <p:cNvSpPr/>
          <p:nvPr/>
        </p:nvSpPr>
        <p:spPr>
          <a:xfrm rot="18900000">
            <a:off x="6735082" y="4136082"/>
            <a:ext cx="935577" cy="983931"/>
          </a:xfrm>
          <a:custGeom>
            <a:avLst/>
            <a:gdLst>
              <a:gd name="connsiteX0" fmla="*/ 0 w 1172849"/>
              <a:gd name="connsiteY0" fmla="*/ 0 h 1233466"/>
              <a:gd name="connsiteX1" fmla="*/ 1172849 w 1172849"/>
              <a:gd name="connsiteY1" fmla="*/ 0 h 1233466"/>
              <a:gd name="connsiteX2" fmla="*/ 1172849 w 1172849"/>
              <a:gd name="connsiteY2" fmla="*/ 1233466 h 1233466"/>
              <a:gd name="connsiteX3" fmla="*/ 0 w 1172849"/>
              <a:gd name="connsiteY3" fmla="*/ 1233466 h 1233466"/>
              <a:gd name="connsiteX4" fmla="*/ 0 w 1172849"/>
              <a:gd name="connsiteY4" fmla="*/ 0 h 1233466"/>
              <a:gd name="connsiteX0" fmla="*/ 0 w 1172849"/>
              <a:gd name="connsiteY0" fmla="*/ 0 h 1233466"/>
              <a:gd name="connsiteX1" fmla="*/ 849559 w 1172849"/>
              <a:gd name="connsiteY1" fmla="*/ 282879 h 1233466"/>
              <a:gd name="connsiteX2" fmla="*/ 1172849 w 1172849"/>
              <a:gd name="connsiteY2" fmla="*/ 1233466 h 1233466"/>
              <a:gd name="connsiteX3" fmla="*/ 0 w 1172849"/>
              <a:gd name="connsiteY3" fmla="*/ 1233466 h 1233466"/>
              <a:gd name="connsiteX4" fmla="*/ 0 w 1172849"/>
              <a:gd name="connsiteY4" fmla="*/ 0 h 1233466"/>
              <a:gd name="connsiteX0" fmla="*/ 0 w 1172849"/>
              <a:gd name="connsiteY0" fmla="*/ 0 h 1233466"/>
              <a:gd name="connsiteX1" fmla="*/ 849559 w 1172849"/>
              <a:gd name="connsiteY1" fmla="*/ 282879 h 1233466"/>
              <a:gd name="connsiteX2" fmla="*/ 1172849 w 1172849"/>
              <a:gd name="connsiteY2" fmla="*/ 1233466 h 1233466"/>
              <a:gd name="connsiteX3" fmla="*/ 252569 w 1172849"/>
              <a:gd name="connsiteY3" fmla="*/ 879868 h 1233466"/>
              <a:gd name="connsiteX4" fmla="*/ 0 w 1172849"/>
              <a:gd name="connsiteY4" fmla="*/ 0 h 1233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849" h="1233466">
                <a:moveTo>
                  <a:pt x="0" y="0"/>
                </a:moveTo>
                <a:lnTo>
                  <a:pt x="849559" y="282879"/>
                </a:lnTo>
                <a:lnTo>
                  <a:pt x="1172849" y="1233466"/>
                </a:lnTo>
                <a:lnTo>
                  <a:pt x="252569" y="879868"/>
                </a:lnTo>
                <a:lnTo>
                  <a:pt x="0" y="0"/>
                </a:lnTo>
                <a:close/>
              </a:path>
            </a:pathLst>
          </a:cu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itle 8">
            <a:extLst>
              <a:ext uri="{FF2B5EF4-FFF2-40B4-BE49-F238E27FC236}">
                <a16:creationId xmlns:a16="http://schemas.microsoft.com/office/drawing/2014/main" id="{04B486F2-00A4-0C46-BB8A-92D518D35AD4}"/>
              </a:ext>
            </a:extLst>
          </p:cNvPr>
          <p:cNvSpPr>
            <a:spLocks noGrp="1"/>
          </p:cNvSpPr>
          <p:nvPr>
            <p:ph type="title"/>
          </p:nvPr>
        </p:nvSpPr>
        <p:spPr>
          <a:xfrm>
            <a:off x="419100" y="1340569"/>
            <a:ext cx="6696075" cy="976691"/>
          </a:xfrm>
        </p:spPr>
        <p:txBody>
          <a:bodyPr>
            <a:normAutofit/>
          </a:bodyPr>
          <a:lstStyle/>
          <a:p>
            <a:r>
              <a:rPr lang="en-CA" dirty="0"/>
              <a:t>Flow chart for Diagnosis of DVT in patients </a:t>
            </a:r>
            <a:r>
              <a:rPr lang="en-CA" dirty="0">
                <a:solidFill>
                  <a:srgbClr val="E43D33"/>
                </a:solidFill>
              </a:rPr>
              <a:t>with </a:t>
            </a:r>
            <a:r>
              <a:rPr lang="en-CA" b="1" dirty="0">
                <a:solidFill>
                  <a:srgbClr val="E43D33"/>
                </a:solidFill>
              </a:rPr>
              <a:t>high PTP</a:t>
            </a:r>
            <a:endParaRPr lang="en-US" dirty="0">
              <a:solidFill>
                <a:srgbClr val="E43D33"/>
              </a:solidFill>
            </a:endParaRPr>
          </a:p>
        </p:txBody>
      </p:sp>
    </p:spTree>
    <p:extLst>
      <p:ext uri="{BB962C8B-B14F-4D97-AF65-F5344CB8AC3E}">
        <p14:creationId xmlns:p14="http://schemas.microsoft.com/office/powerpoint/2010/main" val="355721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360E3-FBA5-4347-ABE1-2190ECD867AE}"/>
              </a:ext>
            </a:extLst>
          </p:cNvPr>
          <p:cNvPicPr>
            <a:picLocks noChangeAspect="1"/>
          </p:cNvPicPr>
          <p:nvPr/>
        </p:nvPicPr>
        <p:blipFill>
          <a:blip r:embed="rId2"/>
          <a:stretch>
            <a:fillRect/>
          </a:stretch>
        </p:blipFill>
        <p:spPr>
          <a:xfrm>
            <a:off x="5982010" y="1228725"/>
            <a:ext cx="4770396" cy="5357813"/>
          </a:xfrm>
          <a:prstGeom prst="rect">
            <a:avLst/>
          </a:prstGeom>
        </p:spPr>
      </p:pic>
      <p:sp>
        <p:nvSpPr>
          <p:cNvPr id="6" name="Rectangle 5">
            <a:extLst>
              <a:ext uri="{FF2B5EF4-FFF2-40B4-BE49-F238E27FC236}">
                <a16:creationId xmlns:a16="http://schemas.microsoft.com/office/drawing/2014/main" id="{AB7CF6E8-D462-405C-8AFB-CD2429EE1CAB}"/>
              </a:ext>
            </a:extLst>
          </p:cNvPr>
          <p:cNvSpPr/>
          <p:nvPr/>
        </p:nvSpPr>
        <p:spPr>
          <a:xfrm>
            <a:off x="7528538" y="2933024"/>
            <a:ext cx="1087586" cy="487890"/>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09C78617-98F7-4BD4-B988-FE760B1F083B}"/>
              </a:ext>
            </a:extLst>
          </p:cNvPr>
          <p:cNvSpPr/>
          <p:nvPr/>
        </p:nvSpPr>
        <p:spPr>
          <a:xfrm>
            <a:off x="7528538" y="3627534"/>
            <a:ext cx="1087586" cy="487890"/>
          </a:xfrm>
          <a:prstGeom prst="rect">
            <a:avLst/>
          </a:prstGeom>
          <a:noFill/>
          <a:ln w="57150">
            <a:solidFill>
              <a:srgbClr val="E6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a:extLst>
              <a:ext uri="{FF2B5EF4-FFF2-40B4-BE49-F238E27FC236}">
                <a16:creationId xmlns:a16="http://schemas.microsoft.com/office/drawing/2014/main" id="{A4617DDD-8590-604D-9337-5B0D5525EF3C}"/>
              </a:ext>
            </a:extLst>
          </p:cNvPr>
          <p:cNvSpPr>
            <a:spLocks noGrp="1"/>
          </p:cNvSpPr>
          <p:nvPr>
            <p:ph idx="1"/>
          </p:nvPr>
        </p:nvSpPr>
        <p:spPr>
          <a:xfrm>
            <a:off x="419100" y="2033094"/>
            <a:ext cx="4775405" cy="3954624"/>
          </a:xfrm>
        </p:spPr>
        <p:txBody>
          <a:bodyPr>
            <a:normAutofit/>
          </a:bodyPr>
          <a:lstStyle/>
          <a:p>
            <a:pPr marL="0" indent="0">
              <a:buNone/>
            </a:pPr>
            <a:r>
              <a:rPr lang="en-CA" sz="2400" dirty="0"/>
              <a:t>By contrast, in patients with </a:t>
            </a:r>
            <a:r>
              <a:rPr lang="en-CA" sz="2400" b="1" dirty="0">
                <a:solidFill>
                  <a:srgbClr val="E63E31"/>
                </a:solidFill>
              </a:rPr>
              <a:t>low PTP for DVT</a:t>
            </a:r>
            <a:r>
              <a:rPr lang="en-CA" sz="2400" dirty="0"/>
              <a:t>, D-dimer recommended as first diagnostic test to exclude DVT.</a:t>
            </a:r>
          </a:p>
          <a:p>
            <a:pPr marL="0" indent="0">
              <a:buNone/>
            </a:pPr>
            <a:endParaRPr lang="en-US" sz="2400" dirty="0"/>
          </a:p>
        </p:txBody>
      </p:sp>
    </p:spTree>
    <p:extLst>
      <p:ext uri="{BB962C8B-B14F-4D97-AF65-F5344CB8AC3E}">
        <p14:creationId xmlns:p14="http://schemas.microsoft.com/office/powerpoint/2010/main" val="99367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B9E5-8581-4BCC-B4C2-5C283A1D7B7A}"/>
              </a:ext>
            </a:extLst>
          </p:cNvPr>
          <p:cNvSpPr>
            <a:spLocks noGrp="1"/>
          </p:cNvSpPr>
          <p:nvPr>
            <p:ph type="title"/>
          </p:nvPr>
        </p:nvSpPr>
        <p:spPr>
          <a:xfrm>
            <a:off x="419100" y="1340569"/>
            <a:ext cx="10972800" cy="845419"/>
          </a:xfrm>
        </p:spPr>
        <p:txBody>
          <a:bodyPr/>
          <a:lstStyle/>
          <a:p>
            <a:r>
              <a:rPr lang="en-CA" dirty="0"/>
              <a:t>Case 2: Continued</a:t>
            </a:r>
          </a:p>
        </p:txBody>
      </p:sp>
      <p:sp>
        <p:nvSpPr>
          <p:cNvPr id="3" name="Content Placeholder 2">
            <a:extLst>
              <a:ext uri="{FF2B5EF4-FFF2-40B4-BE49-F238E27FC236}">
                <a16:creationId xmlns:a16="http://schemas.microsoft.com/office/drawing/2014/main" id="{7CEAD73E-71EB-4055-B120-B293AD2C7C58}"/>
              </a:ext>
            </a:extLst>
          </p:cNvPr>
          <p:cNvSpPr>
            <a:spLocks noGrp="1"/>
          </p:cNvSpPr>
          <p:nvPr>
            <p:ph idx="1"/>
          </p:nvPr>
        </p:nvSpPr>
        <p:spPr/>
        <p:txBody>
          <a:bodyPr>
            <a:normAutofit/>
          </a:bodyPr>
          <a:lstStyle/>
          <a:p>
            <a:r>
              <a:rPr lang="en-CA" sz="2400" dirty="0"/>
              <a:t>Your patient, whose PTP was high, has a serial proximal ultrasound in 7 days. This ultrasound demonstrates occlusive DVT within the left popliteal and superficial femoral veins.</a:t>
            </a:r>
          </a:p>
          <a:p>
            <a:endParaRPr lang="en-CA" sz="2400" dirty="0"/>
          </a:p>
          <a:p>
            <a:r>
              <a:rPr lang="en-CA" sz="2400" dirty="0"/>
              <a:t>Your patient is started on anticoagulation with LMWH and you arrange for follow up in the thrombosis clinic</a:t>
            </a:r>
          </a:p>
          <a:p>
            <a:endParaRPr lang="en-CA" sz="2400" dirty="0"/>
          </a:p>
        </p:txBody>
      </p:sp>
    </p:spTree>
    <p:extLst>
      <p:ext uri="{BB962C8B-B14F-4D97-AF65-F5344CB8AC3E}">
        <p14:creationId xmlns:p14="http://schemas.microsoft.com/office/powerpoint/2010/main" val="1377181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E4FC-A439-463B-9530-1C80FDDA6B82}"/>
              </a:ext>
            </a:extLst>
          </p:cNvPr>
          <p:cNvSpPr>
            <a:spLocks noGrp="1"/>
          </p:cNvSpPr>
          <p:nvPr>
            <p:ph type="title"/>
          </p:nvPr>
        </p:nvSpPr>
        <p:spPr/>
        <p:txBody>
          <a:bodyPr/>
          <a:lstStyle/>
          <a:p>
            <a:r>
              <a:rPr lang="en-CA" dirty="0"/>
              <a:t>Case 2: Four months later</a:t>
            </a:r>
          </a:p>
        </p:txBody>
      </p:sp>
      <p:sp>
        <p:nvSpPr>
          <p:cNvPr id="3" name="Content Placeholder 2">
            <a:extLst>
              <a:ext uri="{FF2B5EF4-FFF2-40B4-BE49-F238E27FC236}">
                <a16:creationId xmlns:a16="http://schemas.microsoft.com/office/drawing/2014/main" id="{3185012E-D7DF-46E9-B482-5E853A32339F}"/>
              </a:ext>
            </a:extLst>
          </p:cNvPr>
          <p:cNvSpPr>
            <a:spLocks noGrp="1"/>
          </p:cNvSpPr>
          <p:nvPr>
            <p:ph idx="1"/>
          </p:nvPr>
        </p:nvSpPr>
        <p:spPr/>
        <p:txBody>
          <a:bodyPr>
            <a:normAutofit/>
          </a:bodyPr>
          <a:lstStyle/>
          <a:p>
            <a:r>
              <a:rPr lang="en-CA" sz="2400" dirty="0"/>
              <a:t>Four months later he remains compliant on full-dose anticoagulation with LMWH</a:t>
            </a:r>
          </a:p>
          <a:p>
            <a:endParaRPr lang="en-CA" sz="2400" dirty="0"/>
          </a:p>
          <a:p>
            <a:r>
              <a:rPr lang="en-CA" sz="2400" dirty="0"/>
              <a:t>Unfortunately his lung cancer is progressing despite chemotherapy, with worsening metastatic disease</a:t>
            </a:r>
          </a:p>
          <a:p>
            <a:endParaRPr lang="en-CA" sz="2400" dirty="0"/>
          </a:p>
          <a:p>
            <a:r>
              <a:rPr lang="en-CA" sz="2400" dirty="0"/>
              <a:t>He presents to hospital with swelling and tightness in his left (ipsilateral) calf. There is localized pain and unilateral edema. </a:t>
            </a:r>
            <a:r>
              <a:rPr lang="en-CA" sz="2400" b="1" i="1" dirty="0"/>
              <a:t>You feel his PTP for recurrent DVT is likely (Wells Score of 4)</a:t>
            </a:r>
          </a:p>
        </p:txBody>
      </p:sp>
    </p:spTree>
    <p:extLst>
      <p:ext uri="{BB962C8B-B14F-4D97-AF65-F5344CB8AC3E}">
        <p14:creationId xmlns:p14="http://schemas.microsoft.com/office/powerpoint/2010/main" val="1165682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p:txBody>
          <a:bodyPr>
            <a:noAutofit/>
          </a:bodyPr>
          <a:lstStyle/>
          <a:p>
            <a:pPr marL="0" indent="0">
              <a:buNone/>
            </a:pPr>
            <a:r>
              <a:rPr lang="en-CA" sz="2400" b="1" dirty="0"/>
              <a:t>Your patient who sustained DVT 4 months ago presents with recurrent leg symptoms and </a:t>
            </a:r>
            <a:r>
              <a:rPr lang="en-CA" sz="2400" b="1" u="sng" dirty="0"/>
              <a:t>likely PTP</a:t>
            </a:r>
            <a:r>
              <a:rPr lang="en-CA" sz="2400" b="1" dirty="0"/>
              <a:t>. </a:t>
            </a:r>
          </a:p>
          <a:p>
            <a:pPr marL="0" indent="0">
              <a:buNone/>
            </a:pPr>
            <a:endParaRPr lang="en-CA" sz="2400" b="1" dirty="0"/>
          </a:p>
          <a:p>
            <a:pPr marL="0" indent="0">
              <a:buNone/>
            </a:pPr>
            <a:r>
              <a:rPr lang="en-CA" sz="2400" b="1" dirty="0"/>
              <a:t>What diagnostic test would you suggest at this point?</a:t>
            </a:r>
          </a:p>
          <a:p>
            <a:pPr marL="0" indent="0">
              <a:buNone/>
            </a:pPr>
            <a:endParaRPr lang="en-CA" sz="2400" dirty="0"/>
          </a:p>
          <a:p>
            <a:pPr marL="514350" indent="-514350">
              <a:buAutoNum type="alphaUcPeriod"/>
            </a:pPr>
            <a:r>
              <a:rPr lang="en-CA" sz="2400" dirty="0"/>
              <a:t>CT scan of the abdomen</a:t>
            </a:r>
          </a:p>
          <a:p>
            <a:pPr marL="514350" indent="-514350">
              <a:buAutoNum type="alphaUcPeriod"/>
            </a:pPr>
            <a:r>
              <a:rPr lang="en-CA" sz="2400" dirty="0"/>
              <a:t>High-sensitivity D-dimer</a:t>
            </a:r>
          </a:p>
          <a:p>
            <a:pPr marL="514350" indent="-514350">
              <a:buAutoNum type="alphaUcPeriod"/>
            </a:pPr>
            <a:r>
              <a:rPr lang="en-CA" sz="2400" dirty="0"/>
              <a:t>Venography</a:t>
            </a:r>
          </a:p>
          <a:p>
            <a:pPr marL="514350" indent="-514350">
              <a:buAutoNum type="alphaUcPeriod"/>
            </a:pPr>
            <a:r>
              <a:rPr lang="en-CA" sz="2400" dirty="0"/>
              <a:t>Left leg compression ultrasound</a:t>
            </a:r>
          </a:p>
        </p:txBody>
      </p:sp>
      <p:sp>
        <p:nvSpPr>
          <p:cNvPr id="4" name="Rectangle 3">
            <a:extLst>
              <a:ext uri="{FF2B5EF4-FFF2-40B4-BE49-F238E27FC236}">
                <a16:creationId xmlns:a16="http://schemas.microsoft.com/office/drawing/2014/main" id="{99BAD767-7BAB-4B53-9712-EA8DCDE89366}"/>
              </a:ext>
            </a:extLst>
          </p:cNvPr>
          <p:cNvSpPr/>
          <p:nvPr/>
        </p:nvSpPr>
        <p:spPr>
          <a:xfrm>
            <a:off x="224877" y="5500688"/>
            <a:ext cx="6019730" cy="4870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4106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A881473-1F5F-3344-A443-8C63281DD25B}"/>
              </a:ext>
            </a:extLst>
          </p:cNvPr>
          <p:cNvSpPr>
            <a:spLocks noGrp="1"/>
          </p:cNvSpPr>
          <p:nvPr>
            <p:ph idx="1"/>
          </p:nvPr>
        </p:nvSpPr>
        <p:spPr>
          <a:xfrm>
            <a:off x="333013" y="1471694"/>
            <a:ext cx="11525973" cy="2922075"/>
          </a:xfrm>
        </p:spPr>
        <p:txBody>
          <a:bodyPr>
            <a:normAutofit/>
          </a:bodyPr>
          <a:lstStyle/>
          <a:p>
            <a:pPr marL="0" indent="0">
              <a:buNone/>
            </a:pPr>
            <a:r>
              <a:rPr lang="en-CA" sz="2400" i="1" dirty="0">
                <a:solidFill>
                  <a:schemeClr val="tx1">
                    <a:lumMod val="50000"/>
                    <a:lumOff val="50000"/>
                  </a:schemeClr>
                </a:solidFill>
              </a:rPr>
              <a:t>In patients with a prior history of DVT, what is the optimal diagnostic strategy to evaluate for suspected recurrent DVT?</a:t>
            </a:r>
          </a:p>
          <a:p>
            <a:pPr marL="0" indent="0">
              <a:buNone/>
            </a:pPr>
            <a:endParaRPr lang="en-CA" sz="1050" dirty="0">
              <a:solidFill>
                <a:schemeClr val="tx1">
                  <a:lumMod val="50000"/>
                  <a:lumOff val="50000"/>
                </a:schemeClr>
              </a:solidFill>
            </a:endParaRPr>
          </a:p>
          <a:p>
            <a:pPr marL="0" indent="0">
              <a:buNone/>
            </a:pPr>
            <a:r>
              <a:rPr lang="en-CA" sz="2400" b="1" dirty="0">
                <a:solidFill>
                  <a:schemeClr val="tx1">
                    <a:lumMod val="50000"/>
                    <a:lumOff val="50000"/>
                  </a:schemeClr>
                </a:solidFill>
              </a:rPr>
              <a:t>Recommendation</a:t>
            </a:r>
            <a:endParaRPr lang="en-CA" sz="1400" b="1" dirty="0">
              <a:solidFill>
                <a:schemeClr val="tx1">
                  <a:lumMod val="50000"/>
                  <a:lumOff val="50000"/>
                </a:schemeClr>
              </a:solidFill>
            </a:endParaRPr>
          </a:p>
          <a:p>
            <a:r>
              <a:rPr lang="en-CA" sz="2000" b="1" dirty="0">
                <a:solidFill>
                  <a:srgbClr val="E63E31"/>
                </a:solidFill>
              </a:rPr>
              <a:t>Patients with positive D-dimer or those who have </a:t>
            </a:r>
            <a:r>
              <a:rPr lang="en-CA" sz="2000" b="1" u="sng" dirty="0">
                <a:solidFill>
                  <a:srgbClr val="E63E31"/>
                </a:solidFill>
              </a:rPr>
              <a:t>likely PTP</a:t>
            </a:r>
            <a:r>
              <a:rPr lang="en-CA" sz="2000" b="1" dirty="0">
                <a:solidFill>
                  <a:srgbClr val="E63E31"/>
                </a:solidFill>
              </a:rPr>
              <a:t>: </a:t>
            </a:r>
            <a:r>
              <a:rPr lang="en-CA" sz="2000" dirty="0"/>
              <a:t>should undergo </a:t>
            </a:r>
            <a:r>
              <a:rPr lang="en-CA" sz="2000" b="1" u="sng" dirty="0"/>
              <a:t>proximal lower extremity ultrasound</a:t>
            </a:r>
            <a:r>
              <a:rPr lang="en-CA" sz="2000" dirty="0"/>
              <a:t> </a:t>
            </a:r>
            <a:r>
              <a:rPr lang="en-CA" sz="2400" i="1" dirty="0"/>
              <a:t>(conditional recommendation, low certainty)</a:t>
            </a:r>
            <a:endParaRPr lang="en-CA" sz="2000" b="1" dirty="0">
              <a:solidFill>
                <a:srgbClr val="FF0000"/>
              </a:solidFill>
            </a:endParaRPr>
          </a:p>
          <a:p>
            <a:r>
              <a:rPr lang="en-CA" sz="2000" b="1" dirty="0">
                <a:solidFill>
                  <a:srgbClr val="E63E31"/>
                </a:solidFill>
              </a:rPr>
              <a:t>In a population with </a:t>
            </a:r>
            <a:r>
              <a:rPr lang="en-CA" sz="2000" b="1" u="sng" dirty="0">
                <a:solidFill>
                  <a:srgbClr val="E63E31"/>
                </a:solidFill>
              </a:rPr>
              <a:t>unlikely PTP</a:t>
            </a:r>
            <a:r>
              <a:rPr lang="en-CA" sz="2000" b="1" dirty="0">
                <a:solidFill>
                  <a:srgbClr val="E63E31"/>
                </a:solidFill>
              </a:rPr>
              <a:t>:</a:t>
            </a:r>
            <a:r>
              <a:rPr lang="en-CA" sz="2000" dirty="0">
                <a:solidFill>
                  <a:srgbClr val="E63E31"/>
                </a:solidFill>
              </a:rPr>
              <a:t> </a:t>
            </a:r>
            <a:r>
              <a:rPr lang="en-CA" sz="2000" dirty="0"/>
              <a:t>the panel suggests using a strategy </a:t>
            </a:r>
            <a:r>
              <a:rPr lang="en-CA" sz="2000" b="1" u="sng" dirty="0"/>
              <a:t>starting with D-dimer</a:t>
            </a:r>
            <a:r>
              <a:rPr lang="en-CA" sz="2000" dirty="0"/>
              <a:t> for excluding recurrent DVT</a:t>
            </a:r>
          </a:p>
          <a:p>
            <a:endParaRPr lang="en-US" sz="1800" dirty="0"/>
          </a:p>
        </p:txBody>
      </p:sp>
      <p:sp>
        <p:nvSpPr>
          <p:cNvPr id="10" name="TextBox 9">
            <a:extLst>
              <a:ext uri="{FF2B5EF4-FFF2-40B4-BE49-F238E27FC236}">
                <a16:creationId xmlns:a16="http://schemas.microsoft.com/office/drawing/2014/main" id="{6E3E8591-B708-2445-9703-DBDE3CA9F50D}"/>
              </a:ext>
            </a:extLst>
          </p:cNvPr>
          <p:cNvSpPr txBox="1"/>
          <p:nvPr/>
        </p:nvSpPr>
        <p:spPr>
          <a:xfrm>
            <a:off x="1620633" y="4542667"/>
            <a:ext cx="4205774" cy="1753964"/>
          </a:xfrm>
          <a:prstGeom prst="rect">
            <a:avLst/>
          </a:prstGeom>
          <a:solidFill>
            <a:srgbClr val="FFD8B0"/>
          </a:solidFill>
          <a:ln w="19050">
            <a:noFill/>
          </a:ln>
        </p:spPr>
        <p:txBody>
          <a:bodyPr wrap="square" rtlCol="0">
            <a:noAutofit/>
          </a:bodyPr>
          <a:lstStyle/>
          <a:p>
            <a:r>
              <a:rPr lang="en-CA" sz="2000" dirty="0">
                <a:solidFill>
                  <a:schemeClr val="tx1">
                    <a:lumMod val="50000"/>
                    <a:lumOff val="50000"/>
                  </a:schemeClr>
                </a:solidFill>
              </a:rPr>
              <a:t>If prior imaging is available, </a:t>
            </a:r>
            <a:r>
              <a:rPr lang="en-CA" sz="2000" b="1" dirty="0">
                <a:solidFill>
                  <a:schemeClr val="tx1">
                    <a:lumMod val="50000"/>
                    <a:lumOff val="50000"/>
                  </a:schemeClr>
                </a:solidFill>
              </a:rPr>
              <a:t>comparison of the previous and current imaging </a:t>
            </a:r>
            <a:r>
              <a:rPr lang="en-CA" sz="2000" dirty="0">
                <a:solidFill>
                  <a:schemeClr val="tx1">
                    <a:lumMod val="50000"/>
                    <a:lumOff val="50000"/>
                  </a:schemeClr>
                </a:solidFill>
              </a:rPr>
              <a:t>is warranted to determine if the findings are new and represent recurrent PE</a:t>
            </a:r>
          </a:p>
        </p:txBody>
      </p:sp>
      <p:sp>
        <p:nvSpPr>
          <p:cNvPr id="11" name="TextBox 10">
            <a:extLst>
              <a:ext uri="{FF2B5EF4-FFF2-40B4-BE49-F238E27FC236}">
                <a16:creationId xmlns:a16="http://schemas.microsoft.com/office/drawing/2014/main" id="{740E1D38-55DD-534F-AA0D-7D231ACBC2E0}"/>
              </a:ext>
            </a:extLst>
          </p:cNvPr>
          <p:cNvSpPr txBox="1"/>
          <p:nvPr/>
        </p:nvSpPr>
        <p:spPr>
          <a:xfrm>
            <a:off x="6131608" y="4542667"/>
            <a:ext cx="4171628" cy="1753963"/>
          </a:xfrm>
          <a:prstGeom prst="rect">
            <a:avLst/>
          </a:prstGeom>
          <a:solidFill>
            <a:srgbClr val="BEE0E4"/>
          </a:solidFill>
          <a:ln w="19050">
            <a:noFill/>
          </a:ln>
        </p:spPr>
        <p:txBody>
          <a:bodyPr wrap="square" rtlCol="0">
            <a:noAutofit/>
          </a:bodyPr>
          <a:lstStyle/>
          <a:p>
            <a:r>
              <a:rPr lang="en-CA" sz="2000" dirty="0">
                <a:solidFill>
                  <a:schemeClr val="tx1">
                    <a:lumMod val="50000"/>
                    <a:lumOff val="50000"/>
                  </a:schemeClr>
                </a:solidFill>
              </a:rPr>
              <a:t>Ultrasound findings of recurrent DVT may include involvement of new venous segment or increase in non-compressibility of &gt;4mm.</a:t>
            </a:r>
            <a:endParaRPr lang="en-CA" sz="2000" b="1" dirty="0">
              <a:solidFill>
                <a:schemeClr val="tx1">
                  <a:lumMod val="50000"/>
                  <a:lumOff val="50000"/>
                </a:schemeClr>
              </a:solidFill>
            </a:endParaRPr>
          </a:p>
        </p:txBody>
      </p:sp>
    </p:spTree>
    <p:extLst>
      <p:ext uri="{BB962C8B-B14F-4D97-AF65-F5344CB8AC3E}">
        <p14:creationId xmlns:p14="http://schemas.microsoft.com/office/powerpoint/2010/main" val="225429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A60230-ADDF-48F7-8FAA-9304681E7801}"/>
              </a:ext>
            </a:extLst>
          </p:cNvPr>
          <p:cNvPicPr>
            <a:picLocks noChangeAspect="1"/>
          </p:cNvPicPr>
          <p:nvPr/>
        </p:nvPicPr>
        <p:blipFill>
          <a:blip r:embed="rId3"/>
          <a:stretch>
            <a:fillRect/>
          </a:stretch>
        </p:blipFill>
        <p:spPr>
          <a:xfrm>
            <a:off x="7063899" y="1333500"/>
            <a:ext cx="3090533" cy="5298794"/>
          </a:xfrm>
          <a:prstGeom prst="rect">
            <a:avLst/>
          </a:prstGeom>
        </p:spPr>
      </p:pic>
      <p:sp>
        <p:nvSpPr>
          <p:cNvPr id="5" name="Rectangle 4">
            <a:extLst>
              <a:ext uri="{FF2B5EF4-FFF2-40B4-BE49-F238E27FC236}">
                <a16:creationId xmlns:a16="http://schemas.microsoft.com/office/drawing/2014/main" id="{629FA8DC-4173-4316-B530-E21BB6102654}"/>
              </a:ext>
            </a:extLst>
          </p:cNvPr>
          <p:cNvSpPr/>
          <p:nvPr/>
        </p:nvSpPr>
        <p:spPr>
          <a:xfrm>
            <a:off x="7114430" y="2974657"/>
            <a:ext cx="1012691" cy="442636"/>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AA79AEFD-789F-4383-948C-F4C73812E8EF}"/>
              </a:ext>
            </a:extLst>
          </p:cNvPr>
          <p:cNvSpPr/>
          <p:nvPr/>
        </p:nvSpPr>
        <p:spPr>
          <a:xfrm>
            <a:off x="7714498" y="4848735"/>
            <a:ext cx="1038440" cy="465843"/>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7">
            <a:extLst>
              <a:ext uri="{FF2B5EF4-FFF2-40B4-BE49-F238E27FC236}">
                <a16:creationId xmlns:a16="http://schemas.microsoft.com/office/drawing/2014/main" id="{CB6B071F-A3FC-8644-BE88-CF9769B0AB7F}"/>
              </a:ext>
            </a:extLst>
          </p:cNvPr>
          <p:cNvSpPr>
            <a:spLocks noGrp="1"/>
          </p:cNvSpPr>
          <p:nvPr>
            <p:ph type="title"/>
          </p:nvPr>
        </p:nvSpPr>
        <p:spPr>
          <a:xfrm>
            <a:off x="419100" y="1340569"/>
            <a:ext cx="10972800" cy="1359769"/>
          </a:xfrm>
        </p:spPr>
        <p:txBody>
          <a:bodyPr>
            <a:normAutofit/>
          </a:bodyPr>
          <a:lstStyle/>
          <a:p>
            <a:r>
              <a:rPr lang="en-CA" dirty="0"/>
              <a:t>Flow chart for Diagnosis of </a:t>
            </a:r>
            <a:r>
              <a:rPr lang="en-CA" b="1" dirty="0">
                <a:solidFill>
                  <a:srgbClr val="E63E31"/>
                </a:solidFill>
              </a:rPr>
              <a:t>recurrent DVT</a:t>
            </a:r>
            <a:br>
              <a:rPr lang="en-CA" b="1" dirty="0">
                <a:solidFill>
                  <a:srgbClr val="FF0000"/>
                </a:solidFill>
              </a:rPr>
            </a:br>
            <a:endParaRPr lang="en-US" dirty="0"/>
          </a:p>
        </p:txBody>
      </p:sp>
      <p:sp>
        <p:nvSpPr>
          <p:cNvPr id="9" name="Content Placeholder 8">
            <a:extLst>
              <a:ext uri="{FF2B5EF4-FFF2-40B4-BE49-F238E27FC236}">
                <a16:creationId xmlns:a16="http://schemas.microsoft.com/office/drawing/2014/main" id="{3C69F5A0-90D5-7340-8A56-915F654E93CA}"/>
              </a:ext>
            </a:extLst>
          </p:cNvPr>
          <p:cNvSpPr>
            <a:spLocks noGrp="1"/>
          </p:cNvSpPr>
          <p:nvPr>
            <p:ph idx="1"/>
          </p:nvPr>
        </p:nvSpPr>
        <p:spPr>
          <a:xfrm>
            <a:off x="419099" y="2033094"/>
            <a:ext cx="5824539" cy="1798126"/>
          </a:xfrm>
        </p:spPr>
        <p:txBody>
          <a:bodyPr/>
          <a:lstStyle/>
          <a:p>
            <a:pPr marL="0" indent="0">
              <a:buNone/>
            </a:pPr>
            <a:r>
              <a:rPr lang="en-CA" sz="2400" dirty="0"/>
              <a:t>In studies assessing this diagnostic strategy for suspected recurrent DVT, a </a:t>
            </a:r>
            <a:r>
              <a:rPr lang="en-CA" sz="2400" b="1" dirty="0"/>
              <a:t>modified Wells score </a:t>
            </a:r>
            <a:r>
              <a:rPr lang="en-CA" sz="2400" dirty="0"/>
              <a:t>was used to assess clinical probability</a:t>
            </a:r>
          </a:p>
          <a:p>
            <a:pPr marL="0" indent="0">
              <a:buNone/>
            </a:pPr>
            <a:endParaRPr lang="en-US" dirty="0"/>
          </a:p>
        </p:txBody>
      </p:sp>
    </p:spTree>
    <p:extLst>
      <p:ext uri="{BB962C8B-B14F-4D97-AF65-F5344CB8AC3E}">
        <p14:creationId xmlns:p14="http://schemas.microsoft.com/office/powerpoint/2010/main" val="89049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B9E5-8581-4BCC-B4C2-5C283A1D7B7A}"/>
              </a:ext>
            </a:extLst>
          </p:cNvPr>
          <p:cNvSpPr>
            <a:spLocks noGrp="1"/>
          </p:cNvSpPr>
          <p:nvPr>
            <p:ph type="title"/>
          </p:nvPr>
        </p:nvSpPr>
        <p:spPr/>
        <p:txBody>
          <a:bodyPr/>
          <a:lstStyle/>
          <a:p>
            <a:r>
              <a:rPr lang="en-CA" dirty="0"/>
              <a:t>Case 2: Conclusion</a:t>
            </a:r>
          </a:p>
        </p:txBody>
      </p:sp>
      <p:sp>
        <p:nvSpPr>
          <p:cNvPr id="3" name="Content Placeholder 2">
            <a:extLst>
              <a:ext uri="{FF2B5EF4-FFF2-40B4-BE49-F238E27FC236}">
                <a16:creationId xmlns:a16="http://schemas.microsoft.com/office/drawing/2014/main" id="{7CEAD73E-71EB-4055-B120-B293AD2C7C58}"/>
              </a:ext>
            </a:extLst>
          </p:cNvPr>
          <p:cNvSpPr>
            <a:spLocks noGrp="1"/>
          </p:cNvSpPr>
          <p:nvPr>
            <p:ph idx="1"/>
          </p:nvPr>
        </p:nvSpPr>
        <p:spPr/>
        <p:txBody>
          <a:bodyPr>
            <a:normAutofit/>
          </a:bodyPr>
          <a:lstStyle/>
          <a:p>
            <a:r>
              <a:rPr lang="en-CA" sz="2400" dirty="0"/>
              <a:t>As your patient has likely PTP, he undergoes a compression US which reveals a non-occlusive left leg popliteal vein thrombosis, which is improved compared with his previous DVT</a:t>
            </a:r>
          </a:p>
          <a:p>
            <a:endParaRPr lang="en-CA" sz="2400" dirty="0"/>
          </a:p>
          <a:p>
            <a:r>
              <a:rPr lang="en-CA" sz="2400" dirty="0"/>
              <a:t>He is advised that he does not have recurrent DVT, and he remains on LMWH anticoagulant therapy</a:t>
            </a:r>
          </a:p>
        </p:txBody>
      </p:sp>
    </p:spTree>
    <p:extLst>
      <p:ext uri="{BB962C8B-B14F-4D97-AF65-F5344CB8AC3E}">
        <p14:creationId xmlns:p14="http://schemas.microsoft.com/office/powerpoint/2010/main" val="2862427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5475-4437-4149-A5B5-0F9858C49710}"/>
              </a:ext>
            </a:extLst>
          </p:cNvPr>
          <p:cNvSpPr>
            <a:spLocks noGrp="1"/>
          </p:cNvSpPr>
          <p:nvPr>
            <p:ph type="title"/>
          </p:nvPr>
        </p:nvSpPr>
        <p:spPr/>
        <p:txBody>
          <a:bodyPr/>
          <a:lstStyle/>
          <a:p>
            <a:r>
              <a:rPr lang="en-CA" dirty="0"/>
              <a:t>How were these ASH guidelines developed?</a:t>
            </a:r>
          </a:p>
        </p:txBody>
      </p:sp>
      <p:sp>
        <p:nvSpPr>
          <p:cNvPr id="10" name="TextBox 9">
            <a:extLst>
              <a:ext uri="{FF2B5EF4-FFF2-40B4-BE49-F238E27FC236}">
                <a16:creationId xmlns:a16="http://schemas.microsoft.com/office/drawing/2014/main" id="{00D41AF7-57C6-CC47-8147-AFC6D42FBF8A}"/>
              </a:ext>
            </a:extLst>
          </p:cNvPr>
          <p:cNvSpPr txBox="1"/>
          <p:nvPr/>
        </p:nvSpPr>
        <p:spPr>
          <a:xfrm>
            <a:off x="1044819" y="2032236"/>
            <a:ext cx="2459736" cy="3981106"/>
          </a:xfrm>
          <a:prstGeom prst="rect">
            <a:avLst/>
          </a:prstGeom>
          <a:solidFill>
            <a:srgbClr val="BEE0E4"/>
          </a:solidFill>
        </p:spPr>
        <p:txBody>
          <a:bodyPr wrap="square" rtlCol="0">
            <a:noAutofit/>
          </a:bodyPr>
          <a:lstStyle/>
          <a:p>
            <a:r>
              <a:rPr lang="en-CA" sz="2000" b="1" dirty="0">
                <a:solidFill>
                  <a:srgbClr val="E53E31"/>
                </a:solidFill>
              </a:rPr>
              <a:t>PANEL FORMATION</a:t>
            </a:r>
          </a:p>
          <a:p>
            <a:r>
              <a:rPr lang="en-CA" dirty="0">
                <a:solidFill>
                  <a:schemeClr val="tx1">
                    <a:lumMod val="50000"/>
                    <a:lumOff val="50000"/>
                  </a:schemeClr>
                </a:solidFill>
              </a:rPr>
              <a:t>Each guideline panel was formed following these key criteria:</a:t>
            </a:r>
          </a:p>
          <a:p>
            <a:pPr marL="285750" indent="-285750">
              <a:buFont typeface="Arial" panose="020B0604020202020204" pitchFamily="34" charset="0"/>
              <a:buChar char="•"/>
            </a:pPr>
            <a:r>
              <a:rPr lang="en-CA" dirty="0">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dirty="0">
                <a:solidFill>
                  <a:schemeClr val="tx1">
                    <a:lumMod val="50000"/>
                    <a:lumOff val="50000"/>
                  </a:schemeClr>
                </a:solidFill>
              </a:rPr>
              <a:t>Close attention to minimization and management of COI</a:t>
            </a:r>
          </a:p>
        </p:txBody>
      </p:sp>
      <p:sp>
        <p:nvSpPr>
          <p:cNvPr id="11" name="TextBox 10">
            <a:extLst>
              <a:ext uri="{FF2B5EF4-FFF2-40B4-BE49-F238E27FC236}">
                <a16:creationId xmlns:a16="http://schemas.microsoft.com/office/drawing/2014/main" id="{0A889866-C73E-BA40-8A9E-1C91EC81F147}"/>
              </a:ext>
            </a:extLst>
          </p:cNvPr>
          <p:cNvSpPr txBox="1"/>
          <p:nvPr/>
        </p:nvSpPr>
        <p:spPr>
          <a:xfrm>
            <a:off x="3673934" y="2032236"/>
            <a:ext cx="2459736" cy="2167805"/>
          </a:xfrm>
          <a:prstGeom prst="rect">
            <a:avLst/>
          </a:prstGeom>
          <a:solidFill>
            <a:srgbClr val="FED9B0"/>
          </a:solidFill>
        </p:spPr>
        <p:txBody>
          <a:bodyPr wrap="square" rtlCol="0">
            <a:noAutofit/>
          </a:bodyPr>
          <a:lstStyle/>
          <a:p>
            <a:r>
              <a:rPr lang="en-CA" sz="2000" b="1" dirty="0">
                <a:solidFill>
                  <a:srgbClr val="E53E31"/>
                </a:solidFill>
              </a:rPr>
              <a:t>CLINICAL QUESTIONS</a:t>
            </a:r>
          </a:p>
          <a:p>
            <a:r>
              <a:rPr lang="en-CA" dirty="0">
                <a:solidFill>
                  <a:schemeClr val="tx1">
                    <a:lumMod val="50000"/>
                    <a:lumOff val="50000"/>
                  </a:schemeClr>
                </a:solidFill>
              </a:rPr>
              <a:t>10 to 20 </a:t>
            </a:r>
            <a:r>
              <a:rPr lang="en-CA" b="1" dirty="0">
                <a:solidFill>
                  <a:schemeClr val="tx1">
                    <a:lumMod val="50000"/>
                    <a:lumOff val="50000"/>
                  </a:schemeClr>
                </a:solidFill>
              </a:rPr>
              <a:t>clinically-relevant questions </a:t>
            </a:r>
            <a:r>
              <a:rPr lang="en-CA" dirty="0">
                <a:solidFill>
                  <a:schemeClr val="tx1">
                    <a:lumMod val="50000"/>
                    <a:lumOff val="50000"/>
                  </a:schemeClr>
                </a:solidFill>
              </a:rPr>
              <a:t>generated in </a:t>
            </a:r>
            <a:r>
              <a:rPr lang="en-CA" b="1" dirty="0">
                <a:solidFill>
                  <a:schemeClr val="tx1">
                    <a:lumMod val="50000"/>
                    <a:lumOff val="50000"/>
                  </a:schemeClr>
                </a:solidFill>
              </a:rPr>
              <a:t>PICO format</a:t>
            </a:r>
            <a:r>
              <a:rPr lang="en-CA" dirty="0">
                <a:solidFill>
                  <a:schemeClr val="tx1">
                    <a:lumMod val="50000"/>
                    <a:lumOff val="50000"/>
                  </a:schemeClr>
                </a:solidFill>
              </a:rPr>
              <a:t> (population, intervention, comparison, outcome)</a:t>
            </a:r>
          </a:p>
        </p:txBody>
      </p:sp>
      <p:sp>
        <p:nvSpPr>
          <p:cNvPr id="12" name="TextBox 11">
            <a:extLst>
              <a:ext uri="{FF2B5EF4-FFF2-40B4-BE49-F238E27FC236}">
                <a16:creationId xmlns:a16="http://schemas.microsoft.com/office/drawing/2014/main" id="{B742501E-C94E-6447-A99A-25CA80FB034B}"/>
              </a:ext>
            </a:extLst>
          </p:cNvPr>
          <p:cNvSpPr txBox="1"/>
          <p:nvPr/>
        </p:nvSpPr>
        <p:spPr>
          <a:xfrm>
            <a:off x="6303049" y="2032235"/>
            <a:ext cx="2459736" cy="4006681"/>
          </a:xfrm>
          <a:prstGeom prst="rect">
            <a:avLst/>
          </a:prstGeom>
          <a:solidFill>
            <a:srgbClr val="C9D7AF"/>
          </a:solidFill>
        </p:spPr>
        <p:txBody>
          <a:bodyPr wrap="square" rtlCol="0">
            <a:noAutofit/>
          </a:bodyPr>
          <a:lstStyle/>
          <a:p>
            <a:r>
              <a:rPr lang="en-CA" sz="2000" b="1" dirty="0">
                <a:solidFill>
                  <a:srgbClr val="E53E31"/>
                </a:solidFill>
              </a:rPr>
              <a:t>EVIDENCE SYNTHESIS</a:t>
            </a:r>
          </a:p>
          <a:p>
            <a:r>
              <a:rPr lang="en-CA" dirty="0">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dirty="0">
                <a:solidFill>
                  <a:schemeClr val="tx1">
                    <a:lumMod val="50000"/>
                    <a:lumOff val="50000"/>
                  </a:schemeClr>
                </a:solidFill>
              </a:rPr>
              <a:t>Resource use</a:t>
            </a:r>
          </a:p>
          <a:p>
            <a:pPr marL="342900" indent="-342900">
              <a:buFont typeface="Arial" panose="020B0604020202020204" pitchFamily="34" charset="0"/>
              <a:buChar char="•"/>
            </a:pPr>
            <a:r>
              <a:rPr lang="en-CA" dirty="0">
                <a:solidFill>
                  <a:schemeClr val="tx1">
                    <a:lumMod val="50000"/>
                    <a:lumOff val="50000"/>
                  </a:schemeClr>
                </a:solidFill>
              </a:rPr>
              <a:t>Feasibility</a:t>
            </a:r>
          </a:p>
          <a:p>
            <a:pPr marL="342900" indent="-342900">
              <a:buFont typeface="Arial" panose="020B0604020202020204" pitchFamily="34" charset="0"/>
              <a:buChar char="•"/>
            </a:pPr>
            <a:r>
              <a:rPr lang="en-CA" dirty="0">
                <a:solidFill>
                  <a:schemeClr val="tx1">
                    <a:lumMod val="50000"/>
                    <a:lumOff val="50000"/>
                  </a:schemeClr>
                </a:solidFill>
              </a:rPr>
              <a:t>Acceptability</a:t>
            </a:r>
          </a:p>
          <a:p>
            <a:pPr marL="342900" indent="-342900">
              <a:buFont typeface="Arial" panose="020B0604020202020204" pitchFamily="34" charset="0"/>
              <a:buChar char="•"/>
            </a:pPr>
            <a:r>
              <a:rPr lang="en-CA" dirty="0">
                <a:solidFill>
                  <a:schemeClr val="tx1">
                    <a:lumMod val="50000"/>
                    <a:lumOff val="50000"/>
                  </a:schemeClr>
                </a:solidFill>
              </a:rPr>
              <a:t>Equity</a:t>
            </a:r>
          </a:p>
          <a:p>
            <a:pPr marL="342900" indent="-342900">
              <a:buFont typeface="Arial" panose="020B0604020202020204" pitchFamily="34" charset="0"/>
              <a:buChar char="•"/>
            </a:pPr>
            <a:r>
              <a:rPr lang="en-CA" dirty="0">
                <a:solidFill>
                  <a:schemeClr val="tx1">
                    <a:lumMod val="50000"/>
                    <a:lumOff val="50000"/>
                  </a:schemeClr>
                </a:solidFill>
              </a:rPr>
              <a:t>Patient values and preferences</a:t>
            </a:r>
          </a:p>
        </p:txBody>
      </p:sp>
      <p:sp>
        <p:nvSpPr>
          <p:cNvPr id="13" name="TextBox 12">
            <a:extLst>
              <a:ext uri="{FF2B5EF4-FFF2-40B4-BE49-F238E27FC236}">
                <a16:creationId xmlns:a16="http://schemas.microsoft.com/office/drawing/2014/main" id="{7D94432C-9267-3442-B703-8E225C46B72C}"/>
              </a:ext>
            </a:extLst>
          </p:cNvPr>
          <p:cNvSpPr txBox="1"/>
          <p:nvPr/>
        </p:nvSpPr>
        <p:spPr>
          <a:xfrm>
            <a:off x="3679531" y="4376267"/>
            <a:ext cx="2459736" cy="1648976"/>
          </a:xfrm>
          <a:prstGeom prst="rect">
            <a:avLst/>
          </a:prstGeom>
          <a:solidFill>
            <a:srgbClr val="FED9B0"/>
          </a:solidFill>
          <a:ln w="28575">
            <a:noFill/>
          </a:ln>
        </p:spPr>
        <p:txBody>
          <a:bodyPr wrap="square" rtlCol="0">
            <a:noAutofit/>
          </a:bodyPr>
          <a:lstStyle/>
          <a:p>
            <a:r>
              <a:rPr lang="en-CA" sz="1400" b="1" dirty="0">
                <a:solidFill>
                  <a:schemeClr val="tx1">
                    <a:lumMod val="50000"/>
                    <a:lumOff val="50000"/>
                  </a:schemeClr>
                </a:solidFill>
              </a:rPr>
              <a:t>Example: Clinical Question</a:t>
            </a:r>
          </a:p>
          <a:p>
            <a:r>
              <a:rPr lang="en-CA" sz="1400" dirty="0">
                <a:solidFill>
                  <a:schemeClr val="tx1">
                    <a:lumMod val="50000"/>
                    <a:lumOff val="50000"/>
                  </a:schemeClr>
                </a:solidFill>
              </a:rPr>
              <a:t>“In a patient population with low clinical probability of PE, what is the optimal diagnostic strategy to evaluate for suspected first episode PE?”</a:t>
            </a:r>
          </a:p>
        </p:txBody>
      </p:sp>
      <p:sp>
        <p:nvSpPr>
          <p:cNvPr id="14" name="Rectangle 13">
            <a:extLst>
              <a:ext uri="{FF2B5EF4-FFF2-40B4-BE49-F238E27FC236}">
                <a16:creationId xmlns:a16="http://schemas.microsoft.com/office/drawing/2014/main" id="{6C104485-475C-1948-AFED-08E318F47729}"/>
              </a:ext>
            </a:extLst>
          </p:cNvPr>
          <p:cNvSpPr/>
          <p:nvPr/>
        </p:nvSpPr>
        <p:spPr>
          <a:xfrm>
            <a:off x="8932164" y="2032236"/>
            <a:ext cx="2459736" cy="4006680"/>
          </a:xfrm>
          <a:prstGeom prst="rect">
            <a:avLst/>
          </a:prstGeom>
          <a:solidFill>
            <a:srgbClr val="8B80A3">
              <a:alpha val="47059"/>
            </a:srgbClr>
          </a:solidFill>
        </p:spPr>
        <p:txBody>
          <a:bodyPr wrap="square">
            <a:noAutofit/>
          </a:bodyPr>
          <a:lstStyle/>
          <a:p>
            <a:r>
              <a:rPr lang="en-CA" sz="2000" b="1" dirty="0">
                <a:solidFill>
                  <a:srgbClr val="E53E31"/>
                </a:solidFill>
              </a:rPr>
              <a:t>MAKING RECOMMENDATIONS </a:t>
            </a:r>
            <a:endParaRPr lang="en-CA" b="1" dirty="0">
              <a:solidFill>
                <a:srgbClr val="E53E31"/>
              </a:solidFill>
            </a:endParaRPr>
          </a:p>
          <a:p>
            <a:r>
              <a:rPr lang="en-CA" b="1" dirty="0">
                <a:solidFill>
                  <a:schemeClr val="tx1">
                    <a:lumMod val="50000"/>
                    <a:lumOff val="50000"/>
                  </a:schemeClr>
                </a:solidFill>
              </a:rPr>
              <a:t>Recommendations made </a:t>
            </a:r>
            <a:r>
              <a:rPr lang="en-CA" dirty="0">
                <a:solidFill>
                  <a:schemeClr val="tx1">
                    <a:lumMod val="50000"/>
                    <a:lumOff val="50000"/>
                  </a:schemeClr>
                </a:solidFill>
              </a:rPr>
              <a:t>by guideline panel members based on evidence for all factors.</a:t>
            </a:r>
          </a:p>
        </p:txBody>
      </p:sp>
    </p:spTree>
    <p:extLst>
      <p:ext uri="{BB962C8B-B14F-4D97-AF65-F5344CB8AC3E}">
        <p14:creationId xmlns:p14="http://schemas.microsoft.com/office/powerpoint/2010/main" val="203181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dirty="0"/>
              <a:t>Case 2: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768014" y="2231425"/>
            <a:ext cx="10515599" cy="830997"/>
          </a:xfrm>
          <a:prstGeom prst="rect">
            <a:avLst/>
          </a:prstGeom>
          <a:solidFill>
            <a:srgbClr val="FFE3C4"/>
          </a:solidFill>
        </p:spPr>
        <p:txBody>
          <a:bodyPr wrap="square" rtlCol="0">
            <a:spAutoFit/>
          </a:bodyPr>
          <a:lstStyle/>
          <a:p>
            <a:r>
              <a:rPr lang="en-CA" sz="2400" dirty="0">
                <a:solidFill>
                  <a:schemeClr val="tx1">
                    <a:lumMod val="50000"/>
                    <a:lumOff val="50000"/>
                  </a:schemeClr>
                </a:solidFill>
              </a:rPr>
              <a:t>In patients with high PTP and negative initial compression ultrasound, serial imaging is indicated to exclude DVT</a:t>
            </a:r>
          </a:p>
        </p:txBody>
      </p:sp>
      <p:sp>
        <p:nvSpPr>
          <p:cNvPr id="6" name="TextBox 5">
            <a:extLst>
              <a:ext uri="{FF2B5EF4-FFF2-40B4-BE49-F238E27FC236}">
                <a16:creationId xmlns:a16="http://schemas.microsoft.com/office/drawing/2014/main" id="{3669F80F-F834-4045-85E9-B1F9F8F069EA}"/>
              </a:ext>
            </a:extLst>
          </p:cNvPr>
          <p:cNvSpPr txBox="1"/>
          <p:nvPr/>
        </p:nvSpPr>
        <p:spPr>
          <a:xfrm>
            <a:off x="768015" y="3260753"/>
            <a:ext cx="10515598" cy="830997"/>
          </a:xfrm>
          <a:prstGeom prst="rect">
            <a:avLst/>
          </a:prstGeom>
          <a:solidFill>
            <a:srgbClr val="FED9AF"/>
          </a:solidFill>
        </p:spPr>
        <p:txBody>
          <a:bodyPr wrap="square" rtlCol="0">
            <a:spAutoFit/>
          </a:bodyPr>
          <a:lstStyle/>
          <a:p>
            <a:r>
              <a:rPr lang="en-CA" sz="2400" dirty="0">
                <a:solidFill>
                  <a:schemeClr val="tx1">
                    <a:lumMod val="50000"/>
                    <a:lumOff val="50000"/>
                  </a:schemeClr>
                </a:solidFill>
              </a:rPr>
              <a:t>In patients with low PTP, D-dimer is the first recommended diagnostic test to exclude DVT</a:t>
            </a:r>
          </a:p>
        </p:txBody>
      </p:sp>
      <p:sp>
        <p:nvSpPr>
          <p:cNvPr id="9" name="TextBox 8">
            <a:extLst>
              <a:ext uri="{FF2B5EF4-FFF2-40B4-BE49-F238E27FC236}">
                <a16:creationId xmlns:a16="http://schemas.microsoft.com/office/drawing/2014/main" id="{8D29FDD8-AEC6-4E3E-ADEA-A4D892E45FC4}"/>
              </a:ext>
            </a:extLst>
          </p:cNvPr>
          <p:cNvSpPr txBox="1"/>
          <p:nvPr/>
        </p:nvSpPr>
        <p:spPr>
          <a:xfrm>
            <a:off x="768015" y="4290081"/>
            <a:ext cx="10515601" cy="830997"/>
          </a:xfrm>
          <a:prstGeom prst="rect">
            <a:avLst/>
          </a:prstGeom>
          <a:solidFill>
            <a:srgbClr val="FDC17B"/>
          </a:solidFill>
        </p:spPr>
        <p:txBody>
          <a:bodyPr wrap="square" rtlCol="0">
            <a:spAutoFit/>
          </a:bodyPr>
          <a:lstStyle/>
          <a:p>
            <a:r>
              <a:rPr lang="en-CA" sz="2400" dirty="0">
                <a:solidFill>
                  <a:schemeClr val="tx1">
                    <a:lumMod val="50000"/>
                    <a:lumOff val="50000"/>
                  </a:schemeClr>
                </a:solidFill>
              </a:rPr>
              <a:t>When assessing for recurrence of DVT, comparison of prior and current imaging is warranted to determine if radiographic findings are old or represent recurrence</a:t>
            </a:r>
          </a:p>
        </p:txBody>
      </p:sp>
    </p:spTree>
    <p:extLst>
      <p:ext uri="{BB962C8B-B14F-4D97-AF65-F5344CB8AC3E}">
        <p14:creationId xmlns:p14="http://schemas.microsoft.com/office/powerpoint/2010/main" val="3869945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p:txBody>
          <a:bodyPr/>
          <a:lstStyle/>
          <a:p>
            <a:r>
              <a:rPr lang="en-CA" dirty="0"/>
              <a:t>Case 3: Suspected Upper Extremity DVT</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p:txBody>
          <a:bodyPr>
            <a:normAutofit/>
          </a:bodyPr>
          <a:lstStyle/>
          <a:p>
            <a:pPr marL="0" indent="0">
              <a:buNone/>
            </a:pPr>
            <a:r>
              <a:rPr lang="en-CA" sz="2400" dirty="0"/>
              <a:t>45 year old male</a:t>
            </a:r>
          </a:p>
          <a:p>
            <a:pPr marL="0" indent="0">
              <a:buNone/>
            </a:pPr>
            <a:r>
              <a:rPr lang="en-CA" sz="2400" b="1" dirty="0">
                <a:solidFill>
                  <a:srgbClr val="E43D33"/>
                </a:solidFill>
              </a:rPr>
              <a:t>Past Medical History:</a:t>
            </a:r>
            <a:r>
              <a:rPr lang="en-CA" sz="2400" dirty="0">
                <a:solidFill>
                  <a:srgbClr val="E43D33"/>
                </a:solidFill>
              </a:rPr>
              <a:t> </a:t>
            </a:r>
            <a:r>
              <a:rPr lang="en-CA" sz="2400" dirty="0"/>
              <a:t>Hypertension, lung cancer</a:t>
            </a:r>
            <a:endParaRPr lang="en-CA" sz="2400" b="1" dirty="0">
              <a:solidFill>
                <a:srgbClr val="FF0000"/>
              </a:solidFill>
            </a:endParaRPr>
          </a:p>
          <a:p>
            <a:pPr marL="0" indent="0">
              <a:buNone/>
            </a:pPr>
            <a:r>
              <a:rPr lang="en-CA" sz="2400" b="1" dirty="0">
                <a:solidFill>
                  <a:srgbClr val="E43D33"/>
                </a:solidFill>
              </a:rPr>
              <a:t>Medications:</a:t>
            </a:r>
            <a:r>
              <a:rPr lang="en-CA" sz="2400" dirty="0">
                <a:solidFill>
                  <a:srgbClr val="E43D33"/>
                </a:solidFill>
              </a:rPr>
              <a:t> </a:t>
            </a:r>
            <a:r>
              <a:rPr lang="en-CA" sz="2400" dirty="0"/>
              <a:t>Ramipril, chemotherapy (cisplatin/gemcitabine)</a:t>
            </a:r>
            <a:endParaRPr lang="en-CA" sz="2400" b="1" dirty="0">
              <a:solidFill>
                <a:srgbClr val="FF0000"/>
              </a:solidFill>
            </a:endParaRPr>
          </a:p>
          <a:p>
            <a:pPr marL="0" indent="0">
              <a:buNone/>
            </a:pPr>
            <a:r>
              <a:rPr lang="en-CA" sz="2400" b="1" dirty="0">
                <a:solidFill>
                  <a:srgbClr val="E43D33"/>
                </a:solidFill>
              </a:rPr>
              <a:t>Seen in the Emergency Department with:</a:t>
            </a:r>
          </a:p>
          <a:p>
            <a:r>
              <a:rPr lang="en-CA" sz="2400" dirty="0"/>
              <a:t>Right arm pain, edema, and swelling x 48 hours</a:t>
            </a:r>
          </a:p>
          <a:p>
            <a:r>
              <a:rPr lang="en-CA" sz="2400" dirty="0"/>
              <a:t>Has pain around site of peripherally-inserted central catheter (PICC) which is being used for administration of chemotherapy</a:t>
            </a:r>
          </a:p>
          <a:p>
            <a:r>
              <a:rPr lang="en-CA" sz="2400" dirty="0"/>
              <a:t>No chest pain or shortness of breath</a:t>
            </a:r>
          </a:p>
        </p:txBody>
      </p:sp>
    </p:spTree>
    <p:extLst>
      <p:ext uri="{BB962C8B-B14F-4D97-AF65-F5344CB8AC3E}">
        <p14:creationId xmlns:p14="http://schemas.microsoft.com/office/powerpoint/2010/main" val="233629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142B-2FC4-4377-B55C-3C31BBABD085}"/>
              </a:ext>
            </a:extLst>
          </p:cNvPr>
          <p:cNvSpPr>
            <a:spLocks noGrp="1"/>
          </p:cNvSpPr>
          <p:nvPr>
            <p:ph type="title"/>
          </p:nvPr>
        </p:nvSpPr>
        <p:spPr/>
        <p:txBody>
          <a:bodyPr/>
          <a:lstStyle/>
          <a:p>
            <a:r>
              <a:rPr lang="en-CA" dirty="0"/>
              <a:t>What is his PTP for upper extremity DVT (UEDVT)?</a:t>
            </a:r>
          </a:p>
        </p:txBody>
      </p:sp>
      <p:graphicFrame>
        <p:nvGraphicFramePr>
          <p:cNvPr id="4" name="Table 3">
            <a:extLst>
              <a:ext uri="{FF2B5EF4-FFF2-40B4-BE49-F238E27FC236}">
                <a16:creationId xmlns:a16="http://schemas.microsoft.com/office/drawing/2014/main" id="{B366A8AB-2864-438F-9C30-909E6834709B}"/>
              </a:ext>
            </a:extLst>
          </p:cNvPr>
          <p:cNvGraphicFramePr>
            <a:graphicFrameLocks noGrp="1"/>
          </p:cNvGraphicFramePr>
          <p:nvPr>
            <p:extLst>
              <p:ext uri="{D42A27DB-BD31-4B8C-83A1-F6EECF244321}">
                <p14:modId xmlns:p14="http://schemas.microsoft.com/office/powerpoint/2010/main" val="2206532233"/>
              </p:ext>
            </p:extLst>
          </p:nvPr>
        </p:nvGraphicFramePr>
        <p:xfrm>
          <a:off x="2348733" y="2505772"/>
          <a:ext cx="6988368" cy="2505720"/>
        </p:xfrm>
        <a:graphic>
          <a:graphicData uri="http://schemas.openxmlformats.org/drawingml/2006/table">
            <a:tbl>
              <a:tblPr firstRow="1" bandRow="1">
                <a:tableStyleId>{5940675A-B579-460E-94D1-54222C63F5DA}</a:tableStyleId>
              </a:tblPr>
              <a:tblGrid>
                <a:gridCol w="6031954">
                  <a:extLst>
                    <a:ext uri="{9D8B030D-6E8A-4147-A177-3AD203B41FA5}">
                      <a16:colId xmlns:a16="http://schemas.microsoft.com/office/drawing/2014/main" val="3899270574"/>
                    </a:ext>
                  </a:extLst>
                </a:gridCol>
                <a:gridCol w="956414">
                  <a:extLst>
                    <a:ext uri="{9D8B030D-6E8A-4147-A177-3AD203B41FA5}">
                      <a16:colId xmlns:a16="http://schemas.microsoft.com/office/drawing/2014/main" val="1012708831"/>
                    </a:ext>
                  </a:extLst>
                </a:gridCol>
              </a:tblGrid>
              <a:tr h="417620">
                <a:tc gridSpan="2">
                  <a:txBody>
                    <a:bodyPr/>
                    <a:lstStyle/>
                    <a:p>
                      <a:r>
                        <a:rPr lang="en-CA" sz="2000" b="1" dirty="0" err="1">
                          <a:solidFill>
                            <a:schemeClr val="bg1"/>
                          </a:solidFill>
                        </a:rPr>
                        <a:t>Constans</a:t>
                      </a:r>
                      <a:r>
                        <a:rPr lang="en-CA" sz="2000" b="1" dirty="0">
                          <a:solidFill>
                            <a:schemeClr val="bg1"/>
                          </a:solidFill>
                        </a:rPr>
                        <a:t> Clinical Decision Score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2448442275"/>
                  </a:ext>
                </a:extLst>
              </a:tr>
              <a:tr h="417620">
                <a:tc>
                  <a:txBody>
                    <a:bodyPr/>
                    <a:lstStyle/>
                    <a:p>
                      <a:r>
                        <a:rPr lang="en-CA" sz="2000" b="1" dirty="0">
                          <a:solidFill>
                            <a:schemeClr val="bg1"/>
                          </a:solidFill>
                        </a:rPr>
                        <a:t>Item</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CA" sz="2000" b="1" dirty="0">
                          <a:solidFill>
                            <a:schemeClr val="bg1"/>
                          </a:solidFill>
                        </a:rPr>
                        <a:t>Count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364676927"/>
                  </a:ext>
                </a:extLst>
              </a:tr>
              <a:tr h="417620">
                <a:tc>
                  <a:txBody>
                    <a:bodyPr/>
                    <a:lstStyle/>
                    <a:p>
                      <a:r>
                        <a:rPr lang="en-CA" sz="2000" dirty="0">
                          <a:solidFill>
                            <a:schemeClr val="tx1">
                              <a:lumMod val="50000"/>
                              <a:lumOff val="50000"/>
                            </a:schemeClr>
                          </a:solidFill>
                        </a:rPr>
                        <a:t>Venous material (central catheter, pacemaker)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2000" dirty="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4914982"/>
                  </a:ext>
                </a:extLst>
              </a:tr>
              <a:tr h="417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solidFill>
                            <a:schemeClr val="tx1">
                              <a:lumMod val="50000"/>
                              <a:lumOff val="50000"/>
                            </a:schemeClr>
                          </a:solidFill>
                        </a:rPr>
                        <a:t>Localized pain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2000" dirty="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46479348"/>
                  </a:ext>
                </a:extLst>
              </a:tr>
              <a:tr h="417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solidFill>
                            <a:schemeClr val="tx1">
                              <a:lumMod val="50000"/>
                              <a:lumOff val="50000"/>
                            </a:schemeClr>
                          </a:solidFill>
                        </a:rPr>
                        <a:t>Unilateral edema</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2000" dirty="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30456077"/>
                  </a:ext>
                </a:extLst>
              </a:tr>
              <a:tr h="417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solidFill>
                            <a:schemeClr val="tx1">
                              <a:lumMod val="50000"/>
                              <a:lumOff val="50000"/>
                            </a:schemeClr>
                          </a:solidFill>
                        </a:rPr>
                        <a:t>Other diagnosis at least as plausible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2000" dirty="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8587175"/>
                  </a:ext>
                </a:extLst>
              </a:tr>
            </a:tbl>
          </a:graphicData>
        </a:graphic>
      </p:graphicFrame>
      <p:sp>
        <p:nvSpPr>
          <p:cNvPr id="5" name="TextBox 4">
            <a:extLst>
              <a:ext uri="{FF2B5EF4-FFF2-40B4-BE49-F238E27FC236}">
                <a16:creationId xmlns:a16="http://schemas.microsoft.com/office/drawing/2014/main" id="{15F0B682-7F5C-49F7-B585-A4D594B054B7}"/>
              </a:ext>
            </a:extLst>
          </p:cNvPr>
          <p:cNvSpPr txBox="1"/>
          <p:nvPr/>
        </p:nvSpPr>
        <p:spPr>
          <a:xfrm>
            <a:off x="2348733" y="5179244"/>
            <a:ext cx="3893949" cy="707886"/>
          </a:xfrm>
          <a:prstGeom prst="rect">
            <a:avLst/>
          </a:prstGeom>
          <a:noFill/>
        </p:spPr>
        <p:txBody>
          <a:bodyPr wrap="square" rtlCol="0">
            <a:spAutoFit/>
          </a:bodyPr>
          <a:lstStyle/>
          <a:p>
            <a:r>
              <a:rPr lang="en-CA" sz="2000" b="1" dirty="0">
                <a:solidFill>
                  <a:schemeClr val="tx1">
                    <a:lumMod val="50000"/>
                    <a:lumOff val="50000"/>
                  </a:schemeClr>
                </a:solidFill>
              </a:rPr>
              <a:t>Score 2 to 3: </a:t>
            </a:r>
            <a:r>
              <a:rPr lang="en-CA" sz="2000" dirty="0">
                <a:solidFill>
                  <a:schemeClr val="tx1">
                    <a:lumMod val="50000"/>
                    <a:lumOff val="50000"/>
                  </a:schemeClr>
                </a:solidFill>
              </a:rPr>
              <a:t>UEDVT likely</a:t>
            </a:r>
          </a:p>
          <a:p>
            <a:r>
              <a:rPr lang="en-CA" sz="2000" b="1" dirty="0">
                <a:solidFill>
                  <a:schemeClr val="tx1">
                    <a:lumMod val="50000"/>
                    <a:lumOff val="50000"/>
                  </a:schemeClr>
                </a:solidFill>
              </a:rPr>
              <a:t>Score ≤ 1: </a:t>
            </a:r>
            <a:r>
              <a:rPr lang="en-CA" sz="2000" dirty="0">
                <a:solidFill>
                  <a:schemeClr val="tx1">
                    <a:lumMod val="50000"/>
                    <a:lumOff val="50000"/>
                  </a:schemeClr>
                </a:solidFill>
              </a:rPr>
              <a:t>UEDVT unlikely</a:t>
            </a:r>
          </a:p>
        </p:txBody>
      </p:sp>
      <p:sp>
        <p:nvSpPr>
          <p:cNvPr id="8" name="Rectangle 7">
            <a:extLst>
              <a:ext uri="{FF2B5EF4-FFF2-40B4-BE49-F238E27FC236}">
                <a16:creationId xmlns:a16="http://schemas.microsoft.com/office/drawing/2014/main" id="{A559CE98-8A72-4C06-9C7C-772EF3AF0332}"/>
              </a:ext>
            </a:extLst>
          </p:cNvPr>
          <p:cNvSpPr/>
          <p:nvPr/>
        </p:nvSpPr>
        <p:spPr>
          <a:xfrm>
            <a:off x="8559507" y="3793357"/>
            <a:ext cx="576115" cy="341307"/>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017460FE-17A0-4D9D-8C74-32E40330F3FB}"/>
              </a:ext>
            </a:extLst>
          </p:cNvPr>
          <p:cNvSpPr/>
          <p:nvPr/>
        </p:nvSpPr>
        <p:spPr>
          <a:xfrm>
            <a:off x="8559507" y="3375394"/>
            <a:ext cx="576115" cy="341307"/>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6084CF57-F3C0-4904-8077-9C6745056DC6}"/>
              </a:ext>
            </a:extLst>
          </p:cNvPr>
          <p:cNvSpPr/>
          <p:nvPr/>
        </p:nvSpPr>
        <p:spPr>
          <a:xfrm>
            <a:off x="8559507" y="4216236"/>
            <a:ext cx="576115" cy="341307"/>
          </a:xfrm>
          <a:prstGeom prst="rect">
            <a:avLst/>
          </a:prstGeom>
          <a:noFill/>
          <a:ln w="57150">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9DF14737-7B7E-4E47-95B5-181518F04487}"/>
              </a:ext>
            </a:extLst>
          </p:cNvPr>
          <p:cNvSpPr txBox="1"/>
          <p:nvPr/>
        </p:nvSpPr>
        <p:spPr>
          <a:xfrm>
            <a:off x="7449440" y="5210022"/>
            <a:ext cx="2220134" cy="646331"/>
          </a:xfrm>
          <a:prstGeom prst="rect">
            <a:avLst/>
          </a:prstGeom>
          <a:noFill/>
        </p:spPr>
        <p:txBody>
          <a:bodyPr wrap="square" rtlCol="0">
            <a:spAutoFit/>
          </a:bodyPr>
          <a:lstStyle/>
          <a:p>
            <a:r>
              <a:rPr lang="en-CA" sz="2000" b="1" dirty="0">
                <a:solidFill>
                  <a:srgbClr val="E63E31"/>
                </a:solidFill>
              </a:rPr>
              <a:t>His PTP is “likely” </a:t>
            </a:r>
            <a:r>
              <a:rPr lang="en-CA" sz="1600" b="1" dirty="0">
                <a:solidFill>
                  <a:srgbClr val="E63E31"/>
                </a:solidFill>
              </a:rPr>
              <a:t>(score is 3)</a:t>
            </a:r>
            <a:endParaRPr lang="en-CA" sz="2000" b="1" dirty="0">
              <a:solidFill>
                <a:srgbClr val="E63E31"/>
              </a:solidFill>
            </a:endParaRPr>
          </a:p>
        </p:txBody>
      </p:sp>
      <p:sp>
        <p:nvSpPr>
          <p:cNvPr id="12" name="TextBox 11">
            <a:extLst>
              <a:ext uri="{FF2B5EF4-FFF2-40B4-BE49-F238E27FC236}">
                <a16:creationId xmlns:a16="http://schemas.microsoft.com/office/drawing/2014/main" id="{6B9E512F-4705-432A-B351-46671E12F246}"/>
              </a:ext>
            </a:extLst>
          </p:cNvPr>
          <p:cNvSpPr txBox="1"/>
          <p:nvPr/>
        </p:nvSpPr>
        <p:spPr>
          <a:xfrm>
            <a:off x="9669574" y="6000520"/>
            <a:ext cx="2641282" cy="523220"/>
          </a:xfrm>
          <a:prstGeom prst="rect">
            <a:avLst/>
          </a:prstGeom>
          <a:noFill/>
        </p:spPr>
        <p:txBody>
          <a:bodyPr wrap="square" rtlCol="0">
            <a:spAutoFit/>
          </a:bodyPr>
          <a:lstStyle/>
          <a:p>
            <a:r>
              <a:rPr lang="en-CA" sz="1400" dirty="0" err="1">
                <a:solidFill>
                  <a:schemeClr val="tx1">
                    <a:lumMod val="50000"/>
                    <a:lumOff val="50000"/>
                  </a:schemeClr>
                </a:solidFill>
              </a:rPr>
              <a:t>Constans</a:t>
            </a:r>
            <a:r>
              <a:rPr lang="en-CA" sz="1400" dirty="0">
                <a:solidFill>
                  <a:schemeClr val="tx1">
                    <a:lumMod val="50000"/>
                    <a:lumOff val="50000"/>
                  </a:schemeClr>
                </a:solidFill>
              </a:rPr>
              <a:t> </a:t>
            </a:r>
            <a:r>
              <a:rPr lang="en-CA" sz="1400" dirty="0" err="1">
                <a:solidFill>
                  <a:schemeClr val="tx1">
                    <a:lumMod val="50000"/>
                    <a:lumOff val="50000"/>
                  </a:schemeClr>
                </a:solidFill>
              </a:rPr>
              <a:t>Thromb</a:t>
            </a:r>
            <a:r>
              <a:rPr lang="en-CA" sz="1400" dirty="0">
                <a:solidFill>
                  <a:schemeClr val="tx1">
                    <a:lumMod val="50000"/>
                    <a:lumOff val="50000"/>
                  </a:schemeClr>
                </a:solidFill>
              </a:rPr>
              <a:t> </a:t>
            </a:r>
            <a:r>
              <a:rPr lang="en-CA" sz="1400" dirty="0" err="1">
                <a:solidFill>
                  <a:schemeClr val="tx1">
                    <a:lumMod val="50000"/>
                    <a:lumOff val="50000"/>
                  </a:schemeClr>
                </a:solidFill>
              </a:rPr>
              <a:t>Haemost</a:t>
            </a:r>
            <a:r>
              <a:rPr lang="en-CA" sz="1400" dirty="0">
                <a:solidFill>
                  <a:schemeClr val="tx1">
                    <a:lumMod val="50000"/>
                    <a:lumOff val="50000"/>
                  </a:schemeClr>
                </a:solidFill>
              </a:rPr>
              <a:t> 2008</a:t>
            </a:r>
          </a:p>
          <a:p>
            <a:r>
              <a:rPr lang="en-CA" sz="1400" dirty="0" err="1">
                <a:solidFill>
                  <a:schemeClr val="tx1">
                    <a:lumMod val="50000"/>
                    <a:lumOff val="50000"/>
                  </a:schemeClr>
                </a:solidFill>
              </a:rPr>
              <a:t>Kleinjan</a:t>
            </a:r>
            <a:r>
              <a:rPr lang="en-CA" sz="1400" dirty="0">
                <a:solidFill>
                  <a:schemeClr val="tx1">
                    <a:lumMod val="50000"/>
                    <a:lumOff val="50000"/>
                  </a:schemeClr>
                </a:solidFill>
              </a:rPr>
              <a:t> Ann Intern Med 2014</a:t>
            </a:r>
          </a:p>
        </p:txBody>
      </p:sp>
    </p:spTree>
    <p:extLst>
      <p:ext uri="{BB962C8B-B14F-4D97-AF65-F5344CB8AC3E}">
        <p14:creationId xmlns:p14="http://schemas.microsoft.com/office/powerpoint/2010/main" val="20870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p:txBody>
          <a:bodyPr>
            <a:noAutofit/>
          </a:bodyPr>
          <a:lstStyle/>
          <a:p>
            <a:pPr marL="0" indent="0">
              <a:buNone/>
            </a:pPr>
            <a:r>
              <a:rPr lang="en-CA" sz="2400" b="1" dirty="0"/>
              <a:t>Your patient has </a:t>
            </a:r>
            <a:r>
              <a:rPr lang="en-CA" sz="2400" b="1" u="sng" dirty="0"/>
              <a:t>likely PTP</a:t>
            </a:r>
            <a:r>
              <a:rPr lang="en-CA" sz="2400" b="1" dirty="0"/>
              <a:t> for UEDVT.</a:t>
            </a:r>
          </a:p>
          <a:p>
            <a:pPr marL="0" indent="0">
              <a:buNone/>
            </a:pPr>
            <a:endParaRPr lang="en-CA" sz="2400" b="1" dirty="0"/>
          </a:p>
          <a:p>
            <a:pPr marL="0" indent="0">
              <a:buNone/>
            </a:pPr>
            <a:r>
              <a:rPr lang="en-CA" sz="2400" b="1" dirty="0"/>
              <a:t>Which diagnostic test would you recommend at this point?</a:t>
            </a:r>
          </a:p>
          <a:p>
            <a:pPr marL="0" indent="0">
              <a:buNone/>
            </a:pPr>
            <a:endParaRPr lang="en-CA" sz="2400" dirty="0"/>
          </a:p>
          <a:p>
            <a:pPr marL="514350" indent="-514350">
              <a:buAutoNum type="alphaUcPeriod"/>
            </a:pPr>
            <a:r>
              <a:rPr lang="en-CA" sz="2400" dirty="0"/>
              <a:t>High-sensitivity D-dimer</a:t>
            </a:r>
          </a:p>
          <a:p>
            <a:pPr marL="514350" indent="-514350">
              <a:buAutoNum type="alphaUcPeriod"/>
            </a:pPr>
            <a:r>
              <a:rPr lang="en-CA" sz="2400" dirty="0"/>
              <a:t>Venography of upper extremities</a:t>
            </a:r>
          </a:p>
          <a:p>
            <a:pPr marL="514350" indent="-514350">
              <a:buAutoNum type="alphaUcPeriod"/>
            </a:pPr>
            <a:r>
              <a:rPr lang="en-CA" sz="2400" dirty="0"/>
              <a:t>Duplex ultrasound of upper extremities</a:t>
            </a:r>
          </a:p>
          <a:p>
            <a:pPr marL="514350" indent="-514350">
              <a:buAutoNum type="alphaUcPeriod"/>
            </a:pPr>
            <a:r>
              <a:rPr lang="en-CA" sz="2400" dirty="0"/>
              <a:t>Contrast CT of upper extremities</a:t>
            </a:r>
          </a:p>
          <a:p>
            <a:pPr marL="514350" indent="-514350">
              <a:buAutoNum type="alphaUcPeriod"/>
            </a:pPr>
            <a:r>
              <a:rPr lang="en-CA" sz="2400" dirty="0"/>
              <a:t>Transthoracic echocardiogram</a:t>
            </a:r>
          </a:p>
        </p:txBody>
      </p:sp>
      <p:sp>
        <p:nvSpPr>
          <p:cNvPr id="4" name="Rectangle 3">
            <a:extLst>
              <a:ext uri="{FF2B5EF4-FFF2-40B4-BE49-F238E27FC236}">
                <a16:creationId xmlns:a16="http://schemas.microsoft.com/office/drawing/2014/main" id="{99BAD767-7BAB-4B53-9712-EA8DCDE89366}"/>
              </a:ext>
            </a:extLst>
          </p:cNvPr>
          <p:cNvSpPr/>
          <p:nvPr/>
        </p:nvSpPr>
        <p:spPr>
          <a:xfrm>
            <a:off x="289502" y="4664137"/>
            <a:ext cx="6188791" cy="529090"/>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E562DFE4-E720-45E0-9469-EBF62A08B2B7}"/>
              </a:ext>
            </a:extLst>
          </p:cNvPr>
          <p:cNvSpPr/>
          <p:nvPr/>
        </p:nvSpPr>
        <p:spPr>
          <a:xfrm>
            <a:off x="289501" y="3759311"/>
            <a:ext cx="6188791" cy="529090"/>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B0895396-59E3-46E6-A4B0-E4867F9CEBA6}"/>
              </a:ext>
            </a:extLst>
          </p:cNvPr>
          <p:cNvSpPr txBox="1"/>
          <p:nvPr/>
        </p:nvSpPr>
        <p:spPr>
          <a:xfrm>
            <a:off x="6845660" y="3759311"/>
            <a:ext cx="2597258" cy="1384995"/>
          </a:xfrm>
          <a:prstGeom prst="rect">
            <a:avLst/>
          </a:prstGeom>
          <a:noFill/>
        </p:spPr>
        <p:txBody>
          <a:bodyPr wrap="square" rtlCol="0">
            <a:spAutoFit/>
          </a:bodyPr>
          <a:lstStyle/>
          <a:p>
            <a:r>
              <a:rPr lang="en-CA" sz="2800" dirty="0">
                <a:solidFill>
                  <a:srgbClr val="E63E31"/>
                </a:solidFill>
              </a:rPr>
              <a:t>Either A or C would be appropriate</a:t>
            </a:r>
          </a:p>
        </p:txBody>
      </p:sp>
    </p:spTree>
    <p:extLst>
      <p:ext uri="{BB962C8B-B14F-4D97-AF65-F5344CB8AC3E}">
        <p14:creationId xmlns:p14="http://schemas.microsoft.com/office/powerpoint/2010/main" val="360570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BF63D71-72F1-6E4D-9E1D-FF53A4C9F9BA}"/>
              </a:ext>
            </a:extLst>
          </p:cNvPr>
          <p:cNvSpPr>
            <a:spLocks noGrp="1"/>
          </p:cNvSpPr>
          <p:nvPr>
            <p:ph idx="1"/>
          </p:nvPr>
        </p:nvSpPr>
        <p:spPr>
          <a:xfrm>
            <a:off x="419100" y="1556934"/>
            <a:ext cx="10972800" cy="4120818"/>
          </a:xfrm>
        </p:spPr>
        <p:txBody>
          <a:bodyPr>
            <a:noAutofit/>
          </a:bodyPr>
          <a:lstStyle/>
          <a:p>
            <a:pPr marL="0" indent="0">
              <a:buNone/>
            </a:pPr>
            <a:r>
              <a:rPr lang="en-CA" sz="2400" i="1" dirty="0"/>
              <a:t>In patients with a </a:t>
            </a:r>
            <a:r>
              <a:rPr lang="en-CA" sz="2400" b="1" i="1" dirty="0">
                <a:solidFill>
                  <a:srgbClr val="E43D33"/>
                </a:solidFill>
              </a:rPr>
              <a:t>likely</a:t>
            </a:r>
            <a:r>
              <a:rPr lang="en-CA" sz="2400" i="1" dirty="0"/>
              <a:t> clinical PTP of UEDVT, what is the optimal diagnostic strategy?</a:t>
            </a:r>
            <a:endParaRPr lang="en-CA" sz="2400" dirty="0"/>
          </a:p>
          <a:p>
            <a:pPr marL="0" indent="0">
              <a:buNone/>
            </a:pPr>
            <a:endParaRPr lang="en-CA" sz="1050" dirty="0">
              <a:solidFill>
                <a:srgbClr val="E63E31"/>
              </a:solidFill>
            </a:endParaRPr>
          </a:p>
          <a:p>
            <a:pPr marL="0" indent="0">
              <a:buNone/>
            </a:pPr>
            <a:r>
              <a:rPr lang="en-CA" sz="2400" b="1" dirty="0">
                <a:solidFill>
                  <a:srgbClr val="E63E31"/>
                </a:solidFill>
              </a:rPr>
              <a:t>Recommendation</a:t>
            </a:r>
            <a:endParaRPr lang="en-CA" sz="1800" b="1" dirty="0">
              <a:solidFill>
                <a:srgbClr val="E63E31"/>
              </a:solidFill>
            </a:endParaRPr>
          </a:p>
          <a:p>
            <a:pPr marL="0" indent="0">
              <a:buNone/>
            </a:pPr>
            <a:r>
              <a:rPr lang="en-CA" sz="2000" dirty="0"/>
              <a:t>The panel suggests a strategy of </a:t>
            </a:r>
            <a:r>
              <a:rPr lang="en-CA" sz="2000" b="1" i="1" dirty="0"/>
              <a:t>either:</a:t>
            </a:r>
            <a:endParaRPr lang="en-CA" sz="2000" dirty="0"/>
          </a:p>
          <a:p>
            <a:r>
              <a:rPr lang="en-CA" sz="2000" b="1" u="sng" dirty="0"/>
              <a:t>D-dimer followed by duplex ultrasound/serial duplex ultrasound</a:t>
            </a:r>
            <a:r>
              <a:rPr lang="en-CA" sz="2000" dirty="0"/>
              <a:t>, </a:t>
            </a:r>
            <a:r>
              <a:rPr lang="en-CA" sz="2000" b="1" i="1" dirty="0"/>
              <a:t>or</a:t>
            </a:r>
          </a:p>
          <a:p>
            <a:r>
              <a:rPr lang="en-CA" sz="2000" b="1" u="sng" dirty="0"/>
              <a:t>Duplex ultrasound/serial duplex ultrasound alone</a:t>
            </a:r>
            <a:r>
              <a:rPr lang="en-CA" sz="2000" dirty="0"/>
              <a:t> </a:t>
            </a:r>
            <a:r>
              <a:rPr lang="en-CA" sz="1800" i="1" dirty="0"/>
              <a:t>(conditional recommendation, very low certainty on clinical outcomes, low-moderate certainty on diagnostic accuracy)</a:t>
            </a:r>
            <a:endParaRPr lang="en-CA" sz="1800" dirty="0"/>
          </a:p>
          <a:p>
            <a:pPr marL="0" indent="0">
              <a:buNone/>
            </a:pPr>
            <a:endParaRPr lang="en-CA" sz="1600" i="1" dirty="0"/>
          </a:p>
          <a:p>
            <a:pPr marL="0" indent="0">
              <a:buNone/>
            </a:pPr>
            <a:r>
              <a:rPr lang="en-CA" sz="2000" b="1" dirty="0"/>
              <a:t>Remarks:</a:t>
            </a:r>
          </a:p>
          <a:p>
            <a:r>
              <a:rPr lang="en-CA" sz="2000" dirty="0"/>
              <a:t>For a population with </a:t>
            </a:r>
            <a:r>
              <a:rPr lang="en-CA" sz="2000" b="1" dirty="0">
                <a:solidFill>
                  <a:srgbClr val="E43D33"/>
                </a:solidFill>
              </a:rPr>
              <a:t>high (likely) PTP</a:t>
            </a:r>
            <a:r>
              <a:rPr lang="en-CA" sz="2000" dirty="0"/>
              <a:t>, </a:t>
            </a:r>
            <a:r>
              <a:rPr lang="en-CA" sz="2000" b="1" dirty="0"/>
              <a:t>none of the evaluated diagnostic pathways</a:t>
            </a:r>
            <a:r>
              <a:rPr lang="en-CA" sz="2000" dirty="0"/>
              <a:t> met initial threshold set by panel, and </a:t>
            </a:r>
            <a:r>
              <a:rPr lang="en-CA" sz="2000" b="1" dirty="0"/>
              <a:t>duplex US as sole diagnostic tool was inadequate</a:t>
            </a:r>
          </a:p>
          <a:p>
            <a:r>
              <a:rPr lang="en-CA" sz="2000" dirty="0"/>
              <a:t>Diagnostic threshold for excluding UEDVT was met when additional tests were added, including either </a:t>
            </a:r>
            <a:r>
              <a:rPr lang="en-CA" sz="2000" b="1" dirty="0"/>
              <a:t>serial duplex US </a:t>
            </a:r>
            <a:r>
              <a:rPr lang="en-CA" sz="2000" dirty="0"/>
              <a:t>or</a:t>
            </a:r>
            <a:r>
              <a:rPr lang="en-CA" sz="2000" b="1" dirty="0"/>
              <a:t> D-dimer </a:t>
            </a:r>
            <a:r>
              <a:rPr lang="en-CA" sz="2000" dirty="0"/>
              <a:t>(as long as positive result followed by US)</a:t>
            </a:r>
          </a:p>
          <a:p>
            <a:endParaRPr lang="en-US" sz="2000" dirty="0"/>
          </a:p>
        </p:txBody>
      </p:sp>
    </p:spTree>
    <p:extLst>
      <p:ext uri="{BB962C8B-B14F-4D97-AF65-F5344CB8AC3E}">
        <p14:creationId xmlns:p14="http://schemas.microsoft.com/office/powerpoint/2010/main" val="265814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F57E40-5C4A-433B-A5D3-A2E362BE2E1C}"/>
              </a:ext>
            </a:extLst>
          </p:cNvPr>
          <p:cNvPicPr>
            <a:picLocks noChangeAspect="1"/>
          </p:cNvPicPr>
          <p:nvPr/>
        </p:nvPicPr>
        <p:blipFill>
          <a:blip r:embed="rId3"/>
          <a:stretch>
            <a:fillRect/>
          </a:stretch>
        </p:blipFill>
        <p:spPr>
          <a:xfrm>
            <a:off x="5951672" y="1769324"/>
            <a:ext cx="3840509" cy="4782209"/>
          </a:xfrm>
          <a:prstGeom prst="rect">
            <a:avLst/>
          </a:prstGeom>
        </p:spPr>
      </p:pic>
      <p:pic>
        <p:nvPicPr>
          <p:cNvPr id="5" name="Picture 4">
            <a:extLst>
              <a:ext uri="{FF2B5EF4-FFF2-40B4-BE49-F238E27FC236}">
                <a16:creationId xmlns:a16="http://schemas.microsoft.com/office/drawing/2014/main" id="{5585F234-B33A-4518-8526-0F1A761E80DA}"/>
              </a:ext>
            </a:extLst>
          </p:cNvPr>
          <p:cNvPicPr>
            <a:picLocks noChangeAspect="1"/>
          </p:cNvPicPr>
          <p:nvPr/>
        </p:nvPicPr>
        <p:blipFill>
          <a:blip r:embed="rId4"/>
          <a:stretch>
            <a:fillRect/>
          </a:stretch>
        </p:blipFill>
        <p:spPr>
          <a:xfrm>
            <a:off x="1377386" y="1805805"/>
            <a:ext cx="4173642" cy="4745728"/>
          </a:xfrm>
          <a:prstGeom prst="rect">
            <a:avLst/>
          </a:prstGeom>
        </p:spPr>
      </p:pic>
      <p:sp>
        <p:nvSpPr>
          <p:cNvPr id="6" name="TextBox 5">
            <a:extLst>
              <a:ext uri="{FF2B5EF4-FFF2-40B4-BE49-F238E27FC236}">
                <a16:creationId xmlns:a16="http://schemas.microsoft.com/office/drawing/2014/main" id="{B13DCAED-FC82-4F85-B793-4A85EB1FCAE4}"/>
              </a:ext>
            </a:extLst>
          </p:cNvPr>
          <p:cNvSpPr txBox="1"/>
          <p:nvPr/>
        </p:nvSpPr>
        <p:spPr>
          <a:xfrm>
            <a:off x="1837081" y="1341910"/>
            <a:ext cx="3254252" cy="523220"/>
          </a:xfrm>
          <a:prstGeom prst="rect">
            <a:avLst/>
          </a:prstGeom>
          <a:noFill/>
        </p:spPr>
        <p:txBody>
          <a:bodyPr wrap="square" rtlCol="0">
            <a:spAutoFit/>
          </a:bodyPr>
          <a:lstStyle/>
          <a:p>
            <a:r>
              <a:rPr lang="en-CA" sz="2800" dirty="0">
                <a:solidFill>
                  <a:srgbClr val="1F9FAC"/>
                </a:solidFill>
              </a:rPr>
              <a:t>Unlikely Clinical PTP</a:t>
            </a:r>
          </a:p>
        </p:txBody>
      </p:sp>
      <p:sp>
        <p:nvSpPr>
          <p:cNvPr id="7" name="TextBox 6">
            <a:extLst>
              <a:ext uri="{FF2B5EF4-FFF2-40B4-BE49-F238E27FC236}">
                <a16:creationId xmlns:a16="http://schemas.microsoft.com/office/drawing/2014/main" id="{D7ADA8D1-4744-4894-9D8C-7453F02B35F8}"/>
              </a:ext>
            </a:extLst>
          </p:cNvPr>
          <p:cNvSpPr txBox="1"/>
          <p:nvPr/>
        </p:nvSpPr>
        <p:spPr>
          <a:xfrm>
            <a:off x="6821857" y="1305429"/>
            <a:ext cx="3006711" cy="523220"/>
          </a:xfrm>
          <a:prstGeom prst="rect">
            <a:avLst/>
          </a:prstGeom>
          <a:noFill/>
        </p:spPr>
        <p:txBody>
          <a:bodyPr wrap="square" rtlCol="0">
            <a:spAutoFit/>
          </a:bodyPr>
          <a:lstStyle/>
          <a:p>
            <a:r>
              <a:rPr lang="en-CA" sz="2800" dirty="0">
                <a:solidFill>
                  <a:srgbClr val="5388AE"/>
                </a:solidFill>
              </a:rPr>
              <a:t>Likely Clinical PTP</a:t>
            </a:r>
          </a:p>
        </p:txBody>
      </p:sp>
      <p:sp>
        <p:nvSpPr>
          <p:cNvPr id="8" name="Rectangle 7">
            <a:extLst>
              <a:ext uri="{FF2B5EF4-FFF2-40B4-BE49-F238E27FC236}">
                <a16:creationId xmlns:a16="http://schemas.microsoft.com/office/drawing/2014/main" id="{04E53815-0F1E-400D-A064-98B5FEDE563F}"/>
              </a:ext>
            </a:extLst>
          </p:cNvPr>
          <p:cNvSpPr/>
          <p:nvPr/>
        </p:nvSpPr>
        <p:spPr>
          <a:xfrm>
            <a:off x="7460355" y="3224423"/>
            <a:ext cx="1192693" cy="4197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9" name="Rectangle 8">
            <a:extLst>
              <a:ext uri="{FF2B5EF4-FFF2-40B4-BE49-F238E27FC236}">
                <a16:creationId xmlns:a16="http://schemas.microsoft.com/office/drawing/2014/main" id="{DACCDC28-378C-4A96-8535-B32624A611B0}"/>
              </a:ext>
            </a:extLst>
          </p:cNvPr>
          <p:cNvSpPr/>
          <p:nvPr/>
        </p:nvSpPr>
        <p:spPr>
          <a:xfrm>
            <a:off x="7880784" y="4916554"/>
            <a:ext cx="1192693" cy="4197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Tree>
    <p:extLst>
      <p:ext uri="{BB962C8B-B14F-4D97-AF65-F5344CB8AC3E}">
        <p14:creationId xmlns:p14="http://schemas.microsoft.com/office/powerpoint/2010/main" val="94558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B9E5-8581-4BCC-B4C2-5C283A1D7B7A}"/>
              </a:ext>
            </a:extLst>
          </p:cNvPr>
          <p:cNvSpPr>
            <a:spLocks noGrp="1"/>
          </p:cNvSpPr>
          <p:nvPr>
            <p:ph type="title"/>
          </p:nvPr>
        </p:nvSpPr>
        <p:spPr/>
        <p:txBody>
          <a:bodyPr/>
          <a:lstStyle/>
          <a:p>
            <a:r>
              <a:rPr lang="en-CA" dirty="0"/>
              <a:t>Case 3: Conclusion</a:t>
            </a:r>
          </a:p>
        </p:txBody>
      </p:sp>
      <p:sp>
        <p:nvSpPr>
          <p:cNvPr id="3" name="Content Placeholder 2">
            <a:extLst>
              <a:ext uri="{FF2B5EF4-FFF2-40B4-BE49-F238E27FC236}">
                <a16:creationId xmlns:a16="http://schemas.microsoft.com/office/drawing/2014/main" id="{7CEAD73E-71EB-4055-B120-B293AD2C7C58}"/>
              </a:ext>
            </a:extLst>
          </p:cNvPr>
          <p:cNvSpPr>
            <a:spLocks noGrp="1"/>
          </p:cNvSpPr>
          <p:nvPr>
            <p:ph idx="1"/>
          </p:nvPr>
        </p:nvSpPr>
        <p:spPr/>
        <p:txBody>
          <a:bodyPr>
            <a:normAutofit/>
          </a:bodyPr>
          <a:lstStyle/>
          <a:p>
            <a:r>
              <a:rPr lang="en-CA" sz="2400" dirty="0"/>
              <a:t>Your patient, whose PTP for UEDVT was “likely,” undergoes a duplex ultrasound of his right upper extremity</a:t>
            </a:r>
          </a:p>
          <a:p>
            <a:endParaRPr lang="en-CA" sz="2400" dirty="0"/>
          </a:p>
          <a:p>
            <a:r>
              <a:rPr lang="en-CA" sz="2400" dirty="0"/>
              <a:t>The ultrasound reveals an occlusive thrombus within the axillary and subclavian veins, and he is started on appropriate anticoagulant therapy for his PICC-associated UEDVT</a:t>
            </a:r>
          </a:p>
        </p:txBody>
      </p:sp>
    </p:spTree>
    <p:extLst>
      <p:ext uri="{BB962C8B-B14F-4D97-AF65-F5344CB8AC3E}">
        <p14:creationId xmlns:p14="http://schemas.microsoft.com/office/powerpoint/2010/main" val="772272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dirty="0"/>
              <a:t>Case 3: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768014" y="2509003"/>
            <a:ext cx="10515599" cy="830997"/>
          </a:xfrm>
          <a:prstGeom prst="rect">
            <a:avLst/>
          </a:prstGeom>
          <a:solidFill>
            <a:srgbClr val="FFE3C4"/>
          </a:solidFill>
        </p:spPr>
        <p:txBody>
          <a:bodyPr wrap="square" rtlCol="0">
            <a:spAutoFit/>
          </a:bodyPr>
          <a:lstStyle/>
          <a:p>
            <a:r>
              <a:rPr lang="en-CA" sz="2400" dirty="0">
                <a:solidFill>
                  <a:schemeClr val="tx1">
                    <a:lumMod val="50000"/>
                    <a:lumOff val="50000"/>
                  </a:schemeClr>
                </a:solidFill>
              </a:rPr>
              <a:t>In patients with suspected UEDVT, an assessment of PTP (for example, </a:t>
            </a:r>
            <a:r>
              <a:rPr lang="en-CA" sz="2400" dirty="0" err="1">
                <a:solidFill>
                  <a:schemeClr val="tx1">
                    <a:lumMod val="50000"/>
                    <a:lumOff val="50000"/>
                  </a:schemeClr>
                </a:solidFill>
              </a:rPr>
              <a:t>Constans</a:t>
            </a:r>
            <a:r>
              <a:rPr lang="en-CA" sz="2400" dirty="0">
                <a:solidFill>
                  <a:schemeClr val="tx1">
                    <a:lumMod val="50000"/>
                    <a:lumOff val="50000"/>
                  </a:schemeClr>
                </a:solidFill>
              </a:rPr>
              <a:t> score) should be performed before initial diagnostic tests are selected. </a:t>
            </a:r>
          </a:p>
        </p:txBody>
      </p:sp>
      <p:sp>
        <p:nvSpPr>
          <p:cNvPr id="6" name="TextBox 5">
            <a:extLst>
              <a:ext uri="{FF2B5EF4-FFF2-40B4-BE49-F238E27FC236}">
                <a16:creationId xmlns:a16="http://schemas.microsoft.com/office/drawing/2014/main" id="{3669F80F-F834-4045-85E9-B1F9F8F069EA}"/>
              </a:ext>
            </a:extLst>
          </p:cNvPr>
          <p:cNvSpPr txBox="1"/>
          <p:nvPr/>
        </p:nvSpPr>
        <p:spPr>
          <a:xfrm>
            <a:off x="768014" y="3523820"/>
            <a:ext cx="10515598" cy="830997"/>
          </a:xfrm>
          <a:prstGeom prst="rect">
            <a:avLst/>
          </a:prstGeom>
          <a:solidFill>
            <a:srgbClr val="FEDBB1"/>
          </a:solidFill>
        </p:spPr>
        <p:txBody>
          <a:bodyPr wrap="square" rtlCol="0">
            <a:spAutoFit/>
          </a:bodyPr>
          <a:lstStyle/>
          <a:p>
            <a:r>
              <a:rPr lang="en-CA" sz="2400" dirty="0">
                <a:solidFill>
                  <a:schemeClr val="tx1">
                    <a:lumMod val="50000"/>
                    <a:lumOff val="50000"/>
                  </a:schemeClr>
                </a:solidFill>
              </a:rPr>
              <a:t>In patients with likely PTP, D-dimer (followed by ultrasound if positive) or ultrasound are the recommended initial diagnostic test</a:t>
            </a:r>
          </a:p>
        </p:txBody>
      </p:sp>
      <p:sp>
        <p:nvSpPr>
          <p:cNvPr id="9" name="TextBox 8">
            <a:extLst>
              <a:ext uri="{FF2B5EF4-FFF2-40B4-BE49-F238E27FC236}">
                <a16:creationId xmlns:a16="http://schemas.microsoft.com/office/drawing/2014/main" id="{8D29FDD8-AEC6-4E3E-ADEA-A4D892E45FC4}"/>
              </a:ext>
            </a:extLst>
          </p:cNvPr>
          <p:cNvSpPr txBox="1"/>
          <p:nvPr/>
        </p:nvSpPr>
        <p:spPr>
          <a:xfrm>
            <a:off x="768011" y="4538637"/>
            <a:ext cx="10515601" cy="830997"/>
          </a:xfrm>
          <a:prstGeom prst="rect">
            <a:avLst/>
          </a:prstGeom>
          <a:solidFill>
            <a:srgbClr val="FDC17B"/>
          </a:solidFill>
        </p:spPr>
        <p:txBody>
          <a:bodyPr wrap="square" rtlCol="0">
            <a:spAutoFit/>
          </a:bodyPr>
          <a:lstStyle/>
          <a:p>
            <a:r>
              <a:rPr lang="en-CA" sz="2400" dirty="0">
                <a:solidFill>
                  <a:schemeClr val="tx1">
                    <a:lumMod val="50000"/>
                    <a:lumOff val="50000"/>
                  </a:schemeClr>
                </a:solidFill>
              </a:rPr>
              <a:t>In patients with unlikely PTP, D-dimer is the first recommended diagnostic test to exclude UEDVT</a:t>
            </a:r>
          </a:p>
        </p:txBody>
      </p:sp>
    </p:spTree>
    <p:extLst>
      <p:ext uri="{BB962C8B-B14F-4D97-AF65-F5344CB8AC3E}">
        <p14:creationId xmlns:p14="http://schemas.microsoft.com/office/powerpoint/2010/main" val="1350717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8ED3-7A9E-4FF0-A99B-08D111C93A89}"/>
              </a:ext>
            </a:extLst>
          </p:cNvPr>
          <p:cNvSpPr>
            <a:spLocks noGrp="1"/>
          </p:cNvSpPr>
          <p:nvPr>
            <p:ph type="title"/>
          </p:nvPr>
        </p:nvSpPr>
        <p:spPr/>
        <p:txBody>
          <a:bodyPr/>
          <a:lstStyle/>
          <a:p>
            <a:r>
              <a:rPr lang="en-CA" dirty="0"/>
              <a:t>Future Priorities for Research </a:t>
            </a:r>
          </a:p>
        </p:txBody>
      </p:sp>
      <p:sp>
        <p:nvSpPr>
          <p:cNvPr id="3" name="Content Placeholder 2">
            <a:extLst>
              <a:ext uri="{FF2B5EF4-FFF2-40B4-BE49-F238E27FC236}">
                <a16:creationId xmlns:a16="http://schemas.microsoft.com/office/drawing/2014/main" id="{EAAE8ED7-A2C9-4813-B75C-71A713A8C2AE}"/>
              </a:ext>
            </a:extLst>
          </p:cNvPr>
          <p:cNvSpPr>
            <a:spLocks noGrp="1"/>
          </p:cNvSpPr>
          <p:nvPr>
            <p:ph idx="1"/>
          </p:nvPr>
        </p:nvSpPr>
        <p:spPr/>
        <p:txBody>
          <a:bodyPr>
            <a:normAutofit/>
          </a:bodyPr>
          <a:lstStyle/>
          <a:p>
            <a:r>
              <a:rPr lang="en-US" sz="2400" dirty="0"/>
              <a:t>Clinical </a:t>
            </a:r>
            <a:r>
              <a:rPr lang="en-CA" sz="2400" dirty="0"/>
              <a:t>prediction rules for recurrent DVT and PE</a:t>
            </a:r>
          </a:p>
          <a:p>
            <a:endParaRPr lang="en-CA" sz="2400" dirty="0"/>
          </a:p>
          <a:p>
            <a:r>
              <a:rPr lang="en-CA" sz="2400" dirty="0"/>
              <a:t>Diagnostic findings in recurrent DVT and PE</a:t>
            </a:r>
          </a:p>
          <a:p>
            <a:endParaRPr lang="en-CA" sz="2400" dirty="0"/>
          </a:p>
          <a:p>
            <a:r>
              <a:rPr lang="en-CA" sz="2400" dirty="0"/>
              <a:t>Further validation of diagnostic strategies for UEDVT</a:t>
            </a:r>
          </a:p>
          <a:p>
            <a:endParaRPr lang="en-US" sz="2400" dirty="0"/>
          </a:p>
          <a:p>
            <a:r>
              <a:rPr lang="en-US" sz="2400" dirty="0"/>
              <a:t>E</a:t>
            </a:r>
            <a:r>
              <a:rPr lang="en-CA" sz="2400" dirty="0"/>
              <a:t>valuation of newer diagnostic modalities: MRI, VQ SPECT, SPECT CT</a:t>
            </a:r>
          </a:p>
        </p:txBody>
      </p:sp>
    </p:spTree>
    <p:extLst>
      <p:ext uri="{BB962C8B-B14F-4D97-AF65-F5344CB8AC3E}">
        <p14:creationId xmlns:p14="http://schemas.microsoft.com/office/powerpoint/2010/main" val="3891013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b="1" dirty="0"/>
              <a:t>In Summary: </a:t>
            </a:r>
            <a:r>
              <a:rPr lang="en-CA" dirty="0"/>
              <a:t>Back to our 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fontScale="92500" lnSpcReduction="10000"/>
          </a:bodyPr>
          <a:lstStyle/>
          <a:p>
            <a:pPr marL="514350" indent="-514350">
              <a:buAutoNum type="arabicPeriod"/>
            </a:pPr>
            <a:r>
              <a:rPr lang="en-CA" dirty="0"/>
              <a:t>Describe a diagnostic strategy for suspected </a:t>
            </a:r>
            <a:r>
              <a:rPr lang="en-CA" u="sng" dirty="0"/>
              <a:t>acute deep vein thrombosis (DVT) or pulmonary embolism (PE)</a:t>
            </a:r>
          </a:p>
          <a:p>
            <a:pPr lvl="2"/>
            <a:r>
              <a:rPr lang="en-CA" dirty="0">
                <a:solidFill>
                  <a:srgbClr val="E43D33"/>
                </a:solidFill>
              </a:rPr>
              <a:t>Establish clinical PTP, then select initial diagnostic test (D-dimer or CTPA versus VQ scan) to exclude VTE</a:t>
            </a:r>
          </a:p>
          <a:p>
            <a:pPr lvl="1"/>
            <a:endParaRPr lang="en-CA" dirty="0"/>
          </a:p>
          <a:p>
            <a:pPr marL="514350" indent="-514350">
              <a:buAutoNum type="arabicPeriod"/>
            </a:pPr>
            <a:r>
              <a:rPr lang="en-CA" dirty="0"/>
              <a:t>Describe a diagnostic strategy for suspected </a:t>
            </a:r>
            <a:r>
              <a:rPr lang="en-CA" u="sng" dirty="0"/>
              <a:t>recurrent DVT or PE</a:t>
            </a:r>
          </a:p>
          <a:p>
            <a:pPr lvl="2"/>
            <a:r>
              <a:rPr lang="en-CA" dirty="0">
                <a:solidFill>
                  <a:srgbClr val="E43D33"/>
                </a:solidFill>
              </a:rPr>
              <a:t>Establish clinical PTP, then select initial diagnostic test (D-dimer or ultrasound) to exclude recurrent VTE</a:t>
            </a:r>
          </a:p>
          <a:p>
            <a:pPr marL="514350" indent="-514350">
              <a:buAutoNum type="arabicPeriod"/>
            </a:pPr>
            <a:endParaRPr lang="en-CA" dirty="0"/>
          </a:p>
          <a:p>
            <a:pPr marL="514350" indent="-514350">
              <a:buAutoNum type="arabicPeriod"/>
            </a:pPr>
            <a:r>
              <a:rPr lang="en-CA" dirty="0"/>
              <a:t>Describe a diagnostic strategy for suspected </a:t>
            </a:r>
            <a:r>
              <a:rPr lang="en-CA" u="sng" dirty="0"/>
              <a:t>upper extremity DVT</a:t>
            </a:r>
            <a:endParaRPr lang="en-CA" dirty="0">
              <a:solidFill>
                <a:srgbClr val="FF0000"/>
              </a:solidFill>
            </a:endParaRPr>
          </a:p>
          <a:p>
            <a:pPr lvl="2"/>
            <a:r>
              <a:rPr lang="en-CA" dirty="0">
                <a:solidFill>
                  <a:srgbClr val="E43D33"/>
                </a:solidFill>
              </a:rPr>
              <a:t>For patients with likely PTP, initial test can be D-dimer or doppler ultrasound of the upper extremity</a:t>
            </a:r>
          </a:p>
        </p:txBody>
      </p:sp>
    </p:spTree>
    <p:extLst>
      <p:ext uri="{BB962C8B-B14F-4D97-AF65-F5344CB8AC3E}">
        <p14:creationId xmlns:p14="http://schemas.microsoft.com/office/powerpoint/2010/main" val="139063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a:xfrm>
            <a:off x="419100" y="1340569"/>
            <a:ext cx="10972800" cy="873994"/>
          </a:xfrm>
        </p:spPr>
        <p:txBody>
          <a:bodyPr>
            <a:normAutofit/>
          </a:bodyPr>
          <a:lstStyle/>
          <a:p>
            <a:r>
              <a:rPr lang="en-CA" dirty="0"/>
              <a:t>How patients and clinicians should use these recommendations</a:t>
            </a:r>
          </a:p>
        </p:txBody>
      </p:sp>
      <p:graphicFrame>
        <p:nvGraphicFramePr>
          <p:cNvPr id="6" name="Table 5">
            <a:extLst>
              <a:ext uri="{FF2B5EF4-FFF2-40B4-BE49-F238E27FC236}">
                <a16:creationId xmlns:a16="http://schemas.microsoft.com/office/drawing/2014/main" id="{FBFF14F8-5625-3A4B-89A1-069FEB2625C9}"/>
              </a:ext>
            </a:extLst>
          </p:cNvPr>
          <p:cNvGraphicFramePr>
            <a:graphicFrameLocks noGrp="1"/>
          </p:cNvGraphicFramePr>
          <p:nvPr>
            <p:extLst>
              <p:ext uri="{D42A27DB-BD31-4B8C-83A1-F6EECF244321}">
                <p14:modId xmlns:p14="http://schemas.microsoft.com/office/powerpoint/2010/main" val="3720306733"/>
              </p:ext>
            </p:extLst>
          </p:nvPr>
        </p:nvGraphicFramePr>
        <p:xfrm>
          <a:off x="1518684" y="2852613"/>
          <a:ext cx="9124508" cy="3073086"/>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528715">
                <a:tc>
                  <a:txBody>
                    <a:bodyPr/>
                    <a:lstStyle/>
                    <a:p>
                      <a:endParaRPr lang="en-CA" sz="1800" b="1" dirty="0">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CA" sz="1800" b="1" dirty="0">
                          <a:solidFill>
                            <a:schemeClr val="bg1"/>
                          </a:solidFill>
                        </a:rPr>
                        <a:t>STRONG Recommendation</a:t>
                      </a:r>
                      <a:br>
                        <a:rPr lang="en-CA" sz="1800" b="1" dirty="0">
                          <a:solidFill>
                            <a:schemeClr val="bg1"/>
                          </a:solidFill>
                        </a:rPr>
                      </a:br>
                      <a:r>
                        <a:rPr lang="en-CA" sz="1600" b="0" dirty="0">
                          <a:solidFill>
                            <a:schemeClr val="bg1"/>
                          </a:solidFill>
                        </a:rPr>
                        <a:t>(“The panel recommends…”)</a:t>
                      </a:r>
                      <a:endParaRPr lang="en-CA" sz="1800" b="0" dirty="0">
                        <a:solidFill>
                          <a:schemeClr val="bg1"/>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CONDITIONAL Recommendation</a:t>
                      </a:r>
                    </a:p>
                    <a:p>
                      <a:pPr algn="ctr"/>
                      <a:r>
                        <a:rPr lang="en-CA" sz="1600" b="0" dirty="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6">
                <a:tc>
                  <a:txBody>
                    <a:bodyPr/>
                    <a:lstStyle/>
                    <a:p>
                      <a:r>
                        <a:rPr lang="en-CA" sz="1800" b="1" dirty="0">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800" b="1" dirty="0">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Different choices will be appropriate for different patients, depending on their values and preferences. Use </a:t>
                      </a:r>
                      <a:r>
                        <a:rPr lang="en-CA" sz="1800" b="1" dirty="0">
                          <a:solidFill>
                            <a:schemeClr val="tx1">
                              <a:lumMod val="50000"/>
                              <a:lumOff val="50000"/>
                            </a:schemeClr>
                          </a:solidFill>
                        </a:rPr>
                        <a:t>shared decision making</a:t>
                      </a:r>
                      <a:r>
                        <a:rPr lang="en-CA" sz="1800" b="0" dirty="0">
                          <a:solidFill>
                            <a:schemeClr val="tx1">
                              <a:lumMod val="50000"/>
                              <a:lumOff val="50000"/>
                            </a:schemeClr>
                          </a:solidFill>
                        </a:rPr>
                        <a:t>.</a:t>
                      </a:r>
                      <a:endParaRPr lang="en-CA" sz="1800"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2325144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p:txBody>
          <a:bodyPr/>
          <a:lstStyle/>
          <a:p>
            <a:r>
              <a:rPr lang="en-CA" dirty="0"/>
              <a:t>Acknowledgements</a:t>
            </a:r>
          </a:p>
        </p:txBody>
      </p:sp>
      <p:sp>
        <p:nvSpPr>
          <p:cNvPr id="4" name="Content Placeholder 2">
            <a:extLst>
              <a:ext uri="{FF2B5EF4-FFF2-40B4-BE49-F238E27FC236}">
                <a16:creationId xmlns:a16="http://schemas.microsoft.com/office/drawing/2014/main" id="{CC07D504-559B-47B8-8E78-788FEB577790}"/>
              </a:ext>
            </a:extLst>
          </p:cNvPr>
          <p:cNvSpPr txBox="1">
            <a:spLocks/>
          </p:cNvSpPr>
          <p:nvPr/>
        </p:nvSpPr>
        <p:spPr>
          <a:xfrm>
            <a:off x="571500" y="2185494"/>
            <a:ext cx="10972800" cy="395462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ASH Guideline Panel team members</a:t>
            </a:r>
          </a:p>
          <a:p>
            <a:r>
              <a:rPr lang="en-CA" sz="2400" dirty="0"/>
              <a:t>Knowledge Synthesis team members</a:t>
            </a:r>
          </a:p>
          <a:p>
            <a:r>
              <a:rPr lang="en-CA" sz="2400" dirty="0"/>
              <a:t>McMaster University GRADE Centre</a:t>
            </a:r>
          </a:p>
          <a:p>
            <a:r>
              <a:rPr lang="en-CA" sz="2400" dirty="0"/>
              <a:t>Author of ASH VTE Slide Sets: </a:t>
            </a:r>
            <a:r>
              <a:rPr lang="en-CA" sz="2400" b="1" dirty="0"/>
              <a:t>Eric Tseng MD </a:t>
            </a:r>
            <a:r>
              <a:rPr lang="en-CA" sz="2400" b="1" dirty="0" err="1"/>
              <a:t>MScCH</a:t>
            </a:r>
            <a:r>
              <a:rPr lang="en-CA" sz="2400" b="1" dirty="0"/>
              <a:t>, University of Toronto</a:t>
            </a:r>
            <a:r>
              <a:rPr lang="en-CA" sz="2400" dirty="0"/>
              <a:t> and </a:t>
            </a:r>
            <a:r>
              <a:rPr lang="en-US" sz="2400" b="1" dirty="0"/>
              <a:t>Wendy Lim MD MSc, McMaster University</a:t>
            </a:r>
            <a:endParaRPr lang="en-CA" sz="2400" b="1" dirty="0"/>
          </a:p>
          <a:p>
            <a:pPr marL="0" indent="0">
              <a:buFont typeface="Arial" panose="020B0604020202020204" pitchFamily="34" charset="0"/>
              <a:buNone/>
            </a:pPr>
            <a:endParaRPr lang="en-CA" sz="2400" dirty="0"/>
          </a:p>
          <a:p>
            <a:pPr marL="0" indent="0">
              <a:buFont typeface="Arial" panose="020B0604020202020204" pitchFamily="34" charset="0"/>
              <a:buNone/>
            </a:pPr>
            <a:r>
              <a:rPr lang="en-CA" sz="2400" dirty="0"/>
              <a:t>See more about the </a:t>
            </a:r>
            <a:r>
              <a:rPr lang="en-CA" sz="2400" b="1" dirty="0"/>
              <a:t>ASH VTE guidelines </a:t>
            </a:r>
            <a:r>
              <a:rPr lang="en-CA" sz="2400"/>
              <a:t>at </a:t>
            </a:r>
            <a:r>
              <a:rPr lang="en-CA" sz="2400">
                <a:hlinkClick r:id="rId2"/>
              </a:rPr>
              <a:t>http://www.hematology.org/VTEguidelines</a:t>
            </a:r>
            <a:endParaRPr lang="en-CA" sz="2400" dirty="0"/>
          </a:p>
        </p:txBody>
      </p:sp>
    </p:spTree>
    <p:extLst>
      <p:ext uri="{BB962C8B-B14F-4D97-AF65-F5344CB8AC3E}">
        <p14:creationId xmlns:p14="http://schemas.microsoft.com/office/powerpoint/2010/main" val="176152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dirty="0"/>
              <a:t>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a:bodyPr>
          <a:lstStyle/>
          <a:p>
            <a:pPr marL="0" indent="0">
              <a:buNone/>
            </a:pPr>
            <a:r>
              <a:rPr lang="en-CA" b="1" dirty="0"/>
              <a:t>By the end of this session, you should be able to</a:t>
            </a:r>
          </a:p>
          <a:p>
            <a:pPr marL="0" indent="0">
              <a:buNone/>
            </a:pPr>
            <a:endParaRPr lang="en-CA" dirty="0"/>
          </a:p>
          <a:p>
            <a:pPr marL="514350" indent="-514350">
              <a:buAutoNum type="arabicPeriod"/>
            </a:pPr>
            <a:r>
              <a:rPr lang="en-CA" dirty="0"/>
              <a:t>Describe a diagnostic strategy for suspected </a:t>
            </a:r>
            <a:r>
              <a:rPr lang="en-CA" u="sng" dirty="0">
                <a:solidFill>
                  <a:schemeClr val="bg2">
                    <a:lumMod val="50000"/>
                  </a:schemeClr>
                </a:solidFill>
              </a:rPr>
              <a:t>acute deep vein thrombosis (DVT) or pulmonary embolism (PE)</a:t>
            </a:r>
          </a:p>
          <a:p>
            <a:pPr marL="514350" indent="-514350">
              <a:buAutoNum type="arabicPeriod"/>
            </a:pPr>
            <a:endParaRPr lang="en-CA" dirty="0">
              <a:solidFill>
                <a:srgbClr val="E43D33"/>
              </a:solidFill>
            </a:endParaRPr>
          </a:p>
          <a:p>
            <a:pPr marL="514350" indent="-514350">
              <a:buAutoNum type="arabicPeriod"/>
            </a:pPr>
            <a:r>
              <a:rPr lang="en-CA" dirty="0"/>
              <a:t>Describe a diagnostic strategy for suspected </a:t>
            </a:r>
            <a:r>
              <a:rPr lang="en-CA" u="sng" dirty="0">
                <a:solidFill>
                  <a:schemeClr val="bg2">
                    <a:lumMod val="50000"/>
                  </a:schemeClr>
                </a:solidFill>
              </a:rPr>
              <a:t>recurrent DVT or PE</a:t>
            </a:r>
          </a:p>
          <a:p>
            <a:pPr marL="514350" indent="-514350">
              <a:buAutoNum type="arabicPeriod"/>
            </a:pPr>
            <a:endParaRPr lang="en-CA" dirty="0">
              <a:solidFill>
                <a:srgbClr val="E43D33"/>
              </a:solidFill>
            </a:endParaRPr>
          </a:p>
          <a:p>
            <a:pPr marL="514350" indent="-514350">
              <a:buAutoNum type="arabicPeriod"/>
            </a:pPr>
            <a:r>
              <a:rPr lang="en-CA" dirty="0"/>
              <a:t>Describe a diagnostic strategy for suspected </a:t>
            </a:r>
            <a:r>
              <a:rPr lang="en-CA" u="sng" dirty="0">
                <a:solidFill>
                  <a:schemeClr val="bg2">
                    <a:lumMod val="50000"/>
                  </a:schemeClr>
                </a:solidFill>
              </a:rPr>
              <a:t>upper extremity DVT</a:t>
            </a:r>
          </a:p>
        </p:txBody>
      </p:sp>
    </p:spTree>
    <p:extLst>
      <p:ext uri="{BB962C8B-B14F-4D97-AF65-F5344CB8AC3E}">
        <p14:creationId xmlns:p14="http://schemas.microsoft.com/office/powerpoint/2010/main" val="338687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1480410" y="2628480"/>
            <a:ext cx="3682896" cy="1569660"/>
          </a:xfrm>
          <a:prstGeom prst="rect">
            <a:avLst/>
          </a:prstGeom>
          <a:solidFill>
            <a:srgbClr val="FFD8B0"/>
          </a:solidFill>
        </p:spPr>
        <p:txBody>
          <a:bodyPr wrap="square" rtlCol="0" anchor="ctr">
            <a:noAutofit/>
          </a:bodyPr>
          <a:lstStyle/>
          <a:p>
            <a:pPr algn="ctr"/>
            <a:r>
              <a:rPr lang="en-CA" sz="2400" dirty="0">
                <a:solidFill>
                  <a:schemeClr val="tx1">
                    <a:lumMod val="50000"/>
                    <a:lumOff val="50000"/>
                  </a:schemeClr>
                </a:solidFill>
              </a:rPr>
              <a:t>Establishing an</a:t>
            </a:r>
            <a:r>
              <a:rPr lang="en-CA" sz="2400" b="1" dirty="0">
                <a:solidFill>
                  <a:schemeClr val="tx1">
                    <a:lumMod val="50000"/>
                    <a:lumOff val="50000"/>
                  </a:schemeClr>
                </a:solidFill>
              </a:rPr>
              <a:t> </a:t>
            </a:r>
            <a:r>
              <a:rPr lang="en-CA" sz="2400" b="1" dirty="0">
                <a:solidFill>
                  <a:srgbClr val="E43D33"/>
                </a:solidFill>
              </a:rPr>
              <a:t>accurate</a:t>
            </a:r>
            <a:r>
              <a:rPr lang="en-CA" sz="2400" b="1" dirty="0">
                <a:solidFill>
                  <a:srgbClr val="FF0000"/>
                </a:solidFill>
              </a:rPr>
              <a:t> </a:t>
            </a:r>
            <a:r>
              <a:rPr lang="en-CA" sz="2400" b="1" dirty="0">
                <a:solidFill>
                  <a:schemeClr val="tx1">
                    <a:lumMod val="50000"/>
                    <a:lumOff val="50000"/>
                  </a:schemeClr>
                </a:solidFill>
              </a:rPr>
              <a:t>diagnosis</a:t>
            </a:r>
            <a:r>
              <a:rPr lang="en-CA" sz="2400" dirty="0">
                <a:solidFill>
                  <a:schemeClr val="tx1">
                    <a:lumMod val="50000"/>
                    <a:lumOff val="50000"/>
                  </a:schemeClr>
                </a:solidFill>
              </a:rPr>
              <a:t> of PE or DVT in the lower or upper extremities is critical.</a:t>
            </a:r>
          </a:p>
        </p:txBody>
      </p:sp>
      <p:sp>
        <p:nvSpPr>
          <p:cNvPr id="7" name="TextBox 6">
            <a:extLst>
              <a:ext uri="{FF2B5EF4-FFF2-40B4-BE49-F238E27FC236}">
                <a16:creationId xmlns:a16="http://schemas.microsoft.com/office/drawing/2014/main" id="{173359B1-C4ED-46B3-8A75-E965935404BE}"/>
              </a:ext>
            </a:extLst>
          </p:cNvPr>
          <p:cNvSpPr txBox="1"/>
          <p:nvPr/>
        </p:nvSpPr>
        <p:spPr>
          <a:xfrm>
            <a:off x="1480410" y="4472552"/>
            <a:ext cx="9088120" cy="1200329"/>
          </a:xfrm>
          <a:prstGeom prst="rect">
            <a:avLst/>
          </a:prstGeom>
          <a:solidFill>
            <a:srgbClr val="C9D7AF"/>
          </a:solidFill>
        </p:spPr>
        <p:txBody>
          <a:bodyPr wrap="square" rtlCol="0" anchor="ctr">
            <a:noAutofit/>
          </a:bodyPr>
          <a:lstStyle/>
          <a:p>
            <a:pPr algn="ctr"/>
            <a:r>
              <a:rPr lang="en-CA" sz="2400" dirty="0">
                <a:solidFill>
                  <a:schemeClr val="tx1">
                    <a:lumMod val="50000"/>
                    <a:lumOff val="50000"/>
                  </a:schemeClr>
                </a:solidFill>
              </a:rPr>
              <a:t>This chapter focuses on the </a:t>
            </a:r>
            <a:r>
              <a:rPr lang="en-CA" sz="2400" b="1" dirty="0">
                <a:solidFill>
                  <a:srgbClr val="E43D33"/>
                </a:solidFill>
              </a:rPr>
              <a:t>selection of optimal diagnostic testing</a:t>
            </a:r>
            <a:r>
              <a:rPr lang="en-CA" sz="2400" dirty="0">
                <a:solidFill>
                  <a:srgbClr val="E43D33"/>
                </a:solidFill>
              </a:rPr>
              <a:t> </a:t>
            </a:r>
            <a:r>
              <a:rPr lang="en-CA" sz="2400" dirty="0">
                <a:solidFill>
                  <a:schemeClr val="tx1">
                    <a:lumMod val="50000"/>
                    <a:lumOff val="50000"/>
                  </a:schemeClr>
                </a:solidFill>
              </a:rPr>
              <a:t>that is more likely to result in a diagnostic result, reduce the number of tests, and minimize exposure to radiation.</a:t>
            </a:r>
          </a:p>
        </p:txBody>
      </p:sp>
      <p:sp>
        <p:nvSpPr>
          <p:cNvPr id="9" name="TextBox 8">
            <a:extLst>
              <a:ext uri="{FF2B5EF4-FFF2-40B4-BE49-F238E27FC236}">
                <a16:creationId xmlns:a16="http://schemas.microsoft.com/office/drawing/2014/main" id="{AE554332-ABDD-4444-AA2A-CBE1C0E51A1D}"/>
              </a:ext>
            </a:extLst>
          </p:cNvPr>
          <p:cNvSpPr txBox="1"/>
          <p:nvPr/>
        </p:nvSpPr>
        <p:spPr>
          <a:xfrm>
            <a:off x="5333791" y="2628480"/>
            <a:ext cx="5234739" cy="1569660"/>
          </a:xfrm>
          <a:prstGeom prst="rect">
            <a:avLst/>
          </a:prstGeom>
          <a:solidFill>
            <a:srgbClr val="BEE0E4"/>
          </a:solidFill>
        </p:spPr>
        <p:txBody>
          <a:bodyPr wrap="square" rtlCol="0" anchor="ctr">
            <a:noAutofit/>
          </a:bodyPr>
          <a:lstStyle/>
          <a:p>
            <a:pPr algn="ctr"/>
            <a:r>
              <a:rPr lang="en-CA" sz="2400" dirty="0">
                <a:solidFill>
                  <a:schemeClr val="tx1">
                    <a:lumMod val="50000"/>
                    <a:lumOff val="50000"/>
                  </a:schemeClr>
                </a:solidFill>
              </a:rPr>
              <a:t>Diagnostic strategies for VTE combine estimates of </a:t>
            </a:r>
            <a:r>
              <a:rPr lang="en-CA" sz="2400" b="1" dirty="0">
                <a:solidFill>
                  <a:srgbClr val="E43D33"/>
                </a:solidFill>
              </a:rPr>
              <a:t>pre-test probability </a:t>
            </a:r>
            <a:r>
              <a:rPr lang="en-CA" sz="2400" dirty="0">
                <a:solidFill>
                  <a:schemeClr val="tx1">
                    <a:lumMod val="50000"/>
                    <a:lumOff val="50000"/>
                  </a:schemeClr>
                </a:solidFill>
              </a:rPr>
              <a:t>with</a:t>
            </a:r>
            <a:r>
              <a:rPr lang="en-CA" sz="2400" dirty="0"/>
              <a:t> </a:t>
            </a:r>
            <a:r>
              <a:rPr lang="en-CA" sz="2400" b="1" dirty="0">
                <a:solidFill>
                  <a:srgbClr val="E43D33"/>
                </a:solidFill>
              </a:rPr>
              <a:t>diagnostic testing</a:t>
            </a:r>
            <a:r>
              <a:rPr lang="en-CA" sz="2400" dirty="0">
                <a:solidFill>
                  <a:schemeClr val="tx1">
                    <a:lumMod val="50000"/>
                    <a:lumOff val="50000"/>
                  </a:schemeClr>
                </a:solidFill>
              </a:rPr>
              <a:t>, although these tests are associated with error.</a:t>
            </a:r>
          </a:p>
        </p:txBody>
      </p:sp>
      <p:sp>
        <p:nvSpPr>
          <p:cNvPr id="4" name="Title 3">
            <a:extLst>
              <a:ext uri="{FF2B5EF4-FFF2-40B4-BE49-F238E27FC236}">
                <a16:creationId xmlns:a16="http://schemas.microsoft.com/office/drawing/2014/main" id="{9444C4CE-F122-ED46-AA0E-2E3B3F02636E}"/>
              </a:ext>
            </a:extLst>
          </p:cNvPr>
          <p:cNvSpPr>
            <a:spLocks noGrp="1"/>
          </p:cNvSpPr>
          <p:nvPr>
            <p:ph type="title"/>
          </p:nvPr>
        </p:nvSpPr>
        <p:spPr>
          <a:xfrm>
            <a:off x="419100" y="1340569"/>
            <a:ext cx="10972800" cy="678731"/>
          </a:xfrm>
        </p:spPr>
        <p:txBody>
          <a:bodyPr/>
          <a:lstStyle/>
          <a:p>
            <a:r>
              <a:rPr lang="en-CA" dirty="0"/>
              <a:t>What is this chapter about?</a:t>
            </a:r>
            <a:endParaRPr lang="en-US" dirty="0"/>
          </a:p>
        </p:txBody>
      </p:sp>
    </p:spTree>
    <p:extLst>
      <p:ext uri="{BB962C8B-B14F-4D97-AF65-F5344CB8AC3E}">
        <p14:creationId xmlns:p14="http://schemas.microsoft.com/office/powerpoint/2010/main" val="152776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0AC4F5-6A21-49AE-973D-ED7C7D4F4BFF}"/>
              </a:ext>
            </a:extLst>
          </p:cNvPr>
          <p:cNvSpPr>
            <a:spLocks noGrp="1"/>
          </p:cNvSpPr>
          <p:nvPr>
            <p:ph type="title"/>
          </p:nvPr>
        </p:nvSpPr>
        <p:spPr/>
        <p:txBody>
          <a:bodyPr/>
          <a:lstStyle/>
          <a:p>
            <a:r>
              <a:rPr lang="en-US" dirty="0"/>
              <a:t>Prevalence and PTP </a:t>
            </a:r>
            <a:endParaRPr lang="en-CA" dirty="0"/>
          </a:p>
        </p:txBody>
      </p:sp>
      <p:sp>
        <p:nvSpPr>
          <p:cNvPr id="4" name="Content Placeholder 3">
            <a:extLst>
              <a:ext uri="{FF2B5EF4-FFF2-40B4-BE49-F238E27FC236}">
                <a16:creationId xmlns:a16="http://schemas.microsoft.com/office/drawing/2014/main" id="{616FCACC-95C0-4897-B92F-886862F21644}"/>
              </a:ext>
            </a:extLst>
          </p:cNvPr>
          <p:cNvSpPr>
            <a:spLocks noGrp="1"/>
          </p:cNvSpPr>
          <p:nvPr>
            <p:ph idx="1"/>
          </p:nvPr>
        </p:nvSpPr>
        <p:spPr/>
        <p:txBody>
          <a:bodyPr>
            <a:normAutofit fontScale="92500" lnSpcReduction="10000"/>
          </a:bodyPr>
          <a:lstStyle/>
          <a:p>
            <a:r>
              <a:rPr lang="en-CA" dirty="0"/>
              <a:t>Venous thromboembolism (VTE) diagnosis is based on an assessment of the clinical probability of VTE in a population, prior to diagnostic testing </a:t>
            </a:r>
            <a:r>
              <a:rPr lang="en-CA" i="1" dirty="0"/>
              <a:t>(</a:t>
            </a:r>
            <a:r>
              <a:rPr lang="en-CA" i="1" dirty="0">
                <a:solidFill>
                  <a:srgbClr val="E43D33"/>
                </a:solidFill>
              </a:rPr>
              <a:t>pre-test probability; PTP</a:t>
            </a:r>
            <a:r>
              <a:rPr lang="en-CA" i="1" dirty="0"/>
              <a:t>)</a:t>
            </a:r>
          </a:p>
          <a:p>
            <a:endParaRPr lang="en-CA" dirty="0"/>
          </a:p>
          <a:p>
            <a:r>
              <a:rPr lang="en-CA" dirty="0"/>
              <a:t>Patients are classified into </a:t>
            </a:r>
            <a:r>
              <a:rPr lang="en-CA" i="1" dirty="0">
                <a:solidFill>
                  <a:srgbClr val="E43D33"/>
                </a:solidFill>
              </a:rPr>
              <a:t>low/intermediate/high</a:t>
            </a:r>
            <a:r>
              <a:rPr lang="en-CA" dirty="0">
                <a:solidFill>
                  <a:srgbClr val="E43D33"/>
                </a:solidFill>
              </a:rPr>
              <a:t> probability</a:t>
            </a:r>
            <a:r>
              <a:rPr lang="en-CA" dirty="0">
                <a:solidFill>
                  <a:srgbClr val="FF0000"/>
                </a:solidFill>
              </a:rPr>
              <a:t> </a:t>
            </a:r>
            <a:r>
              <a:rPr lang="en-CA" b="1" dirty="0"/>
              <a:t>or</a:t>
            </a:r>
            <a:r>
              <a:rPr lang="en-CA" dirty="0"/>
              <a:t> </a:t>
            </a:r>
            <a:r>
              <a:rPr lang="en-CA" i="1" dirty="0">
                <a:solidFill>
                  <a:srgbClr val="E43D33"/>
                </a:solidFill>
              </a:rPr>
              <a:t>likely/unlikely</a:t>
            </a:r>
            <a:r>
              <a:rPr lang="en-CA" dirty="0">
                <a:solidFill>
                  <a:srgbClr val="E43D33"/>
                </a:solidFill>
              </a:rPr>
              <a:t> </a:t>
            </a:r>
            <a:r>
              <a:rPr lang="en-CA" dirty="0"/>
              <a:t>to have VTE</a:t>
            </a:r>
          </a:p>
          <a:p>
            <a:pPr lvl="1"/>
            <a:r>
              <a:rPr lang="en-CA" i="1" dirty="0"/>
              <a:t>Low</a:t>
            </a:r>
            <a:r>
              <a:rPr lang="en-CA" dirty="0"/>
              <a:t> PTP </a:t>
            </a:r>
            <a:r>
              <a:rPr lang="en-CA" i="1" dirty="0"/>
              <a:t>(unlikely) </a:t>
            </a:r>
            <a:r>
              <a:rPr lang="en-CA" dirty="0"/>
              <a:t>= </a:t>
            </a:r>
            <a:r>
              <a:rPr lang="en-CA" i="1" dirty="0"/>
              <a:t>low</a:t>
            </a:r>
            <a:r>
              <a:rPr lang="en-CA" dirty="0"/>
              <a:t> prevalence of VTE</a:t>
            </a:r>
          </a:p>
          <a:p>
            <a:pPr lvl="1"/>
            <a:r>
              <a:rPr lang="en-CA" i="1" dirty="0"/>
              <a:t>(Intermediate)/High </a:t>
            </a:r>
            <a:r>
              <a:rPr lang="en-CA" dirty="0"/>
              <a:t>PTP</a:t>
            </a:r>
            <a:r>
              <a:rPr lang="en-CA" i="1" dirty="0"/>
              <a:t> (likely)</a:t>
            </a:r>
            <a:r>
              <a:rPr lang="en-CA" dirty="0"/>
              <a:t> = </a:t>
            </a:r>
            <a:r>
              <a:rPr lang="en-CA" i="1" dirty="0"/>
              <a:t>high</a:t>
            </a:r>
            <a:r>
              <a:rPr lang="en-CA" dirty="0"/>
              <a:t> prevalence of VTE</a:t>
            </a:r>
            <a:endParaRPr lang="en-CA" i="1" dirty="0"/>
          </a:p>
          <a:p>
            <a:pPr lvl="1"/>
            <a:endParaRPr lang="en-CA" dirty="0"/>
          </a:p>
          <a:p>
            <a:r>
              <a:rPr lang="en-CA" dirty="0"/>
              <a:t>Prevalence of VTE within a population influences </a:t>
            </a:r>
            <a:r>
              <a:rPr lang="en-CA" u="sng" dirty="0"/>
              <a:t>predictive value</a:t>
            </a:r>
            <a:r>
              <a:rPr lang="en-CA" dirty="0"/>
              <a:t> of diagnostic tests</a:t>
            </a:r>
          </a:p>
        </p:txBody>
      </p:sp>
    </p:spTree>
    <p:extLst>
      <p:ext uri="{BB962C8B-B14F-4D97-AF65-F5344CB8AC3E}">
        <p14:creationId xmlns:p14="http://schemas.microsoft.com/office/powerpoint/2010/main" val="25361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C6C2-ECF1-491A-819B-1F785F17B269}"/>
              </a:ext>
            </a:extLst>
          </p:cNvPr>
          <p:cNvSpPr>
            <a:spLocks noGrp="1"/>
          </p:cNvSpPr>
          <p:nvPr>
            <p:ph type="title"/>
          </p:nvPr>
        </p:nvSpPr>
        <p:spPr>
          <a:xfrm>
            <a:off x="419100" y="1340569"/>
            <a:ext cx="10482263" cy="678731"/>
          </a:xfrm>
        </p:spPr>
        <p:txBody>
          <a:bodyPr>
            <a:noAutofit/>
          </a:bodyPr>
          <a:lstStyle/>
          <a:p>
            <a:r>
              <a:rPr lang="en-CA" dirty="0"/>
              <a:t>Pre-Test Probability for PE is determined using clinical prediction rules; for example:</a:t>
            </a:r>
          </a:p>
        </p:txBody>
      </p:sp>
      <p:graphicFrame>
        <p:nvGraphicFramePr>
          <p:cNvPr id="5" name="Table 4">
            <a:extLst>
              <a:ext uri="{FF2B5EF4-FFF2-40B4-BE49-F238E27FC236}">
                <a16:creationId xmlns:a16="http://schemas.microsoft.com/office/drawing/2014/main" id="{6193A029-265F-4835-B3B9-CCB37DAEAAFC}"/>
              </a:ext>
            </a:extLst>
          </p:cNvPr>
          <p:cNvGraphicFramePr>
            <a:graphicFrameLocks noGrp="1"/>
          </p:cNvGraphicFramePr>
          <p:nvPr>
            <p:extLst>
              <p:ext uri="{D42A27DB-BD31-4B8C-83A1-F6EECF244321}">
                <p14:modId xmlns:p14="http://schemas.microsoft.com/office/powerpoint/2010/main" val="1179092064"/>
              </p:ext>
            </p:extLst>
          </p:nvPr>
        </p:nvGraphicFramePr>
        <p:xfrm>
          <a:off x="4931084" y="2348819"/>
          <a:ext cx="3784291" cy="3109675"/>
        </p:xfrm>
        <a:graphic>
          <a:graphicData uri="http://schemas.openxmlformats.org/drawingml/2006/table">
            <a:tbl>
              <a:tblPr firstRow="1" bandRow="1">
                <a:tableStyleId>{5940675A-B579-460E-94D1-54222C63F5DA}</a:tableStyleId>
              </a:tblPr>
              <a:tblGrid>
                <a:gridCol w="2755591">
                  <a:extLst>
                    <a:ext uri="{9D8B030D-6E8A-4147-A177-3AD203B41FA5}">
                      <a16:colId xmlns:a16="http://schemas.microsoft.com/office/drawing/2014/main" val="3899270574"/>
                    </a:ext>
                  </a:extLst>
                </a:gridCol>
                <a:gridCol w="1028700">
                  <a:extLst>
                    <a:ext uri="{9D8B030D-6E8A-4147-A177-3AD203B41FA5}">
                      <a16:colId xmlns:a16="http://schemas.microsoft.com/office/drawing/2014/main" val="3095504583"/>
                    </a:ext>
                  </a:extLst>
                </a:gridCol>
              </a:tblGrid>
              <a:tr h="500310">
                <a:tc gridSpan="2">
                  <a:txBody>
                    <a:bodyPr/>
                    <a:lstStyle/>
                    <a:p>
                      <a:r>
                        <a:rPr lang="en-CA" sz="2400" b="1" dirty="0">
                          <a:solidFill>
                            <a:schemeClr val="bg1"/>
                          </a:solidFill>
                        </a:rPr>
                        <a:t>Wells Score for PE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2448644659"/>
                  </a:ext>
                </a:extLst>
              </a:tr>
              <a:tr h="407999">
                <a:tc>
                  <a:txBody>
                    <a:bodyPr/>
                    <a:lstStyle/>
                    <a:p>
                      <a:r>
                        <a:rPr lang="en-CA" sz="1800" b="1" dirty="0">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dirty="0">
                          <a:solidFill>
                            <a:schemeClr val="bg1"/>
                          </a:solidFill>
                        </a:rPr>
                        <a:t>Points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2201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50000"/>
                              <a:lumOff val="50000"/>
                            </a:schemeClr>
                          </a:solidFill>
                        </a:rPr>
                        <a:t>DVT signs / symptoms</a:t>
                      </a:r>
                    </a:p>
                    <a:p>
                      <a:r>
                        <a:rPr lang="en-CA" sz="1800" dirty="0">
                          <a:solidFill>
                            <a:schemeClr val="tx1">
                              <a:lumMod val="50000"/>
                              <a:lumOff val="50000"/>
                            </a:schemeClr>
                          </a:solidFill>
                        </a:rPr>
                        <a:t>No alternate diagnosis</a:t>
                      </a:r>
                    </a:p>
                    <a:p>
                      <a:r>
                        <a:rPr lang="en-CA" sz="1800" dirty="0">
                          <a:solidFill>
                            <a:schemeClr val="tx1">
                              <a:lumMod val="50000"/>
                              <a:lumOff val="50000"/>
                            </a:schemeClr>
                          </a:solidFill>
                        </a:rPr>
                        <a:t>Tachycardia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50000"/>
                              <a:lumOff val="50000"/>
                            </a:schemeClr>
                          </a:solidFill>
                        </a:rPr>
                        <a:t>Immobilization/surgery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50000"/>
                              <a:lumOff val="50000"/>
                            </a:schemeClr>
                          </a:solidFill>
                        </a:rPr>
                        <a:t>Previous DVT or PE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50000"/>
                              <a:lumOff val="50000"/>
                            </a:schemeClr>
                          </a:solidFill>
                        </a:rPr>
                        <a:t>Hemoptysis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lumMod val="50000"/>
                              <a:lumOff val="50000"/>
                            </a:schemeClr>
                          </a:solidFill>
                        </a:rPr>
                        <a:t>Active cancer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1.5</a:t>
                      </a:r>
                    </a:p>
                    <a:p>
                      <a:pPr algn="ctr"/>
                      <a:r>
                        <a:rPr lang="en-CA" sz="1800" dirty="0">
                          <a:solidFill>
                            <a:schemeClr val="tx1">
                              <a:lumMod val="50000"/>
                              <a:lumOff val="50000"/>
                            </a:schemeClr>
                          </a:solidFill>
                        </a:rPr>
                        <a:t>1.5</a:t>
                      </a:r>
                    </a:p>
                    <a:p>
                      <a:pPr algn="ctr"/>
                      <a:r>
                        <a:rPr lang="en-CA" sz="1800" dirty="0">
                          <a:solidFill>
                            <a:schemeClr val="tx1">
                              <a:lumMod val="50000"/>
                              <a:lumOff val="50000"/>
                            </a:schemeClr>
                          </a:solidFill>
                        </a:rPr>
                        <a:t>1.5</a:t>
                      </a:r>
                    </a:p>
                    <a:p>
                      <a:pPr algn="ctr"/>
                      <a:r>
                        <a:rPr lang="en-CA" sz="1800" dirty="0">
                          <a:solidFill>
                            <a:schemeClr val="tx1">
                              <a:lumMod val="50000"/>
                              <a:lumOff val="50000"/>
                            </a:schemeClr>
                          </a:solidFill>
                        </a:rPr>
                        <a:t>1</a:t>
                      </a:r>
                    </a:p>
                    <a:p>
                      <a:pPr algn="ctr"/>
                      <a:r>
                        <a:rPr lang="en-CA" sz="1800" dirty="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graphicFrame>
        <p:nvGraphicFramePr>
          <p:cNvPr id="6" name="Table 5">
            <a:extLst>
              <a:ext uri="{FF2B5EF4-FFF2-40B4-BE49-F238E27FC236}">
                <a16:creationId xmlns:a16="http://schemas.microsoft.com/office/drawing/2014/main" id="{2D55870A-1BFC-41AF-BEF4-E2FAC3A63B26}"/>
              </a:ext>
            </a:extLst>
          </p:cNvPr>
          <p:cNvGraphicFramePr>
            <a:graphicFrameLocks noGrp="1"/>
          </p:cNvGraphicFramePr>
          <p:nvPr>
            <p:extLst>
              <p:ext uri="{D42A27DB-BD31-4B8C-83A1-F6EECF244321}">
                <p14:modId xmlns:p14="http://schemas.microsoft.com/office/powerpoint/2010/main" val="4029982466"/>
              </p:ext>
            </p:extLst>
          </p:nvPr>
        </p:nvGraphicFramePr>
        <p:xfrm>
          <a:off x="986101" y="2344454"/>
          <a:ext cx="3797609" cy="3114040"/>
        </p:xfrm>
        <a:graphic>
          <a:graphicData uri="http://schemas.openxmlformats.org/drawingml/2006/table">
            <a:tbl>
              <a:tblPr firstRow="1" bandRow="1">
                <a:tableStyleId>{5940675A-B579-460E-94D1-54222C63F5DA}</a:tableStyleId>
              </a:tblPr>
              <a:tblGrid>
                <a:gridCol w="2763376">
                  <a:extLst>
                    <a:ext uri="{9D8B030D-6E8A-4147-A177-3AD203B41FA5}">
                      <a16:colId xmlns:a16="http://schemas.microsoft.com/office/drawing/2014/main" val="3899270574"/>
                    </a:ext>
                  </a:extLst>
                </a:gridCol>
                <a:gridCol w="1034233">
                  <a:extLst>
                    <a:ext uri="{9D8B030D-6E8A-4147-A177-3AD203B41FA5}">
                      <a16:colId xmlns:a16="http://schemas.microsoft.com/office/drawing/2014/main" val="3978969902"/>
                    </a:ext>
                  </a:extLst>
                </a:gridCol>
              </a:tblGrid>
              <a:tr h="370840">
                <a:tc gridSpan="2">
                  <a:txBody>
                    <a:bodyPr/>
                    <a:lstStyle/>
                    <a:p>
                      <a:r>
                        <a:rPr lang="en-CA" sz="2400" b="1" dirty="0">
                          <a:solidFill>
                            <a:schemeClr val="bg1"/>
                          </a:solidFill>
                        </a:rPr>
                        <a:t>Revised Geneva Score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hMerge="1">
                  <a:txBody>
                    <a:bodyPr/>
                    <a:lstStyle/>
                    <a:p>
                      <a:endParaRPr lang="en-CA" sz="2000" b="1" dirty="0"/>
                    </a:p>
                  </a:txBody>
                  <a:tcPr>
                    <a:solidFill>
                      <a:schemeClr val="accent2">
                        <a:lumMod val="20000"/>
                        <a:lumOff val="80000"/>
                      </a:schemeClr>
                    </a:solidFill>
                  </a:tcPr>
                </a:tc>
                <a:extLst>
                  <a:ext uri="{0D108BD9-81ED-4DB2-BD59-A6C34878D82A}">
                    <a16:rowId xmlns:a16="http://schemas.microsoft.com/office/drawing/2014/main" val="302110519"/>
                  </a:ext>
                </a:extLst>
              </a:tr>
              <a:tr h="370840">
                <a:tc>
                  <a:txBody>
                    <a:bodyPr/>
                    <a:lstStyle/>
                    <a:p>
                      <a:r>
                        <a:rPr lang="en-CA" sz="1800" b="1" dirty="0">
                          <a:solidFill>
                            <a:schemeClr val="bg1"/>
                          </a:solidFill>
                        </a:rPr>
                        <a:t>Component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tc>
                  <a:txBody>
                    <a:bodyPr/>
                    <a:lstStyle/>
                    <a:p>
                      <a:pPr algn="ctr"/>
                      <a:r>
                        <a:rPr lang="en-CA" sz="1800" b="1" dirty="0">
                          <a:solidFill>
                            <a:schemeClr val="bg1"/>
                          </a:solidFill>
                        </a:rPr>
                        <a:t>Points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63E31"/>
                    </a:solidFill>
                  </a:tcPr>
                </a:tc>
                <a:extLst>
                  <a:ext uri="{0D108BD9-81ED-4DB2-BD59-A6C34878D82A}">
                    <a16:rowId xmlns:a16="http://schemas.microsoft.com/office/drawing/2014/main" val="2448442275"/>
                  </a:ext>
                </a:extLst>
              </a:tr>
              <a:tr h="370840">
                <a:tc>
                  <a:txBody>
                    <a:bodyPr/>
                    <a:lstStyle/>
                    <a:p>
                      <a:r>
                        <a:rPr lang="en-CA" sz="1800" dirty="0">
                          <a:solidFill>
                            <a:schemeClr val="tx1">
                              <a:lumMod val="50000"/>
                              <a:lumOff val="50000"/>
                            </a:schemeClr>
                          </a:solidFill>
                        </a:rPr>
                        <a:t>Pain on limb palpation</a:t>
                      </a:r>
                    </a:p>
                    <a:p>
                      <a:r>
                        <a:rPr lang="en-CA" sz="1800" dirty="0">
                          <a:solidFill>
                            <a:schemeClr val="tx1">
                              <a:lumMod val="50000"/>
                              <a:lumOff val="50000"/>
                            </a:schemeClr>
                          </a:solidFill>
                        </a:rPr>
                        <a:t>Previous DVT or PE</a:t>
                      </a:r>
                    </a:p>
                    <a:p>
                      <a:r>
                        <a:rPr lang="en-CA" sz="1800" dirty="0">
                          <a:solidFill>
                            <a:schemeClr val="tx1">
                              <a:lumMod val="50000"/>
                              <a:lumOff val="50000"/>
                            </a:schemeClr>
                          </a:solidFill>
                        </a:rPr>
                        <a:t>Unilateral lower limb pain</a:t>
                      </a:r>
                    </a:p>
                    <a:p>
                      <a:r>
                        <a:rPr lang="en-CA" sz="1800" dirty="0">
                          <a:solidFill>
                            <a:schemeClr val="tx1">
                              <a:lumMod val="50000"/>
                              <a:lumOff val="50000"/>
                            </a:schemeClr>
                          </a:solidFill>
                        </a:rPr>
                        <a:t>Tachycardia</a:t>
                      </a:r>
                    </a:p>
                    <a:p>
                      <a:r>
                        <a:rPr lang="en-CA" sz="1800" dirty="0">
                          <a:solidFill>
                            <a:schemeClr val="tx1">
                              <a:lumMod val="50000"/>
                              <a:lumOff val="50000"/>
                            </a:schemeClr>
                          </a:solidFill>
                        </a:rPr>
                        <a:t>Active cancer</a:t>
                      </a:r>
                    </a:p>
                    <a:p>
                      <a:r>
                        <a:rPr lang="en-CA" sz="1800" dirty="0">
                          <a:solidFill>
                            <a:schemeClr val="tx1">
                              <a:lumMod val="50000"/>
                              <a:lumOff val="50000"/>
                            </a:schemeClr>
                          </a:solidFill>
                        </a:rPr>
                        <a:t>Recent surgery or fracture</a:t>
                      </a:r>
                    </a:p>
                    <a:p>
                      <a:r>
                        <a:rPr lang="en-CA" sz="1800" dirty="0">
                          <a:solidFill>
                            <a:schemeClr val="tx1">
                              <a:lumMod val="50000"/>
                              <a:lumOff val="50000"/>
                            </a:schemeClr>
                          </a:solidFill>
                        </a:rPr>
                        <a:t>Hemoptysis</a:t>
                      </a:r>
                    </a:p>
                    <a:p>
                      <a:r>
                        <a:rPr lang="en-CA" sz="1800" dirty="0">
                          <a:solidFill>
                            <a:schemeClr val="tx1">
                              <a:lumMod val="50000"/>
                              <a:lumOff val="50000"/>
                            </a:schemeClr>
                          </a:solidFill>
                        </a:rPr>
                        <a:t>Age </a:t>
                      </a:r>
                      <a:r>
                        <a:rPr lang="en-CA" sz="1800" b="0" dirty="0">
                          <a:solidFill>
                            <a:schemeClr val="tx1">
                              <a:lumMod val="50000"/>
                              <a:lumOff val="50000"/>
                            </a:schemeClr>
                          </a:solidFill>
                        </a:rPr>
                        <a:t>≥ 65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r>
                        <a:rPr lang="en-CA" sz="1800" dirty="0">
                          <a:solidFill>
                            <a:schemeClr val="tx1">
                              <a:lumMod val="50000"/>
                              <a:lumOff val="50000"/>
                            </a:schemeClr>
                          </a:solidFill>
                        </a:rPr>
                        <a:t>4</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3</a:t>
                      </a:r>
                    </a:p>
                    <a:p>
                      <a:pPr algn="ctr"/>
                      <a:r>
                        <a:rPr lang="en-CA" sz="1800" dirty="0">
                          <a:solidFill>
                            <a:schemeClr val="tx1">
                              <a:lumMod val="50000"/>
                              <a:lumOff val="50000"/>
                            </a:schemeClr>
                          </a:solidFill>
                        </a:rPr>
                        <a:t>0 / 3 / 5</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2</a:t>
                      </a:r>
                    </a:p>
                    <a:p>
                      <a:pPr algn="ctr"/>
                      <a:r>
                        <a:rPr lang="en-CA" sz="1800" dirty="0">
                          <a:solidFill>
                            <a:schemeClr val="tx1">
                              <a:lumMod val="50000"/>
                              <a:lumOff val="50000"/>
                            </a:schemeClr>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4914982"/>
                  </a:ext>
                </a:extLst>
              </a:tr>
            </a:tbl>
          </a:graphicData>
        </a:graphic>
      </p:graphicFrame>
      <p:sp>
        <p:nvSpPr>
          <p:cNvPr id="10" name="TextBox 9">
            <a:extLst>
              <a:ext uri="{FF2B5EF4-FFF2-40B4-BE49-F238E27FC236}">
                <a16:creationId xmlns:a16="http://schemas.microsoft.com/office/drawing/2014/main" id="{C5A735AA-CBEF-4DB8-AF93-0F718A522FD0}"/>
              </a:ext>
            </a:extLst>
          </p:cNvPr>
          <p:cNvSpPr txBox="1"/>
          <p:nvPr/>
        </p:nvSpPr>
        <p:spPr>
          <a:xfrm>
            <a:off x="8862749" y="2345593"/>
            <a:ext cx="3086446" cy="1200329"/>
          </a:xfrm>
          <a:prstGeom prst="rect">
            <a:avLst/>
          </a:prstGeom>
          <a:solidFill>
            <a:srgbClr val="FFD8B0"/>
          </a:solidFill>
          <a:ln w="38100">
            <a:noFill/>
          </a:ln>
        </p:spPr>
        <p:txBody>
          <a:bodyPr wrap="square" rtlCol="0">
            <a:spAutoFit/>
          </a:bodyPr>
          <a:lstStyle/>
          <a:p>
            <a:r>
              <a:rPr lang="en-CA" b="1" u="sng" dirty="0">
                <a:solidFill>
                  <a:schemeClr val="tx1">
                    <a:lumMod val="50000"/>
                    <a:lumOff val="50000"/>
                  </a:schemeClr>
                </a:solidFill>
              </a:rPr>
              <a:t>Prevalence by PTP:</a:t>
            </a:r>
          </a:p>
          <a:p>
            <a:r>
              <a:rPr lang="en-CA" b="1" dirty="0">
                <a:solidFill>
                  <a:schemeClr val="tx1">
                    <a:lumMod val="50000"/>
                    <a:lumOff val="50000"/>
                  </a:schemeClr>
                </a:solidFill>
              </a:rPr>
              <a:t>High PTP: </a:t>
            </a:r>
            <a:r>
              <a:rPr lang="en-CA" dirty="0">
                <a:solidFill>
                  <a:schemeClr val="tx1">
                    <a:lumMod val="50000"/>
                    <a:lumOff val="50000"/>
                  </a:schemeClr>
                </a:solidFill>
              </a:rPr>
              <a:t>≥ 50% </a:t>
            </a:r>
          </a:p>
          <a:p>
            <a:r>
              <a:rPr lang="en-CA" b="1" dirty="0">
                <a:solidFill>
                  <a:schemeClr val="tx1">
                    <a:lumMod val="50000"/>
                    <a:lumOff val="50000"/>
                  </a:schemeClr>
                </a:solidFill>
              </a:rPr>
              <a:t>Intermediate PTP: </a:t>
            </a:r>
            <a:r>
              <a:rPr lang="en-CA" dirty="0">
                <a:solidFill>
                  <a:schemeClr val="tx1">
                    <a:lumMod val="50000"/>
                    <a:lumOff val="50000"/>
                  </a:schemeClr>
                </a:solidFill>
              </a:rPr>
              <a:t>~20%</a:t>
            </a:r>
          </a:p>
          <a:p>
            <a:r>
              <a:rPr lang="en-CA" b="1" dirty="0">
                <a:solidFill>
                  <a:schemeClr val="tx1">
                    <a:lumMod val="50000"/>
                    <a:lumOff val="50000"/>
                  </a:schemeClr>
                </a:solidFill>
              </a:rPr>
              <a:t>Low PTP: </a:t>
            </a:r>
            <a:r>
              <a:rPr lang="en-CA" dirty="0">
                <a:solidFill>
                  <a:schemeClr val="tx1">
                    <a:lumMod val="50000"/>
                    <a:lumOff val="50000"/>
                  </a:schemeClr>
                </a:solidFill>
              </a:rPr>
              <a:t>≤ 5%</a:t>
            </a:r>
          </a:p>
        </p:txBody>
      </p:sp>
      <p:sp>
        <p:nvSpPr>
          <p:cNvPr id="15" name="TextBox 14">
            <a:extLst>
              <a:ext uri="{FF2B5EF4-FFF2-40B4-BE49-F238E27FC236}">
                <a16:creationId xmlns:a16="http://schemas.microsoft.com/office/drawing/2014/main" id="{7113E3CA-5CB4-4F91-9A0D-07A5549FEB89}"/>
              </a:ext>
            </a:extLst>
          </p:cNvPr>
          <p:cNvSpPr txBox="1"/>
          <p:nvPr/>
        </p:nvSpPr>
        <p:spPr>
          <a:xfrm>
            <a:off x="9415221" y="6071827"/>
            <a:ext cx="2533974" cy="461665"/>
          </a:xfrm>
          <a:prstGeom prst="rect">
            <a:avLst/>
          </a:prstGeom>
          <a:noFill/>
        </p:spPr>
        <p:txBody>
          <a:bodyPr wrap="square" rtlCol="0">
            <a:spAutoFit/>
          </a:bodyPr>
          <a:lstStyle/>
          <a:p>
            <a:r>
              <a:rPr lang="en-CA" sz="1200" dirty="0">
                <a:solidFill>
                  <a:schemeClr val="tx1">
                    <a:lumMod val="50000"/>
                    <a:lumOff val="50000"/>
                  </a:schemeClr>
                </a:solidFill>
              </a:rPr>
              <a:t>Wells Ann Intern Med 1998</a:t>
            </a:r>
          </a:p>
          <a:p>
            <a:r>
              <a:rPr lang="en-CA" sz="1200" dirty="0">
                <a:solidFill>
                  <a:schemeClr val="tx1">
                    <a:lumMod val="50000"/>
                    <a:lumOff val="50000"/>
                  </a:schemeClr>
                </a:solidFill>
              </a:rPr>
              <a:t>Le Gal Ann Intern Med 2006</a:t>
            </a:r>
          </a:p>
        </p:txBody>
      </p:sp>
      <p:sp>
        <p:nvSpPr>
          <p:cNvPr id="3" name="TextBox 2">
            <a:extLst>
              <a:ext uri="{FF2B5EF4-FFF2-40B4-BE49-F238E27FC236}">
                <a16:creationId xmlns:a16="http://schemas.microsoft.com/office/drawing/2014/main" id="{F6DA93E9-3FC9-4FE4-9415-E6DB1DB185E0}"/>
              </a:ext>
            </a:extLst>
          </p:cNvPr>
          <p:cNvSpPr txBox="1"/>
          <p:nvPr/>
        </p:nvSpPr>
        <p:spPr>
          <a:xfrm>
            <a:off x="4931084" y="5585936"/>
            <a:ext cx="4001814" cy="738664"/>
          </a:xfrm>
          <a:prstGeom prst="rect">
            <a:avLst/>
          </a:prstGeom>
          <a:noFill/>
        </p:spPr>
        <p:txBody>
          <a:bodyPr wrap="square" lIns="0" tIns="0" rIns="0" bIns="0" rtlCol="0">
            <a:spAutoFit/>
          </a:bodyPr>
          <a:lstStyle/>
          <a:p>
            <a:r>
              <a:rPr lang="en-CA" sz="1600" b="1" dirty="0">
                <a:solidFill>
                  <a:schemeClr val="tx1">
                    <a:lumMod val="50000"/>
                    <a:lumOff val="50000"/>
                  </a:schemeClr>
                </a:solidFill>
              </a:rPr>
              <a:t>Score &gt; 6: </a:t>
            </a:r>
            <a:r>
              <a:rPr lang="en-CA" sz="1600" dirty="0">
                <a:solidFill>
                  <a:schemeClr val="tx1">
                    <a:lumMod val="50000"/>
                    <a:lumOff val="50000"/>
                  </a:schemeClr>
                </a:solidFill>
              </a:rPr>
              <a:t>high PTP</a:t>
            </a:r>
          </a:p>
          <a:p>
            <a:r>
              <a:rPr lang="en-CA" sz="1600" b="1" dirty="0">
                <a:solidFill>
                  <a:schemeClr val="tx1">
                    <a:lumMod val="50000"/>
                    <a:lumOff val="50000"/>
                  </a:schemeClr>
                </a:solidFill>
              </a:rPr>
              <a:t>Score ≥ 2 and ≤ 6: </a:t>
            </a:r>
            <a:r>
              <a:rPr lang="en-CA" sz="1600" dirty="0">
                <a:solidFill>
                  <a:schemeClr val="tx1">
                    <a:lumMod val="50000"/>
                    <a:lumOff val="50000"/>
                  </a:schemeClr>
                </a:solidFill>
              </a:rPr>
              <a:t>intermediate PTP</a:t>
            </a:r>
          </a:p>
          <a:p>
            <a:r>
              <a:rPr lang="en-CA" sz="1600" b="1" dirty="0">
                <a:solidFill>
                  <a:schemeClr val="tx1">
                    <a:lumMod val="50000"/>
                    <a:lumOff val="50000"/>
                  </a:schemeClr>
                </a:solidFill>
              </a:rPr>
              <a:t>Score &lt; 2: </a:t>
            </a:r>
            <a:r>
              <a:rPr lang="en-CA" sz="1600" dirty="0">
                <a:solidFill>
                  <a:schemeClr val="tx1">
                    <a:lumMod val="50000"/>
                    <a:lumOff val="50000"/>
                  </a:schemeClr>
                </a:solidFill>
              </a:rPr>
              <a:t>low PTP</a:t>
            </a:r>
          </a:p>
        </p:txBody>
      </p:sp>
      <p:sp>
        <p:nvSpPr>
          <p:cNvPr id="16" name="TextBox 15">
            <a:extLst>
              <a:ext uri="{FF2B5EF4-FFF2-40B4-BE49-F238E27FC236}">
                <a16:creationId xmlns:a16="http://schemas.microsoft.com/office/drawing/2014/main" id="{EDB181D8-D1B5-486B-B1C9-AA5653E5FB62}"/>
              </a:ext>
            </a:extLst>
          </p:cNvPr>
          <p:cNvSpPr txBox="1"/>
          <p:nvPr/>
        </p:nvSpPr>
        <p:spPr>
          <a:xfrm>
            <a:off x="986101" y="5579384"/>
            <a:ext cx="3753172" cy="738664"/>
          </a:xfrm>
          <a:prstGeom prst="rect">
            <a:avLst/>
          </a:prstGeom>
          <a:noFill/>
        </p:spPr>
        <p:txBody>
          <a:bodyPr wrap="square" lIns="0" tIns="0" rIns="0" bIns="0" rtlCol="0">
            <a:spAutoFit/>
          </a:bodyPr>
          <a:lstStyle/>
          <a:p>
            <a:r>
              <a:rPr lang="en-CA" sz="1600" b="1" dirty="0">
                <a:solidFill>
                  <a:schemeClr val="tx1">
                    <a:lumMod val="50000"/>
                    <a:lumOff val="50000"/>
                  </a:schemeClr>
                </a:solidFill>
              </a:rPr>
              <a:t>Score ≥ 11: </a:t>
            </a:r>
            <a:r>
              <a:rPr lang="en-CA" sz="1600" dirty="0">
                <a:solidFill>
                  <a:schemeClr val="tx1">
                    <a:lumMod val="50000"/>
                    <a:lumOff val="50000"/>
                  </a:schemeClr>
                </a:solidFill>
              </a:rPr>
              <a:t>high PTP</a:t>
            </a:r>
          </a:p>
          <a:p>
            <a:r>
              <a:rPr lang="en-CA" sz="1600" b="1" dirty="0">
                <a:solidFill>
                  <a:schemeClr val="tx1">
                    <a:lumMod val="50000"/>
                    <a:lumOff val="50000"/>
                  </a:schemeClr>
                </a:solidFill>
              </a:rPr>
              <a:t>Score 4 to 10: </a:t>
            </a:r>
            <a:r>
              <a:rPr lang="en-CA" sz="1600" dirty="0">
                <a:solidFill>
                  <a:schemeClr val="tx1">
                    <a:lumMod val="50000"/>
                    <a:lumOff val="50000"/>
                  </a:schemeClr>
                </a:solidFill>
              </a:rPr>
              <a:t>intermediate PTP</a:t>
            </a:r>
          </a:p>
          <a:p>
            <a:r>
              <a:rPr lang="en-CA" sz="1600" b="1" dirty="0">
                <a:solidFill>
                  <a:schemeClr val="tx1">
                    <a:lumMod val="50000"/>
                    <a:lumOff val="50000"/>
                  </a:schemeClr>
                </a:solidFill>
              </a:rPr>
              <a:t>Score 0 to 3: </a:t>
            </a:r>
            <a:r>
              <a:rPr lang="en-CA" sz="1600" dirty="0">
                <a:solidFill>
                  <a:schemeClr val="tx1">
                    <a:lumMod val="50000"/>
                    <a:lumOff val="50000"/>
                  </a:schemeClr>
                </a:solidFill>
              </a:rPr>
              <a:t>low PTP</a:t>
            </a:r>
          </a:p>
        </p:txBody>
      </p:sp>
    </p:spTree>
    <p:extLst>
      <p:ext uri="{BB962C8B-B14F-4D97-AF65-F5344CB8AC3E}">
        <p14:creationId xmlns:p14="http://schemas.microsoft.com/office/powerpoint/2010/main" val="3687848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10569</TotalTime>
  <Words>5488</Words>
  <Application>Microsoft Office PowerPoint</Application>
  <PresentationFormat>Widescreen</PresentationFormat>
  <Paragraphs>619</Paragraphs>
  <Slides>50</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Diagnosis of Venous Thromboembolism</vt:lpstr>
      <vt:lpstr>PowerPoint Presentation</vt:lpstr>
      <vt:lpstr>ASH Clinical Practice Guidelines on VTE</vt:lpstr>
      <vt:lpstr>How were these ASH guidelines developed?</vt:lpstr>
      <vt:lpstr>How patients and clinicians should use these recommendations</vt:lpstr>
      <vt:lpstr>Objectives</vt:lpstr>
      <vt:lpstr>What is this chapter about?</vt:lpstr>
      <vt:lpstr>Prevalence and PTP </vt:lpstr>
      <vt:lpstr>Pre-Test Probability for PE is determined using clinical prediction rules; for example:</vt:lpstr>
      <vt:lpstr>Clinical prediction rules (PTP) for DVT:</vt:lpstr>
      <vt:lpstr>Test Accuracy</vt:lpstr>
      <vt:lpstr>What these guidelines cover:</vt:lpstr>
      <vt:lpstr>Case 1: Suspected Pulmonary Embolism</vt:lpstr>
      <vt:lpstr>PowerPoint Presentation</vt:lpstr>
      <vt:lpstr>Recommendation</vt:lpstr>
      <vt:lpstr>D-dimer thresholds</vt:lpstr>
      <vt:lpstr>PowerPoint Presentation</vt:lpstr>
      <vt:lpstr>Recommendations</vt:lpstr>
      <vt:lpstr>Flow chart for Diagnosis of PE in patients with intermediate PTP </vt:lpstr>
      <vt:lpstr>Imaging considerations for VQ scan and CTPA in suspected PE</vt:lpstr>
      <vt:lpstr>PowerPoint Presentation</vt:lpstr>
      <vt:lpstr>Recommendation</vt:lpstr>
      <vt:lpstr>Flow chart for Diagnosis of PE in patients with high PTP</vt:lpstr>
      <vt:lpstr>Case 1: Continued</vt:lpstr>
      <vt:lpstr>PowerPoint Presentation</vt:lpstr>
      <vt:lpstr>Recommendation</vt:lpstr>
      <vt:lpstr>Flow chart for Diagnosis of recurrent PE</vt:lpstr>
      <vt:lpstr>Case 1: Summary</vt:lpstr>
      <vt:lpstr>Case 2: Suspected Deep Vein Thrombosis</vt:lpstr>
      <vt:lpstr>PowerPoint Presentation</vt:lpstr>
      <vt:lpstr>Recommendation</vt:lpstr>
      <vt:lpstr>Flow chart for Diagnosis of DVT in patients with high PTP</vt:lpstr>
      <vt:lpstr>PowerPoint Presentation</vt:lpstr>
      <vt:lpstr>Case 2: Continued</vt:lpstr>
      <vt:lpstr>Case 2: Four months later</vt:lpstr>
      <vt:lpstr>PowerPoint Presentation</vt:lpstr>
      <vt:lpstr>PowerPoint Presentation</vt:lpstr>
      <vt:lpstr>Flow chart for Diagnosis of recurrent DVT </vt:lpstr>
      <vt:lpstr>Case 2: Conclusion</vt:lpstr>
      <vt:lpstr>Case 2: Summary</vt:lpstr>
      <vt:lpstr>Case 3: Suspected Upper Extremity DVT</vt:lpstr>
      <vt:lpstr>What is his PTP for upper extremity DVT (UEDVT)?</vt:lpstr>
      <vt:lpstr>PowerPoint Presentation</vt:lpstr>
      <vt:lpstr>PowerPoint Presentation</vt:lpstr>
      <vt:lpstr>PowerPoint Presentation</vt:lpstr>
      <vt:lpstr>Case 3: Conclusion</vt:lpstr>
      <vt:lpstr>Case 3: Summary</vt:lpstr>
      <vt:lpstr>Future Priorities for Research </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of Venous Thromboembolism</dc:title>
  <dc:creator>Eric Tseng</dc:creator>
  <cp:lastModifiedBy>Kailee Boedeker</cp:lastModifiedBy>
  <cp:revision>369</cp:revision>
  <dcterms:created xsi:type="dcterms:W3CDTF">2018-08-17T18:11:17Z</dcterms:created>
  <dcterms:modified xsi:type="dcterms:W3CDTF">2020-09-23T13:58:43Z</dcterms:modified>
</cp:coreProperties>
</file>